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0" r:id="rId2"/>
  </p:sldMasterIdLst>
  <p:notesMasterIdLst>
    <p:notesMasterId r:id="rId38"/>
  </p:notesMasterIdLst>
  <p:sldIdLst>
    <p:sldId id="583" r:id="rId3"/>
    <p:sldId id="584" r:id="rId4"/>
    <p:sldId id="585" r:id="rId5"/>
    <p:sldId id="602" r:id="rId6"/>
    <p:sldId id="523" r:id="rId7"/>
    <p:sldId id="587" r:id="rId8"/>
    <p:sldId id="524" r:id="rId9"/>
    <p:sldId id="482" r:id="rId10"/>
    <p:sldId id="592" r:id="rId11"/>
    <p:sldId id="483" r:id="rId12"/>
    <p:sldId id="544" r:id="rId13"/>
    <p:sldId id="484" r:id="rId14"/>
    <p:sldId id="577" r:id="rId15"/>
    <p:sldId id="485" r:id="rId16"/>
    <p:sldId id="545" r:id="rId17"/>
    <p:sldId id="486" r:id="rId18"/>
    <p:sldId id="543" r:id="rId19"/>
    <p:sldId id="599" r:id="rId20"/>
    <p:sldId id="548" r:id="rId21"/>
    <p:sldId id="598" r:id="rId22"/>
    <p:sldId id="487" r:id="rId23"/>
    <p:sldId id="593" r:id="rId24"/>
    <p:sldId id="498" r:id="rId25"/>
    <p:sldId id="595" r:id="rId26"/>
    <p:sldId id="573" r:id="rId27"/>
    <p:sldId id="574" r:id="rId28"/>
    <p:sldId id="597" r:id="rId29"/>
    <p:sldId id="499" r:id="rId30"/>
    <p:sldId id="500" r:id="rId31"/>
    <p:sldId id="596" r:id="rId32"/>
    <p:sldId id="554" r:id="rId33"/>
    <p:sldId id="501" r:id="rId34"/>
    <p:sldId id="527" r:id="rId35"/>
    <p:sldId id="601" r:id="rId36"/>
    <p:sldId id="600"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83"/>
            <p14:sldId id="584"/>
            <p14:sldId id="585"/>
            <p14:sldId id="602"/>
            <p14:sldId id="523"/>
            <p14:sldId id="587"/>
            <p14:sldId id="524"/>
            <p14:sldId id="482"/>
            <p14:sldId id="592"/>
            <p14:sldId id="483"/>
            <p14:sldId id="544"/>
            <p14:sldId id="484"/>
            <p14:sldId id="577"/>
            <p14:sldId id="485"/>
            <p14:sldId id="545"/>
            <p14:sldId id="486"/>
            <p14:sldId id="543"/>
            <p14:sldId id="599"/>
            <p14:sldId id="548"/>
            <p14:sldId id="598"/>
            <p14:sldId id="487"/>
            <p14:sldId id="593"/>
            <p14:sldId id="498"/>
            <p14:sldId id="595"/>
            <p14:sldId id="573"/>
            <p14:sldId id="574"/>
            <p14:sldId id="597"/>
            <p14:sldId id="499"/>
            <p14:sldId id="500"/>
            <p14:sldId id="596"/>
            <p14:sldId id="554"/>
            <p14:sldId id="501"/>
            <p14:sldId id="527"/>
            <p14:sldId id="601"/>
            <p14:sldId id="600"/>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AC748"/>
    <a:srgbClr val="669BBC"/>
    <a:srgbClr val="2D3956"/>
    <a:srgbClr val="8E5A6D"/>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061" autoAdjust="0"/>
    <p:restoredTop sz="93738" autoAdjust="0"/>
  </p:normalViewPr>
  <p:slideViewPr>
    <p:cSldViewPr snapToGrid="0">
      <p:cViewPr varScale="1">
        <p:scale>
          <a:sx n="102" d="100"/>
          <a:sy n="102" d="100"/>
        </p:scale>
        <p:origin x="55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2290047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6095690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0452234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2022129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2184122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805648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78597631"/>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94996741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480784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168651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3005500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0348786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41351134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4562567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media/image2.png"/><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10/6/2023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513686441"/>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4.jpg"/></Relationships>
</file>

<file path=ppt/slides/_rels/slide2.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12.xml"/><Relationship Id="rId5" Type="http://schemas.openxmlformats.org/officeDocument/2006/relationships/image" Target="../media/image8.png"/><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slideLayout" Target="../slideLayouts/slideLayout18.xml"/><Relationship Id="rId1" Type="http://schemas.openxmlformats.org/officeDocument/2006/relationships/tags" Target="../tags/tag1.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emf"/></Relationships>
</file>

<file path=ppt/slides/_rels/slide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8" Type="http://schemas.openxmlformats.org/officeDocument/2006/relationships/image" Target="../media/image21.jp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2.xml"/><Relationship Id="rId1" Type="http://schemas.openxmlformats.org/officeDocument/2006/relationships/slideLayout" Target="../slideLayouts/slideLayout24.xml"/><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394622" y="459919"/>
            <a:ext cx="5683230" cy="6758412"/>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6200342" y="588475"/>
            <a:ext cx="5804553" cy="6501300"/>
          </a:xfrm>
          <a:prstGeom prst="ellipse">
            <a:avLst/>
          </a:prstGeom>
          <a:blipFill>
            <a:blip r:embed="rId4"/>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16E4CC76-2D0D-6204-3FBC-B0856D8E8836}"/>
              </a:ext>
            </a:extLst>
          </p:cNvPr>
          <p:cNvSpPr txBox="1"/>
          <p:nvPr/>
        </p:nvSpPr>
        <p:spPr>
          <a:xfrm>
            <a:off x="0" y="2996131"/>
            <a:ext cx="6638805" cy="769441"/>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Entrepreneurial Financing</a:t>
            </a:r>
          </a:p>
        </p:txBody>
      </p:sp>
    </p:spTree>
    <p:extLst>
      <p:ext uri="{BB962C8B-B14F-4D97-AF65-F5344CB8AC3E}">
        <p14:creationId xmlns:p14="http://schemas.microsoft.com/office/powerpoint/2010/main" val="11390663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a:blip r:embed="rId2"/>
          <a:stretch>
            <a:fillRect/>
          </a:stretch>
        </p:blipFill>
        <p:spPr>
          <a:xfrm>
            <a:off x="366505" y="537531"/>
            <a:ext cx="6714451" cy="1972334"/>
          </a:xfrm>
          <a:prstGeom prst="rect">
            <a:avLst/>
          </a:prstGeom>
        </p:spPr>
      </p:pic>
      <p:pic>
        <p:nvPicPr>
          <p:cNvPr id="13" name="Picture 12"/>
          <p:cNvPicPr>
            <a:picLocks noChangeAspect="1"/>
          </p:cNvPicPr>
          <p:nvPr/>
        </p:nvPicPr>
        <p:blipFill>
          <a:blip r:embed="rId3"/>
          <a:stretch>
            <a:fillRect/>
          </a:stretch>
        </p:blipFill>
        <p:spPr>
          <a:xfrm>
            <a:off x="639724" y="3463717"/>
            <a:ext cx="9392044" cy="1034667"/>
          </a:xfrm>
          <a:prstGeom prst="rect">
            <a:avLst/>
          </a:prstGeom>
        </p:spPr>
      </p:pic>
      <p:sp>
        <p:nvSpPr>
          <p:cNvPr id="14" name="TextBox 13"/>
          <p:cNvSpPr txBox="1"/>
          <p:nvPr/>
        </p:nvSpPr>
        <p:spPr>
          <a:xfrm>
            <a:off x="474133" y="715791"/>
            <a:ext cx="9213804" cy="138499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New Venture Financing: Considerations and Choices</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4A9E1"/>
                </a:solidFill>
                <a:effectLst/>
                <a:uLnTx/>
                <a:uFillTx/>
                <a:latin typeface="Tajawal Medium" panose="00000600000000000000" pitchFamily="2" charset="-78"/>
                <a:ea typeface="+mn-ea"/>
                <a:cs typeface="Tajawal Medium" panose="00000600000000000000" pitchFamily="2" charset="-78"/>
              </a:rPr>
              <a:t>Prepared by Dr. Mohamed Soliman</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F9518"/>
                </a:solidFill>
                <a:effectLst/>
                <a:uLnTx/>
                <a:uFillTx/>
                <a:latin typeface="Tajawal Medium" panose="00000600000000000000" pitchFamily="2" charset="-78"/>
                <a:ea typeface="+mn-ea"/>
                <a:cs typeface="Tajawal Medium" panose="00000600000000000000" pitchFamily="2" charset="-78"/>
              </a:rPr>
              <a:t>Lecture 1</a:t>
            </a:r>
          </a:p>
        </p:txBody>
      </p:sp>
      <p:sp>
        <p:nvSpPr>
          <p:cNvPr id="16" name="TextBox 15"/>
          <p:cNvSpPr txBox="1"/>
          <p:nvPr/>
        </p:nvSpPr>
        <p:spPr>
          <a:xfrm>
            <a:off x="798989" y="3463717"/>
            <a:ext cx="9232778" cy="95410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 632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Entrepreneurial Financing</a:t>
            </a:r>
          </a:p>
        </p:txBody>
      </p:sp>
      <p:sp>
        <p:nvSpPr>
          <p:cNvPr id="10" name="TextBox 9">
            <a:extLst>
              <a:ext uri="{FF2B5EF4-FFF2-40B4-BE49-F238E27FC236}">
                <a16:creationId xmlns:a16="http://schemas.microsoft.com/office/drawing/2014/main" id="{20D19C38-D110-EE5A-C35B-B7A999B68582}"/>
              </a:ext>
            </a:extLst>
          </p:cNvPr>
          <p:cNvSpPr txBox="1"/>
          <p:nvPr/>
        </p:nvSpPr>
        <p:spPr>
          <a:xfrm>
            <a:off x="4867799" y="622458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5" name="Picture 14"/>
          <p:cNvPicPr>
            <a:picLocks noChangeAspect="1"/>
          </p:cNvPicPr>
          <p:nvPr/>
        </p:nvPicPr>
        <p:blipFill>
          <a:blip r:embed="rId4"/>
          <a:stretch>
            <a:fillRect/>
          </a:stretch>
        </p:blipFill>
        <p:spPr>
          <a:xfrm>
            <a:off x="2289771" y="5939188"/>
            <a:ext cx="9902229" cy="204838"/>
          </a:xfrm>
          <a:prstGeom prst="rect">
            <a:avLst/>
          </a:prstGeom>
        </p:spPr>
      </p:pic>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5" cstate="hqprint">
            <a:extLst>
              <a:ext uri="{28A0092B-C50C-407E-A947-70E740481C1C}">
                <a14:useLocalDpi xmlns:a14="http://schemas.microsoft.com/office/drawing/2010/main" val="0"/>
              </a:ext>
            </a:extLst>
          </a:blip>
          <a:srcRect/>
          <a:stretch/>
        </p:blipFill>
        <p:spPr>
          <a:xfrm>
            <a:off x="9669175" y="162107"/>
            <a:ext cx="2383737" cy="1276076"/>
          </a:xfrm>
          <a:prstGeom prst="rect">
            <a:avLst/>
          </a:prstGeom>
        </p:spPr>
      </p:pic>
    </p:spTree>
    <p:extLst>
      <p:ext uri="{BB962C8B-B14F-4D97-AF65-F5344CB8AC3E}">
        <p14:creationId xmlns:p14="http://schemas.microsoft.com/office/powerpoint/2010/main" val="28290754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6" name="Picture 5"/>
          <p:cNvPicPr>
            <a:picLocks noChangeAspect="1"/>
          </p:cNvPicPr>
          <p:nvPr/>
        </p:nvPicPr>
        <p:blipFill>
          <a:blip r:embed="rId4"/>
          <a:stretch>
            <a:fillRect/>
          </a:stretch>
        </p:blipFill>
        <p:spPr>
          <a:xfrm>
            <a:off x="-108036" y="-116138"/>
            <a:ext cx="9533101" cy="1130708"/>
          </a:xfrm>
          <a:prstGeom prst="rect">
            <a:avLst/>
          </a:prstGeom>
        </p:spPr>
      </p:pic>
      <p:sp>
        <p:nvSpPr>
          <p:cNvPr id="8" name="TextBox 7"/>
          <p:cNvSpPr txBox="1"/>
          <p:nvPr/>
        </p:nvSpPr>
        <p:spPr>
          <a:xfrm>
            <a:off x="124287" y="155286"/>
            <a:ext cx="2061783" cy="461665"/>
          </a:xfrm>
          <a:prstGeom prst="rect">
            <a:avLst/>
          </a:prstGeom>
          <a:noFill/>
        </p:spPr>
        <p:txBody>
          <a:bodyPr wrap="non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Introduction </a:t>
            </a:r>
          </a:p>
        </p:txBody>
      </p:sp>
      <p:pic>
        <p:nvPicPr>
          <p:cNvPr id="1026" name="Picture 2" descr="Objectives">
            <a:extLst>
              <a:ext uri="{FF2B5EF4-FFF2-40B4-BE49-F238E27FC236}">
                <a16:creationId xmlns:a16="http://schemas.microsoft.com/office/drawing/2014/main" id="{A0BE3592-81D3-9EED-A85D-C65D09B1E78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736847"/>
            <a:ext cx="2524125" cy="1327567"/>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825EE04-0315-B522-D174-19F2F364B746}"/>
              </a:ext>
            </a:extLst>
          </p:cNvPr>
          <p:cNvSpPr txBox="1"/>
          <p:nvPr/>
        </p:nvSpPr>
        <p:spPr>
          <a:xfrm>
            <a:off x="304706" y="2184310"/>
            <a:ext cx="11706062" cy="3046988"/>
          </a:xfrm>
          <a:prstGeom prst="rect">
            <a:avLst/>
          </a:prstGeom>
          <a:solidFill>
            <a:schemeClr val="accent1">
              <a:lumMod val="75000"/>
            </a:schemeClr>
          </a:solidFill>
        </p:spPr>
        <p:txBody>
          <a:bodyPr wrap="square">
            <a:spAutoFit/>
          </a:bodyPr>
          <a:lstStyle/>
          <a:p>
            <a:pPr marL="342900" lvl="0" indent="-342900" algn="justLow">
              <a:buFontTx/>
              <a:buAutoNum type="alphaLcParenR"/>
            </a:pPr>
            <a:r>
              <a:rPr lang="en-US" sz="2400" b="1" dirty="0">
                <a:solidFill>
                  <a:prstClr val="white"/>
                </a:solidFill>
                <a:cs typeface="Times New Roman" panose="02020603050405020304" pitchFamily="18" charset="0"/>
              </a:rPr>
              <a:t>Identify types of financing that are associated with each of the following stages of new venture development: research and development, start-up, early growth, rapid growth, and exit.</a:t>
            </a:r>
          </a:p>
          <a:p>
            <a:pPr marL="342900" lvl="0" indent="-342900" algn="justLow">
              <a:buFontTx/>
              <a:buAutoNum type="alphaLcParenR"/>
            </a:pPr>
            <a:r>
              <a:rPr lang="en-US" sz="2400" b="1" dirty="0">
                <a:solidFill>
                  <a:prstClr val="white"/>
                </a:solidFill>
                <a:cs typeface="Times New Roman" panose="02020603050405020304" pitchFamily="18" charset="0"/>
              </a:rPr>
              <a:t>Why are the following important factors when choosing among financing sources: immediacy of financing need, the size of the need, the permanency of the need, and the cumulative need?</a:t>
            </a:r>
          </a:p>
          <a:p>
            <a:pPr marL="342900" lvl="0" indent="-342900" algn="justLow">
              <a:buFontTx/>
              <a:buAutoNum type="alphaLcParenR"/>
            </a:pPr>
            <a:r>
              <a:rPr lang="en-US" sz="2400" b="1" dirty="0">
                <a:solidFill>
                  <a:prstClr val="white"/>
                </a:solidFill>
                <a:cs typeface="Times New Roman" panose="02020603050405020304" pitchFamily="18" charset="0"/>
              </a:rPr>
              <a:t>What, besides providing financial capital, are the advantages to a new venture of attracting angel group financing? Venture capital financing?</a:t>
            </a:r>
          </a:p>
        </p:txBody>
      </p:sp>
      <p:pic>
        <p:nvPicPr>
          <p:cNvPr id="12" name="Picture 11">
            <a:extLst>
              <a:ext uri="{FF2B5EF4-FFF2-40B4-BE49-F238E27FC236}">
                <a16:creationId xmlns:a16="http://schemas.microsoft.com/office/drawing/2014/main" id="{B4F228A3-EED8-B72A-55D3-01A30D9488F4}"/>
              </a:ext>
            </a:extLst>
          </p:cNvPr>
          <p:cNvPicPr>
            <a:picLocks noChangeAspect="1"/>
          </p:cNvPicPr>
          <p:nvPr/>
        </p:nvPicPr>
        <p:blipFill>
          <a:blip r:embed="rId6" cstate="hqprint">
            <a:extLst>
              <a:ext uri="{28A0092B-C50C-407E-A947-70E740481C1C}">
                <a14:useLocalDpi xmlns:a14="http://schemas.microsoft.com/office/drawing/2010/main" val="0"/>
              </a:ext>
            </a:extLst>
          </a:blip>
          <a:srcRect/>
          <a:stretch/>
        </p:blipFill>
        <p:spPr>
          <a:xfrm>
            <a:off x="9749074" y="205354"/>
            <a:ext cx="2383737" cy="1215073"/>
          </a:xfrm>
          <a:prstGeom prst="rect">
            <a:avLst/>
          </a:prstGeom>
        </p:spPr>
      </p:pic>
      <p:sp>
        <p:nvSpPr>
          <p:cNvPr id="13" name="TextBox 12">
            <a:extLst>
              <a:ext uri="{FF2B5EF4-FFF2-40B4-BE49-F238E27FC236}">
                <a16:creationId xmlns:a16="http://schemas.microsoft.com/office/drawing/2014/main" id="{20D19C38-D110-EE5A-C35B-B7A999B68582}"/>
              </a:ext>
            </a:extLst>
          </p:cNvPr>
          <p:cNvSpPr txBox="1"/>
          <p:nvPr/>
        </p:nvSpPr>
        <p:spPr>
          <a:xfrm>
            <a:off x="4867799" y="622458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custDataLst>
      <p:tags r:id="rId1"/>
    </p:custDataLst>
    <p:extLst>
      <p:ext uri="{BB962C8B-B14F-4D97-AF65-F5344CB8AC3E}">
        <p14:creationId xmlns:p14="http://schemas.microsoft.com/office/powerpoint/2010/main" val="24556884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1">
                                            <p:txEl>
                                              <p:pRg st="0" end="0"/>
                                            </p:txEl>
                                          </p:spTgt>
                                        </p:tgtEl>
                                        <p:attrNameLst>
                                          <p:attrName>style.visibility</p:attrName>
                                        </p:attrNameLst>
                                      </p:cBhvr>
                                      <p:to>
                                        <p:strVal val="visible"/>
                                      </p:to>
                                    </p:set>
                                    <p:anim calcmode="lin" valueType="num">
                                      <p:cBhvr additive="base">
                                        <p:cTn id="7"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 calcmode="lin" valueType="num">
                                      <p:cBhvr additive="base">
                                        <p:cTn id="13" dur="500" fill="hold"/>
                                        <p:tgtEl>
                                          <p:spTgt spid="11">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1">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11">
                                            <p:txEl>
                                              <p:pRg st="2" end="2"/>
                                            </p:txEl>
                                          </p:spTgt>
                                        </p:tgtEl>
                                        <p:attrNameLst>
                                          <p:attrName>style.visibility</p:attrName>
                                        </p:attrNameLst>
                                      </p:cBhvr>
                                      <p:to>
                                        <p:strVal val="visible"/>
                                      </p:to>
                                    </p:set>
                                    <p:anim calcmode="lin" valueType="num">
                                      <p:cBhvr additive="base">
                                        <p:cTn id="19" dur="500" fill="hold"/>
                                        <p:tgtEl>
                                          <p:spTgt spid="11">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11">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978172" cy="4524315"/>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rgbClr val="2D3956"/>
                </a:solidFill>
                <a:latin typeface="Tajawal ExtraBold" panose="00000800000000000000" pitchFamily="2" charset="-78"/>
                <a:cs typeface="Tajawal ExtraBold" panose="00000800000000000000" pitchFamily="2" charset="-78"/>
              </a:rPr>
              <a:t>The automobile, the microchip, satellites, and the Internet are inventions that have transformed markets and changed the course of history.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rgbClr val="2D3956"/>
                </a:solidFill>
                <a:latin typeface="Tajawal ExtraBold" panose="00000800000000000000" pitchFamily="2" charset="-78"/>
                <a:cs typeface="Tajawal ExtraBold" panose="00000800000000000000" pitchFamily="2" charset="-78"/>
              </a:rPr>
              <a:t>But how are such great ideas and inventions financed and brought to market?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rgbClr val="2D3956"/>
                </a:solidFill>
                <a:latin typeface="Tajawal ExtraBold" panose="00000800000000000000" pitchFamily="2" charset="-78"/>
                <a:cs typeface="Tajawal ExtraBold" panose="00000800000000000000" pitchFamily="2" charset="-78"/>
              </a:rPr>
              <a:t>Financing needs vary considerably depending on the underlying technology.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1" dirty="0">
                <a:solidFill>
                  <a:srgbClr val="FF0000"/>
                </a:solidFill>
                <a:latin typeface="Tajawal ExtraBold" panose="00000800000000000000" pitchFamily="2" charset="-78"/>
                <a:cs typeface="Tajawal ExtraBold" panose="00000800000000000000" pitchFamily="2" charset="-78"/>
              </a:rPr>
              <a:t>Automobile manufacturing, for example, is extremely capital intensive, whereas many mobile apps can be produced at little cost.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rgbClr val="2D3956"/>
                </a:solidFill>
                <a:latin typeface="Tajawal ExtraBold" panose="00000800000000000000" pitchFamily="2" charset="-78"/>
                <a:cs typeface="Tajawal ExtraBold" panose="00000800000000000000" pitchFamily="2" charset="-78"/>
              </a:rPr>
              <a:t>The stage of development also affects the menu of available financing options.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1" dirty="0">
                <a:solidFill>
                  <a:srgbClr val="FF0000"/>
                </a:solidFill>
                <a:latin typeface="Tajawal ExtraBold" panose="00000800000000000000" pitchFamily="2" charset="-78"/>
                <a:cs typeface="Tajawal ExtraBold" panose="00000800000000000000" pitchFamily="2" charset="-78"/>
              </a:rPr>
              <a:t>A pre-revenue venture has limited options and cannot, for example, access traditional debt markets</a:t>
            </a:r>
            <a:r>
              <a:rPr lang="en-US" dirty="0">
                <a:solidFill>
                  <a:srgbClr val="2D3956"/>
                </a:solidFill>
                <a:latin typeface="Tajawal ExtraBold" panose="00000800000000000000" pitchFamily="2" charset="-78"/>
                <a:cs typeface="Tajawal ExtraBold" panose="00000800000000000000" pitchFamily="2" charset="-78"/>
              </a:rPr>
              <a:t>, but </a:t>
            </a:r>
            <a:r>
              <a:rPr lang="en-US" b="1" dirty="0">
                <a:solidFill>
                  <a:srgbClr val="2D3956"/>
                </a:solidFill>
                <a:latin typeface="Tajawal ExtraBold" panose="00000800000000000000" pitchFamily="2" charset="-78"/>
                <a:cs typeface="Tajawal ExtraBold" panose="00000800000000000000" pitchFamily="2" charset="-78"/>
              </a:rPr>
              <a:t>a later-stage company may </a:t>
            </a:r>
            <a:r>
              <a:rPr lang="en-US" dirty="0">
                <a:solidFill>
                  <a:srgbClr val="2D3956"/>
                </a:solidFill>
                <a:latin typeface="Tajawal ExtraBold" panose="00000800000000000000" pitchFamily="2" charset="-78"/>
                <a:cs typeface="Tajawal ExtraBold" panose="00000800000000000000" pitchFamily="2" charset="-78"/>
              </a:rPr>
              <a:t>well </a:t>
            </a:r>
            <a:r>
              <a:rPr lang="en-US" b="1" dirty="0">
                <a:solidFill>
                  <a:srgbClr val="2D3956"/>
                </a:solidFill>
                <a:latin typeface="Tajawal ExtraBold" panose="00000800000000000000" pitchFamily="2" charset="-78"/>
                <a:cs typeface="Tajawal ExtraBold" panose="00000800000000000000" pitchFamily="2" charset="-78"/>
              </a:rPr>
              <a:t>consider debt as an option</a:t>
            </a:r>
            <a:r>
              <a:rPr lang="en-US" dirty="0">
                <a:solidFill>
                  <a:srgbClr val="2D3956"/>
                </a:solidFill>
                <a:latin typeface="Tajawal ExtraBold" panose="00000800000000000000" pitchFamily="2" charset="-78"/>
                <a:cs typeface="Tajawal ExtraBold" panose="00000800000000000000" pitchFamily="2" charset="-78"/>
              </a:rPr>
              <a: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solidFill>
                <a:srgbClr val="2D3956"/>
              </a:solidFill>
              <a:latin typeface="Tajawal ExtraBold" panose="00000800000000000000" pitchFamily="2" charset="-78"/>
              <a:cs typeface="Tajawal ExtraBold" panose="00000800000000000000" pitchFamily="2" charset="-78"/>
            </a:endParaRPr>
          </a:p>
          <a:p>
            <a:pPr marL="285750" indent="-285750" algn="just" rtl="1">
              <a:buFont typeface="Arial" panose="020B0604020202020204" pitchFamily="34" charset="0"/>
              <a:buChar char="•"/>
              <a:defRPr/>
            </a:pPr>
            <a:r>
              <a:rPr lang="ar-EG" dirty="0">
                <a:effectLst/>
                <a:latin typeface="Segoe UI Web (Arabic)"/>
              </a:rPr>
              <a:t>السيارات والرقائق الدقيقة والأقمار الصناعية والإنترنت هي اختراعات حولت الأسواق وغيرت مجرى التاريخ. ولكن كيف يتم تمويل هذه الأفكار والاختراعات العظيمة وطرحها في السوق؟ تختلف احتياجات التمويل اختلافا كبيرا اعتمادا على التكنولوجيا الأساسية. فصناعة السيارات، على سبيل المثال، كثيفة رأس المال للغاية، في حين يمكن إنتاج العديد من تطبيقات الأجهزة المحمولة بتكلفة قليلة. تؤثر مرحلة التطوير أيضا على قائمة خيارات التمويل المتاحة. مشروع ما قبل الإيرادات لديه خيارات محدودة ولا يمكنه ، على سبيل المثال ، الوصول إلى أسواق الديون التقليدية ، ولكن قد تفكر شركة في مرحلة لاحقة في الديون كخيار.</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242441" y="70118"/>
            <a:ext cx="2383737" cy="1215073"/>
          </a:xfrm>
          <a:prstGeom prst="rect">
            <a:avLst/>
          </a:prstGeom>
        </p:spPr>
      </p:pic>
      <p:sp>
        <p:nvSpPr>
          <p:cNvPr id="8" name="TextBox 7">
            <a:extLst>
              <a:ext uri="{FF2B5EF4-FFF2-40B4-BE49-F238E27FC236}">
                <a16:creationId xmlns:a16="http://schemas.microsoft.com/office/drawing/2014/main" id="{4744662E-E09D-0709-AE0D-337DBD363338}"/>
              </a:ext>
            </a:extLst>
          </p:cNvPr>
          <p:cNvSpPr txBox="1"/>
          <p:nvPr/>
        </p:nvSpPr>
        <p:spPr>
          <a:xfrm>
            <a:off x="3988588" y="823526"/>
            <a:ext cx="2107411" cy="461665"/>
          </a:xfrm>
          <a:prstGeom prst="rect">
            <a:avLst/>
          </a:prstGeom>
          <a:noFill/>
        </p:spPr>
        <p:txBody>
          <a:bodyPr wrap="square" rtlCol="0">
            <a:spAutoFit/>
          </a:bodyPr>
          <a:lstStyle/>
          <a:p>
            <a:pPr algn="ctr"/>
            <a:r>
              <a:rPr lang="en-US" sz="2400" b="1" dirty="0"/>
              <a:t>Introduction</a:t>
            </a:r>
          </a:p>
        </p:txBody>
      </p:sp>
    </p:spTree>
    <p:extLst>
      <p:ext uri="{BB962C8B-B14F-4D97-AF65-F5344CB8AC3E}">
        <p14:creationId xmlns:p14="http://schemas.microsoft.com/office/powerpoint/2010/main" val="14675121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978172" cy="3693319"/>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rgbClr val="2D3956"/>
                </a:solidFill>
                <a:latin typeface="Tajawal ExtraBold" panose="00000800000000000000" pitchFamily="2" charset="-78"/>
                <a:cs typeface="Tajawal ExtraBold" panose="00000800000000000000" pitchFamily="2" charset="-78"/>
              </a:rPr>
              <a:t>The choice of financing method is pivotal to whether an idea or product reaches the market quickly and successfully. Financing decisions during early stages of development also dramatically affect the value the entrepreneur can derive from the endeavor. </a:t>
            </a:r>
            <a:r>
              <a:rPr lang="en-US" b="1" dirty="0">
                <a:solidFill>
                  <a:srgbClr val="FF0000"/>
                </a:solidFill>
                <a:latin typeface="Tajawal ExtraBold" panose="00000800000000000000" pitchFamily="2" charset="-78"/>
                <a:cs typeface="Tajawal ExtraBold" panose="00000800000000000000" pitchFamily="2" charset="-78"/>
              </a:rPr>
              <a:t>The choice of exit financing (e.g., acquisition vs. IPO) can also dramatically affect value.</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b="1" dirty="0">
              <a:solidFill>
                <a:srgbClr val="FF0000"/>
              </a:solidFill>
              <a:latin typeface="Tajawal ExtraBold" panose="00000800000000000000" pitchFamily="2" charset="-78"/>
              <a:cs typeface="Tajawal ExtraBold" panose="00000800000000000000" pitchFamily="2" charset="-78"/>
            </a:endParaRPr>
          </a:p>
          <a:p>
            <a:pPr marL="285750" indent="-285750" algn="just" rtl="1">
              <a:buFont typeface="Arial" panose="020B0604020202020204" pitchFamily="34" charset="0"/>
              <a:buChar char="•"/>
              <a:defRPr/>
            </a:pPr>
            <a:r>
              <a:rPr lang="ar-EG" dirty="0">
                <a:effectLst/>
                <a:latin typeface="Segoe UI Web (Arabic)"/>
              </a:rPr>
              <a:t>يعد اختيار طريقة التمويل أمرا محوريا لما إذا كانت الفكرة أو المنتج يصل إلى السوق بسرعة ونجاح. تؤثر قرارات التمويل خلال المراحل المبكرة من التطوير بشكل كبير على القيمة التي يمكن أن يستمدها رائد الأعمال من المسعى. كما يمكن أن يؤثر اختيار تمويل التخارج (على سبيل المثال ، الاستحواذ مقابل الاكتتاب العام) بشكل كبير على القيمة.</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b="1" dirty="0">
              <a:solidFill>
                <a:srgbClr val="FF0000"/>
              </a:solidFill>
              <a:latin typeface="Tajawal ExtraBold" panose="00000800000000000000" pitchFamily="2" charset="-78"/>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b="1" dirty="0">
              <a:solidFill>
                <a:srgbClr val="FF0000"/>
              </a:solidFill>
              <a:latin typeface="Tajawal ExtraBold" panose="00000800000000000000" pitchFamily="2" charset="-78"/>
              <a:cs typeface="Tajawal ExtraBold" panose="00000800000000000000" pitchFamily="2" charset="-78"/>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dirty="0">
                <a:solidFill>
                  <a:srgbClr val="2D3956"/>
                </a:solidFill>
                <a:latin typeface="Tajawal ExtraBold" panose="00000800000000000000" pitchFamily="2" charset="-78"/>
                <a:cs typeface="Tajawal ExtraBold" panose="00000800000000000000" pitchFamily="2" charset="-78"/>
              </a:rPr>
              <a:t>In this chapter, we provide an overview of financing sources for new ventures and the regulatory considerations that relate to financing choices. In addition to introducing the institutions and terminology, we examine determinants of the choice.</a:t>
            </a: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242441" y="70118"/>
            <a:ext cx="2383737" cy="1215073"/>
          </a:xfrm>
          <a:prstGeom prst="rect">
            <a:avLst/>
          </a:prstGeom>
        </p:spPr>
      </p:pic>
      <p:sp>
        <p:nvSpPr>
          <p:cNvPr id="8" name="TextBox 7">
            <a:extLst>
              <a:ext uri="{FF2B5EF4-FFF2-40B4-BE49-F238E27FC236}">
                <a16:creationId xmlns:a16="http://schemas.microsoft.com/office/drawing/2014/main" id="{4744662E-E09D-0709-AE0D-337DBD363338}"/>
              </a:ext>
            </a:extLst>
          </p:cNvPr>
          <p:cNvSpPr txBox="1"/>
          <p:nvPr/>
        </p:nvSpPr>
        <p:spPr>
          <a:xfrm>
            <a:off x="3988588" y="823526"/>
            <a:ext cx="2107411" cy="461665"/>
          </a:xfrm>
          <a:prstGeom prst="rect">
            <a:avLst/>
          </a:prstGeom>
          <a:noFill/>
        </p:spPr>
        <p:txBody>
          <a:bodyPr wrap="square" rtlCol="0">
            <a:spAutoFit/>
          </a:bodyPr>
          <a:lstStyle/>
          <a:p>
            <a:pPr algn="ctr"/>
            <a:r>
              <a:rPr lang="en-US" sz="2400" b="1" dirty="0"/>
              <a:t>Introduction</a:t>
            </a:r>
          </a:p>
        </p:txBody>
      </p:sp>
    </p:spTree>
    <p:extLst>
      <p:ext uri="{BB962C8B-B14F-4D97-AF65-F5344CB8AC3E}">
        <p14:creationId xmlns:p14="http://schemas.microsoft.com/office/powerpoint/2010/main" val="33910008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693319"/>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sng" strike="noStrike" kern="1200" cap="none" spc="0" normalizeH="0" baseline="0" noProof="0" dirty="0">
                <a:ln>
                  <a:noFill/>
                </a:ln>
                <a:solidFill>
                  <a:srgbClr val="242021"/>
                </a:solidFill>
                <a:effectLst/>
                <a:uLnTx/>
                <a:uFillTx/>
                <a:latin typeface="TimesNewRomanMTStd"/>
                <a:ea typeface="+mn-ea"/>
                <a:cs typeface="+mn-cs"/>
              </a:rPr>
              <a:t>There are four important questions to keep in mind as we survey financing choices: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1. Is the need for financing immediate (urgent) or is there time to shop the alternatives?</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2. How large is the near-term financing need?</a:t>
            </a:r>
            <a:r>
              <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rPr>
              <a:t> </a:t>
            </a: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algn="just"/>
            <a:r>
              <a:rPr lang="en-US" sz="1800" b="0" i="0" dirty="0">
                <a:solidFill>
                  <a:srgbClr val="242021"/>
                </a:solidFill>
                <a:effectLst/>
                <a:latin typeface="TimesNewRomanMTStd"/>
              </a:rPr>
              <a:t>3. Is the near-term financing need permanent or transitory?</a:t>
            </a:r>
          </a:p>
          <a:p>
            <a:pPr algn="just"/>
            <a:r>
              <a:rPr lang="en-US" sz="1800" b="0" i="0" dirty="0">
                <a:solidFill>
                  <a:srgbClr val="242021"/>
                </a:solidFill>
                <a:effectLst/>
                <a:latin typeface="TimesNewRomanMTStd"/>
              </a:rPr>
              <a:t>4. How does the near-term financing need relate to the cumulative need?</a:t>
            </a:r>
          </a:p>
          <a:p>
            <a:pPr algn="just"/>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a:t>
            </a:r>
            <a:r>
              <a:rPr lang="en-US" sz="1800" b="0" i="0" u="sng" dirty="0">
                <a:solidFill>
                  <a:srgbClr val="242021"/>
                </a:solidFill>
                <a:effectLst/>
                <a:latin typeface="TimesNewRomanMTStd"/>
              </a:rPr>
              <a:t>answers depend on the development stage </a:t>
            </a:r>
            <a:r>
              <a:rPr lang="en-US" sz="1800" b="0" i="0" dirty="0">
                <a:solidFill>
                  <a:srgbClr val="242021"/>
                </a:solidFill>
                <a:effectLst/>
                <a:latin typeface="TimesNewRomanMTStd"/>
              </a:rPr>
              <a:t>of the company.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 </a:t>
            </a:r>
            <a:r>
              <a:rPr lang="en-US" sz="1800" b="1" i="0" dirty="0">
                <a:solidFill>
                  <a:srgbClr val="242021"/>
                </a:solidFill>
                <a:effectLst/>
                <a:latin typeface="TimesNewRomanMTStd"/>
              </a:rPr>
              <a:t>profitable later-stage venture</a:t>
            </a:r>
            <a:r>
              <a:rPr lang="en-US" sz="1800" b="0" i="0" dirty="0">
                <a:solidFill>
                  <a:srgbClr val="242021"/>
                </a:solidFill>
                <a:effectLst/>
                <a:latin typeface="TimesNewRomanMTStd"/>
              </a:rPr>
              <a:t> </a:t>
            </a:r>
            <a:r>
              <a:rPr lang="en-US" sz="1800" b="1" dirty="0">
                <a:solidFill>
                  <a:srgbClr val="FF0000"/>
                </a:solidFill>
                <a:effectLst/>
                <a:latin typeface="TimesNewRomanMTStd"/>
              </a:rPr>
              <a:t>with stable revenue growth has different options than a very early-stage company with high growth and negative cash flow and net income</a:t>
            </a:r>
            <a:r>
              <a:rPr lang="en-US" sz="1800" b="0" i="0" dirty="0">
                <a:solidFill>
                  <a:srgbClr val="242021"/>
                </a:solidFill>
                <a:effectLst/>
                <a:latin typeface="TimesNewRomanMTStd"/>
              </a:rPr>
              <a:t>.</a:t>
            </a:r>
          </a:p>
          <a:p>
            <a:pPr marL="285750" indent="-285750" algn="just" rtl="1">
              <a:buFont typeface="Arial" panose="020B0604020202020204" pitchFamily="34" charset="0"/>
              <a:buChar char="•"/>
            </a:pPr>
            <a:r>
              <a:rPr lang="ar-EG" dirty="0">
                <a:effectLst/>
                <a:latin typeface="Segoe UI Web (Arabic)"/>
              </a:rPr>
              <a:t>مشروع مربح في مرحلة لاحقة مع نمو مستقر في الإيرادات لديه خيارات مختلفة عن شركة في مرحلة مبكرة جدا ذات نمو مرتفع وتدفق نقدي سلبي وصافي دخل.</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B4B5A320-BA51-5564-2F9B-D973055BB09A}"/>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7" name="Picture 6">
            <a:extLst>
              <a:ext uri="{FF2B5EF4-FFF2-40B4-BE49-F238E27FC236}">
                <a16:creationId xmlns:a16="http://schemas.microsoft.com/office/drawing/2014/main" id="{8AC59310-6345-0349-FF88-FFF7A959AE3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242441" y="70118"/>
            <a:ext cx="2383737" cy="1215073"/>
          </a:xfrm>
          <a:prstGeom prst="rect">
            <a:avLst/>
          </a:prstGeom>
        </p:spPr>
      </p:pic>
    </p:spTree>
    <p:extLst>
      <p:ext uri="{BB962C8B-B14F-4D97-AF65-F5344CB8AC3E}">
        <p14:creationId xmlns:p14="http://schemas.microsoft.com/office/powerpoint/2010/main" val="94954737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524315"/>
          </a:xfrm>
          <a:prstGeom prst="rect">
            <a:avLst/>
          </a:prstGeom>
          <a:noFill/>
        </p:spPr>
        <p:txBody>
          <a:bodyPr wrap="square" rtlCol="0">
            <a:spAutoFit/>
          </a:bodyPr>
          <a:lstStyle/>
          <a:p>
            <a:pPr marL="285750" indent="-285750" algn="just">
              <a:buFont typeface="Arial" panose="020B0604020202020204" pitchFamily="34" charset="0"/>
              <a:buChar char="•"/>
            </a:pPr>
            <a:r>
              <a:rPr lang="en-US" sz="1800" b="1" i="0" dirty="0">
                <a:solidFill>
                  <a:srgbClr val="242021"/>
                </a:solidFill>
                <a:effectLst/>
                <a:latin typeface="TimesNewRomanMTStd"/>
              </a:rPr>
              <a:t>Capital intensity </a:t>
            </a:r>
            <a:r>
              <a:rPr lang="en-US" sz="1800" b="0" i="0" dirty="0">
                <a:solidFill>
                  <a:srgbClr val="242021"/>
                </a:solidFill>
                <a:effectLst/>
                <a:latin typeface="TimesNewRomanMTStd"/>
              </a:rPr>
              <a:t>is important as well. As an illustration, over the last decade, </a:t>
            </a:r>
            <a:r>
              <a:rPr lang="en-US" sz="1800" b="0" i="0" u="sng" dirty="0">
                <a:solidFill>
                  <a:srgbClr val="242021"/>
                </a:solidFill>
                <a:effectLst/>
                <a:latin typeface="TimesNewRomanMTStd"/>
              </a:rPr>
              <a:t>start-ups gained the ability to take advantage of outsourced cloud-based computing instead of making large capital investments in hardware and storage</a:t>
            </a:r>
            <a:r>
              <a:rPr lang="en-US" sz="1800" b="0" i="0" dirty="0">
                <a:solidFill>
                  <a:srgbClr val="242021"/>
                </a:solidFill>
                <a:effectLst/>
                <a:latin typeface="TimesNewRomanMTStd"/>
              </a:rPr>
              <a:t>.</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At the same time, the availability of early-stage financing by VCs increased dramatically.</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a:t>
            </a:r>
            <a:r>
              <a:rPr lang="en-US" sz="1800" b="1" i="0" dirty="0">
                <a:solidFill>
                  <a:srgbClr val="FF0000"/>
                </a:solidFill>
                <a:effectLst/>
                <a:latin typeface="TimesNewRomanMTStd"/>
              </a:rPr>
              <a:t>innovation in cloud computing significantly </a:t>
            </a:r>
            <a:r>
              <a:rPr lang="en-US" sz="1800" b="1" i="0" u="sng" dirty="0">
                <a:solidFill>
                  <a:srgbClr val="FF0000"/>
                </a:solidFill>
                <a:effectLst/>
                <a:latin typeface="TimesNewRomanMTStd"/>
              </a:rPr>
              <a:t>reduced financing needs </a:t>
            </a:r>
            <a:r>
              <a:rPr lang="en-US" sz="1800" b="1" i="0" dirty="0">
                <a:solidFill>
                  <a:srgbClr val="FF0000"/>
                </a:solidFill>
                <a:effectLst/>
                <a:latin typeface="TimesNewRomanMTStd"/>
              </a:rPr>
              <a:t>for start-ups that rely on these services compared to the financing needs of more asset-intensive ventures like biotech and driverless cars. </a:t>
            </a:r>
            <a:endParaRPr lang="en-US" b="1" dirty="0">
              <a:solidFill>
                <a:srgbClr val="FF0000"/>
              </a:solidFill>
              <a:latin typeface="Tajawal ExtraBold" panose="00000800000000000000" pitchFamily="2" charset="-78"/>
              <a:cs typeface="Tajawal ExtraBold" panose="00000800000000000000" pitchFamily="2" charset="-78"/>
            </a:endParaRPr>
          </a:p>
          <a:p>
            <a:pPr marL="285750" indent="-285750" algn="just" rtl="1">
              <a:buFont typeface="Arial" panose="020B0604020202020204" pitchFamily="34" charset="0"/>
              <a:buChar char="•"/>
            </a:pPr>
            <a:r>
              <a:rPr lang="ar-EG" dirty="0">
                <a:effectLst/>
                <a:latin typeface="Segoe UI Web (Arabic)"/>
              </a:rPr>
              <a:t>أدى الابتكار في الحوسبة السحابية إلى تقليل احتياجات التمويل بشكل كبير للشركات الناشئة التي تعتمد على هذه الخدمات مقارنة بالاحتياجات التمويلية للمشاريع الأكثر كثافة في الأصول مثل التكنولوجيا الحيوية والسيارات بدون سائق.</a:t>
            </a:r>
          </a:p>
          <a:p>
            <a:pPr marL="285750" indent="-285750" algn="just">
              <a:buFont typeface="Arial" panose="020B0604020202020204" pitchFamily="34" charset="0"/>
              <a:buChar char="•"/>
            </a:pP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The changes in financing choices to the technological shift marked by the introduction of </a:t>
            </a: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Amazon Web Services (AWS). </a:t>
            </a:r>
          </a:p>
          <a:p>
            <a:pPr marL="285750" indent="-285750" algn="just">
              <a:buFont typeface="Arial" panose="020B0604020202020204" pitchFamily="34" charset="0"/>
              <a:buChar cha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AWS and competitors have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allowed cloud-based start-ups to economize on physical space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and development tools and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allowed them to scale as needed rather than buying or developing their own hardware and software.</a:t>
            </a:r>
            <a:endParaRPr lang="en-US" u="sng" dirty="0">
              <a:solidFill>
                <a:srgbClr val="2D3956"/>
              </a:solidFill>
              <a:latin typeface="Tajawal ExtraBold" panose="00000800000000000000" pitchFamily="2" charset="-78"/>
              <a:cs typeface="Tajawal ExtraBold" panose="00000800000000000000" pitchFamily="2" charset="-78"/>
            </a:endParaRPr>
          </a:p>
        </p:txBody>
      </p:sp>
      <p:pic>
        <p:nvPicPr>
          <p:cNvPr id="3" name="Picture 2">
            <a:extLst>
              <a:ext uri="{FF2B5EF4-FFF2-40B4-BE49-F238E27FC236}">
                <a16:creationId xmlns:a16="http://schemas.microsoft.com/office/drawing/2014/main" id="{7AD182C9-361F-A53A-5B0E-C14D61B9ABC3}"/>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447741" y="172657"/>
            <a:ext cx="2182576" cy="1112534"/>
          </a:xfrm>
          <a:prstGeom prst="rect">
            <a:avLst/>
          </a:prstGeom>
        </p:spPr>
      </p:pic>
    </p:spTree>
    <p:extLst>
      <p:ext uri="{BB962C8B-B14F-4D97-AF65-F5344CB8AC3E}">
        <p14:creationId xmlns:p14="http://schemas.microsoft.com/office/powerpoint/2010/main" val="14248532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050203"/>
            <a:ext cx="10887198" cy="480923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149990"/>
            <a:ext cx="10765166" cy="4339650"/>
          </a:xfrm>
          <a:prstGeom prst="rect">
            <a:avLst/>
          </a:prstGeom>
          <a:noFill/>
        </p:spPr>
        <p:txBody>
          <a:bodyPr wrap="square" rtlCol="0">
            <a:spAutoFit/>
          </a:bodyPr>
          <a:lstStyle/>
          <a:p>
            <a:r>
              <a:rPr lang="en-US" sz="2400" b="1" i="0" dirty="0">
                <a:solidFill>
                  <a:srgbClr val="242021"/>
                </a:solidFill>
                <a:effectLst/>
                <a:latin typeface="Gotham-Bold"/>
              </a:rPr>
              <a:t>The sequence of New Venture Financing</a:t>
            </a:r>
          </a:p>
          <a:p>
            <a:pPr marL="285750" indent="-285750" algn="just">
              <a:buFont typeface="Arial" panose="020B0604020202020204" pitchFamily="34" charset="0"/>
              <a:buChar char="•"/>
            </a:pPr>
            <a:r>
              <a:rPr lang="en-US" sz="1800" b="1" i="0" u="sng" dirty="0">
                <a:solidFill>
                  <a:srgbClr val="242021"/>
                </a:solidFill>
                <a:effectLst/>
                <a:latin typeface="TimesNewRomanMTStd"/>
              </a:rPr>
              <a:t>At an early stage</a:t>
            </a:r>
            <a:r>
              <a:rPr lang="en-US" sz="1800" b="0" i="0" dirty="0">
                <a:solidFill>
                  <a:srgbClr val="242021"/>
                </a:solidFill>
                <a:effectLst/>
                <a:latin typeface="TimesNewRomanMTStd"/>
              </a:rPr>
              <a:t>, the </a:t>
            </a:r>
            <a:r>
              <a:rPr lang="en-US" sz="1800" b="0" i="0" dirty="0">
                <a:solidFill>
                  <a:srgbClr val="FF0000"/>
                </a:solidFill>
                <a:effectLst/>
                <a:latin typeface="TimesNewRomanMTStd"/>
              </a:rPr>
              <a:t>entrepreneur looks for ways to finance the venture from </a:t>
            </a:r>
            <a:r>
              <a:rPr lang="en-US" sz="1800" b="1" i="0" dirty="0">
                <a:solidFill>
                  <a:srgbClr val="FF0000"/>
                </a:solidFill>
                <a:effectLst/>
                <a:latin typeface="TimesNewRomanMTStd"/>
              </a:rPr>
              <a:t>bootstrap sources </a:t>
            </a:r>
            <a:r>
              <a:rPr lang="en-US" sz="1800" b="0" i="0" dirty="0">
                <a:solidFill>
                  <a:srgbClr val="FF0000"/>
                </a:solidFill>
                <a:effectLst/>
                <a:latin typeface="TimesNewRomanMTStd"/>
              </a:rPr>
              <a:t>such as </a:t>
            </a:r>
            <a:r>
              <a:rPr lang="en-US" sz="1800" b="0" i="0" u="sng" dirty="0">
                <a:solidFill>
                  <a:srgbClr val="FF0000"/>
                </a:solidFill>
                <a:effectLst/>
                <a:latin typeface="TimesNewRomanMTStd"/>
              </a:rPr>
              <a:t>personal savings </a:t>
            </a:r>
            <a:r>
              <a:rPr lang="en-US" sz="1800" b="0" i="0" dirty="0">
                <a:solidFill>
                  <a:srgbClr val="FF0000"/>
                </a:solidFill>
                <a:effectLst/>
                <a:latin typeface="TimesNewRomanMTStd"/>
              </a:rPr>
              <a:t>and </a:t>
            </a:r>
            <a:r>
              <a:rPr lang="en-US" sz="1800" b="0" i="0" u="sng" dirty="0">
                <a:solidFill>
                  <a:srgbClr val="FF0000"/>
                </a:solidFill>
                <a:effectLst/>
                <a:latin typeface="TimesNewRomanMTStd"/>
              </a:rPr>
              <a:t>borrowing sources </a:t>
            </a:r>
            <a:r>
              <a:rPr lang="en-US" sz="1800" b="0" i="0" dirty="0">
                <a:solidFill>
                  <a:srgbClr val="FF0000"/>
                </a:solidFill>
                <a:effectLst/>
                <a:latin typeface="TimesNewRomanMTStd"/>
              </a:rPr>
              <a:t>that </a:t>
            </a:r>
            <a:r>
              <a:rPr lang="en-US" sz="1800" b="1" i="0" u="sng" dirty="0">
                <a:solidFill>
                  <a:srgbClr val="FF0000"/>
                </a:solidFill>
                <a:effectLst/>
                <a:latin typeface="TimesNewRomanMTStd"/>
              </a:rPr>
              <a:t>do not rely </a:t>
            </a:r>
            <a:r>
              <a:rPr lang="en-US" sz="1800" b="0" i="0" dirty="0">
                <a:solidFill>
                  <a:srgbClr val="FF0000"/>
                </a:solidFill>
                <a:effectLst/>
                <a:latin typeface="TimesNewRomanMTStd"/>
              </a:rPr>
              <a:t>on venture success. </a:t>
            </a:r>
          </a:p>
          <a:p>
            <a:pPr marL="285750" indent="-285750" algn="just">
              <a:buFont typeface="Arial" panose="020B0604020202020204" pitchFamily="34" charset="0"/>
              <a:buChar char="•"/>
            </a:pPr>
            <a:r>
              <a:rPr lang="en-US" sz="1800" b="0" i="0" dirty="0">
                <a:solidFill>
                  <a:srgbClr val="242021"/>
                </a:solidFill>
                <a:effectLst/>
                <a:latin typeface="TimesNewRomanMTStd"/>
              </a:rPr>
              <a:t>In some cases, development efforts are subsidized through </a:t>
            </a:r>
            <a:r>
              <a:rPr lang="en-US" sz="1800" b="1" i="0" dirty="0">
                <a:solidFill>
                  <a:srgbClr val="242021"/>
                </a:solidFill>
                <a:effectLst/>
                <a:latin typeface="TimesNewRomanMTStd"/>
              </a:rPr>
              <a:t>grant-based financing </a:t>
            </a:r>
            <a:r>
              <a:rPr lang="en-US" sz="1800" b="0" i="0" dirty="0">
                <a:solidFill>
                  <a:srgbClr val="242021"/>
                </a:solidFill>
                <a:effectLst/>
                <a:latin typeface="TimesNewRomanMTStd"/>
              </a:rPr>
              <a:t>from </a:t>
            </a:r>
            <a:r>
              <a:rPr lang="en-US" sz="1800" b="0" i="0" u="sng" dirty="0">
                <a:solidFill>
                  <a:srgbClr val="242021"/>
                </a:solidFill>
                <a:effectLst/>
                <a:latin typeface="TimesNewRomanMTStd"/>
              </a:rPr>
              <a:t>government programs directed to universities and other research organizations.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As development progresses, the entrepreneur may look to </a:t>
            </a:r>
            <a:r>
              <a:rPr lang="en-US" sz="1800" b="1" i="0" dirty="0">
                <a:solidFill>
                  <a:srgbClr val="242021"/>
                </a:solidFill>
                <a:effectLst/>
                <a:latin typeface="TimesNewRomanMTStd"/>
              </a:rPr>
              <a:t>other sources of financing</a:t>
            </a:r>
            <a:r>
              <a:rPr lang="en-US" sz="1800" b="0" i="0" dirty="0">
                <a:solidFill>
                  <a:srgbClr val="242021"/>
                </a:solidFill>
                <a:effectLst/>
                <a:latin typeface="TimesNewRomanMTStd"/>
              </a:rPr>
              <a:t>, including </a:t>
            </a:r>
            <a:r>
              <a:rPr lang="en-US" sz="1800" b="0" i="0" u="sng" dirty="0">
                <a:solidFill>
                  <a:srgbClr val="242021"/>
                </a:solidFill>
                <a:effectLst/>
                <a:latin typeface="TimesNewRomanMTStd"/>
              </a:rPr>
              <a:t>angel investors and VCs.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Customary venture financing terminology reflects the correspondence between feasible financing choices and development stages.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The </a:t>
            </a:r>
            <a:r>
              <a:rPr lang="en-US" sz="1800" b="0" i="0" dirty="0">
                <a:solidFill>
                  <a:srgbClr val="FF0000"/>
                </a:solidFill>
                <a:effectLst/>
                <a:latin typeface="TimesNewRomanMTStd"/>
              </a:rPr>
              <a:t>earliest external financing is known as </a:t>
            </a:r>
            <a:r>
              <a:rPr lang="en-US" sz="1800" b="1" i="1" u="sng" dirty="0">
                <a:solidFill>
                  <a:srgbClr val="FF0000"/>
                </a:solidFill>
                <a:effectLst/>
                <a:latin typeface="TimesNewRomanMTStd-Italic"/>
              </a:rPr>
              <a:t>seed financing</a:t>
            </a:r>
            <a:r>
              <a:rPr lang="en-US" sz="1800" b="1" i="0" dirty="0">
                <a:solidFill>
                  <a:srgbClr val="242021"/>
                </a:solidFill>
                <a:effectLst/>
                <a:latin typeface="TimesNewRomanMTStd"/>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i="0" dirty="0">
                <a:solidFill>
                  <a:srgbClr val="242021"/>
                </a:solidFill>
                <a:effectLst/>
                <a:latin typeface="TimesNewRomanMTStd"/>
              </a:rPr>
              <a:t>Seed financing </a:t>
            </a:r>
            <a:r>
              <a:rPr lang="en-US" sz="1800" b="0" i="0" dirty="0">
                <a:solidFill>
                  <a:srgbClr val="242021"/>
                </a:solidFill>
                <a:effectLst/>
                <a:latin typeface="TimesNewRomanMTStd"/>
              </a:rPr>
              <a:t>consists of </a:t>
            </a:r>
            <a:r>
              <a:rPr lang="en-US" sz="1800" b="0" i="0" dirty="0">
                <a:solidFill>
                  <a:srgbClr val="FF0000"/>
                </a:solidFill>
                <a:effectLst/>
                <a:latin typeface="TimesNewRomanMTStd"/>
              </a:rPr>
              <a:t>small amounts of money to support exploration of a concept. It may cover such things as the cost of assessing market size and customer validation.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For high-technology ventures, seed financing </a:t>
            </a:r>
            <a:r>
              <a:rPr lang="en-US" sz="1800" b="0" i="0" u="sng" dirty="0">
                <a:solidFill>
                  <a:srgbClr val="FF0000"/>
                </a:solidFill>
                <a:effectLst/>
                <a:latin typeface="TimesNewRomanMTStd"/>
              </a:rPr>
              <a:t>may provide initial funds for R&amp;D. </a:t>
            </a:r>
            <a:endParaRPr lang="ar-EG" sz="1800" b="0" i="0" u="sng" dirty="0">
              <a:solidFill>
                <a:srgbClr val="FF0000"/>
              </a:solidFill>
              <a:effectLst/>
              <a:latin typeface="TimesNewRomanMTStd"/>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0" i="0" dirty="0">
                <a:solidFill>
                  <a:srgbClr val="242021"/>
                </a:solidFill>
                <a:effectLst/>
                <a:latin typeface="TimesNewRomanMTStd"/>
              </a:rPr>
              <a:t>In cases where R&amp;D efforts</a:t>
            </a:r>
            <a:r>
              <a:rPr lang="ar-EG" sz="1800" b="0" i="0" dirty="0">
                <a:solidFill>
                  <a:srgbClr val="242021"/>
                </a:solidFill>
                <a:effectLst/>
                <a:latin typeface="TimesNewRomanMTStd"/>
              </a:rPr>
              <a:t>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are expensive and protracted, </a:t>
            </a:r>
            <a:r>
              <a:rPr kumimoji="0" lang="en-US" sz="1800" b="1" i="0" u="sng" strike="noStrike" kern="1200" cap="none" spc="0" normalizeH="0" baseline="0" noProof="0" dirty="0">
                <a:ln>
                  <a:noFill/>
                </a:ln>
                <a:solidFill>
                  <a:srgbClr val="242021"/>
                </a:solidFill>
                <a:effectLst/>
                <a:uLnTx/>
                <a:uFillTx/>
                <a:latin typeface="TimesNewRomanMTStd"/>
                <a:ea typeface="+mn-ea"/>
                <a:cs typeface="+mn-cs"/>
              </a:rPr>
              <a:t>R&amp;D financing</a:t>
            </a:r>
            <a:r>
              <a:rPr kumimoji="0" lang="en-US" sz="1800" b="1" i="0" strike="noStrike" kern="1200" cap="none" spc="0" normalizeH="0" baseline="0" noProof="0" dirty="0">
                <a:ln>
                  <a:noFill/>
                </a:ln>
                <a:solidFill>
                  <a:srgbClr val="242021"/>
                </a:solidFill>
                <a:effectLst/>
                <a:uLnTx/>
                <a:uFillTx/>
                <a:latin typeface="TimesNewRomanMTStd"/>
                <a:ea typeface="+mn-ea"/>
                <a:cs typeface="+mn-cs"/>
              </a:rPr>
              <a:t>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could be required beyond what is typically regarded as seed financing. </a:t>
            </a: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 name="Picture 1">
            <a:extLst>
              <a:ext uri="{FF2B5EF4-FFF2-40B4-BE49-F238E27FC236}">
                <a16:creationId xmlns:a16="http://schemas.microsoft.com/office/drawing/2014/main" id="{CC430A87-D3AD-1A63-94CE-53713C51A56D}"/>
              </a:ext>
            </a:extLst>
          </p:cNvPr>
          <p:cNvPicPr>
            <a:picLocks noChangeAspect="1"/>
          </p:cNvPicPr>
          <p:nvPr/>
        </p:nvPicPr>
        <p:blipFill>
          <a:blip r:embed="rId2"/>
          <a:stretch>
            <a:fillRect/>
          </a:stretch>
        </p:blipFill>
        <p:spPr>
          <a:xfrm>
            <a:off x="4608859" y="6085804"/>
            <a:ext cx="2615411" cy="542591"/>
          </a:xfrm>
          <a:prstGeom prst="rect">
            <a:avLst/>
          </a:prstGeom>
        </p:spPr>
      </p:pic>
      <p:pic>
        <p:nvPicPr>
          <p:cNvPr id="4" name="Picture 3">
            <a:extLst>
              <a:ext uri="{FF2B5EF4-FFF2-40B4-BE49-F238E27FC236}">
                <a16:creationId xmlns:a16="http://schemas.microsoft.com/office/drawing/2014/main" id="{FF455584-1101-4FD8-0433-AB2916AD549A}"/>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300275" y="-185584"/>
            <a:ext cx="2233376" cy="1138429"/>
          </a:xfrm>
          <a:prstGeom prst="rect">
            <a:avLst/>
          </a:prstGeom>
        </p:spPr>
      </p:pic>
    </p:spTree>
    <p:extLst>
      <p:ext uri="{BB962C8B-B14F-4D97-AF65-F5344CB8AC3E}">
        <p14:creationId xmlns:p14="http://schemas.microsoft.com/office/powerpoint/2010/main" val="36646448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a:extLst>
              <a:ext uri="{FF2B5EF4-FFF2-40B4-BE49-F238E27FC236}">
                <a16:creationId xmlns:a16="http://schemas.microsoft.com/office/drawing/2014/main" id="{C5A62567-85F8-87CD-DEE3-6B67C68D43DB}"/>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5664E10C-38B2-F521-8B23-5D01C663327A}"/>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57424" y="70118"/>
            <a:ext cx="2383737" cy="1215073"/>
          </a:xfrm>
          <a:prstGeom prst="rect">
            <a:avLst/>
          </a:prstGeom>
        </p:spPr>
      </p:pic>
      <p:pic>
        <p:nvPicPr>
          <p:cNvPr id="4" name="Picture 3">
            <a:extLst>
              <a:ext uri="{FF2B5EF4-FFF2-40B4-BE49-F238E27FC236}">
                <a16:creationId xmlns:a16="http://schemas.microsoft.com/office/drawing/2014/main" id="{F2D1C17F-BE23-F7E8-B8C0-C31713C00793}"/>
              </a:ext>
            </a:extLst>
          </p:cNvPr>
          <p:cNvPicPr>
            <a:picLocks noChangeAspect="1"/>
          </p:cNvPicPr>
          <p:nvPr/>
        </p:nvPicPr>
        <p:blipFill>
          <a:blip r:embed="rId3"/>
          <a:stretch>
            <a:fillRect/>
          </a:stretch>
        </p:blipFill>
        <p:spPr>
          <a:xfrm>
            <a:off x="6289155" y="1937677"/>
            <a:ext cx="4043901" cy="3416319"/>
          </a:xfrm>
          <a:prstGeom prst="rect">
            <a:avLst/>
          </a:prstGeom>
          <a:ln>
            <a:solidFill>
              <a:schemeClr val="tx1"/>
            </a:solidFill>
          </a:ln>
        </p:spPr>
      </p:pic>
      <p:sp>
        <p:nvSpPr>
          <p:cNvPr id="5" name="TextBox 4">
            <a:extLst>
              <a:ext uri="{FF2B5EF4-FFF2-40B4-BE49-F238E27FC236}">
                <a16:creationId xmlns:a16="http://schemas.microsoft.com/office/drawing/2014/main" id="{893EB9C5-DE01-A9D3-C7ED-51CED86BDB4F}"/>
              </a:ext>
            </a:extLst>
          </p:cNvPr>
          <p:cNvSpPr txBox="1"/>
          <p:nvPr/>
        </p:nvSpPr>
        <p:spPr>
          <a:xfrm>
            <a:off x="594768" y="1928015"/>
            <a:ext cx="5547360" cy="3416320"/>
          </a:xfrm>
          <a:prstGeom prst="rect">
            <a:avLst/>
          </a:prstGeom>
          <a:noFill/>
          <a:ln>
            <a:solidFill>
              <a:srgbClr val="002060"/>
            </a:solidFill>
          </a:ln>
        </p:spPr>
        <p:txBody>
          <a:bodyPr wrap="square" rtlCol="0">
            <a:spAutoFit/>
          </a:bodyPr>
          <a:lstStyle/>
          <a:p>
            <a:pPr algn="just" rtl="1"/>
            <a:r>
              <a:rPr lang="en-US" dirty="0"/>
              <a:t>Angel Investor</a:t>
            </a:r>
          </a:p>
          <a:p>
            <a:pPr algn="just" rtl="1"/>
            <a:r>
              <a:rPr lang="ar-EG" dirty="0"/>
              <a:t>يُعرف أيضاً بالمستثمر الخاص (</a:t>
            </a:r>
            <a:r>
              <a:rPr lang="en-US" dirty="0"/>
              <a:t>Private investor) </a:t>
            </a:r>
            <a:r>
              <a:rPr lang="ar-EG" dirty="0"/>
              <a:t>أو مستثمر المرحلة الأولية (</a:t>
            </a:r>
            <a:r>
              <a:rPr lang="en-US" dirty="0"/>
              <a:t>Seed investor) </a:t>
            </a:r>
            <a:r>
              <a:rPr lang="ar-EG" dirty="0"/>
              <a:t>أو ممول ملائكي أو خيِّر (</a:t>
            </a:r>
            <a:r>
              <a:rPr lang="en-US" dirty="0"/>
              <a:t>Angel funder)، </a:t>
            </a:r>
            <a:r>
              <a:rPr lang="ar-EG" dirty="0"/>
              <a:t>وهو الشخص الذي يقدم دعماً مالياً لشركة ناشئة في مراحلها الأولى من أجل دفع الشركة للنجاح، وعادةً ما يكون ذلك مقابل حقوق ملكية في الشركة. من الممكن أن يكون المستثمر الملاك فرداً من العائلة أو صديق أو أي شخص آخر. وقد يقوم بتقديم دعمه لمرة واحدة لمنح المشروع دفعة إلى الأمام، أو على شكل ضخ مستمر للتمويل لمساعدة الشركة على النهوض في مراحلها الأولى. ويُعنى هذا النوع من المستثمرين بمساعدة الشركات الناشئة في اتخاذ خطواتها الأولى أكثر من سعيهم وراء الربح المحتمل لاستثمارهم، وهذا هو وجه الاختلاف عن المستثمر المغامر (</a:t>
            </a:r>
            <a:r>
              <a:rPr lang="en-US" dirty="0"/>
              <a:t>Venture Capitalist).</a:t>
            </a:r>
          </a:p>
        </p:txBody>
      </p:sp>
    </p:spTree>
    <p:extLst>
      <p:ext uri="{BB962C8B-B14F-4D97-AF65-F5344CB8AC3E}">
        <p14:creationId xmlns:p14="http://schemas.microsoft.com/office/powerpoint/2010/main" val="21719474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0" y="1285191"/>
            <a:ext cx="10841253"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0" y="1331244"/>
            <a:ext cx="10790803" cy="3385542"/>
          </a:xfrm>
          <a:prstGeom prst="rect">
            <a:avLst/>
          </a:prstGeom>
          <a:noFill/>
        </p:spPr>
        <p:txBody>
          <a:bodyPr wrap="square" rtlCol="0">
            <a:spAutoFit/>
          </a:bodyPr>
          <a:lstStyle/>
          <a:p>
            <a:pPr marL="285750" indent="-285750" algn="just">
              <a:buFont typeface="Arial" panose="020B0604020202020204" pitchFamily="34" charset="0"/>
              <a:buChar char="•"/>
            </a:pPr>
            <a:r>
              <a:rPr lang="en-US" sz="1800" b="1" i="0" dirty="0">
                <a:solidFill>
                  <a:srgbClr val="242021"/>
                </a:solidFill>
                <a:effectLst/>
                <a:latin typeface="TimesNewRomanMTStd"/>
              </a:rPr>
              <a:t>Start-up financing </a:t>
            </a:r>
            <a:r>
              <a:rPr lang="en-US" sz="1800" b="0" i="0" dirty="0">
                <a:solidFill>
                  <a:srgbClr val="242021"/>
                </a:solidFill>
                <a:effectLst/>
                <a:latin typeface="TimesNewRomanMTStd"/>
              </a:rPr>
              <a:t>covers activities around the initiation of sales.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Generally, </a:t>
            </a:r>
            <a:r>
              <a:rPr lang="en-US" sz="1800" b="1" i="0" dirty="0">
                <a:solidFill>
                  <a:srgbClr val="242021"/>
                </a:solidFill>
                <a:effectLst/>
                <a:latin typeface="TimesNewRomanMTStd"/>
              </a:rPr>
              <a:t>start-up financing </a:t>
            </a:r>
            <a:r>
              <a:rPr lang="en-US" sz="1800" b="0" i="0" dirty="0">
                <a:solidFill>
                  <a:srgbClr val="242021"/>
                </a:solidFill>
                <a:effectLst/>
                <a:latin typeface="TimesNewRomanMTStd"/>
              </a:rPr>
              <a:t>is provided </a:t>
            </a:r>
            <a:r>
              <a:rPr lang="en-US" sz="1800" b="0" i="0" dirty="0">
                <a:solidFill>
                  <a:srgbClr val="FF0000"/>
                </a:solidFill>
                <a:effectLst/>
                <a:latin typeface="TimesNewRomanMTStd"/>
              </a:rPr>
              <a:t>when a concept appears to be worth pursuing, key members of the team are in place, and most of the risks related to initial development have been resolved.</a:t>
            </a:r>
          </a:p>
          <a:p>
            <a:pPr marL="285750" indent="-285750" algn="just" rtl="1">
              <a:buFont typeface="Arial" panose="020B0604020202020204" pitchFamily="34" charset="0"/>
              <a:buChar char="•"/>
            </a:pPr>
            <a:r>
              <a:rPr lang="ar-EG" sz="1600" dirty="0">
                <a:effectLst/>
                <a:latin typeface="Segoe UI Web (Arabic)"/>
              </a:rPr>
              <a:t>عندما يبدو أن المفهوم يستحق المتابعة ، يكون الأعضاء الرئيسيون في الفريق في مكانهم الصحيح ، وقد تم حل معظم المخاطر المتعلقة بالتطوير الأولي.</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Start-up financing </a:t>
            </a:r>
            <a:r>
              <a:rPr lang="en-US" sz="1800" b="0" i="0" dirty="0">
                <a:solidFill>
                  <a:srgbClr val="242021"/>
                </a:solidFill>
                <a:effectLst/>
                <a:latin typeface="TimesNewRomanMTStd"/>
              </a:rPr>
              <a:t>includes such things as </a:t>
            </a:r>
            <a:r>
              <a:rPr lang="en-US" sz="1800" b="0" i="0" u="sng" dirty="0">
                <a:solidFill>
                  <a:srgbClr val="FF0000"/>
                </a:solidFill>
                <a:effectLst/>
                <a:latin typeface="TimesNewRomanMTStd"/>
              </a:rPr>
              <a:t>investment in infrastructure </a:t>
            </a:r>
            <a:r>
              <a:rPr lang="en-US" sz="1800" b="0" i="0" dirty="0">
                <a:solidFill>
                  <a:srgbClr val="242021"/>
                </a:solidFill>
                <a:effectLst/>
                <a:latin typeface="TimesNewRomanMTStd"/>
              </a:rPr>
              <a:t>related to </a:t>
            </a:r>
            <a:r>
              <a:rPr lang="en-US" sz="1800" b="1" i="0" dirty="0">
                <a:solidFill>
                  <a:srgbClr val="242021"/>
                </a:solidFill>
                <a:effectLst/>
                <a:latin typeface="TimesNewRomanMTStd"/>
              </a:rPr>
              <a:t>manufacturing</a:t>
            </a:r>
            <a:r>
              <a:rPr lang="en-US" sz="1800" b="0" i="0" dirty="0">
                <a:solidFill>
                  <a:srgbClr val="242021"/>
                </a:solidFill>
                <a:effectLst/>
                <a:latin typeface="TimesNewRomanMTStd"/>
              </a:rPr>
              <a:t> and </a:t>
            </a:r>
            <a:r>
              <a:rPr lang="en-US" sz="1800" b="0" i="0" u="sng" dirty="0">
                <a:solidFill>
                  <a:srgbClr val="FF0000"/>
                </a:solidFill>
                <a:effectLst/>
                <a:latin typeface="TimesNewRomanMTStd"/>
              </a:rPr>
              <a:t>financing of inventory</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u="sng" dirty="0">
                <a:solidFill>
                  <a:srgbClr val="242021"/>
                </a:solidFill>
                <a:effectLst/>
                <a:latin typeface="TimesNewRomanMTStd"/>
              </a:rPr>
              <a:t>For software companies </a:t>
            </a:r>
            <a:r>
              <a:rPr lang="en-US" sz="1800" b="0" i="0" dirty="0">
                <a:solidFill>
                  <a:srgbClr val="242021"/>
                </a:solidFill>
                <a:effectLst/>
                <a:latin typeface="TimesNewRomanMTStd"/>
              </a:rPr>
              <a:t>it includes </a:t>
            </a:r>
            <a:r>
              <a:rPr lang="en-US" sz="1800" b="0" i="0" dirty="0">
                <a:solidFill>
                  <a:srgbClr val="FF0000"/>
                </a:solidFill>
                <a:effectLst/>
                <a:latin typeface="TimesNewRomanMTStd"/>
              </a:rPr>
              <a:t>financing for </a:t>
            </a:r>
            <a:r>
              <a:rPr lang="en-US" sz="1800" b="0" i="0" u="sng" dirty="0">
                <a:solidFill>
                  <a:srgbClr val="FF0000"/>
                </a:solidFill>
                <a:effectLst/>
                <a:latin typeface="TimesNewRomanMTStd"/>
              </a:rPr>
              <a:t>investment in platforms and systems for distribution of products</a:t>
            </a:r>
            <a:r>
              <a:rPr lang="en-US" sz="1800" b="0" i="0" dirty="0">
                <a:solidFill>
                  <a:srgbClr val="FF0000"/>
                </a:solidFill>
                <a:effectLst/>
                <a:latin typeface="TimesNewRomanMTStd"/>
              </a:rPr>
              <a:t>. </a:t>
            </a:r>
            <a:endParaRPr lang="ar-EG" sz="1800" b="0" i="0" dirty="0">
              <a:solidFill>
                <a:srgbClr val="FF0000"/>
              </a:solidFill>
              <a:effectLst/>
              <a:latin typeface="TimesNewRomanMTStd"/>
            </a:endParaRPr>
          </a:p>
          <a:p>
            <a:pPr marL="285750" indent="-285750" algn="just">
              <a:buFont typeface="Arial" panose="020B0604020202020204" pitchFamily="34" charset="0"/>
              <a:buChar char="•"/>
            </a:pPr>
            <a:endParaRPr lang="ar-EG" sz="1800" b="0" i="0" dirty="0">
              <a:solidFill>
                <a:srgbClr val="242021"/>
              </a:solidFill>
              <a:effectLst/>
              <a:latin typeface="TimesNewRomanMTStd"/>
            </a:endParaRPr>
          </a:p>
        </p:txBody>
      </p:sp>
      <p:pic>
        <p:nvPicPr>
          <p:cNvPr id="2" name="Picture 1">
            <a:extLst>
              <a:ext uri="{FF2B5EF4-FFF2-40B4-BE49-F238E27FC236}">
                <a16:creationId xmlns:a16="http://schemas.microsoft.com/office/drawing/2014/main" id="{01E22085-7698-3E50-79D5-79F9AE548C14}"/>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25436" y="38758"/>
            <a:ext cx="2383737" cy="1015721"/>
          </a:xfrm>
          <a:prstGeom prst="rect">
            <a:avLst/>
          </a:prstGeom>
        </p:spPr>
      </p:pic>
    </p:spTree>
    <p:extLst>
      <p:ext uri="{BB962C8B-B14F-4D97-AF65-F5344CB8AC3E}">
        <p14:creationId xmlns:p14="http://schemas.microsoft.com/office/powerpoint/2010/main" val="13761182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524315"/>
          </a:xfrm>
          <a:prstGeom prst="rect">
            <a:avLst/>
          </a:prstGeom>
          <a:noFill/>
        </p:spPr>
        <p:txBody>
          <a:bodyPr wrap="square" rtlCol="0">
            <a:spAutoFit/>
          </a:bodyPr>
          <a:lstStyle/>
          <a:p>
            <a:pPr marL="285750" indent="-285750" algn="just">
              <a:buFont typeface="Arial" panose="020B0604020202020204" pitchFamily="34" charset="0"/>
              <a:buChar char="•"/>
            </a:pPr>
            <a:r>
              <a:rPr lang="en-US" sz="1800" b="1" i="0" dirty="0">
                <a:solidFill>
                  <a:srgbClr val="242021"/>
                </a:solidFill>
                <a:effectLst/>
                <a:latin typeface="TimesNewRomanMTStd"/>
              </a:rPr>
              <a:t>Later-stage financing </a:t>
            </a:r>
            <a:r>
              <a:rPr lang="en-US" sz="1800" b="0" i="0" dirty="0">
                <a:solidFill>
                  <a:srgbClr val="242021"/>
                </a:solidFill>
                <a:effectLst/>
                <a:latin typeface="TimesNewRomanMTStd"/>
              </a:rPr>
              <a:t>is associated with the </a:t>
            </a:r>
            <a:r>
              <a:rPr lang="en-US" sz="1800" b="0" i="0" u="sng" dirty="0">
                <a:solidFill>
                  <a:srgbClr val="242021"/>
                </a:solidFill>
                <a:effectLst/>
                <a:latin typeface="TimesNewRomanMTStd"/>
              </a:rPr>
              <a:t>early-growth</a:t>
            </a:r>
            <a:r>
              <a:rPr lang="en-US" sz="1800" b="0" i="0" dirty="0">
                <a:solidFill>
                  <a:srgbClr val="242021"/>
                </a:solidFill>
                <a:effectLst/>
                <a:latin typeface="TimesNewRomanMTStd"/>
              </a:rPr>
              <a:t> and </a:t>
            </a:r>
            <a:r>
              <a:rPr lang="en-US" sz="1800" b="0" i="0" u="sng" dirty="0">
                <a:solidFill>
                  <a:srgbClr val="242021"/>
                </a:solidFill>
                <a:effectLst/>
                <a:latin typeface="TimesNewRomanMTStd"/>
              </a:rPr>
              <a:t>expansion </a:t>
            </a:r>
            <a:r>
              <a:rPr lang="en-US" sz="1800" b="0" i="0" dirty="0">
                <a:solidFill>
                  <a:srgbClr val="242021"/>
                </a:solidFill>
                <a:effectLst/>
                <a:latin typeface="TimesNewRomanMTStd"/>
              </a:rPr>
              <a:t>stages of development. </a:t>
            </a:r>
          </a:p>
          <a:p>
            <a:pPr marL="285750" indent="-285750" algn="just">
              <a:buFont typeface="Arial" panose="020B0604020202020204" pitchFamily="34" charset="0"/>
              <a:buChar char="•"/>
            </a:pPr>
            <a:r>
              <a:rPr lang="en-US" sz="1800" b="1" i="0" dirty="0">
                <a:solidFill>
                  <a:srgbClr val="242021"/>
                </a:solidFill>
                <a:effectLst/>
                <a:latin typeface="TimesNewRomanMTStd"/>
              </a:rPr>
              <a:t>VCs</a:t>
            </a:r>
            <a:r>
              <a:rPr lang="en-US" sz="1800" b="0" i="0" dirty="0">
                <a:solidFill>
                  <a:srgbClr val="242021"/>
                </a:solidFill>
                <a:effectLst/>
                <a:latin typeface="TimesNewRomanMTStd"/>
              </a:rPr>
              <a:t> </a:t>
            </a:r>
            <a:r>
              <a:rPr lang="en-US" sz="1800" b="0" i="0" dirty="0">
                <a:solidFill>
                  <a:srgbClr val="FF0000"/>
                </a:solidFill>
                <a:effectLst/>
                <a:latin typeface="TimesNewRomanMTStd"/>
              </a:rPr>
              <a:t>sometimes refer to financing rounds by number</a:t>
            </a:r>
            <a:r>
              <a:rPr lang="en-US" sz="1800" b="0" i="0" dirty="0">
                <a:solidFill>
                  <a:srgbClr val="242021"/>
                </a:solidFill>
                <a:effectLst/>
                <a:latin typeface="TimesNewRomanMTStd"/>
              </a:rPr>
              <a:t>, such as “round 1 financing,” “round 2 financing,” or by letter, such as “A-round financing,” “B-round financing.” </a:t>
            </a:r>
            <a:endParaRPr lang="ar-EG"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u="sng" dirty="0">
                <a:solidFill>
                  <a:srgbClr val="242021"/>
                </a:solidFill>
                <a:effectLst/>
                <a:latin typeface="TimesNewRomanMTStd"/>
              </a:rPr>
              <a:t>We refer to later-stage financing as encompassing </a:t>
            </a:r>
            <a:r>
              <a:rPr lang="en-US" sz="1800" b="1" i="0" u="sng" dirty="0">
                <a:solidFill>
                  <a:srgbClr val="242021"/>
                </a:solidFill>
                <a:effectLst/>
                <a:latin typeface="TimesNewRomanMTStd"/>
              </a:rPr>
              <a:t>two </a:t>
            </a:r>
            <a:r>
              <a:rPr lang="en-US" sz="1800" b="0" i="0" u="sng" dirty="0">
                <a:solidFill>
                  <a:srgbClr val="242021"/>
                </a:solidFill>
                <a:effectLst/>
                <a:latin typeface="TimesNewRomanMTStd"/>
              </a:rPr>
              <a:t>general types of financing:</a:t>
            </a:r>
          </a:p>
          <a:p>
            <a:pPr marL="285750" indent="-285750" algn="just">
              <a:buFont typeface="Arial" panose="020B0604020202020204" pitchFamily="34" charset="0"/>
              <a:buChar char="•"/>
            </a:pPr>
            <a:endParaRPr lang="en-US" sz="1800" b="0" i="0" u="sng" dirty="0">
              <a:solidFill>
                <a:srgbClr val="242021"/>
              </a:solidFill>
              <a:effectLst/>
              <a:latin typeface="TimesNewRomanMTStd"/>
            </a:endParaRPr>
          </a:p>
          <a:p>
            <a:pPr marL="342900" indent="-342900" algn="just">
              <a:buAutoNum type="arabicPeriod"/>
            </a:pPr>
            <a:r>
              <a:rPr lang="en-US" sz="1800" b="0" i="1" dirty="0">
                <a:solidFill>
                  <a:srgbClr val="FF0000"/>
                </a:solidFill>
                <a:effectLst/>
                <a:latin typeface="TimesNewRomanMTStd-Italic"/>
              </a:rPr>
              <a:t>Financing provided to a company that is generating revenue but (normally) has not yet achieved profitability.</a:t>
            </a:r>
            <a:r>
              <a:rPr lang="en-US" sz="1800" b="0" i="1" dirty="0">
                <a:solidFill>
                  <a:srgbClr val="242021"/>
                </a:solidFill>
                <a:effectLst/>
                <a:latin typeface="TimesNewRomanMTStd-Italic"/>
              </a:rPr>
              <a:t> </a:t>
            </a:r>
          </a:p>
          <a:p>
            <a:pPr algn="just"/>
            <a:r>
              <a:rPr lang="en-US" i="1" dirty="0">
                <a:solidFill>
                  <a:srgbClr val="242021"/>
                </a:solidFill>
                <a:latin typeface="TimesNewRomanMTStd-Italic"/>
              </a:rPr>
              <a:t>- </a:t>
            </a:r>
            <a:r>
              <a:rPr lang="en-US" sz="1800" b="0" i="0" dirty="0">
                <a:solidFill>
                  <a:srgbClr val="242021"/>
                </a:solidFill>
                <a:effectLst/>
                <a:latin typeface="TimesNewRomanMTStd"/>
              </a:rPr>
              <a:t>The </a:t>
            </a:r>
            <a:r>
              <a:rPr lang="en-US" sz="1800" b="0" i="0" u="sng" dirty="0">
                <a:solidFill>
                  <a:srgbClr val="242021"/>
                </a:solidFill>
                <a:effectLst/>
                <a:latin typeface="TimesNewRomanMTStd"/>
              </a:rPr>
              <a:t>firm has a marketable product, but substantial uncertainty remains as to achievable sales and profitability. </a:t>
            </a:r>
            <a:r>
              <a:rPr lang="ar-EG" sz="1200" dirty="0">
                <a:effectLst/>
                <a:latin typeface="Segoe UI Web (Arabic)"/>
              </a:rPr>
              <a:t>الشركة لديها منتج قابل للتسويق ، ولكن لا يزال هناك قدر كبير من عدم اليقين فيما يتعلق بالمبيعات والربحية التي يمكن تحقيقها.</a:t>
            </a:r>
            <a:r>
              <a:rPr lang="en-US" sz="1200" dirty="0">
                <a:effectLst/>
                <a:latin typeface="Segoe UI Web (Arabic)"/>
              </a:rPr>
              <a:t> </a:t>
            </a:r>
            <a:endParaRPr lang="ar-EG" sz="1200" dirty="0">
              <a:effectLst/>
              <a:latin typeface="Segoe UI Web (Arabic)"/>
            </a:endParaRPr>
          </a:p>
          <a:p>
            <a:pPr algn="just"/>
            <a:r>
              <a:rPr lang="en-US" sz="1800" b="0" i="0" dirty="0">
                <a:solidFill>
                  <a:srgbClr val="242021"/>
                </a:solidFill>
                <a:effectLst/>
                <a:latin typeface="TimesNewRomanMTStd"/>
              </a:rPr>
              <a:t>- The critical element of risk is whether the venture can reach a level of sales sufficient to attract and compensate investors in an exit.</a:t>
            </a:r>
            <a:endParaRPr lang="en-US" dirty="0">
              <a:solidFill>
                <a:srgbClr val="2D3956"/>
              </a:solidFill>
              <a:latin typeface="Tajawal ExtraBold" panose="00000800000000000000" pitchFamily="2" charset="-78"/>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endParaRPr lang="en-US" dirty="0">
              <a:solidFill>
                <a:srgbClr val="242021"/>
              </a:solidFill>
              <a:latin typeface="TimesNewRomanMTStd"/>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2. </a:t>
            </a:r>
            <a:r>
              <a:rPr kumimoji="0" lang="en-US" sz="1800" b="0" i="1" u="none" strike="noStrike" kern="1200" cap="none" spc="0" normalizeH="0" baseline="0" noProof="0" dirty="0">
                <a:ln>
                  <a:noFill/>
                </a:ln>
                <a:solidFill>
                  <a:srgbClr val="FF0000"/>
                </a:solidFill>
                <a:effectLst/>
                <a:uLnTx/>
                <a:uFillTx/>
                <a:latin typeface="TimesNewRomanMTStd-Italic"/>
                <a:ea typeface="+mn-ea"/>
                <a:cs typeface="+mn-cs"/>
              </a:rPr>
              <a:t>Financing to support the continuing growth of a venture that is operating around the breakeven point of profitability.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i="1" dirty="0">
                <a:solidFill>
                  <a:srgbClr val="FF0000"/>
                </a:solidFill>
                <a:latin typeface="TimesNewRomanMTStd-Italic"/>
              </a:rPr>
              <a:t>-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Many profitable ventures are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not yet generating sufficient cash flow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to support anticipated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expansion.</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Uncertainty</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about ultimate market potential and profitability</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t>
            </a: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id="{C5A62567-85F8-87CD-DEE3-6B67C68D43DB}"/>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5664E10C-38B2-F521-8B23-5D01C663327A}"/>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57424" y="70118"/>
            <a:ext cx="2383737" cy="1215073"/>
          </a:xfrm>
          <a:prstGeom prst="rect">
            <a:avLst/>
          </a:prstGeom>
        </p:spPr>
      </p:pic>
    </p:spTree>
    <p:extLst>
      <p:ext uri="{BB962C8B-B14F-4D97-AF65-F5344CB8AC3E}">
        <p14:creationId xmlns:p14="http://schemas.microsoft.com/office/powerpoint/2010/main" val="38136965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247317"/>
          </a:xfrm>
          <a:prstGeom prst="rect">
            <a:avLst/>
          </a:prstGeom>
          <a:noFill/>
        </p:spPr>
        <p:txBody>
          <a:bodyPr wrap="square" rtlCol="0">
            <a:spAutoFit/>
          </a:bodyPr>
          <a:lstStyle/>
          <a:p>
            <a:pPr marL="285750" indent="-285750" algn="just">
              <a:buFont typeface="Arial" panose="020B0604020202020204" pitchFamily="34" charset="0"/>
              <a:buChar char="•"/>
            </a:pPr>
            <a:r>
              <a:rPr lang="en-US" sz="1800" b="0" i="0" dirty="0">
                <a:solidFill>
                  <a:srgbClr val="242021"/>
                </a:solidFill>
                <a:effectLst/>
                <a:latin typeface="TimesNewRomanMTStd"/>
              </a:rPr>
              <a:t>In practice, a venture may go through many rounds of growth financing. </a:t>
            </a:r>
          </a:p>
          <a:p>
            <a:pPr marL="285750" indent="-285750" algn="just">
              <a:buFont typeface="Arial" panose="020B0604020202020204" pitchFamily="34" charset="0"/>
              <a:buChar char="•"/>
            </a:pPr>
            <a:r>
              <a:rPr lang="en-US" sz="1800" b="1" i="0" u="sng" dirty="0">
                <a:solidFill>
                  <a:srgbClr val="242021"/>
                </a:solidFill>
                <a:effectLst/>
                <a:latin typeface="TimesNewRomanMTStd"/>
              </a:rPr>
              <a:t>The limiting factors on the number of times</a:t>
            </a:r>
            <a:r>
              <a:rPr lang="en-US" sz="1800" b="0" i="0" dirty="0">
                <a:solidFill>
                  <a:srgbClr val="242021"/>
                </a:solidFill>
                <a:effectLst/>
                <a:latin typeface="TimesNewRomanMTStd"/>
              </a:rPr>
              <a:t> the venture can “go to the well” are practicality and the </a:t>
            </a:r>
            <a:r>
              <a:rPr lang="en-US" sz="1800" b="0" i="0" u="sng" dirty="0">
                <a:solidFill>
                  <a:srgbClr val="FF0000"/>
                </a:solidFill>
                <a:effectLst/>
                <a:latin typeface="TimesNewRomanMTStd"/>
              </a:rPr>
              <a:t>desire of the investor to maintain a close monitoring relationship. </a:t>
            </a:r>
          </a:p>
          <a:p>
            <a:pPr algn="just"/>
            <a:endParaRPr lang="en-US" sz="1800" b="0" i="0" u="sng" dirty="0">
              <a:solidFill>
                <a:srgbClr val="242021"/>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The downside of increasing the number of rounds</a:t>
            </a:r>
            <a:r>
              <a:rPr lang="en-US" sz="1800" b="0" i="0" dirty="0">
                <a:solidFill>
                  <a:srgbClr val="FF0000"/>
                </a:solidFill>
                <a:effectLst/>
                <a:latin typeface="TimesNewRomanMTStd"/>
              </a:rPr>
              <a:t>, </a:t>
            </a:r>
            <a:r>
              <a:rPr lang="en-US" sz="1800" b="0" i="0" dirty="0">
                <a:solidFill>
                  <a:srgbClr val="242021"/>
                </a:solidFill>
                <a:effectLst/>
                <a:latin typeface="TimesNewRomanMTStd"/>
              </a:rPr>
              <a:t>particularly if the investments are being made by a VC or someone else with fiduciary responsibility, are that </a:t>
            </a:r>
            <a:r>
              <a:rPr lang="en-US" sz="1800" b="0" i="0" u="sng" dirty="0">
                <a:solidFill>
                  <a:srgbClr val="FF0000"/>
                </a:solidFill>
                <a:effectLst/>
                <a:latin typeface="TimesNewRomanMTStd"/>
              </a:rPr>
              <a:t>each negotiation can be a distraction from pursuit of the venture and each round requires a valuation. </a:t>
            </a:r>
          </a:p>
          <a:p>
            <a:pPr algn="just"/>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One venture with which we are familiar went through 16 rounds of VC-backed financing, with a valuation at each stage!</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a:t>
            </a:r>
            <a:r>
              <a:rPr lang="en-US" sz="1800" b="1" i="0" dirty="0">
                <a:solidFill>
                  <a:srgbClr val="242021"/>
                </a:solidFill>
                <a:effectLst/>
                <a:latin typeface="TimesNewRomanMTStd"/>
              </a:rPr>
              <a:t>exit stage </a:t>
            </a:r>
            <a:r>
              <a:rPr lang="en-US" sz="1800" b="0" i="0" dirty="0">
                <a:solidFill>
                  <a:srgbClr val="242021"/>
                </a:solidFill>
                <a:effectLst/>
                <a:latin typeface="TimesNewRomanMTStd"/>
              </a:rPr>
              <a:t>is </a:t>
            </a:r>
            <a:r>
              <a:rPr lang="en-US" sz="1800" b="0" i="0" dirty="0">
                <a:solidFill>
                  <a:srgbClr val="FF0000"/>
                </a:solidFill>
                <a:effectLst/>
                <a:latin typeface="TimesNewRomanMTStd"/>
              </a:rPr>
              <a:t>where the founders and other investors attempt to harvest their investments. </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1800" b="1" i="0" dirty="0">
                <a:solidFill>
                  <a:srgbClr val="FF0000"/>
                </a:solidFill>
                <a:effectLst/>
                <a:latin typeface="TimesNewRomanMTStd"/>
              </a:rPr>
              <a:t>Harvesting techniques </a:t>
            </a:r>
            <a:r>
              <a:rPr lang="en-US" sz="1800" b="0" i="0" dirty="0">
                <a:solidFill>
                  <a:srgbClr val="FF0000"/>
                </a:solidFill>
                <a:effectLst/>
                <a:latin typeface="TimesNewRomanMTStd"/>
              </a:rPr>
              <a:t>include taking the </a:t>
            </a:r>
            <a:r>
              <a:rPr lang="en-US" sz="1800" b="0" i="0" u="sng" dirty="0">
                <a:solidFill>
                  <a:srgbClr val="FF0000"/>
                </a:solidFill>
                <a:effectLst/>
                <a:latin typeface="TimesNewRomanMTStd"/>
              </a:rPr>
              <a:t>company public with an IPO</a:t>
            </a:r>
            <a:r>
              <a:rPr lang="en-US" sz="1800" b="0" i="0" dirty="0">
                <a:solidFill>
                  <a:srgbClr val="FF0000"/>
                </a:solidFill>
                <a:effectLst/>
                <a:latin typeface="TimesNewRomanMTStd"/>
              </a:rPr>
              <a:t>, arranging for an </a:t>
            </a:r>
            <a:r>
              <a:rPr lang="en-US" sz="1800" b="0" i="0" u="sng" dirty="0">
                <a:solidFill>
                  <a:srgbClr val="FF0000"/>
                </a:solidFill>
                <a:effectLst/>
                <a:latin typeface="TimesNewRomanMTStd"/>
              </a:rPr>
              <a:t>acquisition</a:t>
            </a:r>
            <a:r>
              <a:rPr lang="en-US" sz="1800" b="0" i="0" dirty="0">
                <a:solidFill>
                  <a:srgbClr val="FF0000"/>
                </a:solidFill>
                <a:effectLst/>
                <a:latin typeface="TimesNewRomanMTStd"/>
              </a:rPr>
              <a:t> or </a:t>
            </a:r>
            <a:r>
              <a:rPr lang="en-US" sz="1800" b="1" i="0" u="sng" dirty="0">
                <a:solidFill>
                  <a:srgbClr val="FF0000"/>
                </a:solidFill>
                <a:effectLst/>
                <a:latin typeface="TimesNewRomanMTStd"/>
              </a:rPr>
              <a:t>management buyout (MBO</a:t>
            </a:r>
            <a:r>
              <a:rPr lang="en-US" sz="1800" b="0" i="0" u="sng" dirty="0">
                <a:solidFill>
                  <a:srgbClr val="FF0000"/>
                </a:solidFill>
                <a:effectLst/>
                <a:latin typeface="TimesNewRomanMTStd"/>
              </a:rPr>
              <a:t>), </a:t>
            </a:r>
            <a:r>
              <a:rPr lang="en-US" sz="1800" b="0" i="0" dirty="0">
                <a:solidFill>
                  <a:srgbClr val="242021"/>
                </a:solidFill>
                <a:effectLst/>
                <a:latin typeface="TimesNewRomanMTStd"/>
              </a:rPr>
              <a:t>and other approaches discussed later.</a:t>
            </a:r>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2" name="TextBox 1">
            <a:extLst>
              <a:ext uri="{FF2B5EF4-FFF2-40B4-BE49-F238E27FC236}">
                <a16:creationId xmlns:a16="http://schemas.microsoft.com/office/drawing/2014/main" id="{21D2B29B-8872-701C-5B3F-181570C59FD6}"/>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A06E3DBB-6768-0636-3834-579F64408A94}"/>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36645" y="-60918"/>
            <a:ext cx="2383737" cy="1215073"/>
          </a:xfrm>
          <a:prstGeom prst="rect">
            <a:avLst/>
          </a:prstGeom>
        </p:spPr>
      </p:pic>
    </p:spTree>
    <p:extLst>
      <p:ext uri="{BB962C8B-B14F-4D97-AF65-F5344CB8AC3E}">
        <p14:creationId xmlns:p14="http://schemas.microsoft.com/office/powerpoint/2010/main" val="16506657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55929" y="1266558"/>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41349" y="5010931"/>
            <a:ext cx="9893651" cy="738664"/>
          </a:xfrm>
          <a:prstGeom prst="rect">
            <a:avLst/>
          </a:prstGeom>
          <a:noFill/>
        </p:spPr>
        <p:txBody>
          <a:bodyPr wrap="square" rtlCol="0">
            <a:spAutoFit/>
          </a:bodyPr>
          <a:lstStyle/>
          <a:p>
            <a:pPr algn="ctr"/>
            <a:r>
              <a:rPr lang="en-US" b="1" i="0" dirty="0">
                <a:solidFill>
                  <a:srgbClr val="242021"/>
                </a:solidFill>
                <a:effectLst/>
                <a:latin typeface="Gotham-Bold"/>
              </a:rPr>
              <a:t>Figure 2.1 sources of new venture financing</a:t>
            </a:r>
          </a:p>
          <a:p>
            <a:pPr algn="ctr"/>
            <a:r>
              <a:rPr lang="en-US" sz="1000" b="0" i="0" dirty="0">
                <a:solidFill>
                  <a:srgbClr val="242021"/>
                </a:solidFill>
                <a:effectLst/>
                <a:latin typeface="TimesNewRomanMTStd"/>
              </a:rPr>
              <a:t>Dark gray shading indicates primary focus of investor type; light gray shading indicates secondary focus, or focus of a subset of investors</a:t>
            </a:r>
            <a:r>
              <a:rPr lang="en-US" sz="2400" dirty="0"/>
              <a:t> </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2" name="Picture 1">
            <a:extLst>
              <a:ext uri="{FF2B5EF4-FFF2-40B4-BE49-F238E27FC236}">
                <a16:creationId xmlns:a16="http://schemas.microsoft.com/office/drawing/2014/main" id="{8BB5D704-5B91-4188-8574-7ADBCCC403AF}"/>
              </a:ext>
            </a:extLst>
          </p:cNvPr>
          <p:cNvPicPr>
            <a:picLocks noChangeAspect="1"/>
          </p:cNvPicPr>
          <p:nvPr/>
        </p:nvPicPr>
        <p:blipFill>
          <a:blip r:embed="rId2"/>
          <a:stretch>
            <a:fillRect/>
          </a:stretch>
        </p:blipFill>
        <p:spPr>
          <a:xfrm>
            <a:off x="731027" y="1275273"/>
            <a:ext cx="9528874" cy="3791277"/>
          </a:xfrm>
          <a:prstGeom prst="rect">
            <a:avLst/>
          </a:prstGeom>
        </p:spPr>
      </p:pic>
      <p:sp>
        <p:nvSpPr>
          <p:cNvPr id="3" name="TextBox 2">
            <a:extLst>
              <a:ext uri="{FF2B5EF4-FFF2-40B4-BE49-F238E27FC236}">
                <a16:creationId xmlns:a16="http://schemas.microsoft.com/office/drawing/2014/main" id="{E4FF4995-76D7-2492-3FB7-14B1E8F15FA2}"/>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4" name="Picture 3">
            <a:extLst>
              <a:ext uri="{FF2B5EF4-FFF2-40B4-BE49-F238E27FC236}">
                <a16:creationId xmlns:a16="http://schemas.microsoft.com/office/drawing/2014/main" id="{12D36A2B-32F9-EDB4-B808-8AB979265865}"/>
              </a:ext>
            </a:extLst>
          </p:cNvPr>
          <p:cNvPicPr>
            <a:picLocks noChangeAspect="1"/>
          </p:cNvPicPr>
          <p:nvPr/>
        </p:nvPicPr>
        <p:blipFill>
          <a:blip r:embed="rId3" cstate="hqprint">
            <a:extLst>
              <a:ext uri="{28A0092B-C50C-407E-A947-70E740481C1C}">
                <a14:useLocalDpi xmlns:a14="http://schemas.microsoft.com/office/drawing/2010/main" val="0"/>
              </a:ext>
            </a:extLst>
          </a:blip>
          <a:srcRect/>
          <a:stretch/>
        </p:blipFill>
        <p:spPr>
          <a:xfrm>
            <a:off x="242441" y="0"/>
            <a:ext cx="2383737" cy="1108436"/>
          </a:xfrm>
          <a:prstGeom prst="rect">
            <a:avLst/>
          </a:prstGeom>
        </p:spPr>
      </p:pic>
    </p:spTree>
    <p:extLst>
      <p:ext uri="{BB962C8B-B14F-4D97-AF65-F5344CB8AC3E}">
        <p14:creationId xmlns:p14="http://schemas.microsoft.com/office/powerpoint/2010/main" val="26333053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70083" y="1275975"/>
            <a:ext cx="10268685"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36568"/>
            <a:ext cx="10268685" cy="4708981"/>
          </a:xfrm>
          <a:prstGeom prst="rect">
            <a:avLst/>
          </a:prstGeom>
          <a:noFill/>
        </p:spPr>
        <p:txBody>
          <a:bodyPr wrap="square" rtlCol="0">
            <a:spAutoFit/>
          </a:bodyPr>
          <a:lstStyle/>
          <a:p>
            <a:pPr algn="ctr"/>
            <a:r>
              <a:rPr lang="en-US" sz="2400" b="1" i="0" dirty="0">
                <a:solidFill>
                  <a:srgbClr val="242021"/>
                </a:solidFill>
                <a:effectLst/>
                <a:latin typeface="Gotham-Bold"/>
              </a:rPr>
              <a:t>Sources of New Venture Financing </a:t>
            </a:r>
          </a:p>
          <a:p>
            <a:r>
              <a:rPr lang="en-US" sz="2000" b="1" i="0" dirty="0">
                <a:solidFill>
                  <a:srgbClr val="242021"/>
                </a:solidFill>
                <a:effectLst/>
                <a:latin typeface="Gotham-Bold"/>
              </a:rPr>
              <a:t>Self, Friends, and Family</a:t>
            </a:r>
          </a:p>
          <a:p>
            <a:pPr marL="285750" indent="-285750" algn="just">
              <a:buFont typeface="Arial" panose="020B0604020202020204" pitchFamily="34" charset="0"/>
              <a:buChar char="•"/>
            </a:pPr>
            <a:r>
              <a:rPr lang="en-US" sz="1800" b="1" i="0" dirty="0">
                <a:solidFill>
                  <a:srgbClr val="242021"/>
                </a:solidFill>
                <a:effectLst/>
                <a:latin typeface="TimesNewRomanMTStd"/>
              </a:rPr>
              <a:t>Bootstrap financing </a:t>
            </a:r>
            <a:r>
              <a:rPr lang="en-US" sz="1800" b="0" i="0" dirty="0">
                <a:solidFill>
                  <a:srgbClr val="FF0000"/>
                </a:solidFill>
                <a:effectLst/>
                <a:latin typeface="TimesNewRomanMTStd"/>
              </a:rPr>
              <a:t>does not depend on investor assessment of the merits of the opportunity or whether venture assets are sufficient to secure a loan. </a:t>
            </a:r>
          </a:p>
          <a:p>
            <a:pPr marL="285750" indent="-285750" algn="just">
              <a:buFont typeface="Arial" panose="020B0604020202020204" pitchFamily="34" charset="0"/>
              <a:buChar char="•"/>
            </a:pPr>
            <a:r>
              <a:rPr lang="en-US" sz="1800" b="1" i="0" dirty="0">
                <a:solidFill>
                  <a:srgbClr val="242021"/>
                </a:solidFill>
                <a:effectLst/>
                <a:latin typeface="TimesNewRomanMTStd"/>
              </a:rPr>
              <a:t>Bootstrap financing </a:t>
            </a:r>
            <a:r>
              <a:rPr lang="en-US" sz="1800" b="0" i="0" dirty="0">
                <a:solidFill>
                  <a:srgbClr val="242021"/>
                </a:solidFill>
                <a:effectLst/>
                <a:latin typeface="TimesNewRomanMTStd"/>
              </a:rPr>
              <a:t>includes </a:t>
            </a:r>
            <a:r>
              <a:rPr lang="en-US" sz="1800" b="0" i="0" u="sng" dirty="0">
                <a:solidFill>
                  <a:srgbClr val="242021"/>
                </a:solidFill>
                <a:effectLst/>
                <a:latin typeface="TimesNewRomanMTStd"/>
              </a:rPr>
              <a:t>financing from personal resources</a:t>
            </a:r>
            <a:r>
              <a:rPr lang="en-US" sz="1800" b="0" i="0" dirty="0">
                <a:solidFill>
                  <a:srgbClr val="242021"/>
                </a:solidFill>
                <a:effectLst/>
                <a:latin typeface="TimesNewRomanMTStd"/>
              </a:rPr>
              <a:t>, </a:t>
            </a:r>
            <a:r>
              <a:rPr lang="en-US" sz="1800" b="0" i="0" u="sng" dirty="0">
                <a:solidFill>
                  <a:srgbClr val="242021"/>
                </a:solidFill>
                <a:effectLst/>
                <a:latin typeface="TimesNewRomanMTStd"/>
              </a:rPr>
              <a:t>family, and friends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1" i="0" dirty="0">
                <a:solidFill>
                  <a:srgbClr val="242021"/>
                </a:solidFill>
                <a:effectLst/>
                <a:latin typeface="TimesNewRomanMTStd"/>
              </a:rPr>
              <a:t>Family and friends </a:t>
            </a:r>
            <a:r>
              <a:rPr lang="en-US" sz="1800" b="0" i="0" dirty="0">
                <a:solidFill>
                  <a:srgbClr val="242021"/>
                </a:solidFill>
                <a:effectLst/>
                <a:latin typeface="TimesNewRomanMTStd"/>
              </a:rPr>
              <a:t>generally have years of experience with the entrepreneur and probably have a </a:t>
            </a:r>
            <a:r>
              <a:rPr lang="en-US" sz="1800" b="0" i="0" u="sng" dirty="0">
                <a:solidFill>
                  <a:srgbClr val="242021"/>
                </a:solidFill>
                <a:effectLst/>
                <a:latin typeface="TimesNewRomanMTStd"/>
              </a:rPr>
              <a:t>sense of the entrepreneur’s reliability</a:t>
            </a:r>
            <a:r>
              <a:rPr lang="en-US" sz="1800" b="0" i="0" dirty="0">
                <a:solidFill>
                  <a:srgbClr val="242021"/>
                </a:solidFill>
                <a:effectLst/>
                <a:latin typeface="TimesNewRomanMTStd"/>
              </a:rPr>
              <a:t>, t</a:t>
            </a:r>
            <a:r>
              <a:rPr lang="en-US" sz="1800" b="0" i="0" u="sng" dirty="0">
                <a:solidFill>
                  <a:srgbClr val="242021"/>
                </a:solidFill>
                <a:effectLst/>
                <a:latin typeface="TimesNewRomanMTStd"/>
              </a:rPr>
              <a:t>rustworthiness</a:t>
            </a:r>
            <a:r>
              <a:rPr lang="en-US" sz="1800" b="0" i="0" dirty="0">
                <a:solidFill>
                  <a:srgbClr val="242021"/>
                </a:solidFill>
                <a:effectLst/>
                <a:latin typeface="TimesNewRomanMTStd"/>
              </a:rPr>
              <a:t>, and </a:t>
            </a:r>
            <a:r>
              <a:rPr lang="en-US" sz="1800" b="0" i="0" u="sng" dirty="0">
                <a:solidFill>
                  <a:srgbClr val="242021"/>
                </a:solidFill>
                <a:effectLst/>
                <a:latin typeface="TimesNewRomanMTStd"/>
              </a:rPr>
              <a:t>ability to handle adversity. </a:t>
            </a:r>
          </a:p>
          <a:p>
            <a:pPr marL="285750" indent="-285750" algn="just">
              <a:buFont typeface="Arial" panose="020B0604020202020204" pitchFamily="34" charset="0"/>
              <a:buChar char="•"/>
            </a:pPr>
            <a:r>
              <a:rPr lang="en-US" sz="1800" b="0" i="0" dirty="0">
                <a:solidFill>
                  <a:srgbClr val="FF0000"/>
                </a:solidFill>
                <a:effectLst/>
                <a:latin typeface="TimesNewRomanMTStd"/>
              </a:rPr>
              <a:t>They may be </a:t>
            </a:r>
            <a:r>
              <a:rPr lang="en-US" sz="1800" b="0" i="0" u="sng" dirty="0">
                <a:solidFill>
                  <a:srgbClr val="FF0000"/>
                </a:solidFill>
                <a:effectLst/>
                <a:latin typeface="TimesNewRomanMTStd"/>
              </a:rPr>
              <a:t>incapable of assessing the merits of the opportunity </a:t>
            </a:r>
            <a:r>
              <a:rPr lang="en-US" sz="1800" b="0" i="0" dirty="0">
                <a:solidFill>
                  <a:srgbClr val="FF0000"/>
                </a:solidFill>
                <a:effectLst/>
                <a:latin typeface="TimesNewRomanMTStd"/>
              </a:rPr>
              <a:t>and are investing because they believe in the entrepreneur or feel compelled by family relationships.</a:t>
            </a:r>
          </a:p>
          <a:p>
            <a:pPr marL="285750" indent="-285750" algn="just">
              <a:buFont typeface="Arial" panose="020B0604020202020204" pitchFamily="34" charset="0"/>
              <a:buChar char="•"/>
            </a:pPr>
            <a:endParaRPr lang="en-US" sz="1800" b="0" i="0" dirty="0">
              <a:solidFill>
                <a:srgbClr val="FF0000"/>
              </a:solidFill>
              <a:effectLst/>
              <a:latin typeface="TimesNewRomanMTStd"/>
            </a:endParaRPr>
          </a:p>
          <a:p>
            <a:pPr marL="285750" indent="-285750" algn="just">
              <a:buFont typeface="Arial" panose="020B0604020202020204" pitchFamily="34" charset="0"/>
              <a:buChar char="•"/>
            </a:pPr>
            <a:r>
              <a:rPr lang="en-US" sz="1800" b="1" u="sng" dirty="0">
                <a:solidFill>
                  <a:srgbClr val="242021"/>
                </a:solidFill>
                <a:effectLst/>
                <a:latin typeface="TimesNewRomanMTStd"/>
              </a:rPr>
              <a:t>The obvious starting point for the entrepreneur is to</a:t>
            </a:r>
            <a:r>
              <a:rPr lang="en-US" sz="1800" b="0" i="0" dirty="0">
                <a:solidFill>
                  <a:srgbClr val="242021"/>
                </a:solidFill>
                <a:effectLst/>
                <a:latin typeface="TimesNewRomanMTStd"/>
              </a:rPr>
              <a:t> use personal resources </a:t>
            </a:r>
            <a:r>
              <a:rPr lang="en-US" sz="1800" b="0" i="0" u="sng" dirty="0">
                <a:solidFill>
                  <a:srgbClr val="242021"/>
                </a:solidFill>
                <a:effectLst/>
                <a:latin typeface="TimesNewRomanMTStd"/>
              </a:rPr>
              <a:t>to advance the project to a point</a:t>
            </a:r>
            <a:r>
              <a:rPr lang="en-US" sz="1800" b="0" i="0" dirty="0">
                <a:solidFill>
                  <a:srgbClr val="242021"/>
                </a:solidFill>
                <a:effectLst/>
                <a:latin typeface="TimesNewRomanMTStd"/>
              </a:rPr>
              <a:t> </a:t>
            </a:r>
            <a:r>
              <a:rPr lang="en-US" sz="1800" b="1" i="0" u="sng" dirty="0">
                <a:solidFill>
                  <a:srgbClr val="FF0000"/>
                </a:solidFill>
                <a:effectLst/>
                <a:latin typeface="TimesNewRomanMTStd"/>
              </a:rPr>
              <a:t>where outside financing is feasible. </a:t>
            </a:r>
          </a:p>
          <a:p>
            <a:pPr marL="285750" indent="-285750" algn="just">
              <a:buFont typeface="Arial" panose="020B0604020202020204" pitchFamily="34" charset="0"/>
              <a:buChar char="•"/>
            </a:pPr>
            <a:endParaRPr lang="en-US" sz="1800" b="1" i="0" u="sng"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a:t>
            </a:r>
            <a:r>
              <a:rPr lang="en-US" sz="1800" b="1" i="0" dirty="0">
                <a:solidFill>
                  <a:srgbClr val="242021"/>
                </a:solidFill>
                <a:effectLst/>
                <a:latin typeface="TimesNewRomanMTStd"/>
              </a:rPr>
              <a:t>entrepreneur’s resources </a:t>
            </a:r>
            <a:r>
              <a:rPr lang="en-US" sz="1800" b="0" i="0" dirty="0">
                <a:solidFill>
                  <a:srgbClr val="242021"/>
                </a:solidFill>
                <a:effectLst/>
                <a:latin typeface="TimesNewRomanMTStd"/>
              </a:rPr>
              <a:t>include </a:t>
            </a:r>
            <a:r>
              <a:rPr lang="en-US" sz="1800" b="1" i="0" dirty="0">
                <a:solidFill>
                  <a:srgbClr val="242021"/>
                </a:solidFill>
                <a:effectLst/>
                <a:latin typeface="TimesNewRomanMTStd"/>
              </a:rPr>
              <a:t>not only </a:t>
            </a:r>
            <a:r>
              <a:rPr lang="en-US" sz="1800" b="0" i="0" u="sng" dirty="0">
                <a:solidFill>
                  <a:srgbClr val="242021"/>
                </a:solidFill>
                <a:effectLst/>
                <a:latin typeface="TimesNewRomanMTStd"/>
              </a:rPr>
              <a:t>personal savings and assets </a:t>
            </a:r>
            <a:r>
              <a:rPr lang="en-US" sz="1800" b="1" i="0" dirty="0">
                <a:solidFill>
                  <a:srgbClr val="242021"/>
                </a:solidFill>
                <a:effectLst/>
                <a:latin typeface="TimesNewRomanMTStd"/>
              </a:rPr>
              <a:t>but also </a:t>
            </a:r>
            <a:r>
              <a:rPr lang="en-US" sz="1800" b="0" i="0" u="sng" dirty="0">
                <a:solidFill>
                  <a:srgbClr val="242021"/>
                </a:solidFill>
                <a:effectLst/>
                <a:latin typeface="TimesNewRomanMTStd"/>
              </a:rPr>
              <a:t>debt capacity.</a:t>
            </a:r>
          </a:p>
          <a:p>
            <a:pPr marL="285750" indent="-285750" algn="just">
              <a:buFont typeface="Arial" panose="020B0604020202020204" pitchFamily="34" charset="0"/>
              <a:buChar char="•"/>
            </a:pPr>
            <a:r>
              <a:rPr lang="en-US" sz="1800" b="0" i="0" dirty="0">
                <a:solidFill>
                  <a:srgbClr val="242021"/>
                </a:solidFill>
                <a:effectLst/>
                <a:latin typeface="TimesNewRomanMTStd"/>
              </a:rPr>
              <a:t>Stories of entrepreneurs whose earliest financing was achieved by taking out second mortgages on their homes and “maxing out” credit card borrowing are common.</a:t>
            </a:r>
            <a:endParaRPr lang="en-US" sz="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55A3D25C-87D7-BE0D-176E-3CBA5CE66A28}"/>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73BC02AA-4B5C-D473-5BFB-13EA019A42AA}"/>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95757" y="70118"/>
            <a:ext cx="2383737" cy="1215073"/>
          </a:xfrm>
          <a:prstGeom prst="rect">
            <a:avLst/>
          </a:prstGeom>
        </p:spPr>
      </p:pic>
    </p:spTree>
    <p:extLst>
      <p:ext uri="{BB962C8B-B14F-4D97-AF65-F5344CB8AC3E}">
        <p14:creationId xmlns:p14="http://schemas.microsoft.com/office/powerpoint/2010/main" val="194770254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216539"/>
          </a:xfrm>
          <a:prstGeom prst="rect">
            <a:avLst/>
          </a:prstGeom>
          <a:noFill/>
        </p:spPr>
        <p:txBody>
          <a:bodyPr wrap="square" rtlCol="0">
            <a:spAutoFit/>
          </a:bodyPr>
          <a:lstStyle/>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A study of nascent entrepreneurs indicates that personal savings is the most important early financing source.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The evidence indicates that: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more than 90% of entrepreneurs rely on personal savings</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followed by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personal loans and credit cards (28%)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and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loans from friends and family (7%).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Approximately 5</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 rely on equity investments by friends and family</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In dollar terms, </a:t>
            </a: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entrepreneur-backed bank loans, such as home mortgages, represent the primary sources of financing during the first year.</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800" b="1" i="0" u="none" strike="noStrike" kern="1200" cap="none" spc="0" normalizeH="0" baseline="0" noProof="0" dirty="0">
              <a:ln>
                <a:noFill/>
              </a:ln>
              <a:solidFill>
                <a:srgbClr val="242021"/>
              </a:solidFill>
              <a:effectLst/>
              <a:uLnTx/>
              <a:uFillTx/>
              <a:latin typeface="TimesNewRomanMTStd"/>
              <a:ea typeface="+mn-ea"/>
              <a:cs typeface="+mn-cs"/>
            </a:endParaRPr>
          </a:p>
          <a:p>
            <a:pPr marL="285750" indent="-285750" algn="just">
              <a:buFont typeface="Arial" panose="020B0604020202020204" pitchFamily="34" charset="0"/>
              <a:buChar char="•"/>
              <a:defRPr/>
            </a:pP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Bootstrap sources rely on the entrepreneur’s reputation and credit history</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 and </a:t>
            </a: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not on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the </a:t>
            </a:r>
            <a:r>
              <a:rPr lang="en-US" sz="1800" b="0" i="0" u="sng" dirty="0">
                <a:solidFill>
                  <a:srgbClr val="FF0000"/>
                </a:solidFill>
                <a:effectLst/>
                <a:latin typeface="TimesNewRomanMTStd"/>
              </a:rPr>
              <a:t>merits of the venture. </a:t>
            </a:r>
          </a:p>
          <a:p>
            <a:pPr marL="285750" indent="-285750" algn="just">
              <a:buFont typeface="Arial" panose="020B0604020202020204" pitchFamily="34" charset="0"/>
              <a:buChar char="•"/>
              <a:defRPr/>
            </a:pPr>
            <a:r>
              <a:rPr lang="en-US" sz="1800" b="0" i="0" dirty="0">
                <a:solidFill>
                  <a:srgbClr val="242021"/>
                </a:solidFill>
                <a:effectLst/>
                <a:latin typeface="TimesNewRomanMTStd"/>
              </a:rPr>
              <a:t>Accordingly, </a:t>
            </a:r>
            <a:r>
              <a:rPr lang="en-US" sz="1800" b="1" i="0" u="sng" dirty="0">
                <a:solidFill>
                  <a:srgbClr val="242021"/>
                </a:solidFill>
                <a:effectLst/>
                <a:latin typeface="TimesNewRomanMTStd"/>
              </a:rPr>
              <a:t>personal debt capacity </a:t>
            </a:r>
            <a:r>
              <a:rPr lang="en-US" sz="1800" b="0" i="0" dirty="0">
                <a:solidFill>
                  <a:srgbClr val="FF0000"/>
                </a:solidFill>
                <a:effectLst/>
                <a:latin typeface="TimesNewRomanMTStd"/>
              </a:rPr>
              <a:t>gives the entrepreneur access to capital </a:t>
            </a:r>
            <a:r>
              <a:rPr lang="en-US" sz="1800" b="1" i="0" u="sng" dirty="0">
                <a:solidFill>
                  <a:srgbClr val="FF0000"/>
                </a:solidFill>
                <a:effectLst/>
                <a:latin typeface="TimesNewRomanMTStd"/>
              </a:rPr>
              <a:t>without the need </a:t>
            </a:r>
            <a:r>
              <a:rPr lang="en-US" sz="1800" b="0" i="0" dirty="0">
                <a:solidFill>
                  <a:srgbClr val="FF0000"/>
                </a:solidFill>
                <a:effectLst/>
                <a:latin typeface="TimesNewRomanMTStd"/>
              </a:rPr>
              <a:t>to convince investors that the opportunity is worth pursuing.</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id="{8B151A54-D179-32B8-B6F4-927AC1DFB8D7}"/>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F7D59BC8-0866-E1FF-C1F4-3AB8ECDC841F}"/>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00274" y="70118"/>
            <a:ext cx="2383737" cy="1215073"/>
          </a:xfrm>
          <a:prstGeom prst="rect">
            <a:avLst/>
          </a:prstGeom>
        </p:spPr>
      </p:pic>
    </p:spTree>
    <p:extLst>
      <p:ext uri="{BB962C8B-B14F-4D97-AF65-F5344CB8AC3E}">
        <p14:creationId xmlns:p14="http://schemas.microsoft.com/office/powerpoint/2010/main" val="24915801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2585323"/>
          </a:xfrm>
          <a:prstGeom prst="rect">
            <a:avLst/>
          </a:prstGeom>
          <a:noFill/>
        </p:spPr>
        <p:txBody>
          <a:bodyPr wrap="square" rtlCol="0">
            <a:spAutoFit/>
          </a:bodyPr>
          <a:lstStyle/>
          <a:p>
            <a:pPr marL="285750" indent="-285750" algn="just">
              <a:buFont typeface="Arial" panose="020B0604020202020204" pitchFamily="34" charset="0"/>
              <a:buChar char="•"/>
            </a:pPr>
            <a:r>
              <a:rPr lang="en-US" sz="1800" b="0" i="0" dirty="0">
                <a:solidFill>
                  <a:srgbClr val="242021"/>
                </a:solidFill>
                <a:effectLst/>
                <a:latin typeface="TimesNewRomanMTStd"/>
              </a:rPr>
              <a:t>Many ventures are legendary for their success in spite of getting started with bootstrap financing. </a:t>
            </a:r>
          </a:p>
          <a:p>
            <a:pPr marL="285750" indent="-285750" algn="just">
              <a:buFont typeface="Arial" panose="020B0604020202020204" pitchFamily="34" charset="0"/>
              <a:buChar char="•"/>
            </a:pPr>
            <a:r>
              <a:rPr lang="en-US" sz="1800" b="0" i="0" dirty="0">
                <a:solidFill>
                  <a:schemeClr val="accent1"/>
                </a:solidFill>
                <a:effectLst/>
                <a:latin typeface="TimesNewRomanMTStd"/>
              </a:rPr>
              <a:t>Steve Jobs and his partner, Steve Wozniak, sold a Volkswagen and a programmable calculator to raise the $1,350 they used to build the first Apple computer. </a:t>
            </a:r>
          </a:p>
          <a:p>
            <a:pPr marL="285750" indent="-285750" algn="just">
              <a:buFont typeface="Arial" panose="020B0604020202020204" pitchFamily="34" charset="0"/>
              <a:buChar char="•"/>
            </a:pPr>
            <a:r>
              <a:rPr lang="en-US" sz="1800" b="0" i="0" dirty="0">
                <a:solidFill>
                  <a:schemeClr val="accent1"/>
                </a:solidFill>
                <a:effectLst/>
                <a:latin typeface="TimesNewRomanMTStd"/>
              </a:rPr>
              <a:t>Bill Gates started his venture with Paul Allen from Gates’s dorm room in 1975 and later relocated to a hotel room in Albuquerque.</a:t>
            </a:r>
            <a:r>
              <a:rPr lang="en-US" sz="800" b="0" i="0" dirty="0">
                <a:solidFill>
                  <a:schemeClr val="accent1"/>
                </a:solidFill>
                <a:effectLst/>
                <a:latin typeface="TimesNewRomanMTStd"/>
              </a:rPr>
              <a:t> </a:t>
            </a:r>
            <a:r>
              <a:rPr lang="en-US" sz="1800" b="0" i="0" dirty="0">
                <a:solidFill>
                  <a:schemeClr val="accent1"/>
                </a:solidFill>
                <a:effectLst/>
                <a:latin typeface="TimesNewRomanMTStd"/>
              </a:rPr>
              <a:t>They funded the start-up from savings and built a shoestring operation into Microsoft, a company with more than $110 billion in 2018 sales. </a:t>
            </a:r>
          </a:p>
          <a:p>
            <a:pPr marL="285750" indent="-285750" algn="just">
              <a:buFont typeface="Arial" panose="020B0604020202020204" pitchFamily="34" charset="0"/>
              <a:buChar char="•"/>
            </a:pPr>
            <a:endParaRPr lang="en-US" sz="1800" b="0" i="0" dirty="0">
              <a:solidFill>
                <a:schemeClr val="accent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But many more ventures begun by bootstrapping have failed miserably. </a:t>
            </a:r>
          </a:p>
          <a:p>
            <a:pPr marL="285750" indent="-285750" algn="just">
              <a:buFont typeface="Arial" panose="020B0604020202020204" pitchFamily="34" charset="0"/>
              <a:buChar char="•"/>
            </a:pPr>
            <a:r>
              <a:rPr lang="en-US" sz="1800" b="0" i="0" dirty="0">
                <a:solidFill>
                  <a:srgbClr val="242021"/>
                </a:solidFill>
                <a:effectLst/>
                <a:latin typeface="TimesNewRomanMTStd"/>
              </a:rPr>
              <a:t>Some undoubtedly were </a:t>
            </a:r>
            <a:r>
              <a:rPr lang="en-US" sz="1800" b="1" i="0" dirty="0">
                <a:solidFill>
                  <a:srgbClr val="242021"/>
                </a:solidFill>
                <a:effectLst/>
                <a:latin typeface="TimesNewRomanMTStd"/>
              </a:rPr>
              <a:t>based on good ideas </a:t>
            </a:r>
            <a:r>
              <a:rPr lang="en-US" sz="1800" b="0" i="0" dirty="0">
                <a:solidFill>
                  <a:srgbClr val="FF0000"/>
                </a:solidFill>
                <a:effectLst/>
                <a:latin typeface="TimesNewRomanMTStd"/>
              </a:rPr>
              <a:t>but</a:t>
            </a:r>
            <a:r>
              <a:rPr lang="en-US" sz="1800" b="0" i="0" dirty="0">
                <a:solidFill>
                  <a:srgbClr val="242021"/>
                </a:solidFill>
                <a:effectLst/>
                <a:latin typeface="TimesNewRomanMTStd"/>
              </a:rPr>
              <a:t> were </a:t>
            </a:r>
            <a:r>
              <a:rPr lang="en-US" sz="1800" b="1" i="0" u="sng" dirty="0">
                <a:solidFill>
                  <a:srgbClr val="242021"/>
                </a:solidFill>
                <a:effectLst/>
                <a:latin typeface="TimesNewRomanMTStd"/>
              </a:rPr>
              <a:t>underfinanced</a:t>
            </a:r>
            <a:r>
              <a:rPr lang="en-US" sz="1800" b="0" i="0" dirty="0">
                <a:solidFill>
                  <a:srgbClr val="242021"/>
                </a:solidFill>
                <a:effectLst/>
                <a:latin typeface="TimesNewRomanMTStd"/>
              </a:rPr>
              <a:t>.</a:t>
            </a:r>
          </a:p>
        </p:txBody>
      </p:sp>
      <p:sp>
        <p:nvSpPr>
          <p:cNvPr id="2" name="TextBox 1">
            <a:extLst>
              <a:ext uri="{FF2B5EF4-FFF2-40B4-BE49-F238E27FC236}">
                <a16:creationId xmlns:a16="http://schemas.microsoft.com/office/drawing/2014/main" id="{1353C552-80E2-0E02-426E-7C3248D82CC4}"/>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87F84E4B-441B-562D-62D1-EB82C2E76880}"/>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38374" y="70118"/>
            <a:ext cx="2383737" cy="1215073"/>
          </a:xfrm>
          <a:prstGeom prst="rect">
            <a:avLst/>
          </a:prstGeom>
        </p:spPr>
      </p:pic>
    </p:spTree>
    <p:extLst>
      <p:ext uri="{BB962C8B-B14F-4D97-AF65-F5344CB8AC3E}">
        <p14:creationId xmlns:p14="http://schemas.microsoft.com/office/powerpoint/2010/main" val="2538049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158845"/>
            <a:ext cx="10199134" cy="470059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1158845"/>
            <a:ext cx="10199134" cy="492442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42021"/>
                </a:solidFill>
                <a:effectLst/>
                <a:uLnTx/>
                <a:uFillTx/>
                <a:latin typeface="Gotham-Bold"/>
                <a:ea typeface="+mn-ea"/>
                <a:cs typeface="+mn-cs"/>
              </a:rPr>
              <a:t>Accelerators and incubators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Accelerators</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offer aspiring entrepreneurs' workspace, mentoring, networking opportunities, and relatively small amounts of funding</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(typically $25,000 to $150,000), in exchange for equity (usually 4–8%). </a:t>
            </a:r>
          </a:p>
          <a:p>
            <a:pPr algn="r">
              <a:defRPr/>
            </a:pPr>
            <a:r>
              <a:rPr lang="ar-EG" sz="1600" dirty="0">
                <a:effectLst/>
                <a:latin typeface="Segoe UI Web (Arabic)"/>
              </a:rPr>
              <a:t>توفير مساحة عمل لرواد الأعمال الطموحين ، والتوجيه ، وفرص التواصل ، ومبالغ صغيرة نسبيا من التمويل</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Access to accelerators is competitive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(e.g., Y Combinator, </a:t>
            </a:r>
            <a:r>
              <a:rPr kumimoji="0" lang="en-US" sz="1800" b="0" i="0" u="none" strike="noStrike" kern="1200" cap="none" spc="0" normalizeH="0" baseline="0" noProof="0" dirty="0" err="1">
                <a:ln>
                  <a:noFill/>
                </a:ln>
                <a:solidFill>
                  <a:srgbClr val="242021"/>
                </a:solidFill>
                <a:effectLst/>
                <a:uLnTx/>
                <a:uFillTx/>
                <a:latin typeface="TimesNewRomanMTStd"/>
                <a:ea typeface="+mn-ea"/>
                <a:cs typeface="+mn-cs"/>
              </a:rPr>
              <a:t>DreamIt</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and Techstars);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242021"/>
                </a:solidFill>
                <a:effectLst/>
                <a:uLnTx/>
                <a:uFillTx/>
                <a:latin typeface="TimesNewRomanMTStd"/>
                <a:ea typeface="+mn-ea"/>
                <a:cs typeface="+mn-cs"/>
              </a:rPr>
              <a:t>accelerators are cohort based</a:t>
            </a:r>
            <a:r>
              <a:rPr kumimoji="0" lang="en-US" sz="1800" b="0" i="0" strike="noStrike" kern="1200" cap="none" spc="0" normalizeH="0" baseline="0" noProof="0" dirty="0">
                <a:ln>
                  <a:noFill/>
                </a:ln>
                <a:solidFill>
                  <a:srgbClr val="242021"/>
                </a:solidFill>
                <a:effectLst/>
                <a:uLnTx/>
                <a:uFillTx/>
                <a:latin typeface="TimesNewRomanMTStd"/>
                <a:ea typeface="+mn-ea"/>
                <a:cs typeface="+mn-cs"/>
              </a:rPr>
              <a:t>, </a:t>
            </a:r>
            <a:r>
              <a:rPr kumimoji="0" lang="en-US" sz="1800" b="1" i="0" u="sng" strike="noStrike" kern="1200" cap="none" spc="0" normalizeH="0" baseline="0" noProof="0" dirty="0">
                <a:ln>
                  <a:noFill/>
                </a:ln>
                <a:solidFill>
                  <a:srgbClr val="242021"/>
                </a:solidFill>
                <a:effectLst/>
                <a:uLnTx/>
                <a:uFillTx/>
                <a:latin typeface="TimesNewRomanMTStd"/>
                <a:ea typeface="+mn-ea"/>
                <a:cs typeface="+mn-cs"/>
              </a:rPr>
              <a:t>offer involvement for a fixed amount of time (3–6 months)</a:t>
            </a:r>
            <a:r>
              <a:rPr kumimoji="0" lang="en-US" sz="1800" b="0" i="0" strike="noStrike" kern="1200" cap="none" spc="0" normalizeH="0" baseline="0" noProof="0" dirty="0">
                <a:ln>
                  <a:noFill/>
                </a:ln>
                <a:solidFill>
                  <a:srgbClr val="242021"/>
                </a:solidFill>
                <a:effectLst/>
                <a:uLnTx/>
                <a:uFillTx/>
                <a:latin typeface="TimesNewRomanMTStd"/>
                <a:ea typeface="+mn-ea"/>
                <a:cs typeface="+mn-cs"/>
              </a:rPr>
              <a:t>, and </a:t>
            </a:r>
            <a:r>
              <a:rPr kumimoji="0" lang="en-US" sz="1800" b="1" i="0" u="sng" strike="noStrike" kern="1200" cap="none" spc="0" normalizeH="0" baseline="0" noProof="0" dirty="0">
                <a:ln>
                  <a:noFill/>
                </a:ln>
                <a:solidFill>
                  <a:srgbClr val="242021"/>
                </a:solidFill>
                <a:effectLst/>
                <a:uLnTx/>
                <a:uFillTx/>
                <a:latin typeface="TimesNewRomanMTStd"/>
                <a:ea typeface="+mn-ea"/>
                <a:cs typeface="+mn-cs"/>
              </a:rPr>
              <a:t>usually culminate in a “demo day” </a:t>
            </a:r>
            <a:r>
              <a:rPr kumimoji="0" lang="en-US" sz="1800" b="0" i="0" strike="noStrike" kern="1200" cap="none" spc="0" normalizeH="0" baseline="0" noProof="0" dirty="0">
                <a:ln>
                  <a:noFill/>
                </a:ln>
                <a:solidFill>
                  <a:srgbClr val="242021"/>
                </a:solidFill>
                <a:effectLst/>
                <a:uLnTx/>
                <a:uFillTx/>
                <a:latin typeface="TimesNewRomanMTStd"/>
                <a:ea typeface="+mn-ea"/>
                <a:cs typeface="+mn-cs"/>
              </a:rPr>
              <a:t>where participating entrepreneurs have an opportunity to pitch their ideas to potential investors and others. </a:t>
            </a:r>
          </a:p>
          <a:p>
            <a:pPr marL="285750" indent="-285750" algn="r">
              <a:buFont typeface="Arial" panose="020B0604020202020204" pitchFamily="34" charset="0"/>
              <a:buChar char="•"/>
              <a:defRPr/>
            </a:pPr>
            <a:r>
              <a:rPr lang="ar-EG" sz="1400" dirty="0">
                <a:effectLst/>
                <a:latin typeface="Segoe UI Web (Arabic)"/>
              </a:rPr>
              <a:t>تعتمد المسرعات على الأتراب ، وتوفر المشاركة لفترة زمنية محددة (3-6 أشهر) ، وعادة ما تبلغ ذروتها في "يوم العروض" حيث تتاح لرواد الأعمال المشاركين فرصة لعرض أفكارهم على المستثمرين المحتملين وغيرهم.</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Most accelerators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are attracted to technology-based</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early-stage ventures with high-growth potential that </a:t>
            </a:r>
            <a:r>
              <a:rPr kumimoji="0" lang="en-US" sz="1800" b="1" i="0" u="sng" strike="noStrike" kern="1200" cap="none" spc="0" normalizeH="0" baseline="0" noProof="0" dirty="0">
                <a:ln>
                  <a:noFill/>
                </a:ln>
                <a:solidFill>
                  <a:srgbClr val="242021"/>
                </a:solidFill>
                <a:effectLst/>
                <a:uLnTx/>
                <a:uFillTx/>
                <a:latin typeface="TimesNewRomanMTStd"/>
                <a:ea typeface="+mn-ea"/>
                <a:cs typeface="+mn-cs"/>
              </a:rPr>
              <a:t>do not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require large investments</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p>
          <a:p>
            <a:pPr marL="285750" indent="-285750" algn="just" rtl="1">
              <a:buFont typeface="Arial" panose="020B0604020202020204" pitchFamily="34" charset="0"/>
              <a:buChar char="•"/>
              <a:defRPr/>
            </a:pPr>
            <a:r>
              <a:rPr lang="ar-EG" sz="1400" dirty="0">
                <a:effectLst/>
                <a:latin typeface="Segoe UI Web (Arabic)"/>
              </a:rPr>
              <a:t>تنجذب معظم المسرعات إلى المشاريع القائمة على التكنولوجيا في المراحل المبكرة ذات إمكانات النمو العالية التي لا تتطلب استثمارات كبيرة.</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Accelerators have </a:t>
            </a:r>
            <a:r>
              <a:rPr kumimoji="0" lang="en-US" sz="1800" b="1" i="0" u="sng" strike="noStrike" kern="1200" cap="none" spc="0" normalizeH="0" baseline="0" noProof="0" dirty="0">
                <a:ln>
                  <a:noFill/>
                </a:ln>
                <a:solidFill>
                  <a:srgbClr val="FF0000"/>
                </a:solidFill>
                <a:effectLst/>
                <a:uLnTx/>
                <a:uFillTx/>
                <a:latin typeface="TimesNewRomanMTStd"/>
                <a:ea typeface="+mn-ea"/>
                <a:cs typeface="+mn-cs"/>
              </a:rPr>
              <a:t>proliferated in recent years</a:t>
            </a:r>
            <a:r>
              <a:rPr kumimoji="0" lang="en-US" sz="1800" b="1" i="0" u="none" strike="noStrike" kern="1200" cap="none" spc="0" normalizeH="0" baseline="0" noProof="0" dirty="0">
                <a:ln>
                  <a:noFill/>
                </a:ln>
                <a:solidFill>
                  <a:srgbClr val="FF0000"/>
                </a:solidFill>
                <a:effectLst/>
                <a:uLnTx/>
                <a:uFillTx/>
                <a:latin typeface="TimesNewRomanMTStd"/>
                <a:ea typeface="+mn-ea"/>
                <a:cs typeface="+mn-cs"/>
              </a:rPr>
              <a:t>, increasing from very low numbers to over 500 worldwide.</a:t>
            </a:r>
            <a:endParaRPr kumimoji="0" lang="en-US" sz="800" b="1" i="0" u="none" strike="noStrike" kern="1200" cap="none" spc="0" normalizeH="0" baseline="0" noProof="0" dirty="0">
              <a:ln>
                <a:noFill/>
              </a:ln>
              <a:solidFill>
                <a:srgbClr val="FF0000"/>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dirty="0">
              <a:solidFill>
                <a:srgbClr val="242021"/>
              </a:solidFill>
              <a:latin typeface="TimesNewRomanMTStd"/>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800" b="0" i="0" u="none" strike="noStrike" kern="1200" cap="none" spc="0" normalizeH="0" baseline="0" noProof="0" dirty="0">
              <a:ln>
                <a:noFill/>
              </a:ln>
              <a:solidFill>
                <a:srgbClr val="242021"/>
              </a:solidFill>
              <a:effectLst/>
              <a:uLnTx/>
              <a:uFillTx/>
              <a:latin typeface="TimesNewRomanMTStd"/>
              <a:ea typeface="+mn-ea"/>
              <a:cs typeface="+mn-cs"/>
            </a:endParaRPr>
          </a:p>
        </p:txBody>
      </p:sp>
      <p:sp>
        <p:nvSpPr>
          <p:cNvPr id="2" name="TextBox 1">
            <a:extLst>
              <a:ext uri="{FF2B5EF4-FFF2-40B4-BE49-F238E27FC236}">
                <a16:creationId xmlns:a16="http://schemas.microsoft.com/office/drawing/2014/main" id="{FBD4A023-DFF8-9941-6EEF-61AE46463096}"/>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51435010-B0A7-A1D6-189C-FB86DA9AD058}"/>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293924" y="-99063"/>
            <a:ext cx="2383737" cy="1215073"/>
          </a:xfrm>
          <a:prstGeom prst="rect">
            <a:avLst/>
          </a:prstGeom>
        </p:spPr>
      </p:pic>
    </p:spTree>
    <p:extLst>
      <p:ext uri="{BB962C8B-B14F-4D97-AF65-F5344CB8AC3E}">
        <p14:creationId xmlns:p14="http://schemas.microsoft.com/office/powerpoint/2010/main" val="335658219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158845"/>
            <a:ext cx="10199134" cy="470059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1158845"/>
            <a:ext cx="10199134" cy="38164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42021"/>
                </a:solidFill>
                <a:effectLst/>
                <a:uLnTx/>
                <a:uFillTx/>
                <a:latin typeface="Gotham-Bold"/>
                <a:ea typeface="+mn-ea"/>
                <a:cs typeface="+mn-cs"/>
              </a:rPr>
              <a:t>Accelerators and incubators </a:t>
            </a:r>
            <a:r>
              <a:rPr kumimoji="0" lang="en-US" sz="2400" b="1" i="1" u="none" strike="noStrike" kern="1200" cap="none" spc="0" normalizeH="0" baseline="0" noProof="0" dirty="0">
                <a:ln>
                  <a:noFill/>
                </a:ln>
                <a:solidFill>
                  <a:srgbClr val="242021"/>
                </a:solidFill>
                <a:effectLst/>
                <a:uLnTx/>
                <a:uFillTx/>
                <a:latin typeface="Gotham-Bold"/>
                <a:ea typeface="+mn-ea"/>
                <a:cs typeface="+mn-cs"/>
              </a:rPr>
              <a:t>(</a:t>
            </a:r>
            <a:r>
              <a:rPr kumimoji="0" lang="en-US" sz="2400" b="1" i="1" u="none" strike="noStrike" kern="1200" cap="none" spc="0" normalizeH="0" baseline="0" noProof="0" dirty="0" err="1">
                <a:ln>
                  <a:noFill/>
                </a:ln>
                <a:solidFill>
                  <a:srgbClr val="242021"/>
                </a:solidFill>
                <a:effectLst/>
                <a:uLnTx/>
                <a:uFillTx/>
                <a:latin typeface="Gotham-Bold"/>
                <a:ea typeface="+mn-ea"/>
                <a:cs typeface="+mn-cs"/>
              </a:rPr>
              <a:t>Cont</a:t>
            </a:r>
            <a:r>
              <a:rPr lang="en-US" sz="2400" b="1" i="1" dirty="0">
                <a:solidFill>
                  <a:srgbClr val="242021"/>
                </a:solidFill>
                <a:latin typeface="Gotham-Bold"/>
              </a:rPr>
              <a:t>.)</a:t>
            </a:r>
            <a:endParaRPr kumimoji="0" lang="en-US" sz="2400" b="1" i="1" u="none" strike="noStrike" kern="1200" cap="none" spc="0" normalizeH="0" baseline="0" noProof="0" dirty="0">
              <a:ln>
                <a:noFill/>
              </a:ln>
              <a:solidFill>
                <a:srgbClr val="242021"/>
              </a:solidFill>
              <a:effectLst/>
              <a:uLnTx/>
              <a:uFillTx/>
              <a:latin typeface="Gotham-Bol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800" dirty="0">
              <a:solidFill>
                <a:srgbClr val="242021"/>
              </a:solidFill>
              <a:latin typeface="TimesNewRomanMTStd"/>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Incubators</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also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offer resources for early-stage entrepreneurs</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They, too,</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 have competitive selection</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r>
              <a:rPr kumimoji="0" lang="en-US" sz="1800" b="1" i="0" u="sng" strike="noStrike" kern="1200" cap="none" spc="0" normalizeH="0" baseline="0" noProof="0" dirty="0">
                <a:ln>
                  <a:noFill/>
                </a:ln>
                <a:solidFill>
                  <a:srgbClr val="242021"/>
                </a:solidFill>
                <a:effectLst/>
                <a:uLnTx/>
                <a:uFillTx/>
                <a:latin typeface="TimesNewRomanMTStd"/>
                <a:ea typeface="+mn-ea"/>
                <a:cs typeface="+mn-cs"/>
              </a:rPr>
              <a:t>but</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they work with a broader array of ventures</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They </a:t>
            </a:r>
            <a:r>
              <a:rPr kumimoji="0" lang="en-US" sz="1800" b="1" i="0" u="sng" strike="noStrike" kern="1200" cap="none" spc="0" normalizeH="0" baseline="0" noProof="0" dirty="0">
                <a:ln>
                  <a:noFill/>
                </a:ln>
                <a:solidFill>
                  <a:srgbClr val="FF0000"/>
                </a:solidFill>
                <a:effectLst/>
                <a:uLnTx/>
                <a:uFillTx/>
                <a:latin typeface="TimesNewRomanMTStd"/>
                <a:ea typeface="+mn-ea"/>
                <a:cs typeface="+mn-cs"/>
              </a:rPr>
              <a:t>offer longer-term assistance (1–5 years) than accelerators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and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may offer workspace, access to networks, assistance with rounding out the management team, and help with obtaining external equity financing.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dirty="0">
              <a:solidFill>
                <a:srgbClr val="242021"/>
              </a:solidFill>
              <a:latin typeface="TimesNewRomanMTStd"/>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sng" strike="noStrike" kern="1200" cap="none" spc="0" normalizeH="0" baseline="0" noProof="0" dirty="0">
                <a:ln>
                  <a:noFill/>
                </a:ln>
                <a:solidFill>
                  <a:srgbClr val="242021"/>
                </a:solidFill>
                <a:effectLst/>
                <a:uLnTx/>
                <a:uFillTx/>
                <a:latin typeface="TimesNewRomanMTStd"/>
                <a:ea typeface="+mn-ea"/>
                <a:cs typeface="+mn-cs"/>
              </a:rPr>
              <a:t>They are distinct from accelerators in several ways</a:t>
            </a:r>
            <a:r>
              <a:rPr lang="en-US" dirty="0">
                <a:solidFill>
                  <a:srgbClr val="242021"/>
                </a:solidFill>
                <a:latin typeface="TimesNewRomanMTStd"/>
              </a:rPr>
              <a:t>:</a:t>
            </a: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R="0" lvl="0" algn="just" defTabSz="914400" rtl="0" eaLnBrk="1" fontAlgn="auto" latinLnBrk="0" hangingPunct="1">
              <a:lnSpc>
                <a:spcPct val="100000"/>
              </a:lnSpc>
              <a:spcBef>
                <a:spcPts val="0"/>
              </a:spcBef>
              <a:spcAft>
                <a:spcPts val="0"/>
              </a:spcAft>
              <a:buClrTx/>
              <a:buSzTx/>
              <a:tabLst/>
              <a:defRPr/>
            </a:pPr>
            <a:r>
              <a:rPr lang="en-US" dirty="0">
                <a:solidFill>
                  <a:srgbClr val="242021"/>
                </a:solidFill>
                <a:latin typeface="TimesNewRomanMTStd"/>
              </a:rPr>
              <a:t> - </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with the primary distinction being that incubators usually </a:t>
            </a:r>
            <a:r>
              <a:rPr kumimoji="0" lang="en-US" sz="1800" b="1" i="0" u="sng" strike="noStrike" kern="1200" cap="none" spc="0" normalizeH="0" baseline="0" noProof="0" dirty="0">
                <a:ln>
                  <a:noFill/>
                </a:ln>
                <a:solidFill>
                  <a:srgbClr val="FF0000"/>
                </a:solidFill>
                <a:effectLst/>
                <a:uLnTx/>
                <a:uFillTx/>
                <a:latin typeface="TimesNewRomanMTStd"/>
                <a:ea typeface="+mn-ea"/>
                <a:cs typeface="+mn-cs"/>
              </a:rPr>
              <a:t>do not invest directly in the company</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 although they may take an equity stake for their efforts and consulting services.</a:t>
            </a:r>
          </a:p>
          <a:p>
            <a:pPr algn="just" rtl="1">
              <a:defRPr/>
            </a:pPr>
            <a:r>
              <a:rPr lang="ar-EG" sz="1600" dirty="0">
                <a:effectLst/>
                <a:latin typeface="Segoe UI Web (Arabic)"/>
              </a:rPr>
              <a:t>عادة لا تستثمر الحاضنات بشكل مباشر في الشركة ، على الرغم من أنها قد تأخذ حصة في الأسهم مقابل جهودها وخدماتها الاستشارية.</a:t>
            </a:r>
          </a:p>
          <a:p>
            <a:pPr marR="0" lvl="0" algn="just" defTabSz="914400" rtl="0" eaLnBrk="1" fontAlgn="auto" latinLnBrk="0" hangingPunct="1">
              <a:lnSpc>
                <a:spcPct val="100000"/>
              </a:lnSpc>
              <a:spcBef>
                <a:spcPts val="0"/>
              </a:spcBef>
              <a:spcAft>
                <a:spcPts val="0"/>
              </a:spcAft>
              <a:buClrTx/>
              <a:buSzTx/>
              <a:tabLst/>
              <a:defRPr/>
            </a:pPr>
            <a:endParaRPr kumimoji="0" lang="en-US" sz="800" b="0" i="0" u="none" strike="noStrike" kern="1200" cap="none" spc="0" normalizeH="0" baseline="0" noProof="0" dirty="0">
              <a:ln>
                <a:noFill/>
              </a:ln>
              <a:solidFill>
                <a:srgbClr val="FF0000"/>
              </a:solidFill>
              <a:effectLst/>
              <a:uLnTx/>
              <a:uFillTx/>
              <a:latin typeface="TimesNewRomanMTStd"/>
              <a:ea typeface="+mn-ea"/>
              <a:cs typeface="+mn-cs"/>
            </a:endParaRPr>
          </a:p>
        </p:txBody>
      </p:sp>
      <p:sp>
        <p:nvSpPr>
          <p:cNvPr id="2" name="TextBox 1">
            <a:extLst>
              <a:ext uri="{FF2B5EF4-FFF2-40B4-BE49-F238E27FC236}">
                <a16:creationId xmlns:a16="http://schemas.microsoft.com/office/drawing/2014/main" id="{FBD4A023-DFF8-9941-6EEF-61AE46463096}"/>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51435010-B0A7-A1D6-189C-FB86DA9AD058}"/>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293924" y="-99063"/>
            <a:ext cx="2383737" cy="1215073"/>
          </a:xfrm>
          <a:prstGeom prst="rect">
            <a:avLst/>
          </a:prstGeom>
        </p:spPr>
      </p:pic>
    </p:spTree>
    <p:extLst>
      <p:ext uri="{BB962C8B-B14F-4D97-AF65-F5344CB8AC3E}">
        <p14:creationId xmlns:p14="http://schemas.microsoft.com/office/powerpoint/2010/main" val="2968560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91862"/>
            <a:ext cx="9893651" cy="3354765"/>
          </a:xfrm>
          <a:prstGeom prst="rect">
            <a:avLst/>
          </a:prstGeom>
          <a:noFill/>
        </p:spPr>
        <p:txBody>
          <a:bodyPr wrap="square" rtlCol="0">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42021"/>
                </a:solidFill>
                <a:effectLst/>
                <a:uLnTx/>
                <a:uFillTx/>
                <a:latin typeface="Gotham-Bold"/>
                <a:ea typeface="+mn-ea"/>
                <a:cs typeface="+mn-cs"/>
              </a:rPr>
              <a:t>Crowdfunding</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It is important to distinguish between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donation-based crowdfunding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and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equity crowdfunding</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R="0" lvl="0" algn="just" defTabSz="914400" rtl="0" eaLnBrk="1" fontAlgn="auto" latinLnBrk="0" hangingPunct="1">
              <a:lnSpc>
                <a:spcPct val="100000"/>
              </a:lnSpc>
              <a:spcBef>
                <a:spcPts val="0"/>
              </a:spcBef>
              <a:spcAft>
                <a:spcPts val="0"/>
              </a:spcAft>
              <a:buClrTx/>
              <a:buSzTx/>
              <a:tabLst/>
              <a:defRPr/>
            </a:pPr>
            <a:r>
              <a:rPr kumimoji="0" lang="en-US" sz="1800" b="1" i="0" u="sng" strike="noStrike" kern="1200" cap="none" spc="0" normalizeH="0" baseline="0" noProof="0" dirty="0">
                <a:ln>
                  <a:noFill/>
                </a:ln>
                <a:solidFill>
                  <a:srgbClr val="242021"/>
                </a:solidFill>
                <a:effectLst/>
                <a:uLnTx/>
                <a:uFillTx/>
                <a:latin typeface="TimesNewRomanMTStd"/>
                <a:ea typeface="+mn-ea"/>
                <a:cs typeface="+mn-cs"/>
              </a:rPr>
              <a:t>Donation-based crowdfunding:</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Platforms like Kickstarter and GoFundMe are donation based.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They are </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designed to enable people to support projects in which they are interested, most commonly artistic endeavors like music, film, video</a:t>
            </a:r>
            <a:r>
              <a:rPr lang="en-US" dirty="0">
                <a:solidFill>
                  <a:srgbClr val="FF0000"/>
                </a:solidFill>
                <a:latin typeface="Calibri" panose="020F0502020204030204"/>
              </a:rPr>
              <a:t> </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games, or unique product ideas.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Financial support is provided </a:t>
            </a: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in exchange for tickets to prospective performances or merchandise</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0" u="none" strike="noStrike" kern="1200" cap="none" spc="0" normalizeH="0" baseline="0" noProof="0" dirty="0">
                <a:ln>
                  <a:noFill/>
                </a:ln>
                <a:solidFill>
                  <a:srgbClr val="242021"/>
                </a:solidFill>
                <a:effectLst/>
                <a:uLnTx/>
                <a:uFillTx/>
                <a:latin typeface="TimesNewRomanMTStd"/>
                <a:ea typeface="+mn-ea"/>
                <a:cs typeface="+mn-cs"/>
              </a:rPr>
              <a:t>Donation-based crowdfunding </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can function as a means of validating the level of interest in a venture that would help attract angel or VC funding at a later stage.</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800" b="0" i="0" u="none" strike="noStrike" kern="1200" cap="none" spc="0" normalizeH="0" baseline="0" noProof="0" dirty="0">
              <a:ln>
                <a:noFill/>
              </a:ln>
              <a:solidFill>
                <a:srgbClr val="FF0000"/>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p>
        </p:txBody>
      </p:sp>
      <p:sp>
        <p:nvSpPr>
          <p:cNvPr id="2" name="TextBox 1">
            <a:extLst>
              <a:ext uri="{FF2B5EF4-FFF2-40B4-BE49-F238E27FC236}">
                <a16:creationId xmlns:a16="http://schemas.microsoft.com/office/drawing/2014/main" id="{DFD003AA-CBBD-74F0-89BC-96BAEFB54BA6}"/>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CBE9D2DC-7BFC-AA41-01F2-C75F4EE9F547}"/>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63221" y="76789"/>
            <a:ext cx="2383737" cy="1215073"/>
          </a:xfrm>
          <a:prstGeom prst="rect">
            <a:avLst/>
          </a:prstGeom>
        </p:spPr>
      </p:pic>
    </p:spTree>
    <p:extLst>
      <p:ext uri="{BB962C8B-B14F-4D97-AF65-F5344CB8AC3E}">
        <p14:creationId xmlns:p14="http://schemas.microsoft.com/office/powerpoint/2010/main" val="6463946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91862"/>
            <a:ext cx="9893651" cy="4893647"/>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242021"/>
                </a:solidFill>
                <a:effectLst/>
                <a:uLnTx/>
                <a:uFillTx/>
                <a:latin typeface="Gotham-Bold"/>
                <a:ea typeface="+mn-ea"/>
                <a:cs typeface="+mn-cs"/>
              </a:rPr>
              <a:t>Crowdfunding </a:t>
            </a:r>
            <a:r>
              <a:rPr kumimoji="0" lang="en-US" sz="2400" b="1" i="1" u="none" strike="noStrike" kern="1200" cap="none" spc="0" normalizeH="0" baseline="0" noProof="0" dirty="0">
                <a:ln>
                  <a:noFill/>
                </a:ln>
                <a:solidFill>
                  <a:srgbClr val="242021"/>
                </a:solidFill>
                <a:effectLst/>
                <a:uLnTx/>
                <a:uFillTx/>
                <a:latin typeface="Gotham-Bold"/>
                <a:ea typeface="+mn-ea"/>
                <a:cs typeface="+mn-cs"/>
              </a:rPr>
              <a:t>(cont.)</a:t>
            </a:r>
          </a:p>
          <a:p>
            <a:pPr marR="0" lvl="0" algn="just" defTabSz="914400" rtl="0" eaLnBrk="1" fontAlgn="auto" latinLnBrk="0" hangingPunct="1">
              <a:lnSpc>
                <a:spcPct val="100000"/>
              </a:lnSpc>
              <a:spcBef>
                <a:spcPts val="0"/>
              </a:spcBef>
              <a:spcAft>
                <a:spcPts val="0"/>
              </a:spcAft>
              <a:buClrTx/>
              <a:buSzTx/>
              <a:tabLst/>
              <a:defRPr/>
            </a:pPr>
            <a:r>
              <a:rPr kumimoji="0" lang="en-US" sz="1800" b="1" u="none" strike="noStrike" kern="1200" cap="none" spc="0" normalizeH="0" baseline="0" noProof="0" dirty="0">
                <a:ln>
                  <a:noFill/>
                </a:ln>
                <a:solidFill>
                  <a:srgbClr val="242021"/>
                </a:solidFill>
                <a:effectLst/>
                <a:uLnTx/>
                <a:uFillTx/>
                <a:latin typeface="TimesNewRomanMTStd"/>
                <a:ea typeface="+mn-ea"/>
                <a:cs typeface="+mn-cs"/>
              </a:rPr>
              <a:t>Equity crowdfunding :</a:t>
            </a:r>
          </a:p>
          <a:p>
            <a:pPr marL="285750" indent="-285750" algn="just">
              <a:buFont typeface="Arial" panose="020B0604020202020204" pitchFamily="34" charset="0"/>
              <a:buChar char="•"/>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Crowdfunding has evolved to offer funding and marketing exposure for a broader array of early-stage ventures in </a:t>
            </a:r>
            <a:r>
              <a:rPr kumimoji="0" lang="en-US" sz="1800" b="1" i="0" u="sng" strike="noStrike" kern="1200" cap="none" spc="0" normalizeH="0" baseline="0" noProof="0" dirty="0">
                <a:ln>
                  <a:noFill/>
                </a:ln>
                <a:solidFill>
                  <a:srgbClr val="FF0000"/>
                </a:solidFill>
                <a:effectLst/>
                <a:uLnTx/>
                <a:uFillTx/>
                <a:latin typeface="TimesNewRomanMTStd"/>
                <a:ea typeface="+mn-ea"/>
                <a:cs typeface="+mn-cs"/>
              </a:rPr>
              <a:t>exchange for equity</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1" i="1" u="sng" strike="noStrike" kern="1200" cap="none" spc="0" normalizeH="0" baseline="0" noProof="0" dirty="0">
                <a:ln>
                  <a:noFill/>
                </a:ln>
                <a:solidFill>
                  <a:srgbClr val="242021"/>
                </a:solidFill>
                <a:effectLst/>
                <a:uLnTx/>
                <a:uFillTx/>
                <a:latin typeface="TimesNewRomanMTStd"/>
                <a:ea typeface="+mn-ea"/>
                <a:cs typeface="+mn-cs"/>
              </a:rPr>
              <a:t>It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allows a large number of online investors to contribute small amounts of money to a company in exchange for equity</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t>
            </a:r>
          </a:p>
          <a:p>
            <a:pPr marR="0" lvl="0" algn="just" defTabSz="914400" rtl="0" eaLnBrk="1" fontAlgn="auto" latinLnBrk="0" hangingPunct="1">
              <a:lnSpc>
                <a:spcPct val="100000"/>
              </a:lnSpc>
              <a:spcBef>
                <a:spcPts val="0"/>
              </a:spcBef>
              <a:spcAft>
                <a:spcPts val="0"/>
              </a:spcAft>
              <a:buClrTx/>
              <a:buSzTx/>
              <a:tabLst/>
              <a:defRPr/>
            </a:pPr>
            <a:r>
              <a:rPr kumimoji="0" lang="ar-EG" sz="1800" b="0" i="0" u="none" strike="noStrike" kern="1200" cap="none" spc="0" normalizeH="0" baseline="0" noProof="0" dirty="0">
                <a:ln>
                  <a:noFill/>
                </a:ln>
                <a:solidFill>
                  <a:srgbClr val="242021"/>
                </a:solidFill>
                <a:effectLst/>
                <a:uLnTx/>
                <a:uFillTx/>
                <a:latin typeface="TimesNewRomanMTStd"/>
                <a:ea typeface="+mn-ea"/>
                <a:cs typeface="+mn-cs"/>
              </a:rPr>
              <a:t>يسمح التمويل الجماعي لعدد كبير من المستثمرين عبر الإنترنت بالمساهمة بمبالغ صغيرة من المال لشركة مقابل حقوق الملكية.</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They can do so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through online platforms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approved by the Securities and Exchange Commission (SEC) such as AngelList and </a:t>
            </a:r>
            <a:r>
              <a:rPr kumimoji="0" lang="en-US" sz="1800" b="0" i="0" u="none" strike="noStrike" kern="1200" cap="none" spc="0" normalizeH="0" baseline="0" noProof="0" dirty="0" err="1">
                <a:ln>
                  <a:noFill/>
                </a:ln>
                <a:solidFill>
                  <a:srgbClr val="242021"/>
                </a:solidFill>
                <a:effectLst/>
                <a:uLnTx/>
                <a:uFillTx/>
                <a:latin typeface="TimesNewRomanMTStd"/>
                <a:ea typeface="+mn-ea"/>
                <a:cs typeface="+mn-cs"/>
              </a:rPr>
              <a:t>CircleUp</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 As explained shortly,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there are regulatory constraints on the fund-raising and issuing equity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through such sites, </a:t>
            </a:r>
            <a:r>
              <a:rPr kumimoji="0" lang="en-US" sz="1800" b="0" i="0" u="sng" strike="noStrike" kern="1200" cap="none" spc="0" normalizeH="0" baseline="0" noProof="0" dirty="0">
                <a:ln>
                  <a:noFill/>
                </a:ln>
                <a:solidFill>
                  <a:srgbClr val="FF0000"/>
                </a:solidFill>
                <a:effectLst/>
                <a:uLnTx/>
                <a:uFillTx/>
                <a:latin typeface="TimesNewRomanMTStd"/>
                <a:ea typeface="+mn-ea"/>
                <a:cs typeface="+mn-cs"/>
              </a:rPr>
              <a:t>including investor maximum investment amounts and minimum wealth restrictions</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42021"/>
              </a:solidFill>
              <a:effectLst/>
              <a:uLnTx/>
              <a:uFillTx/>
              <a:latin typeface="TimesNewRomanMTStd"/>
              <a:ea typeface="+mn-ea"/>
              <a:cs typeface="+mn-cs"/>
            </a:endParaRPr>
          </a:p>
          <a:p>
            <a:pPr marL="285750" indent="-285750" algn="just">
              <a:buFont typeface="Arial" panose="020B0604020202020204" pitchFamily="34" charset="0"/>
              <a:buChar char="•"/>
              <a:defRPr/>
            </a:pPr>
            <a:r>
              <a:rPr lang="ar-EG" dirty="0">
                <a:effectLst/>
                <a:latin typeface="Segoe UI Web (Arabic)"/>
              </a:rPr>
              <a:t>هناك قيود تنظيمية على جمع الأموال وإصدار الأسهم من خلال هذه المواقع ، بما في ذلك الحد الأقصى لمبالغ الاستثمار للمستثمرين والحد الأدنى من قيود الثروة.</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2" name="TextBox 1">
            <a:extLst>
              <a:ext uri="{FF2B5EF4-FFF2-40B4-BE49-F238E27FC236}">
                <a16:creationId xmlns:a16="http://schemas.microsoft.com/office/drawing/2014/main" id="{DFD003AA-CBBD-74F0-89BC-96BAEFB54BA6}"/>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CBE9D2DC-7BFC-AA41-01F2-C75F4EE9F547}"/>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63221" y="76789"/>
            <a:ext cx="2383737" cy="1215073"/>
          </a:xfrm>
          <a:prstGeom prst="rect">
            <a:avLst/>
          </a:prstGeom>
        </p:spPr>
      </p:pic>
    </p:spTree>
    <p:extLst>
      <p:ext uri="{BB962C8B-B14F-4D97-AF65-F5344CB8AC3E}">
        <p14:creationId xmlns:p14="http://schemas.microsoft.com/office/powerpoint/2010/main" val="27097133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389257"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0" y="1309969"/>
            <a:ext cx="10288358" cy="3785652"/>
          </a:xfrm>
          <a:prstGeom prst="rect">
            <a:avLst/>
          </a:prstGeom>
          <a:noFill/>
        </p:spPr>
        <p:txBody>
          <a:bodyPr wrap="square" rtlCol="0">
            <a:spAutoFit/>
          </a:bodyPr>
          <a:lstStyle/>
          <a:p>
            <a:pPr algn="just"/>
            <a:r>
              <a:rPr lang="en-US" sz="2400" b="1" i="0" dirty="0">
                <a:solidFill>
                  <a:srgbClr val="242021"/>
                </a:solidFill>
                <a:effectLst/>
                <a:latin typeface="Gotham-Bold"/>
              </a:rPr>
              <a:t>Initial Coin offerings </a:t>
            </a:r>
            <a:r>
              <a:rPr lang="en-US" sz="2400" b="1" dirty="0">
                <a:solidFill>
                  <a:srgbClr val="242021"/>
                </a:solidFill>
                <a:latin typeface="Gotham-Bold"/>
              </a:rPr>
              <a:t>(ICO</a:t>
            </a:r>
            <a:r>
              <a:rPr lang="en-US" sz="2400" b="1" i="0" dirty="0">
                <a:solidFill>
                  <a:srgbClr val="242021"/>
                </a:solidFill>
                <a:effectLst/>
                <a:latin typeface="Gotham-Bold"/>
              </a:rPr>
              <a:t>s)</a:t>
            </a:r>
          </a:p>
          <a:p>
            <a:pPr marL="285750" indent="-285750" algn="just">
              <a:buFont typeface="Arial" panose="020B0604020202020204" pitchFamily="34" charset="0"/>
              <a:buChar char="•"/>
            </a:pPr>
            <a:r>
              <a:rPr lang="en-US" sz="1800" b="0" i="0" dirty="0">
                <a:solidFill>
                  <a:srgbClr val="242021"/>
                </a:solidFill>
                <a:effectLst/>
                <a:latin typeface="TimesNewRomanMTStd"/>
              </a:rPr>
              <a:t>An initial coin offering is </a:t>
            </a:r>
            <a:r>
              <a:rPr lang="en-US" sz="1800" b="0" i="0" u="sng" dirty="0">
                <a:solidFill>
                  <a:srgbClr val="FF0000"/>
                </a:solidFill>
                <a:effectLst/>
                <a:latin typeface="TimesNewRomanMTStd"/>
              </a:rPr>
              <a:t>a new kind of capital-raising approach that is similar to crowdfunding</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It is difficult to generalize about ICOs because the approach is evolving rapidly. </a:t>
            </a:r>
          </a:p>
          <a:p>
            <a:pPr marL="285750" indent="-285750" algn="just">
              <a:buFont typeface="Arial" panose="020B0604020202020204" pitchFamily="34" charset="0"/>
              <a:buChar char="•"/>
            </a:pPr>
            <a:r>
              <a:rPr lang="en-US" sz="1800" b="0" i="0" dirty="0">
                <a:solidFill>
                  <a:srgbClr val="242021"/>
                </a:solidFill>
                <a:effectLst/>
                <a:latin typeface="TimesNewRomanMTStd"/>
              </a:rPr>
              <a:t>Currently, </a:t>
            </a:r>
            <a:r>
              <a:rPr lang="en-US" sz="1800" b="1" i="0" dirty="0">
                <a:solidFill>
                  <a:srgbClr val="242021"/>
                </a:solidFill>
                <a:effectLst/>
                <a:latin typeface="TimesNewRomanMTStd"/>
              </a:rPr>
              <a:t>ICOs are not generally used for raising equity but rather are used for building a network or ecosystem of users for platform based business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Such ventures could include those focused on a </a:t>
            </a:r>
            <a:r>
              <a:rPr lang="en-US" sz="1800" b="1" i="0" dirty="0">
                <a:solidFill>
                  <a:srgbClr val="242021"/>
                </a:solidFill>
                <a:effectLst/>
                <a:latin typeface="TimesNewRomanMTStd"/>
              </a:rPr>
              <a:t>software utility, </a:t>
            </a:r>
            <a:r>
              <a:rPr lang="en-US" sz="1800" b="0" i="0" dirty="0">
                <a:solidFill>
                  <a:srgbClr val="242021"/>
                </a:solidFill>
                <a:effectLst/>
                <a:latin typeface="TimesNewRomanMTStd"/>
              </a:rPr>
              <a:t>such as a </a:t>
            </a:r>
            <a:r>
              <a:rPr lang="en-US" sz="1800" b="0" i="0" u="sng" dirty="0">
                <a:solidFill>
                  <a:srgbClr val="242021"/>
                </a:solidFill>
                <a:effectLst/>
                <a:latin typeface="TimesNewRomanMTStd"/>
              </a:rPr>
              <a:t>blockchain technology </a:t>
            </a:r>
            <a:r>
              <a:rPr lang="en-US" sz="1800" b="0" i="0" dirty="0">
                <a:solidFill>
                  <a:srgbClr val="242021"/>
                </a:solidFill>
                <a:effectLst/>
                <a:latin typeface="TimesNewRomanMTStd"/>
              </a:rPr>
              <a:t>or a </a:t>
            </a:r>
            <a:r>
              <a:rPr lang="en-US" sz="1800" b="0" i="0" u="sng" dirty="0">
                <a:solidFill>
                  <a:srgbClr val="242021"/>
                </a:solidFill>
                <a:effectLst/>
                <a:latin typeface="TimesNewRomanMTStd"/>
              </a:rPr>
              <a:t>platform to assign and transfer cloud storage capacity</a:t>
            </a:r>
            <a:r>
              <a:rPr lang="en-US" sz="1800" b="0" i="0" dirty="0">
                <a:solidFill>
                  <a:srgbClr val="242021"/>
                </a:solidFill>
                <a:effectLst/>
                <a:latin typeface="TimesNewRomanMTStd"/>
              </a:rPr>
              <a:t>.</a:t>
            </a:r>
          </a:p>
          <a:p>
            <a:pPr marL="285750" indent="-285750" algn="just">
              <a:buFont typeface="Arial" panose="020B0604020202020204" pitchFamily="34" charset="0"/>
              <a:buChar char="•"/>
            </a:pPr>
            <a:r>
              <a:rPr lang="en-US" sz="1800" b="0" i="0" dirty="0">
                <a:solidFill>
                  <a:srgbClr val="242021"/>
                </a:solidFill>
                <a:effectLst/>
                <a:latin typeface="TimesNewRomanMTStd"/>
              </a:rPr>
              <a:t> The ventures seek to use an ICO </a:t>
            </a:r>
            <a:r>
              <a:rPr lang="en-US" sz="1800" b="1" i="0" dirty="0">
                <a:solidFill>
                  <a:srgbClr val="242021"/>
                </a:solidFill>
                <a:effectLst/>
                <a:latin typeface="TimesNewRomanMTStd"/>
              </a:rPr>
              <a:t>to build a network of users </a:t>
            </a:r>
            <a:r>
              <a:rPr lang="en-US" sz="1800" b="0" i="0" dirty="0">
                <a:solidFill>
                  <a:srgbClr val="242021"/>
                </a:solidFill>
                <a:effectLst/>
                <a:latin typeface="TimesNewRomanMTStd"/>
              </a:rPr>
              <a:t>and can use an ICO to </a:t>
            </a:r>
            <a:r>
              <a:rPr lang="en-US" sz="1800" b="1" i="0" dirty="0">
                <a:solidFill>
                  <a:srgbClr val="242021"/>
                </a:solidFill>
                <a:effectLst/>
                <a:latin typeface="TimesNewRomanMTStd"/>
              </a:rPr>
              <a:t>raise funds for working capital</a:t>
            </a:r>
            <a:r>
              <a:rPr lang="en-US" sz="1800" b="0" i="0" dirty="0">
                <a:solidFill>
                  <a:srgbClr val="242021"/>
                </a:solidFill>
                <a:effectLst/>
                <a:latin typeface="TimesNewRomanMTStd"/>
              </a:rPr>
              <a:t> to support early development efforts and to </a:t>
            </a:r>
            <a:r>
              <a:rPr lang="en-US" sz="1800" b="1" i="0" dirty="0">
                <a:solidFill>
                  <a:srgbClr val="242021"/>
                </a:solidFill>
                <a:effectLst/>
                <a:latin typeface="TimesNewRomanMTStd"/>
              </a:rPr>
              <a:t>provide information about the extent of interest in the idea.</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They do that by offering utility tokens to be used on the platform. </a:t>
            </a:r>
          </a:p>
          <a:p>
            <a:pPr marL="285750" indent="-285750" algn="just">
              <a:buFont typeface="Arial" panose="020B0604020202020204" pitchFamily="34" charset="0"/>
              <a:buChar char="•"/>
            </a:pPr>
            <a:r>
              <a:rPr lang="en-US" sz="1800" b="1" i="0" u="sng" dirty="0">
                <a:solidFill>
                  <a:srgbClr val="242021"/>
                </a:solidFill>
                <a:effectLst/>
                <a:latin typeface="TimesNewRomanMTStd"/>
              </a:rPr>
              <a:t>In contrast to an IPO</a:t>
            </a:r>
            <a:r>
              <a:rPr lang="en-US" sz="1800" b="0" i="0" dirty="0">
                <a:solidFill>
                  <a:srgbClr val="242021"/>
                </a:solidFill>
                <a:effectLst/>
                <a:latin typeface="TimesNewRomanMTStd"/>
              </a:rPr>
              <a:t>, </a:t>
            </a:r>
            <a:r>
              <a:rPr lang="en-US" sz="1800" b="0" i="0" dirty="0">
                <a:solidFill>
                  <a:srgbClr val="FF0000"/>
                </a:solidFill>
                <a:effectLst/>
                <a:latin typeface="TimesNewRomanMTStd"/>
              </a:rPr>
              <a:t>where the offering document is </a:t>
            </a:r>
            <a:r>
              <a:rPr lang="en-US" sz="1800" b="1" i="0" u="sng" dirty="0">
                <a:solidFill>
                  <a:srgbClr val="FF0000"/>
                </a:solidFill>
                <a:effectLst/>
                <a:latin typeface="TimesNewRomanMTStd"/>
              </a:rPr>
              <a:t>a prospectus</a:t>
            </a:r>
            <a:r>
              <a:rPr lang="en-US" sz="1800" b="0" i="0" dirty="0">
                <a:solidFill>
                  <a:srgbClr val="FF0000"/>
                </a:solidFill>
                <a:effectLst/>
                <a:latin typeface="TimesNewRomanMTStd"/>
              </a:rPr>
              <a:t>, an offering document of an ICO often is a </a:t>
            </a:r>
            <a:r>
              <a:rPr lang="en-US" sz="1800" b="1" i="0" u="sng" dirty="0">
                <a:solidFill>
                  <a:srgbClr val="FF0000"/>
                </a:solidFill>
                <a:effectLst/>
                <a:latin typeface="TimesNewRomanMTStd"/>
              </a:rPr>
              <a:t>Simple Agreement for Future Tokens (SAFT). </a:t>
            </a:r>
          </a:p>
        </p:txBody>
      </p:sp>
      <p:sp>
        <p:nvSpPr>
          <p:cNvPr id="2" name="TextBox 1">
            <a:extLst>
              <a:ext uri="{FF2B5EF4-FFF2-40B4-BE49-F238E27FC236}">
                <a16:creationId xmlns:a16="http://schemas.microsoft.com/office/drawing/2014/main" id="{94450051-6E41-2D6B-FDC8-6A4E3AE8A68E}"/>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C69E2BE5-41A1-D07B-A2DC-2242AA25D3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63774" y="94896"/>
            <a:ext cx="2383737" cy="1215073"/>
          </a:xfrm>
          <a:prstGeom prst="rect">
            <a:avLst/>
          </a:prstGeom>
        </p:spPr>
      </p:pic>
    </p:spTree>
    <p:extLst>
      <p:ext uri="{BB962C8B-B14F-4D97-AF65-F5344CB8AC3E}">
        <p14:creationId xmlns:p14="http://schemas.microsoft.com/office/powerpoint/2010/main" val="260747721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389257"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0" y="1309969"/>
            <a:ext cx="10288358" cy="3231654"/>
          </a:xfrm>
          <a:prstGeom prst="rect">
            <a:avLst/>
          </a:prstGeom>
          <a:noFill/>
        </p:spPr>
        <p:txBody>
          <a:bodyPr wrap="square" rtlCol="0">
            <a:spAutoFit/>
          </a:bodyPr>
          <a:lstStyle/>
          <a:p>
            <a:pPr algn="just"/>
            <a:r>
              <a:rPr lang="en-US" sz="2400" b="1" i="0" dirty="0">
                <a:solidFill>
                  <a:srgbClr val="242021"/>
                </a:solidFill>
                <a:effectLst/>
                <a:latin typeface="Gotham-Bold"/>
              </a:rPr>
              <a:t>Initial Coin offerings </a:t>
            </a:r>
            <a:r>
              <a:rPr lang="en-US" sz="2400" b="1" dirty="0">
                <a:solidFill>
                  <a:srgbClr val="242021"/>
                </a:solidFill>
                <a:latin typeface="Gotham-Bold"/>
              </a:rPr>
              <a:t>(ICO</a:t>
            </a:r>
            <a:r>
              <a:rPr lang="en-US" sz="2400" b="1" i="0" dirty="0">
                <a:solidFill>
                  <a:srgbClr val="242021"/>
                </a:solidFill>
                <a:effectLst/>
                <a:latin typeface="Gotham-Bold"/>
              </a:rPr>
              <a:t>s)</a:t>
            </a:r>
          </a:p>
          <a:p>
            <a:pPr marL="285750" indent="-285750" algn="just">
              <a:buFont typeface="Arial" panose="020B0604020202020204" pitchFamily="34" charset="0"/>
              <a:buChar char="•"/>
            </a:pPr>
            <a:r>
              <a:rPr lang="en-US" sz="1800" b="1" i="0" dirty="0">
                <a:solidFill>
                  <a:srgbClr val="FF0000"/>
                </a:solidFill>
                <a:effectLst/>
                <a:latin typeface="TimesNewRomanMTStd"/>
              </a:rPr>
              <a:t>Tokens</a:t>
            </a:r>
            <a:r>
              <a:rPr lang="en-US" sz="1800" b="0" i="0" dirty="0">
                <a:solidFill>
                  <a:srgbClr val="242021"/>
                </a:solidFill>
                <a:effectLst/>
                <a:latin typeface="TimesNewRomanMTStd"/>
              </a:rPr>
              <a:t> </a:t>
            </a:r>
            <a:r>
              <a:rPr lang="en-US" sz="1800" b="0" i="0" u="sng" dirty="0">
                <a:solidFill>
                  <a:srgbClr val="FF0000"/>
                </a:solidFill>
                <a:effectLst/>
                <a:latin typeface="TimesNewRomanMTStd"/>
              </a:rPr>
              <a:t>are normally tradable rights to use the utility the entrepreneur seeks to develop</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agreement is for “future tokens” because at the time of the ICO the utility normally is still in development (and development success is far from certain).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u="sng" dirty="0">
                <a:solidFill>
                  <a:srgbClr val="242021"/>
                </a:solidFill>
                <a:effectLst/>
                <a:latin typeface="TimesNewRomanMTStd"/>
              </a:rPr>
              <a:t>In contrast to ownership shares, </a:t>
            </a:r>
            <a:r>
              <a:rPr lang="en-US" sz="1800" b="0" i="0" dirty="0">
                <a:solidFill>
                  <a:srgbClr val="FF0000"/>
                </a:solidFill>
                <a:effectLst/>
                <a:latin typeface="TimesNewRomanMTStd"/>
              </a:rPr>
              <a:t>utility tokens convey usage rights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In many ICOs, </a:t>
            </a:r>
            <a:r>
              <a:rPr lang="en-US" sz="1800" b="0" i="0" u="sng" dirty="0">
                <a:solidFill>
                  <a:srgbClr val="242021"/>
                </a:solidFill>
                <a:effectLst/>
                <a:latin typeface="TimesNewRomanMTStd"/>
              </a:rPr>
              <a:t>purchasers of tokens can pay </a:t>
            </a:r>
            <a:r>
              <a:rPr lang="en-US" sz="1800" b="0" i="0" u="sng" dirty="0">
                <a:solidFill>
                  <a:srgbClr val="FF0000"/>
                </a:solidFill>
                <a:effectLst/>
                <a:latin typeface="TimesNewRomanMTStd"/>
              </a:rPr>
              <a:t>either currency or cryptocurrency, such as Bitcoin</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ICOs in the U.S. are regulated by the SEC but the nature of the regulation is still evolving, as the SEC is catching up with this new approach to funding entrepreneurial activity.</a:t>
            </a:r>
          </a:p>
        </p:txBody>
      </p:sp>
      <p:sp>
        <p:nvSpPr>
          <p:cNvPr id="2" name="TextBox 1">
            <a:extLst>
              <a:ext uri="{FF2B5EF4-FFF2-40B4-BE49-F238E27FC236}">
                <a16:creationId xmlns:a16="http://schemas.microsoft.com/office/drawing/2014/main" id="{94450051-6E41-2D6B-FDC8-6A4E3AE8A68E}"/>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pic>
        <p:nvPicPr>
          <p:cNvPr id="3" name="Picture 2">
            <a:extLst>
              <a:ext uri="{FF2B5EF4-FFF2-40B4-BE49-F238E27FC236}">
                <a16:creationId xmlns:a16="http://schemas.microsoft.com/office/drawing/2014/main" id="{C69E2BE5-41A1-D07B-A2DC-2242AA25D3DE}"/>
              </a:ext>
            </a:extLst>
          </p:cNvPr>
          <p:cNvPicPr>
            <a:picLocks noChangeAspect="1"/>
          </p:cNvPicPr>
          <p:nvPr/>
        </p:nvPicPr>
        <p:blipFill>
          <a:blip r:embed="rId2" cstate="hqprint">
            <a:extLst>
              <a:ext uri="{28A0092B-C50C-407E-A947-70E740481C1C}">
                <a14:useLocalDpi xmlns:a14="http://schemas.microsoft.com/office/drawing/2010/main" val="0"/>
              </a:ext>
            </a:extLst>
          </a:blip>
          <a:srcRect/>
          <a:stretch/>
        </p:blipFill>
        <p:spPr>
          <a:xfrm>
            <a:off x="363774" y="94896"/>
            <a:ext cx="2383737" cy="1215073"/>
          </a:xfrm>
          <a:prstGeom prst="rect">
            <a:avLst/>
          </a:prstGeom>
        </p:spPr>
      </p:pic>
    </p:spTree>
    <p:extLst>
      <p:ext uri="{BB962C8B-B14F-4D97-AF65-F5344CB8AC3E}">
        <p14:creationId xmlns:p14="http://schemas.microsoft.com/office/powerpoint/2010/main" val="33105032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2" y="1428065"/>
            <a:ext cx="9994550" cy="4524315"/>
          </a:xfrm>
          <a:prstGeom prst="rect">
            <a:avLst/>
          </a:prstGeom>
          <a:noFill/>
        </p:spPr>
        <p:txBody>
          <a:bodyPr wrap="square" rtlCol="0">
            <a:spAutoFit/>
          </a:bodyPr>
          <a:lstStyle/>
          <a:p>
            <a:pPr marL="285750" indent="-285750" algn="just">
              <a:buFont typeface="Arial" panose="020B0604020202020204" pitchFamily="34" charset="0"/>
              <a:buChar char="•"/>
            </a:pPr>
            <a:r>
              <a:rPr lang="en-US" sz="1800" b="1" i="0" dirty="0">
                <a:solidFill>
                  <a:srgbClr val="242021"/>
                </a:solidFill>
                <a:effectLst/>
                <a:latin typeface="Gotham-Bold"/>
              </a:rPr>
              <a:t>Asset-Based Lending. </a:t>
            </a:r>
            <a:r>
              <a:rPr lang="ar-EG" dirty="0">
                <a:effectLst/>
                <a:latin typeface="Segoe UI Web (Arabic)"/>
              </a:rPr>
              <a:t>الإقراض القائم على الأصول</a:t>
            </a:r>
            <a:endParaRPr lang="en-US" sz="1800" b="1" i="0" dirty="0">
              <a:solidFill>
                <a:srgbClr val="242021"/>
              </a:solidFill>
              <a:effectLst/>
              <a:latin typeface="Gotham-Bold"/>
            </a:endParaRPr>
          </a:p>
          <a:p>
            <a:pPr marL="285750" indent="-285750" algn="just">
              <a:buFont typeface="Arial" panose="020B0604020202020204" pitchFamily="34" charset="0"/>
              <a:buChar char="•"/>
            </a:pPr>
            <a:r>
              <a:rPr lang="en-US" sz="1800" b="0" i="0" dirty="0">
                <a:solidFill>
                  <a:srgbClr val="242021"/>
                </a:solidFill>
                <a:effectLst/>
                <a:latin typeface="TimesNewRomanMTStd"/>
              </a:rPr>
              <a:t>Asset-based lenders </a:t>
            </a:r>
            <a:r>
              <a:rPr lang="en-US" sz="1800" b="0" i="0" u="sng" dirty="0">
                <a:solidFill>
                  <a:srgbClr val="FF0000"/>
                </a:solidFill>
                <a:effectLst/>
                <a:latin typeface="TimesNewRomanMTStd"/>
              </a:rPr>
              <a:t>provide debt capital to ventures that have tangible or intangible assets that can serve as collateral</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1" i="0" dirty="0">
                <a:solidFill>
                  <a:srgbClr val="242021"/>
                </a:solidFill>
                <a:effectLst/>
                <a:latin typeface="TimesNewRomanMTStd"/>
              </a:rPr>
              <a:t>The lender </a:t>
            </a:r>
            <a:r>
              <a:rPr lang="en-US" sz="1800" b="0" i="0" dirty="0">
                <a:solidFill>
                  <a:srgbClr val="242021"/>
                </a:solidFill>
                <a:effectLst/>
                <a:latin typeface="TimesNewRomanMTStd"/>
              </a:rPr>
              <a:t>is </a:t>
            </a:r>
            <a:r>
              <a:rPr lang="en-US" sz="1800" b="1" i="0" dirty="0">
                <a:solidFill>
                  <a:srgbClr val="FF0000"/>
                </a:solidFill>
                <a:effectLst/>
                <a:latin typeface="TimesNewRomanMTStd"/>
              </a:rPr>
              <a:t>not</a:t>
            </a:r>
            <a:r>
              <a:rPr lang="en-US" sz="1800" b="0" i="0" dirty="0">
                <a:solidFill>
                  <a:srgbClr val="FF0000"/>
                </a:solidFill>
                <a:effectLst/>
                <a:latin typeface="TimesNewRomanMTStd"/>
              </a:rPr>
              <a:t> relying on the venture’s cash flow for repayment </a:t>
            </a:r>
            <a:r>
              <a:rPr lang="en-US" sz="1800" b="1" i="0" u="sng" dirty="0">
                <a:solidFill>
                  <a:srgbClr val="242021"/>
                </a:solidFill>
                <a:effectLst/>
                <a:latin typeface="TimesNewRomanMTStd"/>
              </a:rPr>
              <a:t>but on </a:t>
            </a:r>
            <a:r>
              <a:rPr lang="en-US" sz="1800" b="0" i="0" dirty="0">
                <a:solidFill>
                  <a:srgbClr val="FF0000"/>
                </a:solidFill>
                <a:effectLst/>
                <a:latin typeface="TimesNewRomanMTStd"/>
              </a:rPr>
              <a:t>the ability of the venture to liquidate business assets, if necessary, for debt servicing</a:t>
            </a:r>
            <a:r>
              <a:rPr lang="en-US" sz="1800" b="0" i="0" dirty="0">
                <a:solidFill>
                  <a:srgbClr val="242021"/>
                </a:solidFill>
                <a:effectLst/>
                <a:latin typeface="TimesNewRomanMTStd"/>
              </a:rPr>
              <a:t>.</a:t>
            </a:r>
          </a:p>
          <a:p>
            <a:pPr marL="285750" indent="-285750" algn="just">
              <a:buFont typeface="Arial" panose="020B0604020202020204" pitchFamily="34" charset="0"/>
              <a:buChar char="•"/>
            </a:pPr>
            <a:r>
              <a:rPr lang="ar-EG" dirty="0">
                <a:effectLst/>
                <a:latin typeface="Segoe UI Web (Arabic)"/>
              </a:rPr>
              <a:t>لا يعتمد المقرض على التدفق النقدي للمشروع للسداد ولكن على قدرة المشروع على تصفية الأصول التجارية ، إذا لزم الأمر ، لخدمة الديون.</a:t>
            </a:r>
          </a:p>
          <a:p>
            <a:pPr algn="just"/>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1" i="0" dirty="0">
                <a:solidFill>
                  <a:srgbClr val="242021"/>
                </a:solidFill>
                <a:effectLst/>
                <a:latin typeface="TimesNewRomanMTStd"/>
              </a:rPr>
              <a:t>Loans may be secured by </a:t>
            </a:r>
            <a:r>
              <a:rPr lang="en-US" sz="1800" b="1" i="0" u="sng" dirty="0">
                <a:solidFill>
                  <a:srgbClr val="242021"/>
                </a:solidFill>
                <a:effectLst/>
                <a:latin typeface="TimesNewRomanMTStd"/>
              </a:rPr>
              <a:t>accounts receivable</a:t>
            </a:r>
            <a:r>
              <a:rPr lang="en-US" sz="1800" b="1" i="0" dirty="0">
                <a:solidFill>
                  <a:srgbClr val="242021"/>
                </a:solidFill>
                <a:effectLst/>
                <a:latin typeface="TimesNewRomanMTStd"/>
              </a:rPr>
              <a:t>, i</a:t>
            </a:r>
            <a:r>
              <a:rPr lang="en-US" sz="1800" b="1" i="0" u="sng" dirty="0">
                <a:solidFill>
                  <a:srgbClr val="242021"/>
                </a:solidFill>
                <a:effectLst/>
                <a:latin typeface="TimesNewRomanMTStd"/>
              </a:rPr>
              <a:t>nventory</a:t>
            </a:r>
            <a:r>
              <a:rPr lang="en-US" sz="1800" b="1" i="0" dirty="0">
                <a:solidFill>
                  <a:srgbClr val="242021"/>
                </a:solidFill>
                <a:effectLst/>
                <a:latin typeface="TimesNewRomanMTStd"/>
              </a:rPr>
              <a:t>, </a:t>
            </a:r>
            <a:r>
              <a:rPr lang="en-US" sz="1800" b="1" i="0" u="sng" dirty="0">
                <a:solidFill>
                  <a:srgbClr val="242021"/>
                </a:solidFill>
                <a:effectLst/>
                <a:latin typeface="TimesNewRomanMTStd"/>
              </a:rPr>
              <a:t>equipment</a:t>
            </a:r>
            <a:r>
              <a:rPr lang="en-US" sz="1800" b="1" i="0" dirty="0">
                <a:solidFill>
                  <a:srgbClr val="242021"/>
                </a:solidFill>
                <a:effectLst/>
                <a:latin typeface="TimesNewRomanMTStd"/>
              </a:rPr>
              <a:t>, </a:t>
            </a:r>
            <a:r>
              <a:rPr lang="en-US" sz="1800" b="1" i="0" u="sng" dirty="0">
                <a:solidFill>
                  <a:srgbClr val="242021"/>
                </a:solidFill>
                <a:effectLst/>
                <a:latin typeface="TimesNewRomanMTStd"/>
              </a:rPr>
              <a:t>real estate</a:t>
            </a:r>
            <a:r>
              <a:rPr lang="en-US" sz="1800" b="1" i="0" dirty="0">
                <a:solidFill>
                  <a:srgbClr val="242021"/>
                </a:solidFill>
                <a:effectLst/>
                <a:latin typeface="TimesNewRomanMTStd"/>
              </a:rPr>
              <a:t>, </a:t>
            </a:r>
            <a:r>
              <a:rPr lang="en-US" sz="1800" b="1" i="0" u="sng" dirty="0">
                <a:solidFill>
                  <a:srgbClr val="242021"/>
                </a:solidFill>
                <a:effectLst/>
                <a:latin typeface="TimesNewRomanMTStd"/>
              </a:rPr>
              <a:t>royalty rights to intellectual property</a:t>
            </a:r>
            <a:r>
              <a:rPr lang="en-US" sz="1800" b="1" i="0" dirty="0">
                <a:solidFill>
                  <a:srgbClr val="242021"/>
                </a:solidFill>
                <a:effectLst/>
                <a:latin typeface="TimesNewRomanMTStd"/>
              </a:rPr>
              <a:t>, or other assets with verifiable market/liquidation values. </a:t>
            </a:r>
          </a:p>
          <a:p>
            <a:pPr marL="285750" indent="-285750" algn="just">
              <a:buFont typeface="Arial" panose="020B0604020202020204" pitchFamily="34" charset="0"/>
              <a:buChar char="•"/>
            </a:pPr>
            <a:endParaRPr lang="en-US" sz="1800" b="1"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Taking the collateral is not something the lender wants to do. </a:t>
            </a:r>
          </a:p>
          <a:p>
            <a:pPr marL="285750" indent="-285750" algn="just">
              <a:buFont typeface="Arial" panose="020B0604020202020204" pitchFamily="34" charset="0"/>
              <a:buChar char="•"/>
            </a:pPr>
            <a:r>
              <a:rPr lang="en-US" sz="1800" b="0" i="0" dirty="0">
                <a:solidFill>
                  <a:srgbClr val="242021"/>
                </a:solidFill>
                <a:effectLst/>
                <a:latin typeface="TimesNewRomanMTStd"/>
              </a:rPr>
              <a:t>Accordingly, asset-based lenders can also be expected to be concerned about the financial health of the venture. Based on the Commercial Finance Association’s Annual Asset-Based Lending and Factoring Survey, 2016 U.S. commitments from responding lenders totaled $199 billion. The actual number is likely to be much higher because of nonresponses.</a:t>
            </a:r>
          </a:p>
        </p:txBody>
      </p:sp>
    </p:spTree>
    <p:extLst>
      <p:ext uri="{BB962C8B-B14F-4D97-AF65-F5344CB8AC3E}">
        <p14:creationId xmlns:p14="http://schemas.microsoft.com/office/powerpoint/2010/main" val="372720683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524315"/>
          </a:xfrm>
          <a:prstGeom prst="rect">
            <a:avLst/>
          </a:prstGeom>
          <a:noFill/>
        </p:spPr>
        <p:txBody>
          <a:bodyPr wrap="square" rtlCol="0">
            <a:spAutoFit/>
          </a:bodyPr>
          <a:lstStyle/>
          <a:p>
            <a:pPr algn="ctr"/>
            <a:r>
              <a:rPr lang="en-US" sz="2000" b="1" dirty="0">
                <a:solidFill>
                  <a:srgbClr val="242021"/>
                </a:solidFill>
                <a:latin typeface="Gotham-Bold"/>
              </a:rPr>
              <a:t>D</a:t>
            </a:r>
            <a:r>
              <a:rPr lang="en-US" sz="2000" b="1" i="0" dirty="0">
                <a:solidFill>
                  <a:srgbClr val="242021"/>
                </a:solidFill>
                <a:effectLst/>
                <a:latin typeface="Gotham-Bold"/>
              </a:rPr>
              <a:t>ebt financing and Business Development Companies (BDC) </a:t>
            </a:r>
          </a:p>
          <a:p>
            <a:pPr marL="285750" indent="-285750" algn="just">
              <a:buFont typeface="Arial" panose="020B0604020202020204" pitchFamily="34" charset="0"/>
              <a:buChar char="•"/>
            </a:pPr>
            <a:r>
              <a:rPr lang="en-US" sz="1800" b="1" i="0" dirty="0">
                <a:solidFill>
                  <a:srgbClr val="FF0000"/>
                </a:solidFill>
                <a:effectLst/>
                <a:latin typeface="TimesNewRomanMTStd"/>
              </a:rPr>
              <a:t>Venture debt </a:t>
            </a:r>
            <a:r>
              <a:rPr lang="en-US" sz="1800" b="0" i="0" dirty="0">
                <a:solidFill>
                  <a:srgbClr val="FF0000"/>
                </a:solidFill>
                <a:effectLst/>
                <a:latin typeface="TimesNewRomanMTStd"/>
              </a:rPr>
              <a:t>is a form of early-stage financing represented by loan agreements between early stage ventures and the providers of the loans</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1" i="0" dirty="0">
                <a:solidFill>
                  <a:srgbClr val="242021"/>
                </a:solidFill>
                <a:effectLst/>
                <a:latin typeface="TimesNewRomanMTStd"/>
              </a:rPr>
              <a:t>These loans generally </a:t>
            </a:r>
            <a:r>
              <a:rPr lang="en-US" sz="1800" b="1" i="0" u="sng" dirty="0">
                <a:solidFill>
                  <a:srgbClr val="FF0000"/>
                </a:solidFill>
                <a:effectLst/>
                <a:latin typeface="TimesNewRomanMTStd"/>
              </a:rPr>
              <a:t>are not collateralized </a:t>
            </a:r>
            <a:r>
              <a:rPr lang="en-US" sz="1800" b="1" i="0" dirty="0">
                <a:solidFill>
                  <a:srgbClr val="242021"/>
                </a:solidFill>
                <a:effectLst/>
                <a:latin typeface="TimesNewRomanMTStd"/>
              </a:rPr>
              <a:t>as they are with asset-based lending. </a:t>
            </a:r>
          </a:p>
          <a:p>
            <a:pPr marL="285750" indent="-285750" algn="just">
              <a:buFont typeface="Arial" panose="020B0604020202020204" pitchFamily="34" charset="0"/>
              <a:buChar char="•"/>
            </a:pPr>
            <a:endParaRPr lang="en-US" b="1" dirty="0">
              <a:solidFill>
                <a:srgbClr val="242021"/>
              </a:solidFill>
              <a:latin typeface="TimesNewRomanMTStd"/>
            </a:endParaRPr>
          </a:p>
          <a:p>
            <a:pPr marL="285750" indent="-285750" algn="just">
              <a:buFont typeface="Arial" panose="020B0604020202020204" pitchFamily="34" charset="0"/>
              <a:buChar char="•"/>
            </a:pPr>
            <a:r>
              <a:rPr lang="en-US" sz="1800" b="1" i="0" u="sng" dirty="0">
                <a:solidFill>
                  <a:srgbClr val="242021"/>
                </a:solidFill>
                <a:effectLst/>
                <a:latin typeface="TimesNewRomanMTStd"/>
              </a:rPr>
              <a:t>There are four categories of providers of venture debt: </a:t>
            </a:r>
          </a:p>
          <a:p>
            <a:pPr marL="342900" indent="-342900" algn="just">
              <a:buFont typeface="+mj-lt"/>
              <a:buAutoNum type="arabicPeriod"/>
            </a:pPr>
            <a:r>
              <a:rPr lang="en-US" sz="1800" b="0" i="0" dirty="0">
                <a:solidFill>
                  <a:srgbClr val="242021"/>
                </a:solidFill>
                <a:effectLst/>
                <a:latin typeface="TimesNewRomanMTStd"/>
              </a:rPr>
              <a:t>private debt funds, </a:t>
            </a:r>
          </a:p>
          <a:p>
            <a:pPr marL="342900" indent="-342900" algn="just">
              <a:buFont typeface="+mj-lt"/>
              <a:buAutoNum type="arabicPeriod"/>
            </a:pPr>
            <a:r>
              <a:rPr lang="en-US" sz="1800" b="0" i="0" dirty="0">
                <a:solidFill>
                  <a:srgbClr val="242021"/>
                </a:solidFill>
                <a:effectLst/>
                <a:latin typeface="TimesNewRomanMTStd"/>
              </a:rPr>
              <a:t>direct lenders, </a:t>
            </a:r>
          </a:p>
          <a:p>
            <a:pPr marL="342900" indent="-342900" algn="just">
              <a:buFont typeface="+mj-lt"/>
              <a:buAutoNum type="arabicPeriod"/>
            </a:pPr>
            <a:r>
              <a:rPr lang="en-US" sz="1800" b="0" i="0" dirty="0">
                <a:solidFill>
                  <a:srgbClr val="242021"/>
                </a:solidFill>
                <a:effectLst/>
                <a:latin typeface="TimesNewRomanMTStd"/>
              </a:rPr>
              <a:t>business development companies (BDCs), and </a:t>
            </a:r>
          </a:p>
          <a:p>
            <a:pPr marL="342900" indent="-342900" algn="just">
              <a:buFont typeface="+mj-lt"/>
              <a:buAutoNum type="arabicPeriod"/>
            </a:pPr>
            <a:r>
              <a:rPr lang="en-US" sz="1800" b="0" i="0" dirty="0">
                <a:solidFill>
                  <a:srgbClr val="242021"/>
                </a:solidFill>
                <a:effectLst/>
                <a:latin typeface="TimesNewRomanMTStd"/>
              </a:rPr>
              <a:t>enterprise banks like Silicon Valley Bank.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loans are </a:t>
            </a:r>
            <a:r>
              <a:rPr lang="en-US" sz="1800" b="0" i="0" u="sng" dirty="0">
                <a:solidFill>
                  <a:srgbClr val="242021"/>
                </a:solidFill>
                <a:effectLst/>
                <a:latin typeface="TimesNewRomanMTStd"/>
              </a:rPr>
              <a:t>complementary to equity investments </a:t>
            </a:r>
            <a:r>
              <a:rPr lang="en-US" sz="1800" b="0" i="0" dirty="0">
                <a:solidFill>
                  <a:srgbClr val="242021"/>
                </a:solidFill>
                <a:effectLst/>
                <a:latin typeface="TimesNewRomanMTStd"/>
              </a:rPr>
              <a:t>in that they sometimes fill gaps in funding between rounds of equity so that the firm has funds to enable it to reach the next milestone.</a:t>
            </a:r>
          </a:p>
          <a:p>
            <a:pPr algn="just"/>
            <a:r>
              <a:rPr lang="ar-EG" dirty="0">
                <a:effectLst/>
                <a:latin typeface="Segoe UI Web (Arabic)"/>
              </a:rPr>
              <a:t>القروض مكملة لاستثمارات الأسهم من حيث أنها تملأ أحيانا فجوات في التمويل بين جولات الأسهم بحيث يكون لدى الشركة أموال لتمكينها من الوصول إلى المعلم التالي.</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p:txBody>
      </p:sp>
    </p:spTree>
    <p:extLst>
      <p:ext uri="{BB962C8B-B14F-4D97-AF65-F5344CB8AC3E}">
        <p14:creationId xmlns:p14="http://schemas.microsoft.com/office/powerpoint/2010/main" val="6239261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07125"/>
            <a:ext cx="10525059"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907125"/>
            <a:ext cx="10330156" cy="3631763"/>
          </a:xfrm>
          <a:prstGeom prst="rect">
            <a:avLst/>
          </a:prstGeom>
          <a:noFill/>
        </p:spPr>
        <p:txBody>
          <a:bodyPr wrap="square" rtlCol="0">
            <a:spAutoFit/>
          </a:bodyPr>
          <a:lstStyle/>
          <a:p>
            <a:pPr marL="285750" indent="-285750" algn="just">
              <a:buFont typeface="Arial" panose="020B0604020202020204" pitchFamily="34" charset="0"/>
              <a:buChar char="•"/>
            </a:pPr>
            <a:r>
              <a:rPr lang="en-US" sz="1800" b="0" i="0" dirty="0">
                <a:solidFill>
                  <a:srgbClr val="242021"/>
                </a:solidFill>
                <a:effectLst/>
                <a:latin typeface="TimesNewRomanMTStd"/>
              </a:rPr>
              <a:t>The loans can work like </a:t>
            </a:r>
            <a:r>
              <a:rPr lang="en-US" sz="1800" b="0" i="0" u="sng" dirty="0">
                <a:solidFill>
                  <a:srgbClr val="FF0000"/>
                </a:solidFill>
                <a:effectLst/>
                <a:latin typeface="TimesNewRomanMTStd"/>
              </a:rPr>
              <a:t>mandatory redeemable preferred stock with a premium </a:t>
            </a:r>
            <a:r>
              <a:rPr lang="en-US" sz="1800" b="0" i="0" dirty="0">
                <a:solidFill>
                  <a:srgbClr val="242021"/>
                </a:solidFill>
                <a:effectLst/>
                <a:latin typeface="TimesNewRomanMTStd"/>
              </a:rPr>
              <a:t>since the provider is making a bet that the firm will be able to get future financing or operating cash flow that will enable the debt to be paid off. </a:t>
            </a:r>
          </a:p>
          <a:p>
            <a:pPr marL="285750" indent="-285750" algn="just">
              <a:buFont typeface="Arial" panose="020B0604020202020204" pitchFamily="34" charset="0"/>
              <a:buChar char="•"/>
            </a:pPr>
            <a:r>
              <a:rPr lang="ar-EG" sz="1600" dirty="0">
                <a:effectLst/>
                <a:latin typeface="Segoe UI Web (Arabic)"/>
              </a:rPr>
              <a:t>يمكن أن تعمل القروض مثل الأسهم المفضلة الإلزامية القابلة للاسترداد مع علاوة لأن المزود يراهن على أن الشركة ستكون قادرة على الحصول على تمويل مستقبلي أو تدفق نقدي تشغيلي يمكن من سداد الدين.</a:t>
            </a:r>
          </a:p>
          <a:p>
            <a:pPr marL="285750" indent="-285750" algn="just">
              <a:buFont typeface="Arial" panose="020B0604020202020204" pitchFamily="34" charset="0"/>
              <a:buChar char="•"/>
            </a:pPr>
            <a:r>
              <a:rPr lang="en-US" sz="1800" b="0" i="0" dirty="0">
                <a:solidFill>
                  <a:srgbClr val="242021"/>
                </a:solidFill>
                <a:effectLst/>
                <a:latin typeface="TimesNewRomanMTStd"/>
              </a:rPr>
              <a:t>The interest on the debt </a:t>
            </a:r>
            <a:r>
              <a:rPr lang="en-US" sz="1800" b="0" i="0" u="sng" dirty="0">
                <a:solidFill>
                  <a:srgbClr val="242021"/>
                </a:solidFill>
                <a:effectLst/>
                <a:latin typeface="TimesNewRomanMTStd"/>
              </a:rPr>
              <a:t>can accrue or be paid off each month</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u="sng" dirty="0">
                <a:solidFill>
                  <a:srgbClr val="242021"/>
                </a:solidFill>
                <a:effectLst/>
                <a:latin typeface="TimesNewRomanMTStd"/>
              </a:rPr>
              <a:t>The loans can be </a:t>
            </a:r>
            <a:r>
              <a:rPr lang="en-US" sz="1800" b="1" i="0" u="sng" dirty="0">
                <a:solidFill>
                  <a:srgbClr val="242021"/>
                </a:solidFill>
                <a:effectLst/>
                <a:latin typeface="TimesNewRomanMTStd"/>
              </a:rPr>
              <a:t>short- or long-term.</a:t>
            </a:r>
          </a:p>
          <a:p>
            <a:pPr algn="just"/>
            <a:r>
              <a:rPr lang="en-US" sz="1800" b="1" i="0" u="sng" dirty="0">
                <a:solidFill>
                  <a:srgbClr val="242021"/>
                </a:solidFill>
                <a:effectLst/>
                <a:latin typeface="TimesNewRomanMTStd"/>
              </a:rPr>
              <a:t> </a:t>
            </a:r>
          </a:p>
          <a:p>
            <a:pPr marL="285750" indent="-285750" algn="just">
              <a:buFont typeface="Arial" panose="020B0604020202020204" pitchFamily="34" charset="0"/>
              <a:buChar char="•"/>
            </a:pPr>
            <a:r>
              <a:rPr lang="en-US" sz="1800" b="0" i="0" u="sng" dirty="0">
                <a:solidFill>
                  <a:srgbClr val="242021"/>
                </a:solidFill>
                <a:effectLst/>
                <a:latin typeface="TimesNewRomanMTStd"/>
              </a:rPr>
              <a:t>The loans usually include warrants, but these normally represent </a:t>
            </a:r>
            <a:r>
              <a:rPr lang="en-US" sz="1800" b="1" i="0" u="sng" dirty="0">
                <a:solidFill>
                  <a:srgbClr val="242021"/>
                </a:solidFill>
                <a:effectLst/>
                <a:latin typeface="TimesNewRomanMTStd"/>
              </a:rPr>
              <a:t>a tiny fraction of the capitalization </a:t>
            </a:r>
            <a:r>
              <a:rPr lang="en-US" sz="1800" b="0" i="0" u="sng" dirty="0">
                <a:solidFill>
                  <a:srgbClr val="242021"/>
                </a:solidFill>
                <a:effectLst/>
                <a:latin typeface="TimesNewRomanMTStd"/>
              </a:rPr>
              <a:t>of the company. </a:t>
            </a:r>
          </a:p>
          <a:p>
            <a:pPr marL="285750" indent="-285750" algn="just">
              <a:buFont typeface="Arial" panose="020B0604020202020204" pitchFamily="34" charset="0"/>
              <a:buChar char="•"/>
            </a:pPr>
            <a:r>
              <a:rPr lang="en-US" sz="1800" i="0" u="sng" dirty="0">
                <a:solidFill>
                  <a:srgbClr val="242021"/>
                </a:solidFill>
                <a:effectLst/>
                <a:latin typeface="TimesNewRomanMTStd"/>
              </a:rPr>
              <a:t>One attractive feature of the financing </a:t>
            </a:r>
            <a:r>
              <a:rPr lang="en-US" sz="1800" i="0" dirty="0">
                <a:solidFill>
                  <a:srgbClr val="242021"/>
                </a:solidFill>
                <a:effectLst/>
                <a:latin typeface="TimesNewRomanMTStd"/>
              </a:rPr>
              <a:t>is that </a:t>
            </a:r>
            <a:r>
              <a:rPr lang="en-US" sz="1800" i="0" dirty="0">
                <a:solidFill>
                  <a:srgbClr val="FF0000"/>
                </a:solidFill>
                <a:effectLst/>
                <a:latin typeface="TimesNewRomanMTStd"/>
              </a:rPr>
              <a:t>a reputable provider can help the borrower with introductions, networking, and so on</a:t>
            </a:r>
            <a:r>
              <a:rPr lang="en-US" sz="1800" i="0" dirty="0">
                <a:solidFill>
                  <a:srgbClr val="242021"/>
                </a:solidFill>
                <a:effectLst/>
                <a:latin typeface="TimesNewRomanMTStd"/>
              </a:rPr>
              <a:t>. </a:t>
            </a:r>
            <a:r>
              <a:rPr lang="en-US" sz="1800" i="0" dirty="0">
                <a:solidFill>
                  <a:srgbClr val="FF0000"/>
                </a:solidFill>
                <a:effectLst/>
                <a:latin typeface="TimesNewRomanMTStd"/>
              </a:rPr>
              <a:t>Many such loans can be restructured if the borrower runs into trouble.</a:t>
            </a:r>
            <a:endParaRPr lang="en-US" sz="800" i="0" dirty="0">
              <a:solidFill>
                <a:srgbClr val="FF0000"/>
              </a:solidFill>
              <a:effectLst/>
              <a:latin typeface="TimesNewRomanMTStd"/>
            </a:endParaRPr>
          </a:p>
        </p:txBody>
      </p:sp>
    </p:spTree>
    <p:extLst>
      <p:ext uri="{BB962C8B-B14F-4D97-AF65-F5344CB8AC3E}">
        <p14:creationId xmlns:p14="http://schemas.microsoft.com/office/powerpoint/2010/main" val="119189988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539430"/>
          </a:xfrm>
          <a:prstGeom prst="rect">
            <a:avLst/>
          </a:prstGeom>
          <a:noFill/>
        </p:spPr>
        <p:txBody>
          <a:bodyPr wrap="square" rtlCol="0">
            <a:spAutoFit/>
          </a:bodyPr>
          <a:lstStyle/>
          <a:p>
            <a:pPr algn="ctr"/>
            <a:r>
              <a:rPr lang="en-US" sz="1800" b="1" i="0" dirty="0">
                <a:solidFill>
                  <a:srgbClr val="242021"/>
                </a:solidFill>
                <a:effectLst/>
                <a:latin typeface="Gotham-Bold"/>
              </a:rPr>
              <a:t>Business Development Companies (BDC) </a:t>
            </a:r>
          </a:p>
          <a:p>
            <a:pPr algn="ct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BDCs </a:t>
            </a:r>
            <a:r>
              <a:rPr lang="en-US" sz="1800" b="0" i="0" u="sng" dirty="0">
                <a:solidFill>
                  <a:srgbClr val="242021"/>
                </a:solidFill>
                <a:effectLst/>
                <a:latin typeface="TimesNewRomanMTStd"/>
              </a:rPr>
              <a:t>are active participants in this market</a:t>
            </a:r>
            <a:r>
              <a:rPr lang="en-US" sz="1800" b="0" i="0" dirty="0">
                <a:solidFill>
                  <a:srgbClr val="242021"/>
                </a:solidFill>
                <a:effectLst/>
                <a:latin typeface="TimesNewRomanMTStd"/>
              </a:rPr>
              <a:t>. They were authorized by the U.S. Congress in 1980 under a modification to the 1940 Investment Company Act </a:t>
            </a:r>
            <a:r>
              <a:rPr lang="en-US" sz="1800" b="0" i="0" u="sng" dirty="0">
                <a:solidFill>
                  <a:srgbClr val="242021"/>
                </a:solidFill>
                <a:effectLst/>
                <a:latin typeface="TimesNewRomanMTStd"/>
              </a:rPr>
              <a:t>to provide funding to small and medium-sized enterprises, especially during early stages of development</a:t>
            </a:r>
            <a:r>
              <a:rPr lang="en-US" sz="1800" b="0" i="0" dirty="0">
                <a:solidFill>
                  <a:srgbClr val="242021"/>
                </a:solidFill>
                <a:effectLst/>
                <a:latin typeface="TimesNewRomanMTStd"/>
              </a:rPr>
              <a: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BDCs </a:t>
            </a:r>
            <a:r>
              <a:rPr lang="en-US" sz="1800" b="0" i="0" u="sng" dirty="0">
                <a:solidFill>
                  <a:srgbClr val="FF0000"/>
                </a:solidFill>
                <a:effectLst/>
                <a:latin typeface="TimesNewRomanMTStd"/>
              </a:rPr>
              <a:t>are set up as closed-end investment funds and many are publicly held firms, with shares traded on major stock exchanges. </a:t>
            </a:r>
            <a:r>
              <a:rPr lang="ar-EG" dirty="0">
                <a:effectLst/>
                <a:latin typeface="Segoe UI Web (Arabic)"/>
              </a:rPr>
              <a:t>يتم إنشاؤها كصناديق استثمار مغلقة والعديد منها شركات مملوكة ملكية عامة ، مع تداول الأسهم في البورصات الرئيسية.</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investments that BDCs make in emerging firms are </a:t>
            </a:r>
            <a:r>
              <a:rPr lang="en-US" sz="1800" b="0" i="0" u="sng" dirty="0">
                <a:solidFill>
                  <a:srgbClr val="FF0000"/>
                </a:solidFill>
                <a:effectLst/>
                <a:latin typeface="TimesNewRomanMTStd"/>
              </a:rPr>
              <a:t>a mix of debt (primarily), equity, and hybrid securities like convertible debt.</a:t>
            </a:r>
          </a:p>
          <a:p>
            <a:pPr marL="285750" indent="-285750" algn="just">
              <a:buFont typeface="Arial" panose="020B0604020202020204" pitchFamily="34" charset="0"/>
              <a:buChar char="•"/>
            </a:pPr>
            <a:endParaRPr lang="en-US" sz="800" b="0" i="0" dirty="0">
              <a:solidFill>
                <a:srgbClr val="242021"/>
              </a:solidFill>
              <a:effectLst/>
              <a:latin typeface="TimesNewRomanMTStd"/>
            </a:endParaRPr>
          </a:p>
        </p:txBody>
      </p:sp>
    </p:spTree>
    <p:extLst>
      <p:ext uri="{BB962C8B-B14F-4D97-AF65-F5344CB8AC3E}">
        <p14:creationId xmlns:p14="http://schemas.microsoft.com/office/powerpoint/2010/main" val="34517692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093428"/>
          </a:xfrm>
          <a:prstGeom prst="rect">
            <a:avLst/>
          </a:prstGeom>
          <a:noFill/>
        </p:spPr>
        <p:txBody>
          <a:bodyPr wrap="square" rtlCol="0">
            <a:spAutoFit/>
          </a:bodyPr>
          <a:lstStyle/>
          <a:p>
            <a:pPr algn="ctr"/>
            <a:r>
              <a:rPr lang="en-US" sz="1800" b="1" i="0" dirty="0">
                <a:solidFill>
                  <a:srgbClr val="242021"/>
                </a:solidFill>
                <a:effectLst/>
                <a:latin typeface="Gotham-Bold"/>
              </a:rPr>
              <a:t>Business Development Companies (BDC) </a:t>
            </a:r>
            <a:endParaRPr lang="en-US" sz="1800" b="0" i="0" dirty="0">
              <a:solidFill>
                <a:srgbClr val="242021"/>
              </a:solidFill>
              <a:effectLst/>
              <a:latin typeface="TimesNewRomanMTStd"/>
            </a:endParaRPr>
          </a:p>
          <a:p>
            <a:pPr marL="285750" indent="-285750" algn="just">
              <a:buFont typeface="Arial" panose="020B0604020202020204" pitchFamily="34" charset="0"/>
              <a:buChar char="•"/>
            </a:pPr>
            <a:endParaRPr lang="en-US" sz="800" b="0" i="0"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FF0000"/>
                </a:solidFill>
                <a:effectLst/>
                <a:latin typeface="TimesNewRomanMTStd"/>
              </a:rPr>
              <a:t>BDCs, like VCs, </a:t>
            </a:r>
            <a:r>
              <a:rPr lang="en-US" sz="1800" b="1" i="0" dirty="0">
                <a:solidFill>
                  <a:srgbClr val="FF0000"/>
                </a:solidFill>
                <a:effectLst/>
                <a:latin typeface="TimesNewRomanMTStd"/>
              </a:rPr>
              <a:t>are closely involved with providing advice to their portfolio companies, which are usually private firms.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To qualify as a BDC, an investment company must invest at least 70% of its assets in U.S. firms with market values less than $250 million.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BDCs are pass-through investment vehicles that are able to qualify as tax exempt as long as they distribute over 90% of their profits to BDC shareholders.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BDCs comprise a small fraction of the total market for new venture financing. </a:t>
            </a:r>
          </a:p>
          <a:p>
            <a:pPr marL="285750" indent="-285750" algn="just">
              <a:buFont typeface="Arial" panose="020B0604020202020204" pitchFamily="34" charset="0"/>
              <a:buChar char="•"/>
            </a:pPr>
            <a:endParaRPr lang="en-US" dirty="0">
              <a:solidFill>
                <a:srgbClr val="242021"/>
              </a:solidFill>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As of 2017, the Closed-End Fund Association reports that there are 52 publicly traded BDCs with a total market value of approximately $35 billion.</a:t>
            </a:r>
            <a:endParaRPr lang="en-US"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3640483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801314"/>
          </a:xfrm>
          <a:prstGeom prst="rect">
            <a:avLst/>
          </a:prstGeom>
          <a:noFill/>
        </p:spPr>
        <p:txBody>
          <a:bodyPr wrap="square" rtlCol="0">
            <a:spAutoFit/>
          </a:bodyPr>
          <a:lstStyle/>
          <a:p>
            <a:pPr algn="just"/>
            <a:r>
              <a:rPr lang="en-US" sz="1800" b="1" i="0" dirty="0">
                <a:solidFill>
                  <a:srgbClr val="242021"/>
                </a:solidFill>
                <a:effectLst/>
                <a:latin typeface="Gotham-Bold"/>
              </a:rPr>
              <a:t>Revenue-Based Financing. </a:t>
            </a:r>
          </a:p>
          <a:p>
            <a:pPr marL="285750" indent="-285750" algn="just">
              <a:buFont typeface="Arial" panose="020B0604020202020204" pitchFamily="34" charset="0"/>
              <a:buChar char="•"/>
            </a:pPr>
            <a:r>
              <a:rPr lang="en-US" sz="1800" b="1" i="0" dirty="0">
                <a:solidFill>
                  <a:srgbClr val="FF0000"/>
                </a:solidFill>
                <a:effectLst/>
                <a:latin typeface="TimesNewRomanMTStd"/>
              </a:rPr>
              <a:t>For </a:t>
            </a:r>
            <a:r>
              <a:rPr lang="en-US" sz="1800" b="1" i="0" u="sng" dirty="0">
                <a:solidFill>
                  <a:srgbClr val="FF0000"/>
                </a:solidFill>
                <a:effectLst/>
                <a:latin typeface="TimesNewRomanMTStd"/>
              </a:rPr>
              <a:t>firms that are growing rapidly </a:t>
            </a:r>
            <a:r>
              <a:rPr lang="en-US" sz="1800" b="1" i="0" dirty="0">
                <a:solidFill>
                  <a:srgbClr val="FF0000"/>
                </a:solidFill>
                <a:effectLst/>
                <a:latin typeface="TimesNewRomanMTStd"/>
              </a:rPr>
              <a:t>and </a:t>
            </a:r>
            <a:r>
              <a:rPr lang="en-US" sz="1800" b="1" i="0" u="sng" dirty="0">
                <a:solidFill>
                  <a:srgbClr val="FF0000"/>
                </a:solidFill>
                <a:effectLst/>
                <a:latin typeface="TimesNewRomanMTStd"/>
              </a:rPr>
              <a:t>have solid income statements</a:t>
            </a:r>
            <a:r>
              <a:rPr lang="en-US" sz="1800" b="1" i="0" dirty="0">
                <a:solidFill>
                  <a:srgbClr val="FF0000"/>
                </a:solidFill>
                <a:effectLst/>
                <a:latin typeface="TimesNewRomanMTStd"/>
              </a:rPr>
              <a:t>, </a:t>
            </a:r>
            <a:r>
              <a:rPr lang="en-US" sz="1800" b="0" i="0" dirty="0">
                <a:solidFill>
                  <a:srgbClr val="FF0000"/>
                </a:solidFill>
                <a:effectLst/>
                <a:latin typeface="TimesNewRomanMTStd"/>
              </a:rPr>
              <a:t>revenue-based financing has emerged to fill the gap between bank debt and VC. </a:t>
            </a:r>
          </a:p>
          <a:p>
            <a:pPr marL="285750" indent="-285750" algn="just">
              <a:buFont typeface="Arial" panose="020B0604020202020204" pitchFamily="34" charset="0"/>
              <a:buChar char="•"/>
            </a:pPr>
            <a:r>
              <a:rPr lang="en-US" sz="1800" b="0" i="0" dirty="0">
                <a:solidFill>
                  <a:srgbClr val="242021"/>
                </a:solidFill>
                <a:effectLst/>
                <a:latin typeface="TimesNewRomanMTStd"/>
              </a:rPr>
              <a:t>Loans for this category are generally in the $4–$10 million range. </a:t>
            </a:r>
          </a:p>
          <a:p>
            <a:pPr marL="285750" indent="-285750" algn="just">
              <a:buFont typeface="Arial" panose="020B0604020202020204" pitchFamily="34" charset="0"/>
              <a:buChar char="•"/>
            </a:pPr>
            <a:r>
              <a:rPr lang="en-US" sz="1800" b="0" i="0" dirty="0">
                <a:solidFill>
                  <a:srgbClr val="242021"/>
                </a:solidFill>
                <a:effectLst/>
                <a:latin typeface="TimesNewRomanMTStd"/>
              </a:rPr>
              <a:t>More traditional forms of venture debt and bank debt generally include liquidity covenants, which may not be appropriate for start-ups or growing firms, both of which will almost certainly have liquidity issues. </a:t>
            </a:r>
          </a:p>
          <a:p>
            <a:pPr marL="285750" indent="-285750" algn="just">
              <a:buFont typeface="Arial" panose="020B0604020202020204" pitchFamily="34" charset="0"/>
              <a:buChar char="•"/>
            </a:pPr>
            <a:r>
              <a:rPr lang="ar-EG" dirty="0">
                <a:effectLst/>
                <a:latin typeface="Segoe UI Web (Arabic)"/>
              </a:rPr>
              <a:t>وتشمل الأشكال الأكثر تقليدية لديون المشاريع والديون المصرفية عموما تعهدات السيولة، والتي قد لا تكون مناسبة للشركات الناشئة أو الشركات النامية، وكلاهما سيواجه بالتأكيد مشاكل في السيولة.</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1" i="0" u="sng" dirty="0">
                <a:solidFill>
                  <a:srgbClr val="FF0000"/>
                </a:solidFill>
                <a:effectLst/>
                <a:latin typeface="TimesNewRomanMTStd"/>
              </a:rPr>
              <a:t>VC, in</a:t>
            </a:r>
            <a:r>
              <a:rPr lang="en-US" b="1" u="sng" dirty="0">
                <a:solidFill>
                  <a:srgbClr val="FF0000"/>
                </a:solidFill>
              </a:rPr>
              <a:t> </a:t>
            </a:r>
            <a:r>
              <a:rPr lang="en-US" sz="1800" b="1" i="0" u="sng" dirty="0">
                <a:solidFill>
                  <a:srgbClr val="FF0000"/>
                </a:solidFill>
                <a:effectLst/>
                <a:latin typeface="TimesNewRomanMTStd"/>
              </a:rPr>
              <a:t>contrast, </a:t>
            </a:r>
            <a:r>
              <a:rPr lang="en-US" sz="1800" b="0" i="0" dirty="0">
                <a:solidFill>
                  <a:srgbClr val="FF0000"/>
                </a:solidFill>
                <a:effectLst/>
                <a:latin typeface="TimesNewRomanMTStd"/>
              </a:rPr>
              <a:t>involves the investor taking an equity stake in the firm</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Recognizing a gap in the financing menu, revenue-based financing emerged as a new vehicle offered by limited partnerships that are organized like VC firms, but where the portfolio companies are growth firms with (relatively) predictable revenue growth and are not the typical high-growth-potential firms that VCs pursue.</a:t>
            </a:r>
          </a:p>
          <a:p>
            <a:pPr marL="285750" indent="-285750" algn="just">
              <a:buFont typeface="Arial" panose="020B0604020202020204" pitchFamily="34" charset="0"/>
              <a:buChar char="•"/>
            </a:pPr>
            <a:r>
              <a:rPr lang="en-US" sz="1800" b="0" i="0" dirty="0">
                <a:solidFill>
                  <a:srgbClr val="242021"/>
                </a:solidFill>
                <a:effectLst/>
                <a:latin typeface="TimesNewRomanMTStd"/>
              </a:rPr>
              <a:t>Revenue-based financing is a structured debt instrument where the investor does not receive equity or warrants.</a:t>
            </a:r>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2" name="TextBox 1">
            <a:extLst>
              <a:ext uri="{FF2B5EF4-FFF2-40B4-BE49-F238E27FC236}">
                <a16:creationId xmlns:a16="http://schemas.microsoft.com/office/drawing/2014/main" id="{B6DFFD44-D838-4225-9766-E496527D78ED}"/>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407926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7339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48134"/>
            <a:ext cx="9893651" cy="4339650"/>
          </a:xfrm>
          <a:prstGeom prst="rect">
            <a:avLst/>
          </a:prstGeom>
          <a:noFill/>
        </p:spPr>
        <p:txBody>
          <a:bodyPr wrap="square" rtlCol="0">
            <a:spAutoFit/>
          </a:bodyPr>
          <a:lstStyle/>
          <a:p>
            <a:pPr algn="just"/>
            <a:r>
              <a:rPr lang="en-US" sz="2400" b="1" i="0" dirty="0">
                <a:solidFill>
                  <a:srgbClr val="242021"/>
                </a:solidFill>
                <a:effectLst/>
                <a:latin typeface="Gotham-Bold"/>
              </a:rPr>
              <a:t>Venture leasing</a:t>
            </a:r>
          </a:p>
          <a:p>
            <a:pPr marL="285750" indent="-285750" algn="just">
              <a:buFont typeface="Arial" panose="020B0604020202020204" pitchFamily="34" charset="0"/>
              <a:buChar char="•"/>
            </a:pPr>
            <a:r>
              <a:rPr lang="en-US" sz="1800" b="0" i="0" u="sng" dirty="0">
                <a:solidFill>
                  <a:srgbClr val="242021"/>
                </a:solidFill>
                <a:effectLst/>
                <a:latin typeface="TimesNewRomanMTStd"/>
              </a:rPr>
              <a:t>Venture leasing is </a:t>
            </a:r>
            <a:r>
              <a:rPr lang="en-US" sz="1800" b="1" i="1" u="sng" dirty="0">
                <a:solidFill>
                  <a:srgbClr val="242021"/>
                </a:solidFill>
                <a:effectLst/>
                <a:latin typeface="TimesNewRomanMTStd"/>
              </a:rPr>
              <a:t>an alternative to </a:t>
            </a:r>
            <a:r>
              <a:rPr lang="en-US" sz="1800" b="0" i="0" u="sng" dirty="0">
                <a:solidFill>
                  <a:srgbClr val="242021"/>
                </a:solidFill>
                <a:effectLst/>
                <a:latin typeface="TimesNewRomanMTStd"/>
              </a:rPr>
              <a:t>asset-based lending. </a:t>
            </a:r>
          </a:p>
          <a:p>
            <a:pPr marL="285750" indent="-285750" algn="just">
              <a:buFont typeface="Arial" panose="020B0604020202020204" pitchFamily="34" charset="0"/>
              <a:buChar char="•"/>
            </a:pPr>
            <a:r>
              <a:rPr lang="en-US" sz="1800" b="0" i="0" dirty="0">
                <a:solidFill>
                  <a:srgbClr val="242021"/>
                </a:solidFill>
                <a:effectLst/>
                <a:latin typeface="TimesNewRomanMTStd"/>
              </a:rPr>
              <a:t>In asset-based lending, </a:t>
            </a:r>
            <a:r>
              <a:rPr lang="en-US" sz="1800" b="0" i="0" u="sng" dirty="0">
                <a:solidFill>
                  <a:srgbClr val="FF0000"/>
                </a:solidFill>
                <a:effectLst/>
                <a:latin typeface="TimesNewRomanMTStd"/>
              </a:rPr>
              <a:t>the venture owns the asset, and the asset serves as collateral on the loan</a:t>
            </a:r>
            <a:r>
              <a:rPr lang="en-US" sz="1800" b="0"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In venture leasing, </a:t>
            </a:r>
            <a:r>
              <a:rPr lang="en-US" sz="1800" b="0" i="0" u="sng" dirty="0">
                <a:solidFill>
                  <a:srgbClr val="FF0000"/>
                </a:solidFill>
                <a:effectLst/>
                <a:latin typeface="TimesNewRomanMTStd"/>
              </a:rPr>
              <a:t>the lessor continues to own the asset and the venture leases it. </a:t>
            </a:r>
          </a:p>
          <a:p>
            <a:pPr marL="285750" indent="-285750" algn="just">
              <a:buFont typeface="Arial" panose="020B0604020202020204" pitchFamily="34" charset="0"/>
              <a:buChar char="•"/>
            </a:pPr>
            <a:endParaRPr lang="en-US" sz="1800" b="0" i="0" u="sng"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periodic lease payment </a:t>
            </a:r>
            <a:r>
              <a:rPr lang="en-US" sz="1800" b="0" i="0" u="sng" dirty="0">
                <a:solidFill>
                  <a:srgbClr val="242021"/>
                </a:solidFill>
                <a:effectLst/>
                <a:latin typeface="TimesNewRomanMTStd"/>
              </a:rPr>
              <a:t>is a substitute for </a:t>
            </a:r>
            <a:r>
              <a:rPr lang="en-US" sz="1800" b="0" i="0" dirty="0">
                <a:solidFill>
                  <a:srgbClr val="242021"/>
                </a:solidFill>
                <a:effectLst/>
                <a:latin typeface="TimesNewRomanMTStd"/>
              </a:rPr>
              <a:t>debt service.</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 Unlike most leases, </a:t>
            </a:r>
            <a:r>
              <a:rPr lang="en-US" sz="1800" b="1" i="0" dirty="0">
                <a:solidFill>
                  <a:srgbClr val="FF0000"/>
                </a:solidFill>
                <a:effectLst/>
                <a:latin typeface="TimesNewRomanMTStd"/>
              </a:rPr>
              <a:t>leases to ventures are often subject to considerable risk. </a:t>
            </a:r>
          </a:p>
          <a:p>
            <a:pPr marL="285750" indent="-285750" algn="just">
              <a:buFont typeface="Arial" panose="020B0604020202020204" pitchFamily="34" charset="0"/>
              <a:buChar char="•"/>
            </a:pPr>
            <a:endParaRPr lang="en-US" sz="1800" b="1" i="0" dirty="0">
              <a:solidFill>
                <a:srgbClr val="FF0000"/>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To compensate for potential loss, the lessor’s return may be tied to the financial performance of the venture, so that if the venture does well, the lessor realizes more than the expected return, and conversely.</a:t>
            </a:r>
          </a:p>
          <a:p>
            <a:pPr marL="285750" indent="-285750" algn="just">
              <a:buFont typeface="Arial" panose="020B0604020202020204" pitchFamily="34" charset="0"/>
              <a:buChar char="•"/>
            </a:pPr>
            <a:r>
              <a:rPr lang="ar-EG" dirty="0">
                <a:effectLst/>
                <a:latin typeface="Segoe UI Web (Arabic)"/>
              </a:rPr>
              <a:t>للتعويض عن الخسارة المحتملة ، قد يتم ربط عائد المؤجر بالأداء المالي للمشروع ، بحيث إذا كان المشروع يعمل بشكل جيد ، فإن المؤجر يحقق أكثر من العائد المتوقع ، والعكس.</a:t>
            </a:r>
          </a:p>
          <a:p>
            <a:pPr algn="just"/>
            <a:endParaRPr lang="en-US" sz="1800" b="0" i="0" dirty="0">
              <a:solidFill>
                <a:srgbClr val="242021"/>
              </a:solidFill>
              <a:effectLst/>
              <a:latin typeface="TimesNewRomanMTStd"/>
            </a:endParaRPr>
          </a:p>
        </p:txBody>
      </p:sp>
      <p:sp>
        <p:nvSpPr>
          <p:cNvPr id="2" name="TextBox 1">
            <a:extLst>
              <a:ext uri="{FF2B5EF4-FFF2-40B4-BE49-F238E27FC236}">
                <a16:creationId xmlns:a16="http://schemas.microsoft.com/office/drawing/2014/main" id="{F42E6648-8CCE-D6D2-C281-71E88A33D2D0}"/>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802740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733944"/>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48134"/>
            <a:ext cx="9893651" cy="3508653"/>
          </a:xfrm>
          <a:prstGeom prst="rect">
            <a:avLst/>
          </a:prstGeom>
          <a:noFill/>
        </p:spPr>
        <p:txBody>
          <a:bodyPr wrap="square" rtlCol="0">
            <a:spAutoFit/>
          </a:bodyPr>
          <a:lstStyle/>
          <a:p>
            <a:pPr algn="just"/>
            <a:r>
              <a:rPr lang="en-US" sz="2400" b="1" i="0" dirty="0">
                <a:solidFill>
                  <a:srgbClr val="242021"/>
                </a:solidFill>
                <a:effectLst/>
                <a:latin typeface="Gotham-Bold"/>
              </a:rPr>
              <a:t>Venture leasing </a:t>
            </a:r>
            <a:r>
              <a:rPr lang="en-US" sz="2400" b="1" i="1" dirty="0">
                <a:solidFill>
                  <a:srgbClr val="242021"/>
                </a:solidFill>
                <a:effectLst/>
                <a:latin typeface="Gotham-Bold"/>
              </a:rPr>
              <a:t>(Cont.)</a:t>
            </a:r>
          </a:p>
          <a:p>
            <a:pPr marL="285750" indent="-285750" algn="just">
              <a:buFont typeface="Arial" panose="020B0604020202020204" pitchFamily="34" charset="0"/>
              <a:buChar char="•"/>
            </a:pPr>
            <a:r>
              <a:rPr lang="en-US" sz="1800" b="0" i="0" dirty="0">
                <a:solidFill>
                  <a:srgbClr val="242021"/>
                </a:solidFill>
                <a:effectLst/>
                <a:latin typeface="TimesNewRomanMTStd"/>
              </a:rPr>
              <a:t>Venture leasing </a:t>
            </a:r>
            <a:r>
              <a:rPr lang="en-US" sz="1800" b="0" i="0" u="sng" dirty="0">
                <a:solidFill>
                  <a:srgbClr val="FF0000"/>
                </a:solidFill>
                <a:effectLst/>
                <a:latin typeface="TimesNewRomanMTStd"/>
              </a:rPr>
              <a:t>usually involves assets that are key to the operation of the venture. </a:t>
            </a:r>
          </a:p>
          <a:p>
            <a:pPr marL="285750" indent="-285750" algn="just">
              <a:buFont typeface="Arial" panose="020B0604020202020204" pitchFamily="34" charset="0"/>
              <a:buChar char="•"/>
            </a:pPr>
            <a:r>
              <a:rPr lang="en-US" sz="1800" b="0" i="0" dirty="0">
                <a:solidFill>
                  <a:srgbClr val="242021"/>
                </a:solidFill>
                <a:effectLst/>
                <a:latin typeface="TimesNewRomanMTStd"/>
              </a:rPr>
              <a:t>For example, in past years a number of ventures were launched to provide whole-body computerized tomography (CT) scans. </a:t>
            </a:r>
          </a:p>
          <a:p>
            <a:pPr marL="285750" indent="-285750" algn="just">
              <a:buFont typeface="Arial" panose="020B0604020202020204" pitchFamily="34" charset="0"/>
              <a:buChar char="•"/>
            </a:pPr>
            <a:r>
              <a:rPr lang="en-US" sz="1800" b="0" i="0" dirty="0">
                <a:solidFill>
                  <a:srgbClr val="242021"/>
                </a:solidFill>
                <a:effectLst/>
                <a:latin typeface="TimesNewRomanMTStd"/>
              </a:rPr>
              <a:t>The entrepreneurs in these ventures had to buy or lease a CT scanner, which, if purchased, was a multimillion-dollar investment.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With venture leasing, </a:t>
            </a:r>
            <a:r>
              <a:rPr lang="en-US" sz="1800" b="0" i="0" u="sng" dirty="0">
                <a:solidFill>
                  <a:srgbClr val="242021"/>
                </a:solidFill>
                <a:effectLst/>
                <a:latin typeface="TimesNewRomanMTStd"/>
              </a:rPr>
              <a:t>the entrepreneur’s initial investment </a:t>
            </a:r>
            <a:r>
              <a:rPr lang="en-US" sz="1800" i="0" u="sng" dirty="0">
                <a:solidFill>
                  <a:srgbClr val="242021"/>
                </a:solidFill>
                <a:effectLst/>
                <a:latin typeface="TimesNewRomanMTStd"/>
              </a:rPr>
              <a:t>is</a:t>
            </a:r>
            <a:r>
              <a:rPr lang="en-US" sz="1800" b="1" i="0" u="sng" dirty="0">
                <a:solidFill>
                  <a:srgbClr val="242021"/>
                </a:solidFill>
                <a:effectLst/>
                <a:latin typeface="TimesNewRomanMTStd"/>
              </a:rPr>
              <a:t> reduced</a:t>
            </a:r>
            <a:r>
              <a:rPr lang="en-US" sz="1800" b="0" i="0" u="sng" dirty="0">
                <a:solidFill>
                  <a:srgbClr val="242021"/>
                </a:solidFill>
                <a:effectLst/>
                <a:latin typeface="TimesNewRomanMTStd"/>
              </a:rPr>
              <a:t>, but some of the upside is shared with the lessor. </a:t>
            </a:r>
          </a:p>
          <a:p>
            <a:pPr marL="285750" indent="-285750" algn="just">
              <a:buFont typeface="Arial" panose="020B0604020202020204" pitchFamily="34" charset="0"/>
              <a:buChar char="•"/>
            </a:pPr>
            <a:endParaRPr lang="en-US" sz="1800" b="0" i="0" u="sng"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Normally, </a:t>
            </a:r>
            <a:r>
              <a:rPr lang="en-US" sz="1800" b="1" i="0" dirty="0">
                <a:solidFill>
                  <a:srgbClr val="242021"/>
                </a:solidFill>
                <a:effectLst/>
                <a:latin typeface="TimesNewRomanMTStd"/>
              </a:rPr>
              <a:t>the providers of leases </a:t>
            </a:r>
            <a:r>
              <a:rPr lang="en-US" sz="1800" b="0" i="0" u="sng" dirty="0">
                <a:solidFill>
                  <a:srgbClr val="242021"/>
                </a:solidFill>
                <a:effectLst/>
                <a:latin typeface="TimesNewRomanMTStd"/>
              </a:rPr>
              <a:t>are the companies that produce and distribute the equipment, as they are the ones who can most easily redeploy them if the venture fails</a:t>
            </a:r>
            <a:r>
              <a:rPr lang="en-US" sz="1800" b="0" i="0" dirty="0">
                <a:solidFill>
                  <a:srgbClr val="242021"/>
                </a:solidFill>
                <a:effectLst/>
                <a:latin typeface="TimesNewRomanMTStd"/>
              </a:rPr>
              <a:t>.</a:t>
            </a:r>
          </a:p>
        </p:txBody>
      </p:sp>
      <p:sp>
        <p:nvSpPr>
          <p:cNvPr id="2" name="TextBox 1">
            <a:extLst>
              <a:ext uri="{FF2B5EF4-FFF2-40B4-BE49-F238E27FC236}">
                <a16:creationId xmlns:a16="http://schemas.microsoft.com/office/drawing/2014/main" id="{F42E6648-8CCE-D6D2-C281-71E88A33D2D0}"/>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97036304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902496"/>
            <a:ext cx="10079071" cy="4956938"/>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952845"/>
            <a:ext cx="9893651" cy="4985980"/>
          </a:xfrm>
          <a:prstGeom prst="rect">
            <a:avLst/>
          </a:prstGeom>
          <a:noFill/>
        </p:spPr>
        <p:txBody>
          <a:bodyPr wrap="square" rtlCol="0">
            <a:spAutoFit/>
          </a:bodyPr>
          <a:lstStyle/>
          <a:p>
            <a:pPr algn="just"/>
            <a:r>
              <a:rPr lang="en-US" sz="2000" b="1" i="0" dirty="0">
                <a:solidFill>
                  <a:srgbClr val="242021"/>
                </a:solidFill>
                <a:effectLst/>
                <a:latin typeface="Gotham-Bold"/>
              </a:rPr>
              <a:t>Venture leasing </a:t>
            </a:r>
            <a:r>
              <a:rPr lang="en-US" sz="2000" b="1" i="1" dirty="0">
                <a:solidFill>
                  <a:srgbClr val="242021"/>
                </a:solidFill>
                <a:effectLst/>
                <a:latin typeface="Gotham-Bold"/>
              </a:rPr>
              <a:t>(Cont.)</a:t>
            </a:r>
          </a:p>
          <a:p>
            <a:pPr marL="285750" indent="-285750" algn="just">
              <a:buFont typeface="Arial" panose="020B0604020202020204" pitchFamily="34" charset="0"/>
              <a:buChar char="•"/>
            </a:pPr>
            <a:r>
              <a:rPr lang="en-US" sz="1800" b="1" i="0" dirty="0">
                <a:solidFill>
                  <a:srgbClr val="242021"/>
                </a:solidFill>
                <a:effectLst/>
                <a:latin typeface="TimesNewRomanMTStd"/>
              </a:rPr>
              <a:t>There can also be </a:t>
            </a:r>
            <a:r>
              <a:rPr lang="en-US" sz="1800" b="1" i="0" u="sng" dirty="0">
                <a:solidFill>
                  <a:srgbClr val="242021"/>
                </a:solidFill>
                <a:effectLst/>
                <a:latin typeface="TimesNewRomanMTStd"/>
              </a:rPr>
              <a:t>tax advantages to leasing </a:t>
            </a:r>
            <a:r>
              <a:rPr lang="en-US" sz="1800" b="1" i="0" dirty="0">
                <a:solidFill>
                  <a:srgbClr val="242021"/>
                </a:solidFill>
                <a:effectLst/>
                <a:latin typeface="TimesNewRomanMTStd"/>
              </a:rPr>
              <a:t>as compared to owning</a:t>
            </a:r>
            <a:r>
              <a:rPr lang="en-US" sz="1800" b="0" i="0" dirty="0">
                <a:solidFill>
                  <a:srgbClr val="242021"/>
                </a:solidFill>
                <a:effectLst/>
                <a:latin typeface="TimesNewRomanMTStd"/>
              </a:rPr>
              <a:t>, especially for a venture that has yet to reach a profitable level of operation.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Depending on its organizational form, if the venture were to purchase, it might not have sufficient income to be able to realize the tax benefit of recording depreciation expense related to the outlay for the equipment. </a:t>
            </a:r>
          </a:p>
          <a:p>
            <a:pPr marL="285750" indent="-285750" algn="just">
              <a:buFont typeface="Arial" panose="020B0604020202020204" pitchFamily="34" charset="0"/>
              <a:buChar char="•"/>
            </a:pPr>
            <a:r>
              <a:rPr lang="ar-EG" sz="1600" dirty="0">
                <a:effectLst/>
                <a:latin typeface="Segoe UI Web (Arabic)"/>
              </a:rPr>
              <a:t>اعتمادا على شكله التنظيمي ، إذا كان المشروع سيشتري ، فقد لا يكون لديه دخل كاف ليكون قادرا على تحقيق الفائدة الضريبية لتسجيل نفقات الاستهلاك المتعلقة بنفقات المعدات.</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contrast, a profitable lessor who buys the machine and leases it to the lessee can realize the tax benefit of depreciation. </a:t>
            </a:r>
          </a:p>
          <a:p>
            <a:pPr marL="285750" indent="-285750" algn="just">
              <a:buFont typeface="Arial" panose="020B0604020202020204" pitchFamily="34" charset="0"/>
              <a:buChar char="•"/>
            </a:pPr>
            <a:r>
              <a:rPr lang="ar-EG" sz="1600" dirty="0">
                <a:effectLst/>
                <a:latin typeface="Segoe UI Web (Arabic)"/>
              </a:rPr>
              <a:t>في المقابل ، يمكن للمؤجر المربح الذي يشتري الآلة ويؤجرها للمستأجر أن يحقق الفائدة الضريبية للاستهلاك.</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If lessors compete to supply the equipment, some of the tax benefit should make its way to the venture in the form of more favorable lease terms.</a:t>
            </a:r>
          </a:p>
          <a:p>
            <a:pPr marL="285750" indent="-285750" algn="just">
              <a:buFont typeface="Arial" panose="020B0604020202020204" pitchFamily="34" charset="0"/>
              <a:buChar char="•"/>
            </a:pPr>
            <a:r>
              <a:rPr lang="ar-EG" sz="1600" dirty="0">
                <a:effectLst/>
                <a:latin typeface="Segoe UI Web (Arabic)"/>
              </a:rPr>
              <a:t>إذا تنافس المؤجرون على توريد المعدات ، فيجب أن تشق بعض المزايا الضريبية طريقها إلى المشروع في شكل شروط إيجار أكثر ملاءمة.</a:t>
            </a:r>
          </a:p>
          <a:p>
            <a:pPr marL="285750" indent="-285750" algn="just">
              <a:buFont typeface="Arial" panose="020B0604020202020204" pitchFamily="34" charset="0"/>
              <a:buChar char="•"/>
            </a:pPr>
            <a:endParaRPr lang="en-US" dirty="0">
              <a:solidFill>
                <a:srgbClr val="2D3956"/>
              </a:solidFill>
              <a:latin typeface="Tajawal ExtraBold" panose="00000800000000000000" pitchFamily="2" charset="-78"/>
              <a:cs typeface="Tajawal ExtraBold" panose="00000800000000000000" pitchFamily="2" charset="-78"/>
            </a:endParaRPr>
          </a:p>
        </p:txBody>
      </p:sp>
      <p:sp>
        <p:nvSpPr>
          <p:cNvPr id="2" name="TextBox 1">
            <a:extLst>
              <a:ext uri="{FF2B5EF4-FFF2-40B4-BE49-F238E27FC236}">
                <a16:creationId xmlns:a16="http://schemas.microsoft.com/office/drawing/2014/main" id="{70C62DE5-F170-8565-B292-C976DCAE77A8}"/>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12733963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031873"/>
          </a:xfrm>
          <a:prstGeom prst="rect">
            <a:avLst/>
          </a:prstGeom>
          <a:noFill/>
        </p:spPr>
        <p:txBody>
          <a:bodyPr wrap="square" rtlCol="0">
            <a:spAutoFit/>
          </a:bodyPr>
          <a:lstStyle/>
          <a:p>
            <a:r>
              <a:rPr lang="en-US" sz="2400" b="1" dirty="0">
                <a:solidFill>
                  <a:srgbClr val="242021"/>
                </a:solidFill>
                <a:latin typeface="Gotham-Bold"/>
              </a:rPr>
              <a:t>G</a:t>
            </a:r>
            <a:r>
              <a:rPr lang="en-US" sz="2400" b="1" i="0" dirty="0">
                <a:solidFill>
                  <a:srgbClr val="242021"/>
                </a:solidFill>
                <a:effectLst/>
                <a:latin typeface="Gotham-Bold"/>
              </a:rPr>
              <a:t>overnment Programs</a:t>
            </a:r>
          </a:p>
          <a:p>
            <a:pPr marL="285750" indent="-285750" algn="just">
              <a:buFont typeface="Arial" panose="020B0604020202020204" pitchFamily="34" charset="0"/>
              <a:buChar char="•"/>
            </a:pPr>
            <a:r>
              <a:rPr lang="en-US" sz="1800" b="0" i="0" dirty="0">
                <a:solidFill>
                  <a:srgbClr val="242021"/>
                </a:solidFill>
                <a:effectLst/>
                <a:latin typeface="TimesNewRomanMTStd"/>
              </a:rPr>
              <a:t>Many countries have established </a:t>
            </a:r>
            <a:r>
              <a:rPr lang="en-US" sz="1800" b="1" i="0" dirty="0">
                <a:solidFill>
                  <a:srgbClr val="242021"/>
                </a:solidFill>
                <a:effectLst/>
                <a:latin typeface="TimesNewRomanMTStd"/>
              </a:rPr>
              <a:t>government-supported programs </a:t>
            </a:r>
            <a:r>
              <a:rPr lang="en-US" sz="1800" b="0" i="0" u="sng" dirty="0">
                <a:solidFill>
                  <a:srgbClr val="FF0000"/>
                </a:solidFill>
                <a:effectLst/>
                <a:latin typeface="TimesNewRomanMTStd"/>
              </a:rPr>
              <a:t>to provide loans and other financing for start-ups, small firms, and firms with growth potential, and to support R&amp;D. </a:t>
            </a:r>
          </a:p>
          <a:p>
            <a:pPr marL="285750" indent="-285750" algn="just">
              <a:buFont typeface="Arial" panose="020B0604020202020204" pitchFamily="34" charset="0"/>
              <a:buChar char="•"/>
            </a:pPr>
            <a:r>
              <a:rPr lang="ar-EG" dirty="0">
                <a:effectLst/>
                <a:latin typeface="Segoe UI Web (Arabic)"/>
              </a:rPr>
              <a:t>البرامج التي تدعمها الحكومة لتوفير القروض وغيرها من أشكال التمويل للشركات الناشئة والشركات الصغيرة والشركات ذات إمكانات النمو ، ودعم البحث والتطوير.</a:t>
            </a:r>
          </a:p>
          <a:p>
            <a:pPr marL="285750" indent="-285750" algn="just">
              <a:buFont typeface="Arial" panose="020B0604020202020204" pitchFamily="34" charset="0"/>
              <a:buChar char="•"/>
            </a:pPr>
            <a:endParaRPr lang="en-US" sz="1800" b="0" i="0" u="sng" dirty="0">
              <a:solidFill>
                <a:srgbClr val="FF0000"/>
              </a:solidFill>
              <a:effectLst/>
              <a:latin typeface="TimesNewRomanMTStd"/>
            </a:endParaRP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In the U.S., Congress created the </a:t>
            </a:r>
            <a:r>
              <a:rPr lang="en-US" sz="1800" b="1" i="0" u="sng" dirty="0">
                <a:solidFill>
                  <a:srgbClr val="FF0000"/>
                </a:solidFill>
                <a:effectLst/>
                <a:latin typeface="TimesNewRomanMTStd"/>
              </a:rPr>
              <a:t>Small Business</a:t>
            </a:r>
            <a:r>
              <a:rPr lang="en-US" b="1" u="sng" dirty="0">
                <a:solidFill>
                  <a:srgbClr val="FF0000"/>
                </a:solidFill>
              </a:rPr>
              <a:t> </a:t>
            </a:r>
            <a:r>
              <a:rPr kumimoji="0" lang="en-US" sz="1800" b="1" i="0" u="sng" strike="noStrike" kern="1200" cap="none" spc="0" normalizeH="0" baseline="0" noProof="0" dirty="0">
                <a:ln>
                  <a:noFill/>
                </a:ln>
                <a:solidFill>
                  <a:srgbClr val="FF0000"/>
                </a:solidFill>
                <a:effectLst/>
                <a:uLnTx/>
                <a:uFillTx/>
                <a:latin typeface="TimesNewRomanMTStd"/>
                <a:ea typeface="+mn-ea"/>
                <a:cs typeface="+mn-cs"/>
              </a:rPr>
              <a:t>Administration (SBA) </a:t>
            </a: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in 1953 to foster innovation and growth of small businesses.</a:t>
            </a:r>
            <a:r>
              <a:rPr kumimoji="0" lang="en-US" sz="800" b="0" i="0" u="none" strike="noStrike" kern="1200" cap="none" spc="0" normalizeH="0" baseline="0" noProof="0" dirty="0">
                <a:ln>
                  <a:noFill/>
                </a:ln>
                <a:solidFill>
                  <a:srgbClr val="242021"/>
                </a:solidFill>
                <a:effectLst/>
                <a:uLnTx/>
                <a:uFillTx/>
                <a:latin typeface="TimesNewRomanMTStd"/>
                <a:ea typeface="+mn-ea"/>
                <a:cs typeface="+mn-cs"/>
              </a:rPr>
              <a:t> </a:t>
            </a:r>
          </a:p>
          <a:p>
            <a:pPr marL="285750" indent="-285750" algn="just">
              <a:buFont typeface="Arial" panose="020B0604020202020204" pitchFamily="34" charset="0"/>
              <a:buChar char="•"/>
            </a:pPr>
            <a:endParaRPr kumimoji="0" lang="en-US" sz="800" b="0" i="0" u="none" strike="noStrike" kern="1200" cap="none" spc="0" normalizeH="0" baseline="0" noProof="0" dirty="0">
              <a:ln>
                <a:noFill/>
              </a:ln>
              <a:solidFill>
                <a:srgbClr val="242021"/>
              </a:solidFill>
              <a:effectLst/>
              <a:uLnTx/>
              <a:uFillTx/>
              <a:latin typeface="TimesNewRomanMTStd"/>
              <a:ea typeface="+mn-ea"/>
              <a:cs typeface="+mn-cs"/>
            </a:endParaRPr>
          </a:p>
          <a:p>
            <a:pPr marL="285750" indent="-285750" algn="just">
              <a:buFont typeface="Arial" panose="020B0604020202020204" pitchFamily="34" charset="0"/>
              <a:buChar cha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The SBA is </a:t>
            </a:r>
            <a:r>
              <a:rPr kumimoji="0" lang="en-US" sz="1800" b="0" i="0" u="sng" strike="noStrike" kern="1200" cap="none" spc="0" normalizeH="0" baseline="0" noProof="0" dirty="0">
                <a:ln>
                  <a:noFill/>
                </a:ln>
                <a:solidFill>
                  <a:srgbClr val="242021"/>
                </a:solidFill>
                <a:effectLst/>
                <a:uLnTx/>
                <a:uFillTx/>
                <a:latin typeface="TimesNewRomanMTStd"/>
                <a:ea typeface="+mn-ea"/>
                <a:cs typeface="+mn-cs"/>
              </a:rPr>
              <a:t>primarily a guarantor of loans made by banks and other financial institutions and does not lend directly to small businesses.</a:t>
            </a:r>
          </a:p>
          <a:p>
            <a:pPr marL="285750" indent="-285750" algn="just">
              <a:buFont typeface="Arial" panose="020B0604020202020204" pitchFamily="34" charset="0"/>
              <a:buChar char="•"/>
            </a:pPr>
            <a:endParaRPr lang="en-US" sz="800" dirty="0">
              <a:solidFill>
                <a:srgbClr val="242021"/>
              </a:solidFill>
              <a:latin typeface="TimesNewRomanMTStd"/>
            </a:endParaRPr>
          </a:p>
          <a:p>
            <a:pPr marL="285750" indent="-285750" algn="just">
              <a:buFont typeface="Arial" panose="020B0604020202020204" pitchFamily="34" charset="0"/>
              <a:buChar char="•"/>
            </a:pPr>
            <a:r>
              <a:rPr kumimoji="0" lang="en-US" sz="1800" b="0" i="0" u="none" strike="noStrike" kern="1200" cap="none" spc="0" normalizeH="0" baseline="0" noProof="0" dirty="0">
                <a:ln>
                  <a:noFill/>
                </a:ln>
                <a:solidFill>
                  <a:srgbClr val="242021"/>
                </a:solidFill>
                <a:effectLst/>
                <a:uLnTx/>
                <a:uFillTx/>
                <a:latin typeface="TimesNewRomanMTStd"/>
                <a:ea typeface="+mn-ea"/>
                <a:cs typeface="+mn-cs"/>
              </a:rPr>
              <a:t>In addition to the SBA programs described here, </a:t>
            </a:r>
            <a:r>
              <a:rPr kumimoji="0" lang="en-US" sz="1800" b="1" i="0" u="sng" strike="noStrike" kern="1200" cap="none" spc="0" normalizeH="0" baseline="0" noProof="0" dirty="0">
                <a:ln>
                  <a:noFill/>
                </a:ln>
                <a:solidFill>
                  <a:srgbClr val="FF0000"/>
                </a:solidFill>
                <a:effectLst/>
                <a:uLnTx/>
                <a:uFillTx/>
                <a:latin typeface="TimesNewRomanMTStd"/>
                <a:ea typeface="+mn-ea"/>
                <a:cs typeface="+mn-cs"/>
              </a:rPr>
              <a:t>government supports innovation </a:t>
            </a:r>
            <a:r>
              <a:rPr kumimoji="0" lang="en-US" sz="1800" b="0" i="0" u="none" strike="noStrike" kern="1200" cap="none" spc="0" normalizeH="0" baseline="0" noProof="0" dirty="0">
                <a:ln>
                  <a:noFill/>
                </a:ln>
                <a:solidFill>
                  <a:srgbClr val="FF0000"/>
                </a:solidFill>
                <a:effectLst/>
                <a:uLnTx/>
                <a:uFillTx/>
                <a:latin typeface="TimesNewRomanMTStd"/>
                <a:ea typeface="+mn-ea"/>
                <a:cs typeface="+mn-cs"/>
              </a:rPr>
              <a:t>in other ways such as grants to support scientific research, research labs, and even incubators.</a:t>
            </a:r>
            <a:endParaRPr lang="en-US" dirty="0">
              <a:solidFill>
                <a:srgbClr val="FF0000"/>
              </a:solidFill>
              <a:latin typeface="Tajawal ExtraBold" panose="00000800000000000000" pitchFamily="2" charset="-78"/>
              <a:cs typeface="Tajawal ExtraBold" panose="00000800000000000000" pitchFamily="2" charset="-78"/>
            </a:endParaRPr>
          </a:p>
        </p:txBody>
      </p:sp>
      <p:sp>
        <p:nvSpPr>
          <p:cNvPr id="2" name="TextBox 1">
            <a:extLst>
              <a:ext uri="{FF2B5EF4-FFF2-40B4-BE49-F238E27FC236}">
                <a16:creationId xmlns:a16="http://schemas.microsoft.com/office/drawing/2014/main" id="{4B0380BA-D6C4-97E5-BD80-045F27A2A4DD}"/>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7554572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693319"/>
          </a:xfrm>
          <a:prstGeom prst="rect">
            <a:avLst/>
          </a:prstGeom>
          <a:noFill/>
        </p:spPr>
        <p:txBody>
          <a:bodyPr wrap="square" rtlCol="0">
            <a:spAutoFit/>
          </a:bodyPr>
          <a:lstStyle/>
          <a:p>
            <a:r>
              <a:rPr lang="en-US" sz="1800" b="1" i="0" dirty="0">
                <a:solidFill>
                  <a:srgbClr val="242021"/>
                </a:solidFill>
                <a:effectLst/>
                <a:latin typeface="Gotham-Bold"/>
              </a:rPr>
              <a:t>Government programs in other countries. </a:t>
            </a:r>
          </a:p>
          <a:p>
            <a:pPr marL="285750" indent="-285750" algn="just">
              <a:buFont typeface="Arial" panose="020B0604020202020204" pitchFamily="34" charset="0"/>
              <a:buChar char="•"/>
            </a:pPr>
            <a:r>
              <a:rPr lang="en-US" sz="1800" b="1" i="0" dirty="0">
                <a:solidFill>
                  <a:srgbClr val="242021"/>
                </a:solidFill>
                <a:effectLst/>
                <a:latin typeface="TimesNewRomanMTStd"/>
              </a:rPr>
              <a:t>Most developed economies provide government-based assistance grants and other means to facilitate creation and growth of new businesses.</a:t>
            </a:r>
          </a:p>
          <a:p>
            <a:pPr marL="285750" indent="-285750" algn="just">
              <a:buFont typeface="Arial" panose="020B0604020202020204" pitchFamily="34" charset="0"/>
              <a:buChar char="•"/>
            </a:pPr>
            <a:r>
              <a:rPr lang="en-US" sz="1800" b="1" i="0" dirty="0">
                <a:solidFill>
                  <a:srgbClr val="242021"/>
                </a:solidFill>
                <a:effectLst/>
                <a:latin typeface="TimesNewRomanMTStd"/>
              </a:rPr>
              <a:t> </a:t>
            </a:r>
          </a:p>
          <a:p>
            <a:pPr marL="285750" indent="-285750" algn="just">
              <a:buFont typeface="Arial" panose="020B0604020202020204" pitchFamily="34" charset="0"/>
              <a:buChar char="•"/>
            </a:pPr>
            <a:r>
              <a:rPr lang="en-US" sz="1800" b="0" i="0" dirty="0">
                <a:solidFill>
                  <a:srgbClr val="242021"/>
                </a:solidFill>
                <a:effectLst/>
                <a:latin typeface="TimesNewRomanMTStd"/>
              </a:rPr>
              <a:t>Prominent examples include </a:t>
            </a:r>
            <a:r>
              <a:rPr lang="en-US" sz="1800" b="1" i="0" u="sng" dirty="0">
                <a:solidFill>
                  <a:srgbClr val="242021"/>
                </a:solidFill>
                <a:effectLst/>
                <a:latin typeface="TimesNewRomanMTStd"/>
              </a:rPr>
              <a:t>Canada’s Small Business Finance Centre </a:t>
            </a:r>
            <a:r>
              <a:rPr lang="en-US" sz="1800" b="0" i="0" dirty="0">
                <a:solidFill>
                  <a:srgbClr val="242021"/>
                </a:solidFill>
                <a:effectLst/>
                <a:latin typeface="TimesNewRomanMTStd"/>
              </a:rPr>
              <a:t>and the </a:t>
            </a:r>
            <a:r>
              <a:rPr lang="en-US" sz="1800" b="1" i="0" u="sng" dirty="0">
                <a:solidFill>
                  <a:srgbClr val="242021"/>
                </a:solidFill>
                <a:effectLst/>
                <a:latin typeface="TimesNewRomanMTStd"/>
              </a:rPr>
              <a:t>U.K.’s Department for Business, Energy and Industrial Strategy (BEIS). </a:t>
            </a:r>
          </a:p>
          <a:p>
            <a:pPr marL="285750" indent="-285750" algn="just">
              <a:buFont typeface="Arial" panose="020B0604020202020204" pitchFamily="34" charset="0"/>
              <a:buChar char="•"/>
            </a:pPr>
            <a:endParaRPr lang="en-US" sz="1800" b="1" i="0" u="sng"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Among the programs of the BEIS is </a:t>
            </a:r>
            <a:r>
              <a:rPr lang="en-US" sz="1800" b="0" i="0" u="sng" dirty="0">
                <a:solidFill>
                  <a:srgbClr val="242021"/>
                </a:solidFill>
                <a:effectLst/>
                <a:latin typeface="TimesNewRomanMTStd"/>
              </a:rPr>
              <a:t>a multimillion-pound equity finance program</a:t>
            </a:r>
            <a:r>
              <a:rPr lang="en-US" sz="1800" b="0" i="0" dirty="0">
                <a:solidFill>
                  <a:srgbClr val="242021"/>
                </a:solidFill>
                <a:effectLst/>
                <a:latin typeface="TimesNewRomanMTStd"/>
              </a:rPr>
              <a:t>, </a:t>
            </a:r>
            <a:r>
              <a:rPr lang="en-US" sz="1800" b="1" i="0" dirty="0">
                <a:solidFill>
                  <a:srgbClr val="242021"/>
                </a:solidFill>
                <a:effectLst/>
                <a:latin typeface="TimesNewRomanMTStd"/>
              </a:rPr>
              <a:t>Enterprise Capital Funds. </a:t>
            </a:r>
          </a:p>
          <a:p>
            <a:pPr marL="285750" indent="-285750" algn="just">
              <a:buFont typeface="Arial" panose="020B0604020202020204" pitchFamily="34" charset="0"/>
              <a:buChar char="•"/>
            </a:pPr>
            <a:endParaRPr lang="en-US" sz="1800" b="0" i="0" dirty="0">
              <a:solidFill>
                <a:srgbClr val="242021"/>
              </a:solidFill>
              <a:effectLst/>
              <a:latin typeface="TimesNewRomanMTStd"/>
            </a:endParaRPr>
          </a:p>
          <a:p>
            <a:pPr marL="285750" indent="-285750" algn="just">
              <a:buFont typeface="Arial" panose="020B0604020202020204" pitchFamily="34" charset="0"/>
              <a:buChar char="•"/>
            </a:pPr>
            <a:r>
              <a:rPr lang="en-US" sz="1800" b="0" i="0" dirty="0">
                <a:solidFill>
                  <a:srgbClr val="242021"/>
                </a:solidFill>
                <a:effectLst/>
                <a:latin typeface="TimesNewRomanMTStd"/>
              </a:rPr>
              <a:t>The program is designed to </a:t>
            </a:r>
            <a:r>
              <a:rPr lang="en-US" sz="1800" b="0" i="0" u="sng" dirty="0">
                <a:solidFill>
                  <a:srgbClr val="242021"/>
                </a:solidFill>
                <a:effectLst/>
                <a:latin typeface="TimesNewRomanMTStd"/>
              </a:rPr>
              <a:t>provide up to £5 million of initial funding for ventures </a:t>
            </a:r>
            <a:r>
              <a:rPr lang="en-US" sz="1800" b="0" i="0" dirty="0">
                <a:solidFill>
                  <a:srgbClr val="242021"/>
                </a:solidFill>
                <a:effectLst/>
                <a:latin typeface="TimesNewRomanMTStd"/>
              </a:rPr>
              <a:t>that require funding within what some have termed the </a:t>
            </a:r>
            <a:r>
              <a:rPr lang="en-US" sz="1800" b="0" i="1" dirty="0">
                <a:solidFill>
                  <a:srgbClr val="242021"/>
                </a:solidFill>
                <a:effectLst/>
                <a:latin typeface="TimesNewRomanMTStd-Italic"/>
              </a:rPr>
              <a:t>equity gap</a:t>
            </a:r>
            <a:r>
              <a:rPr lang="en-US" sz="1800" b="0" i="0" dirty="0">
                <a:solidFill>
                  <a:srgbClr val="242021"/>
                </a:solidFill>
                <a:effectLst/>
                <a:latin typeface="TimesNewRomanMTStd"/>
              </a:rPr>
              <a:t>—</a:t>
            </a:r>
            <a:r>
              <a:rPr lang="en-US" sz="1800" b="0" i="0" u="sng" dirty="0">
                <a:solidFill>
                  <a:srgbClr val="242021"/>
                </a:solidFill>
                <a:effectLst/>
                <a:latin typeface="TimesNewRomanMTStd"/>
              </a:rPr>
              <a:t>more than what angel investors generally supply but less than what VCs would consider.</a:t>
            </a:r>
            <a:endParaRPr lang="en-US" u="sng" dirty="0">
              <a:solidFill>
                <a:srgbClr val="2D3956"/>
              </a:solidFill>
              <a:latin typeface="Tajawal ExtraBold" panose="00000800000000000000" pitchFamily="2" charset="-78"/>
              <a:cs typeface="Tajawal ExtraBold" panose="00000800000000000000" pitchFamily="2" charset="-78"/>
            </a:endParaRPr>
          </a:p>
        </p:txBody>
      </p:sp>
      <p:sp>
        <p:nvSpPr>
          <p:cNvPr id="2" name="TextBox 1">
            <a:extLst>
              <a:ext uri="{FF2B5EF4-FFF2-40B4-BE49-F238E27FC236}">
                <a16:creationId xmlns:a16="http://schemas.microsoft.com/office/drawing/2014/main" id="{43580AC7-E8FB-8AB6-4B71-3891AF3B4F58}"/>
              </a:ext>
            </a:extLst>
          </p:cNvPr>
          <p:cNvSpPr txBox="1"/>
          <p:nvPr/>
        </p:nvSpPr>
        <p:spPr>
          <a:xfrm>
            <a:off x="4645025" y="6064284"/>
            <a:ext cx="2616200" cy="400110"/>
          </a:xfrm>
          <a:prstGeom prst="rect">
            <a:avLst/>
          </a:prstGeom>
          <a:solidFill>
            <a:schemeClr val="tx1"/>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chemeClr val="bg1"/>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6669317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68020" y="923253"/>
            <a:ext cx="10706128" cy="4952309"/>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0" y="843676"/>
            <a:ext cx="10826407" cy="5170646"/>
          </a:xfrm>
          <a:prstGeom prst="rect">
            <a:avLst/>
          </a:prstGeom>
          <a:noFill/>
        </p:spPr>
        <p:txBody>
          <a:bodyPr wrap="square" rtlCol="0">
            <a:spAutoFit/>
          </a:bodyPr>
          <a:lstStyle/>
          <a:p>
            <a:pPr algn="just"/>
            <a:r>
              <a:rPr lang="en-US" sz="2400" b="1" i="0" dirty="0">
                <a:solidFill>
                  <a:srgbClr val="242021"/>
                </a:solidFill>
                <a:effectLst/>
                <a:latin typeface="Gotham-Bold"/>
              </a:rPr>
              <a:t>       Summary</a:t>
            </a:r>
          </a:p>
          <a:p>
            <a:pPr marL="285750" indent="-285750" algn="just">
              <a:buFont typeface="Arial" panose="020B0604020202020204" pitchFamily="34" charset="0"/>
              <a:buChar char="•"/>
            </a:pPr>
            <a:r>
              <a:rPr lang="en-US" sz="1800" b="0" i="0" dirty="0">
                <a:solidFill>
                  <a:srgbClr val="242021"/>
                </a:solidFill>
                <a:effectLst/>
                <a:latin typeface="TimesNewRomanMTStd"/>
              </a:rPr>
              <a:t>Investing in new ventures is very different from investing in the shares of a public company. </a:t>
            </a:r>
          </a:p>
          <a:p>
            <a:pPr marL="285750" indent="-285750" algn="just">
              <a:buFont typeface="Arial" panose="020B0604020202020204" pitchFamily="34" charset="0"/>
              <a:buChar char="•"/>
            </a:pPr>
            <a:r>
              <a:rPr lang="en-US" sz="1800" b="0" i="0" dirty="0">
                <a:solidFill>
                  <a:srgbClr val="242021"/>
                </a:solidFill>
                <a:effectLst/>
                <a:latin typeface="TimesNewRomanMTStd"/>
              </a:rPr>
              <a:t>Because of the high degree of uncertainty about the potential for survival and success, financing commitments tend to be made in stages that are related to development of the venture. </a:t>
            </a:r>
          </a:p>
          <a:p>
            <a:pPr marL="285750" indent="-285750" algn="just">
              <a:buFont typeface="Arial" panose="020B0604020202020204" pitchFamily="34" charset="0"/>
              <a:buChar char="•"/>
            </a:pPr>
            <a:r>
              <a:rPr lang="en-US" sz="1800" b="0" i="0" dirty="0">
                <a:solidFill>
                  <a:srgbClr val="242021"/>
                </a:solidFill>
                <a:effectLst/>
                <a:latin typeface="TimesNewRomanMTStd"/>
              </a:rPr>
              <a:t>Customarily, development is described in terms of hypothesis testing and milestones that correspond to resolutions of significant uncertainty. </a:t>
            </a:r>
          </a:p>
          <a:p>
            <a:pPr marL="285750" indent="-285750" algn="just">
              <a:buFont typeface="Arial" panose="020B0604020202020204" pitchFamily="34" charset="0"/>
              <a:buChar char="•"/>
            </a:pPr>
            <a:r>
              <a:rPr lang="en-US" sz="1800" b="0" i="0" dirty="0">
                <a:solidFill>
                  <a:srgbClr val="242021"/>
                </a:solidFill>
                <a:effectLst/>
                <a:latin typeface="TimesNewRomanMTStd"/>
              </a:rPr>
              <a:t>Related to this approach to entrepreneurship, maximum value for the entrepreneur will not be achieved by raising all of the anticipated financing needs at one time. </a:t>
            </a:r>
          </a:p>
          <a:p>
            <a:pPr marL="285750" indent="-285750" algn="just">
              <a:buFont typeface="Arial" panose="020B0604020202020204" pitchFamily="34" charset="0"/>
              <a:buChar char="•"/>
            </a:pPr>
            <a:r>
              <a:rPr lang="en-US" sz="1800" b="0" i="0" dirty="0">
                <a:solidFill>
                  <a:srgbClr val="242021"/>
                </a:solidFill>
                <a:effectLst/>
                <a:latin typeface="TimesNewRomanMTStd"/>
              </a:rPr>
              <a:t>As business model hypotheses are tested and validated, the riskiness of successful ventures declines, and staging can produce higher expected value for the entrepreneur.</a:t>
            </a:r>
          </a:p>
          <a:p>
            <a:pPr marL="285750" indent="-285750" algn="just">
              <a:buFont typeface="Arial" panose="020B0604020202020204" pitchFamily="34" charset="0"/>
              <a:buChar char="•"/>
            </a:pPr>
            <a:r>
              <a:rPr lang="en-US" sz="1800" b="0" i="0" dirty="0">
                <a:solidFill>
                  <a:srgbClr val="242021"/>
                </a:solidFill>
                <a:effectLst/>
                <a:latin typeface="TimesNewRomanMTStd"/>
              </a:rPr>
              <a:t>Appropriate forms of financing depend on the stage of new venture development. Financing typically begins with bootstrapping (tapping the resources of the entrepreneur and friends and family). </a:t>
            </a:r>
          </a:p>
          <a:p>
            <a:pPr marL="285750" indent="-285750" algn="just">
              <a:buFont typeface="Arial" panose="020B0604020202020204" pitchFamily="34" charset="0"/>
              <a:buChar char="•"/>
            </a:pPr>
            <a:r>
              <a:rPr lang="en-US" sz="1800" b="0" i="0" dirty="0">
                <a:solidFill>
                  <a:srgbClr val="242021"/>
                </a:solidFill>
                <a:effectLst/>
                <a:latin typeface="TimesNewRomanMTStd"/>
              </a:rPr>
              <a:t>Seed capital normally is external financing, such as angel investment, although angel investment can go beyond seed financing. </a:t>
            </a:r>
          </a:p>
          <a:p>
            <a:pPr marL="285750" indent="-285750" algn="just">
              <a:buFont typeface="Arial" panose="020B0604020202020204" pitchFamily="34" charset="0"/>
              <a:buChar char="•"/>
            </a:pPr>
            <a:r>
              <a:rPr lang="en-US" sz="1800" b="0" i="0" dirty="0">
                <a:solidFill>
                  <a:srgbClr val="242021"/>
                </a:solidFill>
                <a:effectLst/>
                <a:latin typeface="TimesNewRomanMTStd"/>
              </a:rPr>
              <a:t>High-tech ventures with long development stages may require specific R&amp;D financing. </a:t>
            </a:r>
          </a:p>
          <a:p>
            <a:pPr marL="285750" indent="-285750" algn="just">
              <a:buFont typeface="Arial" panose="020B0604020202020204" pitchFamily="34" charset="0"/>
              <a:buChar char="•"/>
            </a:pPr>
            <a:r>
              <a:rPr lang="en-US" sz="1800" b="0" i="0" dirty="0">
                <a:solidFill>
                  <a:srgbClr val="242021"/>
                </a:solidFill>
                <a:effectLst/>
                <a:latin typeface="TimesNewRomanMTStd"/>
              </a:rPr>
              <a:t>Start-up financing provides funds to initiate operations. </a:t>
            </a:r>
          </a:p>
          <a:p>
            <a:pPr marL="285750" indent="-285750" algn="just">
              <a:buFont typeface="Arial" panose="020B0604020202020204" pitchFamily="34" charset="0"/>
              <a:buChar char="•"/>
            </a:pPr>
            <a:r>
              <a:rPr lang="en-US" sz="1800" b="0" i="0" dirty="0">
                <a:solidFill>
                  <a:srgbClr val="242021"/>
                </a:solidFill>
                <a:effectLst/>
                <a:latin typeface="TimesNewRomanMTStd"/>
              </a:rPr>
              <a:t>Financing options, such as VC, are used to finance growth before the venture is profitable or during the early growth and expansion stages. </a:t>
            </a:r>
          </a:p>
        </p:txBody>
      </p:sp>
    </p:spTree>
    <p:extLst>
      <p:ext uri="{BB962C8B-B14F-4D97-AF65-F5344CB8AC3E}">
        <p14:creationId xmlns:p14="http://schemas.microsoft.com/office/powerpoint/2010/main" val="27975775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cstate="hq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42793939"/>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2.2|8.4|0.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4917</TotalTime>
  <Words>4875</Words>
  <Application>Microsoft Office PowerPoint</Application>
  <PresentationFormat>Widescreen</PresentationFormat>
  <Paragraphs>315</Paragraphs>
  <Slides>35</Slides>
  <Notes>2</Notes>
  <HiddenSlides>0</HiddenSlides>
  <MMClips>0</MMClips>
  <ScaleCrop>false</ScaleCrop>
  <HeadingPairs>
    <vt:vector size="6" baseType="variant">
      <vt:variant>
        <vt:lpstr>Fonts Used</vt:lpstr>
      </vt:variant>
      <vt:variant>
        <vt:i4>10</vt:i4>
      </vt:variant>
      <vt:variant>
        <vt:lpstr>Theme</vt:lpstr>
      </vt:variant>
      <vt:variant>
        <vt:i4>2</vt:i4>
      </vt:variant>
      <vt:variant>
        <vt:lpstr>Slide Titles</vt:lpstr>
      </vt:variant>
      <vt:variant>
        <vt:i4>35</vt:i4>
      </vt:variant>
    </vt:vector>
  </HeadingPairs>
  <TitlesOfParts>
    <vt:vector size="47" baseType="lpstr">
      <vt:lpstr>Arial</vt:lpstr>
      <vt:lpstr>Calibri</vt:lpstr>
      <vt:lpstr>Calibri Light</vt:lpstr>
      <vt:lpstr>Gotham-Bold</vt:lpstr>
      <vt:lpstr>Segoe UI Web (Arabic)</vt:lpstr>
      <vt:lpstr>Tajawal ExtraBold</vt:lpstr>
      <vt:lpstr>Tajawal Medium</vt:lpstr>
      <vt:lpstr>Times New Roman</vt:lpstr>
      <vt:lpstr>TimesNewRomanMTStd</vt:lpstr>
      <vt:lpstr>TimesNewRomanMTStd-Italic</vt:lpstr>
      <vt:lpstr>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 Soliman (MOHAMED SOLIMAN SOLIMAN)</cp:lastModifiedBy>
  <cp:revision>303</cp:revision>
  <dcterms:created xsi:type="dcterms:W3CDTF">2023-04-29T09:08:23Z</dcterms:created>
  <dcterms:modified xsi:type="dcterms:W3CDTF">2023-10-06T15:57:38Z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ies>
</file>