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480" r:id="rId2"/>
    <p:sldId id="303" r:id="rId3"/>
    <p:sldId id="271" r:id="rId4"/>
    <p:sldId id="313" r:id="rId5"/>
    <p:sldId id="276" r:id="rId6"/>
    <p:sldId id="666" r:id="rId7"/>
    <p:sldId id="667" r:id="rId8"/>
    <p:sldId id="668" r:id="rId9"/>
    <p:sldId id="669" r:id="rId10"/>
    <p:sldId id="670" r:id="rId11"/>
    <p:sldId id="671" r:id="rId12"/>
    <p:sldId id="672" r:id="rId13"/>
    <p:sldId id="568" r:id="rId14"/>
    <p:sldId id="673" r:id="rId15"/>
    <p:sldId id="674" r:id="rId16"/>
    <p:sldId id="675" r:id="rId17"/>
    <p:sldId id="676" r:id="rId18"/>
    <p:sldId id="677" r:id="rId19"/>
    <p:sldId id="678" r:id="rId20"/>
    <p:sldId id="679" r:id="rId21"/>
    <p:sldId id="489" r:id="rId22"/>
    <p:sldId id="680" r:id="rId23"/>
    <p:sldId id="681" r:id="rId24"/>
    <p:sldId id="682" r:id="rId25"/>
    <p:sldId id="683" r:id="rId26"/>
    <p:sldId id="603"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66"/>
            <p14:sldId id="667"/>
            <p14:sldId id="668"/>
            <p14:sldId id="669"/>
            <p14:sldId id="670"/>
            <p14:sldId id="671"/>
            <p14:sldId id="672"/>
            <p14:sldId id="568"/>
            <p14:sldId id="673"/>
            <p14:sldId id="674"/>
            <p14:sldId id="675"/>
            <p14:sldId id="676"/>
            <p14:sldId id="677"/>
            <p14:sldId id="678"/>
            <p14:sldId id="679"/>
            <p14:sldId id="489"/>
            <p14:sldId id="680"/>
            <p14:sldId id="681"/>
            <p14:sldId id="682"/>
            <p14:sldId id="683"/>
            <p14:sldId id="60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42"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www.midocean.ae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3/21/2024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2862499" y="929521"/>
            <a:ext cx="5937844" cy="461665"/>
          </a:xfrm>
          <a:prstGeom prst="rect">
            <a:avLst/>
          </a:prstGeom>
          <a:noFill/>
        </p:spPr>
        <p:txBody>
          <a:bodyPr wrap="none" rtlCol="0">
            <a:spAutoFit/>
          </a:bodyPr>
          <a:lstStyle/>
          <a:p>
            <a:pPr algn="ctr"/>
            <a:r>
              <a:rPr lang="ar-EG" sz="2400" b="1" dirty="0">
                <a:solidFill>
                  <a:srgbClr val="00B0F0"/>
                </a:solidFill>
                <a:latin typeface="Alexandria" pitchFamily="2" charset="-78"/>
                <a:cs typeface="Alexandria" pitchFamily="2" charset="-78"/>
              </a:rPr>
              <a:t>تفسير القانون وأنواعه وطرقه ومذاهبه</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643124"/>
            <a:ext cx="11700394" cy="1969770"/>
          </a:xfrm>
          <a:prstGeom prst="rect">
            <a:avLst/>
          </a:prstGeom>
        </p:spPr>
        <p:txBody>
          <a:bodyPr wrap="square">
            <a:spAutoFit/>
          </a:bodyPr>
          <a:lstStyle/>
          <a:p>
            <a:pPr marL="342900" indent="-342900" algn="just" rtl="1">
              <a:buFont typeface="Wingdings" pitchFamily="2" charset="2"/>
              <a:buChar char="§"/>
            </a:pPr>
            <a:r>
              <a:rPr lang="ar-EG" sz="2600" b="1" u="sng" dirty="0">
                <a:latin typeface="شمثءشىيقهش"/>
                <a:cs typeface="Alexandria" pitchFamily="2" charset="-78"/>
              </a:rPr>
              <a:t>أهم النقاط الأساسية للمحاضرة: </a:t>
            </a:r>
          </a:p>
          <a:p>
            <a:pPr algn="just" rtl="1"/>
            <a:r>
              <a:rPr lang="ar-EG" sz="2400" dirty="0">
                <a:latin typeface="Alexandria" pitchFamily="2" charset="-78"/>
                <a:cs typeface="Alexandria" pitchFamily="2" charset="-78"/>
              </a:rPr>
              <a:t>1- تعريف تفسير القانون.</a:t>
            </a:r>
          </a:p>
          <a:p>
            <a:pPr algn="just" rtl="1"/>
            <a:r>
              <a:rPr lang="ar-EG" sz="2400" dirty="0">
                <a:latin typeface="Alexandria" pitchFamily="2" charset="-78"/>
                <a:cs typeface="Alexandria" pitchFamily="2" charset="-78"/>
              </a:rPr>
              <a:t>2- أنواع تفسير القانون.</a:t>
            </a:r>
          </a:p>
          <a:p>
            <a:pPr algn="just" rtl="1"/>
            <a:r>
              <a:rPr lang="ar-EG" sz="2400" dirty="0">
                <a:latin typeface="Alexandria" pitchFamily="2" charset="-78"/>
                <a:cs typeface="Alexandria" pitchFamily="2" charset="-78"/>
              </a:rPr>
              <a:t>3- طرق وقواعد تفسير القانون.</a:t>
            </a:r>
          </a:p>
          <a:p>
            <a:pPr algn="just" rtl="1"/>
            <a:r>
              <a:rPr lang="ar-EG" sz="2400" dirty="0">
                <a:latin typeface="Alexandria" pitchFamily="2" charset="-78"/>
                <a:cs typeface="Alexandria" pitchFamily="2" charset="-78"/>
              </a:rPr>
              <a:t>4- مذاهب أو مدارس تفسير القانون.</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تفسير القانون:</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72570" y="2184226"/>
            <a:ext cx="12015570"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000" b="1" dirty="0">
                <a:latin typeface="Alexandria" pitchFamily="2" charset="-78"/>
                <a:cs typeface="Alexandria" pitchFamily="2" charset="-78"/>
              </a:rPr>
              <a:t>الأصل في نصوص التشريع أن تكون واضحة محددة ومفهومة </a:t>
            </a:r>
            <a:r>
              <a:rPr lang="ar-EG" sz="2000" b="1" u="sng" dirty="0">
                <a:latin typeface="Alexandria" pitchFamily="2" charset="-78"/>
                <a:cs typeface="Alexandria" pitchFamily="2" charset="-78"/>
              </a:rPr>
              <a:t>بأن تكون موضوعة بصيغة لا تثير لبس أو غموض أو عدم تحديد في شأن إنطباقها على الوقائع أو الفروض التي تنظمها. </a:t>
            </a:r>
            <a:r>
              <a:rPr lang="ar-EG" sz="2000" dirty="0">
                <a:latin typeface="Alexandria" pitchFamily="2" charset="-78"/>
                <a:cs typeface="Alexandria" pitchFamily="2" charset="-78"/>
              </a:rPr>
              <a:t>لكن يحدث أن لا تكون نصوص القانون على هذه الدرجة من الوضوح والتحديد. فيكشف الجانب العملي عن مشاكل في تطبيق النص القانوني، ولذا يلزم تفسيرها. </a:t>
            </a:r>
          </a:p>
          <a:p>
            <a:pPr marL="342900" indent="-342900" algn="just" rtl="1">
              <a:buFont typeface="Wingdings" pitchFamily="2" charset="2"/>
              <a:buChar char="§"/>
            </a:pPr>
            <a:r>
              <a:rPr lang="ar-EG" sz="2000" b="1" u="sng" dirty="0">
                <a:latin typeface="Alexandria" pitchFamily="2" charset="-78"/>
                <a:cs typeface="Alexandria" pitchFamily="2" charset="-78"/>
              </a:rPr>
              <a:t>والتفسير هو الوقوف عند المعنى الحقيقي للنص القانوني والبحث عن الحكم الواجب تطبيقه على الواقعة محل النزاع </a:t>
            </a:r>
            <a:r>
              <a:rPr lang="ar-EG" sz="2000" dirty="0">
                <a:latin typeface="Alexandria" pitchFamily="2" charset="-78"/>
                <a:cs typeface="Alexandria" pitchFamily="2" charset="-78"/>
              </a:rPr>
              <a:t>وإذا كان التفسير هو تحديد المعنى الذي تتضمنه القاعدة القانونية؛ فإن مشكلاته لاتثور إلا بصدد القوانين المكتوبة» التشريع» كأهم المصادر الرسمية للقاعدة القانونية، خصوصاً وأن نصوصه تصاغ بعبارات موجزة، تثور المشكلات بصدد تفسيرها أو الاستدلال على ماتتضمنه، لذا قد يتدخل المشرع نفسه بإصدار قانون يفسر المقصود بالقانون القديم يسمى بالتشريع التفسيري.</a:t>
            </a:r>
          </a:p>
          <a:p>
            <a:pPr marL="342900" indent="-342900" algn="just" rtl="1">
              <a:buFont typeface="Wingdings" pitchFamily="2" charset="2"/>
              <a:buChar char="§"/>
            </a:pPr>
            <a:r>
              <a:rPr lang="ar-EG" sz="2000" dirty="0">
                <a:latin typeface="Alexandria" pitchFamily="2" charset="-78"/>
                <a:cs typeface="Alexandria" pitchFamily="2" charset="-78"/>
              </a:rPr>
              <a:t>وثمة علاقة بين تفسير القانون وكيفية صياغته والثانية تؤثر على الأول إيجاباً أو سلباً.</a:t>
            </a:r>
          </a:p>
        </p:txBody>
      </p:sp>
      <p:sp>
        <p:nvSpPr>
          <p:cNvPr id="3" name="TextBox 2">
            <a:extLst>
              <a:ext uri="{FF2B5EF4-FFF2-40B4-BE49-F238E27FC236}">
                <a16:creationId xmlns:a16="http://schemas.microsoft.com/office/drawing/2014/main" id="{07DA6679-0DBF-ED63-7FBA-A15CF1A3BA15}"/>
              </a:ext>
            </a:extLst>
          </p:cNvPr>
          <p:cNvSpPr txBox="1"/>
          <p:nvPr/>
        </p:nvSpPr>
        <p:spPr>
          <a:xfrm>
            <a:off x="9471940" y="7693426"/>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يقصد بالتفسير </a:t>
            </a:r>
            <a:r>
              <a:rPr lang="ar-EG" sz="2000" dirty="0">
                <a:solidFill>
                  <a:schemeClr val="tx1"/>
                </a:solidFill>
                <a:latin typeface="Alexandria" pitchFamily="2" charset="-78"/>
                <a:cs typeface="Alexandria" pitchFamily="2" charset="-78"/>
              </a:rPr>
              <a:t>بيان حقيقة معنى قاعدة تشريعية مكتوبة صادرة من سلطة مختصة. وتفسير القانون أي تحديد المعنى الحقيقي لمضمون القاعدة التي وضعها المشرع. فهو تلك العملية الذهنية التي يقصد بها تحديد معنى القاعدة القانونية ومداها.</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التفسير لا يتصور إلا بالنسبة للقواعد المكتوبة، أي القواعد التي تستمد من مصادرها الرسمية في ألفاظ معينة، وهذا ينطبق على القواعد التشريعية كما ينطبق على القواعد التي تستمد من نصوص الكتب السماوية، </a:t>
            </a:r>
            <a:r>
              <a:rPr lang="ar-EG" sz="2000" dirty="0">
                <a:solidFill>
                  <a:schemeClr val="tx1"/>
                </a:solidFill>
                <a:latin typeface="Alexandria" pitchFamily="2" charset="-78"/>
                <a:cs typeface="Alexandria" pitchFamily="2" charset="-78"/>
              </a:rPr>
              <a:t>فحاجة قواعد القانون إلى التفسير تقتضى أن تكون هذه القواعد مصاغة في عبارات وألفاظ معينة، يقوم التفسير على تحديد مدلولها. باختيار معنى معين للنص من بين مختلف المعاني الممكنة التي يحتملها.</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وهو ما يتم عن طريق توضيح ما أبهم من ألفاظه، وتكميل ما اقتضب من نصوصه، وتخريج ما نقص من أحكامه، والتوفيق بين أجزائه المتناقضة.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تفسير القانون: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أما بالنسبة للقواعد غير المكتوبة كالعرف أو مبادئ القانون الطبيعي وقواعد العدالة، </a:t>
            </a:r>
            <a:r>
              <a:rPr lang="ar-EG" sz="2000" dirty="0">
                <a:solidFill>
                  <a:schemeClr val="tx1"/>
                </a:solidFill>
                <a:latin typeface="Alexandria" pitchFamily="2" charset="-78"/>
                <a:cs typeface="Alexandria" pitchFamily="2" charset="-78"/>
              </a:rPr>
              <a:t>فإن تحديد مضمونها لا يكون تفسيرا لها وإنما يتخذ شكل التثبت من وجودها أي إثباتها بمضمون معين، أي أن البحث عن معناها هو في نفس الوقت إثبات لوجودها من عدمه.</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فالتفسير ينصب أساساً على التشريع، باعتباره الصورة المعتادة للقواعد القانونية المكتوبة في الوقت الحاضر، ولذلك، فإن الكلام عن تفسير القانون، </a:t>
            </a:r>
            <a:r>
              <a:rPr lang="ar-EG" sz="2000" dirty="0">
                <a:solidFill>
                  <a:schemeClr val="tx1"/>
                </a:solidFill>
                <a:latin typeface="Alexandria" pitchFamily="2" charset="-78"/>
                <a:cs typeface="Alexandria" pitchFamily="2" charset="-78"/>
              </a:rPr>
              <a:t>يكون القصد منه الكلام عن تفسير التشريع لأنه يحتل مكان الصدارة بين القواعد القانونية كافة.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تفسير القانون: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83678954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000" b="1" dirty="0">
                <a:solidFill>
                  <a:schemeClr val="tx1"/>
                </a:solidFill>
                <a:latin typeface="Alexandria" pitchFamily="2" charset="-78"/>
                <a:cs typeface="Alexandria" pitchFamily="2" charset="-78"/>
              </a:rPr>
              <a:t>يقوم بالتفسير في الغالب القاضي والفقيه، </a:t>
            </a:r>
            <a:r>
              <a:rPr lang="ar-EG" sz="2000" dirty="0">
                <a:solidFill>
                  <a:schemeClr val="tx1"/>
                </a:solidFill>
                <a:latin typeface="Alexandria" pitchFamily="2" charset="-78"/>
                <a:cs typeface="Alexandria" pitchFamily="2" charset="-78"/>
              </a:rPr>
              <a:t>بينما يندر أن يقوم به المشرع، ويطلق على التفسير الذي يقوم به المشرع </a:t>
            </a:r>
            <a:r>
              <a:rPr lang="ar-EG" sz="20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التفسير التشريعي، </a:t>
            </a:r>
            <a:r>
              <a:rPr lang="ar-EG" sz="2000" dirty="0">
                <a:solidFill>
                  <a:schemeClr val="tx1"/>
                </a:solidFill>
                <a:latin typeface="Alexandria" pitchFamily="2" charset="-78"/>
                <a:cs typeface="Alexandria" pitchFamily="2" charset="-78"/>
              </a:rPr>
              <a:t>وحينما يقوم به القاضي يسمى </a:t>
            </a:r>
            <a:r>
              <a:rPr lang="ar-EG" sz="20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التفسير القضائي </a:t>
            </a:r>
            <a:r>
              <a:rPr lang="ar-EG" sz="2000" dirty="0">
                <a:solidFill>
                  <a:schemeClr val="tx1"/>
                </a:solidFill>
                <a:latin typeface="Alexandria" pitchFamily="2" charset="-78"/>
                <a:cs typeface="Alexandria" pitchFamily="2" charset="-78"/>
              </a:rPr>
              <a:t>وإذا قام به الفقيه عرف </a:t>
            </a:r>
            <a:r>
              <a:rPr lang="ar-EG" sz="20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بالتفسير الفقهي. وترتيباً على ذلك توجد ثلاثة أنواع من التفسير وهم: </a:t>
            </a:r>
          </a:p>
          <a:p>
            <a:pPr algn="just" rtl="1"/>
            <a:r>
              <a:rPr lang="ar-EG" sz="20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أولاً:  </a:t>
            </a:r>
            <a:r>
              <a:rPr lang="ar-SA" sz="2000" b="1" dirty="0">
                <a:solidFill>
                  <a:schemeClr val="tx1"/>
                </a:solidFill>
                <a:latin typeface="Alexandria" pitchFamily="2" charset="-78"/>
                <a:cs typeface="Alexandria" pitchFamily="2" charset="-78"/>
              </a:rPr>
              <a:t>التفسير التشريعي</a:t>
            </a:r>
            <a:r>
              <a:rPr lang="ar-EG" sz="2000" b="1" dirty="0">
                <a:solidFill>
                  <a:schemeClr val="tx1"/>
                </a:solidFill>
                <a:latin typeface="Alexandria" pitchFamily="2" charset="-78"/>
                <a:cs typeface="Alexandria" pitchFamily="2" charset="-78"/>
              </a:rPr>
              <a:t>:</a:t>
            </a:r>
          </a:p>
          <a:p>
            <a:pPr marL="342900" indent="-342900" algn="just" rtl="1">
              <a:buFont typeface="Wingdings" pitchFamily="2" charset="2"/>
              <a:buChar char="§"/>
            </a:pPr>
            <a:r>
              <a:rPr lang="ar-EG" sz="2000" b="1" dirty="0">
                <a:solidFill>
                  <a:schemeClr val="tx1"/>
                </a:solidFill>
                <a:latin typeface="Alexandria" pitchFamily="2" charset="-78"/>
                <a:cs typeface="Alexandria" pitchFamily="2" charset="-78"/>
              </a:rPr>
              <a:t>التفسير التشريعي هو التفسير الذي يضعه المشرع نفسه ليبين به حقيقة ما قصده من تشريع سابق، </a:t>
            </a:r>
            <a:r>
              <a:rPr lang="ar-EG" sz="2000" dirty="0">
                <a:solidFill>
                  <a:schemeClr val="tx1"/>
                </a:solidFill>
                <a:latin typeface="Alexandria" pitchFamily="2" charset="-78"/>
                <a:cs typeface="Alexandria" pitchFamily="2" charset="-78"/>
              </a:rPr>
              <a:t>إذا ظهر له أن المحاكم لم تهتد إلى هذا القصد. </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ويسمى تفسيراً تشريعياً لأن تشريعاً يصدر به فهو يصدر الغــــالـــب عندما تلاحظ السلطة التشريعية أن خلافاً حادا قد ثار في المحاكم حول تحديد المعنى الذي قصده من تشريع سابق، أو حين تلاحظ أن المحاكم قد فهمت هذا التشريع بشكل يتضاد مع المعنى المقصود منه، أو بشكل يسلبه جوهر المعنى الذي يقصده. </a:t>
            </a:r>
            <a:r>
              <a:rPr lang="ar-EG" sz="2000" dirty="0">
                <a:solidFill>
                  <a:schemeClr val="tx1"/>
                </a:solidFill>
                <a:latin typeface="Alexandria" pitchFamily="2" charset="-78"/>
                <a:cs typeface="Alexandria" pitchFamily="2" charset="-78"/>
              </a:rPr>
              <a:t>ولو ترك الأمر هكذا لضاعت كل قيمة من إصدار التشريع، أو لكانت نتائج إصداره وبالاً أراد المشرع أن يتحاشاه منذ البداية. ومن ثم تتدخل السلطة التشريعية لتعيد الأمر إلى نصابه وتبين حقيقة قصدها من هذا التشريع.</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تفسير القانون: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3581197132"/>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000" b="1" dirty="0">
                <a:solidFill>
                  <a:schemeClr val="tx1"/>
                </a:solidFill>
                <a:latin typeface="Alexandria" pitchFamily="2" charset="-78"/>
                <a:cs typeface="Alexandria" pitchFamily="2" charset="-78"/>
              </a:rPr>
              <a:t>كذلك تقوم الحاجة إلى التفسير التشريعي في الأحوال التي يسن فيها تشريعاً على وجه السرعة، </a:t>
            </a:r>
            <a:r>
              <a:rPr lang="ar-EG" sz="2000" dirty="0">
                <a:solidFill>
                  <a:schemeClr val="tx1"/>
                </a:solidFill>
                <a:latin typeface="Alexandria" pitchFamily="2" charset="-78"/>
                <a:cs typeface="Alexandria" pitchFamily="2" charset="-78"/>
              </a:rPr>
              <a:t>إذ يفترض في هذه الحالة أن نصوص التشريع لن تكون متضمنة لكل الحلول التي تظهر الحاجة إليها عند تطبيق أحكامه.</a:t>
            </a:r>
          </a:p>
          <a:p>
            <a:pPr marL="342900" indent="-342900" algn="just" rtl="1">
              <a:buFont typeface="Wingdings" pitchFamily="2" charset="2"/>
              <a:buChar char="§"/>
            </a:pPr>
            <a:r>
              <a:rPr lang="ar-EG" sz="2000" b="1" u="sng" dirty="0">
                <a:solidFill>
                  <a:schemeClr val="tx1"/>
                </a:solidFill>
                <a:latin typeface="Alexandria" pitchFamily="2" charset="-78"/>
                <a:cs typeface="Alexandria" pitchFamily="2" charset="-78"/>
              </a:rPr>
              <a:t>ويتميز التفسير التشريعي بخاصتين هامتين: </a:t>
            </a:r>
            <a:r>
              <a:rPr lang="ar-EG" sz="2000" b="1" dirty="0">
                <a:solidFill>
                  <a:schemeClr val="tx1"/>
                </a:solidFill>
                <a:latin typeface="Alexandria" pitchFamily="2" charset="-78"/>
                <a:cs typeface="Alexandria" pitchFamily="2" charset="-78"/>
              </a:rPr>
              <a:t>أنه تفسير ملزم وأن له أثر رجعي، </a:t>
            </a:r>
            <a:r>
              <a:rPr lang="ar-EG" sz="2000" dirty="0">
                <a:solidFill>
                  <a:schemeClr val="tx1"/>
                </a:solidFill>
                <a:latin typeface="Alexandria" pitchFamily="2" charset="-78"/>
                <a:cs typeface="Alexandria" pitchFamily="2" charset="-78"/>
              </a:rPr>
              <a:t>فكونه ملزماً لأنه يصدر في صورة تشريع، والتشريع يلزم دائما. </a:t>
            </a:r>
            <a:r>
              <a:rPr lang="ar-EG" sz="2000" b="1" u="sng" dirty="0">
                <a:solidFill>
                  <a:schemeClr val="tx1"/>
                </a:solidFill>
                <a:latin typeface="Alexandria" pitchFamily="2" charset="-78"/>
                <a:cs typeface="Alexandria" pitchFamily="2" charset="-78"/>
              </a:rPr>
              <a:t>وإما كــونه له أثر رجعي، أي أنه على الماضي، فينطبق على الوقائع التي حدثت قبل صدوره أي قبل صدور التفسير أو القانون المفسر أو التفسيري، بل ويسرى على القضايا المنظورة التي لم يتم الفصل فيها</a:t>
            </a:r>
            <a:r>
              <a:rPr lang="ar-EG" sz="2000" dirty="0">
                <a:solidFill>
                  <a:schemeClr val="tx1"/>
                </a:solidFill>
                <a:latin typeface="Alexandria" pitchFamily="2" charset="-78"/>
                <a:cs typeface="Alexandria" pitchFamily="2" charset="-78"/>
              </a:rPr>
              <a:t>. فكما سبق القول أن التشريع المفسر يعتبر قد صدر مع التشريع المفسر.</a:t>
            </a:r>
          </a:p>
          <a:p>
            <a:pPr marL="342900" indent="-342900" algn="just" rtl="1">
              <a:buFont typeface="Wingdings" pitchFamily="2" charset="2"/>
              <a:buChar char="§"/>
            </a:pPr>
            <a:r>
              <a:rPr lang="ar-EG" sz="2000" b="1" dirty="0">
                <a:solidFill>
                  <a:schemeClr val="tx1"/>
                </a:solidFill>
                <a:latin typeface="Alexandria" pitchFamily="2" charset="-78"/>
                <a:cs typeface="Alexandria" pitchFamily="2" charset="-78"/>
              </a:rPr>
              <a:t>اختصاص المحكمة الدستورية العليا بالتفسير:</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أسند المشرع المصري للمحكمة الدستورية العليا مهمة تفسير القانون وذلك في القانون رقم ٤٨ لسنة ۱۹۷۹ بإنشاء المحكمة الدستورية العليا. فنص في المادة ٢٦ من هذا القانون على أن </a:t>
            </a:r>
            <a:r>
              <a:rPr lang="ar-EG" sz="2000" b="1" dirty="0">
                <a:solidFill>
                  <a:schemeClr val="tx1"/>
                </a:solidFill>
                <a:latin typeface="Alexandria" pitchFamily="2" charset="-78"/>
                <a:cs typeface="Alexandria" pitchFamily="2" charset="-78"/>
              </a:rPr>
              <a:t>"تتولى المحكمة الدستورية العليا تفسير نصوص القوانين الصادرة من السلطة التشريعية والقرارات بقوانين الصادرة من رئيس الجمهورية وفقاً لأحكام الدستور وذلك إذا أثارت خلافا في التطبيق وكان لها من الأهمية ما يقتضى وحدة تفسيرها".</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تفسير القانون: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1425062241"/>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rgbClr val="FF0000"/>
                </a:solidFill>
                <a:latin typeface="Alexandria" pitchFamily="2" charset="-78"/>
                <a:cs typeface="Alexandria" pitchFamily="2" charset="-78"/>
              </a:rPr>
              <a:t>ثانياً: التفسير القضائي: </a:t>
            </a:r>
          </a:p>
          <a:p>
            <a:pPr marL="342900" indent="-342900" algn="just" rtl="1">
              <a:buFont typeface="Arial" pitchFamily="34" charset="0"/>
              <a:buChar char="•"/>
            </a:pPr>
            <a:r>
              <a:rPr lang="ar-EG" sz="2000" b="1" u="sng" dirty="0">
                <a:solidFill>
                  <a:schemeClr val="tx1"/>
                </a:solidFill>
                <a:latin typeface="Alexandria" pitchFamily="2" charset="-78"/>
                <a:cs typeface="Alexandria" pitchFamily="2" charset="-78"/>
              </a:rPr>
              <a:t>يقصد بالتفسير القضائي ذلك التفسير الذي تتولاه المحاكم حينما تدعى إلى تطبيق القانون على المنازعات المرفوعة إليها، فهو التفسير الذي يقوم به القاضي عند نظر النزاع المعروض عليه للفصل فيه. </a:t>
            </a:r>
            <a:r>
              <a:rPr lang="ar-EG" sz="2000" dirty="0">
                <a:solidFill>
                  <a:schemeClr val="tx1"/>
                </a:solidFill>
                <a:latin typeface="Alexandria" pitchFamily="2" charset="-78"/>
                <a:cs typeface="Alexandria" pitchFamily="2" charset="-78"/>
              </a:rPr>
              <a:t>وتفسير القانون هو من صميم عمل القضاة. والقاضي يقوم بالتفسير من تلقاء نفسه دونما حاجة لأن يطلب الخصوم منه ذلك؛ لأن من صميم عمله بيان حكم القانون في النزاع المعروض عليه، والذي لا يستطيع عدم الفصل فيه بحجة غموض أو إبهام النصوص أو عدم وضوحها أو عدم وجود حكم في القانون للنزاع وإلا عد مرتكباً لجريمة إنكار العدالة وفقاً للمادة ۱۲۲ عقوبات كما سبق القول. ولهذا فهو ملزم بتفسير القانون حتى ينزل حكمه الصحيح على النزاع الذي يفصل فيه.</a:t>
            </a:r>
          </a:p>
          <a:p>
            <a:pPr marL="342900" indent="-342900" algn="just" rtl="1">
              <a:buFont typeface="Arial" pitchFamily="34" charset="0"/>
              <a:buChar char="•"/>
            </a:pPr>
            <a:r>
              <a:rPr lang="ar-EG" sz="2000" b="1" u="sng" dirty="0">
                <a:solidFill>
                  <a:schemeClr val="tx1"/>
                </a:solidFill>
                <a:latin typeface="Alexandria" pitchFamily="2" charset="-78"/>
                <a:cs typeface="Alexandria" pitchFamily="2" charset="-78"/>
              </a:rPr>
              <a:t>والتفسير الذي يقوم به القاضي ليس تفسيراً نظرياً، وإنما هو تفسير له أساس عملي فهو يكون بمناسبة نزاع قضائي معين مدعو للفصل فيه.</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تفسير القانون: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3928472076"/>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Arial" pitchFamily="34" charset="0"/>
              <a:buChar char="•"/>
            </a:pPr>
            <a:r>
              <a:rPr lang="ar-EG" sz="2000" b="1" dirty="0">
                <a:solidFill>
                  <a:schemeClr val="tx1"/>
                </a:solidFill>
                <a:latin typeface="Alexandria" pitchFamily="2" charset="-78"/>
                <a:cs typeface="Alexandria" pitchFamily="2" charset="-78"/>
              </a:rPr>
              <a:t>ولذلك فهو يأتي متأثراً بهذا الأساس ويستجيب للضرورات العملية حتى ولو لم يتسق تمام الاتساق مع ما يقضى به المنطق. </a:t>
            </a:r>
            <a:r>
              <a:rPr lang="ar-EG" sz="2000" b="1" u="sng" dirty="0">
                <a:solidFill>
                  <a:schemeClr val="tx1"/>
                </a:solidFill>
                <a:latin typeface="Alexandria" pitchFamily="2" charset="-78"/>
                <a:cs typeface="Alexandria" pitchFamily="2" charset="-78"/>
              </a:rPr>
              <a:t>فالتفسير القضائي لا يقع لذاته وإنما يقع تمهيداً لتطبيق نص قانوني في دعوى مرفوعة فعلا، أى على نزاع يطلب تطبيق حكم القانون عليه. </a:t>
            </a:r>
            <a:r>
              <a:rPr lang="ar-EG" sz="2000" dirty="0">
                <a:solidFill>
                  <a:schemeClr val="tx1"/>
                </a:solidFill>
                <a:latin typeface="Alexandria" pitchFamily="2" charset="-78"/>
                <a:cs typeface="Alexandria" pitchFamily="2" charset="-78"/>
              </a:rPr>
              <a:t>ولهذا لا يجوز للأفراد أن يرفعوا دعوى أمام القاضي يطلبون منه فقط تفسير حكم القانون ليتولوا تطبيقه على ما عسى أن يكون بينهم من علاقات، وأن يحلوا على هديه منازعاتهم، فهذه الدعوى تكون مرفوضة، لأن هذا ليس من عمل القاضي.</a:t>
            </a:r>
          </a:p>
          <a:p>
            <a:pPr marL="342900" indent="-342900" algn="just" rtl="1">
              <a:buFont typeface="Arial" pitchFamily="34" charset="0"/>
              <a:buChar char="•"/>
            </a:pPr>
            <a:r>
              <a:rPr lang="ar-EG" sz="2000" b="1" dirty="0">
                <a:solidFill>
                  <a:schemeClr val="tx1"/>
                </a:solidFill>
                <a:latin typeface="Alexandria" pitchFamily="2" charset="-78"/>
                <a:cs typeface="Alexandria" pitchFamily="2" charset="-78"/>
              </a:rPr>
              <a:t>والتفسير القضائي ملزم لطرفي النزاع الذي حصل التفسير بصدده، بناء على حجية الأمر المحكوم فيه التي تثبت للحكم. فلا يجوز للطرفين أن يرفعا الدعوى مرة ثانية لنفس السبب ولنفس الموضوع</a:t>
            </a:r>
            <a:r>
              <a:rPr lang="ar-EG" sz="2000" dirty="0">
                <a:solidFill>
                  <a:schemeClr val="tx1"/>
                </a:solidFill>
                <a:latin typeface="Alexandria" pitchFamily="2" charset="-78"/>
                <a:cs typeface="Alexandria" pitchFamily="2" charset="-78"/>
              </a:rPr>
              <a:t>، ولكن لا تتجاوز قوة هذا التفسير الإلزامية حدود هذا النزاع؛ بمعنى أنه إذا كان هذا التفسير ملزماً لأطراف النزاع، فإن هذا الإلزام يقف عند حد هذا النزاع، ولا يمتد إلى منازعات أخرى أو محاكم أخرى، إذ يجوز لمحكمة أخرى أن تعطى تفسيراً لنفس القاعدة مخالفا للتفسير الذي أعطته المحكمة الأولى، بل أنه يجوز لنفس المحكمة التي فسرت القاعدة القانونية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تفسير القانون: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262189869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rgbClr val="FF0000"/>
                </a:solidFill>
                <a:latin typeface="Alexandria" pitchFamily="2" charset="-78"/>
                <a:cs typeface="Alexandria" pitchFamily="2" charset="-78"/>
              </a:rPr>
              <a:t>ثالثاً: التفسير الفقهي: </a:t>
            </a:r>
          </a:p>
          <a:p>
            <a:pPr marL="342900" indent="-342900" algn="just" rtl="1">
              <a:buFont typeface="Wingdings" pitchFamily="2" charset="2"/>
              <a:buChar char="§"/>
            </a:pPr>
            <a:r>
              <a:rPr lang="ar-EG" sz="2000" b="1" dirty="0">
                <a:solidFill>
                  <a:schemeClr val="tx1"/>
                </a:solidFill>
                <a:latin typeface="Alexandria" pitchFamily="2" charset="-78"/>
                <a:cs typeface="Alexandria" pitchFamily="2" charset="-78"/>
              </a:rPr>
              <a:t>الفقه هو المؤلفات والشروح التي يكتبها أساتذة القانون والقضاة والمحامون وغيرهم من المشتغلين بالقانون. </a:t>
            </a:r>
            <a:r>
              <a:rPr lang="ar-EG" sz="2000" dirty="0">
                <a:solidFill>
                  <a:schemeClr val="tx1"/>
                </a:solidFill>
                <a:latin typeface="Alexandria" pitchFamily="2" charset="-78"/>
                <a:cs typeface="Alexandria" pitchFamily="2" charset="-78"/>
              </a:rPr>
              <a:t>وقد أصبح الفقه يهتم في العصر الحديث بتفسير القانون في مصادرة المختلفة، التشريع والقضاء والفقه. </a:t>
            </a:r>
            <a:r>
              <a:rPr lang="ar-EG" sz="2000" b="1" u="sng" dirty="0">
                <a:solidFill>
                  <a:schemeClr val="tx1"/>
                </a:solidFill>
                <a:latin typeface="Alexandria" pitchFamily="2" charset="-78"/>
                <a:cs typeface="Alexandria" pitchFamily="2" charset="-78"/>
              </a:rPr>
              <a:t>ولعل أهم ما يقوم به الفقه في هذا الشأن، هو رد الأحكام التفصيلية إلى أصولها العامة، وتنسيق المبادئ القانونية في طوائف ونظريات، بحيث تمكن في النهاية معرفة أحكام القانون في سهولة ويسر. </a:t>
            </a:r>
            <a:r>
              <a:rPr lang="ar-EG" sz="2000" dirty="0">
                <a:solidFill>
                  <a:schemeClr val="tx1"/>
                </a:solidFill>
                <a:latin typeface="Alexandria" pitchFamily="2" charset="-78"/>
                <a:cs typeface="Alexandria" pitchFamily="2" charset="-78"/>
              </a:rPr>
              <a:t>ولا يقتصر دور الفقه فقط على التجميع والتنسيق والتحليل، </a:t>
            </a:r>
            <a:r>
              <a:rPr lang="ar-EG" sz="2000" b="1" u="sng" dirty="0">
                <a:solidFill>
                  <a:schemeClr val="tx1"/>
                </a:solidFill>
                <a:latin typeface="Alexandria" pitchFamily="2" charset="-78"/>
                <a:cs typeface="Alexandria" pitchFamily="2" charset="-78"/>
              </a:rPr>
              <a:t>بل كثيرا ما يوجه الفقه انتقادات قد تؤدى إلى تعديل في موقف المشرع، أو إلى رجوع في أحكام القضاء.</a:t>
            </a:r>
            <a:r>
              <a:rPr lang="ar-EG" sz="2000" dirty="0">
                <a:solidFill>
                  <a:schemeClr val="tx1"/>
                </a:solidFill>
                <a:latin typeface="Alexandria" pitchFamily="2" charset="-78"/>
                <a:cs typeface="Alexandria" pitchFamily="2" charset="-78"/>
              </a:rPr>
              <a:t> وكذلك فإن الفقه يقترح في بعض الأحيان حلولا للفروض التي ليس لها حلول في مصادر القانون الوضعي. وكثيرا ما يأخذ القضاء بهذه الحلول.</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تفسير القانون: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3899863110"/>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000" b="1" dirty="0">
                <a:solidFill>
                  <a:schemeClr val="tx1"/>
                </a:solidFill>
                <a:latin typeface="Alexandria" pitchFamily="2" charset="-78"/>
                <a:cs typeface="Alexandria" pitchFamily="2" charset="-78"/>
              </a:rPr>
              <a:t>والتفسير الفقهي: هو التفسير الذي يقوم به الفقهاء في مؤلفاتهم وأبحاثهم أو فتاواهم، وبصفة عامة بصدد دراستهم للقانون. </a:t>
            </a:r>
          </a:p>
          <a:p>
            <a:pPr marL="342900" indent="-342900" algn="just" rtl="1">
              <a:buFont typeface="Wingdings" pitchFamily="2" charset="2"/>
              <a:buChar char="§"/>
            </a:pPr>
            <a:r>
              <a:rPr lang="ar-EG" sz="2000" dirty="0">
                <a:solidFill>
                  <a:schemeClr val="tx1"/>
                </a:solidFill>
                <a:latin typeface="Alexandria" pitchFamily="2" charset="-78"/>
                <a:cs typeface="Alexandria" pitchFamily="2" charset="-78"/>
              </a:rPr>
              <a:t>ويتسم هذا التفسير بأنه نظري بحت، إذ هو يبحث عن تعرف قواعد القانون في تجريدها، لا في تطبيقها الفردي بصدد منازعات خاصة معينة. فهو لا يهمه كثيراً مقتضيات الضرورات العملية، وإنما يهمه أكثر أعمال المنطق السليم والقواعد النظرية فهو يتصف بالمنطق والتدليل المرهف والحجج البالغة والأقيسة المحكمة والأبحاث التاريخية المستفيضة. </a:t>
            </a:r>
            <a:r>
              <a:rPr lang="ar-EG" sz="2000" b="1" u="sng" dirty="0">
                <a:solidFill>
                  <a:schemeClr val="tx1"/>
                </a:solidFill>
                <a:latin typeface="Alexandria" pitchFamily="2" charset="-78"/>
                <a:cs typeface="Alexandria" pitchFamily="2" charset="-78"/>
              </a:rPr>
              <a:t>فهو مجرد وجهة نظر، مجرد فكرة ليست لها أية قوة ملزمة وليس لهذا التفسير الفقهي أية قوة ملزمة للقاضي مهما بلغت الثقة بصاحب هذا التفسير وأيا كانت شهرته العلمية في حد ذاتها أية قوة إلزامية.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تفسير القانون: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906536762"/>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000" b="1" u="sng" dirty="0">
                <a:solidFill>
                  <a:srgbClr val="000000"/>
                </a:solidFill>
                <a:latin typeface="Alexandria" pitchFamily="2" charset="-78"/>
                <a:ea typeface="Arial"/>
                <a:cs typeface="Alexandria" pitchFamily="2" charset="-78"/>
                <a:sym typeface="Arial"/>
              </a:rPr>
              <a:t>- </a:t>
            </a:r>
            <a:r>
              <a:rPr lang="ar-EG" sz="2000" b="1" u="sng" dirty="0">
                <a:solidFill>
                  <a:srgbClr val="000000"/>
                </a:solidFill>
                <a:latin typeface="Alexandria" pitchFamily="2" charset="-78"/>
                <a:ea typeface="Arial"/>
                <a:cs typeface="Alexandria" pitchFamily="2" charset="-78"/>
                <a:sym typeface="Arial"/>
              </a:rPr>
              <a:t>نفرق في هذا الصدد بين مسألتين: </a:t>
            </a:r>
            <a:r>
              <a:rPr lang="ar-EG" sz="2000" b="1" dirty="0">
                <a:solidFill>
                  <a:srgbClr val="000000"/>
                </a:solidFill>
                <a:latin typeface="Alexandria" pitchFamily="2" charset="-78"/>
                <a:ea typeface="Arial"/>
                <a:cs typeface="Alexandria" pitchFamily="2" charset="-78"/>
                <a:sym typeface="Arial"/>
              </a:rPr>
              <a:t>الأولى، أن يكون النص التشريعي سليماً، فيقتصر دور المفسر على الاستدلال على المعنى من لفظ النص وفحواه. </a:t>
            </a:r>
            <a:r>
              <a:rPr lang="ar-EG" sz="2000" b="1" u="sng" dirty="0">
                <a:solidFill>
                  <a:srgbClr val="000000"/>
                </a:solidFill>
                <a:latin typeface="Alexandria" pitchFamily="2" charset="-78"/>
                <a:ea typeface="Arial"/>
                <a:cs typeface="Alexandria" pitchFamily="2" charset="-78"/>
                <a:sym typeface="Arial"/>
              </a:rPr>
              <a:t>والثانية، أن يكون النص غير سليم أو معيب تعين عليه الإلتجاء في تفسيره إلى الأعمال التحضيرية والمصادر التاريخية، والحكمة من النص تقريب النصوص من بعضها البعض للتوصل إلى القصد الحقيقي.</a:t>
            </a:r>
            <a:endParaRPr lang="en-US" sz="2000" b="1" u="sng" dirty="0">
              <a:solidFill>
                <a:srgbClr val="000000"/>
              </a:solidFill>
              <a:latin typeface="Alexandria" pitchFamily="2" charset="-78"/>
              <a:ea typeface="Arial"/>
              <a:cs typeface="Alexandria" pitchFamily="2" charset="-78"/>
              <a:sym typeface="Arial"/>
            </a:endParaRPr>
          </a:p>
          <a:p>
            <a:pPr algn="just" rtl="1"/>
            <a:endParaRPr lang="ar-EG" sz="20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وقواعد تفسير القانون:</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198921482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000" b="1" u="sng" dirty="0">
                <a:solidFill>
                  <a:srgbClr val="000000"/>
                </a:solidFill>
                <a:latin typeface="Alexandria" pitchFamily="2" charset="-78"/>
                <a:ea typeface="Arial"/>
                <a:cs typeface="Alexandria" pitchFamily="2" charset="-78"/>
                <a:sym typeface="Arial"/>
              </a:rPr>
              <a:t>- </a:t>
            </a:r>
            <a:r>
              <a:rPr lang="ar-EG" sz="2000" b="1" u="sng" dirty="0">
                <a:solidFill>
                  <a:srgbClr val="000000"/>
                </a:solidFill>
                <a:latin typeface="Alexandria" pitchFamily="2" charset="-78"/>
                <a:ea typeface="Arial"/>
                <a:cs typeface="Alexandria" pitchFamily="2" charset="-78"/>
                <a:sym typeface="Arial"/>
              </a:rPr>
              <a:t>نفرق في هذا الصدد بين مسألتين: </a:t>
            </a:r>
            <a:r>
              <a:rPr lang="ar-EG" sz="2000" b="1" dirty="0">
                <a:solidFill>
                  <a:srgbClr val="000000"/>
                </a:solidFill>
                <a:latin typeface="Alexandria" pitchFamily="2" charset="-78"/>
                <a:ea typeface="Arial"/>
                <a:cs typeface="Alexandria" pitchFamily="2" charset="-78"/>
                <a:sym typeface="Arial"/>
              </a:rPr>
              <a:t>الأولى، أن يكون النص التشريعي سليماً، فيقتصر دور المفسر على الاستدلال على المعنى من لفظ النص وفحواه. </a:t>
            </a:r>
            <a:r>
              <a:rPr lang="ar-EG" sz="2000" b="1" u="sng" dirty="0">
                <a:solidFill>
                  <a:srgbClr val="000000"/>
                </a:solidFill>
                <a:latin typeface="Alexandria" pitchFamily="2" charset="-78"/>
                <a:ea typeface="Arial"/>
                <a:cs typeface="Alexandria" pitchFamily="2" charset="-78"/>
                <a:sym typeface="Arial"/>
              </a:rPr>
              <a:t>والثانية، أن يكون النص غير سليم أو معيب تعين عليه الإلتجاء في تفسيره إلى الأعمال التحضيرية والمصادر التاريخية، والحكمة من النص تقريب النصوص من بعضها البعض للتوصل إلى القصد الحقيقي.</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 وفيما يلي نعرض لطرق تفسير القانون وقواعده في حالة النص السليم، ثم في حالة النص</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000000"/>
                </a:solidFill>
                <a:latin typeface="Alexandria" pitchFamily="2" charset="-78"/>
                <a:ea typeface="Arial"/>
                <a:cs typeface="Alexandria" pitchFamily="2" charset="-78"/>
                <a:sym typeface="Arial"/>
              </a:rPr>
              <a:t> المعيب، وذلك على النحو التالي:</a:t>
            </a:r>
            <a:endParaRPr lang="en-US" sz="2000" b="1" u="sng" dirty="0">
              <a:solidFill>
                <a:srgbClr val="000000"/>
              </a:solidFill>
              <a:latin typeface="Alexandria" pitchFamily="2" charset="-78"/>
              <a:ea typeface="Arial"/>
              <a:cs typeface="Alexandria" pitchFamily="2" charset="-78"/>
              <a:sym typeface="Arial"/>
            </a:endParaRPr>
          </a:p>
          <a:p>
            <a:pPr algn="just" rtl="1"/>
            <a:r>
              <a:rPr lang="ar-EG" sz="2000" b="1" u="sng" dirty="0">
                <a:solidFill>
                  <a:srgbClr val="FF0000"/>
                </a:solidFill>
                <a:latin typeface="Alexandria" pitchFamily="2" charset="-78"/>
                <a:ea typeface="Arial"/>
                <a:cs typeface="Alexandria" pitchFamily="2" charset="-78"/>
                <a:sym typeface="Arial"/>
              </a:rPr>
              <a:t>الطريقة الأولى: حالة النص السليم:</a:t>
            </a:r>
            <a:endParaRPr lang="en-US" sz="2000" b="1" u="sng" dirty="0">
              <a:solidFill>
                <a:srgbClr val="FF0000"/>
              </a:solidFill>
              <a:latin typeface="Alexandria" pitchFamily="2" charset="-78"/>
              <a:ea typeface="Arial"/>
              <a:cs typeface="Alexandria" pitchFamily="2" charset="-78"/>
              <a:sym typeface="Arial"/>
            </a:endParaRPr>
          </a:p>
          <a:p>
            <a:pPr algn="just" rtl="1"/>
            <a:r>
              <a:rPr lang="ar-EG" sz="2000" dirty="0">
                <a:solidFill>
                  <a:srgbClr val="000000"/>
                </a:solidFill>
                <a:latin typeface="Alexandria" pitchFamily="2" charset="-78"/>
                <a:ea typeface="Arial"/>
                <a:cs typeface="Alexandria" pitchFamily="2" charset="-78"/>
                <a:sym typeface="Arial"/>
              </a:rPr>
              <a:t>- إذا تبين أن النص سليم، تعين إستخلاص معناه من لفظه، وعباراته، فيما يسمى بالتوصل إلى المعنى من المنطوق، فإذا لم يتسير إستخلاص المعنى من ألفاظ النص وعباراته أمكن الاستدلال عليها من روح النص وفحواه فيما يسمى بالمعنى الواسع للنصوص القانونية. ونشير فيما يلي للمعنى الضيق للنص، ثم للمعنى الواسع على التوالي:</a:t>
            </a:r>
            <a:endParaRPr lang="en-US" sz="2000" dirty="0">
              <a:solidFill>
                <a:srgbClr val="000000"/>
              </a:solidFill>
              <a:latin typeface="Alexandria" pitchFamily="2" charset="-78"/>
              <a:ea typeface="Arial"/>
              <a:cs typeface="Alexandria" pitchFamily="2" charset="-78"/>
              <a:sym typeface="Arial"/>
            </a:endParaRPr>
          </a:p>
          <a:p>
            <a:pPr marL="342900" indent="-342900" algn="just" rtl="1">
              <a:buFontTx/>
              <a:buChar char="-"/>
            </a:pPr>
            <a:br>
              <a:rPr lang="ar-EG" sz="2000" dirty="0">
                <a:solidFill>
                  <a:srgbClr val="000000"/>
                </a:solidFill>
                <a:latin typeface="Alexandria" pitchFamily="2" charset="-78"/>
                <a:ea typeface="Arial"/>
                <a:cs typeface="Alexandria" pitchFamily="2" charset="-78"/>
                <a:sym typeface="Arial"/>
              </a:rPr>
            </a:br>
            <a:endParaRPr lang="ar-EG" sz="20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وقواعد تفسير القانون:</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154846298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rgbClr val="FF0000"/>
                </a:solidFill>
                <a:latin typeface="Alexandria" pitchFamily="2" charset="-78"/>
                <a:ea typeface="Arial"/>
                <a:cs typeface="Alexandria" pitchFamily="2" charset="-78"/>
                <a:sym typeface="Arial"/>
              </a:rPr>
              <a:t>أولاً: المعنى الضيق للنص:</a:t>
            </a:r>
            <a:endParaRPr lang="en-US" sz="2000" b="1" dirty="0">
              <a:solidFill>
                <a:srgbClr val="FF0000"/>
              </a:solidFill>
              <a:latin typeface="Alexandria" pitchFamily="2" charset="-78"/>
              <a:ea typeface="Arial"/>
              <a:cs typeface="Alexandria" pitchFamily="2" charset="-78"/>
              <a:sym typeface="Arial"/>
            </a:endParaRPr>
          </a:p>
          <a:p>
            <a:pPr algn="just" rtl="1"/>
            <a:r>
              <a:rPr lang="en-US" sz="2000" dirty="0">
                <a:solidFill>
                  <a:schemeClr val="tx1"/>
                </a:solidFill>
                <a:latin typeface="Alexandria" pitchFamily="2" charset="-78"/>
                <a:ea typeface="Arial"/>
                <a:cs typeface="Alexandria" pitchFamily="2" charset="-78"/>
                <a:sym typeface="Arial"/>
              </a:rPr>
              <a:t>- </a:t>
            </a:r>
            <a:r>
              <a:rPr lang="ar-EG" sz="2000" dirty="0">
                <a:solidFill>
                  <a:schemeClr val="tx1"/>
                </a:solidFill>
                <a:latin typeface="Alexandria" pitchFamily="2" charset="-78"/>
                <a:ea typeface="Arial"/>
                <a:cs typeface="Alexandria" pitchFamily="2" charset="-78"/>
                <a:sym typeface="Arial"/>
              </a:rPr>
              <a:t>إن إستخلاص المعنى من لفظ النص وعباراته، يعني الاعتداد بمنطوق النص، وفي هذا الصدد لاينبغي الوقوف عند الألفاظ، والكلمات، بل يجب أن يؤخذ في الاعتبار مجموع عبارات النص، اعتباراً من أن العبرة بالمقاصد والمعاني، لا بالألفاظ والمباني.</a:t>
            </a:r>
            <a:endParaRPr lang="en-US" sz="2000" dirty="0">
              <a:solidFill>
                <a:schemeClr val="tx1"/>
              </a:solidFill>
              <a:latin typeface="Alexandria" pitchFamily="2" charset="-78"/>
              <a:ea typeface="Arial"/>
              <a:cs typeface="Alexandria" pitchFamily="2" charset="-78"/>
              <a:sym typeface="Arial"/>
            </a:endParaRPr>
          </a:p>
          <a:p>
            <a:pPr algn="just" rtl="1"/>
            <a:r>
              <a:rPr lang="ar-EG" sz="2000" b="1" u="sng" dirty="0">
                <a:solidFill>
                  <a:schemeClr val="tx1"/>
                </a:solidFill>
                <a:latin typeface="Alexandria" pitchFamily="2" charset="-78"/>
                <a:ea typeface="Arial"/>
                <a:cs typeface="Alexandria" pitchFamily="2" charset="-78"/>
                <a:sym typeface="Arial"/>
              </a:rPr>
              <a:t>- ومع ذلك يختلف الحكم بحسب ماإذا كان النص واضحاً لا يحتمل التأويل، أو غير واضح بحيث يحتمل التأويل، وذلك كالآتي:</a:t>
            </a:r>
            <a:endParaRPr lang="en-US" sz="2000" b="1" u="sng" dirty="0">
              <a:solidFill>
                <a:schemeClr val="tx1"/>
              </a:solidFill>
              <a:latin typeface="Alexandria" pitchFamily="2" charset="-78"/>
              <a:ea typeface="Arial"/>
              <a:cs typeface="Alexandria" pitchFamily="2" charset="-78"/>
              <a:sym typeface="Arial"/>
            </a:endParaRPr>
          </a:p>
          <a:p>
            <a:pPr algn="just" rtl="1"/>
            <a:r>
              <a:rPr lang="ar-EG" sz="2000" b="1" dirty="0">
                <a:solidFill>
                  <a:schemeClr val="tx1"/>
                </a:solidFill>
                <a:latin typeface="Alexandria" pitchFamily="2" charset="-78"/>
                <a:ea typeface="Arial"/>
                <a:cs typeface="Alexandria" pitchFamily="2" charset="-78"/>
                <a:sym typeface="Arial"/>
              </a:rPr>
              <a:t>1- حالة النص الذي لايحتمل التأويل:</a:t>
            </a:r>
            <a:endParaRPr lang="en-US" sz="2000" b="1" dirty="0">
              <a:solidFill>
                <a:schemeClr val="tx1"/>
              </a:solidFill>
              <a:latin typeface="Alexandria" pitchFamily="2" charset="-78"/>
              <a:ea typeface="Arial"/>
              <a:cs typeface="Alexandria" pitchFamily="2" charset="-78"/>
              <a:sym typeface="Arial"/>
            </a:endParaRPr>
          </a:p>
          <a:p>
            <a:pPr algn="just" rtl="1"/>
            <a:r>
              <a:rPr lang="ar-EG" sz="2000" dirty="0">
                <a:solidFill>
                  <a:schemeClr val="tx1"/>
                </a:solidFill>
                <a:latin typeface="Alexandria" pitchFamily="2" charset="-78"/>
                <a:ea typeface="Arial"/>
                <a:cs typeface="Alexandria" pitchFamily="2" charset="-78"/>
                <a:sym typeface="Arial"/>
              </a:rPr>
              <a:t>- يكون النص واضحا لايحتمل التأويل إن دلت عباراته على معناه بطريقة جازمة أو قاطعة أو تفصيلية، ومثال ذلك تحديد سن الرشد ب 21 سنة ميلادية كاملة. وفي هذه الحالة يتعين العمل بالنص الجازم أو القاطع والمفصل كما هو دون تأويله على معنى آخر.</a:t>
            </a:r>
            <a:endParaRPr lang="en-US" sz="2000" dirty="0">
              <a:solidFill>
                <a:schemeClr val="tx1"/>
              </a:solidFill>
              <a:latin typeface="Alexandria" pitchFamily="2" charset="-78"/>
              <a:ea typeface="Arial"/>
              <a:cs typeface="Alexandria" pitchFamily="2" charset="-78"/>
              <a:sym typeface="Arial"/>
            </a:endParaRPr>
          </a:p>
          <a:p>
            <a:pPr algn="just" rtl="1"/>
            <a:endParaRPr lang="ar-EG" sz="20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وقواعد تفسير القانون:</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201472707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r>
              <a:rPr lang="ar-EG" sz="2000" dirty="0">
                <a:solidFill>
                  <a:schemeClr val="tx1"/>
                </a:solidFill>
                <a:latin typeface="Alexandria" pitchFamily="2" charset="-78"/>
                <a:ea typeface="Arial"/>
                <a:cs typeface="Alexandria" pitchFamily="2" charset="-78"/>
                <a:sym typeface="Arial"/>
              </a:rPr>
            </a:br>
            <a:r>
              <a:rPr lang="ar-EG" sz="2000" b="1" dirty="0">
                <a:solidFill>
                  <a:schemeClr val="tx1"/>
                </a:solidFill>
                <a:latin typeface="Alexandria" pitchFamily="2" charset="-78"/>
                <a:ea typeface="Arial"/>
                <a:cs typeface="Alexandria" pitchFamily="2" charset="-78"/>
                <a:sym typeface="Arial"/>
              </a:rPr>
              <a:t>2- حالة النص الذي يحتمل التأويل:</a:t>
            </a:r>
            <a:endParaRPr lang="en-US" sz="2000" b="1" dirty="0">
              <a:solidFill>
                <a:schemeClr val="tx1"/>
              </a:solidFill>
              <a:latin typeface="Alexandria" pitchFamily="2" charset="-78"/>
              <a:ea typeface="Arial"/>
              <a:cs typeface="Alexandria" pitchFamily="2" charset="-78"/>
              <a:sym typeface="Arial"/>
            </a:endParaRPr>
          </a:p>
          <a:p>
            <a:pPr algn="just" rtl="1"/>
            <a:r>
              <a:rPr lang="en-US" sz="2000" dirty="0">
                <a:solidFill>
                  <a:schemeClr val="tx1"/>
                </a:solidFill>
                <a:latin typeface="Alexandria" pitchFamily="2" charset="-78"/>
                <a:ea typeface="Arial"/>
                <a:cs typeface="Alexandria" pitchFamily="2" charset="-78"/>
                <a:sym typeface="Arial"/>
              </a:rPr>
              <a:t>- </a:t>
            </a:r>
            <a:r>
              <a:rPr lang="ar-EG" sz="2000" dirty="0">
                <a:solidFill>
                  <a:schemeClr val="tx1"/>
                </a:solidFill>
                <a:latin typeface="Alexandria" pitchFamily="2" charset="-78"/>
                <a:ea typeface="Arial"/>
                <a:cs typeface="Alexandria" pitchFamily="2" charset="-78"/>
                <a:sym typeface="Arial"/>
              </a:rPr>
              <a:t>قد يرد النص التشريعي بألفاظ وعبارات غير جازمة أو مفصلة، بما يحتمل معه تأويلها على معنيين، فهل يحمل النص على معناه الأول أم الثاني؟ والواقع أنه يتعين على المفسر هنا الالتزام بقواعد محددة في تفسير النصوص التي تحتمل التأويل أهمها:</a:t>
            </a:r>
            <a:endParaRPr lang="en-US" sz="2000" dirty="0">
              <a:solidFill>
                <a:schemeClr val="tx1"/>
              </a:solidFill>
              <a:latin typeface="Alexandria" pitchFamily="2" charset="-78"/>
              <a:ea typeface="Arial"/>
              <a:cs typeface="Alexandria" pitchFamily="2" charset="-78"/>
              <a:sym typeface="Arial"/>
            </a:endParaRPr>
          </a:p>
          <a:p>
            <a:pPr algn="just" rtl="1"/>
            <a:r>
              <a:rPr lang="ar-EG" sz="2000" dirty="0">
                <a:solidFill>
                  <a:schemeClr val="tx1"/>
                </a:solidFill>
                <a:latin typeface="Alexandria" pitchFamily="2" charset="-78"/>
                <a:ea typeface="Arial"/>
                <a:cs typeface="Alexandria" pitchFamily="2" charset="-78"/>
                <a:sym typeface="Arial"/>
              </a:rPr>
              <a:t>أ- أن العام من ألفاظ النص يظل على عمومه مالم يرد ما يخصصه.</a:t>
            </a:r>
            <a:endParaRPr lang="en-US" sz="2000" dirty="0">
              <a:solidFill>
                <a:schemeClr val="tx1"/>
              </a:solidFill>
              <a:latin typeface="Alexandria" pitchFamily="2" charset="-78"/>
              <a:ea typeface="Arial"/>
              <a:cs typeface="Alexandria" pitchFamily="2" charset="-78"/>
              <a:sym typeface="Arial"/>
            </a:endParaRPr>
          </a:p>
          <a:p>
            <a:pPr algn="just" rtl="1"/>
            <a:r>
              <a:rPr lang="ar-EG" sz="2000" dirty="0">
                <a:solidFill>
                  <a:schemeClr val="tx1"/>
                </a:solidFill>
                <a:latin typeface="Alexandria" pitchFamily="2" charset="-78"/>
                <a:ea typeface="Arial"/>
                <a:cs typeface="Alexandria" pitchFamily="2" charset="-78"/>
                <a:sym typeface="Arial"/>
              </a:rPr>
              <a:t>ب- أن المطلق من الألفاظ، يظل على إطلاقه مالم يرد دليل على تقييده.</a:t>
            </a:r>
            <a:endParaRPr lang="en-US" sz="2000" dirty="0">
              <a:solidFill>
                <a:schemeClr val="tx1"/>
              </a:solidFill>
              <a:latin typeface="Alexandria" pitchFamily="2" charset="-78"/>
              <a:ea typeface="Arial"/>
              <a:cs typeface="Alexandria" pitchFamily="2" charset="-78"/>
              <a:sym typeface="Arial"/>
            </a:endParaRPr>
          </a:p>
          <a:p>
            <a:pPr algn="just" rtl="1"/>
            <a:endParaRPr lang="ar-EG" sz="20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وقواعد تفسير القانون:</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1762995771"/>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rgbClr val="FF0000"/>
                </a:solidFill>
                <a:latin typeface="Alexandria" pitchFamily="2" charset="-78"/>
                <a:ea typeface="Arial"/>
                <a:cs typeface="Alexandria" pitchFamily="2" charset="-78"/>
                <a:sym typeface="Arial"/>
              </a:rPr>
              <a:t>ثانياً: المعنى الواسع للنص:</a:t>
            </a:r>
          </a:p>
          <a:p>
            <a:pPr algn="just" rtl="1"/>
            <a:r>
              <a:rPr lang="ar-EG" sz="2000" dirty="0">
                <a:solidFill>
                  <a:schemeClr val="tx1"/>
                </a:solidFill>
                <a:latin typeface="Alexandria" pitchFamily="2" charset="-78"/>
                <a:ea typeface="Arial"/>
                <a:cs typeface="Alexandria" pitchFamily="2" charset="-78"/>
                <a:sym typeface="Arial"/>
              </a:rPr>
              <a:t>-يقصد بالمعنى الواسع، استخلاص معنى النص من روحه وفحواه، ولايمكن التوصل إلى ذلك إلا عن طريق وسائل معينة في الاستنباط أو الاستنتاج بطريق القياس أو الاستنتاج بمفهوم الموافقة، وبمفهوم المخالفة:</a:t>
            </a:r>
          </a:p>
          <a:p>
            <a:pPr algn="just" rtl="1"/>
            <a:r>
              <a:rPr lang="ar-EG" sz="2000" b="1" dirty="0">
                <a:solidFill>
                  <a:schemeClr val="tx1"/>
                </a:solidFill>
                <a:latin typeface="Alexandria" pitchFamily="2" charset="-78"/>
                <a:ea typeface="Arial"/>
                <a:cs typeface="Alexandria" pitchFamily="2" charset="-78"/>
                <a:sym typeface="Arial"/>
              </a:rPr>
              <a:t>1- مفهوم الموافقة: </a:t>
            </a:r>
            <a:r>
              <a:rPr lang="ar-EG" sz="2000" dirty="0">
                <a:solidFill>
                  <a:schemeClr val="tx1"/>
                </a:solidFill>
                <a:latin typeface="Alexandria" pitchFamily="2" charset="-78"/>
                <a:ea typeface="Arial"/>
                <a:cs typeface="Alexandria" pitchFamily="2" charset="-78"/>
                <a:sym typeface="Arial"/>
              </a:rPr>
              <a:t>ويقصد به دلالة النص على ثبوت حكم المنصوص عليه للمسكوت عنه بواسطة على  الحكم؛ ذلك أن استقراء نص ما يفهم من عبارته معنى معين ينطبق على حالة معينة، لكن روح النص تقيد انطباقه على حالة أخرى لم يرد ذكر لها في النص وذلك لاتحاد العلة في كل من الحالتين.</a:t>
            </a:r>
            <a:br>
              <a:rPr lang="ar-EG" sz="2000" dirty="0">
                <a:solidFill>
                  <a:schemeClr val="tx1"/>
                </a:solidFill>
                <a:latin typeface="Alexandria" pitchFamily="2" charset="-78"/>
                <a:ea typeface="Arial"/>
                <a:cs typeface="Alexandria" pitchFamily="2" charset="-78"/>
                <a:sym typeface="Arial"/>
              </a:rPr>
            </a:br>
            <a:r>
              <a:rPr lang="ar-EG" sz="2000" b="1" dirty="0">
                <a:solidFill>
                  <a:schemeClr val="tx1"/>
                </a:solidFill>
                <a:latin typeface="Alexandria" pitchFamily="2" charset="-78"/>
                <a:ea typeface="Arial"/>
                <a:cs typeface="Alexandria" pitchFamily="2" charset="-78"/>
                <a:sym typeface="Arial"/>
              </a:rPr>
              <a:t>2- مفهوم المخالفة: </a:t>
            </a:r>
            <a:r>
              <a:rPr lang="ar-EG" sz="2000" dirty="0">
                <a:solidFill>
                  <a:schemeClr val="tx1"/>
                </a:solidFill>
                <a:latin typeface="Alexandria" pitchFamily="2" charset="-78"/>
                <a:ea typeface="Arial"/>
                <a:cs typeface="Alexandria" pitchFamily="2" charset="-78"/>
                <a:sym typeface="Arial"/>
              </a:rPr>
              <a:t>ويقصد به إعطاء حالة لم يرد النص عليها عكس الحكم الذي أعطاه المشرع لحالة أخرى إما لأن العلة مختلفة في الحالتين أو أن يأتي نص المشرع على حالات معينة على سبيل الحصر، وبالتالي فما يخرج عن التعداد ينطبق عليه الحكم العكسي تطبيقا لمفهوم المخالفة.</a:t>
            </a:r>
          </a:p>
          <a:p>
            <a:pPr algn="just" rtl="1"/>
            <a:endParaRPr lang="ar-EG" sz="20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وقواعد تفسير القانون:</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139613960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FF0000"/>
                </a:solidFill>
                <a:latin typeface="Alexandria" pitchFamily="2" charset="-78"/>
                <a:ea typeface="Arial"/>
                <a:cs typeface="Alexandria" pitchFamily="2" charset="-78"/>
                <a:sym typeface="Arial"/>
              </a:rPr>
              <a:t>الطريقة الثانية: حالة النص المعيب:</a:t>
            </a:r>
          </a:p>
          <a:p>
            <a:pPr algn="just" rtl="1"/>
            <a:r>
              <a:rPr lang="ar-EG" sz="2000" dirty="0">
                <a:solidFill>
                  <a:schemeClr val="tx1"/>
                </a:solidFill>
                <a:latin typeface="Alexandria" pitchFamily="2" charset="-78"/>
                <a:ea typeface="Arial"/>
                <a:cs typeface="Alexandria" pitchFamily="2" charset="-78"/>
                <a:sym typeface="Arial"/>
              </a:rPr>
              <a:t>- قد يأتي النص معيباً بأن يقع فيه خطأ أو غموض أو نقص، أو تعارض مع نصوص أخرى، وفي هذه الحالات تصبح مهمة الموكول إليه تفسير نصوص التشريع أكثر تعقيداً.</a:t>
            </a:r>
          </a:p>
          <a:p>
            <a:pPr algn="just" rtl="1"/>
            <a:r>
              <a:rPr lang="ar-EG" sz="2000" dirty="0">
                <a:solidFill>
                  <a:schemeClr val="tx1"/>
                </a:solidFill>
                <a:latin typeface="Alexandria" pitchFamily="2" charset="-78"/>
                <a:ea typeface="Arial"/>
                <a:cs typeface="Alexandria" pitchFamily="2" charset="-78"/>
                <a:sym typeface="Arial"/>
              </a:rPr>
              <a:t>- ويتعين عليه أن يلجأ إلى عدة وسائل للتغلب على عيوب النص أهمها: تقريب النصوص التشريعية، أو الأعمال التحضيرية، والمصادر التاريخية، والحكمة من التشريع. ونشير في هذا الصدد لما يلي:</a:t>
            </a:r>
          </a:p>
          <a:p>
            <a:pPr algn="just" rtl="1"/>
            <a:r>
              <a:rPr lang="ar-EG" sz="2000" b="1" u="sng" dirty="0">
                <a:solidFill>
                  <a:schemeClr val="tx1"/>
                </a:solidFill>
                <a:latin typeface="Alexandria" pitchFamily="2" charset="-78"/>
                <a:ea typeface="Arial"/>
                <a:cs typeface="Alexandria" pitchFamily="2" charset="-78"/>
                <a:sym typeface="Arial"/>
              </a:rPr>
              <a:t>أولاً:العيوب التي تلحق النص التشريعي:</a:t>
            </a:r>
          </a:p>
          <a:p>
            <a:pPr algn="just" rtl="1"/>
            <a:r>
              <a:rPr lang="ar-EG" sz="2000" dirty="0">
                <a:solidFill>
                  <a:schemeClr val="tx1"/>
                </a:solidFill>
                <a:latin typeface="Alexandria" pitchFamily="2" charset="-78"/>
                <a:ea typeface="Arial"/>
                <a:cs typeface="Alexandria" pitchFamily="2" charset="-78"/>
                <a:sym typeface="Arial"/>
              </a:rPr>
              <a:t>قد يتخذ العيب الذي يلحق بالنص التشريعي إحدى أربع صور أربعة وهم:</a:t>
            </a:r>
          </a:p>
          <a:p>
            <a:pPr algn="just" rtl="1"/>
            <a:r>
              <a:rPr lang="ar-EG" sz="2000" b="1" dirty="0">
                <a:solidFill>
                  <a:schemeClr val="tx1"/>
                </a:solidFill>
                <a:latin typeface="Alexandria" pitchFamily="2" charset="-78"/>
                <a:ea typeface="Arial"/>
                <a:cs typeface="Alexandria" pitchFamily="2" charset="-78"/>
                <a:sym typeface="Arial"/>
              </a:rPr>
              <a:t>1- الخطأ المادي: </a:t>
            </a:r>
            <a:r>
              <a:rPr lang="ar-EG" sz="2000" dirty="0">
                <a:solidFill>
                  <a:schemeClr val="tx1"/>
                </a:solidFill>
                <a:latin typeface="Alexandria" pitchFamily="2" charset="-78"/>
                <a:ea typeface="Arial"/>
                <a:cs typeface="Alexandria" pitchFamily="2" charset="-78"/>
                <a:sym typeface="Arial"/>
              </a:rPr>
              <a:t>ويقصد به أن يرد بالنص التشريعي لفظة لا يقصدها المشرع أو عدم ذكر كلمة بالنص لاتستقيم حكمه بدونها.</a:t>
            </a:r>
          </a:p>
          <a:p>
            <a:pPr algn="just" rtl="1"/>
            <a:r>
              <a:rPr lang="ar-EG" sz="2000" b="1" dirty="0">
                <a:solidFill>
                  <a:schemeClr val="tx1"/>
                </a:solidFill>
                <a:latin typeface="Alexandria" pitchFamily="2" charset="-78"/>
                <a:ea typeface="Arial"/>
                <a:cs typeface="Alexandria" pitchFamily="2" charset="-78"/>
                <a:sym typeface="Arial"/>
              </a:rPr>
              <a:t>2- غموض النص:</a:t>
            </a:r>
            <a:r>
              <a:rPr lang="ar-EG" sz="2000" dirty="0">
                <a:solidFill>
                  <a:schemeClr val="tx1"/>
                </a:solidFill>
                <a:latin typeface="Alexandria" pitchFamily="2" charset="-78"/>
                <a:ea typeface="Arial"/>
                <a:cs typeface="Alexandria" pitchFamily="2" charset="-78"/>
                <a:sym typeface="Arial"/>
              </a:rPr>
              <a:t> يكون النص غامضاً عندما يحتمل أكثر من معنى واحد، ولا يدل بنفس صيغته على المراد منه بحيث يحتاج إلى نظر أو تأمل أو تفكير.</a:t>
            </a:r>
          </a:p>
          <a:p>
            <a:pPr algn="just" rtl="1"/>
            <a:r>
              <a:rPr lang="ar-EG" sz="2000" b="1" dirty="0">
                <a:solidFill>
                  <a:schemeClr val="tx1"/>
                </a:solidFill>
                <a:latin typeface="Alexandria" pitchFamily="2" charset="-78"/>
                <a:ea typeface="Arial"/>
                <a:cs typeface="Alexandria" pitchFamily="2" charset="-78"/>
                <a:sym typeface="Arial"/>
              </a:rPr>
              <a:t>3- تعارض النصوص: </a:t>
            </a:r>
            <a:r>
              <a:rPr lang="ar-EG" sz="2000" dirty="0">
                <a:solidFill>
                  <a:schemeClr val="tx1"/>
                </a:solidFill>
                <a:latin typeface="Alexandria" pitchFamily="2" charset="-78"/>
                <a:ea typeface="Arial"/>
                <a:cs typeface="Alexandria" pitchFamily="2" charset="-78"/>
                <a:sym typeface="Arial"/>
              </a:rPr>
              <a:t>ويقصد بها تصادمها بعضها ببعض بحيث لايمكن الجمع بينها، إلا إذا بذل المفسر جهداً لمحاولة التوفيق بين هذه النصوص المتعارضة مستعيناً بذلك بوسائل عدة.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وقواعد تفسير القانون:</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580225254"/>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tx1"/>
                </a:solidFill>
                <a:latin typeface="Alexandria" pitchFamily="2" charset="-78"/>
                <a:ea typeface="Arial"/>
                <a:cs typeface="Alexandria" pitchFamily="2" charset="-78"/>
                <a:sym typeface="Arial"/>
              </a:rPr>
              <a:t>4- النقص في عبارة النصوص: </a:t>
            </a:r>
            <a:r>
              <a:rPr lang="ar-EG" sz="2000" dirty="0">
                <a:solidFill>
                  <a:schemeClr val="tx1"/>
                </a:solidFill>
                <a:latin typeface="Alexandria" pitchFamily="2" charset="-78"/>
                <a:ea typeface="Arial"/>
                <a:cs typeface="Alexandria" pitchFamily="2" charset="-78"/>
                <a:sym typeface="Arial"/>
              </a:rPr>
              <a:t>قد تأتي عبارة النص ناقصة بحيث لا يمكن فهم حكمها إلا عن طريق تكملتها. ويستدل الفقه على ذلك، بماورد في المادة 76 من القانون المدني القديم التي كانت تقضي بأن التقادم المكسب بالحيازة لمدة خمس سنوات شروطه الحيازة والسبب الصحيح من دون ذكر لحسن النية، لكن القضاء والفقه أكملا هذا النقص باشتراط حسن نية الحائز لكسب الملكية بالتقادم قصير المدة.</a:t>
            </a:r>
            <a:br>
              <a:rPr lang="ar-EG" sz="2000" dirty="0">
                <a:solidFill>
                  <a:schemeClr val="tx1"/>
                </a:solidFill>
                <a:latin typeface="Alexandria" pitchFamily="2" charset="-78"/>
                <a:ea typeface="Arial"/>
                <a:cs typeface="Alexandria" pitchFamily="2" charset="-78"/>
                <a:sym typeface="Arial"/>
              </a:rPr>
            </a:br>
            <a:r>
              <a:rPr lang="ar-EG" sz="2000" b="1" u="sng" dirty="0">
                <a:solidFill>
                  <a:schemeClr val="tx1"/>
                </a:solidFill>
                <a:latin typeface="Alexandria" pitchFamily="2" charset="-78"/>
                <a:ea typeface="Arial"/>
                <a:cs typeface="Alexandria" pitchFamily="2" charset="-78"/>
                <a:sym typeface="Arial"/>
              </a:rPr>
              <a:t>ثانياً:وسائل تفسير النص المعيب:</a:t>
            </a:r>
          </a:p>
          <a:p>
            <a:pPr algn="just" rtl="1"/>
            <a:r>
              <a:rPr lang="ar-EG" sz="2000" dirty="0">
                <a:solidFill>
                  <a:schemeClr val="tx1"/>
                </a:solidFill>
                <a:latin typeface="Alexandria" pitchFamily="2" charset="-78"/>
                <a:ea typeface="Arial"/>
                <a:cs typeface="Alexandria" pitchFamily="2" charset="-78"/>
                <a:sym typeface="Arial"/>
              </a:rPr>
              <a:t>- يتعين على القاضي في تفسير النصوص المعيبة الإلتجاء إلى عدة أساليب أو وسائل أهمها: الأعمال التحضيرية، والمصادر التاريخية، وتقريب النصوص، والحكمة من النص، وذلك كالآتي:</a:t>
            </a:r>
          </a:p>
          <a:p>
            <a:pPr algn="just" rtl="1"/>
            <a:r>
              <a:rPr lang="ar-EG" sz="2000" b="1" dirty="0">
                <a:solidFill>
                  <a:schemeClr val="tx1"/>
                </a:solidFill>
                <a:latin typeface="Alexandria" pitchFamily="2" charset="-78"/>
                <a:ea typeface="Arial"/>
                <a:cs typeface="Alexandria" pitchFamily="2" charset="-78"/>
                <a:sym typeface="Arial"/>
              </a:rPr>
              <a:t>1- الأعمال التحضيرية: </a:t>
            </a:r>
            <a:r>
              <a:rPr lang="ar-EG" sz="2000" dirty="0">
                <a:solidFill>
                  <a:schemeClr val="tx1"/>
                </a:solidFill>
                <a:latin typeface="Alexandria" pitchFamily="2" charset="-78"/>
                <a:ea typeface="Arial"/>
                <a:cs typeface="Alexandria" pitchFamily="2" charset="-78"/>
                <a:sym typeface="Arial"/>
              </a:rPr>
              <a:t>ويقصد بها مجموعة الوثائق والمذكرات التفسيرية التي تدور حول القانون عند صدوره، أو عند تقديمه كمشروع، ومناقشات المجلس التشريعي، وأعمال لجانه التي أعدت مشروع القانون.</a:t>
            </a:r>
            <a:br>
              <a:rPr lang="ar-EG" sz="2000" dirty="0">
                <a:solidFill>
                  <a:schemeClr val="tx1"/>
                </a:solidFill>
                <a:latin typeface="Alexandria" pitchFamily="2" charset="-78"/>
                <a:ea typeface="Arial"/>
                <a:cs typeface="Alexandria" pitchFamily="2" charset="-78"/>
                <a:sym typeface="Arial"/>
              </a:rPr>
            </a:br>
            <a:r>
              <a:rPr lang="ar-EG" sz="2000" b="1" dirty="0">
                <a:solidFill>
                  <a:schemeClr val="tx1"/>
                </a:solidFill>
                <a:latin typeface="Alexandria" pitchFamily="2" charset="-78"/>
                <a:ea typeface="Arial"/>
                <a:cs typeface="Alexandria" pitchFamily="2" charset="-78"/>
                <a:sym typeface="Arial"/>
              </a:rPr>
              <a:t>2- المصادر التاريخية: </a:t>
            </a:r>
            <a:r>
              <a:rPr lang="ar-EG" sz="2000" dirty="0">
                <a:solidFill>
                  <a:schemeClr val="tx1"/>
                </a:solidFill>
                <a:latin typeface="Alexandria" pitchFamily="2" charset="-78"/>
                <a:ea typeface="Arial"/>
                <a:cs typeface="Alexandria" pitchFamily="2" charset="-78"/>
                <a:sym typeface="Arial"/>
              </a:rPr>
              <a:t>ويراد بها الاستعانة في تفسير النصوص القانونية في مصر بالقانون الفرنسي كمصدر تاريخي إلى جانب مبادئ الشريعة الإسلامية والتقنينات الأخرى مثل التقنين الألماني. فليست كل نصوص القانون المصري مصدرها التاريخي هو القانون الفرنسي خصوصا فيما يتعلق بأحكام القانون المدني.</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وقواعد تفسير القانون:</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4017180692"/>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r>
              <a:rPr lang="ar-EG" sz="2000" b="1" dirty="0">
                <a:solidFill>
                  <a:schemeClr val="tx1"/>
                </a:solidFill>
                <a:latin typeface="Alexandria" pitchFamily="2" charset="-78"/>
                <a:ea typeface="Arial"/>
                <a:cs typeface="Alexandria" pitchFamily="2" charset="-78"/>
                <a:sym typeface="Arial"/>
              </a:rPr>
            </a:br>
            <a:r>
              <a:rPr lang="ar-EG" sz="2000" b="1" dirty="0">
                <a:solidFill>
                  <a:schemeClr val="tx1"/>
                </a:solidFill>
                <a:latin typeface="Alexandria" pitchFamily="2" charset="-78"/>
                <a:ea typeface="Arial"/>
                <a:cs typeface="Alexandria" pitchFamily="2" charset="-78"/>
                <a:sym typeface="Arial"/>
              </a:rPr>
              <a:t>3- حكمة التشريع: </a:t>
            </a:r>
            <a:r>
              <a:rPr lang="ar-EG" sz="2000" dirty="0">
                <a:solidFill>
                  <a:schemeClr val="tx1"/>
                </a:solidFill>
                <a:latin typeface="Alexandria" pitchFamily="2" charset="-78"/>
                <a:ea typeface="Arial"/>
                <a:cs typeface="Alexandria" pitchFamily="2" charset="-78"/>
                <a:sym typeface="Arial"/>
              </a:rPr>
              <a:t>يستعين القاضي في تفسير النصوص المعيبة بالحكمة التي يبتغيها المشرع من النص، أي المصلحة التي يرمي المشرع إلى تحقيقها من النص سواء كانت المصلحة المنفردة اقتصادية أو اجتماعية أو سياسية، فمعنى النص المعيب يتحدد على ضوء الغاية منه.</a:t>
            </a:r>
          </a:p>
          <a:p>
            <a:pPr algn="just" rtl="1"/>
            <a:r>
              <a:rPr lang="ar-EG" sz="2000" b="1" dirty="0">
                <a:solidFill>
                  <a:schemeClr val="tx1"/>
                </a:solidFill>
                <a:latin typeface="Alexandria" pitchFamily="2" charset="-78"/>
                <a:ea typeface="Arial"/>
                <a:cs typeface="Alexandria" pitchFamily="2" charset="-78"/>
                <a:sym typeface="Arial"/>
              </a:rPr>
              <a:t>4- تقريب النصوص: </a:t>
            </a:r>
            <a:r>
              <a:rPr lang="ar-EG" sz="2000" dirty="0">
                <a:solidFill>
                  <a:schemeClr val="tx1"/>
                </a:solidFill>
                <a:latin typeface="Alexandria" pitchFamily="2" charset="-78"/>
                <a:ea typeface="Arial"/>
                <a:cs typeface="Alexandria" pitchFamily="2" charset="-78"/>
                <a:sym typeface="Arial"/>
              </a:rPr>
              <a:t>ويقصد به تقريب النص من غيره من النصوص التي تحكم مسائل متشابهة، وتقريبه من المبادئ الأساسية التي يعتبر النص المعيب تطبيقاً لها أو فرعاً منها، وذلك أن النصوص تكمل بعضها بعضاً.</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طرق وقواعد تفسير القانون:</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08</a:t>
            </a:r>
          </a:p>
        </p:txBody>
      </p:sp>
    </p:spTree>
    <p:extLst>
      <p:ext uri="{BB962C8B-B14F-4D97-AF65-F5344CB8AC3E}">
        <p14:creationId xmlns:p14="http://schemas.microsoft.com/office/powerpoint/2010/main" val="3369304584"/>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مذاهب أو مدارس تفسير القانون: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08</a:t>
            </a:r>
          </a:p>
        </p:txBody>
      </p:sp>
      <p:sp>
        <p:nvSpPr>
          <p:cNvPr id="3" name="Rectangle 2"/>
          <p:cNvSpPr/>
          <p:nvPr/>
        </p:nvSpPr>
        <p:spPr>
          <a:xfrm>
            <a:off x="343106" y="1944916"/>
            <a:ext cx="11696290" cy="4708981"/>
          </a:xfrm>
          <a:prstGeom prst="rect">
            <a:avLst/>
          </a:prstGeom>
        </p:spPr>
        <p:txBody>
          <a:bodyPr wrap="square">
            <a:spAutoFit/>
          </a:bodyPr>
          <a:lstStyle/>
          <a:p>
            <a:pPr algn="just" rtl="1"/>
            <a:r>
              <a:rPr lang="ar-EG" sz="2000" b="1" dirty="0">
                <a:latin typeface="Alexandria" pitchFamily="2" charset="-78"/>
                <a:cs typeface="Alexandria" pitchFamily="2" charset="-78"/>
              </a:rPr>
              <a:t>من أهم المذاهب أو المدارس المختلفة في تفسير القانون، نذكر ما يلي:</a:t>
            </a:r>
          </a:p>
          <a:p>
            <a:pPr algn="just" rtl="1"/>
            <a:r>
              <a:rPr lang="ar-EG" sz="2000" b="1" u="sng" dirty="0">
                <a:latin typeface="Alexandria" pitchFamily="2" charset="-78"/>
                <a:cs typeface="Alexandria" pitchFamily="2" charset="-78"/>
              </a:rPr>
              <a:t>1- مدرسة إلتزام النص:</a:t>
            </a:r>
          </a:p>
          <a:p>
            <a:pPr algn="just" rtl="1"/>
            <a:r>
              <a:rPr lang="ar-EG" sz="2000" dirty="0">
                <a:latin typeface="Alexandria" pitchFamily="2" charset="-78"/>
                <a:cs typeface="Alexandria" pitchFamily="2" charset="-78"/>
              </a:rPr>
              <a:t>إ- زدهرت حركة التقنين في بداية القرن التاسع، </a:t>
            </a:r>
            <a:r>
              <a:rPr lang="ar-EG" sz="2000" b="1" dirty="0">
                <a:latin typeface="Alexandria" pitchFamily="2" charset="-78"/>
                <a:cs typeface="Alexandria" pitchFamily="2" charset="-78"/>
              </a:rPr>
              <a:t>عندما جمع نابليون النصوص القانونية في كل أفرع القانون في تقنين مستقل،</a:t>
            </a:r>
            <a:r>
              <a:rPr lang="ar-EG" sz="2000" dirty="0">
                <a:latin typeface="Alexandria" pitchFamily="2" charset="-78"/>
                <a:cs typeface="Alexandria" pitchFamily="2" charset="-78"/>
              </a:rPr>
              <a:t> </a:t>
            </a:r>
            <a:r>
              <a:rPr lang="ar-EG" sz="2000" b="1" u="sng" dirty="0">
                <a:effectLst>
                  <a:outerShdw blurRad="38100" dist="38100" dir="2700000" algn="tl">
                    <a:srgbClr val="000000">
                      <a:alpha val="43137"/>
                    </a:srgbClr>
                  </a:outerShdw>
                </a:effectLst>
                <a:latin typeface="Alexandria" pitchFamily="2" charset="-78"/>
                <a:cs typeface="Alexandria" pitchFamily="2" charset="-78"/>
              </a:rPr>
              <a:t>فاعتقد هؤلاء بأن التقنين يشتمل على كل شئ، ومادام الأمر كذلك فينحصر دور التفسير عند حدود إلتزام النص وإستخلاص الحكم منه للتعرف على قصد المشرع وقت وضع النص. </a:t>
            </a:r>
            <a:r>
              <a:rPr lang="ar-EG" sz="2000" dirty="0">
                <a:latin typeface="Alexandria" pitchFamily="2" charset="-78"/>
                <a:cs typeface="Alexandria" pitchFamily="2" charset="-78"/>
              </a:rPr>
              <a:t>ومعنى ذلك أن على المفسر التعرف على القصد الحقيقي للمشرع من ألفاظ النص وعباراته. فإن لم يوجد نص تشريعي يحكم المسألة المطروحة تعين البحث عن الإرادة المفترضة للمشرع، فيضع المفسر نفسه، موضع المشرع، بإفتراض أنه يواجه الواقعة، التي لم يضع لها نص، إنما في وقت وضع النص.</a:t>
            </a:r>
          </a:p>
          <a:p>
            <a:pPr algn="just" rtl="1"/>
            <a:r>
              <a:rPr lang="ar-EG" sz="2000" dirty="0">
                <a:latin typeface="Alexandria" pitchFamily="2" charset="-78"/>
                <a:cs typeface="Alexandria" pitchFamily="2" charset="-78"/>
              </a:rPr>
              <a:t>- </a:t>
            </a:r>
            <a:r>
              <a:rPr lang="ar-EG" sz="2000" b="1" u="sng" dirty="0">
                <a:latin typeface="Alexandria" pitchFamily="2" charset="-78"/>
                <a:cs typeface="Alexandria" pitchFamily="2" charset="-78"/>
              </a:rPr>
              <a:t>وبذلك، فتقديس النصوص القانونية قد انعكس عند فقهاء مدرسة إلتزام النص، على حصر نطاق التفسير على البحث عن نية المشرع الحقيقية أو الإفتراضية وقت سن التشريع،</a:t>
            </a:r>
            <a:r>
              <a:rPr lang="ar-EG" sz="2000" dirty="0">
                <a:latin typeface="Alexandria" pitchFamily="2" charset="-78"/>
                <a:cs typeface="Alexandria" pitchFamily="2" charset="-78"/>
              </a:rPr>
              <a:t> وطبقا لفقه المدرسة المذكورة، يجوز للمفسر عند البحث عن الإرادة الحقيقية أن يلجأ إلى عناصر خارجية بعيدة عن ألفاظ النص وعباراته.</a:t>
            </a:r>
          </a:p>
          <a:p>
            <a:pPr algn="just" rtl="1"/>
            <a:endParaRPr lang="ar-EG" sz="2000" dirty="0">
              <a:latin typeface="Alexandria" pitchFamily="2" charset="-78"/>
              <a:cs typeface="Alexandria" pitchFamily="2" charset="-78"/>
            </a:endParaRPr>
          </a:p>
          <a:p>
            <a:pPr algn="just"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550474603"/>
      </p:ext>
    </p:extLst>
  </p:cSld>
  <p:clrMapOvr>
    <a:masterClrMapping/>
  </p:clrMapOvr>
  <p:transition spd="slow" advTm="85884">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مذاهب أو مدارس تفسير القانون: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08</a:t>
            </a:r>
          </a:p>
        </p:txBody>
      </p:sp>
      <p:sp>
        <p:nvSpPr>
          <p:cNvPr id="3" name="Rectangle 2"/>
          <p:cNvSpPr/>
          <p:nvPr/>
        </p:nvSpPr>
        <p:spPr>
          <a:xfrm>
            <a:off x="343106" y="1944916"/>
            <a:ext cx="11696290" cy="2862322"/>
          </a:xfrm>
          <a:prstGeom prst="rect">
            <a:avLst/>
          </a:prstGeom>
        </p:spPr>
        <p:txBody>
          <a:bodyPr wrap="square">
            <a:spAutoFit/>
          </a:bodyPr>
          <a:lstStyle/>
          <a:p>
            <a:pPr algn="just" rtl="1"/>
            <a:r>
              <a:rPr lang="ar-EG" sz="2000" b="1" dirty="0">
                <a:latin typeface="Alexandria" pitchFamily="2" charset="-78"/>
                <a:cs typeface="Alexandria" pitchFamily="2" charset="-78"/>
              </a:rPr>
              <a:t>-ومن المسلم به أن حكمة التشريع تعين على تفسير النصوص </a:t>
            </a:r>
            <a:r>
              <a:rPr lang="ar-EG" sz="2000" dirty="0">
                <a:latin typeface="Alexandria" pitchFamily="2" charset="-78"/>
                <a:cs typeface="Alexandria" pitchFamily="2" charset="-78"/>
              </a:rPr>
              <a:t>ويضرب الفقه مثلاً على ذلك بكلمة « الليل» الواردة في قانون العقوبات بوصفها ظرفاً مشدداً للعقوبة في جريمة السرقة. ولها معنيان: لفظي ويفيد الإظلام. وفلكي، وهو الفترة الواقعة بين غروب الشمس وشروقها، والذي يفيد في تبني معنى دون آخر هو حكمة النص وهي أن يتحد أتخاذ المجرم من الليل ستاراً لارتكاب السرقة.</a:t>
            </a:r>
          </a:p>
          <a:p>
            <a:pPr algn="just" rtl="1"/>
            <a:r>
              <a:rPr lang="ar-EG" sz="2000" b="1" u="sng" dirty="0">
                <a:latin typeface="Alexandria" pitchFamily="2" charset="-78"/>
                <a:cs typeface="Alexandria" pitchFamily="2" charset="-78"/>
              </a:rPr>
              <a:t>-كذلك يستعين المفسر بالمصادر التاريخية للتعرف على غرض المشرع الحقيقي، </a:t>
            </a:r>
            <a:r>
              <a:rPr lang="ar-EG" sz="2000" dirty="0">
                <a:latin typeface="Alexandria" pitchFamily="2" charset="-78"/>
                <a:cs typeface="Alexandria" pitchFamily="2" charset="-78"/>
              </a:rPr>
              <a:t>ومنها مثلاً الشريعة الإسلامية لتفهم مسائل الميراث والوصية، والشفعة والقانون الفرنسي لفهم أغلب مسائل القانون المصري.</a:t>
            </a:r>
          </a:p>
          <a:p>
            <a:pPr algn="just" rtl="1"/>
            <a:r>
              <a:rPr lang="ar-EG" sz="2000" b="1" u="sng" dirty="0">
                <a:latin typeface="Alexandria" pitchFamily="2" charset="-78"/>
                <a:cs typeface="Alexandria" pitchFamily="2" charset="-78"/>
              </a:rPr>
              <a:t>وقد وجه النقد إلى مدرسة إلتزام النص على اعتبار أنها تعتبر التشريع هو المصدر الوحيد للقانون، وبذلك تنحصر دائرة تفسير القانون وحده في التشريع.</a:t>
            </a:r>
          </a:p>
        </p:txBody>
      </p:sp>
    </p:spTree>
    <p:extLst>
      <p:ext uri="{BB962C8B-B14F-4D97-AF65-F5344CB8AC3E}">
        <p14:creationId xmlns:p14="http://schemas.microsoft.com/office/powerpoint/2010/main" val="1234516792"/>
      </p:ext>
    </p:extLst>
  </p:cSld>
  <p:clrMapOvr>
    <a:masterClrMapping/>
  </p:clrMapOvr>
  <p:transition spd="slow" advTm="85884">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مذاهب أو مدارس تفسير القانون: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08</a:t>
            </a:r>
          </a:p>
        </p:txBody>
      </p:sp>
      <p:sp>
        <p:nvSpPr>
          <p:cNvPr id="3" name="Rectangle 2"/>
          <p:cNvSpPr/>
          <p:nvPr/>
        </p:nvSpPr>
        <p:spPr>
          <a:xfrm>
            <a:off x="343106" y="1944916"/>
            <a:ext cx="11696290" cy="3785652"/>
          </a:xfrm>
          <a:prstGeom prst="rect">
            <a:avLst/>
          </a:prstGeom>
        </p:spPr>
        <p:txBody>
          <a:bodyPr wrap="square">
            <a:spAutoFit/>
          </a:bodyPr>
          <a:lstStyle/>
          <a:p>
            <a:pPr algn="just" rtl="1"/>
            <a:r>
              <a:rPr lang="ar-EG" sz="2000" b="1" dirty="0">
                <a:latin typeface="Alexandria" pitchFamily="2" charset="-78"/>
                <a:cs typeface="Alexandria" pitchFamily="2" charset="-78"/>
              </a:rPr>
              <a:t>2- المدرسة التاريخية والاجتماعية:</a:t>
            </a:r>
          </a:p>
          <a:p>
            <a:pPr algn="just" rtl="1"/>
            <a:r>
              <a:rPr lang="ar-EG" sz="2000" dirty="0">
                <a:latin typeface="Alexandria" pitchFamily="2" charset="-78"/>
                <a:cs typeface="Alexandria" pitchFamily="2" charset="-78"/>
              </a:rPr>
              <a:t>- كان للانتقادات التي وجهت إلى مذهب إلتزام النص، خصوصاً من ناحية النتيجة، وهي جمود التشريع، وعدم تطوره بتطور ظروف المجتمع أو حاجاته أثراً في ظهور المدرسة التاريخية والاجتماعية، </a:t>
            </a:r>
            <a:r>
              <a:rPr lang="ar-EG" sz="2000" b="1" u="sng" dirty="0">
                <a:latin typeface="Alexandria" pitchFamily="2" charset="-78"/>
                <a:cs typeface="Alexandria" pitchFamily="2" charset="-78"/>
              </a:rPr>
              <a:t>وفيها يجب أن تفسر النصوص التشريعية بحيث تكون متفقة مع الظروف الاجتماعية والاقتصادية في الوقت الذي يحصل فيه التفسير، وليس في وقت وضع النص التشريعي.</a:t>
            </a:r>
          </a:p>
          <a:p>
            <a:pPr algn="just" rtl="1"/>
            <a:r>
              <a:rPr lang="ar-EG" sz="2000" dirty="0">
                <a:latin typeface="Alexandria" pitchFamily="2" charset="-78"/>
                <a:cs typeface="Alexandria" pitchFamily="2" charset="-78"/>
              </a:rPr>
              <a:t>- ولم يلتفت فقه المدرسة التاريخية والاجتماعية إلى البحث عن الإرادة الحقيقية أو المفترضة للمشرع، كما فعل فقه المدرسة السابقة، </a:t>
            </a:r>
            <a:r>
              <a:rPr lang="ar-EG" sz="2000" b="1" u="sng" dirty="0">
                <a:latin typeface="Alexandria" pitchFamily="2" charset="-78"/>
                <a:cs typeface="Alexandria" pitchFamily="2" charset="-78"/>
              </a:rPr>
              <a:t>فالعبرة عند هؤلاء بالإرادة المحتملة للمشرع، لو واجه ذات الظروف الاجتماعية والاقتصادية وقت تفسير القانون لتطبيقه.</a:t>
            </a:r>
          </a:p>
          <a:p>
            <a:pPr algn="just" rtl="1"/>
            <a:r>
              <a:rPr lang="ar-EG" sz="2000" dirty="0">
                <a:latin typeface="Alexandria" pitchFamily="2" charset="-78"/>
                <a:cs typeface="Alexandria" pitchFamily="2" charset="-78"/>
              </a:rPr>
              <a:t>- ويقوم فقه المدرسة التاريخية والاجتماعية  في التفسير على نظرة فلسفية للقانون باعتباره من خلق الجماعة، يتعين أن يتطور بتطور واقعها أو حاجاتها، ويقف دور المشرع عند حد وضع التشريع، وبعدها فلاعبرة في التفسير بإرادة المشرع، حيث يكون للتشريع بعد وضعه كيان مستقل، مرتبط بواقع الجماعة وظروفها.</a:t>
            </a:r>
          </a:p>
        </p:txBody>
      </p:sp>
    </p:spTree>
    <p:extLst>
      <p:ext uri="{BB962C8B-B14F-4D97-AF65-F5344CB8AC3E}">
        <p14:creationId xmlns:p14="http://schemas.microsoft.com/office/powerpoint/2010/main" val="1326659900"/>
      </p:ext>
    </p:extLst>
  </p:cSld>
  <p:clrMapOvr>
    <a:masterClrMapping/>
  </p:clrMapOvr>
  <p:transition spd="slow" advTm="85884">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مذاهب أو مدارس تفسير القانون: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08</a:t>
            </a:r>
          </a:p>
        </p:txBody>
      </p:sp>
      <p:sp>
        <p:nvSpPr>
          <p:cNvPr id="3" name="Rectangle 2"/>
          <p:cNvSpPr/>
          <p:nvPr/>
        </p:nvSpPr>
        <p:spPr>
          <a:xfrm>
            <a:off x="343106" y="1944916"/>
            <a:ext cx="11696290" cy="4401205"/>
          </a:xfrm>
          <a:prstGeom prst="rect">
            <a:avLst/>
          </a:prstGeom>
        </p:spPr>
        <p:txBody>
          <a:bodyPr wrap="square">
            <a:spAutoFit/>
          </a:bodyPr>
          <a:lstStyle/>
          <a:p>
            <a:pPr algn="just" rtl="1"/>
            <a:r>
              <a:rPr lang="ar-EG" sz="2000" b="1" dirty="0">
                <a:latin typeface="Alexandria" pitchFamily="2" charset="-78"/>
                <a:cs typeface="Alexandria" pitchFamily="2" charset="-78"/>
              </a:rPr>
              <a:t>- تلافى فقه مدرسة التفسير التاريخي والاجتماعي للقانون النقد الموجه إلى مدرسة إلتزام النص، </a:t>
            </a:r>
            <a:r>
              <a:rPr lang="ar-EG" sz="2000" dirty="0">
                <a:latin typeface="Alexandria" pitchFamily="2" charset="-78"/>
                <a:cs typeface="Alexandria" pitchFamily="2" charset="-78"/>
              </a:rPr>
              <a:t>وذلك من حيث ما يؤدي إليه من جمود التشريع وعدم تطوره بتطور ظروف الجماعة. وبذلك يصل فقه المدرسة التاريخية والاجتماعية بالتفسير إلى حلول تشريعية تلائم العصر الحديث.</a:t>
            </a:r>
          </a:p>
          <a:p>
            <a:pPr algn="just" rtl="1"/>
            <a:r>
              <a:rPr lang="ar-EG" sz="2000" dirty="0">
                <a:latin typeface="Alexandria" pitchFamily="2" charset="-78"/>
                <a:cs typeface="Alexandria" pitchFamily="2" charset="-78"/>
              </a:rPr>
              <a:t> - وعلى المقابل من ذلك، </a:t>
            </a:r>
            <a:r>
              <a:rPr lang="ar-EG" sz="2000" b="1" dirty="0">
                <a:latin typeface="Alexandria" pitchFamily="2" charset="-78"/>
                <a:cs typeface="Alexandria" pitchFamily="2" charset="-78"/>
              </a:rPr>
              <a:t>يخشى أن يترتب على تفسير النصوص التشريعية طبقا للظروف إلى التحكم، فنخرج عن النص القانوني بحجة مسايرة التطور، </a:t>
            </a:r>
            <a:r>
              <a:rPr lang="ar-EG" sz="2000" dirty="0">
                <a:latin typeface="Alexandria" pitchFamily="2" charset="-78"/>
                <a:cs typeface="Alexandria" pitchFamily="2" charset="-78"/>
              </a:rPr>
              <a:t>فينتهي الحال إلى عدم الثبات والإستقرار للنصوص التشريعية. وبذلك يترتب على مدرسة تفسير النص وفقا للظروف الاجتماعية والتاريخية الخروج على النص بحجة مسايرة هذه الظروف.</a:t>
            </a:r>
          </a:p>
          <a:p>
            <a:pPr algn="just" rtl="1"/>
            <a:r>
              <a:rPr lang="ar-EG" sz="2000" b="1" dirty="0">
                <a:latin typeface="Alexandria" pitchFamily="2" charset="-78"/>
                <a:cs typeface="Alexandria" pitchFamily="2" charset="-78"/>
              </a:rPr>
              <a:t>3- المدرسة العلمية:</a:t>
            </a:r>
          </a:p>
          <a:p>
            <a:pPr algn="just" rtl="1"/>
            <a:r>
              <a:rPr lang="ar-EG" sz="2000" dirty="0">
                <a:latin typeface="Alexandria" pitchFamily="2" charset="-78"/>
                <a:cs typeface="Alexandria" pitchFamily="2" charset="-78"/>
              </a:rPr>
              <a:t>- ظهرت المدرسة العلمية أساساً لمواجهة جمود التشريع، وتقديسه بما يؤدي إلى جموده، إعمالاً لمذهب إلتزام النص، ومواجهة الخروج على النصوص التشريعية بحجة تفسيرها وفقاً للظروف المستجدة، أخذاً من المذهب التاريخي والاجتماعي.</a:t>
            </a:r>
          </a:p>
          <a:p>
            <a:pPr algn="just" rtl="1"/>
            <a:endParaRPr lang="ar-EG" sz="2000" dirty="0">
              <a:latin typeface="Alexandria" pitchFamily="2" charset="-78"/>
              <a:cs typeface="Alexandria" pitchFamily="2" charset="-78"/>
            </a:endParaRPr>
          </a:p>
          <a:p>
            <a:pPr algn="just" rtl="1"/>
            <a:endParaRPr lang="ar-EG" sz="2000" dirty="0">
              <a:latin typeface="Alexandria" pitchFamily="2" charset="-78"/>
              <a:cs typeface="Alexandria" pitchFamily="2" charset="-78"/>
            </a:endParaRPr>
          </a:p>
          <a:p>
            <a:pPr algn="just"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2335829167"/>
      </p:ext>
    </p:extLst>
  </p:cSld>
  <p:clrMapOvr>
    <a:masterClrMapping/>
  </p:clrMapOvr>
  <p:transition spd="slow" advTm="85884">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4- مذاهب أو مدارس تفسير القانون: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08</a:t>
            </a:r>
          </a:p>
        </p:txBody>
      </p:sp>
      <p:sp>
        <p:nvSpPr>
          <p:cNvPr id="3" name="Rectangle 2"/>
          <p:cNvSpPr/>
          <p:nvPr/>
        </p:nvSpPr>
        <p:spPr>
          <a:xfrm>
            <a:off x="343106" y="1944916"/>
            <a:ext cx="11696290" cy="2554545"/>
          </a:xfrm>
          <a:prstGeom prst="rect">
            <a:avLst/>
          </a:prstGeom>
        </p:spPr>
        <p:txBody>
          <a:bodyPr wrap="square">
            <a:spAutoFit/>
          </a:bodyPr>
          <a:lstStyle/>
          <a:p>
            <a:pPr algn="just" rtl="1"/>
            <a:r>
              <a:rPr lang="ar-EG" sz="2000" b="1" dirty="0">
                <a:latin typeface="Alexandria" pitchFamily="2" charset="-78"/>
                <a:cs typeface="Alexandria" pitchFamily="2" charset="-78"/>
              </a:rPr>
              <a:t>- وعند فقها المدرسة العلمية، فإن القانون ليس وليد إرادة المشرع وحده، وبالتالي فالتشريع ليس المصدر الرسمي الوحيد للقانون، </a:t>
            </a:r>
            <a:r>
              <a:rPr lang="ar-EG" sz="2000" dirty="0">
                <a:latin typeface="Alexandria" pitchFamily="2" charset="-78"/>
                <a:cs typeface="Alexandria" pitchFamily="2" charset="-78"/>
              </a:rPr>
              <a:t>فإذا لم يوجد تفسير للمسألة بالتشريع تعين الرجوع إلى المصادر الرسمية الأخرى للقانون، وأهمها العرف، فإن لم يوجد تعين الإلتجاء إلى ما يسمى بالبحث العلمي الحر أي البحث عن حكم للمسألة وفقاً لجوهر القانون، والعوامل المختلفة التي يحصرها « جيني» في حقائق عدة: الحقائق الطبيعية، والعقلية، والمثالية.</a:t>
            </a:r>
          </a:p>
          <a:p>
            <a:pPr algn="just" rtl="1"/>
            <a:r>
              <a:rPr lang="ar-EG" sz="2000" b="1" u="sng" dirty="0">
                <a:latin typeface="Alexandria" pitchFamily="2" charset="-78"/>
                <a:cs typeface="Alexandria" pitchFamily="2" charset="-78"/>
              </a:rPr>
              <a:t>- والمهم أن المدرسة العلمية تقوم على البحث عن الإرادة الحقيقية للمشرع فإن تعذر التوصل إليها عن طريق التفسير، </a:t>
            </a:r>
            <a:r>
              <a:rPr lang="ar-EG" sz="2000" dirty="0">
                <a:latin typeface="Alexandria" pitchFamily="2" charset="-78"/>
                <a:cs typeface="Alexandria" pitchFamily="2" charset="-78"/>
              </a:rPr>
              <a:t>يتم الإلتجاء إلى الإرادة المفترضة كما هو الشأن في مدرسة إلتزام النص بل يتعين الإلتجاء إلى المصادر الرسمية الأخرى للقانون.</a:t>
            </a:r>
          </a:p>
        </p:txBody>
      </p:sp>
    </p:spTree>
    <p:extLst>
      <p:ext uri="{BB962C8B-B14F-4D97-AF65-F5344CB8AC3E}">
        <p14:creationId xmlns:p14="http://schemas.microsoft.com/office/powerpoint/2010/main" val="3599541654"/>
      </p:ext>
    </p:extLst>
  </p:cSld>
  <p:clrMapOvr>
    <a:masterClrMapping/>
  </p:clrMapOvr>
  <p:transition spd="slow" advTm="85884">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:أهم المراجع الموصى بها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38282"/>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08</a:t>
            </a:r>
          </a:p>
        </p:txBody>
      </p:sp>
      <p:sp>
        <p:nvSpPr>
          <p:cNvPr id="3" name="Rectangle 2"/>
          <p:cNvSpPr/>
          <p:nvPr/>
        </p:nvSpPr>
        <p:spPr>
          <a:xfrm>
            <a:off x="317373" y="2517327"/>
            <a:ext cx="11557254" cy="2308324"/>
          </a:xfrm>
          <a:prstGeom prst="rect">
            <a:avLst/>
          </a:prstGeom>
        </p:spPr>
        <p:txBody>
          <a:bodyPr wrap="square">
            <a:spAutoFit/>
          </a:bodyPr>
          <a:lstStyle/>
          <a:p>
            <a:pPr algn="just" rtl="1"/>
            <a:r>
              <a:rPr lang="ar-EG" sz="2400" dirty="0">
                <a:solidFill>
                  <a:srgbClr val="000000"/>
                </a:solidFill>
                <a:latin typeface="Alexandria" pitchFamily="2" charset="-78"/>
                <a:ea typeface="Arial"/>
                <a:cs typeface="Alexandria" pitchFamily="2" charset="-78"/>
                <a:sym typeface="Arial"/>
              </a:rPr>
              <a:t>1- د.أحمد السعيد الزقرد، </a:t>
            </a:r>
            <a:r>
              <a:rPr lang="ar-EG" sz="2400" b="1" u="sng" dirty="0">
                <a:solidFill>
                  <a:srgbClr val="000000"/>
                </a:solidFill>
                <a:latin typeface="Alexandria" pitchFamily="2" charset="-78"/>
                <a:ea typeface="Arial"/>
                <a:cs typeface="Alexandria" pitchFamily="2" charset="-78"/>
                <a:sym typeface="Arial"/>
              </a:rPr>
              <a:t>المدخل للعلوم القانونية،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المنصورة، مصر، 2003/2002.</a:t>
            </a:r>
          </a:p>
          <a:p>
            <a:pPr algn="just" rtl="1"/>
            <a:r>
              <a:rPr lang="ar-EG" sz="2400" dirty="0">
                <a:solidFill>
                  <a:srgbClr val="000000"/>
                </a:solidFill>
                <a:latin typeface="Alexandria" pitchFamily="2" charset="-78"/>
                <a:ea typeface="Arial"/>
                <a:cs typeface="Alexandria" pitchFamily="2" charset="-78"/>
                <a:sym typeface="Arial"/>
              </a:rPr>
              <a:t>2- د.عمرو طه بدوي، </a:t>
            </a:r>
            <a:r>
              <a:rPr lang="ar-EG" sz="2400" b="1" u="sng" dirty="0">
                <a:solidFill>
                  <a:srgbClr val="000000"/>
                </a:solidFill>
                <a:latin typeface="Alexandria" pitchFamily="2" charset="-78"/>
                <a:cs typeface="Alexandria" pitchFamily="2" charset="-78"/>
                <a:sym typeface="Arial"/>
              </a:rPr>
              <a:t>المدخل لدراسة القانون،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القاهرة، مصر، 2008.</a:t>
            </a:r>
          </a:p>
          <a:p>
            <a:pPr algn="just" rtl="1"/>
            <a:r>
              <a:rPr lang="ar-EG" sz="2400" dirty="0">
                <a:solidFill>
                  <a:srgbClr val="000000"/>
                </a:solidFill>
                <a:latin typeface="Alexandria" pitchFamily="2" charset="-78"/>
                <a:ea typeface="Arial"/>
                <a:cs typeface="Alexandria" pitchFamily="2" charset="-78"/>
                <a:sym typeface="Arial"/>
              </a:rPr>
              <a:t>3- أحمد محمد الرفاعي، </a:t>
            </a:r>
            <a:r>
              <a:rPr lang="ar-EG" sz="2400" b="1" u="sng" dirty="0">
                <a:solidFill>
                  <a:srgbClr val="000000"/>
                </a:solidFill>
                <a:latin typeface="Alexandria" pitchFamily="2" charset="-78"/>
                <a:cs typeface="Alexandria" pitchFamily="2" charset="-78"/>
                <a:sym typeface="Arial"/>
              </a:rPr>
              <a:t>المدخل للعلوم القانونية، نظرية القانون، </a:t>
            </a:r>
            <a:r>
              <a:rPr lang="ar-EG" sz="2400" dirty="0">
                <a:solidFill>
                  <a:srgbClr val="000000"/>
                </a:solidFill>
                <a:latin typeface="Alexandria" pitchFamily="2" charset="-78"/>
                <a:ea typeface="Arial"/>
                <a:cs typeface="Alexandria" pitchFamily="2" charset="-78"/>
                <a:sym typeface="Arial"/>
              </a:rPr>
              <a:t>كلية الحقوق، جامعة بنها، مصر، 2008.</a:t>
            </a:r>
          </a:p>
        </p:txBody>
      </p:sp>
    </p:spTree>
    <p:extLst>
      <p:ext uri="{BB962C8B-B14F-4D97-AF65-F5344CB8AC3E}">
        <p14:creationId xmlns:p14="http://schemas.microsoft.com/office/powerpoint/2010/main" val="2379964521"/>
      </p:ext>
    </p:extLst>
  </p:cSld>
  <p:clrMapOvr>
    <a:masterClrMapping/>
  </p:clrMapOvr>
  <p:transition spd="slow" advTm="85884">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5" name="Graphic 21">
            <a:extLst>
              <a:ext uri="{FF2B5EF4-FFF2-40B4-BE49-F238E27FC236}">
                <a16:creationId xmlns:a16="http://schemas.microsoft.com/office/drawing/2014/main" id="{6B59091B-475D-4C78-A482-6C061B54FFE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6184" y="203200"/>
            <a:ext cx="2946122"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768CFF-090D-4DB3-A389-AE61529041B3}"/>
</file>

<file path=customXml/itemProps2.xml><?xml version="1.0" encoding="utf-8"?>
<ds:datastoreItem xmlns:ds="http://schemas.openxmlformats.org/officeDocument/2006/customXml" ds:itemID="{BA079829-A829-45B9-837E-44D044089A36}"/>
</file>

<file path=customXml/itemProps3.xml><?xml version="1.0" encoding="utf-8"?>
<ds:datastoreItem xmlns:ds="http://schemas.openxmlformats.org/officeDocument/2006/customXml" ds:itemID="{B7BC8A19-F19D-4839-8EF8-3E1D7F93BC56}"/>
</file>

<file path=docProps/app.xml><?xml version="1.0" encoding="utf-8"?>
<Properties xmlns="http://schemas.openxmlformats.org/officeDocument/2006/extended-properties" xmlns:vt="http://schemas.openxmlformats.org/officeDocument/2006/docPropsVTypes">
  <TotalTime>1422</TotalTime>
  <Words>3509</Words>
  <Application>Microsoft Office PowerPoint</Application>
  <PresentationFormat>Widescreen</PresentationFormat>
  <Paragraphs>196</Paragraphs>
  <Slides>27</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Alexandria</vt:lpstr>
      <vt:lpstr>Arial</vt:lpstr>
      <vt:lpstr>Calibri</vt:lpstr>
      <vt:lpstr>Calibri Light</vt:lpstr>
      <vt:lpstr>Times New Roman</vt:lpstr>
      <vt:lpstr>Wingdings</vt:lpstr>
      <vt:lpstr>شمثءشىيقهش</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 640 G3</cp:lastModifiedBy>
  <cp:revision>424</cp:revision>
  <dcterms:created xsi:type="dcterms:W3CDTF">2023-04-29T09:08:23Z</dcterms:created>
  <dcterms:modified xsi:type="dcterms:W3CDTF">2024-03-21T19:17:05Z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