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49" r:id="rId2"/>
    <p:sldId id="260" r:id="rId3"/>
    <p:sldId id="416" r:id="rId4"/>
    <p:sldId id="371" r:id="rId5"/>
    <p:sldId id="431" r:id="rId6"/>
    <p:sldId id="397" r:id="rId7"/>
    <p:sldId id="396" r:id="rId8"/>
    <p:sldId id="398" r:id="rId9"/>
    <p:sldId id="399" r:id="rId10"/>
    <p:sldId id="401" r:id="rId11"/>
    <p:sldId id="402" r:id="rId12"/>
    <p:sldId id="404" r:id="rId13"/>
    <p:sldId id="408" r:id="rId14"/>
    <p:sldId id="417" r:id="rId15"/>
    <p:sldId id="372" r:id="rId16"/>
    <p:sldId id="432" r:id="rId17"/>
    <p:sldId id="407" r:id="rId18"/>
    <p:sldId id="409" r:id="rId19"/>
    <p:sldId id="410" r:id="rId20"/>
    <p:sldId id="411" r:id="rId21"/>
    <p:sldId id="412" r:id="rId22"/>
    <p:sldId id="413" r:id="rId23"/>
    <p:sldId id="414" r:id="rId24"/>
    <p:sldId id="373" r:id="rId25"/>
    <p:sldId id="376" r:id="rId26"/>
    <p:sldId id="418" r:id="rId27"/>
    <p:sldId id="419" r:id="rId28"/>
    <p:sldId id="420" r:id="rId29"/>
    <p:sldId id="421" r:id="rId30"/>
    <p:sldId id="422" r:id="rId31"/>
    <p:sldId id="423" r:id="rId32"/>
    <p:sldId id="424" r:id="rId33"/>
    <p:sldId id="425" r:id="rId34"/>
    <p:sldId id="426" r:id="rId35"/>
    <p:sldId id="428" r:id="rId36"/>
    <p:sldId id="429" r:id="rId37"/>
    <p:sldId id="367" r:id="rId38"/>
    <p:sldId id="430" r:id="rId39"/>
    <p:sldId id="42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79" d="100"/>
          <a:sy n="79" d="100"/>
        </p:scale>
        <p:origin x="4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1079A-877A-4F7B-A297-CA46655387F0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1DF27-56F0-41C5-AC97-B73BEC7BE652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890F5-63A7-477C-9B0F-FE50A6BD34F1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46125-E43E-41BE-971E-8760982753AD}" type="datetime1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EDEF-61E8-4CF2-92D2-D14D16EA1167}" type="datetime1">
              <a:rPr lang="en-US" smtClean="0"/>
              <a:t>6/22/2023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239A4-66A9-4600-8E66-F52A08C68AC1}" type="datetime1">
              <a:rPr lang="en-US" smtClean="0"/>
              <a:t>6/22/2023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B67F-E762-4537-9D29-FA8FF650D155}" type="datetime1">
              <a:rPr lang="en-US" smtClean="0"/>
              <a:t>6/22/2023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162D-DB54-43AC-8C28-8A01AB2961AF}" type="datetime1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5CDB-44C0-40EE-AF8D-D7CB15FA9A2A}" type="datetime1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FCC8-5502-49DA-B923-44A12BB57215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78FD-9367-4FCF-A3F3-FA02E6778D21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D61F2-AF49-4527-8384-A625B7E0FAC3}" type="datetime1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1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2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3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4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5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8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6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7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8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9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6.svg"/><Relationship Id="rId7" Type="http://schemas.openxmlformats.org/officeDocument/2006/relationships/oleObject" Target="../embeddings/oleObject10.bin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6.svg"/><Relationship Id="rId7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9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1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6.svg"/><Relationship Id="rId7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.svg"/><Relationship Id="rId7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125056" y="4703297"/>
            <a:ext cx="789745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ar-EG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Introduction to </a:t>
            </a:r>
            <a:r>
              <a:rPr lang="en-US" sz="2400" b="1" kern="0" dirty="0">
                <a:solidFill>
                  <a:srgbClr val="784658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Fourier Series </a:t>
            </a:r>
            <a:endParaRPr lang="en-US" sz="24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Israa Lewaa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219" y="4967880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82"/>
    </mc:Choice>
    <mc:Fallback xmlns="">
      <p:transition spd="slow" advTm="5528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Lecture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420238" y="1704263"/>
            <a:ext cx="75389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Formula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of Basic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for other functions with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Relations for Trigonometric Functions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105"/>
    </mc:Choice>
    <mc:Fallback xmlns="">
      <p:transition spd="slow" advTm="15310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Fourier Series Formula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7325" y="1243012"/>
            <a:ext cx="9277350" cy="43719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06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762"/>
    </mc:Choice>
    <mc:Fallback xmlns="">
      <p:transition spd="slow" advTm="2267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701073" y="434995"/>
            <a:ext cx="8840550" cy="1122217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Important knowledge for Fourier Series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39DDF3-F9F0-EF81-1F9D-01BCF15796CD}"/>
              </a:ext>
            </a:extLst>
          </p:cNvPr>
          <p:cNvSpPr txBox="1"/>
          <p:nvPr/>
        </p:nvSpPr>
        <p:spPr>
          <a:xfrm>
            <a:off x="1274323" y="3095989"/>
            <a:ext cx="7964521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b="1" dirty="0"/>
              <a:t>Derivatives of Basic Trigonometric Functions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52"/>
    </mc:Choice>
    <mc:Fallback xmlns="">
      <p:transition spd="slow" advTm="743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274267" y="249383"/>
            <a:ext cx="8840550" cy="1122217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Derivatives of Basic Trigonometric Functions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5542" y="2103126"/>
            <a:ext cx="7911439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sketch the graph of the function: </a:t>
            </a:r>
          </a:p>
          <a:p>
            <a:pPr algn="just">
              <a:lnSpc>
                <a:spcPct val="13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sin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use the interpretation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f’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as the slope of the tangent to the sine curve  in order to sketch the graph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f’.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8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95"/>
    </mc:Choice>
    <mc:Fallback xmlns="">
      <p:transition spd="slow" advTm="5189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274267" y="185946"/>
            <a:ext cx="9596582" cy="1058708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Derivatives of Basic Trigonometric Functions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075542" y="2103126"/>
            <a:ext cx="7911439" cy="1013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Then, it looks as if the graph of </a:t>
            </a:r>
            <a:r>
              <a:rPr lang="en-US" altLang="en-US" sz="2400" i="1" dirty="0"/>
              <a:t>f’</a:t>
            </a:r>
            <a:r>
              <a:rPr lang="en-US" altLang="en-US" sz="2400" dirty="0"/>
              <a:t> may </a:t>
            </a:r>
            <a:br>
              <a:rPr lang="en-US" altLang="en-US" sz="2400" dirty="0"/>
            </a:br>
            <a:r>
              <a:rPr lang="en-US" altLang="en-US" sz="2400" dirty="0"/>
              <a:t>be the same as the cosine curve.</a:t>
            </a:r>
          </a:p>
        </p:txBody>
      </p:sp>
      <p:pic>
        <p:nvPicPr>
          <p:cNvPr id="16" name="Picture 10" descr="03030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28" y="2103127"/>
            <a:ext cx="5635308" cy="3448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7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86"/>
    </mc:Choice>
    <mc:Fallback xmlns="">
      <p:transition spd="slow" advTm="5358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2800" dirty="0"/>
              <a:t>Rules for Derivatives of Basic Trigonometric Functions</a:t>
            </a:r>
          </a:p>
        </p:txBody>
      </p:sp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976411"/>
              </p:ext>
            </p:extLst>
          </p:nvPr>
        </p:nvGraphicFramePr>
        <p:xfrm>
          <a:off x="1813070" y="1704264"/>
          <a:ext cx="7380287" cy="312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882880" imgH="1218960" progId="Equation.DSMT4">
                  <p:embed/>
                </p:oleObj>
              </mc:Choice>
              <mc:Fallback>
                <p:oleObj name="Equation" r:id="rId7" imgW="2882880" imgH="1218960" progId="Equation.DSMT4">
                  <p:embed/>
                  <p:pic>
                    <p:nvPicPr>
                      <p:cNvPr id="4506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3070" y="1704264"/>
                        <a:ext cx="7380287" cy="312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41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007"/>
    </mc:Choice>
    <mc:Fallback xmlns="">
      <p:transition spd="slow" advTm="2840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51073" y="197082"/>
            <a:ext cx="9596582" cy="1058708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Derivatives of Basic Trigonometric Functions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602015" y="1952803"/>
            <a:ext cx="7911439" cy="1974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Let’s try to confirm </a:t>
            </a:r>
            <a:br>
              <a:rPr lang="en-US" altLang="en-US" sz="2400" dirty="0"/>
            </a:br>
            <a:r>
              <a:rPr lang="en-US" altLang="en-US" sz="2400" dirty="0"/>
              <a:t>our guess that, if </a:t>
            </a:r>
            <a:r>
              <a:rPr lang="en-US" altLang="en-US" sz="2400" i="1" dirty="0"/>
              <a:t>f</a:t>
            </a:r>
            <a:r>
              <a:rPr lang="en-US" altLang="en-US" sz="2400" dirty="0"/>
              <a:t>(</a:t>
            </a:r>
            <a:r>
              <a:rPr lang="en-US" altLang="en-US" sz="2400" i="1" dirty="0"/>
              <a:t>x</a:t>
            </a:r>
            <a:r>
              <a:rPr lang="en-US" altLang="en-US" sz="2400" dirty="0"/>
              <a:t>) = sin </a:t>
            </a:r>
            <a:r>
              <a:rPr lang="en-US" altLang="en-US" sz="2400" i="1" dirty="0"/>
              <a:t>x</a:t>
            </a:r>
            <a:r>
              <a:rPr lang="en-US" altLang="en-US" sz="2400" dirty="0"/>
              <a:t>,</a:t>
            </a:r>
            <a:r>
              <a:rPr lang="en-US" altLang="en-US" sz="2400" i="1" dirty="0"/>
              <a:t> </a:t>
            </a:r>
            <a:br>
              <a:rPr lang="en-US" altLang="en-US" sz="2400" i="1" dirty="0"/>
            </a:br>
            <a:r>
              <a:rPr lang="en-US" altLang="en-US" sz="2400" dirty="0"/>
              <a:t>then </a:t>
            </a:r>
            <a:r>
              <a:rPr lang="en-US" altLang="en-US" sz="2400" i="1" dirty="0"/>
              <a:t>f’</a:t>
            </a:r>
            <a:r>
              <a:rPr lang="en-US" altLang="en-US" sz="2400" dirty="0"/>
              <a:t>(</a:t>
            </a:r>
            <a:r>
              <a:rPr lang="en-US" altLang="en-US" sz="2400" i="1" dirty="0"/>
              <a:t>x</a:t>
            </a:r>
            <a:r>
              <a:rPr lang="en-US" altLang="en-US" sz="2400" dirty="0"/>
              <a:t>) = cos </a:t>
            </a:r>
            <a:r>
              <a:rPr lang="en-US" altLang="en-US" sz="2400" i="1" dirty="0"/>
              <a:t>x</a:t>
            </a:r>
            <a:r>
              <a:rPr lang="en-US" altLang="en-US" sz="2400" dirty="0"/>
              <a:t>.</a:t>
            </a:r>
          </a:p>
          <a:p>
            <a:pPr>
              <a:lnSpc>
                <a:spcPct val="130000"/>
              </a:lnSpc>
            </a:pPr>
            <a:endParaRPr lang="en-US" alt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2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11"/>
    </mc:Choice>
    <mc:Fallback xmlns="">
      <p:transition spd="slow" advTm="14281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097" y="6053144"/>
            <a:ext cx="2486282" cy="678688"/>
          </a:xfrm>
          <a:prstGeom prst="rect">
            <a:avLst/>
          </a:prstGeom>
        </p:spPr>
      </p:pic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12351" y="6538912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566157" y="184394"/>
            <a:ext cx="9014691" cy="1019096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Derivatives of Basic Trigonometric Functions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462322" y="1121909"/>
            <a:ext cx="7911439" cy="533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From the definition of a derivative, we have:</a:t>
            </a:r>
          </a:p>
        </p:txBody>
      </p:sp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4061575"/>
              </p:ext>
            </p:extLst>
          </p:nvPr>
        </p:nvGraphicFramePr>
        <p:xfrm>
          <a:off x="1654028" y="1595627"/>
          <a:ext cx="6838950" cy="466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149280" imgH="2145960" progId="Equation.DSMT4">
                  <p:embed/>
                </p:oleObj>
              </mc:Choice>
              <mc:Fallback>
                <p:oleObj name="Equation" r:id="rId7" imgW="3149280" imgH="2145960" progId="Equation.DSMT4">
                  <p:embed/>
                  <p:pic>
                    <p:nvPicPr>
                      <p:cNvPr id="3175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4028" y="1595627"/>
                        <a:ext cx="6838950" cy="466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2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852"/>
    </mc:Choice>
    <mc:Fallback xmlns="">
      <p:transition spd="slow" advTm="5228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51073" y="197081"/>
            <a:ext cx="9596582" cy="126226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Derivatives of Basic Trigonometric Functions</a:t>
            </a:r>
          </a:p>
        </p:txBody>
      </p:sp>
      <p:graphicFrame>
        <p:nvGraphicFramePr>
          <p:cNvPr id="1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4959104"/>
              </p:ext>
            </p:extLst>
          </p:nvPr>
        </p:nvGraphicFramePr>
        <p:xfrm>
          <a:off x="1246120" y="2287045"/>
          <a:ext cx="8186738" cy="122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641320" imgH="393480" progId="Equation.DSMT4">
                  <p:embed/>
                </p:oleObj>
              </mc:Choice>
              <mc:Fallback>
                <p:oleObj name="Equation" r:id="rId7" imgW="2641320" imgH="393480" progId="Equation.DSMT4">
                  <p:embed/>
                  <p:pic>
                    <p:nvPicPr>
                      <p:cNvPr id="3277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6120" y="2287045"/>
                        <a:ext cx="8186738" cy="1220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246120" y="4008607"/>
            <a:ext cx="8779326" cy="754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3600" b="1" dirty="0"/>
              <a:t>Two of these four limits are easy to evaluate.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33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73"/>
    </mc:Choice>
    <mc:Fallback xmlns="">
      <p:transition spd="slow" advTm="4817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51073" y="197081"/>
            <a:ext cx="9596582" cy="126226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Derivatives of Basic Trigonometric Functions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2124364" y="2075437"/>
            <a:ext cx="790108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we regard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constant  when computing a limit as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0, we have:</a:t>
            </a: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563989"/>
              </p:ext>
            </p:extLst>
          </p:nvPr>
        </p:nvGraphicFramePr>
        <p:xfrm>
          <a:off x="3048000" y="3276600"/>
          <a:ext cx="3235325" cy="255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016000" imgH="800100" progId="Equation.DSMT4">
                  <p:embed/>
                </p:oleObj>
              </mc:Choice>
              <mc:Fallback>
                <p:oleObj name="Equation" r:id="rId7" imgW="1016000" imgH="800100" progId="Equation.DSMT4">
                  <p:embed/>
                  <p:pic>
                    <p:nvPicPr>
                      <p:cNvPr id="9216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276600"/>
                        <a:ext cx="3235325" cy="2551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0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75"/>
    </mc:Choice>
    <mc:Fallback xmlns="">
      <p:transition spd="slow" advTm="1133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51073" y="197081"/>
            <a:ext cx="9596582" cy="1262263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Derivatives of Basic Trigonometric Functions</a:t>
            </a:r>
          </a:p>
        </p:txBody>
      </p:sp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7119545"/>
              </p:ext>
            </p:extLst>
          </p:nvPr>
        </p:nvGraphicFramePr>
        <p:xfrm>
          <a:off x="1583143" y="2242230"/>
          <a:ext cx="8164512" cy="224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085920" imgH="850680" progId="Equation.DSMT4">
                  <p:embed/>
                </p:oleObj>
              </mc:Choice>
              <mc:Fallback>
                <p:oleObj name="Equation" r:id="rId7" imgW="3085920" imgH="850680" progId="Equation.DSMT4">
                  <p:embed/>
                  <p:pic>
                    <p:nvPicPr>
                      <p:cNvPr id="4096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3143" y="2242230"/>
                        <a:ext cx="8164512" cy="224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9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237"/>
    </mc:Choice>
    <mc:Fallback xmlns="">
      <p:transition spd="slow" advTm="18723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Important relations I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691746-BEC6-4FAC-3BB6-1AC125852274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2299462" y="1758529"/>
            <a:ext cx="6454414" cy="334636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6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60"/>
    </mc:Choice>
    <mc:Fallback xmlns="">
      <p:transition spd="slow" advTm="21336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50165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200" dirty="0"/>
              <a:t>Important relations II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FB09C-6914-E399-6F43-35CCC284E64C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2223090" y="1960213"/>
            <a:ext cx="6216524" cy="25323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39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308"/>
    </mc:Choice>
    <mc:Fallback xmlns="">
      <p:transition spd="slow" advTm="2673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</a:t>
            </a:r>
          </a:p>
        </p:txBody>
      </p:sp>
      <p:sp>
        <p:nvSpPr>
          <p:cNvPr id="2" name="Rectangle 1"/>
          <p:cNvSpPr/>
          <p:nvPr/>
        </p:nvSpPr>
        <p:spPr>
          <a:xfrm>
            <a:off x="1265382" y="2846936"/>
            <a:ext cx="81649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/>
              <a:t>Extra Practice</a:t>
            </a:r>
            <a:endParaRPr lang="en-US" altLang="en-US" sz="2800" b="1" dirty="0"/>
          </a:p>
          <a:p>
            <a:pPr lvl="1"/>
            <a:endParaRPr lang="en-US" altLang="en-US" sz="36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7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81"/>
    </mc:Choice>
    <mc:Fallback xmlns="">
      <p:transition spd="slow" advTm="5408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16364" y="2017628"/>
            <a:ext cx="81649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Differentiate:</a:t>
            </a:r>
          </a:p>
          <a:p>
            <a:endParaRPr lang="en-US" altLang="en-US" sz="4400" dirty="0"/>
          </a:p>
          <a:p>
            <a:r>
              <a:rPr lang="en-US" altLang="en-US" sz="4400" dirty="0"/>
              <a:t> </a:t>
            </a:r>
            <a:r>
              <a:rPr lang="en-US" altLang="en-US" sz="4400" i="1" dirty="0"/>
              <a:t>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x</a:t>
            </a:r>
            <a:r>
              <a:rPr lang="en-US" altLang="en-US" sz="4400" baseline="30000" dirty="0"/>
              <a:t>2</a:t>
            </a:r>
            <a:r>
              <a:rPr lang="en-US" altLang="en-US" sz="4400" dirty="0"/>
              <a:t> sin </a:t>
            </a:r>
            <a:r>
              <a:rPr lang="en-US" altLang="en-US" sz="4400" i="1" dirty="0"/>
              <a:t>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38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165"/>
    </mc:Choice>
    <mc:Fallback xmlns="">
      <p:transition spd="slow" advTm="22016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1 Solution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i="1" dirty="0"/>
              <a:t>            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x</a:t>
            </a:r>
            <a:r>
              <a:rPr lang="en-US" altLang="en-US" sz="4400" baseline="30000" dirty="0"/>
              <a:t>2</a:t>
            </a:r>
            <a:r>
              <a:rPr lang="en-US" altLang="en-US" sz="4400" dirty="0"/>
              <a:t> sin </a:t>
            </a:r>
            <a:r>
              <a:rPr lang="en-US" altLang="en-US" sz="4400" i="1" dirty="0"/>
              <a:t>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  <a:p>
            <a:pPr lvl="1"/>
            <a:r>
              <a:rPr lang="en-US" altLang="en-US" sz="2600" dirty="0"/>
              <a:t>Using the Product Rule and Formula 4, we have:</a:t>
            </a:r>
            <a:endParaRPr lang="en-US" altLang="en-US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126674"/>
              </p:ext>
            </p:extLst>
          </p:nvPr>
        </p:nvGraphicFramePr>
        <p:xfrm>
          <a:off x="2864716" y="3662070"/>
          <a:ext cx="5170488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006280" imgH="634680" progId="Equation.DSMT4">
                  <p:embed/>
                </p:oleObj>
              </mc:Choice>
              <mc:Fallback>
                <p:oleObj name="Equation" r:id="rId7" imgW="2006280" imgH="63468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4716" y="3662070"/>
                        <a:ext cx="5170488" cy="163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56"/>
    </mc:Choice>
    <mc:Fallback xmlns="">
      <p:transition spd="slow" advTm="6085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2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 </a:t>
            </a:r>
          </a:p>
          <a:p>
            <a:endParaRPr lang="en-US" altLang="en-US" sz="4400" i="1" dirty="0"/>
          </a:p>
          <a:p>
            <a:r>
              <a:rPr lang="en-US" altLang="en-US" sz="4400" i="1" dirty="0"/>
              <a:t>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tan 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20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66"/>
    </mc:Choice>
    <mc:Fallback xmlns="">
      <p:transition spd="slow" advTm="3566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2 Solution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491045"/>
              </p:ext>
            </p:extLst>
          </p:nvPr>
        </p:nvGraphicFramePr>
        <p:xfrm>
          <a:off x="2969176" y="1241625"/>
          <a:ext cx="51816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133360" imgH="2286000" progId="Equation.DSMT4">
                  <p:embed/>
                </p:oleObj>
              </mc:Choice>
              <mc:Fallback>
                <p:oleObj name="Equation" r:id="rId7" imgW="2133360" imgH="2286000" progId="Equation.DSMT4">
                  <p:embed/>
                  <p:pic>
                    <p:nvPicPr>
                      <p:cNvPr id="778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9176" y="1241625"/>
                        <a:ext cx="5181600" cy="5553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9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956"/>
    </mc:Choice>
    <mc:Fallback xmlns="">
      <p:transition spd="slow" advTm="3329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3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 </a:t>
            </a:r>
          </a:p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388921"/>
              </p:ext>
            </p:extLst>
          </p:nvPr>
        </p:nvGraphicFramePr>
        <p:xfrm>
          <a:off x="1660581" y="2880893"/>
          <a:ext cx="3276600" cy="130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990360" imgH="393480" progId="Equation.DSMT4">
                  <p:embed/>
                </p:oleObj>
              </mc:Choice>
              <mc:Fallback>
                <p:oleObj name="Equation" r:id="rId7" imgW="990360" imgH="393480" progId="Equation.DSMT4">
                  <p:embed/>
                  <p:pic>
                    <p:nvPicPr>
                      <p:cNvPr id="4608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0581" y="2880893"/>
                        <a:ext cx="3276600" cy="1300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0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27"/>
    </mc:Choice>
    <mc:Fallback xmlns="">
      <p:transition spd="slow" advTm="7822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3 Solution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671102"/>
              </p:ext>
            </p:extLst>
          </p:nvPr>
        </p:nvGraphicFramePr>
        <p:xfrm>
          <a:off x="2356015" y="1389219"/>
          <a:ext cx="7729538" cy="5126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946240" imgH="1955520" progId="Equation.DSMT4">
                  <p:embed/>
                </p:oleObj>
              </mc:Choice>
              <mc:Fallback>
                <p:oleObj name="Equation" r:id="rId7" imgW="2946240" imgH="1955520" progId="Equation.DSMT4">
                  <p:embed/>
                  <p:pic>
                    <p:nvPicPr>
                      <p:cNvPr id="4710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6015" y="1389219"/>
                        <a:ext cx="7729538" cy="5126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19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951"/>
    </mc:Choice>
    <mc:Fallback xmlns="">
      <p:transition spd="slow" advTm="39095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48327" y="5941584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Rectangle 2"/>
          <p:cNvSpPr/>
          <p:nvPr/>
        </p:nvSpPr>
        <p:spPr>
          <a:xfrm>
            <a:off x="1909479" y="1558850"/>
            <a:ext cx="727146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000" dirty="0"/>
              <a:t>Find: </a:t>
            </a:r>
          </a:p>
          <a:p>
            <a:endParaRPr lang="en-US" altLang="en-US" sz="4000" dirty="0"/>
          </a:p>
          <a:p>
            <a:r>
              <a:rPr lang="en-US" altLang="en-US" sz="4000" dirty="0"/>
              <a:t>The 27th derivative of cos </a:t>
            </a:r>
            <a:r>
              <a:rPr lang="en-US" altLang="en-US" sz="4000" i="1" dirty="0"/>
              <a:t>x</a:t>
            </a:r>
            <a:r>
              <a:rPr lang="en-US" altLang="en-US" sz="4000" dirty="0"/>
              <a:t>.</a:t>
            </a:r>
          </a:p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59"/>
    </mc:Choice>
    <mc:Fallback xmlns="">
      <p:transition spd="slow" advTm="11345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48327" y="5941584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Example 4 Solution </a:t>
            </a: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Rectangle 2"/>
          <p:cNvSpPr/>
          <p:nvPr/>
        </p:nvSpPr>
        <p:spPr>
          <a:xfrm>
            <a:off x="1724752" y="1186043"/>
            <a:ext cx="72714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/>
          </a:p>
          <a:p>
            <a:pPr lvl="1"/>
            <a:r>
              <a:rPr lang="en-US" altLang="en-US" sz="2600" dirty="0"/>
              <a:t>The first few derivatives of </a:t>
            </a:r>
            <a:r>
              <a:rPr lang="en-US" altLang="en-US" sz="2600" i="1" dirty="0"/>
              <a:t>f</a:t>
            </a:r>
            <a:r>
              <a:rPr lang="en-US" altLang="en-US" sz="2600" dirty="0"/>
              <a:t>(</a:t>
            </a:r>
            <a:r>
              <a:rPr lang="en-US" altLang="en-US" sz="2600" i="1" dirty="0"/>
              <a:t>x</a:t>
            </a:r>
            <a:r>
              <a:rPr lang="en-US" altLang="en-US" sz="2600" dirty="0"/>
              <a:t>) = cos </a:t>
            </a:r>
            <a:r>
              <a:rPr lang="en-US" altLang="en-US" sz="2600" i="1" dirty="0"/>
              <a:t>x</a:t>
            </a:r>
            <a:r>
              <a:rPr lang="en-US" altLang="en-US" sz="2600" dirty="0"/>
              <a:t> </a:t>
            </a:r>
            <a:br>
              <a:rPr lang="en-US" altLang="en-US" sz="2600" dirty="0"/>
            </a:br>
            <a:r>
              <a:rPr lang="en-US" altLang="en-US" sz="2600" dirty="0"/>
              <a:t>are as follows:</a:t>
            </a: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1619982"/>
              </p:ext>
            </p:extLst>
          </p:nvPr>
        </p:nvGraphicFramePr>
        <p:xfrm>
          <a:off x="4554517" y="2386248"/>
          <a:ext cx="2678112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015920" imgH="1155600" progId="Equation.DSMT4">
                  <p:embed/>
                </p:oleObj>
              </mc:Choice>
              <mc:Fallback>
                <p:oleObj name="Equation" r:id="rId7" imgW="1015920" imgH="115560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4517" y="2386248"/>
                        <a:ext cx="2678112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238"/>
    </mc:Choice>
    <mc:Fallback xmlns="">
      <p:transition spd="slow" advTm="23123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Remark for Example 4</a:t>
            </a:r>
          </a:p>
        </p:txBody>
      </p:sp>
      <p:sp>
        <p:nvSpPr>
          <p:cNvPr id="2" name="Rectangle 1"/>
          <p:cNvSpPr/>
          <p:nvPr/>
        </p:nvSpPr>
        <p:spPr>
          <a:xfrm>
            <a:off x="1382857" y="1446552"/>
            <a:ext cx="94622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see that the successive derivatives occur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cycle of length 4 and, in particular,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cos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whenever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multiple of 4.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(24)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cos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Differentiating three more times,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have: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(27)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sin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3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05"/>
    </mc:Choice>
    <mc:Fallback xmlns="">
      <p:transition spd="slow" advTm="3670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623F8-0603-A9FA-F042-4B2AFFDCB6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4975" y="2157859"/>
            <a:ext cx="3807896" cy="22390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134"/>
    </mc:Choice>
    <mc:Fallback xmlns="">
      <p:transition spd="slow" advTm="8513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5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928AE3-75D4-2052-9986-0E46F2060D06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2683099" y="2136377"/>
            <a:ext cx="5619292" cy="275663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6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71"/>
    </mc:Choice>
    <mc:Fallback xmlns="">
      <p:transition spd="slow" advTm="12567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D29834-D1C9-45A7-C60D-3FA6A4537D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1004" y="2216021"/>
            <a:ext cx="3720222" cy="208760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9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97"/>
    </mc:Choice>
    <mc:Fallback xmlns="">
      <p:transition spd="slow" advTm="7979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6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BECEA8-FAE5-2ADE-2244-9FE0DB0803A9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018808" y="1704263"/>
            <a:ext cx="4848919" cy="364380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3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03"/>
    </mc:Choice>
    <mc:Fallback xmlns="">
      <p:transition spd="slow" advTm="7250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7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334399-70DD-6155-D1EA-4474F164CB75}"/>
              </a:ext>
            </a:extLst>
          </p:cNvPr>
          <p:cNvSpPr txBox="1"/>
          <p:nvPr/>
        </p:nvSpPr>
        <p:spPr>
          <a:xfrm>
            <a:off x="1889599" y="1986222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Differentiate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CFA977-4E33-6ECE-2305-5C908C4051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1643" y="2751363"/>
            <a:ext cx="4211930" cy="86716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42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15"/>
    </mc:Choice>
    <mc:Fallback xmlns="">
      <p:transition spd="slow" advTm="4251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7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40365D-1B0B-F31E-1718-3D7E3FCAD76D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285409" y="2242230"/>
            <a:ext cx="6537578" cy="25747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32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39"/>
    </mc:Choice>
    <mc:Fallback xmlns="">
      <p:transition spd="slow" advTm="7593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E976D4-9C68-D1AF-A573-9A5DFAF2BD58}"/>
              </a:ext>
            </a:extLst>
          </p:cNvPr>
          <p:cNvSpPr txBox="1"/>
          <p:nvPr/>
        </p:nvSpPr>
        <p:spPr>
          <a:xfrm>
            <a:off x="1889599" y="1986222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Differentiate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0A7490-35B1-9324-C1E7-96F629F7CB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3413" y="3048632"/>
            <a:ext cx="4391744" cy="114816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92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00"/>
    </mc:Choice>
    <mc:Fallback xmlns="">
      <p:transition spd="slow" advTm="761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8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02A1E5-2536-F191-2841-F6DA2FC23977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2494096" y="2252616"/>
            <a:ext cx="5636685" cy="24263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6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46"/>
    </mc:Choice>
    <mc:Fallback xmlns="">
      <p:transition spd="slow" advTm="8624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4DEE37-65D1-DF56-EF8D-C224805783A0}"/>
              </a:ext>
            </a:extLst>
          </p:cNvPr>
          <p:cNvSpPr txBox="1"/>
          <p:nvPr/>
        </p:nvSpPr>
        <p:spPr>
          <a:xfrm>
            <a:off x="2016058" y="1986222"/>
            <a:ext cx="6250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dirty="0"/>
              <a:t>Differentiate</a:t>
            </a:r>
            <a:endParaRPr lang="en-US" sz="36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E0E73A-E325-84AA-4167-72D7EEBC5D9C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tretch>
            <a:fillRect/>
          </a:stretch>
        </p:blipFill>
        <p:spPr>
          <a:xfrm>
            <a:off x="1272658" y="3320002"/>
            <a:ext cx="5050323" cy="867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0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867"/>
    </mc:Choice>
    <mc:Fallback xmlns="">
      <p:transition spd="slow" advTm="15786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9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74031-DC3F-028B-73A4-2F8D299E74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6395" y="2057188"/>
            <a:ext cx="9314356" cy="28200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7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86"/>
    </mc:Choice>
    <mc:Fallback xmlns="">
      <p:transition spd="slow" advTm="5408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4DEE37-65D1-DF56-EF8D-C224805783A0}"/>
              </a:ext>
            </a:extLst>
          </p:cNvPr>
          <p:cNvSpPr txBox="1"/>
          <p:nvPr/>
        </p:nvSpPr>
        <p:spPr>
          <a:xfrm>
            <a:off x="2016058" y="1986222"/>
            <a:ext cx="6250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dirty="0"/>
              <a:t>Differentiate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8BE47-C064-CFEF-4F75-4719094ED5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9116" y="3267802"/>
            <a:ext cx="3565649" cy="13682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6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52"/>
    </mc:Choice>
    <mc:Fallback xmlns="">
      <p:transition spd="slow" advTm="6805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10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271C8-A284-C841-89B8-666B9B2CB3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8049" y="1465508"/>
            <a:ext cx="6034106" cy="456209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0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67"/>
    </mc:Choice>
    <mc:Fallback xmlns="">
      <p:transition spd="slow" advTm="16336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Extra Practice – Example 11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971A5-0114-1F41-A9CE-769FA80B6C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29111" y="1525999"/>
            <a:ext cx="4584869" cy="325316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92"/>
    </mc:Choice>
    <mc:Fallback xmlns="">
      <p:transition spd="slow" advTm="4909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834" y="6217845"/>
            <a:ext cx="2175263" cy="59378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Example 11 Solution 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F6BB7A-EE8D-53A2-2DD0-D27FE668B8E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0597" y="2067879"/>
            <a:ext cx="5464116" cy="219283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23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32"/>
    </mc:Choice>
    <mc:Fallback xmlns="">
      <p:transition spd="slow" advTm="8483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6">
            <a:extLst>
              <a:ext uri="{FF2B5EF4-FFF2-40B4-BE49-F238E27FC236}">
                <a16:creationId xmlns:a16="http://schemas.microsoft.com/office/drawing/2014/main" id="{F0EC5D4B-F8FB-4E97-3A08-8E047D7B1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4267" y="6056986"/>
            <a:ext cx="2376110" cy="6486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2494097" y="614947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" name="Graphic 28">
            <a:extLst>
              <a:ext uri="{FF2B5EF4-FFF2-40B4-BE49-F238E27FC236}">
                <a16:creationId xmlns:a16="http://schemas.microsoft.com/office/drawing/2014/main" id="{0737E3AF-48DB-2AA3-FE8E-8CAFBFDA6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41705" y="6502400"/>
            <a:ext cx="1879649" cy="3092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E22571C-34E6-BFD0-595F-EA69A7DC2C5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C1578B65-6BFC-BBAA-DB16-EDF900D419B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</a:t>
            </a:r>
            <a:r>
              <a:rPr lang="en-US" dirty="0">
                <a:latin typeface="Tajawal Medium" panose="00000600000000000000" pitchFamily="2" charset="-78"/>
                <a:cs typeface="Tajawal Medium" panose="00000600000000000000" pitchFamily="2" charset="-78"/>
              </a:rPr>
              <a:t>mmary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41440E-FB0F-C5ED-2D02-2E7D5FF56EC4}"/>
              </a:ext>
            </a:extLst>
          </p:cNvPr>
          <p:cNvSpPr txBox="1"/>
          <p:nvPr/>
        </p:nvSpPr>
        <p:spPr>
          <a:xfrm>
            <a:off x="1802134" y="1676700"/>
            <a:ext cx="8674555" cy="3673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Formula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of Basic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for other functions with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Relations for Trigonometric Functions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1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864"/>
    </mc:Choice>
    <mc:Fallback xmlns="">
      <p:transition spd="slow" advTm="250864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3803</TotalTime>
  <Words>958</Words>
  <Application>Microsoft Office PowerPoint</Application>
  <PresentationFormat>Widescreen</PresentationFormat>
  <Paragraphs>276</Paragraphs>
  <Slides>39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Israa.Lewaa</cp:lastModifiedBy>
  <cp:revision>208</cp:revision>
  <dcterms:created xsi:type="dcterms:W3CDTF">2021-08-03T13:03:26Z</dcterms:created>
  <dcterms:modified xsi:type="dcterms:W3CDTF">2023-06-22T12:05:16Z</dcterms:modified>
</cp:coreProperties>
</file>