
<file path=[Content_Types].xml><?xml version="1.0" encoding="utf-8"?>
<Types xmlns="http://schemas.openxmlformats.org/package/2006/content-types">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tags/tag9.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1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tags/tag12.xml" ContentType="application/vnd.openxmlformats-officedocument.presentationml.tags+xml"/>
  <Override PartName="/ppt/notesSlides/notesSlide25.xml" ContentType="application/vnd.openxmlformats-officedocument.presentationml.notesSlide+xml"/>
  <Override PartName="/ppt/tags/tag13.xml" ContentType="application/vnd.openxmlformats-officedocument.presentationml.tags+xml"/>
  <Override PartName="/ppt/notesSlides/notesSlide26.xml" ContentType="application/vnd.openxmlformats-officedocument.presentationml.notesSlide+xml"/>
  <Override PartName="/ppt/tags/tag14.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5.xml" ContentType="application/vnd.openxmlformats-officedocument.presentationml.tags+xml"/>
  <Override PartName="/ppt/notesSlides/notesSlide29.xml" ContentType="application/vnd.openxmlformats-officedocument.presentationml.notesSlide+xml"/>
  <Override PartName="/ppt/tags/tag16.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4"/>
  </p:sldMasterIdLst>
  <p:notesMasterIdLst>
    <p:notesMasterId r:id="rId41"/>
  </p:notesMasterIdLst>
  <p:sldIdLst>
    <p:sldId id="307" r:id="rId5"/>
    <p:sldId id="257" r:id="rId6"/>
    <p:sldId id="258" r:id="rId7"/>
    <p:sldId id="298" r:id="rId8"/>
    <p:sldId id="299" r:id="rId9"/>
    <p:sldId id="283" r:id="rId10"/>
    <p:sldId id="300" r:id="rId11"/>
    <p:sldId id="337" r:id="rId12"/>
    <p:sldId id="338" r:id="rId13"/>
    <p:sldId id="296" r:id="rId14"/>
    <p:sldId id="305" r:id="rId15"/>
    <p:sldId id="310" r:id="rId16"/>
    <p:sldId id="304" r:id="rId17"/>
    <p:sldId id="306" r:id="rId18"/>
    <p:sldId id="322" r:id="rId19"/>
    <p:sldId id="321" r:id="rId20"/>
    <p:sldId id="336" r:id="rId21"/>
    <p:sldId id="313" r:id="rId22"/>
    <p:sldId id="309" r:id="rId23"/>
    <p:sldId id="320" r:id="rId24"/>
    <p:sldId id="319" r:id="rId25"/>
    <p:sldId id="317" r:id="rId26"/>
    <p:sldId id="316" r:id="rId27"/>
    <p:sldId id="315" r:id="rId28"/>
    <p:sldId id="318" r:id="rId29"/>
    <p:sldId id="324" r:id="rId30"/>
    <p:sldId id="325" r:id="rId31"/>
    <p:sldId id="326" r:id="rId32"/>
    <p:sldId id="329" r:id="rId33"/>
    <p:sldId id="330" r:id="rId34"/>
    <p:sldId id="332" r:id="rId35"/>
    <p:sldId id="331" r:id="rId36"/>
    <p:sldId id="334" r:id="rId37"/>
    <p:sldId id="333" r:id="rId38"/>
    <p:sldId id="335" r:id="rId39"/>
    <p:sldId id="292" r:id="rId4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74FF47A5-4E3A-4B22-A2B3-49EDE913E583}">
          <p14:sldIdLst>
            <p14:sldId id="307"/>
            <p14:sldId id="257"/>
            <p14:sldId id="258"/>
            <p14:sldId id="298"/>
            <p14:sldId id="299"/>
            <p14:sldId id="283"/>
            <p14:sldId id="300"/>
            <p14:sldId id="337"/>
            <p14:sldId id="338"/>
            <p14:sldId id="296"/>
            <p14:sldId id="305"/>
            <p14:sldId id="310"/>
            <p14:sldId id="304"/>
            <p14:sldId id="306"/>
            <p14:sldId id="322"/>
            <p14:sldId id="321"/>
            <p14:sldId id="336"/>
            <p14:sldId id="313"/>
            <p14:sldId id="309"/>
            <p14:sldId id="320"/>
            <p14:sldId id="319"/>
            <p14:sldId id="317"/>
            <p14:sldId id="316"/>
            <p14:sldId id="315"/>
            <p14:sldId id="318"/>
          </p14:sldIdLst>
        </p14:section>
        <p14:section name="Untitled Section" id="{0B8C3AA6-A6CE-4CF7-B00D-A5C915D05B81}">
          <p14:sldIdLst>
            <p14:sldId id="324"/>
            <p14:sldId id="325"/>
            <p14:sldId id="326"/>
            <p14:sldId id="329"/>
            <p14:sldId id="330"/>
            <p14:sldId id="332"/>
            <p14:sldId id="331"/>
            <p14:sldId id="334"/>
            <p14:sldId id="333"/>
            <p14:sldId id="335"/>
            <p14:sldId id="292"/>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67EC476-C08E-4B41-9631-F176436C4F2A}">
  <a:tblStyle styleId="{767EC476-C08E-4B41-9631-F176436C4F2A}"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5" d="100"/>
          <a:sy n="65" d="100"/>
        </p:scale>
        <p:origin x="37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1917738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8" name="Google Shape;10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extLst>
      <p:ext uri="{BB962C8B-B14F-4D97-AF65-F5344CB8AC3E}">
        <p14:creationId xmlns:p14="http://schemas.microsoft.com/office/powerpoint/2010/main" val="3740156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22" name="Google Shape;12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ABE45F06-A925-E319-F93C-97821CFFE15D}"/>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CBF78553-721C-2D0F-C8E5-8BFE73D5336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3:notes">
            <a:extLst>
              <a:ext uri="{FF2B5EF4-FFF2-40B4-BE49-F238E27FC236}">
                <a16:creationId xmlns:a16="http://schemas.microsoft.com/office/drawing/2014/main" id="{217B5E7D-CC0D-4E90-E099-E165ECE3F1A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40068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B1D47BED-C7BC-1FA5-39FB-2B03651B560C}"/>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16EA7FFB-3592-142C-69ED-A4990FC2777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3" name="Google Shape;133;p3:notes">
            <a:extLst>
              <a:ext uri="{FF2B5EF4-FFF2-40B4-BE49-F238E27FC236}">
                <a16:creationId xmlns:a16="http://schemas.microsoft.com/office/drawing/2014/main" id="{EF097244-8BAF-C332-E759-1C07EEBC30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70282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9" name="Google Shape;52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a:extLst>
            <a:ext uri="{FF2B5EF4-FFF2-40B4-BE49-F238E27FC236}">
              <a16:creationId xmlns:a16="http://schemas.microsoft.com/office/drawing/2014/main" id="{E50C3B72-9A98-2867-6362-984C0AD4D5D8}"/>
            </a:ext>
          </a:extLst>
        </p:cNvPr>
        <p:cNvGrpSpPr/>
        <p:nvPr/>
      </p:nvGrpSpPr>
      <p:grpSpPr>
        <a:xfrm>
          <a:off x="0" y="0"/>
          <a:ext cx="0" cy="0"/>
          <a:chOff x="0" y="0"/>
          <a:chExt cx="0" cy="0"/>
        </a:xfrm>
      </p:grpSpPr>
      <p:sp>
        <p:nvSpPr>
          <p:cNvPr id="528" name="Google Shape;528;p28:notes">
            <a:extLst>
              <a:ext uri="{FF2B5EF4-FFF2-40B4-BE49-F238E27FC236}">
                <a16:creationId xmlns:a16="http://schemas.microsoft.com/office/drawing/2014/main" id="{4E40A842-BF60-D919-7972-99298FFBB24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29" name="Google Shape;529;p28:notes">
            <a:extLst>
              <a:ext uri="{FF2B5EF4-FFF2-40B4-BE49-F238E27FC236}">
                <a16:creationId xmlns:a16="http://schemas.microsoft.com/office/drawing/2014/main" id="{70A846F2-A3B2-182D-D5E5-423B4714CED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194256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71A92B24-AABC-7670-2BEF-0CE8421BE012}"/>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5F7EDD4F-F999-B32C-F159-7912D63A14A6}"/>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698D4753-8F90-C40D-2161-79715742CD1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50941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6A88C2FC-4E2A-B235-3781-7A23F76858A1}"/>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55F3E4B7-ADF9-CE14-E631-8F7154AF9AF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2D7FF8ED-869F-0441-8C06-A3691C71D31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40124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5F1AFE98-149D-3F80-BDA3-C2E4760EF8E1}"/>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9511104A-7106-40B8-B7E7-31057704FFB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768C65A9-39FB-E5E1-2913-4C3B52E7959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39220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D221FFC4-949A-2292-0DDD-3D806EA10983}"/>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76BF0CBE-ABE7-CF83-9731-2E4FDF93880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3E12F50D-12D7-9885-4967-5FCD7F91BF3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59355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F84577E7-F62B-BE69-2EB6-00A3B5B1B881}"/>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C53BC7B5-5FEA-C385-2A24-82A1B87DF40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271EFC6-F24F-5753-30CD-34A3A7D60E6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0338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D7ACE30D-112C-4657-2536-68974DF0BA8D}"/>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3926F78C-1AFE-4D82-8CD3-C57FCDC8A7C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9C10D71-F064-58A1-7126-EE868C52DF2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30283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518D9E72-ACE4-C1EC-B2AE-2D9289F374F2}"/>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5E18DD74-E65C-7533-0A2B-342B05437491}"/>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8E8A9FCA-61A1-190D-8A4A-65773F47126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70878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76836BA4-00A2-7F85-7C1B-D0C1C7C82172}"/>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C9CA4B34-82F3-E431-7D2D-5052FCF5936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000423D3-1FA7-3884-2444-BBC0983528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37974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7322BEE2-9BE9-370E-81BF-9ABF844B9060}"/>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DD5739CC-FB08-D65C-885A-C09830B2402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7AFAFACE-895D-DAAA-652A-45415FC4007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05482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4AEB5960-FE14-384F-A980-3D99D764E5C8}"/>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66866533-EC3F-FE28-8150-B7DCA7FC72D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F929F79-64FF-D6A2-DA15-AFEC216222F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41753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A0DD7ABA-69DA-10B0-463A-30B86806D032}"/>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AEEC4E94-6CC9-D70E-55D3-9099D4D3BEA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69DBAD4C-F2B2-069A-3723-60621BDB870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2696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37BD4756-50A6-A390-6F65-A04FB587C31A}"/>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52F20280-7E14-8029-002B-EE33B270172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36F64B71-1B66-FDEE-9577-810601EB5D3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48281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C41ED57E-C7FF-1A9B-5EE3-65985CC8A680}"/>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389E01C2-E36C-5C55-CA2F-BF1A5060600C}"/>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3CD08D6-2658-C423-244E-09509763EFD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3629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FC380612-5C55-D295-DC6A-727FBC5EAA16}"/>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8EE6458F-D9DB-1999-BEDE-5171D347D45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D8317B21-3DE4-CAE0-C14E-54F55666852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56664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4918EA99-D161-B325-0258-1F3495B8DCB5}"/>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A30F5E5F-C85F-BF7D-8AE0-6096CFB49C2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2D41D4AB-4A74-811E-7ADA-B7920A2E6AF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49454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4CC24D6A-E28C-5400-B01C-9EF8908539E7}"/>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1B1A1AA3-31D8-2D20-4C94-CFCDC6953C9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DCF6EDB5-B6A6-D01B-E355-D7AC55860EF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491631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B4AFCB69-176F-C6D1-9F9D-F37DD62EAE40}"/>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6890DC2A-FD81-5D58-D3EB-D8283FF6A22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7376BA4-436D-DC54-70EC-6FD72DA603C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80263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0D95E328-219E-94C3-E53A-A8351F547E24}"/>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CFE2ECFD-E8C5-8BA2-E4C3-B8F46B32C76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8D62FCE1-7351-4F89-161F-F1EAC690487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24077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3210940C-E411-0281-2D2A-06756712CB11}"/>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0A7CE40E-CC5D-4310-5AA2-933C24CFED5E}"/>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8A952B49-F9D9-E583-0690-87F0306742C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775386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69A567F8-9023-F29A-77AF-B928AC63981B}"/>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A506945C-5643-C1FD-F22F-49B1A238BD39}"/>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05" name="Google Shape;505;p26:notes">
            <a:extLst>
              <a:ext uri="{FF2B5EF4-FFF2-40B4-BE49-F238E27FC236}">
                <a16:creationId xmlns:a16="http://schemas.microsoft.com/office/drawing/2014/main" id="{C29944E1-7DFD-557A-5DFA-95FC34F3BA3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552025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EF89CC5A-7738-6C22-43FF-8F12F0112735}"/>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8F71CF55-2EAC-10EC-5C4F-D1CE285A1B5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034A2417-0BFA-41D9-1245-05F050A31EE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972200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47246274-BF53-52F8-DA92-630506E37FEC}"/>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A96CA372-8174-7CAA-FFD6-F498D7FE8AB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598E2897-B38E-CC92-A8D4-5B9D0C3FB2B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261353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9FE3D88A-3560-B9BD-027D-E986CBB6F693}"/>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A5636C08-6B3E-CB28-4988-BC2F2D4F66B3}"/>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B9EDB682-5F92-25A0-57D9-A6F058E9C8B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862003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34FC576E-2800-6503-ADF3-1A34CD5F4485}"/>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24206510-1DFC-9D89-98C1-4397AEE71BDA}"/>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94322390-443F-2353-83BD-69EA3253790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624623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5FE820B7-FABE-E29D-26D0-88ED72034BB5}"/>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B2DCDFB3-C99F-8E60-6094-1B7E64506A2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84E17827-E045-2838-BC9C-D9B40FF7B56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841107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F816036E-1276-54C0-D2EA-F62E02EF4AE3}"/>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63C24FAC-E724-EE3C-4D95-D3589B3025F0}"/>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ECE61476-C104-8979-C2A9-C906EB3CD79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228433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6AE5B500-6CA2-7D2D-7649-83BCB1FEB162}"/>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3DDDC5ED-2E72-D846-B61D-622B5F272EC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B4B6AC3E-598F-E663-C730-4467D38E806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98564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a:extLst>
            <a:ext uri="{FF2B5EF4-FFF2-40B4-BE49-F238E27FC236}">
              <a16:creationId xmlns:a16="http://schemas.microsoft.com/office/drawing/2014/main" id="{B6E49D3E-6D3B-7D52-EE70-492BE76AA25B}"/>
            </a:ext>
          </a:extLst>
        </p:cNvPr>
        <p:cNvGrpSpPr/>
        <p:nvPr/>
      </p:nvGrpSpPr>
      <p:grpSpPr>
        <a:xfrm>
          <a:off x="0" y="0"/>
          <a:ext cx="0" cy="0"/>
          <a:chOff x="0" y="0"/>
          <a:chExt cx="0" cy="0"/>
        </a:xfrm>
      </p:grpSpPr>
      <p:sp>
        <p:nvSpPr>
          <p:cNvPr id="504" name="Google Shape;504;p26:notes">
            <a:extLst>
              <a:ext uri="{FF2B5EF4-FFF2-40B4-BE49-F238E27FC236}">
                <a16:creationId xmlns:a16="http://schemas.microsoft.com/office/drawing/2014/main" id="{028B2F3B-3616-0B5C-9786-EFC597C8BB42}"/>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05" name="Google Shape;505;p26:notes">
            <a:extLst>
              <a:ext uri="{FF2B5EF4-FFF2-40B4-BE49-F238E27FC236}">
                <a16:creationId xmlns:a16="http://schemas.microsoft.com/office/drawing/2014/main" id="{C062E292-016E-AFD9-4806-E61ADA583E5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578689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2" name="Google Shape;652;p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53" name="Google Shape;653;p3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8627"/>
            </a:srgbClr>
          </a:solidFill>
          <a:ln>
            <a:noFill/>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8627"/>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3452649" y="-3"/>
            <a:ext cx="8739351" cy="6858000"/>
          </a:xfrm>
          <a:prstGeom prst="rect">
            <a:avLst/>
          </a:prstGeom>
          <a:solidFill>
            <a:srgbClr val="D8D8D8">
              <a:alpha val="48627"/>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2"/>
        <p:cNvGrpSpPr/>
        <p:nvPr/>
      </p:nvGrpSpPr>
      <p:grpSpPr>
        <a:xfrm>
          <a:off x="0" y="0"/>
          <a:ext cx="0" cy="0"/>
          <a:chOff x="0" y="0"/>
          <a:chExt cx="0" cy="0"/>
        </a:xfrm>
      </p:grpSpPr>
      <p:sp>
        <p:nvSpPr>
          <p:cNvPr id="23" name="Google Shape;23;p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5" name="Google Shape;25;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1" name="Google Shape;3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4"/>
        <p:cNvGrpSpPr/>
        <p:nvPr/>
      </p:nvGrpSpPr>
      <p:grpSpPr>
        <a:xfrm>
          <a:off x="0" y="0"/>
          <a:ext cx="0" cy="0"/>
          <a:chOff x="0" y="0"/>
          <a:chExt cx="0" cy="0"/>
        </a:xfrm>
      </p:grpSpPr>
      <p:sp>
        <p:nvSpPr>
          <p:cNvPr id="35" name="Google Shape;35;p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3" name="Google Shape;43;p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4" name="Google Shape;4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7"/>
        <p:cNvGrpSpPr/>
        <p:nvPr/>
      </p:nvGrpSpPr>
      <p:grpSpPr>
        <a:xfrm>
          <a:off x="0" y="0"/>
          <a:ext cx="0" cy="0"/>
          <a:chOff x="0" y="0"/>
          <a:chExt cx="0" cy="0"/>
        </a:xfrm>
      </p:grpSpPr>
      <p:sp>
        <p:nvSpPr>
          <p:cNvPr id="48" name="Google Shape;48;p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0" name="Google Shape;50;p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1" name="Google Shape;51;p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1"/>
        <p:cNvGrpSpPr/>
        <p:nvPr/>
      </p:nvGrpSpPr>
      <p:grpSpPr>
        <a:xfrm>
          <a:off x="0" y="0"/>
          <a:ext cx="0" cy="0"/>
          <a:chOff x="0" y="0"/>
          <a:chExt cx="0" cy="0"/>
        </a:xfrm>
      </p:grpSpPr>
      <p:sp>
        <p:nvSpPr>
          <p:cNvPr id="62" name="Google Shape;6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5"/>
        <p:cNvGrpSpPr/>
        <p:nvPr/>
      </p:nvGrpSpPr>
      <p:grpSpPr>
        <a:xfrm>
          <a:off x="0" y="0"/>
          <a:ext cx="0" cy="0"/>
          <a:chOff x="0" y="0"/>
          <a:chExt cx="0" cy="0"/>
        </a:xfrm>
      </p:grpSpPr>
      <p:sp>
        <p:nvSpPr>
          <p:cNvPr id="66" name="Google Shape;66;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68" name="Google Shape;68;p1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69" name="Google Shape;6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2"/>
        <p:cNvGrpSpPr/>
        <p:nvPr/>
      </p:nvGrpSpPr>
      <p:grpSpPr>
        <a:xfrm>
          <a:off x="0" y="0"/>
          <a:ext cx="0" cy="0"/>
          <a:chOff x="0" y="0"/>
          <a:chExt cx="0" cy="0"/>
        </a:xfrm>
      </p:grpSpPr>
      <p:sp>
        <p:nvSpPr>
          <p:cNvPr id="73" name="Google Shape;73;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3"/>
          <p:cNvSpPr>
            <a:spLocks noGrp="1"/>
          </p:cNvSpPr>
          <p:nvPr>
            <p:ph type="pic" idx="2"/>
          </p:nvPr>
        </p:nvSpPr>
        <p:spPr>
          <a:xfrm>
            <a:off x="5183188" y="987425"/>
            <a:ext cx="6172200" cy="4873625"/>
          </a:xfrm>
          <a:prstGeom prst="rect">
            <a:avLst/>
          </a:prstGeom>
          <a:noFill/>
          <a:ln>
            <a:noFill/>
          </a:ln>
        </p:spPr>
      </p:sp>
      <p:sp>
        <p:nvSpPr>
          <p:cNvPr id="75" name="Google Shape;75;p1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6" name="Google Shape;76;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79"/>
        <p:cNvGrpSpPr/>
        <p:nvPr/>
      </p:nvGrpSpPr>
      <p:grpSpPr>
        <a:xfrm>
          <a:off x="0" y="0"/>
          <a:ext cx="0" cy="0"/>
          <a:chOff x="0" y="0"/>
          <a:chExt cx="0" cy="0"/>
        </a:xfrm>
      </p:grpSpPr>
      <p:sp>
        <p:nvSpPr>
          <p:cNvPr id="80" name="Google Shape;80;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2" name="Google Shape;82;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5"/>
        <p:cNvGrpSpPr/>
        <p:nvPr/>
      </p:nvGrpSpPr>
      <p:grpSpPr>
        <a:xfrm>
          <a:off x="0" y="0"/>
          <a:ext cx="0" cy="0"/>
          <a:chOff x="0" y="0"/>
          <a:chExt cx="0" cy="0"/>
        </a:xfrm>
      </p:grpSpPr>
      <p:sp>
        <p:nvSpPr>
          <p:cNvPr id="86" name="Google Shape;86;p1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8" name="Google Shape;8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1"/>
        <p:cNvGrpSpPr/>
        <p:nvPr/>
      </p:nvGrpSpPr>
      <p:grpSpPr>
        <a:xfrm>
          <a:off x="0" y="0"/>
          <a:ext cx="0" cy="0"/>
          <a:chOff x="0" y="0"/>
          <a:chExt cx="0" cy="0"/>
        </a:xfrm>
      </p:grpSpPr>
      <p:sp>
        <p:nvSpPr>
          <p:cNvPr id="92" name="Google Shape;92;p1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500"/>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8" name="Graphic 21">
            <a:extLst>
              <a:ext uri="{FF2B5EF4-FFF2-40B4-BE49-F238E27FC236}">
                <a16:creationId xmlns:a16="http://schemas.microsoft.com/office/drawing/2014/main" id="{0FC09A20-3784-E726-8307-1CEFC15841ED}"/>
              </a:ext>
            </a:extLst>
          </p:cNvPr>
          <p:cNvPicPr>
            <a:picLocks noChangeAspect="1"/>
          </p:cNvPicPr>
          <p:nvPr userDrawn="1"/>
        </p:nvPicPr>
        <p:blipFill rotWithShape="1">
          <a:blip r:embed="rId2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audio" Target="../media/media1.mp3"/><Relationship Id="rId7" Type="http://schemas.openxmlformats.org/officeDocument/2006/relationships/image" Target="../media/image14.png"/><Relationship Id="rId2" Type="http://schemas.microsoft.com/office/2007/relationships/media" Target="../media/media1.mp3"/><Relationship Id="rId1" Type="http://schemas.openxmlformats.org/officeDocument/2006/relationships/tags" Target="../tags/tag13.xml"/><Relationship Id="rId6" Type="http://schemas.openxmlformats.org/officeDocument/2006/relationships/image" Target="../media/image13.png"/><Relationship Id="rId5" Type="http://schemas.openxmlformats.org/officeDocument/2006/relationships/notesSlide" Target="../notesSlides/notesSlide26.xml"/><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3.xml"/><Relationship Id="rId4"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3"/>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1" name="Google Shape;111;p23"/>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8627"/>
            </a:srgbClr>
          </a:solidFill>
          <a:ln>
            <a:noFill/>
          </a:ln>
        </p:spPr>
      </p:pic>
      <p:sp>
        <p:nvSpPr>
          <p:cNvPr id="112" name="Google Shape;112;p23"/>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dirty="0">
                <a:solidFill>
                  <a:srgbClr val="00B0F0"/>
                </a:solidFill>
                <a:latin typeface="Times New Roman"/>
                <a:ea typeface="Times New Roman"/>
                <a:cs typeface="Times New Roman"/>
                <a:sym typeface="Times New Roman"/>
              </a:rPr>
              <a:t>English Language 2</a:t>
            </a:r>
            <a:endParaRPr sz="1400" b="0" i="0" u="none" strike="noStrike" cap="none" dirty="0">
              <a:solidFill>
                <a:srgbClr val="000000"/>
              </a:solidFill>
              <a:latin typeface="Arial"/>
              <a:ea typeface="Arial"/>
              <a:cs typeface="Arial"/>
              <a:sym typeface="Arial"/>
            </a:endParaRPr>
          </a:p>
        </p:txBody>
      </p:sp>
      <p:sp>
        <p:nvSpPr>
          <p:cNvPr id="113" name="Google Shape;113;p2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Lecture 2</a:t>
            </a:r>
            <a:endParaRPr sz="1400" b="0" i="0" u="none" strike="noStrike" cap="none">
              <a:solidFill>
                <a:srgbClr val="000000"/>
              </a:solidFill>
              <a:latin typeface="Arial"/>
              <a:ea typeface="Arial"/>
              <a:cs typeface="Arial"/>
              <a:sym typeface="Arial"/>
            </a:endParaRPr>
          </a:p>
        </p:txBody>
      </p:sp>
      <p:sp>
        <p:nvSpPr>
          <p:cNvPr id="114" name="Google Shape;114;p23"/>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dirty="0">
                <a:solidFill>
                  <a:schemeClr val="dk1"/>
                </a:solidFill>
                <a:latin typeface="Times New Roman"/>
                <a:ea typeface="Times New Roman"/>
                <a:cs typeface="Times New Roman"/>
                <a:sym typeface="Times New Roman"/>
              </a:rPr>
              <a:t>ENG 102</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15" name="Google Shape;115;p23"/>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6" name="Google Shape;116;p23"/>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77028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4"/>
          <p:cNvSpPr/>
          <p:nvPr/>
        </p:nvSpPr>
        <p:spPr>
          <a:xfrm>
            <a:off x="617280" y="975974"/>
            <a:ext cx="10812600" cy="56767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5" name="Google Shape;125;p24"/>
          <p:cNvSpPr txBox="1"/>
          <p:nvPr/>
        </p:nvSpPr>
        <p:spPr>
          <a:xfrm>
            <a:off x="2513150" y="1019075"/>
            <a:ext cx="4487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1400" b="0" i="0" u="none" strike="noStrike" cap="none">
              <a:solidFill>
                <a:srgbClr val="000000"/>
              </a:solidFill>
              <a:latin typeface="Arial"/>
              <a:ea typeface="Arial"/>
              <a:cs typeface="Arial"/>
              <a:sym typeface="Arial"/>
            </a:endParaRPr>
          </a:p>
        </p:txBody>
      </p:sp>
      <p:sp>
        <p:nvSpPr>
          <p:cNvPr id="127" name="Google Shape;127;p24"/>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8" name="Google Shape;128;p24"/>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pic>
        <p:nvPicPr>
          <p:cNvPr id="3" name="Picture 2">
            <a:extLst>
              <a:ext uri="{FF2B5EF4-FFF2-40B4-BE49-F238E27FC236}">
                <a16:creationId xmlns:a16="http://schemas.microsoft.com/office/drawing/2014/main" id="{C3D1990A-D31F-473F-B877-ACA810237988}"/>
              </a:ext>
            </a:extLst>
          </p:cNvPr>
          <p:cNvPicPr>
            <a:picLocks noChangeAspect="1"/>
          </p:cNvPicPr>
          <p:nvPr/>
        </p:nvPicPr>
        <p:blipFill>
          <a:blip r:embed="rId3"/>
          <a:srcRect l="25179" t="22285" r="34949" b="22312"/>
          <a:stretch>
            <a:fillRect/>
          </a:stretch>
        </p:blipFill>
        <p:spPr>
          <a:xfrm>
            <a:off x="617280" y="975973"/>
            <a:ext cx="10812600" cy="567675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5"/>
          <p:cNvSpPr/>
          <p:nvPr/>
        </p:nvSpPr>
        <p:spPr>
          <a:xfrm>
            <a:off x="972774" y="1231789"/>
            <a:ext cx="10335927" cy="516911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36" name="Google Shape;136;p25"/>
          <p:cNvSpPr txBox="1"/>
          <p:nvPr/>
        </p:nvSpPr>
        <p:spPr>
          <a:xfrm>
            <a:off x="2513150" y="1019075"/>
            <a:ext cx="4487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39" name="Google Shape;13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1" name="TextBox 10">
            <a:extLst>
              <a:ext uri="{FF2B5EF4-FFF2-40B4-BE49-F238E27FC236}">
                <a16:creationId xmlns:a16="http://schemas.microsoft.com/office/drawing/2014/main" id="{22FFDEAE-9840-B876-F026-E59CD1EF7398}"/>
              </a:ext>
            </a:extLst>
          </p:cNvPr>
          <p:cNvSpPr txBox="1"/>
          <p:nvPr/>
        </p:nvSpPr>
        <p:spPr>
          <a:xfrm>
            <a:off x="1153149" y="718443"/>
            <a:ext cx="2320593" cy="513346"/>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r>
              <a:rPr kumimoji="0" lang="en-US" sz="2600" b="1" i="0" u="none" strike="noStrike" kern="0" cap="none" spc="0" normalizeH="0" baseline="0" noProof="0" dirty="0">
                <a:ln>
                  <a:noFill/>
                </a:ln>
                <a:solidFill>
                  <a:srgbClr val="FF0000"/>
                </a:solidFill>
                <a:effectLst/>
                <a:uLnTx/>
                <a:uFillTx/>
                <a:latin typeface="+mj-lt"/>
                <a:ea typeface="Arial"/>
                <a:cs typeface="Arial"/>
                <a:sym typeface="Arial"/>
              </a:rPr>
              <a:t>Starting Up</a:t>
            </a:r>
          </a:p>
        </p:txBody>
      </p:sp>
      <p:sp>
        <p:nvSpPr>
          <p:cNvPr id="14" name="TextBox 13">
            <a:extLst>
              <a:ext uri="{FF2B5EF4-FFF2-40B4-BE49-F238E27FC236}">
                <a16:creationId xmlns:a16="http://schemas.microsoft.com/office/drawing/2014/main" id="{3BD1EBAC-487C-07E8-2009-6FB076D64230}"/>
              </a:ext>
            </a:extLst>
          </p:cNvPr>
          <p:cNvSpPr txBox="1"/>
          <p:nvPr/>
        </p:nvSpPr>
        <p:spPr>
          <a:xfrm>
            <a:off x="1287623" y="1732923"/>
            <a:ext cx="9181323" cy="2035878"/>
          </a:xfrm>
          <a:prstGeom prst="rect">
            <a:avLst/>
          </a:prstGeom>
          <a:noFill/>
        </p:spPr>
        <p:txBody>
          <a:bodyPr wrap="square">
            <a:spAutoFit/>
          </a:bodyPr>
          <a:lstStyle/>
          <a:p>
            <a:pPr>
              <a:lnSpc>
                <a:spcPct val="150000"/>
              </a:lnSpc>
            </a:pPr>
            <a:r>
              <a:rPr lang="en-US" sz="2000" b="1" dirty="0"/>
              <a:t>A) Which of these companies do you or would you like to work for?</a:t>
            </a:r>
          </a:p>
          <a:p>
            <a:pPr marL="457200" indent="-457200">
              <a:lnSpc>
                <a:spcPct val="200000"/>
              </a:lnSpc>
              <a:buFont typeface="+mj-lt"/>
              <a:buAutoNum type="arabicPeriod"/>
            </a:pPr>
            <a:r>
              <a:rPr lang="en-US" sz="2000" dirty="0"/>
              <a:t>a family-owned company </a:t>
            </a:r>
          </a:p>
          <a:p>
            <a:pPr marL="457200" indent="-457200">
              <a:lnSpc>
                <a:spcPct val="150000"/>
              </a:lnSpc>
              <a:buFont typeface="+mj-lt"/>
              <a:buAutoNum type="arabicPeriod"/>
            </a:pPr>
            <a:r>
              <a:rPr lang="en-US" sz="2000" dirty="0"/>
              <a:t>a multinational company</a:t>
            </a:r>
          </a:p>
          <a:p>
            <a:pPr marL="457200" indent="-457200">
              <a:lnSpc>
                <a:spcPct val="150000"/>
              </a:lnSpc>
              <a:buFont typeface="+mj-lt"/>
              <a:buAutoNum type="arabicPeriod"/>
            </a:pPr>
            <a:r>
              <a:rPr lang="en-US" sz="2000" dirty="0"/>
              <a:t>your own company (be self-employed)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D6B9CACB-D014-5119-154E-A13689B20921}"/>
            </a:ext>
          </a:extLst>
        </p:cNvPr>
        <p:cNvGrpSpPr/>
        <p:nvPr/>
      </p:nvGrpSpPr>
      <p:grpSpPr>
        <a:xfrm>
          <a:off x="0" y="0"/>
          <a:ext cx="0" cy="0"/>
          <a:chOff x="0" y="0"/>
          <a:chExt cx="0" cy="0"/>
        </a:xfrm>
      </p:grpSpPr>
      <p:sp>
        <p:nvSpPr>
          <p:cNvPr id="135" name="Google Shape;135;p25">
            <a:extLst>
              <a:ext uri="{FF2B5EF4-FFF2-40B4-BE49-F238E27FC236}">
                <a16:creationId xmlns:a16="http://schemas.microsoft.com/office/drawing/2014/main" id="{A0B6BD24-24AE-7FFA-4266-CE778B2C2991}"/>
              </a:ext>
            </a:extLst>
          </p:cNvPr>
          <p:cNvSpPr/>
          <p:nvPr/>
        </p:nvSpPr>
        <p:spPr>
          <a:xfrm>
            <a:off x="972774" y="1231789"/>
            <a:ext cx="10335927" cy="516911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36" name="Google Shape;136;p25">
            <a:extLst>
              <a:ext uri="{FF2B5EF4-FFF2-40B4-BE49-F238E27FC236}">
                <a16:creationId xmlns:a16="http://schemas.microsoft.com/office/drawing/2014/main" id="{DB75ACF3-DAF6-FD8F-2007-172BE278AB80}"/>
              </a:ext>
            </a:extLst>
          </p:cNvPr>
          <p:cNvSpPr txBox="1"/>
          <p:nvPr/>
        </p:nvSpPr>
        <p:spPr>
          <a:xfrm>
            <a:off x="2513150" y="1019075"/>
            <a:ext cx="4487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25">
            <a:extLst>
              <a:ext uri="{FF2B5EF4-FFF2-40B4-BE49-F238E27FC236}">
                <a16:creationId xmlns:a16="http://schemas.microsoft.com/office/drawing/2014/main" id="{4069B518-E5B1-2370-5EF6-F4DE775C007D}"/>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39" name="Google Shape;139;p25">
            <a:extLst>
              <a:ext uri="{FF2B5EF4-FFF2-40B4-BE49-F238E27FC236}">
                <a16:creationId xmlns:a16="http://schemas.microsoft.com/office/drawing/2014/main" id="{0B6CDC73-03E2-00D6-1C52-F2383FE274CD}"/>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1" name="TextBox 10">
            <a:extLst>
              <a:ext uri="{FF2B5EF4-FFF2-40B4-BE49-F238E27FC236}">
                <a16:creationId xmlns:a16="http://schemas.microsoft.com/office/drawing/2014/main" id="{5D3D98AC-8286-D6CA-D8E2-A70C193D42C3}"/>
              </a:ext>
            </a:extLst>
          </p:cNvPr>
          <p:cNvSpPr txBox="1"/>
          <p:nvPr/>
        </p:nvSpPr>
        <p:spPr>
          <a:xfrm>
            <a:off x="1151602" y="718443"/>
            <a:ext cx="2320593" cy="513346"/>
          </a:xfrm>
          <a:prstGeom prst="rect">
            <a:avLst/>
          </a:prstGeom>
          <a:noFill/>
        </p:spPr>
        <p:txBody>
          <a:bodyPr wrap="square" rtlCol="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r>
              <a:rPr kumimoji="0" lang="en-US" sz="2600" b="1" i="0" u="none" strike="noStrike" kern="0" cap="none" spc="0" normalizeH="0" baseline="0" noProof="0" dirty="0">
                <a:ln>
                  <a:noFill/>
                </a:ln>
                <a:solidFill>
                  <a:srgbClr val="FF0000"/>
                </a:solidFill>
                <a:effectLst/>
                <a:uLnTx/>
                <a:uFillTx/>
                <a:latin typeface="+mj-lt"/>
                <a:ea typeface="Arial"/>
                <a:cs typeface="Arial"/>
                <a:sym typeface="Arial"/>
              </a:rPr>
              <a:t>Starting Up</a:t>
            </a:r>
          </a:p>
        </p:txBody>
      </p:sp>
      <p:sp>
        <p:nvSpPr>
          <p:cNvPr id="14" name="TextBox 13">
            <a:extLst>
              <a:ext uri="{FF2B5EF4-FFF2-40B4-BE49-F238E27FC236}">
                <a16:creationId xmlns:a16="http://schemas.microsoft.com/office/drawing/2014/main" id="{C52205A8-ADEC-CA5D-8D9B-88EF851CDB24}"/>
              </a:ext>
            </a:extLst>
          </p:cNvPr>
          <p:cNvSpPr txBox="1"/>
          <p:nvPr/>
        </p:nvSpPr>
        <p:spPr>
          <a:xfrm>
            <a:off x="1082351" y="1487604"/>
            <a:ext cx="9643544" cy="958660"/>
          </a:xfrm>
          <a:prstGeom prst="rect">
            <a:avLst/>
          </a:prstGeom>
          <a:noFill/>
        </p:spPr>
        <p:txBody>
          <a:bodyPr wrap="square">
            <a:spAutoFit/>
          </a:bodyPr>
          <a:lstStyle/>
          <a:p>
            <a:pPr>
              <a:lnSpc>
                <a:spcPct val="150000"/>
              </a:lnSpc>
            </a:pPr>
            <a:r>
              <a:rPr lang="en-US" sz="2000" b="1" dirty="0"/>
              <a:t>B) Can you name a company in each of these business sectors? Is there one that you would like to work for? </a:t>
            </a:r>
          </a:p>
        </p:txBody>
      </p:sp>
      <p:graphicFrame>
        <p:nvGraphicFramePr>
          <p:cNvPr id="2" name="Table 1">
            <a:extLst>
              <a:ext uri="{FF2B5EF4-FFF2-40B4-BE49-F238E27FC236}">
                <a16:creationId xmlns:a16="http://schemas.microsoft.com/office/drawing/2014/main" id="{34A439B4-407A-D553-EF5F-D288A10098E6}"/>
              </a:ext>
            </a:extLst>
          </p:cNvPr>
          <p:cNvGraphicFramePr>
            <a:graphicFrameLocks noGrp="1"/>
          </p:cNvGraphicFramePr>
          <p:nvPr>
            <p:extLst>
              <p:ext uri="{D42A27DB-BD31-4B8C-83A1-F6EECF244321}">
                <p14:modId xmlns:p14="http://schemas.microsoft.com/office/powerpoint/2010/main" val="2373372875"/>
              </p:ext>
            </p:extLst>
          </p:nvPr>
        </p:nvGraphicFramePr>
        <p:xfrm>
          <a:off x="1151602" y="2775738"/>
          <a:ext cx="9978270" cy="2770385"/>
        </p:xfrm>
        <a:graphic>
          <a:graphicData uri="http://schemas.openxmlformats.org/drawingml/2006/table">
            <a:tbl>
              <a:tblPr firstRow="1" bandRow="1">
                <a:tableStyleId>{767EC476-C08E-4B41-9631-F176436C4F2A}</a:tableStyleId>
              </a:tblPr>
              <a:tblGrid>
                <a:gridCol w="3614795">
                  <a:extLst>
                    <a:ext uri="{9D8B030D-6E8A-4147-A177-3AD203B41FA5}">
                      <a16:colId xmlns:a16="http://schemas.microsoft.com/office/drawing/2014/main" val="2689919407"/>
                    </a:ext>
                  </a:extLst>
                </a:gridCol>
                <a:gridCol w="3037385">
                  <a:extLst>
                    <a:ext uri="{9D8B030D-6E8A-4147-A177-3AD203B41FA5}">
                      <a16:colId xmlns:a16="http://schemas.microsoft.com/office/drawing/2014/main" val="4133800428"/>
                    </a:ext>
                  </a:extLst>
                </a:gridCol>
                <a:gridCol w="3326090">
                  <a:extLst>
                    <a:ext uri="{9D8B030D-6E8A-4147-A177-3AD203B41FA5}">
                      <a16:colId xmlns:a16="http://schemas.microsoft.com/office/drawing/2014/main" val="446067643"/>
                    </a:ext>
                  </a:extLst>
                </a:gridCol>
              </a:tblGrid>
              <a:tr h="2770385">
                <a:tc>
                  <a:txBody>
                    <a:bodyPr/>
                    <a:lstStyle/>
                    <a:p>
                      <a:pPr>
                        <a:lnSpc>
                          <a:spcPct val="150000"/>
                        </a:lnSpc>
                      </a:pPr>
                      <a:r>
                        <a:rPr lang="en-US" sz="1900" dirty="0">
                          <a:solidFill>
                            <a:srgbClr val="002060"/>
                          </a:solidFill>
                        </a:rPr>
                        <a:t>• Telecommunications/Media </a:t>
                      </a:r>
                    </a:p>
                    <a:p>
                      <a:pPr>
                        <a:lnSpc>
                          <a:spcPct val="150000"/>
                        </a:lnSpc>
                      </a:pPr>
                      <a:r>
                        <a:rPr lang="en-US" sz="1900" dirty="0">
                          <a:solidFill>
                            <a:srgbClr val="002060"/>
                          </a:solidFill>
                        </a:rPr>
                        <a:t>• Engineering </a:t>
                      </a:r>
                    </a:p>
                    <a:p>
                      <a:pPr>
                        <a:lnSpc>
                          <a:spcPct val="150000"/>
                        </a:lnSpc>
                      </a:pPr>
                      <a:r>
                        <a:rPr lang="en-US" sz="1900" dirty="0">
                          <a:solidFill>
                            <a:srgbClr val="002060"/>
                          </a:solidFill>
                        </a:rPr>
                        <a:t>• Pharmaceuticals/Chemicals </a:t>
                      </a:r>
                    </a:p>
                    <a:p>
                      <a:pPr>
                        <a:lnSpc>
                          <a:spcPct val="150000"/>
                        </a:lnSpc>
                      </a:pPr>
                      <a:r>
                        <a:rPr lang="en-US" sz="1900" dirty="0">
                          <a:solidFill>
                            <a:srgbClr val="002060"/>
                          </a:solidFill>
                        </a:rPr>
                        <a:t>• Construction </a:t>
                      </a:r>
                    </a:p>
                    <a:p>
                      <a:pPr>
                        <a:lnSpc>
                          <a:spcPct val="150000"/>
                        </a:lnSpc>
                      </a:pPr>
                      <a:endParaRPr lang="en-US" sz="1900" dirty="0">
                        <a:solidFill>
                          <a:srgbClr val="002060"/>
                        </a:solidFill>
                      </a:endParaRPr>
                    </a:p>
                  </a:txBody>
                  <a:tcP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a:lnSpc>
                          <a:spcPct val="150000"/>
                        </a:lnSpc>
                      </a:pPr>
                      <a:r>
                        <a:rPr lang="en-US" sz="1900" dirty="0">
                          <a:solidFill>
                            <a:srgbClr val="002060"/>
                          </a:solidFill>
                        </a:rPr>
                        <a:t>• Banking and finance </a:t>
                      </a:r>
                    </a:p>
                    <a:p>
                      <a:pPr>
                        <a:lnSpc>
                          <a:spcPct val="150000"/>
                        </a:lnSpc>
                      </a:pPr>
                      <a:r>
                        <a:rPr lang="en-US" sz="1900" dirty="0">
                          <a:solidFill>
                            <a:srgbClr val="002060"/>
                          </a:solidFill>
                        </a:rPr>
                        <a:t>• Transport </a:t>
                      </a:r>
                    </a:p>
                    <a:p>
                      <a:pPr>
                        <a:lnSpc>
                          <a:spcPct val="150000"/>
                        </a:lnSpc>
                      </a:pPr>
                      <a:r>
                        <a:rPr lang="en-US" sz="1900" dirty="0">
                          <a:solidFill>
                            <a:srgbClr val="002060"/>
                          </a:solidFill>
                        </a:rPr>
                        <a:t>• Manufacturing </a:t>
                      </a:r>
                    </a:p>
                    <a:p>
                      <a:pPr>
                        <a:lnSpc>
                          <a:spcPct val="150000"/>
                        </a:lnSpc>
                      </a:pPr>
                      <a:r>
                        <a:rPr lang="en-US" sz="1900" dirty="0">
                          <a:solidFill>
                            <a:srgbClr val="002060"/>
                          </a:solidFill>
                        </a:rPr>
                        <a:t>• IT /Electronics </a:t>
                      </a:r>
                    </a:p>
                    <a:p>
                      <a:pPr>
                        <a:lnSpc>
                          <a:spcPct val="150000"/>
                        </a:lnSpc>
                      </a:pPr>
                      <a:endParaRPr lang="en-US" sz="1900" dirty="0">
                        <a:solidFill>
                          <a:srgbClr val="002060"/>
                        </a:solidFill>
                      </a:endParaRPr>
                    </a:p>
                  </a:txBody>
                  <a:tcP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tc>
                  <a:txBody>
                    <a:bodyPr/>
                    <a:lstStyle/>
                    <a:p>
                      <a:pPr>
                        <a:lnSpc>
                          <a:spcPct val="150000"/>
                        </a:lnSpc>
                      </a:pPr>
                      <a:r>
                        <a:rPr lang="en-US" sz="1900" dirty="0">
                          <a:solidFill>
                            <a:srgbClr val="002060"/>
                          </a:solidFill>
                        </a:rPr>
                        <a:t>• Food and drink </a:t>
                      </a:r>
                    </a:p>
                    <a:p>
                      <a:pPr>
                        <a:lnSpc>
                          <a:spcPct val="150000"/>
                        </a:lnSpc>
                      </a:pPr>
                      <a:r>
                        <a:rPr lang="en-US" sz="1900" dirty="0">
                          <a:solidFill>
                            <a:srgbClr val="002060"/>
                          </a:solidFill>
                        </a:rPr>
                        <a:t>• Retailing </a:t>
                      </a:r>
                    </a:p>
                    <a:p>
                      <a:pPr>
                        <a:lnSpc>
                          <a:spcPct val="150000"/>
                        </a:lnSpc>
                      </a:pPr>
                      <a:r>
                        <a:rPr lang="en-US" sz="1900" dirty="0">
                          <a:solidFill>
                            <a:srgbClr val="002060"/>
                          </a:solidFill>
                        </a:rPr>
                        <a:t>• Another service industry </a:t>
                      </a:r>
                    </a:p>
                    <a:p>
                      <a:pPr>
                        <a:lnSpc>
                          <a:spcPct val="150000"/>
                        </a:lnSpc>
                      </a:pPr>
                      <a:r>
                        <a:rPr lang="en-US" sz="1900" dirty="0">
                          <a:solidFill>
                            <a:srgbClr val="002060"/>
                          </a:solidFill>
                        </a:rPr>
                        <a:t>• Tourism</a:t>
                      </a:r>
                    </a:p>
                    <a:p>
                      <a:pPr>
                        <a:lnSpc>
                          <a:spcPct val="150000"/>
                        </a:lnSpc>
                      </a:pPr>
                      <a:endParaRPr lang="en-US" sz="1900" dirty="0">
                        <a:solidFill>
                          <a:srgbClr val="002060"/>
                        </a:solidFill>
                      </a:endParaRPr>
                    </a:p>
                  </a:txBody>
                  <a:tcPr>
                    <a:lnL w="9525" cap="flat" cmpd="sng">
                      <a:noFill/>
                      <a:prstDash val="solid"/>
                      <a:round/>
                      <a:headEnd type="none" w="sm" len="sm"/>
                      <a:tailEnd type="none" w="sm" len="sm"/>
                    </a:lnL>
                    <a:lnR w="9525" cap="flat" cmpd="sng">
                      <a:noFill/>
                      <a:prstDash val="solid"/>
                      <a:round/>
                      <a:headEnd type="none" w="sm" len="sm"/>
                      <a:tailEnd type="none" w="sm" len="sm"/>
                    </a:lnR>
                    <a:lnT w="9525" cap="flat" cmpd="sng">
                      <a:noFill/>
                      <a:prstDash val="solid"/>
                      <a:round/>
                      <a:headEnd type="none" w="sm" len="sm"/>
                      <a:tailEnd type="none" w="sm" len="sm"/>
                    </a:lnT>
                    <a:lnB w="9525" cap="flat" cmpd="sng">
                      <a:noFill/>
                      <a:prstDash val="solid"/>
                      <a:round/>
                      <a:headEnd type="none" w="sm" len="sm"/>
                      <a:tailEnd type="none" w="sm" len="sm"/>
                    </a:lnB>
                    <a:lnTlToBr w="12700" cmpd="sng">
                      <a:noFill/>
                      <a:prstDash val="solid"/>
                    </a:lnTlToBr>
                    <a:lnBlToTr w="12700" cmpd="sng">
                      <a:noFill/>
                      <a:prstDash val="solid"/>
                    </a:lnBlToTr>
                  </a:tcPr>
                </a:tc>
                <a:extLst>
                  <a:ext uri="{0D108BD9-81ED-4DB2-BD59-A6C34878D82A}">
                    <a16:rowId xmlns:a16="http://schemas.microsoft.com/office/drawing/2014/main" val="2466276392"/>
                  </a:ext>
                </a:extLst>
              </a:tr>
            </a:tbl>
          </a:graphicData>
        </a:graphic>
      </p:graphicFrame>
    </p:spTree>
    <p:extLst>
      <p:ext uri="{BB962C8B-B14F-4D97-AF65-F5344CB8AC3E}">
        <p14:creationId xmlns:p14="http://schemas.microsoft.com/office/powerpoint/2010/main" val="3392308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17773204-1DC3-8FC6-5ACB-0D57AC3D9373}"/>
            </a:ext>
          </a:extLst>
        </p:cNvPr>
        <p:cNvGrpSpPr/>
        <p:nvPr/>
      </p:nvGrpSpPr>
      <p:grpSpPr>
        <a:xfrm>
          <a:off x="0" y="0"/>
          <a:ext cx="0" cy="0"/>
          <a:chOff x="0" y="0"/>
          <a:chExt cx="0" cy="0"/>
        </a:xfrm>
      </p:grpSpPr>
      <p:sp>
        <p:nvSpPr>
          <p:cNvPr id="135" name="Google Shape;135;p25">
            <a:extLst>
              <a:ext uri="{FF2B5EF4-FFF2-40B4-BE49-F238E27FC236}">
                <a16:creationId xmlns:a16="http://schemas.microsoft.com/office/drawing/2014/main" id="{99C4EE4A-D99C-1C98-20B7-9CE93DF02174}"/>
              </a:ext>
            </a:extLst>
          </p:cNvPr>
          <p:cNvSpPr/>
          <p:nvPr/>
        </p:nvSpPr>
        <p:spPr>
          <a:xfrm>
            <a:off x="972774" y="1061142"/>
            <a:ext cx="10335927" cy="564756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529"/>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1800" b="0" i="0" u="none" strike="noStrike" cap="none" dirty="0">
              <a:solidFill>
                <a:schemeClr val="lt1"/>
              </a:solidFill>
              <a:latin typeface="Calibri"/>
              <a:ea typeface="Calibri"/>
              <a:cs typeface="Calibri"/>
              <a:sym typeface="Calibri"/>
            </a:endParaRPr>
          </a:p>
        </p:txBody>
      </p:sp>
      <p:sp>
        <p:nvSpPr>
          <p:cNvPr id="136" name="Google Shape;136;p25">
            <a:extLst>
              <a:ext uri="{FF2B5EF4-FFF2-40B4-BE49-F238E27FC236}">
                <a16:creationId xmlns:a16="http://schemas.microsoft.com/office/drawing/2014/main" id="{F1B6907C-9FDD-782D-1A1D-CF24F7167A08}"/>
              </a:ext>
            </a:extLst>
          </p:cNvPr>
          <p:cNvSpPr txBox="1"/>
          <p:nvPr/>
        </p:nvSpPr>
        <p:spPr>
          <a:xfrm>
            <a:off x="2513150" y="1019075"/>
            <a:ext cx="44877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1400" b="0" i="0" u="none" strike="noStrike" cap="none">
              <a:solidFill>
                <a:srgbClr val="000000"/>
              </a:solidFill>
              <a:latin typeface="Arial"/>
              <a:ea typeface="Arial"/>
              <a:cs typeface="Arial"/>
              <a:sym typeface="Arial"/>
            </a:endParaRPr>
          </a:p>
        </p:txBody>
      </p:sp>
      <p:sp>
        <p:nvSpPr>
          <p:cNvPr id="138" name="Google Shape;138;p25">
            <a:extLst>
              <a:ext uri="{FF2B5EF4-FFF2-40B4-BE49-F238E27FC236}">
                <a16:creationId xmlns:a16="http://schemas.microsoft.com/office/drawing/2014/main" id="{C731798D-05BD-D9F2-D129-D63253D4B3C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39" name="Google Shape;139;p25">
            <a:extLst>
              <a:ext uri="{FF2B5EF4-FFF2-40B4-BE49-F238E27FC236}">
                <a16:creationId xmlns:a16="http://schemas.microsoft.com/office/drawing/2014/main" id="{FEAB053D-CD68-E10E-4F51-B5836A705B4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1" name="TextBox 10">
            <a:extLst>
              <a:ext uri="{FF2B5EF4-FFF2-40B4-BE49-F238E27FC236}">
                <a16:creationId xmlns:a16="http://schemas.microsoft.com/office/drawing/2014/main" id="{5B4947CA-4A54-8166-46DF-8F5178454B78}"/>
              </a:ext>
            </a:extLst>
          </p:cNvPr>
          <p:cNvSpPr txBox="1"/>
          <p:nvPr/>
        </p:nvSpPr>
        <p:spPr>
          <a:xfrm>
            <a:off x="1059193" y="513792"/>
            <a:ext cx="5928155" cy="480901"/>
          </a:xfrm>
          <a:prstGeom prst="rect">
            <a:avLst/>
          </a:prstGeom>
          <a:solidFill>
            <a:schemeClr val="tx2">
              <a:lumMod val="90000"/>
            </a:schemeClr>
          </a:solidFill>
        </p:spPr>
        <p:txBody>
          <a:bodyPr wrap="square" rtlCol="0">
            <a:spAutoFit/>
          </a:bodyPr>
          <a:lstStyle/>
          <a:p>
            <a:pPr marL="0" marR="0" lvl="0" indent="0" algn="l" defTabSz="914400" rtl="0" eaLnBrk="1" fontAlgn="auto" latinLnBrk="0" hangingPunct="1">
              <a:lnSpc>
                <a:spcPct val="115000"/>
              </a:lnSpc>
              <a:spcBef>
                <a:spcPts val="0"/>
              </a:spcBef>
              <a:spcAft>
                <a:spcPts val="1000"/>
              </a:spcAft>
              <a:buClr>
                <a:srgbClr val="000000"/>
              </a:buClr>
              <a:buSzPts val="1100"/>
              <a:buFont typeface="Arial"/>
              <a:buNone/>
              <a:tabLst/>
              <a:defRPr/>
            </a:pPr>
            <a:r>
              <a:rPr kumimoji="0" lang="en-US" sz="2400" b="1" i="0" u="none" strike="noStrike" kern="0" cap="none" spc="0" normalizeH="0" baseline="0" noProof="0" dirty="0">
                <a:ln>
                  <a:noFill/>
                </a:ln>
                <a:solidFill>
                  <a:srgbClr val="FF0000"/>
                </a:solidFill>
                <a:effectLst/>
                <a:uLnTx/>
                <a:uFillTx/>
                <a:latin typeface="+mj-lt"/>
                <a:ea typeface="Arial"/>
                <a:cs typeface="Arial"/>
                <a:sym typeface="Arial"/>
              </a:rPr>
              <a:t>Vocabulary: </a:t>
            </a:r>
            <a:r>
              <a:rPr kumimoji="0" lang="en-US" sz="2400" b="1" i="0" u="none" strike="noStrike" kern="0" cap="none" spc="0" normalizeH="0" baseline="0" noProof="0" dirty="0">
                <a:ln>
                  <a:noFill/>
                </a:ln>
                <a:solidFill>
                  <a:schemeClr val="tx1"/>
                </a:solidFill>
                <a:effectLst/>
                <a:uLnTx/>
                <a:uFillTx/>
                <a:latin typeface="+mj-lt"/>
                <a:ea typeface="Arial"/>
                <a:cs typeface="Arial"/>
                <a:sym typeface="Arial"/>
              </a:rPr>
              <a:t>Describing companies</a:t>
            </a:r>
          </a:p>
        </p:txBody>
      </p:sp>
      <p:sp>
        <p:nvSpPr>
          <p:cNvPr id="4" name="TextBox 3">
            <a:extLst>
              <a:ext uri="{FF2B5EF4-FFF2-40B4-BE49-F238E27FC236}">
                <a16:creationId xmlns:a16="http://schemas.microsoft.com/office/drawing/2014/main" id="{92853FFD-60A2-1C7C-8388-4A3012D05F4D}"/>
              </a:ext>
            </a:extLst>
          </p:cNvPr>
          <p:cNvSpPr txBox="1"/>
          <p:nvPr/>
        </p:nvSpPr>
        <p:spPr>
          <a:xfrm>
            <a:off x="1035048" y="1076662"/>
            <a:ext cx="10115033" cy="923330"/>
          </a:xfrm>
          <a:prstGeom prst="rect">
            <a:avLst/>
          </a:prstGeom>
          <a:noFill/>
        </p:spPr>
        <p:txBody>
          <a:bodyPr wrap="square">
            <a:spAutoFit/>
          </a:bodyPr>
          <a:lstStyle/>
          <a:p>
            <a:r>
              <a:rPr lang="en-US" sz="1800" b="1" dirty="0"/>
              <a:t>A) Complete the chart with the information in the box below. Then write sentences about the companies</a:t>
            </a:r>
            <a:r>
              <a:rPr lang="en-US" sz="1800" dirty="0"/>
              <a:t>.</a:t>
            </a:r>
          </a:p>
          <a:p>
            <a:r>
              <a:rPr lang="en-US" sz="1800" dirty="0"/>
              <a:t>EXAMPLE: </a:t>
            </a:r>
            <a:r>
              <a:rPr lang="en-US" sz="1800" i="1" dirty="0">
                <a:solidFill>
                  <a:schemeClr val="accent1"/>
                </a:solidFill>
              </a:rPr>
              <a:t>Cisco Systems is an American company which supplies Internet equipment. </a:t>
            </a:r>
            <a:r>
              <a:rPr lang="en-US" sz="1800" dirty="0"/>
              <a:t>.</a:t>
            </a:r>
          </a:p>
        </p:txBody>
      </p:sp>
      <p:pic>
        <p:nvPicPr>
          <p:cNvPr id="6" name="Picture 5">
            <a:extLst>
              <a:ext uri="{FF2B5EF4-FFF2-40B4-BE49-F238E27FC236}">
                <a16:creationId xmlns:a16="http://schemas.microsoft.com/office/drawing/2014/main" id="{E4C4BC27-C0F6-C7A4-309E-584B362D2FD5}"/>
              </a:ext>
            </a:extLst>
          </p:cNvPr>
          <p:cNvPicPr>
            <a:picLocks noChangeAspect="1"/>
          </p:cNvPicPr>
          <p:nvPr/>
        </p:nvPicPr>
        <p:blipFill>
          <a:blip r:embed="rId4"/>
          <a:srcRect l="38360" t="45029" r="24081" b="21361"/>
          <a:stretch>
            <a:fillRect/>
          </a:stretch>
        </p:blipFill>
        <p:spPr>
          <a:xfrm>
            <a:off x="1499004" y="2948473"/>
            <a:ext cx="8382114" cy="3760236"/>
          </a:xfrm>
          <a:prstGeom prst="rect">
            <a:avLst/>
          </a:prstGeom>
        </p:spPr>
      </p:pic>
      <p:pic>
        <p:nvPicPr>
          <p:cNvPr id="8" name="Picture 7">
            <a:extLst>
              <a:ext uri="{FF2B5EF4-FFF2-40B4-BE49-F238E27FC236}">
                <a16:creationId xmlns:a16="http://schemas.microsoft.com/office/drawing/2014/main" id="{499500DB-337E-4121-1FA0-E45C94D267E8}"/>
              </a:ext>
            </a:extLst>
          </p:cNvPr>
          <p:cNvPicPr>
            <a:picLocks noChangeAspect="1"/>
          </p:cNvPicPr>
          <p:nvPr/>
        </p:nvPicPr>
        <p:blipFill>
          <a:blip r:embed="rId5"/>
          <a:srcRect l="36888" t="19541" r="31121" b="73165"/>
          <a:stretch>
            <a:fillRect/>
          </a:stretch>
        </p:blipFill>
        <p:spPr>
          <a:xfrm>
            <a:off x="1697329" y="2009623"/>
            <a:ext cx="6932100" cy="761458"/>
          </a:xfrm>
          <a:prstGeom prst="rect">
            <a:avLst/>
          </a:prstGeom>
        </p:spPr>
      </p:pic>
      <p:sp>
        <p:nvSpPr>
          <p:cNvPr id="9" name="TextBox 8">
            <a:extLst>
              <a:ext uri="{FF2B5EF4-FFF2-40B4-BE49-F238E27FC236}">
                <a16:creationId xmlns:a16="http://schemas.microsoft.com/office/drawing/2014/main" id="{E637F1B0-398F-1253-7607-793A3C290C53}"/>
              </a:ext>
            </a:extLst>
          </p:cNvPr>
          <p:cNvSpPr txBox="1"/>
          <p:nvPr/>
        </p:nvSpPr>
        <p:spPr>
          <a:xfrm>
            <a:off x="1670499" y="3656381"/>
            <a:ext cx="815821" cy="338554"/>
          </a:xfrm>
          <a:prstGeom prst="rect">
            <a:avLst/>
          </a:prstGeom>
          <a:solidFill>
            <a:srgbClr val="FFFF00"/>
          </a:solidFill>
        </p:spPr>
        <p:txBody>
          <a:bodyPr wrap="square" rtlCol="0">
            <a:spAutoFit/>
          </a:bodyPr>
          <a:lstStyle/>
          <a:p>
            <a:r>
              <a:rPr lang="en-US" sz="1600" dirty="0"/>
              <a:t>Toyota</a:t>
            </a:r>
          </a:p>
        </p:txBody>
      </p:sp>
      <p:sp>
        <p:nvSpPr>
          <p:cNvPr id="12" name="TextBox 11">
            <a:extLst>
              <a:ext uri="{FF2B5EF4-FFF2-40B4-BE49-F238E27FC236}">
                <a16:creationId xmlns:a16="http://schemas.microsoft.com/office/drawing/2014/main" id="{CEB810FE-0261-DC2B-2A42-7F1C424B32E0}"/>
              </a:ext>
            </a:extLst>
          </p:cNvPr>
          <p:cNvSpPr txBox="1"/>
          <p:nvPr/>
        </p:nvSpPr>
        <p:spPr>
          <a:xfrm>
            <a:off x="3794033" y="4828591"/>
            <a:ext cx="1720359" cy="338554"/>
          </a:xfrm>
          <a:prstGeom prst="rect">
            <a:avLst/>
          </a:prstGeom>
          <a:solidFill>
            <a:srgbClr val="FFFF00"/>
          </a:solidFill>
        </p:spPr>
        <p:txBody>
          <a:bodyPr wrap="square" rtlCol="0">
            <a:spAutoFit/>
          </a:bodyPr>
          <a:lstStyle/>
          <a:p>
            <a:r>
              <a:rPr lang="en-US" sz="1600" dirty="0"/>
              <a:t>pharmaceuticals</a:t>
            </a:r>
          </a:p>
        </p:txBody>
      </p:sp>
      <p:sp>
        <p:nvSpPr>
          <p:cNvPr id="15" name="TextBox 14">
            <a:extLst>
              <a:ext uri="{FF2B5EF4-FFF2-40B4-BE49-F238E27FC236}">
                <a16:creationId xmlns:a16="http://schemas.microsoft.com/office/drawing/2014/main" id="{C18D1E90-C0C3-9DDB-42C0-93DA86CCD60F}"/>
              </a:ext>
            </a:extLst>
          </p:cNvPr>
          <p:cNvSpPr txBox="1"/>
          <p:nvPr/>
        </p:nvSpPr>
        <p:spPr>
          <a:xfrm>
            <a:off x="1479062" y="4412728"/>
            <a:ext cx="1842636" cy="338554"/>
          </a:xfrm>
          <a:prstGeom prst="rect">
            <a:avLst/>
          </a:prstGeom>
          <a:solidFill>
            <a:srgbClr val="FFFF00"/>
          </a:solidFill>
        </p:spPr>
        <p:txBody>
          <a:bodyPr wrap="square" rtlCol="0">
            <a:spAutoFit/>
          </a:bodyPr>
          <a:lstStyle/>
          <a:p>
            <a:r>
              <a:rPr lang="en-US" sz="1600" dirty="0"/>
              <a:t>American Express </a:t>
            </a:r>
          </a:p>
        </p:txBody>
      </p:sp>
      <p:sp>
        <p:nvSpPr>
          <p:cNvPr id="17" name="TextBox 16">
            <a:extLst>
              <a:ext uri="{FF2B5EF4-FFF2-40B4-BE49-F238E27FC236}">
                <a16:creationId xmlns:a16="http://schemas.microsoft.com/office/drawing/2014/main" id="{DD081553-D53D-563E-2C97-F46ED66EAFE4}"/>
              </a:ext>
            </a:extLst>
          </p:cNvPr>
          <p:cNvSpPr txBox="1"/>
          <p:nvPr/>
        </p:nvSpPr>
        <p:spPr>
          <a:xfrm>
            <a:off x="3794032" y="4046573"/>
            <a:ext cx="1356466" cy="338554"/>
          </a:xfrm>
          <a:prstGeom prst="rect">
            <a:avLst/>
          </a:prstGeom>
          <a:solidFill>
            <a:srgbClr val="FFFF00"/>
          </a:solidFill>
        </p:spPr>
        <p:txBody>
          <a:bodyPr wrap="square" rtlCol="0">
            <a:spAutoFit/>
          </a:bodyPr>
          <a:lstStyle/>
          <a:p>
            <a:r>
              <a:rPr lang="en-US" sz="1600" dirty="0"/>
              <a:t>fashion/retail </a:t>
            </a:r>
          </a:p>
        </p:txBody>
      </p:sp>
      <p:sp>
        <p:nvSpPr>
          <p:cNvPr id="19" name="TextBox 18">
            <a:extLst>
              <a:ext uri="{FF2B5EF4-FFF2-40B4-BE49-F238E27FC236}">
                <a16:creationId xmlns:a16="http://schemas.microsoft.com/office/drawing/2014/main" id="{92E9307B-8B77-E70F-0D90-52ACE0142374}"/>
              </a:ext>
            </a:extLst>
          </p:cNvPr>
          <p:cNvSpPr txBox="1"/>
          <p:nvPr/>
        </p:nvSpPr>
        <p:spPr>
          <a:xfrm>
            <a:off x="8052559" y="3656381"/>
            <a:ext cx="1110102" cy="338554"/>
          </a:xfrm>
          <a:prstGeom prst="rect">
            <a:avLst/>
          </a:prstGeom>
          <a:solidFill>
            <a:srgbClr val="FFFF00"/>
          </a:solidFill>
        </p:spPr>
        <p:txBody>
          <a:bodyPr wrap="square" rtlCol="0">
            <a:spAutoFit/>
          </a:bodyPr>
          <a:lstStyle/>
          <a:p>
            <a:r>
              <a:rPr lang="en-US" sz="1600" dirty="0"/>
              <a:t>Japanese</a:t>
            </a:r>
          </a:p>
        </p:txBody>
      </p:sp>
      <p:sp>
        <p:nvSpPr>
          <p:cNvPr id="21" name="TextBox 20">
            <a:extLst>
              <a:ext uri="{FF2B5EF4-FFF2-40B4-BE49-F238E27FC236}">
                <a16:creationId xmlns:a16="http://schemas.microsoft.com/office/drawing/2014/main" id="{E408BD4F-E23E-6ACB-2E1F-3E7724DF314E}"/>
              </a:ext>
            </a:extLst>
          </p:cNvPr>
          <p:cNvSpPr txBox="1"/>
          <p:nvPr/>
        </p:nvSpPr>
        <p:spPr>
          <a:xfrm>
            <a:off x="3794032" y="5842034"/>
            <a:ext cx="2301968" cy="338554"/>
          </a:xfrm>
          <a:prstGeom prst="rect">
            <a:avLst/>
          </a:prstGeom>
          <a:solidFill>
            <a:srgbClr val="FFFF00"/>
          </a:solidFill>
        </p:spPr>
        <p:txBody>
          <a:bodyPr wrap="square" rtlCol="0">
            <a:spAutoFit/>
          </a:bodyPr>
          <a:lstStyle/>
          <a:p>
            <a:r>
              <a:rPr lang="en-US" sz="1600" dirty="0"/>
              <a:t>container-ship operator </a:t>
            </a:r>
          </a:p>
        </p:txBody>
      </p:sp>
      <p:sp>
        <p:nvSpPr>
          <p:cNvPr id="23" name="TextBox 22">
            <a:extLst>
              <a:ext uri="{FF2B5EF4-FFF2-40B4-BE49-F238E27FC236}">
                <a16:creationId xmlns:a16="http://schemas.microsoft.com/office/drawing/2014/main" id="{5D358AB4-EBC0-F3D9-B0C2-D5CD239D4763}"/>
              </a:ext>
            </a:extLst>
          </p:cNvPr>
          <p:cNvSpPr txBox="1"/>
          <p:nvPr/>
        </p:nvSpPr>
        <p:spPr>
          <a:xfrm>
            <a:off x="3794032" y="6286269"/>
            <a:ext cx="1185228" cy="338554"/>
          </a:xfrm>
          <a:prstGeom prst="rect">
            <a:avLst/>
          </a:prstGeom>
          <a:solidFill>
            <a:srgbClr val="FFFF00"/>
          </a:solidFill>
        </p:spPr>
        <p:txBody>
          <a:bodyPr wrap="square" rtlCol="0">
            <a:spAutoFit/>
          </a:bodyPr>
          <a:lstStyle/>
          <a:p>
            <a:r>
              <a:rPr lang="en-US" sz="1600" dirty="0"/>
              <a:t>oil and gas </a:t>
            </a:r>
          </a:p>
        </p:txBody>
      </p:sp>
      <p:sp>
        <p:nvSpPr>
          <p:cNvPr id="25" name="TextBox 24">
            <a:extLst>
              <a:ext uri="{FF2B5EF4-FFF2-40B4-BE49-F238E27FC236}">
                <a16:creationId xmlns:a16="http://schemas.microsoft.com/office/drawing/2014/main" id="{28CFEEB0-E98C-4077-D24A-47898D8E2702}"/>
              </a:ext>
            </a:extLst>
          </p:cNvPr>
          <p:cNvSpPr txBox="1"/>
          <p:nvPr/>
        </p:nvSpPr>
        <p:spPr>
          <a:xfrm>
            <a:off x="8052559" y="5520722"/>
            <a:ext cx="848845" cy="338554"/>
          </a:xfrm>
          <a:prstGeom prst="rect">
            <a:avLst/>
          </a:prstGeom>
          <a:solidFill>
            <a:srgbClr val="FFFF00"/>
          </a:solidFill>
        </p:spPr>
        <p:txBody>
          <a:bodyPr wrap="square" rtlCol="0">
            <a:spAutoFit/>
          </a:bodyPr>
          <a:lstStyle/>
          <a:p>
            <a:r>
              <a:rPr lang="en-US" sz="1600" dirty="0"/>
              <a:t>Finnish</a:t>
            </a:r>
          </a:p>
        </p:txBody>
      </p:sp>
      <p:sp>
        <p:nvSpPr>
          <p:cNvPr id="27" name="TextBox 26">
            <a:extLst>
              <a:ext uri="{FF2B5EF4-FFF2-40B4-BE49-F238E27FC236}">
                <a16:creationId xmlns:a16="http://schemas.microsoft.com/office/drawing/2014/main" id="{5FBB5A82-9A60-22E4-08AB-537D69B92C8C}"/>
              </a:ext>
            </a:extLst>
          </p:cNvPr>
          <p:cNvSpPr txBox="1"/>
          <p:nvPr/>
        </p:nvSpPr>
        <p:spPr>
          <a:xfrm>
            <a:off x="1670499" y="5504696"/>
            <a:ext cx="848845" cy="338554"/>
          </a:xfrm>
          <a:prstGeom prst="rect">
            <a:avLst/>
          </a:prstGeom>
          <a:solidFill>
            <a:srgbClr val="FFFF00"/>
          </a:solidFill>
        </p:spPr>
        <p:txBody>
          <a:bodyPr wrap="square" rtlCol="0">
            <a:spAutoFit/>
          </a:bodyPr>
          <a:lstStyle/>
          <a:p>
            <a:r>
              <a:rPr lang="en-US" sz="1600" dirty="0"/>
              <a:t>Nokia</a:t>
            </a:r>
          </a:p>
        </p:txBody>
      </p:sp>
      <p:sp>
        <p:nvSpPr>
          <p:cNvPr id="29" name="TextBox 28">
            <a:extLst>
              <a:ext uri="{FF2B5EF4-FFF2-40B4-BE49-F238E27FC236}">
                <a16:creationId xmlns:a16="http://schemas.microsoft.com/office/drawing/2014/main" id="{206C2A4A-C233-E753-1637-EC8230767800}"/>
              </a:ext>
            </a:extLst>
          </p:cNvPr>
          <p:cNvSpPr txBox="1"/>
          <p:nvPr/>
        </p:nvSpPr>
        <p:spPr>
          <a:xfrm>
            <a:off x="8052559" y="5127777"/>
            <a:ext cx="848845" cy="338554"/>
          </a:xfrm>
          <a:prstGeom prst="rect">
            <a:avLst/>
          </a:prstGeom>
          <a:solidFill>
            <a:srgbClr val="FFFF00"/>
          </a:solidFill>
        </p:spPr>
        <p:txBody>
          <a:bodyPr wrap="square" rtlCol="0">
            <a:spAutoFit/>
          </a:bodyPr>
          <a:lstStyle/>
          <a:p>
            <a:r>
              <a:rPr lang="en-US" sz="1600" dirty="0"/>
              <a:t>Korean </a:t>
            </a:r>
          </a:p>
        </p:txBody>
      </p:sp>
    </p:spTree>
    <p:custDataLst>
      <p:tags r:id="rId1"/>
    </p:custDataLst>
    <p:extLst>
      <p:ext uri="{BB962C8B-B14F-4D97-AF65-F5344CB8AC3E}">
        <p14:creationId xmlns:p14="http://schemas.microsoft.com/office/powerpoint/2010/main" val="921554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sp>
        <p:nvSpPr>
          <p:cNvPr id="531" name="Google Shape;531;p50"/>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2" name="Google Shape;532;p50"/>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534" name="Google Shape;534;p50"/>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35" name="Google Shape;535;p50"/>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36" name="Google Shape;536;p50"/>
          <p:cNvSpPr txBox="1"/>
          <p:nvPr/>
        </p:nvSpPr>
        <p:spPr>
          <a:xfrm>
            <a:off x="889000" y="2391850"/>
            <a:ext cx="9862800" cy="1708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chemeClr val="dk1"/>
              </a:buClr>
              <a:buSzPts val="1100"/>
              <a:buFont typeface="Arial"/>
              <a:buNone/>
            </a:pPr>
            <a:endParaRPr sz="2550" b="0" i="0" u="none" strike="noStrike" cap="none">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21FEB024-6AFC-0E63-80E7-0EC90EC20126}"/>
              </a:ext>
            </a:extLst>
          </p:cNvPr>
          <p:cNvSpPr txBox="1"/>
          <p:nvPr/>
        </p:nvSpPr>
        <p:spPr>
          <a:xfrm>
            <a:off x="689700" y="1400541"/>
            <a:ext cx="10812600" cy="4888518"/>
          </a:xfrm>
          <a:prstGeom prst="rect">
            <a:avLst/>
          </a:prstGeom>
          <a:noFill/>
        </p:spPr>
        <p:txBody>
          <a:bodyPr wrap="square">
            <a:spAutoFit/>
          </a:bodyPr>
          <a:lstStyle/>
          <a:p>
            <a:r>
              <a:rPr lang="en-US" sz="1800" b="1" dirty="0"/>
              <a:t>B) Complete the a below with the words and phrases in the box. </a:t>
            </a:r>
          </a:p>
          <a:p>
            <a:r>
              <a:rPr lang="en-US" sz="1800" dirty="0"/>
              <a:t> </a:t>
            </a:r>
          </a:p>
          <a:p>
            <a:endParaRPr lang="en-US" sz="1800" dirty="0"/>
          </a:p>
          <a:p>
            <a:endParaRPr lang="en-US" sz="1800" dirty="0"/>
          </a:p>
          <a:p>
            <a:pPr>
              <a:lnSpc>
                <a:spcPct val="150000"/>
              </a:lnSpc>
            </a:pPr>
            <a:endParaRPr lang="en-US" sz="1800" dirty="0"/>
          </a:p>
          <a:p>
            <a:pPr marL="342900" indent="-342900">
              <a:lnSpc>
                <a:spcPct val="150000"/>
              </a:lnSpc>
              <a:buFont typeface="+mj-lt"/>
              <a:buAutoNum type="arabicPeriod"/>
            </a:pPr>
            <a:r>
              <a:rPr lang="en-US" sz="1800" dirty="0"/>
              <a:t>The amount of money a company receives from sales in a particular period is called its ..……….</a:t>
            </a:r>
          </a:p>
          <a:p>
            <a:pPr marL="342900" indent="-342900">
              <a:lnSpc>
                <a:spcPct val="150000"/>
              </a:lnSpc>
              <a:buFont typeface="+mj-lt"/>
              <a:buAutoNum type="arabicPeriod"/>
            </a:pPr>
            <a:r>
              <a:rPr lang="en-US" sz="1800" dirty="0"/>
              <a:t>The money a company makes after taking away its costs and tax is its ...............</a:t>
            </a:r>
          </a:p>
          <a:p>
            <a:pPr marL="342900" indent="-342900">
              <a:lnSpc>
                <a:spcPct val="150000"/>
              </a:lnSpc>
              <a:buFont typeface="+mj-lt"/>
              <a:buAutoNum type="arabicPeriod"/>
            </a:pPr>
            <a:r>
              <a:rPr lang="en-US" sz="1800" dirty="0"/>
              <a:t>A company which owns another company is called a ...................</a:t>
            </a:r>
          </a:p>
          <a:p>
            <a:pPr marL="342900" indent="-342900">
              <a:lnSpc>
                <a:spcPct val="150000"/>
              </a:lnSpc>
              <a:buFont typeface="+mj-lt"/>
              <a:buAutoNum type="arabicPeriod"/>
            </a:pPr>
            <a:r>
              <a:rPr lang="en-US" sz="1800" dirty="0"/>
              <a:t>The employees in a particular country or business are called the ............ .</a:t>
            </a:r>
          </a:p>
          <a:p>
            <a:pPr marL="342900" indent="-342900">
              <a:lnSpc>
                <a:spcPct val="150000"/>
              </a:lnSpc>
              <a:buFont typeface="+mj-lt"/>
              <a:buAutoNum type="arabicPeriod"/>
            </a:pPr>
            <a:r>
              <a:rPr lang="en-US" sz="1800" dirty="0"/>
              <a:t>The percentage of sales a company has in a particular market is its ....................</a:t>
            </a:r>
          </a:p>
          <a:p>
            <a:pPr marL="342900" indent="-342900">
              <a:lnSpc>
                <a:spcPct val="150000"/>
              </a:lnSpc>
              <a:buFont typeface="+mj-lt"/>
              <a:buAutoNum type="arabicPeriod"/>
            </a:pPr>
            <a:r>
              <a:rPr lang="en-US" sz="1800" dirty="0"/>
              <a:t>The main building or location of a large </a:t>
            </a:r>
            <a:r>
              <a:rPr lang="en-US" sz="1800" dirty="0" err="1"/>
              <a:t>organisation</a:t>
            </a:r>
            <a:r>
              <a:rPr lang="en-US" sz="1800" dirty="0"/>
              <a:t> is its ………………</a:t>
            </a:r>
          </a:p>
          <a:p>
            <a:pPr marL="342900" indent="-342900">
              <a:lnSpc>
                <a:spcPct val="150000"/>
              </a:lnSpc>
              <a:buFont typeface="+mj-lt"/>
              <a:buAutoNum type="arabicPeriod"/>
            </a:pPr>
            <a:r>
              <a:rPr lang="en-US" sz="1800" dirty="0"/>
              <a:t>The cost of a company's shares is its ................</a:t>
            </a:r>
          </a:p>
          <a:p>
            <a:pPr marL="342900" indent="-342900">
              <a:lnSpc>
                <a:spcPct val="150000"/>
              </a:lnSpc>
              <a:buFont typeface="+mj-lt"/>
              <a:buAutoNum type="arabicPeriod"/>
            </a:pPr>
            <a:r>
              <a:rPr lang="en-US" sz="1800" dirty="0"/>
              <a:t>A company which is more than 50% owned by another company is called a ............ </a:t>
            </a:r>
          </a:p>
        </p:txBody>
      </p:sp>
      <p:graphicFrame>
        <p:nvGraphicFramePr>
          <p:cNvPr id="4" name="Table 3">
            <a:extLst>
              <a:ext uri="{FF2B5EF4-FFF2-40B4-BE49-F238E27FC236}">
                <a16:creationId xmlns:a16="http://schemas.microsoft.com/office/drawing/2014/main" id="{FEF5DD78-697E-5336-18D6-14F4CE11DC3B}"/>
              </a:ext>
            </a:extLst>
          </p:cNvPr>
          <p:cNvGraphicFramePr>
            <a:graphicFrameLocks noGrp="1"/>
          </p:cNvGraphicFramePr>
          <p:nvPr>
            <p:extLst>
              <p:ext uri="{D42A27DB-BD31-4B8C-83A1-F6EECF244321}">
                <p14:modId xmlns:p14="http://schemas.microsoft.com/office/powerpoint/2010/main" val="3607782745"/>
              </p:ext>
            </p:extLst>
          </p:nvPr>
        </p:nvGraphicFramePr>
        <p:xfrm>
          <a:off x="1016857" y="2053824"/>
          <a:ext cx="6628583" cy="640080"/>
        </p:xfrm>
        <a:graphic>
          <a:graphicData uri="http://schemas.openxmlformats.org/drawingml/2006/table">
            <a:tbl>
              <a:tblPr firstRow="1" bandRow="1">
                <a:tableStyleId>{767EC476-C08E-4B41-9631-F176436C4F2A}</a:tableStyleId>
              </a:tblPr>
              <a:tblGrid>
                <a:gridCol w="6628583">
                  <a:extLst>
                    <a:ext uri="{9D8B030D-6E8A-4147-A177-3AD203B41FA5}">
                      <a16:colId xmlns:a16="http://schemas.microsoft.com/office/drawing/2014/main" val="364363560"/>
                    </a:ext>
                  </a:extLst>
                </a:gridCol>
              </a:tblGrid>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t>head office      market share      net profit	parent company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dirty="0"/>
                        <a:t>share price      subsidiary          turnover	workforce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967284597"/>
                  </a:ext>
                </a:extLst>
              </a:tr>
            </a:tbl>
          </a:graphicData>
        </a:graphic>
      </p:graphicFrame>
      <p:sp>
        <p:nvSpPr>
          <p:cNvPr id="8" name="TextBox 7">
            <a:extLst>
              <a:ext uri="{FF2B5EF4-FFF2-40B4-BE49-F238E27FC236}">
                <a16:creationId xmlns:a16="http://schemas.microsoft.com/office/drawing/2014/main" id="{E4A40E95-0216-E7C0-5BD5-241121D589D6}"/>
              </a:ext>
            </a:extLst>
          </p:cNvPr>
          <p:cNvSpPr txBox="1"/>
          <p:nvPr/>
        </p:nvSpPr>
        <p:spPr>
          <a:xfrm>
            <a:off x="8249597" y="3379651"/>
            <a:ext cx="1208314" cy="369332"/>
          </a:xfrm>
          <a:prstGeom prst="rect">
            <a:avLst/>
          </a:prstGeom>
          <a:solidFill>
            <a:srgbClr val="00B0F0"/>
          </a:solidFill>
        </p:spPr>
        <p:txBody>
          <a:bodyPr wrap="square" rtlCol="0">
            <a:spAutoFit/>
          </a:bodyPr>
          <a:lstStyle/>
          <a:p>
            <a:r>
              <a:rPr lang="en-US" sz="1800" dirty="0"/>
              <a:t>net profit</a:t>
            </a:r>
          </a:p>
        </p:txBody>
      </p:sp>
      <p:sp>
        <p:nvSpPr>
          <p:cNvPr id="12" name="TextBox 11">
            <a:extLst>
              <a:ext uri="{FF2B5EF4-FFF2-40B4-BE49-F238E27FC236}">
                <a16:creationId xmlns:a16="http://schemas.microsoft.com/office/drawing/2014/main" id="{D7A7D770-712E-A50A-3CDE-DDB2D368E095}"/>
              </a:ext>
            </a:extLst>
          </p:cNvPr>
          <p:cNvSpPr txBox="1"/>
          <p:nvPr/>
        </p:nvSpPr>
        <p:spPr>
          <a:xfrm>
            <a:off x="6510870" y="3777042"/>
            <a:ext cx="2069840" cy="369332"/>
          </a:xfrm>
          <a:prstGeom prst="rect">
            <a:avLst/>
          </a:prstGeom>
          <a:solidFill>
            <a:srgbClr val="00B0F0"/>
          </a:solidFill>
        </p:spPr>
        <p:txBody>
          <a:bodyPr wrap="square" rtlCol="0">
            <a:spAutoFit/>
          </a:bodyPr>
          <a:lstStyle/>
          <a:p>
            <a:r>
              <a:rPr lang="en-US" sz="1800" dirty="0"/>
              <a:t>parent company </a:t>
            </a:r>
          </a:p>
        </p:txBody>
      </p:sp>
      <p:sp>
        <p:nvSpPr>
          <p:cNvPr id="14" name="TextBox 13">
            <a:extLst>
              <a:ext uri="{FF2B5EF4-FFF2-40B4-BE49-F238E27FC236}">
                <a16:creationId xmlns:a16="http://schemas.microsoft.com/office/drawing/2014/main" id="{8F2E6D01-FF85-9AED-5AD9-4FDA066A9BCE}"/>
              </a:ext>
            </a:extLst>
          </p:cNvPr>
          <p:cNvSpPr txBox="1"/>
          <p:nvPr/>
        </p:nvSpPr>
        <p:spPr>
          <a:xfrm>
            <a:off x="7645440" y="4183106"/>
            <a:ext cx="1208314" cy="369332"/>
          </a:xfrm>
          <a:prstGeom prst="rect">
            <a:avLst/>
          </a:prstGeom>
          <a:solidFill>
            <a:srgbClr val="00B0F0"/>
          </a:solidFill>
        </p:spPr>
        <p:txBody>
          <a:bodyPr wrap="square" rtlCol="0">
            <a:spAutoFit/>
          </a:bodyPr>
          <a:lstStyle/>
          <a:p>
            <a:r>
              <a:rPr lang="en-US" sz="1800" dirty="0"/>
              <a:t>workforce </a:t>
            </a:r>
          </a:p>
        </p:txBody>
      </p:sp>
      <p:sp>
        <p:nvSpPr>
          <p:cNvPr id="16" name="TextBox 15">
            <a:extLst>
              <a:ext uri="{FF2B5EF4-FFF2-40B4-BE49-F238E27FC236}">
                <a16:creationId xmlns:a16="http://schemas.microsoft.com/office/drawing/2014/main" id="{E9EB6129-BE13-7F63-B702-B50EA24AF160}"/>
              </a:ext>
            </a:extLst>
          </p:cNvPr>
          <p:cNvSpPr txBox="1"/>
          <p:nvPr/>
        </p:nvSpPr>
        <p:spPr>
          <a:xfrm>
            <a:off x="7958235" y="4596508"/>
            <a:ext cx="1597089" cy="369332"/>
          </a:xfrm>
          <a:prstGeom prst="rect">
            <a:avLst/>
          </a:prstGeom>
          <a:solidFill>
            <a:srgbClr val="00B0F0"/>
          </a:solidFill>
        </p:spPr>
        <p:txBody>
          <a:bodyPr wrap="square" rtlCol="0">
            <a:spAutoFit/>
          </a:bodyPr>
          <a:lstStyle/>
          <a:p>
            <a:r>
              <a:rPr lang="en-US" sz="1800" dirty="0"/>
              <a:t>market share </a:t>
            </a:r>
          </a:p>
        </p:txBody>
      </p:sp>
      <p:sp>
        <p:nvSpPr>
          <p:cNvPr id="18" name="TextBox 17">
            <a:extLst>
              <a:ext uri="{FF2B5EF4-FFF2-40B4-BE49-F238E27FC236}">
                <a16:creationId xmlns:a16="http://schemas.microsoft.com/office/drawing/2014/main" id="{C1D79B75-394F-CFF0-EEDF-3B747ED3FD77}"/>
              </a:ext>
            </a:extLst>
          </p:cNvPr>
          <p:cNvSpPr txBox="1"/>
          <p:nvPr/>
        </p:nvSpPr>
        <p:spPr>
          <a:xfrm>
            <a:off x="6951087" y="5072202"/>
            <a:ext cx="1388706" cy="369332"/>
          </a:xfrm>
          <a:prstGeom prst="rect">
            <a:avLst/>
          </a:prstGeom>
          <a:solidFill>
            <a:srgbClr val="00B0F0"/>
          </a:solidFill>
        </p:spPr>
        <p:txBody>
          <a:bodyPr wrap="square" rtlCol="0">
            <a:spAutoFit/>
          </a:bodyPr>
          <a:lstStyle/>
          <a:p>
            <a:r>
              <a:rPr lang="en-US" sz="1800" dirty="0"/>
              <a:t>head office </a:t>
            </a:r>
          </a:p>
        </p:txBody>
      </p:sp>
      <p:sp>
        <p:nvSpPr>
          <p:cNvPr id="20" name="TextBox 19">
            <a:extLst>
              <a:ext uri="{FF2B5EF4-FFF2-40B4-BE49-F238E27FC236}">
                <a16:creationId xmlns:a16="http://schemas.microsoft.com/office/drawing/2014/main" id="{D0CD2264-0995-F925-F6FA-478C343F4C4C}"/>
              </a:ext>
            </a:extLst>
          </p:cNvPr>
          <p:cNvSpPr txBox="1"/>
          <p:nvPr/>
        </p:nvSpPr>
        <p:spPr>
          <a:xfrm>
            <a:off x="4950667" y="5441534"/>
            <a:ext cx="1379375" cy="369332"/>
          </a:xfrm>
          <a:prstGeom prst="rect">
            <a:avLst/>
          </a:prstGeom>
          <a:solidFill>
            <a:srgbClr val="00B0F0"/>
          </a:solidFill>
        </p:spPr>
        <p:txBody>
          <a:bodyPr wrap="square" rtlCol="0">
            <a:spAutoFit/>
          </a:bodyPr>
          <a:lstStyle/>
          <a:p>
            <a:r>
              <a:rPr lang="en-US" sz="1800" dirty="0"/>
              <a:t>share price </a:t>
            </a:r>
          </a:p>
        </p:txBody>
      </p:sp>
      <p:sp>
        <p:nvSpPr>
          <p:cNvPr id="22" name="TextBox 21">
            <a:extLst>
              <a:ext uri="{FF2B5EF4-FFF2-40B4-BE49-F238E27FC236}">
                <a16:creationId xmlns:a16="http://schemas.microsoft.com/office/drawing/2014/main" id="{227FCB20-00D0-C17A-7B0C-EDA6B52D132F}"/>
              </a:ext>
            </a:extLst>
          </p:cNvPr>
          <p:cNvSpPr txBox="1"/>
          <p:nvPr/>
        </p:nvSpPr>
        <p:spPr>
          <a:xfrm>
            <a:off x="8756780" y="5870016"/>
            <a:ext cx="1302310" cy="369332"/>
          </a:xfrm>
          <a:prstGeom prst="rect">
            <a:avLst/>
          </a:prstGeom>
          <a:solidFill>
            <a:srgbClr val="00B0F0"/>
          </a:solidFill>
        </p:spPr>
        <p:txBody>
          <a:bodyPr wrap="square" rtlCol="0">
            <a:spAutoFit/>
          </a:bodyPr>
          <a:lstStyle/>
          <a:p>
            <a:r>
              <a:rPr lang="en-US" sz="1800" dirty="0"/>
              <a:t>subsidiary</a:t>
            </a:r>
          </a:p>
        </p:txBody>
      </p:sp>
      <p:sp>
        <p:nvSpPr>
          <p:cNvPr id="24" name="TextBox 23">
            <a:extLst>
              <a:ext uri="{FF2B5EF4-FFF2-40B4-BE49-F238E27FC236}">
                <a16:creationId xmlns:a16="http://schemas.microsoft.com/office/drawing/2014/main" id="{5AE39D1F-776E-D83A-7B61-6364596CFC55}"/>
              </a:ext>
            </a:extLst>
          </p:cNvPr>
          <p:cNvSpPr txBox="1"/>
          <p:nvPr/>
        </p:nvSpPr>
        <p:spPr>
          <a:xfrm>
            <a:off x="9863224" y="2876768"/>
            <a:ext cx="1068576" cy="369332"/>
          </a:xfrm>
          <a:prstGeom prst="rect">
            <a:avLst/>
          </a:prstGeom>
          <a:solidFill>
            <a:schemeClr val="bg1"/>
          </a:solidFill>
        </p:spPr>
        <p:txBody>
          <a:bodyPr wrap="square" rtlCol="0">
            <a:spAutoFit/>
          </a:bodyPr>
          <a:lstStyle/>
          <a:p>
            <a:r>
              <a:rPr lang="en-US" sz="1800" i="1" dirty="0">
                <a:solidFill>
                  <a:schemeClr val="accent1"/>
                </a:solidFill>
              </a:rPr>
              <a:t>turnover</a:t>
            </a:r>
          </a:p>
        </p:txBody>
      </p:sp>
      <p:cxnSp>
        <p:nvCxnSpPr>
          <p:cNvPr id="26" name="Straight Connector 25">
            <a:extLst>
              <a:ext uri="{FF2B5EF4-FFF2-40B4-BE49-F238E27FC236}">
                <a16:creationId xmlns:a16="http://schemas.microsoft.com/office/drawing/2014/main" id="{1AFC699A-F4F7-A96F-CBF6-2C9E421B0440}"/>
              </a:ext>
            </a:extLst>
          </p:cNvPr>
          <p:cNvCxnSpPr/>
          <p:nvPr/>
        </p:nvCxnSpPr>
        <p:spPr>
          <a:xfrm>
            <a:off x="4417711" y="2528596"/>
            <a:ext cx="832199" cy="0"/>
          </a:xfrm>
          <a:prstGeom prst="line">
            <a:avLst/>
          </a:prstGeom>
        </p:spPr>
        <p:style>
          <a:lnRef idx="2">
            <a:schemeClr val="dk1"/>
          </a:lnRef>
          <a:fillRef idx="0">
            <a:schemeClr val="dk1"/>
          </a:fillRef>
          <a:effectRef idx="1">
            <a:schemeClr val="dk1"/>
          </a:effectRef>
          <a:fontRef idx="minor">
            <a:schemeClr val="tx1"/>
          </a:fontRef>
        </p:style>
      </p:cxn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0">
          <a:extLst>
            <a:ext uri="{FF2B5EF4-FFF2-40B4-BE49-F238E27FC236}">
              <a16:creationId xmlns:a16="http://schemas.microsoft.com/office/drawing/2014/main" id="{A1526695-92AF-1CD5-5A59-42A5FF8C368D}"/>
            </a:ext>
          </a:extLst>
        </p:cNvPr>
        <p:cNvGrpSpPr/>
        <p:nvPr/>
      </p:nvGrpSpPr>
      <p:grpSpPr>
        <a:xfrm>
          <a:off x="0" y="0"/>
          <a:ext cx="0" cy="0"/>
          <a:chOff x="0" y="0"/>
          <a:chExt cx="0" cy="0"/>
        </a:xfrm>
      </p:grpSpPr>
      <p:sp>
        <p:nvSpPr>
          <p:cNvPr id="531" name="Google Shape;531;p50">
            <a:extLst>
              <a:ext uri="{FF2B5EF4-FFF2-40B4-BE49-F238E27FC236}">
                <a16:creationId xmlns:a16="http://schemas.microsoft.com/office/drawing/2014/main" id="{BD3D9D52-CB71-FE61-524F-5D71D0079867}"/>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2" name="Google Shape;532;p50">
            <a:extLst>
              <a:ext uri="{FF2B5EF4-FFF2-40B4-BE49-F238E27FC236}">
                <a16:creationId xmlns:a16="http://schemas.microsoft.com/office/drawing/2014/main" id="{86EBE5D8-B7AE-0276-2F07-32CA03051FB5}"/>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534" name="Google Shape;534;p50">
            <a:extLst>
              <a:ext uri="{FF2B5EF4-FFF2-40B4-BE49-F238E27FC236}">
                <a16:creationId xmlns:a16="http://schemas.microsoft.com/office/drawing/2014/main" id="{7AB34BA7-5ABA-6E0D-3832-EEB1A1D8C85A}"/>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35" name="Google Shape;535;p50">
            <a:extLst>
              <a:ext uri="{FF2B5EF4-FFF2-40B4-BE49-F238E27FC236}">
                <a16:creationId xmlns:a16="http://schemas.microsoft.com/office/drawing/2014/main" id="{F83225FF-9FBA-8260-1047-CBC7DD505015}"/>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36" name="Google Shape;536;p50">
            <a:extLst>
              <a:ext uri="{FF2B5EF4-FFF2-40B4-BE49-F238E27FC236}">
                <a16:creationId xmlns:a16="http://schemas.microsoft.com/office/drawing/2014/main" id="{6D8A007D-29BE-F29E-A346-33C1032CF32E}"/>
              </a:ext>
            </a:extLst>
          </p:cNvPr>
          <p:cNvSpPr txBox="1"/>
          <p:nvPr/>
        </p:nvSpPr>
        <p:spPr>
          <a:xfrm>
            <a:off x="849086" y="2128802"/>
            <a:ext cx="10412963" cy="4185721"/>
          </a:xfrm>
          <a:prstGeom prst="rect">
            <a:avLst/>
          </a:prstGeom>
          <a:noFill/>
          <a:ln>
            <a:solidFill>
              <a:schemeClr val="accent2"/>
            </a:solidFill>
          </a:ln>
        </p:spPr>
        <p:txBody>
          <a:bodyPr spcFirstLastPara="1" wrap="square" lIns="91425" tIns="45700" rIns="91425" bIns="45700" anchor="t" anchorCtr="0">
            <a:spAutoFit/>
          </a:bodyPr>
          <a:lstStyle/>
          <a:p>
            <a:pPr marL="0" marR="0" lvl="0" indent="0" algn="just" rtl="0">
              <a:lnSpc>
                <a:spcPct val="100000"/>
              </a:lnSpc>
              <a:spcBef>
                <a:spcPts val="1200"/>
              </a:spcBef>
              <a:spcAft>
                <a:spcPts val="0"/>
              </a:spcAft>
              <a:buClr>
                <a:schemeClr val="dk1"/>
              </a:buClr>
              <a:buSzPts val="1100"/>
              <a:buFont typeface="Arial"/>
              <a:buNone/>
            </a:pPr>
            <a:r>
              <a:rPr lang="en-US" sz="1800" b="1" i="0" u="none" strike="noStrike" cap="none" dirty="0">
                <a:solidFill>
                  <a:schemeClr val="dk1"/>
                </a:solidFill>
                <a:latin typeface="+mn-lt"/>
                <a:ea typeface="Times New Roman"/>
                <a:cs typeface="Times New Roman"/>
                <a:sym typeface="Times New Roman"/>
              </a:rPr>
              <a:t>Financial performance</a:t>
            </a:r>
          </a:p>
          <a:p>
            <a:pPr marL="0" marR="0" lvl="0" indent="0" algn="just" rtl="0">
              <a:lnSpc>
                <a:spcPct val="100000"/>
              </a:lnSpc>
              <a:spcBef>
                <a:spcPts val="1200"/>
              </a:spcBef>
              <a:spcAft>
                <a:spcPts val="0"/>
              </a:spcAft>
              <a:buClr>
                <a:schemeClr val="dk1"/>
              </a:buClr>
              <a:buSzPts val="1100"/>
              <a:buFont typeface="Arial"/>
              <a:buNone/>
            </a:pPr>
            <a:r>
              <a:rPr lang="en-US" sz="1800" b="0" i="0" u="none" strike="noStrike" cap="none" dirty="0">
                <a:solidFill>
                  <a:schemeClr val="dk1"/>
                </a:solidFill>
                <a:latin typeface="+mn-lt"/>
                <a:ea typeface="Times New Roman"/>
                <a:cs typeface="Times New Roman"/>
                <a:sym typeface="Times New Roman"/>
              </a:rPr>
              <a:t>I am pleased to say the ..…..…………...... has continued its excellent performance. We are changing, growing and doing well at a difficult time for the industry.</a:t>
            </a:r>
            <a:r>
              <a:rPr lang="en-US" sz="1800" dirty="0">
                <a:solidFill>
                  <a:schemeClr val="dk1"/>
                </a:solidFill>
                <a:latin typeface="+mn-lt"/>
                <a:ea typeface="Times New Roman"/>
                <a:cs typeface="Times New Roman"/>
                <a:sym typeface="Times New Roman"/>
              </a:rPr>
              <a:t> ……………</a:t>
            </a:r>
            <a:r>
              <a:rPr lang="en-US" sz="1800" b="0" i="0" u="none" strike="noStrike" cap="none" dirty="0">
                <a:solidFill>
                  <a:schemeClr val="dk1"/>
                </a:solidFill>
                <a:latin typeface="+mn-lt"/>
                <a:ea typeface="Times New Roman"/>
                <a:cs typeface="Times New Roman"/>
                <a:sym typeface="Times New Roman"/>
              </a:rPr>
              <a:t> was €57.2 million, an increase or 15% on last year, and ……………. rose by 5% to €6.4 million.</a:t>
            </a:r>
          </a:p>
          <a:p>
            <a:pPr marL="0" marR="0" lvl="0" indent="0" algn="just" rtl="0">
              <a:lnSpc>
                <a:spcPct val="100000"/>
              </a:lnSpc>
              <a:spcBef>
                <a:spcPts val="1200"/>
              </a:spcBef>
              <a:spcAft>
                <a:spcPts val="0"/>
              </a:spcAft>
              <a:buClr>
                <a:schemeClr val="dk1"/>
              </a:buClr>
              <a:buSzPts val="1100"/>
              <a:buFont typeface="Arial"/>
              <a:buNone/>
            </a:pPr>
            <a:r>
              <a:rPr lang="en-US" sz="1800" b="0" i="0" u="none" strike="noStrike" cap="none" dirty="0">
                <a:solidFill>
                  <a:schemeClr val="dk1"/>
                </a:solidFill>
                <a:latin typeface="+mn-lt"/>
                <a:ea typeface="Times New Roman"/>
                <a:cs typeface="Times New Roman"/>
                <a:sym typeface="Times New Roman"/>
              </a:rPr>
              <a:t>We are a highly competitive business. We have increased our …........…......... to 20%. Consequently, our …………….… has risen and is now at an all-time high or €9.6.</a:t>
            </a:r>
          </a:p>
          <a:p>
            <a:pPr marL="0" marR="0" lvl="0" indent="0" algn="just" rtl="0">
              <a:lnSpc>
                <a:spcPct val="100000"/>
              </a:lnSpc>
              <a:spcBef>
                <a:spcPts val="1200"/>
              </a:spcBef>
              <a:spcAft>
                <a:spcPts val="0"/>
              </a:spcAft>
              <a:buClr>
                <a:schemeClr val="dk1"/>
              </a:buClr>
              <a:buSzPts val="1100"/>
              <a:buFont typeface="Arial"/>
              <a:buNone/>
            </a:pPr>
            <a:r>
              <a:rPr lang="en-US" sz="1800" b="0" i="0" u="none" strike="noStrike" cap="none" dirty="0">
                <a:solidFill>
                  <a:schemeClr val="dk1"/>
                </a:solidFill>
                <a:latin typeface="+mn-lt"/>
                <a:ea typeface="Times New Roman"/>
                <a:cs typeface="Times New Roman"/>
                <a:sym typeface="Times New Roman"/>
              </a:rPr>
              <a:t>Increased production and strong </a:t>
            </a:r>
            <a:r>
              <a:rPr lang="en-US" sz="1800" b="0" i="0" u="none" strike="noStrike" cap="none" dirty="0">
                <a:solidFill>
                  <a:schemeClr val="tx1"/>
                </a:solidFill>
                <a:latin typeface="+mn-lt"/>
                <a:ea typeface="Times New Roman"/>
                <a:cs typeface="Times New Roman"/>
                <a:sym typeface="Times New Roman"/>
              </a:rPr>
              <a:t>demand have had a positive effect on our cashflow, so we are able to finance a number or new projects. We have successfully moved to our new ….……..…… in central London. We are now planning to </a:t>
            </a:r>
            <a:r>
              <a:rPr lang="en-US" sz="1800" b="0" i="0" u="none" strike="noStrike" cap="none" dirty="0">
                <a:solidFill>
                  <a:schemeClr val="dk1"/>
                </a:solidFill>
                <a:latin typeface="+mn-lt"/>
                <a:ea typeface="Times New Roman"/>
                <a:cs typeface="Times New Roman"/>
                <a:sym typeface="Times New Roman"/>
              </a:rPr>
              <a:t>start full production at the recently opened Spanish …………..… in October.</a:t>
            </a:r>
          </a:p>
          <a:p>
            <a:pPr marL="0" marR="0" lvl="0" indent="0" algn="just" rtl="0">
              <a:lnSpc>
                <a:spcPct val="100000"/>
              </a:lnSpc>
              <a:spcBef>
                <a:spcPts val="1200"/>
              </a:spcBef>
              <a:spcAft>
                <a:spcPts val="0"/>
              </a:spcAft>
              <a:buClr>
                <a:schemeClr val="dk1"/>
              </a:buClr>
              <a:buSzPts val="1100"/>
              <a:buFont typeface="Arial"/>
              <a:buNone/>
            </a:pPr>
            <a:r>
              <a:rPr lang="en-US" sz="1800" b="0" i="0" u="none" strike="noStrike" cap="none" dirty="0">
                <a:solidFill>
                  <a:schemeClr val="dk1"/>
                </a:solidFill>
                <a:latin typeface="+mn-lt"/>
                <a:ea typeface="Times New Roman"/>
                <a:cs typeface="Times New Roman"/>
                <a:sym typeface="Times New Roman"/>
              </a:rPr>
              <a:t>Finally, thanks once again to our loyal and dedicated</a:t>
            </a:r>
            <a:r>
              <a:rPr lang="en-US" sz="1800" dirty="0">
                <a:solidFill>
                  <a:schemeClr val="dk1"/>
                </a:solidFill>
                <a:latin typeface="+mn-lt"/>
                <a:ea typeface="Times New Roman"/>
                <a:cs typeface="Times New Roman"/>
                <a:sym typeface="Times New Roman"/>
              </a:rPr>
              <a:t> ...………… .</a:t>
            </a:r>
            <a:r>
              <a:rPr lang="en-US" sz="1800" b="0" i="0" u="none" strike="noStrike" cap="none" dirty="0">
                <a:solidFill>
                  <a:schemeClr val="dk1"/>
                </a:solidFill>
                <a:latin typeface="+mn-lt"/>
                <a:ea typeface="Times New Roman"/>
                <a:cs typeface="Times New Roman"/>
                <a:sym typeface="Times New Roman"/>
              </a:rPr>
              <a:t> Our employees wil</a:t>
            </a:r>
            <a:r>
              <a:rPr lang="en-US" sz="1800" dirty="0">
                <a:solidFill>
                  <a:schemeClr val="dk1"/>
                </a:solidFill>
                <a:latin typeface="+mn-lt"/>
                <a:ea typeface="Times New Roman"/>
                <a:cs typeface="Times New Roman"/>
                <a:sym typeface="Times New Roman"/>
              </a:rPr>
              <a:t>l </a:t>
            </a:r>
            <a:r>
              <a:rPr lang="en-US" sz="1800" b="0" i="0" u="none" strike="noStrike" cap="none" dirty="0">
                <a:solidFill>
                  <a:schemeClr val="dk1"/>
                </a:solidFill>
                <a:latin typeface="+mn-lt"/>
                <a:ea typeface="Times New Roman"/>
                <a:cs typeface="Times New Roman"/>
                <a:sym typeface="Times New Roman"/>
              </a:rPr>
              <a:t>always be our most valuable asset.</a:t>
            </a:r>
          </a:p>
        </p:txBody>
      </p:sp>
      <p:sp>
        <p:nvSpPr>
          <p:cNvPr id="2" name="TextBox 1">
            <a:extLst>
              <a:ext uri="{FF2B5EF4-FFF2-40B4-BE49-F238E27FC236}">
                <a16:creationId xmlns:a16="http://schemas.microsoft.com/office/drawing/2014/main" id="{64410B23-288A-2CD0-B18A-105C6A68F83E}"/>
              </a:ext>
            </a:extLst>
          </p:cNvPr>
          <p:cNvSpPr txBox="1"/>
          <p:nvPr/>
        </p:nvSpPr>
        <p:spPr>
          <a:xfrm>
            <a:off x="790117" y="1326358"/>
            <a:ext cx="10276725" cy="707886"/>
          </a:xfrm>
          <a:prstGeom prst="rect">
            <a:avLst/>
          </a:prstGeom>
          <a:noFill/>
        </p:spPr>
        <p:txBody>
          <a:bodyPr wrap="square" rtlCol="0">
            <a:spAutoFit/>
          </a:bodyPr>
          <a:lstStyle/>
          <a:p>
            <a:pPr algn="just"/>
            <a:r>
              <a:rPr lang="en-US" sz="2000" b="1" dirty="0"/>
              <a:t>C) Complete this extract from a company report with appropriate words or phrases from the box in Exercise B</a:t>
            </a:r>
          </a:p>
        </p:txBody>
      </p:sp>
      <p:sp>
        <p:nvSpPr>
          <p:cNvPr id="6" name="TextBox 5">
            <a:extLst>
              <a:ext uri="{FF2B5EF4-FFF2-40B4-BE49-F238E27FC236}">
                <a16:creationId xmlns:a16="http://schemas.microsoft.com/office/drawing/2014/main" id="{AB02280C-BACB-2F5D-D4DA-596D0CBFAF91}"/>
              </a:ext>
            </a:extLst>
          </p:cNvPr>
          <p:cNvSpPr txBox="1"/>
          <p:nvPr/>
        </p:nvSpPr>
        <p:spPr>
          <a:xfrm>
            <a:off x="3377682" y="2673881"/>
            <a:ext cx="1847461" cy="369332"/>
          </a:xfrm>
          <a:prstGeom prst="rect">
            <a:avLst/>
          </a:prstGeom>
          <a:solidFill>
            <a:schemeClr val="bg1"/>
          </a:solidFill>
        </p:spPr>
        <p:txBody>
          <a:bodyPr wrap="square" rtlCol="0">
            <a:spAutoFit/>
          </a:bodyPr>
          <a:lstStyle/>
          <a:p>
            <a:r>
              <a:rPr lang="en-US" sz="1800" i="1" dirty="0">
                <a:solidFill>
                  <a:schemeClr val="accent1"/>
                </a:solidFill>
              </a:rPr>
              <a:t>parent company </a:t>
            </a:r>
          </a:p>
        </p:txBody>
      </p:sp>
      <p:sp>
        <p:nvSpPr>
          <p:cNvPr id="7" name="TextBox 6">
            <a:extLst>
              <a:ext uri="{FF2B5EF4-FFF2-40B4-BE49-F238E27FC236}">
                <a16:creationId xmlns:a16="http://schemas.microsoft.com/office/drawing/2014/main" id="{67CDF0A7-AAD7-4DF8-D046-2BB8D592015A}"/>
              </a:ext>
            </a:extLst>
          </p:cNvPr>
          <p:cNvSpPr txBox="1"/>
          <p:nvPr/>
        </p:nvSpPr>
        <p:spPr>
          <a:xfrm>
            <a:off x="6824903" y="3038548"/>
            <a:ext cx="1025032" cy="369332"/>
          </a:xfrm>
          <a:prstGeom prst="rect">
            <a:avLst/>
          </a:prstGeom>
          <a:solidFill>
            <a:srgbClr val="00B0F0"/>
          </a:solidFill>
        </p:spPr>
        <p:txBody>
          <a:bodyPr wrap="square" rtlCol="0">
            <a:spAutoFit/>
          </a:bodyPr>
          <a:lstStyle/>
          <a:p>
            <a:r>
              <a:rPr lang="en-US" sz="1800" dirty="0"/>
              <a:t>turnover</a:t>
            </a:r>
          </a:p>
        </p:txBody>
      </p:sp>
      <p:sp>
        <p:nvSpPr>
          <p:cNvPr id="8" name="TextBox 7">
            <a:extLst>
              <a:ext uri="{FF2B5EF4-FFF2-40B4-BE49-F238E27FC236}">
                <a16:creationId xmlns:a16="http://schemas.microsoft.com/office/drawing/2014/main" id="{8F530B05-F605-8E8F-1D23-BB2B9B7923D0}"/>
              </a:ext>
            </a:extLst>
          </p:cNvPr>
          <p:cNvSpPr txBox="1"/>
          <p:nvPr/>
        </p:nvSpPr>
        <p:spPr>
          <a:xfrm>
            <a:off x="3548686" y="3246255"/>
            <a:ext cx="1097959" cy="369332"/>
          </a:xfrm>
          <a:prstGeom prst="rect">
            <a:avLst/>
          </a:prstGeom>
          <a:solidFill>
            <a:srgbClr val="00B0F0"/>
          </a:solidFill>
        </p:spPr>
        <p:txBody>
          <a:bodyPr wrap="square" rtlCol="0">
            <a:spAutoFit/>
          </a:bodyPr>
          <a:lstStyle/>
          <a:p>
            <a:r>
              <a:rPr lang="en-US" sz="1800" dirty="0"/>
              <a:t>net profit</a:t>
            </a:r>
          </a:p>
        </p:txBody>
      </p:sp>
      <p:sp>
        <p:nvSpPr>
          <p:cNvPr id="9" name="TextBox 8">
            <a:extLst>
              <a:ext uri="{FF2B5EF4-FFF2-40B4-BE49-F238E27FC236}">
                <a16:creationId xmlns:a16="http://schemas.microsoft.com/office/drawing/2014/main" id="{7FEF9A6B-5944-AB3C-F07D-3CA2AA96D59D}"/>
              </a:ext>
            </a:extLst>
          </p:cNvPr>
          <p:cNvSpPr txBox="1"/>
          <p:nvPr/>
        </p:nvSpPr>
        <p:spPr>
          <a:xfrm>
            <a:off x="7249108" y="3692024"/>
            <a:ext cx="1540329" cy="369332"/>
          </a:xfrm>
          <a:prstGeom prst="rect">
            <a:avLst/>
          </a:prstGeom>
          <a:solidFill>
            <a:srgbClr val="00B0F0"/>
          </a:solidFill>
        </p:spPr>
        <p:txBody>
          <a:bodyPr wrap="square" rtlCol="0">
            <a:spAutoFit/>
          </a:bodyPr>
          <a:lstStyle/>
          <a:p>
            <a:r>
              <a:rPr lang="en-US" sz="1800" dirty="0"/>
              <a:t>market share </a:t>
            </a:r>
          </a:p>
        </p:txBody>
      </p:sp>
      <p:sp>
        <p:nvSpPr>
          <p:cNvPr id="10" name="TextBox 9">
            <a:extLst>
              <a:ext uri="{FF2B5EF4-FFF2-40B4-BE49-F238E27FC236}">
                <a16:creationId xmlns:a16="http://schemas.microsoft.com/office/drawing/2014/main" id="{90916A25-E7C4-AA1E-4028-F6E16DA5BBF9}"/>
              </a:ext>
            </a:extLst>
          </p:cNvPr>
          <p:cNvSpPr txBox="1"/>
          <p:nvPr/>
        </p:nvSpPr>
        <p:spPr>
          <a:xfrm>
            <a:off x="1367712" y="3998581"/>
            <a:ext cx="1379375" cy="369332"/>
          </a:xfrm>
          <a:prstGeom prst="rect">
            <a:avLst/>
          </a:prstGeom>
          <a:solidFill>
            <a:srgbClr val="00B0F0"/>
          </a:solidFill>
        </p:spPr>
        <p:txBody>
          <a:bodyPr wrap="square" rtlCol="0">
            <a:spAutoFit/>
          </a:bodyPr>
          <a:lstStyle/>
          <a:p>
            <a:r>
              <a:rPr lang="en-US" sz="1800" dirty="0"/>
              <a:t>share price </a:t>
            </a:r>
          </a:p>
        </p:txBody>
      </p:sp>
      <p:sp>
        <p:nvSpPr>
          <p:cNvPr id="11" name="TextBox 10">
            <a:extLst>
              <a:ext uri="{FF2B5EF4-FFF2-40B4-BE49-F238E27FC236}">
                <a16:creationId xmlns:a16="http://schemas.microsoft.com/office/drawing/2014/main" id="{D5743D7A-5F94-8A7A-DD16-7D1D0AA0D277}"/>
              </a:ext>
            </a:extLst>
          </p:cNvPr>
          <p:cNvSpPr txBox="1"/>
          <p:nvPr/>
        </p:nvSpPr>
        <p:spPr>
          <a:xfrm>
            <a:off x="8873412" y="4671263"/>
            <a:ext cx="1324948" cy="369332"/>
          </a:xfrm>
          <a:prstGeom prst="rect">
            <a:avLst/>
          </a:prstGeom>
          <a:solidFill>
            <a:srgbClr val="00B0F0"/>
          </a:solidFill>
        </p:spPr>
        <p:txBody>
          <a:bodyPr wrap="square" rtlCol="0">
            <a:spAutoFit/>
          </a:bodyPr>
          <a:lstStyle/>
          <a:p>
            <a:r>
              <a:rPr lang="en-US" sz="1800" dirty="0"/>
              <a:t>head office </a:t>
            </a:r>
          </a:p>
        </p:txBody>
      </p:sp>
      <p:sp>
        <p:nvSpPr>
          <p:cNvPr id="12" name="TextBox 11">
            <a:extLst>
              <a:ext uri="{FF2B5EF4-FFF2-40B4-BE49-F238E27FC236}">
                <a16:creationId xmlns:a16="http://schemas.microsoft.com/office/drawing/2014/main" id="{487F6AF0-15C3-FF52-0A2D-368CDBF995C7}"/>
              </a:ext>
            </a:extLst>
          </p:cNvPr>
          <p:cNvSpPr txBox="1"/>
          <p:nvPr/>
        </p:nvSpPr>
        <p:spPr>
          <a:xfrm>
            <a:off x="9668786" y="4950487"/>
            <a:ext cx="1226975" cy="369332"/>
          </a:xfrm>
          <a:prstGeom prst="rect">
            <a:avLst/>
          </a:prstGeom>
          <a:solidFill>
            <a:srgbClr val="00B0F0"/>
          </a:solidFill>
        </p:spPr>
        <p:txBody>
          <a:bodyPr wrap="square" rtlCol="0">
            <a:spAutoFit/>
          </a:bodyPr>
          <a:lstStyle/>
          <a:p>
            <a:r>
              <a:rPr lang="en-US" sz="1800" dirty="0"/>
              <a:t>subsidiary</a:t>
            </a:r>
          </a:p>
        </p:txBody>
      </p:sp>
      <p:sp>
        <p:nvSpPr>
          <p:cNvPr id="13" name="TextBox 12">
            <a:extLst>
              <a:ext uri="{FF2B5EF4-FFF2-40B4-BE49-F238E27FC236}">
                <a16:creationId xmlns:a16="http://schemas.microsoft.com/office/drawing/2014/main" id="{0C7D9C02-6982-EC83-8FE7-039ABD04A7D8}"/>
              </a:ext>
            </a:extLst>
          </p:cNvPr>
          <p:cNvSpPr txBox="1"/>
          <p:nvPr/>
        </p:nvSpPr>
        <p:spPr>
          <a:xfrm>
            <a:off x="6396693" y="5597956"/>
            <a:ext cx="1208314" cy="369332"/>
          </a:xfrm>
          <a:prstGeom prst="rect">
            <a:avLst/>
          </a:prstGeom>
          <a:solidFill>
            <a:srgbClr val="00B0F0"/>
          </a:solidFill>
        </p:spPr>
        <p:txBody>
          <a:bodyPr wrap="square" rtlCol="0">
            <a:spAutoFit/>
          </a:bodyPr>
          <a:lstStyle/>
          <a:p>
            <a:r>
              <a:rPr lang="en-US" sz="1800" dirty="0"/>
              <a:t>workforce </a:t>
            </a:r>
          </a:p>
        </p:txBody>
      </p:sp>
    </p:spTree>
    <p:custDataLst>
      <p:tags r:id="rId1"/>
    </p:custDataLst>
    <p:extLst>
      <p:ext uri="{BB962C8B-B14F-4D97-AF65-F5344CB8AC3E}">
        <p14:creationId xmlns:p14="http://schemas.microsoft.com/office/powerpoint/2010/main" val="1435328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203F9FEF-D4FB-4E14-14AF-FC51CA15C426}"/>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228CA71-CFCB-11AD-CD21-A8BE417C37D8}"/>
              </a:ext>
            </a:extLst>
          </p:cNvPr>
          <p:cNvSpPr/>
          <p:nvPr/>
        </p:nvSpPr>
        <p:spPr>
          <a:xfrm>
            <a:off x="671672" y="1019075"/>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9C9AD736-E489-62BC-C357-49BF418CE31C}"/>
              </a:ext>
            </a:extLst>
          </p:cNvPr>
          <p:cNvSpPr txBox="1"/>
          <p:nvPr/>
        </p:nvSpPr>
        <p:spPr>
          <a:xfrm>
            <a:off x="2513150" y="1019075"/>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60E33452-9C88-EF3E-A808-412206000CA0}"/>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A83003DA-254C-700F-DBB7-AB093CC65DD5}"/>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824312C1-16F1-3EC1-A438-583FF25F5F49}"/>
              </a:ext>
            </a:extLst>
          </p:cNvPr>
          <p:cNvSpPr txBox="1"/>
          <p:nvPr/>
        </p:nvSpPr>
        <p:spPr>
          <a:xfrm>
            <a:off x="3968103" y="2766995"/>
            <a:ext cx="5773056"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0F03B909-FC2E-291D-AD00-C40A5EB005EA}"/>
              </a:ext>
            </a:extLst>
          </p:cNvPr>
          <p:cNvPicPr>
            <a:picLocks noChangeAspect="1"/>
          </p:cNvPicPr>
          <p:nvPr/>
        </p:nvPicPr>
        <p:blipFill>
          <a:blip r:embed="rId4"/>
          <a:srcRect l="20860" t="28983" r="67572" b="33334"/>
          <a:stretch>
            <a:fillRect/>
          </a:stretch>
        </p:blipFill>
        <p:spPr>
          <a:xfrm>
            <a:off x="726070" y="1098846"/>
            <a:ext cx="1931569" cy="3861885"/>
          </a:xfrm>
          <a:prstGeom prst="rect">
            <a:avLst/>
          </a:prstGeom>
        </p:spPr>
      </p:pic>
      <p:sp>
        <p:nvSpPr>
          <p:cNvPr id="5" name="TextBox 4">
            <a:extLst>
              <a:ext uri="{FF2B5EF4-FFF2-40B4-BE49-F238E27FC236}">
                <a16:creationId xmlns:a16="http://schemas.microsoft.com/office/drawing/2014/main" id="{D1BDB8F8-D23A-B391-C472-D94D2B149A37}"/>
              </a:ext>
            </a:extLst>
          </p:cNvPr>
          <p:cNvSpPr txBox="1"/>
          <p:nvPr/>
        </p:nvSpPr>
        <p:spPr>
          <a:xfrm>
            <a:off x="2657639" y="1166327"/>
            <a:ext cx="8697716" cy="2795637"/>
          </a:xfrm>
          <a:prstGeom prst="rect">
            <a:avLst/>
          </a:prstGeom>
          <a:noFill/>
        </p:spPr>
        <p:txBody>
          <a:bodyPr wrap="square">
            <a:spAutoFit/>
          </a:bodyPr>
          <a:lstStyle/>
          <a:p>
            <a:pPr marL="342900" indent="-342900" algn="just">
              <a:buAutoNum type="alphaUcParenR"/>
            </a:pPr>
            <a:r>
              <a:rPr lang="en-US" sz="1800" b="1" dirty="0"/>
              <a:t>Listen to the first part of an interview with Susan Barratt, the Chief Executive Officer of Nature's Way Foods, and correct the six mistakes in this paragraph.</a:t>
            </a:r>
          </a:p>
          <a:p>
            <a:pPr algn="just"/>
            <a:endParaRPr lang="en-US" sz="1700" b="1" dirty="0"/>
          </a:p>
          <a:p>
            <a:pPr algn="just">
              <a:lnSpc>
                <a:spcPct val="150000"/>
              </a:lnSpc>
            </a:pPr>
            <a:r>
              <a:rPr lang="en-US" sz="1800" dirty="0"/>
              <a:t>Nature's Way Foods is a drinks-manufacturing company based on the east coast of Ireland. They put chilled product, the majority of which is milk and cheese, into various types of packaging for the major retailers and various food-service companies in Ireland.</a:t>
            </a:r>
          </a:p>
        </p:txBody>
      </p:sp>
      <p:sp>
        <p:nvSpPr>
          <p:cNvPr id="6" name="TextBox 5">
            <a:extLst>
              <a:ext uri="{FF2B5EF4-FFF2-40B4-BE49-F238E27FC236}">
                <a16:creationId xmlns:a16="http://schemas.microsoft.com/office/drawing/2014/main" id="{1BE5D3EA-B97D-A21B-BB03-20DDA02D52B9}"/>
              </a:ext>
            </a:extLst>
          </p:cNvPr>
          <p:cNvSpPr txBox="1"/>
          <p:nvPr/>
        </p:nvSpPr>
        <p:spPr>
          <a:xfrm>
            <a:off x="2726637" y="4109216"/>
            <a:ext cx="8548425" cy="1703030"/>
          </a:xfrm>
          <a:prstGeom prst="rect">
            <a:avLst/>
          </a:prstGeom>
          <a:solidFill>
            <a:srgbClr val="FFC000"/>
          </a:solidFill>
        </p:spPr>
        <p:txBody>
          <a:bodyPr wrap="square" rtlCol="0">
            <a:spAutoFit/>
          </a:bodyPr>
          <a:lstStyle/>
          <a:p>
            <a:pPr algn="just">
              <a:lnSpc>
                <a:spcPct val="150000"/>
              </a:lnSpc>
            </a:pPr>
            <a:r>
              <a:rPr lang="en-US" sz="1800" dirty="0"/>
              <a:t>Nature's Way Foods is a </a:t>
            </a:r>
            <a:r>
              <a:rPr lang="en-US" sz="1800" dirty="0">
                <a:solidFill>
                  <a:srgbClr val="FF0000"/>
                </a:solidFill>
              </a:rPr>
              <a:t>food</a:t>
            </a:r>
            <a:r>
              <a:rPr lang="en-US" sz="1800" dirty="0"/>
              <a:t>-manufacturing company based on the </a:t>
            </a:r>
            <a:r>
              <a:rPr lang="en-US" sz="1800" dirty="0">
                <a:solidFill>
                  <a:srgbClr val="FF0000"/>
                </a:solidFill>
              </a:rPr>
              <a:t>south</a:t>
            </a:r>
            <a:r>
              <a:rPr lang="en-US" sz="1800" dirty="0"/>
              <a:t> coast of </a:t>
            </a:r>
            <a:r>
              <a:rPr lang="en-US" sz="1800" dirty="0">
                <a:solidFill>
                  <a:srgbClr val="FF0000"/>
                </a:solidFill>
              </a:rPr>
              <a:t>England</a:t>
            </a:r>
            <a:r>
              <a:rPr lang="en-US" sz="1800" dirty="0"/>
              <a:t>. They put chilled product, the majority of which is </a:t>
            </a:r>
            <a:r>
              <a:rPr lang="en-US" sz="1800" dirty="0">
                <a:solidFill>
                  <a:srgbClr val="FF0000"/>
                </a:solidFill>
              </a:rPr>
              <a:t>lettuce</a:t>
            </a:r>
            <a:r>
              <a:rPr lang="en-US" sz="1800" dirty="0"/>
              <a:t> and </a:t>
            </a:r>
            <a:r>
              <a:rPr lang="en-US" sz="1800" dirty="0">
                <a:solidFill>
                  <a:srgbClr val="FF0000"/>
                </a:solidFill>
              </a:rPr>
              <a:t>fruit</a:t>
            </a:r>
            <a:r>
              <a:rPr lang="en-US" sz="1800" dirty="0"/>
              <a:t>, into various types of packaging for the major retailers and various food-service companies in </a:t>
            </a:r>
            <a:r>
              <a:rPr lang="en-US" sz="1800" dirty="0">
                <a:solidFill>
                  <a:srgbClr val="FF0000"/>
                </a:solidFill>
              </a:rPr>
              <a:t>the UK</a:t>
            </a:r>
            <a:r>
              <a:rPr lang="en-US" sz="1800" dirty="0"/>
              <a:t>. </a:t>
            </a:r>
          </a:p>
        </p:txBody>
      </p:sp>
    </p:spTree>
    <p:custDataLst>
      <p:tags r:id="rId1"/>
    </p:custDataLst>
    <p:extLst>
      <p:ext uri="{BB962C8B-B14F-4D97-AF65-F5344CB8AC3E}">
        <p14:creationId xmlns:p14="http://schemas.microsoft.com/office/powerpoint/2010/main" val="622656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CEC40AD3-A7E8-2B09-3394-46C80B4857C2}"/>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A2128655-4D9D-90A0-DDDA-FDB1AEA08E62}"/>
              </a:ext>
            </a:extLst>
          </p:cNvPr>
          <p:cNvSpPr/>
          <p:nvPr/>
        </p:nvSpPr>
        <p:spPr>
          <a:xfrm>
            <a:off x="617275" y="1045029"/>
            <a:ext cx="10812600" cy="561175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2000" b="0" i="0" u="none" strike="noStrike" kern="0" cap="none" spc="0" normalizeH="0" baseline="0" noProof="0" dirty="0">
              <a:ln>
                <a:noFill/>
              </a:ln>
              <a:solidFill>
                <a:srgbClr val="0000FF"/>
              </a:solidFill>
              <a:effectLst/>
              <a:uLnTx/>
              <a:uFillTx/>
              <a:latin typeface="Comic Sans MS"/>
              <a:ea typeface="Comic Sans MS"/>
              <a:cs typeface="Comic Sans MS"/>
              <a:sym typeface="Comic Sans MS"/>
            </a:endParaRPr>
          </a:p>
        </p:txBody>
      </p:sp>
      <p:sp>
        <p:nvSpPr>
          <p:cNvPr id="510" name="Google Shape;510;p48">
            <a:extLst>
              <a:ext uri="{FF2B5EF4-FFF2-40B4-BE49-F238E27FC236}">
                <a16:creationId xmlns:a16="http://schemas.microsoft.com/office/drawing/2014/main" id="{CBF5C591-C664-C3D1-5A6E-BEB65719C3BE}"/>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Arial"/>
              <a:buNone/>
              <a:tabLst/>
              <a:defRPr/>
            </a:pPr>
            <a:endParaRPr kumimoji="0" sz="2800" b="0"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7E8E3EC9-C490-B8C9-FD3F-B078B1007344}"/>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600"/>
              <a:buFont typeface="Arial"/>
              <a:buNone/>
              <a:tabLst/>
              <a:defRPr/>
            </a:pPr>
            <a:endParaRPr kumimoji="0" sz="16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072E5DDD-18ED-2D22-FF8E-AD7E3CCF8DE1}"/>
              </a:ext>
            </a:extLst>
          </p:cNvPr>
          <p:cNvSpPr txBox="1"/>
          <p:nvPr/>
        </p:nvSpPr>
        <p:spPr>
          <a:xfrm>
            <a:off x="650283" y="1045029"/>
            <a:ext cx="10812600" cy="5611752"/>
          </a:xfrm>
          <a:prstGeom prst="rect">
            <a:avLst/>
          </a:prstGeom>
          <a:noFill/>
          <a:ln>
            <a:noFill/>
          </a:ln>
        </p:spPr>
        <p:txBody>
          <a:bodyPr spcFirstLastPara="1" wrap="square" lIns="91425" tIns="45700" rIns="91425" bIns="45700" anchor="t" anchorCtr="0">
            <a:spAutoFit/>
          </a:bodyPr>
          <a:lstStyle/>
          <a:p>
            <a:pPr marL="24130" marR="284480" lvl="0" indent="0" algn="just" defTabSz="914400" rtl="0" eaLnBrk="1" fontAlgn="auto" latinLnBrk="0" hangingPunct="1">
              <a:lnSpc>
                <a:spcPct val="150000"/>
              </a:lnSpc>
              <a:spcBef>
                <a:spcPts val="5"/>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B) Listen to the second</a:t>
            </a:r>
            <a:r>
              <a:rPr kumimoji="0" lang="en-US" sz="1600" b="1" i="0" u="none" strike="noStrike" kern="0" cap="none" spc="185"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part, where Susan</a:t>
            </a:r>
            <a:r>
              <a:rPr kumimoji="0" lang="en-US" sz="1600" b="1" i="0" u="none" strike="noStrike" kern="0" cap="none" spc="150"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talks</a:t>
            </a:r>
            <a:r>
              <a:rPr kumimoji="0" lang="en-US" sz="1600" b="1" i="0" u="none" strike="noStrike" kern="0" cap="none" spc="150"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about the reasons for</a:t>
            </a:r>
            <a:r>
              <a:rPr kumimoji="0" lang="en-US" sz="1600" b="1" i="0" u="none" strike="noStrike" kern="0" cap="none" spc="-70"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the company's</a:t>
            </a:r>
            <a:r>
              <a:rPr kumimoji="0" lang="en-US" sz="1600" b="1" i="0" u="none" strike="noStrike" kern="0" cap="none" spc="-40"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success, and complete these notes with </a:t>
            </a:r>
            <a:r>
              <a:rPr kumimoji="0" lang="en-US" sz="1600" b="1" i="0" u="none" strike="noStrike" kern="0" cap="none" spc="50" normalizeH="0" baseline="0" noProof="0" dirty="0">
                <a:ln>
                  <a:noFill/>
                </a:ln>
                <a:solidFill>
                  <a:srgbClr val="000000"/>
                </a:solidFill>
                <a:effectLst/>
                <a:uLnTx/>
                <a:uFillTx/>
                <a:latin typeface="Arial"/>
                <a:ea typeface="Arial MT"/>
                <a:cs typeface="Arial MT"/>
                <a:sym typeface="Arial"/>
              </a:rPr>
              <a:t>one</a:t>
            </a:r>
            <a:r>
              <a:rPr kumimoji="0" lang="en-US" sz="1600" b="1" i="0" u="none" strike="noStrike" kern="0" cap="none" spc="25" normalizeH="0" baseline="0" noProof="0" dirty="0">
                <a:ln>
                  <a:noFill/>
                </a:ln>
                <a:solidFill>
                  <a:srgbClr val="000000"/>
                </a:solidFill>
                <a:effectLst/>
                <a:uLnTx/>
                <a:uFillTx/>
                <a:latin typeface="Arial"/>
                <a:ea typeface="Arial MT"/>
                <a:cs typeface="Arial MT"/>
                <a:sym typeface="Arial"/>
              </a:rPr>
              <a:t>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word </a:t>
            </a:r>
            <a:r>
              <a:rPr kumimoji="0" lang="en-US" sz="1600" b="1" i="0" u="none" strike="noStrike" kern="0" cap="none" spc="90" normalizeH="0" baseline="0" noProof="0" dirty="0">
                <a:ln>
                  <a:noFill/>
                </a:ln>
                <a:solidFill>
                  <a:srgbClr val="000000"/>
                </a:solidFill>
                <a:effectLst/>
                <a:uLnTx/>
                <a:uFillTx/>
                <a:latin typeface="Arial"/>
                <a:ea typeface="Arial MT"/>
                <a:cs typeface="Arial MT"/>
                <a:sym typeface="Arial"/>
              </a:rPr>
              <a:t>in </a:t>
            </a:r>
            <a:r>
              <a:rPr kumimoji="0" lang="en-US" sz="1600" b="1" i="0" u="none" strike="noStrike" kern="0" cap="none" spc="0" normalizeH="0" baseline="0" noProof="0" dirty="0">
                <a:ln>
                  <a:noFill/>
                </a:ln>
                <a:solidFill>
                  <a:srgbClr val="000000"/>
                </a:solidFill>
                <a:effectLst/>
                <a:uLnTx/>
                <a:uFillTx/>
                <a:latin typeface="Arial"/>
                <a:ea typeface="Arial MT"/>
                <a:cs typeface="Arial MT"/>
                <a:sym typeface="Arial"/>
              </a:rPr>
              <a:t>each gap.</a:t>
            </a:r>
            <a:endParaRPr kumimoji="0" lang="en-US" sz="1600" b="1"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endParaRPr>
          </a:p>
          <a:p>
            <a:pPr marL="33020" marR="0" lvl="2" indent="0" algn="just" defTabSz="914400" rtl="0" eaLnBrk="1" fontAlgn="auto" latinLnBrk="0" hangingPunct="1">
              <a:lnSpc>
                <a:spcPct val="150000"/>
              </a:lnSpc>
              <a:spcBef>
                <a:spcPts val="435"/>
              </a:spcBef>
              <a:spcAft>
                <a:spcPts val="0"/>
              </a:spcAft>
              <a:buClr>
                <a:srgbClr val="000000"/>
              </a:buClr>
              <a:buSzTx/>
              <a:buFont typeface="Arial"/>
              <a:buNone/>
              <a:tabLst>
                <a:tab pos="1917700" algn="r"/>
              </a:tabLst>
              <a:defRPr/>
            </a:pP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First</a:t>
            </a:r>
            <a:r>
              <a:rPr kumimoji="0" lang="en-US" sz="1600" b="0" i="0" u="none" strike="noStrike" kern="0" cap="none" spc="12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reason</a:t>
            </a:r>
            <a:r>
              <a:rPr kumimoji="0" lang="en-US" sz="1600" b="0" i="0" u="none" strike="noStrike" kern="0" cap="none" spc="17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for</a:t>
            </a:r>
            <a:r>
              <a:rPr kumimoji="0" lang="en-US" sz="1600" b="0" i="0" u="none" strike="noStrike" kern="0" cap="none" spc="6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success:</a:t>
            </a:r>
            <a:r>
              <a:rPr kumimoji="0" lang="en-US" sz="1600" b="0" i="0" u="none" strike="noStrike" kern="0" cap="none" spc="17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2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the</a:t>
            </a: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a:t>
            </a:r>
            <a:endPar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endParaRPr>
          </a:p>
          <a:p>
            <a:pPr marL="342900" marR="0" lvl="4" indent="-342900" algn="l" defTabSz="914400" rtl="0" eaLnBrk="1" fontAlgn="auto" latinLnBrk="0" hangingPunct="1">
              <a:lnSpc>
                <a:spcPct val="150000"/>
              </a:lnSpc>
              <a:spcBef>
                <a:spcPts val="485"/>
              </a:spcBef>
              <a:spcAft>
                <a:spcPts val="0"/>
              </a:spcAft>
              <a:buClr>
                <a:srgbClr val="000000"/>
              </a:buClr>
              <a:buSzTx/>
              <a:buFont typeface="Arial MT"/>
              <a:buChar char="•"/>
              <a:tabLst>
                <a:tab pos="216535" algn="l"/>
                <a:tab pos="2173605" algn="r"/>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Health</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a:t>
            </a:r>
            <a:r>
              <a:rPr kumimoji="0" lang="en-US" sz="1600" b="0" i="0" u="none" strike="noStrike" kern="0" cap="none" spc="4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desire</a:t>
            </a:r>
            <a:r>
              <a:rPr kumimoji="0" lang="en-US" sz="1600" b="0" i="0" u="none" strike="noStrike" kern="0" cap="none" spc="4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to</a:t>
            </a:r>
            <a:r>
              <a:rPr kumimoji="0" lang="en-US" sz="1600" b="0" i="0" u="none" strike="noStrike" kern="0" cap="none" spc="13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eat</a:t>
            </a:r>
            <a:r>
              <a:rPr kumimoji="0" lang="en-US" sz="1600" b="0" i="0" u="none" strike="noStrike" kern="0" cap="none" spc="14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healthy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Trebuchet MS" panose="020B0603020202020204" pitchFamily="34" charset="0"/>
                <a:sym typeface="Arial"/>
              </a:rPr>
              <a:t>	</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342900" marR="0" lvl="4" indent="-342900" algn="l" defTabSz="914400" rtl="0" eaLnBrk="1" fontAlgn="auto" latinLnBrk="0" hangingPunct="1">
              <a:lnSpc>
                <a:spcPct val="150000"/>
              </a:lnSpc>
              <a:spcBef>
                <a:spcPts val="485"/>
              </a:spcBef>
              <a:spcAft>
                <a:spcPts val="0"/>
              </a:spcAft>
              <a:buClr>
                <a:srgbClr val="000000"/>
              </a:buClr>
              <a:buSzTx/>
              <a:buFont typeface="Arial MT"/>
              <a:buChar char="•"/>
              <a:tabLst>
                <a:tab pos="216535" algn="l"/>
                <a:tab pos="2173605" algn="r"/>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Convenience</a:t>
            </a:r>
            <a:r>
              <a:rPr kumimoji="0" lang="en-US" sz="1600" b="0" i="0" u="none" strike="noStrike" kern="0" cap="none" spc="37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a:t>
            </a:r>
            <a:r>
              <a:rPr kumimoji="0" lang="en-US" sz="1600" b="0" i="0" u="none" strike="noStrike" kern="0" cap="none" spc="400" normalizeH="0" baseline="0" noProof="0" dirty="0">
                <a:ln>
                  <a:noFill/>
                </a:ln>
                <a:solidFill>
                  <a:srgbClr val="000000"/>
                </a:solidFill>
                <a:effectLst/>
                <a:uLnTx/>
                <a:uFillTx/>
                <a:latin typeface="Arial"/>
                <a:ea typeface="Arial MT"/>
                <a:cs typeface="Trebuchet MS" panose="020B0603020202020204" pitchFamily="34" charset="0"/>
                <a:sym typeface="Arial"/>
              </a:rPr>
              <a:t>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 poor</a:t>
            </a:r>
          </a:p>
          <a:p>
            <a:pPr marL="342900" marR="0" lvl="4" indent="-342900" algn="l" defTabSz="914400" rtl="0" eaLnBrk="1" fontAlgn="auto" latinLnBrk="0" hangingPunct="1">
              <a:lnSpc>
                <a:spcPct val="150000"/>
              </a:lnSpc>
              <a:spcBef>
                <a:spcPts val="745"/>
              </a:spcBef>
              <a:spcAft>
                <a:spcPts val="0"/>
              </a:spcAft>
              <a:buClr>
                <a:srgbClr val="000000"/>
              </a:buClr>
              <a:buSzTx/>
              <a:buFont typeface="Arial MT"/>
              <a:buChar char="•"/>
              <a:tabLst>
                <a:tab pos="211455" algn="l"/>
                <a:tab pos="2287905" algn="l"/>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Sustainability</a:t>
            </a:r>
            <a:r>
              <a:rPr kumimoji="0" lang="en-US" sz="1600" b="0" i="0" u="none" strike="noStrike" kern="0" cap="none" spc="4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a:t>
            </a:r>
            <a:r>
              <a:rPr kumimoji="0" lang="en-US" sz="1600" b="0" i="0" u="none" strike="noStrike" kern="0" cap="none" spc="25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low</a:t>
            </a:r>
            <a:r>
              <a:rPr kumimoji="0" lang="en-US" sz="1600" b="0" i="0" u="none" strike="noStrike" kern="0" cap="none" spc="33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level</a:t>
            </a:r>
            <a:r>
              <a:rPr kumimoji="0" lang="en-US" sz="1600" b="0" i="0" u="none" strike="noStrike" kern="0" cap="none" spc="29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of</a:t>
            </a:r>
            <a:r>
              <a:rPr kumimoji="0" lang="en-US" sz="1600" b="0" i="0" u="none" strike="noStrike" kern="0" cap="none" spc="14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food</a:t>
            </a:r>
            <a:r>
              <a:rPr kumimoji="0" lang="en-US" sz="1600" b="0" i="0" u="none" strike="noStrike" kern="0" cap="none" spc="400" normalizeH="0" baseline="0" noProof="0" dirty="0">
                <a:ln>
                  <a:noFill/>
                </a:ln>
                <a:solidFill>
                  <a:srgbClr val="000000"/>
                </a:solidFill>
                <a:effectLst/>
                <a:uLnTx/>
                <a:uFillTx/>
                <a:latin typeface="Arial"/>
                <a:ea typeface="Arial MT"/>
                <a:cs typeface="Trebuchet MS" panose="020B0603020202020204" pitchFamily="34" charset="0"/>
                <a:sym typeface="Arial"/>
              </a:rPr>
              <a:t>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Trebuchet MS" panose="020B0603020202020204" pitchFamily="34" charset="0"/>
                <a:sym typeface="Arial"/>
              </a:rPr>
              <a:t>	</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342900" marR="0" lvl="4" indent="-342900" algn="l" defTabSz="914400" rtl="0" eaLnBrk="1" fontAlgn="auto" latinLnBrk="0" hangingPunct="1">
              <a:lnSpc>
                <a:spcPct val="150000"/>
              </a:lnSpc>
              <a:spcBef>
                <a:spcPts val="720"/>
              </a:spcBef>
              <a:spcAft>
                <a:spcPts val="0"/>
              </a:spcAft>
              <a:buClr>
                <a:srgbClr val="000000"/>
              </a:buClr>
              <a:buSzTx/>
              <a:buFont typeface="Arial MT"/>
              <a:buChar char="•"/>
              <a:tabLst>
                <a:tab pos="220980" algn="l"/>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Indulgence</a:t>
            </a:r>
            <a:r>
              <a:rPr kumimoji="0" lang="en-US" sz="1600" b="0" i="0" u="none" strike="noStrike" kern="0" cap="none" spc="-1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a:t>
            </a:r>
            <a:r>
              <a:rPr kumimoji="0" lang="en-US" sz="1600" b="0" i="0" u="none" strike="noStrike" kern="0" cap="none" spc="3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diet</a:t>
            </a:r>
            <a:r>
              <a:rPr kumimoji="0" lang="en-US" sz="1600" b="0" i="0" u="none" strike="noStrike" kern="0" cap="none" spc="9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Monday</a:t>
            </a:r>
            <a:r>
              <a:rPr kumimoji="0" lang="en-US" sz="1600" b="0" i="0" u="none" strike="noStrike" kern="0" cap="none" spc="4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to</a:t>
            </a:r>
            <a:r>
              <a:rPr kumimoji="0" lang="en-US" sz="1600" b="0" i="0" u="none" strike="noStrike" kern="0" cap="none" spc="18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Friday,</a:t>
            </a:r>
            <a:r>
              <a:rPr kumimoji="0" lang="en-US" sz="1600" b="0" i="0" u="none" strike="noStrike" kern="0" cap="none" spc="25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but</a:t>
            </a:r>
            <a:r>
              <a:rPr kumimoji="0" lang="en-US" sz="1600" b="0" i="0" u="none" strike="noStrike" kern="0" cap="none" spc="20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have</a:t>
            </a:r>
            <a:r>
              <a:rPr kumimoji="0" lang="en-US" sz="1600" b="0" i="0" u="none" strike="noStrike" kern="0" cap="none" spc="13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several</a:t>
            </a:r>
            <a:r>
              <a:rPr kumimoji="0" lang="en-US" sz="1600" b="0" i="0" u="none" strike="noStrike" kern="0" cap="none" spc="9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pieces</a:t>
            </a:r>
            <a:r>
              <a:rPr kumimoji="0" lang="en-US" sz="1600" b="0" i="0" u="none" strike="noStrike" kern="0" cap="none" spc="9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of</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cake</a:t>
            </a:r>
            <a:r>
              <a:rPr kumimoji="0" lang="en-US" sz="1600" b="0" i="0" u="none" strike="noStrike" kern="0" cap="none" spc="14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on</a:t>
            </a:r>
            <a:r>
              <a:rPr kumimoji="0" lang="en-US" sz="1600" b="0" i="0" u="none" strike="noStrike" kern="0" cap="none" spc="19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Friday</a:t>
            </a:r>
            <a:r>
              <a:rPr kumimoji="0" lang="en-US" sz="1600" b="0" i="0" u="none" strike="noStrike" kern="0" cap="none" spc="10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night</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6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Second</a:t>
            </a:r>
            <a:r>
              <a:rPr kumimoji="0" lang="en-US" sz="1600" b="0" i="0" u="none" strike="noStrike" kern="0" cap="none" spc="20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reason</a:t>
            </a:r>
            <a:r>
              <a:rPr kumimoji="0" lang="en-US" sz="1600" b="0" i="0" u="none" strike="noStrike" kern="0" cap="none" spc="8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for</a:t>
            </a:r>
            <a:r>
              <a:rPr kumimoji="0" lang="en-US" sz="1600" b="0" i="0" u="none" strike="noStrike" kern="0" cap="none" spc="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success:</a:t>
            </a:r>
            <a:r>
              <a:rPr kumimoji="0" lang="en-US" sz="1600" b="0" i="0" u="none" strike="noStrike" kern="0" cap="none" spc="20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the</a:t>
            </a:r>
            <a:r>
              <a:rPr kumimoji="0" lang="en-US" sz="1600" b="0" i="0" u="none" strike="noStrike" kern="0" cap="none" spc="4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way</a:t>
            </a:r>
            <a:r>
              <a:rPr kumimoji="0" lang="en-US" sz="1600" b="0" i="0" u="none" strike="noStrike" kern="0" cap="none" spc="3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2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they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2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the</a:t>
            </a:r>
            <a:r>
              <a:rPr kumimoji="0" lang="en-US" sz="1600" b="0" i="0" u="none" strike="noStrike" kern="0" cap="none" spc="15"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1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business</a:t>
            </a:r>
            <a:endParaRPr kumimoji="0" lang="en-US" sz="1600" b="0" i="0" u="none" strike="noStrike" kern="0" cap="none" spc="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endParaRPr>
          </a:p>
          <a:p>
            <a:pPr marL="0" marR="0" lvl="2" indent="-285750" algn="l" defTabSz="914400" rtl="0" eaLnBrk="1" fontAlgn="auto" latinLnBrk="0" hangingPunct="1">
              <a:lnSpc>
                <a:spcPct val="150000"/>
              </a:lnSpc>
              <a:spcBef>
                <a:spcPts val="595"/>
              </a:spcBef>
              <a:spcAft>
                <a:spcPts val="0"/>
              </a:spcAft>
              <a:buClr>
                <a:srgbClr val="000000"/>
              </a:buClr>
              <a:buSzTx/>
              <a:buFont typeface="Arial MT"/>
              <a:buChar char="•"/>
              <a:tabLst>
                <a:tab pos="2058670" algn="l"/>
                <a:tab pos="2753995" algn="l"/>
              </a:tabLst>
              <a:defRPr/>
            </a:pPr>
            <a:r>
              <a:rPr kumimoji="0" lang="en-US" sz="1600" b="0" i="0" u="none" strike="noStrike" kern="0" cap="none" spc="50" normalizeH="0" baseline="0" noProof="0" dirty="0">
                <a:ln>
                  <a:noFill/>
                </a:ln>
                <a:solidFill>
                  <a:srgbClr val="000000"/>
                </a:solidFill>
                <a:effectLst/>
                <a:uLnTx/>
                <a:uFillTx/>
                <a:latin typeface="Arial"/>
                <a:ea typeface="Arial MT"/>
                <a:cs typeface="Arial MT"/>
                <a:sym typeface="Arial"/>
              </a:rPr>
              <a:t>High-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1" u="none" strike="noStrike" kern="0" cap="none" spc="-5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business</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0" marR="0" lvl="2" indent="-285750" algn="l" defTabSz="914400" rtl="0" eaLnBrk="1" fontAlgn="auto" latinLnBrk="0" hangingPunct="1">
              <a:lnSpc>
                <a:spcPct val="150000"/>
              </a:lnSpc>
              <a:spcBef>
                <a:spcPts val="745"/>
              </a:spcBef>
              <a:spcAft>
                <a:spcPts val="0"/>
              </a:spcAft>
              <a:buClr>
                <a:srgbClr val="000000"/>
              </a:buClr>
              <a:buSzTx/>
              <a:buFont typeface="Arial MT"/>
              <a:buChar char="•"/>
              <a:tabLst>
                <a:tab pos="2058670" algn="l"/>
                <a:tab pos="3549650" algn="l"/>
              </a:tabLst>
              <a:defRPr/>
            </a:pP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Produce</a:t>
            </a:r>
            <a:r>
              <a:rPr kumimoji="0" lang="en-US" sz="1600" b="0" i="0" u="none" strike="noStrike" kern="0" cap="none" spc="22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hundreds</a:t>
            </a:r>
            <a:r>
              <a:rPr kumimoji="0" lang="en-US" sz="1600" b="0" i="0" u="none" strike="noStrike" kern="0" cap="none" spc="22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25" normalizeH="0" baseline="0" noProof="0" dirty="0">
                <a:ln>
                  <a:noFill/>
                </a:ln>
                <a:solidFill>
                  <a:srgbClr val="000000"/>
                </a:solidFill>
                <a:effectLst/>
                <a:uLnTx/>
                <a:uFillTx/>
                <a:latin typeface="Arial"/>
                <a:ea typeface="Arial MT"/>
                <a:cs typeface="Arial MT"/>
                <a:sym typeface="Arial"/>
              </a:rPr>
              <a:t>of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of</a:t>
            </a:r>
            <a:r>
              <a:rPr kumimoji="0" lang="en-US" sz="1600" b="0" i="0" u="none" strike="noStrike" kern="0" cap="none" spc="-6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units</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0" marR="0" lvl="2" indent="-285750" algn="l" defTabSz="914400" rtl="0" eaLnBrk="1" fontAlgn="auto" latinLnBrk="0" hangingPunct="1">
              <a:lnSpc>
                <a:spcPct val="150000"/>
              </a:lnSpc>
              <a:spcBef>
                <a:spcPts val="730"/>
              </a:spcBef>
              <a:spcAft>
                <a:spcPts val="0"/>
              </a:spcAft>
              <a:buClr>
                <a:srgbClr val="000000"/>
              </a:buClr>
              <a:buSzTx/>
              <a:buFont typeface="Arial MT"/>
              <a:buChar char="•"/>
              <a:tabLst>
                <a:tab pos="2058670" algn="l"/>
                <a:tab pos="3293745" algn="l"/>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Need</a:t>
            </a:r>
            <a:r>
              <a:rPr kumimoji="0" lang="en-US" sz="1600" b="0" i="0" u="none" strike="noStrike" kern="0" cap="none" spc="5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to</a:t>
            </a:r>
            <a:r>
              <a:rPr kumimoji="0" lang="en-US" sz="1600" b="0" i="0" u="none" strike="noStrike" kern="0" cap="none" spc="9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be</a:t>
            </a:r>
            <a:r>
              <a:rPr kumimoji="0" lang="en-US" sz="1600" b="0" i="0" u="none" strike="noStrike" kern="0" cap="none" spc="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20" normalizeH="0" baseline="0" noProof="0" dirty="0">
                <a:ln>
                  <a:noFill/>
                </a:ln>
                <a:solidFill>
                  <a:srgbClr val="000000"/>
                </a:solidFill>
                <a:effectLst/>
                <a:uLnTx/>
                <a:uFillTx/>
                <a:latin typeface="Arial"/>
                <a:ea typeface="Arial MT"/>
                <a:cs typeface="Arial MT"/>
                <a:sym typeface="Arial"/>
              </a:rPr>
              <a:t>very </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in</a:t>
            </a:r>
            <a:r>
              <a:rPr kumimoji="0" lang="en-US" sz="1600" b="0" i="0" u="none" strike="noStrike" kern="0" cap="none" spc="3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the</a:t>
            </a:r>
            <a:r>
              <a:rPr kumimoji="0" lang="en-US" sz="1600" b="0" i="0" u="none" strike="noStrike" kern="0" cap="none" spc="3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way</a:t>
            </a:r>
            <a:r>
              <a:rPr kumimoji="0" lang="en-US" sz="1600" b="0" i="0" u="none" strike="noStrike" kern="0" cap="none" spc="-7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they</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produce</a:t>
            </a:r>
            <a:r>
              <a:rPr kumimoji="0" lang="en-US" sz="1600" b="0" i="0" u="none" strike="noStrike" kern="0" cap="none" spc="-4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30" normalizeH="0" baseline="0" noProof="0" dirty="0">
                <a:ln>
                  <a:noFill/>
                </a:ln>
                <a:solidFill>
                  <a:srgbClr val="000000"/>
                </a:solidFill>
                <a:effectLst/>
                <a:uLnTx/>
                <a:uFillTx/>
                <a:latin typeface="Arial"/>
                <a:ea typeface="Arial MT"/>
                <a:cs typeface="Arial MT"/>
                <a:sym typeface="Arial"/>
              </a:rPr>
              <a:t>them</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a:p>
            <a:pPr marL="0" marR="0" lvl="2" indent="-285750" algn="l" defTabSz="914400" rtl="0" eaLnBrk="1" fontAlgn="auto" latinLnBrk="0" hangingPunct="1">
              <a:lnSpc>
                <a:spcPct val="150000"/>
              </a:lnSpc>
              <a:spcBef>
                <a:spcPts val="760"/>
              </a:spcBef>
              <a:spcAft>
                <a:spcPts val="0"/>
              </a:spcAft>
              <a:buClr>
                <a:srgbClr val="000000"/>
              </a:buClr>
              <a:buSzTx/>
              <a:buFont typeface="Arial MT"/>
              <a:buChar char="•"/>
              <a:tabLst>
                <a:tab pos="2058670" algn="l"/>
                <a:tab pos="3444875" algn="l"/>
              </a:tabLst>
              <a:defRPr/>
            </a:pP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Invested</a:t>
            </a:r>
            <a:r>
              <a:rPr kumimoji="0" lang="en-US" sz="1600" b="0" i="0" u="none" strike="noStrike" kern="0" cap="none" spc="21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heavily</a:t>
            </a:r>
            <a:r>
              <a:rPr kumimoji="0" lang="en-US" sz="1600" b="0" i="0" u="none" strike="noStrike" kern="0" cap="none" spc="21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25" normalizeH="0" baseline="0" noProof="0" dirty="0">
                <a:ln>
                  <a:noFill/>
                </a:ln>
                <a:solidFill>
                  <a:srgbClr val="000000"/>
                </a:solidFill>
                <a:effectLst/>
                <a:uLnTx/>
                <a:uFillTx/>
                <a:latin typeface="Arial"/>
                <a:ea typeface="Arial MT"/>
                <a:cs typeface="Arial MT"/>
                <a:sym typeface="Arial"/>
              </a:rPr>
              <a:t>in</a:t>
            </a:r>
            <a:r>
              <a:rPr kumimoji="0" lang="en-US" sz="1600" b="0" i="0" u="none" strike="noStrike" kern="0" cap="none" spc="-50" normalizeH="0" baseline="0" noProof="0" dirty="0">
                <a:ln>
                  <a:noFill/>
                </a:ln>
                <a:solidFill>
                  <a:srgbClr val="000000"/>
                </a:solidFill>
                <a:effectLst/>
                <a:uLnTx/>
                <a:uFillTx/>
                <a:latin typeface="Arial"/>
                <a:ea typeface="Trebuchet MS" panose="020B0603020202020204" pitchFamily="34" charset="0"/>
                <a:cs typeface="Trebuchet MS" panose="020B0603020202020204" pitchFamily="34" charset="0"/>
                <a:sym typeface="Arial"/>
              </a:rPr>
              <a:t> ……………..</a:t>
            </a:r>
            <a:r>
              <a:rPr kumimoji="0" lang="en-US" sz="1600" b="0" i="0" u="none" strike="noStrike" kern="0" cap="none" spc="65"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rPr>
              <a:t>and</a:t>
            </a:r>
            <a:r>
              <a:rPr kumimoji="0" lang="en-US" sz="1600" b="0" i="0" u="none" strike="noStrike" kern="0" cap="none" spc="30" normalizeH="0" baseline="0" noProof="0" dirty="0">
                <a:ln>
                  <a:noFill/>
                </a:ln>
                <a:solidFill>
                  <a:srgbClr val="000000"/>
                </a:solidFill>
                <a:effectLst/>
                <a:uLnTx/>
                <a:uFillTx/>
                <a:latin typeface="Arial"/>
                <a:ea typeface="Arial MT"/>
                <a:cs typeface="Arial MT"/>
                <a:sym typeface="Arial"/>
              </a:rPr>
              <a:t> </a:t>
            </a:r>
            <a:r>
              <a:rPr kumimoji="0" lang="en-US" sz="1600" b="0" i="0" u="none" strike="noStrike" kern="0" cap="none" spc="-10" normalizeH="0" baseline="0" noProof="0" dirty="0">
                <a:ln>
                  <a:noFill/>
                </a:ln>
                <a:solidFill>
                  <a:srgbClr val="000000"/>
                </a:solidFill>
                <a:effectLst/>
                <a:uLnTx/>
                <a:uFillTx/>
                <a:latin typeface="Arial"/>
                <a:ea typeface="Arial MT"/>
                <a:cs typeface="Arial MT"/>
                <a:sym typeface="Arial"/>
              </a:rPr>
              <a:t>processes</a:t>
            </a:r>
            <a:endParaRPr kumimoji="0" lang="en-US" sz="1600" b="0" i="0" u="none" strike="noStrike" kern="0" cap="none" spc="0" normalizeH="0" baseline="0" noProof="0" dirty="0">
              <a:ln>
                <a:noFill/>
              </a:ln>
              <a:solidFill>
                <a:srgbClr val="000000"/>
              </a:solidFill>
              <a:effectLst/>
              <a:uLnTx/>
              <a:uFillTx/>
              <a:latin typeface="Arial"/>
              <a:ea typeface="Arial MT"/>
              <a:cs typeface="Arial MT"/>
              <a:sym typeface="Arial"/>
            </a:endParaRPr>
          </a:p>
        </p:txBody>
      </p:sp>
      <p:sp>
        <p:nvSpPr>
          <p:cNvPr id="4" name="TextBox 3">
            <a:extLst>
              <a:ext uri="{FF2B5EF4-FFF2-40B4-BE49-F238E27FC236}">
                <a16:creationId xmlns:a16="http://schemas.microsoft.com/office/drawing/2014/main" id="{67E2D99A-0F88-A720-5439-B14201E0AF20}"/>
              </a:ext>
            </a:extLst>
          </p:cNvPr>
          <p:cNvSpPr txBox="1"/>
          <p:nvPr/>
        </p:nvSpPr>
        <p:spPr>
          <a:xfrm>
            <a:off x="3514975" y="1881552"/>
            <a:ext cx="10250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markets</a:t>
            </a:r>
          </a:p>
        </p:txBody>
      </p:sp>
      <p:sp>
        <p:nvSpPr>
          <p:cNvPr id="5" name="TextBox 4">
            <a:extLst>
              <a:ext uri="{FF2B5EF4-FFF2-40B4-BE49-F238E27FC236}">
                <a16:creationId xmlns:a16="http://schemas.microsoft.com/office/drawing/2014/main" id="{769D1FFE-D3CE-A934-CA77-0DC4FD2520FF}"/>
              </a:ext>
            </a:extLst>
          </p:cNvPr>
          <p:cNvSpPr txBox="1"/>
          <p:nvPr/>
        </p:nvSpPr>
        <p:spPr>
          <a:xfrm>
            <a:off x="4363173" y="3197726"/>
            <a:ext cx="8726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miles</a:t>
            </a:r>
          </a:p>
        </p:txBody>
      </p:sp>
      <p:sp>
        <p:nvSpPr>
          <p:cNvPr id="6" name="TextBox 5">
            <a:extLst>
              <a:ext uri="{FF2B5EF4-FFF2-40B4-BE49-F238E27FC236}">
                <a16:creationId xmlns:a16="http://schemas.microsoft.com/office/drawing/2014/main" id="{DB42B82F-C1F2-B5D7-D199-9EF112C0D79C}"/>
              </a:ext>
            </a:extLst>
          </p:cNvPr>
          <p:cNvSpPr txBox="1"/>
          <p:nvPr/>
        </p:nvSpPr>
        <p:spPr>
          <a:xfrm>
            <a:off x="4799489" y="4388255"/>
            <a:ext cx="7202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run</a:t>
            </a:r>
          </a:p>
        </p:txBody>
      </p:sp>
      <p:sp>
        <p:nvSpPr>
          <p:cNvPr id="7" name="TextBox 6">
            <a:extLst>
              <a:ext uri="{FF2B5EF4-FFF2-40B4-BE49-F238E27FC236}">
                <a16:creationId xmlns:a16="http://schemas.microsoft.com/office/drawing/2014/main" id="{CE25C4B0-7117-71BD-B940-2880A08ACEFA}"/>
              </a:ext>
            </a:extLst>
          </p:cNvPr>
          <p:cNvSpPr txBox="1"/>
          <p:nvPr/>
        </p:nvSpPr>
        <p:spPr>
          <a:xfrm>
            <a:off x="1667963" y="4811364"/>
            <a:ext cx="10250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volume</a:t>
            </a:r>
          </a:p>
        </p:txBody>
      </p:sp>
      <p:sp>
        <p:nvSpPr>
          <p:cNvPr id="8" name="TextBox 7">
            <a:extLst>
              <a:ext uri="{FF2B5EF4-FFF2-40B4-BE49-F238E27FC236}">
                <a16:creationId xmlns:a16="http://schemas.microsoft.com/office/drawing/2014/main" id="{3C1383B8-BB77-A38B-86C3-38B7B28B45E2}"/>
              </a:ext>
            </a:extLst>
          </p:cNvPr>
          <p:cNvSpPr txBox="1"/>
          <p:nvPr/>
        </p:nvSpPr>
        <p:spPr>
          <a:xfrm>
            <a:off x="3061106" y="5252565"/>
            <a:ext cx="10250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millions</a:t>
            </a:r>
          </a:p>
        </p:txBody>
      </p:sp>
      <p:sp>
        <p:nvSpPr>
          <p:cNvPr id="9" name="TextBox 8">
            <a:extLst>
              <a:ext uri="{FF2B5EF4-FFF2-40B4-BE49-F238E27FC236}">
                <a16:creationId xmlns:a16="http://schemas.microsoft.com/office/drawing/2014/main" id="{BCC862FF-A132-1332-B46D-1AF597E5C80A}"/>
              </a:ext>
            </a:extLst>
          </p:cNvPr>
          <p:cNvSpPr txBox="1"/>
          <p:nvPr/>
        </p:nvSpPr>
        <p:spPr>
          <a:xfrm>
            <a:off x="2794743" y="6178983"/>
            <a:ext cx="10250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systems</a:t>
            </a:r>
          </a:p>
        </p:txBody>
      </p:sp>
      <p:sp>
        <p:nvSpPr>
          <p:cNvPr id="10" name="TextBox 9">
            <a:extLst>
              <a:ext uri="{FF2B5EF4-FFF2-40B4-BE49-F238E27FC236}">
                <a16:creationId xmlns:a16="http://schemas.microsoft.com/office/drawing/2014/main" id="{9D0A4609-9C9B-2ED5-1317-BDE5C13DAA09}"/>
              </a:ext>
            </a:extLst>
          </p:cNvPr>
          <p:cNvSpPr txBox="1"/>
          <p:nvPr/>
        </p:nvSpPr>
        <p:spPr>
          <a:xfrm>
            <a:off x="2530152" y="5775124"/>
            <a:ext cx="1025032"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efficient</a:t>
            </a:r>
          </a:p>
        </p:txBody>
      </p:sp>
      <p:sp>
        <p:nvSpPr>
          <p:cNvPr id="11" name="TextBox 10">
            <a:extLst>
              <a:ext uri="{FF2B5EF4-FFF2-40B4-BE49-F238E27FC236}">
                <a16:creationId xmlns:a16="http://schemas.microsoft.com/office/drawing/2014/main" id="{414CEE75-D21E-DE79-15EA-4D1934AF7368}"/>
              </a:ext>
            </a:extLst>
          </p:cNvPr>
          <p:cNvSpPr txBox="1"/>
          <p:nvPr/>
        </p:nvSpPr>
        <p:spPr>
          <a:xfrm>
            <a:off x="3061106" y="2807970"/>
            <a:ext cx="595821"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time</a:t>
            </a:r>
          </a:p>
        </p:txBody>
      </p:sp>
      <p:sp>
        <p:nvSpPr>
          <p:cNvPr id="12" name="TextBox 11">
            <a:extLst>
              <a:ext uri="{FF2B5EF4-FFF2-40B4-BE49-F238E27FC236}">
                <a16:creationId xmlns:a16="http://schemas.microsoft.com/office/drawing/2014/main" id="{7E225D0A-1179-8C90-861B-A32152496984}"/>
              </a:ext>
            </a:extLst>
          </p:cNvPr>
          <p:cNvSpPr txBox="1"/>
          <p:nvPr/>
        </p:nvSpPr>
        <p:spPr>
          <a:xfrm>
            <a:off x="3819775" y="2319939"/>
            <a:ext cx="1079684" cy="338554"/>
          </a:xfrm>
          <a:prstGeom prst="rect">
            <a:avLst/>
          </a:prstGeom>
          <a:solidFill>
            <a:schemeClr val="accent2">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dirty="0">
                <a:ln>
                  <a:noFill/>
                </a:ln>
                <a:solidFill>
                  <a:srgbClr val="000000"/>
                </a:solidFill>
                <a:effectLst/>
                <a:uLnTx/>
                <a:uFillTx/>
                <a:latin typeface="Arial"/>
                <a:cs typeface="Arial"/>
                <a:sym typeface="Arial"/>
              </a:rPr>
              <a:t>products</a:t>
            </a:r>
          </a:p>
        </p:txBody>
      </p:sp>
    </p:spTree>
    <p:custDataLst>
      <p:tags r:id="rId1"/>
    </p:custDataLst>
    <p:extLst>
      <p:ext uri="{BB962C8B-B14F-4D97-AF65-F5344CB8AC3E}">
        <p14:creationId xmlns:p14="http://schemas.microsoft.com/office/powerpoint/2010/main" val="20288556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1C038204-A8CB-CEB4-C340-C0A433709F9F}"/>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0CCDF1D-A05C-60DA-E031-793AC36D0A1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656E2252-0D16-6DB9-F42C-903A417E36E4}"/>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3EC287B9-EF60-6401-99DF-09A9F7CC31BB}"/>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42CA159C-B756-7870-9E94-45A67E6BC64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2E72C3BC-BB6F-F7AD-904B-B7089ED1F389}"/>
              </a:ext>
            </a:extLst>
          </p:cNvPr>
          <p:cNvSpPr txBox="1"/>
          <p:nvPr/>
        </p:nvSpPr>
        <p:spPr>
          <a:xfrm>
            <a:off x="842349" y="1649989"/>
            <a:ext cx="9862800" cy="2031285"/>
          </a:xfrm>
          <a:prstGeom prst="rect">
            <a:avLst/>
          </a:prstGeom>
          <a:noFill/>
          <a:ln>
            <a:noFill/>
          </a:ln>
        </p:spPr>
        <p:txBody>
          <a:bodyPr spcFirstLastPara="1" wrap="square" lIns="91425" tIns="45700" rIns="91425" bIns="45700" anchor="t" anchorCtr="0">
            <a:spAutoFit/>
          </a:bodyPr>
          <a:lstStyle/>
          <a:p>
            <a:pPr>
              <a:lnSpc>
                <a:spcPct val="150000"/>
              </a:lnSpc>
            </a:pPr>
            <a:r>
              <a:rPr lang="en-US" sz="1800" b="1" dirty="0"/>
              <a:t>C) Listen to the third part and answer these questions.</a:t>
            </a:r>
          </a:p>
          <a:p>
            <a:pPr marL="342900" lvl="1" indent="-342900">
              <a:lnSpc>
                <a:spcPct val="250000"/>
              </a:lnSpc>
              <a:buFont typeface="+mj-lt"/>
              <a:buAutoNum type="arabicPeriod"/>
            </a:pPr>
            <a:r>
              <a:rPr lang="en-US" sz="1800" dirty="0"/>
              <a:t>What two things has Susan enjoyed the most when running a company?</a:t>
            </a:r>
          </a:p>
          <a:p>
            <a:pPr marL="342900" lvl="1" indent="-342900">
              <a:lnSpc>
                <a:spcPct val="200000"/>
              </a:lnSpc>
              <a:buFont typeface="+mj-lt"/>
              <a:buAutoNum type="arabicPeriod"/>
            </a:pPr>
            <a:r>
              <a:rPr lang="en-US" sz="1800" dirty="0"/>
              <a:t>What does she not enjoy about running a company?</a:t>
            </a:r>
          </a:p>
          <a:p>
            <a:r>
              <a:rPr lang="en-US" sz="1800" dirty="0"/>
              <a:t> </a:t>
            </a:r>
          </a:p>
        </p:txBody>
      </p:sp>
      <p:sp>
        <p:nvSpPr>
          <p:cNvPr id="2" name="TextBox 1">
            <a:extLst>
              <a:ext uri="{FF2B5EF4-FFF2-40B4-BE49-F238E27FC236}">
                <a16:creationId xmlns:a16="http://schemas.microsoft.com/office/drawing/2014/main" id="{E37CECBD-E611-5EEC-9D93-95779AF2F257}"/>
              </a:ext>
            </a:extLst>
          </p:cNvPr>
          <p:cNvSpPr txBox="1"/>
          <p:nvPr/>
        </p:nvSpPr>
        <p:spPr>
          <a:xfrm>
            <a:off x="938251" y="3862289"/>
            <a:ext cx="7163316" cy="369332"/>
          </a:xfrm>
          <a:prstGeom prst="rect">
            <a:avLst/>
          </a:prstGeom>
          <a:solidFill>
            <a:schemeClr val="accent2"/>
          </a:solidFill>
        </p:spPr>
        <p:txBody>
          <a:bodyPr wrap="square" rtlCol="0">
            <a:spAutoFit/>
          </a:bodyPr>
          <a:lstStyle/>
          <a:p>
            <a:r>
              <a:rPr lang="en-US" sz="1800" dirty="0"/>
              <a:t>1. Achieving what you set out to achieve and creating a team ethic </a:t>
            </a:r>
          </a:p>
        </p:txBody>
      </p:sp>
      <p:sp>
        <p:nvSpPr>
          <p:cNvPr id="4" name="TextBox 3">
            <a:extLst>
              <a:ext uri="{FF2B5EF4-FFF2-40B4-BE49-F238E27FC236}">
                <a16:creationId xmlns:a16="http://schemas.microsoft.com/office/drawing/2014/main" id="{0EB680B3-95EB-1837-1EC6-4A5456DD2A9F}"/>
              </a:ext>
            </a:extLst>
          </p:cNvPr>
          <p:cNvSpPr txBox="1"/>
          <p:nvPr/>
        </p:nvSpPr>
        <p:spPr>
          <a:xfrm>
            <a:off x="916995" y="4618442"/>
            <a:ext cx="5642426" cy="369332"/>
          </a:xfrm>
          <a:prstGeom prst="rect">
            <a:avLst/>
          </a:prstGeom>
          <a:solidFill>
            <a:schemeClr val="accent2"/>
          </a:solidFill>
        </p:spPr>
        <p:txBody>
          <a:bodyPr wrap="square" rtlCol="0">
            <a:spAutoFit/>
          </a:bodyPr>
          <a:lstStyle/>
          <a:p>
            <a:r>
              <a:rPr lang="en-US" sz="1800" dirty="0"/>
              <a:t>2. The relentlessness of the role as a Chief Executive </a:t>
            </a:r>
          </a:p>
        </p:txBody>
      </p:sp>
    </p:spTree>
    <p:custDataLst>
      <p:tags r:id="rId1"/>
    </p:custDataLst>
    <p:extLst>
      <p:ext uri="{BB962C8B-B14F-4D97-AF65-F5344CB8AC3E}">
        <p14:creationId xmlns:p14="http://schemas.microsoft.com/office/powerpoint/2010/main" val="1439911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3DA432C9-4578-88B9-4260-DBD28A144CCA}"/>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066BDD1A-D525-C425-0BE0-BB4D2A34DFAE}"/>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76C60E2E-4128-9A7B-FA0F-9BD9223D681A}"/>
              </a:ext>
            </a:extLst>
          </p:cNvPr>
          <p:cNvSpPr txBox="1"/>
          <p:nvPr/>
        </p:nvSpPr>
        <p:spPr>
          <a:xfrm>
            <a:off x="762125" y="1401139"/>
            <a:ext cx="10462602" cy="4093388"/>
          </a:xfrm>
          <a:prstGeom prst="rect">
            <a:avLst/>
          </a:prstGeom>
          <a:noFill/>
          <a:ln>
            <a:noFill/>
          </a:ln>
        </p:spPr>
        <p:txBody>
          <a:bodyPr spcFirstLastPara="1" wrap="square" lIns="91425" tIns="45700" rIns="91425" bIns="45700" anchor="t" anchorCtr="0">
            <a:spAutoFit/>
          </a:bodyPr>
          <a:lstStyle/>
          <a:p>
            <a:pPr algn="just">
              <a:lnSpc>
                <a:spcPct val="100000"/>
              </a:lnSpc>
            </a:pPr>
            <a:r>
              <a:rPr lang="en-US" sz="2000" b="1" dirty="0"/>
              <a:t>D) Listen to the final part and complete this extract.</a:t>
            </a:r>
          </a:p>
          <a:p>
            <a:pPr algn="just">
              <a:lnSpc>
                <a:spcPct val="200000"/>
              </a:lnSpc>
            </a:pPr>
            <a:r>
              <a:rPr lang="en-US" sz="2000" dirty="0"/>
              <a:t>I've learned a lot of lessons from the companies I've worked for. I think the key thing is that you have to make sure your …………. in the </a:t>
            </a:r>
            <a:r>
              <a:rPr lang="en-US" sz="2000" dirty="0" err="1"/>
              <a:t>organisation</a:t>
            </a:r>
            <a:r>
              <a:rPr lang="en-US" sz="2000" dirty="0"/>
              <a:t> are engaged with the </a:t>
            </a:r>
            <a:r>
              <a:rPr lang="en-US" sz="2000" dirty="0" err="1"/>
              <a:t>organisation</a:t>
            </a:r>
            <a:r>
              <a:rPr lang="en-US" sz="2000" dirty="0"/>
              <a:t> and have a clear ………………. of what that </a:t>
            </a:r>
            <a:r>
              <a:rPr lang="en-US" sz="2000" dirty="0" err="1"/>
              <a:t>organisation</a:t>
            </a:r>
            <a:r>
              <a:rPr lang="en-US" sz="2000" dirty="0"/>
              <a:t> is trying to ………. .</a:t>
            </a:r>
          </a:p>
          <a:p>
            <a:pPr algn="just">
              <a:lnSpc>
                <a:spcPct val="200000"/>
              </a:lnSpc>
            </a:pPr>
            <a:r>
              <a:rPr lang="en-US" sz="2000" dirty="0"/>
              <a:t>If you can get that clarity of ………… and …….…..……. from the people within the </a:t>
            </a:r>
            <a:r>
              <a:rPr lang="en-US" sz="2000" dirty="0" err="1"/>
              <a:t>organisation</a:t>
            </a:r>
            <a:r>
              <a:rPr lang="en-US" sz="2000" dirty="0"/>
              <a:t>, then that will help move the business forward in itself.</a:t>
            </a:r>
          </a:p>
          <a:p>
            <a:pPr algn="just"/>
            <a:endParaRPr lang="en-US" sz="2000" dirty="0"/>
          </a:p>
          <a:p>
            <a:pPr algn="just"/>
            <a:endParaRPr lang="en-US" sz="2000" dirty="0"/>
          </a:p>
        </p:txBody>
      </p:sp>
      <p:sp>
        <p:nvSpPr>
          <p:cNvPr id="510" name="Google Shape;510;p48">
            <a:extLst>
              <a:ext uri="{FF2B5EF4-FFF2-40B4-BE49-F238E27FC236}">
                <a16:creationId xmlns:a16="http://schemas.microsoft.com/office/drawing/2014/main" id="{ACEFC077-5579-CC5F-0977-A97690D3099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9" name="TextBox 8">
            <a:extLst>
              <a:ext uri="{FF2B5EF4-FFF2-40B4-BE49-F238E27FC236}">
                <a16:creationId xmlns:a16="http://schemas.microsoft.com/office/drawing/2014/main" id="{0672BCEC-B2A7-E942-A054-8EB157E86976}"/>
              </a:ext>
            </a:extLst>
          </p:cNvPr>
          <p:cNvSpPr txBox="1"/>
          <p:nvPr/>
        </p:nvSpPr>
        <p:spPr>
          <a:xfrm>
            <a:off x="6277278" y="3750715"/>
            <a:ext cx="1539108" cy="369332"/>
          </a:xfrm>
          <a:prstGeom prst="rect">
            <a:avLst/>
          </a:prstGeom>
          <a:solidFill>
            <a:schemeClr val="accent2">
              <a:lumMod val="60000"/>
              <a:lumOff val="40000"/>
            </a:schemeClr>
          </a:solidFill>
        </p:spPr>
        <p:txBody>
          <a:bodyPr wrap="square" rtlCol="0">
            <a:spAutoFit/>
          </a:bodyPr>
          <a:lstStyle/>
          <a:p>
            <a:r>
              <a:rPr lang="en-US" sz="1800" dirty="0"/>
              <a:t>enthusiasm</a:t>
            </a:r>
          </a:p>
        </p:txBody>
      </p:sp>
      <p:sp>
        <p:nvSpPr>
          <p:cNvPr id="11" name="TextBox 10">
            <a:extLst>
              <a:ext uri="{FF2B5EF4-FFF2-40B4-BE49-F238E27FC236}">
                <a16:creationId xmlns:a16="http://schemas.microsoft.com/office/drawing/2014/main" id="{47198C6B-8C3C-7C67-5644-926A3CCF6F53}"/>
              </a:ext>
            </a:extLst>
          </p:cNvPr>
          <p:cNvSpPr txBox="1"/>
          <p:nvPr/>
        </p:nvSpPr>
        <p:spPr>
          <a:xfrm flipH="1">
            <a:off x="9976901" y="3116119"/>
            <a:ext cx="1037032" cy="369332"/>
          </a:xfrm>
          <a:prstGeom prst="rect">
            <a:avLst/>
          </a:prstGeom>
          <a:solidFill>
            <a:schemeClr val="accent2">
              <a:lumMod val="60000"/>
              <a:lumOff val="40000"/>
            </a:schemeClr>
          </a:solidFill>
        </p:spPr>
        <p:txBody>
          <a:bodyPr wrap="square" rtlCol="0">
            <a:spAutoFit/>
          </a:bodyPr>
          <a:lstStyle/>
          <a:p>
            <a:r>
              <a:rPr lang="en-US" sz="1800" dirty="0"/>
              <a:t>achieve</a:t>
            </a:r>
          </a:p>
        </p:txBody>
      </p:sp>
      <p:sp>
        <p:nvSpPr>
          <p:cNvPr id="12" name="TextBox 11">
            <a:extLst>
              <a:ext uri="{FF2B5EF4-FFF2-40B4-BE49-F238E27FC236}">
                <a16:creationId xmlns:a16="http://schemas.microsoft.com/office/drawing/2014/main" id="{64C56519-4BE1-6E9F-A165-A49F5DA247DE}"/>
              </a:ext>
            </a:extLst>
          </p:cNvPr>
          <p:cNvSpPr txBox="1"/>
          <p:nvPr/>
        </p:nvSpPr>
        <p:spPr>
          <a:xfrm>
            <a:off x="4277416" y="3116119"/>
            <a:ext cx="1638192" cy="369332"/>
          </a:xfrm>
          <a:prstGeom prst="rect">
            <a:avLst/>
          </a:prstGeom>
          <a:solidFill>
            <a:schemeClr val="accent2">
              <a:lumMod val="60000"/>
              <a:lumOff val="40000"/>
            </a:schemeClr>
          </a:solidFill>
        </p:spPr>
        <p:txBody>
          <a:bodyPr wrap="square" rtlCol="0">
            <a:spAutoFit/>
          </a:bodyPr>
          <a:lstStyle/>
          <a:p>
            <a:r>
              <a:rPr lang="en-US" sz="1800" dirty="0"/>
              <a:t>understanding</a:t>
            </a:r>
          </a:p>
        </p:txBody>
      </p:sp>
      <p:sp>
        <p:nvSpPr>
          <p:cNvPr id="13" name="TextBox 12">
            <a:extLst>
              <a:ext uri="{FF2B5EF4-FFF2-40B4-BE49-F238E27FC236}">
                <a16:creationId xmlns:a16="http://schemas.microsoft.com/office/drawing/2014/main" id="{7A0D2699-4503-F934-BE33-E85708E2CBD7}"/>
              </a:ext>
            </a:extLst>
          </p:cNvPr>
          <p:cNvSpPr txBox="1"/>
          <p:nvPr/>
        </p:nvSpPr>
        <p:spPr>
          <a:xfrm>
            <a:off x="4737727" y="2541856"/>
            <a:ext cx="953947" cy="369332"/>
          </a:xfrm>
          <a:prstGeom prst="rect">
            <a:avLst/>
          </a:prstGeom>
          <a:solidFill>
            <a:schemeClr val="accent2">
              <a:lumMod val="60000"/>
              <a:lumOff val="40000"/>
            </a:schemeClr>
          </a:solidFill>
        </p:spPr>
        <p:txBody>
          <a:bodyPr wrap="square" rtlCol="0">
            <a:spAutoFit/>
          </a:bodyPr>
          <a:lstStyle/>
          <a:p>
            <a:r>
              <a:rPr lang="en-US" sz="1800" dirty="0"/>
              <a:t>people</a:t>
            </a:r>
          </a:p>
        </p:txBody>
      </p:sp>
      <p:sp>
        <p:nvSpPr>
          <p:cNvPr id="14" name="TextBox 13">
            <a:extLst>
              <a:ext uri="{FF2B5EF4-FFF2-40B4-BE49-F238E27FC236}">
                <a16:creationId xmlns:a16="http://schemas.microsoft.com/office/drawing/2014/main" id="{789BD3D9-0EEE-48BD-5E75-92949417C090}"/>
              </a:ext>
            </a:extLst>
          </p:cNvPr>
          <p:cNvSpPr txBox="1"/>
          <p:nvPr/>
        </p:nvSpPr>
        <p:spPr>
          <a:xfrm>
            <a:off x="4447593" y="3768788"/>
            <a:ext cx="1128118" cy="369332"/>
          </a:xfrm>
          <a:prstGeom prst="rect">
            <a:avLst/>
          </a:prstGeom>
          <a:solidFill>
            <a:schemeClr val="accent2">
              <a:lumMod val="60000"/>
              <a:lumOff val="40000"/>
            </a:schemeClr>
          </a:solidFill>
        </p:spPr>
        <p:txBody>
          <a:bodyPr wrap="square" rtlCol="0">
            <a:spAutoFit/>
          </a:bodyPr>
          <a:lstStyle/>
          <a:p>
            <a:r>
              <a:rPr lang="en-US" sz="1800" dirty="0"/>
              <a:t>direction</a:t>
            </a:r>
          </a:p>
        </p:txBody>
      </p:sp>
    </p:spTree>
    <p:custDataLst>
      <p:tags r:id="rId1"/>
    </p:custDataLst>
    <p:extLst>
      <p:ext uri="{BB962C8B-B14F-4D97-AF65-F5344CB8AC3E}">
        <p14:creationId xmlns:p14="http://schemas.microsoft.com/office/powerpoint/2010/main" val="17456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ACF4CE71-4D79-A9DC-62A7-AAE8CFC517DD}"/>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CC010093-CAE9-3B41-AEC9-51ECFDEC6407}"/>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lang="en-US"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F7279305-19CF-A0A4-0576-0C5353A569BB}"/>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96C55ECF-63E1-7B91-14A0-7934BE9CD607}"/>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03A7D019-553E-4D56-EC28-D36A08DC8671}"/>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768CE0FA-0F8E-FC69-1DAA-DF7372DCA679}"/>
              </a:ext>
            </a:extLst>
          </p:cNvPr>
          <p:cNvSpPr txBox="1"/>
          <p:nvPr/>
        </p:nvSpPr>
        <p:spPr>
          <a:xfrm>
            <a:off x="4665305" y="1721966"/>
            <a:ext cx="6049173"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361EA6CE-ACB9-00C8-16BE-8F8A0ADD7A2C}"/>
              </a:ext>
            </a:extLst>
          </p:cNvPr>
          <p:cNvPicPr>
            <a:picLocks noChangeAspect="1"/>
          </p:cNvPicPr>
          <p:nvPr/>
        </p:nvPicPr>
        <p:blipFill>
          <a:blip r:embed="rId3"/>
          <a:srcRect l="22221" t="23717" r="67455" b="66504"/>
          <a:stretch>
            <a:fillRect/>
          </a:stretch>
        </p:blipFill>
        <p:spPr>
          <a:xfrm>
            <a:off x="617275" y="1231789"/>
            <a:ext cx="2091818" cy="2326085"/>
          </a:xfrm>
          <a:prstGeom prst="rect">
            <a:avLst/>
          </a:prstGeom>
        </p:spPr>
      </p:pic>
      <p:sp>
        <p:nvSpPr>
          <p:cNvPr id="5" name="TextBox 4">
            <a:extLst>
              <a:ext uri="{FF2B5EF4-FFF2-40B4-BE49-F238E27FC236}">
                <a16:creationId xmlns:a16="http://schemas.microsoft.com/office/drawing/2014/main" id="{DAC3EBEB-7A78-752F-2781-4EA7B8B67E23}"/>
              </a:ext>
            </a:extLst>
          </p:cNvPr>
          <p:cNvSpPr txBox="1"/>
          <p:nvPr/>
        </p:nvSpPr>
        <p:spPr>
          <a:xfrm>
            <a:off x="2880826" y="1721966"/>
            <a:ext cx="8250593" cy="3970318"/>
          </a:xfrm>
          <a:prstGeom prst="rect">
            <a:avLst/>
          </a:prstGeom>
          <a:noFill/>
        </p:spPr>
        <p:txBody>
          <a:bodyPr wrap="square">
            <a:spAutoFit/>
          </a:bodyPr>
          <a:lstStyle/>
          <a:p>
            <a:pPr marL="457200" indent="-457200">
              <a:lnSpc>
                <a:spcPct val="150000"/>
              </a:lnSpc>
              <a:buAutoNum type="alphaUcParenR"/>
            </a:pPr>
            <a:r>
              <a:rPr lang="en-US" sz="2400" b="1" dirty="0"/>
              <a:t>'Companies should be owned by their employees.' Discuss.</a:t>
            </a:r>
          </a:p>
          <a:p>
            <a:endParaRPr lang="en-US" sz="2400" b="1" dirty="0"/>
          </a:p>
          <a:p>
            <a:endParaRPr lang="en-US" sz="2400" b="1" dirty="0"/>
          </a:p>
          <a:p>
            <a:pPr>
              <a:lnSpc>
                <a:spcPct val="150000"/>
              </a:lnSpc>
            </a:pPr>
            <a:r>
              <a:rPr lang="en-US" sz="1800" dirty="0"/>
              <a:t>An </a:t>
            </a:r>
            <a:r>
              <a:rPr lang="en-US" sz="1800" b="1" dirty="0"/>
              <a:t>employee-owned </a:t>
            </a:r>
            <a:r>
              <a:rPr lang="en-US" sz="1800" dirty="0"/>
              <a:t>company is one where the company's employees are shareholders.</a:t>
            </a:r>
          </a:p>
          <a:p>
            <a:pPr>
              <a:lnSpc>
                <a:spcPct val="150000"/>
              </a:lnSpc>
            </a:pPr>
            <a:r>
              <a:rPr lang="en-US" sz="1800" dirty="0"/>
              <a:t>In such companies, employees are often given shares in the company as part of their salary. </a:t>
            </a:r>
          </a:p>
          <a:p>
            <a:pPr marL="457200" indent="-457200">
              <a:buAutoNum type="alphaUcParenR"/>
            </a:pPr>
            <a:endParaRPr lang="en-US" sz="2400" b="1" dirty="0"/>
          </a:p>
        </p:txBody>
      </p:sp>
    </p:spTree>
    <p:extLst>
      <p:ext uri="{BB962C8B-B14F-4D97-AF65-F5344CB8AC3E}">
        <p14:creationId xmlns:p14="http://schemas.microsoft.com/office/powerpoint/2010/main" val="1104325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1E2A12D9-43D1-B893-7C90-CDAEE638ED4C}"/>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9FB0C1F-DA75-A78E-9322-F4C98A4D8188}"/>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9302CC4E-E278-93E2-D165-DAA57FFFDEF3}"/>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dirty="0">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3712B34B-34C9-4D07-6FC6-22EA9784E835}"/>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683057E5-CFB5-2ED6-BA67-D7E9DC8664A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5E732F37-D68D-1F58-3649-35D74E82BBA0}"/>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12" name="Picture 11">
            <a:extLst>
              <a:ext uri="{FF2B5EF4-FFF2-40B4-BE49-F238E27FC236}">
                <a16:creationId xmlns:a16="http://schemas.microsoft.com/office/drawing/2014/main" id="{642D2BC4-DFBE-1112-0A6E-E0A0B5A74743}"/>
              </a:ext>
            </a:extLst>
          </p:cNvPr>
          <p:cNvPicPr>
            <a:picLocks noChangeAspect="1"/>
          </p:cNvPicPr>
          <p:nvPr/>
        </p:nvPicPr>
        <p:blipFill>
          <a:blip r:embed="rId3"/>
          <a:srcRect l="22841" t="17962" r="22220" b="20680"/>
          <a:stretch>
            <a:fillRect/>
          </a:stretch>
        </p:blipFill>
        <p:spPr>
          <a:xfrm>
            <a:off x="617275" y="1231788"/>
            <a:ext cx="10812600" cy="5232976"/>
          </a:xfrm>
          <a:prstGeom prst="rect">
            <a:avLst/>
          </a:prstGeom>
        </p:spPr>
      </p:pic>
    </p:spTree>
    <p:extLst>
      <p:ext uri="{BB962C8B-B14F-4D97-AF65-F5344CB8AC3E}">
        <p14:creationId xmlns:p14="http://schemas.microsoft.com/office/powerpoint/2010/main" val="1505645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E57CBA31-1676-293C-19BC-D68FF47EE650}"/>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CF17DB61-6CE6-CBE2-E139-09CF9567A698}"/>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A5A00AB7-4411-9169-FAE1-F02B319CCA3F}"/>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D29F99E2-DC6F-26DB-B1A0-9471482F024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AB574EF2-666B-0805-69A7-74F8763BADEA}"/>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7A932961-0690-F558-BFA7-782D75BF93FF}"/>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BE2AB2BB-0E37-6B6D-44F9-86BA8EE8F462}"/>
              </a:ext>
            </a:extLst>
          </p:cNvPr>
          <p:cNvPicPr>
            <a:picLocks noChangeAspect="1"/>
          </p:cNvPicPr>
          <p:nvPr/>
        </p:nvPicPr>
        <p:blipFill>
          <a:blip r:embed="rId3"/>
          <a:srcRect l="22806" t="25591" r="22933" b="22177"/>
          <a:stretch>
            <a:fillRect/>
          </a:stretch>
        </p:blipFill>
        <p:spPr>
          <a:xfrm>
            <a:off x="617275" y="1231789"/>
            <a:ext cx="10812600" cy="5226000"/>
          </a:xfrm>
          <a:prstGeom prst="rect">
            <a:avLst/>
          </a:prstGeom>
        </p:spPr>
      </p:pic>
    </p:spTree>
    <p:extLst>
      <p:ext uri="{BB962C8B-B14F-4D97-AF65-F5344CB8AC3E}">
        <p14:creationId xmlns:p14="http://schemas.microsoft.com/office/powerpoint/2010/main" val="756882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875453B3-5F55-0079-15A8-6936A0D32A19}"/>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D3B379F-C897-ED7D-2721-4A507E36F074}"/>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7ADECB9A-75A5-D30B-8EF5-4F39A93029EA}"/>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D985ADDB-8ACA-E14F-038A-86687FC0B33F}"/>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D8A2BB26-5219-8675-02F2-5D3A9574BAE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6A0D8CDE-3713-8582-2B00-459894D4C5AA}"/>
              </a:ext>
            </a:extLst>
          </p:cNvPr>
          <p:cNvSpPr txBox="1"/>
          <p:nvPr/>
        </p:nvSpPr>
        <p:spPr>
          <a:xfrm>
            <a:off x="886404" y="1355041"/>
            <a:ext cx="9797915" cy="769401"/>
          </a:xfrm>
          <a:prstGeom prst="rect">
            <a:avLst/>
          </a:prstGeom>
          <a:noFill/>
          <a:ln>
            <a:noFill/>
          </a:ln>
        </p:spPr>
        <p:txBody>
          <a:bodyPr spcFirstLastPara="1" wrap="square" lIns="91425" tIns="45700" rIns="91425" bIns="45700" anchor="t" anchorCtr="0">
            <a:spAutoFit/>
          </a:bodyPr>
          <a:lstStyle/>
          <a:p>
            <a:r>
              <a:rPr lang="en-US" sz="2200" b="1" dirty="0"/>
              <a:t>B) As you read, make a note of the key points about companies in the chart below. </a:t>
            </a:r>
          </a:p>
        </p:txBody>
      </p:sp>
      <p:graphicFrame>
        <p:nvGraphicFramePr>
          <p:cNvPr id="2" name="Table 1">
            <a:extLst>
              <a:ext uri="{FF2B5EF4-FFF2-40B4-BE49-F238E27FC236}">
                <a16:creationId xmlns:a16="http://schemas.microsoft.com/office/drawing/2014/main" id="{0643FE1B-865D-149C-8242-2DF755283D0E}"/>
              </a:ext>
            </a:extLst>
          </p:cNvPr>
          <p:cNvGraphicFramePr>
            <a:graphicFrameLocks noGrp="1"/>
          </p:cNvGraphicFramePr>
          <p:nvPr>
            <p:extLst>
              <p:ext uri="{D42A27DB-BD31-4B8C-83A1-F6EECF244321}">
                <p14:modId xmlns:p14="http://schemas.microsoft.com/office/powerpoint/2010/main" val="485725674"/>
              </p:ext>
            </p:extLst>
          </p:nvPr>
        </p:nvGraphicFramePr>
        <p:xfrm>
          <a:off x="1026365" y="2247683"/>
          <a:ext cx="9797914" cy="853638"/>
        </p:xfrm>
        <a:graphic>
          <a:graphicData uri="http://schemas.openxmlformats.org/drawingml/2006/table">
            <a:tbl>
              <a:tblPr firstRow="1" bandRow="1">
                <a:tableStyleId>{767EC476-C08E-4B41-9631-F176436C4F2A}</a:tableStyleId>
              </a:tblPr>
              <a:tblGrid>
                <a:gridCol w="4898957">
                  <a:extLst>
                    <a:ext uri="{9D8B030D-6E8A-4147-A177-3AD203B41FA5}">
                      <a16:colId xmlns:a16="http://schemas.microsoft.com/office/drawing/2014/main" val="3820484481"/>
                    </a:ext>
                  </a:extLst>
                </a:gridCol>
                <a:gridCol w="4898957">
                  <a:extLst>
                    <a:ext uri="{9D8B030D-6E8A-4147-A177-3AD203B41FA5}">
                      <a16:colId xmlns:a16="http://schemas.microsoft.com/office/drawing/2014/main" val="3357639752"/>
                    </a:ext>
                  </a:extLst>
                </a:gridCol>
              </a:tblGrid>
              <a:tr h="247159">
                <a:tc>
                  <a:txBody>
                    <a:bodyPr/>
                    <a:lstStyle/>
                    <a:p>
                      <a:r>
                        <a:rPr lang="en-US" sz="1600" b="1" dirty="0"/>
                        <a:t>Tata</a:t>
                      </a:r>
                    </a:p>
                  </a:txBody>
                  <a:tcPr>
                    <a:solidFill>
                      <a:schemeClr val="accent1"/>
                    </a:solidFill>
                  </a:tcPr>
                </a:tc>
                <a:tc>
                  <a:txBody>
                    <a:bodyPr/>
                    <a:lstStyle/>
                    <a:p>
                      <a:r>
                        <a:rPr lang="en-US" sz="1600" b="1" dirty="0"/>
                        <a:t>John Lewis</a:t>
                      </a:r>
                    </a:p>
                  </a:txBody>
                  <a:tcPr>
                    <a:solidFill>
                      <a:schemeClr val="accent1"/>
                    </a:solidFill>
                  </a:tcPr>
                </a:tc>
                <a:extLst>
                  <a:ext uri="{0D108BD9-81ED-4DB2-BD59-A6C34878D82A}">
                    <a16:rowId xmlns:a16="http://schemas.microsoft.com/office/drawing/2014/main" val="3840533866"/>
                  </a:ext>
                </a:extLst>
              </a:tr>
              <a:tr h="518358">
                <a:tc>
                  <a:txBody>
                    <a:bodyPr/>
                    <a:lstStyle/>
                    <a:p>
                      <a:pPr marL="285750" marR="0" lvl="0" indent="-285750" algn="l" defTabSz="914400" rtl="0"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lang="en-US" sz="1600" dirty="0"/>
                        <a:t>India’s biggest company</a:t>
                      </a:r>
                    </a:p>
                  </a:txBody>
                  <a:tcPr/>
                </a:tc>
                <a:tc>
                  <a:txBody>
                    <a:bodyPr/>
                    <a:lstStyle/>
                    <a:p>
                      <a:pPr marL="285750" indent="-285750">
                        <a:lnSpc>
                          <a:spcPct val="150000"/>
                        </a:lnSpc>
                        <a:buFont typeface="Arial" panose="020B0604020202020204" pitchFamily="34" charset="0"/>
                        <a:buChar char="•"/>
                      </a:pPr>
                      <a:r>
                        <a:rPr lang="en-US" sz="1600" dirty="0"/>
                        <a:t>Owned by its employees </a:t>
                      </a:r>
                    </a:p>
                  </a:txBody>
                  <a:tcPr/>
                </a:tc>
                <a:extLst>
                  <a:ext uri="{0D108BD9-81ED-4DB2-BD59-A6C34878D82A}">
                    <a16:rowId xmlns:a16="http://schemas.microsoft.com/office/drawing/2014/main" val="3511056868"/>
                  </a:ext>
                </a:extLst>
              </a:tr>
            </a:tbl>
          </a:graphicData>
        </a:graphic>
      </p:graphicFrame>
      <p:sp>
        <p:nvSpPr>
          <p:cNvPr id="3" name="TextBox 2">
            <a:extLst>
              <a:ext uri="{FF2B5EF4-FFF2-40B4-BE49-F238E27FC236}">
                <a16:creationId xmlns:a16="http://schemas.microsoft.com/office/drawing/2014/main" id="{0880DEEE-9DB3-39B0-8A84-9E61527AF450}"/>
              </a:ext>
            </a:extLst>
          </p:cNvPr>
          <p:cNvSpPr txBox="1"/>
          <p:nvPr/>
        </p:nvSpPr>
        <p:spPr>
          <a:xfrm>
            <a:off x="1026365" y="3101321"/>
            <a:ext cx="4898956" cy="3370666"/>
          </a:xfrm>
          <a:prstGeom prst="rect">
            <a:avLst/>
          </a:prstGeom>
          <a:noFill/>
          <a:ln>
            <a:solidFill>
              <a:schemeClr val="accent1"/>
            </a:solidFill>
          </a:ln>
        </p:spPr>
        <p:txBody>
          <a:bodyPr wrap="square" rtlCol="0">
            <a:spAutoFit/>
          </a:bodyPr>
          <a:lstStyle/>
          <a:p>
            <a:pPr marL="285750" indent="-285750">
              <a:lnSpc>
                <a:spcPct val="150000"/>
              </a:lnSpc>
              <a:buFont typeface="Arial" panose="020B0604020202020204" pitchFamily="34" charset="0"/>
              <a:buChar char="•"/>
            </a:pPr>
            <a:r>
              <a:rPr lang="en-US" sz="1600" dirty="0"/>
              <a:t>CEO about to retire (for second time) </a:t>
            </a:r>
          </a:p>
          <a:p>
            <a:pPr marL="285750" indent="-285750">
              <a:lnSpc>
                <a:spcPct val="150000"/>
              </a:lnSpc>
              <a:buFont typeface="Arial" panose="020B0604020202020204" pitchFamily="34" charset="0"/>
              <a:buChar char="•"/>
            </a:pPr>
            <a:r>
              <a:rPr lang="en-US" sz="1600" dirty="0"/>
              <a:t>Will consider candidates from outside to replace him </a:t>
            </a:r>
          </a:p>
          <a:p>
            <a:pPr marL="285750" indent="-285750">
              <a:lnSpc>
                <a:spcPct val="150000"/>
              </a:lnSpc>
              <a:buFont typeface="Arial" panose="020B0604020202020204" pitchFamily="34" charset="0"/>
              <a:buChar char="•"/>
            </a:pPr>
            <a:r>
              <a:rPr lang="en-US" sz="1600" dirty="0"/>
              <a:t>Has 100 subsidiaries (including India's biggest private-sector steel company, its biggest information-technology outsourcing company and its biggest automotive producer) </a:t>
            </a:r>
          </a:p>
          <a:p>
            <a:pPr marL="285750" indent="-285750">
              <a:lnSpc>
                <a:spcPct val="150000"/>
              </a:lnSpc>
              <a:buFont typeface="Arial" panose="020B0604020202020204" pitchFamily="34" charset="0"/>
              <a:buChar char="•"/>
            </a:pPr>
            <a:r>
              <a:rPr lang="en-US" sz="1600" dirty="0"/>
              <a:t>65% of its $71 billion revenue generated overseas </a:t>
            </a:r>
          </a:p>
        </p:txBody>
      </p:sp>
      <p:sp>
        <p:nvSpPr>
          <p:cNvPr id="4" name="TextBox 3">
            <a:extLst>
              <a:ext uri="{FF2B5EF4-FFF2-40B4-BE49-F238E27FC236}">
                <a16:creationId xmlns:a16="http://schemas.microsoft.com/office/drawing/2014/main" id="{957BE9F2-D9E2-FCE4-8376-1B88D96FA136}"/>
              </a:ext>
            </a:extLst>
          </p:cNvPr>
          <p:cNvSpPr txBox="1"/>
          <p:nvPr/>
        </p:nvSpPr>
        <p:spPr>
          <a:xfrm>
            <a:off x="5925322" y="3100022"/>
            <a:ext cx="4898957" cy="3370666"/>
          </a:xfrm>
          <a:prstGeom prst="rect">
            <a:avLst/>
          </a:prstGeom>
          <a:noFill/>
          <a:ln>
            <a:solidFill>
              <a:schemeClr val="accent1"/>
            </a:solidFill>
          </a:ln>
        </p:spPr>
        <p:txBody>
          <a:bodyPr wrap="square" rtlCol="0">
            <a:spAutoFit/>
          </a:bodyPr>
          <a:lstStyle/>
          <a:p>
            <a:pPr marL="285750" indent="-285750">
              <a:lnSpc>
                <a:spcPct val="150000"/>
              </a:lnSpc>
              <a:buFont typeface="Arial" panose="020B0604020202020204" pitchFamily="34" charset="0"/>
              <a:buChar char="•"/>
            </a:pPr>
            <a:r>
              <a:rPr lang="en-US" sz="1600" dirty="0"/>
              <a:t>Employs 69,000 people </a:t>
            </a:r>
          </a:p>
          <a:p>
            <a:pPr marL="285750" indent="-285750">
              <a:lnSpc>
                <a:spcPct val="150000"/>
              </a:lnSpc>
              <a:buFont typeface="Arial" panose="020B0604020202020204" pitchFamily="34" charset="0"/>
              <a:buChar char="•"/>
            </a:pPr>
            <a:r>
              <a:rPr lang="en-US" sz="1600" dirty="0"/>
              <a:t>Has a reputation for trustworthy products and employees who know what they're talking about and are eager to help </a:t>
            </a:r>
          </a:p>
          <a:p>
            <a:pPr marL="285750" indent="-285750">
              <a:lnSpc>
                <a:spcPct val="150000"/>
              </a:lnSpc>
              <a:buFont typeface="Arial" panose="020B0604020202020204" pitchFamily="34" charset="0"/>
              <a:buChar char="•"/>
            </a:pPr>
            <a:r>
              <a:rPr lang="en-US" sz="1600" dirty="0"/>
              <a:t>Each employee has a say in how the company is run and has a share of the profits </a:t>
            </a:r>
          </a:p>
          <a:p>
            <a:pPr marL="285750" indent="-285750">
              <a:lnSpc>
                <a:spcPct val="150000"/>
              </a:lnSpc>
              <a:buFont typeface="Arial" panose="020B0604020202020204" pitchFamily="34" charset="0"/>
              <a:buChar char="•"/>
            </a:pPr>
            <a:r>
              <a:rPr lang="en-US" sz="1600" dirty="0"/>
              <a:t>Britain's largest example of a worker co-ownership </a:t>
            </a:r>
          </a:p>
          <a:p>
            <a:pPr marL="285750" indent="-285750">
              <a:lnSpc>
                <a:spcPct val="150000"/>
              </a:lnSpc>
              <a:buFont typeface="Arial" panose="020B0604020202020204" pitchFamily="34" charset="0"/>
              <a:buChar char="•"/>
            </a:pPr>
            <a:r>
              <a:rPr lang="en-US" sz="1600" dirty="0"/>
              <a:t>Want their staff to be happy</a:t>
            </a:r>
          </a:p>
        </p:txBody>
      </p:sp>
    </p:spTree>
    <p:custDataLst>
      <p:tags r:id="rId1"/>
    </p:custDataLst>
    <p:extLst>
      <p:ext uri="{BB962C8B-B14F-4D97-AF65-F5344CB8AC3E}">
        <p14:creationId xmlns:p14="http://schemas.microsoft.com/office/powerpoint/2010/main" val="2094364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B6388AC7-10A7-D427-FF14-A38BF27F7251}"/>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D30EAE8-08C4-D9A4-E39E-77E38B73549D}"/>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49259652-E1A1-70DB-8640-6BD938CD092E}"/>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55936CD0-6427-29DB-71CE-D95C6B59D7F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C4FD339A-849E-DED6-8CE2-2F1A2B9824C9}"/>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5C11C252-F953-6365-A89F-7F68BA50FAB6}"/>
              </a:ext>
            </a:extLst>
          </p:cNvPr>
          <p:cNvSpPr txBox="1"/>
          <p:nvPr/>
        </p:nvSpPr>
        <p:spPr>
          <a:xfrm>
            <a:off x="762125" y="1482156"/>
            <a:ext cx="10509255" cy="1200288"/>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400" b="1" dirty="0">
                <a:solidFill>
                  <a:schemeClr val="tx1"/>
                </a:solidFill>
                <a:latin typeface="+mj-lt"/>
                <a:ea typeface="Comic Sans MS"/>
                <a:cs typeface="Times New Roman" panose="02020603050405020304" pitchFamily="18" charset="0"/>
                <a:sym typeface="Comic Sans MS"/>
              </a:rPr>
              <a:t>C) Compare and contrast the two companies. </a:t>
            </a:r>
          </a:p>
          <a:p>
            <a:pPr lvl="0">
              <a:lnSpc>
                <a:spcPct val="150000"/>
              </a:lnSpc>
              <a:buSzPts val="1800"/>
            </a:pPr>
            <a:r>
              <a:rPr lang="en-US" sz="2400" dirty="0">
                <a:solidFill>
                  <a:schemeClr val="tx1"/>
                </a:solidFill>
                <a:latin typeface="+mj-lt"/>
                <a:ea typeface="Comic Sans MS"/>
                <a:cs typeface="Times New Roman" panose="02020603050405020304" pitchFamily="18" charset="0"/>
                <a:sym typeface="Comic Sans MS"/>
              </a:rPr>
              <a:t>EXAMPLE: </a:t>
            </a:r>
            <a:r>
              <a:rPr lang="en-US" sz="2400" i="1" dirty="0">
                <a:solidFill>
                  <a:schemeClr val="tx1"/>
                </a:solidFill>
                <a:latin typeface="+mj-lt"/>
                <a:ea typeface="Comic Sans MS"/>
                <a:cs typeface="Times New Roman" panose="02020603050405020304" pitchFamily="18" charset="0"/>
                <a:sym typeface="Comic Sans MS"/>
              </a:rPr>
              <a:t>Tata is an Indian company, but John Lewis is a British company.</a:t>
            </a:r>
          </a:p>
        </p:txBody>
      </p:sp>
      <p:sp>
        <p:nvSpPr>
          <p:cNvPr id="2" name="TextBox 1">
            <a:extLst>
              <a:ext uri="{FF2B5EF4-FFF2-40B4-BE49-F238E27FC236}">
                <a16:creationId xmlns:a16="http://schemas.microsoft.com/office/drawing/2014/main" id="{C78A3DB9-4183-EAEE-5FDF-35E0F8AE1D68}"/>
              </a:ext>
            </a:extLst>
          </p:cNvPr>
          <p:cNvSpPr txBox="1"/>
          <p:nvPr/>
        </p:nvSpPr>
        <p:spPr>
          <a:xfrm>
            <a:off x="948566" y="3275400"/>
            <a:ext cx="6805173" cy="430887"/>
          </a:xfrm>
          <a:prstGeom prst="rect">
            <a:avLst/>
          </a:prstGeom>
          <a:solidFill>
            <a:schemeClr val="accent4"/>
          </a:solidFill>
        </p:spPr>
        <p:txBody>
          <a:bodyPr wrap="square" rtlCol="0">
            <a:spAutoFit/>
          </a:bodyPr>
          <a:lstStyle/>
          <a:p>
            <a:r>
              <a:rPr lang="en-US" sz="2200" dirty="0"/>
              <a:t>John Lewis is owned by its employees, but Tata isn't. </a:t>
            </a:r>
          </a:p>
        </p:txBody>
      </p:sp>
      <p:sp>
        <p:nvSpPr>
          <p:cNvPr id="3" name="TextBox 2">
            <a:extLst>
              <a:ext uri="{FF2B5EF4-FFF2-40B4-BE49-F238E27FC236}">
                <a16:creationId xmlns:a16="http://schemas.microsoft.com/office/drawing/2014/main" id="{A222FFE8-FF64-C3CF-F30C-52CF30600173}"/>
              </a:ext>
            </a:extLst>
          </p:cNvPr>
          <p:cNvSpPr txBox="1"/>
          <p:nvPr/>
        </p:nvSpPr>
        <p:spPr>
          <a:xfrm>
            <a:off x="948566" y="3983446"/>
            <a:ext cx="7785579" cy="430887"/>
          </a:xfrm>
          <a:prstGeom prst="rect">
            <a:avLst/>
          </a:prstGeom>
          <a:solidFill>
            <a:schemeClr val="accent4"/>
          </a:solidFill>
        </p:spPr>
        <p:txBody>
          <a:bodyPr wrap="square" rtlCol="0">
            <a:spAutoFit/>
          </a:bodyPr>
          <a:lstStyle/>
          <a:p>
            <a:r>
              <a:rPr lang="en-US" sz="2200" dirty="0"/>
              <a:t>Tata has got 100 subsidiaries, but John Lewis hasn't got any. </a:t>
            </a:r>
          </a:p>
        </p:txBody>
      </p:sp>
      <p:sp>
        <p:nvSpPr>
          <p:cNvPr id="4" name="TextBox 3">
            <a:extLst>
              <a:ext uri="{FF2B5EF4-FFF2-40B4-BE49-F238E27FC236}">
                <a16:creationId xmlns:a16="http://schemas.microsoft.com/office/drawing/2014/main" id="{B98504E2-18A8-60A1-363E-93D8FC918AF3}"/>
              </a:ext>
            </a:extLst>
          </p:cNvPr>
          <p:cNvSpPr txBox="1"/>
          <p:nvPr/>
        </p:nvSpPr>
        <p:spPr>
          <a:xfrm>
            <a:off x="948566" y="4651090"/>
            <a:ext cx="5442903" cy="430887"/>
          </a:xfrm>
          <a:prstGeom prst="rect">
            <a:avLst/>
          </a:prstGeom>
          <a:solidFill>
            <a:schemeClr val="accent4"/>
          </a:solidFill>
        </p:spPr>
        <p:txBody>
          <a:bodyPr wrap="square" rtlCol="0">
            <a:spAutoFit/>
          </a:bodyPr>
          <a:lstStyle/>
          <a:p>
            <a:r>
              <a:rPr lang="en-US" sz="2200" dirty="0"/>
              <a:t>John Lewis isn't family-owned, but Tata is. </a:t>
            </a:r>
          </a:p>
        </p:txBody>
      </p:sp>
      <p:sp>
        <p:nvSpPr>
          <p:cNvPr id="5" name="TextBox 4">
            <a:extLst>
              <a:ext uri="{FF2B5EF4-FFF2-40B4-BE49-F238E27FC236}">
                <a16:creationId xmlns:a16="http://schemas.microsoft.com/office/drawing/2014/main" id="{5AF7B07E-EA40-1C74-EDEC-84EA3D144347}"/>
              </a:ext>
            </a:extLst>
          </p:cNvPr>
          <p:cNvSpPr txBox="1"/>
          <p:nvPr/>
        </p:nvSpPr>
        <p:spPr>
          <a:xfrm>
            <a:off x="948566" y="5375844"/>
            <a:ext cx="4164609" cy="430887"/>
          </a:xfrm>
          <a:prstGeom prst="rect">
            <a:avLst/>
          </a:prstGeom>
          <a:solidFill>
            <a:schemeClr val="accent4"/>
          </a:solidFill>
        </p:spPr>
        <p:txBody>
          <a:bodyPr wrap="square" rtlCol="0">
            <a:spAutoFit/>
          </a:bodyPr>
          <a:lstStyle/>
          <a:p>
            <a:r>
              <a:rPr lang="en-US" sz="2200" dirty="0"/>
              <a:t>Both companies are successful. </a:t>
            </a:r>
          </a:p>
        </p:txBody>
      </p:sp>
    </p:spTree>
    <p:custDataLst>
      <p:tags r:id="rId1"/>
    </p:custDataLst>
    <p:extLst>
      <p:ext uri="{BB962C8B-B14F-4D97-AF65-F5344CB8AC3E}">
        <p14:creationId xmlns:p14="http://schemas.microsoft.com/office/powerpoint/2010/main" val="4177996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ABC3FFD6-CC7C-08A7-9A09-7BB1DDF8B54E}"/>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3CE8D1E1-5CBD-0E55-D296-9BC18E4173F1}"/>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B03D50A0-3599-3D08-6B21-A3B9BD7B2746}"/>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D0B63923-3EEF-DE40-82F9-2145920CBCA9}"/>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96BFDAF7-6E8B-7BCA-E200-B467F46B203C}"/>
              </a:ext>
            </a:extLst>
          </p:cNvPr>
          <p:cNvSpPr txBox="1"/>
          <p:nvPr/>
        </p:nvSpPr>
        <p:spPr>
          <a:xfrm>
            <a:off x="905069" y="1652363"/>
            <a:ext cx="9731829" cy="2430217"/>
          </a:xfrm>
          <a:prstGeom prst="rect">
            <a:avLst/>
          </a:prstGeom>
          <a:noFill/>
        </p:spPr>
        <p:txBody>
          <a:bodyPr wrap="square" rtlCol="0">
            <a:spAutoFit/>
          </a:bodyPr>
          <a:lstStyle/>
          <a:p>
            <a:r>
              <a:rPr lang="en-US" sz="2400" b="1" dirty="0"/>
              <a:t>D) Discuss these questions. </a:t>
            </a:r>
          </a:p>
          <a:p>
            <a:pPr marL="457200" indent="-457200">
              <a:lnSpc>
                <a:spcPct val="150000"/>
              </a:lnSpc>
              <a:buFont typeface="+mj-lt"/>
              <a:buAutoNum type="arabicPeriod"/>
            </a:pPr>
            <a:r>
              <a:rPr lang="en-US" sz="2200" dirty="0"/>
              <a:t>What are the good and bad points of bringing in someone from outside to run a family-owned business? </a:t>
            </a:r>
          </a:p>
          <a:p>
            <a:pPr marL="457200" indent="-457200">
              <a:lnSpc>
                <a:spcPct val="150000"/>
              </a:lnSpc>
              <a:buFont typeface="+mj-lt"/>
              <a:buAutoNum type="arabicPeriod"/>
            </a:pPr>
            <a:r>
              <a:rPr lang="en-US" sz="2200" dirty="0"/>
              <a:t>Do you know of any company like John Lewis in your country? If so, how successful is it? </a:t>
            </a:r>
          </a:p>
        </p:txBody>
      </p:sp>
    </p:spTree>
    <p:extLst>
      <p:ext uri="{BB962C8B-B14F-4D97-AF65-F5344CB8AC3E}">
        <p14:creationId xmlns:p14="http://schemas.microsoft.com/office/powerpoint/2010/main" val="190492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366193F5-3BBC-FC4F-0668-FF0A40A02E06}"/>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091A2F1-9251-631D-F8AB-36D091DA3011}"/>
              </a:ext>
            </a:extLst>
          </p:cNvPr>
          <p:cNvSpPr/>
          <p:nvPr/>
        </p:nvSpPr>
        <p:spPr>
          <a:xfrm>
            <a:off x="617275" y="1063690"/>
            <a:ext cx="10812600" cy="53941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4D05564C-F73D-119C-1CBE-A84BF14A3F14}"/>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192C02EF-40B2-0BD0-94A4-8D778C9D10FE}"/>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29047951-1A40-0765-F9A5-5A66F745E4A5}"/>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5C0BE6A5-6375-383F-84BA-02229363765C}"/>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5" name="Picture 4">
            <a:extLst>
              <a:ext uri="{FF2B5EF4-FFF2-40B4-BE49-F238E27FC236}">
                <a16:creationId xmlns:a16="http://schemas.microsoft.com/office/drawing/2014/main" id="{EDEC2ECB-C836-09D6-79D9-DF7F645BE667}"/>
              </a:ext>
            </a:extLst>
          </p:cNvPr>
          <p:cNvPicPr>
            <a:picLocks noChangeAspect="1"/>
          </p:cNvPicPr>
          <p:nvPr/>
        </p:nvPicPr>
        <p:blipFill>
          <a:blip r:embed="rId4"/>
          <a:srcRect l="21276" t="25191" r="29696" b="27483"/>
          <a:stretch>
            <a:fillRect/>
          </a:stretch>
        </p:blipFill>
        <p:spPr>
          <a:xfrm>
            <a:off x="617275" y="1063679"/>
            <a:ext cx="10812600" cy="5394110"/>
          </a:xfrm>
          <a:prstGeom prst="rect">
            <a:avLst/>
          </a:prstGeom>
        </p:spPr>
      </p:pic>
      <p:sp>
        <p:nvSpPr>
          <p:cNvPr id="2" name="TextBox 1">
            <a:extLst>
              <a:ext uri="{FF2B5EF4-FFF2-40B4-BE49-F238E27FC236}">
                <a16:creationId xmlns:a16="http://schemas.microsoft.com/office/drawing/2014/main" id="{EFE39094-5C14-37A9-1DDA-9907EB2D8516}"/>
              </a:ext>
            </a:extLst>
          </p:cNvPr>
          <p:cNvSpPr txBox="1"/>
          <p:nvPr/>
        </p:nvSpPr>
        <p:spPr>
          <a:xfrm>
            <a:off x="5371277" y="3560100"/>
            <a:ext cx="2653050" cy="338554"/>
          </a:xfrm>
          <a:prstGeom prst="rect">
            <a:avLst/>
          </a:prstGeom>
          <a:solidFill>
            <a:srgbClr val="FFC000"/>
          </a:solidFill>
        </p:spPr>
        <p:txBody>
          <a:bodyPr wrap="square" rtlCol="0">
            <a:spAutoFit/>
          </a:bodyPr>
          <a:lstStyle/>
          <a:p>
            <a:r>
              <a:rPr lang="en-US" sz="1600" dirty="0"/>
              <a:t>routine activities and habits</a:t>
            </a:r>
          </a:p>
        </p:txBody>
      </p:sp>
      <p:sp>
        <p:nvSpPr>
          <p:cNvPr id="3" name="TextBox 2">
            <a:extLst>
              <a:ext uri="{FF2B5EF4-FFF2-40B4-BE49-F238E27FC236}">
                <a16:creationId xmlns:a16="http://schemas.microsoft.com/office/drawing/2014/main" id="{76008BDA-59E9-B443-AD1A-A194BA8851C1}"/>
              </a:ext>
            </a:extLst>
          </p:cNvPr>
          <p:cNvSpPr txBox="1"/>
          <p:nvPr/>
        </p:nvSpPr>
        <p:spPr>
          <a:xfrm>
            <a:off x="5256154" y="5205304"/>
            <a:ext cx="2046560" cy="338554"/>
          </a:xfrm>
          <a:prstGeom prst="rect">
            <a:avLst/>
          </a:prstGeom>
          <a:solidFill>
            <a:srgbClr val="FFC000"/>
          </a:solidFill>
        </p:spPr>
        <p:txBody>
          <a:bodyPr wrap="square" rtlCol="0">
            <a:spAutoFit/>
          </a:bodyPr>
          <a:lstStyle/>
          <a:p>
            <a:r>
              <a:rPr lang="en-US" sz="1600" dirty="0"/>
              <a:t>temporary situations</a:t>
            </a:r>
          </a:p>
        </p:txBody>
      </p:sp>
      <p:sp>
        <p:nvSpPr>
          <p:cNvPr id="4" name="TextBox 3">
            <a:extLst>
              <a:ext uri="{FF2B5EF4-FFF2-40B4-BE49-F238E27FC236}">
                <a16:creationId xmlns:a16="http://schemas.microsoft.com/office/drawing/2014/main" id="{1069D71B-B1C1-C3B6-2623-B49263BB8E9B}"/>
              </a:ext>
            </a:extLst>
          </p:cNvPr>
          <p:cNvSpPr txBox="1"/>
          <p:nvPr/>
        </p:nvSpPr>
        <p:spPr>
          <a:xfrm>
            <a:off x="5371277" y="5794310"/>
            <a:ext cx="2046560" cy="338554"/>
          </a:xfrm>
          <a:prstGeom prst="rect">
            <a:avLst/>
          </a:prstGeom>
          <a:solidFill>
            <a:srgbClr val="FFC000"/>
          </a:solidFill>
        </p:spPr>
        <p:txBody>
          <a:bodyPr wrap="square" rtlCol="0">
            <a:spAutoFit/>
          </a:bodyPr>
          <a:lstStyle/>
          <a:p>
            <a:r>
              <a:rPr lang="en-US" sz="1600" dirty="0"/>
              <a:t>future arrangements</a:t>
            </a:r>
          </a:p>
        </p:txBody>
      </p:sp>
    </p:spTree>
    <p:custDataLst>
      <p:tags r:id="rId1"/>
    </p:custDataLst>
    <p:extLst>
      <p:ext uri="{BB962C8B-B14F-4D97-AF65-F5344CB8AC3E}">
        <p14:creationId xmlns:p14="http://schemas.microsoft.com/office/powerpoint/2010/main" val="3862308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A4B667AC-210C-9E95-5A41-B5917AF22F5D}"/>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FFF3F493-177D-7046-CF0A-B682C574C836}"/>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B188E279-39A0-FFCD-D125-07E1065EAFF6}"/>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48D4E671-3ACF-6F0C-EB0E-5C17B9734F1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4BC336B1-56A8-E73B-72E5-215215C6BE6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C7F0940E-9EE9-1FDC-AE36-6B6520042962}"/>
              </a:ext>
            </a:extLst>
          </p:cNvPr>
          <p:cNvSpPr txBox="1"/>
          <p:nvPr/>
        </p:nvSpPr>
        <p:spPr>
          <a:xfrm>
            <a:off x="689700" y="1294049"/>
            <a:ext cx="10812600" cy="5016718"/>
          </a:xfrm>
          <a:prstGeom prst="rect">
            <a:avLst/>
          </a:prstGeom>
          <a:noFill/>
          <a:ln>
            <a:noFill/>
          </a:ln>
        </p:spPr>
        <p:txBody>
          <a:bodyPr spcFirstLastPara="1" wrap="square" lIns="91425" tIns="45700" rIns="91425" bIns="45700" anchor="t" anchorCtr="0">
            <a:spAutoFit/>
          </a:bodyPr>
          <a:lstStyle/>
          <a:p>
            <a:pPr lvl="0">
              <a:buSzPts val="1800"/>
            </a:pPr>
            <a:r>
              <a:rPr lang="en-US" sz="2000" b="1" dirty="0">
                <a:solidFill>
                  <a:srgbClr val="FF0000"/>
                </a:solidFill>
                <a:latin typeface="+mn-lt"/>
                <a:ea typeface="Comic Sans MS"/>
                <a:cs typeface="Times New Roman" panose="02020603050405020304" pitchFamily="18" charset="0"/>
                <a:sym typeface="Comic Sans MS"/>
              </a:rPr>
              <a:t>Uses</a:t>
            </a:r>
            <a:r>
              <a:rPr lang="en-US" sz="2000" b="1"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1. We use the present simple to: </a:t>
            </a:r>
          </a:p>
          <a:p>
            <a:pPr lvl="0">
              <a:lnSpc>
                <a:spcPct val="150000"/>
              </a:lnSpc>
              <a:buSzPts val="1800"/>
            </a:pPr>
            <a:r>
              <a:rPr lang="en-US" sz="2000" dirty="0">
                <a:solidFill>
                  <a:schemeClr val="accent1"/>
                </a:solidFill>
                <a:latin typeface="+mn-lt"/>
                <a:ea typeface="Comic Sans MS"/>
                <a:cs typeface="Times New Roman" panose="02020603050405020304" pitchFamily="18" charset="0"/>
                <a:sym typeface="Comic Sans MS"/>
              </a:rPr>
              <a:t>• </a:t>
            </a:r>
            <a:r>
              <a:rPr lang="en-US" sz="2000" dirty="0">
                <a:solidFill>
                  <a:srgbClr val="0000FF"/>
                </a:solidFill>
                <a:latin typeface="+mn-lt"/>
                <a:cs typeface="Times New Roman" panose="02020603050405020304" pitchFamily="18" charset="0"/>
                <a:sym typeface="Comic Sans MS"/>
              </a:rPr>
              <a:t>give factual information about permanent activities.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Valentino </a:t>
            </a:r>
            <a:r>
              <a:rPr lang="en-US" sz="2000" b="1" i="1" dirty="0">
                <a:solidFill>
                  <a:schemeClr val="tx1"/>
                </a:solidFill>
                <a:latin typeface="+mn-lt"/>
                <a:ea typeface="Comic Sans MS"/>
                <a:cs typeface="Times New Roman" panose="02020603050405020304" pitchFamily="18" charset="0"/>
                <a:sym typeface="Comic Sans MS"/>
              </a:rPr>
              <a:t>makes</a:t>
            </a:r>
            <a:r>
              <a:rPr lang="en-US" sz="2000" i="1" dirty="0">
                <a:solidFill>
                  <a:schemeClr val="tx1"/>
                </a:solidFill>
                <a:latin typeface="+mn-lt"/>
                <a:ea typeface="Comic Sans MS"/>
                <a:cs typeface="Times New Roman" panose="02020603050405020304" pitchFamily="18" charset="0"/>
                <a:sym typeface="Comic Sans MS"/>
              </a:rPr>
              <a:t> luxury chocolates. </a:t>
            </a:r>
          </a:p>
          <a:p>
            <a:pPr>
              <a:lnSpc>
                <a:spcPct val="150000"/>
              </a:lnSpc>
              <a:buSzPts val="1800"/>
            </a:pPr>
            <a:r>
              <a:rPr lang="en-US" sz="2000" dirty="0">
                <a:solidFill>
                  <a:schemeClr val="accent1"/>
                </a:solidFill>
                <a:latin typeface="+mn-lt"/>
                <a:ea typeface="Comic Sans MS"/>
                <a:cs typeface="Times New Roman" panose="02020603050405020304" pitchFamily="18" charset="0"/>
                <a:sym typeface="Comic Sans MS"/>
              </a:rPr>
              <a:t>• </a:t>
            </a:r>
            <a:r>
              <a:rPr lang="en-US" sz="2000" dirty="0">
                <a:solidFill>
                  <a:srgbClr val="0000FF"/>
                </a:solidFill>
                <a:latin typeface="+mn-lt"/>
                <a:cs typeface="Times New Roman" panose="02020603050405020304" pitchFamily="18" charset="0"/>
                <a:sym typeface="Comic Sans MS"/>
              </a:rPr>
              <a:t>describe a state that doesn't change.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He </a:t>
            </a:r>
            <a:r>
              <a:rPr lang="en-US" sz="2000" b="1" i="1" dirty="0">
                <a:solidFill>
                  <a:schemeClr val="tx1"/>
                </a:solidFill>
                <a:latin typeface="+mn-lt"/>
                <a:ea typeface="Comic Sans MS"/>
                <a:cs typeface="Times New Roman" panose="02020603050405020304" pitchFamily="18" charset="0"/>
                <a:sym typeface="Comic Sans MS"/>
              </a:rPr>
              <a:t>looks</a:t>
            </a:r>
            <a:r>
              <a:rPr lang="en-US" sz="2000" i="1" dirty="0">
                <a:solidFill>
                  <a:schemeClr val="tx1"/>
                </a:solidFill>
                <a:latin typeface="+mn-lt"/>
                <a:ea typeface="Comic Sans MS"/>
                <a:cs typeface="Times New Roman" panose="02020603050405020304" pitchFamily="18" charset="0"/>
                <a:sym typeface="Comic Sans MS"/>
              </a:rPr>
              <a:t> like his father. </a:t>
            </a:r>
          </a:p>
          <a:p>
            <a:pPr lvl="0">
              <a:lnSpc>
                <a:spcPct val="150000"/>
              </a:lnSpc>
              <a:buSzPts val="1800"/>
            </a:pPr>
            <a:r>
              <a:rPr lang="en-US" sz="2000" dirty="0">
                <a:solidFill>
                  <a:srgbClr val="0000FF"/>
                </a:solidFill>
                <a:latin typeface="+mn-lt"/>
                <a:cs typeface="Times New Roman" panose="02020603050405020304" pitchFamily="18" charset="0"/>
                <a:sym typeface="Comic Sans MS"/>
              </a:rPr>
              <a:t>• talk about routine activities, repeated actions or habits. This use of the present simple is associated with adverbs of frequency.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We usually </a:t>
            </a:r>
            <a:r>
              <a:rPr lang="en-US" sz="2000" b="1" i="1" dirty="0">
                <a:solidFill>
                  <a:schemeClr val="tx1"/>
                </a:solidFill>
                <a:latin typeface="+mn-lt"/>
                <a:ea typeface="Comic Sans MS"/>
                <a:cs typeface="Times New Roman" panose="02020603050405020304" pitchFamily="18" charset="0"/>
                <a:sym typeface="Comic Sans MS"/>
              </a:rPr>
              <a:t>have</a:t>
            </a:r>
            <a:r>
              <a:rPr lang="en-US" sz="2000" i="1" dirty="0">
                <a:solidFill>
                  <a:schemeClr val="tx1"/>
                </a:solidFill>
                <a:latin typeface="+mn-lt"/>
                <a:ea typeface="Comic Sans MS"/>
                <a:cs typeface="Times New Roman" panose="02020603050405020304" pitchFamily="18" charset="0"/>
                <a:sym typeface="Comic Sans MS"/>
              </a:rPr>
              <a:t> our weekly sales meeting on Mondays.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I often </a:t>
            </a:r>
            <a:r>
              <a:rPr lang="en-US" sz="2000" b="1" i="1" dirty="0">
                <a:solidFill>
                  <a:schemeClr val="tx1"/>
                </a:solidFill>
                <a:latin typeface="+mn-lt"/>
                <a:ea typeface="Comic Sans MS"/>
                <a:cs typeface="Times New Roman" panose="02020603050405020304" pitchFamily="18" charset="0"/>
                <a:sym typeface="Comic Sans MS"/>
              </a:rPr>
              <a:t>travel</a:t>
            </a:r>
            <a:r>
              <a:rPr lang="en-US" sz="2000" i="1" dirty="0">
                <a:solidFill>
                  <a:schemeClr val="tx1"/>
                </a:solidFill>
                <a:latin typeface="+mn-lt"/>
                <a:ea typeface="Comic Sans MS"/>
                <a:cs typeface="Times New Roman" panose="02020603050405020304" pitchFamily="18" charset="0"/>
                <a:sym typeface="Comic Sans MS"/>
              </a:rPr>
              <a:t> abroad on business.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We sometimes </a:t>
            </a:r>
            <a:r>
              <a:rPr lang="en-US" sz="2000" b="1" i="1" dirty="0">
                <a:solidFill>
                  <a:schemeClr val="tx1"/>
                </a:solidFill>
                <a:latin typeface="+mn-lt"/>
                <a:ea typeface="Comic Sans MS"/>
                <a:cs typeface="Times New Roman" panose="02020603050405020304" pitchFamily="18" charset="0"/>
                <a:sym typeface="Comic Sans MS"/>
              </a:rPr>
              <a:t>get</a:t>
            </a:r>
            <a:r>
              <a:rPr lang="en-US" sz="2000" i="1" dirty="0">
                <a:solidFill>
                  <a:schemeClr val="tx1"/>
                </a:solidFill>
                <a:latin typeface="+mn-lt"/>
                <a:ea typeface="Comic Sans MS"/>
                <a:cs typeface="Times New Roman" panose="02020603050405020304" pitchFamily="18" charset="0"/>
                <a:sym typeface="Comic Sans MS"/>
              </a:rPr>
              <a:t> complaints, but not many.</a:t>
            </a:r>
          </a:p>
        </p:txBody>
      </p:sp>
      <p:sp>
        <p:nvSpPr>
          <p:cNvPr id="3" name="TextBox 2">
            <a:extLst>
              <a:ext uri="{FF2B5EF4-FFF2-40B4-BE49-F238E27FC236}">
                <a16:creationId xmlns:a16="http://schemas.microsoft.com/office/drawing/2014/main" id="{03EECF8F-622F-234F-DD4F-1498DB51EE4E}"/>
              </a:ext>
            </a:extLst>
          </p:cNvPr>
          <p:cNvSpPr txBox="1"/>
          <p:nvPr/>
        </p:nvSpPr>
        <p:spPr>
          <a:xfrm>
            <a:off x="689700" y="761069"/>
            <a:ext cx="2689549" cy="461665"/>
          </a:xfrm>
          <a:prstGeom prst="rect">
            <a:avLst/>
          </a:prstGeom>
          <a:noFill/>
        </p:spPr>
        <p:txBody>
          <a:bodyPr wrap="square">
            <a:spAutoFit/>
          </a:bodyPr>
          <a:lstStyle/>
          <a:p>
            <a:r>
              <a:rPr lang="en-US" sz="2400" b="1" dirty="0">
                <a:solidFill>
                  <a:srgbClr val="FF0000"/>
                </a:solidFill>
              </a:rPr>
              <a:t>Present Simple </a:t>
            </a:r>
          </a:p>
        </p:txBody>
      </p:sp>
    </p:spTree>
    <p:extLst>
      <p:ext uri="{BB962C8B-B14F-4D97-AF65-F5344CB8AC3E}">
        <p14:creationId xmlns:p14="http://schemas.microsoft.com/office/powerpoint/2010/main" val="3000690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404C05C0-F22A-A26B-BBB5-DC6EE41A0CBB}"/>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0FF96FC7-7E70-6D9E-8DE1-774703BECDA5}"/>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BB39CD47-1218-7783-6046-B3A6E12BD651}"/>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F44C199F-DF48-ADBB-2120-181A1E11685A}"/>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4BA33042-D578-3ABF-A50D-2B9AC359EF9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D65D8ADB-CCB2-3B80-EAC2-4506DC229164}"/>
              </a:ext>
            </a:extLst>
          </p:cNvPr>
          <p:cNvSpPr txBox="1"/>
          <p:nvPr/>
        </p:nvSpPr>
        <p:spPr>
          <a:xfrm>
            <a:off x="689700" y="1294049"/>
            <a:ext cx="10812600" cy="4401164"/>
          </a:xfrm>
          <a:prstGeom prst="rect">
            <a:avLst/>
          </a:prstGeom>
          <a:noFill/>
          <a:ln>
            <a:noFill/>
          </a:ln>
        </p:spPr>
        <p:txBody>
          <a:bodyPr spcFirstLastPara="1" wrap="square" lIns="91425" tIns="45700" rIns="91425" bIns="45700" anchor="t" anchorCtr="0">
            <a:spAutoFit/>
          </a:bodyPr>
          <a:lstStyle/>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2. There are verbs that we normally use only in </a:t>
            </a:r>
            <a:r>
              <a:rPr lang="en-US" sz="2000" b="1" dirty="0">
                <a:solidFill>
                  <a:schemeClr val="accent6"/>
                </a:solidFill>
                <a:latin typeface="+mj-lt"/>
                <a:ea typeface="Comic Sans MS"/>
                <a:cs typeface="Times New Roman" panose="02020603050405020304" pitchFamily="18" charset="0"/>
                <a:sym typeface="Comic Sans MS"/>
              </a:rPr>
              <a:t>simple tenses</a:t>
            </a:r>
            <a:r>
              <a:rPr lang="en-US" sz="2000" dirty="0">
                <a:solidFill>
                  <a:schemeClr val="tx1"/>
                </a:solidFill>
                <a:latin typeface="+mj-lt"/>
                <a:ea typeface="Comic Sans MS"/>
                <a:cs typeface="Times New Roman" panose="02020603050405020304" pitchFamily="18" charset="0"/>
                <a:sym typeface="Comic Sans MS"/>
              </a:rPr>
              <a:t>, not in </a:t>
            </a:r>
            <a:r>
              <a:rPr lang="en-US" sz="2000" b="1" dirty="0">
                <a:solidFill>
                  <a:schemeClr val="accent6"/>
                </a:solidFill>
                <a:latin typeface="+mj-lt"/>
                <a:ea typeface="Comic Sans MS"/>
                <a:cs typeface="Times New Roman" panose="02020603050405020304" pitchFamily="18" charset="0"/>
                <a:sym typeface="Comic Sans MS"/>
              </a:rPr>
              <a:t>continuous tenses. </a:t>
            </a:r>
          </a:p>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For example, </a:t>
            </a:r>
            <a:r>
              <a:rPr lang="en-US" sz="2000" dirty="0">
                <a:solidFill>
                  <a:srgbClr val="C00000"/>
                </a:solidFill>
                <a:latin typeface="+mj-lt"/>
                <a:ea typeface="Comic Sans MS"/>
                <a:cs typeface="Times New Roman" panose="02020603050405020304" pitchFamily="18" charset="0"/>
                <a:sym typeface="Comic Sans MS"/>
              </a:rPr>
              <a:t>believe, belong, depend, know, like, love, mean, own, remember, understand, want,</a:t>
            </a:r>
            <a:r>
              <a:rPr lang="en-US" sz="2000" dirty="0">
                <a:solidFill>
                  <a:schemeClr val="tx1"/>
                </a:solidFill>
                <a:latin typeface="+mj-lt"/>
                <a:ea typeface="Comic Sans MS"/>
                <a:cs typeface="Times New Roman" panose="02020603050405020304" pitchFamily="18" charset="0"/>
                <a:sym typeface="Comic Sans MS"/>
              </a:rPr>
              <a:t> etc. </a:t>
            </a:r>
          </a:p>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These verbs describe states, not actions. </a:t>
            </a:r>
          </a:p>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It depends on the exchange rate (NOT *It is depending ... ) </a:t>
            </a:r>
          </a:p>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The premises don't belong to them. (NOT *The premises aren't belonging ... ) </a:t>
            </a:r>
          </a:p>
          <a:p>
            <a:pPr lvl="0">
              <a:lnSpc>
                <a:spcPct val="200000"/>
              </a:lnSpc>
              <a:buSzPts val="1800"/>
            </a:pPr>
            <a:r>
              <a:rPr lang="en-US" sz="2000" dirty="0">
                <a:solidFill>
                  <a:schemeClr val="tx1"/>
                </a:solidFill>
                <a:latin typeface="+mj-lt"/>
                <a:ea typeface="Comic Sans MS"/>
                <a:cs typeface="Times New Roman" panose="02020603050405020304" pitchFamily="18" charset="0"/>
                <a:sym typeface="Comic Sans MS"/>
              </a:rPr>
              <a:t>What do they want? (NOT *What are they wanting ... )</a:t>
            </a:r>
          </a:p>
        </p:txBody>
      </p:sp>
    </p:spTree>
    <p:extLst>
      <p:ext uri="{BB962C8B-B14F-4D97-AF65-F5344CB8AC3E}">
        <p14:creationId xmlns:p14="http://schemas.microsoft.com/office/powerpoint/2010/main" val="1797466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8D3AD3B3-76F9-6473-5ACD-CB51B4F99926}"/>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3E6B2852-B540-4E0D-D823-CAA381AD4126}"/>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94D8C692-8F38-0370-6860-56CF407BB335}"/>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3F824D7D-1837-EEE7-7B54-B60749FB56FF}"/>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40081164-1486-90C8-3A92-B8BF20AF1D6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F9B144F8-C92F-C0E4-F6BD-0602857FB279}"/>
              </a:ext>
            </a:extLst>
          </p:cNvPr>
          <p:cNvSpPr txBox="1"/>
          <p:nvPr/>
        </p:nvSpPr>
        <p:spPr>
          <a:xfrm>
            <a:off x="762125" y="1320372"/>
            <a:ext cx="9862800" cy="4293443"/>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200" b="1" dirty="0">
                <a:solidFill>
                  <a:srgbClr val="FF0000"/>
                </a:solidFill>
                <a:latin typeface="+mn-lt"/>
                <a:cs typeface="Times New Roman" panose="02020603050405020304" pitchFamily="18" charset="0"/>
                <a:sym typeface="Comic Sans MS"/>
              </a:rPr>
              <a:t>Form</a:t>
            </a:r>
            <a:r>
              <a:rPr lang="en-US" sz="2000" b="1" dirty="0">
                <a:solidFill>
                  <a:srgbClr val="FF0000"/>
                </a:solidFill>
                <a:latin typeface="+mn-lt"/>
                <a:cs typeface="Times New Roman" panose="02020603050405020304" pitchFamily="18" charset="0"/>
                <a:sym typeface="Comic Sans MS"/>
              </a:rPr>
              <a:t>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I/You/We/They </a:t>
            </a:r>
            <a:r>
              <a:rPr lang="en-US" sz="2000" b="1" dirty="0">
                <a:solidFill>
                  <a:schemeClr val="tx1"/>
                </a:solidFill>
                <a:latin typeface="+mn-lt"/>
                <a:ea typeface="Comic Sans MS"/>
                <a:cs typeface="Times New Roman" panose="02020603050405020304" pitchFamily="18" charset="0"/>
                <a:sym typeface="Comic Sans MS"/>
              </a:rPr>
              <a:t>work</a:t>
            </a:r>
            <a:r>
              <a:rPr lang="en-US" sz="20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He/She/It </a:t>
            </a:r>
            <a:r>
              <a:rPr lang="en-US" sz="2000" b="1" dirty="0">
                <a:solidFill>
                  <a:schemeClr val="tx1"/>
                </a:solidFill>
                <a:latin typeface="+mn-lt"/>
                <a:ea typeface="Comic Sans MS"/>
                <a:cs typeface="Times New Roman" panose="02020603050405020304" pitchFamily="18" charset="0"/>
                <a:sym typeface="Comic Sans MS"/>
              </a:rPr>
              <a:t>works</a:t>
            </a:r>
            <a:r>
              <a:rPr lang="en-US" sz="2000" dirty="0">
                <a:solidFill>
                  <a:schemeClr val="tx1"/>
                </a:solidFill>
                <a:latin typeface="+mn-lt"/>
                <a:ea typeface="Comic Sans MS"/>
                <a:cs typeface="Times New Roman" panose="02020603050405020304" pitchFamily="18" charset="0"/>
                <a:sym typeface="Comic Sans MS"/>
              </a:rPr>
              <a:t>.</a:t>
            </a:r>
          </a:p>
          <a:p>
            <a:pPr lvl="0">
              <a:lnSpc>
                <a:spcPct val="150000"/>
              </a:lnSpc>
              <a:buSzPts val="1800"/>
            </a:pPr>
            <a:endParaRPr lang="en-US" sz="2000" dirty="0">
              <a:solidFill>
                <a:schemeClr val="tx1"/>
              </a:solidFill>
              <a:latin typeface="+mn-lt"/>
              <a:ea typeface="Comic Sans MS"/>
              <a:cs typeface="Times New Roman" panose="02020603050405020304" pitchFamily="18" charset="0"/>
              <a:sym typeface="Comic Sans MS"/>
            </a:endParaRP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a:t>
            </a:r>
            <a:r>
              <a:rPr lang="en-US" sz="2000">
                <a:solidFill>
                  <a:schemeClr val="tx1"/>
                </a:solidFill>
                <a:latin typeface="+mn-lt"/>
                <a:ea typeface="Comic Sans MS"/>
                <a:cs typeface="Times New Roman" panose="02020603050405020304" pitchFamily="18" charset="0"/>
                <a:sym typeface="Comic Sans MS"/>
              </a:rPr>
              <a:t>-  I/</a:t>
            </a:r>
            <a:r>
              <a:rPr lang="en-US" sz="2000" dirty="0">
                <a:solidFill>
                  <a:schemeClr val="tx1"/>
                </a:solidFill>
                <a:latin typeface="+mn-lt"/>
                <a:ea typeface="Comic Sans MS"/>
                <a:cs typeface="Times New Roman" panose="02020603050405020304" pitchFamily="18" charset="0"/>
                <a:sym typeface="Comic Sans MS"/>
              </a:rPr>
              <a:t>You/We/They </a:t>
            </a:r>
            <a:r>
              <a:rPr lang="en-US" sz="2000" b="1" dirty="0">
                <a:solidFill>
                  <a:schemeClr val="tx1"/>
                </a:solidFill>
                <a:latin typeface="+mn-lt"/>
                <a:ea typeface="Comic Sans MS"/>
                <a:cs typeface="Times New Roman" panose="02020603050405020304" pitchFamily="18" charset="0"/>
                <a:sym typeface="Comic Sans MS"/>
              </a:rPr>
              <a:t>don't</a:t>
            </a:r>
            <a:r>
              <a:rPr lang="en-US" sz="2000" dirty="0">
                <a:solidFill>
                  <a:schemeClr val="tx1"/>
                </a:solidFill>
                <a:latin typeface="+mn-lt"/>
                <a:ea typeface="Comic Sans MS"/>
                <a:cs typeface="Times New Roman" panose="02020603050405020304" pitchFamily="18" charset="0"/>
                <a:sym typeface="Comic Sans MS"/>
              </a:rPr>
              <a:t> (= do not) </a:t>
            </a:r>
            <a:r>
              <a:rPr lang="en-US" sz="2000" b="1" dirty="0">
                <a:solidFill>
                  <a:schemeClr val="tx1"/>
                </a:solidFill>
                <a:latin typeface="+mn-lt"/>
                <a:ea typeface="Comic Sans MS"/>
                <a:cs typeface="Times New Roman" panose="02020603050405020304" pitchFamily="18" charset="0"/>
                <a:sym typeface="Comic Sans MS"/>
              </a:rPr>
              <a:t>work.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He/She/It </a:t>
            </a:r>
            <a:r>
              <a:rPr lang="en-US" sz="2000" b="1" dirty="0">
                <a:solidFill>
                  <a:schemeClr val="tx1"/>
                </a:solidFill>
                <a:latin typeface="+mn-lt"/>
                <a:ea typeface="Comic Sans MS"/>
                <a:cs typeface="Times New Roman" panose="02020603050405020304" pitchFamily="18" charset="0"/>
                <a:sym typeface="Comic Sans MS"/>
              </a:rPr>
              <a:t>doesn't</a:t>
            </a:r>
            <a:r>
              <a:rPr lang="en-US" sz="2000" dirty="0">
                <a:solidFill>
                  <a:schemeClr val="tx1"/>
                </a:solidFill>
                <a:latin typeface="+mn-lt"/>
                <a:ea typeface="Comic Sans MS"/>
                <a:cs typeface="Times New Roman" panose="02020603050405020304" pitchFamily="18" charset="0"/>
                <a:sym typeface="Comic Sans MS"/>
              </a:rPr>
              <a:t> (= does not) </a:t>
            </a:r>
            <a:r>
              <a:rPr lang="en-US" sz="2000" b="1" dirty="0">
                <a:solidFill>
                  <a:schemeClr val="tx1"/>
                </a:solidFill>
                <a:latin typeface="+mn-lt"/>
                <a:ea typeface="Comic Sans MS"/>
                <a:cs typeface="Times New Roman" panose="02020603050405020304" pitchFamily="18" charset="0"/>
                <a:sym typeface="Comic Sans MS"/>
              </a:rPr>
              <a:t>work. </a:t>
            </a:r>
          </a:p>
          <a:p>
            <a:pPr lvl="0">
              <a:lnSpc>
                <a:spcPct val="150000"/>
              </a:lnSpc>
              <a:buSzPts val="1800"/>
            </a:pPr>
            <a:endParaRPr lang="en-US" sz="2000" dirty="0">
              <a:solidFill>
                <a:schemeClr val="tx1"/>
              </a:solidFill>
              <a:latin typeface="+mn-lt"/>
              <a:ea typeface="Comic Sans MS"/>
              <a:cs typeface="Times New Roman" panose="02020603050405020304" pitchFamily="18" charset="0"/>
              <a:sym typeface="Comic Sans MS"/>
            </a:endParaRP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a:t>
            </a:r>
            <a:r>
              <a:rPr lang="en-US" sz="2000" b="1" dirty="0">
                <a:solidFill>
                  <a:schemeClr val="tx1"/>
                </a:solidFill>
                <a:latin typeface="+mn-lt"/>
                <a:ea typeface="Comic Sans MS"/>
                <a:cs typeface="Times New Roman" panose="02020603050405020304" pitchFamily="18" charset="0"/>
                <a:sym typeface="Comic Sans MS"/>
              </a:rPr>
              <a:t>Do</a:t>
            </a:r>
            <a:r>
              <a:rPr lang="en-US" sz="2000" dirty="0">
                <a:solidFill>
                  <a:schemeClr val="tx1"/>
                </a:solidFill>
                <a:latin typeface="+mn-lt"/>
                <a:ea typeface="Comic Sans MS"/>
                <a:cs typeface="Times New Roman" panose="02020603050405020304" pitchFamily="18" charset="0"/>
                <a:sym typeface="Comic Sans MS"/>
              </a:rPr>
              <a:t> I/you/we/they </a:t>
            </a:r>
            <a:r>
              <a:rPr lang="en-US" sz="2000" b="1" dirty="0">
                <a:solidFill>
                  <a:schemeClr val="tx1"/>
                </a:solidFill>
                <a:latin typeface="+mn-lt"/>
                <a:ea typeface="Comic Sans MS"/>
                <a:cs typeface="Times New Roman" panose="02020603050405020304" pitchFamily="18" charset="0"/>
                <a:sym typeface="Comic Sans MS"/>
              </a:rPr>
              <a:t>work</a:t>
            </a:r>
            <a:r>
              <a:rPr lang="en-US" sz="20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     </a:t>
            </a:r>
            <a:r>
              <a:rPr lang="en-US" sz="2000" b="1" dirty="0">
                <a:solidFill>
                  <a:schemeClr val="tx1"/>
                </a:solidFill>
                <a:latin typeface="+mn-lt"/>
                <a:ea typeface="Comic Sans MS"/>
                <a:cs typeface="Times New Roman" panose="02020603050405020304" pitchFamily="18" charset="0"/>
                <a:sym typeface="Comic Sans MS"/>
              </a:rPr>
              <a:t>Does</a:t>
            </a:r>
            <a:r>
              <a:rPr lang="en-US" sz="2000" dirty="0">
                <a:solidFill>
                  <a:schemeClr val="tx1"/>
                </a:solidFill>
                <a:latin typeface="+mn-lt"/>
                <a:ea typeface="Comic Sans MS"/>
                <a:cs typeface="Times New Roman" panose="02020603050405020304" pitchFamily="18" charset="0"/>
                <a:sym typeface="Comic Sans MS"/>
              </a:rPr>
              <a:t> he/she/it </a:t>
            </a:r>
            <a:r>
              <a:rPr lang="en-US" sz="2000" b="1" dirty="0">
                <a:solidFill>
                  <a:schemeClr val="tx1"/>
                </a:solidFill>
                <a:latin typeface="+mn-lt"/>
                <a:ea typeface="Comic Sans MS"/>
                <a:cs typeface="Times New Roman" panose="02020603050405020304" pitchFamily="18" charset="0"/>
                <a:sym typeface="Comic Sans MS"/>
              </a:rPr>
              <a:t>work</a:t>
            </a:r>
            <a:r>
              <a:rPr lang="en-US" sz="2000" dirty="0">
                <a:solidFill>
                  <a:schemeClr val="tx1"/>
                </a:solidFill>
                <a:latin typeface="+mn-lt"/>
                <a:ea typeface="Comic Sans MS"/>
                <a:cs typeface="Times New Roman" panose="02020603050405020304" pitchFamily="18" charset="0"/>
                <a:sym typeface="Comic Sans MS"/>
              </a:rPr>
              <a:t>? </a:t>
            </a:r>
          </a:p>
        </p:txBody>
      </p:sp>
    </p:spTree>
    <p:extLst>
      <p:ext uri="{BB962C8B-B14F-4D97-AF65-F5344CB8AC3E}">
        <p14:creationId xmlns:p14="http://schemas.microsoft.com/office/powerpoint/2010/main" val="197604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4C224605-2A3D-04C1-0676-EF9C7F644A3D}"/>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D58EB90F-CC32-B146-2C51-4FED261C9848}"/>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25098CAF-BB8C-7FD5-A98A-FB4AE3B73B70}"/>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0654F3BA-F338-1DAC-821D-22B0A775AD4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301E8196-C984-35B3-C9EB-AD391E9C8AEA}"/>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9D639DCC-E678-0F40-8D45-5AB04AC2CD2C}"/>
              </a:ext>
            </a:extLst>
          </p:cNvPr>
          <p:cNvSpPr txBox="1"/>
          <p:nvPr/>
        </p:nvSpPr>
        <p:spPr>
          <a:xfrm>
            <a:off x="770593" y="1359518"/>
            <a:ext cx="10342165" cy="4755108"/>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200" b="1" dirty="0">
                <a:solidFill>
                  <a:srgbClr val="FF0000"/>
                </a:solidFill>
                <a:latin typeface="+mn-lt"/>
                <a:ea typeface="Comic Sans MS"/>
                <a:cs typeface="Times New Roman" panose="02020603050405020304" pitchFamily="18" charset="0"/>
                <a:sym typeface="Comic Sans MS"/>
              </a:rPr>
              <a:t>Uses</a:t>
            </a:r>
            <a:r>
              <a:rPr lang="en-US" sz="2000" dirty="0">
                <a:solidFill>
                  <a:srgbClr val="0000FF"/>
                </a:solidFill>
                <a:latin typeface="+mn-lt"/>
                <a:ea typeface="Comic Sans MS"/>
                <a:cs typeface="Times New Roman" panose="02020603050405020304" pitchFamily="18" charset="0"/>
                <a:sym typeface="Comic Sans MS"/>
              </a:rPr>
              <a:t> </a:t>
            </a:r>
          </a:p>
          <a:p>
            <a:pPr lvl="0">
              <a:lnSpc>
                <a:spcPct val="150000"/>
              </a:lnSpc>
              <a:buSzPts val="1800"/>
            </a:pPr>
            <a:r>
              <a:rPr lang="en-US" sz="2000" dirty="0">
                <a:solidFill>
                  <a:schemeClr val="tx1"/>
                </a:solidFill>
                <a:latin typeface="+mn-lt"/>
                <a:ea typeface="Comic Sans MS"/>
                <a:cs typeface="Times New Roman" panose="02020603050405020304" pitchFamily="18" charset="0"/>
                <a:sym typeface="Comic Sans MS"/>
              </a:rPr>
              <a:t>We use the present continuous to: </a:t>
            </a:r>
          </a:p>
          <a:p>
            <a:pPr lvl="0">
              <a:lnSpc>
                <a:spcPct val="150000"/>
              </a:lnSpc>
              <a:buSzPts val="1800"/>
            </a:pPr>
            <a:r>
              <a:rPr lang="en-US" sz="2000" dirty="0">
                <a:solidFill>
                  <a:srgbClr val="0000FF"/>
                </a:solidFill>
                <a:latin typeface="+mn-lt"/>
                <a:ea typeface="Comic Sans MS"/>
                <a:cs typeface="Times New Roman" panose="02020603050405020304" pitchFamily="18" charset="0"/>
                <a:sym typeface="Comic Sans MS"/>
              </a:rPr>
              <a:t>• describe activities in progress at the moment of speaking.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She</a:t>
            </a:r>
            <a:r>
              <a:rPr lang="en-US" sz="2000" b="1" i="1" dirty="0">
                <a:solidFill>
                  <a:schemeClr val="tx1"/>
                </a:solidFill>
                <a:latin typeface="+mn-lt"/>
                <a:ea typeface="Comic Sans MS"/>
                <a:cs typeface="Times New Roman" panose="02020603050405020304" pitchFamily="18" charset="0"/>
                <a:sym typeface="Comic Sans MS"/>
              </a:rPr>
              <a:t>'s</a:t>
            </a:r>
            <a:r>
              <a:rPr lang="en-US" sz="2000" i="1" dirty="0">
                <a:solidFill>
                  <a:schemeClr val="tx1"/>
                </a:solidFill>
                <a:latin typeface="+mn-lt"/>
                <a:ea typeface="Comic Sans MS"/>
                <a:cs typeface="Times New Roman" panose="02020603050405020304" pitchFamily="18" charset="0"/>
                <a:sym typeface="Comic Sans MS"/>
              </a:rPr>
              <a:t> </a:t>
            </a:r>
            <a:r>
              <a:rPr lang="en-US" sz="2000" b="1" i="1" dirty="0">
                <a:solidFill>
                  <a:schemeClr val="tx1"/>
                </a:solidFill>
                <a:latin typeface="+mn-lt"/>
                <a:ea typeface="Comic Sans MS"/>
                <a:cs typeface="Times New Roman" panose="02020603050405020304" pitchFamily="18" charset="0"/>
                <a:sym typeface="Comic Sans MS"/>
              </a:rPr>
              <a:t>talking</a:t>
            </a:r>
            <a:r>
              <a:rPr lang="en-US" sz="2000" i="1" dirty="0">
                <a:solidFill>
                  <a:schemeClr val="tx1"/>
                </a:solidFill>
                <a:latin typeface="+mn-lt"/>
                <a:ea typeface="Comic Sans MS"/>
                <a:cs typeface="Times New Roman" panose="02020603050405020304" pitchFamily="18" charset="0"/>
                <a:sym typeface="Comic Sans MS"/>
              </a:rPr>
              <a:t> to him on the phone right now. </a:t>
            </a:r>
          </a:p>
          <a:p>
            <a:pPr lvl="0">
              <a:lnSpc>
                <a:spcPct val="150000"/>
              </a:lnSpc>
              <a:buSzPts val="1800"/>
            </a:pPr>
            <a:r>
              <a:rPr lang="en-US" sz="2000" dirty="0">
                <a:solidFill>
                  <a:srgbClr val="0000FF"/>
                </a:solidFill>
                <a:latin typeface="+mn-lt"/>
                <a:ea typeface="Comic Sans MS"/>
                <a:cs typeface="Times New Roman" panose="02020603050405020304" pitchFamily="18" charset="0"/>
                <a:sym typeface="Comic Sans MS"/>
              </a:rPr>
              <a:t>• describe temporary situations.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The delegation </a:t>
            </a:r>
            <a:r>
              <a:rPr lang="en-US" sz="2000" b="1" i="1" dirty="0">
                <a:solidFill>
                  <a:schemeClr val="tx1"/>
                </a:solidFill>
                <a:latin typeface="+mn-lt"/>
                <a:ea typeface="Comic Sans MS"/>
                <a:cs typeface="Times New Roman" panose="02020603050405020304" pitchFamily="18" charset="0"/>
                <a:sym typeface="Comic Sans MS"/>
              </a:rPr>
              <a:t>is staying </a:t>
            </a:r>
            <a:r>
              <a:rPr lang="en-US" sz="2000" i="1" dirty="0">
                <a:solidFill>
                  <a:schemeClr val="tx1"/>
                </a:solidFill>
                <a:latin typeface="+mn-lt"/>
                <a:ea typeface="Comic Sans MS"/>
                <a:cs typeface="Times New Roman" panose="02020603050405020304" pitchFamily="18" charset="0"/>
                <a:sym typeface="Comic Sans MS"/>
              </a:rPr>
              <a:t>at the Hilton until Friday. </a:t>
            </a:r>
          </a:p>
          <a:p>
            <a:pPr lvl="0">
              <a:lnSpc>
                <a:spcPct val="150000"/>
              </a:lnSpc>
              <a:buSzPts val="1800"/>
            </a:pPr>
            <a:r>
              <a:rPr lang="en-US" sz="2000" dirty="0">
                <a:solidFill>
                  <a:srgbClr val="0000FF"/>
                </a:solidFill>
                <a:latin typeface="+mn-lt"/>
                <a:ea typeface="Comic Sans MS"/>
                <a:cs typeface="Times New Roman" panose="02020603050405020304" pitchFamily="18" charset="0"/>
                <a:sym typeface="Comic Sans MS"/>
              </a:rPr>
              <a:t>• refer to future arrangements.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He'</a:t>
            </a:r>
            <a:r>
              <a:rPr lang="en-US" sz="2000" b="1" i="1" dirty="0">
                <a:solidFill>
                  <a:schemeClr val="tx1"/>
                </a:solidFill>
                <a:latin typeface="+mn-lt"/>
                <a:ea typeface="Comic Sans MS"/>
                <a:cs typeface="Times New Roman" panose="02020603050405020304" pitchFamily="18" charset="0"/>
                <a:sym typeface="Comic Sans MS"/>
              </a:rPr>
              <a:t>s</a:t>
            </a:r>
            <a:r>
              <a:rPr lang="en-US" sz="2000" i="1" dirty="0">
                <a:solidFill>
                  <a:schemeClr val="tx1"/>
                </a:solidFill>
                <a:latin typeface="+mn-lt"/>
                <a:ea typeface="Comic Sans MS"/>
                <a:cs typeface="Times New Roman" panose="02020603050405020304" pitchFamily="18" charset="0"/>
                <a:sym typeface="Comic Sans MS"/>
              </a:rPr>
              <a:t> </a:t>
            </a:r>
            <a:r>
              <a:rPr lang="en-US" sz="2000" b="1" i="1" dirty="0">
                <a:solidFill>
                  <a:schemeClr val="tx1"/>
                </a:solidFill>
                <a:latin typeface="+mn-lt"/>
                <a:ea typeface="Comic Sans MS"/>
                <a:cs typeface="Times New Roman" panose="02020603050405020304" pitchFamily="18" charset="0"/>
                <a:sym typeface="Comic Sans MS"/>
              </a:rPr>
              <a:t>starting</a:t>
            </a:r>
            <a:r>
              <a:rPr lang="en-US" sz="2000" i="1" dirty="0">
                <a:solidFill>
                  <a:schemeClr val="tx1"/>
                </a:solidFill>
                <a:latin typeface="+mn-lt"/>
                <a:ea typeface="Comic Sans MS"/>
                <a:cs typeface="Times New Roman" panose="02020603050405020304" pitchFamily="18" charset="0"/>
                <a:sym typeface="Comic Sans MS"/>
              </a:rPr>
              <a:t> a new job next week. </a:t>
            </a:r>
          </a:p>
          <a:p>
            <a:pPr lvl="0">
              <a:lnSpc>
                <a:spcPct val="150000"/>
              </a:lnSpc>
              <a:buSzPts val="1800"/>
            </a:pPr>
            <a:r>
              <a:rPr lang="en-US" sz="2000" dirty="0">
                <a:solidFill>
                  <a:srgbClr val="0000FF"/>
                </a:solidFill>
                <a:latin typeface="+mn-lt"/>
                <a:ea typeface="Comic Sans MS"/>
                <a:cs typeface="Times New Roman" panose="02020603050405020304" pitchFamily="18" charset="0"/>
                <a:sym typeface="Comic Sans MS"/>
              </a:rPr>
              <a:t>• describe changing situations. </a:t>
            </a:r>
          </a:p>
          <a:p>
            <a:pPr lvl="0">
              <a:lnSpc>
                <a:spcPct val="150000"/>
              </a:lnSpc>
              <a:buSzPts val="1800"/>
            </a:pPr>
            <a:r>
              <a:rPr lang="en-US" sz="2000" i="1" dirty="0">
                <a:solidFill>
                  <a:schemeClr val="tx1"/>
                </a:solidFill>
                <a:latin typeface="+mn-lt"/>
                <a:ea typeface="Comic Sans MS"/>
                <a:cs typeface="Times New Roman" panose="02020603050405020304" pitchFamily="18" charset="0"/>
                <a:sym typeface="Comic Sans MS"/>
              </a:rPr>
              <a:t>We</a:t>
            </a:r>
            <a:r>
              <a:rPr lang="en-US" sz="2000" b="1" i="1" dirty="0">
                <a:solidFill>
                  <a:schemeClr val="tx1"/>
                </a:solidFill>
                <a:latin typeface="+mn-lt"/>
                <a:ea typeface="Comic Sans MS"/>
                <a:cs typeface="Times New Roman" panose="02020603050405020304" pitchFamily="18" charset="0"/>
                <a:sym typeface="Comic Sans MS"/>
              </a:rPr>
              <a:t>'re</a:t>
            </a:r>
            <a:r>
              <a:rPr lang="en-US" sz="2000" i="1" dirty="0">
                <a:solidFill>
                  <a:schemeClr val="tx1"/>
                </a:solidFill>
                <a:latin typeface="+mn-lt"/>
                <a:ea typeface="Comic Sans MS"/>
                <a:cs typeface="Times New Roman" panose="02020603050405020304" pitchFamily="18" charset="0"/>
                <a:sym typeface="Comic Sans MS"/>
              </a:rPr>
              <a:t> </a:t>
            </a:r>
            <a:r>
              <a:rPr lang="en-US" sz="2000" b="1" i="1" dirty="0">
                <a:solidFill>
                  <a:schemeClr val="tx1"/>
                </a:solidFill>
                <a:latin typeface="+mn-lt"/>
                <a:ea typeface="Comic Sans MS"/>
                <a:cs typeface="Times New Roman" panose="02020603050405020304" pitchFamily="18" charset="0"/>
                <a:sym typeface="Comic Sans MS"/>
              </a:rPr>
              <a:t>developing</a:t>
            </a:r>
            <a:r>
              <a:rPr lang="en-US" sz="2000" i="1" dirty="0">
                <a:solidFill>
                  <a:schemeClr val="tx1"/>
                </a:solidFill>
                <a:latin typeface="+mn-lt"/>
                <a:ea typeface="Comic Sans MS"/>
                <a:cs typeface="Times New Roman" panose="02020603050405020304" pitchFamily="18" charset="0"/>
                <a:sym typeface="Comic Sans MS"/>
              </a:rPr>
              <a:t> a new marketing strategy.</a:t>
            </a:r>
          </a:p>
        </p:txBody>
      </p:sp>
      <p:sp>
        <p:nvSpPr>
          <p:cNvPr id="2" name="TextBox 1">
            <a:extLst>
              <a:ext uri="{FF2B5EF4-FFF2-40B4-BE49-F238E27FC236}">
                <a16:creationId xmlns:a16="http://schemas.microsoft.com/office/drawing/2014/main" id="{2FC5B545-EDF7-7414-4BB7-92D99BEBAE2D}"/>
              </a:ext>
            </a:extLst>
          </p:cNvPr>
          <p:cNvSpPr txBox="1"/>
          <p:nvPr/>
        </p:nvSpPr>
        <p:spPr>
          <a:xfrm>
            <a:off x="770594" y="766237"/>
            <a:ext cx="3129602" cy="461665"/>
          </a:xfrm>
          <a:prstGeom prst="rect">
            <a:avLst/>
          </a:prstGeom>
          <a:noFill/>
        </p:spPr>
        <p:txBody>
          <a:bodyPr wrap="square" rtlCol="0">
            <a:spAutoFit/>
          </a:bodyPr>
          <a:lstStyle/>
          <a:p>
            <a:r>
              <a:rPr lang="en-US" sz="2400" b="1" dirty="0">
                <a:solidFill>
                  <a:srgbClr val="FF0000"/>
                </a:solidFill>
              </a:rPr>
              <a:t>Present continuous </a:t>
            </a:r>
          </a:p>
        </p:txBody>
      </p:sp>
    </p:spTree>
    <p:extLst>
      <p:ext uri="{BB962C8B-B14F-4D97-AF65-F5344CB8AC3E}">
        <p14:creationId xmlns:p14="http://schemas.microsoft.com/office/powerpoint/2010/main" val="41007418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4FE3D50E-A235-B59A-E3C3-2BF95606BF10}"/>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DD35A13A-5A82-145A-95C6-9302A0198AD4}"/>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09419833-E70E-D24F-D72A-B9594E0E47D8}"/>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2517C7B4-2E07-755F-A834-B5B023845033}"/>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45189B46-FE1E-A7C1-591F-E73BD4AEFFBA}"/>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4E50669F-99E3-1A0E-9DF1-5B2136D09D38}"/>
              </a:ext>
            </a:extLst>
          </p:cNvPr>
          <p:cNvSpPr txBox="1"/>
          <p:nvPr/>
        </p:nvSpPr>
        <p:spPr>
          <a:xfrm>
            <a:off x="762125" y="1231789"/>
            <a:ext cx="9862800" cy="5085967"/>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000" b="1" dirty="0">
                <a:solidFill>
                  <a:srgbClr val="FF0000"/>
                </a:solidFill>
                <a:latin typeface="+mj-lt"/>
                <a:ea typeface="Comic Sans MS"/>
                <a:cs typeface="Times New Roman" panose="02020603050405020304" pitchFamily="18" charset="0"/>
                <a:sym typeface="Comic Sans MS"/>
              </a:rPr>
              <a:t>Form</a:t>
            </a:r>
            <a:r>
              <a:rPr lang="en-US" sz="2000" dirty="0">
                <a:solidFill>
                  <a:schemeClr val="tx1"/>
                </a:solidFill>
                <a:latin typeface="+mj-lt"/>
                <a:ea typeface="Comic Sans MS"/>
                <a:cs typeface="Times New Roman" panose="02020603050405020304" pitchFamily="18" charset="0"/>
                <a:sym typeface="Comic Sans MS"/>
              </a:rPr>
              <a:t>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I </a:t>
            </a:r>
            <a:r>
              <a:rPr lang="en-US" sz="1900" b="1" dirty="0">
                <a:solidFill>
                  <a:schemeClr val="tx1"/>
                </a:solidFill>
                <a:latin typeface="+mn-lt"/>
                <a:ea typeface="Comic Sans MS"/>
                <a:cs typeface="Times New Roman" panose="02020603050405020304" pitchFamily="18" charset="0"/>
                <a:sym typeface="Comic Sans MS"/>
              </a:rPr>
              <a:t>am working.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He/She/It </a:t>
            </a:r>
            <a:r>
              <a:rPr lang="en-US" sz="1900" b="1" dirty="0">
                <a:solidFill>
                  <a:schemeClr val="tx1"/>
                </a:solidFill>
                <a:latin typeface="+mn-lt"/>
                <a:ea typeface="Comic Sans MS"/>
                <a:cs typeface="Times New Roman" panose="02020603050405020304" pitchFamily="18" charset="0"/>
                <a:sym typeface="Comic Sans MS"/>
              </a:rPr>
              <a:t>is working.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You/We/They </a:t>
            </a:r>
            <a:r>
              <a:rPr lang="en-US" sz="1900" b="1" dirty="0">
                <a:solidFill>
                  <a:schemeClr val="tx1"/>
                </a:solidFill>
                <a:latin typeface="+mn-lt"/>
                <a:ea typeface="Comic Sans MS"/>
                <a:cs typeface="Times New Roman" panose="02020603050405020304" pitchFamily="18" charset="0"/>
                <a:sym typeface="Comic Sans MS"/>
              </a:rPr>
              <a:t>are working</a:t>
            </a:r>
            <a:r>
              <a:rPr lang="en-US" sz="1900" dirty="0">
                <a:solidFill>
                  <a:schemeClr val="tx1"/>
                </a:solidFill>
                <a:latin typeface="+mn-lt"/>
                <a:ea typeface="Comic Sans MS"/>
                <a:cs typeface="Times New Roman" panose="02020603050405020304" pitchFamily="18" charset="0"/>
                <a:sym typeface="Comic Sans MS"/>
              </a:rPr>
              <a:t>.</a:t>
            </a:r>
          </a:p>
          <a:p>
            <a:pPr lvl="0">
              <a:buSzPts val="1800"/>
            </a:pPr>
            <a:endParaRPr lang="en-US" sz="1900" dirty="0">
              <a:solidFill>
                <a:schemeClr val="tx1"/>
              </a:solidFill>
              <a:latin typeface="+mn-lt"/>
              <a:ea typeface="Comic Sans MS"/>
              <a:cs typeface="Times New Roman" panose="02020603050405020304" pitchFamily="18" charset="0"/>
              <a:sym typeface="Comic Sans MS"/>
            </a:endParaRP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I </a:t>
            </a:r>
            <a:r>
              <a:rPr lang="en-US" sz="1900" b="1" dirty="0">
                <a:solidFill>
                  <a:schemeClr val="tx1"/>
                </a:solidFill>
                <a:latin typeface="+mn-lt"/>
                <a:ea typeface="Comic Sans MS"/>
                <a:cs typeface="Times New Roman" panose="02020603050405020304" pitchFamily="18" charset="0"/>
                <a:sym typeface="Comic Sans MS"/>
              </a:rPr>
              <a:t>am not working.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He/She/It </a:t>
            </a:r>
            <a:r>
              <a:rPr lang="en-US" sz="1900" b="1" dirty="0">
                <a:solidFill>
                  <a:schemeClr val="tx1"/>
                </a:solidFill>
                <a:latin typeface="+mn-lt"/>
                <a:ea typeface="Comic Sans MS"/>
                <a:cs typeface="Times New Roman" panose="02020603050405020304" pitchFamily="18" charset="0"/>
                <a:sym typeface="Comic Sans MS"/>
              </a:rPr>
              <a:t>isn't</a:t>
            </a:r>
            <a:r>
              <a:rPr lang="en-US" sz="1900" dirty="0">
                <a:solidFill>
                  <a:schemeClr val="tx1"/>
                </a:solidFill>
                <a:latin typeface="+mn-lt"/>
                <a:ea typeface="Comic Sans MS"/>
                <a:cs typeface="Times New Roman" panose="02020603050405020304" pitchFamily="18" charset="0"/>
                <a:sym typeface="Comic Sans MS"/>
              </a:rPr>
              <a:t> (= is not</a:t>
            </a:r>
            <a:r>
              <a:rPr lang="en-US" sz="1900" b="1" dirty="0">
                <a:solidFill>
                  <a:schemeClr val="tx1"/>
                </a:solidFill>
                <a:latin typeface="+mn-lt"/>
                <a:ea typeface="Comic Sans MS"/>
                <a:cs typeface="Times New Roman" panose="02020603050405020304" pitchFamily="18" charset="0"/>
                <a:sym typeface="Comic Sans MS"/>
              </a:rPr>
              <a:t>) working</a:t>
            </a:r>
            <a:r>
              <a:rPr lang="en-US" sz="19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You/We/They </a:t>
            </a:r>
            <a:r>
              <a:rPr lang="en-US" sz="1900" b="1" dirty="0">
                <a:solidFill>
                  <a:schemeClr val="tx1"/>
                </a:solidFill>
                <a:latin typeface="+mn-lt"/>
                <a:ea typeface="Comic Sans MS"/>
                <a:cs typeface="Times New Roman" panose="02020603050405020304" pitchFamily="18" charset="0"/>
                <a:sym typeface="Comic Sans MS"/>
              </a:rPr>
              <a:t>aren't</a:t>
            </a:r>
            <a:r>
              <a:rPr lang="en-US" sz="1900" dirty="0">
                <a:solidFill>
                  <a:schemeClr val="tx1"/>
                </a:solidFill>
                <a:latin typeface="+mn-lt"/>
                <a:ea typeface="Comic Sans MS"/>
                <a:cs typeface="Times New Roman" panose="02020603050405020304" pitchFamily="18" charset="0"/>
                <a:sym typeface="Comic Sans MS"/>
              </a:rPr>
              <a:t> (= are not) </a:t>
            </a:r>
            <a:r>
              <a:rPr lang="en-US" sz="1900" b="1" dirty="0">
                <a:solidFill>
                  <a:schemeClr val="tx1"/>
                </a:solidFill>
                <a:latin typeface="+mn-lt"/>
                <a:ea typeface="Comic Sans MS"/>
                <a:cs typeface="Times New Roman" panose="02020603050405020304" pitchFamily="18" charset="0"/>
                <a:sym typeface="Comic Sans MS"/>
              </a:rPr>
              <a:t>working</a:t>
            </a:r>
            <a:r>
              <a:rPr lang="en-US" sz="1900" dirty="0">
                <a:solidFill>
                  <a:schemeClr val="tx1"/>
                </a:solidFill>
                <a:latin typeface="+mn-lt"/>
                <a:ea typeface="Comic Sans MS"/>
                <a:cs typeface="Times New Roman" panose="02020603050405020304" pitchFamily="18" charset="0"/>
                <a:sym typeface="Comic Sans MS"/>
              </a:rPr>
              <a:t>.</a:t>
            </a:r>
          </a:p>
          <a:p>
            <a:pPr lvl="0">
              <a:buSzPts val="1800"/>
            </a:pPr>
            <a:r>
              <a:rPr lang="en-US" sz="19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a:t>
            </a:r>
            <a:r>
              <a:rPr lang="en-US" sz="1900" b="1" dirty="0">
                <a:solidFill>
                  <a:schemeClr val="tx1"/>
                </a:solidFill>
                <a:latin typeface="+mn-lt"/>
                <a:ea typeface="Comic Sans MS"/>
                <a:cs typeface="Times New Roman" panose="02020603050405020304" pitchFamily="18" charset="0"/>
                <a:sym typeface="Comic Sans MS"/>
              </a:rPr>
              <a:t>Am</a:t>
            </a:r>
            <a:r>
              <a:rPr lang="en-US" sz="1900" dirty="0">
                <a:solidFill>
                  <a:schemeClr val="tx1"/>
                </a:solidFill>
                <a:latin typeface="+mn-lt"/>
                <a:ea typeface="Comic Sans MS"/>
                <a:cs typeface="Times New Roman" panose="02020603050405020304" pitchFamily="18" charset="0"/>
                <a:sym typeface="Comic Sans MS"/>
              </a:rPr>
              <a:t> I </a:t>
            </a:r>
            <a:r>
              <a:rPr lang="en-US" sz="1900" b="1" dirty="0">
                <a:solidFill>
                  <a:schemeClr val="tx1"/>
                </a:solidFill>
                <a:latin typeface="+mn-lt"/>
                <a:ea typeface="Comic Sans MS"/>
                <a:cs typeface="Times New Roman" panose="02020603050405020304" pitchFamily="18" charset="0"/>
                <a:sym typeface="Comic Sans MS"/>
              </a:rPr>
              <a:t>working</a:t>
            </a:r>
            <a:r>
              <a:rPr lang="en-US" sz="19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a:t>
            </a:r>
            <a:r>
              <a:rPr lang="en-US" sz="1900" b="1" dirty="0">
                <a:solidFill>
                  <a:schemeClr val="tx1"/>
                </a:solidFill>
                <a:latin typeface="+mn-lt"/>
                <a:ea typeface="Comic Sans MS"/>
                <a:cs typeface="Times New Roman" panose="02020603050405020304" pitchFamily="18" charset="0"/>
                <a:sym typeface="Comic Sans MS"/>
              </a:rPr>
              <a:t>Is</a:t>
            </a:r>
            <a:r>
              <a:rPr lang="en-US" sz="1900" dirty="0">
                <a:solidFill>
                  <a:schemeClr val="tx1"/>
                </a:solidFill>
                <a:latin typeface="+mn-lt"/>
                <a:ea typeface="Comic Sans MS"/>
                <a:cs typeface="Times New Roman" panose="02020603050405020304" pitchFamily="18" charset="0"/>
                <a:sym typeface="Comic Sans MS"/>
              </a:rPr>
              <a:t> he/she/it </a:t>
            </a:r>
            <a:r>
              <a:rPr lang="en-US" sz="1900" b="1" dirty="0">
                <a:solidFill>
                  <a:schemeClr val="tx1"/>
                </a:solidFill>
                <a:latin typeface="+mn-lt"/>
                <a:ea typeface="Comic Sans MS"/>
                <a:cs typeface="Times New Roman" panose="02020603050405020304" pitchFamily="18" charset="0"/>
                <a:sym typeface="Comic Sans MS"/>
              </a:rPr>
              <a:t>working</a:t>
            </a:r>
            <a:r>
              <a:rPr lang="en-US" sz="1900" dirty="0">
                <a:solidFill>
                  <a:schemeClr val="tx1"/>
                </a:solidFill>
                <a:latin typeface="+mn-lt"/>
                <a:ea typeface="Comic Sans MS"/>
                <a:cs typeface="Times New Roman" panose="02020603050405020304" pitchFamily="18" charset="0"/>
                <a:sym typeface="Comic Sans MS"/>
              </a:rPr>
              <a:t>? </a:t>
            </a:r>
          </a:p>
          <a:p>
            <a:pPr lvl="0">
              <a:lnSpc>
                <a:spcPct val="150000"/>
              </a:lnSpc>
              <a:buSzPts val="1800"/>
            </a:pPr>
            <a:r>
              <a:rPr lang="en-US" sz="1900" dirty="0">
                <a:solidFill>
                  <a:schemeClr val="tx1"/>
                </a:solidFill>
                <a:latin typeface="+mn-lt"/>
                <a:ea typeface="Comic Sans MS"/>
                <a:cs typeface="Times New Roman" panose="02020603050405020304" pitchFamily="18" charset="0"/>
                <a:sym typeface="Comic Sans MS"/>
              </a:rPr>
              <a:t>    </a:t>
            </a:r>
            <a:r>
              <a:rPr lang="en-US" sz="1900" b="1" dirty="0">
                <a:solidFill>
                  <a:schemeClr val="tx1"/>
                </a:solidFill>
                <a:latin typeface="+mn-lt"/>
                <a:ea typeface="Comic Sans MS"/>
                <a:cs typeface="Times New Roman" panose="02020603050405020304" pitchFamily="18" charset="0"/>
                <a:sym typeface="Comic Sans MS"/>
              </a:rPr>
              <a:t>Are</a:t>
            </a:r>
            <a:r>
              <a:rPr lang="en-US" sz="1900" dirty="0">
                <a:solidFill>
                  <a:schemeClr val="tx1"/>
                </a:solidFill>
                <a:latin typeface="+mn-lt"/>
                <a:ea typeface="Comic Sans MS"/>
                <a:cs typeface="Times New Roman" panose="02020603050405020304" pitchFamily="18" charset="0"/>
                <a:sym typeface="Comic Sans MS"/>
              </a:rPr>
              <a:t> you/we/they </a:t>
            </a:r>
            <a:r>
              <a:rPr lang="en-US" sz="1900" b="1" dirty="0">
                <a:solidFill>
                  <a:schemeClr val="tx1"/>
                </a:solidFill>
                <a:latin typeface="+mn-lt"/>
                <a:ea typeface="Comic Sans MS"/>
                <a:cs typeface="Times New Roman" panose="02020603050405020304" pitchFamily="18" charset="0"/>
                <a:sym typeface="Comic Sans MS"/>
              </a:rPr>
              <a:t>working</a:t>
            </a:r>
            <a:r>
              <a:rPr lang="en-US" sz="1900" dirty="0">
                <a:solidFill>
                  <a:schemeClr val="tx1"/>
                </a:solidFill>
                <a:latin typeface="+mn-lt"/>
                <a:ea typeface="Comic Sans MS"/>
                <a:cs typeface="Times New Roman" panose="02020603050405020304" pitchFamily="18" charset="0"/>
                <a:sym typeface="Comic Sans MS"/>
              </a:rPr>
              <a:t>?</a:t>
            </a:r>
          </a:p>
        </p:txBody>
      </p:sp>
    </p:spTree>
    <p:extLst>
      <p:ext uri="{BB962C8B-B14F-4D97-AF65-F5344CB8AC3E}">
        <p14:creationId xmlns:p14="http://schemas.microsoft.com/office/powerpoint/2010/main" val="13653561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74F19A2F-CABE-D20F-4836-B2F0741C7CEE}"/>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57936913-0794-5F2F-1708-8EA647816BB8}"/>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F8C0E193-807B-75EC-DB83-D4CFAB78B820}"/>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245F6223-B5BE-ADB1-7404-27D9566F37B0}"/>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BCC2ABD9-850B-E075-7503-DE3BE419EF78}"/>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89CE543C-C327-E81A-48AC-EF18C9EAF91F}"/>
              </a:ext>
            </a:extLst>
          </p:cNvPr>
          <p:cNvSpPr txBox="1"/>
          <p:nvPr/>
        </p:nvSpPr>
        <p:spPr>
          <a:xfrm>
            <a:off x="745621" y="1231789"/>
            <a:ext cx="10555908" cy="5078273"/>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1800" b="1" dirty="0">
                <a:solidFill>
                  <a:schemeClr val="tx1"/>
                </a:solidFill>
                <a:latin typeface="+mn-lt"/>
                <a:ea typeface="Comic Sans MS"/>
                <a:cs typeface="Times New Roman" panose="02020603050405020304" pitchFamily="18" charset="0"/>
                <a:sym typeface="Comic Sans MS"/>
              </a:rPr>
              <a:t>A) Complete these sentences with either the present simple or the present continuous form of the verbs in brackets. </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We normally ............. (</a:t>
            </a:r>
            <a:r>
              <a:rPr lang="en-US" sz="1800" i="1" dirty="0">
                <a:solidFill>
                  <a:schemeClr val="tx1"/>
                </a:solidFill>
                <a:latin typeface="+mn-lt"/>
                <a:ea typeface="Comic Sans MS"/>
                <a:cs typeface="Times New Roman" panose="02020603050405020304" pitchFamily="18" charset="0"/>
                <a:sym typeface="Comic Sans MS"/>
              </a:rPr>
              <a:t>hold</a:t>
            </a:r>
            <a:r>
              <a:rPr lang="en-US" sz="1800" dirty="0">
                <a:solidFill>
                  <a:schemeClr val="tx1"/>
                </a:solidFill>
                <a:latin typeface="+mn-lt"/>
                <a:ea typeface="Comic Sans MS"/>
                <a:cs typeface="Times New Roman" panose="02020603050405020304" pitchFamily="18" charset="0"/>
                <a:sym typeface="Comic Sans MS"/>
              </a:rPr>
              <a:t>) our sales conference in Mumbai, but this year we …….…….…. (</a:t>
            </a:r>
            <a:r>
              <a:rPr lang="en-US" sz="1800" i="1" dirty="0">
                <a:solidFill>
                  <a:schemeClr val="tx1"/>
                </a:solidFill>
                <a:latin typeface="+mn-lt"/>
                <a:ea typeface="Comic Sans MS"/>
                <a:cs typeface="Times New Roman" panose="02020603050405020304" pitchFamily="18" charset="0"/>
                <a:sym typeface="Comic Sans MS"/>
              </a:rPr>
              <a:t>hold</a:t>
            </a:r>
            <a:r>
              <a:rPr lang="en-US" sz="1800" dirty="0">
                <a:solidFill>
                  <a:schemeClr val="tx1"/>
                </a:solidFill>
                <a:latin typeface="+mn-lt"/>
                <a:ea typeface="Comic Sans MS"/>
                <a:cs typeface="Times New Roman" panose="02020603050405020304" pitchFamily="18" charset="0"/>
                <a:sym typeface="Comic Sans MS"/>
              </a:rPr>
              <a:t>) it in Delhi.</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Although we ……..……. (</a:t>
            </a:r>
            <a:r>
              <a:rPr lang="en-US" sz="1800" i="1" dirty="0">
                <a:solidFill>
                  <a:schemeClr val="tx1"/>
                </a:solidFill>
                <a:latin typeface="+mn-lt"/>
                <a:ea typeface="Comic Sans MS"/>
                <a:cs typeface="Times New Roman" panose="02020603050405020304" pitchFamily="18" charset="0"/>
                <a:sym typeface="Comic Sans MS"/>
              </a:rPr>
              <a:t>use</a:t>
            </a:r>
            <a:r>
              <a:rPr lang="en-US" sz="1800" dirty="0">
                <a:solidFill>
                  <a:schemeClr val="tx1"/>
                </a:solidFill>
                <a:latin typeface="+mn-lt"/>
                <a:ea typeface="Comic Sans MS"/>
                <a:cs typeface="Times New Roman" panose="02020603050405020304" pitchFamily="18" charset="0"/>
                <a:sym typeface="Comic Sans MS"/>
              </a:rPr>
              <a:t>) our own sales representative at the moment, we generally …..……. (</a:t>
            </a:r>
            <a:r>
              <a:rPr lang="en-US" sz="1800" i="1" dirty="0">
                <a:solidFill>
                  <a:schemeClr val="tx1"/>
                </a:solidFill>
                <a:latin typeface="+mn-lt"/>
                <a:ea typeface="Comic Sans MS"/>
                <a:cs typeface="Times New Roman" panose="02020603050405020304" pitchFamily="18" charset="0"/>
                <a:sym typeface="Comic Sans MS"/>
              </a:rPr>
              <a:t>use</a:t>
            </a:r>
            <a:r>
              <a:rPr lang="en-US" sz="1800" dirty="0">
                <a:solidFill>
                  <a:schemeClr val="tx1"/>
                </a:solidFill>
                <a:latin typeface="+mn-lt"/>
                <a:ea typeface="Comic Sans MS"/>
                <a:cs typeface="Times New Roman" panose="02020603050405020304" pitchFamily="18" charset="0"/>
                <a:sym typeface="Comic Sans MS"/>
              </a:rPr>
              <a:t>) agents in China.</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Tatsuo ............... (</a:t>
            </a:r>
            <a:r>
              <a:rPr lang="en-US" sz="1800" i="1" dirty="0">
                <a:solidFill>
                  <a:schemeClr val="tx1"/>
                </a:solidFill>
                <a:latin typeface="+mn-lt"/>
                <a:ea typeface="Comic Sans MS"/>
                <a:cs typeface="Times New Roman" panose="02020603050405020304" pitchFamily="18" charset="0"/>
                <a:sym typeface="Comic Sans MS"/>
              </a:rPr>
              <a:t>work</a:t>
            </a:r>
            <a:r>
              <a:rPr lang="en-US" sz="1800" dirty="0">
                <a:solidFill>
                  <a:schemeClr val="tx1"/>
                </a:solidFill>
                <a:latin typeface="+mn-lt"/>
                <a:ea typeface="Comic Sans MS"/>
                <a:cs typeface="Times New Roman" panose="02020603050405020304" pitchFamily="18" charset="0"/>
                <a:sym typeface="Comic Sans MS"/>
              </a:rPr>
              <a:t>) for a financial magazine. At the moment, he ……………. (</a:t>
            </a:r>
            <a:r>
              <a:rPr lang="en-US" sz="1800" i="1" dirty="0">
                <a:solidFill>
                  <a:schemeClr val="tx1"/>
                </a:solidFill>
                <a:latin typeface="+mn-lt"/>
                <a:ea typeface="Comic Sans MS"/>
                <a:cs typeface="Times New Roman" panose="02020603050405020304" pitchFamily="18" charset="0"/>
                <a:sym typeface="Comic Sans MS"/>
              </a:rPr>
              <a:t>write</a:t>
            </a:r>
            <a:r>
              <a:rPr lang="en-US" sz="1800" dirty="0">
                <a:solidFill>
                  <a:schemeClr val="tx1"/>
                </a:solidFill>
                <a:latin typeface="+mn-lt"/>
                <a:ea typeface="Comic Sans MS"/>
                <a:cs typeface="Times New Roman" panose="02020603050405020304" pitchFamily="18" charset="0"/>
                <a:sym typeface="Comic Sans MS"/>
              </a:rPr>
              <a:t>) an article on insider trading.</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Usually, our Sales Director ………… (</a:t>
            </a:r>
            <a:r>
              <a:rPr lang="en-US" sz="1800" i="1" dirty="0">
                <a:solidFill>
                  <a:schemeClr val="tx1"/>
                </a:solidFill>
                <a:latin typeface="+mn-lt"/>
                <a:ea typeface="Comic Sans MS"/>
                <a:cs typeface="Times New Roman" panose="02020603050405020304" pitchFamily="18" charset="0"/>
                <a:sym typeface="Comic Sans MS"/>
              </a:rPr>
              <a:t>deal</a:t>
            </a:r>
            <a:r>
              <a:rPr lang="en-US" sz="1800" dirty="0">
                <a:solidFill>
                  <a:schemeClr val="tx1"/>
                </a:solidFill>
                <a:latin typeface="+mn-lt"/>
                <a:ea typeface="Comic Sans MS"/>
                <a:cs typeface="Times New Roman" panose="02020603050405020304" pitchFamily="18" charset="0"/>
                <a:sym typeface="Comic Sans MS"/>
              </a:rPr>
              <a:t>) with important customers, but I ………............ (</a:t>
            </a:r>
            <a:r>
              <a:rPr lang="en-US" sz="1800" i="1" dirty="0">
                <a:solidFill>
                  <a:schemeClr val="tx1"/>
                </a:solidFill>
                <a:latin typeface="+mn-lt"/>
                <a:ea typeface="Comic Sans MS"/>
                <a:cs typeface="Times New Roman" panose="02020603050405020304" pitchFamily="18" charset="0"/>
                <a:sym typeface="Comic Sans MS"/>
              </a:rPr>
              <a:t>deal</a:t>
            </a:r>
            <a:r>
              <a:rPr lang="en-US" sz="1800" dirty="0">
                <a:solidFill>
                  <a:schemeClr val="tx1"/>
                </a:solidFill>
                <a:latin typeface="+mn-lt"/>
                <a:ea typeface="Comic Sans MS"/>
                <a:cs typeface="Times New Roman" panose="02020603050405020304" pitchFamily="18" charset="0"/>
                <a:sym typeface="Comic Sans MS"/>
              </a:rPr>
              <a:t>) with all enquiries while she is on holiday.</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I …………… (</a:t>
            </a:r>
            <a:r>
              <a:rPr lang="en-US" sz="1800" i="1" dirty="0">
                <a:solidFill>
                  <a:schemeClr val="tx1"/>
                </a:solidFill>
                <a:latin typeface="+mn-lt"/>
                <a:ea typeface="Comic Sans MS"/>
                <a:cs typeface="Times New Roman" panose="02020603050405020304" pitchFamily="18" charset="0"/>
                <a:sym typeface="Comic Sans MS"/>
              </a:rPr>
              <a:t>come</a:t>
            </a:r>
            <a:r>
              <a:rPr lang="en-US" sz="1800" dirty="0">
                <a:solidFill>
                  <a:schemeClr val="tx1"/>
                </a:solidFill>
                <a:latin typeface="+mn-lt"/>
                <a:ea typeface="Comic Sans MS"/>
                <a:cs typeface="Times New Roman" panose="02020603050405020304" pitchFamily="18" charset="0"/>
                <a:sym typeface="Comic Sans MS"/>
              </a:rPr>
              <a:t>) from Poland, but at the moment I ……………. (</a:t>
            </a:r>
            <a:r>
              <a:rPr lang="en-US" sz="1800" i="1" dirty="0">
                <a:solidFill>
                  <a:schemeClr val="tx1"/>
                </a:solidFill>
                <a:latin typeface="+mn-lt"/>
                <a:ea typeface="Comic Sans MS"/>
                <a:cs typeface="Times New Roman" panose="02020603050405020304" pitchFamily="18" charset="0"/>
                <a:sym typeface="Comic Sans MS"/>
              </a:rPr>
              <a:t>live</a:t>
            </a:r>
            <a:r>
              <a:rPr lang="en-US" sz="1800" dirty="0">
                <a:solidFill>
                  <a:schemeClr val="tx1"/>
                </a:solidFill>
                <a:latin typeface="+mn-lt"/>
                <a:ea typeface="Comic Sans MS"/>
                <a:cs typeface="Times New Roman" panose="02020603050405020304" pitchFamily="18" charset="0"/>
                <a:sym typeface="Comic Sans MS"/>
              </a:rPr>
              <a:t>) in Germany.</a:t>
            </a:r>
          </a:p>
          <a:p>
            <a:pPr marL="457200" lvl="0" indent="-457200">
              <a:lnSpc>
                <a:spcPct val="150000"/>
              </a:lnSpc>
              <a:buSzPts val="1800"/>
              <a:buFont typeface="+mj-lt"/>
              <a:buAutoNum type="arabicPeriod"/>
            </a:pPr>
            <a:r>
              <a:rPr lang="en-US" sz="1800" dirty="0">
                <a:solidFill>
                  <a:schemeClr val="tx1"/>
                </a:solidFill>
                <a:latin typeface="+mn-lt"/>
                <a:ea typeface="Comic Sans MS"/>
                <a:cs typeface="Times New Roman" panose="02020603050405020304" pitchFamily="18" charset="0"/>
                <a:sym typeface="Comic Sans MS"/>
              </a:rPr>
              <a:t>John Lewis ………… (</a:t>
            </a:r>
            <a:r>
              <a:rPr lang="en-US" sz="1800" i="1" dirty="0">
                <a:solidFill>
                  <a:schemeClr val="tx1"/>
                </a:solidFill>
                <a:latin typeface="+mn-lt"/>
                <a:ea typeface="Comic Sans MS"/>
                <a:cs typeface="Times New Roman" panose="02020603050405020304" pitchFamily="18" charset="0"/>
                <a:sym typeface="Comic Sans MS"/>
              </a:rPr>
              <a:t>want</a:t>
            </a:r>
            <a:r>
              <a:rPr lang="en-US" sz="1800" dirty="0">
                <a:solidFill>
                  <a:schemeClr val="tx1"/>
                </a:solidFill>
                <a:latin typeface="+mn-lt"/>
                <a:ea typeface="Comic Sans MS"/>
                <a:cs typeface="Times New Roman" panose="02020603050405020304" pitchFamily="18" charset="0"/>
                <a:sym typeface="Comic Sans MS"/>
              </a:rPr>
              <a:t>) to continue with expansion this year.</a:t>
            </a:r>
          </a:p>
        </p:txBody>
      </p:sp>
      <p:sp>
        <p:nvSpPr>
          <p:cNvPr id="5" name="TextBox 4">
            <a:extLst>
              <a:ext uri="{FF2B5EF4-FFF2-40B4-BE49-F238E27FC236}">
                <a16:creationId xmlns:a16="http://schemas.microsoft.com/office/drawing/2014/main" id="{CCD0ADD1-7BA6-D4D8-9491-954A08658DD0}"/>
              </a:ext>
            </a:extLst>
          </p:cNvPr>
          <p:cNvSpPr txBox="1"/>
          <p:nvPr/>
        </p:nvSpPr>
        <p:spPr>
          <a:xfrm>
            <a:off x="2641531" y="2018950"/>
            <a:ext cx="793102" cy="369332"/>
          </a:xfrm>
          <a:prstGeom prst="rect">
            <a:avLst/>
          </a:prstGeom>
          <a:solidFill>
            <a:schemeClr val="bg1"/>
          </a:solidFill>
        </p:spPr>
        <p:txBody>
          <a:bodyPr wrap="square" rtlCol="0">
            <a:spAutoFit/>
          </a:bodyPr>
          <a:lstStyle/>
          <a:p>
            <a:r>
              <a:rPr lang="en-US" sz="1800" i="1" dirty="0">
                <a:solidFill>
                  <a:schemeClr val="accent1"/>
                </a:solidFill>
              </a:rPr>
              <a:t>hold</a:t>
            </a:r>
          </a:p>
        </p:txBody>
      </p:sp>
      <p:sp>
        <p:nvSpPr>
          <p:cNvPr id="7" name="TextBox 6">
            <a:extLst>
              <a:ext uri="{FF2B5EF4-FFF2-40B4-BE49-F238E27FC236}">
                <a16:creationId xmlns:a16="http://schemas.microsoft.com/office/drawing/2014/main" id="{B1C0DB67-424F-E186-9327-9427C530B816}"/>
              </a:ext>
            </a:extLst>
          </p:cNvPr>
          <p:cNvSpPr txBox="1"/>
          <p:nvPr/>
        </p:nvSpPr>
        <p:spPr>
          <a:xfrm>
            <a:off x="9209314" y="2114601"/>
            <a:ext cx="1315618" cy="369332"/>
          </a:xfrm>
          <a:prstGeom prst="rect">
            <a:avLst/>
          </a:prstGeom>
          <a:solidFill>
            <a:srgbClr val="FFC000"/>
          </a:solidFill>
        </p:spPr>
        <p:txBody>
          <a:bodyPr wrap="square" rtlCol="0">
            <a:spAutoFit/>
          </a:bodyPr>
          <a:lstStyle/>
          <a:p>
            <a:r>
              <a:rPr lang="en-US" sz="1800" dirty="0"/>
              <a:t>are holding</a:t>
            </a:r>
          </a:p>
        </p:txBody>
      </p:sp>
      <p:sp>
        <p:nvSpPr>
          <p:cNvPr id="9" name="TextBox 8">
            <a:extLst>
              <a:ext uri="{FF2B5EF4-FFF2-40B4-BE49-F238E27FC236}">
                <a16:creationId xmlns:a16="http://schemas.microsoft.com/office/drawing/2014/main" id="{90A5EC7A-698C-E8D1-201D-DFE8DCCEFDFB}"/>
              </a:ext>
            </a:extLst>
          </p:cNvPr>
          <p:cNvSpPr txBox="1"/>
          <p:nvPr/>
        </p:nvSpPr>
        <p:spPr>
          <a:xfrm>
            <a:off x="2180479" y="3767963"/>
            <a:ext cx="793102" cy="369332"/>
          </a:xfrm>
          <a:prstGeom prst="rect">
            <a:avLst/>
          </a:prstGeom>
          <a:solidFill>
            <a:srgbClr val="00B0F0"/>
          </a:solidFill>
        </p:spPr>
        <p:txBody>
          <a:bodyPr wrap="square" rtlCol="0">
            <a:spAutoFit/>
          </a:bodyPr>
          <a:lstStyle/>
          <a:p>
            <a:r>
              <a:rPr lang="en-US" sz="1800" dirty="0"/>
              <a:t>works</a:t>
            </a:r>
          </a:p>
        </p:txBody>
      </p:sp>
      <p:sp>
        <p:nvSpPr>
          <p:cNvPr id="11" name="TextBox 10">
            <a:extLst>
              <a:ext uri="{FF2B5EF4-FFF2-40B4-BE49-F238E27FC236}">
                <a16:creationId xmlns:a16="http://schemas.microsoft.com/office/drawing/2014/main" id="{68AD09B7-7632-FCB5-9B4A-52CD5D30FCC6}"/>
              </a:ext>
            </a:extLst>
          </p:cNvPr>
          <p:cNvSpPr txBox="1"/>
          <p:nvPr/>
        </p:nvSpPr>
        <p:spPr>
          <a:xfrm>
            <a:off x="2584243" y="2914938"/>
            <a:ext cx="1173222" cy="369332"/>
          </a:xfrm>
          <a:prstGeom prst="rect">
            <a:avLst/>
          </a:prstGeom>
          <a:solidFill>
            <a:srgbClr val="FFC000"/>
          </a:solidFill>
        </p:spPr>
        <p:txBody>
          <a:bodyPr wrap="square" rtlCol="0">
            <a:spAutoFit/>
          </a:bodyPr>
          <a:lstStyle/>
          <a:p>
            <a:r>
              <a:rPr lang="en-US" sz="1800" dirty="0"/>
              <a:t>are using</a:t>
            </a:r>
          </a:p>
        </p:txBody>
      </p:sp>
      <p:sp>
        <p:nvSpPr>
          <p:cNvPr id="13" name="TextBox 12">
            <a:extLst>
              <a:ext uri="{FF2B5EF4-FFF2-40B4-BE49-F238E27FC236}">
                <a16:creationId xmlns:a16="http://schemas.microsoft.com/office/drawing/2014/main" id="{4406D6B3-36F3-D98B-F749-4EEAEDA18A08}"/>
              </a:ext>
            </a:extLst>
          </p:cNvPr>
          <p:cNvSpPr txBox="1"/>
          <p:nvPr/>
        </p:nvSpPr>
        <p:spPr>
          <a:xfrm>
            <a:off x="10327095" y="2888283"/>
            <a:ext cx="793102" cy="369332"/>
          </a:xfrm>
          <a:prstGeom prst="rect">
            <a:avLst/>
          </a:prstGeom>
          <a:solidFill>
            <a:srgbClr val="00B0F0"/>
          </a:solidFill>
        </p:spPr>
        <p:txBody>
          <a:bodyPr wrap="square" rtlCol="0">
            <a:spAutoFit/>
          </a:bodyPr>
          <a:lstStyle/>
          <a:p>
            <a:r>
              <a:rPr lang="en-US" sz="1800" dirty="0"/>
              <a:t>use</a:t>
            </a:r>
          </a:p>
        </p:txBody>
      </p:sp>
      <p:sp>
        <p:nvSpPr>
          <p:cNvPr id="15" name="TextBox 14">
            <a:extLst>
              <a:ext uri="{FF2B5EF4-FFF2-40B4-BE49-F238E27FC236}">
                <a16:creationId xmlns:a16="http://schemas.microsoft.com/office/drawing/2014/main" id="{E5059A05-26CC-B30A-7042-B27216948B81}"/>
              </a:ext>
            </a:extLst>
          </p:cNvPr>
          <p:cNvSpPr txBox="1"/>
          <p:nvPr/>
        </p:nvSpPr>
        <p:spPr>
          <a:xfrm>
            <a:off x="8293160" y="3747697"/>
            <a:ext cx="1189747" cy="369332"/>
          </a:xfrm>
          <a:prstGeom prst="rect">
            <a:avLst/>
          </a:prstGeom>
          <a:solidFill>
            <a:srgbClr val="FFC000"/>
          </a:solidFill>
        </p:spPr>
        <p:txBody>
          <a:bodyPr wrap="square" rtlCol="0">
            <a:spAutoFit/>
          </a:bodyPr>
          <a:lstStyle/>
          <a:p>
            <a:r>
              <a:rPr lang="en-US" sz="1800" dirty="0"/>
              <a:t>is writing</a:t>
            </a:r>
          </a:p>
        </p:txBody>
      </p:sp>
      <p:sp>
        <p:nvSpPr>
          <p:cNvPr id="17" name="TextBox 16">
            <a:extLst>
              <a:ext uri="{FF2B5EF4-FFF2-40B4-BE49-F238E27FC236}">
                <a16:creationId xmlns:a16="http://schemas.microsoft.com/office/drawing/2014/main" id="{73B67F5A-A7C8-D99F-B234-F55A7A0B81E1}"/>
              </a:ext>
            </a:extLst>
          </p:cNvPr>
          <p:cNvSpPr txBox="1"/>
          <p:nvPr/>
        </p:nvSpPr>
        <p:spPr>
          <a:xfrm>
            <a:off x="4138377" y="4596142"/>
            <a:ext cx="816178" cy="369332"/>
          </a:xfrm>
          <a:prstGeom prst="rect">
            <a:avLst/>
          </a:prstGeom>
          <a:solidFill>
            <a:srgbClr val="00B0F0"/>
          </a:solidFill>
        </p:spPr>
        <p:txBody>
          <a:bodyPr wrap="square" rtlCol="0">
            <a:spAutoFit/>
          </a:bodyPr>
          <a:lstStyle/>
          <a:p>
            <a:r>
              <a:rPr lang="en-US" sz="1800" dirty="0"/>
              <a:t>deals</a:t>
            </a:r>
          </a:p>
        </p:txBody>
      </p:sp>
      <p:sp>
        <p:nvSpPr>
          <p:cNvPr id="21" name="TextBox 20">
            <a:extLst>
              <a:ext uri="{FF2B5EF4-FFF2-40B4-BE49-F238E27FC236}">
                <a16:creationId xmlns:a16="http://schemas.microsoft.com/office/drawing/2014/main" id="{D2E4578A-2F80-0746-1BAD-AF9B5C899014}"/>
              </a:ext>
            </a:extLst>
          </p:cNvPr>
          <p:cNvSpPr txBox="1"/>
          <p:nvPr/>
        </p:nvSpPr>
        <p:spPr>
          <a:xfrm>
            <a:off x="2584243" y="5840645"/>
            <a:ext cx="850390" cy="369332"/>
          </a:xfrm>
          <a:prstGeom prst="rect">
            <a:avLst/>
          </a:prstGeom>
          <a:solidFill>
            <a:srgbClr val="00B0F0"/>
          </a:solidFill>
        </p:spPr>
        <p:txBody>
          <a:bodyPr wrap="square" rtlCol="0">
            <a:spAutoFit/>
          </a:bodyPr>
          <a:lstStyle/>
          <a:p>
            <a:r>
              <a:rPr lang="en-US" sz="1800" dirty="0"/>
              <a:t>wants</a:t>
            </a:r>
          </a:p>
        </p:txBody>
      </p:sp>
      <p:sp>
        <p:nvSpPr>
          <p:cNvPr id="23" name="TextBox 22">
            <a:extLst>
              <a:ext uri="{FF2B5EF4-FFF2-40B4-BE49-F238E27FC236}">
                <a16:creationId xmlns:a16="http://schemas.microsoft.com/office/drawing/2014/main" id="{38820000-D47B-9A6E-14A8-910399BDC764}"/>
              </a:ext>
            </a:extLst>
          </p:cNvPr>
          <p:cNvSpPr txBox="1"/>
          <p:nvPr/>
        </p:nvSpPr>
        <p:spPr>
          <a:xfrm>
            <a:off x="6841816" y="5441534"/>
            <a:ext cx="1154520" cy="369332"/>
          </a:xfrm>
          <a:prstGeom prst="rect">
            <a:avLst/>
          </a:prstGeom>
          <a:solidFill>
            <a:srgbClr val="FFC000"/>
          </a:solidFill>
        </p:spPr>
        <p:txBody>
          <a:bodyPr wrap="square" rtlCol="0">
            <a:spAutoFit/>
          </a:bodyPr>
          <a:lstStyle/>
          <a:p>
            <a:r>
              <a:rPr lang="en-US" sz="1800" dirty="0"/>
              <a:t>am living</a:t>
            </a:r>
          </a:p>
        </p:txBody>
      </p:sp>
      <p:sp>
        <p:nvSpPr>
          <p:cNvPr id="25" name="TextBox 24">
            <a:extLst>
              <a:ext uri="{FF2B5EF4-FFF2-40B4-BE49-F238E27FC236}">
                <a16:creationId xmlns:a16="http://schemas.microsoft.com/office/drawing/2014/main" id="{1D7CAA49-10E8-1B4D-4201-FA69FC588485}"/>
              </a:ext>
            </a:extLst>
          </p:cNvPr>
          <p:cNvSpPr txBox="1"/>
          <p:nvPr/>
        </p:nvSpPr>
        <p:spPr>
          <a:xfrm>
            <a:off x="8910733" y="4596142"/>
            <a:ext cx="1416362" cy="369332"/>
          </a:xfrm>
          <a:prstGeom prst="rect">
            <a:avLst/>
          </a:prstGeom>
          <a:solidFill>
            <a:srgbClr val="FFC000"/>
          </a:solidFill>
        </p:spPr>
        <p:txBody>
          <a:bodyPr wrap="square" rtlCol="0">
            <a:spAutoFit/>
          </a:bodyPr>
          <a:lstStyle/>
          <a:p>
            <a:r>
              <a:rPr lang="en-US" sz="1800" dirty="0"/>
              <a:t>am dealing</a:t>
            </a:r>
          </a:p>
        </p:txBody>
      </p:sp>
      <p:sp>
        <p:nvSpPr>
          <p:cNvPr id="27" name="TextBox 26">
            <a:extLst>
              <a:ext uri="{FF2B5EF4-FFF2-40B4-BE49-F238E27FC236}">
                <a16:creationId xmlns:a16="http://schemas.microsoft.com/office/drawing/2014/main" id="{1B8B64C5-BC9A-46F7-C801-CCEEA7926159}"/>
              </a:ext>
            </a:extLst>
          </p:cNvPr>
          <p:cNvSpPr txBox="1"/>
          <p:nvPr/>
        </p:nvSpPr>
        <p:spPr>
          <a:xfrm>
            <a:off x="1670499" y="5441534"/>
            <a:ext cx="850390" cy="369332"/>
          </a:xfrm>
          <a:prstGeom prst="rect">
            <a:avLst/>
          </a:prstGeom>
          <a:solidFill>
            <a:srgbClr val="00B0F0"/>
          </a:solidFill>
        </p:spPr>
        <p:txBody>
          <a:bodyPr wrap="square" rtlCol="0">
            <a:spAutoFit/>
          </a:bodyPr>
          <a:lstStyle/>
          <a:p>
            <a:r>
              <a:rPr lang="en-US" sz="1800" dirty="0"/>
              <a:t>come</a:t>
            </a:r>
          </a:p>
        </p:txBody>
      </p:sp>
    </p:spTree>
    <p:custDataLst>
      <p:tags r:id="rId1"/>
    </p:custDataLst>
    <p:extLst>
      <p:ext uri="{BB962C8B-B14F-4D97-AF65-F5344CB8AC3E}">
        <p14:creationId xmlns:p14="http://schemas.microsoft.com/office/powerpoint/2010/main" val="2716095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1E6FA457-0E80-C6E3-64F6-BFF60D2543F8}"/>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681264E5-6B64-CD17-049F-09BFC71A18B0}"/>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78B99F2B-19D7-EC50-1BFC-AC5A88D731A1}"/>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2B9AAD95-8C69-D040-D182-B105EFFA1C22}"/>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9FF32779-0784-273D-E1F9-80A5353B08A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EAD4BF4F-C54B-89E4-4BCF-BA0D256206A8}"/>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9478E70C-9C75-B189-10C2-81FE7020B16D}"/>
              </a:ext>
            </a:extLst>
          </p:cNvPr>
          <p:cNvPicPr>
            <a:picLocks noChangeAspect="1"/>
          </p:cNvPicPr>
          <p:nvPr/>
        </p:nvPicPr>
        <p:blipFill>
          <a:blip r:embed="rId4"/>
          <a:srcRect l="34175" t="25109" r="26585" b="27846"/>
          <a:stretch>
            <a:fillRect/>
          </a:stretch>
        </p:blipFill>
        <p:spPr>
          <a:xfrm>
            <a:off x="617275" y="1234734"/>
            <a:ext cx="10812600" cy="5223066"/>
          </a:xfrm>
          <a:prstGeom prst="rect">
            <a:avLst/>
          </a:prstGeom>
        </p:spPr>
      </p:pic>
      <p:sp>
        <p:nvSpPr>
          <p:cNvPr id="6" name="TextBox 5">
            <a:extLst>
              <a:ext uri="{FF2B5EF4-FFF2-40B4-BE49-F238E27FC236}">
                <a16:creationId xmlns:a16="http://schemas.microsoft.com/office/drawing/2014/main" id="{214D9FAD-B34B-B4E5-6B26-C5D07799BFFC}"/>
              </a:ext>
            </a:extLst>
          </p:cNvPr>
          <p:cNvSpPr txBox="1"/>
          <p:nvPr/>
        </p:nvSpPr>
        <p:spPr>
          <a:xfrm>
            <a:off x="3237723" y="5156698"/>
            <a:ext cx="1586204" cy="338554"/>
          </a:xfrm>
          <a:prstGeom prst="rect">
            <a:avLst/>
          </a:prstGeom>
          <a:solidFill>
            <a:schemeClr val="accent4"/>
          </a:solidFill>
        </p:spPr>
        <p:txBody>
          <a:bodyPr wrap="square" rtlCol="0">
            <a:spAutoFit/>
          </a:bodyPr>
          <a:lstStyle/>
          <a:p>
            <a:r>
              <a:rPr lang="en-US" sz="1600" dirty="0"/>
              <a:t>are considering </a:t>
            </a:r>
          </a:p>
        </p:txBody>
      </p:sp>
      <p:sp>
        <p:nvSpPr>
          <p:cNvPr id="7" name="TextBox 6">
            <a:extLst>
              <a:ext uri="{FF2B5EF4-FFF2-40B4-BE49-F238E27FC236}">
                <a16:creationId xmlns:a16="http://schemas.microsoft.com/office/drawing/2014/main" id="{917EE77E-4706-074C-CD22-CA72EC238D53}"/>
              </a:ext>
            </a:extLst>
          </p:cNvPr>
          <p:cNvSpPr txBox="1"/>
          <p:nvPr/>
        </p:nvSpPr>
        <p:spPr>
          <a:xfrm>
            <a:off x="4639421" y="4500749"/>
            <a:ext cx="1248197" cy="338554"/>
          </a:xfrm>
          <a:prstGeom prst="rect">
            <a:avLst/>
          </a:prstGeom>
          <a:solidFill>
            <a:schemeClr val="accent4"/>
          </a:solidFill>
        </p:spPr>
        <p:txBody>
          <a:bodyPr wrap="square" rtlCol="0">
            <a:spAutoFit/>
          </a:bodyPr>
          <a:lstStyle/>
          <a:p>
            <a:r>
              <a:rPr lang="en-US" sz="1600" dirty="0"/>
              <a:t>are growing</a:t>
            </a:r>
          </a:p>
        </p:txBody>
      </p:sp>
      <p:sp>
        <p:nvSpPr>
          <p:cNvPr id="8" name="TextBox 7">
            <a:extLst>
              <a:ext uri="{FF2B5EF4-FFF2-40B4-BE49-F238E27FC236}">
                <a16:creationId xmlns:a16="http://schemas.microsoft.com/office/drawing/2014/main" id="{9AB4F6AD-7EFE-042A-4435-1516B3511BD1}"/>
              </a:ext>
            </a:extLst>
          </p:cNvPr>
          <p:cNvSpPr txBox="1"/>
          <p:nvPr/>
        </p:nvSpPr>
        <p:spPr>
          <a:xfrm>
            <a:off x="2143156" y="4870094"/>
            <a:ext cx="954607" cy="338554"/>
          </a:xfrm>
          <a:prstGeom prst="rect">
            <a:avLst/>
          </a:prstGeom>
          <a:solidFill>
            <a:srgbClr val="00B0F0"/>
          </a:solidFill>
        </p:spPr>
        <p:txBody>
          <a:bodyPr wrap="square" rtlCol="0">
            <a:spAutoFit/>
          </a:bodyPr>
          <a:lstStyle/>
          <a:p>
            <a:r>
              <a:rPr lang="en-US" sz="1600" dirty="0"/>
              <a:t>employ</a:t>
            </a:r>
          </a:p>
        </p:txBody>
      </p:sp>
      <p:sp>
        <p:nvSpPr>
          <p:cNvPr id="9" name="TextBox 8">
            <a:extLst>
              <a:ext uri="{FF2B5EF4-FFF2-40B4-BE49-F238E27FC236}">
                <a16:creationId xmlns:a16="http://schemas.microsoft.com/office/drawing/2014/main" id="{E42C6546-21D7-261A-5CD5-9891E32C6AF4}"/>
              </a:ext>
            </a:extLst>
          </p:cNvPr>
          <p:cNvSpPr txBox="1"/>
          <p:nvPr/>
        </p:nvSpPr>
        <p:spPr>
          <a:xfrm>
            <a:off x="2143156" y="4300694"/>
            <a:ext cx="793102" cy="338554"/>
          </a:xfrm>
          <a:prstGeom prst="rect">
            <a:avLst/>
          </a:prstGeom>
          <a:solidFill>
            <a:srgbClr val="00B0F0"/>
          </a:solidFill>
        </p:spPr>
        <p:txBody>
          <a:bodyPr wrap="square" rtlCol="0">
            <a:spAutoFit/>
          </a:bodyPr>
          <a:lstStyle/>
          <a:p>
            <a:r>
              <a:rPr lang="en-US" sz="1600" dirty="0"/>
              <a:t>have</a:t>
            </a:r>
          </a:p>
        </p:txBody>
      </p:sp>
      <p:sp>
        <p:nvSpPr>
          <p:cNvPr id="10" name="TextBox 9">
            <a:extLst>
              <a:ext uri="{FF2B5EF4-FFF2-40B4-BE49-F238E27FC236}">
                <a16:creationId xmlns:a16="http://schemas.microsoft.com/office/drawing/2014/main" id="{91E9D61C-DF93-8B32-7700-EAE7B1BAB358}"/>
              </a:ext>
            </a:extLst>
          </p:cNvPr>
          <p:cNvSpPr txBox="1"/>
          <p:nvPr/>
        </p:nvSpPr>
        <p:spPr>
          <a:xfrm>
            <a:off x="2180479" y="3731294"/>
            <a:ext cx="718457" cy="338554"/>
          </a:xfrm>
          <a:prstGeom prst="rect">
            <a:avLst/>
          </a:prstGeom>
          <a:solidFill>
            <a:srgbClr val="00B0F0"/>
          </a:solidFill>
        </p:spPr>
        <p:txBody>
          <a:bodyPr wrap="square" rtlCol="0">
            <a:spAutoFit/>
          </a:bodyPr>
          <a:lstStyle/>
          <a:p>
            <a:r>
              <a:rPr lang="en-US" sz="1600" dirty="0"/>
              <a:t>offer</a:t>
            </a:r>
          </a:p>
        </p:txBody>
      </p:sp>
      <p:sp>
        <p:nvSpPr>
          <p:cNvPr id="11" name="TextBox 10">
            <a:extLst>
              <a:ext uri="{FF2B5EF4-FFF2-40B4-BE49-F238E27FC236}">
                <a16:creationId xmlns:a16="http://schemas.microsoft.com/office/drawing/2014/main" id="{F605E487-2300-D15F-B4B6-11EDBBC3A0DD}"/>
              </a:ext>
            </a:extLst>
          </p:cNvPr>
          <p:cNvSpPr txBox="1"/>
          <p:nvPr/>
        </p:nvSpPr>
        <p:spPr>
          <a:xfrm>
            <a:off x="7884368" y="4732427"/>
            <a:ext cx="1719942" cy="338554"/>
          </a:xfrm>
          <a:prstGeom prst="rect">
            <a:avLst/>
          </a:prstGeom>
          <a:solidFill>
            <a:srgbClr val="92D050"/>
          </a:solidFill>
        </p:spPr>
        <p:txBody>
          <a:bodyPr wrap="square" rtlCol="0">
            <a:spAutoFit/>
          </a:bodyPr>
          <a:lstStyle/>
          <a:p>
            <a:r>
              <a:rPr lang="en-US" sz="1600" dirty="0"/>
              <a:t>offer/are offering </a:t>
            </a:r>
          </a:p>
        </p:txBody>
      </p:sp>
      <p:sp>
        <p:nvSpPr>
          <p:cNvPr id="12" name="TextBox 11">
            <a:extLst>
              <a:ext uri="{FF2B5EF4-FFF2-40B4-BE49-F238E27FC236}">
                <a16:creationId xmlns:a16="http://schemas.microsoft.com/office/drawing/2014/main" id="{868FCB8A-A602-7134-E5E0-AE13CBC32B13}"/>
              </a:ext>
            </a:extLst>
          </p:cNvPr>
          <p:cNvSpPr txBox="1"/>
          <p:nvPr/>
        </p:nvSpPr>
        <p:spPr>
          <a:xfrm>
            <a:off x="5263519" y="5421913"/>
            <a:ext cx="1407869" cy="338554"/>
          </a:xfrm>
          <a:prstGeom prst="rect">
            <a:avLst/>
          </a:prstGeom>
          <a:solidFill>
            <a:schemeClr val="accent4"/>
          </a:solidFill>
        </p:spPr>
        <p:txBody>
          <a:bodyPr wrap="square" rtlCol="0">
            <a:spAutoFit/>
          </a:bodyPr>
          <a:lstStyle/>
          <a:p>
            <a:r>
              <a:rPr lang="en-US" sz="1600" dirty="0"/>
              <a:t>are preparing </a:t>
            </a:r>
          </a:p>
        </p:txBody>
      </p:sp>
      <p:sp>
        <p:nvSpPr>
          <p:cNvPr id="13" name="TextBox 12">
            <a:extLst>
              <a:ext uri="{FF2B5EF4-FFF2-40B4-BE49-F238E27FC236}">
                <a16:creationId xmlns:a16="http://schemas.microsoft.com/office/drawing/2014/main" id="{97633D72-8FF0-746C-E393-86B543A06B88}"/>
              </a:ext>
            </a:extLst>
          </p:cNvPr>
          <p:cNvSpPr txBox="1"/>
          <p:nvPr/>
        </p:nvSpPr>
        <p:spPr>
          <a:xfrm>
            <a:off x="9570099" y="3684162"/>
            <a:ext cx="712236" cy="338554"/>
          </a:xfrm>
          <a:prstGeom prst="rect">
            <a:avLst/>
          </a:prstGeom>
          <a:solidFill>
            <a:srgbClr val="00B0F0"/>
          </a:solidFill>
        </p:spPr>
        <p:txBody>
          <a:bodyPr wrap="square" rtlCol="0">
            <a:spAutoFit/>
          </a:bodyPr>
          <a:lstStyle/>
          <a:p>
            <a:r>
              <a:rPr lang="en-US" sz="1600" dirty="0"/>
              <a:t>need</a:t>
            </a:r>
          </a:p>
        </p:txBody>
      </p:sp>
      <p:sp>
        <p:nvSpPr>
          <p:cNvPr id="14" name="TextBox 13">
            <a:extLst>
              <a:ext uri="{FF2B5EF4-FFF2-40B4-BE49-F238E27FC236}">
                <a16:creationId xmlns:a16="http://schemas.microsoft.com/office/drawing/2014/main" id="{6A930117-659F-0077-767D-62F52045F9F0}"/>
              </a:ext>
            </a:extLst>
          </p:cNvPr>
          <p:cNvSpPr txBox="1"/>
          <p:nvPr/>
        </p:nvSpPr>
        <p:spPr>
          <a:xfrm>
            <a:off x="7884368" y="3106123"/>
            <a:ext cx="1268963" cy="338554"/>
          </a:xfrm>
          <a:prstGeom prst="rect">
            <a:avLst/>
          </a:prstGeom>
          <a:solidFill>
            <a:schemeClr val="accent4"/>
          </a:solidFill>
        </p:spPr>
        <p:txBody>
          <a:bodyPr wrap="square" rtlCol="0">
            <a:spAutoFit/>
          </a:bodyPr>
          <a:lstStyle/>
          <a:p>
            <a:r>
              <a:rPr lang="en-US" sz="1600" dirty="0"/>
              <a:t>are looking </a:t>
            </a:r>
          </a:p>
        </p:txBody>
      </p:sp>
    </p:spTree>
    <p:custDataLst>
      <p:tags r:id="rId1"/>
    </p:custDataLst>
    <p:extLst>
      <p:ext uri="{BB962C8B-B14F-4D97-AF65-F5344CB8AC3E}">
        <p14:creationId xmlns:p14="http://schemas.microsoft.com/office/powerpoint/2010/main" val="3563739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9AACB36F-863A-D4A7-42B8-5F6B7718560B}"/>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1516FD9-67F7-BF48-3534-768E193C633C}"/>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E4BF2C35-2F2C-24CA-68D5-7643D4D6404C}"/>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FD159281-2ECB-DFF8-384F-FDB39B6DCC07}"/>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3220EEF5-FCA0-F0E7-9BBA-4F167945FC66}"/>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A7F182F9-79D0-05D5-F098-5F0038A6022C}"/>
              </a:ext>
            </a:extLst>
          </p:cNvPr>
          <p:cNvSpPr txBox="1"/>
          <p:nvPr/>
        </p:nvSpPr>
        <p:spPr>
          <a:xfrm>
            <a:off x="2435344" y="1401139"/>
            <a:ext cx="8855820" cy="2693005"/>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000" b="1" dirty="0">
                <a:solidFill>
                  <a:srgbClr val="151514"/>
                </a:solidFill>
                <a:latin typeface="+mn-lt"/>
                <a:ea typeface="Trebuchet MS" panose="020B0603020202020204" pitchFamily="34" charset="0"/>
                <a:cs typeface="Trebuchet MS" panose="020B0603020202020204" pitchFamily="34" charset="0"/>
              </a:rPr>
              <a:t>A</a:t>
            </a:r>
            <a:r>
              <a:rPr lang="en-US" sz="2000" b="1" dirty="0">
                <a:solidFill>
                  <a:srgbClr val="151514"/>
                </a:solidFill>
                <a:effectLst/>
                <a:latin typeface="+mn-lt"/>
                <a:ea typeface="Trebuchet MS" panose="020B0603020202020204" pitchFamily="34" charset="0"/>
                <a:cs typeface="Trebuchet MS" panose="020B0603020202020204" pitchFamily="34" charset="0"/>
              </a:rPr>
              <a:t>) What</a:t>
            </a:r>
            <a:r>
              <a:rPr lang="en-US" sz="2000" b="1" spc="-7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sort</a:t>
            </a:r>
            <a:r>
              <a:rPr lang="en-US" sz="2000" b="1" spc="-50"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of</a:t>
            </a:r>
            <a:r>
              <a:rPr lang="en-US" sz="2000" b="1" spc="-80"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presentations</a:t>
            </a:r>
            <a:r>
              <a:rPr lang="en-US" sz="2000" b="1" spc="2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have</a:t>
            </a:r>
            <a:r>
              <a:rPr lang="en-US" sz="2000" b="1" spc="-4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you</a:t>
            </a:r>
            <a:r>
              <a:rPr lang="en-US" sz="2000" b="1" spc="-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given?</a:t>
            </a:r>
            <a:r>
              <a:rPr lang="en-US" sz="2000" b="1" spc="10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How</a:t>
            </a:r>
            <a:r>
              <a:rPr lang="en-US" sz="2000" b="1" spc="-5"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did</a:t>
            </a:r>
            <a:r>
              <a:rPr lang="en-US" sz="2000" b="1" spc="-10" dirty="0">
                <a:solidFill>
                  <a:srgbClr val="151514"/>
                </a:solidFill>
                <a:effectLst/>
                <a:latin typeface="+mn-lt"/>
                <a:ea typeface="Trebuchet MS" panose="020B0603020202020204" pitchFamily="34" charset="0"/>
                <a:cs typeface="Trebuchet MS" panose="020B0603020202020204" pitchFamily="34" charset="0"/>
              </a:rPr>
              <a:t> </a:t>
            </a:r>
            <a:r>
              <a:rPr lang="en-US" sz="2000" b="1" dirty="0">
                <a:solidFill>
                  <a:srgbClr val="151514"/>
                </a:solidFill>
                <a:effectLst/>
                <a:latin typeface="+mn-lt"/>
                <a:ea typeface="Trebuchet MS" panose="020B0603020202020204" pitchFamily="34" charset="0"/>
                <a:cs typeface="Trebuchet MS" panose="020B0603020202020204" pitchFamily="34" charset="0"/>
              </a:rPr>
              <a:t>you</a:t>
            </a:r>
            <a:r>
              <a:rPr lang="en-US" sz="2000" b="1" spc="-10" dirty="0">
                <a:solidFill>
                  <a:srgbClr val="151514"/>
                </a:solidFill>
                <a:effectLst/>
                <a:latin typeface="+mn-lt"/>
                <a:ea typeface="Trebuchet MS" panose="020B0603020202020204" pitchFamily="34" charset="0"/>
                <a:cs typeface="Trebuchet MS" panose="020B0603020202020204" pitchFamily="34" charset="0"/>
              </a:rPr>
              <a:t> feel?</a:t>
            </a:r>
          </a:p>
          <a:p>
            <a:pPr lvl="0">
              <a:lnSpc>
                <a:spcPct val="150000"/>
              </a:lnSpc>
              <a:buSzPts val="1800"/>
            </a:pPr>
            <a:endParaRPr lang="en-US" sz="2200" b="1" spc="-10" dirty="0">
              <a:solidFill>
                <a:srgbClr val="151514"/>
              </a:solidFill>
              <a:effectLst/>
              <a:latin typeface="+mn-lt"/>
              <a:ea typeface="Trebuchet MS" panose="020B0603020202020204" pitchFamily="34" charset="0"/>
              <a:cs typeface="Trebuchet MS" panose="020B0603020202020204" pitchFamily="34" charset="0"/>
            </a:endParaRPr>
          </a:p>
          <a:p>
            <a:pPr lvl="0">
              <a:buSzPts val="1800"/>
            </a:pPr>
            <a:r>
              <a:rPr lang="en-US" sz="2000" b="1" dirty="0">
                <a:solidFill>
                  <a:schemeClr val="tx1"/>
                </a:solidFill>
                <a:latin typeface="+mn-lt"/>
                <a:ea typeface="Comic Sans MS"/>
                <a:cs typeface="Times New Roman" panose="02020603050405020304" pitchFamily="18" charset="0"/>
                <a:sym typeface="Comic Sans MS"/>
              </a:rPr>
              <a:t>B) Listen to the beginning of a presentation by Robert Pullin, Director of Human Resources at DCV Fashions, and answer these questions.</a:t>
            </a:r>
          </a:p>
          <a:p>
            <a:pPr marL="457200" lvl="0" indent="-457200">
              <a:lnSpc>
                <a:spcPct val="150000"/>
              </a:lnSpc>
              <a:buSzPts val="1800"/>
              <a:buFont typeface="+mj-lt"/>
              <a:buAutoNum type="arabicPeriod"/>
            </a:pPr>
            <a:r>
              <a:rPr lang="en-US" sz="2200" dirty="0">
                <a:solidFill>
                  <a:schemeClr val="tx1"/>
                </a:solidFill>
                <a:latin typeface="+mn-lt"/>
                <a:ea typeface="Comic Sans MS"/>
                <a:cs typeface="Times New Roman" panose="02020603050405020304" pitchFamily="18" charset="0"/>
                <a:sym typeface="Comic Sans MS"/>
              </a:rPr>
              <a:t>What is the main aim of the presenter?</a:t>
            </a:r>
          </a:p>
          <a:p>
            <a:pPr marL="457200" lvl="0" indent="-457200">
              <a:lnSpc>
                <a:spcPct val="150000"/>
              </a:lnSpc>
              <a:buSzPts val="1800"/>
              <a:buFont typeface="+mj-lt"/>
              <a:buAutoNum type="arabicPeriod"/>
            </a:pPr>
            <a:r>
              <a:rPr lang="en-US" sz="2200" dirty="0">
                <a:solidFill>
                  <a:schemeClr val="tx1"/>
                </a:solidFill>
                <a:latin typeface="+mn-lt"/>
                <a:ea typeface="Comic Sans MS"/>
                <a:cs typeface="Times New Roman" panose="02020603050405020304" pitchFamily="18" charset="0"/>
                <a:sym typeface="Comic Sans MS"/>
              </a:rPr>
              <a:t>What kind of audience is he probably addressing?</a:t>
            </a:r>
          </a:p>
        </p:txBody>
      </p:sp>
      <p:pic>
        <p:nvPicPr>
          <p:cNvPr id="3" name="Picture 2">
            <a:extLst>
              <a:ext uri="{FF2B5EF4-FFF2-40B4-BE49-F238E27FC236}">
                <a16:creationId xmlns:a16="http://schemas.microsoft.com/office/drawing/2014/main" id="{5172E1BF-FD8D-527A-BC93-895E2B6818B5}"/>
              </a:ext>
            </a:extLst>
          </p:cNvPr>
          <p:cNvPicPr>
            <a:picLocks noChangeAspect="1"/>
          </p:cNvPicPr>
          <p:nvPr/>
        </p:nvPicPr>
        <p:blipFill>
          <a:blip r:embed="rId6"/>
          <a:srcRect l="22959" t="28509" r="65844" b="60978"/>
          <a:stretch>
            <a:fillRect/>
          </a:stretch>
        </p:blipFill>
        <p:spPr>
          <a:xfrm>
            <a:off x="617275" y="1337843"/>
            <a:ext cx="1757039" cy="2197211"/>
          </a:xfrm>
          <a:prstGeom prst="rect">
            <a:avLst/>
          </a:prstGeom>
        </p:spPr>
      </p:pic>
      <p:sp>
        <p:nvSpPr>
          <p:cNvPr id="4" name="TextBox 3">
            <a:extLst>
              <a:ext uri="{FF2B5EF4-FFF2-40B4-BE49-F238E27FC236}">
                <a16:creationId xmlns:a16="http://schemas.microsoft.com/office/drawing/2014/main" id="{EE66257F-E691-01CC-4A5E-DB782E30335D}"/>
              </a:ext>
            </a:extLst>
          </p:cNvPr>
          <p:cNvSpPr txBox="1"/>
          <p:nvPr/>
        </p:nvSpPr>
        <p:spPr>
          <a:xfrm>
            <a:off x="2593551" y="4526592"/>
            <a:ext cx="3502449" cy="400110"/>
          </a:xfrm>
          <a:prstGeom prst="rect">
            <a:avLst/>
          </a:prstGeom>
          <a:solidFill>
            <a:srgbClr val="00B0F0"/>
          </a:solidFill>
        </p:spPr>
        <p:txBody>
          <a:bodyPr wrap="square" rtlCol="0">
            <a:spAutoFit/>
          </a:bodyPr>
          <a:lstStyle/>
          <a:p>
            <a:r>
              <a:rPr lang="en-US" sz="2000" dirty="0"/>
              <a:t>1. To talk about his company</a:t>
            </a:r>
          </a:p>
        </p:txBody>
      </p:sp>
      <p:sp>
        <p:nvSpPr>
          <p:cNvPr id="5" name="TextBox 4">
            <a:extLst>
              <a:ext uri="{FF2B5EF4-FFF2-40B4-BE49-F238E27FC236}">
                <a16:creationId xmlns:a16="http://schemas.microsoft.com/office/drawing/2014/main" id="{01F48EF7-C0B8-96C3-1726-7C7B896424A4}"/>
              </a:ext>
            </a:extLst>
          </p:cNvPr>
          <p:cNvSpPr txBox="1"/>
          <p:nvPr/>
        </p:nvSpPr>
        <p:spPr>
          <a:xfrm>
            <a:off x="2593551" y="5256806"/>
            <a:ext cx="4343580" cy="400110"/>
          </a:xfrm>
          <a:prstGeom prst="rect">
            <a:avLst/>
          </a:prstGeom>
          <a:solidFill>
            <a:srgbClr val="00B0F0"/>
          </a:solidFill>
        </p:spPr>
        <p:txBody>
          <a:bodyPr wrap="square" rtlCol="0">
            <a:spAutoFit/>
          </a:bodyPr>
          <a:lstStyle/>
          <a:p>
            <a:r>
              <a:rPr lang="en-US" sz="2000" dirty="0"/>
              <a:t>2. A group of prospective employees </a:t>
            </a:r>
          </a:p>
        </p:txBody>
      </p:sp>
      <p:pic>
        <p:nvPicPr>
          <p:cNvPr id="6" name="1_22">
            <a:hlinkClick r:id="" action="ppaction://media"/>
            <a:extLst>
              <a:ext uri="{FF2B5EF4-FFF2-40B4-BE49-F238E27FC236}">
                <a16:creationId xmlns:a16="http://schemas.microsoft.com/office/drawing/2014/main" id="{94879825-4FD0-54F7-21ED-452F555CF5D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252112" y="691404"/>
            <a:ext cx="487363" cy="487363"/>
          </a:xfrm>
          <a:prstGeom prst="rect">
            <a:avLst/>
          </a:prstGeom>
        </p:spPr>
      </p:pic>
    </p:spTree>
    <p:custDataLst>
      <p:tags r:id="rId1"/>
    </p:custDataLst>
    <p:extLst>
      <p:ext uri="{BB962C8B-B14F-4D97-AF65-F5344CB8AC3E}">
        <p14:creationId xmlns:p14="http://schemas.microsoft.com/office/powerpoint/2010/main" val="127406197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6"/>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2F2BA539-407E-F08C-373E-C82D89BAFA0D}"/>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8165D5BB-8606-CA58-738E-7BE6EF9472EF}"/>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2D97121A-6929-7E79-4ED8-C62B0EAACB23}"/>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587CE7D7-6A98-4C76-E624-A52921C01108}"/>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5AB2D42E-581C-0704-6949-0F6C4AB7BEF1}"/>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24418352-06ED-6F8F-3EC4-B8AD0528A201}"/>
              </a:ext>
            </a:extLst>
          </p:cNvPr>
          <p:cNvSpPr txBox="1"/>
          <p:nvPr/>
        </p:nvSpPr>
        <p:spPr>
          <a:xfrm>
            <a:off x="687479" y="1499174"/>
            <a:ext cx="10215697" cy="3970277"/>
          </a:xfrm>
          <a:prstGeom prst="rect">
            <a:avLst/>
          </a:prstGeom>
          <a:noFill/>
          <a:ln>
            <a:noFill/>
          </a:ln>
        </p:spPr>
        <p:txBody>
          <a:bodyPr spcFirstLastPara="1" wrap="square" lIns="91425" tIns="45700" rIns="91425" bIns="45700" anchor="t" anchorCtr="0">
            <a:spAutoFit/>
          </a:bodyPr>
          <a:lstStyle/>
          <a:p>
            <a:pPr marL="440055" marR="0" algn="just">
              <a:lnSpc>
                <a:spcPct val="150000"/>
              </a:lnSpc>
              <a:buNone/>
            </a:pPr>
            <a:r>
              <a:rPr lang="en-US" sz="2400" b="1" dirty="0">
                <a:solidFill>
                  <a:srgbClr val="121313"/>
                </a:solidFill>
                <a:effectLst/>
                <a:latin typeface="+mn-lt"/>
                <a:ea typeface="Trebuchet MS" panose="020B0603020202020204" pitchFamily="34" charset="0"/>
                <a:cs typeface="Trebuchet MS" panose="020B0603020202020204" pitchFamily="34" charset="0"/>
              </a:rPr>
              <a:t>C) Listen again and complete this paragraph.</a:t>
            </a:r>
          </a:p>
          <a:p>
            <a:pPr marL="440055" marR="0" algn="just">
              <a:lnSpc>
                <a:spcPct val="150000"/>
              </a:lnSpc>
              <a:buNone/>
            </a:pPr>
            <a:r>
              <a:rPr lang="en-US" sz="2400" dirty="0">
                <a:solidFill>
                  <a:srgbClr val="121313"/>
                </a:solidFill>
                <a:latin typeface="+mn-lt"/>
                <a:ea typeface="Trebuchet MS" panose="020B0603020202020204" pitchFamily="34" charset="0"/>
                <a:cs typeface="Trebuchet MS" panose="020B0603020202020204" pitchFamily="34" charset="0"/>
              </a:rPr>
              <a:t>...</a:t>
            </a:r>
            <a:r>
              <a:rPr lang="en-US" sz="2400" dirty="0">
                <a:solidFill>
                  <a:srgbClr val="121313"/>
                </a:solidFill>
                <a:effectLst/>
                <a:latin typeface="+mn-lt"/>
                <a:ea typeface="Trebuchet MS" panose="020B0603020202020204" pitchFamily="34" charset="0"/>
                <a:cs typeface="Trebuchet MS" panose="020B0603020202020204" pitchFamily="34" charset="0"/>
              </a:rPr>
              <a:t>……..., I'll give you some basic information about DCV Fashions.</a:t>
            </a:r>
            <a:r>
              <a:rPr lang="en-US" sz="2400" dirty="0">
                <a:solidFill>
                  <a:srgbClr val="121313"/>
                </a:solidFill>
                <a:latin typeface="+mn-lt"/>
                <a:ea typeface="Trebuchet MS" panose="020B0603020202020204" pitchFamily="34" charset="0"/>
                <a:cs typeface="Trebuchet MS" panose="020B0603020202020204" pitchFamily="34" charset="0"/>
              </a:rPr>
              <a:t> </a:t>
            </a:r>
            <a:r>
              <a:rPr lang="en-US" sz="2400" dirty="0">
                <a:solidFill>
                  <a:srgbClr val="121313"/>
                </a:solidFill>
                <a:effectLst/>
                <a:latin typeface="+mn-lt"/>
                <a:ea typeface="Trebuchet MS" panose="020B0603020202020204" pitchFamily="34" charset="0"/>
                <a:cs typeface="Trebuchet MS" panose="020B0603020202020204" pitchFamily="34" charset="0"/>
              </a:rPr>
              <a:t>…….…., I'll explain why we've been so successful in the fashion industry. ……….., I’ll tell you about our mission statement. This describes what we're all about, why we're in business. And …………, I'll explain how we communicate with people through our advertising and promotion.</a:t>
            </a:r>
          </a:p>
        </p:txBody>
      </p:sp>
      <p:sp>
        <p:nvSpPr>
          <p:cNvPr id="2" name="TextBox 1">
            <a:extLst>
              <a:ext uri="{FF2B5EF4-FFF2-40B4-BE49-F238E27FC236}">
                <a16:creationId xmlns:a16="http://schemas.microsoft.com/office/drawing/2014/main" id="{F4EE2D05-0ABD-827B-94AE-8E5A330C5C27}"/>
              </a:ext>
            </a:extLst>
          </p:cNvPr>
          <p:cNvSpPr txBox="1"/>
          <p:nvPr/>
        </p:nvSpPr>
        <p:spPr>
          <a:xfrm>
            <a:off x="1497024" y="2192575"/>
            <a:ext cx="793461" cy="430887"/>
          </a:xfrm>
          <a:prstGeom prst="rect">
            <a:avLst/>
          </a:prstGeom>
          <a:solidFill>
            <a:srgbClr val="00B0F0"/>
          </a:solidFill>
        </p:spPr>
        <p:txBody>
          <a:bodyPr wrap="square" rtlCol="0">
            <a:spAutoFit/>
          </a:bodyPr>
          <a:lstStyle/>
          <a:p>
            <a:r>
              <a:rPr lang="en-US" sz="2200" dirty="0"/>
              <a:t>First</a:t>
            </a:r>
          </a:p>
        </p:txBody>
      </p:sp>
      <p:sp>
        <p:nvSpPr>
          <p:cNvPr id="3" name="TextBox 2">
            <a:extLst>
              <a:ext uri="{FF2B5EF4-FFF2-40B4-BE49-F238E27FC236}">
                <a16:creationId xmlns:a16="http://schemas.microsoft.com/office/drawing/2014/main" id="{B83F11AC-09AD-963B-E2AB-2F570052A8AB}"/>
              </a:ext>
            </a:extLst>
          </p:cNvPr>
          <p:cNvSpPr txBox="1"/>
          <p:nvPr/>
        </p:nvSpPr>
        <p:spPr>
          <a:xfrm>
            <a:off x="951293" y="2686749"/>
            <a:ext cx="1368383" cy="430887"/>
          </a:xfrm>
          <a:prstGeom prst="rect">
            <a:avLst/>
          </a:prstGeom>
          <a:solidFill>
            <a:srgbClr val="00B0F0"/>
          </a:solidFill>
        </p:spPr>
        <p:txBody>
          <a:bodyPr wrap="square" rtlCol="0">
            <a:spAutoFit/>
          </a:bodyPr>
          <a:lstStyle/>
          <a:p>
            <a:r>
              <a:rPr lang="en-US" sz="2200" dirty="0"/>
              <a:t>After that </a:t>
            </a:r>
          </a:p>
        </p:txBody>
      </p:sp>
      <p:sp>
        <p:nvSpPr>
          <p:cNvPr id="4" name="TextBox 3">
            <a:extLst>
              <a:ext uri="{FF2B5EF4-FFF2-40B4-BE49-F238E27FC236}">
                <a16:creationId xmlns:a16="http://schemas.microsoft.com/office/drawing/2014/main" id="{0D8ADBFE-4BEA-5011-EC3A-58A8000011C6}"/>
              </a:ext>
            </a:extLst>
          </p:cNvPr>
          <p:cNvSpPr txBox="1"/>
          <p:nvPr/>
        </p:nvSpPr>
        <p:spPr>
          <a:xfrm>
            <a:off x="2709093" y="3298727"/>
            <a:ext cx="893057" cy="430887"/>
          </a:xfrm>
          <a:prstGeom prst="rect">
            <a:avLst/>
          </a:prstGeom>
          <a:solidFill>
            <a:srgbClr val="00B0F0"/>
          </a:solidFill>
        </p:spPr>
        <p:txBody>
          <a:bodyPr wrap="square" rtlCol="0">
            <a:spAutoFit/>
          </a:bodyPr>
          <a:lstStyle/>
          <a:p>
            <a:r>
              <a:rPr lang="en-US" sz="2200" dirty="0"/>
              <a:t>Next</a:t>
            </a:r>
          </a:p>
        </p:txBody>
      </p:sp>
      <p:sp>
        <p:nvSpPr>
          <p:cNvPr id="5" name="TextBox 4">
            <a:extLst>
              <a:ext uri="{FF2B5EF4-FFF2-40B4-BE49-F238E27FC236}">
                <a16:creationId xmlns:a16="http://schemas.microsoft.com/office/drawing/2014/main" id="{A848F27A-AE7A-5111-8DCC-426E57FA3E76}"/>
              </a:ext>
            </a:extLst>
          </p:cNvPr>
          <p:cNvSpPr txBox="1"/>
          <p:nvPr/>
        </p:nvSpPr>
        <p:spPr>
          <a:xfrm>
            <a:off x="9703261" y="3844800"/>
            <a:ext cx="975510" cy="430887"/>
          </a:xfrm>
          <a:prstGeom prst="rect">
            <a:avLst/>
          </a:prstGeom>
          <a:solidFill>
            <a:srgbClr val="00B0F0"/>
          </a:solidFill>
        </p:spPr>
        <p:txBody>
          <a:bodyPr wrap="square" rtlCol="0">
            <a:spAutoFit/>
          </a:bodyPr>
          <a:lstStyle/>
          <a:p>
            <a:r>
              <a:rPr lang="en-US" sz="2200" dirty="0"/>
              <a:t>finally</a:t>
            </a:r>
          </a:p>
        </p:txBody>
      </p:sp>
    </p:spTree>
    <p:custDataLst>
      <p:tags r:id="rId1"/>
    </p:custDataLst>
    <p:extLst>
      <p:ext uri="{BB962C8B-B14F-4D97-AF65-F5344CB8AC3E}">
        <p14:creationId xmlns:p14="http://schemas.microsoft.com/office/powerpoint/2010/main" val="29671040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21974227-6E6A-7609-7BD6-D6AEDD194E2A}"/>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D9C630ED-59A2-CE0F-BF53-5D023DAD52F9}"/>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10" name="Google Shape;510;p48">
            <a:extLst>
              <a:ext uri="{FF2B5EF4-FFF2-40B4-BE49-F238E27FC236}">
                <a16:creationId xmlns:a16="http://schemas.microsoft.com/office/drawing/2014/main" id="{E35E72EF-3B5E-66B5-AF95-573005B0AA84}"/>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dirty="0">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A927EABE-AD7F-DF56-278C-2538A652623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A6BA287D-8C5F-A9EC-8929-2E4D75AA0FE5}"/>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sp>
        <p:nvSpPr>
          <p:cNvPr id="3" name="TextBox 2">
            <a:extLst>
              <a:ext uri="{FF2B5EF4-FFF2-40B4-BE49-F238E27FC236}">
                <a16:creationId xmlns:a16="http://schemas.microsoft.com/office/drawing/2014/main" id="{24146050-911C-DBAE-006B-4C6BCEE9DFA9}"/>
              </a:ext>
            </a:extLst>
          </p:cNvPr>
          <p:cNvSpPr txBox="1"/>
          <p:nvPr/>
        </p:nvSpPr>
        <p:spPr>
          <a:xfrm>
            <a:off x="1154348" y="1826304"/>
            <a:ext cx="9317219" cy="1131848"/>
          </a:xfrm>
          <a:prstGeom prst="rect">
            <a:avLst/>
          </a:prstGeom>
          <a:noFill/>
        </p:spPr>
        <p:txBody>
          <a:bodyPr wrap="square">
            <a:spAutoFit/>
          </a:bodyPr>
          <a:lstStyle/>
          <a:p>
            <a:pPr>
              <a:lnSpc>
                <a:spcPct val="150000"/>
              </a:lnSpc>
            </a:pPr>
            <a:r>
              <a:rPr lang="en-US" sz="2400" b="1" dirty="0"/>
              <a:t>D) </a:t>
            </a:r>
            <a:r>
              <a:rPr lang="en-US" sz="2400" b="1" dirty="0" err="1"/>
              <a:t>Practise</a:t>
            </a:r>
            <a:r>
              <a:rPr lang="en-US" sz="2400" b="1" dirty="0"/>
              <a:t> giving an introduction to your own company or one which you know well.</a:t>
            </a:r>
          </a:p>
        </p:txBody>
      </p:sp>
      <p:sp>
        <p:nvSpPr>
          <p:cNvPr id="4" name="TextBox 3">
            <a:extLst>
              <a:ext uri="{FF2B5EF4-FFF2-40B4-BE49-F238E27FC236}">
                <a16:creationId xmlns:a16="http://schemas.microsoft.com/office/drawing/2014/main" id="{194D5D49-DADA-E133-BD23-CD3F55EA462C}"/>
              </a:ext>
            </a:extLst>
          </p:cNvPr>
          <p:cNvSpPr txBox="1"/>
          <p:nvPr/>
        </p:nvSpPr>
        <p:spPr>
          <a:xfrm>
            <a:off x="876446" y="760530"/>
            <a:ext cx="1832647" cy="430887"/>
          </a:xfrm>
          <a:prstGeom prst="rect">
            <a:avLst/>
          </a:prstGeom>
          <a:noFill/>
        </p:spPr>
        <p:txBody>
          <a:bodyPr wrap="square" rtlCol="0">
            <a:spAutoFit/>
          </a:bodyPr>
          <a:lstStyle/>
          <a:p>
            <a:r>
              <a:rPr lang="en-US" sz="2200" b="1" dirty="0">
                <a:solidFill>
                  <a:srgbClr val="FF0000"/>
                </a:solidFill>
              </a:rPr>
              <a:t>Assignment</a:t>
            </a:r>
          </a:p>
        </p:txBody>
      </p:sp>
    </p:spTree>
    <p:extLst>
      <p:ext uri="{BB962C8B-B14F-4D97-AF65-F5344CB8AC3E}">
        <p14:creationId xmlns:p14="http://schemas.microsoft.com/office/powerpoint/2010/main" val="4262621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D26C4E49-905C-AEF2-D426-4F3DD5BDA3F3}"/>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B0C95C6E-4FBC-9AC1-C64B-E2FCFB1AD8CF}"/>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10" name="Google Shape;510;p48">
            <a:extLst>
              <a:ext uri="{FF2B5EF4-FFF2-40B4-BE49-F238E27FC236}">
                <a16:creationId xmlns:a16="http://schemas.microsoft.com/office/drawing/2014/main" id="{FACBBFB4-C771-EA9D-E5CE-23116D1F233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255044F9-0612-3703-1B75-4C4E4278BAEE}"/>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C71F4375-A0FA-68A8-E233-412D8C048547}"/>
              </a:ext>
            </a:extLst>
          </p:cNvPr>
          <p:cNvSpPr txBox="1"/>
          <p:nvPr/>
        </p:nvSpPr>
        <p:spPr>
          <a:xfrm>
            <a:off x="762125" y="1355379"/>
            <a:ext cx="10389088" cy="646290"/>
          </a:xfrm>
          <a:prstGeom prst="rect">
            <a:avLst/>
          </a:prstGeom>
          <a:noFill/>
          <a:ln>
            <a:noFill/>
          </a:ln>
        </p:spPr>
        <p:txBody>
          <a:bodyPr spcFirstLastPara="1" wrap="square" lIns="91425" tIns="45700" rIns="91425" bIns="45700" anchor="t" anchorCtr="0">
            <a:spAutoFit/>
          </a:bodyPr>
          <a:lstStyle/>
          <a:p>
            <a:pPr lvl="0" algn="just">
              <a:buSzPts val="1800"/>
            </a:pPr>
            <a:r>
              <a:rPr lang="en-US" sz="1800" b="1" dirty="0">
                <a:solidFill>
                  <a:srgbClr val="121212"/>
                </a:solidFill>
                <a:effectLst/>
                <a:latin typeface="+mn-lt"/>
                <a:ea typeface="Trebuchet MS" panose="020B0603020202020204" pitchFamily="34" charset="0"/>
                <a:cs typeface="Trebuchet MS" panose="020B0603020202020204" pitchFamily="34" charset="0"/>
              </a:rPr>
              <a:t>E) Listen</a:t>
            </a:r>
            <a:r>
              <a:rPr lang="en-US" sz="1800" b="1" spc="-60"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to</a:t>
            </a:r>
            <a:r>
              <a:rPr lang="en-US" sz="1800" b="1" spc="-75"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the</a:t>
            </a:r>
            <a:r>
              <a:rPr lang="en-US" sz="1800" b="1" spc="-35"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rest</a:t>
            </a:r>
            <a:r>
              <a:rPr lang="en-US" sz="1800" b="1" spc="-65"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of</a:t>
            </a:r>
            <a:r>
              <a:rPr lang="en-US" sz="1800" b="1" spc="-115"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the presentation and</a:t>
            </a:r>
            <a:r>
              <a:rPr lang="en-US" sz="1800" b="1" spc="-35"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complete the information below. </a:t>
            </a:r>
            <a:r>
              <a:rPr lang="en-US" sz="1800" b="1" spc="50" dirty="0">
                <a:solidFill>
                  <a:srgbClr val="121212"/>
                </a:solidFill>
                <a:effectLst/>
                <a:latin typeface="+mn-lt"/>
                <a:ea typeface="Trebuchet MS" panose="020B0603020202020204" pitchFamily="34" charset="0"/>
                <a:cs typeface="Trebuchet MS" panose="020B0603020202020204" pitchFamily="34" charset="0"/>
              </a:rPr>
              <a:t>If</a:t>
            </a:r>
            <a:r>
              <a:rPr lang="en-US" sz="1800" b="1" spc="-30" dirty="0">
                <a:solidFill>
                  <a:srgbClr val="121212"/>
                </a:solidFill>
                <a:effectLst/>
                <a:latin typeface="+mn-lt"/>
                <a:ea typeface="Trebuchet MS" panose="020B0603020202020204" pitchFamily="34" charset="0"/>
                <a:cs typeface="Trebuchet MS" panose="020B0603020202020204" pitchFamily="34" charset="0"/>
              </a:rPr>
              <a:t> </a:t>
            </a:r>
            <a:r>
              <a:rPr lang="en-US" sz="1800" b="1" dirty="0">
                <a:solidFill>
                  <a:srgbClr val="121212"/>
                </a:solidFill>
                <a:effectLst/>
                <a:latin typeface="+mn-lt"/>
                <a:ea typeface="Trebuchet MS" panose="020B0603020202020204" pitchFamily="34" charset="0"/>
                <a:cs typeface="Trebuchet MS" panose="020B0603020202020204" pitchFamily="34" charset="0"/>
              </a:rPr>
              <a:t>necessary, listen </a:t>
            </a:r>
            <a:r>
              <a:rPr lang="en-US" sz="1800" b="1" spc="50" dirty="0">
                <a:solidFill>
                  <a:srgbClr val="121212"/>
                </a:solidFill>
                <a:effectLst/>
                <a:latin typeface="+mn-lt"/>
                <a:ea typeface="Trebuchet MS" panose="020B0603020202020204" pitchFamily="34" charset="0"/>
                <a:cs typeface="Trebuchet MS" panose="020B0603020202020204" pitchFamily="34" charset="0"/>
              </a:rPr>
              <a:t>again.</a:t>
            </a:r>
            <a:endParaRPr lang="en-US" sz="1800" b="1" dirty="0">
              <a:solidFill>
                <a:srgbClr val="0000FF"/>
              </a:solidFill>
              <a:latin typeface="+mn-lt"/>
              <a:ea typeface="Comic Sans MS"/>
              <a:cs typeface="Times New Roman" panose="02020603050405020304" pitchFamily="18" charset="0"/>
              <a:sym typeface="Comic Sans MS"/>
            </a:endParaRPr>
          </a:p>
        </p:txBody>
      </p:sp>
      <p:graphicFrame>
        <p:nvGraphicFramePr>
          <p:cNvPr id="5" name="Table 4">
            <a:extLst>
              <a:ext uri="{FF2B5EF4-FFF2-40B4-BE49-F238E27FC236}">
                <a16:creationId xmlns:a16="http://schemas.microsoft.com/office/drawing/2014/main" id="{EBC11BAF-8068-4D1D-B433-1C986903CBE3}"/>
              </a:ext>
            </a:extLst>
          </p:cNvPr>
          <p:cNvGraphicFramePr>
            <a:graphicFrameLocks noGrp="1"/>
          </p:cNvGraphicFramePr>
          <p:nvPr>
            <p:extLst>
              <p:ext uri="{D42A27DB-BD31-4B8C-83A1-F6EECF244321}">
                <p14:modId xmlns:p14="http://schemas.microsoft.com/office/powerpoint/2010/main" val="1609932834"/>
              </p:ext>
            </p:extLst>
          </p:nvPr>
        </p:nvGraphicFramePr>
        <p:xfrm>
          <a:off x="901455" y="2120165"/>
          <a:ext cx="8093255" cy="4274312"/>
        </p:xfrm>
        <a:graphic>
          <a:graphicData uri="http://schemas.openxmlformats.org/drawingml/2006/table">
            <a:tbl>
              <a:tblPr firstRow="1" bandRow="1">
                <a:tableStyleId>{767EC476-C08E-4B41-9631-F176436C4F2A}</a:tableStyleId>
              </a:tblPr>
              <a:tblGrid>
                <a:gridCol w="1571157">
                  <a:extLst>
                    <a:ext uri="{9D8B030D-6E8A-4147-A177-3AD203B41FA5}">
                      <a16:colId xmlns:a16="http://schemas.microsoft.com/office/drawing/2014/main" val="4140663318"/>
                    </a:ext>
                  </a:extLst>
                </a:gridCol>
                <a:gridCol w="6522098">
                  <a:extLst>
                    <a:ext uri="{9D8B030D-6E8A-4147-A177-3AD203B41FA5}">
                      <a16:colId xmlns:a16="http://schemas.microsoft.com/office/drawing/2014/main" val="3271345816"/>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rgbClr val="252524"/>
                          </a:solidFill>
                          <a:effectLst/>
                          <a:latin typeface="+mn-lt"/>
                          <a:ea typeface="Trebuchet MS" panose="020B0603020202020204" pitchFamily="34" charset="0"/>
                          <a:cs typeface="Trebuchet MS" panose="020B0603020202020204" pitchFamily="34" charset="0"/>
                        </a:rPr>
                        <a:t>DCV</a:t>
                      </a:r>
                      <a:r>
                        <a:rPr lang="en-US" sz="2000" b="1" spc="-40" dirty="0">
                          <a:solidFill>
                            <a:srgbClr val="252524"/>
                          </a:solidFill>
                          <a:effectLst/>
                          <a:latin typeface="+mn-lt"/>
                          <a:ea typeface="Trebuchet MS" panose="020B0603020202020204" pitchFamily="34" charset="0"/>
                          <a:cs typeface="Trebuchet MS" panose="020B0603020202020204" pitchFamily="34" charset="0"/>
                        </a:rPr>
                        <a:t> </a:t>
                      </a:r>
                      <a:r>
                        <a:rPr lang="en-US" sz="2000" b="1" dirty="0">
                          <a:solidFill>
                            <a:srgbClr val="252524"/>
                          </a:solidFill>
                          <a:effectLst/>
                          <a:latin typeface="+mn-lt"/>
                          <a:ea typeface="Trebuchet MS" panose="020B0603020202020204" pitchFamily="34" charset="0"/>
                          <a:cs typeface="Trebuchet MS" panose="020B0603020202020204" pitchFamily="34" charset="0"/>
                        </a:rPr>
                        <a:t>Fashions</a:t>
                      </a:r>
                      <a:endParaRPr lang="en-US" sz="2000" b="1"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hMerge="1">
                  <a:txBody>
                    <a:bodyPr/>
                    <a:lstStyle/>
                    <a:p>
                      <a:endParaRPr lang="en-US" dirty="0"/>
                    </a:p>
                  </a:txBody>
                  <a:tcPr/>
                </a:tc>
                <a:extLst>
                  <a:ext uri="{0D108BD9-81ED-4DB2-BD59-A6C34878D82A}">
                    <a16:rowId xmlns:a16="http://schemas.microsoft.com/office/drawing/2014/main" val="3099130586"/>
                  </a:ext>
                </a:extLst>
              </a:tr>
              <a:tr h="370840">
                <a:tc>
                  <a:txBody>
                    <a:bodyPr/>
                    <a:lstStyle/>
                    <a:p>
                      <a:r>
                        <a:rPr lang="en-US" sz="2000" dirty="0">
                          <a:solidFill>
                            <a:srgbClr val="252524"/>
                          </a:solidFill>
                          <a:effectLst/>
                          <a:latin typeface="+mn-lt"/>
                          <a:ea typeface="Trebuchet MS" panose="020B0603020202020204" pitchFamily="34" charset="0"/>
                          <a:cs typeface="Trebuchet MS" panose="020B0603020202020204" pitchFamily="34" charset="0"/>
                        </a:rPr>
                        <a:t>Head office </a:t>
                      </a:r>
                      <a:endParaRPr lang="en-US" sz="2000" dirty="0">
                        <a:latin typeface="+mn-lt"/>
                      </a:endParaRPr>
                    </a:p>
                  </a:txBody>
                  <a:tcPr>
                    <a:solidFill>
                      <a:schemeClr val="accent1">
                        <a:lumMod val="20000"/>
                        <a:lumOff val="80000"/>
                      </a:schemeClr>
                    </a:solidFill>
                  </a:tcPr>
                </a:tc>
                <a:tc>
                  <a:txBody>
                    <a:bodyPr/>
                    <a:lstStyle/>
                    <a:p>
                      <a:r>
                        <a:rPr lang="en-US" dirty="0"/>
                        <a:t>……………….</a:t>
                      </a:r>
                    </a:p>
                  </a:txBody>
                  <a:tcPr>
                    <a:solidFill>
                      <a:schemeClr val="accent1">
                        <a:lumMod val="20000"/>
                        <a:lumOff val="80000"/>
                      </a:schemeClr>
                    </a:solidFill>
                  </a:tcPr>
                </a:tc>
                <a:extLst>
                  <a:ext uri="{0D108BD9-81ED-4DB2-BD59-A6C34878D82A}">
                    <a16:rowId xmlns:a16="http://schemas.microsoft.com/office/drawing/2014/main" val="4235865131"/>
                  </a:ext>
                </a:extLst>
              </a:tr>
              <a:tr h="370840">
                <a:tc>
                  <a:txBody>
                    <a:bodyPr/>
                    <a:lstStyle/>
                    <a:p>
                      <a:r>
                        <a:rPr lang="en-US" sz="2000" spc="-10" dirty="0">
                          <a:solidFill>
                            <a:srgbClr val="252524"/>
                          </a:solidFill>
                          <a:effectLst/>
                          <a:latin typeface="+mn-lt"/>
                          <a:ea typeface="Trebuchet MS" panose="020B0603020202020204" pitchFamily="34" charset="0"/>
                          <a:cs typeface="Trebuchet MS" panose="020B0603020202020204" pitchFamily="34" charset="0"/>
                        </a:rPr>
                        <a:t>Products</a:t>
                      </a:r>
                      <a:endParaRPr lang="en-US" sz="2000" dirty="0">
                        <a:latin typeface="+mn-lt"/>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1464747879"/>
                  </a:ext>
                </a:extLst>
              </a:tr>
              <a:tr h="370840">
                <a:tc>
                  <a:txBody>
                    <a:bodyPr/>
                    <a:lstStyle/>
                    <a:p>
                      <a:pPr marL="74930" marR="0">
                        <a:lnSpc>
                          <a:spcPct val="84259"/>
                        </a:lnSpc>
                        <a:buNone/>
                      </a:pPr>
                      <a:r>
                        <a:rPr lang="en-US" sz="2000" b="0" i="0" u="none" strike="noStrike" cap="none" spc="-10" dirty="0">
                          <a:solidFill>
                            <a:srgbClr val="252524"/>
                          </a:solidFill>
                          <a:effectLst/>
                          <a:latin typeface="Arial"/>
                          <a:ea typeface="Trebuchet MS" panose="020B0603020202020204" pitchFamily="34" charset="0"/>
                          <a:cs typeface="Trebuchet MS" panose="020B0603020202020204" pitchFamily="34" charset="0"/>
                          <a:sym typeface="Arial"/>
                        </a:rPr>
                        <a:t>Turnover</a:t>
                      </a:r>
                      <a:endParaRPr lang="en-US" sz="2000" b="0" i="0" u="none" strike="noStrike" cap="none" dirty="0">
                        <a:solidFill>
                          <a:srgbClr val="000000"/>
                        </a:solidFill>
                        <a:effectLst/>
                        <a:latin typeface="Arial"/>
                        <a:ea typeface="Trebuchet MS" panose="020B0603020202020204" pitchFamily="34" charset="0"/>
                        <a:cs typeface="Trebuchet MS" panose="020B0603020202020204" pitchFamily="34" charset="0"/>
                        <a:sym typeface="Arial"/>
                      </a:endParaRPr>
                    </a:p>
                    <a:p>
                      <a:pPr marL="83820" marR="0">
                        <a:spcBef>
                          <a:spcPts val="170"/>
                        </a:spcBef>
                        <a:buNone/>
                      </a:pPr>
                      <a:r>
                        <a:rPr lang="en-US" sz="2000" b="0" i="0" u="none" strike="noStrike" cap="none" dirty="0">
                          <a:solidFill>
                            <a:srgbClr val="2E2E2E"/>
                          </a:solidFill>
                          <a:effectLst/>
                          <a:latin typeface="Arial"/>
                          <a:ea typeface="Trebuchet MS" panose="020B0603020202020204" pitchFamily="34" charset="0"/>
                          <a:cs typeface="Trebuchet MS" panose="020B0603020202020204" pitchFamily="34" charset="0"/>
                          <a:sym typeface="Arial"/>
                        </a:rPr>
                        <a:t>(last</a:t>
                      </a:r>
                      <a:r>
                        <a:rPr lang="en-US" sz="2000" b="0" i="0" u="none" strike="noStrike" cap="none" spc="15" dirty="0">
                          <a:solidFill>
                            <a:srgbClr val="2E2E2E"/>
                          </a:solidFill>
                          <a:effectLst/>
                          <a:latin typeface="Arial"/>
                          <a:ea typeface="Trebuchet MS" panose="020B0603020202020204" pitchFamily="34" charset="0"/>
                          <a:cs typeface="Trebuchet MS" panose="020B0603020202020204" pitchFamily="34" charset="0"/>
                          <a:sym typeface="Arial"/>
                        </a:rPr>
                        <a:t> </a:t>
                      </a:r>
                      <a:r>
                        <a:rPr lang="en-US" sz="2000" b="0" i="0" u="none" strike="noStrike" cap="none" spc="-10" dirty="0">
                          <a:solidFill>
                            <a:srgbClr val="2E2E2E"/>
                          </a:solidFill>
                          <a:effectLst/>
                          <a:latin typeface="Arial"/>
                          <a:ea typeface="Trebuchet MS" panose="020B0603020202020204" pitchFamily="34" charset="0"/>
                          <a:cs typeface="Trebuchet MS" panose="020B0603020202020204" pitchFamily="34" charset="0"/>
                          <a:sym typeface="Arial"/>
                        </a:rPr>
                        <a:t>year)</a:t>
                      </a:r>
                      <a:endParaRPr lang="en-US" sz="2000" b="0" i="0" u="none" strike="noStrike" cap="none" dirty="0">
                        <a:solidFill>
                          <a:srgbClr val="000000"/>
                        </a:solidFill>
                        <a:effectLst/>
                        <a:latin typeface="Arial"/>
                        <a:ea typeface="Trebuchet MS" panose="020B0603020202020204" pitchFamily="34" charset="0"/>
                        <a:cs typeface="Trebuchet MS" panose="020B0603020202020204" pitchFamily="34" charset="0"/>
                        <a:sym typeface="Arial"/>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533133387"/>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spc="-10" dirty="0">
                          <a:solidFill>
                            <a:srgbClr val="2D2C2E"/>
                          </a:solidFill>
                          <a:effectLst/>
                          <a:latin typeface="+mn-lt"/>
                          <a:ea typeface="Trebuchet MS" panose="020B0603020202020204" pitchFamily="34" charset="0"/>
                          <a:cs typeface="Trebuchet MS" panose="020B0603020202020204" pitchFamily="34" charset="0"/>
                        </a:rPr>
                        <a:t>Profits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dirty="0">
                          <a:solidFill>
                            <a:srgbClr val="2F2F2F"/>
                          </a:solidFill>
                          <a:effectLst/>
                          <a:latin typeface="+mn-lt"/>
                          <a:ea typeface="Trebuchet MS" panose="020B0603020202020204" pitchFamily="34" charset="0"/>
                          <a:cs typeface="Trebuchet MS" panose="020B0603020202020204" pitchFamily="34" charset="0"/>
                        </a:rPr>
                        <a:t>(last</a:t>
                      </a:r>
                      <a:r>
                        <a:rPr lang="en-US" sz="2000" spc="-45" dirty="0">
                          <a:solidFill>
                            <a:srgbClr val="2F2F2F"/>
                          </a:solidFill>
                          <a:effectLst/>
                          <a:latin typeface="+mn-lt"/>
                          <a:ea typeface="Trebuchet MS" panose="020B0603020202020204" pitchFamily="34" charset="0"/>
                          <a:cs typeface="Trebuchet MS" panose="020B0603020202020204" pitchFamily="34" charset="0"/>
                        </a:rPr>
                        <a:t> </a:t>
                      </a:r>
                      <a:r>
                        <a:rPr lang="en-US" sz="2000" dirty="0">
                          <a:solidFill>
                            <a:srgbClr val="2F2F2F"/>
                          </a:solidFill>
                          <a:effectLst/>
                          <a:latin typeface="+mn-lt"/>
                          <a:ea typeface="Trebuchet MS" panose="020B0603020202020204" pitchFamily="34" charset="0"/>
                          <a:cs typeface="Trebuchet MS" panose="020B0603020202020204" pitchFamily="34" charset="0"/>
                        </a:rPr>
                        <a:t>year)</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2852572926"/>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dirty="0">
                          <a:solidFill>
                            <a:srgbClr val="313131"/>
                          </a:solidFill>
                          <a:effectLst/>
                          <a:latin typeface="+mn-lt"/>
                          <a:ea typeface="Trebuchet MS" panose="020B0603020202020204" pitchFamily="34" charset="0"/>
                          <a:cs typeface="Trebuchet MS" panose="020B0603020202020204" pitchFamily="34" charset="0"/>
                        </a:rPr>
                        <a:t>Reasons</a:t>
                      </a:r>
                      <a:r>
                        <a:rPr lang="en-US" sz="2000" spc="-70" dirty="0">
                          <a:solidFill>
                            <a:srgbClr val="313131"/>
                          </a:solidFill>
                          <a:effectLst/>
                          <a:latin typeface="+mn-lt"/>
                          <a:ea typeface="Trebuchet MS" panose="020B0603020202020204" pitchFamily="34" charset="0"/>
                          <a:cs typeface="Trebuchet MS" panose="020B0603020202020204" pitchFamily="34" charset="0"/>
                        </a:rPr>
                        <a:t> </a:t>
                      </a:r>
                      <a:r>
                        <a:rPr lang="en-US" sz="2000" dirty="0">
                          <a:solidFill>
                            <a:srgbClr val="313131"/>
                          </a:solidFill>
                          <a:effectLst/>
                          <a:latin typeface="+mn-lt"/>
                          <a:ea typeface="Trebuchet MS" panose="020B0603020202020204" pitchFamily="34" charset="0"/>
                          <a:cs typeface="Trebuchet MS" panose="020B0603020202020204" pitchFamily="34" charset="0"/>
                        </a:rPr>
                        <a:t>for </a:t>
                      </a:r>
                      <a:r>
                        <a:rPr lang="en-US" sz="2000" spc="-10" dirty="0">
                          <a:solidFill>
                            <a:srgbClr val="313131"/>
                          </a:solidFill>
                          <a:effectLst/>
                          <a:latin typeface="+mn-lt"/>
                          <a:ea typeface="Trebuchet MS" panose="020B0603020202020204" pitchFamily="34" charset="0"/>
                          <a:cs typeface="Trebuchet MS" panose="020B0603020202020204" pitchFamily="34" charset="0"/>
                        </a:rPr>
                        <a:t>success</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1920717702"/>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spc="-10" dirty="0">
                          <a:solidFill>
                            <a:srgbClr val="2E2F2D"/>
                          </a:solidFill>
                          <a:effectLst/>
                          <a:latin typeface="+mn-lt"/>
                          <a:ea typeface="Trebuchet MS" panose="020B0603020202020204" pitchFamily="34" charset="0"/>
                          <a:cs typeface="Trebuchet MS" panose="020B0603020202020204" pitchFamily="34" charset="0"/>
                        </a:rPr>
                        <a:t>Advertising</a:t>
                      </a:r>
                      <a:r>
                        <a:rPr lang="en-US" sz="2000" spc="200" dirty="0">
                          <a:solidFill>
                            <a:srgbClr val="2E2F2D"/>
                          </a:solidFill>
                          <a:effectLst/>
                          <a:latin typeface="+mn-lt"/>
                          <a:ea typeface="Trebuchet MS" panose="020B0603020202020204" pitchFamily="34" charset="0"/>
                          <a:cs typeface="Trebuchet MS" panose="020B0603020202020204" pitchFamily="34" charset="0"/>
                        </a:rPr>
                        <a:t> </a:t>
                      </a:r>
                      <a:r>
                        <a:rPr lang="en-US" sz="2000" dirty="0">
                          <a:solidFill>
                            <a:srgbClr val="2E2F2D"/>
                          </a:solidFill>
                          <a:effectLst/>
                          <a:latin typeface="+mn-lt"/>
                          <a:ea typeface="Trebuchet MS" panose="020B0603020202020204" pitchFamily="34" charset="0"/>
                          <a:cs typeface="Trebuchet MS" panose="020B0603020202020204" pitchFamily="34" charset="0"/>
                        </a:rPr>
                        <a:t>and promotion</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3681996018"/>
                  </a:ext>
                </a:extLst>
              </a:tr>
            </a:tbl>
          </a:graphicData>
        </a:graphic>
      </p:graphicFrame>
      <p:sp>
        <p:nvSpPr>
          <p:cNvPr id="6" name="TextBox 5">
            <a:extLst>
              <a:ext uri="{FF2B5EF4-FFF2-40B4-BE49-F238E27FC236}">
                <a16:creationId xmlns:a16="http://schemas.microsoft.com/office/drawing/2014/main" id="{0DA2BDB7-9000-E284-D687-F89FD0C30253}"/>
              </a:ext>
            </a:extLst>
          </p:cNvPr>
          <p:cNvSpPr txBox="1"/>
          <p:nvPr/>
        </p:nvSpPr>
        <p:spPr>
          <a:xfrm>
            <a:off x="2552341" y="2509249"/>
            <a:ext cx="1330151" cy="369332"/>
          </a:xfrm>
          <a:prstGeom prst="rect">
            <a:avLst/>
          </a:prstGeom>
          <a:solidFill>
            <a:srgbClr val="00B0F0"/>
          </a:solidFill>
        </p:spPr>
        <p:txBody>
          <a:bodyPr wrap="square" rtlCol="0">
            <a:spAutoFit/>
          </a:bodyPr>
          <a:lstStyle/>
          <a:p>
            <a:r>
              <a:rPr lang="en-US" sz="1600" dirty="0"/>
              <a:t>Florence</a:t>
            </a:r>
            <a:r>
              <a:rPr lang="en-US" sz="1800" dirty="0"/>
              <a:t> </a:t>
            </a:r>
          </a:p>
        </p:txBody>
      </p:sp>
      <p:sp>
        <p:nvSpPr>
          <p:cNvPr id="7" name="TextBox 6">
            <a:extLst>
              <a:ext uri="{FF2B5EF4-FFF2-40B4-BE49-F238E27FC236}">
                <a16:creationId xmlns:a16="http://schemas.microsoft.com/office/drawing/2014/main" id="{B7865E64-B2D5-4115-8EAA-DDC5E1E05555}"/>
              </a:ext>
            </a:extLst>
          </p:cNvPr>
          <p:cNvSpPr txBox="1"/>
          <p:nvPr/>
        </p:nvSpPr>
        <p:spPr>
          <a:xfrm>
            <a:off x="2552341" y="2965130"/>
            <a:ext cx="3586726" cy="338554"/>
          </a:xfrm>
          <a:prstGeom prst="rect">
            <a:avLst/>
          </a:prstGeom>
          <a:solidFill>
            <a:srgbClr val="00B0F0"/>
          </a:solidFill>
        </p:spPr>
        <p:txBody>
          <a:bodyPr wrap="square" rtlCol="0">
            <a:spAutoFit/>
          </a:bodyPr>
          <a:lstStyle/>
          <a:p>
            <a:r>
              <a:rPr lang="en-US" sz="1600" dirty="0"/>
              <a:t>Clothing and fashion accessories  </a:t>
            </a:r>
          </a:p>
        </p:txBody>
      </p:sp>
      <p:sp>
        <p:nvSpPr>
          <p:cNvPr id="8" name="TextBox 7">
            <a:extLst>
              <a:ext uri="{FF2B5EF4-FFF2-40B4-BE49-F238E27FC236}">
                <a16:creationId xmlns:a16="http://schemas.microsoft.com/office/drawing/2014/main" id="{A0854430-299F-AE4F-0CA0-5E1E54B40753}"/>
              </a:ext>
            </a:extLst>
          </p:cNvPr>
          <p:cNvSpPr txBox="1"/>
          <p:nvPr/>
        </p:nvSpPr>
        <p:spPr>
          <a:xfrm>
            <a:off x="2552341" y="3403379"/>
            <a:ext cx="1525137" cy="338554"/>
          </a:xfrm>
          <a:prstGeom prst="rect">
            <a:avLst/>
          </a:prstGeom>
          <a:solidFill>
            <a:srgbClr val="00B0F0"/>
          </a:solidFill>
        </p:spPr>
        <p:txBody>
          <a:bodyPr wrap="square" rtlCol="0">
            <a:spAutoFit/>
          </a:bodyPr>
          <a:lstStyle/>
          <a:p>
            <a:r>
              <a:rPr lang="en-US" sz="1600" dirty="0"/>
              <a:t>€300 million </a:t>
            </a:r>
          </a:p>
        </p:txBody>
      </p:sp>
      <p:sp>
        <p:nvSpPr>
          <p:cNvPr id="9" name="TextBox 8">
            <a:extLst>
              <a:ext uri="{FF2B5EF4-FFF2-40B4-BE49-F238E27FC236}">
                <a16:creationId xmlns:a16="http://schemas.microsoft.com/office/drawing/2014/main" id="{7D1A7129-613A-4FB9-8B08-1FEF3C521F19}"/>
              </a:ext>
            </a:extLst>
          </p:cNvPr>
          <p:cNvSpPr txBox="1"/>
          <p:nvPr/>
        </p:nvSpPr>
        <p:spPr>
          <a:xfrm>
            <a:off x="2552341" y="4103603"/>
            <a:ext cx="1330151" cy="338554"/>
          </a:xfrm>
          <a:prstGeom prst="rect">
            <a:avLst/>
          </a:prstGeom>
          <a:solidFill>
            <a:srgbClr val="00B0F0"/>
          </a:solidFill>
        </p:spPr>
        <p:txBody>
          <a:bodyPr wrap="square" rtlCol="0">
            <a:spAutoFit/>
          </a:bodyPr>
          <a:lstStyle/>
          <a:p>
            <a:r>
              <a:rPr lang="en-US" sz="1600" dirty="0"/>
              <a:t>€28 million </a:t>
            </a:r>
          </a:p>
        </p:txBody>
      </p:sp>
      <p:sp>
        <p:nvSpPr>
          <p:cNvPr id="10" name="TextBox 9">
            <a:extLst>
              <a:ext uri="{FF2B5EF4-FFF2-40B4-BE49-F238E27FC236}">
                <a16:creationId xmlns:a16="http://schemas.microsoft.com/office/drawing/2014/main" id="{E0BE57F1-FCBE-5CC0-F840-C43DC0FB43DB}"/>
              </a:ext>
            </a:extLst>
          </p:cNvPr>
          <p:cNvSpPr txBox="1"/>
          <p:nvPr/>
        </p:nvSpPr>
        <p:spPr>
          <a:xfrm>
            <a:off x="2509274" y="4707664"/>
            <a:ext cx="6190410" cy="584775"/>
          </a:xfrm>
          <a:prstGeom prst="rect">
            <a:avLst/>
          </a:prstGeom>
          <a:solidFill>
            <a:srgbClr val="00B0F0"/>
          </a:solidFill>
        </p:spPr>
        <p:txBody>
          <a:bodyPr wrap="square" rtlCol="0">
            <a:spAutoFit/>
          </a:bodyPr>
          <a:lstStyle/>
          <a:p>
            <a:r>
              <a:rPr lang="en-US" sz="1600" dirty="0"/>
              <a:t>Talented team of designers, first-class distribution system, creative advertising and promotion </a:t>
            </a:r>
          </a:p>
        </p:txBody>
      </p:sp>
      <p:sp>
        <p:nvSpPr>
          <p:cNvPr id="11" name="TextBox 10">
            <a:extLst>
              <a:ext uri="{FF2B5EF4-FFF2-40B4-BE49-F238E27FC236}">
                <a16:creationId xmlns:a16="http://schemas.microsoft.com/office/drawing/2014/main" id="{2E7EE375-48B5-DA3C-3751-F2CDA8E3F3ED}"/>
              </a:ext>
            </a:extLst>
          </p:cNvPr>
          <p:cNvSpPr txBox="1"/>
          <p:nvPr/>
        </p:nvSpPr>
        <p:spPr>
          <a:xfrm>
            <a:off x="2509274" y="5484899"/>
            <a:ext cx="6308155" cy="830997"/>
          </a:xfrm>
          <a:prstGeom prst="rect">
            <a:avLst/>
          </a:prstGeom>
          <a:solidFill>
            <a:srgbClr val="00B0F0"/>
          </a:solidFill>
        </p:spPr>
        <p:txBody>
          <a:bodyPr wrap="square" rtlCol="0">
            <a:spAutoFit/>
          </a:bodyPr>
          <a:lstStyle/>
          <a:p>
            <a:r>
              <a:rPr lang="en-US" sz="1600" dirty="0"/>
              <a:t>Advertises on all Italian TV networks and in other major European markets; sponsors fashion shows; products are endorsed by music and sport celebrities </a:t>
            </a:r>
          </a:p>
        </p:txBody>
      </p:sp>
    </p:spTree>
    <p:custDataLst>
      <p:tags r:id="rId1"/>
    </p:custDataLst>
    <p:extLst>
      <p:ext uri="{BB962C8B-B14F-4D97-AF65-F5344CB8AC3E}">
        <p14:creationId xmlns:p14="http://schemas.microsoft.com/office/powerpoint/2010/main" val="2741700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1AFA0027-0755-B82B-5759-6ED9B6C5C185}"/>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543B5989-A232-6417-2096-009DE07C220D}"/>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20888E51-34A5-EC9A-B6D7-25DC6403D2B3}"/>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023625D5-5342-0C3B-4400-B12A887C74A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C3A127B0-9B54-8CF3-635C-F41C3190B730}"/>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9BD449DD-2C09-3821-25D6-B2A7FB8D4877}"/>
              </a:ext>
            </a:extLst>
          </p:cNvPr>
          <p:cNvSpPr txBox="1"/>
          <p:nvPr/>
        </p:nvSpPr>
        <p:spPr>
          <a:xfrm>
            <a:off x="762125" y="1401139"/>
            <a:ext cx="9986866" cy="4801274"/>
          </a:xfrm>
          <a:prstGeom prst="rect">
            <a:avLst/>
          </a:prstGeom>
          <a:noFill/>
          <a:ln>
            <a:noFill/>
          </a:ln>
        </p:spPr>
        <p:txBody>
          <a:bodyPr spcFirstLastPara="1" wrap="square" lIns="91425" tIns="45700" rIns="91425" bIns="45700" anchor="t" anchorCtr="0">
            <a:spAutoFit/>
          </a:bodyPr>
          <a:lstStyle/>
          <a:p>
            <a:pPr lvl="0">
              <a:lnSpc>
                <a:spcPct val="150000"/>
              </a:lnSpc>
              <a:buSzPts val="1800"/>
            </a:pPr>
            <a:r>
              <a:rPr lang="en-US" sz="2200" b="1" dirty="0">
                <a:solidFill>
                  <a:schemeClr val="tx1"/>
                </a:solidFill>
                <a:latin typeface="+mn-lt"/>
                <a:ea typeface="Comic Sans MS"/>
                <a:cs typeface="Times New Roman" panose="02020603050405020304" pitchFamily="18" charset="0"/>
                <a:sym typeface="Comic Sans MS"/>
              </a:rPr>
              <a:t>F) Number these phrases which introduce different sections of the presentation in the order in which they appear. </a:t>
            </a:r>
          </a:p>
          <a:p>
            <a:pPr marL="457200" lvl="0" indent="-457200">
              <a:lnSpc>
                <a:spcPct val="200000"/>
              </a:lnSpc>
              <a:buSzPts val="1800"/>
              <a:buFont typeface="+mj-lt"/>
              <a:buAutoNum type="alphaLcParenR"/>
            </a:pPr>
            <a:r>
              <a:rPr lang="en-US" sz="2400" dirty="0">
                <a:solidFill>
                  <a:schemeClr val="tx1"/>
                </a:solidFill>
                <a:latin typeface="+mj-lt"/>
                <a:ea typeface="Comic Sans MS"/>
                <a:cs typeface="Times New Roman" panose="02020603050405020304" pitchFamily="18" charset="0"/>
                <a:sym typeface="Comic Sans MS"/>
              </a:rPr>
              <a:t>Moving on now to our mission …	</a:t>
            </a:r>
          </a:p>
          <a:p>
            <a:pPr marL="457200" lvl="0" indent="-457200">
              <a:lnSpc>
                <a:spcPct val="200000"/>
              </a:lnSpc>
              <a:buSzPts val="1800"/>
              <a:buFont typeface="+mj-lt"/>
              <a:buAutoNum type="alphaLcParenR"/>
            </a:pPr>
            <a:r>
              <a:rPr lang="en-US" sz="2400" dirty="0">
                <a:solidFill>
                  <a:schemeClr val="tx1"/>
                </a:solidFill>
                <a:latin typeface="+mj-lt"/>
                <a:ea typeface="Comic Sans MS"/>
                <a:cs typeface="Times New Roman" panose="02020603050405020304" pitchFamily="18" charset="0"/>
                <a:sym typeface="Comic Sans MS"/>
              </a:rPr>
              <a:t>Finally, a word about ...	</a:t>
            </a:r>
          </a:p>
          <a:p>
            <a:pPr marL="457200" lvl="0" indent="-457200">
              <a:lnSpc>
                <a:spcPct val="200000"/>
              </a:lnSpc>
              <a:buSzPts val="1800"/>
              <a:buFont typeface="+mj-lt"/>
              <a:buAutoNum type="alphaLcParenR"/>
            </a:pPr>
            <a:r>
              <a:rPr lang="en-US" sz="2400" dirty="0">
                <a:solidFill>
                  <a:schemeClr val="tx1"/>
                </a:solidFill>
                <a:latin typeface="+mj-lt"/>
                <a:ea typeface="Comic Sans MS"/>
                <a:cs typeface="Times New Roman" panose="02020603050405020304" pitchFamily="18" charset="0"/>
                <a:sym typeface="Comic Sans MS"/>
              </a:rPr>
              <a:t>Thanks very much for listening …	</a:t>
            </a:r>
          </a:p>
          <a:p>
            <a:pPr marL="457200" lvl="0" indent="-457200">
              <a:lnSpc>
                <a:spcPct val="200000"/>
              </a:lnSpc>
              <a:buSzPts val="1800"/>
              <a:buFont typeface="+mj-lt"/>
              <a:buAutoNum type="alphaLcParenR"/>
            </a:pPr>
            <a:r>
              <a:rPr lang="en-US" sz="2400" dirty="0">
                <a:solidFill>
                  <a:schemeClr val="tx1"/>
                </a:solidFill>
                <a:latin typeface="+mj-lt"/>
                <a:ea typeface="Comic Sans MS"/>
                <a:cs typeface="Times New Roman" panose="02020603050405020304" pitchFamily="18" charset="0"/>
                <a:sym typeface="Comic Sans MS"/>
              </a:rPr>
              <a:t>OK, some basic facts ...	</a:t>
            </a:r>
          </a:p>
          <a:p>
            <a:pPr marL="457200" lvl="0" indent="-457200">
              <a:lnSpc>
                <a:spcPct val="200000"/>
              </a:lnSpc>
              <a:buSzPts val="1800"/>
              <a:buFont typeface="+mj-lt"/>
              <a:buAutoNum type="alphaLcParenR"/>
            </a:pPr>
            <a:r>
              <a:rPr lang="en-US" sz="2400" dirty="0">
                <a:solidFill>
                  <a:schemeClr val="tx1"/>
                </a:solidFill>
                <a:latin typeface="+mj-lt"/>
                <a:ea typeface="Comic Sans MS"/>
                <a:cs typeface="Times New Roman" panose="02020603050405020304" pitchFamily="18" charset="0"/>
                <a:sym typeface="Comic Sans MS"/>
              </a:rPr>
              <a:t>What's the key to our success?</a:t>
            </a:r>
            <a:r>
              <a:rPr lang="en-US" sz="2400" dirty="0">
                <a:solidFill>
                  <a:srgbClr val="0000FF"/>
                </a:solidFill>
                <a:latin typeface="+mj-lt"/>
                <a:ea typeface="Comic Sans MS"/>
                <a:cs typeface="Times New Roman" panose="02020603050405020304" pitchFamily="18" charset="0"/>
                <a:sym typeface="Comic Sans MS"/>
              </a:rPr>
              <a:t>	</a:t>
            </a:r>
          </a:p>
        </p:txBody>
      </p:sp>
      <p:graphicFrame>
        <p:nvGraphicFramePr>
          <p:cNvPr id="7" name="Table 6">
            <a:extLst>
              <a:ext uri="{FF2B5EF4-FFF2-40B4-BE49-F238E27FC236}">
                <a16:creationId xmlns:a16="http://schemas.microsoft.com/office/drawing/2014/main" id="{28ED21F6-5482-C355-92A0-CB1B5E92752C}"/>
              </a:ext>
            </a:extLst>
          </p:cNvPr>
          <p:cNvGraphicFramePr>
            <a:graphicFrameLocks noGrp="1"/>
          </p:cNvGraphicFramePr>
          <p:nvPr>
            <p:extLst>
              <p:ext uri="{D42A27DB-BD31-4B8C-83A1-F6EECF244321}">
                <p14:modId xmlns:p14="http://schemas.microsoft.com/office/powerpoint/2010/main" val="2125635675"/>
              </p:ext>
            </p:extLst>
          </p:nvPr>
        </p:nvGraphicFramePr>
        <p:xfrm>
          <a:off x="6522098" y="2730110"/>
          <a:ext cx="373380" cy="365760"/>
        </p:xfrm>
        <a:graphic>
          <a:graphicData uri="http://schemas.openxmlformats.org/drawingml/2006/table">
            <a:tbl>
              <a:tblPr firstRow="1" bandRow="1">
                <a:tableStyleId>{767EC476-C08E-4B41-9631-F176436C4F2A}</a:tableStyleId>
              </a:tblPr>
              <a:tblGrid>
                <a:gridCol w="373380">
                  <a:extLst>
                    <a:ext uri="{9D8B030D-6E8A-4147-A177-3AD203B41FA5}">
                      <a16:colId xmlns:a16="http://schemas.microsoft.com/office/drawing/2014/main" val="3350632799"/>
                    </a:ext>
                  </a:extLst>
                </a:gridCol>
              </a:tblGrid>
              <a:tr h="307777">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800" b="1" dirty="0">
                          <a:solidFill>
                            <a:srgbClr val="C00000"/>
                          </a:solidFill>
                        </a:rPr>
                        <a:t>3</a:t>
                      </a:r>
                    </a:p>
                  </a:txBody>
                  <a:tcPr>
                    <a:solidFill>
                      <a:schemeClr val="bg1">
                        <a:lumMod val="95000"/>
                      </a:schemeClr>
                    </a:solidFill>
                  </a:tcPr>
                </a:tc>
                <a:extLst>
                  <a:ext uri="{0D108BD9-81ED-4DB2-BD59-A6C34878D82A}">
                    <a16:rowId xmlns:a16="http://schemas.microsoft.com/office/drawing/2014/main" val="4229169477"/>
                  </a:ext>
                </a:extLst>
              </a:tr>
            </a:tbl>
          </a:graphicData>
        </a:graphic>
      </p:graphicFrame>
      <p:graphicFrame>
        <p:nvGraphicFramePr>
          <p:cNvPr id="10" name="Table 9">
            <a:extLst>
              <a:ext uri="{FF2B5EF4-FFF2-40B4-BE49-F238E27FC236}">
                <a16:creationId xmlns:a16="http://schemas.microsoft.com/office/drawing/2014/main" id="{CE1721B1-CD76-20A4-7071-DFDFFB01F402}"/>
              </a:ext>
            </a:extLst>
          </p:cNvPr>
          <p:cNvGraphicFramePr>
            <a:graphicFrameLocks noGrp="1"/>
          </p:cNvGraphicFramePr>
          <p:nvPr>
            <p:extLst>
              <p:ext uri="{D42A27DB-BD31-4B8C-83A1-F6EECF244321}">
                <p14:modId xmlns:p14="http://schemas.microsoft.com/office/powerpoint/2010/main" val="2065883755"/>
              </p:ext>
            </p:extLst>
          </p:nvPr>
        </p:nvGraphicFramePr>
        <p:xfrm>
          <a:off x="6522098" y="3454607"/>
          <a:ext cx="354564" cy="365760"/>
        </p:xfrm>
        <a:graphic>
          <a:graphicData uri="http://schemas.openxmlformats.org/drawingml/2006/table">
            <a:tbl>
              <a:tblPr firstRow="1" bandRow="1">
                <a:tableStyleId>{767EC476-C08E-4B41-9631-F176436C4F2A}</a:tableStyleId>
              </a:tblPr>
              <a:tblGrid>
                <a:gridCol w="354564">
                  <a:extLst>
                    <a:ext uri="{9D8B030D-6E8A-4147-A177-3AD203B41FA5}">
                      <a16:colId xmlns:a16="http://schemas.microsoft.com/office/drawing/2014/main" val="619633063"/>
                    </a:ext>
                  </a:extLst>
                </a:gridCol>
              </a:tblGrid>
              <a:tr h="241767">
                <a:tc>
                  <a:txBody>
                    <a:bodyPr/>
                    <a:lstStyle/>
                    <a:p>
                      <a:r>
                        <a:rPr lang="en-US" sz="1800" b="1" dirty="0">
                          <a:solidFill>
                            <a:srgbClr val="C00000"/>
                          </a:solidFill>
                        </a:rPr>
                        <a:t>4</a:t>
                      </a:r>
                    </a:p>
                  </a:txBody>
                  <a:tcPr>
                    <a:solidFill>
                      <a:schemeClr val="bg1">
                        <a:lumMod val="95000"/>
                      </a:schemeClr>
                    </a:solidFill>
                  </a:tcPr>
                </a:tc>
                <a:extLst>
                  <a:ext uri="{0D108BD9-81ED-4DB2-BD59-A6C34878D82A}">
                    <a16:rowId xmlns:a16="http://schemas.microsoft.com/office/drawing/2014/main" val="3962307777"/>
                  </a:ext>
                </a:extLst>
              </a:tr>
            </a:tbl>
          </a:graphicData>
        </a:graphic>
      </p:graphicFrame>
      <p:graphicFrame>
        <p:nvGraphicFramePr>
          <p:cNvPr id="11" name="Table 10">
            <a:extLst>
              <a:ext uri="{FF2B5EF4-FFF2-40B4-BE49-F238E27FC236}">
                <a16:creationId xmlns:a16="http://schemas.microsoft.com/office/drawing/2014/main" id="{3713E9EC-4029-CDD1-1FFE-7C0262C8FB63}"/>
              </a:ext>
            </a:extLst>
          </p:cNvPr>
          <p:cNvGraphicFramePr>
            <a:graphicFrameLocks noGrp="1"/>
          </p:cNvGraphicFramePr>
          <p:nvPr>
            <p:extLst>
              <p:ext uri="{D42A27DB-BD31-4B8C-83A1-F6EECF244321}">
                <p14:modId xmlns:p14="http://schemas.microsoft.com/office/powerpoint/2010/main" val="1785409168"/>
              </p:ext>
            </p:extLst>
          </p:nvPr>
        </p:nvGraphicFramePr>
        <p:xfrm>
          <a:off x="6522098" y="4167425"/>
          <a:ext cx="354564" cy="365760"/>
        </p:xfrm>
        <a:graphic>
          <a:graphicData uri="http://schemas.openxmlformats.org/drawingml/2006/table">
            <a:tbl>
              <a:tblPr firstRow="1" bandRow="1">
                <a:tableStyleId>{767EC476-C08E-4B41-9631-F176436C4F2A}</a:tableStyleId>
              </a:tblPr>
              <a:tblGrid>
                <a:gridCol w="354564">
                  <a:extLst>
                    <a:ext uri="{9D8B030D-6E8A-4147-A177-3AD203B41FA5}">
                      <a16:colId xmlns:a16="http://schemas.microsoft.com/office/drawing/2014/main" val="1609088360"/>
                    </a:ext>
                  </a:extLst>
                </a:gridCol>
              </a:tblGrid>
              <a:tr h="338700">
                <a:tc>
                  <a:txBody>
                    <a:bodyPr/>
                    <a:lstStyle/>
                    <a:p>
                      <a:r>
                        <a:rPr lang="en-US" sz="1800" b="1" dirty="0">
                          <a:solidFill>
                            <a:srgbClr val="C00000"/>
                          </a:solidFill>
                        </a:rPr>
                        <a:t>5</a:t>
                      </a:r>
                    </a:p>
                  </a:txBody>
                  <a:tcPr>
                    <a:solidFill>
                      <a:schemeClr val="bg1">
                        <a:lumMod val="95000"/>
                      </a:schemeClr>
                    </a:solidFill>
                  </a:tcPr>
                </a:tc>
                <a:extLst>
                  <a:ext uri="{0D108BD9-81ED-4DB2-BD59-A6C34878D82A}">
                    <a16:rowId xmlns:a16="http://schemas.microsoft.com/office/drawing/2014/main" val="414279232"/>
                  </a:ext>
                </a:extLst>
              </a:tr>
            </a:tbl>
          </a:graphicData>
        </a:graphic>
      </p:graphicFrame>
      <p:graphicFrame>
        <p:nvGraphicFramePr>
          <p:cNvPr id="12" name="Table 11">
            <a:extLst>
              <a:ext uri="{FF2B5EF4-FFF2-40B4-BE49-F238E27FC236}">
                <a16:creationId xmlns:a16="http://schemas.microsoft.com/office/drawing/2014/main" id="{3C478103-3C39-A7CD-3810-7C918D3A4FBD}"/>
              </a:ext>
            </a:extLst>
          </p:cNvPr>
          <p:cNvGraphicFramePr>
            <a:graphicFrameLocks noGrp="1"/>
          </p:cNvGraphicFramePr>
          <p:nvPr>
            <p:extLst>
              <p:ext uri="{D42A27DB-BD31-4B8C-83A1-F6EECF244321}">
                <p14:modId xmlns:p14="http://schemas.microsoft.com/office/powerpoint/2010/main" val="3781599036"/>
              </p:ext>
            </p:extLst>
          </p:nvPr>
        </p:nvGraphicFramePr>
        <p:xfrm>
          <a:off x="6522098" y="4879483"/>
          <a:ext cx="373380" cy="365760"/>
        </p:xfrm>
        <a:graphic>
          <a:graphicData uri="http://schemas.openxmlformats.org/drawingml/2006/table">
            <a:tbl>
              <a:tblPr firstRow="1" bandRow="1">
                <a:tableStyleId>{767EC476-C08E-4B41-9631-F176436C4F2A}</a:tableStyleId>
              </a:tblPr>
              <a:tblGrid>
                <a:gridCol w="373380">
                  <a:extLst>
                    <a:ext uri="{9D8B030D-6E8A-4147-A177-3AD203B41FA5}">
                      <a16:colId xmlns:a16="http://schemas.microsoft.com/office/drawing/2014/main" val="3783707919"/>
                    </a:ext>
                  </a:extLst>
                </a:gridCol>
              </a:tblGrid>
              <a:tr h="338700">
                <a:tc>
                  <a:txBody>
                    <a:bodyPr/>
                    <a:lstStyle/>
                    <a:p>
                      <a:r>
                        <a:rPr lang="en-US" sz="1800" b="1" dirty="0">
                          <a:solidFill>
                            <a:srgbClr val="C00000"/>
                          </a:solidFill>
                        </a:rPr>
                        <a:t>1</a:t>
                      </a:r>
                    </a:p>
                  </a:txBody>
                  <a:tcPr>
                    <a:solidFill>
                      <a:schemeClr val="bg1">
                        <a:lumMod val="95000"/>
                      </a:schemeClr>
                    </a:solidFill>
                  </a:tcPr>
                </a:tc>
                <a:extLst>
                  <a:ext uri="{0D108BD9-81ED-4DB2-BD59-A6C34878D82A}">
                    <a16:rowId xmlns:a16="http://schemas.microsoft.com/office/drawing/2014/main" val="832953182"/>
                  </a:ext>
                </a:extLst>
              </a:tr>
            </a:tbl>
          </a:graphicData>
        </a:graphic>
      </p:graphicFrame>
      <p:graphicFrame>
        <p:nvGraphicFramePr>
          <p:cNvPr id="13" name="Table 12">
            <a:extLst>
              <a:ext uri="{FF2B5EF4-FFF2-40B4-BE49-F238E27FC236}">
                <a16:creationId xmlns:a16="http://schemas.microsoft.com/office/drawing/2014/main" id="{63D5D7DC-FF6B-1B23-8897-F6D23D06783D}"/>
              </a:ext>
            </a:extLst>
          </p:cNvPr>
          <p:cNvGraphicFramePr>
            <a:graphicFrameLocks noGrp="1"/>
          </p:cNvGraphicFramePr>
          <p:nvPr>
            <p:extLst>
              <p:ext uri="{D42A27DB-BD31-4B8C-83A1-F6EECF244321}">
                <p14:modId xmlns:p14="http://schemas.microsoft.com/office/powerpoint/2010/main" val="1804028312"/>
              </p:ext>
            </p:extLst>
          </p:nvPr>
        </p:nvGraphicFramePr>
        <p:xfrm>
          <a:off x="6522098" y="5626200"/>
          <a:ext cx="354564" cy="365760"/>
        </p:xfrm>
        <a:graphic>
          <a:graphicData uri="http://schemas.openxmlformats.org/drawingml/2006/table">
            <a:tbl>
              <a:tblPr firstRow="1" bandRow="1">
                <a:tableStyleId>{767EC476-C08E-4B41-9631-F176436C4F2A}</a:tableStyleId>
              </a:tblPr>
              <a:tblGrid>
                <a:gridCol w="354564">
                  <a:extLst>
                    <a:ext uri="{9D8B030D-6E8A-4147-A177-3AD203B41FA5}">
                      <a16:colId xmlns:a16="http://schemas.microsoft.com/office/drawing/2014/main" val="2344893765"/>
                    </a:ext>
                  </a:extLst>
                </a:gridCol>
              </a:tblGrid>
              <a:tr h="338700">
                <a:tc>
                  <a:txBody>
                    <a:bodyPr/>
                    <a:lstStyle/>
                    <a:p>
                      <a:r>
                        <a:rPr lang="en-US" sz="1800" b="1" dirty="0">
                          <a:solidFill>
                            <a:srgbClr val="C00000"/>
                          </a:solidFill>
                        </a:rPr>
                        <a:t>2</a:t>
                      </a:r>
                    </a:p>
                  </a:txBody>
                  <a:tcPr>
                    <a:solidFill>
                      <a:schemeClr val="bg1">
                        <a:lumMod val="95000"/>
                      </a:schemeClr>
                    </a:solidFill>
                  </a:tcPr>
                </a:tc>
                <a:extLst>
                  <a:ext uri="{0D108BD9-81ED-4DB2-BD59-A6C34878D82A}">
                    <a16:rowId xmlns:a16="http://schemas.microsoft.com/office/drawing/2014/main" val="3896692202"/>
                  </a:ext>
                </a:extLst>
              </a:tr>
            </a:tbl>
          </a:graphicData>
        </a:graphic>
      </p:graphicFrame>
    </p:spTree>
    <p:custDataLst>
      <p:tags r:id="rId1"/>
    </p:custDataLst>
    <p:extLst>
      <p:ext uri="{BB962C8B-B14F-4D97-AF65-F5344CB8AC3E}">
        <p14:creationId xmlns:p14="http://schemas.microsoft.com/office/powerpoint/2010/main" val="15431740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5AF62085-2BB2-9EB9-F864-E5A7D85E519F}"/>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F4A56642-8C9A-D708-D7AC-B59A98B3F02B}"/>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5B31F7F7-AC09-86A2-2072-8638D2754DB3}"/>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17BD8AA4-847C-5DEA-5B98-ADEEBA32BFCF}"/>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F57C5037-EBB9-F6AD-3391-A15B4B96DD17}"/>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6A5F2ECB-1EED-8F32-416F-457FBFA9D2AC}"/>
              </a:ext>
            </a:extLst>
          </p:cNvPr>
          <p:cNvSpPr txBox="1"/>
          <p:nvPr/>
        </p:nvSpPr>
        <p:spPr>
          <a:xfrm>
            <a:off x="762125" y="1401139"/>
            <a:ext cx="10210675" cy="958660"/>
          </a:xfrm>
          <a:prstGeom prst="rect">
            <a:avLst/>
          </a:prstGeom>
          <a:noFill/>
        </p:spPr>
        <p:txBody>
          <a:bodyPr wrap="square">
            <a:spAutoFit/>
          </a:bodyPr>
          <a:lstStyle/>
          <a:p>
            <a:pPr>
              <a:lnSpc>
                <a:spcPct val="150000"/>
              </a:lnSpc>
            </a:pPr>
            <a:r>
              <a:rPr lang="en-US" sz="2000" b="1" dirty="0"/>
              <a:t>G)Think about your company or a company you know. Use the headings in the chart in Exercise E to help you prepare a presentation about it.</a:t>
            </a:r>
          </a:p>
        </p:txBody>
      </p:sp>
      <p:graphicFrame>
        <p:nvGraphicFramePr>
          <p:cNvPr id="5" name="Table 4">
            <a:extLst>
              <a:ext uri="{FF2B5EF4-FFF2-40B4-BE49-F238E27FC236}">
                <a16:creationId xmlns:a16="http://schemas.microsoft.com/office/drawing/2014/main" id="{6C94CD65-343F-7021-A29D-B9EB64D27731}"/>
              </a:ext>
            </a:extLst>
          </p:cNvPr>
          <p:cNvGraphicFramePr>
            <a:graphicFrameLocks noGrp="1"/>
          </p:cNvGraphicFramePr>
          <p:nvPr>
            <p:extLst>
              <p:ext uri="{D42A27DB-BD31-4B8C-83A1-F6EECF244321}">
                <p14:modId xmlns:p14="http://schemas.microsoft.com/office/powerpoint/2010/main" val="1515053707"/>
              </p:ext>
            </p:extLst>
          </p:nvPr>
        </p:nvGraphicFramePr>
        <p:xfrm>
          <a:off x="929447" y="2717325"/>
          <a:ext cx="7514757" cy="3359912"/>
        </p:xfrm>
        <a:graphic>
          <a:graphicData uri="http://schemas.openxmlformats.org/drawingml/2006/table">
            <a:tbl>
              <a:tblPr firstRow="1" bandRow="1">
                <a:tableStyleId>{767EC476-C08E-4B41-9631-F176436C4F2A}</a:tableStyleId>
              </a:tblPr>
              <a:tblGrid>
                <a:gridCol w="3343973">
                  <a:extLst>
                    <a:ext uri="{9D8B030D-6E8A-4147-A177-3AD203B41FA5}">
                      <a16:colId xmlns:a16="http://schemas.microsoft.com/office/drawing/2014/main" val="4140663318"/>
                    </a:ext>
                  </a:extLst>
                </a:gridCol>
                <a:gridCol w="4170784">
                  <a:extLst>
                    <a:ext uri="{9D8B030D-6E8A-4147-A177-3AD203B41FA5}">
                      <a16:colId xmlns:a16="http://schemas.microsoft.com/office/drawing/2014/main" val="3271345816"/>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rgbClr val="252524"/>
                          </a:solidFill>
                          <a:effectLst/>
                          <a:latin typeface="+mn-lt"/>
                          <a:ea typeface="Trebuchet MS" panose="020B0603020202020204" pitchFamily="34" charset="0"/>
                          <a:cs typeface="Trebuchet MS" panose="020B0603020202020204" pitchFamily="34" charset="0"/>
                        </a:rPr>
                        <a:t>DCV</a:t>
                      </a:r>
                      <a:r>
                        <a:rPr lang="en-US" sz="2000" b="1" spc="-40" dirty="0">
                          <a:solidFill>
                            <a:srgbClr val="252524"/>
                          </a:solidFill>
                          <a:effectLst/>
                          <a:latin typeface="+mn-lt"/>
                          <a:ea typeface="Trebuchet MS" panose="020B0603020202020204" pitchFamily="34" charset="0"/>
                          <a:cs typeface="Trebuchet MS" panose="020B0603020202020204" pitchFamily="34" charset="0"/>
                        </a:rPr>
                        <a:t> </a:t>
                      </a:r>
                      <a:r>
                        <a:rPr lang="en-US" sz="2000" b="1" dirty="0">
                          <a:solidFill>
                            <a:srgbClr val="252524"/>
                          </a:solidFill>
                          <a:effectLst/>
                          <a:latin typeface="+mn-lt"/>
                          <a:ea typeface="Trebuchet MS" panose="020B0603020202020204" pitchFamily="34" charset="0"/>
                          <a:cs typeface="Trebuchet MS" panose="020B0603020202020204" pitchFamily="34" charset="0"/>
                        </a:rPr>
                        <a:t>Fashions</a:t>
                      </a:r>
                      <a:endParaRPr lang="en-US" sz="2000" b="1"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hMerge="1">
                  <a:txBody>
                    <a:bodyPr/>
                    <a:lstStyle/>
                    <a:p>
                      <a:endParaRPr lang="en-US" dirty="0"/>
                    </a:p>
                  </a:txBody>
                  <a:tcPr/>
                </a:tc>
                <a:extLst>
                  <a:ext uri="{0D108BD9-81ED-4DB2-BD59-A6C34878D82A}">
                    <a16:rowId xmlns:a16="http://schemas.microsoft.com/office/drawing/2014/main" val="3099130586"/>
                  </a:ext>
                </a:extLst>
              </a:tr>
              <a:tr h="370840">
                <a:tc>
                  <a:txBody>
                    <a:bodyPr/>
                    <a:lstStyle/>
                    <a:p>
                      <a:r>
                        <a:rPr lang="en-US" sz="2000" dirty="0">
                          <a:solidFill>
                            <a:srgbClr val="252524"/>
                          </a:solidFill>
                          <a:effectLst/>
                          <a:latin typeface="+mn-lt"/>
                          <a:ea typeface="Trebuchet MS" panose="020B0603020202020204" pitchFamily="34" charset="0"/>
                          <a:cs typeface="Trebuchet MS" panose="020B0603020202020204" pitchFamily="34" charset="0"/>
                        </a:rPr>
                        <a:t>Head office </a:t>
                      </a:r>
                      <a:endParaRPr lang="en-US" sz="2000" dirty="0">
                        <a:latin typeface="+mn-lt"/>
                      </a:endParaRPr>
                    </a:p>
                  </a:txBody>
                  <a:tcPr>
                    <a:solidFill>
                      <a:schemeClr val="accent1">
                        <a:lumMod val="20000"/>
                        <a:lumOff val="80000"/>
                      </a:schemeClr>
                    </a:solidFill>
                  </a:tcPr>
                </a:tc>
                <a:tc>
                  <a:txBody>
                    <a:bodyPr/>
                    <a:lstStyle/>
                    <a:p>
                      <a:r>
                        <a:rPr lang="en-US" dirty="0"/>
                        <a:t>……………….</a:t>
                      </a:r>
                    </a:p>
                  </a:txBody>
                  <a:tcPr>
                    <a:solidFill>
                      <a:schemeClr val="accent1">
                        <a:lumMod val="20000"/>
                        <a:lumOff val="80000"/>
                      </a:schemeClr>
                    </a:solidFill>
                  </a:tcPr>
                </a:tc>
                <a:extLst>
                  <a:ext uri="{0D108BD9-81ED-4DB2-BD59-A6C34878D82A}">
                    <a16:rowId xmlns:a16="http://schemas.microsoft.com/office/drawing/2014/main" val="4235865131"/>
                  </a:ext>
                </a:extLst>
              </a:tr>
              <a:tr h="370840">
                <a:tc>
                  <a:txBody>
                    <a:bodyPr/>
                    <a:lstStyle/>
                    <a:p>
                      <a:r>
                        <a:rPr lang="en-US" sz="2000" spc="-10" dirty="0">
                          <a:solidFill>
                            <a:srgbClr val="252524"/>
                          </a:solidFill>
                          <a:effectLst/>
                          <a:latin typeface="+mn-lt"/>
                          <a:ea typeface="Trebuchet MS" panose="020B0603020202020204" pitchFamily="34" charset="0"/>
                          <a:cs typeface="Trebuchet MS" panose="020B0603020202020204" pitchFamily="34" charset="0"/>
                        </a:rPr>
                        <a:t>Products</a:t>
                      </a:r>
                      <a:endParaRPr lang="en-US" sz="2000" dirty="0">
                        <a:latin typeface="+mn-lt"/>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1464747879"/>
                  </a:ext>
                </a:extLst>
              </a:tr>
              <a:tr h="370840">
                <a:tc>
                  <a:txBody>
                    <a:bodyPr/>
                    <a:lstStyle/>
                    <a:p>
                      <a:pPr marL="74930" marR="0">
                        <a:lnSpc>
                          <a:spcPct val="84259"/>
                        </a:lnSpc>
                        <a:buNone/>
                      </a:pPr>
                      <a:r>
                        <a:rPr lang="en-US" sz="2000" b="0" i="0" u="none" strike="noStrike" cap="none" spc="-10" dirty="0">
                          <a:solidFill>
                            <a:srgbClr val="252524"/>
                          </a:solidFill>
                          <a:effectLst/>
                          <a:latin typeface="Arial"/>
                          <a:ea typeface="Trebuchet MS" panose="020B0603020202020204" pitchFamily="34" charset="0"/>
                          <a:cs typeface="Trebuchet MS" panose="020B0603020202020204" pitchFamily="34" charset="0"/>
                          <a:sym typeface="Arial"/>
                        </a:rPr>
                        <a:t>Turnover</a:t>
                      </a:r>
                      <a:endParaRPr lang="en-US" sz="2000" b="0" i="0" u="none" strike="noStrike" cap="none" dirty="0">
                        <a:solidFill>
                          <a:srgbClr val="000000"/>
                        </a:solidFill>
                        <a:effectLst/>
                        <a:latin typeface="Arial"/>
                        <a:ea typeface="Trebuchet MS" panose="020B0603020202020204" pitchFamily="34" charset="0"/>
                        <a:cs typeface="Trebuchet MS" panose="020B0603020202020204" pitchFamily="34" charset="0"/>
                        <a:sym typeface="Arial"/>
                      </a:endParaRPr>
                    </a:p>
                    <a:p>
                      <a:pPr marL="83820" marR="0">
                        <a:spcBef>
                          <a:spcPts val="170"/>
                        </a:spcBef>
                        <a:buNone/>
                      </a:pPr>
                      <a:r>
                        <a:rPr lang="en-US" sz="2000" b="0" i="0" u="none" strike="noStrike" cap="none" dirty="0">
                          <a:solidFill>
                            <a:srgbClr val="2E2E2E"/>
                          </a:solidFill>
                          <a:effectLst/>
                          <a:latin typeface="Arial"/>
                          <a:ea typeface="Trebuchet MS" panose="020B0603020202020204" pitchFamily="34" charset="0"/>
                          <a:cs typeface="Trebuchet MS" panose="020B0603020202020204" pitchFamily="34" charset="0"/>
                          <a:sym typeface="Arial"/>
                        </a:rPr>
                        <a:t>(last</a:t>
                      </a:r>
                      <a:r>
                        <a:rPr lang="en-US" sz="2000" b="0" i="0" u="none" strike="noStrike" cap="none" spc="15" dirty="0">
                          <a:solidFill>
                            <a:srgbClr val="2E2E2E"/>
                          </a:solidFill>
                          <a:effectLst/>
                          <a:latin typeface="Arial"/>
                          <a:ea typeface="Trebuchet MS" panose="020B0603020202020204" pitchFamily="34" charset="0"/>
                          <a:cs typeface="Trebuchet MS" panose="020B0603020202020204" pitchFamily="34" charset="0"/>
                          <a:sym typeface="Arial"/>
                        </a:rPr>
                        <a:t> </a:t>
                      </a:r>
                      <a:r>
                        <a:rPr lang="en-US" sz="2000" b="0" i="0" u="none" strike="noStrike" cap="none" spc="-10" dirty="0">
                          <a:solidFill>
                            <a:srgbClr val="2E2E2E"/>
                          </a:solidFill>
                          <a:effectLst/>
                          <a:latin typeface="Arial"/>
                          <a:ea typeface="Trebuchet MS" panose="020B0603020202020204" pitchFamily="34" charset="0"/>
                          <a:cs typeface="Trebuchet MS" panose="020B0603020202020204" pitchFamily="34" charset="0"/>
                          <a:sym typeface="Arial"/>
                        </a:rPr>
                        <a:t>year)</a:t>
                      </a:r>
                      <a:endParaRPr lang="en-US" sz="2000" b="0" i="0" u="none" strike="noStrike" cap="none" dirty="0">
                        <a:solidFill>
                          <a:srgbClr val="000000"/>
                        </a:solidFill>
                        <a:effectLst/>
                        <a:latin typeface="Arial"/>
                        <a:ea typeface="Trebuchet MS" panose="020B0603020202020204" pitchFamily="34" charset="0"/>
                        <a:cs typeface="Trebuchet MS" panose="020B0603020202020204" pitchFamily="34" charset="0"/>
                        <a:sym typeface="Arial"/>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533133387"/>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spc="-10" dirty="0">
                          <a:solidFill>
                            <a:srgbClr val="2D2C2E"/>
                          </a:solidFill>
                          <a:effectLst/>
                          <a:latin typeface="+mn-lt"/>
                          <a:ea typeface="Trebuchet MS" panose="020B0603020202020204" pitchFamily="34" charset="0"/>
                          <a:cs typeface="Trebuchet MS" panose="020B0603020202020204" pitchFamily="34" charset="0"/>
                        </a:rPr>
                        <a:t>Profits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dirty="0">
                          <a:solidFill>
                            <a:srgbClr val="2F2F2F"/>
                          </a:solidFill>
                          <a:effectLst/>
                          <a:latin typeface="+mn-lt"/>
                          <a:ea typeface="Trebuchet MS" panose="020B0603020202020204" pitchFamily="34" charset="0"/>
                          <a:cs typeface="Trebuchet MS" panose="020B0603020202020204" pitchFamily="34" charset="0"/>
                        </a:rPr>
                        <a:t>(last</a:t>
                      </a:r>
                      <a:r>
                        <a:rPr lang="en-US" sz="2000" spc="-45" dirty="0">
                          <a:solidFill>
                            <a:srgbClr val="2F2F2F"/>
                          </a:solidFill>
                          <a:effectLst/>
                          <a:latin typeface="+mn-lt"/>
                          <a:ea typeface="Trebuchet MS" panose="020B0603020202020204" pitchFamily="34" charset="0"/>
                          <a:cs typeface="Trebuchet MS" panose="020B0603020202020204" pitchFamily="34" charset="0"/>
                        </a:rPr>
                        <a:t> </a:t>
                      </a:r>
                      <a:r>
                        <a:rPr lang="en-US" sz="2000" dirty="0">
                          <a:solidFill>
                            <a:srgbClr val="2F2F2F"/>
                          </a:solidFill>
                          <a:effectLst/>
                          <a:latin typeface="+mn-lt"/>
                          <a:ea typeface="Trebuchet MS" panose="020B0603020202020204" pitchFamily="34" charset="0"/>
                          <a:cs typeface="Trebuchet MS" panose="020B0603020202020204" pitchFamily="34" charset="0"/>
                        </a:rPr>
                        <a:t>year)</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2852572926"/>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dirty="0">
                          <a:solidFill>
                            <a:srgbClr val="313131"/>
                          </a:solidFill>
                          <a:effectLst/>
                          <a:latin typeface="+mn-lt"/>
                          <a:ea typeface="Trebuchet MS" panose="020B0603020202020204" pitchFamily="34" charset="0"/>
                          <a:cs typeface="Trebuchet MS" panose="020B0603020202020204" pitchFamily="34" charset="0"/>
                        </a:rPr>
                        <a:t>Reasons</a:t>
                      </a:r>
                      <a:r>
                        <a:rPr lang="en-US" sz="2000" spc="-70" dirty="0">
                          <a:solidFill>
                            <a:srgbClr val="313131"/>
                          </a:solidFill>
                          <a:effectLst/>
                          <a:latin typeface="+mn-lt"/>
                          <a:ea typeface="Trebuchet MS" panose="020B0603020202020204" pitchFamily="34" charset="0"/>
                          <a:cs typeface="Trebuchet MS" panose="020B0603020202020204" pitchFamily="34" charset="0"/>
                        </a:rPr>
                        <a:t> </a:t>
                      </a:r>
                      <a:r>
                        <a:rPr lang="en-US" sz="2000" dirty="0">
                          <a:solidFill>
                            <a:srgbClr val="313131"/>
                          </a:solidFill>
                          <a:effectLst/>
                          <a:latin typeface="+mn-lt"/>
                          <a:ea typeface="Trebuchet MS" panose="020B0603020202020204" pitchFamily="34" charset="0"/>
                          <a:cs typeface="Trebuchet MS" panose="020B0603020202020204" pitchFamily="34" charset="0"/>
                        </a:rPr>
                        <a:t>for </a:t>
                      </a:r>
                      <a:r>
                        <a:rPr lang="en-US" sz="2000" spc="-10" dirty="0">
                          <a:solidFill>
                            <a:srgbClr val="313131"/>
                          </a:solidFill>
                          <a:effectLst/>
                          <a:latin typeface="+mn-lt"/>
                          <a:ea typeface="Trebuchet MS" panose="020B0603020202020204" pitchFamily="34" charset="0"/>
                          <a:cs typeface="Trebuchet MS" panose="020B0603020202020204" pitchFamily="34" charset="0"/>
                        </a:rPr>
                        <a:t>success</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1920717702"/>
                  </a:ext>
                </a:extLst>
              </a:tr>
              <a:tr h="37084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spc="-10" dirty="0">
                          <a:solidFill>
                            <a:srgbClr val="2E2F2D"/>
                          </a:solidFill>
                          <a:effectLst/>
                          <a:latin typeface="+mn-lt"/>
                          <a:ea typeface="Trebuchet MS" panose="020B0603020202020204" pitchFamily="34" charset="0"/>
                          <a:cs typeface="Trebuchet MS" panose="020B0603020202020204" pitchFamily="34" charset="0"/>
                        </a:rPr>
                        <a:t>Advertising</a:t>
                      </a:r>
                      <a:r>
                        <a:rPr lang="en-US" sz="2000" spc="200" dirty="0">
                          <a:solidFill>
                            <a:srgbClr val="2E2F2D"/>
                          </a:solidFill>
                          <a:effectLst/>
                          <a:latin typeface="+mn-lt"/>
                          <a:ea typeface="Trebuchet MS" panose="020B0603020202020204" pitchFamily="34" charset="0"/>
                          <a:cs typeface="Trebuchet MS" panose="020B0603020202020204" pitchFamily="34" charset="0"/>
                        </a:rPr>
                        <a:t> </a:t>
                      </a:r>
                      <a:r>
                        <a:rPr lang="en-US" sz="2000" dirty="0">
                          <a:solidFill>
                            <a:srgbClr val="2E2F2D"/>
                          </a:solidFill>
                          <a:effectLst/>
                          <a:latin typeface="+mn-lt"/>
                          <a:ea typeface="Trebuchet MS" panose="020B0603020202020204" pitchFamily="34" charset="0"/>
                          <a:cs typeface="Trebuchet MS" panose="020B0603020202020204" pitchFamily="34" charset="0"/>
                        </a:rPr>
                        <a:t>and promotion</a:t>
                      </a:r>
                      <a:endParaRPr lang="en-US" sz="2000" dirty="0">
                        <a:effectLst/>
                        <a:latin typeface="+mn-lt"/>
                        <a:ea typeface="Trebuchet MS" panose="020B0603020202020204" pitchFamily="34" charset="0"/>
                        <a:cs typeface="Trebuchet MS" panose="020B0603020202020204" pitchFamily="34" charset="0"/>
                      </a:endParaRPr>
                    </a:p>
                  </a:txBody>
                  <a:tcPr>
                    <a:solidFill>
                      <a:schemeClr val="accent1">
                        <a:lumMod val="20000"/>
                        <a:lumOff val="80000"/>
                      </a:schemeClr>
                    </a:solidFill>
                  </a:tcPr>
                </a:tc>
                <a:tc>
                  <a:txBody>
                    <a:bodyPr/>
                    <a:lstStyle/>
                    <a:p>
                      <a:r>
                        <a:rPr kumimoji="0" lang="en-US" sz="1400" b="0" i="0" u="none" strike="noStrike" kern="0" cap="none" spc="0" normalizeH="0" baseline="0" noProof="0" dirty="0">
                          <a:ln>
                            <a:noFill/>
                          </a:ln>
                          <a:solidFill>
                            <a:srgbClr val="000000"/>
                          </a:solidFill>
                          <a:effectLst/>
                          <a:uLnTx/>
                          <a:uFillTx/>
                          <a:latin typeface="Arial"/>
                          <a:cs typeface="Arial"/>
                          <a:sym typeface="Arial"/>
                        </a:rPr>
                        <a:t>……………….</a:t>
                      </a:r>
                      <a:endParaRPr lang="en-US" dirty="0"/>
                    </a:p>
                  </a:txBody>
                  <a:tcPr>
                    <a:solidFill>
                      <a:schemeClr val="accent1">
                        <a:lumMod val="20000"/>
                        <a:lumOff val="80000"/>
                      </a:schemeClr>
                    </a:solidFill>
                  </a:tcPr>
                </a:tc>
                <a:extLst>
                  <a:ext uri="{0D108BD9-81ED-4DB2-BD59-A6C34878D82A}">
                    <a16:rowId xmlns:a16="http://schemas.microsoft.com/office/drawing/2014/main" val="3681996018"/>
                  </a:ext>
                </a:extLst>
              </a:tr>
            </a:tbl>
          </a:graphicData>
        </a:graphic>
      </p:graphicFrame>
      <p:sp>
        <p:nvSpPr>
          <p:cNvPr id="6" name="TextBox 5">
            <a:extLst>
              <a:ext uri="{FF2B5EF4-FFF2-40B4-BE49-F238E27FC236}">
                <a16:creationId xmlns:a16="http://schemas.microsoft.com/office/drawing/2014/main" id="{10FAFAC5-AB6A-B877-C488-2F13ADB8E83D}"/>
              </a:ext>
            </a:extLst>
          </p:cNvPr>
          <p:cNvSpPr txBox="1"/>
          <p:nvPr/>
        </p:nvSpPr>
        <p:spPr>
          <a:xfrm>
            <a:off x="876446" y="760530"/>
            <a:ext cx="1832647" cy="430887"/>
          </a:xfrm>
          <a:prstGeom prst="rect">
            <a:avLst/>
          </a:prstGeom>
          <a:noFill/>
        </p:spPr>
        <p:txBody>
          <a:bodyPr wrap="square" rtlCol="0">
            <a:spAutoFit/>
          </a:bodyPr>
          <a:lstStyle/>
          <a:p>
            <a:r>
              <a:rPr lang="en-US" sz="2200" b="1" dirty="0">
                <a:solidFill>
                  <a:srgbClr val="FF0000"/>
                </a:solidFill>
              </a:rPr>
              <a:t>Assignment</a:t>
            </a:r>
          </a:p>
        </p:txBody>
      </p:sp>
    </p:spTree>
    <p:extLst>
      <p:ext uri="{BB962C8B-B14F-4D97-AF65-F5344CB8AC3E}">
        <p14:creationId xmlns:p14="http://schemas.microsoft.com/office/powerpoint/2010/main" val="1858361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9872A0BC-1EE0-8173-B29B-E5923545EE94}"/>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E1FC5EBB-C1AE-FD39-D498-FE55F26607BC}"/>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D7A898DF-8FEA-BFD0-F0B6-7AF142C2BEDB}"/>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A1E63FCD-EC80-D7B3-CAA3-74037965683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BE6E7116-21D4-F93E-93BE-6787E6A60624}"/>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6F3BCBED-A4AC-F4E3-740A-427935330819}"/>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2CF1CCDC-E16E-97D3-2932-59C611B89AC0}"/>
              </a:ext>
            </a:extLst>
          </p:cNvPr>
          <p:cNvPicPr>
            <a:picLocks noChangeAspect="1"/>
          </p:cNvPicPr>
          <p:nvPr/>
        </p:nvPicPr>
        <p:blipFill>
          <a:blip r:embed="rId3"/>
          <a:srcRect l="24797" t="17962" r="28902" b="24218"/>
          <a:stretch>
            <a:fillRect/>
          </a:stretch>
        </p:blipFill>
        <p:spPr>
          <a:xfrm>
            <a:off x="617275" y="1231788"/>
            <a:ext cx="10812600" cy="5226000"/>
          </a:xfrm>
          <a:prstGeom prst="rect">
            <a:avLst/>
          </a:prstGeom>
        </p:spPr>
      </p:pic>
    </p:spTree>
    <p:extLst>
      <p:ext uri="{BB962C8B-B14F-4D97-AF65-F5344CB8AC3E}">
        <p14:creationId xmlns:p14="http://schemas.microsoft.com/office/powerpoint/2010/main" val="22918113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1ED24857-BB4A-A58C-7E64-26476B2D084B}"/>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CBC8F6D1-A79E-7ED1-F37E-CD5B469696F0}"/>
              </a:ext>
            </a:extLst>
          </p:cNvPr>
          <p:cNvSpPr/>
          <p:nvPr/>
        </p:nvSpPr>
        <p:spPr>
          <a:xfrm>
            <a:off x="617275" y="1063690"/>
            <a:ext cx="10812600" cy="53941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AD6413BD-6C9D-D135-8A3C-126156A55C96}"/>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897A1216-E4B1-9B73-3F18-C0BB4A640D2C}"/>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1B4D7822-2802-19DE-6F6F-5776832F3F49}"/>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612481B1-F542-70A8-1F19-09E652833EF3}"/>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6DFCE8DA-792B-CDF2-B84B-2D0B7191C02C}"/>
              </a:ext>
            </a:extLst>
          </p:cNvPr>
          <p:cNvPicPr>
            <a:picLocks noChangeAspect="1"/>
          </p:cNvPicPr>
          <p:nvPr/>
        </p:nvPicPr>
        <p:blipFill>
          <a:blip r:embed="rId5"/>
          <a:srcRect l="26966" t="26149" r="28903" b="5836"/>
          <a:stretch>
            <a:fillRect/>
          </a:stretch>
        </p:blipFill>
        <p:spPr>
          <a:xfrm>
            <a:off x="680791" y="1063690"/>
            <a:ext cx="10659530" cy="5394111"/>
          </a:xfrm>
          <a:prstGeom prst="rect">
            <a:avLst/>
          </a:prstGeom>
        </p:spPr>
      </p:pic>
      <p:pic>
        <p:nvPicPr>
          <p:cNvPr id="2" name="1_24">
            <a:hlinkClick r:id="" action="ppaction://media"/>
            <a:extLst>
              <a:ext uri="{FF2B5EF4-FFF2-40B4-BE49-F238E27FC236}">
                <a16:creationId xmlns:a16="http://schemas.microsoft.com/office/drawing/2014/main" id="{A14B467D-62EF-FC05-55DC-2A33CEE767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921" y="424850"/>
            <a:ext cx="487363" cy="487363"/>
          </a:xfrm>
          <a:prstGeom prst="rect">
            <a:avLst/>
          </a:prstGeom>
        </p:spPr>
      </p:pic>
    </p:spTree>
    <p:extLst>
      <p:ext uri="{BB962C8B-B14F-4D97-AF65-F5344CB8AC3E}">
        <p14:creationId xmlns:p14="http://schemas.microsoft.com/office/powerpoint/2010/main" val="2308113270"/>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3D393FEF-8E14-29C7-666E-F6A8B1A968CD}"/>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E8BD091A-45C9-A9E6-8475-D98BF779BA05}"/>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5F31FC0C-569C-98E5-84B2-DD0D567FA73E}"/>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77308F3E-5652-44DD-DE17-8967390FC779}"/>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19C6DBC1-1BA0-5269-7E5A-50E891CC8873}"/>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5142FE48-2617-EFAC-2DA8-99863D451B8D}"/>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5157B04E-6E31-538F-74B1-30146D0AE460}"/>
              </a:ext>
            </a:extLst>
          </p:cNvPr>
          <p:cNvPicPr>
            <a:picLocks noChangeAspect="1"/>
          </p:cNvPicPr>
          <p:nvPr/>
        </p:nvPicPr>
        <p:blipFill>
          <a:blip r:embed="rId3"/>
          <a:srcRect l="28163" t="31837" r="27526" b="30068"/>
          <a:stretch>
            <a:fillRect/>
          </a:stretch>
        </p:blipFill>
        <p:spPr>
          <a:xfrm>
            <a:off x="617275" y="1231789"/>
            <a:ext cx="10812600" cy="5226000"/>
          </a:xfrm>
          <a:prstGeom prst="rect">
            <a:avLst/>
          </a:prstGeom>
        </p:spPr>
      </p:pic>
    </p:spTree>
    <p:extLst>
      <p:ext uri="{BB962C8B-B14F-4D97-AF65-F5344CB8AC3E}">
        <p14:creationId xmlns:p14="http://schemas.microsoft.com/office/powerpoint/2010/main" val="21658457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06">
          <a:extLst>
            <a:ext uri="{FF2B5EF4-FFF2-40B4-BE49-F238E27FC236}">
              <a16:creationId xmlns:a16="http://schemas.microsoft.com/office/drawing/2014/main" id="{F4008582-0303-C1CC-F9AF-A5375C46116E}"/>
            </a:ext>
          </a:extLst>
        </p:cNvPr>
        <p:cNvGrpSpPr/>
        <p:nvPr/>
      </p:nvGrpSpPr>
      <p:grpSpPr>
        <a:xfrm>
          <a:off x="0" y="0"/>
          <a:ext cx="0" cy="0"/>
          <a:chOff x="0" y="0"/>
          <a:chExt cx="0" cy="0"/>
        </a:xfrm>
      </p:grpSpPr>
      <p:sp>
        <p:nvSpPr>
          <p:cNvPr id="507" name="Google Shape;507;p48">
            <a:extLst>
              <a:ext uri="{FF2B5EF4-FFF2-40B4-BE49-F238E27FC236}">
                <a16:creationId xmlns:a16="http://schemas.microsoft.com/office/drawing/2014/main" id="{980647C1-EAFB-8502-DAFE-0342B7E12EF0}"/>
              </a:ext>
            </a:extLst>
          </p:cNvPr>
          <p:cNvSpPr/>
          <p:nvPr/>
        </p:nvSpPr>
        <p:spPr>
          <a:xfrm>
            <a:off x="617275" y="1231800"/>
            <a:ext cx="10812600" cy="5226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0" i="0" u="none" strike="noStrike" cap="none" dirty="0">
              <a:solidFill>
                <a:srgbClr val="0000FF"/>
              </a:solidFill>
              <a:latin typeface="Comic Sans MS"/>
              <a:ea typeface="Comic Sans MS"/>
              <a:cs typeface="Comic Sans MS"/>
              <a:sym typeface="Comic Sans MS"/>
            </a:endParaRPr>
          </a:p>
        </p:txBody>
      </p:sp>
      <p:sp>
        <p:nvSpPr>
          <p:cNvPr id="508" name="Google Shape;508;p48">
            <a:extLst>
              <a:ext uri="{FF2B5EF4-FFF2-40B4-BE49-F238E27FC236}">
                <a16:creationId xmlns:a16="http://schemas.microsoft.com/office/drawing/2014/main" id="{6FC77E22-8A7D-9898-CAB9-448A2866434F}"/>
              </a:ext>
            </a:extLst>
          </p:cNvPr>
          <p:cNvSpPr txBox="1"/>
          <p:nvPr/>
        </p:nvSpPr>
        <p:spPr>
          <a:xfrm>
            <a:off x="2709093" y="3275400"/>
            <a:ext cx="4487700" cy="5694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endParaRPr lang="en-US" sz="3100" b="0" i="0" u="none" strike="noStrike" cap="none">
              <a:solidFill>
                <a:schemeClr val="lt1"/>
              </a:solidFill>
              <a:latin typeface="Arial"/>
              <a:ea typeface="Arial"/>
              <a:cs typeface="Arial"/>
              <a:sym typeface="Arial"/>
            </a:endParaRPr>
          </a:p>
        </p:txBody>
      </p:sp>
      <p:sp>
        <p:nvSpPr>
          <p:cNvPr id="510" name="Google Shape;510;p48">
            <a:extLst>
              <a:ext uri="{FF2B5EF4-FFF2-40B4-BE49-F238E27FC236}">
                <a16:creationId xmlns:a16="http://schemas.microsoft.com/office/drawing/2014/main" id="{0F40C5EA-788D-A107-6259-E4E1E6F450C7}"/>
              </a:ext>
            </a:extLst>
          </p:cNvPr>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511" name="Google Shape;511;p48">
            <a:extLst>
              <a:ext uri="{FF2B5EF4-FFF2-40B4-BE49-F238E27FC236}">
                <a16:creationId xmlns:a16="http://schemas.microsoft.com/office/drawing/2014/main" id="{9B3C7427-A5B1-DC89-DAA5-B77B2E4B4CA9}"/>
              </a:ext>
            </a:extLst>
          </p:cNvPr>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512" name="Google Shape;512;p48">
            <a:extLst>
              <a:ext uri="{FF2B5EF4-FFF2-40B4-BE49-F238E27FC236}">
                <a16:creationId xmlns:a16="http://schemas.microsoft.com/office/drawing/2014/main" id="{2E6DB761-98F2-C63B-3413-CDACB758A7E5}"/>
              </a:ext>
            </a:extLst>
          </p:cNvPr>
          <p:cNvSpPr txBox="1"/>
          <p:nvPr/>
        </p:nvSpPr>
        <p:spPr>
          <a:xfrm>
            <a:off x="851679" y="1721966"/>
            <a:ext cx="9862800" cy="954067"/>
          </a:xfrm>
          <a:prstGeom prst="rect">
            <a:avLst/>
          </a:prstGeom>
          <a:noFill/>
          <a:ln>
            <a:noFill/>
          </a:ln>
        </p:spPr>
        <p:txBody>
          <a:bodyPr spcFirstLastPara="1" wrap="square" lIns="91425" tIns="45700" rIns="91425" bIns="45700" anchor="t" anchorCtr="0">
            <a:spAutoFit/>
          </a:bodyPr>
          <a:lstStyle/>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a:p>
            <a:pPr lvl="0">
              <a:buSzPts val="1800"/>
            </a:pPr>
            <a:endParaRPr lang="en-US" sz="2800" dirty="0">
              <a:solidFill>
                <a:srgbClr val="0000FF"/>
              </a:solidFill>
              <a:latin typeface="Times New Roman" panose="02020603050405020304" pitchFamily="18" charset="0"/>
              <a:ea typeface="Comic Sans MS"/>
              <a:cs typeface="Times New Roman" panose="02020603050405020304" pitchFamily="18" charset="0"/>
              <a:sym typeface="Comic Sans MS"/>
            </a:endParaRPr>
          </a:p>
        </p:txBody>
      </p:sp>
      <p:pic>
        <p:nvPicPr>
          <p:cNvPr id="3" name="Picture 2">
            <a:extLst>
              <a:ext uri="{FF2B5EF4-FFF2-40B4-BE49-F238E27FC236}">
                <a16:creationId xmlns:a16="http://schemas.microsoft.com/office/drawing/2014/main" id="{34FF7476-CABC-A3DC-769D-5C3FB8F20A9A}"/>
              </a:ext>
            </a:extLst>
          </p:cNvPr>
          <p:cNvPicPr>
            <a:picLocks noChangeAspect="1"/>
          </p:cNvPicPr>
          <p:nvPr/>
        </p:nvPicPr>
        <p:blipFill>
          <a:blip r:embed="rId3"/>
          <a:srcRect l="28546" t="29795" r="41837" b="52240"/>
          <a:stretch>
            <a:fillRect/>
          </a:stretch>
        </p:blipFill>
        <p:spPr>
          <a:xfrm>
            <a:off x="734477" y="1318428"/>
            <a:ext cx="10536903" cy="3430854"/>
          </a:xfrm>
          <a:prstGeom prst="rect">
            <a:avLst/>
          </a:prstGeom>
        </p:spPr>
      </p:pic>
    </p:spTree>
    <p:extLst>
      <p:ext uri="{BB962C8B-B14F-4D97-AF65-F5344CB8AC3E}">
        <p14:creationId xmlns:p14="http://schemas.microsoft.com/office/powerpoint/2010/main" val="16526599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pic>
        <p:nvPicPr>
          <p:cNvPr id="655" name="Google Shape;655;p59"/>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657" name="Google Shape;657;p59"/>
          <p:cNvSpPr txBox="1"/>
          <p:nvPr/>
        </p:nvSpPr>
        <p:spPr>
          <a:xfrm>
            <a:off x="534381" y="5945200"/>
            <a:ext cx="4524600" cy="708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latin typeface="Times New Roman"/>
                <a:ea typeface="Times New Roman"/>
                <a:cs typeface="Times New Roman"/>
                <a:sym typeface="Times New Roman"/>
              </a:rPr>
              <a:t>Thank You</a:t>
            </a:r>
            <a:endParaRPr sz="1400" b="0" i="0" u="none" strike="noStrike" cap="none">
              <a:latin typeface="Arial"/>
              <a:ea typeface="Arial"/>
              <a:cs typeface="Arial"/>
              <a:sym typeface="Arial"/>
            </a:endParaRPr>
          </a:p>
        </p:txBody>
      </p:sp>
      <p:sp>
        <p:nvSpPr>
          <p:cNvPr id="658" name="Google Shape;658;p59"/>
          <p:cNvSpPr/>
          <p:nvPr/>
        </p:nvSpPr>
        <p:spPr>
          <a:xfrm>
            <a:off x="1340017" y="1410088"/>
            <a:ext cx="9652637" cy="4308315"/>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59" name="Google Shape;659;p59"/>
          <p:cNvSpPr/>
          <p:nvPr/>
        </p:nvSpPr>
        <p:spPr>
          <a:xfrm>
            <a:off x="1468709" y="1526062"/>
            <a:ext cx="9473700" cy="4142400"/>
          </a:xfrm>
          <a:prstGeom prst="rect">
            <a:avLst/>
          </a:prstGeom>
          <a:blipFill rotWithShape="1">
            <a:blip r:embed="rId4">
              <a:alphaModFix/>
            </a:blip>
            <a:tile tx="0" ty="-381000" sx="99000" sy="98002"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92.7|6.7|9.5|14.7|17.3|22|7.7|7.1|7|10.4"/>
</p:tagLst>
</file>

<file path=ppt/tags/tag2.xml><?xml version="1.0" encoding="utf-8"?>
<p:tagLst xmlns:a="http://schemas.openxmlformats.org/drawingml/2006/main" xmlns:r="http://schemas.openxmlformats.org/officeDocument/2006/relationships" xmlns:p="http://schemas.openxmlformats.org/presentationml/2006/main">
  <p:tag name="TIMING" val="|146.8|10.3|9.6|8.7|10|9.9|10.3"/>
</p:tagLst>
</file>

<file path=ppt/tags/tag3.xml><?xml version="1.0" encoding="utf-8"?>
<p:tagLst xmlns:a="http://schemas.openxmlformats.org/drawingml/2006/main" xmlns:r="http://schemas.openxmlformats.org/officeDocument/2006/relationships" xmlns:p="http://schemas.openxmlformats.org/presentationml/2006/main">
  <p:tag name="TIMING" val="|166.1|9.1|12.2|6.1|26.5|10.3|9"/>
</p:tagLst>
</file>

<file path=ppt/tags/tag4.xml><?xml version="1.0" encoding="utf-8"?>
<p:tagLst xmlns:a="http://schemas.openxmlformats.org/drawingml/2006/main" xmlns:r="http://schemas.openxmlformats.org/officeDocument/2006/relationships" xmlns:p="http://schemas.openxmlformats.org/presentationml/2006/main">
  <p:tag name="TIMING" val="|157.5"/>
</p:tagLst>
</file>

<file path=ppt/tags/tag5.xml><?xml version="1.0" encoding="utf-8"?>
<p:tagLst xmlns:a="http://schemas.openxmlformats.org/drawingml/2006/main" xmlns:r="http://schemas.openxmlformats.org/officeDocument/2006/relationships" xmlns:p="http://schemas.openxmlformats.org/presentationml/2006/main">
  <p:tag name="TIMING" val="|201.3|5.5|3.5|4.5|6.2|7.2|3.7|4.8|6.1"/>
</p:tagLst>
</file>

<file path=ppt/tags/tag6.xml><?xml version="1.0" encoding="utf-8"?>
<p:tagLst xmlns:a="http://schemas.openxmlformats.org/drawingml/2006/main" xmlns:r="http://schemas.openxmlformats.org/officeDocument/2006/relationships" xmlns:p="http://schemas.openxmlformats.org/presentationml/2006/main">
  <p:tag name="TIMING" val="|207.2"/>
</p:tagLst>
</file>

<file path=ppt/tags/tag7.xml><?xml version="1.0" encoding="utf-8"?>
<p:tagLst xmlns:a="http://schemas.openxmlformats.org/drawingml/2006/main" xmlns:r="http://schemas.openxmlformats.org/officeDocument/2006/relationships" xmlns:p="http://schemas.openxmlformats.org/presentationml/2006/main">
  <p:tag name="TIMING" val="|20.6|95.4|5.7|4.1|1.9"/>
</p:tagLst>
</file>

<file path=ppt/tags/tag8.xml><?xml version="1.0" encoding="utf-8"?>
<p:tagLst xmlns:a="http://schemas.openxmlformats.org/drawingml/2006/main" xmlns:r="http://schemas.openxmlformats.org/officeDocument/2006/relationships" xmlns:p="http://schemas.openxmlformats.org/presentationml/2006/main">
  <p:tag name="TIMING" val="|47|37.1"/>
</p:tagLst>
</file>

<file path=ppt/tags/tag9.xml><?xml version="1.0" encoding="utf-8"?>
<p:tagLst xmlns:a="http://schemas.openxmlformats.org/drawingml/2006/main" xmlns:r="http://schemas.openxmlformats.org/officeDocument/2006/relationships" xmlns:p="http://schemas.openxmlformats.org/presentationml/2006/main">
  <p:tag name="TIMING" val="|107.9|8|7.1|6"/>
</p:tagLst>
</file>

<file path=ppt/tags/tag10.xml><?xml version="1.0" encoding="utf-8"?>
<p:tagLst xmlns:a="http://schemas.openxmlformats.org/drawingml/2006/main" xmlns:r="http://schemas.openxmlformats.org/officeDocument/2006/relationships" xmlns:p="http://schemas.openxmlformats.org/presentationml/2006/main">
  <p:tag name="TIMING" val="|96.1|33.7|17.9"/>
</p:tagLst>
</file>

<file path=ppt/tags/tag11.xml><?xml version="1.0" encoding="utf-8"?>
<p:tagLst xmlns:a="http://schemas.openxmlformats.org/drawingml/2006/main" xmlns:r="http://schemas.openxmlformats.org/officeDocument/2006/relationships" xmlns:p="http://schemas.openxmlformats.org/presentationml/2006/main">
  <p:tag name="TIMING" val="|41.3|125.5|10.2|16.2|7.2|27.3|11.5|7.9|3.8|28.7"/>
</p:tagLst>
</file>

<file path=ppt/tags/tag12.xml><?xml version="1.0" encoding="utf-8"?>
<p:tagLst xmlns:a="http://schemas.openxmlformats.org/drawingml/2006/main" xmlns:r="http://schemas.openxmlformats.org/officeDocument/2006/relationships" xmlns:p="http://schemas.openxmlformats.org/presentationml/2006/main">
  <p:tag name="TIMING" val="|42.7|33.3|7.9|26.3|10.2|13.2|14.3|16.2|10.2"/>
</p:tagLst>
</file>

<file path=ppt/tags/tag13.xml><?xml version="1.0" encoding="utf-8"?>
<p:tagLst xmlns:a="http://schemas.openxmlformats.org/drawingml/2006/main" xmlns:r="http://schemas.openxmlformats.org/officeDocument/2006/relationships" xmlns:p="http://schemas.openxmlformats.org/presentationml/2006/main">
  <p:tag name="TIMING" val="|154.2|14.2"/>
</p:tagLst>
</file>

<file path=ppt/tags/tag14.xml><?xml version="1.0" encoding="utf-8"?>
<p:tagLst xmlns:a="http://schemas.openxmlformats.org/drawingml/2006/main" xmlns:r="http://schemas.openxmlformats.org/officeDocument/2006/relationships" xmlns:p="http://schemas.openxmlformats.org/presentationml/2006/main">
  <p:tag name="TIMING" val="|93.5|8.8|8|0.4"/>
</p:tagLst>
</file>

<file path=ppt/tags/tag15.xml><?xml version="1.0" encoding="utf-8"?>
<p:tagLst xmlns:a="http://schemas.openxmlformats.org/drawingml/2006/main" xmlns:r="http://schemas.openxmlformats.org/officeDocument/2006/relationships" xmlns:p="http://schemas.openxmlformats.org/presentationml/2006/main">
  <p:tag name="TIMING" val="|151.8|4.3|5.9|7.3|8.5|11.9"/>
</p:tagLst>
</file>

<file path=ppt/tags/tag16.xml><?xml version="1.0" encoding="utf-8"?>
<p:tagLst xmlns:a="http://schemas.openxmlformats.org/drawingml/2006/main" xmlns:r="http://schemas.openxmlformats.org/officeDocument/2006/relationships" xmlns:p="http://schemas.openxmlformats.org/presentationml/2006/main">
  <p:tag name="TIMING" val="|49.9|5|6.1|6|5.8"/>
</p:tagLst>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FD06DD-0F87-4F30-B004-4CDE9E289A0C}">
  <ds:schemaRefs>
    <ds:schemaRef ds:uri="http://schemas.microsoft.com/sharepoint/v3/contenttype/forms"/>
  </ds:schemaRefs>
</ds:datastoreItem>
</file>

<file path=customXml/itemProps2.xml><?xml version="1.0" encoding="utf-8"?>
<ds:datastoreItem xmlns:ds="http://schemas.openxmlformats.org/officeDocument/2006/customXml" ds:itemID="{86727F72-6997-4185-8EFB-9115E42633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E4C830-DBBB-43C4-9F85-C8445172A986}">
  <ds:schemaRefs>
    <ds:schemaRef ds:uri="http://purl.org/dc/dcmitype/"/>
    <ds:schemaRef ds:uri="49100919-8a76-4266-be0c-7dc583902cb4"/>
    <ds:schemaRef ds:uri="http://schemas.microsoft.com/office/2006/documentManagement/types"/>
    <ds:schemaRef ds:uri="http://purl.org/dc/terms/"/>
    <ds:schemaRef ds:uri="http://schemas.microsoft.com/office/2006/metadata/properties"/>
    <ds:schemaRef ds:uri="http://schemas.microsoft.com/office/infopath/2007/PartnerControls"/>
    <ds:schemaRef ds:uri="http://purl.org/dc/elements/1.1/"/>
    <ds:schemaRef ds:uri="http://www.w3.org/XML/1998/namespace"/>
    <ds:schemaRef ds:uri="http://schemas.openxmlformats.org/package/2006/metadata/core-properties"/>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2988</TotalTime>
  <Words>2176</Words>
  <Application>Microsoft Office PowerPoint</Application>
  <PresentationFormat>Widescreen</PresentationFormat>
  <Paragraphs>290</Paragraphs>
  <Slides>36</Slides>
  <Notes>36</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Arial MT</vt:lpstr>
      <vt:lpstr>Calibri</vt:lpstr>
      <vt:lpstr>Comic Sans MS</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Hayat Farag</cp:lastModifiedBy>
  <cp:revision>72</cp:revision>
  <dcterms:modified xsi:type="dcterms:W3CDTF">2026-09-30T18:31:57Z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