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94" r:id="rId2"/>
    <p:sldId id="1087" r:id="rId3"/>
    <p:sldId id="953" r:id="rId4"/>
    <p:sldId id="1043" r:id="rId5"/>
    <p:sldId id="1088" r:id="rId6"/>
    <p:sldId id="1136" r:id="rId7"/>
    <p:sldId id="1132" r:id="rId8"/>
    <p:sldId id="1138" r:id="rId9"/>
    <p:sldId id="1137" r:id="rId10"/>
    <p:sldId id="1139" r:id="rId11"/>
    <p:sldId id="1140" r:id="rId12"/>
    <p:sldId id="1142" r:id="rId13"/>
    <p:sldId id="1141" r:id="rId14"/>
    <p:sldId id="1143" r:id="rId15"/>
    <p:sldId id="1144" r:id="rId16"/>
    <p:sldId id="1145" r:id="rId17"/>
    <p:sldId id="1147" r:id="rId18"/>
    <p:sldId id="1146" r:id="rId19"/>
    <p:sldId id="1148" r:id="rId20"/>
    <p:sldId id="1149" r:id="rId21"/>
    <p:sldId id="1150" r:id="rId22"/>
    <p:sldId id="1151" r:id="rId23"/>
    <p:sldId id="1152" r:id="rId24"/>
    <p:sldId id="1153" r:id="rId25"/>
    <p:sldId id="1154" r:id="rId26"/>
    <p:sldId id="1155" r:id="rId27"/>
    <p:sldId id="1161" r:id="rId28"/>
    <p:sldId id="1165" r:id="rId29"/>
    <p:sldId id="1166" r:id="rId30"/>
    <p:sldId id="1164" r:id="rId31"/>
    <p:sldId id="1162" r:id="rId32"/>
    <p:sldId id="1163" r:id="rId33"/>
    <p:sldId id="1120" r:id="rId34"/>
    <p:sldId id="1156" r:id="rId35"/>
    <p:sldId id="1159" r:id="rId36"/>
    <p:sldId id="1160" r:id="rId37"/>
    <p:sldId id="1158" r:id="rId38"/>
    <p:sldId id="1130"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1087"/>
            <p14:sldId id="953"/>
            <p14:sldId id="1043"/>
            <p14:sldId id="1088"/>
            <p14:sldId id="1136"/>
            <p14:sldId id="1132"/>
            <p14:sldId id="1138"/>
            <p14:sldId id="1137"/>
            <p14:sldId id="1139"/>
            <p14:sldId id="1140"/>
            <p14:sldId id="1142"/>
            <p14:sldId id="1141"/>
            <p14:sldId id="1143"/>
            <p14:sldId id="1144"/>
            <p14:sldId id="1145"/>
            <p14:sldId id="1147"/>
            <p14:sldId id="1146"/>
            <p14:sldId id="1148"/>
            <p14:sldId id="1149"/>
            <p14:sldId id="1150"/>
            <p14:sldId id="1151"/>
            <p14:sldId id="1152"/>
            <p14:sldId id="1153"/>
            <p14:sldId id="1154"/>
            <p14:sldId id="1155"/>
            <p14:sldId id="1161"/>
            <p14:sldId id="1165"/>
            <p14:sldId id="1166"/>
            <p14:sldId id="1164"/>
            <p14:sldId id="1162"/>
            <p14:sldId id="1163"/>
            <p14:sldId id="1120"/>
            <p14:sldId id="1156"/>
            <p14:sldId id="1159"/>
            <p14:sldId id="1160"/>
            <p14:sldId id="1158"/>
            <p14:sldId id="113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9DDB"/>
    <a:srgbClr val="ADF1EE"/>
    <a:srgbClr val="7DB759"/>
    <a:srgbClr val="843C0C"/>
    <a:srgbClr val="FEC638"/>
    <a:srgbClr val="B48900"/>
    <a:srgbClr val="AEAEAE"/>
    <a:srgbClr val="F47E31"/>
    <a:srgbClr val="784F5F"/>
    <a:srgbClr val="ED3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89956" autoAdjust="0"/>
  </p:normalViewPr>
  <p:slideViewPr>
    <p:cSldViewPr snapToGrid="0">
      <p:cViewPr varScale="1">
        <p:scale>
          <a:sx n="73" d="100"/>
          <a:sy n="73" d="100"/>
        </p:scale>
        <p:origin x="907"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306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transition spd="slow" advTm="49796">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73285249"/>
      </p:ext>
    </p:extLst>
  </p:cSld>
  <p:clrMapOvr>
    <a:masterClrMapping/>
  </p:clrMapOvr>
  <p:transition spd="slow" advTm="49796">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12079168"/>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03716947"/>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slow" advTm="49796">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hyperlink" Target="https://youtu.be/6L_-_IupV5k?si=pCWz7qnqNrhh_UOW" TargetMode="External"/><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hyperlink" Target="https://youtu.be/_O2O-6g596I?si=FHB5OgukXLOVZ1M2" TargetMode="External"/><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hyperlink" Target="https://youtu.be/F6N2QBJOTMc?si=3K_qb8JIP6Nrs-Nn" TargetMode="External"/><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4.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27622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transition spd="slow" advTm="72410">
    <p:wipe/>
  </p:transition>
  <p:extLst>
    <p:ext uri="{E180D4A7-C9FB-4DFB-919C-405C955672EB}">
      <p14:showEvtLst xmlns:p14="http://schemas.microsoft.com/office/powerpoint/2010/main">
        <p14:playEvt time="59" objId="3"/>
        <p14:stopEvt time="69867"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62F29E-DCC6-FAB1-3E8E-827BEA62851E}"/>
              </a:ext>
            </a:extLst>
          </p:cNvPr>
          <p:cNvSpPr>
            <a:spLocks noGrp="1"/>
          </p:cNvSpPr>
          <p:nvPr>
            <p:ph type="pic" sz="quarter" idx="10"/>
          </p:nvPr>
        </p:nvSpPr>
        <p:spPr/>
      </p:sp>
      <p:pic>
        <p:nvPicPr>
          <p:cNvPr id="3" name="Picture Placeholder 17">
            <a:extLst>
              <a:ext uri="{FF2B5EF4-FFF2-40B4-BE49-F238E27FC236}">
                <a16:creationId xmlns:a16="http://schemas.microsoft.com/office/drawing/2014/main" id="{5C95FC98-F08A-3452-DA24-8A306C82A041}"/>
              </a:ext>
            </a:extLst>
          </p:cNvPr>
          <p:cNvPicPr>
            <a:picLocks noChangeAspect="1"/>
          </p:cNvPicPr>
          <p:nvPr/>
        </p:nvPicPr>
        <p:blipFill>
          <a:blip r:embed="rId2"/>
          <a:srcRect t="26805" b="26805"/>
          <a:stretch>
            <a:fillRect/>
          </a:stretch>
        </p:blipFill>
        <p:spPr>
          <a:xfrm>
            <a:off x="1268436"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pic>
        <p:nvPicPr>
          <p:cNvPr id="4" name="Picture Placeholder 17">
            <a:extLst>
              <a:ext uri="{FF2B5EF4-FFF2-40B4-BE49-F238E27FC236}">
                <a16:creationId xmlns:a16="http://schemas.microsoft.com/office/drawing/2014/main" id="{26B93EC4-EE87-1DC1-6CE1-EF95FC8E90D9}"/>
              </a:ext>
            </a:extLst>
          </p:cNvPr>
          <p:cNvPicPr>
            <a:picLocks noChangeAspect="1"/>
          </p:cNvPicPr>
          <p:nvPr/>
        </p:nvPicPr>
        <p:blipFill>
          <a:blip r:embed="rId2"/>
          <a:srcRect t="26805" b="26805"/>
          <a:stretch>
            <a:fillRect/>
          </a:stretch>
        </p:blipFill>
        <p:spPr>
          <a:xfrm>
            <a:off x="1268436" y="1095756"/>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a:ln w="38100">
            <a:solidFill>
              <a:srgbClr val="002060"/>
            </a:solidFill>
          </a:ln>
        </p:spPr>
      </p:pic>
      <p:sp>
        <p:nvSpPr>
          <p:cNvPr id="5" name="Rectangle 4">
            <a:extLst>
              <a:ext uri="{FF2B5EF4-FFF2-40B4-BE49-F238E27FC236}">
                <a16:creationId xmlns:a16="http://schemas.microsoft.com/office/drawing/2014/main" id="{ED63F54C-AF76-2807-A383-BF9B63B8AE4C}"/>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77D5EC6-C888-E9E6-EED6-9AFAD839D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78642"/>
            <a:ext cx="3250440" cy="1517733"/>
          </a:xfrm>
          <a:prstGeom prst="rect">
            <a:avLst/>
          </a:prstGeom>
        </p:spPr>
      </p:pic>
      <p:sp>
        <p:nvSpPr>
          <p:cNvPr id="7" name="Rectangle 6">
            <a:extLst>
              <a:ext uri="{FF2B5EF4-FFF2-40B4-BE49-F238E27FC236}">
                <a16:creationId xmlns:a16="http://schemas.microsoft.com/office/drawing/2014/main" id="{CA1C2D8D-FC04-058E-3CF7-1011849F2B58}"/>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التاسعة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193C0734-77AD-BD8C-D511-1AB9700178C9}"/>
              </a:ext>
            </a:extLst>
          </p:cNvPr>
          <p:cNvSpPr/>
          <p:nvPr/>
        </p:nvSpPr>
        <p:spPr>
          <a:xfrm>
            <a:off x="798538" y="5044151"/>
            <a:ext cx="5686425" cy="830997"/>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العلاقات العامة و أهداف التنمية المستدامة</a:t>
            </a:r>
            <a:endParaRPr lang="en-US" sz="16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3CA05FA2-0BAC-7023-7E1F-AA91EC0C53C8}"/>
              </a:ext>
            </a:extLst>
          </p:cNvPr>
          <p:cNvGrpSpPr/>
          <p:nvPr/>
        </p:nvGrpSpPr>
        <p:grpSpPr>
          <a:xfrm>
            <a:off x="10505843" y="1429189"/>
            <a:ext cx="1116793" cy="962568"/>
            <a:chOff x="9878387" y="959393"/>
            <a:chExt cx="1116793" cy="962568"/>
          </a:xfrm>
          <a:solidFill>
            <a:srgbClr val="A4D6F1"/>
          </a:solidFill>
        </p:grpSpPr>
        <p:sp>
          <p:nvSpPr>
            <p:cNvPr id="10" name="Rectangle 9">
              <a:extLst>
                <a:ext uri="{FF2B5EF4-FFF2-40B4-BE49-F238E27FC236}">
                  <a16:creationId xmlns:a16="http://schemas.microsoft.com/office/drawing/2014/main" id="{AB543436-6AE5-A809-DC64-E22E0BEE1EC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0C0EEAA2-7BE8-FB04-85C9-223E7CE04E4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9</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12" name="TextBox 11">
            <a:extLst>
              <a:ext uri="{FF2B5EF4-FFF2-40B4-BE49-F238E27FC236}">
                <a16:creationId xmlns:a16="http://schemas.microsoft.com/office/drawing/2014/main" id="{CE16350B-99C7-2914-D36D-6481993486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47564300"/>
      </p:ext>
    </p:extLst>
  </p:cSld>
  <p:clrMapOvr>
    <a:masterClrMapping/>
  </p:clrMapOvr>
  <p:transition spd="slow" advTm="14955">
    <p:wipe/>
  </p:transition>
  <p:extLst>
    <p:ext uri="{E180D4A7-C9FB-4DFB-919C-405C955672EB}">
      <p14:showEvtLst xmlns:p14="http://schemas.microsoft.com/office/powerpoint/2010/main">
        <p14:playEvt time="519" objId="13"/>
        <p14:stopEvt time="9687" objId="1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79953" y="1090408"/>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Calibri" panose="020F0502020204030204"/>
                <a:ea typeface="+mn-ea"/>
                <a:cs typeface="+mn-cs"/>
              </a:rPr>
              <a:t>ثر</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37963" y="1260765"/>
              <a:ext cx="123822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مفهوم</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7800" y="2285717"/>
            <a:ext cx="1966294" cy="675249"/>
            <a:chOff x="9607800" y="1934037"/>
            <a:chExt cx="1966294"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07800" y="2080456"/>
              <a:ext cx="1585581"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أهداف</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569109" y="3136542"/>
            <a:ext cx="2008602" cy="675249"/>
            <a:chOff x="9569109" y="2784862"/>
            <a:chExt cx="2008602"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569109" y="2965928"/>
              <a:ext cx="1611776"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sz="1200" dirty="0"/>
                <a:t>مساهمة، وأنواع</a:t>
              </a:r>
              <a:endParaRPr lang="en-US" sz="1200"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543386" y="3987367"/>
            <a:ext cx="2023474" cy="675249"/>
            <a:chOff x="9543386" y="3635687"/>
            <a:chExt cx="2023474"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543386" y="3829446"/>
              <a:ext cx="1793259" cy="276999"/>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pPr rtl="1"/>
              <a:r>
                <a:rPr lang="ar-EG" sz="1200" dirty="0"/>
                <a:t>أساليب دمج</a:t>
              </a:r>
              <a:endParaRPr lang="en-US" sz="1200"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07679"/>
            <a:ext cx="1964922" cy="705762"/>
            <a:chOff x="9598321" y="4455999"/>
            <a:chExt cx="1964922" cy="705762"/>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760681" y="4455999"/>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التحديات والفرص</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61439" y="5498475"/>
              <a:ext cx="1391273"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أمثلة واقعية</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dirty="0">
                <a:solidFill>
                  <a:srgbClr val="002060"/>
                </a:solidFill>
                <a:latin typeface="Alexandria" pitchFamily="2" charset="-78"/>
                <a:cs typeface="Alexandria" pitchFamily="2" charset="-78"/>
              </a:rPr>
              <a:t>مساهمة حملات العلاقات العامة، وأنواعها  لتحقيق أهداف التنمية المستدامة</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195834" y="1971670"/>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دمج أهداف التنمية المستدامة في الخطط الاتصالية للعلاقات العامة، وأساليب وتكنيكات الدمج</a:t>
            </a:r>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182069" y="153857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6547" y="3694979"/>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التحديات والفرص لدمج العلاقات العامة والتنمية المستدامة</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530377" y="4831031"/>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472262" y="1382918"/>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204901" y="3136542"/>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pPr rtl="1"/>
            <a:r>
              <a:rPr lang="ar-EG" dirty="0"/>
              <a:t>أمثلة واقعية لحملات التنمية المستدامة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456233" y="2984579"/>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141" y="205474"/>
            <a:ext cx="8758504" cy="400110"/>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التاسعة: </a:t>
            </a:r>
            <a:r>
              <a:rPr lang="ar-EG" sz="2000" b="1" dirty="0">
                <a:solidFill>
                  <a:srgbClr val="002060"/>
                </a:solidFill>
                <a:latin typeface="Alexandria" pitchFamily="2" charset="-78"/>
                <a:cs typeface="Alexandria" pitchFamily="2" charset="-78"/>
              </a:rPr>
              <a:t>العلاقات العامة وأهداف التنمية المستدامة</a:t>
            </a: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600" noProof="0" dirty="0">
                <a:solidFill>
                  <a:srgbClr val="002060"/>
                </a:solidFill>
                <a:latin typeface="Alexandria" pitchFamily="2" charset="-78"/>
                <a:cs typeface="Alexandria" pitchFamily="2" charset="-78"/>
              </a:rPr>
              <a:t>مفهوم التنمية المستدامة، ومغهومها في إطار العلاقات العامة</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أهداف التنمية المستدامة، ودور العلاقات العامة في تحقيقها.</a:t>
            </a:r>
            <a:endParaRPr lang="en-US" dirty="0"/>
          </a:p>
        </p:txBody>
      </p:sp>
    </p:spTree>
    <p:extLst>
      <p:ext uri="{BB962C8B-B14F-4D97-AF65-F5344CB8AC3E}">
        <p14:creationId xmlns:p14="http://schemas.microsoft.com/office/powerpoint/2010/main" val="4081830021"/>
      </p:ext>
    </p:extLst>
  </p:cSld>
  <p:clrMapOvr>
    <a:masterClrMapping/>
  </p:clrMapOvr>
  <p:transition spd="slow" advTm="1014">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ppt_x-#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anim calcmode="lin" valueType="num">
                                      <p:cBhvr>
                                        <p:cTn id="9" dur="500" fill="hold"/>
                                        <p:tgtEl>
                                          <p:spTgt spid="36"/>
                                        </p:tgtEl>
                                        <p:attrNameLst>
                                          <p:attrName>ppt_w</p:attrName>
                                        </p:attrNameLst>
                                      </p:cBhvr>
                                      <p:tavLst>
                                        <p:tav tm="0">
                                          <p:val>
                                            <p:fltVal val="0"/>
                                          </p:val>
                                        </p:tav>
                                        <p:tav tm="100000">
                                          <p:val>
                                            <p:strVal val="#ppt_w"/>
                                          </p:val>
                                        </p:tav>
                                      </p:tavLst>
                                    </p:anim>
                                    <p:anim calcmode="lin" valueType="num">
                                      <p:cBhvr>
                                        <p:cTn id="10" dur="500" fill="hold"/>
                                        <p:tgtEl>
                                          <p:spTgt spid="36"/>
                                        </p:tgtEl>
                                        <p:attrNameLst>
                                          <p:attrName>ppt_h</p:attrName>
                                        </p:attrNameLst>
                                      </p:cBhvr>
                                      <p:tavLst>
                                        <p:tav tm="0">
                                          <p:val>
                                            <p:strVal val="#ppt_h"/>
                                          </p:val>
                                        </p:tav>
                                        <p:tav tm="100000">
                                          <p:val>
                                            <p:strVal val="#ppt_h"/>
                                          </p:val>
                                        </p:tav>
                                      </p:tavLst>
                                    </p:anim>
                                  </p:childTnLst>
                                </p:cTn>
                              </p:par>
                              <p:par>
                                <p:cTn id="11" presetID="17" presetClass="entr" presetSubtype="1"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ppt_x</p:attrName>
                                        </p:attrNameLst>
                                      </p:cBhvr>
                                      <p:tavLst>
                                        <p:tav tm="0">
                                          <p:val>
                                            <p:strVal val="#ppt_x"/>
                                          </p:val>
                                        </p:tav>
                                        <p:tav tm="100000">
                                          <p:val>
                                            <p:strVal val="#ppt_x"/>
                                          </p:val>
                                        </p:tav>
                                      </p:tavLst>
                                    </p:anim>
                                    <p:anim calcmode="lin" valueType="num">
                                      <p:cBhvr>
                                        <p:cTn id="14" dur="500" fill="hold"/>
                                        <p:tgtEl>
                                          <p:spTgt spid="42"/>
                                        </p:tgtEl>
                                        <p:attrNameLst>
                                          <p:attrName>ppt_y</p:attrName>
                                        </p:attrNameLst>
                                      </p:cBhvr>
                                      <p:tavLst>
                                        <p:tav tm="0">
                                          <p:val>
                                            <p:strVal val="#ppt_y-#ppt_h/2"/>
                                          </p:val>
                                        </p:tav>
                                        <p:tav tm="100000">
                                          <p:val>
                                            <p:strVal val="#ppt_y"/>
                                          </p:val>
                                        </p:tav>
                                      </p:tavLst>
                                    </p:anim>
                                    <p:anim calcmode="lin" valueType="num">
                                      <p:cBhvr>
                                        <p:cTn id="15" dur="500" fill="hold"/>
                                        <p:tgtEl>
                                          <p:spTgt spid="42"/>
                                        </p:tgtEl>
                                        <p:attrNameLst>
                                          <p:attrName>ppt_w</p:attrName>
                                        </p:attrNameLst>
                                      </p:cBhvr>
                                      <p:tavLst>
                                        <p:tav tm="0">
                                          <p:val>
                                            <p:strVal val="#ppt_w"/>
                                          </p:val>
                                        </p:tav>
                                        <p:tav tm="100000">
                                          <p:val>
                                            <p:strVal val="#ppt_w"/>
                                          </p:val>
                                        </p:tav>
                                      </p:tavLst>
                                    </p:anim>
                                    <p:anim calcmode="lin" valueType="num">
                                      <p:cBhvr>
                                        <p:cTn id="16" dur="500" fill="hold"/>
                                        <p:tgtEl>
                                          <p:spTgt spid="42"/>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ppt_x</p:attrName>
                                        </p:attrNameLst>
                                      </p:cBhvr>
                                      <p:tavLst>
                                        <p:tav tm="0">
                                          <p:val>
                                            <p:strVal val="#ppt_x"/>
                                          </p:val>
                                        </p:tav>
                                        <p:tav tm="100000">
                                          <p:val>
                                            <p:strVal val="#ppt_x"/>
                                          </p:val>
                                        </p:tav>
                                      </p:tavLst>
                                    </p:anim>
                                    <p:anim calcmode="lin" valueType="num">
                                      <p:cBhvr>
                                        <p:cTn id="20" dur="500" fill="hold"/>
                                        <p:tgtEl>
                                          <p:spTgt spid="45"/>
                                        </p:tgtEl>
                                        <p:attrNameLst>
                                          <p:attrName>ppt_y</p:attrName>
                                        </p:attrNameLst>
                                      </p:cBhvr>
                                      <p:tavLst>
                                        <p:tav tm="0">
                                          <p:val>
                                            <p:strVal val="#ppt_y-#ppt_h/2"/>
                                          </p:val>
                                        </p:tav>
                                        <p:tav tm="100000">
                                          <p:val>
                                            <p:strVal val="#ppt_y"/>
                                          </p:val>
                                        </p:tav>
                                      </p:tavLst>
                                    </p:anim>
                                    <p:anim calcmode="lin" valueType="num">
                                      <p:cBhvr>
                                        <p:cTn id="21" dur="500" fill="hold"/>
                                        <p:tgtEl>
                                          <p:spTgt spid="45"/>
                                        </p:tgtEl>
                                        <p:attrNameLst>
                                          <p:attrName>ppt_w</p:attrName>
                                        </p:attrNameLst>
                                      </p:cBhvr>
                                      <p:tavLst>
                                        <p:tav tm="0">
                                          <p:val>
                                            <p:strVal val="#ppt_w"/>
                                          </p:val>
                                        </p:tav>
                                        <p:tav tm="100000">
                                          <p:val>
                                            <p:strVal val="#ppt_w"/>
                                          </p:val>
                                        </p:tav>
                                      </p:tavLst>
                                    </p:anim>
                                    <p:anim calcmode="lin" valueType="num">
                                      <p:cBhvr>
                                        <p:cTn id="22" dur="500" fill="hold"/>
                                        <p:tgtEl>
                                          <p:spTgt spid="45"/>
                                        </p:tgtEl>
                                        <p:attrNameLst>
                                          <p:attrName>ppt_h</p:attrName>
                                        </p:attrNameLst>
                                      </p:cBhvr>
                                      <p:tavLst>
                                        <p:tav tm="0">
                                          <p:val>
                                            <p:fltVal val="0"/>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ppt_x</p:attrName>
                                        </p:attrNameLst>
                                      </p:cBhvr>
                                      <p:tavLst>
                                        <p:tav tm="0">
                                          <p:val>
                                            <p:strVal val="#ppt_x-#ppt_w/2"/>
                                          </p:val>
                                        </p:tav>
                                        <p:tav tm="100000">
                                          <p:val>
                                            <p:strVal val="#ppt_x"/>
                                          </p:val>
                                        </p:tav>
                                      </p:tavLst>
                                    </p:anim>
                                    <p:anim calcmode="lin" valueType="num">
                                      <p:cBhvr>
                                        <p:cTn id="26" dur="500" fill="hold"/>
                                        <p:tgtEl>
                                          <p:spTgt spid="7"/>
                                        </p:tgtEl>
                                        <p:attrNameLst>
                                          <p:attrName>ppt_y</p:attrName>
                                        </p:attrNameLst>
                                      </p:cBhvr>
                                      <p:tavLst>
                                        <p:tav tm="0">
                                          <p:val>
                                            <p:strVal val="#ppt_y"/>
                                          </p:val>
                                        </p:tav>
                                        <p:tav tm="100000">
                                          <p:val>
                                            <p:strVal val="#ppt_y"/>
                                          </p:val>
                                        </p:tav>
                                      </p:tavLst>
                                    </p:anim>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strVal val="#ppt_h"/>
                                          </p:val>
                                        </p:tav>
                                        <p:tav tm="100000">
                                          <p:val>
                                            <p:strVal val="#ppt_h"/>
                                          </p:val>
                                        </p:tav>
                                      </p:tavLst>
                                    </p:anim>
                                  </p:childTnLst>
                                </p:cTn>
                              </p:par>
                            </p:childTnLst>
                          </p:cTn>
                        </p:par>
                        <p:par>
                          <p:cTn id="29" fill="hold">
                            <p:stCondLst>
                              <p:cond delay="500"/>
                            </p:stCondLst>
                            <p:childTnLst>
                              <p:par>
                                <p:cTn id="30" presetID="17"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ppt_w/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 calcmode="lin" valueType="num">
                                      <p:cBhvr>
                                        <p:cTn id="34" dur="500" fill="hold"/>
                                        <p:tgtEl>
                                          <p:spTgt spid="37"/>
                                        </p:tgtEl>
                                        <p:attrNameLst>
                                          <p:attrName>ppt_w</p:attrName>
                                        </p:attrNameLst>
                                      </p:cBhvr>
                                      <p:tavLst>
                                        <p:tav tm="0">
                                          <p:val>
                                            <p:fltVal val="0"/>
                                          </p:val>
                                        </p:tav>
                                        <p:tav tm="100000">
                                          <p:val>
                                            <p:strVal val="#ppt_w"/>
                                          </p:val>
                                        </p:tav>
                                      </p:tavLst>
                                    </p:anim>
                                    <p:anim calcmode="lin" valueType="num">
                                      <p:cBhvr>
                                        <p:cTn id="35" dur="50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0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childTnLst>
                          </p:cTn>
                        </p:par>
                        <p:par>
                          <p:cTn id="55" fill="hold">
                            <p:stCondLst>
                              <p:cond delay="1500"/>
                            </p:stCondLst>
                            <p:childTnLst>
                              <p:par>
                                <p:cTn id="56" presetID="17" presetClass="entr" presetSubtype="8" fill="hold" nodeType="after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ppt_x</p:attrName>
                                        </p:attrNameLst>
                                      </p:cBhvr>
                                      <p:tavLst>
                                        <p:tav tm="0">
                                          <p:val>
                                            <p:strVal val="#ppt_x-#ppt_w/2"/>
                                          </p:val>
                                        </p:tav>
                                        <p:tav tm="100000">
                                          <p:val>
                                            <p:strVal val="#ppt_x"/>
                                          </p:val>
                                        </p:tav>
                                      </p:tavLst>
                                    </p:anim>
                                    <p:anim calcmode="lin" valueType="num">
                                      <p:cBhvr>
                                        <p:cTn id="59" dur="500" fill="hold"/>
                                        <p:tgtEl>
                                          <p:spTgt spid="38"/>
                                        </p:tgtEl>
                                        <p:attrNameLst>
                                          <p:attrName>ppt_y</p:attrName>
                                        </p:attrNameLst>
                                      </p:cBhvr>
                                      <p:tavLst>
                                        <p:tav tm="0">
                                          <p:val>
                                            <p:strVal val="#ppt_y"/>
                                          </p:val>
                                        </p:tav>
                                        <p:tav tm="100000">
                                          <p:val>
                                            <p:strVal val="#ppt_y"/>
                                          </p:val>
                                        </p:tav>
                                      </p:tavLst>
                                    </p:anim>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strVal val="#ppt_h"/>
                                          </p:val>
                                        </p:tav>
                                        <p:tav tm="100000">
                                          <p:val>
                                            <p:strVal val="#ppt_h"/>
                                          </p:val>
                                        </p:tav>
                                      </p:tavLst>
                                    </p:anim>
                                  </p:childTnLst>
                                </p:cTn>
                              </p:par>
                            </p:childTnLst>
                          </p:cTn>
                        </p:par>
                        <p:par>
                          <p:cTn id="62" fill="hold">
                            <p:stCondLst>
                              <p:cond delay="2000"/>
                            </p:stCondLst>
                            <p:childTnLst>
                              <p:par>
                                <p:cTn id="63" presetID="17" presetClass="entr" presetSubtype="1" fill="hold" grpId="0" nodeType="after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500" fill="hold"/>
                                        <p:tgtEl>
                                          <p:spTgt spid="51"/>
                                        </p:tgtEl>
                                        <p:attrNameLst>
                                          <p:attrName>ppt_x</p:attrName>
                                        </p:attrNameLst>
                                      </p:cBhvr>
                                      <p:tavLst>
                                        <p:tav tm="0">
                                          <p:val>
                                            <p:strVal val="#ppt_x"/>
                                          </p:val>
                                        </p:tav>
                                        <p:tav tm="100000">
                                          <p:val>
                                            <p:strVal val="#ppt_x"/>
                                          </p:val>
                                        </p:tav>
                                      </p:tavLst>
                                    </p:anim>
                                    <p:anim calcmode="lin" valueType="num">
                                      <p:cBhvr>
                                        <p:cTn id="66" dur="500" fill="hold"/>
                                        <p:tgtEl>
                                          <p:spTgt spid="51"/>
                                        </p:tgtEl>
                                        <p:attrNameLst>
                                          <p:attrName>ppt_y</p:attrName>
                                        </p:attrNameLst>
                                      </p:cBhvr>
                                      <p:tavLst>
                                        <p:tav tm="0">
                                          <p:val>
                                            <p:strVal val="#ppt_y-#ppt_h/2"/>
                                          </p:val>
                                        </p:tav>
                                        <p:tav tm="100000">
                                          <p:val>
                                            <p:strVal val="#ppt_y"/>
                                          </p:val>
                                        </p:tav>
                                      </p:tavLst>
                                    </p:anim>
                                    <p:anim calcmode="lin" valueType="num">
                                      <p:cBhvr>
                                        <p:cTn id="67" dur="500" fill="hold"/>
                                        <p:tgtEl>
                                          <p:spTgt spid="51"/>
                                        </p:tgtEl>
                                        <p:attrNameLst>
                                          <p:attrName>ppt_w</p:attrName>
                                        </p:attrNameLst>
                                      </p:cBhvr>
                                      <p:tavLst>
                                        <p:tav tm="0">
                                          <p:val>
                                            <p:strVal val="#ppt_w"/>
                                          </p:val>
                                        </p:tav>
                                        <p:tav tm="100000">
                                          <p:val>
                                            <p:strVal val="#ppt_w"/>
                                          </p:val>
                                        </p:tav>
                                      </p:tavLst>
                                    </p:anim>
                                    <p:anim calcmode="lin" valueType="num">
                                      <p:cBhvr>
                                        <p:cTn id="68" dur="500" fill="hold"/>
                                        <p:tgtEl>
                                          <p:spTgt spid="51"/>
                                        </p:tgtEl>
                                        <p:attrNameLst>
                                          <p:attrName>ppt_h</p:attrName>
                                        </p:attrNameLst>
                                      </p:cBhvr>
                                      <p:tavLst>
                                        <p:tav tm="0">
                                          <p:val>
                                            <p:fltVal val="0"/>
                                          </p:val>
                                        </p:tav>
                                        <p:tav tm="100000">
                                          <p:val>
                                            <p:strVal val="#ppt_h"/>
                                          </p:val>
                                        </p:tav>
                                      </p:tavLst>
                                    </p:anim>
                                  </p:childTnLst>
                                </p:cTn>
                              </p:par>
                              <p:par>
                                <p:cTn id="69" presetID="17" presetClass="entr" presetSubtype="1" fill="hold"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p:cTn id="71" dur="500" fill="hold"/>
                                        <p:tgtEl>
                                          <p:spTgt spid="55"/>
                                        </p:tgtEl>
                                        <p:attrNameLst>
                                          <p:attrName>ppt_x</p:attrName>
                                        </p:attrNameLst>
                                      </p:cBhvr>
                                      <p:tavLst>
                                        <p:tav tm="0">
                                          <p:val>
                                            <p:strVal val="#ppt_x"/>
                                          </p:val>
                                        </p:tav>
                                        <p:tav tm="100000">
                                          <p:val>
                                            <p:strVal val="#ppt_x"/>
                                          </p:val>
                                        </p:tav>
                                      </p:tavLst>
                                    </p:anim>
                                    <p:anim calcmode="lin" valueType="num">
                                      <p:cBhvr>
                                        <p:cTn id="72" dur="500" fill="hold"/>
                                        <p:tgtEl>
                                          <p:spTgt spid="55"/>
                                        </p:tgtEl>
                                        <p:attrNameLst>
                                          <p:attrName>ppt_y</p:attrName>
                                        </p:attrNameLst>
                                      </p:cBhvr>
                                      <p:tavLst>
                                        <p:tav tm="0">
                                          <p:val>
                                            <p:strVal val="#ppt_y-#ppt_h/2"/>
                                          </p:val>
                                        </p:tav>
                                        <p:tav tm="100000">
                                          <p:val>
                                            <p:strVal val="#ppt_y"/>
                                          </p:val>
                                        </p:tav>
                                      </p:tavLst>
                                    </p:anim>
                                    <p:anim calcmode="lin" valueType="num">
                                      <p:cBhvr>
                                        <p:cTn id="73" dur="500" fill="hold"/>
                                        <p:tgtEl>
                                          <p:spTgt spid="55"/>
                                        </p:tgtEl>
                                        <p:attrNameLst>
                                          <p:attrName>ppt_w</p:attrName>
                                        </p:attrNameLst>
                                      </p:cBhvr>
                                      <p:tavLst>
                                        <p:tav tm="0">
                                          <p:val>
                                            <p:strVal val="#ppt_w"/>
                                          </p:val>
                                        </p:tav>
                                        <p:tav tm="100000">
                                          <p:val>
                                            <p:strVal val="#ppt_w"/>
                                          </p:val>
                                        </p:tav>
                                      </p:tavLst>
                                    </p:anim>
                                    <p:anim calcmode="lin" valueType="num">
                                      <p:cBhvr>
                                        <p:cTn id="74" dur="500" fill="hold"/>
                                        <p:tgtEl>
                                          <p:spTgt spid="55"/>
                                        </p:tgtEl>
                                        <p:attrNameLst>
                                          <p:attrName>ppt_h</p:attrName>
                                        </p:attrNameLst>
                                      </p:cBhvr>
                                      <p:tavLst>
                                        <p:tav tm="0">
                                          <p:val>
                                            <p:fltVal val="0"/>
                                          </p:val>
                                        </p:tav>
                                        <p:tav tm="100000">
                                          <p:val>
                                            <p:strVal val="#ppt_h"/>
                                          </p:val>
                                        </p:tav>
                                      </p:tavLst>
                                    </p:anim>
                                  </p:childTnLst>
                                </p:cTn>
                              </p:par>
                              <p:par>
                                <p:cTn id="75" presetID="17"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 calcmode="lin" valueType="num">
                                      <p:cBhvr>
                                        <p:cTn id="77" dur="500" fill="hold"/>
                                        <p:tgtEl>
                                          <p:spTgt spid="43"/>
                                        </p:tgtEl>
                                        <p:attrNameLst>
                                          <p:attrName>ppt_x</p:attrName>
                                        </p:attrNameLst>
                                      </p:cBhvr>
                                      <p:tavLst>
                                        <p:tav tm="0">
                                          <p:val>
                                            <p:strVal val="#ppt_x-#ppt_w/2"/>
                                          </p:val>
                                        </p:tav>
                                        <p:tav tm="100000">
                                          <p:val>
                                            <p:strVal val="#ppt_x"/>
                                          </p:val>
                                        </p:tav>
                                      </p:tavLst>
                                    </p:anim>
                                    <p:anim calcmode="lin" valueType="num">
                                      <p:cBhvr>
                                        <p:cTn id="78" dur="500" fill="hold"/>
                                        <p:tgtEl>
                                          <p:spTgt spid="43"/>
                                        </p:tgtEl>
                                        <p:attrNameLst>
                                          <p:attrName>ppt_y</p:attrName>
                                        </p:attrNameLst>
                                      </p:cBhvr>
                                      <p:tavLst>
                                        <p:tav tm="0">
                                          <p:val>
                                            <p:strVal val="#ppt_y"/>
                                          </p:val>
                                        </p:tav>
                                        <p:tav tm="100000">
                                          <p:val>
                                            <p:strVal val="#ppt_y"/>
                                          </p:val>
                                        </p:tav>
                                      </p:tavLst>
                                    </p:anim>
                                    <p:anim calcmode="lin" valueType="num">
                                      <p:cBhvr>
                                        <p:cTn id="79" dur="500" fill="hold"/>
                                        <p:tgtEl>
                                          <p:spTgt spid="43"/>
                                        </p:tgtEl>
                                        <p:attrNameLst>
                                          <p:attrName>ppt_w</p:attrName>
                                        </p:attrNameLst>
                                      </p:cBhvr>
                                      <p:tavLst>
                                        <p:tav tm="0">
                                          <p:val>
                                            <p:fltVal val="0"/>
                                          </p:val>
                                        </p:tav>
                                        <p:tav tm="100000">
                                          <p:val>
                                            <p:strVal val="#ppt_w"/>
                                          </p:val>
                                        </p:tav>
                                      </p:tavLst>
                                    </p:anim>
                                    <p:anim calcmode="lin" valueType="num">
                                      <p:cBhvr>
                                        <p:cTn id="80" dur="500" fill="hold"/>
                                        <p:tgtEl>
                                          <p:spTgt spid="43"/>
                                        </p:tgtEl>
                                        <p:attrNameLst>
                                          <p:attrName>ppt_h</p:attrName>
                                        </p:attrNameLst>
                                      </p:cBhvr>
                                      <p:tavLst>
                                        <p:tav tm="0">
                                          <p:val>
                                            <p:strVal val="#ppt_h"/>
                                          </p:val>
                                        </p:tav>
                                        <p:tav tm="100000">
                                          <p:val>
                                            <p:strVal val="#ppt_h"/>
                                          </p:val>
                                        </p:tav>
                                      </p:tavLst>
                                    </p:anim>
                                  </p:childTnLst>
                                </p:cTn>
                              </p:par>
                            </p:childTnLst>
                          </p:cTn>
                        </p:par>
                        <p:par>
                          <p:cTn id="81" fill="hold">
                            <p:stCondLst>
                              <p:cond delay="2500"/>
                            </p:stCondLst>
                            <p:childTnLst>
                              <p:par>
                                <p:cTn id="82" presetID="17" presetClass="entr" presetSubtype="8" fill="hold"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p:cTn id="84" dur="500" fill="hold"/>
                                        <p:tgtEl>
                                          <p:spTgt spid="39"/>
                                        </p:tgtEl>
                                        <p:attrNameLst>
                                          <p:attrName>ppt_x</p:attrName>
                                        </p:attrNameLst>
                                      </p:cBhvr>
                                      <p:tavLst>
                                        <p:tav tm="0">
                                          <p:val>
                                            <p:strVal val="#ppt_x-#ppt_w/2"/>
                                          </p:val>
                                        </p:tav>
                                        <p:tav tm="100000">
                                          <p:val>
                                            <p:strVal val="#ppt_x"/>
                                          </p:val>
                                        </p:tav>
                                      </p:tavLst>
                                    </p:anim>
                                    <p:anim calcmode="lin" valueType="num">
                                      <p:cBhvr>
                                        <p:cTn id="85" dur="500" fill="hold"/>
                                        <p:tgtEl>
                                          <p:spTgt spid="39"/>
                                        </p:tgtEl>
                                        <p:attrNameLst>
                                          <p:attrName>ppt_y</p:attrName>
                                        </p:attrNameLst>
                                      </p:cBhvr>
                                      <p:tavLst>
                                        <p:tav tm="0">
                                          <p:val>
                                            <p:strVal val="#ppt_y"/>
                                          </p:val>
                                        </p:tav>
                                        <p:tav tm="100000">
                                          <p:val>
                                            <p:strVal val="#ppt_y"/>
                                          </p:val>
                                        </p:tav>
                                      </p:tavLst>
                                    </p:anim>
                                    <p:anim calcmode="lin" valueType="num">
                                      <p:cBhvr>
                                        <p:cTn id="86" dur="500" fill="hold"/>
                                        <p:tgtEl>
                                          <p:spTgt spid="39"/>
                                        </p:tgtEl>
                                        <p:attrNameLst>
                                          <p:attrName>ppt_w</p:attrName>
                                        </p:attrNameLst>
                                      </p:cBhvr>
                                      <p:tavLst>
                                        <p:tav tm="0">
                                          <p:val>
                                            <p:fltVal val="0"/>
                                          </p:val>
                                        </p:tav>
                                        <p:tav tm="100000">
                                          <p:val>
                                            <p:strVal val="#ppt_w"/>
                                          </p:val>
                                        </p:tav>
                                      </p:tavLst>
                                    </p:anim>
                                    <p:anim calcmode="lin" valueType="num">
                                      <p:cBhvr>
                                        <p:cTn id="87" dur="500" fill="hold"/>
                                        <p:tgtEl>
                                          <p:spTgt spid="39"/>
                                        </p:tgtEl>
                                        <p:attrNameLst>
                                          <p:attrName>ppt_h</p:attrName>
                                        </p:attrNameLst>
                                      </p:cBhvr>
                                      <p:tavLst>
                                        <p:tav tm="0">
                                          <p:val>
                                            <p:strVal val="#ppt_h"/>
                                          </p:val>
                                        </p:tav>
                                        <p:tav tm="100000">
                                          <p:val>
                                            <p:strVal val="#ppt_h"/>
                                          </p:val>
                                        </p:tav>
                                      </p:tavLst>
                                    </p:anim>
                                  </p:childTnLst>
                                </p:cTn>
                              </p:par>
                            </p:childTnLst>
                          </p:cTn>
                        </p:par>
                        <p:par>
                          <p:cTn id="88" fill="hold">
                            <p:stCondLst>
                              <p:cond delay="3000"/>
                            </p:stCondLst>
                            <p:childTnLst>
                              <p:par>
                                <p:cTn id="89" presetID="17" presetClass="entr" presetSubtype="1"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 calcmode="lin" valueType="num">
                                      <p:cBhvr>
                                        <p:cTn id="91" dur="500" fill="hold"/>
                                        <p:tgtEl>
                                          <p:spTgt spid="56"/>
                                        </p:tgtEl>
                                        <p:attrNameLst>
                                          <p:attrName>ppt_x</p:attrName>
                                        </p:attrNameLst>
                                      </p:cBhvr>
                                      <p:tavLst>
                                        <p:tav tm="0">
                                          <p:val>
                                            <p:strVal val="#ppt_x"/>
                                          </p:val>
                                        </p:tav>
                                        <p:tav tm="100000">
                                          <p:val>
                                            <p:strVal val="#ppt_x"/>
                                          </p:val>
                                        </p:tav>
                                      </p:tavLst>
                                    </p:anim>
                                    <p:anim calcmode="lin" valueType="num">
                                      <p:cBhvr>
                                        <p:cTn id="92" dur="500" fill="hold"/>
                                        <p:tgtEl>
                                          <p:spTgt spid="56"/>
                                        </p:tgtEl>
                                        <p:attrNameLst>
                                          <p:attrName>ppt_y</p:attrName>
                                        </p:attrNameLst>
                                      </p:cBhvr>
                                      <p:tavLst>
                                        <p:tav tm="0">
                                          <p:val>
                                            <p:strVal val="#ppt_y-#ppt_h/2"/>
                                          </p:val>
                                        </p:tav>
                                        <p:tav tm="100000">
                                          <p:val>
                                            <p:strVal val="#ppt_y"/>
                                          </p:val>
                                        </p:tav>
                                      </p:tavLst>
                                    </p:anim>
                                    <p:anim calcmode="lin" valueType="num">
                                      <p:cBhvr>
                                        <p:cTn id="93" dur="500" fill="hold"/>
                                        <p:tgtEl>
                                          <p:spTgt spid="56"/>
                                        </p:tgtEl>
                                        <p:attrNameLst>
                                          <p:attrName>ppt_w</p:attrName>
                                        </p:attrNameLst>
                                      </p:cBhvr>
                                      <p:tavLst>
                                        <p:tav tm="0">
                                          <p:val>
                                            <p:strVal val="#ppt_w"/>
                                          </p:val>
                                        </p:tav>
                                        <p:tav tm="100000">
                                          <p:val>
                                            <p:strVal val="#ppt_w"/>
                                          </p:val>
                                        </p:tav>
                                      </p:tavLst>
                                    </p:anim>
                                    <p:anim calcmode="lin" valueType="num">
                                      <p:cBhvr>
                                        <p:cTn id="94" dur="500" fill="hold"/>
                                        <p:tgtEl>
                                          <p:spTgt spid="56"/>
                                        </p:tgtEl>
                                        <p:attrNameLst>
                                          <p:attrName>ppt_h</p:attrName>
                                        </p:attrNameLst>
                                      </p:cBhvr>
                                      <p:tavLst>
                                        <p:tav tm="0">
                                          <p:val>
                                            <p:fltVal val="0"/>
                                          </p:val>
                                        </p:tav>
                                        <p:tav tm="100000">
                                          <p:val>
                                            <p:strVal val="#ppt_h"/>
                                          </p:val>
                                        </p:tav>
                                      </p:tavLst>
                                    </p:anim>
                                  </p:childTnLst>
                                </p:cTn>
                              </p:par>
                              <p:par>
                                <p:cTn id="95" presetID="17" presetClass="entr" presetSubtype="1" fill="hold" nodeType="withEffect">
                                  <p:stCondLst>
                                    <p:cond delay="0"/>
                                  </p:stCondLst>
                                  <p:childTnLst>
                                    <p:set>
                                      <p:cBhvr>
                                        <p:cTn id="96" dur="1" fill="hold">
                                          <p:stCondLst>
                                            <p:cond delay="0"/>
                                          </p:stCondLst>
                                        </p:cTn>
                                        <p:tgtEl>
                                          <p:spTgt spid="61"/>
                                        </p:tgtEl>
                                        <p:attrNameLst>
                                          <p:attrName>style.visibility</p:attrName>
                                        </p:attrNameLst>
                                      </p:cBhvr>
                                      <p:to>
                                        <p:strVal val="visible"/>
                                      </p:to>
                                    </p:set>
                                    <p:anim calcmode="lin" valueType="num">
                                      <p:cBhvr>
                                        <p:cTn id="97" dur="500" fill="hold"/>
                                        <p:tgtEl>
                                          <p:spTgt spid="61"/>
                                        </p:tgtEl>
                                        <p:attrNameLst>
                                          <p:attrName>ppt_x</p:attrName>
                                        </p:attrNameLst>
                                      </p:cBhvr>
                                      <p:tavLst>
                                        <p:tav tm="0">
                                          <p:val>
                                            <p:strVal val="#ppt_x"/>
                                          </p:val>
                                        </p:tav>
                                        <p:tav tm="100000">
                                          <p:val>
                                            <p:strVal val="#ppt_x"/>
                                          </p:val>
                                        </p:tav>
                                      </p:tavLst>
                                    </p:anim>
                                    <p:anim calcmode="lin" valueType="num">
                                      <p:cBhvr>
                                        <p:cTn id="98" dur="500" fill="hold"/>
                                        <p:tgtEl>
                                          <p:spTgt spid="61"/>
                                        </p:tgtEl>
                                        <p:attrNameLst>
                                          <p:attrName>ppt_y</p:attrName>
                                        </p:attrNameLst>
                                      </p:cBhvr>
                                      <p:tavLst>
                                        <p:tav tm="0">
                                          <p:val>
                                            <p:strVal val="#ppt_y-#ppt_h/2"/>
                                          </p:val>
                                        </p:tav>
                                        <p:tav tm="100000">
                                          <p:val>
                                            <p:strVal val="#ppt_y"/>
                                          </p:val>
                                        </p:tav>
                                      </p:tavLst>
                                    </p:anim>
                                    <p:anim calcmode="lin" valueType="num">
                                      <p:cBhvr>
                                        <p:cTn id="99" dur="500" fill="hold"/>
                                        <p:tgtEl>
                                          <p:spTgt spid="61"/>
                                        </p:tgtEl>
                                        <p:attrNameLst>
                                          <p:attrName>ppt_w</p:attrName>
                                        </p:attrNameLst>
                                      </p:cBhvr>
                                      <p:tavLst>
                                        <p:tav tm="0">
                                          <p:val>
                                            <p:strVal val="#ppt_w"/>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childTnLst>
                                </p:cTn>
                              </p:par>
                              <p:par>
                                <p:cTn id="101" presetID="17" presetClass="entr" presetSubtype="8" fill="hold" grpId="0" nodeType="with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ppt_x</p:attrName>
                                        </p:attrNameLst>
                                      </p:cBhvr>
                                      <p:tavLst>
                                        <p:tav tm="0">
                                          <p:val>
                                            <p:strVal val="#ppt_x-#ppt_w/2"/>
                                          </p:val>
                                        </p:tav>
                                        <p:tav tm="100000">
                                          <p:val>
                                            <p:strVal val="#ppt_x"/>
                                          </p:val>
                                        </p:tav>
                                      </p:tavLst>
                                    </p:anim>
                                    <p:anim calcmode="lin" valueType="num">
                                      <p:cBhvr>
                                        <p:cTn id="104" dur="500" fill="hold"/>
                                        <p:tgtEl>
                                          <p:spTgt spid="47"/>
                                        </p:tgtEl>
                                        <p:attrNameLst>
                                          <p:attrName>ppt_y</p:attrName>
                                        </p:attrNameLst>
                                      </p:cBhvr>
                                      <p:tavLst>
                                        <p:tav tm="0">
                                          <p:val>
                                            <p:strVal val="#ppt_y"/>
                                          </p:val>
                                        </p:tav>
                                        <p:tav tm="100000">
                                          <p:val>
                                            <p:strVal val="#ppt_y"/>
                                          </p:val>
                                        </p:tav>
                                      </p:tavLst>
                                    </p:anim>
                                    <p:anim calcmode="lin" valueType="num">
                                      <p:cBhvr>
                                        <p:cTn id="105" dur="500" fill="hold"/>
                                        <p:tgtEl>
                                          <p:spTgt spid="47"/>
                                        </p:tgtEl>
                                        <p:attrNameLst>
                                          <p:attrName>ppt_w</p:attrName>
                                        </p:attrNameLst>
                                      </p:cBhvr>
                                      <p:tavLst>
                                        <p:tav tm="0">
                                          <p:val>
                                            <p:fltVal val="0"/>
                                          </p:val>
                                        </p:tav>
                                        <p:tav tm="100000">
                                          <p:val>
                                            <p:strVal val="#ppt_w"/>
                                          </p:val>
                                        </p:tav>
                                      </p:tavLst>
                                    </p:anim>
                                    <p:anim calcmode="lin" valueType="num">
                                      <p:cBhvr>
                                        <p:cTn id="106" dur="500" fill="hold"/>
                                        <p:tgtEl>
                                          <p:spTgt spid="47"/>
                                        </p:tgtEl>
                                        <p:attrNameLst>
                                          <p:attrName>ppt_h</p:attrName>
                                        </p:attrNameLst>
                                      </p:cBhvr>
                                      <p:tavLst>
                                        <p:tav tm="0">
                                          <p:val>
                                            <p:strVal val="#ppt_h"/>
                                          </p:val>
                                        </p:tav>
                                        <p:tav tm="100000">
                                          <p:val>
                                            <p:strVal val="#ppt_h"/>
                                          </p:val>
                                        </p:tav>
                                      </p:tavLst>
                                    </p:anim>
                                  </p:childTnLst>
                                </p:cTn>
                              </p:par>
                            </p:childTnLst>
                          </p:cTn>
                        </p:par>
                        <p:par>
                          <p:cTn id="107" fill="hold">
                            <p:stCondLst>
                              <p:cond delay="3500"/>
                            </p:stCondLst>
                            <p:childTnLst>
                              <p:par>
                                <p:cTn id="108" presetID="17" presetClass="entr" presetSubtype="8" fill="hold" nodeType="afterEffect">
                                  <p:stCondLst>
                                    <p:cond delay="0"/>
                                  </p:stCondLst>
                                  <p:childTnLst>
                                    <p:set>
                                      <p:cBhvr>
                                        <p:cTn id="109" dur="1" fill="hold">
                                          <p:stCondLst>
                                            <p:cond delay="0"/>
                                          </p:stCondLst>
                                        </p:cTn>
                                        <p:tgtEl>
                                          <p:spTgt spid="40"/>
                                        </p:tgtEl>
                                        <p:attrNameLst>
                                          <p:attrName>style.visibility</p:attrName>
                                        </p:attrNameLst>
                                      </p:cBhvr>
                                      <p:to>
                                        <p:strVal val="visible"/>
                                      </p:to>
                                    </p:set>
                                    <p:anim calcmode="lin" valueType="num">
                                      <p:cBhvr>
                                        <p:cTn id="110" dur="500" fill="hold"/>
                                        <p:tgtEl>
                                          <p:spTgt spid="40"/>
                                        </p:tgtEl>
                                        <p:attrNameLst>
                                          <p:attrName>ppt_x</p:attrName>
                                        </p:attrNameLst>
                                      </p:cBhvr>
                                      <p:tavLst>
                                        <p:tav tm="0">
                                          <p:val>
                                            <p:strVal val="#ppt_x-#ppt_w/2"/>
                                          </p:val>
                                        </p:tav>
                                        <p:tav tm="100000">
                                          <p:val>
                                            <p:strVal val="#ppt_x"/>
                                          </p:val>
                                        </p:tav>
                                      </p:tavLst>
                                    </p:anim>
                                    <p:anim calcmode="lin" valueType="num">
                                      <p:cBhvr>
                                        <p:cTn id="111" dur="500" fill="hold"/>
                                        <p:tgtEl>
                                          <p:spTgt spid="40"/>
                                        </p:tgtEl>
                                        <p:attrNameLst>
                                          <p:attrName>ppt_y</p:attrName>
                                        </p:attrNameLst>
                                      </p:cBhvr>
                                      <p:tavLst>
                                        <p:tav tm="0">
                                          <p:val>
                                            <p:strVal val="#ppt_y"/>
                                          </p:val>
                                        </p:tav>
                                        <p:tav tm="100000">
                                          <p:val>
                                            <p:strVal val="#ppt_y"/>
                                          </p:val>
                                        </p:tav>
                                      </p:tavLst>
                                    </p:anim>
                                    <p:anim calcmode="lin" valueType="num">
                                      <p:cBhvr>
                                        <p:cTn id="112" dur="500" fill="hold"/>
                                        <p:tgtEl>
                                          <p:spTgt spid="40"/>
                                        </p:tgtEl>
                                        <p:attrNameLst>
                                          <p:attrName>ppt_w</p:attrName>
                                        </p:attrNameLst>
                                      </p:cBhvr>
                                      <p:tavLst>
                                        <p:tav tm="0">
                                          <p:val>
                                            <p:fltVal val="0"/>
                                          </p:val>
                                        </p:tav>
                                        <p:tav tm="100000">
                                          <p:val>
                                            <p:strVal val="#ppt_w"/>
                                          </p:val>
                                        </p:tav>
                                      </p:tavLst>
                                    </p:anim>
                                    <p:anim calcmode="lin" valueType="num">
                                      <p:cBhvr>
                                        <p:cTn id="113" dur="500" fill="hold"/>
                                        <p:tgtEl>
                                          <p:spTgt spid="40"/>
                                        </p:tgtEl>
                                        <p:attrNameLst>
                                          <p:attrName>ppt_h</p:attrName>
                                        </p:attrNameLst>
                                      </p:cBhvr>
                                      <p:tavLst>
                                        <p:tav tm="0">
                                          <p:val>
                                            <p:strVal val="#ppt_h"/>
                                          </p:val>
                                        </p:tav>
                                        <p:tav tm="100000">
                                          <p:val>
                                            <p:strVal val="#ppt_h"/>
                                          </p:val>
                                        </p:tav>
                                      </p:tavLst>
                                    </p:anim>
                                  </p:childTnLst>
                                </p:cTn>
                              </p:par>
                            </p:childTnLst>
                          </p:cTn>
                        </p:par>
                        <p:par>
                          <p:cTn id="114" fill="hold">
                            <p:stCondLst>
                              <p:cond delay="4000"/>
                            </p:stCondLst>
                            <p:childTnLst>
                              <p:par>
                                <p:cTn id="115" presetID="17" presetClass="entr" presetSubtype="1" fill="hold" grpId="0" nodeType="afterEffect">
                                  <p:stCondLst>
                                    <p:cond delay="0"/>
                                  </p:stCondLst>
                                  <p:childTnLst>
                                    <p:set>
                                      <p:cBhvr>
                                        <p:cTn id="116" dur="1" fill="hold">
                                          <p:stCondLst>
                                            <p:cond delay="0"/>
                                          </p:stCondLst>
                                        </p:cTn>
                                        <p:tgtEl>
                                          <p:spTgt spid="62"/>
                                        </p:tgtEl>
                                        <p:attrNameLst>
                                          <p:attrName>style.visibility</p:attrName>
                                        </p:attrNameLst>
                                      </p:cBhvr>
                                      <p:to>
                                        <p:strVal val="visible"/>
                                      </p:to>
                                    </p:set>
                                    <p:anim calcmode="lin" valueType="num">
                                      <p:cBhvr>
                                        <p:cTn id="117" dur="500" fill="hold"/>
                                        <p:tgtEl>
                                          <p:spTgt spid="62"/>
                                        </p:tgtEl>
                                        <p:attrNameLst>
                                          <p:attrName>ppt_x</p:attrName>
                                        </p:attrNameLst>
                                      </p:cBhvr>
                                      <p:tavLst>
                                        <p:tav tm="0">
                                          <p:val>
                                            <p:strVal val="#ppt_x"/>
                                          </p:val>
                                        </p:tav>
                                        <p:tav tm="100000">
                                          <p:val>
                                            <p:strVal val="#ppt_x"/>
                                          </p:val>
                                        </p:tav>
                                      </p:tavLst>
                                    </p:anim>
                                    <p:anim calcmode="lin" valueType="num">
                                      <p:cBhvr>
                                        <p:cTn id="118" dur="500" fill="hold"/>
                                        <p:tgtEl>
                                          <p:spTgt spid="62"/>
                                        </p:tgtEl>
                                        <p:attrNameLst>
                                          <p:attrName>ppt_y</p:attrName>
                                        </p:attrNameLst>
                                      </p:cBhvr>
                                      <p:tavLst>
                                        <p:tav tm="0">
                                          <p:val>
                                            <p:strVal val="#ppt_y-#ppt_h/2"/>
                                          </p:val>
                                        </p:tav>
                                        <p:tav tm="100000">
                                          <p:val>
                                            <p:strVal val="#ppt_y"/>
                                          </p:val>
                                        </p:tav>
                                      </p:tavLst>
                                    </p:anim>
                                    <p:anim calcmode="lin" valueType="num">
                                      <p:cBhvr>
                                        <p:cTn id="119" dur="500" fill="hold"/>
                                        <p:tgtEl>
                                          <p:spTgt spid="62"/>
                                        </p:tgtEl>
                                        <p:attrNameLst>
                                          <p:attrName>ppt_w</p:attrName>
                                        </p:attrNameLst>
                                      </p:cBhvr>
                                      <p:tavLst>
                                        <p:tav tm="0">
                                          <p:val>
                                            <p:strVal val="#ppt_w"/>
                                          </p:val>
                                        </p:tav>
                                        <p:tav tm="100000">
                                          <p:val>
                                            <p:strVal val="#ppt_w"/>
                                          </p:val>
                                        </p:tav>
                                      </p:tavLst>
                                    </p:anim>
                                    <p:anim calcmode="lin" valueType="num">
                                      <p:cBhvr>
                                        <p:cTn id="120" dur="500" fill="hold"/>
                                        <p:tgtEl>
                                          <p:spTgt spid="62"/>
                                        </p:tgtEl>
                                        <p:attrNameLst>
                                          <p:attrName>ppt_h</p:attrName>
                                        </p:attrNameLst>
                                      </p:cBhvr>
                                      <p:tavLst>
                                        <p:tav tm="0">
                                          <p:val>
                                            <p:fltVal val="0"/>
                                          </p:val>
                                        </p:tav>
                                        <p:tav tm="100000">
                                          <p:val>
                                            <p:strVal val="#ppt_h"/>
                                          </p:val>
                                        </p:tav>
                                      </p:tavLst>
                                    </p:anim>
                                  </p:childTnLst>
                                </p:cTn>
                              </p:par>
                              <p:par>
                                <p:cTn id="121" presetID="17" presetClass="entr" presetSubtype="1" fill="hold" nodeType="withEffect">
                                  <p:stCondLst>
                                    <p:cond delay="0"/>
                                  </p:stCondLst>
                                  <p:childTnLst>
                                    <p:set>
                                      <p:cBhvr>
                                        <p:cTn id="122" dur="1" fill="hold">
                                          <p:stCondLst>
                                            <p:cond delay="0"/>
                                          </p:stCondLst>
                                        </p:cTn>
                                        <p:tgtEl>
                                          <p:spTgt spid="65"/>
                                        </p:tgtEl>
                                        <p:attrNameLst>
                                          <p:attrName>style.visibility</p:attrName>
                                        </p:attrNameLst>
                                      </p:cBhvr>
                                      <p:to>
                                        <p:strVal val="visible"/>
                                      </p:to>
                                    </p:set>
                                    <p:anim calcmode="lin" valueType="num">
                                      <p:cBhvr>
                                        <p:cTn id="123" dur="500" fill="hold"/>
                                        <p:tgtEl>
                                          <p:spTgt spid="65"/>
                                        </p:tgtEl>
                                        <p:attrNameLst>
                                          <p:attrName>ppt_x</p:attrName>
                                        </p:attrNameLst>
                                      </p:cBhvr>
                                      <p:tavLst>
                                        <p:tav tm="0">
                                          <p:val>
                                            <p:strVal val="#ppt_x"/>
                                          </p:val>
                                        </p:tav>
                                        <p:tav tm="100000">
                                          <p:val>
                                            <p:strVal val="#ppt_x"/>
                                          </p:val>
                                        </p:tav>
                                      </p:tavLst>
                                    </p:anim>
                                    <p:anim calcmode="lin" valueType="num">
                                      <p:cBhvr>
                                        <p:cTn id="124" dur="500" fill="hold"/>
                                        <p:tgtEl>
                                          <p:spTgt spid="65"/>
                                        </p:tgtEl>
                                        <p:attrNameLst>
                                          <p:attrName>ppt_y</p:attrName>
                                        </p:attrNameLst>
                                      </p:cBhvr>
                                      <p:tavLst>
                                        <p:tav tm="0">
                                          <p:val>
                                            <p:strVal val="#ppt_y-#ppt_h/2"/>
                                          </p:val>
                                        </p:tav>
                                        <p:tav tm="100000">
                                          <p:val>
                                            <p:strVal val="#ppt_y"/>
                                          </p:val>
                                        </p:tav>
                                      </p:tavLst>
                                    </p:anim>
                                    <p:anim calcmode="lin" valueType="num">
                                      <p:cBhvr>
                                        <p:cTn id="125" dur="500" fill="hold"/>
                                        <p:tgtEl>
                                          <p:spTgt spid="65"/>
                                        </p:tgtEl>
                                        <p:attrNameLst>
                                          <p:attrName>ppt_w</p:attrName>
                                        </p:attrNameLst>
                                      </p:cBhvr>
                                      <p:tavLst>
                                        <p:tav tm="0">
                                          <p:val>
                                            <p:strVal val="#ppt_w"/>
                                          </p:val>
                                        </p:tav>
                                        <p:tav tm="100000">
                                          <p:val>
                                            <p:strVal val="#ppt_w"/>
                                          </p:val>
                                        </p:tav>
                                      </p:tavLst>
                                    </p:anim>
                                    <p:anim calcmode="lin" valueType="num">
                                      <p:cBhvr>
                                        <p:cTn id="126" dur="500" fill="hold"/>
                                        <p:tgtEl>
                                          <p:spTgt spid="65"/>
                                        </p:tgtEl>
                                        <p:attrNameLst>
                                          <p:attrName>ppt_h</p:attrName>
                                        </p:attrNameLst>
                                      </p:cBhvr>
                                      <p:tavLst>
                                        <p:tav tm="0">
                                          <p:val>
                                            <p:fltVal val="0"/>
                                          </p:val>
                                        </p:tav>
                                        <p:tav tm="100000">
                                          <p:val>
                                            <p:strVal val="#ppt_h"/>
                                          </p:val>
                                        </p:tav>
                                      </p:tavLst>
                                    </p:anim>
                                  </p:childTnLst>
                                </p:cTn>
                              </p:par>
                              <p:par>
                                <p:cTn id="127" presetID="17" presetClass="entr" presetSubtype="8" fill="hold" grpId="0" nodeType="withEffect">
                                  <p:stCondLst>
                                    <p:cond delay="0"/>
                                  </p:stCondLst>
                                  <p:childTnLst>
                                    <p:set>
                                      <p:cBhvr>
                                        <p:cTn id="128" dur="1" fill="hold">
                                          <p:stCondLst>
                                            <p:cond delay="0"/>
                                          </p:stCondLst>
                                        </p:cTn>
                                        <p:tgtEl>
                                          <p:spTgt spid="57"/>
                                        </p:tgtEl>
                                        <p:attrNameLst>
                                          <p:attrName>style.visibility</p:attrName>
                                        </p:attrNameLst>
                                      </p:cBhvr>
                                      <p:to>
                                        <p:strVal val="visible"/>
                                      </p:to>
                                    </p:set>
                                    <p:anim calcmode="lin" valueType="num">
                                      <p:cBhvr>
                                        <p:cTn id="129" dur="500" fill="hold"/>
                                        <p:tgtEl>
                                          <p:spTgt spid="57"/>
                                        </p:tgtEl>
                                        <p:attrNameLst>
                                          <p:attrName>ppt_x</p:attrName>
                                        </p:attrNameLst>
                                      </p:cBhvr>
                                      <p:tavLst>
                                        <p:tav tm="0">
                                          <p:val>
                                            <p:strVal val="#ppt_x-#ppt_w/2"/>
                                          </p:val>
                                        </p:tav>
                                        <p:tav tm="100000">
                                          <p:val>
                                            <p:strVal val="#ppt_x"/>
                                          </p:val>
                                        </p:tav>
                                      </p:tavLst>
                                    </p:anim>
                                    <p:anim calcmode="lin" valueType="num">
                                      <p:cBhvr>
                                        <p:cTn id="130" dur="500" fill="hold"/>
                                        <p:tgtEl>
                                          <p:spTgt spid="57"/>
                                        </p:tgtEl>
                                        <p:attrNameLst>
                                          <p:attrName>ppt_y</p:attrName>
                                        </p:attrNameLst>
                                      </p:cBhvr>
                                      <p:tavLst>
                                        <p:tav tm="0">
                                          <p:val>
                                            <p:strVal val="#ppt_y"/>
                                          </p:val>
                                        </p:tav>
                                        <p:tav tm="100000">
                                          <p:val>
                                            <p:strVal val="#ppt_y"/>
                                          </p:val>
                                        </p:tav>
                                      </p:tavLst>
                                    </p:anim>
                                    <p:anim calcmode="lin" valueType="num">
                                      <p:cBhvr>
                                        <p:cTn id="131" dur="500" fill="hold"/>
                                        <p:tgtEl>
                                          <p:spTgt spid="57"/>
                                        </p:tgtEl>
                                        <p:attrNameLst>
                                          <p:attrName>ppt_w</p:attrName>
                                        </p:attrNameLst>
                                      </p:cBhvr>
                                      <p:tavLst>
                                        <p:tav tm="0">
                                          <p:val>
                                            <p:fltVal val="0"/>
                                          </p:val>
                                        </p:tav>
                                        <p:tav tm="100000">
                                          <p:val>
                                            <p:strVal val="#ppt_w"/>
                                          </p:val>
                                        </p:tav>
                                      </p:tavLst>
                                    </p:anim>
                                    <p:anim calcmode="lin" valueType="num">
                                      <p:cBhvr>
                                        <p:cTn id="132" dur="500" fill="hold"/>
                                        <p:tgtEl>
                                          <p:spTgt spid="57"/>
                                        </p:tgtEl>
                                        <p:attrNameLst>
                                          <p:attrName>ppt_h</p:attrName>
                                        </p:attrNameLst>
                                      </p:cBhvr>
                                      <p:tavLst>
                                        <p:tav tm="0">
                                          <p:val>
                                            <p:strVal val="#ppt_h"/>
                                          </p:val>
                                        </p:tav>
                                        <p:tav tm="100000">
                                          <p:val>
                                            <p:strVal val="#ppt_h"/>
                                          </p:val>
                                        </p:tav>
                                      </p:tavLst>
                                    </p:anim>
                                  </p:childTnLst>
                                </p:cTn>
                              </p:par>
                            </p:childTnLst>
                          </p:cTn>
                        </p:par>
                        <p:par>
                          <p:cTn id="133" fill="hold">
                            <p:stCondLst>
                              <p:cond delay="4500"/>
                            </p:stCondLst>
                            <p:childTnLst>
                              <p:par>
                                <p:cTn id="134" presetID="17" presetClass="entr" presetSubtype="8" fill="hold" nodeType="afterEffect">
                                  <p:stCondLst>
                                    <p:cond delay="0"/>
                                  </p:stCondLst>
                                  <p:childTnLst>
                                    <p:set>
                                      <p:cBhvr>
                                        <p:cTn id="135" dur="1" fill="hold">
                                          <p:stCondLst>
                                            <p:cond delay="0"/>
                                          </p:stCondLst>
                                        </p:cTn>
                                        <p:tgtEl>
                                          <p:spTgt spid="41"/>
                                        </p:tgtEl>
                                        <p:attrNameLst>
                                          <p:attrName>style.visibility</p:attrName>
                                        </p:attrNameLst>
                                      </p:cBhvr>
                                      <p:to>
                                        <p:strVal val="visible"/>
                                      </p:to>
                                    </p:set>
                                    <p:anim calcmode="lin" valueType="num">
                                      <p:cBhvr>
                                        <p:cTn id="136" dur="500" fill="hold"/>
                                        <p:tgtEl>
                                          <p:spTgt spid="41"/>
                                        </p:tgtEl>
                                        <p:attrNameLst>
                                          <p:attrName>ppt_x</p:attrName>
                                        </p:attrNameLst>
                                      </p:cBhvr>
                                      <p:tavLst>
                                        <p:tav tm="0">
                                          <p:val>
                                            <p:strVal val="#ppt_x-#ppt_w/2"/>
                                          </p:val>
                                        </p:tav>
                                        <p:tav tm="100000">
                                          <p:val>
                                            <p:strVal val="#ppt_x"/>
                                          </p:val>
                                        </p:tav>
                                      </p:tavLst>
                                    </p:anim>
                                    <p:anim calcmode="lin" valueType="num">
                                      <p:cBhvr>
                                        <p:cTn id="137" dur="500" fill="hold"/>
                                        <p:tgtEl>
                                          <p:spTgt spid="41"/>
                                        </p:tgtEl>
                                        <p:attrNameLst>
                                          <p:attrName>ppt_y</p:attrName>
                                        </p:attrNameLst>
                                      </p:cBhvr>
                                      <p:tavLst>
                                        <p:tav tm="0">
                                          <p:val>
                                            <p:strVal val="#ppt_y"/>
                                          </p:val>
                                        </p:tav>
                                        <p:tav tm="100000">
                                          <p:val>
                                            <p:strVal val="#ppt_y"/>
                                          </p:val>
                                        </p:tav>
                                      </p:tavLst>
                                    </p:anim>
                                    <p:anim calcmode="lin" valueType="num">
                                      <p:cBhvr>
                                        <p:cTn id="138" dur="500" fill="hold"/>
                                        <p:tgtEl>
                                          <p:spTgt spid="41"/>
                                        </p:tgtEl>
                                        <p:attrNameLst>
                                          <p:attrName>ppt_w</p:attrName>
                                        </p:attrNameLst>
                                      </p:cBhvr>
                                      <p:tavLst>
                                        <p:tav tm="0">
                                          <p:val>
                                            <p:fltVal val="0"/>
                                          </p:val>
                                        </p:tav>
                                        <p:tav tm="100000">
                                          <p:val>
                                            <p:strVal val="#ppt_w"/>
                                          </p:val>
                                        </p:tav>
                                      </p:tavLst>
                                    </p:anim>
                                    <p:anim calcmode="lin" valueType="num">
                                      <p:cBhvr>
                                        <p:cTn id="139" dur="500" fill="hold"/>
                                        <p:tgtEl>
                                          <p:spTgt spid="41"/>
                                        </p:tgtEl>
                                        <p:attrNameLst>
                                          <p:attrName>ppt_h</p:attrName>
                                        </p:attrNameLst>
                                      </p:cBhvr>
                                      <p:tavLst>
                                        <p:tav tm="0">
                                          <p:val>
                                            <p:strVal val="#ppt_h"/>
                                          </p:val>
                                        </p:tav>
                                        <p:tav tm="100000">
                                          <p:val>
                                            <p:strVal val="#ppt_h"/>
                                          </p:val>
                                        </p:tav>
                                      </p:tavLst>
                                    </p:anim>
                                  </p:childTnLst>
                                </p:cTn>
                              </p:par>
                            </p:childTnLst>
                          </p:cTn>
                        </p:par>
                        <p:par>
                          <p:cTn id="140" fill="hold">
                            <p:stCondLst>
                              <p:cond delay="5000"/>
                            </p:stCondLst>
                            <p:childTnLst>
                              <p:par>
                                <p:cTn id="141" presetID="17" presetClass="entr" presetSubtype="1" fill="hold" grpId="0" nodeType="afterEffect">
                                  <p:stCondLst>
                                    <p:cond delay="0"/>
                                  </p:stCondLst>
                                  <p:childTnLst>
                                    <p:set>
                                      <p:cBhvr>
                                        <p:cTn id="142" dur="1" fill="hold">
                                          <p:stCondLst>
                                            <p:cond delay="0"/>
                                          </p:stCondLst>
                                        </p:cTn>
                                        <p:tgtEl>
                                          <p:spTgt spid="66"/>
                                        </p:tgtEl>
                                        <p:attrNameLst>
                                          <p:attrName>style.visibility</p:attrName>
                                        </p:attrNameLst>
                                      </p:cBhvr>
                                      <p:to>
                                        <p:strVal val="visible"/>
                                      </p:to>
                                    </p:set>
                                    <p:anim calcmode="lin" valueType="num">
                                      <p:cBhvr>
                                        <p:cTn id="143" dur="500" fill="hold"/>
                                        <p:tgtEl>
                                          <p:spTgt spid="66"/>
                                        </p:tgtEl>
                                        <p:attrNameLst>
                                          <p:attrName>ppt_x</p:attrName>
                                        </p:attrNameLst>
                                      </p:cBhvr>
                                      <p:tavLst>
                                        <p:tav tm="0">
                                          <p:val>
                                            <p:strVal val="#ppt_x"/>
                                          </p:val>
                                        </p:tav>
                                        <p:tav tm="100000">
                                          <p:val>
                                            <p:strVal val="#ppt_x"/>
                                          </p:val>
                                        </p:tav>
                                      </p:tavLst>
                                    </p:anim>
                                    <p:anim calcmode="lin" valueType="num">
                                      <p:cBhvr>
                                        <p:cTn id="144" dur="500" fill="hold"/>
                                        <p:tgtEl>
                                          <p:spTgt spid="66"/>
                                        </p:tgtEl>
                                        <p:attrNameLst>
                                          <p:attrName>ppt_y</p:attrName>
                                        </p:attrNameLst>
                                      </p:cBhvr>
                                      <p:tavLst>
                                        <p:tav tm="0">
                                          <p:val>
                                            <p:strVal val="#ppt_y-#ppt_h/2"/>
                                          </p:val>
                                        </p:tav>
                                        <p:tav tm="100000">
                                          <p:val>
                                            <p:strVal val="#ppt_y"/>
                                          </p:val>
                                        </p:tav>
                                      </p:tavLst>
                                    </p:anim>
                                    <p:anim calcmode="lin" valueType="num">
                                      <p:cBhvr>
                                        <p:cTn id="145" dur="500" fill="hold"/>
                                        <p:tgtEl>
                                          <p:spTgt spid="66"/>
                                        </p:tgtEl>
                                        <p:attrNameLst>
                                          <p:attrName>ppt_w</p:attrName>
                                        </p:attrNameLst>
                                      </p:cBhvr>
                                      <p:tavLst>
                                        <p:tav tm="0">
                                          <p:val>
                                            <p:strVal val="#ppt_w"/>
                                          </p:val>
                                        </p:tav>
                                        <p:tav tm="100000">
                                          <p:val>
                                            <p:strVal val="#ppt_w"/>
                                          </p:val>
                                        </p:tav>
                                      </p:tavLst>
                                    </p:anim>
                                    <p:anim calcmode="lin" valueType="num">
                                      <p:cBhvr>
                                        <p:cTn id="146" dur="500" fill="hold"/>
                                        <p:tgtEl>
                                          <p:spTgt spid="66"/>
                                        </p:tgtEl>
                                        <p:attrNameLst>
                                          <p:attrName>ppt_h</p:attrName>
                                        </p:attrNameLst>
                                      </p:cBhvr>
                                      <p:tavLst>
                                        <p:tav tm="0">
                                          <p:val>
                                            <p:fltVal val="0"/>
                                          </p:val>
                                        </p:tav>
                                        <p:tav tm="100000">
                                          <p:val>
                                            <p:strVal val="#ppt_h"/>
                                          </p:val>
                                        </p:tav>
                                      </p:tavLst>
                                    </p:anim>
                                  </p:childTnLst>
                                </p:cTn>
                              </p:par>
                              <p:par>
                                <p:cTn id="147" presetID="17" presetClass="entr" presetSubtype="1" fill="hold" nodeType="withEffect">
                                  <p:stCondLst>
                                    <p:cond delay="0"/>
                                  </p:stCondLst>
                                  <p:childTnLst>
                                    <p:set>
                                      <p:cBhvr>
                                        <p:cTn id="148" dur="1" fill="hold">
                                          <p:stCondLst>
                                            <p:cond delay="0"/>
                                          </p:stCondLst>
                                        </p:cTn>
                                        <p:tgtEl>
                                          <p:spTgt spid="59"/>
                                        </p:tgtEl>
                                        <p:attrNameLst>
                                          <p:attrName>style.visibility</p:attrName>
                                        </p:attrNameLst>
                                      </p:cBhvr>
                                      <p:to>
                                        <p:strVal val="visible"/>
                                      </p:to>
                                    </p:set>
                                    <p:anim calcmode="lin" valueType="num">
                                      <p:cBhvr>
                                        <p:cTn id="149" dur="500" fill="hold"/>
                                        <p:tgtEl>
                                          <p:spTgt spid="59"/>
                                        </p:tgtEl>
                                        <p:attrNameLst>
                                          <p:attrName>ppt_x</p:attrName>
                                        </p:attrNameLst>
                                      </p:cBhvr>
                                      <p:tavLst>
                                        <p:tav tm="0">
                                          <p:val>
                                            <p:strVal val="#ppt_x"/>
                                          </p:val>
                                        </p:tav>
                                        <p:tav tm="100000">
                                          <p:val>
                                            <p:strVal val="#ppt_x"/>
                                          </p:val>
                                        </p:tav>
                                      </p:tavLst>
                                    </p:anim>
                                    <p:anim calcmode="lin" valueType="num">
                                      <p:cBhvr>
                                        <p:cTn id="150" dur="500" fill="hold"/>
                                        <p:tgtEl>
                                          <p:spTgt spid="59"/>
                                        </p:tgtEl>
                                        <p:attrNameLst>
                                          <p:attrName>ppt_y</p:attrName>
                                        </p:attrNameLst>
                                      </p:cBhvr>
                                      <p:tavLst>
                                        <p:tav tm="0">
                                          <p:val>
                                            <p:strVal val="#ppt_y-#ppt_h/2"/>
                                          </p:val>
                                        </p:tav>
                                        <p:tav tm="100000">
                                          <p:val>
                                            <p:strVal val="#ppt_y"/>
                                          </p:val>
                                        </p:tav>
                                      </p:tavLst>
                                    </p:anim>
                                    <p:anim calcmode="lin" valueType="num">
                                      <p:cBhvr>
                                        <p:cTn id="151" dur="500" fill="hold"/>
                                        <p:tgtEl>
                                          <p:spTgt spid="59"/>
                                        </p:tgtEl>
                                        <p:attrNameLst>
                                          <p:attrName>ppt_w</p:attrName>
                                        </p:attrNameLst>
                                      </p:cBhvr>
                                      <p:tavLst>
                                        <p:tav tm="0">
                                          <p:val>
                                            <p:strVal val="#ppt_w"/>
                                          </p:val>
                                        </p:tav>
                                        <p:tav tm="100000">
                                          <p:val>
                                            <p:strVal val="#ppt_w"/>
                                          </p:val>
                                        </p:tav>
                                      </p:tavLst>
                                    </p:anim>
                                    <p:anim calcmode="lin" valueType="num">
                                      <p:cBhvr>
                                        <p:cTn id="152" dur="500" fill="hold"/>
                                        <p:tgtEl>
                                          <p:spTgt spid="59"/>
                                        </p:tgtEl>
                                        <p:attrNameLst>
                                          <p:attrName>ppt_h</p:attrName>
                                        </p:attrNameLst>
                                      </p:cBhvr>
                                      <p:tavLst>
                                        <p:tav tm="0">
                                          <p:val>
                                            <p:fltVal val="0"/>
                                          </p:val>
                                        </p:tav>
                                        <p:tav tm="100000">
                                          <p:val>
                                            <p:strVal val="#ppt_h"/>
                                          </p:val>
                                        </p:tav>
                                      </p:tavLst>
                                    </p:anim>
                                  </p:childTnLst>
                                </p:cTn>
                              </p:par>
                              <p:par>
                                <p:cTn id="153" presetID="17" presetClass="entr" presetSubtype="8" fill="hold" grpId="0" nodeType="withEffect">
                                  <p:stCondLst>
                                    <p:cond delay="0"/>
                                  </p:stCondLst>
                                  <p:childTnLst>
                                    <p:set>
                                      <p:cBhvr>
                                        <p:cTn id="154" dur="1" fill="hold">
                                          <p:stCondLst>
                                            <p:cond delay="0"/>
                                          </p:stCondLst>
                                        </p:cTn>
                                        <p:tgtEl>
                                          <p:spTgt spid="63"/>
                                        </p:tgtEl>
                                        <p:attrNameLst>
                                          <p:attrName>style.visibility</p:attrName>
                                        </p:attrNameLst>
                                      </p:cBhvr>
                                      <p:to>
                                        <p:strVal val="visible"/>
                                      </p:to>
                                    </p:set>
                                    <p:anim calcmode="lin" valueType="num">
                                      <p:cBhvr>
                                        <p:cTn id="155" dur="500" fill="hold"/>
                                        <p:tgtEl>
                                          <p:spTgt spid="63"/>
                                        </p:tgtEl>
                                        <p:attrNameLst>
                                          <p:attrName>ppt_x</p:attrName>
                                        </p:attrNameLst>
                                      </p:cBhvr>
                                      <p:tavLst>
                                        <p:tav tm="0">
                                          <p:val>
                                            <p:strVal val="#ppt_x-#ppt_w/2"/>
                                          </p:val>
                                        </p:tav>
                                        <p:tav tm="100000">
                                          <p:val>
                                            <p:strVal val="#ppt_x"/>
                                          </p:val>
                                        </p:tav>
                                      </p:tavLst>
                                    </p:anim>
                                    <p:anim calcmode="lin" valueType="num">
                                      <p:cBhvr>
                                        <p:cTn id="156" dur="500" fill="hold"/>
                                        <p:tgtEl>
                                          <p:spTgt spid="63"/>
                                        </p:tgtEl>
                                        <p:attrNameLst>
                                          <p:attrName>ppt_y</p:attrName>
                                        </p:attrNameLst>
                                      </p:cBhvr>
                                      <p:tavLst>
                                        <p:tav tm="0">
                                          <p:val>
                                            <p:strVal val="#ppt_y"/>
                                          </p:val>
                                        </p:tav>
                                        <p:tav tm="100000">
                                          <p:val>
                                            <p:strVal val="#ppt_y"/>
                                          </p:val>
                                        </p:tav>
                                      </p:tavLst>
                                    </p:anim>
                                    <p:anim calcmode="lin" valueType="num">
                                      <p:cBhvr>
                                        <p:cTn id="157" dur="500" fill="hold"/>
                                        <p:tgtEl>
                                          <p:spTgt spid="63"/>
                                        </p:tgtEl>
                                        <p:attrNameLst>
                                          <p:attrName>ppt_w</p:attrName>
                                        </p:attrNameLst>
                                      </p:cBhvr>
                                      <p:tavLst>
                                        <p:tav tm="0">
                                          <p:val>
                                            <p:fltVal val="0"/>
                                          </p:val>
                                        </p:tav>
                                        <p:tav tm="100000">
                                          <p:val>
                                            <p:strVal val="#ppt_w"/>
                                          </p:val>
                                        </p:tav>
                                      </p:tavLst>
                                    </p:anim>
                                    <p:anim calcmode="lin" valueType="num">
                                      <p:cBhvr>
                                        <p:cTn id="158"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0155E-C468-276E-98DB-09F578F161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0418019-3A02-6EE6-1D83-4D64A638609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657494-F19B-167E-AEE0-38B0172E8496}"/>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B386FF-C2E0-ED10-6C98-30B52DB3A8F8}"/>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283002-23C1-3BA8-4310-95262E4ADDB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557AEC9-81A2-2BD6-016D-A541B3521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259E64D-42AF-AB2E-E06C-1AA7AB5ABBAB}"/>
              </a:ext>
            </a:extLst>
          </p:cNvPr>
          <p:cNvSpPr/>
          <p:nvPr/>
        </p:nvSpPr>
        <p:spPr>
          <a:xfrm>
            <a:off x="3301608" y="517596"/>
            <a:ext cx="5669171"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10" name="TextBox 9">
            <a:extLst>
              <a:ext uri="{FF2B5EF4-FFF2-40B4-BE49-F238E27FC236}">
                <a16:creationId xmlns:a16="http://schemas.microsoft.com/office/drawing/2014/main" id="{1C77F418-D384-B0D9-55EF-625CC4815F0F}"/>
              </a:ext>
            </a:extLst>
          </p:cNvPr>
          <p:cNvSpPr txBox="1"/>
          <p:nvPr/>
        </p:nvSpPr>
        <p:spPr>
          <a:xfrm>
            <a:off x="291402" y="1052427"/>
            <a:ext cx="11609196" cy="5436745"/>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أصبحت التنمية المستدامة في العقود الأخيرة هدفًا عالميًا تسعى إليه الدول والمؤسسات، لما تحمله من رؤى توازن بين النمو الاقتصادي، وحماية البيئة، وتحقيق العدالة الاجتماعية. ومع هذا التحوّل في الأولويات العالمية، </a:t>
            </a:r>
            <a:r>
              <a:rPr lang="ar-EG" sz="1600" b="1" dirty="0">
                <a:latin typeface="Alexandria" pitchFamily="2" charset="-78"/>
                <a:cs typeface="Alexandria" pitchFamily="2" charset="-78"/>
              </a:rPr>
              <a:t>برزت العلاقات العامة كإحدى الركائز الأساسية في تعزيز هذا التوجّه، ليس فقط بوصفها أداة إعلامية، بل كأداة محورية في تعزيز الوعي المجتمعي، وتغيير الأنماط السلوكية، وتوجيه اهتمام الجمهور نحو أولويات التنمية المستدامة</a:t>
            </a:r>
            <a:r>
              <a:rPr lang="ar-EG" sz="1600" dirty="0">
                <a:latin typeface="Alexandria" pitchFamily="2" charset="-78"/>
                <a:cs typeface="Alexandria" pitchFamily="2" charset="-78"/>
              </a:rPr>
              <a:t>.</a:t>
            </a:r>
          </a:p>
          <a:p>
            <a:pPr algn="ctr" rtl="1">
              <a:lnSpc>
                <a:spcPct val="200000"/>
              </a:lnSpc>
            </a:pPr>
            <a:r>
              <a:rPr lang="ar-EG" sz="1600" dirty="0">
                <a:latin typeface="Alexandria" pitchFamily="2" charset="-78"/>
                <a:cs typeface="Alexandria" pitchFamily="2" charset="-78"/>
              </a:rPr>
              <a:t>وتكمن أهمية العلاقات العامة في </a:t>
            </a:r>
            <a:r>
              <a:rPr lang="ar-EG" sz="1600" b="1" dirty="0">
                <a:latin typeface="Alexandria" pitchFamily="2" charset="-78"/>
                <a:cs typeface="Alexandria" pitchFamily="2" charset="-78"/>
              </a:rPr>
              <a:t>قدرتها على صياغة الرسائل الاستراتيجية والترويج للأفكار والقيم التي تعزز مفاهيم الاستدامة</a:t>
            </a:r>
            <a:r>
              <a:rPr lang="ar-EG" sz="1600" dirty="0">
                <a:latin typeface="Alexandria" pitchFamily="2" charset="-78"/>
                <a:cs typeface="Alexandria" pitchFamily="2" charset="-78"/>
              </a:rPr>
              <a:t>، سواء في مجالات البيئة، أو التعليم، أو الصحة، أو المساواة.  </a:t>
            </a:r>
          </a:p>
          <a:p>
            <a:pPr algn="ctr" rtl="1">
              <a:lnSpc>
                <a:spcPct val="200000"/>
              </a:lnSpc>
            </a:pPr>
            <a:r>
              <a:rPr lang="ar-EG" sz="1600" dirty="0">
                <a:latin typeface="Alexandria" pitchFamily="2" charset="-78"/>
                <a:cs typeface="Alexandria" pitchFamily="2" charset="-78"/>
              </a:rPr>
              <a:t>وفي هذا الإطار، تُعدّ حملات العلاقات العامة من أقوى الأدوات التي يمكن أن تُحدث أثرًا ملموسًا، إذ تُمكّن المؤسسات من تحفيز المشاركة المجتمعية، وخلق وعي جماهيري، ودفع السلوك نحو التغيير الإيجابي الذي يتماشى مع متطلبات التنمية المستدامة.ولعلّ التحدي الأكبر لا يكمن فقط في تبنّي الأهداف، بل في نقلها إلى الجمهور بطرق مقنعة وملهمة. وهنا يأتي دور الحملات الاتصالية التي تُصمّم بعناية، لتصبح منصات للتأثير والتمكين، </a:t>
            </a:r>
            <a:r>
              <a:rPr lang="ar-EG" sz="1600" b="1" dirty="0">
                <a:latin typeface="Alexandria" pitchFamily="2" charset="-78"/>
                <a:cs typeface="Alexandria" pitchFamily="2" charset="-78"/>
              </a:rPr>
              <a:t>مما يجعل من العلاقات العامة شريكًا استراتيجيًا لا غنى عنه في مسيرة الاستدامة.</a:t>
            </a:r>
          </a:p>
        </p:txBody>
      </p:sp>
    </p:spTree>
    <p:extLst>
      <p:ext uri="{BB962C8B-B14F-4D97-AF65-F5344CB8AC3E}">
        <p14:creationId xmlns:p14="http://schemas.microsoft.com/office/powerpoint/2010/main" val="189438280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C34B3-931F-CEB3-7A14-AA97E7063D1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69F6CF-818F-2682-D2E9-E361F548C3C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C1A900F-65E6-8F78-E59C-A6EF36844DE1}"/>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A72964-5DF1-0FCB-6A1D-B5A9C26610B6}"/>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A23EFC7-E1AC-0368-DBA5-56921B5B3C7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D899659-DF0C-1BDE-C085-1F7D4CF956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F104528-8BA7-9E25-A4F2-74B30ACF1148}"/>
              </a:ext>
            </a:extLst>
          </p:cNvPr>
          <p:cNvSpPr/>
          <p:nvPr/>
        </p:nvSpPr>
        <p:spPr>
          <a:xfrm>
            <a:off x="3154351" y="722100"/>
            <a:ext cx="4886063"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مفهوم  التنمية المستدامة</a:t>
            </a:r>
          </a:p>
        </p:txBody>
      </p:sp>
      <p:sp>
        <p:nvSpPr>
          <p:cNvPr id="10" name="TextBox 9">
            <a:extLst>
              <a:ext uri="{FF2B5EF4-FFF2-40B4-BE49-F238E27FC236}">
                <a16:creationId xmlns:a16="http://schemas.microsoft.com/office/drawing/2014/main" id="{F26EC094-4B41-F8EF-EAD8-926A0331F9AE}"/>
              </a:ext>
            </a:extLst>
          </p:cNvPr>
          <p:cNvSpPr txBox="1"/>
          <p:nvPr/>
        </p:nvSpPr>
        <p:spPr>
          <a:xfrm>
            <a:off x="291402" y="1412733"/>
            <a:ext cx="11410741" cy="4996817"/>
          </a:xfrm>
          <a:prstGeom prst="rect">
            <a:avLst/>
          </a:prstGeom>
          <a:noFill/>
        </p:spPr>
        <p:txBody>
          <a:bodyPr wrap="square" rtlCol="1">
            <a:spAutoFit/>
          </a:bodyPr>
          <a:lstStyle/>
          <a:p>
            <a:pPr algn="just" rtl="1">
              <a:lnSpc>
                <a:spcPct val="200000"/>
              </a:lnSpc>
            </a:pPr>
            <a:r>
              <a:rPr lang="ar-EG" dirty="0">
                <a:latin typeface="Alexandria" pitchFamily="2" charset="-78"/>
                <a:cs typeface="Alexandria" pitchFamily="2" charset="-78"/>
              </a:rPr>
              <a:t> تشير إلى عملية تنموية تهدف إلى تلبية احتياجات الحاضر دون المساس بقدرة الأجيال القادمة على تلبية احتياجاتها الخاصة، من خلال تحقيق توازن دقيق بين النمو الاقتصادي، والحماية البيئية، والعدالة الاجتماعية.</a:t>
            </a:r>
          </a:p>
          <a:p>
            <a:pPr algn="just" rtl="1">
              <a:lnSpc>
                <a:spcPct val="150000"/>
              </a:lnSpc>
            </a:pPr>
            <a:endParaRPr lang="ar-EG" dirty="0">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EG" b="1" dirty="0">
                <a:solidFill>
                  <a:schemeClr val="accent2"/>
                </a:solidFill>
                <a:latin typeface="Alexandria" pitchFamily="2" charset="-78"/>
                <a:cs typeface="Alexandria" pitchFamily="2" charset="-78"/>
              </a:rPr>
              <a:t>تُعرَّف التنمية المستدامة في إطار العلاقات العامة على أنها:</a:t>
            </a:r>
          </a:p>
          <a:p>
            <a:pPr algn="just" rtl="1">
              <a:lnSpc>
                <a:spcPct val="200000"/>
              </a:lnSpc>
            </a:pPr>
            <a:r>
              <a:rPr lang="ar-EG" dirty="0">
                <a:latin typeface="Alexandria" pitchFamily="2" charset="-78"/>
                <a:cs typeface="Alexandria" pitchFamily="2" charset="-78"/>
              </a:rPr>
              <a:t>عملية تواصلية استراتيجية تهدف إلى بناء علاقات متبادلة المنفعة بين المنظمة ومجتمعها، بما يضمن تحقيق التوازن بين الأهداف الاقتصادية والاجتماعية والبيئية على المدى الطويل.</a:t>
            </a:r>
          </a:p>
          <a:p>
            <a:pPr algn="ctr" rtl="1">
              <a:lnSpc>
                <a:spcPct val="200000"/>
              </a:lnSpc>
            </a:pPr>
            <a:r>
              <a:rPr lang="ar-EG" dirty="0">
                <a:solidFill>
                  <a:srgbClr val="0070C0"/>
                </a:solidFill>
                <a:latin typeface="Alexandria" pitchFamily="2" charset="-78"/>
                <a:cs typeface="Alexandria" pitchFamily="2" charset="-78"/>
              </a:rPr>
              <a:t>فمن منظور العلاقات العامة، لا تقتصر التنمية المستدامة على حماية البيئة أو دعم القضايا المجتمعية فقط، بل تمتد لتشمل خلق صورة ذهنية إيجابية للمؤسسة كمساهم مسؤول في رفاه المجتمع، مع الحفاظ على مصالحها المؤسسية واستمرارها.</a:t>
            </a:r>
          </a:p>
        </p:txBody>
      </p:sp>
    </p:spTree>
    <p:extLst>
      <p:ext uri="{BB962C8B-B14F-4D97-AF65-F5344CB8AC3E}">
        <p14:creationId xmlns:p14="http://schemas.microsoft.com/office/powerpoint/2010/main" val="24357359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81D7EC-3E7C-CED4-4FB2-49AA069C0F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7A6AB0-C914-53AB-AEF3-2B672068266A}"/>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F7C752D-6315-F332-35EB-BB6A2D201C39}"/>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4B17F3-A683-36A8-E733-BE15483DE218}"/>
              </a:ext>
            </a:extLst>
          </p:cNvPr>
          <p:cNvSpPr/>
          <p:nvPr/>
        </p:nvSpPr>
        <p:spPr>
          <a:xfrm>
            <a:off x="180431" y="1168476"/>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C874BDC-1DE3-C323-22EF-8499B3202C3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7567225-ACA0-319F-EA34-6DD53CE874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E25CD77-0958-C077-1C4A-FF64A910C311}"/>
              </a:ext>
            </a:extLst>
          </p:cNvPr>
          <p:cNvSpPr/>
          <p:nvPr/>
        </p:nvSpPr>
        <p:spPr>
          <a:xfrm>
            <a:off x="3579916" y="579727"/>
            <a:ext cx="4128422"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أهداف التنمية المستدامة</a:t>
            </a:r>
          </a:p>
        </p:txBody>
      </p:sp>
      <p:sp>
        <p:nvSpPr>
          <p:cNvPr id="10" name="TextBox 9">
            <a:extLst>
              <a:ext uri="{FF2B5EF4-FFF2-40B4-BE49-F238E27FC236}">
                <a16:creationId xmlns:a16="http://schemas.microsoft.com/office/drawing/2014/main" id="{8050AC3C-DE6D-C450-C4FB-679A368F4DAA}"/>
              </a:ext>
            </a:extLst>
          </p:cNvPr>
          <p:cNvSpPr txBox="1"/>
          <p:nvPr/>
        </p:nvSpPr>
        <p:spPr>
          <a:xfrm>
            <a:off x="530050" y="1103067"/>
            <a:ext cx="11212286" cy="2051267"/>
          </a:xfrm>
          <a:prstGeom prst="rect">
            <a:avLst/>
          </a:prstGeom>
          <a:noFill/>
        </p:spPr>
        <p:txBody>
          <a:bodyPr wrap="square" rtlCol="1">
            <a:spAutoFit/>
          </a:bodyPr>
          <a:lstStyle/>
          <a:p>
            <a:pPr algn="ctr" rtl="1">
              <a:lnSpc>
                <a:spcPct val="200000"/>
              </a:lnSpc>
            </a:pPr>
            <a:r>
              <a:rPr lang="ar-EG" b="1" dirty="0">
                <a:solidFill>
                  <a:schemeClr val="accent2"/>
                </a:solidFill>
                <a:latin typeface="Alexandria" pitchFamily="2" charset="-78"/>
                <a:cs typeface="Alexandria" pitchFamily="2" charset="-78"/>
              </a:rPr>
              <a:t>أهداف التنمية المستدامة </a:t>
            </a:r>
            <a:r>
              <a:rPr lang="en-US" b="1" dirty="0">
                <a:solidFill>
                  <a:schemeClr val="accent2"/>
                </a:solidFill>
                <a:latin typeface="Alexandria" pitchFamily="2" charset="-78"/>
                <a:cs typeface="Alexandria" pitchFamily="2" charset="-78"/>
              </a:rPr>
              <a:t>Sustainable Development Goals – SDGs </a:t>
            </a:r>
            <a:r>
              <a:rPr lang="ar-EG" b="1" dirty="0">
                <a:solidFill>
                  <a:schemeClr val="accent2"/>
                </a:solidFill>
                <a:latin typeface="Alexandria" pitchFamily="2" charset="-78"/>
                <a:cs typeface="Alexandria" pitchFamily="2" charset="-78"/>
              </a:rPr>
              <a:t> :</a:t>
            </a:r>
          </a:p>
          <a:p>
            <a:pPr algn="ctr" rtl="1">
              <a:lnSpc>
                <a:spcPct val="200000"/>
              </a:lnSpc>
            </a:pPr>
            <a:r>
              <a:rPr lang="ar-EG" sz="1600" dirty="0">
                <a:latin typeface="Alexandria" pitchFamily="2" charset="-78"/>
                <a:cs typeface="Alexandria" pitchFamily="2" charset="-78"/>
              </a:rPr>
              <a:t>هي خطة عالمية وضعتها الأمم المتحدة في عام 2015 لتحقيق مستقبل أفضل وأكثر استدامة بحلول عام 2030. </a:t>
            </a:r>
          </a:p>
          <a:p>
            <a:pPr algn="ctr" rtl="1">
              <a:lnSpc>
                <a:spcPct val="200000"/>
              </a:lnSpc>
            </a:pPr>
            <a:r>
              <a:rPr lang="ar-EG" sz="1600" dirty="0">
                <a:latin typeface="Alexandria" pitchFamily="2" charset="-78"/>
                <a:cs typeface="Alexandria" pitchFamily="2" charset="-78"/>
              </a:rPr>
              <a:t>تتكون هذه الخطة من </a:t>
            </a:r>
            <a:r>
              <a:rPr lang="ar-EG" sz="1600" b="1" dirty="0">
                <a:latin typeface="Alexandria" pitchFamily="2" charset="-78"/>
                <a:cs typeface="Alexandria" pitchFamily="2" charset="-78"/>
              </a:rPr>
              <a:t>17 هدفًا رئيسيًا، </a:t>
            </a:r>
            <a:r>
              <a:rPr lang="ar-EG" sz="1600" dirty="0">
                <a:latin typeface="Alexandria" pitchFamily="2" charset="-78"/>
                <a:cs typeface="Alexandria" pitchFamily="2" charset="-78"/>
              </a:rPr>
              <a:t>تغطي مجالات متعددة مثل:</a:t>
            </a:r>
          </a:p>
          <a:p>
            <a:pPr algn="ctr" rtl="1">
              <a:lnSpc>
                <a:spcPct val="200000"/>
              </a:lnSpc>
            </a:pPr>
            <a:r>
              <a:rPr lang="ar-EG" sz="1600" dirty="0">
                <a:latin typeface="Alexandria" pitchFamily="2" charset="-78"/>
                <a:cs typeface="Alexandria" pitchFamily="2" charset="-78"/>
              </a:rPr>
              <a:t> الفقر، الصحة، التعليم، البيئة، العدالة، والمساواة. وفيما يلي شرح لأبرز هذه الأهداف:</a:t>
            </a:r>
            <a:endParaRPr lang="ar-EG" sz="1600" b="1" dirty="0">
              <a:latin typeface="Alexandria" pitchFamily="2" charset="-78"/>
              <a:cs typeface="Alexandria" pitchFamily="2" charset="-78"/>
            </a:endParaRPr>
          </a:p>
        </p:txBody>
      </p:sp>
      <p:sp>
        <p:nvSpPr>
          <p:cNvPr id="4" name="Hexagon 3">
            <a:extLst>
              <a:ext uri="{FF2B5EF4-FFF2-40B4-BE49-F238E27FC236}">
                <a16:creationId xmlns:a16="http://schemas.microsoft.com/office/drawing/2014/main" id="{A3CFDFDC-8E61-7E21-28AC-0006DDB059FB}"/>
              </a:ext>
            </a:extLst>
          </p:cNvPr>
          <p:cNvSpPr/>
          <p:nvPr/>
        </p:nvSpPr>
        <p:spPr>
          <a:xfrm>
            <a:off x="9536416" y="3427699"/>
            <a:ext cx="1681655" cy="1500352"/>
          </a:xfrm>
          <a:prstGeom prst="hexagon">
            <a:avLst/>
          </a:prstGeom>
          <a:solidFill>
            <a:srgbClr val="00B0F0"/>
          </a:solidFill>
          <a:ln w="28575">
            <a:solidFill>
              <a:schemeClr val="accent2"/>
            </a:solidFill>
          </a:ln>
        </p:spPr>
        <p:style>
          <a:lnRef idx="3">
            <a:schemeClr val="lt1"/>
          </a:lnRef>
          <a:fillRef idx="1">
            <a:schemeClr val="accent2"/>
          </a:fillRef>
          <a:effectRef idx="1">
            <a:schemeClr val="accent2"/>
          </a:effectRef>
          <a:fontRef idx="minor">
            <a:schemeClr val="lt1"/>
          </a:fontRef>
        </p:style>
        <p:txBody>
          <a:bodyPr rtlCol="1" anchor="ctr"/>
          <a:lstStyle/>
          <a:p>
            <a:pPr algn="ctr"/>
            <a:r>
              <a:rPr lang="ar-EG" sz="2400" dirty="0">
                <a:latin typeface="Alexandria" pitchFamily="2" charset="-78"/>
                <a:cs typeface="Alexandria" pitchFamily="2" charset="-78"/>
              </a:rPr>
              <a:t>الفقر </a:t>
            </a:r>
          </a:p>
        </p:txBody>
      </p:sp>
      <p:sp>
        <p:nvSpPr>
          <p:cNvPr id="6" name="Hexagon 5">
            <a:extLst>
              <a:ext uri="{FF2B5EF4-FFF2-40B4-BE49-F238E27FC236}">
                <a16:creationId xmlns:a16="http://schemas.microsoft.com/office/drawing/2014/main" id="{DB9E7FF3-08BB-E3B0-CD45-6D592EC5FB6E}"/>
              </a:ext>
            </a:extLst>
          </p:cNvPr>
          <p:cNvSpPr/>
          <p:nvPr/>
        </p:nvSpPr>
        <p:spPr>
          <a:xfrm>
            <a:off x="7772500" y="4254581"/>
            <a:ext cx="1681655" cy="1500352"/>
          </a:xfrm>
          <a:prstGeom prst="hexagon">
            <a:avLst/>
          </a:prstGeom>
          <a:ln w="28575">
            <a:solidFill>
              <a:srgbClr val="00B0F0"/>
            </a:solidFill>
          </a:ln>
        </p:spPr>
        <p:style>
          <a:lnRef idx="3">
            <a:schemeClr val="lt1"/>
          </a:lnRef>
          <a:fillRef idx="1">
            <a:schemeClr val="accent2"/>
          </a:fillRef>
          <a:effectRef idx="1">
            <a:schemeClr val="accent2"/>
          </a:effectRef>
          <a:fontRef idx="minor">
            <a:schemeClr val="lt1"/>
          </a:fontRef>
        </p:style>
        <p:txBody>
          <a:bodyPr rtlCol="1" anchor="ctr"/>
          <a:lstStyle/>
          <a:p>
            <a:pPr algn="ctr"/>
            <a:r>
              <a:rPr lang="ar-EG" sz="2400" dirty="0">
                <a:latin typeface="Alexandria" pitchFamily="2" charset="-78"/>
                <a:cs typeface="Alexandria" pitchFamily="2" charset="-78"/>
              </a:rPr>
              <a:t>الصحة</a:t>
            </a:r>
          </a:p>
        </p:txBody>
      </p:sp>
      <p:sp>
        <p:nvSpPr>
          <p:cNvPr id="7" name="Hexagon 6">
            <a:extLst>
              <a:ext uri="{FF2B5EF4-FFF2-40B4-BE49-F238E27FC236}">
                <a16:creationId xmlns:a16="http://schemas.microsoft.com/office/drawing/2014/main" id="{3022CD82-8EC2-9264-18CB-2CA1EA770595}"/>
              </a:ext>
            </a:extLst>
          </p:cNvPr>
          <p:cNvSpPr/>
          <p:nvPr/>
        </p:nvSpPr>
        <p:spPr>
          <a:xfrm>
            <a:off x="5934476" y="3427699"/>
            <a:ext cx="1681655" cy="1500352"/>
          </a:xfrm>
          <a:prstGeom prst="hexagon">
            <a:avLst/>
          </a:prstGeom>
          <a:solidFill>
            <a:srgbClr val="00B0F0"/>
          </a:solidFill>
          <a:ln w="28575">
            <a:solidFill>
              <a:schemeClr val="accent2"/>
            </a:solidFill>
          </a:ln>
        </p:spPr>
        <p:style>
          <a:lnRef idx="3">
            <a:schemeClr val="lt1"/>
          </a:lnRef>
          <a:fillRef idx="1">
            <a:schemeClr val="accent2"/>
          </a:fillRef>
          <a:effectRef idx="1">
            <a:schemeClr val="accent2"/>
          </a:effectRef>
          <a:fontRef idx="minor">
            <a:schemeClr val="lt1"/>
          </a:fontRef>
        </p:style>
        <p:txBody>
          <a:bodyPr rtlCol="1" anchor="ctr"/>
          <a:lstStyle/>
          <a:p>
            <a:pPr algn="ctr"/>
            <a:r>
              <a:rPr lang="ar-EG" sz="2400" dirty="0">
                <a:latin typeface="Alexandria" pitchFamily="2" charset="-78"/>
                <a:cs typeface="Alexandria" pitchFamily="2" charset="-78"/>
              </a:rPr>
              <a:t>التعليم</a:t>
            </a:r>
          </a:p>
        </p:txBody>
      </p:sp>
      <p:sp>
        <p:nvSpPr>
          <p:cNvPr id="8" name="Hexagon 7">
            <a:extLst>
              <a:ext uri="{FF2B5EF4-FFF2-40B4-BE49-F238E27FC236}">
                <a16:creationId xmlns:a16="http://schemas.microsoft.com/office/drawing/2014/main" id="{0FB4E3A6-E1FF-13F3-E700-6847F09A2335}"/>
              </a:ext>
            </a:extLst>
          </p:cNvPr>
          <p:cNvSpPr/>
          <p:nvPr/>
        </p:nvSpPr>
        <p:spPr>
          <a:xfrm>
            <a:off x="4141850" y="4322399"/>
            <a:ext cx="1681655" cy="1500352"/>
          </a:xfrm>
          <a:prstGeom prst="hexagon">
            <a:avLst/>
          </a:prstGeom>
          <a:ln w="28575">
            <a:solidFill>
              <a:srgbClr val="00B0F0"/>
            </a:solidFill>
          </a:ln>
        </p:spPr>
        <p:style>
          <a:lnRef idx="3">
            <a:schemeClr val="lt1"/>
          </a:lnRef>
          <a:fillRef idx="1">
            <a:schemeClr val="accent2"/>
          </a:fillRef>
          <a:effectRef idx="1">
            <a:schemeClr val="accent2"/>
          </a:effectRef>
          <a:fontRef idx="minor">
            <a:schemeClr val="lt1"/>
          </a:fontRef>
        </p:style>
        <p:txBody>
          <a:bodyPr rtlCol="1" anchor="ctr"/>
          <a:lstStyle/>
          <a:p>
            <a:pPr algn="ctr"/>
            <a:r>
              <a:rPr lang="ar-EG" sz="2400" dirty="0">
                <a:latin typeface="Alexandria" pitchFamily="2" charset="-78"/>
                <a:cs typeface="Alexandria" pitchFamily="2" charset="-78"/>
              </a:rPr>
              <a:t>البيئة </a:t>
            </a:r>
          </a:p>
        </p:txBody>
      </p:sp>
      <p:sp>
        <p:nvSpPr>
          <p:cNvPr id="9" name="Hexagon 8">
            <a:extLst>
              <a:ext uri="{FF2B5EF4-FFF2-40B4-BE49-F238E27FC236}">
                <a16:creationId xmlns:a16="http://schemas.microsoft.com/office/drawing/2014/main" id="{9E7E2403-0B5A-1D9A-FE4F-4F205C07083D}"/>
              </a:ext>
            </a:extLst>
          </p:cNvPr>
          <p:cNvSpPr/>
          <p:nvPr/>
        </p:nvSpPr>
        <p:spPr>
          <a:xfrm>
            <a:off x="2350134" y="3427699"/>
            <a:ext cx="1681655" cy="1500352"/>
          </a:xfrm>
          <a:prstGeom prst="hexagon">
            <a:avLst/>
          </a:prstGeom>
          <a:solidFill>
            <a:srgbClr val="00B0F0"/>
          </a:solidFill>
          <a:ln w="28575">
            <a:solidFill>
              <a:schemeClr val="accent2"/>
            </a:solidFill>
          </a:ln>
        </p:spPr>
        <p:style>
          <a:lnRef idx="3">
            <a:schemeClr val="lt1"/>
          </a:lnRef>
          <a:fillRef idx="1">
            <a:schemeClr val="accent2"/>
          </a:fillRef>
          <a:effectRef idx="1">
            <a:schemeClr val="accent2"/>
          </a:effectRef>
          <a:fontRef idx="minor">
            <a:schemeClr val="lt1"/>
          </a:fontRef>
        </p:style>
        <p:txBody>
          <a:bodyPr rtlCol="1" anchor="ctr"/>
          <a:lstStyle/>
          <a:p>
            <a:pPr algn="ctr"/>
            <a:r>
              <a:rPr lang="ar-EG" sz="2400" dirty="0">
                <a:latin typeface="Alexandria" pitchFamily="2" charset="-78"/>
                <a:cs typeface="Alexandria" pitchFamily="2" charset="-78"/>
              </a:rPr>
              <a:t>العدالة</a:t>
            </a:r>
          </a:p>
        </p:txBody>
      </p:sp>
      <p:sp>
        <p:nvSpPr>
          <p:cNvPr id="11" name="Hexagon 10">
            <a:extLst>
              <a:ext uri="{FF2B5EF4-FFF2-40B4-BE49-F238E27FC236}">
                <a16:creationId xmlns:a16="http://schemas.microsoft.com/office/drawing/2014/main" id="{35B703A9-F149-9C83-803B-049CCF18C13E}"/>
              </a:ext>
            </a:extLst>
          </p:cNvPr>
          <p:cNvSpPr/>
          <p:nvPr/>
        </p:nvSpPr>
        <p:spPr>
          <a:xfrm>
            <a:off x="643790" y="4364865"/>
            <a:ext cx="1760676" cy="1500352"/>
          </a:xfrm>
          <a:prstGeom prst="hexagon">
            <a:avLst/>
          </a:prstGeom>
          <a:ln w="28575">
            <a:solidFill>
              <a:srgbClr val="00B0F0"/>
            </a:solidFill>
          </a:ln>
        </p:spPr>
        <p:style>
          <a:lnRef idx="3">
            <a:schemeClr val="lt1"/>
          </a:lnRef>
          <a:fillRef idx="1">
            <a:schemeClr val="accent2"/>
          </a:fillRef>
          <a:effectRef idx="1">
            <a:schemeClr val="accent2"/>
          </a:effectRef>
          <a:fontRef idx="minor">
            <a:schemeClr val="lt1"/>
          </a:fontRef>
        </p:style>
        <p:txBody>
          <a:bodyPr rtlCol="1" anchor="ctr"/>
          <a:lstStyle/>
          <a:p>
            <a:pPr algn="ctr"/>
            <a:r>
              <a:rPr lang="ar-EG" sz="2000" dirty="0">
                <a:latin typeface="Alexandria" pitchFamily="2" charset="-78"/>
                <a:cs typeface="Alexandria" pitchFamily="2" charset="-78"/>
              </a:rPr>
              <a:t>المساواة</a:t>
            </a:r>
          </a:p>
        </p:txBody>
      </p:sp>
    </p:spTree>
    <p:extLst>
      <p:ext uri="{BB962C8B-B14F-4D97-AF65-F5344CB8AC3E}">
        <p14:creationId xmlns:p14="http://schemas.microsoft.com/office/powerpoint/2010/main" val="185319615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D249B-B473-AD2A-0D07-19451972FD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4F2E69-2B45-A8BA-E091-A2EE9153C58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AB9FCB8-C9C5-E471-4EAF-91953601C954}"/>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E3BFBA-A393-C3CC-8692-83FA55E81DE9}"/>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219ACB6-CCBD-68BE-B734-B3321DD5692B}"/>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6A6E874-44C9-041F-28E3-ED3F490144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DCEF165-73FF-8261-B191-EB3F9020E00D}"/>
              </a:ext>
            </a:extLst>
          </p:cNvPr>
          <p:cNvSpPr/>
          <p:nvPr/>
        </p:nvSpPr>
        <p:spPr>
          <a:xfrm>
            <a:off x="2626179" y="702601"/>
            <a:ext cx="5823369"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التنمية المستدامة  "</a:t>
            </a:r>
            <a:r>
              <a:rPr lang="ar-EG" sz="2400" b="1" dirty="0">
                <a:solidFill>
                  <a:srgbClr val="C00000"/>
                </a:solidFill>
                <a:latin typeface="Alexandria" pitchFamily="2" charset="-78"/>
                <a:cs typeface="Alexandria" pitchFamily="2" charset="-78"/>
              </a:rPr>
              <a:t>17 هدف</a:t>
            </a:r>
            <a:r>
              <a:rPr lang="ar-EG" sz="2400" b="1" dirty="0">
                <a:solidFill>
                  <a:srgbClr val="00B0F0"/>
                </a:solidFill>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DCAC89D9-00CD-1470-3E4E-3D78DDA2BB17}"/>
              </a:ext>
            </a:extLst>
          </p:cNvPr>
          <p:cNvSpPr txBox="1"/>
          <p:nvPr/>
        </p:nvSpPr>
        <p:spPr>
          <a:xfrm>
            <a:off x="390629" y="1321296"/>
            <a:ext cx="11410741" cy="5150769"/>
          </a:xfrm>
          <a:prstGeom prst="rect">
            <a:avLst/>
          </a:prstGeom>
          <a:noFill/>
        </p:spPr>
        <p:txBody>
          <a:bodyPr wrap="square" rtlCol="1">
            <a:spAutoFit/>
          </a:bodyPr>
          <a:lstStyle/>
          <a:p>
            <a:pPr marL="342900" indent="-342900" algn="just" rtl="1">
              <a:lnSpc>
                <a:spcPct val="200000"/>
              </a:lnSpc>
              <a:buAutoNum type="arabicPeriod"/>
            </a:pPr>
            <a:r>
              <a:rPr lang="ar-EG" b="1" dirty="0">
                <a:solidFill>
                  <a:schemeClr val="accent2"/>
                </a:solidFill>
                <a:latin typeface="Alexandria" pitchFamily="2" charset="-78"/>
                <a:cs typeface="Alexandria" pitchFamily="2" charset="-78"/>
              </a:rPr>
              <a:t>القضاء على الفقر: </a:t>
            </a:r>
            <a:r>
              <a:rPr lang="ar-EG" dirty="0">
                <a:latin typeface="Alexandria" pitchFamily="2" charset="-78"/>
                <a:cs typeface="Alexandria" pitchFamily="2" charset="-78"/>
              </a:rPr>
              <a:t>إنهاء الفقر بجميع أشكاله في كل مكان. ويشمل ضمان حصول الفقراء على الخدمات الأساسية كالغذاء، السكن، والتعليم.</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تقوم العلاقات العامة بحملات إعلامية لنشر التوعية بظاهرة الفقر، وتشجع القطاعين العام والخاص على دعم المبادرات المجتمعية عبر حملات المسؤولية الاجتماعية.</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إعلامية لمؤسسة خيرية تستهدف تحفيز الجمهور على التبرع لصالح الأسر المحتاجة.</a:t>
            </a:r>
          </a:p>
          <a:p>
            <a:pPr algn="just" rtl="1">
              <a:lnSpc>
                <a:spcPct val="200000"/>
              </a:lnSpc>
            </a:pPr>
            <a:r>
              <a:rPr lang="ar-EG" b="1" dirty="0">
                <a:solidFill>
                  <a:schemeClr val="accent2"/>
                </a:solidFill>
                <a:latin typeface="Alexandria" pitchFamily="2" charset="-78"/>
                <a:cs typeface="Alexandria" pitchFamily="2" charset="-78"/>
              </a:rPr>
              <a:t>2. القضاء التام على الجوع: </a:t>
            </a:r>
            <a:r>
              <a:rPr lang="ar-EG" dirty="0">
                <a:latin typeface="Alexandria" pitchFamily="2" charset="-78"/>
                <a:cs typeface="Alexandria" pitchFamily="2" charset="-78"/>
              </a:rPr>
              <a:t>ضمان الأمن الغذائي وتحسين التغذية، وتعزيز الزراعة المستدامة.</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تنظم العلاقات العامة حملات لدعم الأمن الغذائي وتحفيز التبرعات الغذائية، وإبراز جهود الجمعيات الزراعية.</a:t>
            </a:r>
          </a:p>
          <a:p>
            <a:pPr algn="just" rtl="1">
              <a:lnSpc>
                <a:spcPct val="200000"/>
              </a:lnSpc>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"غذاء للجميع" التي نظمتها هيئة الهلال الأحمر في رمضان.</a:t>
            </a:r>
          </a:p>
        </p:txBody>
      </p:sp>
    </p:spTree>
    <p:extLst>
      <p:ext uri="{BB962C8B-B14F-4D97-AF65-F5344CB8AC3E}">
        <p14:creationId xmlns:p14="http://schemas.microsoft.com/office/powerpoint/2010/main" val="166990984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D028E-F4B1-F5FC-EBDF-613AE3777D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C634B4-E4DA-8A39-8030-4E057BDDC3D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8190142-B853-05D3-211D-B7E4A5D1F01F}"/>
              </a:ext>
            </a:extLst>
          </p:cNvPr>
          <p:cNvSpPr/>
          <p:nvPr/>
        </p:nvSpPr>
        <p:spPr>
          <a:xfrm>
            <a:off x="7883147" y="1256751"/>
            <a:ext cx="4128422" cy="54274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79B3FC7-BB91-7D48-054B-4C93D20EC6E4}"/>
              </a:ext>
            </a:extLst>
          </p:cNvPr>
          <p:cNvSpPr/>
          <p:nvPr/>
        </p:nvSpPr>
        <p:spPr>
          <a:xfrm>
            <a:off x="180431" y="1412733"/>
            <a:ext cx="11720167" cy="51800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B3BBBCF6-7633-1424-D355-ACF110957271}"/>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8633A43-C0B9-8375-9289-7F952374C5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B253CC5-42CA-A76E-FE01-46732AA13AB1}"/>
              </a:ext>
            </a:extLst>
          </p:cNvPr>
          <p:cNvSpPr/>
          <p:nvPr/>
        </p:nvSpPr>
        <p:spPr>
          <a:xfrm>
            <a:off x="2596543" y="728860"/>
            <a:ext cx="58136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التنمية المستدامة  "</a:t>
            </a:r>
            <a:r>
              <a:rPr lang="ar-EG" sz="2400" b="1" dirty="0">
                <a:solidFill>
                  <a:srgbClr val="C00000"/>
                </a:solidFill>
                <a:latin typeface="Alexandria" pitchFamily="2" charset="-78"/>
                <a:cs typeface="Alexandria" pitchFamily="2" charset="-78"/>
              </a:rPr>
              <a:t>17 هدف</a:t>
            </a:r>
            <a:r>
              <a:rPr lang="ar-EG" sz="2400" b="1" dirty="0">
                <a:solidFill>
                  <a:srgbClr val="00B0F0"/>
                </a:solidFill>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57E3AD60-FA3E-470D-24B5-1F68F6A05183}"/>
              </a:ext>
            </a:extLst>
          </p:cNvPr>
          <p:cNvSpPr txBox="1"/>
          <p:nvPr/>
        </p:nvSpPr>
        <p:spPr>
          <a:xfrm>
            <a:off x="291402" y="1277131"/>
            <a:ext cx="11410741" cy="5304657"/>
          </a:xfrm>
          <a:prstGeom prst="rect">
            <a:avLst/>
          </a:prstGeom>
          <a:noFill/>
        </p:spPr>
        <p:txBody>
          <a:bodyPr wrap="square" rtlCol="1">
            <a:spAutoFit/>
          </a:bodyPr>
          <a:lstStyle/>
          <a:p>
            <a:pPr algn="just" rtl="1">
              <a:lnSpc>
                <a:spcPct val="200000"/>
              </a:lnSpc>
            </a:pPr>
            <a:r>
              <a:rPr lang="ar-EG" b="1" dirty="0">
                <a:solidFill>
                  <a:schemeClr val="accent2"/>
                </a:solidFill>
                <a:latin typeface="Alexandria" pitchFamily="2" charset="-78"/>
                <a:cs typeface="Alexandria" pitchFamily="2" charset="-78"/>
              </a:rPr>
              <a:t>3. الصحة الجيدة والرفاه: </a:t>
            </a:r>
            <a:r>
              <a:rPr lang="ar-EG" dirty="0">
                <a:latin typeface="Alexandria" pitchFamily="2" charset="-78"/>
                <a:cs typeface="Alexandria" pitchFamily="2" charset="-78"/>
              </a:rPr>
              <a:t>توفير خدمات صحية جيدة وميسورة التكلفة لجميع الفئات العمرية.</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تسهم في التثقيف الصحي ونشر حملات التوعية الصحية.</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حملات التطعيم التي تديرها وزارات الصحة بالتعاون مع شركات إعلامية.</a:t>
            </a:r>
          </a:p>
          <a:p>
            <a:pPr algn="just" rtl="1">
              <a:lnSpc>
                <a:spcPct val="200000"/>
              </a:lnSpc>
            </a:pPr>
            <a:r>
              <a:rPr lang="ar-EG" dirty="0">
                <a:latin typeface="Alexandria" pitchFamily="2" charset="-78"/>
                <a:cs typeface="Alexandria" pitchFamily="2" charset="-78"/>
              </a:rPr>
              <a:t> </a:t>
            </a:r>
            <a:r>
              <a:rPr lang="ar-EG" b="1" dirty="0">
                <a:solidFill>
                  <a:schemeClr val="accent2"/>
                </a:solidFill>
                <a:latin typeface="Alexandria" pitchFamily="2" charset="-78"/>
                <a:cs typeface="Alexandria" pitchFamily="2" charset="-78"/>
              </a:rPr>
              <a:t>4.</a:t>
            </a:r>
            <a:r>
              <a:rPr lang="ar-EG" dirty="0">
                <a:latin typeface="Alexandria" pitchFamily="2" charset="-78"/>
                <a:cs typeface="Alexandria" pitchFamily="2" charset="-78"/>
              </a:rPr>
              <a:t> </a:t>
            </a:r>
            <a:r>
              <a:rPr lang="ar-EG" b="1" dirty="0">
                <a:solidFill>
                  <a:schemeClr val="accent2"/>
                </a:solidFill>
                <a:latin typeface="Alexandria" pitchFamily="2" charset="-78"/>
                <a:cs typeface="Alexandria" pitchFamily="2" charset="-78"/>
              </a:rPr>
              <a:t>التعليم الجيد: </a:t>
            </a:r>
            <a:r>
              <a:rPr lang="ar-EG" dirty="0">
                <a:latin typeface="Alexandria" pitchFamily="2" charset="-78"/>
                <a:cs typeface="Alexandria" pitchFamily="2" charset="-78"/>
              </a:rPr>
              <a:t>ضمان التعليم الجيد والمنصف للجميع، وتعزيز فرص التعلم مدى الحياة.</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تعمل على الترويج لقيمة التعليم وتشجيع المبادرات التي تدعمه.</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"علّم طفلاً" التي أطلقتها اليونيسيف لجمع تبرعات تعليمية.</a:t>
            </a:r>
          </a:p>
          <a:p>
            <a:pPr algn="just" rtl="1">
              <a:lnSpc>
                <a:spcPct val="200000"/>
              </a:lnSpc>
            </a:pPr>
            <a:r>
              <a:rPr lang="ar-EG" b="1" dirty="0">
                <a:solidFill>
                  <a:schemeClr val="accent2"/>
                </a:solidFill>
                <a:latin typeface="Alexandria" pitchFamily="2" charset="-78"/>
                <a:cs typeface="Alexandria" pitchFamily="2" charset="-78"/>
              </a:rPr>
              <a:t>5. المساواة بين الجنسين: </a:t>
            </a:r>
            <a:r>
              <a:rPr lang="ar-EG" dirty="0">
                <a:latin typeface="Alexandria" pitchFamily="2" charset="-78"/>
                <a:cs typeface="Alexandria" pitchFamily="2" charset="-78"/>
              </a:rPr>
              <a:t>يركّز على تمكين المرأة والقضاء على التمييز والعنف القائم على النوع الاجتماعي.</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تعزز العلاقات العامة خطاب المساواة وتمكين المرأة عبر حملات تحفيزية.</a:t>
            </a:r>
          </a:p>
          <a:p>
            <a:pPr algn="just" rtl="1">
              <a:lnSpc>
                <a:spcPct val="200000"/>
              </a:lnSpc>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"أنا أستحق" لدعم القيادات النسائية.</a:t>
            </a:r>
          </a:p>
        </p:txBody>
      </p:sp>
    </p:spTree>
    <p:extLst>
      <p:ext uri="{BB962C8B-B14F-4D97-AF65-F5344CB8AC3E}">
        <p14:creationId xmlns:p14="http://schemas.microsoft.com/office/powerpoint/2010/main" val="3053040057"/>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955F2-0066-FC52-4779-5B83446828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65D25C-7B32-D8DB-DAAB-8BC574FFC41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8AF8C92-8C01-845C-D558-3B7A0C93098B}"/>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02A9A0-682D-5E00-5DD6-75A0FEE6F1E9}"/>
              </a:ext>
            </a:extLst>
          </p:cNvPr>
          <p:cNvSpPr/>
          <p:nvPr/>
        </p:nvSpPr>
        <p:spPr>
          <a:xfrm>
            <a:off x="180431" y="1256750"/>
            <a:ext cx="11720167" cy="54274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50D7E48-B74F-6C5E-F507-FA37C83E32AD}"/>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0237967-51FD-3506-2221-83FA8B68AA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3E74218-0FFA-4994-7425-6077F067756F}"/>
              </a:ext>
            </a:extLst>
          </p:cNvPr>
          <p:cNvSpPr/>
          <p:nvPr/>
        </p:nvSpPr>
        <p:spPr>
          <a:xfrm>
            <a:off x="2776974" y="616704"/>
            <a:ext cx="703393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التنمية المستدامة  "</a:t>
            </a:r>
            <a:r>
              <a:rPr lang="ar-EG" sz="2400" b="1" dirty="0">
                <a:solidFill>
                  <a:srgbClr val="C00000"/>
                </a:solidFill>
                <a:latin typeface="Alexandria" pitchFamily="2" charset="-78"/>
                <a:cs typeface="Alexandria" pitchFamily="2" charset="-78"/>
              </a:rPr>
              <a:t>17 هدف</a:t>
            </a:r>
            <a:r>
              <a:rPr lang="ar-EG" sz="2400" b="1" dirty="0">
                <a:solidFill>
                  <a:srgbClr val="00B0F0"/>
                </a:solidFill>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586A0A89-4E22-0CCF-FFFB-0DA67792BC1C}"/>
              </a:ext>
            </a:extLst>
          </p:cNvPr>
          <p:cNvSpPr txBox="1"/>
          <p:nvPr/>
        </p:nvSpPr>
        <p:spPr>
          <a:xfrm>
            <a:off x="291402" y="1102584"/>
            <a:ext cx="11410741" cy="5581656"/>
          </a:xfrm>
          <a:prstGeom prst="rect">
            <a:avLst/>
          </a:prstGeom>
          <a:noFill/>
        </p:spPr>
        <p:txBody>
          <a:bodyPr wrap="square" rtlCol="1">
            <a:spAutoFit/>
          </a:bodyPr>
          <a:lstStyle/>
          <a:p>
            <a:pPr algn="just" rtl="1">
              <a:lnSpc>
                <a:spcPct val="200000"/>
              </a:lnSpc>
            </a:pPr>
            <a:r>
              <a:rPr lang="ar-EG" b="1" dirty="0">
                <a:solidFill>
                  <a:schemeClr val="accent2"/>
                </a:solidFill>
                <a:latin typeface="Alexandria" pitchFamily="2" charset="-78"/>
                <a:cs typeface="Alexandria" pitchFamily="2" charset="-78"/>
              </a:rPr>
              <a:t>6. المياه النظيفة والصرف الصحي: </a:t>
            </a:r>
            <a:r>
              <a:rPr lang="ar-EG" dirty="0">
                <a:latin typeface="Alexandria" pitchFamily="2" charset="-78"/>
                <a:cs typeface="Alexandria" pitchFamily="2" charset="-78"/>
              </a:rPr>
              <a:t>توفير المياه النظيفة وخدمات الصرف الصحي للجميع.</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نشر الوعي بأهمية الحفاظ على المياه وتدعم مشاريع البنية التحتية.</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حملات توعية استهلاك المياه في دول الخليج.</a:t>
            </a:r>
          </a:p>
          <a:p>
            <a:pPr algn="just" rtl="1">
              <a:lnSpc>
                <a:spcPct val="250000"/>
              </a:lnSpc>
            </a:pPr>
            <a:r>
              <a:rPr lang="ar-EG" b="1" dirty="0">
                <a:solidFill>
                  <a:schemeClr val="accent2"/>
                </a:solidFill>
                <a:latin typeface="Alexandria" pitchFamily="2" charset="-78"/>
                <a:cs typeface="Alexandria" pitchFamily="2" charset="-78"/>
              </a:rPr>
              <a:t>7. الطاقة النظيفة وبأسعار معقولة: </a:t>
            </a:r>
            <a:r>
              <a:rPr lang="ar-EG" dirty="0">
                <a:latin typeface="Alexandria" pitchFamily="2" charset="-78"/>
                <a:cs typeface="Alexandria" pitchFamily="2" charset="-78"/>
              </a:rPr>
              <a:t>ضمان حصول الجميع على خدمات الطاقة الحديثة والمستدامة.</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تروج لحلول الطاقة البديلة وتبني الرأي العام المؤيد لها.</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ترويج الطاقة الشمسية في المغرب.</a:t>
            </a:r>
          </a:p>
          <a:p>
            <a:pPr algn="just" rtl="1">
              <a:lnSpc>
                <a:spcPct val="250000"/>
              </a:lnSpc>
            </a:pPr>
            <a:r>
              <a:rPr lang="ar-EG" b="1" dirty="0">
                <a:solidFill>
                  <a:schemeClr val="accent2"/>
                </a:solidFill>
                <a:latin typeface="Alexandria" pitchFamily="2" charset="-78"/>
                <a:cs typeface="Alexandria" pitchFamily="2" charset="-78"/>
              </a:rPr>
              <a:t>8. العمل اللائق والنمو الاقتصادي: </a:t>
            </a:r>
            <a:r>
              <a:rPr lang="ar-EG" dirty="0">
                <a:latin typeface="Alexandria" pitchFamily="2" charset="-78"/>
                <a:cs typeface="Alexandria" pitchFamily="2" charset="-78"/>
              </a:rPr>
              <a:t>يشجع على النمو الاقتصادي الشامل وتوفير فرص عمل كريمة.</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تعزز ثقافة العمل والابتكار من خلال العلاقات المؤسسية.</a:t>
            </a:r>
          </a:p>
          <a:p>
            <a:pPr algn="just" rtl="1">
              <a:lnSpc>
                <a:spcPct val="200000"/>
              </a:lnSpc>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وزارة العمل حول تمكين الشباب من الوظائف</a:t>
            </a:r>
          </a:p>
        </p:txBody>
      </p:sp>
    </p:spTree>
    <p:extLst>
      <p:ext uri="{BB962C8B-B14F-4D97-AF65-F5344CB8AC3E}">
        <p14:creationId xmlns:p14="http://schemas.microsoft.com/office/powerpoint/2010/main" val="103355896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1DF2B9-BE96-0D81-4646-EABA727628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143DF8-0A0C-124F-09B7-1CC47282DA4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F136DAC-3378-DBE3-CB52-4CB5C042E1E7}"/>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22854AE-0630-83B8-EEC5-A3A688084070}"/>
              </a:ext>
            </a:extLst>
          </p:cNvPr>
          <p:cNvSpPr/>
          <p:nvPr/>
        </p:nvSpPr>
        <p:spPr>
          <a:xfrm>
            <a:off x="180431" y="1256750"/>
            <a:ext cx="11720167" cy="54274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BFBB59B-0366-14A9-3F79-75AC06182F9C}"/>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7862622-7B56-CB17-D321-14153A3895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D8CD856-7EB4-089B-5A70-12BAD4706978}"/>
              </a:ext>
            </a:extLst>
          </p:cNvPr>
          <p:cNvSpPr/>
          <p:nvPr/>
        </p:nvSpPr>
        <p:spPr>
          <a:xfrm>
            <a:off x="2721541" y="666266"/>
            <a:ext cx="703393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التنمية المستدامة  "</a:t>
            </a:r>
            <a:r>
              <a:rPr lang="ar-EG" sz="2400" b="1" dirty="0">
                <a:solidFill>
                  <a:srgbClr val="C00000"/>
                </a:solidFill>
                <a:latin typeface="Alexandria" pitchFamily="2" charset="-78"/>
                <a:cs typeface="Alexandria" pitchFamily="2" charset="-78"/>
              </a:rPr>
              <a:t>17 هدف</a:t>
            </a:r>
            <a:r>
              <a:rPr lang="ar-EG" sz="2400" b="1" dirty="0">
                <a:solidFill>
                  <a:srgbClr val="00B0F0"/>
                </a:solidFill>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B552D191-2557-D361-5522-C94F14E039CC}"/>
              </a:ext>
            </a:extLst>
          </p:cNvPr>
          <p:cNvSpPr txBox="1"/>
          <p:nvPr/>
        </p:nvSpPr>
        <p:spPr>
          <a:xfrm>
            <a:off x="335143" y="1102583"/>
            <a:ext cx="11410741" cy="5581656"/>
          </a:xfrm>
          <a:prstGeom prst="rect">
            <a:avLst/>
          </a:prstGeom>
          <a:noFill/>
        </p:spPr>
        <p:txBody>
          <a:bodyPr wrap="square" rtlCol="1">
            <a:spAutoFit/>
          </a:bodyPr>
          <a:lstStyle/>
          <a:p>
            <a:pPr algn="just" rtl="1">
              <a:lnSpc>
                <a:spcPct val="200000"/>
              </a:lnSpc>
            </a:pPr>
            <a:r>
              <a:rPr lang="ar-EG" b="1" dirty="0">
                <a:solidFill>
                  <a:schemeClr val="accent2"/>
                </a:solidFill>
                <a:latin typeface="Alexandria" pitchFamily="2" charset="-78"/>
                <a:cs typeface="Alexandria" pitchFamily="2" charset="-78"/>
              </a:rPr>
              <a:t>9. الصناعة والابتكار والبنية التحتية: </a:t>
            </a:r>
            <a:r>
              <a:rPr lang="ar-EG" dirty="0">
                <a:latin typeface="Alexandria" pitchFamily="2" charset="-78"/>
                <a:cs typeface="Alexandria" pitchFamily="2" charset="-78"/>
              </a:rPr>
              <a:t>يركز على تطوير الصناعات المستدامة، وتشجيع الابتكار، وبناء البنى التحتية. </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تسهم العلاقات العامة في تسويق الابتكارات ودعم البحث العلمي.</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حملات تسويقية للمناطق الصناعية والمشاريع الريادية.</a:t>
            </a:r>
          </a:p>
          <a:p>
            <a:pPr algn="just" rtl="1">
              <a:lnSpc>
                <a:spcPct val="250000"/>
              </a:lnSpc>
            </a:pPr>
            <a:r>
              <a:rPr lang="ar-EG" b="1" dirty="0">
                <a:solidFill>
                  <a:schemeClr val="accent2"/>
                </a:solidFill>
                <a:latin typeface="Alexandria" pitchFamily="2" charset="-78"/>
                <a:cs typeface="Alexandria" pitchFamily="2" charset="-78"/>
              </a:rPr>
              <a:t>10. الحد من أوجه عدم المساواة: </a:t>
            </a:r>
            <a:r>
              <a:rPr lang="ar-EG" dirty="0">
                <a:latin typeface="Alexandria" pitchFamily="2" charset="-78"/>
                <a:cs typeface="Alexandria" pitchFamily="2" charset="-78"/>
              </a:rPr>
              <a:t>يعني الحد من التفاوت داخل البلدان وفيما بينها.</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تُظهر حملات العلاقات العامة قضايا المهمّشين وتدعو لسياسات عادلة.</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حملات مناصرة لذوي الإعاقة.</a:t>
            </a:r>
          </a:p>
          <a:p>
            <a:pPr algn="just" rtl="1">
              <a:lnSpc>
                <a:spcPct val="250000"/>
              </a:lnSpc>
            </a:pPr>
            <a:r>
              <a:rPr lang="ar-EG" b="1" dirty="0">
                <a:solidFill>
                  <a:schemeClr val="accent2"/>
                </a:solidFill>
                <a:latin typeface="Alexandria" pitchFamily="2" charset="-78"/>
                <a:cs typeface="Alexandria" pitchFamily="2" charset="-78"/>
              </a:rPr>
              <a:t>12. مدن ومجتمعات مستدامة: </a:t>
            </a:r>
            <a:r>
              <a:rPr lang="ar-EG" dirty="0">
                <a:latin typeface="Alexandria" pitchFamily="2" charset="-78"/>
                <a:cs typeface="Alexandria" pitchFamily="2" charset="-78"/>
              </a:rPr>
              <a:t>تحقيق تخطيط عمراني مستدام وتحسين جودة الحياة في المدن. </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تنظم الحملات لتشجيع النقل العام والتخطيط الحضري المستدام.</a:t>
            </a:r>
          </a:p>
          <a:p>
            <a:pPr algn="just" rtl="1">
              <a:lnSpc>
                <a:spcPct val="200000"/>
              </a:lnSpc>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"مدينتي تنفسها نظيف" لتشجيع استعمال الدراجات.</a:t>
            </a:r>
          </a:p>
        </p:txBody>
      </p:sp>
    </p:spTree>
    <p:extLst>
      <p:ext uri="{BB962C8B-B14F-4D97-AF65-F5344CB8AC3E}">
        <p14:creationId xmlns:p14="http://schemas.microsoft.com/office/powerpoint/2010/main" val="38736282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3D77F-1824-A189-7486-A58A755D24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7DCC1A-1D10-8DFC-C91D-C6D8C6E36E9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65AD1EF-7B72-1463-564B-FE8737D12DB9}"/>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4F98E51-B2D4-E8E4-93FB-2C120DB97E82}"/>
              </a:ext>
            </a:extLst>
          </p:cNvPr>
          <p:cNvSpPr/>
          <p:nvPr/>
        </p:nvSpPr>
        <p:spPr>
          <a:xfrm>
            <a:off x="180431" y="1256750"/>
            <a:ext cx="11720167" cy="52932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5D5B41A-E823-80EA-87D7-B4033C29F499}"/>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F5BB8C3-DA35-760B-320D-DB563F1A9A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8BF5109-AEB1-DB51-07A3-6BA643B084ED}"/>
              </a:ext>
            </a:extLst>
          </p:cNvPr>
          <p:cNvSpPr/>
          <p:nvPr/>
        </p:nvSpPr>
        <p:spPr>
          <a:xfrm>
            <a:off x="2721541" y="666266"/>
            <a:ext cx="703393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التنمية المستدامة  "</a:t>
            </a:r>
            <a:r>
              <a:rPr lang="ar-EG" sz="2400" b="1" dirty="0">
                <a:solidFill>
                  <a:srgbClr val="C00000"/>
                </a:solidFill>
                <a:latin typeface="Alexandria" pitchFamily="2" charset="-78"/>
                <a:cs typeface="Alexandria" pitchFamily="2" charset="-78"/>
              </a:rPr>
              <a:t>17 هدف</a:t>
            </a:r>
            <a:r>
              <a:rPr lang="ar-EG" sz="2400" b="1" dirty="0">
                <a:solidFill>
                  <a:srgbClr val="00B0F0"/>
                </a:solidFill>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B06413D5-2C06-E901-2956-ED59BE8C5494}"/>
              </a:ext>
            </a:extLst>
          </p:cNvPr>
          <p:cNvSpPr txBox="1"/>
          <p:nvPr/>
        </p:nvSpPr>
        <p:spPr>
          <a:xfrm>
            <a:off x="291402" y="1106866"/>
            <a:ext cx="11410741" cy="5443157"/>
          </a:xfrm>
          <a:prstGeom prst="rect">
            <a:avLst/>
          </a:prstGeom>
          <a:noFill/>
        </p:spPr>
        <p:txBody>
          <a:bodyPr wrap="square" rtlCol="1">
            <a:spAutoFit/>
          </a:bodyPr>
          <a:lstStyle/>
          <a:p>
            <a:pPr algn="just" rtl="1">
              <a:lnSpc>
                <a:spcPct val="250000"/>
              </a:lnSpc>
            </a:pPr>
            <a:r>
              <a:rPr lang="ar-EG" b="1" dirty="0">
                <a:solidFill>
                  <a:schemeClr val="accent2"/>
                </a:solidFill>
                <a:latin typeface="Alexandria" pitchFamily="2" charset="-78"/>
                <a:cs typeface="Alexandria" pitchFamily="2" charset="-78"/>
              </a:rPr>
              <a:t>12. الإنتاج والاستهلاك المسؤولان: </a:t>
            </a:r>
            <a:r>
              <a:rPr lang="ar-EG" dirty="0">
                <a:latin typeface="Alexandria" pitchFamily="2" charset="-78"/>
                <a:cs typeface="Alexandria" pitchFamily="2" charset="-78"/>
              </a:rPr>
              <a:t>يشجع على الاستخدام الفعّال للموارد وتجنب الهدر.</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توجه العلاقات العامة سلوك المستهلك نحو الشراء المسؤول.</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"اشترِ بوعي" للحد من التبذير.</a:t>
            </a:r>
          </a:p>
          <a:p>
            <a:pPr algn="just" rtl="1">
              <a:lnSpc>
                <a:spcPct val="200000"/>
              </a:lnSpc>
            </a:pPr>
            <a:r>
              <a:rPr lang="ar-EG" b="1" dirty="0">
                <a:solidFill>
                  <a:schemeClr val="accent2"/>
                </a:solidFill>
                <a:latin typeface="Alexandria" pitchFamily="2" charset="-78"/>
                <a:cs typeface="Alexandria" pitchFamily="2" charset="-78"/>
              </a:rPr>
              <a:t>13. العمل المناخي: </a:t>
            </a:r>
            <a:r>
              <a:rPr lang="ar-EG" dirty="0">
                <a:latin typeface="Alexandria" pitchFamily="2" charset="-78"/>
                <a:cs typeface="Alexandria" pitchFamily="2" charset="-78"/>
              </a:rPr>
              <a:t>يركز على مكافحة تغيّر المناخ والحد من آثاره.</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توجه العلاقات العامة الرأي العام لاتخاذ إجراءات بيئية.</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حملات التوعية بتقليل استخدام البلاستيك.</a:t>
            </a:r>
          </a:p>
          <a:p>
            <a:pPr algn="just" rtl="1">
              <a:lnSpc>
                <a:spcPct val="200000"/>
              </a:lnSpc>
            </a:pPr>
            <a:r>
              <a:rPr lang="ar-EG" b="1" dirty="0">
                <a:solidFill>
                  <a:schemeClr val="accent2"/>
                </a:solidFill>
                <a:latin typeface="Alexandria" pitchFamily="2" charset="-78"/>
                <a:cs typeface="Alexandria" pitchFamily="2" charset="-78"/>
              </a:rPr>
              <a:t>14. الحياة تحت الماء: </a:t>
            </a:r>
            <a:r>
              <a:rPr lang="ar-EG" dirty="0">
                <a:latin typeface="Alexandria" pitchFamily="2" charset="-78"/>
                <a:cs typeface="Alexandria" pitchFamily="2" charset="-78"/>
              </a:rPr>
              <a:t>يهدف إلى حماية البحار والمحيطات والموارد البحرية.</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تبرز العلاقات العامة أهمية حماية البيئة البحرية.</a:t>
            </a:r>
          </a:p>
          <a:p>
            <a:pPr algn="just" rtl="1">
              <a:lnSpc>
                <a:spcPct val="200000"/>
              </a:lnSpc>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"أنقذوا الشعاب المرجانية".</a:t>
            </a:r>
          </a:p>
        </p:txBody>
      </p:sp>
    </p:spTree>
    <p:extLst>
      <p:ext uri="{BB962C8B-B14F-4D97-AF65-F5344CB8AC3E}">
        <p14:creationId xmlns:p14="http://schemas.microsoft.com/office/powerpoint/2010/main" val="249623695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69E26-236E-2823-5433-31205FDBFF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32BE40B-1B80-0F86-0AC7-61FB2373548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E617FEA-E464-1279-D2C7-9B1134390518}"/>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A936FE1-C1EC-7755-2B69-BACBEAAC3B37}"/>
              </a:ext>
            </a:extLst>
          </p:cNvPr>
          <p:cNvSpPr/>
          <p:nvPr/>
        </p:nvSpPr>
        <p:spPr>
          <a:xfrm>
            <a:off x="180432" y="1319568"/>
            <a:ext cx="11720167" cy="51646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44AD4EF-0397-7F2C-4FA0-C15150915F2F}"/>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76176F0-EE41-14E2-EA5F-D734C046D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E1082BD-AF9D-EBA5-AA79-261775D5B24D}"/>
              </a:ext>
            </a:extLst>
          </p:cNvPr>
          <p:cNvSpPr/>
          <p:nvPr/>
        </p:nvSpPr>
        <p:spPr>
          <a:xfrm>
            <a:off x="2721541" y="666266"/>
            <a:ext cx="703393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التنمية المستدامة  "</a:t>
            </a:r>
            <a:r>
              <a:rPr lang="ar-EG" sz="2400" b="1" dirty="0">
                <a:solidFill>
                  <a:srgbClr val="C00000"/>
                </a:solidFill>
                <a:latin typeface="Alexandria" pitchFamily="2" charset="-78"/>
                <a:cs typeface="Alexandria" pitchFamily="2" charset="-78"/>
              </a:rPr>
              <a:t>17 هدف</a:t>
            </a:r>
            <a:r>
              <a:rPr lang="ar-EG" sz="2400" b="1" dirty="0">
                <a:solidFill>
                  <a:srgbClr val="00B0F0"/>
                </a:solidFill>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94A3D9C9-1C28-4EDA-6146-2985179F9E5D}"/>
              </a:ext>
            </a:extLst>
          </p:cNvPr>
          <p:cNvSpPr txBox="1"/>
          <p:nvPr/>
        </p:nvSpPr>
        <p:spPr>
          <a:xfrm>
            <a:off x="935420" y="1928818"/>
            <a:ext cx="10890726" cy="3627275"/>
          </a:xfrm>
          <a:prstGeom prst="rect">
            <a:avLst/>
          </a:prstGeom>
          <a:noFill/>
        </p:spPr>
        <p:txBody>
          <a:bodyPr wrap="square" rtlCol="1">
            <a:spAutoFit/>
          </a:bodyPr>
          <a:lstStyle/>
          <a:p>
            <a:pPr indent="179388" algn="just" rtl="1">
              <a:lnSpc>
                <a:spcPct val="250000"/>
              </a:lnSpc>
            </a:pPr>
            <a:r>
              <a:rPr lang="ar-EG" b="1" dirty="0">
                <a:solidFill>
                  <a:schemeClr val="accent2"/>
                </a:solidFill>
                <a:latin typeface="Alexandria" pitchFamily="2" charset="-78"/>
                <a:cs typeface="Alexandria" pitchFamily="2" charset="-78"/>
              </a:rPr>
              <a:t>15.  الحياة في البر: </a:t>
            </a:r>
            <a:r>
              <a:rPr lang="ar-EG" dirty="0">
                <a:latin typeface="Alexandria" pitchFamily="2" charset="-78"/>
                <a:cs typeface="Alexandria" pitchFamily="2" charset="-78"/>
              </a:rPr>
              <a:t>يهدف إلى حماية الغابات، ومكافحة التصحر، والحفاظ على التنوع البيولوجي.</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تروج للحفاظ على الحياة البرية ومكافحة التصحر.</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حملات لزراعة الأشجار وإعادة تأهيل الغابات.</a:t>
            </a:r>
          </a:p>
          <a:p>
            <a:pPr marL="84138" algn="just" rtl="1">
              <a:lnSpc>
                <a:spcPct val="200000"/>
              </a:lnSpc>
            </a:pPr>
            <a:r>
              <a:rPr lang="ar-EG" b="1" dirty="0">
                <a:solidFill>
                  <a:schemeClr val="accent2"/>
                </a:solidFill>
                <a:latin typeface="Alexandria" pitchFamily="2" charset="-78"/>
                <a:cs typeface="Alexandria" pitchFamily="2" charset="-78"/>
              </a:rPr>
              <a:t>16. السلام والعدالة والمؤسسات القوية: </a:t>
            </a:r>
            <a:r>
              <a:rPr lang="ar-EG" dirty="0">
                <a:latin typeface="Alexandria" pitchFamily="2" charset="-78"/>
                <a:cs typeface="Alexandria" pitchFamily="2" charset="-78"/>
              </a:rPr>
              <a:t>يشجع على بناء مجتمعات سلمية وشاملة.</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تعزز العلاقات العامة الشفافية، وتدعو لاحترام القانون.</a:t>
            </a:r>
          </a:p>
          <a:p>
            <a:pPr algn="just" rtl="1">
              <a:lnSpc>
                <a:spcPct val="200000"/>
              </a:lnSpc>
              <a:spcAft>
                <a:spcPts val="1200"/>
              </a:spcAft>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حملة لدعم محو الأمية القانونية في الأرياف.</a:t>
            </a:r>
          </a:p>
        </p:txBody>
      </p:sp>
      <p:pic>
        <p:nvPicPr>
          <p:cNvPr id="6" name="Picture 5">
            <a:extLst>
              <a:ext uri="{FF2B5EF4-FFF2-40B4-BE49-F238E27FC236}">
                <a16:creationId xmlns:a16="http://schemas.microsoft.com/office/drawing/2014/main" id="{BDE750B7-C39C-61DA-04E1-0CB129EEE0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291400" y="4636471"/>
            <a:ext cx="3849676" cy="174985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9699158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9B9EA-7896-43F0-1110-B48D6EBE44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067B35-3B9E-960C-CF3E-A4ECDBE0F2A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692B53-E54A-8E69-6D3F-7422F40F2E83}"/>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ED65A15-C3B5-8322-AF87-2C4A07991329}"/>
              </a:ext>
            </a:extLst>
          </p:cNvPr>
          <p:cNvSpPr/>
          <p:nvPr/>
        </p:nvSpPr>
        <p:spPr>
          <a:xfrm>
            <a:off x="180431" y="1256751"/>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944846-C9E9-F60E-81D9-2C36537C9302}"/>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B050E27-284F-070B-4A56-8035A3A10C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1858147-6143-58E6-3D69-C535FB46A6AD}"/>
              </a:ext>
            </a:extLst>
          </p:cNvPr>
          <p:cNvSpPr/>
          <p:nvPr/>
        </p:nvSpPr>
        <p:spPr>
          <a:xfrm>
            <a:off x="2721541" y="666266"/>
            <a:ext cx="703393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أهداف  التنمية المستدامة  "</a:t>
            </a:r>
            <a:r>
              <a:rPr lang="ar-EG" sz="2400" b="1" dirty="0">
                <a:solidFill>
                  <a:srgbClr val="C00000"/>
                </a:solidFill>
                <a:latin typeface="Alexandria" pitchFamily="2" charset="-78"/>
                <a:cs typeface="Alexandria" pitchFamily="2" charset="-78"/>
              </a:rPr>
              <a:t>17 هدف</a:t>
            </a:r>
            <a:r>
              <a:rPr lang="ar-EG" sz="2400" b="1" dirty="0">
                <a:solidFill>
                  <a:srgbClr val="00B0F0"/>
                </a:solidFill>
                <a:latin typeface="Alexandria" pitchFamily="2" charset="-78"/>
                <a:cs typeface="Alexandria" pitchFamily="2" charset="-78"/>
              </a:rPr>
              <a:t>"</a:t>
            </a:r>
          </a:p>
        </p:txBody>
      </p:sp>
      <p:sp>
        <p:nvSpPr>
          <p:cNvPr id="10" name="TextBox 9">
            <a:extLst>
              <a:ext uri="{FF2B5EF4-FFF2-40B4-BE49-F238E27FC236}">
                <a16:creationId xmlns:a16="http://schemas.microsoft.com/office/drawing/2014/main" id="{DEE30219-5D52-5165-FFBA-393B0535F16E}"/>
              </a:ext>
            </a:extLst>
          </p:cNvPr>
          <p:cNvSpPr txBox="1"/>
          <p:nvPr/>
        </p:nvSpPr>
        <p:spPr>
          <a:xfrm>
            <a:off x="588578" y="1662272"/>
            <a:ext cx="10887493" cy="2226892"/>
          </a:xfrm>
          <a:prstGeom prst="rect">
            <a:avLst/>
          </a:prstGeom>
          <a:noFill/>
        </p:spPr>
        <p:txBody>
          <a:bodyPr wrap="square" rtlCol="1">
            <a:spAutoFit/>
          </a:bodyPr>
          <a:lstStyle/>
          <a:p>
            <a:pPr algn="just" rtl="1">
              <a:lnSpc>
                <a:spcPct val="200000"/>
              </a:lnSpc>
            </a:pPr>
            <a:r>
              <a:rPr lang="ar-EG" b="1" dirty="0">
                <a:solidFill>
                  <a:schemeClr val="accent2"/>
                </a:solidFill>
                <a:latin typeface="Alexandria" pitchFamily="2" charset="-78"/>
                <a:cs typeface="Alexandria" pitchFamily="2" charset="-78"/>
              </a:rPr>
              <a:t>17. عقد الشراكات لتحقيق الأهداف: </a:t>
            </a:r>
            <a:r>
              <a:rPr lang="ar-EG" dirty="0">
                <a:latin typeface="Alexandria" pitchFamily="2" charset="-78"/>
                <a:cs typeface="Alexandria" pitchFamily="2" charset="-78"/>
              </a:rPr>
              <a:t>يركز على تعزيز التعاون الدولي والشراكات بين القطاعين العام والخاص والمجتمع المدني لتحقيق بقية الأهداف.</a:t>
            </a:r>
          </a:p>
          <a:p>
            <a:pPr algn="just" rtl="1">
              <a:lnSpc>
                <a:spcPct val="200000"/>
              </a:lnSpc>
            </a:pPr>
            <a:r>
              <a:rPr lang="ar-EG" b="1" dirty="0">
                <a:solidFill>
                  <a:srgbClr val="00B050"/>
                </a:solidFill>
                <a:latin typeface="Alexandria" pitchFamily="2" charset="-78"/>
                <a:cs typeface="Alexandria" pitchFamily="2" charset="-78"/>
              </a:rPr>
              <a:t>دور العلاقات العامة: </a:t>
            </a:r>
            <a:r>
              <a:rPr lang="ar-EG" dirty="0">
                <a:latin typeface="Alexandria" pitchFamily="2" charset="-78"/>
                <a:cs typeface="Alexandria" pitchFamily="2" charset="-78"/>
              </a:rPr>
              <a:t>العلاقات العامة أداة استراتيجية في بناء التحالفات بين المؤسسات.</a:t>
            </a:r>
          </a:p>
          <a:p>
            <a:pPr algn="just" rtl="1">
              <a:lnSpc>
                <a:spcPct val="200000"/>
              </a:lnSpc>
            </a:pPr>
            <a:r>
              <a:rPr lang="ar-EG" b="1" dirty="0">
                <a:solidFill>
                  <a:srgbClr val="0070C0"/>
                </a:solidFill>
                <a:latin typeface="Alexandria" pitchFamily="2" charset="-78"/>
                <a:cs typeface="Alexandria" pitchFamily="2" charset="-78"/>
              </a:rPr>
              <a:t>مثال: </a:t>
            </a:r>
            <a:r>
              <a:rPr lang="ar-EG" dirty="0">
                <a:latin typeface="Alexandria" pitchFamily="2" charset="-78"/>
                <a:cs typeface="Alexandria" pitchFamily="2" charset="-78"/>
              </a:rPr>
              <a:t>تسويق شراكة بين وزارة البيئة وقطاع خاص لزراعة مليون شجرة.</a:t>
            </a:r>
          </a:p>
        </p:txBody>
      </p:sp>
      <p:sp>
        <p:nvSpPr>
          <p:cNvPr id="4" name="TextBox 3">
            <a:extLst>
              <a:ext uri="{FF2B5EF4-FFF2-40B4-BE49-F238E27FC236}">
                <a16:creationId xmlns:a16="http://schemas.microsoft.com/office/drawing/2014/main" id="{E0682D68-BF40-40DD-1FFF-54D07F610908}"/>
              </a:ext>
            </a:extLst>
          </p:cNvPr>
          <p:cNvSpPr txBox="1"/>
          <p:nvPr/>
        </p:nvSpPr>
        <p:spPr>
          <a:xfrm>
            <a:off x="829166" y="4633478"/>
            <a:ext cx="10205545" cy="1291957"/>
          </a:xfrm>
          <a:prstGeom prst="rect">
            <a:avLst/>
          </a:prstGeom>
          <a:noFill/>
        </p:spPr>
        <p:txBody>
          <a:bodyPr wrap="square" rtlCol="1">
            <a:spAutoFit/>
          </a:bodyPr>
          <a:lstStyle/>
          <a:p>
            <a:pPr algn="ctr" rtl="1">
              <a:lnSpc>
                <a:spcPct val="150000"/>
              </a:lnSpc>
            </a:pPr>
            <a:r>
              <a:rPr lang="ar-EG" dirty="0">
                <a:solidFill>
                  <a:srgbClr val="0070C0"/>
                </a:solidFill>
                <a:latin typeface="Alexandria" pitchFamily="2" charset="-78"/>
                <a:cs typeface="Alexandria" pitchFamily="2" charset="-78"/>
              </a:rPr>
              <a:t>العلاقات العامة ليست فقط أداة اتصال، بل هي قوة مؤثرة في تشكيل الرأي العام وتوجيه السلوك الجماهيري نحو دعم أجندة التنمية المستدامة. إنها الرابط الحيوي بين المجتمع، المؤسسات، وأهداف التنمية المستدامة.</a:t>
            </a:r>
          </a:p>
        </p:txBody>
      </p:sp>
    </p:spTree>
    <p:extLst>
      <p:ext uri="{BB962C8B-B14F-4D97-AF65-F5344CB8AC3E}">
        <p14:creationId xmlns:p14="http://schemas.microsoft.com/office/powerpoint/2010/main" val="424914972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E218F-098A-B3D4-8FF2-92506B4F849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A3687F-F4CF-066A-9FC6-CB0CF8B0AE6F}"/>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726C423-1ED8-CC67-9887-CBF33BDB7807}"/>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63A7225-3ED0-982D-7817-D0299251C394}"/>
              </a:ext>
            </a:extLst>
          </p:cNvPr>
          <p:cNvSpPr/>
          <p:nvPr/>
        </p:nvSpPr>
        <p:spPr>
          <a:xfrm>
            <a:off x="180431" y="1256751"/>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DE33D37-401B-678C-D105-89873606AF73}"/>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97D3128-0A7D-D5BE-A15B-172A25DE23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AE39C74-121E-5CE5-81C1-D6A5344E5F9B}"/>
              </a:ext>
            </a:extLst>
          </p:cNvPr>
          <p:cNvSpPr/>
          <p:nvPr/>
        </p:nvSpPr>
        <p:spPr>
          <a:xfrm>
            <a:off x="2143472" y="604429"/>
            <a:ext cx="85245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مساهمة حملات العلاقات العامة في تحقيق التنمية المستدامة</a:t>
            </a:r>
          </a:p>
        </p:txBody>
      </p:sp>
      <p:sp>
        <p:nvSpPr>
          <p:cNvPr id="10" name="TextBox 9">
            <a:extLst>
              <a:ext uri="{FF2B5EF4-FFF2-40B4-BE49-F238E27FC236}">
                <a16:creationId xmlns:a16="http://schemas.microsoft.com/office/drawing/2014/main" id="{E5C07B07-FCB0-A005-C838-295996CA4E29}"/>
              </a:ext>
            </a:extLst>
          </p:cNvPr>
          <p:cNvSpPr txBox="1"/>
          <p:nvPr/>
        </p:nvSpPr>
        <p:spPr>
          <a:xfrm>
            <a:off x="596767" y="1478947"/>
            <a:ext cx="10887493" cy="1291957"/>
          </a:xfrm>
          <a:prstGeom prst="rect">
            <a:avLst/>
          </a:prstGeom>
          <a:noFill/>
        </p:spPr>
        <p:txBody>
          <a:bodyPr wrap="square" rtlCol="1">
            <a:spAutoFit/>
          </a:bodyPr>
          <a:lstStyle/>
          <a:p>
            <a:pPr algn="just" rtl="1">
              <a:lnSpc>
                <a:spcPct val="150000"/>
              </a:lnSpc>
            </a:pPr>
            <a:r>
              <a:rPr lang="ar-EG" dirty="0">
                <a:latin typeface="Alexandria" pitchFamily="2" charset="-78"/>
                <a:cs typeface="Alexandria" pitchFamily="2" charset="-78"/>
              </a:rPr>
              <a:t>تلعب حملات العلاقات العامة دورًا محوريًا في ترسيخ مبادئ التنمية المستدامة، من خلال أدواتها المتنوعة في التواصل والتأثير المجتمعي، حيث تعمل هذه الحملات على تحويل الأهداف التنموية إلى سلوكيات وممارسات واقعية داخل المجتمع، وذلك عبر:</a:t>
            </a:r>
          </a:p>
        </p:txBody>
      </p:sp>
      <p:sp>
        <p:nvSpPr>
          <p:cNvPr id="6" name="Freeform 27">
            <a:extLst>
              <a:ext uri="{FF2B5EF4-FFF2-40B4-BE49-F238E27FC236}">
                <a16:creationId xmlns:a16="http://schemas.microsoft.com/office/drawing/2014/main" id="{E3E9724C-2175-C0CE-CF91-03F3A8231E70}"/>
              </a:ext>
            </a:extLst>
          </p:cNvPr>
          <p:cNvSpPr/>
          <p:nvPr/>
        </p:nvSpPr>
        <p:spPr>
          <a:xfrm>
            <a:off x="2034952" y="3784954"/>
            <a:ext cx="1735809" cy="1735227"/>
          </a:xfrm>
          <a:custGeom>
            <a:avLst/>
            <a:gdLst>
              <a:gd name="connsiteX0" fmla="*/ 215739 w 340000"/>
              <a:gd name="connsiteY0" fmla="*/ 0 h 339886"/>
              <a:gd name="connsiteX1" fmla="*/ 124790 w 340000"/>
              <a:gd name="connsiteY1" fmla="*/ 0 h 339886"/>
              <a:gd name="connsiteX2" fmla="*/ 45474 w 340000"/>
              <a:gd name="connsiteY2" fmla="*/ 45459 h 339886"/>
              <a:gd name="connsiteX3" fmla="*/ 0 w 340000"/>
              <a:gd name="connsiteY3" fmla="*/ 124220 h 339886"/>
              <a:gd name="connsiteX4" fmla="*/ 0 w 340000"/>
              <a:gd name="connsiteY4" fmla="*/ 215666 h 339886"/>
              <a:gd name="connsiteX5" fmla="*/ 45474 w 340000"/>
              <a:gd name="connsiteY5" fmla="*/ 294427 h 339886"/>
              <a:gd name="connsiteX6" fmla="*/ 124790 w 340000"/>
              <a:gd name="connsiteY6" fmla="*/ 339886 h 339886"/>
              <a:gd name="connsiteX7" fmla="*/ 215739 w 340000"/>
              <a:gd name="connsiteY7" fmla="*/ 339886 h 339886"/>
              <a:gd name="connsiteX8" fmla="*/ 294526 w 340000"/>
              <a:gd name="connsiteY8" fmla="*/ 294427 h 339886"/>
              <a:gd name="connsiteX9" fmla="*/ 340001 w 340000"/>
              <a:gd name="connsiteY9" fmla="*/ 215666 h 339886"/>
              <a:gd name="connsiteX10" fmla="*/ 340001 w 340000"/>
              <a:gd name="connsiteY10" fmla="*/ 124220 h 339886"/>
              <a:gd name="connsiteX11" fmla="*/ 294526 w 340000"/>
              <a:gd name="connsiteY11" fmla="*/ 45459 h 339886"/>
              <a:gd name="connsiteX12" fmla="*/ 215739 w 340000"/>
              <a:gd name="connsiteY12" fmla="*/ 0 h 339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000" h="339886">
                <a:moveTo>
                  <a:pt x="215739" y="0"/>
                </a:moveTo>
                <a:lnTo>
                  <a:pt x="124790" y="0"/>
                </a:lnTo>
                <a:lnTo>
                  <a:pt x="45474" y="45459"/>
                </a:lnTo>
                <a:lnTo>
                  <a:pt x="0" y="124220"/>
                </a:lnTo>
                <a:lnTo>
                  <a:pt x="0" y="215666"/>
                </a:lnTo>
                <a:lnTo>
                  <a:pt x="45474" y="294427"/>
                </a:lnTo>
                <a:lnTo>
                  <a:pt x="124790" y="339886"/>
                </a:lnTo>
                <a:lnTo>
                  <a:pt x="215739" y="339886"/>
                </a:lnTo>
                <a:lnTo>
                  <a:pt x="294526" y="294427"/>
                </a:lnTo>
                <a:lnTo>
                  <a:pt x="340001" y="215666"/>
                </a:lnTo>
                <a:lnTo>
                  <a:pt x="340001" y="124220"/>
                </a:lnTo>
                <a:lnTo>
                  <a:pt x="294526" y="45459"/>
                </a:lnTo>
                <a:lnTo>
                  <a:pt x="215739" y="0"/>
                </a:lnTo>
                <a:close/>
              </a:path>
            </a:pathLst>
          </a:custGeom>
          <a:solidFill>
            <a:schemeClr val="tx2"/>
          </a:solidFill>
          <a:ln w="0" cap="flat">
            <a:noFill/>
            <a:prstDash val="solid"/>
            <a:miter/>
          </a:ln>
        </p:spPr>
        <p:txBody>
          <a:bodyPr rtlCol="0" anchor="ctr"/>
          <a:lstStyle/>
          <a:p>
            <a:endParaRPr lang="en-US" sz="1200">
              <a:solidFill>
                <a:srgbClr val="000000"/>
              </a:solidFill>
              <a:latin typeface="Calibri" panose="020F0502020204030204"/>
            </a:endParaRPr>
          </a:p>
        </p:txBody>
      </p:sp>
      <p:grpSp>
        <p:nvGrpSpPr>
          <p:cNvPr id="7" name="Group 6">
            <a:extLst>
              <a:ext uri="{FF2B5EF4-FFF2-40B4-BE49-F238E27FC236}">
                <a16:creationId xmlns:a16="http://schemas.microsoft.com/office/drawing/2014/main" id="{1BF6F44E-88A3-A1DE-5427-F8D01D0B1D61}"/>
              </a:ext>
            </a:extLst>
          </p:cNvPr>
          <p:cNvGrpSpPr/>
          <p:nvPr/>
        </p:nvGrpSpPr>
        <p:grpSpPr>
          <a:xfrm>
            <a:off x="3583208" y="4933650"/>
            <a:ext cx="5396416" cy="623392"/>
            <a:chOff x="2668807" y="3882625"/>
            <a:chExt cx="5396416" cy="623392"/>
          </a:xfrm>
        </p:grpSpPr>
        <p:sp>
          <p:nvSpPr>
            <p:cNvPr id="8" name="Freeform 36">
              <a:extLst>
                <a:ext uri="{FF2B5EF4-FFF2-40B4-BE49-F238E27FC236}">
                  <a16:creationId xmlns:a16="http://schemas.microsoft.com/office/drawing/2014/main" id="{A3BA3EAD-4D70-4514-349F-9CBD65380A69}"/>
                </a:ext>
              </a:extLst>
            </p:cNvPr>
            <p:cNvSpPr/>
            <p:nvPr/>
          </p:nvSpPr>
          <p:spPr>
            <a:xfrm>
              <a:off x="3417731" y="3958190"/>
              <a:ext cx="4647492"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97856 w 897856"/>
                <a:gd name="connsiteY5" fmla="*/ 53917 h 107304"/>
                <a:gd name="connsiteX6" fmla="*/ 844450 w 897856"/>
                <a:gd name="connsiteY6" fmla="*/ 529 h 107304"/>
                <a:gd name="connsiteX7" fmla="*/ 839163 w 897856"/>
                <a:gd name="connsiteY7" fmla="*/ 95147 h 107304"/>
                <a:gd name="connsiteX8" fmla="*/ 797389 w 897856"/>
                <a:gd name="connsiteY8" fmla="*/ 53388 h 107304"/>
                <a:gd name="connsiteX9" fmla="*/ 839163 w 897856"/>
                <a:gd name="connsiteY9" fmla="*/ 11629 h 107304"/>
                <a:gd name="connsiteX10" fmla="*/ 880936 w 897856"/>
                <a:gd name="connsiteY10" fmla="*/ 53388 h 107304"/>
                <a:gd name="connsiteX11" fmla="*/ 839163 w 897856"/>
                <a:gd name="connsiteY11" fmla="*/ 95147 h 107304"/>
                <a:gd name="connsiteX0" fmla="*/ 844897 w 898303"/>
                <a:gd name="connsiteY0" fmla="*/ 0 h 107305"/>
                <a:gd name="connsiteX1" fmla="*/ 447 w 898303"/>
                <a:gd name="connsiteY1" fmla="*/ 0 h 107305"/>
                <a:gd name="connsiteX2" fmla="*/ 0 w 898303"/>
                <a:gd name="connsiteY2" fmla="*/ 54080 h 107305"/>
                <a:gd name="connsiteX3" fmla="*/ 447 w 898303"/>
                <a:gd name="connsiteY3" fmla="*/ 107305 h 107305"/>
                <a:gd name="connsiteX4" fmla="*/ 844897 w 898303"/>
                <a:gd name="connsiteY4" fmla="*/ 107305 h 107305"/>
                <a:gd name="connsiteX5" fmla="*/ 898303 w 898303"/>
                <a:gd name="connsiteY5" fmla="*/ 53917 h 107305"/>
                <a:gd name="connsiteX6" fmla="*/ 898303 w 898303"/>
                <a:gd name="connsiteY6" fmla="*/ 53917 h 107305"/>
                <a:gd name="connsiteX7" fmla="*/ 844897 w 898303"/>
                <a:gd name="connsiteY7" fmla="*/ 529 h 107305"/>
                <a:gd name="connsiteX8" fmla="*/ 844897 w 898303"/>
                <a:gd name="connsiteY8" fmla="*/ 0 h 107305"/>
                <a:gd name="connsiteX9" fmla="*/ 839610 w 898303"/>
                <a:gd name="connsiteY9" fmla="*/ 95147 h 107305"/>
                <a:gd name="connsiteX10" fmla="*/ 797836 w 898303"/>
                <a:gd name="connsiteY10" fmla="*/ 53388 h 107305"/>
                <a:gd name="connsiteX11" fmla="*/ 839610 w 898303"/>
                <a:gd name="connsiteY11" fmla="*/ 11629 h 107305"/>
                <a:gd name="connsiteX12" fmla="*/ 881383 w 898303"/>
                <a:gd name="connsiteY12" fmla="*/ 53388 h 107305"/>
                <a:gd name="connsiteX13" fmla="*/ 839610 w 898303"/>
                <a:gd name="connsiteY13" fmla="*/ 95147 h 107305"/>
                <a:gd name="connsiteX0" fmla="*/ 856917 w 910323"/>
                <a:gd name="connsiteY0" fmla="*/ 0 h 107305"/>
                <a:gd name="connsiteX1" fmla="*/ 12467 w 910323"/>
                <a:gd name="connsiteY1" fmla="*/ 0 h 107305"/>
                <a:gd name="connsiteX2" fmla="*/ 0 w 910323"/>
                <a:gd name="connsiteY2" fmla="*/ 54080 h 107305"/>
                <a:gd name="connsiteX3" fmla="*/ 12467 w 910323"/>
                <a:gd name="connsiteY3" fmla="*/ 107305 h 107305"/>
                <a:gd name="connsiteX4" fmla="*/ 856917 w 910323"/>
                <a:gd name="connsiteY4" fmla="*/ 107305 h 107305"/>
                <a:gd name="connsiteX5" fmla="*/ 910323 w 910323"/>
                <a:gd name="connsiteY5" fmla="*/ 53917 h 107305"/>
                <a:gd name="connsiteX6" fmla="*/ 910323 w 910323"/>
                <a:gd name="connsiteY6" fmla="*/ 53917 h 107305"/>
                <a:gd name="connsiteX7" fmla="*/ 856917 w 910323"/>
                <a:gd name="connsiteY7" fmla="*/ 529 h 107305"/>
                <a:gd name="connsiteX8" fmla="*/ 856917 w 910323"/>
                <a:gd name="connsiteY8" fmla="*/ 0 h 107305"/>
                <a:gd name="connsiteX9" fmla="*/ 851630 w 910323"/>
                <a:gd name="connsiteY9" fmla="*/ 95147 h 107305"/>
                <a:gd name="connsiteX10" fmla="*/ 809856 w 910323"/>
                <a:gd name="connsiteY10" fmla="*/ 53388 h 107305"/>
                <a:gd name="connsiteX11" fmla="*/ 851630 w 910323"/>
                <a:gd name="connsiteY11" fmla="*/ 11629 h 107305"/>
                <a:gd name="connsiteX12" fmla="*/ 893403 w 910323"/>
                <a:gd name="connsiteY12" fmla="*/ 53388 h 107305"/>
                <a:gd name="connsiteX13" fmla="*/ 851630 w 910323"/>
                <a:gd name="connsiteY13"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0323" h="107305">
                  <a:moveTo>
                    <a:pt x="856917" y="0"/>
                  </a:moveTo>
                  <a:lnTo>
                    <a:pt x="12467" y="0"/>
                  </a:lnTo>
                  <a:lnTo>
                    <a:pt x="0" y="54080"/>
                  </a:lnTo>
                  <a:lnTo>
                    <a:pt x="12467" y="107305"/>
                  </a:lnTo>
                  <a:lnTo>
                    <a:pt x="856917" y="107305"/>
                  </a:lnTo>
                  <a:cubicBezTo>
                    <a:pt x="886529" y="107305"/>
                    <a:pt x="910323" y="83518"/>
                    <a:pt x="910323" y="53917"/>
                  </a:cubicBezTo>
                  <a:lnTo>
                    <a:pt x="910323" y="53917"/>
                  </a:lnTo>
                  <a:cubicBezTo>
                    <a:pt x="910323" y="24316"/>
                    <a:pt x="886529" y="529"/>
                    <a:pt x="856917" y="529"/>
                  </a:cubicBezTo>
                  <a:lnTo>
                    <a:pt x="856917" y="0"/>
                  </a:lnTo>
                  <a:close/>
                  <a:moveTo>
                    <a:pt x="851630" y="95147"/>
                  </a:moveTo>
                  <a:cubicBezTo>
                    <a:pt x="828892" y="95147"/>
                    <a:pt x="809856" y="76646"/>
                    <a:pt x="809856" y="53388"/>
                  </a:cubicBezTo>
                  <a:cubicBezTo>
                    <a:pt x="809856" y="30130"/>
                    <a:pt x="828364" y="11629"/>
                    <a:pt x="851630" y="11629"/>
                  </a:cubicBezTo>
                  <a:cubicBezTo>
                    <a:pt x="874896" y="11629"/>
                    <a:pt x="893403" y="30130"/>
                    <a:pt x="893403" y="53388"/>
                  </a:cubicBezTo>
                  <a:cubicBezTo>
                    <a:pt x="893403" y="76646"/>
                    <a:pt x="874896" y="95147"/>
                    <a:pt x="851630" y="95147"/>
                  </a:cubicBezTo>
                  <a:close/>
                </a:path>
              </a:pathLst>
            </a:custGeom>
            <a:solidFill>
              <a:schemeClr val="accent5"/>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9" name="Freeform 32">
              <a:extLst>
                <a:ext uri="{FF2B5EF4-FFF2-40B4-BE49-F238E27FC236}">
                  <a16:creationId xmlns:a16="http://schemas.microsoft.com/office/drawing/2014/main" id="{454E09C9-C3EE-9FA3-92E0-D0A14A5A97FC}"/>
                </a:ext>
              </a:extLst>
            </p:cNvPr>
            <p:cNvSpPr/>
            <p:nvPr/>
          </p:nvSpPr>
          <p:spPr>
            <a:xfrm>
              <a:off x="2668807" y="3882625"/>
              <a:ext cx="812569" cy="623385"/>
            </a:xfrm>
            <a:custGeom>
              <a:avLst/>
              <a:gdLst>
                <a:gd name="connsiteX0" fmla="*/ 0 w 159161"/>
                <a:gd name="connsiteY0" fmla="*/ 78761 h 122105"/>
                <a:gd name="connsiteX1" fmla="*/ 159161 w 159161"/>
                <a:gd name="connsiteY1" fmla="*/ 122105 h 122105"/>
                <a:gd name="connsiteX2" fmla="*/ 159161 w 159161"/>
                <a:gd name="connsiteY2" fmla="*/ 14801 h 122105"/>
                <a:gd name="connsiteX3" fmla="*/ 45475 w 159161"/>
                <a:gd name="connsiteY3" fmla="*/ 0 h 122105"/>
                <a:gd name="connsiteX4" fmla="*/ 0 w 159161"/>
                <a:gd name="connsiteY4" fmla="*/ 78761 h 122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61" h="122105">
                  <a:moveTo>
                    <a:pt x="0" y="78761"/>
                  </a:moveTo>
                  <a:lnTo>
                    <a:pt x="159161" y="122105"/>
                  </a:lnTo>
                  <a:lnTo>
                    <a:pt x="159161" y="14801"/>
                  </a:lnTo>
                  <a:lnTo>
                    <a:pt x="45475" y="0"/>
                  </a:lnTo>
                  <a:lnTo>
                    <a:pt x="0" y="78761"/>
                  </a:lnTo>
                  <a:close/>
                </a:path>
              </a:pathLst>
            </a:custGeom>
            <a:solidFill>
              <a:schemeClr val="accent5">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13" name="TextBox 12">
              <a:extLst>
                <a:ext uri="{FF2B5EF4-FFF2-40B4-BE49-F238E27FC236}">
                  <a16:creationId xmlns:a16="http://schemas.microsoft.com/office/drawing/2014/main" id="{5D1A1673-2401-67A4-C034-316F5105D196}"/>
                </a:ext>
              </a:extLst>
            </p:cNvPr>
            <p:cNvSpPr txBox="1"/>
            <p:nvPr/>
          </p:nvSpPr>
          <p:spPr>
            <a:xfrm>
              <a:off x="2871589" y="4046007"/>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04</a:t>
              </a:r>
            </a:p>
          </p:txBody>
        </p:sp>
      </p:grpSp>
      <p:grpSp>
        <p:nvGrpSpPr>
          <p:cNvPr id="14" name="Group 13">
            <a:extLst>
              <a:ext uri="{FF2B5EF4-FFF2-40B4-BE49-F238E27FC236}">
                <a16:creationId xmlns:a16="http://schemas.microsoft.com/office/drawing/2014/main" id="{42F652CF-92B3-F57B-D592-BD60E63AA698}"/>
              </a:ext>
            </a:extLst>
          </p:cNvPr>
          <p:cNvGrpSpPr/>
          <p:nvPr/>
        </p:nvGrpSpPr>
        <p:grpSpPr>
          <a:xfrm>
            <a:off x="3180980" y="3133658"/>
            <a:ext cx="5798644" cy="801495"/>
            <a:chOff x="2266579" y="2082632"/>
            <a:chExt cx="5798644" cy="801495"/>
          </a:xfrm>
        </p:grpSpPr>
        <p:sp>
          <p:nvSpPr>
            <p:cNvPr id="15" name="Freeform 33">
              <a:extLst>
                <a:ext uri="{FF2B5EF4-FFF2-40B4-BE49-F238E27FC236}">
                  <a16:creationId xmlns:a16="http://schemas.microsoft.com/office/drawing/2014/main" id="{FE9B6110-0E10-EAF8-BEC4-F9D6773D7F39}"/>
                </a:ext>
              </a:extLst>
            </p:cNvPr>
            <p:cNvSpPr/>
            <p:nvPr/>
          </p:nvSpPr>
          <p:spPr>
            <a:xfrm>
              <a:off x="3429423" y="2082632"/>
              <a:ext cx="4635800"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44450 w 897856"/>
                <a:gd name="connsiteY5" fmla="*/ 529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6274 h 107305"/>
                <a:gd name="connsiteX3" fmla="*/ 447 w 898303"/>
                <a:gd name="connsiteY3" fmla="*/ 107305 h 107305"/>
                <a:gd name="connsiteX4" fmla="*/ 844897 w 898303"/>
                <a:gd name="connsiteY4" fmla="*/ 107305 h 107305"/>
                <a:gd name="connsiteX5" fmla="*/ 898303 w 898303"/>
                <a:gd name="connsiteY5" fmla="*/ 53917 h 107305"/>
                <a:gd name="connsiteX6" fmla="*/ 844897 w 898303"/>
                <a:gd name="connsiteY6" fmla="*/ 529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4627 w 908033"/>
                <a:gd name="connsiteY0" fmla="*/ 0 h 107305"/>
                <a:gd name="connsiteX1" fmla="*/ 10177 w 908033"/>
                <a:gd name="connsiteY1" fmla="*/ 0 h 107305"/>
                <a:gd name="connsiteX2" fmla="*/ 0 w 908033"/>
                <a:gd name="connsiteY2" fmla="*/ 56274 h 107305"/>
                <a:gd name="connsiteX3" fmla="*/ 10177 w 908033"/>
                <a:gd name="connsiteY3" fmla="*/ 107305 h 107305"/>
                <a:gd name="connsiteX4" fmla="*/ 854627 w 908033"/>
                <a:gd name="connsiteY4" fmla="*/ 107305 h 107305"/>
                <a:gd name="connsiteX5" fmla="*/ 908033 w 908033"/>
                <a:gd name="connsiteY5" fmla="*/ 53917 h 107305"/>
                <a:gd name="connsiteX6" fmla="*/ 854627 w 908033"/>
                <a:gd name="connsiteY6" fmla="*/ 529 h 107305"/>
                <a:gd name="connsiteX7" fmla="*/ 854627 w 908033"/>
                <a:gd name="connsiteY7" fmla="*/ 0 h 107305"/>
                <a:gd name="connsiteX8" fmla="*/ 849340 w 908033"/>
                <a:gd name="connsiteY8" fmla="*/ 95147 h 107305"/>
                <a:gd name="connsiteX9" fmla="*/ 807566 w 908033"/>
                <a:gd name="connsiteY9" fmla="*/ 53388 h 107305"/>
                <a:gd name="connsiteX10" fmla="*/ 849340 w 908033"/>
                <a:gd name="connsiteY10" fmla="*/ 11629 h 107305"/>
                <a:gd name="connsiteX11" fmla="*/ 891113 w 908033"/>
                <a:gd name="connsiteY11" fmla="*/ 53388 h 107305"/>
                <a:gd name="connsiteX12" fmla="*/ 849340 w 908033"/>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8033" h="107305">
                  <a:moveTo>
                    <a:pt x="854627" y="0"/>
                  </a:moveTo>
                  <a:lnTo>
                    <a:pt x="10177" y="0"/>
                  </a:lnTo>
                  <a:lnTo>
                    <a:pt x="0" y="56274"/>
                  </a:lnTo>
                  <a:lnTo>
                    <a:pt x="10177" y="107305"/>
                  </a:lnTo>
                  <a:lnTo>
                    <a:pt x="854627" y="107305"/>
                  </a:lnTo>
                  <a:cubicBezTo>
                    <a:pt x="884239" y="107305"/>
                    <a:pt x="908033" y="83518"/>
                    <a:pt x="908033" y="53917"/>
                  </a:cubicBezTo>
                  <a:cubicBezTo>
                    <a:pt x="908033" y="24316"/>
                    <a:pt x="884239" y="529"/>
                    <a:pt x="854627" y="529"/>
                  </a:cubicBezTo>
                  <a:lnTo>
                    <a:pt x="854627" y="0"/>
                  </a:lnTo>
                  <a:close/>
                  <a:moveTo>
                    <a:pt x="849340" y="95147"/>
                  </a:moveTo>
                  <a:cubicBezTo>
                    <a:pt x="826602" y="95147"/>
                    <a:pt x="807566" y="76646"/>
                    <a:pt x="807566" y="53388"/>
                  </a:cubicBezTo>
                  <a:cubicBezTo>
                    <a:pt x="807566" y="30130"/>
                    <a:pt x="826074" y="11629"/>
                    <a:pt x="849340" y="11629"/>
                  </a:cubicBezTo>
                  <a:cubicBezTo>
                    <a:pt x="872606" y="11629"/>
                    <a:pt x="891113" y="30130"/>
                    <a:pt x="891113" y="53388"/>
                  </a:cubicBezTo>
                  <a:cubicBezTo>
                    <a:pt x="891113" y="76646"/>
                    <a:pt x="872606" y="95147"/>
                    <a:pt x="849340" y="95147"/>
                  </a:cubicBezTo>
                  <a:close/>
                </a:path>
              </a:pathLst>
            </a:custGeom>
            <a:solidFill>
              <a:srgbClr val="805AAB"/>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16" name="Freeform 29">
              <a:extLst>
                <a:ext uri="{FF2B5EF4-FFF2-40B4-BE49-F238E27FC236}">
                  <a16:creationId xmlns:a16="http://schemas.microsoft.com/office/drawing/2014/main" id="{D73B837D-E17D-77B2-8E51-96F68F63D025}"/>
                </a:ext>
              </a:extLst>
            </p:cNvPr>
            <p:cNvSpPr/>
            <p:nvPr/>
          </p:nvSpPr>
          <p:spPr>
            <a:xfrm>
              <a:off x="2266579" y="2082632"/>
              <a:ext cx="1214796" cy="801495"/>
            </a:xfrm>
            <a:custGeom>
              <a:avLst/>
              <a:gdLst>
                <a:gd name="connsiteX0" fmla="*/ 0 w 237947"/>
                <a:gd name="connsiteY0" fmla="*/ 111534 h 156992"/>
                <a:gd name="connsiteX1" fmla="*/ 237948 w 237947"/>
                <a:gd name="connsiteY1" fmla="*/ 0 h 156992"/>
                <a:gd name="connsiteX2" fmla="*/ 237948 w 237947"/>
                <a:gd name="connsiteY2" fmla="*/ 106776 h 156992"/>
                <a:gd name="connsiteX3" fmla="*/ 78787 w 237947"/>
                <a:gd name="connsiteY3" fmla="*/ 156993 h 156992"/>
                <a:gd name="connsiteX4" fmla="*/ 0 w 237947"/>
                <a:gd name="connsiteY4" fmla="*/ 111534 h 156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47" h="156992">
                  <a:moveTo>
                    <a:pt x="0" y="111534"/>
                  </a:moveTo>
                  <a:lnTo>
                    <a:pt x="237948" y="0"/>
                  </a:lnTo>
                  <a:lnTo>
                    <a:pt x="237948" y="106776"/>
                  </a:lnTo>
                  <a:lnTo>
                    <a:pt x="78787" y="156993"/>
                  </a:lnTo>
                  <a:lnTo>
                    <a:pt x="0" y="111534"/>
                  </a:lnTo>
                  <a:close/>
                </a:path>
              </a:pathLst>
            </a:custGeom>
            <a:solidFill>
              <a:srgbClr val="583F7B"/>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17" name="TextBox 16">
              <a:extLst>
                <a:ext uri="{FF2B5EF4-FFF2-40B4-BE49-F238E27FC236}">
                  <a16:creationId xmlns:a16="http://schemas.microsoft.com/office/drawing/2014/main" id="{E6C29AE3-BFA5-7F24-5200-A1BA99544406}"/>
                </a:ext>
              </a:extLst>
            </p:cNvPr>
            <p:cNvSpPr txBox="1"/>
            <p:nvPr/>
          </p:nvSpPr>
          <p:spPr>
            <a:xfrm>
              <a:off x="2873977" y="2346080"/>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01</a:t>
              </a:r>
            </a:p>
          </p:txBody>
        </p:sp>
        <p:sp>
          <p:nvSpPr>
            <p:cNvPr id="19" name="TextBox 18">
              <a:extLst>
                <a:ext uri="{FF2B5EF4-FFF2-40B4-BE49-F238E27FC236}">
                  <a16:creationId xmlns:a16="http://schemas.microsoft.com/office/drawing/2014/main" id="{336E66E9-33C1-C34E-FF14-57D660673E2E}"/>
                </a:ext>
              </a:extLst>
            </p:cNvPr>
            <p:cNvSpPr txBox="1"/>
            <p:nvPr/>
          </p:nvSpPr>
          <p:spPr>
            <a:xfrm>
              <a:off x="3895181" y="2102000"/>
              <a:ext cx="3261906" cy="369332"/>
            </a:xfrm>
            <a:prstGeom prst="rect">
              <a:avLst/>
            </a:prstGeom>
            <a:noFill/>
          </p:spPr>
          <p:txBody>
            <a:bodyPr wrap="square" lIns="0" rIns="0" rtlCol="0" anchor="b">
              <a:spAutoFit/>
            </a:bodyPr>
            <a:lstStyle/>
            <a:p>
              <a:pPr algn="ctr"/>
              <a:r>
                <a:rPr lang="ar-EG" b="1" noProof="1">
                  <a:solidFill>
                    <a:srgbClr val="FFFFFF"/>
                  </a:solidFill>
                  <a:latin typeface="Alexandria" pitchFamily="2" charset="-78"/>
                  <a:cs typeface="Alexandria" pitchFamily="2" charset="-78"/>
                </a:rPr>
                <a:t>نشر الوعي وتعزيز المعرفة</a:t>
              </a:r>
              <a:endParaRPr lang="en-US" b="1" noProof="1">
                <a:solidFill>
                  <a:srgbClr val="FFFFFF"/>
                </a:solidFill>
                <a:latin typeface="Alexandria" pitchFamily="2" charset="-78"/>
                <a:cs typeface="Alexandria" pitchFamily="2" charset="-78"/>
              </a:endParaRPr>
            </a:p>
          </p:txBody>
        </p:sp>
      </p:grpSp>
      <p:grpSp>
        <p:nvGrpSpPr>
          <p:cNvPr id="21" name="Group 20">
            <a:extLst>
              <a:ext uri="{FF2B5EF4-FFF2-40B4-BE49-F238E27FC236}">
                <a16:creationId xmlns:a16="http://schemas.microsoft.com/office/drawing/2014/main" id="{9E266E0A-8342-04AE-CF38-7D4C669CA95A}"/>
              </a:ext>
            </a:extLst>
          </p:cNvPr>
          <p:cNvGrpSpPr/>
          <p:nvPr/>
        </p:nvGrpSpPr>
        <p:grpSpPr>
          <a:xfrm>
            <a:off x="3583208" y="3757043"/>
            <a:ext cx="5396416" cy="623385"/>
            <a:chOff x="2668807" y="2706017"/>
            <a:chExt cx="5396416" cy="623385"/>
          </a:xfrm>
        </p:grpSpPr>
        <p:sp>
          <p:nvSpPr>
            <p:cNvPr id="22" name="Freeform 34">
              <a:extLst>
                <a:ext uri="{FF2B5EF4-FFF2-40B4-BE49-F238E27FC236}">
                  <a16:creationId xmlns:a16="http://schemas.microsoft.com/office/drawing/2014/main" id="{1E6A78D9-EE2C-9F30-8FF8-C7C476CA23A1}"/>
                </a:ext>
              </a:extLst>
            </p:cNvPr>
            <p:cNvSpPr/>
            <p:nvPr/>
          </p:nvSpPr>
          <p:spPr>
            <a:xfrm>
              <a:off x="3411886" y="2706017"/>
              <a:ext cx="4653337"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44450 w 897856"/>
                <a:gd name="connsiteY5" fmla="*/ 528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2079 h 107305"/>
                <a:gd name="connsiteX3" fmla="*/ 447 w 898303"/>
                <a:gd name="connsiteY3" fmla="*/ 107305 h 107305"/>
                <a:gd name="connsiteX4" fmla="*/ 844897 w 898303"/>
                <a:gd name="connsiteY4" fmla="*/ 107305 h 107305"/>
                <a:gd name="connsiteX5" fmla="*/ 898303 w 898303"/>
                <a:gd name="connsiteY5" fmla="*/ 53917 h 107305"/>
                <a:gd name="connsiteX6" fmla="*/ 844897 w 898303"/>
                <a:gd name="connsiteY6" fmla="*/ 528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8062 w 911468"/>
                <a:gd name="connsiteY0" fmla="*/ 0 h 107305"/>
                <a:gd name="connsiteX1" fmla="*/ 13612 w 911468"/>
                <a:gd name="connsiteY1" fmla="*/ 0 h 107305"/>
                <a:gd name="connsiteX2" fmla="*/ 0 w 911468"/>
                <a:gd name="connsiteY2" fmla="*/ 52079 h 107305"/>
                <a:gd name="connsiteX3" fmla="*/ 13612 w 911468"/>
                <a:gd name="connsiteY3" fmla="*/ 107305 h 107305"/>
                <a:gd name="connsiteX4" fmla="*/ 858062 w 911468"/>
                <a:gd name="connsiteY4" fmla="*/ 107305 h 107305"/>
                <a:gd name="connsiteX5" fmla="*/ 911468 w 911468"/>
                <a:gd name="connsiteY5" fmla="*/ 53917 h 107305"/>
                <a:gd name="connsiteX6" fmla="*/ 858062 w 911468"/>
                <a:gd name="connsiteY6" fmla="*/ 528 h 107305"/>
                <a:gd name="connsiteX7" fmla="*/ 858062 w 911468"/>
                <a:gd name="connsiteY7" fmla="*/ 0 h 107305"/>
                <a:gd name="connsiteX8" fmla="*/ 852775 w 911468"/>
                <a:gd name="connsiteY8" fmla="*/ 95147 h 107305"/>
                <a:gd name="connsiteX9" fmla="*/ 811001 w 911468"/>
                <a:gd name="connsiteY9" fmla="*/ 53388 h 107305"/>
                <a:gd name="connsiteX10" fmla="*/ 852775 w 911468"/>
                <a:gd name="connsiteY10" fmla="*/ 11629 h 107305"/>
                <a:gd name="connsiteX11" fmla="*/ 894548 w 911468"/>
                <a:gd name="connsiteY11" fmla="*/ 53388 h 107305"/>
                <a:gd name="connsiteX12" fmla="*/ 852775 w 911468"/>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1468" h="107305">
                  <a:moveTo>
                    <a:pt x="858062" y="0"/>
                  </a:moveTo>
                  <a:lnTo>
                    <a:pt x="13612" y="0"/>
                  </a:lnTo>
                  <a:lnTo>
                    <a:pt x="0" y="52079"/>
                  </a:lnTo>
                  <a:lnTo>
                    <a:pt x="13612" y="107305"/>
                  </a:lnTo>
                  <a:lnTo>
                    <a:pt x="858062" y="107305"/>
                  </a:lnTo>
                  <a:cubicBezTo>
                    <a:pt x="887674" y="107305"/>
                    <a:pt x="911468" y="83518"/>
                    <a:pt x="911468" y="53917"/>
                  </a:cubicBezTo>
                  <a:cubicBezTo>
                    <a:pt x="911468" y="24315"/>
                    <a:pt x="887674" y="528"/>
                    <a:pt x="858062" y="528"/>
                  </a:cubicBezTo>
                  <a:lnTo>
                    <a:pt x="858062" y="0"/>
                  </a:lnTo>
                  <a:close/>
                  <a:moveTo>
                    <a:pt x="852775" y="95147"/>
                  </a:moveTo>
                  <a:cubicBezTo>
                    <a:pt x="830037" y="95147"/>
                    <a:pt x="811001" y="76646"/>
                    <a:pt x="811001" y="53388"/>
                  </a:cubicBezTo>
                  <a:cubicBezTo>
                    <a:pt x="811001" y="30130"/>
                    <a:pt x="829509" y="11629"/>
                    <a:pt x="852775" y="11629"/>
                  </a:cubicBezTo>
                  <a:cubicBezTo>
                    <a:pt x="876041" y="11629"/>
                    <a:pt x="894548" y="30130"/>
                    <a:pt x="894548" y="53388"/>
                  </a:cubicBezTo>
                  <a:cubicBezTo>
                    <a:pt x="894548" y="76646"/>
                    <a:pt x="876041" y="95147"/>
                    <a:pt x="852775" y="95147"/>
                  </a:cubicBezTo>
                  <a:close/>
                </a:path>
              </a:pathLst>
            </a:custGeom>
            <a:solidFill>
              <a:schemeClr val="accent2"/>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24" name="Freeform 30">
              <a:extLst>
                <a:ext uri="{FF2B5EF4-FFF2-40B4-BE49-F238E27FC236}">
                  <a16:creationId xmlns:a16="http://schemas.microsoft.com/office/drawing/2014/main" id="{D842D32D-F395-EAAB-7118-AC7D435F1D9F}"/>
                </a:ext>
              </a:extLst>
            </p:cNvPr>
            <p:cNvSpPr/>
            <p:nvPr/>
          </p:nvSpPr>
          <p:spPr>
            <a:xfrm>
              <a:off x="2668807" y="2706017"/>
              <a:ext cx="812569" cy="623385"/>
            </a:xfrm>
            <a:custGeom>
              <a:avLst/>
              <a:gdLst>
                <a:gd name="connsiteX0" fmla="*/ 45475 w 159161"/>
                <a:gd name="connsiteY0" fmla="*/ 122105 h 122105"/>
                <a:gd name="connsiteX1" fmla="*/ 159161 w 159161"/>
                <a:gd name="connsiteY1" fmla="*/ 107305 h 122105"/>
                <a:gd name="connsiteX2" fmla="*/ 159161 w 159161"/>
                <a:gd name="connsiteY2" fmla="*/ 0 h 122105"/>
                <a:gd name="connsiteX3" fmla="*/ 0 w 159161"/>
                <a:gd name="connsiteY3" fmla="*/ 43345 h 122105"/>
                <a:gd name="connsiteX4" fmla="*/ 45475 w 159161"/>
                <a:gd name="connsiteY4" fmla="*/ 122105 h 122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161" h="122105">
                  <a:moveTo>
                    <a:pt x="45475" y="122105"/>
                  </a:moveTo>
                  <a:lnTo>
                    <a:pt x="159161" y="107305"/>
                  </a:lnTo>
                  <a:lnTo>
                    <a:pt x="159161" y="0"/>
                  </a:lnTo>
                  <a:lnTo>
                    <a:pt x="0" y="43345"/>
                  </a:lnTo>
                  <a:lnTo>
                    <a:pt x="45475" y="122105"/>
                  </a:lnTo>
                  <a:close/>
                </a:path>
              </a:pathLst>
            </a:custGeom>
            <a:solidFill>
              <a:schemeClr val="accent2">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26" name="TextBox 25">
              <a:extLst>
                <a:ext uri="{FF2B5EF4-FFF2-40B4-BE49-F238E27FC236}">
                  <a16:creationId xmlns:a16="http://schemas.microsoft.com/office/drawing/2014/main" id="{22B860E4-137D-A9B5-EE63-1A46FBF022DB}"/>
                </a:ext>
              </a:extLst>
            </p:cNvPr>
            <p:cNvSpPr txBox="1"/>
            <p:nvPr/>
          </p:nvSpPr>
          <p:spPr>
            <a:xfrm>
              <a:off x="2900972" y="2921026"/>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02</a:t>
              </a:r>
            </a:p>
          </p:txBody>
        </p:sp>
      </p:grpSp>
      <p:grpSp>
        <p:nvGrpSpPr>
          <p:cNvPr id="29" name="Group 28">
            <a:extLst>
              <a:ext uri="{FF2B5EF4-FFF2-40B4-BE49-F238E27FC236}">
                <a16:creationId xmlns:a16="http://schemas.microsoft.com/office/drawing/2014/main" id="{171AAE42-F57D-366E-B425-66003FF46D4F}"/>
              </a:ext>
            </a:extLst>
          </p:cNvPr>
          <p:cNvGrpSpPr/>
          <p:nvPr/>
        </p:nvGrpSpPr>
        <p:grpSpPr>
          <a:xfrm>
            <a:off x="3806556" y="4383129"/>
            <a:ext cx="5173068" cy="547827"/>
            <a:chOff x="2892155" y="3332103"/>
            <a:chExt cx="5173068" cy="547827"/>
          </a:xfrm>
        </p:grpSpPr>
        <p:sp>
          <p:nvSpPr>
            <p:cNvPr id="30" name="Freeform 35">
              <a:extLst>
                <a:ext uri="{FF2B5EF4-FFF2-40B4-BE49-F238E27FC236}">
                  <a16:creationId xmlns:a16="http://schemas.microsoft.com/office/drawing/2014/main" id="{E3230ACB-2E6F-1928-2487-8830C5240904}"/>
                </a:ext>
              </a:extLst>
            </p:cNvPr>
            <p:cNvSpPr/>
            <p:nvPr/>
          </p:nvSpPr>
          <p:spPr>
            <a:xfrm>
              <a:off x="3441108" y="3332103"/>
              <a:ext cx="4624115"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6 h 107304"/>
                <a:gd name="connsiteX5" fmla="*/ 844450 w 897856"/>
                <a:gd name="connsiteY5" fmla="*/ 528 h 107304"/>
                <a:gd name="connsiteX6" fmla="*/ 839163 w 897856"/>
                <a:gd name="connsiteY6" fmla="*/ 95147 h 107304"/>
                <a:gd name="connsiteX7" fmla="*/ 797389 w 897856"/>
                <a:gd name="connsiteY7" fmla="*/ 53388 h 107304"/>
                <a:gd name="connsiteX8" fmla="*/ 839163 w 897856"/>
                <a:gd name="connsiteY8" fmla="*/ 11629 h 107304"/>
                <a:gd name="connsiteX9" fmla="*/ 880936 w 897856"/>
                <a:gd name="connsiteY9" fmla="*/ 53388 h 107304"/>
                <a:gd name="connsiteX10" fmla="*/ 839163 w 897856"/>
                <a:gd name="connsiteY10" fmla="*/ 95147 h 107304"/>
                <a:gd name="connsiteX0" fmla="*/ 844897 w 898303"/>
                <a:gd name="connsiteY0" fmla="*/ 0 h 107305"/>
                <a:gd name="connsiteX1" fmla="*/ 447 w 898303"/>
                <a:gd name="connsiteY1" fmla="*/ 0 h 107305"/>
                <a:gd name="connsiteX2" fmla="*/ 0 w 898303"/>
                <a:gd name="connsiteY2" fmla="*/ 55369 h 107305"/>
                <a:gd name="connsiteX3" fmla="*/ 447 w 898303"/>
                <a:gd name="connsiteY3" fmla="*/ 107305 h 107305"/>
                <a:gd name="connsiteX4" fmla="*/ 844897 w 898303"/>
                <a:gd name="connsiteY4" fmla="*/ 107305 h 107305"/>
                <a:gd name="connsiteX5" fmla="*/ 898303 w 898303"/>
                <a:gd name="connsiteY5" fmla="*/ 53916 h 107305"/>
                <a:gd name="connsiteX6" fmla="*/ 844897 w 898303"/>
                <a:gd name="connsiteY6" fmla="*/ 528 h 107305"/>
                <a:gd name="connsiteX7" fmla="*/ 844897 w 898303"/>
                <a:gd name="connsiteY7" fmla="*/ 0 h 107305"/>
                <a:gd name="connsiteX8" fmla="*/ 839610 w 898303"/>
                <a:gd name="connsiteY8" fmla="*/ 95147 h 107305"/>
                <a:gd name="connsiteX9" fmla="*/ 797836 w 898303"/>
                <a:gd name="connsiteY9" fmla="*/ 53388 h 107305"/>
                <a:gd name="connsiteX10" fmla="*/ 839610 w 898303"/>
                <a:gd name="connsiteY10" fmla="*/ 11629 h 107305"/>
                <a:gd name="connsiteX11" fmla="*/ 881383 w 898303"/>
                <a:gd name="connsiteY11" fmla="*/ 53388 h 107305"/>
                <a:gd name="connsiteX12" fmla="*/ 839610 w 898303"/>
                <a:gd name="connsiteY12" fmla="*/ 95147 h 107305"/>
                <a:gd name="connsiteX0" fmla="*/ 852338 w 905744"/>
                <a:gd name="connsiteY0" fmla="*/ 0 h 107305"/>
                <a:gd name="connsiteX1" fmla="*/ 7888 w 905744"/>
                <a:gd name="connsiteY1" fmla="*/ 0 h 107305"/>
                <a:gd name="connsiteX2" fmla="*/ 0 w 905744"/>
                <a:gd name="connsiteY2" fmla="*/ 55941 h 107305"/>
                <a:gd name="connsiteX3" fmla="*/ 7888 w 905744"/>
                <a:gd name="connsiteY3" fmla="*/ 107305 h 107305"/>
                <a:gd name="connsiteX4" fmla="*/ 852338 w 905744"/>
                <a:gd name="connsiteY4" fmla="*/ 107305 h 107305"/>
                <a:gd name="connsiteX5" fmla="*/ 905744 w 905744"/>
                <a:gd name="connsiteY5" fmla="*/ 53916 h 107305"/>
                <a:gd name="connsiteX6" fmla="*/ 852338 w 905744"/>
                <a:gd name="connsiteY6" fmla="*/ 528 h 107305"/>
                <a:gd name="connsiteX7" fmla="*/ 852338 w 905744"/>
                <a:gd name="connsiteY7" fmla="*/ 0 h 107305"/>
                <a:gd name="connsiteX8" fmla="*/ 847051 w 905744"/>
                <a:gd name="connsiteY8" fmla="*/ 95147 h 107305"/>
                <a:gd name="connsiteX9" fmla="*/ 805277 w 905744"/>
                <a:gd name="connsiteY9" fmla="*/ 53388 h 107305"/>
                <a:gd name="connsiteX10" fmla="*/ 847051 w 905744"/>
                <a:gd name="connsiteY10" fmla="*/ 11629 h 107305"/>
                <a:gd name="connsiteX11" fmla="*/ 888824 w 905744"/>
                <a:gd name="connsiteY11" fmla="*/ 53388 h 107305"/>
                <a:gd name="connsiteX12" fmla="*/ 847051 w 905744"/>
                <a:gd name="connsiteY12" fmla="*/ 95147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05744" h="107305">
                  <a:moveTo>
                    <a:pt x="852338" y="0"/>
                  </a:moveTo>
                  <a:lnTo>
                    <a:pt x="7888" y="0"/>
                  </a:lnTo>
                  <a:lnTo>
                    <a:pt x="0" y="55941"/>
                  </a:lnTo>
                  <a:lnTo>
                    <a:pt x="7888" y="107305"/>
                  </a:lnTo>
                  <a:lnTo>
                    <a:pt x="852338" y="107305"/>
                  </a:lnTo>
                  <a:cubicBezTo>
                    <a:pt x="881950" y="107305"/>
                    <a:pt x="905744" y="83518"/>
                    <a:pt x="905744" y="53916"/>
                  </a:cubicBezTo>
                  <a:cubicBezTo>
                    <a:pt x="905744" y="24315"/>
                    <a:pt x="881950" y="528"/>
                    <a:pt x="852338" y="528"/>
                  </a:cubicBezTo>
                  <a:lnTo>
                    <a:pt x="852338" y="0"/>
                  </a:lnTo>
                  <a:close/>
                  <a:moveTo>
                    <a:pt x="847051" y="95147"/>
                  </a:moveTo>
                  <a:cubicBezTo>
                    <a:pt x="824313" y="95147"/>
                    <a:pt x="805277" y="76646"/>
                    <a:pt x="805277" y="53388"/>
                  </a:cubicBezTo>
                  <a:cubicBezTo>
                    <a:pt x="805277" y="30130"/>
                    <a:pt x="823785" y="11629"/>
                    <a:pt x="847051" y="11629"/>
                  </a:cubicBezTo>
                  <a:cubicBezTo>
                    <a:pt x="870317" y="11629"/>
                    <a:pt x="888824" y="30130"/>
                    <a:pt x="888824" y="53388"/>
                  </a:cubicBezTo>
                  <a:cubicBezTo>
                    <a:pt x="888824" y="76646"/>
                    <a:pt x="870317" y="95147"/>
                    <a:pt x="847051" y="95147"/>
                  </a:cubicBezTo>
                  <a:close/>
                </a:path>
              </a:pathLst>
            </a:custGeom>
            <a:solidFill>
              <a:schemeClr val="accent4"/>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1" name="Freeform 31">
              <a:extLst>
                <a:ext uri="{FF2B5EF4-FFF2-40B4-BE49-F238E27FC236}">
                  <a16:creationId xmlns:a16="http://schemas.microsoft.com/office/drawing/2014/main" id="{1E9DDF9C-3134-ADB2-0587-E03AF955C691}"/>
                </a:ext>
              </a:extLst>
            </p:cNvPr>
            <p:cNvSpPr/>
            <p:nvPr/>
          </p:nvSpPr>
          <p:spPr>
            <a:xfrm>
              <a:off x="2900972" y="3332104"/>
              <a:ext cx="580403" cy="547821"/>
            </a:xfrm>
            <a:custGeom>
              <a:avLst/>
              <a:gdLst>
                <a:gd name="connsiteX0" fmla="*/ 0 w 113686"/>
                <a:gd name="connsiteY0" fmla="*/ 99376 h 107304"/>
                <a:gd name="connsiteX1" fmla="*/ 113686 w 113686"/>
                <a:gd name="connsiteY1" fmla="*/ 107305 h 107304"/>
                <a:gd name="connsiteX2" fmla="*/ 113686 w 113686"/>
                <a:gd name="connsiteY2" fmla="*/ 0 h 107304"/>
                <a:gd name="connsiteX3" fmla="*/ 0 w 113686"/>
                <a:gd name="connsiteY3" fmla="*/ 7929 h 107304"/>
                <a:gd name="connsiteX4" fmla="*/ 0 w 113686"/>
                <a:gd name="connsiteY4" fmla="*/ 99376 h 107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686" h="107304">
                  <a:moveTo>
                    <a:pt x="0" y="99376"/>
                  </a:moveTo>
                  <a:lnTo>
                    <a:pt x="113686" y="107305"/>
                  </a:lnTo>
                  <a:lnTo>
                    <a:pt x="113686" y="0"/>
                  </a:lnTo>
                  <a:lnTo>
                    <a:pt x="0" y="7929"/>
                  </a:lnTo>
                  <a:lnTo>
                    <a:pt x="0" y="99376"/>
                  </a:lnTo>
                  <a:close/>
                </a:path>
              </a:pathLst>
            </a:custGeom>
            <a:solidFill>
              <a:schemeClr val="accent4">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2" name="TextBox 31">
              <a:extLst>
                <a:ext uri="{FF2B5EF4-FFF2-40B4-BE49-F238E27FC236}">
                  <a16:creationId xmlns:a16="http://schemas.microsoft.com/office/drawing/2014/main" id="{FF683E64-03E2-42FA-C6A3-F19D236741FE}"/>
                </a:ext>
              </a:extLst>
            </p:cNvPr>
            <p:cNvSpPr txBox="1"/>
            <p:nvPr/>
          </p:nvSpPr>
          <p:spPr>
            <a:xfrm>
              <a:off x="2892155" y="3483588"/>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03</a:t>
              </a:r>
            </a:p>
          </p:txBody>
        </p:sp>
      </p:grpSp>
      <p:grpSp>
        <p:nvGrpSpPr>
          <p:cNvPr id="35" name="Group 34">
            <a:extLst>
              <a:ext uri="{FF2B5EF4-FFF2-40B4-BE49-F238E27FC236}">
                <a16:creationId xmlns:a16="http://schemas.microsoft.com/office/drawing/2014/main" id="{6863D26E-4357-A5EE-F3C7-C0E380242050}"/>
              </a:ext>
            </a:extLst>
          </p:cNvPr>
          <p:cNvGrpSpPr/>
          <p:nvPr/>
        </p:nvGrpSpPr>
        <p:grpSpPr>
          <a:xfrm>
            <a:off x="3180980" y="5378927"/>
            <a:ext cx="5798644" cy="801501"/>
            <a:chOff x="2266579" y="4327901"/>
            <a:chExt cx="5798644" cy="801501"/>
          </a:xfrm>
        </p:grpSpPr>
        <p:sp>
          <p:nvSpPr>
            <p:cNvPr id="36" name="Freeform 37">
              <a:extLst>
                <a:ext uri="{FF2B5EF4-FFF2-40B4-BE49-F238E27FC236}">
                  <a16:creationId xmlns:a16="http://schemas.microsoft.com/office/drawing/2014/main" id="{6DC5849F-2230-BC02-9EF9-65C15B0ACA29}"/>
                </a:ext>
              </a:extLst>
            </p:cNvPr>
            <p:cNvSpPr/>
            <p:nvPr/>
          </p:nvSpPr>
          <p:spPr>
            <a:xfrm>
              <a:off x="3426496" y="4581575"/>
              <a:ext cx="4638727" cy="547827"/>
            </a:xfrm>
            <a:custGeom>
              <a:avLst/>
              <a:gdLst>
                <a:gd name="connsiteX0" fmla="*/ 844450 w 897856"/>
                <a:gd name="connsiteY0" fmla="*/ 0 h 107304"/>
                <a:gd name="connsiteX1" fmla="*/ 0 w 897856"/>
                <a:gd name="connsiteY1" fmla="*/ 0 h 107304"/>
                <a:gd name="connsiteX2" fmla="*/ 0 w 897856"/>
                <a:gd name="connsiteY2" fmla="*/ 107305 h 107304"/>
                <a:gd name="connsiteX3" fmla="*/ 844450 w 897856"/>
                <a:gd name="connsiteY3" fmla="*/ 107305 h 107304"/>
                <a:gd name="connsiteX4" fmla="*/ 897856 w 897856"/>
                <a:gd name="connsiteY4" fmla="*/ 53917 h 107304"/>
                <a:gd name="connsiteX5" fmla="*/ 897856 w 897856"/>
                <a:gd name="connsiteY5" fmla="*/ 53917 h 107304"/>
                <a:gd name="connsiteX6" fmla="*/ 844450 w 897856"/>
                <a:gd name="connsiteY6" fmla="*/ 528 h 107304"/>
                <a:gd name="connsiteX7" fmla="*/ 839163 w 897856"/>
                <a:gd name="connsiteY7" fmla="*/ 95675 h 107304"/>
                <a:gd name="connsiteX8" fmla="*/ 797389 w 897856"/>
                <a:gd name="connsiteY8" fmla="*/ 53917 h 107304"/>
                <a:gd name="connsiteX9" fmla="*/ 839163 w 897856"/>
                <a:gd name="connsiteY9" fmla="*/ 12158 h 107304"/>
                <a:gd name="connsiteX10" fmla="*/ 880936 w 897856"/>
                <a:gd name="connsiteY10" fmla="*/ 53917 h 107304"/>
                <a:gd name="connsiteX11" fmla="*/ 839163 w 897856"/>
                <a:gd name="connsiteY11" fmla="*/ 95675 h 107304"/>
                <a:gd name="connsiteX0" fmla="*/ 844897 w 898303"/>
                <a:gd name="connsiteY0" fmla="*/ 0 h 107305"/>
                <a:gd name="connsiteX1" fmla="*/ 447 w 898303"/>
                <a:gd name="connsiteY1" fmla="*/ 0 h 107305"/>
                <a:gd name="connsiteX2" fmla="*/ 0 w 898303"/>
                <a:gd name="connsiteY2" fmla="*/ 54465 h 107305"/>
                <a:gd name="connsiteX3" fmla="*/ 447 w 898303"/>
                <a:gd name="connsiteY3" fmla="*/ 107305 h 107305"/>
                <a:gd name="connsiteX4" fmla="*/ 844897 w 898303"/>
                <a:gd name="connsiteY4" fmla="*/ 107305 h 107305"/>
                <a:gd name="connsiteX5" fmla="*/ 898303 w 898303"/>
                <a:gd name="connsiteY5" fmla="*/ 53917 h 107305"/>
                <a:gd name="connsiteX6" fmla="*/ 898303 w 898303"/>
                <a:gd name="connsiteY6" fmla="*/ 53917 h 107305"/>
                <a:gd name="connsiteX7" fmla="*/ 844897 w 898303"/>
                <a:gd name="connsiteY7" fmla="*/ 528 h 107305"/>
                <a:gd name="connsiteX8" fmla="*/ 844897 w 898303"/>
                <a:gd name="connsiteY8" fmla="*/ 0 h 107305"/>
                <a:gd name="connsiteX9" fmla="*/ 839610 w 898303"/>
                <a:gd name="connsiteY9" fmla="*/ 95675 h 107305"/>
                <a:gd name="connsiteX10" fmla="*/ 797836 w 898303"/>
                <a:gd name="connsiteY10" fmla="*/ 53917 h 107305"/>
                <a:gd name="connsiteX11" fmla="*/ 839610 w 898303"/>
                <a:gd name="connsiteY11" fmla="*/ 12158 h 107305"/>
                <a:gd name="connsiteX12" fmla="*/ 881383 w 898303"/>
                <a:gd name="connsiteY12" fmla="*/ 53917 h 107305"/>
                <a:gd name="connsiteX13" fmla="*/ 839610 w 898303"/>
                <a:gd name="connsiteY13" fmla="*/ 95675 h 107305"/>
                <a:gd name="connsiteX0" fmla="*/ 855200 w 908606"/>
                <a:gd name="connsiteY0" fmla="*/ 0 h 107305"/>
                <a:gd name="connsiteX1" fmla="*/ 10750 w 908606"/>
                <a:gd name="connsiteY1" fmla="*/ 0 h 107305"/>
                <a:gd name="connsiteX2" fmla="*/ 0 w 908606"/>
                <a:gd name="connsiteY2" fmla="*/ 52175 h 107305"/>
                <a:gd name="connsiteX3" fmla="*/ 10750 w 908606"/>
                <a:gd name="connsiteY3" fmla="*/ 107305 h 107305"/>
                <a:gd name="connsiteX4" fmla="*/ 855200 w 908606"/>
                <a:gd name="connsiteY4" fmla="*/ 107305 h 107305"/>
                <a:gd name="connsiteX5" fmla="*/ 908606 w 908606"/>
                <a:gd name="connsiteY5" fmla="*/ 53917 h 107305"/>
                <a:gd name="connsiteX6" fmla="*/ 908606 w 908606"/>
                <a:gd name="connsiteY6" fmla="*/ 53917 h 107305"/>
                <a:gd name="connsiteX7" fmla="*/ 855200 w 908606"/>
                <a:gd name="connsiteY7" fmla="*/ 528 h 107305"/>
                <a:gd name="connsiteX8" fmla="*/ 855200 w 908606"/>
                <a:gd name="connsiteY8" fmla="*/ 0 h 107305"/>
                <a:gd name="connsiteX9" fmla="*/ 849913 w 908606"/>
                <a:gd name="connsiteY9" fmla="*/ 95675 h 107305"/>
                <a:gd name="connsiteX10" fmla="*/ 808139 w 908606"/>
                <a:gd name="connsiteY10" fmla="*/ 53917 h 107305"/>
                <a:gd name="connsiteX11" fmla="*/ 849913 w 908606"/>
                <a:gd name="connsiteY11" fmla="*/ 12158 h 107305"/>
                <a:gd name="connsiteX12" fmla="*/ 891686 w 908606"/>
                <a:gd name="connsiteY12" fmla="*/ 53917 h 107305"/>
                <a:gd name="connsiteX13" fmla="*/ 849913 w 908606"/>
                <a:gd name="connsiteY13" fmla="*/ 95675 h 107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08606" h="107305">
                  <a:moveTo>
                    <a:pt x="855200" y="0"/>
                  </a:moveTo>
                  <a:lnTo>
                    <a:pt x="10750" y="0"/>
                  </a:lnTo>
                  <a:lnTo>
                    <a:pt x="0" y="52175"/>
                  </a:lnTo>
                  <a:lnTo>
                    <a:pt x="10750" y="107305"/>
                  </a:lnTo>
                  <a:lnTo>
                    <a:pt x="855200" y="107305"/>
                  </a:lnTo>
                  <a:cubicBezTo>
                    <a:pt x="884812" y="107305"/>
                    <a:pt x="908606" y="83518"/>
                    <a:pt x="908606" y="53917"/>
                  </a:cubicBezTo>
                  <a:lnTo>
                    <a:pt x="908606" y="53917"/>
                  </a:lnTo>
                  <a:cubicBezTo>
                    <a:pt x="908606" y="24315"/>
                    <a:pt x="884812" y="528"/>
                    <a:pt x="855200" y="528"/>
                  </a:cubicBezTo>
                  <a:lnTo>
                    <a:pt x="855200" y="0"/>
                  </a:lnTo>
                  <a:close/>
                  <a:moveTo>
                    <a:pt x="849913" y="95675"/>
                  </a:moveTo>
                  <a:cubicBezTo>
                    <a:pt x="827175" y="95675"/>
                    <a:pt x="808139" y="77175"/>
                    <a:pt x="808139" y="53917"/>
                  </a:cubicBezTo>
                  <a:cubicBezTo>
                    <a:pt x="808139" y="30658"/>
                    <a:pt x="826647" y="12158"/>
                    <a:pt x="849913" y="12158"/>
                  </a:cubicBezTo>
                  <a:cubicBezTo>
                    <a:pt x="873179" y="12158"/>
                    <a:pt x="891686" y="30658"/>
                    <a:pt x="891686" y="53917"/>
                  </a:cubicBezTo>
                  <a:cubicBezTo>
                    <a:pt x="891686" y="77175"/>
                    <a:pt x="873179" y="95675"/>
                    <a:pt x="849913" y="95675"/>
                  </a:cubicBezTo>
                  <a:close/>
                </a:path>
              </a:pathLst>
            </a:custGeom>
            <a:solidFill>
              <a:schemeClr val="accent1"/>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7" name="Freeform 28">
              <a:extLst>
                <a:ext uri="{FF2B5EF4-FFF2-40B4-BE49-F238E27FC236}">
                  <a16:creationId xmlns:a16="http://schemas.microsoft.com/office/drawing/2014/main" id="{C39E2226-0F2F-50A0-DB3E-A89074B7BBB1}"/>
                </a:ext>
              </a:extLst>
            </p:cNvPr>
            <p:cNvSpPr/>
            <p:nvPr/>
          </p:nvSpPr>
          <p:spPr>
            <a:xfrm>
              <a:off x="2266579" y="4327901"/>
              <a:ext cx="1214796" cy="801495"/>
            </a:xfrm>
            <a:custGeom>
              <a:avLst/>
              <a:gdLst>
                <a:gd name="connsiteX0" fmla="*/ 237948 w 237947"/>
                <a:gd name="connsiteY0" fmla="*/ 156993 h 156992"/>
                <a:gd name="connsiteX1" fmla="*/ 0 w 237947"/>
                <a:gd name="connsiteY1" fmla="*/ 45459 h 156992"/>
                <a:gd name="connsiteX2" fmla="*/ 78787 w 237947"/>
                <a:gd name="connsiteY2" fmla="*/ 0 h 156992"/>
                <a:gd name="connsiteX3" fmla="*/ 237948 w 237947"/>
                <a:gd name="connsiteY3" fmla="*/ 49688 h 156992"/>
                <a:gd name="connsiteX4" fmla="*/ 237948 w 237947"/>
                <a:gd name="connsiteY4" fmla="*/ 156993 h 1569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947" h="156992">
                  <a:moveTo>
                    <a:pt x="237948" y="156993"/>
                  </a:moveTo>
                  <a:lnTo>
                    <a:pt x="0" y="45459"/>
                  </a:lnTo>
                  <a:lnTo>
                    <a:pt x="78787" y="0"/>
                  </a:lnTo>
                  <a:lnTo>
                    <a:pt x="237948" y="49688"/>
                  </a:lnTo>
                  <a:lnTo>
                    <a:pt x="237948" y="156993"/>
                  </a:lnTo>
                  <a:close/>
                </a:path>
              </a:pathLst>
            </a:custGeom>
            <a:solidFill>
              <a:schemeClr val="accent1">
                <a:lumMod val="75000"/>
              </a:schemeClr>
            </a:solidFill>
            <a:ln w="0" cap="flat">
              <a:noFill/>
              <a:prstDash val="solid"/>
              <a:miter/>
            </a:ln>
          </p:spPr>
          <p:txBody>
            <a:bodyPr rtlCol="0" anchor="ctr"/>
            <a:lstStyle/>
            <a:p>
              <a:endParaRPr lang="en-US" sz="1200">
                <a:solidFill>
                  <a:srgbClr val="000000"/>
                </a:solidFill>
                <a:latin typeface="Calibri" panose="020F0502020204030204"/>
              </a:endParaRPr>
            </a:p>
          </p:txBody>
        </p:sp>
        <p:sp>
          <p:nvSpPr>
            <p:cNvPr id="38" name="TextBox 37">
              <a:extLst>
                <a:ext uri="{FF2B5EF4-FFF2-40B4-BE49-F238E27FC236}">
                  <a16:creationId xmlns:a16="http://schemas.microsoft.com/office/drawing/2014/main" id="{F38D8AAC-B4E6-9EF2-C589-B5BCF759F1C6}"/>
                </a:ext>
              </a:extLst>
            </p:cNvPr>
            <p:cNvSpPr txBox="1"/>
            <p:nvPr/>
          </p:nvSpPr>
          <p:spPr>
            <a:xfrm>
              <a:off x="2871589" y="4611470"/>
              <a:ext cx="633030" cy="307777"/>
            </a:xfrm>
            <a:prstGeom prst="rect">
              <a:avLst/>
            </a:prstGeom>
            <a:noFill/>
          </p:spPr>
          <p:txBody>
            <a:bodyPr wrap="square" lIns="0" rIns="0" rtlCol="0" anchor="ctr">
              <a:spAutoFit/>
            </a:bodyPr>
            <a:lstStyle/>
            <a:p>
              <a:pPr algn="ctr"/>
              <a:r>
                <a:rPr lang="en-US" sz="1400" b="1" noProof="1">
                  <a:solidFill>
                    <a:srgbClr val="FFFFFF"/>
                  </a:solidFill>
                  <a:latin typeface="Calibri" panose="020F0502020204030204"/>
                </a:rPr>
                <a:t>05</a:t>
              </a:r>
            </a:p>
          </p:txBody>
        </p:sp>
      </p:grpSp>
      <p:pic>
        <p:nvPicPr>
          <p:cNvPr id="41" name="Graphic 40" descr="Bullseye with solid fill">
            <a:extLst>
              <a:ext uri="{FF2B5EF4-FFF2-40B4-BE49-F238E27FC236}">
                <a16:creationId xmlns:a16="http://schemas.microsoft.com/office/drawing/2014/main" id="{A265105A-3778-26DF-FB66-E56B6C345D0E}"/>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517615" y="4487079"/>
            <a:ext cx="339924" cy="339924"/>
          </a:xfrm>
          <a:prstGeom prst="rect">
            <a:avLst/>
          </a:prstGeom>
        </p:spPr>
      </p:pic>
      <p:pic>
        <p:nvPicPr>
          <p:cNvPr id="42" name="Graphic 41" descr="Hourglass 30% with solid fill">
            <a:extLst>
              <a:ext uri="{FF2B5EF4-FFF2-40B4-BE49-F238E27FC236}">
                <a16:creationId xmlns:a16="http://schemas.microsoft.com/office/drawing/2014/main" id="{45D7D588-93B7-C894-F5CD-DE13AFF7C7F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517615" y="3860993"/>
            <a:ext cx="339924" cy="339924"/>
          </a:xfrm>
          <a:prstGeom prst="rect">
            <a:avLst/>
          </a:prstGeom>
        </p:spPr>
      </p:pic>
      <p:pic>
        <p:nvPicPr>
          <p:cNvPr id="43" name="Graphic 42" descr="Lightbulb with solid fill">
            <a:extLst>
              <a:ext uri="{FF2B5EF4-FFF2-40B4-BE49-F238E27FC236}">
                <a16:creationId xmlns:a16="http://schemas.microsoft.com/office/drawing/2014/main" id="{9F692430-54FB-309C-A752-939D5F38C6E5}"/>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7615" y="5736551"/>
            <a:ext cx="339924" cy="339924"/>
          </a:xfrm>
          <a:prstGeom prst="rect">
            <a:avLst/>
          </a:prstGeom>
        </p:spPr>
      </p:pic>
      <p:pic>
        <p:nvPicPr>
          <p:cNvPr id="44" name="Graphic 43" descr="Research with solid fill">
            <a:extLst>
              <a:ext uri="{FF2B5EF4-FFF2-40B4-BE49-F238E27FC236}">
                <a16:creationId xmlns:a16="http://schemas.microsoft.com/office/drawing/2014/main" id="{9E9349F1-9F40-F399-3629-074C4D2253D6}"/>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8517615" y="3237608"/>
            <a:ext cx="339924" cy="339924"/>
          </a:xfrm>
          <a:prstGeom prst="rect">
            <a:avLst/>
          </a:prstGeom>
        </p:spPr>
      </p:pic>
      <p:pic>
        <p:nvPicPr>
          <p:cNvPr id="45" name="Graphic 44" descr="Gears with solid fill">
            <a:extLst>
              <a:ext uri="{FF2B5EF4-FFF2-40B4-BE49-F238E27FC236}">
                <a16:creationId xmlns:a16="http://schemas.microsoft.com/office/drawing/2014/main" id="{A011D1D4-D7EB-0E22-F482-35FA4B71FA3E}"/>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8517615" y="5113166"/>
            <a:ext cx="339924" cy="339924"/>
          </a:xfrm>
          <a:prstGeom prst="rect">
            <a:avLst/>
          </a:prstGeom>
        </p:spPr>
      </p:pic>
      <p:sp>
        <p:nvSpPr>
          <p:cNvPr id="47" name="TextBox 46">
            <a:extLst>
              <a:ext uri="{FF2B5EF4-FFF2-40B4-BE49-F238E27FC236}">
                <a16:creationId xmlns:a16="http://schemas.microsoft.com/office/drawing/2014/main" id="{B2B64A20-2C75-98A7-8754-2283896F71C1}"/>
              </a:ext>
            </a:extLst>
          </p:cNvPr>
          <p:cNvSpPr txBox="1"/>
          <p:nvPr/>
        </p:nvSpPr>
        <p:spPr>
          <a:xfrm>
            <a:off x="2227937" y="4156673"/>
            <a:ext cx="1428150" cy="954107"/>
          </a:xfrm>
          <a:prstGeom prst="rect">
            <a:avLst/>
          </a:prstGeom>
          <a:noFill/>
        </p:spPr>
        <p:txBody>
          <a:bodyPr wrap="square" lIns="0" rIns="0" rtlCol="0" anchor="b">
            <a:spAutoFit/>
          </a:bodyPr>
          <a:lstStyle/>
          <a:p>
            <a:pPr algn="ctr"/>
            <a:r>
              <a:rPr lang="ar-EG" sz="1400" b="1" noProof="1">
                <a:solidFill>
                  <a:srgbClr val="FFFF00"/>
                </a:solidFill>
                <a:latin typeface="Alexandria" pitchFamily="2" charset="-78"/>
                <a:cs typeface="Alexandria" pitchFamily="2" charset="-78"/>
              </a:rPr>
              <a:t>مساهمة العلاقات العامة لتحقيق التنمية المستدامة</a:t>
            </a:r>
            <a:endParaRPr lang="en-US" sz="1400" b="1" noProof="1">
              <a:solidFill>
                <a:srgbClr val="FFFF00"/>
              </a:solidFill>
              <a:latin typeface="Alexandria" pitchFamily="2" charset="-78"/>
              <a:cs typeface="Alexandria" pitchFamily="2" charset="-78"/>
            </a:endParaRPr>
          </a:p>
        </p:txBody>
      </p:sp>
      <p:sp>
        <p:nvSpPr>
          <p:cNvPr id="49" name="TextBox 48">
            <a:extLst>
              <a:ext uri="{FF2B5EF4-FFF2-40B4-BE49-F238E27FC236}">
                <a16:creationId xmlns:a16="http://schemas.microsoft.com/office/drawing/2014/main" id="{9A18C273-E36A-CF9A-1FAD-7D8E7C5102A7}"/>
              </a:ext>
            </a:extLst>
          </p:cNvPr>
          <p:cNvSpPr txBox="1"/>
          <p:nvPr/>
        </p:nvSpPr>
        <p:spPr>
          <a:xfrm>
            <a:off x="4857551" y="3882331"/>
            <a:ext cx="3261906" cy="338554"/>
          </a:xfrm>
          <a:prstGeom prst="rect">
            <a:avLst/>
          </a:prstGeom>
          <a:noFill/>
        </p:spPr>
        <p:txBody>
          <a:bodyPr wrap="square" lIns="0" rIns="0" rtlCol="0" anchor="b">
            <a:spAutoFit/>
          </a:bodyPr>
          <a:lstStyle/>
          <a:p>
            <a:pPr algn="ctr"/>
            <a:r>
              <a:rPr lang="ar-EG" sz="1600" b="1" noProof="1">
                <a:solidFill>
                  <a:srgbClr val="FFFFFF"/>
                </a:solidFill>
                <a:latin typeface="Alexandria" pitchFamily="2" charset="-78"/>
                <a:cs typeface="Alexandria" pitchFamily="2" charset="-78"/>
              </a:rPr>
              <a:t>التأثير في الرأي العام وتوجيهه</a:t>
            </a:r>
            <a:endParaRPr lang="en-US" sz="1600" b="1" noProof="1">
              <a:solidFill>
                <a:srgbClr val="FFFFFF"/>
              </a:solidFill>
              <a:latin typeface="Alexandria" pitchFamily="2" charset="-78"/>
              <a:cs typeface="Alexandria" pitchFamily="2" charset="-78"/>
            </a:endParaRPr>
          </a:p>
        </p:txBody>
      </p:sp>
      <p:sp>
        <p:nvSpPr>
          <p:cNvPr id="50" name="TextBox 49">
            <a:extLst>
              <a:ext uri="{FF2B5EF4-FFF2-40B4-BE49-F238E27FC236}">
                <a16:creationId xmlns:a16="http://schemas.microsoft.com/office/drawing/2014/main" id="{39EE9C51-316D-182B-2004-BD952DC8AD4E}"/>
              </a:ext>
            </a:extLst>
          </p:cNvPr>
          <p:cNvSpPr txBox="1"/>
          <p:nvPr/>
        </p:nvSpPr>
        <p:spPr>
          <a:xfrm>
            <a:off x="4521520" y="5088929"/>
            <a:ext cx="3838030" cy="338554"/>
          </a:xfrm>
          <a:prstGeom prst="rect">
            <a:avLst/>
          </a:prstGeom>
          <a:noFill/>
        </p:spPr>
        <p:txBody>
          <a:bodyPr wrap="square" lIns="0" rIns="0" rtlCol="0" anchor="b">
            <a:spAutoFit/>
          </a:bodyPr>
          <a:lstStyle/>
          <a:p>
            <a:pPr algn="ctr"/>
            <a:r>
              <a:rPr lang="ar-EG" sz="1600" b="1" noProof="1">
                <a:solidFill>
                  <a:srgbClr val="FFFFFF"/>
                </a:solidFill>
                <a:latin typeface="Alexandria" pitchFamily="2" charset="-78"/>
                <a:cs typeface="Alexandria" pitchFamily="2" charset="-78"/>
              </a:rPr>
              <a:t>دعم الشراكات بين القطاعات المختلفة</a:t>
            </a:r>
            <a:endParaRPr lang="en-US" sz="1600" b="1" noProof="1">
              <a:solidFill>
                <a:srgbClr val="FFFFFF"/>
              </a:solidFill>
              <a:latin typeface="Alexandria" pitchFamily="2" charset="-78"/>
              <a:cs typeface="Alexandria" pitchFamily="2" charset="-78"/>
            </a:endParaRPr>
          </a:p>
        </p:txBody>
      </p:sp>
      <p:sp>
        <p:nvSpPr>
          <p:cNvPr id="51" name="TextBox 50">
            <a:extLst>
              <a:ext uri="{FF2B5EF4-FFF2-40B4-BE49-F238E27FC236}">
                <a16:creationId xmlns:a16="http://schemas.microsoft.com/office/drawing/2014/main" id="{70E48E06-C4A1-9CB3-6164-20A19D4B5835}"/>
              </a:ext>
            </a:extLst>
          </p:cNvPr>
          <p:cNvSpPr txBox="1"/>
          <p:nvPr/>
        </p:nvSpPr>
        <p:spPr>
          <a:xfrm>
            <a:off x="4569489" y="4487763"/>
            <a:ext cx="3838030" cy="338554"/>
          </a:xfrm>
          <a:prstGeom prst="rect">
            <a:avLst/>
          </a:prstGeom>
          <a:noFill/>
        </p:spPr>
        <p:txBody>
          <a:bodyPr wrap="square" lIns="0" rIns="0" rtlCol="0" anchor="b">
            <a:spAutoFit/>
          </a:bodyPr>
          <a:lstStyle/>
          <a:p>
            <a:pPr algn="ctr"/>
            <a:r>
              <a:rPr lang="ar-EG" sz="1600" b="1" noProof="1">
                <a:solidFill>
                  <a:srgbClr val="FFFFFF"/>
                </a:solidFill>
                <a:latin typeface="Alexandria" pitchFamily="2" charset="-78"/>
                <a:cs typeface="Alexandria" pitchFamily="2" charset="-78"/>
              </a:rPr>
              <a:t>الترويج للمبادرات والمشاريع التنموية</a:t>
            </a:r>
            <a:endParaRPr lang="en-US" sz="1600" b="1" noProof="1">
              <a:solidFill>
                <a:srgbClr val="FFFFFF"/>
              </a:solidFill>
              <a:latin typeface="Alexandria" pitchFamily="2" charset="-78"/>
              <a:cs typeface="Alexandria" pitchFamily="2" charset="-78"/>
            </a:endParaRPr>
          </a:p>
        </p:txBody>
      </p:sp>
      <p:sp>
        <p:nvSpPr>
          <p:cNvPr id="52" name="TextBox 51">
            <a:extLst>
              <a:ext uri="{FF2B5EF4-FFF2-40B4-BE49-F238E27FC236}">
                <a16:creationId xmlns:a16="http://schemas.microsoft.com/office/drawing/2014/main" id="{621C6839-9BDD-212C-93DE-E2A2C188EE56}"/>
              </a:ext>
            </a:extLst>
          </p:cNvPr>
          <p:cNvSpPr txBox="1"/>
          <p:nvPr/>
        </p:nvSpPr>
        <p:spPr>
          <a:xfrm>
            <a:off x="4569489" y="5673928"/>
            <a:ext cx="3838030" cy="338554"/>
          </a:xfrm>
          <a:prstGeom prst="rect">
            <a:avLst/>
          </a:prstGeom>
          <a:noFill/>
        </p:spPr>
        <p:txBody>
          <a:bodyPr wrap="square" lIns="0" rIns="0" rtlCol="0" anchor="b">
            <a:spAutoFit/>
          </a:bodyPr>
          <a:lstStyle/>
          <a:p>
            <a:pPr algn="ctr"/>
            <a:r>
              <a:rPr lang="ar-EG" sz="1600" b="1" noProof="1">
                <a:solidFill>
                  <a:srgbClr val="FFFFFF"/>
                </a:solidFill>
                <a:latin typeface="Alexandria" pitchFamily="2" charset="-78"/>
                <a:cs typeface="Alexandria" pitchFamily="2" charset="-78"/>
              </a:rPr>
              <a:t>تغيير السلوك الجماهيري</a:t>
            </a:r>
            <a:endParaRPr lang="en-US" sz="1600" b="1" noProof="1">
              <a:solidFill>
                <a:srgbClr val="FFFFFF"/>
              </a:solidFill>
              <a:latin typeface="Alexandria" pitchFamily="2" charset="-78"/>
              <a:cs typeface="Alexandria" pitchFamily="2" charset="-78"/>
            </a:endParaRPr>
          </a:p>
        </p:txBody>
      </p:sp>
    </p:spTree>
    <p:extLst>
      <p:ext uri="{BB962C8B-B14F-4D97-AF65-F5344CB8AC3E}">
        <p14:creationId xmlns:p14="http://schemas.microsoft.com/office/powerpoint/2010/main" val="415159067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93D21-CA69-969E-D1D7-E6118CB98E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D20643E-FB35-C1B4-89B7-5109A9D577D4}"/>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D925164-C90B-974B-9761-7C480838D328}"/>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62791B7-7AD7-2430-8B3D-9DA34505185A}"/>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047F1CA-5DC3-7A01-3D9E-854E334DE406}"/>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A5EE53A-07D0-A2AA-61F5-8D259C2AAA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1830124-C7F2-6EDE-C5C5-76B5C15B3E88}"/>
              </a:ext>
            </a:extLst>
          </p:cNvPr>
          <p:cNvSpPr/>
          <p:nvPr/>
        </p:nvSpPr>
        <p:spPr>
          <a:xfrm>
            <a:off x="2143472" y="604429"/>
            <a:ext cx="85245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مساهمة حملات العلاقات العامة في تحقيق التنمية المستدامة</a:t>
            </a:r>
          </a:p>
        </p:txBody>
      </p:sp>
      <p:sp>
        <p:nvSpPr>
          <p:cNvPr id="10" name="TextBox 9">
            <a:extLst>
              <a:ext uri="{FF2B5EF4-FFF2-40B4-BE49-F238E27FC236}">
                <a16:creationId xmlns:a16="http://schemas.microsoft.com/office/drawing/2014/main" id="{0D387EBE-231D-0AC3-BD4D-9772C5EB90E4}"/>
              </a:ext>
            </a:extLst>
          </p:cNvPr>
          <p:cNvSpPr txBox="1"/>
          <p:nvPr/>
        </p:nvSpPr>
        <p:spPr>
          <a:xfrm>
            <a:off x="703032" y="1543185"/>
            <a:ext cx="10785936" cy="2276842"/>
          </a:xfrm>
          <a:prstGeom prst="rect">
            <a:avLst/>
          </a:prstGeom>
          <a:noFill/>
        </p:spPr>
        <p:txBody>
          <a:bodyPr wrap="square" rtlCol="1">
            <a:spAutoFit/>
          </a:bodyPr>
          <a:lstStyle/>
          <a:p>
            <a:pPr marL="342900" indent="-342900" algn="just" rtl="1">
              <a:lnSpc>
                <a:spcPct val="150000"/>
              </a:lnSpc>
              <a:spcAft>
                <a:spcPts val="1200"/>
              </a:spcAft>
              <a:buAutoNum type="arabicPeriod"/>
            </a:pPr>
            <a:r>
              <a:rPr lang="ar-EG" b="1" dirty="0">
                <a:solidFill>
                  <a:schemeClr val="accent2"/>
                </a:solidFill>
                <a:latin typeface="Alexandria" pitchFamily="2" charset="-78"/>
                <a:cs typeface="Alexandria" pitchFamily="2" charset="-78"/>
              </a:rPr>
              <a:t>نشر الوعي وتعزيز المعرفة: </a:t>
            </a:r>
            <a:r>
              <a:rPr lang="ar-EG" dirty="0">
                <a:latin typeface="Alexandria" pitchFamily="2" charset="-78"/>
                <a:cs typeface="Alexandria" pitchFamily="2" charset="-78"/>
              </a:rPr>
              <a:t>تعد التوعية من أهم المداخل لتحقيق التنمية المستدامة. فحملات العلاقات العامة تساهم في:</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شرح مفاهيم مثل الطاقة المتجددة، الاقتصاد الأخضر، العدالة الاجتماعية، إلى جمهور واسع.</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استخدام الوسائط المتعددة (مقاطع فيديو، منشورات، فعاليات) لنشر رسائل واضحة وسهلة الفهم.</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تصحيح المفاهيم الخاطئة ومواجهة الشائعات المرتبطة بالقضايا التنموية.</a:t>
            </a:r>
          </a:p>
        </p:txBody>
      </p:sp>
      <p:sp>
        <p:nvSpPr>
          <p:cNvPr id="4" name="TextBox 3">
            <a:extLst>
              <a:ext uri="{FF2B5EF4-FFF2-40B4-BE49-F238E27FC236}">
                <a16:creationId xmlns:a16="http://schemas.microsoft.com/office/drawing/2014/main" id="{38053C28-CAD7-7161-64D0-9AFE31FCFCE0}"/>
              </a:ext>
            </a:extLst>
          </p:cNvPr>
          <p:cNvSpPr txBox="1"/>
          <p:nvPr/>
        </p:nvSpPr>
        <p:spPr>
          <a:xfrm>
            <a:off x="180431" y="4265329"/>
            <a:ext cx="11364570" cy="2276842"/>
          </a:xfrm>
          <a:prstGeom prst="rect">
            <a:avLst/>
          </a:prstGeom>
          <a:noFill/>
        </p:spPr>
        <p:txBody>
          <a:bodyPr wrap="square" rtlCol="1">
            <a:spAutoFit/>
          </a:bodyPr>
          <a:lstStyle/>
          <a:p>
            <a:pPr algn="just" rtl="1">
              <a:lnSpc>
                <a:spcPct val="150000"/>
              </a:lnSpc>
              <a:spcAft>
                <a:spcPts val="1200"/>
              </a:spcAft>
            </a:pPr>
            <a:r>
              <a:rPr lang="ar-EG" b="1" dirty="0">
                <a:solidFill>
                  <a:schemeClr val="accent2"/>
                </a:solidFill>
                <a:latin typeface="Alexandria" pitchFamily="2" charset="-78"/>
                <a:cs typeface="Alexandria" pitchFamily="2" charset="-78"/>
              </a:rPr>
              <a:t>2. التأثير في الرأي العام وتوجيهه: </a:t>
            </a:r>
            <a:r>
              <a:rPr lang="ar-EG" dirty="0">
                <a:latin typeface="Alexandria" pitchFamily="2" charset="-78"/>
                <a:cs typeface="Alexandria" pitchFamily="2" charset="-78"/>
              </a:rPr>
              <a:t>من خلال الرسائل الاستراتيجية المدروسة، تؤثر حملات العلاقات العامة في:</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اتجاهات الجمهور نحو دعم أهداف مثل حماية البيئة أو التعليم أو الصحة.</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بناء رأي عام ضاغط يحفّز المؤسسات على تنفيذ سياسات تتماشى مع مبادئ الاستدامة.</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تشجيع الناس على التبرع، التطوع، أو تغيير سلوكهم الشخصي (مثل تقليل استهلاك المياه أو استخدام المنتجات الصديقة للبيئة).</a:t>
            </a:r>
          </a:p>
        </p:txBody>
      </p:sp>
    </p:spTree>
    <p:extLst>
      <p:ext uri="{BB962C8B-B14F-4D97-AF65-F5344CB8AC3E}">
        <p14:creationId xmlns:p14="http://schemas.microsoft.com/office/powerpoint/2010/main" val="164848661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ACDB5-B167-1584-677A-BE6551A2FD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E1B8CF0-EA28-6B22-64E6-219199335D9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379FE55-39D7-DCD5-6E40-0F9C4C0EDDF2}"/>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2F453BC-B46A-E753-C0AC-3B8EA6C7A62A}"/>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87AEF80-C45B-C2C5-79A5-DCAEE003043E}"/>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8B3A3D1-C4D0-2D7C-959B-46112FB24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C6274C0-4CCC-D820-94BD-57CDF306AEE6}"/>
              </a:ext>
            </a:extLst>
          </p:cNvPr>
          <p:cNvSpPr/>
          <p:nvPr/>
        </p:nvSpPr>
        <p:spPr>
          <a:xfrm>
            <a:off x="2143472" y="604429"/>
            <a:ext cx="85245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مساهمة حملات العلاقات العامة في تحقيق التنمية المستدامة</a:t>
            </a:r>
          </a:p>
        </p:txBody>
      </p:sp>
      <p:sp>
        <p:nvSpPr>
          <p:cNvPr id="10" name="TextBox 9">
            <a:extLst>
              <a:ext uri="{FF2B5EF4-FFF2-40B4-BE49-F238E27FC236}">
                <a16:creationId xmlns:a16="http://schemas.microsoft.com/office/drawing/2014/main" id="{E11A8239-3C93-490C-11EB-43CBF5FAB52B}"/>
              </a:ext>
            </a:extLst>
          </p:cNvPr>
          <p:cNvSpPr txBox="1"/>
          <p:nvPr/>
        </p:nvSpPr>
        <p:spPr>
          <a:xfrm>
            <a:off x="703032" y="1543185"/>
            <a:ext cx="10785936" cy="1861343"/>
          </a:xfrm>
          <a:prstGeom prst="rect">
            <a:avLst/>
          </a:prstGeom>
          <a:noFill/>
        </p:spPr>
        <p:txBody>
          <a:bodyPr wrap="square" rtlCol="1">
            <a:spAutoFit/>
          </a:bodyPr>
          <a:lstStyle/>
          <a:p>
            <a:pPr algn="just" rtl="1">
              <a:lnSpc>
                <a:spcPct val="150000"/>
              </a:lnSpc>
              <a:spcAft>
                <a:spcPts val="1200"/>
              </a:spcAft>
            </a:pPr>
            <a:r>
              <a:rPr lang="ar-EG" b="1" dirty="0">
                <a:solidFill>
                  <a:schemeClr val="accent2"/>
                </a:solidFill>
                <a:latin typeface="Alexandria" pitchFamily="2" charset="-78"/>
                <a:cs typeface="Alexandria" pitchFamily="2" charset="-78"/>
              </a:rPr>
              <a:t>3. الترويج للمبادرات والمشاريع التنموية: </a:t>
            </a:r>
            <a:r>
              <a:rPr lang="ar-EG" dirty="0">
                <a:latin typeface="Alexandria" pitchFamily="2" charset="-78"/>
                <a:cs typeface="Alexandria" pitchFamily="2" charset="-78"/>
              </a:rPr>
              <a:t>تُسهم الحملات في:</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إبراز جهود المؤسسات الحكومية والخاصة في دعم التنمية المستدامة.</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حشد الدعم الشعبي والرسمي للمبادرات التنموية.</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إبراز قصص النجاح لتكون قدوة وتكرارها في مناطق أخرى.</a:t>
            </a:r>
          </a:p>
        </p:txBody>
      </p:sp>
      <p:sp>
        <p:nvSpPr>
          <p:cNvPr id="4" name="TextBox 3">
            <a:extLst>
              <a:ext uri="{FF2B5EF4-FFF2-40B4-BE49-F238E27FC236}">
                <a16:creationId xmlns:a16="http://schemas.microsoft.com/office/drawing/2014/main" id="{FF0B3EEE-EFBA-EB60-AA43-9FF458CDEA28}"/>
              </a:ext>
            </a:extLst>
          </p:cNvPr>
          <p:cNvSpPr txBox="1"/>
          <p:nvPr/>
        </p:nvSpPr>
        <p:spPr>
          <a:xfrm>
            <a:off x="420413" y="3822841"/>
            <a:ext cx="11124587" cy="2430730"/>
          </a:xfrm>
          <a:prstGeom prst="rect">
            <a:avLst/>
          </a:prstGeom>
          <a:noFill/>
        </p:spPr>
        <p:txBody>
          <a:bodyPr wrap="square" rtlCol="1">
            <a:spAutoFit/>
          </a:bodyPr>
          <a:lstStyle/>
          <a:p>
            <a:pPr algn="just" rtl="1">
              <a:lnSpc>
                <a:spcPct val="150000"/>
              </a:lnSpc>
              <a:spcAft>
                <a:spcPts val="1200"/>
              </a:spcAft>
            </a:pPr>
            <a:r>
              <a:rPr lang="ar-EG" b="1" dirty="0">
                <a:solidFill>
                  <a:schemeClr val="accent2"/>
                </a:solidFill>
                <a:latin typeface="Alexandria" pitchFamily="2" charset="-78"/>
                <a:cs typeface="Alexandria" pitchFamily="2" charset="-78"/>
              </a:rPr>
              <a:t>4. دعم الشراكات بين القطاعات المختلفة: </a:t>
            </a:r>
            <a:r>
              <a:rPr lang="ar-EG" dirty="0">
                <a:latin typeface="Alexandria" pitchFamily="2" charset="-78"/>
                <a:cs typeface="Alexandria" pitchFamily="2" charset="-78"/>
              </a:rPr>
              <a:t>تسهل حملات العلاقات العامة التواصل بين:</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المؤسسات الحكومية والمنظمات غير الحكومية.</a:t>
            </a:r>
          </a:p>
          <a:p>
            <a:pPr marL="536575" indent="-285750" algn="just" rtl="1">
              <a:lnSpc>
                <a:spcPct val="150000"/>
              </a:lnSpc>
              <a:buClr>
                <a:srgbClr val="00B0F0"/>
              </a:buClr>
              <a:buFont typeface="Wingdings" panose="05000000000000000000" pitchFamily="2" charset="2"/>
              <a:buChar char="q"/>
            </a:pPr>
            <a:r>
              <a:rPr lang="ar-EG" dirty="0">
                <a:latin typeface="Alexandria" pitchFamily="2" charset="-78"/>
                <a:cs typeface="Alexandria" pitchFamily="2" charset="-78"/>
              </a:rPr>
              <a:t>الشركات والمؤسسات التعليمية.</a:t>
            </a:r>
          </a:p>
          <a:p>
            <a:pPr marL="536575" indent="-285750" algn="just" rtl="1">
              <a:lnSpc>
                <a:spcPct val="150000"/>
              </a:lnSpc>
              <a:spcAft>
                <a:spcPts val="1200"/>
              </a:spcAft>
              <a:buClr>
                <a:srgbClr val="00B0F0"/>
              </a:buClr>
              <a:buFont typeface="Wingdings" panose="05000000000000000000" pitchFamily="2" charset="2"/>
              <a:buChar char="q"/>
            </a:pPr>
            <a:r>
              <a:rPr lang="ar-EG" dirty="0">
                <a:latin typeface="Alexandria" pitchFamily="2" charset="-78"/>
                <a:cs typeface="Alexandria" pitchFamily="2" charset="-78"/>
              </a:rPr>
              <a:t>الأفراد والجهات الراعية.</a:t>
            </a:r>
          </a:p>
          <a:p>
            <a:pPr marL="250825" algn="just" rtl="1">
              <a:lnSpc>
                <a:spcPct val="150000"/>
              </a:lnSpc>
              <a:buClr>
                <a:srgbClr val="00B0F0"/>
              </a:buClr>
            </a:pPr>
            <a:r>
              <a:rPr lang="ar-EG" dirty="0">
                <a:solidFill>
                  <a:srgbClr val="0070C0"/>
                </a:solidFill>
                <a:latin typeface="Alexandria" pitchFamily="2" charset="-78"/>
                <a:cs typeface="Alexandria" pitchFamily="2" charset="-78"/>
              </a:rPr>
              <a:t>وهذا يخلق بيئة تعاون متعددة الأطراف تدعم تحقيق أهداف مثل القضاء على الجوع، التعليم الجيد، الصحة.</a:t>
            </a:r>
          </a:p>
        </p:txBody>
      </p:sp>
    </p:spTree>
    <p:extLst>
      <p:ext uri="{BB962C8B-B14F-4D97-AF65-F5344CB8AC3E}">
        <p14:creationId xmlns:p14="http://schemas.microsoft.com/office/powerpoint/2010/main" val="318447820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9E9E0-8961-FDB6-F7CD-4BB2D4F05A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EEF5E82-3DC4-7814-B0A1-653222856C5A}"/>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95F0E94-D094-B670-C265-33CB08DE7998}"/>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2FD040A-323A-5E16-2096-7097285C4A30}"/>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6052136-F801-B8A0-5158-6F36E5732D06}"/>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7257BF9-3A2B-0272-2C5E-98E1E1AC35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5BC6332-9B3A-A243-DA49-E3B43030CCF7}"/>
              </a:ext>
            </a:extLst>
          </p:cNvPr>
          <p:cNvSpPr/>
          <p:nvPr/>
        </p:nvSpPr>
        <p:spPr>
          <a:xfrm>
            <a:off x="2143472" y="604429"/>
            <a:ext cx="8524528"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مساهمة حملات العلاقات العامة في تحقيق التنمية المستدامة</a:t>
            </a:r>
          </a:p>
        </p:txBody>
      </p:sp>
      <p:sp>
        <p:nvSpPr>
          <p:cNvPr id="10" name="TextBox 9">
            <a:extLst>
              <a:ext uri="{FF2B5EF4-FFF2-40B4-BE49-F238E27FC236}">
                <a16:creationId xmlns:a16="http://schemas.microsoft.com/office/drawing/2014/main" id="{9C58DD46-6061-8D13-EB9D-0AA06BFBD12E}"/>
              </a:ext>
            </a:extLst>
          </p:cNvPr>
          <p:cNvSpPr txBox="1"/>
          <p:nvPr/>
        </p:nvSpPr>
        <p:spPr>
          <a:xfrm>
            <a:off x="647547" y="1680772"/>
            <a:ext cx="10785936" cy="2584618"/>
          </a:xfrm>
          <a:prstGeom prst="rect">
            <a:avLst/>
          </a:prstGeom>
          <a:noFill/>
        </p:spPr>
        <p:txBody>
          <a:bodyPr wrap="square" rtlCol="1">
            <a:spAutoFit/>
          </a:bodyPr>
          <a:lstStyle/>
          <a:p>
            <a:pPr algn="just" rtl="1">
              <a:lnSpc>
                <a:spcPct val="150000"/>
              </a:lnSpc>
              <a:spcAft>
                <a:spcPts val="1200"/>
              </a:spcAft>
            </a:pPr>
            <a:r>
              <a:rPr lang="ar-EG" b="1" dirty="0">
                <a:solidFill>
                  <a:schemeClr val="accent2"/>
                </a:solidFill>
                <a:latin typeface="Alexandria" pitchFamily="2" charset="-78"/>
                <a:cs typeface="Alexandria" pitchFamily="2" charset="-78"/>
              </a:rPr>
              <a:t>5. تغيير السلوك الجماهيري: </a:t>
            </a:r>
            <a:r>
              <a:rPr lang="ar-EG" dirty="0">
                <a:latin typeface="Alexandria" pitchFamily="2" charset="-78"/>
                <a:cs typeface="Alexandria" pitchFamily="2" charset="-78"/>
              </a:rPr>
              <a:t>من خلال الأساليب الإقناعية، تُحدث الحملات تغييرًا ملموسًا في سلوك الأفراد مثل:</a:t>
            </a:r>
          </a:p>
          <a:p>
            <a:pPr marL="452438" indent="-285750" algn="just" rtl="1">
              <a:lnSpc>
                <a:spcPct val="150000"/>
              </a:lnSpc>
              <a:spcAft>
                <a:spcPts val="1200"/>
              </a:spcAft>
              <a:buClr>
                <a:srgbClr val="00B0F0"/>
              </a:buClr>
              <a:buFont typeface="Wingdings" panose="05000000000000000000" pitchFamily="2" charset="2"/>
              <a:buChar char="q"/>
            </a:pPr>
            <a:r>
              <a:rPr lang="ar-EG" dirty="0">
                <a:latin typeface="Alexandria" pitchFamily="2" charset="-78"/>
                <a:cs typeface="Alexandria" pitchFamily="2" charset="-78"/>
              </a:rPr>
              <a:t>فصل النفايات.</a:t>
            </a:r>
          </a:p>
          <a:p>
            <a:pPr marL="452438" indent="-285750" algn="just" rtl="1">
              <a:lnSpc>
                <a:spcPct val="150000"/>
              </a:lnSpc>
              <a:spcAft>
                <a:spcPts val="1200"/>
              </a:spcAft>
              <a:buClr>
                <a:srgbClr val="00B0F0"/>
              </a:buClr>
              <a:buFont typeface="Wingdings" panose="05000000000000000000" pitchFamily="2" charset="2"/>
              <a:buChar char="q"/>
            </a:pPr>
            <a:r>
              <a:rPr lang="ar-EG" dirty="0">
                <a:latin typeface="Alexandria" pitchFamily="2" charset="-78"/>
                <a:cs typeface="Alexandria" pitchFamily="2" charset="-78"/>
              </a:rPr>
              <a:t>المشاركة في مبادرات اجتماعية أو بيئية.</a:t>
            </a:r>
          </a:p>
          <a:p>
            <a:pPr marL="452438" indent="-285750" algn="just" rtl="1">
              <a:lnSpc>
                <a:spcPct val="150000"/>
              </a:lnSpc>
              <a:spcAft>
                <a:spcPts val="1200"/>
              </a:spcAft>
              <a:buClr>
                <a:srgbClr val="00B0F0"/>
              </a:buClr>
              <a:buFont typeface="Wingdings" panose="05000000000000000000" pitchFamily="2" charset="2"/>
              <a:buChar char="q"/>
            </a:pPr>
            <a:r>
              <a:rPr lang="ar-EG" dirty="0">
                <a:latin typeface="Alexandria" pitchFamily="2" charset="-78"/>
                <a:cs typeface="Alexandria" pitchFamily="2" charset="-78"/>
              </a:rPr>
              <a:t>الانخراط في ريادة الأعمال المجتمعية.</a:t>
            </a:r>
          </a:p>
        </p:txBody>
      </p:sp>
      <p:pic>
        <p:nvPicPr>
          <p:cNvPr id="8" name="Picture 7">
            <a:extLst>
              <a:ext uri="{FF2B5EF4-FFF2-40B4-BE49-F238E27FC236}">
                <a16:creationId xmlns:a16="http://schemas.microsoft.com/office/drawing/2014/main" id="{465B622C-47F3-AAFF-A8B5-D5CD188F50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4586" y="4701207"/>
            <a:ext cx="8811858" cy="16113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227083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FA4221-B482-B59D-E931-0EC1C9C067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B5AA66-92D1-C574-160D-0EEB73A26BB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CBF0AFC-EE5B-E754-E018-F37F8985F10A}"/>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9EF7DE7-727E-0A02-DD74-9039644001AC}"/>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8393628-8226-3FBE-72C1-F64C88B0C82E}"/>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2E4EDB2-1642-681B-2325-20E5D77288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FF132DB-4DC0-BF87-BFC6-8D741687B31F}"/>
              </a:ext>
            </a:extLst>
          </p:cNvPr>
          <p:cNvSpPr/>
          <p:nvPr/>
        </p:nvSpPr>
        <p:spPr>
          <a:xfrm>
            <a:off x="2241592" y="635732"/>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أنواع حملات العلاقات العامة التي يمكن تقديمها في إطار التنمية المستدامة</a:t>
            </a:r>
          </a:p>
        </p:txBody>
      </p:sp>
      <p:sp>
        <p:nvSpPr>
          <p:cNvPr id="10" name="TextBox 9">
            <a:extLst>
              <a:ext uri="{FF2B5EF4-FFF2-40B4-BE49-F238E27FC236}">
                <a16:creationId xmlns:a16="http://schemas.microsoft.com/office/drawing/2014/main" id="{45F22EA3-BF05-E3C4-5B7C-080D74BC89F3}"/>
              </a:ext>
            </a:extLst>
          </p:cNvPr>
          <p:cNvSpPr txBox="1"/>
          <p:nvPr/>
        </p:nvSpPr>
        <p:spPr>
          <a:xfrm>
            <a:off x="291401" y="1324324"/>
            <a:ext cx="11415351" cy="1291957"/>
          </a:xfrm>
          <a:prstGeom prst="rect">
            <a:avLst/>
          </a:prstGeom>
          <a:noFill/>
        </p:spPr>
        <p:txBody>
          <a:bodyPr wrap="square" rtlCol="1">
            <a:spAutoFit/>
          </a:bodyPr>
          <a:lstStyle/>
          <a:p>
            <a:pPr algn="just" rtl="1">
              <a:lnSpc>
                <a:spcPct val="150000"/>
              </a:lnSpc>
              <a:spcAft>
                <a:spcPts val="1200"/>
              </a:spcAft>
            </a:pPr>
            <a:r>
              <a:rPr lang="ar-EG" dirty="0">
                <a:latin typeface="Alexandria" pitchFamily="2" charset="-78"/>
                <a:cs typeface="Alexandria" pitchFamily="2" charset="-78"/>
              </a:rPr>
              <a:t>تُعد حملات العلاقات العامة أداة استراتيجية لتفعيل أهداف التنمية المستدامة </a:t>
            </a:r>
            <a:r>
              <a:rPr lang="en-US" dirty="0">
                <a:latin typeface="Alexandria" pitchFamily="2" charset="-78"/>
                <a:cs typeface="Alexandria" pitchFamily="2" charset="-78"/>
              </a:rPr>
              <a:t>SDGs</a:t>
            </a:r>
            <a:r>
              <a:rPr lang="ar-EG" dirty="0">
                <a:latin typeface="Alexandria" pitchFamily="2" charset="-78"/>
                <a:cs typeface="Alexandria" pitchFamily="2" charset="-78"/>
              </a:rPr>
              <a:t> عبر خطط إعلامية واتصالية تُحفز السلوك الإيجابي والمسؤولية المجتمعية. وتتنوع هذه الحملات بحسب الهدف والمجال المستهدف، وفيما يلي أبرز أنواعها:</a:t>
            </a:r>
          </a:p>
        </p:txBody>
      </p:sp>
      <p:grpSp>
        <p:nvGrpSpPr>
          <p:cNvPr id="6" name="Group 5">
            <a:extLst>
              <a:ext uri="{FF2B5EF4-FFF2-40B4-BE49-F238E27FC236}">
                <a16:creationId xmlns:a16="http://schemas.microsoft.com/office/drawing/2014/main" id="{23F65637-1EE6-2846-5149-DBEE41F4E871}"/>
              </a:ext>
            </a:extLst>
          </p:cNvPr>
          <p:cNvGrpSpPr/>
          <p:nvPr/>
        </p:nvGrpSpPr>
        <p:grpSpPr>
          <a:xfrm>
            <a:off x="4411572" y="3120924"/>
            <a:ext cx="3229428" cy="2822783"/>
            <a:chOff x="4443102" y="2185507"/>
            <a:chExt cx="3229428" cy="2822783"/>
          </a:xfrm>
        </p:grpSpPr>
        <p:sp>
          <p:nvSpPr>
            <p:cNvPr id="7" name="Freeform: Shape 6">
              <a:extLst>
                <a:ext uri="{FF2B5EF4-FFF2-40B4-BE49-F238E27FC236}">
                  <a16:creationId xmlns:a16="http://schemas.microsoft.com/office/drawing/2014/main" id="{6D99E913-F2BF-1704-B12F-9DCF30C16F5E}"/>
                </a:ext>
              </a:extLst>
            </p:cNvPr>
            <p:cNvSpPr/>
            <p:nvPr/>
          </p:nvSpPr>
          <p:spPr>
            <a:xfrm>
              <a:off x="4443102" y="2214374"/>
              <a:ext cx="3229428" cy="2763083"/>
            </a:xfrm>
            <a:custGeom>
              <a:avLst/>
              <a:gdLst>
                <a:gd name="connsiteX0" fmla="*/ 2520223 w 3229428"/>
                <a:gd name="connsiteY0" fmla="*/ 44619 h 2763083"/>
                <a:gd name="connsiteX1" fmla="*/ 2641822 w 3229428"/>
                <a:gd name="connsiteY1" fmla="*/ 135549 h 2763083"/>
                <a:gd name="connsiteX2" fmla="*/ 3229428 w 3229428"/>
                <a:gd name="connsiteY2" fmla="*/ 1381541 h 2763083"/>
                <a:gd name="connsiteX3" fmla="*/ 2641822 w 3229428"/>
                <a:gd name="connsiteY3" fmla="*/ 2627533 h 2763083"/>
                <a:gd name="connsiteX4" fmla="*/ 2520223 w 3229428"/>
                <a:gd name="connsiteY4" fmla="*/ 2718463 h 2763083"/>
                <a:gd name="connsiteX5" fmla="*/ 2520223 w 3229428"/>
                <a:gd name="connsiteY5" fmla="*/ 2653329 h 2763083"/>
                <a:gd name="connsiteX6" fmla="*/ 2608606 w 3229428"/>
                <a:gd name="connsiteY6" fmla="*/ 2587238 h 2763083"/>
                <a:gd name="connsiteX7" fmla="*/ 3177208 w 3229428"/>
                <a:gd name="connsiteY7" fmla="*/ 1381541 h 2763083"/>
                <a:gd name="connsiteX8" fmla="*/ 2608606 w 3229428"/>
                <a:gd name="connsiteY8" fmla="*/ 175845 h 2763083"/>
                <a:gd name="connsiteX9" fmla="*/ 2520223 w 3229428"/>
                <a:gd name="connsiteY9" fmla="*/ 109754 h 2763083"/>
                <a:gd name="connsiteX10" fmla="*/ 782026 w 3229428"/>
                <a:gd name="connsiteY10" fmla="*/ 0 h 2763083"/>
                <a:gd name="connsiteX11" fmla="*/ 782026 w 3229428"/>
                <a:gd name="connsiteY11" fmla="*/ 61039 h 2763083"/>
                <a:gd name="connsiteX12" fmla="*/ 741109 w 3229428"/>
                <a:gd name="connsiteY12" fmla="*/ 85897 h 2763083"/>
                <a:gd name="connsiteX13" fmla="*/ 52220 w 3229428"/>
                <a:gd name="connsiteY13" fmla="*/ 1381541 h 2763083"/>
                <a:gd name="connsiteX14" fmla="*/ 741109 w 3229428"/>
                <a:gd name="connsiteY14" fmla="*/ 2677186 h 2763083"/>
                <a:gd name="connsiteX15" fmla="*/ 782026 w 3229428"/>
                <a:gd name="connsiteY15" fmla="*/ 2702044 h 2763083"/>
                <a:gd name="connsiteX16" fmla="*/ 782026 w 3229428"/>
                <a:gd name="connsiteY16" fmla="*/ 2763083 h 2763083"/>
                <a:gd name="connsiteX17" fmla="*/ 711912 w 3229428"/>
                <a:gd name="connsiteY17" fmla="*/ 2720487 h 2763083"/>
                <a:gd name="connsiteX18" fmla="*/ 0 w 3229428"/>
                <a:gd name="connsiteY18" fmla="*/ 1381541 h 2763083"/>
                <a:gd name="connsiteX19" fmla="*/ 711912 w 3229428"/>
                <a:gd name="connsiteY19" fmla="*/ 42595 h 2763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229428" h="2763083">
                  <a:moveTo>
                    <a:pt x="2520223" y="44619"/>
                  </a:moveTo>
                  <a:lnTo>
                    <a:pt x="2641822" y="135549"/>
                  </a:lnTo>
                  <a:cubicBezTo>
                    <a:pt x="3000688" y="431712"/>
                    <a:pt x="3229428" y="879914"/>
                    <a:pt x="3229428" y="1381541"/>
                  </a:cubicBezTo>
                  <a:cubicBezTo>
                    <a:pt x="3229428" y="1883168"/>
                    <a:pt x="3000688" y="2331371"/>
                    <a:pt x="2641822" y="2627533"/>
                  </a:cubicBezTo>
                  <a:lnTo>
                    <a:pt x="2520223" y="2718463"/>
                  </a:lnTo>
                  <a:lnTo>
                    <a:pt x="2520223" y="2653329"/>
                  </a:lnTo>
                  <a:lnTo>
                    <a:pt x="2608606" y="2587238"/>
                  </a:lnTo>
                  <a:cubicBezTo>
                    <a:pt x="2955866" y="2300653"/>
                    <a:pt x="3177208" y="1866946"/>
                    <a:pt x="3177208" y="1381541"/>
                  </a:cubicBezTo>
                  <a:cubicBezTo>
                    <a:pt x="3177208" y="896136"/>
                    <a:pt x="2955866" y="462429"/>
                    <a:pt x="2608606" y="175845"/>
                  </a:cubicBezTo>
                  <a:lnTo>
                    <a:pt x="2520223" y="109754"/>
                  </a:lnTo>
                  <a:close/>
                  <a:moveTo>
                    <a:pt x="782026" y="0"/>
                  </a:moveTo>
                  <a:lnTo>
                    <a:pt x="782026" y="61039"/>
                  </a:lnTo>
                  <a:lnTo>
                    <a:pt x="741109" y="85897"/>
                  </a:lnTo>
                  <a:cubicBezTo>
                    <a:pt x="325483" y="366688"/>
                    <a:pt x="52220" y="842202"/>
                    <a:pt x="52220" y="1381541"/>
                  </a:cubicBezTo>
                  <a:cubicBezTo>
                    <a:pt x="52220" y="1920880"/>
                    <a:pt x="325483" y="2396395"/>
                    <a:pt x="741109" y="2677186"/>
                  </a:cubicBezTo>
                  <a:lnTo>
                    <a:pt x="782026" y="2702044"/>
                  </a:lnTo>
                  <a:lnTo>
                    <a:pt x="782026" y="2763083"/>
                  </a:lnTo>
                  <a:lnTo>
                    <a:pt x="711912" y="2720487"/>
                  </a:lnTo>
                  <a:cubicBezTo>
                    <a:pt x="282396" y="2430312"/>
                    <a:pt x="0" y="1938905"/>
                    <a:pt x="0" y="1381541"/>
                  </a:cubicBezTo>
                  <a:cubicBezTo>
                    <a:pt x="0" y="824177"/>
                    <a:pt x="282396" y="332771"/>
                    <a:pt x="711912" y="42595"/>
                  </a:cubicBezTo>
                  <a:close/>
                </a:path>
              </a:pathLst>
            </a:custGeom>
            <a:gradFill>
              <a:gsLst>
                <a:gs pos="49520">
                  <a:srgbClr val="917CBA"/>
                </a:gs>
                <a:gs pos="0">
                  <a:srgbClr val="F7956F"/>
                </a:gs>
                <a:gs pos="80000">
                  <a:srgbClr val="87CBA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8" name="Oval 7">
              <a:extLst>
                <a:ext uri="{FF2B5EF4-FFF2-40B4-BE49-F238E27FC236}">
                  <a16:creationId xmlns:a16="http://schemas.microsoft.com/office/drawing/2014/main" id="{D8271992-A4D0-38C8-ABEA-65BD6422A682}"/>
                </a:ext>
              </a:extLst>
            </p:cNvPr>
            <p:cNvSpPr/>
            <p:nvPr/>
          </p:nvSpPr>
          <p:spPr>
            <a:xfrm>
              <a:off x="5159294" y="2185507"/>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a:extLst>
                <a:ext uri="{FF2B5EF4-FFF2-40B4-BE49-F238E27FC236}">
                  <a16:creationId xmlns:a16="http://schemas.microsoft.com/office/drawing/2014/main" id="{2FF7A3AD-3C1D-75A9-86AE-989F36772389}"/>
                </a:ext>
              </a:extLst>
            </p:cNvPr>
            <p:cNvSpPr/>
            <p:nvPr/>
          </p:nvSpPr>
          <p:spPr>
            <a:xfrm>
              <a:off x="5159294" y="4884919"/>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F97E685D-FD38-FC15-EDB7-80BA1D5EAF49}"/>
                </a:ext>
              </a:extLst>
            </p:cNvPr>
            <p:cNvSpPr/>
            <p:nvPr/>
          </p:nvSpPr>
          <p:spPr>
            <a:xfrm>
              <a:off x="6828314" y="2185507"/>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4D87A47-A938-170D-6C4A-F41AF893E213}"/>
                </a:ext>
              </a:extLst>
            </p:cNvPr>
            <p:cNvSpPr/>
            <p:nvPr/>
          </p:nvSpPr>
          <p:spPr>
            <a:xfrm>
              <a:off x="6828314" y="4884919"/>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3" name="Group 12">
            <a:extLst>
              <a:ext uri="{FF2B5EF4-FFF2-40B4-BE49-F238E27FC236}">
                <a16:creationId xmlns:a16="http://schemas.microsoft.com/office/drawing/2014/main" id="{ADC9869C-C1E7-35F6-D662-4650AEC9DE86}"/>
              </a:ext>
            </a:extLst>
          </p:cNvPr>
          <p:cNvGrpSpPr/>
          <p:nvPr/>
        </p:nvGrpSpPr>
        <p:grpSpPr>
          <a:xfrm>
            <a:off x="3872812" y="2531988"/>
            <a:ext cx="1313545" cy="3962401"/>
            <a:chOff x="3904342" y="1596571"/>
            <a:chExt cx="1313545" cy="3962401"/>
          </a:xfrm>
        </p:grpSpPr>
        <p:sp>
          <p:nvSpPr>
            <p:cNvPr id="14" name="Freeform: Shape 13">
              <a:extLst>
                <a:ext uri="{FF2B5EF4-FFF2-40B4-BE49-F238E27FC236}">
                  <a16:creationId xmlns:a16="http://schemas.microsoft.com/office/drawing/2014/main" id="{94870172-4250-406D-A53E-ECCC7FD9CFA4}"/>
                </a:ext>
              </a:extLst>
            </p:cNvPr>
            <p:cNvSpPr/>
            <p:nvPr/>
          </p:nvSpPr>
          <p:spPr>
            <a:xfrm>
              <a:off x="4095618" y="1596571"/>
              <a:ext cx="1122268" cy="1088572"/>
            </a:xfrm>
            <a:custGeom>
              <a:avLst/>
              <a:gdLst>
                <a:gd name="connsiteX0" fmla="*/ 1067935 w 1122268"/>
                <a:gd name="connsiteY0" fmla="*/ 0 h 1088572"/>
                <a:gd name="connsiteX1" fmla="*/ 1122268 w 1122268"/>
                <a:gd name="connsiteY1" fmla="*/ 0 h 1088572"/>
                <a:gd name="connsiteX2" fmla="*/ 1122268 w 1122268"/>
                <a:gd name="connsiteY2" fmla="*/ 327922 h 1088572"/>
                <a:gd name="connsiteX3" fmla="*/ 1107911 w 1122268"/>
                <a:gd name="connsiteY3" fmla="*/ 334838 h 1088572"/>
                <a:gd name="connsiteX4" fmla="*/ 447804 w 1122268"/>
                <a:gd name="connsiteY4" fmla="*/ 934355 h 1088572"/>
                <a:gd name="connsiteX5" fmla="*/ 354115 w 1122268"/>
                <a:gd name="connsiteY5" fmla="*/ 1088572 h 1088572"/>
                <a:gd name="connsiteX6" fmla="*/ 0 w 1122268"/>
                <a:gd name="connsiteY6" fmla="*/ 1088572 h 1088572"/>
                <a:gd name="connsiteX7" fmla="*/ 73244 w 1122268"/>
                <a:gd name="connsiteY7" fmla="*/ 936526 h 1088572"/>
                <a:gd name="connsiteX8" fmla="*/ 955707 w 1122268"/>
                <a:gd name="connsiteY8" fmla="*/ 54063 h 1088572"/>
                <a:gd name="connsiteX9" fmla="*/ 1067935 w 1122268"/>
                <a:gd name="connsiteY9"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22268" h="1088572">
                  <a:moveTo>
                    <a:pt x="1067935" y="0"/>
                  </a:moveTo>
                  <a:lnTo>
                    <a:pt x="1122268" y="0"/>
                  </a:lnTo>
                  <a:lnTo>
                    <a:pt x="1122268" y="327922"/>
                  </a:lnTo>
                  <a:lnTo>
                    <a:pt x="1107911" y="334838"/>
                  </a:lnTo>
                  <a:cubicBezTo>
                    <a:pt x="842612" y="478957"/>
                    <a:pt x="616041" y="685331"/>
                    <a:pt x="447804" y="934355"/>
                  </a:cubicBezTo>
                  <a:lnTo>
                    <a:pt x="354115" y="1088572"/>
                  </a:lnTo>
                  <a:lnTo>
                    <a:pt x="0" y="1088572"/>
                  </a:lnTo>
                  <a:lnTo>
                    <a:pt x="73244" y="936526"/>
                  </a:lnTo>
                  <a:cubicBezTo>
                    <a:pt x="275681" y="563874"/>
                    <a:pt x="583055" y="256500"/>
                    <a:pt x="955707" y="54063"/>
                  </a:cubicBezTo>
                  <a:lnTo>
                    <a:pt x="1067935" y="0"/>
                  </a:lnTo>
                  <a:close/>
                </a:path>
              </a:pathLst>
            </a:custGeom>
            <a:solidFill>
              <a:srgbClr val="F7956F"/>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7DA59692-2807-3E4F-49A1-28EB9EC2AE7B}"/>
                </a:ext>
              </a:extLst>
            </p:cNvPr>
            <p:cNvSpPr/>
            <p:nvPr/>
          </p:nvSpPr>
          <p:spPr>
            <a:xfrm>
              <a:off x="4113098" y="4506685"/>
              <a:ext cx="1104789" cy="1052287"/>
            </a:xfrm>
            <a:custGeom>
              <a:avLst/>
              <a:gdLst>
                <a:gd name="connsiteX0" fmla="*/ 0 w 1104789"/>
                <a:gd name="connsiteY0" fmla="*/ 0 h 1052287"/>
                <a:gd name="connsiteX1" fmla="*/ 358680 w 1104789"/>
                <a:gd name="connsiteY1" fmla="*/ 0 h 1052287"/>
                <a:gd name="connsiteX2" fmla="*/ 430325 w 1104789"/>
                <a:gd name="connsiteY2" fmla="*/ 117932 h 1052287"/>
                <a:gd name="connsiteX3" fmla="*/ 1090432 w 1104789"/>
                <a:gd name="connsiteY3" fmla="*/ 717449 h 1052287"/>
                <a:gd name="connsiteX4" fmla="*/ 1104789 w 1104789"/>
                <a:gd name="connsiteY4" fmla="*/ 724365 h 1052287"/>
                <a:gd name="connsiteX5" fmla="*/ 1104789 w 1104789"/>
                <a:gd name="connsiteY5" fmla="*/ 1052287 h 1052287"/>
                <a:gd name="connsiteX6" fmla="*/ 1050456 w 1104789"/>
                <a:gd name="connsiteY6" fmla="*/ 1052287 h 1052287"/>
                <a:gd name="connsiteX7" fmla="*/ 938228 w 1104789"/>
                <a:gd name="connsiteY7" fmla="*/ 998224 h 1052287"/>
                <a:gd name="connsiteX8" fmla="*/ 55765 w 1104789"/>
                <a:gd name="connsiteY8" fmla="*/ 115761 h 1052287"/>
                <a:gd name="connsiteX9" fmla="*/ 0 w 1104789"/>
                <a:gd name="connsiteY9"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4789" h="1052287">
                  <a:moveTo>
                    <a:pt x="0" y="0"/>
                  </a:moveTo>
                  <a:lnTo>
                    <a:pt x="358680" y="0"/>
                  </a:lnTo>
                  <a:lnTo>
                    <a:pt x="430325" y="117932"/>
                  </a:lnTo>
                  <a:cubicBezTo>
                    <a:pt x="598562" y="366956"/>
                    <a:pt x="825133" y="573331"/>
                    <a:pt x="1090432" y="717449"/>
                  </a:cubicBezTo>
                  <a:lnTo>
                    <a:pt x="1104789" y="724365"/>
                  </a:lnTo>
                  <a:lnTo>
                    <a:pt x="1104789" y="1052287"/>
                  </a:lnTo>
                  <a:lnTo>
                    <a:pt x="1050456" y="1052287"/>
                  </a:lnTo>
                  <a:lnTo>
                    <a:pt x="938228" y="998224"/>
                  </a:lnTo>
                  <a:cubicBezTo>
                    <a:pt x="565576" y="795787"/>
                    <a:pt x="258202" y="488413"/>
                    <a:pt x="55765" y="115761"/>
                  </a:cubicBezTo>
                  <a:lnTo>
                    <a:pt x="0" y="0"/>
                  </a:lnTo>
                  <a:close/>
                </a:path>
              </a:pathLst>
            </a:custGeom>
            <a:solidFill>
              <a:srgbClr val="917CBA"/>
            </a:solid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113958CC-B793-6C83-2453-AA43E94545D8}"/>
                </a:ext>
              </a:extLst>
            </p:cNvPr>
            <p:cNvSpPr/>
            <p:nvPr/>
          </p:nvSpPr>
          <p:spPr>
            <a:xfrm>
              <a:off x="3904342" y="3069771"/>
              <a:ext cx="400279" cy="1052286"/>
            </a:xfrm>
            <a:custGeom>
              <a:avLst/>
              <a:gdLst>
                <a:gd name="connsiteX0" fmla="*/ 61576 w 400279"/>
                <a:gd name="connsiteY0" fmla="*/ 0 h 1052286"/>
                <a:gd name="connsiteX1" fmla="*/ 390949 w 400279"/>
                <a:gd name="connsiteY1" fmla="*/ 0 h 1052286"/>
                <a:gd name="connsiteX2" fmla="*/ 357353 w 400279"/>
                <a:gd name="connsiteY2" fmla="*/ 130657 h 1052286"/>
                <a:gd name="connsiteX3" fmla="*/ 319314 w 400279"/>
                <a:gd name="connsiteY3" fmla="*/ 508000 h 1052286"/>
                <a:gd name="connsiteX4" fmla="*/ 357353 w 400279"/>
                <a:gd name="connsiteY4" fmla="*/ 885343 h 1052286"/>
                <a:gd name="connsiteX5" fmla="*/ 400279 w 400279"/>
                <a:gd name="connsiteY5" fmla="*/ 1052286 h 1052286"/>
                <a:gd name="connsiteX6" fmla="*/ 70906 w 400279"/>
                <a:gd name="connsiteY6" fmla="*/ 1052286 h 1052286"/>
                <a:gd name="connsiteX7" fmla="*/ 44527 w 400279"/>
                <a:gd name="connsiteY7" fmla="*/ 949695 h 1052286"/>
                <a:gd name="connsiteX8" fmla="*/ 0 w 400279"/>
                <a:gd name="connsiteY8" fmla="*/ 508000 h 1052286"/>
                <a:gd name="connsiteX9" fmla="*/ 44527 w 400279"/>
                <a:gd name="connsiteY9" fmla="*/ 66305 h 1052286"/>
                <a:gd name="connsiteX10" fmla="*/ 61576 w 400279"/>
                <a:gd name="connsiteY10" fmla="*/ 0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79" h="1052286">
                  <a:moveTo>
                    <a:pt x="61576" y="0"/>
                  </a:moveTo>
                  <a:lnTo>
                    <a:pt x="390949" y="0"/>
                  </a:lnTo>
                  <a:lnTo>
                    <a:pt x="357353" y="130657"/>
                  </a:lnTo>
                  <a:cubicBezTo>
                    <a:pt x="332412" y="252543"/>
                    <a:pt x="319314" y="378742"/>
                    <a:pt x="319314" y="508000"/>
                  </a:cubicBezTo>
                  <a:cubicBezTo>
                    <a:pt x="319314" y="637259"/>
                    <a:pt x="332412" y="763458"/>
                    <a:pt x="357353" y="885343"/>
                  </a:cubicBezTo>
                  <a:lnTo>
                    <a:pt x="400279" y="1052286"/>
                  </a:lnTo>
                  <a:lnTo>
                    <a:pt x="70906" y="1052286"/>
                  </a:lnTo>
                  <a:lnTo>
                    <a:pt x="44527" y="949695"/>
                  </a:lnTo>
                  <a:cubicBezTo>
                    <a:pt x="15332" y="807024"/>
                    <a:pt x="0" y="659303"/>
                    <a:pt x="0" y="508000"/>
                  </a:cubicBezTo>
                  <a:cubicBezTo>
                    <a:pt x="0" y="356698"/>
                    <a:pt x="15332" y="208976"/>
                    <a:pt x="44527" y="66305"/>
                  </a:cubicBezTo>
                  <a:lnTo>
                    <a:pt x="61576" y="0"/>
                  </a:lnTo>
                  <a:close/>
                </a:path>
              </a:pathLst>
            </a:custGeom>
            <a:solidFill>
              <a:srgbClr val="EB97BD"/>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7" name="Group 16">
            <a:extLst>
              <a:ext uri="{FF2B5EF4-FFF2-40B4-BE49-F238E27FC236}">
                <a16:creationId xmlns:a16="http://schemas.microsoft.com/office/drawing/2014/main" id="{C4EF130F-8333-D734-7D9E-119BCEFB5365}"/>
              </a:ext>
            </a:extLst>
          </p:cNvPr>
          <p:cNvGrpSpPr/>
          <p:nvPr/>
        </p:nvGrpSpPr>
        <p:grpSpPr>
          <a:xfrm>
            <a:off x="6964357" y="2531988"/>
            <a:ext cx="1291771" cy="3962401"/>
            <a:chOff x="6995887" y="1596571"/>
            <a:chExt cx="1291771" cy="3962401"/>
          </a:xfrm>
        </p:grpSpPr>
        <p:sp>
          <p:nvSpPr>
            <p:cNvPr id="19" name="Freeform: Shape 18">
              <a:extLst>
                <a:ext uri="{FF2B5EF4-FFF2-40B4-BE49-F238E27FC236}">
                  <a16:creationId xmlns:a16="http://schemas.microsoft.com/office/drawing/2014/main" id="{508FFBBC-2647-800E-7A76-44CA43F5164C}"/>
                </a:ext>
              </a:extLst>
            </p:cNvPr>
            <p:cNvSpPr/>
            <p:nvPr/>
          </p:nvSpPr>
          <p:spPr>
            <a:xfrm>
              <a:off x="6995887" y="1596571"/>
              <a:ext cx="1100495" cy="1088572"/>
            </a:xfrm>
            <a:custGeom>
              <a:avLst/>
              <a:gdLst>
                <a:gd name="connsiteX0" fmla="*/ 0 w 1100495"/>
                <a:gd name="connsiteY0" fmla="*/ 0 h 1088572"/>
                <a:gd name="connsiteX1" fmla="*/ 32560 w 1100495"/>
                <a:gd name="connsiteY1" fmla="*/ 0 h 1088572"/>
                <a:gd name="connsiteX2" fmla="*/ 144787 w 1100495"/>
                <a:gd name="connsiteY2" fmla="*/ 54063 h 1088572"/>
                <a:gd name="connsiteX3" fmla="*/ 1027250 w 1100495"/>
                <a:gd name="connsiteY3" fmla="*/ 936526 h 1088572"/>
                <a:gd name="connsiteX4" fmla="*/ 1100495 w 1100495"/>
                <a:gd name="connsiteY4" fmla="*/ 1088572 h 1088572"/>
                <a:gd name="connsiteX5" fmla="*/ 746379 w 1100495"/>
                <a:gd name="connsiteY5" fmla="*/ 1088572 h 1088572"/>
                <a:gd name="connsiteX6" fmla="*/ 652690 w 1100495"/>
                <a:gd name="connsiteY6" fmla="*/ 934355 h 1088572"/>
                <a:gd name="connsiteX7" fmla="*/ 146958 w 1100495"/>
                <a:gd name="connsiteY7" fmla="*/ 428623 h 1088572"/>
                <a:gd name="connsiteX8" fmla="*/ 0 w 1100495"/>
                <a:gd name="connsiteY8" fmla="*/ 339344 h 1088572"/>
                <a:gd name="connsiteX9" fmla="*/ 0 w 1100495"/>
                <a:gd name="connsiteY9"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0495" h="1088572">
                  <a:moveTo>
                    <a:pt x="0" y="0"/>
                  </a:moveTo>
                  <a:lnTo>
                    <a:pt x="32560" y="0"/>
                  </a:lnTo>
                  <a:lnTo>
                    <a:pt x="144787" y="54063"/>
                  </a:lnTo>
                  <a:cubicBezTo>
                    <a:pt x="517439" y="256500"/>
                    <a:pt x="824813" y="563874"/>
                    <a:pt x="1027250" y="936526"/>
                  </a:cubicBezTo>
                  <a:lnTo>
                    <a:pt x="1100495" y="1088572"/>
                  </a:lnTo>
                  <a:lnTo>
                    <a:pt x="746379" y="1088572"/>
                  </a:lnTo>
                  <a:lnTo>
                    <a:pt x="652690" y="934355"/>
                  </a:lnTo>
                  <a:cubicBezTo>
                    <a:pt x="518101" y="735136"/>
                    <a:pt x="346177" y="563213"/>
                    <a:pt x="146958" y="428623"/>
                  </a:cubicBezTo>
                  <a:lnTo>
                    <a:pt x="0" y="339344"/>
                  </a:lnTo>
                  <a:lnTo>
                    <a:pt x="0" y="0"/>
                  </a:lnTo>
                  <a:close/>
                </a:path>
              </a:pathLst>
            </a:custGeom>
            <a:solidFill>
              <a:srgbClr val="7984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9">
              <a:extLst>
                <a:ext uri="{FF2B5EF4-FFF2-40B4-BE49-F238E27FC236}">
                  <a16:creationId xmlns:a16="http://schemas.microsoft.com/office/drawing/2014/main" id="{5C40F2AE-63C9-24D5-E171-0ACC4681F541}"/>
                </a:ext>
              </a:extLst>
            </p:cNvPr>
            <p:cNvSpPr/>
            <p:nvPr/>
          </p:nvSpPr>
          <p:spPr>
            <a:xfrm>
              <a:off x="6995887" y="4506685"/>
              <a:ext cx="1083015" cy="1052287"/>
            </a:xfrm>
            <a:custGeom>
              <a:avLst/>
              <a:gdLst>
                <a:gd name="connsiteX0" fmla="*/ 724336 w 1083015"/>
                <a:gd name="connsiteY0" fmla="*/ 0 h 1052287"/>
                <a:gd name="connsiteX1" fmla="*/ 1083015 w 1083015"/>
                <a:gd name="connsiteY1" fmla="*/ 0 h 1052287"/>
                <a:gd name="connsiteX2" fmla="*/ 1027250 w 1083015"/>
                <a:gd name="connsiteY2" fmla="*/ 115761 h 1052287"/>
                <a:gd name="connsiteX3" fmla="*/ 144787 w 1083015"/>
                <a:gd name="connsiteY3" fmla="*/ 998224 h 1052287"/>
                <a:gd name="connsiteX4" fmla="*/ 32560 w 1083015"/>
                <a:gd name="connsiteY4" fmla="*/ 1052287 h 1052287"/>
                <a:gd name="connsiteX5" fmla="*/ 0 w 1083015"/>
                <a:gd name="connsiteY5" fmla="*/ 1052287 h 1052287"/>
                <a:gd name="connsiteX6" fmla="*/ 0 w 1083015"/>
                <a:gd name="connsiteY6" fmla="*/ 712943 h 1052287"/>
                <a:gd name="connsiteX7" fmla="*/ 146958 w 1083015"/>
                <a:gd name="connsiteY7" fmla="*/ 623664 h 1052287"/>
                <a:gd name="connsiteX8" fmla="*/ 652690 w 1083015"/>
                <a:gd name="connsiteY8" fmla="*/ 117932 h 1052287"/>
                <a:gd name="connsiteX9" fmla="*/ 724336 w 1083015"/>
                <a:gd name="connsiteY9"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3015" h="1052287">
                  <a:moveTo>
                    <a:pt x="724336" y="0"/>
                  </a:moveTo>
                  <a:lnTo>
                    <a:pt x="1083015" y="0"/>
                  </a:lnTo>
                  <a:lnTo>
                    <a:pt x="1027250" y="115761"/>
                  </a:lnTo>
                  <a:cubicBezTo>
                    <a:pt x="824813" y="488413"/>
                    <a:pt x="517439" y="795787"/>
                    <a:pt x="144787" y="998224"/>
                  </a:cubicBezTo>
                  <a:lnTo>
                    <a:pt x="32560" y="1052287"/>
                  </a:lnTo>
                  <a:lnTo>
                    <a:pt x="0" y="1052287"/>
                  </a:lnTo>
                  <a:lnTo>
                    <a:pt x="0" y="712943"/>
                  </a:lnTo>
                  <a:lnTo>
                    <a:pt x="146958" y="623664"/>
                  </a:lnTo>
                  <a:cubicBezTo>
                    <a:pt x="346177" y="489075"/>
                    <a:pt x="518101" y="317151"/>
                    <a:pt x="652690" y="117932"/>
                  </a:cubicBezTo>
                  <a:lnTo>
                    <a:pt x="724336" y="0"/>
                  </a:lnTo>
                  <a:close/>
                </a:path>
              </a:pathLst>
            </a:custGeom>
            <a:solidFill>
              <a:srgbClr val="87CBA8"/>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Freeform: Shape 20">
              <a:extLst>
                <a:ext uri="{FF2B5EF4-FFF2-40B4-BE49-F238E27FC236}">
                  <a16:creationId xmlns:a16="http://schemas.microsoft.com/office/drawing/2014/main" id="{D57324AD-5C67-7F8B-66E9-4E3954429C5E}"/>
                </a:ext>
              </a:extLst>
            </p:cNvPr>
            <p:cNvSpPr/>
            <p:nvPr/>
          </p:nvSpPr>
          <p:spPr>
            <a:xfrm>
              <a:off x="7887379" y="3069771"/>
              <a:ext cx="400279" cy="1052286"/>
            </a:xfrm>
            <a:custGeom>
              <a:avLst/>
              <a:gdLst>
                <a:gd name="connsiteX0" fmla="*/ 9331 w 400279"/>
                <a:gd name="connsiteY0" fmla="*/ 0 h 1052286"/>
                <a:gd name="connsiteX1" fmla="*/ 338704 w 400279"/>
                <a:gd name="connsiteY1" fmla="*/ 0 h 1052286"/>
                <a:gd name="connsiteX2" fmla="*/ 355752 w 400279"/>
                <a:gd name="connsiteY2" fmla="*/ 66305 h 1052286"/>
                <a:gd name="connsiteX3" fmla="*/ 400279 w 400279"/>
                <a:gd name="connsiteY3" fmla="*/ 508000 h 1052286"/>
                <a:gd name="connsiteX4" fmla="*/ 355752 w 400279"/>
                <a:gd name="connsiteY4" fmla="*/ 949695 h 1052286"/>
                <a:gd name="connsiteX5" fmla="*/ 329373 w 400279"/>
                <a:gd name="connsiteY5" fmla="*/ 1052286 h 1052286"/>
                <a:gd name="connsiteX6" fmla="*/ 0 w 400279"/>
                <a:gd name="connsiteY6" fmla="*/ 1052286 h 1052286"/>
                <a:gd name="connsiteX7" fmla="*/ 42926 w 400279"/>
                <a:gd name="connsiteY7" fmla="*/ 885343 h 1052286"/>
                <a:gd name="connsiteX8" fmla="*/ 80965 w 400279"/>
                <a:gd name="connsiteY8" fmla="*/ 508000 h 1052286"/>
                <a:gd name="connsiteX9" fmla="*/ 42926 w 400279"/>
                <a:gd name="connsiteY9" fmla="*/ 130657 h 1052286"/>
                <a:gd name="connsiteX10" fmla="*/ 9331 w 400279"/>
                <a:gd name="connsiteY10" fmla="*/ 0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79" h="1052286">
                  <a:moveTo>
                    <a:pt x="9331" y="0"/>
                  </a:moveTo>
                  <a:lnTo>
                    <a:pt x="338704" y="0"/>
                  </a:lnTo>
                  <a:lnTo>
                    <a:pt x="355752" y="66305"/>
                  </a:lnTo>
                  <a:cubicBezTo>
                    <a:pt x="384947" y="208976"/>
                    <a:pt x="400279" y="356698"/>
                    <a:pt x="400279" y="508000"/>
                  </a:cubicBezTo>
                  <a:cubicBezTo>
                    <a:pt x="400279" y="659303"/>
                    <a:pt x="384947" y="807024"/>
                    <a:pt x="355752" y="949695"/>
                  </a:cubicBezTo>
                  <a:lnTo>
                    <a:pt x="329373" y="1052286"/>
                  </a:lnTo>
                  <a:lnTo>
                    <a:pt x="0" y="1052286"/>
                  </a:lnTo>
                  <a:lnTo>
                    <a:pt x="42926" y="885343"/>
                  </a:lnTo>
                  <a:cubicBezTo>
                    <a:pt x="67867" y="763458"/>
                    <a:pt x="80965" y="637259"/>
                    <a:pt x="80965" y="508000"/>
                  </a:cubicBezTo>
                  <a:cubicBezTo>
                    <a:pt x="80965" y="378742"/>
                    <a:pt x="67867" y="252543"/>
                    <a:pt x="42926" y="130657"/>
                  </a:cubicBezTo>
                  <a:lnTo>
                    <a:pt x="9331" y="0"/>
                  </a:lnTo>
                  <a:close/>
                </a:path>
              </a:pathLst>
            </a:custGeom>
            <a:solidFill>
              <a:srgbClr val="CC9DC6"/>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2" name="Group 21">
            <a:extLst>
              <a:ext uri="{FF2B5EF4-FFF2-40B4-BE49-F238E27FC236}">
                <a16:creationId xmlns:a16="http://schemas.microsoft.com/office/drawing/2014/main" id="{026BC3B6-2FF2-CFF2-4B09-F71543711B69}"/>
              </a:ext>
            </a:extLst>
          </p:cNvPr>
          <p:cNvGrpSpPr/>
          <p:nvPr/>
        </p:nvGrpSpPr>
        <p:grpSpPr>
          <a:xfrm>
            <a:off x="4585308" y="3182610"/>
            <a:ext cx="573882" cy="461665"/>
            <a:chOff x="4616838" y="2247193"/>
            <a:chExt cx="573882" cy="461665"/>
          </a:xfrm>
        </p:grpSpPr>
        <p:sp>
          <p:nvSpPr>
            <p:cNvPr id="24" name="Oval 23">
              <a:extLst>
                <a:ext uri="{FF2B5EF4-FFF2-40B4-BE49-F238E27FC236}">
                  <a16:creationId xmlns:a16="http://schemas.microsoft.com/office/drawing/2014/main" id="{F1F63596-489F-DA04-12A6-2D623D055824}"/>
                </a:ext>
              </a:extLst>
            </p:cNvPr>
            <p:cNvSpPr/>
            <p:nvPr/>
          </p:nvSpPr>
          <p:spPr>
            <a:xfrm>
              <a:off x="4737464" y="2295146"/>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TextBox 25">
              <a:extLst>
                <a:ext uri="{FF2B5EF4-FFF2-40B4-BE49-F238E27FC236}">
                  <a16:creationId xmlns:a16="http://schemas.microsoft.com/office/drawing/2014/main" id="{82EF2020-6E49-656F-8D16-83AFF80BF3E1}"/>
                </a:ext>
              </a:extLst>
            </p:cNvPr>
            <p:cNvSpPr txBox="1"/>
            <p:nvPr/>
          </p:nvSpPr>
          <p:spPr>
            <a:xfrm>
              <a:off x="4616838" y="2247193"/>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1</a:t>
              </a:r>
            </a:p>
          </p:txBody>
        </p:sp>
      </p:grpSp>
      <p:grpSp>
        <p:nvGrpSpPr>
          <p:cNvPr id="27" name="Group 26">
            <a:extLst>
              <a:ext uri="{FF2B5EF4-FFF2-40B4-BE49-F238E27FC236}">
                <a16:creationId xmlns:a16="http://schemas.microsoft.com/office/drawing/2014/main" id="{D6C23B1A-A778-E01C-1112-5DCE776A88D8}"/>
              </a:ext>
            </a:extLst>
          </p:cNvPr>
          <p:cNvGrpSpPr/>
          <p:nvPr/>
        </p:nvGrpSpPr>
        <p:grpSpPr>
          <a:xfrm>
            <a:off x="4141190" y="4309219"/>
            <a:ext cx="573882" cy="461665"/>
            <a:chOff x="4172720" y="3373802"/>
            <a:chExt cx="573882" cy="461665"/>
          </a:xfrm>
        </p:grpSpPr>
        <p:sp>
          <p:nvSpPr>
            <p:cNvPr id="28" name="Oval 27">
              <a:extLst>
                <a:ext uri="{FF2B5EF4-FFF2-40B4-BE49-F238E27FC236}">
                  <a16:creationId xmlns:a16="http://schemas.microsoft.com/office/drawing/2014/main" id="{9DCB1B07-56B9-A6A8-4558-12AFBA54E14F}"/>
                </a:ext>
              </a:extLst>
            </p:cNvPr>
            <p:cNvSpPr/>
            <p:nvPr/>
          </p:nvSpPr>
          <p:spPr>
            <a:xfrm>
              <a:off x="4280264" y="3413034"/>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TextBox 28">
              <a:extLst>
                <a:ext uri="{FF2B5EF4-FFF2-40B4-BE49-F238E27FC236}">
                  <a16:creationId xmlns:a16="http://schemas.microsoft.com/office/drawing/2014/main" id="{5B071E27-E800-A363-C31C-AA40D9444A64}"/>
                </a:ext>
              </a:extLst>
            </p:cNvPr>
            <p:cNvSpPr txBox="1"/>
            <p:nvPr/>
          </p:nvSpPr>
          <p:spPr>
            <a:xfrm>
              <a:off x="4172720" y="3373802"/>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2</a:t>
              </a:r>
            </a:p>
          </p:txBody>
        </p:sp>
      </p:grpSp>
      <p:grpSp>
        <p:nvGrpSpPr>
          <p:cNvPr id="30" name="Group 29">
            <a:extLst>
              <a:ext uri="{FF2B5EF4-FFF2-40B4-BE49-F238E27FC236}">
                <a16:creationId xmlns:a16="http://schemas.microsoft.com/office/drawing/2014/main" id="{734F5462-C63B-EE44-03D4-A42AD866E3E0}"/>
              </a:ext>
            </a:extLst>
          </p:cNvPr>
          <p:cNvGrpSpPr/>
          <p:nvPr/>
        </p:nvGrpSpPr>
        <p:grpSpPr>
          <a:xfrm>
            <a:off x="4585308" y="5435828"/>
            <a:ext cx="573882" cy="461665"/>
            <a:chOff x="4616838" y="4500411"/>
            <a:chExt cx="573882" cy="461665"/>
          </a:xfrm>
        </p:grpSpPr>
        <p:sp>
          <p:nvSpPr>
            <p:cNvPr id="31" name="Oval 30">
              <a:extLst>
                <a:ext uri="{FF2B5EF4-FFF2-40B4-BE49-F238E27FC236}">
                  <a16:creationId xmlns:a16="http://schemas.microsoft.com/office/drawing/2014/main" id="{E2F65195-C835-E9B9-6CC3-78931673BC88}"/>
                </a:ext>
              </a:extLst>
            </p:cNvPr>
            <p:cNvSpPr/>
            <p:nvPr/>
          </p:nvSpPr>
          <p:spPr>
            <a:xfrm>
              <a:off x="4737464" y="4543590"/>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TextBox 31">
              <a:extLst>
                <a:ext uri="{FF2B5EF4-FFF2-40B4-BE49-F238E27FC236}">
                  <a16:creationId xmlns:a16="http://schemas.microsoft.com/office/drawing/2014/main" id="{4DA98AAC-BED4-D3ED-F86F-59039E97D29B}"/>
                </a:ext>
              </a:extLst>
            </p:cNvPr>
            <p:cNvSpPr txBox="1"/>
            <p:nvPr/>
          </p:nvSpPr>
          <p:spPr>
            <a:xfrm>
              <a:off x="4616838" y="4500411"/>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3</a:t>
              </a:r>
            </a:p>
          </p:txBody>
        </p:sp>
      </p:grpSp>
      <p:grpSp>
        <p:nvGrpSpPr>
          <p:cNvPr id="33" name="Group 32">
            <a:extLst>
              <a:ext uri="{FF2B5EF4-FFF2-40B4-BE49-F238E27FC236}">
                <a16:creationId xmlns:a16="http://schemas.microsoft.com/office/drawing/2014/main" id="{8C9EA670-B465-81A6-F171-E81772285F66}"/>
              </a:ext>
            </a:extLst>
          </p:cNvPr>
          <p:cNvGrpSpPr/>
          <p:nvPr/>
        </p:nvGrpSpPr>
        <p:grpSpPr>
          <a:xfrm>
            <a:off x="6828801" y="5431834"/>
            <a:ext cx="573882" cy="461665"/>
            <a:chOff x="6860331" y="4496417"/>
            <a:chExt cx="573882" cy="461665"/>
          </a:xfrm>
        </p:grpSpPr>
        <p:sp>
          <p:nvSpPr>
            <p:cNvPr id="34" name="Oval 33">
              <a:extLst>
                <a:ext uri="{FF2B5EF4-FFF2-40B4-BE49-F238E27FC236}">
                  <a16:creationId xmlns:a16="http://schemas.microsoft.com/office/drawing/2014/main" id="{D6EB3390-0D27-717C-9BE4-1269DAA19537}"/>
                </a:ext>
              </a:extLst>
            </p:cNvPr>
            <p:cNvSpPr/>
            <p:nvPr/>
          </p:nvSpPr>
          <p:spPr>
            <a:xfrm>
              <a:off x="6959603" y="4543590"/>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5" name="TextBox 34">
              <a:extLst>
                <a:ext uri="{FF2B5EF4-FFF2-40B4-BE49-F238E27FC236}">
                  <a16:creationId xmlns:a16="http://schemas.microsoft.com/office/drawing/2014/main" id="{B990F789-9AE9-B86F-E613-0F2EF06A4E7E}"/>
                </a:ext>
              </a:extLst>
            </p:cNvPr>
            <p:cNvSpPr txBox="1"/>
            <p:nvPr/>
          </p:nvSpPr>
          <p:spPr>
            <a:xfrm>
              <a:off x="6860331" y="4496417"/>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4</a:t>
              </a:r>
            </a:p>
          </p:txBody>
        </p:sp>
      </p:grpSp>
      <p:grpSp>
        <p:nvGrpSpPr>
          <p:cNvPr id="36" name="Group 35">
            <a:extLst>
              <a:ext uri="{FF2B5EF4-FFF2-40B4-BE49-F238E27FC236}">
                <a16:creationId xmlns:a16="http://schemas.microsoft.com/office/drawing/2014/main" id="{5922BC9F-9AD0-9DED-DDCF-B7D8754BBD0E}"/>
              </a:ext>
            </a:extLst>
          </p:cNvPr>
          <p:cNvGrpSpPr/>
          <p:nvPr/>
        </p:nvGrpSpPr>
        <p:grpSpPr>
          <a:xfrm>
            <a:off x="7338132" y="4283246"/>
            <a:ext cx="573882" cy="461665"/>
            <a:chOff x="7369662" y="3347829"/>
            <a:chExt cx="573882" cy="461665"/>
          </a:xfrm>
        </p:grpSpPr>
        <p:sp>
          <p:nvSpPr>
            <p:cNvPr id="37" name="Oval 36">
              <a:extLst>
                <a:ext uri="{FF2B5EF4-FFF2-40B4-BE49-F238E27FC236}">
                  <a16:creationId xmlns:a16="http://schemas.microsoft.com/office/drawing/2014/main" id="{46C051C2-F858-3573-7C0E-28C0D694E73C}"/>
                </a:ext>
              </a:extLst>
            </p:cNvPr>
            <p:cNvSpPr/>
            <p:nvPr/>
          </p:nvSpPr>
          <p:spPr>
            <a:xfrm>
              <a:off x="7473723" y="3413034"/>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8" name="TextBox 37">
              <a:extLst>
                <a:ext uri="{FF2B5EF4-FFF2-40B4-BE49-F238E27FC236}">
                  <a16:creationId xmlns:a16="http://schemas.microsoft.com/office/drawing/2014/main" id="{A70AC556-EDAB-88F7-51FA-28B11D60BA2B}"/>
                </a:ext>
              </a:extLst>
            </p:cNvPr>
            <p:cNvSpPr txBox="1"/>
            <p:nvPr/>
          </p:nvSpPr>
          <p:spPr>
            <a:xfrm>
              <a:off x="7369662" y="3347829"/>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5</a:t>
              </a:r>
            </a:p>
          </p:txBody>
        </p:sp>
      </p:grpSp>
      <p:grpSp>
        <p:nvGrpSpPr>
          <p:cNvPr id="39" name="Group 38">
            <a:extLst>
              <a:ext uri="{FF2B5EF4-FFF2-40B4-BE49-F238E27FC236}">
                <a16:creationId xmlns:a16="http://schemas.microsoft.com/office/drawing/2014/main" id="{9AAC8170-0945-4864-90C9-534F55E96F05}"/>
              </a:ext>
            </a:extLst>
          </p:cNvPr>
          <p:cNvGrpSpPr/>
          <p:nvPr/>
        </p:nvGrpSpPr>
        <p:grpSpPr>
          <a:xfrm>
            <a:off x="6824012" y="3163023"/>
            <a:ext cx="573882" cy="461665"/>
            <a:chOff x="6855542" y="2227606"/>
            <a:chExt cx="573882" cy="461665"/>
          </a:xfrm>
        </p:grpSpPr>
        <p:sp>
          <p:nvSpPr>
            <p:cNvPr id="40" name="Oval 39">
              <a:extLst>
                <a:ext uri="{FF2B5EF4-FFF2-40B4-BE49-F238E27FC236}">
                  <a16:creationId xmlns:a16="http://schemas.microsoft.com/office/drawing/2014/main" id="{FBE0ABF0-1C32-2B31-75A6-1F2164C960EF}"/>
                </a:ext>
              </a:extLst>
            </p:cNvPr>
            <p:cNvSpPr/>
            <p:nvPr/>
          </p:nvSpPr>
          <p:spPr>
            <a:xfrm>
              <a:off x="6959603" y="2295146"/>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TextBox 40">
              <a:extLst>
                <a:ext uri="{FF2B5EF4-FFF2-40B4-BE49-F238E27FC236}">
                  <a16:creationId xmlns:a16="http://schemas.microsoft.com/office/drawing/2014/main" id="{A625D213-65A9-E16D-20AA-1A6013D565C4}"/>
                </a:ext>
              </a:extLst>
            </p:cNvPr>
            <p:cNvSpPr txBox="1"/>
            <p:nvPr/>
          </p:nvSpPr>
          <p:spPr>
            <a:xfrm>
              <a:off x="6855542" y="2227606"/>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6</a:t>
              </a:r>
            </a:p>
          </p:txBody>
        </p:sp>
      </p:grpSp>
      <p:grpSp>
        <p:nvGrpSpPr>
          <p:cNvPr id="42" name="Group 41">
            <a:extLst>
              <a:ext uri="{FF2B5EF4-FFF2-40B4-BE49-F238E27FC236}">
                <a16:creationId xmlns:a16="http://schemas.microsoft.com/office/drawing/2014/main" id="{1290EA22-4C8F-BBB9-FAC3-771465DBA7F3}"/>
              </a:ext>
            </a:extLst>
          </p:cNvPr>
          <p:cNvGrpSpPr/>
          <p:nvPr/>
        </p:nvGrpSpPr>
        <p:grpSpPr>
          <a:xfrm>
            <a:off x="1971441" y="2531988"/>
            <a:ext cx="3160582" cy="1088572"/>
            <a:chOff x="2002971" y="1596571"/>
            <a:chExt cx="3160582" cy="1088572"/>
          </a:xfrm>
        </p:grpSpPr>
        <p:sp>
          <p:nvSpPr>
            <p:cNvPr id="43" name="Freeform: Shape 42">
              <a:extLst>
                <a:ext uri="{FF2B5EF4-FFF2-40B4-BE49-F238E27FC236}">
                  <a16:creationId xmlns:a16="http://schemas.microsoft.com/office/drawing/2014/main" id="{5DE0CDEE-E8D3-60BA-DC85-5B237F44943B}"/>
                </a:ext>
              </a:extLst>
            </p:cNvPr>
            <p:cNvSpPr/>
            <p:nvPr/>
          </p:nvSpPr>
          <p:spPr>
            <a:xfrm>
              <a:off x="2002971" y="1596571"/>
              <a:ext cx="3160582" cy="1088572"/>
            </a:xfrm>
            <a:custGeom>
              <a:avLst/>
              <a:gdLst>
                <a:gd name="connsiteX0" fmla="*/ 312079 w 3160582"/>
                <a:gd name="connsiteY0" fmla="*/ 0 h 1088572"/>
                <a:gd name="connsiteX1" fmla="*/ 3160582 w 3160582"/>
                <a:gd name="connsiteY1" fmla="*/ 0 h 1088572"/>
                <a:gd name="connsiteX2" fmla="*/ 3048354 w 3160582"/>
                <a:gd name="connsiteY2" fmla="*/ 54063 h 1088572"/>
                <a:gd name="connsiteX3" fmla="*/ 2165891 w 3160582"/>
                <a:gd name="connsiteY3" fmla="*/ 936526 h 1088572"/>
                <a:gd name="connsiteX4" fmla="*/ 2092647 w 3160582"/>
                <a:gd name="connsiteY4" fmla="*/ 1088572 h 1088572"/>
                <a:gd name="connsiteX5" fmla="*/ 0 w 3160582"/>
                <a:gd name="connsiteY5" fmla="*/ 1088572 h 1088572"/>
                <a:gd name="connsiteX6" fmla="*/ 0 w 3160582"/>
                <a:gd name="connsiteY6" fmla="*/ 312079 h 1088572"/>
                <a:gd name="connsiteX7" fmla="*/ 312079 w 3160582"/>
                <a:gd name="connsiteY7"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60582" h="1088572">
                  <a:moveTo>
                    <a:pt x="312079" y="0"/>
                  </a:moveTo>
                  <a:lnTo>
                    <a:pt x="3160582" y="0"/>
                  </a:lnTo>
                  <a:lnTo>
                    <a:pt x="3048354" y="54063"/>
                  </a:lnTo>
                  <a:cubicBezTo>
                    <a:pt x="2675702" y="256500"/>
                    <a:pt x="2368328" y="563874"/>
                    <a:pt x="2165891" y="936526"/>
                  </a:cubicBezTo>
                  <a:lnTo>
                    <a:pt x="2092647" y="1088572"/>
                  </a:lnTo>
                  <a:lnTo>
                    <a:pt x="0" y="1088572"/>
                  </a:lnTo>
                  <a:lnTo>
                    <a:pt x="0" y="312079"/>
                  </a:lnTo>
                  <a:cubicBezTo>
                    <a:pt x="0" y="139723"/>
                    <a:pt x="139723" y="0"/>
                    <a:pt x="312079" y="0"/>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4" name="TextBox 43">
              <a:extLst>
                <a:ext uri="{FF2B5EF4-FFF2-40B4-BE49-F238E27FC236}">
                  <a16:creationId xmlns:a16="http://schemas.microsoft.com/office/drawing/2014/main" id="{76A9E59A-3973-9F02-8D2A-2397C5D94E2E}"/>
                </a:ext>
              </a:extLst>
            </p:cNvPr>
            <p:cNvSpPr txBox="1"/>
            <p:nvPr/>
          </p:nvSpPr>
          <p:spPr>
            <a:xfrm>
              <a:off x="2245880" y="1848469"/>
              <a:ext cx="2107006" cy="584775"/>
            </a:xfrm>
            <a:prstGeom prst="rect">
              <a:avLst/>
            </a:prstGeom>
            <a:noFill/>
          </p:spPr>
          <p:txBody>
            <a:bodyPr wrap="square" rtlCol="0">
              <a:spAutoFit/>
            </a:bodyPr>
            <a:lstStyle/>
            <a:p>
              <a:pPr algn="ctr" rtl="1"/>
              <a:r>
                <a:rPr lang="ar-EG" sz="1600" b="1" dirty="0">
                  <a:solidFill>
                    <a:srgbClr val="002060"/>
                  </a:solidFill>
                  <a:latin typeface="Alexandria" pitchFamily="2" charset="-78"/>
                  <a:ea typeface="Open Sans Condensed" panose="020B0806030504020204" pitchFamily="34" charset="0"/>
                  <a:cs typeface="Alexandria" pitchFamily="2" charset="-78"/>
                </a:rPr>
                <a:t>حملات التوعية البيئية</a:t>
              </a:r>
              <a:endParaRPr lang="en-US" sz="1600" b="1" dirty="0">
                <a:solidFill>
                  <a:srgbClr val="002060"/>
                </a:solidFill>
                <a:latin typeface="Alexandria" pitchFamily="2" charset="-78"/>
                <a:ea typeface="Open Sans Condensed" panose="020B0806030504020204" pitchFamily="34" charset="0"/>
                <a:cs typeface="Alexandria" pitchFamily="2" charset="-78"/>
              </a:endParaRPr>
            </a:p>
          </p:txBody>
        </p:sp>
      </p:grpSp>
      <p:grpSp>
        <p:nvGrpSpPr>
          <p:cNvPr id="66" name="Group 65">
            <a:extLst>
              <a:ext uri="{FF2B5EF4-FFF2-40B4-BE49-F238E27FC236}">
                <a16:creationId xmlns:a16="http://schemas.microsoft.com/office/drawing/2014/main" id="{A95F0A78-2795-E806-74EA-F2EBF2FB4CBD}"/>
              </a:ext>
            </a:extLst>
          </p:cNvPr>
          <p:cNvGrpSpPr/>
          <p:nvPr/>
        </p:nvGrpSpPr>
        <p:grpSpPr>
          <a:xfrm>
            <a:off x="4888814" y="3377446"/>
            <a:ext cx="2307771" cy="2307771"/>
            <a:chOff x="4920344" y="2442029"/>
            <a:chExt cx="2307771" cy="2307771"/>
          </a:xfrm>
        </p:grpSpPr>
        <p:sp>
          <p:nvSpPr>
            <p:cNvPr id="67" name="Freeform: Shape 66">
              <a:extLst>
                <a:ext uri="{FF2B5EF4-FFF2-40B4-BE49-F238E27FC236}">
                  <a16:creationId xmlns:a16="http://schemas.microsoft.com/office/drawing/2014/main" id="{E0544B9D-4792-D9D6-8E27-DC7CFBAB5CDB}"/>
                </a:ext>
              </a:extLst>
            </p:cNvPr>
            <p:cNvSpPr/>
            <p:nvPr/>
          </p:nvSpPr>
          <p:spPr>
            <a:xfrm>
              <a:off x="4920344" y="2442029"/>
              <a:ext cx="2307771" cy="2307771"/>
            </a:xfrm>
            <a:custGeom>
              <a:avLst/>
              <a:gdLst>
                <a:gd name="connsiteX0" fmla="*/ 1153884 w 2307771"/>
                <a:gd name="connsiteY0" fmla="*/ 0 h 2307771"/>
                <a:gd name="connsiteX1" fmla="*/ 1799033 w 2307771"/>
                <a:gd name="connsiteY1" fmla="*/ 197066 h 2307771"/>
                <a:gd name="connsiteX2" fmla="*/ 1860613 w 2307771"/>
                <a:gd name="connsiteY2" fmla="*/ 243114 h 2307771"/>
                <a:gd name="connsiteX3" fmla="*/ 1860614 w 2307771"/>
                <a:gd name="connsiteY3" fmla="*/ 243114 h 2307771"/>
                <a:gd name="connsiteX4" fmla="*/ 1887863 w 2307771"/>
                <a:gd name="connsiteY4" fmla="*/ 263490 h 2307771"/>
                <a:gd name="connsiteX5" fmla="*/ 2044279 w 2307771"/>
                <a:gd name="connsiteY5" fmla="*/ 419906 h 2307771"/>
                <a:gd name="connsiteX6" fmla="*/ 2075541 w 2307771"/>
                <a:gd name="connsiteY6" fmla="*/ 461713 h 2307771"/>
                <a:gd name="connsiteX7" fmla="*/ 2075541 w 2307771"/>
                <a:gd name="connsiteY7" fmla="*/ 461714 h 2307771"/>
                <a:gd name="connsiteX8" fmla="*/ 2110704 w 2307771"/>
                <a:gd name="connsiteY8" fmla="*/ 508737 h 2307771"/>
                <a:gd name="connsiteX9" fmla="*/ 2165939 w 2307771"/>
                <a:gd name="connsiteY9" fmla="*/ 599654 h 2307771"/>
                <a:gd name="connsiteX10" fmla="*/ 2165940 w 2307771"/>
                <a:gd name="connsiteY10" fmla="*/ 599654 h 2307771"/>
                <a:gd name="connsiteX11" fmla="*/ 2168503 w 2307771"/>
                <a:gd name="connsiteY11" fmla="*/ 603874 h 2307771"/>
                <a:gd name="connsiteX12" fmla="*/ 2180001 w 2307771"/>
                <a:gd name="connsiteY12" fmla="*/ 627742 h 2307771"/>
                <a:gd name="connsiteX13" fmla="*/ 2217093 w 2307771"/>
                <a:gd name="connsiteY13" fmla="*/ 704740 h 2307771"/>
                <a:gd name="connsiteX14" fmla="*/ 2307771 w 2307771"/>
                <a:gd name="connsiteY14" fmla="*/ 1153885 h 2307771"/>
                <a:gd name="connsiteX15" fmla="*/ 2217093 w 2307771"/>
                <a:gd name="connsiteY15" fmla="*/ 1603030 h 2307771"/>
                <a:gd name="connsiteX16" fmla="*/ 2180001 w 2307771"/>
                <a:gd name="connsiteY16" fmla="*/ 1680028 h 2307771"/>
                <a:gd name="connsiteX17" fmla="*/ 2168662 w 2307771"/>
                <a:gd name="connsiteY17" fmla="*/ 1703566 h 2307771"/>
                <a:gd name="connsiteX18" fmla="*/ 2168661 w 2307771"/>
                <a:gd name="connsiteY18" fmla="*/ 1703566 h 2307771"/>
                <a:gd name="connsiteX19" fmla="*/ 2168502 w 2307771"/>
                <a:gd name="connsiteY19" fmla="*/ 1703896 h 2307771"/>
                <a:gd name="connsiteX20" fmla="*/ 2110704 w 2307771"/>
                <a:gd name="connsiteY20" fmla="*/ 1799034 h 2307771"/>
                <a:gd name="connsiteX21" fmla="*/ 2075541 w 2307771"/>
                <a:gd name="connsiteY21" fmla="*/ 1846058 h 2307771"/>
                <a:gd name="connsiteX22" fmla="*/ 2075541 w 2307771"/>
                <a:gd name="connsiteY22" fmla="*/ 1846059 h 2307771"/>
                <a:gd name="connsiteX23" fmla="*/ 2044279 w 2307771"/>
                <a:gd name="connsiteY23" fmla="*/ 1887865 h 2307771"/>
                <a:gd name="connsiteX24" fmla="*/ 1887863 w 2307771"/>
                <a:gd name="connsiteY24" fmla="*/ 2044281 h 2307771"/>
                <a:gd name="connsiteX25" fmla="*/ 1860616 w 2307771"/>
                <a:gd name="connsiteY25" fmla="*/ 2064656 h 2307771"/>
                <a:gd name="connsiteX26" fmla="*/ 1799034 w 2307771"/>
                <a:gd name="connsiteY26" fmla="*/ 2110705 h 2307771"/>
                <a:gd name="connsiteX27" fmla="*/ 1153885 w 2307771"/>
                <a:gd name="connsiteY27" fmla="*/ 2307771 h 2307771"/>
                <a:gd name="connsiteX28" fmla="*/ 508736 w 2307771"/>
                <a:gd name="connsiteY28" fmla="*/ 2110705 h 2307771"/>
                <a:gd name="connsiteX29" fmla="*/ 447156 w 2307771"/>
                <a:gd name="connsiteY29" fmla="*/ 2064656 h 2307771"/>
                <a:gd name="connsiteX30" fmla="*/ 447153 w 2307771"/>
                <a:gd name="connsiteY30" fmla="*/ 2064656 h 2307771"/>
                <a:gd name="connsiteX31" fmla="*/ 419905 w 2307771"/>
                <a:gd name="connsiteY31" fmla="*/ 2044281 h 2307771"/>
                <a:gd name="connsiteX32" fmla="*/ 337963 w 2307771"/>
                <a:gd name="connsiteY32" fmla="*/ 1969807 h 2307771"/>
                <a:gd name="connsiteX33" fmla="*/ 297541 w 2307771"/>
                <a:gd name="connsiteY33" fmla="*/ 1925332 h 2307771"/>
                <a:gd name="connsiteX34" fmla="*/ 263489 w 2307771"/>
                <a:gd name="connsiteY34" fmla="*/ 1887865 h 2307771"/>
                <a:gd name="connsiteX35" fmla="*/ 139266 w 2307771"/>
                <a:gd name="connsiteY35" fmla="*/ 1703897 h 2307771"/>
                <a:gd name="connsiteX36" fmla="*/ 139107 w 2307771"/>
                <a:gd name="connsiteY36" fmla="*/ 1703567 h 2307771"/>
                <a:gd name="connsiteX37" fmla="*/ 297541 w 2307771"/>
                <a:gd name="connsiteY37" fmla="*/ 1703567 h 2307771"/>
                <a:gd name="connsiteX38" fmla="*/ 2075541 w 2307771"/>
                <a:gd name="connsiteY38" fmla="*/ 1703567 h 2307771"/>
                <a:gd name="connsiteX39" fmla="*/ 2075541 w 2307771"/>
                <a:gd name="connsiteY39" fmla="*/ 1703566 h 2307771"/>
                <a:gd name="connsiteX40" fmla="*/ 2075542 w 2307771"/>
                <a:gd name="connsiteY40" fmla="*/ 1703566 h 2307771"/>
                <a:gd name="connsiteX41" fmla="*/ 2075542 w 2307771"/>
                <a:gd name="connsiteY41" fmla="*/ 1680028 h 2307771"/>
                <a:gd name="connsiteX42" fmla="*/ 2075542 w 2307771"/>
                <a:gd name="connsiteY42" fmla="*/ 627742 h 2307771"/>
                <a:gd name="connsiteX43" fmla="*/ 2075542 w 2307771"/>
                <a:gd name="connsiteY43" fmla="*/ 599655 h 2307771"/>
                <a:gd name="connsiteX44" fmla="*/ 2075541 w 2307771"/>
                <a:gd name="connsiteY44" fmla="*/ 599655 h 2307771"/>
                <a:gd name="connsiteX45" fmla="*/ 2075541 w 2307771"/>
                <a:gd name="connsiteY45" fmla="*/ 627742 h 2307771"/>
                <a:gd name="connsiteX46" fmla="*/ 2075541 w 2307771"/>
                <a:gd name="connsiteY46" fmla="*/ 1680028 h 2307771"/>
                <a:gd name="connsiteX47" fmla="*/ 2075541 w 2307771"/>
                <a:gd name="connsiteY47" fmla="*/ 1703566 h 2307771"/>
                <a:gd name="connsiteX48" fmla="*/ 297542 w 2307771"/>
                <a:gd name="connsiteY48" fmla="*/ 1703566 h 2307771"/>
                <a:gd name="connsiteX49" fmla="*/ 297541 w 2307771"/>
                <a:gd name="connsiteY49" fmla="*/ 1703566 h 2307771"/>
                <a:gd name="connsiteX50" fmla="*/ 139108 w 2307771"/>
                <a:gd name="connsiteY50" fmla="*/ 1703566 h 2307771"/>
                <a:gd name="connsiteX51" fmla="*/ 127769 w 2307771"/>
                <a:gd name="connsiteY51" fmla="*/ 1680028 h 2307771"/>
                <a:gd name="connsiteX52" fmla="*/ 127770 w 2307771"/>
                <a:gd name="connsiteY52" fmla="*/ 1680028 h 2307771"/>
                <a:gd name="connsiteX53" fmla="*/ 90678 w 2307771"/>
                <a:gd name="connsiteY53" fmla="*/ 1603030 h 2307771"/>
                <a:gd name="connsiteX54" fmla="*/ 0 w 2307771"/>
                <a:gd name="connsiteY54" fmla="*/ 1153885 h 2307771"/>
                <a:gd name="connsiteX55" fmla="*/ 90678 w 2307771"/>
                <a:gd name="connsiteY55" fmla="*/ 704740 h 2307771"/>
                <a:gd name="connsiteX56" fmla="*/ 127770 w 2307771"/>
                <a:gd name="connsiteY56" fmla="*/ 627742 h 2307771"/>
                <a:gd name="connsiteX57" fmla="*/ 127769 w 2307771"/>
                <a:gd name="connsiteY57" fmla="*/ 627742 h 2307771"/>
                <a:gd name="connsiteX58" fmla="*/ 139267 w 2307771"/>
                <a:gd name="connsiteY58" fmla="*/ 603874 h 2307771"/>
                <a:gd name="connsiteX59" fmla="*/ 141831 w 2307771"/>
                <a:gd name="connsiteY59" fmla="*/ 599654 h 2307771"/>
                <a:gd name="connsiteX60" fmla="*/ 197065 w 2307771"/>
                <a:gd name="connsiteY60" fmla="*/ 508736 h 2307771"/>
                <a:gd name="connsiteX61" fmla="*/ 263490 w 2307771"/>
                <a:gd name="connsiteY61" fmla="*/ 419906 h 2307771"/>
                <a:gd name="connsiteX62" fmla="*/ 297541 w 2307771"/>
                <a:gd name="connsiteY62" fmla="*/ 382441 h 2307771"/>
                <a:gd name="connsiteX63" fmla="*/ 297541 w 2307771"/>
                <a:gd name="connsiteY63" fmla="*/ 382440 h 2307771"/>
                <a:gd name="connsiteX64" fmla="*/ 337963 w 2307771"/>
                <a:gd name="connsiteY64" fmla="*/ 337964 h 2307771"/>
                <a:gd name="connsiteX65" fmla="*/ 419905 w 2307771"/>
                <a:gd name="connsiteY65" fmla="*/ 263490 h 2307771"/>
                <a:gd name="connsiteX66" fmla="*/ 447154 w 2307771"/>
                <a:gd name="connsiteY66" fmla="*/ 243114 h 2307771"/>
                <a:gd name="connsiteX67" fmla="*/ 447156 w 2307771"/>
                <a:gd name="connsiteY67" fmla="*/ 243114 h 2307771"/>
                <a:gd name="connsiteX68" fmla="*/ 508735 w 2307771"/>
                <a:gd name="connsiteY68" fmla="*/ 197066 h 2307771"/>
                <a:gd name="connsiteX69" fmla="*/ 1153884 w 2307771"/>
                <a:gd name="connsiteY69" fmla="*/ 0 h 230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307771" h="2307771">
                  <a:moveTo>
                    <a:pt x="1153884" y="0"/>
                  </a:moveTo>
                  <a:cubicBezTo>
                    <a:pt x="1392862" y="0"/>
                    <a:pt x="1614872" y="72649"/>
                    <a:pt x="1799033" y="197066"/>
                  </a:cubicBezTo>
                  <a:lnTo>
                    <a:pt x="1860613" y="243114"/>
                  </a:lnTo>
                  <a:lnTo>
                    <a:pt x="1860614" y="243114"/>
                  </a:lnTo>
                  <a:lnTo>
                    <a:pt x="1887863" y="263490"/>
                  </a:lnTo>
                  <a:cubicBezTo>
                    <a:pt x="1944851" y="310522"/>
                    <a:pt x="1997248" y="362918"/>
                    <a:pt x="2044279" y="419906"/>
                  </a:cubicBezTo>
                  <a:lnTo>
                    <a:pt x="2075541" y="461713"/>
                  </a:lnTo>
                  <a:lnTo>
                    <a:pt x="2075541" y="461714"/>
                  </a:lnTo>
                  <a:lnTo>
                    <a:pt x="2110704" y="508737"/>
                  </a:lnTo>
                  <a:lnTo>
                    <a:pt x="2165939" y="599654"/>
                  </a:lnTo>
                  <a:lnTo>
                    <a:pt x="2165940" y="599654"/>
                  </a:lnTo>
                  <a:lnTo>
                    <a:pt x="2168503" y="603874"/>
                  </a:lnTo>
                  <a:lnTo>
                    <a:pt x="2180001" y="627742"/>
                  </a:lnTo>
                  <a:lnTo>
                    <a:pt x="2217093" y="704740"/>
                  </a:lnTo>
                  <a:cubicBezTo>
                    <a:pt x="2275483" y="842790"/>
                    <a:pt x="2307771" y="994567"/>
                    <a:pt x="2307771" y="1153885"/>
                  </a:cubicBezTo>
                  <a:cubicBezTo>
                    <a:pt x="2307771" y="1313204"/>
                    <a:pt x="2275483" y="1464981"/>
                    <a:pt x="2217093" y="1603030"/>
                  </a:cubicBezTo>
                  <a:lnTo>
                    <a:pt x="2180001" y="1680028"/>
                  </a:lnTo>
                  <a:lnTo>
                    <a:pt x="2168662" y="1703566"/>
                  </a:lnTo>
                  <a:lnTo>
                    <a:pt x="2168661" y="1703566"/>
                  </a:lnTo>
                  <a:lnTo>
                    <a:pt x="2168502" y="1703896"/>
                  </a:lnTo>
                  <a:cubicBezTo>
                    <a:pt x="2150739" y="1736595"/>
                    <a:pt x="2131441" y="1768340"/>
                    <a:pt x="2110704" y="1799034"/>
                  </a:cubicBezTo>
                  <a:lnTo>
                    <a:pt x="2075541" y="1846058"/>
                  </a:lnTo>
                  <a:lnTo>
                    <a:pt x="2075541" y="1846059"/>
                  </a:lnTo>
                  <a:lnTo>
                    <a:pt x="2044279" y="1887865"/>
                  </a:lnTo>
                  <a:cubicBezTo>
                    <a:pt x="1997248" y="1944853"/>
                    <a:pt x="1944851" y="1997250"/>
                    <a:pt x="1887863" y="2044281"/>
                  </a:cubicBezTo>
                  <a:lnTo>
                    <a:pt x="1860616" y="2064656"/>
                  </a:lnTo>
                  <a:lnTo>
                    <a:pt x="1799034" y="2110705"/>
                  </a:lnTo>
                  <a:cubicBezTo>
                    <a:pt x="1614873" y="2235123"/>
                    <a:pt x="1392863" y="2307771"/>
                    <a:pt x="1153885" y="2307771"/>
                  </a:cubicBezTo>
                  <a:cubicBezTo>
                    <a:pt x="914907" y="2307771"/>
                    <a:pt x="692898" y="2235123"/>
                    <a:pt x="508736" y="2110705"/>
                  </a:cubicBezTo>
                  <a:lnTo>
                    <a:pt x="447156" y="2064656"/>
                  </a:lnTo>
                  <a:lnTo>
                    <a:pt x="447153" y="2064656"/>
                  </a:lnTo>
                  <a:lnTo>
                    <a:pt x="419905" y="2044281"/>
                  </a:lnTo>
                  <a:cubicBezTo>
                    <a:pt x="391411" y="2020765"/>
                    <a:pt x="364065" y="1995909"/>
                    <a:pt x="337963" y="1969807"/>
                  </a:cubicBezTo>
                  <a:lnTo>
                    <a:pt x="297541" y="1925332"/>
                  </a:lnTo>
                  <a:lnTo>
                    <a:pt x="263489" y="1887865"/>
                  </a:lnTo>
                  <a:cubicBezTo>
                    <a:pt x="216459" y="1830877"/>
                    <a:pt x="174793" y="1769296"/>
                    <a:pt x="139266" y="1703897"/>
                  </a:cubicBezTo>
                  <a:lnTo>
                    <a:pt x="139107" y="1703567"/>
                  </a:lnTo>
                  <a:lnTo>
                    <a:pt x="297541" y="1703567"/>
                  </a:lnTo>
                  <a:lnTo>
                    <a:pt x="2075541" y="1703567"/>
                  </a:lnTo>
                  <a:lnTo>
                    <a:pt x="2075541" y="1703566"/>
                  </a:lnTo>
                  <a:lnTo>
                    <a:pt x="2075542" y="1703566"/>
                  </a:lnTo>
                  <a:lnTo>
                    <a:pt x="2075542" y="1680028"/>
                  </a:lnTo>
                  <a:lnTo>
                    <a:pt x="2075542" y="627742"/>
                  </a:lnTo>
                  <a:lnTo>
                    <a:pt x="2075542" y="599655"/>
                  </a:lnTo>
                  <a:lnTo>
                    <a:pt x="2075541" y="599655"/>
                  </a:lnTo>
                  <a:lnTo>
                    <a:pt x="2075541" y="627742"/>
                  </a:lnTo>
                  <a:lnTo>
                    <a:pt x="2075541" y="1680028"/>
                  </a:lnTo>
                  <a:lnTo>
                    <a:pt x="2075541" y="1703566"/>
                  </a:lnTo>
                  <a:lnTo>
                    <a:pt x="297542" y="1703566"/>
                  </a:lnTo>
                  <a:lnTo>
                    <a:pt x="297541" y="1703566"/>
                  </a:lnTo>
                  <a:lnTo>
                    <a:pt x="139108" y="1703566"/>
                  </a:lnTo>
                  <a:lnTo>
                    <a:pt x="127769" y="1680028"/>
                  </a:lnTo>
                  <a:lnTo>
                    <a:pt x="127770" y="1680028"/>
                  </a:lnTo>
                  <a:lnTo>
                    <a:pt x="90678" y="1603030"/>
                  </a:lnTo>
                  <a:cubicBezTo>
                    <a:pt x="32288" y="1464981"/>
                    <a:pt x="0" y="1313204"/>
                    <a:pt x="0" y="1153885"/>
                  </a:cubicBezTo>
                  <a:cubicBezTo>
                    <a:pt x="0" y="994567"/>
                    <a:pt x="32288" y="842790"/>
                    <a:pt x="90678" y="704740"/>
                  </a:cubicBezTo>
                  <a:lnTo>
                    <a:pt x="127770" y="627742"/>
                  </a:lnTo>
                  <a:lnTo>
                    <a:pt x="127769" y="627742"/>
                  </a:lnTo>
                  <a:lnTo>
                    <a:pt x="139267" y="603874"/>
                  </a:lnTo>
                  <a:lnTo>
                    <a:pt x="141831" y="599654"/>
                  </a:lnTo>
                  <a:lnTo>
                    <a:pt x="197065" y="508736"/>
                  </a:lnTo>
                  <a:cubicBezTo>
                    <a:pt x="217801" y="478043"/>
                    <a:pt x="239975" y="448401"/>
                    <a:pt x="263490" y="419906"/>
                  </a:cubicBezTo>
                  <a:lnTo>
                    <a:pt x="297541" y="382441"/>
                  </a:lnTo>
                  <a:lnTo>
                    <a:pt x="297541" y="382440"/>
                  </a:lnTo>
                  <a:lnTo>
                    <a:pt x="337963" y="337964"/>
                  </a:lnTo>
                  <a:cubicBezTo>
                    <a:pt x="364065" y="311863"/>
                    <a:pt x="391411" y="287006"/>
                    <a:pt x="419905" y="263490"/>
                  </a:cubicBezTo>
                  <a:lnTo>
                    <a:pt x="447154" y="243114"/>
                  </a:lnTo>
                  <a:lnTo>
                    <a:pt x="447156" y="243114"/>
                  </a:lnTo>
                  <a:lnTo>
                    <a:pt x="508735" y="197066"/>
                  </a:lnTo>
                  <a:cubicBezTo>
                    <a:pt x="692897" y="72649"/>
                    <a:pt x="914906" y="0"/>
                    <a:pt x="1153884" y="0"/>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8" name="TextBox 67">
              <a:extLst>
                <a:ext uri="{FF2B5EF4-FFF2-40B4-BE49-F238E27FC236}">
                  <a16:creationId xmlns:a16="http://schemas.microsoft.com/office/drawing/2014/main" id="{77739372-127C-6799-E491-922C3718CDEA}"/>
                </a:ext>
              </a:extLst>
            </p:cNvPr>
            <p:cNvSpPr txBox="1"/>
            <p:nvPr/>
          </p:nvSpPr>
          <p:spPr>
            <a:xfrm>
              <a:off x="5041737" y="3066906"/>
              <a:ext cx="2044418" cy="1200329"/>
            </a:xfrm>
            <a:prstGeom prst="rect">
              <a:avLst/>
            </a:prstGeom>
            <a:noFill/>
          </p:spPr>
          <p:txBody>
            <a:bodyPr wrap="square" rtlCol="0">
              <a:spAutoFit/>
            </a:bodyPr>
            <a:lstStyle/>
            <a:p>
              <a:pPr algn="ctr"/>
              <a:r>
                <a:rPr lang="ar-EG" b="1" dirty="0">
                  <a:solidFill>
                    <a:srgbClr val="F7956F"/>
                  </a:solidFill>
                  <a:effectLst>
                    <a:outerShdw blurRad="38100" dist="38100" dir="2700000" algn="tl">
                      <a:srgbClr val="000000">
                        <a:alpha val="43137"/>
                      </a:srgbClr>
                    </a:outerShdw>
                  </a:effectLst>
                  <a:latin typeface="Alexandria" pitchFamily="2" charset="-78"/>
                  <a:ea typeface="Open Sans Semibold" panose="020B0706030804020204" pitchFamily="34" charset="0"/>
                  <a:cs typeface="Alexandria" pitchFamily="2" charset="-78"/>
                </a:rPr>
                <a:t>حملات العلاقات العامة في إطار التنمية المستدامة</a:t>
              </a:r>
              <a:endParaRPr lang="en-US" b="1" dirty="0">
                <a:solidFill>
                  <a:srgbClr val="F7956F"/>
                </a:solidFill>
                <a:effectLst>
                  <a:outerShdw blurRad="38100" dist="38100" dir="2700000" algn="tl">
                    <a:srgbClr val="000000">
                      <a:alpha val="43137"/>
                    </a:srgbClr>
                  </a:outerShdw>
                </a:effectLst>
                <a:latin typeface="Alexandria" pitchFamily="2" charset="-78"/>
                <a:ea typeface="Open Sans Semibold" panose="020B0706030804020204" pitchFamily="34" charset="0"/>
                <a:cs typeface="Alexandria" pitchFamily="2" charset="-78"/>
              </a:endParaRPr>
            </a:p>
          </p:txBody>
        </p:sp>
      </p:grpSp>
      <p:grpSp>
        <p:nvGrpSpPr>
          <p:cNvPr id="74" name="Group 73">
            <a:extLst>
              <a:ext uri="{FF2B5EF4-FFF2-40B4-BE49-F238E27FC236}">
                <a16:creationId xmlns:a16="http://schemas.microsoft.com/office/drawing/2014/main" id="{B4BB5232-CD1D-17AF-691F-2C605E776CE7}"/>
              </a:ext>
            </a:extLst>
          </p:cNvPr>
          <p:cNvGrpSpPr/>
          <p:nvPr/>
        </p:nvGrpSpPr>
        <p:grpSpPr>
          <a:xfrm>
            <a:off x="1077184" y="4034893"/>
            <a:ext cx="2886674" cy="1052286"/>
            <a:chOff x="1057042" y="4005188"/>
            <a:chExt cx="2886674" cy="1052286"/>
          </a:xfrm>
        </p:grpSpPr>
        <p:sp>
          <p:nvSpPr>
            <p:cNvPr id="47" name="Freeform: Shape 46">
              <a:extLst>
                <a:ext uri="{FF2B5EF4-FFF2-40B4-BE49-F238E27FC236}">
                  <a16:creationId xmlns:a16="http://schemas.microsoft.com/office/drawing/2014/main" id="{E0077B81-7D1E-A968-A383-21E9731CE7DB}"/>
                </a:ext>
              </a:extLst>
            </p:cNvPr>
            <p:cNvSpPr/>
            <p:nvPr/>
          </p:nvSpPr>
          <p:spPr>
            <a:xfrm>
              <a:off x="1057042" y="4005188"/>
              <a:ext cx="2886674" cy="1052286"/>
            </a:xfrm>
            <a:custGeom>
              <a:avLst/>
              <a:gdLst>
                <a:gd name="connsiteX0" fmla="*/ 354747 w 2886674"/>
                <a:gd name="connsiteY0" fmla="*/ 0 h 1052286"/>
                <a:gd name="connsiteX1" fmla="*/ 914398 w 2886674"/>
                <a:gd name="connsiteY1" fmla="*/ 0 h 1052286"/>
                <a:gd name="connsiteX2" fmla="*/ 914399 w 2886674"/>
                <a:gd name="connsiteY2" fmla="*/ 0 h 1052286"/>
                <a:gd name="connsiteX3" fmla="*/ 2877344 w 2886674"/>
                <a:gd name="connsiteY3" fmla="*/ 0 h 1052286"/>
                <a:gd name="connsiteX4" fmla="*/ 2860295 w 2886674"/>
                <a:gd name="connsiteY4" fmla="*/ 66305 h 1052286"/>
                <a:gd name="connsiteX5" fmla="*/ 2815768 w 2886674"/>
                <a:gd name="connsiteY5" fmla="*/ 508000 h 1052286"/>
                <a:gd name="connsiteX6" fmla="*/ 2860295 w 2886674"/>
                <a:gd name="connsiteY6" fmla="*/ 949695 h 1052286"/>
                <a:gd name="connsiteX7" fmla="*/ 2886674 w 2886674"/>
                <a:gd name="connsiteY7" fmla="*/ 1052286 h 1052286"/>
                <a:gd name="connsiteX8" fmla="*/ 914399 w 2886674"/>
                <a:gd name="connsiteY8" fmla="*/ 1052286 h 1052286"/>
                <a:gd name="connsiteX9" fmla="*/ 914398 w 2886674"/>
                <a:gd name="connsiteY9" fmla="*/ 1052286 h 1052286"/>
                <a:gd name="connsiteX10" fmla="*/ 354747 w 2886674"/>
                <a:gd name="connsiteY10" fmla="*/ 1052286 h 1052286"/>
                <a:gd name="connsiteX11" fmla="*/ 0 w 2886674"/>
                <a:gd name="connsiteY11" fmla="*/ 697539 h 1052286"/>
                <a:gd name="connsiteX12" fmla="*/ 0 w 2886674"/>
                <a:gd name="connsiteY12" fmla="*/ 354747 h 1052286"/>
                <a:gd name="connsiteX13" fmla="*/ 354747 w 2886674"/>
                <a:gd name="connsiteY13" fmla="*/ 0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86674" h="1052286">
                  <a:moveTo>
                    <a:pt x="354747" y="0"/>
                  </a:moveTo>
                  <a:lnTo>
                    <a:pt x="914398" y="0"/>
                  </a:lnTo>
                  <a:lnTo>
                    <a:pt x="914399" y="0"/>
                  </a:lnTo>
                  <a:lnTo>
                    <a:pt x="2877344" y="0"/>
                  </a:lnTo>
                  <a:lnTo>
                    <a:pt x="2860295" y="66305"/>
                  </a:lnTo>
                  <a:cubicBezTo>
                    <a:pt x="2831100" y="208976"/>
                    <a:pt x="2815768" y="356698"/>
                    <a:pt x="2815768" y="508000"/>
                  </a:cubicBezTo>
                  <a:cubicBezTo>
                    <a:pt x="2815768" y="659303"/>
                    <a:pt x="2831100" y="807024"/>
                    <a:pt x="2860295" y="949695"/>
                  </a:cubicBezTo>
                  <a:lnTo>
                    <a:pt x="2886674" y="1052286"/>
                  </a:lnTo>
                  <a:lnTo>
                    <a:pt x="914399" y="1052286"/>
                  </a:lnTo>
                  <a:lnTo>
                    <a:pt x="914398" y="1052286"/>
                  </a:lnTo>
                  <a:lnTo>
                    <a:pt x="354747" y="1052286"/>
                  </a:lnTo>
                  <a:cubicBezTo>
                    <a:pt x="158826" y="1052286"/>
                    <a:pt x="0" y="893460"/>
                    <a:pt x="0" y="697539"/>
                  </a:cubicBezTo>
                  <a:lnTo>
                    <a:pt x="0" y="354747"/>
                  </a:lnTo>
                  <a:cubicBezTo>
                    <a:pt x="0" y="158826"/>
                    <a:pt x="158826" y="0"/>
                    <a:pt x="354747" y="0"/>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9" name="TextBox 68">
              <a:extLst>
                <a:ext uri="{FF2B5EF4-FFF2-40B4-BE49-F238E27FC236}">
                  <a16:creationId xmlns:a16="http://schemas.microsoft.com/office/drawing/2014/main" id="{3C0BDE69-7CB4-874B-0536-3D8015F757A7}"/>
                </a:ext>
              </a:extLst>
            </p:cNvPr>
            <p:cNvSpPr txBox="1"/>
            <p:nvPr/>
          </p:nvSpPr>
          <p:spPr>
            <a:xfrm>
              <a:off x="1439821" y="4229331"/>
              <a:ext cx="2107006" cy="584775"/>
            </a:xfrm>
            <a:prstGeom prst="rect">
              <a:avLst/>
            </a:prstGeom>
            <a:noFill/>
          </p:spPr>
          <p:txBody>
            <a:bodyPr wrap="square" rtlCol="0">
              <a:spAutoFit/>
            </a:bodyPr>
            <a:lstStyle/>
            <a:p>
              <a:pPr algn="ctr" rtl="1"/>
              <a:r>
                <a:rPr lang="ar-EG" sz="1600" b="1" dirty="0">
                  <a:solidFill>
                    <a:srgbClr val="002060"/>
                  </a:solidFill>
                  <a:latin typeface="Alexandria" pitchFamily="2" charset="-78"/>
                  <a:ea typeface="Open Sans Condensed" panose="020B0806030504020204" pitchFamily="34" charset="0"/>
                  <a:cs typeface="Alexandria" pitchFamily="2" charset="-78"/>
                </a:rPr>
                <a:t>حملات التطوع المجتمعي</a:t>
              </a:r>
              <a:endParaRPr lang="en-US" sz="1600" b="1" dirty="0">
                <a:solidFill>
                  <a:srgbClr val="002060"/>
                </a:solidFill>
                <a:latin typeface="Alexandria" pitchFamily="2" charset="-78"/>
                <a:ea typeface="Open Sans Condensed" panose="020B0806030504020204" pitchFamily="34" charset="0"/>
                <a:cs typeface="Alexandria" pitchFamily="2" charset="-78"/>
              </a:endParaRPr>
            </a:p>
          </p:txBody>
        </p:sp>
      </p:grpSp>
      <p:grpSp>
        <p:nvGrpSpPr>
          <p:cNvPr id="75" name="Group 74">
            <a:extLst>
              <a:ext uri="{FF2B5EF4-FFF2-40B4-BE49-F238E27FC236}">
                <a16:creationId xmlns:a16="http://schemas.microsoft.com/office/drawing/2014/main" id="{7B096629-22A0-CCF6-1C9F-5954E28506A3}"/>
              </a:ext>
            </a:extLst>
          </p:cNvPr>
          <p:cNvGrpSpPr/>
          <p:nvPr/>
        </p:nvGrpSpPr>
        <p:grpSpPr>
          <a:xfrm>
            <a:off x="1971441" y="5442102"/>
            <a:ext cx="3160582" cy="1052287"/>
            <a:chOff x="1971441" y="5442102"/>
            <a:chExt cx="3160582" cy="1052287"/>
          </a:xfrm>
        </p:grpSpPr>
        <p:sp>
          <p:nvSpPr>
            <p:cNvPr id="51" name="Freeform: Shape 50">
              <a:extLst>
                <a:ext uri="{FF2B5EF4-FFF2-40B4-BE49-F238E27FC236}">
                  <a16:creationId xmlns:a16="http://schemas.microsoft.com/office/drawing/2014/main" id="{EE2DABBE-A649-F656-7C06-C5A436028987}"/>
                </a:ext>
              </a:extLst>
            </p:cNvPr>
            <p:cNvSpPr/>
            <p:nvPr/>
          </p:nvSpPr>
          <p:spPr>
            <a:xfrm>
              <a:off x="1971441" y="5442102"/>
              <a:ext cx="3160582" cy="1052287"/>
            </a:xfrm>
            <a:custGeom>
              <a:avLst/>
              <a:gdLst>
                <a:gd name="connsiteX0" fmla="*/ 0 w 3160582"/>
                <a:gd name="connsiteY0" fmla="*/ 0 h 1052287"/>
                <a:gd name="connsiteX1" fmla="*/ 2110126 w 3160582"/>
                <a:gd name="connsiteY1" fmla="*/ 0 h 1052287"/>
                <a:gd name="connsiteX2" fmla="*/ 2165891 w 3160582"/>
                <a:gd name="connsiteY2" fmla="*/ 115761 h 1052287"/>
                <a:gd name="connsiteX3" fmla="*/ 3048354 w 3160582"/>
                <a:gd name="connsiteY3" fmla="*/ 998224 h 1052287"/>
                <a:gd name="connsiteX4" fmla="*/ 3160582 w 3160582"/>
                <a:gd name="connsiteY4" fmla="*/ 1052287 h 1052287"/>
                <a:gd name="connsiteX5" fmla="*/ 312079 w 3160582"/>
                <a:gd name="connsiteY5" fmla="*/ 1052287 h 1052287"/>
                <a:gd name="connsiteX6" fmla="*/ 0 w 3160582"/>
                <a:gd name="connsiteY6" fmla="*/ 740208 h 1052287"/>
                <a:gd name="connsiteX7" fmla="*/ 0 w 3160582"/>
                <a:gd name="connsiteY7"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60582" h="1052287">
                  <a:moveTo>
                    <a:pt x="0" y="0"/>
                  </a:moveTo>
                  <a:lnTo>
                    <a:pt x="2110126" y="0"/>
                  </a:lnTo>
                  <a:lnTo>
                    <a:pt x="2165891" y="115761"/>
                  </a:lnTo>
                  <a:cubicBezTo>
                    <a:pt x="2368328" y="488413"/>
                    <a:pt x="2675702" y="795787"/>
                    <a:pt x="3048354" y="998224"/>
                  </a:cubicBezTo>
                  <a:lnTo>
                    <a:pt x="3160582" y="1052287"/>
                  </a:lnTo>
                  <a:lnTo>
                    <a:pt x="312079" y="1052287"/>
                  </a:lnTo>
                  <a:cubicBezTo>
                    <a:pt x="139723" y="1052287"/>
                    <a:pt x="0" y="912564"/>
                    <a:pt x="0" y="740208"/>
                  </a:cubicBezTo>
                  <a:lnTo>
                    <a:pt x="0" y="0"/>
                  </a:ln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TextBox 69">
              <a:extLst>
                <a:ext uri="{FF2B5EF4-FFF2-40B4-BE49-F238E27FC236}">
                  <a16:creationId xmlns:a16="http://schemas.microsoft.com/office/drawing/2014/main" id="{FCA02FC4-9500-96D3-295C-025EA9CCE08A}"/>
                </a:ext>
              </a:extLst>
            </p:cNvPr>
            <p:cNvSpPr txBox="1"/>
            <p:nvPr/>
          </p:nvSpPr>
          <p:spPr>
            <a:xfrm>
              <a:off x="2042288" y="5606166"/>
              <a:ext cx="2107006" cy="584775"/>
            </a:xfrm>
            <a:prstGeom prst="rect">
              <a:avLst/>
            </a:prstGeom>
            <a:noFill/>
          </p:spPr>
          <p:txBody>
            <a:bodyPr wrap="square" rtlCol="0">
              <a:spAutoFit/>
            </a:bodyPr>
            <a:lstStyle/>
            <a:p>
              <a:pPr algn="ctr" rtl="1"/>
              <a:r>
                <a:rPr lang="ar-EG" sz="1600" b="1" dirty="0">
                  <a:solidFill>
                    <a:srgbClr val="002060"/>
                  </a:solidFill>
                  <a:latin typeface="Alexandria" pitchFamily="2" charset="-78"/>
                  <a:ea typeface="Open Sans Condensed" panose="020B0806030504020204" pitchFamily="34" charset="0"/>
                  <a:cs typeface="Alexandria" pitchFamily="2" charset="-78"/>
                </a:rPr>
                <a:t>حملات العلاقات العامة في التعليم</a:t>
              </a:r>
              <a:endParaRPr lang="en-US" sz="1600" b="1" dirty="0">
                <a:solidFill>
                  <a:srgbClr val="002060"/>
                </a:solidFill>
                <a:latin typeface="Alexandria" pitchFamily="2" charset="-78"/>
                <a:ea typeface="Open Sans Condensed" panose="020B0806030504020204" pitchFamily="34" charset="0"/>
                <a:cs typeface="Alexandria" pitchFamily="2" charset="-78"/>
              </a:endParaRPr>
            </a:p>
          </p:txBody>
        </p:sp>
      </p:grpSp>
      <p:grpSp>
        <p:nvGrpSpPr>
          <p:cNvPr id="76" name="Group 75">
            <a:extLst>
              <a:ext uri="{FF2B5EF4-FFF2-40B4-BE49-F238E27FC236}">
                <a16:creationId xmlns:a16="http://schemas.microsoft.com/office/drawing/2014/main" id="{45698BD8-70A0-1911-5490-E6BA1E950144}"/>
              </a:ext>
            </a:extLst>
          </p:cNvPr>
          <p:cNvGrpSpPr/>
          <p:nvPr/>
        </p:nvGrpSpPr>
        <p:grpSpPr>
          <a:xfrm>
            <a:off x="6996917" y="5442102"/>
            <a:ext cx="3387005" cy="1052287"/>
            <a:chOff x="6996917" y="5442102"/>
            <a:chExt cx="3387005" cy="1052287"/>
          </a:xfrm>
        </p:grpSpPr>
        <p:sp>
          <p:nvSpPr>
            <p:cNvPr id="63" name="Freeform: Shape 62">
              <a:extLst>
                <a:ext uri="{FF2B5EF4-FFF2-40B4-BE49-F238E27FC236}">
                  <a16:creationId xmlns:a16="http://schemas.microsoft.com/office/drawing/2014/main" id="{708B4861-5444-E77F-7F48-C64CCFE44EC4}"/>
                </a:ext>
              </a:extLst>
            </p:cNvPr>
            <p:cNvSpPr/>
            <p:nvPr/>
          </p:nvSpPr>
          <p:spPr>
            <a:xfrm>
              <a:off x="6996917" y="5442102"/>
              <a:ext cx="3387005" cy="1052287"/>
            </a:xfrm>
            <a:custGeom>
              <a:avLst/>
              <a:gdLst>
                <a:gd name="connsiteX0" fmla="*/ 1050455 w 3387005"/>
                <a:gd name="connsiteY0" fmla="*/ 0 h 1052287"/>
                <a:gd name="connsiteX1" fmla="*/ 3387005 w 3387005"/>
                <a:gd name="connsiteY1" fmla="*/ 0 h 1052287"/>
                <a:gd name="connsiteX2" fmla="*/ 3387005 w 3387005"/>
                <a:gd name="connsiteY2" fmla="*/ 740208 h 1052287"/>
                <a:gd name="connsiteX3" fmla="*/ 3074926 w 3387005"/>
                <a:gd name="connsiteY3" fmla="*/ 1052287 h 1052287"/>
                <a:gd name="connsiteX4" fmla="*/ 0 w 3387005"/>
                <a:gd name="connsiteY4" fmla="*/ 1052287 h 1052287"/>
                <a:gd name="connsiteX5" fmla="*/ 112227 w 3387005"/>
                <a:gd name="connsiteY5" fmla="*/ 998224 h 1052287"/>
                <a:gd name="connsiteX6" fmla="*/ 994690 w 3387005"/>
                <a:gd name="connsiteY6" fmla="*/ 115761 h 1052287"/>
                <a:gd name="connsiteX7" fmla="*/ 1050455 w 3387005"/>
                <a:gd name="connsiteY7"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7005" h="1052287">
                  <a:moveTo>
                    <a:pt x="1050455" y="0"/>
                  </a:moveTo>
                  <a:lnTo>
                    <a:pt x="3387005" y="0"/>
                  </a:lnTo>
                  <a:lnTo>
                    <a:pt x="3387005" y="740208"/>
                  </a:lnTo>
                  <a:cubicBezTo>
                    <a:pt x="3387005" y="912564"/>
                    <a:pt x="3247282" y="1052287"/>
                    <a:pt x="3074926" y="1052287"/>
                  </a:cubicBezTo>
                  <a:lnTo>
                    <a:pt x="0" y="1052287"/>
                  </a:lnTo>
                  <a:lnTo>
                    <a:pt x="112227" y="998224"/>
                  </a:lnTo>
                  <a:cubicBezTo>
                    <a:pt x="484879" y="795787"/>
                    <a:pt x="792253" y="488413"/>
                    <a:pt x="994690" y="115761"/>
                  </a:cubicBezTo>
                  <a:lnTo>
                    <a:pt x="1050455" y="0"/>
                  </a:ln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1" name="TextBox 70">
              <a:extLst>
                <a:ext uri="{FF2B5EF4-FFF2-40B4-BE49-F238E27FC236}">
                  <a16:creationId xmlns:a16="http://schemas.microsoft.com/office/drawing/2014/main" id="{4240DA18-9252-5AE4-B532-5846DE404FE5}"/>
                </a:ext>
              </a:extLst>
            </p:cNvPr>
            <p:cNvSpPr txBox="1"/>
            <p:nvPr/>
          </p:nvSpPr>
          <p:spPr>
            <a:xfrm>
              <a:off x="7992467" y="5654274"/>
              <a:ext cx="2107006" cy="584775"/>
            </a:xfrm>
            <a:prstGeom prst="rect">
              <a:avLst/>
            </a:prstGeom>
            <a:noFill/>
          </p:spPr>
          <p:txBody>
            <a:bodyPr wrap="square" rtlCol="0">
              <a:spAutoFit/>
            </a:bodyPr>
            <a:lstStyle/>
            <a:p>
              <a:pPr algn="ctr" rtl="1"/>
              <a:r>
                <a:rPr lang="ar-EG" sz="1600" b="1" dirty="0">
                  <a:solidFill>
                    <a:srgbClr val="002060"/>
                  </a:solidFill>
                  <a:latin typeface="Alexandria" pitchFamily="2" charset="-78"/>
                  <a:ea typeface="Open Sans Condensed" panose="020B0806030504020204" pitchFamily="34" charset="0"/>
                  <a:cs typeface="Alexandria" pitchFamily="2" charset="-78"/>
                </a:rPr>
                <a:t>حملات الصحة العامة والرفاهية</a:t>
              </a:r>
              <a:endParaRPr lang="en-US" sz="1600" b="1" dirty="0">
                <a:solidFill>
                  <a:srgbClr val="002060"/>
                </a:solidFill>
                <a:latin typeface="Alexandria" pitchFamily="2" charset="-78"/>
                <a:ea typeface="Open Sans Condensed" panose="020B0806030504020204" pitchFamily="34" charset="0"/>
                <a:cs typeface="Alexandria" pitchFamily="2" charset="-78"/>
              </a:endParaRPr>
            </a:p>
          </p:txBody>
        </p:sp>
      </p:grpSp>
      <p:grpSp>
        <p:nvGrpSpPr>
          <p:cNvPr id="77" name="Group 76">
            <a:extLst>
              <a:ext uri="{FF2B5EF4-FFF2-40B4-BE49-F238E27FC236}">
                <a16:creationId xmlns:a16="http://schemas.microsoft.com/office/drawing/2014/main" id="{081FCB8B-A50C-8017-61E5-4E85BF3B7C89}"/>
              </a:ext>
            </a:extLst>
          </p:cNvPr>
          <p:cNvGrpSpPr/>
          <p:nvPr/>
        </p:nvGrpSpPr>
        <p:grpSpPr>
          <a:xfrm>
            <a:off x="8208620" y="4034893"/>
            <a:ext cx="2843136" cy="1052286"/>
            <a:chOff x="8208620" y="4034893"/>
            <a:chExt cx="2843136" cy="1052286"/>
          </a:xfrm>
        </p:grpSpPr>
        <p:sp>
          <p:nvSpPr>
            <p:cNvPr id="59" name="Freeform: Shape 58">
              <a:extLst>
                <a:ext uri="{FF2B5EF4-FFF2-40B4-BE49-F238E27FC236}">
                  <a16:creationId xmlns:a16="http://schemas.microsoft.com/office/drawing/2014/main" id="{385B3857-F6C6-FC2F-8394-BF27E5E8E111}"/>
                </a:ext>
              </a:extLst>
            </p:cNvPr>
            <p:cNvSpPr/>
            <p:nvPr/>
          </p:nvSpPr>
          <p:spPr>
            <a:xfrm>
              <a:off x="8208620" y="4034893"/>
              <a:ext cx="2843136" cy="1052286"/>
            </a:xfrm>
            <a:custGeom>
              <a:avLst/>
              <a:gdLst>
                <a:gd name="connsiteX0" fmla="*/ 2198701 w 2843136"/>
                <a:gd name="connsiteY0" fmla="*/ 0 h 1052286"/>
                <a:gd name="connsiteX1" fmla="*/ 2488389 w 2843136"/>
                <a:gd name="connsiteY1" fmla="*/ 0 h 1052286"/>
                <a:gd name="connsiteX2" fmla="*/ 2843136 w 2843136"/>
                <a:gd name="connsiteY2" fmla="*/ 354747 h 1052286"/>
                <a:gd name="connsiteX3" fmla="*/ 2843136 w 2843136"/>
                <a:gd name="connsiteY3" fmla="*/ 697539 h 1052286"/>
                <a:gd name="connsiteX4" fmla="*/ 2488389 w 2843136"/>
                <a:gd name="connsiteY4" fmla="*/ 1052286 h 1052286"/>
                <a:gd name="connsiteX5" fmla="*/ 2198701 w 2843136"/>
                <a:gd name="connsiteY5" fmla="*/ 1052286 h 1052286"/>
                <a:gd name="connsiteX6" fmla="*/ 9331 w 2843136"/>
                <a:gd name="connsiteY6" fmla="*/ 0 h 1052286"/>
                <a:gd name="connsiteX7" fmla="*/ 2198700 w 2843136"/>
                <a:gd name="connsiteY7" fmla="*/ 0 h 1052286"/>
                <a:gd name="connsiteX8" fmla="*/ 2198700 w 2843136"/>
                <a:gd name="connsiteY8" fmla="*/ 1052286 h 1052286"/>
                <a:gd name="connsiteX9" fmla="*/ 0 w 2843136"/>
                <a:gd name="connsiteY9" fmla="*/ 1052286 h 1052286"/>
                <a:gd name="connsiteX10" fmla="*/ 26379 w 2843136"/>
                <a:gd name="connsiteY10" fmla="*/ 949695 h 1052286"/>
                <a:gd name="connsiteX11" fmla="*/ 70906 w 2843136"/>
                <a:gd name="connsiteY11" fmla="*/ 508000 h 1052286"/>
                <a:gd name="connsiteX12" fmla="*/ 26379 w 2843136"/>
                <a:gd name="connsiteY12" fmla="*/ 66305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43136" h="1052286">
                  <a:moveTo>
                    <a:pt x="2198701" y="0"/>
                  </a:moveTo>
                  <a:lnTo>
                    <a:pt x="2488389" y="0"/>
                  </a:lnTo>
                  <a:cubicBezTo>
                    <a:pt x="2684310" y="0"/>
                    <a:pt x="2843136" y="158826"/>
                    <a:pt x="2843136" y="354747"/>
                  </a:cubicBezTo>
                  <a:lnTo>
                    <a:pt x="2843136" y="697539"/>
                  </a:lnTo>
                  <a:cubicBezTo>
                    <a:pt x="2843136" y="893460"/>
                    <a:pt x="2684310" y="1052286"/>
                    <a:pt x="2488389" y="1052286"/>
                  </a:cubicBezTo>
                  <a:lnTo>
                    <a:pt x="2198701" y="1052286"/>
                  </a:lnTo>
                  <a:close/>
                  <a:moveTo>
                    <a:pt x="9331" y="0"/>
                  </a:moveTo>
                  <a:lnTo>
                    <a:pt x="2198700" y="0"/>
                  </a:lnTo>
                  <a:lnTo>
                    <a:pt x="2198700" y="1052286"/>
                  </a:lnTo>
                  <a:lnTo>
                    <a:pt x="0" y="1052286"/>
                  </a:lnTo>
                  <a:lnTo>
                    <a:pt x="26379" y="949695"/>
                  </a:lnTo>
                  <a:cubicBezTo>
                    <a:pt x="55574" y="807024"/>
                    <a:pt x="70906" y="659303"/>
                    <a:pt x="70906" y="508000"/>
                  </a:cubicBezTo>
                  <a:cubicBezTo>
                    <a:pt x="70906" y="356698"/>
                    <a:pt x="55574" y="208976"/>
                    <a:pt x="26379" y="66305"/>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2" name="TextBox 71">
              <a:extLst>
                <a:ext uri="{FF2B5EF4-FFF2-40B4-BE49-F238E27FC236}">
                  <a16:creationId xmlns:a16="http://schemas.microsoft.com/office/drawing/2014/main" id="{C801E2D6-038F-BFF7-A0CA-E5E6F4B28F33}"/>
                </a:ext>
              </a:extLst>
            </p:cNvPr>
            <p:cNvSpPr txBox="1"/>
            <p:nvPr/>
          </p:nvSpPr>
          <p:spPr>
            <a:xfrm>
              <a:off x="8452071" y="4152930"/>
              <a:ext cx="2300108" cy="830997"/>
            </a:xfrm>
            <a:prstGeom prst="rect">
              <a:avLst/>
            </a:prstGeom>
            <a:noFill/>
          </p:spPr>
          <p:txBody>
            <a:bodyPr wrap="square" rtlCol="0">
              <a:spAutoFit/>
            </a:bodyPr>
            <a:lstStyle/>
            <a:p>
              <a:pPr algn="ctr" rtl="1"/>
              <a:r>
                <a:rPr lang="ar-EG" sz="1600" b="1" dirty="0">
                  <a:solidFill>
                    <a:srgbClr val="002060"/>
                  </a:solidFill>
                  <a:latin typeface="Alexandria" pitchFamily="2" charset="-78"/>
                  <a:ea typeface="Open Sans Condensed" panose="020B0806030504020204" pitchFamily="34" charset="0"/>
                  <a:cs typeface="Alexandria" pitchFamily="2" charset="-78"/>
                </a:rPr>
                <a:t>حملات الدعم النفسي والاجتماعي في الأزمات</a:t>
              </a:r>
              <a:endParaRPr lang="en-US" sz="1600" b="1" dirty="0">
                <a:solidFill>
                  <a:srgbClr val="002060"/>
                </a:solidFill>
                <a:latin typeface="Alexandria" pitchFamily="2" charset="-78"/>
                <a:ea typeface="Open Sans Condensed" panose="020B0806030504020204" pitchFamily="34" charset="0"/>
                <a:cs typeface="Alexandria" pitchFamily="2" charset="-78"/>
              </a:endParaRPr>
            </a:p>
          </p:txBody>
        </p:sp>
      </p:grpSp>
      <p:grpSp>
        <p:nvGrpSpPr>
          <p:cNvPr id="78" name="Group 77">
            <a:extLst>
              <a:ext uri="{FF2B5EF4-FFF2-40B4-BE49-F238E27FC236}">
                <a16:creationId xmlns:a16="http://schemas.microsoft.com/office/drawing/2014/main" id="{FE76B168-8696-3ED9-56A0-CC7568258FBE}"/>
              </a:ext>
            </a:extLst>
          </p:cNvPr>
          <p:cNvGrpSpPr/>
          <p:nvPr/>
        </p:nvGrpSpPr>
        <p:grpSpPr>
          <a:xfrm>
            <a:off x="6996917" y="2531988"/>
            <a:ext cx="3387005" cy="1088572"/>
            <a:chOff x="6996917" y="2531988"/>
            <a:chExt cx="3387005" cy="1088572"/>
          </a:xfrm>
        </p:grpSpPr>
        <p:sp>
          <p:nvSpPr>
            <p:cNvPr id="55" name="Freeform: Shape 54">
              <a:extLst>
                <a:ext uri="{FF2B5EF4-FFF2-40B4-BE49-F238E27FC236}">
                  <a16:creationId xmlns:a16="http://schemas.microsoft.com/office/drawing/2014/main" id="{0C3ECF82-2DDB-6AF8-B8A8-7A65948E3274}"/>
                </a:ext>
              </a:extLst>
            </p:cNvPr>
            <p:cNvSpPr/>
            <p:nvPr/>
          </p:nvSpPr>
          <p:spPr>
            <a:xfrm>
              <a:off x="6996917" y="2531988"/>
              <a:ext cx="3387005" cy="1088572"/>
            </a:xfrm>
            <a:custGeom>
              <a:avLst/>
              <a:gdLst>
                <a:gd name="connsiteX0" fmla="*/ 0 w 3387005"/>
                <a:gd name="connsiteY0" fmla="*/ 0 h 1088572"/>
                <a:gd name="connsiteX1" fmla="*/ 3074926 w 3387005"/>
                <a:gd name="connsiteY1" fmla="*/ 0 h 1088572"/>
                <a:gd name="connsiteX2" fmla="*/ 3387005 w 3387005"/>
                <a:gd name="connsiteY2" fmla="*/ 312079 h 1088572"/>
                <a:gd name="connsiteX3" fmla="*/ 3387005 w 3387005"/>
                <a:gd name="connsiteY3" fmla="*/ 1088572 h 1088572"/>
                <a:gd name="connsiteX4" fmla="*/ 1067935 w 3387005"/>
                <a:gd name="connsiteY4" fmla="*/ 1088572 h 1088572"/>
                <a:gd name="connsiteX5" fmla="*/ 994690 w 3387005"/>
                <a:gd name="connsiteY5" fmla="*/ 936526 h 1088572"/>
                <a:gd name="connsiteX6" fmla="*/ 112227 w 3387005"/>
                <a:gd name="connsiteY6" fmla="*/ 54063 h 1088572"/>
                <a:gd name="connsiteX7" fmla="*/ 0 w 3387005"/>
                <a:gd name="connsiteY7"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7005" h="1088572">
                  <a:moveTo>
                    <a:pt x="0" y="0"/>
                  </a:moveTo>
                  <a:lnTo>
                    <a:pt x="3074926" y="0"/>
                  </a:lnTo>
                  <a:cubicBezTo>
                    <a:pt x="3247282" y="0"/>
                    <a:pt x="3387005" y="139723"/>
                    <a:pt x="3387005" y="312079"/>
                  </a:cubicBezTo>
                  <a:lnTo>
                    <a:pt x="3387005" y="1088572"/>
                  </a:lnTo>
                  <a:lnTo>
                    <a:pt x="1067935" y="1088572"/>
                  </a:lnTo>
                  <a:lnTo>
                    <a:pt x="994690" y="936526"/>
                  </a:lnTo>
                  <a:cubicBezTo>
                    <a:pt x="792253" y="563874"/>
                    <a:pt x="484879" y="256500"/>
                    <a:pt x="112227" y="54063"/>
                  </a:cubicBezTo>
                  <a:lnTo>
                    <a:pt x="0" y="0"/>
                  </a:ln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TextBox 72">
              <a:extLst>
                <a:ext uri="{FF2B5EF4-FFF2-40B4-BE49-F238E27FC236}">
                  <a16:creationId xmlns:a16="http://schemas.microsoft.com/office/drawing/2014/main" id="{6F2A3572-0452-FEBA-DEF2-E4517FFEA67D}"/>
                </a:ext>
              </a:extLst>
            </p:cNvPr>
            <p:cNvSpPr txBox="1"/>
            <p:nvPr/>
          </p:nvSpPr>
          <p:spPr>
            <a:xfrm>
              <a:off x="7971004" y="2708752"/>
              <a:ext cx="2107006" cy="584775"/>
            </a:xfrm>
            <a:prstGeom prst="rect">
              <a:avLst/>
            </a:prstGeom>
            <a:noFill/>
          </p:spPr>
          <p:txBody>
            <a:bodyPr wrap="square" rtlCol="0">
              <a:spAutoFit/>
            </a:bodyPr>
            <a:lstStyle/>
            <a:p>
              <a:pPr algn="ctr" rtl="1"/>
              <a:r>
                <a:rPr lang="ar-EG" sz="1600" b="1" dirty="0">
                  <a:solidFill>
                    <a:srgbClr val="002060"/>
                  </a:solidFill>
                  <a:latin typeface="Alexandria" pitchFamily="2" charset="-78"/>
                  <a:ea typeface="Open Sans Condensed" panose="020B0806030504020204" pitchFamily="34" charset="0"/>
                  <a:cs typeface="Alexandria" pitchFamily="2" charset="-78"/>
                </a:rPr>
                <a:t>حملات المسؤولية المؤسسية</a:t>
              </a:r>
              <a:endParaRPr lang="en-US" sz="1600" b="1" dirty="0">
                <a:solidFill>
                  <a:srgbClr val="002060"/>
                </a:solidFill>
                <a:latin typeface="Alexandria" pitchFamily="2" charset="-78"/>
                <a:ea typeface="Open Sans Condensed" panose="020B0806030504020204" pitchFamily="34" charset="0"/>
                <a:cs typeface="Alexandria" pitchFamily="2" charset="-78"/>
              </a:endParaRPr>
            </a:p>
          </p:txBody>
        </p:sp>
      </p:grpSp>
    </p:spTree>
    <p:extLst>
      <p:ext uri="{BB962C8B-B14F-4D97-AF65-F5344CB8AC3E}">
        <p14:creationId xmlns:p14="http://schemas.microsoft.com/office/powerpoint/2010/main" val="315887850"/>
      </p:ext>
    </p:extLst>
  </p:cSld>
  <p:clrMapOvr>
    <a:masterClrMapping/>
  </p:clrMapOvr>
  <p:transition spd="slow" advTm="49796">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p:cTn id="16" dur="500" fill="hold"/>
                                        <p:tgtEl>
                                          <p:spTgt spid="22"/>
                                        </p:tgtEl>
                                        <p:attrNameLst>
                                          <p:attrName>ppt_w</p:attrName>
                                        </p:attrNameLst>
                                      </p:cBhvr>
                                      <p:tavLst>
                                        <p:tav tm="0">
                                          <p:val>
                                            <p:fltVal val="0"/>
                                          </p:val>
                                        </p:tav>
                                        <p:tav tm="100000">
                                          <p:val>
                                            <p:strVal val="#ppt_w"/>
                                          </p:val>
                                        </p:tav>
                                      </p:tavLst>
                                    </p:anim>
                                    <p:anim calcmode="lin" valueType="num">
                                      <p:cBhvr>
                                        <p:cTn id="17" dur="500" fill="hold"/>
                                        <p:tgtEl>
                                          <p:spTgt spid="22"/>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fltVal val="0"/>
                                          </p:val>
                                        </p:tav>
                                        <p:tav tm="100000">
                                          <p:val>
                                            <p:strVal val="#ppt_w"/>
                                          </p:val>
                                        </p:tav>
                                      </p:tavLst>
                                    </p:anim>
                                    <p:anim calcmode="lin" valueType="num">
                                      <p:cBhvr>
                                        <p:cTn id="21" dur="500" fill="hold"/>
                                        <p:tgtEl>
                                          <p:spTgt spid="27"/>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p:cTn id="24" dur="500" fill="hold"/>
                                        <p:tgtEl>
                                          <p:spTgt spid="30"/>
                                        </p:tgtEl>
                                        <p:attrNameLst>
                                          <p:attrName>ppt_w</p:attrName>
                                        </p:attrNameLst>
                                      </p:cBhvr>
                                      <p:tavLst>
                                        <p:tav tm="0">
                                          <p:val>
                                            <p:fltVal val="0"/>
                                          </p:val>
                                        </p:tav>
                                        <p:tav tm="100000">
                                          <p:val>
                                            <p:strVal val="#ppt_w"/>
                                          </p:val>
                                        </p:tav>
                                      </p:tavLst>
                                    </p:anim>
                                    <p:anim calcmode="lin" valueType="num">
                                      <p:cBhvr>
                                        <p:cTn id="25" dur="500" fill="hold"/>
                                        <p:tgtEl>
                                          <p:spTgt spid="30"/>
                                        </p:tgtEl>
                                        <p:attrNameLst>
                                          <p:attrName>ppt_h</p:attrName>
                                        </p:attrNameLst>
                                      </p:cBhvr>
                                      <p:tavLst>
                                        <p:tav tm="0">
                                          <p:val>
                                            <p:fltVal val="0"/>
                                          </p:val>
                                        </p:tav>
                                        <p:tav tm="100000">
                                          <p:val>
                                            <p:strVal val="#ppt_h"/>
                                          </p:val>
                                        </p:tav>
                                      </p:tavLst>
                                    </p:anim>
                                  </p:childTnLst>
                                </p:cTn>
                              </p:par>
                            </p:childTnLst>
                          </p:cTn>
                        </p:par>
                        <p:par>
                          <p:cTn id="26" fill="hold">
                            <p:stCondLst>
                              <p:cond delay="1500"/>
                            </p:stCondLst>
                            <p:childTnLst>
                              <p:par>
                                <p:cTn id="27" presetID="23" presetClass="entr" presetSubtype="16" fill="hold"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42"/>
                                        </p:tgtEl>
                                        <p:attrNameLst>
                                          <p:attrName>style.visibility</p:attrName>
                                        </p:attrNameLst>
                                      </p:cBhvr>
                                      <p:to>
                                        <p:strVal val="visible"/>
                                      </p:to>
                                    </p:set>
                                    <p:animEffect transition="in" filter="wipe(right)">
                                      <p:cBhvr>
                                        <p:cTn id="34" dur="500"/>
                                        <p:tgtEl>
                                          <p:spTgt spid="42"/>
                                        </p:tgtEl>
                                      </p:cBhvr>
                                    </p:animEffect>
                                  </p:childTnLst>
                                </p:cTn>
                              </p:par>
                            </p:childTnLst>
                          </p:cTn>
                        </p:par>
                        <p:par>
                          <p:cTn id="35" fill="hold">
                            <p:stCondLst>
                              <p:cond delay="3000"/>
                            </p:stCondLst>
                            <p:childTnLst>
                              <p:par>
                                <p:cTn id="36" presetID="22" presetClass="entr" presetSubtype="2" fill="hold" nodeType="afterEffect">
                                  <p:stCondLst>
                                    <p:cond delay="0"/>
                                  </p:stCondLst>
                                  <p:childTnLst>
                                    <p:set>
                                      <p:cBhvr>
                                        <p:cTn id="37" dur="1" fill="hold">
                                          <p:stCondLst>
                                            <p:cond delay="0"/>
                                          </p:stCondLst>
                                        </p:cTn>
                                        <p:tgtEl>
                                          <p:spTgt spid="74"/>
                                        </p:tgtEl>
                                        <p:attrNameLst>
                                          <p:attrName>style.visibility</p:attrName>
                                        </p:attrNameLst>
                                      </p:cBhvr>
                                      <p:to>
                                        <p:strVal val="visible"/>
                                      </p:to>
                                    </p:set>
                                    <p:animEffect transition="in" filter="wipe(right)">
                                      <p:cBhvr>
                                        <p:cTn id="38" dur="500"/>
                                        <p:tgtEl>
                                          <p:spTgt spid="74"/>
                                        </p:tgtEl>
                                      </p:cBhvr>
                                    </p:animEffect>
                                  </p:childTnLst>
                                </p:cTn>
                              </p:par>
                            </p:childTnLst>
                          </p:cTn>
                        </p:par>
                        <p:par>
                          <p:cTn id="39" fill="hold">
                            <p:stCondLst>
                              <p:cond delay="3500"/>
                            </p:stCondLst>
                            <p:childTnLst>
                              <p:par>
                                <p:cTn id="40" presetID="22" presetClass="entr" presetSubtype="2" fill="hold" nodeType="after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wipe(right)">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3" presetClass="entr" presetSubtype="16" fill="hold" nodeType="click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 calcmode="lin" valueType="num">
                                      <p:cBhvr>
                                        <p:cTn id="55" dur="500" fill="hold"/>
                                        <p:tgtEl>
                                          <p:spTgt spid="33"/>
                                        </p:tgtEl>
                                        <p:attrNameLst>
                                          <p:attrName>ppt_w</p:attrName>
                                        </p:attrNameLst>
                                      </p:cBhvr>
                                      <p:tavLst>
                                        <p:tav tm="0">
                                          <p:val>
                                            <p:fltVal val="0"/>
                                          </p:val>
                                        </p:tav>
                                        <p:tav tm="100000">
                                          <p:val>
                                            <p:strVal val="#ppt_w"/>
                                          </p:val>
                                        </p:tav>
                                      </p:tavLst>
                                    </p:anim>
                                    <p:anim calcmode="lin" valueType="num">
                                      <p:cBhvr>
                                        <p:cTn id="56" dur="500" fill="hold"/>
                                        <p:tgtEl>
                                          <p:spTgt spid="33"/>
                                        </p:tgtEl>
                                        <p:attrNameLst>
                                          <p:attrName>ppt_h</p:attrName>
                                        </p:attrNameLst>
                                      </p:cBhvr>
                                      <p:tavLst>
                                        <p:tav tm="0">
                                          <p:val>
                                            <p:fltVal val="0"/>
                                          </p:val>
                                        </p:tav>
                                        <p:tav tm="100000">
                                          <p:val>
                                            <p:strVal val="#ppt_h"/>
                                          </p:val>
                                        </p:tav>
                                      </p:tavLst>
                                    </p:anim>
                                  </p:childTnLst>
                                </p:cTn>
                              </p:par>
                            </p:childTnLst>
                          </p:cTn>
                        </p:par>
                        <p:par>
                          <p:cTn id="57" fill="hold">
                            <p:stCondLst>
                              <p:cond delay="500"/>
                            </p:stCondLst>
                            <p:childTnLst>
                              <p:par>
                                <p:cTn id="58" presetID="23" presetClass="entr" presetSubtype="16"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ppt_w</p:attrName>
                                        </p:attrNameLst>
                                      </p:cBhvr>
                                      <p:tavLst>
                                        <p:tav tm="0">
                                          <p:val>
                                            <p:fltVal val="0"/>
                                          </p:val>
                                        </p:tav>
                                        <p:tav tm="100000">
                                          <p:val>
                                            <p:strVal val="#ppt_w"/>
                                          </p:val>
                                        </p:tav>
                                      </p:tavLst>
                                    </p:anim>
                                    <p:anim calcmode="lin" valueType="num">
                                      <p:cBhvr>
                                        <p:cTn id="61" dur="500" fill="hold"/>
                                        <p:tgtEl>
                                          <p:spTgt spid="17"/>
                                        </p:tgtEl>
                                        <p:attrNameLst>
                                          <p:attrName>ppt_h</p:attrName>
                                        </p:attrNameLst>
                                      </p:cBhvr>
                                      <p:tavLst>
                                        <p:tav tm="0">
                                          <p:val>
                                            <p:fltVal val="0"/>
                                          </p:val>
                                        </p:tav>
                                        <p:tav tm="100000">
                                          <p:val>
                                            <p:strVal val="#ppt_h"/>
                                          </p:val>
                                        </p:tav>
                                      </p:tavLst>
                                    </p:anim>
                                  </p:childTnLst>
                                </p:cTn>
                              </p:par>
                            </p:childTnLst>
                          </p:cTn>
                        </p:par>
                        <p:par>
                          <p:cTn id="62" fill="hold">
                            <p:stCondLst>
                              <p:cond delay="1000"/>
                            </p:stCondLst>
                            <p:childTnLst>
                              <p:par>
                                <p:cTn id="63" presetID="22" presetClass="entr" presetSubtype="8" fill="hold" nodeType="after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childTnLst>
                          </p:cTn>
                        </p:par>
                        <p:par>
                          <p:cTn id="66" fill="hold">
                            <p:stCondLst>
                              <p:cond delay="1500"/>
                            </p:stCondLst>
                            <p:childTnLst>
                              <p:par>
                                <p:cTn id="67" presetID="22" presetClass="entr" presetSubtype="8" fill="hold" nodeType="after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left)">
                                      <p:cBhvr>
                                        <p:cTn id="69" dur="500"/>
                                        <p:tgtEl>
                                          <p:spTgt spid="77"/>
                                        </p:tgtEl>
                                      </p:cBhvr>
                                    </p:animEffect>
                                  </p:childTnLst>
                                </p:cTn>
                              </p:par>
                            </p:childTnLst>
                          </p:cTn>
                        </p:par>
                        <p:par>
                          <p:cTn id="70" fill="hold">
                            <p:stCondLst>
                              <p:cond delay="2000"/>
                            </p:stCondLst>
                            <p:childTnLst>
                              <p:par>
                                <p:cTn id="71" presetID="22" presetClass="entr" presetSubtype="8" fill="hold" nodeType="afterEffect">
                                  <p:stCondLst>
                                    <p:cond delay="0"/>
                                  </p:stCondLst>
                                  <p:childTnLst>
                                    <p:set>
                                      <p:cBhvr>
                                        <p:cTn id="72" dur="1" fill="hold">
                                          <p:stCondLst>
                                            <p:cond delay="0"/>
                                          </p:stCondLst>
                                        </p:cTn>
                                        <p:tgtEl>
                                          <p:spTgt spid="78"/>
                                        </p:tgtEl>
                                        <p:attrNameLst>
                                          <p:attrName>style.visibility</p:attrName>
                                        </p:attrNameLst>
                                      </p:cBhvr>
                                      <p:to>
                                        <p:strVal val="visible"/>
                                      </p:to>
                                    </p:set>
                                    <p:animEffect transition="in" filter="wipe(left)">
                                      <p:cBhvr>
                                        <p:cTn id="7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388B3C-FE1A-DC84-B4D2-A1AD2D5651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0B26F7-A530-F361-5446-6E6B87DD318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DCF7E06-65E4-095A-0C53-330B34D6E593}"/>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2065A85-184F-4170-9C92-C559ACCB2C44}"/>
              </a:ext>
            </a:extLst>
          </p:cNvPr>
          <p:cNvSpPr/>
          <p:nvPr/>
        </p:nvSpPr>
        <p:spPr>
          <a:xfrm>
            <a:off x="180432" y="1172668"/>
            <a:ext cx="11720167" cy="5511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BF71DEC-2003-98B7-8D5E-175E102D81AE}"/>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09EDC96-BBF3-7AA8-58D1-CD298CD9A3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BB367D2-445B-EC3D-B7EC-CE9415651151}"/>
              </a:ext>
            </a:extLst>
          </p:cNvPr>
          <p:cNvSpPr txBox="1"/>
          <p:nvPr/>
        </p:nvSpPr>
        <p:spPr>
          <a:xfrm>
            <a:off x="599090" y="1206351"/>
            <a:ext cx="11204028" cy="2785378"/>
          </a:xfrm>
          <a:prstGeom prst="rect">
            <a:avLst/>
          </a:prstGeom>
          <a:noFill/>
        </p:spPr>
        <p:txBody>
          <a:bodyPr wrap="square" rtlCol="1">
            <a:spAutoFit/>
          </a:bodyPr>
          <a:lstStyle/>
          <a:p>
            <a:pPr marL="342900" indent="-342900" algn="just" rtl="1">
              <a:lnSpc>
                <a:spcPct val="150000"/>
              </a:lnSpc>
              <a:spcAft>
                <a:spcPts val="1200"/>
              </a:spcAft>
              <a:buAutoNum type="arabicPeriod"/>
            </a:pPr>
            <a:r>
              <a:rPr lang="ar-EG" b="1" dirty="0">
                <a:solidFill>
                  <a:schemeClr val="accent2"/>
                </a:solidFill>
                <a:latin typeface="Alexandria" pitchFamily="2" charset="-78"/>
                <a:cs typeface="Alexandria" pitchFamily="2" charset="-78"/>
              </a:rPr>
              <a:t>حملات التوعية البيئية:</a:t>
            </a:r>
          </a:p>
          <a:p>
            <a:pPr algn="just" rtl="1">
              <a:spcAft>
                <a:spcPts val="1200"/>
              </a:spcAft>
            </a:pPr>
            <a:r>
              <a:rPr lang="ar-EG" dirty="0">
                <a:latin typeface="Alexandria" pitchFamily="2" charset="-78"/>
                <a:cs typeface="Alexandria" pitchFamily="2" charset="-78"/>
              </a:rPr>
              <a:t>تهدف إلى نشر ثقافة حماية البيئة وتشجيع السلوك البيئي الإيجابي.</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أمثلة:</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a:t>
            </a:r>
            <a:r>
              <a:rPr lang="en-US" dirty="0">
                <a:latin typeface="Alexandria" pitchFamily="2" charset="-78"/>
                <a:cs typeface="Alexandria" pitchFamily="2" charset="-78"/>
              </a:rPr>
              <a:t>“</a:t>
            </a:r>
            <a:r>
              <a:rPr lang="en-US" b="1" dirty="0">
                <a:solidFill>
                  <a:srgbClr val="00B050"/>
                </a:solidFill>
                <a:latin typeface="Alexandria" pitchFamily="2" charset="-78"/>
                <a:cs typeface="Alexandria" pitchFamily="2" charset="-78"/>
              </a:rPr>
              <a:t>Go Green</a:t>
            </a:r>
            <a:r>
              <a:rPr lang="en-US" dirty="0">
                <a:latin typeface="Alexandria" pitchFamily="2" charset="-78"/>
                <a:cs typeface="Alexandria" pitchFamily="2" charset="-78"/>
              </a:rPr>
              <a:t>" </a:t>
            </a:r>
            <a:r>
              <a:rPr lang="ar-EG" dirty="0">
                <a:latin typeface="Alexandria" pitchFamily="2" charset="-78"/>
                <a:cs typeface="Alexandria" pitchFamily="2" charset="-78"/>
              </a:rPr>
              <a:t> لشركة نستله، ركّزت على تقليل النفايات البلاستيكية من خلال التوعية بأهمية إعادة التدوير وتغيير نمط التغليف.</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a:t>
            </a:r>
            <a:r>
              <a:rPr lang="ar-EG" b="1" dirty="0">
                <a:solidFill>
                  <a:srgbClr val="00B050"/>
                </a:solidFill>
                <a:latin typeface="Alexandria" pitchFamily="2" charset="-78"/>
                <a:cs typeface="Alexandria" pitchFamily="2" charset="-78"/>
              </a:rPr>
              <a:t>اتحضر للأخضر</a:t>
            </a:r>
            <a:r>
              <a:rPr lang="ar-EG" dirty="0">
                <a:latin typeface="Alexandria" pitchFamily="2" charset="-78"/>
                <a:cs typeface="Alexandria" pitchFamily="2" charset="-78"/>
              </a:rPr>
              <a:t>” في مصر، أطلقتها وزارة البيئة لتعزيز السلوك البيئي لدى المواطنين من خلال المدارس والمساجد ووسائل الإعلام.</a:t>
            </a:r>
          </a:p>
        </p:txBody>
      </p:sp>
      <p:sp>
        <p:nvSpPr>
          <p:cNvPr id="4" name="Rectangle: Rounded Corners 3">
            <a:extLst>
              <a:ext uri="{FF2B5EF4-FFF2-40B4-BE49-F238E27FC236}">
                <a16:creationId xmlns:a16="http://schemas.microsoft.com/office/drawing/2014/main" id="{B44B223E-C11C-BA4B-1CD7-281052A8373B}"/>
              </a:ext>
            </a:extLst>
          </p:cNvPr>
          <p:cNvSpPr/>
          <p:nvPr/>
        </p:nvSpPr>
        <p:spPr>
          <a:xfrm>
            <a:off x="2241592" y="581923"/>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أنواع حملات العلاقات العامة التي يمكن تقديمها في إطار التنمية المستدامة</a:t>
            </a:r>
          </a:p>
        </p:txBody>
      </p:sp>
      <p:sp>
        <p:nvSpPr>
          <p:cNvPr id="6" name="TextBox 5">
            <a:extLst>
              <a:ext uri="{FF2B5EF4-FFF2-40B4-BE49-F238E27FC236}">
                <a16:creationId xmlns:a16="http://schemas.microsoft.com/office/drawing/2014/main" id="{9FE191DC-CB9A-C1D3-61A3-1B51C6B72247}"/>
              </a:ext>
            </a:extLst>
          </p:cNvPr>
          <p:cNvSpPr txBox="1"/>
          <p:nvPr/>
        </p:nvSpPr>
        <p:spPr>
          <a:xfrm>
            <a:off x="180431" y="4535959"/>
            <a:ext cx="11511717" cy="2231380"/>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2. حملات التطوع المجتمعي:</a:t>
            </a:r>
          </a:p>
          <a:p>
            <a:pPr algn="just" rtl="1">
              <a:spcAft>
                <a:spcPts val="1200"/>
              </a:spcAft>
            </a:pPr>
            <a:r>
              <a:rPr lang="ar-EG" dirty="0">
                <a:latin typeface="Alexandria" pitchFamily="2" charset="-78"/>
                <a:cs typeface="Alexandria" pitchFamily="2" charset="-78"/>
              </a:rPr>
              <a:t>تركّز على إشراك الأفراد في خدمة قضايا تنموية عبر العمل التطوعي.</a:t>
            </a:r>
          </a:p>
          <a:p>
            <a:pPr algn="just" rtl="1">
              <a:lnSpc>
                <a:spcPct val="150000"/>
              </a:lnSpc>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أمثلة:</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a:t>
            </a:r>
            <a:r>
              <a:rPr lang="ar-EG" b="1" dirty="0">
                <a:solidFill>
                  <a:srgbClr val="00B050"/>
                </a:solidFill>
                <a:latin typeface="Alexandria" pitchFamily="2" charset="-78"/>
                <a:cs typeface="Alexandria" pitchFamily="2" charset="-78"/>
              </a:rPr>
              <a:t>كن عونًا</a:t>
            </a:r>
            <a:r>
              <a:rPr lang="ar-EG" dirty="0">
                <a:latin typeface="Alexandria" pitchFamily="2" charset="-78"/>
                <a:cs typeface="Alexandria" pitchFamily="2" charset="-78"/>
              </a:rPr>
              <a:t>" للهلال الأحمر السعودي التي شجعت على التطوع في الإسعافات والطوارئ.</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مبادرة “</a:t>
            </a:r>
            <a:r>
              <a:rPr lang="ar-EG" b="1" dirty="0">
                <a:solidFill>
                  <a:srgbClr val="00B050"/>
                </a:solidFill>
                <a:latin typeface="Alexandria" pitchFamily="2" charset="-78"/>
                <a:cs typeface="Alexandria" pitchFamily="2" charset="-78"/>
              </a:rPr>
              <a:t>يوم النظافة العالمي</a:t>
            </a:r>
            <a:r>
              <a:rPr lang="ar-EG" dirty="0">
                <a:latin typeface="Alexandria" pitchFamily="2" charset="-78"/>
                <a:cs typeface="Alexandria" pitchFamily="2" charset="-78"/>
              </a:rPr>
              <a:t>” التي تنفذها جمعيات محلية بالشراكة مع البلديات.</a:t>
            </a:r>
          </a:p>
        </p:txBody>
      </p:sp>
    </p:spTree>
    <p:extLst>
      <p:ext uri="{BB962C8B-B14F-4D97-AF65-F5344CB8AC3E}">
        <p14:creationId xmlns:p14="http://schemas.microsoft.com/office/powerpoint/2010/main" val="72729550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01E70-540A-1E10-98A7-8DB52EE7BA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56CF6D-8548-9DD7-8357-1F1193E7701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DD62880-A267-FB74-6CCA-E2C9D3EF56D8}"/>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6722A0F-DFA7-54C2-7A72-F6AE49F294EB}"/>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8183E70-2D59-17BC-11CB-3112D986F344}"/>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7F8CB42-31CD-D3A6-7CC6-F363C2C17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4AB54985-47A7-5B06-6CEA-81497B81C505}"/>
              </a:ext>
            </a:extLst>
          </p:cNvPr>
          <p:cNvSpPr/>
          <p:nvPr/>
        </p:nvSpPr>
        <p:spPr>
          <a:xfrm>
            <a:off x="2241592" y="581923"/>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أنواع حملات العلاقات العامة التي يمكن تقديمها في إطار التنمية المستدامة</a:t>
            </a:r>
          </a:p>
        </p:txBody>
      </p:sp>
      <p:sp>
        <p:nvSpPr>
          <p:cNvPr id="6" name="TextBox 5">
            <a:extLst>
              <a:ext uri="{FF2B5EF4-FFF2-40B4-BE49-F238E27FC236}">
                <a16:creationId xmlns:a16="http://schemas.microsoft.com/office/drawing/2014/main" id="{0D0B7F3F-83C1-2E5F-7B07-2E94083AA3D8}"/>
              </a:ext>
            </a:extLst>
          </p:cNvPr>
          <p:cNvSpPr txBox="1"/>
          <p:nvPr/>
        </p:nvSpPr>
        <p:spPr>
          <a:xfrm>
            <a:off x="585600" y="1390148"/>
            <a:ext cx="11204028" cy="2092881"/>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3. حملات العلاقات العامة في مجال التعليم:</a:t>
            </a:r>
          </a:p>
          <a:p>
            <a:pPr algn="just" rtl="1">
              <a:spcAft>
                <a:spcPts val="1200"/>
              </a:spcAft>
            </a:pPr>
            <a:r>
              <a:rPr lang="ar-EG" dirty="0">
                <a:latin typeface="Alexandria" pitchFamily="2" charset="-78"/>
                <a:cs typeface="Alexandria" pitchFamily="2" charset="-78"/>
              </a:rPr>
              <a:t>تستهدف دعم التعليم الجيد والشامل والمجاني.</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أمثلة:</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a:t>
            </a:r>
            <a:r>
              <a:rPr lang="ar-EG" b="1" dirty="0">
                <a:solidFill>
                  <a:srgbClr val="00B050"/>
                </a:solidFill>
                <a:latin typeface="Alexandria" pitchFamily="2" charset="-78"/>
                <a:cs typeface="Alexandria" pitchFamily="2" charset="-78"/>
              </a:rPr>
              <a:t>التعليم أولًا</a:t>
            </a:r>
            <a:r>
              <a:rPr lang="ar-EG" dirty="0">
                <a:latin typeface="Alexandria" pitchFamily="2" charset="-78"/>
                <a:cs typeface="Alexandria" pitchFamily="2" charset="-78"/>
              </a:rPr>
              <a:t>" التي أطلقتها مؤسسات أهلية لتمويل تعليم الأطفال في المناطق المهمشة.</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حملات </a:t>
            </a:r>
            <a:r>
              <a:rPr lang="ar-EG" b="1" dirty="0">
                <a:solidFill>
                  <a:srgbClr val="00B050"/>
                </a:solidFill>
                <a:latin typeface="Alexandria" pitchFamily="2" charset="-78"/>
                <a:cs typeface="Alexandria" pitchFamily="2" charset="-78"/>
              </a:rPr>
              <a:t>توعية بأهمية تعليم الفتيات </a:t>
            </a:r>
            <a:r>
              <a:rPr lang="ar-EG" dirty="0">
                <a:latin typeface="Alexandria" pitchFamily="2" charset="-78"/>
                <a:cs typeface="Alexandria" pitchFamily="2" charset="-78"/>
              </a:rPr>
              <a:t>في اليمن والسودان ضمن برامج اليونيسف.</a:t>
            </a:r>
          </a:p>
        </p:txBody>
      </p:sp>
      <p:sp>
        <p:nvSpPr>
          <p:cNvPr id="7" name="TextBox 6">
            <a:extLst>
              <a:ext uri="{FF2B5EF4-FFF2-40B4-BE49-F238E27FC236}">
                <a16:creationId xmlns:a16="http://schemas.microsoft.com/office/drawing/2014/main" id="{81A9B2B0-F2B8-37E6-464D-A79359851879}"/>
              </a:ext>
            </a:extLst>
          </p:cNvPr>
          <p:cNvSpPr txBox="1"/>
          <p:nvPr/>
        </p:nvSpPr>
        <p:spPr>
          <a:xfrm>
            <a:off x="346885" y="4296218"/>
            <a:ext cx="11387259" cy="2092881"/>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4. حملات الصحة العامة والرفاه:</a:t>
            </a:r>
          </a:p>
          <a:p>
            <a:pPr algn="just" rtl="1">
              <a:spcAft>
                <a:spcPts val="1200"/>
              </a:spcAft>
            </a:pPr>
            <a:r>
              <a:rPr lang="ar-EG" dirty="0">
                <a:latin typeface="Alexandria" pitchFamily="2" charset="-78"/>
                <a:cs typeface="Alexandria" pitchFamily="2" charset="-78"/>
              </a:rPr>
              <a:t>تهدف إلى تحسين جودة الحياة، الوقاية من الأمراض، وتعزيز السلوك الصحي.</a:t>
            </a:r>
            <a:r>
              <a:rPr lang="ar-EG" b="1" dirty="0">
                <a:solidFill>
                  <a:srgbClr val="0070C0"/>
                </a:solidFill>
                <a:latin typeface="Alexandria" pitchFamily="2" charset="-78"/>
                <a:cs typeface="Alexandria" pitchFamily="2" charset="-78"/>
              </a:rPr>
              <a:t>  </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أمثلة:</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a:t>
            </a:r>
            <a:r>
              <a:rPr lang="ar-EG" b="1" dirty="0">
                <a:solidFill>
                  <a:srgbClr val="00B050"/>
                </a:solidFill>
                <a:latin typeface="Alexandria" pitchFamily="2" charset="-78"/>
                <a:cs typeface="Alexandria" pitchFamily="2" charset="-78"/>
              </a:rPr>
              <a:t>100 مليون صحة</a:t>
            </a:r>
            <a:r>
              <a:rPr lang="ar-EG" dirty="0">
                <a:latin typeface="Alexandria" pitchFamily="2" charset="-78"/>
                <a:cs typeface="Alexandria" pitchFamily="2" charset="-78"/>
              </a:rPr>
              <a:t>" في مصر للكشف عن الأمراض المزمنة.</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حملات </a:t>
            </a:r>
            <a:r>
              <a:rPr lang="ar-EG" b="1" dirty="0">
                <a:solidFill>
                  <a:srgbClr val="00B050"/>
                </a:solidFill>
                <a:latin typeface="Alexandria" pitchFamily="2" charset="-78"/>
                <a:cs typeface="Alexandria" pitchFamily="2" charset="-78"/>
              </a:rPr>
              <a:t>التوعية بلقاحات كورونا </a:t>
            </a:r>
            <a:r>
              <a:rPr lang="ar-EG" dirty="0">
                <a:latin typeface="Alexandria" pitchFamily="2" charset="-78"/>
                <a:cs typeface="Alexandria" pitchFamily="2" charset="-78"/>
              </a:rPr>
              <a:t>التي قادتها وزارات الصحة بالتعاون مع الإعلام.</a:t>
            </a:r>
          </a:p>
        </p:txBody>
      </p:sp>
    </p:spTree>
    <p:extLst>
      <p:ext uri="{BB962C8B-B14F-4D97-AF65-F5344CB8AC3E}">
        <p14:creationId xmlns:p14="http://schemas.microsoft.com/office/powerpoint/2010/main" val="121632797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EC7D3-D686-A520-73FE-EAB5DA17A9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6E7E6A7-DC6D-0C63-9BF1-DD6D8A106BC6}"/>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A0B10CA-B50E-F473-5576-0369A47C73E3}"/>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4CF156C-0C79-0D22-878D-146E2A122715}"/>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01E4490-4A23-678B-6187-0E792E31D78F}"/>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AC3C503-3496-EDD4-ECD0-C1F1D9B901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4485EAA5-DCAD-D995-4099-4E01FD9E3DB2}"/>
              </a:ext>
            </a:extLst>
          </p:cNvPr>
          <p:cNvSpPr/>
          <p:nvPr/>
        </p:nvSpPr>
        <p:spPr>
          <a:xfrm>
            <a:off x="2241592" y="581923"/>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أنواع حملات العلاقات العامة التي يمكن تقديمها في إطار التنمية المستدامة</a:t>
            </a:r>
          </a:p>
        </p:txBody>
      </p:sp>
      <p:sp>
        <p:nvSpPr>
          <p:cNvPr id="7" name="TextBox 6">
            <a:extLst>
              <a:ext uri="{FF2B5EF4-FFF2-40B4-BE49-F238E27FC236}">
                <a16:creationId xmlns:a16="http://schemas.microsoft.com/office/drawing/2014/main" id="{FCAB32D3-27F8-BA70-212A-E11E883215B3}"/>
              </a:ext>
            </a:extLst>
          </p:cNvPr>
          <p:cNvSpPr txBox="1"/>
          <p:nvPr/>
        </p:nvSpPr>
        <p:spPr>
          <a:xfrm>
            <a:off x="402370" y="1639761"/>
            <a:ext cx="11387259" cy="2092881"/>
          </a:xfrm>
          <a:prstGeom prst="rect">
            <a:avLst/>
          </a:prstGeom>
          <a:noFill/>
        </p:spPr>
        <p:txBody>
          <a:bodyPr wrap="square" rtlCol="1">
            <a:spAutoFit/>
          </a:bodyPr>
          <a:lstStyle/>
          <a:p>
            <a:pPr algn="just" rtl="1">
              <a:spcAft>
                <a:spcPts val="600"/>
              </a:spcAft>
            </a:pPr>
            <a:r>
              <a:rPr lang="ar-EG" b="1" dirty="0">
                <a:solidFill>
                  <a:schemeClr val="accent2"/>
                </a:solidFill>
                <a:latin typeface="Alexandria" pitchFamily="2" charset="-78"/>
                <a:cs typeface="Alexandria" pitchFamily="2" charset="-78"/>
              </a:rPr>
              <a:t>5. حملات الدعم النفسي والاجتماعي في الأزمات:</a:t>
            </a:r>
          </a:p>
          <a:p>
            <a:pPr algn="just" rtl="1">
              <a:spcAft>
                <a:spcPts val="1200"/>
              </a:spcAft>
            </a:pPr>
            <a:r>
              <a:rPr lang="ar-EG" dirty="0">
                <a:latin typeface="Alexandria" pitchFamily="2" charset="-78"/>
                <a:cs typeface="Alexandria" pitchFamily="2" charset="-78"/>
              </a:rPr>
              <a:t>تُستخدم في الكوارث الطبيعية أو الأوبئة لدعم الاستقرار النفسي.</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أمثلة:</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a:t>
            </a:r>
            <a:r>
              <a:rPr lang="ar-EG" b="1" dirty="0">
                <a:solidFill>
                  <a:srgbClr val="00B050"/>
                </a:solidFill>
                <a:latin typeface="Alexandria" pitchFamily="2" charset="-78"/>
                <a:cs typeface="Alexandria" pitchFamily="2" charset="-78"/>
              </a:rPr>
              <a:t>نحن معك</a:t>
            </a:r>
            <a:r>
              <a:rPr lang="ar-EG" dirty="0">
                <a:latin typeface="Alexandria" pitchFamily="2" charset="-78"/>
                <a:cs typeface="Alexandria" pitchFamily="2" charset="-78"/>
              </a:rPr>
              <a:t>" خلال جائحة كورونا لتقديم الدعم النفسي للمواطنين عبر وسائل التواصل.</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حملات </a:t>
            </a:r>
            <a:r>
              <a:rPr lang="ar-EG" b="1" dirty="0">
                <a:solidFill>
                  <a:srgbClr val="00B050"/>
                </a:solidFill>
                <a:latin typeface="Alexandria" pitchFamily="2" charset="-78"/>
                <a:cs typeface="Alexandria" pitchFamily="2" charset="-78"/>
              </a:rPr>
              <a:t>الدعم بعد زلزال </a:t>
            </a:r>
            <a:r>
              <a:rPr lang="ar-EG" dirty="0">
                <a:latin typeface="Alexandria" pitchFamily="2" charset="-78"/>
                <a:cs typeface="Alexandria" pitchFamily="2" charset="-78"/>
              </a:rPr>
              <a:t>المغرب 2023 من خلال المؤسسات الخيرية.</a:t>
            </a:r>
          </a:p>
        </p:txBody>
      </p:sp>
      <p:sp>
        <p:nvSpPr>
          <p:cNvPr id="8" name="TextBox 7">
            <a:extLst>
              <a:ext uri="{FF2B5EF4-FFF2-40B4-BE49-F238E27FC236}">
                <a16:creationId xmlns:a16="http://schemas.microsoft.com/office/drawing/2014/main" id="{B2015B43-3E07-8BB9-2A37-D7277985912B}"/>
              </a:ext>
            </a:extLst>
          </p:cNvPr>
          <p:cNvSpPr txBox="1"/>
          <p:nvPr/>
        </p:nvSpPr>
        <p:spPr>
          <a:xfrm>
            <a:off x="291401" y="4358692"/>
            <a:ext cx="11387259" cy="2015936"/>
          </a:xfrm>
          <a:prstGeom prst="rect">
            <a:avLst/>
          </a:prstGeom>
          <a:noFill/>
        </p:spPr>
        <p:txBody>
          <a:bodyPr wrap="square" rtlCol="1">
            <a:spAutoFit/>
          </a:bodyPr>
          <a:lstStyle/>
          <a:p>
            <a:pPr algn="just" rtl="1">
              <a:spcAft>
                <a:spcPts val="600"/>
              </a:spcAft>
            </a:pPr>
            <a:r>
              <a:rPr lang="ar-EG" b="1" dirty="0">
                <a:solidFill>
                  <a:schemeClr val="accent2"/>
                </a:solidFill>
                <a:latin typeface="Alexandria" pitchFamily="2" charset="-78"/>
                <a:cs typeface="Alexandria" pitchFamily="2" charset="-78"/>
              </a:rPr>
              <a:t>6. حملات المسؤولية المؤسسية:</a:t>
            </a:r>
          </a:p>
          <a:p>
            <a:pPr algn="just" rtl="1">
              <a:spcAft>
                <a:spcPts val="1200"/>
              </a:spcAft>
            </a:pPr>
            <a:r>
              <a:rPr lang="ar-EG" dirty="0">
                <a:latin typeface="Alexandria" pitchFamily="2" charset="-78"/>
                <a:cs typeface="Alexandria" pitchFamily="2" charset="-78"/>
              </a:rPr>
              <a:t>تنفذها الشركات بهدف دعم القضايا البيئية والاجتماعية ضمن استراتيجيات الاستدامة.</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أمثلة:</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شركة كوكاكولا أطلقت حملة </a:t>
            </a:r>
            <a:r>
              <a:rPr lang="ar-EG" b="1" dirty="0">
                <a:solidFill>
                  <a:srgbClr val="00B050"/>
                </a:solidFill>
                <a:latin typeface="Alexandria" pitchFamily="2" charset="-78"/>
                <a:cs typeface="Alexandria" pitchFamily="2" charset="-78"/>
              </a:rPr>
              <a:t>لخفض البصمة الكربونية </a:t>
            </a:r>
            <a:r>
              <a:rPr lang="ar-EG" dirty="0">
                <a:latin typeface="Alexandria" pitchFamily="2" charset="-78"/>
                <a:cs typeface="Alexandria" pitchFamily="2" charset="-78"/>
              </a:rPr>
              <a:t>عبر استخدام الطاقة المتجددة.</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شركة تويوتا دشنت حملة </a:t>
            </a:r>
            <a:r>
              <a:rPr lang="ar-EG" b="1" dirty="0">
                <a:solidFill>
                  <a:srgbClr val="00B050"/>
                </a:solidFill>
                <a:latin typeface="Alexandria" pitchFamily="2" charset="-78"/>
                <a:cs typeface="Alexandria" pitchFamily="2" charset="-78"/>
              </a:rPr>
              <a:t>سيارات كهربائية </a:t>
            </a:r>
            <a:r>
              <a:rPr lang="ar-EG" dirty="0">
                <a:latin typeface="Alexandria" pitchFamily="2" charset="-78"/>
                <a:cs typeface="Alexandria" pitchFamily="2" charset="-78"/>
              </a:rPr>
              <a:t>لدعم الهدف 13 (العمل المناخي).</a:t>
            </a:r>
          </a:p>
        </p:txBody>
      </p:sp>
    </p:spTree>
    <p:extLst>
      <p:ext uri="{BB962C8B-B14F-4D97-AF65-F5344CB8AC3E}">
        <p14:creationId xmlns:p14="http://schemas.microsoft.com/office/powerpoint/2010/main" val="52942716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CBF9A-91CA-FA02-1E16-5B9027B065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981CB7-73D4-0A6B-BE42-18FF9AD7FBB0}"/>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BFDFF2-8DB4-063F-5702-4960B6AD9BD0}"/>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6DE06F9-1E93-F313-B0C7-888F965741DB}"/>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3710033-562F-84E4-AB44-CE4921A3EABA}"/>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1F494E-2509-854F-BC06-A539D69366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BB8D556A-D3D8-CD68-B2C4-9B85DF1599C0}"/>
              </a:ext>
            </a:extLst>
          </p:cNvPr>
          <p:cNvSpPr/>
          <p:nvPr/>
        </p:nvSpPr>
        <p:spPr>
          <a:xfrm>
            <a:off x="2241592" y="581923"/>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دمج أهداف التنمية المستدامة في الخطط الاتصالية للعلاقات العامة</a:t>
            </a:r>
          </a:p>
        </p:txBody>
      </p:sp>
      <p:sp>
        <p:nvSpPr>
          <p:cNvPr id="7" name="TextBox 6">
            <a:extLst>
              <a:ext uri="{FF2B5EF4-FFF2-40B4-BE49-F238E27FC236}">
                <a16:creationId xmlns:a16="http://schemas.microsoft.com/office/drawing/2014/main" id="{2DE5392A-2270-1AA3-FF06-134721545337}"/>
              </a:ext>
            </a:extLst>
          </p:cNvPr>
          <p:cNvSpPr txBox="1"/>
          <p:nvPr/>
        </p:nvSpPr>
        <p:spPr>
          <a:xfrm>
            <a:off x="291401" y="1423253"/>
            <a:ext cx="11387259" cy="1291957"/>
          </a:xfrm>
          <a:prstGeom prst="rect">
            <a:avLst/>
          </a:prstGeom>
          <a:noFill/>
        </p:spPr>
        <p:txBody>
          <a:bodyPr wrap="square" rtlCol="1">
            <a:spAutoFit/>
          </a:bodyPr>
          <a:lstStyle/>
          <a:p>
            <a:pPr algn="just" rtl="1">
              <a:lnSpc>
                <a:spcPct val="150000"/>
              </a:lnSpc>
              <a:spcAft>
                <a:spcPts val="1200"/>
              </a:spcAft>
            </a:pPr>
            <a:r>
              <a:rPr lang="ar-EG" dirty="0">
                <a:latin typeface="Alexandria" pitchFamily="2" charset="-78"/>
                <a:cs typeface="Alexandria" pitchFamily="2" charset="-78"/>
              </a:rPr>
              <a:t>يعني أن تقوم المؤسسات بربط أنشطتها الاتصالية وخطط العلاقات العامة مباشرةً بأهداف التنمية المستدامة </a:t>
            </a:r>
            <a:r>
              <a:rPr lang="en-US" dirty="0">
                <a:latin typeface="Alexandria" pitchFamily="2" charset="-78"/>
                <a:cs typeface="Alexandria" pitchFamily="2" charset="-78"/>
              </a:rPr>
              <a:t>SDGs، </a:t>
            </a:r>
            <a:r>
              <a:rPr lang="ar-EG" dirty="0">
                <a:latin typeface="Alexandria" pitchFamily="2" charset="-78"/>
                <a:cs typeface="Alexandria" pitchFamily="2" charset="-78"/>
              </a:rPr>
              <a:t>سواء بهدف التوعية، أو تغيير السلوك، أو دعم المبادرات الاجتماعية، أو تحسين صورتها الذهنية ضمن مسؤوليتها المجتمعية.</a:t>
            </a:r>
          </a:p>
        </p:txBody>
      </p:sp>
      <p:sp>
        <p:nvSpPr>
          <p:cNvPr id="8" name="TextBox 7">
            <a:extLst>
              <a:ext uri="{FF2B5EF4-FFF2-40B4-BE49-F238E27FC236}">
                <a16:creationId xmlns:a16="http://schemas.microsoft.com/office/drawing/2014/main" id="{4AF40F50-D503-01E7-A84A-919EECB9802D}"/>
              </a:ext>
            </a:extLst>
          </p:cNvPr>
          <p:cNvSpPr txBox="1"/>
          <p:nvPr/>
        </p:nvSpPr>
        <p:spPr>
          <a:xfrm>
            <a:off x="4503780" y="2718449"/>
            <a:ext cx="3073470" cy="373865"/>
          </a:xfrm>
          <a:prstGeom prst="rect">
            <a:avLst/>
          </a:prstGeom>
          <a:noFill/>
        </p:spPr>
        <p:txBody>
          <a:bodyPr wrap="square" rtlCol="1">
            <a:spAutoFit/>
          </a:bodyPr>
          <a:lstStyle/>
          <a:p>
            <a:pPr algn="just" rtl="1">
              <a:spcAft>
                <a:spcPts val="600"/>
              </a:spcAft>
            </a:pPr>
            <a:r>
              <a:rPr lang="ar-EG" b="1" dirty="0">
                <a:solidFill>
                  <a:schemeClr val="accent2"/>
                </a:solidFill>
                <a:latin typeface="Alexandria" pitchFamily="2" charset="-78"/>
                <a:cs typeface="Alexandria" pitchFamily="2" charset="-78"/>
              </a:rPr>
              <a:t>أساليب وتكنيكات الدمج:</a:t>
            </a:r>
          </a:p>
        </p:txBody>
      </p:sp>
      <p:sp>
        <p:nvSpPr>
          <p:cNvPr id="3" name="Freeform: Shape 2">
            <a:extLst>
              <a:ext uri="{FF2B5EF4-FFF2-40B4-BE49-F238E27FC236}">
                <a16:creationId xmlns:a16="http://schemas.microsoft.com/office/drawing/2014/main" id="{93B6531D-9A71-CC93-E41E-40369886D856}"/>
              </a:ext>
            </a:extLst>
          </p:cNvPr>
          <p:cNvSpPr/>
          <p:nvPr/>
        </p:nvSpPr>
        <p:spPr>
          <a:xfrm>
            <a:off x="2225112" y="3618285"/>
            <a:ext cx="7741778" cy="2297430"/>
          </a:xfrm>
          <a:custGeom>
            <a:avLst/>
            <a:gdLst>
              <a:gd name="connsiteX0" fmla="*/ 1572139 w 7189007"/>
              <a:gd name="connsiteY0" fmla="*/ 0 h 2133391"/>
              <a:gd name="connsiteX1" fmla="*/ 1572258 w 7189007"/>
              <a:gd name="connsiteY1" fmla="*/ 12 h 2133391"/>
              <a:gd name="connsiteX2" fmla="*/ 1572376 w 7189007"/>
              <a:gd name="connsiteY2" fmla="*/ 0 h 2133391"/>
              <a:gd name="connsiteX3" fmla="*/ 1969241 w 7189007"/>
              <a:gd name="connsiteY3" fmla="*/ 164386 h 2133391"/>
              <a:gd name="connsiteX4" fmla="*/ 1973753 w 7189007"/>
              <a:gd name="connsiteY4" fmla="*/ 170199 h 2133391"/>
              <a:gd name="connsiteX5" fmla="*/ 2040924 w 7189007"/>
              <a:gd name="connsiteY5" fmla="*/ 252431 h 2133391"/>
              <a:gd name="connsiteX6" fmla="*/ 2047952 w 7189007"/>
              <a:gd name="connsiteY6" fmla="*/ 265786 h 2133391"/>
              <a:gd name="connsiteX7" fmla="*/ 2055930 w 7189007"/>
              <a:gd name="connsiteY7" fmla="*/ 276064 h 2133391"/>
              <a:gd name="connsiteX8" fmla="*/ 2068230 w 7189007"/>
              <a:gd name="connsiteY8" fmla="*/ 304320 h 2133391"/>
              <a:gd name="connsiteX9" fmla="*/ 2092295 w 7189007"/>
              <a:gd name="connsiteY9" fmla="*/ 350052 h 2133391"/>
              <a:gd name="connsiteX10" fmla="*/ 2101167 w 7189007"/>
              <a:gd name="connsiteY10" fmla="*/ 379988 h 2133391"/>
              <a:gd name="connsiteX11" fmla="*/ 2110512 w 7189007"/>
              <a:gd name="connsiteY11" fmla="*/ 401456 h 2133391"/>
              <a:gd name="connsiteX12" fmla="*/ 2114477 w 7189007"/>
              <a:gd name="connsiteY12" fmla="*/ 424901 h 2133391"/>
              <a:gd name="connsiteX13" fmla="*/ 2123117 w 7189007"/>
              <a:gd name="connsiteY13" fmla="*/ 454056 h 2133391"/>
              <a:gd name="connsiteX14" fmla="*/ 2127967 w 7189007"/>
              <a:gd name="connsiteY14" fmla="*/ 504655 h 2133391"/>
              <a:gd name="connsiteX15" fmla="*/ 2132986 w 7189007"/>
              <a:gd name="connsiteY15" fmla="*/ 534328 h 2133391"/>
              <a:gd name="connsiteX16" fmla="*/ 2132054 w 7189007"/>
              <a:gd name="connsiteY16" fmla="*/ 547301 h 2133391"/>
              <a:gd name="connsiteX17" fmla="*/ 2133392 w 7189007"/>
              <a:gd name="connsiteY17" fmla="*/ 561252 h 2133391"/>
              <a:gd name="connsiteX18" fmla="*/ 2124061 w 7189007"/>
              <a:gd name="connsiteY18" fmla="*/ 658598 h 2133391"/>
              <a:gd name="connsiteX19" fmla="*/ 2123354 w 7189007"/>
              <a:gd name="connsiteY19" fmla="*/ 668447 h 2133391"/>
              <a:gd name="connsiteX20" fmla="*/ 2102957 w 7189007"/>
              <a:gd name="connsiteY20" fmla="*/ 737273 h 2133391"/>
              <a:gd name="connsiteX21" fmla="*/ 2098597 w 7189007"/>
              <a:gd name="connsiteY21" fmla="*/ 797980 h 2133391"/>
              <a:gd name="connsiteX22" fmla="*/ 2174174 w 7189007"/>
              <a:gd name="connsiteY22" fmla="*/ 968726 h 2133391"/>
              <a:gd name="connsiteX23" fmla="*/ 2406823 w 7189007"/>
              <a:gd name="connsiteY23" fmla="*/ 1039857 h 2133391"/>
              <a:gd name="connsiteX24" fmla="*/ 2411034 w 7189007"/>
              <a:gd name="connsiteY24" fmla="*/ 1038609 h 2133391"/>
              <a:gd name="connsiteX25" fmla="*/ 2423703 w 7189007"/>
              <a:gd name="connsiteY25" fmla="*/ 1034003 h 2133391"/>
              <a:gd name="connsiteX26" fmla="*/ 2464929 w 7189007"/>
              <a:gd name="connsiteY26" fmla="*/ 1024461 h 2133391"/>
              <a:gd name="connsiteX27" fmla="*/ 2476067 w 7189007"/>
              <a:gd name="connsiteY27" fmla="*/ 1021160 h 2133391"/>
              <a:gd name="connsiteX28" fmla="*/ 2483345 w 7189007"/>
              <a:gd name="connsiteY28" fmla="*/ 1020199 h 2133391"/>
              <a:gd name="connsiteX29" fmla="*/ 2489594 w 7189007"/>
              <a:gd name="connsiteY29" fmla="*/ 1018752 h 2133391"/>
              <a:gd name="connsiteX30" fmla="*/ 2515168 w 7189007"/>
              <a:gd name="connsiteY30" fmla="*/ 1015994 h 2133391"/>
              <a:gd name="connsiteX31" fmla="*/ 2542893 w 7189007"/>
              <a:gd name="connsiteY31" fmla="*/ 1012331 h 2133391"/>
              <a:gd name="connsiteX32" fmla="*/ 2549909 w 7189007"/>
              <a:gd name="connsiteY32" fmla="*/ 1012247 h 2133391"/>
              <a:gd name="connsiteX33" fmla="*/ 2556576 w 7189007"/>
              <a:gd name="connsiteY33" fmla="*/ 1011528 h 2133391"/>
              <a:gd name="connsiteX34" fmla="*/ 2583381 w 7189007"/>
              <a:gd name="connsiteY34" fmla="*/ 1011848 h 2133391"/>
              <a:gd name="connsiteX35" fmla="*/ 2610186 w 7189007"/>
              <a:gd name="connsiteY35" fmla="*/ 1011528 h 2133391"/>
              <a:gd name="connsiteX36" fmla="*/ 2616853 w 7189007"/>
              <a:gd name="connsiteY36" fmla="*/ 1012247 h 2133391"/>
              <a:gd name="connsiteX37" fmla="*/ 2623870 w 7189007"/>
              <a:gd name="connsiteY37" fmla="*/ 1012331 h 2133391"/>
              <a:gd name="connsiteX38" fmla="*/ 2651596 w 7189007"/>
              <a:gd name="connsiteY38" fmla="*/ 1015994 h 2133391"/>
              <a:gd name="connsiteX39" fmla="*/ 2677168 w 7189007"/>
              <a:gd name="connsiteY39" fmla="*/ 1018752 h 2133391"/>
              <a:gd name="connsiteX40" fmla="*/ 2683417 w 7189007"/>
              <a:gd name="connsiteY40" fmla="*/ 1020199 h 2133391"/>
              <a:gd name="connsiteX41" fmla="*/ 2690695 w 7189007"/>
              <a:gd name="connsiteY41" fmla="*/ 1021160 h 2133391"/>
              <a:gd name="connsiteX42" fmla="*/ 2701834 w 7189007"/>
              <a:gd name="connsiteY42" fmla="*/ 1024461 h 2133391"/>
              <a:gd name="connsiteX43" fmla="*/ 2743059 w 7189007"/>
              <a:gd name="connsiteY43" fmla="*/ 1034003 h 2133391"/>
              <a:gd name="connsiteX44" fmla="*/ 2764898 w 7189007"/>
              <a:gd name="connsiteY44" fmla="*/ 1041943 h 2133391"/>
              <a:gd name="connsiteX45" fmla="*/ 2820227 w 7189007"/>
              <a:gd name="connsiteY45" fmla="*/ 1045917 h 2133391"/>
              <a:gd name="connsiteX46" fmla="*/ 2990974 w 7189007"/>
              <a:gd name="connsiteY46" fmla="*/ 970340 h 2133391"/>
              <a:gd name="connsiteX47" fmla="*/ 3062104 w 7189007"/>
              <a:gd name="connsiteY47" fmla="*/ 737691 h 2133391"/>
              <a:gd name="connsiteX48" fmla="*/ 3057074 w 7189007"/>
              <a:gd name="connsiteY48" fmla="*/ 720715 h 2133391"/>
              <a:gd name="connsiteX49" fmla="*/ 3058856 w 7189007"/>
              <a:gd name="connsiteY49" fmla="*/ 720575 h 2133391"/>
              <a:gd name="connsiteX50" fmla="*/ 3043408 w 7189007"/>
              <a:gd name="connsiteY50" fmla="*/ 668447 h 2133391"/>
              <a:gd name="connsiteX51" fmla="*/ 3042701 w 7189007"/>
              <a:gd name="connsiteY51" fmla="*/ 658597 h 2133391"/>
              <a:gd name="connsiteX52" fmla="*/ 3033371 w 7189007"/>
              <a:gd name="connsiteY52" fmla="*/ 561252 h 2133391"/>
              <a:gd name="connsiteX53" fmla="*/ 3034708 w 7189007"/>
              <a:gd name="connsiteY53" fmla="*/ 547303 h 2133391"/>
              <a:gd name="connsiteX54" fmla="*/ 3033776 w 7189007"/>
              <a:gd name="connsiteY54" fmla="*/ 534328 h 2133391"/>
              <a:gd name="connsiteX55" fmla="*/ 3038796 w 7189007"/>
              <a:gd name="connsiteY55" fmla="*/ 504649 h 2133391"/>
              <a:gd name="connsiteX56" fmla="*/ 3043645 w 7189007"/>
              <a:gd name="connsiteY56" fmla="*/ 454056 h 2133391"/>
              <a:gd name="connsiteX57" fmla="*/ 3052284 w 7189007"/>
              <a:gd name="connsiteY57" fmla="*/ 424905 h 2133391"/>
              <a:gd name="connsiteX58" fmla="*/ 3056250 w 7189007"/>
              <a:gd name="connsiteY58" fmla="*/ 401456 h 2133391"/>
              <a:gd name="connsiteX59" fmla="*/ 3065597 w 7189007"/>
              <a:gd name="connsiteY59" fmla="*/ 379984 h 2133391"/>
              <a:gd name="connsiteX60" fmla="*/ 3074467 w 7189007"/>
              <a:gd name="connsiteY60" fmla="*/ 350052 h 2133391"/>
              <a:gd name="connsiteX61" fmla="*/ 3098530 w 7189007"/>
              <a:gd name="connsiteY61" fmla="*/ 304325 h 2133391"/>
              <a:gd name="connsiteX62" fmla="*/ 3110832 w 7189007"/>
              <a:gd name="connsiteY62" fmla="*/ 276064 h 2133391"/>
              <a:gd name="connsiteX63" fmla="*/ 3118812 w 7189007"/>
              <a:gd name="connsiteY63" fmla="*/ 265784 h 2133391"/>
              <a:gd name="connsiteX64" fmla="*/ 3125838 w 7189007"/>
              <a:gd name="connsiteY64" fmla="*/ 252431 h 2133391"/>
              <a:gd name="connsiteX65" fmla="*/ 3192990 w 7189007"/>
              <a:gd name="connsiteY65" fmla="*/ 170222 h 2133391"/>
              <a:gd name="connsiteX66" fmla="*/ 3197520 w 7189007"/>
              <a:gd name="connsiteY66" fmla="*/ 164386 h 2133391"/>
              <a:gd name="connsiteX67" fmla="*/ 3594385 w 7189007"/>
              <a:gd name="connsiteY67" fmla="*/ 0 h 2133391"/>
              <a:gd name="connsiteX68" fmla="*/ 3594504 w 7189007"/>
              <a:gd name="connsiteY68" fmla="*/ 12 h 2133391"/>
              <a:gd name="connsiteX69" fmla="*/ 3594622 w 7189007"/>
              <a:gd name="connsiteY69" fmla="*/ 0 h 2133391"/>
              <a:gd name="connsiteX70" fmla="*/ 3991487 w 7189007"/>
              <a:gd name="connsiteY70" fmla="*/ 164386 h 2133391"/>
              <a:gd name="connsiteX71" fmla="*/ 3995998 w 7189007"/>
              <a:gd name="connsiteY71" fmla="*/ 170198 h 2133391"/>
              <a:gd name="connsiteX72" fmla="*/ 4063170 w 7189007"/>
              <a:gd name="connsiteY72" fmla="*/ 252431 h 2133391"/>
              <a:gd name="connsiteX73" fmla="*/ 4070199 w 7189007"/>
              <a:gd name="connsiteY73" fmla="*/ 265787 h 2133391"/>
              <a:gd name="connsiteX74" fmla="*/ 4078176 w 7189007"/>
              <a:gd name="connsiteY74" fmla="*/ 276064 h 2133391"/>
              <a:gd name="connsiteX75" fmla="*/ 4090473 w 7189007"/>
              <a:gd name="connsiteY75" fmla="*/ 304315 h 2133391"/>
              <a:gd name="connsiteX76" fmla="*/ 4114541 w 7189007"/>
              <a:gd name="connsiteY76" fmla="*/ 350052 h 2133391"/>
              <a:gd name="connsiteX77" fmla="*/ 4123414 w 7189007"/>
              <a:gd name="connsiteY77" fmla="*/ 379990 h 2133391"/>
              <a:gd name="connsiteX78" fmla="*/ 4132757 w 7189007"/>
              <a:gd name="connsiteY78" fmla="*/ 401456 h 2133391"/>
              <a:gd name="connsiteX79" fmla="*/ 4136722 w 7189007"/>
              <a:gd name="connsiteY79" fmla="*/ 424898 h 2133391"/>
              <a:gd name="connsiteX80" fmla="*/ 4145364 w 7189007"/>
              <a:gd name="connsiteY80" fmla="*/ 454056 h 2133391"/>
              <a:gd name="connsiteX81" fmla="*/ 4150214 w 7189007"/>
              <a:gd name="connsiteY81" fmla="*/ 504659 h 2133391"/>
              <a:gd name="connsiteX82" fmla="*/ 4155232 w 7189007"/>
              <a:gd name="connsiteY82" fmla="*/ 534328 h 2133391"/>
              <a:gd name="connsiteX83" fmla="*/ 4154301 w 7189007"/>
              <a:gd name="connsiteY83" fmla="*/ 547300 h 2133391"/>
              <a:gd name="connsiteX84" fmla="*/ 4155638 w 7189007"/>
              <a:gd name="connsiteY84" fmla="*/ 561252 h 2133391"/>
              <a:gd name="connsiteX85" fmla="*/ 4146307 w 7189007"/>
              <a:gd name="connsiteY85" fmla="*/ 658602 h 2133391"/>
              <a:gd name="connsiteX86" fmla="*/ 4145600 w 7189007"/>
              <a:gd name="connsiteY86" fmla="*/ 668447 h 2133391"/>
              <a:gd name="connsiteX87" fmla="*/ 4125203 w 7189007"/>
              <a:gd name="connsiteY87" fmla="*/ 737273 h 2133391"/>
              <a:gd name="connsiteX88" fmla="*/ 4120843 w 7189007"/>
              <a:gd name="connsiteY88" fmla="*/ 797980 h 2133391"/>
              <a:gd name="connsiteX89" fmla="*/ 4196420 w 7189007"/>
              <a:gd name="connsiteY89" fmla="*/ 968726 h 2133391"/>
              <a:gd name="connsiteX90" fmla="*/ 4429069 w 7189007"/>
              <a:gd name="connsiteY90" fmla="*/ 1039857 h 2133391"/>
              <a:gd name="connsiteX91" fmla="*/ 4433289 w 7189007"/>
              <a:gd name="connsiteY91" fmla="*/ 1038607 h 2133391"/>
              <a:gd name="connsiteX92" fmla="*/ 4445951 w 7189007"/>
              <a:gd name="connsiteY92" fmla="*/ 1034003 h 2133391"/>
              <a:gd name="connsiteX93" fmla="*/ 4487168 w 7189007"/>
              <a:gd name="connsiteY93" fmla="*/ 1024463 h 2133391"/>
              <a:gd name="connsiteX94" fmla="*/ 4498312 w 7189007"/>
              <a:gd name="connsiteY94" fmla="*/ 1021160 h 2133391"/>
              <a:gd name="connsiteX95" fmla="*/ 4505594 w 7189007"/>
              <a:gd name="connsiteY95" fmla="*/ 1020198 h 2133391"/>
              <a:gd name="connsiteX96" fmla="*/ 4511842 w 7189007"/>
              <a:gd name="connsiteY96" fmla="*/ 1018752 h 2133391"/>
              <a:gd name="connsiteX97" fmla="*/ 4537405 w 7189007"/>
              <a:gd name="connsiteY97" fmla="*/ 1015995 h 2133391"/>
              <a:gd name="connsiteX98" fmla="*/ 4565138 w 7189007"/>
              <a:gd name="connsiteY98" fmla="*/ 1012331 h 2133391"/>
              <a:gd name="connsiteX99" fmla="*/ 4572157 w 7189007"/>
              <a:gd name="connsiteY99" fmla="*/ 1012247 h 2133391"/>
              <a:gd name="connsiteX100" fmla="*/ 4578823 w 7189007"/>
              <a:gd name="connsiteY100" fmla="*/ 1011528 h 2133391"/>
              <a:gd name="connsiteX101" fmla="*/ 4605628 w 7189007"/>
              <a:gd name="connsiteY101" fmla="*/ 1011848 h 2133391"/>
              <a:gd name="connsiteX102" fmla="*/ 4632432 w 7189007"/>
              <a:gd name="connsiteY102" fmla="*/ 1011528 h 2133391"/>
              <a:gd name="connsiteX103" fmla="*/ 4639098 w 7189007"/>
              <a:gd name="connsiteY103" fmla="*/ 1012247 h 2133391"/>
              <a:gd name="connsiteX104" fmla="*/ 4646116 w 7189007"/>
              <a:gd name="connsiteY104" fmla="*/ 1012331 h 2133391"/>
              <a:gd name="connsiteX105" fmla="*/ 4673848 w 7189007"/>
              <a:gd name="connsiteY105" fmla="*/ 1015995 h 2133391"/>
              <a:gd name="connsiteX106" fmla="*/ 4699414 w 7189007"/>
              <a:gd name="connsiteY106" fmla="*/ 1018752 h 2133391"/>
              <a:gd name="connsiteX107" fmla="*/ 4705662 w 7189007"/>
              <a:gd name="connsiteY107" fmla="*/ 1020198 h 2133391"/>
              <a:gd name="connsiteX108" fmla="*/ 4712942 w 7189007"/>
              <a:gd name="connsiteY108" fmla="*/ 1021160 h 2133391"/>
              <a:gd name="connsiteX109" fmla="*/ 4724085 w 7189007"/>
              <a:gd name="connsiteY109" fmla="*/ 1024462 h 2133391"/>
              <a:gd name="connsiteX110" fmla="*/ 4765305 w 7189007"/>
              <a:gd name="connsiteY110" fmla="*/ 1034003 h 2133391"/>
              <a:gd name="connsiteX111" fmla="*/ 4787143 w 7189007"/>
              <a:gd name="connsiteY111" fmla="*/ 1041943 h 2133391"/>
              <a:gd name="connsiteX112" fmla="*/ 4842475 w 7189007"/>
              <a:gd name="connsiteY112" fmla="*/ 1045917 h 2133391"/>
              <a:gd name="connsiteX113" fmla="*/ 5013221 w 7189007"/>
              <a:gd name="connsiteY113" fmla="*/ 970340 h 2133391"/>
              <a:gd name="connsiteX114" fmla="*/ 5084351 w 7189007"/>
              <a:gd name="connsiteY114" fmla="*/ 737691 h 2133391"/>
              <a:gd name="connsiteX115" fmla="*/ 5079321 w 7189007"/>
              <a:gd name="connsiteY115" fmla="*/ 720715 h 2133391"/>
              <a:gd name="connsiteX116" fmla="*/ 5081103 w 7189007"/>
              <a:gd name="connsiteY116" fmla="*/ 720575 h 2133391"/>
              <a:gd name="connsiteX117" fmla="*/ 5065655 w 7189007"/>
              <a:gd name="connsiteY117" fmla="*/ 668447 h 2133391"/>
              <a:gd name="connsiteX118" fmla="*/ 5059325 w 7189007"/>
              <a:gd name="connsiteY118" fmla="*/ 580302 h 2133391"/>
              <a:gd name="connsiteX119" fmla="*/ 5055618 w 7189007"/>
              <a:gd name="connsiteY119" fmla="*/ 561252 h 2133391"/>
              <a:gd name="connsiteX120" fmla="*/ 5057326 w 7189007"/>
              <a:gd name="connsiteY120" fmla="*/ 552473 h 2133391"/>
              <a:gd name="connsiteX121" fmla="*/ 5056023 w 7189007"/>
              <a:gd name="connsiteY121" fmla="*/ 534328 h 2133391"/>
              <a:gd name="connsiteX122" fmla="*/ 5078497 w 7189007"/>
              <a:gd name="connsiteY122" fmla="*/ 401456 h 2133391"/>
              <a:gd name="connsiteX123" fmla="*/ 5093353 w 7189007"/>
              <a:gd name="connsiteY123" fmla="*/ 367328 h 2133391"/>
              <a:gd name="connsiteX124" fmla="*/ 5096714 w 7189007"/>
              <a:gd name="connsiteY124" fmla="*/ 350052 h 2133391"/>
              <a:gd name="connsiteX125" fmla="*/ 5120777 w 7189007"/>
              <a:gd name="connsiteY125" fmla="*/ 304325 h 2133391"/>
              <a:gd name="connsiteX126" fmla="*/ 5133079 w 7189007"/>
              <a:gd name="connsiteY126" fmla="*/ 276064 h 2133391"/>
              <a:gd name="connsiteX127" fmla="*/ 5141059 w 7189007"/>
              <a:gd name="connsiteY127" fmla="*/ 265784 h 2133391"/>
              <a:gd name="connsiteX128" fmla="*/ 5148085 w 7189007"/>
              <a:gd name="connsiteY128" fmla="*/ 252431 h 2133391"/>
              <a:gd name="connsiteX129" fmla="*/ 5215235 w 7189007"/>
              <a:gd name="connsiteY129" fmla="*/ 170224 h 2133391"/>
              <a:gd name="connsiteX130" fmla="*/ 5219767 w 7189007"/>
              <a:gd name="connsiteY130" fmla="*/ 164386 h 2133391"/>
              <a:gd name="connsiteX131" fmla="*/ 5616632 w 7189007"/>
              <a:gd name="connsiteY131" fmla="*/ 0 h 2133391"/>
              <a:gd name="connsiteX132" fmla="*/ 5616751 w 7189007"/>
              <a:gd name="connsiteY132" fmla="*/ 12 h 2133391"/>
              <a:gd name="connsiteX133" fmla="*/ 5616869 w 7189007"/>
              <a:gd name="connsiteY133" fmla="*/ 0 h 2133391"/>
              <a:gd name="connsiteX134" fmla="*/ 6013734 w 7189007"/>
              <a:gd name="connsiteY134" fmla="*/ 164386 h 2133391"/>
              <a:gd name="connsiteX135" fmla="*/ 6018264 w 7189007"/>
              <a:gd name="connsiteY135" fmla="*/ 170221 h 2133391"/>
              <a:gd name="connsiteX136" fmla="*/ 6085417 w 7189007"/>
              <a:gd name="connsiteY136" fmla="*/ 252431 h 2133391"/>
              <a:gd name="connsiteX137" fmla="*/ 6092444 w 7189007"/>
              <a:gd name="connsiteY137" fmla="*/ 265785 h 2133391"/>
              <a:gd name="connsiteX138" fmla="*/ 6100423 w 7189007"/>
              <a:gd name="connsiteY138" fmla="*/ 276064 h 2133391"/>
              <a:gd name="connsiteX139" fmla="*/ 6112723 w 7189007"/>
              <a:gd name="connsiteY139" fmla="*/ 304322 h 2133391"/>
              <a:gd name="connsiteX140" fmla="*/ 6136788 w 7189007"/>
              <a:gd name="connsiteY140" fmla="*/ 350052 h 2133391"/>
              <a:gd name="connsiteX141" fmla="*/ 6140150 w 7189007"/>
              <a:gd name="connsiteY141" fmla="*/ 367330 h 2133391"/>
              <a:gd name="connsiteX142" fmla="*/ 6155004 w 7189007"/>
              <a:gd name="connsiteY142" fmla="*/ 401456 h 2133391"/>
              <a:gd name="connsiteX143" fmla="*/ 6177479 w 7189007"/>
              <a:gd name="connsiteY143" fmla="*/ 534328 h 2133391"/>
              <a:gd name="connsiteX144" fmla="*/ 6176176 w 7189007"/>
              <a:gd name="connsiteY144" fmla="*/ 552472 h 2133391"/>
              <a:gd name="connsiteX145" fmla="*/ 6177885 w 7189007"/>
              <a:gd name="connsiteY145" fmla="*/ 561252 h 2133391"/>
              <a:gd name="connsiteX146" fmla="*/ 6174177 w 7189007"/>
              <a:gd name="connsiteY146" fmla="*/ 580303 h 2133391"/>
              <a:gd name="connsiteX147" fmla="*/ 6167847 w 7189007"/>
              <a:gd name="connsiteY147" fmla="*/ 668447 h 2133391"/>
              <a:gd name="connsiteX148" fmla="*/ 6147450 w 7189007"/>
              <a:gd name="connsiteY148" fmla="*/ 737273 h 2133391"/>
              <a:gd name="connsiteX149" fmla="*/ 6143090 w 7189007"/>
              <a:gd name="connsiteY149" fmla="*/ 797980 h 2133391"/>
              <a:gd name="connsiteX150" fmla="*/ 6218667 w 7189007"/>
              <a:gd name="connsiteY150" fmla="*/ 968726 h 2133391"/>
              <a:gd name="connsiteX151" fmla="*/ 6451316 w 7189007"/>
              <a:gd name="connsiteY151" fmla="*/ 1039857 h 2133391"/>
              <a:gd name="connsiteX152" fmla="*/ 6468291 w 7189007"/>
              <a:gd name="connsiteY152" fmla="*/ 1034826 h 2133391"/>
              <a:gd name="connsiteX153" fmla="*/ 6468432 w 7189007"/>
              <a:gd name="connsiteY153" fmla="*/ 1036608 h 2133391"/>
              <a:gd name="connsiteX154" fmla="*/ 6520559 w 7189007"/>
              <a:gd name="connsiteY154" fmla="*/ 1021160 h 2133391"/>
              <a:gd name="connsiteX155" fmla="*/ 7024620 w 7189007"/>
              <a:gd name="connsiteY155" fmla="*/ 1175273 h 2133391"/>
              <a:gd name="connsiteX156" fmla="*/ 7024620 w 7189007"/>
              <a:gd name="connsiteY156" fmla="*/ 1969003 h 2133391"/>
              <a:gd name="connsiteX157" fmla="*/ 6230890 w 7189007"/>
              <a:gd name="connsiteY157" fmla="*/ 1969003 h 2133391"/>
              <a:gd name="connsiteX158" fmla="*/ 6076777 w 7189007"/>
              <a:gd name="connsiteY158" fmla="*/ 1464942 h 2133391"/>
              <a:gd name="connsiteX159" fmla="*/ 6093888 w 7189007"/>
              <a:gd name="connsiteY159" fmla="*/ 1407204 h 2133391"/>
              <a:gd name="connsiteX160" fmla="*/ 6092141 w 7189007"/>
              <a:gd name="connsiteY160" fmla="*/ 1406944 h 2133391"/>
              <a:gd name="connsiteX161" fmla="*/ 6095474 w 7189007"/>
              <a:gd name="connsiteY161" fmla="*/ 1395699 h 2133391"/>
              <a:gd name="connsiteX162" fmla="*/ 6024343 w 7189007"/>
              <a:gd name="connsiteY162" fmla="*/ 1163050 h 2133391"/>
              <a:gd name="connsiteX163" fmla="*/ 5853596 w 7189007"/>
              <a:gd name="connsiteY163" fmla="*/ 1087473 h 2133391"/>
              <a:gd name="connsiteX164" fmla="*/ 5798267 w 7189007"/>
              <a:gd name="connsiteY164" fmla="*/ 1091447 h 2133391"/>
              <a:gd name="connsiteX165" fmla="*/ 5776429 w 7189007"/>
              <a:gd name="connsiteY165" fmla="*/ 1099387 h 2133391"/>
              <a:gd name="connsiteX166" fmla="*/ 5735202 w 7189007"/>
              <a:gd name="connsiteY166" fmla="*/ 1108929 h 2133391"/>
              <a:gd name="connsiteX167" fmla="*/ 5724064 w 7189007"/>
              <a:gd name="connsiteY167" fmla="*/ 1112230 h 2133391"/>
              <a:gd name="connsiteX168" fmla="*/ 5716786 w 7189007"/>
              <a:gd name="connsiteY168" fmla="*/ 1113192 h 2133391"/>
              <a:gd name="connsiteX169" fmla="*/ 5710538 w 7189007"/>
              <a:gd name="connsiteY169" fmla="*/ 1114638 h 2133391"/>
              <a:gd name="connsiteX170" fmla="*/ 5684969 w 7189007"/>
              <a:gd name="connsiteY170" fmla="*/ 1117396 h 2133391"/>
              <a:gd name="connsiteX171" fmla="*/ 5657238 w 7189007"/>
              <a:gd name="connsiteY171" fmla="*/ 1121059 h 2133391"/>
              <a:gd name="connsiteX172" fmla="*/ 5650222 w 7189007"/>
              <a:gd name="connsiteY172" fmla="*/ 1121143 h 2133391"/>
              <a:gd name="connsiteX173" fmla="*/ 5643556 w 7189007"/>
              <a:gd name="connsiteY173" fmla="*/ 1121862 h 2133391"/>
              <a:gd name="connsiteX174" fmla="*/ 5616751 w 7189007"/>
              <a:gd name="connsiteY174" fmla="*/ 1121542 h 2133391"/>
              <a:gd name="connsiteX175" fmla="*/ 5589945 w 7189007"/>
              <a:gd name="connsiteY175" fmla="*/ 1121862 h 2133391"/>
              <a:gd name="connsiteX176" fmla="*/ 5583280 w 7189007"/>
              <a:gd name="connsiteY176" fmla="*/ 1121143 h 2133391"/>
              <a:gd name="connsiteX177" fmla="*/ 5576263 w 7189007"/>
              <a:gd name="connsiteY177" fmla="*/ 1121059 h 2133391"/>
              <a:gd name="connsiteX178" fmla="*/ 5548533 w 7189007"/>
              <a:gd name="connsiteY178" fmla="*/ 1117396 h 2133391"/>
              <a:gd name="connsiteX179" fmla="*/ 5522964 w 7189007"/>
              <a:gd name="connsiteY179" fmla="*/ 1114638 h 2133391"/>
              <a:gd name="connsiteX180" fmla="*/ 5516716 w 7189007"/>
              <a:gd name="connsiteY180" fmla="*/ 1113192 h 2133391"/>
              <a:gd name="connsiteX181" fmla="*/ 5509437 w 7189007"/>
              <a:gd name="connsiteY181" fmla="*/ 1112230 h 2133391"/>
              <a:gd name="connsiteX182" fmla="*/ 5498297 w 7189007"/>
              <a:gd name="connsiteY182" fmla="*/ 1108929 h 2133391"/>
              <a:gd name="connsiteX183" fmla="*/ 5457073 w 7189007"/>
              <a:gd name="connsiteY183" fmla="*/ 1099387 h 2133391"/>
              <a:gd name="connsiteX184" fmla="*/ 5444405 w 7189007"/>
              <a:gd name="connsiteY184" fmla="*/ 1094781 h 2133391"/>
              <a:gd name="connsiteX185" fmla="*/ 5440194 w 7189007"/>
              <a:gd name="connsiteY185" fmla="*/ 1093533 h 2133391"/>
              <a:gd name="connsiteX186" fmla="*/ 5207544 w 7189007"/>
              <a:gd name="connsiteY186" fmla="*/ 1164664 h 2133391"/>
              <a:gd name="connsiteX187" fmla="*/ 5131968 w 7189007"/>
              <a:gd name="connsiteY187" fmla="*/ 1335411 h 2133391"/>
              <a:gd name="connsiteX188" fmla="*/ 5136327 w 7189007"/>
              <a:gd name="connsiteY188" fmla="*/ 1396120 h 2133391"/>
              <a:gd name="connsiteX189" fmla="*/ 5156724 w 7189007"/>
              <a:gd name="connsiteY189" fmla="*/ 1464942 h 2133391"/>
              <a:gd name="connsiteX190" fmla="*/ 5163055 w 7189007"/>
              <a:gd name="connsiteY190" fmla="*/ 1553097 h 2133391"/>
              <a:gd name="connsiteX191" fmla="*/ 5166761 w 7189007"/>
              <a:gd name="connsiteY191" fmla="*/ 1572138 h 2133391"/>
              <a:gd name="connsiteX192" fmla="*/ 5165053 w 7189007"/>
              <a:gd name="connsiteY192" fmla="*/ 1580912 h 2133391"/>
              <a:gd name="connsiteX193" fmla="*/ 5166357 w 7189007"/>
              <a:gd name="connsiteY193" fmla="*/ 1599062 h 2133391"/>
              <a:gd name="connsiteX194" fmla="*/ 5143882 w 7189007"/>
              <a:gd name="connsiteY194" fmla="*/ 1731934 h 2133391"/>
              <a:gd name="connsiteX195" fmla="*/ 5129025 w 7189007"/>
              <a:gd name="connsiteY195" fmla="*/ 1766066 h 2133391"/>
              <a:gd name="connsiteX196" fmla="*/ 5125664 w 7189007"/>
              <a:gd name="connsiteY196" fmla="*/ 1783337 h 2133391"/>
              <a:gd name="connsiteX197" fmla="*/ 5101607 w 7189007"/>
              <a:gd name="connsiteY197" fmla="*/ 1829052 h 2133391"/>
              <a:gd name="connsiteX198" fmla="*/ 5089300 w 7189007"/>
              <a:gd name="connsiteY198" fmla="*/ 1857326 h 2133391"/>
              <a:gd name="connsiteX199" fmla="*/ 5081316 w 7189007"/>
              <a:gd name="connsiteY199" fmla="*/ 1867611 h 2133391"/>
              <a:gd name="connsiteX200" fmla="*/ 5074293 w 7189007"/>
              <a:gd name="connsiteY200" fmla="*/ 1880958 h 2133391"/>
              <a:gd name="connsiteX201" fmla="*/ 5007161 w 7189007"/>
              <a:gd name="connsiteY201" fmla="*/ 1963142 h 2133391"/>
              <a:gd name="connsiteX202" fmla="*/ 5002611 w 7189007"/>
              <a:gd name="connsiteY202" fmla="*/ 1969003 h 2133391"/>
              <a:gd name="connsiteX203" fmla="*/ 4605747 w 7189007"/>
              <a:gd name="connsiteY203" fmla="*/ 2133391 h 2133391"/>
              <a:gd name="connsiteX204" fmla="*/ 4605628 w 7189007"/>
              <a:gd name="connsiteY204" fmla="*/ 2133379 h 2133391"/>
              <a:gd name="connsiteX205" fmla="*/ 4605509 w 7189007"/>
              <a:gd name="connsiteY205" fmla="*/ 2133391 h 2133391"/>
              <a:gd name="connsiteX206" fmla="*/ 4208644 w 7189007"/>
              <a:gd name="connsiteY206" fmla="*/ 1969003 h 2133391"/>
              <a:gd name="connsiteX207" fmla="*/ 4204114 w 7189007"/>
              <a:gd name="connsiteY207" fmla="*/ 1963167 h 2133391"/>
              <a:gd name="connsiteX208" fmla="*/ 4136962 w 7189007"/>
              <a:gd name="connsiteY208" fmla="*/ 1880958 h 2133391"/>
              <a:gd name="connsiteX209" fmla="*/ 4129937 w 7189007"/>
              <a:gd name="connsiteY209" fmla="*/ 1867608 h 2133391"/>
              <a:gd name="connsiteX210" fmla="*/ 4121955 w 7189007"/>
              <a:gd name="connsiteY210" fmla="*/ 1857326 h 2133391"/>
              <a:gd name="connsiteX211" fmla="*/ 4109651 w 7189007"/>
              <a:gd name="connsiteY211" fmla="*/ 1829059 h 2133391"/>
              <a:gd name="connsiteX212" fmla="*/ 4085591 w 7189007"/>
              <a:gd name="connsiteY212" fmla="*/ 1783337 h 2133391"/>
              <a:gd name="connsiteX213" fmla="*/ 4082229 w 7189007"/>
              <a:gd name="connsiteY213" fmla="*/ 1766063 h 2133391"/>
              <a:gd name="connsiteX214" fmla="*/ 4067373 w 7189007"/>
              <a:gd name="connsiteY214" fmla="*/ 1731934 h 2133391"/>
              <a:gd name="connsiteX215" fmla="*/ 4044898 w 7189007"/>
              <a:gd name="connsiteY215" fmla="*/ 1599062 h 2133391"/>
              <a:gd name="connsiteX216" fmla="*/ 4046202 w 7189007"/>
              <a:gd name="connsiteY216" fmla="*/ 1580914 h 2133391"/>
              <a:gd name="connsiteX217" fmla="*/ 4044494 w 7189007"/>
              <a:gd name="connsiteY217" fmla="*/ 1572138 h 2133391"/>
              <a:gd name="connsiteX218" fmla="*/ 4048200 w 7189007"/>
              <a:gd name="connsiteY218" fmla="*/ 1553095 h 2133391"/>
              <a:gd name="connsiteX219" fmla="*/ 4054530 w 7189007"/>
              <a:gd name="connsiteY219" fmla="*/ 1464942 h 2133391"/>
              <a:gd name="connsiteX220" fmla="*/ 4071641 w 7189007"/>
              <a:gd name="connsiteY220" fmla="*/ 1407204 h 2133391"/>
              <a:gd name="connsiteX221" fmla="*/ 4069894 w 7189007"/>
              <a:gd name="connsiteY221" fmla="*/ 1406944 h 2133391"/>
              <a:gd name="connsiteX222" fmla="*/ 4073227 w 7189007"/>
              <a:gd name="connsiteY222" fmla="*/ 1395699 h 2133391"/>
              <a:gd name="connsiteX223" fmla="*/ 4002096 w 7189007"/>
              <a:gd name="connsiteY223" fmla="*/ 1163050 h 2133391"/>
              <a:gd name="connsiteX224" fmla="*/ 3831349 w 7189007"/>
              <a:gd name="connsiteY224" fmla="*/ 1087473 h 2133391"/>
              <a:gd name="connsiteX225" fmla="*/ 3776020 w 7189007"/>
              <a:gd name="connsiteY225" fmla="*/ 1091447 h 2133391"/>
              <a:gd name="connsiteX226" fmla="*/ 3754182 w 7189007"/>
              <a:gd name="connsiteY226" fmla="*/ 1099387 h 2133391"/>
              <a:gd name="connsiteX227" fmla="*/ 3712958 w 7189007"/>
              <a:gd name="connsiteY227" fmla="*/ 1108929 h 2133391"/>
              <a:gd name="connsiteX228" fmla="*/ 3701818 w 7189007"/>
              <a:gd name="connsiteY228" fmla="*/ 1112230 h 2133391"/>
              <a:gd name="connsiteX229" fmla="*/ 3694538 w 7189007"/>
              <a:gd name="connsiteY229" fmla="*/ 1113192 h 2133391"/>
              <a:gd name="connsiteX230" fmla="*/ 3688291 w 7189007"/>
              <a:gd name="connsiteY230" fmla="*/ 1114638 h 2133391"/>
              <a:gd name="connsiteX231" fmla="*/ 3662726 w 7189007"/>
              <a:gd name="connsiteY231" fmla="*/ 1117395 h 2133391"/>
              <a:gd name="connsiteX232" fmla="*/ 3634992 w 7189007"/>
              <a:gd name="connsiteY232" fmla="*/ 1121059 h 2133391"/>
              <a:gd name="connsiteX233" fmla="*/ 3627975 w 7189007"/>
              <a:gd name="connsiteY233" fmla="*/ 1121143 h 2133391"/>
              <a:gd name="connsiteX234" fmla="*/ 3621309 w 7189007"/>
              <a:gd name="connsiteY234" fmla="*/ 1121862 h 2133391"/>
              <a:gd name="connsiteX235" fmla="*/ 3594504 w 7189007"/>
              <a:gd name="connsiteY235" fmla="*/ 1121542 h 2133391"/>
              <a:gd name="connsiteX236" fmla="*/ 3567699 w 7189007"/>
              <a:gd name="connsiteY236" fmla="*/ 1121862 h 2133391"/>
              <a:gd name="connsiteX237" fmla="*/ 3561033 w 7189007"/>
              <a:gd name="connsiteY237" fmla="*/ 1121143 h 2133391"/>
              <a:gd name="connsiteX238" fmla="*/ 3554016 w 7189007"/>
              <a:gd name="connsiteY238" fmla="*/ 1121059 h 2133391"/>
              <a:gd name="connsiteX239" fmla="*/ 3526284 w 7189007"/>
              <a:gd name="connsiteY239" fmla="*/ 1117395 h 2133391"/>
              <a:gd name="connsiteX240" fmla="*/ 3500717 w 7189007"/>
              <a:gd name="connsiteY240" fmla="*/ 1114638 h 2133391"/>
              <a:gd name="connsiteX241" fmla="*/ 3494469 w 7189007"/>
              <a:gd name="connsiteY241" fmla="*/ 1113192 h 2133391"/>
              <a:gd name="connsiteX242" fmla="*/ 3487190 w 7189007"/>
              <a:gd name="connsiteY242" fmla="*/ 1112230 h 2133391"/>
              <a:gd name="connsiteX243" fmla="*/ 3476050 w 7189007"/>
              <a:gd name="connsiteY243" fmla="*/ 1108929 h 2133391"/>
              <a:gd name="connsiteX244" fmla="*/ 3434826 w 7189007"/>
              <a:gd name="connsiteY244" fmla="*/ 1099387 h 2133391"/>
              <a:gd name="connsiteX245" fmla="*/ 3422159 w 7189007"/>
              <a:gd name="connsiteY245" fmla="*/ 1094781 h 2133391"/>
              <a:gd name="connsiteX246" fmla="*/ 3417947 w 7189007"/>
              <a:gd name="connsiteY246" fmla="*/ 1093533 h 2133391"/>
              <a:gd name="connsiteX247" fmla="*/ 3185297 w 7189007"/>
              <a:gd name="connsiteY247" fmla="*/ 1164664 h 2133391"/>
              <a:gd name="connsiteX248" fmla="*/ 3109721 w 7189007"/>
              <a:gd name="connsiteY248" fmla="*/ 1335411 h 2133391"/>
              <a:gd name="connsiteX249" fmla="*/ 3114080 w 7189007"/>
              <a:gd name="connsiteY249" fmla="*/ 1396120 h 2133391"/>
              <a:gd name="connsiteX250" fmla="*/ 3134477 w 7189007"/>
              <a:gd name="connsiteY250" fmla="*/ 1464942 h 2133391"/>
              <a:gd name="connsiteX251" fmla="*/ 3135186 w 7189007"/>
              <a:gd name="connsiteY251" fmla="*/ 1474805 h 2133391"/>
              <a:gd name="connsiteX252" fmla="*/ 3144515 w 7189007"/>
              <a:gd name="connsiteY252" fmla="*/ 1572138 h 2133391"/>
              <a:gd name="connsiteX253" fmla="*/ 3143178 w 7189007"/>
              <a:gd name="connsiteY253" fmla="*/ 1586086 h 2133391"/>
              <a:gd name="connsiteX254" fmla="*/ 3144110 w 7189007"/>
              <a:gd name="connsiteY254" fmla="*/ 1599062 h 2133391"/>
              <a:gd name="connsiteX255" fmla="*/ 3139089 w 7189007"/>
              <a:gd name="connsiteY255" fmla="*/ 1628742 h 2133391"/>
              <a:gd name="connsiteX256" fmla="*/ 3134240 w 7189007"/>
              <a:gd name="connsiteY256" fmla="*/ 1679333 h 2133391"/>
              <a:gd name="connsiteX257" fmla="*/ 3125601 w 7189007"/>
              <a:gd name="connsiteY257" fmla="*/ 1708485 h 2133391"/>
              <a:gd name="connsiteX258" fmla="*/ 3121635 w 7189007"/>
              <a:gd name="connsiteY258" fmla="*/ 1731934 h 2133391"/>
              <a:gd name="connsiteX259" fmla="*/ 3112288 w 7189007"/>
              <a:gd name="connsiteY259" fmla="*/ 1753406 h 2133391"/>
              <a:gd name="connsiteX260" fmla="*/ 3103418 w 7189007"/>
              <a:gd name="connsiteY260" fmla="*/ 1783337 h 2133391"/>
              <a:gd name="connsiteX261" fmla="*/ 3079355 w 7189007"/>
              <a:gd name="connsiteY261" fmla="*/ 1829063 h 2133391"/>
              <a:gd name="connsiteX262" fmla="*/ 3067053 w 7189007"/>
              <a:gd name="connsiteY262" fmla="*/ 1857326 h 2133391"/>
              <a:gd name="connsiteX263" fmla="*/ 3059073 w 7189007"/>
              <a:gd name="connsiteY263" fmla="*/ 1867607 h 2133391"/>
              <a:gd name="connsiteX264" fmla="*/ 3052047 w 7189007"/>
              <a:gd name="connsiteY264" fmla="*/ 1880958 h 2133391"/>
              <a:gd name="connsiteX265" fmla="*/ 2984895 w 7189007"/>
              <a:gd name="connsiteY265" fmla="*/ 1963167 h 2133391"/>
              <a:gd name="connsiteX266" fmla="*/ 2980364 w 7189007"/>
              <a:gd name="connsiteY266" fmla="*/ 1969003 h 2133391"/>
              <a:gd name="connsiteX267" fmla="*/ 2583500 w 7189007"/>
              <a:gd name="connsiteY267" fmla="*/ 2133391 h 2133391"/>
              <a:gd name="connsiteX268" fmla="*/ 2583381 w 7189007"/>
              <a:gd name="connsiteY268" fmla="*/ 2133379 h 2133391"/>
              <a:gd name="connsiteX269" fmla="*/ 2583263 w 7189007"/>
              <a:gd name="connsiteY269" fmla="*/ 2133391 h 2133391"/>
              <a:gd name="connsiteX270" fmla="*/ 2186397 w 7189007"/>
              <a:gd name="connsiteY270" fmla="*/ 1969003 h 2133391"/>
              <a:gd name="connsiteX271" fmla="*/ 2181866 w 7189007"/>
              <a:gd name="connsiteY271" fmla="*/ 1963166 h 2133391"/>
              <a:gd name="connsiteX272" fmla="*/ 2114715 w 7189007"/>
              <a:gd name="connsiteY272" fmla="*/ 1880958 h 2133391"/>
              <a:gd name="connsiteX273" fmla="*/ 2107690 w 7189007"/>
              <a:gd name="connsiteY273" fmla="*/ 1867608 h 2133391"/>
              <a:gd name="connsiteX274" fmla="*/ 2099709 w 7189007"/>
              <a:gd name="connsiteY274" fmla="*/ 1857326 h 2133391"/>
              <a:gd name="connsiteX275" fmla="*/ 2087405 w 7189007"/>
              <a:gd name="connsiteY275" fmla="*/ 1829061 h 2133391"/>
              <a:gd name="connsiteX276" fmla="*/ 2063344 w 7189007"/>
              <a:gd name="connsiteY276" fmla="*/ 1783337 h 2133391"/>
              <a:gd name="connsiteX277" fmla="*/ 2054475 w 7189007"/>
              <a:gd name="connsiteY277" fmla="*/ 1753408 h 2133391"/>
              <a:gd name="connsiteX278" fmla="*/ 2045127 w 7189007"/>
              <a:gd name="connsiteY278" fmla="*/ 1731934 h 2133391"/>
              <a:gd name="connsiteX279" fmla="*/ 2041160 w 7189007"/>
              <a:gd name="connsiteY279" fmla="*/ 1708482 h 2133391"/>
              <a:gd name="connsiteX280" fmla="*/ 2032522 w 7189007"/>
              <a:gd name="connsiteY280" fmla="*/ 1679333 h 2133391"/>
              <a:gd name="connsiteX281" fmla="*/ 2027673 w 7189007"/>
              <a:gd name="connsiteY281" fmla="*/ 1628746 h 2133391"/>
              <a:gd name="connsiteX282" fmla="*/ 2022653 w 7189007"/>
              <a:gd name="connsiteY282" fmla="*/ 1599062 h 2133391"/>
              <a:gd name="connsiteX283" fmla="*/ 2023585 w 7189007"/>
              <a:gd name="connsiteY283" fmla="*/ 1586084 h 2133391"/>
              <a:gd name="connsiteX284" fmla="*/ 2022248 w 7189007"/>
              <a:gd name="connsiteY284" fmla="*/ 1572138 h 2133391"/>
              <a:gd name="connsiteX285" fmla="*/ 2031574 w 7189007"/>
              <a:gd name="connsiteY285" fmla="*/ 1474833 h 2133391"/>
              <a:gd name="connsiteX286" fmla="*/ 2032284 w 7189007"/>
              <a:gd name="connsiteY286" fmla="*/ 1464942 h 2133391"/>
              <a:gd name="connsiteX287" fmla="*/ 2049395 w 7189007"/>
              <a:gd name="connsiteY287" fmla="*/ 1407204 h 2133391"/>
              <a:gd name="connsiteX288" fmla="*/ 2047648 w 7189007"/>
              <a:gd name="connsiteY288" fmla="*/ 1406944 h 2133391"/>
              <a:gd name="connsiteX289" fmla="*/ 2050981 w 7189007"/>
              <a:gd name="connsiteY289" fmla="*/ 1395699 h 2133391"/>
              <a:gd name="connsiteX290" fmla="*/ 1979850 w 7189007"/>
              <a:gd name="connsiteY290" fmla="*/ 1163050 h 2133391"/>
              <a:gd name="connsiteX291" fmla="*/ 1809103 w 7189007"/>
              <a:gd name="connsiteY291" fmla="*/ 1087473 h 2133391"/>
              <a:gd name="connsiteX292" fmla="*/ 1753775 w 7189007"/>
              <a:gd name="connsiteY292" fmla="*/ 1091447 h 2133391"/>
              <a:gd name="connsiteX293" fmla="*/ 1731936 w 7189007"/>
              <a:gd name="connsiteY293" fmla="*/ 1099387 h 2133391"/>
              <a:gd name="connsiteX294" fmla="*/ 1690711 w 7189007"/>
              <a:gd name="connsiteY294" fmla="*/ 1108929 h 2133391"/>
              <a:gd name="connsiteX295" fmla="*/ 1679572 w 7189007"/>
              <a:gd name="connsiteY295" fmla="*/ 1112230 h 2133391"/>
              <a:gd name="connsiteX296" fmla="*/ 1672293 w 7189007"/>
              <a:gd name="connsiteY296" fmla="*/ 1113192 h 2133391"/>
              <a:gd name="connsiteX297" fmla="*/ 1666045 w 7189007"/>
              <a:gd name="connsiteY297" fmla="*/ 1114638 h 2133391"/>
              <a:gd name="connsiteX298" fmla="*/ 1640477 w 7189007"/>
              <a:gd name="connsiteY298" fmla="*/ 1117395 h 2133391"/>
              <a:gd name="connsiteX299" fmla="*/ 1612746 w 7189007"/>
              <a:gd name="connsiteY299" fmla="*/ 1121059 h 2133391"/>
              <a:gd name="connsiteX300" fmla="*/ 1605729 w 7189007"/>
              <a:gd name="connsiteY300" fmla="*/ 1121143 h 2133391"/>
              <a:gd name="connsiteX301" fmla="*/ 1599064 w 7189007"/>
              <a:gd name="connsiteY301" fmla="*/ 1121862 h 2133391"/>
              <a:gd name="connsiteX302" fmla="*/ 1572258 w 7189007"/>
              <a:gd name="connsiteY302" fmla="*/ 1121542 h 2133391"/>
              <a:gd name="connsiteX303" fmla="*/ 1545453 w 7189007"/>
              <a:gd name="connsiteY303" fmla="*/ 1121862 h 2133391"/>
              <a:gd name="connsiteX304" fmla="*/ 1538787 w 7189007"/>
              <a:gd name="connsiteY304" fmla="*/ 1121143 h 2133391"/>
              <a:gd name="connsiteX305" fmla="*/ 1531770 w 7189007"/>
              <a:gd name="connsiteY305" fmla="*/ 1121059 h 2133391"/>
              <a:gd name="connsiteX306" fmla="*/ 1504040 w 7189007"/>
              <a:gd name="connsiteY306" fmla="*/ 1117396 h 2133391"/>
              <a:gd name="connsiteX307" fmla="*/ 1478471 w 7189007"/>
              <a:gd name="connsiteY307" fmla="*/ 1114638 h 2133391"/>
              <a:gd name="connsiteX308" fmla="*/ 1472223 w 7189007"/>
              <a:gd name="connsiteY308" fmla="*/ 1113192 h 2133391"/>
              <a:gd name="connsiteX309" fmla="*/ 1464944 w 7189007"/>
              <a:gd name="connsiteY309" fmla="*/ 1112230 h 2133391"/>
              <a:gd name="connsiteX310" fmla="*/ 1453803 w 7189007"/>
              <a:gd name="connsiteY310" fmla="*/ 1108928 h 2133391"/>
              <a:gd name="connsiteX311" fmla="*/ 1412580 w 7189007"/>
              <a:gd name="connsiteY311" fmla="*/ 1099387 h 2133391"/>
              <a:gd name="connsiteX312" fmla="*/ 1399913 w 7189007"/>
              <a:gd name="connsiteY312" fmla="*/ 1094781 h 2133391"/>
              <a:gd name="connsiteX313" fmla="*/ 1395701 w 7189007"/>
              <a:gd name="connsiteY313" fmla="*/ 1093533 h 2133391"/>
              <a:gd name="connsiteX314" fmla="*/ 1163051 w 7189007"/>
              <a:gd name="connsiteY314" fmla="*/ 1164664 h 2133391"/>
              <a:gd name="connsiteX315" fmla="*/ 1087475 w 7189007"/>
              <a:gd name="connsiteY315" fmla="*/ 1335411 h 2133391"/>
              <a:gd name="connsiteX316" fmla="*/ 1091834 w 7189007"/>
              <a:gd name="connsiteY316" fmla="*/ 1396120 h 2133391"/>
              <a:gd name="connsiteX317" fmla="*/ 1112232 w 7189007"/>
              <a:gd name="connsiteY317" fmla="*/ 1464942 h 2133391"/>
              <a:gd name="connsiteX318" fmla="*/ 958118 w 7189007"/>
              <a:gd name="connsiteY318" fmla="*/ 1969003 h 2133391"/>
              <a:gd name="connsiteX319" fmla="*/ 164388 w 7189007"/>
              <a:gd name="connsiteY319" fmla="*/ 1969003 h 2133391"/>
              <a:gd name="connsiteX320" fmla="*/ 164388 w 7189007"/>
              <a:gd name="connsiteY320" fmla="*/ 1175273 h 2133391"/>
              <a:gd name="connsiteX321" fmla="*/ 668449 w 7189007"/>
              <a:gd name="connsiteY321" fmla="*/ 1021160 h 2133391"/>
              <a:gd name="connsiteX322" fmla="*/ 737275 w 7189007"/>
              <a:gd name="connsiteY322" fmla="*/ 1041557 h 2133391"/>
              <a:gd name="connsiteX323" fmla="*/ 797981 w 7189007"/>
              <a:gd name="connsiteY323" fmla="*/ 1045917 h 2133391"/>
              <a:gd name="connsiteX324" fmla="*/ 968728 w 7189007"/>
              <a:gd name="connsiteY324" fmla="*/ 970340 h 2133391"/>
              <a:gd name="connsiteX325" fmla="*/ 1039858 w 7189007"/>
              <a:gd name="connsiteY325" fmla="*/ 737691 h 2133391"/>
              <a:gd name="connsiteX326" fmla="*/ 1034827 w 7189007"/>
              <a:gd name="connsiteY326" fmla="*/ 720715 h 2133391"/>
              <a:gd name="connsiteX327" fmla="*/ 1036610 w 7189007"/>
              <a:gd name="connsiteY327" fmla="*/ 720575 h 2133391"/>
              <a:gd name="connsiteX328" fmla="*/ 1021162 w 7189007"/>
              <a:gd name="connsiteY328" fmla="*/ 668447 h 2133391"/>
              <a:gd name="connsiteX329" fmla="*/ 1020455 w 7189007"/>
              <a:gd name="connsiteY329" fmla="*/ 658598 h 2133391"/>
              <a:gd name="connsiteX330" fmla="*/ 1011125 w 7189007"/>
              <a:gd name="connsiteY330" fmla="*/ 561252 h 2133391"/>
              <a:gd name="connsiteX331" fmla="*/ 1012462 w 7189007"/>
              <a:gd name="connsiteY331" fmla="*/ 547301 h 2133391"/>
              <a:gd name="connsiteX332" fmla="*/ 1011530 w 7189007"/>
              <a:gd name="connsiteY332" fmla="*/ 534328 h 2133391"/>
              <a:gd name="connsiteX333" fmla="*/ 1016549 w 7189007"/>
              <a:gd name="connsiteY333" fmla="*/ 504655 h 2133391"/>
              <a:gd name="connsiteX334" fmla="*/ 1021399 w 7189007"/>
              <a:gd name="connsiteY334" fmla="*/ 454056 h 2133391"/>
              <a:gd name="connsiteX335" fmla="*/ 1030039 w 7189007"/>
              <a:gd name="connsiteY335" fmla="*/ 424902 h 2133391"/>
              <a:gd name="connsiteX336" fmla="*/ 1034005 w 7189007"/>
              <a:gd name="connsiteY336" fmla="*/ 401456 h 2133391"/>
              <a:gd name="connsiteX337" fmla="*/ 1043350 w 7189007"/>
              <a:gd name="connsiteY337" fmla="*/ 379986 h 2133391"/>
              <a:gd name="connsiteX338" fmla="*/ 1052221 w 7189007"/>
              <a:gd name="connsiteY338" fmla="*/ 350052 h 2133391"/>
              <a:gd name="connsiteX339" fmla="*/ 1076285 w 7189007"/>
              <a:gd name="connsiteY339" fmla="*/ 304324 h 2133391"/>
              <a:gd name="connsiteX340" fmla="*/ 1088586 w 7189007"/>
              <a:gd name="connsiteY340" fmla="*/ 276064 h 2133391"/>
              <a:gd name="connsiteX341" fmla="*/ 1096566 w 7189007"/>
              <a:gd name="connsiteY341" fmla="*/ 265784 h 2133391"/>
              <a:gd name="connsiteX342" fmla="*/ 1103592 w 7189007"/>
              <a:gd name="connsiteY342" fmla="*/ 252431 h 2133391"/>
              <a:gd name="connsiteX343" fmla="*/ 1170744 w 7189007"/>
              <a:gd name="connsiteY343" fmla="*/ 170223 h 2133391"/>
              <a:gd name="connsiteX344" fmla="*/ 1175274 w 7189007"/>
              <a:gd name="connsiteY344" fmla="*/ 164386 h 2133391"/>
              <a:gd name="connsiteX345" fmla="*/ 1572139 w 7189007"/>
              <a:gd name="connsiteY345" fmla="*/ 0 h 2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Lst>
            <a:rect l="l" t="t" r="r" b="b"/>
            <a:pathLst>
              <a:path w="7189007" h="2133391">
                <a:moveTo>
                  <a:pt x="1572139" y="0"/>
                </a:moveTo>
                <a:lnTo>
                  <a:pt x="1572258" y="12"/>
                </a:lnTo>
                <a:lnTo>
                  <a:pt x="1572376" y="0"/>
                </a:lnTo>
                <a:cubicBezTo>
                  <a:pt x="1716013" y="0"/>
                  <a:pt x="1859650" y="54795"/>
                  <a:pt x="1969241" y="164386"/>
                </a:cubicBezTo>
                <a:lnTo>
                  <a:pt x="1973753" y="170199"/>
                </a:lnTo>
                <a:lnTo>
                  <a:pt x="2040924" y="252431"/>
                </a:lnTo>
                <a:lnTo>
                  <a:pt x="2047952" y="265786"/>
                </a:lnTo>
                <a:lnTo>
                  <a:pt x="2055930" y="276064"/>
                </a:lnTo>
                <a:lnTo>
                  <a:pt x="2068230" y="304320"/>
                </a:lnTo>
                <a:lnTo>
                  <a:pt x="2092295" y="350052"/>
                </a:lnTo>
                <a:lnTo>
                  <a:pt x="2101167" y="379988"/>
                </a:lnTo>
                <a:lnTo>
                  <a:pt x="2110512" y="401456"/>
                </a:lnTo>
                <a:lnTo>
                  <a:pt x="2114477" y="424901"/>
                </a:lnTo>
                <a:lnTo>
                  <a:pt x="2123117" y="454056"/>
                </a:lnTo>
                <a:lnTo>
                  <a:pt x="2127967" y="504655"/>
                </a:lnTo>
                <a:lnTo>
                  <a:pt x="2132986" y="534328"/>
                </a:lnTo>
                <a:lnTo>
                  <a:pt x="2132054" y="547301"/>
                </a:lnTo>
                <a:lnTo>
                  <a:pt x="2133392" y="561252"/>
                </a:lnTo>
                <a:lnTo>
                  <a:pt x="2124061" y="658598"/>
                </a:lnTo>
                <a:lnTo>
                  <a:pt x="2123354" y="668447"/>
                </a:lnTo>
                <a:lnTo>
                  <a:pt x="2102957" y="737273"/>
                </a:lnTo>
                <a:lnTo>
                  <a:pt x="2098597" y="797980"/>
                </a:lnTo>
                <a:cubicBezTo>
                  <a:pt x="2101560" y="860074"/>
                  <a:pt x="2126753" y="921305"/>
                  <a:pt x="2174174" y="968726"/>
                </a:cubicBezTo>
                <a:cubicBezTo>
                  <a:pt x="2237401" y="1031953"/>
                  <a:pt x="2325181" y="1055663"/>
                  <a:pt x="2406823" y="1039857"/>
                </a:cubicBezTo>
                <a:lnTo>
                  <a:pt x="2411034" y="1038609"/>
                </a:lnTo>
                <a:lnTo>
                  <a:pt x="2423703" y="1034003"/>
                </a:lnTo>
                <a:lnTo>
                  <a:pt x="2464929" y="1024461"/>
                </a:lnTo>
                <a:lnTo>
                  <a:pt x="2476067" y="1021160"/>
                </a:lnTo>
                <a:lnTo>
                  <a:pt x="2483345" y="1020199"/>
                </a:lnTo>
                <a:lnTo>
                  <a:pt x="2489594" y="1018752"/>
                </a:lnTo>
                <a:lnTo>
                  <a:pt x="2515168" y="1015994"/>
                </a:lnTo>
                <a:lnTo>
                  <a:pt x="2542893" y="1012331"/>
                </a:lnTo>
                <a:lnTo>
                  <a:pt x="2549909" y="1012247"/>
                </a:lnTo>
                <a:lnTo>
                  <a:pt x="2556576" y="1011528"/>
                </a:lnTo>
                <a:lnTo>
                  <a:pt x="2583381" y="1011848"/>
                </a:lnTo>
                <a:lnTo>
                  <a:pt x="2610186" y="1011528"/>
                </a:lnTo>
                <a:lnTo>
                  <a:pt x="2616853" y="1012247"/>
                </a:lnTo>
                <a:lnTo>
                  <a:pt x="2623870" y="1012331"/>
                </a:lnTo>
                <a:lnTo>
                  <a:pt x="2651596" y="1015994"/>
                </a:lnTo>
                <a:lnTo>
                  <a:pt x="2677168" y="1018752"/>
                </a:lnTo>
                <a:lnTo>
                  <a:pt x="2683417" y="1020199"/>
                </a:lnTo>
                <a:lnTo>
                  <a:pt x="2690695" y="1021160"/>
                </a:lnTo>
                <a:lnTo>
                  <a:pt x="2701834" y="1024461"/>
                </a:lnTo>
                <a:lnTo>
                  <a:pt x="2743059" y="1034003"/>
                </a:lnTo>
                <a:lnTo>
                  <a:pt x="2764898" y="1041943"/>
                </a:lnTo>
                <a:lnTo>
                  <a:pt x="2820227" y="1045917"/>
                </a:lnTo>
                <a:cubicBezTo>
                  <a:pt x="2882322" y="1042954"/>
                  <a:pt x="2943553" y="1017761"/>
                  <a:pt x="2990974" y="970340"/>
                </a:cubicBezTo>
                <a:cubicBezTo>
                  <a:pt x="3054201" y="907113"/>
                  <a:pt x="3077911" y="819333"/>
                  <a:pt x="3062104" y="737691"/>
                </a:cubicBezTo>
                <a:lnTo>
                  <a:pt x="3057074" y="720715"/>
                </a:lnTo>
                <a:lnTo>
                  <a:pt x="3058856" y="720575"/>
                </a:lnTo>
                <a:lnTo>
                  <a:pt x="3043408" y="668447"/>
                </a:lnTo>
                <a:lnTo>
                  <a:pt x="3042701" y="658597"/>
                </a:lnTo>
                <a:lnTo>
                  <a:pt x="3033371" y="561252"/>
                </a:lnTo>
                <a:lnTo>
                  <a:pt x="3034708" y="547303"/>
                </a:lnTo>
                <a:lnTo>
                  <a:pt x="3033776" y="534328"/>
                </a:lnTo>
                <a:lnTo>
                  <a:pt x="3038796" y="504649"/>
                </a:lnTo>
                <a:lnTo>
                  <a:pt x="3043645" y="454056"/>
                </a:lnTo>
                <a:lnTo>
                  <a:pt x="3052284" y="424905"/>
                </a:lnTo>
                <a:lnTo>
                  <a:pt x="3056250" y="401456"/>
                </a:lnTo>
                <a:lnTo>
                  <a:pt x="3065597" y="379984"/>
                </a:lnTo>
                <a:lnTo>
                  <a:pt x="3074467" y="350052"/>
                </a:lnTo>
                <a:lnTo>
                  <a:pt x="3098530" y="304325"/>
                </a:lnTo>
                <a:lnTo>
                  <a:pt x="3110832" y="276064"/>
                </a:lnTo>
                <a:lnTo>
                  <a:pt x="3118812" y="265784"/>
                </a:lnTo>
                <a:lnTo>
                  <a:pt x="3125838" y="252431"/>
                </a:lnTo>
                <a:lnTo>
                  <a:pt x="3192990" y="170222"/>
                </a:lnTo>
                <a:lnTo>
                  <a:pt x="3197520" y="164386"/>
                </a:lnTo>
                <a:cubicBezTo>
                  <a:pt x="3307112" y="54795"/>
                  <a:pt x="3450749" y="0"/>
                  <a:pt x="3594385" y="0"/>
                </a:cubicBezTo>
                <a:lnTo>
                  <a:pt x="3594504" y="12"/>
                </a:lnTo>
                <a:lnTo>
                  <a:pt x="3594622" y="0"/>
                </a:lnTo>
                <a:cubicBezTo>
                  <a:pt x="3738259" y="0"/>
                  <a:pt x="3881896" y="54795"/>
                  <a:pt x="3991487" y="164386"/>
                </a:cubicBezTo>
                <a:lnTo>
                  <a:pt x="3995998" y="170198"/>
                </a:lnTo>
                <a:lnTo>
                  <a:pt x="4063170" y="252431"/>
                </a:lnTo>
                <a:lnTo>
                  <a:pt x="4070199" y="265787"/>
                </a:lnTo>
                <a:lnTo>
                  <a:pt x="4078176" y="276064"/>
                </a:lnTo>
                <a:lnTo>
                  <a:pt x="4090473" y="304315"/>
                </a:lnTo>
                <a:lnTo>
                  <a:pt x="4114541" y="350052"/>
                </a:lnTo>
                <a:lnTo>
                  <a:pt x="4123414" y="379990"/>
                </a:lnTo>
                <a:lnTo>
                  <a:pt x="4132757" y="401456"/>
                </a:lnTo>
                <a:lnTo>
                  <a:pt x="4136722" y="424898"/>
                </a:lnTo>
                <a:lnTo>
                  <a:pt x="4145364" y="454056"/>
                </a:lnTo>
                <a:lnTo>
                  <a:pt x="4150214" y="504659"/>
                </a:lnTo>
                <a:lnTo>
                  <a:pt x="4155232" y="534328"/>
                </a:lnTo>
                <a:lnTo>
                  <a:pt x="4154301" y="547300"/>
                </a:lnTo>
                <a:lnTo>
                  <a:pt x="4155638" y="561252"/>
                </a:lnTo>
                <a:lnTo>
                  <a:pt x="4146307" y="658602"/>
                </a:lnTo>
                <a:lnTo>
                  <a:pt x="4145600" y="668447"/>
                </a:lnTo>
                <a:lnTo>
                  <a:pt x="4125203" y="737273"/>
                </a:lnTo>
                <a:lnTo>
                  <a:pt x="4120843" y="797980"/>
                </a:lnTo>
                <a:cubicBezTo>
                  <a:pt x="4123806" y="860074"/>
                  <a:pt x="4148999" y="921305"/>
                  <a:pt x="4196420" y="968726"/>
                </a:cubicBezTo>
                <a:cubicBezTo>
                  <a:pt x="4259647" y="1031953"/>
                  <a:pt x="4347426" y="1055663"/>
                  <a:pt x="4429069" y="1039857"/>
                </a:cubicBezTo>
                <a:lnTo>
                  <a:pt x="4433289" y="1038607"/>
                </a:lnTo>
                <a:lnTo>
                  <a:pt x="4445951" y="1034003"/>
                </a:lnTo>
                <a:lnTo>
                  <a:pt x="4487168" y="1024463"/>
                </a:lnTo>
                <a:lnTo>
                  <a:pt x="4498312" y="1021160"/>
                </a:lnTo>
                <a:lnTo>
                  <a:pt x="4505594" y="1020198"/>
                </a:lnTo>
                <a:lnTo>
                  <a:pt x="4511842" y="1018752"/>
                </a:lnTo>
                <a:lnTo>
                  <a:pt x="4537405" y="1015995"/>
                </a:lnTo>
                <a:lnTo>
                  <a:pt x="4565138" y="1012331"/>
                </a:lnTo>
                <a:lnTo>
                  <a:pt x="4572157" y="1012247"/>
                </a:lnTo>
                <a:lnTo>
                  <a:pt x="4578823" y="1011528"/>
                </a:lnTo>
                <a:lnTo>
                  <a:pt x="4605628" y="1011848"/>
                </a:lnTo>
                <a:lnTo>
                  <a:pt x="4632432" y="1011528"/>
                </a:lnTo>
                <a:lnTo>
                  <a:pt x="4639098" y="1012247"/>
                </a:lnTo>
                <a:lnTo>
                  <a:pt x="4646116" y="1012331"/>
                </a:lnTo>
                <a:lnTo>
                  <a:pt x="4673848" y="1015995"/>
                </a:lnTo>
                <a:lnTo>
                  <a:pt x="4699414" y="1018752"/>
                </a:lnTo>
                <a:lnTo>
                  <a:pt x="4705662" y="1020198"/>
                </a:lnTo>
                <a:lnTo>
                  <a:pt x="4712942" y="1021160"/>
                </a:lnTo>
                <a:lnTo>
                  <a:pt x="4724085" y="1024462"/>
                </a:lnTo>
                <a:lnTo>
                  <a:pt x="4765305" y="1034003"/>
                </a:lnTo>
                <a:lnTo>
                  <a:pt x="4787143" y="1041943"/>
                </a:lnTo>
                <a:lnTo>
                  <a:pt x="4842475" y="1045917"/>
                </a:lnTo>
                <a:cubicBezTo>
                  <a:pt x="4904569" y="1042954"/>
                  <a:pt x="4965800" y="1017761"/>
                  <a:pt x="5013221" y="970340"/>
                </a:cubicBezTo>
                <a:cubicBezTo>
                  <a:pt x="5076448" y="907113"/>
                  <a:pt x="5100158" y="819333"/>
                  <a:pt x="5084351" y="737691"/>
                </a:cubicBezTo>
                <a:lnTo>
                  <a:pt x="5079321" y="720715"/>
                </a:lnTo>
                <a:lnTo>
                  <a:pt x="5081103" y="720575"/>
                </a:lnTo>
                <a:lnTo>
                  <a:pt x="5065655" y="668447"/>
                </a:lnTo>
                <a:lnTo>
                  <a:pt x="5059325" y="580302"/>
                </a:lnTo>
                <a:lnTo>
                  <a:pt x="5055618" y="561252"/>
                </a:lnTo>
                <a:lnTo>
                  <a:pt x="5057326" y="552473"/>
                </a:lnTo>
                <a:lnTo>
                  <a:pt x="5056023" y="534328"/>
                </a:lnTo>
                <a:cubicBezTo>
                  <a:pt x="5058163" y="489483"/>
                  <a:pt x="5065655" y="444846"/>
                  <a:pt x="5078497" y="401456"/>
                </a:cubicBezTo>
                <a:lnTo>
                  <a:pt x="5093353" y="367328"/>
                </a:lnTo>
                <a:lnTo>
                  <a:pt x="5096714" y="350052"/>
                </a:lnTo>
                <a:lnTo>
                  <a:pt x="5120777" y="304325"/>
                </a:lnTo>
                <a:lnTo>
                  <a:pt x="5133079" y="276064"/>
                </a:lnTo>
                <a:lnTo>
                  <a:pt x="5141059" y="265784"/>
                </a:lnTo>
                <a:lnTo>
                  <a:pt x="5148085" y="252431"/>
                </a:lnTo>
                <a:lnTo>
                  <a:pt x="5215235" y="170224"/>
                </a:lnTo>
                <a:lnTo>
                  <a:pt x="5219767" y="164386"/>
                </a:lnTo>
                <a:cubicBezTo>
                  <a:pt x="5329358" y="54795"/>
                  <a:pt x="5472995" y="0"/>
                  <a:pt x="5616632" y="0"/>
                </a:cubicBezTo>
                <a:lnTo>
                  <a:pt x="5616751" y="12"/>
                </a:lnTo>
                <a:lnTo>
                  <a:pt x="5616869" y="0"/>
                </a:lnTo>
                <a:cubicBezTo>
                  <a:pt x="5760506" y="0"/>
                  <a:pt x="5904143" y="54795"/>
                  <a:pt x="6013734" y="164386"/>
                </a:cubicBezTo>
                <a:lnTo>
                  <a:pt x="6018264" y="170221"/>
                </a:lnTo>
                <a:lnTo>
                  <a:pt x="6085417" y="252431"/>
                </a:lnTo>
                <a:lnTo>
                  <a:pt x="6092444" y="265785"/>
                </a:lnTo>
                <a:lnTo>
                  <a:pt x="6100423" y="276064"/>
                </a:lnTo>
                <a:lnTo>
                  <a:pt x="6112723" y="304322"/>
                </a:lnTo>
                <a:lnTo>
                  <a:pt x="6136788" y="350052"/>
                </a:lnTo>
                <a:lnTo>
                  <a:pt x="6140150" y="367330"/>
                </a:lnTo>
                <a:lnTo>
                  <a:pt x="6155004" y="401456"/>
                </a:lnTo>
                <a:cubicBezTo>
                  <a:pt x="6167847" y="444846"/>
                  <a:pt x="6175339" y="489483"/>
                  <a:pt x="6177479" y="534328"/>
                </a:cubicBezTo>
                <a:lnTo>
                  <a:pt x="6176176" y="552472"/>
                </a:lnTo>
                <a:lnTo>
                  <a:pt x="6177885" y="561252"/>
                </a:lnTo>
                <a:lnTo>
                  <a:pt x="6174177" y="580303"/>
                </a:lnTo>
                <a:lnTo>
                  <a:pt x="6167847" y="668447"/>
                </a:lnTo>
                <a:lnTo>
                  <a:pt x="6147450" y="737273"/>
                </a:lnTo>
                <a:lnTo>
                  <a:pt x="6143090" y="797980"/>
                </a:lnTo>
                <a:cubicBezTo>
                  <a:pt x="6146053" y="860074"/>
                  <a:pt x="6171246" y="921305"/>
                  <a:pt x="6218667" y="968726"/>
                </a:cubicBezTo>
                <a:cubicBezTo>
                  <a:pt x="6281894" y="1031953"/>
                  <a:pt x="6369673" y="1055663"/>
                  <a:pt x="6451316" y="1039857"/>
                </a:cubicBezTo>
                <a:lnTo>
                  <a:pt x="6468291" y="1034826"/>
                </a:lnTo>
                <a:lnTo>
                  <a:pt x="6468432" y="1036608"/>
                </a:lnTo>
                <a:lnTo>
                  <a:pt x="6520559" y="1021160"/>
                </a:lnTo>
                <a:cubicBezTo>
                  <a:pt x="6697446" y="986913"/>
                  <a:pt x="6887631" y="1038283"/>
                  <a:pt x="7024620" y="1175273"/>
                </a:cubicBezTo>
                <a:cubicBezTo>
                  <a:pt x="7243803" y="1394455"/>
                  <a:pt x="7243803" y="1749820"/>
                  <a:pt x="7024620" y="1969003"/>
                </a:cubicBezTo>
                <a:cubicBezTo>
                  <a:pt x="6805438" y="2188186"/>
                  <a:pt x="6450073" y="2188186"/>
                  <a:pt x="6230890" y="1969003"/>
                </a:cubicBezTo>
                <a:cubicBezTo>
                  <a:pt x="6093901" y="1832014"/>
                  <a:pt x="6042530" y="1641829"/>
                  <a:pt x="6076777" y="1464942"/>
                </a:cubicBezTo>
                <a:lnTo>
                  <a:pt x="6093888" y="1407204"/>
                </a:lnTo>
                <a:lnTo>
                  <a:pt x="6092141" y="1406944"/>
                </a:lnTo>
                <a:lnTo>
                  <a:pt x="6095474" y="1395699"/>
                </a:lnTo>
                <a:cubicBezTo>
                  <a:pt x="6111280" y="1314057"/>
                  <a:pt x="6087570" y="1226277"/>
                  <a:pt x="6024343" y="1163050"/>
                </a:cubicBezTo>
                <a:cubicBezTo>
                  <a:pt x="5976922" y="1115629"/>
                  <a:pt x="5915690" y="1090437"/>
                  <a:pt x="5853596" y="1087473"/>
                </a:cubicBezTo>
                <a:lnTo>
                  <a:pt x="5798267" y="1091447"/>
                </a:lnTo>
                <a:lnTo>
                  <a:pt x="5776429" y="1099387"/>
                </a:lnTo>
                <a:lnTo>
                  <a:pt x="5735202" y="1108929"/>
                </a:lnTo>
                <a:lnTo>
                  <a:pt x="5724064" y="1112230"/>
                </a:lnTo>
                <a:lnTo>
                  <a:pt x="5716786" y="1113192"/>
                </a:lnTo>
                <a:lnTo>
                  <a:pt x="5710538" y="1114638"/>
                </a:lnTo>
                <a:lnTo>
                  <a:pt x="5684969" y="1117396"/>
                </a:lnTo>
                <a:lnTo>
                  <a:pt x="5657238" y="1121059"/>
                </a:lnTo>
                <a:lnTo>
                  <a:pt x="5650222" y="1121143"/>
                </a:lnTo>
                <a:lnTo>
                  <a:pt x="5643556" y="1121862"/>
                </a:lnTo>
                <a:lnTo>
                  <a:pt x="5616751" y="1121542"/>
                </a:lnTo>
                <a:lnTo>
                  <a:pt x="5589945" y="1121862"/>
                </a:lnTo>
                <a:lnTo>
                  <a:pt x="5583280" y="1121143"/>
                </a:lnTo>
                <a:lnTo>
                  <a:pt x="5576263" y="1121059"/>
                </a:lnTo>
                <a:lnTo>
                  <a:pt x="5548533" y="1117396"/>
                </a:lnTo>
                <a:lnTo>
                  <a:pt x="5522964" y="1114638"/>
                </a:lnTo>
                <a:lnTo>
                  <a:pt x="5516716" y="1113192"/>
                </a:lnTo>
                <a:lnTo>
                  <a:pt x="5509437" y="1112230"/>
                </a:lnTo>
                <a:lnTo>
                  <a:pt x="5498297" y="1108929"/>
                </a:lnTo>
                <a:lnTo>
                  <a:pt x="5457073" y="1099387"/>
                </a:lnTo>
                <a:lnTo>
                  <a:pt x="5444405" y="1094781"/>
                </a:lnTo>
                <a:lnTo>
                  <a:pt x="5440194" y="1093533"/>
                </a:lnTo>
                <a:cubicBezTo>
                  <a:pt x="5358552" y="1077727"/>
                  <a:pt x="5270772" y="1101437"/>
                  <a:pt x="5207544" y="1164664"/>
                </a:cubicBezTo>
                <a:cubicBezTo>
                  <a:pt x="5160124" y="1212085"/>
                  <a:pt x="5134931" y="1273317"/>
                  <a:pt x="5131968" y="1335411"/>
                </a:cubicBezTo>
                <a:lnTo>
                  <a:pt x="5136327" y="1396120"/>
                </a:lnTo>
                <a:lnTo>
                  <a:pt x="5156724" y="1464942"/>
                </a:lnTo>
                <a:lnTo>
                  <a:pt x="5163055" y="1553097"/>
                </a:lnTo>
                <a:lnTo>
                  <a:pt x="5166761" y="1572138"/>
                </a:lnTo>
                <a:lnTo>
                  <a:pt x="5165053" y="1580912"/>
                </a:lnTo>
                <a:lnTo>
                  <a:pt x="5166357" y="1599062"/>
                </a:lnTo>
                <a:cubicBezTo>
                  <a:pt x="5164216" y="1643907"/>
                  <a:pt x="5156724" y="1688544"/>
                  <a:pt x="5143882" y="1731934"/>
                </a:cubicBezTo>
                <a:lnTo>
                  <a:pt x="5129025" y="1766066"/>
                </a:lnTo>
                <a:lnTo>
                  <a:pt x="5125664" y="1783337"/>
                </a:lnTo>
                <a:lnTo>
                  <a:pt x="5101607" y="1829052"/>
                </a:lnTo>
                <a:lnTo>
                  <a:pt x="5089300" y="1857326"/>
                </a:lnTo>
                <a:lnTo>
                  <a:pt x="5081316" y="1867611"/>
                </a:lnTo>
                <a:lnTo>
                  <a:pt x="5074293" y="1880958"/>
                </a:lnTo>
                <a:lnTo>
                  <a:pt x="5007161" y="1963142"/>
                </a:lnTo>
                <a:lnTo>
                  <a:pt x="5002611" y="1969003"/>
                </a:lnTo>
                <a:cubicBezTo>
                  <a:pt x="4893020" y="2078595"/>
                  <a:pt x="4749384" y="2133391"/>
                  <a:pt x="4605747" y="2133391"/>
                </a:cubicBezTo>
                <a:lnTo>
                  <a:pt x="4605628" y="2133379"/>
                </a:lnTo>
                <a:lnTo>
                  <a:pt x="4605509" y="2133391"/>
                </a:lnTo>
                <a:cubicBezTo>
                  <a:pt x="4461872" y="2133391"/>
                  <a:pt x="4318235" y="2078595"/>
                  <a:pt x="4208644" y="1969003"/>
                </a:cubicBezTo>
                <a:lnTo>
                  <a:pt x="4204114" y="1963167"/>
                </a:lnTo>
                <a:lnTo>
                  <a:pt x="4136962" y="1880958"/>
                </a:lnTo>
                <a:lnTo>
                  <a:pt x="4129937" y="1867608"/>
                </a:lnTo>
                <a:lnTo>
                  <a:pt x="4121955" y="1857326"/>
                </a:lnTo>
                <a:lnTo>
                  <a:pt x="4109651" y="1829059"/>
                </a:lnTo>
                <a:lnTo>
                  <a:pt x="4085591" y="1783337"/>
                </a:lnTo>
                <a:lnTo>
                  <a:pt x="4082229" y="1766063"/>
                </a:lnTo>
                <a:lnTo>
                  <a:pt x="4067373" y="1731934"/>
                </a:lnTo>
                <a:cubicBezTo>
                  <a:pt x="4054531" y="1688544"/>
                  <a:pt x="4047039" y="1643907"/>
                  <a:pt x="4044898" y="1599062"/>
                </a:cubicBezTo>
                <a:lnTo>
                  <a:pt x="4046202" y="1580914"/>
                </a:lnTo>
                <a:lnTo>
                  <a:pt x="4044494" y="1572138"/>
                </a:lnTo>
                <a:lnTo>
                  <a:pt x="4048200" y="1553095"/>
                </a:lnTo>
                <a:lnTo>
                  <a:pt x="4054530" y="1464942"/>
                </a:lnTo>
                <a:lnTo>
                  <a:pt x="4071641" y="1407204"/>
                </a:lnTo>
                <a:lnTo>
                  <a:pt x="4069894" y="1406944"/>
                </a:lnTo>
                <a:lnTo>
                  <a:pt x="4073227" y="1395699"/>
                </a:lnTo>
                <a:cubicBezTo>
                  <a:pt x="4089033" y="1314057"/>
                  <a:pt x="4065323" y="1226277"/>
                  <a:pt x="4002096" y="1163050"/>
                </a:cubicBezTo>
                <a:cubicBezTo>
                  <a:pt x="3954676" y="1115629"/>
                  <a:pt x="3893443" y="1090437"/>
                  <a:pt x="3831349" y="1087473"/>
                </a:cubicBezTo>
                <a:lnTo>
                  <a:pt x="3776020" y="1091447"/>
                </a:lnTo>
                <a:lnTo>
                  <a:pt x="3754182" y="1099387"/>
                </a:lnTo>
                <a:lnTo>
                  <a:pt x="3712958" y="1108929"/>
                </a:lnTo>
                <a:lnTo>
                  <a:pt x="3701818" y="1112230"/>
                </a:lnTo>
                <a:lnTo>
                  <a:pt x="3694538" y="1113192"/>
                </a:lnTo>
                <a:lnTo>
                  <a:pt x="3688291" y="1114638"/>
                </a:lnTo>
                <a:lnTo>
                  <a:pt x="3662726" y="1117395"/>
                </a:lnTo>
                <a:lnTo>
                  <a:pt x="3634992" y="1121059"/>
                </a:lnTo>
                <a:lnTo>
                  <a:pt x="3627975" y="1121143"/>
                </a:lnTo>
                <a:lnTo>
                  <a:pt x="3621309" y="1121862"/>
                </a:lnTo>
                <a:lnTo>
                  <a:pt x="3594504" y="1121542"/>
                </a:lnTo>
                <a:lnTo>
                  <a:pt x="3567699" y="1121862"/>
                </a:lnTo>
                <a:lnTo>
                  <a:pt x="3561033" y="1121143"/>
                </a:lnTo>
                <a:lnTo>
                  <a:pt x="3554016" y="1121059"/>
                </a:lnTo>
                <a:lnTo>
                  <a:pt x="3526284" y="1117395"/>
                </a:lnTo>
                <a:lnTo>
                  <a:pt x="3500717" y="1114638"/>
                </a:lnTo>
                <a:lnTo>
                  <a:pt x="3494469" y="1113192"/>
                </a:lnTo>
                <a:lnTo>
                  <a:pt x="3487190" y="1112230"/>
                </a:lnTo>
                <a:lnTo>
                  <a:pt x="3476050" y="1108929"/>
                </a:lnTo>
                <a:lnTo>
                  <a:pt x="3434826" y="1099387"/>
                </a:lnTo>
                <a:lnTo>
                  <a:pt x="3422159" y="1094781"/>
                </a:lnTo>
                <a:lnTo>
                  <a:pt x="3417947" y="1093533"/>
                </a:lnTo>
                <a:cubicBezTo>
                  <a:pt x="3336305" y="1077727"/>
                  <a:pt x="3248525" y="1101437"/>
                  <a:pt x="3185297" y="1164664"/>
                </a:cubicBezTo>
                <a:cubicBezTo>
                  <a:pt x="3137877" y="1212085"/>
                  <a:pt x="3112685" y="1273317"/>
                  <a:pt x="3109721" y="1335411"/>
                </a:cubicBezTo>
                <a:lnTo>
                  <a:pt x="3114080" y="1396120"/>
                </a:lnTo>
                <a:lnTo>
                  <a:pt x="3134477" y="1464942"/>
                </a:lnTo>
                <a:lnTo>
                  <a:pt x="3135186" y="1474805"/>
                </a:lnTo>
                <a:lnTo>
                  <a:pt x="3144515" y="1572138"/>
                </a:lnTo>
                <a:lnTo>
                  <a:pt x="3143178" y="1586086"/>
                </a:lnTo>
                <a:lnTo>
                  <a:pt x="3144110" y="1599062"/>
                </a:lnTo>
                <a:lnTo>
                  <a:pt x="3139089" y="1628742"/>
                </a:lnTo>
                <a:lnTo>
                  <a:pt x="3134240" y="1679333"/>
                </a:lnTo>
                <a:lnTo>
                  <a:pt x="3125601" y="1708485"/>
                </a:lnTo>
                <a:lnTo>
                  <a:pt x="3121635" y="1731934"/>
                </a:lnTo>
                <a:lnTo>
                  <a:pt x="3112288" y="1753406"/>
                </a:lnTo>
                <a:lnTo>
                  <a:pt x="3103418" y="1783337"/>
                </a:lnTo>
                <a:lnTo>
                  <a:pt x="3079355" y="1829063"/>
                </a:lnTo>
                <a:lnTo>
                  <a:pt x="3067053" y="1857326"/>
                </a:lnTo>
                <a:lnTo>
                  <a:pt x="3059073" y="1867607"/>
                </a:lnTo>
                <a:lnTo>
                  <a:pt x="3052047" y="1880958"/>
                </a:lnTo>
                <a:lnTo>
                  <a:pt x="2984895" y="1963167"/>
                </a:lnTo>
                <a:lnTo>
                  <a:pt x="2980364" y="1969003"/>
                </a:lnTo>
                <a:cubicBezTo>
                  <a:pt x="2870773" y="2078595"/>
                  <a:pt x="2727136" y="2133391"/>
                  <a:pt x="2583500" y="2133391"/>
                </a:cubicBezTo>
                <a:lnTo>
                  <a:pt x="2583381" y="2133379"/>
                </a:lnTo>
                <a:lnTo>
                  <a:pt x="2583263" y="2133391"/>
                </a:lnTo>
                <a:cubicBezTo>
                  <a:pt x="2439626" y="2133391"/>
                  <a:pt x="2295989" y="2078595"/>
                  <a:pt x="2186397" y="1969003"/>
                </a:cubicBezTo>
                <a:lnTo>
                  <a:pt x="2181866" y="1963166"/>
                </a:lnTo>
                <a:lnTo>
                  <a:pt x="2114715" y="1880958"/>
                </a:lnTo>
                <a:lnTo>
                  <a:pt x="2107690" y="1867608"/>
                </a:lnTo>
                <a:lnTo>
                  <a:pt x="2099709" y="1857326"/>
                </a:lnTo>
                <a:lnTo>
                  <a:pt x="2087405" y="1829061"/>
                </a:lnTo>
                <a:lnTo>
                  <a:pt x="2063344" y="1783337"/>
                </a:lnTo>
                <a:lnTo>
                  <a:pt x="2054475" y="1753408"/>
                </a:lnTo>
                <a:lnTo>
                  <a:pt x="2045127" y="1731934"/>
                </a:lnTo>
                <a:lnTo>
                  <a:pt x="2041160" y="1708482"/>
                </a:lnTo>
                <a:lnTo>
                  <a:pt x="2032522" y="1679333"/>
                </a:lnTo>
                <a:lnTo>
                  <a:pt x="2027673" y="1628746"/>
                </a:lnTo>
                <a:lnTo>
                  <a:pt x="2022653" y="1599062"/>
                </a:lnTo>
                <a:lnTo>
                  <a:pt x="2023585" y="1586084"/>
                </a:lnTo>
                <a:lnTo>
                  <a:pt x="2022248" y="1572138"/>
                </a:lnTo>
                <a:lnTo>
                  <a:pt x="2031574" y="1474833"/>
                </a:lnTo>
                <a:lnTo>
                  <a:pt x="2032284" y="1464942"/>
                </a:lnTo>
                <a:lnTo>
                  <a:pt x="2049395" y="1407204"/>
                </a:lnTo>
                <a:lnTo>
                  <a:pt x="2047648" y="1406944"/>
                </a:lnTo>
                <a:lnTo>
                  <a:pt x="2050981" y="1395699"/>
                </a:lnTo>
                <a:cubicBezTo>
                  <a:pt x="2066787" y="1314057"/>
                  <a:pt x="2043077" y="1226277"/>
                  <a:pt x="1979850" y="1163050"/>
                </a:cubicBezTo>
                <a:cubicBezTo>
                  <a:pt x="1932429" y="1115629"/>
                  <a:pt x="1871197" y="1090437"/>
                  <a:pt x="1809103" y="1087473"/>
                </a:cubicBezTo>
                <a:lnTo>
                  <a:pt x="1753775" y="1091447"/>
                </a:lnTo>
                <a:lnTo>
                  <a:pt x="1731936" y="1099387"/>
                </a:lnTo>
                <a:lnTo>
                  <a:pt x="1690711" y="1108929"/>
                </a:lnTo>
                <a:lnTo>
                  <a:pt x="1679572" y="1112230"/>
                </a:lnTo>
                <a:lnTo>
                  <a:pt x="1672293" y="1113192"/>
                </a:lnTo>
                <a:lnTo>
                  <a:pt x="1666045" y="1114638"/>
                </a:lnTo>
                <a:lnTo>
                  <a:pt x="1640477" y="1117395"/>
                </a:lnTo>
                <a:lnTo>
                  <a:pt x="1612746" y="1121059"/>
                </a:lnTo>
                <a:lnTo>
                  <a:pt x="1605729" y="1121143"/>
                </a:lnTo>
                <a:lnTo>
                  <a:pt x="1599064" y="1121862"/>
                </a:lnTo>
                <a:lnTo>
                  <a:pt x="1572258" y="1121542"/>
                </a:lnTo>
                <a:lnTo>
                  <a:pt x="1545453" y="1121862"/>
                </a:lnTo>
                <a:lnTo>
                  <a:pt x="1538787" y="1121143"/>
                </a:lnTo>
                <a:lnTo>
                  <a:pt x="1531770" y="1121059"/>
                </a:lnTo>
                <a:lnTo>
                  <a:pt x="1504040" y="1117396"/>
                </a:lnTo>
                <a:lnTo>
                  <a:pt x="1478471" y="1114638"/>
                </a:lnTo>
                <a:lnTo>
                  <a:pt x="1472223" y="1113192"/>
                </a:lnTo>
                <a:lnTo>
                  <a:pt x="1464944" y="1112230"/>
                </a:lnTo>
                <a:lnTo>
                  <a:pt x="1453803" y="1108928"/>
                </a:lnTo>
                <a:lnTo>
                  <a:pt x="1412580" y="1099387"/>
                </a:lnTo>
                <a:lnTo>
                  <a:pt x="1399913" y="1094781"/>
                </a:lnTo>
                <a:lnTo>
                  <a:pt x="1395701" y="1093533"/>
                </a:lnTo>
                <a:cubicBezTo>
                  <a:pt x="1314059" y="1077727"/>
                  <a:pt x="1226278" y="1101437"/>
                  <a:pt x="1163051" y="1164664"/>
                </a:cubicBezTo>
                <a:cubicBezTo>
                  <a:pt x="1115631" y="1212085"/>
                  <a:pt x="1090439" y="1273317"/>
                  <a:pt x="1087475" y="1335411"/>
                </a:cubicBezTo>
                <a:lnTo>
                  <a:pt x="1091834" y="1396120"/>
                </a:lnTo>
                <a:lnTo>
                  <a:pt x="1112232" y="1464942"/>
                </a:lnTo>
                <a:cubicBezTo>
                  <a:pt x="1146480" y="1641829"/>
                  <a:pt x="1095108" y="1832014"/>
                  <a:pt x="958118" y="1969003"/>
                </a:cubicBezTo>
                <a:cubicBezTo>
                  <a:pt x="738936" y="2188186"/>
                  <a:pt x="383572" y="2188186"/>
                  <a:pt x="164388" y="1969003"/>
                </a:cubicBezTo>
                <a:cubicBezTo>
                  <a:pt x="-54795" y="1749820"/>
                  <a:pt x="-54795" y="1394455"/>
                  <a:pt x="164388" y="1175273"/>
                </a:cubicBezTo>
                <a:cubicBezTo>
                  <a:pt x="301377" y="1038283"/>
                  <a:pt x="491563" y="986913"/>
                  <a:pt x="668449" y="1021160"/>
                </a:cubicBezTo>
                <a:lnTo>
                  <a:pt x="737275" y="1041557"/>
                </a:lnTo>
                <a:lnTo>
                  <a:pt x="797981" y="1045917"/>
                </a:lnTo>
                <a:cubicBezTo>
                  <a:pt x="860076" y="1042954"/>
                  <a:pt x="921307" y="1017761"/>
                  <a:pt x="968728" y="970340"/>
                </a:cubicBezTo>
                <a:cubicBezTo>
                  <a:pt x="1031955" y="907113"/>
                  <a:pt x="1055665" y="819333"/>
                  <a:pt x="1039858" y="737691"/>
                </a:cubicBezTo>
                <a:lnTo>
                  <a:pt x="1034827" y="720715"/>
                </a:lnTo>
                <a:lnTo>
                  <a:pt x="1036610" y="720575"/>
                </a:lnTo>
                <a:lnTo>
                  <a:pt x="1021162" y="668447"/>
                </a:lnTo>
                <a:lnTo>
                  <a:pt x="1020455" y="658598"/>
                </a:lnTo>
                <a:lnTo>
                  <a:pt x="1011125" y="561252"/>
                </a:lnTo>
                <a:lnTo>
                  <a:pt x="1012462" y="547301"/>
                </a:lnTo>
                <a:lnTo>
                  <a:pt x="1011530" y="534328"/>
                </a:lnTo>
                <a:lnTo>
                  <a:pt x="1016549" y="504655"/>
                </a:lnTo>
                <a:lnTo>
                  <a:pt x="1021399" y="454056"/>
                </a:lnTo>
                <a:lnTo>
                  <a:pt x="1030039" y="424902"/>
                </a:lnTo>
                <a:lnTo>
                  <a:pt x="1034005" y="401456"/>
                </a:lnTo>
                <a:lnTo>
                  <a:pt x="1043350" y="379986"/>
                </a:lnTo>
                <a:lnTo>
                  <a:pt x="1052221" y="350052"/>
                </a:lnTo>
                <a:lnTo>
                  <a:pt x="1076285" y="304324"/>
                </a:lnTo>
                <a:lnTo>
                  <a:pt x="1088586" y="276064"/>
                </a:lnTo>
                <a:lnTo>
                  <a:pt x="1096566" y="265784"/>
                </a:lnTo>
                <a:lnTo>
                  <a:pt x="1103592" y="252431"/>
                </a:lnTo>
                <a:lnTo>
                  <a:pt x="1170744" y="170223"/>
                </a:lnTo>
                <a:lnTo>
                  <a:pt x="1175274" y="164386"/>
                </a:lnTo>
                <a:cubicBezTo>
                  <a:pt x="1284866" y="54795"/>
                  <a:pt x="1428502" y="0"/>
                  <a:pt x="1572139" y="0"/>
                </a:cubicBezTo>
                <a:close/>
              </a:path>
            </a:pathLst>
          </a:custGeom>
          <a:gradFill flip="none" rotWithShape="1">
            <a:gsLst>
              <a:gs pos="0">
                <a:schemeClr val="accent3"/>
              </a:gs>
              <a:gs pos="55000">
                <a:schemeClr val="accent1"/>
              </a:gs>
              <a:gs pos="29000">
                <a:schemeClr val="accent2"/>
              </a:gs>
              <a:gs pos="100000">
                <a:schemeClr val="accent6"/>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solidFill>
                <a:srgbClr val="FFFFFF"/>
              </a:solidFill>
              <a:latin typeface="Calibri" panose="020F0502020204030204"/>
            </a:endParaRPr>
          </a:p>
        </p:txBody>
      </p:sp>
      <p:sp>
        <p:nvSpPr>
          <p:cNvPr id="9" name="Oval 8">
            <a:extLst>
              <a:ext uri="{FF2B5EF4-FFF2-40B4-BE49-F238E27FC236}">
                <a16:creationId xmlns:a16="http://schemas.microsoft.com/office/drawing/2014/main" id="{85FF0314-3D7A-6C6D-9E36-16DD7C1B0147}"/>
              </a:ext>
            </a:extLst>
          </p:cNvPr>
          <p:cNvSpPr/>
          <p:nvPr/>
        </p:nvSpPr>
        <p:spPr>
          <a:xfrm>
            <a:off x="2366344" y="4848132"/>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0" name="Oval 9">
            <a:extLst>
              <a:ext uri="{FF2B5EF4-FFF2-40B4-BE49-F238E27FC236}">
                <a16:creationId xmlns:a16="http://schemas.microsoft.com/office/drawing/2014/main" id="{627C5E3B-7F89-9F96-A942-439394E0BE11}"/>
              </a:ext>
            </a:extLst>
          </p:cNvPr>
          <p:cNvSpPr/>
          <p:nvPr/>
        </p:nvSpPr>
        <p:spPr>
          <a:xfrm>
            <a:off x="3455510" y="3759517"/>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1" name="Oval 10">
            <a:extLst>
              <a:ext uri="{FF2B5EF4-FFF2-40B4-BE49-F238E27FC236}">
                <a16:creationId xmlns:a16="http://schemas.microsoft.com/office/drawing/2014/main" id="{F19F516D-4CFB-FC01-73EE-0E472ACA4E01}"/>
              </a:ext>
            </a:extLst>
          </p:cNvPr>
          <p:cNvSpPr/>
          <p:nvPr/>
        </p:nvSpPr>
        <p:spPr>
          <a:xfrm>
            <a:off x="4544021" y="4848132"/>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2" name="Oval 11">
            <a:extLst>
              <a:ext uri="{FF2B5EF4-FFF2-40B4-BE49-F238E27FC236}">
                <a16:creationId xmlns:a16="http://schemas.microsoft.com/office/drawing/2014/main" id="{C57763D2-5E40-BDC2-2EDC-C7C18309C0F7}"/>
              </a:ext>
            </a:extLst>
          </p:cNvPr>
          <p:cNvSpPr/>
          <p:nvPr/>
        </p:nvSpPr>
        <p:spPr>
          <a:xfrm>
            <a:off x="5633151" y="3759517"/>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3" name="Oval 12">
            <a:extLst>
              <a:ext uri="{FF2B5EF4-FFF2-40B4-BE49-F238E27FC236}">
                <a16:creationId xmlns:a16="http://schemas.microsoft.com/office/drawing/2014/main" id="{7D11D6BF-43C6-2065-9ED1-E709F2D417D0}"/>
              </a:ext>
            </a:extLst>
          </p:cNvPr>
          <p:cNvSpPr/>
          <p:nvPr/>
        </p:nvSpPr>
        <p:spPr>
          <a:xfrm>
            <a:off x="6721696" y="4848132"/>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4" name="Oval 13">
            <a:extLst>
              <a:ext uri="{FF2B5EF4-FFF2-40B4-BE49-F238E27FC236}">
                <a16:creationId xmlns:a16="http://schemas.microsoft.com/office/drawing/2014/main" id="{9F498650-C1CC-5487-3A1A-89F480A03461}"/>
              </a:ext>
            </a:extLst>
          </p:cNvPr>
          <p:cNvSpPr/>
          <p:nvPr/>
        </p:nvSpPr>
        <p:spPr>
          <a:xfrm>
            <a:off x="7810792" y="3759517"/>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5" name="Oval 14">
            <a:extLst>
              <a:ext uri="{FF2B5EF4-FFF2-40B4-BE49-F238E27FC236}">
                <a16:creationId xmlns:a16="http://schemas.microsoft.com/office/drawing/2014/main" id="{EF4F787B-9274-B003-15CB-67FBB28BD8D9}"/>
              </a:ext>
            </a:extLst>
          </p:cNvPr>
          <p:cNvSpPr/>
          <p:nvPr/>
        </p:nvSpPr>
        <p:spPr>
          <a:xfrm>
            <a:off x="8899373" y="4848132"/>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6" name="Oval 15">
            <a:extLst>
              <a:ext uri="{FF2B5EF4-FFF2-40B4-BE49-F238E27FC236}">
                <a16:creationId xmlns:a16="http://schemas.microsoft.com/office/drawing/2014/main" id="{114EF226-4F35-5D1D-DABA-AA93E732FB76}"/>
              </a:ext>
            </a:extLst>
          </p:cNvPr>
          <p:cNvSpPr/>
          <p:nvPr/>
        </p:nvSpPr>
        <p:spPr>
          <a:xfrm>
            <a:off x="2433752" y="4924844"/>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350" dirty="0">
                <a:solidFill>
                  <a:srgbClr val="FFFFFF"/>
                </a:solidFill>
                <a:latin typeface="Calibri" panose="020F0502020204030204"/>
              </a:rPr>
              <a:t>1</a:t>
            </a:r>
            <a:endParaRPr lang="en-US" sz="1350" dirty="0">
              <a:solidFill>
                <a:srgbClr val="FFFFFF"/>
              </a:solidFill>
              <a:latin typeface="Calibri" panose="020F0502020204030204"/>
            </a:endParaRPr>
          </a:p>
        </p:txBody>
      </p:sp>
      <p:sp>
        <p:nvSpPr>
          <p:cNvPr id="17" name="Oval 16">
            <a:extLst>
              <a:ext uri="{FF2B5EF4-FFF2-40B4-BE49-F238E27FC236}">
                <a16:creationId xmlns:a16="http://schemas.microsoft.com/office/drawing/2014/main" id="{01C10D19-7E7F-5D56-D84A-B16DF2BC8E51}"/>
              </a:ext>
            </a:extLst>
          </p:cNvPr>
          <p:cNvSpPr/>
          <p:nvPr/>
        </p:nvSpPr>
        <p:spPr>
          <a:xfrm>
            <a:off x="3507139" y="3811471"/>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9" name="Oval 18">
            <a:extLst>
              <a:ext uri="{FF2B5EF4-FFF2-40B4-BE49-F238E27FC236}">
                <a16:creationId xmlns:a16="http://schemas.microsoft.com/office/drawing/2014/main" id="{BA09A729-2399-295C-58E8-CA1837D9C7AE}"/>
              </a:ext>
            </a:extLst>
          </p:cNvPr>
          <p:cNvSpPr/>
          <p:nvPr/>
        </p:nvSpPr>
        <p:spPr>
          <a:xfrm>
            <a:off x="4595614" y="4900087"/>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0" name="Oval 19">
            <a:extLst>
              <a:ext uri="{FF2B5EF4-FFF2-40B4-BE49-F238E27FC236}">
                <a16:creationId xmlns:a16="http://schemas.microsoft.com/office/drawing/2014/main" id="{3F6E368B-B57A-BA05-0BBC-6A84F1DE733E}"/>
              </a:ext>
            </a:extLst>
          </p:cNvPr>
          <p:cNvSpPr/>
          <p:nvPr/>
        </p:nvSpPr>
        <p:spPr>
          <a:xfrm>
            <a:off x="6772579" y="4900087"/>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1" name="Oval 20">
            <a:extLst>
              <a:ext uri="{FF2B5EF4-FFF2-40B4-BE49-F238E27FC236}">
                <a16:creationId xmlns:a16="http://schemas.microsoft.com/office/drawing/2014/main" id="{A9EB7C32-3341-E85F-466D-B7A7F7977885}"/>
              </a:ext>
            </a:extLst>
          </p:cNvPr>
          <p:cNvSpPr/>
          <p:nvPr/>
        </p:nvSpPr>
        <p:spPr>
          <a:xfrm>
            <a:off x="8950184" y="4900087"/>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FF0000"/>
                </a:solidFill>
                <a:latin typeface="Calibri" panose="020F0502020204030204"/>
              </a:rPr>
              <a:t>7</a:t>
            </a:r>
          </a:p>
        </p:txBody>
      </p:sp>
      <p:sp>
        <p:nvSpPr>
          <p:cNvPr id="22" name="Oval 21">
            <a:extLst>
              <a:ext uri="{FF2B5EF4-FFF2-40B4-BE49-F238E27FC236}">
                <a16:creationId xmlns:a16="http://schemas.microsoft.com/office/drawing/2014/main" id="{940B2E25-3FBB-6DF9-B795-36276B3D5104}"/>
              </a:ext>
            </a:extLst>
          </p:cNvPr>
          <p:cNvSpPr/>
          <p:nvPr/>
        </p:nvSpPr>
        <p:spPr>
          <a:xfrm>
            <a:off x="7862421" y="3811471"/>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4" name="Oval 23">
            <a:extLst>
              <a:ext uri="{FF2B5EF4-FFF2-40B4-BE49-F238E27FC236}">
                <a16:creationId xmlns:a16="http://schemas.microsoft.com/office/drawing/2014/main" id="{24947889-29E2-2DEB-43AF-3A7E7E1933EE}"/>
              </a:ext>
            </a:extLst>
          </p:cNvPr>
          <p:cNvSpPr/>
          <p:nvPr/>
        </p:nvSpPr>
        <p:spPr>
          <a:xfrm>
            <a:off x="5684780" y="3811471"/>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grpSp>
        <p:nvGrpSpPr>
          <p:cNvPr id="33" name="Group 32">
            <a:extLst>
              <a:ext uri="{FF2B5EF4-FFF2-40B4-BE49-F238E27FC236}">
                <a16:creationId xmlns:a16="http://schemas.microsoft.com/office/drawing/2014/main" id="{E40BAD5E-7220-A871-13D6-A84F14F45BC3}"/>
              </a:ext>
            </a:extLst>
          </p:cNvPr>
          <p:cNvGrpSpPr/>
          <p:nvPr/>
        </p:nvGrpSpPr>
        <p:grpSpPr>
          <a:xfrm>
            <a:off x="1595992" y="5980639"/>
            <a:ext cx="1772420" cy="644450"/>
            <a:chOff x="332936" y="2875429"/>
            <a:chExt cx="2926080" cy="859265"/>
          </a:xfrm>
        </p:grpSpPr>
        <p:sp>
          <p:nvSpPr>
            <p:cNvPr id="34" name="TextBox 33">
              <a:extLst>
                <a:ext uri="{FF2B5EF4-FFF2-40B4-BE49-F238E27FC236}">
                  <a16:creationId xmlns:a16="http://schemas.microsoft.com/office/drawing/2014/main" id="{D4F2366D-D343-C291-DED0-63C48D7865CF}"/>
                </a:ext>
              </a:extLst>
            </p:cNvPr>
            <p:cNvSpPr txBox="1"/>
            <p:nvPr/>
          </p:nvSpPr>
          <p:spPr>
            <a:xfrm>
              <a:off x="332936" y="2875429"/>
              <a:ext cx="2926080" cy="533479"/>
            </a:xfrm>
            <a:prstGeom prst="rect">
              <a:avLst/>
            </a:prstGeom>
            <a:noFill/>
          </p:spPr>
          <p:txBody>
            <a:bodyPr wrap="square" lIns="0" rIns="0" rtlCol="0" anchor="b">
              <a:spAutoFit/>
            </a:bodyPr>
            <a:lstStyle/>
            <a:p>
              <a:pPr algn="ctr"/>
              <a:r>
                <a:rPr lang="ar-EG" sz="2000" b="1" dirty="0">
                  <a:solidFill>
                    <a:srgbClr val="784F5F"/>
                  </a:solidFill>
                  <a:latin typeface="Calibri" panose="020F0502020204030204"/>
                </a:rPr>
                <a:t>التحليل الموضوعي</a:t>
              </a:r>
              <a:endParaRPr lang="en-US" sz="2000" b="1" dirty="0">
                <a:solidFill>
                  <a:srgbClr val="784F5F"/>
                </a:solidFill>
                <a:latin typeface="Calibri" panose="020F0502020204030204"/>
              </a:endParaRPr>
            </a:p>
          </p:txBody>
        </p:sp>
        <p:sp>
          <p:nvSpPr>
            <p:cNvPr id="35" name="TextBox 34">
              <a:extLst>
                <a:ext uri="{FF2B5EF4-FFF2-40B4-BE49-F238E27FC236}">
                  <a16:creationId xmlns:a16="http://schemas.microsoft.com/office/drawing/2014/main" id="{971F5052-55E6-4EED-59EA-BF41367A8493}"/>
                </a:ext>
              </a:extLst>
            </p:cNvPr>
            <p:cNvSpPr txBox="1"/>
            <p:nvPr/>
          </p:nvSpPr>
          <p:spPr>
            <a:xfrm>
              <a:off x="332936" y="3406400"/>
              <a:ext cx="2926080" cy="328294"/>
            </a:xfrm>
            <a:prstGeom prst="rect">
              <a:avLst/>
            </a:prstGeom>
            <a:noFill/>
          </p:spPr>
          <p:txBody>
            <a:bodyPr wrap="square" lIns="0" rIns="0" rtlCol="0" anchor="t">
              <a:spAutoFit/>
            </a:bodyPr>
            <a:lstStyle/>
            <a:p>
              <a:pPr algn="just"/>
              <a:endParaRPr lang="en-US" sz="1000" noProof="1">
                <a:solidFill>
                  <a:srgbClr val="000000">
                    <a:lumMod val="65000"/>
                    <a:lumOff val="35000"/>
                  </a:srgbClr>
                </a:solidFill>
                <a:latin typeface="Calibri" panose="020F0502020204030204"/>
              </a:endParaRPr>
            </a:p>
          </p:txBody>
        </p:sp>
      </p:grpSp>
      <p:grpSp>
        <p:nvGrpSpPr>
          <p:cNvPr id="36" name="Group 35">
            <a:extLst>
              <a:ext uri="{FF2B5EF4-FFF2-40B4-BE49-F238E27FC236}">
                <a16:creationId xmlns:a16="http://schemas.microsoft.com/office/drawing/2014/main" id="{DB60F4E9-261B-1EDC-6F22-BD93A2B8244C}"/>
              </a:ext>
            </a:extLst>
          </p:cNvPr>
          <p:cNvGrpSpPr/>
          <p:nvPr/>
        </p:nvGrpSpPr>
        <p:grpSpPr>
          <a:xfrm>
            <a:off x="4049260" y="5990057"/>
            <a:ext cx="1772420" cy="644450"/>
            <a:chOff x="332936" y="2875429"/>
            <a:chExt cx="2926080" cy="859265"/>
          </a:xfrm>
        </p:grpSpPr>
        <p:sp>
          <p:nvSpPr>
            <p:cNvPr id="37" name="TextBox 36">
              <a:extLst>
                <a:ext uri="{FF2B5EF4-FFF2-40B4-BE49-F238E27FC236}">
                  <a16:creationId xmlns:a16="http://schemas.microsoft.com/office/drawing/2014/main" id="{CC86415E-F3DD-1F1E-6508-6CE652B65AD2}"/>
                </a:ext>
              </a:extLst>
            </p:cNvPr>
            <p:cNvSpPr txBox="1"/>
            <p:nvPr/>
          </p:nvSpPr>
          <p:spPr>
            <a:xfrm>
              <a:off x="332936" y="2875429"/>
              <a:ext cx="2926080" cy="533479"/>
            </a:xfrm>
            <a:prstGeom prst="rect">
              <a:avLst/>
            </a:prstGeom>
            <a:noFill/>
          </p:spPr>
          <p:txBody>
            <a:bodyPr wrap="square" lIns="0" rIns="0" rtlCol="0" anchor="b">
              <a:spAutoFit/>
            </a:bodyPr>
            <a:lstStyle/>
            <a:p>
              <a:pPr algn="ctr"/>
              <a:r>
                <a:rPr lang="ar-EG" sz="2000" b="1" dirty="0">
                  <a:solidFill>
                    <a:srgbClr val="784F5F"/>
                  </a:solidFill>
                  <a:latin typeface="Calibri" panose="020F0502020204030204"/>
                </a:rPr>
                <a:t>التخطيط الاتصالي</a:t>
              </a:r>
              <a:endParaRPr lang="en-US" sz="2000" b="1" dirty="0">
                <a:solidFill>
                  <a:srgbClr val="784F5F"/>
                </a:solidFill>
                <a:latin typeface="Calibri" panose="020F0502020204030204"/>
              </a:endParaRPr>
            </a:p>
          </p:txBody>
        </p:sp>
        <p:sp>
          <p:nvSpPr>
            <p:cNvPr id="38" name="TextBox 37">
              <a:extLst>
                <a:ext uri="{FF2B5EF4-FFF2-40B4-BE49-F238E27FC236}">
                  <a16:creationId xmlns:a16="http://schemas.microsoft.com/office/drawing/2014/main" id="{EBC24F5E-5A62-9E18-C763-F66A96AB0901}"/>
                </a:ext>
              </a:extLst>
            </p:cNvPr>
            <p:cNvSpPr txBox="1"/>
            <p:nvPr/>
          </p:nvSpPr>
          <p:spPr>
            <a:xfrm>
              <a:off x="332936" y="3406400"/>
              <a:ext cx="2926080" cy="328294"/>
            </a:xfrm>
            <a:prstGeom prst="rect">
              <a:avLst/>
            </a:prstGeom>
            <a:noFill/>
          </p:spPr>
          <p:txBody>
            <a:bodyPr wrap="square" lIns="0" rIns="0" rtlCol="0" anchor="t">
              <a:spAutoFit/>
            </a:bodyPr>
            <a:lstStyle/>
            <a:p>
              <a:pPr algn="just"/>
              <a:endParaRPr lang="en-US" sz="1000" noProof="1">
                <a:solidFill>
                  <a:srgbClr val="000000">
                    <a:lumMod val="65000"/>
                    <a:lumOff val="35000"/>
                  </a:srgbClr>
                </a:solidFill>
                <a:latin typeface="Calibri" panose="020F0502020204030204"/>
              </a:endParaRPr>
            </a:p>
          </p:txBody>
        </p:sp>
      </p:grpSp>
      <p:grpSp>
        <p:nvGrpSpPr>
          <p:cNvPr id="39" name="Group 38">
            <a:extLst>
              <a:ext uri="{FF2B5EF4-FFF2-40B4-BE49-F238E27FC236}">
                <a16:creationId xmlns:a16="http://schemas.microsoft.com/office/drawing/2014/main" id="{CA340AD3-1DA4-44FE-5B6A-9A2153A01218}"/>
              </a:ext>
            </a:extLst>
          </p:cNvPr>
          <p:cNvGrpSpPr/>
          <p:nvPr/>
        </p:nvGrpSpPr>
        <p:grpSpPr>
          <a:xfrm>
            <a:off x="6377179" y="6047487"/>
            <a:ext cx="1772420" cy="644450"/>
            <a:chOff x="332936" y="2875429"/>
            <a:chExt cx="2926080" cy="859265"/>
          </a:xfrm>
        </p:grpSpPr>
        <p:sp>
          <p:nvSpPr>
            <p:cNvPr id="40" name="TextBox 39">
              <a:extLst>
                <a:ext uri="{FF2B5EF4-FFF2-40B4-BE49-F238E27FC236}">
                  <a16:creationId xmlns:a16="http://schemas.microsoft.com/office/drawing/2014/main" id="{AFACE318-8827-1864-6928-60E9B9156B30}"/>
                </a:ext>
              </a:extLst>
            </p:cNvPr>
            <p:cNvSpPr txBox="1"/>
            <p:nvPr/>
          </p:nvSpPr>
          <p:spPr>
            <a:xfrm>
              <a:off x="332936" y="2875429"/>
              <a:ext cx="2926080" cy="533479"/>
            </a:xfrm>
            <a:prstGeom prst="rect">
              <a:avLst/>
            </a:prstGeom>
            <a:noFill/>
          </p:spPr>
          <p:txBody>
            <a:bodyPr wrap="square" lIns="0" rIns="0" rtlCol="0" anchor="b">
              <a:spAutoFit/>
            </a:bodyPr>
            <a:lstStyle/>
            <a:p>
              <a:pPr algn="ctr"/>
              <a:r>
                <a:rPr lang="ar-EG" sz="2000" b="1" dirty="0">
                  <a:solidFill>
                    <a:srgbClr val="784F5F"/>
                  </a:solidFill>
                  <a:latin typeface="Calibri" panose="020F0502020204030204"/>
                </a:rPr>
                <a:t>توظيف الشراكات</a:t>
              </a:r>
              <a:endParaRPr lang="en-US" sz="2000" b="1" dirty="0">
                <a:solidFill>
                  <a:srgbClr val="784F5F"/>
                </a:solidFill>
                <a:latin typeface="Calibri" panose="020F0502020204030204"/>
              </a:endParaRPr>
            </a:p>
          </p:txBody>
        </p:sp>
        <p:sp>
          <p:nvSpPr>
            <p:cNvPr id="41" name="TextBox 40">
              <a:extLst>
                <a:ext uri="{FF2B5EF4-FFF2-40B4-BE49-F238E27FC236}">
                  <a16:creationId xmlns:a16="http://schemas.microsoft.com/office/drawing/2014/main" id="{2A303486-2AEB-FD72-0A84-3C922B77258E}"/>
                </a:ext>
              </a:extLst>
            </p:cNvPr>
            <p:cNvSpPr txBox="1"/>
            <p:nvPr/>
          </p:nvSpPr>
          <p:spPr>
            <a:xfrm>
              <a:off x="332936" y="3406400"/>
              <a:ext cx="2926080" cy="328294"/>
            </a:xfrm>
            <a:prstGeom prst="rect">
              <a:avLst/>
            </a:prstGeom>
            <a:noFill/>
          </p:spPr>
          <p:txBody>
            <a:bodyPr wrap="square" lIns="0" rIns="0" rtlCol="0" anchor="t">
              <a:spAutoFit/>
            </a:bodyPr>
            <a:lstStyle/>
            <a:p>
              <a:pPr algn="just"/>
              <a:endParaRPr lang="en-US" sz="1000" noProof="1">
                <a:solidFill>
                  <a:srgbClr val="000000">
                    <a:lumMod val="65000"/>
                    <a:lumOff val="35000"/>
                  </a:srgbClr>
                </a:solidFill>
                <a:latin typeface="Calibri" panose="020F0502020204030204"/>
              </a:endParaRPr>
            </a:p>
          </p:txBody>
        </p:sp>
      </p:grpSp>
      <p:grpSp>
        <p:nvGrpSpPr>
          <p:cNvPr id="42" name="Group 41">
            <a:extLst>
              <a:ext uri="{FF2B5EF4-FFF2-40B4-BE49-F238E27FC236}">
                <a16:creationId xmlns:a16="http://schemas.microsoft.com/office/drawing/2014/main" id="{18CFA109-FABB-3FBC-0E33-6F90F09882DD}"/>
              </a:ext>
            </a:extLst>
          </p:cNvPr>
          <p:cNvGrpSpPr/>
          <p:nvPr/>
        </p:nvGrpSpPr>
        <p:grpSpPr>
          <a:xfrm>
            <a:off x="8769357" y="6026352"/>
            <a:ext cx="1772420" cy="644450"/>
            <a:chOff x="332936" y="2875429"/>
            <a:chExt cx="2926080" cy="859265"/>
          </a:xfrm>
        </p:grpSpPr>
        <p:sp>
          <p:nvSpPr>
            <p:cNvPr id="43" name="TextBox 42">
              <a:extLst>
                <a:ext uri="{FF2B5EF4-FFF2-40B4-BE49-F238E27FC236}">
                  <a16:creationId xmlns:a16="http://schemas.microsoft.com/office/drawing/2014/main" id="{204B7397-D1DC-0151-AC2F-643566BDD302}"/>
                </a:ext>
              </a:extLst>
            </p:cNvPr>
            <p:cNvSpPr txBox="1"/>
            <p:nvPr/>
          </p:nvSpPr>
          <p:spPr>
            <a:xfrm>
              <a:off x="332936" y="2875429"/>
              <a:ext cx="2926080" cy="533479"/>
            </a:xfrm>
            <a:prstGeom prst="rect">
              <a:avLst/>
            </a:prstGeom>
            <a:noFill/>
          </p:spPr>
          <p:txBody>
            <a:bodyPr wrap="square" lIns="0" rIns="0" rtlCol="0" anchor="b">
              <a:spAutoFit/>
            </a:bodyPr>
            <a:lstStyle/>
            <a:p>
              <a:pPr algn="ctr"/>
              <a:r>
                <a:rPr lang="ar-EG" sz="2000" b="1" dirty="0">
                  <a:solidFill>
                    <a:srgbClr val="784F5F"/>
                  </a:solidFill>
                  <a:latin typeface="Calibri" panose="020F0502020204030204"/>
                </a:rPr>
                <a:t>القياس والربط</a:t>
              </a:r>
              <a:endParaRPr lang="en-US" sz="2000" b="1" dirty="0">
                <a:solidFill>
                  <a:srgbClr val="784F5F"/>
                </a:solidFill>
                <a:latin typeface="Calibri" panose="020F0502020204030204"/>
              </a:endParaRPr>
            </a:p>
          </p:txBody>
        </p:sp>
        <p:sp>
          <p:nvSpPr>
            <p:cNvPr id="44" name="TextBox 43">
              <a:extLst>
                <a:ext uri="{FF2B5EF4-FFF2-40B4-BE49-F238E27FC236}">
                  <a16:creationId xmlns:a16="http://schemas.microsoft.com/office/drawing/2014/main" id="{7C899D1A-57C9-ABCB-BE37-67FC6555D0A5}"/>
                </a:ext>
              </a:extLst>
            </p:cNvPr>
            <p:cNvSpPr txBox="1"/>
            <p:nvPr/>
          </p:nvSpPr>
          <p:spPr>
            <a:xfrm>
              <a:off x="332936" y="3406400"/>
              <a:ext cx="2926080" cy="328294"/>
            </a:xfrm>
            <a:prstGeom prst="rect">
              <a:avLst/>
            </a:prstGeom>
            <a:noFill/>
          </p:spPr>
          <p:txBody>
            <a:bodyPr wrap="square" lIns="0" rIns="0" rtlCol="0" anchor="t">
              <a:spAutoFit/>
            </a:bodyPr>
            <a:lstStyle/>
            <a:p>
              <a:pPr algn="just"/>
              <a:endParaRPr lang="en-US" sz="1000" noProof="1">
                <a:solidFill>
                  <a:srgbClr val="000000">
                    <a:lumMod val="65000"/>
                    <a:lumOff val="35000"/>
                  </a:srgbClr>
                </a:solidFill>
                <a:latin typeface="Calibri" panose="020F0502020204030204"/>
              </a:endParaRPr>
            </a:p>
          </p:txBody>
        </p:sp>
      </p:grpSp>
      <p:grpSp>
        <p:nvGrpSpPr>
          <p:cNvPr id="45" name="Group 44">
            <a:extLst>
              <a:ext uri="{FF2B5EF4-FFF2-40B4-BE49-F238E27FC236}">
                <a16:creationId xmlns:a16="http://schemas.microsoft.com/office/drawing/2014/main" id="{E975CEC0-06C8-B285-CCA8-641D2790F1BE}"/>
              </a:ext>
            </a:extLst>
          </p:cNvPr>
          <p:cNvGrpSpPr/>
          <p:nvPr/>
        </p:nvGrpSpPr>
        <p:grpSpPr>
          <a:xfrm>
            <a:off x="2592819" y="3129850"/>
            <a:ext cx="1772420" cy="644450"/>
            <a:chOff x="332936" y="2875429"/>
            <a:chExt cx="2926080" cy="859265"/>
          </a:xfrm>
        </p:grpSpPr>
        <p:sp>
          <p:nvSpPr>
            <p:cNvPr id="46" name="TextBox 45">
              <a:extLst>
                <a:ext uri="{FF2B5EF4-FFF2-40B4-BE49-F238E27FC236}">
                  <a16:creationId xmlns:a16="http://schemas.microsoft.com/office/drawing/2014/main" id="{52D0C584-F4E2-8A4B-FF1F-F51A363E4B66}"/>
                </a:ext>
              </a:extLst>
            </p:cNvPr>
            <p:cNvSpPr txBox="1"/>
            <p:nvPr/>
          </p:nvSpPr>
          <p:spPr>
            <a:xfrm>
              <a:off x="332936" y="2875429"/>
              <a:ext cx="2926080" cy="533479"/>
            </a:xfrm>
            <a:prstGeom prst="rect">
              <a:avLst/>
            </a:prstGeom>
            <a:noFill/>
          </p:spPr>
          <p:txBody>
            <a:bodyPr wrap="square" lIns="0" rIns="0" rtlCol="0" anchor="b">
              <a:spAutoFit/>
            </a:bodyPr>
            <a:lstStyle/>
            <a:p>
              <a:pPr algn="ctr"/>
              <a:r>
                <a:rPr lang="ar-EG" sz="2000" b="1" dirty="0">
                  <a:solidFill>
                    <a:srgbClr val="784F5F"/>
                  </a:solidFill>
                  <a:latin typeface="Calibri" panose="020F0502020204030204"/>
                </a:rPr>
                <a:t>تضمين الرسالة</a:t>
              </a:r>
              <a:endParaRPr lang="en-US" sz="2000" b="1" dirty="0">
                <a:solidFill>
                  <a:srgbClr val="784F5F"/>
                </a:solidFill>
                <a:latin typeface="Calibri" panose="020F0502020204030204"/>
              </a:endParaRPr>
            </a:p>
          </p:txBody>
        </p:sp>
        <p:sp>
          <p:nvSpPr>
            <p:cNvPr id="47" name="TextBox 46">
              <a:extLst>
                <a:ext uri="{FF2B5EF4-FFF2-40B4-BE49-F238E27FC236}">
                  <a16:creationId xmlns:a16="http://schemas.microsoft.com/office/drawing/2014/main" id="{6AE55ECC-AA03-CD1A-8A52-59F18148867D}"/>
                </a:ext>
              </a:extLst>
            </p:cNvPr>
            <p:cNvSpPr txBox="1"/>
            <p:nvPr/>
          </p:nvSpPr>
          <p:spPr>
            <a:xfrm>
              <a:off x="332936" y="3406400"/>
              <a:ext cx="2926080" cy="328294"/>
            </a:xfrm>
            <a:prstGeom prst="rect">
              <a:avLst/>
            </a:prstGeom>
            <a:noFill/>
          </p:spPr>
          <p:txBody>
            <a:bodyPr wrap="square" lIns="0" rIns="0" rtlCol="0" anchor="t">
              <a:spAutoFit/>
            </a:bodyPr>
            <a:lstStyle/>
            <a:p>
              <a:pPr algn="just"/>
              <a:endParaRPr lang="en-US" sz="1000" noProof="1">
                <a:solidFill>
                  <a:srgbClr val="000000">
                    <a:lumMod val="65000"/>
                    <a:lumOff val="35000"/>
                  </a:srgbClr>
                </a:solidFill>
                <a:latin typeface="Calibri" panose="020F0502020204030204"/>
              </a:endParaRPr>
            </a:p>
          </p:txBody>
        </p:sp>
      </p:grpSp>
      <p:grpSp>
        <p:nvGrpSpPr>
          <p:cNvPr id="48" name="Group 47">
            <a:extLst>
              <a:ext uri="{FF2B5EF4-FFF2-40B4-BE49-F238E27FC236}">
                <a16:creationId xmlns:a16="http://schemas.microsoft.com/office/drawing/2014/main" id="{4D7E0AEA-DDC9-B63D-03A1-BC391A87C9E1}"/>
              </a:ext>
            </a:extLst>
          </p:cNvPr>
          <p:cNvGrpSpPr/>
          <p:nvPr/>
        </p:nvGrpSpPr>
        <p:grpSpPr>
          <a:xfrm>
            <a:off x="5265128" y="3210227"/>
            <a:ext cx="1772420" cy="644450"/>
            <a:chOff x="332936" y="2875429"/>
            <a:chExt cx="2926080" cy="859265"/>
          </a:xfrm>
        </p:grpSpPr>
        <p:sp>
          <p:nvSpPr>
            <p:cNvPr id="49" name="TextBox 48">
              <a:extLst>
                <a:ext uri="{FF2B5EF4-FFF2-40B4-BE49-F238E27FC236}">
                  <a16:creationId xmlns:a16="http://schemas.microsoft.com/office/drawing/2014/main" id="{03E1D362-1E9C-DFD0-07AC-10715A734ACF}"/>
                </a:ext>
              </a:extLst>
            </p:cNvPr>
            <p:cNvSpPr txBox="1"/>
            <p:nvPr/>
          </p:nvSpPr>
          <p:spPr>
            <a:xfrm>
              <a:off x="332936" y="2875429"/>
              <a:ext cx="2926080" cy="533479"/>
            </a:xfrm>
            <a:prstGeom prst="rect">
              <a:avLst/>
            </a:prstGeom>
            <a:noFill/>
          </p:spPr>
          <p:txBody>
            <a:bodyPr wrap="square" lIns="0" rIns="0" rtlCol="0" anchor="b">
              <a:spAutoFit/>
            </a:bodyPr>
            <a:lstStyle/>
            <a:p>
              <a:pPr algn="ctr"/>
              <a:r>
                <a:rPr lang="ar-EG" sz="2000" b="1" dirty="0">
                  <a:solidFill>
                    <a:srgbClr val="784F5F"/>
                  </a:solidFill>
                  <a:latin typeface="Calibri" panose="020F0502020204030204"/>
                </a:rPr>
                <a:t>السرد القصصي</a:t>
              </a:r>
              <a:endParaRPr lang="en-US" sz="2000" b="1" dirty="0">
                <a:solidFill>
                  <a:srgbClr val="784F5F"/>
                </a:solidFill>
                <a:latin typeface="Calibri" panose="020F0502020204030204"/>
              </a:endParaRPr>
            </a:p>
          </p:txBody>
        </p:sp>
        <p:sp>
          <p:nvSpPr>
            <p:cNvPr id="50" name="TextBox 49">
              <a:extLst>
                <a:ext uri="{FF2B5EF4-FFF2-40B4-BE49-F238E27FC236}">
                  <a16:creationId xmlns:a16="http://schemas.microsoft.com/office/drawing/2014/main" id="{E9D60B79-799F-598F-98DF-8003EBE9D514}"/>
                </a:ext>
              </a:extLst>
            </p:cNvPr>
            <p:cNvSpPr txBox="1"/>
            <p:nvPr/>
          </p:nvSpPr>
          <p:spPr>
            <a:xfrm>
              <a:off x="332936" y="3406400"/>
              <a:ext cx="2926080" cy="328294"/>
            </a:xfrm>
            <a:prstGeom prst="rect">
              <a:avLst/>
            </a:prstGeom>
            <a:noFill/>
          </p:spPr>
          <p:txBody>
            <a:bodyPr wrap="square" lIns="0" rIns="0" rtlCol="0" anchor="t">
              <a:spAutoFit/>
            </a:bodyPr>
            <a:lstStyle/>
            <a:p>
              <a:pPr algn="just"/>
              <a:endParaRPr lang="en-US" sz="1000" noProof="1">
                <a:solidFill>
                  <a:srgbClr val="000000">
                    <a:lumMod val="65000"/>
                    <a:lumOff val="35000"/>
                  </a:srgbClr>
                </a:solidFill>
                <a:latin typeface="Calibri" panose="020F0502020204030204"/>
              </a:endParaRPr>
            </a:p>
          </p:txBody>
        </p:sp>
      </p:grpSp>
      <p:grpSp>
        <p:nvGrpSpPr>
          <p:cNvPr id="51" name="Group 50">
            <a:extLst>
              <a:ext uri="{FF2B5EF4-FFF2-40B4-BE49-F238E27FC236}">
                <a16:creationId xmlns:a16="http://schemas.microsoft.com/office/drawing/2014/main" id="{0C324F0C-25E2-892D-697F-358B616A7410}"/>
              </a:ext>
            </a:extLst>
          </p:cNvPr>
          <p:cNvGrpSpPr/>
          <p:nvPr/>
        </p:nvGrpSpPr>
        <p:grpSpPr>
          <a:xfrm>
            <a:off x="8205927" y="3157252"/>
            <a:ext cx="1772420" cy="644450"/>
            <a:chOff x="332936" y="2875429"/>
            <a:chExt cx="2926080" cy="859265"/>
          </a:xfrm>
        </p:grpSpPr>
        <p:sp>
          <p:nvSpPr>
            <p:cNvPr id="52" name="TextBox 51">
              <a:extLst>
                <a:ext uri="{FF2B5EF4-FFF2-40B4-BE49-F238E27FC236}">
                  <a16:creationId xmlns:a16="http://schemas.microsoft.com/office/drawing/2014/main" id="{90F6C0BC-89DD-0F8F-CC54-C7B84FEF5B9A}"/>
                </a:ext>
              </a:extLst>
            </p:cNvPr>
            <p:cNvSpPr txBox="1"/>
            <p:nvPr/>
          </p:nvSpPr>
          <p:spPr>
            <a:xfrm>
              <a:off x="332936" y="2875429"/>
              <a:ext cx="2926080" cy="533479"/>
            </a:xfrm>
            <a:prstGeom prst="rect">
              <a:avLst/>
            </a:prstGeom>
            <a:noFill/>
          </p:spPr>
          <p:txBody>
            <a:bodyPr wrap="square" lIns="0" rIns="0" rtlCol="0" anchor="b">
              <a:spAutoFit/>
            </a:bodyPr>
            <a:lstStyle/>
            <a:p>
              <a:pPr algn="ctr"/>
              <a:r>
                <a:rPr lang="ar-EG" sz="2000" b="1" dirty="0">
                  <a:solidFill>
                    <a:srgbClr val="784F5F"/>
                  </a:solidFill>
                  <a:latin typeface="Calibri" panose="020F0502020204030204"/>
                </a:rPr>
                <a:t>المحتوى الرقمي</a:t>
              </a:r>
              <a:endParaRPr lang="en-US" sz="2000" b="1" dirty="0">
                <a:solidFill>
                  <a:srgbClr val="784F5F"/>
                </a:solidFill>
                <a:latin typeface="Calibri" panose="020F0502020204030204"/>
              </a:endParaRPr>
            </a:p>
          </p:txBody>
        </p:sp>
        <p:sp>
          <p:nvSpPr>
            <p:cNvPr id="53" name="TextBox 52">
              <a:extLst>
                <a:ext uri="{FF2B5EF4-FFF2-40B4-BE49-F238E27FC236}">
                  <a16:creationId xmlns:a16="http://schemas.microsoft.com/office/drawing/2014/main" id="{64D491AC-2D4E-52CE-E2E2-237E0ADE2714}"/>
                </a:ext>
              </a:extLst>
            </p:cNvPr>
            <p:cNvSpPr txBox="1"/>
            <p:nvPr/>
          </p:nvSpPr>
          <p:spPr>
            <a:xfrm>
              <a:off x="332936" y="3406400"/>
              <a:ext cx="2926080" cy="328294"/>
            </a:xfrm>
            <a:prstGeom prst="rect">
              <a:avLst/>
            </a:prstGeom>
            <a:noFill/>
          </p:spPr>
          <p:txBody>
            <a:bodyPr wrap="square" lIns="0" rIns="0" rtlCol="0" anchor="t">
              <a:spAutoFit/>
            </a:bodyPr>
            <a:lstStyle/>
            <a:p>
              <a:pPr algn="just"/>
              <a:endParaRPr lang="en-US" sz="1000" noProof="1">
                <a:solidFill>
                  <a:srgbClr val="000000">
                    <a:lumMod val="65000"/>
                    <a:lumOff val="35000"/>
                  </a:srgbClr>
                </a:solidFill>
                <a:latin typeface="Calibri" panose="020F0502020204030204"/>
              </a:endParaRPr>
            </a:p>
          </p:txBody>
        </p:sp>
      </p:grpSp>
      <p:sp>
        <p:nvSpPr>
          <p:cNvPr id="55" name="TextBox 54">
            <a:extLst>
              <a:ext uri="{FF2B5EF4-FFF2-40B4-BE49-F238E27FC236}">
                <a16:creationId xmlns:a16="http://schemas.microsoft.com/office/drawing/2014/main" id="{E7634E18-8419-5712-406F-9E860049F52C}"/>
              </a:ext>
            </a:extLst>
          </p:cNvPr>
          <p:cNvSpPr txBox="1"/>
          <p:nvPr/>
        </p:nvSpPr>
        <p:spPr>
          <a:xfrm>
            <a:off x="8051697" y="3973791"/>
            <a:ext cx="516990" cy="523220"/>
          </a:xfrm>
          <a:prstGeom prst="rect">
            <a:avLst/>
          </a:prstGeom>
          <a:noFill/>
        </p:spPr>
        <p:txBody>
          <a:bodyPr wrap="square">
            <a:spAutoFit/>
          </a:bodyPr>
          <a:lstStyle/>
          <a:p>
            <a:r>
              <a:rPr lang="en-US" sz="2800" b="1" dirty="0">
                <a:solidFill>
                  <a:srgbClr val="FF0000"/>
                </a:solidFill>
                <a:latin typeface="Calibri" panose="020F0502020204030204"/>
              </a:rPr>
              <a:t>6</a:t>
            </a:r>
            <a:endParaRPr lang="ar-EG" sz="2800" dirty="0"/>
          </a:p>
        </p:txBody>
      </p:sp>
      <p:sp>
        <p:nvSpPr>
          <p:cNvPr id="56" name="TextBox 55">
            <a:extLst>
              <a:ext uri="{FF2B5EF4-FFF2-40B4-BE49-F238E27FC236}">
                <a16:creationId xmlns:a16="http://schemas.microsoft.com/office/drawing/2014/main" id="{474C2D4A-D278-66B5-C918-FE8D9623BA2F}"/>
              </a:ext>
            </a:extLst>
          </p:cNvPr>
          <p:cNvSpPr txBox="1"/>
          <p:nvPr/>
        </p:nvSpPr>
        <p:spPr>
          <a:xfrm>
            <a:off x="6962831" y="5003583"/>
            <a:ext cx="516990" cy="523220"/>
          </a:xfrm>
          <a:prstGeom prst="rect">
            <a:avLst/>
          </a:prstGeom>
          <a:noFill/>
        </p:spPr>
        <p:txBody>
          <a:bodyPr wrap="square">
            <a:spAutoFit/>
          </a:bodyPr>
          <a:lstStyle/>
          <a:p>
            <a:r>
              <a:rPr lang="en-US" sz="2800" b="1" dirty="0">
                <a:solidFill>
                  <a:srgbClr val="FF0000"/>
                </a:solidFill>
                <a:latin typeface="Calibri" panose="020F0502020204030204"/>
              </a:rPr>
              <a:t>5</a:t>
            </a:r>
            <a:endParaRPr lang="ar-EG" sz="2800" dirty="0"/>
          </a:p>
        </p:txBody>
      </p:sp>
      <p:sp>
        <p:nvSpPr>
          <p:cNvPr id="57" name="TextBox 56">
            <a:extLst>
              <a:ext uri="{FF2B5EF4-FFF2-40B4-BE49-F238E27FC236}">
                <a16:creationId xmlns:a16="http://schemas.microsoft.com/office/drawing/2014/main" id="{61CD4C06-297E-9877-76FF-33C890B51119}"/>
              </a:ext>
            </a:extLst>
          </p:cNvPr>
          <p:cNvSpPr txBox="1"/>
          <p:nvPr/>
        </p:nvSpPr>
        <p:spPr>
          <a:xfrm>
            <a:off x="5848546" y="3904400"/>
            <a:ext cx="516990" cy="523220"/>
          </a:xfrm>
          <a:prstGeom prst="rect">
            <a:avLst/>
          </a:prstGeom>
          <a:noFill/>
        </p:spPr>
        <p:txBody>
          <a:bodyPr wrap="square">
            <a:spAutoFit/>
          </a:bodyPr>
          <a:lstStyle/>
          <a:p>
            <a:r>
              <a:rPr lang="en-US" sz="2800" b="1" dirty="0">
                <a:solidFill>
                  <a:srgbClr val="FF0000"/>
                </a:solidFill>
                <a:latin typeface="Calibri" panose="020F0502020204030204"/>
              </a:rPr>
              <a:t>4</a:t>
            </a:r>
            <a:endParaRPr lang="ar-EG" sz="2800" dirty="0"/>
          </a:p>
        </p:txBody>
      </p:sp>
      <p:sp>
        <p:nvSpPr>
          <p:cNvPr id="58" name="TextBox 57">
            <a:extLst>
              <a:ext uri="{FF2B5EF4-FFF2-40B4-BE49-F238E27FC236}">
                <a16:creationId xmlns:a16="http://schemas.microsoft.com/office/drawing/2014/main" id="{CD92D0F4-4BBC-B694-BB40-CE60122E5083}"/>
              </a:ext>
            </a:extLst>
          </p:cNvPr>
          <p:cNvSpPr txBox="1"/>
          <p:nvPr/>
        </p:nvSpPr>
        <p:spPr>
          <a:xfrm>
            <a:off x="4812437" y="5074454"/>
            <a:ext cx="516990" cy="523220"/>
          </a:xfrm>
          <a:prstGeom prst="rect">
            <a:avLst/>
          </a:prstGeom>
          <a:noFill/>
        </p:spPr>
        <p:txBody>
          <a:bodyPr wrap="square">
            <a:spAutoFit/>
          </a:bodyPr>
          <a:lstStyle/>
          <a:p>
            <a:r>
              <a:rPr lang="en-US" sz="2800" b="1" dirty="0">
                <a:solidFill>
                  <a:srgbClr val="FF0000"/>
                </a:solidFill>
                <a:latin typeface="Calibri" panose="020F0502020204030204"/>
              </a:rPr>
              <a:t>3</a:t>
            </a:r>
            <a:endParaRPr lang="ar-EG" sz="2800" dirty="0"/>
          </a:p>
        </p:txBody>
      </p:sp>
      <p:sp>
        <p:nvSpPr>
          <p:cNvPr id="59" name="TextBox 58">
            <a:extLst>
              <a:ext uri="{FF2B5EF4-FFF2-40B4-BE49-F238E27FC236}">
                <a16:creationId xmlns:a16="http://schemas.microsoft.com/office/drawing/2014/main" id="{497A6436-D321-399B-402B-DE80B24484BD}"/>
              </a:ext>
            </a:extLst>
          </p:cNvPr>
          <p:cNvSpPr txBox="1"/>
          <p:nvPr/>
        </p:nvSpPr>
        <p:spPr>
          <a:xfrm>
            <a:off x="3661863" y="3978896"/>
            <a:ext cx="516990" cy="523220"/>
          </a:xfrm>
          <a:prstGeom prst="rect">
            <a:avLst/>
          </a:prstGeom>
          <a:noFill/>
        </p:spPr>
        <p:txBody>
          <a:bodyPr wrap="square">
            <a:spAutoFit/>
          </a:bodyPr>
          <a:lstStyle/>
          <a:p>
            <a:r>
              <a:rPr lang="en-US" sz="2800" b="1" dirty="0">
                <a:solidFill>
                  <a:srgbClr val="FF0000"/>
                </a:solidFill>
                <a:latin typeface="Calibri" panose="020F0502020204030204"/>
              </a:rPr>
              <a:t>2</a:t>
            </a:r>
            <a:endParaRPr lang="ar-EG" sz="2800" dirty="0"/>
          </a:p>
        </p:txBody>
      </p:sp>
      <p:sp>
        <p:nvSpPr>
          <p:cNvPr id="60" name="TextBox 59">
            <a:extLst>
              <a:ext uri="{FF2B5EF4-FFF2-40B4-BE49-F238E27FC236}">
                <a16:creationId xmlns:a16="http://schemas.microsoft.com/office/drawing/2014/main" id="{5AE67588-713E-7C7D-C70C-3C2625099222}"/>
              </a:ext>
            </a:extLst>
          </p:cNvPr>
          <p:cNvSpPr txBox="1"/>
          <p:nvPr/>
        </p:nvSpPr>
        <p:spPr>
          <a:xfrm>
            <a:off x="2613068" y="5101496"/>
            <a:ext cx="516990" cy="523220"/>
          </a:xfrm>
          <a:prstGeom prst="rect">
            <a:avLst/>
          </a:prstGeom>
          <a:noFill/>
        </p:spPr>
        <p:txBody>
          <a:bodyPr wrap="square">
            <a:spAutoFit/>
          </a:bodyPr>
          <a:lstStyle/>
          <a:p>
            <a:r>
              <a:rPr lang="en-US" sz="2800" b="1" dirty="0">
                <a:solidFill>
                  <a:srgbClr val="FF0000"/>
                </a:solidFill>
                <a:latin typeface="Calibri" panose="020F0502020204030204"/>
              </a:rPr>
              <a:t>1</a:t>
            </a:r>
            <a:endParaRPr lang="ar-EG" sz="2800" dirty="0"/>
          </a:p>
        </p:txBody>
      </p:sp>
    </p:spTree>
    <p:extLst>
      <p:ext uri="{BB962C8B-B14F-4D97-AF65-F5344CB8AC3E}">
        <p14:creationId xmlns:p14="http://schemas.microsoft.com/office/powerpoint/2010/main" val="422705214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56898-1289-F0F7-A0B8-CD4EB16696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FE161D1-B2A3-33FA-0ACC-7A79B742975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944CA4-B917-1E74-245A-18592BD1963A}"/>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0603F65-1E70-2D80-263B-D81C3DA8D7A0}"/>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B3AA73F-8E39-DD37-CA94-12A4A6A54084}"/>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F1EE5DA-0585-64BF-9E21-E73C58E7B2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773CD7B-C876-4582-D269-72FE4BDA2F88}"/>
              </a:ext>
            </a:extLst>
          </p:cNvPr>
          <p:cNvSpPr txBox="1"/>
          <p:nvPr/>
        </p:nvSpPr>
        <p:spPr>
          <a:xfrm>
            <a:off x="402370" y="1639761"/>
            <a:ext cx="11387259" cy="1661993"/>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1. التحليل الموضوعي لأهداف التنمية وربطها بمجالات المنظمة:</a:t>
            </a:r>
          </a:p>
          <a:p>
            <a:pPr algn="just" rtl="1">
              <a:spcAft>
                <a:spcPts val="1200"/>
              </a:spcAft>
            </a:pPr>
            <a:r>
              <a:rPr lang="ar-EG" dirty="0">
                <a:latin typeface="Alexandria" pitchFamily="2" charset="-78"/>
                <a:cs typeface="Alexandria" pitchFamily="2" charset="-78"/>
              </a:rPr>
              <a:t>كل مؤسسة تعمل في مجال معيّن يمكنها تحديد أي أهداف التنمية المستدامة تتقاطع مع نشاطها.</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شركة تكنولوجيا يمكنها ربط حملاتها بهدف 9: "الصناعة والابتكار"</a:t>
            </a:r>
          </a:p>
        </p:txBody>
      </p:sp>
      <p:sp>
        <p:nvSpPr>
          <p:cNvPr id="3" name="Rectangle: Rounded Corners 2">
            <a:extLst>
              <a:ext uri="{FF2B5EF4-FFF2-40B4-BE49-F238E27FC236}">
                <a16:creationId xmlns:a16="http://schemas.microsoft.com/office/drawing/2014/main" id="{D2059D84-EDFD-3659-594D-9344AA017E27}"/>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أساليب وتكنيكات دمج أهداف التنمية المستدامة في الخطط الاتصالية</a:t>
            </a:r>
          </a:p>
        </p:txBody>
      </p:sp>
      <p:sp>
        <p:nvSpPr>
          <p:cNvPr id="6" name="TextBox 5">
            <a:extLst>
              <a:ext uri="{FF2B5EF4-FFF2-40B4-BE49-F238E27FC236}">
                <a16:creationId xmlns:a16="http://schemas.microsoft.com/office/drawing/2014/main" id="{1F4644F7-2216-A10C-D1F1-AFA002AF13F3}"/>
              </a:ext>
            </a:extLst>
          </p:cNvPr>
          <p:cNvSpPr txBox="1"/>
          <p:nvPr/>
        </p:nvSpPr>
        <p:spPr>
          <a:xfrm>
            <a:off x="402370" y="3700147"/>
            <a:ext cx="11387259" cy="1661993"/>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2. تضمين رسالة التنمية في الهوية الاتصالية:</a:t>
            </a:r>
          </a:p>
          <a:p>
            <a:pPr algn="just" rtl="1">
              <a:spcAft>
                <a:spcPts val="1200"/>
              </a:spcAft>
            </a:pPr>
            <a:r>
              <a:rPr lang="ar-EG" dirty="0">
                <a:latin typeface="Alexandria" pitchFamily="2" charset="-78"/>
                <a:cs typeface="Alexandria" pitchFamily="2" charset="-78"/>
              </a:rPr>
              <a:t>صياغة رؤية ورسالة المؤسسة بحيث تُظهر التزامًا مباشرًا بأهداف الاستدامة.</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"نحن نبتكر من أجل بيئة أكثر نظافة وعدالة" (تربط التكنولوجيا بالهدف 13 والعمل المناخي).</a:t>
            </a:r>
          </a:p>
        </p:txBody>
      </p:sp>
    </p:spTree>
    <p:extLst>
      <p:ext uri="{BB962C8B-B14F-4D97-AF65-F5344CB8AC3E}">
        <p14:creationId xmlns:p14="http://schemas.microsoft.com/office/powerpoint/2010/main" val="323826665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6ED23-214E-FC72-6717-7D8FA1B317A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0B3188-87C3-85C4-F422-64A2E96FFA9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8E26DA7-2B19-641D-2DF4-04CCE603CAB2}"/>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09EA86-68F1-98F6-B74F-6544DC6CBAAD}"/>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CBF5CB7-A1FB-8743-D702-8F0AA11333A6}"/>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4E206F4-8FBD-91E2-E8E1-C228E535F0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D77BBE8-C2E3-08A2-A9D9-C099C4589AD1}"/>
              </a:ext>
            </a:extLst>
          </p:cNvPr>
          <p:cNvSpPr txBox="1"/>
          <p:nvPr/>
        </p:nvSpPr>
        <p:spPr>
          <a:xfrm>
            <a:off x="402370" y="1639761"/>
            <a:ext cx="11387259" cy="1938992"/>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3. التخطيط الاتصالي القائم على الهدف </a:t>
            </a:r>
            <a:r>
              <a:rPr lang="en-US" b="1" dirty="0">
                <a:solidFill>
                  <a:schemeClr val="accent2"/>
                </a:solidFill>
                <a:latin typeface="Alexandria" pitchFamily="2" charset="-78"/>
                <a:cs typeface="Alexandria" pitchFamily="2" charset="-78"/>
              </a:rPr>
              <a:t>Goal-Based Planning</a:t>
            </a:r>
            <a:r>
              <a:rPr lang="ar-EG" b="1" dirty="0">
                <a:solidFill>
                  <a:schemeClr val="accent2"/>
                </a:solidFill>
                <a:latin typeface="Alexandria" pitchFamily="2" charset="-78"/>
                <a:cs typeface="Alexandria" pitchFamily="2" charset="-78"/>
              </a:rPr>
              <a:t>:</a:t>
            </a:r>
          </a:p>
          <a:p>
            <a:pPr algn="just" rtl="1">
              <a:spcAft>
                <a:spcPts val="1200"/>
              </a:spcAft>
            </a:pPr>
            <a:r>
              <a:rPr lang="ar-EG" dirty="0">
                <a:latin typeface="Alexandria" pitchFamily="2" charset="-78"/>
                <a:cs typeface="Alexandria" pitchFamily="2" charset="-78"/>
              </a:rPr>
              <a:t>تبدأ الخطة الاتصالية بتحديد الهدف التنموي المرتبط بالحملة، ثم تُبنى الرسائل والوسائل والجمهور بناء عليه.</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إذا كان الهدف 5 (المساواة بين الجنسين)، تُبنى الحملة على سرد قصص نسائية ملهمة، وتُستخدم وسائل رقمية تستهدف الفئات الشابة.</a:t>
            </a:r>
          </a:p>
        </p:txBody>
      </p:sp>
      <p:sp>
        <p:nvSpPr>
          <p:cNvPr id="3" name="Rectangle: Rounded Corners 2">
            <a:extLst>
              <a:ext uri="{FF2B5EF4-FFF2-40B4-BE49-F238E27FC236}">
                <a16:creationId xmlns:a16="http://schemas.microsoft.com/office/drawing/2014/main" id="{800148E3-F7CF-E223-9229-ADE0D3EBF030}"/>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أساليب وتكنيكات دمج أهداف التنمية المستدامة في الخطط الاتصالية</a:t>
            </a:r>
          </a:p>
        </p:txBody>
      </p:sp>
      <p:sp>
        <p:nvSpPr>
          <p:cNvPr id="6" name="TextBox 5">
            <a:extLst>
              <a:ext uri="{FF2B5EF4-FFF2-40B4-BE49-F238E27FC236}">
                <a16:creationId xmlns:a16="http://schemas.microsoft.com/office/drawing/2014/main" id="{818A64DA-493B-523F-303A-C1F143426596}"/>
              </a:ext>
            </a:extLst>
          </p:cNvPr>
          <p:cNvSpPr txBox="1"/>
          <p:nvPr/>
        </p:nvSpPr>
        <p:spPr>
          <a:xfrm>
            <a:off x="402370" y="3935943"/>
            <a:ext cx="11387259" cy="1938992"/>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4. استخدام </a:t>
            </a:r>
            <a:r>
              <a:rPr lang="en-US" b="1" dirty="0">
                <a:solidFill>
                  <a:schemeClr val="accent2"/>
                </a:solidFill>
                <a:latin typeface="Alexandria" pitchFamily="2" charset="-78"/>
                <a:cs typeface="Alexandria" pitchFamily="2" charset="-78"/>
              </a:rPr>
              <a:t>storytelling </a:t>
            </a:r>
            <a:r>
              <a:rPr lang="ar-EG" b="1" dirty="0">
                <a:solidFill>
                  <a:schemeClr val="accent2"/>
                </a:solidFill>
                <a:latin typeface="Alexandria" pitchFamily="2" charset="-78"/>
                <a:cs typeface="Alexandria" pitchFamily="2" charset="-78"/>
              </a:rPr>
              <a:t>القائم على أهداف التنمية:</a:t>
            </a:r>
          </a:p>
          <a:p>
            <a:pPr algn="just" rtl="1">
              <a:spcAft>
                <a:spcPts val="1200"/>
              </a:spcAft>
            </a:pPr>
            <a:r>
              <a:rPr lang="ar-EG" dirty="0">
                <a:latin typeface="Alexandria" pitchFamily="2" charset="-78"/>
                <a:cs typeface="Alexandria" pitchFamily="2" charset="-78"/>
              </a:rPr>
              <a:t>السرد القصصي المؤثر من أقوى تقنيات العلاقات العامة؛ ويمكن ربطه بقصص نجاح محلية أو شخصية مرتبطة بأهداف التنمية.</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فيديو لقصة شابة استفادت من منحة تعليمية ضمن حملة "التعليم من حق الجميع" (هدف 4).</a:t>
            </a:r>
          </a:p>
        </p:txBody>
      </p:sp>
    </p:spTree>
    <p:extLst>
      <p:ext uri="{BB962C8B-B14F-4D97-AF65-F5344CB8AC3E}">
        <p14:creationId xmlns:p14="http://schemas.microsoft.com/office/powerpoint/2010/main" val="336030898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1905D-51EB-AE20-3BA6-2236322F70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A528B7-BB36-0F51-EF6A-2E13BBAB8EE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E4DAE44-0F06-E49E-0751-D5BB93A69997}"/>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AD4C03B-E8DB-A03D-A15D-346904EA2D29}"/>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A41D4E76-167C-0592-76A3-FF9ED4F36F38}"/>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2E55D22B-ADA0-2563-E66E-10C37091E6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93C8F773-1BC9-ED8C-F339-B985266F31F2}"/>
              </a:ext>
            </a:extLst>
          </p:cNvPr>
          <p:cNvSpPr txBox="1"/>
          <p:nvPr/>
        </p:nvSpPr>
        <p:spPr>
          <a:xfrm>
            <a:off x="402370" y="1639761"/>
            <a:ext cx="11387259" cy="1661993"/>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5. توظيف الشراكات كاستراتيجية اتصال:</a:t>
            </a:r>
          </a:p>
          <a:p>
            <a:pPr algn="just" rtl="1">
              <a:spcAft>
                <a:spcPts val="1200"/>
              </a:spcAft>
            </a:pPr>
            <a:r>
              <a:rPr lang="ar-EG" dirty="0">
                <a:latin typeface="Alexandria" pitchFamily="2" charset="-78"/>
                <a:cs typeface="Alexandria" pitchFamily="2" charset="-78"/>
              </a:rPr>
              <a:t>التعاون مع منظمات غير حكومية، مؤسسات إعلامية، أو شركات أخرى، لتوسيع الأثر وتعزيز مصداقية الحملة.</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بيئية بالتعاون بين وزارة البيئة وشركات المياه ووسائل الإعلام (هدف 6: المياه النظيفة).</a:t>
            </a:r>
          </a:p>
        </p:txBody>
      </p:sp>
      <p:sp>
        <p:nvSpPr>
          <p:cNvPr id="3" name="Rectangle: Rounded Corners 2">
            <a:extLst>
              <a:ext uri="{FF2B5EF4-FFF2-40B4-BE49-F238E27FC236}">
                <a16:creationId xmlns:a16="http://schemas.microsoft.com/office/drawing/2014/main" id="{6F599AE7-924B-E631-EA78-CF11694756DE}"/>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أساليب وتكنيكات دمج أهداف التنمية المستدامة في الخطط الاتصالية</a:t>
            </a:r>
          </a:p>
        </p:txBody>
      </p:sp>
      <p:sp>
        <p:nvSpPr>
          <p:cNvPr id="6" name="TextBox 5">
            <a:extLst>
              <a:ext uri="{FF2B5EF4-FFF2-40B4-BE49-F238E27FC236}">
                <a16:creationId xmlns:a16="http://schemas.microsoft.com/office/drawing/2014/main" id="{D77A045C-02F4-4FC9-83B1-9CE2640A822F}"/>
              </a:ext>
            </a:extLst>
          </p:cNvPr>
          <p:cNvSpPr txBox="1"/>
          <p:nvPr/>
        </p:nvSpPr>
        <p:spPr>
          <a:xfrm>
            <a:off x="402370" y="3935943"/>
            <a:ext cx="11387259" cy="1661993"/>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6. تصميم محتوى رقمي تفاعلي حول أهداف التنمية:</a:t>
            </a:r>
          </a:p>
          <a:p>
            <a:pPr algn="just" rtl="1">
              <a:spcAft>
                <a:spcPts val="1200"/>
              </a:spcAft>
            </a:pPr>
            <a:r>
              <a:rPr lang="ar-EG" dirty="0">
                <a:latin typeface="Alexandria" pitchFamily="2" charset="-78"/>
                <a:cs typeface="Alexandria" pitchFamily="2" charset="-78"/>
              </a:rPr>
              <a:t>مثل استخدام الإنفوجرافيك، الاختبارات التوعوية، الفيديوهات القصيرة، لإشراك الجمهور حول أهداف </a:t>
            </a:r>
            <a:r>
              <a:rPr lang="en-US" dirty="0">
                <a:latin typeface="Alexandria" pitchFamily="2" charset="-78"/>
                <a:cs typeface="Alexandria" pitchFamily="2" charset="-78"/>
              </a:rPr>
              <a:t>SDGs.</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اختبار تفاعلي على إنستغرام: "أي هدف تنمية مستدامة تمثلك؟".</a:t>
            </a:r>
          </a:p>
        </p:txBody>
      </p:sp>
    </p:spTree>
    <p:extLst>
      <p:ext uri="{BB962C8B-B14F-4D97-AF65-F5344CB8AC3E}">
        <p14:creationId xmlns:p14="http://schemas.microsoft.com/office/powerpoint/2010/main" val="2085931273"/>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7B1C2-5759-9C0D-0D89-45814A376E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A18D4B-4F3D-5ABF-D367-0DCAE5AAA3E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AE1F677-0F6E-1475-A3F9-86A3CA10D185}"/>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0B278E4-18DB-D88C-B569-A40F3DC91771}"/>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B5FC7E2-99C8-2BE9-14CC-FE0613AE9E29}"/>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BE74896-AF0A-F2AB-E29F-DA7FCD122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9360A66-6934-F76F-F75B-42DFD65DECE5}"/>
              </a:ext>
            </a:extLst>
          </p:cNvPr>
          <p:cNvSpPr txBox="1"/>
          <p:nvPr/>
        </p:nvSpPr>
        <p:spPr>
          <a:xfrm>
            <a:off x="402370" y="1809519"/>
            <a:ext cx="11387259" cy="1661993"/>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7. القياس والربط بمؤشرات التنمية:</a:t>
            </a:r>
          </a:p>
          <a:p>
            <a:pPr algn="just" rtl="1">
              <a:spcAft>
                <a:spcPts val="1200"/>
              </a:spcAft>
            </a:pPr>
            <a:r>
              <a:rPr lang="ar-EG" dirty="0">
                <a:latin typeface="Alexandria" pitchFamily="2" charset="-78"/>
                <a:cs typeface="Alexandria" pitchFamily="2" charset="-78"/>
              </a:rPr>
              <a:t>عند تقييم أثر الحملة، يجب ربط النتائج بأحد مؤشرات التنمية المستدامة المعترف بها.</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عدد المستفيدين من حملة توعوية حول الصحة النفسية (الهدف 3).</a:t>
            </a:r>
          </a:p>
        </p:txBody>
      </p:sp>
      <p:sp>
        <p:nvSpPr>
          <p:cNvPr id="3" name="Rectangle: Rounded Corners 2">
            <a:extLst>
              <a:ext uri="{FF2B5EF4-FFF2-40B4-BE49-F238E27FC236}">
                <a16:creationId xmlns:a16="http://schemas.microsoft.com/office/drawing/2014/main" id="{5AAF1124-C7E7-7750-727D-5FBCA7D950B8}"/>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أساليب وتكنيكات دمج أهداف التنمية المستدامة في الخطط الاتصالية</a:t>
            </a:r>
          </a:p>
        </p:txBody>
      </p:sp>
      <p:sp>
        <p:nvSpPr>
          <p:cNvPr id="6" name="TextBox 5">
            <a:extLst>
              <a:ext uri="{FF2B5EF4-FFF2-40B4-BE49-F238E27FC236}">
                <a16:creationId xmlns:a16="http://schemas.microsoft.com/office/drawing/2014/main" id="{167C7F65-A46D-04B6-2365-1CDE973689A3}"/>
              </a:ext>
            </a:extLst>
          </p:cNvPr>
          <p:cNvSpPr txBox="1"/>
          <p:nvPr/>
        </p:nvSpPr>
        <p:spPr>
          <a:xfrm>
            <a:off x="291401" y="4252429"/>
            <a:ext cx="11387259" cy="2226892"/>
          </a:xfrm>
          <a:prstGeom prst="rect">
            <a:avLst/>
          </a:prstGeom>
          <a:noFill/>
        </p:spPr>
        <p:txBody>
          <a:bodyPr wrap="square" rtlCol="1">
            <a:spAutoFit/>
          </a:bodyPr>
          <a:lstStyle/>
          <a:p>
            <a:pPr algn="ctr" rtl="1">
              <a:lnSpc>
                <a:spcPct val="200000"/>
              </a:lnSpc>
              <a:spcAft>
                <a:spcPts val="1200"/>
              </a:spcAft>
            </a:pPr>
            <a:r>
              <a:rPr lang="ar-EG" b="1" dirty="0">
                <a:solidFill>
                  <a:schemeClr val="accent1"/>
                </a:solidFill>
                <a:latin typeface="Alexandria" pitchFamily="2" charset="-78"/>
                <a:cs typeface="Alexandria" pitchFamily="2" charset="-78"/>
              </a:rPr>
              <a:t>دمج أهداف التنمية المستدامة في الخطط الاتصالية ليس مجرّد نشاط جانبي، بل هو استراتيجية متقدمة للعلاقات العامة الحديثة، تسهم في تحقيق الأثر المجتمعي وتعزيز ثقة الجمهور ورفع مكانة المؤسسة دوليًا ومحليًا. عبر هذه التكنيكات، تصبح الحملات الاتصالية أدوات تغيير حقيقية، وليست فقط أدوات ترويج.</a:t>
            </a:r>
          </a:p>
        </p:txBody>
      </p:sp>
    </p:spTree>
    <p:extLst>
      <p:ext uri="{BB962C8B-B14F-4D97-AF65-F5344CB8AC3E}">
        <p14:creationId xmlns:p14="http://schemas.microsoft.com/office/powerpoint/2010/main" val="198184287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E2AD1-8CAC-AAE9-431A-1AFBA084FF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A24F1B-1218-A00B-E394-07F27B41023D}"/>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55717DE-954E-DC27-EF9B-7E6AB3924259}"/>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6284FB-FDB4-6937-FC2D-2D3C9BD30326}"/>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2EB00FB-A659-D641-0D9C-4A09906E345D}"/>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283256-8AA2-239E-8908-D8EF2440E2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C343A0D-5565-E75B-A795-8262D4120695}"/>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فرص دمج العلاقات العامة في التنمية المستدامة</a:t>
            </a:r>
          </a:p>
        </p:txBody>
      </p:sp>
      <p:grpSp>
        <p:nvGrpSpPr>
          <p:cNvPr id="4" name="Group 3">
            <a:extLst>
              <a:ext uri="{FF2B5EF4-FFF2-40B4-BE49-F238E27FC236}">
                <a16:creationId xmlns:a16="http://schemas.microsoft.com/office/drawing/2014/main" id="{D9ADAF30-E4C5-2F94-889E-29D5FBCAF189}"/>
              </a:ext>
            </a:extLst>
          </p:cNvPr>
          <p:cNvGrpSpPr/>
          <p:nvPr/>
        </p:nvGrpSpPr>
        <p:grpSpPr>
          <a:xfrm>
            <a:off x="2254474" y="2598172"/>
            <a:ext cx="3947631" cy="1256314"/>
            <a:chOff x="2395432" y="2441414"/>
            <a:chExt cx="3787532" cy="1205367"/>
          </a:xfrm>
        </p:grpSpPr>
        <p:sp>
          <p:nvSpPr>
            <p:cNvPr id="8" name="Shape">
              <a:extLst>
                <a:ext uri="{FF2B5EF4-FFF2-40B4-BE49-F238E27FC236}">
                  <a16:creationId xmlns:a16="http://schemas.microsoft.com/office/drawing/2014/main" id="{4D4E2544-052E-7064-FA34-D15167BB72BB}"/>
                </a:ext>
              </a:extLst>
            </p:cNvPr>
            <p:cNvSpPr/>
            <p:nvPr/>
          </p:nvSpPr>
          <p:spPr>
            <a:xfrm>
              <a:off x="5261207" y="2441414"/>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5">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02</a:t>
              </a:r>
              <a:endParaRPr sz="2800" b="1" dirty="0">
                <a:solidFill>
                  <a:schemeClr val="bg1"/>
                </a:solidFill>
                <a:latin typeface="Calibri" panose="020F0502020204030204"/>
              </a:endParaRPr>
            </a:p>
          </p:txBody>
        </p:sp>
        <p:sp>
          <p:nvSpPr>
            <p:cNvPr id="9" name="Freeform: Shape 8">
              <a:extLst>
                <a:ext uri="{FF2B5EF4-FFF2-40B4-BE49-F238E27FC236}">
                  <a16:creationId xmlns:a16="http://schemas.microsoft.com/office/drawing/2014/main" id="{D11616FA-253E-ACA2-2F2E-7AEA0F3613CB}"/>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srgbClr val="FFFFFF"/>
                </a:solidFill>
                <a:latin typeface="Calibri" panose="020F0502020204030204"/>
              </a:endParaRPr>
            </a:p>
          </p:txBody>
        </p:sp>
        <p:sp>
          <p:nvSpPr>
            <p:cNvPr id="10" name="Shape">
              <a:extLst>
                <a:ext uri="{FF2B5EF4-FFF2-40B4-BE49-F238E27FC236}">
                  <a16:creationId xmlns:a16="http://schemas.microsoft.com/office/drawing/2014/main" id="{BD1D1BB9-4F1D-6755-EE01-FC37A5879063}"/>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5"/>
            </a:solidFill>
            <a:ln w="12700">
              <a:miter lim="400000"/>
            </a:ln>
          </p:spPr>
          <p:txBody>
            <a:bodyPr lIns="28575" tIns="28575" rIns="28575" bIns="28575" anchor="ctr"/>
            <a:lstStyle/>
            <a:p>
              <a:pPr algn="ctr">
                <a:defRPr sz="3000">
                  <a:solidFill>
                    <a:srgbClr val="FFFFFF"/>
                  </a:solidFill>
                </a:defRPr>
              </a:pPr>
              <a:r>
                <a:rPr lang="ar-EG" sz="1400" b="1" dirty="0">
                  <a:solidFill>
                    <a:schemeClr val="bg2">
                      <a:lumMod val="10000"/>
                    </a:schemeClr>
                  </a:solidFill>
                  <a:latin typeface="Alexandria" pitchFamily="2" charset="-78"/>
                  <a:cs typeface="Alexandria" pitchFamily="2" charset="-78"/>
                </a:rPr>
                <a:t>توظيف الإعلام الرقمي والتفاعلي</a:t>
              </a:r>
              <a:endParaRPr sz="1400" b="1" dirty="0">
                <a:solidFill>
                  <a:schemeClr val="bg2">
                    <a:lumMod val="10000"/>
                  </a:schemeClr>
                </a:solidFill>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F5DB9B73-C79C-58CE-A6BA-9E4E52DA0FA6}"/>
              </a:ext>
            </a:extLst>
          </p:cNvPr>
          <p:cNvGrpSpPr/>
          <p:nvPr/>
        </p:nvGrpSpPr>
        <p:grpSpPr>
          <a:xfrm>
            <a:off x="5998875" y="1884491"/>
            <a:ext cx="3943143" cy="1256314"/>
            <a:chOff x="5901012" y="1838728"/>
            <a:chExt cx="3783225" cy="1205367"/>
          </a:xfrm>
        </p:grpSpPr>
        <p:sp>
          <p:nvSpPr>
            <p:cNvPr id="12" name="Shape">
              <a:extLst>
                <a:ext uri="{FF2B5EF4-FFF2-40B4-BE49-F238E27FC236}">
                  <a16:creationId xmlns:a16="http://schemas.microsoft.com/office/drawing/2014/main" id="{3AFB0802-31E4-01CA-8CF8-CBE0E3FB44F7}"/>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4">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01</a:t>
              </a:r>
              <a:endParaRPr sz="2800" b="1" dirty="0">
                <a:solidFill>
                  <a:schemeClr val="bg1"/>
                </a:solidFill>
                <a:latin typeface="Calibri" panose="020F0502020204030204"/>
              </a:endParaRPr>
            </a:p>
          </p:txBody>
        </p:sp>
        <p:sp>
          <p:nvSpPr>
            <p:cNvPr id="13" name="Freeform: Shape 12">
              <a:extLst>
                <a:ext uri="{FF2B5EF4-FFF2-40B4-BE49-F238E27FC236}">
                  <a16:creationId xmlns:a16="http://schemas.microsoft.com/office/drawing/2014/main" id="{E415DB04-9F53-D13D-3715-3DBF651C58BC}"/>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14" name="Shape">
              <a:extLst>
                <a:ext uri="{FF2B5EF4-FFF2-40B4-BE49-F238E27FC236}">
                  <a16:creationId xmlns:a16="http://schemas.microsoft.com/office/drawing/2014/main" id="{120C9E5D-AA1D-EA9D-1431-75E6485929DF}"/>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4"/>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القدرة على التأثير في الرأي العام وتغيير السلوك</a:t>
              </a:r>
              <a:endParaRPr lang="en-US" sz="1400" b="1" dirty="0">
                <a:solidFill>
                  <a:prstClr val="black">
                    <a:lumMod val="85000"/>
                    <a:lumOff val="15000"/>
                  </a:prstClr>
                </a:solidFill>
                <a:latin typeface="Alexandria" pitchFamily="2" charset="-78"/>
                <a:cs typeface="Alexandria" pitchFamily="2" charset="-78"/>
              </a:endParaRPr>
            </a:p>
          </p:txBody>
        </p:sp>
      </p:grpSp>
      <p:grpSp>
        <p:nvGrpSpPr>
          <p:cNvPr id="15" name="Group 14">
            <a:extLst>
              <a:ext uri="{FF2B5EF4-FFF2-40B4-BE49-F238E27FC236}">
                <a16:creationId xmlns:a16="http://schemas.microsoft.com/office/drawing/2014/main" id="{98C44600-9DE6-0D1E-E877-E82039843243}"/>
              </a:ext>
            </a:extLst>
          </p:cNvPr>
          <p:cNvGrpSpPr/>
          <p:nvPr/>
        </p:nvGrpSpPr>
        <p:grpSpPr>
          <a:xfrm>
            <a:off x="2249985" y="4025534"/>
            <a:ext cx="3947631" cy="1256314"/>
            <a:chOff x="2395432" y="2441414"/>
            <a:chExt cx="3787532" cy="1205367"/>
          </a:xfrm>
        </p:grpSpPr>
        <p:sp>
          <p:nvSpPr>
            <p:cNvPr id="16" name="Shape">
              <a:extLst>
                <a:ext uri="{FF2B5EF4-FFF2-40B4-BE49-F238E27FC236}">
                  <a16:creationId xmlns:a16="http://schemas.microsoft.com/office/drawing/2014/main" id="{D4FE765B-5AFC-33E2-622B-755A656D0A00}"/>
                </a:ext>
              </a:extLst>
            </p:cNvPr>
            <p:cNvSpPr/>
            <p:nvPr/>
          </p:nvSpPr>
          <p:spPr>
            <a:xfrm>
              <a:off x="5261207" y="2441414"/>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6">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04</a:t>
              </a:r>
              <a:endParaRPr sz="2800" b="1" dirty="0">
                <a:solidFill>
                  <a:schemeClr val="bg1"/>
                </a:solidFill>
                <a:latin typeface="Calibri" panose="020F0502020204030204"/>
              </a:endParaRPr>
            </a:p>
          </p:txBody>
        </p:sp>
        <p:sp>
          <p:nvSpPr>
            <p:cNvPr id="17" name="Freeform: Shape 16">
              <a:extLst>
                <a:ext uri="{FF2B5EF4-FFF2-40B4-BE49-F238E27FC236}">
                  <a16:creationId xmlns:a16="http://schemas.microsoft.com/office/drawing/2014/main" id="{80A8904C-1275-1AD5-BAC9-346EC703E134}"/>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prstClr val="black">
                    <a:lumMod val="85000"/>
                    <a:lumOff val="15000"/>
                  </a:prstClr>
                </a:solidFill>
                <a:latin typeface="Calibri" panose="020F0502020204030204"/>
              </a:endParaRPr>
            </a:p>
          </p:txBody>
        </p:sp>
        <p:sp>
          <p:nvSpPr>
            <p:cNvPr id="19" name="Shape">
              <a:extLst>
                <a:ext uri="{FF2B5EF4-FFF2-40B4-BE49-F238E27FC236}">
                  <a16:creationId xmlns:a16="http://schemas.microsoft.com/office/drawing/2014/main" id="{5E702B18-2028-1167-E04B-F2E729EF52A4}"/>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6"/>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ترسيخ السمعة المؤسسية المسؤولة</a:t>
              </a:r>
              <a:endParaRPr lang="en-US" sz="1400" b="1" dirty="0">
                <a:solidFill>
                  <a:prstClr val="black">
                    <a:lumMod val="85000"/>
                    <a:lumOff val="15000"/>
                  </a:prstClr>
                </a:solidFill>
                <a:latin typeface="Alexandria" pitchFamily="2" charset="-78"/>
                <a:cs typeface="Alexandria" pitchFamily="2" charset="-78"/>
              </a:endParaRPr>
            </a:p>
          </p:txBody>
        </p:sp>
      </p:grpSp>
      <p:grpSp>
        <p:nvGrpSpPr>
          <p:cNvPr id="20" name="Group 19">
            <a:extLst>
              <a:ext uri="{FF2B5EF4-FFF2-40B4-BE49-F238E27FC236}">
                <a16:creationId xmlns:a16="http://schemas.microsoft.com/office/drawing/2014/main" id="{5171BB85-48BB-D7ED-89E6-F12C3C271117}"/>
              </a:ext>
            </a:extLst>
          </p:cNvPr>
          <p:cNvGrpSpPr/>
          <p:nvPr/>
        </p:nvGrpSpPr>
        <p:grpSpPr>
          <a:xfrm>
            <a:off x="5994387" y="3311854"/>
            <a:ext cx="3943143" cy="1256314"/>
            <a:chOff x="5901012" y="1838728"/>
            <a:chExt cx="3783225" cy="1205367"/>
          </a:xfrm>
        </p:grpSpPr>
        <p:sp>
          <p:nvSpPr>
            <p:cNvPr id="21" name="Shape">
              <a:extLst>
                <a:ext uri="{FF2B5EF4-FFF2-40B4-BE49-F238E27FC236}">
                  <a16:creationId xmlns:a16="http://schemas.microsoft.com/office/drawing/2014/main" id="{1C4CA858-8956-E3F0-8B42-1340EDD45125}"/>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3">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03</a:t>
              </a:r>
              <a:endParaRPr sz="2800" b="1" dirty="0">
                <a:solidFill>
                  <a:schemeClr val="bg1"/>
                </a:solidFill>
                <a:latin typeface="Calibri" panose="020F0502020204030204"/>
              </a:endParaRPr>
            </a:p>
          </p:txBody>
        </p:sp>
        <p:sp>
          <p:nvSpPr>
            <p:cNvPr id="22" name="Freeform: Shape 21">
              <a:extLst>
                <a:ext uri="{FF2B5EF4-FFF2-40B4-BE49-F238E27FC236}">
                  <a16:creationId xmlns:a16="http://schemas.microsoft.com/office/drawing/2014/main" id="{EB47F222-C3B7-13BA-7812-F3022339F91A}"/>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24" name="Shape">
              <a:extLst>
                <a:ext uri="{FF2B5EF4-FFF2-40B4-BE49-F238E27FC236}">
                  <a16:creationId xmlns:a16="http://schemas.microsoft.com/office/drawing/2014/main" id="{635D1DFD-2735-2492-07FE-1B79499DA60A}"/>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3"/>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بناء تحالفات مع المجتمع والمنظمات</a:t>
              </a:r>
              <a:endParaRPr lang="en-US" sz="1400" b="1" dirty="0">
                <a:solidFill>
                  <a:prstClr val="black">
                    <a:lumMod val="85000"/>
                    <a:lumOff val="15000"/>
                  </a:prstClr>
                </a:solidFill>
                <a:latin typeface="Alexandria" pitchFamily="2" charset="-78"/>
                <a:cs typeface="Alexandria" pitchFamily="2" charset="-78"/>
              </a:endParaRPr>
            </a:p>
          </p:txBody>
        </p:sp>
      </p:grpSp>
      <p:grpSp>
        <p:nvGrpSpPr>
          <p:cNvPr id="26" name="Group 25">
            <a:extLst>
              <a:ext uri="{FF2B5EF4-FFF2-40B4-BE49-F238E27FC236}">
                <a16:creationId xmlns:a16="http://schemas.microsoft.com/office/drawing/2014/main" id="{80957F16-3732-5C8F-0545-76961F74A0B1}"/>
              </a:ext>
            </a:extLst>
          </p:cNvPr>
          <p:cNvGrpSpPr/>
          <p:nvPr/>
        </p:nvGrpSpPr>
        <p:grpSpPr>
          <a:xfrm>
            <a:off x="5998874" y="4739214"/>
            <a:ext cx="3943143" cy="1256314"/>
            <a:chOff x="5901012" y="1838728"/>
            <a:chExt cx="3783225" cy="1205367"/>
          </a:xfrm>
        </p:grpSpPr>
        <p:sp>
          <p:nvSpPr>
            <p:cNvPr id="27" name="Shape">
              <a:extLst>
                <a:ext uri="{FF2B5EF4-FFF2-40B4-BE49-F238E27FC236}">
                  <a16:creationId xmlns:a16="http://schemas.microsoft.com/office/drawing/2014/main" id="{40FA61CE-EAA7-31B1-1283-47D7DAA06A3D}"/>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2">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05</a:t>
              </a:r>
              <a:endParaRPr sz="2800" b="1" dirty="0">
                <a:solidFill>
                  <a:schemeClr val="bg1"/>
                </a:solidFill>
                <a:latin typeface="Calibri" panose="020F0502020204030204"/>
              </a:endParaRPr>
            </a:p>
          </p:txBody>
        </p:sp>
        <p:sp>
          <p:nvSpPr>
            <p:cNvPr id="28" name="Freeform: Shape 27">
              <a:extLst>
                <a:ext uri="{FF2B5EF4-FFF2-40B4-BE49-F238E27FC236}">
                  <a16:creationId xmlns:a16="http://schemas.microsoft.com/office/drawing/2014/main" id="{FB89F909-4FF4-FAFF-D116-56407247BBF0}"/>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29" name="Shape">
              <a:extLst>
                <a:ext uri="{FF2B5EF4-FFF2-40B4-BE49-F238E27FC236}">
                  <a16:creationId xmlns:a16="http://schemas.microsoft.com/office/drawing/2014/main" id="{C4479D72-FA6C-6E4C-99D7-E0F1D5D128FE}"/>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2"/>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المساهمة في التحول الثقافي داخل المجتمعات</a:t>
              </a:r>
              <a:endParaRPr lang="en-US" sz="1400" b="1" dirty="0">
                <a:solidFill>
                  <a:prstClr val="black">
                    <a:lumMod val="85000"/>
                    <a:lumOff val="15000"/>
                  </a:prstClr>
                </a:solidFill>
                <a:latin typeface="Alexandria" pitchFamily="2" charset="-78"/>
                <a:cs typeface="Alexandria" pitchFamily="2" charset="-78"/>
              </a:endParaRPr>
            </a:p>
          </p:txBody>
        </p:sp>
      </p:grpSp>
    </p:spTree>
    <p:extLst>
      <p:ext uri="{BB962C8B-B14F-4D97-AF65-F5344CB8AC3E}">
        <p14:creationId xmlns:p14="http://schemas.microsoft.com/office/powerpoint/2010/main" val="341603674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BEB0F-C556-19E1-9DD5-EEC7C0A77D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AD7634-9346-5753-C629-DE7EFD8881C7}"/>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75C7842-B972-A304-056C-2437C65D9560}"/>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8D98F23-8E4F-5269-D282-61C83DCAEB95}"/>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39D38B16-9FF9-BABD-5701-6C5A8FCD9E0F}"/>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FB8E76B-E31F-D7C1-E409-A58D70436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4F4A09A5-6B0A-CB63-60E5-D50B4054B46F}"/>
              </a:ext>
            </a:extLst>
          </p:cNvPr>
          <p:cNvSpPr txBox="1"/>
          <p:nvPr/>
        </p:nvSpPr>
        <p:spPr>
          <a:xfrm>
            <a:off x="402370" y="1809519"/>
            <a:ext cx="11387259" cy="2354491"/>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1. القدرة على التأثير في الرأي العام وتغيير السلوك:</a:t>
            </a:r>
          </a:p>
          <a:p>
            <a:pPr algn="just" rtl="1">
              <a:lnSpc>
                <a:spcPct val="150000"/>
              </a:lnSpc>
              <a:spcAft>
                <a:spcPts val="1200"/>
              </a:spcAft>
            </a:pPr>
            <a:r>
              <a:rPr lang="ar-EG" dirty="0">
                <a:latin typeface="Alexandria" pitchFamily="2" charset="-78"/>
                <a:cs typeface="Alexandria" pitchFamily="2" charset="-78"/>
              </a:rPr>
              <a:t>العلاقات العامة تمتلك أدوات قوية للتأثير على الأفراد والمجتمعات، وبالتالي المساهمة في تحقيق أهداف مثل التعليم الجيد (الهدف 4) أو الصحة (الهدف 3).</a:t>
            </a:r>
          </a:p>
          <a:p>
            <a:pPr algn="just" rtl="1">
              <a:lnSpc>
                <a:spcPct val="150000"/>
              </a:lnSpc>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العلاقات العامة "مصر بلا أمية" التي شجعت فئات كثيرة على الانخراط في التعليم.</a:t>
            </a:r>
          </a:p>
        </p:txBody>
      </p:sp>
      <p:sp>
        <p:nvSpPr>
          <p:cNvPr id="4" name="Rectangle: Rounded Corners 3">
            <a:extLst>
              <a:ext uri="{FF2B5EF4-FFF2-40B4-BE49-F238E27FC236}">
                <a16:creationId xmlns:a16="http://schemas.microsoft.com/office/drawing/2014/main" id="{23AC21C1-8401-9279-BFC0-C66FF16A00EF}"/>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فرص دمج العلاقات العامة في التنمية المستدامة</a:t>
            </a:r>
          </a:p>
        </p:txBody>
      </p:sp>
      <p:sp>
        <p:nvSpPr>
          <p:cNvPr id="8" name="TextBox 7">
            <a:extLst>
              <a:ext uri="{FF2B5EF4-FFF2-40B4-BE49-F238E27FC236}">
                <a16:creationId xmlns:a16="http://schemas.microsoft.com/office/drawing/2014/main" id="{F1BB306E-AB18-8798-E5E0-C8EBC7F04B86}"/>
              </a:ext>
            </a:extLst>
          </p:cNvPr>
          <p:cNvSpPr txBox="1"/>
          <p:nvPr/>
        </p:nvSpPr>
        <p:spPr>
          <a:xfrm>
            <a:off x="346885" y="4307945"/>
            <a:ext cx="11387259" cy="1785104"/>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2. توظيف الإعلام الرقمي والتفاعلي:</a:t>
            </a:r>
          </a:p>
          <a:p>
            <a:pPr algn="just" rtl="1">
              <a:lnSpc>
                <a:spcPct val="150000"/>
              </a:lnSpc>
              <a:spcAft>
                <a:spcPts val="1200"/>
              </a:spcAft>
            </a:pPr>
            <a:r>
              <a:rPr lang="ar-EG" dirty="0">
                <a:latin typeface="Alexandria" pitchFamily="2" charset="-78"/>
                <a:cs typeface="Alexandria" pitchFamily="2" charset="-78"/>
              </a:rPr>
              <a:t>تتيح وسائل التواصل الاجتماعي للعلاقات العامة الوصول السريع لجماهير واسعة، وتحقيق تفاعل مباشر في قضايا مثل المناخ أو تمكين المرأة.</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استخدام الإعلام التفاعلي في العلاقات العامة يعزز فهم الجمهور لأهداف التنمية المستدامة بنسبة 35%.</a:t>
            </a:r>
          </a:p>
        </p:txBody>
      </p:sp>
    </p:spTree>
    <p:extLst>
      <p:ext uri="{BB962C8B-B14F-4D97-AF65-F5344CB8AC3E}">
        <p14:creationId xmlns:p14="http://schemas.microsoft.com/office/powerpoint/2010/main" val="2588446359"/>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A4CF4-0CA5-3AE2-B508-4867844C65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336A11-0D30-2BEC-01E8-B45508D21071}"/>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26CB2DF-E1BC-A1EC-43BA-1BEEF6F357C7}"/>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F18C68F-D313-7609-E0F5-4A54A13915D7}"/>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0ADCF91-24BF-B795-2232-ED28D1A01CFD}"/>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8A36A4B-6E4D-AEA3-2A97-5CB4E22B4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2F293F8-175D-C533-D0B6-263CE91D82FB}"/>
              </a:ext>
            </a:extLst>
          </p:cNvPr>
          <p:cNvSpPr txBox="1"/>
          <p:nvPr/>
        </p:nvSpPr>
        <p:spPr>
          <a:xfrm>
            <a:off x="402370" y="1455377"/>
            <a:ext cx="11387259" cy="1862048"/>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3. بناء تحالفات مع المجتمع المدني والمنظمات الدولية:</a:t>
            </a:r>
          </a:p>
          <a:p>
            <a:pPr algn="just" rtl="1">
              <a:lnSpc>
                <a:spcPct val="150000"/>
              </a:lnSpc>
              <a:spcAft>
                <a:spcPts val="1200"/>
              </a:spcAft>
            </a:pPr>
            <a:r>
              <a:rPr lang="ar-EG" dirty="0">
                <a:latin typeface="Alexandria" pitchFamily="2" charset="-78"/>
                <a:cs typeface="Alexandria" pitchFamily="2" charset="-78"/>
              </a:rPr>
              <a:t>يمكن للعلاقات العامة أن تلعب دورًا في تسهيل الشراكات بين القطاعات لتحقيق أهداف مشتركة.</a:t>
            </a:r>
          </a:p>
          <a:p>
            <a:pPr algn="just" rtl="1">
              <a:lnSpc>
                <a:spcPct val="150000"/>
              </a:lnSpc>
              <a:spcAft>
                <a:spcPts val="6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600"/>
              </a:spcAft>
              <a:buClr>
                <a:srgbClr val="00B0F0"/>
              </a:buClr>
              <a:buFont typeface="Wingdings" panose="05000000000000000000" pitchFamily="2" charset="2"/>
              <a:buChar char="v"/>
            </a:pPr>
            <a:r>
              <a:rPr lang="ar-EG" dirty="0">
                <a:latin typeface="Alexandria" pitchFamily="2" charset="-78"/>
                <a:cs typeface="Alexandria" pitchFamily="2" charset="-78"/>
              </a:rPr>
              <a:t>تعاون شركة "زين" للاتصالات مع منظمة "يونيسف" في حملات لدعم تعليم الأطفال اللاجئين.</a:t>
            </a:r>
          </a:p>
        </p:txBody>
      </p:sp>
      <p:sp>
        <p:nvSpPr>
          <p:cNvPr id="4" name="Rectangle: Rounded Corners 3">
            <a:extLst>
              <a:ext uri="{FF2B5EF4-FFF2-40B4-BE49-F238E27FC236}">
                <a16:creationId xmlns:a16="http://schemas.microsoft.com/office/drawing/2014/main" id="{D9A3E125-99CB-4C22-BF35-04EF65274665}"/>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فرص دمج العلاقات العامة في التنمية المستدامة</a:t>
            </a:r>
          </a:p>
        </p:txBody>
      </p:sp>
      <p:sp>
        <p:nvSpPr>
          <p:cNvPr id="8" name="TextBox 7">
            <a:extLst>
              <a:ext uri="{FF2B5EF4-FFF2-40B4-BE49-F238E27FC236}">
                <a16:creationId xmlns:a16="http://schemas.microsoft.com/office/drawing/2014/main" id="{844F4A78-00B8-81F9-EB44-573D36F995A8}"/>
              </a:ext>
            </a:extLst>
          </p:cNvPr>
          <p:cNvSpPr txBox="1"/>
          <p:nvPr/>
        </p:nvSpPr>
        <p:spPr>
          <a:xfrm>
            <a:off x="346885" y="3589632"/>
            <a:ext cx="11387259" cy="1645900"/>
          </a:xfrm>
          <a:prstGeom prst="rect">
            <a:avLst/>
          </a:prstGeom>
          <a:noFill/>
        </p:spPr>
        <p:txBody>
          <a:bodyPr wrap="square" rtlCol="1">
            <a:spAutoFit/>
          </a:bodyPr>
          <a:lstStyle/>
          <a:p>
            <a:pPr algn="just" rtl="1">
              <a:spcAft>
                <a:spcPts val="600"/>
              </a:spcAft>
            </a:pPr>
            <a:r>
              <a:rPr lang="ar-EG" b="1" dirty="0">
                <a:solidFill>
                  <a:schemeClr val="accent2"/>
                </a:solidFill>
                <a:latin typeface="Alexandria" pitchFamily="2" charset="-78"/>
                <a:cs typeface="Alexandria" pitchFamily="2" charset="-78"/>
              </a:rPr>
              <a:t>4. ترسيخ السمعة المؤسسية:</a:t>
            </a:r>
          </a:p>
          <a:p>
            <a:pPr algn="just" rtl="1">
              <a:lnSpc>
                <a:spcPct val="150000"/>
              </a:lnSpc>
            </a:pPr>
            <a:r>
              <a:rPr lang="ar-EG" dirty="0">
                <a:latin typeface="Alexandria" pitchFamily="2" charset="-78"/>
                <a:cs typeface="Alexandria" pitchFamily="2" charset="-78"/>
              </a:rPr>
              <a:t>تبنّي مفاهيم الاستدامة يعزّز من صورة المؤسسة كمواطن مؤسسي مسؤول (</a:t>
            </a:r>
            <a:r>
              <a:rPr lang="en-US" dirty="0">
                <a:latin typeface="Alexandria" pitchFamily="2" charset="-78"/>
                <a:cs typeface="Alexandria" pitchFamily="2" charset="-78"/>
              </a:rPr>
              <a:t>Corporate Citizen)، </a:t>
            </a:r>
            <a:r>
              <a:rPr lang="ar-EG" dirty="0">
                <a:latin typeface="Alexandria" pitchFamily="2" charset="-78"/>
                <a:cs typeface="Alexandria" pitchFamily="2" charset="-78"/>
              </a:rPr>
              <a:t>ما يعزز ثقة الجمهور والمستثمرين.</a:t>
            </a:r>
          </a:p>
          <a:p>
            <a:pPr algn="just" rtl="1">
              <a:lnSpc>
                <a:spcPct val="150000"/>
              </a:lnSpc>
              <a:spcAft>
                <a:spcPts val="1200"/>
              </a:spcAft>
            </a:pPr>
            <a:r>
              <a:rPr lang="ar-EG" dirty="0">
                <a:latin typeface="Alexandria" pitchFamily="2" charset="-78"/>
                <a:cs typeface="Alexandria" pitchFamily="2" charset="-78"/>
              </a:rPr>
              <a:t>حيث أن 64% من المستهلكين يفضّلون الشركات التي تساهم في القضايا البيئية والاجتماعية.</a:t>
            </a:r>
          </a:p>
        </p:txBody>
      </p:sp>
      <p:sp>
        <p:nvSpPr>
          <p:cNvPr id="3" name="TextBox 2">
            <a:extLst>
              <a:ext uri="{FF2B5EF4-FFF2-40B4-BE49-F238E27FC236}">
                <a16:creationId xmlns:a16="http://schemas.microsoft.com/office/drawing/2014/main" id="{7256CF80-A097-20B5-E54A-E47CD27F59DA}"/>
              </a:ext>
            </a:extLst>
          </p:cNvPr>
          <p:cNvSpPr txBox="1"/>
          <p:nvPr/>
        </p:nvSpPr>
        <p:spPr>
          <a:xfrm>
            <a:off x="346885" y="5530021"/>
            <a:ext cx="11387259" cy="891847"/>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5. المساهمة في التحول الثقافي داخل المجتمعات:</a:t>
            </a:r>
          </a:p>
          <a:p>
            <a:pPr algn="just" rtl="1">
              <a:lnSpc>
                <a:spcPct val="150000"/>
              </a:lnSpc>
              <a:spcAft>
                <a:spcPts val="1200"/>
              </a:spcAft>
            </a:pPr>
            <a:r>
              <a:rPr lang="ar-EG" dirty="0">
                <a:latin typeface="Alexandria" pitchFamily="2" charset="-78"/>
                <a:cs typeface="Alexandria" pitchFamily="2" charset="-78"/>
              </a:rPr>
              <a:t>عبر الحملات الاتصالية، يمكن للعلاقات العامة أن تعيد تشكيل القيم والسلوكيات نحو ثقافة التنمية المستدامة.</a:t>
            </a:r>
          </a:p>
        </p:txBody>
      </p:sp>
    </p:spTree>
    <p:extLst>
      <p:ext uri="{BB962C8B-B14F-4D97-AF65-F5344CB8AC3E}">
        <p14:creationId xmlns:p14="http://schemas.microsoft.com/office/powerpoint/2010/main" val="314631530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B55BF-C76B-7395-D307-69EBAEA2C8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4DBE6AE-D4EF-6B58-5BCD-19F8D9A286CC}"/>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9FDF1A-0BCD-BDDB-8597-23F55A26B9D5}"/>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65DE578-D268-C2D6-5A63-BCF37EC82C02}"/>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071C740-39E4-6608-9162-7F729F35C408}"/>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A622EFC-19AC-B613-96B4-AE245E130B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BA1CD6B-61C5-5D0B-403B-8AE55AEA1187}"/>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تحديات دمج العلاقات العامة في التنمية المستدامة</a:t>
            </a:r>
          </a:p>
        </p:txBody>
      </p:sp>
      <p:grpSp>
        <p:nvGrpSpPr>
          <p:cNvPr id="4" name="Group 3">
            <a:extLst>
              <a:ext uri="{FF2B5EF4-FFF2-40B4-BE49-F238E27FC236}">
                <a16:creationId xmlns:a16="http://schemas.microsoft.com/office/drawing/2014/main" id="{933C539E-4A28-422A-C4D6-526888A5183F}"/>
              </a:ext>
            </a:extLst>
          </p:cNvPr>
          <p:cNvGrpSpPr/>
          <p:nvPr/>
        </p:nvGrpSpPr>
        <p:grpSpPr>
          <a:xfrm>
            <a:off x="2254474" y="2598172"/>
            <a:ext cx="3947631" cy="1256314"/>
            <a:chOff x="2395432" y="2441414"/>
            <a:chExt cx="3787532" cy="1205367"/>
          </a:xfrm>
        </p:grpSpPr>
        <p:sp>
          <p:nvSpPr>
            <p:cNvPr id="8" name="Shape">
              <a:extLst>
                <a:ext uri="{FF2B5EF4-FFF2-40B4-BE49-F238E27FC236}">
                  <a16:creationId xmlns:a16="http://schemas.microsoft.com/office/drawing/2014/main" id="{A35D2BE6-D8CF-D054-E225-3E0F2B6EC0C6}"/>
                </a:ext>
              </a:extLst>
            </p:cNvPr>
            <p:cNvSpPr/>
            <p:nvPr/>
          </p:nvSpPr>
          <p:spPr>
            <a:xfrm>
              <a:off x="5261207" y="2441414"/>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5">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02</a:t>
              </a:r>
              <a:endParaRPr sz="2800" b="1" dirty="0">
                <a:solidFill>
                  <a:schemeClr val="bg1"/>
                </a:solidFill>
                <a:latin typeface="Calibri" panose="020F0502020204030204"/>
              </a:endParaRPr>
            </a:p>
          </p:txBody>
        </p:sp>
        <p:sp>
          <p:nvSpPr>
            <p:cNvPr id="9" name="Freeform: Shape 8">
              <a:extLst>
                <a:ext uri="{FF2B5EF4-FFF2-40B4-BE49-F238E27FC236}">
                  <a16:creationId xmlns:a16="http://schemas.microsoft.com/office/drawing/2014/main" id="{6EAB21A5-B557-5547-B1E6-B8E742ED40F8}"/>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srgbClr val="FFFFFF"/>
                </a:solidFill>
                <a:latin typeface="Calibri" panose="020F0502020204030204"/>
              </a:endParaRPr>
            </a:p>
          </p:txBody>
        </p:sp>
        <p:sp>
          <p:nvSpPr>
            <p:cNvPr id="10" name="Shape">
              <a:extLst>
                <a:ext uri="{FF2B5EF4-FFF2-40B4-BE49-F238E27FC236}">
                  <a16:creationId xmlns:a16="http://schemas.microsoft.com/office/drawing/2014/main" id="{34CACDAB-CD03-87D1-5D6C-DEDC8F7F7607}"/>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5"/>
            </a:solidFill>
            <a:ln w="12700">
              <a:miter lim="400000"/>
            </a:ln>
          </p:spPr>
          <p:txBody>
            <a:bodyPr lIns="28575" tIns="28575" rIns="28575" bIns="28575" anchor="ctr"/>
            <a:lstStyle/>
            <a:p>
              <a:pPr algn="ctr">
                <a:defRPr sz="3000">
                  <a:solidFill>
                    <a:srgbClr val="FFFFFF"/>
                  </a:solidFill>
                </a:defRPr>
              </a:pPr>
              <a:r>
                <a:rPr lang="ar-EG" sz="1400" b="1" dirty="0">
                  <a:solidFill>
                    <a:schemeClr val="bg2">
                      <a:lumMod val="10000"/>
                    </a:schemeClr>
                  </a:solidFill>
                  <a:latin typeface="Alexandria" pitchFamily="2" charset="-78"/>
                  <a:cs typeface="Alexandria" pitchFamily="2" charset="-78"/>
                </a:rPr>
                <a:t>غياب الخطط الاستراتيجية طويلة الأمد</a:t>
              </a:r>
              <a:endParaRPr sz="1400" b="1" dirty="0">
                <a:solidFill>
                  <a:schemeClr val="bg2">
                    <a:lumMod val="10000"/>
                  </a:schemeClr>
                </a:solidFill>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AC4389B9-F6E4-A83B-4EC0-F4BCAA6B1E21}"/>
              </a:ext>
            </a:extLst>
          </p:cNvPr>
          <p:cNvGrpSpPr/>
          <p:nvPr/>
        </p:nvGrpSpPr>
        <p:grpSpPr>
          <a:xfrm>
            <a:off x="5998875" y="1884491"/>
            <a:ext cx="3943143" cy="1256314"/>
            <a:chOff x="5901012" y="1838728"/>
            <a:chExt cx="3783225" cy="1205367"/>
          </a:xfrm>
        </p:grpSpPr>
        <p:sp>
          <p:nvSpPr>
            <p:cNvPr id="12" name="Shape">
              <a:extLst>
                <a:ext uri="{FF2B5EF4-FFF2-40B4-BE49-F238E27FC236}">
                  <a16:creationId xmlns:a16="http://schemas.microsoft.com/office/drawing/2014/main" id="{B2890B5C-257B-4C3F-C044-23A76F491A06}"/>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4">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01</a:t>
              </a:r>
              <a:endParaRPr sz="2800" b="1" dirty="0">
                <a:solidFill>
                  <a:schemeClr val="bg1"/>
                </a:solidFill>
                <a:latin typeface="Calibri" panose="020F0502020204030204"/>
              </a:endParaRPr>
            </a:p>
          </p:txBody>
        </p:sp>
        <p:sp>
          <p:nvSpPr>
            <p:cNvPr id="13" name="Freeform: Shape 12">
              <a:extLst>
                <a:ext uri="{FF2B5EF4-FFF2-40B4-BE49-F238E27FC236}">
                  <a16:creationId xmlns:a16="http://schemas.microsoft.com/office/drawing/2014/main" id="{E9EF5A9A-EAA4-EE0B-8803-F8260CD6A2F3}"/>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14" name="Shape">
              <a:extLst>
                <a:ext uri="{FF2B5EF4-FFF2-40B4-BE49-F238E27FC236}">
                  <a16:creationId xmlns:a16="http://schemas.microsoft.com/office/drawing/2014/main" id="{E2D2280C-C1BA-C73F-395E-0FD3DB9E4AE2}"/>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4"/>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نقص الوعي بأهداف التنمية المستدامة</a:t>
              </a:r>
              <a:endParaRPr lang="en-US" sz="1400" b="1" dirty="0">
                <a:solidFill>
                  <a:prstClr val="black">
                    <a:lumMod val="85000"/>
                    <a:lumOff val="15000"/>
                  </a:prstClr>
                </a:solidFill>
                <a:latin typeface="Alexandria" pitchFamily="2" charset="-78"/>
                <a:cs typeface="Alexandria" pitchFamily="2" charset="-78"/>
              </a:endParaRPr>
            </a:p>
          </p:txBody>
        </p:sp>
      </p:grpSp>
      <p:grpSp>
        <p:nvGrpSpPr>
          <p:cNvPr id="15" name="Group 14">
            <a:extLst>
              <a:ext uri="{FF2B5EF4-FFF2-40B4-BE49-F238E27FC236}">
                <a16:creationId xmlns:a16="http://schemas.microsoft.com/office/drawing/2014/main" id="{AC84AEF7-A737-FF82-8005-1B7BF2D2974A}"/>
              </a:ext>
            </a:extLst>
          </p:cNvPr>
          <p:cNvGrpSpPr/>
          <p:nvPr/>
        </p:nvGrpSpPr>
        <p:grpSpPr>
          <a:xfrm>
            <a:off x="2249985" y="4025534"/>
            <a:ext cx="3947631" cy="1256314"/>
            <a:chOff x="2395432" y="2441414"/>
            <a:chExt cx="3787532" cy="1205367"/>
          </a:xfrm>
        </p:grpSpPr>
        <p:sp>
          <p:nvSpPr>
            <p:cNvPr id="16" name="Shape">
              <a:extLst>
                <a:ext uri="{FF2B5EF4-FFF2-40B4-BE49-F238E27FC236}">
                  <a16:creationId xmlns:a16="http://schemas.microsoft.com/office/drawing/2014/main" id="{4D5312A8-E7E7-B385-6B4A-038135020322}"/>
                </a:ext>
              </a:extLst>
            </p:cNvPr>
            <p:cNvSpPr/>
            <p:nvPr/>
          </p:nvSpPr>
          <p:spPr>
            <a:xfrm>
              <a:off x="5261207" y="2441414"/>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6">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04</a:t>
              </a:r>
              <a:endParaRPr sz="2800" b="1" dirty="0">
                <a:solidFill>
                  <a:schemeClr val="bg1"/>
                </a:solidFill>
                <a:latin typeface="Calibri" panose="020F0502020204030204"/>
              </a:endParaRPr>
            </a:p>
          </p:txBody>
        </p:sp>
        <p:sp>
          <p:nvSpPr>
            <p:cNvPr id="17" name="Freeform: Shape 16">
              <a:extLst>
                <a:ext uri="{FF2B5EF4-FFF2-40B4-BE49-F238E27FC236}">
                  <a16:creationId xmlns:a16="http://schemas.microsoft.com/office/drawing/2014/main" id="{B6112AA7-1D1C-BC41-D01D-D4A7A529767C}"/>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prstClr val="black">
                    <a:lumMod val="85000"/>
                    <a:lumOff val="15000"/>
                  </a:prstClr>
                </a:solidFill>
                <a:latin typeface="Calibri" panose="020F0502020204030204"/>
              </a:endParaRPr>
            </a:p>
          </p:txBody>
        </p:sp>
        <p:sp>
          <p:nvSpPr>
            <p:cNvPr id="19" name="Shape">
              <a:extLst>
                <a:ext uri="{FF2B5EF4-FFF2-40B4-BE49-F238E27FC236}">
                  <a16:creationId xmlns:a16="http://schemas.microsoft.com/office/drawing/2014/main" id="{CF4F6037-F901-45DC-17D5-43B615525B13}"/>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6"/>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قلة الشراكة بين العلاقات العامة </a:t>
              </a:r>
            </a:p>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والجهات الأخرى</a:t>
              </a:r>
              <a:endParaRPr lang="en-US" sz="1400" b="1" dirty="0">
                <a:solidFill>
                  <a:prstClr val="black">
                    <a:lumMod val="85000"/>
                    <a:lumOff val="15000"/>
                  </a:prstClr>
                </a:solidFill>
                <a:latin typeface="Alexandria" pitchFamily="2" charset="-78"/>
                <a:cs typeface="Alexandria" pitchFamily="2" charset="-78"/>
              </a:endParaRPr>
            </a:p>
          </p:txBody>
        </p:sp>
      </p:grpSp>
      <p:grpSp>
        <p:nvGrpSpPr>
          <p:cNvPr id="20" name="Group 19">
            <a:extLst>
              <a:ext uri="{FF2B5EF4-FFF2-40B4-BE49-F238E27FC236}">
                <a16:creationId xmlns:a16="http://schemas.microsoft.com/office/drawing/2014/main" id="{7F4B72E2-F7C1-BD6F-D16E-B85C611BD548}"/>
              </a:ext>
            </a:extLst>
          </p:cNvPr>
          <p:cNvGrpSpPr/>
          <p:nvPr/>
        </p:nvGrpSpPr>
        <p:grpSpPr>
          <a:xfrm>
            <a:off x="5994387" y="3311854"/>
            <a:ext cx="3943143" cy="1256314"/>
            <a:chOff x="5901012" y="1838728"/>
            <a:chExt cx="3783225" cy="1205367"/>
          </a:xfrm>
        </p:grpSpPr>
        <p:sp>
          <p:nvSpPr>
            <p:cNvPr id="21" name="Shape">
              <a:extLst>
                <a:ext uri="{FF2B5EF4-FFF2-40B4-BE49-F238E27FC236}">
                  <a16:creationId xmlns:a16="http://schemas.microsoft.com/office/drawing/2014/main" id="{B8087764-9FB4-BD4D-E5C9-3B7C8EB7865E}"/>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3">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03</a:t>
              </a:r>
              <a:endParaRPr sz="2800" b="1" dirty="0">
                <a:solidFill>
                  <a:schemeClr val="bg1"/>
                </a:solidFill>
                <a:latin typeface="Calibri" panose="020F0502020204030204"/>
              </a:endParaRPr>
            </a:p>
          </p:txBody>
        </p:sp>
        <p:sp>
          <p:nvSpPr>
            <p:cNvPr id="22" name="Freeform: Shape 21">
              <a:extLst>
                <a:ext uri="{FF2B5EF4-FFF2-40B4-BE49-F238E27FC236}">
                  <a16:creationId xmlns:a16="http://schemas.microsoft.com/office/drawing/2014/main" id="{731FF1BF-43A9-0F02-E6DE-CB4E7307F287}"/>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24" name="Shape">
              <a:extLst>
                <a:ext uri="{FF2B5EF4-FFF2-40B4-BE49-F238E27FC236}">
                  <a16:creationId xmlns:a16="http://schemas.microsoft.com/office/drawing/2014/main" id="{BAB3E925-1DEF-40F4-B80D-1C23433E2BCA}"/>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3"/>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الاهتمام بالمظهر على حساب الجوهر </a:t>
              </a:r>
              <a:endParaRPr lang="en-US" sz="1400" b="1" dirty="0">
                <a:solidFill>
                  <a:prstClr val="black">
                    <a:lumMod val="85000"/>
                    <a:lumOff val="15000"/>
                  </a:prstClr>
                </a:solidFill>
                <a:latin typeface="Alexandria" pitchFamily="2" charset="-78"/>
                <a:cs typeface="Alexandria" pitchFamily="2" charset="-78"/>
              </a:endParaRPr>
            </a:p>
          </p:txBody>
        </p:sp>
      </p:grpSp>
      <p:grpSp>
        <p:nvGrpSpPr>
          <p:cNvPr id="26" name="Group 25">
            <a:extLst>
              <a:ext uri="{FF2B5EF4-FFF2-40B4-BE49-F238E27FC236}">
                <a16:creationId xmlns:a16="http://schemas.microsoft.com/office/drawing/2014/main" id="{E1D7827E-4C01-D9D3-2935-3C9895E7D511}"/>
              </a:ext>
            </a:extLst>
          </p:cNvPr>
          <p:cNvGrpSpPr/>
          <p:nvPr/>
        </p:nvGrpSpPr>
        <p:grpSpPr>
          <a:xfrm>
            <a:off x="5998874" y="4739214"/>
            <a:ext cx="3943143" cy="1256314"/>
            <a:chOff x="5901012" y="1838728"/>
            <a:chExt cx="3783225" cy="1205367"/>
          </a:xfrm>
        </p:grpSpPr>
        <p:sp>
          <p:nvSpPr>
            <p:cNvPr id="27" name="Shape">
              <a:extLst>
                <a:ext uri="{FF2B5EF4-FFF2-40B4-BE49-F238E27FC236}">
                  <a16:creationId xmlns:a16="http://schemas.microsoft.com/office/drawing/2014/main" id="{5ED80588-DBD9-847A-6801-874EAE6B2194}"/>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2">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chemeClr val="bg1"/>
                  </a:solidFill>
                  <a:latin typeface="Calibri" panose="020F0502020204030204"/>
                </a:rPr>
                <a:t>05</a:t>
              </a:r>
              <a:endParaRPr sz="2800" b="1" dirty="0">
                <a:solidFill>
                  <a:schemeClr val="bg1"/>
                </a:solidFill>
                <a:latin typeface="Calibri" panose="020F0502020204030204"/>
              </a:endParaRPr>
            </a:p>
          </p:txBody>
        </p:sp>
        <p:sp>
          <p:nvSpPr>
            <p:cNvPr id="28" name="Freeform: Shape 27">
              <a:extLst>
                <a:ext uri="{FF2B5EF4-FFF2-40B4-BE49-F238E27FC236}">
                  <a16:creationId xmlns:a16="http://schemas.microsoft.com/office/drawing/2014/main" id="{1BB67227-546C-AB61-CCD1-C10CBE3F5753}"/>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29" name="Shape">
              <a:extLst>
                <a:ext uri="{FF2B5EF4-FFF2-40B4-BE49-F238E27FC236}">
                  <a16:creationId xmlns:a16="http://schemas.microsoft.com/office/drawing/2014/main" id="{17366571-39CB-C6EE-2FA8-661D28D1B350}"/>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2"/>
            </a:solidFill>
            <a:ln w="12700">
              <a:miter lim="400000"/>
            </a:ln>
          </p:spPr>
          <p:txBody>
            <a:bodyPr lIns="28575" tIns="28575" rIns="28575" bIns="28575" anchor="ctr"/>
            <a:lstStyle/>
            <a:p>
              <a:pPr algn="ctr">
                <a:defRPr sz="3000">
                  <a:solidFill>
                    <a:srgbClr val="FFFFFF"/>
                  </a:solidFill>
                </a:defRPr>
              </a:pPr>
              <a:r>
                <a:rPr lang="ar-EG" sz="1400" b="1" dirty="0">
                  <a:solidFill>
                    <a:prstClr val="black">
                      <a:lumMod val="85000"/>
                      <a:lumOff val="15000"/>
                    </a:prstClr>
                  </a:solidFill>
                  <a:latin typeface="Alexandria" pitchFamily="2" charset="-78"/>
                  <a:cs typeface="Alexandria" pitchFamily="2" charset="-78"/>
                </a:rPr>
                <a:t>ضعف التمويل والموارد البشرية المدربة</a:t>
              </a:r>
              <a:endParaRPr lang="en-US" sz="1400" b="1" dirty="0">
                <a:solidFill>
                  <a:prstClr val="black">
                    <a:lumMod val="85000"/>
                    <a:lumOff val="15000"/>
                  </a:prstClr>
                </a:solidFill>
                <a:latin typeface="Alexandria" pitchFamily="2" charset="-78"/>
                <a:cs typeface="Alexandria" pitchFamily="2" charset="-78"/>
              </a:endParaRPr>
            </a:p>
          </p:txBody>
        </p:sp>
      </p:grpSp>
    </p:spTree>
    <p:extLst>
      <p:ext uri="{BB962C8B-B14F-4D97-AF65-F5344CB8AC3E}">
        <p14:creationId xmlns:p14="http://schemas.microsoft.com/office/powerpoint/2010/main" val="2222672052"/>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C2DDF-B02B-1680-EAC4-6309C3E746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A968456-FA86-CB67-F0FB-BB1FAE850D2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1D8A4D5-29F6-A875-3D98-830617F7B018}"/>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A6C68F2-29E4-BA73-8C3D-8B9869D54C8F}"/>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D321E82-65AF-9BAA-86E3-5C569426DFD0}"/>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E2AEAA9-9FFE-58C3-BFB5-8B1AF9B8DC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274A3A05-6D87-BC7A-23DA-DCC60E16F646}"/>
              </a:ext>
            </a:extLst>
          </p:cNvPr>
          <p:cNvSpPr txBox="1"/>
          <p:nvPr/>
        </p:nvSpPr>
        <p:spPr>
          <a:xfrm>
            <a:off x="402370" y="1809519"/>
            <a:ext cx="11387259" cy="2215991"/>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1. نقص الوعي بأهداف التنمية المستدامة: </a:t>
            </a:r>
          </a:p>
          <a:p>
            <a:pPr algn="just" rtl="1">
              <a:lnSpc>
                <a:spcPct val="150000"/>
              </a:lnSpc>
              <a:spcAft>
                <a:spcPts val="1200"/>
              </a:spcAft>
            </a:pPr>
            <a:r>
              <a:rPr lang="ar-EG" dirty="0">
                <a:latin typeface="Alexandria" pitchFamily="2" charset="-78"/>
                <a:cs typeface="Alexandria" pitchFamily="2" charset="-78"/>
              </a:rPr>
              <a:t>كثير من الممارسين في مجال العلاقات العامة لا يمتلكون معرفة كافية بأهداف التنمية المستدامة، مما يُضعف من قدرة الحملات الاتصالية على تحقيق هذه الأهداف.</a:t>
            </a:r>
          </a:p>
          <a:p>
            <a:pPr algn="just" rtl="1">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مؤسسة تعمل على الترويج لنشاطاتها البيئية دون ربطها صريحًا بالهدف 13 (العمل المناخي).</a:t>
            </a:r>
          </a:p>
        </p:txBody>
      </p:sp>
      <p:sp>
        <p:nvSpPr>
          <p:cNvPr id="4" name="Rectangle: Rounded Corners 3">
            <a:extLst>
              <a:ext uri="{FF2B5EF4-FFF2-40B4-BE49-F238E27FC236}">
                <a16:creationId xmlns:a16="http://schemas.microsoft.com/office/drawing/2014/main" id="{995994B6-49A5-949D-C78E-A17AFDCBBA4C}"/>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تحديات دمج العلاقات العامة في التنمية المستدامة</a:t>
            </a:r>
          </a:p>
        </p:txBody>
      </p:sp>
      <p:sp>
        <p:nvSpPr>
          <p:cNvPr id="8" name="TextBox 7">
            <a:extLst>
              <a:ext uri="{FF2B5EF4-FFF2-40B4-BE49-F238E27FC236}">
                <a16:creationId xmlns:a16="http://schemas.microsoft.com/office/drawing/2014/main" id="{61230ADA-D04C-D31B-B031-523E34F35375}"/>
              </a:ext>
            </a:extLst>
          </p:cNvPr>
          <p:cNvSpPr txBox="1"/>
          <p:nvPr/>
        </p:nvSpPr>
        <p:spPr>
          <a:xfrm>
            <a:off x="346885" y="4307945"/>
            <a:ext cx="11387259" cy="1938992"/>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2. غياب الخطط الاستراتيجية طويلة الأمد:</a:t>
            </a:r>
          </a:p>
          <a:p>
            <a:pPr algn="just" rtl="1">
              <a:lnSpc>
                <a:spcPct val="150000"/>
              </a:lnSpc>
              <a:spcAft>
                <a:spcPts val="1200"/>
              </a:spcAft>
            </a:pPr>
            <a:r>
              <a:rPr lang="ar-EG" dirty="0">
                <a:latin typeface="Alexandria" pitchFamily="2" charset="-78"/>
                <a:cs typeface="Alexandria" pitchFamily="2" charset="-78"/>
              </a:rPr>
              <a:t>الاعتماد على حملات قصيرة المدى يمنع بناء علاقة مستدامة مع الجمهور حول قضايا التنمية.</a:t>
            </a:r>
          </a:p>
          <a:p>
            <a:pPr algn="just" rtl="1">
              <a:lnSpc>
                <a:spcPct val="150000"/>
              </a:lnSpc>
              <a:spcAft>
                <a:spcPts val="1200"/>
              </a:spcAft>
            </a:pPr>
            <a:r>
              <a:rPr lang="ar-EG" b="1" dirty="0">
                <a:solidFill>
                  <a:srgbClr val="0070C0"/>
                </a:solidFill>
                <a:latin typeface="Alexandria" pitchFamily="2" charset="-78"/>
                <a:cs typeface="Alexandria" pitchFamily="2" charset="-78"/>
              </a:rPr>
              <a:t> </a:t>
            </a:r>
            <a:r>
              <a:rPr lang="ar-EG" b="1" dirty="0">
                <a:solidFill>
                  <a:srgbClr val="00B050"/>
                </a:solidFill>
                <a:latin typeface="Alexandria" pitchFamily="2" charset="-78"/>
                <a:cs typeface="Alexandria" pitchFamily="2" charset="-78"/>
              </a:rPr>
              <a:t>مثال:</a:t>
            </a:r>
            <a:endParaRPr lang="ar-EG" b="1" dirty="0">
              <a:solidFill>
                <a:srgbClr val="0070C0"/>
              </a:solidFill>
              <a:latin typeface="Alexandria" pitchFamily="2" charset="-78"/>
              <a:cs typeface="Alexandria" pitchFamily="2" charset="-78"/>
            </a:endParaRP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حملة إعلامية بيئية تستمر أسبوعًا دون متابعة أثرها أو استدامة رسائلها.</a:t>
            </a:r>
          </a:p>
        </p:txBody>
      </p:sp>
    </p:spTree>
    <p:extLst>
      <p:ext uri="{BB962C8B-B14F-4D97-AF65-F5344CB8AC3E}">
        <p14:creationId xmlns:p14="http://schemas.microsoft.com/office/powerpoint/2010/main" val="55779165"/>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03763-EE51-9316-DB81-D654140AC00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A5E859-CA3A-3301-7F7B-114158B062DA}"/>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66818A5-3567-BD2F-716F-2A9655975167}"/>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3BD37F-DBB9-F354-2157-3BC199A2F150}"/>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1A564B3-33FF-2F35-1F8C-4292ECDA074F}"/>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4C84C87-F67C-C9DB-5597-B0A90B619D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833C9F1-7C3E-2965-6351-14BCE4DB0BFF}"/>
              </a:ext>
            </a:extLst>
          </p:cNvPr>
          <p:cNvSpPr txBox="1"/>
          <p:nvPr/>
        </p:nvSpPr>
        <p:spPr>
          <a:xfrm>
            <a:off x="402370" y="1809519"/>
            <a:ext cx="11387259" cy="1369606"/>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3. الاهتمام بالمظهر على حساب الجوهر:</a:t>
            </a:r>
          </a:p>
          <a:p>
            <a:pPr algn="just" rtl="1">
              <a:lnSpc>
                <a:spcPct val="150000"/>
              </a:lnSpc>
              <a:spcAft>
                <a:spcPts val="1200"/>
              </a:spcAft>
            </a:pPr>
            <a:r>
              <a:rPr lang="ar-EG" dirty="0">
                <a:latin typeface="Alexandria" pitchFamily="2" charset="-78"/>
                <a:cs typeface="Alexandria" pitchFamily="2" charset="-78"/>
              </a:rPr>
              <a:t>بعض المؤسسات تروّج لصورتها البيئية لأغراض تسويقية فقط دون تطبيق فعلي حقيقي للمبادئ المستدامة.</a:t>
            </a:r>
          </a:p>
          <a:p>
            <a:pPr marL="452438" indent="-285750" algn="just" rtl="1">
              <a:spcAft>
                <a:spcPts val="1200"/>
              </a:spcAft>
              <a:buClr>
                <a:srgbClr val="00B0F0"/>
              </a:buClr>
              <a:buFont typeface="Wingdings" panose="05000000000000000000" pitchFamily="2" charset="2"/>
              <a:buChar char="v"/>
            </a:pPr>
            <a:r>
              <a:rPr lang="ar-EG" dirty="0">
                <a:latin typeface="Alexandria" pitchFamily="2" charset="-78"/>
                <a:cs typeface="Alexandria" pitchFamily="2" charset="-78"/>
              </a:rPr>
              <a:t>استخدام الاستدامة لأغراض تجميل الصورة فقط يُعتبر من معوقات التنمية الحقيقية.</a:t>
            </a:r>
          </a:p>
        </p:txBody>
      </p:sp>
      <p:sp>
        <p:nvSpPr>
          <p:cNvPr id="4" name="Rectangle: Rounded Corners 3">
            <a:extLst>
              <a:ext uri="{FF2B5EF4-FFF2-40B4-BE49-F238E27FC236}">
                <a16:creationId xmlns:a16="http://schemas.microsoft.com/office/drawing/2014/main" id="{0A0C9861-4A65-BAD9-55CA-0096EA4DE747}"/>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تحديات دمج العلاقات العامة في التنمية المستدامة</a:t>
            </a:r>
          </a:p>
        </p:txBody>
      </p:sp>
      <p:sp>
        <p:nvSpPr>
          <p:cNvPr id="8" name="TextBox 7">
            <a:extLst>
              <a:ext uri="{FF2B5EF4-FFF2-40B4-BE49-F238E27FC236}">
                <a16:creationId xmlns:a16="http://schemas.microsoft.com/office/drawing/2014/main" id="{73E5F9AF-EA82-AD67-65FB-80E4A44D56C2}"/>
              </a:ext>
            </a:extLst>
          </p:cNvPr>
          <p:cNvSpPr txBox="1"/>
          <p:nvPr/>
        </p:nvSpPr>
        <p:spPr>
          <a:xfrm>
            <a:off x="402370" y="3581839"/>
            <a:ext cx="11387259" cy="891847"/>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4. قلة الشراكات بين العلاقات العامة والجهات الحكومية/ الأكاديمية:</a:t>
            </a:r>
          </a:p>
          <a:p>
            <a:pPr algn="just" rtl="1">
              <a:lnSpc>
                <a:spcPct val="150000"/>
              </a:lnSpc>
              <a:spcAft>
                <a:spcPts val="1200"/>
              </a:spcAft>
            </a:pPr>
            <a:r>
              <a:rPr lang="ar-EG" dirty="0">
                <a:latin typeface="Alexandria" pitchFamily="2" charset="-78"/>
                <a:cs typeface="Alexandria" pitchFamily="2" charset="-78"/>
              </a:rPr>
              <a:t>عدم التعاون بين المؤسسات الإعلامية والمنظمات المعنية بالتنمية يؤدي إلى غياب التكامل المطلوب.</a:t>
            </a:r>
          </a:p>
        </p:txBody>
      </p:sp>
      <p:sp>
        <p:nvSpPr>
          <p:cNvPr id="3" name="TextBox 2">
            <a:extLst>
              <a:ext uri="{FF2B5EF4-FFF2-40B4-BE49-F238E27FC236}">
                <a16:creationId xmlns:a16="http://schemas.microsoft.com/office/drawing/2014/main" id="{2603ACF2-D259-5E3B-6754-141F2C23C527}"/>
              </a:ext>
            </a:extLst>
          </p:cNvPr>
          <p:cNvSpPr txBox="1"/>
          <p:nvPr/>
        </p:nvSpPr>
        <p:spPr>
          <a:xfrm>
            <a:off x="487271" y="5031658"/>
            <a:ext cx="11387259" cy="1307346"/>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5. ضعف التمويل والموارد البشرية المدربة:</a:t>
            </a:r>
          </a:p>
          <a:p>
            <a:pPr algn="just" rtl="1">
              <a:lnSpc>
                <a:spcPct val="150000"/>
              </a:lnSpc>
              <a:spcAft>
                <a:spcPts val="1200"/>
              </a:spcAft>
            </a:pPr>
            <a:r>
              <a:rPr lang="ar-EG" dirty="0">
                <a:latin typeface="Alexandria" pitchFamily="2" charset="-78"/>
                <a:cs typeface="Alexandria" pitchFamily="2" charset="-78"/>
              </a:rPr>
              <a:t>كثير من حملات العلاقات العامة التنموية تعاني من نقص التمويل، وعدم توفر الكفاءات القادرة على تصميم حملات تتماشى مع متطلبات التنمية.</a:t>
            </a:r>
          </a:p>
        </p:txBody>
      </p:sp>
    </p:spTree>
    <p:extLst>
      <p:ext uri="{BB962C8B-B14F-4D97-AF65-F5344CB8AC3E}">
        <p14:creationId xmlns:p14="http://schemas.microsoft.com/office/powerpoint/2010/main" val="292583294"/>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5ABBD-6726-0C55-F221-D64AB65321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6D555C3-2DF5-AAF4-1444-306847B45842}"/>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3832333-DE75-C3FE-8A26-4CC6405C7527}"/>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5660394-796F-B14C-A125-5094732CEDF0}"/>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0025D1A5-6900-D6DC-82FC-9D27773FA733}"/>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5E8FEBD5-EE57-2F5A-57DE-C5EA874C32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14BBA31-D36F-4F82-7E6E-C1A398F9DD17}"/>
              </a:ext>
            </a:extLst>
          </p:cNvPr>
          <p:cNvSpPr txBox="1"/>
          <p:nvPr/>
        </p:nvSpPr>
        <p:spPr>
          <a:xfrm>
            <a:off x="6095999" y="2584410"/>
            <a:ext cx="5301343" cy="1689180"/>
          </a:xfrm>
          <a:prstGeom prst="rect">
            <a:avLst/>
          </a:prstGeom>
          <a:noFill/>
        </p:spPr>
        <p:txBody>
          <a:bodyPr wrap="square" rtlCol="1">
            <a:spAutoFit/>
          </a:bodyPr>
          <a:lstStyle/>
          <a:p>
            <a:pPr algn="ctr" rtl="1">
              <a:lnSpc>
                <a:spcPct val="200000"/>
              </a:lnSpc>
            </a:pPr>
            <a:r>
              <a:rPr lang="ar-EG" sz="2800" b="1" dirty="0">
                <a:solidFill>
                  <a:schemeClr val="accent2"/>
                </a:solidFill>
                <a:latin typeface="Alexandria" pitchFamily="2" charset="-78"/>
                <a:cs typeface="Alexandria" pitchFamily="2" charset="-78"/>
              </a:rPr>
              <a:t>أمثلة تطبيقية واقعية على حملات التنمية المستدامة</a:t>
            </a:r>
            <a:endParaRPr lang="en-US" sz="2800" b="1" dirty="0">
              <a:solidFill>
                <a:schemeClr val="accent2"/>
              </a:solidFill>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50C2FAD2-9B2F-D66F-9D35-CFB20647F4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69409">
            <a:off x="651493" y="1352892"/>
            <a:ext cx="5181600" cy="4533900"/>
          </a:xfrm>
          <a:prstGeom prst="ellipse">
            <a:avLst/>
          </a:prstGeom>
          <a:ln>
            <a:noFill/>
          </a:ln>
          <a:effectLst>
            <a:softEdge rad="112500"/>
          </a:effectLst>
        </p:spPr>
      </p:pic>
    </p:spTree>
    <p:extLst>
      <p:ext uri="{BB962C8B-B14F-4D97-AF65-F5344CB8AC3E}">
        <p14:creationId xmlns:p14="http://schemas.microsoft.com/office/powerpoint/2010/main" val="35307455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7A9B0-5AF6-BC8E-A3AF-577E947512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8CBE9C-9050-3AEC-0CD0-2017CC8D9D0B}"/>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B4BFF67-07B2-6011-D632-2708376B8660}"/>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5D8E6AF-FB69-4F1F-3CD3-72C63AC5A1AF}"/>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5D44DB19-B37E-9236-E175-CA03E64DFE85}"/>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7F56DE3-3980-7E1A-7520-3357D7259E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0CB0796E-D33E-AADD-B1B3-BE053415ADE1}"/>
              </a:ext>
            </a:extLst>
          </p:cNvPr>
          <p:cNvSpPr txBox="1"/>
          <p:nvPr/>
        </p:nvSpPr>
        <p:spPr>
          <a:xfrm>
            <a:off x="346885" y="1420427"/>
            <a:ext cx="11387259" cy="5016053"/>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 حملة "اتحضر للأخضر" – مصر</a:t>
            </a:r>
          </a:p>
          <a:p>
            <a:pPr algn="just" rtl="1">
              <a:spcAft>
                <a:spcPts val="1200"/>
              </a:spcAft>
            </a:pPr>
            <a:r>
              <a:rPr lang="ar-EG" b="1" dirty="0">
                <a:solidFill>
                  <a:schemeClr val="accent1"/>
                </a:solidFill>
                <a:latin typeface="Alexandria" pitchFamily="2" charset="-78"/>
                <a:cs typeface="Alexandria" pitchFamily="2" charset="-78"/>
              </a:rPr>
              <a:t>الهدف: </a:t>
            </a:r>
            <a:r>
              <a:rPr lang="ar-EG" dirty="0">
                <a:latin typeface="Alexandria" pitchFamily="2" charset="-78"/>
                <a:cs typeface="Alexandria" pitchFamily="2" charset="-78"/>
              </a:rPr>
              <a:t>حماية البيئة (الهدف 13 – العمل المناخي، الهدف 15 – الحياة في البر)</a:t>
            </a:r>
          </a:p>
          <a:p>
            <a:pPr algn="just" rtl="1">
              <a:lnSpc>
                <a:spcPct val="150000"/>
              </a:lnSpc>
              <a:spcAft>
                <a:spcPts val="1200"/>
              </a:spcAft>
            </a:pPr>
            <a:r>
              <a:rPr lang="ar-EG" b="1" dirty="0">
                <a:solidFill>
                  <a:schemeClr val="accent1"/>
                </a:solidFill>
                <a:latin typeface="Alexandria" pitchFamily="2" charset="-78"/>
                <a:cs typeface="Alexandria" pitchFamily="2" charset="-78"/>
              </a:rPr>
              <a:t>الشرح: </a:t>
            </a:r>
            <a:r>
              <a:rPr lang="ar-EG" dirty="0">
                <a:latin typeface="Alexandria" pitchFamily="2" charset="-78"/>
                <a:cs typeface="Alexandria" pitchFamily="2" charset="-78"/>
              </a:rPr>
              <a:t>حملة قومية أطلقتها وزارة البيئة المصرية  للتوعية بالسلوك البيئي الصحيح في الحياة اليومية، مثل ترشيد استهلاك البلاستيك، وزراعة الأشجار.                        </a:t>
            </a:r>
            <a:r>
              <a:rPr lang="en-US" dirty="0">
                <a:latin typeface="Alexandria" pitchFamily="2" charset="-78"/>
                <a:cs typeface="Alexandria" pitchFamily="2" charset="-78"/>
                <a:hlinkClick r:id="rId3"/>
              </a:rPr>
              <a:t>https://youtu.be/6L_-_IupV5k?si=pCWz7qnqNrhh_UOW</a:t>
            </a:r>
            <a:endParaRPr lang="ar-EG" dirty="0">
              <a:latin typeface="Alexandria" pitchFamily="2" charset="-78"/>
              <a:cs typeface="Alexandria" pitchFamily="2" charset="-78"/>
            </a:endParaRPr>
          </a:p>
          <a:p>
            <a:pPr algn="just" rtl="1">
              <a:spcAft>
                <a:spcPts val="1200"/>
              </a:spcAft>
            </a:pPr>
            <a:r>
              <a:rPr lang="ar-EG" b="1" dirty="0">
                <a:solidFill>
                  <a:srgbClr val="00B050"/>
                </a:solidFill>
                <a:latin typeface="Alexandria" pitchFamily="2" charset="-78"/>
                <a:cs typeface="Alexandria" pitchFamily="2" charset="-78"/>
              </a:rPr>
              <a:t>أدوات العلاقات العامة المستخدمة: </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إعلانات تلفزيونية وإذاعية</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حملات توعية في المدارس والجامعات</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التعاون مع فنانين ومؤثرين لخلق محتوى بيئي</a:t>
            </a:r>
          </a:p>
          <a:p>
            <a:pPr marL="344488" algn="just" rtl="1">
              <a:lnSpc>
                <a:spcPct val="150000"/>
              </a:lnSpc>
              <a:spcAft>
                <a:spcPts val="1200"/>
              </a:spcAft>
              <a:buClr>
                <a:schemeClr val="accent2"/>
              </a:buClr>
            </a:pPr>
            <a:r>
              <a:rPr lang="ar-EG" b="1" dirty="0">
                <a:solidFill>
                  <a:schemeClr val="accent1"/>
                </a:solidFill>
                <a:latin typeface="Alexandria" pitchFamily="2" charset="-78"/>
                <a:cs typeface="Alexandria" pitchFamily="2" charset="-78"/>
              </a:rPr>
              <a:t>النتائج:</a:t>
            </a:r>
          </a:p>
          <a:p>
            <a:pPr algn="just" rtl="1">
              <a:lnSpc>
                <a:spcPct val="150000"/>
              </a:lnSpc>
              <a:spcAft>
                <a:spcPts val="1200"/>
              </a:spcAft>
            </a:pPr>
            <a:r>
              <a:rPr lang="ar-EG" dirty="0">
                <a:latin typeface="Alexandria" pitchFamily="2" charset="-78"/>
                <a:cs typeface="Alexandria" pitchFamily="2" charset="-78"/>
              </a:rPr>
              <a:t>مشاركة آلاف الطلاب، وزيادة ملحوظة في المبادرات الشبابية البيئية.</a:t>
            </a:r>
          </a:p>
        </p:txBody>
      </p:sp>
      <p:sp>
        <p:nvSpPr>
          <p:cNvPr id="3" name="Rectangle: Rounded Corners 2">
            <a:extLst>
              <a:ext uri="{FF2B5EF4-FFF2-40B4-BE49-F238E27FC236}">
                <a16:creationId xmlns:a16="http://schemas.microsoft.com/office/drawing/2014/main" id="{C5EF9193-D08E-9AFB-4CA2-69C5BC57BCA3}"/>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أمثلة واقعية على حملات التنمية المستدامة</a:t>
            </a:r>
          </a:p>
        </p:txBody>
      </p:sp>
      <p:pic>
        <p:nvPicPr>
          <p:cNvPr id="8" name="Picture 7">
            <a:extLst>
              <a:ext uri="{FF2B5EF4-FFF2-40B4-BE49-F238E27FC236}">
                <a16:creationId xmlns:a16="http://schemas.microsoft.com/office/drawing/2014/main" id="{777377EA-8B45-A28A-80BC-B956F96D17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9346" y="3190817"/>
            <a:ext cx="2512451" cy="2512451"/>
          </a:xfrm>
          <a:prstGeom prst="rect">
            <a:avLst/>
          </a:prstGeom>
        </p:spPr>
      </p:pic>
    </p:spTree>
    <p:extLst>
      <p:ext uri="{BB962C8B-B14F-4D97-AF65-F5344CB8AC3E}">
        <p14:creationId xmlns:p14="http://schemas.microsoft.com/office/powerpoint/2010/main" val="389463060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941E32-38B5-17D4-5978-5F6EC3F108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0186BB-0DDA-7CD5-DBB0-7802D11814F5}"/>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8D0A5A3-F620-0B38-B452-13F1939A02CC}"/>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8086B28-9572-907F-7486-40DD1A775F19}"/>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B0F8AB9-DA47-EB1B-5F3D-11A245E45D37}"/>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41A49B2-2C94-DC91-9135-7778D86FA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6CE200B-2465-7CCF-C287-C2B008A7B50F}"/>
              </a:ext>
            </a:extLst>
          </p:cNvPr>
          <p:cNvSpPr txBox="1"/>
          <p:nvPr/>
        </p:nvSpPr>
        <p:spPr>
          <a:xfrm>
            <a:off x="346885" y="1420427"/>
            <a:ext cx="11387259" cy="5092997"/>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حملة " السعودية الخضراء " – المملكة العربية السعودية</a:t>
            </a:r>
          </a:p>
          <a:p>
            <a:pPr algn="just" rtl="1">
              <a:spcAft>
                <a:spcPts val="1200"/>
              </a:spcAft>
            </a:pPr>
            <a:r>
              <a:rPr lang="ar-EG" b="1" dirty="0">
                <a:solidFill>
                  <a:schemeClr val="accent1"/>
                </a:solidFill>
                <a:latin typeface="Alexandria" pitchFamily="2" charset="-78"/>
                <a:cs typeface="Alexandria" pitchFamily="2" charset="-78"/>
              </a:rPr>
              <a:t>الهدف: </a:t>
            </a:r>
            <a:r>
              <a:rPr lang="ar-EG" dirty="0">
                <a:latin typeface="Alexandria" pitchFamily="2" charset="-78"/>
                <a:cs typeface="Alexandria" pitchFamily="2" charset="-78"/>
              </a:rPr>
              <a:t>العمل المناخي، الطاقة النظيفة، الحياة على الأرض (الأهداف 7، 13، 15)</a:t>
            </a:r>
          </a:p>
          <a:p>
            <a:pPr algn="just" rtl="1">
              <a:lnSpc>
                <a:spcPct val="150000"/>
              </a:lnSpc>
              <a:spcAft>
                <a:spcPts val="1800"/>
              </a:spcAft>
            </a:pPr>
            <a:r>
              <a:rPr lang="ar-EG" b="1" dirty="0">
                <a:solidFill>
                  <a:schemeClr val="accent1"/>
                </a:solidFill>
                <a:latin typeface="Alexandria" pitchFamily="2" charset="-78"/>
                <a:cs typeface="Alexandria" pitchFamily="2" charset="-78"/>
              </a:rPr>
              <a:t>الشرح: </a:t>
            </a:r>
            <a:r>
              <a:rPr lang="ar-EG" dirty="0">
                <a:latin typeface="Alexandria" pitchFamily="2" charset="-78"/>
                <a:cs typeface="Alexandria" pitchFamily="2" charset="-78"/>
              </a:rPr>
              <a:t>خطة وطنية أطلقتها الحكومة السعودية تشمل زراعة 10 مليار شجرة، وخفض الانبعاثات الكربونية بنسبة كبيرة، وتشجيع الاقتصاد الدائري.                          </a:t>
            </a:r>
            <a:r>
              <a:rPr lang="en-US" dirty="0">
                <a:latin typeface="Alexandria" pitchFamily="2" charset="-78"/>
                <a:cs typeface="Alexandria" pitchFamily="2" charset="-78"/>
                <a:hlinkClick r:id="rId3"/>
              </a:rPr>
              <a:t>https://youtu.be/_O2O-6g596I?si=FHB5OgukXLOVZ1M2</a:t>
            </a:r>
            <a:endParaRPr lang="ar-EG" dirty="0">
              <a:latin typeface="Alexandria" pitchFamily="2" charset="-78"/>
              <a:cs typeface="Alexandria" pitchFamily="2" charset="-78"/>
            </a:endParaRPr>
          </a:p>
          <a:p>
            <a:pPr algn="just" rtl="1">
              <a:spcAft>
                <a:spcPts val="1200"/>
              </a:spcAft>
            </a:pPr>
            <a:r>
              <a:rPr lang="ar-EG" b="1" dirty="0">
                <a:solidFill>
                  <a:srgbClr val="00B050"/>
                </a:solidFill>
                <a:latin typeface="Alexandria" pitchFamily="2" charset="-78"/>
                <a:cs typeface="Alexandria" pitchFamily="2" charset="-78"/>
              </a:rPr>
              <a:t>أدوات العلاقات العامة المستخدمة: </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مؤتمرات إعلامية دولية.</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منصة إلكترونية تفاعلية.</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تقارير شفافة باللغتين العربية والإنجليزية.</a:t>
            </a:r>
          </a:p>
          <a:p>
            <a:pPr marL="344488" algn="just" rtl="1">
              <a:lnSpc>
                <a:spcPct val="150000"/>
              </a:lnSpc>
              <a:spcAft>
                <a:spcPts val="1200"/>
              </a:spcAft>
              <a:buClr>
                <a:schemeClr val="accent2"/>
              </a:buClr>
            </a:pPr>
            <a:r>
              <a:rPr lang="ar-EG" b="1" dirty="0">
                <a:solidFill>
                  <a:schemeClr val="accent1"/>
                </a:solidFill>
                <a:latin typeface="Alexandria" pitchFamily="2" charset="-78"/>
                <a:cs typeface="Alexandria" pitchFamily="2" charset="-78"/>
              </a:rPr>
              <a:t>النتائج:</a:t>
            </a:r>
          </a:p>
          <a:p>
            <a:pPr algn="just" rtl="1">
              <a:lnSpc>
                <a:spcPct val="150000"/>
              </a:lnSpc>
              <a:spcAft>
                <a:spcPts val="1200"/>
              </a:spcAft>
            </a:pPr>
            <a:r>
              <a:rPr lang="ar-EG" dirty="0">
                <a:latin typeface="Alexandria" pitchFamily="2" charset="-78"/>
                <a:cs typeface="Alexandria" pitchFamily="2" charset="-78"/>
              </a:rPr>
              <a:t>تغطية إعلامية دولية، وزيادة الثقة العالمية في التزامات المملكة تجاه المناخ.</a:t>
            </a:r>
          </a:p>
        </p:txBody>
      </p:sp>
      <p:sp>
        <p:nvSpPr>
          <p:cNvPr id="3" name="Rectangle: Rounded Corners 2">
            <a:extLst>
              <a:ext uri="{FF2B5EF4-FFF2-40B4-BE49-F238E27FC236}">
                <a16:creationId xmlns:a16="http://schemas.microsoft.com/office/drawing/2014/main" id="{23950056-8306-2C09-806A-8BBD5717BE33}"/>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أمثلة واقعية على حملات التنمية المستدامة</a:t>
            </a:r>
          </a:p>
        </p:txBody>
      </p:sp>
      <p:pic>
        <p:nvPicPr>
          <p:cNvPr id="6" name="Picture 5">
            <a:extLst>
              <a:ext uri="{FF2B5EF4-FFF2-40B4-BE49-F238E27FC236}">
                <a16:creationId xmlns:a16="http://schemas.microsoft.com/office/drawing/2014/main" id="{CE56A7C3-672A-1531-6C52-5BF1DDC7C7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3001" y="3429000"/>
            <a:ext cx="3000754" cy="19290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1493963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B34549-E9F0-287F-EB12-081443B6BF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0175B5-90A1-E420-23B9-F439F84D72B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F11BF9-1EBC-4BC2-64A7-08FD0850B697}"/>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A231E78-04F3-1BA0-9E62-24816F100C07}"/>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5C894F1-D14C-0774-604D-4449D5841463}"/>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A31979D-128C-31EC-CE31-53C34EC602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6EAF4C4-69F8-322A-27E6-2F68DECDEC90}"/>
              </a:ext>
            </a:extLst>
          </p:cNvPr>
          <p:cNvSpPr txBox="1"/>
          <p:nvPr/>
        </p:nvSpPr>
        <p:spPr>
          <a:xfrm>
            <a:off x="346885" y="1420427"/>
            <a:ext cx="11387259" cy="5016053"/>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حملة "الإمارات تبتكر" – الإمارات العربية المتحدة</a:t>
            </a:r>
          </a:p>
          <a:p>
            <a:pPr algn="just" rtl="1">
              <a:spcAft>
                <a:spcPts val="1200"/>
              </a:spcAft>
            </a:pPr>
            <a:r>
              <a:rPr lang="ar-EG" b="1" dirty="0">
                <a:solidFill>
                  <a:schemeClr val="accent1"/>
                </a:solidFill>
                <a:latin typeface="Alexandria" pitchFamily="2" charset="-78"/>
                <a:cs typeface="Alexandria" pitchFamily="2" charset="-78"/>
              </a:rPr>
              <a:t>الهدف: </a:t>
            </a:r>
            <a:r>
              <a:rPr lang="ar-EG" dirty="0">
                <a:latin typeface="Alexandria" pitchFamily="2" charset="-78"/>
                <a:cs typeface="Alexandria" pitchFamily="2" charset="-78"/>
              </a:rPr>
              <a:t>التعليم الجيد، الابتكار والصناعة، الشراكات (الأهداف 4، 9، 17)</a:t>
            </a:r>
          </a:p>
          <a:p>
            <a:pPr algn="just" rtl="1">
              <a:lnSpc>
                <a:spcPct val="150000"/>
              </a:lnSpc>
              <a:spcAft>
                <a:spcPts val="1200"/>
              </a:spcAft>
            </a:pPr>
            <a:r>
              <a:rPr lang="ar-EG" b="1" dirty="0">
                <a:solidFill>
                  <a:schemeClr val="accent1"/>
                </a:solidFill>
                <a:latin typeface="Alexandria" pitchFamily="2" charset="-78"/>
                <a:cs typeface="Alexandria" pitchFamily="2" charset="-78"/>
              </a:rPr>
              <a:t>الشرح: </a:t>
            </a:r>
            <a:r>
              <a:rPr lang="ar-EG" dirty="0">
                <a:latin typeface="Alexandria" pitchFamily="2" charset="-78"/>
                <a:cs typeface="Alexandria" pitchFamily="2" charset="-78"/>
              </a:rPr>
              <a:t>أسبوع وطني أطلقه مركز محمد بن راشد للابتكار الحكومي للاحتفال بالابتكار في مختلف المجالات، وتشجيع الحلول الذكية لمشاكل المجتمع.</a:t>
            </a:r>
          </a:p>
          <a:p>
            <a:pPr algn="just" rtl="1">
              <a:spcAft>
                <a:spcPts val="1200"/>
              </a:spcAft>
            </a:pPr>
            <a:r>
              <a:rPr lang="ar-EG" b="1" dirty="0">
                <a:solidFill>
                  <a:srgbClr val="00B050"/>
                </a:solidFill>
                <a:latin typeface="Alexandria" pitchFamily="2" charset="-78"/>
                <a:cs typeface="Alexandria" pitchFamily="2" charset="-78"/>
              </a:rPr>
              <a:t>أدوات العلاقات العامة المستخدمة: </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تغطية تلفزيونية وفعاليات في المراكز التجارية</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حملات ترويج على منصات التواصل الاجتماعي</a:t>
            </a:r>
          </a:p>
          <a:p>
            <a:pPr marL="630238" indent="-285750" algn="just" rtl="1">
              <a:lnSpc>
                <a:spcPct val="150000"/>
              </a:lnSpc>
              <a:spcAft>
                <a:spcPts val="1200"/>
              </a:spcAft>
              <a:buClr>
                <a:schemeClr val="accent2"/>
              </a:buClr>
              <a:buFont typeface="Wingdings" panose="05000000000000000000" pitchFamily="2" charset="2"/>
              <a:buChar char="v"/>
            </a:pPr>
            <a:r>
              <a:rPr lang="ar-EG" dirty="0">
                <a:latin typeface="Alexandria" pitchFamily="2" charset="-78"/>
                <a:cs typeface="Alexandria" pitchFamily="2" charset="-78"/>
              </a:rPr>
              <a:t>تعاون مع الجامعات والشركات الناشئة</a:t>
            </a:r>
          </a:p>
          <a:p>
            <a:pPr marL="344488" algn="just" rtl="1">
              <a:lnSpc>
                <a:spcPct val="150000"/>
              </a:lnSpc>
              <a:spcAft>
                <a:spcPts val="1200"/>
              </a:spcAft>
              <a:buClr>
                <a:schemeClr val="accent2"/>
              </a:buClr>
            </a:pPr>
            <a:r>
              <a:rPr lang="ar-EG" b="1" dirty="0">
                <a:solidFill>
                  <a:schemeClr val="accent1"/>
                </a:solidFill>
                <a:latin typeface="Alexandria" pitchFamily="2" charset="-78"/>
                <a:cs typeface="Alexandria" pitchFamily="2" charset="-78"/>
              </a:rPr>
              <a:t>النتائج:</a:t>
            </a:r>
          </a:p>
          <a:p>
            <a:pPr algn="just" rtl="1">
              <a:lnSpc>
                <a:spcPct val="150000"/>
              </a:lnSpc>
              <a:spcAft>
                <a:spcPts val="1200"/>
              </a:spcAft>
            </a:pPr>
            <a:r>
              <a:rPr lang="ar-EG" dirty="0">
                <a:latin typeface="Alexandria" pitchFamily="2" charset="-78"/>
                <a:cs typeface="Alexandria" pitchFamily="2" charset="-78"/>
              </a:rPr>
              <a:t>تقديم آلاف الأفكار المبتكرة، واعتماد بعضها في السياسات الحكومية.</a:t>
            </a:r>
          </a:p>
        </p:txBody>
      </p:sp>
      <p:sp>
        <p:nvSpPr>
          <p:cNvPr id="3" name="Rectangle: Rounded Corners 2">
            <a:extLst>
              <a:ext uri="{FF2B5EF4-FFF2-40B4-BE49-F238E27FC236}">
                <a16:creationId xmlns:a16="http://schemas.microsoft.com/office/drawing/2014/main" id="{72AD35E0-AACE-4E73-5219-0E65D279E9F5}"/>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أمثلة واقعية على حملات التنمية المستدامة</a:t>
            </a:r>
          </a:p>
        </p:txBody>
      </p:sp>
      <p:pic>
        <p:nvPicPr>
          <p:cNvPr id="6" name="Picture 5">
            <a:extLst>
              <a:ext uri="{FF2B5EF4-FFF2-40B4-BE49-F238E27FC236}">
                <a16:creationId xmlns:a16="http://schemas.microsoft.com/office/drawing/2014/main" id="{AB4211B8-8543-488C-79C1-F32704899A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958" y="3429000"/>
            <a:ext cx="4232785" cy="14821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89918420"/>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C5F2D8-A400-BEF6-9205-04F2752A34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65CFFE-4452-7BAB-29DB-65E94E85F89E}"/>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3081E5-C18A-04BA-5D25-29E844CBB960}"/>
              </a:ext>
            </a:extLst>
          </p:cNvPr>
          <p:cNvSpPr/>
          <p:nvPr/>
        </p:nvSpPr>
        <p:spPr>
          <a:xfrm>
            <a:off x="7883147" y="1172669"/>
            <a:ext cx="4128422" cy="551157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A2CDA2A-4DEE-86FE-4BD2-D43128E7AF45}"/>
              </a:ext>
            </a:extLst>
          </p:cNvPr>
          <p:cNvSpPr/>
          <p:nvPr/>
        </p:nvSpPr>
        <p:spPr>
          <a:xfrm>
            <a:off x="180432" y="1327536"/>
            <a:ext cx="11720167" cy="52018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709D2BC-EBDB-4BA8-86BC-56F668D2E965}"/>
              </a:ext>
            </a:extLst>
          </p:cNvPr>
          <p:cNvSpPr txBox="1"/>
          <p:nvPr/>
        </p:nvSpPr>
        <p:spPr>
          <a:xfrm>
            <a:off x="0" y="6484185"/>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B3853B6-81B7-77D0-F98E-8F71DA316F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41F3DD8-72E9-E124-E46F-48A72F9B7F9E}"/>
              </a:ext>
            </a:extLst>
          </p:cNvPr>
          <p:cNvSpPr txBox="1"/>
          <p:nvPr/>
        </p:nvSpPr>
        <p:spPr>
          <a:xfrm>
            <a:off x="353464" y="1601383"/>
            <a:ext cx="11387259" cy="4569777"/>
          </a:xfrm>
          <a:prstGeom prst="rect">
            <a:avLst/>
          </a:prstGeom>
          <a:noFill/>
        </p:spPr>
        <p:txBody>
          <a:bodyPr wrap="square" rtlCol="1">
            <a:spAutoFit/>
          </a:bodyPr>
          <a:lstStyle/>
          <a:p>
            <a:pPr algn="just" rtl="1">
              <a:spcAft>
                <a:spcPts val="1200"/>
              </a:spcAft>
            </a:pPr>
            <a:r>
              <a:rPr lang="ar-EG" b="1" dirty="0">
                <a:solidFill>
                  <a:schemeClr val="accent2"/>
                </a:solidFill>
                <a:latin typeface="Alexandria" pitchFamily="2" charset="-78"/>
                <a:cs typeface="Alexandria" pitchFamily="2" charset="-78"/>
              </a:rPr>
              <a:t>حملة </a:t>
            </a:r>
            <a:r>
              <a:rPr lang="en-US" b="1" dirty="0">
                <a:solidFill>
                  <a:schemeClr val="accent2"/>
                </a:solidFill>
                <a:latin typeface="Alexandria" pitchFamily="2" charset="-78"/>
                <a:cs typeface="Alexandria" pitchFamily="2" charset="-78"/>
              </a:rPr>
              <a:t>Share the Meal" </a:t>
            </a:r>
            <a:r>
              <a:rPr lang="ar-EG" b="1" dirty="0">
                <a:solidFill>
                  <a:schemeClr val="accent2"/>
                </a:solidFill>
                <a:latin typeface="Alexandria" pitchFamily="2" charset="-78"/>
                <a:cs typeface="Alexandria" pitchFamily="2" charset="-78"/>
              </a:rPr>
              <a:t>" برنامج الأغذية العالمي </a:t>
            </a:r>
            <a:r>
              <a:rPr lang="en-US" b="1" dirty="0">
                <a:solidFill>
                  <a:schemeClr val="accent2"/>
                </a:solidFill>
                <a:latin typeface="Alexandria" pitchFamily="2" charset="-78"/>
                <a:cs typeface="Alexandria" pitchFamily="2" charset="-78"/>
              </a:rPr>
              <a:t>WFP</a:t>
            </a:r>
            <a:r>
              <a:rPr lang="ar-EG" b="1" dirty="0">
                <a:solidFill>
                  <a:schemeClr val="accent2"/>
                </a:solidFill>
                <a:latin typeface="Alexandria" pitchFamily="2" charset="-78"/>
                <a:cs typeface="Alexandria" pitchFamily="2" charset="-78"/>
              </a:rPr>
              <a:t>:</a:t>
            </a:r>
            <a:endParaRPr lang="en-US" b="1" dirty="0">
              <a:solidFill>
                <a:schemeClr val="accent2"/>
              </a:solidFill>
              <a:latin typeface="Alexandria" pitchFamily="2" charset="-78"/>
              <a:cs typeface="Alexandria" pitchFamily="2" charset="-78"/>
            </a:endParaRPr>
          </a:p>
          <a:p>
            <a:pPr algn="just" rtl="1">
              <a:lnSpc>
                <a:spcPct val="150000"/>
              </a:lnSpc>
              <a:spcAft>
                <a:spcPts val="1200"/>
              </a:spcAft>
            </a:pPr>
            <a:r>
              <a:rPr lang="ar-EG" b="1" dirty="0">
                <a:solidFill>
                  <a:schemeClr val="accent1"/>
                </a:solidFill>
                <a:latin typeface="Alexandria" pitchFamily="2" charset="-78"/>
                <a:cs typeface="Alexandria" pitchFamily="2" charset="-78"/>
              </a:rPr>
              <a:t>الهدف: </a:t>
            </a:r>
            <a:r>
              <a:rPr lang="ar-EG" dirty="0">
                <a:latin typeface="Alexandria" pitchFamily="2" charset="-78"/>
                <a:cs typeface="Alexandria" pitchFamily="2" charset="-78"/>
              </a:rPr>
              <a:t>القضاء على الجوع (الهدف 2 من أهداف التنمية المستدامة).</a:t>
            </a:r>
          </a:p>
          <a:p>
            <a:pPr algn="just" rtl="1">
              <a:lnSpc>
                <a:spcPct val="150000"/>
              </a:lnSpc>
              <a:spcAft>
                <a:spcPts val="1200"/>
              </a:spcAft>
            </a:pPr>
            <a:r>
              <a:rPr lang="ar-EG" b="1" dirty="0">
                <a:solidFill>
                  <a:schemeClr val="accent1"/>
                </a:solidFill>
                <a:latin typeface="Alexandria" pitchFamily="2" charset="-78"/>
                <a:cs typeface="Alexandria" pitchFamily="2" charset="-78"/>
              </a:rPr>
              <a:t>الشرح: </a:t>
            </a:r>
            <a:r>
              <a:rPr lang="ar-EG" dirty="0">
                <a:latin typeface="Alexandria" pitchFamily="2" charset="-78"/>
                <a:cs typeface="Alexandria" pitchFamily="2" charset="-78"/>
              </a:rPr>
              <a:t>أطلق البرنامج تطبيقًا يتيح للمستخدمين التبرع بلقمة طعام بضغطة زر.</a:t>
            </a:r>
          </a:p>
          <a:p>
            <a:pPr algn="just" rtl="1">
              <a:lnSpc>
                <a:spcPct val="150000"/>
              </a:lnSpc>
              <a:spcAft>
                <a:spcPts val="1200"/>
              </a:spcAft>
            </a:pPr>
            <a:r>
              <a:rPr lang="ar-EG" b="1" dirty="0">
                <a:solidFill>
                  <a:srgbClr val="00B050"/>
                </a:solidFill>
                <a:latin typeface="Alexandria" pitchFamily="2" charset="-78"/>
                <a:cs typeface="Alexandria" pitchFamily="2" charset="-78"/>
              </a:rPr>
              <a:t>أدوات العلاقات العامة المستخدمة: </a:t>
            </a:r>
          </a:p>
          <a:p>
            <a:pPr marL="630238"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تسويق عبر وسائل التواصل الاجتماعي.شراكات مع مؤثرين على إنستغرام ويوتيوب.</a:t>
            </a:r>
          </a:p>
          <a:p>
            <a:pPr marL="630238" indent="-285750" algn="just" rtl="1">
              <a:lnSpc>
                <a:spcPct val="150000"/>
              </a:lnSpc>
              <a:buClr>
                <a:schemeClr val="accent2"/>
              </a:buClr>
              <a:buFont typeface="Wingdings" panose="05000000000000000000" pitchFamily="2" charset="2"/>
              <a:buChar char="v"/>
            </a:pPr>
            <a:r>
              <a:rPr lang="ar-EG" dirty="0">
                <a:latin typeface="Alexandria" pitchFamily="2" charset="-78"/>
                <a:cs typeface="Alexandria" pitchFamily="2" charset="-78"/>
              </a:rPr>
              <a:t>استخدام </a:t>
            </a:r>
            <a:r>
              <a:rPr lang="en-US" dirty="0">
                <a:latin typeface="Alexandria" pitchFamily="2" charset="-78"/>
                <a:cs typeface="Alexandria" pitchFamily="2" charset="-78"/>
              </a:rPr>
              <a:t> storytelling </a:t>
            </a:r>
            <a:r>
              <a:rPr lang="ar-EG" dirty="0">
                <a:latin typeface="Alexandria" pitchFamily="2" charset="-78"/>
                <a:cs typeface="Alexandria" pitchFamily="2" charset="-78"/>
              </a:rPr>
              <a:t>لسرد قصص مؤثرة لأطفال استفادوا من الوجبات.</a:t>
            </a:r>
          </a:p>
          <a:p>
            <a:pPr algn="just" rtl="1">
              <a:lnSpc>
                <a:spcPct val="150000"/>
              </a:lnSpc>
              <a:spcAft>
                <a:spcPts val="1200"/>
              </a:spcAft>
            </a:pPr>
            <a:r>
              <a:rPr lang="ar-EG" b="1" dirty="0">
                <a:solidFill>
                  <a:schemeClr val="accent1"/>
                </a:solidFill>
                <a:latin typeface="Alexandria" pitchFamily="2" charset="-78"/>
                <a:cs typeface="Alexandria" pitchFamily="2" charset="-78"/>
              </a:rPr>
              <a:t>النتائج:</a:t>
            </a:r>
          </a:p>
          <a:p>
            <a:pPr algn="just" rtl="1">
              <a:lnSpc>
                <a:spcPct val="150000"/>
              </a:lnSpc>
              <a:spcAft>
                <a:spcPts val="1200"/>
              </a:spcAft>
            </a:pPr>
            <a:r>
              <a:rPr lang="ar-EG" b="1" dirty="0">
                <a:solidFill>
                  <a:schemeClr val="accent1"/>
                </a:solidFill>
                <a:latin typeface="Alexandria" pitchFamily="2" charset="-78"/>
                <a:cs typeface="Alexandria" pitchFamily="2" charset="-78"/>
              </a:rPr>
              <a:t> </a:t>
            </a:r>
            <a:r>
              <a:rPr lang="ar-EG" dirty="0">
                <a:latin typeface="Alexandria" pitchFamily="2" charset="-78"/>
                <a:cs typeface="Alexandria" pitchFamily="2" charset="-78"/>
              </a:rPr>
              <a:t>أكثر من 100 مليون وجبة تم التبرع بها منذ إطلاق الحملة.</a:t>
            </a:r>
          </a:p>
          <a:p>
            <a:pPr algn="just" rtl="1">
              <a:lnSpc>
                <a:spcPct val="150000"/>
              </a:lnSpc>
              <a:spcAft>
                <a:spcPts val="1200"/>
              </a:spcAft>
            </a:pPr>
            <a:r>
              <a:rPr lang="en-US" dirty="0">
                <a:latin typeface="Alexandria" pitchFamily="2" charset="-78"/>
                <a:cs typeface="Alexandria" pitchFamily="2" charset="-78"/>
                <a:hlinkClick r:id="rId3"/>
              </a:rPr>
              <a:t>https://youtu.be/F6N2QBJOTMc?si=3K_qb8JIP6Nrs-Nn</a:t>
            </a:r>
            <a:endParaRPr lang="en-US" dirty="0">
              <a:latin typeface="Alexandria" pitchFamily="2" charset="-78"/>
              <a:cs typeface="Alexandria" pitchFamily="2" charset="-78"/>
            </a:endParaRPr>
          </a:p>
        </p:txBody>
      </p:sp>
      <p:sp>
        <p:nvSpPr>
          <p:cNvPr id="3" name="Rectangle: Rounded Corners 2">
            <a:extLst>
              <a:ext uri="{FF2B5EF4-FFF2-40B4-BE49-F238E27FC236}">
                <a16:creationId xmlns:a16="http://schemas.microsoft.com/office/drawing/2014/main" id="{65280893-6053-7F73-12B9-73351BCBAFD9}"/>
              </a:ext>
            </a:extLst>
          </p:cNvPr>
          <p:cNvSpPr/>
          <p:nvPr/>
        </p:nvSpPr>
        <p:spPr>
          <a:xfrm>
            <a:off x="2241592" y="613185"/>
            <a:ext cx="9659007"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أمثلة واقعية على حملات التنمية المستدامة</a:t>
            </a:r>
          </a:p>
        </p:txBody>
      </p:sp>
      <p:pic>
        <p:nvPicPr>
          <p:cNvPr id="6" name="Picture 5">
            <a:extLst>
              <a:ext uri="{FF2B5EF4-FFF2-40B4-BE49-F238E27FC236}">
                <a16:creationId xmlns:a16="http://schemas.microsoft.com/office/drawing/2014/main" id="{D3E315D7-B3E8-23CB-B570-0961080A29C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9519" y="2787442"/>
            <a:ext cx="2469175" cy="24691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46415756"/>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FC664-57CF-2418-1A03-DAD2AA06ABC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31475EA-08F4-265F-EF50-5F146AF67488}"/>
              </a:ext>
            </a:extLst>
          </p:cNvPr>
          <p:cNvSpPr/>
          <p:nvPr/>
        </p:nvSpPr>
        <p:spPr>
          <a:xfrm>
            <a:off x="2626179" y="500900"/>
            <a:ext cx="92744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6174D32-465A-ECBB-A3EA-01B15DC7B6AA}"/>
              </a:ext>
            </a:extLst>
          </p:cNvPr>
          <p:cNvSpPr/>
          <p:nvPr/>
        </p:nvSpPr>
        <p:spPr>
          <a:xfrm>
            <a:off x="7883147" y="994787"/>
            <a:ext cx="4128422" cy="56894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A1D19A0-D1A1-94FA-D52A-BF83CC8B4595}"/>
              </a:ext>
            </a:extLst>
          </p:cNvPr>
          <p:cNvSpPr/>
          <p:nvPr/>
        </p:nvSpPr>
        <p:spPr>
          <a:xfrm>
            <a:off x="180431" y="1155869"/>
            <a:ext cx="11720167" cy="54369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6FFF82E-E8AD-2343-5F4C-F79CD2EDAF18}"/>
              </a:ext>
            </a:extLst>
          </p:cNvPr>
          <p:cNvSpPr txBox="1"/>
          <p:nvPr/>
        </p:nvSpPr>
        <p:spPr>
          <a:xfrm>
            <a:off x="-130628" y="64870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1718A53-9501-4A4F-71DA-36C21621CF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FE836FB-5BBD-30F4-8670-317667A5D610}"/>
              </a:ext>
            </a:extLst>
          </p:cNvPr>
          <p:cNvSpPr/>
          <p:nvPr/>
        </p:nvSpPr>
        <p:spPr>
          <a:xfrm>
            <a:off x="2626179" y="508990"/>
            <a:ext cx="6339146" cy="555441"/>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وفي ختام هذه المحاضرة</a:t>
            </a:r>
          </a:p>
        </p:txBody>
      </p:sp>
      <p:sp>
        <p:nvSpPr>
          <p:cNvPr id="10" name="TextBox 9">
            <a:extLst>
              <a:ext uri="{FF2B5EF4-FFF2-40B4-BE49-F238E27FC236}">
                <a16:creationId xmlns:a16="http://schemas.microsoft.com/office/drawing/2014/main" id="{4D8ACE47-6103-3B00-5DB4-995BBE883534}"/>
              </a:ext>
            </a:extLst>
          </p:cNvPr>
          <p:cNvSpPr txBox="1"/>
          <p:nvPr/>
        </p:nvSpPr>
        <p:spPr>
          <a:xfrm>
            <a:off x="235916" y="1064431"/>
            <a:ext cx="11720167" cy="5436809"/>
          </a:xfrm>
          <a:prstGeom prst="rect">
            <a:avLst/>
          </a:prstGeom>
          <a:noFill/>
        </p:spPr>
        <p:txBody>
          <a:bodyPr wrap="square" rtlCol="1">
            <a:spAutoFit/>
          </a:bodyPr>
          <a:lstStyle/>
          <a:p>
            <a:pPr algn="ctr" rtl="1">
              <a:lnSpc>
                <a:spcPct val="200000"/>
              </a:lnSpc>
            </a:pPr>
            <a:r>
              <a:rPr lang="ar-EG" sz="1600" dirty="0">
                <a:latin typeface="Alexandria" pitchFamily="2" charset="-78"/>
                <a:cs typeface="Alexandria" pitchFamily="2" charset="-78"/>
              </a:rPr>
              <a:t>نجد أن العلاقة بين العلاقات العامة والتنمية المستدامة ليست علاقة سطحية أو تجميلية، بل هي علاقة جوهرية واستراتيجية. فـمفهوم التنمية المستدامة يقوم على تحقيق التوازن بين النمو الاقتصادي، والحفاظ على البيئة، والعدالة الاجتماعية، بينما تسهم العلاقات العامة في ترسيخ هذا المفهوم داخل المؤسسات والمجتمعات.تناولنا خلال المحاضرة مفهوم التنمية المستدامة في إطار العلاقات العامة، وتطرقنا إلى أهداف التنمية المستدامة ودور العلاقات العامة في دعمها، مرورًا بـ مساهمة حملات العلاقات العامة، وشرحنا أنواع الحملات الممكن تنفيذها، وكيفية دمج تلك الأهداف في الخطط الاتصالية للمنظمات.</a:t>
            </a:r>
          </a:p>
          <a:p>
            <a:pPr algn="ctr" rtl="1">
              <a:lnSpc>
                <a:spcPct val="200000"/>
              </a:lnSpc>
            </a:pPr>
            <a:r>
              <a:rPr lang="ar-EG" sz="1600" dirty="0">
                <a:latin typeface="Alexandria" pitchFamily="2" charset="-78"/>
                <a:cs typeface="Alexandria" pitchFamily="2" charset="-78"/>
              </a:rPr>
              <a:t>كما استعرضنا أساليب وتكنيكات فعالة لدمج هذه الأهداف في الممارسات الاتصالية، وناقشنا التحديات التي قد تعيق هذا الدمج مثل قلة الوعي أو ضعف التخطيط، مقابل الفرص الكبيرة التي تتيحها التكنولوجيا والتحولات المجتمعية. </a:t>
            </a:r>
          </a:p>
          <a:p>
            <a:pPr algn="ctr" rtl="1">
              <a:lnSpc>
                <a:spcPct val="200000"/>
              </a:lnSpc>
            </a:pPr>
            <a:r>
              <a:rPr lang="ar-EG" sz="1600" dirty="0">
                <a:latin typeface="Alexandria" pitchFamily="2" charset="-78"/>
                <a:cs typeface="Alexandria" pitchFamily="2" charset="-78"/>
              </a:rPr>
              <a:t>وختامًا، عرضنا أمثلة تطبيقية واقعية توضح كيف يمكن لحملات العلاقات العامة أن تكون محفزًا حقيقيًا لتحقيق تنمية مستدامة شاملة.</a:t>
            </a:r>
          </a:p>
          <a:p>
            <a:pPr algn="ctr" rtl="1">
              <a:lnSpc>
                <a:spcPct val="200000"/>
              </a:lnSpc>
            </a:pPr>
            <a:r>
              <a:rPr lang="ar-EG" sz="1600" b="1" dirty="0">
                <a:solidFill>
                  <a:schemeClr val="accent2"/>
                </a:solidFill>
                <a:latin typeface="Alexandria" pitchFamily="2" charset="-78"/>
                <a:cs typeface="Alexandria" pitchFamily="2" charset="-78"/>
              </a:rPr>
              <a:t>إن بناء مستقبل أفضل لا يمكن أن يتم إلا بشراكة حقيقية بين السياسات العامة، والتخطيط المؤسسي، والدور الحيوي للعلاقات العامة كجسر بين المؤسسات والجمهور في تبنّي قيم الاستدامة.</a:t>
            </a:r>
          </a:p>
        </p:txBody>
      </p:sp>
    </p:spTree>
    <p:extLst>
      <p:ext uri="{BB962C8B-B14F-4D97-AF65-F5344CB8AC3E}">
        <p14:creationId xmlns:p14="http://schemas.microsoft.com/office/powerpoint/2010/main" val="3934381968"/>
      </p:ext>
    </p:extLst>
  </p:cSld>
  <p:clrMapOvr>
    <a:masterClrMapping/>
  </p:clrMapOvr>
  <p:transition spd="slow" advTm="49796">
    <p:wipe/>
  </p:transition>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advTm="49796">
    <p:wipe/>
  </p:transition>
  <p:extLst>
    <p:ext uri="{E180D4A7-C9FB-4DFB-919C-405C955672EB}">
      <p14:showEvtLst xmlns:p14="http://schemas.microsoft.com/office/powerpoint/2010/main">
        <p14:playEvt time="1" objId="6"/>
        <p14:stopEvt time="20751" objId="6"/>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A11E6E-3E00-4AFB-8239-D0E230417AE5}"/>
</file>

<file path=customXml/itemProps2.xml><?xml version="1.0" encoding="utf-8"?>
<ds:datastoreItem xmlns:ds="http://schemas.openxmlformats.org/officeDocument/2006/customXml" ds:itemID="{1F1350F8-C7F0-4823-B42B-4AA1151B9E4F}"/>
</file>

<file path=customXml/itemProps3.xml><?xml version="1.0" encoding="utf-8"?>
<ds:datastoreItem xmlns:ds="http://schemas.openxmlformats.org/officeDocument/2006/customXml" ds:itemID="{79E6D94C-ADD7-4589-989D-BD255BE67EB0}"/>
</file>

<file path=docProps/app.xml><?xml version="1.0" encoding="utf-8"?>
<Properties xmlns="http://schemas.openxmlformats.org/officeDocument/2006/extended-properties" xmlns:vt="http://schemas.openxmlformats.org/officeDocument/2006/docPropsVTypes">
  <Template/>
  <TotalTime>17889</TotalTime>
  <Words>3819</Words>
  <Application>Microsoft Office PowerPoint</Application>
  <PresentationFormat>Widescreen</PresentationFormat>
  <Paragraphs>393</Paragraphs>
  <Slides>39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Arial</vt:lpstr>
      <vt:lpstr>Calibri</vt:lpstr>
      <vt:lpstr>Calibri Light</vt:lpstr>
      <vt:lpstr>Century Gothic</vt:lpstr>
      <vt:lpstr>Open Sans Condensed</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226</cp:revision>
  <dcterms:created xsi:type="dcterms:W3CDTF">2023-04-29T09:08:00Z</dcterms:created>
  <dcterms:modified xsi:type="dcterms:W3CDTF">2025-08-06T22:07:51Z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