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313" r:id="rId7"/>
    <p:sldId id="271" r:id="rId8"/>
    <p:sldId id="256" r:id="rId9"/>
    <p:sldId id="569" r:id="rId10"/>
    <p:sldId id="541" r:id="rId11"/>
    <p:sldId id="577" r:id="rId12"/>
    <p:sldId id="501" r:id="rId13"/>
    <p:sldId id="497" r:id="rId14"/>
    <p:sldId id="503" r:id="rId15"/>
    <p:sldId id="571" r:id="rId16"/>
    <p:sldId id="507" r:id="rId17"/>
    <p:sldId id="510" r:id="rId18"/>
    <p:sldId id="512" r:id="rId19"/>
    <p:sldId id="573" r:id="rId20"/>
    <p:sldId id="506" r:id="rId21"/>
    <p:sldId id="521" r:id="rId22"/>
    <p:sldId id="523" r:id="rId23"/>
    <p:sldId id="529" r:id="rId24"/>
    <p:sldId id="539" r:id="rId25"/>
    <p:sldId id="545" r:id="rId26"/>
    <p:sldId id="516" r:id="rId27"/>
    <p:sldId id="549" r:id="rId28"/>
    <p:sldId id="551" r:id="rId29"/>
    <p:sldId id="533" r:id="rId30"/>
    <p:sldId id="520" r:id="rId31"/>
    <p:sldId id="525" r:id="rId32"/>
    <p:sldId id="535" r:id="rId33"/>
    <p:sldId id="531" r:id="rId34"/>
    <p:sldId id="579" r:id="rId35"/>
    <p:sldId id="514" r:id="rId36"/>
    <p:sldId id="537" r:id="rId37"/>
    <p:sldId id="518" r:id="rId38"/>
    <p:sldId id="581" r:id="rId39"/>
    <p:sldId id="547" r:id="rId40"/>
    <p:sldId id="553" r:id="rId41"/>
    <p:sldId id="555" r:id="rId42"/>
    <p:sldId id="575" r:id="rId43"/>
    <p:sldId id="557" r:id="rId44"/>
    <p:sldId id="583" r:id="rId45"/>
    <p:sldId id="559" r:id="rId46"/>
    <p:sldId id="561" r:id="rId47"/>
    <p:sldId id="563" r:id="rId48"/>
    <p:sldId id="585" r:id="rId49"/>
    <p:sldId id="587" r:id="rId50"/>
    <p:sldId id="589" r:id="rId51"/>
    <p:sldId id="565" r:id="rId52"/>
    <p:sldId id="59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1"/>
            <p14:sldId id="256"/>
            <p14:sldId id="569"/>
            <p14:sldId id="541"/>
            <p14:sldId id="577"/>
            <p14:sldId id="501"/>
            <p14:sldId id="497"/>
            <p14:sldId id="503"/>
            <p14:sldId id="571"/>
            <p14:sldId id="507"/>
            <p14:sldId id="510"/>
            <p14:sldId id="512"/>
            <p14:sldId id="573"/>
            <p14:sldId id="506"/>
            <p14:sldId id="521"/>
            <p14:sldId id="523"/>
            <p14:sldId id="529"/>
            <p14:sldId id="539"/>
            <p14:sldId id="545"/>
            <p14:sldId id="516"/>
            <p14:sldId id="549"/>
            <p14:sldId id="551"/>
            <p14:sldId id="533"/>
            <p14:sldId id="520"/>
            <p14:sldId id="525"/>
            <p14:sldId id="535"/>
            <p14:sldId id="531"/>
            <p14:sldId id="579"/>
            <p14:sldId id="514"/>
            <p14:sldId id="537"/>
            <p14:sldId id="518"/>
            <p14:sldId id="581"/>
            <p14:sldId id="547"/>
            <p14:sldId id="553"/>
            <p14:sldId id="555"/>
            <p14:sldId id="575"/>
            <p14:sldId id="557"/>
            <p14:sldId id="583"/>
            <p14:sldId id="559"/>
            <p14:sldId id="561"/>
            <p14:sldId id="563"/>
            <p14:sldId id="585"/>
            <p14:sldId id="587"/>
            <p14:sldId id="589"/>
            <p14:sldId id="565"/>
            <p14:sldId id="59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1AD8EA-3688-455A-9FD2-9B9BFB357283}" v="58" dt="2024-09-19T13:39:22.5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lek Alkholy" userId="b8ea5062cb0c2681" providerId="LiveId" clId="{F71AD8EA-3688-455A-9FD2-9B9BFB357283}"/>
    <pc:docChg chg="custSel addSld delSld modSld sldOrd modSection">
      <pc:chgData name="Malek Alkholy" userId="b8ea5062cb0c2681" providerId="LiveId" clId="{F71AD8EA-3688-455A-9FD2-9B9BFB357283}" dt="2024-09-19T13:39:33.978" v="2818" actId="478"/>
      <pc:docMkLst>
        <pc:docMk/>
      </pc:docMkLst>
      <pc:sldChg chg="addSp delSp modSp mod delAnim modAnim">
        <pc:chgData name="Malek Alkholy" userId="b8ea5062cb0c2681" providerId="LiveId" clId="{F71AD8EA-3688-455A-9FD2-9B9BFB357283}" dt="2024-09-19T13:39:33.978" v="2818" actId="478"/>
        <pc:sldMkLst>
          <pc:docMk/>
          <pc:sldMk cId="0" sldId="480"/>
        </pc:sldMkLst>
        <pc:picChg chg="add del mod">
          <ac:chgData name="Malek Alkholy" userId="b8ea5062cb0c2681" providerId="LiveId" clId="{F71AD8EA-3688-455A-9FD2-9B9BFB357283}" dt="2024-09-19T13:39:33.978" v="2818" actId="478"/>
          <ac:picMkLst>
            <pc:docMk/>
            <pc:sldMk cId="0" sldId="480"/>
            <ac:picMk id="2" creationId="{2F716DDE-3C9A-3DF6-DBC3-B24F0D1A375E}"/>
          </ac:picMkLst>
        </pc:picChg>
      </pc:sldChg>
      <pc:sldChg chg="addSp delSp modSp mod">
        <pc:chgData name="Malek Alkholy" userId="b8ea5062cb0c2681" providerId="LiveId" clId="{F71AD8EA-3688-455A-9FD2-9B9BFB357283}" dt="2024-09-19T12:37:04.728" v="2666" actId="2710"/>
        <pc:sldMkLst>
          <pc:docMk/>
          <pc:sldMk cId="3886240308" sldId="518"/>
        </pc:sldMkLst>
        <pc:spChg chg="del">
          <ac:chgData name="Malek Alkholy" userId="b8ea5062cb0c2681" providerId="LiveId" clId="{F71AD8EA-3688-455A-9FD2-9B9BFB357283}" dt="2024-09-19T12:19:27.065" v="6" actId="478"/>
          <ac:spMkLst>
            <pc:docMk/>
            <pc:sldMk cId="3886240308" sldId="518"/>
            <ac:spMk id="8" creationId="{7F6FE8FF-948C-BED0-8C96-127CEAD74F9B}"/>
          </ac:spMkLst>
        </pc:spChg>
        <pc:spChg chg="add mod">
          <ac:chgData name="Malek Alkholy" userId="b8ea5062cb0c2681" providerId="LiveId" clId="{F71AD8EA-3688-455A-9FD2-9B9BFB357283}" dt="2024-09-19T12:27:50.021" v="2648" actId="20577"/>
          <ac:spMkLst>
            <pc:docMk/>
            <pc:sldMk cId="3886240308" sldId="518"/>
            <ac:spMk id="9" creationId="{B04AEC57-4513-63F6-7C80-C394792BD488}"/>
          </ac:spMkLst>
        </pc:spChg>
        <pc:graphicFrameChg chg="del">
          <ac:chgData name="Malek Alkholy" userId="b8ea5062cb0c2681" providerId="LiveId" clId="{F71AD8EA-3688-455A-9FD2-9B9BFB357283}" dt="2024-09-19T12:18:21.401" v="0" actId="478"/>
          <ac:graphicFrameMkLst>
            <pc:docMk/>
            <pc:sldMk cId="3886240308" sldId="518"/>
            <ac:graphicFrameMk id="6" creationId="{38DEE189-5E4E-6AA2-1C2A-1818F4D04338}"/>
          </ac:graphicFrameMkLst>
        </pc:graphicFrameChg>
        <pc:graphicFrameChg chg="add mod">
          <ac:chgData name="Malek Alkholy" userId="b8ea5062cb0c2681" providerId="LiveId" clId="{F71AD8EA-3688-455A-9FD2-9B9BFB357283}" dt="2024-09-19T12:37:04.728" v="2666" actId="2710"/>
          <ac:graphicFrameMkLst>
            <pc:docMk/>
            <pc:sldMk cId="3886240308" sldId="518"/>
            <ac:graphicFrameMk id="7" creationId="{A6BD61BC-9467-E308-C785-E8E47D62D00B}"/>
          </ac:graphicFrameMkLst>
        </pc:graphicFrameChg>
      </pc:sldChg>
      <pc:sldChg chg="new del">
        <pc:chgData name="Malek Alkholy" userId="b8ea5062cb0c2681" providerId="LiveId" clId="{F71AD8EA-3688-455A-9FD2-9B9BFB357283}" dt="2024-09-19T12:37:46.717" v="2673" actId="47"/>
        <pc:sldMkLst>
          <pc:docMk/>
          <pc:sldMk cId="3544905655" sldId="519"/>
        </pc:sldMkLst>
      </pc:sldChg>
      <pc:sldChg chg="addSp delSp modSp add mod ord">
        <pc:chgData name="Malek Alkholy" userId="b8ea5062cb0c2681" providerId="LiveId" clId="{F71AD8EA-3688-455A-9FD2-9B9BFB357283}" dt="2024-09-19T12:37:30.614" v="2671" actId="404"/>
        <pc:sldMkLst>
          <pc:docMk/>
          <pc:sldMk cId="90448254" sldId="520"/>
        </pc:sldMkLst>
        <pc:spChg chg="del mod">
          <ac:chgData name="Malek Alkholy" userId="b8ea5062cb0c2681" providerId="LiveId" clId="{F71AD8EA-3688-455A-9FD2-9B9BFB357283}" dt="2024-09-19T12:34:46.533" v="2658" actId="478"/>
          <ac:spMkLst>
            <pc:docMk/>
            <pc:sldMk cId="90448254" sldId="520"/>
            <ac:spMk id="9" creationId="{B04AEC57-4513-63F6-7C80-C394792BD488}"/>
          </ac:spMkLst>
        </pc:spChg>
        <pc:graphicFrameChg chg="add mod modGraphic">
          <ac:chgData name="Malek Alkholy" userId="b8ea5062cb0c2681" providerId="LiveId" clId="{F71AD8EA-3688-455A-9FD2-9B9BFB357283}" dt="2024-09-19T12:37:30.614" v="2671" actId="404"/>
          <ac:graphicFrameMkLst>
            <pc:docMk/>
            <pc:sldMk cId="90448254" sldId="520"/>
            <ac:graphicFrameMk id="6" creationId="{418A6B73-7E97-2C47-FCBE-A225A3E57AAD}"/>
          </ac:graphicFrameMkLst>
        </pc:graphicFrameChg>
        <pc:graphicFrameChg chg="del">
          <ac:chgData name="Malek Alkholy" userId="b8ea5062cb0c2681" providerId="LiveId" clId="{F71AD8EA-3688-455A-9FD2-9B9BFB357283}" dt="2024-09-19T12:34:28.164" v="2653" actId="478"/>
          <ac:graphicFrameMkLst>
            <pc:docMk/>
            <pc:sldMk cId="90448254" sldId="520"/>
            <ac:graphicFrameMk id="7" creationId="{A6BD61BC-9467-E308-C785-E8E47D62D00B}"/>
          </ac:graphicFrameMkLst>
        </pc:graphicFrameChg>
      </pc:sldChg>
      <pc:sldChg chg="addSp delSp modSp add mod">
        <pc:chgData name="Malek Alkholy" userId="b8ea5062cb0c2681" providerId="LiveId" clId="{F71AD8EA-3688-455A-9FD2-9B9BFB357283}" dt="2024-09-19T12:38:11.184" v="2676" actId="1076"/>
        <pc:sldMkLst>
          <pc:docMk/>
          <pc:sldMk cId="2341440292" sldId="521"/>
        </pc:sldMkLst>
        <pc:graphicFrameChg chg="del">
          <ac:chgData name="Malek Alkholy" userId="b8ea5062cb0c2681" providerId="LiveId" clId="{F71AD8EA-3688-455A-9FD2-9B9BFB357283}" dt="2024-09-19T12:38:06.663" v="2674" actId="478"/>
          <ac:graphicFrameMkLst>
            <pc:docMk/>
            <pc:sldMk cId="2341440292" sldId="521"/>
            <ac:graphicFrameMk id="6" creationId="{418A6B73-7E97-2C47-FCBE-A225A3E57AAD}"/>
          </ac:graphicFrameMkLst>
        </pc:graphicFrameChg>
        <pc:graphicFrameChg chg="add mod">
          <ac:chgData name="Malek Alkholy" userId="b8ea5062cb0c2681" providerId="LiveId" clId="{F71AD8EA-3688-455A-9FD2-9B9BFB357283}" dt="2024-09-19T12:38:11.184" v="2676" actId="1076"/>
          <ac:graphicFrameMkLst>
            <pc:docMk/>
            <pc:sldMk cId="2341440292" sldId="521"/>
            <ac:graphicFrameMk id="7" creationId="{56D76D23-33A1-1297-9D1C-EAB390BDD3C9}"/>
          </ac:graphicFrameMkLst>
        </pc:graphicFrameChg>
      </pc:sldChg>
      <pc:sldChg chg="addSp modSp new del">
        <pc:chgData name="Malek Alkholy" userId="b8ea5062cb0c2681" providerId="LiveId" clId="{F71AD8EA-3688-455A-9FD2-9B9BFB357283}" dt="2024-09-19T12:38:35.873" v="2680" actId="47"/>
        <pc:sldMkLst>
          <pc:docMk/>
          <pc:sldMk cId="3753185635" sldId="522"/>
        </pc:sldMkLst>
        <pc:graphicFrameChg chg="add mod">
          <ac:chgData name="Malek Alkholy" userId="b8ea5062cb0c2681" providerId="LiveId" clId="{F71AD8EA-3688-455A-9FD2-9B9BFB357283}" dt="2024-09-19T12:38:21.517" v="2678"/>
          <ac:graphicFrameMkLst>
            <pc:docMk/>
            <pc:sldMk cId="3753185635" sldId="522"/>
            <ac:graphicFrameMk id="2" creationId="{2D197DDB-E6E2-3557-872D-5DA4752D0086}"/>
          </ac:graphicFrameMkLst>
        </pc:graphicFrameChg>
      </pc:sldChg>
      <pc:sldChg chg="addSp delSp modSp add mod">
        <pc:chgData name="Malek Alkholy" userId="b8ea5062cb0c2681" providerId="LiveId" clId="{F71AD8EA-3688-455A-9FD2-9B9BFB357283}" dt="2024-09-19T12:38:59.844" v="2683" actId="1076"/>
        <pc:sldMkLst>
          <pc:docMk/>
          <pc:sldMk cId="1617172121" sldId="523"/>
        </pc:sldMkLst>
        <pc:graphicFrameChg chg="add mod">
          <ac:chgData name="Malek Alkholy" userId="b8ea5062cb0c2681" providerId="LiveId" clId="{F71AD8EA-3688-455A-9FD2-9B9BFB357283}" dt="2024-09-19T12:38:59.844" v="2683" actId="1076"/>
          <ac:graphicFrameMkLst>
            <pc:docMk/>
            <pc:sldMk cId="1617172121" sldId="523"/>
            <ac:graphicFrameMk id="6" creationId="{A0C31D26-780F-31A3-8CE5-44BD4FB3061D}"/>
          </ac:graphicFrameMkLst>
        </pc:graphicFrameChg>
        <pc:graphicFrameChg chg="del">
          <ac:chgData name="Malek Alkholy" userId="b8ea5062cb0c2681" providerId="LiveId" clId="{F71AD8EA-3688-455A-9FD2-9B9BFB357283}" dt="2024-09-19T12:38:53.522" v="2681" actId="478"/>
          <ac:graphicFrameMkLst>
            <pc:docMk/>
            <pc:sldMk cId="1617172121" sldId="523"/>
            <ac:graphicFrameMk id="7" creationId="{56D76D23-33A1-1297-9D1C-EAB390BDD3C9}"/>
          </ac:graphicFrameMkLst>
        </pc:graphicFrameChg>
      </pc:sldChg>
      <pc:sldChg chg="new del">
        <pc:chgData name="Malek Alkholy" userId="b8ea5062cb0c2681" providerId="LiveId" clId="{F71AD8EA-3688-455A-9FD2-9B9BFB357283}" dt="2024-09-19T12:39:18.392" v="2686" actId="47"/>
        <pc:sldMkLst>
          <pc:docMk/>
          <pc:sldMk cId="2634053296" sldId="524"/>
        </pc:sldMkLst>
      </pc:sldChg>
      <pc:sldChg chg="addSp delSp modSp add mod">
        <pc:chgData name="Malek Alkholy" userId="b8ea5062cb0c2681" providerId="LiveId" clId="{F71AD8EA-3688-455A-9FD2-9B9BFB357283}" dt="2024-09-19T12:44:19.270" v="2706" actId="403"/>
        <pc:sldMkLst>
          <pc:docMk/>
          <pc:sldMk cId="303302416" sldId="525"/>
        </pc:sldMkLst>
        <pc:spChg chg="add mod">
          <ac:chgData name="Malek Alkholy" userId="b8ea5062cb0c2681" providerId="LiveId" clId="{F71AD8EA-3688-455A-9FD2-9B9BFB357283}" dt="2024-09-19T12:42:07.891" v="2688"/>
          <ac:spMkLst>
            <pc:docMk/>
            <pc:sldMk cId="303302416" sldId="525"/>
            <ac:spMk id="8" creationId="{89A4816F-DF1F-CFF8-BCD9-30B05A128ED2}"/>
          </ac:spMkLst>
        </pc:spChg>
        <pc:spChg chg="add mod">
          <ac:chgData name="Malek Alkholy" userId="b8ea5062cb0c2681" providerId="LiveId" clId="{F71AD8EA-3688-455A-9FD2-9B9BFB357283}" dt="2024-09-19T12:44:19.270" v="2706" actId="403"/>
          <ac:spMkLst>
            <pc:docMk/>
            <pc:sldMk cId="303302416" sldId="525"/>
            <ac:spMk id="9" creationId="{F44721FD-D026-8BB1-99E2-E76CDCFB1B96}"/>
          </ac:spMkLst>
        </pc:spChg>
        <pc:spChg chg="add mod">
          <ac:chgData name="Malek Alkholy" userId="b8ea5062cb0c2681" providerId="LiveId" clId="{F71AD8EA-3688-455A-9FD2-9B9BFB357283}" dt="2024-09-19T12:43:52.964" v="2702" actId="404"/>
          <ac:spMkLst>
            <pc:docMk/>
            <pc:sldMk cId="303302416" sldId="525"/>
            <ac:spMk id="10" creationId="{E5161F0C-083E-9F7E-ACFE-BD6F4BE76ED7}"/>
          </ac:spMkLst>
        </pc:spChg>
        <pc:grpChg chg="add mod">
          <ac:chgData name="Malek Alkholy" userId="b8ea5062cb0c2681" providerId="LiveId" clId="{F71AD8EA-3688-455A-9FD2-9B9BFB357283}" dt="2024-09-19T12:44:04.706" v="2704" actId="14100"/>
          <ac:grpSpMkLst>
            <pc:docMk/>
            <pc:sldMk cId="303302416" sldId="525"/>
            <ac:grpSpMk id="7" creationId="{B5A960C0-C997-3B80-9D3C-D376D4BA1BCE}"/>
          </ac:grpSpMkLst>
        </pc:grpChg>
        <pc:graphicFrameChg chg="mod">
          <ac:chgData name="Malek Alkholy" userId="b8ea5062cb0c2681" providerId="LiveId" clId="{F71AD8EA-3688-455A-9FD2-9B9BFB357283}" dt="2024-09-19T12:43:06.719" v="2694" actId="14100"/>
          <ac:graphicFrameMkLst>
            <pc:docMk/>
            <pc:sldMk cId="303302416" sldId="525"/>
            <ac:graphicFrameMk id="4" creationId="{CDFA9D79-6274-3B25-A765-BB394A289BAC}"/>
          </ac:graphicFrameMkLst>
        </pc:graphicFrameChg>
        <pc:graphicFrameChg chg="del">
          <ac:chgData name="Malek Alkholy" userId="b8ea5062cb0c2681" providerId="LiveId" clId="{F71AD8EA-3688-455A-9FD2-9B9BFB357283}" dt="2024-09-19T12:42:06.917" v="2687" actId="478"/>
          <ac:graphicFrameMkLst>
            <pc:docMk/>
            <pc:sldMk cId="303302416" sldId="525"/>
            <ac:graphicFrameMk id="6" creationId="{A0C31D26-780F-31A3-8CE5-44BD4FB3061D}"/>
          </ac:graphicFrameMkLst>
        </pc:graphicFrameChg>
      </pc:sldChg>
      <pc:sldChg chg="new del">
        <pc:chgData name="Malek Alkholy" userId="b8ea5062cb0c2681" providerId="LiveId" clId="{F71AD8EA-3688-455A-9FD2-9B9BFB357283}" dt="2024-09-19T12:44:57.445" v="2709" actId="47"/>
        <pc:sldMkLst>
          <pc:docMk/>
          <pc:sldMk cId="3869393501" sldId="526"/>
        </pc:sldMkLst>
      </pc:sldChg>
      <pc:sldChg chg="modSp add mod">
        <pc:chgData name="Malek Alkholy" userId="b8ea5062cb0c2681" providerId="LiveId" clId="{F71AD8EA-3688-455A-9FD2-9B9BFB357283}" dt="2024-09-19T12:47:07.600" v="2748" actId="20577"/>
        <pc:sldMkLst>
          <pc:docMk/>
          <pc:sldMk cId="2827840892" sldId="527"/>
        </pc:sldMkLst>
        <pc:spChg chg="mod">
          <ac:chgData name="Malek Alkholy" userId="b8ea5062cb0c2681" providerId="LiveId" clId="{F71AD8EA-3688-455A-9FD2-9B9BFB357283}" dt="2024-09-19T12:47:07.600" v="2748" actId="20577"/>
          <ac:spMkLst>
            <pc:docMk/>
            <pc:sldMk cId="2827840892" sldId="527"/>
            <ac:spMk id="9" creationId="{F44721FD-D026-8BB1-99E2-E76CDCFB1B96}"/>
          </ac:spMkLst>
        </pc:spChg>
        <pc:spChg chg="mod">
          <ac:chgData name="Malek Alkholy" userId="b8ea5062cb0c2681" providerId="LiveId" clId="{F71AD8EA-3688-455A-9FD2-9B9BFB357283}" dt="2024-09-19T12:45:21.212" v="2737" actId="207"/>
          <ac:spMkLst>
            <pc:docMk/>
            <pc:sldMk cId="2827840892" sldId="527"/>
            <ac:spMk id="10" creationId="{E5161F0C-083E-9F7E-ACFE-BD6F4BE76ED7}"/>
          </ac:spMkLst>
        </pc:spChg>
        <pc:grpChg chg="mod">
          <ac:chgData name="Malek Alkholy" userId="b8ea5062cb0c2681" providerId="LiveId" clId="{F71AD8EA-3688-455A-9FD2-9B9BFB357283}" dt="2024-09-19T12:46:19.214" v="2742" actId="14100"/>
          <ac:grpSpMkLst>
            <pc:docMk/>
            <pc:sldMk cId="2827840892" sldId="527"/>
            <ac:grpSpMk id="7" creationId="{B5A960C0-C997-3B80-9D3C-D376D4BA1BCE}"/>
          </ac:grpSpMkLst>
        </pc:grpChg>
      </pc:sldChg>
      <pc:sldChg chg="new del">
        <pc:chgData name="Malek Alkholy" userId="b8ea5062cb0c2681" providerId="LiveId" clId="{F71AD8EA-3688-455A-9FD2-9B9BFB357283}" dt="2024-09-19T12:50:59.031" v="2751" actId="47"/>
        <pc:sldMkLst>
          <pc:docMk/>
          <pc:sldMk cId="3471318425" sldId="528"/>
        </pc:sldMkLst>
      </pc:sldChg>
      <pc:sldChg chg="addSp delSp modSp add mod">
        <pc:chgData name="Malek Alkholy" userId="b8ea5062cb0c2681" providerId="LiveId" clId="{F71AD8EA-3688-455A-9FD2-9B9BFB357283}" dt="2024-09-19T12:51:18.026" v="2754" actId="1076"/>
        <pc:sldMkLst>
          <pc:docMk/>
          <pc:sldMk cId="3618936436" sldId="529"/>
        </pc:sldMkLst>
        <pc:graphicFrameChg chg="del">
          <ac:chgData name="Malek Alkholy" userId="b8ea5062cb0c2681" providerId="LiveId" clId="{F71AD8EA-3688-455A-9FD2-9B9BFB357283}" dt="2024-09-19T12:51:13.772" v="2752" actId="478"/>
          <ac:graphicFrameMkLst>
            <pc:docMk/>
            <pc:sldMk cId="3618936436" sldId="529"/>
            <ac:graphicFrameMk id="6" creationId="{A0C31D26-780F-31A3-8CE5-44BD4FB3061D}"/>
          </ac:graphicFrameMkLst>
        </pc:graphicFrameChg>
        <pc:graphicFrameChg chg="add mod">
          <ac:chgData name="Malek Alkholy" userId="b8ea5062cb0c2681" providerId="LiveId" clId="{F71AD8EA-3688-455A-9FD2-9B9BFB357283}" dt="2024-09-19T12:51:18.026" v="2754" actId="1076"/>
          <ac:graphicFrameMkLst>
            <pc:docMk/>
            <pc:sldMk cId="3618936436" sldId="529"/>
            <ac:graphicFrameMk id="7" creationId="{DC423DDD-AE3C-C17B-4ACD-A9D41A48CC32}"/>
          </ac:graphicFrameMkLst>
        </pc:graphicFrameChg>
      </pc:sldChg>
      <pc:sldChg chg="new del">
        <pc:chgData name="Malek Alkholy" userId="b8ea5062cb0c2681" providerId="LiveId" clId="{F71AD8EA-3688-455A-9FD2-9B9BFB357283}" dt="2024-09-19T12:51:31.854" v="2757" actId="47"/>
        <pc:sldMkLst>
          <pc:docMk/>
          <pc:sldMk cId="831464084" sldId="530"/>
        </pc:sldMkLst>
      </pc:sldChg>
      <pc:sldChg chg="addSp delSp modSp add mod">
        <pc:chgData name="Malek Alkholy" userId="b8ea5062cb0c2681" providerId="LiveId" clId="{F71AD8EA-3688-455A-9FD2-9B9BFB357283}" dt="2024-09-19T12:52:45.528" v="2760"/>
        <pc:sldMkLst>
          <pc:docMk/>
          <pc:sldMk cId="3769827549" sldId="531"/>
        </pc:sldMkLst>
        <pc:spChg chg="add mod">
          <ac:chgData name="Malek Alkholy" userId="b8ea5062cb0c2681" providerId="LiveId" clId="{F71AD8EA-3688-455A-9FD2-9B9BFB357283}" dt="2024-09-19T12:52:30.450" v="2759"/>
          <ac:spMkLst>
            <pc:docMk/>
            <pc:sldMk cId="3769827549" sldId="531"/>
            <ac:spMk id="6" creationId="{86B26C76-5C28-520D-5DD3-3EAE03DD417F}"/>
          </ac:spMkLst>
        </pc:spChg>
        <pc:graphicFrameChg chg="del">
          <ac:chgData name="Malek Alkholy" userId="b8ea5062cb0c2681" providerId="LiveId" clId="{F71AD8EA-3688-455A-9FD2-9B9BFB357283}" dt="2024-09-19T12:52:29.399" v="2758" actId="478"/>
          <ac:graphicFrameMkLst>
            <pc:docMk/>
            <pc:sldMk cId="3769827549" sldId="531"/>
            <ac:graphicFrameMk id="7" creationId="{DC423DDD-AE3C-C17B-4ACD-A9D41A48CC32}"/>
          </ac:graphicFrameMkLst>
        </pc:graphicFrameChg>
        <pc:picChg chg="add mod">
          <ac:chgData name="Malek Alkholy" userId="b8ea5062cb0c2681" providerId="LiveId" clId="{F71AD8EA-3688-455A-9FD2-9B9BFB357283}" dt="2024-09-19T12:52:45.528" v="2760"/>
          <ac:picMkLst>
            <pc:docMk/>
            <pc:sldMk cId="3769827549" sldId="531"/>
            <ac:picMk id="8" creationId="{08AA3326-B1BD-E8E1-8058-1ED68E76576F}"/>
          </ac:picMkLst>
        </pc:picChg>
      </pc:sldChg>
      <pc:sldChg chg="new del">
        <pc:chgData name="Malek Alkholy" userId="b8ea5062cb0c2681" providerId="LiveId" clId="{F71AD8EA-3688-455A-9FD2-9B9BFB357283}" dt="2024-09-19T12:53:17.945" v="2763" actId="47"/>
        <pc:sldMkLst>
          <pc:docMk/>
          <pc:sldMk cId="2807941728" sldId="532"/>
        </pc:sldMkLst>
      </pc:sldChg>
      <pc:sldChg chg="addSp delSp modSp add mod">
        <pc:chgData name="Malek Alkholy" userId="b8ea5062cb0c2681" providerId="LiveId" clId="{F71AD8EA-3688-455A-9FD2-9B9BFB357283}" dt="2024-09-19T12:56:36.437" v="2779" actId="20577"/>
        <pc:sldMkLst>
          <pc:docMk/>
          <pc:sldMk cId="3488515117" sldId="533"/>
        </pc:sldMkLst>
        <pc:spChg chg="add mod">
          <ac:chgData name="Malek Alkholy" userId="b8ea5062cb0c2681" providerId="LiveId" clId="{F71AD8EA-3688-455A-9FD2-9B9BFB357283}" dt="2024-09-19T12:56:13.383" v="2777" actId="14100"/>
          <ac:spMkLst>
            <pc:docMk/>
            <pc:sldMk cId="3488515117" sldId="533"/>
            <ac:spMk id="6" creationId="{7A9B70A5-DE98-19BD-A606-872C61232307}"/>
          </ac:spMkLst>
        </pc:spChg>
        <pc:spChg chg="mod">
          <ac:chgData name="Malek Alkholy" userId="b8ea5062cb0c2681" providerId="LiveId" clId="{F71AD8EA-3688-455A-9FD2-9B9BFB357283}" dt="2024-09-19T12:56:36.437" v="2779" actId="20577"/>
          <ac:spMkLst>
            <pc:docMk/>
            <pc:sldMk cId="3488515117" sldId="533"/>
            <ac:spMk id="9" creationId="{F44721FD-D026-8BB1-99E2-E76CDCFB1B96}"/>
          </ac:spMkLst>
        </pc:spChg>
        <pc:spChg chg="del">
          <ac:chgData name="Malek Alkholy" userId="b8ea5062cb0c2681" providerId="LiveId" clId="{F71AD8EA-3688-455A-9FD2-9B9BFB357283}" dt="2024-09-19T12:55:44.844" v="2770" actId="478"/>
          <ac:spMkLst>
            <pc:docMk/>
            <pc:sldMk cId="3488515117" sldId="533"/>
            <ac:spMk id="10" creationId="{E5161F0C-083E-9F7E-ACFE-BD6F4BE76ED7}"/>
          </ac:spMkLst>
        </pc:spChg>
      </pc:sldChg>
      <pc:sldChg chg="new del">
        <pc:chgData name="Malek Alkholy" userId="b8ea5062cb0c2681" providerId="LiveId" clId="{F71AD8EA-3688-455A-9FD2-9B9BFB357283}" dt="2024-09-19T12:57:10.388" v="2782" actId="47"/>
        <pc:sldMkLst>
          <pc:docMk/>
          <pc:sldMk cId="3880177009" sldId="534"/>
        </pc:sldMkLst>
      </pc:sldChg>
      <pc:sldChg chg="addSp delSp modSp add mod">
        <pc:chgData name="Malek Alkholy" userId="b8ea5062cb0c2681" providerId="LiveId" clId="{F71AD8EA-3688-455A-9FD2-9B9BFB357283}" dt="2024-09-19T12:58:21.293" v="2790" actId="2710"/>
        <pc:sldMkLst>
          <pc:docMk/>
          <pc:sldMk cId="1110628059" sldId="535"/>
        </pc:sldMkLst>
        <pc:spChg chg="add mod">
          <ac:chgData name="Malek Alkholy" userId="b8ea5062cb0c2681" providerId="LiveId" clId="{F71AD8EA-3688-455A-9FD2-9B9BFB357283}" dt="2024-09-19T12:58:02.890" v="2787" actId="2711"/>
          <ac:spMkLst>
            <pc:docMk/>
            <pc:sldMk cId="1110628059" sldId="535"/>
            <ac:spMk id="8" creationId="{403E602D-184F-F4B7-7D3E-F580FA5C689B}"/>
          </ac:spMkLst>
        </pc:spChg>
        <pc:graphicFrameChg chg="add mod">
          <ac:chgData name="Malek Alkholy" userId="b8ea5062cb0c2681" providerId="LiveId" clId="{F71AD8EA-3688-455A-9FD2-9B9BFB357283}" dt="2024-09-19T12:58:21.293" v="2790" actId="2710"/>
          <ac:graphicFrameMkLst>
            <pc:docMk/>
            <pc:sldMk cId="1110628059" sldId="535"/>
            <ac:graphicFrameMk id="6" creationId="{6BDDB330-E985-755C-E963-FDAD768C3CED}"/>
          </ac:graphicFrameMkLst>
        </pc:graphicFrameChg>
        <pc:graphicFrameChg chg="del">
          <ac:chgData name="Malek Alkholy" userId="b8ea5062cb0c2681" providerId="LiveId" clId="{F71AD8EA-3688-455A-9FD2-9B9BFB357283}" dt="2024-09-19T12:57:33.673" v="2783" actId="478"/>
          <ac:graphicFrameMkLst>
            <pc:docMk/>
            <pc:sldMk cId="1110628059" sldId="535"/>
            <ac:graphicFrameMk id="7" creationId="{DC423DDD-AE3C-C17B-4ACD-A9D41A48CC32}"/>
          </ac:graphicFrameMkLst>
        </pc:graphicFrameChg>
      </pc:sldChg>
      <pc:sldChg chg="addSp delSp modSp new del mod">
        <pc:chgData name="Malek Alkholy" userId="b8ea5062cb0c2681" providerId="LiveId" clId="{F71AD8EA-3688-455A-9FD2-9B9BFB357283}" dt="2024-09-19T13:32:29.563" v="2796" actId="47"/>
        <pc:sldMkLst>
          <pc:docMk/>
          <pc:sldMk cId="1231176468" sldId="536"/>
        </pc:sldMkLst>
        <pc:spChg chg="add mod">
          <ac:chgData name="Malek Alkholy" userId="b8ea5062cb0c2681" providerId="LiveId" clId="{F71AD8EA-3688-455A-9FD2-9B9BFB357283}" dt="2024-09-19T13:16:47.239" v="2792"/>
          <ac:spMkLst>
            <pc:docMk/>
            <pc:sldMk cId="1231176468" sldId="536"/>
            <ac:spMk id="2" creationId="{36DFC944-45D1-9FA6-7191-F545FA8E6244}"/>
          </ac:spMkLst>
        </pc:spChg>
        <pc:spChg chg="add del mod">
          <ac:chgData name="Malek Alkholy" userId="b8ea5062cb0c2681" providerId="LiveId" clId="{F71AD8EA-3688-455A-9FD2-9B9BFB357283}" dt="2024-09-19T13:32:21.910" v="2794" actId="478"/>
          <ac:spMkLst>
            <pc:docMk/>
            <pc:sldMk cId="1231176468" sldId="536"/>
            <ac:spMk id="3" creationId="{08041D6B-3A01-8313-BEC0-746C6559F6A0}"/>
          </ac:spMkLst>
        </pc:spChg>
      </pc:sldChg>
      <pc:sldChg chg="addSp delSp modSp add mod">
        <pc:chgData name="Malek Alkholy" userId="b8ea5062cb0c2681" providerId="LiveId" clId="{F71AD8EA-3688-455A-9FD2-9B9BFB357283}" dt="2024-09-19T13:34:44.757" v="2803" actId="20577"/>
        <pc:sldMkLst>
          <pc:docMk/>
          <pc:sldMk cId="251659004" sldId="537"/>
        </pc:sldMkLst>
        <pc:spChg chg="mod">
          <ac:chgData name="Malek Alkholy" userId="b8ea5062cb0c2681" providerId="LiveId" clId="{F71AD8EA-3688-455A-9FD2-9B9BFB357283}" dt="2024-09-19T13:34:44.757" v="2803" actId="20577"/>
          <ac:spMkLst>
            <pc:docMk/>
            <pc:sldMk cId="251659004" sldId="537"/>
            <ac:spMk id="8" creationId="{403E602D-184F-F4B7-7D3E-F580FA5C689B}"/>
          </ac:spMkLst>
        </pc:spChg>
        <pc:graphicFrameChg chg="del">
          <ac:chgData name="Malek Alkholy" userId="b8ea5062cb0c2681" providerId="LiveId" clId="{F71AD8EA-3688-455A-9FD2-9B9BFB357283}" dt="2024-09-19T13:32:46.981" v="2797" actId="478"/>
          <ac:graphicFrameMkLst>
            <pc:docMk/>
            <pc:sldMk cId="251659004" sldId="537"/>
            <ac:graphicFrameMk id="6" creationId="{6BDDB330-E985-755C-E963-FDAD768C3CED}"/>
          </ac:graphicFrameMkLst>
        </pc:graphicFrameChg>
        <pc:graphicFrameChg chg="add mod">
          <ac:chgData name="Malek Alkholy" userId="b8ea5062cb0c2681" providerId="LiveId" clId="{F71AD8EA-3688-455A-9FD2-9B9BFB357283}" dt="2024-09-19T13:32:48.067" v="2798"/>
          <ac:graphicFrameMkLst>
            <pc:docMk/>
            <pc:sldMk cId="251659004" sldId="537"/>
            <ac:graphicFrameMk id="7" creationId="{C7382B31-C5F8-205E-A92F-8650A0A0C026}"/>
          </ac:graphicFrameMkLst>
        </pc:graphicFrameChg>
      </pc:sldChg>
      <pc:sldChg chg="new del">
        <pc:chgData name="Malek Alkholy" userId="b8ea5062cb0c2681" providerId="LiveId" clId="{F71AD8EA-3688-455A-9FD2-9B9BFB357283}" dt="2024-09-19T13:35:06.664" v="2806" actId="47"/>
        <pc:sldMkLst>
          <pc:docMk/>
          <pc:sldMk cId="694365191" sldId="538"/>
        </pc:sldMkLst>
      </pc:sldChg>
      <pc:sldChg chg="addSp delSp modSp add mod">
        <pc:chgData name="Malek Alkholy" userId="b8ea5062cb0c2681" providerId="LiveId" clId="{F71AD8EA-3688-455A-9FD2-9B9BFB357283}" dt="2024-09-19T13:38:07.666" v="2815" actId="2711"/>
        <pc:sldMkLst>
          <pc:docMk/>
          <pc:sldMk cId="1692356274" sldId="539"/>
        </pc:sldMkLst>
        <pc:spChg chg="mod">
          <ac:chgData name="Malek Alkholy" userId="b8ea5062cb0c2681" providerId="LiveId" clId="{F71AD8EA-3688-455A-9FD2-9B9BFB357283}" dt="2024-09-19T13:36:32.767" v="2812" actId="20577"/>
          <ac:spMkLst>
            <pc:docMk/>
            <pc:sldMk cId="1692356274" sldId="539"/>
            <ac:spMk id="8" creationId="{403E602D-184F-F4B7-7D3E-F580FA5C689B}"/>
          </ac:spMkLst>
        </pc:spChg>
        <pc:graphicFrameChg chg="add mod">
          <ac:chgData name="Malek Alkholy" userId="b8ea5062cb0c2681" providerId="LiveId" clId="{F71AD8EA-3688-455A-9FD2-9B9BFB357283}" dt="2024-09-19T13:38:07.666" v="2815" actId="2711"/>
          <ac:graphicFrameMkLst>
            <pc:docMk/>
            <pc:sldMk cId="1692356274" sldId="539"/>
            <ac:graphicFrameMk id="6" creationId="{13276F12-113E-F88C-CFCE-3CD4DDDBE2C3}"/>
          </ac:graphicFrameMkLst>
        </pc:graphicFrameChg>
        <pc:graphicFrameChg chg="del">
          <ac:chgData name="Malek Alkholy" userId="b8ea5062cb0c2681" providerId="LiveId" clId="{F71AD8EA-3688-455A-9FD2-9B9BFB357283}" dt="2024-09-19T13:35:25.762" v="2807" actId="478"/>
          <ac:graphicFrameMkLst>
            <pc:docMk/>
            <pc:sldMk cId="1692356274" sldId="539"/>
            <ac:graphicFrameMk id="7" creationId="{C7382B31-C5F8-205E-A92F-8650A0A0C026}"/>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A8898EAB-6A3F-4D69-B872-315B5168F329}"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Lst>
  <dgm:cxnLst>
    <dgm:cxn modelId="{DFBFD721-6D9C-40C9-B8C7-968B886EEFDB}" type="presOf" srcId="{75EFD309-FAEB-4EC9-A256-6B562F90EE6A}" destId="{8D6BD308-01C3-4875-BCB7-8BD8744B12FE}" srcOrd="0" destOrd="0" presId="urn:microsoft.com/office/officeart/2005/8/layout/vList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800" b="1" dirty="0">
              <a:latin typeface="Alexandria" pitchFamily="2" charset="-78"/>
              <a:cs typeface="Alexandria" pitchFamily="2" charset="-78"/>
            </a:rPr>
            <a:t>4-المسئولية المدنية عن انتهاك</a:t>
          </a:r>
        </a:p>
        <a:p>
          <a:pPr algn="ctr" rtl="0"/>
          <a:r>
            <a:rPr lang="ar-EG" sz="1800" b="1" dirty="0">
              <a:latin typeface="Alexandria" pitchFamily="2" charset="-78"/>
              <a:cs typeface="Alexandria" pitchFamily="2" charset="-78"/>
            </a:rPr>
            <a:t> الحق في الخصوصية </a:t>
          </a:r>
          <a:endParaRPr lang="en-US" sz="18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1800" b="1" dirty="0">
              <a:latin typeface="Alexandria" pitchFamily="2" charset="-78"/>
              <a:cs typeface="Alexandria" pitchFamily="2" charset="-78"/>
            </a:rPr>
            <a:t>5-المبادئ التوجيهية للجهات القضائية بشأن الخصوصية </a:t>
          </a:r>
          <a:endParaRPr lang="en-US" sz="18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custLinFactNeighborX="5420" custLinFactNeighborY="1043">
        <dgm:presLayoutVars>
          <dgm:chMax val="0"/>
          <dgm:bulletEnabled val="1"/>
        </dgm:presLayoutVars>
      </dgm:prSet>
      <dgm:spPr/>
    </dgm:pt>
  </dgm:ptLst>
  <dgm:cxnLst>
    <dgm:cxn modelId="{BA63E33B-4181-48CD-8EE8-E5AC7D37C74F}" srcId="{75EFD309-FAEB-4EC9-A256-6B562F90EE6A}" destId="{F89841AA-4BE9-46A3-8BE4-0A747E25AD16}" srcOrd="0" destOrd="0" parTransId="{4F72FA02-C672-47DB-8D53-E809BD267600}" sibTransId="{505A0F78-829A-442E-A915-1356BC2C9171}"/>
    <dgm:cxn modelId="{C468D88B-BC1A-4C8B-89E4-35F38F75AB42}" srcId="{75EFD309-FAEB-4EC9-A256-6B562F90EE6A}" destId="{3B342737-6303-4830-AC4A-18DC9F11BDA3}" srcOrd="1" destOrd="0" parTransId="{75202A79-ED9B-48CA-B432-58B913D5A984}" sibTransId="{2C88DB88-54A7-44CB-9963-C5A4995CE4C9}"/>
    <dgm:cxn modelId="{4D32E6A9-6FF8-46F5-B7EA-7E25B174CA04}" type="presOf" srcId="{F89841AA-4BE9-46A3-8BE4-0A747E25AD16}" destId="{8D0E47A7-B8C2-433D-8C14-A37BAB0AEC1F}"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1800" b="1" dirty="0">
              <a:latin typeface="Alexandria" pitchFamily="2" charset="-78"/>
              <a:cs typeface="Alexandria" pitchFamily="2" charset="-78"/>
            </a:rPr>
            <a:t>1-ماهية الخصوصية الرقمية </a:t>
          </a:r>
          <a:endParaRPr lang="en-US" sz="1800" dirty="0">
            <a:latin typeface="Alexandria" pitchFamily="2" charset="-78"/>
            <a:cs typeface="Alexandria" pitchFamily="2" charset="-78"/>
          </a:endParaRPr>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1800" b="1" dirty="0">
              <a:latin typeface="Alexandria" pitchFamily="2" charset="-78"/>
              <a:cs typeface="Alexandria" pitchFamily="2" charset="-78"/>
            </a:rPr>
            <a:t>2-موقف القانون الدولي من الحق في الخصوصية </a:t>
          </a:r>
          <a:endParaRPr lang="en-US" sz="1800" dirty="0">
            <a:latin typeface="Alexandria" pitchFamily="2" charset="-78"/>
            <a:cs typeface="Alexandria" pitchFamily="2" charset="-78"/>
          </a:endParaRPr>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3B342737-6303-4830-AC4A-18DC9F11BDA3}">
      <dgm:prSet custT="1"/>
      <dgm:spPr/>
      <dgm:t>
        <a:bodyPr/>
        <a:lstStyle/>
        <a:p>
          <a:pPr algn="ctr" rtl="0"/>
          <a:r>
            <a:rPr lang="ar-EG" sz="1800" b="1" dirty="0">
              <a:latin typeface="Alexandria" pitchFamily="2" charset="-78"/>
              <a:cs typeface="Alexandria" pitchFamily="2" charset="-78"/>
            </a:rPr>
            <a:t>3-المسئولية الجنائية عن انتهاك الحق في الخصوصية </a:t>
          </a:r>
          <a:endParaRPr lang="en-US" sz="1800" dirty="0">
            <a:latin typeface="Alexandria" pitchFamily="2" charset="-78"/>
            <a:cs typeface="Alexandria" pitchFamily="2" charset="-78"/>
          </a:endParaRPr>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pt>
    <dgm:pt modelId="{8D0E47A7-B8C2-433D-8C14-A37BAB0AEC1F}" type="pres">
      <dgm:prSet presAssocID="{F89841AA-4BE9-46A3-8BE4-0A747E25AD16}" presName="parentText" presStyleLbl="node1" presStyleIdx="0" presStyleCnt="3" custLinFactY="-3226" custLinFactNeighborX="471" custLinFactNeighborY="-100000">
        <dgm:presLayoutVars>
          <dgm:chMax val="0"/>
          <dgm:bulletEnabled val="1"/>
        </dgm:presLayoutVars>
      </dgm:prSet>
      <dgm:spPr/>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3" custLinFactY="-1921" custLinFactNeighborX="237" custLinFactNeighborY="-100000">
        <dgm:presLayoutVars>
          <dgm:chMax val="0"/>
          <dgm:bulletEnabled val="1"/>
        </dgm:presLayoutVars>
      </dgm:prSet>
      <dgm:spPr/>
    </dgm:pt>
    <dgm:pt modelId="{C88CFE27-A634-46A6-953D-5CAC624C0D5A}" type="pres">
      <dgm:prSet presAssocID="{F85862A6-4968-4DAA-9453-181DD74D9463}" presName="spacer" presStyleCnt="0"/>
      <dgm:spPr/>
    </dgm:pt>
    <dgm:pt modelId="{892D9E84-61A4-4C34-8E51-F26507D0A1F0}" type="pres">
      <dgm:prSet presAssocID="{3B342737-6303-4830-AC4A-18DC9F11BDA3}" presName="parentText" presStyleLbl="node1" presStyleIdx="2" presStyleCnt="3">
        <dgm:presLayoutVars>
          <dgm:chMax val="0"/>
          <dgm:bulletEnabled val="1"/>
        </dgm:presLayoutVars>
      </dgm:prSet>
      <dgm:spPr/>
    </dgm:pt>
  </dgm:ptLst>
  <dgm:cxnLst>
    <dgm:cxn modelId="{DFBFD721-6D9C-40C9-B8C7-968B886EEFDB}" type="presOf" srcId="{75EFD309-FAEB-4EC9-A256-6B562F90EE6A}" destId="{8D6BD308-01C3-4875-BCB7-8BD8744B12FE}" srcOrd="0" destOrd="0" presId="urn:microsoft.com/office/officeart/2005/8/layout/vList2"/>
    <dgm:cxn modelId="{7BC14E2A-C0F2-48AC-A4DA-B7CE17ED8BFF}" type="presOf" srcId="{3B342737-6303-4830-AC4A-18DC9F11BDA3}" destId="{892D9E84-61A4-4C34-8E51-F26507D0A1F0}"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0822174C-C8D7-4F47-A237-51BDB9317745}" type="presOf" srcId="{F89841AA-4BE9-46A3-8BE4-0A747E25AD16}" destId="{8D0E47A7-B8C2-433D-8C14-A37BAB0AEC1F}" srcOrd="0" destOrd="0" presId="urn:microsoft.com/office/officeart/2005/8/layout/vList2"/>
    <dgm:cxn modelId="{C468D88B-BC1A-4C8B-89E4-35F38F75AB42}" srcId="{75EFD309-FAEB-4EC9-A256-6B562F90EE6A}" destId="{3B342737-6303-4830-AC4A-18DC9F11BDA3}" srcOrd="2" destOrd="0" parTransId="{75202A79-ED9B-48CA-B432-58B913D5A984}" sibTransId="{2C88DB88-54A7-44CB-9963-C5A4995CE4C9}"/>
    <dgm:cxn modelId="{A69D96A1-6C92-4C03-83B2-C82E9B98B2CE}" type="presOf" srcId="{D837E2C6-ED41-41F8-AEF5-72A35F5F9D3C}" destId="{D21F54BA-3824-490C-9893-B73DB43594DB}"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 modelId="{B3ED4A5E-37A9-4986-BDBC-4CC21D5FBFBA}" type="presParOf" srcId="{8D6BD308-01C3-4875-BCB7-8BD8744B12FE}" destId="{C88CFE27-A634-46A6-953D-5CAC624C0D5A}" srcOrd="3" destOrd="0" presId="urn:microsoft.com/office/officeart/2005/8/layout/vList2"/>
    <dgm:cxn modelId="{6995DC9A-A978-409B-BADE-E06B1F017409}" type="presParOf" srcId="{8D6BD308-01C3-4875-BCB7-8BD8744B12FE}" destId="{892D9E84-61A4-4C34-8E51-F26507D0A1F0}" srcOrd="4" destOrd="0" presId="urn:microsoft.com/office/officeart/2005/8/layout/vList2"/>
  </dgm:cxnLst>
  <dgm:bg/>
  <dgm:whole/>
  <dgm:extLst>
    <a:ext uri="http://schemas.microsoft.com/office/drawing/2008/diagram">
      <dsp:dataModelExt xmlns:dsp="http://schemas.microsoft.com/office/drawing/2008/diagram" relId="rId2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50000"/>
            </a:lnSpc>
            <a:spcBef>
              <a:spcPts val="0"/>
            </a:spcBef>
            <a:spcAft>
              <a:spcPts val="0"/>
            </a:spcAft>
            <a:buClrTx/>
            <a:buSzTx/>
            <a:buFontTx/>
            <a:buNone/>
            <a:tabLst/>
            <a:defRPr/>
          </a:pPr>
          <a:r>
            <a:rPr lang="ar-EG" sz="1800" b="1" dirty="0">
              <a:latin typeface="Alexandria" pitchFamily="2" charset="-78"/>
              <a:cs typeface="Alexandria" pitchFamily="2" charset="-78"/>
            </a:rPr>
            <a:t>الحق في الخصوصية </a:t>
          </a:r>
          <a:endParaRPr lang="en-US" sz="18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50000"/>
            </a:lnSpc>
            <a:spcBef>
              <a:spcPts val="0"/>
            </a:spcBef>
            <a:spcAft>
              <a:spcPts val="0"/>
            </a:spcAft>
            <a:buClrTx/>
            <a:buSzTx/>
            <a:buFontTx/>
            <a:buNone/>
            <a:tabLst/>
            <a:defRPr/>
          </a:pPr>
          <a:r>
            <a:rPr lang="ar-EG" sz="1800" b="1" dirty="0">
              <a:latin typeface="Alexandria" pitchFamily="2" charset="-78"/>
              <a:cs typeface="Alexandria" pitchFamily="2" charset="-78"/>
            </a:rPr>
            <a:t>مفهوم البيانات الشخصية الرقمية </a:t>
          </a:r>
          <a:endParaRPr lang="en-US" sz="1800" dirty="0">
            <a:latin typeface="Alexandria" pitchFamily="2" charset="-78"/>
            <a:cs typeface="Alexandria" pitchFamily="2" charset="-78"/>
          </a:endParaRPr>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50000"/>
            </a:lnSpc>
            <a:spcBef>
              <a:spcPts val="0"/>
            </a:spcBef>
            <a:spcAft>
              <a:spcPts val="0"/>
            </a:spcAft>
            <a:buClrTx/>
            <a:buSzTx/>
            <a:buFontTx/>
            <a:buNone/>
            <a:tabLst/>
            <a:defRPr/>
          </a:pPr>
          <a:r>
            <a:rPr lang="ar-EG" sz="1800" b="1" dirty="0">
              <a:latin typeface="Alexandria" pitchFamily="2" charset="-78"/>
              <a:cs typeface="Alexandria" pitchFamily="2" charset="-78"/>
            </a:rPr>
            <a:t>مفهوم معالجة البيانات الشخصية </a:t>
          </a:r>
          <a:endParaRPr lang="en-US" sz="1800" b="1" dirty="0">
            <a:latin typeface="Alexandria" pitchFamily="2" charset="-78"/>
            <a:cs typeface="Alexandria" pitchFamily="2" charset="-78"/>
          </a:endParaRPr>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20462" custLinFactNeighborX="1385" custLinFactNeighborY="4530"/>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713E1407-FD35-4837-AA83-6E20AA34667E}" type="pres">
      <dgm:prSet presAssocID="{44CEFAA9-F6CA-40F6-941F-F08EF0B8BD63}" presName="circ3" presStyleLbl="vennNode1" presStyleIdx="2" presStyleCnt="3" custScaleX="112620"/>
      <dgm:spPr/>
    </dgm:pt>
    <dgm:pt modelId="{8F46A200-FADF-4CA5-9863-410F06C92DBB}" type="pres">
      <dgm:prSet presAssocID="{44CEFAA9-F6CA-40F6-941F-F08EF0B8BD63}" presName="circ3Tx" presStyleLbl="revTx" presStyleIdx="0" presStyleCnt="0">
        <dgm:presLayoutVars>
          <dgm:chMax val="0"/>
          <dgm:chPref val="0"/>
          <dgm:bulletEnabled val="1"/>
        </dgm:presLayoutVars>
      </dgm:prSet>
      <dgm:spPr/>
    </dgm:pt>
  </dgm:ptLst>
  <dgm:cxnLst>
    <dgm:cxn modelId="{E27CCD1B-D531-4A9F-A243-C78F76B24E17}" type="presOf" srcId="{44CEFAA9-F6CA-40F6-941F-F08EF0B8BD63}" destId="{713E1407-FD35-4837-AA83-6E20AA34667E}"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BFA6C638-48D3-4A5D-9108-96CA3F5A4192}" type="presOf" srcId="{AFE247C8-F63A-408C-B736-C6356E496CA1}" destId="{6C84E011-640F-4A12-AB04-F1106C28B7AA}" srcOrd="1" destOrd="0" presId="urn:microsoft.com/office/officeart/2005/8/layout/venn1"/>
    <dgm:cxn modelId="{8823B561-0808-415E-9502-D9AE4E8B2D8C}" type="presOf" srcId="{44CEFAA9-F6CA-40F6-941F-F08EF0B8BD63}" destId="{8F46A200-FADF-4CA5-9863-410F06C92DBB}" srcOrd="1"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AC3067F-7182-4CE6-B823-6C3ED04186E7}" type="presOf" srcId="{A2549BC2-D4D1-497E-BCDB-2EA8CC03AB9B}" destId="{8D91F3C3-BE84-42DD-8D72-718221BDD2BB}" srcOrd="0"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67C67431-1960-4519-A7F2-9C7287A4E82D}" type="presParOf" srcId="{8D91F3C3-BE84-42DD-8D72-718221BDD2BB}" destId="{713E1407-FD35-4837-AA83-6E20AA34667E}" srcOrd="4" destOrd="0" presId="urn:microsoft.com/office/officeart/2005/8/layout/venn1"/>
    <dgm:cxn modelId="{E2C6F851-166B-4F97-BC75-DFEFC7BCA3FB}" type="presParOf" srcId="{8D91F3C3-BE84-42DD-8D72-718221BDD2BB}" destId="{8F46A200-FADF-4CA5-9863-410F06C92DBB}"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72F042C-AC2C-4639-8A85-2DD62C407E2E}"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57CC7223-7A8C-4B10-933D-B4233291EC64}">
      <dgm:prSet phldrT="[Text]"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ar-EG" sz="2400" dirty="0">
              <a:latin typeface="Alexandria" pitchFamily="2" charset="-78"/>
              <a:cs typeface="Alexandria" pitchFamily="2" charset="-78"/>
            </a:rPr>
            <a:t>3- في التشريع الفرنسي</a:t>
          </a:r>
          <a:endParaRPr lang="en-US" sz="2400" dirty="0">
            <a:latin typeface="Alexandria" pitchFamily="2" charset="-78"/>
            <a:cs typeface="Alexandria" pitchFamily="2" charset="-78"/>
          </a:endParaRPr>
        </a:p>
        <a:p>
          <a:pPr lvl="0" defTabSz="1022350">
            <a:lnSpc>
              <a:spcPct val="90000"/>
            </a:lnSpc>
            <a:spcBef>
              <a:spcPct val="0"/>
            </a:spcBef>
            <a:spcAft>
              <a:spcPct val="35000"/>
            </a:spcAft>
          </a:pPr>
          <a:endParaRPr lang="en-US" sz="2900" dirty="0"/>
        </a:p>
      </dgm:t>
    </dgm:pt>
    <dgm:pt modelId="{96EC7D32-7BBC-4131-ACF8-66C288A7FC79}" type="parTrans" cxnId="{4945B004-743E-473B-B066-D76939FAE2AC}">
      <dgm:prSet/>
      <dgm:spPr/>
      <dgm:t>
        <a:bodyPr/>
        <a:lstStyle/>
        <a:p>
          <a:endParaRPr lang="en-US"/>
        </a:p>
      </dgm:t>
    </dgm:pt>
    <dgm:pt modelId="{38E7114B-CBBB-4BD6-8A5E-428D0547C5C3}" type="sibTrans" cxnId="{4945B004-743E-473B-B066-D76939FAE2AC}">
      <dgm:prSet/>
      <dgm:spPr/>
      <dgm:t>
        <a:bodyPr/>
        <a:lstStyle/>
        <a:p>
          <a:endParaRPr lang="en-US"/>
        </a:p>
      </dgm:t>
    </dgm:pt>
    <dgm:pt modelId="{E3A090F8-79D7-4C79-9540-41062AB2DD01}">
      <dgm:prSet phldrT="[Text]" custT="1"/>
      <dgm:spPr/>
      <dgm:t>
        <a:bodyPr/>
        <a:lstStyle/>
        <a:p>
          <a:r>
            <a:rPr lang="ar-EG" sz="2000" dirty="0">
              <a:latin typeface="Alexandria" pitchFamily="2" charset="-78"/>
              <a:cs typeface="Alexandria" pitchFamily="2" charset="-78"/>
            </a:rPr>
            <a:t>2- في اللائحة الأوروبية لحماية البيانات </a:t>
          </a:r>
          <a:endParaRPr lang="en-US" sz="2000" dirty="0">
            <a:latin typeface="Alexandria" pitchFamily="2" charset="-78"/>
            <a:cs typeface="Alexandria" pitchFamily="2" charset="-78"/>
          </a:endParaRPr>
        </a:p>
      </dgm:t>
    </dgm:pt>
    <dgm:pt modelId="{4BD46E86-FFD6-4A9E-9DD0-09B7D42D71DF}" type="parTrans" cxnId="{DB7CA1AD-A362-400B-A5BC-322B84B3951F}">
      <dgm:prSet/>
      <dgm:spPr/>
      <dgm:t>
        <a:bodyPr/>
        <a:lstStyle/>
        <a:p>
          <a:endParaRPr lang="en-US"/>
        </a:p>
      </dgm:t>
    </dgm:pt>
    <dgm:pt modelId="{D1BB35C2-19E3-490B-8619-1A513ACB3080}" type="sibTrans" cxnId="{DB7CA1AD-A362-400B-A5BC-322B84B3951F}">
      <dgm:prSet/>
      <dgm:spPr/>
      <dgm:t>
        <a:bodyPr/>
        <a:lstStyle/>
        <a:p>
          <a:endParaRPr lang="en-US"/>
        </a:p>
      </dgm:t>
    </dgm:pt>
    <dgm:pt modelId="{D387B911-04AE-4C55-9062-57A755D71A23}">
      <dgm:prSet phldrT="[Text]" custT="1"/>
      <dgm:spPr/>
      <dgm:t>
        <a:bodyPr/>
        <a:lstStyle/>
        <a:p>
          <a:r>
            <a:rPr lang="ar-EG" sz="2000" dirty="0">
              <a:latin typeface="Alexandria" pitchFamily="2" charset="-78"/>
              <a:cs typeface="Alexandria" pitchFamily="2" charset="-78"/>
            </a:rPr>
            <a:t>1- في التشريع المصري </a:t>
          </a:r>
          <a:endParaRPr lang="en-US" sz="2000" dirty="0">
            <a:latin typeface="Alexandria" pitchFamily="2" charset="-78"/>
            <a:cs typeface="Alexandria" pitchFamily="2" charset="-78"/>
          </a:endParaRPr>
        </a:p>
      </dgm:t>
    </dgm:pt>
    <dgm:pt modelId="{DF1BB547-4379-49CD-9F36-9617819672B7}" type="parTrans" cxnId="{4DCD6F4E-84ED-4D25-80C7-B7F0B49E968A}">
      <dgm:prSet/>
      <dgm:spPr/>
      <dgm:t>
        <a:bodyPr/>
        <a:lstStyle/>
        <a:p>
          <a:endParaRPr lang="en-US"/>
        </a:p>
      </dgm:t>
    </dgm:pt>
    <dgm:pt modelId="{FBE03FC9-DB20-4D22-94AD-44282BB8C6A4}" type="sibTrans" cxnId="{4DCD6F4E-84ED-4D25-80C7-B7F0B49E968A}">
      <dgm:prSet/>
      <dgm:spPr/>
      <dgm:t>
        <a:bodyPr/>
        <a:lstStyle/>
        <a:p>
          <a:endParaRPr lang="en-US"/>
        </a:p>
      </dgm:t>
    </dgm:pt>
    <dgm:pt modelId="{874AA204-B8F5-4942-9DCC-F0353770562C}" type="pres">
      <dgm:prSet presAssocID="{A72F042C-AC2C-4639-8A85-2DD62C407E2E}" presName="diagram" presStyleCnt="0">
        <dgm:presLayoutVars>
          <dgm:dir/>
          <dgm:resizeHandles val="exact"/>
        </dgm:presLayoutVars>
      </dgm:prSet>
      <dgm:spPr/>
    </dgm:pt>
    <dgm:pt modelId="{E94C768B-B409-439D-8BF3-6476B558C83C}" type="pres">
      <dgm:prSet presAssocID="{57CC7223-7A8C-4B10-933D-B4233291EC64}" presName="node" presStyleLbl="node1" presStyleIdx="0" presStyleCnt="3" custScaleX="124048" custLinFactX="95424" custLinFactNeighborX="100000" custLinFactNeighborY="60227">
        <dgm:presLayoutVars>
          <dgm:bulletEnabled val="1"/>
        </dgm:presLayoutVars>
      </dgm:prSet>
      <dgm:spPr/>
    </dgm:pt>
    <dgm:pt modelId="{76370287-0475-48CE-9907-88E8041150F4}" type="pres">
      <dgm:prSet presAssocID="{38E7114B-CBBB-4BD6-8A5E-428D0547C5C3}" presName="sibTrans" presStyleCnt="0"/>
      <dgm:spPr/>
    </dgm:pt>
    <dgm:pt modelId="{4F149B7D-9719-479C-B47F-E398523AF1F0}" type="pres">
      <dgm:prSet presAssocID="{E3A090F8-79D7-4C79-9540-41062AB2DD01}" presName="node" presStyleLbl="node1" presStyleIdx="1" presStyleCnt="3" custScaleX="151746" custLinFactNeighborX="-81884" custLinFactNeighborY="-36554">
        <dgm:presLayoutVars>
          <dgm:bulletEnabled val="1"/>
        </dgm:presLayoutVars>
      </dgm:prSet>
      <dgm:spPr/>
    </dgm:pt>
    <dgm:pt modelId="{9306A4AB-0BB4-406E-8E6A-2FC54B466022}" type="pres">
      <dgm:prSet presAssocID="{D1BB35C2-19E3-490B-8619-1A513ACB3080}" presName="sibTrans" presStyleCnt="0"/>
      <dgm:spPr/>
    </dgm:pt>
    <dgm:pt modelId="{61B54381-3200-46C2-B9DF-0E28B43D10C9}" type="pres">
      <dgm:prSet presAssocID="{D387B911-04AE-4C55-9062-57A755D71A23}" presName="node" presStyleLbl="node1" presStyleIdx="2" presStyleCnt="3" custScaleX="143621" custLinFactNeighborX="4645" custLinFactNeighborY="-39831">
        <dgm:presLayoutVars>
          <dgm:bulletEnabled val="1"/>
        </dgm:presLayoutVars>
      </dgm:prSet>
      <dgm:spPr/>
    </dgm:pt>
  </dgm:ptLst>
  <dgm:cxnLst>
    <dgm:cxn modelId="{4945B004-743E-473B-B066-D76939FAE2AC}" srcId="{A72F042C-AC2C-4639-8A85-2DD62C407E2E}" destId="{57CC7223-7A8C-4B10-933D-B4233291EC64}" srcOrd="0" destOrd="0" parTransId="{96EC7D32-7BBC-4131-ACF8-66C288A7FC79}" sibTransId="{38E7114B-CBBB-4BD6-8A5E-428D0547C5C3}"/>
    <dgm:cxn modelId="{A7662B60-597B-4A72-B58D-9FD1D054D3D3}" type="presOf" srcId="{A72F042C-AC2C-4639-8A85-2DD62C407E2E}" destId="{874AA204-B8F5-4942-9DCC-F0353770562C}" srcOrd="0" destOrd="0" presId="urn:microsoft.com/office/officeart/2005/8/layout/default"/>
    <dgm:cxn modelId="{09244E41-59A0-441A-A0A4-792B92288F00}" type="presOf" srcId="{E3A090F8-79D7-4C79-9540-41062AB2DD01}" destId="{4F149B7D-9719-479C-B47F-E398523AF1F0}" srcOrd="0" destOrd="0" presId="urn:microsoft.com/office/officeart/2005/8/layout/default"/>
    <dgm:cxn modelId="{4DCD6F4E-84ED-4D25-80C7-B7F0B49E968A}" srcId="{A72F042C-AC2C-4639-8A85-2DD62C407E2E}" destId="{D387B911-04AE-4C55-9062-57A755D71A23}" srcOrd="2" destOrd="0" parTransId="{DF1BB547-4379-49CD-9F36-9617819672B7}" sibTransId="{FBE03FC9-DB20-4D22-94AD-44282BB8C6A4}"/>
    <dgm:cxn modelId="{DB7CA1AD-A362-400B-A5BC-322B84B3951F}" srcId="{A72F042C-AC2C-4639-8A85-2DD62C407E2E}" destId="{E3A090F8-79D7-4C79-9540-41062AB2DD01}" srcOrd="1" destOrd="0" parTransId="{4BD46E86-FFD6-4A9E-9DD0-09B7D42D71DF}" sibTransId="{D1BB35C2-19E3-490B-8619-1A513ACB3080}"/>
    <dgm:cxn modelId="{1037F6B3-FFCF-4452-916B-0832E3741CE0}" type="presOf" srcId="{57CC7223-7A8C-4B10-933D-B4233291EC64}" destId="{E94C768B-B409-439D-8BF3-6476B558C83C}" srcOrd="0" destOrd="0" presId="urn:microsoft.com/office/officeart/2005/8/layout/default"/>
    <dgm:cxn modelId="{E3DD8BBA-CBBA-47F2-8F21-CB7855AE5DF8}" type="presOf" srcId="{D387B911-04AE-4C55-9062-57A755D71A23}" destId="{61B54381-3200-46C2-B9DF-0E28B43D10C9}" srcOrd="0" destOrd="0" presId="urn:microsoft.com/office/officeart/2005/8/layout/default"/>
    <dgm:cxn modelId="{36D62460-094A-4643-8BA4-661877AECB1F}" type="presParOf" srcId="{874AA204-B8F5-4942-9DCC-F0353770562C}" destId="{E94C768B-B409-439D-8BF3-6476B558C83C}" srcOrd="0" destOrd="0" presId="urn:microsoft.com/office/officeart/2005/8/layout/default"/>
    <dgm:cxn modelId="{024A9A85-C469-499C-9D01-CD366D4E11DB}" type="presParOf" srcId="{874AA204-B8F5-4942-9DCC-F0353770562C}" destId="{76370287-0475-48CE-9907-88E8041150F4}" srcOrd="1" destOrd="0" presId="urn:microsoft.com/office/officeart/2005/8/layout/default"/>
    <dgm:cxn modelId="{14B7CA53-A6FD-4232-BDFC-5497E9357EA4}" type="presParOf" srcId="{874AA204-B8F5-4942-9DCC-F0353770562C}" destId="{4F149B7D-9719-479C-B47F-E398523AF1F0}" srcOrd="2" destOrd="0" presId="urn:microsoft.com/office/officeart/2005/8/layout/default"/>
    <dgm:cxn modelId="{93CDCECA-DBB8-46A7-A498-B83CA3682169}" type="presParOf" srcId="{874AA204-B8F5-4942-9DCC-F0353770562C}" destId="{9306A4AB-0BB4-406E-8E6A-2FC54B466022}" srcOrd="3" destOrd="0" presId="urn:microsoft.com/office/officeart/2005/8/layout/default"/>
    <dgm:cxn modelId="{59947E72-6F19-4588-91CE-0A9835253142}" type="presParOf" srcId="{874AA204-B8F5-4942-9DCC-F0353770562C}" destId="{61B54381-3200-46C2-B9DF-0E28B43D10C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1105DE83-DE63-4A7E-BACE-2D77D6F4491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rtl="1"/>
          <a:r>
            <a:rPr lang="ar-EG" sz="1800" b="1" dirty="0">
              <a:latin typeface="Alexandria" pitchFamily="2" charset="-78"/>
              <a:cs typeface="Alexandria" pitchFamily="2" charset="-78"/>
            </a:rPr>
            <a:t>دور المنظمات الدولية</a:t>
          </a:r>
          <a:r>
            <a:rPr lang="en-US" sz="1800" b="1" dirty="0">
              <a:latin typeface="Alexandria" pitchFamily="2" charset="-78"/>
              <a:cs typeface="Alexandria" pitchFamily="2" charset="-78"/>
            </a:rPr>
            <a:t> </a:t>
          </a:r>
          <a:r>
            <a:rPr lang="ar-EG" sz="1800" b="1" dirty="0">
              <a:latin typeface="Alexandria" pitchFamily="2" charset="-78"/>
              <a:cs typeface="Alexandria" pitchFamily="2" charset="-78"/>
            </a:rPr>
            <a:t> و الإقليمية</a:t>
          </a:r>
          <a:endParaRPr lang="en-US" sz="1800" b="1" dirty="0">
            <a:latin typeface="Alexandria" pitchFamily="2" charset="-78"/>
            <a:cs typeface="Alexandria" pitchFamily="2" charset="-78"/>
          </a:endParaRPr>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1800" b="1" dirty="0">
              <a:latin typeface="Alexandria" pitchFamily="2" charset="-78"/>
              <a:cs typeface="Alexandria" pitchFamily="2" charset="-78"/>
            </a:rPr>
            <a:t>التنظيم التشريعي الأوروبي لحماية البيانات الشخصية </a:t>
          </a:r>
          <a:endParaRPr lang="en-US" sz="1800" b="1" dirty="0">
            <a:latin typeface="Alexandria" pitchFamily="2" charset="-78"/>
            <a:cs typeface="Alexandria" pitchFamily="2" charset="-78"/>
          </a:endParaRPr>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rtl="1"/>
          <a:r>
            <a:rPr lang="ar-EG" sz="1800" b="1" dirty="0">
              <a:latin typeface="Alexandria" pitchFamily="2" charset="-78"/>
              <a:cs typeface="Alexandria" pitchFamily="2" charset="-78"/>
            </a:rPr>
            <a:t>دور القضاء في ترسيخ مفهوم الخصوصية </a:t>
          </a:r>
          <a:endParaRPr lang="en-US" sz="1800" b="1" dirty="0">
            <a:latin typeface="Alexandria" pitchFamily="2" charset="-78"/>
            <a:cs typeface="Alexandria" pitchFamily="2" charset="-78"/>
          </a:endParaRPr>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pt>
    <dgm:pt modelId="{01A16F23-C45F-4911-85EF-1210632A0A70}" type="pres">
      <dgm:prSet presAssocID="{61CAAD6D-90C6-433C-AA35-9D8694D3D1C7}" presName="circ1" presStyleLbl="vennNode1" presStyleIdx="0" presStyleCnt="3"/>
      <dgm:spPr/>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pt>
    <dgm:pt modelId="{DDF24712-D9AF-4A5D-804A-3CCE3324A2BD}" type="pres">
      <dgm:prSet presAssocID="{AFE247C8-F63A-408C-B736-C6356E496CA1}" presName="circ2" presStyleLbl="vennNode1" presStyleIdx="1" presStyleCnt="3" custScaleX="105828" custScaleY="97038" custLinFactNeighborX="19059" custLinFactNeighborY="-43"/>
      <dgm:spPr/>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pt>
    <dgm:pt modelId="{5AB9A208-4371-46CB-ADE9-50B60261FF9B}" type="pres">
      <dgm:prSet presAssocID="{44CEFAA9-F6CA-40F6-941F-F08EF0B8BD63}" presName="circ3" presStyleLbl="vennNode1" presStyleIdx="2" presStyleCnt="3" custScaleX="106056" custLinFactNeighborX="-12786" custLinFactNeighborY="-850"/>
      <dgm:spPr/>
    </dgm:pt>
    <dgm:pt modelId="{F5B44BF9-C796-43E6-9B62-F3A91EF19BD8}" type="pres">
      <dgm:prSet presAssocID="{44CEFAA9-F6CA-40F6-941F-F08EF0B8BD63}" presName="circ3Tx" presStyleLbl="revTx" presStyleIdx="0" presStyleCnt="0">
        <dgm:presLayoutVars>
          <dgm:chMax val="0"/>
          <dgm:chPref val="0"/>
          <dgm:bulletEnabled val="1"/>
        </dgm:presLayoutVars>
      </dgm:prSet>
      <dgm:spPr/>
    </dgm:pt>
  </dgm:ptLst>
  <dgm:cxnLst>
    <dgm:cxn modelId="{9630C400-A749-4F50-9F58-B23CA9B0A31E}" type="presOf" srcId="{61CAAD6D-90C6-433C-AA35-9D8694D3D1C7}" destId="{01A16F23-C45F-4911-85EF-1210632A0A70}" srcOrd="0" destOrd="0" presId="urn:microsoft.com/office/officeart/2005/8/layout/venn1"/>
    <dgm:cxn modelId="{DF384D23-6114-484F-83C3-2C9E95FDCEA1}" type="presOf" srcId="{44CEFAA9-F6CA-40F6-941F-F08EF0B8BD63}" destId="{5AB9A208-4371-46CB-ADE9-50B60261FF9B}" srcOrd="0" destOrd="0" presId="urn:microsoft.com/office/officeart/2005/8/layout/venn1"/>
    <dgm:cxn modelId="{86EE4937-A098-47C6-8D0D-780043DBD2DA}" srcId="{A2549BC2-D4D1-497E-BCDB-2EA8CC03AB9B}" destId="{AFE247C8-F63A-408C-B736-C6356E496CA1}" srcOrd="1" destOrd="0" parTransId="{C63B5186-557B-4CEB-BC67-B3B0BC851375}" sibTransId="{73605475-5BAE-4139-AD8C-80E5E4D35BF9}"/>
    <dgm:cxn modelId="{34E31D6E-F45C-45EC-BA7D-1C213D7D43D3}" type="presOf" srcId="{AFE247C8-F63A-408C-B736-C6356E496CA1}" destId="{DDF24712-D9AF-4A5D-804A-3CCE3324A2BD}" srcOrd="0" destOrd="0" presId="urn:microsoft.com/office/officeart/2005/8/layout/venn1"/>
    <dgm:cxn modelId="{F47EFB83-D05A-4B08-8DC2-2E98291B2FEA}" type="presOf" srcId="{AFE247C8-F63A-408C-B736-C6356E496CA1}" destId="{6C84E011-640F-4A12-AB04-F1106C28B7AA}" srcOrd="1" destOrd="0" presId="urn:microsoft.com/office/officeart/2005/8/layout/venn1"/>
    <dgm:cxn modelId="{521CB0AA-2694-4119-9A0C-C724751E44F2}" type="presOf" srcId="{A2549BC2-D4D1-497E-BCDB-2EA8CC03AB9B}" destId="{8D91F3C3-BE84-42DD-8D72-718221BDD2BB}" srcOrd="0"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FD73E9CA-09AF-4221-8904-4B9C3BC1B647}" type="presOf" srcId="{61CAAD6D-90C6-433C-AA35-9D8694D3D1C7}" destId="{DA02A205-EAF4-4316-A5D2-5E9D48150746}" srcOrd="1"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DB241EE3-613C-4BFD-BBD9-E766D590804F}" type="presOf" srcId="{44CEFAA9-F6CA-40F6-941F-F08EF0B8BD63}" destId="{F5B44BF9-C796-43E6-9B62-F3A91EF19BD8}" srcOrd="1" destOrd="0" presId="urn:microsoft.com/office/officeart/2005/8/layout/venn1"/>
    <dgm:cxn modelId="{9D929556-1E98-486B-A8C3-19E64691D85B}" type="presParOf" srcId="{8D91F3C3-BE84-42DD-8D72-718221BDD2BB}" destId="{01A16F23-C45F-4911-85EF-1210632A0A70}" srcOrd="0" destOrd="0" presId="urn:microsoft.com/office/officeart/2005/8/layout/venn1"/>
    <dgm:cxn modelId="{DCE4F7F5-9312-4747-B49D-EC8B9752166E}" type="presParOf" srcId="{8D91F3C3-BE84-42DD-8D72-718221BDD2BB}" destId="{DA02A205-EAF4-4316-A5D2-5E9D48150746}" srcOrd="1" destOrd="0" presId="urn:microsoft.com/office/officeart/2005/8/layout/venn1"/>
    <dgm:cxn modelId="{5D58B630-D34E-48D8-83D9-6D2CC275F2F8}" type="presParOf" srcId="{8D91F3C3-BE84-42DD-8D72-718221BDD2BB}" destId="{DDF24712-D9AF-4A5D-804A-3CCE3324A2BD}" srcOrd="2" destOrd="0" presId="urn:microsoft.com/office/officeart/2005/8/layout/venn1"/>
    <dgm:cxn modelId="{D959516A-D2C6-456F-8C3B-56F59D072E5C}" type="presParOf" srcId="{8D91F3C3-BE84-42DD-8D72-718221BDD2BB}" destId="{6C84E011-640F-4A12-AB04-F1106C28B7AA}" srcOrd="3" destOrd="0" presId="urn:microsoft.com/office/officeart/2005/8/layout/venn1"/>
    <dgm:cxn modelId="{7F5235A9-5570-45DD-B017-EBC0B3E00D6C}" type="presParOf" srcId="{8D91F3C3-BE84-42DD-8D72-718221BDD2BB}" destId="{5AB9A208-4371-46CB-ADE9-50B60261FF9B}" srcOrd="4" destOrd="0" presId="urn:microsoft.com/office/officeart/2005/8/layout/venn1"/>
    <dgm:cxn modelId="{73314897-12A0-4B84-AAD8-2C09887A5565}" type="presParOf" srcId="{8D91F3C3-BE84-42DD-8D72-718221BDD2BB}" destId="{F5B44BF9-C796-43E6-9B62-F3A91EF19BD8}" srcOrd="5" destOrd="0" presId="urn:microsoft.com/office/officeart/2005/8/layout/ven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r>
            <a:rPr lang="ar-EG" sz="1800" b="1" dirty="0">
              <a:solidFill>
                <a:srgbClr val="00AEEF"/>
              </a:solidFill>
              <a:latin typeface="Alexandria" pitchFamily="2" charset="-78"/>
              <a:cs typeface="Alexandria" pitchFamily="2" charset="-78"/>
            </a:rPr>
            <a:t>3-مسئولية حائز البيانات الشخصية </a:t>
          </a:r>
          <a:endParaRPr lang="en-US" sz="1800" b="1" dirty="0">
            <a:solidFill>
              <a:srgbClr val="00AEEF"/>
            </a:solidFill>
            <a:latin typeface="Alexandria" pitchFamily="2" charset="-78"/>
            <a:cs typeface="Alexandria" pitchFamily="2" charset="-78"/>
          </a:endParaRPr>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r>
            <a:rPr lang="ar-EG" sz="1800" b="1" dirty="0">
              <a:solidFill>
                <a:srgbClr val="00AEEF"/>
              </a:solidFill>
              <a:latin typeface="Alexandria" pitchFamily="2" charset="-78"/>
              <a:cs typeface="Alexandria" pitchFamily="2" charset="-78"/>
            </a:rPr>
            <a:t>2-مسئولية معالج البيانات الشخصية </a:t>
          </a:r>
          <a:endParaRPr lang="en-US" sz="1800" b="1" dirty="0">
            <a:solidFill>
              <a:srgbClr val="00AEEF"/>
            </a:solidFill>
            <a:latin typeface="Alexandria" pitchFamily="2" charset="-78"/>
            <a:cs typeface="Alexandria" pitchFamily="2" charset="-78"/>
          </a:endParaRPr>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r>
            <a:rPr lang="ar-EG" sz="1800" b="1" dirty="0">
              <a:solidFill>
                <a:srgbClr val="00AEEF"/>
              </a:solidFill>
              <a:latin typeface="Alexandria" pitchFamily="2" charset="-78"/>
              <a:cs typeface="Alexandria" pitchFamily="2" charset="-78"/>
            </a:rPr>
            <a:t>1-مسئولية المتحكم في البيانات الشخصية  </a:t>
          </a:r>
          <a:endParaRPr lang="en-US" sz="1800" b="1" dirty="0">
            <a:solidFill>
              <a:srgbClr val="00AEEF"/>
            </a:solidFill>
            <a:latin typeface="Alexandria" pitchFamily="2" charset="-78"/>
            <a:cs typeface="Alexandria" pitchFamily="2" charset="-78"/>
          </a:endParaRPr>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3">
        <dgm:presLayoutVars>
          <dgm:bulletEnabled val="1"/>
        </dgm:presLayoutVars>
      </dgm:prSet>
      <dgm:spPr/>
    </dgm:pt>
    <dgm:pt modelId="{525B6BC5-F18A-405D-9D36-DEE5C4583B2B}" type="pres">
      <dgm:prSet presAssocID="{A592375A-5223-4625-8680-E5A67D33172F}" presName="rect2" presStyleLbl="fgImgPlace1" presStyleIdx="0" presStyleCnt="3"/>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3" custScaleY="122747">
        <dgm:presLayoutVars>
          <dgm:bulletEnabled val="1"/>
        </dgm:presLayoutVars>
      </dgm:prSet>
      <dgm:spPr/>
    </dgm:pt>
    <dgm:pt modelId="{0C89528A-A0D8-4123-BA89-410ACC7EB7B7}" type="pres">
      <dgm:prSet presAssocID="{6508287F-B312-4443-8C11-5749A7C71513}" presName="rect2" presStyleLbl="fgImgPlace1" presStyleIdx="1" presStyleCnt="3"/>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3" custLinFactNeighborX="-1811" custLinFactNeighborY="-4374">
        <dgm:presLayoutVars>
          <dgm:bulletEnabled val="1"/>
        </dgm:presLayoutVars>
      </dgm:prSet>
      <dgm:spPr/>
    </dgm:pt>
    <dgm:pt modelId="{3925BE1E-57F6-4DD9-8ADB-432A27299D43}" type="pres">
      <dgm:prSet presAssocID="{8E53D04A-A57E-4462-B00A-015C2E4BAA6B}" presName="rect2" presStyleLbl="fgImgPlace1" presStyleIdx="2" presStyleCnt="3"/>
      <dgm:spPr/>
    </dgm:pt>
  </dgm:ptLst>
  <dgm:cxnLst>
    <dgm:cxn modelId="{0F649023-9078-4315-9BF8-1D18337F9CEB}" type="presOf" srcId="{466DCBD7-41C8-494F-92DC-1B822D918B6E}" destId="{389E5299-D929-426E-A8D5-A29A40E9C21D}" srcOrd="0" destOrd="0" presId="urn:microsoft.com/office/officeart/2008/layout/PictureStrips"/>
    <dgm:cxn modelId="{9DE49040-491C-4CBC-BE85-7D15142580F9}" type="presOf" srcId="{8E53D04A-A57E-4462-B00A-015C2E4BAA6B}" destId="{7D9B6197-68C0-42B5-9A3E-33EF2F44B2B6}" srcOrd="0" destOrd="0" presId="urn:microsoft.com/office/officeart/2008/layout/PictureStrips"/>
    <dgm:cxn modelId="{164BDF44-233E-476E-8915-CED76BBFDC85}" type="presOf" srcId="{6508287F-B312-4443-8C11-5749A7C71513}" destId="{660648D1-02C0-499A-A168-A021F170D353}"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889CC79D-7287-403E-BB97-0D18989DEB7F}" srcId="{466DCBD7-41C8-494F-92DC-1B822D918B6E}" destId="{6508287F-B312-4443-8C11-5749A7C71513}" srcOrd="1" destOrd="0" parTransId="{3B5E7F6C-F991-4771-8682-001270B2EA06}" sibTransId="{8503273E-29EA-4A76-B859-6262C2BCF602}"/>
    <dgm:cxn modelId="{4C3101DE-E7DF-4AD7-A71D-27F1110EC8A4}" type="presOf" srcId="{A592375A-5223-4625-8680-E5A67D33172F}" destId="{4AC11293-51D9-4E10-839C-0F743AE9290C}"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E68D8DAC-500F-4A09-8B32-22CAE14D3019}" type="presParOf" srcId="{389E5299-D929-426E-A8D5-A29A40E9C21D}" destId="{EE32D6DE-FD96-48FC-810B-D63E3F60F6E8}" srcOrd="0" destOrd="0" presId="urn:microsoft.com/office/officeart/2008/layout/PictureStrips"/>
    <dgm:cxn modelId="{18A63E06-785F-45F6-B51D-B5F156CAA02B}" type="presParOf" srcId="{EE32D6DE-FD96-48FC-810B-D63E3F60F6E8}" destId="{4AC11293-51D9-4E10-839C-0F743AE9290C}" srcOrd="0" destOrd="0" presId="urn:microsoft.com/office/officeart/2008/layout/PictureStrips"/>
    <dgm:cxn modelId="{E248BBC2-3C04-4FF2-AD1B-0AD877B9A2A0}" type="presParOf" srcId="{EE32D6DE-FD96-48FC-810B-D63E3F60F6E8}" destId="{525B6BC5-F18A-405D-9D36-DEE5C4583B2B}" srcOrd="1" destOrd="0" presId="urn:microsoft.com/office/officeart/2008/layout/PictureStrips"/>
    <dgm:cxn modelId="{8DBFE8E7-337E-45C4-B8B6-5EAC12E6713A}" type="presParOf" srcId="{389E5299-D929-426E-A8D5-A29A40E9C21D}" destId="{269F1C07-BA4F-4037-B15F-925ABBDFF0A9}" srcOrd="1" destOrd="0" presId="urn:microsoft.com/office/officeart/2008/layout/PictureStrips"/>
    <dgm:cxn modelId="{A0DD466B-C0C3-4E03-A151-445AB247FF18}" type="presParOf" srcId="{389E5299-D929-426E-A8D5-A29A40E9C21D}" destId="{CBA1A0F1-E337-4916-8C71-344DC8D78983}" srcOrd="2" destOrd="0" presId="urn:microsoft.com/office/officeart/2008/layout/PictureStrips"/>
    <dgm:cxn modelId="{8DEC28B9-55FA-4FC3-A53B-61FE7CF14926}" type="presParOf" srcId="{CBA1A0F1-E337-4916-8C71-344DC8D78983}" destId="{660648D1-02C0-499A-A168-A021F170D353}" srcOrd="0" destOrd="0" presId="urn:microsoft.com/office/officeart/2008/layout/PictureStrips"/>
    <dgm:cxn modelId="{C5D40CC7-319C-43E0-B137-6C21B659496B}" type="presParOf" srcId="{CBA1A0F1-E337-4916-8C71-344DC8D78983}" destId="{0C89528A-A0D8-4123-BA89-410ACC7EB7B7}" srcOrd="1" destOrd="0" presId="urn:microsoft.com/office/officeart/2008/layout/PictureStrips"/>
    <dgm:cxn modelId="{62AEC491-D49B-4694-9800-ADA097CC67A1}" type="presParOf" srcId="{389E5299-D929-426E-A8D5-A29A40E9C21D}" destId="{28BA3DD9-E794-4C15-A7E0-88159226A7EF}" srcOrd="3" destOrd="0" presId="urn:microsoft.com/office/officeart/2008/layout/PictureStrips"/>
    <dgm:cxn modelId="{70021279-6CCA-4FCC-BC52-ED5F7AC107DC}" type="presParOf" srcId="{389E5299-D929-426E-A8D5-A29A40E9C21D}" destId="{192F0AFE-DE84-453E-94C9-25DDC8E5EDE9}" srcOrd="4" destOrd="0" presId="urn:microsoft.com/office/officeart/2008/layout/PictureStrips"/>
    <dgm:cxn modelId="{E446F769-309E-4212-B717-C1BE13D0F9D3}" type="presParOf" srcId="{192F0AFE-DE84-453E-94C9-25DDC8E5EDE9}" destId="{7D9B6197-68C0-42B5-9A3E-33EF2F44B2B6}" srcOrd="0" destOrd="0" presId="urn:microsoft.com/office/officeart/2008/layout/PictureStrips"/>
    <dgm:cxn modelId="{1DB04B01-71E6-4C3D-92AC-472CBD54A4E5}" type="presParOf" srcId="{192F0AFE-DE84-453E-94C9-25DDC8E5EDE9}" destId="{3925BE1E-57F6-4DD9-8ADB-432A27299D43}"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pt>
  </dgm:ptLst>
  <dgm:cxnLst>
    <dgm:cxn modelId="{B11DC560-5B3C-4A58-8A48-BC68EE7153D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57582" cy="77181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4-المسئولية المدنية عن انتهاك</a:t>
          </a:r>
        </a:p>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 الحق في الخصوصية </a:t>
          </a:r>
          <a:endParaRPr lang="en-US" sz="1800" kern="1200" dirty="0">
            <a:latin typeface="Alexandria" pitchFamily="2" charset="-78"/>
            <a:cs typeface="Alexandria" pitchFamily="2" charset="-78"/>
          </a:endParaRPr>
        </a:p>
      </dsp:txBody>
      <dsp:txXfrm>
        <a:off x="37677" y="37677"/>
        <a:ext cx="6282228" cy="696457"/>
      </dsp:txXfrm>
    </dsp:sp>
    <dsp:sp modelId="{892D9E84-61A4-4C34-8E51-F26507D0A1F0}">
      <dsp:nvSpPr>
        <dsp:cNvPr id="0" name=""/>
        <dsp:cNvSpPr/>
      </dsp:nvSpPr>
      <dsp:spPr>
        <a:xfrm>
          <a:off x="0" y="786225"/>
          <a:ext cx="6357582" cy="77181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5-المبادئ التوجيهية للجهات القضائية بشأن الخصوصية </a:t>
          </a:r>
          <a:endParaRPr lang="en-US" sz="1800" kern="1200" dirty="0">
            <a:latin typeface="Alexandria" pitchFamily="2" charset="-78"/>
            <a:cs typeface="Alexandria" pitchFamily="2" charset="-78"/>
          </a:endParaRPr>
        </a:p>
      </dsp:txBody>
      <dsp:txXfrm>
        <a:off x="37677" y="823902"/>
        <a:ext cx="6282228" cy="6964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5680600" cy="5062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1-ماهية الخصوصية الرقمية </a:t>
          </a:r>
          <a:endParaRPr lang="en-US" sz="1800" kern="1200" dirty="0">
            <a:latin typeface="Alexandria" pitchFamily="2" charset="-78"/>
            <a:cs typeface="Alexandria" pitchFamily="2" charset="-78"/>
          </a:endParaRPr>
        </a:p>
      </dsp:txBody>
      <dsp:txXfrm>
        <a:off x="24712" y="24712"/>
        <a:ext cx="5631176" cy="456810"/>
      </dsp:txXfrm>
    </dsp:sp>
    <dsp:sp modelId="{D21F54BA-3824-490C-9893-B73DB43594DB}">
      <dsp:nvSpPr>
        <dsp:cNvPr id="0" name=""/>
        <dsp:cNvSpPr/>
      </dsp:nvSpPr>
      <dsp:spPr>
        <a:xfrm>
          <a:off x="0" y="496658"/>
          <a:ext cx="5680600" cy="5062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2-موقف القانون الدولي من الحق في الخصوصية </a:t>
          </a:r>
          <a:endParaRPr lang="en-US" sz="1800" kern="1200" dirty="0">
            <a:latin typeface="Alexandria" pitchFamily="2" charset="-78"/>
            <a:cs typeface="Alexandria" pitchFamily="2" charset="-78"/>
          </a:endParaRPr>
        </a:p>
      </dsp:txBody>
      <dsp:txXfrm>
        <a:off x="24712" y="521370"/>
        <a:ext cx="5631176" cy="456810"/>
      </dsp:txXfrm>
    </dsp:sp>
    <dsp:sp modelId="{892D9E84-61A4-4C34-8E51-F26507D0A1F0}">
      <dsp:nvSpPr>
        <dsp:cNvPr id="0" name=""/>
        <dsp:cNvSpPr/>
      </dsp:nvSpPr>
      <dsp:spPr>
        <a:xfrm>
          <a:off x="0" y="1032951"/>
          <a:ext cx="5680600" cy="50623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ar-EG" sz="1800" b="1" kern="1200" dirty="0">
              <a:latin typeface="Alexandria" pitchFamily="2" charset="-78"/>
              <a:cs typeface="Alexandria" pitchFamily="2" charset="-78"/>
            </a:rPr>
            <a:t>3-المسئولية الجنائية عن انتهاك الحق في الخصوصية </a:t>
          </a:r>
          <a:endParaRPr lang="en-US" sz="1800" kern="1200" dirty="0">
            <a:latin typeface="Alexandria" pitchFamily="2" charset="-78"/>
            <a:cs typeface="Alexandria" pitchFamily="2" charset="-78"/>
          </a:endParaRPr>
        </a:p>
      </dsp:txBody>
      <dsp:txXfrm>
        <a:off x="24712" y="1057663"/>
        <a:ext cx="5631176" cy="4568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3587966" y="126943"/>
          <a:ext cx="2626424" cy="262642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50000"/>
            </a:lnSpc>
            <a:spcBef>
              <a:spcPct val="0"/>
            </a:spcBef>
            <a:spcAft>
              <a:spcPts val="0"/>
            </a:spcAft>
            <a:buClrTx/>
            <a:buSzTx/>
            <a:buFontTx/>
            <a:buNone/>
            <a:tabLst/>
            <a:defRPr/>
          </a:pPr>
          <a:r>
            <a:rPr lang="ar-EG" sz="1800" b="1" kern="1200" dirty="0">
              <a:latin typeface="Alexandria" pitchFamily="2" charset="-78"/>
              <a:cs typeface="Alexandria" pitchFamily="2" charset="-78"/>
            </a:rPr>
            <a:t>الحق في الخصوصية </a:t>
          </a:r>
          <a:endParaRPr lang="en-US" sz="1800" b="1" kern="1200" dirty="0">
            <a:latin typeface="Alexandria" pitchFamily="2" charset="-78"/>
            <a:cs typeface="Alexandria" pitchFamily="2" charset="-78"/>
          </a:endParaRPr>
        </a:p>
      </dsp:txBody>
      <dsp:txXfrm>
        <a:off x="3938156" y="586568"/>
        <a:ext cx="1926044" cy="1181891"/>
      </dsp:txXfrm>
    </dsp:sp>
    <dsp:sp modelId="{DDF24712-D9AF-4A5D-804A-3CCE3324A2BD}">
      <dsp:nvSpPr>
        <dsp:cNvPr id="0" name=""/>
        <dsp:cNvSpPr/>
      </dsp:nvSpPr>
      <dsp:spPr>
        <a:xfrm>
          <a:off x="4303334" y="1887436"/>
          <a:ext cx="3163843" cy="262642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50000"/>
            </a:lnSpc>
            <a:spcBef>
              <a:spcPct val="0"/>
            </a:spcBef>
            <a:spcAft>
              <a:spcPts val="0"/>
            </a:spcAft>
            <a:buClrTx/>
            <a:buSzTx/>
            <a:buFontTx/>
            <a:buNone/>
            <a:tabLst/>
            <a:defRPr/>
          </a:pPr>
          <a:r>
            <a:rPr lang="ar-EG" sz="1800" b="1" kern="1200" dirty="0">
              <a:latin typeface="Alexandria" pitchFamily="2" charset="-78"/>
              <a:cs typeface="Alexandria" pitchFamily="2" charset="-78"/>
            </a:rPr>
            <a:t>مفهوم البيانات الشخصية الرقمية </a:t>
          </a:r>
          <a:endParaRPr lang="en-US" sz="1800" kern="1200" dirty="0">
            <a:latin typeface="Alexandria" pitchFamily="2" charset="-78"/>
            <a:cs typeface="Alexandria" pitchFamily="2" charset="-78"/>
          </a:endParaRPr>
        </a:p>
        <a:p>
          <a:pPr marL="0" marR="0" lvl="0" indent="0" algn="ctr" defTabSz="914400" rtl="1" eaLnBrk="1" fontAlgn="auto" latinLnBrk="0" hangingPunct="1">
            <a:lnSpc>
              <a:spcPct val="100000"/>
            </a:lnSpc>
            <a:spcBef>
              <a:spcPct val="0"/>
            </a:spcBef>
            <a:spcAft>
              <a:spcPts val="0"/>
            </a:spcAft>
            <a:buClrTx/>
            <a:buSzTx/>
            <a:buFontTx/>
            <a:buNone/>
            <a:tabLst/>
            <a:defRPr/>
          </a:pPr>
          <a:endParaRPr lang="en-US" sz="2000" b="1" kern="1200" dirty="0"/>
        </a:p>
      </dsp:txBody>
      <dsp:txXfrm>
        <a:off x="5270943" y="2565929"/>
        <a:ext cx="1898306" cy="1444533"/>
      </dsp:txXfrm>
    </dsp:sp>
    <dsp:sp modelId="{713E1407-FD35-4837-AA83-6E20AA34667E}">
      <dsp:nvSpPr>
        <dsp:cNvPr id="0" name=""/>
        <dsp:cNvSpPr/>
      </dsp:nvSpPr>
      <dsp:spPr>
        <a:xfrm>
          <a:off x="2474537" y="1768459"/>
          <a:ext cx="2957879" cy="262642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50000"/>
            </a:lnSpc>
            <a:spcBef>
              <a:spcPct val="0"/>
            </a:spcBef>
            <a:spcAft>
              <a:spcPts val="0"/>
            </a:spcAft>
            <a:buClrTx/>
            <a:buSzTx/>
            <a:buFontTx/>
            <a:buNone/>
            <a:tabLst/>
            <a:defRPr/>
          </a:pPr>
          <a:r>
            <a:rPr lang="ar-EG" sz="1800" b="1" kern="1200" dirty="0">
              <a:latin typeface="Alexandria" pitchFamily="2" charset="-78"/>
              <a:cs typeface="Alexandria" pitchFamily="2" charset="-78"/>
            </a:rPr>
            <a:t>مفهوم معالجة البيانات الشخصية </a:t>
          </a:r>
          <a:endParaRPr lang="en-US" sz="1800" b="1" kern="1200" dirty="0">
            <a:latin typeface="Alexandria" pitchFamily="2" charset="-78"/>
            <a:cs typeface="Alexandria" pitchFamily="2" charset="-78"/>
          </a:endParaRPr>
        </a:p>
        <a:p>
          <a:pPr lvl="0" algn="ctr" defTabSz="889000" rtl="1">
            <a:lnSpc>
              <a:spcPct val="90000"/>
            </a:lnSpc>
            <a:spcBef>
              <a:spcPct val="0"/>
            </a:spcBef>
            <a:spcAft>
              <a:spcPct val="35000"/>
            </a:spcAft>
            <a:buNone/>
          </a:pPr>
          <a:endParaRPr lang="en-US" sz="2000" kern="1200" dirty="0"/>
        </a:p>
      </dsp:txBody>
      <dsp:txXfrm>
        <a:off x="2753070" y="2446952"/>
        <a:ext cx="1774727" cy="144453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4C768B-B409-439D-8BF3-6476B558C83C}">
      <dsp:nvSpPr>
        <dsp:cNvPr id="0" name=""/>
        <dsp:cNvSpPr/>
      </dsp:nvSpPr>
      <dsp:spPr>
        <a:xfrm>
          <a:off x="4774182" y="1501901"/>
          <a:ext cx="3029934" cy="1465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ar-EG" sz="2400" kern="1200" dirty="0">
              <a:latin typeface="Alexandria" pitchFamily="2" charset="-78"/>
              <a:cs typeface="Alexandria" pitchFamily="2" charset="-78"/>
            </a:rPr>
            <a:t>3- في التشريع الفرنسي</a:t>
          </a:r>
          <a:endParaRPr lang="en-US" sz="2400" kern="1200" dirty="0">
            <a:latin typeface="Alexandria" pitchFamily="2" charset="-78"/>
            <a:cs typeface="Alexandria" pitchFamily="2" charset="-78"/>
          </a:endParaRPr>
        </a:p>
        <a:p>
          <a:pPr lvl="0" algn="ctr" defTabSz="1022350">
            <a:lnSpc>
              <a:spcPct val="90000"/>
            </a:lnSpc>
            <a:spcBef>
              <a:spcPct val="0"/>
            </a:spcBef>
            <a:spcAft>
              <a:spcPct val="35000"/>
            </a:spcAft>
            <a:buNone/>
          </a:pPr>
          <a:endParaRPr lang="en-US" sz="2900" kern="1200" dirty="0"/>
        </a:p>
      </dsp:txBody>
      <dsp:txXfrm>
        <a:off x="4774182" y="1501901"/>
        <a:ext cx="3029934" cy="1465529"/>
      </dsp:txXfrm>
    </dsp:sp>
    <dsp:sp modelId="{4F149B7D-9719-479C-B47F-E398523AF1F0}">
      <dsp:nvSpPr>
        <dsp:cNvPr id="0" name=""/>
        <dsp:cNvSpPr/>
      </dsp:nvSpPr>
      <dsp:spPr>
        <a:xfrm>
          <a:off x="1274986" y="215240"/>
          <a:ext cx="3706471" cy="1465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Alexandria" pitchFamily="2" charset="-78"/>
              <a:cs typeface="Alexandria" pitchFamily="2" charset="-78"/>
            </a:rPr>
            <a:t>2- في اللائحة الأوروبية لحماية البيانات </a:t>
          </a:r>
          <a:endParaRPr lang="en-US" sz="2000" kern="1200" dirty="0">
            <a:latin typeface="Alexandria" pitchFamily="2" charset="-78"/>
            <a:cs typeface="Alexandria" pitchFamily="2" charset="-78"/>
          </a:endParaRPr>
        </a:p>
      </dsp:txBody>
      <dsp:txXfrm>
        <a:off x="1274986" y="215240"/>
        <a:ext cx="3706471" cy="1465529"/>
      </dsp:txXfrm>
    </dsp:sp>
    <dsp:sp modelId="{61B54381-3200-46C2-B9DF-0E28B43D10C9}">
      <dsp:nvSpPr>
        <dsp:cNvPr id="0" name=""/>
        <dsp:cNvSpPr/>
      </dsp:nvSpPr>
      <dsp:spPr>
        <a:xfrm>
          <a:off x="7226624" y="167215"/>
          <a:ext cx="3508014" cy="1465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kern="1200" dirty="0">
              <a:latin typeface="Alexandria" pitchFamily="2" charset="-78"/>
              <a:cs typeface="Alexandria" pitchFamily="2" charset="-78"/>
            </a:rPr>
            <a:t>1- في التشريع المصري </a:t>
          </a:r>
          <a:endParaRPr lang="en-US" sz="2000" kern="1200" dirty="0">
            <a:latin typeface="Alexandria" pitchFamily="2" charset="-78"/>
            <a:cs typeface="Alexandria" pitchFamily="2" charset="-78"/>
          </a:endParaRPr>
        </a:p>
      </dsp:txBody>
      <dsp:txXfrm>
        <a:off x="7226624" y="167215"/>
        <a:ext cx="3508014" cy="146552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2721836" y="123829"/>
          <a:ext cx="2561991" cy="256199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دور المنظمات الدولية</a:t>
          </a:r>
          <a:r>
            <a:rPr lang="en-US" sz="1800" b="1" kern="1200" dirty="0">
              <a:latin typeface="Alexandria" pitchFamily="2" charset="-78"/>
              <a:cs typeface="Alexandria" pitchFamily="2" charset="-78"/>
            </a:rPr>
            <a:t> </a:t>
          </a:r>
          <a:r>
            <a:rPr lang="ar-EG" sz="1800" b="1" kern="1200" dirty="0">
              <a:latin typeface="Alexandria" pitchFamily="2" charset="-78"/>
              <a:cs typeface="Alexandria" pitchFamily="2" charset="-78"/>
            </a:rPr>
            <a:t> و الإقليمية</a:t>
          </a:r>
          <a:endParaRPr lang="en-US" sz="1800" b="1" kern="1200" dirty="0">
            <a:latin typeface="Alexandria" pitchFamily="2" charset="-78"/>
            <a:cs typeface="Alexandria" pitchFamily="2" charset="-78"/>
          </a:endParaRPr>
        </a:p>
      </dsp:txBody>
      <dsp:txXfrm>
        <a:off x="3063435" y="572178"/>
        <a:ext cx="1878794" cy="1152896"/>
      </dsp:txXfrm>
    </dsp:sp>
    <dsp:sp modelId="{DDF24712-D9AF-4A5D-804A-3CCE3324A2BD}">
      <dsp:nvSpPr>
        <dsp:cNvPr id="0" name=""/>
        <dsp:cNvSpPr/>
      </dsp:nvSpPr>
      <dsp:spPr>
        <a:xfrm>
          <a:off x="4059922" y="1761915"/>
          <a:ext cx="2711304" cy="248610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lang="ar-EG" sz="1800" b="1" kern="1200" dirty="0">
              <a:latin typeface="Alexandria" pitchFamily="2" charset="-78"/>
              <a:cs typeface="Alexandria" pitchFamily="2" charset="-78"/>
            </a:rPr>
            <a:t>التنظيم التشريعي الأوروبي لحماية البيانات الشخصية </a:t>
          </a:r>
          <a:endParaRPr lang="en-US" sz="1800" b="1" kern="1200" dirty="0">
            <a:latin typeface="Alexandria" pitchFamily="2" charset="-78"/>
            <a:cs typeface="Alexandria" pitchFamily="2" charset="-78"/>
          </a:endParaRPr>
        </a:p>
      </dsp:txBody>
      <dsp:txXfrm>
        <a:off x="4889129" y="2404159"/>
        <a:ext cx="1626782" cy="1367358"/>
      </dsp:txXfrm>
    </dsp:sp>
    <dsp:sp modelId="{5AB9A208-4371-46CB-ADE9-50B60261FF9B}">
      <dsp:nvSpPr>
        <dsp:cNvPr id="0" name=""/>
        <dsp:cNvSpPr/>
      </dsp:nvSpPr>
      <dsp:spPr>
        <a:xfrm>
          <a:off x="1392230" y="1703297"/>
          <a:ext cx="2717146" cy="2561991"/>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800100" rtl="1">
            <a:lnSpc>
              <a:spcPct val="90000"/>
            </a:lnSpc>
            <a:spcBef>
              <a:spcPct val="0"/>
            </a:spcBef>
            <a:spcAft>
              <a:spcPct val="35000"/>
            </a:spcAft>
            <a:buNone/>
          </a:pPr>
          <a:r>
            <a:rPr lang="ar-EG" sz="1800" b="1" kern="1200" dirty="0">
              <a:latin typeface="Alexandria" pitchFamily="2" charset="-78"/>
              <a:cs typeface="Alexandria" pitchFamily="2" charset="-78"/>
            </a:rPr>
            <a:t>دور القضاء في ترسيخ مفهوم الخصوصية </a:t>
          </a:r>
          <a:endParaRPr lang="en-US" sz="1800" b="1" kern="1200" dirty="0">
            <a:latin typeface="Alexandria" pitchFamily="2" charset="-78"/>
            <a:cs typeface="Alexandria" pitchFamily="2" charset="-78"/>
          </a:endParaRPr>
        </a:p>
      </dsp:txBody>
      <dsp:txXfrm>
        <a:off x="1648095" y="2365145"/>
        <a:ext cx="1630287" cy="1409095"/>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276247" y="665881"/>
          <a:ext cx="2699971" cy="843741"/>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71494"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solidFill>
                <a:srgbClr val="00AEEF"/>
              </a:solidFill>
              <a:latin typeface="Alexandria" pitchFamily="2" charset="-78"/>
              <a:cs typeface="Alexandria" pitchFamily="2" charset="-78"/>
            </a:rPr>
            <a:t>3-مسئولية حائز البيانات الشخصية </a:t>
          </a:r>
          <a:endParaRPr lang="en-US" sz="1800" b="1" kern="1200" dirty="0">
            <a:solidFill>
              <a:srgbClr val="00AEEF"/>
            </a:solidFill>
            <a:latin typeface="Alexandria" pitchFamily="2" charset="-78"/>
            <a:cs typeface="Alexandria" pitchFamily="2" charset="-78"/>
          </a:endParaRPr>
        </a:p>
      </dsp:txBody>
      <dsp:txXfrm>
        <a:off x="276247" y="665881"/>
        <a:ext cx="2699971" cy="843741"/>
      </dsp:txXfrm>
    </dsp:sp>
    <dsp:sp modelId="{525B6BC5-F18A-405D-9D36-DEE5C4583B2B}">
      <dsp:nvSpPr>
        <dsp:cNvPr id="0" name=""/>
        <dsp:cNvSpPr/>
      </dsp:nvSpPr>
      <dsp:spPr>
        <a:xfrm>
          <a:off x="163748" y="544008"/>
          <a:ext cx="590618" cy="885928"/>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3189046" y="522256"/>
          <a:ext cx="2698266" cy="103501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71133"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solidFill>
                <a:srgbClr val="00AEEF"/>
              </a:solidFill>
              <a:latin typeface="Alexandria" pitchFamily="2" charset="-78"/>
              <a:cs typeface="Alexandria" pitchFamily="2" charset="-78"/>
            </a:rPr>
            <a:t>2-مسئولية معالج البيانات الشخصية </a:t>
          </a:r>
          <a:endParaRPr lang="en-US" sz="1800" b="1" kern="1200" dirty="0">
            <a:solidFill>
              <a:srgbClr val="00AEEF"/>
            </a:solidFill>
            <a:latin typeface="Alexandria" pitchFamily="2" charset="-78"/>
            <a:cs typeface="Alexandria" pitchFamily="2" charset="-78"/>
          </a:endParaRPr>
        </a:p>
      </dsp:txBody>
      <dsp:txXfrm>
        <a:off x="3189046" y="522256"/>
        <a:ext cx="2698266" cy="1035012"/>
      </dsp:txXfrm>
    </dsp:sp>
    <dsp:sp modelId="{0C89528A-A0D8-4123-BA89-410ACC7EB7B7}">
      <dsp:nvSpPr>
        <dsp:cNvPr id="0" name=""/>
        <dsp:cNvSpPr/>
      </dsp:nvSpPr>
      <dsp:spPr>
        <a:xfrm>
          <a:off x="3076618" y="496361"/>
          <a:ext cx="590245" cy="885368"/>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6051033" y="630734"/>
          <a:ext cx="2688043" cy="84001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68969" tIns="68580" rIns="68580" bIns="68580" numCol="1" spcCol="1270" anchor="ctr" anchorCtr="0">
          <a:noAutofit/>
        </a:bodyPr>
        <a:lstStyle/>
        <a:p>
          <a:pPr marL="0" lvl="0" indent="0" algn="ctr" defTabSz="800100" rtl="1">
            <a:lnSpc>
              <a:spcPct val="90000"/>
            </a:lnSpc>
            <a:spcBef>
              <a:spcPct val="0"/>
            </a:spcBef>
            <a:spcAft>
              <a:spcPct val="35000"/>
            </a:spcAft>
            <a:buNone/>
          </a:pPr>
          <a:r>
            <a:rPr lang="ar-EG" sz="1800" b="1" kern="1200" dirty="0">
              <a:solidFill>
                <a:srgbClr val="00AEEF"/>
              </a:solidFill>
              <a:latin typeface="Alexandria" pitchFamily="2" charset="-78"/>
              <a:cs typeface="Alexandria" pitchFamily="2" charset="-78"/>
            </a:rPr>
            <a:t>1-مسئولية المتحكم في البيانات الشخصية  </a:t>
          </a:r>
          <a:endParaRPr lang="en-US" sz="1800" b="1" kern="1200" dirty="0">
            <a:solidFill>
              <a:srgbClr val="00AEEF"/>
            </a:solidFill>
            <a:latin typeface="Alexandria" pitchFamily="2" charset="-78"/>
            <a:cs typeface="Alexandria" pitchFamily="2" charset="-78"/>
          </a:endParaRPr>
        </a:p>
      </dsp:txBody>
      <dsp:txXfrm>
        <a:off x="6051033" y="630734"/>
        <a:ext cx="2688043" cy="840013"/>
      </dsp:txXfrm>
    </dsp:sp>
    <dsp:sp modelId="{3925BE1E-57F6-4DD9-8ADB-432A27299D43}">
      <dsp:nvSpPr>
        <dsp:cNvPr id="0" name=""/>
        <dsp:cNvSpPr/>
      </dsp:nvSpPr>
      <dsp:spPr>
        <a:xfrm>
          <a:off x="5987712" y="546140"/>
          <a:ext cx="588009" cy="882014"/>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pitchFamily="2" charset="-78"/>
              </a:defRPr>
            </a:lvl1pPr>
          </a:lstStyle>
          <a:p>
            <a:fld id="{7E8DF744-AB4A-4A0F-92CE-6DEBABF2DA97}" type="datetimeFigureOut">
              <a:rPr lang="en-US" smtClean="0"/>
              <a:pPr/>
              <a:t>11/8/2024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238282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pitchFamily="2" charset="-78"/>
        <a:ea typeface="+mn-ea"/>
        <a:cs typeface="+mn-cs"/>
      </a:defRPr>
    </a:lvl1pPr>
    <a:lvl2pPr marL="457200" algn="l" defTabSz="914400" rtl="0" eaLnBrk="1" latinLnBrk="0" hangingPunct="1">
      <a:defRPr sz="1200" kern="1200">
        <a:solidFill>
          <a:schemeClr val="tx1"/>
        </a:solidFill>
        <a:latin typeface="Alexandria" pitchFamily="2" charset="-78"/>
        <a:ea typeface="+mn-ea"/>
        <a:cs typeface="+mn-cs"/>
      </a:defRPr>
    </a:lvl2pPr>
    <a:lvl3pPr marL="914400" algn="l" defTabSz="914400" rtl="0" eaLnBrk="1" latinLnBrk="0" hangingPunct="1">
      <a:defRPr sz="1200" kern="1200">
        <a:solidFill>
          <a:schemeClr val="tx1"/>
        </a:solidFill>
        <a:latin typeface="Alexandria" pitchFamily="2" charset="-78"/>
        <a:ea typeface="+mn-ea"/>
        <a:cs typeface="+mn-cs"/>
      </a:defRPr>
    </a:lvl3pPr>
    <a:lvl4pPr marL="1371600" algn="l" defTabSz="914400" rtl="0" eaLnBrk="1" latinLnBrk="0" hangingPunct="1">
      <a:defRPr sz="1200" kern="1200">
        <a:solidFill>
          <a:schemeClr val="tx1"/>
        </a:solidFill>
        <a:latin typeface="Alexandria" pitchFamily="2" charset="-78"/>
        <a:ea typeface="+mn-ea"/>
        <a:cs typeface="+mn-cs"/>
      </a:defRPr>
    </a:lvl4pPr>
    <a:lvl5pPr marL="1828800" algn="l" defTabSz="914400" rtl="0" eaLnBrk="1" latinLnBrk="0" hangingPunct="1">
      <a:defRPr sz="1200" kern="1200">
        <a:solidFill>
          <a:schemeClr val="tx1"/>
        </a:solidFill>
        <a:latin typeface="Alexandria"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50515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89706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49632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27852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20F7-A9FA-95BD-3E2E-2569DAD983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BCF6C9-94C2-81A8-99D4-99089DACE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45141-D41D-0B5F-24A9-B19293A457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5F841E-C796-9003-F074-451ABA3386FF}"/>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676687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9417C9-C647-3787-C44B-E0975B7FA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E12C82-FA78-1ED0-CEC5-1174D77CA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B7C94E-EF5E-61D9-9DF2-CCD0C7CDF1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A327FD-3FA7-4286-61CF-2727F35D1092}"/>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49324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1BE8AD-3FFF-B748-A82A-F389D47EC4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D1A07B-4880-0CB4-B3DC-4BF77A7DF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24A2FB-3C44-71C7-2609-7D92021DCB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399685-6070-90A5-3DDE-FF2472183CCB}"/>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618059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267606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78508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FB4DC-1E5C-8ABC-7919-BA97DA0F1F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FCEAF-CF27-CC8F-F371-974DCFCF0F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2246D1-DA31-AB77-A53E-7698D26B2C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805ADA-66B4-573E-F9A0-32A9EFFDC15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073806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3F15-0EA1-4032-A771-CB71060E62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E6F0CD-C382-A10D-10E2-083384A51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6BBEC-9C16-5239-0A5A-CD1F0FCFA9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062A5-CE7B-E6F5-201E-30999137AD9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7555050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C1AD8-DC2C-1E4B-C7E3-60987D7D6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36833E-FADE-962A-AEFE-4BBC277F8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DD17AE-4C07-7FE7-3C2D-E6414A1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673B6DF-BADA-989F-68BC-7562660F2CEE}"/>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544765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15B47-931B-B757-4D30-A940A63209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6F2083-7C90-90FF-9AA0-DDDAC28928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45C98F-2306-BA6D-512B-ACD2A41B45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86B9E34-F7EC-3BB5-D744-80F90A2E1D81}"/>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312064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41355F-3793-70F7-783E-CD3DC19605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1A7C56-5CFB-2416-AB2C-8837C85F53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0629EE-0B97-DB27-E3B9-EF9FFCEACBA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70F6E4-2503-2C15-3E6C-ACA7136263D7}"/>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410570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541A98-D672-1950-A541-41CBBB3956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CA2D77-DE76-1247-45C6-C233043A25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CA0CAD-44E4-6386-796D-424752E4CE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B2BBA-DBF6-A7F2-A29E-962DD90E2C7C}"/>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258719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0BB9E-769A-13C3-99CD-2D542BBA10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091CF1-6C5A-C025-D574-916B36A421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EBBB6C-1595-4974-0650-2358CE2C39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39A62B8-F45E-89EA-B7ED-55C120245DC6}"/>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760586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65884-080D-1ECA-512E-E2D4777B3F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F51301-DF79-C44E-CF27-B1449BD9CD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C925F1-601E-136C-EA6E-B58ACDB2FB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878888-2F9D-7503-B068-36939F68A970}"/>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756361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109C7-280A-510E-A8C5-5C5D19A16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C2BF57-EBEA-5B9D-71FF-20DE70701D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45C4A-5274-203A-2AFE-D1BC0B9582E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DAD1F0-5704-3621-1E09-1A893ECAB6A2}"/>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051427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6FD0A6-4316-CA1A-40EE-01D89044AE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706B8B-E1CC-178F-7A7D-BA34925C31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8B032D-7959-B7FC-6AEC-30B44C0A73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FE2F649-17ED-49DA-91EB-26497AFDF4CD}"/>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5019543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A3A69-35B0-D770-8F97-AC2B7456CA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978FA8-4E39-1B75-ED34-A90D17DC1C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FF1FEE-534D-E766-6268-E3762C20F1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21C001-A9F5-EE0D-B5B9-C1A34FFD6203}"/>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0028174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5163B-B909-A2AC-7CFB-708674B689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383FC-DCAA-2E0D-BC83-D6DDA31C3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5780FE-DA1B-783B-653C-445696CCDD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9B830A-42F2-EEE1-BB6E-1603BEFE3D5C}"/>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1130817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ACA57-6A3C-CC98-5A5B-8A509CB268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F3311A-9335-CCAD-FFB0-8F0280C16C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078F8-05A5-E45A-0A4F-68339848A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F1884E-25C2-0773-4215-3396C0B17D3A}"/>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0664649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065BB-2537-0AB3-63B3-07095B0BCA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28321-EDA3-7F60-6E7F-AE858B2927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DCA807-C9D1-EFEA-655B-204CD82E73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1A7490-198D-C7E7-9864-8F1DE13A215C}"/>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618318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defRPr>
            </a:lvl1pPr>
          </a:lstStyle>
          <a:p>
            <a:fld id="{7AD86B2E-B702-4422-B277-3A08C7449694}" type="datetimeFigureOut">
              <a:rPr lang="en-US" smtClean="0"/>
              <a:pPr/>
              <a:t>11/8/2024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18" Type="http://schemas.microsoft.com/office/2007/relationships/diagramDrawing" Target="../diagrams/drawing3.xml"/><Relationship Id="rId3" Type="http://schemas.openxmlformats.org/officeDocument/2006/relationships/image" Target="../media/image6.png"/><Relationship Id="rId21" Type="http://schemas.openxmlformats.org/officeDocument/2006/relationships/diagramQuickStyle" Target="../diagrams/quickStyle4.xml"/><Relationship Id="rId7" Type="http://schemas.openxmlformats.org/officeDocument/2006/relationships/diagramColors" Target="../diagrams/colors1.xml"/><Relationship Id="rId12" Type="http://schemas.openxmlformats.org/officeDocument/2006/relationships/diagramColors" Target="../diagrams/colors2.xml"/><Relationship Id="rId17" Type="http://schemas.openxmlformats.org/officeDocument/2006/relationships/diagramColors" Target="../diagrams/colors3.xml"/><Relationship Id="rId2" Type="http://schemas.openxmlformats.org/officeDocument/2006/relationships/image" Target="../media/image7.jpeg"/><Relationship Id="rId16" Type="http://schemas.openxmlformats.org/officeDocument/2006/relationships/diagramQuickStyle" Target="../diagrams/quickStyle3.xml"/><Relationship Id="rId20" Type="http://schemas.openxmlformats.org/officeDocument/2006/relationships/diagramLayout" Target="../diagrams/layout4.xml"/><Relationship Id="rId1" Type="http://schemas.openxmlformats.org/officeDocument/2006/relationships/slideLayout" Target="../slideLayouts/slideLayout14.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5" Type="http://schemas.openxmlformats.org/officeDocument/2006/relationships/diagramLayout" Target="../diagrams/layout3.xml"/><Relationship Id="rId23" Type="http://schemas.microsoft.com/office/2007/relationships/diagramDrawing" Target="../diagrams/drawing4.xml"/><Relationship Id="rId10" Type="http://schemas.openxmlformats.org/officeDocument/2006/relationships/diagramLayout" Target="../diagrams/layout2.xml"/><Relationship Id="rId19" Type="http://schemas.openxmlformats.org/officeDocument/2006/relationships/diagramData" Target="../diagrams/data4.xml"/><Relationship Id="rId4" Type="http://schemas.openxmlformats.org/officeDocument/2006/relationships/diagramData" Target="../diagrams/data1.xml"/><Relationship Id="rId9" Type="http://schemas.openxmlformats.org/officeDocument/2006/relationships/diagramData" Target="../diagrams/data2.xml"/><Relationship Id="rId14" Type="http://schemas.openxmlformats.org/officeDocument/2006/relationships/diagramData" Target="../diagrams/data3.xml"/><Relationship Id="rId22" Type="http://schemas.openxmlformats.org/officeDocument/2006/relationships/diagramColors" Target="../diagrams/colors4.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8.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9.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12.xm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8" Type="http://schemas.openxmlformats.org/officeDocument/2006/relationships/diagramData" Target="../diagrams/data14.xml"/><Relationship Id="rId13" Type="http://schemas.openxmlformats.org/officeDocument/2006/relationships/image" Target="../media/image13.jpg"/><Relationship Id="rId3" Type="http://schemas.openxmlformats.org/officeDocument/2006/relationships/diagramData" Target="../diagrams/data13.xml"/><Relationship Id="rId7" Type="http://schemas.microsoft.com/office/2007/relationships/diagramDrawing" Target="../diagrams/drawing13.xml"/><Relationship Id="rId12" Type="http://schemas.microsoft.com/office/2007/relationships/diagramDrawing" Target="../diagrams/drawing1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3.xml"/><Relationship Id="rId11" Type="http://schemas.openxmlformats.org/officeDocument/2006/relationships/diagramColors" Target="../diagrams/colors14.xml"/><Relationship Id="rId5" Type="http://schemas.openxmlformats.org/officeDocument/2006/relationships/diagramQuickStyle" Target="../diagrams/quickStyle13.xml"/><Relationship Id="rId10" Type="http://schemas.openxmlformats.org/officeDocument/2006/relationships/diagramQuickStyle" Target="../diagrams/quickStyle14.xml"/><Relationship Id="rId4" Type="http://schemas.openxmlformats.org/officeDocument/2006/relationships/diagramLayout" Target="../diagrams/layout13.xml"/><Relationship Id="rId9" Type="http://schemas.openxmlformats.org/officeDocument/2006/relationships/diagramLayout" Target="../diagrams/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6.png"/><Relationship Id="rId7" Type="http://schemas.openxmlformats.org/officeDocument/2006/relationships/diagramColors" Target="../diagrams/colors15.xm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 Id="rId9" Type="http://schemas.openxmlformats.org/officeDocument/2006/relationships/image" Target="../media/image14.jp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1.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3.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4.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5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b="1" dirty="0">
                <a:latin typeface="Alexandria" charset="0"/>
                <a:cs typeface="Alexandria" charset="0"/>
              </a:rPr>
              <a:t>Prepared by Dr. Ahmed </a:t>
            </a:r>
            <a:r>
              <a:rPr lang="en-US" sz="2000" b="1" dirty="0" err="1">
                <a:latin typeface="Alexandria" charset="0"/>
                <a:cs typeface="Alexandria" charset="0"/>
              </a:rPr>
              <a:t>Elkhouly</a:t>
            </a:r>
            <a:endParaRPr lang="en-US" sz="2000" b="1"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493688" y="2251504"/>
            <a:ext cx="5674951"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34" name="Rectangle: Rounded Corners 33"/>
          <p:cNvSpPr/>
          <p:nvPr/>
        </p:nvSpPr>
        <p:spPr>
          <a:xfrm>
            <a:off x="194617" y="5829941"/>
            <a:ext cx="3516608" cy="8784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Sixth Lecture </a:t>
            </a:r>
          </a:p>
        </p:txBody>
      </p:sp>
      <p:sp>
        <p:nvSpPr>
          <p:cNvPr id="46" name="TextBox 45"/>
          <p:cNvSpPr txBox="1"/>
          <p:nvPr/>
        </p:nvSpPr>
        <p:spPr>
          <a:xfrm>
            <a:off x="696109" y="4976420"/>
            <a:ext cx="2844048" cy="1015663"/>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a:p>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latin typeface="Alexandria" pitchFamily="2" charset="-78"/>
                <a:cs typeface="Alexandria" pitchFamily="2" charset="-78"/>
              </a:rPr>
              <a:t>ش</a:t>
            </a:r>
            <a:endParaRPr lang="en-US" dirty="0">
              <a:latin typeface="Alexandria"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09187" y="2785710"/>
            <a:ext cx="6037007" cy="646331"/>
          </a:xfrm>
          <a:prstGeom prst="rect">
            <a:avLst/>
          </a:prstGeom>
          <a:noFill/>
        </p:spPr>
        <p:txBody>
          <a:bodyPr wrap="square" rtlCol="0">
            <a:spAutoFit/>
          </a:bodyPr>
          <a:lstStyle/>
          <a:p>
            <a:r>
              <a:rPr lang="ar-EG" sz="3600" b="1" dirty="0">
                <a:solidFill>
                  <a:srgbClr val="00B0F0"/>
                </a:solidFill>
                <a:latin typeface="Alexandria" charset="0"/>
                <a:cs typeface="Alexandria" charset="0"/>
              </a:rPr>
              <a:t>ماجستير القانون الرقمي </a:t>
            </a:r>
            <a:endParaRPr lang="en-US" sz="3600" b="1" dirty="0">
              <a:solidFill>
                <a:srgbClr val="00B0F0"/>
              </a:solidFill>
              <a:latin typeface="Alexandria" charset="0"/>
              <a:cs typeface="Alexandria" charset="0"/>
            </a:endParaRPr>
          </a:p>
        </p:txBody>
      </p:sp>
      <p:sp>
        <p:nvSpPr>
          <p:cNvPr id="10" name="Rectangle: Rounded Corners 9"/>
          <p:cNvSpPr/>
          <p:nvPr/>
        </p:nvSpPr>
        <p:spPr>
          <a:xfrm>
            <a:off x="5909187" y="3579575"/>
            <a:ext cx="5233863" cy="11866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Alexandria" charset="0"/>
              <a:cs typeface="Alexandria" charset="0"/>
            </a:endParaRPr>
          </a:p>
          <a:p>
            <a:pPr algn="ctr"/>
            <a:r>
              <a:rPr lang="ar-EG" sz="2400" b="1" dirty="0">
                <a:solidFill>
                  <a:schemeClr val="tx1"/>
                </a:solidFill>
                <a:latin typeface="Alexandria" charset="0"/>
                <a:cs typeface="Alexandria" charset="0"/>
              </a:rPr>
              <a:t>المحاضرة السادسة</a:t>
            </a:r>
          </a:p>
          <a:p>
            <a:pPr algn="ctr"/>
            <a:r>
              <a:rPr lang="ar-EG" sz="2400" b="1" dirty="0">
                <a:solidFill>
                  <a:schemeClr val="tx1"/>
                </a:solidFill>
                <a:latin typeface="Alexandria" charset="0"/>
                <a:cs typeface="Alexandria" charset="0"/>
              </a:rPr>
              <a:t>حماية البيانات الشخصية الرقمية</a:t>
            </a:r>
            <a:endParaRPr lang="en-US" sz="2400" b="1" dirty="0">
              <a:solidFill>
                <a:schemeClr val="tx1"/>
              </a:solidFill>
              <a:latin typeface="Alexandria" charset="0"/>
              <a:cs typeface="Alexandria" charset="0"/>
            </a:endParaRPr>
          </a:p>
          <a:p>
            <a:pPr algn="ct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844048" cy="707886"/>
          </a:xfrm>
          <a:prstGeom prst="rect">
            <a:avLst/>
          </a:prstGeom>
          <a:noFill/>
        </p:spPr>
        <p:txBody>
          <a:bodyPr wrap="none" rtlCol="0">
            <a:spAutoFit/>
          </a:bodyPr>
          <a:lstStyle/>
          <a:p>
            <a:r>
              <a:rPr lang="en-US" sz="2000" b="1" dirty="0">
                <a:latin typeface="Alexandria" charset="0"/>
                <a:cs typeface="Alexandria" charset="0"/>
              </a:rPr>
              <a:t>LAW 601</a:t>
            </a:r>
          </a:p>
          <a:p>
            <a:r>
              <a:rPr lang="ar-EG" sz="2000" b="1" dirty="0">
                <a:latin typeface="Alexandria" charset="0"/>
                <a:cs typeface="Alexandria" charset="0"/>
              </a:rPr>
              <a:t>أسس القانون الرقمي</a:t>
            </a:r>
            <a:endParaRPr lang="en-US" sz="2000" b="1" dirty="0">
              <a:latin typeface="Alexandria" charset="0"/>
              <a:cs typeface="Alexandria" charset="0"/>
            </a:endParaRPr>
          </a:p>
        </p:txBody>
      </p:sp>
      <p:sp>
        <p:nvSpPr>
          <p:cNvPr id="12" name="TextBox 11"/>
          <p:cNvSpPr txBox="1"/>
          <p:nvPr/>
        </p:nvSpPr>
        <p:spPr>
          <a:xfrm>
            <a:off x="459184" y="6213971"/>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 Dr. Ahmed </a:t>
            </a:r>
            <a:r>
              <a:rPr lang="en-US" sz="2800" b="1" dirty="0" err="1">
                <a:solidFill>
                  <a:srgbClr val="00B0F0"/>
                </a:solidFill>
                <a:latin typeface="Alexandria" charset="0"/>
                <a:cs typeface="Alexandria" charset="0"/>
              </a:rPr>
              <a:t>Elkhouly</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pPr algn="ctr"/>
            <a:r>
              <a:rPr lang="ar-EG" sz="3200" b="1" dirty="0">
                <a:solidFill>
                  <a:srgbClr val="00AEEF"/>
                </a:solidFill>
                <a:latin typeface="Alexandria" charset="0"/>
                <a:cs typeface="Alexandria" charset="0"/>
              </a:rPr>
              <a:t>تمهيد</a:t>
            </a:r>
            <a:endParaRPr lang="ar-EG" dirty="0">
              <a:solidFill>
                <a:srgbClr val="00AEEF"/>
              </a:solidFill>
              <a:cs typeface="Alexandria" pitchFamily="2" charset="-78"/>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22768" y="143642"/>
            <a:ext cx="2305141" cy="1076343"/>
          </a:xfrm>
          <a:prstGeom prst="rect">
            <a:avLst/>
          </a:prstGeom>
        </p:spPr>
      </p:pic>
      <p:sp>
        <p:nvSpPr>
          <p:cNvPr id="3" name="Rectangle 2">
            <a:extLst>
              <a:ext uri="{FF2B5EF4-FFF2-40B4-BE49-F238E27FC236}">
                <a16:creationId xmlns:a16="http://schemas.microsoft.com/office/drawing/2014/main" id="{138C5FA3-D525-D28A-B8EA-BB5A0542A1B2}"/>
              </a:ext>
            </a:extLst>
          </p:cNvPr>
          <p:cNvSpPr/>
          <p:nvPr/>
        </p:nvSpPr>
        <p:spPr>
          <a:xfrm>
            <a:off x="1912491" y="6291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15" name="Content Placeholder 14"/>
          <p:cNvSpPr txBox="1">
            <a:spLocks noGrp="1"/>
          </p:cNvSpPr>
          <p:nvPr>
            <p:ph idx="1"/>
          </p:nvPr>
        </p:nvSpPr>
        <p:spPr>
          <a:xfrm>
            <a:off x="1422806" y="1482934"/>
            <a:ext cx="10105103" cy="3008003"/>
          </a:xfrm>
          <a:prstGeom prst="rect">
            <a:avLst/>
          </a:prstGeom>
          <a:noFill/>
        </p:spPr>
        <p:txBody>
          <a:bodyPr wrap="square" rtlCol="0">
            <a:spAutoFit/>
          </a:bodyPr>
          <a:lstStyle/>
          <a:p>
            <a:pPr algn="justLow" rtl="1"/>
            <a:endParaRPr lang="ar-EG" sz="1600" dirty="0">
              <a:cs typeface="Alexandria" pitchFamily="2" charset="-78"/>
            </a:endParaRPr>
          </a:p>
          <a:p>
            <a:pPr algn="justLow" rtl="1">
              <a:lnSpc>
                <a:spcPct val="150000"/>
              </a:lnSpc>
            </a:pPr>
            <a:r>
              <a:rPr lang="ar-EG" sz="1600" dirty="0">
                <a:cs typeface="Alexandria" pitchFamily="2" charset="-78"/>
              </a:rPr>
              <a:t>سترتكز هذه المحاضرة على زاويتين اعتدنا على تناول أسس القانون الرقمي من خلالهما ؛ فأما عن الزاوية الأولى فستتعلق بماهية الحق في خصوصية البيانات ، و أما عن الزاوية الثانية فستتعلق بعلاقة فروع القانون المختلفة بتنظيم هذا الحق و تعزيزه ؛ كدور القانون الدولي التقليدي و المعاصر بشأن ترسيخ مفهوم الحق في الخصوصية ، ثم الحديث عن المسئولية الجنائية عن انتهاك الحق في الخصوصية ، وكذا يتعين الحديث أيضاً عن المسئولية المدنية الناشئة عن مخالفة قواعد الحق في الخصوصية . وفي مجال إنفاذ القانون تخيرنا المبادئ التوجيهية للجهات القضاية بشأن الخصوصية. </a:t>
            </a:r>
            <a:endParaRPr lang="en-US" sz="1600" dirty="0"/>
          </a:p>
          <a:p>
            <a:pPr algn="justLow" rtl="1"/>
            <a:endParaRPr lang="en-US"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34" name="Rectangle 33"/>
          <p:cNvSpPr/>
          <p:nvPr/>
        </p:nvSpPr>
        <p:spPr>
          <a:xfrm>
            <a:off x="1127760" y="4884389"/>
            <a:ext cx="4747323" cy="1023037"/>
          </a:xfrm>
          <a:prstGeom prst="rect">
            <a:avLst/>
          </a:prstGeom>
          <a:noFill/>
        </p:spPr>
        <p:txBody>
          <a:bodyPr wrap="square">
            <a:spAutoFit/>
          </a:bodyPr>
          <a:lstStyle/>
          <a:p>
            <a:pPr lvl="0" algn="ctr" rtl="0">
              <a:lnSpc>
                <a:spcPct val="150000"/>
              </a:lnSpc>
            </a:pPr>
            <a:endParaRPr lang="en-US" sz="1600" dirty="0">
              <a:latin typeface="Alexandria" pitchFamily="2" charset="-78"/>
            </a:endParaRPr>
          </a:p>
          <a:p>
            <a:pPr>
              <a:lnSpc>
                <a:spcPct val="150000"/>
              </a:lnSpc>
            </a:pP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3013967" cy="954107"/>
          </a:xfrm>
          <a:prstGeom prst="rect">
            <a:avLst/>
          </a:prstGeom>
          <a:noFill/>
        </p:spPr>
        <p:txBody>
          <a:bodyPr wrap="none" rtlCol="0">
            <a:spAutoFit/>
          </a:bodyPr>
          <a:lstStyle/>
          <a:p>
            <a:r>
              <a:rPr lang="ar-EG" sz="2800" b="1" dirty="0">
                <a:solidFill>
                  <a:srgbClr val="00B0F0"/>
                </a:solidFill>
                <a:latin typeface="Alexandria" charset="0"/>
                <a:cs typeface="Alexandria" charset="0"/>
              </a:rPr>
              <a:t>محاور المحاضرة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0" name="Diagram 9">
            <a:extLst>
              <a:ext uri="{FF2B5EF4-FFF2-40B4-BE49-F238E27FC236}">
                <a16:creationId xmlns:a16="http://schemas.microsoft.com/office/drawing/2014/main" id="{2CD1980E-13CB-7048-A677-699F7F855391}"/>
              </a:ext>
            </a:extLst>
          </p:cNvPr>
          <p:cNvGraphicFramePr/>
          <p:nvPr>
            <p:extLst>
              <p:ext uri="{D42A27DB-BD31-4B8C-83A1-F6EECF244321}">
                <p14:modId xmlns:p14="http://schemas.microsoft.com/office/powerpoint/2010/main" val="239169391"/>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2" name="Diagram 11">
            <a:extLst>
              <a:ext uri="{FF2B5EF4-FFF2-40B4-BE49-F238E27FC236}">
                <a16:creationId xmlns:a16="http://schemas.microsoft.com/office/drawing/2014/main" id="{73C87D24-79E5-A3C4-1BBE-67DE33F29AF5}"/>
              </a:ext>
            </a:extLst>
          </p:cNvPr>
          <p:cNvGraphicFramePr/>
          <p:nvPr>
            <p:extLst>
              <p:ext uri="{D42A27DB-BD31-4B8C-83A1-F6EECF244321}">
                <p14:modId xmlns:p14="http://schemas.microsoft.com/office/powerpoint/2010/main" val="107672334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2" name="Diagram 1">
            <a:extLst>
              <a:ext uri="{FF2B5EF4-FFF2-40B4-BE49-F238E27FC236}">
                <a16:creationId xmlns:a16="http://schemas.microsoft.com/office/drawing/2014/main" id="{6E9971BC-F370-069C-B3E6-DB52CB7C7324}"/>
              </a:ext>
            </a:extLst>
          </p:cNvPr>
          <p:cNvGraphicFramePr/>
          <p:nvPr>
            <p:extLst>
              <p:ext uri="{D42A27DB-BD31-4B8C-83A1-F6EECF244321}">
                <p14:modId xmlns:p14="http://schemas.microsoft.com/office/powerpoint/2010/main" val="1822260514"/>
              </p:ext>
            </p:extLst>
          </p:nvPr>
        </p:nvGraphicFramePr>
        <p:xfrm>
          <a:off x="593994" y="4889539"/>
          <a:ext cx="6357582" cy="1558598"/>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graphicFrame>
        <p:nvGraphicFramePr>
          <p:cNvPr id="3" name="Diagram 2">
            <a:extLst>
              <a:ext uri="{FF2B5EF4-FFF2-40B4-BE49-F238E27FC236}">
                <a16:creationId xmlns:a16="http://schemas.microsoft.com/office/drawing/2014/main" id="{21BCAFBF-3789-8F91-82B2-7EC34F1E2C2B}"/>
              </a:ext>
            </a:extLst>
          </p:cNvPr>
          <p:cNvGraphicFramePr/>
          <p:nvPr>
            <p:extLst>
              <p:ext uri="{D42A27DB-BD31-4B8C-83A1-F6EECF244321}">
                <p14:modId xmlns:p14="http://schemas.microsoft.com/office/powerpoint/2010/main" val="497227516"/>
              </p:ext>
            </p:extLst>
          </p:nvPr>
        </p:nvGraphicFramePr>
        <p:xfrm>
          <a:off x="6274594" y="4896724"/>
          <a:ext cx="5680600" cy="1539335"/>
        </p:xfrm>
        <a:graphic>
          <a:graphicData uri="http://schemas.openxmlformats.org/drawingml/2006/diagram">
            <dgm:relIds xmlns:dgm="http://schemas.openxmlformats.org/drawingml/2006/diagram" xmlns:r="http://schemas.openxmlformats.org/officeDocument/2006/relationships" r:dm="rId19" r:lo="rId20" r:qs="rId21" r:cs="rId22"/>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2704836" y="1325107"/>
            <a:ext cx="9565822" cy="5419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cs typeface="Alexandria" pitchFamily="2" charset="-78"/>
              </a:rPr>
              <a:t>في الحقيقة، إن الحياة الرقمية يترتب عليها العديد من</a:t>
            </a:r>
            <a:r>
              <a:rPr lang="en-US" sz="1600" dirty="0">
                <a:solidFill>
                  <a:schemeClr val="tx1"/>
                </a:solidFill>
              </a:rPr>
              <a:t> </a:t>
            </a:r>
            <a:r>
              <a:rPr lang="ar-EG" sz="1600" dirty="0">
                <a:solidFill>
                  <a:schemeClr val="tx1"/>
                </a:solidFill>
                <a:cs typeface="Alexandria" pitchFamily="2" charset="-78"/>
              </a:rPr>
              <a:t>المشكلات المتعلقة بالوجود القانوني في هذه الحياة الافتراضية. ومن جهة أخري، فإذا كان القانون، فيما سبق، يحركه الاقتصاد والسياسة، فإن القانون في زمن الحياة الرقمية يحركه أيضاً الاقتصاد والسياسة. فليس خافياً</a:t>
            </a:r>
            <a:r>
              <a:rPr lang="en-US" sz="1600" dirty="0">
                <a:solidFill>
                  <a:schemeClr val="tx1"/>
                </a:solidFill>
              </a:rPr>
              <a:t> </a:t>
            </a:r>
            <a:r>
              <a:rPr lang="ar-EG" sz="1600" dirty="0">
                <a:solidFill>
                  <a:schemeClr val="tx1"/>
                </a:solidFill>
                <a:cs typeface="Alexandria" pitchFamily="2" charset="-78"/>
              </a:rPr>
              <a:t>على أحد أن اقتصاديات العالم الافتراضي قد وصلت لأرقام تجاوزت بكثير كل التوقعات. إن من بين أهم مصادر الثروة</a:t>
            </a:r>
            <a:r>
              <a:rPr lang="en-US" sz="1600" dirty="0">
                <a:solidFill>
                  <a:schemeClr val="tx1"/>
                </a:solidFill>
              </a:rPr>
              <a:t> </a:t>
            </a:r>
            <a:r>
              <a:rPr lang="ar-EG" sz="1600" dirty="0">
                <a:solidFill>
                  <a:schemeClr val="tx1"/>
                </a:solidFill>
                <a:cs typeface="Alexandria" pitchFamily="2" charset="-78"/>
              </a:rPr>
              <a:t>في الحياة الرقمية "تجارة المعلومات"، ويدخل في هذه التجارة، علي وجه الخصوص، التجارة المتعلقة بالبيانات</a:t>
            </a:r>
            <a:r>
              <a:rPr lang="en-US" sz="1600" dirty="0">
                <a:solidFill>
                  <a:schemeClr val="tx1"/>
                </a:solidFill>
              </a:rPr>
              <a:t> </a:t>
            </a:r>
            <a:r>
              <a:rPr lang="ar-EG" sz="1600" dirty="0">
                <a:solidFill>
                  <a:schemeClr val="tx1"/>
                </a:solidFill>
                <a:cs typeface="Alexandria" pitchFamily="2" charset="-78"/>
              </a:rPr>
              <a:t>الشخصية. ليس هذا فحسب، فالبيانات الشخصية تستعمل كذلك سياسياً وعسكرياً وأمنياً. وحينما أصبح إستغلال</a:t>
            </a:r>
            <a:r>
              <a:rPr lang="en-US" sz="1600" dirty="0">
                <a:solidFill>
                  <a:schemeClr val="tx1"/>
                </a:solidFill>
              </a:rPr>
              <a:t> </a:t>
            </a:r>
            <a:r>
              <a:rPr lang="ar-EG" sz="1600" dirty="0">
                <a:solidFill>
                  <a:schemeClr val="tx1"/>
                </a:solidFill>
                <a:cs typeface="Alexandria" pitchFamily="2" charset="-78"/>
              </a:rPr>
              <a:t>البيانات الشخصية " ظاهرة" بالمعني الحقيقي لمصطلح " ظاهرة" في علم الاجتماع القانوني، وارتبط بها العديد من الأنشطة الإنسانية، كان لزاماً على القانون التدخل لضبط هذه الظاهرة من خلال التشريع.</a:t>
            </a:r>
          </a:p>
          <a:p>
            <a:pPr algn="justLow" rtl="1">
              <a:lnSpc>
                <a:spcPct val="150000"/>
              </a:lnSpc>
            </a:pPr>
            <a:r>
              <a:rPr lang="ar-EG" sz="1600" dirty="0">
                <a:solidFill>
                  <a:schemeClr val="tx1"/>
                </a:solidFill>
                <a:cs typeface="Alexandria" pitchFamily="2" charset="-78"/>
              </a:rPr>
              <a:t>لذلك فإن حماية )أو بالأحرى( تنظيم استخدام البيانات الشخصية يرتبط بشكل وثيق بحماية الحق الدستوري في الخصوصية، ومن ثم فإن التشريعات التي تنظم استخدام البيانات الشخصية هي من القوانين المكملة للدستور.</a:t>
            </a:r>
          </a:p>
          <a:p>
            <a:pPr algn="justLow" rtl="1">
              <a:lnSpc>
                <a:spcPct val="150000"/>
              </a:lnSpc>
            </a:pPr>
            <a:r>
              <a:rPr lang="ar-EG" sz="1600" dirty="0">
                <a:solidFill>
                  <a:schemeClr val="tx1"/>
                </a:solidFill>
                <a:cs typeface="Alexandria" pitchFamily="2" charset="-78"/>
              </a:rPr>
              <a:t>فمن بين المباديء التي قامت عليها الحداثة القانونية والتي تمثل أساسا للقانون في العصر الحديث، التفرقة بين الشأن العام والشأن الخاص، والذي ترتب عليها التفرقة بين القانون العام والقانون الخاص، وأدت إلي ظهور مفهوم الحياة الخاصة بكل أبعادها المعروفة في نظرية القانون في العصر الحديث. </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r>
              <a:rPr lang="ar-EG" sz="1600" dirty="0">
                <a:solidFill>
                  <a:schemeClr val="tx1"/>
                </a:solidFill>
                <a:latin typeface="Alexandria" pitchFamily="2" charset="-78"/>
                <a:cs typeface="Alexandria" pitchFamily="2" charset="-78"/>
              </a:rPr>
              <a:t>،</a:t>
            </a: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ar-EG" sz="1600" dirty="0">
              <a:solidFill>
                <a:schemeClr val="tx1"/>
              </a:solidFill>
              <a:latin typeface="Alexandria" pitchFamily="2" charset="-78"/>
              <a:cs typeface="Alexandria" pitchFamily="2" charset="-78"/>
            </a:endParaRPr>
          </a:p>
          <a:p>
            <a:pPr algn="r" rtl="1">
              <a:lnSpc>
                <a:spcPct val="150000"/>
              </a:lnSpc>
            </a:pPr>
            <a:endParaRPr lang="en-US" sz="1600" dirty="0">
              <a:solidFill>
                <a:schemeClr val="tx1"/>
              </a:solidFill>
              <a:latin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3977191" y="232500"/>
            <a:ext cx="5588631" cy="2185214"/>
          </a:xfrm>
          <a:prstGeom prst="rect">
            <a:avLst/>
          </a:prstGeom>
          <a:noFill/>
        </p:spPr>
        <p:txBody>
          <a:bodyPr wrap="square" rtlCol="0">
            <a:spAutoFit/>
          </a:bodyPr>
          <a:lstStyle/>
          <a:p>
            <a:endParaRPr lang="ar-EG" sz="2800" b="1" dirty="0">
              <a:latin typeface="Alexandria" charset="0"/>
              <a:cs typeface="Alexandria" charset="0"/>
            </a:endParaRPr>
          </a:p>
          <a:p>
            <a:pPr algn="ctr"/>
            <a:r>
              <a:rPr lang="ar-EG" sz="2800" b="1" dirty="0">
                <a:solidFill>
                  <a:srgbClr val="00AEEF"/>
                </a:solidFill>
                <a:latin typeface="Alexandria" pitchFamily="2" charset="-78"/>
                <a:cs typeface="Alexandria" pitchFamily="2" charset="-78"/>
              </a:rPr>
              <a:t>المقدمة </a:t>
            </a: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22B9372E-F18B-0A56-3507-CF0D98D4F0FB}"/>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19A65C3B-420C-4AAA-198B-3E9ACECCD7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161" y="1185208"/>
            <a:ext cx="2153675" cy="532839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97515-DAE1-E6A5-548A-41C76D639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49142B-FF68-7FE9-C2C6-AE2C3E4CA1F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FDE69886-11D3-3769-25E4-85D02784453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B14D80C-F545-91AC-B2EF-1E36BA3E2620}"/>
              </a:ext>
            </a:extLst>
          </p:cNvPr>
          <p:cNvSpPr/>
          <p:nvPr/>
        </p:nvSpPr>
        <p:spPr>
          <a:xfrm>
            <a:off x="2741211" y="1185208"/>
            <a:ext cx="9270358" cy="5427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ويعتبر الحق في الخصوصية من بين الحقوق الأكثر إشكالية. ففي ظل غياب أي توافق حول أساس نظري واضح لمفهوم الخصوصية، لا يكاد يوجد رابط، معتمد، بين مختلف القضايا والموضوعات، التي يتم إدراجها تحت هذا الحق . فدعاوى الخصوصية تستخدم للدفاع عن حقوق تبدو متباعدة تمامًا، مثل الحق في عدم التعرض لمراقبة المكالمات الهاتفية، والحق في الإجهاض، والحق في معرفة ما تحتفظ به شركة الاتصالات من بيانات شخصية لعملائها. وبالتالي فإن غياب الأساس النظري الواضح للحق في الخصوصية يؤدي لتعرضه لمخاطر متعددة في عهد التوسع الهائل لاستخدام شبكة الإنترنت وتطور تطبيقاتها، وفي ظل تصاعد الحرب ضد الإرهاب حول العالم.</a:t>
            </a:r>
          </a:p>
          <a:p>
            <a:pPr algn="justLow" rtl="1">
              <a:lnSpc>
                <a:spcPct val="150000"/>
              </a:lnSpc>
            </a:pPr>
            <a:r>
              <a:rPr lang="ar-EG" sz="1600" dirty="0">
                <a:solidFill>
                  <a:schemeClr val="tx1"/>
                </a:solidFill>
                <a:cs typeface="Alexandria" pitchFamily="2" charset="-78"/>
              </a:rPr>
              <a:t>ومن جانب آخر، يعتبر الحق في الخصوصية حقًا نسبيًا، سواء من حيث الزمان أو المكان، وذلك لارتباطه بالثقافة السائدة في مجتمع بعينه وزمن بعينه. فأكثر من أي حق آخر، يعتمد الحق في الخصوصية على تصورات الناس عن حدود خصوصيتهم ومدى تقديرهم لقيمتها في حياتهم، وتختلف هذه التصورات، بقدر كبير، من مكان إلى مكان، كما تختلف بمرور الزمن، ونتيجة لتغير أنماط الحياة اليومية. فتصور ذلك الحق نسبي من حيث المكان في في الزمان الواحد، ونسبي من حيث الزمان في المكان الواحد.</a:t>
            </a: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8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C014C79-3CEE-1658-766A-C1F8FBDB51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6070" y="-14413"/>
            <a:ext cx="2305141" cy="1076343"/>
          </a:xfrm>
          <a:prstGeom prst="rect">
            <a:avLst/>
          </a:prstGeom>
        </p:spPr>
      </p:pic>
      <p:sp>
        <p:nvSpPr>
          <p:cNvPr id="3" name="Rectangle 2">
            <a:extLst>
              <a:ext uri="{FF2B5EF4-FFF2-40B4-BE49-F238E27FC236}">
                <a16:creationId xmlns:a16="http://schemas.microsoft.com/office/drawing/2014/main" id="{3380A467-BB5F-0A03-0B1B-F98FE5020EB7}"/>
              </a:ext>
            </a:extLst>
          </p:cNvPr>
          <p:cNvSpPr/>
          <p:nvPr/>
        </p:nvSpPr>
        <p:spPr>
          <a:xfrm>
            <a:off x="2626178" y="1285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215EB1F8-D939-A88A-5166-9F29216BA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161" y="1185208"/>
            <a:ext cx="2153675" cy="5328395"/>
          </a:xfrm>
          <a:prstGeom prst="rect">
            <a:avLst/>
          </a:prstGeom>
        </p:spPr>
      </p:pic>
    </p:spTree>
    <p:extLst>
      <p:ext uri="{BB962C8B-B14F-4D97-AF65-F5344CB8AC3E}">
        <p14:creationId xmlns:p14="http://schemas.microsoft.com/office/powerpoint/2010/main" val="4175592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BF32-306B-A73C-8A84-5FF1AB7BDC2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5C0718-EBAE-92BD-33D9-473EE4768B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BF85C846-0E58-061E-8BB4-D4E2E9CBC4D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B969835-1A37-C546-BB5E-9B727F825DC6}"/>
              </a:ext>
            </a:extLst>
          </p:cNvPr>
          <p:cNvSpPr/>
          <p:nvPr/>
        </p:nvSpPr>
        <p:spPr>
          <a:xfrm>
            <a:off x="2791728" y="1090375"/>
            <a:ext cx="9400272" cy="55775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schemeClr val="tx1"/>
                </a:solidFill>
                <a:latin typeface="Alexandria" pitchFamily="2" charset="-78"/>
                <a:cs typeface="Alexandria" pitchFamily="2" charset="-78"/>
              </a:rPr>
              <a:t>. </a:t>
            </a: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وفي ظل تسارع التغيرات الاجتماعية في العقود الأخيرة، وبدرجة أكبر في السنوات الأخيرة نتيجة الاستعمال الكبير والواسع لوسائل التواصل الرقمية في الحياة اليومية- تشهد تصورات الناس عن الخصوصية اضطرابًا كبيرًا. وذلك لأن هذه التصورات غير قادرة على التعامل مع مواقف جديدة يفرضها الواقع اليومي. خاصة أن هذه المواقف لا تخضع للأنماط التقليدية التي ما زالت أغلب التصورات السائدة للخصوصية تعتمد عليها.</a:t>
            </a:r>
          </a:p>
          <a:p>
            <a:pPr algn="justLow" rtl="1">
              <a:lnSpc>
                <a:spcPct val="150000"/>
              </a:lnSpc>
            </a:pPr>
            <a:r>
              <a:rPr lang="ar-EG" sz="1400" dirty="0">
                <a:solidFill>
                  <a:schemeClr val="tx1"/>
                </a:solidFill>
                <a:cs typeface="Alexandria" pitchFamily="2" charset="-78"/>
              </a:rPr>
              <a:t>في ظل هذه العوامل، تزداد الحاجة إلى بناء مفهوم نظري متماسك للحق في الخصوصية. وفي هذا الصدد احتدم الجدل حول مفهوم الخصوصية في النصف الثاني من القرن العشرين. ويمكن التمييز بين مدرستين من المدارس الفقهية التي تتناول مفهوم الحق في الخصوصية. المدرسة الأولى هي المدرسة الوصفية التي تحدد على سبيل الحصر ما ينبغي عمليًا حمايته بوصفه خاصًا. أما الثانية فهي المدرسة المعيارية التي تدافع عن الخصوصية كقيمة، وتحاول أن تضع للحق في الخصوصية تعريفًا يمكن أن يندرج تحته بعد ذلك كل الأمور المستجدة التي تمثل نوعا من الخصوصية.</a:t>
            </a:r>
            <a:endParaRPr lang="en-US" sz="1400" dirty="0">
              <a:solidFill>
                <a:schemeClr val="tx1"/>
              </a:solidFill>
            </a:endParaRPr>
          </a:p>
          <a:p>
            <a:pPr algn="justLow" rtl="1">
              <a:lnSpc>
                <a:spcPct val="150000"/>
              </a:lnSpc>
            </a:pPr>
            <a:r>
              <a:rPr lang="ar-EG" sz="1400" dirty="0">
                <a:solidFill>
                  <a:schemeClr val="tx1"/>
                </a:solidFill>
                <a:cs typeface="Alexandria" pitchFamily="2" charset="-78"/>
              </a:rPr>
              <a:t>ويجب الاعتراف بأن بناء مفهوم متماسك للحق في الخصوصية في العصر الحالي يمثل مشكلة حقيقية، نظرًا لعدم اهتمام رجال القانون بالتأصيل الفلسفي، الذي لا غني عنه لضبط المفاهيم. ففي حالة الاحتياج لمفاهيم مجردة لابد من الاستعانة بالتأصيل الفلسفي. ونحن اليوم في أشد الحاجة لخلق مفاهيم جديدة، خصوصًا ونحن نواجه واقعًا جديدًا يستحيل معه استخدام الآليات التقليدية للممارسة القانونية، وبالتالي تفقد المفاهيم التقليدية للفكر القانوني جدواها .</a:t>
            </a:r>
          </a:p>
          <a:p>
            <a:pPr lvl="0"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a:p>
            <a:pPr lvl="0"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8BED678-C376-53AA-134D-8CDDB8F508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CAEA1FD-B3BD-88D5-3731-DF6ACACCCF96}"/>
              </a:ext>
            </a:extLst>
          </p:cNvPr>
          <p:cNvSpPr/>
          <p:nvPr/>
        </p:nvSpPr>
        <p:spPr>
          <a:xfrm>
            <a:off x="2373937" y="26797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A9FDAAE5-70FB-ABE1-BC47-D66DA10CDF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053" y="1044654"/>
            <a:ext cx="2153675" cy="5328395"/>
          </a:xfrm>
          <a:prstGeom prst="rect">
            <a:avLst/>
          </a:prstGeom>
        </p:spPr>
      </p:pic>
    </p:spTree>
    <p:extLst>
      <p:ext uri="{BB962C8B-B14F-4D97-AF65-F5344CB8AC3E}">
        <p14:creationId xmlns:p14="http://schemas.microsoft.com/office/powerpoint/2010/main" val="3480186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647F2-C802-C35B-3C6A-EB058FCB264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80C0D0-44EC-9F47-CC68-E147E7CF92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335AD4-B622-5EBF-7468-82498BF8FA1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D5EC2770-5DCD-6424-58D6-71C14674259F}"/>
              </a:ext>
            </a:extLst>
          </p:cNvPr>
          <p:cNvSpPr/>
          <p:nvPr/>
        </p:nvSpPr>
        <p:spPr>
          <a:xfrm>
            <a:off x="2704836" y="1136466"/>
            <a:ext cx="9306733" cy="5328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dirty="0">
                <a:solidFill>
                  <a:schemeClr val="tx1"/>
                </a:solidFill>
                <a:latin typeface="Alexandria" pitchFamily="2" charset="-78"/>
                <a:cs typeface="Alexandria" pitchFamily="2" charset="-78"/>
              </a:rPr>
              <a:t>. </a:t>
            </a:r>
          </a:p>
          <a:p>
            <a:pPr algn="justLow" rtl="1"/>
            <a:endParaRPr lang="ar-EG" dirty="0">
              <a:solidFill>
                <a:schemeClr val="tx1"/>
              </a:solidFill>
              <a:latin typeface="Alexandria" pitchFamily="2" charset="-78"/>
              <a:cs typeface="Alexandria" pitchFamily="2" charset="-78"/>
            </a:endParaRPr>
          </a:p>
          <a:p>
            <a:pPr algn="justLow" rtl="1"/>
            <a:endParaRPr lang="ar-EG" dirty="0">
              <a:solidFill>
                <a:schemeClr val="tx1"/>
              </a:solidFill>
              <a:latin typeface="Alexandria" pitchFamily="2" charset="-78"/>
              <a:cs typeface="Alexandria" pitchFamily="2" charset="-78"/>
            </a:endParaRPr>
          </a:p>
          <a:p>
            <a:pPr algn="justLow" rtl="1"/>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lnSpc>
                <a:spcPct val="150000"/>
              </a:lnSpc>
            </a:pPr>
            <a:endParaRPr lang="ar-EG" dirty="0">
              <a:solidFill>
                <a:schemeClr val="tx1"/>
              </a:solidFill>
              <a:latin typeface="Alexandria" pitchFamily="2" charset="-78"/>
              <a:cs typeface="Alexandria" pitchFamily="2" charset="-78"/>
            </a:endParaRPr>
          </a:p>
          <a:p>
            <a:pPr algn="justLow" rtl="1"/>
            <a:endParaRPr lang="en-US" dirty="0">
              <a:solidFill>
                <a:schemeClr val="tx1"/>
              </a:solidFill>
              <a:latin typeface="Alexandria" pitchFamily="2" charset="-78"/>
              <a:cs typeface="+mj-cs"/>
            </a:endParaRPr>
          </a:p>
          <a:p>
            <a:pPr algn="justLow" rtl="1"/>
            <a:endParaRPr lang="en-US" dirty="0">
              <a:solidFill>
                <a:schemeClr val="tx1"/>
              </a:solidFill>
              <a:latin typeface="Alexandria" pitchFamily="2" charset="-78"/>
              <a:cs typeface="+mj-cs"/>
            </a:endParaRPr>
          </a:p>
          <a:p>
            <a:pPr algn="justLow" rtl="1"/>
            <a:endParaRPr lang="en-US" dirty="0">
              <a:solidFill>
                <a:schemeClr val="tx1"/>
              </a:solidFill>
              <a:latin typeface="Alexandria" pitchFamily="2" charset="-78"/>
              <a:cs typeface="+mj-cs"/>
            </a:endParaRPr>
          </a:p>
          <a:p>
            <a:pPr algn="justLow" rtl="1"/>
            <a:endParaRPr lang="en-US" dirty="0">
              <a:solidFill>
                <a:schemeClr val="tx1"/>
              </a:solidFill>
              <a:latin typeface="Alexandria" pitchFamily="2" charset="-78"/>
              <a:cs typeface="+mj-cs"/>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المفهوم الحقيقي للحق في الخصوصية يرتبط بالفلسفة الحديثة، وخصوصا فلسفات العقد الاجتماعي التي تمثل الأساس الفلسفي للغة القانون في العصر الحديث. فعلى سبيل المثال، ترى فلسفة جون لوك </a:t>
            </a:r>
            <a:r>
              <a:rPr lang="en-US" sz="1600" dirty="0">
                <a:solidFill>
                  <a:schemeClr val="tx1"/>
                </a:solidFill>
                <a:latin typeface="Alexandria" pitchFamily="2" charset="-78"/>
                <a:cs typeface="Alexandria" pitchFamily="2" charset="-78"/>
              </a:rPr>
              <a:t>John</a:t>
            </a:r>
            <a:r>
              <a:rPr lang="en-US" sz="1600" dirty="0">
                <a:solidFill>
                  <a:schemeClr val="tx1"/>
                </a:solidFill>
              </a:rPr>
              <a:t> </a:t>
            </a:r>
            <a:r>
              <a:rPr lang="en-US" sz="1600" dirty="0">
                <a:solidFill>
                  <a:schemeClr val="tx1"/>
                </a:solidFill>
                <a:latin typeface="Alexandria" pitchFamily="2" charset="-78"/>
                <a:cs typeface="Alexandria" pitchFamily="2" charset="-78"/>
              </a:rPr>
              <a:t>Locke</a:t>
            </a:r>
            <a:r>
              <a:rPr lang="en-US" sz="1600" dirty="0">
                <a:solidFill>
                  <a:schemeClr val="tx1"/>
                </a:solidFill>
              </a:rPr>
              <a:t> ، </a:t>
            </a:r>
            <a:r>
              <a:rPr lang="ar-EG" sz="1600" dirty="0">
                <a:solidFill>
                  <a:schemeClr val="tx1"/>
                </a:solidFill>
                <a:cs typeface="Alexandria" pitchFamily="2" charset="-78"/>
              </a:rPr>
              <a:t>أن معيار التمييز بين الشأن العام والشأن الخاص يكمن في ممارسة الحق في الملكية. فالنطاق الذي يحق للفرد أن يمارس فيه حرية كاملة للتصرف في مكوناته، بينما لا يكون لغيره مثل هذا الحق، هو الشأن الخاص للفرد، ويمتد هذا النطاق إلى كل ما يملكه الفرد. في حين أن جون ستيوارت ميل </a:t>
            </a:r>
            <a:r>
              <a:rPr lang="en-US" sz="1600" dirty="0">
                <a:solidFill>
                  <a:schemeClr val="tx1"/>
                </a:solidFill>
                <a:latin typeface="Alexandria" pitchFamily="2" charset="-78"/>
                <a:cs typeface="Alexandria" pitchFamily="2" charset="-78"/>
              </a:rPr>
              <a:t>John Stuart Mill</a:t>
            </a:r>
            <a:r>
              <a:rPr lang="ar-EG"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يرى أن هذا المعيار يكمن في مبدأ "رفع الأذى"، حيث يرى أنه لا يحق للسلطة التدخل في شئون الأفراد، إلا بغرض حماية الأخرين من الأذى. ومن ثم فإن المجال الخاص يتعلق بكل أفعال وممارسات الفرد التي لا يمكن إثبات أن ينشأ عنها أذى يلحق بغيره.</a:t>
            </a:r>
          </a:p>
          <a:p>
            <a:pPr algn="justLow" rtl="1">
              <a:lnSpc>
                <a:spcPct val="150000"/>
              </a:lnSpc>
            </a:pPr>
            <a:r>
              <a:rPr lang="ar-EG" sz="1600" dirty="0">
                <a:solidFill>
                  <a:schemeClr val="tx1"/>
                </a:solidFill>
                <a:cs typeface="Alexandria" pitchFamily="2" charset="-78"/>
              </a:rPr>
              <a:t>ولكن ظهور مفهوم محدد للحق في الخصوصية بناءً على هذه التفرقة بين الشأن العام والشأن الخاص ارتبط باستخدام الصور الفوتوغرافية في الصحافة في نهاية القرن التاسع عشر إضافة إلى تصاعد رواج الصحف بين الطبقات الوسطى والشعبية في الولايات المتحدة بصفة خاصة، مما أدى إلى خلق مناخ ملائم لإبراز الحاجة إلى تطوير مفهوم قانوني للحق في الخصوصية. وهذا العصر هو عصر نشأة ما سمي بالصحف الصفراء والتي اهتمت بنقل صور تفصيلية لأروقة حياة النخبة وما يدور فيها وحولها من شائعات وقصص وفضائح.</a:t>
            </a: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en-US" sz="1600" dirty="0">
              <a:solidFill>
                <a:schemeClr val="tx1"/>
              </a:solidFill>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solidFill>
                <a:schemeClr val="tx1"/>
              </a:solidFill>
              <a:cs typeface="Alexandria" pitchFamily="2" charset="-78"/>
            </a:endParaRPr>
          </a:p>
          <a:p>
            <a:pPr algn="justLow" rtl="1"/>
            <a:endParaRPr lang="ar-EG" sz="1600" b="1" dirty="0">
              <a:cs typeface="Alexandria" pitchFamily="2" charset="-78"/>
            </a:endParaRPr>
          </a:p>
          <a:p>
            <a:pPr algn="justLow" rtl="1"/>
            <a:endParaRPr lang="ar-EG" sz="1600" b="1" dirty="0">
              <a:cs typeface="Alexandria" pitchFamily="2" charset="-78"/>
            </a:endParaRPr>
          </a:p>
          <a:p>
            <a:pPr algn="justLow"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b="1" dirty="0">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a:p>
            <a:pPr lvl="0" algn="justLow" rtl="1">
              <a:lnSpc>
                <a:spcPct val="150000"/>
              </a:lnSpc>
            </a:pPr>
            <a:endParaRPr lang="ar-EG"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3F16CC1-FF49-971D-50BA-74BE09BA58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A7B05D67-1045-98F8-6CA8-D7417BFE5D4A}"/>
              </a:ext>
            </a:extLst>
          </p:cNvPr>
          <p:cNvSpPr/>
          <p:nvPr/>
        </p:nvSpPr>
        <p:spPr>
          <a:xfrm>
            <a:off x="2368218" y="47156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2" name="Picture 1">
            <a:extLst>
              <a:ext uri="{FF2B5EF4-FFF2-40B4-BE49-F238E27FC236}">
                <a16:creationId xmlns:a16="http://schemas.microsoft.com/office/drawing/2014/main" id="{4A41D6BD-75D5-CE53-EE6E-75F788F1A3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1161" y="1185208"/>
            <a:ext cx="2153675" cy="5328395"/>
          </a:xfrm>
          <a:prstGeom prst="rect">
            <a:avLst/>
          </a:prstGeom>
        </p:spPr>
      </p:pic>
    </p:spTree>
    <p:extLst>
      <p:ext uri="{BB962C8B-B14F-4D97-AF65-F5344CB8AC3E}">
        <p14:creationId xmlns:p14="http://schemas.microsoft.com/office/powerpoint/2010/main" val="13840213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5401" y="6176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606962" y="3699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Rectangle: Rounded Corners 1">
            <a:extLst>
              <a:ext uri="{FF2B5EF4-FFF2-40B4-BE49-F238E27FC236}">
                <a16:creationId xmlns:a16="http://schemas.microsoft.com/office/drawing/2014/main" id="{F4BFB812-F461-E972-22DD-B22B97D6F37F}"/>
              </a:ext>
            </a:extLst>
          </p:cNvPr>
          <p:cNvSpPr/>
          <p:nvPr/>
        </p:nvSpPr>
        <p:spPr>
          <a:xfrm>
            <a:off x="884903" y="1463467"/>
            <a:ext cx="10734506" cy="4872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4" name="TextBox 3">
            <a:extLst>
              <a:ext uri="{FF2B5EF4-FFF2-40B4-BE49-F238E27FC236}">
                <a16:creationId xmlns:a16="http://schemas.microsoft.com/office/drawing/2014/main" id="{E24D9662-9C4E-D99A-8F2A-D24C1B116F33}"/>
              </a:ext>
            </a:extLst>
          </p:cNvPr>
          <p:cNvSpPr txBox="1"/>
          <p:nvPr/>
        </p:nvSpPr>
        <p:spPr>
          <a:xfrm>
            <a:off x="2826225" y="1287994"/>
            <a:ext cx="8774659" cy="12274579"/>
          </a:xfrm>
          <a:prstGeom prst="rect">
            <a:avLst/>
          </a:prstGeom>
          <a:noFill/>
        </p:spPr>
        <p:txBody>
          <a:bodyPr wrap="square" rtlCol="0">
            <a:spAutoFit/>
          </a:bodyPr>
          <a:lstStyle/>
          <a:p>
            <a:pPr algn="justLow" rtl="1"/>
            <a:endParaRPr lang="ar-EG" sz="1400" dirty="0">
              <a:cs typeface="Alexandria" pitchFamily="2" charset="-78"/>
            </a:endParaRPr>
          </a:p>
          <a:p>
            <a:pPr algn="justLow" rtl="1">
              <a:lnSpc>
                <a:spcPct val="150000"/>
              </a:lnSpc>
            </a:pPr>
            <a:r>
              <a:rPr lang="ar-EG" sz="1400" dirty="0">
                <a:cs typeface="Alexandria" pitchFamily="2" charset="-78"/>
              </a:rPr>
              <a:t>ونتيجة ازدياد عدد القضايا في هذا الخصوص، والتي نظرتها المحاكم الأمريكية، استطاع الفقهاء وضع تصور - ليس لمفهوم الحق في الخصوصية - ولكن لما قد يعتبر انتهاكا لهذا الحق، مثل: التطفل على خلوة أو عزلة الشخص، أو التدخل فيشئونه الشخصية، أو الفضح العلني لحقائق خاصة محرجة عن الشخص، أو النشر العلني الذي يضع الشخص في صورة زائفة في أعين الرأي العام، أو الاستخدام دون إذن لإسم أو صورة شخص لتحقيق مصالح شخص أخر. ويهدف هذا الحق، بصفة عامة، إلى: الحماية من التطفل على منزل وشخص المواطن، وضمان الاستقلالية وهي حق الشخص في اتخاذ قرارات مصيرية شخصية دون تدخل من غيره، وحماية حق الفرد في منع نشر معلومات شخصية عنه.</a:t>
            </a:r>
          </a:p>
          <a:p>
            <a:pPr algn="justLow" rtl="1">
              <a:lnSpc>
                <a:spcPct val="150000"/>
              </a:lnSpc>
            </a:pPr>
            <a:r>
              <a:rPr lang="ar-EG" sz="1400" dirty="0">
                <a:cs typeface="Alexandria" pitchFamily="2" charset="-78"/>
              </a:rPr>
              <a:t>وعلى الرغم من ذلك، ما زال مفهوم الحق في الخصوصية يحتاج إلى دراسات عميقة تستطيع الوقوف على كل التطورات التي تلحق به يومًا بعد يوم في ظل التسارع التكنولوجي الذي نعيش فيه والذي يخلق كل يوم أدوات جديدة تساهم فيما يمكن اعتباره حقًا في الخصوصية. فهل يُقصد بالخصوصية التحكم في المعلومات الشخصية حصرًا؟ هل الخصوصية هي أحد وجوه الكرامة الإنسانية؟ أم أنها تتعلق بفكرة الحميمية؟</a:t>
            </a:r>
          </a:p>
          <a:p>
            <a:pPr algn="justLow" rtl="1">
              <a:lnSpc>
                <a:spcPct val="150000"/>
              </a:lnSpc>
            </a:pPr>
            <a:r>
              <a:rPr lang="ar-EG" sz="1400" dirty="0">
                <a:cs typeface="Alexandria" pitchFamily="2" charset="-78"/>
              </a:rPr>
              <a:t>وبصفة عامة، يمكن القول بأن المعلومات الشخصية هي"الحقائق" التي يفضل أغلب الناس إبقائها سرًا ولا يرغبون في نشرها، والمتعلقة مثلًا بحالتهم الصحية، أو دخلهم، أو وزنهم، أو توجههم الجنسي.</a:t>
            </a:r>
          </a:p>
          <a:p>
            <a:pPr algn="justLow" rtl="1">
              <a:lnSpc>
                <a:spcPct val="150000"/>
              </a:lnSpc>
            </a:pPr>
            <a:endParaRPr lang="ar-EG" sz="16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en-US" sz="1400" dirty="0"/>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justLow"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endParaRPr lang="ar-EG" sz="1400" b="1" dirty="0">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endParaRPr lang="en-US" sz="1400" dirty="0">
              <a:latin typeface="Alexandria" pitchFamily="2" charset="-78"/>
            </a:endParaRPr>
          </a:p>
        </p:txBody>
      </p:sp>
      <p:pic>
        <p:nvPicPr>
          <p:cNvPr id="6" name="Picture 5">
            <a:extLst>
              <a:ext uri="{FF2B5EF4-FFF2-40B4-BE49-F238E27FC236}">
                <a16:creationId xmlns:a16="http://schemas.microsoft.com/office/drawing/2014/main" id="{821410F9-E48D-18EB-B192-7988B26A7A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116" y="1230927"/>
            <a:ext cx="2153675" cy="5328395"/>
          </a:xfrm>
          <a:prstGeom prst="rect">
            <a:avLst/>
          </a:prstGeom>
        </p:spPr>
      </p:pic>
    </p:spTree>
    <p:extLst>
      <p:ext uri="{BB962C8B-B14F-4D97-AF65-F5344CB8AC3E}">
        <p14:creationId xmlns:p14="http://schemas.microsoft.com/office/powerpoint/2010/main" val="1993034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045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1927175" y="104563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2" name="Diagram 1">
            <a:extLst>
              <a:ext uri="{FF2B5EF4-FFF2-40B4-BE49-F238E27FC236}">
                <a16:creationId xmlns:a16="http://schemas.microsoft.com/office/drawing/2014/main" id="{3984023F-73C9-45C2-A9C9-76C25FB27578}"/>
              </a:ext>
            </a:extLst>
          </p:cNvPr>
          <p:cNvGraphicFramePr/>
          <p:nvPr>
            <p:extLst>
              <p:ext uri="{D42A27DB-BD31-4B8C-83A1-F6EECF244321}">
                <p14:modId xmlns:p14="http://schemas.microsoft.com/office/powerpoint/2010/main" val="3413017598"/>
              </p:ext>
            </p:extLst>
          </p:nvPr>
        </p:nvGraphicFramePr>
        <p:xfrm>
          <a:off x="2099848" y="1692379"/>
          <a:ext cx="9905339" cy="4521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7D2FA548-8C82-04C9-DF5C-2E457294424A}"/>
              </a:ext>
            </a:extLst>
          </p:cNvPr>
          <p:cNvSpPr txBox="1"/>
          <p:nvPr/>
        </p:nvSpPr>
        <p:spPr>
          <a:xfrm>
            <a:off x="3494177" y="453579"/>
            <a:ext cx="5660739" cy="461665"/>
          </a:xfrm>
          <a:prstGeom prst="rect">
            <a:avLst/>
          </a:prstGeom>
          <a:noFill/>
        </p:spPr>
        <p:txBody>
          <a:bodyPr wrap="square" rtlCol="0">
            <a:spAutoFit/>
          </a:bodyPr>
          <a:lstStyle/>
          <a:p>
            <a:pPr lvl="0" algn="ctr" rtl="1"/>
            <a:r>
              <a:rPr lang="ar-EG" sz="2400" b="1" dirty="0">
                <a:solidFill>
                  <a:srgbClr val="00AEEF"/>
                </a:solidFill>
                <a:cs typeface="Alexandria" pitchFamily="2" charset="-78"/>
              </a:rPr>
              <a:t>أولاً: ماهية الخصوصية الرقمية </a:t>
            </a:r>
            <a:endParaRPr lang="en-US" sz="2400" dirty="0">
              <a:solidFill>
                <a:srgbClr val="00AEEF"/>
              </a:solidFill>
            </a:endParaRPr>
          </a:p>
        </p:txBody>
      </p:sp>
      <p:pic>
        <p:nvPicPr>
          <p:cNvPr id="4" name="Picture 3">
            <a:extLst>
              <a:ext uri="{FF2B5EF4-FFF2-40B4-BE49-F238E27FC236}">
                <a16:creationId xmlns:a16="http://schemas.microsoft.com/office/drawing/2014/main" id="{758A389E-2044-A883-E9A8-26C2850715B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09507" y="2088026"/>
            <a:ext cx="3024824" cy="4126181"/>
          </a:xfrm>
          <a:prstGeom prst="rect">
            <a:avLst/>
          </a:prstGeom>
        </p:spPr>
      </p:pic>
    </p:spTree>
    <p:extLst>
      <p:ext uri="{BB962C8B-B14F-4D97-AF65-F5344CB8AC3E}">
        <p14:creationId xmlns:p14="http://schemas.microsoft.com/office/powerpoint/2010/main" val="2938497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779028" y="86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1018500" y="1084790"/>
            <a:ext cx="10717072" cy="50057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4914410" y="-418858"/>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236069" y="6176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2687887" y="1238865"/>
            <a:ext cx="9047684" cy="4773060"/>
          </a:xfrm>
        </p:spPr>
        <p:txBody>
          <a:bodyPr>
            <a:noAutofit/>
          </a:bodyPr>
          <a:lstStyle/>
          <a:p>
            <a:pPr marL="0" indent="0" algn="justLow" rtl="1">
              <a:buNone/>
            </a:pPr>
            <a:r>
              <a:rPr lang="ar-EG" sz="1600" b="1" dirty="0">
                <a:solidFill>
                  <a:srgbClr val="00AEEF"/>
                </a:solidFill>
                <a:cs typeface="Alexandria" pitchFamily="2" charset="-78"/>
              </a:rPr>
              <a:t>يقصد بالخصوصية لغةً:</a:t>
            </a:r>
          </a:p>
          <a:p>
            <a:pPr algn="justLow" rtl="1">
              <a:lnSpc>
                <a:spcPct val="150000"/>
              </a:lnSpc>
            </a:pPr>
            <a:r>
              <a:rPr lang="ar-EG" sz="1400" dirty="0">
                <a:cs typeface="Alexandria" pitchFamily="2" charset="-78"/>
              </a:rPr>
              <a:t> حالة الخصوص، والخصوص نقيض العموم، ويقال خصه بالشيء يخُصّه خَصّاً وخُصوصاً وخَصُوصِيّةً، وأخصه: أي أفرده دون غيره. </a:t>
            </a:r>
          </a:p>
          <a:p>
            <a:pPr algn="justLow" rtl="1">
              <a:lnSpc>
                <a:spcPct val="150000"/>
              </a:lnSpc>
            </a:pPr>
            <a:r>
              <a:rPr lang="ar-EG" sz="1400" dirty="0">
                <a:cs typeface="Alexandria" pitchFamily="2" charset="-78"/>
              </a:rPr>
              <a:t>يرى البعض أن أبعاد الحق في الخصوصية تتمثل فى أربع فئات وهى: خصوصية الشخص، خصوصية سلوكه، خصوصية بياناته، خصوصية اتصالاته. </a:t>
            </a:r>
          </a:p>
          <a:p>
            <a:pPr algn="justLow" rtl="1">
              <a:lnSpc>
                <a:spcPct val="150000"/>
              </a:lnSpc>
            </a:pPr>
            <a:r>
              <a:rPr lang="ar-EG" sz="1400" dirty="0">
                <a:cs typeface="Alexandria" pitchFamily="2" charset="-78"/>
              </a:rPr>
              <a:t>يُعد الحق فى الخصوصية </a:t>
            </a:r>
            <a:r>
              <a:rPr lang="en-US" sz="1400" dirty="0"/>
              <a:t>The right to privacy )</a:t>
            </a:r>
            <a:r>
              <a:rPr lang="ar-EG" sz="1400" dirty="0">
                <a:cs typeface="Alexandria" pitchFamily="2" charset="-78"/>
              </a:rPr>
              <a:t> </a:t>
            </a:r>
            <a:r>
              <a:rPr lang="en-US" sz="1400" dirty="0"/>
              <a:t>(</a:t>
            </a:r>
            <a:r>
              <a:rPr lang="ar-EG" sz="1400" dirty="0">
                <a:cs typeface="Alexandria" pitchFamily="2" charset="-78"/>
              </a:rPr>
              <a:t>أو الحق فى حرمة الحياة الخاصة من أكثر الحقوق ارتباطاً بالشخصية القانونية للإنسان وأشدها تعلقاً بالكرامة، وهو مؤشر على تحضر الأمم ورقيها، وذلك لجمعه بين الجوانب المادية والمعنوية لشخصية الإنسان وعلاقته الوثيقة وتداخله الشديد بالحقوق والحريات الأخرى، إضافة إلى خضوعه لقواعد الدين والأخلاق والأعراف السائدة فى المجتمع، وتأثره بطبيعة النظام السياسى الذى يحكم الدولة والتطورات التكنولوجية التى فرضها التقدم العلمى.</a:t>
            </a:r>
          </a:p>
          <a:p>
            <a:pPr algn="justLow" rtl="1">
              <a:lnSpc>
                <a:spcPct val="150000"/>
              </a:lnSpc>
            </a:pPr>
            <a:r>
              <a:rPr lang="ar-EG" sz="1400" dirty="0">
                <a:cs typeface="Alexandria" pitchFamily="2" charset="-78"/>
              </a:rPr>
              <a:t>وتتعدد مظاهر هذا الحق وتتنوع سبل حمايته، وتحرص المجتمعات على احترامه، فاعتبرته حقاً مستقلاً قائماً بذاته، ولم تكتف بسن القوانين لحمايته بل سعت إلى ترسيخه ﻓي اﻷذهان، وما زال يحظى باهتمامم كبير من جانب الهيئات والمنظمات اﻟدولية واﻟدساتير واﻟنظم القانونية .</a:t>
            </a:r>
          </a:p>
          <a:p>
            <a:pPr algn="r" rtl="1"/>
            <a:endParaRPr lang="ar-EG" sz="1600" b="1"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dirty="0"/>
          </a:p>
        </p:txBody>
      </p:sp>
      <p:pic>
        <p:nvPicPr>
          <p:cNvPr id="6" name="Picture 5">
            <a:extLst>
              <a:ext uri="{FF2B5EF4-FFF2-40B4-BE49-F238E27FC236}">
                <a16:creationId xmlns:a16="http://schemas.microsoft.com/office/drawing/2014/main" id="{2C9C71FC-F55B-0CC1-1576-72CE2FD908E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3523" y="960993"/>
            <a:ext cx="2161271" cy="5562268"/>
          </a:xfrm>
          <a:prstGeom prst="rect">
            <a:avLst/>
          </a:prstGeom>
        </p:spPr>
      </p:pic>
      <p:sp>
        <p:nvSpPr>
          <p:cNvPr id="7" name="TextBox 6">
            <a:extLst>
              <a:ext uri="{FF2B5EF4-FFF2-40B4-BE49-F238E27FC236}">
                <a16:creationId xmlns:a16="http://schemas.microsoft.com/office/drawing/2014/main" id="{B25B97AB-EE9D-32A9-720B-6994402C092A}"/>
              </a:ext>
            </a:extLst>
          </p:cNvPr>
          <p:cNvSpPr txBox="1"/>
          <p:nvPr/>
        </p:nvSpPr>
        <p:spPr>
          <a:xfrm>
            <a:off x="3508708" y="600808"/>
            <a:ext cx="4392123" cy="461665"/>
          </a:xfrm>
          <a:prstGeom prst="rect">
            <a:avLst/>
          </a:prstGeom>
          <a:noFill/>
        </p:spPr>
        <p:txBody>
          <a:bodyPr wrap="square" rtlCol="0">
            <a:spAutoFit/>
          </a:bodyPr>
          <a:lstStyle/>
          <a:p>
            <a:pPr algn="r"/>
            <a:r>
              <a:rPr lang="ar-EG" sz="2400" b="1" dirty="0">
                <a:solidFill>
                  <a:srgbClr val="00AEEF"/>
                </a:solidFill>
                <a:latin typeface="Alexandria" pitchFamily="2" charset="-78"/>
                <a:cs typeface="Alexandria" pitchFamily="2" charset="-78"/>
              </a:rPr>
              <a:t>1-الحق في الخصوصية </a:t>
            </a:r>
            <a:endParaRPr lang="en-US" sz="24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897645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F4052-2F22-CE98-276A-0FCD7E8D34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D9B92C0-04D5-C7AA-0B58-68DE83B24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8AB9213-A82A-7E65-4911-D490B8DB5703}"/>
              </a:ext>
            </a:extLst>
          </p:cNvPr>
          <p:cNvSpPr/>
          <p:nvPr/>
        </p:nvSpPr>
        <p:spPr>
          <a:xfrm>
            <a:off x="7779028" y="11310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12752D0-5C85-5D42-A286-ECCE795BBC47}"/>
              </a:ext>
            </a:extLst>
          </p:cNvPr>
          <p:cNvSpPr/>
          <p:nvPr/>
        </p:nvSpPr>
        <p:spPr>
          <a:xfrm>
            <a:off x="828230" y="1105415"/>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F271CF37-2608-9B51-A133-BA5C464304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2BACA41-2478-7685-3449-FA70E36E0C01}"/>
              </a:ext>
            </a:extLst>
          </p:cNvPr>
          <p:cNvSpPr txBox="1"/>
          <p:nvPr/>
        </p:nvSpPr>
        <p:spPr>
          <a:xfrm>
            <a:off x="5130229" y="17997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60DC1EE-3C49-08A9-3E90-8D210A84D0F2}"/>
              </a:ext>
            </a:extLst>
          </p:cNvPr>
          <p:cNvSpPr/>
          <p:nvPr/>
        </p:nvSpPr>
        <p:spPr>
          <a:xfrm>
            <a:off x="2180494" y="73177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3AA16491-268D-484E-848C-B97AFD169E20}"/>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a:extLst>
              <a:ext uri="{FF2B5EF4-FFF2-40B4-BE49-F238E27FC236}">
                <a16:creationId xmlns:a16="http://schemas.microsoft.com/office/drawing/2014/main" id="{CAA2CED6-B34D-014D-73D2-676336864008}"/>
              </a:ext>
            </a:extLst>
          </p:cNvPr>
          <p:cNvSpPr>
            <a:spLocks noGrp="1"/>
          </p:cNvSpPr>
          <p:nvPr>
            <p:ph idx="1"/>
          </p:nvPr>
        </p:nvSpPr>
        <p:spPr>
          <a:xfrm>
            <a:off x="2713703" y="1040762"/>
            <a:ext cx="8945034" cy="5134539"/>
          </a:xfrm>
        </p:spPr>
        <p:txBody>
          <a:bodyPr>
            <a:noAutofit/>
          </a:bodyPr>
          <a:lstStyle/>
          <a:p>
            <a:pPr algn="r" rtl="1">
              <a:lnSpc>
                <a:spcPct val="150000"/>
              </a:lnSpc>
            </a:pPr>
            <a:r>
              <a:rPr lang="ar-EG" sz="1400" dirty="0">
                <a:cs typeface="Alexandria" pitchFamily="2" charset="-78"/>
              </a:rPr>
              <a:t>وتقتضى خصوصية البيانات تنظيم عملية جمع البيانات والمعلومات الشخصية ومعالجتها واستخدامها ونقلها، على نحو يكفل سريتها خصوصاً فى ظل المخاطر المتزايدة للكشف عنها وإساءة استخدامها بفعل الحاسب الآلى وشبكة الانترنت والتطور المتعاظم للبلوك تشين وأنظمة الذكاء الاصطناعى.</a:t>
            </a:r>
          </a:p>
          <a:p>
            <a:pPr algn="justLow" rtl="1">
              <a:lnSpc>
                <a:spcPct val="150000"/>
              </a:lnSpc>
            </a:pPr>
            <a:r>
              <a:rPr lang="ar-EG" sz="1400" dirty="0">
                <a:cs typeface="Alexandria" pitchFamily="2" charset="-78"/>
              </a:rPr>
              <a:t>ويعتبر الحق فى حماية البيانات الشخصية وصونها وعدم إفشائها للغير، من أهم وأعظم صور الحق فى الخصوصية أو حرمة الحياة الخاصة، فالحفاظ على أسرار الإنسان هو جوهر وأساس ضمانة حرية الخصوصية ضد انتهاك الغير، وهنا يظهر دور القواعد القانونية التى تؤطر وتحكم وتنظم مسائل هذه الحماية، من خلال ما تسنه من تشريعات تكفل ضمان عدم المساس بها أو إفشائها.</a:t>
            </a:r>
          </a:p>
          <a:p>
            <a:pPr algn="justLow" rtl="1">
              <a:lnSpc>
                <a:spcPct val="150000"/>
              </a:lnSpc>
            </a:pPr>
            <a:r>
              <a:rPr lang="ar-EG" sz="1400" dirty="0">
                <a:cs typeface="Alexandria" pitchFamily="2" charset="-78"/>
              </a:rPr>
              <a:t>وقد أولت التشريعات الدولية المختلفة اهتماماً متعاظماً لحماية حق الأفراد في الخصوصية نظراً لاعتماد أنماط الحياة المعاصرة باطراد على البنى التكنولوجية في مختلف أوجه الإدارة والإتصال، ما نتج عنه تعاظماً في كمية البيانات التي تحوذها الدولة والمؤسسات الخاصة، ما استدعى أن ينظر المشرع بوجه العناية إلى الكيفية التي يتم بها جمع، وحفظ، ومعالجة البيانات التي يمكن أن تحتوي على معلومات خاصة بالأفراد؛ وما قد ينتج عن إساءة استخدامها من انتهاك لخصوصيتهم، وذلك في حاجة ملحة تضمن خصوصية المواطنين؛ بحيث يجرم جمع البيانات الشخصية بطرق غير مشروعة، ومعالجتها بطرق تدليسية، ونقلها عبر الحدود الجغرافية، ويجرم إفشاءها؛ ما قد يعرض المواطنين لانتهاك حرمة حياتهم الخاصة وحقهم في الخصوصية. </a:t>
            </a: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b="1"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ar-EG" sz="1100" dirty="0">
              <a:cs typeface="Alexandria" pitchFamily="2" charset="-78"/>
            </a:endParaRPr>
          </a:p>
          <a:p>
            <a:pPr algn="r" rtl="1"/>
            <a:endParaRPr lang="en-US" sz="1100" dirty="0"/>
          </a:p>
          <a:p>
            <a:endParaRPr lang="ar-EG" sz="1800" dirty="0">
              <a:cs typeface="Alexandria" pitchFamily="2" charset="-78"/>
            </a:endParaRPr>
          </a:p>
        </p:txBody>
      </p:sp>
      <p:pic>
        <p:nvPicPr>
          <p:cNvPr id="6" name="Picture 5">
            <a:extLst>
              <a:ext uri="{FF2B5EF4-FFF2-40B4-BE49-F238E27FC236}">
                <a16:creationId xmlns:a16="http://schemas.microsoft.com/office/drawing/2014/main" id="{B4A25793-C9FE-8488-F75D-E29B588E2C3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5973" y="1040763"/>
            <a:ext cx="2161271" cy="5562268"/>
          </a:xfrm>
          <a:prstGeom prst="rect">
            <a:avLst/>
          </a:prstGeom>
        </p:spPr>
      </p:pic>
    </p:spTree>
    <p:extLst>
      <p:ext uri="{BB962C8B-B14F-4D97-AF65-F5344CB8AC3E}">
        <p14:creationId xmlns:p14="http://schemas.microsoft.com/office/powerpoint/2010/main" val="1673114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r" rtl="1"/>
            <a:endParaRPr lang="ar-EG" b="1" u="sng" dirty="0">
              <a:solidFill>
                <a:schemeClr val="tx1"/>
              </a:solidFill>
              <a:latin typeface="Alexandria" pitchFamily="2" charset="-78"/>
              <a:cs typeface="Alexandria" pitchFamily="2" charset="-78"/>
            </a:endParaRPr>
          </a:p>
          <a:p>
            <a:pPr algn="r" rtl="1"/>
            <a:endParaRPr lang="ar-EG" sz="1800" b="1" u="sng"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أدى التطـور الهائل الذي تشهده تكنولوجيا الاتصالات والمعلومات إلى ميلاد مفهوم جديد للحق في الخصوصية ارتبط بمدى قدرة الأفراد على التحكم في تدفق معلوماتهم الخاصـة عبر هـذه التكنولوجيـات توقيا لمخاطـر جمعها ومعالجتها فـي بيئات رقمية لأغراض غير مشروعة أو إساءة استعمالها إضـرارا بهم . وقد سـمـي هـذا المفهوم بالخصوصية المعلوماتية لأنه يشمل توفير الحماية القانونية لمعلومات خاصة بشخص صاحبها تنتمي إلى كيانه الإنساني مثل الاسم والعنوان ورقم الهاتف وغيرها التي تأخذ شكل بيانات وثيقة الارتباط والالتصاق بكل شخص طبيعي معرف أو قابل للتعريف .</a:t>
            </a:r>
          </a:p>
          <a:p>
            <a:pPr algn="justLow" rtl="1">
              <a:lnSpc>
                <a:spcPct val="150000"/>
              </a:lnSpc>
            </a:pPr>
            <a:r>
              <a:rPr lang="ar-EG" sz="1600" dirty="0">
                <a:solidFill>
                  <a:schemeClr val="tx1"/>
                </a:solidFill>
                <a:cs typeface="Alexandria" pitchFamily="2" charset="-78"/>
              </a:rPr>
              <a:t>تتضمن الخصوصية المعلوماتية إذاً قواعد جمع وإدارة البيانات الخاصة بالأفراد مثل تلك الخاصة ببطاقات الهوية والحالة المالية والطبية، وتشمل -أيضًا- سرية المراسلات الهاتفية عبر شبكة الإنترنت والبريد الإلكتروني.. وغيرها من وسائل الاتصالات. ويهدف الحق في الخصوصية المعلوماتية إلى حماية البيانات الشخصية التي تتم معالجتها آليا أوتقييد استخدامها بالأحوال المصرح بها قانونا ، نظرا لأن البيانات الشخصية أصبحت مادة تتعرض لصـور شـتى من الانتهاكات، فإما أن يتم استغلالها تجاريا بغرض الدعاية التسويقية، أو رقابتها من قبل الجهات الحكومية، أو سرقتها إضراراً بأصحابها .</a:t>
            </a:r>
          </a:p>
          <a:p>
            <a:pPr algn="justLow" rtl="1">
              <a:lnSpc>
                <a:spcPct val="150000"/>
              </a:lnSpc>
            </a:pPr>
            <a:r>
              <a:rPr lang="ar-EG" sz="1600" dirty="0">
                <a:solidFill>
                  <a:schemeClr val="tx1"/>
                </a:solidFill>
                <a:cs typeface="Alexandria" pitchFamily="2" charset="-78"/>
              </a:rPr>
              <a:t>ومن هنا يمكن القول بأن مدلول الخصوصية المعلوماتية ينصرف إلى حماية البيانات الشخصية للأفراد من تقنيات معالجتها غير المشروعة ؛ أي أن هذا المدلول يتحدد بالبيانات الشخصية للأفراد الي يتم معالجتها بطريقة آلية غير قانونية . ومن ثم يستلزم الأمر التعرض لماهية البيانات الشخصية و المقصود بمعالجتها الآلية .</a:t>
            </a:r>
            <a:endParaRPr lang="en-US" sz="1600" dirty="0">
              <a:solidFill>
                <a:schemeClr val="tx1"/>
              </a:solidFill>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68835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07923" y="1155869"/>
            <a:ext cx="10618838" cy="52380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b="1" u="sng" dirty="0">
              <a:solidFill>
                <a:schemeClr val="tx1"/>
              </a:solidFill>
              <a:latin typeface="Alexandria" pitchFamily="2" charset="-78"/>
              <a:cs typeface="Alexandria" pitchFamily="2" charset="-78"/>
            </a:endParaRPr>
          </a:p>
          <a:p>
            <a:pPr algn="justLow" rtl="1"/>
            <a:endParaRPr lang="ar-EG" b="1" u="sng" dirty="0">
              <a:solidFill>
                <a:schemeClr val="tx1"/>
              </a:solidFill>
              <a:latin typeface="Alexandria" pitchFamily="2" charset="-78"/>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تتعلق البيانات الشخصية بحرمة الحياة الخاصة للإنسان  فهي تسمح بوضع تصور يحدد اتجاهاته و ميوله السياسية و معتقداته الدينية و تعاملاته المالية و البنكية و جنسيته . و لا تختلف البيانات الشخصية التقليدية عن البيانات الشخصية الرقمية إلا في أن الأخيرة تستخدم عند التعامل مع الوسائل الالكترونية . فكلتاهما عبارة عن البيانات الشخصية لكل إنسان التي تشمل إسمه و لقبه و رقم هاتفه و رقمه البريدي و السن و الجنس و تاريخ الميلاد و الجنسية و غيرها من البيانات التي يمكن من خلالها تحديد صاحبها أو يكون قابلاً للتحديد .</a:t>
            </a:r>
          </a:p>
          <a:p>
            <a:pPr algn="justLow" rtl="1">
              <a:lnSpc>
                <a:spcPct val="150000"/>
              </a:lnSpc>
            </a:pPr>
            <a:r>
              <a:rPr lang="ar-EG" sz="1600" dirty="0">
                <a:solidFill>
                  <a:schemeClr val="tx1"/>
                </a:solidFill>
                <a:cs typeface="Alexandria" pitchFamily="2" charset="-78"/>
              </a:rPr>
              <a:t>وقد لاحق التطور الذي شهدته شبكة الانترنت البيانات الشخصية ، بحيث لم تقتصر على الاشم و اللقب و البريد الالكتروني ، إنما اتسعت لتشمل صورة و صوت المستخدم و ملاءته المالية و سلوكياته و عاداته و ميوله و أذواقه ، و كذلك منحاه التفكيري و توجهاته الأيدلوجية . و الأكثر من ذلك كله بياناته الجسدية أو البيانات البيومترية . ولا ينكر أحد أن البيانات الشخصية تمثل حقاً من الحقوق الأساسية اللصيقة بالإنسان الواجب حمايتها جنائياً و مدنياً .</a:t>
            </a:r>
          </a:p>
          <a:p>
            <a:pPr algn="justLow" rtl="1">
              <a:lnSpc>
                <a:spcPct val="150000"/>
              </a:lnSpc>
            </a:pPr>
            <a:r>
              <a:rPr lang="ar-EG" sz="1600" b="1" dirty="0">
                <a:solidFill>
                  <a:schemeClr val="tx1"/>
                </a:solidFill>
                <a:cs typeface="Alexandria" pitchFamily="2" charset="-78"/>
              </a:rPr>
              <a:t>تصدت بعض التشريعات العربية - كالتشريع المصري- لتعريف البيانات الشخصية </a:t>
            </a:r>
            <a:r>
              <a:rPr lang="ar-EG" sz="1600" dirty="0">
                <a:solidFill>
                  <a:schemeClr val="tx1"/>
                </a:solidFill>
                <a:cs typeface="Alexandria" pitchFamily="2" charset="-78"/>
              </a:rPr>
              <a:t>فى قوانينها الداخلية ؛ كما جاء  المادة الأولى من قانون حماية البيانات الشخصية رقم 151 لسنة 2020، بأنها "أي بيانات متعلقة بشخص طبيعي محدد، أويمكن تحديده بشكل مباشر أو غير مباشر عن طريق الربط بين هذه البيانات وأي بيانات أخرى، كالاسم أو الصوت، أوالصورة، أو رقم تعريفي، أو محدد للهوية عبر الانترنت، أو أي بيانات تحدد الهوية النفسية، أو الصحية، أو الاقتصادية، أو الثقافية، أو الاجتماعية".</a:t>
            </a:r>
            <a:endParaRPr lang="en-US" sz="1600" dirty="0">
              <a:solidFill>
                <a:schemeClr val="tx1"/>
              </a:solidFill>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8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endParaRPr lang="ar-EG" sz="1600" b="1" dirty="0">
              <a:solidFill>
                <a:schemeClr val="tx1"/>
              </a:solidFill>
              <a:latin typeface="Alexandria" pitchFamily="2" charset="-78"/>
              <a:cs typeface="Alexandria" pitchFamily="2" charset="-78"/>
            </a:endParaRPr>
          </a:p>
          <a:p>
            <a:pPr lvl="0" algn="r"/>
            <a:r>
              <a:rPr lang="ar-EG" sz="1600" b="1" dirty="0">
                <a:solidFill>
                  <a:schemeClr val="tx1"/>
                </a:solidFill>
                <a:latin typeface="Alexandria" pitchFamily="2" charset="-78"/>
                <a:cs typeface="Alexandria" pitchFamily="2" charset="-78"/>
              </a:rPr>
              <a:t> </a:t>
            </a:r>
            <a:endParaRPr lang="en-US" sz="1600" b="1" dirty="0">
              <a:solidFill>
                <a:schemeClr val="tx1"/>
              </a:solidFill>
              <a:latin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FD3F7E8D-7A55-F446-23C1-07BDDB8DE686}"/>
              </a:ext>
            </a:extLst>
          </p:cNvPr>
          <p:cNvSpPr txBox="1"/>
          <p:nvPr/>
        </p:nvSpPr>
        <p:spPr>
          <a:xfrm>
            <a:off x="4021394" y="615312"/>
            <a:ext cx="4876663" cy="400110"/>
          </a:xfrm>
          <a:prstGeom prst="rect">
            <a:avLst/>
          </a:prstGeom>
          <a:noFill/>
        </p:spPr>
        <p:txBody>
          <a:bodyPr wrap="square" rtlCol="0">
            <a:spAutoFit/>
          </a:bodyPr>
          <a:lstStyle/>
          <a:p>
            <a:pPr lvl="0" algn="ctr" rtl="1"/>
            <a:r>
              <a:rPr lang="ar-EG" sz="2000" b="1" dirty="0">
                <a:solidFill>
                  <a:srgbClr val="00AEEF"/>
                </a:solidFill>
                <a:latin typeface="Alexandria" pitchFamily="2" charset="-78"/>
                <a:cs typeface="Alexandria" pitchFamily="2" charset="-78"/>
              </a:rPr>
              <a:t>2- مفهوم البيانات الشخصية الرقمية </a:t>
            </a:r>
            <a:endParaRPr lang="en-US" sz="20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763297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510747"/>
            <a:ext cx="10830507" cy="50326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وبقراءة النص المصري بشكل متعمق يظهر أنه قد اقتصر على البيانات المتعلقة بالأشخاص الطبيعيين فقط، كما تضمن التعريف للبيانات الشخصية بعض الأمثلة التى تبين هوية الشخص مثل الاسم أو الصورة أو الصوت ...... وكل الأمثلة التي وردت بهذه المادة بالنسبة للبيانات الشخصية إنما أتت على سبيل المثال وليس على سبيل الحصر، وهذا يعني أن أية بيانات أخرى من الممكن أن يتم اعتبارها بيانات شخصية طالما تعلقت بشخص طبيعي محدد أو من الممكن تحديده.</a:t>
            </a:r>
          </a:p>
          <a:p>
            <a:pPr algn="justLow" rtl="1">
              <a:lnSpc>
                <a:spcPct val="150000"/>
              </a:lnSpc>
            </a:pPr>
            <a:r>
              <a:rPr lang="ar-EG" sz="1400" dirty="0">
                <a:solidFill>
                  <a:schemeClr val="tx1"/>
                </a:solidFill>
                <a:cs typeface="Alexandria" pitchFamily="2" charset="-78"/>
              </a:rPr>
              <a:t>أما إذا كانت هذه البيانات غير متعلقة بشخص محدد ولا توجد أية إمكانية لتحديده بشكل مباشر أو غير مباشر، فإنه بمفهوم المخالفة لنص المادة في تعريفها للبيانات الشخصية لا يمكن اعتبار هذه البيانات بيانات شخصية، وذلك لأن المشرع قد اشترط أنه لابد أن تكون البيانات متعلقة بشخص محدد أو يمكن تحديده لاعتبارها بيانات شخصية.</a:t>
            </a:r>
          </a:p>
          <a:p>
            <a:pPr algn="justLow" rtl="1">
              <a:lnSpc>
                <a:spcPct val="150000"/>
              </a:lnSpc>
            </a:pPr>
            <a:r>
              <a:rPr lang="ar-EG" sz="1400" dirty="0">
                <a:solidFill>
                  <a:schemeClr val="tx1"/>
                </a:solidFill>
                <a:cs typeface="Alexandria" pitchFamily="2" charset="-78"/>
              </a:rPr>
              <a:t>كما تعرف المادة 4 من </a:t>
            </a:r>
            <a:r>
              <a:rPr lang="ar-EG" sz="1400" b="1" dirty="0">
                <a:solidFill>
                  <a:schemeClr val="tx1"/>
                </a:solidFill>
                <a:cs typeface="Alexandria" pitchFamily="2" charset="-78"/>
              </a:rPr>
              <a:t>اللائحة الأوروبية </a:t>
            </a:r>
            <a:r>
              <a:rPr lang="en-US" sz="1400" b="1" dirty="0">
                <a:solidFill>
                  <a:schemeClr val="tx1"/>
                </a:solidFill>
              </a:rPr>
              <a:t>GDPR ( "</a:t>
            </a:r>
            <a:r>
              <a:rPr lang="ar-EG" sz="1400" dirty="0">
                <a:solidFill>
                  <a:schemeClr val="tx1"/>
                </a:solidFill>
                <a:cs typeface="Alexandria" pitchFamily="2" charset="-78"/>
              </a:rPr>
              <a:t>البيانات الشخصية </a:t>
            </a:r>
            <a:r>
              <a:rPr lang="en-US" sz="1400" dirty="0">
                <a:solidFill>
                  <a:schemeClr val="tx1"/>
                </a:solidFill>
                <a:latin typeface="Alexandria" pitchFamily="2" charset="-78"/>
                <a:cs typeface="Alexandria" pitchFamily="2" charset="-78"/>
              </a:rPr>
              <a:t>Personal data "</a:t>
            </a:r>
            <a:r>
              <a:rPr lang="en-US" sz="1400" dirty="0">
                <a:solidFill>
                  <a:schemeClr val="tx1"/>
                </a:solidFill>
              </a:rPr>
              <a:t> </a:t>
            </a:r>
            <a:r>
              <a:rPr lang="ar-EG" sz="1400" dirty="0">
                <a:solidFill>
                  <a:schemeClr val="tx1"/>
                </a:solidFill>
                <a:cs typeface="Alexandria" pitchFamily="2" charset="-78"/>
              </a:rPr>
              <a:t>بأنها "تعني أي معلومات تتعلق بشخص طبيعي محدد أو قابل للتحديد )صاحب البيانات(؛ والشخص الطبيعي هو الشخص الذى يمكن تحديد هويته بشكل مباشر أو غير مباشر، بوجه خاص بالرجوع إلى محدد للهوية (مُعرف شخصي ) مثل الاسم أو رقم الضمان الاجتماعي </a:t>
            </a:r>
            <a:r>
              <a:rPr lang="en-US" sz="1400" dirty="0">
                <a:solidFill>
                  <a:schemeClr val="tx1"/>
                </a:solidFill>
                <a:latin typeface="Alexandria" pitchFamily="2" charset="-78"/>
                <a:cs typeface="Alexandria" pitchFamily="2" charset="-78"/>
              </a:rPr>
              <a:t>identification number </a:t>
            </a:r>
            <a:r>
              <a:rPr lang="ar-EG" sz="1400" dirty="0">
                <a:solidFill>
                  <a:schemeClr val="tx1"/>
                </a:solidFill>
                <a:cs typeface="Alexandria" pitchFamily="2" charset="-78"/>
              </a:rPr>
              <a:t>أو بيانات الموقع أو المعرّف عبر الإنترنت )عنوان </a:t>
            </a:r>
            <a:r>
              <a:rPr lang="en-US" sz="1400" dirty="0">
                <a:solidFill>
                  <a:schemeClr val="tx1"/>
                </a:solidFill>
              </a:rPr>
              <a:t>IP </a:t>
            </a:r>
            <a:r>
              <a:rPr lang="ar-EG" sz="1400" dirty="0">
                <a:solidFill>
                  <a:schemeClr val="tx1"/>
                </a:solidFill>
                <a:cs typeface="Alexandria" pitchFamily="2" charset="-78"/>
              </a:rPr>
              <a:t>أو عنوان البريد الإلكتروني أو لواحد أو أكثر من العوامل الخاصة بالهوية البدنية أو الفسيولوجية أو الجينية أو العقلية أو الاقتصادية أو الثقافية أو الاجتماعية لهذا الشخص الطبيعى. </a:t>
            </a:r>
          </a:p>
          <a:p>
            <a:pPr algn="justLow"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r>
              <a:rPr lang="ar-EG" sz="1400" b="1" dirty="0">
                <a:solidFill>
                  <a:schemeClr val="tx1"/>
                </a:solidFill>
                <a:latin typeface="Alexandria" pitchFamily="2" charset="-78"/>
                <a:cs typeface="Alexandria" pitchFamily="2" charset="-78"/>
              </a:rPr>
              <a:t> </a:t>
            </a:r>
            <a:endParaRPr lang="en-US" sz="1400" b="1" dirty="0">
              <a:solidFill>
                <a:schemeClr val="tx1"/>
              </a:solidFill>
              <a:latin typeface="Alexandria" pitchFamily="2" charset="-78"/>
            </a:endParaRPr>
          </a:p>
          <a:p>
            <a:pPr algn="justLow" rtl="1"/>
            <a:endParaRPr lang="ar-EG" sz="14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43313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88046-9E4B-6EC2-360E-DFDA806778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72EF9F-8C29-4CE6-9799-749028B1BA4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5337A9E-CC63-E488-234A-C0E1EF6A2A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F4EF3134-E4A6-5369-F29E-29F35BC049FF}"/>
              </a:ext>
            </a:extLst>
          </p:cNvPr>
          <p:cNvSpPr/>
          <p:nvPr/>
        </p:nvSpPr>
        <p:spPr>
          <a:xfrm>
            <a:off x="680746" y="1269995"/>
            <a:ext cx="10960648" cy="52734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r" rtl="1"/>
            <a:endParaRPr lang="ar-EG" sz="1600" b="1" u="sng"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endParaRPr lang="ar-EG" sz="14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ويكاد يتطابق تعريف القانون المصري للبيانات الشخصية مع التعريف الوارد فى اللائحة الأوروبية، ومد نطاق تحديد هوية الشخص إلى النواحي الصحية أو الثقافية أو الاقتصادية أو الاجتماعية، بيد أن الأخير توسع بعض الشئ فى بيان المسائل الخاصة التى يمكن الاستعانة بها لتحديد هوية الشخص</a:t>
            </a:r>
          </a:p>
          <a:p>
            <a:pPr algn="justLow" rtl="1">
              <a:lnSpc>
                <a:spcPct val="150000"/>
              </a:lnSpc>
            </a:pPr>
            <a:r>
              <a:rPr lang="ar-EG" sz="1400" dirty="0">
                <a:solidFill>
                  <a:schemeClr val="tx1"/>
                </a:solidFill>
                <a:cs typeface="Alexandria" pitchFamily="2" charset="-78"/>
              </a:rPr>
              <a:t>الطبيعي، وهي تشمل، لأول مرة، أمور مثل المعلومات الجينية أو العقلية ومع هذا جاء التعريف المصري عاماً وواسعاً أيضاً بما يسمح باستيعاب هذه المسائل لتحديد هوية الشخص الطبيعي.</a:t>
            </a:r>
          </a:p>
          <a:p>
            <a:pPr algn="justLow" rtl="1">
              <a:lnSpc>
                <a:spcPct val="150000"/>
              </a:lnSpc>
            </a:pPr>
            <a:r>
              <a:rPr lang="ar-EG" sz="1400" dirty="0">
                <a:solidFill>
                  <a:schemeClr val="tx1"/>
                </a:solidFill>
                <a:cs typeface="Alexandria" pitchFamily="2" charset="-78"/>
              </a:rPr>
              <a:t>كذلك </a:t>
            </a:r>
            <a:r>
              <a:rPr lang="ar-EG" sz="1400" b="1" dirty="0">
                <a:solidFill>
                  <a:schemeClr val="tx1"/>
                </a:solidFill>
                <a:cs typeface="Alexandria" pitchFamily="2" charset="-78"/>
              </a:rPr>
              <a:t>يعرف المشرع الفرنسي البيانات الشخصية </a:t>
            </a:r>
            <a:r>
              <a:rPr lang="ar-EG" sz="1400" dirty="0">
                <a:solidFill>
                  <a:schemeClr val="tx1"/>
                </a:solidFill>
                <a:cs typeface="Alexandria" pitchFamily="2" charset="-78"/>
              </a:rPr>
              <a:t>فى المادة الثانية من قانون المعلوماتية والحريات )المعدل( بأنه: "يعتبر بياناً شخصياً أي معلومة تتعلق بشخص طبيعي محدد هويته أو من الممكن تحديد هويته بطريقة مباشرة أو غير مباشرة، سواء تم تحديد هويته بالرجوع إلى رقمه الشخصي أو بالرجوع إلى أي شيء يخصه".</a:t>
            </a:r>
          </a:p>
          <a:p>
            <a:pPr algn="justLow" rtl="1">
              <a:lnSpc>
                <a:spcPct val="150000"/>
              </a:lnSpc>
            </a:pPr>
            <a:r>
              <a:rPr lang="ar-EG" sz="1400" dirty="0">
                <a:solidFill>
                  <a:schemeClr val="tx1"/>
                </a:solidFill>
                <a:cs typeface="Alexandria" pitchFamily="2" charset="-78"/>
              </a:rPr>
              <a:t>ووفقاً للتعريف المشار إليه فإن أي معلومة تتعلق بشخص طبيعي يمكن تحديد هويته تُعتبر بياناً شخصياً يخضع للحماية القانونية، طالما أن هذا الشخص الطبيعي محدد هويته، أو أنه من الممكن تحديد هويته بأي طريقة مباشرة أو غير مباشرة. ويبدو من ذلك أن تعريف البيانات يعتبر بمثابة معيار يمكن عن طريقه تحديد ما إذا كانت المعلومة تعتبر بياناً شخصياً أم لا، ومن ثم مدى خضوعها للحماية القانونية للبيانات الشخصية من عدمه.</a:t>
            </a:r>
          </a:p>
          <a:p>
            <a:pPr algn="justLow" rtl="1">
              <a:lnSpc>
                <a:spcPct val="150000"/>
              </a:lnSpc>
            </a:pPr>
            <a:r>
              <a:rPr lang="ar-EG" sz="1400" dirty="0">
                <a:solidFill>
                  <a:schemeClr val="tx1"/>
                </a:solidFill>
                <a:cs typeface="Alexandria" pitchFamily="2" charset="-78"/>
              </a:rPr>
              <a:t>وتجدر الإشارة إلى أن الحماية القانونية للبيانات الشخصية قاصرة فقط على البيانات الشخصية الخاصة بالأشخاص الطبيعيين، ومن ثم فالبيانات الخاصة بالشخص المعنوي مستبعدة من نطاق الحماية القانونية المتعلقة بالبيانات الشخصية الرقمية.</a:t>
            </a:r>
            <a:endParaRPr lang="en-US" sz="1400" dirty="0">
              <a:solidFill>
                <a:schemeClr val="tx1"/>
              </a:solidFill>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algn="r" rtl="1"/>
            <a:endParaRPr lang="ar-EG" sz="1400"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endParaRPr lang="ar-EG" sz="1400" b="1" dirty="0">
              <a:solidFill>
                <a:schemeClr val="tx1"/>
              </a:solidFill>
              <a:latin typeface="Alexandria" pitchFamily="2" charset="-78"/>
              <a:cs typeface="Alexandria" pitchFamily="2" charset="-78"/>
            </a:endParaRPr>
          </a:p>
          <a:p>
            <a:pPr lvl="0" algn="r"/>
            <a:r>
              <a:rPr lang="ar-EG" sz="1400" b="1" dirty="0">
                <a:solidFill>
                  <a:schemeClr val="tx1"/>
                </a:solidFill>
                <a:latin typeface="Alexandria" pitchFamily="2" charset="-78"/>
                <a:cs typeface="Alexandria" pitchFamily="2" charset="-78"/>
              </a:rPr>
              <a:t> </a:t>
            </a:r>
            <a:endParaRPr lang="en-US" sz="1400" b="1" dirty="0">
              <a:solidFill>
                <a:schemeClr val="tx1"/>
              </a:solidFill>
              <a:latin typeface="Alexandria" pitchFamily="2" charset="-78"/>
            </a:endParaRPr>
          </a:p>
          <a:p>
            <a:pPr algn="justLow" rtl="1"/>
            <a:endParaRPr lang="ar-EG" sz="14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7AA0AC8-02F1-40FA-AE70-58EFA9DE3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4BEE31B-AA2D-1F1E-87B6-D0B3ADA5EE3A}"/>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E548233-7992-F451-2A66-EA7BC5768BF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629468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7813371" y="7497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8" name="TextBox 7">
            <a:extLst>
              <a:ext uri="{FF2B5EF4-FFF2-40B4-BE49-F238E27FC236}">
                <a16:creationId xmlns:a16="http://schemas.microsoft.com/office/drawing/2014/main" id="{C2D17B3A-329E-0D23-3F2A-94F272EE4CD9}"/>
              </a:ext>
            </a:extLst>
          </p:cNvPr>
          <p:cNvSpPr txBox="1"/>
          <p:nvPr/>
        </p:nvSpPr>
        <p:spPr>
          <a:xfrm>
            <a:off x="983226" y="1491651"/>
            <a:ext cx="10176388" cy="1661289"/>
          </a:xfrm>
          <a:prstGeom prst="rect">
            <a:avLst/>
          </a:prstGeom>
          <a:noFill/>
        </p:spPr>
        <p:txBody>
          <a:bodyPr wrap="square" rtlCol="0">
            <a:spAutoFit/>
          </a:bodyPr>
          <a:lstStyle/>
          <a:p>
            <a:pPr algn="justLow" rtl="1"/>
            <a:r>
              <a:rPr lang="ar-EG" sz="2400" b="1" dirty="0">
                <a:solidFill>
                  <a:srgbClr val="00AEEF"/>
                </a:solidFill>
                <a:cs typeface="Alexandria" pitchFamily="2" charset="-78"/>
              </a:rPr>
              <a:t>تقسيم :</a:t>
            </a:r>
          </a:p>
          <a:p>
            <a:pPr algn="justLow" rtl="1">
              <a:lnSpc>
                <a:spcPct val="150000"/>
              </a:lnSpc>
            </a:pPr>
            <a:r>
              <a:rPr lang="ar-EG" dirty="0">
                <a:cs typeface="Alexandria" pitchFamily="2" charset="-78"/>
              </a:rPr>
              <a:t>سنتناول مفهوم معالجة البيانات الشخصية بشكل مقارن بين اللائحة الأوروبية لحماية البيانات – كتشريع دولي -  ، و بين التشريع المصري – كنموذج عربي – و التشريع الفرنسي – باعتباره من أقدم التشريعات في هذا المجال. </a:t>
            </a:r>
          </a:p>
        </p:txBody>
      </p:sp>
      <p:graphicFrame>
        <p:nvGraphicFramePr>
          <p:cNvPr id="9" name="Diagram 8">
            <a:extLst>
              <a:ext uri="{FF2B5EF4-FFF2-40B4-BE49-F238E27FC236}">
                <a16:creationId xmlns:a16="http://schemas.microsoft.com/office/drawing/2014/main" id="{957C8277-3B11-828A-505B-9CFEAF76511C}"/>
              </a:ext>
            </a:extLst>
          </p:cNvPr>
          <p:cNvGraphicFramePr/>
          <p:nvPr>
            <p:extLst>
              <p:ext uri="{D42A27DB-BD31-4B8C-83A1-F6EECF244321}">
                <p14:modId xmlns:p14="http://schemas.microsoft.com/office/powerpoint/2010/main" val="1118004680"/>
              </p:ext>
            </p:extLst>
          </p:nvPr>
        </p:nvGraphicFramePr>
        <p:xfrm>
          <a:off x="474135" y="2937703"/>
          <a:ext cx="10734639" cy="2967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585C694-225D-DD8F-8625-3471901786BF}"/>
              </a:ext>
            </a:extLst>
          </p:cNvPr>
          <p:cNvSpPr txBox="1"/>
          <p:nvPr/>
        </p:nvSpPr>
        <p:spPr>
          <a:xfrm>
            <a:off x="3531884" y="678424"/>
            <a:ext cx="4542320" cy="707886"/>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3-مفهوم معالجة البيانات الشخصية</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517963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44506" y="121954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341841" y="37417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2626178" y="1336747"/>
            <a:ext cx="8727622" cy="5306631"/>
          </a:xfrm>
        </p:spPr>
        <p:txBody>
          <a:bodyPr>
            <a:noAutofit/>
          </a:bodyPr>
          <a:lstStyle/>
          <a:p>
            <a:pPr algn="r" rtl="1"/>
            <a:endParaRPr lang="ar-EG" sz="1600" b="1" u="sng" dirty="0">
              <a:solidFill>
                <a:srgbClr val="00AEEF"/>
              </a:solidFill>
              <a:cs typeface="Alexandria" pitchFamily="2" charset="-78"/>
            </a:endParaRPr>
          </a:p>
          <a:p>
            <a:pPr algn="r" rtl="1"/>
            <a:r>
              <a:rPr lang="ar-EG" sz="1800" b="1" u="sng" dirty="0">
                <a:solidFill>
                  <a:srgbClr val="00AEEF"/>
                </a:solidFill>
                <a:cs typeface="Alexandria" pitchFamily="2" charset="-78"/>
              </a:rPr>
              <a:t>أولاً: تعريف المعالجة في التشريع المصري ؛ كأحد أحدث التشريعات العربية في هذا المجال :</a:t>
            </a:r>
            <a:endParaRPr lang="ar-EG" sz="1800" b="1" dirty="0">
              <a:cs typeface="Alexandria" pitchFamily="2" charset="-78"/>
            </a:endParaRPr>
          </a:p>
          <a:p>
            <a:pPr algn="justLow" rtl="1">
              <a:lnSpc>
                <a:spcPct val="150000"/>
              </a:lnSpc>
            </a:pPr>
            <a:r>
              <a:rPr lang="ar-EG" sz="1600" dirty="0">
                <a:cs typeface="Alexandria" pitchFamily="2" charset="-78"/>
              </a:rPr>
              <a:t>عرف المشرع المصري </a:t>
            </a:r>
            <a:r>
              <a:rPr lang="ar-EG" sz="1600" b="1" dirty="0">
                <a:cs typeface="Alexandria" pitchFamily="2" charset="-78"/>
              </a:rPr>
              <a:t>المعالجة في القانون رقم 151 لسنة 2020 </a:t>
            </a:r>
            <a:r>
              <a:rPr lang="ar-EG" sz="1600" dirty="0">
                <a:cs typeface="Alexandria" pitchFamily="2" charset="-78"/>
              </a:rPr>
              <a:t>بأنها: "أي عملية إلكترونية أو تقنية لكتابة البيانات الشخصية، أو تجميعها، أو تسجيلها، أو حفظها، أو تخزينها، أو دمجها، أو عرضها، أو إرسالها، أواستقبالها، أو تداولها، أو نشرها، أو محوها، أو تغييرها، أوتعديلها، أو استرجاعها أو تحليلها وذلك باستخدام أي وسيط من الوسائط أو الأجهزة الإلكترونية أو التقنية سواء تم ذلك جزئياً أو كلياً".</a:t>
            </a:r>
          </a:p>
          <a:p>
            <a:pPr algn="justLow" rtl="1">
              <a:lnSpc>
                <a:spcPct val="150000"/>
              </a:lnSpc>
            </a:pPr>
            <a:r>
              <a:rPr lang="ar-EG" sz="1600" dirty="0">
                <a:cs typeface="Alexandria" pitchFamily="2" charset="-78"/>
              </a:rPr>
              <a:t> و يلاحظ أن المشرع المصري ضيق من مفهوم معالجة البيانات الشخصية ؛ حيث قصره فقط على العمليات الآلية دون اليدوية . كما حدد ماهية العمليات التي سيشملها مفهوم المعالجة وهي : التجميع ، أو التسجيل، أو الحفظ ، أو التخزين ، أو الدمج ، أو العرض ، أو الإرسال ، أوالاستقبال ، أو التداول، أو النشر ، أو المحو ، أو التغيير، أوالتعديلها، أو الاسترجاع أو التحليل .</a:t>
            </a: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p:txBody>
      </p:sp>
      <p:pic>
        <p:nvPicPr>
          <p:cNvPr id="7" name="Picture 6">
            <a:extLst>
              <a:ext uri="{FF2B5EF4-FFF2-40B4-BE49-F238E27FC236}">
                <a16:creationId xmlns:a16="http://schemas.microsoft.com/office/drawing/2014/main" id="{6BB4A0F3-A322-6920-E039-DD57702CFEA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5766" y="1443597"/>
            <a:ext cx="2292012" cy="4558221"/>
          </a:xfrm>
          <a:prstGeom prst="rect">
            <a:avLst/>
          </a:prstGeom>
        </p:spPr>
      </p:pic>
    </p:spTree>
    <p:extLst>
      <p:ext uri="{BB962C8B-B14F-4D97-AF65-F5344CB8AC3E}">
        <p14:creationId xmlns:p14="http://schemas.microsoft.com/office/powerpoint/2010/main" val="2341440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96789" y="128557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942212"/>
            <a:ext cx="11108118" cy="5836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Content Placeholder 7"/>
          <p:cNvSpPr>
            <a:spLocks noGrp="1"/>
          </p:cNvSpPr>
          <p:nvPr>
            <p:ph idx="1"/>
          </p:nvPr>
        </p:nvSpPr>
        <p:spPr>
          <a:xfrm>
            <a:off x="3211643" y="889978"/>
            <a:ext cx="8577221" cy="5968022"/>
          </a:xfrm>
        </p:spPr>
        <p:txBody>
          <a:bodyPr>
            <a:noAutofit/>
          </a:bodyPr>
          <a:lstStyle/>
          <a:p>
            <a:pPr algn="justLow" rtl="1"/>
            <a:endParaRPr lang="ar-EG" sz="400" dirty="0">
              <a:cs typeface="Alexandria" pitchFamily="2" charset="-78"/>
            </a:endParaRPr>
          </a:p>
          <a:p>
            <a:pPr algn="justLow" rtl="1"/>
            <a:r>
              <a:rPr lang="ar-EG" sz="1600" b="1" u="sng" dirty="0">
                <a:solidFill>
                  <a:srgbClr val="00AEEF"/>
                </a:solidFill>
                <a:cs typeface="Alexandria" pitchFamily="2" charset="-78"/>
              </a:rPr>
              <a:t>ثانيًّا: تعريف اللائحة الأوروبية لمعالجة البيانات :</a:t>
            </a:r>
          </a:p>
          <a:p>
            <a:pPr algn="justLow" rtl="1">
              <a:lnSpc>
                <a:spcPct val="170000"/>
              </a:lnSpc>
            </a:pPr>
            <a:r>
              <a:rPr lang="ar-EG" sz="1400" dirty="0">
                <a:cs typeface="Alexandria" pitchFamily="2" charset="-78"/>
              </a:rPr>
              <a:t>وفى المقابل تُعرف المادة 4 من </a:t>
            </a:r>
            <a:r>
              <a:rPr lang="ar-EG" sz="1400" b="1" dirty="0">
                <a:solidFill>
                  <a:srgbClr val="00AEEF"/>
                </a:solidFill>
                <a:cs typeface="Alexandria" pitchFamily="2" charset="-78"/>
              </a:rPr>
              <a:t>اللائحة</a:t>
            </a:r>
            <a:r>
              <a:rPr lang="ar-EG" sz="1400" b="1" dirty="0">
                <a:cs typeface="Alexandria" pitchFamily="2" charset="-78"/>
              </a:rPr>
              <a:t> </a:t>
            </a:r>
            <a:r>
              <a:rPr lang="ar-EG" sz="1400" b="1" dirty="0">
                <a:solidFill>
                  <a:srgbClr val="00AEEF"/>
                </a:solidFill>
                <a:cs typeface="Alexandria" pitchFamily="2" charset="-78"/>
              </a:rPr>
              <a:t>الأوروبية</a:t>
            </a:r>
            <a:r>
              <a:rPr lang="ar-EG" sz="1400" b="1" dirty="0">
                <a:cs typeface="Alexandria" pitchFamily="2" charset="-78"/>
              </a:rPr>
              <a:t> </a:t>
            </a:r>
            <a:r>
              <a:rPr lang="ar-EG" sz="1400" dirty="0">
                <a:cs typeface="Alexandria" pitchFamily="2" charset="-78"/>
              </a:rPr>
              <a:t>لحماية البيانات "المعالجة </a:t>
            </a:r>
            <a:r>
              <a:rPr lang="en-US" sz="1400" dirty="0"/>
              <a:t>Processing " </a:t>
            </a:r>
            <a:r>
              <a:rPr lang="ar-EG" sz="1400" dirty="0">
                <a:cs typeface="Alexandria" pitchFamily="2" charset="-78"/>
              </a:rPr>
              <a:t>بأنها: "أي عملية أو مجموعة من العمليات التي يتم إجراؤها على البيانات الشخصية أو على مجموعات من البيانات الشخصية، سواء بوسائل آلية أم لا، </a:t>
            </a:r>
            <a:r>
              <a:rPr lang="ar-EG" sz="1400" b="1" dirty="0">
                <a:cs typeface="Alexandria" pitchFamily="2" charset="-78"/>
              </a:rPr>
              <a:t>مثل </a:t>
            </a:r>
            <a:r>
              <a:rPr lang="ar-EG" sz="1400" dirty="0">
                <a:cs typeface="Alexandria" pitchFamily="2" charset="-78"/>
              </a:rPr>
              <a:t>التجميع أو التسجيل أو التنظيم أو الهيكلة أو التخزين أو التكييف أو التغيير أو الاسترجاع أو التشاور أو الاستخدام أوالإفصاح عن طريق الإرسال أو النشر أو الإتاحة أو المحاذاة أو الدمج أو التقييد أو المحو أو التدمير".</a:t>
            </a:r>
          </a:p>
          <a:p>
            <a:pPr algn="justLow" rtl="1">
              <a:lnSpc>
                <a:spcPct val="170000"/>
              </a:lnSpc>
            </a:pPr>
            <a:r>
              <a:rPr lang="ar-EG" sz="1400" dirty="0">
                <a:cs typeface="Alexandria" pitchFamily="2" charset="-78"/>
              </a:rPr>
              <a:t>ومن ثم فإن معالجة البيانات الشخصية، تشمل أية إجراءات متعلقة بالبيانات بغض النظر عن الطريقة التي استخدمت في هذا الإجراء، فأي إجراء يتم اتخاذه ويتعلق بالبيانات الشخصية يعتبر معالجة لهذه البيانات.</a:t>
            </a:r>
          </a:p>
          <a:p>
            <a:pPr algn="justLow" rtl="1">
              <a:lnSpc>
                <a:spcPct val="170000"/>
              </a:lnSpc>
            </a:pPr>
            <a:r>
              <a:rPr lang="ar-EG" sz="1400" dirty="0">
                <a:cs typeface="Alexandria" pitchFamily="2" charset="-78"/>
              </a:rPr>
              <a:t>  وبمقارنة النص في التشريع المصري مع نظيره الأوروبي يظهر</a:t>
            </a:r>
            <a:r>
              <a:rPr lang="en-US" sz="1400" dirty="0">
                <a:cs typeface="Alexandria" pitchFamily="2" charset="-78"/>
              </a:rPr>
              <a:t> </a:t>
            </a:r>
            <a:r>
              <a:rPr lang="ar-EG" sz="1400" dirty="0">
                <a:cs typeface="Alexandria" pitchFamily="2" charset="-78"/>
              </a:rPr>
              <a:t>جلياً أن المشرع المصري ذكر العمليات التى تعد من قبيل المعالجة فى التعريف على سبيل الحصر، كما قصر عملية المعالجة على أي عمليات الكترونية أو تقنية تتم على البيانات، بينما أورد المشرع الأوروبي أن هذه العمليات وردت على سبيل المثال </a:t>
            </a:r>
            <a:r>
              <a:rPr lang="en-US" sz="1400" dirty="0"/>
              <a:t>Such As ، </a:t>
            </a:r>
            <a:r>
              <a:rPr lang="ar-EG" sz="1400" dirty="0">
                <a:cs typeface="Alexandria" pitchFamily="2" charset="-78"/>
              </a:rPr>
              <a:t>كما توسع فى وسيلة المعالجة أياً كان نوعها، إلكترونية أو غيرها.</a:t>
            </a: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1400" dirty="0">
              <a:cs typeface="Alexandria" pitchFamily="2" charset="-78"/>
            </a:endParaRPr>
          </a:p>
          <a:p>
            <a:pPr algn="justLow" rtl="1"/>
            <a:endParaRPr lang="ar-EG" sz="300" dirty="0">
              <a:cs typeface="Alexandria" pitchFamily="2" charset="-78"/>
            </a:endParaRPr>
          </a:p>
          <a:p>
            <a:pPr algn="justLow" rtl="1"/>
            <a:endParaRPr lang="ar-EG" sz="300" dirty="0">
              <a:cs typeface="Alexandria" pitchFamily="2" charset="-78"/>
            </a:endParaRPr>
          </a:p>
          <a:p>
            <a:pPr algn="justLow" rtl="1"/>
            <a:endParaRPr lang="ar-EG" sz="300" dirty="0">
              <a:cs typeface="Alexandria" pitchFamily="2" charset="-78"/>
            </a:endParaRPr>
          </a:p>
          <a:p>
            <a:pPr algn="justLow" rtl="1"/>
            <a:endParaRPr lang="ar-EG" sz="300" dirty="0">
              <a:cs typeface="Alexandria" pitchFamily="2" charset="-78"/>
            </a:endParaRPr>
          </a:p>
          <a:p>
            <a:pPr algn="justLow" rtl="1"/>
            <a:endParaRPr lang="ar-EG" sz="300" dirty="0">
              <a:cs typeface="Alexandria" pitchFamily="2" charset="-78"/>
            </a:endParaRPr>
          </a:p>
          <a:p>
            <a:pPr algn="justLow" rtl="1"/>
            <a:endParaRPr lang="ar-EG" sz="300" dirty="0">
              <a:cs typeface="Alexandria" pitchFamily="2" charset="-78"/>
            </a:endParaRPr>
          </a:p>
          <a:p>
            <a:pPr algn="justLow" rtl="1"/>
            <a:endParaRPr lang="ar-EG" sz="300" dirty="0">
              <a:cs typeface="Alexandria" pitchFamily="2" charset="-78"/>
            </a:endParaRPr>
          </a:p>
          <a:p>
            <a:pPr algn="r" rtl="1"/>
            <a:endParaRPr lang="ar-EG" sz="300" dirty="0">
              <a:cs typeface="Alexandria" pitchFamily="2" charset="-78"/>
            </a:endParaRPr>
          </a:p>
          <a:p>
            <a:pPr algn="r" rtl="1"/>
            <a:endParaRPr lang="ar-EG" sz="300" dirty="0">
              <a:cs typeface="Alexandria" pitchFamily="2" charset="-78"/>
            </a:endParaRPr>
          </a:p>
          <a:p>
            <a:pPr algn="r" rtl="1"/>
            <a:endParaRPr lang="ar-EG" sz="300" dirty="0">
              <a:cs typeface="Alexandria" pitchFamily="2" charset="-78"/>
            </a:endParaRPr>
          </a:p>
          <a:p>
            <a:pPr algn="r" rtl="1"/>
            <a:endParaRPr lang="ar-EG" sz="300" dirty="0">
              <a:cs typeface="Alexandria" pitchFamily="2" charset="-78"/>
            </a:endParaRPr>
          </a:p>
          <a:p>
            <a:pPr algn="r" rtl="1"/>
            <a:endParaRPr lang="ar-EG" sz="300" dirty="0">
              <a:cs typeface="Alexandria" pitchFamily="2" charset="-78"/>
            </a:endParaRPr>
          </a:p>
          <a:p>
            <a:pPr algn="r" rtl="1"/>
            <a:endParaRPr lang="ar-EG" sz="300" dirty="0">
              <a:cs typeface="Alexandria" pitchFamily="2" charset="-78"/>
            </a:endParaRPr>
          </a:p>
          <a:p>
            <a:pPr lvl="0" algn="r"/>
            <a:endParaRPr lang="ar-EG" sz="300" b="1" dirty="0">
              <a:cs typeface="Alexandria" pitchFamily="2" charset="-78"/>
            </a:endParaRPr>
          </a:p>
          <a:p>
            <a:pPr lvl="0" algn="r"/>
            <a:endParaRPr lang="ar-EG" sz="300" b="1" dirty="0">
              <a:cs typeface="Alexandria" pitchFamily="2" charset="-78"/>
            </a:endParaRPr>
          </a:p>
          <a:p>
            <a:pPr lvl="0" algn="r"/>
            <a:endParaRPr lang="ar-EG" sz="300" b="1" dirty="0">
              <a:cs typeface="Alexandria" pitchFamily="2" charset="-78"/>
            </a:endParaRPr>
          </a:p>
          <a:p>
            <a:pPr lvl="0" algn="r"/>
            <a:endParaRPr lang="ar-EG" sz="300" b="1" dirty="0">
              <a:cs typeface="Alexandria" pitchFamily="2" charset="-78"/>
            </a:endParaRPr>
          </a:p>
          <a:p>
            <a:pPr lvl="0" algn="r"/>
            <a:endParaRPr lang="ar-EG" sz="300" b="1" dirty="0">
              <a:cs typeface="Alexandria" pitchFamily="2" charset="-78"/>
            </a:endParaRPr>
          </a:p>
          <a:p>
            <a:pPr lvl="0" algn="r"/>
            <a:r>
              <a:rPr lang="ar-EG" sz="300" b="1" dirty="0">
                <a:cs typeface="Alexandria" pitchFamily="2" charset="-78"/>
              </a:rPr>
              <a:t> </a:t>
            </a:r>
            <a:endParaRPr lang="en-US" sz="300" b="1" dirty="0"/>
          </a:p>
          <a:p>
            <a:pPr algn="justLow" rtl="1"/>
            <a:endParaRPr lang="ar-EG" sz="300" dirty="0">
              <a:cs typeface="Alexandria" pitchFamily="2" charset="-78"/>
            </a:endParaRPr>
          </a:p>
        </p:txBody>
      </p:sp>
      <p:pic>
        <p:nvPicPr>
          <p:cNvPr id="2" name="Picture 1">
            <a:extLst>
              <a:ext uri="{FF2B5EF4-FFF2-40B4-BE49-F238E27FC236}">
                <a16:creationId xmlns:a16="http://schemas.microsoft.com/office/drawing/2014/main" id="{2ADDF9E5-0061-1240-4380-1AAA31C0F4F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0746" y="1285572"/>
            <a:ext cx="2530897" cy="5071528"/>
          </a:xfrm>
          <a:prstGeom prst="rect">
            <a:avLst/>
          </a:prstGeom>
        </p:spPr>
      </p:pic>
    </p:spTree>
    <p:extLst>
      <p:ext uri="{BB962C8B-B14F-4D97-AF65-F5344CB8AC3E}">
        <p14:creationId xmlns:p14="http://schemas.microsoft.com/office/powerpoint/2010/main" val="1617172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53219" y="-362763"/>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DC423DDD-AE3C-C17B-4ACD-A9D41A48CC32}"/>
              </a:ext>
            </a:extLst>
          </p:cNvPr>
          <p:cNvGraphicFramePr/>
          <p:nvPr>
            <p:extLst>
              <p:ext uri="{D42A27DB-BD31-4B8C-83A1-F6EECF244321}">
                <p14:modId xmlns:p14="http://schemas.microsoft.com/office/powerpoint/2010/main" val="418031800"/>
              </p:ext>
            </p:extLst>
          </p:nvPr>
        </p:nvGraphicFramePr>
        <p:xfrm>
          <a:off x="2626178" y="1931266"/>
          <a:ext cx="8204544" cy="3485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Content Placeholder 7"/>
          <p:cNvSpPr>
            <a:spLocks noGrp="1"/>
          </p:cNvSpPr>
          <p:nvPr>
            <p:ph idx="1"/>
          </p:nvPr>
        </p:nvSpPr>
        <p:spPr>
          <a:xfrm>
            <a:off x="838200" y="1508078"/>
            <a:ext cx="10515600" cy="4668885"/>
          </a:xfrm>
        </p:spPr>
        <p:txBody>
          <a:bodyPr>
            <a:noAutofit/>
          </a:bodyPr>
          <a:lstStyle/>
          <a:p>
            <a:pPr algn="justLow" rtl="1"/>
            <a:endParaRPr lang="ar-EG" sz="1600" dirty="0">
              <a:cs typeface="Alexandria" pitchFamily="2" charset="-78"/>
            </a:endParaRPr>
          </a:p>
          <a:p>
            <a:pPr algn="justLow" rtl="1">
              <a:lnSpc>
                <a:spcPct val="150000"/>
              </a:lnSpc>
            </a:pPr>
            <a:r>
              <a:rPr lang="ar-EG" sz="1600" dirty="0">
                <a:cs typeface="Alexandria" pitchFamily="2" charset="-78"/>
              </a:rPr>
              <a:t>وإن كان تعداد الأفعال التى تدخل فى نطاق المعالجة وفقا لتعريف المشرع المصري يكاد يبدو كافياً من الوهلة الأولى، وقد لا يتخيل وجود أفعال أو عمليات يمكن أن تقع على البيانات غير تلك الواردة فى التعريف إلا أنه ربما كان من الأفضل لو اقتدى المشرع المصري بنظيره الأوروبي فى هذا الشأن حتى يترك الباب مفتوحاً أمام استيعاب أى أفعال أخرى ربما تنشأ عن التطور المستمر فى التعامل مع البيانات باستخدام التكنولوجيا.</a:t>
            </a:r>
          </a:p>
          <a:p>
            <a:pPr algn="justLow" rtl="1">
              <a:lnSpc>
                <a:spcPct val="150000"/>
              </a:lnSpc>
            </a:pPr>
            <a:r>
              <a:rPr lang="ar-EG" sz="1600" dirty="0">
                <a:cs typeface="Alexandria" pitchFamily="2" charset="-78"/>
              </a:rPr>
              <a:t>ويؤخذ على المشرع المصري عدم تعريفه للأفعال التى تدخل فى إطار المعالجة، فلم يحدد المقصود "بتجميع البيانات« أو "تسجيلها" أو "حفظها" أو "تخزينها وغير ذلك من الأفعال التى تناولها تعريف المعالجة، بينما تطرق المشرع الأوروبي إلى تعريف بعض العمليات دون غيرها، كما أضاف بعض المصطلحات التى ترتبط بالمعالجة وعرفها ووضح مدى خضوعها للائحة.</a:t>
            </a: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endParaRPr lang="ar-EG" sz="1600" b="1" dirty="0">
              <a:cs typeface="Alexandria" pitchFamily="2" charset="-78"/>
            </a:endParaRPr>
          </a:p>
          <a:p>
            <a:pPr lvl="0" algn="r"/>
            <a:r>
              <a:rPr lang="ar-EG" sz="1600" b="1" dirty="0">
                <a:cs typeface="Alexandria" pitchFamily="2" charset="-78"/>
              </a:rPr>
              <a:t> </a:t>
            </a:r>
            <a:endParaRPr lang="en-US" sz="1600" b="1" dirty="0"/>
          </a:p>
          <a:p>
            <a:pPr algn="justLow" rtl="1"/>
            <a:endParaRPr lang="ar-EG" sz="1600" dirty="0">
              <a:cs typeface="Alexandria" pitchFamily="2" charset="-78"/>
            </a:endParaRPr>
          </a:p>
          <a:p>
            <a:pPr algn="r" rtl="1"/>
            <a:endParaRPr lang="ar-EG" sz="1600" dirty="0">
              <a:cs typeface="Alexandria" pitchFamily="2" charset="-78"/>
            </a:endParaRPr>
          </a:p>
          <a:p>
            <a:pPr algn="r" rtl="1"/>
            <a:endParaRPr lang="ar-EG" sz="1600" dirty="0">
              <a:cs typeface="Alexandria" pitchFamily="2" charset="-78"/>
            </a:endParaRPr>
          </a:p>
          <a:p>
            <a:pPr algn="r" rtl="1"/>
            <a:endParaRPr lang="en-US" sz="1600" i="1" dirty="0"/>
          </a:p>
          <a:p>
            <a:pPr algn="r" rtl="1"/>
            <a:endParaRPr lang="ar-EG" sz="1600" dirty="0">
              <a:cs typeface="Alexandria" pitchFamily="2" charset="-78"/>
            </a:endParaRPr>
          </a:p>
          <a:p>
            <a:endParaRPr lang="ar-EG" sz="1600" dirty="0">
              <a:cs typeface="Alexandria" pitchFamily="2" charset="-78"/>
            </a:endParaRPr>
          </a:p>
        </p:txBody>
      </p:sp>
    </p:spTree>
    <p:extLst>
      <p:ext uri="{BB962C8B-B14F-4D97-AF65-F5344CB8AC3E}">
        <p14:creationId xmlns:p14="http://schemas.microsoft.com/office/powerpoint/2010/main" val="36189364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4" y="998564"/>
            <a:ext cx="11330825" cy="5303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8D14921-D6CE-085D-3573-6CDACD4DFE3D}"/>
              </a:ext>
            </a:extLst>
          </p:cNvPr>
          <p:cNvSpPr txBox="1"/>
          <p:nvPr/>
        </p:nvSpPr>
        <p:spPr>
          <a:xfrm>
            <a:off x="786577" y="910959"/>
            <a:ext cx="11120288" cy="6832640"/>
          </a:xfrm>
          <a:prstGeom prst="rect">
            <a:avLst/>
          </a:prstGeom>
          <a:noFill/>
        </p:spPr>
        <p:txBody>
          <a:bodyPr wrap="square" rtlCol="0">
            <a:spAutoFit/>
          </a:bodyPr>
          <a:lstStyle/>
          <a:p>
            <a:pPr algn="r" rtl="1"/>
            <a:endParaRPr lang="en-US" sz="2400" b="1" u="sng" dirty="0"/>
          </a:p>
          <a:p>
            <a:pPr algn="r" rtl="1"/>
            <a:r>
              <a:rPr lang="ar-EG" sz="2000" b="1" u="sng" dirty="0">
                <a:solidFill>
                  <a:srgbClr val="00AEEF"/>
                </a:solidFill>
                <a:cs typeface="Alexandria" pitchFamily="2" charset="-78"/>
              </a:rPr>
              <a:t>ثالثًا: تعريف التشريع الفرنسي لمعالجة البيانات :</a:t>
            </a:r>
            <a:endParaRPr lang="ar-EG" dirty="0">
              <a:solidFill>
                <a:srgbClr val="00AEEF"/>
              </a:solidFill>
              <a:cs typeface="Alexandria" pitchFamily="2" charset="-78"/>
            </a:endParaRPr>
          </a:p>
          <a:p>
            <a:pPr algn="r" rtl="1">
              <a:lnSpc>
                <a:spcPct val="150000"/>
              </a:lnSpc>
            </a:pPr>
            <a:r>
              <a:rPr lang="ar-EG" sz="1600" dirty="0">
                <a:cs typeface="Alexandria" pitchFamily="2" charset="-78"/>
              </a:rPr>
              <a:t>في فرنسا، نص المشرع في المادة الثانية من القانون رقم ۱۹۷۸-۱۷ المعدلة بالأمررقم ٢٠١٨-١١٢٥ المؤرخ ۱۲ ديسمبر ۲۰۱۸ علی ان «ينطبق هذا القانون على المعالجة الآلية للبيانات الشخصية كليا أو جزئيا، وكذلك على المعالجة غير الآليـة للبيانات الشخصية الواردة أو المزمع إدراجها في الملفات، عندما يسـتـوفـي الشخص المسؤولالشروط المنصوص عليها في المادة (3) من هذا القانون». </a:t>
            </a:r>
          </a:p>
          <a:p>
            <a:pPr algn="r" rtl="1">
              <a:lnSpc>
                <a:spcPct val="150000"/>
              </a:lnSpc>
            </a:pPr>
            <a:r>
              <a:rPr lang="ar-EG" sz="1600" dirty="0">
                <a:cs typeface="Alexandria" pitchFamily="2" charset="-78"/>
              </a:rPr>
              <a:t>وهو ما يؤكد تبني المشرع الفرنسي مفهوما واسعا لمعالجة البيانات الشخصية يشمل جميـع العمليات التي تجري عليها سـواء تمت بطريقـة آلية أو يدويـة، وذلك من أجل تحقيق الحماية الشاملة والكافية لهذه البيانات.</a:t>
            </a:r>
          </a:p>
          <a:p>
            <a:pPr algn="justLow" rtl="1">
              <a:lnSpc>
                <a:spcPct val="150000"/>
              </a:lnSpc>
            </a:pPr>
            <a:r>
              <a:rPr lang="ar-EG" sz="1600" dirty="0">
                <a:cs typeface="Alexandria" pitchFamily="2" charset="-78"/>
              </a:rPr>
              <a:t>وتطبيقا لذلك قضت محكمة النقض الفرنسية بأنه يعد مـن قبيل المعالجة تحديد عناوين البريد الإلكتروني ومستخدميها بدون حفظها في ملف معين بطريقة إلكترونية لإرسال الإعلانات إلى أصحابها  . وبالتالي، فإن طلب معلومات على الإنترنت، واستشارة بطاقات البيانات الشخصية،وتبادل الرسائل في مجموعات المناقشـة، واختصـار عـدد العمليات المعلوماتية على الإنترنت يمكن تكييفه بأنه معالجة للبيانات الشخصية المدرجة بهذه البطاقات . </a:t>
            </a:r>
          </a:p>
          <a:p>
            <a:pPr lvl="0" algn="r">
              <a:lnSpc>
                <a:spcPct val="150000"/>
              </a:lnSpc>
            </a:pPr>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en-US" sz="2000" dirty="0">
              <a:latin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1692356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E9523-9DA5-2D14-74D9-5A9871FC84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0B74CD-B2E7-1AC6-7D24-1C6EE79FB4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14FD150-0C45-B313-7CAE-B64FC3BD1AC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4475154-0060-BD21-1A6C-BA8FE4BE85A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lnSpc>
                <a:spcPct val="150000"/>
              </a:lnSpc>
            </a:pPr>
            <a:endParaRPr lang="en-US" sz="1600" dirty="0">
              <a:solidFill>
                <a:schemeClr val="tx1"/>
              </a:solidFill>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واتساقا مع هذا المفهوم الموسع، عرف المشرع الفرنسي معالجة البيانات الشخصية في المادة السابقة المعدلة بمقتضى القانون رقم ٢٠٠٤-٨٠١ المؤرخ 6 أغسطس ٢٠٠٤بأنهـا «كل عملية أو مجموعة من العمليات التي تجـرى على هذه البيانات، بغض النظر عن الطريقة المستخدمة، بما في ذلك جمعها وتسجيلها وتنظيمها وتخزينها وتحويرها</a:t>
            </a:r>
            <a:r>
              <a:rPr lang="en-US" sz="1600" dirty="0">
                <a:solidFill>
                  <a:schemeClr val="tx1"/>
                </a:solidFill>
                <a:cs typeface="Alexandria" pitchFamily="2" charset="-78"/>
              </a:rPr>
              <a:t> </a:t>
            </a:r>
            <a:r>
              <a:rPr lang="ar-EG" sz="1600" dirty="0">
                <a:solidFill>
                  <a:schemeClr val="tx1"/>
                </a:solidFill>
                <a:cs typeface="Alexandria" pitchFamily="2" charset="-78"/>
              </a:rPr>
              <a:t>أو تعديلها واسترجاعها واقتباسها واستخدامها والكشف عنها من خلال نقلها أو نشرها بأي شكل من الأشكال المتاحة مثل التقريب أو الربط البيني، وأيضـا غلقها ، ومحوها ،أو إتلافها».ويتضح من هذا التعريف، أن المشرع الفرنسي قد وسّع من مصطلح المعالجة ليشمل مجموعة من العمليات التي تهدف إلى جمع البيانات الشخصية وتسجيلها وتنظيمها وتخزينها وتحويرها أو تعديلها واسترجاعها أو</a:t>
            </a:r>
            <a:r>
              <a:rPr lang="en-US" sz="1600" dirty="0">
                <a:solidFill>
                  <a:schemeClr val="tx1"/>
                </a:solidFill>
                <a:cs typeface="Alexandria" pitchFamily="2" charset="-78"/>
              </a:rPr>
              <a:t> </a:t>
            </a:r>
            <a:r>
              <a:rPr lang="ar-EG" sz="1600" dirty="0">
                <a:solidFill>
                  <a:schemeClr val="tx1"/>
                </a:solidFill>
                <a:cs typeface="Alexandria" pitchFamily="2" charset="-78"/>
              </a:rPr>
              <a:t>مراجعتها أو الإفصاح عنها من خلال</a:t>
            </a:r>
            <a:r>
              <a:rPr lang="en-US" sz="1600" dirty="0">
                <a:solidFill>
                  <a:schemeClr val="tx1"/>
                </a:solidFill>
                <a:cs typeface="Alexandria" pitchFamily="2" charset="-78"/>
              </a:rPr>
              <a:t> </a:t>
            </a:r>
            <a:r>
              <a:rPr lang="ar-EG" sz="1600" dirty="0">
                <a:solidFill>
                  <a:schemeClr val="tx1"/>
                </a:solidFill>
                <a:cs typeface="Alexandria" pitchFamily="2" charset="-78"/>
              </a:rPr>
              <a:t>إرسالها أو نشرها بأية وسيلة كانت أو أي شكل آخر من الأشكال المتاحة مثل التقريب أو</a:t>
            </a:r>
            <a:r>
              <a:rPr lang="en-US" sz="1600" dirty="0">
                <a:solidFill>
                  <a:schemeClr val="tx1"/>
                </a:solidFill>
                <a:cs typeface="Alexandria" pitchFamily="2" charset="-78"/>
              </a:rPr>
              <a:t> </a:t>
            </a:r>
            <a:r>
              <a:rPr lang="ar-EG" sz="1600" dirty="0">
                <a:solidFill>
                  <a:schemeClr val="tx1"/>
                </a:solidFill>
                <a:cs typeface="Alexandria" pitchFamily="2" charset="-78"/>
              </a:rPr>
              <a:t>الربط البيني أو القفل أو المسـح أو التدمير. ومن ثم لا تقتصر عملية النشر على النشر</a:t>
            </a:r>
            <a:r>
              <a:rPr lang="en-US" sz="1600" dirty="0">
                <a:solidFill>
                  <a:schemeClr val="tx1"/>
                </a:solidFill>
                <a:cs typeface="Alexandria" pitchFamily="2" charset="-78"/>
              </a:rPr>
              <a:t> </a:t>
            </a:r>
            <a:r>
              <a:rPr lang="ar-EG" sz="1600" dirty="0">
                <a:solidFill>
                  <a:schemeClr val="tx1"/>
                </a:solidFill>
                <a:cs typeface="Alexandria" pitchFamily="2" charset="-78"/>
              </a:rPr>
              <a:t>الإلكتروني فقط بل يتسع مدلولها لأية وسيلة يسفر عنها التقدم التكنولوجي مستقبلًا.</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8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algn="r" rtl="1"/>
            <a:endParaRPr lang="ar-EG" sz="1600"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endParaRPr lang="ar-EG" sz="1600" b="1" dirty="0">
              <a:solidFill>
                <a:schemeClr val="tx1"/>
              </a:solidFill>
              <a:cs typeface="Alexandria" pitchFamily="2" charset="-78"/>
            </a:endParaRPr>
          </a:p>
          <a:p>
            <a:pPr lvl="0" algn="r"/>
            <a:r>
              <a:rPr lang="ar-EG" sz="1600" b="1" dirty="0">
                <a:solidFill>
                  <a:schemeClr val="tx1"/>
                </a:solidFill>
                <a:cs typeface="Alexandria" pitchFamily="2" charset="-78"/>
              </a:rPr>
              <a:t> </a:t>
            </a:r>
            <a:endParaRPr lang="en-US" sz="1600" b="1"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a:p>
            <a:pPr algn="justLow" rtl="1"/>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59D61F3-1245-5691-CB0F-4AC1E16BD3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AF7391A-FA9A-2573-C054-1F05B4CC5C3F}"/>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5FEDA9B-5D06-0D6D-8744-A03254B867C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7525575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269994"/>
            <a:ext cx="11511254" cy="52734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 6">
            <a:extLst>
              <a:ext uri="{FF2B5EF4-FFF2-40B4-BE49-F238E27FC236}">
                <a16:creationId xmlns:a16="http://schemas.microsoft.com/office/drawing/2014/main" id="{C08C41A8-266A-1422-FF90-8271042140DC}"/>
              </a:ext>
            </a:extLst>
          </p:cNvPr>
          <p:cNvGraphicFramePr/>
          <p:nvPr>
            <p:extLst>
              <p:ext uri="{D42A27DB-BD31-4B8C-83A1-F6EECF244321}">
                <p14:modId xmlns:p14="http://schemas.microsoft.com/office/powerpoint/2010/main" val="2469410068"/>
              </p:ext>
            </p:extLst>
          </p:nvPr>
        </p:nvGraphicFramePr>
        <p:xfrm>
          <a:off x="5612064" y="1238945"/>
          <a:ext cx="8002744" cy="441089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TextBox 7">
            <a:extLst>
              <a:ext uri="{FF2B5EF4-FFF2-40B4-BE49-F238E27FC236}">
                <a16:creationId xmlns:a16="http://schemas.microsoft.com/office/drawing/2014/main" id="{43F6FA5B-2DDF-8DA1-0F3A-B8C5EA803E81}"/>
              </a:ext>
            </a:extLst>
          </p:cNvPr>
          <p:cNvSpPr txBox="1"/>
          <p:nvPr/>
        </p:nvSpPr>
        <p:spPr>
          <a:xfrm>
            <a:off x="3584087" y="506085"/>
            <a:ext cx="5264201" cy="1077218"/>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ثانياً: دور القانون في الاعتراف بالخصوصية كأحد الحقوق الأساسية للإنسان </a:t>
            </a:r>
            <a:endParaRPr lang="en-US" sz="2000" b="1" dirty="0">
              <a:solidFill>
                <a:srgbClr val="00AEEF"/>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DA7E4D3F-3B4C-01ED-4749-C1839CE4872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40640" y="1672669"/>
            <a:ext cx="6118066" cy="3835121"/>
          </a:xfrm>
          <a:prstGeom prst="rect">
            <a:avLst/>
          </a:prstGeom>
        </p:spPr>
      </p:pic>
    </p:spTree>
    <p:extLst>
      <p:ext uri="{BB962C8B-B14F-4D97-AF65-F5344CB8AC3E}">
        <p14:creationId xmlns:p14="http://schemas.microsoft.com/office/powerpoint/2010/main" val="1551850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08F07-0387-50C3-D13A-BFADAD5A5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F9DB9E-5233-A518-52D8-09E15EDEF5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24BB04F-A50A-C35B-D9CB-F512AC0B5D9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D240D84-BCDF-9453-C6E8-3E4A3F4F5E8F}"/>
              </a:ext>
            </a:extLst>
          </p:cNvPr>
          <p:cNvSpPr/>
          <p:nvPr/>
        </p:nvSpPr>
        <p:spPr>
          <a:xfrm>
            <a:off x="1012723" y="1101704"/>
            <a:ext cx="10903974" cy="5209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EG" sz="1800" b="1" u="sng" dirty="0">
              <a:solidFill>
                <a:srgbClr val="00AEEF"/>
              </a:solidFill>
              <a:cs typeface="Alexandria" pitchFamily="2" charset="-78"/>
            </a:endParaRPr>
          </a:p>
          <a:p>
            <a:pPr algn="justLow" rtl="1"/>
            <a:endParaRPr lang="ar-EG" sz="1800" b="1" u="sng" dirty="0">
              <a:solidFill>
                <a:srgbClr val="00AEEF"/>
              </a:solidFill>
              <a:cs typeface="Alexandria" pitchFamily="2" charset="-78"/>
            </a:endParaRPr>
          </a:p>
          <a:p>
            <a:pPr algn="justLow" rtl="1"/>
            <a:r>
              <a:rPr lang="ar-EG" sz="1800" b="1" u="sng" dirty="0">
                <a:solidFill>
                  <a:srgbClr val="00AEEF"/>
                </a:solidFill>
                <a:cs typeface="Alexandria" pitchFamily="2" charset="-78"/>
              </a:rPr>
              <a:t>1-دور المنظمات الدولية و الإقليمية : </a:t>
            </a:r>
            <a:endParaRPr lang="ar-EG" sz="1600" b="1" dirty="0">
              <a:solidFill>
                <a:schemeClr val="tx1"/>
              </a:solidFill>
              <a:cs typeface="Alexandria" pitchFamily="2" charset="-78"/>
            </a:endParaRPr>
          </a:p>
          <a:p>
            <a:pPr algn="justLow" rtl="1">
              <a:lnSpc>
                <a:spcPct val="150000"/>
              </a:lnSpc>
            </a:pPr>
            <a:r>
              <a:rPr lang="ar-EG" sz="1600" b="1" dirty="0">
                <a:solidFill>
                  <a:schemeClr val="tx1"/>
                </a:solidFill>
                <a:cs typeface="Alexandria" pitchFamily="2" charset="-78"/>
              </a:rPr>
              <a:t>يرجع الفضل في حماية الخصوصية على الصعيد الدولي لجهود المنظمات الدولية و الإقليمية التي كان لها الأثر البين في صياغة النظام القانوني لخصوصية البيانات الشخصية . </a:t>
            </a:r>
          </a:p>
          <a:p>
            <a:pPr algn="justLow" rtl="1">
              <a:lnSpc>
                <a:spcPct val="150000"/>
              </a:lnSpc>
            </a:pPr>
            <a:r>
              <a:rPr lang="ar-EG" sz="1600" dirty="0">
                <a:solidFill>
                  <a:schemeClr val="tx1"/>
                </a:solidFill>
                <a:cs typeface="Alexandria" pitchFamily="2" charset="-78"/>
              </a:rPr>
              <a:t>ونجد أهم جهود المنظمات الدولية والاقليمية فى مجال حماية لخصوصية البيانات الشخصية، واضحة فيما يلى:-</a:t>
            </a:r>
          </a:p>
          <a:p>
            <a:pPr marL="457200" indent="-457200" algn="justLow" rtl="1">
              <a:lnSpc>
                <a:spcPct val="150000"/>
              </a:lnSpc>
              <a:buAutoNum type="arabic1Minus"/>
            </a:pPr>
            <a:r>
              <a:rPr lang="ar-EG" sz="1600" b="1" dirty="0">
                <a:solidFill>
                  <a:srgbClr val="00AEEF"/>
                </a:solidFill>
                <a:cs typeface="Alexandria" pitchFamily="2" charset="-78"/>
              </a:rPr>
              <a:t>الإعلان العالمى لحقوق الإنسان الصادر عام 1948</a:t>
            </a:r>
            <a:r>
              <a:rPr lang="ar-EG" sz="1600" dirty="0">
                <a:solidFill>
                  <a:schemeClr val="tx1"/>
                </a:solidFill>
                <a:cs typeface="Alexandria" pitchFamily="2" charset="-78"/>
              </a:rPr>
              <a:t> : حيث يرسخ الحق فى الخصوصية، بشكل واضح فى المادة 12 منه التى تنص على أن: "لا يجوز تعريض أي شخص للتدخل التعسفي في خصوصياته أو في شئونه الأسرية أو المنزلية أو في مراساته، ولا حتى إثارة حملات تستهدف شرفه وسمعته. ويمتلك كل إنسان الحق في الحصول على حماية القانون ضد مثل هذا التدخل أو تلك الهجمات.</a:t>
            </a:r>
          </a:p>
          <a:p>
            <a:pPr marL="457200" indent="-457200" algn="justLow" rtl="1">
              <a:lnSpc>
                <a:spcPct val="150000"/>
              </a:lnSpc>
              <a:buFontTx/>
              <a:buAutoNum type="arabic1Minus"/>
            </a:pPr>
            <a:r>
              <a:rPr lang="ar-EG" sz="1600" dirty="0">
                <a:solidFill>
                  <a:schemeClr val="tx1"/>
                </a:solidFill>
                <a:cs typeface="Alexandria" pitchFamily="2" charset="-78"/>
              </a:rPr>
              <a:t>ثم تبعه </a:t>
            </a:r>
            <a:r>
              <a:rPr lang="ar-EG" sz="1600" b="1" dirty="0">
                <a:solidFill>
                  <a:srgbClr val="00AEEF"/>
                </a:solidFill>
                <a:cs typeface="Alexandria" pitchFamily="2" charset="-78"/>
              </a:rPr>
              <a:t>العهدان الدوليان الخاصان بحقوق الإنسان في العام 1966</a:t>
            </a:r>
            <a:r>
              <a:rPr lang="ar-EG" sz="1600" dirty="0">
                <a:solidFill>
                  <a:srgbClr val="00AEEF"/>
                </a:solidFill>
                <a:cs typeface="Alexandria" pitchFamily="2" charset="-78"/>
              </a:rPr>
              <a:t> </a:t>
            </a:r>
            <a:r>
              <a:rPr lang="ar-EG" sz="1600" dirty="0">
                <a:solidFill>
                  <a:schemeClr val="tx1"/>
                </a:solidFill>
                <a:cs typeface="Alexandria" pitchFamily="2" charset="-78"/>
              </a:rPr>
              <a:t>وغيرها من المعاهدات والمواثيق الإقليمية والدولية. وتنص </a:t>
            </a:r>
            <a:r>
              <a:rPr lang="ar-EG" sz="1600" b="1" dirty="0">
                <a:solidFill>
                  <a:schemeClr val="tx1"/>
                </a:solidFill>
                <a:cs typeface="Alexandria" pitchFamily="2" charset="-78"/>
              </a:rPr>
              <a:t>المادة 17 من العهد الدولي الخاص بالحقوق المدنية والسياسية </a:t>
            </a:r>
            <a:r>
              <a:rPr lang="ar-EG" sz="1600" dirty="0">
                <a:solidFill>
                  <a:schemeClr val="tx1"/>
                </a:solidFill>
                <a:cs typeface="Alexandria" pitchFamily="2" charset="-78"/>
              </a:rPr>
              <a:t>على أنه لا يجوز تعريض أي شخص، على نحو تعسفي أو غير قانوني،لتدخل في خصوصياته أو شؤون أسرته أو بيته أو مراسلاته، ولا لأي حملات غير قانونية تمس شرفه أو سمعته. وأنه من حق كل شخص أن يحميه القانون من مثل هذاالتدخل أو المساس.</a:t>
            </a:r>
          </a:p>
          <a:p>
            <a:pPr algn="r" rtl="1"/>
            <a:endParaRPr lang="en-US" i="1" dirty="0">
              <a:solidFill>
                <a:schemeClr val="tx1"/>
              </a:solidFill>
            </a:endParaRPr>
          </a:p>
          <a:p>
            <a:pPr algn="r" rtl="1"/>
            <a:endParaRPr lang="ar-EG" dirty="0">
              <a:solidFill>
                <a:schemeClr val="tx1"/>
              </a:solidFill>
              <a:cs typeface="Alexandria" pitchFamily="2" charset="-78"/>
            </a:endParaRPr>
          </a:p>
        </p:txBody>
      </p:sp>
      <p:pic>
        <p:nvPicPr>
          <p:cNvPr id="5" name="Graphic 21">
            <a:extLst>
              <a:ext uri="{FF2B5EF4-FFF2-40B4-BE49-F238E27FC236}">
                <a16:creationId xmlns:a16="http://schemas.microsoft.com/office/drawing/2014/main" id="{459975DD-43C2-03EA-A5D9-36F18710F4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85D60CE-4032-59E2-2A3F-91E5050E7E4F}"/>
              </a:ext>
            </a:extLst>
          </p:cNvPr>
          <p:cNvSpPr txBox="1"/>
          <p:nvPr/>
        </p:nvSpPr>
        <p:spPr>
          <a:xfrm>
            <a:off x="1647649" y="-538070"/>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C57DBBC-2B9F-9057-7627-D7576A7BD9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5612156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C8FE-7A4C-BC05-EFB9-32E7A27868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73610B-FF69-AE14-6BEA-61C4FA5CAD8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6265089A-617D-0D72-CF1E-C2323C7F807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3E5256D-BB59-A46D-4164-20788C7ECCAA}"/>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b="1" dirty="0">
                <a:solidFill>
                  <a:srgbClr val="00AEEF"/>
                </a:solidFill>
                <a:cs typeface="Alexandria" pitchFamily="2" charset="-78"/>
              </a:rPr>
              <a:t>ج - المبادئ التوجيهية لمنظمة التعاون الاقتصادي والتنمية ) </a:t>
            </a:r>
            <a:r>
              <a:rPr lang="en-US" sz="1600" b="1" dirty="0">
                <a:solidFill>
                  <a:srgbClr val="00AEEF"/>
                </a:solidFill>
              </a:rPr>
              <a:t>OECD ( </a:t>
            </a:r>
            <a:r>
              <a:rPr lang="ar-EG" sz="1600" b="1" dirty="0">
                <a:solidFill>
                  <a:srgbClr val="00AEEF"/>
                </a:solidFill>
                <a:cs typeface="Alexandria" pitchFamily="2" charset="-78"/>
              </a:rPr>
              <a:t>عام 1980</a:t>
            </a:r>
            <a:r>
              <a:rPr lang="ar-EG" sz="1600" dirty="0">
                <a:solidFill>
                  <a:srgbClr val="00AEEF"/>
                </a:solidFill>
                <a:cs typeface="Alexandria" pitchFamily="2" charset="-78"/>
              </a:rPr>
              <a:t> : </a:t>
            </a:r>
            <a:r>
              <a:rPr lang="ar-EG" sz="1600" dirty="0">
                <a:solidFill>
                  <a:schemeClr val="tx1"/>
                </a:solidFill>
                <a:cs typeface="Alexandria" pitchFamily="2" charset="-78"/>
              </a:rPr>
              <a:t>وهى مجموعة قواعد لحماية الخصوصية ولضمان نقل البيانات ذات الطبيعة الشخصية عبر الحدود، وتبني مجلس المنظمة هذه القواعد وصدقت عليها العديد من الدول، وتعد تلك المبادئ إرشادية غير ملزمة بحيث لا يتم توقيع جزاءات علي الدول الأعضاء حال مخالفتها، ولكن لا يمكن أغفال أهمية ما أفرزته هذه المبادئ من قواعد تشريعية وإدارية تتعلق بالحصول علي البيانات عبر وسائل عادلة ومشروعة، واستخدامها في الاغراض المحددة سلفاً والتي تم على أساسها جمع البيانات وذلك بعد موافقة أصاحبها، هذا بالاضافة إلي مبدأ الوقاية الأمنية للبيانات الشخصية خال مراحل الجمع والتخزين والنقل والمعالجة، ومبدأ مشاركة الأفراد بحيث يحق للمواطنين الاطاع علي البيانات الخاصة بهم وأحقيتهم في تعديلها ومحوها .</a:t>
            </a:r>
          </a:p>
          <a:p>
            <a:pPr algn="justLow" rtl="1">
              <a:lnSpc>
                <a:spcPct val="150000"/>
              </a:lnSpc>
            </a:pPr>
            <a:r>
              <a:rPr lang="ar-EG" sz="1600" b="1" dirty="0">
                <a:solidFill>
                  <a:schemeClr val="tx1"/>
                </a:solidFill>
                <a:cs typeface="Alexandria" pitchFamily="2" charset="-78"/>
              </a:rPr>
              <a:t>د</a:t>
            </a:r>
            <a:r>
              <a:rPr lang="ar-EG" sz="1600" dirty="0">
                <a:solidFill>
                  <a:schemeClr val="tx1"/>
                </a:solidFill>
                <a:cs typeface="Alexandria" pitchFamily="2" charset="-78"/>
              </a:rPr>
              <a:t>- كما تنص المادة 11 من </a:t>
            </a:r>
            <a:r>
              <a:rPr lang="ar-EG" sz="1600" b="1" dirty="0">
                <a:solidFill>
                  <a:srgbClr val="00AEEF"/>
                </a:solidFill>
                <a:cs typeface="Alexandria" pitchFamily="2" charset="-78"/>
              </a:rPr>
              <a:t>الاتفاقية الأميركية لحقوق الإنسان </a:t>
            </a:r>
            <a:r>
              <a:rPr lang="ar-EG" sz="1600" dirty="0">
                <a:solidFill>
                  <a:schemeClr val="tx1"/>
                </a:solidFill>
                <a:cs typeface="Alexandria" pitchFamily="2" charset="-78"/>
              </a:rPr>
              <a:t>على الحق في الخصوصية وعلى منع أي تعرض تعسفي أو غير مشروع لهذا الحق.</a:t>
            </a:r>
            <a:endParaRPr lang="ar-EG" sz="1400" dirty="0">
              <a:solidFill>
                <a:schemeClr val="tx1"/>
              </a:solidFill>
              <a:cs typeface="Alexandria" pitchFamily="2" charset="-78"/>
            </a:endParaRPr>
          </a:p>
        </p:txBody>
      </p:sp>
      <p:pic>
        <p:nvPicPr>
          <p:cNvPr id="5" name="Graphic 21">
            <a:extLst>
              <a:ext uri="{FF2B5EF4-FFF2-40B4-BE49-F238E27FC236}">
                <a16:creationId xmlns:a16="http://schemas.microsoft.com/office/drawing/2014/main" id="{854B7123-0903-3EC5-4A25-2B692AE42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91B5DF9-6840-6A8A-CDA6-DF88A5D9C0A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6161CF4-4BD3-82F2-6078-0FC34B1EF3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7127577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EDEB1E05-C468-429C-0A3E-0C37670622F9}"/>
              </a:ext>
            </a:extLst>
          </p:cNvPr>
          <p:cNvSpPr txBox="1"/>
          <p:nvPr/>
        </p:nvSpPr>
        <p:spPr>
          <a:xfrm>
            <a:off x="884903" y="1269994"/>
            <a:ext cx="10626349" cy="11007565"/>
          </a:xfrm>
          <a:prstGeom prst="rect">
            <a:avLst/>
          </a:prstGeom>
          <a:noFill/>
        </p:spPr>
        <p:txBody>
          <a:bodyPr wrap="square">
            <a:spAutoFit/>
          </a:bodyPr>
          <a:lstStyle/>
          <a:p>
            <a:pPr algn="justLow" rtl="1">
              <a:lnSpc>
                <a:spcPct val="150000"/>
              </a:lnSpc>
            </a:pPr>
            <a:r>
              <a:rPr lang="ar-EG" sz="1600" dirty="0">
                <a:solidFill>
                  <a:schemeClr val="tx1"/>
                </a:solidFill>
                <a:cs typeface="Alexandria" pitchFamily="2" charset="-78"/>
              </a:rPr>
              <a:t>على الصعيد العربي، اعتمدت القمة العربية في تونس لعام 2004 النسخة الأحدث من الميثاق العربي لحقوق الإنسان، علماً أن النسخة الأولى جرى اعتمادها عام 1994.وتنص المادة 21 من هذا النسخة الحديثة من الميثاق على أنه لا يجوز تعريض أي شخص،على نحو تعسفي أو غير قانوني، للتدخل في خصوصياته أو شؤون أسرته أو بيته أومراسلته أو لتشهير يمس شرفه أو سمعته؛ وأنه من حق كل شخص أن يحميه القانون منمثل هذا التدخل أو المساس.</a:t>
            </a:r>
          </a:p>
          <a:p>
            <a:pPr algn="justLow" rtl="1">
              <a:lnSpc>
                <a:spcPct val="150000"/>
              </a:lnSpc>
            </a:pPr>
            <a:r>
              <a:rPr lang="ar-EG" sz="1600" b="1" dirty="0">
                <a:solidFill>
                  <a:schemeClr val="tx1"/>
                </a:solidFill>
                <a:cs typeface="Alexandria" pitchFamily="2" charset="-78"/>
              </a:rPr>
              <a:t> </a:t>
            </a:r>
            <a:r>
              <a:rPr lang="ar-EG" sz="1600" b="1" dirty="0">
                <a:solidFill>
                  <a:srgbClr val="00AEEF"/>
                </a:solidFill>
                <a:cs typeface="Alexandria" pitchFamily="2" charset="-78"/>
              </a:rPr>
              <a:t>ه - قرار الجمعية العامة للأمم المتحدة بشأن الحق فى الخصوصية فى العصر الرقمى عام 2013</a:t>
            </a:r>
            <a:r>
              <a:rPr lang="ar-EG" sz="1600" b="1" dirty="0">
                <a:solidFill>
                  <a:schemeClr val="tx1"/>
                </a:solidFill>
                <a:cs typeface="Alexandria" pitchFamily="2" charset="-78"/>
              </a:rPr>
              <a:t> </a:t>
            </a:r>
            <a:r>
              <a:rPr lang="ar-EG" sz="1600" dirty="0">
                <a:solidFill>
                  <a:schemeClr val="tx1"/>
                </a:solidFill>
                <a:cs typeface="Alexandria" pitchFamily="2" charset="-78"/>
              </a:rPr>
              <a:t>: حيث اعتمدت الجمعية العامة في 20 ديسمبر ٢٠١٣، بالإجماع، وبدون تصويت، القرار رقم ) ٦٨/ ١٦٧( بشأن الحق في الخصوصية في العصر الرقمي، ليدعم بقوة "احترام وحماية الحق في الخصوصية"، داعيا جميع الدول إلى اتخاذ التدابير اللازمة لوضع حد للأنشطة التي تنتهك هذا "المبدأ الأساسي للمجتمع الديمقراطي، ومعربة عن قلقها إزاء التأثير السلبي للمراقبة الإلكترونية واعتراض الاتصالات الرقمية وجمع البيانات الشخصية، على حقوق الإنسان.</a:t>
            </a:r>
          </a:p>
          <a:p>
            <a:pPr algn="justLow" rtl="1"/>
            <a:endParaRPr lang="ar-EG" sz="1600" b="1" dirty="0">
              <a:solidFill>
                <a:srgbClr val="00AEEF"/>
              </a:solidFill>
              <a:cs typeface="Alexandria" pitchFamily="2" charset="-78"/>
            </a:endParaRPr>
          </a:p>
          <a:p>
            <a:pPr algn="justLow" rtl="1"/>
            <a:r>
              <a:rPr lang="ar-EG" sz="1600" b="1" dirty="0">
                <a:solidFill>
                  <a:srgbClr val="00AEEF"/>
                </a:solidFill>
                <a:cs typeface="Alexandria" pitchFamily="2" charset="-78"/>
              </a:rPr>
              <a:t>و- وفي 18/12/2014 عادت الجمعية العامة للأمم المتحدة و اعتمدت مشروع قرار جديد بالموضوع و العنوان ذاته تحت رقم 166/69 </a:t>
            </a:r>
            <a:r>
              <a:rPr lang="ar-EG" sz="1600" dirty="0">
                <a:cs typeface="Alexandria" pitchFamily="2" charset="-78"/>
              </a:rPr>
              <a:t>، و قد جاء مكرراً و مكملاً لمضمون القرار السابق ، و قد تناول قيام الشركات بتعزيز قدرات السلطات الرسمية على مراقبة خصوصية الأفراد .</a:t>
            </a:r>
          </a:p>
          <a:p>
            <a:pPr algn="justLow" rtl="1"/>
            <a:endParaRPr lang="ar-EG" sz="1600" dirty="0">
              <a:cs typeface="Alexandria" pitchFamily="2" charset="-78"/>
            </a:endParaRPr>
          </a:p>
          <a:p>
            <a:pPr algn="justLow" rtl="1"/>
            <a:r>
              <a:rPr lang="ar-EG" sz="1600" dirty="0">
                <a:cs typeface="Alexandria" pitchFamily="2" charset="-78"/>
              </a:rPr>
              <a:t>و قانوناً ، لا تعتبر قرارات الجمعية العامة للأمم المتحدة ملزمة للدول و إنما تتمتع بالقيمة المعنوية المعبرة عن إرادة المجتمع الدولي في القضايا ذات الاهتمام المشترك والتي هي بحاجة لجهود مشتركة لمعالجة مخاطرها و آثارها .</a:t>
            </a:r>
          </a:p>
          <a:p>
            <a:pPr algn="r" rtl="1"/>
            <a:endParaRPr lang="ar-EG" sz="1600" dirty="0">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r"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r>
              <a:rPr lang="ar-EG" sz="1600" dirty="0">
                <a:latin typeface="Alexandria" pitchFamily="2" charset="-78"/>
                <a:cs typeface="Alexandria" pitchFamily="2" charset="-78"/>
              </a:rPr>
              <a:t>ا</a:t>
            </a: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488515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137574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952844"/>
            <a:ext cx="11442428" cy="5825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2" name="TextBox 1">
            <a:extLst>
              <a:ext uri="{FF2B5EF4-FFF2-40B4-BE49-F238E27FC236}">
                <a16:creationId xmlns:a16="http://schemas.microsoft.com/office/drawing/2014/main" id="{3B643165-5F67-B088-66E2-692DF6C06C67}"/>
              </a:ext>
            </a:extLst>
          </p:cNvPr>
          <p:cNvSpPr txBox="1"/>
          <p:nvPr/>
        </p:nvSpPr>
        <p:spPr>
          <a:xfrm>
            <a:off x="3319798" y="964730"/>
            <a:ext cx="8609211" cy="6370975"/>
          </a:xfrm>
          <a:prstGeom prst="rect">
            <a:avLst/>
          </a:prstGeom>
          <a:noFill/>
        </p:spPr>
        <p:txBody>
          <a:bodyPr wrap="square" rtlCol="0">
            <a:spAutoFit/>
          </a:bodyPr>
          <a:lstStyle/>
          <a:p>
            <a:pPr algn="justLow" rtl="1"/>
            <a:r>
              <a:rPr lang="ar-EG" sz="1600" b="1" u="sng" dirty="0">
                <a:solidFill>
                  <a:srgbClr val="00AEEF"/>
                </a:solidFill>
                <a:cs typeface="Alexandria" pitchFamily="2" charset="-78"/>
              </a:rPr>
              <a:t>2- التنظيم التشريعي الأوروبي لحماية البيانات الشخصية :</a:t>
            </a:r>
          </a:p>
          <a:p>
            <a:pPr algn="justLow" rtl="1">
              <a:lnSpc>
                <a:spcPct val="150000"/>
              </a:lnSpc>
            </a:pPr>
            <a:r>
              <a:rPr lang="ar-EG" sz="1600" dirty="0">
                <a:cs typeface="Alexandria" pitchFamily="2" charset="-78"/>
              </a:rPr>
              <a:t>غير أن القانون الأوروبي احتل الريادة في هذا الصدد وذلك من خلال اللائحة العامة لحماية البيانات الشخصية بالاتحاد الأوروبي </a:t>
            </a:r>
            <a:r>
              <a:rPr lang="en-US" sz="1600" dirty="0">
                <a:latin typeface="Alexandria" pitchFamily="2" charset="-78"/>
                <a:cs typeface="Alexandria" pitchFamily="2" charset="-78"/>
              </a:rPr>
              <a:t>General Data Protection Regulation ( GDPR)  </a:t>
            </a:r>
            <a:r>
              <a:rPr lang="ar-EG" sz="1600" dirty="0">
                <a:latin typeface="Alexandria" pitchFamily="2" charset="-78"/>
                <a:cs typeface="Alexandria" pitchFamily="2" charset="-78"/>
              </a:rPr>
              <a:t> </a:t>
            </a:r>
            <a:r>
              <a:rPr lang="ar-EG" sz="1600" dirty="0">
                <a:cs typeface="Alexandria" pitchFamily="2" charset="-78"/>
              </a:rPr>
              <a:t>، والتي تمثل قانوناً نموذجاً للعديد من التشريعات الوطنية داخل الاتحاد الأوروبي و خارجه . </a:t>
            </a:r>
          </a:p>
          <a:p>
            <a:pPr algn="justLow" rtl="1">
              <a:lnSpc>
                <a:spcPct val="150000"/>
              </a:lnSpc>
            </a:pPr>
            <a:r>
              <a:rPr lang="ar-EG" sz="1600" dirty="0">
                <a:cs typeface="Alexandria" pitchFamily="2" charset="-78"/>
              </a:rPr>
              <a:t>وهي مجموعة من القواعد المتعلقة بحماية البيانات تم وضعها من قبل الإتحاد الأوروبي تمت الموافقة عليها في 14 أبريل 2016 من قِبل المفوضية الأوروبية، بغرض</a:t>
            </a:r>
            <a:r>
              <a:rPr lang="en-US" sz="1600" dirty="0"/>
              <a:t> </a:t>
            </a:r>
            <a:r>
              <a:rPr lang="ar-EG" sz="1600" dirty="0">
                <a:cs typeface="Alexandria" pitchFamily="2" charset="-78"/>
              </a:rPr>
              <a:t>حماية حقوق جميع مواطني الدول الأعضاء فى الاتحاد الأوروبي وبياناتهم الشخصية، وقد جاءت هذه اللائحة لتحل محل التوجيه الأوروبى رقم 95/46/</a:t>
            </a:r>
            <a:r>
              <a:rPr lang="en-US" sz="1600" dirty="0"/>
              <a:t>EC </a:t>
            </a:r>
            <a:r>
              <a:rPr lang="ar-EG" sz="1600" dirty="0">
                <a:cs typeface="Alexandria" pitchFamily="2" charset="-78"/>
              </a:rPr>
              <a:t>الصادر عن</a:t>
            </a:r>
            <a:r>
              <a:rPr lang="en-US" sz="1600" dirty="0"/>
              <a:t> </a:t>
            </a:r>
            <a:r>
              <a:rPr lang="ar-EG" sz="1600" dirty="0">
                <a:cs typeface="Alexandria" pitchFamily="2" charset="-78"/>
              </a:rPr>
              <a:t>البرلمان الأوروبي بتاريخ 24 أكتوبر 1995 بشأن حماية الأفراد فيما يتعلق بمعالجة البيانات الشخصية وبشأن حرية تداول البيانات، وقد دخلت حيز النفاذ في كافة الدول</a:t>
            </a:r>
            <a:r>
              <a:rPr lang="en-US" sz="1600" dirty="0"/>
              <a:t> </a:t>
            </a:r>
            <a:r>
              <a:rPr lang="ar-EG" sz="1600" dirty="0">
                <a:cs typeface="Alexandria" pitchFamily="2" charset="-78"/>
              </a:rPr>
              <a:t>الأوروبية فى 25 مايو 2018 . </a:t>
            </a:r>
            <a:endParaRPr lang="en-US" sz="1600" dirty="0"/>
          </a:p>
          <a:p>
            <a:pPr algn="justLow" rtl="1">
              <a:lnSpc>
                <a:spcPct val="150000"/>
              </a:lnSpc>
            </a:pPr>
            <a:r>
              <a:rPr lang="ar-EG" sz="1600" dirty="0">
                <a:cs typeface="Alexandria" pitchFamily="2" charset="-78"/>
              </a:rPr>
              <a:t>تجدر الإشارة إلى الأحكام المعنية بحماية البيانات الشخصية والسابقة على صدور هذه اللائحة كانت تصدر من الاتحاد الأوروبى فى صورة توجيهات (</a:t>
            </a:r>
            <a:r>
              <a:rPr lang="en-US" sz="1600" dirty="0">
                <a:latin typeface="Alexandria" pitchFamily="2" charset="-78"/>
                <a:cs typeface="Alexandria" pitchFamily="2" charset="-78"/>
              </a:rPr>
              <a:t>Directives</a:t>
            </a:r>
            <a:r>
              <a:rPr lang="ar-EG" sz="1600" dirty="0">
                <a:latin typeface="Alexandria" pitchFamily="2" charset="-78"/>
                <a:cs typeface="Alexandria" pitchFamily="2" charset="-78"/>
              </a:rPr>
              <a:t> </a:t>
            </a:r>
            <a:r>
              <a:rPr lang="ar-EG" sz="1600" dirty="0">
                <a:cs typeface="Alexandria" pitchFamily="2" charset="-78"/>
              </a:rPr>
              <a:t>)، بينما نلاحظ أن الأحكام الحديثة لتنظيم حماية البيانات الشخصية قد صدرت فى صورة لائحة (</a:t>
            </a:r>
            <a:r>
              <a:rPr lang="en-US" sz="1600" dirty="0">
                <a:latin typeface="Alexandria" pitchFamily="2" charset="-78"/>
                <a:cs typeface="Alexandria" pitchFamily="2" charset="-78"/>
              </a:rPr>
              <a:t>Regulation</a:t>
            </a:r>
            <a:r>
              <a:rPr lang="en-US" sz="1600" dirty="0"/>
              <a:t> </a:t>
            </a:r>
            <a:r>
              <a:rPr lang="ar-EG" sz="1600" dirty="0">
                <a:cs typeface="Alexandria" pitchFamily="2" charset="-78"/>
              </a:rPr>
              <a:t>)</a:t>
            </a:r>
            <a:r>
              <a:rPr lang="en-US" sz="1600" dirty="0"/>
              <a:t> </a:t>
            </a:r>
            <a:r>
              <a:rPr lang="ar-EG" sz="1600" dirty="0">
                <a:cs typeface="Alexandria" pitchFamily="2" charset="-78"/>
              </a:rPr>
              <a:t>ذات صفة إلزامية قانونية أكبر من التوجيهات على الدول الأعضاء كما أن لها تطبيق مباشر داخل الدول. وربما يستدل بذلك على رغبة الاتحاد الأوروبى فى توحيد حماية البيانات الشخصية والوقوف على أحكام موحدة بالنسبة لحماية البيانات الشخصية داخل الدول الأعضاء.</a:t>
            </a:r>
          </a:p>
          <a:p>
            <a:pPr algn="r" rtl="1"/>
            <a:endParaRPr lang="en-US" sz="1600" b="1" dirty="0">
              <a:latin typeface="Alexandria" pitchFamily="2" charset="-78"/>
            </a:endParaRPr>
          </a:p>
          <a:p>
            <a:pPr algn="justLow" rtl="1"/>
            <a:endParaRPr lang="ar-EG" sz="1600"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CB91433C-D4D6-BC34-3408-257506FD7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746" y="1285572"/>
            <a:ext cx="2530897" cy="5071528"/>
          </a:xfrm>
          <a:prstGeom prst="rect">
            <a:avLst/>
          </a:prstGeom>
        </p:spPr>
      </p:pic>
    </p:spTree>
    <p:extLst>
      <p:ext uri="{BB962C8B-B14F-4D97-AF65-F5344CB8AC3E}">
        <p14:creationId xmlns:p14="http://schemas.microsoft.com/office/powerpoint/2010/main" val="904482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752167" y="998566"/>
            <a:ext cx="11439833" cy="5549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BD461FC7-95AF-6674-712E-B3158E8CFF68}"/>
              </a:ext>
            </a:extLst>
          </p:cNvPr>
          <p:cNvSpPr txBox="1"/>
          <p:nvPr/>
        </p:nvSpPr>
        <p:spPr>
          <a:xfrm>
            <a:off x="3211644" y="952846"/>
            <a:ext cx="8799926" cy="8909686"/>
          </a:xfrm>
          <a:prstGeom prst="rect">
            <a:avLst/>
          </a:prstGeom>
          <a:noFill/>
        </p:spPr>
        <p:txBody>
          <a:bodyPr wrap="square" rtlCol="0">
            <a:spAutoFit/>
          </a:bodyPr>
          <a:lstStyle/>
          <a:p>
            <a:pPr algn="r" rtl="1">
              <a:lnSpc>
                <a:spcPct val="150000"/>
              </a:lnSpc>
            </a:pPr>
            <a:r>
              <a:rPr lang="ar-EG" sz="1600" b="1" dirty="0">
                <a:solidFill>
                  <a:srgbClr val="00AEEF"/>
                </a:solidFill>
                <a:cs typeface="Alexandria" pitchFamily="2" charset="-78"/>
              </a:rPr>
              <a:t>توجيهات الاتحاد الأوروبي بشأن معالجة البيانات الشخصية</a:t>
            </a:r>
            <a:r>
              <a:rPr lang="ar-EG" sz="1600" b="1" dirty="0">
                <a:cs typeface="Alexandria" pitchFamily="2" charset="-78"/>
              </a:rPr>
              <a:t>: </a:t>
            </a:r>
          </a:p>
          <a:p>
            <a:pPr algn="r" rtl="1">
              <a:lnSpc>
                <a:spcPct val="150000"/>
              </a:lnSpc>
            </a:pPr>
            <a:r>
              <a:rPr lang="ar-EG" sz="1600" dirty="0">
                <a:cs typeface="Alexandria" pitchFamily="2" charset="-78"/>
              </a:rPr>
              <a:t>فقد سعي الاتحاد الأوروبي لتوحيد قواعد حماية الخصوصية اعتباراً من عام 1976 ، حيث أصدر التعليمات رقم 8/ 4/ 76 المتعلقة بحماية الأفراد من أنشطة التقييم الآلي للبيانات </a:t>
            </a:r>
          </a:p>
          <a:p>
            <a:pPr algn="r" rtl="1">
              <a:lnSpc>
                <a:spcPct val="150000"/>
              </a:lnSpc>
            </a:pPr>
            <a:r>
              <a:rPr lang="en-US" sz="1600" dirty="0"/>
              <a:t>The protection of the individual against the technical evolution of informatics ، </a:t>
            </a:r>
            <a:endParaRPr lang="ar-EG" sz="1600" dirty="0">
              <a:cs typeface="Alexandria" pitchFamily="2" charset="-78"/>
            </a:endParaRPr>
          </a:p>
          <a:p>
            <a:pPr algn="r" rtl="1">
              <a:lnSpc>
                <a:spcPct val="150000"/>
              </a:lnSpc>
            </a:pPr>
            <a:r>
              <a:rPr lang="ar-EG" sz="1600" dirty="0">
                <a:cs typeface="Alexandria" pitchFamily="2" charset="-78"/>
              </a:rPr>
              <a:t>والتعليمات 8/ 5/ 79 المتعلقة بحماية الأفراد في مواجهة التطور التقني لمعالجة البيانات .</a:t>
            </a:r>
          </a:p>
          <a:p>
            <a:pPr algn="r" rtl="1">
              <a:lnSpc>
                <a:spcPct val="150000"/>
              </a:lnSpc>
            </a:pPr>
            <a:r>
              <a:rPr lang="ar-EG" sz="1600" dirty="0">
                <a:cs typeface="Alexandria" pitchFamily="2" charset="-78"/>
              </a:rPr>
              <a:t> </a:t>
            </a:r>
            <a:r>
              <a:rPr lang="en-US" sz="1600" dirty="0"/>
              <a:t>The protection of the rights of the individual in the face of technical developments in data processing</a:t>
            </a:r>
          </a:p>
          <a:p>
            <a:pPr algn="r" rtl="1">
              <a:lnSpc>
                <a:spcPct val="150000"/>
              </a:lnSpc>
            </a:pPr>
            <a:r>
              <a:rPr lang="ar-EG" sz="1600" dirty="0">
                <a:cs typeface="Alexandria" pitchFamily="2" charset="-78"/>
              </a:rPr>
              <a:t>كما ينص التوجيه الاوروبي رقم 95 / 46 في مادته السادسة علي المبادئ الأساسية لحماية البيانات حيث يقرر ضرورة مراعاة التعامل مع البيانات الشخصية وشروطها.</a:t>
            </a:r>
          </a:p>
          <a:p>
            <a:pPr algn="r" rtl="1">
              <a:lnSpc>
                <a:spcPct val="150000"/>
              </a:lnSpc>
            </a:pPr>
            <a:r>
              <a:rPr lang="ar-EG" sz="1600" dirty="0">
                <a:cs typeface="Alexandria" pitchFamily="2" charset="-78"/>
              </a:rPr>
              <a:t>وفي هذا السياق أيضاً، تنص المادة الثامنة من الاتفاقية الأوروبية لحقوق الإنسان لعام1950 على أنه لكل شخص الحق باحترام حياته الخاصة والعائلية وبيته ومراسلاته؛ولا يجوز التعرض لممارسة هذا الحق إلا وفق نص القانون وبشرط أن يكون ضرورياً</a:t>
            </a:r>
            <a:r>
              <a:rPr lang="en-US" sz="1600">
                <a:cs typeface="Alexandria" pitchFamily="2" charset="-78"/>
              </a:rPr>
              <a:t> </a:t>
            </a:r>
            <a:r>
              <a:rPr lang="ar-EG" sz="1600">
                <a:cs typeface="Alexandria" pitchFamily="2" charset="-78"/>
              </a:rPr>
              <a:t>في </a:t>
            </a:r>
            <a:r>
              <a:rPr lang="ar-EG" sz="1600" dirty="0">
                <a:cs typeface="Alexandria" pitchFamily="2" charset="-78"/>
              </a:rPr>
              <a:t>مجتمع ديمقراطي لمصلحة الأمن العام أو السلامة العامة أو الرخاء الاقتصادي أو لمنع</a:t>
            </a:r>
            <a:r>
              <a:rPr lang="en-US" sz="1600" dirty="0">
                <a:cs typeface="Alexandria" pitchFamily="2" charset="-78"/>
              </a:rPr>
              <a:t> </a:t>
            </a:r>
            <a:r>
              <a:rPr lang="ar-EG" sz="1600" dirty="0">
                <a:cs typeface="Alexandria" pitchFamily="2" charset="-78"/>
              </a:rPr>
              <a:t>الجرائم وحفظ النظام أو لحماية الصحة العامة والآداب أو لحماية حقوق الآخرين وحرياتهم. </a:t>
            </a:r>
          </a:p>
          <a:p>
            <a:pPr algn="r" rtl="1">
              <a:lnSpc>
                <a:spcPct val="150000"/>
              </a:lnSpc>
            </a:pPr>
            <a:r>
              <a:rPr lang="ar-EG" sz="1600" dirty="0">
                <a:cs typeface="Alexandria" pitchFamily="2" charset="-78"/>
              </a:rPr>
              <a:t>ثم جاء ميثاق الحقوق الأساسية للاتحاد الأوروبي في العام 2000 ليؤكد المادة السابعة منه على احترام الحياة الخاصة والعائلية للشخص ومسكنه واتصالاته.</a:t>
            </a: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r>
              <a:rPr lang="ar-EG" sz="2000" b="1" dirty="0">
                <a:solidFill>
                  <a:srgbClr val="00AEEF"/>
                </a:solidFill>
                <a:latin typeface="Alexandria" pitchFamily="2" charset="-78"/>
                <a:cs typeface="Alexandria" pitchFamily="2" charset="-78"/>
              </a:rPr>
              <a:t> </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en-US" i="1" dirty="0">
              <a:latin typeface="Alexandria" pitchFamily="2" charset="-78"/>
            </a:endParaRPr>
          </a:p>
          <a:p>
            <a:pPr algn="r" rtl="1"/>
            <a:endParaRPr lang="ar-EG"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F2AC522D-201B-0AB0-ABC8-2076ABB89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746" y="1285572"/>
            <a:ext cx="2530897" cy="5071528"/>
          </a:xfrm>
          <a:prstGeom prst="rect">
            <a:avLst/>
          </a:prstGeom>
        </p:spPr>
      </p:pic>
    </p:spTree>
    <p:extLst>
      <p:ext uri="{BB962C8B-B14F-4D97-AF65-F5344CB8AC3E}">
        <p14:creationId xmlns:p14="http://schemas.microsoft.com/office/powerpoint/2010/main" val="303302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529663" y="-638917"/>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6DB84C29-5877-D225-7470-C8A16E174533}"/>
              </a:ext>
            </a:extLst>
          </p:cNvPr>
          <p:cNvSpPr txBox="1"/>
          <p:nvPr/>
        </p:nvSpPr>
        <p:spPr>
          <a:xfrm>
            <a:off x="3129901" y="1534532"/>
            <a:ext cx="8196859" cy="8176021"/>
          </a:xfrm>
          <a:prstGeom prst="rect">
            <a:avLst/>
          </a:prstGeom>
          <a:noFill/>
        </p:spPr>
        <p:txBody>
          <a:bodyPr wrap="square">
            <a:spAutoFit/>
          </a:bodyPr>
          <a:lstStyle/>
          <a:p>
            <a:pPr marL="457200" indent="-457200" algn="justLow" rtl="1">
              <a:buAutoNum type="arabic1Minus"/>
            </a:pPr>
            <a:r>
              <a:rPr lang="ar-EG" sz="1600" b="1" u="sng" dirty="0">
                <a:solidFill>
                  <a:srgbClr val="00AEEF"/>
                </a:solidFill>
                <a:cs typeface="Alexandria" pitchFamily="2" charset="-78"/>
              </a:rPr>
              <a:t>القضاء الدستوري في الدول العربية : </a:t>
            </a:r>
          </a:p>
          <a:p>
            <a:pPr algn="justLow" rtl="1">
              <a:lnSpc>
                <a:spcPct val="150000"/>
              </a:lnSpc>
            </a:pPr>
            <a:r>
              <a:rPr lang="ar-EG" sz="1600" dirty="0">
                <a:cs typeface="Alexandria" pitchFamily="2" charset="-78"/>
              </a:rPr>
              <a:t>وفى سبيل التأكيد على أهمية حماية الحق فى الخصوصية، وهو ما ينصرف بالطبع للبيانات الشخصية، ذهبت </a:t>
            </a:r>
            <a:r>
              <a:rPr lang="ar-EG" sz="1600" b="1" dirty="0">
                <a:cs typeface="Alexandria" pitchFamily="2" charset="-78"/>
              </a:rPr>
              <a:t>المحكمة الدستورية العليا </a:t>
            </a:r>
            <a:r>
              <a:rPr lang="ar-EG" sz="1600" dirty="0">
                <a:cs typeface="Alexandria" pitchFamily="2" charset="-78"/>
              </a:rPr>
              <a:t>المصرية - فى حكمها الصادر بجلسة 15 نوفمبر 1996 - إلي أن هناك " ثمة مناطق من الحياة الخاصة لكل فرد تمثل أغواراً لا يجوز النفاذ إليها، وينبغي دوماً ألا يقتحمها أحد ضماناً لسريتها وصوناً لحرمتها، فلا يكون اختلاس بعض جوانبها مقبولاً. وهذه المناطق من خواص الحياة ودخائلها تصون مصلحتين تتكامان فيما بينهما وإن بديتا منفصلتين، ذلك أنهما تتعلقان بوجه عام بنطاق المسائل الشخصية التي ينبغي كتمانها وحجبها عن الآخرين، وكذلك بما ينبغي أن يستقل به كل فرد من سلطة التقرير فيما يؤثر</a:t>
            </a:r>
          </a:p>
          <a:p>
            <a:pPr algn="justLow" rtl="1">
              <a:lnSpc>
                <a:spcPct val="150000"/>
              </a:lnSpc>
            </a:pPr>
            <a:r>
              <a:rPr lang="ar-EG" sz="1600" dirty="0">
                <a:cs typeface="Alexandria" pitchFamily="2" charset="-78"/>
              </a:rPr>
              <a:t>في مصيره. وتبلور هذه المناطق جميعها التي يلوذ الفرد بها، مطمئناً لحرمتها، وامتناع إخضاعها لأشكال الرقابة وأدواتها على اختلافها، الحق في أن تكون للحياة الخاصة تخومها، باعتبار أن صونها من العدوان أوثق اتصالاً بالقيم التي تدعو إليها الأمم المتحضرة، وأكفل للحرية الشخصية التي يجب أن يكون نهجها متواصاً ليوائم مضمونها الآفاق الجديدة التي ترنو الجماعة إليها".</a:t>
            </a:r>
            <a:endParaRPr lang="ar-EG" sz="1600" b="1" u="sng" dirty="0">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F32932B3-851E-A87A-9960-DBDDB16DDFC9}"/>
              </a:ext>
            </a:extLst>
          </p:cNvPr>
          <p:cNvSpPr txBox="1"/>
          <p:nvPr/>
        </p:nvSpPr>
        <p:spPr>
          <a:xfrm>
            <a:off x="3970496" y="596410"/>
            <a:ext cx="4619141" cy="707886"/>
          </a:xfrm>
          <a:prstGeom prst="rect">
            <a:avLst/>
          </a:prstGeom>
          <a:noFill/>
        </p:spPr>
        <p:txBody>
          <a:bodyPr wrap="square" rtlCol="0">
            <a:spAutoFit/>
          </a:bodyPr>
          <a:lstStyle/>
          <a:p>
            <a:pPr algn="ctr"/>
            <a:r>
              <a:rPr lang="ar-EG" sz="2000" b="1" dirty="0">
                <a:solidFill>
                  <a:srgbClr val="00AEEF"/>
                </a:solidFill>
                <a:latin typeface="Alexandria" pitchFamily="2" charset="-78"/>
                <a:cs typeface="Alexandria" pitchFamily="2" charset="-78"/>
              </a:rPr>
              <a:t>3- دور القضاء في ترسيخ الحق في الخصوصية </a:t>
            </a:r>
            <a:endParaRPr lang="en-US" sz="2000" b="1" dirty="0">
              <a:solidFill>
                <a:srgbClr val="00AEEF"/>
              </a:solidFill>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BEB5EBB7-FC2C-AD9E-2F49-8B54A74FE6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5344" y="1566187"/>
            <a:ext cx="2654557" cy="4474945"/>
          </a:xfrm>
          <a:prstGeom prst="rect">
            <a:avLst/>
          </a:prstGeom>
        </p:spPr>
      </p:pic>
    </p:spTree>
    <p:extLst>
      <p:ext uri="{BB962C8B-B14F-4D97-AF65-F5344CB8AC3E}">
        <p14:creationId xmlns:p14="http://schemas.microsoft.com/office/powerpoint/2010/main" val="11106280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997673B1-A0C1-9FA6-B8B1-BB12F5C614C9}"/>
              </a:ext>
            </a:extLst>
          </p:cNvPr>
          <p:cNvSpPr txBox="1"/>
          <p:nvPr/>
        </p:nvSpPr>
        <p:spPr>
          <a:xfrm>
            <a:off x="766916" y="1463118"/>
            <a:ext cx="10655846" cy="9602629"/>
          </a:xfrm>
          <a:prstGeom prst="rect">
            <a:avLst/>
          </a:prstGeom>
          <a:noFill/>
        </p:spPr>
        <p:txBody>
          <a:bodyPr wrap="square" rtlCol="0">
            <a:spAutoFit/>
          </a:bodyPr>
          <a:lstStyle/>
          <a:p>
            <a:pPr marL="457200" indent="-457200" algn="justLow" rtl="1">
              <a:buAutoNum type="arabic1Minus"/>
            </a:pPr>
            <a:r>
              <a:rPr lang="ar-EG" sz="1600" b="1" u="sng" dirty="0">
                <a:solidFill>
                  <a:srgbClr val="00AEEF"/>
                </a:solidFill>
                <a:cs typeface="Alexandria" pitchFamily="2" charset="-78"/>
              </a:rPr>
              <a:t>موقف القضاء في الدول الأوروبية  :</a:t>
            </a:r>
          </a:p>
          <a:p>
            <a:pPr algn="justLow" rtl="1">
              <a:lnSpc>
                <a:spcPct val="150000"/>
              </a:lnSpc>
            </a:pPr>
            <a:r>
              <a:rPr lang="ar-EG" sz="1600" b="1" dirty="0">
                <a:cs typeface="Alexandria" pitchFamily="2" charset="-78"/>
              </a:rPr>
              <a:t>ويمكن القول أن الحق بالخصوصية يتقاطع مع غيره من الحقوق والحريات التي تمارس على شبكة الإنترنت؛ لذلك، أشار قرار الجمعية العامة للأمم المتحدة رقم 68/167 إلى هذا التقاطع وشدد على علاقة الحق في الخصوصية مع ثلاثة حقوق على وجه الخصوص،وهي الحق في حرية الرأي والتعبير والحق في التجمع والحق في الوصول إلى المعلومات وتلقيها ونقلها.  </a:t>
            </a:r>
          </a:p>
          <a:p>
            <a:pPr algn="justLow" rtl="1">
              <a:lnSpc>
                <a:spcPct val="150000"/>
              </a:lnSpc>
            </a:pPr>
            <a:r>
              <a:rPr lang="ar-EG" sz="1600" dirty="0">
                <a:cs typeface="Alexandria" pitchFamily="2" charset="-78"/>
              </a:rPr>
              <a:t>في الواقع، لا توجد حياة خاصة وعائلية ب"الطبيعة"، فهذه تعتمد على تقدير الأفراد وتطور السلوكيات والأخلاق في كل مجتمع، وإن حمايتها هي نسبية مرتبطة بمتطلبات أخرى للمجتمعات الديمقراطية مثل حرية التعبير عن الرأي وحق الوصول إلى المعلومات والعمل ضد الدعاية المروجة للجريمة والإرهاب. </a:t>
            </a:r>
          </a:p>
          <a:p>
            <a:pPr algn="justLow" rtl="1">
              <a:lnSpc>
                <a:spcPct val="150000"/>
              </a:lnSpc>
            </a:pPr>
            <a:r>
              <a:rPr lang="ar-EG" sz="1600" dirty="0">
                <a:cs typeface="Alexandria" pitchFamily="2" charset="-78"/>
              </a:rPr>
              <a:t> ونحن نرى أن الحق بالخصوصية في عصر الإنترنت وتكنولوجيا المعلومات أصبح من أهم الحقوق بالنظر للإمكانيات التقنية الفعالة في تسجيل الحدث أو الصور عبركاميرات الهواتف الذكية والقدرة على نقلها مباشرة إلى جمهور غير محدود عبر وسائل التواصل الاجتماعي. ولا يكفي اعتماد هذا المبدأ نظرياً في تشريعات الدول بل يجب تقنين تطبيقاته ضمن النصوص القانونية، لاسيما حماية الحياة الخاصة والحق بالصورة الملتقطة في مكان خاص وعدم اعتراض محتوى الرسائل أو الاتصالات لأسباب غيرمشروعة وغير ذلك، وذلك بنصوص جزائية رادعة.</a:t>
            </a: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dirty="0">
              <a:latin typeface="Alexandria" pitchFamily="2" charset="-78"/>
              <a:cs typeface="Alexandria" pitchFamily="2" charset="-78"/>
            </a:endParaRPr>
          </a:p>
          <a:p>
            <a:pPr algn="r"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a:p>
            <a:pPr algn="justLow" rtl="1"/>
            <a:endParaRPr lang="ar-EG" sz="2000" dirty="0">
              <a:latin typeface="Alexandria" pitchFamily="2" charset="-78"/>
              <a:cs typeface="Alexandria" pitchFamily="2" charset="-78"/>
            </a:endParaRPr>
          </a:p>
        </p:txBody>
      </p:sp>
    </p:spTree>
    <p:extLst>
      <p:ext uri="{BB962C8B-B14F-4D97-AF65-F5344CB8AC3E}">
        <p14:creationId xmlns:p14="http://schemas.microsoft.com/office/powerpoint/2010/main" val="3769827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4ADC2E-1C29-A523-E029-07FAD88F57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3D3ADC-9085-A5B8-38D6-3C84224D20D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4BAFA2FE-CE3A-60D8-F7E6-8BB7652EE5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BD67DA0-53CF-31A2-24CF-F215B17BC73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C125239E-1AE0-4FE5-6388-0051CF9E39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809996D-C985-DC88-C977-74132F26C78D}"/>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71EEB02A-493F-BD52-08E3-A9AAB766E750}"/>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09B5C17D-0443-F595-A1DA-A2331F1F8D0D}"/>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CC22B7BA-A1B8-6A12-4CC5-F83B8D5C5FA9}"/>
              </a:ext>
            </a:extLst>
          </p:cNvPr>
          <p:cNvSpPr txBox="1"/>
          <p:nvPr/>
        </p:nvSpPr>
        <p:spPr>
          <a:xfrm>
            <a:off x="3152599" y="1377301"/>
            <a:ext cx="8108369" cy="5221366"/>
          </a:xfrm>
          <a:prstGeom prst="rect">
            <a:avLst/>
          </a:prstGeom>
          <a:noFill/>
        </p:spPr>
        <p:txBody>
          <a:bodyPr wrap="square">
            <a:spAutoFit/>
          </a:bodyPr>
          <a:lstStyle/>
          <a:p>
            <a:pPr algn="justLow" rtl="1">
              <a:lnSpc>
                <a:spcPct val="150000"/>
              </a:lnSpc>
            </a:pPr>
            <a:r>
              <a:rPr lang="ar-EG" sz="1600" dirty="0">
                <a:cs typeface="Alexandria" pitchFamily="2" charset="-78"/>
              </a:rPr>
              <a:t>وإن </a:t>
            </a:r>
            <a:r>
              <a:rPr lang="ar-EG" sz="1600" b="1" dirty="0">
                <a:solidFill>
                  <a:srgbClr val="00AEEF"/>
                </a:solidFill>
                <a:cs typeface="Alexandria" pitchFamily="2" charset="-78"/>
              </a:rPr>
              <a:t>الارتباط بين الحق في الخصوصية والحق في حرية الرأي والتعبير </a:t>
            </a:r>
            <a:r>
              <a:rPr lang="ar-EG" sz="1600" dirty="0">
                <a:cs typeface="Alexandria" pitchFamily="2" charset="-78"/>
              </a:rPr>
              <a:t>يظهر من خلال الآراء والتعليقات التي قد يطلقها المستخدمون عن غيرهم، عند ممارستهم حقهم بالتعبير</a:t>
            </a:r>
            <a:r>
              <a:rPr lang="en-US" sz="1600" dirty="0">
                <a:cs typeface="Alexandria" pitchFamily="2" charset="-78"/>
              </a:rPr>
              <a:t> </a:t>
            </a:r>
            <a:r>
              <a:rPr lang="ar-EG" sz="1600" dirty="0">
                <a:cs typeface="Alexandria" pitchFamily="2" charset="-78"/>
              </a:rPr>
              <a:t>الحر، والتي قد تطال خصوصية الغير أو تمس سمعته أو مركزه الاجتماعي أو تكشف،هويته مما يسمح بمراقبته وتبعاً لذلك يحجم هذا الغير عن التعبير أو يحد منه.</a:t>
            </a:r>
          </a:p>
          <a:p>
            <a:pPr algn="justLow" rtl="1">
              <a:lnSpc>
                <a:spcPct val="150000"/>
              </a:lnSpc>
            </a:pPr>
            <a:r>
              <a:rPr lang="ar-EG" sz="1600" dirty="0">
                <a:cs typeface="Alexandria" pitchFamily="2" charset="-78"/>
              </a:rPr>
              <a:t>في هذا الخصوص، اعتبرت محكمة الدرجة الأولى في باريس في قرارها تاريخ13/11/2013 أن حق الشخص باحترام حياته الخاصة قد ينحصر أمام متطلبات حرية التعبير عن الرأي، ويتم تقدير ذلك في ضوء مجموعة من الظروف تتعلق بالضحية  وبصفتها وبتصرفها السابق وبموضوع النشر وبمحتواه وبشكله وكذلك في ضوء سوء النية ومدى التعرض لكرامة الشخص والمشاركة في نقاش ذات اهتمام عام.</a:t>
            </a:r>
          </a:p>
          <a:p>
            <a:pPr algn="justLow" rtl="1">
              <a:lnSpc>
                <a:spcPct val="150000"/>
              </a:lnSpc>
            </a:pPr>
            <a:r>
              <a:rPr lang="ar-EG" sz="1600" dirty="0">
                <a:cs typeface="Alexandria" pitchFamily="2" charset="-78"/>
              </a:rPr>
              <a:t>كما أن </a:t>
            </a:r>
            <a:r>
              <a:rPr lang="ar-EG" sz="1600" b="1" dirty="0">
                <a:solidFill>
                  <a:srgbClr val="00AEEF"/>
                </a:solidFill>
                <a:cs typeface="Alexandria" pitchFamily="2" charset="-78"/>
              </a:rPr>
              <a:t>الارتباط بين الحق في الخصوصية والحق في الوصول إلى المعلومات </a:t>
            </a:r>
            <a:r>
              <a:rPr lang="ar-EG" sz="1600" dirty="0">
                <a:cs typeface="Alexandria" pitchFamily="2" charset="-78"/>
              </a:rPr>
              <a:t>يتضح من خلال حاجة المجتمع إلى الإطلاع على نشاطات المسؤولين والموظفين العمومين لمراقبتهم وتقييمهم، وكذلك من خلال حاجته إلى المعلومات لأغراض الاستفادة من</a:t>
            </a:r>
            <a:r>
              <a:rPr lang="en-US" sz="1600" dirty="0">
                <a:cs typeface="Alexandria" pitchFamily="2" charset="-78"/>
              </a:rPr>
              <a:t> </a:t>
            </a:r>
            <a:r>
              <a:rPr lang="ar-EG" sz="1600" dirty="0">
                <a:cs typeface="Alexandria" pitchFamily="2" charset="-78"/>
              </a:rPr>
              <a:t>الأفكار الثقافية والإطلاع على الأخبار والمستجدات والاستمتاع بالمهارات والفنون والرياضة ولممارسة المهن الصحافية وحق التأليف والابتكار.</a:t>
            </a:r>
            <a:endParaRPr lang="ar-EG" sz="1600" b="1" u="sng" dirty="0">
              <a:cs typeface="Alexandria" pitchFamily="2" charset="-78"/>
            </a:endParaRPr>
          </a:p>
        </p:txBody>
      </p:sp>
      <p:pic>
        <p:nvPicPr>
          <p:cNvPr id="6" name="Picture 5">
            <a:extLst>
              <a:ext uri="{FF2B5EF4-FFF2-40B4-BE49-F238E27FC236}">
                <a16:creationId xmlns:a16="http://schemas.microsoft.com/office/drawing/2014/main" id="{1C22F26A-E4D6-4102-6198-5F62D214D3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8042" y="1491650"/>
            <a:ext cx="2654557" cy="4865449"/>
          </a:xfrm>
          <a:prstGeom prst="rect">
            <a:avLst/>
          </a:prstGeom>
        </p:spPr>
      </p:pic>
    </p:spTree>
    <p:extLst>
      <p:ext uri="{BB962C8B-B14F-4D97-AF65-F5344CB8AC3E}">
        <p14:creationId xmlns:p14="http://schemas.microsoft.com/office/powerpoint/2010/main" val="13935630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EF40620C-3786-BF27-29AE-23EC384CB381}"/>
              </a:ext>
            </a:extLst>
          </p:cNvPr>
          <p:cNvSpPr txBox="1"/>
          <p:nvPr/>
        </p:nvSpPr>
        <p:spPr>
          <a:xfrm>
            <a:off x="1091858" y="1363163"/>
            <a:ext cx="10255045" cy="8176021"/>
          </a:xfrm>
          <a:prstGeom prst="rect">
            <a:avLst/>
          </a:prstGeom>
          <a:noFill/>
        </p:spPr>
        <p:txBody>
          <a:bodyPr wrap="square">
            <a:spAutoFit/>
          </a:bodyPr>
          <a:lstStyle/>
          <a:p>
            <a:pPr algn="justLow" rtl="1">
              <a:lnSpc>
                <a:spcPct val="150000"/>
              </a:lnSpc>
            </a:pPr>
            <a:r>
              <a:rPr lang="ar-EG" sz="1600" dirty="0">
                <a:cs typeface="Alexandria" pitchFamily="2" charset="-78"/>
              </a:rPr>
              <a:t>كما يتم </a:t>
            </a:r>
            <a:r>
              <a:rPr lang="ar-EG" sz="1600" b="1" dirty="0">
                <a:solidFill>
                  <a:srgbClr val="00AEEF"/>
                </a:solidFill>
                <a:cs typeface="Alexandria" pitchFamily="2" charset="-78"/>
              </a:rPr>
              <a:t>موازنة حق الشخص بالخصوصية مع مبررات حماية الأمن الوطني في الدولة </a:t>
            </a:r>
            <a:r>
              <a:rPr lang="ar-EG" sz="1600" dirty="0">
                <a:cs typeface="Alexandria" pitchFamily="2" charset="-78"/>
              </a:rPr>
              <a:t>لجهة استخدام المراقبة الرقمية على الأفراد لرصد الجرائم وتعقب مرتكبيها، ولاسيما لجهة ما ينشر على وسائل التواصل الاجتماعي أو لاستعمالها للتواصل بين الشبكات الإجرامية أو الإرهابية والاستفادة من تقنيات التشفير أو حصر المحتوى بنطاق ضيق من المستخدمين، والتي تجعل مضمون الاتصال سريا.</a:t>
            </a:r>
          </a:p>
          <a:p>
            <a:pPr algn="justLow" rtl="1">
              <a:lnSpc>
                <a:spcPct val="150000"/>
              </a:lnSpc>
            </a:pPr>
            <a:r>
              <a:rPr lang="ar-EG" sz="1600" dirty="0">
                <a:cs typeface="Alexandria" pitchFamily="2" charset="-78"/>
              </a:rPr>
              <a:t>وقد قضت </a:t>
            </a:r>
            <a:r>
              <a:rPr lang="ar-EG" sz="1600" b="1" dirty="0">
                <a:solidFill>
                  <a:srgbClr val="00AEEF"/>
                </a:solidFill>
                <a:cs typeface="Alexandria" pitchFamily="2" charset="-78"/>
              </a:rPr>
              <a:t>المحكمة الأوروبية لحقوق الإنسان </a:t>
            </a:r>
            <a:r>
              <a:rPr lang="ar-EG" sz="1600" dirty="0">
                <a:cs typeface="Alexandria" pitchFamily="2" charset="-78"/>
              </a:rPr>
              <a:t>أنه من المقبول أن تمنح التشريعات الوطنية سلطات مراقبة على البريد والاتصالات في ظل ظروف استثنائية، لاسيما منها حالات التجسس والإرهاب، وهذا ضروري في مجتمع ديمقراطي من أجل الحفاظ على الأمن الوطني ولمنع الجريمة؛ وأنه يجب أن توجد ضمانات فعالة وملائمة ضد التعسف في المراقبة. </a:t>
            </a:r>
          </a:p>
          <a:p>
            <a:pPr algn="justLow" rtl="1">
              <a:lnSpc>
                <a:spcPct val="150000"/>
              </a:lnSpc>
            </a:pPr>
            <a:r>
              <a:rPr lang="ar-EG" sz="1600" dirty="0">
                <a:cs typeface="Alexandria" pitchFamily="2" charset="-78"/>
              </a:rPr>
              <a:t>في المبدأ، توجد في معظم الدول قوانين تنص على خصوصية الفرد تجاه باقي الأفراد وأيضاً تجاه الدولة بالنسبة للمعلومات الخاصة والسرية، وذلك في ما يتعلق بالبيانات الشخصية، وهذه القوانين تطبق على وسائل التواصل الاجتماعي.</a:t>
            </a:r>
          </a:p>
          <a:p>
            <a:pPr algn="justLow" rtl="1">
              <a:lnSpc>
                <a:spcPct val="150000"/>
              </a:lnSpc>
            </a:pPr>
            <a:r>
              <a:rPr lang="ar-EG" sz="1600" dirty="0">
                <a:cs typeface="Alexandria" pitchFamily="2" charset="-78"/>
              </a:rPr>
              <a:t>وقد أكدت المحكمة الأوروبية لحقوق الإنسان على وجود التزام سلبي على عاتق الدول بعدم التدخل التعسفي أو غير المشروع في الحياة الخاصة للأشخاص وفي رسائلهم،وكذلك التزام إيجابي في تأمين احترام الحياة الخاصة والعائلية. </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6628921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382827"/>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CDFA9D79-6274-3B25-A765-BB394A289BAC}"/>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ECA11CD6-9C11-29E4-E1DA-3C3CB1F2BF7F}"/>
              </a:ext>
            </a:extLst>
          </p:cNvPr>
          <p:cNvSpPr txBox="1"/>
          <p:nvPr/>
        </p:nvSpPr>
        <p:spPr>
          <a:xfrm>
            <a:off x="3129901" y="1463467"/>
            <a:ext cx="8212353" cy="5590698"/>
          </a:xfrm>
          <a:prstGeom prst="rect">
            <a:avLst/>
          </a:prstGeom>
          <a:noFill/>
        </p:spPr>
        <p:txBody>
          <a:bodyPr wrap="square">
            <a:spAutoFit/>
          </a:bodyPr>
          <a:lstStyle/>
          <a:p>
            <a:pPr algn="justLow" rtl="1">
              <a:lnSpc>
                <a:spcPct val="150000"/>
              </a:lnSpc>
            </a:pPr>
            <a:r>
              <a:rPr lang="ar-EG" sz="1600" dirty="0">
                <a:cs typeface="Alexandria" pitchFamily="2" charset="-78"/>
              </a:rPr>
              <a:t>ففي </a:t>
            </a:r>
            <a:r>
              <a:rPr lang="ar-EG" sz="1600" b="1" dirty="0">
                <a:solidFill>
                  <a:srgbClr val="00AEEF"/>
                </a:solidFill>
                <a:cs typeface="Alexandria" pitchFamily="2" charset="-78"/>
              </a:rPr>
              <a:t>فرنسا</a:t>
            </a:r>
            <a:r>
              <a:rPr lang="ar-EG" sz="1600" dirty="0">
                <a:cs typeface="Alexandria" pitchFamily="2" charset="-78"/>
              </a:rPr>
              <a:t> مثلا، نشأ الحق باحترام الحياة الخاصة للمواطن عن قرار </a:t>
            </a:r>
            <a:r>
              <a:rPr lang="ar-EG" sz="1600" b="1" dirty="0">
                <a:solidFill>
                  <a:srgbClr val="00AEEF"/>
                </a:solidFill>
                <a:cs typeface="Alexandria" pitchFamily="2" charset="-78"/>
              </a:rPr>
              <a:t>للمجلس الدستوري الفرنسي </a:t>
            </a:r>
            <a:r>
              <a:rPr lang="ar-EG" sz="1600" dirty="0">
                <a:cs typeface="Alexandria" pitchFamily="2" charset="-78"/>
              </a:rPr>
              <a:t>صدر بتاريخ 12/1/1977 حول تفتيش الآليات . وأصبحت الحياة الخاصة كعنصر من الحرية الشخصية مع قرار آخر للمجلس الدستوري الفرنسي تاريخ18/1/1995 حول المراقبة بالفيديو. ثم عدل المجلس الدستوري الأساس القانوني للحق باحترام الحياة الخاصة إلى المادة الثانية من إعلان حقوق الإنسان لعام.1789. </a:t>
            </a:r>
          </a:p>
          <a:p>
            <a:pPr algn="justLow" rtl="1">
              <a:lnSpc>
                <a:spcPct val="150000"/>
              </a:lnSpc>
            </a:pPr>
            <a:r>
              <a:rPr lang="ar-EG" sz="1600" dirty="0">
                <a:cs typeface="Alexandria" pitchFamily="2" charset="-78"/>
              </a:rPr>
              <a:t>وتنص المادة التاسعة من </a:t>
            </a:r>
            <a:r>
              <a:rPr lang="ar-EG" sz="1600" b="1" dirty="0">
                <a:solidFill>
                  <a:srgbClr val="00AEEF"/>
                </a:solidFill>
                <a:cs typeface="Alexandria" pitchFamily="2" charset="-78"/>
              </a:rPr>
              <a:t>القانون المدني الفرنسي </a:t>
            </a:r>
            <a:r>
              <a:rPr lang="ar-EG" sz="1600" dirty="0">
                <a:cs typeface="Alexandria" pitchFamily="2" charset="-78"/>
              </a:rPr>
              <a:t>على أنه لكل شخص الحق باحترامحياته الخاصة؛ وللقضاة، بالإضافة إلى حق الشخص بالتعويض، اتخاذ جميع التدابير مثل الحراسة القضائية والحجز أو غيرها لمنع أو وقف كل تعرض للحياة الخاصة؛ ويمكن اتخاذ هذه التدابير في حالة العجلة بأمر على عريضة .</a:t>
            </a:r>
          </a:p>
          <a:p>
            <a:pPr algn="justLow" rtl="1">
              <a:lnSpc>
                <a:spcPct val="150000"/>
              </a:lnSpc>
            </a:pPr>
            <a:r>
              <a:rPr lang="ar-EG" sz="1600" dirty="0">
                <a:cs typeface="Alexandria" pitchFamily="2" charset="-78"/>
              </a:rPr>
              <a:t> وقد قضت محكمة الدرجة الأولى في باريس بتاريخ 6/11/2013 بإلزام غوغل، بالاستناد إلى الحق بالحياة الخاصة، بوقف عرض صور تكشف الحياة الجنسية لأحد الأشخاص. </a:t>
            </a:r>
          </a:p>
          <a:p>
            <a:pPr algn="justLow" rtl="1">
              <a:lnSpc>
                <a:spcPct val="150000"/>
              </a:lnSpc>
            </a:pPr>
            <a:r>
              <a:rPr lang="ar-EG" sz="1600" dirty="0">
                <a:cs typeface="Alexandria" pitchFamily="2" charset="-78"/>
              </a:rPr>
              <a:t>كما قضت بتاريخ 31/1/2013 بإدانة شابين للقيام بأربعين ساعة عمل ذات منفعة عامة</a:t>
            </a:r>
            <a:r>
              <a:rPr lang="en-US" sz="1600" dirty="0">
                <a:cs typeface="Alexandria" pitchFamily="2" charset="-78"/>
              </a:rPr>
              <a:t> </a:t>
            </a:r>
            <a:r>
              <a:rPr lang="ar-EG" sz="1600" dirty="0">
                <a:cs typeface="Alexandria" pitchFamily="2" charset="-78"/>
              </a:rPr>
              <a:t>و</a:t>
            </a:r>
            <a:r>
              <a:rPr lang="en-US" sz="1600" dirty="0">
                <a:cs typeface="Alexandria" pitchFamily="2" charset="-78"/>
              </a:rPr>
              <a:t> </a:t>
            </a:r>
            <a:r>
              <a:rPr lang="ar-EG" sz="1600" dirty="0">
                <a:cs typeface="Alexandria" pitchFamily="2" charset="-78"/>
              </a:rPr>
              <a:t>بغرامة 300 يورو لترويجهما على فيسبوك لفكرة الموت الرحيم لشخص معاق . </a:t>
            </a:r>
            <a:endParaRPr lang="ar-EG" sz="1600" b="1" u="sng"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FB066188-9B85-06DE-1453-A300D0C81A1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0731" y="1526607"/>
            <a:ext cx="2654557" cy="4582431"/>
          </a:xfrm>
          <a:prstGeom prst="rect">
            <a:avLst/>
          </a:prstGeom>
        </p:spPr>
      </p:pic>
    </p:spTree>
    <p:extLst>
      <p:ext uri="{BB962C8B-B14F-4D97-AF65-F5344CB8AC3E}">
        <p14:creationId xmlns:p14="http://schemas.microsoft.com/office/powerpoint/2010/main" val="2516590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p:cNvSpPr/>
          <p:nvPr/>
        </p:nvSpPr>
        <p:spPr>
          <a:xfrm>
            <a:off x="680746" y="1408185"/>
            <a:ext cx="11108117" cy="51352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buFontTx/>
              <a:buChar char="-"/>
            </a:pPr>
            <a:endParaRPr lang="ar-EG" sz="1600" dirty="0">
              <a:solidFill>
                <a:prstClr val="black"/>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FE258DB-4EAA-3436-3B3E-51BCACD0B49B}"/>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0D8D722-0960-2C95-3D5F-A27A9FA56EDA}"/>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774722CC-FCEF-52B0-6310-6F7057001BC5}"/>
              </a:ext>
            </a:extLst>
          </p:cNvPr>
          <p:cNvSpPr txBox="1"/>
          <p:nvPr/>
        </p:nvSpPr>
        <p:spPr>
          <a:xfrm>
            <a:off x="3133712" y="1349343"/>
            <a:ext cx="8648040" cy="3333670"/>
          </a:xfrm>
          <a:prstGeom prst="rect">
            <a:avLst/>
          </a:prstGeom>
          <a:noFill/>
        </p:spPr>
        <p:txBody>
          <a:bodyPr wrap="square" rtlCol="0">
            <a:spAutoFit/>
          </a:bodyPr>
          <a:lstStyle/>
          <a:p>
            <a:pPr algn="justLow" rtl="1">
              <a:lnSpc>
                <a:spcPct val="150000"/>
              </a:lnSpc>
            </a:pPr>
            <a:r>
              <a:rPr lang="ar-EG" sz="1600" b="1" u="sng" dirty="0">
                <a:solidFill>
                  <a:srgbClr val="00AEEF"/>
                </a:solidFill>
                <a:cs typeface="Alexandria" pitchFamily="2" charset="-78"/>
              </a:rPr>
              <a:t>تمهيد و تقسيم : </a:t>
            </a:r>
          </a:p>
          <a:p>
            <a:pPr algn="justLow" rtl="1">
              <a:lnSpc>
                <a:spcPct val="150000"/>
              </a:lnSpc>
            </a:pPr>
            <a:r>
              <a:rPr lang="ar-EG" sz="1600" dirty="0">
                <a:cs typeface="Alexandria" pitchFamily="2" charset="-78"/>
              </a:rPr>
              <a:t>المسئولية الجنائيـة عموماً هـي الالتزام بتحمـل العقوبات التي يقرهـا القانون لمن يخالـف أحكامه  ، أو هي التزام المجرم بتحمـل تبعة عقوبة الجريمة التي ارتكبها ، ومـن ثم يجـب توافر الركن المادي والمعنوي في الجريمة، وإسناد ذلك إلى شخص طبيعي أو معنوي. وتتنوع المسئولية الجنائية عن انتهاك الخصوصية المعلوماتية لرواد مواقع التواصل الاجتماعي بحسـب الدور الذي يشغله المعتدي، فقد يضطلع بدور المتحكم في البيانات الشخصية، أو المعالج لها، أو حائزها على التفصيل التالي:</a:t>
            </a:r>
          </a:p>
          <a:p>
            <a:pPr algn="justLow" rtl="1">
              <a:lnSpc>
                <a:spcPct val="150000"/>
              </a:lnSpc>
            </a:pPr>
            <a:endParaRPr lang="ar-EG" sz="1600" dirty="0">
              <a:cs typeface="Alexandria" pitchFamily="2" charset="-78"/>
            </a:endParaRPr>
          </a:p>
          <a:p>
            <a:pPr algn="justLow" rtl="1">
              <a:lnSpc>
                <a:spcPct val="150000"/>
              </a:lnSpc>
            </a:pPr>
            <a:endParaRPr lang="ar-EG" sz="1400" dirty="0">
              <a:cs typeface="Alexandria" pitchFamily="2" charset="-78"/>
            </a:endParaRPr>
          </a:p>
        </p:txBody>
      </p:sp>
      <p:graphicFrame>
        <p:nvGraphicFramePr>
          <p:cNvPr id="6" name="Diagram 5">
            <a:extLst>
              <a:ext uri="{FF2B5EF4-FFF2-40B4-BE49-F238E27FC236}">
                <a16:creationId xmlns:a16="http://schemas.microsoft.com/office/drawing/2014/main" id="{F99B0EE1-9567-EB6A-4D07-EDB0ECB7C9DF}"/>
              </a:ext>
            </a:extLst>
          </p:cNvPr>
          <p:cNvGraphicFramePr/>
          <p:nvPr>
            <p:extLst>
              <p:ext uri="{D42A27DB-BD31-4B8C-83A1-F6EECF244321}">
                <p14:modId xmlns:p14="http://schemas.microsoft.com/office/powerpoint/2010/main" val="2251270471"/>
              </p:ext>
            </p:extLst>
          </p:nvPr>
        </p:nvGraphicFramePr>
        <p:xfrm>
          <a:off x="2554378" y="3391651"/>
          <a:ext cx="8951507" cy="20536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198C9C63-E14A-1548-5652-09E09AFCC2F0}"/>
              </a:ext>
            </a:extLst>
          </p:cNvPr>
          <p:cNvSpPr txBox="1"/>
          <p:nvPr/>
        </p:nvSpPr>
        <p:spPr>
          <a:xfrm>
            <a:off x="3786428" y="605461"/>
            <a:ext cx="4619141" cy="646331"/>
          </a:xfrm>
          <a:prstGeom prst="rect">
            <a:avLst/>
          </a:prstGeom>
          <a:noFill/>
        </p:spPr>
        <p:txBody>
          <a:bodyPr wrap="square" rtlCol="0">
            <a:spAutoFit/>
          </a:bodyPr>
          <a:lstStyle/>
          <a:p>
            <a:pPr algn="ctr"/>
            <a:r>
              <a:rPr lang="ar-EG" b="1" dirty="0">
                <a:solidFill>
                  <a:srgbClr val="00AEEF"/>
                </a:solidFill>
                <a:latin typeface="Alexandria" pitchFamily="2" charset="-78"/>
                <a:cs typeface="Alexandria" pitchFamily="2" charset="-78"/>
              </a:rPr>
              <a:t>ثالثاً : نطاق المسئولية الجنائية الناشئة عن انتهاك الخصوصية المعلوماتية </a:t>
            </a:r>
            <a:endParaRPr lang="en-US" b="1" dirty="0">
              <a:solidFill>
                <a:srgbClr val="00AEEF"/>
              </a:solidFill>
              <a:latin typeface="Alexandria" pitchFamily="2" charset="-78"/>
              <a:cs typeface="Alexandria" pitchFamily="2" charset="-78"/>
            </a:endParaRPr>
          </a:p>
        </p:txBody>
      </p:sp>
      <p:pic>
        <p:nvPicPr>
          <p:cNvPr id="8" name="Picture 7">
            <a:extLst>
              <a:ext uri="{FF2B5EF4-FFF2-40B4-BE49-F238E27FC236}">
                <a16:creationId xmlns:a16="http://schemas.microsoft.com/office/drawing/2014/main" id="{59BF1EF7-6A9E-C711-EAF6-6DF5E8B780E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0766" y="1463118"/>
            <a:ext cx="2660450" cy="4298501"/>
          </a:xfrm>
          <a:prstGeom prst="rect">
            <a:avLst/>
          </a:prstGeom>
        </p:spPr>
      </p:pic>
    </p:spTree>
    <p:extLst>
      <p:ext uri="{BB962C8B-B14F-4D97-AF65-F5344CB8AC3E}">
        <p14:creationId xmlns:p14="http://schemas.microsoft.com/office/powerpoint/2010/main" val="3886240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78538-4F94-706B-5F07-1FB52F012C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DF3A65-0442-3059-50BE-38D31F51E20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7C56565-A313-B46A-E493-BB0C4089A53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6917263-342E-BDE1-51C7-E6BCE17C129E}"/>
              </a:ext>
            </a:extLst>
          </p:cNvPr>
          <p:cNvSpPr/>
          <p:nvPr/>
        </p:nvSpPr>
        <p:spPr>
          <a:xfrm>
            <a:off x="680746" y="1093284"/>
            <a:ext cx="10940124" cy="5469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pic>
        <p:nvPicPr>
          <p:cNvPr id="5" name="Graphic 21">
            <a:extLst>
              <a:ext uri="{FF2B5EF4-FFF2-40B4-BE49-F238E27FC236}">
                <a16:creationId xmlns:a16="http://schemas.microsoft.com/office/drawing/2014/main" id="{02BFD7F3-2DC5-3579-A70D-FC092A224E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7BB5931-0B98-BBFC-F290-120F7047C3D7}"/>
              </a:ext>
            </a:extLst>
          </p:cNvPr>
          <p:cNvSpPr txBox="1"/>
          <p:nvPr/>
        </p:nvSpPr>
        <p:spPr>
          <a:xfrm>
            <a:off x="1648166" y="-560929"/>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9E159F05-A1D3-B6E2-E374-DC88EECBD7C3}"/>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graphicFrame>
        <p:nvGraphicFramePr>
          <p:cNvPr id="4" name="Diagram 3">
            <a:extLst>
              <a:ext uri="{FF2B5EF4-FFF2-40B4-BE49-F238E27FC236}">
                <a16:creationId xmlns:a16="http://schemas.microsoft.com/office/drawing/2014/main" id="{6EB7607B-90EC-AB50-2400-628A3752D32D}"/>
              </a:ext>
            </a:extLst>
          </p:cNvPr>
          <p:cNvGraphicFramePr/>
          <p:nvPr/>
        </p:nvGraphicFramePr>
        <p:xfrm>
          <a:off x="3830847" y="1864542"/>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DCD4F5AC-87FB-51EE-46F0-34EB9B09C416}"/>
              </a:ext>
            </a:extLst>
          </p:cNvPr>
          <p:cNvSpPr txBox="1"/>
          <p:nvPr/>
        </p:nvSpPr>
        <p:spPr>
          <a:xfrm>
            <a:off x="894734" y="1155869"/>
            <a:ext cx="10616520" cy="8022132"/>
          </a:xfrm>
          <a:prstGeom prst="rect">
            <a:avLst/>
          </a:prstGeom>
          <a:noFill/>
        </p:spPr>
        <p:txBody>
          <a:bodyPr wrap="square">
            <a:spAutoFit/>
          </a:bodyPr>
          <a:lstStyle/>
          <a:p>
            <a:pPr lvl="0" algn="r"/>
            <a:r>
              <a:rPr lang="ar-EG" sz="1600" b="1" u="sng" dirty="0">
                <a:solidFill>
                  <a:srgbClr val="00AEEF"/>
                </a:solidFill>
                <a:cs typeface="Alexandria" pitchFamily="2" charset="-78"/>
              </a:rPr>
              <a:t>1- مسئولية المتحكم في البيانات الشخصية :</a:t>
            </a:r>
          </a:p>
          <a:p>
            <a:pPr lvl="0" algn="justLow" rtl="1">
              <a:lnSpc>
                <a:spcPct val="150000"/>
              </a:lnSpc>
            </a:pPr>
            <a:r>
              <a:rPr lang="ar-EG" sz="1400" dirty="0">
                <a:cs typeface="Alexandria" pitchFamily="2" charset="-78"/>
              </a:rPr>
              <a:t>عرفت بعض التشريعات العربية المتحكم في البيانات الشخصية بأنه «أي شخص طبيعي  أو اعتباري يكون له بحكم أو طبيعة عمله، الحق في الحصول على البيانات الشخصية وتحديد طريقة وأسلوب ومعايير الاحتفاظ بها، أو معالجتها والتحكم فيها طبقا للغرضالمحدد أو نشاطه».</a:t>
            </a:r>
          </a:p>
          <a:p>
            <a:pPr lvl="0" algn="justLow" rtl="1">
              <a:lnSpc>
                <a:spcPct val="150000"/>
              </a:lnSpc>
            </a:pPr>
            <a:r>
              <a:rPr lang="ar-EG" sz="1400" dirty="0">
                <a:cs typeface="Alexandria" pitchFamily="2" charset="-78"/>
              </a:rPr>
              <a:t>ويبين من هذا التعريف، أن المتحكم هـو المعني -دائما- بالحصول على البياناتالشخصية في إطار ممارسة نشاطه المتصـل بها، وتحديد أطر التعامل معها سـواء بالاحتفاظ بهـا أو معالجتهـا والتحكم فيها مع خضوعه لجملة التزامات يوجب عليه المشرع اتخاذها .</a:t>
            </a:r>
          </a:p>
          <a:p>
            <a:pPr lvl="0" algn="justLow" rtl="1">
              <a:lnSpc>
                <a:spcPct val="150000"/>
              </a:lnSpc>
            </a:pPr>
            <a:r>
              <a:rPr lang="ar-EG" sz="1400" dirty="0">
                <a:cs typeface="Alexandria" pitchFamily="2" charset="-78"/>
              </a:rPr>
              <a:t>ومن ثم يلعب المتحكم دورا محوريا أو مركزيا في عملية المعالجة ؛ حيث يضطلع بتحديد أغراض ووسائل المعالجة ، وهذا ما يفسر سبب تسميته في قانون المعلوماتية والحريات الفرنسـي رقـم ۱۹۷۸-۱۷ المـؤرخ 6 يناير ١٩٧٨ بالمراقب أو المسئول عن المعالجـة «</a:t>
            </a:r>
            <a:r>
              <a:rPr lang="en-US" sz="1400" dirty="0" err="1">
                <a:latin typeface="Alexandria" pitchFamily="2" charset="-78"/>
                <a:cs typeface="Alexandria" pitchFamily="2" charset="-78"/>
              </a:rPr>
              <a:t>responsable</a:t>
            </a:r>
            <a:r>
              <a:rPr lang="en-US" sz="1400" dirty="0">
                <a:latin typeface="Alexandria" pitchFamily="2" charset="-78"/>
                <a:cs typeface="Alexandria" pitchFamily="2" charset="-78"/>
              </a:rPr>
              <a:t> du </a:t>
            </a:r>
            <a:r>
              <a:rPr lang="en-US" sz="1400" dirty="0" err="1">
                <a:latin typeface="Alexandria" pitchFamily="2" charset="-78"/>
                <a:cs typeface="Alexandria" pitchFamily="2" charset="-78"/>
              </a:rPr>
              <a:t>traitement</a:t>
            </a:r>
            <a:r>
              <a:rPr lang="en-US" sz="1400" dirty="0"/>
              <a:t>»؛ </a:t>
            </a:r>
            <a:r>
              <a:rPr lang="ar-EG" sz="1400" dirty="0">
                <a:cs typeface="Alexandria" pitchFamily="2" charset="-78"/>
              </a:rPr>
              <a:t>حيث عرفته المادة (3) من ذات القانون بأنه«الشخص الطبيعي أو الاعتباري أو السلطة العامة أو الوكالة أو أي هيئة أخرى تحدد- بمفردها أو بالاشتراك مع آخرين - أغراض ووسائل معالجة المعطيات ذات الطابع الشخصي» .</a:t>
            </a:r>
          </a:p>
          <a:p>
            <a:pPr lvl="0" algn="justLow" rtl="1">
              <a:lnSpc>
                <a:spcPct val="150000"/>
              </a:lnSpc>
            </a:pPr>
            <a:r>
              <a:rPr lang="ar-EG" sz="1400" dirty="0">
                <a:cs typeface="Alexandria" pitchFamily="2" charset="-78"/>
              </a:rPr>
              <a:t>ويثور التساؤل الآن عن مدى امتداد التزام المتحكم بإعلام الشخص المعني بجمع بياناته الشخصية؛ تمهيدا للقيام بمعالجتهـا طبقا للغرض المحدد منها، والحصـول على موافقته الصريحة بذلك إلى مشغلي مواقع التواصل الاجتماعي في صدد بيانات روادها الشخصية؟</a:t>
            </a:r>
            <a:endParaRPr lang="en-US" sz="1400" dirty="0"/>
          </a:p>
          <a:p>
            <a:pPr algn="justLow" rtl="1">
              <a:lnSpc>
                <a:spcPct val="150000"/>
              </a:lnSpc>
            </a:pPr>
            <a:r>
              <a:rPr lang="ar-EG" sz="1400" dirty="0">
                <a:cs typeface="Alexandria" pitchFamily="2" charset="-78"/>
              </a:rPr>
              <a:t>في واقع الحال، اتجهت محكمة العدل الأوروبية إلى اعتبار مستغلي محركات البحثمن المسئولين عن المعالجة؛ لأن نشاطهم ينصب على جمع وتنظيم البيانات والمعلومات الشخصية المنشورة على شبكة الإنترنت من أجل تسهيل وصول المستخدمين إليها. وهمبذلك يختلفون عن الناشرين الذين يتابعون المواقع، ويقومون ببعض المعالجات المتنوعة عليها .</a:t>
            </a:r>
          </a:p>
          <a:p>
            <a:pPr algn="justLow" rtl="1"/>
            <a:endParaRPr lang="en-US" sz="1600" dirty="0"/>
          </a:p>
          <a:p>
            <a:pPr algn="justLow" rtl="1"/>
            <a:endParaRPr lang="en-US" sz="1600" dirty="0"/>
          </a:p>
          <a:p>
            <a:pPr algn="justLow" rtl="1"/>
            <a:endParaRPr lang="en-US" sz="1600" dirty="0"/>
          </a:p>
          <a:p>
            <a:pPr algn="justLow" rtl="1"/>
            <a:endParaRPr lang="ar-EG" sz="1600" dirty="0">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39809100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D5722-56A0-7C2F-81E3-56E0702E84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B838C-7784-6289-6B9F-6E5A48E3B8B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7B8713-1D1F-CBF1-E25D-2DA90F8B88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BB714872-D941-90A1-87F9-286A49627059}"/>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32BDEE0-39FF-7CCB-613D-64121EF796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1151F35-CBF1-F6DE-CB5F-6AEDD207331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F84FDD6-AC61-6210-BFF0-0BEA064E44A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7" name="TextBox 6">
            <a:extLst>
              <a:ext uri="{FF2B5EF4-FFF2-40B4-BE49-F238E27FC236}">
                <a16:creationId xmlns:a16="http://schemas.microsoft.com/office/drawing/2014/main" id="{53C761F6-26F4-E488-BFC8-741A937F09D8}"/>
              </a:ext>
            </a:extLst>
          </p:cNvPr>
          <p:cNvSpPr txBox="1"/>
          <p:nvPr/>
        </p:nvSpPr>
        <p:spPr>
          <a:xfrm>
            <a:off x="835743" y="1349343"/>
            <a:ext cx="10432026" cy="8176021"/>
          </a:xfrm>
          <a:prstGeom prst="rect">
            <a:avLst/>
          </a:prstGeom>
          <a:noFill/>
        </p:spPr>
        <p:txBody>
          <a:bodyPr wrap="square">
            <a:spAutoFit/>
          </a:bodyPr>
          <a:lstStyle/>
          <a:p>
            <a:pPr algn="justLow" rtl="1">
              <a:lnSpc>
                <a:spcPct val="150000"/>
              </a:lnSpc>
            </a:pPr>
            <a:r>
              <a:rPr lang="ar-EG" sz="1600" dirty="0">
                <a:cs typeface="Alexandria" pitchFamily="2" charset="-78"/>
              </a:rPr>
              <a:t>كما اعتبرت محكمة العدل الأوروبية مشـغلى وسائل التواصل الاجتماعي ولا سيما موقع الفيس بوك مسئولين عن معالجة البيانات الشخصية التي يقومون بجمعها منمستخدميها .</a:t>
            </a:r>
          </a:p>
          <a:p>
            <a:pPr algn="justLow" rtl="1">
              <a:lnSpc>
                <a:spcPct val="150000"/>
              </a:lnSpc>
            </a:pPr>
            <a:r>
              <a:rPr lang="ar-EG" sz="1600" dirty="0">
                <a:cs typeface="Alexandria" pitchFamily="2" charset="-78"/>
              </a:rPr>
              <a:t>فموقع الفيس بوك يعد متحكما في بيانات المستخدمين الشخصية المسجلة لديهعلى حسابهم الشخصي؛ إذ يتطلب التسجيل عليه إدلاء المستخدم بمجموعة من بياناتها لشخصية التي تشمل الاسم، وتاريخ الميلاد، والصـورة، والصـوت، وعنوان البريد الإلكتروني، ورقـم الهاتف النقال، ونوع الجنس، والجنسية، ومحـل الإقامة، والحياة العاطفية والأسرية، والمستوى التعليمي، والوضـع المهني، ومحل العمل ...إلخ، وحينئذ يقـوم مـوقـع الفيس بوك بجمع وتنظيم هذه البيانات تمهيدا لمعالجتهـا من قبله أو من قبل شركة أخرى تعمل لصالحه لقاء حصوله على أرباح مالية نتيجة تسويقها إلكترونيا لشركات الإعلانات التجارية.</a:t>
            </a:r>
          </a:p>
          <a:p>
            <a:pPr algn="justLow" rtl="1">
              <a:lnSpc>
                <a:spcPct val="150000"/>
              </a:lnSpc>
            </a:pPr>
            <a:r>
              <a:rPr lang="ar-EG" sz="1600" dirty="0">
                <a:cs typeface="Alexandria" pitchFamily="2" charset="-78"/>
              </a:rPr>
              <a:t>وبالتالي، يمكن مسـاءلة مشغلي مواقع التواصل الاجتماعي جنائيا عن مخالفة الالتزامات الناشئة عن معالجة البيانات الشخصية لمستخدميها، ولا سيما التزامهم بإعلامهـم بجمـع بياناتهم الشخصية؛ تمهيدا لمعالجتهـا طبقا للغرض المحدد منها والحصول على موافقتهم الصـريحة بذلك، والتزامهم بالأمانة والمشروعية في إجراء عملية المعالجة، فضلًا عن اتخاذ الإجراءات الكفيلة لضمان سلامتها، ومن ثم يستأهلوا توقيع العقوبات عليهم في تلك الحالة . </a:t>
            </a:r>
            <a:endParaRPr lang="en-US" sz="1600" dirty="0"/>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a:p>
            <a:pPr algn="r" rtl="1">
              <a:lnSpc>
                <a:spcPct val="15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4209215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0F4BF-214E-3F92-A607-F3AF5A4892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CD453-805A-D644-29F5-A694B2F337F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A563642-A0D0-CA94-7756-AE88678B50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28841E42-7971-3643-E867-8A9B6AA15EFA}"/>
              </a:ext>
            </a:extLst>
          </p:cNvPr>
          <p:cNvSpPr/>
          <p:nvPr/>
        </p:nvSpPr>
        <p:spPr>
          <a:xfrm>
            <a:off x="680745" y="887767"/>
            <a:ext cx="11330823" cy="5655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b="1" u="sng" dirty="0">
              <a:solidFill>
                <a:schemeClr val="tx1"/>
              </a:solidFill>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endParaRPr lang="ar-EG" b="1" u="sng" dirty="0">
              <a:solidFill>
                <a:schemeClr val="tx1"/>
              </a:solidFill>
              <a:cs typeface="Alexandria" pitchFamily="2" charset="-78"/>
            </a:endParaRPr>
          </a:p>
          <a:p>
            <a:pPr algn="justLow" rtl="1">
              <a:lnSpc>
                <a:spcPct val="150000"/>
              </a:lnSpc>
            </a:pPr>
            <a:endParaRPr lang="ar-EG" sz="1800" b="1" u="sng" dirty="0">
              <a:solidFill>
                <a:schemeClr val="tx1"/>
              </a:solidFill>
              <a:cs typeface="Alexandria" pitchFamily="2" charset="-78"/>
            </a:endParaRPr>
          </a:p>
          <a:p>
            <a:pPr algn="justLow" rtl="1">
              <a:lnSpc>
                <a:spcPct val="150000"/>
              </a:lnSpc>
            </a:pPr>
            <a:r>
              <a:rPr lang="ar-EG" b="1" u="sng" dirty="0">
                <a:solidFill>
                  <a:srgbClr val="00AEEF"/>
                </a:solidFill>
                <a:cs typeface="Alexandria" pitchFamily="2" charset="-78"/>
              </a:rPr>
              <a:t>2</a:t>
            </a:r>
            <a:r>
              <a:rPr lang="ar-EG" sz="1800" b="1" u="sng" dirty="0">
                <a:solidFill>
                  <a:srgbClr val="00AEEF"/>
                </a:solidFill>
                <a:cs typeface="Alexandria" pitchFamily="2" charset="-78"/>
              </a:rPr>
              <a:t>-مسئولية معالج البيانات :</a:t>
            </a:r>
          </a:p>
          <a:p>
            <a:pPr algn="justLow" rtl="1">
              <a:lnSpc>
                <a:spcPct val="150000"/>
              </a:lnSpc>
            </a:pPr>
            <a:r>
              <a:rPr lang="ar-EG" sz="1600" dirty="0">
                <a:solidFill>
                  <a:schemeClr val="tx1"/>
                </a:solidFill>
                <a:cs typeface="Alexandria" pitchFamily="2" charset="-78"/>
              </a:rPr>
              <a:t>عرف المشرع المصري المعالج للبيانات الشخصية في المادة (1) من قانون حماية البيانات الشخصية بأنه «أي شخص طبيعي أو اعتباري مختص بطبيعة عمله، بمعالجة البيانات الشخصية لصالحه أو لصالح المتحكم بالاتفاق معه ووفقا لتعليماته».</a:t>
            </a:r>
          </a:p>
          <a:p>
            <a:pPr algn="justLow" rtl="1">
              <a:lnSpc>
                <a:spcPct val="150000"/>
              </a:lnSpc>
            </a:pPr>
            <a:r>
              <a:rPr lang="ar-EG" sz="1600" dirty="0">
                <a:solidFill>
                  <a:schemeClr val="tx1"/>
                </a:solidFill>
                <a:cs typeface="Alexandria" pitchFamily="2" charset="-78"/>
              </a:rPr>
              <a:t>فالمعالج هو كل شخص طبيعي أو اعتباري يباشر عملية معالجة البيانات الشخصية إما لصالحه أو لصالح المتحكم بالاتفاق معه ووفقا لتعليماته وامتثالًا لأوامره، لا سيما مـا يتعلق منها بتوافـق عملية المعالجة مع القواعد المتعلقة بحماية البيانات الشخصية وفقا للمتطلبات التي نص عليها القانون رقم 151 لسنة 2020 بإصدار قانون حمايةالبيانات الشخصية، ويخضـع في ذلك لجملة التزامات أوجب عليه المشرع اتخاذها في المادة (5) من القانون السابق – كما سيأتي – وهو بصدد القيام بعملية المعالجة.</a:t>
            </a:r>
          </a:p>
          <a:p>
            <a:pPr algn="justLow" rtl="1">
              <a:lnSpc>
                <a:spcPct val="150000"/>
              </a:lnSpc>
            </a:pPr>
            <a:r>
              <a:rPr lang="ar-EG" sz="1600" dirty="0">
                <a:solidFill>
                  <a:schemeClr val="tx1"/>
                </a:solidFill>
                <a:cs typeface="Alexandria" pitchFamily="2" charset="-78"/>
              </a:rPr>
              <a:t>وبذلك لم يشـأ المشـرع المصـري أن يقصـر نطاق المسئولية الجنائية عن معالجة البيانات الشخصية فـي شـخص المتحكم فقط، بل أشار إلي المعالج باعتباره مسئولا-أيضـا - عن تنفيذ عملية معالجة هذه البيانات مما يسمح بإقامة المسئولية بدرجات مختلفة ويسهم إلى حد كبير في تحسين كفاءة حماية الأشخاص الطبيعيين من مخاطر معالجة بياناتهم الشخصية.</a:t>
            </a:r>
          </a:p>
          <a:p>
            <a:pPr algn="justLow" rtl="1">
              <a:lnSpc>
                <a:spcPct val="150000"/>
              </a:lnSpc>
            </a:pPr>
            <a:r>
              <a:rPr lang="ar-EG" sz="1600" dirty="0">
                <a:solidFill>
                  <a:schemeClr val="tx1"/>
                </a:solidFill>
                <a:cs typeface="Alexandria" pitchFamily="2" charset="-78"/>
              </a:rPr>
              <a:t>أما المشرع الفرنسي فقد ضيق من مفهوم المعالج أو المناول «</a:t>
            </a:r>
            <a:r>
              <a:rPr lang="en-US" sz="1600" dirty="0">
                <a:solidFill>
                  <a:schemeClr val="tx1"/>
                </a:solidFill>
                <a:latin typeface="Alexandria" pitchFamily="2" charset="-78"/>
                <a:cs typeface="Alexandria" pitchFamily="2" charset="-78"/>
              </a:rPr>
              <a:t>sous-</a:t>
            </a:r>
            <a:r>
              <a:rPr lang="en-US" sz="1600" dirty="0" err="1">
                <a:solidFill>
                  <a:schemeClr val="tx1"/>
                </a:solidFill>
                <a:latin typeface="Alexandria" pitchFamily="2" charset="-78"/>
                <a:cs typeface="Alexandria" pitchFamily="2" charset="-78"/>
              </a:rPr>
              <a:t>traitant</a:t>
            </a:r>
            <a:r>
              <a:rPr lang="en-US" sz="1600" dirty="0">
                <a:solidFill>
                  <a:schemeClr val="tx1"/>
                </a:solidFill>
                <a:latin typeface="Alexandria" pitchFamily="2" charset="-78"/>
                <a:cs typeface="Alexandria" pitchFamily="2" charset="-78"/>
              </a:rPr>
              <a:t>» </a:t>
            </a:r>
            <a:r>
              <a:rPr lang="ar-EG" sz="1600" dirty="0">
                <a:solidFill>
                  <a:schemeClr val="tx1"/>
                </a:solidFill>
                <a:cs typeface="Alexandria" pitchFamily="2" charset="-78"/>
              </a:rPr>
              <a:t>بحيث قصـره فقط على من يقوم بعملية المعالجة لحساب المراقب، حيث نص في المادة  (3) من قانون المعلوماتية والحريات بأنه «الشخص الطبيعي أو الاعتباري أو السلطة العامة أو الوكالة أو أي هيئة أخرى تعالج البيانات الشخصية نيابة عن المراقب».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r">
              <a:lnSpc>
                <a:spcPct val="150000"/>
              </a:lnSpc>
            </a:pPr>
            <a:endParaRPr lang="ar-EG" sz="1600" b="1"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325BFB6-0DC0-E261-0675-9A32C13AE4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52F2840-884C-6C89-B0E3-C44EB2B4714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242FF4B-C203-4693-5F1B-1B729732770C}"/>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9988368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B8704-2B95-6B5C-51BE-56898E3A9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434CBD2-F12F-EB69-7987-F01E0B94988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1084D5EA-E34F-CA11-5B3B-05BE3F9A22F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E20F7AD-38CE-EB04-F434-3D2FC1794406}"/>
              </a:ext>
            </a:extLst>
          </p:cNvPr>
          <p:cNvSpPr/>
          <p:nvPr/>
        </p:nvSpPr>
        <p:spPr>
          <a:xfrm>
            <a:off x="698090" y="1155869"/>
            <a:ext cx="11218606" cy="53875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400" dirty="0">
                <a:solidFill>
                  <a:schemeClr val="tx1"/>
                </a:solidFill>
                <a:cs typeface="Alexandria" pitchFamily="2" charset="-78"/>
              </a:rPr>
              <a:t>فالمقصـود - هنا- هو الشخص أو الهيئة التي إذا توافرت لديها الوسائل اللازمة لتنفيذ معالجة البيانات الشخصية؛ فإنها لا يمكنها تحديد الغرض الذي من أجله تتم هذه المعالجة طالما أنها تعمل نيابة عن المسئول عن المعالجة أو المراقب. وهذا المفهوم منشأنه أن يسمح بتحقيق أعلى درجة من الحماية؛ لأنه سوف يلزم كل شخص يتصرف نيابة عن المسئول عن المعالجة باحترام الالتزامات المتعلقة بحماية الأشخاص الطبيعيين خلال معالجة البيانات الشخصية وفقا لما نص عليه قانون الجماعة الأوروبية .</a:t>
            </a:r>
          </a:p>
          <a:p>
            <a:pPr algn="justLow" rtl="1">
              <a:lnSpc>
                <a:spcPct val="150000"/>
              </a:lnSpc>
            </a:pPr>
            <a:r>
              <a:rPr lang="ar-EG" sz="1400" dirty="0">
                <a:solidFill>
                  <a:schemeClr val="tx1"/>
                </a:solidFill>
                <a:cs typeface="Alexandria" pitchFamily="2" charset="-78"/>
              </a:rPr>
              <a:t>ويثـور التساؤل الآن عن مـدى امتداد التزامات المعالج بإعلام الشخص المعني بمعالجة بياناته الشخصية لأغراض مشروعة والحصول على موافقته الصريحة بذلك وعدم تجاوز الغرض المحدد للمعالجة ومدتها إلى مشـغلى وسـائل الاجتماعي فـي صدد بيانات روادها الشخصية؟</a:t>
            </a:r>
          </a:p>
          <a:p>
            <a:pPr algn="justLow" rtl="1">
              <a:lnSpc>
                <a:spcPct val="150000"/>
              </a:lnSpc>
            </a:pPr>
            <a:r>
              <a:rPr lang="ar-EG" sz="1400" b="1" u="sng" dirty="0">
                <a:solidFill>
                  <a:srgbClr val="00AEEF"/>
                </a:solidFill>
                <a:cs typeface="Alexandria" pitchFamily="2" charset="-78"/>
              </a:rPr>
              <a:t>ينبغي التفرقة بين فرضين:</a:t>
            </a:r>
          </a:p>
          <a:p>
            <a:pPr algn="justLow" rtl="1">
              <a:lnSpc>
                <a:spcPct val="150000"/>
              </a:lnSpc>
            </a:pPr>
            <a:r>
              <a:rPr lang="ar-EG" sz="1400" b="1" u="sng" dirty="0">
                <a:solidFill>
                  <a:srgbClr val="00AEEF"/>
                </a:solidFill>
                <a:cs typeface="Alexandria" pitchFamily="2" charset="-78"/>
              </a:rPr>
              <a:t>الفرض الأول/ اضطلاع وسائل التواصل الاجتماعي بتنفيذ عملية المعالجة:</a:t>
            </a:r>
          </a:p>
          <a:p>
            <a:pPr algn="justLow" rtl="1">
              <a:lnSpc>
                <a:spcPct val="150000"/>
              </a:lnSpc>
            </a:pPr>
            <a:r>
              <a:rPr lang="ar-EG" sz="1400" dirty="0">
                <a:solidFill>
                  <a:schemeClr val="tx1"/>
                </a:solidFill>
                <a:cs typeface="Alexandria" pitchFamily="2" charset="-78"/>
              </a:rPr>
              <a:t>إذا ما قامت وسائل التواصل الاجتماعي مباشرة بعملية معالجة البيانات الشخصية التي قامت بجمعها من مستخدميها لا سيما بهدف إنشاء قاعدة بيانات </a:t>
            </a:r>
            <a:r>
              <a:rPr lang="en-US" sz="1400" dirty="0">
                <a:solidFill>
                  <a:schemeClr val="tx1"/>
                </a:solidFill>
              </a:rPr>
              <a:t>Database</a:t>
            </a:r>
            <a:r>
              <a:rPr lang="ar-EG" sz="1400" dirty="0">
                <a:solidFill>
                  <a:schemeClr val="tx1"/>
                </a:solidFill>
                <a:cs typeface="Alexandria" pitchFamily="2" charset="-78"/>
              </a:rPr>
              <a:t>تخصهم من أجل تسويقها إلكترونيا، فإنها تكون مسئولة جنائيا عن مخالفة الالتزامات المفروضـة عليها بوصفها المتحكم والمعالج لبيانات المستخدمين الشخصية الخاضعة لعملية المعالجة.</a:t>
            </a:r>
          </a:p>
          <a:p>
            <a:pPr algn="justLow" rtl="1">
              <a:lnSpc>
                <a:spcPct val="150000"/>
              </a:lnSpc>
            </a:pPr>
            <a:r>
              <a:rPr lang="ar-EG" sz="1400" dirty="0">
                <a:solidFill>
                  <a:schemeClr val="tx1"/>
                </a:solidFill>
                <a:cs typeface="Alexandria" pitchFamily="2" charset="-78"/>
              </a:rPr>
              <a:t>فموقع الفيس بوك إذا ما قام بإنشاء قاعدة بيانات لمستخدميه الذين لديهم شغف بالألعاب الإلكترونية بهدف تسـويقها لدى الشركات المنتجة لهـذه الألعاب، فإنه يكون مسئولا جنائيا عن مخالفة الالتزامات الواقعة عليه بوصفه بداءة متحكما ثم معالجا لبيانات مستخدميه الشخصية.</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E869660-1241-7E3F-4858-A4C27E2032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492DD0E-0C1C-5493-C10D-483D18E0DFE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6A81B04-3F8D-4A05-D446-5935BF52F235}"/>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6261971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B01AF0-E647-DBA8-8CB3-7D1725FF56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E24070-E09E-B5F3-184E-9ABF9A1267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3000597B-8902-0747-187A-68420561A7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5F3BAC6E-CC03-EB5B-A8E7-F67D25F56DC5}"/>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وهنـا يمكننا أن نلحـظ توفير أقصى درجات الحماية للبيانات الشخصية أثناءخضوعها لعملية المعالجة على وسائل التواصل الاجتماعي، ذلك أن المصلحة المحمية</a:t>
            </a:r>
            <a:r>
              <a:rPr lang="en-US" sz="1600" dirty="0">
                <a:solidFill>
                  <a:schemeClr val="tx1"/>
                </a:solidFill>
              </a:rPr>
              <a:t> </a:t>
            </a:r>
            <a:r>
              <a:rPr lang="ar-EG" sz="1600" dirty="0">
                <a:solidFill>
                  <a:schemeClr val="tx1"/>
                </a:solidFill>
                <a:cs typeface="Alexandria" pitchFamily="2" charset="-78"/>
              </a:rPr>
              <a:t>المبتغاة من نصـوص تجريم انتهاك خصوصية المستخدمين المعلوماتية -بوجه عام-تقتضـي فرض الحماية الجنائيـة على كافـة أشـكال ومراحـل التعامل مـع البيانات</a:t>
            </a:r>
            <a:r>
              <a:rPr lang="en-US" sz="1600" dirty="0">
                <a:solidFill>
                  <a:schemeClr val="tx1"/>
                </a:solidFill>
              </a:rPr>
              <a:t> </a:t>
            </a:r>
            <a:r>
              <a:rPr lang="ar-EG" sz="1600" dirty="0">
                <a:solidFill>
                  <a:schemeClr val="tx1"/>
                </a:solidFill>
                <a:cs typeface="Alexandria" pitchFamily="2" charset="-78"/>
              </a:rPr>
              <a:t>الشخصية لدى كافة المعنيين بالتعامل عليها.</a:t>
            </a:r>
          </a:p>
          <a:p>
            <a:pPr algn="justLow" rtl="1">
              <a:lnSpc>
                <a:spcPct val="150000"/>
              </a:lnSpc>
            </a:pPr>
            <a:r>
              <a:rPr lang="ar-EG" sz="1600" b="1" u="sng" dirty="0">
                <a:solidFill>
                  <a:srgbClr val="00AEEF"/>
                </a:solidFill>
                <a:cs typeface="Alexandria" pitchFamily="2" charset="-78"/>
              </a:rPr>
              <a:t>الفرض الثاني/ اضطلاع شـركـة متخصصـة أو تابعـة لوسائل التواصل الاجتماعي بتنفيذ عملية المعالجة:</a:t>
            </a:r>
          </a:p>
          <a:p>
            <a:pPr algn="justLow" rtl="1">
              <a:lnSpc>
                <a:spcPct val="150000"/>
              </a:lnSpc>
            </a:pPr>
            <a:r>
              <a:rPr lang="ar-EG" sz="1600" dirty="0">
                <a:solidFill>
                  <a:schemeClr val="tx1"/>
                </a:solidFill>
                <a:cs typeface="Alexandria" pitchFamily="2" charset="-78"/>
              </a:rPr>
              <a:t>قد يختلف الكيان المتحكم في بيانات المستخدمين الشخصية على وسائل التواصلالاجتماعـي عن الكيـان المعالج لهـذه البيانات عبر تلك الوسائل، ويبرز ذلك بصـفةخاصـة فيما يتعلق بالتسـويق الإلكتروني؛ حيث يحدث أن تتعاقد الشركة المالكة لموقعفيس بوك مع أخرى متخصصـة فـي مجال معالجة البيانات الشخصية بهدف إجراءعملية معالجة بيانات المستخدمين لصالحها من أجل تسـويقها للشركات المتخصصةفي الأغراض الدعائية أو الإعلانية.</a:t>
            </a:r>
          </a:p>
          <a:p>
            <a:pPr algn="justLow" rtl="1">
              <a:lnSpc>
                <a:spcPct val="150000"/>
              </a:lnSpc>
            </a:pPr>
            <a:r>
              <a:rPr lang="ar-EG" sz="1600" dirty="0">
                <a:solidFill>
                  <a:schemeClr val="tx1"/>
                </a:solidFill>
                <a:cs typeface="Alexandria" pitchFamily="2" charset="-78"/>
              </a:rPr>
              <a:t>كما يمكن أن يكون المعالج شركة تابعة أو مرتبطة تعاقديا مع شركة الفيس بوك تقومبمعالجة بيانات المستخدمين الشخصية لحسابها بهدف إعدادها للتسويق الإلكترونيواستغلالها فـي الأغراض الدعائية أو الإعلانيـة. ويحدث ذلك عادة بالنسبة لمديرأو مشـرف صـفحة المعجبين على موقع الفيس بوك؛ حيث يقوم بإنشـاء صـفحة تخص شركته كتلك التي تعمل في مجال بيع السيارات، ويتم تجميع أكبر :عدد من المستخدمين المعجبين بهـا عليها، ثم يقـوم بمعالجة بيانات هؤلاء المستخدمين من زوار الصفحة بهدف إعدادها للمتحكم (موقع الفيس بوك) الذي يتولى تسويقها إلكترونيا.</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A3B4A588-BDD1-4BE1-2B10-FC852759E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E05DD5D-DE3E-EE92-4FF2-A2926F12053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F4126384-B798-1835-A0A8-157E899E11B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523460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CCF9B-C412-FD89-2FDB-0AAD62CE8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5254D6-D4BF-8762-D7C8-9B6BBF244AB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C3B3472-626D-39AA-90C1-C3AB8A6C390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55609DC-DD5B-9E52-1882-4ADCEAE9BCAC}"/>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ففي قضية تتلخص وقائعها في قيام شركة ألمانية متخصصة في مجال خدمات التدريب والتعليم بالنشر عبر صفحتها على موقع الفيس بوك عن هذه الخدمات؛ حيثقام مدیرصفحة المعجبين الخاصة بالشركة بجمع بيانات زوارها دون موافقتهم تمهيدا لمعالجتها لصالح المتحكم (موقع الفيس بوك ) ، وهنـا اعتبرت </a:t>
            </a:r>
            <a:r>
              <a:rPr lang="ar-EG" sz="1600" b="1" dirty="0">
                <a:solidFill>
                  <a:srgbClr val="00AEEF"/>
                </a:solidFill>
                <a:cs typeface="Alexandria" pitchFamily="2" charset="-78"/>
              </a:rPr>
              <a:t>محكمة العدل الأوروبية </a:t>
            </a:r>
            <a:r>
              <a:rPr lang="ar-EG" sz="1600" dirty="0">
                <a:solidFill>
                  <a:schemeClr val="tx1"/>
                </a:solidFill>
                <a:cs typeface="Alexandria" pitchFamily="2" charset="-78"/>
              </a:rPr>
              <a:t>أن المعالج مدير صفحة المعجبين مسئول مع المتحكم في موقع الفيس بوك عن مخالفةالتزامهما بإعلام المستخدمين على صفحة هذه المجموعة بمعالجة بياناتهم الشخصية، وانتهت المحكمة إلى أن مدير الصفحة يعتبر مسئولا مع موقع الفيس بوك على أساس استخدام منصة أقامها عليه بالتوافق معه من أجل الاستفادة من الخدمات التي يقدمها الموقع، ولا يمكن إعفاؤه من الالتزامات التي تقع على عاتقه في مجال حماية البياناتذات الطابع الشخصي).وبالتـالي؛ يمكن مسـاءلة مشغلى مواقع التواصل الاجتماعي جنائيا عن مخالفة</a:t>
            </a:r>
            <a:r>
              <a:rPr lang="en-US" sz="1600" dirty="0">
                <a:solidFill>
                  <a:schemeClr val="tx1"/>
                </a:solidFill>
                <a:cs typeface="Alexandria" pitchFamily="2" charset="-78"/>
              </a:rPr>
              <a:t> </a:t>
            </a:r>
            <a:r>
              <a:rPr lang="ar-EG" sz="1600" dirty="0">
                <a:solidFill>
                  <a:schemeClr val="tx1"/>
                </a:solidFill>
                <a:cs typeface="Alexandria" pitchFamily="2" charset="-78"/>
              </a:rPr>
              <a:t>الالتزامات الناشئة عن معالجة البيانات الشخصية لمستخدميها - سـواء اضطلعوا منفرديـن بإجـراء عمليـة المعالجـة أو تم تنفيذها لحسابهم – ولا سيما فيما يخص التزامهم بإعلام روادها بخضـوع بياناتهم الشخصية للمعالجة والحصول منهم على موافقتهـم الصـريحة بذلك، وكذلك التزامهم بالأمانة والمشـروعية فـي إجراء عملية المعالجة، فضلًا عن اتخاذ الإجراءات الكفيلة لضمان سلامتها . </a:t>
            </a: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ar-EG" sz="1600" b="1" dirty="0">
              <a:solidFill>
                <a:schemeClr val="tx1"/>
              </a:solidFill>
              <a:cs typeface="Alexandria" pitchFamily="2" charset="-78"/>
            </a:endParaRPr>
          </a:p>
          <a:p>
            <a:pPr algn="r" rtl="1"/>
            <a:endParaRPr lang="en-US" sz="1600" b="1" dirty="0">
              <a:solidFill>
                <a:schemeClr val="tx1"/>
              </a:solidFill>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F47C758B-A9E9-3188-808B-D0C481E1D6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46E2D24-CB6C-A613-C60C-C1DBCDE3A982}"/>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64F27F2F-271B-910F-B31D-FE619D808767}"/>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3304569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D0960-43FD-7658-FE4E-55A9B7C36AB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D3AA3F-A02B-20D4-FC19-6A08A4C1D7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73D0926C-318E-673D-0F42-727117A876A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19E5815E-2CB3-C316-0515-2CAD1DF8F864}"/>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endParaRPr lang="en-US" sz="1600" b="1" u="sng" dirty="0">
              <a:solidFill>
                <a:schemeClr val="tx1"/>
              </a:solidFill>
              <a:cs typeface="Alexandria" pitchFamily="2" charset="-78"/>
            </a:endParaRPr>
          </a:p>
          <a:p>
            <a:pPr algn="justLow" rtl="1"/>
            <a:r>
              <a:rPr lang="en-US" sz="1600" b="1" u="sng" dirty="0">
                <a:solidFill>
                  <a:srgbClr val="00AEEF"/>
                </a:solidFill>
                <a:cs typeface="Alexandria" pitchFamily="2" charset="-78"/>
              </a:rPr>
              <a:t>3</a:t>
            </a:r>
            <a:r>
              <a:rPr lang="ar-EG" sz="1600" b="1" u="sng" dirty="0">
                <a:solidFill>
                  <a:srgbClr val="00AEEF"/>
                </a:solidFill>
                <a:cs typeface="Alexandria" pitchFamily="2" charset="-78"/>
              </a:rPr>
              <a:t>-المسئولية الجنائية للناشر الالكتروني عبر وسائل التواصل الاجتماعي  :</a:t>
            </a:r>
            <a:endParaRPr lang="en-US" sz="1600" dirty="0">
              <a:solidFill>
                <a:srgbClr val="00AEEF"/>
              </a:solidFill>
              <a:cs typeface="Alexandria" pitchFamily="2" charset="-78"/>
            </a:endParaRPr>
          </a:p>
          <a:p>
            <a:pPr algn="justLow" rtl="1">
              <a:lnSpc>
                <a:spcPct val="150000"/>
              </a:lnSpc>
            </a:pPr>
            <a:r>
              <a:rPr lang="ar-EG" sz="1600" dirty="0">
                <a:solidFill>
                  <a:schemeClr val="tx1"/>
                </a:solidFill>
                <a:cs typeface="Alexandria" pitchFamily="2" charset="-78"/>
              </a:rPr>
              <a:t>عرف التقرير الصادر عن الجمعية الوطنية الفرنسية الناشر الالكتروني على وسائل التواصل الاجتماعي ؛ بأنه الشخص « الذي يقوم بصياغة المعلومات أو تحريرها أو نشرها أو إعادة نشرها أو وضعها على مواقع التواصل الاجتماعي .</a:t>
            </a:r>
          </a:p>
          <a:p>
            <a:pPr algn="justLow" rtl="1">
              <a:lnSpc>
                <a:spcPct val="150000"/>
              </a:lnSpc>
            </a:pPr>
            <a:r>
              <a:rPr lang="ar-EG" sz="1600" dirty="0">
                <a:solidFill>
                  <a:schemeClr val="tx1"/>
                </a:solidFill>
                <a:cs typeface="Alexandria" pitchFamily="2" charset="-78"/>
              </a:rPr>
              <a:t>فالناشر الالكتروني إما أن يكون مدير تحرير الموقع أي الذي قام بإنشاء صفحة الويب ، و قد يكون شخصاً أخر قام بنشر المحتوى على الموقع أو كتب تعليقاً ، أو أرسل نصاً ، أو رسالة أو مقطع فيديو أو صورة ... إلخ ، ومن ثم يخرج من نطاق الناشر الالكتروني الأشخاص المنوط بهم توصيل خدمات الاتصال مباشرة بالانترنت كمتعهدي الوصول ، أو تخزين المحتوى المعلوماتي كمتعهدي الإيواء ؛ فكل هؤلاء ليسوا بناشرين . ومن ثم يتسع مفهوم الناشر الالكتروني عبر وسائل التواصل الاجتماعي ليشمل كل  من قام بداءة بإنشـاء صـفحة أو حساب عليها وسمح للمستخدمين الآخرين بالدخولإليها، ثم قام بتدوين المحتوى وصياغته، أو وضعه على الموقع، أو أرسله عبر</a:t>
            </a:r>
            <a:r>
              <a:rPr lang="en-US" sz="1600" dirty="0">
                <a:solidFill>
                  <a:schemeClr val="tx1"/>
                </a:solidFill>
                <a:cs typeface="Alexandria" pitchFamily="2" charset="-78"/>
              </a:rPr>
              <a:t> </a:t>
            </a:r>
            <a:r>
              <a:rPr lang="ar-EG" sz="1600" dirty="0">
                <a:solidFill>
                  <a:schemeClr val="tx1"/>
                </a:solidFill>
                <a:cs typeface="Alexandria" pitchFamily="2" charset="-78"/>
              </a:rPr>
              <a:t>المعلوماتية إلى مستخدمين آخرين ، فهو يتولى نشـر بيانات من تجميعـه، أو تأليفها لشبكة لوضعها على وسائل التواصل الاجتماعي تحت تصرف روادها – بمقابل أو مجانا – وله سلطة الرقابة والتحكم على المحتوى المنشور. كما قد يكون هـو المنتج لهذا المحتوى أوصاحب الحق في نشره، وبمثابة محرر الصفحة أو الموقع .</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8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p:txBody>
      </p:sp>
      <p:pic>
        <p:nvPicPr>
          <p:cNvPr id="5" name="Graphic 21">
            <a:extLst>
              <a:ext uri="{FF2B5EF4-FFF2-40B4-BE49-F238E27FC236}">
                <a16:creationId xmlns:a16="http://schemas.microsoft.com/office/drawing/2014/main" id="{4D9DAEC0-E34F-FD7F-14B1-9ECFCFB0C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CA2DB22-1251-464C-A476-94327DBE4CF7}"/>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5215A6A7-DCDE-9452-9234-5CCA9C0FD8B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7754139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E9185-902E-3C47-F0FF-CBDD3495B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FE001F-A076-EC87-3FFD-451DA5C135A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320D83A-1095-4B0F-1DB1-4A2DD67038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89263D7-14A6-01B0-54B4-C12DD3EBC368}"/>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a:t>
            </a: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وبالتالي، تقوم المسئولية الجنائية لمستخدمي وسائل التواصل الاجتماعي إذا كانوا</a:t>
            </a:r>
            <a:r>
              <a:rPr lang="en-US" sz="1600" dirty="0">
                <a:solidFill>
                  <a:schemeClr val="tx1"/>
                </a:solidFill>
                <a:cs typeface="Alexandria" pitchFamily="2" charset="-78"/>
              </a:rPr>
              <a:t> </a:t>
            </a:r>
            <a:r>
              <a:rPr lang="ar-EG" sz="1600" dirty="0">
                <a:solidFill>
                  <a:schemeClr val="tx1"/>
                </a:solidFill>
                <a:cs typeface="Alexandria" pitchFamily="2" charset="-78"/>
              </a:rPr>
              <a:t>هم القائمين بتحميل المحتوى المعلوماتي الذي يشكل تعرضـا لخصوصية الغير وحياته</a:t>
            </a:r>
            <a:r>
              <a:rPr lang="en-US" sz="1600" dirty="0">
                <a:solidFill>
                  <a:schemeClr val="tx1"/>
                </a:solidFill>
                <a:cs typeface="Alexandria" pitchFamily="2" charset="-78"/>
              </a:rPr>
              <a:t> </a:t>
            </a:r>
            <a:r>
              <a:rPr lang="ar-EG" sz="1600" dirty="0">
                <a:solidFill>
                  <a:schemeClr val="tx1"/>
                </a:solidFill>
                <a:cs typeface="Alexandria" pitchFamily="2" charset="-78"/>
              </a:rPr>
              <a:t>الخاصـة، أو يشكل تشهيرا، أو</a:t>
            </a:r>
            <a:r>
              <a:rPr lang="en-US" sz="1600" dirty="0">
                <a:solidFill>
                  <a:schemeClr val="tx1"/>
                </a:solidFill>
                <a:cs typeface="Alexandria" pitchFamily="2" charset="-78"/>
              </a:rPr>
              <a:t> </a:t>
            </a:r>
            <a:r>
              <a:rPr lang="ar-EG" sz="1600" dirty="0">
                <a:solidFill>
                  <a:schemeClr val="tx1"/>
                </a:solidFill>
                <a:cs typeface="Alexandria" pitchFamily="2" charset="-78"/>
              </a:rPr>
              <a:t>قذفا به، أو تهديدا له، أو احتيالًا عليه، أو ابتزازا له، أويشكل اعتداء على الملكية الفكرية، أو العلامات التجارية، أو إخلالا بالنظام العام في</a:t>
            </a:r>
            <a:r>
              <a:rPr lang="en-US" sz="1600" dirty="0">
                <a:solidFill>
                  <a:schemeClr val="tx1"/>
                </a:solidFill>
                <a:cs typeface="Alexandria" pitchFamily="2" charset="-78"/>
              </a:rPr>
              <a:t> </a:t>
            </a:r>
            <a:r>
              <a:rPr lang="ar-EG" sz="1600" dirty="0">
                <a:solidFill>
                  <a:schemeClr val="tx1"/>
                </a:solidFill>
                <a:cs typeface="Alexandria" pitchFamily="2" charset="-78"/>
              </a:rPr>
              <a:t>الدولة. يستوي في ذلك أن يكونوا هم من قاموا بتأليفه وابتكاره أو تجميعه بوصفهم</a:t>
            </a:r>
            <a:r>
              <a:rPr lang="en-US" sz="1600" dirty="0">
                <a:solidFill>
                  <a:schemeClr val="tx1"/>
                </a:solidFill>
                <a:cs typeface="Alexandria" pitchFamily="2" charset="-78"/>
              </a:rPr>
              <a:t> </a:t>
            </a:r>
            <a:r>
              <a:rPr lang="ar-EG" sz="1600" dirty="0">
                <a:solidFill>
                  <a:schemeClr val="tx1"/>
                </a:solidFill>
                <a:cs typeface="Alexandria" pitchFamily="2" charset="-78"/>
              </a:rPr>
              <a:t>وسطاء بين مؤلف المحتوى والجمهور .</a:t>
            </a:r>
            <a:endParaRPr lang="en-US"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ومن هذا المنطلق، يعتبر المستخدم صاحب الصفحة الشخصية على موقع الفيسبوك مسـئولا جنائيا كناشـر للمحتوى غير المشروع على شبكة الإنترنت. كما أنه يعدمسئولا -أيضا- عن تغريداته وتعليقاته التي يطلقها على وسائل التواصل الاجتماعي .كما تقوم هذه المسئولية -أيضا- إذا نقل المستخدم المحتوى الضـار عن الغير من خلال إعادة صياغته أو إعادة إنتاجه ونسخه </a:t>
            </a:r>
            <a:r>
              <a:rPr lang="en-US" sz="1600" dirty="0">
                <a:solidFill>
                  <a:schemeClr val="tx1"/>
                </a:solidFill>
                <a:latin typeface="Alexandria" pitchFamily="2" charset="-78"/>
                <a:cs typeface="Alexandria" pitchFamily="2" charset="-78"/>
              </a:rPr>
              <a:t>share/retweet</a:t>
            </a:r>
            <a:r>
              <a:rPr lang="en-US" sz="1600" dirty="0">
                <a:solidFill>
                  <a:schemeClr val="tx1"/>
                </a:solidFill>
              </a:rPr>
              <a:t>، </a:t>
            </a:r>
            <a:r>
              <a:rPr lang="ar-EG" sz="1600" dirty="0">
                <a:solidFill>
                  <a:schemeClr val="tx1"/>
                </a:solidFill>
                <a:cs typeface="Alexandria" pitchFamily="2" charset="-78"/>
              </a:rPr>
              <a:t>بحسبان أن إعادة النشر</a:t>
            </a:r>
            <a:r>
              <a:rPr lang="en-US" sz="1600" dirty="0">
                <a:solidFill>
                  <a:schemeClr val="tx1"/>
                </a:solidFill>
                <a:cs typeface="Alexandria" pitchFamily="2" charset="-78"/>
              </a:rPr>
              <a:t> </a:t>
            </a:r>
            <a:r>
              <a:rPr lang="ar-EG" sz="1600" dirty="0">
                <a:solidFill>
                  <a:schemeClr val="tx1"/>
                </a:solidFill>
                <a:cs typeface="Alexandria" pitchFamily="2" charset="-78"/>
              </a:rPr>
              <a:t>تعد واقعة مستقلة ولاحقة على عملية النشر الأولى . فالمستخدم الذي وضع المحتوى المنقول من الغير تحت أعين لائحة معارفه أو أصـدقائه، يكون مسئولا جنائيا بوصفه ناشر عن واقعة النشر الأخيرة .</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D442DCD-DC40-5A54-65BF-036EB10EC0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B99A17C-D0A1-6866-9793-F5E86D51E7A0}"/>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B8F99A60-1CFC-D929-DAC5-869CDF7A0952}"/>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40998686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F7BD5-3AF2-ACD6-20E8-D72EEC8617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B96939-63A8-CE1F-EA9F-8EFF1431C3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487BDD7-641E-FBE3-716C-511E3EF192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E7AC6B77-AAA7-B994-9189-9EF97104BA1F}"/>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sz="1600" b="1" dirty="0">
              <a:solidFill>
                <a:srgbClr val="00AEEF"/>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3498F85-E0A3-3E43-CFA4-A8D5116FA9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DC27EFF-61F6-2900-75A5-6308294E05FE}"/>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3C05F6AC-B139-210F-39E3-637BB09B8279}"/>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4AFF2527-C9AF-EA8A-D5C7-5530E019918A}"/>
              </a:ext>
            </a:extLst>
          </p:cNvPr>
          <p:cNvSpPr txBox="1"/>
          <p:nvPr/>
        </p:nvSpPr>
        <p:spPr>
          <a:xfrm>
            <a:off x="1091380" y="1568322"/>
            <a:ext cx="10245213" cy="5590698"/>
          </a:xfrm>
          <a:prstGeom prst="rect">
            <a:avLst/>
          </a:prstGeom>
          <a:noFill/>
        </p:spPr>
        <p:txBody>
          <a:bodyPr wrap="square" rtlCol="0">
            <a:spAutoFit/>
          </a:bodyPr>
          <a:lstStyle/>
          <a:p>
            <a:pPr algn="justLow" rtl="1">
              <a:lnSpc>
                <a:spcPct val="150000"/>
              </a:lnSpc>
            </a:pPr>
            <a:endParaRPr lang="ar-EG" sz="1600" dirty="0">
              <a:latin typeface="Alexandria" pitchFamily="2" charset="-78"/>
              <a:cs typeface="Alexandria" pitchFamily="2" charset="-78"/>
            </a:endParaRPr>
          </a:p>
          <a:p>
            <a:pPr algn="justLow" rtl="1">
              <a:lnSpc>
                <a:spcPct val="150000"/>
              </a:lnSpc>
            </a:pPr>
            <a:r>
              <a:rPr lang="ar-EG" sz="1600" b="1" dirty="0">
                <a:cs typeface="Alexandria" pitchFamily="2" charset="-78"/>
              </a:rPr>
              <a:t>يقصد </a:t>
            </a:r>
            <a:r>
              <a:rPr lang="ar-EG" sz="1600" b="1" dirty="0">
                <a:solidFill>
                  <a:srgbClr val="00AEEF"/>
                </a:solidFill>
                <a:cs typeface="Alexandria" pitchFamily="2" charset="-78"/>
              </a:rPr>
              <a:t>بالمسئولية المدنية: </a:t>
            </a:r>
            <a:r>
              <a:rPr lang="ar-EG" sz="1600" b="1" dirty="0">
                <a:cs typeface="Alexandria" pitchFamily="2" charset="-78"/>
              </a:rPr>
              <a:t>مجموعة القواعد القانونية التي تلزم كل من سبب للغير ضررا بجبر هذا الضرر، وذلك بتعويض المضرور عما أصابه من ضرر.</a:t>
            </a:r>
          </a:p>
          <a:p>
            <a:pPr algn="justLow" rtl="1">
              <a:lnSpc>
                <a:spcPct val="150000"/>
              </a:lnSpc>
            </a:pPr>
            <a:r>
              <a:rPr lang="ar-EG" sz="1600" b="1" dirty="0">
                <a:cs typeface="Alexandria" pitchFamily="2" charset="-78"/>
              </a:rPr>
              <a:t>وهي وفقاً للقواعد العامة إما مسئولية عقدية أو تقصيرية .</a:t>
            </a:r>
          </a:p>
          <a:p>
            <a:pPr algn="justLow" rtl="1">
              <a:lnSpc>
                <a:spcPct val="150000"/>
              </a:lnSpc>
            </a:pPr>
            <a:r>
              <a:rPr lang="ar-EG" sz="1600" dirty="0">
                <a:cs typeface="Alexandria" pitchFamily="2" charset="-78"/>
              </a:rPr>
              <a:t>وقد تخيرنا في هذا المقام الحديث عن حكم محكمة النقض المصرية في الطعن رقم 9542 لسنة 91 ق ، و المتعلق بإحدى القضايا الشهيرة التي مست الحق في الخصوصية من خلال نشر أحد الفنانين لصورة التقطت بقمرة القيادة بإحدى الطائرات مع الطيار ، و تم نشر تلك الصور عبر مواقع التواصل الاجتماعي .</a:t>
            </a:r>
          </a:p>
          <a:p>
            <a:pPr algn="justLow" rtl="1">
              <a:lnSpc>
                <a:spcPct val="150000"/>
              </a:lnSpc>
            </a:pPr>
            <a:r>
              <a:rPr lang="ar-EG" sz="1600" dirty="0">
                <a:cs typeface="Alexandria" pitchFamily="2" charset="-78"/>
              </a:rPr>
              <a:t>تتلخص وقائع الدعوى في أن الطيار قد أقام على الفنان الشهير دعوى بطلب الحكم أولا: بإلزامه بأن يسدد له مبلغا ماليا قدره خمسة وعشرين مليون جنيه مصري تعويضا لهعما لحقه من أضرار مادية وأدبية بسبب اعتداءاته على حقوقه على صورته الشخصية،</a:t>
            </a:r>
            <a:r>
              <a:rPr lang="en-US" sz="1600" dirty="0"/>
              <a:t> </a:t>
            </a:r>
            <a:r>
              <a:rPr lang="ar-EG" sz="1600" dirty="0">
                <a:cs typeface="Alexandria" pitchFamily="2" charset="-78"/>
              </a:rPr>
              <a:t>ثانيا: بندب أحد خبراء الملكية الفكرية تكون مهمته إثبات واقعة الاعتداء والأضرار التي لحقته.</a:t>
            </a: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a:p>
            <a:pPr algn="justLow" rtl="1">
              <a:lnSpc>
                <a:spcPct val="150000"/>
              </a:lnSpc>
            </a:pPr>
            <a:endParaRPr lang="ar-EG" sz="1600"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BFABDA36-24D5-7CBB-3DC5-504149706854}"/>
              </a:ext>
            </a:extLst>
          </p:cNvPr>
          <p:cNvSpPr txBox="1"/>
          <p:nvPr/>
        </p:nvSpPr>
        <p:spPr>
          <a:xfrm>
            <a:off x="3753486" y="583724"/>
            <a:ext cx="4920999" cy="707886"/>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رابعاً: المسئولية المدنية عن الاعتداء على الحق في الخصوصية </a:t>
            </a:r>
            <a:endParaRPr lang="en-US" b="1" dirty="0">
              <a:solidFill>
                <a:srgbClr val="00AEEF"/>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643860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105A9-8F9E-E35A-C48C-67DA1946DA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090DD0-3EDB-4444-8CBD-FAAA2C8EEF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ADADF55B-96CE-BEA1-AA9E-F522C9A8AE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465F264-A2E9-F9E4-1079-C0F18A665271}"/>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r" rtl="1">
              <a:lnSpc>
                <a:spcPct val="150000"/>
              </a:lnSpc>
            </a:pPr>
            <a:endParaRPr lang="ar-EG" sz="1600" b="1"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cs typeface="Alexandria" pitchFamily="2" charset="-78"/>
              </a:rPr>
              <a:t>وقال الطيار بيانًا لذلك: "إنه كان قائدا للطائرة الخاصة التي استقلها الطاعن للسفر إلى مدينة الرياض، وأثناء الرحلة فوجئ بالأخير يدخل غرفة القيادة المفتوحة على المكان المخصص للركاب، وطلب منه الحصول على صورة تذكارية معه لكي يراها نجله، فسمح له بالتقاط تلك الصورة معه مع التنبيه عليه بعدم نشرها بأي وسيلة من وسائل النشر، إلا أن الطاعن- ودون إذن أو علم مورث المطعون ضدهم-قد قام باستغلال هذه الصورة بأن قام بنشرها في فيديو كليب خاص بإحدى أغنياته على مواقع التواصل الاجتماعي والقناة الخاصة به على اليوتيوب بهدف تحقيق الربح من ذلك، وهو ما أصابه بأضرار جسيمة يتعذر تداركها تمثلت في إقالته من وظيفته ومنعهمن الطيران مدى الحياة وحرمانه من مصدر دخله الوحيد، فضلًا عما لحقه من خسارة وما فاته من كسب بما يتوفر معه في جانب الطاعن أركان المسؤولية التقصيرية الموجبة للتعويض المادي والأدبي"</a:t>
            </a:r>
          </a:p>
          <a:p>
            <a:pPr algn="justLow" rtl="1">
              <a:lnSpc>
                <a:spcPct val="150000"/>
              </a:lnSpc>
            </a:pPr>
            <a:r>
              <a:rPr lang="ar-EG" sz="1600" b="1" dirty="0">
                <a:solidFill>
                  <a:schemeClr val="tx1"/>
                </a:solidFill>
                <a:cs typeface="Alexandria" pitchFamily="2" charset="-78"/>
              </a:rPr>
              <a:t>وفي المقابل، وجه الفنان دعوى فرعية </a:t>
            </a:r>
            <a:r>
              <a:rPr lang="ar-EG" sz="1600" dirty="0">
                <a:solidFill>
                  <a:schemeClr val="tx1"/>
                </a:solidFill>
                <a:cs typeface="Alexandria" pitchFamily="2" charset="-78"/>
              </a:rPr>
              <a:t>إلى مورث المطعون ضدهم بطلب الحكم بإلزامه بأن يؤدي له مبلغا قدره خمسة مليون جنيها تعويضا له عما لحقه من أضرارمادية وأدبية من جراء حملة التشهير الممنهجة التي قادها ضده لتضليل الرأي العامبالادعاء كذبا بأنه لم يأذن له بالتصوير بقصد النيل من سمعته بين أصدقائه وفي جميع الأوساط الفنية والاجتماعية وجميع طبقات المجتمع المصري والعربي، وذلك بترديده على وسائل الإعلام وكافة القنوات الفضائية ومواقع اليوتيوب في لقاءات مصورة أوتليفزيونية على الهواء مما أصابه بأضرار مادية تمثلت في إلغاء بعض الحفلات وتكبده مبالغ طائلة للاستعانة بمكتب محام للدفاع عنه، فضلا عما أصابه من أضرار أدبية تمثلت في النيل من سمعته. </a:t>
            </a: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A6713C1-B217-5C71-01ED-175C48E4E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9B9A67E4-429F-9BEC-B26E-74BB4287E8C9}"/>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476498E9-A7F0-AFA8-9F3C-44238F3E437D}"/>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248042224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209C9-D07C-43A9-FBF8-5C36486BF25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1C6C9A-626B-3CDC-9BA7-0B013A5C44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52E5417D-3837-7DFE-BBE0-700DCC4B19B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3027C513-433E-82F3-B900-1C8CCFA2BF1A}"/>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1600" dirty="0">
                <a:solidFill>
                  <a:schemeClr val="tx1"/>
                </a:solidFill>
                <a:cs typeface="Alexandria" pitchFamily="2" charset="-78"/>
              </a:rPr>
              <a:t> </a:t>
            </a:r>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endParaRPr lang="en-US" sz="1600"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endParaRPr lang="ar-EG" sz="1600" b="1" dirty="0">
              <a:solidFill>
                <a:schemeClr val="tx1"/>
              </a:solidFill>
              <a:cs typeface="Alexandria" pitchFamily="2" charset="-78"/>
            </a:endParaRPr>
          </a:p>
          <a:p>
            <a:pPr algn="justLow" rtl="1">
              <a:lnSpc>
                <a:spcPct val="150000"/>
              </a:lnSpc>
            </a:pPr>
            <a:r>
              <a:rPr lang="ar-EG" sz="1600" b="1" dirty="0">
                <a:solidFill>
                  <a:srgbClr val="00AEEF"/>
                </a:solidFill>
                <a:cs typeface="Alexandria" pitchFamily="2" charset="-78"/>
              </a:rPr>
              <a:t>وقضت المحكمة الاقتصادية بتاريخ٢٠٢١/٤/٧ في الدعوى الأصلية بإلزام الطاعن بأن يؤدي لمورث الطعون ضدهم ،إجماليا مقداره ستة ملايين جنيها تعويضا عن الأضرار المادية والأدبية التي حاقت به،وفي الدعوى الفرعية برفضها.</a:t>
            </a:r>
            <a:r>
              <a:rPr lang="ar-EG" sz="1600" dirty="0">
                <a:solidFill>
                  <a:srgbClr val="00AEEF"/>
                </a:solidFill>
                <a:cs typeface="Alexandria" pitchFamily="2" charset="-78"/>
              </a:rPr>
              <a:t>.</a:t>
            </a:r>
          </a:p>
          <a:p>
            <a:pPr algn="justLow" rtl="1">
              <a:lnSpc>
                <a:spcPct val="150000"/>
              </a:lnSpc>
            </a:pPr>
            <a:r>
              <a:rPr lang="ar-EG" sz="1600" dirty="0">
                <a:solidFill>
                  <a:schemeClr val="tx1"/>
                </a:solidFill>
                <a:cs typeface="Alexandria" pitchFamily="2" charset="-78"/>
              </a:rPr>
              <a:t>ثم قضت محكمة النقض بقبول الطعن شكلا، وفي الموضوع برفضه وتأييد الحكم المطعون فيه، على سند من انتهاك الطاعن لنص المادة(۱۷۸) من قانون حماية الملكية الفكرية المصري رقم (٨٢) لسنة ٢٠٠٢، ونشره صورة شخصية لمورث المطعون ضدهم في مواقع التواصل الاجتماعية دون الحصول على إذن منه بذلك ما أصابه بأضرار مادية وأدبية من جراء ذلك. </a:t>
            </a:r>
          </a:p>
          <a:p>
            <a:pPr algn="justLow" rtl="1">
              <a:lnSpc>
                <a:spcPct val="150000"/>
              </a:lnSpc>
            </a:pPr>
            <a:r>
              <a:rPr lang="ar-EG" sz="1600" dirty="0">
                <a:solidFill>
                  <a:schemeClr val="tx1"/>
                </a:solidFill>
                <a:cs typeface="Alexandria" pitchFamily="2" charset="-78"/>
              </a:rPr>
              <a:t>واستطردت المحكمة القول بأن الإنترنت ليس له حدود ولا قيادة قانونية، وبعبارة أخرى ليس له شخصية قانونية معنوية تمثله في مواجهة المستعلمين له أو في مواجهة الغير، لأنه عباره عن اتحاد فيدرالي للشبكات في مجموعها يغطى تقريبا كل الكرة الأرضية، وكان مما لا شك فيه أن بحث</a:t>
            </a:r>
            <a:r>
              <a:rPr lang="en-US" sz="1600" dirty="0">
                <a:solidFill>
                  <a:schemeClr val="tx1"/>
                </a:solidFill>
              </a:rPr>
              <a:t> </a:t>
            </a:r>
            <a:r>
              <a:rPr lang="ar-EG" sz="1600" dirty="0">
                <a:solidFill>
                  <a:schemeClr val="tx1"/>
                </a:solidFill>
                <a:cs typeface="Alexandria" pitchFamily="2" charset="-78"/>
              </a:rPr>
              <a:t>الحماية القانونية ضد هذه الأخطار لا يكون إلا من خلال القانون، والذي تطور في هذا المجال بوضع القواعد القانونية التي تحمي من اعتداء أي شخص على الحياة الخاصةللآخرين من خلال الإنترنت؛ إذ أصبحت الحياة الخاصة في غالبية دول العالم قيمة</a:t>
            </a:r>
            <a:r>
              <a:rPr lang="en-US" sz="1600" dirty="0">
                <a:solidFill>
                  <a:schemeClr val="tx1"/>
                </a:solidFill>
              </a:rPr>
              <a:t> </a:t>
            </a:r>
            <a:r>
              <a:rPr lang="ar-EG" sz="1600" dirty="0">
                <a:solidFill>
                  <a:schemeClr val="tx1"/>
                </a:solidFill>
                <a:cs typeface="Alexandria" pitchFamily="2" charset="-78"/>
              </a:rPr>
              <a:t>أساسية تستحق الحماية، وقد أكدت هذه القيمة المادة 57 من الدستور المصري الحالي؛</a:t>
            </a:r>
            <a:r>
              <a:rPr lang="en-US" sz="1600" dirty="0">
                <a:solidFill>
                  <a:schemeClr val="tx1"/>
                </a:solidFill>
              </a:rPr>
              <a:t> </a:t>
            </a:r>
            <a:r>
              <a:rPr lang="ar-EG" sz="1600" dirty="0">
                <a:solidFill>
                  <a:schemeClr val="tx1"/>
                </a:solidFill>
                <a:cs typeface="Alexandria" pitchFamily="2" charset="-78"/>
              </a:rPr>
              <a:t>والتي تنص على أن: "للحياة الخاصة حرمة، وهي مصونة لا تمس ....."، وهو ذات النهج الذي انتهجه المشرع المصري في المادة 178 من قانون حماية حقوق الملكيةالفكرية رقم ٨٢ لسنة ٢٠٠٢.....</a:t>
            </a: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9F23202-3744-2CDE-A4BE-84D8B19646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31BEB83-6EA2-2899-07A4-FCDB5CCDDEEC}"/>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E476C1F-6ACF-ACE7-F36B-B128A19ADDA8}"/>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2000826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604ED-B093-405C-4E0E-A12AFCEE73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2995A3-F743-DBE5-7A42-8E1352FDF74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C8EE0544-E402-0066-C279-99DB899025C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7F6EC644-6D39-39C0-052A-BA34F24CBDBA}"/>
              </a:ext>
            </a:extLst>
          </p:cNvPr>
          <p:cNvSpPr/>
          <p:nvPr/>
        </p:nvSpPr>
        <p:spPr>
          <a:xfrm>
            <a:off x="690578" y="1322911"/>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نادراً ما يتم النظر في الحق في الخصوصية وتطبيقه دون النظر إلى الحقوق الأخرى المرافقة له، والتي يجب أخذها في الاعتبار بشكلٍ متناسب. ومبدأ التناسب، الذي يعد الأداة الرئيسية لهذه المهمة، متجذرٌ بعمق في فكرة كرامة الإنسان. نشأ هذا المفهوم من النظام الدستوري الألماني بعد الحرب العالمية الثانية، وأثرَّ على الاجتهاد القضائي لمحكمة العدل الأوروبية ) ،)</a:t>
            </a:r>
            <a:r>
              <a:rPr lang="en-US" sz="1600" dirty="0">
                <a:solidFill>
                  <a:schemeClr val="tx1"/>
                </a:solidFill>
                <a:latin typeface="Alexandria" pitchFamily="2" charset="-78"/>
                <a:cs typeface="Alexandria" pitchFamily="2" charset="-78"/>
              </a:rPr>
              <a:t>ECJ</a:t>
            </a:r>
            <a:r>
              <a:rPr lang="ar-EG" sz="1600" dirty="0">
                <a:solidFill>
                  <a:schemeClr val="tx1"/>
                </a:solidFill>
                <a:cs typeface="Alexandria" pitchFamily="2" charset="-78"/>
              </a:rPr>
              <a:t> التي تعترف به كمبدأ عام للقانون، 10 والمحكمة الأوروبية لحقوق الإنسان ) </a:t>
            </a:r>
            <a:r>
              <a:rPr lang="en-US" sz="1600" dirty="0">
                <a:solidFill>
                  <a:schemeClr val="tx1"/>
                </a:solidFill>
                <a:latin typeface="Alexandria" pitchFamily="2" charset="-78"/>
                <a:cs typeface="Alexandria" pitchFamily="2" charset="-78"/>
              </a:rPr>
              <a:t>ECtHR</a:t>
            </a:r>
            <a:r>
              <a:rPr lang="en-US" sz="1600" dirty="0">
                <a:solidFill>
                  <a:schemeClr val="tx1"/>
                </a:solidFill>
              </a:rPr>
              <a:t> (، </a:t>
            </a:r>
            <a:r>
              <a:rPr lang="ar-EG" sz="1600" dirty="0">
                <a:solidFill>
                  <a:schemeClr val="tx1"/>
                </a:solidFill>
                <a:cs typeface="Alexandria" pitchFamily="2" charset="-78"/>
              </a:rPr>
              <a:t>والمحكمة الأفريقية لحقوق الإنسان وحقوق الشعوب ) </a:t>
            </a:r>
            <a:r>
              <a:rPr lang="en-US" sz="1600" dirty="0" err="1">
                <a:solidFill>
                  <a:schemeClr val="tx1"/>
                </a:solidFill>
                <a:latin typeface="Alexandria" pitchFamily="2" charset="-78"/>
                <a:cs typeface="Alexandria" pitchFamily="2" charset="-78"/>
              </a:rPr>
              <a:t>AfCHPR</a:t>
            </a:r>
            <a:r>
              <a:rPr lang="en-US" sz="1600" dirty="0">
                <a:solidFill>
                  <a:schemeClr val="tx1"/>
                </a:solidFill>
              </a:rPr>
              <a:t> (، </a:t>
            </a:r>
            <a:r>
              <a:rPr lang="ar-EG" sz="1600" dirty="0">
                <a:solidFill>
                  <a:schemeClr val="tx1"/>
                </a:solidFill>
                <a:cs typeface="Alexandria" pitchFamily="2" charset="-78"/>
              </a:rPr>
              <a:t>ومحكمة البلدان الأمريكية لحقوق الإنسان .)</a:t>
            </a:r>
            <a:r>
              <a:rPr lang="en-US" sz="1600" dirty="0" err="1">
                <a:solidFill>
                  <a:schemeClr val="tx1"/>
                </a:solidFill>
                <a:latin typeface="Alexandria" pitchFamily="2" charset="-78"/>
                <a:cs typeface="Alexandria" pitchFamily="2" charset="-78"/>
              </a:rPr>
              <a:t>IACtHR</a:t>
            </a:r>
            <a:endParaRPr lang="ar-EG" sz="1600" dirty="0">
              <a:solidFill>
                <a:schemeClr val="tx1"/>
              </a:solidFill>
              <a:latin typeface="Alexandria" pitchFamily="2" charset="-78"/>
              <a:cs typeface="Alexandria" pitchFamily="2" charset="-78"/>
            </a:endParaRPr>
          </a:p>
          <a:p>
            <a:pPr algn="justLow" rtl="1">
              <a:lnSpc>
                <a:spcPct val="150000"/>
              </a:lnSpc>
            </a:pPr>
            <a:r>
              <a:rPr lang="ar-EG" sz="1600" dirty="0">
                <a:solidFill>
                  <a:schemeClr val="tx1"/>
                </a:solidFill>
                <a:cs typeface="Alexandria" pitchFamily="2" charset="-78"/>
              </a:rPr>
              <a:t>يدور اختبار التناسب بشكلٍ عام حول ثلاث خطوات: الملاءمة )ما إذا كان التدخل مناسباً بالفعل لتحقيق الهدف المرغوب(، والضرورة )أيضا "البديل الأقل تقييدا"ً أو "الحد الأدنى من الضرر"؛ ما إذا كان التدبير المتخذ هو البديل الأقل تقييداً ، والتناسب بالمعنى الدقيق للكلمة )ما إذا كانت القيود الناجمة تفوق الفوائد المحققة(. وعادةً ما يسبقه أيضا اختباران إضافيان للشرعية )ما إذا كان التدخل قائما على القانون الوطني( والهدف المشروع )ما إذا كان التدخل يرمي إلى أحد الأهداف التي تمليها بنود التقييد الموجودة في العهد الخاص بالحقوق المدنية والسياسية</a:t>
            </a:r>
            <a:r>
              <a:rPr lang="en-US" sz="1600" dirty="0">
                <a:solidFill>
                  <a:schemeClr val="tx1"/>
                </a:solidFill>
                <a:latin typeface="Alexandria" pitchFamily="2" charset="-78"/>
                <a:cs typeface="Alexandria" pitchFamily="2" charset="-78"/>
              </a:rPr>
              <a:t>ICCPR</a:t>
            </a:r>
            <a:r>
              <a:rPr lang="ar-EG" sz="1600" dirty="0">
                <a:solidFill>
                  <a:schemeClr val="tx1"/>
                </a:solidFill>
                <a:cs typeface="Alexandria" pitchFamily="2" charset="-78"/>
              </a:rPr>
              <a:t>أو المحكمة الأوروبية لحقوق الإنسان </a:t>
            </a:r>
            <a:r>
              <a:rPr lang="en-US" sz="1600" dirty="0">
                <a:solidFill>
                  <a:schemeClr val="tx1"/>
                </a:solidFill>
                <a:latin typeface="Alexandria" pitchFamily="2" charset="-78"/>
                <a:cs typeface="Alexandria" pitchFamily="2" charset="-78"/>
              </a:rPr>
              <a:t>ECHR</a:t>
            </a:r>
            <a:r>
              <a:rPr lang="en-US" sz="1600" dirty="0">
                <a:solidFill>
                  <a:schemeClr val="tx1"/>
                </a:solidFill>
              </a:rPr>
              <a:t> </a:t>
            </a:r>
            <a:r>
              <a:rPr lang="ar-EG" sz="1600" dirty="0">
                <a:solidFill>
                  <a:schemeClr val="tx1"/>
                </a:solidFill>
                <a:cs typeface="Alexandria" pitchFamily="2" charset="-78"/>
              </a:rPr>
              <a:t>أو اللجنة الأفريقية لحقوق الإنسان والشعوب أو المحكمة الأفريقية لحقوق الإنسان وحقوق الشعوب، على التوالي وتتخذ هذه الاختبارات في بعض الأنظمة الإقليمية المحددة خصائص مميزة.</a:t>
            </a:r>
          </a:p>
          <a:p>
            <a:pPr algn="justLow" rtl="1">
              <a:lnSpc>
                <a:spcPct val="150000"/>
              </a:lnSpc>
            </a:pPr>
            <a:r>
              <a:rPr lang="ar-EG" sz="1600" b="1" dirty="0">
                <a:solidFill>
                  <a:schemeClr val="tx1"/>
                </a:solidFill>
                <a:cs typeface="Alexandria" pitchFamily="2" charset="-78"/>
              </a:rPr>
              <a:t>تتبَّع </a:t>
            </a:r>
            <a:r>
              <a:rPr lang="ar-EG" sz="1600" b="1" dirty="0">
                <a:solidFill>
                  <a:srgbClr val="00AEEF"/>
                </a:solidFill>
                <a:cs typeface="Alexandria" pitchFamily="2" charset="-78"/>
              </a:rPr>
              <a:t>المحكمة الأوروبية لحقوق الإنسان </a:t>
            </a:r>
            <a:r>
              <a:rPr lang="ar-EG" sz="1600" dirty="0">
                <a:solidFill>
                  <a:schemeClr val="tx1"/>
                </a:solidFill>
                <a:cs typeface="Alexandria" pitchFamily="2" charset="-78"/>
              </a:rPr>
              <a:t>اختبارا يتألف من 3 مكوّنات لإثبات انتهاك حقوق الخصوصية المنصوص عليها في المادة 8 من الاتفاقية. وتستند تلك المكونات إلى مفاهيم </a:t>
            </a:r>
            <a:r>
              <a:rPr lang="ar-EG" sz="1600" b="1" dirty="0">
                <a:solidFill>
                  <a:srgbClr val="00AEEF"/>
                </a:solidFill>
                <a:cs typeface="Alexandria" pitchFamily="2" charset="-78"/>
              </a:rPr>
              <a:t>القانونية </a:t>
            </a:r>
            <a:r>
              <a:rPr lang="ar-EG" sz="1600" dirty="0">
                <a:solidFill>
                  <a:srgbClr val="00AEEF"/>
                </a:solidFill>
                <a:cs typeface="Alexandria" pitchFamily="2" charset="-78"/>
              </a:rPr>
              <a:t>و</a:t>
            </a:r>
            <a:r>
              <a:rPr lang="ar-EG" sz="1600" b="1" dirty="0">
                <a:solidFill>
                  <a:srgbClr val="00AEEF"/>
                </a:solidFill>
                <a:cs typeface="Alexandria" pitchFamily="2" charset="-78"/>
              </a:rPr>
              <a:t>الشرعية </a:t>
            </a:r>
            <a:r>
              <a:rPr lang="ar-EG" sz="1600" dirty="0">
                <a:solidFill>
                  <a:srgbClr val="00AEEF"/>
                </a:solidFill>
                <a:cs typeface="Alexandria" pitchFamily="2" charset="-78"/>
              </a:rPr>
              <a:t>و</a:t>
            </a:r>
            <a:r>
              <a:rPr lang="ar-EG" sz="1600" b="1" dirty="0">
                <a:solidFill>
                  <a:srgbClr val="00AEEF"/>
                </a:solidFill>
                <a:cs typeface="Alexandria" pitchFamily="2" charset="-78"/>
              </a:rPr>
              <a:t>الضرورة </a:t>
            </a:r>
            <a:r>
              <a:rPr lang="ar-EG" sz="1600" b="1" dirty="0">
                <a:solidFill>
                  <a:schemeClr val="tx1"/>
                </a:solidFill>
                <a:cs typeface="Alexandria" pitchFamily="2" charset="-78"/>
              </a:rPr>
              <a:t>في مجتمعٍ ديمقراطي</a:t>
            </a:r>
            <a:r>
              <a:rPr lang="ar-EG" sz="1600" dirty="0">
                <a:solidFill>
                  <a:schemeClr val="tx1"/>
                </a:solidFill>
                <a:cs typeface="Alexandria" pitchFamily="2" charset="-78"/>
              </a:rPr>
              <a:t>.</a:t>
            </a:r>
          </a:p>
          <a:p>
            <a:pPr algn="justLow"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0089118-B538-9027-F401-18224C6B5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8AED481-CEDD-2F78-3095-0145C085B681}"/>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DD052912-47CA-3013-8ED6-D7BB76A532A0}"/>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4" name="TextBox 3">
            <a:extLst>
              <a:ext uri="{FF2B5EF4-FFF2-40B4-BE49-F238E27FC236}">
                <a16:creationId xmlns:a16="http://schemas.microsoft.com/office/drawing/2014/main" id="{57F0A351-D3D9-8176-3005-D6F9E2DEC416}"/>
              </a:ext>
            </a:extLst>
          </p:cNvPr>
          <p:cNvSpPr txBox="1"/>
          <p:nvPr/>
        </p:nvSpPr>
        <p:spPr>
          <a:xfrm>
            <a:off x="3602364" y="500900"/>
            <a:ext cx="5679287" cy="707886"/>
          </a:xfrm>
          <a:prstGeom prst="rect">
            <a:avLst/>
          </a:prstGeom>
          <a:noFill/>
        </p:spPr>
        <p:txBody>
          <a:bodyPr wrap="square" rtlCol="0">
            <a:spAutoFit/>
          </a:bodyPr>
          <a:lstStyle/>
          <a:p>
            <a:pPr algn="ctr"/>
            <a:r>
              <a:rPr lang="ar-EG" sz="2000" b="1" dirty="0">
                <a:solidFill>
                  <a:srgbClr val="00AEEF"/>
                </a:solidFill>
                <a:latin typeface="Tajawal Medium" panose="00000600000000000000" pitchFamily="2" charset="-78"/>
                <a:cs typeface="Alexandria" pitchFamily="2" charset="-78"/>
              </a:rPr>
              <a:t>خامساً : المبادئ التوجيهية للجهات القضائية بشأن الخصوصية و حماية البيانات </a:t>
            </a:r>
            <a:endParaRPr lang="en-US" sz="2000" b="1" dirty="0">
              <a:solidFill>
                <a:srgbClr val="00AEEF"/>
              </a:solidFill>
              <a:latin typeface="Tajawal Medium" panose="00000600000000000000" pitchFamily="2" charset="-78"/>
            </a:endParaRPr>
          </a:p>
        </p:txBody>
      </p:sp>
    </p:spTree>
    <p:extLst>
      <p:ext uri="{BB962C8B-B14F-4D97-AF65-F5344CB8AC3E}">
        <p14:creationId xmlns:p14="http://schemas.microsoft.com/office/powerpoint/2010/main" val="306833366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DFC40-C0BD-D97E-5958-72F0349D29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A5BA20-3B6C-890F-5B1A-30157371011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81C26CC5-1210-5AE4-56F6-EA5A040B42F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46EFD1D8-650C-A43F-03E8-7D4922B8179F}"/>
              </a:ext>
            </a:extLst>
          </p:cNvPr>
          <p:cNvSpPr/>
          <p:nvPr/>
        </p:nvSpPr>
        <p:spPr>
          <a:xfrm>
            <a:off x="690578" y="1208786"/>
            <a:ext cx="11068802" cy="5717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dirty="0">
                <a:solidFill>
                  <a:schemeClr val="tx1"/>
                </a:solidFill>
                <a:cs typeface="Alexandria" pitchFamily="2" charset="-78"/>
              </a:rPr>
              <a:t>تشير</a:t>
            </a:r>
            <a:r>
              <a:rPr lang="en-US" sz="1600" dirty="0">
                <a:solidFill>
                  <a:schemeClr val="tx1"/>
                </a:solidFill>
              </a:rPr>
              <a:t> </a:t>
            </a:r>
            <a:r>
              <a:rPr lang="ar-EG" sz="1600" dirty="0">
                <a:solidFill>
                  <a:schemeClr val="tx1"/>
                </a:solidFill>
                <a:cs typeface="Alexandria" pitchFamily="2" charset="-78"/>
              </a:rPr>
              <a:t>القواعد القانونية إلى وجود قانون سابق يمكن الوصول إليه، تم سنُّه من خلال عملية صحيحة تخول شخص أو سلطة معينة باتخاذ إجراءات. وبعبارةٍ أخرى، يجب أن يستند التدخل إلى قانون محلي متاح )قضية </a:t>
            </a:r>
            <a:r>
              <a:rPr lang="ar-EG" sz="1600" b="1" dirty="0">
                <a:solidFill>
                  <a:schemeClr val="tx1"/>
                </a:solidFill>
                <a:cs typeface="Alexandria" pitchFamily="2" charset="-78"/>
              </a:rPr>
              <a:t>شيموفولوس ضد روسيا</a:t>
            </a:r>
            <a:r>
              <a:rPr lang="ar-EG" sz="1600" dirty="0">
                <a:solidFill>
                  <a:schemeClr val="tx1"/>
                </a:solidFill>
                <a:cs typeface="Alexandria" pitchFamily="2" charset="-78"/>
              </a:rPr>
              <a:t>(، ومتوقع )قضية </a:t>
            </a:r>
            <a:r>
              <a:rPr lang="ar-EG" sz="1600" b="1" dirty="0">
                <a:solidFill>
                  <a:schemeClr val="tx1"/>
                </a:solidFill>
                <a:cs typeface="Alexandria" pitchFamily="2" charset="-78"/>
              </a:rPr>
              <a:t>روتارو ضد رومانيا</a:t>
            </a:r>
            <a:r>
              <a:rPr lang="ar-EG" sz="1600" dirty="0">
                <a:solidFill>
                  <a:schemeClr val="tx1"/>
                </a:solidFill>
                <a:cs typeface="Alexandria" pitchFamily="2" charset="-78"/>
              </a:rPr>
              <a:t>( وأن يكون مصحوباً "بضمانات فعالة ]ضد إساءة الاستخدام[ ينص عليها القانون" )قضية </a:t>
            </a:r>
            <a:r>
              <a:rPr lang="ar-EG" sz="1600" b="1" dirty="0">
                <a:solidFill>
                  <a:schemeClr val="tx1"/>
                </a:solidFill>
                <a:cs typeface="Alexandria" pitchFamily="2" charset="-78"/>
              </a:rPr>
              <a:t>روتارو ضد رومانيا</a:t>
            </a:r>
            <a:r>
              <a:rPr lang="ar-EG" sz="1600" dirty="0">
                <a:solidFill>
                  <a:schemeClr val="tx1"/>
                </a:solidFill>
                <a:cs typeface="Alexandria" pitchFamily="2" charset="-78"/>
              </a:rPr>
              <a:t>(. ووفقاً للمحكمة الأوروبية لحقوق الإنسان في قضية </a:t>
            </a:r>
            <a:r>
              <a:rPr lang="ar-EG" sz="1600" b="1" dirty="0">
                <a:solidFill>
                  <a:schemeClr val="tx1"/>
                </a:solidFill>
                <a:cs typeface="Alexandria" pitchFamily="2" charset="-78"/>
              </a:rPr>
              <a:t>إل. إتش. ضد لاتفيا</a:t>
            </a:r>
            <a:r>
              <a:rPr lang="ar-EG" sz="1600" dirty="0">
                <a:solidFill>
                  <a:schemeClr val="tx1"/>
                </a:solidFill>
                <a:cs typeface="Alexandria" pitchFamily="2" charset="-78"/>
              </a:rPr>
              <a:t>، يجب أنيكون هناك، باختصار، "قانون محلي، ويجب أن يكون متوافقا مع سيادة القانون، وهذا بدوره يعني أنه يجب صياغة القانون المحلي بدقة كافية ويجب توفير الحماية القانونية الكافية ضد التعسف".</a:t>
            </a:r>
          </a:p>
          <a:p>
            <a:pPr algn="justLow" rtl="1">
              <a:lnSpc>
                <a:spcPct val="150000"/>
              </a:lnSpc>
            </a:pPr>
            <a:endParaRPr lang="ar-EG" sz="1600" dirty="0">
              <a:solidFill>
                <a:schemeClr val="tx1"/>
              </a:solidFill>
              <a:cs typeface="Alexandria" pitchFamily="2" charset="-78"/>
            </a:endParaRPr>
          </a:p>
          <a:p>
            <a:pPr algn="justLow" rtl="1">
              <a:lnSpc>
                <a:spcPct val="150000"/>
              </a:lnSpc>
            </a:pPr>
            <a:r>
              <a:rPr lang="ar-EG" sz="1600" b="1" dirty="0">
                <a:solidFill>
                  <a:schemeClr val="tx1"/>
                </a:solidFill>
                <a:cs typeface="Alexandria" pitchFamily="2" charset="-78"/>
              </a:rPr>
              <a:t>يشير </a:t>
            </a:r>
            <a:r>
              <a:rPr lang="ar-EG" sz="1600" b="1" dirty="0">
                <a:solidFill>
                  <a:srgbClr val="00AEEF"/>
                </a:solidFill>
                <a:cs typeface="Alexandria" pitchFamily="2" charset="-78"/>
              </a:rPr>
              <a:t>المكون الثاني من الاختبار، وهو الشرعية، </a:t>
            </a:r>
            <a:r>
              <a:rPr lang="ar-EG" sz="1600" dirty="0">
                <a:solidFill>
                  <a:schemeClr val="tx1"/>
                </a:solidFill>
                <a:cs typeface="Alexandria" pitchFamily="2" charset="-78"/>
              </a:rPr>
              <a:t>إلى الغايات من الفعل، أي ما إذا كانت تسعى لوظيفة مشروعة فيما يتعلق بالاتفاقية. وهذا ما تحدده المادة 8 ) 2( من الاتفاقية، وهي: الأمن القومي؛ السلامة العامة؛ الرفاه الاقتصادي للبلد؛ منع الفوضى أو الجريمة؛ حماية الصحة أو الأخلاق؛ أو حماية حقوق وحريات الآخرين.</a:t>
            </a:r>
          </a:p>
          <a:p>
            <a:pPr algn="justLow" rtl="1">
              <a:lnSpc>
                <a:spcPct val="150000"/>
              </a:lnSpc>
            </a:pPr>
            <a:r>
              <a:rPr lang="ar-EG" sz="1600" dirty="0">
                <a:solidFill>
                  <a:schemeClr val="tx1"/>
                </a:solidFill>
                <a:cs typeface="Alexandria" pitchFamily="2" charset="-78"/>
              </a:rPr>
              <a:t>أخيراً، فإن ما يحدد </a:t>
            </a:r>
            <a:r>
              <a:rPr lang="ar-EG" sz="1600" b="1" dirty="0">
                <a:solidFill>
                  <a:srgbClr val="00AEEF"/>
                </a:solidFill>
                <a:cs typeface="Alexandria" pitchFamily="2" charset="-78"/>
              </a:rPr>
              <a:t>الضرورة</a:t>
            </a:r>
            <a:r>
              <a:rPr lang="ar-EG" sz="1600" dirty="0">
                <a:solidFill>
                  <a:schemeClr val="tx1"/>
                </a:solidFill>
                <a:cs typeface="Alexandria" pitchFamily="2" charset="-78"/>
              </a:rPr>
              <a:t> هو غياب بديلٍ أقل تقييداً، وفي هذه الحالة، فهي تنسجم أيضاً مع عناصر التناسب الصارم لأنها تقارن التأثير المحتمل للدعوى على الحقوق بالفائدة المحتملة المستمدة منها. يعطي اختبار التناسب في الاجتهاد القضائي للمحكمة الأوروبية لحقوق الإنسان أهميةً كبيرةً للتناسب بالمعنى الدقيق للكلمة، حيث تتحد الملاءمة والضرورة إما في المكون الثالث من الاختبار أو في المكونين التحليليَّين الأوليَّين.</a:t>
            </a:r>
          </a:p>
          <a:p>
            <a:pPr algn="r" rtl="1">
              <a:lnSpc>
                <a:spcPct val="150000"/>
              </a:lnSpc>
            </a:pPr>
            <a:endParaRPr lang="ar-EG" sz="1600" dirty="0">
              <a:solidFill>
                <a:schemeClr val="tx1"/>
              </a:solidFill>
              <a:cs typeface="Alexandria" pitchFamily="2" charset="-78"/>
            </a:endParaRPr>
          </a:p>
          <a:p>
            <a:pPr algn="r" rtl="1">
              <a:lnSpc>
                <a:spcPct val="150000"/>
              </a:lnSpc>
            </a:pPr>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en-US" sz="1600" dirty="0">
              <a:solidFill>
                <a:schemeClr val="tx1"/>
              </a:solidFill>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justLow" rtl="1"/>
            <a:endParaRPr lang="ar-EG" sz="1600" dirty="0">
              <a:solidFill>
                <a:schemeClr val="tx1"/>
              </a:solidFill>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ar-EG" sz="1600" dirty="0">
              <a:solidFill>
                <a:schemeClr val="tx1"/>
              </a:solidFill>
              <a:latin typeface="Alexandria" pitchFamily="2" charset="-78"/>
              <a:cs typeface="Alexandria" pitchFamily="2" charset="-78"/>
            </a:endParaRPr>
          </a:p>
          <a:p>
            <a:pPr algn="r" rtl="1"/>
            <a:endParaRPr lang="en-US" sz="1600" dirty="0">
              <a:solidFill>
                <a:schemeClr val="tx1"/>
              </a:solidFill>
              <a:latin typeface="Alexandria" pitchFamily="2" charset="-78"/>
            </a:endParaRPr>
          </a:p>
          <a:p>
            <a:pPr algn="r" rtl="1"/>
            <a:endParaRPr lang="ar-EG" sz="1600" dirty="0">
              <a:solidFill>
                <a:schemeClr val="tx1"/>
              </a:solidFill>
              <a:latin typeface="Alexandria" pitchFamily="2" charset="-78"/>
              <a:cs typeface="Alexandria" pitchFamily="2" charset="-78"/>
            </a:endParaRPr>
          </a:p>
          <a:p>
            <a:pPr algn="justLow" rtl="1">
              <a:lnSpc>
                <a:spcPct val="15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C42A251-A476-3697-D29C-CC58A9DA4D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A998D23-086B-86D5-CB00-0FD3F348ACA3}"/>
              </a:ext>
            </a:extLst>
          </p:cNvPr>
          <p:cNvSpPr txBox="1"/>
          <p:nvPr/>
        </p:nvSpPr>
        <p:spPr>
          <a:xfrm>
            <a:off x="1618153" y="-444132"/>
            <a:ext cx="5588631" cy="2123658"/>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a:p>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14C40BB1-37BF-1BAA-7D4E-99FE011DE596}"/>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Tree>
    <p:extLst>
      <p:ext uri="{BB962C8B-B14F-4D97-AF65-F5344CB8AC3E}">
        <p14:creationId xmlns:p14="http://schemas.microsoft.com/office/powerpoint/2010/main" val="15247369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CAD52-81FE-A83F-AFB6-B2C589CA9A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AE735A-E392-7252-02CF-C91324A79E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09002BCA-63CB-6B87-960E-2A086979FE1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208D7DB-FEDA-636C-35E0-914EB34FC69B}"/>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1600" dirty="0">
                <a:solidFill>
                  <a:schemeClr val="tx1"/>
                </a:solidFill>
                <a:cs typeface="Alexandria" pitchFamily="2" charset="-78"/>
              </a:rPr>
              <a:t>1- د/مها بطيخ  ، الاعتداء على الحق في الصورة عبر مواقع التواصل الاجتماعي ، المجلة القانونية ، 2023.</a:t>
            </a:r>
          </a:p>
          <a:p>
            <a:pPr algn="justLow" rtl="1">
              <a:lnSpc>
                <a:spcPct val="150000"/>
              </a:lnSpc>
            </a:pPr>
            <a:r>
              <a:rPr lang="ar-EG" sz="1600" dirty="0">
                <a:solidFill>
                  <a:schemeClr val="tx1"/>
                </a:solidFill>
                <a:cs typeface="Alexandria" pitchFamily="2" charset="-78"/>
              </a:rPr>
              <a:t>2- د/ سامح سامي ،  المسئولية الجنائية عن انتهاك الخصوصية المعلوماتية عبر مواقع التواصل الاجتماعي ، مجلة القانون و التكنولوجيا ، أكتوبر 2022.</a:t>
            </a:r>
          </a:p>
          <a:p>
            <a:pPr algn="justLow" rtl="1">
              <a:lnSpc>
                <a:spcPct val="150000"/>
              </a:lnSpc>
            </a:pPr>
            <a:r>
              <a:rPr lang="ar-EG" sz="1600" dirty="0">
                <a:solidFill>
                  <a:schemeClr val="tx1"/>
                </a:solidFill>
                <a:cs typeface="Alexandria" pitchFamily="2" charset="-78"/>
              </a:rPr>
              <a:t>3-د.وسيم شفيق ، النظام القانوني لوسائل التواصل الاجتماعي ، المركز العربي للبحوث القانونية و القضائية ، 2017. </a:t>
            </a:r>
          </a:p>
          <a:p>
            <a:pPr algn="justLow" rtl="1">
              <a:lnSpc>
                <a:spcPct val="150000"/>
              </a:lnSpc>
            </a:pPr>
            <a:r>
              <a:rPr lang="ar-EG" sz="1600" dirty="0">
                <a:solidFill>
                  <a:schemeClr val="tx1"/>
                </a:solidFill>
                <a:cs typeface="Alexandria" pitchFamily="2" charset="-78"/>
              </a:rPr>
              <a:t>4-ادانيلو دونيدا ، مبادئ توجيهية للجهات القضائية بشأن الخصوصية و حماية البيانات ، منظمة الأمم المتحدة للتربية و التعليم و الثقافة ، 2022. </a:t>
            </a:r>
          </a:p>
          <a:p>
            <a:pPr algn="justLow" rtl="1">
              <a:lnSpc>
                <a:spcPct val="150000"/>
              </a:lnSpc>
            </a:pPr>
            <a:r>
              <a:rPr lang="ar-EG" sz="1600" dirty="0">
                <a:solidFill>
                  <a:schemeClr val="tx1"/>
                </a:solidFill>
                <a:cs typeface="Alexandria" pitchFamily="2" charset="-78"/>
              </a:rPr>
              <a:t>5-دراسة نقدية لقانون حماية البيانات الشخصية 151 لسنة 2020 ، مركز بحوث القانون و التكنولوجيا ، كلية القانون بالجامعة البريطانية ، 2020. </a:t>
            </a:r>
          </a:p>
          <a:p>
            <a:pPr algn="justLow" rtl="1">
              <a:lnSpc>
                <a:spcPct val="150000"/>
              </a:lnSpc>
            </a:pPr>
            <a:r>
              <a:rPr lang="ar-EG" sz="1600" dirty="0">
                <a:solidFill>
                  <a:schemeClr val="tx1"/>
                </a:solidFill>
                <a:cs typeface="Alexandria" pitchFamily="2" charset="-78"/>
              </a:rPr>
              <a:t>6- د/ عبدالمطلب علي محمد، الحماية الجنائية الموضوعية للتحول الرقمي ، مجلة الشريعة و القانون ، جامعة الأزهر ، أكتوبر 2022.</a:t>
            </a: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303D75C-DAF9-6457-FDF5-0C6EB713D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814BC8E-BD46-13C7-664D-D7B60C626378}"/>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809C0DAC-E4BE-0DCD-C872-9CED40599B01}"/>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sp>
        <p:nvSpPr>
          <p:cNvPr id="6" name="TextBox 5">
            <a:extLst>
              <a:ext uri="{FF2B5EF4-FFF2-40B4-BE49-F238E27FC236}">
                <a16:creationId xmlns:a16="http://schemas.microsoft.com/office/drawing/2014/main" id="{F1F2DE93-ACD4-59AF-C2AF-5513681D929B}"/>
              </a:ext>
            </a:extLst>
          </p:cNvPr>
          <p:cNvSpPr txBox="1"/>
          <p:nvPr/>
        </p:nvSpPr>
        <p:spPr>
          <a:xfrm>
            <a:off x="2626178" y="717148"/>
            <a:ext cx="7315976" cy="461665"/>
          </a:xfrm>
          <a:prstGeom prst="rect">
            <a:avLst/>
          </a:prstGeom>
          <a:noFill/>
        </p:spPr>
        <p:txBody>
          <a:bodyPr wrap="square" rtlCol="0">
            <a:spAutoFit/>
          </a:bodyPr>
          <a:lstStyle/>
          <a:p>
            <a:pPr algn="ctr" rtl="1"/>
            <a:r>
              <a:rPr lang="ar-EG" sz="2400" b="1" dirty="0">
                <a:solidFill>
                  <a:srgbClr val="00AEEF"/>
                </a:solidFill>
                <a:latin typeface="Alexandria" pitchFamily="2" charset="-78"/>
                <a:cs typeface="Alexandria" pitchFamily="2" charset="-78"/>
              </a:rPr>
              <a:t>قائمة المراجع </a:t>
            </a:r>
          </a:p>
        </p:txBody>
      </p:sp>
    </p:spTree>
    <p:extLst>
      <p:ext uri="{BB962C8B-B14F-4D97-AF65-F5344CB8AC3E}">
        <p14:creationId xmlns:p14="http://schemas.microsoft.com/office/powerpoint/2010/main" val="11126982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EAA6-EB8B-480E-C1EF-073C901407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98B2B1E-E35B-897E-F05B-94761EC03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3" name="Rectangle: Rounded Corners 22">
            <a:extLst>
              <a:ext uri="{FF2B5EF4-FFF2-40B4-BE49-F238E27FC236}">
                <a16:creationId xmlns:a16="http://schemas.microsoft.com/office/drawing/2014/main" id="{9DA01AA9-FF34-654F-D1FB-08385CC34D0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endParaRPr>
          </a:p>
        </p:txBody>
      </p:sp>
      <p:sp>
        <p:nvSpPr>
          <p:cNvPr id="25" name="Rectangle: Rounded Corners 24">
            <a:extLst>
              <a:ext uri="{FF2B5EF4-FFF2-40B4-BE49-F238E27FC236}">
                <a16:creationId xmlns:a16="http://schemas.microsoft.com/office/drawing/2014/main" id="{C486456E-C107-02F8-47F7-712E35BF3CF7}"/>
              </a:ext>
            </a:extLst>
          </p:cNvPr>
          <p:cNvSpPr/>
          <p:nvPr/>
        </p:nvSpPr>
        <p:spPr>
          <a:xfrm>
            <a:off x="680746" y="1363163"/>
            <a:ext cx="10830507" cy="5180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a:p>
            <a:pPr algn="justLow" rtl="1">
              <a:lnSpc>
                <a:spcPct val="150000"/>
              </a:lnSpc>
            </a:pPr>
            <a:endParaRPr lang="ar-EG"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3BBD49B4-65E0-2FB8-1D46-3BAFD46B53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AD614FE-3A07-2029-98F1-73669CB83DA5}"/>
              </a:ext>
            </a:extLst>
          </p:cNvPr>
          <p:cNvSpPr txBox="1"/>
          <p:nvPr/>
        </p:nvSpPr>
        <p:spPr>
          <a:xfrm>
            <a:off x="2695003" y="0"/>
            <a:ext cx="5588631" cy="1692771"/>
          </a:xfrm>
          <a:prstGeom prst="rect">
            <a:avLst/>
          </a:prstGeom>
          <a:noFill/>
        </p:spPr>
        <p:txBody>
          <a:bodyPr wrap="square" rtlCol="0">
            <a:spAutoFit/>
          </a:bodyPr>
          <a:lstStyle/>
          <a:p>
            <a:endParaRPr lang="ar-EG" sz="2800" b="1" dirty="0">
              <a:latin typeface="Alexandria" charset="0"/>
              <a:cs typeface="Alexandria" charset="0"/>
            </a:endParaRPr>
          </a:p>
          <a:p>
            <a:endParaRPr lang="en-US" sz="2400" b="1" dirty="0">
              <a:latin typeface="Alexandria" charset="0"/>
              <a:cs typeface="Alexandria" charset="0"/>
            </a:endParaRPr>
          </a:p>
          <a:p>
            <a:endParaRPr lang="ar-EG" sz="2400" dirty="0">
              <a:solidFill>
                <a:srgbClr val="2D3956"/>
              </a:solidFill>
              <a:latin typeface="Alexandria" charset="0"/>
              <a:cs typeface="Alexandria" charset="0"/>
            </a:endParaRPr>
          </a:p>
          <a:p>
            <a:r>
              <a:rPr lang="ar-EG" sz="2800" b="1" dirty="0">
                <a:latin typeface="Alexandria" charset="0"/>
                <a:cs typeface="Alexandria" charset="0"/>
              </a:rPr>
              <a:t> </a:t>
            </a:r>
            <a:endParaRPr lang="en-US" sz="2800" b="1" dirty="0">
              <a:latin typeface="Alexandria" charset="0"/>
              <a:cs typeface="Alexandria" charset="0"/>
            </a:endParaRPr>
          </a:p>
        </p:txBody>
      </p:sp>
      <p:sp>
        <p:nvSpPr>
          <p:cNvPr id="3" name="Rectangle 2">
            <a:extLst>
              <a:ext uri="{FF2B5EF4-FFF2-40B4-BE49-F238E27FC236}">
                <a16:creationId xmlns:a16="http://schemas.microsoft.com/office/drawing/2014/main" id="{C1BCEA93-67EA-7195-682D-802D6BAFD464}"/>
              </a:ext>
            </a:extLst>
          </p:cNvPr>
          <p:cNvSpPr/>
          <p:nvPr/>
        </p:nvSpPr>
        <p:spPr>
          <a:xfrm>
            <a:off x="2485572" y="3867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latin typeface="Alexandria" pitchFamily="2" charset="-78"/>
                <a:ea typeface="Roboto Light" panose="02000000000000000000" pitchFamily="2" charset="0"/>
                <a:cs typeface="Alexandria" pitchFamily="2" charset="-78"/>
              </a:rPr>
              <a:t>06</a:t>
            </a:r>
            <a:endParaRPr lang="en-US" sz="1200" dirty="0">
              <a:solidFill>
                <a:schemeClr val="bg1"/>
              </a:solidFill>
              <a:latin typeface="Alexandria" pitchFamily="2" charset="-78"/>
              <a:ea typeface="Roboto Light" panose="02000000000000000000" pitchFamily="2" charset="0"/>
              <a:cs typeface="Alexandria" pitchFamily="2" charset="-78"/>
            </a:endParaRPr>
          </a:p>
        </p:txBody>
      </p:sp>
      <p:pic>
        <p:nvPicPr>
          <p:cNvPr id="4" name="Picture 3">
            <a:extLst>
              <a:ext uri="{FF2B5EF4-FFF2-40B4-BE49-F238E27FC236}">
                <a16:creationId xmlns:a16="http://schemas.microsoft.com/office/drawing/2014/main" id="{3BC82DAC-392C-B0B3-22F1-605B9D93BF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746" y="1349343"/>
            <a:ext cx="10697616" cy="5108061"/>
          </a:xfrm>
          <a:prstGeom prst="rect">
            <a:avLst/>
          </a:prstGeom>
        </p:spPr>
      </p:pic>
    </p:spTree>
    <p:extLst>
      <p:ext uri="{BB962C8B-B14F-4D97-AF65-F5344CB8AC3E}">
        <p14:creationId xmlns:p14="http://schemas.microsoft.com/office/powerpoint/2010/main" val="23511681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5D135B8E-CAC6-4E8C-B53F-888955D25A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http://purl.org/dc/terms/"/>
    <ds:schemaRef ds:uri="aca13214-df29-4e3c-a050-857c0bf7bd8e"/>
    <ds:schemaRef ds:uri="http://purl.org/dc/dcmitype/"/>
    <ds:schemaRef ds:uri="http://schemas.microsoft.com/office/infopath/2007/PartnerControls"/>
    <ds:schemaRef ds:uri="http://purl.org/dc/elements/1.1/"/>
    <ds:schemaRef ds:uri="http://schemas.openxmlformats.org/package/2006/metadata/core-properties"/>
    <ds:schemaRef ds:uri="688354b5-287c-4cda-825e-1d7935aea40e"/>
    <ds:schemaRef ds:uri="http://schemas.microsoft.com/office/2006/metadata/propertie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1232</TotalTime>
  <Words>8739</Words>
  <Application>Microsoft Office PowerPoint</Application>
  <PresentationFormat>Widescreen</PresentationFormat>
  <Paragraphs>1215</Paragraphs>
  <Slides>50</Slides>
  <Notes>23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50</vt:i4>
      </vt:variant>
    </vt:vector>
  </HeadingPairs>
  <TitlesOfParts>
    <vt:vector size="54" baseType="lpstr">
      <vt:lpstr>Alexandria</vt:lpstr>
      <vt:lpstr>Arial</vt:lpstr>
      <vt:lpstr>Tajawal Medium</vt:lpstr>
      <vt:lpstr>Office Theme</vt:lpstr>
      <vt:lpstr>PowerPoint Presentation</vt:lpstr>
      <vt:lpstr>PowerPoint Presentation</vt:lpstr>
      <vt:lpstr>تمهيد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880</cp:revision>
  <dcterms:created xsi:type="dcterms:W3CDTF">2023-04-29T09:08:00Z</dcterms:created>
  <dcterms:modified xsi:type="dcterms:W3CDTF">2024-11-08T00:03:46Z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