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2"/>
  </p:notesMasterIdLst>
  <p:sldIdLst>
    <p:sldId id="480" r:id="rId5"/>
    <p:sldId id="683" r:id="rId6"/>
    <p:sldId id="678" r:id="rId7"/>
    <p:sldId id="679" r:id="rId8"/>
    <p:sldId id="680" r:id="rId9"/>
    <p:sldId id="681" r:id="rId10"/>
    <p:sldId id="682" r:id="rId11"/>
    <p:sldId id="697" r:id="rId12"/>
    <p:sldId id="698" r:id="rId13"/>
    <p:sldId id="699" r:id="rId14"/>
    <p:sldId id="702" r:id="rId15"/>
    <p:sldId id="700" r:id="rId16"/>
    <p:sldId id="701" r:id="rId17"/>
    <p:sldId id="656" r:id="rId18"/>
    <p:sldId id="633" r:id="rId19"/>
    <p:sldId id="664" r:id="rId20"/>
    <p:sldId id="684" r:id="rId21"/>
    <p:sldId id="685" r:id="rId22"/>
    <p:sldId id="666" r:id="rId23"/>
    <p:sldId id="667" r:id="rId24"/>
    <p:sldId id="686" r:id="rId25"/>
    <p:sldId id="668" r:id="rId26"/>
    <p:sldId id="669" r:id="rId27"/>
    <p:sldId id="671" r:id="rId28"/>
    <p:sldId id="687" r:id="rId29"/>
    <p:sldId id="672" r:id="rId30"/>
    <p:sldId id="688" r:id="rId31"/>
    <p:sldId id="691" r:id="rId32"/>
    <p:sldId id="692" r:id="rId33"/>
    <p:sldId id="693" r:id="rId34"/>
    <p:sldId id="689" r:id="rId35"/>
    <p:sldId id="674" r:id="rId36"/>
    <p:sldId id="694" r:id="rId37"/>
    <p:sldId id="695" r:id="rId38"/>
    <p:sldId id="696" r:id="rId39"/>
    <p:sldId id="597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683"/>
            <p14:sldId id="678"/>
            <p14:sldId id="679"/>
            <p14:sldId id="680"/>
            <p14:sldId id="681"/>
            <p14:sldId id="682"/>
            <p14:sldId id="697"/>
            <p14:sldId id="698"/>
            <p14:sldId id="699"/>
            <p14:sldId id="702"/>
            <p14:sldId id="700"/>
            <p14:sldId id="701"/>
            <p14:sldId id="656"/>
            <p14:sldId id="633"/>
            <p14:sldId id="664"/>
            <p14:sldId id="684"/>
            <p14:sldId id="685"/>
            <p14:sldId id="666"/>
            <p14:sldId id="667"/>
            <p14:sldId id="686"/>
            <p14:sldId id="668"/>
            <p14:sldId id="669"/>
            <p14:sldId id="671"/>
            <p14:sldId id="687"/>
            <p14:sldId id="672"/>
            <p14:sldId id="688"/>
            <p14:sldId id="691"/>
            <p14:sldId id="692"/>
            <p14:sldId id="693"/>
            <p14:sldId id="689"/>
            <p14:sldId id="674"/>
            <p14:sldId id="694"/>
            <p14:sldId id="695"/>
            <p14:sldId id="696"/>
            <p14:sldId id="5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BE7F"/>
    <a:srgbClr val="006682"/>
    <a:srgbClr val="FF8D16"/>
    <a:srgbClr val="00AABA"/>
    <a:srgbClr val="FF4058"/>
    <a:srgbClr val="F8F8F9"/>
    <a:srgbClr val="00AEEF"/>
    <a:srgbClr val="FFD200"/>
    <a:srgbClr val="F582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4" autoAdjust="0"/>
    <p:restoredTop sz="93738" autoAdjust="0"/>
  </p:normalViewPr>
  <p:slideViewPr>
    <p:cSldViewPr snapToGrid="0">
      <p:cViewPr varScale="1">
        <p:scale>
          <a:sx n="71" d="100"/>
          <a:sy n="71" d="100"/>
        </p:scale>
        <p:origin x="45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429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094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joinmyquiz.co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473371" y="1396243"/>
            <a:ext cx="4209142" cy="410810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Sahar</a:t>
            </a:r>
            <a:r>
              <a:rPr lang="en-US" sz="2000" dirty="0">
                <a:latin typeface="Alexandria" charset="0"/>
                <a:cs typeface="Alexandria" charset="0"/>
              </a:rPr>
              <a:t>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67958" y="2427448"/>
            <a:ext cx="53094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Performance Management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4913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Week </a:t>
            </a:r>
            <a:r>
              <a:rPr lang="en-US" sz="2000" dirty="0" smtClean="0">
                <a:latin typeface="Alexandria" charset="0"/>
                <a:cs typeface="Alexandria" charset="0"/>
              </a:rPr>
              <a:t>Eight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2258" y="218282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70"/>
    </mc:Choice>
    <mc:Fallback xmlns="">
      <p:transition spd="slow" advTm="827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566" y="1285875"/>
            <a:ext cx="9323692" cy="50067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Chapter Summary</a:t>
            </a:r>
            <a:endParaRPr lang="en-US" sz="2400" b="1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36885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1891426"/>
            <a:ext cx="105656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en-US" b="1" dirty="0">
              <a:solidFill>
                <a:srgbClr val="C00000"/>
              </a:solidFill>
              <a:latin typeface="Alexandria"/>
            </a:endParaRPr>
          </a:p>
          <a:p>
            <a:r>
              <a:rPr lang="en-US" b="1" dirty="0">
                <a:solidFill>
                  <a:srgbClr val="C00000"/>
                </a:solidFill>
                <a:latin typeface="Alexandria"/>
              </a:rPr>
              <a:t>2. Strategic Choices in Performance Management Systems</a:t>
            </a:r>
            <a:r>
              <a:rPr lang="en-US" b="1" dirty="0" smtClean="0">
                <a:solidFill>
                  <a:srgbClr val="C00000"/>
                </a:solidFill>
                <a:latin typeface="Alexandria"/>
              </a:rPr>
              <a:t>:</a:t>
            </a:r>
          </a:p>
          <a:p>
            <a:endParaRPr lang="en-US" b="1" dirty="0">
              <a:solidFill>
                <a:srgbClr val="C00000"/>
              </a:solidFill>
              <a:latin typeface="Alexandria"/>
            </a:endParaRPr>
          </a:p>
          <a:p>
            <a:pPr lvl="0"/>
            <a:r>
              <a:rPr lang="en-US" b="1" dirty="0">
                <a:latin typeface="Alexandria"/>
              </a:rPr>
              <a:t>Complexity vs. Simplicity:</a:t>
            </a:r>
            <a:r>
              <a:rPr lang="en-US" dirty="0">
                <a:latin typeface="Alexandria"/>
              </a:rPr>
              <a:t> Organizations can choose between a detailed system with many metrics or a simpler, streamlined approach depending on factors like size and industry</a:t>
            </a:r>
            <a:r>
              <a:rPr lang="en-US" dirty="0" smtClean="0">
                <a:latin typeface="Alexandria"/>
              </a:rPr>
              <a:t>.</a:t>
            </a:r>
          </a:p>
          <a:p>
            <a:pPr lvl="0"/>
            <a:endParaRPr lang="en-US" dirty="0">
              <a:latin typeface="Alexandria"/>
            </a:endParaRPr>
          </a:p>
          <a:p>
            <a:pPr lvl="0"/>
            <a:r>
              <a:rPr lang="en-US" b="1" dirty="0">
                <a:latin typeface="Alexandria"/>
              </a:rPr>
              <a:t>Focus and Frequency:</a:t>
            </a:r>
            <a:r>
              <a:rPr lang="en-US" dirty="0">
                <a:latin typeface="Alexandria"/>
              </a:rPr>
              <a:t> The system can focus on outcomes (results) or behaviors while achieving them. The frequency of formal reviews can also be tailored (annual vs. more frequent check-ins</a:t>
            </a:r>
            <a:r>
              <a:rPr lang="en-US" dirty="0"/>
              <a:t>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58955" y="1143265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Chapter Summary</a:t>
            </a:r>
          </a:p>
        </p:txBody>
      </p:sp>
    </p:spTree>
    <p:extLst>
      <p:ext uri="{BB962C8B-B14F-4D97-AF65-F5344CB8AC3E}">
        <p14:creationId xmlns:p14="http://schemas.microsoft.com/office/powerpoint/2010/main" val="393365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1891426"/>
            <a:ext cx="1056563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Understanding the Pros and Cons:</a:t>
            </a:r>
            <a:endParaRPr lang="en-US" sz="2000" dirty="0">
              <a:solidFill>
                <a:srgbClr val="C00000"/>
              </a:solidFill>
            </a:endParaRPr>
          </a:p>
          <a:p>
            <a:r>
              <a:rPr lang="en-US" sz="2000" b="1" dirty="0"/>
              <a:t>Pros:</a:t>
            </a:r>
            <a:endParaRPr lang="en-US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Improved Performance &amp; Engagement: Effective systems can lead to significant gains in performance and employee engagement.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Talent Development &amp; Data-Driven Decisions: Performance data helps identify high-potential employees and informs strategic talent management decisions.</a:t>
            </a:r>
          </a:p>
          <a:p>
            <a:r>
              <a:rPr lang="en-US" sz="2000" b="1" dirty="0"/>
              <a:t>Cons:</a:t>
            </a:r>
            <a:endParaRPr lang="en-US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Administrative Burden &amp; Subjectivity: Complex systems can be time-consuming and bureaucratic. Performance evaluations can be subjective, leading to potential biases.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/>
              <a:t>Short-Term Focus &amp; Employee Dissatisfaction: Overemphasis on short-term results can discourage long-term development, and poorly designed systems can demotivate employees.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Chapter Summary</a:t>
            </a:r>
          </a:p>
        </p:txBody>
      </p:sp>
    </p:spTree>
    <p:extLst>
      <p:ext uri="{BB962C8B-B14F-4D97-AF65-F5344CB8AC3E}">
        <p14:creationId xmlns:p14="http://schemas.microsoft.com/office/powerpoint/2010/main" val="260682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1808590"/>
            <a:ext cx="1056563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lexandria"/>
              </a:rPr>
              <a:t>Reasons for System Failure and Improvement Strategies</a:t>
            </a:r>
            <a:r>
              <a:rPr lang="en-US" sz="2000" b="1" dirty="0">
                <a:latin typeface="Alexandria"/>
              </a:rPr>
              <a:t>:</a:t>
            </a:r>
            <a:endParaRPr lang="en-US" sz="2000" dirty="0">
              <a:latin typeface="Alexandria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Lack of Strategic </a:t>
            </a:r>
            <a:r>
              <a:rPr lang="en-US" sz="2000" dirty="0" smtClean="0">
                <a:latin typeface="Alexandria"/>
              </a:rPr>
              <a:t>Alignment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/>
              </a:rPr>
              <a:t> </a:t>
            </a:r>
            <a:r>
              <a:rPr lang="en-US" sz="2000" dirty="0">
                <a:latin typeface="Alexandria"/>
              </a:rPr>
              <a:t>Inconsistent </a:t>
            </a:r>
            <a:r>
              <a:rPr lang="en-US" sz="2000" dirty="0" smtClean="0">
                <a:latin typeface="Alexandria"/>
              </a:rPr>
              <a:t>Communication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/>
              </a:rPr>
              <a:t>Limited </a:t>
            </a:r>
            <a:r>
              <a:rPr lang="en-US" sz="2000" dirty="0">
                <a:latin typeface="Alexandria"/>
              </a:rPr>
              <a:t>Manager </a:t>
            </a:r>
            <a:r>
              <a:rPr lang="en-US" sz="2000" dirty="0" smtClean="0">
                <a:latin typeface="Alexandria"/>
              </a:rPr>
              <a:t>Training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/>
              </a:rPr>
              <a:t>Focus </a:t>
            </a:r>
            <a:r>
              <a:rPr lang="en-US" sz="2000" dirty="0">
                <a:latin typeface="Alexandria"/>
              </a:rPr>
              <a:t>on Punishment &amp; Lack of Employee </a:t>
            </a:r>
            <a:r>
              <a:rPr lang="en-US" sz="2000" dirty="0" smtClean="0">
                <a:latin typeface="Alexandria"/>
              </a:rPr>
              <a:t>Involvement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 smtClean="0">
              <a:latin typeface="Alexandria"/>
            </a:endParaRPr>
          </a:p>
          <a:p>
            <a:pPr lvl="0"/>
            <a:r>
              <a:rPr lang="en-US" sz="2000" b="1" dirty="0" smtClean="0">
                <a:solidFill>
                  <a:srgbClr val="C00000"/>
                </a:solidFill>
                <a:latin typeface="Alexandria"/>
              </a:rPr>
              <a:t>Strategies </a:t>
            </a:r>
            <a:r>
              <a:rPr lang="en-US" sz="2000" b="1" dirty="0">
                <a:solidFill>
                  <a:srgbClr val="C00000"/>
                </a:solidFill>
                <a:latin typeface="Alexandria"/>
              </a:rPr>
              <a:t>for Effective Systems:</a:t>
            </a:r>
            <a:endParaRPr lang="en-US" sz="2000" dirty="0">
              <a:solidFill>
                <a:srgbClr val="C00000"/>
              </a:solidFill>
              <a:latin typeface="Alexandria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Simplify the Process: </a:t>
            </a:r>
            <a:r>
              <a:rPr lang="en-US" sz="2000" dirty="0" smtClean="0">
                <a:latin typeface="Alexandria"/>
              </a:rPr>
              <a:t>Focus </a:t>
            </a:r>
            <a:r>
              <a:rPr lang="en-US" sz="2000" dirty="0">
                <a:latin typeface="Alexandria"/>
              </a:rPr>
              <a:t>on Meaningful </a:t>
            </a:r>
            <a:r>
              <a:rPr lang="en-US" sz="2000" dirty="0" smtClean="0">
                <a:latin typeface="Alexandria"/>
              </a:rPr>
              <a:t>Feedback</a:t>
            </a:r>
            <a:endParaRPr lang="en-US" sz="2000" dirty="0">
              <a:latin typeface="Alexandria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Develop Manager </a:t>
            </a:r>
            <a:r>
              <a:rPr lang="en-US" sz="2000" dirty="0" smtClean="0">
                <a:latin typeface="Alexandria"/>
              </a:rPr>
              <a:t>Capabilities</a:t>
            </a:r>
            <a:endParaRPr lang="en-US" sz="2000" dirty="0">
              <a:latin typeface="Alexandria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Link Performance to </a:t>
            </a:r>
            <a:r>
              <a:rPr lang="en-US" sz="2000" dirty="0" smtClean="0">
                <a:latin typeface="Alexandria"/>
              </a:rPr>
              <a:t>Rewards</a:t>
            </a:r>
            <a:endParaRPr lang="en-US" sz="2000" dirty="0">
              <a:latin typeface="Alexandria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Embrace Technology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Chapter Summary</a:t>
            </a:r>
          </a:p>
        </p:txBody>
      </p:sp>
    </p:spTree>
    <p:extLst>
      <p:ext uri="{BB962C8B-B14F-4D97-AF65-F5344CB8AC3E}">
        <p14:creationId xmlns:p14="http://schemas.microsoft.com/office/powerpoint/2010/main" val="411096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1808590"/>
            <a:ext cx="1056563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  <a:latin typeface="Alexandria"/>
              </a:rPr>
              <a:t>A Roadmap for Success:</a:t>
            </a:r>
            <a:endParaRPr lang="en-US" sz="2000" dirty="0">
              <a:solidFill>
                <a:srgbClr val="C00000"/>
              </a:solidFill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pPr lvl="0"/>
            <a:r>
              <a:rPr lang="en-US" sz="2000" b="1" dirty="0">
                <a:latin typeface="Alexandria"/>
              </a:rPr>
              <a:t>Collaborative Design &amp; Strategic Alignment:</a:t>
            </a:r>
            <a:r>
              <a:rPr lang="en-US" sz="2000" dirty="0">
                <a:latin typeface="Alexandria"/>
              </a:rPr>
              <a:t> Involve managers in the design process and ensure the system is tightly linked to the organization's strategy</a:t>
            </a:r>
            <a:r>
              <a:rPr lang="en-US" sz="2000" dirty="0" smtClean="0">
                <a:latin typeface="Alexandria"/>
              </a:rPr>
              <a:t>.</a:t>
            </a:r>
          </a:p>
          <a:p>
            <a:pPr lvl="0"/>
            <a:endParaRPr lang="en-US" sz="2000" dirty="0">
              <a:latin typeface="Alexandria"/>
            </a:endParaRPr>
          </a:p>
          <a:p>
            <a:pPr lvl="0"/>
            <a:r>
              <a:rPr lang="en-US" sz="2000" b="1" dirty="0">
                <a:latin typeface="Alexandria"/>
              </a:rPr>
              <a:t>Fair and Objective Evaluations:</a:t>
            </a:r>
            <a:r>
              <a:rPr lang="en-US" sz="2000" dirty="0">
                <a:latin typeface="Alexandria"/>
              </a:rPr>
              <a:t> Establish clear performance standards using a combination of absolute </a:t>
            </a:r>
            <a:r>
              <a:rPr lang="en-US" sz="2000" dirty="0" smtClean="0">
                <a:latin typeface="Alexandria"/>
              </a:rPr>
              <a:t>(rating) </a:t>
            </a:r>
            <a:r>
              <a:rPr lang="en-US" sz="2000" dirty="0">
                <a:latin typeface="Alexandria"/>
              </a:rPr>
              <a:t>and relative </a:t>
            </a:r>
            <a:r>
              <a:rPr lang="en-US" sz="2000" dirty="0" smtClean="0">
                <a:latin typeface="Alexandria"/>
              </a:rPr>
              <a:t>(ranking) </a:t>
            </a:r>
            <a:r>
              <a:rPr lang="en-US" sz="2000" dirty="0">
                <a:latin typeface="Alexandria"/>
              </a:rPr>
              <a:t>measures when appropriate.</a:t>
            </a:r>
          </a:p>
          <a:p>
            <a:pPr lvl="1"/>
            <a:r>
              <a:rPr lang="en-US" sz="2000" dirty="0">
                <a:latin typeface="Alexandria"/>
              </a:rPr>
              <a:t>The chapter </a:t>
            </a:r>
            <a:r>
              <a:rPr lang="en-US" sz="2000" dirty="0" smtClean="0">
                <a:latin typeface="Alexandria"/>
              </a:rPr>
              <a:t>also </a:t>
            </a:r>
            <a:r>
              <a:rPr lang="en-US" sz="2000" dirty="0">
                <a:latin typeface="Alexandria"/>
              </a:rPr>
              <a:t>discussed various evaluation methods beyond setting standards, such as:</a:t>
            </a:r>
          </a:p>
          <a:p>
            <a:pPr lvl="2"/>
            <a:r>
              <a:rPr lang="en-US" sz="2000" dirty="0">
                <a:latin typeface="Alexandria"/>
              </a:rPr>
              <a:t>Management by Objectives (MBO)</a:t>
            </a:r>
          </a:p>
          <a:p>
            <a:pPr lvl="2"/>
            <a:r>
              <a:rPr lang="en-US" sz="2000" dirty="0">
                <a:latin typeface="Alexandria"/>
              </a:rPr>
              <a:t>360-Degree </a:t>
            </a:r>
            <a:r>
              <a:rPr lang="en-US" sz="2000" dirty="0" smtClean="0">
                <a:latin typeface="Alexandria"/>
              </a:rPr>
              <a:t>Feedback</a:t>
            </a:r>
            <a:endParaRPr lang="en-US" sz="2000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Chapter Summary</a:t>
            </a:r>
          </a:p>
        </p:txBody>
      </p:sp>
    </p:spTree>
    <p:extLst>
      <p:ext uri="{BB962C8B-B14F-4D97-AF65-F5344CB8AC3E}">
        <p14:creationId xmlns:p14="http://schemas.microsoft.com/office/powerpoint/2010/main" val="411678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7280" y="1808590"/>
            <a:ext cx="1056563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latin typeface="Alexandria"/>
              </a:rPr>
              <a:t>Fostering </a:t>
            </a:r>
            <a:r>
              <a:rPr lang="en-US" sz="2000" b="1" dirty="0">
                <a:latin typeface="Alexandria"/>
              </a:rPr>
              <a:t>Open Communication:</a:t>
            </a:r>
            <a:r>
              <a:rPr lang="en-US" sz="2000" dirty="0">
                <a:latin typeface="Alexandria"/>
              </a:rPr>
              <a:t> Promote open and frequent communication regarding expectations, performance, and development goals</a:t>
            </a:r>
            <a:r>
              <a:rPr lang="en-US" sz="2000" dirty="0" smtClean="0">
                <a:latin typeface="Alexandria"/>
              </a:rPr>
              <a:t>.</a:t>
            </a:r>
          </a:p>
          <a:p>
            <a:pPr lvl="0"/>
            <a:endParaRPr lang="en-US" sz="2000" dirty="0">
              <a:latin typeface="Alexandria"/>
            </a:endParaRPr>
          </a:p>
          <a:p>
            <a:pPr lvl="0"/>
            <a:r>
              <a:rPr lang="en-US" sz="2000" b="1" dirty="0">
                <a:latin typeface="Alexandria"/>
              </a:rPr>
              <a:t>Establishing Clear Consequences:</a:t>
            </a:r>
            <a:r>
              <a:rPr lang="en-US" sz="2000" dirty="0">
                <a:latin typeface="Alexandria"/>
              </a:rPr>
              <a:t> Implement clear and consistent consequences for performance, both positive (rewards) and negative (performance improvement plans</a:t>
            </a:r>
            <a:r>
              <a:rPr lang="en-US" sz="2000" dirty="0" smtClean="0">
                <a:latin typeface="Alexandria"/>
              </a:rPr>
              <a:t>).</a:t>
            </a:r>
          </a:p>
          <a:p>
            <a:pPr lvl="0"/>
            <a:endParaRPr lang="en-US" sz="2000" dirty="0">
              <a:latin typeface="Alexandria"/>
            </a:endParaRPr>
          </a:p>
          <a:p>
            <a:pPr lvl="0"/>
            <a:r>
              <a:rPr lang="en-US" sz="2000" b="1" dirty="0">
                <a:latin typeface="Alexandria"/>
              </a:rPr>
              <a:t>Securing Top-Management Commitment:</a:t>
            </a:r>
            <a:r>
              <a:rPr lang="en-US" sz="2000" dirty="0">
                <a:latin typeface="Alexandria"/>
              </a:rPr>
              <a:t> Gain unwavering commitment from top management to create a performance-driven culture</a:t>
            </a:r>
            <a:r>
              <a:rPr lang="en-US" sz="2000" dirty="0" smtClean="0">
                <a:latin typeface="Alexandria"/>
              </a:rPr>
              <a:t>.</a:t>
            </a:r>
          </a:p>
          <a:p>
            <a:pPr lvl="0"/>
            <a:endParaRPr lang="en-US" sz="2000" dirty="0">
              <a:latin typeface="Alexandria"/>
            </a:endParaRPr>
          </a:p>
          <a:p>
            <a:pPr lvl="0"/>
            <a:r>
              <a:rPr lang="en-US" sz="2000" b="1" dirty="0">
                <a:latin typeface="Alexandria"/>
              </a:rPr>
              <a:t>Continuous Improvement:</a:t>
            </a:r>
            <a:r>
              <a:rPr lang="en-US" sz="2000" dirty="0">
                <a:latin typeface="Alexandria"/>
              </a:rPr>
              <a:t> Recognize that the system is a dynamic tool and regularly review and refine it to address changing needs and maintain its effectiveness.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Chapter Summary</a:t>
            </a:r>
          </a:p>
        </p:txBody>
      </p:sp>
    </p:spTree>
    <p:extLst>
      <p:ext uri="{BB962C8B-B14F-4D97-AF65-F5344CB8AC3E}">
        <p14:creationId xmlns:p14="http://schemas.microsoft.com/office/powerpoint/2010/main" val="98014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433196" y="494780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/>
              </a:rPr>
              <a:t>Chapter Summary</a:t>
            </a:r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814388" y="2052268"/>
            <a:ext cx="860425" cy="1147762"/>
            <a:chOff x="576" y="1008"/>
            <a:chExt cx="403" cy="658"/>
          </a:xfrm>
        </p:grpSpPr>
        <p:sp>
          <p:nvSpPr>
            <p:cNvPr id="9" name="Freeform 4"/>
            <p:cNvSpPr>
              <a:spLocks/>
            </p:cNvSpPr>
            <p:nvPr/>
          </p:nvSpPr>
          <p:spPr bwMode="blackWhite">
            <a:xfrm>
              <a:off x="576" y="1008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622 h 528"/>
                <a:gd name="T4" fmla="*/ 338 w 480"/>
                <a:gd name="T5" fmla="*/ 62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 type="none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GB" sz="3520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634" y="1494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1760" b="1" smtClean="0"/>
                <a:t>1</a:t>
              </a:r>
            </a:p>
          </p:txBody>
        </p:sp>
      </p:grpSp>
      <p:grpSp>
        <p:nvGrpSpPr>
          <p:cNvPr id="11" name="Group 6"/>
          <p:cNvGrpSpPr>
            <a:grpSpLocks/>
          </p:cNvGrpSpPr>
          <p:nvPr/>
        </p:nvGrpSpPr>
        <p:grpSpPr bwMode="auto">
          <a:xfrm>
            <a:off x="814388" y="2812680"/>
            <a:ext cx="860425" cy="1149350"/>
            <a:chOff x="581" y="1757"/>
            <a:chExt cx="403" cy="658"/>
          </a:xfrm>
        </p:grpSpPr>
        <p:sp>
          <p:nvSpPr>
            <p:cNvPr id="12" name="Freeform 7"/>
            <p:cNvSpPr>
              <a:spLocks/>
            </p:cNvSpPr>
            <p:nvPr/>
          </p:nvSpPr>
          <p:spPr bwMode="blackWhite">
            <a:xfrm>
              <a:off x="581" y="1757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622 h 528"/>
                <a:gd name="T4" fmla="*/ 338 w 480"/>
                <a:gd name="T5" fmla="*/ 62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 type="none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GB" sz="3520"/>
            </a:p>
          </p:txBody>
        </p:sp>
        <p:sp>
          <p:nvSpPr>
            <p:cNvPr id="13" name="Oval 8"/>
            <p:cNvSpPr>
              <a:spLocks noChangeArrowheads="1"/>
            </p:cNvSpPr>
            <p:nvPr/>
          </p:nvSpPr>
          <p:spPr bwMode="auto">
            <a:xfrm>
              <a:off x="639" y="2243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1760" b="1" smtClean="0"/>
                <a:t>2</a:t>
              </a:r>
            </a:p>
          </p:txBody>
        </p:sp>
      </p:grpSp>
      <p:grpSp>
        <p:nvGrpSpPr>
          <p:cNvPr id="15" name="Group 9"/>
          <p:cNvGrpSpPr>
            <a:grpSpLocks/>
          </p:cNvGrpSpPr>
          <p:nvPr/>
        </p:nvGrpSpPr>
        <p:grpSpPr bwMode="auto">
          <a:xfrm>
            <a:off x="814388" y="2757118"/>
            <a:ext cx="860425" cy="1898650"/>
            <a:chOff x="581" y="2045"/>
            <a:chExt cx="403" cy="1037"/>
          </a:xfrm>
        </p:grpSpPr>
        <p:sp>
          <p:nvSpPr>
            <p:cNvPr id="16" name="Freeform 10"/>
            <p:cNvSpPr>
              <a:spLocks/>
            </p:cNvSpPr>
            <p:nvPr/>
          </p:nvSpPr>
          <p:spPr bwMode="blackWhite">
            <a:xfrm>
              <a:off x="581" y="2045"/>
              <a:ext cx="403" cy="952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1716 h 528"/>
                <a:gd name="T4" fmla="*/ 338 w 480"/>
                <a:gd name="T5" fmla="*/ 1716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 type="none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GB" sz="3520"/>
            </a:p>
          </p:txBody>
        </p:sp>
        <p:sp>
          <p:nvSpPr>
            <p:cNvPr id="17" name="Oval 11"/>
            <p:cNvSpPr>
              <a:spLocks noChangeArrowheads="1"/>
            </p:cNvSpPr>
            <p:nvPr/>
          </p:nvSpPr>
          <p:spPr bwMode="auto">
            <a:xfrm>
              <a:off x="639" y="2910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1760" b="1" smtClean="0"/>
                <a:t>3</a:t>
              </a:r>
            </a:p>
          </p:txBody>
        </p:sp>
      </p:grpSp>
      <p:sp>
        <p:nvSpPr>
          <p:cNvPr id="24" name="Rectangle 18"/>
          <p:cNvSpPr>
            <a:spLocks noChangeArrowheads="1"/>
          </p:cNvSpPr>
          <p:nvPr/>
        </p:nvSpPr>
        <p:spPr bwMode="blackWhite">
          <a:xfrm>
            <a:off x="1582738" y="3560393"/>
            <a:ext cx="2641600" cy="47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n-US" sz="1980" b="1" dirty="0" smtClean="0"/>
              <a:t>Paired comparison</a:t>
            </a:r>
            <a:endParaRPr lang="en-US" altLang="en-US" sz="1980" b="1" dirty="0"/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blackWhite">
          <a:xfrm>
            <a:off x="1582738" y="2847605"/>
            <a:ext cx="2641600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n-US" sz="1980" b="1" dirty="0" smtClean="0"/>
              <a:t>Simple ranking</a:t>
            </a:r>
            <a:endParaRPr lang="en-US" altLang="en-US" sz="1980" b="1" dirty="0"/>
          </a:p>
        </p:txBody>
      </p:sp>
      <p:sp>
        <p:nvSpPr>
          <p:cNvPr id="27" name="Rectangle 20"/>
          <p:cNvSpPr>
            <a:spLocks noChangeArrowheads="1"/>
          </p:cNvSpPr>
          <p:nvPr/>
        </p:nvSpPr>
        <p:spPr bwMode="blackWhite">
          <a:xfrm>
            <a:off x="1582738" y="4265243"/>
            <a:ext cx="26416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n-US" sz="1980" b="1" dirty="0" smtClean="0"/>
              <a:t>Forced Distribution</a:t>
            </a:r>
          </a:p>
        </p:txBody>
      </p:sp>
      <p:grpSp>
        <p:nvGrpSpPr>
          <p:cNvPr id="30" name="Group 23"/>
          <p:cNvGrpSpPr>
            <a:grpSpLocks/>
          </p:cNvGrpSpPr>
          <p:nvPr/>
        </p:nvGrpSpPr>
        <p:grpSpPr bwMode="auto">
          <a:xfrm>
            <a:off x="4193337" y="2052268"/>
            <a:ext cx="758825" cy="1147762"/>
            <a:chOff x="576" y="1008"/>
            <a:chExt cx="403" cy="658"/>
          </a:xfrm>
        </p:grpSpPr>
        <p:sp>
          <p:nvSpPr>
            <p:cNvPr id="31" name="Freeform 24"/>
            <p:cNvSpPr>
              <a:spLocks/>
            </p:cNvSpPr>
            <p:nvPr/>
          </p:nvSpPr>
          <p:spPr bwMode="blackWhite">
            <a:xfrm>
              <a:off x="576" y="1008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622 h 528"/>
                <a:gd name="T4" fmla="*/ 338 w 480"/>
                <a:gd name="T5" fmla="*/ 62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 type="none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GB" sz="3520"/>
            </a:p>
          </p:txBody>
        </p:sp>
        <p:sp>
          <p:nvSpPr>
            <p:cNvPr id="32" name="Oval 25"/>
            <p:cNvSpPr>
              <a:spLocks noChangeArrowheads="1"/>
            </p:cNvSpPr>
            <p:nvPr/>
          </p:nvSpPr>
          <p:spPr bwMode="auto">
            <a:xfrm>
              <a:off x="634" y="1494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1760" b="1" dirty="0" smtClean="0"/>
                <a:t>6</a:t>
              </a:r>
            </a:p>
          </p:txBody>
        </p:sp>
      </p:grpSp>
      <p:grpSp>
        <p:nvGrpSpPr>
          <p:cNvPr id="33" name="Group 26"/>
          <p:cNvGrpSpPr>
            <a:grpSpLocks/>
          </p:cNvGrpSpPr>
          <p:nvPr/>
        </p:nvGrpSpPr>
        <p:grpSpPr bwMode="auto">
          <a:xfrm>
            <a:off x="4193337" y="2812680"/>
            <a:ext cx="758825" cy="1149350"/>
            <a:chOff x="581" y="1757"/>
            <a:chExt cx="403" cy="658"/>
          </a:xfrm>
        </p:grpSpPr>
        <p:sp>
          <p:nvSpPr>
            <p:cNvPr id="34" name="Freeform 27"/>
            <p:cNvSpPr>
              <a:spLocks/>
            </p:cNvSpPr>
            <p:nvPr/>
          </p:nvSpPr>
          <p:spPr bwMode="blackWhite">
            <a:xfrm>
              <a:off x="581" y="1757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622 h 528"/>
                <a:gd name="T4" fmla="*/ 338 w 480"/>
                <a:gd name="T5" fmla="*/ 62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 type="none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GB" sz="3520"/>
            </a:p>
          </p:txBody>
        </p:sp>
        <p:sp>
          <p:nvSpPr>
            <p:cNvPr id="35" name="Oval 28"/>
            <p:cNvSpPr>
              <a:spLocks noChangeArrowheads="1"/>
            </p:cNvSpPr>
            <p:nvPr/>
          </p:nvSpPr>
          <p:spPr bwMode="auto">
            <a:xfrm>
              <a:off x="639" y="2243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1760" b="1" smtClean="0"/>
                <a:t>7</a:t>
              </a:r>
            </a:p>
          </p:txBody>
        </p:sp>
      </p:grpSp>
      <p:grpSp>
        <p:nvGrpSpPr>
          <p:cNvPr id="36" name="Group 29"/>
          <p:cNvGrpSpPr>
            <a:grpSpLocks/>
          </p:cNvGrpSpPr>
          <p:nvPr/>
        </p:nvGrpSpPr>
        <p:grpSpPr bwMode="auto">
          <a:xfrm>
            <a:off x="4193337" y="2757118"/>
            <a:ext cx="758825" cy="1898650"/>
            <a:chOff x="581" y="2045"/>
            <a:chExt cx="403" cy="1037"/>
          </a:xfrm>
        </p:grpSpPr>
        <p:sp>
          <p:nvSpPr>
            <p:cNvPr id="37" name="Freeform 30"/>
            <p:cNvSpPr>
              <a:spLocks/>
            </p:cNvSpPr>
            <p:nvPr/>
          </p:nvSpPr>
          <p:spPr bwMode="blackWhite">
            <a:xfrm>
              <a:off x="581" y="2045"/>
              <a:ext cx="403" cy="952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1716 h 528"/>
                <a:gd name="T4" fmla="*/ 338 w 480"/>
                <a:gd name="T5" fmla="*/ 1716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 type="none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GB" sz="3520"/>
            </a:p>
          </p:txBody>
        </p:sp>
        <p:sp>
          <p:nvSpPr>
            <p:cNvPr id="38" name="Oval 31"/>
            <p:cNvSpPr>
              <a:spLocks noChangeArrowheads="1"/>
            </p:cNvSpPr>
            <p:nvPr/>
          </p:nvSpPr>
          <p:spPr bwMode="auto">
            <a:xfrm>
              <a:off x="639" y="2910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1760" b="1" smtClean="0"/>
                <a:t>8</a:t>
              </a:r>
            </a:p>
          </p:txBody>
        </p:sp>
      </p:grpSp>
      <p:sp>
        <p:nvSpPr>
          <p:cNvPr id="45" name="Rectangle 38"/>
          <p:cNvSpPr>
            <a:spLocks noChangeArrowheads="1"/>
          </p:cNvSpPr>
          <p:nvPr/>
        </p:nvSpPr>
        <p:spPr bwMode="blackWhite">
          <a:xfrm>
            <a:off x="4887074" y="3560393"/>
            <a:ext cx="4184650" cy="47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1980" b="1" dirty="0"/>
              <a:t>Behaviorally anchored rating scales (BARS)</a:t>
            </a:r>
            <a:endParaRPr lang="en-US" altLang="en-US" sz="1980" b="1" dirty="0"/>
          </a:p>
        </p:txBody>
      </p:sp>
      <p:sp>
        <p:nvSpPr>
          <p:cNvPr id="46" name="Rectangle 39"/>
          <p:cNvSpPr>
            <a:spLocks noChangeArrowheads="1"/>
          </p:cNvSpPr>
          <p:nvPr/>
        </p:nvSpPr>
        <p:spPr bwMode="blackWhite">
          <a:xfrm>
            <a:off x="4887074" y="2847605"/>
            <a:ext cx="3822700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1980" b="1" dirty="0"/>
              <a:t>Graphic Rating</a:t>
            </a:r>
          </a:p>
        </p:txBody>
      </p:sp>
      <p:sp>
        <p:nvSpPr>
          <p:cNvPr id="47" name="Rectangle 40"/>
          <p:cNvSpPr>
            <a:spLocks noChangeArrowheads="1"/>
          </p:cNvSpPr>
          <p:nvPr/>
        </p:nvSpPr>
        <p:spPr bwMode="blackWhite">
          <a:xfrm>
            <a:off x="4887074" y="4265243"/>
            <a:ext cx="4405313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1980" b="1" dirty="0"/>
              <a:t>Behavioral Observation</a:t>
            </a:r>
          </a:p>
        </p:txBody>
      </p:sp>
      <p:sp>
        <p:nvSpPr>
          <p:cNvPr id="51" name="AutoShape 43" descr="bluefill01"/>
          <p:cNvSpPr>
            <a:spLocks noChangeArrowheads="1"/>
          </p:cNvSpPr>
          <p:nvPr/>
        </p:nvSpPr>
        <p:spPr bwMode="auto">
          <a:xfrm>
            <a:off x="623888" y="1673446"/>
            <a:ext cx="2710983" cy="716055"/>
          </a:xfrm>
          <a:prstGeom prst="roundRect">
            <a:avLst>
              <a:gd name="adj" fmla="val 16667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57150" algn="ctr">
            <a:solidFill>
              <a:srgbClr val="7DC1FF"/>
            </a:solidFill>
            <a:round/>
            <a:headEnd/>
            <a:tailEnd/>
          </a:ln>
        </p:spPr>
        <p:txBody>
          <a:bodyPr lIns="0" tIns="0" rIns="0" bIns="0" anchor="ctr" anchorCtr="1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640" dirty="0" smtClean="0">
                <a:latin typeface="Franklin Gothic Medium" panose="020B0603020102020204" pitchFamily="34" charset="0"/>
              </a:rPr>
              <a:t>Ranking Methods</a:t>
            </a:r>
            <a:endParaRPr lang="en-US" altLang="en-US" sz="2640" dirty="0" smtClean="0">
              <a:latin typeface="Franklin Gothic Medium" panose="020B0603020102020204" pitchFamily="34" charset="0"/>
            </a:endParaRPr>
          </a:p>
        </p:txBody>
      </p:sp>
      <p:sp>
        <p:nvSpPr>
          <p:cNvPr id="52" name="AutoShape 43" descr="bluefill01"/>
          <p:cNvSpPr>
            <a:spLocks noChangeArrowheads="1"/>
          </p:cNvSpPr>
          <p:nvPr/>
        </p:nvSpPr>
        <p:spPr bwMode="auto">
          <a:xfrm>
            <a:off x="3941200" y="1705669"/>
            <a:ext cx="2710983" cy="648330"/>
          </a:xfrm>
          <a:prstGeom prst="roundRect">
            <a:avLst>
              <a:gd name="adj" fmla="val 16667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57150" algn="ctr">
            <a:solidFill>
              <a:srgbClr val="7DC1FF"/>
            </a:solidFill>
            <a:round/>
            <a:headEnd/>
            <a:tailEnd/>
          </a:ln>
        </p:spPr>
        <p:txBody>
          <a:bodyPr lIns="0" tIns="0" rIns="0" bIns="0" anchor="ctr" anchorCtr="1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640" dirty="0" smtClean="0">
                <a:latin typeface="Franklin Gothic Medium" panose="020B0603020102020204" pitchFamily="34" charset="0"/>
              </a:rPr>
              <a:t>Rating Methods</a:t>
            </a:r>
            <a:endParaRPr lang="en-US" altLang="en-US" sz="2640" dirty="0" smtClean="0">
              <a:latin typeface="Franklin Gothic Medium" panose="020B0603020102020204" pitchFamily="34" charset="0"/>
            </a:endParaRPr>
          </a:p>
        </p:txBody>
      </p:sp>
      <p:grpSp>
        <p:nvGrpSpPr>
          <p:cNvPr id="53" name="Group 3"/>
          <p:cNvGrpSpPr>
            <a:grpSpLocks/>
          </p:cNvGrpSpPr>
          <p:nvPr/>
        </p:nvGrpSpPr>
        <p:grpSpPr bwMode="auto">
          <a:xfrm>
            <a:off x="8574041" y="2052268"/>
            <a:ext cx="860425" cy="1147762"/>
            <a:chOff x="576" y="1008"/>
            <a:chExt cx="403" cy="658"/>
          </a:xfrm>
        </p:grpSpPr>
        <p:sp>
          <p:nvSpPr>
            <p:cNvPr id="54" name="Freeform 4"/>
            <p:cNvSpPr>
              <a:spLocks/>
            </p:cNvSpPr>
            <p:nvPr/>
          </p:nvSpPr>
          <p:spPr bwMode="blackWhite">
            <a:xfrm>
              <a:off x="576" y="1008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622 h 528"/>
                <a:gd name="T4" fmla="*/ 338 w 480"/>
                <a:gd name="T5" fmla="*/ 62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 type="none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GB" sz="3520"/>
            </a:p>
          </p:txBody>
        </p:sp>
        <p:sp>
          <p:nvSpPr>
            <p:cNvPr id="55" name="Oval 5"/>
            <p:cNvSpPr>
              <a:spLocks noChangeArrowheads="1"/>
            </p:cNvSpPr>
            <p:nvPr/>
          </p:nvSpPr>
          <p:spPr bwMode="auto">
            <a:xfrm>
              <a:off x="634" y="1494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1760" b="1" smtClean="0"/>
                <a:t>1</a:t>
              </a:r>
            </a:p>
          </p:txBody>
        </p:sp>
      </p:grpSp>
      <p:grpSp>
        <p:nvGrpSpPr>
          <p:cNvPr id="56" name="Group 6"/>
          <p:cNvGrpSpPr>
            <a:grpSpLocks/>
          </p:cNvGrpSpPr>
          <p:nvPr/>
        </p:nvGrpSpPr>
        <p:grpSpPr bwMode="auto">
          <a:xfrm>
            <a:off x="8574041" y="2812680"/>
            <a:ext cx="860425" cy="1149350"/>
            <a:chOff x="581" y="1757"/>
            <a:chExt cx="403" cy="658"/>
          </a:xfrm>
        </p:grpSpPr>
        <p:sp>
          <p:nvSpPr>
            <p:cNvPr id="57" name="Freeform 7"/>
            <p:cNvSpPr>
              <a:spLocks/>
            </p:cNvSpPr>
            <p:nvPr/>
          </p:nvSpPr>
          <p:spPr bwMode="blackWhite">
            <a:xfrm>
              <a:off x="581" y="1757"/>
              <a:ext cx="403" cy="573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622 h 528"/>
                <a:gd name="T4" fmla="*/ 338 w 480"/>
                <a:gd name="T5" fmla="*/ 622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 type="none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GB" sz="3520"/>
            </a:p>
          </p:txBody>
        </p:sp>
        <p:sp>
          <p:nvSpPr>
            <p:cNvPr id="58" name="Oval 8"/>
            <p:cNvSpPr>
              <a:spLocks noChangeArrowheads="1"/>
            </p:cNvSpPr>
            <p:nvPr/>
          </p:nvSpPr>
          <p:spPr bwMode="auto">
            <a:xfrm>
              <a:off x="639" y="2243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1760" b="1" smtClean="0"/>
                <a:t>2</a:t>
              </a:r>
            </a:p>
          </p:txBody>
        </p:sp>
      </p:grpSp>
      <p:grpSp>
        <p:nvGrpSpPr>
          <p:cNvPr id="59" name="Group 9"/>
          <p:cNvGrpSpPr>
            <a:grpSpLocks/>
          </p:cNvGrpSpPr>
          <p:nvPr/>
        </p:nvGrpSpPr>
        <p:grpSpPr bwMode="auto">
          <a:xfrm>
            <a:off x="8574041" y="2757118"/>
            <a:ext cx="860425" cy="1898650"/>
            <a:chOff x="581" y="2045"/>
            <a:chExt cx="403" cy="1037"/>
          </a:xfrm>
        </p:grpSpPr>
        <p:sp>
          <p:nvSpPr>
            <p:cNvPr id="60" name="Freeform 10"/>
            <p:cNvSpPr>
              <a:spLocks/>
            </p:cNvSpPr>
            <p:nvPr/>
          </p:nvSpPr>
          <p:spPr bwMode="blackWhite">
            <a:xfrm>
              <a:off x="581" y="2045"/>
              <a:ext cx="403" cy="952"/>
            </a:xfrm>
            <a:custGeom>
              <a:avLst/>
              <a:gdLst>
                <a:gd name="T0" fmla="*/ 0 w 480"/>
                <a:gd name="T1" fmla="*/ 0 h 528"/>
                <a:gd name="T2" fmla="*/ 0 w 480"/>
                <a:gd name="T3" fmla="*/ 1716 h 528"/>
                <a:gd name="T4" fmla="*/ 338 w 480"/>
                <a:gd name="T5" fmla="*/ 1716 h 528"/>
                <a:gd name="T6" fmla="*/ 0 60000 65536"/>
                <a:gd name="T7" fmla="*/ 0 60000 65536"/>
                <a:gd name="T8" fmla="*/ 0 60000 65536"/>
                <a:gd name="T9" fmla="*/ 0 w 480"/>
                <a:gd name="T10" fmla="*/ 0 h 528"/>
                <a:gd name="T11" fmla="*/ 480 w 480"/>
                <a:gd name="T12" fmla="*/ 528 h 5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80" h="528">
                  <a:moveTo>
                    <a:pt x="0" y="0"/>
                  </a:moveTo>
                  <a:lnTo>
                    <a:pt x="0" y="528"/>
                  </a:lnTo>
                  <a:lnTo>
                    <a:pt x="480" y="528"/>
                  </a:ln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 type="none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GB" sz="3520"/>
            </a:p>
          </p:txBody>
        </p:sp>
        <p:sp>
          <p:nvSpPr>
            <p:cNvPr id="61" name="Oval 11"/>
            <p:cNvSpPr>
              <a:spLocks noChangeArrowheads="1"/>
            </p:cNvSpPr>
            <p:nvPr/>
          </p:nvSpPr>
          <p:spPr bwMode="auto">
            <a:xfrm>
              <a:off x="639" y="2910"/>
              <a:ext cx="172" cy="172"/>
            </a:xfrm>
            <a:prstGeom prst="ellipse">
              <a:avLst/>
            </a:prstGeom>
            <a:solidFill>
              <a:schemeClr val="bg1"/>
            </a:solidFill>
            <a:ln w="3175">
              <a:solidFill>
                <a:srgbClr val="00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1pPr>
              <a:lvl2pPr marL="742950" indent="-28575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2pPr>
              <a:lvl3pPr marL="11430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3pPr>
              <a:lvl4pPr marL="16002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4pPr>
              <a:lvl5pPr marL="2057400" indent="-228600"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>
                  <a:solidFill>
                    <a:schemeClr val="tx1"/>
                  </a:solidFill>
                  <a:latin typeface="Arial" panose="020B0604020202020204" pitchFamily="34" charset="0"/>
                  <a:cs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1760" b="1" smtClean="0"/>
                <a:t>3</a:t>
              </a:r>
            </a:p>
          </p:txBody>
        </p:sp>
      </p:grpSp>
      <p:sp>
        <p:nvSpPr>
          <p:cNvPr id="62" name="Rectangle 18"/>
          <p:cNvSpPr>
            <a:spLocks noChangeArrowheads="1"/>
          </p:cNvSpPr>
          <p:nvPr/>
        </p:nvSpPr>
        <p:spPr bwMode="blackWhite">
          <a:xfrm>
            <a:off x="9342391" y="3560393"/>
            <a:ext cx="2641600" cy="47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1980" b="1" dirty="0"/>
              <a:t>Management by objectives (MBO)</a:t>
            </a:r>
          </a:p>
        </p:txBody>
      </p:sp>
      <p:sp>
        <p:nvSpPr>
          <p:cNvPr id="63" name="Rectangle 19"/>
          <p:cNvSpPr>
            <a:spLocks noChangeArrowheads="1"/>
          </p:cNvSpPr>
          <p:nvPr/>
        </p:nvSpPr>
        <p:spPr bwMode="blackWhite">
          <a:xfrm>
            <a:off x="9342391" y="2847605"/>
            <a:ext cx="2641600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1980" b="1" dirty="0"/>
              <a:t>Critical Incidents</a:t>
            </a:r>
          </a:p>
        </p:txBody>
      </p:sp>
      <p:sp>
        <p:nvSpPr>
          <p:cNvPr id="64" name="Rectangle 20"/>
          <p:cNvSpPr>
            <a:spLocks noChangeArrowheads="1"/>
          </p:cNvSpPr>
          <p:nvPr/>
        </p:nvSpPr>
        <p:spPr bwMode="blackWhite">
          <a:xfrm>
            <a:off x="9342391" y="4265243"/>
            <a:ext cx="26416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n-US" sz="1980" b="1" dirty="0" smtClean="0"/>
              <a:t>Merged Methods</a:t>
            </a:r>
            <a:endParaRPr lang="en-US" altLang="en-US" sz="1980" b="1" dirty="0" smtClean="0"/>
          </a:p>
        </p:txBody>
      </p:sp>
      <p:sp>
        <p:nvSpPr>
          <p:cNvPr id="65" name="AutoShape 43" descr="bluefill01"/>
          <p:cNvSpPr>
            <a:spLocks noChangeArrowheads="1"/>
          </p:cNvSpPr>
          <p:nvPr/>
        </p:nvSpPr>
        <p:spPr bwMode="auto">
          <a:xfrm>
            <a:off x="8383541" y="1705669"/>
            <a:ext cx="2710983" cy="683832"/>
          </a:xfrm>
          <a:prstGeom prst="roundRect">
            <a:avLst>
              <a:gd name="adj" fmla="val 16667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57150" algn="ctr">
            <a:solidFill>
              <a:srgbClr val="7DC1FF"/>
            </a:solidFill>
            <a:round/>
            <a:headEnd/>
            <a:tailEnd/>
          </a:ln>
        </p:spPr>
        <p:txBody>
          <a:bodyPr lIns="0" tIns="0" rIns="0" bIns="0" anchor="ctr" anchorCtr="1"/>
          <a:lstStyle>
            <a:lvl1pPr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1pPr>
            <a:lvl2pPr marL="742950" indent="-28575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2pPr>
            <a:lvl3pPr marL="11430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3pPr>
            <a:lvl4pPr marL="16002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4pPr>
            <a:lvl5pPr marL="2057400" indent="-228600"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panose="020B0604020202020204" pitchFamily="34" charset="0"/>
                <a:cs typeface="Tahoma" panose="020B060403050404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640" dirty="0" smtClean="0">
                <a:latin typeface="Franklin Gothic Medium" panose="020B0603020102020204" pitchFamily="34" charset="0"/>
              </a:rPr>
              <a:t>Other Methods</a:t>
            </a:r>
            <a:endParaRPr lang="en-US" altLang="en-US" sz="2640" dirty="0" smtClean="0"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246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7" grpId="0"/>
      <p:bldP spid="45" grpId="0"/>
      <p:bldP spid="46" grpId="0"/>
      <p:bldP spid="47" grpId="0"/>
      <p:bldP spid="51" grpId="0" animBg="1" autoUpdateAnimBg="0"/>
      <p:bldP spid="52" grpId="0" animBg="1" autoUpdateAnimBg="0"/>
      <p:bldP spid="62" grpId="0"/>
      <p:bldP spid="63" grpId="0"/>
      <p:bldP spid="64" grpId="0"/>
      <p:bldP spid="65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94119" y="561061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400" b="1" dirty="0">
                <a:latin typeface="Alexandria"/>
              </a:rPr>
              <a:t>Alternation </a:t>
            </a:r>
            <a:r>
              <a:rPr lang="en-US" sz="2400" b="1" dirty="0" smtClean="0">
                <a:latin typeface="Alexandria"/>
              </a:rPr>
              <a:t>Ranking Example</a:t>
            </a:r>
            <a:endParaRPr lang="en-US" sz="2400" b="1" dirty="0">
              <a:latin typeface="Alexandria"/>
              <a:ea typeface="Cambria" panose="020405030504060302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870" y="1185306"/>
            <a:ext cx="8068970" cy="526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69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94119" y="561061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400" b="1" dirty="0">
                <a:latin typeface="Alexandria"/>
              </a:rPr>
              <a:t>Paired </a:t>
            </a:r>
            <a:r>
              <a:rPr lang="en-US" sz="2400" b="1" dirty="0" smtClean="0">
                <a:latin typeface="Alexandria"/>
              </a:rPr>
              <a:t>Comparison Example</a:t>
            </a:r>
            <a:endParaRPr lang="en-US" sz="2400" b="1" dirty="0">
              <a:latin typeface="Alexandria"/>
              <a:ea typeface="Cambria" panose="020405030504060302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977" y="1314824"/>
            <a:ext cx="8121015" cy="4563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77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latin typeface="Alexandria"/>
                <a:ea typeface="Cambria" panose="02040503050406030204" pitchFamily="18" charset="0"/>
              </a:rPr>
              <a:t>Forced Ranking Example</a:t>
            </a:r>
            <a:endParaRPr lang="en-US" sz="2400" b="1" dirty="0">
              <a:latin typeface="Alexandria"/>
              <a:ea typeface="Cambria" panose="020405030504060302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850" y="2394981"/>
            <a:ext cx="7620000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564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48399" y="576301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latin typeface="Alexandria"/>
              </a:rPr>
              <a:t>Graphic Rating </a:t>
            </a:r>
            <a:r>
              <a:rPr lang="en-US" sz="2400" b="1" dirty="0" smtClean="0">
                <a:latin typeface="Alexandria"/>
              </a:rPr>
              <a:t>Scales example</a:t>
            </a:r>
            <a:endParaRPr lang="en-US" sz="2400" b="1" dirty="0">
              <a:latin typeface="Alexandria"/>
              <a:ea typeface="Cambria" panose="020405030504060302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6055" y="1259911"/>
            <a:ext cx="8866966" cy="5118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87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 smtClean="0">
                <a:latin typeface="Alexandria"/>
              </a:rPr>
              <a:t>BARS Example</a:t>
            </a:r>
            <a:endParaRPr lang="en-US" sz="2400" b="1" dirty="0">
              <a:latin typeface="Alexandria"/>
              <a:ea typeface="Cambria" panose="020405030504060302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" t="21928" r="-1" b="12068"/>
          <a:stretch/>
        </p:blipFill>
        <p:spPr>
          <a:xfrm>
            <a:off x="542362" y="1649214"/>
            <a:ext cx="10975392" cy="464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146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89558" y="2987971"/>
            <a:ext cx="10141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MCQ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9558" y="2664806"/>
            <a:ext cx="101418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Click</a:t>
            </a:r>
            <a:r>
              <a:rPr lang="en-US" sz="2800" b="1" dirty="0" smtClean="0">
                <a:solidFill>
                  <a:srgbClr val="002060"/>
                </a:solidFill>
              </a:rPr>
              <a:t>: </a:t>
            </a:r>
            <a:r>
              <a:rPr lang="en-US" sz="2800" b="1" dirty="0" smtClean="0">
                <a:solidFill>
                  <a:srgbClr val="002060"/>
                </a:solidFill>
                <a:hlinkClick r:id="rId3"/>
              </a:rPr>
              <a:t>https</a:t>
            </a:r>
            <a:r>
              <a:rPr lang="en-US" sz="2800" b="1" dirty="0">
                <a:solidFill>
                  <a:srgbClr val="002060"/>
                </a:solidFill>
                <a:hlinkClick r:id="rId3"/>
              </a:rPr>
              <a:t>://</a:t>
            </a:r>
            <a:r>
              <a:rPr lang="en-US" sz="2800" b="1" dirty="0" smtClean="0">
                <a:solidFill>
                  <a:srgbClr val="002060"/>
                </a:solidFill>
                <a:hlinkClick r:id="rId3"/>
              </a:rPr>
              <a:t>joinmyquiz.com</a:t>
            </a:r>
            <a:endParaRPr lang="en-US" sz="2800" b="1" dirty="0" smtClean="0">
              <a:solidFill>
                <a:srgbClr val="002060"/>
              </a:solidFill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Enter Join Code: </a:t>
            </a:r>
            <a:r>
              <a:rPr lang="en-US" sz="2800" b="1" dirty="0" smtClean="0"/>
              <a:t>1257 </a:t>
            </a:r>
            <a:r>
              <a:rPr lang="en-US" sz="2800" b="1" dirty="0"/>
              <a:t>2152</a:t>
            </a:r>
          </a:p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Click </a:t>
            </a:r>
            <a:r>
              <a:rPr lang="en-US" sz="2800" b="1" dirty="0" smtClean="0">
                <a:solidFill>
                  <a:srgbClr val="002060"/>
                </a:solidFill>
              </a:rPr>
              <a:t>Start Game</a:t>
            </a:r>
          </a:p>
          <a:p>
            <a:pPr algn="ctr"/>
            <a:endParaRPr lang="en-US" sz="2800" b="1" dirty="0">
              <a:solidFill>
                <a:srgbClr val="00206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92097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Critical Thinking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5880" y="2126051"/>
            <a:ext cx="101418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2060"/>
                </a:solidFill>
              </a:rPr>
              <a:t>Develop a competency-based performance management system for a student in Business Admin. </a:t>
            </a:r>
            <a:r>
              <a:rPr lang="en-US" sz="2400" b="1" dirty="0" smtClean="0">
                <a:solidFill>
                  <a:srgbClr val="002060"/>
                </a:solidFill>
              </a:rPr>
              <a:t>Master </a:t>
            </a:r>
            <a:r>
              <a:rPr lang="en-US" sz="2400" b="1" dirty="0">
                <a:solidFill>
                  <a:srgbClr val="002060"/>
                </a:solidFill>
              </a:rPr>
              <a:t>program. </a:t>
            </a:r>
            <a:endParaRPr lang="en-US" sz="2400" b="1" dirty="0" smtClean="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2060"/>
                </a:solidFill>
              </a:rPr>
              <a:t>How </a:t>
            </a:r>
            <a:r>
              <a:rPr lang="en-US" sz="2400" b="1" dirty="0">
                <a:solidFill>
                  <a:srgbClr val="002060"/>
                </a:solidFill>
              </a:rPr>
              <a:t>would you go about determining and measuring important competencies</a:t>
            </a:r>
            <a:r>
              <a:rPr lang="en-US" sz="2400" b="1" dirty="0" smtClean="0">
                <a:solidFill>
                  <a:srgbClr val="002060"/>
                </a:solidFill>
              </a:rPr>
              <a:t>?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rgbClr val="002060"/>
                </a:solidFill>
              </a:rPr>
              <a:t> </a:t>
            </a:r>
            <a:r>
              <a:rPr lang="en-US" sz="2400" b="1" dirty="0">
                <a:solidFill>
                  <a:srgbClr val="002060"/>
                </a:solidFill>
              </a:rPr>
              <a:t>What benefits might such a system provide?</a:t>
            </a:r>
          </a:p>
        </p:txBody>
      </p:sp>
    </p:spTree>
    <p:extLst>
      <p:ext uri="{BB962C8B-B14F-4D97-AF65-F5344CB8AC3E}">
        <p14:creationId xmlns:p14="http://schemas.microsoft.com/office/powerpoint/2010/main" val="124057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Critical Thinking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2709" y="2263892"/>
            <a:ext cx="101418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 competency-based performance management system shifts the focus from input (coursework, attendance) to output (demonstrated skills and knowledge). It assesses a student's ability to apply knowledge in real-world situations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>
                <a:solidFill>
                  <a:srgbClr val="C00000"/>
                </a:solidFill>
              </a:rPr>
              <a:t>Determining Important Competencies</a:t>
            </a:r>
          </a:p>
          <a:p>
            <a:r>
              <a:rPr lang="en-US" sz="2400" dirty="0"/>
              <a:t>To determine the crucial competencies for a Business Admin program, a comprehensive approach is necessary: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4114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Determining Important Competencies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52709" y="2263892"/>
            <a:ext cx="101418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1- Job </a:t>
            </a:r>
            <a:r>
              <a:rPr lang="en-US" sz="2400" b="1" dirty="0">
                <a:solidFill>
                  <a:srgbClr val="C00000"/>
                </a:solidFill>
              </a:rPr>
              <a:t>Analysis and Industry Trends: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Research the roles and responsibilities of recent Business Admin graduates.</a:t>
            </a:r>
          </a:p>
          <a:p>
            <a:r>
              <a:rPr lang="en-US" sz="2400" dirty="0"/>
              <a:t>Identify the core competencies required for success in various business functions (e.g., finance, marketing, human resources</a:t>
            </a:r>
            <a:r>
              <a:rPr lang="en-US" sz="2400" dirty="0" smtClean="0"/>
              <a:t>).</a:t>
            </a:r>
          </a:p>
          <a:p>
            <a:r>
              <a:rPr lang="en-US" sz="2400" dirty="0" smtClean="0"/>
              <a:t>Analyze </a:t>
            </a:r>
            <a:r>
              <a:rPr lang="en-US" sz="2400" dirty="0"/>
              <a:t>industry trends to determine emerging competencies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>
                <a:solidFill>
                  <a:srgbClr val="C00000"/>
                </a:solidFill>
              </a:rPr>
              <a:t>2- Program Learning Outcomes: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Align competencies with the program's stated learning outcomes.</a:t>
            </a:r>
          </a:p>
          <a:p>
            <a:r>
              <a:rPr lang="en-US" sz="2400" dirty="0"/>
              <a:t>Ensure that competencies cover both foundational knowledge and applied skills.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6192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Program Learning Outcomes Example</a:t>
            </a:r>
            <a:endParaRPr lang="en-US" sz="2400" dirty="0">
              <a:solidFill>
                <a:srgbClr val="C0000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7867266"/>
              </p:ext>
            </p:extLst>
          </p:nvPr>
        </p:nvGraphicFramePr>
        <p:xfrm>
          <a:off x="883458" y="1809098"/>
          <a:ext cx="10156576" cy="4384392"/>
        </p:xfrm>
        <a:graphic>
          <a:graphicData uri="http://schemas.openxmlformats.org/drawingml/2006/table">
            <a:tbl>
              <a:tblPr/>
              <a:tblGrid>
                <a:gridCol w="5078288"/>
                <a:gridCol w="5078288"/>
              </a:tblGrid>
              <a:tr h="362611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Program Learning Outcomes (PLOs)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rgbClr val="C00000"/>
                          </a:solidFill>
                        </a:rPr>
                        <a:t>Courses and Linked Competencies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8487">
                <a:tc>
                  <a:txBody>
                    <a:bodyPr/>
                    <a:lstStyle/>
                    <a:p>
                      <a:r>
                        <a:rPr lang="en-US" sz="1800" dirty="0"/>
                        <a:t>PLO1: Demonstrate a strong foundation in business core principles (accounting, finance, marketing, management)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Financial Accounting, Marketing Principles, Management Fundamentals, Business Strategy, Marketing Research, International Business, Business Law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906529">
                <a:tc>
                  <a:txBody>
                    <a:bodyPr/>
                    <a:lstStyle/>
                    <a:p>
                      <a:r>
                        <a:rPr lang="en-US" sz="1800" dirty="0"/>
                        <a:t>PLO2: Apply critical thinking and problem-solving skills to analyze business situations and make sound decisions.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Business Strategy, Organizational Behavior, Marketing Research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4570">
                <a:tc>
                  <a:txBody>
                    <a:bodyPr/>
                    <a:lstStyle/>
                    <a:p>
                      <a:r>
                        <a:rPr lang="en-US" sz="1800" dirty="0"/>
                        <a:t>PLO3: Effectively communicate business ideas and information in written and oral formats.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Business Communication, Business Strategy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4570">
                <a:tc>
                  <a:txBody>
                    <a:bodyPr/>
                    <a:lstStyle/>
                    <a:p>
                      <a:r>
                        <a:rPr lang="en-US" sz="1800" dirty="0"/>
                        <a:t>PLO4: Work collaboratively and contribute effectively in team settings.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Management Fundamentals, Organizational Behavior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4570">
                <a:tc>
                  <a:txBody>
                    <a:bodyPr/>
                    <a:lstStyle/>
                    <a:p>
                      <a:r>
                        <a:rPr lang="en-US" sz="1800"/>
                        <a:t>PLO5: Demonstrate ethical decision-making and social responsibility in a business context.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Business Ethics, Business Law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84237" y="1809750"/>
            <a:ext cx="118779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74102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Determining Important Competencies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52709" y="1977875"/>
            <a:ext cx="101418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3- Stakeholder </a:t>
            </a:r>
            <a:r>
              <a:rPr lang="en-US" sz="2400" b="1" dirty="0">
                <a:solidFill>
                  <a:srgbClr val="C00000"/>
                </a:solidFill>
              </a:rPr>
              <a:t>Input: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Involve faculty, alumni, industry professionals, and current students in the competency identification process.</a:t>
            </a:r>
          </a:p>
          <a:p>
            <a:r>
              <a:rPr lang="en-US" sz="2400" dirty="0"/>
              <a:t>Gather their insights on essential skills and knowledge for business success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 smtClean="0">
                <a:solidFill>
                  <a:srgbClr val="C00000"/>
                </a:solidFill>
              </a:rPr>
              <a:t>4- Competency </a:t>
            </a:r>
            <a:r>
              <a:rPr lang="en-US" sz="2400" b="1" dirty="0">
                <a:solidFill>
                  <a:srgbClr val="C00000"/>
                </a:solidFill>
              </a:rPr>
              <a:t>Framework: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Organize competencies into a hierarchical structure, with foundational competencies at the base and advanced competencies at higher levels.</a:t>
            </a:r>
          </a:p>
          <a:p>
            <a:r>
              <a:rPr lang="en-US" sz="2400" dirty="0"/>
              <a:t>Consider using competency frameworks like the National Association of Colleges and Employers (NACE) Career Readiness Competencies as a starting point.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5118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Measuring Competencies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2709" y="2263892"/>
            <a:ext cx="1014186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Effective measurement of competencies requires a variety of assessment methods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 Direct 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Observation:</a:t>
            </a:r>
            <a:endParaRPr lang="en-US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Assess students' performance in classroom activities, group projects, and presentations.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Use rubrics to evaluate specific competencies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 Portfolios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Require students to collect evidence of their work (e.g., reports, case studies, projects).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Evaluate the portfolio based on competency criteria.</a:t>
            </a:r>
          </a:p>
        </p:txBody>
      </p:sp>
    </p:spTree>
    <p:extLst>
      <p:ext uri="{BB962C8B-B14F-4D97-AF65-F5344CB8AC3E}">
        <p14:creationId xmlns:p14="http://schemas.microsoft.com/office/powerpoint/2010/main" val="65287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Measuring Competencies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8239" y="1768316"/>
            <a:ext cx="101418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3- Self-Assessment</a:t>
            </a:r>
            <a:r>
              <a:rPr lang="en-US" sz="2400" b="1" dirty="0">
                <a:solidFill>
                  <a:srgbClr val="C00000"/>
                </a:solidFill>
              </a:rPr>
              <a:t>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Encourage students to reflect on their strengths and weaknesses.</a:t>
            </a:r>
          </a:p>
          <a:p>
            <a:r>
              <a:rPr lang="en-US" sz="2400" dirty="0"/>
              <a:t>Use self-assessment tools to identify areas for improvement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 smtClean="0">
                <a:solidFill>
                  <a:srgbClr val="C00000"/>
                </a:solidFill>
              </a:rPr>
              <a:t>4- Peer </a:t>
            </a:r>
            <a:r>
              <a:rPr lang="en-US" sz="2400" b="1" dirty="0">
                <a:solidFill>
                  <a:srgbClr val="C00000"/>
                </a:solidFill>
              </a:rPr>
              <a:t>Assessment: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Have students evaluate their peers' performance on group projects.</a:t>
            </a:r>
          </a:p>
          <a:p>
            <a:r>
              <a:rPr lang="en-US" sz="2400" dirty="0"/>
              <a:t>This provides opportunities for feedback and self-reflection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 smtClean="0">
                <a:solidFill>
                  <a:srgbClr val="C00000"/>
                </a:solidFill>
              </a:rPr>
              <a:t>5- Employer </a:t>
            </a:r>
            <a:r>
              <a:rPr lang="en-US" sz="2400" b="1" dirty="0">
                <a:solidFill>
                  <a:srgbClr val="C00000"/>
                </a:solidFill>
              </a:rPr>
              <a:t>Evaluations: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dirty="0"/>
              <a:t>Incorporate feedback from internships or co-op placements.</a:t>
            </a:r>
          </a:p>
          <a:p>
            <a:r>
              <a:rPr lang="en-US" sz="2400" dirty="0"/>
              <a:t>Evaluate students' performance in real-world work settings.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21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Alexandria"/>
              </a:rPr>
              <a:t>Critical Thinking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2709" y="1885938"/>
            <a:ext cx="1014186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Benefits of a Competency-Based </a:t>
            </a:r>
            <a:r>
              <a:rPr lang="en-US" sz="2400" b="1" dirty="0" smtClean="0">
                <a:solidFill>
                  <a:srgbClr val="C00000"/>
                </a:solidFill>
              </a:rPr>
              <a:t>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Improved </a:t>
            </a:r>
            <a:r>
              <a:rPr lang="en-US" sz="2400" b="1" dirty="0"/>
              <a:t>Student </a:t>
            </a:r>
            <a:r>
              <a:rPr lang="en-US" sz="2400" b="1" dirty="0" smtClean="0"/>
              <a:t>Focus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Enhanced Employability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Increased </a:t>
            </a:r>
            <a:r>
              <a:rPr lang="en-US" sz="2400" b="1" dirty="0"/>
              <a:t>Student </a:t>
            </a:r>
            <a:r>
              <a:rPr lang="en-US" sz="2400" b="1" dirty="0" smtClean="0"/>
              <a:t>Engagement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Better Assessment of Student </a:t>
            </a:r>
            <a:r>
              <a:rPr lang="en-US" sz="2400" b="1" dirty="0" smtClean="0"/>
              <a:t>Progress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Stronger Alignment with Industry </a:t>
            </a:r>
            <a:r>
              <a:rPr lang="en-US" sz="2400" b="1" dirty="0" smtClean="0"/>
              <a:t>Needs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/>
              <a:t>Example of KPIs: </a:t>
            </a:r>
            <a:r>
              <a:rPr lang="en-US" sz="2000" dirty="0" smtClean="0"/>
              <a:t>Quality </a:t>
            </a:r>
            <a:r>
              <a:rPr lang="en-US" sz="2000" dirty="0"/>
              <a:t>of </a:t>
            </a:r>
            <a:r>
              <a:rPr lang="en-US" sz="2000" dirty="0" smtClean="0"/>
              <a:t>work, Time </a:t>
            </a:r>
            <a:r>
              <a:rPr lang="en-US" sz="2000" dirty="0"/>
              <a:t>management </a:t>
            </a:r>
            <a:r>
              <a:rPr lang="en-US" sz="2000" dirty="0" smtClean="0"/>
              <a:t>, </a:t>
            </a:r>
            <a:r>
              <a:rPr lang="en-US" sz="2000" dirty="0"/>
              <a:t>Problem-solving skills </a:t>
            </a:r>
            <a:r>
              <a:rPr lang="en-US" sz="2000" dirty="0" smtClean="0"/>
              <a:t>, Teamwork </a:t>
            </a:r>
            <a:r>
              <a:rPr lang="en-US" sz="2000" dirty="0"/>
              <a:t>and collaboration </a:t>
            </a:r>
            <a:r>
              <a:rPr lang="en-US" sz="2000" dirty="0" smtClean="0"/>
              <a:t>, </a:t>
            </a:r>
            <a:r>
              <a:rPr lang="en-US" sz="2000" dirty="0"/>
              <a:t>Communication </a:t>
            </a:r>
            <a:r>
              <a:rPr lang="en-US" sz="2000" dirty="0" smtClean="0"/>
              <a:t>skills, Professionalism,</a:t>
            </a:r>
            <a:r>
              <a:rPr lang="en-US" sz="2000" dirty="0"/>
              <a:t> Initiative and </a:t>
            </a:r>
            <a:r>
              <a:rPr lang="en-US" sz="2000" dirty="0" smtClean="0"/>
              <a:t>self-motivation, Adaptability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6981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Intranet-Based Performance Management System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3297" y="2153385"/>
            <a:ext cx="1014186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C00000"/>
                </a:solidFill>
              </a:rPr>
              <a:t>The digital age has witnesses a transition from paper-based to intranet-based performance management systems which represents a significant shift in organizational practices.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Critically analyze the potential benefits and drawbacks of this transition. Consider the economic, technological, and human implications of such a transformation.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/>
              <a:t>Explore how these factors might influence an organization's decision-making process.</a:t>
            </a:r>
          </a:p>
        </p:txBody>
      </p:sp>
    </p:spTree>
    <p:extLst>
      <p:ext uri="{BB962C8B-B14F-4D97-AF65-F5344CB8AC3E}">
        <p14:creationId xmlns:p14="http://schemas.microsoft.com/office/powerpoint/2010/main" val="135172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982500" y="1053735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Intranet-Based Performance Management System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0581" y="1885938"/>
            <a:ext cx="103773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Pros: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b="1" dirty="0"/>
              <a:t>Efficiency:</a:t>
            </a:r>
            <a:r>
              <a:rPr lang="en-US" sz="2400" dirty="0"/>
              <a:t> Streamlined processes, automated tasks, and real-time data access.</a:t>
            </a:r>
          </a:p>
          <a:p>
            <a:r>
              <a:rPr lang="en-US" sz="2400" b="1" dirty="0"/>
              <a:t>Accessibility:</a:t>
            </a:r>
            <a:r>
              <a:rPr lang="en-US" sz="2400" dirty="0"/>
              <a:t> Information is available anytime, anywhere, for authorized users.</a:t>
            </a:r>
          </a:p>
          <a:p>
            <a:r>
              <a:rPr lang="en-US" sz="2400" b="1" dirty="0"/>
              <a:t>Data Analysis:</a:t>
            </a:r>
            <a:r>
              <a:rPr lang="en-US" sz="2400" dirty="0"/>
              <a:t> Enables comprehensive data collection and analysis for performance trends and insights.</a:t>
            </a:r>
          </a:p>
          <a:p>
            <a:r>
              <a:rPr lang="en-US" sz="2400" b="1" dirty="0"/>
              <a:t>Collaboration:</a:t>
            </a:r>
            <a:r>
              <a:rPr lang="en-US" sz="2400" dirty="0"/>
              <a:t> Facilitates real-time feedback and collaboration among employees and managers.</a:t>
            </a:r>
          </a:p>
          <a:p>
            <a:r>
              <a:rPr lang="en-US" sz="2400" b="1" dirty="0"/>
              <a:t>Environmental Friendliness:</a:t>
            </a:r>
            <a:r>
              <a:rPr lang="en-US" sz="2400" dirty="0"/>
              <a:t> Reduces paper consumption and waste.</a:t>
            </a:r>
          </a:p>
        </p:txBody>
      </p:sp>
    </p:spTree>
    <p:extLst>
      <p:ext uri="{BB962C8B-B14F-4D97-AF65-F5344CB8AC3E}">
        <p14:creationId xmlns:p14="http://schemas.microsoft.com/office/powerpoint/2010/main" val="59627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982500" y="1053735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Intranet-Based Performance Management System</a:t>
            </a:r>
            <a:endParaRPr lang="en-US" sz="2400" b="1" dirty="0">
              <a:latin typeface="Alexandria"/>
              <a:cs typeface="Alexandria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0581" y="1885938"/>
            <a:ext cx="103773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Cons:</a:t>
            </a:r>
            <a:endParaRPr lang="en-US" sz="2400" dirty="0">
              <a:solidFill>
                <a:srgbClr val="C00000"/>
              </a:solidFill>
            </a:endParaRPr>
          </a:p>
          <a:p>
            <a:r>
              <a:rPr lang="en-US" sz="2400" b="1" dirty="0"/>
              <a:t>Technical Issues:</a:t>
            </a:r>
            <a:r>
              <a:rPr lang="en-US" sz="2400" dirty="0"/>
              <a:t> System failures or security breaches can disrupt performance management processes.</a:t>
            </a:r>
          </a:p>
          <a:p>
            <a:r>
              <a:rPr lang="en-US" sz="2400" b="1" dirty="0"/>
              <a:t>Cost:</a:t>
            </a:r>
            <a:r>
              <a:rPr lang="en-US" sz="2400" dirty="0"/>
              <a:t> Initial investment in software, hardware, and training can be substantial.</a:t>
            </a:r>
          </a:p>
          <a:p>
            <a:r>
              <a:rPr lang="en-US" sz="2400" b="1" dirty="0"/>
              <a:t>Dependency:</a:t>
            </a:r>
            <a:r>
              <a:rPr lang="en-US" sz="2400" dirty="0"/>
              <a:t> Reliance on technology may hinder operations in case of system outages.</a:t>
            </a:r>
          </a:p>
          <a:p>
            <a:r>
              <a:rPr lang="en-US" sz="2400" b="1" dirty="0"/>
              <a:t>Data Security:</a:t>
            </a:r>
            <a:r>
              <a:rPr lang="en-US" sz="2400" dirty="0"/>
              <a:t> Protecting sensitive employee data requires robust security measures.</a:t>
            </a:r>
          </a:p>
        </p:txBody>
      </p:sp>
    </p:spTree>
    <p:extLst>
      <p:ext uri="{BB962C8B-B14F-4D97-AF65-F5344CB8AC3E}">
        <p14:creationId xmlns:p14="http://schemas.microsoft.com/office/powerpoint/2010/main" val="266693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Costs of Transitioning to an Online System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9558" y="1776867"/>
            <a:ext cx="101418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/>
          </a:p>
          <a:p>
            <a:r>
              <a:rPr lang="en-US" sz="2400" b="1" dirty="0">
                <a:solidFill>
                  <a:srgbClr val="C00000"/>
                </a:solidFill>
              </a:rPr>
              <a:t>Economic Costs:</a:t>
            </a:r>
            <a:endParaRPr lang="en-US" sz="2400" dirty="0">
              <a:solidFill>
                <a:srgbClr val="C00000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Software and hardware purchases.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System implementation and customization.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Employee training.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Potential consulting fees.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Data migration costs.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35197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Costs of Transitioning to an Online System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9558" y="1776867"/>
            <a:ext cx="101418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Technical Costs:</a:t>
            </a:r>
            <a:endParaRPr lang="en-US" sz="2400" dirty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System integration with existing HR systems.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Network infrastructure upgrades.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Data security measures.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IT support resources</a:t>
            </a:r>
            <a:r>
              <a:rPr lang="en-US" sz="24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r>
              <a:rPr lang="en-US" sz="2400" b="1" dirty="0">
                <a:solidFill>
                  <a:srgbClr val="C00000"/>
                </a:solidFill>
              </a:rPr>
              <a:t>Human Costs:</a:t>
            </a:r>
            <a:endParaRPr lang="en-US" sz="2400" dirty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Resistance to change among employees.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Time spent on training and system adoption.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Potential disruptions to work processes during the transition.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8924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71881" y="104866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Alexandria"/>
              </a:rPr>
              <a:t>Case </a:t>
            </a:r>
            <a:r>
              <a:rPr lang="en-US" sz="2000" b="1" dirty="0">
                <a:latin typeface="Alexandria"/>
              </a:rPr>
              <a:t>Study</a:t>
            </a:r>
            <a:r>
              <a:rPr lang="en-US" sz="2000" b="1" dirty="0" smtClean="0">
                <a:latin typeface="Alexandria"/>
              </a:rPr>
              <a:t>: </a:t>
            </a:r>
            <a:r>
              <a:rPr lang="en-US" sz="2000" b="1" dirty="0" err="1" smtClean="0">
                <a:latin typeface="Alexandria"/>
              </a:rPr>
              <a:t>TechNova</a:t>
            </a:r>
            <a:endParaRPr lang="en-US" sz="2000" b="1" dirty="0">
              <a:latin typeface="Alexandri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3931" y="2495529"/>
            <a:ext cx="10619418" cy="1891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err="1"/>
              <a:t>TechNova</a:t>
            </a:r>
            <a:r>
              <a:rPr lang="en-US" sz="2000" b="1" dirty="0"/>
              <a:t>, a rapidly growing tech startup, had a traditional paper-based performance management system. Annual reviews were a dreaded process, often resulting in generic feedback and little actionable insight. The HR department recognized the need for a more efficient and effective system to align with the company's dynamic culture</a:t>
            </a:r>
            <a:r>
              <a:rPr lang="en-US" sz="2000" b="1" dirty="0" smtClean="0"/>
              <a:t>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24312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71881" y="104866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Alexandria"/>
              </a:rPr>
              <a:t>Case </a:t>
            </a:r>
            <a:r>
              <a:rPr lang="en-US" sz="2000" b="1" dirty="0">
                <a:latin typeface="Alexandria"/>
              </a:rPr>
              <a:t>Study</a:t>
            </a:r>
            <a:r>
              <a:rPr lang="en-US" sz="2000" b="1" dirty="0" smtClean="0">
                <a:latin typeface="Alexandria"/>
              </a:rPr>
              <a:t>: </a:t>
            </a:r>
            <a:r>
              <a:rPr lang="en-US" sz="2000" b="1" dirty="0" err="1" smtClean="0">
                <a:latin typeface="Alexandria"/>
              </a:rPr>
              <a:t>TechNova</a:t>
            </a:r>
            <a:endParaRPr lang="en-US" sz="2000" b="1" dirty="0">
              <a:latin typeface="Alexandri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9558" y="1776867"/>
            <a:ext cx="106194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</a:rPr>
              <a:t>The Challenge</a:t>
            </a:r>
          </a:p>
          <a:p>
            <a:endParaRPr lang="en-US" sz="2000" b="1" dirty="0" smtClean="0">
              <a:solidFill>
                <a:srgbClr val="C00000"/>
              </a:solidFill>
            </a:endParaRPr>
          </a:p>
          <a:p>
            <a:r>
              <a:rPr lang="en-US" sz="2000" dirty="0" err="1" smtClean="0"/>
              <a:t>TechNova</a:t>
            </a:r>
            <a:r>
              <a:rPr lang="en-US" sz="2000" dirty="0" smtClean="0"/>
              <a:t> faced several challenges with its paper-based system:</a:t>
            </a:r>
          </a:p>
          <a:p>
            <a:endParaRPr lang="en-US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/>
              <a:t>Time-consuming</a:t>
            </a:r>
            <a:r>
              <a:rPr lang="en-US" sz="2000" b="1" dirty="0"/>
              <a:t>:</a:t>
            </a:r>
            <a:r>
              <a:rPr lang="en-US" sz="2000" dirty="0"/>
              <a:t> The process of collecting, reviewing, and aggregating feedback was lengthy and inefficient.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Lack of real-time feedback:</a:t>
            </a:r>
            <a:r>
              <a:rPr lang="en-US" sz="2000" dirty="0"/>
              <a:t> Employees were often surprised by their annual reviews, with little opportunity for mid-year course corrections.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Limited data insights:</a:t>
            </a:r>
            <a:r>
              <a:rPr lang="en-US" sz="2000" dirty="0"/>
              <a:t> Paper-based records made it difficult to analyze performance trends and identify development areas.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Ineffective goal setting:</a:t>
            </a:r>
            <a:r>
              <a:rPr lang="en-US" sz="2000" dirty="0"/>
              <a:t> Performance goals were often vague and lacked clear metrics.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27602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71881" y="104866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Alexandria"/>
              </a:rPr>
              <a:t>Case </a:t>
            </a:r>
            <a:r>
              <a:rPr lang="en-US" sz="2000" b="1" dirty="0">
                <a:latin typeface="Alexandria"/>
              </a:rPr>
              <a:t>Study</a:t>
            </a:r>
            <a:r>
              <a:rPr lang="en-US" sz="2000" b="1" dirty="0" smtClean="0">
                <a:latin typeface="Alexandria"/>
              </a:rPr>
              <a:t>: </a:t>
            </a:r>
            <a:r>
              <a:rPr lang="en-US" sz="2000" b="1" dirty="0" err="1" smtClean="0">
                <a:latin typeface="Alexandria"/>
              </a:rPr>
              <a:t>TechNova</a:t>
            </a:r>
            <a:endParaRPr lang="en-US" sz="2000" b="1" dirty="0">
              <a:latin typeface="Alexandri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9558" y="1776867"/>
            <a:ext cx="106194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The Solution</a:t>
            </a:r>
          </a:p>
          <a:p>
            <a:r>
              <a:rPr lang="en-US" sz="2000" dirty="0"/>
              <a:t>To address these challenges, </a:t>
            </a:r>
            <a:r>
              <a:rPr lang="en-US" sz="2000" dirty="0" err="1"/>
              <a:t>TechNova</a:t>
            </a:r>
            <a:r>
              <a:rPr lang="en-US" sz="2000" dirty="0"/>
              <a:t> implemented an intranet-based performance management system. The new system incorporated features such as: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Continuous feedback:</a:t>
            </a:r>
            <a:r>
              <a:rPr lang="en-US" sz="2000" dirty="0"/>
              <a:t> Employees could provide and receive feedback throughout the year.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Goal setting:</a:t>
            </a:r>
            <a:r>
              <a:rPr lang="en-US" sz="2000" dirty="0"/>
              <a:t> Clear, measurable, and achievable goals were set collaboratively between employees and managers.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Performance tracking:</a:t>
            </a:r>
            <a:r>
              <a:rPr lang="en-US" sz="2000" dirty="0"/>
              <a:t> Real-time monitoring of performance metrics.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360-degree feedback:</a:t>
            </a:r>
            <a:r>
              <a:rPr lang="en-US" sz="2000" dirty="0"/>
              <a:t> Input from peers, subordinates, and customers was incorporated.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Talent development plans:</a:t>
            </a:r>
            <a:r>
              <a:rPr lang="en-US" sz="2000" dirty="0"/>
              <a:t> Customized development plans based on performance data.</a:t>
            </a:r>
          </a:p>
        </p:txBody>
      </p:sp>
    </p:spTree>
    <p:extLst>
      <p:ext uri="{BB962C8B-B14F-4D97-AF65-F5344CB8AC3E}">
        <p14:creationId xmlns:p14="http://schemas.microsoft.com/office/powerpoint/2010/main" val="49212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9894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71881" y="104866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Alexandria"/>
              </a:rPr>
              <a:t>Case </a:t>
            </a:r>
            <a:r>
              <a:rPr lang="en-US" sz="2000" b="1" dirty="0">
                <a:latin typeface="Alexandria"/>
              </a:rPr>
              <a:t>Study</a:t>
            </a:r>
            <a:r>
              <a:rPr lang="en-US" sz="2000" b="1" dirty="0" smtClean="0">
                <a:latin typeface="Alexandria"/>
              </a:rPr>
              <a:t>: </a:t>
            </a:r>
            <a:r>
              <a:rPr lang="en-US" sz="2000" b="1" dirty="0" err="1" smtClean="0">
                <a:latin typeface="Alexandria"/>
              </a:rPr>
              <a:t>TechNova</a:t>
            </a:r>
            <a:endParaRPr lang="en-US" sz="2000" b="1" dirty="0">
              <a:latin typeface="Alexandri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9558" y="1776867"/>
            <a:ext cx="1061941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The Results</a:t>
            </a:r>
          </a:p>
          <a:p>
            <a:r>
              <a:rPr lang="en-US" sz="2000" dirty="0"/>
              <a:t>The transition to an intranet-based system yielded significant benefits</a:t>
            </a:r>
            <a:r>
              <a:rPr lang="en-US" sz="2000" dirty="0" smtClean="0"/>
              <a:t>:</a:t>
            </a:r>
          </a:p>
          <a:p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Increased employee engagement:</a:t>
            </a:r>
            <a:r>
              <a:rPr lang="en-US" sz="2000" dirty="0"/>
              <a:t> Employees felt more valued and empowered with regular feedback and goal setting.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Improved performance:</a:t>
            </a:r>
            <a:r>
              <a:rPr lang="en-US" sz="2000" dirty="0"/>
              <a:t> The system provided a clear framework for goal achievement and development.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Data-driven decisions:</a:t>
            </a:r>
            <a:r>
              <a:rPr lang="en-US" sz="2000" dirty="0"/>
              <a:t> HR could analyze performance data to identify trends and make informed decisions.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Time savings:</a:t>
            </a:r>
            <a:r>
              <a:rPr lang="en-US" sz="2000" dirty="0"/>
              <a:t> Automation of many processes freed up time for managers and employees.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Enhanced communication:</a:t>
            </a:r>
            <a:r>
              <a:rPr lang="en-US" sz="2000" dirty="0"/>
              <a:t> Regular feedback fostered open communication and collaboration.</a:t>
            </a:r>
          </a:p>
        </p:txBody>
      </p:sp>
    </p:spTree>
    <p:extLst>
      <p:ext uri="{BB962C8B-B14F-4D97-AF65-F5344CB8AC3E}">
        <p14:creationId xmlns:p14="http://schemas.microsoft.com/office/powerpoint/2010/main" val="33336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Case Study: </a:t>
            </a:r>
            <a:r>
              <a:rPr lang="en-US" sz="2000" b="1" dirty="0" err="1">
                <a:latin typeface="Alexandria"/>
              </a:rPr>
              <a:t>TechNova</a:t>
            </a:r>
            <a:endParaRPr lang="en-US" sz="2000" b="1" dirty="0">
              <a:latin typeface="Alexandri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9558" y="1776867"/>
            <a:ext cx="101418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Discussion </a:t>
            </a:r>
            <a:r>
              <a:rPr lang="en-US" sz="2400" b="1" dirty="0" smtClean="0">
                <a:solidFill>
                  <a:srgbClr val="C00000"/>
                </a:solidFill>
              </a:rPr>
              <a:t>Questions</a:t>
            </a:r>
            <a:endParaRPr lang="en-US" sz="2400" dirty="0">
              <a:solidFill>
                <a:srgbClr val="C0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/>
              <a:t>How can </a:t>
            </a:r>
            <a:r>
              <a:rPr lang="en-US" sz="2400" dirty="0" err="1"/>
              <a:t>GreenTech</a:t>
            </a:r>
            <a:r>
              <a:rPr lang="en-US" sz="2400" dirty="0"/>
              <a:t> ensure the confidentiality and anonymity of feedback to encourage honest responses</a:t>
            </a:r>
            <a:r>
              <a:rPr lang="en-US" sz="2400" dirty="0" smtClean="0"/>
              <a:t>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/>
              <a:t>What strategies can </a:t>
            </a:r>
            <a:r>
              <a:rPr lang="en-US" sz="2400" dirty="0" err="1"/>
              <a:t>GreenTech</a:t>
            </a:r>
            <a:r>
              <a:rPr lang="en-US" sz="2400" dirty="0"/>
              <a:t> use to maximize the impact of the 360-degree feedback on performance improvement</a:t>
            </a:r>
            <a:r>
              <a:rPr lang="en-US" sz="2400" dirty="0" smtClean="0"/>
              <a:t>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/>
              <a:t>How can </a:t>
            </a:r>
            <a:r>
              <a:rPr lang="en-US" sz="2400" dirty="0" err="1"/>
              <a:t>GreenTech</a:t>
            </a:r>
            <a:r>
              <a:rPr lang="en-US" sz="2400" dirty="0"/>
              <a:t> measure the return on investment of the 360-degree feedback program?</a:t>
            </a:r>
          </a:p>
        </p:txBody>
      </p:sp>
    </p:spTree>
    <p:extLst>
      <p:ext uri="{BB962C8B-B14F-4D97-AF65-F5344CB8AC3E}">
        <p14:creationId xmlns:p14="http://schemas.microsoft.com/office/powerpoint/2010/main" val="89519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Case Study: </a:t>
            </a:r>
            <a:r>
              <a:rPr lang="en-US" sz="2000" b="1" dirty="0" err="1">
                <a:latin typeface="Alexandria"/>
              </a:rPr>
              <a:t>TechNova</a:t>
            </a:r>
            <a:endParaRPr lang="en-US" sz="2000" b="1" dirty="0">
              <a:latin typeface="Alexandri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9558" y="1776867"/>
            <a:ext cx="101418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Challenges in the Long-Term Use of the Intranet-Based </a:t>
            </a:r>
            <a:r>
              <a:rPr lang="en-US" sz="2400" b="1" dirty="0" smtClean="0">
                <a:solidFill>
                  <a:srgbClr val="C00000"/>
                </a:solidFill>
              </a:rPr>
              <a:t>System</a:t>
            </a:r>
          </a:p>
          <a:p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Data Quality:</a:t>
            </a:r>
            <a:r>
              <a:rPr lang="en-US" sz="2400" dirty="0" smtClean="0"/>
              <a:t> Maintaining high-quality data input may become challenging, especially if the system is not user-friendly or if employees perceive the process as time-consuming.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System Obsolescence:</a:t>
            </a:r>
            <a:r>
              <a:rPr lang="en-US" sz="2400" dirty="0" smtClean="0"/>
              <a:t> As technology evolves, the performance management system may become outdated, requiring updates and maintenance.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Resistance to Change:</a:t>
            </a:r>
            <a:r>
              <a:rPr lang="en-US" sz="2400" dirty="0" smtClean="0"/>
              <a:t> Employees may resist changes to the system or processes, especially if the initial implementation was not smooth.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3688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Case Study: </a:t>
            </a:r>
            <a:r>
              <a:rPr lang="en-US" sz="2000" b="1" dirty="0" err="1">
                <a:latin typeface="Alexandria"/>
              </a:rPr>
              <a:t>TechNova</a:t>
            </a:r>
            <a:endParaRPr lang="en-US" sz="2000" b="1" dirty="0">
              <a:latin typeface="Alexandri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9558" y="1776867"/>
            <a:ext cx="1014186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Ensuring Data Privacy and Security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Access </a:t>
            </a:r>
            <a:r>
              <a:rPr lang="en-US" sz="2400" b="1" dirty="0"/>
              <a:t>Controls:</a:t>
            </a:r>
            <a:r>
              <a:rPr lang="en-US" sz="2400" dirty="0"/>
              <a:t> Limit access to performance data to authorized personnel.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Data Encryption:</a:t>
            </a:r>
            <a:r>
              <a:rPr lang="en-US" sz="2400" dirty="0"/>
              <a:t> Encrypt sensitive information to prevent unauthorized access.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Regular Security Audits:</a:t>
            </a:r>
            <a:r>
              <a:rPr lang="en-US" sz="2400" dirty="0"/>
              <a:t> Conduct routine audits to identify and address vulnerabilities.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Employee Training:</a:t>
            </a:r>
            <a:r>
              <a:rPr lang="en-US" sz="2400" dirty="0"/>
              <a:t> Educate employees about data security best practices.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Compliance Adherence:</a:t>
            </a:r>
            <a:r>
              <a:rPr lang="en-US" sz="2400" dirty="0"/>
              <a:t> Ensure compliance with relevant data protection regulations (e.g., GDPR, CCPA).</a:t>
            </a:r>
          </a:p>
        </p:txBody>
      </p:sp>
    </p:spTree>
    <p:extLst>
      <p:ext uri="{BB962C8B-B14F-4D97-AF65-F5344CB8AC3E}">
        <p14:creationId xmlns:p14="http://schemas.microsoft.com/office/powerpoint/2010/main" val="332315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490446" y="1187549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/>
              </a:rPr>
              <a:t>Case Study: </a:t>
            </a:r>
            <a:r>
              <a:rPr lang="en-US" sz="2000" b="1" dirty="0" err="1">
                <a:latin typeface="Alexandria"/>
              </a:rPr>
              <a:t>TechNova</a:t>
            </a:r>
            <a:endParaRPr lang="en-US" sz="2000" b="1" dirty="0">
              <a:latin typeface="Alexandri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9558" y="1776867"/>
            <a:ext cx="107404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Maximizing Employee Adoption of the New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Effective </a:t>
            </a:r>
            <a:r>
              <a:rPr lang="en-US" sz="2400" b="1" dirty="0"/>
              <a:t>Communication:</a:t>
            </a:r>
            <a:r>
              <a:rPr lang="en-US" sz="2400" dirty="0"/>
              <a:t> Clearly communicate the benefits of the new system and how it aligns with the company's goals.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User-Friendly Interface:</a:t>
            </a:r>
            <a:r>
              <a:rPr lang="en-US" sz="2400" dirty="0"/>
              <a:t> Ensure the system is easy to navigate and use.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Training and Support:</a:t>
            </a:r>
            <a:r>
              <a:rPr lang="en-US" sz="2400" dirty="0"/>
              <a:t> Provide comprehensive training and ongoing support to employees.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Incentives and Recognition:</a:t>
            </a:r>
            <a:r>
              <a:rPr lang="en-US" sz="2400" dirty="0"/>
              <a:t> Reward employees for effective use of the system.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Pilot Program:</a:t>
            </a:r>
            <a:r>
              <a:rPr lang="en-US" sz="2400" dirty="0"/>
              <a:t> Conduct a pilot program to gather feedback and make necessary adjustments before full-scale implementation.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Change Management:</a:t>
            </a:r>
            <a:r>
              <a:rPr lang="en-US" sz="2400" dirty="0"/>
              <a:t> Implement a change management plan to address employee concerns and resistance.</a:t>
            </a:r>
          </a:p>
        </p:txBody>
      </p:sp>
    </p:spTree>
    <p:extLst>
      <p:ext uri="{BB962C8B-B14F-4D97-AF65-F5344CB8AC3E}">
        <p14:creationId xmlns:p14="http://schemas.microsoft.com/office/powerpoint/2010/main" val="83488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Week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sz="2400" dirty="0"/>
              <a:t>References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="" xmlns:a16="http://schemas.microsoft.com/office/drawing/2014/main" id="{7EBFEBD3-6D98-60C5-9751-C44204EF149E}"/>
              </a:ext>
            </a:extLst>
          </p:cNvPr>
          <p:cNvSpPr/>
          <p:nvPr/>
        </p:nvSpPr>
        <p:spPr>
          <a:xfrm>
            <a:off x="413148" y="144914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="" xmlns:a16="http://schemas.microsoft.com/office/drawing/2014/main" id="{B23E2431-2351-280C-5C43-7AA57FFA7BD5}"/>
              </a:ext>
            </a:extLst>
          </p:cNvPr>
          <p:cNvSpPr/>
          <p:nvPr/>
        </p:nvSpPr>
        <p:spPr>
          <a:xfrm>
            <a:off x="1982445" y="178149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3B83AB6-6534-0177-6CE7-F339C07F8C71}"/>
              </a:ext>
            </a:extLst>
          </p:cNvPr>
          <p:cNvSpPr txBox="1"/>
          <p:nvPr/>
        </p:nvSpPr>
        <p:spPr>
          <a:xfrm>
            <a:off x="2270311" y="2045223"/>
            <a:ext cx="84173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Main Reference</a:t>
            </a:r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Mello A .Jeffrey (2011). Strategic Management of Human Resources (3rd ed.) South-Western </a:t>
            </a:r>
            <a:r>
              <a:rPr lang="en-US" sz="2000" dirty="0" err="1">
                <a:latin typeface="Alexandria"/>
              </a:rPr>
              <a:t>Cengage</a:t>
            </a:r>
            <a:r>
              <a:rPr lang="en-US" sz="2000" dirty="0">
                <a:latin typeface="Alexandria"/>
              </a:rPr>
              <a:t> Learning.</a:t>
            </a:r>
          </a:p>
          <a:p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Additional Resources for extra reading</a:t>
            </a:r>
            <a:r>
              <a:rPr lang="en-US" sz="2000" dirty="0">
                <a:latin typeface="Alexandria"/>
              </a:rPr>
              <a:t>.</a:t>
            </a:r>
          </a:p>
          <a:p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Boselie</a:t>
            </a:r>
            <a:r>
              <a:rPr lang="en-US" sz="2000" dirty="0">
                <a:latin typeface="Alexandria"/>
              </a:rPr>
              <a:t>, Paul (2014). Strategic Human Resource Management: A Balanced Approach .McGraw Hill Companies.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Millmor</a:t>
            </a:r>
            <a:r>
              <a:rPr lang="en-US" sz="2000" dirty="0">
                <a:latin typeface="Alexandria"/>
              </a:rPr>
              <a:t>, Mike, Philip Lewis, and others (2007), Strategic Human Resource Management Contemporary issues. Ft Prentice Hall.</a:t>
            </a:r>
          </a:p>
        </p:txBody>
      </p:sp>
    </p:spTree>
    <p:extLst>
      <p:ext uri="{BB962C8B-B14F-4D97-AF65-F5344CB8AC3E}">
        <p14:creationId xmlns:p14="http://schemas.microsoft.com/office/powerpoint/2010/main" val="417605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8572" y="-76200"/>
            <a:ext cx="13762801" cy="772551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  <ds:schemaRef ds:uri="http://purl.org/dc/dcmitype/"/>
    <ds:schemaRef ds:uri="688354b5-287c-4cda-825e-1d7935aea40e"/>
    <ds:schemaRef ds:uri="http://schemas.microsoft.com/office/infopath/2007/PartnerControls"/>
    <ds:schemaRef ds:uri="http://schemas.openxmlformats.org/package/2006/metadata/core-properties"/>
    <ds:schemaRef ds:uri="aca13214-df29-4e3c-a050-857c0bf7bd8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4681</TotalTime>
  <Words>2076</Words>
  <Application>Microsoft Office PowerPoint</Application>
  <PresentationFormat>Widescreen</PresentationFormat>
  <Paragraphs>293</Paragraphs>
  <Slides>37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Cambria</vt:lpstr>
      <vt:lpstr>Franklin Gothic Medium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353</cp:revision>
  <dcterms:created xsi:type="dcterms:W3CDTF">2023-04-29T09:08:00Z</dcterms:created>
  <dcterms:modified xsi:type="dcterms:W3CDTF">2025-03-26T19:13:53Z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