
<file path=[Content_Types].xml><?xml version="1.0" encoding="utf-8"?>
<Types xmlns="http://schemas.openxmlformats.org/package/2006/content-types">
  <Default Extension="fntdata" ContentType="application/x-fontdata"/>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tags/tag1.xml" ContentType="application/vnd.openxmlformats-officedocument.presentationml.tags+xml"/>
  <Override PartName="/ppt/notesSlides/notesSlide1.xml" ContentType="application/vnd.openxmlformats-officedocument.presentationml.notesSlide+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notesSlides/notesSlide2.xml" ContentType="application/vnd.openxmlformats-officedocument.presentationml.notesSlide+xml"/>
  <Override PartName="/ppt/tags/tag5.xml" ContentType="application/vnd.openxmlformats-officedocument.presentationml.tags+xml"/>
  <Override PartName="/ppt/notesSlides/notesSlide3.xml" ContentType="application/vnd.openxmlformats-officedocument.presentationml.notesSlide+xml"/>
  <Override PartName="/ppt/tags/tag6.xml" ContentType="application/vnd.openxmlformats-officedocument.presentationml.tags+xml"/>
  <Override PartName="/ppt/notesSlides/notesSlide4.xml" ContentType="application/vnd.openxmlformats-officedocument.presentationml.notesSlide+xml"/>
  <Override PartName="/ppt/tags/tag7.xml" ContentType="application/vnd.openxmlformats-officedocument.presentationml.tags+xml"/>
  <Override PartName="/ppt/notesSlides/notesSlide5.xml" ContentType="application/vnd.openxmlformats-officedocument.presentationml.notesSlide+xml"/>
  <Override PartName="/ppt/tags/tag8.xml" ContentType="application/vnd.openxmlformats-officedocument.presentationml.tags+xml"/>
  <Override PartName="/ppt/notesSlides/notesSlide6.xml" ContentType="application/vnd.openxmlformats-officedocument.presentationml.notesSlide+xml"/>
  <Override PartName="/ppt/tags/tag9.xml" ContentType="application/vnd.openxmlformats-officedocument.presentationml.tags+xml"/>
  <Override PartName="/ppt/notesSlides/notesSlide7.xml" ContentType="application/vnd.openxmlformats-officedocument.presentationml.notesSlide+xml"/>
  <Override PartName="/ppt/tags/tag10.xml" ContentType="application/vnd.openxmlformats-officedocument.presentationml.tags+xml"/>
  <Override PartName="/ppt/notesSlides/notesSlide8.xml" ContentType="application/vnd.openxmlformats-officedocument.presentationml.notesSlide+xml"/>
  <Override PartName="/ppt/tags/tag11.xml" ContentType="application/vnd.openxmlformats-officedocument.presentationml.tags+xml"/>
  <Override PartName="/ppt/notesSlides/notesSlide9.xml" ContentType="application/vnd.openxmlformats-officedocument.presentationml.notesSlide+xml"/>
  <Override PartName="/ppt/tags/tag12.xml" ContentType="application/vnd.openxmlformats-officedocument.presentationml.tags+xml"/>
  <Override PartName="/ppt/notesSlides/notesSlide10.xml" ContentType="application/vnd.openxmlformats-officedocument.presentationml.notesSlide+xml"/>
  <Override PartName="/ppt/tags/tag13.xml" ContentType="application/vnd.openxmlformats-officedocument.presentationml.tags+xml"/>
  <Override PartName="/ppt/notesSlides/notesSlide11.xml" ContentType="application/vnd.openxmlformats-officedocument.presentationml.notesSlide+xml"/>
  <Override PartName="/ppt/tags/tag14.xml" ContentType="application/vnd.openxmlformats-officedocument.presentationml.tags+xml"/>
  <Override PartName="/ppt/notesSlides/notesSlide12.xml" ContentType="application/vnd.openxmlformats-officedocument.presentationml.notesSlide+xml"/>
  <Override PartName="/ppt/tags/tag15.xml" ContentType="application/vnd.openxmlformats-officedocument.presentationml.tags+xml"/>
  <Override PartName="/ppt/notesSlides/notesSlide13.xml" ContentType="application/vnd.openxmlformats-officedocument.presentationml.notesSlide+xml"/>
  <Override PartName="/ppt/tags/tag16.xml" ContentType="application/vnd.openxmlformats-officedocument.presentationml.tags+xml"/>
  <Override PartName="/ppt/notesSlides/notesSlide14.xml" ContentType="application/vnd.openxmlformats-officedocument.presentationml.notesSlide+xml"/>
  <Override PartName="/ppt/tags/tag17.xml" ContentType="application/vnd.openxmlformats-officedocument.presentationml.tags+xml"/>
  <Override PartName="/ppt/notesSlides/notesSlide15.xml" ContentType="application/vnd.openxmlformats-officedocument.presentationml.notesSlide+xml"/>
  <Override PartName="/ppt/tags/tag18.xml" ContentType="application/vnd.openxmlformats-officedocument.presentationml.tags+xml"/>
  <Override PartName="/ppt/notesSlides/notesSlide16.xml" ContentType="application/vnd.openxmlformats-officedocument.presentationml.notesSlide+xml"/>
  <Override PartName="/ppt/tags/tag19.xml" ContentType="application/vnd.openxmlformats-officedocument.presentationml.tags+xml"/>
  <Override PartName="/ppt/tags/tag20.xml" ContentType="application/vnd.openxmlformats-officedocument.presentationml.tags+xml"/>
  <Override PartName="/ppt/notesSlides/notesSlide17.xml" ContentType="application/vnd.openxmlformats-officedocument.presentationml.notesSlide+xml"/>
  <Override PartName="/ppt/tags/tag21.xml" ContentType="application/vnd.openxmlformats-officedocument.presentationml.tags+xml"/>
  <Override PartName="/ppt/notesSlides/notesSlide18.xml" ContentType="application/vnd.openxmlformats-officedocument.presentationml.notesSlide+xml"/>
  <Override PartName="/ppt/tags/tag22.xml" ContentType="application/vnd.openxmlformats-officedocument.presentationml.tags+xml"/>
  <Override PartName="/ppt/notesSlides/notesSlide19.xml" ContentType="application/vnd.openxmlformats-officedocument.presentationml.notesSlide+xml"/>
  <Override PartName="/ppt/tags/tag23.xml" ContentType="application/vnd.openxmlformats-officedocument.presentationml.tags+xml"/>
  <Override PartName="/ppt/notesSlides/notesSlide20.xml" ContentType="application/vnd.openxmlformats-officedocument.presentationml.notesSlide+xml"/>
  <Override PartName="/ppt/tags/tag24.xml" ContentType="application/vnd.openxmlformats-officedocument.presentationml.tags+xml"/>
  <Override PartName="/ppt/notesSlides/notesSlide21.xml" ContentType="application/vnd.openxmlformats-officedocument.presentationml.notesSlide+xml"/>
  <Override PartName="/ppt/tags/tag25.xml" ContentType="application/vnd.openxmlformats-officedocument.presentationml.tags+xml"/>
  <Override PartName="/ppt/notesSlides/notesSlide22.xml" ContentType="application/vnd.openxmlformats-officedocument.presentationml.notesSlide+xml"/>
  <Override PartName="/ppt/tags/tag26.xml" ContentType="application/vnd.openxmlformats-officedocument.presentationml.tags+xml"/>
  <Override PartName="/ppt/notesSlides/notesSlide23.xml" ContentType="application/vnd.openxmlformats-officedocument.presentationml.notesSlide+xml"/>
  <Override PartName="/ppt/tags/tag27.xml" ContentType="application/vnd.openxmlformats-officedocument.presentationml.tags+xml"/>
  <Override PartName="/ppt/notesSlides/notesSlide24.xml" ContentType="application/vnd.openxmlformats-officedocument.presentationml.notesSlide+xml"/>
  <Override PartName="/ppt/tags/tag28.xml" ContentType="application/vnd.openxmlformats-officedocument.presentationml.tags+xml"/>
  <Override PartName="/ppt/notesSlides/notesSlide25.xml" ContentType="application/vnd.openxmlformats-officedocument.presentationml.notesSlide+xml"/>
  <Override PartName="/ppt/tags/tag29.xml" ContentType="application/vnd.openxmlformats-officedocument.presentationml.tags+xml"/>
  <Override PartName="/ppt/notesSlides/notesSlide26.xml" ContentType="application/vnd.openxmlformats-officedocument.presentationml.notesSlide+xml"/>
  <Override PartName="/ppt/tags/tag30.xml" ContentType="application/vnd.openxmlformats-officedocument.presentationml.tags+xml"/>
  <Override PartName="/ppt/notesSlides/notesSlide27.xml" ContentType="application/vnd.openxmlformats-officedocument.presentationml.notesSlide+xml"/>
  <Override PartName="/ppt/tags/tag31.xml" ContentType="application/vnd.openxmlformats-officedocument.presentationml.tags+xml"/>
  <Override PartName="/ppt/notesSlides/notesSlide28.xml" ContentType="application/vnd.openxmlformats-officedocument.presentationml.notesSlide+xml"/>
  <Override PartName="/ppt/tags/tag32.xml" ContentType="application/vnd.openxmlformats-officedocument.presentationml.tags+xml"/>
  <Override PartName="/ppt/notesSlides/notesSlide29.xml" ContentType="application/vnd.openxmlformats-officedocument.presentationml.notesSlide+xml"/>
  <Override PartName="/ppt/tags/tag33.xml" ContentType="application/vnd.openxmlformats-officedocument.presentationml.tags+xml"/>
  <Override PartName="/ppt/notesSlides/notesSlide30.xml" ContentType="application/vnd.openxmlformats-officedocument.presentationml.notesSlide+xml"/>
  <Override PartName="/ppt/tags/tag34.xml" ContentType="application/vnd.openxmlformats-officedocument.presentationml.tags+xml"/>
  <Override PartName="/ppt/notesSlides/notesSlide31.xml" ContentType="application/vnd.openxmlformats-officedocument.presentationml.notesSlide+xml"/>
  <Override PartName="/ppt/tags/tag35.xml" ContentType="application/vnd.openxmlformats-officedocument.presentationml.tags+xml"/>
  <Override PartName="/ppt/notesSlides/notesSlide3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ags/tag36.xml" ContentType="application/vnd.openxmlformats-officedocument.presentationml.tags+xml"/>
  <Override PartName="/ppt/notesSlides/notesSlide33.xml" ContentType="application/vnd.openxmlformats-officedocument.presentationml.notesSlide+xml"/>
  <Override PartName="/ppt/tags/tag37.xml" ContentType="application/vnd.openxmlformats-officedocument.presentationml.tags+xml"/>
  <Override PartName="/ppt/notesSlides/notesSlide3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 id="2147483697" r:id="rId2"/>
  </p:sldMasterIdLst>
  <p:notesMasterIdLst>
    <p:notesMasterId r:id="rId50"/>
  </p:notesMasterIdLst>
  <p:sldIdLst>
    <p:sldId id="468" r:id="rId3"/>
    <p:sldId id="319" r:id="rId4"/>
    <p:sldId id="460" r:id="rId5"/>
    <p:sldId id="330" r:id="rId6"/>
    <p:sldId id="331" r:id="rId7"/>
    <p:sldId id="463" r:id="rId8"/>
    <p:sldId id="459" r:id="rId9"/>
    <p:sldId id="420" r:id="rId10"/>
    <p:sldId id="430" r:id="rId11"/>
    <p:sldId id="337" r:id="rId12"/>
    <p:sldId id="434" r:id="rId13"/>
    <p:sldId id="427" r:id="rId14"/>
    <p:sldId id="338" r:id="rId15"/>
    <p:sldId id="429" r:id="rId16"/>
    <p:sldId id="471" r:id="rId17"/>
    <p:sldId id="291" r:id="rId18"/>
    <p:sldId id="455" r:id="rId19"/>
    <p:sldId id="456" r:id="rId20"/>
    <p:sldId id="458" r:id="rId21"/>
    <p:sldId id="470" r:id="rId22"/>
    <p:sldId id="364" r:id="rId23"/>
    <p:sldId id="399" r:id="rId24"/>
    <p:sldId id="461" r:id="rId25"/>
    <p:sldId id="339" r:id="rId26"/>
    <p:sldId id="436" r:id="rId27"/>
    <p:sldId id="437" r:id="rId28"/>
    <p:sldId id="435" r:id="rId29"/>
    <p:sldId id="438" r:id="rId30"/>
    <p:sldId id="439" r:id="rId31"/>
    <p:sldId id="440" r:id="rId32"/>
    <p:sldId id="441" r:id="rId33"/>
    <p:sldId id="442" r:id="rId34"/>
    <p:sldId id="443" r:id="rId35"/>
    <p:sldId id="445" r:id="rId36"/>
    <p:sldId id="447" r:id="rId37"/>
    <p:sldId id="449" r:id="rId38"/>
    <p:sldId id="433" r:id="rId39"/>
    <p:sldId id="450" r:id="rId40"/>
    <p:sldId id="451" r:id="rId41"/>
    <p:sldId id="453" r:id="rId42"/>
    <p:sldId id="347" r:id="rId43"/>
    <p:sldId id="297" r:id="rId44"/>
    <p:sldId id="464" r:id="rId45"/>
    <p:sldId id="465" r:id="rId46"/>
    <p:sldId id="466" r:id="rId47"/>
    <p:sldId id="269" r:id="rId48"/>
    <p:sldId id="293" r:id="rId49"/>
  </p:sldIdLst>
  <p:sldSz cx="12192000" cy="6858000"/>
  <p:notesSz cx="6858000" cy="9144000"/>
  <p:embeddedFontLst>
    <p:embeddedFont>
      <p:font typeface="Calibri" panose="020F0502020204030204" pitchFamily="34" charset="0"/>
      <p:regular r:id="rId51"/>
      <p:bold r:id="rId52"/>
      <p:italic r:id="rId53"/>
      <p:boldItalic r:id="rId54"/>
    </p:embeddedFont>
    <p:embeddedFont>
      <p:font typeface="Georgia" panose="02040502050405020303" pitchFamily="18" charset="0"/>
      <p:regular r:id="rId55"/>
      <p:bold r:id="rId56"/>
      <p:italic r:id="rId57"/>
      <p:boldItalic r:id="rId58"/>
    </p:embeddedFont>
    <p:embeddedFont>
      <p:font typeface="Segoe UI" panose="020B0502040204020203" pitchFamily="34" charset="0"/>
      <p:regular r:id="rId59"/>
      <p:bold r:id="rId60"/>
      <p:italic r:id="rId61"/>
      <p:boldItalic r:id="rId62"/>
    </p:embeddedFont>
    <p:embeddedFont>
      <p:font typeface="Simplified Arabic" panose="02020603050405020304" pitchFamily="18" charset="-78"/>
      <p:regular r:id="rId63"/>
      <p:bold r:id="rId64"/>
    </p:embeddedFont>
    <p:embeddedFont>
      <p:font typeface="Tajawal Medium" panose="00000600000000000000" charset="-78"/>
      <p:regular r:id="rId65"/>
      <p:bold r:id="rId66"/>
    </p:embeddedFont>
    <p:embeddedFont>
      <p:font typeface="Tw Cen MT" panose="020B0602020104020603" pitchFamily="34" charset="0"/>
      <p:regular r:id="rId67"/>
      <p:bold r:id="rId68"/>
      <p:italic r:id="rId69"/>
      <p:boldItalic r:id="rId70"/>
    </p:embeddedFont>
    <p:embeddedFont>
      <p:font typeface="Tw Cen MT Condensed" panose="020B0606020104020203" pitchFamily="34" charset="0"/>
      <p:regular r:id="rId71"/>
      <p:bold r:id="rId7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91" roundtripDataSignature="AMtx7mgx5kY1Q5fVOU4SuxbmhJ4f9VuoW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90099"/>
    <a:srgbClr val="A50021"/>
    <a:srgbClr val="4A206A"/>
    <a:srgbClr val="3A2A3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53" autoAdjust="0"/>
    <p:restoredTop sz="94602" autoAdjust="0"/>
  </p:normalViewPr>
  <p:slideViewPr>
    <p:cSldViewPr>
      <p:cViewPr varScale="1">
        <p:scale>
          <a:sx n="63" d="100"/>
          <a:sy n="63" d="100"/>
        </p:scale>
        <p:origin x="760" y="72"/>
      </p:cViewPr>
      <p:guideLst>
        <p:guide orient="horz" pos="2160"/>
        <p:guide pos="3840"/>
      </p:guideLst>
    </p:cSldViewPr>
  </p:slideViewPr>
  <p:outlineViewPr>
    <p:cViewPr>
      <p:scale>
        <a:sx n="33" d="100"/>
        <a:sy n="33" d="100"/>
      </p:scale>
      <p:origin x="0" y="0"/>
    </p:cViewPr>
  </p:outlineViewPr>
  <p:notesTextViewPr>
    <p:cViewPr>
      <p:scale>
        <a:sx n="1" d="1"/>
        <a:sy n="1" d="1"/>
      </p:scale>
      <p:origin x="0" y="0"/>
    </p:cViewPr>
  </p:notesTextViewPr>
  <p:sorterViewPr>
    <p:cViewPr>
      <p:scale>
        <a:sx n="100" d="100"/>
        <a:sy n="100" d="100"/>
      </p:scale>
      <p:origin x="0" y="-550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font" Target="fonts/font13.fntdata"/><Relationship Id="rId68" Type="http://schemas.openxmlformats.org/officeDocument/2006/relationships/font" Target="fonts/font18.fntdata"/><Relationship Id="rId16" Type="http://schemas.openxmlformats.org/officeDocument/2006/relationships/slide" Target="slides/slide1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font" Target="fonts/font3.fntdata"/><Relationship Id="rId58" Type="http://schemas.openxmlformats.org/officeDocument/2006/relationships/font" Target="fonts/font8.fntdata"/><Relationship Id="rId66" Type="http://schemas.openxmlformats.org/officeDocument/2006/relationships/font" Target="fonts/font16.fntdata"/><Relationship Id="rId5" Type="http://schemas.openxmlformats.org/officeDocument/2006/relationships/slide" Target="slides/slide3.xml"/><Relationship Id="rId61" Type="http://schemas.openxmlformats.org/officeDocument/2006/relationships/font" Target="fonts/font11.fntdata"/><Relationship Id="rId95" Type="http://schemas.openxmlformats.org/officeDocument/2006/relationships/tableStyles" Target="tableStyles.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font" Target="fonts/font6.fntdata"/><Relationship Id="rId64" Type="http://schemas.openxmlformats.org/officeDocument/2006/relationships/font" Target="fonts/font14.fntdata"/><Relationship Id="rId69" Type="http://schemas.openxmlformats.org/officeDocument/2006/relationships/font" Target="fonts/font19.fntdata"/><Relationship Id="rId8" Type="http://schemas.openxmlformats.org/officeDocument/2006/relationships/slide" Target="slides/slide6.xml"/><Relationship Id="rId51" Type="http://schemas.openxmlformats.org/officeDocument/2006/relationships/font" Target="fonts/font1.fntdata"/><Relationship Id="rId72" Type="http://schemas.openxmlformats.org/officeDocument/2006/relationships/font" Target="fonts/font22.fntdata"/><Relationship Id="rId93"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font" Target="fonts/font9.fntdata"/><Relationship Id="rId67" Type="http://schemas.openxmlformats.org/officeDocument/2006/relationships/font" Target="fonts/font17.fntdata"/><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4.fntdata"/><Relationship Id="rId62" Type="http://schemas.openxmlformats.org/officeDocument/2006/relationships/font" Target="fonts/font12.fntdata"/><Relationship Id="rId70" Type="http://schemas.openxmlformats.org/officeDocument/2006/relationships/font" Target="fonts/font20.fntdata"/><Relationship Id="rId91" Type="http://customschemas.google.com/relationships/presentationmetadata" Target="meta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font" Target="fonts/font7.fntdata"/><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2.fntdata"/><Relationship Id="rId60" Type="http://schemas.openxmlformats.org/officeDocument/2006/relationships/font" Target="fonts/font10.fntdata"/><Relationship Id="rId65" Type="http://schemas.openxmlformats.org/officeDocument/2006/relationships/font" Target="fonts/font15.fntdata"/><Relationship Id="rId9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34" Type="http://schemas.openxmlformats.org/officeDocument/2006/relationships/slide" Target="slides/slide32.xml"/><Relationship Id="rId50" Type="http://schemas.openxmlformats.org/officeDocument/2006/relationships/notesMaster" Target="notesMasters/notesMaster1.xml"/><Relationship Id="rId55" Type="http://schemas.openxmlformats.org/officeDocument/2006/relationships/font" Target="fonts/font5.fntdata"/><Relationship Id="rId7" Type="http://schemas.openxmlformats.org/officeDocument/2006/relationships/slide" Target="slides/slide5.xml"/><Relationship Id="rId71" Type="http://schemas.openxmlformats.org/officeDocument/2006/relationships/font" Target="fonts/font21.fntdata"/><Relationship Id="rId92" Type="http://schemas.openxmlformats.org/officeDocument/2006/relationships/presProps" Target="presProps.xml"/><Relationship Id="rId2" Type="http://schemas.openxmlformats.org/officeDocument/2006/relationships/slideMaster" Target="slideMasters/slideMaster2.xml"/><Relationship Id="rId29" Type="http://schemas.openxmlformats.org/officeDocument/2006/relationships/slide" Target="slides/slide2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3C71C370-8EBE-47E8-87C1-B7345C54684A}" type="doc">
      <dgm:prSet loTypeId="urn:microsoft.com/office/officeart/2005/8/layout/venn1" loCatId="relationship" qsTypeId="urn:microsoft.com/office/officeart/2005/8/quickstyle/simple1" qsCatId="simple" csTypeId="urn:microsoft.com/office/officeart/2005/8/colors/accent1_2" csCatId="accent1" phldr="1"/>
      <dgm:spPr/>
      <dgm:t>
        <a:bodyPr/>
        <a:lstStyle/>
        <a:p>
          <a:endParaRPr lang="en-GB"/>
        </a:p>
      </dgm:t>
    </dgm:pt>
    <dgm:pt modelId="{45D0C3E9-A510-41BA-B6C8-473C050B8A75}">
      <dgm:prSet custT="1"/>
      <dgm:spPr/>
      <dgm:t>
        <a:bodyPr/>
        <a:lstStyle/>
        <a:p>
          <a:r>
            <a:rPr lang="ar-SA" sz="1800" b="1" i="0" dirty="0"/>
            <a:t>أنواع المقابلة وفقاً لنوع الأسئلة</a:t>
          </a:r>
          <a:endParaRPr lang="en-GB" sz="1800" dirty="0"/>
        </a:p>
      </dgm:t>
    </dgm:pt>
    <dgm:pt modelId="{1DDBE999-78C6-413D-A8B4-7C4CF35BDF63}" type="parTrans" cxnId="{2586326D-FB8D-497D-9804-928DCBA77D6B}">
      <dgm:prSet/>
      <dgm:spPr/>
      <dgm:t>
        <a:bodyPr/>
        <a:lstStyle/>
        <a:p>
          <a:endParaRPr lang="en-GB"/>
        </a:p>
      </dgm:t>
    </dgm:pt>
    <dgm:pt modelId="{E2BED7BD-D316-4151-87B8-3BD5F7F5C318}" type="sibTrans" cxnId="{2586326D-FB8D-497D-9804-928DCBA77D6B}">
      <dgm:prSet/>
      <dgm:spPr/>
      <dgm:t>
        <a:bodyPr/>
        <a:lstStyle/>
        <a:p>
          <a:endParaRPr lang="en-GB"/>
        </a:p>
      </dgm:t>
    </dgm:pt>
    <dgm:pt modelId="{4ED2FBED-6924-4BA3-91B4-45E262A8E8B1}">
      <dgm:prSet/>
      <dgm:spPr/>
      <dgm:t>
        <a:bodyPr/>
        <a:lstStyle/>
        <a:p>
          <a:r>
            <a:rPr lang="ar-SA" b="1" i="0" dirty="0"/>
            <a:t>المقابلة المقفلة</a:t>
          </a:r>
          <a:endParaRPr lang="en-GB" b="1" dirty="0"/>
        </a:p>
      </dgm:t>
    </dgm:pt>
    <dgm:pt modelId="{CF6265CF-013C-435C-947C-A388EF0C6DA5}" type="parTrans" cxnId="{AD35EB35-6D69-4543-9DB4-DB488FBE42FF}">
      <dgm:prSet/>
      <dgm:spPr/>
      <dgm:t>
        <a:bodyPr/>
        <a:lstStyle/>
        <a:p>
          <a:endParaRPr lang="en-GB"/>
        </a:p>
      </dgm:t>
    </dgm:pt>
    <dgm:pt modelId="{31498223-43B2-4E72-B0DD-CCCC80053387}" type="sibTrans" cxnId="{AD35EB35-6D69-4543-9DB4-DB488FBE42FF}">
      <dgm:prSet/>
      <dgm:spPr/>
      <dgm:t>
        <a:bodyPr/>
        <a:lstStyle/>
        <a:p>
          <a:endParaRPr lang="en-GB"/>
        </a:p>
      </dgm:t>
    </dgm:pt>
    <dgm:pt modelId="{2F2261DF-04D2-4BDF-A920-0B5B3845B7D5}">
      <dgm:prSet/>
      <dgm:spPr/>
      <dgm:t>
        <a:bodyPr/>
        <a:lstStyle/>
        <a:p>
          <a:r>
            <a:rPr lang="ar-SA" b="1" i="0" dirty="0"/>
            <a:t>المقابلة المفتوحة</a:t>
          </a:r>
          <a:endParaRPr lang="en-GB" b="1" dirty="0"/>
        </a:p>
      </dgm:t>
    </dgm:pt>
    <dgm:pt modelId="{D8347043-A194-4A88-9D66-AE97524079F3}" type="parTrans" cxnId="{9422C953-6319-4DA8-B435-8276A6849760}">
      <dgm:prSet/>
      <dgm:spPr/>
      <dgm:t>
        <a:bodyPr/>
        <a:lstStyle/>
        <a:p>
          <a:endParaRPr lang="en-GB"/>
        </a:p>
      </dgm:t>
    </dgm:pt>
    <dgm:pt modelId="{3836111F-1F03-4260-87F4-E917CE8C3A5B}" type="sibTrans" cxnId="{9422C953-6319-4DA8-B435-8276A6849760}">
      <dgm:prSet/>
      <dgm:spPr/>
      <dgm:t>
        <a:bodyPr/>
        <a:lstStyle/>
        <a:p>
          <a:endParaRPr lang="en-GB"/>
        </a:p>
      </dgm:t>
    </dgm:pt>
    <dgm:pt modelId="{C44CD10D-A238-4AE4-905E-8A4666BC9616}">
      <dgm:prSet/>
      <dgm:spPr/>
      <dgm:t>
        <a:bodyPr/>
        <a:lstStyle/>
        <a:p>
          <a:r>
            <a:rPr lang="ar-SA" b="1" i="0" dirty="0"/>
            <a:t>المقابلة المختلطة</a:t>
          </a:r>
          <a:endParaRPr lang="en-GB" b="1" dirty="0"/>
        </a:p>
      </dgm:t>
    </dgm:pt>
    <dgm:pt modelId="{76633BAD-8480-455C-9498-05B0F49D5062}" type="parTrans" cxnId="{F190C588-8201-4D20-A822-4FDC54D239F9}">
      <dgm:prSet/>
      <dgm:spPr/>
      <dgm:t>
        <a:bodyPr/>
        <a:lstStyle/>
        <a:p>
          <a:endParaRPr lang="en-GB"/>
        </a:p>
      </dgm:t>
    </dgm:pt>
    <dgm:pt modelId="{16E14647-2E5E-4919-B3A7-807078A4A9DB}" type="sibTrans" cxnId="{F190C588-8201-4D20-A822-4FDC54D239F9}">
      <dgm:prSet/>
      <dgm:spPr/>
      <dgm:t>
        <a:bodyPr/>
        <a:lstStyle/>
        <a:p>
          <a:endParaRPr lang="en-GB"/>
        </a:p>
      </dgm:t>
    </dgm:pt>
    <dgm:pt modelId="{A8553A13-CA5F-4195-8747-5DEC1E78638B}">
      <dgm:prSet/>
      <dgm:spPr/>
      <dgm:t>
        <a:bodyPr/>
        <a:lstStyle/>
        <a:p>
          <a:endParaRPr lang="en-GB" dirty="0"/>
        </a:p>
      </dgm:t>
    </dgm:pt>
    <dgm:pt modelId="{76DFA23A-A4C2-41E1-986B-CB89F67611F0}" type="parTrans" cxnId="{62DD6E9D-A9F9-45CC-9FD1-5038797A1B92}">
      <dgm:prSet/>
      <dgm:spPr/>
      <dgm:t>
        <a:bodyPr/>
        <a:lstStyle/>
        <a:p>
          <a:endParaRPr lang="en-GB"/>
        </a:p>
      </dgm:t>
    </dgm:pt>
    <dgm:pt modelId="{FFB29837-4B2F-44BE-81C0-51A8D64C4266}" type="sibTrans" cxnId="{62DD6E9D-A9F9-45CC-9FD1-5038797A1B92}">
      <dgm:prSet/>
      <dgm:spPr/>
      <dgm:t>
        <a:bodyPr/>
        <a:lstStyle/>
        <a:p>
          <a:endParaRPr lang="en-GB"/>
        </a:p>
      </dgm:t>
    </dgm:pt>
    <dgm:pt modelId="{22C264BA-3C2E-4849-ADDB-539CEBD1FA95}">
      <dgm:prSet/>
      <dgm:spPr/>
      <dgm:t>
        <a:bodyPr/>
        <a:lstStyle/>
        <a:p>
          <a:endParaRPr lang="en-GB"/>
        </a:p>
      </dgm:t>
    </dgm:pt>
    <dgm:pt modelId="{BE0783DF-431B-4D71-BFFD-8C84B752C6B9}" type="parTrans" cxnId="{609C9504-47D9-4D84-A231-13E5837CD41C}">
      <dgm:prSet/>
      <dgm:spPr/>
      <dgm:t>
        <a:bodyPr/>
        <a:lstStyle/>
        <a:p>
          <a:endParaRPr lang="en-GB"/>
        </a:p>
      </dgm:t>
    </dgm:pt>
    <dgm:pt modelId="{79D3B7F1-F07F-4C7F-9B1F-8B427C3D9A93}" type="sibTrans" cxnId="{609C9504-47D9-4D84-A231-13E5837CD41C}">
      <dgm:prSet/>
      <dgm:spPr/>
      <dgm:t>
        <a:bodyPr/>
        <a:lstStyle/>
        <a:p>
          <a:endParaRPr lang="en-GB"/>
        </a:p>
      </dgm:t>
    </dgm:pt>
    <dgm:pt modelId="{825D28E2-151B-4769-8114-4D56E7CB1E60}" type="pres">
      <dgm:prSet presAssocID="{3C71C370-8EBE-47E8-87C1-B7345C54684A}" presName="compositeShape" presStyleCnt="0">
        <dgm:presLayoutVars>
          <dgm:chMax val="7"/>
          <dgm:dir/>
          <dgm:resizeHandles val="exact"/>
        </dgm:presLayoutVars>
      </dgm:prSet>
      <dgm:spPr/>
    </dgm:pt>
    <dgm:pt modelId="{06F249DE-EA97-4EE0-849B-156F9E536D4B}" type="pres">
      <dgm:prSet presAssocID="{45D0C3E9-A510-41BA-B6C8-473C050B8A75}" presName="circ1" presStyleLbl="vennNode1" presStyleIdx="0" presStyleCnt="5"/>
      <dgm:spPr>
        <a:gradFill rotWithShape="0">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dgm:spPr>
    </dgm:pt>
    <dgm:pt modelId="{29F16576-44C2-4E06-8E74-BCF72031C47C}" type="pres">
      <dgm:prSet presAssocID="{45D0C3E9-A510-41BA-B6C8-473C050B8A75}" presName="circ1Tx" presStyleLbl="revTx" presStyleIdx="0" presStyleCnt="0" custScaleX="310225">
        <dgm:presLayoutVars>
          <dgm:chMax val="0"/>
          <dgm:chPref val="0"/>
          <dgm:bulletEnabled val="1"/>
        </dgm:presLayoutVars>
      </dgm:prSet>
      <dgm:spPr/>
    </dgm:pt>
    <dgm:pt modelId="{D33BE7B5-BF31-4182-807B-91ECF2DDAF1A}" type="pres">
      <dgm:prSet presAssocID="{4ED2FBED-6924-4BA3-91B4-45E262A8E8B1}" presName="circ2" presStyleLbl="vennNode1" presStyleIdx="1" presStyleCnt="5"/>
      <dgm:spPr/>
    </dgm:pt>
    <dgm:pt modelId="{C4C0AE37-3B89-42ED-9C29-79FE0C79A08C}" type="pres">
      <dgm:prSet presAssocID="{4ED2FBED-6924-4BA3-91B4-45E262A8E8B1}" presName="circ2Tx" presStyleLbl="revTx" presStyleIdx="0" presStyleCnt="0">
        <dgm:presLayoutVars>
          <dgm:chMax val="0"/>
          <dgm:chPref val="0"/>
          <dgm:bulletEnabled val="1"/>
        </dgm:presLayoutVars>
      </dgm:prSet>
      <dgm:spPr/>
    </dgm:pt>
    <dgm:pt modelId="{14CE343E-9414-45F4-B381-250D5D9C7270}" type="pres">
      <dgm:prSet presAssocID="{2F2261DF-04D2-4BDF-A920-0B5B3845B7D5}" presName="circ3" presStyleLbl="vennNode1" presStyleIdx="2" presStyleCnt="5" custLinFactNeighborX="8188" custLinFactNeighborY="205"/>
      <dgm:spPr>
        <a:gradFill rotWithShape="0">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dgm:spPr>
    </dgm:pt>
    <dgm:pt modelId="{F5C6850C-1669-4538-926B-348E4B4AA1A5}" type="pres">
      <dgm:prSet presAssocID="{2F2261DF-04D2-4BDF-A920-0B5B3845B7D5}" presName="circ3Tx" presStyleLbl="revTx" presStyleIdx="0" presStyleCnt="0">
        <dgm:presLayoutVars>
          <dgm:chMax val="0"/>
          <dgm:chPref val="0"/>
          <dgm:bulletEnabled val="1"/>
        </dgm:presLayoutVars>
      </dgm:prSet>
      <dgm:spPr/>
    </dgm:pt>
    <dgm:pt modelId="{DD221570-B523-453F-8903-D4F0BA8B835D}" type="pres">
      <dgm:prSet presAssocID="{C44CD10D-A238-4AE4-905E-8A4666BC9616}" presName="circ4" presStyleLbl="vennNode1" presStyleIdx="3" presStyleCnt="5"/>
      <dgm:spPr/>
    </dgm:pt>
    <dgm:pt modelId="{6128FC2B-8CCF-4D4A-B7C3-2321F0F31610}" type="pres">
      <dgm:prSet presAssocID="{C44CD10D-A238-4AE4-905E-8A4666BC9616}" presName="circ4Tx" presStyleLbl="revTx" presStyleIdx="0" presStyleCnt="0">
        <dgm:presLayoutVars>
          <dgm:chMax val="0"/>
          <dgm:chPref val="0"/>
          <dgm:bulletEnabled val="1"/>
        </dgm:presLayoutVars>
      </dgm:prSet>
      <dgm:spPr/>
    </dgm:pt>
    <dgm:pt modelId="{9B969741-016C-4F15-BF7C-28766F36A6EB}" type="pres">
      <dgm:prSet presAssocID="{22C264BA-3C2E-4849-ADDB-539CEBD1FA95}" presName="circ5" presStyleLbl="vennNode1" presStyleIdx="4" presStyleCnt="5" custLinFactNeighborX="2326" custLinFactNeighborY="-1162"/>
      <dgm:spPr>
        <a:gradFill rotWithShape="0">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dgm:spPr>
    </dgm:pt>
    <dgm:pt modelId="{94D9905F-9C8A-4E3F-A4B2-7F0B969221D9}" type="pres">
      <dgm:prSet presAssocID="{22C264BA-3C2E-4849-ADDB-539CEBD1FA95}" presName="circ5Tx" presStyleLbl="revTx" presStyleIdx="0" presStyleCnt="0">
        <dgm:presLayoutVars>
          <dgm:chMax val="0"/>
          <dgm:chPref val="0"/>
          <dgm:bulletEnabled val="1"/>
        </dgm:presLayoutVars>
      </dgm:prSet>
      <dgm:spPr/>
    </dgm:pt>
  </dgm:ptLst>
  <dgm:cxnLst>
    <dgm:cxn modelId="{609C9504-47D9-4D84-A231-13E5837CD41C}" srcId="{3C71C370-8EBE-47E8-87C1-B7345C54684A}" destId="{22C264BA-3C2E-4849-ADDB-539CEBD1FA95}" srcOrd="4" destOrd="0" parTransId="{BE0783DF-431B-4D71-BFFD-8C84B752C6B9}" sibTransId="{79D3B7F1-F07F-4C7F-9B1F-8B427C3D9A93}"/>
    <dgm:cxn modelId="{FB29AC1E-2A1F-403B-BC1E-34C69EB93B59}" type="presOf" srcId="{45D0C3E9-A510-41BA-B6C8-473C050B8A75}" destId="{29F16576-44C2-4E06-8E74-BCF72031C47C}" srcOrd="0" destOrd="0" presId="urn:microsoft.com/office/officeart/2005/8/layout/venn1"/>
    <dgm:cxn modelId="{AD35EB35-6D69-4543-9DB4-DB488FBE42FF}" srcId="{3C71C370-8EBE-47E8-87C1-B7345C54684A}" destId="{4ED2FBED-6924-4BA3-91B4-45E262A8E8B1}" srcOrd="1" destOrd="0" parTransId="{CF6265CF-013C-435C-947C-A388EF0C6DA5}" sibTransId="{31498223-43B2-4E72-B0DD-CCCC80053387}"/>
    <dgm:cxn modelId="{DACAF836-7F5E-434C-B720-C97F722BAB6F}" type="presOf" srcId="{3C71C370-8EBE-47E8-87C1-B7345C54684A}" destId="{825D28E2-151B-4769-8114-4D56E7CB1E60}" srcOrd="0" destOrd="0" presId="urn:microsoft.com/office/officeart/2005/8/layout/venn1"/>
    <dgm:cxn modelId="{59B48B42-A8EB-42CF-9433-A5B48648FF65}" type="presOf" srcId="{A8553A13-CA5F-4195-8747-5DEC1E78638B}" destId="{6128FC2B-8CCF-4D4A-B7C3-2321F0F31610}" srcOrd="0" destOrd="1" presId="urn:microsoft.com/office/officeart/2005/8/layout/venn1"/>
    <dgm:cxn modelId="{96A36B47-727F-4937-BDBC-14F17EF7E988}" type="presOf" srcId="{C44CD10D-A238-4AE4-905E-8A4666BC9616}" destId="{6128FC2B-8CCF-4D4A-B7C3-2321F0F31610}" srcOrd="0" destOrd="0" presId="urn:microsoft.com/office/officeart/2005/8/layout/venn1"/>
    <dgm:cxn modelId="{2586326D-FB8D-497D-9804-928DCBA77D6B}" srcId="{3C71C370-8EBE-47E8-87C1-B7345C54684A}" destId="{45D0C3E9-A510-41BA-B6C8-473C050B8A75}" srcOrd="0" destOrd="0" parTransId="{1DDBE999-78C6-413D-A8B4-7C4CF35BDF63}" sibTransId="{E2BED7BD-D316-4151-87B8-3BD5F7F5C318}"/>
    <dgm:cxn modelId="{9422C953-6319-4DA8-B435-8276A6849760}" srcId="{3C71C370-8EBE-47E8-87C1-B7345C54684A}" destId="{2F2261DF-04D2-4BDF-A920-0B5B3845B7D5}" srcOrd="2" destOrd="0" parTransId="{D8347043-A194-4A88-9D66-AE97524079F3}" sibTransId="{3836111F-1F03-4260-87F4-E917CE8C3A5B}"/>
    <dgm:cxn modelId="{63487F55-845A-4965-8396-3DD54D06868D}" type="presOf" srcId="{4ED2FBED-6924-4BA3-91B4-45E262A8E8B1}" destId="{C4C0AE37-3B89-42ED-9C29-79FE0C79A08C}" srcOrd="0" destOrd="0" presId="urn:microsoft.com/office/officeart/2005/8/layout/venn1"/>
    <dgm:cxn modelId="{18F5067C-89A3-43F3-A2A9-811F2C5E9CAE}" type="presOf" srcId="{22C264BA-3C2E-4849-ADDB-539CEBD1FA95}" destId="{94D9905F-9C8A-4E3F-A4B2-7F0B969221D9}" srcOrd="0" destOrd="0" presId="urn:microsoft.com/office/officeart/2005/8/layout/venn1"/>
    <dgm:cxn modelId="{F190C588-8201-4D20-A822-4FDC54D239F9}" srcId="{3C71C370-8EBE-47E8-87C1-B7345C54684A}" destId="{C44CD10D-A238-4AE4-905E-8A4666BC9616}" srcOrd="3" destOrd="0" parTransId="{76633BAD-8480-455C-9498-05B0F49D5062}" sibTransId="{16E14647-2E5E-4919-B3A7-807078A4A9DB}"/>
    <dgm:cxn modelId="{62DD6E9D-A9F9-45CC-9FD1-5038797A1B92}" srcId="{C44CD10D-A238-4AE4-905E-8A4666BC9616}" destId="{A8553A13-CA5F-4195-8747-5DEC1E78638B}" srcOrd="0" destOrd="0" parTransId="{76DFA23A-A4C2-41E1-986B-CB89F67611F0}" sibTransId="{FFB29837-4B2F-44BE-81C0-51A8D64C4266}"/>
    <dgm:cxn modelId="{719728A6-3B4A-4626-8C60-743B59814C4F}" type="presOf" srcId="{2F2261DF-04D2-4BDF-A920-0B5B3845B7D5}" destId="{F5C6850C-1669-4538-926B-348E4B4AA1A5}" srcOrd="0" destOrd="0" presId="urn:microsoft.com/office/officeart/2005/8/layout/venn1"/>
    <dgm:cxn modelId="{D10B947E-0F44-4F09-93F2-EF75D84364F6}" type="presParOf" srcId="{825D28E2-151B-4769-8114-4D56E7CB1E60}" destId="{06F249DE-EA97-4EE0-849B-156F9E536D4B}" srcOrd="0" destOrd="0" presId="urn:microsoft.com/office/officeart/2005/8/layout/venn1"/>
    <dgm:cxn modelId="{CDAB54EF-4143-40A0-A84D-88E911340EDD}" type="presParOf" srcId="{825D28E2-151B-4769-8114-4D56E7CB1E60}" destId="{29F16576-44C2-4E06-8E74-BCF72031C47C}" srcOrd="1" destOrd="0" presId="urn:microsoft.com/office/officeart/2005/8/layout/venn1"/>
    <dgm:cxn modelId="{4A7AC657-16E6-4E3E-9697-80A05B46CDAA}" type="presParOf" srcId="{825D28E2-151B-4769-8114-4D56E7CB1E60}" destId="{D33BE7B5-BF31-4182-807B-91ECF2DDAF1A}" srcOrd="2" destOrd="0" presId="urn:microsoft.com/office/officeart/2005/8/layout/venn1"/>
    <dgm:cxn modelId="{3030994F-B27C-4F65-AAEA-CD9488185FD7}" type="presParOf" srcId="{825D28E2-151B-4769-8114-4D56E7CB1E60}" destId="{C4C0AE37-3B89-42ED-9C29-79FE0C79A08C}" srcOrd="3" destOrd="0" presId="urn:microsoft.com/office/officeart/2005/8/layout/venn1"/>
    <dgm:cxn modelId="{1240C9DE-9D46-4BCF-A409-D5CAE33A3CED}" type="presParOf" srcId="{825D28E2-151B-4769-8114-4D56E7CB1E60}" destId="{14CE343E-9414-45F4-B381-250D5D9C7270}" srcOrd="4" destOrd="0" presId="urn:microsoft.com/office/officeart/2005/8/layout/venn1"/>
    <dgm:cxn modelId="{14BB0A3B-7413-4183-96D3-2C61A3284546}" type="presParOf" srcId="{825D28E2-151B-4769-8114-4D56E7CB1E60}" destId="{F5C6850C-1669-4538-926B-348E4B4AA1A5}" srcOrd="5" destOrd="0" presId="urn:microsoft.com/office/officeart/2005/8/layout/venn1"/>
    <dgm:cxn modelId="{2AA5F13E-62D0-4890-9A02-FE34B581B144}" type="presParOf" srcId="{825D28E2-151B-4769-8114-4D56E7CB1E60}" destId="{DD221570-B523-453F-8903-D4F0BA8B835D}" srcOrd="6" destOrd="0" presId="urn:microsoft.com/office/officeart/2005/8/layout/venn1"/>
    <dgm:cxn modelId="{2906F50C-34AB-4B3E-973D-77B615BFFA77}" type="presParOf" srcId="{825D28E2-151B-4769-8114-4D56E7CB1E60}" destId="{6128FC2B-8CCF-4D4A-B7C3-2321F0F31610}" srcOrd="7" destOrd="0" presId="urn:microsoft.com/office/officeart/2005/8/layout/venn1"/>
    <dgm:cxn modelId="{3C1E5468-4123-476A-985C-AE9AF1292088}" type="presParOf" srcId="{825D28E2-151B-4769-8114-4D56E7CB1E60}" destId="{9B969741-016C-4F15-BF7C-28766F36A6EB}" srcOrd="8" destOrd="0" presId="urn:microsoft.com/office/officeart/2005/8/layout/venn1"/>
    <dgm:cxn modelId="{45D8AF2A-6A2C-4418-AC65-03824749A48E}" type="presParOf" srcId="{825D28E2-151B-4769-8114-4D56E7CB1E60}" destId="{94D9905F-9C8A-4E3F-A4B2-7F0B969221D9}" srcOrd="9" destOrd="0" presId="urn:microsoft.com/office/officeart/2005/8/layout/venn1"/>
  </dgm:cxnLst>
  <dgm:bg/>
  <dgm:whole/>
  <dgm:extLst>
    <a:ext uri="http://schemas.microsoft.com/office/drawing/2008/diagram">
      <dsp:dataModelExt xmlns:dsp="http://schemas.microsoft.com/office/drawing/2008/diagram" relId="rId9"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6F249DE-EA97-4EE0-849B-156F9E536D4B}">
      <dsp:nvSpPr>
        <dsp:cNvPr id="0" name=""/>
        <dsp:cNvSpPr/>
      </dsp:nvSpPr>
      <dsp:spPr>
        <a:xfrm>
          <a:off x="1134126" y="936728"/>
          <a:ext cx="756084" cy="756084"/>
        </a:xfrm>
        <a:prstGeom prst="ellipse">
          <a:avLst/>
        </a:prstGeom>
        <a:gradFill rotWithShape="0">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29F16576-44C2-4E06-8E74-BCF72031C47C}">
      <dsp:nvSpPr>
        <dsp:cNvPr id="0" name=""/>
        <dsp:cNvSpPr/>
      </dsp:nvSpPr>
      <dsp:spPr>
        <a:xfrm>
          <a:off x="151742" y="321060"/>
          <a:ext cx="2720851" cy="507656"/>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800100">
            <a:lnSpc>
              <a:spcPct val="90000"/>
            </a:lnSpc>
            <a:spcBef>
              <a:spcPct val="0"/>
            </a:spcBef>
            <a:spcAft>
              <a:spcPct val="35000"/>
            </a:spcAft>
            <a:buNone/>
          </a:pPr>
          <a:r>
            <a:rPr lang="ar-SA" sz="1800" b="1" i="0" kern="1200" dirty="0"/>
            <a:t>أنواع المقابلة وفقاً لنوع الأسئلة</a:t>
          </a:r>
          <a:endParaRPr lang="en-GB" sz="1800" kern="1200" dirty="0"/>
        </a:p>
      </dsp:txBody>
      <dsp:txXfrm>
        <a:off x="151742" y="321060"/>
        <a:ext cx="2720851" cy="507656"/>
      </dsp:txXfrm>
    </dsp:sp>
    <dsp:sp modelId="{D33BE7B5-BF31-4182-807B-91ECF2DDAF1A}">
      <dsp:nvSpPr>
        <dsp:cNvPr id="0" name=""/>
        <dsp:cNvSpPr/>
      </dsp:nvSpPr>
      <dsp:spPr>
        <a:xfrm>
          <a:off x="1421740" y="1145623"/>
          <a:ext cx="756084" cy="75608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C4C0AE37-3B89-42ED-9C29-79FE0C79A08C}">
      <dsp:nvSpPr>
        <dsp:cNvPr id="0" name=""/>
        <dsp:cNvSpPr/>
      </dsp:nvSpPr>
      <dsp:spPr>
        <a:xfrm>
          <a:off x="2238008" y="990734"/>
          <a:ext cx="786327" cy="55086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r>
            <a:rPr lang="ar-SA" sz="1300" b="1" i="0" kern="1200" dirty="0"/>
            <a:t>المقابلة المقفلة</a:t>
          </a:r>
          <a:endParaRPr lang="en-GB" sz="1300" b="1" kern="1200" dirty="0"/>
        </a:p>
      </dsp:txBody>
      <dsp:txXfrm>
        <a:off x="2238008" y="990734"/>
        <a:ext cx="786327" cy="550861"/>
      </dsp:txXfrm>
    </dsp:sp>
    <dsp:sp modelId="{14CE343E-9414-45F4-B381-250D5D9C7270}">
      <dsp:nvSpPr>
        <dsp:cNvPr id="0" name=""/>
        <dsp:cNvSpPr/>
      </dsp:nvSpPr>
      <dsp:spPr>
        <a:xfrm>
          <a:off x="1373865" y="1485467"/>
          <a:ext cx="756084" cy="756084"/>
        </a:xfrm>
        <a:prstGeom prst="ellipse">
          <a:avLst/>
        </a:prstGeom>
        <a:gradFill rotWithShape="0">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F5C6850C-1669-4538-926B-348E4B4AA1A5}">
      <dsp:nvSpPr>
        <dsp:cNvPr id="0" name=""/>
        <dsp:cNvSpPr/>
      </dsp:nvSpPr>
      <dsp:spPr>
        <a:xfrm>
          <a:off x="2117035" y="1930438"/>
          <a:ext cx="786327" cy="55086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r>
            <a:rPr lang="ar-SA" sz="1300" b="1" i="0" kern="1200" dirty="0"/>
            <a:t>المقابلة المفتوحة</a:t>
          </a:r>
          <a:endParaRPr lang="en-GB" sz="1300" b="1" kern="1200" dirty="0"/>
        </a:p>
      </dsp:txBody>
      <dsp:txXfrm>
        <a:off x="2117035" y="1930438"/>
        <a:ext cx="786327" cy="550861"/>
      </dsp:txXfrm>
    </dsp:sp>
    <dsp:sp modelId="{DD221570-B523-453F-8903-D4F0BA8B835D}">
      <dsp:nvSpPr>
        <dsp:cNvPr id="0" name=""/>
        <dsp:cNvSpPr/>
      </dsp:nvSpPr>
      <dsp:spPr>
        <a:xfrm>
          <a:off x="956295" y="1483917"/>
          <a:ext cx="756084" cy="756084"/>
        </a:xfrm>
        <a:prstGeom prst="ellipse">
          <a:avLst/>
        </a:prstGeom>
        <a:solidFill>
          <a:schemeClr val="accent1">
            <a:alpha val="50000"/>
            <a:hueOff val="0"/>
            <a:satOff val="0"/>
            <a:lumOff val="0"/>
            <a:alphaOff val="0"/>
          </a:schemeClr>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6128FC2B-8CCF-4D4A-B7C3-2321F0F31610}">
      <dsp:nvSpPr>
        <dsp:cNvPr id="0" name=""/>
        <dsp:cNvSpPr/>
      </dsp:nvSpPr>
      <dsp:spPr>
        <a:xfrm>
          <a:off x="120973" y="1930438"/>
          <a:ext cx="786327" cy="55086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1">
          <a:noAutofit/>
        </a:bodyPr>
        <a:lstStyle/>
        <a:p>
          <a:pPr marL="0" lvl="0" indent="0" algn="l" defTabSz="577850">
            <a:lnSpc>
              <a:spcPct val="90000"/>
            </a:lnSpc>
            <a:spcBef>
              <a:spcPct val="0"/>
            </a:spcBef>
            <a:spcAft>
              <a:spcPct val="35000"/>
            </a:spcAft>
            <a:buNone/>
          </a:pPr>
          <a:r>
            <a:rPr lang="ar-SA" sz="1300" b="1" i="0" kern="1200" dirty="0"/>
            <a:t>المقابلة المختلطة</a:t>
          </a:r>
          <a:endParaRPr lang="en-GB" sz="1300" b="1" kern="1200" dirty="0"/>
        </a:p>
        <a:p>
          <a:pPr marL="57150" lvl="1" indent="-57150" algn="l" defTabSz="444500">
            <a:lnSpc>
              <a:spcPct val="90000"/>
            </a:lnSpc>
            <a:spcBef>
              <a:spcPct val="0"/>
            </a:spcBef>
            <a:spcAft>
              <a:spcPct val="15000"/>
            </a:spcAft>
            <a:buChar char="•"/>
          </a:pPr>
          <a:endParaRPr lang="en-GB" sz="1000" kern="1200" dirty="0"/>
        </a:p>
      </dsp:txBody>
      <dsp:txXfrm>
        <a:off x="120973" y="1930438"/>
        <a:ext cx="786327" cy="550861"/>
      </dsp:txXfrm>
    </dsp:sp>
    <dsp:sp modelId="{9B969741-016C-4F15-BF7C-28766F36A6EB}">
      <dsp:nvSpPr>
        <dsp:cNvPr id="0" name=""/>
        <dsp:cNvSpPr/>
      </dsp:nvSpPr>
      <dsp:spPr>
        <a:xfrm>
          <a:off x="864098" y="1136837"/>
          <a:ext cx="756084" cy="756084"/>
        </a:xfrm>
        <a:prstGeom prst="ellipse">
          <a:avLst/>
        </a:prstGeom>
        <a:gradFill rotWithShape="0">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tx1"/>
        </a:fontRef>
      </dsp:style>
    </dsp:sp>
    <dsp:sp modelId="{94D9905F-9C8A-4E3F-A4B2-7F0B969221D9}">
      <dsp:nvSpPr>
        <dsp:cNvPr id="0" name=""/>
        <dsp:cNvSpPr/>
      </dsp:nvSpPr>
      <dsp:spPr>
        <a:xfrm>
          <a:off x="0" y="990734"/>
          <a:ext cx="786327" cy="550861"/>
        </a:xfrm>
        <a:prstGeom prst="rect">
          <a:avLst/>
        </a:prstGeom>
        <a:noFill/>
        <a:ln>
          <a:noFill/>
        </a:ln>
        <a:effectLst/>
        <a:sp3d/>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ctr" defTabSz="577850">
            <a:lnSpc>
              <a:spcPct val="90000"/>
            </a:lnSpc>
            <a:spcBef>
              <a:spcPct val="0"/>
            </a:spcBef>
            <a:spcAft>
              <a:spcPct val="35000"/>
            </a:spcAft>
            <a:buNone/>
          </a:pPr>
          <a:endParaRPr lang="en-GB" sz="1300" kern="1200"/>
        </a:p>
      </dsp:txBody>
      <dsp:txXfrm>
        <a:off x="0" y="990734"/>
        <a:ext cx="786327" cy="550861"/>
      </dsp:txXfrm>
    </dsp:sp>
  </dsp:spTree>
</dsp:drawing>
</file>

<file path=ppt/diagrams/layout1.xml><?xml version="1.0" encoding="utf-8"?>
<dgm:layoutDef xmlns:dgm="http://schemas.openxmlformats.org/drawingml/2006/diagram" xmlns:a="http://schemas.openxmlformats.org/drawingml/2006/main" uniqueId="urn:microsoft.com/office/officeart/2005/8/layout/venn1">
  <dgm:title val=""/>
  <dgm:desc val=""/>
  <dgm:catLst>
    <dgm:cat type="relationship" pri="28000"/>
    <dgm:cat type="convert" pri="19000"/>
  </dgm:catLst>
  <dgm:sampData useDef="1">
    <dgm:dataModel>
      <dgm:ptLst/>
      <dgm:bg/>
      <dgm:whole/>
    </dgm:dataModel>
  </dgm:sampData>
  <dgm:styleData useDef="1">
    <dgm:dataModel>
      <dgm:ptLst/>
      <dgm:bg/>
      <dgm:whole/>
    </dgm:dataModel>
  </dgm:styleData>
  <dgm:clrData>
    <dgm:dataModel>
      <dgm:ptLst>
        <dgm:pt modelId="0" type="doc"/>
        <dgm:pt modelId="1"/>
        <dgm:pt modelId="2"/>
        <dgm:pt modelId="3"/>
        <dgm:pt modelId="4"/>
      </dgm:ptLst>
      <dgm:cxnLst>
        <dgm:cxn modelId="7" srcId="0" destId="1" srcOrd="0" destOrd="0"/>
        <dgm:cxn modelId="8" srcId="0" destId="2" srcOrd="1" destOrd="0"/>
        <dgm:cxn modelId="9" srcId="0" destId="3" srcOrd="2" destOrd="0"/>
        <dgm:cxn modelId="10" srcId="0" destId="4" srcOrd="3" destOrd="0"/>
      </dgm:cxnLst>
      <dgm:bg/>
      <dgm:whole/>
    </dgm:dataModel>
  </dgm:clrData>
  <dgm:layoutNode name="compositeShape">
    <dgm:varLst>
      <dgm:chMax val="7"/>
      <dgm:dir/>
      <dgm:resizeHandles val="exact"/>
    </dgm:varLst>
    <dgm:choose name="Name0">
      <dgm:if name="Name1" axis="ch" ptType="node" func="cnt" op="equ" val="1">
        <dgm:alg type="composite">
          <dgm:param type="ar" val="1"/>
        </dgm:alg>
      </dgm:if>
      <dgm:if name="Name2" axis="ch" ptType="node" func="cnt" op="equ" val="2">
        <dgm:alg type="composite">
          <dgm:param type="ar" val="1.792"/>
        </dgm:alg>
      </dgm:if>
      <dgm:if name="Name3" axis="ch" ptType="node" func="cnt" op="equ" val="3">
        <dgm:alg type="composite">
          <dgm:param type="ar" val="1"/>
        </dgm:alg>
      </dgm:if>
      <dgm:if name="Name4" axis="ch" ptType="node" func="cnt" op="equ" val="4">
        <dgm:alg type="composite">
          <dgm:param type="ar" val="1"/>
        </dgm:alg>
      </dgm:if>
      <dgm:if name="Name5" axis="ch" ptType="node" func="cnt" op="equ" val="5">
        <dgm:alg type="composite">
          <dgm:param type="ar" val="1.4"/>
        </dgm:alg>
      </dgm:if>
      <dgm:if name="Name6" axis="ch" ptType="node" func="cnt" op="equ" val="6">
        <dgm:alg type="composite">
          <dgm:param type="ar" val="1.285"/>
        </dgm:alg>
      </dgm:if>
      <dgm:if name="Name7" axis="ch" ptType="node" func="cnt" op="equ" val="7">
        <dgm:alg type="composite">
          <dgm:param type="ar" val="1.359"/>
        </dgm:alg>
      </dgm:if>
      <dgm:else name="Name8">
        <dgm:alg type="composite">
          <dgm:param type="ar" val="1.359"/>
        </dgm:alg>
      </dgm:else>
    </dgm:choose>
    <dgm:shape xmlns:r="http://schemas.openxmlformats.org/officeDocument/2006/relationships" r:blip="">
      <dgm:adjLst/>
    </dgm:shape>
    <dgm:presOf/>
    <dgm:choose name="Name9">
      <dgm:if name="Name10" axis="ch" ptType="node" func="cnt" op="equ" val="1">
        <dgm:constrLst>
          <dgm:constr type="ctrX" for="ch" forName="circ1TxSh" refType="w" fact="0.5"/>
          <dgm:constr type="ctrY" for="ch" forName="circ1TxSh" refType="h" fact="0.5"/>
          <dgm:constr type="w" for="ch" forName="circ1TxSh" refType="w"/>
          <dgm:constr type="h" for="ch" forName="circ1TxSh" refType="h"/>
          <dgm:constr type="primFontSz" for="ch" ptType="node" op="equ"/>
        </dgm:constrLst>
      </dgm:if>
      <dgm:if name="Name11" axis="ch" ptType="node" func="cnt" op="equ" val="2">
        <dgm:constrLst>
          <dgm:constr type="ctrX" for="ch" forName="circ1" refType="w" fact="0.3"/>
          <dgm:constr type="ctrY" for="ch" forName="circ1" refType="h" fact="0.5"/>
          <dgm:constr type="w" for="ch" forName="circ1" refType="w" fact="0.555"/>
          <dgm:constr type="h" for="ch" forName="circ1" refType="h" fact="0.99456"/>
          <dgm:constr type="l" for="ch" forName="circ1Tx" refType="w" fact="0.1"/>
          <dgm:constr type="t" for="ch" forName="circ1Tx" refType="h" fact="0.12"/>
          <dgm:constr type="w" for="ch" forName="circ1Tx" refType="w" fact="0.32"/>
          <dgm:constr type="h" for="ch" forName="circ1Tx" refType="h" fact="0.76"/>
          <dgm:constr type="ctrX" for="ch" forName="circ2" refType="w" fact="0.7"/>
          <dgm:constr type="ctrY" for="ch" forName="circ2" refType="h" fact="0.5"/>
          <dgm:constr type="w" for="ch" forName="circ2" refType="w" fact="0.555"/>
          <dgm:constr type="h" for="ch" forName="circ2" refType="h" fact="0.99456"/>
          <dgm:constr type="l" for="ch" forName="circ2Tx" refType="w" fact="0.58"/>
          <dgm:constr type="t" for="ch" forName="circ2Tx" refType="h" fact="0.12"/>
          <dgm:constr type="w" for="ch" forName="circ2Tx" refType="w" fact="0.32"/>
          <dgm:constr type="h" for="ch" forName="circ2Tx" refType="h" fact="0.76"/>
          <dgm:constr type="primFontSz" for="ch" ptType="node" op="equ"/>
        </dgm:constrLst>
      </dgm:if>
      <dgm:if name="Name12" axis="ch" ptType="node" func="cnt" op="equ" val="3">
        <dgm:constrLst>
          <dgm:constr type="ctrX" for="ch" forName="circ1" refType="w" fact="0.5"/>
          <dgm:constr type="ctrY" for="ch" forName="circ1" refType="w" fact="0.25"/>
          <dgm:constr type="w" for="ch" forName="circ1" refType="w" fact="0.6"/>
          <dgm:constr type="h" for="ch" forName="circ1" refType="h" fact="0.6"/>
          <dgm:constr type="l" for="ch" forName="circ1Tx" refType="w" fact="0.28"/>
          <dgm:constr type="t" for="ch" forName="circ1Tx" refType="h" fact="0.055"/>
          <dgm:constr type="w" for="ch" forName="circ1Tx" refType="w" fact="0.44"/>
          <dgm:constr type="h" for="ch" forName="circ1Tx" refType="h" fact="0.27"/>
          <dgm:constr type="ctrX" for="ch" forName="circ2" refType="w" fact="0.7165"/>
          <dgm:constr type="ctrY" for="ch" forName="circ2" refType="w" fact="0.625"/>
          <dgm:constr type="w" for="ch" forName="circ2" refType="w" fact="0.6"/>
          <dgm:constr type="h" for="ch" forName="circ2" refType="h" fact="0.6"/>
          <dgm:constr type="l" for="ch" forName="circ2Tx" refType="w" fact="0.6"/>
          <dgm:constr type="t" for="ch" forName="circ2Tx" refType="h" fact="0.48"/>
          <dgm:constr type="w" for="ch" forName="circ2Tx" refType="w" fact="0.36"/>
          <dgm:constr type="h" for="ch" forName="circ2Tx" refType="h" fact="0.33"/>
          <dgm:constr type="ctrX" for="ch" forName="circ3" refType="w" fact="0.2835"/>
          <dgm:constr type="ctrY" for="ch" forName="circ3" refType="w" fact="0.625"/>
          <dgm:constr type="w" for="ch" forName="circ3" refType="w" fact="0.6"/>
          <dgm:constr type="h" for="ch" forName="circ3" refType="h" fact="0.6"/>
          <dgm:constr type="l" for="ch" forName="circ3Tx" refType="w" fact="0.04"/>
          <dgm:constr type="t" for="ch" forName="circ3Tx" refType="h" fact="0.48"/>
          <dgm:constr type="w" for="ch" forName="circ3Tx" refType="w" fact="0.36"/>
          <dgm:constr type="h" for="ch" forName="circ3Tx" refType="h" fact="0.33"/>
          <dgm:constr type="primFontSz" for="ch" ptType="node" op="equ"/>
        </dgm:constrLst>
      </dgm:if>
      <dgm:if name="Name13" axis="ch" ptType="node" func="cnt" op="equ" val="4">
        <dgm:constrLst>
          <dgm:constr type="ctrX" for="ch" forName="circ1" refType="w" fact="0.5"/>
          <dgm:constr type="ctrY" for="ch" forName="circ1" refType="w" fact="0.27"/>
          <dgm:constr type="w" for="ch" forName="circ1" refType="w" fact="0.52"/>
          <dgm:constr type="h" for="ch" forName="circ1" refType="h" fact="0.52"/>
          <dgm:constr type="l" for="ch" forName="circ1Tx" refType="w" fact="0.3"/>
          <dgm:constr type="t" for="ch" forName="circ1Tx" refType="h" fact="0.08"/>
          <dgm:constr type="w" for="ch" forName="circ1Tx" refType="w" fact="0.4"/>
          <dgm:constr type="h" for="ch" forName="circ1Tx" refType="h" fact="0.165"/>
          <dgm:constr type="ctrX" for="ch" forName="circ2" refType="w" fact="0.73"/>
          <dgm:constr type="ctrY" for="ch" forName="circ2" refType="w" fact="0.5"/>
          <dgm:constr type="w" for="ch" forName="circ2" refType="w" fact="0.52"/>
          <dgm:constr type="h" for="ch" forName="circ2" refType="h" fact="0.52"/>
          <dgm:constr type="r" for="ch" forName="circ2Tx" refType="w" fact="0.95"/>
          <dgm:constr type="t" for="ch" forName="circ2Tx" refType="h" fact="0.3"/>
          <dgm:constr type="w" for="ch" forName="circ2Tx" refType="w" fact="0.2"/>
          <dgm:constr type="h" for="ch" forName="circ2Tx" refType="h" fact="0.4"/>
          <dgm:constr type="ctrX" for="ch" forName="circ3" refType="w" fact="0.5"/>
          <dgm:constr type="ctrY" for="ch" forName="circ3" refType="w" fact="0.73"/>
          <dgm:constr type="w" for="ch" forName="circ3" refType="w" fact="0.52"/>
          <dgm:constr type="h" for="ch" forName="circ3" refType="h" fact="0.52"/>
          <dgm:constr type="l" for="ch" forName="circ3Tx" refType="w" fact="0.3"/>
          <dgm:constr type="b" for="ch" forName="circ3Tx" refType="h" fact="0.92"/>
          <dgm:constr type="w" for="ch" forName="circ3Tx" refType="w" fact="0.4"/>
          <dgm:constr type="h" for="ch" forName="circ3Tx" refType="h" fact="0.165"/>
          <dgm:constr type="ctrX" for="ch" forName="circ4" refType="w" fact="0.27"/>
          <dgm:constr type="ctrY" for="ch" forName="circ4" refType="h" fact="0.5"/>
          <dgm:constr type="w" for="ch" forName="circ4" refType="w" fact="0.52"/>
          <dgm:constr type="h" for="ch" forName="circ4" refType="h" fact="0.52"/>
          <dgm:constr type="l" for="ch" forName="circ4Tx" refType="w" fact="0.05"/>
          <dgm:constr type="t" for="ch" forName="circ4Tx" refType="h" fact="0.3"/>
          <dgm:constr type="w" for="ch" forName="circ4Tx" refType="w" fact="0.2"/>
          <dgm:constr type="h" for="ch" forName="circ4Tx" refType="h" fact="0.4"/>
          <dgm:constr type="primFontSz" for="ch" ptType="node" op="equ"/>
        </dgm:constrLst>
      </dgm:if>
      <dgm:if name="Name14" axis="ch" ptType="node" func="cnt" op="equ" val="5">
        <dgm:constrLst>
          <dgm:constr type="ctrX" for="ch" forName="circ1" refType="w" fact="0.5"/>
          <dgm:constr type="ctrY" for="ch" forName="circ1" refType="h" fact="0.46"/>
          <dgm:constr type="w" for="ch" forName="circ1" refType="w" fact="0.25"/>
          <dgm:constr type="h" for="ch" forName="circ1" refType="h" fact="0.35"/>
          <dgm:constr type="l" for="ch" forName="circ1Tx" refType="w" fact="0.355"/>
          <dgm:constr type="t" for="ch" forName="circ1Tx"/>
          <dgm:constr type="w" for="ch" forName="circ1Tx" refType="w" fact="0.29"/>
          <dgm:constr type="h" for="ch" forName="circ1Tx" refType="h" fact="0.235"/>
          <dgm:constr type="ctrX" for="ch" forName="circ2" refType="w" fact="0.5951"/>
          <dgm:constr type="ctrY" for="ch" forName="circ2" refType="h" fact="0.5567"/>
          <dgm:constr type="w" for="ch" forName="circ2" refType="w" fact="0.25"/>
          <dgm:constr type="h" for="ch" forName="circ2" refType="h" fact="0.35"/>
          <dgm:constr type="l" for="ch" forName="circ2Tx" refType="w" fact="0.74"/>
          <dgm:constr type="t" for="ch" forName="circ2Tx" refType="h" fact="0.31"/>
          <dgm:constr type="w" for="ch" forName="circ2Tx" refType="w" fact="0.26"/>
          <dgm:constr type="h" for="ch" forName="circ2Tx" refType="h" fact="0.255"/>
          <dgm:constr type="ctrX" for="ch" forName="circ3" refType="w" fact="0.5588"/>
          <dgm:constr type="ctrY" for="ch" forName="circ3" refType="h" fact="0.7133"/>
          <dgm:constr type="w" for="ch" forName="circ3" refType="w" fact="0.25"/>
          <dgm:constr type="h" for="ch" forName="circ3" refType="h" fact="0.35"/>
          <dgm:constr type="l" for="ch" forName="circ3Tx" refType="w" fact="0.7"/>
          <dgm:constr type="t" for="ch" forName="circ3Tx" refType="h" fact="0.745"/>
          <dgm:constr type="w" for="ch" forName="circ3Tx" refType="w" fact="0.26"/>
          <dgm:constr type="h" for="ch" forName="circ3Tx" refType="h" fact="0.255"/>
          <dgm:constr type="ctrX" for="ch" forName="circ4" refType="w" fact="0.4412"/>
          <dgm:constr type="ctrY" for="ch" forName="circ4" refType="h" fact="0.7133"/>
          <dgm:constr type="w" for="ch" forName="circ4" refType="w" fact="0.25"/>
          <dgm:constr type="h" for="ch" forName="circ4" refType="h" fact="0.35"/>
          <dgm:constr type="l" for="ch" forName="circ4Tx" refType="w" fact="0.04"/>
          <dgm:constr type="t" for="ch" forName="circ4Tx" refType="h" fact="0.745"/>
          <dgm:constr type="w" for="ch" forName="circ4Tx" refType="w" fact="0.26"/>
          <dgm:constr type="h" for="ch" forName="circ4Tx" refType="h" fact="0.255"/>
          <dgm:constr type="ctrX" for="ch" forName="circ5" refType="w" fact="0.4049"/>
          <dgm:constr type="ctrY" for="ch" forName="circ5" refType="h" fact="0.5567"/>
          <dgm:constr type="w" for="ch" forName="circ5" refType="w" fact="0.25"/>
          <dgm:constr type="h" for="ch" forName="circ5" refType="h" fact="0.35"/>
          <dgm:constr type="l" for="ch" forName="circ5Tx"/>
          <dgm:constr type="t" for="ch" forName="circ5Tx" refType="h" fact="0.31"/>
          <dgm:constr type="w" for="ch" forName="circ5Tx" refType="w" fact="0.26"/>
          <dgm:constr type="h" for="ch" forName="circ5Tx" refType="h" fact="0.255"/>
          <dgm:constr type="primFontSz" for="ch" ptType="node" op="equ"/>
        </dgm:constrLst>
      </dgm:if>
      <dgm:if name="Name15" axis="ch" ptType="node" func="cnt" op="equ" val="6">
        <dgm:constrLst>
          <dgm:constr type="ctrX" for="ch" forName="circ1" refType="w" fact="0.5"/>
          <dgm:constr type="ctrY" for="ch" forName="circ1" refType="h" fact="0.3844"/>
          <dgm:constr type="w" for="ch" forName="circ1" refType="w" fact="0.24"/>
          <dgm:constr type="h" for="ch" forName="circ1" refType="h" fact="0.3084"/>
          <dgm:constr type="l" for="ch" forName="circ1Tx" refType="w" fact="0.35"/>
          <dgm:constr type="t" for="ch" forName="circ1Tx"/>
          <dgm:constr type="w" for="ch" forName="circ1Tx" refType="w" fact="0.3"/>
          <dgm:constr type="h" for="ch" forName="circ1Tx" refType="h" fact="0.21"/>
          <dgm:constr type="ctrX" for="ch" forName="circ2" refType="w" fact="0.5779"/>
          <dgm:constr type="ctrY" for="ch" forName="circ2" refType="h" fact="0.4422"/>
          <dgm:constr type="w" for="ch" forName="circ2" refType="w" fact="0.24"/>
          <dgm:constr type="h" for="ch" forName="circ2" refType="h" fact="0.3084"/>
          <dgm:constr type="l" for="ch" forName="circ2Tx" refType="w" fact="0.7157"/>
          <dgm:constr type="t" for="ch" forName="circ2Tx" refType="h" fact="0.2"/>
          <dgm:constr type="w" for="ch" forName="circ2Tx" refType="w" fact="0.2843"/>
          <dgm:constr type="h" for="ch" forName="circ2Tx" refType="h" fact="0.23"/>
          <dgm:constr type="ctrX" for="ch" forName="circ3" refType="w" fact="0.5779"/>
          <dgm:constr type="ctrY" for="ch" forName="circ3" refType="h" fact="0.5578"/>
          <dgm:constr type="w" for="ch" forName="circ3" refType="w" fact="0.24"/>
          <dgm:constr type="h" for="ch" forName="circ3" refType="h" fact="0.3084"/>
          <dgm:constr type="l" for="ch" forName="circ3Tx" refType="w" fact="0.7157"/>
          <dgm:constr type="t" for="ch" forName="circ3Tx" refType="h" fact="0.543"/>
          <dgm:constr type="w" for="ch" forName="circ3Tx" refType="w" fact="0.2843"/>
          <dgm:constr type="h" for="ch" forName="circ3Tx" refType="h" fact="0.257"/>
          <dgm:constr type="ctrX" for="ch" forName="circ4" refType="w" fact="0.5"/>
          <dgm:constr type="ctrY" for="ch" forName="circ4" refType="h" fact="0.6157"/>
          <dgm:constr type="w" for="ch" forName="circ4" refType="w" fact="0.24"/>
          <dgm:constr type="h" for="ch" forName="circ4" refType="h" fact="0.3084"/>
          <dgm:constr type="l" for="ch" forName="circ4Tx" refType="w" fact="0.35"/>
          <dgm:constr type="t" for="ch" forName="circ4Tx" refType="h" fact="0.79"/>
          <dgm:constr type="w" for="ch" forName="circ4Tx" refType="w" fact="0.3"/>
          <dgm:constr type="h" for="ch" forName="circ4Tx" refType="h" fact="0.21"/>
          <dgm:constr type="ctrX" for="ch" forName="circ5" refType="w" fact="0.4221"/>
          <dgm:constr type="ctrY" for="ch" forName="circ5" refType="h" fact="0.5578"/>
          <dgm:constr type="w" for="ch" forName="circ5" refType="w" fact="0.24"/>
          <dgm:constr type="h" for="ch" forName="circ5" refType="h" fact="0.3084"/>
          <dgm:constr type="l" for="ch" forName="circ5Tx" refType="w" fact="0"/>
          <dgm:constr type="t" for="ch" forName="circ5Tx" refType="h" fact="0.543"/>
          <dgm:constr type="w" for="ch" forName="circ5Tx" refType="w" fact="0.2843"/>
          <dgm:constr type="h" for="ch" forName="circ5Tx" refType="h" fact="0.257"/>
          <dgm:constr type="ctrX" for="ch" forName="circ6" refType="w" fact="0.4221"/>
          <dgm:constr type="ctrY" for="ch" forName="circ6" refType="h" fact="0.4422"/>
          <dgm:constr type="w" for="ch" forName="circ6" refType="w" fact="0.24"/>
          <dgm:constr type="h" for="ch" forName="circ6" refType="h" fact="0.3084"/>
          <dgm:constr type="l" for="ch" forName="circ6Tx" refType="w" fact="0"/>
          <dgm:constr type="t" for="ch" forName="circ6Tx" refType="h" fact="0.2"/>
          <dgm:constr type="w" for="ch" forName="circ6Tx" refType="w" fact="0.2843"/>
          <dgm:constr type="h" for="ch" forName="circ6Tx" refType="h" fact="0.257"/>
          <dgm:constr type="primFontSz" for="ch" ptType="node" op="equ"/>
        </dgm:constrLst>
      </dgm:if>
      <dgm:else name="Name16">
        <dgm:constrLst>
          <dgm:constr type="ctrX" for="ch" forName="circ1" refType="w" fact="0.5"/>
          <dgm:constr type="ctrY" for="ch" forName="circ1" refType="h" fact="0.4177"/>
          <dgm:constr type="w" for="ch" forName="circ1" refType="w" fact="0.24"/>
          <dgm:constr type="h" for="ch" forName="circ1" refType="h" fact="0.3262"/>
          <dgm:constr type="l" for="ch" forName="circ1Tx" refType="w" fact="0.3625"/>
          <dgm:constr type="t" for="ch" forName="circ1Tx"/>
          <dgm:constr type="w" for="ch" forName="circ1Tx" refType="w" fact="0.275"/>
          <dgm:constr type="h" for="ch" forName="circ1Tx" refType="h" fact="0.2"/>
          <dgm:constr type="ctrX" for="ch" forName="circ2" refType="w" fact="0.5704"/>
          <dgm:constr type="ctrY" for="ch" forName="circ2" refType="h" fact="0.4637"/>
          <dgm:constr type="w" for="ch" forName="circ2" refType="w" fact="0.24"/>
          <dgm:constr type="h" for="ch" forName="circ2" refType="h" fact="0.3262"/>
          <dgm:constr type="l" for="ch" forName="circ2Tx" refType="w" fact="0.72"/>
          <dgm:constr type="t" for="ch" forName="circ2Tx" refType="h" fact="0.19"/>
          <dgm:constr type="w" for="ch" forName="circ2Tx" refType="w" fact="0.26"/>
          <dgm:constr type="h" for="ch" forName="circ2Tx" refType="h" fact="0.22"/>
          <dgm:constr type="ctrX" for="ch" forName="circ3" refType="w" fact="0.5877"/>
          <dgm:constr type="ctrY" for="ch" forName="circ3" refType="h" fact="0.5672"/>
          <dgm:constr type="w" for="ch" forName="circ3" refType="w" fact="0.24"/>
          <dgm:constr type="h" for="ch" forName="circ3" refType="h" fact="0.3262"/>
          <dgm:constr type="l" for="ch" forName="circ3Tx" refType="w" fact="0.745"/>
          <dgm:constr type="t" for="ch" forName="circ3Tx" refType="h" fact="0.47"/>
          <dgm:constr type="w" for="ch" forName="circ3Tx" refType="w" fact="0.255"/>
          <dgm:constr type="h" for="ch" forName="circ3Tx" refType="h" fact="0.235"/>
          <dgm:constr type="ctrX" for="ch" forName="circ4" refType="w" fact="0.539"/>
          <dgm:constr type="ctrY" for="ch" forName="circ4" refType="h" fact="0.6502"/>
          <dgm:constr type="w" for="ch" forName="circ4" refType="w" fact="0.24"/>
          <dgm:constr type="h" for="ch" forName="circ4" refType="h" fact="0.3262"/>
          <dgm:constr type="l" for="ch" forName="circ4Tx" refType="w" fact="0.635"/>
          <dgm:constr type="t" for="ch" forName="circ4Tx" refType="h" fact="0.785"/>
          <dgm:constr type="w" for="ch" forName="circ4Tx" refType="w" fact="0.275"/>
          <dgm:constr type="h" for="ch" forName="circ4Tx" refType="h" fact="0.215"/>
          <dgm:constr type="ctrX" for="ch" forName="circ5" refType="w" fact="0.461"/>
          <dgm:constr type="ctrY" for="ch" forName="circ5" refType="h" fact="0.6502"/>
          <dgm:constr type="w" for="ch" forName="circ5" refType="w" fact="0.24"/>
          <dgm:constr type="h" for="ch" forName="circ5" refType="h" fact="0.3262"/>
          <dgm:constr type="l" for="ch" forName="circ5Tx" refType="w" fact="0.09"/>
          <dgm:constr type="t" for="ch" forName="circ5Tx" refType="h" fact="0.785"/>
          <dgm:constr type="w" for="ch" forName="circ5Tx" refType="w" fact="0.275"/>
          <dgm:constr type="h" for="ch" forName="circ5Tx" refType="h" fact="0.215"/>
          <dgm:constr type="ctrX" for="ch" forName="circ6" refType="w" fact="0.4123"/>
          <dgm:constr type="ctrY" for="ch" forName="circ6" refType="h" fact="0.5672"/>
          <dgm:constr type="w" for="ch" forName="circ6" refType="w" fact="0.24"/>
          <dgm:constr type="h" for="ch" forName="circ6" refType="h" fact="0.3262"/>
          <dgm:constr type="l" for="ch" forName="circ6Tx"/>
          <dgm:constr type="t" for="ch" forName="circ6Tx" refType="h" fact="0.47"/>
          <dgm:constr type="w" for="ch" forName="circ6Tx" refType="w" fact="0.255"/>
          <dgm:constr type="h" for="ch" forName="circ6Tx" refType="h" fact="0.235"/>
          <dgm:constr type="ctrX" for="ch" forName="circ7" refType="w" fact="0.4296"/>
          <dgm:constr type="ctrY" for="ch" forName="circ7" refType="h" fact="0.4637"/>
          <dgm:constr type="w" for="ch" forName="circ7" refType="w" fact="0.24"/>
          <dgm:constr type="h" for="ch" forName="circ7" refType="h" fact="0.3262"/>
          <dgm:constr type="l" for="ch" forName="circ7Tx" refType="w" fact="0.02"/>
          <dgm:constr type="t" for="ch" forName="circ7Tx" refType="h" fact="0.19"/>
          <dgm:constr type="w" for="ch" forName="circ7Tx" refType="w" fact="0.26"/>
          <dgm:constr type="h" for="ch" forName="circ7Tx" refType="h" fact="0.22"/>
          <dgm:constr type="primFontSz" for="ch" ptType="node" op="equ"/>
        </dgm:constrLst>
      </dgm:else>
    </dgm:choose>
    <dgm:ruleLst/>
    <dgm:forEach name="Name17" axis="ch" ptType="node" cnt="1">
      <dgm:choose name="Name18">
        <dgm:if name="Name19" axis="root ch" ptType="all node" func="cnt" op="equ" val="1">
          <dgm:layoutNode name="circ1TxSh" styleLbl="vennNode1">
            <dgm:alg type="tx">
              <dgm:param type="txAnchorHorzCh" val="ctr"/>
              <dgm:param type="txAnchorVertCh" val="mid"/>
            </dgm:alg>
            <dgm:shape xmlns:r="http://schemas.openxmlformats.org/officeDocument/2006/relationships" type="ellipse" r:blip="">
              <dgm:adjLst/>
            </dgm:shape>
            <dgm:choose name="Name20">
              <dgm:if name="Name21" func="var" arg="dir" op="equ" val="norm">
                <dgm:choose name="Name22">
                  <dgm:if name="Name23" axis="root ch" ptType="all node" func="cnt" op="lte" val="4">
                    <dgm:presOf axis="desOrSelf" ptType="node"/>
                  </dgm:if>
                  <dgm:else name="Name24">
                    <dgm:presOf/>
                  </dgm:else>
                </dgm:choose>
              </dgm:if>
              <dgm:else name="Name25">
                <dgm:choose name="Name26">
                  <dgm:if name="Name27" axis="root ch" ptType="all node" func="cnt" op="equ" val="2">
                    <dgm:presOf axis="root ch desOrSelf" ptType="all node node" st="1 2 1" cnt="1 1 0"/>
                  </dgm:if>
                  <dgm:else name="Name28">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if>
        <dgm:else name="Name29">
          <dgm:layoutNode name="circ1" styleLbl="vennNode1">
            <dgm:alg type="sp"/>
            <dgm:shape xmlns:r="http://schemas.openxmlformats.org/officeDocument/2006/relationships" type="ellipse" r:blip="">
              <dgm:adjLst/>
            </dgm:shape>
            <dgm:choose name="Name30">
              <dgm:if name="Name31" func="var" arg="dir" op="equ" val="norm">
                <dgm:choose name="Name32">
                  <dgm:if name="Name33" axis="root ch" ptType="all node" func="cnt" op="lte" val="4">
                    <dgm:presOf axis="desOrSelf" ptType="node"/>
                  </dgm:if>
                  <dgm:else name="Name34">
                    <dgm:presOf/>
                  </dgm:else>
                </dgm:choose>
              </dgm:if>
              <dgm:else name="Name35">
                <dgm:choose name="Name36">
                  <dgm:if name="Name37" axis="root ch" ptType="all node" func="cnt" op="equ" val="2">
                    <dgm:presOf axis="root ch desOrSelf" ptType="all node node" st="1 2 1" cnt="1 1 0"/>
                  </dgm:if>
                  <dgm:else name="Name38">
                    <dgm:choose name="Name39">
                      <dgm:if name="Name40" axis="root ch" ptType="all node" func="cnt" op="lte" val="4">
                        <dgm:presOf axis="desOrSelf" ptType="node"/>
                      </dgm:if>
                      <dgm:else name="Name41">
                        <dgm:presOf/>
                      </dgm:else>
                    </dgm:choose>
                  </dgm:else>
                </dgm:choose>
              </dgm:else>
            </dgm:choose>
            <dgm:constrLst/>
            <dgm:ruleLst/>
          </dgm:layoutNode>
          <dgm:layoutNode name="circ1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42">
              <dgm:if name="Name43" func="var" arg="dir" op="equ" val="norm">
                <dgm:presOf axis="desOrSelf" ptType="node"/>
              </dgm:if>
              <dgm:else name="Name44">
                <dgm:choose name="Name45">
                  <dgm:if name="Name46" axis="root ch" ptType="all node" func="cnt" op="equ" val="2">
                    <dgm:presOf axis="root ch desOrSelf" ptType="all node node" st="1 2 1" cnt="1 1 0"/>
                  </dgm:if>
                  <dgm:else name="Name47">
                    <dgm:presOf axis="desOrSelf" ptType="node"/>
                  </dgm:else>
                </dgm:choose>
              </dgm:else>
            </dgm:choose>
            <dgm:constrLst>
              <dgm:constr type="tMarg"/>
              <dgm:constr type="bMarg"/>
              <dgm:constr type="lMarg"/>
              <dgm:constr type="rMarg"/>
              <dgm:constr type="primFontSz" val="65"/>
            </dgm:constrLst>
            <dgm:ruleLst>
              <dgm:rule type="primFontSz" val="5" fact="NaN" max="NaN"/>
            </dgm:ruleLst>
          </dgm:layoutNode>
        </dgm:else>
      </dgm:choose>
    </dgm:forEach>
    <dgm:forEach name="Name48" axis="ch" ptType="node" st="2" cnt="1">
      <dgm:layoutNode name="circ2" styleLbl="vennNode1">
        <dgm:alg type="sp"/>
        <dgm:shape xmlns:r="http://schemas.openxmlformats.org/officeDocument/2006/relationships" type="ellipse" r:blip="">
          <dgm:adjLst/>
        </dgm:shape>
        <dgm:choose name="Name49">
          <dgm:if name="Name50" func="var" arg="dir" op="equ" val="norm">
            <dgm:choose name="Name51">
              <dgm:if name="Name52" axis="root ch" ptType="all node" func="cnt" op="lte" val="4">
                <dgm:presOf axis="desOrSelf" ptType="node"/>
              </dgm:if>
              <dgm:else name="Name53">
                <dgm:presOf/>
              </dgm:else>
            </dgm:choose>
          </dgm:if>
          <dgm:else name="Name54">
            <dgm:choose name="Name55">
              <dgm:if name="Name56" axis="root ch" ptType="all node" func="cnt" op="equ" val="2">
                <dgm:presOf axis="root ch desOrSelf" ptType="all node node" st="1 1 1" cnt="1 1 0"/>
              </dgm:if>
              <dgm:if name="Name57" axis="root ch" ptType="all node" func="cnt" op="equ" val="3">
                <dgm:presOf axis="root ch desOrSelf" ptType="all node node" st="1 3 1" cnt="1 1 0"/>
              </dgm:if>
              <dgm:if name="Name58" axis="root ch" ptType="all node" func="cnt" op="equ" val="4">
                <dgm:presOf axis="root ch desOrSelf" ptType="all node node" st="1 4 1" cnt="1 1 0"/>
              </dgm:if>
              <dgm:else name="Name59">
                <dgm:presOf/>
              </dgm:else>
            </dgm:choose>
          </dgm:else>
        </dgm:choose>
        <dgm:constrLst/>
        <dgm:ruleLst/>
      </dgm:layoutNode>
      <dgm:layoutNode name="circ2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60">
          <dgm:if name="Name61" func="var" arg="dir" op="equ" val="norm">
            <dgm:presOf axis="desOrSelf" ptType="node"/>
          </dgm:if>
          <dgm:else name="Name62">
            <dgm:choose name="Name63">
              <dgm:if name="Name64" axis="root ch" ptType="all node" func="cnt" op="equ" val="2">
                <dgm:presOf axis="root ch desOrSelf" ptType="all node node" st="1 1 1" cnt="1 1 0"/>
              </dgm:if>
              <dgm:if name="Name65" axis="root ch" ptType="all node" func="cnt" op="equ" val="3">
                <dgm:presOf axis="root ch desOrSelf" ptType="all node node" st="1 3 1" cnt="1 1 0"/>
              </dgm:if>
              <dgm:if name="Name66" axis="root ch" ptType="all node" func="cnt" op="equ" val="4">
                <dgm:presOf axis="root ch desOrSelf" ptType="all node node" st="1 4 1" cnt="1 1 0"/>
              </dgm:if>
              <dgm:if name="Name67" axis="root ch" ptType="all node" func="cnt" op="equ" val="5">
                <dgm:presOf axis="root ch desOrSelf" ptType="all node node" st="1 5 1" cnt="1 1 0"/>
              </dgm:if>
              <dgm:if name="Name68" axis="root ch" ptType="all node" func="cnt" op="equ" val="6">
                <dgm:presOf axis="root ch desOrSelf" ptType="all node node" st="1 6 1" cnt="1 1 0"/>
              </dgm:if>
              <dgm:else name="Name69">
                <dgm:presOf axis="root ch desOrSelf" ptType="all node node" st="1 7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70" axis="ch" ptType="node" st="3" cnt="1">
      <dgm:layoutNode name="circ3" styleLbl="vennNode1">
        <dgm:alg type="sp"/>
        <dgm:shape xmlns:r="http://schemas.openxmlformats.org/officeDocument/2006/relationships" type="ellipse" r:blip="">
          <dgm:adjLst/>
        </dgm:shape>
        <dgm:choose name="Name71">
          <dgm:if name="Name72" func="var" arg="dir" op="equ" val="norm">
            <dgm:choose name="Name73">
              <dgm:if name="Name74" axis="root ch" ptType="all node" func="cnt" op="lte" val="4">
                <dgm:presOf axis="desOrSelf" ptType="node"/>
              </dgm:if>
              <dgm:else name="Name75">
                <dgm:presOf/>
              </dgm:else>
            </dgm:choose>
          </dgm:if>
          <dgm:else name="Name76">
            <dgm:choose name="Name77">
              <dgm:if name="Name78" axis="root ch" ptType="all node" func="cnt" op="equ" val="3">
                <dgm:presOf axis="root ch desOrSelf" ptType="all node node" st="1 2 1" cnt="1 1 0"/>
              </dgm:if>
              <dgm:if name="Name79" axis="root ch" ptType="all node" func="cnt" op="equ" val="4">
                <dgm:presOf axis="root ch desOrSelf" ptType="all node node" st="1 3 1" cnt="1 1 0"/>
              </dgm:if>
              <dgm:else name="Name80">
                <dgm:presOf/>
              </dgm:else>
            </dgm:choose>
          </dgm:else>
        </dgm:choose>
        <dgm:constrLst/>
        <dgm:ruleLst/>
      </dgm:layoutNode>
      <dgm:layoutNode name="circ3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81">
          <dgm:if name="Name82" func="var" arg="dir" op="equ" val="norm">
            <dgm:presOf axis="desOrSelf" ptType="node"/>
          </dgm:if>
          <dgm:else name="Name83">
            <dgm:choose name="Name84">
              <dgm:if name="Name85" axis="root ch" ptType="all node" func="cnt" op="equ" val="3">
                <dgm:presOf axis="root ch desOrSelf" ptType="all node node" st="1 2 1" cnt="1 1 0"/>
              </dgm:if>
              <dgm:if name="Name86" axis="root ch" ptType="all node" func="cnt" op="equ" val="4">
                <dgm:presOf axis="root ch desOrSelf" ptType="all node node" st="1 3 1" cnt="1 1 0"/>
              </dgm:if>
              <dgm:if name="Name87" axis="root ch" ptType="all node" func="cnt" op="equ" val="5">
                <dgm:presOf axis="root ch desOrSelf" ptType="all node node" st="1 4 1" cnt="1 1 0"/>
              </dgm:if>
              <dgm:if name="Name88" axis="root ch" ptType="all node" func="cnt" op="equ" val="6">
                <dgm:presOf axis="root ch desOrSelf" ptType="all node node" st="1 5 1" cnt="1 1 0"/>
              </dgm:if>
              <dgm:else name="Name89">
                <dgm:presOf axis="root ch desOrSelf" ptType="all node node" st="1 6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90" axis="ch" ptType="node" st="4" cnt="1">
      <dgm:layoutNode name="circ4" styleLbl="vennNode1">
        <dgm:alg type="sp"/>
        <dgm:shape xmlns:r="http://schemas.openxmlformats.org/officeDocument/2006/relationships" type="ellipse" r:blip="">
          <dgm:adjLst/>
        </dgm:shape>
        <dgm:choose name="Name91">
          <dgm:if name="Name92" func="var" arg="dir" op="equ" val="norm">
            <dgm:choose name="Name93">
              <dgm:if name="Name94" axis="root ch" ptType="all node" func="cnt" op="lte" val="4">
                <dgm:presOf axis="desOrSelf" ptType="node"/>
              </dgm:if>
              <dgm:else name="Name95">
                <dgm:presOf/>
              </dgm:else>
            </dgm:choose>
          </dgm:if>
          <dgm:else name="Name96">
            <dgm:choose name="Name97">
              <dgm:if name="Name98" axis="root ch" ptType="all node" func="cnt" op="equ" val="4">
                <dgm:presOf axis="root ch desOrSelf" ptType="all node node" st="1 2 1" cnt="1 1 0"/>
              </dgm:if>
              <dgm:else name="Name99">
                <dgm:presOf/>
              </dgm:else>
            </dgm:choose>
          </dgm:else>
        </dgm:choose>
        <dgm:constrLst/>
        <dgm:ruleLst/>
      </dgm:layoutNode>
      <dgm:layoutNode name="circ4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0">
          <dgm:if name="Name101" func="var" arg="dir" op="equ" val="norm">
            <dgm:presOf axis="desOrSelf" ptType="node"/>
          </dgm:if>
          <dgm:else name="Name102">
            <dgm:choose name="Name103">
              <dgm:if name="Name104" axis="root ch" ptType="all node" func="cnt" op="equ" val="4">
                <dgm:presOf axis="root ch desOrSelf" ptType="all node node" st="1 2 1" cnt="1 1 0"/>
              </dgm:if>
              <dgm:if name="Name105" axis="root ch" ptType="all node" func="cnt" op="equ" val="5">
                <dgm:presOf axis="root ch desOrSelf" ptType="all node node" st="1 3 1" cnt="1 1 0"/>
              </dgm:if>
              <dgm:if name="Name106" axis="root ch" ptType="all node" func="cnt" op="equ" val="6">
                <dgm:presOf axis="root ch desOrSelf" ptType="all node node" st="1 4 1" cnt="1 1 0"/>
              </dgm:if>
              <dgm:else name="Name107">
                <dgm:presOf axis="root ch desOrSelf" ptType="all node node" st="1 5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08" axis="ch" ptType="node" st="5" cnt="1">
      <dgm:layoutNode name="circ5" styleLbl="vennNode1">
        <dgm:alg type="sp"/>
        <dgm:shape xmlns:r="http://schemas.openxmlformats.org/officeDocument/2006/relationships" type="ellipse" r:blip="">
          <dgm:adjLst/>
        </dgm:shape>
        <dgm:presOf/>
        <dgm:constrLst/>
        <dgm:ruleLst/>
      </dgm:layoutNode>
      <dgm:layoutNode name="circ5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09">
          <dgm:if name="Name110" func="var" arg="dir" op="equ" val="norm">
            <dgm:presOf axis="desOrSelf" ptType="node"/>
          </dgm:if>
          <dgm:else name="Name111">
            <dgm:choose name="Name112">
              <dgm:if name="Name113" axis="root ch" ptType="all node" func="cnt" op="equ" val="5">
                <dgm:presOf axis="root ch desOrSelf" ptType="all node node" st="1 2 1" cnt="1 1 0"/>
              </dgm:if>
              <dgm:if name="Name114" axis="root ch" ptType="all node" func="cnt" op="equ" val="6">
                <dgm:presOf axis="root ch desOrSelf" ptType="all node node" st="1 3 1" cnt="1 1 0"/>
              </dgm:if>
              <dgm:else name="Name115">
                <dgm:presOf axis="root ch desOrSelf" ptType="all node node" st="1 4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16" axis="ch" ptType="node" st="6" cnt="1">
      <dgm:layoutNode name="circ6" styleLbl="vennNode1">
        <dgm:alg type="sp"/>
        <dgm:shape xmlns:r="http://schemas.openxmlformats.org/officeDocument/2006/relationships" type="ellipse" r:blip="">
          <dgm:adjLst/>
        </dgm:shape>
        <dgm:presOf/>
        <dgm:constrLst/>
        <dgm:ruleLst/>
      </dgm:layoutNode>
      <dgm:layoutNode name="circ6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17">
          <dgm:if name="Name118" func="var" arg="dir" op="equ" val="norm">
            <dgm:presOf axis="desOrSelf" ptType="node"/>
          </dgm:if>
          <dgm:else name="Name119">
            <dgm:choose name="Name120">
              <dgm:if name="Name121" axis="root ch" ptType="all node" func="cnt" op="equ" val="6">
                <dgm:presOf axis="root ch desOrSelf" ptType="all node node" st="1 2 1" cnt="1 1 0"/>
              </dgm:if>
              <dgm:else name="Name122">
                <dgm:presOf axis="root ch desOrSelf" ptType="all node node" st="1 3 1" cnt="1 1 0"/>
              </dgm:else>
            </dgm:choose>
          </dgm:else>
        </dgm:choose>
        <dgm:constrLst>
          <dgm:constr type="tMarg"/>
          <dgm:constr type="bMarg"/>
          <dgm:constr type="lMarg"/>
          <dgm:constr type="rMarg"/>
          <dgm:constr type="primFontSz" val="65"/>
        </dgm:constrLst>
        <dgm:ruleLst>
          <dgm:rule type="primFontSz" val="5" fact="NaN" max="NaN"/>
        </dgm:ruleLst>
      </dgm:layoutNode>
    </dgm:forEach>
    <dgm:forEach name="Name123" axis="ch" ptType="node" st="7" cnt="1">
      <dgm:layoutNode name="circ7" styleLbl="vennNode1">
        <dgm:alg type="sp"/>
        <dgm:shape xmlns:r="http://schemas.openxmlformats.org/officeDocument/2006/relationships" type="ellipse" r:blip="">
          <dgm:adjLst/>
        </dgm:shape>
        <dgm:presOf/>
        <dgm:constrLst/>
        <dgm:ruleLst/>
      </dgm:layoutNode>
      <dgm:layoutNode name="circ7Tx" styleLbl="revTx">
        <dgm:varLst>
          <dgm:chMax val="0"/>
          <dgm:chPref val="0"/>
          <dgm:bulletEnabled val="1"/>
        </dgm:varLst>
        <dgm:alg type="tx">
          <dgm:param type="txAnchorHorzCh" val="ctr"/>
          <dgm:param type="txAnchorVertCh" val="mid"/>
        </dgm:alg>
        <dgm:shape xmlns:r="http://schemas.openxmlformats.org/officeDocument/2006/relationships" type="rect" r:blip="" hideGeom="1">
          <dgm:adjLst/>
        </dgm:shape>
        <dgm:choose name="Name124">
          <dgm:if name="Name125" func="var" arg="dir" op="equ" val="norm">
            <dgm:presOf axis="desOrSelf" ptType="node"/>
          </dgm:if>
          <dgm:else name="Name126">
            <dgm:presOf axis="root ch desOrSelf" ptType="all node node" st="1 2 1" cnt="1 1 0"/>
          </dgm:else>
        </dgm:choose>
        <dgm:constrLst>
          <dgm:constr type="tMarg"/>
          <dgm:constr type="bMarg"/>
          <dgm:constr type="lMarg"/>
          <dgm:constr type="rMarg"/>
          <dgm:constr type="primFontSz" val="65"/>
        </dgm:constrLst>
        <dgm:ruleLst>
          <dgm:rule type="primFontSz" val="5" fact="NaN" max="NaN"/>
        </dgm:ruleLst>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extLst>
      <p:ext uri="{BB962C8B-B14F-4D97-AF65-F5344CB8AC3E}">
        <p14:creationId xmlns:p14="http://schemas.microsoft.com/office/powerpoint/2010/main" val="2794411169"/>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8"/>
        <p:cNvGrpSpPr/>
        <p:nvPr/>
      </p:nvGrpSpPr>
      <p:grpSpPr>
        <a:xfrm>
          <a:off x="0" y="0"/>
          <a:ext cx="0" cy="0"/>
          <a:chOff x="0" y="0"/>
          <a:chExt cx="0" cy="0"/>
        </a:xfrm>
      </p:grpSpPr>
      <p:sp>
        <p:nvSpPr>
          <p:cNvPr id="99" name="Google Shape;99;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0" name="Google Shape;100;p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endParaRPr dirty="0"/>
          </a:p>
        </p:txBody>
      </p:sp>
      <p:sp>
        <p:nvSpPr>
          <p:cNvPr id="101" name="Google Shape;101;p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a:t>
            </a:fld>
            <a:endParaRPr/>
          </a:p>
        </p:txBody>
      </p:sp>
    </p:spTree>
    <p:extLst>
      <p:ext uri="{BB962C8B-B14F-4D97-AF65-F5344CB8AC3E}">
        <p14:creationId xmlns:p14="http://schemas.microsoft.com/office/powerpoint/2010/main" val="162176763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6101721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833938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1110817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36122521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19491559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38174657"/>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10924627"/>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8342019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146030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55800152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66157084"/>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2547835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776036913"/>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728082671"/>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90520568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63744601"/>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700893926"/>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19064394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63624889"/>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007095069"/>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035838009"/>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4192453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238296566"/>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66626305"/>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2776500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1"/>
        <p:cNvGrpSpPr/>
        <p:nvPr/>
      </p:nvGrpSpPr>
      <p:grpSpPr>
        <a:xfrm>
          <a:off x="0" y="0"/>
          <a:ext cx="0" cy="0"/>
          <a:chOff x="0" y="0"/>
          <a:chExt cx="0" cy="0"/>
        </a:xfrm>
      </p:grpSpPr>
      <p:sp>
        <p:nvSpPr>
          <p:cNvPr id="132" name="Google Shape;132;p3: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3" name="Google Shape;133;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3436959260"/>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9"/>
        <p:cNvGrpSpPr/>
        <p:nvPr/>
      </p:nvGrpSpPr>
      <p:grpSpPr>
        <a:xfrm>
          <a:off x="0" y="0"/>
          <a:ext cx="0" cy="0"/>
          <a:chOff x="0" y="0"/>
          <a:chExt cx="0" cy="0"/>
        </a:xfrm>
      </p:grpSpPr>
      <p:sp>
        <p:nvSpPr>
          <p:cNvPr id="210" name="Google Shape;210;p8: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1" name="Google Shape;21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Layouts/_rels/slideLayout18.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g"/><Relationship Id="rId1" Type="http://schemas.openxmlformats.org/officeDocument/2006/relationships/slideMaster" Target="../slideMasters/slideMaster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jpg"/><Relationship Id="rId1" Type="http://schemas.openxmlformats.org/officeDocument/2006/relationships/slideMaster" Target="../slideMasters/slideMaster2.xml"/><Relationship Id="rId4" Type="http://schemas.openxmlformats.org/officeDocument/2006/relationships/image" Target="../media/image10.png"/></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1.jp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12.jpg"/><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g"/><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g"/><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matchingName="8_Title Slide">
  <p:cSld name="8_Title Slide">
    <p:spTree>
      <p:nvGrpSpPr>
        <p:cNvPr id="1" name="Shape 15"/>
        <p:cNvGrpSpPr/>
        <p:nvPr/>
      </p:nvGrpSpPr>
      <p:grpSpPr>
        <a:xfrm>
          <a:off x="0" y="0"/>
          <a:ext cx="0" cy="0"/>
          <a:chOff x="0" y="0"/>
          <a:chExt cx="0" cy="0"/>
        </a:xfrm>
      </p:grpSpPr>
      <p:sp>
        <p:nvSpPr>
          <p:cNvPr id="16" name="Google Shape;16;p10"/>
          <p:cNvSpPr>
            <a:spLocks noGrp="1"/>
          </p:cNvSpPr>
          <p:nvPr>
            <p:ph type="pic" idx="2"/>
          </p:nvPr>
        </p:nvSpPr>
        <p:spPr>
          <a:xfrm>
            <a:off x="0" y="0"/>
            <a:ext cx="12192000" cy="6858000"/>
          </a:xfrm>
          <a:prstGeom prst="rect">
            <a:avLst/>
          </a:prstGeom>
          <a:noFill/>
          <a:ln>
            <a:noFill/>
          </a:ln>
        </p:spPr>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matchingName="29_Title Slide">
  <p:cSld name="29_Title Slide">
    <p:spTree>
      <p:nvGrpSpPr>
        <p:cNvPr id="1" name="Shape 19"/>
        <p:cNvGrpSpPr/>
        <p:nvPr/>
      </p:nvGrpSpPr>
      <p:grpSpPr>
        <a:xfrm>
          <a:off x="0" y="0"/>
          <a:ext cx="0" cy="0"/>
          <a:chOff x="0" y="0"/>
          <a:chExt cx="0" cy="0"/>
        </a:xfrm>
      </p:grpSpPr>
      <p:sp>
        <p:nvSpPr>
          <p:cNvPr id="20" name="Google Shape;20;p12"/>
          <p:cNvSpPr>
            <a:spLocks noGrp="1"/>
          </p:cNvSpPr>
          <p:nvPr>
            <p:ph type="pic" idx="2"/>
          </p:nvPr>
        </p:nvSpPr>
        <p:spPr>
          <a:xfrm>
            <a:off x="1127760" y="1123950"/>
            <a:ext cx="9936480" cy="46101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nodeType="withEffect">
                                  <p:stCondLst>
                                    <p:cond delay="0"/>
                                  </p:stCondLst>
                                  <p:childTnLst>
                                    <p:set>
                                      <p:cBhvr>
                                        <p:cTn id="6" dur="1" fill="hold">
                                          <p:stCondLst>
                                            <p:cond delay="0"/>
                                          </p:stCondLst>
                                        </p:cTn>
                                        <p:tgtEl>
                                          <p:spTgt spid="20"/>
                                        </p:tgtEl>
                                        <p:attrNameLst>
                                          <p:attrName>style.visibility</p:attrName>
                                        </p:attrNameLst>
                                      </p:cBhvr>
                                      <p:to>
                                        <p:strVal val="visible"/>
                                      </p:to>
                                    </p:set>
                                    <p:anim calcmode="lin" valueType="num">
                                      <p:cBhvr additive="base">
                                        <p:cTn id="7" dur="500"/>
                                        <p:tgtEl>
                                          <p:spTgt spid="2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matchingName="48_Title Slide">
  <p:cSld name="48_Title Slide">
    <p:spTree>
      <p:nvGrpSpPr>
        <p:cNvPr id="1" name="Shape 33"/>
        <p:cNvGrpSpPr/>
        <p:nvPr/>
      </p:nvGrpSpPr>
      <p:grpSpPr>
        <a:xfrm>
          <a:off x="0" y="0"/>
          <a:ext cx="0" cy="0"/>
          <a:chOff x="0" y="0"/>
          <a:chExt cx="0" cy="0"/>
        </a:xfrm>
      </p:grpSpPr>
      <p:sp>
        <p:nvSpPr>
          <p:cNvPr id="34" name="Google Shape;34;p17"/>
          <p:cNvSpPr>
            <a:spLocks noGrp="1"/>
          </p:cNvSpPr>
          <p:nvPr>
            <p:ph type="pic" idx="2"/>
          </p:nvPr>
        </p:nvSpPr>
        <p:spPr>
          <a:xfrm>
            <a:off x="3452649" y="-3"/>
            <a:ext cx="8739351" cy="6858000"/>
          </a:xfrm>
          <a:prstGeom prst="rect">
            <a:avLst/>
          </a:prstGeom>
          <a:solidFill>
            <a:srgbClr val="D8D8D8">
              <a:alpha val="49803"/>
            </a:srgbClr>
          </a:solidFill>
          <a:ln>
            <a:noFill/>
          </a:ln>
        </p:spPr>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fill="hold" nodeType="withEffect">
                                  <p:stCondLst>
                                    <p:cond delay="500"/>
                                  </p:stCondLst>
                                  <p:childTnLst>
                                    <p:set>
                                      <p:cBhvr>
                                        <p:cTn id="6" dur="1" fill="hold">
                                          <p:stCondLst>
                                            <p:cond delay="0"/>
                                          </p:stCondLst>
                                        </p:cTn>
                                        <p:tgtEl>
                                          <p:spTgt spid="34"/>
                                        </p:tgtEl>
                                        <p:attrNameLst>
                                          <p:attrName>style.visibility</p:attrName>
                                        </p:attrNameLst>
                                      </p:cBhvr>
                                      <p:to>
                                        <p:strVal val="visible"/>
                                      </p:to>
                                    </p:set>
                                    <p:anim calcmode="lin" valueType="num">
                                      <p:cBhvr additive="base">
                                        <p:cTn id="7" dur="500"/>
                                        <p:tgtEl>
                                          <p:spTgt spid="34"/>
                                        </p:tgtEl>
                                        <p:attrNameLst>
                                          <p:attrName>ppt_x</p:attrName>
                                        </p:attrNameLst>
                                      </p:cBhvr>
                                      <p:tavLst>
                                        <p:tav tm="0">
                                          <p:val>
                                            <p:strVal val="#ppt_x+1"/>
                                          </p:val>
                                        </p:tav>
                                        <p:tav tm="100000">
                                          <p:val>
                                            <p:strVal val="#ppt_x"/>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matchingName="Title and Content" type="obj">
  <p:cSld name="OBJECT">
    <p:spTree>
      <p:nvGrpSpPr>
        <p:cNvPr id="1" name="Shape 35"/>
        <p:cNvGrpSpPr/>
        <p:nvPr/>
      </p:nvGrpSpPr>
      <p:grpSpPr>
        <a:xfrm>
          <a:off x="0" y="0"/>
          <a:ext cx="0" cy="0"/>
          <a:chOff x="0" y="0"/>
          <a:chExt cx="0" cy="0"/>
        </a:xfrm>
      </p:grpSpPr>
      <p:sp>
        <p:nvSpPr>
          <p:cNvPr id="36" name="Google Shape;36;p18"/>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7" name="Google Shape;37;p18"/>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8" name="Google Shape;38;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0" name="Google Shape;40;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matchingName="Section Header" type="secHead">
  <p:cSld name="SECTION_HEADER">
    <p:spTree>
      <p:nvGrpSpPr>
        <p:cNvPr id="1" name="Shape 41"/>
        <p:cNvGrpSpPr/>
        <p:nvPr/>
      </p:nvGrpSpPr>
      <p:grpSpPr>
        <a:xfrm>
          <a:off x="0" y="0"/>
          <a:ext cx="0" cy="0"/>
          <a:chOff x="0" y="0"/>
          <a:chExt cx="0" cy="0"/>
        </a:xfrm>
      </p:grpSpPr>
      <p:sp>
        <p:nvSpPr>
          <p:cNvPr id="42" name="Google Shape;42;p19"/>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3" name="Google Shape;43;p19"/>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44" name="Google Shape;44;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5" name="Google Shape;45;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6" name="Google Shape;46;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matchingName="Two Content" type="twoObj">
  <p:cSld name="TWO_OBJECTS">
    <p:spTree>
      <p:nvGrpSpPr>
        <p:cNvPr id="1" name="Shape 47"/>
        <p:cNvGrpSpPr/>
        <p:nvPr/>
      </p:nvGrpSpPr>
      <p:grpSpPr>
        <a:xfrm>
          <a:off x="0" y="0"/>
          <a:ext cx="0" cy="0"/>
          <a:chOff x="0" y="0"/>
          <a:chExt cx="0" cy="0"/>
        </a:xfrm>
      </p:grpSpPr>
      <p:sp>
        <p:nvSpPr>
          <p:cNvPr id="48" name="Google Shape;48;p20"/>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9" name="Google Shape;49;p20"/>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0" name="Google Shape;50;p20"/>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1" name="Google Shape;51;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matchingName="Comparison" type="twoTxTwoObj">
  <p:cSld name="TWO_OBJECTS_WITH_TEXT">
    <p:spTree>
      <p:nvGrpSpPr>
        <p:cNvPr id="1" name="Shape 54"/>
        <p:cNvGrpSpPr/>
        <p:nvPr/>
      </p:nvGrpSpPr>
      <p:grpSpPr>
        <a:xfrm>
          <a:off x="0" y="0"/>
          <a:ext cx="0" cy="0"/>
          <a:chOff x="0" y="0"/>
          <a:chExt cx="0" cy="0"/>
        </a:xfrm>
      </p:grpSpPr>
      <p:sp>
        <p:nvSpPr>
          <p:cNvPr id="55" name="Google Shape;55;p21"/>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6" name="Google Shape;56;p21"/>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7" name="Google Shape;57;p21"/>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58" name="Google Shape;58;p21"/>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59" name="Google Shape;59;p21"/>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60" name="Google Shape;60;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1" name="Google Shape;61;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2" name="Google Shape;62;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matchingName="Blank" type="blank">
  <p:cSld name="BLANK">
    <p:spTree>
      <p:nvGrpSpPr>
        <p:cNvPr id="1" name="Shape 68"/>
        <p:cNvGrpSpPr/>
        <p:nvPr/>
      </p:nvGrpSpPr>
      <p:grpSpPr>
        <a:xfrm>
          <a:off x="0" y="0"/>
          <a:ext cx="0" cy="0"/>
          <a:chOff x="0" y="0"/>
          <a:chExt cx="0" cy="0"/>
        </a:xfrm>
      </p:grpSpPr>
      <p:sp>
        <p:nvSpPr>
          <p:cNvPr id="69" name="Google Shape;69;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matchingName="Content with Caption" type="objTx">
  <p:cSld name="OBJECT_WITH_CAPTION_TEXT">
    <p:spTree>
      <p:nvGrpSpPr>
        <p:cNvPr id="1" name="Shape 72"/>
        <p:cNvGrpSpPr/>
        <p:nvPr/>
      </p:nvGrpSpPr>
      <p:grpSpPr>
        <a:xfrm>
          <a:off x="0" y="0"/>
          <a:ext cx="0" cy="0"/>
          <a:chOff x="0" y="0"/>
          <a:chExt cx="0" cy="0"/>
        </a:xfrm>
      </p:grpSpPr>
      <p:sp>
        <p:nvSpPr>
          <p:cNvPr id="73" name="Google Shape;73;p24"/>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4"/>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75" name="Google Shape;75;p24"/>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76" name="Google Shape;76;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8" name="Google Shape;78;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matchingName="Picture with Caption" type="picTx">
  <p:cSld name="PICTURE_WITH_CAPTION_TEXT">
    <p:spTree>
      <p:nvGrpSpPr>
        <p:cNvPr id="1" name="Shape 79"/>
        <p:cNvGrpSpPr/>
        <p:nvPr/>
      </p:nvGrpSpPr>
      <p:grpSpPr>
        <a:xfrm>
          <a:off x="0" y="0"/>
          <a:ext cx="0" cy="0"/>
          <a:chOff x="0" y="0"/>
          <a:chExt cx="0" cy="0"/>
        </a:xfrm>
      </p:grpSpPr>
      <p:sp>
        <p:nvSpPr>
          <p:cNvPr id="80" name="Google Shape;80;p25"/>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1" name="Google Shape;81;p25"/>
          <p:cNvSpPr>
            <a:spLocks noGrp="1"/>
          </p:cNvSpPr>
          <p:nvPr>
            <p:ph type="pic" idx="2"/>
          </p:nvPr>
        </p:nvSpPr>
        <p:spPr>
          <a:xfrm>
            <a:off x="5183188" y="987425"/>
            <a:ext cx="6172200" cy="4873625"/>
          </a:xfrm>
          <a:prstGeom prst="rect">
            <a:avLst/>
          </a:prstGeom>
          <a:noFill/>
          <a:ln>
            <a:noFill/>
          </a:ln>
        </p:spPr>
      </p:sp>
      <p:sp>
        <p:nvSpPr>
          <p:cNvPr id="82" name="Google Shape;82;p25"/>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83" name="Google Shape;83;p2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4" name="Google Shape;84;p2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5" name="Google Shape;85;p2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matchingName="Title and Vertical Text" type="vertTx">
  <p:cSld name="VERTICAL_TEXT">
    <p:spTree>
      <p:nvGrpSpPr>
        <p:cNvPr id="1" name="Shape 86"/>
        <p:cNvGrpSpPr/>
        <p:nvPr/>
      </p:nvGrpSpPr>
      <p:grpSpPr>
        <a:xfrm>
          <a:off x="0" y="0"/>
          <a:ext cx="0" cy="0"/>
          <a:chOff x="0" y="0"/>
          <a:chExt cx="0" cy="0"/>
        </a:xfrm>
      </p:grpSpPr>
      <p:sp>
        <p:nvSpPr>
          <p:cNvPr id="87" name="Google Shape;87;p26"/>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8" name="Google Shape;88;p26"/>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9" name="Google Shape;89;p2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2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1" name="Google Shape;91;p2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matchingName="Vertical Title and Text" type="vertTitleAndTx">
  <p:cSld name="VERTICAL_TITLE_AND_VERTICAL_TEXT">
    <p:spTree>
      <p:nvGrpSpPr>
        <p:cNvPr id="1" name="Shape 92"/>
        <p:cNvGrpSpPr/>
        <p:nvPr/>
      </p:nvGrpSpPr>
      <p:grpSpPr>
        <a:xfrm>
          <a:off x="0" y="0"/>
          <a:ext cx="0" cy="0"/>
          <a:chOff x="0" y="0"/>
          <a:chExt cx="0" cy="0"/>
        </a:xfrm>
      </p:grpSpPr>
      <p:sp>
        <p:nvSpPr>
          <p:cNvPr id="93" name="Google Shape;93;p27"/>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94" name="Google Shape;94;p27"/>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95" name="Google Shape;95;p2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6" name="Google Shape;96;p2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7" name="Google Shape;97;p2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userDrawn="1">
  <p:cSld name="6_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grpSp>
        <p:nvGrpSpPr>
          <p:cNvPr id="3" name="Group 31">
            <a:extLst>
              <a:ext uri="{FF2B5EF4-FFF2-40B4-BE49-F238E27FC236}">
                <a16:creationId xmlns:a16="http://schemas.microsoft.com/office/drawing/2014/main" id="{36BA39E4-4787-4A57-95AF-71D0542315A0}"/>
              </a:ext>
            </a:extLst>
          </p:cNvPr>
          <p:cNvGrpSpPr/>
          <p:nvPr userDrawn="1"/>
        </p:nvGrpSpPr>
        <p:grpSpPr>
          <a:xfrm flipV="1">
            <a:off x="5427361" y="1143268"/>
            <a:ext cx="1337278" cy="220479"/>
            <a:chOff x="5809673" y="3008118"/>
            <a:chExt cx="2419398" cy="398889"/>
          </a:xfrm>
        </p:grpSpPr>
        <p:sp>
          <p:nvSpPr>
            <p:cNvPr id="33" name="Rectangle 32">
              <a:extLst>
                <a:ext uri="{FF2B5EF4-FFF2-40B4-BE49-F238E27FC236}">
                  <a16:creationId xmlns:a16="http://schemas.microsoft.com/office/drawing/2014/main" id="{6C99468F-7C27-4A33-B8CC-5794F45C6159}"/>
                </a:ext>
              </a:extLst>
            </p:cNvPr>
            <p:cNvSpPr/>
            <p:nvPr userDrawn="1"/>
          </p:nvSpPr>
          <p:spPr>
            <a:xfrm>
              <a:off x="5809673" y="3008118"/>
              <a:ext cx="398888" cy="39888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a:extLst>
                <a:ext uri="{FF2B5EF4-FFF2-40B4-BE49-F238E27FC236}">
                  <a16:creationId xmlns:a16="http://schemas.microsoft.com/office/drawing/2014/main" id="{EDA484AE-33CE-4979-81A4-360C2226ECDF}"/>
                </a:ext>
              </a:extLst>
            </p:cNvPr>
            <p:cNvSpPr/>
            <p:nvPr userDrawn="1"/>
          </p:nvSpPr>
          <p:spPr>
            <a:xfrm>
              <a:off x="6314801" y="3008118"/>
              <a:ext cx="398888" cy="39888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5" name="Rectangle 34">
              <a:extLst>
                <a:ext uri="{FF2B5EF4-FFF2-40B4-BE49-F238E27FC236}">
                  <a16:creationId xmlns:a16="http://schemas.microsoft.com/office/drawing/2014/main" id="{688CA5D0-B787-4DFD-87F1-332795E33C1F}"/>
                </a:ext>
              </a:extLst>
            </p:cNvPr>
            <p:cNvSpPr/>
            <p:nvPr userDrawn="1"/>
          </p:nvSpPr>
          <p:spPr>
            <a:xfrm>
              <a:off x="6819928" y="3008118"/>
              <a:ext cx="398888" cy="39888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6" name="Rectangle 35">
              <a:extLst>
                <a:ext uri="{FF2B5EF4-FFF2-40B4-BE49-F238E27FC236}">
                  <a16:creationId xmlns:a16="http://schemas.microsoft.com/office/drawing/2014/main" id="{42618CF6-3DC5-4866-ACB7-14F89F22C719}"/>
                </a:ext>
              </a:extLst>
            </p:cNvPr>
            <p:cNvSpPr/>
            <p:nvPr userDrawn="1"/>
          </p:nvSpPr>
          <p:spPr>
            <a:xfrm>
              <a:off x="7325056" y="3008118"/>
              <a:ext cx="398888" cy="39888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7" name="Rectangle 36">
              <a:extLst>
                <a:ext uri="{FF2B5EF4-FFF2-40B4-BE49-F238E27FC236}">
                  <a16:creationId xmlns:a16="http://schemas.microsoft.com/office/drawing/2014/main" id="{C471A078-94EE-430C-8990-77DD907780E6}"/>
                </a:ext>
              </a:extLst>
            </p:cNvPr>
            <p:cNvSpPr/>
            <p:nvPr userDrawn="1"/>
          </p:nvSpPr>
          <p:spPr>
            <a:xfrm>
              <a:off x="7830183" y="3008118"/>
              <a:ext cx="398888" cy="39888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Tree>
    <p:extLst>
      <p:ext uri="{BB962C8B-B14F-4D97-AF65-F5344CB8AC3E}">
        <p14:creationId xmlns:p14="http://schemas.microsoft.com/office/powerpoint/2010/main" val="325328882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userDrawn="1">
  <p:cSld name="Contents slide layout">
    <p:spTree>
      <p:nvGrpSpPr>
        <p:cNvPr id="1" name=""/>
        <p:cNvGrpSpPr/>
        <p:nvPr/>
      </p:nvGrpSpPr>
      <p:grpSpPr>
        <a:xfrm>
          <a:off x="0" y="0"/>
          <a:ext cx="0" cy="0"/>
          <a:chOff x="0" y="0"/>
          <a:chExt cx="0" cy="0"/>
        </a:xfrm>
      </p:grpSpPr>
      <p:sp>
        <p:nvSpPr>
          <p:cNvPr id="2" name="Text Placeholder 9">
            <a:extLst>
              <a:ext uri="{FF2B5EF4-FFF2-40B4-BE49-F238E27FC236}">
                <a16:creationId xmlns:a16="http://schemas.microsoft.com/office/drawing/2014/main" id="{23DE32A5-6181-4C51-AD5C-3F1A448478A1}"/>
              </a:ext>
            </a:extLst>
          </p:cNvPr>
          <p:cNvSpPr>
            <a:spLocks noGrp="1"/>
          </p:cNvSpPr>
          <p:nvPr>
            <p:ph type="body" sz="quarter" idx="10" hasCustomPrompt="1"/>
          </p:nvPr>
        </p:nvSpPr>
        <p:spPr>
          <a:xfrm>
            <a:off x="323529" y="33950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pPr lvl="0"/>
            <a:r>
              <a:rPr lang="en-US" altLang="ko-KR" dirty="0"/>
              <a:t>BASIC LAYOUT</a:t>
            </a:r>
          </a:p>
        </p:txBody>
      </p:sp>
    </p:spTree>
    <p:extLst>
      <p:ext uri="{BB962C8B-B14F-4D97-AF65-F5344CB8AC3E}">
        <p14:creationId xmlns:p14="http://schemas.microsoft.com/office/powerpoint/2010/main" val="355506624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showMasterSp="0" userDrawn="1">
  <p:cSld name="31_Images &amp; Contents Layout">
    <p:spTree>
      <p:nvGrpSpPr>
        <p:cNvPr id="1" name=""/>
        <p:cNvGrpSpPr/>
        <p:nvPr/>
      </p:nvGrpSpPr>
      <p:grpSpPr>
        <a:xfrm>
          <a:off x="0" y="0"/>
          <a:ext cx="0" cy="0"/>
          <a:chOff x="0" y="0"/>
          <a:chExt cx="0" cy="0"/>
        </a:xfrm>
      </p:grpSpPr>
      <p:sp>
        <p:nvSpPr>
          <p:cNvPr id="22" name="직사각형 21">
            <a:extLst>
              <a:ext uri="{FF2B5EF4-FFF2-40B4-BE49-F238E27FC236}">
                <a16:creationId xmlns:a16="http://schemas.microsoft.com/office/drawing/2014/main" id="{C0AD03F6-15F2-4D54-8634-F2FD4B876D5D}"/>
              </a:ext>
            </a:extLst>
          </p:cNvPr>
          <p:cNvSpPr/>
          <p:nvPr userDrawn="1"/>
        </p:nvSpPr>
        <p:spPr>
          <a:xfrm>
            <a:off x="0" y="1894646"/>
            <a:ext cx="12191999" cy="3068708"/>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a:p>
        </p:txBody>
      </p:sp>
      <p:sp>
        <p:nvSpPr>
          <p:cNvPr id="35" name="Picture Placeholder 34">
            <a:extLst>
              <a:ext uri="{FF2B5EF4-FFF2-40B4-BE49-F238E27FC236}">
                <a16:creationId xmlns:a16="http://schemas.microsoft.com/office/drawing/2014/main" id="{A60AF8CF-91F6-47AF-9506-4473DAA9AA63}"/>
              </a:ext>
            </a:extLst>
          </p:cNvPr>
          <p:cNvSpPr>
            <a:spLocks noGrp="1"/>
          </p:cNvSpPr>
          <p:nvPr>
            <p:ph type="pic" idx="12" hasCustomPrompt="1"/>
          </p:nvPr>
        </p:nvSpPr>
        <p:spPr>
          <a:xfrm>
            <a:off x="472612" y="504855"/>
            <a:ext cx="6441943" cy="5959540"/>
          </a:xfrm>
          <a:custGeom>
            <a:avLst/>
            <a:gdLst>
              <a:gd name="connsiteX0" fmla="*/ 3930341 w 6441943"/>
              <a:gd name="connsiteY0" fmla="*/ 5551462 h 5959540"/>
              <a:gd name="connsiteX1" fmla="*/ 3930470 w 6441943"/>
              <a:gd name="connsiteY1" fmla="*/ 5553792 h 5959540"/>
              <a:gd name="connsiteX2" fmla="*/ 3930728 w 6441943"/>
              <a:gd name="connsiteY2" fmla="*/ 5581396 h 5959540"/>
              <a:gd name="connsiteX3" fmla="*/ 3101215 w 6441943"/>
              <a:gd name="connsiteY3" fmla="*/ 5522950 h 5959540"/>
              <a:gd name="connsiteX4" fmla="*/ 3096254 w 6441943"/>
              <a:gd name="connsiteY4" fmla="*/ 5540606 h 5959540"/>
              <a:gd name="connsiteX5" fmla="*/ 3100089 w 6441943"/>
              <a:gd name="connsiteY5" fmla="*/ 5529112 h 5959540"/>
              <a:gd name="connsiteX6" fmla="*/ 3179633 w 6441943"/>
              <a:gd name="connsiteY6" fmla="*/ 5436354 h 5959540"/>
              <a:gd name="connsiteX7" fmla="*/ 3179855 w 6441943"/>
              <a:gd name="connsiteY7" fmla="*/ 5457522 h 5959540"/>
              <a:gd name="connsiteX8" fmla="*/ 3179738 w 6441943"/>
              <a:gd name="connsiteY8" fmla="*/ 5446344 h 5959540"/>
              <a:gd name="connsiteX9" fmla="*/ 3798364 w 6441943"/>
              <a:gd name="connsiteY9" fmla="*/ 5116122 h 5959540"/>
              <a:gd name="connsiteX10" fmla="*/ 3835318 w 6441943"/>
              <a:gd name="connsiteY10" fmla="*/ 5181705 h 5959540"/>
              <a:gd name="connsiteX11" fmla="*/ 3838161 w 6441943"/>
              <a:gd name="connsiteY11" fmla="*/ 5187944 h 5959540"/>
              <a:gd name="connsiteX12" fmla="*/ 3772668 w 6441943"/>
              <a:gd name="connsiteY12" fmla="*/ 5021018 h 5959540"/>
              <a:gd name="connsiteX13" fmla="*/ 3772670 w 6441943"/>
              <a:gd name="connsiteY13" fmla="*/ 5021035 h 5959540"/>
              <a:gd name="connsiteX14" fmla="*/ 3772673 w 6441943"/>
              <a:gd name="connsiteY14" fmla="*/ 5021047 h 5959540"/>
              <a:gd name="connsiteX15" fmla="*/ 3772670 w 6441943"/>
              <a:gd name="connsiteY15" fmla="*/ 5021034 h 5959540"/>
              <a:gd name="connsiteX16" fmla="*/ 3761032 w 6441943"/>
              <a:gd name="connsiteY16" fmla="*/ 4843434 h 5959540"/>
              <a:gd name="connsiteX17" fmla="*/ 3760631 w 6441943"/>
              <a:gd name="connsiteY17" fmla="*/ 4854130 h 5959540"/>
              <a:gd name="connsiteX18" fmla="*/ 3761287 w 6441943"/>
              <a:gd name="connsiteY18" fmla="*/ 4871798 h 5959540"/>
              <a:gd name="connsiteX19" fmla="*/ 3384337 w 6441943"/>
              <a:gd name="connsiteY19" fmla="*/ 3767524 h 5959540"/>
              <a:gd name="connsiteX20" fmla="*/ 3346103 w 6441943"/>
              <a:gd name="connsiteY20" fmla="*/ 3782585 h 5959540"/>
              <a:gd name="connsiteX21" fmla="*/ 3160723 w 6441943"/>
              <a:gd name="connsiteY21" fmla="*/ 3891497 h 5959540"/>
              <a:gd name="connsiteX22" fmla="*/ 2789975 w 6441943"/>
              <a:gd name="connsiteY22" fmla="*/ 4375909 h 5959540"/>
              <a:gd name="connsiteX23" fmla="*/ 2780135 w 6441943"/>
              <a:gd name="connsiteY23" fmla="*/ 4386371 h 5959540"/>
              <a:gd name="connsiteX24" fmla="*/ 2777987 w 6441943"/>
              <a:gd name="connsiteY24" fmla="*/ 4376117 h 5959540"/>
              <a:gd name="connsiteX25" fmla="*/ 2780259 w 6441943"/>
              <a:gd name="connsiteY25" fmla="*/ 4386964 h 5959540"/>
              <a:gd name="connsiteX26" fmla="*/ 2813776 w 6441943"/>
              <a:gd name="connsiteY26" fmla="*/ 4528044 h 5959540"/>
              <a:gd name="connsiteX27" fmla="*/ 2780260 w 6441943"/>
              <a:gd name="connsiteY27" fmla="*/ 4386966 h 5959540"/>
              <a:gd name="connsiteX28" fmla="*/ 2780140 w 6441943"/>
              <a:gd name="connsiteY28" fmla="*/ 4386393 h 5959540"/>
              <a:gd name="connsiteX29" fmla="*/ 2780260 w 6441943"/>
              <a:gd name="connsiteY29" fmla="*/ 4386964 h 5959540"/>
              <a:gd name="connsiteX30" fmla="*/ 2827406 w 6441943"/>
              <a:gd name="connsiteY30" fmla="*/ 4585415 h 5959540"/>
              <a:gd name="connsiteX31" fmla="*/ 2980344 w 6441943"/>
              <a:gd name="connsiteY31" fmla="*/ 4916780 h 5959540"/>
              <a:gd name="connsiteX32" fmla="*/ 3179627 w 6441943"/>
              <a:gd name="connsiteY32" fmla="*/ 5435843 h 5959540"/>
              <a:gd name="connsiteX33" fmla="*/ 3179738 w 6441943"/>
              <a:gd name="connsiteY33" fmla="*/ 5446344 h 5959540"/>
              <a:gd name="connsiteX34" fmla="*/ 3179858 w 6441943"/>
              <a:gd name="connsiteY34" fmla="*/ 5457884 h 5959540"/>
              <a:gd name="connsiteX35" fmla="*/ 3177050 w 6441943"/>
              <a:gd name="connsiteY35" fmla="*/ 5492431 h 5959540"/>
              <a:gd name="connsiteX36" fmla="*/ 2859847 w 6441943"/>
              <a:gd name="connsiteY36" fmla="*/ 5869169 h 5959540"/>
              <a:gd name="connsiteX37" fmla="*/ 2850578 w 6441943"/>
              <a:gd name="connsiteY37" fmla="*/ 5871485 h 5959540"/>
              <a:gd name="connsiteX38" fmla="*/ 2723128 w 6441943"/>
              <a:gd name="connsiteY38" fmla="*/ 5887707 h 5959540"/>
              <a:gd name="connsiteX39" fmla="*/ 2723137 w 6441943"/>
              <a:gd name="connsiteY39" fmla="*/ 5887707 h 5959540"/>
              <a:gd name="connsiteX40" fmla="*/ 2730081 w 6441943"/>
              <a:gd name="connsiteY40" fmla="*/ 5887707 h 5959540"/>
              <a:gd name="connsiteX41" fmla="*/ 3527214 w 6441943"/>
              <a:gd name="connsiteY41" fmla="*/ 5883072 h 5959540"/>
              <a:gd name="connsiteX42" fmla="*/ 3860898 w 6441943"/>
              <a:gd name="connsiteY42" fmla="*/ 5593415 h 5959540"/>
              <a:gd name="connsiteX43" fmla="*/ 3861133 w 6441943"/>
              <a:gd name="connsiteY43" fmla="*/ 5581911 h 5959540"/>
              <a:gd name="connsiteX44" fmla="*/ 3861133 w 6441943"/>
              <a:gd name="connsiteY44" fmla="*/ 5581912 h 5959540"/>
              <a:gd name="connsiteX45" fmla="*/ 3861134 w 6441943"/>
              <a:gd name="connsiteY45" fmla="*/ 5581911 h 5959540"/>
              <a:gd name="connsiteX46" fmla="*/ 3738082 w 6441943"/>
              <a:gd name="connsiteY46" fmla="*/ 5153139 h 5959540"/>
              <a:gd name="connsiteX47" fmla="*/ 3732433 w 6441943"/>
              <a:gd name="connsiteY47" fmla="*/ 5140760 h 5959540"/>
              <a:gd name="connsiteX48" fmla="*/ 3732384 w 6441943"/>
              <a:gd name="connsiteY48" fmla="*/ 5140652 h 5959540"/>
              <a:gd name="connsiteX49" fmla="*/ 3731127 w 6441943"/>
              <a:gd name="connsiteY49" fmla="*/ 5137087 h 5959540"/>
              <a:gd name="connsiteX50" fmla="*/ 3731128 w 6441943"/>
              <a:gd name="connsiteY50" fmla="*/ 5137089 h 5959540"/>
              <a:gd name="connsiteX51" fmla="*/ 3721174 w 6441943"/>
              <a:gd name="connsiteY51" fmla="*/ 5108858 h 5959540"/>
              <a:gd name="connsiteX52" fmla="*/ 3720583 w 6441943"/>
              <a:gd name="connsiteY52" fmla="*/ 5106469 h 5959540"/>
              <a:gd name="connsiteX53" fmla="*/ 3720154 w 6441943"/>
              <a:gd name="connsiteY53" fmla="*/ 5104735 h 5959540"/>
              <a:gd name="connsiteX54" fmla="*/ 3720155 w 6441943"/>
              <a:gd name="connsiteY54" fmla="*/ 5104739 h 5959540"/>
              <a:gd name="connsiteX55" fmla="*/ 3708063 w 6441943"/>
              <a:gd name="connsiteY55" fmla="*/ 5055829 h 5959540"/>
              <a:gd name="connsiteX56" fmla="*/ 3696662 w 6441943"/>
              <a:gd name="connsiteY56" fmla="*/ 4979636 h 5959540"/>
              <a:gd name="connsiteX57" fmla="*/ 3691720 w 6441943"/>
              <a:gd name="connsiteY57" fmla="*/ 4897282 h 5959540"/>
              <a:gd name="connsiteX58" fmla="*/ 3691720 w 6441943"/>
              <a:gd name="connsiteY58" fmla="*/ 4897290 h 5959540"/>
              <a:gd name="connsiteX59" fmla="*/ 3691169 w 6441943"/>
              <a:gd name="connsiteY59" fmla="*/ 4888099 h 5959540"/>
              <a:gd name="connsiteX60" fmla="*/ 3690584 w 6441943"/>
              <a:gd name="connsiteY60" fmla="*/ 4878351 h 5959540"/>
              <a:gd name="connsiteX61" fmla="*/ 3693440 w 6441943"/>
              <a:gd name="connsiteY61" fmla="*/ 4750059 h 5959540"/>
              <a:gd name="connsiteX62" fmla="*/ 3693439 w 6441943"/>
              <a:gd name="connsiteY62" fmla="*/ 4750071 h 5959540"/>
              <a:gd name="connsiteX63" fmla="*/ 3693440 w 6441943"/>
              <a:gd name="connsiteY63" fmla="*/ 4750058 h 5959540"/>
              <a:gd name="connsiteX64" fmla="*/ 3693440 w 6441943"/>
              <a:gd name="connsiteY64" fmla="*/ 4750048 h 5959540"/>
              <a:gd name="connsiteX65" fmla="*/ 3740401 w 6441943"/>
              <a:gd name="connsiteY65" fmla="*/ 4404670 h 5959540"/>
              <a:gd name="connsiteX66" fmla="*/ 3740571 w 6441943"/>
              <a:gd name="connsiteY66" fmla="*/ 4404435 h 5959540"/>
              <a:gd name="connsiteX67" fmla="*/ 3706071 w 6441943"/>
              <a:gd name="connsiteY67" fmla="*/ 4362586 h 5959540"/>
              <a:gd name="connsiteX68" fmla="*/ 3422570 w 6441943"/>
              <a:gd name="connsiteY68" fmla="*/ 3821979 h 5959540"/>
              <a:gd name="connsiteX69" fmla="*/ 3384337 w 6441943"/>
              <a:gd name="connsiteY69" fmla="*/ 3767524 h 5959540"/>
              <a:gd name="connsiteX70" fmla="*/ 2542383 w 6441943"/>
              <a:gd name="connsiteY70" fmla="*/ 3241413 h 5959540"/>
              <a:gd name="connsiteX71" fmla="*/ 2512260 w 6441943"/>
              <a:gd name="connsiteY71" fmla="*/ 3280805 h 5959540"/>
              <a:gd name="connsiteX72" fmla="*/ 2712294 w 6441943"/>
              <a:gd name="connsiteY72" fmla="*/ 4403775 h 5959540"/>
              <a:gd name="connsiteX73" fmla="*/ 2720978 w 6441943"/>
              <a:gd name="connsiteY73" fmla="*/ 4440058 h 5959540"/>
              <a:gd name="connsiteX74" fmla="*/ 2776921 w 6441943"/>
              <a:gd name="connsiteY74" fmla="*/ 4371033 h 5959540"/>
              <a:gd name="connsiteX75" fmla="*/ 2735259 w 6441943"/>
              <a:gd name="connsiteY75" fmla="*/ 4172222 h 5959540"/>
              <a:gd name="connsiteX76" fmla="*/ 2581778 w 6441943"/>
              <a:gd name="connsiteY76" fmla="*/ 3271536 h 5959540"/>
              <a:gd name="connsiteX77" fmla="*/ 2542383 w 6441943"/>
              <a:gd name="connsiteY77" fmla="*/ 3241413 h 5959540"/>
              <a:gd name="connsiteX78" fmla="*/ 2168787 w 6441943"/>
              <a:gd name="connsiteY78" fmla="*/ 3080089 h 5959540"/>
              <a:gd name="connsiteX79" fmla="*/ 2101741 w 6441943"/>
              <a:gd name="connsiteY79" fmla="*/ 3124488 h 5959540"/>
              <a:gd name="connsiteX80" fmla="*/ 1992831 w 6441943"/>
              <a:gd name="connsiteY80" fmla="*/ 3386337 h 5959540"/>
              <a:gd name="connsiteX81" fmla="*/ 1819037 w 6441943"/>
              <a:gd name="connsiteY81" fmla="*/ 3520738 h 5959540"/>
              <a:gd name="connsiteX82" fmla="*/ 1814402 w 6441943"/>
              <a:gd name="connsiteY82" fmla="*/ 3652819 h 5959540"/>
              <a:gd name="connsiteX83" fmla="*/ 1888554 w 6441943"/>
              <a:gd name="connsiteY83" fmla="*/ 3669041 h 5959540"/>
              <a:gd name="connsiteX84" fmla="*/ 1939533 w 6441943"/>
              <a:gd name="connsiteY84" fmla="*/ 3722337 h 5959540"/>
              <a:gd name="connsiteX85" fmla="*/ 2009051 w 6441943"/>
              <a:gd name="connsiteY85" fmla="*/ 3710752 h 5959540"/>
              <a:gd name="connsiteX86" fmla="*/ 2108693 w 6441943"/>
              <a:gd name="connsiteY86" fmla="*/ 3622696 h 5959540"/>
              <a:gd name="connsiteX87" fmla="*/ 2166623 w 6441943"/>
              <a:gd name="connsiteY87" fmla="*/ 3564764 h 5959540"/>
              <a:gd name="connsiteX88" fmla="*/ 2217603 w 6441943"/>
              <a:gd name="connsiteY88" fmla="*/ 3476709 h 5959540"/>
              <a:gd name="connsiteX89" fmla="*/ 2419204 w 6441943"/>
              <a:gd name="connsiteY89" fmla="*/ 3326089 h 5959540"/>
              <a:gd name="connsiteX90" fmla="*/ 2210652 w 6441943"/>
              <a:gd name="connsiteY90" fmla="*/ 3112903 h 5959540"/>
              <a:gd name="connsiteX91" fmla="*/ 2168787 w 6441943"/>
              <a:gd name="connsiteY91" fmla="*/ 3080089 h 5959540"/>
              <a:gd name="connsiteX92" fmla="*/ 4736448 w 6441943"/>
              <a:gd name="connsiteY92" fmla="*/ 2146033 h 5959540"/>
              <a:gd name="connsiteX93" fmla="*/ 4759619 w 6441943"/>
              <a:gd name="connsiteY93" fmla="*/ 2155880 h 5959540"/>
              <a:gd name="connsiteX94" fmla="*/ 4766572 w 6441943"/>
              <a:gd name="connsiteY94" fmla="*/ 2255523 h 5959540"/>
              <a:gd name="connsiteX95" fmla="*/ 4422563 w 6441943"/>
              <a:gd name="connsiteY95" fmla="*/ 2763414 h 5959540"/>
              <a:gd name="connsiteX96" fmla="*/ 4399870 w 6441943"/>
              <a:gd name="connsiteY96" fmla="*/ 2748805 h 5959540"/>
              <a:gd name="connsiteX97" fmla="*/ 4361056 w 6441943"/>
              <a:gd name="connsiteY97" fmla="*/ 2693480 h 5959540"/>
              <a:gd name="connsiteX98" fmla="*/ 4298489 w 6441943"/>
              <a:gd name="connsiteY98" fmla="*/ 2605425 h 5959540"/>
              <a:gd name="connsiteX99" fmla="*/ 4236902 w 6441943"/>
              <a:gd name="connsiteY99" fmla="*/ 2622045 h 5959540"/>
              <a:gd name="connsiteX100" fmla="*/ 4205003 w 6441943"/>
              <a:gd name="connsiteY100" fmla="*/ 2639946 h 5959540"/>
              <a:gd name="connsiteX101" fmla="*/ 4213619 w 6441943"/>
              <a:gd name="connsiteY101" fmla="*/ 2615853 h 5959540"/>
              <a:gd name="connsiteX102" fmla="*/ 4233606 w 6441943"/>
              <a:gd name="connsiteY102" fmla="*/ 2591522 h 5959540"/>
              <a:gd name="connsiteX103" fmla="*/ 4678517 w 6441943"/>
              <a:gd name="connsiteY103" fmla="*/ 2167467 h 5959540"/>
              <a:gd name="connsiteX104" fmla="*/ 4736448 w 6441943"/>
              <a:gd name="connsiteY104" fmla="*/ 2146033 h 5959540"/>
              <a:gd name="connsiteX105" fmla="*/ 2679023 w 6441943"/>
              <a:gd name="connsiteY105" fmla="*/ 1316748 h 5959540"/>
              <a:gd name="connsiteX106" fmla="*/ 2660196 w 6441943"/>
              <a:gd name="connsiteY106" fmla="*/ 1335577 h 5959540"/>
              <a:gd name="connsiteX107" fmla="*/ 2599948 w 6441943"/>
              <a:gd name="connsiteY107" fmla="*/ 1592789 h 5959540"/>
              <a:gd name="connsiteX108" fmla="*/ 2727395 w 6441943"/>
              <a:gd name="connsiteY108" fmla="*/ 1942694 h 5959540"/>
              <a:gd name="connsiteX109" fmla="*/ 2796913 w 6441943"/>
              <a:gd name="connsiteY109" fmla="*/ 2220763 h 5959540"/>
              <a:gd name="connsiteX110" fmla="*/ 2831673 w 6441943"/>
              <a:gd name="connsiteY110" fmla="*/ 2255521 h 5959540"/>
              <a:gd name="connsiteX111" fmla="*/ 2866430 w 6441943"/>
              <a:gd name="connsiteY111" fmla="*/ 2223079 h 5959540"/>
              <a:gd name="connsiteX112" fmla="*/ 2787644 w 6441943"/>
              <a:gd name="connsiteY112" fmla="*/ 1905618 h 5959540"/>
              <a:gd name="connsiteX113" fmla="*/ 2669465 w 6441943"/>
              <a:gd name="connsiteY113" fmla="*/ 1588155 h 5959540"/>
              <a:gd name="connsiteX114" fmla="*/ 2725077 w 6441943"/>
              <a:gd name="connsiteY114" fmla="*/ 1363383 h 5959540"/>
              <a:gd name="connsiteX115" fmla="*/ 2706541 w 6441943"/>
              <a:gd name="connsiteY115" fmla="*/ 1317039 h 5959540"/>
              <a:gd name="connsiteX116" fmla="*/ 2679023 w 6441943"/>
              <a:gd name="connsiteY116" fmla="*/ 1316748 h 5959540"/>
              <a:gd name="connsiteX117" fmla="*/ 3661900 w 6441943"/>
              <a:gd name="connsiteY117" fmla="*/ 43514 h 5959540"/>
              <a:gd name="connsiteX118" fmla="*/ 3700637 w 6441943"/>
              <a:gd name="connsiteY118" fmla="*/ 51823 h 5959540"/>
              <a:gd name="connsiteX119" fmla="*/ 3967122 w 6441943"/>
              <a:gd name="connsiteY119" fmla="*/ 290498 h 5959540"/>
              <a:gd name="connsiteX120" fmla="*/ 3955534 w 6441943"/>
              <a:gd name="connsiteY120" fmla="*/ 436486 h 5959540"/>
              <a:gd name="connsiteX121" fmla="*/ 3917409 w 6441943"/>
              <a:gd name="connsiteY121" fmla="*/ 423225 h 5959540"/>
              <a:gd name="connsiteX122" fmla="*/ 3915737 w 6441943"/>
              <a:gd name="connsiteY122" fmla="*/ 421250 h 5959540"/>
              <a:gd name="connsiteX123" fmla="*/ 3559208 w 6441943"/>
              <a:gd name="connsiteY123" fmla="*/ 129965 h 5959540"/>
              <a:gd name="connsiteX124" fmla="*/ 3496142 w 6441943"/>
              <a:gd name="connsiteY124" fmla="*/ 100266 h 5959540"/>
              <a:gd name="connsiteX125" fmla="*/ 3547157 w 6441943"/>
              <a:gd name="connsiteY125" fmla="*/ 71375 h 5959540"/>
              <a:gd name="connsiteX126" fmla="*/ 3661900 w 6441943"/>
              <a:gd name="connsiteY126" fmla="*/ 43514 h 5959540"/>
              <a:gd name="connsiteX127" fmla="*/ 3052075 w 6441943"/>
              <a:gd name="connsiteY127" fmla="*/ 570 h 5959540"/>
              <a:gd name="connsiteX128" fmla="*/ 3058764 w 6441943"/>
              <a:gd name="connsiteY128" fmla="*/ 841 h 5959540"/>
              <a:gd name="connsiteX129" fmla="*/ 3410334 w 6441943"/>
              <a:gd name="connsiteY129" fmla="*/ 59859 h 5959540"/>
              <a:gd name="connsiteX130" fmla="*/ 3496142 w 6441943"/>
              <a:gd name="connsiteY130" fmla="*/ 100266 h 5959540"/>
              <a:gd name="connsiteX131" fmla="*/ 3492399 w 6441943"/>
              <a:gd name="connsiteY131" fmla="*/ 102386 h 5959540"/>
              <a:gd name="connsiteX132" fmla="*/ 3429521 w 6441943"/>
              <a:gd name="connsiteY132" fmla="*/ 149148 h 5959540"/>
              <a:gd name="connsiteX133" fmla="*/ 3290487 w 6441943"/>
              <a:gd name="connsiteY133" fmla="*/ 283548 h 5959540"/>
              <a:gd name="connsiteX134" fmla="*/ 3306706 w 6441943"/>
              <a:gd name="connsiteY134" fmla="*/ 325258 h 5959540"/>
              <a:gd name="connsiteX135" fmla="*/ 3302072 w 6441943"/>
              <a:gd name="connsiteY135" fmla="*/ 366969 h 5959540"/>
              <a:gd name="connsiteX136" fmla="*/ 3248776 w 6441943"/>
              <a:gd name="connsiteY136" fmla="*/ 441121 h 5959540"/>
              <a:gd name="connsiteX137" fmla="*/ 3202431 w 6441943"/>
              <a:gd name="connsiteY137" fmla="*/ 448071 h 5959540"/>
              <a:gd name="connsiteX138" fmla="*/ 3163037 w 6441943"/>
              <a:gd name="connsiteY138" fmla="*/ 420264 h 5959540"/>
              <a:gd name="connsiteX139" fmla="*/ 3112058 w 6441943"/>
              <a:gd name="connsiteY139" fmla="*/ 431852 h 5959540"/>
              <a:gd name="connsiteX140" fmla="*/ 3024002 w 6441943"/>
              <a:gd name="connsiteY140" fmla="*/ 554664 h 5959540"/>
              <a:gd name="connsiteX141" fmla="*/ 2961438 w 6441943"/>
              <a:gd name="connsiteY141" fmla="*/ 594059 h 5959540"/>
              <a:gd name="connsiteX142" fmla="*/ 2609215 w 6441943"/>
              <a:gd name="connsiteY142" fmla="*/ 992625 h 5959540"/>
              <a:gd name="connsiteX143" fmla="*/ 2928997 w 6441943"/>
              <a:gd name="connsiteY143" fmla="*/ 1321673 h 5959540"/>
              <a:gd name="connsiteX144" fmla="*/ 3315975 w 6441943"/>
              <a:gd name="connsiteY144" fmla="*/ 992625 h 5959540"/>
              <a:gd name="connsiteX145" fmla="*/ 3253411 w 6441943"/>
              <a:gd name="connsiteY145" fmla="*/ 749313 h 5959540"/>
              <a:gd name="connsiteX146" fmla="*/ 3248776 w 6441943"/>
              <a:gd name="connsiteY146" fmla="*/ 698333 h 5959540"/>
              <a:gd name="connsiteX147" fmla="*/ 3334513 w 6441943"/>
              <a:gd name="connsiteY147" fmla="*/ 605644 h 5959540"/>
              <a:gd name="connsiteX148" fmla="*/ 3334513 w 6441943"/>
              <a:gd name="connsiteY148" fmla="*/ 559299 h 5959540"/>
              <a:gd name="connsiteX149" fmla="*/ 3304390 w 6441943"/>
              <a:gd name="connsiteY149" fmla="*/ 519907 h 5959540"/>
              <a:gd name="connsiteX150" fmla="*/ 3373907 w 6441943"/>
              <a:gd name="connsiteY150" fmla="*/ 434168 h 5959540"/>
              <a:gd name="connsiteX151" fmla="*/ 3415618 w 6441943"/>
              <a:gd name="connsiteY151" fmla="*/ 415630 h 5959540"/>
              <a:gd name="connsiteX152" fmla="*/ 3457328 w 6441943"/>
              <a:gd name="connsiteY152" fmla="*/ 445755 h 5959540"/>
              <a:gd name="connsiteX153" fmla="*/ 3508307 w 6441943"/>
              <a:gd name="connsiteY153" fmla="*/ 417948 h 5959540"/>
              <a:gd name="connsiteX154" fmla="*/ 3744666 w 6441943"/>
              <a:gd name="connsiteY154" fmla="*/ 271960 h 5959540"/>
              <a:gd name="connsiteX155" fmla="*/ 3902239 w 6441943"/>
              <a:gd name="connsiteY155" fmla="*/ 417948 h 5959540"/>
              <a:gd name="connsiteX156" fmla="*/ 3917409 w 6441943"/>
              <a:gd name="connsiteY156" fmla="*/ 423225 h 5959540"/>
              <a:gd name="connsiteX157" fmla="*/ 3928155 w 6441943"/>
              <a:gd name="connsiteY157" fmla="*/ 435919 h 5959540"/>
              <a:gd name="connsiteX158" fmla="*/ 3932365 w 6441943"/>
              <a:gd name="connsiteY158" fmla="*/ 441118 h 5959540"/>
              <a:gd name="connsiteX159" fmla="*/ 4226656 w 6441943"/>
              <a:gd name="connsiteY159" fmla="*/ 772485 h 5959540"/>
              <a:gd name="connsiteX160" fmla="*/ 4307758 w 6441943"/>
              <a:gd name="connsiteY160" fmla="*/ 1043602 h 5959540"/>
              <a:gd name="connsiteX161" fmla="*/ 4284586 w 6441943"/>
              <a:gd name="connsiteY161" fmla="*/ 1326305 h 5959540"/>
              <a:gd name="connsiteX162" fmla="*/ 4238241 w 6441943"/>
              <a:gd name="connsiteY162" fmla="*/ 1133975 h 5959540"/>
              <a:gd name="connsiteX163" fmla="*/ 4164089 w 6441943"/>
              <a:gd name="connsiteY163" fmla="*/ 1326305 h 5959540"/>
              <a:gd name="connsiteX164" fmla="*/ 4113110 w 6441943"/>
              <a:gd name="connsiteY164" fmla="*/ 1226665 h 5959540"/>
              <a:gd name="connsiteX165" fmla="*/ 4055180 w 6441943"/>
              <a:gd name="connsiteY165" fmla="*/ 1388872 h 5959540"/>
              <a:gd name="connsiteX166" fmla="*/ 4038958 w 6441943"/>
              <a:gd name="connsiteY166" fmla="*/ 1300817 h 5959540"/>
              <a:gd name="connsiteX167" fmla="*/ 3779426 w 6441943"/>
              <a:gd name="connsiteY167" fmla="*/ 1574252 h 5959540"/>
              <a:gd name="connsiteX168" fmla="*/ 3682102 w 6441943"/>
              <a:gd name="connsiteY168" fmla="*/ 1655354 h 5959540"/>
              <a:gd name="connsiteX169" fmla="*/ 3665882 w 6441943"/>
              <a:gd name="connsiteY169" fmla="*/ 1921839 h 5959540"/>
              <a:gd name="connsiteX170" fmla="*/ 3626488 w 6441943"/>
              <a:gd name="connsiteY170" fmla="*/ 1991356 h 5959540"/>
              <a:gd name="connsiteX171" fmla="*/ 3515260 w 6441943"/>
              <a:gd name="connsiteY171" fmla="*/ 2002941 h 5959540"/>
              <a:gd name="connsiteX172" fmla="*/ 3487453 w 6441943"/>
              <a:gd name="connsiteY172" fmla="*/ 2077093 h 5959540"/>
              <a:gd name="connsiteX173" fmla="*/ 3417936 w 6441943"/>
              <a:gd name="connsiteY173" fmla="*/ 2088680 h 5959540"/>
              <a:gd name="connsiteX174" fmla="*/ 3387813 w 6441943"/>
              <a:gd name="connsiteY174" fmla="*/ 2146610 h 5959540"/>
              <a:gd name="connsiteX175" fmla="*/ 3306708 w 6441943"/>
              <a:gd name="connsiteY175" fmla="*/ 2141976 h 5959540"/>
              <a:gd name="connsiteX176" fmla="*/ 3288170 w 6441943"/>
              <a:gd name="connsiteY176" fmla="*/ 2211493 h 5959540"/>
              <a:gd name="connsiteX177" fmla="*/ 3144501 w 6441943"/>
              <a:gd name="connsiteY177" fmla="*/ 2223080 h 5959540"/>
              <a:gd name="connsiteX178" fmla="*/ 3051811 w 6441943"/>
              <a:gd name="connsiteY178" fmla="*/ 2169783 h 5959540"/>
              <a:gd name="connsiteX179" fmla="*/ 2959121 w 6441943"/>
              <a:gd name="connsiteY179" fmla="*/ 2313452 h 5959540"/>
              <a:gd name="connsiteX180" fmla="*/ 3040226 w 6441943"/>
              <a:gd name="connsiteY180" fmla="*/ 2445536 h 5959540"/>
              <a:gd name="connsiteX181" fmla="*/ 3241825 w 6441943"/>
              <a:gd name="connsiteY181" fmla="*/ 2614694 h 5959540"/>
              <a:gd name="connsiteX182" fmla="*/ 3276585 w 6441943"/>
              <a:gd name="connsiteY182" fmla="*/ 2656404 h 5959540"/>
              <a:gd name="connsiteX183" fmla="*/ 3531482 w 6441943"/>
              <a:gd name="connsiteY183" fmla="*/ 2563714 h 5959540"/>
              <a:gd name="connsiteX184" fmla="*/ 3967124 w 6441943"/>
              <a:gd name="connsiteY184" fmla="*/ 2869591 h 5959540"/>
              <a:gd name="connsiteX185" fmla="*/ 4006516 w 6441943"/>
              <a:gd name="connsiteY185" fmla="*/ 2869591 h 5959540"/>
              <a:gd name="connsiteX186" fmla="*/ 4175677 w 6441943"/>
              <a:gd name="connsiteY186" fmla="*/ 2656404 h 5959540"/>
              <a:gd name="connsiteX187" fmla="*/ 4205003 w 6441943"/>
              <a:gd name="connsiteY187" fmla="*/ 2639946 h 5959540"/>
              <a:gd name="connsiteX188" fmla="*/ 4201345 w 6441943"/>
              <a:gd name="connsiteY188" fmla="*/ 2650177 h 5959540"/>
              <a:gd name="connsiteX189" fmla="*/ 4198846 w 6441943"/>
              <a:gd name="connsiteY189" fmla="*/ 2702749 h 5959540"/>
              <a:gd name="connsiteX190" fmla="*/ 4187261 w 6441943"/>
              <a:gd name="connsiteY190" fmla="*/ 2848737 h 5959540"/>
              <a:gd name="connsiteX191" fmla="*/ 4082983 w 6441943"/>
              <a:gd name="connsiteY191" fmla="*/ 2969234 h 5959540"/>
              <a:gd name="connsiteX192" fmla="*/ 4078349 w 6441943"/>
              <a:gd name="connsiteY192" fmla="*/ 3092046 h 5959540"/>
              <a:gd name="connsiteX193" fmla="*/ 4117743 w 6441943"/>
              <a:gd name="connsiteY193" fmla="*/ 3138391 h 5959540"/>
              <a:gd name="connsiteX194" fmla="*/ 4226653 w 6441943"/>
              <a:gd name="connsiteY194" fmla="*/ 3052654 h 5959540"/>
              <a:gd name="connsiteX195" fmla="*/ 4422563 w 6441943"/>
              <a:gd name="connsiteY195" fmla="*/ 2763414 h 5959540"/>
              <a:gd name="connsiteX196" fmla="*/ 4428835 w 6441943"/>
              <a:gd name="connsiteY196" fmla="*/ 2767452 h 5959540"/>
              <a:gd name="connsiteX197" fmla="*/ 4442159 w 6441943"/>
              <a:gd name="connsiteY197" fmla="*/ 2774585 h 5959540"/>
              <a:gd name="connsiteX198" fmla="*/ 4446793 w 6441943"/>
              <a:gd name="connsiteY198" fmla="*/ 2874225 h 5959540"/>
              <a:gd name="connsiteX199" fmla="*/ 4463015 w 6441943"/>
              <a:gd name="connsiteY199" fmla="*/ 2950695 h 5959540"/>
              <a:gd name="connsiteX200" fmla="*/ 4493138 w 6441943"/>
              <a:gd name="connsiteY200" fmla="*/ 3036432 h 5959540"/>
              <a:gd name="connsiteX201" fmla="*/ 4428255 w 6441943"/>
              <a:gd name="connsiteY201" fmla="*/ 3145344 h 5959540"/>
              <a:gd name="connsiteX202" fmla="*/ 4312393 w 6441943"/>
              <a:gd name="connsiteY202" fmla="*/ 3307551 h 5959540"/>
              <a:gd name="connsiteX203" fmla="*/ 4887070 w 6441943"/>
              <a:gd name="connsiteY203" fmla="*/ 3949429 h 5959540"/>
              <a:gd name="connsiteX204" fmla="*/ 4914877 w 6441943"/>
              <a:gd name="connsiteY204" fmla="*/ 4141759 h 5959540"/>
              <a:gd name="connsiteX205" fmla="*/ 4845359 w 6441943"/>
              <a:gd name="connsiteY205" fmla="*/ 4598258 h 5959540"/>
              <a:gd name="connsiteX206" fmla="*/ 5095622 w 6441943"/>
              <a:gd name="connsiteY206" fmla="*/ 4938892 h 5959540"/>
              <a:gd name="connsiteX207" fmla="*/ 5230022 w 6441943"/>
              <a:gd name="connsiteY207" fmla="*/ 4874009 h 5959540"/>
              <a:gd name="connsiteX208" fmla="*/ 5408451 w 6441943"/>
              <a:gd name="connsiteY208" fmla="*/ 4890228 h 5959540"/>
              <a:gd name="connsiteX209" fmla="*/ 5658714 w 6441943"/>
              <a:gd name="connsiteY209" fmla="*/ 4836933 h 5959540"/>
              <a:gd name="connsiteX210" fmla="*/ 5793114 w 6441943"/>
              <a:gd name="connsiteY210" fmla="*/ 4853155 h 5959540"/>
              <a:gd name="connsiteX211" fmla="*/ 5742135 w 6441943"/>
              <a:gd name="connsiteY211" fmla="*/ 4992190 h 5959540"/>
              <a:gd name="connsiteX212" fmla="*/ 5943734 w 6441943"/>
              <a:gd name="connsiteY212" fmla="*/ 4938892 h 5959540"/>
              <a:gd name="connsiteX213" fmla="*/ 6249610 w 6441943"/>
              <a:gd name="connsiteY213" fmla="*/ 4834614 h 5959540"/>
              <a:gd name="connsiteX214" fmla="*/ 6358521 w 6441943"/>
              <a:gd name="connsiteY214" fmla="*/ 4920354 h 5959540"/>
              <a:gd name="connsiteX215" fmla="*/ 6377059 w 6441943"/>
              <a:gd name="connsiteY215" fmla="*/ 4927304 h 5959540"/>
              <a:gd name="connsiteX216" fmla="*/ 6388645 w 6441943"/>
              <a:gd name="connsiteY216" fmla="*/ 4943526 h 5959540"/>
              <a:gd name="connsiteX217" fmla="*/ 6381694 w 6441943"/>
              <a:gd name="connsiteY217" fmla="*/ 4982918 h 5959540"/>
              <a:gd name="connsiteX218" fmla="*/ 6416451 w 6441943"/>
              <a:gd name="connsiteY218" fmla="*/ 5001456 h 5959540"/>
              <a:gd name="connsiteX219" fmla="*/ 6428039 w 6441943"/>
              <a:gd name="connsiteY219" fmla="*/ 5019994 h 5959540"/>
              <a:gd name="connsiteX220" fmla="*/ 6416451 w 6441943"/>
              <a:gd name="connsiteY220" fmla="*/ 5077926 h 5959540"/>
              <a:gd name="connsiteX221" fmla="*/ 6428039 w 6441943"/>
              <a:gd name="connsiteY221" fmla="*/ 5105733 h 5959540"/>
              <a:gd name="connsiteX222" fmla="*/ 6441943 w 6441943"/>
              <a:gd name="connsiteY222" fmla="*/ 5168298 h 5959540"/>
              <a:gd name="connsiteX223" fmla="*/ 6423405 w 6441943"/>
              <a:gd name="connsiteY223" fmla="*/ 5198423 h 5959540"/>
              <a:gd name="connsiteX224" fmla="*/ 6423405 w 6441943"/>
              <a:gd name="connsiteY224" fmla="*/ 5240133 h 5959540"/>
              <a:gd name="connsiteX225" fmla="*/ 6381694 w 6441943"/>
              <a:gd name="connsiteY225" fmla="*/ 5267940 h 5959540"/>
              <a:gd name="connsiteX226" fmla="*/ 6177777 w 6441943"/>
              <a:gd name="connsiteY226" fmla="*/ 5402341 h 5959540"/>
              <a:gd name="connsiteX227" fmla="*/ 5906658 w 6441943"/>
              <a:gd name="connsiteY227" fmla="*/ 5536741 h 5959540"/>
              <a:gd name="connsiteX228" fmla="*/ 5408451 w 6441943"/>
              <a:gd name="connsiteY228" fmla="*/ 5733708 h 5959540"/>
              <a:gd name="connsiteX229" fmla="*/ 5079402 w 6441943"/>
              <a:gd name="connsiteY229" fmla="*/ 5895915 h 5959540"/>
              <a:gd name="connsiteX230" fmla="*/ 4870850 w 6441943"/>
              <a:gd name="connsiteY230" fmla="*/ 5694314 h 5959540"/>
              <a:gd name="connsiteX231" fmla="*/ 4748035 w 6441943"/>
              <a:gd name="connsiteY231" fmla="*/ 5620162 h 5959540"/>
              <a:gd name="connsiteX232" fmla="*/ 4666933 w 6441943"/>
              <a:gd name="connsiteY232" fmla="*/ 5701264 h 5959540"/>
              <a:gd name="connsiteX233" fmla="*/ 4372641 w 6441943"/>
              <a:gd name="connsiteY233" fmla="*/ 5752243 h 5959540"/>
              <a:gd name="connsiteX234" fmla="*/ 4284586 w 6441943"/>
              <a:gd name="connsiteY234" fmla="*/ 5381484 h 5959540"/>
              <a:gd name="connsiteX235" fmla="*/ 3913827 w 6441943"/>
              <a:gd name="connsiteY235" fmla="*/ 4582036 h 5959540"/>
              <a:gd name="connsiteX236" fmla="*/ 3803568 w 6441943"/>
              <a:gd name="connsiteY236" fmla="*/ 4480852 h 5959540"/>
              <a:gd name="connsiteX237" fmla="*/ 3800007 w 6441943"/>
              <a:gd name="connsiteY237" fmla="*/ 4476532 h 5959540"/>
              <a:gd name="connsiteX238" fmla="*/ 3780527 w 6441943"/>
              <a:gd name="connsiteY238" fmla="*/ 4590443 h 5959540"/>
              <a:gd name="connsiteX239" fmla="*/ 3780525 w 6441943"/>
              <a:gd name="connsiteY239" fmla="*/ 4590467 h 5959540"/>
              <a:gd name="connsiteX240" fmla="*/ 3765094 w 6441943"/>
              <a:gd name="connsiteY240" fmla="*/ 4735131 h 5959540"/>
              <a:gd name="connsiteX241" fmla="*/ 3765092 w 6441943"/>
              <a:gd name="connsiteY241" fmla="*/ 4735183 h 5959540"/>
              <a:gd name="connsiteX242" fmla="*/ 3765094 w 6441943"/>
              <a:gd name="connsiteY242" fmla="*/ 4735132 h 5959540"/>
              <a:gd name="connsiteX243" fmla="*/ 3765902 w 6441943"/>
              <a:gd name="connsiteY243" fmla="*/ 4727558 h 5959540"/>
              <a:gd name="connsiteX244" fmla="*/ 3763880 w 6441943"/>
              <a:gd name="connsiteY244" fmla="*/ 4767502 h 5959540"/>
              <a:gd name="connsiteX245" fmla="*/ 3761087 w 6441943"/>
              <a:gd name="connsiteY245" fmla="*/ 4841968 h 5959540"/>
              <a:gd name="connsiteX246" fmla="*/ 3761604 w 6441943"/>
              <a:gd name="connsiteY246" fmla="*/ 4880319 h 5959540"/>
              <a:gd name="connsiteX247" fmla="*/ 3764152 w 6441943"/>
              <a:gd name="connsiteY247" fmla="*/ 4948933 h 5959540"/>
              <a:gd name="connsiteX248" fmla="*/ 3765139 w 6441943"/>
              <a:gd name="connsiteY248" fmla="*/ 4957284 h 5959540"/>
              <a:gd name="connsiteX249" fmla="*/ 3763636 w 6441943"/>
              <a:gd name="connsiteY249" fmla="*/ 4934981 h 5959540"/>
              <a:gd name="connsiteX250" fmla="*/ 3766230 w 6441943"/>
              <a:gd name="connsiteY250" fmla="*/ 4966518 h 5959540"/>
              <a:gd name="connsiteX251" fmla="*/ 3771090 w 6441943"/>
              <a:gd name="connsiteY251" fmla="*/ 5007656 h 5959540"/>
              <a:gd name="connsiteX252" fmla="*/ 3774769 w 6441943"/>
              <a:gd name="connsiteY252" fmla="*/ 5031180 h 5959540"/>
              <a:gd name="connsiteX253" fmla="*/ 3781007 w 6441943"/>
              <a:gd name="connsiteY253" fmla="*/ 5061338 h 5959540"/>
              <a:gd name="connsiteX254" fmla="*/ 3784037 w 6441943"/>
              <a:gd name="connsiteY254" fmla="*/ 5074110 h 5959540"/>
              <a:gd name="connsiteX255" fmla="*/ 3782356 w 6441943"/>
              <a:gd name="connsiteY255" fmla="*/ 5067859 h 5959540"/>
              <a:gd name="connsiteX256" fmla="*/ 3783197 w 6441943"/>
              <a:gd name="connsiteY256" fmla="*/ 5071928 h 5959540"/>
              <a:gd name="connsiteX257" fmla="*/ 3790925 w 6441943"/>
              <a:gd name="connsiteY257" fmla="*/ 5097158 h 5959540"/>
              <a:gd name="connsiteX258" fmla="*/ 3792279 w 6441943"/>
              <a:gd name="connsiteY258" fmla="*/ 5101288 h 5959540"/>
              <a:gd name="connsiteX259" fmla="*/ 3791572 w 6441943"/>
              <a:gd name="connsiteY259" fmla="*/ 5099273 h 5959540"/>
              <a:gd name="connsiteX260" fmla="*/ 3792746 w 6441943"/>
              <a:gd name="connsiteY260" fmla="*/ 5103106 h 5959540"/>
              <a:gd name="connsiteX261" fmla="*/ 3798331 w 6441943"/>
              <a:gd name="connsiteY261" fmla="*/ 5116063 h 5959540"/>
              <a:gd name="connsiteX262" fmla="*/ 3798364 w 6441943"/>
              <a:gd name="connsiteY262" fmla="*/ 5116122 h 5959540"/>
              <a:gd name="connsiteX263" fmla="*/ 3798347 w 6441943"/>
              <a:gd name="connsiteY263" fmla="*/ 5116093 h 5959540"/>
              <a:gd name="connsiteX264" fmla="*/ 3841530 w 6441943"/>
              <a:gd name="connsiteY264" fmla="*/ 5195336 h 5959540"/>
              <a:gd name="connsiteX265" fmla="*/ 3838161 w 6441943"/>
              <a:gd name="connsiteY265" fmla="*/ 5187944 h 5959540"/>
              <a:gd name="connsiteX266" fmla="*/ 3840723 w 6441943"/>
              <a:gd name="connsiteY266" fmla="*/ 5192568 h 5959540"/>
              <a:gd name="connsiteX267" fmla="*/ 3843401 w 6441943"/>
              <a:gd name="connsiteY267" fmla="*/ 5198769 h 5959540"/>
              <a:gd name="connsiteX268" fmla="*/ 3845921 w 6441943"/>
              <a:gd name="connsiteY268" fmla="*/ 5203395 h 5959540"/>
              <a:gd name="connsiteX269" fmla="*/ 3852185 w 6441943"/>
              <a:gd name="connsiteY269" fmla="*/ 5218716 h 5959540"/>
              <a:gd name="connsiteX270" fmla="*/ 3864731 w 6441943"/>
              <a:gd name="connsiteY270" fmla="*/ 5246247 h 5959540"/>
              <a:gd name="connsiteX271" fmla="*/ 3867285 w 6441943"/>
              <a:gd name="connsiteY271" fmla="*/ 5254086 h 5959540"/>
              <a:gd name="connsiteX272" fmla="*/ 3855237 w 6441943"/>
              <a:gd name="connsiteY272" fmla="*/ 5226182 h 5959540"/>
              <a:gd name="connsiteX273" fmla="*/ 3869801 w 6441943"/>
              <a:gd name="connsiteY273" fmla="*/ 5261806 h 5959540"/>
              <a:gd name="connsiteX274" fmla="*/ 3867285 w 6441943"/>
              <a:gd name="connsiteY274" fmla="*/ 5254086 h 5959540"/>
              <a:gd name="connsiteX275" fmla="*/ 3873002 w 6441943"/>
              <a:gd name="connsiteY275" fmla="*/ 5267325 h 5959540"/>
              <a:gd name="connsiteX276" fmla="*/ 3876971 w 6441943"/>
              <a:gd name="connsiteY276" fmla="*/ 5279345 h 5959540"/>
              <a:gd name="connsiteX277" fmla="*/ 3880558 w 6441943"/>
              <a:gd name="connsiteY277" fmla="*/ 5288119 h 5959540"/>
              <a:gd name="connsiteX278" fmla="*/ 3887016 w 6441943"/>
              <a:gd name="connsiteY278" fmla="*/ 5309765 h 5959540"/>
              <a:gd name="connsiteX279" fmla="*/ 3896534 w 6441943"/>
              <a:gd name="connsiteY279" fmla="*/ 5338590 h 5959540"/>
              <a:gd name="connsiteX280" fmla="*/ 3900713 w 6441943"/>
              <a:gd name="connsiteY280" fmla="*/ 5355679 h 5959540"/>
              <a:gd name="connsiteX281" fmla="*/ 3904278 w 6441943"/>
              <a:gd name="connsiteY281" fmla="*/ 5367630 h 5959540"/>
              <a:gd name="connsiteX282" fmla="*/ 3907819 w 6441943"/>
              <a:gd name="connsiteY282" fmla="*/ 5384732 h 5959540"/>
              <a:gd name="connsiteX283" fmla="*/ 3912682 w 6441943"/>
              <a:gd name="connsiteY283" fmla="*/ 5404615 h 5959540"/>
              <a:gd name="connsiteX284" fmla="*/ 3916297 w 6441943"/>
              <a:gd name="connsiteY284" fmla="*/ 5425687 h 5959540"/>
              <a:gd name="connsiteX285" fmla="*/ 3919119 w 6441943"/>
              <a:gd name="connsiteY285" fmla="*/ 5439319 h 5959540"/>
              <a:gd name="connsiteX286" fmla="*/ 3920656 w 6441943"/>
              <a:gd name="connsiteY286" fmla="*/ 5451099 h 5959540"/>
              <a:gd name="connsiteX287" fmla="*/ 3922811 w 6441943"/>
              <a:gd name="connsiteY287" fmla="*/ 5463655 h 5959540"/>
              <a:gd name="connsiteX288" fmla="*/ 3923396 w 6441943"/>
              <a:gd name="connsiteY288" fmla="*/ 5469029 h 5959540"/>
              <a:gd name="connsiteX289" fmla="*/ 3922100 w 6441943"/>
              <a:gd name="connsiteY289" fmla="*/ 5462160 h 5959540"/>
              <a:gd name="connsiteX290" fmla="*/ 3925391 w 6441943"/>
              <a:gd name="connsiteY290" fmla="*/ 5487370 h 5959540"/>
              <a:gd name="connsiteX291" fmla="*/ 3923396 w 6441943"/>
              <a:gd name="connsiteY291" fmla="*/ 5469029 h 5959540"/>
              <a:gd name="connsiteX292" fmla="*/ 3923846 w 6441943"/>
              <a:gd name="connsiteY292" fmla="*/ 5471418 h 5959540"/>
              <a:gd name="connsiteX293" fmla="*/ 3925984 w 6441943"/>
              <a:gd name="connsiteY293" fmla="*/ 5491912 h 5959540"/>
              <a:gd name="connsiteX294" fmla="*/ 3927116 w 6441943"/>
              <a:gd name="connsiteY294" fmla="*/ 5500582 h 5959540"/>
              <a:gd name="connsiteX295" fmla="*/ 3927510 w 6441943"/>
              <a:gd name="connsiteY295" fmla="*/ 5506529 h 5959540"/>
              <a:gd name="connsiteX296" fmla="*/ 3928283 w 6441943"/>
              <a:gd name="connsiteY296" fmla="*/ 5513946 h 5959540"/>
              <a:gd name="connsiteX297" fmla="*/ 3927561 w 6441943"/>
              <a:gd name="connsiteY297" fmla="*/ 5507308 h 5959540"/>
              <a:gd name="connsiteX298" fmla="*/ 3929661 w 6441943"/>
              <a:gd name="connsiteY298" fmla="*/ 5539050 h 5959540"/>
              <a:gd name="connsiteX299" fmla="*/ 3928286 w 6441943"/>
              <a:gd name="connsiteY299" fmla="*/ 5513976 h 5959540"/>
              <a:gd name="connsiteX300" fmla="*/ 3930307 w 6441943"/>
              <a:gd name="connsiteY300" fmla="*/ 5548810 h 5959540"/>
              <a:gd name="connsiteX301" fmla="*/ 3930341 w 6441943"/>
              <a:gd name="connsiteY301" fmla="*/ 5551457 h 5959540"/>
              <a:gd name="connsiteX302" fmla="*/ 3930341 w 6441943"/>
              <a:gd name="connsiteY302" fmla="*/ 5551462 h 5959540"/>
              <a:gd name="connsiteX303" fmla="*/ 3930341 w 6441943"/>
              <a:gd name="connsiteY303" fmla="*/ 5551461 h 5959540"/>
              <a:gd name="connsiteX304" fmla="*/ 3930728 w 6441943"/>
              <a:gd name="connsiteY304" fmla="*/ 5581396 h 5959540"/>
              <a:gd name="connsiteX305" fmla="*/ 3930415 w 6441943"/>
              <a:gd name="connsiteY305" fmla="*/ 5595734 h 5959540"/>
              <a:gd name="connsiteX306" fmla="*/ 3531849 w 6441943"/>
              <a:gd name="connsiteY306" fmla="*/ 5952590 h 5959540"/>
              <a:gd name="connsiteX307" fmla="*/ 3527214 w 6441943"/>
              <a:gd name="connsiteY307" fmla="*/ 5952590 h 5959540"/>
              <a:gd name="connsiteX308" fmla="*/ 2732397 w 6441943"/>
              <a:gd name="connsiteY308" fmla="*/ 5959540 h 5959540"/>
              <a:gd name="connsiteX309" fmla="*/ 2579459 w 6441943"/>
              <a:gd name="connsiteY309" fmla="*/ 5906245 h 5959540"/>
              <a:gd name="connsiteX310" fmla="*/ 2597129 w 6441943"/>
              <a:gd name="connsiteY310" fmla="*/ 5859320 h 5959540"/>
              <a:gd name="connsiteX311" fmla="*/ 2603445 w 6441943"/>
              <a:gd name="connsiteY311" fmla="*/ 5855368 h 5959540"/>
              <a:gd name="connsiteX312" fmla="*/ 2607725 w 6441943"/>
              <a:gd name="connsiteY312" fmla="*/ 5850306 h 5959540"/>
              <a:gd name="connsiteX313" fmla="*/ 2644327 w 6441943"/>
              <a:gd name="connsiteY313" fmla="*/ 5829784 h 5959540"/>
              <a:gd name="connsiteX314" fmla="*/ 2644342 w 6441943"/>
              <a:gd name="connsiteY314" fmla="*/ 5829774 h 5959540"/>
              <a:gd name="connsiteX315" fmla="*/ 2648977 w 6441943"/>
              <a:gd name="connsiteY315" fmla="*/ 5827458 h 5959540"/>
              <a:gd name="connsiteX316" fmla="*/ 2838991 w 6441943"/>
              <a:gd name="connsiteY316" fmla="*/ 5804286 h 5959540"/>
              <a:gd name="connsiteX317" fmla="*/ 2924459 w 6441943"/>
              <a:gd name="connsiteY317" fmla="*/ 5760242 h 5959540"/>
              <a:gd name="connsiteX318" fmla="*/ 2939190 w 6441943"/>
              <a:gd name="connsiteY318" fmla="*/ 5750127 h 5959540"/>
              <a:gd name="connsiteX319" fmla="*/ 2928157 w 6441943"/>
              <a:gd name="connsiteY319" fmla="*/ 5758336 h 5959540"/>
              <a:gd name="connsiteX320" fmla="*/ 2933138 w 6441943"/>
              <a:gd name="connsiteY320" fmla="*/ 5755769 h 5959540"/>
              <a:gd name="connsiteX321" fmla="*/ 2945690 w 6441943"/>
              <a:gd name="connsiteY321" fmla="*/ 5745664 h 5959540"/>
              <a:gd name="connsiteX322" fmla="*/ 2939190 w 6441943"/>
              <a:gd name="connsiteY322" fmla="*/ 5750127 h 5959540"/>
              <a:gd name="connsiteX323" fmla="*/ 2951805 w 6441943"/>
              <a:gd name="connsiteY323" fmla="*/ 5740741 h 5959540"/>
              <a:gd name="connsiteX324" fmla="*/ 2991960 w 6441943"/>
              <a:gd name="connsiteY324" fmla="*/ 5708411 h 5959540"/>
              <a:gd name="connsiteX325" fmla="*/ 2999083 w 6441943"/>
              <a:gd name="connsiteY325" fmla="*/ 5701683 h 5959540"/>
              <a:gd name="connsiteX326" fmla="*/ 2995389 w 6441943"/>
              <a:gd name="connsiteY326" fmla="*/ 5705651 h 5959540"/>
              <a:gd name="connsiteX327" fmla="*/ 3002574 w 6441943"/>
              <a:gd name="connsiteY327" fmla="*/ 5699865 h 5959540"/>
              <a:gd name="connsiteX328" fmla="*/ 3007940 w 6441943"/>
              <a:gd name="connsiteY328" fmla="*/ 5693316 h 5959540"/>
              <a:gd name="connsiteX329" fmla="*/ 2999083 w 6441943"/>
              <a:gd name="connsiteY329" fmla="*/ 5701683 h 5959540"/>
              <a:gd name="connsiteX330" fmla="*/ 3015770 w 6441943"/>
              <a:gd name="connsiteY330" fmla="*/ 5683760 h 5959540"/>
              <a:gd name="connsiteX331" fmla="*/ 3043765 w 6441943"/>
              <a:gd name="connsiteY331" fmla="*/ 5649590 h 5959540"/>
              <a:gd name="connsiteX332" fmla="*/ 3058504 w 6441943"/>
              <a:gd name="connsiteY332" fmla="*/ 5626794 h 5959540"/>
              <a:gd name="connsiteX333" fmla="*/ 3076362 w 6441943"/>
              <a:gd name="connsiteY333" fmla="*/ 5593489 h 5959540"/>
              <a:gd name="connsiteX334" fmla="*/ 3085707 w 6441943"/>
              <a:gd name="connsiteY334" fmla="*/ 5572196 h 5959540"/>
              <a:gd name="connsiteX335" fmla="*/ 3079581 w 6441943"/>
              <a:gd name="connsiteY335" fmla="*/ 5587486 h 5959540"/>
              <a:gd name="connsiteX336" fmla="*/ 3082303 w 6441943"/>
              <a:gd name="connsiteY336" fmla="*/ 5582409 h 5959540"/>
              <a:gd name="connsiteX337" fmla="*/ 3085724 w 6441943"/>
              <a:gd name="connsiteY337" fmla="*/ 5572159 h 5959540"/>
              <a:gd name="connsiteX338" fmla="*/ 3085707 w 6441943"/>
              <a:gd name="connsiteY338" fmla="*/ 5572196 h 5959540"/>
              <a:gd name="connsiteX339" fmla="*/ 3085731 w 6441943"/>
              <a:gd name="connsiteY339" fmla="*/ 5572137 h 5959540"/>
              <a:gd name="connsiteX340" fmla="*/ 3094935 w 6441943"/>
              <a:gd name="connsiteY340" fmla="*/ 5544559 h 5959540"/>
              <a:gd name="connsiteX341" fmla="*/ 3107378 w 6441943"/>
              <a:gd name="connsiteY341" fmla="*/ 5488445 h 5959540"/>
              <a:gd name="connsiteX342" fmla="*/ 3106519 w 6441943"/>
              <a:gd name="connsiteY342" fmla="*/ 5493901 h 5959540"/>
              <a:gd name="connsiteX343" fmla="*/ 3108152 w 6441943"/>
              <a:gd name="connsiteY343" fmla="*/ 5484955 h 5959540"/>
              <a:gd name="connsiteX344" fmla="*/ 3107378 w 6441943"/>
              <a:gd name="connsiteY344" fmla="*/ 5488445 h 5959540"/>
              <a:gd name="connsiteX345" fmla="*/ 3108324 w 6441943"/>
              <a:gd name="connsiteY345" fmla="*/ 5482442 h 5959540"/>
              <a:gd name="connsiteX346" fmla="*/ 3110246 w 6441943"/>
              <a:gd name="connsiteY346" fmla="*/ 5454019 h 5959540"/>
              <a:gd name="connsiteX347" fmla="*/ 3110110 w 6441943"/>
              <a:gd name="connsiteY347" fmla="*/ 5440477 h 5959540"/>
              <a:gd name="connsiteX348" fmla="*/ 3110110 w 6441943"/>
              <a:gd name="connsiteY348" fmla="*/ 5438161 h 5959540"/>
              <a:gd name="connsiteX349" fmla="*/ 3110110 w 6441943"/>
              <a:gd name="connsiteY349" fmla="*/ 5435843 h 5959540"/>
              <a:gd name="connsiteX350" fmla="*/ 2924730 w 6441943"/>
              <a:gd name="connsiteY350" fmla="*/ 4960809 h 5959540"/>
              <a:gd name="connsiteX351" fmla="*/ 2922412 w 6441943"/>
              <a:gd name="connsiteY351" fmla="*/ 4958490 h 5959540"/>
              <a:gd name="connsiteX352" fmla="*/ 2760204 w 6441943"/>
              <a:gd name="connsiteY352" fmla="*/ 4603953 h 5959540"/>
              <a:gd name="connsiteX353" fmla="*/ 2722191 w 6441943"/>
              <a:gd name="connsiteY353" fmla="*/ 4445126 h 5959540"/>
              <a:gd name="connsiteX354" fmla="*/ 2698632 w 6441943"/>
              <a:gd name="connsiteY354" fmla="*/ 4468138 h 5959540"/>
              <a:gd name="connsiteX355" fmla="*/ 2627756 w 6441943"/>
              <a:gd name="connsiteY355" fmla="*/ 4524104 h 5959540"/>
              <a:gd name="connsiteX356" fmla="*/ 2565190 w 6441943"/>
              <a:gd name="connsiteY356" fmla="*/ 4679360 h 5959540"/>
              <a:gd name="connsiteX357" fmla="*/ 2542017 w 6441943"/>
              <a:gd name="connsiteY357" fmla="*/ 4904132 h 5959540"/>
              <a:gd name="connsiteX358" fmla="*/ 2518845 w 6441943"/>
              <a:gd name="connsiteY358" fmla="*/ 5066339 h 5959540"/>
              <a:gd name="connsiteX359" fmla="*/ 2495672 w 6441943"/>
              <a:gd name="connsiteY359" fmla="*/ 5198423 h 5959540"/>
              <a:gd name="connsiteX360" fmla="*/ 2442377 w 6441943"/>
              <a:gd name="connsiteY360" fmla="*/ 5237815 h 5959540"/>
              <a:gd name="connsiteX361" fmla="*/ 2402982 w 6441943"/>
              <a:gd name="connsiteY361" fmla="*/ 5400022 h 5959540"/>
              <a:gd name="connsiteX362" fmla="*/ 2270901 w 6441943"/>
              <a:gd name="connsiteY362" fmla="*/ 5439417 h 5959540"/>
              <a:gd name="connsiteX363" fmla="*/ 2148085 w 6441943"/>
              <a:gd name="connsiteY363" fmla="*/ 5492712 h 5959540"/>
              <a:gd name="connsiteX364" fmla="*/ 1969659 w 6441943"/>
              <a:gd name="connsiteY364" fmla="*/ 5631747 h 5959540"/>
              <a:gd name="connsiteX365" fmla="*/ 1730981 w 6441943"/>
              <a:gd name="connsiteY365" fmla="*/ 5800907 h 5959540"/>
              <a:gd name="connsiteX366" fmla="*/ 827256 w 6441943"/>
              <a:gd name="connsiteY366" fmla="*/ 5893597 h 5959540"/>
              <a:gd name="connsiteX367" fmla="*/ 340634 w 6441943"/>
              <a:gd name="connsiteY367" fmla="*/ 5274893 h 5959540"/>
              <a:gd name="connsiteX368" fmla="*/ 148304 w 6441943"/>
              <a:gd name="connsiteY368" fmla="*/ 5298066 h 5959540"/>
              <a:gd name="connsiteX369" fmla="*/ 62564 w 6441943"/>
              <a:gd name="connsiteY369" fmla="*/ 4850836 h 5959540"/>
              <a:gd name="connsiteX370" fmla="*/ 139035 w 6441943"/>
              <a:gd name="connsiteY370" fmla="*/ 4341042 h 5959540"/>
              <a:gd name="connsiteX371" fmla="*/ 6951 w 6441943"/>
              <a:gd name="connsiteY371" fmla="*/ 4579717 h 5959540"/>
              <a:gd name="connsiteX372" fmla="*/ 122813 w 6441943"/>
              <a:gd name="connsiteY372" fmla="*/ 4109318 h 5959540"/>
              <a:gd name="connsiteX373" fmla="*/ 0 w 6441943"/>
              <a:gd name="connsiteY373" fmla="*/ 4287745 h 5959540"/>
              <a:gd name="connsiteX374" fmla="*/ 76468 w 6441943"/>
              <a:gd name="connsiteY374" fmla="*/ 3738559 h 5959540"/>
              <a:gd name="connsiteX375" fmla="*/ 139035 w 6441943"/>
              <a:gd name="connsiteY375" fmla="*/ 3390972 h 5959540"/>
              <a:gd name="connsiteX376" fmla="*/ 23173 w 6441943"/>
              <a:gd name="connsiteY376" fmla="*/ 3499881 h 5959540"/>
              <a:gd name="connsiteX377" fmla="*/ 308193 w 6441943"/>
              <a:gd name="connsiteY377" fmla="*/ 2811661 h 5959540"/>
              <a:gd name="connsiteX378" fmla="*/ 203918 w 6441943"/>
              <a:gd name="connsiteY378" fmla="*/ 2839468 h 5959540"/>
              <a:gd name="connsiteX379" fmla="*/ 495891 w 6441943"/>
              <a:gd name="connsiteY379" fmla="*/ 2582252 h 5959540"/>
              <a:gd name="connsiteX380" fmla="*/ 780911 w 6441943"/>
              <a:gd name="connsiteY380" fmla="*/ 2102584 h 5959540"/>
              <a:gd name="connsiteX381" fmla="*/ 1035808 w 6441943"/>
              <a:gd name="connsiteY381" fmla="*/ 1646085 h 5959540"/>
              <a:gd name="connsiteX382" fmla="*/ 1622072 w 6441943"/>
              <a:gd name="connsiteY382" fmla="*/ 1235934 h 5959540"/>
              <a:gd name="connsiteX383" fmla="*/ 2039176 w 6441943"/>
              <a:gd name="connsiteY383" fmla="*/ 974084 h 5959540"/>
              <a:gd name="connsiteX384" fmla="*/ 3052075 w 6441943"/>
              <a:gd name="connsiteY384" fmla="*/ 570 h 595954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Lst>
            <a:rect l="l" t="t" r="r" b="b"/>
            <a:pathLst>
              <a:path w="6441943" h="5959540">
                <a:moveTo>
                  <a:pt x="3930341" y="5551462"/>
                </a:moveTo>
                <a:lnTo>
                  <a:pt x="3930470" y="5553792"/>
                </a:lnTo>
                <a:cubicBezTo>
                  <a:pt x="3930801" y="5565128"/>
                  <a:pt x="3930811" y="5574426"/>
                  <a:pt x="3930728" y="5581396"/>
                </a:cubicBezTo>
                <a:close/>
                <a:moveTo>
                  <a:pt x="3101215" y="5522950"/>
                </a:moveTo>
                <a:lnTo>
                  <a:pt x="3096254" y="5540606"/>
                </a:lnTo>
                <a:lnTo>
                  <a:pt x="3100089" y="5529112"/>
                </a:lnTo>
                <a:close/>
                <a:moveTo>
                  <a:pt x="3179633" y="5436354"/>
                </a:moveTo>
                <a:lnTo>
                  <a:pt x="3179855" y="5457522"/>
                </a:lnTo>
                <a:lnTo>
                  <a:pt x="3179738" y="5446344"/>
                </a:lnTo>
                <a:close/>
                <a:moveTo>
                  <a:pt x="3798364" y="5116122"/>
                </a:moveTo>
                <a:lnTo>
                  <a:pt x="3835318" y="5181705"/>
                </a:lnTo>
                <a:lnTo>
                  <a:pt x="3838161" y="5187944"/>
                </a:lnTo>
                <a:close/>
                <a:moveTo>
                  <a:pt x="3772668" y="5021018"/>
                </a:moveTo>
                <a:lnTo>
                  <a:pt x="3772670" y="5021035"/>
                </a:lnTo>
                <a:lnTo>
                  <a:pt x="3772673" y="5021047"/>
                </a:lnTo>
                <a:lnTo>
                  <a:pt x="3772670" y="5021034"/>
                </a:lnTo>
                <a:close/>
                <a:moveTo>
                  <a:pt x="3761032" y="4843434"/>
                </a:moveTo>
                <a:lnTo>
                  <a:pt x="3760631" y="4854130"/>
                </a:lnTo>
                <a:lnTo>
                  <a:pt x="3761287" y="4871798"/>
                </a:lnTo>
                <a:close/>
                <a:moveTo>
                  <a:pt x="3384337" y="3767524"/>
                </a:moveTo>
                <a:cubicBezTo>
                  <a:pt x="3365220" y="3769262"/>
                  <a:pt x="3346103" y="3782585"/>
                  <a:pt x="3346103" y="3782585"/>
                </a:cubicBezTo>
                <a:cubicBezTo>
                  <a:pt x="3269632" y="3759413"/>
                  <a:pt x="3160723" y="3891497"/>
                  <a:pt x="3160723" y="3891497"/>
                </a:cubicBezTo>
                <a:cubicBezTo>
                  <a:pt x="2998516" y="4130753"/>
                  <a:pt x="2876227" y="4281745"/>
                  <a:pt x="2789975" y="4375909"/>
                </a:cubicBezTo>
                <a:lnTo>
                  <a:pt x="2780135" y="4386371"/>
                </a:lnTo>
                <a:lnTo>
                  <a:pt x="2777987" y="4376117"/>
                </a:lnTo>
                <a:lnTo>
                  <a:pt x="2780259" y="4386964"/>
                </a:lnTo>
                <a:lnTo>
                  <a:pt x="2813776" y="4528044"/>
                </a:lnTo>
                <a:lnTo>
                  <a:pt x="2780260" y="4386966"/>
                </a:lnTo>
                <a:lnTo>
                  <a:pt x="2780140" y="4386393"/>
                </a:lnTo>
                <a:lnTo>
                  <a:pt x="2780260" y="4386964"/>
                </a:lnTo>
                <a:cubicBezTo>
                  <a:pt x="2795688" y="4456554"/>
                  <a:pt x="2811475" y="4523428"/>
                  <a:pt x="2827406" y="4585415"/>
                </a:cubicBezTo>
                <a:cubicBezTo>
                  <a:pt x="2827406" y="4585415"/>
                  <a:pt x="2887654" y="4784698"/>
                  <a:pt x="2980344" y="4916780"/>
                </a:cubicBezTo>
                <a:cubicBezTo>
                  <a:pt x="2996564" y="4937636"/>
                  <a:pt x="3186578" y="5183264"/>
                  <a:pt x="3179627" y="5435843"/>
                </a:cubicBezTo>
                <a:lnTo>
                  <a:pt x="3179738" y="5446344"/>
                </a:lnTo>
                <a:lnTo>
                  <a:pt x="3179858" y="5457884"/>
                </a:lnTo>
                <a:lnTo>
                  <a:pt x="3177050" y="5492431"/>
                </a:lnTo>
                <a:cubicBezTo>
                  <a:pt x="3165083" y="5587080"/>
                  <a:pt x="3108227" y="5771590"/>
                  <a:pt x="2859847" y="5869169"/>
                </a:cubicBezTo>
                <a:lnTo>
                  <a:pt x="2850578" y="5871485"/>
                </a:lnTo>
                <a:lnTo>
                  <a:pt x="2723128" y="5887707"/>
                </a:lnTo>
                <a:lnTo>
                  <a:pt x="2723137" y="5887707"/>
                </a:lnTo>
                <a:lnTo>
                  <a:pt x="2730081" y="5887707"/>
                </a:lnTo>
                <a:lnTo>
                  <a:pt x="3527214" y="5883072"/>
                </a:lnTo>
                <a:cubicBezTo>
                  <a:pt x="3557337" y="5878438"/>
                  <a:pt x="3860898" y="5834409"/>
                  <a:pt x="3860898" y="5593415"/>
                </a:cubicBezTo>
                <a:lnTo>
                  <a:pt x="3861133" y="5581911"/>
                </a:lnTo>
                <a:lnTo>
                  <a:pt x="3861133" y="5581912"/>
                </a:lnTo>
                <a:lnTo>
                  <a:pt x="3861134" y="5581911"/>
                </a:lnTo>
                <a:cubicBezTo>
                  <a:pt x="3861513" y="5533312"/>
                  <a:pt x="3855683" y="5339677"/>
                  <a:pt x="3738082" y="5153139"/>
                </a:cubicBezTo>
                <a:lnTo>
                  <a:pt x="3732433" y="5140760"/>
                </a:lnTo>
                <a:lnTo>
                  <a:pt x="3732384" y="5140652"/>
                </a:lnTo>
                <a:lnTo>
                  <a:pt x="3731127" y="5137087"/>
                </a:lnTo>
                <a:lnTo>
                  <a:pt x="3731128" y="5137089"/>
                </a:lnTo>
                <a:lnTo>
                  <a:pt x="3721174" y="5108858"/>
                </a:lnTo>
                <a:lnTo>
                  <a:pt x="3720583" y="5106469"/>
                </a:lnTo>
                <a:lnTo>
                  <a:pt x="3720154" y="5104735"/>
                </a:lnTo>
                <a:lnTo>
                  <a:pt x="3720155" y="5104739"/>
                </a:lnTo>
                <a:lnTo>
                  <a:pt x="3708063" y="5055829"/>
                </a:lnTo>
                <a:cubicBezTo>
                  <a:pt x="3703777" y="5034399"/>
                  <a:pt x="3699776" y="5009108"/>
                  <a:pt x="3696662" y="4979636"/>
                </a:cubicBezTo>
                <a:lnTo>
                  <a:pt x="3691720" y="4897282"/>
                </a:lnTo>
                <a:lnTo>
                  <a:pt x="3691720" y="4897290"/>
                </a:lnTo>
                <a:lnTo>
                  <a:pt x="3691169" y="4888099"/>
                </a:lnTo>
                <a:lnTo>
                  <a:pt x="3690584" y="4878351"/>
                </a:lnTo>
                <a:lnTo>
                  <a:pt x="3693440" y="4750059"/>
                </a:lnTo>
                <a:lnTo>
                  <a:pt x="3693439" y="4750071"/>
                </a:lnTo>
                <a:lnTo>
                  <a:pt x="3693440" y="4750058"/>
                </a:lnTo>
                <a:lnTo>
                  <a:pt x="3693440" y="4750048"/>
                </a:lnTo>
                <a:cubicBezTo>
                  <a:pt x="3699125" y="4655077"/>
                  <a:pt x="3713173" y="4540808"/>
                  <a:pt x="3740401" y="4404670"/>
                </a:cubicBezTo>
                <a:lnTo>
                  <a:pt x="3740571" y="4404435"/>
                </a:lnTo>
                <a:lnTo>
                  <a:pt x="3706071" y="4362586"/>
                </a:lnTo>
                <a:cubicBezTo>
                  <a:pt x="3524240" y="4115257"/>
                  <a:pt x="3422570" y="3821979"/>
                  <a:pt x="3422570" y="3821979"/>
                </a:cubicBezTo>
                <a:cubicBezTo>
                  <a:pt x="3422570" y="3775635"/>
                  <a:pt x="3403453" y="3765786"/>
                  <a:pt x="3384337" y="3767524"/>
                </a:cubicBezTo>
                <a:close/>
                <a:moveTo>
                  <a:pt x="2542383" y="3241413"/>
                </a:moveTo>
                <a:cubicBezTo>
                  <a:pt x="2523845" y="3243729"/>
                  <a:pt x="2509942" y="3262267"/>
                  <a:pt x="2512260" y="3280805"/>
                </a:cubicBezTo>
                <a:cubicBezTo>
                  <a:pt x="2512260" y="3288915"/>
                  <a:pt x="2602741" y="3912654"/>
                  <a:pt x="2712294" y="4403775"/>
                </a:cubicBezTo>
                <a:lnTo>
                  <a:pt x="2720978" y="4440058"/>
                </a:lnTo>
                <a:lnTo>
                  <a:pt x="2776921" y="4371033"/>
                </a:lnTo>
                <a:lnTo>
                  <a:pt x="2735259" y="4172222"/>
                </a:lnTo>
                <a:cubicBezTo>
                  <a:pt x="2648253" y="3735131"/>
                  <a:pt x="2581778" y="3278488"/>
                  <a:pt x="2581778" y="3271536"/>
                </a:cubicBezTo>
                <a:cubicBezTo>
                  <a:pt x="2579459" y="3252998"/>
                  <a:pt x="2560921" y="3239095"/>
                  <a:pt x="2542383" y="3241413"/>
                </a:cubicBezTo>
                <a:close/>
                <a:moveTo>
                  <a:pt x="2168787" y="3080089"/>
                </a:moveTo>
                <a:cubicBezTo>
                  <a:pt x="2151815" y="3079410"/>
                  <a:pt x="2129548" y="3089729"/>
                  <a:pt x="2101741" y="3124488"/>
                </a:cubicBezTo>
                <a:cubicBezTo>
                  <a:pt x="2101741" y="3124488"/>
                  <a:pt x="2057714" y="3316820"/>
                  <a:pt x="1992831" y="3386337"/>
                </a:cubicBezTo>
                <a:cubicBezTo>
                  <a:pt x="1992831" y="3386337"/>
                  <a:pt x="1951121" y="3474393"/>
                  <a:pt x="1819037" y="3520738"/>
                </a:cubicBezTo>
                <a:lnTo>
                  <a:pt x="1814402" y="3652819"/>
                </a:lnTo>
                <a:lnTo>
                  <a:pt x="1888554" y="3669041"/>
                </a:lnTo>
                <a:lnTo>
                  <a:pt x="1939533" y="3722337"/>
                </a:lnTo>
                <a:cubicBezTo>
                  <a:pt x="1939533" y="3722337"/>
                  <a:pt x="1981244" y="3757097"/>
                  <a:pt x="2009051" y="3710752"/>
                </a:cubicBezTo>
                <a:cubicBezTo>
                  <a:pt x="2009051" y="3710752"/>
                  <a:pt x="2009051" y="3615743"/>
                  <a:pt x="2108693" y="3622696"/>
                </a:cubicBezTo>
                <a:cubicBezTo>
                  <a:pt x="2108693" y="3622696"/>
                  <a:pt x="2161989" y="3629647"/>
                  <a:pt x="2166623" y="3564764"/>
                </a:cubicBezTo>
                <a:cubicBezTo>
                  <a:pt x="2166623" y="3564764"/>
                  <a:pt x="2159673" y="3523054"/>
                  <a:pt x="2217603" y="3476709"/>
                </a:cubicBezTo>
                <a:lnTo>
                  <a:pt x="2419204" y="3326089"/>
                </a:lnTo>
                <a:cubicBezTo>
                  <a:pt x="2419204" y="3326089"/>
                  <a:pt x="2215287" y="3159247"/>
                  <a:pt x="2210652" y="3112903"/>
                </a:cubicBezTo>
                <a:cubicBezTo>
                  <a:pt x="2210652" y="3112903"/>
                  <a:pt x="2197074" y="3081221"/>
                  <a:pt x="2168787" y="3080089"/>
                </a:cubicBezTo>
                <a:close/>
                <a:moveTo>
                  <a:pt x="4736448" y="2146033"/>
                </a:moveTo>
                <a:cubicBezTo>
                  <a:pt x="4750930" y="2148349"/>
                  <a:pt x="4759619" y="2155880"/>
                  <a:pt x="4759619" y="2155880"/>
                </a:cubicBezTo>
                <a:cubicBezTo>
                  <a:pt x="4824502" y="2197591"/>
                  <a:pt x="4766572" y="2255523"/>
                  <a:pt x="4766572" y="2255523"/>
                </a:cubicBezTo>
                <a:lnTo>
                  <a:pt x="4422563" y="2763414"/>
                </a:lnTo>
                <a:lnTo>
                  <a:pt x="4399870" y="2748805"/>
                </a:lnTo>
                <a:cubicBezTo>
                  <a:pt x="4379015" y="2733453"/>
                  <a:pt x="4358739" y="2713177"/>
                  <a:pt x="4361056" y="2693480"/>
                </a:cubicBezTo>
                <a:cubicBezTo>
                  <a:pt x="4361056" y="2693480"/>
                  <a:pt x="4395814" y="2593840"/>
                  <a:pt x="4298489" y="2605425"/>
                </a:cubicBezTo>
                <a:cubicBezTo>
                  <a:pt x="4298489" y="2605425"/>
                  <a:pt x="4285455" y="2598909"/>
                  <a:pt x="4236902" y="2622045"/>
                </a:cubicBezTo>
                <a:lnTo>
                  <a:pt x="4205003" y="2639946"/>
                </a:lnTo>
                <a:lnTo>
                  <a:pt x="4213619" y="2615853"/>
                </a:lnTo>
                <a:cubicBezTo>
                  <a:pt x="4223178" y="2598474"/>
                  <a:pt x="4233606" y="2591522"/>
                  <a:pt x="4233606" y="2591522"/>
                </a:cubicBezTo>
                <a:lnTo>
                  <a:pt x="4678517" y="2167467"/>
                </a:lnTo>
                <a:cubicBezTo>
                  <a:pt x="4701690" y="2146612"/>
                  <a:pt x="4721965" y="2143716"/>
                  <a:pt x="4736448" y="2146033"/>
                </a:cubicBezTo>
                <a:close/>
                <a:moveTo>
                  <a:pt x="2679023" y="1316748"/>
                </a:moveTo>
                <a:cubicBezTo>
                  <a:pt x="2670623" y="1319935"/>
                  <a:pt x="2663672" y="1326308"/>
                  <a:pt x="2660196" y="1335577"/>
                </a:cubicBezTo>
                <a:cubicBezTo>
                  <a:pt x="2657878" y="1342527"/>
                  <a:pt x="2595313" y="1488515"/>
                  <a:pt x="2599948" y="1592789"/>
                </a:cubicBezTo>
                <a:cubicBezTo>
                  <a:pt x="2599948" y="1599742"/>
                  <a:pt x="2616167" y="1785122"/>
                  <a:pt x="2727395" y="1942694"/>
                </a:cubicBezTo>
                <a:cubicBezTo>
                  <a:pt x="2729714" y="1942694"/>
                  <a:pt x="2801547" y="2063191"/>
                  <a:pt x="2796913" y="2220763"/>
                </a:cubicBezTo>
                <a:cubicBezTo>
                  <a:pt x="2796913" y="2239301"/>
                  <a:pt x="2810816" y="2255521"/>
                  <a:pt x="2831673" y="2255521"/>
                </a:cubicBezTo>
                <a:cubicBezTo>
                  <a:pt x="2850210" y="2255521"/>
                  <a:pt x="2866430" y="2241617"/>
                  <a:pt x="2866430" y="2223079"/>
                </a:cubicBezTo>
                <a:cubicBezTo>
                  <a:pt x="2871064" y="2044653"/>
                  <a:pt x="2792278" y="1912569"/>
                  <a:pt x="2787644" y="1905618"/>
                </a:cubicBezTo>
                <a:cubicBezTo>
                  <a:pt x="2685685" y="1761949"/>
                  <a:pt x="2669465" y="1588155"/>
                  <a:pt x="2669465" y="1588155"/>
                </a:cubicBezTo>
                <a:cubicBezTo>
                  <a:pt x="2667147" y="1500100"/>
                  <a:pt x="2725077" y="1365699"/>
                  <a:pt x="2725077" y="1363383"/>
                </a:cubicBezTo>
                <a:cubicBezTo>
                  <a:pt x="2732030" y="1344845"/>
                  <a:pt x="2725077" y="1323989"/>
                  <a:pt x="2706541" y="1317039"/>
                </a:cubicBezTo>
                <a:cubicBezTo>
                  <a:pt x="2697272" y="1313562"/>
                  <a:pt x="2687424" y="1313562"/>
                  <a:pt x="2679023" y="1316748"/>
                </a:cubicBezTo>
                <a:close/>
                <a:moveTo>
                  <a:pt x="3661900" y="43514"/>
                </a:moveTo>
                <a:cubicBezTo>
                  <a:pt x="3687603" y="44654"/>
                  <a:pt x="3700637" y="51823"/>
                  <a:pt x="3700637" y="51823"/>
                </a:cubicBezTo>
                <a:cubicBezTo>
                  <a:pt x="3916142" y="151464"/>
                  <a:pt x="3967122" y="290498"/>
                  <a:pt x="3967122" y="290498"/>
                </a:cubicBezTo>
                <a:lnTo>
                  <a:pt x="3955534" y="436486"/>
                </a:lnTo>
                <a:lnTo>
                  <a:pt x="3917409" y="423225"/>
                </a:lnTo>
                <a:lnTo>
                  <a:pt x="3915737" y="421250"/>
                </a:lnTo>
                <a:cubicBezTo>
                  <a:pt x="3871963" y="370741"/>
                  <a:pt x="3744044" y="234060"/>
                  <a:pt x="3559208" y="129965"/>
                </a:cubicBezTo>
                <a:lnTo>
                  <a:pt x="3496142" y="100266"/>
                </a:lnTo>
                <a:lnTo>
                  <a:pt x="3547157" y="71375"/>
                </a:lnTo>
                <a:cubicBezTo>
                  <a:pt x="3597828" y="47261"/>
                  <a:pt x="3636198" y="42373"/>
                  <a:pt x="3661900" y="43514"/>
                </a:cubicBezTo>
                <a:close/>
                <a:moveTo>
                  <a:pt x="3052075" y="570"/>
                </a:moveTo>
                <a:cubicBezTo>
                  <a:pt x="3056474" y="660"/>
                  <a:pt x="3058764" y="841"/>
                  <a:pt x="3058764" y="841"/>
                </a:cubicBezTo>
                <a:cubicBezTo>
                  <a:pt x="3186213" y="-4952"/>
                  <a:pt x="3304537" y="19669"/>
                  <a:pt x="3410334" y="59859"/>
                </a:cubicBezTo>
                <a:lnTo>
                  <a:pt x="3496142" y="100266"/>
                </a:lnTo>
                <a:lnTo>
                  <a:pt x="3492399" y="102386"/>
                </a:lnTo>
                <a:cubicBezTo>
                  <a:pt x="3472788" y="115186"/>
                  <a:pt x="3451825" y="130610"/>
                  <a:pt x="3429521" y="149148"/>
                </a:cubicBezTo>
                <a:lnTo>
                  <a:pt x="3290487" y="283548"/>
                </a:lnTo>
                <a:lnTo>
                  <a:pt x="3306706" y="325258"/>
                </a:lnTo>
                <a:lnTo>
                  <a:pt x="3302072" y="366969"/>
                </a:lnTo>
                <a:lnTo>
                  <a:pt x="3248776" y="441121"/>
                </a:lnTo>
                <a:lnTo>
                  <a:pt x="3202431" y="448071"/>
                </a:lnTo>
                <a:lnTo>
                  <a:pt x="3163037" y="420264"/>
                </a:lnTo>
                <a:cubicBezTo>
                  <a:pt x="3163037" y="420264"/>
                  <a:pt x="3135230" y="401726"/>
                  <a:pt x="3112058" y="431852"/>
                </a:cubicBezTo>
                <a:lnTo>
                  <a:pt x="3024002" y="554664"/>
                </a:lnTo>
                <a:cubicBezTo>
                  <a:pt x="3024002" y="554664"/>
                  <a:pt x="3012417" y="589424"/>
                  <a:pt x="2961438" y="594059"/>
                </a:cubicBezTo>
                <a:cubicBezTo>
                  <a:pt x="2961438" y="594059"/>
                  <a:pt x="2595314" y="589424"/>
                  <a:pt x="2609215" y="992625"/>
                </a:cubicBezTo>
                <a:cubicBezTo>
                  <a:pt x="2609215" y="992625"/>
                  <a:pt x="2604583" y="1298501"/>
                  <a:pt x="2928997" y="1321673"/>
                </a:cubicBezTo>
                <a:cubicBezTo>
                  <a:pt x="2928997" y="1321673"/>
                  <a:pt x="3281218" y="1328624"/>
                  <a:pt x="3315975" y="992625"/>
                </a:cubicBezTo>
                <a:cubicBezTo>
                  <a:pt x="3315975" y="992625"/>
                  <a:pt x="3339147" y="846637"/>
                  <a:pt x="3253411" y="749313"/>
                </a:cubicBezTo>
                <a:cubicBezTo>
                  <a:pt x="3253411" y="749313"/>
                  <a:pt x="3225604" y="719190"/>
                  <a:pt x="3248776" y="698333"/>
                </a:cubicBezTo>
                <a:lnTo>
                  <a:pt x="3334513" y="605644"/>
                </a:lnTo>
                <a:cubicBezTo>
                  <a:pt x="3334513" y="605644"/>
                  <a:pt x="3350735" y="594059"/>
                  <a:pt x="3334513" y="559299"/>
                </a:cubicBezTo>
                <a:lnTo>
                  <a:pt x="3304390" y="519907"/>
                </a:lnTo>
                <a:lnTo>
                  <a:pt x="3373907" y="434168"/>
                </a:lnTo>
                <a:lnTo>
                  <a:pt x="3415618" y="415630"/>
                </a:lnTo>
                <a:lnTo>
                  <a:pt x="3457328" y="445755"/>
                </a:lnTo>
                <a:cubicBezTo>
                  <a:pt x="3457328" y="445755"/>
                  <a:pt x="3441106" y="457340"/>
                  <a:pt x="3508307" y="417948"/>
                </a:cubicBezTo>
                <a:lnTo>
                  <a:pt x="3744666" y="271960"/>
                </a:lnTo>
                <a:lnTo>
                  <a:pt x="3902239" y="417948"/>
                </a:lnTo>
                <a:lnTo>
                  <a:pt x="3917409" y="423225"/>
                </a:lnTo>
                <a:lnTo>
                  <a:pt x="3928155" y="435919"/>
                </a:lnTo>
                <a:cubicBezTo>
                  <a:pt x="3930944" y="439308"/>
                  <a:pt x="3932365" y="441118"/>
                  <a:pt x="3932365" y="441118"/>
                </a:cubicBezTo>
                <a:cubicBezTo>
                  <a:pt x="4034323" y="429533"/>
                  <a:pt x="4226656" y="772485"/>
                  <a:pt x="4226656" y="772485"/>
                </a:cubicBezTo>
                <a:cubicBezTo>
                  <a:pt x="4273001" y="839684"/>
                  <a:pt x="4307758" y="1043602"/>
                  <a:pt x="4307758" y="1043602"/>
                </a:cubicBezTo>
                <a:cubicBezTo>
                  <a:pt x="4349469" y="1194224"/>
                  <a:pt x="4284586" y="1326305"/>
                  <a:pt x="4284586" y="1326305"/>
                </a:cubicBezTo>
                <a:cubicBezTo>
                  <a:pt x="4335565" y="1117754"/>
                  <a:pt x="4238241" y="1133975"/>
                  <a:pt x="4238241" y="1133975"/>
                </a:cubicBezTo>
                <a:cubicBezTo>
                  <a:pt x="4240560" y="1215078"/>
                  <a:pt x="4164089" y="1326305"/>
                  <a:pt x="4164089" y="1326305"/>
                </a:cubicBezTo>
                <a:cubicBezTo>
                  <a:pt x="4171042" y="1233616"/>
                  <a:pt x="4113110" y="1226665"/>
                  <a:pt x="4113110" y="1226665"/>
                </a:cubicBezTo>
                <a:cubicBezTo>
                  <a:pt x="4113110" y="1349478"/>
                  <a:pt x="4055180" y="1388872"/>
                  <a:pt x="4055180" y="1388872"/>
                </a:cubicBezTo>
                <a:cubicBezTo>
                  <a:pt x="4085303" y="1323990"/>
                  <a:pt x="4038958" y="1300817"/>
                  <a:pt x="4038958" y="1300817"/>
                </a:cubicBezTo>
                <a:cubicBezTo>
                  <a:pt x="3981028" y="1453755"/>
                  <a:pt x="3779426" y="1574252"/>
                  <a:pt x="3779426" y="1574252"/>
                </a:cubicBezTo>
                <a:cubicBezTo>
                  <a:pt x="3712227" y="1615962"/>
                  <a:pt x="3682102" y="1655354"/>
                  <a:pt x="3682102" y="1655354"/>
                </a:cubicBezTo>
                <a:cubicBezTo>
                  <a:pt x="3647345" y="1713287"/>
                  <a:pt x="3665882" y="1921839"/>
                  <a:pt x="3665882" y="1921839"/>
                </a:cubicBezTo>
                <a:cubicBezTo>
                  <a:pt x="3668199" y="1995991"/>
                  <a:pt x="3626488" y="1991356"/>
                  <a:pt x="3626488" y="1991356"/>
                </a:cubicBezTo>
                <a:lnTo>
                  <a:pt x="3515260" y="2002941"/>
                </a:lnTo>
                <a:cubicBezTo>
                  <a:pt x="3510626" y="2088680"/>
                  <a:pt x="3487453" y="2077093"/>
                  <a:pt x="3487453" y="2077093"/>
                </a:cubicBezTo>
                <a:cubicBezTo>
                  <a:pt x="3429523" y="2060873"/>
                  <a:pt x="3417936" y="2088680"/>
                  <a:pt x="3417936" y="2088680"/>
                </a:cubicBezTo>
                <a:cubicBezTo>
                  <a:pt x="3417936" y="2135025"/>
                  <a:pt x="3387813" y="2146610"/>
                  <a:pt x="3387813" y="2146610"/>
                </a:cubicBezTo>
                <a:cubicBezTo>
                  <a:pt x="3346103" y="2165148"/>
                  <a:pt x="3306708" y="2141976"/>
                  <a:pt x="3306708" y="2141976"/>
                </a:cubicBezTo>
                <a:cubicBezTo>
                  <a:pt x="3295123" y="2172101"/>
                  <a:pt x="3288170" y="2211493"/>
                  <a:pt x="3288170" y="2211493"/>
                </a:cubicBezTo>
                <a:cubicBezTo>
                  <a:pt x="3230240" y="2304183"/>
                  <a:pt x="3144501" y="2223080"/>
                  <a:pt x="3144501" y="2223080"/>
                </a:cubicBezTo>
                <a:cubicBezTo>
                  <a:pt x="3109744" y="2162832"/>
                  <a:pt x="3051811" y="2169783"/>
                  <a:pt x="3051811" y="2169783"/>
                </a:cubicBezTo>
                <a:cubicBezTo>
                  <a:pt x="2942902" y="2190639"/>
                  <a:pt x="2959121" y="2313452"/>
                  <a:pt x="2959121" y="2313452"/>
                </a:cubicBezTo>
                <a:cubicBezTo>
                  <a:pt x="2959121" y="2429314"/>
                  <a:pt x="3040226" y="2445536"/>
                  <a:pt x="3040226" y="2445536"/>
                </a:cubicBezTo>
                <a:lnTo>
                  <a:pt x="3241825" y="2614694"/>
                </a:lnTo>
                <a:lnTo>
                  <a:pt x="3276585" y="2656404"/>
                </a:lnTo>
                <a:cubicBezTo>
                  <a:pt x="3410985" y="2540542"/>
                  <a:pt x="3531482" y="2563714"/>
                  <a:pt x="3531482" y="2563714"/>
                </a:cubicBezTo>
                <a:cubicBezTo>
                  <a:pt x="3867482" y="2596156"/>
                  <a:pt x="3967124" y="2869591"/>
                  <a:pt x="3967124" y="2869591"/>
                </a:cubicBezTo>
                <a:lnTo>
                  <a:pt x="4006516" y="2869591"/>
                </a:lnTo>
                <a:cubicBezTo>
                  <a:pt x="4041276" y="2783854"/>
                  <a:pt x="4175677" y="2656404"/>
                  <a:pt x="4175677" y="2656404"/>
                </a:cubicBezTo>
                <a:lnTo>
                  <a:pt x="4205003" y="2639946"/>
                </a:lnTo>
                <a:lnTo>
                  <a:pt x="4201345" y="2650177"/>
                </a:lnTo>
                <a:cubicBezTo>
                  <a:pt x="4198412" y="2664515"/>
                  <a:pt x="4197108" y="2681894"/>
                  <a:pt x="4198846" y="2702749"/>
                </a:cubicBezTo>
                <a:cubicBezTo>
                  <a:pt x="4198846" y="2702749"/>
                  <a:pt x="4240556" y="2783854"/>
                  <a:pt x="4187261" y="2848737"/>
                </a:cubicBezTo>
                <a:lnTo>
                  <a:pt x="4082983" y="2969234"/>
                </a:lnTo>
                <a:cubicBezTo>
                  <a:pt x="4082983" y="2969234"/>
                  <a:pt x="4036638" y="3031798"/>
                  <a:pt x="4078349" y="3092046"/>
                </a:cubicBezTo>
                <a:lnTo>
                  <a:pt x="4117743" y="3138391"/>
                </a:lnTo>
                <a:cubicBezTo>
                  <a:pt x="4117743" y="3138391"/>
                  <a:pt x="4147866" y="3177786"/>
                  <a:pt x="4226653" y="3052654"/>
                </a:cubicBezTo>
                <a:lnTo>
                  <a:pt x="4422563" y="2763414"/>
                </a:lnTo>
                <a:lnTo>
                  <a:pt x="4428835" y="2767452"/>
                </a:lnTo>
                <a:cubicBezTo>
                  <a:pt x="4436801" y="2771978"/>
                  <a:pt x="4442159" y="2774585"/>
                  <a:pt x="4442159" y="2774585"/>
                </a:cubicBezTo>
                <a:cubicBezTo>
                  <a:pt x="4488504" y="2774585"/>
                  <a:pt x="4446793" y="2874225"/>
                  <a:pt x="4446793" y="2874225"/>
                </a:cubicBezTo>
                <a:cubicBezTo>
                  <a:pt x="4432890" y="2904350"/>
                  <a:pt x="4463015" y="2950695"/>
                  <a:pt x="4463015" y="2950695"/>
                </a:cubicBezTo>
                <a:cubicBezTo>
                  <a:pt x="4527898" y="2978502"/>
                  <a:pt x="4493138" y="3036432"/>
                  <a:pt x="4493138" y="3036432"/>
                </a:cubicBezTo>
                <a:cubicBezTo>
                  <a:pt x="4446793" y="3071192"/>
                  <a:pt x="4428255" y="3145344"/>
                  <a:pt x="4428255" y="3145344"/>
                </a:cubicBezTo>
                <a:cubicBezTo>
                  <a:pt x="4386545" y="3265841"/>
                  <a:pt x="4312393" y="3307551"/>
                  <a:pt x="4312393" y="3307551"/>
                </a:cubicBezTo>
                <a:cubicBezTo>
                  <a:pt x="4578877" y="3516103"/>
                  <a:pt x="4887070" y="3949429"/>
                  <a:pt x="4887070" y="3949429"/>
                </a:cubicBezTo>
                <a:cubicBezTo>
                  <a:pt x="4907926" y="4056020"/>
                  <a:pt x="4914877" y="4141759"/>
                  <a:pt x="4914877" y="4141759"/>
                </a:cubicBezTo>
                <a:cubicBezTo>
                  <a:pt x="4910242" y="4382753"/>
                  <a:pt x="4845359" y="4598258"/>
                  <a:pt x="4845359" y="4598258"/>
                </a:cubicBezTo>
                <a:cubicBezTo>
                  <a:pt x="4898657" y="4776685"/>
                  <a:pt x="5095622" y="4938892"/>
                  <a:pt x="5095622" y="4938892"/>
                </a:cubicBezTo>
                <a:cubicBezTo>
                  <a:pt x="5160505" y="4880959"/>
                  <a:pt x="5230022" y="4874009"/>
                  <a:pt x="5230022" y="4874009"/>
                </a:cubicBezTo>
                <a:cubicBezTo>
                  <a:pt x="5320396" y="4885594"/>
                  <a:pt x="5408451" y="4890228"/>
                  <a:pt x="5408451" y="4890228"/>
                </a:cubicBezTo>
                <a:cubicBezTo>
                  <a:pt x="5554436" y="4899500"/>
                  <a:pt x="5658714" y="4836933"/>
                  <a:pt x="5658714" y="4836933"/>
                </a:cubicBezTo>
                <a:cubicBezTo>
                  <a:pt x="5765307" y="4776685"/>
                  <a:pt x="5793114" y="4853155"/>
                  <a:pt x="5793114" y="4853155"/>
                </a:cubicBezTo>
                <a:cubicBezTo>
                  <a:pt x="5816286" y="4911085"/>
                  <a:pt x="5742135" y="4992190"/>
                  <a:pt x="5742135" y="4992190"/>
                </a:cubicBezTo>
                <a:cubicBezTo>
                  <a:pt x="5832506" y="4989871"/>
                  <a:pt x="5943734" y="4938892"/>
                  <a:pt x="5943734" y="4938892"/>
                </a:cubicBezTo>
                <a:cubicBezTo>
                  <a:pt x="6048011" y="4864740"/>
                  <a:pt x="6249610" y="4834614"/>
                  <a:pt x="6249610" y="4834614"/>
                </a:cubicBezTo>
                <a:cubicBezTo>
                  <a:pt x="6377059" y="4799857"/>
                  <a:pt x="6358521" y="4920354"/>
                  <a:pt x="6358521" y="4920354"/>
                </a:cubicBezTo>
                <a:lnTo>
                  <a:pt x="6377059" y="4927304"/>
                </a:lnTo>
                <a:lnTo>
                  <a:pt x="6388645" y="4943526"/>
                </a:lnTo>
                <a:lnTo>
                  <a:pt x="6381694" y="4982918"/>
                </a:lnTo>
                <a:lnTo>
                  <a:pt x="6416451" y="5001456"/>
                </a:lnTo>
                <a:lnTo>
                  <a:pt x="6428039" y="5019994"/>
                </a:lnTo>
                <a:lnTo>
                  <a:pt x="6416451" y="5077926"/>
                </a:lnTo>
                <a:lnTo>
                  <a:pt x="6428039" y="5105733"/>
                </a:lnTo>
                <a:lnTo>
                  <a:pt x="6441943" y="5168298"/>
                </a:lnTo>
                <a:lnTo>
                  <a:pt x="6423405" y="5198423"/>
                </a:lnTo>
                <a:lnTo>
                  <a:pt x="6423405" y="5240133"/>
                </a:lnTo>
                <a:lnTo>
                  <a:pt x="6381694" y="5267940"/>
                </a:lnTo>
                <a:cubicBezTo>
                  <a:pt x="6316811" y="5291113"/>
                  <a:pt x="6177777" y="5402341"/>
                  <a:pt x="6177777" y="5402341"/>
                </a:cubicBezTo>
                <a:cubicBezTo>
                  <a:pt x="6075818" y="5513568"/>
                  <a:pt x="5906658" y="5536741"/>
                  <a:pt x="5906658" y="5536741"/>
                </a:cubicBezTo>
                <a:cubicBezTo>
                  <a:pt x="5605416" y="5578451"/>
                  <a:pt x="5408451" y="5733708"/>
                  <a:pt x="5408451" y="5733708"/>
                </a:cubicBezTo>
                <a:cubicBezTo>
                  <a:pt x="5223072" y="5937623"/>
                  <a:pt x="5079402" y="5895915"/>
                  <a:pt x="5079402" y="5895915"/>
                </a:cubicBezTo>
                <a:cubicBezTo>
                  <a:pt x="4928780" y="5898231"/>
                  <a:pt x="4870850" y="5694314"/>
                  <a:pt x="4870850" y="5694314"/>
                </a:cubicBezTo>
                <a:cubicBezTo>
                  <a:pt x="4856947" y="5546010"/>
                  <a:pt x="4748035" y="5620162"/>
                  <a:pt x="4748035" y="5620162"/>
                </a:cubicBezTo>
                <a:lnTo>
                  <a:pt x="4666933" y="5701264"/>
                </a:lnTo>
                <a:cubicBezTo>
                  <a:pt x="4534848" y="5851886"/>
                  <a:pt x="4372641" y="5752243"/>
                  <a:pt x="4372641" y="5752243"/>
                </a:cubicBezTo>
                <a:cubicBezTo>
                  <a:pt x="4254463" y="5682726"/>
                  <a:pt x="4284586" y="5381484"/>
                  <a:pt x="4284586" y="5381484"/>
                </a:cubicBezTo>
                <a:cubicBezTo>
                  <a:pt x="4191896" y="4994506"/>
                  <a:pt x="3913827" y="4582036"/>
                  <a:pt x="3913827" y="4582036"/>
                </a:cubicBezTo>
                <a:cubicBezTo>
                  <a:pt x="3875013" y="4552202"/>
                  <a:pt x="3838227" y="4517950"/>
                  <a:pt x="3803568" y="4480852"/>
                </a:cubicBezTo>
                <a:lnTo>
                  <a:pt x="3800007" y="4476532"/>
                </a:lnTo>
                <a:lnTo>
                  <a:pt x="3780527" y="4590443"/>
                </a:lnTo>
                <a:lnTo>
                  <a:pt x="3780525" y="4590467"/>
                </a:lnTo>
                <a:lnTo>
                  <a:pt x="3765094" y="4735131"/>
                </a:lnTo>
                <a:lnTo>
                  <a:pt x="3765092" y="4735183"/>
                </a:lnTo>
                <a:lnTo>
                  <a:pt x="3765094" y="4735132"/>
                </a:lnTo>
                <a:lnTo>
                  <a:pt x="3765902" y="4727558"/>
                </a:lnTo>
                <a:lnTo>
                  <a:pt x="3763880" y="4767502"/>
                </a:lnTo>
                <a:lnTo>
                  <a:pt x="3761087" y="4841968"/>
                </a:lnTo>
                <a:lnTo>
                  <a:pt x="3761604" y="4880319"/>
                </a:lnTo>
                <a:lnTo>
                  <a:pt x="3764152" y="4948933"/>
                </a:lnTo>
                <a:lnTo>
                  <a:pt x="3765139" y="4957284"/>
                </a:lnTo>
                <a:lnTo>
                  <a:pt x="3763636" y="4934981"/>
                </a:lnTo>
                <a:lnTo>
                  <a:pt x="3766230" y="4966518"/>
                </a:lnTo>
                <a:lnTo>
                  <a:pt x="3771090" y="5007656"/>
                </a:lnTo>
                <a:lnTo>
                  <a:pt x="3774769" y="5031180"/>
                </a:lnTo>
                <a:lnTo>
                  <a:pt x="3781007" y="5061338"/>
                </a:lnTo>
                <a:lnTo>
                  <a:pt x="3784037" y="5074110"/>
                </a:lnTo>
                <a:lnTo>
                  <a:pt x="3782356" y="5067859"/>
                </a:lnTo>
                <a:lnTo>
                  <a:pt x="3783197" y="5071928"/>
                </a:lnTo>
                <a:lnTo>
                  <a:pt x="3790925" y="5097158"/>
                </a:lnTo>
                <a:lnTo>
                  <a:pt x="3792279" y="5101288"/>
                </a:lnTo>
                <a:lnTo>
                  <a:pt x="3791572" y="5099273"/>
                </a:lnTo>
                <a:lnTo>
                  <a:pt x="3792746" y="5103106"/>
                </a:lnTo>
                <a:cubicBezTo>
                  <a:pt x="3795435" y="5110379"/>
                  <a:pt x="3797462" y="5114615"/>
                  <a:pt x="3798331" y="5116063"/>
                </a:cubicBezTo>
                <a:lnTo>
                  <a:pt x="3798364" y="5116122"/>
                </a:lnTo>
                <a:lnTo>
                  <a:pt x="3798347" y="5116093"/>
                </a:lnTo>
                <a:lnTo>
                  <a:pt x="3841530" y="5195336"/>
                </a:lnTo>
                <a:lnTo>
                  <a:pt x="3838161" y="5187944"/>
                </a:lnTo>
                <a:lnTo>
                  <a:pt x="3840723" y="5192568"/>
                </a:lnTo>
                <a:lnTo>
                  <a:pt x="3843401" y="5198769"/>
                </a:lnTo>
                <a:lnTo>
                  <a:pt x="3845921" y="5203395"/>
                </a:lnTo>
                <a:lnTo>
                  <a:pt x="3852185" y="5218716"/>
                </a:lnTo>
                <a:lnTo>
                  <a:pt x="3864731" y="5246247"/>
                </a:lnTo>
                <a:lnTo>
                  <a:pt x="3867285" y="5254086"/>
                </a:lnTo>
                <a:lnTo>
                  <a:pt x="3855237" y="5226182"/>
                </a:lnTo>
                <a:lnTo>
                  <a:pt x="3869801" y="5261806"/>
                </a:lnTo>
                <a:lnTo>
                  <a:pt x="3867285" y="5254086"/>
                </a:lnTo>
                <a:lnTo>
                  <a:pt x="3873002" y="5267325"/>
                </a:lnTo>
                <a:lnTo>
                  <a:pt x="3876971" y="5279345"/>
                </a:lnTo>
                <a:lnTo>
                  <a:pt x="3880558" y="5288119"/>
                </a:lnTo>
                <a:lnTo>
                  <a:pt x="3887016" y="5309765"/>
                </a:lnTo>
                <a:lnTo>
                  <a:pt x="3896534" y="5338590"/>
                </a:lnTo>
                <a:lnTo>
                  <a:pt x="3900713" y="5355679"/>
                </a:lnTo>
                <a:lnTo>
                  <a:pt x="3904278" y="5367630"/>
                </a:lnTo>
                <a:lnTo>
                  <a:pt x="3907819" y="5384732"/>
                </a:lnTo>
                <a:lnTo>
                  <a:pt x="3912682" y="5404615"/>
                </a:lnTo>
                <a:lnTo>
                  <a:pt x="3916297" y="5425687"/>
                </a:lnTo>
                <a:lnTo>
                  <a:pt x="3919119" y="5439319"/>
                </a:lnTo>
                <a:lnTo>
                  <a:pt x="3920656" y="5451099"/>
                </a:lnTo>
                <a:lnTo>
                  <a:pt x="3922811" y="5463655"/>
                </a:lnTo>
                <a:lnTo>
                  <a:pt x="3923396" y="5469029"/>
                </a:lnTo>
                <a:lnTo>
                  <a:pt x="3922100" y="5462160"/>
                </a:lnTo>
                <a:lnTo>
                  <a:pt x="3925391" y="5487370"/>
                </a:lnTo>
                <a:lnTo>
                  <a:pt x="3923396" y="5469029"/>
                </a:lnTo>
                <a:lnTo>
                  <a:pt x="3923846" y="5471418"/>
                </a:lnTo>
                <a:lnTo>
                  <a:pt x="3925984" y="5491912"/>
                </a:lnTo>
                <a:lnTo>
                  <a:pt x="3927116" y="5500582"/>
                </a:lnTo>
                <a:lnTo>
                  <a:pt x="3927510" y="5506529"/>
                </a:lnTo>
                <a:lnTo>
                  <a:pt x="3928283" y="5513946"/>
                </a:lnTo>
                <a:lnTo>
                  <a:pt x="3927561" y="5507308"/>
                </a:lnTo>
                <a:lnTo>
                  <a:pt x="3929661" y="5539050"/>
                </a:lnTo>
                <a:lnTo>
                  <a:pt x="3928286" y="5513976"/>
                </a:lnTo>
                <a:lnTo>
                  <a:pt x="3930307" y="5548810"/>
                </a:lnTo>
                <a:lnTo>
                  <a:pt x="3930341" y="5551457"/>
                </a:lnTo>
                <a:lnTo>
                  <a:pt x="3930341" y="5551462"/>
                </a:lnTo>
                <a:lnTo>
                  <a:pt x="3930341" y="5551461"/>
                </a:lnTo>
                <a:lnTo>
                  <a:pt x="3930728" y="5581396"/>
                </a:lnTo>
                <a:cubicBezTo>
                  <a:pt x="3930633" y="5589361"/>
                  <a:pt x="3930415" y="5594286"/>
                  <a:pt x="3930415" y="5595734"/>
                </a:cubicBezTo>
                <a:cubicBezTo>
                  <a:pt x="3930415" y="5841362"/>
                  <a:pt x="3670884" y="5936368"/>
                  <a:pt x="3531849" y="5952590"/>
                </a:cubicBezTo>
                <a:lnTo>
                  <a:pt x="3527214" y="5952590"/>
                </a:lnTo>
                <a:lnTo>
                  <a:pt x="2732397" y="5959540"/>
                </a:lnTo>
                <a:cubicBezTo>
                  <a:pt x="2642026" y="5957224"/>
                  <a:pt x="2588728" y="5947955"/>
                  <a:pt x="2579459" y="5906245"/>
                </a:cubicBezTo>
                <a:cubicBezTo>
                  <a:pt x="2575984" y="5887707"/>
                  <a:pt x="2584095" y="5872066"/>
                  <a:pt x="2597129" y="5859320"/>
                </a:cubicBezTo>
                <a:lnTo>
                  <a:pt x="2603445" y="5855368"/>
                </a:lnTo>
                <a:lnTo>
                  <a:pt x="2607725" y="5850306"/>
                </a:lnTo>
                <a:lnTo>
                  <a:pt x="2644327" y="5829784"/>
                </a:lnTo>
                <a:lnTo>
                  <a:pt x="2644342" y="5829774"/>
                </a:lnTo>
                <a:lnTo>
                  <a:pt x="2648977" y="5827458"/>
                </a:lnTo>
                <a:lnTo>
                  <a:pt x="2838991" y="5804286"/>
                </a:lnTo>
                <a:lnTo>
                  <a:pt x="2924459" y="5760242"/>
                </a:lnTo>
                <a:lnTo>
                  <a:pt x="2939190" y="5750127"/>
                </a:lnTo>
                <a:lnTo>
                  <a:pt x="2928157" y="5758336"/>
                </a:lnTo>
                <a:lnTo>
                  <a:pt x="2933138" y="5755769"/>
                </a:lnTo>
                <a:lnTo>
                  <a:pt x="2945690" y="5745664"/>
                </a:lnTo>
                <a:lnTo>
                  <a:pt x="2939190" y="5750127"/>
                </a:lnTo>
                <a:lnTo>
                  <a:pt x="2951805" y="5740741"/>
                </a:lnTo>
                <a:lnTo>
                  <a:pt x="2991960" y="5708411"/>
                </a:lnTo>
                <a:lnTo>
                  <a:pt x="2999083" y="5701683"/>
                </a:lnTo>
                <a:lnTo>
                  <a:pt x="2995389" y="5705651"/>
                </a:lnTo>
                <a:lnTo>
                  <a:pt x="3002574" y="5699865"/>
                </a:lnTo>
                <a:lnTo>
                  <a:pt x="3007940" y="5693316"/>
                </a:lnTo>
                <a:lnTo>
                  <a:pt x="2999083" y="5701683"/>
                </a:lnTo>
                <a:lnTo>
                  <a:pt x="3015770" y="5683760"/>
                </a:lnTo>
                <a:lnTo>
                  <a:pt x="3043765" y="5649590"/>
                </a:lnTo>
                <a:lnTo>
                  <a:pt x="3058504" y="5626794"/>
                </a:lnTo>
                <a:lnTo>
                  <a:pt x="3076362" y="5593489"/>
                </a:lnTo>
                <a:lnTo>
                  <a:pt x="3085707" y="5572196"/>
                </a:lnTo>
                <a:lnTo>
                  <a:pt x="3079581" y="5587486"/>
                </a:lnTo>
                <a:lnTo>
                  <a:pt x="3082303" y="5582409"/>
                </a:lnTo>
                <a:lnTo>
                  <a:pt x="3085724" y="5572159"/>
                </a:lnTo>
                <a:lnTo>
                  <a:pt x="3085707" y="5572196"/>
                </a:lnTo>
                <a:lnTo>
                  <a:pt x="3085731" y="5572137"/>
                </a:lnTo>
                <a:lnTo>
                  <a:pt x="3094935" y="5544559"/>
                </a:lnTo>
                <a:lnTo>
                  <a:pt x="3107378" y="5488445"/>
                </a:lnTo>
                <a:lnTo>
                  <a:pt x="3106519" y="5493901"/>
                </a:lnTo>
                <a:lnTo>
                  <a:pt x="3108152" y="5484955"/>
                </a:lnTo>
                <a:lnTo>
                  <a:pt x="3107378" y="5488445"/>
                </a:lnTo>
                <a:lnTo>
                  <a:pt x="3108324" y="5482442"/>
                </a:lnTo>
                <a:lnTo>
                  <a:pt x="3110246" y="5454019"/>
                </a:lnTo>
                <a:cubicBezTo>
                  <a:pt x="3110364" y="5446379"/>
                  <a:pt x="3110110" y="5441636"/>
                  <a:pt x="3110110" y="5440477"/>
                </a:cubicBezTo>
                <a:lnTo>
                  <a:pt x="3110110" y="5438161"/>
                </a:lnTo>
                <a:lnTo>
                  <a:pt x="3110110" y="5435843"/>
                </a:lnTo>
                <a:cubicBezTo>
                  <a:pt x="3117060" y="5204118"/>
                  <a:pt x="2927046" y="4963125"/>
                  <a:pt x="2924730" y="4960809"/>
                </a:cubicBezTo>
                <a:lnTo>
                  <a:pt x="2922412" y="4958490"/>
                </a:lnTo>
                <a:cubicBezTo>
                  <a:pt x="2822771" y="4817139"/>
                  <a:pt x="2762523" y="4613222"/>
                  <a:pt x="2760204" y="4603953"/>
                </a:cubicBezTo>
                <a:lnTo>
                  <a:pt x="2722191" y="4445126"/>
                </a:lnTo>
                <a:lnTo>
                  <a:pt x="2698632" y="4468138"/>
                </a:lnTo>
                <a:cubicBezTo>
                  <a:pt x="2650567" y="4512048"/>
                  <a:pt x="2627756" y="4524104"/>
                  <a:pt x="2627756" y="4524104"/>
                </a:cubicBezTo>
                <a:cubicBezTo>
                  <a:pt x="2542017" y="4563498"/>
                  <a:pt x="2565190" y="4679360"/>
                  <a:pt x="2565190" y="4679360"/>
                </a:cubicBezTo>
                <a:cubicBezTo>
                  <a:pt x="2604584" y="4880959"/>
                  <a:pt x="2542017" y="4904132"/>
                  <a:pt x="2542017" y="4904132"/>
                </a:cubicBezTo>
                <a:cubicBezTo>
                  <a:pt x="2465549" y="4943526"/>
                  <a:pt x="2518845" y="5066339"/>
                  <a:pt x="2518845" y="5066339"/>
                </a:cubicBezTo>
                <a:cubicBezTo>
                  <a:pt x="2588362" y="5205376"/>
                  <a:pt x="2495672" y="5198423"/>
                  <a:pt x="2495672" y="5198423"/>
                </a:cubicBezTo>
                <a:lnTo>
                  <a:pt x="2442377" y="5237815"/>
                </a:lnTo>
                <a:lnTo>
                  <a:pt x="2402982" y="5400022"/>
                </a:lnTo>
                <a:lnTo>
                  <a:pt x="2270901" y="5439417"/>
                </a:lnTo>
                <a:lnTo>
                  <a:pt x="2148085" y="5492712"/>
                </a:lnTo>
                <a:cubicBezTo>
                  <a:pt x="2016004" y="5654919"/>
                  <a:pt x="1969659" y="5631747"/>
                  <a:pt x="1969659" y="5631747"/>
                </a:cubicBezTo>
                <a:cubicBezTo>
                  <a:pt x="1916361" y="5715170"/>
                  <a:pt x="1730981" y="5800907"/>
                  <a:pt x="1730981" y="5800907"/>
                </a:cubicBezTo>
                <a:cubicBezTo>
                  <a:pt x="1422789" y="5932989"/>
                  <a:pt x="827256" y="5893597"/>
                  <a:pt x="827256" y="5893597"/>
                </a:cubicBezTo>
                <a:cubicBezTo>
                  <a:pt x="287339" y="5777734"/>
                  <a:pt x="340634" y="5274893"/>
                  <a:pt x="340634" y="5274893"/>
                </a:cubicBezTo>
                <a:lnTo>
                  <a:pt x="148304" y="5298066"/>
                </a:lnTo>
                <a:cubicBezTo>
                  <a:pt x="139035" y="5075608"/>
                  <a:pt x="62564" y="4850836"/>
                  <a:pt x="62564" y="4850836"/>
                </a:cubicBezTo>
                <a:cubicBezTo>
                  <a:pt x="139035" y="4741925"/>
                  <a:pt x="139035" y="4341042"/>
                  <a:pt x="139035" y="4341042"/>
                </a:cubicBezTo>
                <a:cubicBezTo>
                  <a:pt x="46345" y="4371165"/>
                  <a:pt x="6951" y="4579717"/>
                  <a:pt x="6951" y="4579717"/>
                </a:cubicBezTo>
                <a:cubicBezTo>
                  <a:pt x="-9269" y="4440683"/>
                  <a:pt x="122813" y="4109318"/>
                  <a:pt x="122813" y="4109318"/>
                </a:cubicBezTo>
                <a:cubicBezTo>
                  <a:pt x="62564" y="4257622"/>
                  <a:pt x="0" y="4287745"/>
                  <a:pt x="0" y="4287745"/>
                </a:cubicBezTo>
                <a:cubicBezTo>
                  <a:pt x="99641" y="4000406"/>
                  <a:pt x="76468" y="3738559"/>
                  <a:pt x="76468" y="3738559"/>
                </a:cubicBezTo>
                <a:cubicBezTo>
                  <a:pt x="62564" y="3536957"/>
                  <a:pt x="139035" y="3390972"/>
                  <a:pt x="139035" y="3390972"/>
                </a:cubicBezTo>
                <a:cubicBezTo>
                  <a:pt x="92690" y="3400241"/>
                  <a:pt x="23173" y="3499881"/>
                  <a:pt x="23173" y="3499881"/>
                </a:cubicBezTo>
                <a:cubicBezTo>
                  <a:pt x="69518" y="3159247"/>
                  <a:pt x="308193" y="2811661"/>
                  <a:pt x="308193" y="2811661"/>
                </a:cubicBezTo>
                <a:cubicBezTo>
                  <a:pt x="252579" y="2811661"/>
                  <a:pt x="220137" y="2827880"/>
                  <a:pt x="203918" y="2839468"/>
                </a:cubicBezTo>
                <a:lnTo>
                  <a:pt x="495891" y="2582252"/>
                </a:lnTo>
                <a:cubicBezTo>
                  <a:pt x="665048" y="2433949"/>
                  <a:pt x="780911" y="2102584"/>
                  <a:pt x="780911" y="2102584"/>
                </a:cubicBezTo>
                <a:cubicBezTo>
                  <a:pt x="880553" y="1847687"/>
                  <a:pt x="1035808" y="1646085"/>
                  <a:pt x="1035808" y="1646085"/>
                </a:cubicBezTo>
                <a:cubicBezTo>
                  <a:pt x="1290705" y="1305452"/>
                  <a:pt x="1622072" y="1235934"/>
                  <a:pt x="1622072" y="1235934"/>
                </a:cubicBezTo>
                <a:cubicBezTo>
                  <a:pt x="2022954" y="1106168"/>
                  <a:pt x="2039176" y="974084"/>
                  <a:pt x="2039176" y="974084"/>
                </a:cubicBezTo>
                <a:cubicBezTo>
                  <a:pt x="2445418" y="18221"/>
                  <a:pt x="2986079" y="-788"/>
                  <a:pt x="3052075" y="570"/>
                </a:cubicBezTo>
                <a:close/>
              </a:path>
            </a:pathLst>
          </a:custGeom>
          <a:solidFill>
            <a:schemeClr val="bg1">
              <a:lumMod val="95000"/>
            </a:schemeClr>
          </a:solidFill>
        </p:spPr>
        <p:txBody>
          <a:bodyPr wrap="square" anchor="ctr">
            <a:noAutofit/>
          </a:bodyPr>
          <a:lstStyle>
            <a:lvl1pPr marL="0" indent="0" algn="ctr">
              <a:buNone/>
              <a:defRPr sz="1200">
                <a:latin typeface="Arial" pitchFamily="34" charset="0"/>
                <a:cs typeface="Arial" pitchFamily="34" charset="0"/>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ltLang="ko-KR" dirty="0"/>
              <a:t>Your Picture Here</a:t>
            </a:r>
            <a:endParaRPr lang="ko-KR" altLang="en-US" dirty="0"/>
          </a:p>
        </p:txBody>
      </p:sp>
      <p:sp>
        <p:nvSpPr>
          <p:cNvPr id="9" name="Freeform: Shape 8">
            <a:extLst>
              <a:ext uri="{FF2B5EF4-FFF2-40B4-BE49-F238E27FC236}">
                <a16:creationId xmlns:a16="http://schemas.microsoft.com/office/drawing/2014/main" id="{191D611D-C3B2-4C58-878D-5AC2D7575591}"/>
              </a:ext>
            </a:extLst>
          </p:cNvPr>
          <p:cNvSpPr/>
          <p:nvPr/>
        </p:nvSpPr>
        <p:spPr>
          <a:xfrm>
            <a:off x="2337312" y="3415880"/>
            <a:ext cx="46345" cy="46345"/>
          </a:xfrm>
          <a:custGeom>
            <a:avLst/>
            <a:gdLst>
              <a:gd name="connsiteX0" fmla="*/ 7144 w 19050"/>
              <a:gd name="connsiteY0" fmla="*/ 11906 h 19050"/>
              <a:gd name="connsiteX1" fmla="*/ 11906 w 19050"/>
              <a:gd name="connsiteY1" fmla="*/ 7144 h 19050"/>
              <a:gd name="connsiteX2" fmla="*/ 7144 w 19050"/>
              <a:gd name="connsiteY2" fmla="*/ 11906 h 19050"/>
            </a:gdLst>
            <a:ahLst/>
            <a:cxnLst>
              <a:cxn ang="0">
                <a:pos x="connsiteX0" y="connsiteY0"/>
              </a:cxn>
              <a:cxn ang="0">
                <a:pos x="connsiteX1" y="connsiteY1"/>
              </a:cxn>
              <a:cxn ang="0">
                <a:pos x="connsiteX2" y="connsiteY2"/>
              </a:cxn>
            </a:cxnLst>
            <a:rect l="l" t="t" r="r" b="b"/>
            <a:pathLst>
              <a:path w="19050" h="19050">
                <a:moveTo>
                  <a:pt x="7144" y="11906"/>
                </a:moveTo>
                <a:lnTo>
                  <a:pt x="11906" y="7144"/>
                </a:lnTo>
                <a:cubicBezTo>
                  <a:pt x="9049" y="10001"/>
                  <a:pt x="7144" y="11906"/>
                  <a:pt x="7144" y="11906"/>
                </a:cubicBezTo>
                <a:close/>
              </a:path>
            </a:pathLst>
          </a:custGeom>
          <a:solidFill>
            <a:srgbClr val="A38072"/>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151251392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showMasterSp="0" userDrawn="1">
  <p:cSld name="Title Slide">
    <p:spTree>
      <p:nvGrpSpPr>
        <p:cNvPr id="1" name=""/>
        <p:cNvGrpSpPr/>
        <p:nvPr/>
      </p:nvGrpSpPr>
      <p:grpSpPr>
        <a:xfrm>
          <a:off x="0" y="0"/>
          <a:ext cx="0" cy="0"/>
          <a:chOff x="0" y="0"/>
          <a:chExt cx="0" cy="0"/>
        </a:xfrm>
      </p:grpSpPr>
      <p:sp>
        <p:nvSpPr>
          <p:cNvPr id="7" name="Title Placeholder 1"/>
          <p:cNvSpPr>
            <a:spLocks noGrp="1"/>
          </p:cNvSpPr>
          <p:nvPr>
            <p:ph type="title"/>
          </p:nvPr>
        </p:nvSpPr>
        <p:spPr>
          <a:xfrm>
            <a:off x="0" y="200177"/>
            <a:ext cx="12192000" cy="775778"/>
          </a:xfrm>
          <a:prstGeom prst="rect">
            <a:avLst/>
          </a:prstGeom>
        </p:spPr>
        <p:txBody>
          <a:bodyPr vert="horz" lIns="91440" tIns="45720" rIns="91440" bIns="45720" rtlCol="0" anchor="ctr">
            <a:normAutofit/>
          </a:bodyPr>
          <a:lstStyle>
            <a:lvl1pPr algn="ctr">
              <a:defRPr sz="3600" b="1">
                <a:solidFill>
                  <a:schemeClr val="tx1">
                    <a:lumMod val="65000"/>
                    <a:lumOff val="35000"/>
                  </a:schemeClr>
                </a:solidFill>
              </a:defRPr>
            </a:lvl1pPr>
          </a:lstStyle>
          <a:p>
            <a:r>
              <a:rPr lang="en-US" dirty="0"/>
              <a:t>Click to edit Master title style</a:t>
            </a:r>
          </a:p>
        </p:txBody>
      </p:sp>
      <p:sp>
        <p:nvSpPr>
          <p:cNvPr id="8" name="Rectangle 6">
            <a:extLst>
              <a:ext uri="{FF2B5EF4-FFF2-40B4-BE49-F238E27FC236}">
                <a16:creationId xmlns:a16="http://schemas.microsoft.com/office/drawing/2014/main" id="{55674156-3125-48CE-B7AD-16F5FF6CA05A}"/>
              </a:ext>
            </a:extLst>
          </p:cNvPr>
          <p:cNvSpPr/>
          <p:nvPr userDrawn="1"/>
        </p:nvSpPr>
        <p:spPr>
          <a:xfrm>
            <a:off x="0" y="6597352"/>
            <a:ext cx="12192000" cy="260648"/>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350"/>
          </a:p>
        </p:txBody>
      </p:sp>
      <p:sp>
        <p:nvSpPr>
          <p:cNvPr id="10" name="텍스트 개체 틀 2">
            <a:extLst>
              <a:ext uri="{FF2B5EF4-FFF2-40B4-BE49-F238E27FC236}">
                <a16:creationId xmlns:a16="http://schemas.microsoft.com/office/drawing/2014/main" id="{BEA53C6E-B822-48C1-AE43-123E9E431F64}"/>
              </a:ext>
            </a:extLst>
          </p:cNvPr>
          <p:cNvSpPr>
            <a:spLocks noGrp="1"/>
          </p:cNvSpPr>
          <p:nvPr>
            <p:ph type="body" sz="quarter" idx="41" hasCustomPrompt="1"/>
          </p:nvPr>
        </p:nvSpPr>
        <p:spPr>
          <a:xfrm>
            <a:off x="0" y="1005383"/>
            <a:ext cx="12192000" cy="419379"/>
          </a:xfrm>
          <a:prstGeom prst="rect">
            <a:avLst/>
          </a:prstGeom>
        </p:spPr>
        <p:txBody>
          <a:bodyPr anchor="ctr"/>
          <a:lstStyle>
            <a:lvl1pPr marL="0" marR="0" indent="0" algn="ctr" defTabSz="685800" rtl="0" eaLnBrk="1" fontAlgn="auto" latinLnBrk="1" hangingPunct="1">
              <a:lnSpc>
                <a:spcPct val="90000"/>
              </a:lnSpc>
              <a:spcBef>
                <a:spcPts val="750"/>
              </a:spcBef>
              <a:spcAft>
                <a:spcPts val="0"/>
              </a:spcAft>
              <a:buClrTx/>
              <a:buSzTx/>
              <a:buFontTx/>
              <a:buNone/>
              <a:tabLst/>
              <a:defRPr sz="1800" b="0">
                <a:solidFill>
                  <a:schemeClr val="tx1">
                    <a:lumMod val="65000"/>
                    <a:lumOff val="35000"/>
                  </a:schemeClr>
                </a:solidFill>
              </a:defRPr>
            </a:lvl1pPr>
          </a:lstStyle>
          <a:p>
            <a:pPr marL="0" marR="0" lvl="0" indent="0" algn="ctr" defTabSz="685800" rtl="0" eaLnBrk="1" fontAlgn="auto" latinLnBrk="1" hangingPunct="1">
              <a:lnSpc>
                <a:spcPct val="90000"/>
              </a:lnSpc>
              <a:spcBef>
                <a:spcPts val="750"/>
              </a:spcBef>
              <a:spcAft>
                <a:spcPts val="0"/>
              </a:spcAft>
              <a:buClrTx/>
              <a:buSzTx/>
              <a:buFontTx/>
              <a:buNone/>
              <a:tabLst/>
              <a:defRPr/>
            </a:pPr>
            <a:r>
              <a:rPr lang="en-US" altLang="ko-KR" dirty="0"/>
              <a:t>Subtitle in this line</a:t>
            </a:r>
            <a:endParaRPr lang="ko-KR" altLang="en-US" dirty="0"/>
          </a:p>
        </p:txBody>
      </p:sp>
    </p:spTree>
    <p:extLst>
      <p:ext uri="{BB962C8B-B14F-4D97-AF65-F5344CB8AC3E}">
        <p14:creationId xmlns:p14="http://schemas.microsoft.com/office/powerpoint/2010/main" val="191676458"/>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1_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a:off x="1639911" y="1267846"/>
            <a:ext cx="10024708" cy="5137485"/>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grpSp>
        <p:nvGrpSpPr>
          <p:cNvPr id="3" name="Group 2"/>
          <p:cNvGrpSpPr/>
          <p:nvPr userDrawn="1"/>
        </p:nvGrpSpPr>
        <p:grpSpPr>
          <a:xfrm>
            <a:off x="711" y="448675"/>
            <a:ext cx="3118959" cy="6244688"/>
            <a:chOff x="0" y="113767"/>
            <a:chExt cx="2339219" cy="4683516"/>
          </a:xfrm>
        </p:grpSpPr>
        <p:pic>
          <p:nvPicPr>
            <p:cNvPr id="4" name="Picture 3" descr="E:\002-KIMS BUSINESS\007-02-Fullslidesppt-Contents\20161219\02-abs\flower-item0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84" y="113767"/>
              <a:ext cx="940763" cy="9310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002-KIMS BUSINESS\007-02-Fullslidesppt-Contents\20161219\02-abs\flower-item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82424" y="1044781"/>
              <a:ext cx="732759" cy="7070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02-KIMS BUSINESS\007-02-Fullslidesppt-Contents\20161219\02-abs\flower-item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9685" y="158580"/>
              <a:ext cx="1180496" cy="11391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002-KIMS BUSINESS\007-02-Fullslidesppt-Contents\20161219\02-abs\flower-item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2972" y="1510888"/>
              <a:ext cx="499452" cy="4819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E:\002-KIMS BUSINESS\007-02-Fullslidesppt-Contents\20161219\02-abs\flower-item01.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82424" y="1992839"/>
              <a:ext cx="369083" cy="3561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E:\002-KIMS BUSINESS\007-02-Fullslidesppt-Contents\20161219\02-abs\flower-item02.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91147" y="656354"/>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E:\002-KIMS BUSINESS\007-02-Fullslidesppt-Contents\20161219\02-abs\flower-item02.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8936" y="1941171"/>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E:\002-KIMS BUSINESS\007-02-Fullslidesppt-Contents\20161219\02-abs\flower-item02.png"/>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50000"/>
            <a:stretch/>
          </p:blipFill>
          <p:spPr bwMode="auto">
            <a:xfrm>
              <a:off x="0" y="1086108"/>
              <a:ext cx="324036" cy="6413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E:\002-KIMS BUSINESS\007-02-Fullslidesppt-Contents\20161219\02-abs\flower-item02.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50987" y="4155926"/>
              <a:ext cx="648072" cy="64135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20325248"/>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1_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a:off x="1639911" y="1267846"/>
            <a:ext cx="10024708" cy="5137485"/>
          </a:xfrm>
          <a:prstGeom prst="rect">
            <a:avLst/>
          </a:prstGeom>
          <a:solidFill>
            <a:schemeClr val="bg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grpSp>
        <p:nvGrpSpPr>
          <p:cNvPr id="3" name="Group 2"/>
          <p:cNvGrpSpPr/>
          <p:nvPr userDrawn="1"/>
        </p:nvGrpSpPr>
        <p:grpSpPr>
          <a:xfrm>
            <a:off x="711" y="448675"/>
            <a:ext cx="3118959" cy="6244688"/>
            <a:chOff x="0" y="113767"/>
            <a:chExt cx="2339219" cy="4683516"/>
          </a:xfrm>
        </p:grpSpPr>
        <p:pic>
          <p:nvPicPr>
            <p:cNvPr id="4" name="Picture 3" descr="E:\002-KIMS BUSINESS\007-02-Fullslidesppt-Contents\20161219\02-abs\flower-item02.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7584" y="113767"/>
              <a:ext cx="940763" cy="93101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E:\002-KIMS BUSINESS\007-02-Fullslidesppt-Contents\20161219\02-abs\flower-item01.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282424" y="1044781"/>
              <a:ext cx="732759" cy="707083"/>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E:\002-KIMS BUSINESS\007-02-Fullslidesppt-Contents\20161219\02-abs\flower-item01.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639685" y="158580"/>
              <a:ext cx="1180496" cy="1139131"/>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6" descr="E:\002-KIMS BUSINESS\007-02-Fullslidesppt-Contents\20161219\02-abs\flower-item01.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2972" y="1510888"/>
              <a:ext cx="499452" cy="481951"/>
            </a:xfrm>
            <a:prstGeom prst="rect">
              <a:avLst/>
            </a:prstGeom>
            <a:noFill/>
            <a:extLst>
              <a:ext uri="{909E8E84-426E-40DD-AFC4-6F175D3DCCD1}">
                <a14:hiddenFill xmlns:a14="http://schemas.microsoft.com/office/drawing/2010/main">
                  <a:solidFill>
                    <a:srgbClr val="FFFFFF"/>
                  </a:solidFill>
                </a14:hiddenFill>
              </a:ext>
            </a:extLst>
          </p:spPr>
        </p:pic>
        <p:pic>
          <p:nvPicPr>
            <p:cNvPr id="8" name="Picture 7" descr="E:\002-KIMS BUSINESS\007-02-Fullslidesppt-Contents\20161219\02-abs\flower-item01.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1282424" y="1992839"/>
              <a:ext cx="369083" cy="356150"/>
            </a:xfrm>
            <a:prstGeom prst="rect">
              <a:avLst/>
            </a:prstGeom>
            <a:noFill/>
            <a:extLst>
              <a:ext uri="{909E8E84-426E-40DD-AFC4-6F175D3DCCD1}">
                <a14:hiddenFill xmlns:a14="http://schemas.microsoft.com/office/drawing/2010/main">
                  <a:solidFill>
                    <a:srgbClr val="FFFFFF"/>
                  </a:solidFill>
                </a14:hiddenFill>
              </a:ext>
            </a:extLst>
          </p:spPr>
        </p:pic>
        <p:pic>
          <p:nvPicPr>
            <p:cNvPr id="9" name="Picture 3" descr="E:\002-KIMS BUSINESS\007-02-Fullslidesppt-Contents\20161219\02-abs\flower-item02.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691147" y="656354"/>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0" name="Picture 3" descr="E:\002-KIMS BUSINESS\007-02-Fullslidesppt-Contents\20161219\02-abs\flower-item02.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458936" y="1941171"/>
              <a:ext cx="648072" cy="64135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3" descr="E:\002-KIMS BUSINESS\007-02-Fullslidesppt-Contents\20161219\02-abs\flower-item02.png"/>
            <p:cNvPicPr>
              <a:picLocks noChangeAspect="1" noChangeArrowheads="1"/>
            </p:cNvPicPr>
            <p:nvPr/>
          </p:nvPicPr>
          <p:blipFill rotWithShape="1">
            <a:blip r:embed="rId9" cstate="print">
              <a:extLst>
                <a:ext uri="{28A0092B-C50C-407E-A947-70E740481C1C}">
                  <a14:useLocalDpi xmlns:a14="http://schemas.microsoft.com/office/drawing/2010/main" val="0"/>
                </a:ext>
              </a:extLst>
            </a:blip>
            <a:srcRect l="50000"/>
            <a:stretch/>
          </p:blipFill>
          <p:spPr bwMode="auto">
            <a:xfrm>
              <a:off x="0" y="1086108"/>
              <a:ext cx="324036" cy="641357"/>
            </a:xfrm>
            <a:prstGeom prst="rect">
              <a:avLst/>
            </a:prstGeom>
            <a:noFill/>
            <a:extLst>
              <a:ext uri="{909E8E84-426E-40DD-AFC4-6F175D3DCCD1}">
                <a14:hiddenFill xmlns:a14="http://schemas.microsoft.com/office/drawing/2010/main">
                  <a:solidFill>
                    <a:srgbClr val="FFFFFF"/>
                  </a:solidFill>
                </a14:hiddenFill>
              </a:ext>
            </a:extLst>
          </p:spPr>
        </p:pic>
        <p:pic>
          <p:nvPicPr>
            <p:cNvPr id="12" name="Picture 3" descr="E:\002-KIMS BUSINESS\007-02-Fullslidesppt-Contents\20161219\02-abs\flower-item02.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250987" y="4155926"/>
              <a:ext cx="648072" cy="64135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625340214"/>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5235992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1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BASIC LAYOUT</a:t>
            </a:r>
          </a:p>
        </p:txBody>
      </p:sp>
      <p:sp>
        <p:nvSpPr>
          <p:cNvPr id="11" name="Text Placeholder 9"/>
          <p:cNvSpPr>
            <a:spLocks noGrp="1"/>
          </p:cNvSpPr>
          <p:nvPr>
            <p:ph type="body" sz="quarter" idx="11" hasCustomPrompt="1"/>
          </p:nvPr>
        </p:nvSpPr>
        <p:spPr>
          <a:xfrm>
            <a:off x="0" y="932723"/>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1050308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2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4" name="Rectangle 3"/>
          <p:cNvSpPr/>
          <p:nvPr userDrawn="1"/>
        </p:nvSpPr>
        <p:spPr>
          <a:xfrm>
            <a:off x="719403" y="1572287"/>
            <a:ext cx="2784309" cy="3072341"/>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4" name="Rectangle 13"/>
          <p:cNvSpPr/>
          <p:nvPr userDrawn="1"/>
        </p:nvSpPr>
        <p:spPr>
          <a:xfrm>
            <a:off x="4501919" y="1572287"/>
            <a:ext cx="2784309" cy="3072341"/>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5" name="Rectangle 14"/>
          <p:cNvSpPr/>
          <p:nvPr userDrawn="1"/>
        </p:nvSpPr>
        <p:spPr>
          <a:xfrm>
            <a:off x="8284435" y="1572287"/>
            <a:ext cx="2784309" cy="3072341"/>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sp>
        <p:nvSpPr>
          <p:cNvPr id="9" name="Picture Placeholder 2"/>
          <p:cNvSpPr>
            <a:spLocks noGrp="1"/>
          </p:cNvSpPr>
          <p:nvPr>
            <p:ph type="pic" idx="1" hasCustomPrompt="1"/>
          </p:nvPr>
        </p:nvSpPr>
        <p:spPr>
          <a:xfrm>
            <a:off x="868330"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2" name="Picture Placeholder 2"/>
          <p:cNvSpPr>
            <a:spLocks noGrp="1"/>
          </p:cNvSpPr>
          <p:nvPr>
            <p:ph type="pic" idx="12" hasCustomPrompt="1"/>
          </p:nvPr>
        </p:nvSpPr>
        <p:spPr>
          <a:xfrm>
            <a:off x="4647754"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3" name="Picture Placeholder 2"/>
          <p:cNvSpPr>
            <a:spLocks noGrp="1"/>
          </p:cNvSpPr>
          <p:nvPr>
            <p:ph type="pic" idx="13" hasCustomPrompt="1"/>
          </p:nvPr>
        </p:nvSpPr>
        <p:spPr>
          <a:xfrm>
            <a:off x="8427178" y="1700808"/>
            <a:ext cx="2885909" cy="307234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5605014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3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pic>
        <p:nvPicPr>
          <p:cNvPr id="12291" name="Picture 3" descr="D:\Fullppt\005-PNG이미지\탭.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rot="16200000">
            <a:off x="540593" y="2551692"/>
            <a:ext cx="3429959" cy="4224469"/>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D:\Fullppt\005-PNG이미지\핸드폰2.png"/>
          <p:cNvPicPr>
            <a:picLocks noChangeAspect="1" noChangeArrowheads="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3695734" y="2880577"/>
            <a:ext cx="3072341" cy="3720547"/>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463820" y="3043177"/>
            <a:ext cx="1759459" cy="2724577"/>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2" hasCustomPrompt="1"/>
          </p:nvPr>
        </p:nvSpPr>
        <p:spPr>
          <a:xfrm>
            <a:off x="564872" y="3429001"/>
            <a:ext cx="3130861" cy="2335995"/>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52319157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4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5"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IMAGES &amp; CONTENTS</a:t>
            </a:r>
          </a:p>
        </p:txBody>
      </p:sp>
      <p:sp>
        <p:nvSpPr>
          <p:cNvPr id="6"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accent1"/>
                </a:solidFill>
                <a:latin typeface="+mn-lt"/>
                <a:cs typeface="Arial" pitchFamily="34" charset="0"/>
              </a:defRPr>
            </a:lvl1pPr>
          </a:lstStyle>
          <a:p>
            <a:pPr lvl="0"/>
            <a:r>
              <a:rPr lang="en-US" altLang="ko-KR" dirty="0"/>
              <a:t>Insert the title of your subtitle Here</a:t>
            </a:r>
          </a:p>
        </p:txBody>
      </p:sp>
      <p:pic>
        <p:nvPicPr>
          <p:cNvPr id="8" name="Picture 2" descr="D:\Fullppt\PNG이미지\핸드폰2.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3119669" y="1988840"/>
            <a:ext cx="3744416" cy="4534413"/>
          </a:xfrm>
          <a:prstGeom prst="rect">
            <a:avLst/>
          </a:prstGeom>
          <a:noFill/>
          <a:extLst>
            <a:ext uri="{909E8E84-426E-40DD-AFC4-6F175D3DCCD1}">
              <a14:hiddenFill xmlns:a14="http://schemas.microsoft.com/office/drawing/2010/main">
                <a:solidFill>
                  <a:srgbClr val="FFFFFF"/>
                </a:solidFill>
              </a14:hiddenFill>
            </a:ext>
          </a:extLst>
        </p:spPr>
      </p:pic>
      <p:sp>
        <p:nvSpPr>
          <p:cNvPr id="9" name="Picture Placeholder 2"/>
          <p:cNvSpPr>
            <a:spLocks noGrp="1"/>
          </p:cNvSpPr>
          <p:nvPr>
            <p:ph type="pic" idx="1" hasCustomPrompt="1"/>
          </p:nvPr>
        </p:nvSpPr>
        <p:spPr>
          <a:xfrm>
            <a:off x="4049949" y="2173037"/>
            <a:ext cx="2159479" cy="3335731"/>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00583763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userDrawn="1">
  <p:cSld name="5_Basic Layout">
    <p:bg>
      <p:bgPr>
        <a:solidFill>
          <a:schemeClr val="bg1"/>
        </a:solidFill>
        <a:effectLst/>
      </p:bgPr>
    </p:bg>
    <p:spTree>
      <p:nvGrpSpPr>
        <p:cNvPr id="1" name=""/>
        <p:cNvGrpSpPr/>
        <p:nvPr/>
      </p:nvGrpSpPr>
      <p:grpSpPr>
        <a:xfrm>
          <a:off x="0" y="0"/>
          <a:ext cx="0" cy="0"/>
          <a:chOff x="0" y="0"/>
          <a:chExt cx="0" cy="0"/>
        </a:xfrm>
      </p:grpSpPr>
      <p:sp>
        <p:nvSpPr>
          <p:cNvPr id="7" name="Picture Placeholder 2"/>
          <p:cNvSpPr>
            <a:spLocks noGrp="1"/>
          </p:cNvSpPr>
          <p:nvPr>
            <p:ph type="pic" idx="1" hasCustomPrompt="1"/>
          </p:nvPr>
        </p:nvSpPr>
        <p:spPr>
          <a:xfrm>
            <a:off x="0" y="0"/>
            <a:ext cx="12192000" cy="6858000"/>
          </a:xfrm>
          <a:prstGeom prst="rect">
            <a:avLst/>
          </a:prstGeom>
          <a:solidFill>
            <a:schemeClr val="bg1">
              <a:lumMod val="95000"/>
            </a:schemeClr>
          </a:solidFill>
        </p:spPr>
        <p:txBody>
          <a:bodyPr lIns="648000" anchor="ctr"/>
          <a:lstStyle>
            <a:lvl1pPr marL="0" indent="0" algn="l">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714945368"/>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6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a:off x="-1891"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7" name="Picture Placeholder 2"/>
          <p:cNvSpPr>
            <a:spLocks noGrp="1"/>
          </p:cNvSpPr>
          <p:nvPr>
            <p:ph type="pic" idx="1" hasCustomPrompt="1"/>
          </p:nvPr>
        </p:nvSpPr>
        <p:spPr>
          <a:xfrm>
            <a:off x="0" y="0"/>
            <a:ext cx="6096000" cy="685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10138956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7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7" name="Picture Placeholder 2"/>
          <p:cNvSpPr>
            <a:spLocks noGrp="1"/>
          </p:cNvSpPr>
          <p:nvPr>
            <p:ph type="pic" idx="12" hasCustomPrompt="1"/>
          </p:nvPr>
        </p:nvSpPr>
        <p:spPr>
          <a:xfrm>
            <a:off x="0" y="0"/>
            <a:ext cx="4079776"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8112000" y="3930000"/>
            <a:ext cx="4080000" cy="2928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44655029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9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8" name="Picture Placeholder 2"/>
          <p:cNvSpPr>
            <a:spLocks noGrp="1"/>
          </p:cNvSpPr>
          <p:nvPr>
            <p:ph type="pic" idx="12" hasCustomPrompt="1"/>
          </p:nvPr>
        </p:nvSpPr>
        <p:spPr>
          <a:xfrm>
            <a:off x="0" y="2028911"/>
            <a:ext cx="12192000" cy="280017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3" name="Rectangle 2"/>
          <p:cNvSpPr/>
          <p:nvPr userDrawn="1"/>
        </p:nvSpPr>
        <p:spPr>
          <a:xfrm>
            <a:off x="0" y="4828032"/>
            <a:ext cx="6096000" cy="2029968"/>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a:p>
        </p:txBody>
      </p:sp>
      <p:sp>
        <p:nvSpPr>
          <p:cNvPr id="9" name="Rectangle 8"/>
          <p:cNvSpPr/>
          <p:nvPr userDrawn="1"/>
        </p:nvSpPr>
        <p:spPr>
          <a:xfrm>
            <a:off x="6096000" y="0"/>
            <a:ext cx="6096000" cy="202996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a:p>
        </p:txBody>
      </p:sp>
    </p:spTree>
    <p:extLst>
      <p:ext uri="{BB962C8B-B14F-4D97-AF65-F5344CB8AC3E}">
        <p14:creationId xmlns:p14="http://schemas.microsoft.com/office/powerpoint/2010/main" val="2899970293"/>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8_Basic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Rectangle 1"/>
          <p:cNvSpPr/>
          <p:nvPr userDrawn="1"/>
        </p:nvSpPr>
        <p:spPr>
          <a:xfrm>
            <a:off x="0" y="0"/>
            <a:ext cx="12192000" cy="6858000"/>
          </a:xfrm>
          <a:prstGeom prst="rect">
            <a:avLst/>
          </a:prstGeom>
          <a:solidFill>
            <a:schemeClr val="bg1">
              <a:alpha val="6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7" name="Picture Placeholder 2"/>
          <p:cNvSpPr>
            <a:spLocks noGrp="1"/>
          </p:cNvSpPr>
          <p:nvPr>
            <p:ph type="pic" idx="12" hasCustomPrompt="1"/>
          </p:nvPr>
        </p:nvSpPr>
        <p:spPr>
          <a:xfrm>
            <a:off x="335360" y="270401"/>
            <a:ext cx="4079776" cy="4128459"/>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8" name="Picture Placeholder 2"/>
          <p:cNvSpPr>
            <a:spLocks noGrp="1"/>
          </p:cNvSpPr>
          <p:nvPr>
            <p:ph type="pic" idx="13" hasCustomPrompt="1"/>
          </p:nvPr>
        </p:nvSpPr>
        <p:spPr>
          <a:xfrm>
            <a:off x="4493079" y="27040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9" name="Picture Placeholder 2"/>
          <p:cNvSpPr>
            <a:spLocks noGrp="1"/>
          </p:cNvSpPr>
          <p:nvPr>
            <p:ph type="pic" idx="14" hasCustomPrompt="1"/>
          </p:nvPr>
        </p:nvSpPr>
        <p:spPr>
          <a:xfrm>
            <a:off x="4493079" y="2382860"/>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0" name="Picture Placeholder 2"/>
          <p:cNvSpPr>
            <a:spLocks noGrp="1"/>
          </p:cNvSpPr>
          <p:nvPr>
            <p:ph type="pic" idx="15" hasCustomPrompt="1"/>
          </p:nvPr>
        </p:nvSpPr>
        <p:spPr>
          <a:xfrm>
            <a:off x="335361" y="4494871"/>
            <a:ext cx="1874127"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
        <p:nvSpPr>
          <p:cNvPr id="11" name="Picture Placeholder 2"/>
          <p:cNvSpPr>
            <a:spLocks noGrp="1"/>
          </p:cNvSpPr>
          <p:nvPr>
            <p:ph type="pic" idx="16" hasCustomPrompt="1"/>
          </p:nvPr>
        </p:nvSpPr>
        <p:spPr>
          <a:xfrm>
            <a:off x="2334757" y="4494871"/>
            <a:ext cx="4032448" cy="2016000"/>
          </a:xfrm>
          <a:prstGeom prst="rect">
            <a:avLst/>
          </a:prstGeom>
          <a:solidFill>
            <a:schemeClr val="bg1">
              <a:lumMod val="95000"/>
            </a:schemeClr>
          </a:solidFill>
        </p:spPr>
        <p:txBody>
          <a:bodyPr anchor="ctr"/>
          <a:lstStyle>
            <a:lvl1pPr marL="0" indent="0" algn="ctr">
              <a:buNone/>
              <a:defRPr sz="1600"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Your Picture Here</a:t>
            </a:r>
            <a:endParaRPr lang="ko-KR" altLang="en-US" dirty="0"/>
          </a:p>
        </p:txBody>
      </p:sp>
    </p:spTree>
    <p:extLst>
      <p:ext uri="{BB962C8B-B14F-4D97-AF65-F5344CB8AC3E}">
        <p14:creationId xmlns:p14="http://schemas.microsoft.com/office/powerpoint/2010/main" val="319036976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shapes se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ext Placeholder 9"/>
          <p:cNvSpPr>
            <a:spLocks noGrp="1"/>
          </p:cNvSpPr>
          <p:nvPr>
            <p:ph type="body" sz="quarter" idx="10" hasCustomPrompt="1"/>
          </p:nvPr>
        </p:nvSpPr>
        <p:spPr>
          <a:xfrm>
            <a:off x="323528" y="123479"/>
            <a:ext cx="11573197" cy="724247"/>
          </a:xfrm>
          <a:prstGeom prst="rect">
            <a:avLst/>
          </a:prstGeom>
        </p:spPr>
        <p:txBody>
          <a:bodyPr anchor="ctr"/>
          <a:lstStyle>
            <a:lvl1pPr marL="0" indent="0" algn="ctr">
              <a:buNone/>
              <a:defRPr sz="5400" b="0" baseline="0">
                <a:solidFill>
                  <a:schemeClr val="tx1">
                    <a:lumMod val="85000"/>
                    <a:lumOff val="15000"/>
                  </a:schemeClr>
                </a:solidFill>
                <a:latin typeface="+mj-lt"/>
                <a:cs typeface="Arial" pitchFamily="34" charset="0"/>
              </a:defRPr>
            </a:lvl1pPr>
          </a:lstStyle>
          <a:p>
            <a:r>
              <a:rPr lang="en-US" altLang="ko-KR" dirty="0"/>
              <a:t>Fully Editable Shapes</a:t>
            </a:r>
          </a:p>
        </p:txBody>
      </p:sp>
    </p:spTree>
    <p:extLst>
      <p:ext uri="{BB962C8B-B14F-4D97-AF65-F5344CB8AC3E}">
        <p14:creationId xmlns:p14="http://schemas.microsoft.com/office/powerpoint/2010/main" val="1584715845"/>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icon sets layout">
    <p:spTree>
      <p:nvGrpSpPr>
        <p:cNvPr id="1" name=""/>
        <p:cNvGrpSpPr/>
        <p:nvPr/>
      </p:nvGrpSpPr>
      <p:grpSpPr>
        <a:xfrm>
          <a:off x="0" y="0"/>
          <a:ext cx="0" cy="0"/>
          <a:chOff x="0" y="0"/>
          <a:chExt cx="0" cy="0"/>
        </a:xfrm>
      </p:grpSpPr>
      <p:sp>
        <p:nvSpPr>
          <p:cNvPr id="10" name="Text Placeholder 9"/>
          <p:cNvSpPr>
            <a:spLocks noGrp="1"/>
          </p:cNvSpPr>
          <p:nvPr>
            <p:ph type="body" sz="quarter" idx="10" hasCustomPrompt="1"/>
          </p:nvPr>
        </p:nvSpPr>
        <p:spPr>
          <a:xfrm>
            <a:off x="0" y="164638"/>
            <a:ext cx="12192000" cy="768085"/>
          </a:xfrm>
          <a:prstGeom prst="rect">
            <a:avLst/>
          </a:prstGeom>
        </p:spPr>
        <p:txBody>
          <a:bodyPr anchor="ctr"/>
          <a:lstStyle>
            <a:lvl1pPr marL="0" indent="0" algn="ctr">
              <a:buNone/>
              <a:defRPr sz="4800" b="0" baseline="0">
                <a:solidFill>
                  <a:schemeClr val="accent1"/>
                </a:solidFill>
                <a:latin typeface="+mj-lt"/>
                <a:cs typeface="Arial" pitchFamily="34" charset="0"/>
              </a:defRPr>
            </a:lvl1pPr>
          </a:lstStyle>
          <a:p>
            <a:pPr lvl="0"/>
            <a:r>
              <a:rPr lang="en-US" altLang="ko-KR" dirty="0"/>
              <a:t>ICON SETS LAYOUT</a:t>
            </a:r>
          </a:p>
        </p:txBody>
      </p:sp>
      <p:sp>
        <p:nvSpPr>
          <p:cNvPr id="11" name="Rounded Rectangle 10"/>
          <p:cNvSpPr/>
          <p:nvPr userDrawn="1"/>
        </p:nvSpPr>
        <p:spPr>
          <a:xfrm>
            <a:off x="472011" y="1508786"/>
            <a:ext cx="3799787" cy="4865561"/>
          </a:xfrm>
          <a:prstGeom prst="roundRect">
            <a:avLst>
              <a:gd name="adj" fmla="val 3968"/>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p>
        </p:txBody>
      </p:sp>
      <p:sp>
        <p:nvSpPr>
          <p:cNvPr id="17" name="Rounded Rectangle 16"/>
          <p:cNvSpPr/>
          <p:nvPr userDrawn="1"/>
        </p:nvSpPr>
        <p:spPr>
          <a:xfrm>
            <a:off x="709243" y="1796667"/>
            <a:ext cx="144693" cy="4320631"/>
          </a:xfrm>
          <a:prstGeom prst="roundRect">
            <a:avLst>
              <a:gd name="adj" fmla="val 50000"/>
            </a:avLst>
          </a:prstGeom>
          <a:solidFill>
            <a:schemeClr val="bg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solidFill>
                <a:schemeClr val="bg1"/>
              </a:solidFill>
            </a:endParaRPr>
          </a:p>
        </p:txBody>
      </p:sp>
      <p:sp>
        <p:nvSpPr>
          <p:cNvPr id="18" name="Half Frame 17"/>
          <p:cNvSpPr/>
          <p:nvPr userDrawn="1"/>
        </p:nvSpPr>
        <p:spPr>
          <a:xfrm rot="5400000">
            <a:off x="3456857" y="1650935"/>
            <a:ext cx="669775" cy="669775"/>
          </a:xfrm>
          <a:prstGeom prst="halfFrame">
            <a:avLst>
              <a:gd name="adj1" fmla="val 23728"/>
              <a:gd name="adj2" fmla="val 24642"/>
            </a:avLst>
          </a:prstGeom>
          <a:solidFill>
            <a:schemeClr val="bg1">
              <a:alpha val="2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a:solidFill>
                <a:schemeClr val="tx1"/>
              </a:solidFill>
            </a:endParaRPr>
          </a:p>
        </p:txBody>
      </p:sp>
    </p:spTree>
    <p:extLst>
      <p:ext uri="{BB962C8B-B14F-4D97-AF65-F5344CB8AC3E}">
        <p14:creationId xmlns:p14="http://schemas.microsoft.com/office/powerpoint/2010/main" val="3053004707"/>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Agenda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56785966"/>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userDrawn="1">
  <p:cSld name="5_Images and Contents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Rectangle 2"/>
          <p:cNvSpPr/>
          <p:nvPr userDrawn="1"/>
        </p:nvSpPr>
        <p:spPr>
          <a:xfrm>
            <a:off x="1" y="4060923"/>
            <a:ext cx="12204700" cy="2797076"/>
          </a:xfrm>
          <a:custGeom>
            <a:avLst/>
            <a:gdLst>
              <a:gd name="connsiteX0" fmla="*/ 0 w 9144000"/>
              <a:gd name="connsiteY0" fmla="*/ 0 h 1059582"/>
              <a:gd name="connsiteX1" fmla="*/ 9144000 w 9144000"/>
              <a:gd name="connsiteY1" fmla="*/ 0 h 1059582"/>
              <a:gd name="connsiteX2" fmla="*/ 9144000 w 9144000"/>
              <a:gd name="connsiteY2" fmla="*/ 1059582 h 1059582"/>
              <a:gd name="connsiteX3" fmla="*/ 0 w 9144000"/>
              <a:gd name="connsiteY3" fmla="*/ 1059582 h 1059582"/>
              <a:gd name="connsiteX4" fmla="*/ 0 w 9144000"/>
              <a:gd name="connsiteY4" fmla="*/ 0 h 1059582"/>
              <a:gd name="connsiteX0" fmla="*/ 0 w 9153525"/>
              <a:gd name="connsiteY0" fmla="*/ 1038225 h 2097807"/>
              <a:gd name="connsiteX1" fmla="*/ 9153525 w 9153525"/>
              <a:gd name="connsiteY1" fmla="*/ 0 h 2097807"/>
              <a:gd name="connsiteX2" fmla="*/ 9144000 w 9153525"/>
              <a:gd name="connsiteY2" fmla="*/ 2097807 h 2097807"/>
              <a:gd name="connsiteX3" fmla="*/ 0 w 9153525"/>
              <a:gd name="connsiteY3" fmla="*/ 2097807 h 2097807"/>
              <a:gd name="connsiteX4" fmla="*/ 0 w 9153525"/>
              <a:gd name="connsiteY4" fmla="*/ 1038225 h 209780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9153525" h="2097807">
                <a:moveTo>
                  <a:pt x="0" y="1038225"/>
                </a:moveTo>
                <a:lnTo>
                  <a:pt x="9153525" y="0"/>
                </a:lnTo>
                <a:lnTo>
                  <a:pt x="9144000" y="2097807"/>
                </a:lnTo>
                <a:lnTo>
                  <a:pt x="0" y="2097807"/>
                </a:lnTo>
                <a:lnTo>
                  <a:pt x="0" y="1038225"/>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1867" dirty="0"/>
          </a:p>
        </p:txBody>
      </p:sp>
      <p:sp>
        <p:nvSpPr>
          <p:cNvPr id="10" name="Text Placeholder 9"/>
          <p:cNvSpPr>
            <a:spLocks noGrp="1"/>
          </p:cNvSpPr>
          <p:nvPr>
            <p:ph type="body" sz="quarter" idx="10" hasCustomPrompt="1"/>
          </p:nvPr>
        </p:nvSpPr>
        <p:spPr>
          <a:xfrm>
            <a:off x="0" y="242176"/>
            <a:ext cx="12192000" cy="768085"/>
          </a:xfrm>
          <a:prstGeom prst="rect">
            <a:avLst/>
          </a:prstGeom>
        </p:spPr>
        <p:txBody>
          <a:bodyPr anchor="ctr"/>
          <a:lstStyle>
            <a:lvl1pPr marL="0" indent="0" algn="ctr">
              <a:buNone/>
              <a:defRPr sz="4800" b="0" baseline="0">
                <a:solidFill>
                  <a:schemeClr val="bg1"/>
                </a:solidFill>
                <a:latin typeface="+mj-lt"/>
                <a:cs typeface="Arial" pitchFamily="34" charset="0"/>
              </a:defRPr>
            </a:lvl1pPr>
          </a:lstStyle>
          <a:p>
            <a:pPr lvl="0"/>
            <a:r>
              <a:rPr lang="en-US" altLang="ko-KR" dirty="0"/>
              <a:t>IMAGES &amp; CONTENTS</a:t>
            </a:r>
          </a:p>
        </p:txBody>
      </p:sp>
      <p:sp>
        <p:nvSpPr>
          <p:cNvPr id="11" name="Text Placeholder 9"/>
          <p:cNvSpPr>
            <a:spLocks noGrp="1"/>
          </p:cNvSpPr>
          <p:nvPr>
            <p:ph type="body" sz="quarter" idx="11" hasCustomPrompt="1"/>
          </p:nvPr>
        </p:nvSpPr>
        <p:spPr>
          <a:xfrm>
            <a:off x="0" y="1010261"/>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pic>
        <p:nvPicPr>
          <p:cNvPr id="5" name="Picture 2" descr="D:\KBM-정애\014-Fullppt\PNG이미지\모니터.png"/>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815414" y="1619125"/>
            <a:ext cx="5088565" cy="4882216"/>
          </a:xfrm>
          <a:prstGeom prst="rect">
            <a:avLst/>
          </a:prstGeom>
          <a:noFill/>
          <a:extLst>
            <a:ext uri="{909E8E84-426E-40DD-AFC4-6F175D3DCCD1}">
              <a14:hiddenFill xmlns:a14="http://schemas.microsoft.com/office/drawing/2010/main">
                <a:solidFill>
                  <a:srgbClr val="FFFFFF"/>
                </a:solidFill>
              </a14:hiddenFill>
            </a:ext>
          </a:extLst>
        </p:spPr>
      </p:pic>
      <p:sp>
        <p:nvSpPr>
          <p:cNvPr id="6" name="Picture Placeholder 2"/>
          <p:cNvSpPr>
            <a:spLocks noGrp="1"/>
          </p:cNvSpPr>
          <p:nvPr>
            <p:ph type="pic" idx="12" hasCustomPrompt="1"/>
          </p:nvPr>
        </p:nvSpPr>
        <p:spPr>
          <a:xfrm>
            <a:off x="1028214" y="1833032"/>
            <a:ext cx="4607380" cy="3098392"/>
          </a:xfrm>
          <a:prstGeom prst="rect">
            <a:avLst/>
          </a:prstGeom>
          <a:solidFill>
            <a:schemeClr val="bg1">
              <a:lumMod val="95000"/>
            </a:schemeClr>
          </a:solidFill>
        </p:spPr>
        <p:txBody>
          <a:bodyPr anchor="ctr"/>
          <a:lstStyle>
            <a:lvl1pPr marL="0" indent="0" algn="ctr">
              <a:buNone/>
              <a:defRPr sz="1600" strike="noStrike" baseline="0">
                <a:solidFill>
                  <a:schemeClr val="tx1">
                    <a:lumMod val="75000"/>
                    <a:lumOff val="25000"/>
                  </a:schemeClr>
                </a:solidFill>
                <a:latin typeface="+mn-lt"/>
                <a:cs typeface="Arial" pitchFamily="34" charset="0"/>
              </a:defRPr>
            </a:lvl1pPr>
            <a:lvl2pPr marL="609585" indent="0">
              <a:buNone/>
              <a:defRPr sz="3733"/>
            </a:lvl2pPr>
            <a:lvl3pPr marL="1219170" indent="0">
              <a:buNone/>
              <a:defRPr sz="3200"/>
            </a:lvl3pPr>
            <a:lvl4pPr marL="1828754" indent="0">
              <a:buNone/>
              <a:defRPr sz="2667"/>
            </a:lvl4pPr>
            <a:lvl5pPr marL="2438339" indent="0">
              <a:buNone/>
              <a:defRPr sz="2667"/>
            </a:lvl5pPr>
            <a:lvl6pPr marL="3047924" indent="0">
              <a:buNone/>
              <a:defRPr sz="2667"/>
            </a:lvl6pPr>
            <a:lvl7pPr marL="3657509" indent="0">
              <a:buNone/>
              <a:defRPr sz="2667"/>
            </a:lvl7pPr>
            <a:lvl8pPr marL="4267093" indent="0">
              <a:buNone/>
              <a:defRPr sz="2667"/>
            </a:lvl8pPr>
            <a:lvl9pPr marL="4876678" indent="0">
              <a:buNone/>
              <a:defRPr sz="2667"/>
            </a:lvl9pPr>
          </a:lstStyle>
          <a:p>
            <a:r>
              <a:rPr lang="en-US" altLang="ko-KR" dirty="0"/>
              <a:t>Insert Your Image</a:t>
            </a:r>
            <a:endParaRPr lang="ko-KR" altLang="en-US" dirty="0"/>
          </a:p>
        </p:txBody>
      </p:sp>
    </p:spTree>
    <p:extLst>
      <p:ext uri="{BB962C8B-B14F-4D97-AF65-F5344CB8AC3E}">
        <p14:creationId xmlns:p14="http://schemas.microsoft.com/office/powerpoint/2010/main" val="597228664"/>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userDrawn="1">
  <p:cSld name="End Slide Layou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pic>
        <p:nvPicPr>
          <p:cNvPr id="5" name="Picture 4"/>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2895901" y="848277"/>
            <a:ext cx="6206964" cy="5269023"/>
          </a:xfrm>
          <a:prstGeom prst="rect">
            <a:avLst/>
          </a:prstGeom>
        </p:spPr>
      </p:pic>
      <p:sp>
        <p:nvSpPr>
          <p:cNvPr id="10" name="Text Placeholder 9"/>
          <p:cNvSpPr>
            <a:spLocks noGrp="1"/>
          </p:cNvSpPr>
          <p:nvPr>
            <p:ph type="body" sz="quarter" idx="10" hasCustomPrompt="1"/>
          </p:nvPr>
        </p:nvSpPr>
        <p:spPr>
          <a:xfrm>
            <a:off x="0" y="2948947"/>
            <a:ext cx="12192000" cy="768084"/>
          </a:xfrm>
          <a:prstGeom prst="rect">
            <a:avLst/>
          </a:prstGeom>
        </p:spPr>
        <p:txBody>
          <a:bodyPr anchor="ctr"/>
          <a:lstStyle>
            <a:lvl1pPr marL="0" indent="0" algn="ctr">
              <a:buNone/>
              <a:defRPr sz="4800" b="0" baseline="0">
                <a:solidFill>
                  <a:schemeClr val="bg1"/>
                </a:solidFill>
                <a:latin typeface="+mn-lt"/>
                <a:cs typeface="Arial" pitchFamily="34" charset="0"/>
              </a:defRPr>
            </a:lvl1pPr>
          </a:lstStyle>
          <a:p>
            <a:pPr lvl="0"/>
            <a:r>
              <a:rPr lang="en-US" altLang="ko-KR" dirty="0"/>
              <a:t>Thank you</a:t>
            </a:r>
          </a:p>
        </p:txBody>
      </p:sp>
      <p:sp>
        <p:nvSpPr>
          <p:cNvPr id="11" name="Text Placeholder 9"/>
          <p:cNvSpPr>
            <a:spLocks noGrp="1"/>
          </p:cNvSpPr>
          <p:nvPr>
            <p:ph type="body" sz="quarter" idx="11" hasCustomPrompt="1"/>
          </p:nvPr>
        </p:nvSpPr>
        <p:spPr>
          <a:xfrm>
            <a:off x="-197" y="3717032"/>
            <a:ext cx="12192000" cy="384043"/>
          </a:xfrm>
          <a:prstGeom prst="rect">
            <a:avLst/>
          </a:prstGeom>
        </p:spPr>
        <p:txBody>
          <a:bodyPr anchor="ctr"/>
          <a:lstStyle>
            <a:lvl1pPr marL="0" indent="0" algn="ctr">
              <a:buNone/>
              <a:defRPr sz="1867" b="0" baseline="0">
                <a:solidFill>
                  <a:schemeClr val="bg1"/>
                </a:solidFill>
                <a:latin typeface="+mn-lt"/>
                <a:cs typeface="Arial" pitchFamily="34" charset="0"/>
              </a:defRPr>
            </a:lvl1pPr>
          </a:lstStyle>
          <a:p>
            <a:pPr lvl="0"/>
            <a:r>
              <a:rPr lang="en-US" altLang="ko-KR" dirty="0"/>
              <a:t>Insert the title of your subtitle Here</a:t>
            </a:r>
          </a:p>
        </p:txBody>
      </p:sp>
    </p:spTree>
    <p:extLst>
      <p:ext uri="{BB962C8B-B14F-4D97-AF65-F5344CB8AC3E}">
        <p14:creationId xmlns:p14="http://schemas.microsoft.com/office/powerpoint/2010/main" val="70468902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theme" Target="../theme/theme2.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tileRect/>
        </a:gradFill>
        <a:effectLst/>
      </p:bgPr>
    </p:bg>
    <p:spTree>
      <p:nvGrpSpPr>
        <p:cNvPr id="1" name="Shape 9"/>
        <p:cNvGrpSpPr/>
        <p:nvPr/>
      </p:nvGrpSpPr>
      <p:grpSpPr>
        <a:xfrm>
          <a:off x="0" y="0"/>
          <a:ext cx="0" cy="0"/>
          <a:chOff x="0" y="0"/>
          <a:chExt cx="0" cy="0"/>
        </a:xfrm>
      </p:grpSpPr>
      <p:sp>
        <p:nvSpPr>
          <p:cNvPr id="10" name="Google Shape;10;p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9"/>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12" name="Google Shape;12;p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1" r:id="rId2"/>
    <p:sldLayoutId id="2147483656" r:id="rId3"/>
    <p:sldLayoutId id="2147483657" r:id="rId4"/>
    <p:sldLayoutId id="2147483658" r:id="rId5"/>
    <p:sldLayoutId id="2147483659" r:id="rId6"/>
    <p:sldLayoutId id="2147483660" r:id="rId7"/>
    <p:sldLayoutId id="2147483662" r:id="rId8"/>
    <p:sldLayoutId id="2147483663" r:id="rId9"/>
    <p:sldLayoutId id="2147483664" r:id="rId10"/>
    <p:sldLayoutId id="2147483665" r:id="rId11"/>
    <p:sldLayoutId id="2147483666" r:id="rId12"/>
    <p:sldLayoutId id="2147483677" r:id="rId13"/>
    <p:sldLayoutId id="2147483683" r:id="rId14"/>
    <p:sldLayoutId id="2147483684" r:id="rId15"/>
    <p:sldLayoutId id="2147483693" r:id="rId16"/>
    <p:sldLayoutId id="2147483696" r:id="rId17"/>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768717781"/>
      </p:ext>
    </p:extLst>
  </p:cSld>
  <p:clrMap bg1="lt1" tx1="dk1" bg2="lt2" tx2="dk2" accent1="accent1" accent2="accent2" accent3="accent3" accent4="accent4" accent5="accent5" accent6="accent6" hlink="hlink" folHlink="folHlink"/>
  <p:sldLayoutIdLst>
    <p:sldLayoutId id="2147483698"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 id="2147483711" r:id="rId14"/>
    <p:sldLayoutId id="2147483712" r:id="rId15"/>
    <p:sldLayoutId id="2147483713" r:id="rId16"/>
  </p:sldLayoutIdLst>
  <p:txStyles>
    <p:titleStyle>
      <a:lvl1pPr algn="ctr" defTabSz="1219170" rtl="0" eaLnBrk="1" latinLnBrk="1" hangingPunct="1">
        <a:spcBef>
          <a:spcPct val="0"/>
        </a:spcBef>
        <a:buNone/>
        <a:defRPr sz="5867" kern="1200">
          <a:solidFill>
            <a:schemeClr val="tx1"/>
          </a:solidFill>
          <a:latin typeface="+mj-lt"/>
          <a:ea typeface="+mj-ea"/>
          <a:cs typeface="+mj-cs"/>
        </a:defRPr>
      </a:lvl1pPr>
    </p:titleStyle>
    <p:bodyStyle>
      <a:lvl1pPr marL="457189" indent="-457189" algn="l" defTabSz="1219170" rtl="0" eaLnBrk="1" latinLnBrk="1" hangingPunct="1">
        <a:spcBef>
          <a:spcPct val="20000"/>
        </a:spcBef>
        <a:buFont typeface="Arial" pitchFamily="34" charset="0"/>
        <a:buChar char="•"/>
        <a:defRPr sz="4267" kern="1200">
          <a:solidFill>
            <a:schemeClr val="tx1"/>
          </a:solidFill>
          <a:latin typeface="+mn-lt"/>
          <a:ea typeface="+mn-ea"/>
          <a:cs typeface="+mn-cs"/>
        </a:defRPr>
      </a:lvl1pPr>
      <a:lvl2pPr marL="990575" indent="-380990" algn="l" defTabSz="1219170" rtl="0" eaLnBrk="1" latinLnBrk="1" hangingPunct="1">
        <a:spcBef>
          <a:spcPct val="20000"/>
        </a:spcBef>
        <a:buFont typeface="Arial" pitchFamily="34" charset="0"/>
        <a:buChar char="–"/>
        <a:defRPr sz="3733" kern="1200">
          <a:solidFill>
            <a:schemeClr val="tx1"/>
          </a:solidFill>
          <a:latin typeface="+mn-lt"/>
          <a:ea typeface="+mn-ea"/>
          <a:cs typeface="+mn-cs"/>
        </a:defRPr>
      </a:lvl2pPr>
      <a:lvl3pPr marL="1523962" indent="-304792" algn="l" defTabSz="1219170" rtl="0" eaLnBrk="1" latinLnBrk="1" hangingPunct="1">
        <a:spcBef>
          <a:spcPct val="20000"/>
        </a:spcBef>
        <a:buFont typeface="Arial" pitchFamily="34" charset="0"/>
        <a:buChar char="•"/>
        <a:defRPr sz="3200" kern="1200">
          <a:solidFill>
            <a:schemeClr val="tx1"/>
          </a:solidFill>
          <a:latin typeface="+mn-lt"/>
          <a:ea typeface="+mn-ea"/>
          <a:cs typeface="+mn-cs"/>
        </a:defRPr>
      </a:lvl3pPr>
      <a:lvl4pPr marL="2133547"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4pPr>
      <a:lvl5pPr marL="274313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5pPr>
      <a:lvl6pPr marL="335271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6pPr>
      <a:lvl7pPr marL="3962301"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7pPr>
      <a:lvl8pPr marL="4571886"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8pPr>
      <a:lvl9pPr marL="5181470" indent="-304792" algn="l" defTabSz="1219170" rtl="0" eaLnBrk="1" latinLnBrk="1" hangingPunct="1">
        <a:spcBef>
          <a:spcPct val="20000"/>
        </a:spcBef>
        <a:buFont typeface="Arial" pitchFamily="34" charset="0"/>
        <a:buChar char="•"/>
        <a:defRPr sz="2667" kern="1200">
          <a:solidFill>
            <a:schemeClr val="tx1"/>
          </a:solidFill>
          <a:latin typeface="+mn-lt"/>
          <a:ea typeface="+mn-ea"/>
          <a:cs typeface="+mn-cs"/>
        </a:defRPr>
      </a:lvl9pPr>
    </p:bodyStyle>
    <p:otherStyle>
      <a:defPPr>
        <a:defRPr lang="ko-KR"/>
      </a:defPPr>
      <a:lvl1pPr marL="0" algn="l" defTabSz="1219170" rtl="0" eaLnBrk="1" latinLnBrk="1" hangingPunct="1">
        <a:defRPr sz="2400" kern="1200">
          <a:solidFill>
            <a:schemeClr val="tx1"/>
          </a:solidFill>
          <a:latin typeface="+mn-lt"/>
          <a:ea typeface="+mn-ea"/>
          <a:cs typeface="+mn-cs"/>
        </a:defRPr>
      </a:lvl1pPr>
      <a:lvl2pPr marL="609585" algn="l" defTabSz="1219170" rtl="0" eaLnBrk="1" latinLnBrk="1" hangingPunct="1">
        <a:defRPr sz="2400" kern="1200">
          <a:solidFill>
            <a:schemeClr val="tx1"/>
          </a:solidFill>
          <a:latin typeface="+mn-lt"/>
          <a:ea typeface="+mn-ea"/>
          <a:cs typeface="+mn-cs"/>
        </a:defRPr>
      </a:lvl2pPr>
      <a:lvl3pPr marL="1219170" algn="l" defTabSz="1219170" rtl="0" eaLnBrk="1" latinLnBrk="1" hangingPunct="1">
        <a:defRPr sz="2400" kern="1200">
          <a:solidFill>
            <a:schemeClr val="tx1"/>
          </a:solidFill>
          <a:latin typeface="+mn-lt"/>
          <a:ea typeface="+mn-ea"/>
          <a:cs typeface="+mn-cs"/>
        </a:defRPr>
      </a:lvl3pPr>
      <a:lvl4pPr marL="1828754" algn="l" defTabSz="1219170" rtl="0" eaLnBrk="1" latinLnBrk="1" hangingPunct="1">
        <a:defRPr sz="2400" kern="1200">
          <a:solidFill>
            <a:schemeClr val="tx1"/>
          </a:solidFill>
          <a:latin typeface="+mn-lt"/>
          <a:ea typeface="+mn-ea"/>
          <a:cs typeface="+mn-cs"/>
        </a:defRPr>
      </a:lvl4pPr>
      <a:lvl5pPr marL="2438339" algn="l" defTabSz="1219170" rtl="0" eaLnBrk="1" latinLnBrk="1" hangingPunct="1">
        <a:defRPr sz="2400" kern="1200">
          <a:solidFill>
            <a:schemeClr val="tx1"/>
          </a:solidFill>
          <a:latin typeface="+mn-lt"/>
          <a:ea typeface="+mn-ea"/>
          <a:cs typeface="+mn-cs"/>
        </a:defRPr>
      </a:lvl5pPr>
      <a:lvl6pPr marL="3047924" algn="l" defTabSz="1219170" rtl="0" eaLnBrk="1" latinLnBrk="1" hangingPunct="1">
        <a:defRPr sz="2400" kern="1200">
          <a:solidFill>
            <a:schemeClr val="tx1"/>
          </a:solidFill>
          <a:latin typeface="+mn-lt"/>
          <a:ea typeface="+mn-ea"/>
          <a:cs typeface="+mn-cs"/>
        </a:defRPr>
      </a:lvl6pPr>
      <a:lvl7pPr marL="3657509" algn="l" defTabSz="1219170" rtl="0" eaLnBrk="1" latinLnBrk="1" hangingPunct="1">
        <a:defRPr sz="2400" kern="1200">
          <a:solidFill>
            <a:schemeClr val="tx1"/>
          </a:solidFill>
          <a:latin typeface="+mn-lt"/>
          <a:ea typeface="+mn-ea"/>
          <a:cs typeface="+mn-cs"/>
        </a:defRPr>
      </a:lvl7pPr>
      <a:lvl8pPr marL="4267093" algn="l" defTabSz="1219170" rtl="0" eaLnBrk="1" latinLnBrk="1" hangingPunct="1">
        <a:defRPr sz="2400" kern="1200">
          <a:solidFill>
            <a:schemeClr val="tx1"/>
          </a:solidFill>
          <a:latin typeface="+mn-lt"/>
          <a:ea typeface="+mn-ea"/>
          <a:cs typeface="+mn-cs"/>
        </a:defRPr>
      </a:lvl8pPr>
      <a:lvl9pPr marL="4876678" algn="l" defTabSz="1219170" rtl="0" eaLnBrk="1" latinLnBrk="1" hangingPunct="1">
        <a:defRPr sz="24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19.png"/><Relationship Id="rId3" Type="http://schemas.openxmlformats.org/officeDocument/2006/relationships/notesSlide" Target="../notesSlides/notesSlide1.xml"/><Relationship Id="rId7" Type="http://schemas.microsoft.com/office/2007/relationships/hdphoto" Target="../media/hdphoto2.wdp"/><Relationship Id="rId12" Type="http://schemas.openxmlformats.org/officeDocument/2006/relationships/image" Target="../media/image21.png"/><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18.png"/><Relationship Id="rId11" Type="http://schemas.microsoft.com/office/2007/relationships/hdphoto" Target="../media/hdphoto4.wdp"/><Relationship Id="rId5" Type="http://schemas.microsoft.com/office/2007/relationships/hdphoto" Target="../media/hdphoto1.wdp"/><Relationship Id="rId10" Type="http://schemas.openxmlformats.org/officeDocument/2006/relationships/image" Target="../media/image20.png"/><Relationship Id="rId4" Type="http://schemas.openxmlformats.org/officeDocument/2006/relationships/image" Target="../media/image17.png"/><Relationship Id="rId9" Type="http://schemas.microsoft.com/office/2007/relationships/hdphoto" Target="../media/hdphoto3.wdp"/></Relationships>
</file>

<file path=ppt/slides/_rels/slide2.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slideLayout" Target="../slideLayouts/slideLayout13.xml"/><Relationship Id="rId1" Type="http://schemas.openxmlformats.org/officeDocument/2006/relationships/tags" Target="../tags/tag2.xml"/><Relationship Id="rId6" Type="http://schemas.microsoft.com/office/2007/relationships/hdphoto" Target="../media/hdphoto1.wdp"/><Relationship Id="rId5" Type="http://schemas.openxmlformats.org/officeDocument/2006/relationships/image" Target="../media/image17.png"/><Relationship Id="rId4" Type="http://schemas.microsoft.com/office/2007/relationships/hdphoto" Target="../media/hdphoto2.wdp"/></Relationships>
</file>

<file path=ppt/slides/_rels/slide3.xml.rels><?xml version="1.0" encoding="UTF-8" standalone="yes"?>
<Relationships xmlns="http://schemas.openxmlformats.org/package/2006/relationships"><Relationship Id="rId3" Type="http://schemas.openxmlformats.org/officeDocument/2006/relationships/image" Target="../media/image18.png"/><Relationship Id="rId7" Type="http://schemas.openxmlformats.org/officeDocument/2006/relationships/image" Target="../media/image22.png"/><Relationship Id="rId2" Type="http://schemas.openxmlformats.org/officeDocument/2006/relationships/slideLayout" Target="../slideLayouts/slideLayout13.xml"/><Relationship Id="rId1" Type="http://schemas.openxmlformats.org/officeDocument/2006/relationships/tags" Target="../tags/tag3.xml"/><Relationship Id="rId6" Type="http://schemas.microsoft.com/office/2007/relationships/hdphoto" Target="../media/hdphoto1.wdp"/><Relationship Id="rId5" Type="http://schemas.openxmlformats.org/officeDocument/2006/relationships/image" Target="../media/image17.png"/><Relationship Id="rId4" Type="http://schemas.microsoft.com/office/2007/relationships/hdphoto" Target="../media/hdphoto2.wdp"/></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2.xml"/><Relationship Id="rId1" Type="http://schemas.openxmlformats.org/officeDocument/2006/relationships/tags" Target="../tags/tag4.xml"/><Relationship Id="rId5" Type="http://schemas.openxmlformats.org/officeDocument/2006/relationships/image" Target="../media/image22.png"/><Relationship Id="rId4" Type="http://schemas.openxmlformats.org/officeDocument/2006/relationships/image" Target="../media/image23.png"/></Relationships>
</file>

<file path=ppt/slides/_rels/slide5.xml.rels><?xml version="1.0" encoding="UTF-8" standalone="yes"?>
<Relationships xmlns="http://schemas.openxmlformats.org/package/2006/relationships"><Relationship Id="rId3" Type="http://schemas.openxmlformats.org/officeDocument/2006/relationships/notesSlide" Target="../notesSlides/notesSlide3.xml"/><Relationship Id="rId2" Type="http://schemas.openxmlformats.org/officeDocument/2006/relationships/slideLayout" Target="../slideLayouts/slideLayout2.xml"/><Relationship Id="rId1" Type="http://schemas.openxmlformats.org/officeDocument/2006/relationships/tags" Target="../tags/tag5.xml"/><Relationship Id="rId6" Type="http://schemas.openxmlformats.org/officeDocument/2006/relationships/image" Target="../media/image21.png"/><Relationship Id="rId5" Type="http://schemas.openxmlformats.org/officeDocument/2006/relationships/image" Target="../media/image22.png"/><Relationship Id="rId4" Type="http://schemas.openxmlformats.org/officeDocument/2006/relationships/image" Target="../media/image23.png"/></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2.xml"/><Relationship Id="rId1" Type="http://schemas.openxmlformats.org/officeDocument/2006/relationships/tags" Target="../tags/tag6.xml"/><Relationship Id="rId5" Type="http://schemas.openxmlformats.org/officeDocument/2006/relationships/image" Target="../media/image22.png"/><Relationship Id="rId4" Type="http://schemas.openxmlformats.org/officeDocument/2006/relationships/image" Target="../media/image23.png"/></Relationships>
</file>

<file path=ppt/slides/_rels/slide7.xml.rels><?xml version="1.0" encoding="UTF-8" standalone="yes"?>
<Relationships xmlns="http://schemas.openxmlformats.org/package/2006/relationships"><Relationship Id="rId3" Type="http://schemas.openxmlformats.org/officeDocument/2006/relationships/notesSlide" Target="../notesSlides/notesSlide5.xml"/><Relationship Id="rId2" Type="http://schemas.openxmlformats.org/officeDocument/2006/relationships/slideLayout" Target="../slideLayouts/slideLayout2.xml"/><Relationship Id="rId1" Type="http://schemas.openxmlformats.org/officeDocument/2006/relationships/tags" Target="../tags/tag7.xml"/><Relationship Id="rId5" Type="http://schemas.openxmlformats.org/officeDocument/2006/relationships/image" Target="../media/image22.png"/><Relationship Id="rId4"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6.xml"/><Relationship Id="rId2" Type="http://schemas.openxmlformats.org/officeDocument/2006/relationships/slideLayout" Target="../slideLayouts/slideLayout2.xml"/><Relationship Id="rId1" Type="http://schemas.openxmlformats.org/officeDocument/2006/relationships/tags" Target="../tags/tag8.xml"/><Relationship Id="rId5" Type="http://schemas.openxmlformats.org/officeDocument/2006/relationships/image" Target="../media/image22.png"/><Relationship Id="rId4" Type="http://schemas.openxmlformats.org/officeDocument/2006/relationships/image" Target="../media/image23.png"/></Relationships>
</file>

<file path=ppt/slides/_rels/slide9.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2.xml"/><Relationship Id="rId1" Type="http://schemas.openxmlformats.org/officeDocument/2006/relationships/tags" Target="../tags/tag9.xml"/><Relationship Id="rId5" Type="http://schemas.openxmlformats.org/officeDocument/2006/relationships/image" Target="../media/image22.png"/><Relationship Id="rId4" Type="http://schemas.openxmlformats.org/officeDocument/2006/relationships/image" Target="../media/image23.png"/></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8.xml"/><Relationship Id="rId2" Type="http://schemas.openxmlformats.org/officeDocument/2006/relationships/slideLayout" Target="../slideLayouts/slideLayout2.xml"/><Relationship Id="rId1" Type="http://schemas.openxmlformats.org/officeDocument/2006/relationships/tags" Target="../tags/tag10.xml"/><Relationship Id="rId5" Type="http://schemas.openxmlformats.org/officeDocument/2006/relationships/image" Target="../media/image22.png"/><Relationship Id="rId4" Type="http://schemas.openxmlformats.org/officeDocument/2006/relationships/image" Target="../media/image23.png"/></Relationships>
</file>

<file path=ppt/slides/_rels/slide11.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24.png"/><Relationship Id="rId1" Type="http://schemas.openxmlformats.org/officeDocument/2006/relationships/slideLayout" Target="../slideLayouts/slideLayout2.xml"/><Relationship Id="rId6" Type="http://schemas.openxmlformats.org/officeDocument/2006/relationships/image" Target="../media/image21.png"/><Relationship Id="rId5" Type="http://schemas.openxmlformats.org/officeDocument/2006/relationships/image" Target="../media/image23.png"/><Relationship Id="rId4" Type="http://schemas.openxmlformats.org/officeDocument/2006/relationships/image" Target="../media/image22.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9.xml"/><Relationship Id="rId2" Type="http://schemas.openxmlformats.org/officeDocument/2006/relationships/slideLayout" Target="../slideLayouts/slideLayout2.xml"/><Relationship Id="rId1" Type="http://schemas.openxmlformats.org/officeDocument/2006/relationships/tags" Target="../tags/tag11.xml"/><Relationship Id="rId5" Type="http://schemas.openxmlformats.org/officeDocument/2006/relationships/image" Target="../media/image22.png"/><Relationship Id="rId4" Type="http://schemas.openxmlformats.org/officeDocument/2006/relationships/image" Target="../media/image23.png"/></Relationships>
</file>

<file path=ppt/slides/_rels/slide13.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2.xml"/><Relationship Id="rId1" Type="http://schemas.openxmlformats.org/officeDocument/2006/relationships/tags" Target="../tags/tag12.xml"/><Relationship Id="rId4" Type="http://schemas.openxmlformats.org/officeDocument/2006/relationships/image" Target="../media/image23.png"/></Relationships>
</file>

<file path=ppt/slides/_rels/slide14.xml.rels><?xml version="1.0" encoding="UTF-8" standalone="yes"?>
<Relationships xmlns="http://schemas.openxmlformats.org/package/2006/relationships"><Relationship Id="rId3" Type="http://schemas.openxmlformats.org/officeDocument/2006/relationships/notesSlide" Target="../notesSlides/notesSlide11.xml"/><Relationship Id="rId2" Type="http://schemas.openxmlformats.org/officeDocument/2006/relationships/slideLayout" Target="../slideLayouts/slideLayout2.xml"/><Relationship Id="rId1" Type="http://schemas.openxmlformats.org/officeDocument/2006/relationships/tags" Target="../tags/tag13.xml"/><Relationship Id="rId4" Type="http://schemas.openxmlformats.org/officeDocument/2006/relationships/image" Target="../media/image23.png"/></Relationships>
</file>

<file path=ppt/slides/_rels/slide15.xml.rels><?xml version="1.0" encoding="UTF-8" standalone="yes"?>
<Relationships xmlns="http://schemas.openxmlformats.org/package/2006/relationships"><Relationship Id="rId3" Type="http://schemas.openxmlformats.org/officeDocument/2006/relationships/notesSlide" Target="../notesSlides/notesSlide12.xml"/><Relationship Id="rId2" Type="http://schemas.openxmlformats.org/officeDocument/2006/relationships/slideLayout" Target="../slideLayouts/slideLayout2.xml"/><Relationship Id="rId1" Type="http://schemas.openxmlformats.org/officeDocument/2006/relationships/tags" Target="../tags/tag14.xml"/><Relationship Id="rId4" Type="http://schemas.openxmlformats.org/officeDocument/2006/relationships/image" Target="../media/image23.png"/></Relationships>
</file>

<file path=ppt/slides/_rels/slide16.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3" Type="http://schemas.openxmlformats.org/officeDocument/2006/relationships/notesSlide" Target="../notesSlides/notesSlide13.xml"/><Relationship Id="rId2" Type="http://schemas.openxmlformats.org/officeDocument/2006/relationships/slideLayout" Target="../slideLayouts/slideLayout2.xml"/><Relationship Id="rId1" Type="http://schemas.openxmlformats.org/officeDocument/2006/relationships/tags" Target="../tags/tag15.xml"/><Relationship Id="rId5" Type="http://schemas.openxmlformats.org/officeDocument/2006/relationships/image" Target="../media/image22.png"/><Relationship Id="rId4" Type="http://schemas.openxmlformats.org/officeDocument/2006/relationships/image" Target="../media/image23.png"/></Relationships>
</file>

<file path=ppt/slides/_rels/slide18.xml.rels><?xml version="1.0" encoding="UTF-8" standalone="yes"?>
<Relationships xmlns="http://schemas.openxmlformats.org/package/2006/relationships"><Relationship Id="rId3" Type="http://schemas.openxmlformats.org/officeDocument/2006/relationships/notesSlide" Target="../notesSlides/notesSlide14.xml"/><Relationship Id="rId2" Type="http://schemas.openxmlformats.org/officeDocument/2006/relationships/slideLayout" Target="../slideLayouts/slideLayout2.xml"/><Relationship Id="rId1" Type="http://schemas.openxmlformats.org/officeDocument/2006/relationships/tags" Target="../tags/tag16.xml"/><Relationship Id="rId4" Type="http://schemas.openxmlformats.org/officeDocument/2006/relationships/image" Target="../media/image23.png"/></Relationships>
</file>

<file path=ppt/slides/_rels/slide19.xml.rels><?xml version="1.0" encoding="UTF-8" standalone="yes"?>
<Relationships xmlns="http://schemas.openxmlformats.org/package/2006/relationships"><Relationship Id="rId3" Type="http://schemas.openxmlformats.org/officeDocument/2006/relationships/notesSlide" Target="../notesSlides/notesSlide15.xml"/><Relationship Id="rId2" Type="http://schemas.openxmlformats.org/officeDocument/2006/relationships/slideLayout" Target="../slideLayouts/slideLayout2.xml"/><Relationship Id="rId1" Type="http://schemas.openxmlformats.org/officeDocument/2006/relationships/tags" Target="../tags/tag17.xml"/><Relationship Id="rId4" Type="http://schemas.openxmlformats.org/officeDocument/2006/relationships/image" Target="../media/image23.png"/></Relationships>
</file>

<file path=ppt/slides/_rels/slide20.xml.rels><?xml version="1.0" encoding="UTF-8" standalone="yes"?>
<Relationships xmlns="http://schemas.openxmlformats.org/package/2006/relationships"><Relationship Id="rId3" Type="http://schemas.openxmlformats.org/officeDocument/2006/relationships/notesSlide" Target="../notesSlides/notesSlide16.xml"/><Relationship Id="rId2" Type="http://schemas.openxmlformats.org/officeDocument/2006/relationships/slideLayout" Target="../slideLayouts/slideLayout2.xml"/><Relationship Id="rId1" Type="http://schemas.openxmlformats.org/officeDocument/2006/relationships/tags" Target="../tags/tag18.xml"/><Relationship Id="rId5" Type="http://schemas.openxmlformats.org/officeDocument/2006/relationships/image" Target="../media/image22.png"/><Relationship Id="rId4" Type="http://schemas.openxmlformats.org/officeDocument/2006/relationships/image" Target="../media/image23.png"/></Relationships>
</file>

<file path=ppt/slides/_rels/slide21.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slideLayout" Target="../slideLayouts/slideLayout15.xml"/><Relationship Id="rId1" Type="http://schemas.openxmlformats.org/officeDocument/2006/relationships/tags" Target="../tags/tag19.xml"/><Relationship Id="rId6" Type="http://schemas.openxmlformats.org/officeDocument/2006/relationships/image" Target="../media/image22.png"/><Relationship Id="rId5" Type="http://schemas.openxmlformats.org/officeDocument/2006/relationships/image" Target="../media/image23.png"/><Relationship Id="rId4" Type="http://schemas.openxmlformats.org/officeDocument/2006/relationships/image" Target="../media/image26.svg"/></Relationships>
</file>

<file path=ppt/slides/_rels/slide2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22.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notesSlide" Target="../notesSlides/notesSlide17.xml"/><Relationship Id="rId2" Type="http://schemas.openxmlformats.org/officeDocument/2006/relationships/slideLayout" Target="../slideLayouts/slideLayout2.xml"/><Relationship Id="rId1" Type="http://schemas.openxmlformats.org/officeDocument/2006/relationships/tags" Target="../tags/tag20.xml"/><Relationship Id="rId5" Type="http://schemas.openxmlformats.org/officeDocument/2006/relationships/image" Target="../media/image22.png"/><Relationship Id="rId4" Type="http://schemas.openxmlformats.org/officeDocument/2006/relationships/image" Target="../media/image23.png"/></Relationships>
</file>

<file path=ppt/slides/_rels/slide25.xml.rels><?xml version="1.0" encoding="UTF-8" standalone="yes"?>
<Relationships xmlns="http://schemas.openxmlformats.org/package/2006/relationships"><Relationship Id="rId3" Type="http://schemas.openxmlformats.org/officeDocument/2006/relationships/notesSlide" Target="../notesSlides/notesSlide18.xml"/><Relationship Id="rId2" Type="http://schemas.openxmlformats.org/officeDocument/2006/relationships/slideLayout" Target="../slideLayouts/slideLayout2.xml"/><Relationship Id="rId1" Type="http://schemas.openxmlformats.org/officeDocument/2006/relationships/tags" Target="../tags/tag21.xml"/><Relationship Id="rId5" Type="http://schemas.openxmlformats.org/officeDocument/2006/relationships/image" Target="../media/image22.png"/><Relationship Id="rId4" Type="http://schemas.openxmlformats.org/officeDocument/2006/relationships/image" Target="../media/image23.png"/></Relationships>
</file>

<file path=ppt/slides/_rels/slide26.xml.rels><?xml version="1.0" encoding="UTF-8" standalone="yes"?>
<Relationships xmlns="http://schemas.openxmlformats.org/package/2006/relationships"><Relationship Id="rId3" Type="http://schemas.openxmlformats.org/officeDocument/2006/relationships/notesSlide" Target="../notesSlides/notesSlide19.xml"/><Relationship Id="rId2" Type="http://schemas.openxmlformats.org/officeDocument/2006/relationships/slideLayout" Target="../slideLayouts/slideLayout2.xml"/><Relationship Id="rId1" Type="http://schemas.openxmlformats.org/officeDocument/2006/relationships/tags" Target="../tags/tag22.xml"/><Relationship Id="rId5" Type="http://schemas.openxmlformats.org/officeDocument/2006/relationships/image" Target="../media/image22.png"/><Relationship Id="rId4" Type="http://schemas.openxmlformats.org/officeDocument/2006/relationships/image" Target="../media/image23.png"/></Relationships>
</file>

<file path=ppt/slides/_rels/slide27.xml.rels><?xml version="1.0" encoding="UTF-8" standalone="yes"?>
<Relationships xmlns="http://schemas.openxmlformats.org/package/2006/relationships"><Relationship Id="rId3" Type="http://schemas.openxmlformats.org/officeDocument/2006/relationships/notesSlide" Target="../notesSlides/notesSlide20.xml"/><Relationship Id="rId2" Type="http://schemas.openxmlformats.org/officeDocument/2006/relationships/slideLayout" Target="../slideLayouts/slideLayout2.xml"/><Relationship Id="rId1" Type="http://schemas.openxmlformats.org/officeDocument/2006/relationships/tags" Target="../tags/tag23.xml"/><Relationship Id="rId5" Type="http://schemas.openxmlformats.org/officeDocument/2006/relationships/image" Target="../media/image22.png"/><Relationship Id="rId4" Type="http://schemas.openxmlformats.org/officeDocument/2006/relationships/image" Target="../media/image23.png"/></Relationships>
</file>

<file path=ppt/slides/_rels/slide28.xml.rels><?xml version="1.0" encoding="UTF-8" standalone="yes"?>
<Relationships xmlns="http://schemas.openxmlformats.org/package/2006/relationships"><Relationship Id="rId3" Type="http://schemas.openxmlformats.org/officeDocument/2006/relationships/notesSlide" Target="../notesSlides/notesSlide21.xml"/><Relationship Id="rId2" Type="http://schemas.openxmlformats.org/officeDocument/2006/relationships/slideLayout" Target="../slideLayouts/slideLayout2.xml"/><Relationship Id="rId1" Type="http://schemas.openxmlformats.org/officeDocument/2006/relationships/tags" Target="../tags/tag24.xml"/><Relationship Id="rId4" Type="http://schemas.openxmlformats.org/officeDocument/2006/relationships/image" Target="../media/image23.png"/></Relationships>
</file>

<file path=ppt/slides/_rels/slide29.xml.rels><?xml version="1.0" encoding="UTF-8" standalone="yes"?>
<Relationships xmlns="http://schemas.openxmlformats.org/package/2006/relationships"><Relationship Id="rId3" Type="http://schemas.openxmlformats.org/officeDocument/2006/relationships/notesSlide" Target="../notesSlides/notesSlide22.xml"/><Relationship Id="rId2" Type="http://schemas.openxmlformats.org/officeDocument/2006/relationships/slideLayout" Target="../slideLayouts/slideLayout2.xml"/><Relationship Id="rId1" Type="http://schemas.openxmlformats.org/officeDocument/2006/relationships/tags" Target="../tags/tag25.xml"/><Relationship Id="rId4" Type="http://schemas.openxmlformats.org/officeDocument/2006/relationships/image" Target="../media/image23.png"/></Relationships>
</file>

<file path=ppt/slides/_rels/slide30.xml.rels><?xml version="1.0" encoding="UTF-8" standalone="yes"?>
<Relationships xmlns="http://schemas.openxmlformats.org/package/2006/relationships"><Relationship Id="rId3" Type="http://schemas.openxmlformats.org/officeDocument/2006/relationships/notesSlide" Target="../notesSlides/notesSlide23.xml"/><Relationship Id="rId2" Type="http://schemas.openxmlformats.org/officeDocument/2006/relationships/slideLayout" Target="../slideLayouts/slideLayout2.xml"/><Relationship Id="rId1" Type="http://schemas.openxmlformats.org/officeDocument/2006/relationships/tags" Target="../tags/tag26.xml"/><Relationship Id="rId4" Type="http://schemas.openxmlformats.org/officeDocument/2006/relationships/image" Target="../media/image23.png"/></Relationships>
</file>

<file path=ppt/slides/_rels/slide31.xml.rels><?xml version="1.0" encoding="UTF-8" standalone="yes"?>
<Relationships xmlns="http://schemas.openxmlformats.org/package/2006/relationships"><Relationship Id="rId3" Type="http://schemas.openxmlformats.org/officeDocument/2006/relationships/notesSlide" Target="../notesSlides/notesSlide24.xml"/><Relationship Id="rId2" Type="http://schemas.openxmlformats.org/officeDocument/2006/relationships/slideLayout" Target="../slideLayouts/slideLayout2.xml"/><Relationship Id="rId1" Type="http://schemas.openxmlformats.org/officeDocument/2006/relationships/tags" Target="../tags/tag27.xml"/><Relationship Id="rId4" Type="http://schemas.openxmlformats.org/officeDocument/2006/relationships/image" Target="../media/image23.png"/></Relationships>
</file>

<file path=ppt/slides/_rels/slide32.xml.rels><?xml version="1.0" encoding="UTF-8" standalone="yes"?>
<Relationships xmlns="http://schemas.openxmlformats.org/package/2006/relationships"><Relationship Id="rId3" Type="http://schemas.openxmlformats.org/officeDocument/2006/relationships/notesSlide" Target="../notesSlides/notesSlide25.xml"/><Relationship Id="rId2" Type="http://schemas.openxmlformats.org/officeDocument/2006/relationships/slideLayout" Target="../slideLayouts/slideLayout2.xml"/><Relationship Id="rId1" Type="http://schemas.openxmlformats.org/officeDocument/2006/relationships/tags" Target="../tags/tag28.xml"/><Relationship Id="rId4" Type="http://schemas.openxmlformats.org/officeDocument/2006/relationships/image" Target="../media/image23.png"/></Relationships>
</file>

<file path=ppt/slides/_rels/slide33.xml.rels><?xml version="1.0" encoding="UTF-8" standalone="yes"?>
<Relationships xmlns="http://schemas.openxmlformats.org/package/2006/relationships"><Relationship Id="rId3" Type="http://schemas.openxmlformats.org/officeDocument/2006/relationships/notesSlide" Target="../notesSlides/notesSlide26.xml"/><Relationship Id="rId2" Type="http://schemas.openxmlformats.org/officeDocument/2006/relationships/slideLayout" Target="../slideLayouts/slideLayout2.xml"/><Relationship Id="rId1" Type="http://schemas.openxmlformats.org/officeDocument/2006/relationships/tags" Target="../tags/tag29.xml"/><Relationship Id="rId4" Type="http://schemas.openxmlformats.org/officeDocument/2006/relationships/image" Target="../media/image23.png"/></Relationships>
</file>

<file path=ppt/slides/_rels/slide34.xml.rels><?xml version="1.0" encoding="UTF-8" standalone="yes"?>
<Relationships xmlns="http://schemas.openxmlformats.org/package/2006/relationships"><Relationship Id="rId3" Type="http://schemas.openxmlformats.org/officeDocument/2006/relationships/notesSlide" Target="../notesSlides/notesSlide27.xml"/><Relationship Id="rId2" Type="http://schemas.openxmlformats.org/officeDocument/2006/relationships/slideLayout" Target="../slideLayouts/slideLayout2.xml"/><Relationship Id="rId1" Type="http://schemas.openxmlformats.org/officeDocument/2006/relationships/tags" Target="../tags/tag30.xml"/><Relationship Id="rId4" Type="http://schemas.openxmlformats.org/officeDocument/2006/relationships/image" Target="../media/image23.png"/></Relationships>
</file>

<file path=ppt/slides/_rels/slide35.xml.rels><?xml version="1.0" encoding="UTF-8" standalone="yes"?>
<Relationships xmlns="http://schemas.openxmlformats.org/package/2006/relationships"><Relationship Id="rId3" Type="http://schemas.openxmlformats.org/officeDocument/2006/relationships/notesSlide" Target="../notesSlides/notesSlide28.xml"/><Relationship Id="rId2" Type="http://schemas.openxmlformats.org/officeDocument/2006/relationships/slideLayout" Target="../slideLayouts/slideLayout2.xml"/><Relationship Id="rId1" Type="http://schemas.openxmlformats.org/officeDocument/2006/relationships/tags" Target="../tags/tag31.xml"/><Relationship Id="rId4" Type="http://schemas.openxmlformats.org/officeDocument/2006/relationships/image" Target="../media/image23.png"/></Relationships>
</file>

<file path=ppt/slides/_rels/slide36.xml.rels><?xml version="1.0" encoding="UTF-8" standalone="yes"?>
<Relationships xmlns="http://schemas.openxmlformats.org/package/2006/relationships"><Relationship Id="rId3" Type="http://schemas.openxmlformats.org/officeDocument/2006/relationships/notesSlide" Target="../notesSlides/notesSlide29.xml"/><Relationship Id="rId2" Type="http://schemas.openxmlformats.org/officeDocument/2006/relationships/slideLayout" Target="../slideLayouts/slideLayout2.xml"/><Relationship Id="rId1" Type="http://schemas.openxmlformats.org/officeDocument/2006/relationships/tags" Target="../tags/tag32.xml"/><Relationship Id="rId4" Type="http://schemas.openxmlformats.org/officeDocument/2006/relationships/image" Target="../media/image23.png"/></Relationships>
</file>

<file path=ppt/slides/_rels/slide37.xml.rels><?xml version="1.0" encoding="UTF-8" standalone="yes"?>
<Relationships xmlns="http://schemas.openxmlformats.org/package/2006/relationships"><Relationship Id="rId3" Type="http://schemas.openxmlformats.org/officeDocument/2006/relationships/notesSlide" Target="../notesSlides/notesSlide30.xml"/><Relationship Id="rId2" Type="http://schemas.openxmlformats.org/officeDocument/2006/relationships/slideLayout" Target="../slideLayouts/slideLayout2.xml"/><Relationship Id="rId1" Type="http://schemas.openxmlformats.org/officeDocument/2006/relationships/tags" Target="../tags/tag33.xml"/><Relationship Id="rId4" Type="http://schemas.openxmlformats.org/officeDocument/2006/relationships/image" Target="../media/image23.png"/></Relationships>
</file>

<file path=ppt/slides/_rels/slide38.xml.rels><?xml version="1.0" encoding="UTF-8" standalone="yes"?>
<Relationships xmlns="http://schemas.openxmlformats.org/package/2006/relationships"><Relationship Id="rId3" Type="http://schemas.openxmlformats.org/officeDocument/2006/relationships/notesSlide" Target="../notesSlides/notesSlide31.xml"/><Relationship Id="rId2" Type="http://schemas.openxmlformats.org/officeDocument/2006/relationships/slideLayout" Target="../slideLayouts/slideLayout2.xml"/><Relationship Id="rId1" Type="http://schemas.openxmlformats.org/officeDocument/2006/relationships/tags" Target="../tags/tag34.xml"/><Relationship Id="rId4" Type="http://schemas.openxmlformats.org/officeDocument/2006/relationships/image" Target="../media/image23.png"/></Relationships>
</file>

<file path=ppt/slides/_rels/slide39.xml.rels><?xml version="1.0" encoding="UTF-8" standalone="yes"?>
<Relationships xmlns="http://schemas.openxmlformats.org/package/2006/relationships"><Relationship Id="rId8" Type="http://schemas.openxmlformats.org/officeDocument/2006/relationships/diagramColors" Target="../diagrams/colors1.xml"/><Relationship Id="rId3" Type="http://schemas.openxmlformats.org/officeDocument/2006/relationships/notesSlide" Target="../notesSlides/notesSlide32.xml"/><Relationship Id="rId7" Type="http://schemas.openxmlformats.org/officeDocument/2006/relationships/diagramQuickStyle" Target="../diagrams/quickStyle1.xml"/><Relationship Id="rId2" Type="http://schemas.openxmlformats.org/officeDocument/2006/relationships/slideLayout" Target="../slideLayouts/slideLayout2.xml"/><Relationship Id="rId1" Type="http://schemas.openxmlformats.org/officeDocument/2006/relationships/tags" Target="../tags/tag35.xml"/><Relationship Id="rId6" Type="http://schemas.openxmlformats.org/officeDocument/2006/relationships/diagramLayout" Target="../diagrams/layout1.xml"/><Relationship Id="rId5" Type="http://schemas.openxmlformats.org/officeDocument/2006/relationships/diagramData" Target="../diagrams/data1.xml"/><Relationship Id="rId4" Type="http://schemas.openxmlformats.org/officeDocument/2006/relationships/image" Target="../media/image23.png"/><Relationship Id="rId9" Type="http://schemas.microsoft.com/office/2007/relationships/diagramDrawing" Target="../diagrams/drawing1.xml"/></Relationships>
</file>

<file path=ppt/slides/_rels/slide40.xml.rels><?xml version="1.0" encoding="UTF-8" standalone="yes"?>
<Relationships xmlns="http://schemas.openxmlformats.org/package/2006/relationships"><Relationship Id="rId3" Type="http://schemas.openxmlformats.org/officeDocument/2006/relationships/notesSlide" Target="../notesSlides/notesSlide33.xml"/><Relationship Id="rId2" Type="http://schemas.openxmlformats.org/officeDocument/2006/relationships/slideLayout" Target="../slideLayouts/slideLayout2.xml"/><Relationship Id="rId1" Type="http://schemas.openxmlformats.org/officeDocument/2006/relationships/tags" Target="../tags/tag36.xml"/><Relationship Id="rId4" Type="http://schemas.openxmlformats.org/officeDocument/2006/relationships/image" Target="../media/image23.png"/></Relationships>
</file>

<file path=ppt/slides/_rels/slide4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4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4.xml"/></Relationships>
</file>

<file path=ppt/slides/_rels/slide43.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4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45.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3.png"/><Relationship Id="rId1" Type="http://schemas.openxmlformats.org/officeDocument/2006/relationships/slideLayout" Target="../slideLayouts/slideLayout8.xml"/></Relationships>
</file>

<file path=ppt/slides/_rels/slide4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3.png"/><Relationship Id="rId1" Type="http://schemas.openxmlformats.org/officeDocument/2006/relationships/slideLayout" Target="../slideLayouts/slideLayout16.xml"/><Relationship Id="rId5" Type="http://schemas.microsoft.com/office/2007/relationships/hdphoto" Target="../media/hdphoto4.wdp"/><Relationship Id="rId4" Type="http://schemas.openxmlformats.org/officeDocument/2006/relationships/image" Target="../media/image28.png"/></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34.xml"/><Relationship Id="rId2" Type="http://schemas.openxmlformats.org/officeDocument/2006/relationships/slideLayout" Target="../slideLayouts/slideLayout3.xml"/><Relationship Id="rId1" Type="http://schemas.openxmlformats.org/officeDocument/2006/relationships/tags" Target="../tags/tag37.xml"/><Relationship Id="rId6" Type="http://schemas.openxmlformats.org/officeDocument/2006/relationships/image" Target="../media/image23.png"/><Relationship Id="rId5" Type="http://schemas.openxmlformats.org/officeDocument/2006/relationships/hyperlink" Target="https://www.azquotes.com/author/6048-Albert_Szent_Gyorgyi" TargetMode="External"/><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Shape 102"/>
        <p:cNvGrpSpPr/>
        <p:nvPr/>
      </p:nvGrpSpPr>
      <p:grpSpPr>
        <a:xfrm>
          <a:off x="0" y="0"/>
          <a:ext cx="0" cy="0"/>
          <a:chOff x="0" y="0"/>
          <a:chExt cx="0" cy="0"/>
        </a:xfrm>
      </p:grpSpPr>
      <p:sp>
        <p:nvSpPr>
          <p:cNvPr id="107" name="Google Shape;107;p1"/>
          <p:cNvSpPr txBox="1"/>
          <p:nvPr/>
        </p:nvSpPr>
        <p:spPr>
          <a:xfrm>
            <a:off x="7255143" y="4562552"/>
            <a:ext cx="4886463" cy="83095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400" b="0" i="0" u="none" strike="noStrike" cap="none" dirty="0">
                <a:solidFill>
                  <a:srgbClr val="2D3956"/>
                </a:solidFill>
                <a:latin typeface="Tajawal Medium"/>
                <a:ea typeface="Tajawal Medium"/>
                <a:cs typeface="Tajawal Medium"/>
                <a:sym typeface="Tajawal Medium"/>
              </a:rPr>
              <a:t>Prepared by</a:t>
            </a:r>
            <a:r>
              <a:rPr lang="ar-JO" sz="2400" b="0" i="0" u="none" strike="noStrike" cap="none" dirty="0">
                <a:solidFill>
                  <a:srgbClr val="2D3956"/>
                </a:solidFill>
                <a:latin typeface="Tajawal Medium"/>
                <a:ea typeface="Tajawal Medium"/>
                <a:cs typeface="Tajawal Medium"/>
                <a:sym typeface="Tajawal Medium"/>
              </a:rPr>
              <a:t>:</a:t>
            </a:r>
          </a:p>
          <a:p>
            <a:pPr marL="0" marR="0" lvl="0" indent="0" algn="ctr" rtl="0">
              <a:spcBef>
                <a:spcPts val="0"/>
              </a:spcBef>
              <a:spcAft>
                <a:spcPts val="0"/>
              </a:spcAft>
              <a:buNone/>
            </a:pPr>
            <a:r>
              <a:rPr lang="en-US" sz="2400" b="0" i="0" u="none" strike="noStrike" cap="none" dirty="0">
                <a:solidFill>
                  <a:srgbClr val="002060"/>
                </a:solidFill>
                <a:latin typeface="Tajawal Medium"/>
                <a:ea typeface="Tajawal Medium"/>
                <a:cs typeface="Tajawal Medium"/>
                <a:sym typeface="Tajawal Medium"/>
              </a:rPr>
              <a:t> </a:t>
            </a:r>
            <a:r>
              <a:rPr lang="en-US" sz="2400" b="1" i="0" u="none" strike="noStrike" cap="none" dirty="0">
                <a:solidFill>
                  <a:srgbClr val="002060"/>
                </a:solidFill>
                <a:latin typeface="Tajawal Medium"/>
                <a:ea typeface="Tajawal Medium"/>
                <a:cs typeface="Tajawal Medium"/>
                <a:sym typeface="Tajawal Medium"/>
              </a:rPr>
              <a:t>Dr.Warda Mahmoud Kloub </a:t>
            </a:r>
            <a:endParaRPr b="1" dirty="0">
              <a:solidFill>
                <a:srgbClr val="002060"/>
              </a:solidFill>
            </a:endParaRPr>
          </a:p>
        </p:txBody>
      </p:sp>
      <p:sp>
        <p:nvSpPr>
          <p:cNvPr id="109" name="Google Shape;109;p1"/>
          <p:cNvSpPr txBox="1"/>
          <p:nvPr/>
        </p:nvSpPr>
        <p:spPr>
          <a:xfrm>
            <a:off x="2495600" y="1356524"/>
            <a:ext cx="7867610" cy="523180"/>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2800" b="1" dirty="0">
                <a:solidFill>
                  <a:schemeClr val="accent6">
                    <a:lumMod val="50000"/>
                  </a:schemeClr>
                </a:solidFill>
                <a:latin typeface="Tajawal Medium"/>
                <a:ea typeface="Tajawal Medium"/>
                <a:cs typeface="Tajawal Medium"/>
                <a:sym typeface="Tajawal Medium"/>
              </a:rPr>
              <a:t>Contemporary Educational Leadership</a:t>
            </a:r>
            <a:endParaRPr sz="2800" dirty="0">
              <a:solidFill>
                <a:schemeClr val="accent6">
                  <a:lumMod val="50000"/>
                </a:schemeClr>
              </a:solidFill>
            </a:endParaRPr>
          </a:p>
        </p:txBody>
      </p:sp>
      <p:sp>
        <p:nvSpPr>
          <p:cNvPr id="110" name="Google Shape;110;p1"/>
          <p:cNvSpPr/>
          <p:nvPr/>
        </p:nvSpPr>
        <p:spPr>
          <a:xfrm>
            <a:off x="7608168" y="6137098"/>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lvl="0" algn="ctr"/>
            <a:r>
              <a:rPr lang="en-US" sz="2000" b="1" dirty="0">
                <a:solidFill>
                  <a:schemeClr val="bg2"/>
                </a:solidFill>
              </a:rPr>
              <a:t>Lecture (</a:t>
            </a:r>
            <a:r>
              <a:rPr lang="ar-JO" sz="2000" b="1" dirty="0">
                <a:solidFill>
                  <a:schemeClr val="bg2"/>
                </a:solidFill>
              </a:rPr>
              <a:t>5</a:t>
            </a:r>
            <a:r>
              <a:rPr lang="en-US" sz="2000" b="1" dirty="0">
                <a:solidFill>
                  <a:schemeClr val="bg2"/>
                </a:solidFill>
              </a:rPr>
              <a:t>)</a:t>
            </a:r>
          </a:p>
        </p:txBody>
      </p:sp>
      <p:pic>
        <p:nvPicPr>
          <p:cNvPr id="111" name="Google Shape;111;p1"/>
          <p:cNvPicPr preferRelativeResize="0"/>
          <p:nvPr/>
        </p:nvPicPr>
        <p:blipFill rotWithShape="1">
          <a:blip r:embed="rId4">
            <a:alphaModFix/>
            <a:duotone>
              <a:prstClr val="black"/>
              <a:schemeClr val="accent6">
                <a:tint val="45000"/>
                <a:satMod val="400000"/>
              </a:schemeClr>
            </a:duotone>
            <a:extLst>
              <a:ext uri="{BEBA8EAE-BF5A-486C-A8C5-ECC9F3942E4B}">
                <a14:imgProps xmlns:a14="http://schemas.microsoft.com/office/drawing/2010/main">
                  <a14:imgLayer r:embed="rId5">
                    <a14:imgEffect>
                      <a14:saturation sat="24000"/>
                    </a14:imgEffect>
                  </a14:imgLayer>
                </a14:imgProps>
              </a:ext>
            </a:extLst>
          </a:blip>
          <a:srcRect/>
          <a:stretch/>
        </p:blipFill>
        <p:spPr>
          <a:xfrm>
            <a:off x="76519" y="-666240"/>
            <a:ext cx="3398002" cy="2151025"/>
          </a:xfrm>
          <a:prstGeom prst="rect">
            <a:avLst/>
          </a:prstGeom>
          <a:noFill/>
          <a:ln>
            <a:noFill/>
          </a:ln>
        </p:spPr>
      </p:pic>
      <p:sp>
        <p:nvSpPr>
          <p:cNvPr id="113" name="Google Shape;113;p1"/>
          <p:cNvSpPr/>
          <p:nvPr/>
        </p:nvSpPr>
        <p:spPr>
          <a:xfrm>
            <a:off x="-5490" y="1810009"/>
            <a:ext cx="2601911" cy="5068947"/>
          </a:xfrm>
          <a:prstGeom prst="rtTriangle">
            <a:avLst/>
          </a:prstGeom>
          <a:solidFill>
            <a:schemeClr val="accent6">
              <a:lumMod val="75000"/>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15" name="Google Shape;115;p1"/>
          <p:cNvPicPr preferRelativeResize="0"/>
          <p:nvPr/>
        </p:nvPicPr>
        <p:blipFill rotWithShape="1">
          <a:blip r:embed="rId6">
            <a:alphaModFix/>
            <a:duotone>
              <a:prstClr val="black"/>
              <a:schemeClr val="accent6">
                <a:tint val="45000"/>
                <a:satMod val="400000"/>
              </a:schemeClr>
            </a:duotone>
            <a:extLst>
              <a:ext uri="{BEBA8EAE-BF5A-486C-A8C5-ECC9F3942E4B}">
                <a14:imgProps xmlns:a14="http://schemas.microsoft.com/office/drawing/2010/main">
                  <a14:imgLayer r:embed="rId7">
                    <a14:imgEffect>
                      <a14:colorTemperature colorTemp="8336"/>
                    </a14:imgEffect>
                    <a14:imgEffect>
                      <a14:saturation sat="101000"/>
                    </a14:imgEffect>
                    <a14:imgEffect>
                      <a14:brightnessContrast bright="-40000" contrast="-40000"/>
                    </a14:imgEffect>
                  </a14:imgLayer>
                </a14:imgProps>
              </a:ext>
            </a:extLst>
          </a:blip>
          <a:srcRect/>
          <a:stretch/>
        </p:blipFill>
        <p:spPr>
          <a:xfrm>
            <a:off x="9635280" y="73835"/>
            <a:ext cx="2457656" cy="670874"/>
          </a:xfrm>
          <a:prstGeom prst="rect">
            <a:avLst/>
          </a:prstGeom>
          <a:noFill/>
          <a:ln>
            <a:noFill/>
          </a:ln>
        </p:spPr>
      </p:pic>
      <p:sp>
        <p:nvSpPr>
          <p:cNvPr id="3" name="Rectangle 2"/>
          <p:cNvSpPr/>
          <p:nvPr/>
        </p:nvSpPr>
        <p:spPr>
          <a:xfrm>
            <a:off x="3897412" y="703690"/>
            <a:ext cx="4903356" cy="553998"/>
          </a:xfrm>
          <a:prstGeom prst="rect">
            <a:avLst/>
          </a:prstGeom>
        </p:spPr>
        <p:txBody>
          <a:bodyPr wrap="square">
            <a:spAutoFit/>
          </a:bodyPr>
          <a:lstStyle/>
          <a:p>
            <a:pPr algn="r"/>
            <a:r>
              <a:rPr lang="ar-JO" sz="3000" b="1" dirty="0">
                <a:solidFill>
                  <a:srgbClr val="002060"/>
                </a:solidFill>
                <a:cs typeface="+mj-cs"/>
              </a:rPr>
              <a:t>  </a:t>
            </a:r>
            <a:r>
              <a:rPr lang="ar-SA" sz="3000" b="1" dirty="0">
                <a:solidFill>
                  <a:srgbClr val="002060"/>
                </a:solidFill>
                <a:cs typeface="+mj-cs"/>
              </a:rPr>
              <a:t>اتجاهات معاصرة في القيادة التربوية</a:t>
            </a:r>
            <a:endParaRPr lang="en-GB" sz="3000" b="1" dirty="0">
              <a:solidFill>
                <a:srgbClr val="002060"/>
              </a:solidFill>
              <a:cs typeface="+mj-cs"/>
            </a:endParaRPr>
          </a:p>
        </p:txBody>
      </p:sp>
      <p:sp>
        <p:nvSpPr>
          <p:cNvPr id="19" name="Google Shape;110;p1"/>
          <p:cNvSpPr/>
          <p:nvPr/>
        </p:nvSpPr>
        <p:spPr>
          <a:xfrm>
            <a:off x="7608168" y="5567700"/>
            <a:ext cx="3516608" cy="529167"/>
          </a:xfrm>
          <a:prstGeom prst="roundRect">
            <a:avLst>
              <a:gd name="adj" fmla="val 16667"/>
            </a:avLst>
          </a:prstGeom>
          <a:solidFill>
            <a:schemeClr val="lt1"/>
          </a:soli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dirty="0"/>
          </a:p>
        </p:txBody>
      </p:sp>
      <p:sp>
        <p:nvSpPr>
          <p:cNvPr id="20" name="Google Shape;114;p1"/>
          <p:cNvSpPr txBox="1"/>
          <p:nvPr/>
        </p:nvSpPr>
        <p:spPr>
          <a:xfrm>
            <a:off x="8754379" y="5612936"/>
            <a:ext cx="1224185" cy="461624"/>
          </a:xfrm>
          <a:prstGeom prst="rect">
            <a:avLst/>
          </a:prstGeom>
          <a:noFill/>
          <a:ln>
            <a:noFill/>
          </a:ln>
        </p:spPr>
        <p:txBody>
          <a:bodyPr spcFirstLastPara="1" wrap="square" lIns="91425" tIns="45700" rIns="91425" bIns="45700" anchor="t" anchorCtr="0">
            <a:spAutoFit/>
          </a:bodyPr>
          <a:lstStyle/>
          <a:p>
            <a:pPr marL="0" marR="0" lvl="0" indent="0" algn="l" rtl="0">
              <a:spcBef>
                <a:spcPts val="0"/>
              </a:spcBef>
              <a:spcAft>
                <a:spcPts val="0"/>
              </a:spcAft>
              <a:buNone/>
            </a:pPr>
            <a:r>
              <a:rPr lang="en-US" sz="2400" b="1" dirty="0">
                <a:solidFill>
                  <a:srgbClr val="2D3956"/>
                </a:solidFill>
                <a:latin typeface="Tajawal Medium"/>
                <a:ea typeface="Tajawal Medium"/>
                <a:cs typeface="Tajawal Medium"/>
                <a:sym typeface="Tajawal Medium"/>
              </a:rPr>
              <a:t>ELD711</a:t>
            </a:r>
            <a:endParaRPr sz="2400" b="1" dirty="0"/>
          </a:p>
        </p:txBody>
      </p:sp>
      <p:sp>
        <p:nvSpPr>
          <p:cNvPr id="41" name="Freeform: Shape 94">
            <a:extLst>
              <a:ext uri="{FF2B5EF4-FFF2-40B4-BE49-F238E27FC236}">
                <a16:creationId xmlns:a16="http://schemas.microsoft.com/office/drawing/2014/main" id="{7F11E029-EE4E-47A8-A49D-2624DDFB95CC}"/>
              </a:ext>
            </a:extLst>
          </p:cNvPr>
          <p:cNvSpPr/>
          <p:nvPr/>
        </p:nvSpPr>
        <p:spPr>
          <a:xfrm>
            <a:off x="3985741" y="2694159"/>
            <a:ext cx="3925043" cy="3036568"/>
          </a:xfrm>
          <a:custGeom>
            <a:avLst/>
            <a:gdLst>
              <a:gd name="connsiteX0" fmla="*/ 3877491 w 3952875"/>
              <a:gd name="connsiteY0" fmla="*/ 3295792 h 4095750"/>
              <a:gd name="connsiteX1" fmla="*/ 3034528 w 3952875"/>
              <a:gd name="connsiteY1" fmla="*/ 2520458 h 4095750"/>
              <a:gd name="connsiteX2" fmla="*/ 2997381 w 3952875"/>
              <a:gd name="connsiteY2" fmla="*/ 2485215 h 4095750"/>
              <a:gd name="connsiteX3" fmla="*/ 3021193 w 3952875"/>
              <a:gd name="connsiteY3" fmla="*/ 2444258 h 4095750"/>
              <a:gd name="connsiteX4" fmla="*/ 3215503 w 3952875"/>
              <a:gd name="connsiteY4" fmla="*/ 1302210 h 4095750"/>
              <a:gd name="connsiteX5" fmla="*/ 1768656 w 3952875"/>
              <a:gd name="connsiteY5" fmla="*/ 4905 h 4095750"/>
              <a:gd name="connsiteX6" fmla="*/ 217986 w 3952875"/>
              <a:gd name="connsiteY6" fmla="*/ 810720 h 4095750"/>
              <a:gd name="connsiteX7" fmla="*/ 78921 w 3952875"/>
              <a:gd name="connsiteY7" fmla="*/ 1110757 h 4095750"/>
              <a:gd name="connsiteX8" fmla="*/ 325618 w 3952875"/>
              <a:gd name="connsiteY8" fmla="*/ 2589037 h 4095750"/>
              <a:gd name="connsiteX9" fmla="*/ 1662928 w 3952875"/>
              <a:gd name="connsiteY9" fmla="*/ 3242452 h 4095750"/>
              <a:gd name="connsiteX10" fmla="*/ 2351586 w 3952875"/>
              <a:gd name="connsiteY10" fmla="*/ 3085290 h 4095750"/>
              <a:gd name="connsiteX11" fmla="*/ 2367778 w 3952875"/>
              <a:gd name="connsiteY11" fmla="*/ 3106245 h 4095750"/>
              <a:gd name="connsiteX12" fmla="*/ 3026908 w 3952875"/>
              <a:gd name="connsiteY12" fmla="*/ 4010167 h 4095750"/>
              <a:gd name="connsiteX13" fmla="*/ 3383143 w 3952875"/>
              <a:gd name="connsiteY13" fmla="*/ 4050173 h 4095750"/>
              <a:gd name="connsiteX14" fmla="*/ 3854631 w 3952875"/>
              <a:gd name="connsiteY14" fmla="*/ 3633930 h 4095750"/>
              <a:gd name="connsiteX15" fmla="*/ 3892731 w 3952875"/>
              <a:gd name="connsiteY15" fmla="*/ 3592020 h 4095750"/>
              <a:gd name="connsiteX16" fmla="*/ 3957501 w 3952875"/>
              <a:gd name="connsiteY16" fmla="*/ 3442477 h 4095750"/>
              <a:gd name="connsiteX17" fmla="*/ 3877491 w 3952875"/>
              <a:gd name="connsiteY17" fmla="*/ 3295792 h 4095750"/>
              <a:gd name="connsiteX18" fmla="*/ 1598158 w 3952875"/>
              <a:gd name="connsiteY18" fmla="*/ 3039570 h 4095750"/>
              <a:gd name="connsiteX19" fmla="*/ 194173 w 3952875"/>
              <a:gd name="connsiteY19" fmla="*/ 1613677 h 4095750"/>
              <a:gd name="connsiteX20" fmla="*/ 1625781 w 3952875"/>
              <a:gd name="connsiteY20" fmla="*/ 206835 h 4095750"/>
              <a:gd name="connsiteX21" fmla="*/ 3028813 w 3952875"/>
              <a:gd name="connsiteY21" fmla="*/ 1634632 h 4095750"/>
              <a:gd name="connsiteX22" fmla="*/ 1598158 w 3952875"/>
              <a:gd name="connsiteY22" fmla="*/ 3039570 h 40957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Lst>
            <a:rect l="l" t="t" r="r" b="b"/>
            <a:pathLst>
              <a:path w="3952875" h="4095750">
                <a:moveTo>
                  <a:pt x="3877491" y="3295792"/>
                </a:moveTo>
                <a:cubicBezTo>
                  <a:pt x="3595551" y="3038617"/>
                  <a:pt x="3315516" y="2778585"/>
                  <a:pt x="3034528" y="2520458"/>
                </a:cubicBezTo>
                <a:cubicBezTo>
                  <a:pt x="3022146" y="2509027"/>
                  <a:pt x="3009763" y="2496645"/>
                  <a:pt x="2997381" y="2485215"/>
                </a:cubicBezTo>
                <a:cubicBezTo>
                  <a:pt x="3006906" y="2469023"/>
                  <a:pt x="3013574" y="2456640"/>
                  <a:pt x="3021193" y="2444258"/>
                </a:cubicBezTo>
                <a:cubicBezTo>
                  <a:pt x="3227886" y="2088022"/>
                  <a:pt x="3294561" y="1706070"/>
                  <a:pt x="3215503" y="1302210"/>
                </a:cubicBezTo>
                <a:cubicBezTo>
                  <a:pt x="3077391" y="597360"/>
                  <a:pt x="2480174" y="53482"/>
                  <a:pt x="1768656" y="4905"/>
                </a:cubicBezTo>
                <a:cubicBezTo>
                  <a:pt x="1094286" y="-40815"/>
                  <a:pt x="574221" y="233505"/>
                  <a:pt x="217986" y="810720"/>
                </a:cubicBezTo>
                <a:cubicBezTo>
                  <a:pt x="196078" y="846915"/>
                  <a:pt x="104638" y="1035510"/>
                  <a:pt x="78921" y="1110757"/>
                </a:cubicBezTo>
                <a:cubicBezTo>
                  <a:pt x="-76337" y="1647967"/>
                  <a:pt x="-6804" y="2144220"/>
                  <a:pt x="325618" y="2589037"/>
                </a:cubicBezTo>
                <a:cubicBezTo>
                  <a:pt x="657088" y="3031950"/>
                  <a:pt x="1113336" y="3237690"/>
                  <a:pt x="1662928" y="3242452"/>
                </a:cubicBezTo>
                <a:cubicBezTo>
                  <a:pt x="1761036" y="3242452"/>
                  <a:pt x="2142036" y="3175777"/>
                  <a:pt x="2351586" y="3085290"/>
                </a:cubicBezTo>
                <a:cubicBezTo>
                  <a:pt x="2352538" y="3086242"/>
                  <a:pt x="2360158" y="3095767"/>
                  <a:pt x="2367778" y="3106245"/>
                </a:cubicBezTo>
                <a:cubicBezTo>
                  <a:pt x="2587806" y="3407235"/>
                  <a:pt x="2806881" y="3709177"/>
                  <a:pt x="3026908" y="4010167"/>
                </a:cubicBezTo>
                <a:cubicBezTo>
                  <a:pt x="3101203" y="4111133"/>
                  <a:pt x="3289799" y="4132087"/>
                  <a:pt x="3383143" y="4050173"/>
                </a:cubicBezTo>
                <a:cubicBezTo>
                  <a:pt x="3540306" y="3912060"/>
                  <a:pt x="3697468" y="3772995"/>
                  <a:pt x="3854631" y="3633930"/>
                </a:cubicBezTo>
                <a:cubicBezTo>
                  <a:pt x="3868918" y="3621548"/>
                  <a:pt x="3881301" y="3607260"/>
                  <a:pt x="3892731" y="3592020"/>
                </a:cubicBezTo>
                <a:cubicBezTo>
                  <a:pt x="3932736" y="3538680"/>
                  <a:pt x="3952738" y="3503437"/>
                  <a:pt x="3957501" y="3442477"/>
                </a:cubicBezTo>
                <a:cubicBezTo>
                  <a:pt x="3959406" y="3398662"/>
                  <a:pt x="3910828" y="3326273"/>
                  <a:pt x="3877491" y="3295792"/>
                </a:cubicBezTo>
                <a:close/>
                <a:moveTo>
                  <a:pt x="1598158" y="3039570"/>
                </a:moveTo>
                <a:cubicBezTo>
                  <a:pt x="811393" y="3026235"/>
                  <a:pt x="181791" y="2387108"/>
                  <a:pt x="194173" y="1613677"/>
                </a:cubicBezTo>
                <a:cubicBezTo>
                  <a:pt x="206556" y="821197"/>
                  <a:pt x="845683" y="193500"/>
                  <a:pt x="1625781" y="206835"/>
                </a:cubicBezTo>
                <a:cubicBezTo>
                  <a:pt x="2411593" y="220170"/>
                  <a:pt x="3040243" y="860250"/>
                  <a:pt x="3028813" y="1634632"/>
                </a:cubicBezTo>
                <a:cubicBezTo>
                  <a:pt x="3016431" y="2420445"/>
                  <a:pt x="2373493" y="3052905"/>
                  <a:pt x="1598158" y="3039570"/>
                </a:cubicBezTo>
                <a:close/>
              </a:path>
            </a:pathLst>
          </a:custGeom>
          <a:solidFill>
            <a:schemeClr val="bg2"/>
          </a:solidFill>
          <a:ln w="9525" cap="flat">
            <a:noFill/>
            <a:prstDash val="solid"/>
            <a:miter/>
          </a:ln>
        </p:spPr>
        <p:txBody>
          <a:bodyPr rtlCol="0" anchor="ctr"/>
          <a:lstStyle/>
          <a:p>
            <a:endParaRPr lang="en-US" dirty="0"/>
          </a:p>
        </p:txBody>
      </p:sp>
      <p:sp>
        <p:nvSpPr>
          <p:cNvPr id="58" name="TextBox 57">
            <a:extLst>
              <a:ext uri="{FF2B5EF4-FFF2-40B4-BE49-F238E27FC236}">
                <a16:creationId xmlns:a16="http://schemas.microsoft.com/office/drawing/2014/main" id="{903020BD-6FF4-4424-93BF-5600C926C1D1}"/>
              </a:ext>
            </a:extLst>
          </p:cNvPr>
          <p:cNvSpPr txBox="1"/>
          <p:nvPr/>
        </p:nvSpPr>
        <p:spPr>
          <a:xfrm>
            <a:off x="5308873" y="1991345"/>
            <a:ext cx="2601911" cy="64633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3600" b="1" i="0" u="none" strike="noStrike" kern="0" cap="none" spc="0" normalizeH="0" baseline="0" noProof="0" dirty="0">
                <a:ln>
                  <a:noFill/>
                </a:ln>
                <a:solidFill>
                  <a:srgbClr val="002060"/>
                </a:solidFill>
                <a:effectLst/>
                <a:uLnTx/>
                <a:uFillTx/>
                <a:latin typeface="Segoe UI" pitchFamily="34" charset="0"/>
                <a:cs typeface="+mj-cs"/>
                <a:sym typeface="Tajawal Medium"/>
              </a:rPr>
              <a:t>البحث العلمي</a:t>
            </a:r>
            <a:endParaRPr kumimoji="0" lang="en-GB" sz="3600" b="0" i="0" u="none" strike="noStrike" kern="0" cap="none" spc="0" normalizeH="0" baseline="0" noProof="0" dirty="0">
              <a:ln>
                <a:noFill/>
              </a:ln>
              <a:solidFill>
                <a:srgbClr val="002060"/>
              </a:solidFill>
              <a:effectLst/>
              <a:uLnTx/>
              <a:uFillTx/>
              <a:latin typeface="Segoe UI" pitchFamily="34" charset="0"/>
              <a:cs typeface="+mj-cs"/>
              <a:sym typeface="Arial"/>
            </a:endParaRPr>
          </a:p>
        </p:txBody>
      </p:sp>
      <p:pic>
        <p:nvPicPr>
          <p:cNvPr id="15" name="Picture 2" descr="How to Find a Good Research Topic? | Do Not Editgood research topic">
            <a:extLst>
              <a:ext uri="{FF2B5EF4-FFF2-40B4-BE49-F238E27FC236}">
                <a16:creationId xmlns:a16="http://schemas.microsoft.com/office/drawing/2014/main" id="{55BD76CB-C8EF-408E-AC47-2FC1898E6B20}"/>
              </a:ext>
            </a:extLst>
          </p:cNvPr>
          <p:cNvPicPr>
            <a:picLocks noChangeAspect="1" noChangeArrowheads="1"/>
          </p:cNvPicPr>
          <p:nvPr/>
        </p:nvPicPr>
        <p:blipFill>
          <a:blip r:embed="rId8">
            <a:duotone>
              <a:prstClr val="black"/>
              <a:schemeClr val="accent6">
                <a:tint val="45000"/>
                <a:satMod val="400000"/>
              </a:schemeClr>
            </a:duotone>
            <a:extLst>
              <a:ext uri="{BEBA8EAE-BF5A-486C-A8C5-ECC9F3942E4B}">
                <a14:imgProps xmlns:a14="http://schemas.microsoft.com/office/drawing/2010/main">
                  <a14:imgLayer r:embed="rId9">
                    <a14:imgEffect>
                      <a14:saturation sat="300000"/>
                    </a14:imgEffect>
                  </a14:imgLayer>
                </a14:imgProps>
              </a:ext>
              <a:ext uri="{28A0092B-C50C-407E-A947-70E740481C1C}">
                <a14:useLocalDpi xmlns:a14="http://schemas.microsoft.com/office/drawing/2010/main" val="0"/>
              </a:ext>
            </a:extLst>
          </a:blip>
          <a:srcRect/>
          <a:stretch>
            <a:fillRect/>
          </a:stretch>
        </p:blipFill>
        <p:spPr bwMode="auto">
          <a:xfrm>
            <a:off x="4231519" y="2879974"/>
            <a:ext cx="2757032" cy="204498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16" name="Google Shape;128;p2">
            <a:extLst>
              <a:ext uri="{FF2B5EF4-FFF2-40B4-BE49-F238E27FC236}">
                <a16:creationId xmlns:a16="http://schemas.microsoft.com/office/drawing/2014/main" id="{4DFF4475-B06D-4F1C-861D-4B7C2C8B6D87}"/>
              </a:ext>
            </a:extLst>
          </p:cNvPr>
          <p:cNvPicPr preferRelativeResize="0"/>
          <p:nvPr/>
        </p:nvPicPr>
        <p:blipFill rotWithShape="1">
          <a:blip r:embed="rId10">
            <a:alphaModFix/>
            <a:duotone>
              <a:schemeClr val="accent6">
                <a:shade val="45000"/>
                <a:satMod val="135000"/>
              </a:schemeClr>
              <a:prstClr val="white"/>
            </a:duotone>
            <a:extLst>
              <a:ext uri="{BEBA8EAE-BF5A-486C-A8C5-ECC9F3942E4B}">
                <a14:imgProps xmlns:a14="http://schemas.microsoft.com/office/drawing/2010/main">
                  <a14:imgLayer r:embed="rId11">
                    <a14:imgEffect>
                      <a14:saturation sat="33000"/>
                    </a14:imgEffect>
                  </a14:imgLayer>
                </a14:imgProps>
              </a:ext>
            </a:extLst>
          </a:blip>
          <a:srcRect/>
          <a:stretch/>
        </p:blipFill>
        <p:spPr>
          <a:xfrm rot="2619152">
            <a:off x="6290350" y="4980490"/>
            <a:ext cx="1513098" cy="277986"/>
          </a:xfrm>
          <a:prstGeom prst="rect">
            <a:avLst/>
          </a:prstGeom>
          <a:noFill/>
          <a:ln>
            <a:noFill/>
          </a:ln>
        </p:spPr>
      </p:pic>
      <p:sp>
        <p:nvSpPr>
          <p:cNvPr id="18" name="Rectangle 17">
            <a:extLst>
              <a:ext uri="{FF2B5EF4-FFF2-40B4-BE49-F238E27FC236}">
                <a16:creationId xmlns:a16="http://schemas.microsoft.com/office/drawing/2014/main" id="{DE62C9DC-F82B-43A5-B6EA-9A335B642989}"/>
              </a:ext>
            </a:extLst>
          </p:cNvPr>
          <p:cNvSpPr/>
          <p:nvPr/>
        </p:nvSpPr>
        <p:spPr>
          <a:xfrm>
            <a:off x="4511824" y="3497874"/>
            <a:ext cx="1474822" cy="338554"/>
          </a:xfrm>
          <a:prstGeom prst="rect">
            <a:avLst/>
          </a:prstGeom>
          <a:gradFill flip="none" rotWithShape="1">
            <a:gsLst>
              <a:gs pos="0">
                <a:schemeClr val="accent6">
                  <a:lumMod val="67000"/>
                </a:schemeClr>
              </a:gs>
              <a:gs pos="48000">
                <a:schemeClr val="accent6">
                  <a:lumMod val="97000"/>
                  <a:lumOff val="3000"/>
                </a:schemeClr>
              </a:gs>
              <a:gs pos="100000">
                <a:schemeClr val="accent6">
                  <a:lumMod val="60000"/>
                  <a:lumOff val="40000"/>
                </a:schemeClr>
              </a:gs>
            </a:gsLst>
            <a:lin ang="16200000" scaled="1"/>
            <a:tileRect/>
          </a:gradFill>
          <a:ln>
            <a:noFill/>
          </a:ln>
        </p:spPr>
        <p:style>
          <a:lnRef idx="0">
            <a:scrgbClr r="0" g="0" b="0"/>
          </a:lnRef>
          <a:fillRef idx="0">
            <a:scrgbClr r="0" g="0" b="0"/>
          </a:fillRef>
          <a:effectRef idx="0">
            <a:scrgbClr r="0" g="0" b="0"/>
          </a:effectRef>
          <a:fontRef idx="minor">
            <a:schemeClr val="lt1"/>
          </a:fontRef>
        </p:style>
        <p:txBody>
          <a:bodyPr wrap="square">
            <a:spAutoFit/>
          </a:bodyPr>
          <a:lstStyle/>
          <a:p>
            <a:pPr algn="r"/>
            <a:r>
              <a:rPr lang="en-US" sz="1600" b="1" dirty="0">
                <a:solidFill>
                  <a:schemeClr val="bg2"/>
                </a:solidFill>
                <a:cs typeface="+mj-cs"/>
              </a:rPr>
              <a:t>RESEARCH</a:t>
            </a:r>
            <a:endParaRPr lang="en-GB" sz="1600" b="1" dirty="0">
              <a:solidFill>
                <a:schemeClr val="bg2"/>
              </a:solidFill>
              <a:cs typeface="+mj-cs"/>
            </a:endParaRPr>
          </a:p>
        </p:txBody>
      </p:sp>
      <p:pic>
        <p:nvPicPr>
          <p:cNvPr id="21" name="Google Shape;128;p2">
            <a:extLst>
              <a:ext uri="{FF2B5EF4-FFF2-40B4-BE49-F238E27FC236}">
                <a16:creationId xmlns:a16="http://schemas.microsoft.com/office/drawing/2014/main" id="{9E514BC4-386A-4D4A-B338-11B27C658ECF}"/>
              </a:ext>
            </a:extLst>
          </p:cNvPr>
          <p:cNvPicPr preferRelativeResize="0"/>
          <p:nvPr/>
        </p:nvPicPr>
        <p:blipFill rotWithShape="1">
          <a:blip r:embed="rId10">
            <a:alphaModFix/>
            <a:duotone>
              <a:schemeClr val="accent6">
                <a:shade val="45000"/>
                <a:satMod val="135000"/>
              </a:schemeClr>
              <a:prstClr val="white"/>
            </a:duotone>
            <a:extLst>
              <a:ext uri="{BEBA8EAE-BF5A-486C-A8C5-ECC9F3942E4B}">
                <a14:imgProps xmlns:a14="http://schemas.microsoft.com/office/drawing/2010/main">
                  <a14:imgLayer r:embed="rId11">
                    <a14:imgEffect>
                      <a14:saturation sat="33000"/>
                    </a14:imgEffect>
                  </a14:imgLayer>
                </a14:imgProps>
              </a:ext>
            </a:extLst>
          </a:blip>
          <a:srcRect/>
          <a:stretch/>
        </p:blipFill>
        <p:spPr>
          <a:xfrm>
            <a:off x="4711147" y="3963174"/>
            <a:ext cx="994288" cy="288000"/>
          </a:xfrm>
          <a:prstGeom prst="rect">
            <a:avLst/>
          </a:prstGeom>
          <a:noFill/>
          <a:ln>
            <a:noFill/>
          </a:ln>
        </p:spPr>
      </p:pic>
      <p:pic>
        <p:nvPicPr>
          <p:cNvPr id="22" name="Google Shape;111;p1">
            <a:extLst>
              <a:ext uri="{FF2B5EF4-FFF2-40B4-BE49-F238E27FC236}">
                <a16:creationId xmlns:a16="http://schemas.microsoft.com/office/drawing/2014/main" id="{68919C02-A9DA-41D1-9699-0C0D5325E53C}"/>
              </a:ext>
            </a:extLst>
          </p:cNvPr>
          <p:cNvPicPr preferRelativeResize="0"/>
          <p:nvPr/>
        </p:nvPicPr>
        <p:blipFill rotWithShape="1">
          <a:blip r:embed="rId4">
            <a:alphaModFix/>
            <a:duotone>
              <a:prstClr val="black"/>
              <a:schemeClr val="accent6">
                <a:tint val="45000"/>
                <a:satMod val="400000"/>
              </a:schemeClr>
            </a:duotone>
            <a:extLst>
              <a:ext uri="{BEBA8EAE-BF5A-486C-A8C5-ECC9F3942E4B}">
                <a14:imgProps xmlns:a14="http://schemas.microsoft.com/office/drawing/2010/main">
                  <a14:imgLayer r:embed="rId5">
                    <a14:imgEffect>
                      <a14:saturation sat="24000"/>
                    </a14:imgEffect>
                  </a14:imgLayer>
                </a14:imgProps>
              </a:ext>
            </a:extLst>
          </a:blip>
          <a:srcRect/>
          <a:stretch/>
        </p:blipFill>
        <p:spPr>
          <a:xfrm rot="16200000">
            <a:off x="5508532" y="3319937"/>
            <a:ext cx="1563294" cy="1143069"/>
          </a:xfrm>
          <a:prstGeom prst="rect">
            <a:avLst/>
          </a:prstGeom>
          <a:noFill/>
          <a:ln>
            <a:noFill/>
          </a:ln>
          <a:effectLst>
            <a:outerShdw blurRad="50800" dist="50800" dir="5400000" algn="ctr" rotWithShape="0">
              <a:schemeClr val="accent6"/>
            </a:outerShdw>
          </a:effectLst>
        </p:spPr>
      </p:pic>
      <p:pic>
        <p:nvPicPr>
          <p:cNvPr id="4" name="Picture 3">
            <a:extLst>
              <a:ext uri="{FF2B5EF4-FFF2-40B4-BE49-F238E27FC236}">
                <a16:creationId xmlns:a16="http://schemas.microsoft.com/office/drawing/2014/main" id="{C6C92FE5-6AA5-4705-9403-86789710D9C5}"/>
              </a:ext>
            </a:extLst>
          </p:cNvPr>
          <p:cNvPicPr>
            <a:picLocks noChangeAspect="1"/>
          </p:cNvPicPr>
          <p:nvPr/>
        </p:nvPicPr>
        <p:blipFill>
          <a:blip r:embed="rId12"/>
          <a:stretch>
            <a:fillRect/>
          </a:stretch>
        </p:blipFill>
        <p:spPr>
          <a:xfrm>
            <a:off x="2228862" y="2233650"/>
            <a:ext cx="2786388" cy="2149804"/>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
        <p:nvSpPr>
          <p:cNvPr id="24" name="Rectangle 23">
            <a:extLst>
              <a:ext uri="{FF2B5EF4-FFF2-40B4-BE49-F238E27FC236}">
                <a16:creationId xmlns:a16="http://schemas.microsoft.com/office/drawing/2014/main" id="{A218102C-EB64-4115-AA0E-E3B19D5966F6}"/>
              </a:ext>
            </a:extLst>
          </p:cNvPr>
          <p:cNvSpPr/>
          <p:nvPr/>
        </p:nvSpPr>
        <p:spPr>
          <a:xfrm>
            <a:off x="7882514" y="3701564"/>
            <a:ext cx="3505532" cy="523220"/>
          </a:xfrm>
          <a:prstGeom prst="rect">
            <a:avLst/>
          </a:prstGeom>
        </p:spPr>
        <p:txBody>
          <a:bodyPr wrap="square">
            <a:spAutoFit/>
          </a:bodyPr>
          <a:lstStyle/>
          <a:p>
            <a:pPr algn="r"/>
            <a:r>
              <a:rPr lang="en-GB" sz="2800" b="1" i="0" dirty="0">
                <a:solidFill>
                  <a:srgbClr val="002060"/>
                </a:solidFill>
                <a:effectLst/>
                <a:latin typeface="Helvetica Neue"/>
              </a:rPr>
              <a:t>Scientific Research</a:t>
            </a:r>
            <a:endParaRPr lang="en-GB" sz="2800" b="1" dirty="0">
              <a:solidFill>
                <a:srgbClr val="002060"/>
              </a:solidFill>
              <a:cs typeface="+mj-cs"/>
            </a:endParaRPr>
          </a:p>
        </p:txBody>
      </p:sp>
    </p:spTree>
    <p:custDataLst>
      <p:tags r:id="rId1"/>
    </p:custDataLst>
    <p:extLst>
      <p:ext uri="{BB962C8B-B14F-4D97-AF65-F5344CB8AC3E}">
        <p14:creationId xmlns:p14="http://schemas.microsoft.com/office/powerpoint/2010/main" val="153198017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prstGeom prst="rect">
            <a:avLst/>
          </a:prstGeom>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12800" b="1" dirty="0">
                <a:solidFill>
                  <a:schemeClr val="bg2"/>
                </a:solidFill>
                <a:latin typeface="Calibri" pitchFamily="34" charset="0"/>
                <a:ea typeface="Times New Roman" pitchFamily="18" charset="0"/>
              </a:rPr>
              <a:t>موضوعات المحاضرة</a:t>
            </a:r>
            <a:endParaRPr lang="en-US" sz="12800" dirty="0">
              <a:solidFill>
                <a:srgbClr val="FF0000"/>
              </a:solidFill>
            </a:endParaRPr>
          </a:p>
        </p:txBody>
      </p:sp>
      <p:sp>
        <p:nvSpPr>
          <p:cNvPr id="3" name="Rectangle 2">
            <a:extLst>
              <a:ext uri="{FF2B5EF4-FFF2-40B4-BE49-F238E27FC236}">
                <a16:creationId xmlns:a16="http://schemas.microsoft.com/office/drawing/2014/main" id="{A7F4B643-5453-42C2-94BB-B4D81BABB876}"/>
              </a:ext>
            </a:extLst>
          </p:cNvPr>
          <p:cNvSpPr/>
          <p:nvPr/>
        </p:nvSpPr>
        <p:spPr>
          <a:xfrm>
            <a:off x="3145336" y="1857640"/>
            <a:ext cx="8092988" cy="720000"/>
          </a:xfrm>
          <a:prstGeom prst="rect">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bg2"/>
                </a:solidFill>
                <a:latin typeface="Simplified Arabic" pitchFamily="18" charset="-78"/>
                <a:cs typeface="Simplified Arabic" pitchFamily="18" charset="-78"/>
                <a:sym typeface="Tajawal Medium"/>
              </a:rPr>
              <a:t>مفهوم البحث العلمي والمنهج العلمي</a:t>
            </a:r>
            <a:endParaRPr lang="ko-KR" altLang="en-US" sz="2800" b="1" dirty="0"/>
          </a:p>
        </p:txBody>
      </p:sp>
      <p:sp>
        <p:nvSpPr>
          <p:cNvPr id="4" name="Oval 3">
            <a:extLst>
              <a:ext uri="{FF2B5EF4-FFF2-40B4-BE49-F238E27FC236}">
                <a16:creationId xmlns:a16="http://schemas.microsoft.com/office/drawing/2014/main" id="{5C5F5C0E-5710-4B7B-827B-DD46B70AEAC9}"/>
              </a:ext>
            </a:extLst>
          </p:cNvPr>
          <p:cNvSpPr/>
          <p:nvPr/>
        </p:nvSpPr>
        <p:spPr>
          <a:xfrm>
            <a:off x="969506" y="1860810"/>
            <a:ext cx="4320000" cy="4320000"/>
          </a:xfrm>
          <a:prstGeom prst="ellips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a16="http://schemas.microsoft.com/office/drawing/2014/main" id="{A0C5146C-3317-4053-A967-F719E7C1016B}"/>
              </a:ext>
            </a:extLst>
          </p:cNvPr>
          <p:cNvSpPr/>
          <p:nvPr/>
        </p:nvSpPr>
        <p:spPr>
          <a:xfrm>
            <a:off x="3129506" y="2762506"/>
            <a:ext cx="8124648" cy="720000"/>
          </a:xfrm>
          <a:prstGeom prst="rect">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bg2"/>
                </a:solidFill>
                <a:latin typeface="Simplified Arabic" pitchFamily="18" charset="-78"/>
                <a:cs typeface="Simplified Arabic" pitchFamily="18" charset="-78"/>
                <a:sym typeface="Tajawal Medium"/>
              </a:rPr>
              <a:t>مراحل تطور البحث العلمي</a:t>
            </a:r>
          </a:p>
        </p:txBody>
      </p:sp>
      <p:sp>
        <p:nvSpPr>
          <p:cNvPr id="7" name="Oval 6">
            <a:extLst>
              <a:ext uri="{FF2B5EF4-FFF2-40B4-BE49-F238E27FC236}">
                <a16:creationId xmlns:a16="http://schemas.microsoft.com/office/drawing/2014/main" id="{F6D1F52D-1FE0-47F4-9BC5-FE1E955D3045}"/>
              </a:ext>
            </a:extLst>
          </p:cNvPr>
          <p:cNvSpPr/>
          <p:nvPr/>
        </p:nvSpPr>
        <p:spPr>
          <a:xfrm>
            <a:off x="1329506" y="2587594"/>
            <a:ext cx="3600000" cy="3600000"/>
          </a:xfrm>
          <a:prstGeom prst="ellipse">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a16="http://schemas.microsoft.com/office/drawing/2014/main" id="{A467A776-775F-4E6F-8E67-1F79D79B4132}"/>
              </a:ext>
            </a:extLst>
          </p:cNvPr>
          <p:cNvSpPr/>
          <p:nvPr/>
        </p:nvSpPr>
        <p:spPr>
          <a:xfrm>
            <a:off x="3129506" y="3664202"/>
            <a:ext cx="8124648" cy="720000"/>
          </a:xfrm>
          <a:prstGeom prst="rect">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bg2"/>
                </a:solidFill>
                <a:latin typeface="Simplified Arabic" pitchFamily="18" charset="-78"/>
                <a:cs typeface="Simplified Arabic" pitchFamily="18" charset="-78"/>
                <a:sym typeface="Tajawal Medium"/>
              </a:rPr>
              <a:t>مناهج البحث العلمي</a:t>
            </a:r>
          </a:p>
        </p:txBody>
      </p:sp>
      <p:sp>
        <p:nvSpPr>
          <p:cNvPr id="10" name="Oval 9">
            <a:extLst>
              <a:ext uri="{FF2B5EF4-FFF2-40B4-BE49-F238E27FC236}">
                <a16:creationId xmlns:a16="http://schemas.microsoft.com/office/drawing/2014/main" id="{026A8993-AFF9-4C07-AEFB-208AE885682D}"/>
              </a:ext>
            </a:extLst>
          </p:cNvPr>
          <p:cNvSpPr/>
          <p:nvPr/>
        </p:nvSpPr>
        <p:spPr>
          <a:xfrm>
            <a:off x="1689506" y="3307594"/>
            <a:ext cx="2880000" cy="2880000"/>
          </a:xfrm>
          <a:prstGeom prst="ellips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a16="http://schemas.microsoft.com/office/drawing/2014/main" id="{274D0B0D-9D71-445D-B898-69B133BF3037}"/>
              </a:ext>
            </a:extLst>
          </p:cNvPr>
          <p:cNvSpPr/>
          <p:nvPr/>
        </p:nvSpPr>
        <p:spPr>
          <a:xfrm>
            <a:off x="3129506" y="4565898"/>
            <a:ext cx="8124648" cy="720000"/>
          </a:xfrm>
          <a:prstGeom prst="rect">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dirty="0"/>
          </a:p>
        </p:txBody>
      </p:sp>
      <p:sp>
        <p:nvSpPr>
          <p:cNvPr id="13" name="Oval 12">
            <a:extLst>
              <a:ext uri="{FF2B5EF4-FFF2-40B4-BE49-F238E27FC236}">
                <a16:creationId xmlns:a16="http://schemas.microsoft.com/office/drawing/2014/main" id="{B5332E25-1362-4272-B71D-1628D5F5AC96}"/>
              </a:ext>
            </a:extLst>
          </p:cNvPr>
          <p:cNvSpPr/>
          <p:nvPr/>
        </p:nvSpPr>
        <p:spPr>
          <a:xfrm>
            <a:off x="2049506" y="4027594"/>
            <a:ext cx="2160000" cy="2160000"/>
          </a:xfrm>
          <a:prstGeom prst="ellipse">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a16="http://schemas.microsoft.com/office/drawing/2014/main" id="{E245CBC4-39CE-492C-9A32-5B31DB40E45F}"/>
              </a:ext>
            </a:extLst>
          </p:cNvPr>
          <p:cNvSpPr/>
          <p:nvPr/>
        </p:nvSpPr>
        <p:spPr>
          <a:xfrm>
            <a:off x="3129506" y="5467594"/>
            <a:ext cx="8124648" cy="720000"/>
          </a:xfrm>
          <a:prstGeom prst="rect">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r>
              <a:rPr lang="ar-JO" sz="2800" b="1" dirty="0">
                <a:solidFill>
                  <a:schemeClr val="bg2"/>
                </a:solidFill>
                <a:latin typeface="Simplified Arabic" pitchFamily="18" charset="-78"/>
                <a:cs typeface="Simplified Arabic" pitchFamily="18" charset="-78"/>
                <a:sym typeface="Tajawal Medium"/>
              </a:rPr>
              <a:t>أنواع الابحاث العلمية</a:t>
            </a:r>
          </a:p>
        </p:txBody>
      </p:sp>
      <p:sp>
        <p:nvSpPr>
          <p:cNvPr id="16" name="Oval 15">
            <a:extLst>
              <a:ext uri="{FF2B5EF4-FFF2-40B4-BE49-F238E27FC236}">
                <a16:creationId xmlns:a16="http://schemas.microsoft.com/office/drawing/2014/main" id="{A75A4D25-D662-4327-B73D-AFCB6ADAA524}"/>
              </a:ext>
            </a:extLst>
          </p:cNvPr>
          <p:cNvSpPr/>
          <p:nvPr/>
        </p:nvSpPr>
        <p:spPr>
          <a:xfrm>
            <a:off x="2409506" y="4747594"/>
            <a:ext cx="1440000" cy="1440000"/>
          </a:xfrm>
          <a:prstGeom prst="ellips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25" name="TextBox 24">
            <a:extLst>
              <a:ext uri="{FF2B5EF4-FFF2-40B4-BE49-F238E27FC236}">
                <a16:creationId xmlns:a16="http://schemas.microsoft.com/office/drawing/2014/main" id="{E2D38078-5AD9-409F-B6D5-61DF3C599CF5}"/>
              </a:ext>
            </a:extLst>
          </p:cNvPr>
          <p:cNvSpPr txBox="1"/>
          <p:nvPr/>
        </p:nvSpPr>
        <p:spPr>
          <a:xfrm>
            <a:off x="4492055" y="4604398"/>
            <a:ext cx="6624736" cy="523220"/>
          </a:xfrm>
          <a:prstGeom prst="rect">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p:spPr>
        <p:txBody>
          <a:bodyPr wrap="square" rtlCol="0">
            <a:spAutoFit/>
          </a:bodyPr>
          <a:lstStyle/>
          <a:p>
            <a:pPr lvl="0" algn="r"/>
            <a:r>
              <a:rPr lang="ar-JO" sz="2800" b="1" dirty="0">
                <a:solidFill>
                  <a:schemeClr val="bg2"/>
                </a:solidFill>
                <a:latin typeface="Simplified Arabic" pitchFamily="18" charset="-78"/>
                <a:cs typeface="Simplified Arabic" pitchFamily="18" charset="-78"/>
                <a:sym typeface="Tajawal Medium"/>
              </a:rPr>
              <a:t>أبرز العلماء (تطور المنهج العلمي) </a:t>
            </a:r>
          </a:p>
        </p:txBody>
      </p:sp>
      <p:sp>
        <p:nvSpPr>
          <p:cNvPr id="43" name="Text Placeholder 1">
            <a:extLst>
              <a:ext uri="{FF2B5EF4-FFF2-40B4-BE49-F238E27FC236}">
                <a16:creationId xmlns:a16="http://schemas.microsoft.com/office/drawing/2014/main" id="{206381AD-4C2B-4745-99B1-0BBCE6131A71}"/>
              </a:ext>
            </a:extLst>
          </p:cNvPr>
          <p:cNvSpPr txBox="1">
            <a:spLocks/>
          </p:cNvSpPr>
          <p:nvPr/>
        </p:nvSpPr>
        <p:spPr>
          <a:xfrm>
            <a:off x="427459" y="869836"/>
            <a:ext cx="11573197" cy="724247"/>
          </a:xfrm>
          <a:prstGeom prst="rect">
            <a:avLst/>
          </a:prstGeom>
        </p:spPr>
        <p:txBody>
          <a:bodyPr anchor="ct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tx1">
                  <a:lumMod val="85000"/>
                  <a:lumOff val="15000"/>
                </a:schemeClr>
              </a:solidFill>
              <a:effectLst/>
              <a:uLnTx/>
              <a:uFillTx/>
              <a:latin typeface="+mj-lt"/>
              <a:ea typeface="+mn-ea"/>
              <a:cs typeface="Arial" pitchFamily="34" charset="0"/>
            </a:endParaRPr>
          </a:p>
        </p:txBody>
      </p:sp>
      <p:sp>
        <p:nvSpPr>
          <p:cNvPr id="27" name="Google Shape;110;p1"/>
          <p:cNvSpPr/>
          <p:nvPr/>
        </p:nvSpPr>
        <p:spPr>
          <a:xfrm>
            <a:off x="191344" y="955762"/>
            <a:ext cx="1858162" cy="341116"/>
          </a:xfrm>
          <a:prstGeom prst="roundRect">
            <a:avLst>
              <a:gd name="adj" fmla="val 16667"/>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(5)</a:t>
            </a:r>
            <a:endParaRPr sz="1200" b="1" dirty="0"/>
          </a:p>
        </p:txBody>
      </p:sp>
      <p:sp>
        <p:nvSpPr>
          <p:cNvPr id="5" name="Rectangle 4"/>
          <p:cNvSpPr/>
          <p:nvPr/>
        </p:nvSpPr>
        <p:spPr>
          <a:xfrm>
            <a:off x="4929506" y="1188883"/>
            <a:ext cx="1691489" cy="461665"/>
          </a:xfrm>
          <a:prstGeom prst="rect">
            <a:avLst/>
          </a:prstGeom>
        </p:spPr>
        <p:txBody>
          <a:bodyPr wrap="none">
            <a:spAutoFit/>
          </a:bodyPr>
          <a:lstStyle/>
          <a:p>
            <a:pPr lvl="0" algn="r"/>
            <a:r>
              <a:rPr lang="ar-JO" sz="2400" b="1" dirty="0">
                <a:solidFill>
                  <a:srgbClr val="44546A"/>
                </a:solidFill>
                <a:latin typeface="Simplified Arabic" pitchFamily="18" charset="-78"/>
                <a:ea typeface="Tajawal Medium"/>
                <a:cs typeface="Simplified Arabic" pitchFamily="18" charset="-78"/>
                <a:sym typeface="Tajawal Medium"/>
              </a:rPr>
              <a:t>(</a:t>
            </a:r>
            <a:r>
              <a:rPr lang="ar-JO" sz="2400" b="1" dirty="0">
                <a:solidFill>
                  <a:srgbClr val="44546A"/>
                </a:solidFill>
                <a:latin typeface="Simplified Arabic" pitchFamily="18" charset="-78"/>
                <a:cs typeface="Simplified Arabic" pitchFamily="18" charset="-78"/>
                <a:sym typeface="Tajawal Medium"/>
              </a:rPr>
              <a:t>البحث العلمي</a:t>
            </a:r>
            <a:r>
              <a:rPr lang="ar-JO" sz="2400" b="1" dirty="0">
                <a:solidFill>
                  <a:srgbClr val="44546A"/>
                </a:solidFill>
                <a:latin typeface="Simplified Arabic" pitchFamily="18" charset="-78"/>
                <a:ea typeface="Tajawal Medium"/>
                <a:cs typeface="Simplified Arabic" pitchFamily="18" charset="-78"/>
                <a:sym typeface="Tajawal Medium"/>
              </a:rPr>
              <a:t>)</a:t>
            </a:r>
          </a:p>
        </p:txBody>
      </p:sp>
      <p:pic>
        <p:nvPicPr>
          <p:cNvPr id="20" name="Google Shape;115;p1">
            <a:extLst>
              <a:ext uri="{FF2B5EF4-FFF2-40B4-BE49-F238E27FC236}">
                <a16:creationId xmlns:a16="http://schemas.microsoft.com/office/drawing/2014/main" id="{0DFF7932-3040-45E3-850C-5C833A10B63A}"/>
              </a:ext>
            </a:extLst>
          </p:cNvPr>
          <p:cNvPicPr preferRelativeResize="0"/>
          <p:nvPr/>
        </p:nvPicPr>
        <p:blipFill rotWithShape="1">
          <a:blip r:embed="rId3">
            <a:alphaModFix/>
            <a:duotone>
              <a:prstClr val="black"/>
              <a:schemeClr val="accent6">
                <a:tint val="45000"/>
                <a:satMod val="400000"/>
              </a:schemeClr>
            </a:duotone>
            <a:extLst>
              <a:ext uri="{BEBA8EAE-BF5A-486C-A8C5-ECC9F3942E4B}">
                <a14:imgProps xmlns:a14="http://schemas.microsoft.com/office/drawing/2010/main">
                  <a14:imgLayer r:embed="rId4">
                    <a14:imgEffect>
                      <a14:colorTemperature colorTemp="8336"/>
                    </a14:imgEffect>
                    <a14:imgEffect>
                      <a14:saturation sat="101000"/>
                    </a14:imgEffect>
                    <a14:imgEffect>
                      <a14:brightnessContrast bright="-40000" contrast="-40000"/>
                    </a14:imgEffect>
                  </a14:imgLayer>
                </a14:imgProps>
              </a:ext>
            </a:extLst>
          </a:blip>
          <a:srcRect/>
          <a:stretch/>
        </p:blipFill>
        <p:spPr>
          <a:xfrm>
            <a:off x="9635280" y="73835"/>
            <a:ext cx="2457656" cy="670874"/>
          </a:xfrm>
          <a:prstGeom prst="rect">
            <a:avLst/>
          </a:prstGeom>
          <a:noFill/>
          <a:ln>
            <a:noFill/>
          </a:ln>
        </p:spPr>
      </p:pic>
      <p:pic>
        <p:nvPicPr>
          <p:cNvPr id="21" name="Google Shape;111;p1">
            <a:extLst>
              <a:ext uri="{FF2B5EF4-FFF2-40B4-BE49-F238E27FC236}">
                <a16:creationId xmlns:a16="http://schemas.microsoft.com/office/drawing/2014/main" id="{3B079AF4-BCAE-49F3-841D-E0636F783ADF}"/>
              </a:ext>
            </a:extLst>
          </p:cNvPr>
          <p:cNvPicPr preferRelativeResize="0"/>
          <p:nvPr/>
        </p:nvPicPr>
        <p:blipFill rotWithShape="1">
          <a:blip r:embed="rId5">
            <a:alphaModFix/>
            <a:duotone>
              <a:prstClr val="black"/>
              <a:schemeClr val="accent6">
                <a:tint val="45000"/>
                <a:satMod val="400000"/>
              </a:schemeClr>
            </a:duotone>
            <a:extLst>
              <a:ext uri="{BEBA8EAE-BF5A-486C-A8C5-ECC9F3942E4B}">
                <a14:imgProps xmlns:a14="http://schemas.microsoft.com/office/drawing/2010/main">
                  <a14:imgLayer r:embed="rId6">
                    <a14:imgEffect>
                      <a14:saturation sat="24000"/>
                    </a14:imgEffect>
                  </a14:imgLayer>
                </a14:imgProps>
              </a:ext>
            </a:extLst>
          </a:blip>
          <a:srcRect/>
          <a:stretch/>
        </p:blipFill>
        <p:spPr>
          <a:xfrm>
            <a:off x="99064" y="-166590"/>
            <a:ext cx="2701800" cy="1230346"/>
          </a:xfrm>
          <a:prstGeom prst="rect">
            <a:avLst/>
          </a:prstGeom>
          <a:noFill/>
          <a:ln>
            <a:noFill/>
          </a:ln>
        </p:spPr>
      </p:pic>
      <p:pic>
        <p:nvPicPr>
          <p:cNvPr id="19" name="Google Shape;149;p3">
            <a:extLst>
              <a:ext uri="{FF2B5EF4-FFF2-40B4-BE49-F238E27FC236}">
                <a16:creationId xmlns:a16="http://schemas.microsoft.com/office/drawing/2014/main" id="{C2AB18D8-29AC-4962-AFFA-89BB85413253}"/>
              </a:ext>
            </a:extLst>
          </p:cNvPr>
          <p:cNvPicPr preferRelativeResize="0"/>
          <p:nvPr/>
        </p:nvPicPr>
        <p:blipFill rotWithShape="1">
          <a:blip r:embed="rId7">
            <a:alphaModFix/>
          </a:blip>
          <a:srcRect/>
          <a:stretch/>
        </p:blipFill>
        <p:spPr>
          <a:xfrm>
            <a:off x="10056440" y="6430073"/>
            <a:ext cx="1879649" cy="309233"/>
          </a:xfrm>
          <a:prstGeom prst="rect">
            <a:avLst/>
          </a:prstGeom>
          <a:noFill/>
          <a:ln>
            <a:noFill/>
          </a:ln>
        </p:spPr>
      </p:pic>
    </p:spTree>
    <p:custDataLst>
      <p:tags r:id="rId1"/>
    </p:custDataLst>
    <p:extLst>
      <p:ext uri="{BB962C8B-B14F-4D97-AF65-F5344CB8AC3E}">
        <p14:creationId xmlns:p14="http://schemas.microsoft.com/office/powerpoint/2010/main" val="10396729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prstGeom prst="rect">
            <a:avLst/>
          </a:prstGeom>
        </p:spPr>
        <p:txBody>
          <a:bodyPr>
            <a:normAutofit fontScale="25000" lnSpcReduction="20000"/>
          </a:bodyPr>
          <a:lstStyle/>
          <a:p>
            <a:pPr lvl="0"/>
            <a:r>
              <a:rPr lang="ar-JO" sz="3200" dirty="0">
                <a:solidFill>
                  <a:srgbClr val="FF0000"/>
                </a:solidFill>
              </a:rPr>
              <a:t> </a:t>
            </a:r>
          </a:p>
          <a:p>
            <a:pPr lvl="0"/>
            <a:endParaRPr lang="ar-JO" sz="3200" b="1" dirty="0">
              <a:solidFill>
                <a:srgbClr val="FF0000"/>
              </a:solidFill>
              <a:latin typeface="Calibri" pitchFamily="34" charset="0"/>
              <a:ea typeface="Times New Roman" pitchFamily="18" charset="0"/>
            </a:endParaRPr>
          </a:p>
          <a:p>
            <a:pPr lvl="0"/>
            <a:r>
              <a:rPr lang="ar-JO" sz="12800" b="1" dirty="0">
                <a:solidFill>
                  <a:schemeClr val="bg2"/>
                </a:solidFill>
                <a:latin typeface="Calibri" pitchFamily="34" charset="0"/>
                <a:ea typeface="Times New Roman" pitchFamily="18" charset="0"/>
              </a:rPr>
              <a:t>موضوعات المحاضرة</a:t>
            </a:r>
            <a:endParaRPr lang="en-US" sz="12800" dirty="0">
              <a:solidFill>
                <a:srgbClr val="FF0000"/>
              </a:solidFill>
            </a:endParaRPr>
          </a:p>
        </p:txBody>
      </p:sp>
      <p:sp>
        <p:nvSpPr>
          <p:cNvPr id="3" name="Rectangle 2">
            <a:extLst>
              <a:ext uri="{FF2B5EF4-FFF2-40B4-BE49-F238E27FC236}">
                <a16:creationId xmlns:a16="http://schemas.microsoft.com/office/drawing/2014/main" id="{A7F4B643-5453-42C2-94BB-B4D81BABB876}"/>
              </a:ext>
            </a:extLst>
          </p:cNvPr>
          <p:cNvSpPr/>
          <p:nvPr/>
        </p:nvSpPr>
        <p:spPr>
          <a:xfrm>
            <a:off x="3145336" y="1857640"/>
            <a:ext cx="8092988" cy="720000"/>
          </a:xfrm>
          <a:prstGeom prst="rect">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bg2"/>
                </a:solidFill>
                <a:latin typeface="Simplified Arabic" pitchFamily="18" charset="-78"/>
                <a:cs typeface="Simplified Arabic" pitchFamily="18" charset="-78"/>
                <a:sym typeface="Tajawal Medium"/>
              </a:rPr>
              <a:t>أهمية البحث العلمي</a:t>
            </a:r>
            <a:endParaRPr lang="ko-KR" altLang="en-US" sz="2800" b="1" dirty="0"/>
          </a:p>
        </p:txBody>
      </p:sp>
      <p:sp>
        <p:nvSpPr>
          <p:cNvPr id="4" name="Oval 3">
            <a:extLst>
              <a:ext uri="{FF2B5EF4-FFF2-40B4-BE49-F238E27FC236}">
                <a16:creationId xmlns:a16="http://schemas.microsoft.com/office/drawing/2014/main" id="{5C5F5C0E-5710-4B7B-827B-DD46B70AEAC9}"/>
              </a:ext>
            </a:extLst>
          </p:cNvPr>
          <p:cNvSpPr/>
          <p:nvPr/>
        </p:nvSpPr>
        <p:spPr>
          <a:xfrm>
            <a:off x="969506" y="1860810"/>
            <a:ext cx="4320000" cy="4320000"/>
          </a:xfrm>
          <a:prstGeom prst="ellips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6" name="Rectangle 5">
            <a:extLst>
              <a:ext uri="{FF2B5EF4-FFF2-40B4-BE49-F238E27FC236}">
                <a16:creationId xmlns:a16="http://schemas.microsoft.com/office/drawing/2014/main" id="{A0C5146C-3317-4053-A967-F719E7C1016B}"/>
              </a:ext>
            </a:extLst>
          </p:cNvPr>
          <p:cNvSpPr/>
          <p:nvPr/>
        </p:nvSpPr>
        <p:spPr>
          <a:xfrm>
            <a:off x="3849506" y="2762506"/>
            <a:ext cx="7404648" cy="720000"/>
          </a:xfrm>
          <a:prstGeom prst="rect">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bg2"/>
                </a:solidFill>
                <a:latin typeface="Simplified Arabic" pitchFamily="18" charset="-78"/>
                <a:cs typeface="Simplified Arabic" pitchFamily="18" charset="-78"/>
                <a:sym typeface="Tajawal Medium"/>
              </a:rPr>
              <a:t>خصائص البحث العلمي وعلاقته بالتعليم العالي .</a:t>
            </a:r>
          </a:p>
          <a:p>
            <a:pPr algn="r"/>
            <a:r>
              <a:rPr lang="ar-JO" sz="2800" b="1" dirty="0">
                <a:solidFill>
                  <a:schemeClr val="bg2"/>
                </a:solidFill>
                <a:latin typeface="Simplified Arabic" pitchFamily="18" charset="-78"/>
                <a:cs typeface="Simplified Arabic" pitchFamily="18" charset="-78"/>
                <a:sym typeface="Tajawal Medium"/>
              </a:rPr>
              <a:t>خصائص الباحث</a:t>
            </a:r>
          </a:p>
        </p:txBody>
      </p:sp>
      <p:sp>
        <p:nvSpPr>
          <p:cNvPr id="7" name="Oval 6">
            <a:extLst>
              <a:ext uri="{FF2B5EF4-FFF2-40B4-BE49-F238E27FC236}">
                <a16:creationId xmlns:a16="http://schemas.microsoft.com/office/drawing/2014/main" id="{F6D1F52D-1FE0-47F4-9BC5-FE1E955D3045}"/>
              </a:ext>
            </a:extLst>
          </p:cNvPr>
          <p:cNvSpPr/>
          <p:nvPr/>
        </p:nvSpPr>
        <p:spPr>
          <a:xfrm>
            <a:off x="1329506" y="2587594"/>
            <a:ext cx="3600000" cy="3600000"/>
          </a:xfrm>
          <a:prstGeom prst="ellipse">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9" name="Rectangle 8">
            <a:extLst>
              <a:ext uri="{FF2B5EF4-FFF2-40B4-BE49-F238E27FC236}">
                <a16:creationId xmlns:a16="http://schemas.microsoft.com/office/drawing/2014/main" id="{A467A776-775F-4E6F-8E67-1F79D79B4132}"/>
              </a:ext>
            </a:extLst>
          </p:cNvPr>
          <p:cNvSpPr/>
          <p:nvPr/>
        </p:nvSpPr>
        <p:spPr>
          <a:xfrm>
            <a:off x="3129506" y="3664202"/>
            <a:ext cx="8124648" cy="720000"/>
          </a:xfrm>
          <a:prstGeom prst="rect">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r"/>
            <a:r>
              <a:rPr lang="ar-JO" sz="2800" b="1" dirty="0">
                <a:solidFill>
                  <a:schemeClr val="bg2"/>
                </a:solidFill>
                <a:latin typeface="Simplified Arabic" pitchFamily="18" charset="-78"/>
                <a:cs typeface="Simplified Arabic" pitchFamily="18" charset="-78"/>
                <a:sym typeface="Tajawal Medium"/>
              </a:rPr>
              <a:t>مراحل البحث العلمي</a:t>
            </a:r>
          </a:p>
        </p:txBody>
      </p:sp>
      <p:sp>
        <p:nvSpPr>
          <p:cNvPr id="10" name="Oval 9">
            <a:extLst>
              <a:ext uri="{FF2B5EF4-FFF2-40B4-BE49-F238E27FC236}">
                <a16:creationId xmlns:a16="http://schemas.microsoft.com/office/drawing/2014/main" id="{026A8993-AFF9-4C07-AEFB-208AE885682D}"/>
              </a:ext>
            </a:extLst>
          </p:cNvPr>
          <p:cNvSpPr/>
          <p:nvPr/>
        </p:nvSpPr>
        <p:spPr>
          <a:xfrm>
            <a:off x="1689506" y="3307594"/>
            <a:ext cx="2880000" cy="2880000"/>
          </a:xfrm>
          <a:prstGeom prst="ellips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2" name="Rectangle 11">
            <a:extLst>
              <a:ext uri="{FF2B5EF4-FFF2-40B4-BE49-F238E27FC236}">
                <a16:creationId xmlns:a16="http://schemas.microsoft.com/office/drawing/2014/main" id="{274D0B0D-9D71-445D-B898-69B133BF3037}"/>
              </a:ext>
            </a:extLst>
          </p:cNvPr>
          <p:cNvSpPr/>
          <p:nvPr/>
        </p:nvSpPr>
        <p:spPr>
          <a:xfrm>
            <a:off x="3129506" y="4565898"/>
            <a:ext cx="8124648" cy="720000"/>
          </a:xfrm>
          <a:prstGeom prst="rect">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dirty="0"/>
          </a:p>
        </p:txBody>
      </p:sp>
      <p:sp>
        <p:nvSpPr>
          <p:cNvPr id="13" name="Oval 12">
            <a:extLst>
              <a:ext uri="{FF2B5EF4-FFF2-40B4-BE49-F238E27FC236}">
                <a16:creationId xmlns:a16="http://schemas.microsoft.com/office/drawing/2014/main" id="{B5332E25-1362-4272-B71D-1628D5F5AC96}"/>
              </a:ext>
            </a:extLst>
          </p:cNvPr>
          <p:cNvSpPr/>
          <p:nvPr/>
        </p:nvSpPr>
        <p:spPr>
          <a:xfrm>
            <a:off x="2049506" y="4027594"/>
            <a:ext cx="2160000" cy="2160000"/>
          </a:xfrm>
          <a:prstGeom prst="ellipse">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15" name="Rectangle 14">
            <a:extLst>
              <a:ext uri="{FF2B5EF4-FFF2-40B4-BE49-F238E27FC236}">
                <a16:creationId xmlns:a16="http://schemas.microsoft.com/office/drawing/2014/main" id="{E245CBC4-39CE-492C-9A32-5B31DB40E45F}"/>
              </a:ext>
            </a:extLst>
          </p:cNvPr>
          <p:cNvSpPr/>
          <p:nvPr/>
        </p:nvSpPr>
        <p:spPr>
          <a:xfrm>
            <a:off x="3129506" y="5467594"/>
            <a:ext cx="8124648" cy="720000"/>
          </a:xfrm>
          <a:prstGeom prst="rect">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a:no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lvl="0" algn="r"/>
            <a:r>
              <a:rPr lang="ar-JO" sz="2800" b="1" dirty="0">
                <a:solidFill>
                  <a:schemeClr val="bg2"/>
                </a:solidFill>
                <a:latin typeface="Simplified Arabic" pitchFamily="18" charset="-78"/>
                <a:cs typeface="Simplified Arabic" pitchFamily="18" charset="-78"/>
                <a:sym typeface="Tajawal Medium"/>
              </a:rPr>
              <a:t>مقومات ومعيقات البحث العلمي</a:t>
            </a:r>
          </a:p>
        </p:txBody>
      </p:sp>
      <p:sp>
        <p:nvSpPr>
          <p:cNvPr id="16" name="Oval 15">
            <a:extLst>
              <a:ext uri="{FF2B5EF4-FFF2-40B4-BE49-F238E27FC236}">
                <a16:creationId xmlns:a16="http://schemas.microsoft.com/office/drawing/2014/main" id="{A75A4D25-D662-4327-B73D-AFCB6ADAA524}"/>
              </a:ext>
            </a:extLst>
          </p:cNvPr>
          <p:cNvSpPr/>
          <p:nvPr/>
        </p:nvSpPr>
        <p:spPr>
          <a:xfrm>
            <a:off x="2409506" y="4747594"/>
            <a:ext cx="1440000" cy="1440000"/>
          </a:xfrm>
          <a:prstGeom prst="ellipse">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algn="ctr"/>
            <a:endParaRPr lang="ko-KR" altLang="en-US" sz="1200"/>
          </a:p>
        </p:txBody>
      </p:sp>
      <p:sp>
        <p:nvSpPr>
          <p:cNvPr id="25" name="TextBox 24">
            <a:extLst>
              <a:ext uri="{FF2B5EF4-FFF2-40B4-BE49-F238E27FC236}">
                <a16:creationId xmlns:a16="http://schemas.microsoft.com/office/drawing/2014/main" id="{E2D38078-5AD9-409F-B6D5-61DF3C599CF5}"/>
              </a:ext>
            </a:extLst>
          </p:cNvPr>
          <p:cNvSpPr txBox="1"/>
          <p:nvPr/>
        </p:nvSpPr>
        <p:spPr>
          <a:xfrm>
            <a:off x="4492055" y="4604398"/>
            <a:ext cx="6624736" cy="523220"/>
          </a:xfrm>
          <a:prstGeom prst="rect">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p:spPr>
        <p:txBody>
          <a:bodyPr wrap="square" rtlCol="0">
            <a:spAutoFit/>
          </a:bodyPr>
          <a:lstStyle/>
          <a:p>
            <a:pPr lvl="0" algn="r"/>
            <a:r>
              <a:rPr lang="ar-JO" sz="2800" b="1" dirty="0">
                <a:solidFill>
                  <a:schemeClr val="bg2"/>
                </a:solidFill>
                <a:latin typeface="Simplified Arabic" pitchFamily="18" charset="-78"/>
                <a:cs typeface="Simplified Arabic" pitchFamily="18" charset="-78"/>
                <a:sym typeface="Tajawal Medium"/>
              </a:rPr>
              <a:t>أدوات البحث العلمي(العينات-أساليب جمع البيانات)</a:t>
            </a:r>
          </a:p>
        </p:txBody>
      </p:sp>
      <p:sp>
        <p:nvSpPr>
          <p:cNvPr id="43" name="Text Placeholder 1">
            <a:extLst>
              <a:ext uri="{FF2B5EF4-FFF2-40B4-BE49-F238E27FC236}">
                <a16:creationId xmlns:a16="http://schemas.microsoft.com/office/drawing/2014/main" id="{206381AD-4C2B-4745-99B1-0BBCE6131A71}"/>
              </a:ext>
            </a:extLst>
          </p:cNvPr>
          <p:cNvSpPr txBox="1">
            <a:spLocks/>
          </p:cNvSpPr>
          <p:nvPr/>
        </p:nvSpPr>
        <p:spPr>
          <a:xfrm>
            <a:off x="427459" y="869836"/>
            <a:ext cx="11573197" cy="724247"/>
          </a:xfrm>
          <a:prstGeom prst="rect">
            <a:avLst/>
          </a:prstGeom>
        </p:spPr>
        <p:txBody>
          <a:bodyPr anchor="ctr"/>
          <a:lstStyle/>
          <a:p>
            <a:pPr marL="0" marR="0" lvl="0" indent="0" algn="ctr"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endParaRPr kumimoji="0" lang="en-US" sz="3200" b="0" i="0" u="none" strike="noStrike" kern="1200" cap="none" spc="0" normalizeH="0" baseline="0" noProof="0" dirty="0">
              <a:ln>
                <a:noFill/>
              </a:ln>
              <a:solidFill>
                <a:schemeClr val="tx1">
                  <a:lumMod val="85000"/>
                  <a:lumOff val="15000"/>
                </a:schemeClr>
              </a:solidFill>
              <a:effectLst/>
              <a:uLnTx/>
              <a:uFillTx/>
              <a:latin typeface="+mj-lt"/>
              <a:ea typeface="+mn-ea"/>
              <a:cs typeface="Arial" pitchFamily="34" charset="0"/>
            </a:endParaRPr>
          </a:p>
        </p:txBody>
      </p:sp>
      <p:sp>
        <p:nvSpPr>
          <p:cNvPr id="27" name="Google Shape;110;p1"/>
          <p:cNvSpPr/>
          <p:nvPr/>
        </p:nvSpPr>
        <p:spPr>
          <a:xfrm>
            <a:off x="191344" y="955762"/>
            <a:ext cx="1858162" cy="341116"/>
          </a:xfrm>
          <a:prstGeom prst="roundRect">
            <a:avLst>
              <a:gd name="adj" fmla="val 16667"/>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(5)</a:t>
            </a:r>
            <a:endParaRPr sz="1200" b="1" dirty="0"/>
          </a:p>
        </p:txBody>
      </p:sp>
      <p:sp>
        <p:nvSpPr>
          <p:cNvPr id="5" name="Rectangle 4"/>
          <p:cNvSpPr/>
          <p:nvPr/>
        </p:nvSpPr>
        <p:spPr>
          <a:xfrm>
            <a:off x="4929506" y="1188883"/>
            <a:ext cx="1691489" cy="461665"/>
          </a:xfrm>
          <a:prstGeom prst="rect">
            <a:avLst/>
          </a:prstGeom>
        </p:spPr>
        <p:txBody>
          <a:bodyPr wrap="none">
            <a:spAutoFit/>
          </a:bodyPr>
          <a:lstStyle/>
          <a:p>
            <a:pPr lvl="0" algn="r"/>
            <a:r>
              <a:rPr lang="ar-JO" sz="2400" b="1" dirty="0">
                <a:solidFill>
                  <a:srgbClr val="44546A"/>
                </a:solidFill>
                <a:latin typeface="Simplified Arabic" pitchFamily="18" charset="-78"/>
                <a:ea typeface="Tajawal Medium"/>
                <a:cs typeface="Simplified Arabic" pitchFamily="18" charset="-78"/>
                <a:sym typeface="Tajawal Medium"/>
              </a:rPr>
              <a:t>(</a:t>
            </a:r>
            <a:r>
              <a:rPr lang="ar-JO" sz="2400" b="1" dirty="0">
                <a:solidFill>
                  <a:srgbClr val="44546A"/>
                </a:solidFill>
                <a:latin typeface="Simplified Arabic" pitchFamily="18" charset="-78"/>
                <a:cs typeface="Simplified Arabic" pitchFamily="18" charset="-78"/>
                <a:sym typeface="Tajawal Medium"/>
              </a:rPr>
              <a:t>البحث العلمي</a:t>
            </a:r>
            <a:r>
              <a:rPr lang="ar-JO" sz="2400" b="1" dirty="0">
                <a:solidFill>
                  <a:srgbClr val="44546A"/>
                </a:solidFill>
                <a:latin typeface="Simplified Arabic" pitchFamily="18" charset="-78"/>
                <a:ea typeface="Tajawal Medium"/>
                <a:cs typeface="Simplified Arabic" pitchFamily="18" charset="-78"/>
                <a:sym typeface="Tajawal Medium"/>
              </a:rPr>
              <a:t>)</a:t>
            </a:r>
          </a:p>
        </p:txBody>
      </p:sp>
      <p:pic>
        <p:nvPicPr>
          <p:cNvPr id="20" name="Google Shape;115;p1">
            <a:extLst>
              <a:ext uri="{FF2B5EF4-FFF2-40B4-BE49-F238E27FC236}">
                <a16:creationId xmlns:a16="http://schemas.microsoft.com/office/drawing/2014/main" id="{0DFF7932-3040-45E3-850C-5C833A10B63A}"/>
              </a:ext>
            </a:extLst>
          </p:cNvPr>
          <p:cNvPicPr preferRelativeResize="0"/>
          <p:nvPr/>
        </p:nvPicPr>
        <p:blipFill rotWithShape="1">
          <a:blip r:embed="rId3">
            <a:alphaModFix/>
            <a:duotone>
              <a:prstClr val="black"/>
              <a:schemeClr val="accent6">
                <a:tint val="45000"/>
                <a:satMod val="400000"/>
              </a:schemeClr>
            </a:duotone>
            <a:extLst>
              <a:ext uri="{BEBA8EAE-BF5A-486C-A8C5-ECC9F3942E4B}">
                <a14:imgProps xmlns:a14="http://schemas.microsoft.com/office/drawing/2010/main">
                  <a14:imgLayer r:embed="rId4">
                    <a14:imgEffect>
                      <a14:colorTemperature colorTemp="8336"/>
                    </a14:imgEffect>
                    <a14:imgEffect>
                      <a14:saturation sat="101000"/>
                    </a14:imgEffect>
                    <a14:imgEffect>
                      <a14:brightnessContrast bright="-40000" contrast="-40000"/>
                    </a14:imgEffect>
                  </a14:imgLayer>
                </a14:imgProps>
              </a:ext>
            </a:extLst>
          </a:blip>
          <a:srcRect/>
          <a:stretch/>
        </p:blipFill>
        <p:spPr>
          <a:xfrm>
            <a:off x="9635280" y="73835"/>
            <a:ext cx="2457656" cy="670874"/>
          </a:xfrm>
          <a:prstGeom prst="rect">
            <a:avLst/>
          </a:prstGeom>
          <a:noFill/>
          <a:ln>
            <a:noFill/>
          </a:ln>
        </p:spPr>
      </p:pic>
      <p:pic>
        <p:nvPicPr>
          <p:cNvPr id="21" name="Google Shape;111;p1">
            <a:extLst>
              <a:ext uri="{FF2B5EF4-FFF2-40B4-BE49-F238E27FC236}">
                <a16:creationId xmlns:a16="http://schemas.microsoft.com/office/drawing/2014/main" id="{3B079AF4-BCAE-49F3-841D-E0636F783ADF}"/>
              </a:ext>
            </a:extLst>
          </p:cNvPr>
          <p:cNvPicPr preferRelativeResize="0"/>
          <p:nvPr/>
        </p:nvPicPr>
        <p:blipFill rotWithShape="1">
          <a:blip r:embed="rId5">
            <a:alphaModFix/>
            <a:duotone>
              <a:prstClr val="black"/>
              <a:schemeClr val="accent6">
                <a:tint val="45000"/>
                <a:satMod val="400000"/>
              </a:schemeClr>
            </a:duotone>
            <a:extLst>
              <a:ext uri="{BEBA8EAE-BF5A-486C-A8C5-ECC9F3942E4B}">
                <a14:imgProps xmlns:a14="http://schemas.microsoft.com/office/drawing/2010/main">
                  <a14:imgLayer r:embed="rId6">
                    <a14:imgEffect>
                      <a14:saturation sat="24000"/>
                    </a14:imgEffect>
                  </a14:imgLayer>
                </a14:imgProps>
              </a:ext>
            </a:extLst>
          </a:blip>
          <a:srcRect/>
          <a:stretch/>
        </p:blipFill>
        <p:spPr>
          <a:xfrm>
            <a:off x="99064" y="-166590"/>
            <a:ext cx="2701800" cy="1230346"/>
          </a:xfrm>
          <a:prstGeom prst="rect">
            <a:avLst/>
          </a:prstGeom>
          <a:noFill/>
          <a:ln>
            <a:noFill/>
          </a:ln>
        </p:spPr>
      </p:pic>
      <p:pic>
        <p:nvPicPr>
          <p:cNvPr id="19" name="Google Shape;149;p3">
            <a:extLst>
              <a:ext uri="{FF2B5EF4-FFF2-40B4-BE49-F238E27FC236}">
                <a16:creationId xmlns:a16="http://schemas.microsoft.com/office/drawing/2014/main" id="{3020535E-13CD-4B36-A81D-D9A4BC58C76F}"/>
              </a:ext>
            </a:extLst>
          </p:cNvPr>
          <p:cNvPicPr preferRelativeResize="0"/>
          <p:nvPr/>
        </p:nvPicPr>
        <p:blipFill rotWithShape="1">
          <a:blip r:embed="rId7">
            <a:alphaModFix/>
          </a:blip>
          <a:srcRect/>
          <a:stretch/>
        </p:blipFill>
        <p:spPr>
          <a:xfrm>
            <a:off x="10056440" y="6430073"/>
            <a:ext cx="1879649" cy="309233"/>
          </a:xfrm>
          <a:prstGeom prst="rect">
            <a:avLst/>
          </a:prstGeom>
          <a:noFill/>
          <a:ln>
            <a:noFill/>
          </a:ln>
        </p:spPr>
      </p:pic>
    </p:spTree>
    <p:custDataLst>
      <p:tags r:id="rId1"/>
    </p:custDataLst>
    <p:extLst>
      <p:ext uri="{BB962C8B-B14F-4D97-AF65-F5344CB8AC3E}">
        <p14:creationId xmlns:p14="http://schemas.microsoft.com/office/powerpoint/2010/main" val="6989721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523180"/>
          </a:xfrm>
          <a:prstGeom prst="rect">
            <a:avLst/>
          </a:prstGeom>
          <a:noFill/>
          <a:ln>
            <a:noFill/>
          </a:ln>
        </p:spPr>
        <p:txBody>
          <a:bodyPr spcFirstLastPara="1" wrap="square" lIns="91425" tIns="45700" rIns="91425" bIns="45700" anchor="t" anchorCtr="0">
            <a:spAutoFit/>
          </a:bodyPr>
          <a:lstStyle/>
          <a:p>
            <a:pPr lvl="0" algn="ctr"/>
            <a:r>
              <a:rPr lang="ar-JO" sz="2800" b="1" dirty="0">
                <a:solidFill>
                  <a:srgbClr val="002060"/>
                </a:solidFill>
                <a:latin typeface="Simplified Arabic" pitchFamily="18" charset="-78"/>
                <a:cs typeface="Simplified Arabic" pitchFamily="18" charset="-78"/>
                <a:sym typeface="Tajawal Medium"/>
              </a:rPr>
              <a:t> البحث العلمي والتعليم العالي</a:t>
            </a:r>
            <a:endParaRPr sz="2800" b="1" dirty="0">
              <a:solidFill>
                <a:srgbClr val="002060"/>
              </a:solidFill>
              <a:latin typeface="Simplified Arabic" pitchFamily="18" charset="-78"/>
              <a:cs typeface="Simplified Arabic" pitchFamily="18" charset="-78"/>
            </a:endParaRPr>
          </a:p>
        </p:txBody>
      </p:sp>
      <p:pic>
        <p:nvPicPr>
          <p:cNvPr id="149" name="Google Shape;149;p3"/>
          <p:cNvPicPr preferRelativeResize="0"/>
          <p:nvPr/>
        </p:nvPicPr>
        <p:blipFill rotWithShape="1">
          <a:blip r:embed="rId5">
            <a:alphaModFix/>
          </a:blip>
          <a:srcRect/>
          <a:stretch/>
        </p:blipFill>
        <p:spPr>
          <a:xfrm>
            <a:off x="10056440" y="6430073"/>
            <a:ext cx="1879649" cy="309233"/>
          </a:xfrm>
          <a:prstGeom prst="rect">
            <a:avLst/>
          </a:prstGeom>
          <a:noFill/>
          <a:ln>
            <a:noFill/>
          </a:ln>
        </p:spPr>
      </p:pic>
      <p:sp>
        <p:nvSpPr>
          <p:cNvPr id="3" name="Rectangle 2"/>
          <p:cNvSpPr/>
          <p:nvPr/>
        </p:nvSpPr>
        <p:spPr>
          <a:xfrm>
            <a:off x="425022" y="737663"/>
            <a:ext cx="11528721" cy="5863144"/>
          </a:xfrm>
          <a:prstGeom prst="rect">
            <a:avLst/>
          </a:prstGeom>
        </p:spPr>
        <p:txBody>
          <a:bodyPr wrap="square">
            <a:spAutoFit/>
          </a:bodyPr>
          <a:lstStyle/>
          <a:p>
            <a:pPr algn="just" rtl="1"/>
            <a:r>
              <a:rPr lang="ar-JO" sz="2500" b="1" dirty="0">
                <a:solidFill>
                  <a:srgbClr val="002060"/>
                </a:solidFill>
                <a:cs typeface="+mj-cs"/>
              </a:rPr>
              <a:t>مقدمة</a:t>
            </a:r>
          </a:p>
          <a:p>
            <a:pPr algn="just" rtl="1"/>
            <a:endParaRPr lang="ar-JO" sz="2500" dirty="0">
              <a:latin typeface="Times New Roman" panose="02020603050405020304" pitchFamily="18" charset="0"/>
              <a:ea typeface="Times New Roman" panose="02020603050405020304" pitchFamily="18" charset="0"/>
              <a:cs typeface="+mj-cs"/>
            </a:endParaRPr>
          </a:p>
          <a:p>
            <a:pPr algn="just" rtl="1"/>
            <a:r>
              <a:rPr lang="ar-JO" sz="2500" dirty="0">
                <a:latin typeface="Times New Roman" panose="02020603050405020304" pitchFamily="18" charset="0"/>
                <a:ea typeface="Times New Roman" panose="02020603050405020304" pitchFamily="18" charset="0"/>
                <a:cs typeface="+mj-cs"/>
              </a:rPr>
              <a:t>       </a:t>
            </a:r>
            <a:r>
              <a:rPr lang="ar-SA" sz="2500" dirty="0">
                <a:latin typeface="Times New Roman" panose="02020603050405020304" pitchFamily="18" charset="0"/>
                <a:ea typeface="Times New Roman" panose="02020603050405020304" pitchFamily="18" charset="0"/>
                <a:cs typeface="+mj-cs"/>
              </a:rPr>
              <a:t>لقد تبو</a:t>
            </a:r>
            <a:r>
              <a:rPr lang="ar-JO" sz="2500" dirty="0">
                <a:latin typeface="Times New Roman" panose="02020603050405020304" pitchFamily="18" charset="0"/>
                <a:ea typeface="Times New Roman" panose="02020603050405020304" pitchFamily="18" charset="0"/>
                <a:cs typeface="+mj-cs"/>
              </a:rPr>
              <a:t>ّ</a:t>
            </a:r>
            <a:r>
              <a:rPr lang="ar-SA" sz="2500" dirty="0">
                <a:latin typeface="Times New Roman" panose="02020603050405020304" pitchFamily="18" charset="0"/>
                <a:ea typeface="Times New Roman" panose="02020603050405020304" pitchFamily="18" charset="0"/>
                <a:cs typeface="+mj-cs"/>
              </a:rPr>
              <a:t>أ البحث العلمي مكان</a:t>
            </a:r>
            <a:r>
              <a:rPr lang="ar-JO" sz="2500" dirty="0">
                <a:latin typeface="Times New Roman" panose="02020603050405020304" pitchFamily="18" charset="0"/>
                <a:ea typeface="Times New Roman" panose="02020603050405020304" pitchFamily="18" charset="0"/>
                <a:cs typeface="+mj-cs"/>
              </a:rPr>
              <a:t>ً</a:t>
            </a:r>
            <a:r>
              <a:rPr lang="ar-SA" sz="2500" dirty="0">
                <a:latin typeface="Times New Roman" panose="02020603050405020304" pitchFamily="18" charset="0"/>
                <a:ea typeface="Times New Roman" panose="02020603050405020304" pitchFamily="18" charset="0"/>
                <a:cs typeface="+mj-cs"/>
              </a:rPr>
              <a:t>ا مميز</a:t>
            </a:r>
            <a:r>
              <a:rPr lang="ar-JO" sz="2500" dirty="0">
                <a:latin typeface="Times New Roman" panose="02020603050405020304" pitchFamily="18" charset="0"/>
                <a:ea typeface="Times New Roman" panose="02020603050405020304" pitchFamily="18" charset="0"/>
                <a:cs typeface="+mj-cs"/>
              </a:rPr>
              <a:t>ً</a:t>
            </a:r>
            <a:r>
              <a:rPr lang="ar-SA" sz="2500" dirty="0">
                <a:latin typeface="Times New Roman" panose="02020603050405020304" pitchFamily="18" charset="0"/>
                <a:ea typeface="Times New Roman" panose="02020603050405020304" pitchFamily="18" charset="0"/>
                <a:cs typeface="+mj-cs"/>
              </a:rPr>
              <a:t>ا في العالم المعاصر </a:t>
            </a:r>
            <a:r>
              <a:rPr lang="ar-JO" sz="2500" dirty="0">
                <a:latin typeface="Times New Roman" panose="02020603050405020304" pitchFamily="18" charset="0"/>
                <a:ea typeface="Times New Roman" panose="02020603050405020304" pitchFamily="18" charset="0"/>
                <a:cs typeface="+mj-cs"/>
              </a:rPr>
              <a:t>ف</a:t>
            </a:r>
            <a:r>
              <a:rPr lang="ar-SA" sz="2500" dirty="0">
                <a:latin typeface="Times New Roman" panose="02020603050405020304" pitchFamily="18" charset="0"/>
                <a:ea typeface="Times New Roman" panose="02020603050405020304" pitchFamily="18" charset="0"/>
                <a:cs typeface="+mj-cs"/>
              </a:rPr>
              <a:t>هو أحد السمات الهامة لهذا العصر وهو عصر التنافسية فيه تتنافس الدول وتتصارع لبلوغ أهدافها الكبرى</a:t>
            </a:r>
            <a:r>
              <a:rPr lang="ar-JO" sz="2500" dirty="0">
                <a:latin typeface="Times New Roman" panose="02020603050405020304" pitchFamily="18" charset="0"/>
                <a:ea typeface="Times New Roman" panose="02020603050405020304" pitchFamily="18" charset="0"/>
                <a:cs typeface="+mj-cs"/>
              </a:rPr>
              <a:t>،</a:t>
            </a:r>
            <a:r>
              <a:rPr lang="ar-SA" sz="2500" dirty="0">
                <a:latin typeface="Times New Roman" panose="02020603050405020304" pitchFamily="18" charset="0"/>
                <a:ea typeface="Times New Roman" panose="02020603050405020304" pitchFamily="18" charset="0"/>
                <a:cs typeface="+mj-cs"/>
              </a:rPr>
              <a:t> ولعل</a:t>
            </a:r>
            <a:r>
              <a:rPr lang="ar-JO" sz="2500" dirty="0">
                <a:latin typeface="Times New Roman" panose="02020603050405020304" pitchFamily="18" charset="0"/>
                <a:ea typeface="Times New Roman" panose="02020603050405020304" pitchFamily="18" charset="0"/>
                <a:cs typeface="+mj-cs"/>
              </a:rPr>
              <a:t>ّ</a:t>
            </a:r>
            <a:r>
              <a:rPr lang="ar-SA" sz="2500" dirty="0">
                <a:latin typeface="Times New Roman" panose="02020603050405020304" pitchFamily="18" charset="0"/>
                <a:ea typeface="Times New Roman" panose="02020603050405020304" pitchFamily="18" charset="0"/>
                <a:cs typeface="+mj-cs"/>
              </a:rPr>
              <a:t> أهم مقومات الفوز في هذه المعركة العالمية هو البحث العلمي الذي يقد</a:t>
            </a:r>
            <a:r>
              <a:rPr lang="ar-JO" sz="2500" dirty="0">
                <a:latin typeface="Times New Roman" panose="02020603050405020304" pitchFamily="18" charset="0"/>
                <a:ea typeface="Times New Roman" panose="02020603050405020304" pitchFamily="18" charset="0"/>
                <a:cs typeface="+mj-cs"/>
              </a:rPr>
              <a:t>ّ</a:t>
            </a:r>
            <a:r>
              <a:rPr lang="ar-SA" sz="2500" dirty="0">
                <a:latin typeface="Times New Roman" panose="02020603050405020304" pitchFamily="18" charset="0"/>
                <a:ea typeface="Times New Roman" panose="02020603050405020304" pitchFamily="18" charset="0"/>
                <a:cs typeface="+mj-cs"/>
              </a:rPr>
              <a:t>م المخترعات والمبتكرات والنظريات والرؤى والأفكار الإبداعية التي تتمخ</a:t>
            </a:r>
            <a:r>
              <a:rPr lang="ar-JO" sz="2500" dirty="0">
                <a:latin typeface="Times New Roman" panose="02020603050405020304" pitchFamily="18" charset="0"/>
                <a:ea typeface="Times New Roman" panose="02020603050405020304" pitchFamily="18" charset="0"/>
                <a:cs typeface="+mj-cs"/>
              </a:rPr>
              <a:t>ّ</a:t>
            </a:r>
            <a:r>
              <a:rPr lang="ar-SA" sz="2500" dirty="0">
                <a:latin typeface="Times New Roman" panose="02020603050405020304" pitchFamily="18" charset="0"/>
                <a:ea typeface="Times New Roman" panose="02020603050405020304" pitchFamily="18" charset="0"/>
                <a:cs typeface="+mj-cs"/>
              </a:rPr>
              <a:t>ض في المحصلة عن تقد</a:t>
            </a:r>
            <a:r>
              <a:rPr lang="ar-JO" sz="2500" dirty="0">
                <a:latin typeface="Times New Roman" panose="02020603050405020304" pitchFamily="18" charset="0"/>
                <a:ea typeface="Times New Roman" panose="02020603050405020304" pitchFamily="18" charset="0"/>
                <a:cs typeface="+mj-cs"/>
              </a:rPr>
              <a:t>ّ</a:t>
            </a:r>
            <a:r>
              <a:rPr lang="ar-SA" sz="2500" dirty="0">
                <a:latin typeface="Times New Roman" panose="02020603050405020304" pitchFamily="18" charset="0"/>
                <a:ea typeface="Times New Roman" panose="02020603050405020304" pitchFamily="18" charset="0"/>
                <a:cs typeface="+mj-cs"/>
              </a:rPr>
              <a:t>م المجتمع في </a:t>
            </a:r>
            <a:r>
              <a:rPr lang="ar-JO" sz="2500" dirty="0">
                <a:latin typeface="Times New Roman" panose="02020603050405020304" pitchFamily="18" charset="0"/>
                <a:ea typeface="Times New Roman" panose="02020603050405020304" pitchFamily="18" charset="0"/>
                <a:cs typeface="+mj-cs"/>
              </a:rPr>
              <a:t>أ</a:t>
            </a:r>
            <a:r>
              <a:rPr lang="ar-SA" sz="2500" dirty="0">
                <a:latin typeface="Times New Roman" panose="02020603050405020304" pitchFamily="18" charset="0"/>
                <a:ea typeface="Times New Roman" panose="02020603050405020304" pitchFamily="18" charset="0"/>
                <a:cs typeface="+mj-cs"/>
              </a:rPr>
              <a:t>حد مجالات حياته العامة الاقتصادي</a:t>
            </a:r>
            <a:r>
              <a:rPr lang="ar-JO" sz="2500" dirty="0">
                <a:latin typeface="Times New Roman" panose="02020603050405020304" pitchFamily="18" charset="0"/>
                <a:ea typeface="Times New Roman" panose="02020603050405020304" pitchFamily="18" charset="0"/>
                <a:cs typeface="+mj-cs"/>
              </a:rPr>
              <a:t>ة</a:t>
            </a:r>
            <a:r>
              <a:rPr lang="ar-SA" sz="2500" dirty="0">
                <a:latin typeface="Times New Roman" panose="02020603050405020304" pitchFamily="18" charset="0"/>
                <a:ea typeface="Times New Roman" panose="02020603050405020304" pitchFamily="18" charset="0"/>
                <a:cs typeface="+mj-cs"/>
              </a:rPr>
              <a:t> والسياسي</a:t>
            </a:r>
            <a:r>
              <a:rPr lang="ar-JO" sz="2500" dirty="0">
                <a:latin typeface="Times New Roman" panose="02020603050405020304" pitchFamily="18" charset="0"/>
                <a:ea typeface="Times New Roman" panose="02020603050405020304" pitchFamily="18" charset="0"/>
                <a:cs typeface="+mj-cs"/>
              </a:rPr>
              <a:t>ة</a:t>
            </a:r>
            <a:r>
              <a:rPr lang="ar-SA" sz="2500" dirty="0">
                <a:latin typeface="Times New Roman" panose="02020603050405020304" pitchFamily="18" charset="0"/>
                <a:ea typeface="Times New Roman" panose="02020603050405020304" pitchFamily="18" charset="0"/>
                <a:cs typeface="+mj-cs"/>
              </a:rPr>
              <a:t> والاجتماعية والثقافية أو كلها مجتمعة وإن بمستويات متفاوتة</a:t>
            </a:r>
            <a:r>
              <a:rPr lang="ar-JO" sz="2500" dirty="0">
                <a:latin typeface="Times New Roman" panose="02020603050405020304" pitchFamily="18" charset="0"/>
                <a:ea typeface="Times New Roman" panose="02020603050405020304" pitchFamily="18" charset="0"/>
                <a:cs typeface="+mj-cs"/>
              </a:rPr>
              <a:t> </a:t>
            </a:r>
            <a:r>
              <a:rPr lang="ar-SA" sz="2500" dirty="0">
                <a:latin typeface="Times New Roman" panose="02020603050405020304" pitchFamily="18" charset="0"/>
                <a:ea typeface="Times New Roman" panose="02020603050405020304" pitchFamily="18" charset="0"/>
                <a:cs typeface="+mj-cs"/>
              </a:rPr>
              <a:t>لكي تتمك</a:t>
            </a:r>
            <a:r>
              <a:rPr lang="ar-JO" sz="2500" dirty="0">
                <a:latin typeface="Times New Roman" panose="02020603050405020304" pitchFamily="18" charset="0"/>
                <a:ea typeface="Times New Roman" panose="02020603050405020304" pitchFamily="18" charset="0"/>
                <a:cs typeface="+mj-cs"/>
              </a:rPr>
              <a:t>ّ</a:t>
            </a:r>
            <a:r>
              <a:rPr lang="ar-SA" sz="2500" dirty="0">
                <a:latin typeface="Times New Roman" panose="02020603050405020304" pitchFamily="18" charset="0"/>
                <a:ea typeface="Times New Roman" panose="02020603050405020304" pitchFamily="18" charset="0"/>
                <a:cs typeface="+mj-cs"/>
              </a:rPr>
              <a:t>ن الدول والمجتمعات من تحقيق نتائج باهر</a:t>
            </a:r>
            <a:r>
              <a:rPr lang="ar-JO" sz="2500" dirty="0">
                <a:latin typeface="Times New Roman" panose="02020603050405020304" pitchFamily="18" charset="0"/>
                <a:ea typeface="Times New Roman" panose="02020603050405020304" pitchFamily="18" charset="0"/>
                <a:cs typeface="+mj-cs"/>
              </a:rPr>
              <a:t>ة</a:t>
            </a:r>
            <a:r>
              <a:rPr lang="ar-SA" sz="2500" dirty="0">
                <a:latin typeface="Times New Roman" panose="02020603050405020304" pitchFamily="18" charset="0"/>
                <a:ea typeface="Times New Roman" panose="02020603050405020304" pitchFamily="18" charset="0"/>
                <a:cs typeface="+mj-cs"/>
              </a:rPr>
              <a:t> </a:t>
            </a:r>
            <a:r>
              <a:rPr lang="ar-JO" sz="2500" dirty="0">
                <a:latin typeface="Times New Roman" panose="02020603050405020304" pitchFamily="18" charset="0"/>
                <a:ea typeface="Times New Roman" panose="02020603050405020304" pitchFamily="18" charset="0"/>
                <a:cs typeface="+mj-cs"/>
              </a:rPr>
              <a:t>أ</a:t>
            </a:r>
            <a:r>
              <a:rPr lang="ar-SA" sz="2500" dirty="0">
                <a:latin typeface="Times New Roman" panose="02020603050405020304" pitchFamily="18" charset="0"/>
                <a:ea typeface="Times New Roman" panose="02020603050405020304" pitchFamily="18" charset="0"/>
                <a:cs typeface="+mj-cs"/>
              </a:rPr>
              <a:t>و مرضي</a:t>
            </a:r>
            <a:r>
              <a:rPr lang="ar-JO" sz="2500" dirty="0">
                <a:latin typeface="Times New Roman" panose="02020603050405020304" pitchFamily="18" charset="0"/>
                <a:ea typeface="Times New Roman" panose="02020603050405020304" pitchFamily="18" charset="0"/>
                <a:cs typeface="+mj-cs"/>
              </a:rPr>
              <a:t>ة</a:t>
            </a:r>
            <a:r>
              <a:rPr lang="ar-SA" sz="2500" dirty="0">
                <a:latin typeface="Times New Roman" panose="02020603050405020304" pitchFamily="18" charset="0"/>
                <a:ea typeface="Times New Roman" panose="02020603050405020304" pitchFamily="18" charset="0"/>
                <a:cs typeface="+mj-cs"/>
              </a:rPr>
              <a:t> على ال</a:t>
            </a:r>
            <a:r>
              <a:rPr lang="ar-JO" sz="2500" dirty="0">
                <a:latin typeface="Times New Roman" panose="02020603050405020304" pitchFamily="18" charset="0"/>
                <a:ea typeface="Times New Roman" panose="02020603050405020304" pitchFamily="18" charset="0"/>
                <a:cs typeface="+mj-cs"/>
              </a:rPr>
              <a:t>أ</a:t>
            </a:r>
            <a:r>
              <a:rPr lang="ar-SA" sz="2500" dirty="0">
                <a:latin typeface="Times New Roman" panose="02020603050405020304" pitchFamily="18" charset="0"/>
                <a:ea typeface="Times New Roman" panose="02020603050405020304" pitchFamily="18" charset="0"/>
                <a:cs typeface="+mj-cs"/>
              </a:rPr>
              <a:t>قل في عالم التنافسية ف</a:t>
            </a:r>
            <a:r>
              <a:rPr lang="ar-JO" sz="2500" dirty="0">
                <a:latin typeface="Times New Roman" panose="02020603050405020304" pitchFamily="18" charset="0"/>
                <a:ea typeface="Times New Roman" panose="02020603050405020304" pitchFamily="18" charset="0"/>
                <a:cs typeface="+mj-cs"/>
              </a:rPr>
              <a:t>إ</a:t>
            </a:r>
            <a:r>
              <a:rPr lang="ar-SA" sz="2500" dirty="0">
                <a:latin typeface="Times New Roman" panose="02020603050405020304" pitchFamily="18" charset="0"/>
                <a:ea typeface="Times New Roman" panose="02020603050405020304" pitchFamily="18" charset="0"/>
                <a:cs typeface="+mj-cs"/>
              </a:rPr>
              <a:t>نها لا</a:t>
            </a:r>
            <a:r>
              <a:rPr lang="ar-JO" sz="2500" dirty="0">
                <a:latin typeface="Times New Roman" panose="02020603050405020304" pitchFamily="18" charset="0"/>
                <a:ea typeface="Times New Roman" panose="02020603050405020304" pitchFamily="18" charset="0"/>
                <a:cs typeface="+mj-cs"/>
              </a:rPr>
              <a:t> </a:t>
            </a:r>
            <a:r>
              <a:rPr lang="ar-SA" sz="2500" dirty="0">
                <a:latin typeface="Times New Roman" panose="02020603050405020304" pitchFamily="18" charset="0"/>
                <a:ea typeface="Times New Roman" panose="02020603050405020304" pitchFamily="18" charset="0"/>
                <a:cs typeface="+mj-cs"/>
              </a:rPr>
              <a:t>بد</a:t>
            </a:r>
            <a:r>
              <a:rPr lang="ar-JO" sz="2500" dirty="0">
                <a:latin typeface="Times New Roman" panose="02020603050405020304" pitchFamily="18" charset="0"/>
                <a:ea typeface="Times New Roman" panose="02020603050405020304" pitchFamily="18" charset="0"/>
                <a:cs typeface="+mj-cs"/>
              </a:rPr>
              <a:t>ّ</a:t>
            </a:r>
            <a:r>
              <a:rPr lang="ar-SA" sz="2500" dirty="0">
                <a:latin typeface="Times New Roman" panose="02020603050405020304" pitchFamily="18" charset="0"/>
                <a:ea typeface="Times New Roman" panose="02020603050405020304" pitchFamily="18" charset="0"/>
                <a:cs typeface="+mj-cs"/>
              </a:rPr>
              <a:t> </a:t>
            </a:r>
            <a:r>
              <a:rPr lang="ar-JO" sz="2500" dirty="0">
                <a:latin typeface="Times New Roman" panose="02020603050405020304" pitchFamily="18" charset="0"/>
                <a:ea typeface="Times New Roman" panose="02020603050405020304" pitchFamily="18" charset="0"/>
                <a:cs typeface="+mj-cs"/>
              </a:rPr>
              <a:t>أ</a:t>
            </a:r>
            <a:r>
              <a:rPr lang="ar-SA" sz="2500" dirty="0">
                <a:latin typeface="Times New Roman" panose="02020603050405020304" pitchFamily="18" charset="0"/>
                <a:ea typeface="Times New Roman" panose="02020603050405020304" pitchFamily="18" charset="0"/>
                <a:cs typeface="+mj-cs"/>
              </a:rPr>
              <a:t>ن توف</a:t>
            </a:r>
            <a:r>
              <a:rPr lang="ar-JO" sz="2500" dirty="0">
                <a:latin typeface="Times New Roman" panose="02020603050405020304" pitchFamily="18" charset="0"/>
                <a:ea typeface="Times New Roman" panose="02020603050405020304" pitchFamily="18" charset="0"/>
                <a:cs typeface="+mj-cs"/>
              </a:rPr>
              <a:t>ّ</a:t>
            </a:r>
            <a:r>
              <a:rPr lang="ar-SA" sz="2500" dirty="0">
                <a:latin typeface="Times New Roman" panose="02020603050405020304" pitchFamily="18" charset="0"/>
                <a:ea typeface="Times New Roman" panose="02020603050405020304" pitchFamily="18" charset="0"/>
                <a:cs typeface="+mj-cs"/>
              </a:rPr>
              <a:t>ر للبحث العلمي مقومات</a:t>
            </a:r>
            <a:r>
              <a:rPr lang="ar-JO" sz="2500" dirty="0">
                <a:latin typeface="Times New Roman" panose="02020603050405020304" pitchFamily="18" charset="0"/>
                <a:ea typeface="Times New Roman" panose="02020603050405020304" pitchFamily="18" charset="0"/>
                <a:cs typeface="+mj-cs"/>
              </a:rPr>
              <a:t>ه</a:t>
            </a:r>
            <a:r>
              <a:rPr lang="ar-SA" sz="2500" dirty="0">
                <a:latin typeface="Times New Roman" panose="02020603050405020304" pitchFamily="18" charset="0"/>
                <a:ea typeface="Times New Roman" panose="02020603050405020304" pitchFamily="18" charset="0"/>
                <a:cs typeface="+mj-cs"/>
              </a:rPr>
              <a:t> الأساسية من تمويل وباحثين ومدربين وبيئة محفزة وسياسة بحثي</a:t>
            </a:r>
            <a:r>
              <a:rPr lang="ar-JO" sz="2500" dirty="0">
                <a:latin typeface="Times New Roman" panose="02020603050405020304" pitchFamily="18" charset="0"/>
                <a:ea typeface="Times New Roman" panose="02020603050405020304" pitchFamily="18" charset="0"/>
                <a:cs typeface="+mj-cs"/>
              </a:rPr>
              <a:t>ة</a:t>
            </a:r>
            <a:r>
              <a:rPr lang="ar-SA" sz="2500" dirty="0">
                <a:latin typeface="Times New Roman" panose="02020603050405020304" pitchFamily="18" charset="0"/>
                <a:ea typeface="Times New Roman" panose="02020603050405020304" pitchFamily="18" charset="0"/>
                <a:cs typeface="+mj-cs"/>
              </a:rPr>
              <a:t> وحرية </a:t>
            </a:r>
            <a:r>
              <a:rPr lang="ar-JO" sz="2500" dirty="0">
                <a:latin typeface="Times New Roman" panose="02020603050405020304" pitchFamily="18" charset="0"/>
                <a:ea typeface="Times New Roman" panose="02020603050405020304" pitchFamily="18" charset="0"/>
                <a:cs typeface="+mj-cs"/>
              </a:rPr>
              <a:t>أ</a:t>
            </a:r>
            <a:r>
              <a:rPr lang="ar-SA" sz="2500" dirty="0">
                <a:latin typeface="Times New Roman" panose="02020603050405020304" pitchFamily="18" charset="0"/>
                <a:ea typeface="Times New Roman" panose="02020603050405020304" pitchFamily="18" charset="0"/>
                <a:cs typeface="+mj-cs"/>
              </a:rPr>
              <a:t>كاديمي</a:t>
            </a:r>
            <a:r>
              <a:rPr lang="ar-JO" sz="2500" dirty="0">
                <a:latin typeface="Times New Roman" panose="02020603050405020304" pitchFamily="18" charset="0"/>
                <a:ea typeface="Times New Roman" panose="02020603050405020304" pitchFamily="18" charset="0"/>
                <a:cs typeface="+mj-cs"/>
              </a:rPr>
              <a:t>ة.</a:t>
            </a:r>
          </a:p>
          <a:p>
            <a:pPr algn="just" rtl="1"/>
            <a:endParaRPr lang="ar-SA" sz="2500" dirty="0">
              <a:latin typeface="Times New Roman" panose="02020603050405020304" pitchFamily="18" charset="0"/>
              <a:ea typeface="Times New Roman" panose="02020603050405020304" pitchFamily="18" charset="0"/>
              <a:cs typeface="+mj-cs"/>
            </a:endParaRPr>
          </a:p>
          <a:p>
            <a:pPr algn="just" rtl="1"/>
            <a:r>
              <a:rPr lang="ar-JO" sz="2500" dirty="0">
                <a:latin typeface="Times New Roman" panose="02020603050405020304" pitchFamily="18" charset="0"/>
                <a:ea typeface="Times New Roman" panose="02020603050405020304" pitchFamily="18" charset="0"/>
                <a:cs typeface="+mj-cs"/>
              </a:rPr>
              <a:t>     </a:t>
            </a:r>
            <a:r>
              <a:rPr lang="ar-SA" sz="2500" dirty="0">
                <a:latin typeface="Times New Roman" panose="02020603050405020304" pitchFamily="18" charset="0"/>
                <a:ea typeface="Times New Roman" panose="02020603050405020304" pitchFamily="18" charset="0"/>
                <a:cs typeface="+mj-cs"/>
              </a:rPr>
              <a:t> إن مؤسسات التعليم العالي هي المؤسسات المؤهلة لاحتضان البحث العلمي وممارسته والوصول إلى غايته المنشودة وذلك لأسباب موضوعية ومعترف بها من قبل الجميع وهي على سبيل المثال وجود الكوادر المؤهلة لإجراء البحث وجود البيئة المناسبة التي تتقبل طرح الأفكار</a:t>
            </a:r>
            <a:r>
              <a:rPr lang="ar-JO" sz="2500" dirty="0">
                <a:latin typeface="Times New Roman" panose="02020603050405020304" pitchFamily="18" charset="0"/>
                <a:ea typeface="Times New Roman" panose="02020603050405020304" pitchFamily="18" charset="0"/>
                <a:cs typeface="+mj-cs"/>
              </a:rPr>
              <a:t>، بالإضافة إلى</a:t>
            </a:r>
            <a:r>
              <a:rPr lang="ar-SA" sz="2500" dirty="0">
                <a:latin typeface="Times New Roman" panose="02020603050405020304" pitchFamily="18" charset="0"/>
                <a:ea typeface="Times New Roman" panose="02020603050405020304" pitchFamily="18" charset="0"/>
                <a:cs typeface="+mj-cs"/>
              </a:rPr>
              <a:t> توف</a:t>
            </a:r>
            <a:r>
              <a:rPr lang="ar-JO" sz="2500" dirty="0">
                <a:latin typeface="Times New Roman" panose="02020603050405020304" pitchFamily="18" charset="0"/>
                <a:ea typeface="Times New Roman" panose="02020603050405020304" pitchFamily="18" charset="0"/>
                <a:cs typeface="+mj-cs"/>
              </a:rPr>
              <a:t>ّ</a:t>
            </a:r>
            <a:r>
              <a:rPr lang="ar-SA" sz="2500" dirty="0">
                <a:latin typeface="Times New Roman" panose="02020603050405020304" pitchFamily="18" charset="0"/>
                <a:ea typeface="Times New Roman" panose="02020603050405020304" pitchFamily="18" charset="0"/>
                <a:cs typeface="+mj-cs"/>
              </a:rPr>
              <a:t>ر الخدمات البحثية المتخصصة وبرامج الدراسات العليا التي تدر</a:t>
            </a:r>
            <a:r>
              <a:rPr lang="ar-JO" sz="2500" dirty="0">
                <a:latin typeface="Times New Roman" panose="02020603050405020304" pitchFamily="18" charset="0"/>
                <a:ea typeface="Times New Roman" panose="02020603050405020304" pitchFamily="18" charset="0"/>
                <a:cs typeface="+mj-cs"/>
              </a:rPr>
              <a:t>ّ</a:t>
            </a:r>
            <a:r>
              <a:rPr lang="ar-SA" sz="2500" dirty="0">
                <a:latin typeface="Times New Roman" panose="02020603050405020304" pitchFamily="18" charset="0"/>
                <a:ea typeface="Times New Roman" panose="02020603050405020304" pitchFamily="18" charset="0"/>
                <a:cs typeface="+mj-cs"/>
              </a:rPr>
              <a:t>ب الطلبة على إجراء الأبحاث العلمية لنيل شهاداتهم</a:t>
            </a:r>
            <a:r>
              <a:rPr lang="ar-JO" sz="2500" dirty="0">
                <a:latin typeface="Times New Roman" panose="02020603050405020304" pitchFamily="18" charset="0"/>
                <a:ea typeface="Times New Roman" panose="02020603050405020304" pitchFamily="18" charset="0"/>
                <a:cs typeface="+mj-cs"/>
              </a:rPr>
              <a:t>.</a:t>
            </a:r>
            <a:endParaRPr lang="ar-SA" sz="2500" dirty="0">
              <a:latin typeface="Times New Roman" panose="02020603050405020304" pitchFamily="18" charset="0"/>
              <a:ea typeface="Times New Roman" panose="02020603050405020304" pitchFamily="18" charset="0"/>
              <a:cs typeface="+mj-cs"/>
            </a:endParaRPr>
          </a:p>
          <a:p>
            <a:pPr algn="just" rtl="1"/>
            <a:endParaRPr lang="ar-SA" sz="2500" dirty="0">
              <a:latin typeface="Times New Roman" panose="02020603050405020304" pitchFamily="18" charset="0"/>
              <a:ea typeface="Times New Roman" panose="02020603050405020304" pitchFamily="18" charset="0"/>
              <a:cs typeface="+mj-cs"/>
            </a:endParaRPr>
          </a:p>
        </p:txBody>
      </p:sp>
      <p:sp>
        <p:nvSpPr>
          <p:cNvPr id="11" name="Google Shape;110;p1">
            <a:extLst>
              <a:ext uri="{FF2B5EF4-FFF2-40B4-BE49-F238E27FC236}">
                <a16:creationId xmlns:a16="http://schemas.microsoft.com/office/drawing/2014/main" id="{DFDB6F0C-457B-402F-897E-1445B9D8B054}"/>
              </a:ext>
            </a:extLst>
          </p:cNvPr>
          <p:cNvSpPr/>
          <p:nvPr/>
        </p:nvSpPr>
        <p:spPr>
          <a:xfrm>
            <a:off x="191344" y="955762"/>
            <a:ext cx="1858162" cy="341116"/>
          </a:xfrm>
          <a:prstGeom prst="roundRect">
            <a:avLst>
              <a:gd name="adj" fmla="val 16667"/>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(5)</a:t>
            </a:r>
            <a:endParaRPr sz="1200" b="1" dirty="0"/>
          </a:p>
        </p:txBody>
      </p:sp>
    </p:spTree>
    <p:custDataLst>
      <p:tags r:id="rId1"/>
    </p:custDataLst>
    <p:extLst>
      <p:ext uri="{BB962C8B-B14F-4D97-AF65-F5344CB8AC3E}">
        <p14:creationId xmlns:p14="http://schemas.microsoft.com/office/powerpoint/2010/main" val="418250282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 البحث العلمي والمنهج العلمي</a:t>
            </a:r>
            <a:endParaRPr lang="ar-JO" sz="2400" b="1" dirty="0">
              <a:solidFill>
                <a:schemeClr val="bg2"/>
              </a:solidFill>
              <a:latin typeface="Simplified Arabic" pitchFamily="18" charset="-78"/>
              <a:cs typeface="Simplified Arabic" pitchFamily="18" charset="-78"/>
            </a:endParaRPr>
          </a:p>
        </p:txBody>
      </p:sp>
      <p:sp>
        <p:nvSpPr>
          <p:cNvPr id="2" name="Rectangle 1"/>
          <p:cNvSpPr/>
          <p:nvPr/>
        </p:nvSpPr>
        <p:spPr>
          <a:xfrm>
            <a:off x="3359696" y="1454344"/>
            <a:ext cx="8496944" cy="4524315"/>
          </a:xfrm>
          <a:prstGeom prst="rect">
            <a:avLst/>
          </a:prstGeom>
        </p:spPr>
        <p:txBody>
          <a:bodyPr wrap="square">
            <a:spAutoFit/>
          </a:bodyPr>
          <a:lstStyle/>
          <a:p>
            <a:pPr algn="just" rtl="1"/>
            <a:r>
              <a:rPr lang="ar-JO" sz="2400" b="1" dirty="0">
                <a:cs typeface="+mj-cs"/>
              </a:rPr>
              <a:t>مفهوم البحث العلمي </a:t>
            </a:r>
          </a:p>
          <a:p>
            <a:pPr algn="just" rtl="1"/>
            <a:r>
              <a:rPr lang="ar-JO" sz="2400" dirty="0">
                <a:cs typeface="+mj-cs"/>
              </a:rPr>
              <a:t> البحث لغةً وفقًا لابن منظورهو: " أن تسأل عن شيء معين وتفتش وتستخبر عن هذا الشيء“.</a:t>
            </a:r>
          </a:p>
          <a:p>
            <a:pPr algn="just" rtl="1"/>
            <a:r>
              <a:rPr lang="ar-JO" sz="2400" dirty="0">
                <a:cs typeface="+mj-cs"/>
              </a:rPr>
              <a:t> أما في الاصطلاح:  فهو حصيلة الجهود المنظمة الهادفة إلى الإجابة عن تساؤل أو مجموعة من التساؤلات المتصلة بموضوع ما من خلال طرائق خاضعة لقواعد وضعية أو هو محاولة لاكتشاف المعرفة والتنقيب عنها وتنميتها وفحصها وتحقيقها بتقص دقيق ونقد عميق.</a:t>
            </a:r>
          </a:p>
          <a:p>
            <a:pPr algn="just" rtl="1"/>
            <a:r>
              <a:rPr lang="ar-JO" sz="2400" dirty="0">
                <a:cs typeface="+mj-cs"/>
              </a:rPr>
              <a:t>  ويعرف البحث العلمي بأنه” هو محاولة لاكتشاف المعرفـة، والتنقيـب عنـها، وتطويرها وفحصها، وتحقيقها بتقص دقيـق ونقـد عميق ، وهو الوسيلة للوصول إلى تطوير المعرفة بطريقة منتظمة وطريقة لإيجاد حلول لمشكلات التغير الاجتمـاعي في مختلف النواحي ، لكي يسير المجتمع في سبيل التقدم ويحقق ما يصبو إليه"</a:t>
            </a:r>
          </a:p>
          <a:p>
            <a:pPr algn="just" rtl="1"/>
            <a:endParaRPr lang="ar-JO" sz="2400" dirty="0">
              <a:cs typeface="+mj-cs"/>
            </a:endParaRPr>
          </a:p>
        </p:txBody>
      </p:sp>
      <p:pic>
        <p:nvPicPr>
          <p:cNvPr id="9" name="Google Shape;149;p3">
            <a:extLst>
              <a:ext uri="{FF2B5EF4-FFF2-40B4-BE49-F238E27FC236}">
                <a16:creationId xmlns:a16="http://schemas.microsoft.com/office/drawing/2014/main" id="{263CF725-6B4B-4D99-AF82-770B914C5BFD}"/>
              </a:ext>
            </a:extLst>
          </p:cNvPr>
          <p:cNvPicPr preferRelativeResize="0"/>
          <p:nvPr/>
        </p:nvPicPr>
        <p:blipFill rotWithShape="1">
          <a:blip r:embed="rId5">
            <a:alphaModFix/>
          </a:blip>
          <a:srcRect/>
          <a:stretch/>
        </p:blipFill>
        <p:spPr>
          <a:xfrm>
            <a:off x="10282183" y="6548767"/>
            <a:ext cx="1879649" cy="309233"/>
          </a:xfrm>
          <a:prstGeom prst="rect">
            <a:avLst/>
          </a:prstGeom>
          <a:noFill/>
          <a:ln>
            <a:noFill/>
          </a:ln>
        </p:spPr>
      </p:pic>
      <p:sp>
        <p:nvSpPr>
          <p:cNvPr id="10" name="Google Shape;110;p1">
            <a:extLst>
              <a:ext uri="{FF2B5EF4-FFF2-40B4-BE49-F238E27FC236}">
                <a16:creationId xmlns:a16="http://schemas.microsoft.com/office/drawing/2014/main" id="{9B49EEA7-838D-4330-94BF-3593FCC38C0E}"/>
              </a:ext>
            </a:extLst>
          </p:cNvPr>
          <p:cNvSpPr/>
          <p:nvPr/>
        </p:nvSpPr>
        <p:spPr>
          <a:xfrm>
            <a:off x="256197" y="882162"/>
            <a:ext cx="1858162" cy="341116"/>
          </a:xfrm>
          <a:prstGeom prst="roundRect">
            <a:avLst>
              <a:gd name="adj" fmla="val 16667"/>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(5)</a:t>
            </a:r>
            <a:endParaRPr sz="1200" b="1" dirty="0"/>
          </a:p>
        </p:txBody>
      </p:sp>
      <p:sp>
        <p:nvSpPr>
          <p:cNvPr id="12" name="TextBox 11">
            <a:extLst>
              <a:ext uri="{FF2B5EF4-FFF2-40B4-BE49-F238E27FC236}">
                <a16:creationId xmlns:a16="http://schemas.microsoft.com/office/drawing/2014/main" id="{BBF474CA-6F66-45C5-9DEA-1F267C3627B4}"/>
              </a:ext>
            </a:extLst>
          </p:cNvPr>
          <p:cNvSpPr txBox="1"/>
          <p:nvPr/>
        </p:nvSpPr>
        <p:spPr>
          <a:xfrm>
            <a:off x="554710" y="5521290"/>
            <a:ext cx="1751856" cy="1200329"/>
          </a:xfrm>
          <a:prstGeom prst="rect">
            <a:avLst/>
          </a:prstGeom>
          <a:noFill/>
        </p:spPr>
        <p:txBody>
          <a:bodyPr wrap="square">
            <a:spAutoFit/>
          </a:bodyPr>
          <a:lstStyle/>
          <a:p>
            <a:pPr marL="0" marR="0" lvl="0" indent="0" algn="ct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chemeClr val="bg2"/>
                </a:solidFill>
                <a:effectLst/>
                <a:uLnTx/>
                <a:uFillTx/>
                <a:latin typeface="Arial"/>
                <a:cs typeface="Arial"/>
                <a:sym typeface="Arial"/>
              </a:rPr>
              <a:t>البحث العلمي وسيلة وليس غاية بحد ذاته</a:t>
            </a:r>
          </a:p>
        </p:txBody>
      </p:sp>
      <p:pic>
        <p:nvPicPr>
          <p:cNvPr id="13" name="Picture 12">
            <a:extLst>
              <a:ext uri="{FF2B5EF4-FFF2-40B4-BE49-F238E27FC236}">
                <a16:creationId xmlns:a16="http://schemas.microsoft.com/office/drawing/2014/main" id="{5A4CFA14-68F8-48C9-A517-CBDCDF66240F}"/>
              </a:ext>
            </a:extLst>
          </p:cNvPr>
          <p:cNvPicPr>
            <a:picLocks noChangeAspect="1"/>
          </p:cNvPicPr>
          <p:nvPr/>
        </p:nvPicPr>
        <p:blipFill>
          <a:blip r:embed="rId6"/>
          <a:stretch>
            <a:fillRect/>
          </a:stretch>
        </p:blipFill>
        <p:spPr>
          <a:xfrm>
            <a:off x="0" y="1276584"/>
            <a:ext cx="3259866" cy="4244706"/>
          </a:xfrm>
          <a:prstGeom prst="rect">
            <a:avLst/>
          </a:prstGeom>
        </p:spPr>
      </p:pic>
    </p:spTree>
    <p:custDataLst>
      <p:tags r:id="rId1"/>
    </p:custDataLst>
    <p:extLst>
      <p:ext uri="{BB962C8B-B14F-4D97-AF65-F5344CB8AC3E}">
        <p14:creationId xmlns:p14="http://schemas.microsoft.com/office/powerpoint/2010/main" val="18418370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 البحث العلمي والمنهج العلمي</a:t>
            </a:r>
            <a:endParaRPr lang="ar-JO" sz="2400" b="1" dirty="0">
              <a:solidFill>
                <a:schemeClr val="bg2"/>
              </a:solidFill>
              <a:latin typeface="Simplified Arabic" pitchFamily="18" charset="-78"/>
              <a:cs typeface="Simplified Arabic" pitchFamily="18" charset="-78"/>
            </a:endParaRPr>
          </a:p>
        </p:txBody>
      </p:sp>
      <p:sp>
        <p:nvSpPr>
          <p:cNvPr id="2" name="Rectangle 1"/>
          <p:cNvSpPr/>
          <p:nvPr/>
        </p:nvSpPr>
        <p:spPr>
          <a:xfrm>
            <a:off x="839416" y="1454344"/>
            <a:ext cx="11017224" cy="4154984"/>
          </a:xfrm>
          <a:prstGeom prst="rect">
            <a:avLst/>
          </a:prstGeom>
        </p:spPr>
        <p:txBody>
          <a:bodyPr wrap="square">
            <a:spAutoFit/>
          </a:bodyPr>
          <a:lstStyle/>
          <a:p>
            <a:pPr algn="just" rtl="1"/>
            <a:r>
              <a:rPr lang="ar-JO" sz="2400" b="1" dirty="0">
                <a:cs typeface="+mj-cs"/>
              </a:rPr>
              <a:t>مفهوم البحث العلمي </a:t>
            </a:r>
          </a:p>
          <a:p>
            <a:pPr algn="just" rtl="1"/>
            <a:r>
              <a:rPr lang="ar-JO" sz="2400" dirty="0">
                <a:cs typeface="+mj-cs"/>
              </a:rPr>
              <a:t> وعرف آرثر كول </a:t>
            </a:r>
            <a:r>
              <a:rPr lang="en-GB" sz="2400" dirty="0">
                <a:cs typeface="+mj-cs"/>
              </a:rPr>
              <a:t>Arthur Cole  </a:t>
            </a:r>
            <a:r>
              <a:rPr lang="ar-JO" sz="2400" dirty="0">
                <a:cs typeface="+mj-cs"/>
              </a:rPr>
              <a:t>البحث العلمي بأنه :" تقرير وافي يقدّمه الباحث العلمي من خلال عمل تعهده وأتمّه، على أن يشمل التقرير كل مراحل الدراسة، منذ أن كانت فكرة حتى صارت نتائج مدونة، ومرتبة، ومؤيدة بالحجج والأسانيد ).</a:t>
            </a:r>
          </a:p>
          <a:p>
            <a:pPr algn="just" rtl="1"/>
            <a:endParaRPr lang="ar-JO" sz="2400" dirty="0">
              <a:cs typeface="+mj-cs"/>
            </a:endParaRPr>
          </a:p>
          <a:p>
            <a:pPr algn="just" rtl="1"/>
            <a:r>
              <a:rPr lang="ar-JO" sz="2400" dirty="0">
                <a:cs typeface="+mj-cs"/>
              </a:rPr>
              <a:t>وهناك تعريف آخر حول البحث العلمي بأنه "محاولة صادقة لاكتشاف الحقيقة بطريقة منهجية وعرضها بعد تقص دقيق، ونقد عميق عرضًا ينمُّ عن ذكاء وفهم، حتى يستطيع الباحث أن يقدّم للمعرفة لبنة جديدة ويسهم في تقدم الإنسانية ".</a:t>
            </a:r>
          </a:p>
          <a:p>
            <a:pPr algn="just" rtl="1"/>
            <a:endParaRPr lang="ar-JO" sz="2400" dirty="0">
              <a:cs typeface="+mj-cs"/>
            </a:endParaRPr>
          </a:p>
          <a:p>
            <a:pPr algn="just" rtl="1"/>
            <a:r>
              <a:rPr lang="ar-JO" sz="2400" dirty="0">
                <a:cs typeface="+mj-cs"/>
              </a:rPr>
              <a:t>ويمكن  تعريف البحث العلمي بأنه بذل الجهود اللازمة لتوفير المعلومات الكافية لحل المشكلات بطريقة علمية وتقديم مجموعة من التوصيات العلمية والعملية والتي تسهم في زيادة الإنتاج المعرفي .</a:t>
            </a:r>
            <a:endParaRPr lang="ar-JO" sz="2400" b="1" dirty="0">
              <a:cs typeface="+mj-cs"/>
            </a:endParaRPr>
          </a:p>
        </p:txBody>
      </p:sp>
      <p:pic>
        <p:nvPicPr>
          <p:cNvPr id="6" name="Google Shape;149;p3">
            <a:extLst>
              <a:ext uri="{FF2B5EF4-FFF2-40B4-BE49-F238E27FC236}">
                <a16:creationId xmlns:a16="http://schemas.microsoft.com/office/drawing/2014/main" id="{6064BFDF-37B9-47CF-B889-09744788D48E}"/>
              </a:ext>
            </a:extLst>
          </p:cNvPr>
          <p:cNvPicPr preferRelativeResize="0"/>
          <p:nvPr/>
        </p:nvPicPr>
        <p:blipFill rotWithShape="1">
          <a:blip r:embed="rId5">
            <a:alphaModFix/>
          </a:blip>
          <a:srcRect/>
          <a:stretch/>
        </p:blipFill>
        <p:spPr>
          <a:xfrm>
            <a:off x="10056440" y="6430073"/>
            <a:ext cx="1879649" cy="309233"/>
          </a:xfrm>
          <a:prstGeom prst="rect">
            <a:avLst/>
          </a:prstGeom>
          <a:noFill/>
          <a:ln>
            <a:noFill/>
          </a:ln>
        </p:spPr>
      </p:pic>
    </p:spTree>
    <p:custDataLst>
      <p:tags r:id="rId1"/>
    </p:custDataLst>
    <p:extLst>
      <p:ext uri="{BB962C8B-B14F-4D97-AF65-F5344CB8AC3E}">
        <p14:creationId xmlns:p14="http://schemas.microsoft.com/office/powerpoint/2010/main" val="30700924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523180"/>
          </a:xfrm>
          <a:prstGeom prst="rect">
            <a:avLst/>
          </a:prstGeom>
          <a:noFill/>
          <a:ln>
            <a:noFill/>
          </a:ln>
        </p:spPr>
        <p:txBody>
          <a:bodyPr spcFirstLastPara="1" wrap="square" lIns="91425" tIns="45700" rIns="91425" bIns="45700" anchor="t" anchorCtr="0">
            <a:spAutoFit/>
          </a:bodyPr>
          <a:lstStyle/>
          <a:p>
            <a:pPr lvl="0" algn="ctr"/>
            <a:r>
              <a:rPr lang="ar-JO" sz="2800" b="1" dirty="0">
                <a:solidFill>
                  <a:schemeClr val="bg2"/>
                </a:solidFill>
                <a:latin typeface="Simplified Arabic" pitchFamily="18" charset="-78"/>
                <a:cs typeface="Simplified Arabic" pitchFamily="18" charset="-78"/>
                <a:sym typeface="Tajawal Medium"/>
              </a:rPr>
              <a:t> البحث العلمي والمنهج العلمي</a:t>
            </a:r>
            <a:endParaRPr sz="2800" b="1" dirty="0">
              <a:solidFill>
                <a:schemeClr val="bg2"/>
              </a:solidFill>
              <a:latin typeface="Simplified Arabic" pitchFamily="18" charset="-78"/>
              <a:cs typeface="Simplified Arabic" pitchFamily="18" charset="-78"/>
            </a:endParaRPr>
          </a:p>
        </p:txBody>
      </p:sp>
      <p:pic>
        <p:nvPicPr>
          <p:cNvPr id="149" name="Google Shape;149;p3"/>
          <p:cNvPicPr preferRelativeResize="0"/>
          <p:nvPr/>
        </p:nvPicPr>
        <p:blipFill rotWithShape="1">
          <a:blip r:embed="rId5">
            <a:alphaModFix/>
          </a:blip>
          <a:srcRect/>
          <a:stretch/>
        </p:blipFill>
        <p:spPr>
          <a:xfrm>
            <a:off x="10056440" y="6430073"/>
            <a:ext cx="1879649" cy="309233"/>
          </a:xfrm>
          <a:prstGeom prst="rect">
            <a:avLst/>
          </a:prstGeom>
          <a:noFill/>
          <a:ln>
            <a:noFill/>
          </a:ln>
        </p:spPr>
      </p:pic>
      <p:sp>
        <p:nvSpPr>
          <p:cNvPr id="3" name="Rectangle 2"/>
          <p:cNvSpPr/>
          <p:nvPr/>
        </p:nvSpPr>
        <p:spPr>
          <a:xfrm>
            <a:off x="1503363" y="1757850"/>
            <a:ext cx="9493005" cy="4154984"/>
          </a:xfrm>
          <a:prstGeom prst="rect">
            <a:avLst/>
          </a:prstGeom>
        </p:spPr>
        <p:txBody>
          <a:bodyPr wrap="square">
            <a:spAutoFit/>
          </a:bodyPr>
          <a:lstStyle/>
          <a:p>
            <a:pPr algn="just" rtl="1"/>
            <a:r>
              <a:rPr lang="ar-JO" sz="2400" b="1" dirty="0">
                <a:latin typeface="Times New Roman" panose="02020603050405020304" pitchFamily="18" charset="0"/>
                <a:ea typeface="Times New Roman" panose="02020603050405020304" pitchFamily="18" charset="0"/>
                <a:cs typeface="+mj-cs"/>
              </a:rPr>
              <a:t>مفهوم </a:t>
            </a:r>
            <a:r>
              <a:rPr lang="ar-SA" sz="2400" b="1" dirty="0">
                <a:latin typeface="Times New Roman" panose="02020603050405020304" pitchFamily="18" charset="0"/>
                <a:ea typeface="Times New Roman" panose="02020603050405020304" pitchFamily="18" charset="0"/>
                <a:cs typeface="+mj-cs"/>
              </a:rPr>
              <a:t>المنهج العلمي</a:t>
            </a:r>
            <a:endParaRPr lang="ar-JO" sz="2400" b="1" dirty="0">
              <a:latin typeface="Times New Roman" panose="02020603050405020304" pitchFamily="18" charset="0"/>
              <a:ea typeface="Times New Roman" panose="02020603050405020304" pitchFamily="18" charset="0"/>
              <a:cs typeface="+mj-cs"/>
            </a:endParaRPr>
          </a:p>
          <a:p>
            <a:pPr algn="just" rtl="1"/>
            <a:endParaRPr lang="ar-JO" sz="2400" b="1" dirty="0">
              <a:latin typeface="Times New Roman" panose="02020603050405020304" pitchFamily="18" charset="0"/>
              <a:ea typeface="Times New Roman" panose="02020603050405020304" pitchFamily="18" charset="0"/>
              <a:cs typeface="+mj-cs"/>
            </a:endParaRPr>
          </a:p>
          <a:p>
            <a:pPr algn="just" rtl="1"/>
            <a:r>
              <a:rPr lang="ar-JO" sz="2400" dirty="0">
                <a:latin typeface="Times New Roman" panose="02020603050405020304" pitchFamily="18" charset="0"/>
                <a:ea typeface="Times New Roman" panose="02020603050405020304" pitchFamily="18" charset="0"/>
                <a:cs typeface="+mj-cs"/>
              </a:rPr>
              <a:t>       </a:t>
            </a:r>
            <a:r>
              <a:rPr lang="ar-SA" sz="2400" dirty="0">
                <a:latin typeface="Times New Roman" panose="02020603050405020304" pitchFamily="18" charset="0"/>
                <a:ea typeface="Times New Roman" panose="02020603050405020304" pitchFamily="18" charset="0"/>
                <a:cs typeface="+mj-cs"/>
              </a:rPr>
              <a:t>يعرف المنهج العلمي على أنه : أسلوب علمي منظم يتبعه الباحثون لجمع المعلومات والبيانات التي تخص موضوع علمي معين، ووضع الفرضيات وكل التساؤلات ومن ثم إيجاد كافة الحلول التي تخص هذا الموضوع، وذلك في النهاية بهدف الوصول إلى مجتمع حضاري يعيش فيه الإنسان.</a:t>
            </a:r>
            <a:endParaRPr lang="ar-JO" sz="2400" dirty="0">
              <a:latin typeface="Times New Roman" panose="02020603050405020304" pitchFamily="18" charset="0"/>
              <a:ea typeface="Times New Roman" panose="02020603050405020304" pitchFamily="18" charset="0"/>
              <a:cs typeface="+mj-cs"/>
            </a:endParaRPr>
          </a:p>
          <a:p>
            <a:pPr algn="just" rtl="1"/>
            <a:endParaRPr lang="ar-SA" sz="2400" dirty="0">
              <a:latin typeface="Times New Roman" panose="02020603050405020304" pitchFamily="18" charset="0"/>
              <a:ea typeface="Times New Roman" panose="02020603050405020304" pitchFamily="18" charset="0"/>
              <a:cs typeface="+mj-cs"/>
            </a:endParaRPr>
          </a:p>
          <a:p>
            <a:pPr algn="just" rtl="1"/>
            <a:r>
              <a:rPr lang="ar-SA" sz="2400" dirty="0">
                <a:latin typeface="Times New Roman" panose="02020603050405020304" pitchFamily="18" charset="0"/>
                <a:ea typeface="Times New Roman" panose="02020603050405020304" pitchFamily="18" charset="0"/>
                <a:cs typeface="+mj-cs"/>
              </a:rPr>
              <a:t>ويعرف أيضا المنهج العلمي على أنه : مجموعة من الطرق التي تعتمد بشكل أساسي على الملاحظة والقياس في اكتشاف الظواهر والمشاكل العلمية للبحث، ويتطل</a:t>
            </a:r>
            <a:r>
              <a:rPr lang="ar-JO" sz="2400" dirty="0">
                <a:latin typeface="Times New Roman" panose="02020603050405020304" pitchFamily="18" charset="0"/>
                <a:ea typeface="Times New Roman" panose="02020603050405020304" pitchFamily="18" charset="0"/>
                <a:cs typeface="+mj-cs"/>
              </a:rPr>
              <a:t>ّ</a:t>
            </a:r>
            <a:r>
              <a:rPr lang="ar-SA" sz="2400" dirty="0">
                <a:latin typeface="Times New Roman" panose="02020603050405020304" pitchFamily="18" charset="0"/>
                <a:ea typeface="Times New Roman" panose="02020603050405020304" pitchFamily="18" charset="0"/>
                <a:cs typeface="+mj-cs"/>
              </a:rPr>
              <a:t>ب المنهج العلمي أدوات بحثية خاصة لوضع النظريات وإثباتها بالأدلة والبراهين، وذلك يعود ل</a:t>
            </a:r>
            <a:r>
              <a:rPr lang="ar-JO" sz="2400" dirty="0">
                <a:latin typeface="Times New Roman" panose="02020603050405020304" pitchFamily="18" charset="0"/>
                <a:ea typeface="Times New Roman" panose="02020603050405020304" pitchFamily="18" charset="0"/>
                <a:cs typeface="+mj-cs"/>
              </a:rPr>
              <a:t>طبيعة ا</a:t>
            </a:r>
            <a:r>
              <a:rPr lang="ar-SA" sz="2400" dirty="0">
                <a:latin typeface="Times New Roman" panose="02020603050405020304" pitchFamily="18" charset="0"/>
                <a:ea typeface="Times New Roman" panose="02020603050405020304" pitchFamily="18" charset="0"/>
                <a:cs typeface="+mj-cs"/>
              </a:rPr>
              <a:t>لظاهرة المدروسة</a:t>
            </a:r>
            <a:r>
              <a:rPr lang="ar-JO" sz="2400" dirty="0">
                <a:latin typeface="Times New Roman" panose="02020603050405020304" pitchFamily="18" charset="0"/>
                <a:ea typeface="Times New Roman" panose="02020603050405020304" pitchFamily="18" charset="0"/>
                <a:cs typeface="+mj-cs"/>
              </a:rPr>
              <a:t>.</a:t>
            </a:r>
            <a:endParaRPr lang="ar-SA" sz="2400" dirty="0">
              <a:latin typeface="Times New Roman" panose="02020603050405020304" pitchFamily="18" charset="0"/>
              <a:ea typeface="Times New Roman" panose="02020603050405020304" pitchFamily="18" charset="0"/>
              <a:cs typeface="+mj-cs"/>
            </a:endParaRPr>
          </a:p>
          <a:p>
            <a:pPr algn="just" rtl="1"/>
            <a:endParaRPr lang="ar-SA" sz="2400" dirty="0">
              <a:latin typeface="Times New Roman" panose="02020603050405020304" pitchFamily="18" charset="0"/>
              <a:ea typeface="Times New Roman" panose="02020603050405020304" pitchFamily="18" charset="0"/>
              <a:cs typeface="+mj-cs"/>
            </a:endParaRPr>
          </a:p>
        </p:txBody>
      </p:sp>
      <p:sp>
        <p:nvSpPr>
          <p:cNvPr id="11" name="Google Shape;110;p1">
            <a:extLst>
              <a:ext uri="{FF2B5EF4-FFF2-40B4-BE49-F238E27FC236}">
                <a16:creationId xmlns:a16="http://schemas.microsoft.com/office/drawing/2014/main" id="{DFDB6F0C-457B-402F-897E-1445B9D8B054}"/>
              </a:ext>
            </a:extLst>
          </p:cNvPr>
          <p:cNvSpPr/>
          <p:nvPr/>
        </p:nvSpPr>
        <p:spPr>
          <a:xfrm>
            <a:off x="191344" y="955762"/>
            <a:ext cx="1858162" cy="341116"/>
          </a:xfrm>
          <a:prstGeom prst="roundRect">
            <a:avLst>
              <a:gd name="adj" fmla="val 16667"/>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t>ELD711/ Lecture</a:t>
            </a:r>
            <a:r>
              <a:rPr lang="ar-JO" sz="1200" b="1" dirty="0"/>
              <a:t> (5)</a:t>
            </a:r>
            <a:endParaRPr sz="1200" b="1" dirty="0"/>
          </a:p>
        </p:txBody>
      </p:sp>
    </p:spTree>
    <p:custDataLst>
      <p:tags r:id="rId1"/>
    </p:custDataLst>
    <p:extLst>
      <p:ext uri="{BB962C8B-B14F-4D97-AF65-F5344CB8AC3E}">
        <p14:creationId xmlns:p14="http://schemas.microsoft.com/office/powerpoint/2010/main" val="166496791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شروط البحث العلمي</a:t>
            </a:r>
            <a:endParaRPr lang="ar-JO" sz="2400" b="1" dirty="0">
              <a:solidFill>
                <a:schemeClr val="bg2"/>
              </a:solidFill>
              <a:latin typeface="Simplified Arabic" pitchFamily="18" charset="-78"/>
              <a:cs typeface="Simplified Arabic" pitchFamily="18" charset="-78"/>
            </a:endParaRPr>
          </a:p>
        </p:txBody>
      </p:sp>
      <p:sp>
        <p:nvSpPr>
          <p:cNvPr id="2" name="Rectangle 1"/>
          <p:cNvSpPr/>
          <p:nvPr/>
        </p:nvSpPr>
        <p:spPr>
          <a:xfrm>
            <a:off x="767408" y="1213260"/>
            <a:ext cx="11017224" cy="830997"/>
          </a:xfrm>
          <a:prstGeom prst="rect">
            <a:avLst/>
          </a:prstGeom>
        </p:spPr>
        <p:txBody>
          <a:bodyPr wrap="square">
            <a:spAutoFit/>
          </a:bodyPr>
          <a:lstStyle/>
          <a:p>
            <a:pPr algn="just" rtl="1"/>
            <a:r>
              <a:rPr lang="ar-JO" sz="2400" dirty="0"/>
              <a:t>      </a:t>
            </a:r>
          </a:p>
          <a:p>
            <a:pPr algn="just" rtl="1"/>
            <a:r>
              <a:rPr lang="ar-JO" sz="2400" dirty="0"/>
              <a:t> </a:t>
            </a:r>
          </a:p>
        </p:txBody>
      </p:sp>
      <p:sp>
        <p:nvSpPr>
          <p:cNvPr id="10" name="Rectangle 9"/>
          <p:cNvSpPr/>
          <p:nvPr/>
        </p:nvSpPr>
        <p:spPr>
          <a:xfrm>
            <a:off x="302068" y="1052736"/>
            <a:ext cx="11151182" cy="5262979"/>
          </a:xfrm>
          <a:prstGeom prst="rect">
            <a:avLst/>
          </a:prstGeom>
        </p:spPr>
        <p:txBody>
          <a:bodyPr wrap="square">
            <a:spAutoFit/>
          </a:bodyPr>
          <a:lstStyle/>
          <a:p>
            <a:pPr algn="r"/>
            <a:endParaRPr lang="ar-JO" sz="2800" dirty="0">
              <a:cs typeface="+mj-cs"/>
            </a:endParaRPr>
          </a:p>
          <a:p>
            <a:pPr algn="r"/>
            <a:r>
              <a:rPr lang="ar-JO" sz="2800" dirty="0">
                <a:cs typeface="+mj-cs"/>
              </a:rPr>
              <a:t>من خلال التعريفات المختلفة للبحث العلمي، لا بدّ من الإشارة إلى </a:t>
            </a:r>
            <a:r>
              <a:rPr lang="ar-JO" sz="2800" b="1" dirty="0">
                <a:cs typeface="+mj-cs"/>
              </a:rPr>
              <a:t>جملة شروط محددة </a:t>
            </a:r>
            <a:r>
              <a:rPr lang="ar-JO" sz="2800" dirty="0">
                <a:cs typeface="+mj-cs"/>
              </a:rPr>
              <a:t>يجب أن تتوفر فيه وهي:</a:t>
            </a:r>
          </a:p>
          <a:p>
            <a:pPr algn="r"/>
            <a:r>
              <a:rPr lang="ar-JO" sz="2800" dirty="0">
                <a:cs typeface="+mj-cs"/>
              </a:rPr>
              <a:t> - إحساس الباحث بالمشكلة سواء كان ذلك من واقع خبرته أو من مطالعته للأدبيات والأبحاث والدراسات السابقة.</a:t>
            </a:r>
          </a:p>
          <a:p>
            <a:pPr algn="r"/>
            <a:r>
              <a:rPr lang="ar-JO" sz="2800" dirty="0">
                <a:cs typeface="+mj-cs"/>
              </a:rPr>
              <a:t> - صياغة فرضيات أو أسئلة تغطي أبعاد المشكلة وتشكل الإجابة عنها حلاً لها.</a:t>
            </a:r>
          </a:p>
          <a:p>
            <a:pPr algn="r"/>
            <a:r>
              <a:rPr lang="ar-JO" sz="2800" dirty="0">
                <a:cs typeface="+mj-cs"/>
              </a:rPr>
              <a:t> - تبني منهجية علمية موثوقة.</a:t>
            </a:r>
          </a:p>
          <a:p>
            <a:pPr algn="r"/>
            <a:r>
              <a:rPr lang="ar-JO" sz="2800" dirty="0">
                <a:cs typeface="+mj-cs"/>
              </a:rPr>
              <a:t> - صياغة نتائج الدراسة بأسلوب علمي وبطريقة واضحة ونقدية مستندة إلى مطالعة معمقة للخلفية النظرية للبحث والدراسات السابقة ذات الصلة.</a:t>
            </a:r>
          </a:p>
          <a:p>
            <a:pPr algn="r"/>
            <a:r>
              <a:rPr lang="ar-JO" sz="2800" dirty="0">
                <a:cs typeface="+mj-cs"/>
              </a:rPr>
              <a:t> - تعميم النتائج في ضوء حدود البحث ومحدداته لتمكين الباحثين الآخرين من الإفادة منها والبناء عليها.</a:t>
            </a:r>
          </a:p>
          <a:p>
            <a:pPr algn="r"/>
            <a:endParaRPr lang="en-GB" sz="2800" dirty="0">
              <a:cs typeface="+mj-cs"/>
            </a:endParaRPr>
          </a:p>
        </p:txBody>
      </p:sp>
      <p:pic>
        <p:nvPicPr>
          <p:cNvPr id="7" name="Google Shape;149;p3">
            <a:extLst>
              <a:ext uri="{FF2B5EF4-FFF2-40B4-BE49-F238E27FC236}">
                <a16:creationId xmlns:a16="http://schemas.microsoft.com/office/drawing/2014/main" id="{B10887E9-6196-4EA8-9716-91F5E6C93D9E}"/>
              </a:ext>
            </a:extLst>
          </p:cNvPr>
          <p:cNvPicPr preferRelativeResize="0"/>
          <p:nvPr/>
        </p:nvPicPr>
        <p:blipFill rotWithShape="1">
          <a:blip r:embed="rId5">
            <a:alphaModFix/>
          </a:blip>
          <a:srcRect/>
          <a:stretch/>
        </p:blipFill>
        <p:spPr>
          <a:xfrm>
            <a:off x="10056440" y="6430073"/>
            <a:ext cx="1879649" cy="309233"/>
          </a:xfrm>
          <a:prstGeom prst="rect">
            <a:avLst/>
          </a:prstGeom>
          <a:noFill/>
          <a:ln>
            <a:noFill/>
          </a:ln>
        </p:spPr>
      </p:pic>
    </p:spTree>
    <p:custDataLst>
      <p:tags r:id="rId1"/>
    </p:custDataLst>
    <p:extLst>
      <p:ext uri="{BB962C8B-B14F-4D97-AF65-F5344CB8AC3E}">
        <p14:creationId xmlns:p14="http://schemas.microsoft.com/office/powerpoint/2010/main" val="99614840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87688" y="0"/>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مراحل تطور البحث العلمي</a:t>
            </a:r>
          </a:p>
        </p:txBody>
      </p:sp>
      <p:sp>
        <p:nvSpPr>
          <p:cNvPr id="4" name="Rectangle 3"/>
          <p:cNvSpPr/>
          <p:nvPr/>
        </p:nvSpPr>
        <p:spPr>
          <a:xfrm>
            <a:off x="155339" y="1054857"/>
            <a:ext cx="11881321" cy="4893647"/>
          </a:xfrm>
          <a:prstGeom prst="rect">
            <a:avLst/>
          </a:prstGeom>
        </p:spPr>
        <p:txBody>
          <a:bodyPr wrap="square">
            <a:spAutoFit/>
          </a:bodyPr>
          <a:lstStyle/>
          <a:p>
            <a:pPr algn="just" rtl="1"/>
            <a:r>
              <a:rPr lang="ar-JO" sz="2400" b="1" dirty="0">
                <a:effectLst/>
                <a:latin typeface="Times New Roman" panose="02020603050405020304" pitchFamily="18" charset="0"/>
                <a:ea typeface="Times New Roman" panose="02020603050405020304" pitchFamily="18" charset="0"/>
                <a:cs typeface="+mj-cs"/>
              </a:rPr>
              <a:t>مراحل تطور المنهج العلمي عبر الزمن :</a:t>
            </a:r>
          </a:p>
          <a:p>
            <a:pPr algn="just" rtl="1"/>
            <a:r>
              <a:rPr lang="ar-JO" sz="2400" dirty="0">
                <a:effectLst/>
                <a:latin typeface="Times New Roman" panose="02020603050405020304" pitchFamily="18" charset="0"/>
                <a:ea typeface="Times New Roman" panose="02020603050405020304" pitchFamily="18" charset="0"/>
                <a:cs typeface="+mj-cs"/>
              </a:rPr>
              <a:t> </a:t>
            </a:r>
          </a:p>
          <a:p>
            <a:pPr algn="just" rtl="1"/>
            <a:r>
              <a:rPr lang="ar-JO" sz="2400" b="1" dirty="0">
                <a:effectLst/>
                <a:latin typeface="Times New Roman" panose="02020603050405020304" pitchFamily="18" charset="0"/>
                <a:ea typeface="Times New Roman" panose="02020603050405020304" pitchFamily="18" charset="0"/>
                <a:cs typeface="+mj-cs"/>
              </a:rPr>
              <a:t>1- تاريخ البحث في العصور القديمة </a:t>
            </a:r>
            <a:r>
              <a:rPr lang="ar-JO" sz="2400" dirty="0">
                <a:effectLst/>
                <a:latin typeface="Times New Roman" panose="02020603050405020304" pitchFamily="18" charset="0"/>
                <a:ea typeface="Times New Roman" panose="02020603050405020304" pitchFamily="18" charset="0"/>
                <a:cs typeface="+mj-cs"/>
              </a:rPr>
              <a:t>لقد أثبت العلماء قديمًا دورهم في المجالات العلمية المتعددة كالفلك والحساب والفيزياء وغيرها برغم من قلة الإمكانيات، حيث استطاع كل شعب من الشعوب القديمة إيجاد طريقة لحفظ معارفهم، فالمصريون دونوا أفكارهم على ورق البردي، بينما استخدم اليونانيون التأمل للتوصل إلى الحقائق، وكان أرسطو أول من استخدم المنهج العلمي في رحلته البحثية معتمدًا على القياس والاستقراء.</a:t>
            </a:r>
          </a:p>
          <a:p>
            <a:pPr algn="just" rtl="1"/>
            <a:endParaRPr lang="ar-JO" sz="2400" dirty="0">
              <a:effectLst/>
              <a:latin typeface="Times New Roman" panose="02020603050405020304" pitchFamily="18" charset="0"/>
              <a:ea typeface="Times New Roman" panose="02020603050405020304" pitchFamily="18" charset="0"/>
              <a:cs typeface="+mj-cs"/>
            </a:endParaRPr>
          </a:p>
          <a:p>
            <a:pPr algn="just" rtl="1"/>
            <a:r>
              <a:rPr lang="ar-JO" sz="2400" b="1" dirty="0">
                <a:effectLst/>
                <a:latin typeface="Times New Roman" panose="02020603050405020304" pitchFamily="18" charset="0"/>
                <a:ea typeface="Times New Roman" panose="02020603050405020304" pitchFamily="18" charset="0"/>
                <a:cs typeface="+mj-cs"/>
              </a:rPr>
              <a:t>2- تاريخ البحث في العصور الوسطى </a:t>
            </a:r>
            <a:r>
              <a:rPr lang="ar-JO" sz="2400" dirty="0">
                <a:effectLst/>
                <a:latin typeface="Times New Roman" panose="02020603050405020304" pitchFamily="18" charset="0"/>
                <a:ea typeface="Times New Roman" panose="02020603050405020304" pitchFamily="18" charset="0"/>
                <a:cs typeface="+mj-cs"/>
              </a:rPr>
              <a:t>تمثل العصور الوسطى مرحلة الازدهار في أوروبا، حيث تطورت الكثير من القضايا العلمية متخذة منهجا علميًا مخالفًا لأرسطو حيث اعتمدت على التجربة للوصول إلى هدفها العلمي والمعرفي.</a:t>
            </a:r>
          </a:p>
          <a:p>
            <a:pPr algn="just" rtl="1"/>
            <a:endParaRPr lang="ar-JO" sz="2400" dirty="0">
              <a:effectLst/>
              <a:latin typeface="Times New Roman" panose="02020603050405020304" pitchFamily="18" charset="0"/>
              <a:ea typeface="Times New Roman" panose="02020603050405020304" pitchFamily="18" charset="0"/>
              <a:cs typeface="+mj-cs"/>
            </a:endParaRPr>
          </a:p>
          <a:p>
            <a:pPr algn="just" rtl="1"/>
            <a:r>
              <a:rPr lang="ar-JO" sz="2400" b="1" dirty="0">
                <a:effectLst/>
                <a:latin typeface="Times New Roman" panose="02020603050405020304" pitchFamily="18" charset="0"/>
                <a:ea typeface="Times New Roman" panose="02020603050405020304" pitchFamily="18" charset="0"/>
                <a:cs typeface="+mj-cs"/>
              </a:rPr>
              <a:t>3- تاريخ البحث في العصور الحديثة</a:t>
            </a:r>
            <a:r>
              <a:rPr lang="ar-JO" sz="2400" b="1" dirty="0">
                <a:latin typeface="Times New Roman" panose="02020603050405020304" pitchFamily="18" charset="0"/>
                <a:ea typeface="Times New Roman" panose="02020603050405020304" pitchFamily="18" charset="0"/>
                <a:cs typeface="+mj-cs"/>
              </a:rPr>
              <a:t> </a:t>
            </a:r>
            <a:r>
              <a:rPr lang="ar-JO" sz="2400" dirty="0">
                <a:latin typeface="Times New Roman" panose="02020603050405020304" pitchFamily="18" charset="0"/>
                <a:ea typeface="Times New Roman" panose="02020603050405020304" pitchFamily="18" charset="0"/>
                <a:cs typeface="+mj-cs"/>
              </a:rPr>
              <a:t>حيث</a:t>
            </a:r>
            <a:r>
              <a:rPr lang="ar-JO" sz="2400" dirty="0">
                <a:effectLst/>
                <a:latin typeface="Times New Roman" panose="02020603050405020304" pitchFamily="18" charset="0"/>
                <a:ea typeface="Times New Roman" panose="02020603050405020304" pitchFamily="18" charset="0"/>
                <a:cs typeface="+mj-cs"/>
              </a:rPr>
              <a:t> تطورت كثيرًا منهجية البحث العلمي حتى وقتنا الحالي، وفي جميع الاختصاصات العلمية، واختلفت في طرق البحث وأدواته، حيث أخذ المنهج العلمي الحديث يعتمد على عينات البحث والتجربة والبرامج الإحصائية.</a:t>
            </a:r>
            <a:r>
              <a:rPr lang="ar-JO" sz="2400" dirty="0">
                <a:latin typeface="Times New Roman" panose="02020603050405020304" pitchFamily="18" charset="0"/>
                <a:ea typeface="Times New Roman" panose="02020603050405020304" pitchFamily="18" charset="0"/>
                <a:cs typeface="+mj-cs"/>
              </a:rPr>
              <a:t> (بطاح،2017)</a:t>
            </a:r>
            <a:endParaRPr lang="en-GB" sz="2400" dirty="0">
              <a:effectLst/>
              <a:latin typeface="Times New Roman" panose="02020603050405020304" pitchFamily="18" charset="0"/>
              <a:ea typeface="Times New Roman" panose="02020603050405020304" pitchFamily="18" charset="0"/>
              <a:cs typeface="+mj-cs"/>
            </a:endParaRPr>
          </a:p>
        </p:txBody>
      </p:sp>
      <p:pic>
        <p:nvPicPr>
          <p:cNvPr id="6" name="Google Shape;149;p3">
            <a:extLst>
              <a:ext uri="{FF2B5EF4-FFF2-40B4-BE49-F238E27FC236}">
                <a16:creationId xmlns:a16="http://schemas.microsoft.com/office/drawing/2014/main" id="{9F1E729D-13A4-47B7-9415-1F8828F6E4EE}"/>
              </a:ext>
            </a:extLst>
          </p:cNvPr>
          <p:cNvPicPr preferRelativeResize="0"/>
          <p:nvPr/>
        </p:nvPicPr>
        <p:blipFill rotWithShape="1">
          <a:blip r:embed="rId5">
            <a:alphaModFix/>
          </a:blip>
          <a:srcRect/>
          <a:stretch/>
        </p:blipFill>
        <p:spPr>
          <a:xfrm>
            <a:off x="10056440" y="6430073"/>
            <a:ext cx="1879649" cy="309233"/>
          </a:xfrm>
          <a:prstGeom prst="rect">
            <a:avLst/>
          </a:prstGeom>
          <a:noFill/>
          <a:ln>
            <a:noFill/>
          </a:ln>
        </p:spPr>
      </p:pic>
    </p:spTree>
    <p:custDataLst>
      <p:tags r:id="rId1"/>
    </p:custDataLst>
    <p:extLst>
      <p:ext uri="{BB962C8B-B14F-4D97-AF65-F5344CB8AC3E}">
        <p14:creationId xmlns:p14="http://schemas.microsoft.com/office/powerpoint/2010/main" val="4737102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circle(in)">
                                      <p:cBhvr>
                                        <p:cTn id="7" dur="20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p:bldLst>
  </p:timing>
</p:sld>
</file>

<file path=ppt/slides/slide10.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87688" y="1116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مراحل تطور البحث العلمي</a:t>
            </a:r>
          </a:p>
        </p:txBody>
      </p:sp>
      <p:sp>
        <p:nvSpPr>
          <p:cNvPr id="4" name="Rectangle 3"/>
          <p:cNvSpPr/>
          <p:nvPr/>
        </p:nvSpPr>
        <p:spPr>
          <a:xfrm>
            <a:off x="299356" y="814621"/>
            <a:ext cx="11593288" cy="5632311"/>
          </a:xfrm>
          <a:prstGeom prst="rect">
            <a:avLst/>
          </a:prstGeom>
        </p:spPr>
        <p:txBody>
          <a:bodyPr wrap="square">
            <a:spAutoFit/>
          </a:bodyPr>
          <a:lstStyle/>
          <a:p>
            <a:pPr algn="just" rtl="1"/>
            <a:r>
              <a:rPr lang="ar-JO" sz="2400" dirty="0">
                <a:effectLst/>
                <a:latin typeface="Times New Roman" panose="02020603050405020304" pitchFamily="18" charset="0"/>
                <a:ea typeface="Times New Roman" panose="02020603050405020304" pitchFamily="18" charset="0"/>
                <a:cs typeface="+mj-cs"/>
              </a:rPr>
              <a:t>      ي</a:t>
            </a:r>
            <a:r>
              <a:rPr lang="ar-SA" sz="2400" dirty="0">
                <a:effectLst/>
                <a:latin typeface="Times New Roman" panose="02020603050405020304" pitchFamily="18" charset="0"/>
                <a:ea typeface="Times New Roman" panose="02020603050405020304" pitchFamily="18" charset="0"/>
                <a:cs typeface="+mj-cs"/>
              </a:rPr>
              <a:t>عتبر المنهج العلمي من أهم دعائم العلم وتطوره، </a:t>
            </a:r>
            <a:r>
              <a:rPr lang="ar-JO" sz="2400" dirty="0">
                <a:effectLst/>
                <a:latin typeface="Times New Roman" panose="02020603050405020304" pitchFamily="18" charset="0"/>
                <a:ea typeface="Times New Roman" panose="02020603050405020304" pitchFamily="18" charset="0"/>
                <a:cs typeface="+mj-cs"/>
              </a:rPr>
              <a:t>ولقد </a:t>
            </a:r>
            <a:r>
              <a:rPr lang="ar-SA" sz="2400" dirty="0">
                <a:effectLst/>
                <a:latin typeface="Times New Roman" panose="02020603050405020304" pitchFamily="18" charset="0"/>
                <a:ea typeface="Times New Roman" panose="02020603050405020304" pitchFamily="18" charset="0"/>
                <a:cs typeface="+mj-cs"/>
              </a:rPr>
              <a:t>أخذ المنهج العلمي في البحث بالتطور تدريجي</a:t>
            </a:r>
            <a:r>
              <a:rPr lang="ar-JO" sz="2400" dirty="0">
                <a:effectLst/>
                <a:latin typeface="Times New Roman" panose="02020603050405020304" pitchFamily="18" charset="0"/>
                <a:ea typeface="Times New Roman" panose="02020603050405020304" pitchFamily="18" charset="0"/>
                <a:cs typeface="+mj-cs"/>
              </a:rPr>
              <a:t>ً</a:t>
            </a:r>
            <a:r>
              <a:rPr lang="ar-SA" sz="2400" dirty="0">
                <a:effectLst/>
                <a:latin typeface="Times New Roman" panose="02020603050405020304" pitchFamily="18" charset="0"/>
                <a:ea typeface="Times New Roman" panose="02020603050405020304" pitchFamily="18" charset="0"/>
                <a:cs typeface="+mj-cs"/>
              </a:rPr>
              <a:t>ا حتى وصل إلى ما هو عليه ال</a:t>
            </a:r>
            <a:r>
              <a:rPr lang="ar-JO" sz="2400" dirty="0">
                <a:effectLst/>
                <a:latin typeface="Times New Roman" panose="02020603050405020304" pitchFamily="18" charset="0"/>
                <a:ea typeface="Times New Roman" panose="02020603050405020304" pitchFamily="18" charset="0"/>
                <a:cs typeface="+mj-cs"/>
              </a:rPr>
              <a:t>آ</a:t>
            </a:r>
            <a:r>
              <a:rPr lang="ar-SA" sz="2400" dirty="0">
                <a:effectLst/>
                <a:latin typeface="Times New Roman" panose="02020603050405020304" pitchFamily="18" charset="0"/>
                <a:ea typeface="Times New Roman" panose="02020603050405020304" pitchFamily="18" charset="0"/>
                <a:cs typeface="+mj-cs"/>
              </a:rPr>
              <a:t>ن</a:t>
            </a:r>
            <a:r>
              <a:rPr lang="ar-JO" sz="2400" dirty="0">
                <a:effectLst/>
                <a:latin typeface="Times New Roman" panose="02020603050405020304" pitchFamily="18" charset="0"/>
                <a:ea typeface="Times New Roman" panose="02020603050405020304" pitchFamily="18" charset="0"/>
                <a:cs typeface="+mj-cs"/>
              </a:rPr>
              <a:t>، ويمكن تلخيص هذه ال</a:t>
            </a:r>
            <a:r>
              <a:rPr lang="ar-SA" sz="2400" dirty="0">
                <a:effectLst/>
                <a:latin typeface="Times New Roman" panose="02020603050405020304" pitchFamily="18" charset="0"/>
                <a:ea typeface="Times New Roman" panose="02020603050405020304" pitchFamily="18" charset="0"/>
                <a:cs typeface="+mj-cs"/>
              </a:rPr>
              <a:t>مراحل </a:t>
            </a:r>
            <a:r>
              <a:rPr lang="ar-JO" sz="2400" dirty="0">
                <a:effectLst/>
                <a:latin typeface="Times New Roman" panose="02020603050405020304" pitchFamily="18" charset="0"/>
                <a:ea typeface="Times New Roman" panose="02020603050405020304" pitchFamily="18" charset="0"/>
                <a:cs typeface="+mj-cs"/>
              </a:rPr>
              <a:t>إلى </a:t>
            </a:r>
            <a:r>
              <a:rPr lang="ar-SA" sz="2400" dirty="0">
                <a:effectLst/>
                <a:latin typeface="Times New Roman" panose="02020603050405020304" pitchFamily="18" charset="0"/>
                <a:ea typeface="Times New Roman" panose="02020603050405020304" pitchFamily="18" charset="0"/>
                <a:cs typeface="+mj-cs"/>
              </a:rPr>
              <a:t>أربع مراحل</a:t>
            </a:r>
            <a:r>
              <a:rPr lang="ar-JO" sz="2400" dirty="0">
                <a:effectLst/>
                <a:latin typeface="Times New Roman" panose="02020603050405020304" pitchFamily="18" charset="0"/>
                <a:ea typeface="Times New Roman" panose="02020603050405020304" pitchFamily="18" charset="0"/>
                <a:cs typeface="+mj-cs"/>
              </a:rPr>
              <a:t> وهي</a:t>
            </a:r>
            <a:r>
              <a:rPr lang="ar-SA" sz="2400" dirty="0">
                <a:effectLst/>
                <a:latin typeface="Times New Roman" panose="02020603050405020304" pitchFamily="18" charset="0"/>
                <a:ea typeface="Times New Roman" panose="02020603050405020304" pitchFamily="18" charset="0"/>
                <a:cs typeface="+mj-cs"/>
              </a:rPr>
              <a:t>:</a:t>
            </a:r>
            <a:endParaRPr lang="en-GB" sz="2400" dirty="0">
              <a:effectLst/>
              <a:latin typeface="Times New Roman" panose="02020603050405020304" pitchFamily="18" charset="0"/>
              <a:ea typeface="Times New Roman" panose="02020603050405020304" pitchFamily="18" charset="0"/>
              <a:cs typeface="+mj-cs"/>
            </a:endParaRPr>
          </a:p>
          <a:p>
            <a:pPr algn="just" rtl="1"/>
            <a:r>
              <a:rPr lang="ar-SA" sz="2400" dirty="0">
                <a:effectLst/>
                <a:latin typeface="Times New Roman" panose="02020603050405020304" pitchFamily="18" charset="0"/>
                <a:ea typeface="Times New Roman" panose="02020603050405020304" pitchFamily="18" charset="0"/>
                <a:cs typeface="+mj-cs"/>
              </a:rPr>
              <a:t> </a:t>
            </a:r>
            <a:endParaRPr lang="en-GB" sz="2400" dirty="0">
              <a:effectLst/>
              <a:latin typeface="Times New Roman" panose="02020603050405020304" pitchFamily="18" charset="0"/>
              <a:ea typeface="Times New Roman" panose="02020603050405020304" pitchFamily="18" charset="0"/>
              <a:cs typeface="+mj-cs"/>
            </a:endParaRPr>
          </a:p>
          <a:p>
            <a:pPr algn="just" rtl="1"/>
            <a:r>
              <a:rPr lang="ar-SA" sz="2400" b="1" dirty="0">
                <a:effectLst/>
                <a:latin typeface="Times New Roman" panose="02020603050405020304" pitchFamily="18" charset="0"/>
                <a:ea typeface="Times New Roman" panose="02020603050405020304" pitchFamily="18" charset="0"/>
                <a:cs typeface="+mj-cs"/>
              </a:rPr>
              <a:t>التجربة والخطأ</a:t>
            </a:r>
            <a:r>
              <a:rPr lang="ar-SA" sz="2400" dirty="0">
                <a:effectLst/>
                <a:latin typeface="Times New Roman" panose="02020603050405020304" pitchFamily="18" charset="0"/>
                <a:ea typeface="Times New Roman" panose="02020603050405020304" pitchFamily="18" charset="0"/>
                <a:cs typeface="+mj-cs"/>
              </a:rPr>
              <a:t>: لم يكن للباحث تفسيرات منطقية لكل العلاقات المشاهدة المكونة للعلم فكان يظل يجرب حتى يجد حلاً معقولاً ومقبولاً . وبناءً على ذلك تبلورت بعض المبادئ التي ترقى إلى مرتبة القواعد العامة أو التعميمات.</a:t>
            </a:r>
            <a:endParaRPr lang="ar-JO" sz="2400" dirty="0">
              <a:effectLst/>
              <a:latin typeface="Times New Roman" panose="02020603050405020304" pitchFamily="18" charset="0"/>
              <a:ea typeface="Times New Roman" panose="02020603050405020304" pitchFamily="18" charset="0"/>
              <a:cs typeface="+mj-cs"/>
            </a:endParaRPr>
          </a:p>
          <a:p>
            <a:pPr algn="just" rtl="1"/>
            <a:endParaRPr lang="en-GB" sz="2400" dirty="0">
              <a:effectLst/>
              <a:latin typeface="Times New Roman" panose="02020603050405020304" pitchFamily="18" charset="0"/>
              <a:ea typeface="Times New Roman" panose="02020603050405020304" pitchFamily="18" charset="0"/>
              <a:cs typeface="+mj-cs"/>
            </a:endParaRPr>
          </a:p>
          <a:p>
            <a:pPr algn="just" rtl="1"/>
            <a:r>
              <a:rPr lang="ar-SA" sz="2400" b="1" dirty="0">
                <a:effectLst/>
                <a:latin typeface="Times New Roman" panose="02020603050405020304" pitchFamily="18" charset="0"/>
                <a:ea typeface="Times New Roman" panose="02020603050405020304" pitchFamily="18" charset="0"/>
                <a:cs typeface="+mj-cs"/>
              </a:rPr>
              <a:t>السلطة والتقاليد</a:t>
            </a:r>
            <a:r>
              <a:rPr lang="ar-SA" sz="2400" dirty="0">
                <a:effectLst/>
                <a:latin typeface="Times New Roman" panose="02020603050405020304" pitchFamily="18" charset="0"/>
                <a:ea typeface="Times New Roman" panose="02020603050405020304" pitchFamily="18" charset="0"/>
                <a:cs typeface="+mj-cs"/>
              </a:rPr>
              <a:t>: في هذه المرحلة الثانية استشهد الباحث بأفعال وآراء قادة الماضي وقد تكون بعض الآراء خاطئة ومغلوطة إلا أنها من القوة بحيث تصبح وجهة نظر تقليدية ويغلب هذا الأسلوب في السياسة والاقتصاد والتربية حيث يلجأ الناس إلى التقاليد للبت في موضوع معين.</a:t>
            </a:r>
            <a:endParaRPr lang="ar-JO" sz="2400" dirty="0">
              <a:effectLst/>
              <a:latin typeface="Times New Roman" panose="02020603050405020304" pitchFamily="18" charset="0"/>
              <a:ea typeface="Times New Roman" panose="02020603050405020304" pitchFamily="18" charset="0"/>
              <a:cs typeface="+mj-cs"/>
            </a:endParaRPr>
          </a:p>
          <a:p>
            <a:pPr algn="just" rtl="1"/>
            <a:endParaRPr lang="en-GB" sz="2400" dirty="0">
              <a:effectLst/>
              <a:latin typeface="Times New Roman" panose="02020603050405020304" pitchFamily="18" charset="0"/>
              <a:ea typeface="Times New Roman" panose="02020603050405020304" pitchFamily="18" charset="0"/>
              <a:cs typeface="+mj-cs"/>
            </a:endParaRPr>
          </a:p>
          <a:p>
            <a:pPr algn="just" rtl="1"/>
            <a:r>
              <a:rPr lang="ar-SA" sz="2400" b="1" dirty="0">
                <a:effectLst/>
                <a:latin typeface="Times New Roman" panose="02020603050405020304" pitchFamily="18" charset="0"/>
                <a:ea typeface="Times New Roman" panose="02020603050405020304" pitchFamily="18" charset="0"/>
                <a:cs typeface="+mj-cs"/>
              </a:rPr>
              <a:t>التكهن والجدل:</a:t>
            </a:r>
            <a:r>
              <a:rPr lang="ar-SA" sz="2400" dirty="0">
                <a:effectLst/>
                <a:latin typeface="Times New Roman" panose="02020603050405020304" pitchFamily="18" charset="0"/>
                <a:ea typeface="Times New Roman" panose="02020603050405020304" pitchFamily="18" charset="0"/>
                <a:cs typeface="+mj-cs"/>
              </a:rPr>
              <a:t> </a:t>
            </a:r>
            <a:r>
              <a:rPr lang="ar-JO" sz="2400" dirty="0">
                <a:effectLst/>
                <a:latin typeface="Times New Roman" panose="02020603050405020304" pitchFamily="18" charset="0"/>
                <a:ea typeface="Times New Roman" panose="02020603050405020304" pitchFamily="18" charset="0"/>
                <a:cs typeface="+mj-cs"/>
              </a:rPr>
              <a:t>وتمثل </a:t>
            </a:r>
            <a:r>
              <a:rPr lang="ar-SA" sz="2400" dirty="0">
                <a:effectLst/>
                <a:latin typeface="Times New Roman" panose="02020603050405020304" pitchFamily="18" charset="0"/>
                <a:ea typeface="Times New Roman" panose="02020603050405020304" pitchFamily="18" charset="0"/>
                <a:cs typeface="+mj-cs"/>
              </a:rPr>
              <a:t>شك الباحث في أسلوب السلطة والتقاليد و</a:t>
            </a:r>
            <a:r>
              <a:rPr lang="ar-JO" sz="2400" dirty="0">
                <a:effectLst/>
                <a:latin typeface="Times New Roman" panose="02020603050405020304" pitchFamily="18" charset="0"/>
                <a:ea typeface="Times New Roman" panose="02020603050405020304" pitchFamily="18" charset="0"/>
                <a:cs typeface="+mj-cs"/>
              </a:rPr>
              <a:t>بحثه</a:t>
            </a:r>
            <a:r>
              <a:rPr lang="ar-SA" sz="2400" dirty="0">
                <a:effectLst/>
                <a:latin typeface="Times New Roman" panose="02020603050405020304" pitchFamily="18" charset="0"/>
                <a:ea typeface="Times New Roman" panose="02020603050405020304" pitchFamily="18" charset="0"/>
                <a:cs typeface="+mj-cs"/>
              </a:rPr>
              <a:t> عن </a:t>
            </a:r>
            <a:r>
              <a:rPr lang="ar-JO" sz="2400" dirty="0">
                <a:effectLst/>
                <a:latin typeface="Times New Roman" panose="02020603050405020304" pitchFamily="18" charset="0"/>
                <a:ea typeface="Times New Roman" panose="02020603050405020304" pitchFamily="18" charset="0"/>
                <a:cs typeface="+mj-cs"/>
              </a:rPr>
              <a:t>ال</a:t>
            </a:r>
            <a:r>
              <a:rPr lang="ar-SA" sz="2400" dirty="0">
                <a:effectLst/>
                <a:latin typeface="Times New Roman" panose="02020603050405020304" pitchFamily="18" charset="0"/>
                <a:ea typeface="Times New Roman" panose="02020603050405020304" pitchFamily="18" charset="0"/>
                <a:cs typeface="+mj-cs"/>
              </a:rPr>
              <a:t>حقائق من خلال المناظرات </a:t>
            </a:r>
            <a:r>
              <a:rPr lang="ar-JO" sz="2400" dirty="0">
                <a:effectLst/>
                <a:latin typeface="Times New Roman" panose="02020603050405020304" pitchFamily="18" charset="0"/>
                <a:ea typeface="Times New Roman" panose="02020603050405020304" pitchFamily="18" charset="0"/>
                <a:cs typeface="+mj-cs"/>
              </a:rPr>
              <a:t>بالإعتماد</a:t>
            </a:r>
            <a:r>
              <a:rPr lang="ar-SA" sz="2400" dirty="0">
                <a:effectLst/>
                <a:latin typeface="Times New Roman" panose="02020603050405020304" pitchFamily="18" charset="0"/>
                <a:ea typeface="Times New Roman" panose="02020603050405020304" pitchFamily="18" charset="0"/>
                <a:cs typeface="+mj-cs"/>
              </a:rPr>
              <a:t> على الجدل والمنطق في بلورة الحقائق.</a:t>
            </a:r>
            <a:endParaRPr lang="ar-JO" sz="2400" dirty="0">
              <a:effectLst/>
              <a:latin typeface="Times New Roman" panose="02020603050405020304" pitchFamily="18" charset="0"/>
              <a:ea typeface="Times New Roman" panose="02020603050405020304" pitchFamily="18" charset="0"/>
              <a:cs typeface="+mj-cs"/>
            </a:endParaRPr>
          </a:p>
          <a:p>
            <a:pPr algn="just" rtl="1"/>
            <a:endParaRPr lang="en-GB" sz="2400" dirty="0">
              <a:effectLst/>
              <a:latin typeface="Times New Roman" panose="02020603050405020304" pitchFamily="18" charset="0"/>
              <a:ea typeface="Times New Roman" panose="02020603050405020304" pitchFamily="18" charset="0"/>
              <a:cs typeface="+mj-cs"/>
            </a:endParaRPr>
          </a:p>
          <a:p>
            <a:pPr algn="just" rtl="1"/>
            <a:r>
              <a:rPr lang="ar-SA" sz="2400" dirty="0">
                <a:effectLst/>
                <a:latin typeface="Times New Roman" panose="02020603050405020304" pitchFamily="18" charset="0"/>
                <a:ea typeface="Times New Roman" panose="02020603050405020304" pitchFamily="18" charset="0"/>
                <a:cs typeface="+mj-cs"/>
              </a:rPr>
              <a:t>ا</a:t>
            </a:r>
            <a:r>
              <a:rPr lang="ar-SA" sz="2400" b="1" dirty="0">
                <a:effectLst/>
                <a:latin typeface="Times New Roman" panose="02020603050405020304" pitchFamily="18" charset="0"/>
                <a:ea typeface="Times New Roman" panose="02020603050405020304" pitchFamily="18" charset="0"/>
                <a:cs typeface="+mj-cs"/>
              </a:rPr>
              <a:t>لطريقة العلمية:</a:t>
            </a:r>
            <a:r>
              <a:rPr lang="ar-SA" sz="2400" dirty="0">
                <a:effectLst/>
                <a:latin typeface="Times New Roman" panose="02020603050405020304" pitchFamily="18" charset="0"/>
                <a:ea typeface="Times New Roman" panose="02020603050405020304" pitchFamily="18" charset="0"/>
                <a:cs typeface="+mj-cs"/>
              </a:rPr>
              <a:t> وهي شائعة الاستخدام في العلوم الطبيعية وتقوم على إجراء التجارب حيث يضع الباحث فرضية ما ويجمع لها البيانات ثم تبدأ عملية التطبيق ثم يصل إلى نتيجة تؤيد الفرضية أو تنفيها ثم يقدم توصياته.</a:t>
            </a:r>
            <a:r>
              <a:rPr lang="ar-JO" sz="2400" dirty="0">
                <a:latin typeface="Times New Roman" panose="02020603050405020304" pitchFamily="18" charset="0"/>
                <a:ea typeface="Times New Roman" panose="02020603050405020304" pitchFamily="18" charset="0"/>
                <a:cs typeface="+mj-cs"/>
              </a:rPr>
              <a:t>(بطاح،2017)</a:t>
            </a:r>
            <a:endParaRPr lang="en-GB" sz="2400" dirty="0">
              <a:effectLst/>
              <a:latin typeface="Times New Roman" panose="02020603050405020304" pitchFamily="18" charset="0"/>
              <a:ea typeface="Times New Roman" panose="02020603050405020304" pitchFamily="18" charset="0"/>
              <a:cs typeface="+mj-cs"/>
            </a:endParaRPr>
          </a:p>
        </p:txBody>
      </p:sp>
      <p:pic>
        <p:nvPicPr>
          <p:cNvPr id="6" name="Google Shape;149;p3">
            <a:extLst>
              <a:ext uri="{FF2B5EF4-FFF2-40B4-BE49-F238E27FC236}">
                <a16:creationId xmlns:a16="http://schemas.microsoft.com/office/drawing/2014/main" id="{4478AA4C-F142-4B0F-BE99-31272294845B}"/>
              </a:ext>
            </a:extLst>
          </p:cNvPr>
          <p:cNvPicPr preferRelativeResize="0"/>
          <p:nvPr/>
        </p:nvPicPr>
        <p:blipFill rotWithShape="1">
          <a:blip r:embed="rId5">
            <a:alphaModFix/>
          </a:blip>
          <a:srcRect/>
          <a:stretch/>
        </p:blipFill>
        <p:spPr>
          <a:xfrm>
            <a:off x="10056440" y="6430073"/>
            <a:ext cx="1879649" cy="309233"/>
          </a:xfrm>
          <a:prstGeom prst="rect">
            <a:avLst/>
          </a:prstGeom>
          <a:noFill/>
          <a:ln>
            <a:noFill/>
          </a:ln>
        </p:spPr>
      </p:pic>
    </p:spTree>
    <p:custDataLst>
      <p:tags r:id="rId1"/>
    </p:custDataLst>
    <p:extLst>
      <p:ext uri="{BB962C8B-B14F-4D97-AF65-F5344CB8AC3E}">
        <p14:creationId xmlns:p14="http://schemas.microsoft.com/office/powerpoint/2010/main" val="361326829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circle(in)">
                                      <p:cBhvr>
                                        <p:cTn id="7" dur="20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2">
            <a:extLst>
              <a:ext uri="{FF2B5EF4-FFF2-40B4-BE49-F238E27FC236}">
                <a16:creationId xmlns:a16="http://schemas.microsoft.com/office/drawing/2014/main" id="{131DC85F-64B8-4797-AD1F-C01F43ED855B}"/>
              </a:ext>
            </a:extLst>
          </p:cNvPr>
          <p:cNvPicPr>
            <a:picLocks noChangeAspect="1" noChangeArrowheads="1"/>
          </p:cNvPicPr>
          <p:nvPr/>
        </p:nvPicPr>
        <p:blipFill>
          <a:blip r:embed="rId2">
            <a:duotone>
              <a:schemeClr val="accent6">
                <a:shade val="45000"/>
                <a:satMod val="135000"/>
              </a:schemeClr>
              <a:prstClr val="white"/>
            </a:duotone>
            <a:extLst>
              <a:ext uri="{BEBA8EAE-BF5A-486C-A8C5-ECC9F3942E4B}">
                <a14:imgProps xmlns:a14="http://schemas.microsoft.com/office/drawing/2010/main">
                  <a14:imgLayer r:embed="rId3">
                    <a14:imgEffect>
                      <a14:saturation sat="0"/>
                    </a14:imgEffect>
                  </a14:imgLayer>
                </a14:imgProps>
              </a:ext>
            </a:extLst>
          </a:blip>
          <a:srcRect l="3128" r="3128"/>
          <a:stretch>
            <a:fillRect/>
          </a:stretch>
        </p:blipFill>
        <p:spPr bwMode="auto">
          <a:xfrm>
            <a:off x="5951984" y="0"/>
            <a:ext cx="6240016" cy="6835328"/>
          </a:xfrm>
          <a:prstGeom prst="rect">
            <a:avLst/>
          </a:prstGeom>
          <a:noFill/>
          <a:effectLst>
            <a:outerShdw blurRad="50800" dist="38100" dir="2700000" algn="tl" rotWithShape="0">
              <a:prstClr val="black">
                <a:alpha val="40000"/>
              </a:prstClr>
            </a:outerShdw>
          </a:effectLst>
        </p:spPr>
      </p:pic>
      <p:sp>
        <p:nvSpPr>
          <p:cNvPr id="11" name="Oval 10">
            <a:extLst>
              <a:ext uri="{FF2B5EF4-FFF2-40B4-BE49-F238E27FC236}">
                <a16:creationId xmlns:a16="http://schemas.microsoft.com/office/drawing/2014/main" id="{41FD0A1A-85E3-48A9-9238-DAF1ED303292}"/>
              </a:ext>
            </a:extLst>
          </p:cNvPr>
          <p:cNvSpPr/>
          <p:nvPr/>
        </p:nvSpPr>
        <p:spPr>
          <a:xfrm>
            <a:off x="504181" y="740472"/>
            <a:ext cx="1919411" cy="1998600"/>
          </a:xfrm>
          <a:prstGeom prst="ellipse">
            <a:avLst/>
          </a:prstGeom>
          <a:solidFill>
            <a:schemeClr val="accent6">
              <a:lumMod val="40000"/>
              <a:lumOff val="60000"/>
            </a:schemeClr>
          </a:solidFill>
          <a:ln w="2540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002060"/>
                </a:solidFill>
              </a:rPr>
              <a:t>المنهج الإستدلالي</a:t>
            </a:r>
            <a:endParaRPr lang="ko-KR" altLang="en-US" sz="2700" dirty="0">
              <a:solidFill>
                <a:srgbClr val="002060"/>
              </a:solidFill>
            </a:endParaRPr>
          </a:p>
        </p:txBody>
      </p:sp>
      <p:sp>
        <p:nvSpPr>
          <p:cNvPr id="14" name="Oval 13">
            <a:extLst>
              <a:ext uri="{FF2B5EF4-FFF2-40B4-BE49-F238E27FC236}">
                <a16:creationId xmlns:a16="http://schemas.microsoft.com/office/drawing/2014/main" id="{1F24F889-211B-4FFC-8850-62B5E9D2B80A}"/>
              </a:ext>
            </a:extLst>
          </p:cNvPr>
          <p:cNvSpPr/>
          <p:nvPr/>
        </p:nvSpPr>
        <p:spPr>
          <a:xfrm>
            <a:off x="3518880" y="740472"/>
            <a:ext cx="1919411" cy="1998600"/>
          </a:xfrm>
          <a:prstGeom prst="ellipse">
            <a:avLst/>
          </a:prstGeom>
          <a:solidFill>
            <a:schemeClr val="accent6">
              <a:lumMod val="40000"/>
              <a:lumOff val="60000"/>
            </a:schemeClr>
          </a:solidFill>
          <a:ln w="2540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002060"/>
                </a:solidFill>
              </a:rPr>
              <a:t>المنهج التجريبي</a:t>
            </a:r>
            <a:endParaRPr lang="ko-KR" altLang="en-US" sz="2700" dirty="0">
              <a:solidFill>
                <a:srgbClr val="002060"/>
              </a:solidFill>
            </a:endParaRPr>
          </a:p>
        </p:txBody>
      </p:sp>
      <p:sp>
        <p:nvSpPr>
          <p:cNvPr id="15" name="Oval 14">
            <a:extLst>
              <a:ext uri="{FF2B5EF4-FFF2-40B4-BE49-F238E27FC236}">
                <a16:creationId xmlns:a16="http://schemas.microsoft.com/office/drawing/2014/main" id="{F34B6EDE-6311-4567-A17D-BC883EB1CA40}"/>
              </a:ext>
            </a:extLst>
          </p:cNvPr>
          <p:cNvSpPr/>
          <p:nvPr/>
        </p:nvSpPr>
        <p:spPr>
          <a:xfrm>
            <a:off x="382917" y="4293096"/>
            <a:ext cx="1919411" cy="1998600"/>
          </a:xfrm>
          <a:prstGeom prst="ellipse">
            <a:avLst/>
          </a:prstGeom>
          <a:solidFill>
            <a:schemeClr val="accent6">
              <a:lumMod val="40000"/>
              <a:lumOff val="60000"/>
            </a:schemeClr>
          </a:solidFill>
          <a:ln w="2540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002060"/>
                </a:solidFill>
              </a:rPr>
              <a:t>المنهج التاريخي</a:t>
            </a:r>
            <a:endParaRPr lang="ko-KR" altLang="en-US" sz="2700" dirty="0">
              <a:solidFill>
                <a:srgbClr val="002060"/>
              </a:solidFill>
            </a:endParaRPr>
          </a:p>
        </p:txBody>
      </p:sp>
      <p:sp>
        <p:nvSpPr>
          <p:cNvPr id="16" name="Oval 15">
            <a:extLst>
              <a:ext uri="{FF2B5EF4-FFF2-40B4-BE49-F238E27FC236}">
                <a16:creationId xmlns:a16="http://schemas.microsoft.com/office/drawing/2014/main" id="{3F50046F-59CC-4A0D-894F-8B2C107AE675}"/>
              </a:ext>
            </a:extLst>
          </p:cNvPr>
          <p:cNvSpPr/>
          <p:nvPr/>
        </p:nvSpPr>
        <p:spPr>
          <a:xfrm>
            <a:off x="3518880" y="4421444"/>
            <a:ext cx="1919411" cy="1998600"/>
          </a:xfrm>
          <a:prstGeom prst="ellipse">
            <a:avLst/>
          </a:prstGeom>
          <a:solidFill>
            <a:schemeClr val="accent6">
              <a:lumMod val="40000"/>
              <a:lumOff val="60000"/>
            </a:schemeClr>
          </a:solidFill>
          <a:ln w="2540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JO" sz="2800" b="1" dirty="0">
                <a:solidFill>
                  <a:srgbClr val="002060"/>
                </a:solidFill>
              </a:rPr>
              <a:t>المنهج الوصفي</a:t>
            </a:r>
            <a:endParaRPr lang="ko-KR" altLang="en-US" sz="2700" dirty="0">
              <a:solidFill>
                <a:srgbClr val="002060"/>
              </a:solidFill>
            </a:endParaRPr>
          </a:p>
        </p:txBody>
      </p:sp>
      <p:pic>
        <p:nvPicPr>
          <p:cNvPr id="8" name="Google Shape;149;p3">
            <a:extLst>
              <a:ext uri="{FF2B5EF4-FFF2-40B4-BE49-F238E27FC236}">
                <a16:creationId xmlns:a16="http://schemas.microsoft.com/office/drawing/2014/main" id="{5B84D541-D64E-4638-BE84-EA74D4F7FCF5}"/>
              </a:ext>
            </a:extLst>
          </p:cNvPr>
          <p:cNvPicPr preferRelativeResize="0"/>
          <p:nvPr/>
        </p:nvPicPr>
        <p:blipFill rotWithShape="1">
          <a:blip r:embed="rId4">
            <a:alphaModFix/>
          </a:blip>
          <a:srcRect/>
          <a:stretch/>
        </p:blipFill>
        <p:spPr>
          <a:xfrm>
            <a:off x="10312351" y="6442988"/>
            <a:ext cx="1879649" cy="309233"/>
          </a:xfrm>
          <a:prstGeom prst="rect">
            <a:avLst/>
          </a:prstGeom>
          <a:noFill/>
          <a:ln>
            <a:noFill/>
          </a:ln>
        </p:spPr>
      </p:pic>
      <p:sp>
        <p:nvSpPr>
          <p:cNvPr id="9" name="Google Shape;110;p1">
            <a:extLst>
              <a:ext uri="{FF2B5EF4-FFF2-40B4-BE49-F238E27FC236}">
                <a16:creationId xmlns:a16="http://schemas.microsoft.com/office/drawing/2014/main" id="{3FF75F64-0620-4E53-A9A0-B095F0C9E24B}"/>
              </a:ext>
            </a:extLst>
          </p:cNvPr>
          <p:cNvSpPr/>
          <p:nvPr/>
        </p:nvSpPr>
        <p:spPr>
          <a:xfrm>
            <a:off x="7888003" y="6121138"/>
            <a:ext cx="1858162" cy="341116"/>
          </a:xfrm>
          <a:prstGeom prst="roundRect">
            <a:avLst>
              <a:gd name="adj" fmla="val 16667"/>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w="12700" cap="flat" cmpd="sng">
            <a:solidFill>
              <a:srgbClr val="8E5A6D"/>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US" sz="1200" b="1" dirty="0">
                <a:solidFill>
                  <a:srgbClr val="002060"/>
                </a:solidFill>
              </a:rPr>
              <a:t>ELD711/ Lecture</a:t>
            </a:r>
            <a:r>
              <a:rPr lang="ar-JO" sz="1200" b="1" dirty="0">
                <a:solidFill>
                  <a:srgbClr val="002060"/>
                </a:solidFill>
              </a:rPr>
              <a:t> (5)</a:t>
            </a:r>
            <a:endParaRPr sz="1200" b="1" dirty="0">
              <a:solidFill>
                <a:srgbClr val="002060"/>
              </a:solidFill>
            </a:endParaRPr>
          </a:p>
        </p:txBody>
      </p:sp>
      <p:pic>
        <p:nvPicPr>
          <p:cNvPr id="10" name="Google Shape;143;p3">
            <a:extLst>
              <a:ext uri="{FF2B5EF4-FFF2-40B4-BE49-F238E27FC236}">
                <a16:creationId xmlns:a16="http://schemas.microsoft.com/office/drawing/2014/main" id="{1FA5EA1F-8026-450D-ACC9-F3B7654B9883}"/>
              </a:ext>
            </a:extLst>
          </p:cNvPr>
          <p:cNvPicPr preferRelativeResize="0"/>
          <p:nvPr/>
        </p:nvPicPr>
        <p:blipFill rotWithShape="1">
          <a:blip r:embed="rId5">
            <a:alphaModFix/>
          </a:blip>
          <a:srcRect/>
          <a:stretch/>
        </p:blipFill>
        <p:spPr>
          <a:xfrm>
            <a:off x="207647" y="-675456"/>
            <a:ext cx="2036258" cy="1800993"/>
          </a:xfrm>
          <a:prstGeom prst="rect">
            <a:avLst/>
          </a:prstGeom>
          <a:noFill/>
          <a:ln>
            <a:noFill/>
          </a:ln>
        </p:spPr>
      </p:pic>
      <p:pic>
        <p:nvPicPr>
          <p:cNvPr id="13" name="Picture 12">
            <a:extLst>
              <a:ext uri="{FF2B5EF4-FFF2-40B4-BE49-F238E27FC236}">
                <a16:creationId xmlns:a16="http://schemas.microsoft.com/office/drawing/2014/main" id="{0CD3B8BE-7819-4B25-9033-966B797CF5FB}"/>
              </a:ext>
            </a:extLst>
          </p:cNvPr>
          <p:cNvPicPr>
            <a:picLocks noChangeAspect="1"/>
          </p:cNvPicPr>
          <p:nvPr/>
        </p:nvPicPr>
        <p:blipFill>
          <a:blip r:embed="rId6"/>
          <a:stretch>
            <a:fillRect/>
          </a:stretch>
        </p:blipFill>
        <p:spPr>
          <a:xfrm>
            <a:off x="6456040" y="225040"/>
            <a:ext cx="2863927" cy="2267856"/>
          </a:xfrm>
          <a:prstGeom prst="rect">
            <a:avLst/>
          </a:prstGeom>
          <a:ln w="190500" cap="sq">
            <a:solidFill>
              <a:srgbClr val="C8C6BD"/>
            </a:solidFill>
            <a:prstDash val="solid"/>
            <a:miter lim="800000"/>
          </a:ln>
          <a:effectLst>
            <a:outerShdw blurRad="254000" algn="bl" rotWithShape="0">
              <a:srgbClr val="000000">
                <a:alpha val="43000"/>
              </a:srgbClr>
            </a:outerShdw>
          </a:effectLst>
          <a:scene3d>
            <a:camera prst="perspectiveFront" fov="5400000"/>
            <a:lightRig rig="threePt" dir="t">
              <a:rot lat="0" lon="0" rev="2100000"/>
            </a:lightRig>
          </a:scene3d>
          <a:sp3d extrusionH="25400">
            <a:bevelT w="304800" h="152400" prst="hardEdge"/>
            <a:extrusionClr>
              <a:srgbClr val="000000"/>
            </a:extrusionClr>
          </a:sp3d>
        </p:spPr>
      </p:pic>
      <p:sp>
        <p:nvSpPr>
          <p:cNvPr id="18" name="TextBox 17">
            <a:extLst>
              <a:ext uri="{FF2B5EF4-FFF2-40B4-BE49-F238E27FC236}">
                <a16:creationId xmlns:a16="http://schemas.microsoft.com/office/drawing/2014/main" id="{99AC7492-59B5-4739-9C07-B36DC8580CE1}"/>
              </a:ext>
            </a:extLst>
          </p:cNvPr>
          <p:cNvSpPr txBox="1"/>
          <p:nvPr/>
        </p:nvSpPr>
        <p:spPr>
          <a:xfrm>
            <a:off x="6449536" y="2456326"/>
            <a:ext cx="2841415"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002060"/>
                </a:solidFill>
                <a:effectLst/>
                <a:uLnTx/>
                <a:uFillTx/>
                <a:latin typeface="Simplified Arabic" pitchFamily="18" charset="-78"/>
                <a:cs typeface="Simplified Arabic" pitchFamily="18" charset="-78"/>
                <a:sym typeface="Tajawal Medium"/>
              </a:rPr>
              <a:t>مناهج البحث العلمي</a:t>
            </a:r>
          </a:p>
        </p:txBody>
      </p:sp>
    </p:spTree>
    <p:extLst>
      <p:ext uri="{BB962C8B-B14F-4D97-AF65-F5344CB8AC3E}">
        <p14:creationId xmlns:p14="http://schemas.microsoft.com/office/powerpoint/2010/main" val="697315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523180"/>
          </a:xfrm>
          <a:prstGeom prst="rect">
            <a:avLst/>
          </a:prstGeom>
          <a:noFill/>
          <a:ln>
            <a:noFill/>
          </a:ln>
        </p:spPr>
        <p:txBody>
          <a:bodyPr spcFirstLastPara="1" wrap="square" lIns="91425" tIns="45700" rIns="91425" bIns="45700" anchor="t" anchorCtr="0">
            <a:spAutoFit/>
          </a:bodyPr>
          <a:lstStyle/>
          <a:p>
            <a:pPr lvl="0" algn="ctr"/>
            <a:r>
              <a:rPr lang="ar-JO" sz="2800" b="1" dirty="0">
                <a:solidFill>
                  <a:srgbClr val="002060"/>
                </a:solidFill>
                <a:latin typeface="Simplified Arabic" pitchFamily="18" charset="-78"/>
                <a:cs typeface="Simplified Arabic" pitchFamily="18" charset="-78"/>
                <a:sym typeface="Tajawal Medium"/>
              </a:rPr>
              <a:t>مناهج البحث العلمي</a:t>
            </a:r>
          </a:p>
        </p:txBody>
      </p:sp>
      <p:sp>
        <p:nvSpPr>
          <p:cNvPr id="4" name="Rectangle 3"/>
          <p:cNvSpPr/>
          <p:nvPr/>
        </p:nvSpPr>
        <p:spPr>
          <a:xfrm>
            <a:off x="119336" y="1196752"/>
            <a:ext cx="11593288" cy="4524315"/>
          </a:xfrm>
          <a:prstGeom prst="rect">
            <a:avLst/>
          </a:prstGeom>
        </p:spPr>
        <p:txBody>
          <a:bodyPr wrap="square">
            <a:spAutoFit/>
          </a:bodyPr>
          <a:lstStyle/>
          <a:p>
            <a:pPr algn="just" rtl="1"/>
            <a:endParaRPr lang="ar-JO" sz="2400" b="1" dirty="0">
              <a:cs typeface="+mj-cs"/>
            </a:endParaRPr>
          </a:p>
          <a:p>
            <a:pPr algn="just" rtl="1"/>
            <a:r>
              <a:rPr lang="ar-JO" sz="2400" b="1" dirty="0">
                <a:cs typeface="+mj-cs"/>
              </a:rPr>
              <a:t>المنهج التجريبي : </a:t>
            </a:r>
            <a:r>
              <a:rPr lang="ar-JO" sz="2400" dirty="0">
                <a:cs typeface="+mj-cs"/>
              </a:rPr>
              <a:t>وهو المنهج الذي يقوم على التجربة ويبدأ فيه من جزئيات تنتهي إلى عموميات مع الإرتكاز على التجربة للتثبت من كل خطوة يتم فيها الانتقال من الجزء إلى الكل.</a:t>
            </a:r>
          </a:p>
          <a:p>
            <a:pPr algn="just" rtl="1"/>
            <a:r>
              <a:rPr lang="ar-JO" sz="2400" dirty="0">
                <a:cs typeface="+mj-cs"/>
              </a:rPr>
              <a:t> </a:t>
            </a:r>
            <a:r>
              <a:rPr lang="ar-JO" sz="2400" b="1" dirty="0">
                <a:cs typeface="+mj-cs"/>
              </a:rPr>
              <a:t>المنهج الاستدلالي : </a:t>
            </a:r>
            <a:r>
              <a:rPr lang="ar-JO" sz="2400" dirty="0">
                <a:cs typeface="+mj-cs"/>
              </a:rPr>
              <a:t>ويتم في هذا المنهج السير من المبدأ إلى النتيجة دون حاجة إلى التجربة.</a:t>
            </a:r>
          </a:p>
          <a:p>
            <a:pPr algn="just" rtl="1"/>
            <a:r>
              <a:rPr lang="ar-JO" sz="2400" dirty="0">
                <a:cs typeface="+mj-cs"/>
              </a:rPr>
              <a:t> </a:t>
            </a:r>
            <a:r>
              <a:rPr lang="ar-JO" sz="2400" b="1" dirty="0">
                <a:cs typeface="+mj-cs"/>
              </a:rPr>
              <a:t>المنهج الوصفي : </a:t>
            </a:r>
            <a:r>
              <a:rPr lang="ar-JO" sz="2400" dirty="0">
                <a:cs typeface="+mj-cs"/>
              </a:rPr>
              <a:t>وهو المنهج الذي يقوم على وصف الظواهر وتحليلها بغض النظر عن طبيعتها مستخدمًا البيانات والإحصاءات وصولاً إلى الاستنتاجات.</a:t>
            </a:r>
          </a:p>
          <a:p>
            <a:pPr algn="just" rtl="1"/>
            <a:r>
              <a:rPr lang="ar-JO" sz="2400" dirty="0">
                <a:cs typeface="+mj-cs"/>
              </a:rPr>
              <a:t> </a:t>
            </a:r>
            <a:r>
              <a:rPr lang="ar-JO" sz="2400" b="1" dirty="0">
                <a:cs typeface="+mj-cs"/>
              </a:rPr>
              <a:t>المنهج التاريخي : </a:t>
            </a:r>
            <a:r>
              <a:rPr lang="ar-JO" sz="2400" dirty="0">
                <a:cs typeface="+mj-cs"/>
              </a:rPr>
              <a:t>وهو يعتمد على استقراء الماضي طبقًا لما يخلفه من آثار وبغض النظر عن نوعها.</a:t>
            </a:r>
          </a:p>
          <a:p>
            <a:pPr algn="just" rtl="1"/>
            <a:endParaRPr lang="ar-JO" sz="2400" dirty="0">
              <a:cs typeface="+mj-cs"/>
            </a:endParaRPr>
          </a:p>
          <a:p>
            <a:pPr algn="just" rtl="1"/>
            <a:r>
              <a:rPr lang="ar-JO" sz="2400" dirty="0">
                <a:cs typeface="+mj-cs"/>
              </a:rPr>
              <a:t> والواقع أن العلماء والمختصين يستخدمون مسميات مختلفة بنفس المضامين تقريبًا فبعضهم يسمى المنهج الوصفي  بالمسحي والبعض يسمي المنهج التاريخي بالإستردادي والبعض يسمي المنهج الإستدلالي بالرياضي، بل إن بعض المختصين يجعل لكل علم منهج خاص به وملائم لطبيعته ، فالفلاسفة يجعلون لأنفسهم منهجًا فلسفيًا والمؤرخون والدارسون للتاريخ يجعلون لأنفسهم منهجًا تاريخيًا وهكذا.</a:t>
            </a:r>
          </a:p>
        </p:txBody>
      </p:sp>
      <p:pic>
        <p:nvPicPr>
          <p:cNvPr id="6" name="Google Shape;149;p3">
            <a:extLst>
              <a:ext uri="{FF2B5EF4-FFF2-40B4-BE49-F238E27FC236}">
                <a16:creationId xmlns:a16="http://schemas.microsoft.com/office/drawing/2014/main" id="{9FA49BDB-D381-470E-AF6B-7D1ED6A65C5B}"/>
              </a:ext>
            </a:extLst>
          </p:cNvPr>
          <p:cNvPicPr preferRelativeResize="0"/>
          <p:nvPr/>
        </p:nvPicPr>
        <p:blipFill rotWithShape="1">
          <a:blip r:embed="rId5">
            <a:alphaModFix/>
          </a:blip>
          <a:srcRect/>
          <a:stretch/>
        </p:blipFill>
        <p:spPr>
          <a:xfrm>
            <a:off x="10056440" y="6430073"/>
            <a:ext cx="1879649" cy="309233"/>
          </a:xfrm>
          <a:prstGeom prst="rect">
            <a:avLst/>
          </a:prstGeom>
          <a:noFill/>
          <a:ln>
            <a:noFill/>
          </a:ln>
        </p:spPr>
      </p:pic>
    </p:spTree>
    <p:custDataLst>
      <p:tags r:id="rId1"/>
    </p:custDataLst>
    <p:extLst>
      <p:ext uri="{BB962C8B-B14F-4D97-AF65-F5344CB8AC3E}">
        <p14:creationId xmlns:p14="http://schemas.microsoft.com/office/powerpoint/2010/main" val="18356699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 presetClass="entr" presetSubtype="16" fill="hold" grpId="0" nodeType="clickEffect">
                                  <p:stCondLst>
                                    <p:cond delay="0"/>
                                  </p:stCondLst>
                                  <p:childTnLst>
                                    <p:set>
                                      <p:cBhvr>
                                        <p:cTn id="6" dur="1" fill="hold">
                                          <p:stCondLst>
                                            <p:cond delay="0"/>
                                          </p:stCondLst>
                                        </p:cTn>
                                        <p:tgtEl>
                                          <p:spTgt spid="145"/>
                                        </p:tgtEl>
                                        <p:attrNameLst>
                                          <p:attrName>style.visibility</p:attrName>
                                        </p:attrNameLst>
                                      </p:cBhvr>
                                      <p:to>
                                        <p:strVal val="visible"/>
                                      </p:to>
                                    </p:set>
                                    <p:animEffect transition="in" filter="circle(in)">
                                      <p:cBhvr>
                                        <p:cTn id="7" dur="2000"/>
                                        <p:tgtEl>
                                          <p:spTgt spid="1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5" grpId="0"/>
    </p:bldLst>
  </p:timing>
</p:sld>
</file>

<file path=ppt/slides/slide13.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143672" y="764704"/>
            <a:ext cx="5616624" cy="954067"/>
          </a:xfrm>
          <a:prstGeom prst="rect">
            <a:avLst/>
          </a:prstGeom>
          <a:noFill/>
          <a:ln>
            <a:noFill/>
          </a:ln>
        </p:spPr>
        <p:txBody>
          <a:bodyPr spcFirstLastPara="1" wrap="square" lIns="91425" tIns="45700" rIns="91425" bIns="45700" anchor="t" anchorCtr="0">
            <a:spAutoFit/>
          </a:bodyPr>
          <a:lstStyle/>
          <a:p>
            <a:pPr lvl="0" algn="ctr"/>
            <a:r>
              <a:rPr lang="ar-JO" sz="2800" b="1" dirty="0">
                <a:solidFill>
                  <a:schemeClr val="accent6">
                    <a:lumMod val="50000"/>
                  </a:schemeClr>
                </a:solidFill>
                <a:latin typeface="Simplified Arabic" pitchFamily="18" charset="-78"/>
                <a:cs typeface="Simplified Arabic" pitchFamily="18" charset="-78"/>
              </a:rPr>
              <a:t>أبرز العلماء والمفكرين الذين كان لهم دور أساسي في تطور المنهج العلمي </a:t>
            </a:r>
          </a:p>
        </p:txBody>
      </p:sp>
      <p:sp>
        <p:nvSpPr>
          <p:cNvPr id="2" name="Rectangle 1"/>
          <p:cNvSpPr/>
          <p:nvPr/>
        </p:nvSpPr>
        <p:spPr>
          <a:xfrm>
            <a:off x="227348" y="1428065"/>
            <a:ext cx="11737304" cy="5324535"/>
          </a:xfrm>
          <a:prstGeom prst="rect">
            <a:avLst/>
          </a:prstGeom>
        </p:spPr>
        <p:txBody>
          <a:bodyPr wrap="square">
            <a:spAutoFit/>
          </a:bodyPr>
          <a:lstStyle/>
          <a:p>
            <a:pPr algn="r" rtl="1">
              <a:spcBef>
                <a:spcPts val="0"/>
              </a:spcBef>
              <a:spcAft>
                <a:spcPts val="0"/>
              </a:spcAft>
            </a:pPr>
            <a:br>
              <a:rPr lang="ar-JO" sz="2400" b="1" dirty="0">
                <a:solidFill>
                  <a:srgbClr val="002060"/>
                </a:solidFill>
                <a:effectLst/>
                <a:cs typeface="+mj-cs"/>
              </a:rPr>
            </a:br>
            <a:r>
              <a:rPr lang="ar-JO" sz="2400" b="1" i="0" u="none" strike="noStrike" dirty="0">
                <a:solidFill>
                  <a:srgbClr val="002060"/>
                </a:solidFill>
                <a:effectLst/>
                <a:latin typeface="Arial" panose="020B0604020202020204" pitchFamily="34" charset="0"/>
                <a:cs typeface="+mj-cs"/>
              </a:rPr>
              <a:t>  1- أرسطو :</a:t>
            </a:r>
          </a:p>
          <a:p>
            <a:pPr algn="r" rtl="1">
              <a:spcBef>
                <a:spcPts val="0"/>
              </a:spcBef>
              <a:spcAft>
                <a:spcPts val="0"/>
              </a:spcAft>
            </a:pPr>
            <a:endParaRPr lang="ar-JO" sz="2400" b="0" i="0" u="none" strike="noStrike" dirty="0">
              <a:solidFill>
                <a:srgbClr val="000000"/>
              </a:solidFill>
              <a:effectLst/>
              <a:latin typeface="Arial" panose="020B0604020202020204" pitchFamily="34" charset="0"/>
              <a:cs typeface="+mj-cs"/>
            </a:endParaRPr>
          </a:p>
          <a:p>
            <a:pPr algn="r" rtl="1">
              <a:spcBef>
                <a:spcPts val="0"/>
              </a:spcBef>
              <a:spcAft>
                <a:spcPts val="0"/>
              </a:spcAft>
            </a:pPr>
            <a:r>
              <a:rPr lang="ar-JO" sz="2400" b="0" i="0" u="none" strike="noStrike" dirty="0">
                <a:solidFill>
                  <a:srgbClr val="000000"/>
                </a:solidFill>
                <a:effectLst/>
                <a:latin typeface="Arial" panose="020B0604020202020204" pitchFamily="34" charset="0"/>
                <a:cs typeface="+mj-cs"/>
              </a:rPr>
              <a:t>         لقد برز دور أرسطو في تطور المنهج العلمي لما وضعه في كتابه “البرهان” (نحن نفترض أننا لا نمتلك المعرفة العلمية حول شيء ما، وبدلاً من التعرف عليه عَرَضِيًّا كما يفعل السفسطائيون، نعتقد أننا نعرف السبب الذي تستند إليه الحقيقة، حيث الحقيقة وحدها ولا شيء غيرها، لأن الحقيقة لا يمكن أن تكون غير ما هي عليه) . ولم يعتمد أرسطو على الاستقراء فقط في أبحاثه وإنما كان مقتنعًا بالقياس للوصول إلى الحقيقة وأسباب الظواهر.</a:t>
            </a:r>
          </a:p>
          <a:p>
            <a:pPr algn="r" rtl="1">
              <a:spcBef>
                <a:spcPts val="0"/>
              </a:spcBef>
              <a:spcAft>
                <a:spcPts val="0"/>
              </a:spcAft>
            </a:pPr>
            <a:endParaRPr lang="ar-JO" sz="2400" b="0" i="0" u="none" strike="noStrike" dirty="0">
              <a:solidFill>
                <a:srgbClr val="000000"/>
              </a:solidFill>
              <a:effectLst/>
              <a:latin typeface="Arial" panose="020B0604020202020204" pitchFamily="34" charset="0"/>
              <a:cs typeface="+mj-cs"/>
            </a:endParaRPr>
          </a:p>
          <a:p>
            <a:pPr algn="r" rtl="1">
              <a:spcBef>
                <a:spcPts val="0"/>
              </a:spcBef>
              <a:spcAft>
                <a:spcPts val="0"/>
              </a:spcAft>
            </a:pPr>
            <a:r>
              <a:rPr lang="ar-JO" sz="2400" b="1" i="0" u="none" strike="noStrike" dirty="0">
                <a:solidFill>
                  <a:srgbClr val="002060"/>
                </a:solidFill>
                <a:effectLst/>
                <a:latin typeface="Arial" panose="020B0604020202020204" pitchFamily="34" charset="0"/>
                <a:cs typeface="+mj-cs"/>
              </a:rPr>
              <a:t>2- أبيقور :</a:t>
            </a:r>
          </a:p>
          <a:p>
            <a:pPr algn="r" rtl="1">
              <a:spcBef>
                <a:spcPts val="0"/>
              </a:spcBef>
              <a:spcAft>
                <a:spcPts val="0"/>
              </a:spcAft>
            </a:pPr>
            <a:endParaRPr lang="ar-JO" sz="2400" b="0" i="0" u="none" strike="noStrike" dirty="0">
              <a:solidFill>
                <a:srgbClr val="000000"/>
              </a:solidFill>
              <a:effectLst/>
              <a:latin typeface="Arial" panose="020B0604020202020204" pitchFamily="34" charset="0"/>
              <a:cs typeface="+mj-cs"/>
            </a:endParaRPr>
          </a:p>
          <a:p>
            <a:pPr algn="r" rtl="1">
              <a:spcBef>
                <a:spcPts val="0"/>
              </a:spcBef>
              <a:spcAft>
                <a:spcPts val="0"/>
              </a:spcAft>
            </a:pPr>
            <a:r>
              <a:rPr lang="ar-JO" sz="2400" b="0" i="0" u="none" strike="noStrike" dirty="0">
                <a:solidFill>
                  <a:srgbClr val="000000"/>
                </a:solidFill>
                <a:effectLst/>
                <a:latin typeface="Arial" panose="020B0604020202020204" pitchFamily="34" charset="0"/>
                <a:cs typeface="+mj-cs"/>
              </a:rPr>
              <a:t>      برز دور أبيقور في المنهج العلمي من خلال الفيزياء حيث وضع كتابه “القانون”  منافسا منهج أرسطو، </a:t>
            </a:r>
            <a:r>
              <a:rPr lang="ar-JO" sz="2400" dirty="0">
                <a:latin typeface="Arial" panose="020B0604020202020204" pitchFamily="34" charset="0"/>
                <a:cs typeface="+mj-cs"/>
              </a:rPr>
              <a:t>و</a:t>
            </a:r>
            <a:r>
              <a:rPr lang="ar-JO" sz="2400" b="0" i="0" u="none" strike="noStrike" dirty="0">
                <a:solidFill>
                  <a:srgbClr val="000000"/>
                </a:solidFill>
                <a:effectLst/>
                <a:latin typeface="Arial" panose="020B0604020202020204" pitchFamily="34" charset="0"/>
                <a:cs typeface="+mj-cs"/>
              </a:rPr>
              <a:t>اعتمد أبيقور على الملاحظة، ومن أهم قواعد المنهج العلمي في المجال الفيزيائي أن المفاهيم الأولى مدركة ولا تحتاج للتوضيح. وأنه يجب أن تكون لدينا مفاهيم بديهية.</a:t>
            </a:r>
          </a:p>
          <a:p>
            <a:pPr algn="r" rtl="1">
              <a:spcBef>
                <a:spcPts val="0"/>
              </a:spcBef>
              <a:spcAft>
                <a:spcPts val="0"/>
              </a:spcAft>
            </a:pPr>
            <a:endParaRPr lang="en-GB" sz="2800" dirty="0"/>
          </a:p>
        </p:txBody>
      </p:sp>
    </p:spTree>
    <p:custDataLst>
      <p:tags r:id="rId1"/>
    </p:custDataLst>
    <p:extLst>
      <p:ext uri="{BB962C8B-B14F-4D97-AF65-F5344CB8AC3E}">
        <p14:creationId xmlns:p14="http://schemas.microsoft.com/office/powerpoint/2010/main" val="226141766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071664" y="756853"/>
            <a:ext cx="5616624" cy="954067"/>
          </a:xfrm>
          <a:prstGeom prst="rect">
            <a:avLst/>
          </a:prstGeom>
          <a:noFill/>
          <a:ln>
            <a:noFill/>
          </a:ln>
        </p:spPr>
        <p:txBody>
          <a:bodyPr spcFirstLastPara="1" wrap="square" lIns="91425" tIns="45700" rIns="91425" bIns="45700" anchor="t" anchorCtr="0">
            <a:spAutoFit/>
          </a:bodyPr>
          <a:lstStyle/>
          <a:p>
            <a:pPr lvl="0" algn="ctr"/>
            <a:r>
              <a:rPr lang="ar-JO" sz="2800" b="1" dirty="0">
                <a:solidFill>
                  <a:schemeClr val="accent6">
                    <a:lumMod val="50000"/>
                  </a:schemeClr>
                </a:solidFill>
                <a:latin typeface="Simplified Arabic" pitchFamily="18" charset="-78"/>
                <a:cs typeface="Simplified Arabic" pitchFamily="18" charset="-78"/>
              </a:rPr>
              <a:t>أبرز العلماء والمفكرين الذين كان لهم دور أساسي في تطور المنهج العلمي </a:t>
            </a:r>
          </a:p>
        </p:txBody>
      </p:sp>
      <p:sp>
        <p:nvSpPr>
          <p:cNvPr id="2" name="Rectangle 1"/>
          <p:cNvSpPr/>
          <p:nvPr/>
        </p:nvSpPr>
        <p:spPr>
          <a:xfrm>
            <a:off x="208836" y="1756640"/>
            <a:ext cx="11863828" cy="4524315"/>
          </a:xfrm>
          <a:prstGeom prst="rect">
            <a:avLst/>
          </a:prstGeom>
        </p:spPr>
        <p:txBody>
          <a:bodyPr wrap="square">
            <a:spAutoFit/>
          </a:bodyPr>
          <a:lstStyle/>
          <a:p>
            <a:pPr algn="r" rtl="1">
              <a:spcBef>
                <a:spcPts val="0"/>
              </a:spcBef>
              <a:spcAft>
                <a:spcPts val="0"/>
              </a:spcAft>
            </a:pPr>
            <a:br>
              <a:rPr lang="ar-JO" sz="2400" b="1" dirty="0">
                <a:solidFill>
                  <a:srgbClr val="002060"/>
                </a:solidFill>
                <a:effectLst/>
                <a:cs typeface="+mj-cs"/>
              </a:rPr>
            </a:br>
            <a:r>
              <a:rPr lang="ar-JO" sz="2400" b="1" i="0" u="none" strike="noStrike" dirty="0">
                <a:solidFill>
                  <a:srgbClr val="002060"/>
                </a:solidFill>
                <a:effectLst/>
                <a:latin typeface="Arial" panose="020B0604020202020204" pitchFamily="34" charset="0"/>
                <a:cs typeface="+mj-cs"/>
              </a:rPr>
              <a:t>  3- البيروني :</a:t>
            </a:r>
          </a:p>
          <a:p>
            <a:pPr algn="r" rtl="1">
              <a:spcBef>
                <a:spcPts val="0"/>
              </a:spcBef>
              <a:spcAft>
                <a:spcPts val="0"/>
              </a:spcAft>
            </a:pPr>
            <a:endParaRPr lang="ar-JO" sz="2400" b="0" i="0" u="none" strike="noStrike" dirty="0">
              <a:solidFill>
                <a:srgbClr val="000000"/>
              </a:solidFill>
              <a:effectLst/>
              <a:latin typeface="Arial" panose="020B0604020202020204" pitchFamily="34" charset="0"/>
              <a:cs typeface="+mj-cs"/>
            </a:endParaRPr>
          </a:p>
          <a:p>
            <a:pPr algn="r" rtl="1">
              <a:spcBef>
                <a:spcPts val="0"/>
              </a:spcBef>
              <a:spcAft>
                <a:spcPts val="0"/>
              </a:spcAft>
            </a:pPr>
            <a:r>
              <a:rPr lang="ar-JO" sz="2400" b="0" i="0" u="none" strike="noStrike" dirty="0">
                <a:solidFill>
                  <a:srgbClr val="000000"/>
                </a:solidFill>
                <a:effectLst/>
                <a:latin typeface="Arial" panose="020B0604020202020204" pitchFamily="34" charset="0"/>
                <a:cs typeface="+mj-cs"/>
              </a:rPr>
              <a:t>       كان المنهج العلمي المتبع عند البيروني قريبًا جداً للمنهج العلمي الحديث، حيث أكّد البيروني على ضرورة التجربة وتكرارها، محاولاً بذلك استبعاد أي خطأ الذي قد ينجم عن الملاحظات البشرية، حيث بُنيت النتائج العلمية التي توصل إليها على أساس التجربة وأخذ قراءات متعددة لها.</a:t>
            </a:r>
          </a:p>
          <a:p>
            <a:pPr algn="r" rtl="1">
              <a:spcBef>
                <a:spcPts val="0"/>
              </a:spcBef>
              <a:spcAft>
                <a:spcPts val="0"/>
              </a:spcAft>
            </a:pPr>
            <a:endParaRPr lang="ar-JO" sz="2400" b="0" i="0" u="none" strike="noStrike" dirty="0">
              <a:solidFill>
                <a:srgbClr val="000000"/>
              </a:solidFill>
              <a:effectLst/>
              <a:latin typeface="Arial" panose="020B0604020202020204" pitchFamily="34" charset="0"/>
              <a:cs typeface="+mj-cs"/>
            </a:endParaRPr>
          </a:p>
          <a:p>
            <a:pPr algn="r" rtl="1">
              <a:spcBef>
                <a:spcPts val="0"/>
              </a:spcBef>
              <a:spcAft>
                <a:spcPts val="0"/>
              </a:spcAft>
            </a:pPr>
            <a:r>
              <a:rPr lang="ar-JO" sz="2400" b="1" i="0" u="none" strike="noStrike" dirty="0">
                <a:solidFill>
                  <a:srgbClr val="002060"/>
                </a:solidFill>
                <a:effectLst/>
                <a:latin typeface="Arial" panose="020B0604020202020204" pitchFamily="34" charset="0"/>
                <a:cs typeface="+mj-cs"/>
              </a:rPr>
              <a:t>4- ابن سينا :</a:t>
            </a:r>
          </a:p>
          <a:p>
            <a:pPr algn="r" rtl="1">
              <a:spcBef>
                <a:spcPts val="0"/>
              </a:spcBef>
              <a:spcAft>
                <a:spcPts val="0"/>
              </a:spcAft>
            </a:pPr>
            <a:endParaRPr lang="ar-JO" sz="2400" b="0" i="0" u="none" strike="noStrike" dirty="0">
              <a:solidFill>
                <a:srgbClr val="000000"/>
              </a:solidFill>
              <a:effectLst/>
              <a:latin typeface="Arial" panose="020B0604020202020204" pitchFamily="34" charset="0"/>
              <a:cs typeface="+mj-cs"/>
            </a:endParaRPr>
          </a:p>
          <a:p>
            <a:pPr algn="r" rtl="1">
              <a:spcBef>
                <a:spcPts val="0"/>
              </a:spcBef>
              <a:spcAft>
                <a:spcPts val="0"/>
              </a:spcAft>
            </a:pPr>
            <a:r>
              <a:rPr lang="ar-JO" sz="2400" b="0" i="0" u="none" strike="noStrike" dirty="0">
                <a:solidFill>
                  <a:srgbClr val="000000"/>
                </a:solidFill>
                <a:effectLst/>
                <a:latin typeface="Arial" panose="020B0604020202020204" pitchFamily="34" charset="0"/>
                <a:cs typeface="+mj-cs"/>
              </a:rPr>
              <a:t>      وضع ابن سينا كتاب “الشفاء” لقد خالف ابن سينا في منهجه العلمي المتبّع في عملية البحث أرسطو ، حيث اعتمد في أبحاثه على أهمية اجراء التجربة للوصول إلى الحقائق، ووضع أيضا كتاب “القانون في الطب” وخالف منهجه أيضاً المنهج العلمي للبيروني حيث اعتمد في بحثه على طرح الاستفسارات والأسئلة قبل القيام بالتجارب العملية.</a:t>
            </a:r>
            <a:endParaRPr lang="en-GB" sz="2800" dirty="0"/>
          </a:p>
        </p:txBody>
      </p:sp>
    </p:spTree>
    <p:custDataLst>
      <p:tags r:id="rId1"/>
    </p:custDataLst>
    <p:extLst>
      <p:ext uri="{BB962C8B-B14F-4D97-AF65-F5344CB8AC3E}">
        <p14:creationId xmlns:p14="http://schemas.microsoft.com/office/powerpoint/2010/main" val="27805644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72664" y="573288"/>
            <a:ext cx="5616624" cy="523180"/>
          </a:xfrm>
          <a:prstGeom prst="rect">
            <a:avLst/>
          </a:prstGeom>
          <a:noFill/>
          <a:ln>
            <a:noFill/>
          </a:ln>
        </p:spPr>
        <p:txBody>
          <a:bodyPr spcFirstLastPara="1" wrap="square" lIns="91425" tIns="45700" rIns="91425" bIns="45700" anchor="t" anchorCtr="0">
            <a:spAutoFit/>
          </a:bodyPr>
          <a:lstStyle/>
          <a:p>
            <a:pPr lvl="0" algn="ctr"/>
            <a:r>
              <a:rPr lang="ar-JO" sz="2800" b="1" dirty="0">
                <a:solidFill>
                  <a:schemeClr val="accent6">
                    <a:lumMod val="50000"/>
                  </a:schemeClr>
                </a:solidFill>
                <a:latin typeface="Simplified Arabic" pitchFamily="18" charset="-78"/>
                <a:cs typeface="Simplified Arabic" pitchFamily="18" charset="-78"/>
              </a:rPr>
              <a:t>أنواع الابحاث العلمية</a:t>
            </a:r>
          </a:p>
        </p:txBody>
      </p:sp>
      <p:sp>
        <p:nvSpPr>
          <p:cNvPr id="2" name="Rectangle 1"/>
          <p:cNvSpPr/>
          <p:nvPr/>
        </p:nvSpPr>
        <p:spPr>
          <a:xfrm>
            <a:off x="407368" y="834878"/>
            <a:ext cx="11538772" cy="6555641"/>
          </a:xfrm>
          <a:prstGeom prst="rect">
            <a:avLst/>
          </a:prstGeom>
        </p:spPr>
        <p:txBody>
          <a:bodyPr wrap="square">
            <a:spAutoFit/>
          </a:bodyPr>
          <a:lstStyle/>
          <a:p>
            <a:pPr algn="r" rtl="1">
              <a:spcBef>
                <a:spcPts val="0"/>
              </a:spcBef>
              <a:spcAft>
                <a:spcPts val="0"/>
              </a:spcAft>
            </a:pPr>
            <a:br>
              <a:rPr lang="ar-JO" sz="2800" b="0" dirty="0">
                <a:effectLst/>
                <a:cs typeface="+mj-cs"/>
              </a:rPr>
            </a:br>
            <a:r>
              <a:rPr lang="ar-JO" sz="2800" b="0" i="0" u="none" strike="noStrike" dirty="0">
                <a:solidFill>
                  <a:srgbClr val="000000"/>
                </a:solidFill>
                <a:effectLst/>
                <a:latin typeface="Arial" panose="020B0604020202020204" pitchFamily="34" charset="0"/>
                <a:cs typeface="+mj-cs"/>
              </a:rPr>
              <a:t>  صنف العلماء الأبحاث إلى نوعين رئيسيين هما:</a:t>
            </a:r>
            <a:endParaRPr lang="ar-JO" sz="2800" b="0" dirty="0">
              <a:effectLst/>
              <a:cs typeface="+mj-cs"/>
            </a:endParaRPr>
          </a:p>
          <a:p>
            <a:pPr algn="r" rtl="1">
              <a:spcBef>
                <a:spcPts val="0"/>
              </a:spcBef>
              <a:spcAft>
                <a:spcPts val="0"/>
              </a:spcAft>
            </a:pPr>
            <a:r>
              <a:rPr lang="ar-JO" sz="2800" b="0" i="0" u="none" strike="noStrike" dirty="0">
                <a:solidFill>
                  <a:srgbClr val="000000"/>
                </a:solidFill>
                <a:effectLst/>
                <a:latin typeface="Arial" panose="020B0604020202020204" pitchFamily="34" charset="0"/>
                <a:cs typeface="+mj-cs"/>
              </a:rPr>
              <a:t> البحوث الأساسية.</a:t>
            </a:r>
            <a:endParaRPr lang="ar-JO" sz="2800" b="0" dirty="0">
              <a:effectLst/>
              <a:cs typeface="+mj-cs"/>
            </a:endParaRPr>
          </a:p>
          <a:p>
            <a:pPr algn="r" rtl="1">
              <a:spcBef>
                <a:spcPts val="0"/>
              </a:spcBef>
              <a:spcAft>
                <a:spcPts val="0"/>
              </a:spcAft>
            </a:pPr>
            <a:r>
              <a:rPr lang="ar-JO" sz="2800" b="0" i="0" u="none" strike="noStrike" dirty="0">
                <a:solidFill>
                  <a:srgbClr val="000000"/>
                </a:solidFill>
                <a:effectLst/>
                <a:latin typeface="Arial" panose="020B0604020202020204" pitchFamily="34" charset="0"/>
                <a:cs typeface="+mj-cs"/>
              </a:rPr>
              <a:t> البحوث التطبيقية.</a:t>
            </a:r>
            <a:endParaRPr lang="ar-JO" sz="2800" b="0" dirty="0">
              <a:effectLst/>
              <a:cs typeface="+mj-cs"/>
            </a:endParaRPr>
          </a:p>
          <a:p>
            <a:pPr algn="r" rtl="1">
              <a:spcBef>
                <a:spcPts val="0"/>
              </a:spcBef>
              <a:spcAft>
                <a:spcPts val="0"/>
              </a:spcAft>
            </a:pPr>
            <a:br>
              <a:rPr lang="ar-JO" sz="2800" b="0" dirty="0">
                <a:effectLst/>
                <a:cs typeface="+mj-cs"/>
              </a:rPr>
            </a:br>
            <a:r>
              <a:rPr lang="ar-JO" sz="2800" b="0" i="0" u="none" strike="noStrike" dirty="0">
                <a:solidFill>
                  <a:srgbClr val="000000"/>
                </a:solidFill>
                <a:effectLst/>
                <a:latin typeface="Arial" panose="020B0604020202020204" pitchFamily="34" charset="0"/>
                <a:cs typeface="+mj-cs"/>
              </a:rPr>
              <a:t> أولاً: </a:t>
            </a:r>
            <a:r>
              <a:rPr lang="ar-JO" sz="2800" b="1" i="0" u="none" strike="noStrike" dirty="0">
                <a:solidFill>
                  <a:srgbClr val="000000"/>
                </a:solidFill>
                <a:effectLst/>
                <a:latin typeface="Arial" panose="020B0604020202020204" pitchFamily="34" charset="0"/>
                <a:cs typeface="+mj-cs"/>
              </a:rPr>
              <a:t>البحوث الأساسية(النظرية)</a:t>
            </a:r>
            <a:endParaRPr lang="ar-JO" sz="2800" b="1" dirty="0">
              <a:effectLst/>
              <a:cs typeface="+mj-cs"/>
            </a:endParaRPr>
          </a:p>
          <a:p>
            <a:pPr algn="r" rtl="1">
              <a:spcBef>
                <a:spcPts val="0"/>
              </a:spcBef>
              <a:spcAft>
                <a:spcPts val="0"/>
              </a:spcAft>
            </a:pPr>
            <a:r>
              <a:rPr lang="ar-JO" sz="2800" b="0" i="0" u="none" strike="noStrike" dirty="0">
                <a:solidFill>
                  <a:srgbClr val="000000"/>
                </a:solidFill>
                <a:effectLst/>
                <a:latin typeface="Arial" panose="020B0604020202020204" pitchFamily="34" charset="0"/>
                <a:cs typeface="+mj-cs"/>
              </a:rPr>
              <a:t> تعنى بالبحوث الأساسية بالتعمّق في فهم الظواهر ويتم ذلك من خلال إثراء المعلومات العلمية البحتة وابداع معارف جديدة وإن كانت من نظرية قائمة ومن الجدير بالذكر أن البحوث الأساسية قد تكون حرة أي لذاتها وقد تكون مواجهة أي لأهداف معينة.</a:t>
            </a:r>
            <a:br>
              <a:rPr lang="ar-JO" sz="2800" b="0" dirty="0">
                <a:effectLst/>
                <a:cs typeface="+mj-cs"/>
              </a:rPr>
            </a:br>
            <a:r>
              <a:rPr lang="ar-JO" sz="2800" b="0" i="0" u="none" strike="noStrike" dirty="0">
                <a:solidFill>
                  <a:srgbClr val="000000"/>
                </a:solidFill>
                <a:effectLst/>
                <a:latin typeface="Arial" panose="020B0604020202020204" pitchFamily="34" charset="0"/>
                <a:cs typeface="+mj-cs"/>
              </a:rPr>
              <a:t> ثانيًا: </a:t>
            </a:r>
            <a:r>
              <a:rPr lang="ar-JO" sz="2800" b="1" i="0" u="none" strike="noStrike" dirty="0">
                <a:solidFill>
                  <a:srgbClr val="000000"/>
                </a:solidFill>
                <a:effectLst/>
                <a:latin typeface="Arial" panose="020B0604020202020204" pitchFamily="34" charset="0"/>
                <a:cs typeface="+mj-cs"/>
              </a:rPr>
              <a:t>البحوث التطبيقية(الإنمائية- التطويرية)</a:t>
            </a:r>
            <a:endParaRPr lang="ar-JO" sz="2800" b="1" dirty="0">
              <a:effectLst/>
              <a:cs typeface="+mj-cs"/>
            </a:endParaRPr>
          </a:p>
          <a:p>
            <a:pPr algn="r" rtl="1">
              <a:spcBef>
                <a:spcPts val="0"/>
              </a:spcBef>
              <a:spcAft>
                <a:spcPts val="0"/>
              </a:spcAft>
            </a:pPr>
            <a:r>
              <a:rPr lang="ar-JO" sz="2800" b="0" i="0" u="none" strike="noStrike" dirty="0">
                <a:solidFill>
                  <a:srgbClr val="000000"/>
                </a:solidFill>
                <a:effectLst/>
                <a:latin typeface="Arial" panose="020B0604020202020204" pitchFamily="34" charset="0"/>
                <a:cs typeface="+mj-cs"/>
              </a:rPr>
              <a:t> تهدف البحوث التطبيقية إلى تطوير أحد المجالات الاقتصادية أو الاجتماعية أو السياسية أو غيرها وهي من هذا المنظور ترمي إلى الارتقاء بواقع ما وتطويره ومن هنا يسميها البعض المختصين بالبحوث الإنمائية والتطويرية.</a:t>
            </a:r>
            <a:endParaRPr lang="ar-JO" sz="2800" b="0" dirty="0">
              <a:effectLst/>
              <a:cs typeface="+mj-cs"/>
            </a:endParaRPr>
          </a:p>
          <a:p>
            <a:pPr algn="r"/>
            <a:br>
              <a:rPr lang="ar-JO" sz="2800" dirty="0">
                <a:cs typeface="+mj-cs"/>
              </a:rPr>
            </a:br>
            <a:endParaRPr lang="en-GB" sz="2800" dirty="0">
              <a:cs typeface="+mj-cs"/>
            </a:endParaRPr>
          </a:p>
        </p:txBody>
      </p:sp>
    </p:spTree>
    <p:custDataLst>
      <p:tags r:id="rId1"/>
    </p:custDataLst>
    <p:extLst>
      <p:ext uri="{BB962C8B-B14F-4D97-AF65-F5344CB8AC3E}">
        <p14:creationId xmlns:p14="http://schemas.microsoft.com/office/powerpoint/2010/main" val="3931182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effectLst/>
      </p:bgPr>
    </p:bg>
    <p:spTree>
      <p:nvGrpSpPr>
        <p:cNvPr id="1" name=""/>
        <p:cNvGrpSpPr/>
        <p:nvPr/>
      </p:nvGrpSpPr>
      <p:grpSpPr>
        <a:xfrm>
          <a:off x="0" y="0"/>
          <a:ext cx="0" cy="0"/>
          <a:chOff x="0" y="0"/>
          <a:chExt cx="0" cy="0"/>
        </a:xfrm>
      </p:grpSpPr>
      <p:sp>
        <p:nvSpPr>
          <p:cNvPr id="3" name="Title 2"/>
          <p:cNvSpPr txBox="1">
            <a:spLocks/>
          </p:cNvSpPr>
          <p:nvPr/>
        </p:nvSpPr>
        <p:spPr>
          <a:xfrm>
            <a:off x="1847528" y="465220"/>
            <a:ext cx="8976997" cy="768085"/>
          </a:xfrm>
          <a:prstGeom prst="rect">
            <a:avLst/>
          </a:prstGeom>
        </p:spPr>
        <p:txBody>
          <a:bodyPr anchor="ctr"/>
          <a:lstStyle>
            <a:lvl1pPr algn="ctr" defTabSz="914400" rtl="0" eaLnBrk="1" latinLnBrk="1" hangingPunct="1">
              <a:spcBef>
                <a:spcPct val="0"/>
              </a:spcBef>
              <a:buNone/>
              <a:defRPr sz="4400" kern="1200">
                <a:solidFill>
                  <a:schemeClr val="tx1"/>
                </a:solidFill>
                <a:latin typeface="+mj-lt"/>
                <a:ea typeface="+mj-ea"/>
                <a:cs typeface="+mj-cs"/>
              </a:defRPr>
            </a:lvl1pPr>
          </a:lstStyle>
          <a:p>
            <a:pPr lvl="0" algn="ctr"/>
            <a:r>
              <a:rPr lang="ar-JO" sz="4800" b="1" dirty="0">
                <a:solidFill>
                  <a:schemeClr val="accent6">
                    <a:lumMod val="50000"/>
                  </a:schemeClr>
                </a:solidFill>
                <a:latin typeface="Simplified Arabic" pitchFamily="18" charset="-78"/>
                <a:cs typeface="Simplified Arabic" pitchFamily="18" charset="-78"/>
              </a:rPr>
              <a:t>أنواع الابحاث العلمية</a:t>
            </a:r>
          </a:p>
        </p:txBody>
      </p:sp>
      <p:sp>
        <p:nvSpPr>
          <p:cNvPr id="14" name="Rectangle 13"/>
          <p:cNvSpPr/>
          <p:nvPr/>
        </p:nvSpPr>
        <p:spPr>
          <a:xfrm>
            <a:off x="3023659" y="2038552"/>
            <a:ext cx="7968000" cy="96000"/>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a:p>
        </p:txBody>
      </p:sp>
      <p:sp>
        <p:nvSpPr>
          <p:cNvPr id="15" name="Rectangle 14"/>
          <p:cNvSpPr/>
          <p:nvPr/>
        </p:nvSpPr>
        <p:spPr>
          <a:xfrm>
            <a:off x="2687622" y="6374996"/>
            <a:ext cx="7968000" cy="96000"/>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square" lIns="121920" tIns="60960" rIns="121920" bIns="60960" numCol="1" spcCol="0" rtlCol="0" fromWordArt="0" anchor="ctr" anchorCtr="0" forceAA="0" compatLnSpc="1">
            <a:prstTxWarp prst="textNoShape">
              <a:avLst/>
            </a:prstTxWarp>
            <a:noAutofit/>
          </a:bodyPr>
          <a:lstStyle/>
          <a:p>
            <a:pPr algn="ctr"/>
            <a:endParaRPr lang="ko-KR" altLang="en-US" sz="1867" dirty="0"/>
          </a:p>
        </p:txBody>
      </p:sp>
      <p:sp>
        <p:nvSpPr>
          <p:cNvPr id="16" name="TextBox 15"/>
          <p:cNvSpPr txBox="1"/>
          <p:nvPr/>
        </p:nvSpPr>
        <p:spPr>
          <a:xfrm>
            <a:off x="1991544" y="1477649"/>
            <a:ext cx="3062431" cy="400110"/>
          </a:xfrm>
          <a:prstGeom prst="rect">
            <a:avLst/>
          </a:prstGeom>
          <a:solidFill>
            <a:schemeClr val="accent2">
              <a:lumMod val="60000"/>
              <a:lumOff val="40000"/>
            </a:schemeClr>
          </a:solidFill>
        </p:spPr>
        <p:txBody>
          <a:bodyPr wrap="square" rtlCol="0">
            <a:spAutoFit/>
          </a:bodyPr>
          <a:lstStyle/>
          <a:p>
            <a:pPr algn="ctr"/>
            <a:r>
              <a:rPr lang="ar-SA" sz="2000" b="1" dirty="0">
                <a:effectLst/>
                <a:latin typeface="Calibri" panose="020F0502020204030204" pitchFamily="34" charset="0"/>
                <a:ea typeface="Times New Roman" panose="02020603050405020304" pitchFamily="18" charset="0"/>
                <a:cs typeface="Simplified Arabic" panose="02020603050405020304" pitchFamily="18" charset="-78"/>
              </a:rPr>
              <a:t>البحث العلمي التطبيقي</a:t>
            </a:r>
            <a:endParaRPr lang="ko-KR" altLang="en-US" sz="1867" b="1" dirty="0">
              <a:solidFill>
                <a:schemeClr val="bg1"/>
              </a:solidFill>
              <a:cs typeface="Arial" pitchFamily="34" charset="0"/>
            </a:endParaRPr>
          </a:p>
        </p:txBody>
      </p:sp>
      <p:sp>
        <p:nvSpPr>
          <p:cNvPr id="17" name="TextBox 16"/>
          <p:cNvSpPr txBox="1"/>
          <p:nvPr/>
        </p:nvSpPr>
        <p:spPr>
          <a:xfrm>
            <a:off x="2039550" y="2290609"/>
            <a:ext cx="3912434" cy="3051605"/>
          </a:xfrm>
          <a:prstGeom prst="rect">
            <a:avLst/>
          </a:prstGeom>
          <a:noFill/>
        </p:spPr>
        <p:txBody>
          <a:bodyPr wrap="square" rtlCol="0">
            <a:spAutoFit/>
          </a:bodyPr>
          <a:lstStyle/>
          <a:p>
            <a:pPr algn="just" rtl="1">
              <a:lnSpc>
                <a:spcPct val="115000"/>
              </a:lnSpc>
              <a:spcAft>
                <a:spcPts val="1000"/>
              </a:spcAft>
            </a:pPr>
            <a:r>
              <a:rPr lang="ar-SA" sz="2400" dirty="0">
                <a:effectLst/>
                <a:latin typeface="Calibri" panose="020F0502020204030204" pitchFamily="34" charset="0"/>
                <a:ea typeface="Times New Roman" panose="02020603050405020304" pitchFamily="18" charset="0"/>
                <a:cs typeface="Simplified Arabic" panose="02020603050405020304" pitchFamily="18" charset="-78"/>
              </a:rPr>
              <a:t>بينما يهدف البحث العلمي التطبيقي إلى </a:t>
            </a:r>
            <a:r>
              <a:rPr lang="ar-SA" sz="24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استخراج نتائج ظاهرة معينة يمكن تطبيقها ،</a:t>
            </a:r>
            <a:r>
              <a:rPr lang="ar-JO" sz="24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 </a:t>
            </a:r>
            <a:r>
              <a:rPr lang="ar-SA" sz="24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بهدف حل المشكلة المتعلقة بهذه الظاهرة، كما ينطلق من العمل التجريبي، ويطب</a:t>
            </a:r>
            <a:r>
              <a:rPr lang="ar-JO" sz="24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a:t>
            </a:r>
            <a:r>
              <a:rPr lang="ar-SA" sz="24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ق هذا النوع من البحوث في عدد كبير من العلوم </a:t>
            </a:r>
            <a:r>
              <a:rPr lang="ar-JO" sz="24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و</a:t>
            </a:r>
            <a:r>
              <a:rPr lang="ar-SA" sz="24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الاقتصاد، والكيمياء والفيزياء وغيرها</a:t>
            </a:r>
            <a:r>
              <a:rPr lang="ar-JO" sz="2400" dirty="0">
                <a:solidFill>
                  <a:srgbClr val="000000"/>
                </a:solidFill>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2400" dirty="0"/>
          </a:p>
        </p:txBody>
      </p:sp>
      <p:sp>
        <p:nvSpPr>
          <p:cNvPr id="18" name="TextBox 17"/>
          <p:cNvSpPr txBox="1"/>
          <p:nvPr/>
        </p:nvSpPr>
        <p:spPr>
          <a:xfrm>
            <a:off x="8400256" y="1435873"/>
            <a:ext cx="3062431" cy="400110"/>
          </a:xfrm>
          <a:prstGeom prst="rect">
            <a:avLst/>
          </a:prstGeom>
          <a:solidFill>
            <a:schemeClr val="accent2">
              <a:lumMod val="40000"/>
              <a:lumOff val="60000"/>
            </a:schemeClr>
          </a:solidFill>
        </p:spPr>
        <p:txBody>
          <a:bodyPr wrap="square" rtlCol="0">
            <a:spAutoFit/>
          </a:bodyPr>
          <a:lstStyle/>
          <a:p>
            <a:pPr algn="ctr"/>
            <a:r>
              <a:rPr lang="ar-SA" sz="2000" b="1" dirty="0">
                <a:effectLst/>
                <a:latin typeface="Calibri" panose="020F0502020204030204" pitchFamily="34" charset="0"/>
                <a:ea typeface="Times New Roman" panose="02020603050405020304" pitchFamily="18" charset="0"/>
                <a:cs typeface="Simplified Arabic" panose="02020603050405020304" pitchFamily="18" charset="-78"/>
              </a:rPr>
              <a:t>البحث العلمي النظري</a:t>
            </a:r>
            <a:endParaRPr lang="ko-KR" altLang="en-US" sz="1867" b="1" dirty="0">
              <a:solidFill>
                <a:schemeClr val="bg1"/>
              </a:solidFill>
              <a:cs typeface="Arial" pitchFamily="34" charset="0"/>
            </a:endParaRPr>
          </a:p>
        </p:txBody>
      </p:sp>
      <p:sp>
        <p:nvSpPr>
          <p:cNvPr id="19" name="TextBox 18"/>
          <p:cNvSpPr txBox="1"/>
          <p:nvPr/>
        </p:nvSpPr>
        <p:spPr>
          <a:xfrm>
            <a:off x="7019600" y="2220012"/>
            <a:ext cx="4526594" cy="4154984"/>
          </a:xfrm>
          <a:prstGeom prst="rect">
            <a:avLst/>
          </a:prstGeom>
          <a:noFill/>
        </p:spPr>
        <p:txBody>
          <a:bodyPr wrap="square" rtlCol="0">
            <a:spAutoFit/>
          </a:bodyPr>
          <a:lstStyle/>
          <a:p>
            <a:pPr lvl="0" algn="just" rtl="1"/>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يهدف </a:t>
            </a:r>
            <a:r>
              <a:rPr lang="ar-SA" sz="2400" dirty="0">
                <a:effectLst/>
                <a:latin typeface="Calibri" panose="020F0502020204030204" pitchFamily="34" charset="0"/>
                <a:ea typeface="Times New Roman" panose="02020603050405020304" pitchFamily="18" charset="0"/>
                <a:cs typeface="Simplified Arabic" panose="02020603050405020304" pitchFamily="18" charset="-78"/>
              </a:rPr>
              <a:t>البحث العلمي النظري إلى تطوير المعارف الموجودة في مختلف مجالات العلم، وشرح، وتوضيح المشاكل وتقديم الإجابات عن أسئلة الفرضيات، لذلك يطلق عليه اسم البحث المجرد أو البحث الأساسي، ويعتمد هذا البحث على التأمل والاستدلال، وتطوير المفاهيم البحثية ، ومن خلاله يقوم الباحث بقراءة كافة الدراسات المتعلقة بمجال بحثه، ويتضمن البحث على العديد من الخطوات </a:t>
            </a:r>
            <a:r>
              <a:rPr lang="ar-JO" sz="2400" dirty="0">
                <a:latin typeface="Calibri" panose="020F0502020204030204" pitchFamily="34" charset="0"/>
                <a:ea typeface="Times New Roman" panose="02020603050405020304" pitchFamily="18" charset="0"/>
                <a:cs typeface="Simplified Arabic" panose="02020603050405020304" pitchFamily="18" charset="-78"/>
              </a:rPr>
              <a:t>مثا ا</a:t>
            </a:r>
            <a:r>
              <a:rPr lang="ar-SA" sz="2400" dirty="0">
                <a:effectLst/>
                <a:latin typeface="Calibri" panose="020F0502020204030204" pitchFamily="34" charset="0"/>
                <a:ea typeface="Times New Roman" panose="02020603050405020304" pitchFamily="18" charset="0"/>
                <a:cs typeface="Simplified Arabic" panose="02020603050405020304" pitchFamily="18" charset="-78"/>
              </a:rPr>
              <a:t>ختيار موضوع البحث، ومنهجه، وجمع البيانات من المصادر والمراجع</a:t>
            </a:r>
            <a:r>
              <a:rPr lang="ar-JO" sz="2400" dirty="0">
                <a:effectLst/>
                <a:latin typeface="Calibri" panose="020F0502020204030204" pitchFamily="34" charset="0"/>
                <a:ea typeface="Times New Roman" panose="02020603050405020304" pitchFamily="18" charset="0"/>
                <a:cs typeface="Simplified Arabic" panose="02020603050405020304" pitchFamily="18" charset="-78"/>
              </a:rPr>
              <a:t>.</a:t>
            </a:r>
            <a:endParaRPr lang="en-GB" sz="2400" dirty="0"/>
          </a:p>
        </p:txBody>
      </p:sp>
      <p:sp>
        <p:nvSpPr>
          <p:cNvPr id="10" name="TextBox 9">
            <a:extLst>
              <a:ext uri="{FF2B5EF4-FFF2-40B4-BE49-F238E27FC236}">
                <a16:creationId xmlns:a16="http://schemas.microsoft.com/office/drawing/2014/main" id="{02451E28-708D-4B9B-B469-DF81594F90EB}"/>
              </a:ext>
            </a:extLst>
          </p:cNvPr>
          <p:cNvSpPr txBox="1"/>
          <p:nvPr/>
        </p:nvSpPr>
        <p:spPr>
          <a:xfrm>
            <a:off x="5951984" y="1262205"/>
            <a:ext cx="1895872" cy="830997"/>
          </a:xfrm>
          <a:prstGeom prst="rect">
            <a:avLst/>
          </a:prstGeom>
          <a:noFill/>
        </p:spPr>
        <p:txBody>
          <a:bodyPr wrap="square">
            <a:spAutoFit/>
          </a:bodyPr>
          <a:lstStyle/>
          <a:p>
            <a:r>
              <a:rPr kumimoji="0" lang="ar-JO" sz="4800" b="1" i="0" u="none" strike="noStrike" kern="0" cap="none" spc="0" normalizeH="0" baseline="0" noProof="0" dirty="0">
                <a:ln>
                  <a:noFill/>
                </a:ln>
                <a:solidFill>
                  <a:srgbClr val="70AD47">
                    <a:lumMod val="50000"/>
                  </a:srgbClr>
                </a:solidFill>
                <a:effectLst/>
                <a:uLnTx/>
                <a:uFillTx/>
                <a:latin typeface="Simplified Arabic" pitchFamily="18" charset="-78"/>
                <a:cs typeface="Simplified Arabic" pitchFamily="18" charset="-78"/>
                <a:sym typeface="Arial"/>
              </a:rPr>
              <a:t>الهدف</a:t>
            </a:r>
            <a:endParaRPr lang="en-GB" dirty="0"/>
          </a:p>
        </p:txBody>
      </p:sp>
      <p:pic>
        <p:nvPicPr>
          <p:cNvPr id="11" name="Google Shape;149;p3">
            <a:extLst>
              <a:ext uri="{FF2B5EF4-FFF2-40B4-BE49-F238E27FC236}">
                <a16:creationId xmlns:a16="http://schemas.microsoft.com/office/drawing/2014/main" id="{D55AC0E3-F41B-4DCD-A6E9-7B2E14EE9C67}"/>
              </a:ext>
            </a:extLst>
          </p:cNvPr>
          <p:cNvPicPr preferRelativeResize="0"/>
          <p:nvPr/>
        </p:nvPicPr>
        <p:blipFill rotWithShape="1">
          <a:blip r:embed="rId2">
            <a:alphaModFix/>
          </a:blip>
          <a:srcRect/>
          <a:stretch/>
        </p:blipFill>
        <p:spPr>
          <a:xfrm>
            <a:off x="10056440" y="6430073"/>
            <a:ext cx="1879649" cy="309233"/>
          </a:xfrm>
          <a:prstGeom prst="rect">
            <a:avLst/>
          </a:prstGeom>
          <a:noFill/>
          <a:ln>
            <a:noFill/>
          </a:ln>
        </p:spPr>
      </p:pic>
      <p:pic>
        <p:nvPicPr>
          <p:cNvPr id="12" name="Google Shape;143;p3">
            <a:extLst>
              <a:ext uri="{FF2B5EF4-FFF2-40B4-BE49-F238E27FC236}">
                <a16:creationId xmlns:a16="http://schemas.microsoft.com/office/drawing/2014/main" id="{60FEDCF8-E134-4277-B8CD-4F78D24DB61B}"/>
              </a:ext>
            </a:extLst>
          </p:cNvPr>
          <p:cNvPicPr preferRelativeResize="0"/>
          <p:nvPr/>
        </p:nvPicPr>
        <p:blipFill rotWithShape="1">
          <a:blip r:embed="rId3">
            <a:alphaModFix/>
          </a:blip>
          <a:srcRect/>
          <a:stretch/>
        </p:blipFill>
        <p:spPr>
          <a:xfrm>
            <a:off x="245860" y="-372928"/>
            <a:ext cx="2036258" cy="1800993"/>
          </a:xfrm>
          <a:prstGeom prst="rect">
            <a:avLst/>
          </a:prstGeom>
          <a:noFill/>
          <a:ln>
            <a:noFill/>
          </a:ln>
        </p:spPr>
      </p:pic>
    </p:spTree>
    <p:extLst>
      <p:ext uri="{BB962C8B-B14F-4D97-AF65-F5344CB8AC3E}">
        <p14:creationId xmlns:p14="http://schemas.microsoft.com/office/powerpoint/2010/main" val="289262927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72664" y="573288"/>
            <a:ext cx="5616624" cy="523180"/>
          </a:xfrm>
          <a:prstGeom prst="rect">
            <a:avLst/>
          </a:prstGeom>
          <a:noFill/>
          <a:ln>
            <a:noFill/>
          </a:ln>
        </p:spPr>
        <p:txBody>
          <a:bodyPr spcFirstLastPara="1" wrap="square" lIns="91425" tIns="45700" rIns="91425" bIns="45700" anchor="t" anchorCtr="0">
            <a:spAutoFit/>
          </a:bodyPr>
          <a:lstStyle/>
          <a:p>
            <a:pPr lvl="0" algn="ctr"/>
            <a:r>
              <a:rPr lang="ar-JO" sz="2800" b="1" dirty="0">
                <a:solidFill>
                  <a:schemeClr val="accent6">
                    <a:lumMod val="50000"/>
                  </a:schemeClr>
                </a:solidFill>
                <a:latin typeface="Simplified Arabic" pitchFamily="18" charset="-78"/>
                <a:cs typeface="Simplified Arabic" pitchFamily="18" charset="-78"/>
              </a:rPr>
              <a:t>أهمية البحوث العلمية</a:t>
            </a:r>
          </a:p>
        </p:txBody>
      </p:sp>
      <p:sp>
        <p:nvSpPr>
          <p:cNvPr id="2" name="Rectangle 1"/>
          <p:cNvSpPr/>
          <p:nvPr/>
        </p:nvSpPr>
        <p:spPr>
          <a:xfrm>
            <a:off x="407368" y="848886"/>
            <a:ext cx="11514721" cy="6123536"/>
          </a:xfrm>
          <a:prstGeom prst="rect">
            <a:avLst/>
          </a:prstGeom>
        </p:spPr>
        <p:txBody>
          <a:bodyPr wrap="square">
            <a:spAutoFit/>
          </a:bodyPr>
          <a:lstStyle/>
          <a:p>
            <a:pPr algn="just" rtl="1">
              <a:lnSpc>
                <a:spcPct val="150000"/>
              </a:lnSpc>
            </a:pPr>
            <a:br>
              <a:rPr lang="ar-JO" sz="2200" b="0" dirty="0">
                <a:effectLst/>
                <a:cs typeface="+mj-cs"/>
              </a:rPr>
            </a:br>
            <a:r>
              <a:rPr lang="ar-JO" sz="2200" b="0" i="0" u="none" strike="noStrike" dirty="0">
                <a:solidFill>
                  <a:srgbClr val="000000"/>
                </a:solidFill>
                <a:effectLst/>
                <a:latin typeface="Arial" panose="020B0604020202020204" pitchFamily="34" charset="0"/>
                <a:cs typeface="+mj-cs"/>
              </a:rPr>
              <a:t>  </a:t>
            </a:r>
            <a:r>
              <a:rPr lang="ar-JO" sz="2200" b="1" i="0" dirty="0">
                <a:solidFill>
                  <a:srgbClr val="333333"/>
                </a:solidFill>
                <a:effectLst/>
                <a:latin typeface="Neo sans arabic"/>
                <a:cs typeface="+mj-cs"/>
              </a:rPr>
              <a:t>1- ساهمت كثير من الأبحاث العلمية في دراسة الظواهر الاجتماعية المختلفة.</a:t>
            </a:r>
          </a:p>
          <a:p>
            <a:pPr algn="r" rtl="1">
              <a:lnSpc>
                <a:spcPct val="150000"/>
              </a:lnSpc>
            </a:pPr>
            <a:r>
              <a:rPr lang="ar-JO" sz="2200" b="1" i="0" dirty="0">
                <a:solidFill>
                  <a:srgbClr val="333333"/>
                </a:solidFill>
                <a:effectLst/>
                <a:latin typeface="Neo sans arabic"/>
                <a:cs typeface="+mj-cs"/>
              </a:rPr>
              <a:t>2- أضاءت الأبحاث العلمية على كثير من المعتقدات والمفاهيم الخاطئة وصححتها وغيرت في الكثير منها .</a:t>
            </a:r>
          </a:p>
          <a:p>
            <a:pPr algn="r" rtl="1">
              <a:lnSpc>
                <a:spcPct val="150000"/>
              </a:lnSpc>
            </a:pPr>
            <a:r>
              <a:rPr lang="ar-JO" sz="2200" b="1" i="0" dirty="0">
                <a:solidFill>
                  <a:srgbClr val="333333"/>
                </a:solidFill>
                <a:effectLst/>
                <a:latin typeface="Neo sans arabic"/>
                <a:cs typeface="+mj-cs"/>
              </a:rPr>
              <a:t>3- تسهم في عملية انفتاح الثقافات والحضارات على بعضها البعض .</a:t>
            </a:r>
          </a:p>
          <a:p>
            <a:pPr algn="r" rtl="1">
              <a:lnSpc>
                <a:spcPct val="150000"/>
              </a:lnSpc>
            </a:pPr>
            <a:r>
              <a:rPr lang="ar-JO" sz="2200" b="1" i="0" dirty="0">
                <a:solidFill>
                  <a:srgbClr val="333333"/>
                </a:solidFill>
                <a:effectLst/>
                <a:latin typeface="Neo sans arabic"/>
                <a:cs typeface="+mj-cs"/>
              </a:rPr>
              <a:t>4- تعتبر البحوث العلمية السابقة التي تنتمي إلى تخصص الباحث العلمي من أهم مصادر المعلومات الموثوقة التي يمكنه الاعتماد عليها في دراسته العلمية.</a:t>
            </a:r>
          </a:p>
          <a:p>
            <a:pPr algn="r" rtl="1">
              <a:lnSpc>
                <a:spcPct val="150000"/>
              </a:lnSpc>
            </a:pPr>
            <a:r>
              <a:rPr lang="ar-JO" sz="2200" b="1" i="0" dirty="0">
                <a:solidFill>
                  <a:srgbClr val="333333"/>
                </a:solidFill>
                <a:effectLst/>
                <a:latin typeface="Neo sans arabic"/>
                <a:cs typeface="+mj-cs"/>
              </a:rPr>
              <a:t>5- ساهمت الأبحاث العلمية بنشر ثقافات الدول المختلفة والتعريف بها.</a:t>
            </a:r>
          </a:p>
          <a:p>
            <a:pPr algn="r" rtl="1">
              <a:lnSpc>
                <a:spcPct val="150000"/>
              </a:lnSpc>
            </a:pPr>
            <a:r>
              <a:rPr lang="ar-JO" sz="2200" b="1" i="0" dirty="0">
                <a:solidFill>
                  <a:srgbClr val="333333"/>
                </a:solidFill>
                <a:effectLst/>
                <a:latin typeface="Neo sans arabic"/>
                <a:cs typeface="+mj-cs"/>
              </a:rPr>
              <a:t>6- تساعد الأبحاث العلمية على التنبؤ بالمستقبل وتقديم الرؤى المهمة والمختلفة له، كما أنها تساعد على توقع الاتجاهات التي من الممكن أن تصل اليها العلوم في المستقبل.</a:t>
            </a:r>
          </a:p>
          <a:p>
            <a:pPr algn="r" rtl="1">
              <a:lnSpc>
                <a:spcPct val="150000"/>
              </a:lnSpc>
            </a:pPr>
            <a:r>
              <a:rPr lang="ar-JO" sz="2200" b="1" i="0" dirty="0">
                <a:solidFill>
                  <a:srgbClr val="333333"/>
                </a:solidFill>
                <a:effectLst/>
                <a:latin typeface="Neo sans arabic"/>
                <a:cs typeface="+mj-cs"/>
              </a:rPr>
              <a:t>7- حققت الأبحاث العلمية إنجازات ساهمت في خدمة البشرية ورفاهية الإنسان وتنمية اقتصادات الدول.</a:t>
            </a:r>
          </a:p>
          <a:p>
            <a:pPr>
              <a:lnSpc>
                <a:spcPct val="150000"/>
              </a:lnSpc>
            </a:pPr>
            <a:br>
              <a:rPr lang="ar-JO" sz="2200" dirty="0">
                <a:cs typeface="+mj-cs"/>
              </a:rPr>
            </a:br>
            <a:endParaRPr lang="en-GB" sz="2200" dirty="0">
              <a:cs typeface="+mj-cs"/>
            </a:endParaRPr>
          </a:p>
        </p:txBody>
      </p:sp>
      <p:pic>
        <p:nvPicPr>
          <p:cNvPr id="8" name="Google Shape;149;p3">
            <a:extLst>
              <a:ext uri="{FF2B5EF4-FFF2-40B4-BE49-F238E27FC236}">
                <a16:creationId xmlns:a16="http://schemas.microsoft.com/office/drawing/2014/main" id="{8399E60A-18EB-4DCD-A451-1962520D7680}"/>
              </a:ext>
            </a:extLst>
          </p:cNvPr>
          <p:cNvPicPr preferRelativeResize="0"/>
          <p:nvPr/>
        </p:nvPicPr>
        <p:blipFill rotWithShape="1">
          <a:blip r:embed="rId5">
            <a:alphaModFix/>
          </a:blip>
          <a:srcRect/>
          <a:stretch/>
        </p:blipFill>
        <p:spPr>
          <a:xfrm>
            <a:off x="10056440" y="6430073"/>
            <a:ext cx="1879649" cy="309233"/>
          </a:xfrm>
          <a:prstGeom prst="rect">
            <a:avLst/>
          </a:prstGeom>
          <a:noFill/>
          <a:ln>
            <a:noFill/>
          </a:ln>
        </p:spPr>
      </p:pic>
    </p:spTree>
    <p:custDataLst>
      <p:tags r:id="rId1"/>
    </p:custDataLst>
    <p:extLst>
      <p:ext uri="{BB962C8B-B14F-4D97-AF65-F5344CB8AC3E}">
        <p14:creationId xmlns:p14="http://schemas.microsoft.com/office/powerpoint/2010/main" val="33220288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grpSp>
        <p:nvGrpSpPr>
          <p:cNvPr id="6" name="Group 5">
            <a:extLst>
              <a:ext uri="{FF2B5EF4-FFF2-40B4-BE49-F238E27FC236}">
                <a16:creationId xmlns:a16="http://schemas.microsoft.com/office/drawing/2014/main" id="{49101E7B-06D1-4714-83D3-50195890BDF9}"/>
              </a:ext>
            </a:extLst>
          </p:cNvPr>
          <p:cNvGrpSpPr/>
          <p:nvPr/>
        </p:nvGrpSpPr>
        <p:grpSpPr>
          <a:xfrm>
            <a:off x="3863752" y="1700809"/>
            <a:ext cx="4707266" cy="5040560"/>
            <a:chOff x="2808139" y="1972867"/>
            <a:chExt cx="3544350" cy="3941157"/>
          </a:xfrm>
          <a:solidFill>
            <a:schemeClr val="accent6">
              <a:lumMod val="60000"/>
              <a:lumOff val="40000"/>
            </a:schemeClr>
          </a:solidFill>
        </p:grpSpPr>
        <p:grpSp>
          <p:nvGrpSpPr>
            <p:cNvPr id="8" name="Group 7">
              <a:extLst>
                <a:ext uri="{FF2B5EF4-FFF2-40B4-BE49-F238E27FC236}">
                  <a16:creationId xmlns:a16="http://schemas.microsoft.com/office/drawing/2014/main" id="{3BE65361-F069-4BD5-82C7-B741F08F94B1}"/>
                </a:ext>
              </a:extLst>
            </p:cNvPr>
            <p:cNvGrpSpPr/>
            <p:nvPr/>
          </p:nvGrpSpPr>
          <p:grpSpPr>
            <a:xfrm>
              <a:off x="4024540" y="1972867"/>
              <a:ext cx="1103960" cy="1020909"/>
              <a:chOff x="4187424" y="1973745"/>
              <a:chExt cx="1368152" cy="1265226"/>
            </a:xfrm>
            <a:grpFill/>
          </p:grpSpPr>
          <p:sp>
            <p:nvSpPr>
              <p:cNvPr id="24" name="Rectangle 23">
                <a:extLst>
                  <a:ext uri="{FF2B5EF4-FFF2-40B4-BE49-F238E27FC236}">
                    <a16:creationId xmlns:a16="http://schemas.microsoft.com/office/drawing/2014/main" id="{4FF2CB23-E15D-4A05-9F84-175320D8C26F}"/>
                  </a:ext>
                </a:extLst>
              </p:cNvPr>
              <p:cNvSpPr/>
              <p:nvPr/>
            </p:nvSpPr>
            <p:spPr>
              <a:xfrm>
                <a:off x="4187424" y="2517769"/>
                <a:ext cx="1368152" cy="72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25" name="Round Same Side Corner Rectangle 2">
                <a:extLst>
                  <a:ext uri="{FF2B5EF4-FFF2-40B4-BE49-F238E27FC236}">
                    <a16:creationId xmlns:a16="http://schemas.microsoft.com/office/drawing/2014/main" id="{3B54DD81-87FB-4338-AE27-33092CBA18EB}"/>
                  </a:ext>
                </a:extLst>
              </p:cNvPr>
              <p:cNvSpPr/>
              <p:nvPr/>
            </p:nvSpPr>
            <p:spPr>
              <a:xfrm rot="13500000">
                <a:off x="4238887" y="1973745"/>
                <a:ext cx="1265226" cy="1265226"/>
              </a:xfrm>
              <a:custGeom>
                <a:avLst/>
                <a:gdLst/>
                <a:ahLst/>
                <a:cxnLst/>
                <a:rect l="l" t="t" r="r" b="b"/>
                <a:pathLst>
                  <a:path w="1265226" h="1265226">
                    <a:moveTo>
                      <a:pt x="1265226" y="1265226"/>
                    </a:moveTo>
                    <a:lnTo>
                      <a:pt x="419226" y="1265226"/>
                    </a:lnTo>
                    <a:cubicBezTo>
                      <a:pt x="289991" y="1265226"/>
                      <a:pt x="185226" y="1160461"/>
                      <a:pt x="185226" y="1031226"/>
                    </a:cubicBezTo>
                    <a:cubicBezTo>
                      <a:pt x="185226" y="901991"/>
                      <a:pt x="289991" y="797226"/>
                      <a:pt x="419226" y="797226"/>
                    </a:cubicBezTo>
                    <a:lnTo>
                      <a:pt x="466301" y="797226"/>
                    </a:lnTo>
                    <a:lnTo>
                      <a:pt x="0" y="330926"/>
                    </a:lnTo>
                    <a:lnTo>
                      <a:pt x="330926" y="0"/>
                    </a:lnTo>
                    <a:lnTo>
                      <a:pt x="797225" y="466299"/>
                    </a:lnTo>
                    <a:lnTo>
                      <a:pt x="797225" y="419226"/>
                    </a:lnTo>
                    <a:cubicBezTo>
                      <a:pt x="797225" y="289991"/>
                      <a:pt x="901990" y="185226"/>
                      <a:pt x="1031225" y="185226"/>
                    </a:cubicBezTo>
                    <a:cubicBezTo>
                      <a:pt x="1160460" y="185226"/>
                      <a:pt x="1265225" y="289991"/>
                      <a:pt x="1265225" y="419226"/>
                    </a:cubicBezTo>
                    <a:lnTo>
                      <a:pt x="1265225" y="797226"/>
                    </a:lnTo>
                    <a:lnTo>
                      <a:pt x="1265226" y="797226"/>
                    </a:lnTo>
                    <a:close/>
                  </a:path>
                </a:pathLst>
              </a:custGeom>
              <a:grp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grpSp>
        <p:grpSp>
          <p:nvGrpSpPr>
            <p:cNvPr id="9" name="Group 8">
              <a:extLst>
                <a:ext uri="{FF2B5EF4-FFF2-40B4-BE49-F238E27FC236}">
                  <a16:creationId xmlns:a16="http://schemas.microsoft.com/office/drawing/2014/main" id="{A04ACF8D-9BF3-4275-97DE-F5118C9A4794}"/>
                </a:ext>
              </a:extLst>
            </p:cNvPr>
            <p:cNvGrpSpPr/>
            <p:nvPr/>
          </p:nvGrpSpPr>
          <p:grpSpPr>
            <a:xfrm rot="3600000">
              <a:off x="5290055" y="2702554"/>
              <a:ext cx="1103960" cy="1020909"/>
              <a:chOff x="4187424" y="1973745"/>
              <a:chExt cx="1368152" cy="1265226"/>
            </a:xfrm>
            <a:grpFill/>
          </p:grpSpPr>
          <p:sp>
            <p:nvSpPr>
              <p:cNvPr id="22" name="Rectangle 21">
                <a:extLst>
                  <a:ext uri="{FF2B5EF4-FFF2-40B4-BE49-F238E27FC236}">
                    <a16:creationId xmlns:a16="http://schemas.microsoft.com/office/drawing/2014/main" id="{39F580C4-FB23-426D-9748-DEE381016B01}"/>
                  </a:ext>
                </a:extLst>
              </p:cNvPr>
              <p:cNvSpPr/>
              <p:nvPr/>
            </p:nvSpPr>
            <p:spPr>
              <a:xfrm>
                <a:off x="4187424" y="2517769"/>
                <a:ext cx="1368152" cy="72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23" name="Round Same Side Corner Rectangle 2">
                <a:extLst>
                  <a:ext uri="{FF2B5EF4-FFF2-40B4-BE49-F238E27FC236}">
                    <a16:creationId xmlns:a16="http://schemas.microsoft.com/office/drawing/2014/main" id="{ECA109FC-69FA-45B6-86DF-4E5CB63E114A}"/>
                  </a:ext>
                </a:extLst>
              </p:cNvPr>
              <p:cNvSpPr/>
              <p:nvPr/>
            </p:nvSpPr>
            <p:spPr>
              <a:xfrm rot="13500000">
                <a:off x="4238887" y="1973745"/>
                <a:ext cx="1265226" cy="1265226"/>
              </a:xfrm>
              <a:custGeom>
                <a:avLst/>
                <a:gdLst/>
                <a:ahLst/>
                <a:cxnLst/>
                <a:rect l="l" t="t" r="r" b="b"/>
                <a:pathLst>
                  <a:path w="1265226" h="1265226">
                    <a:moveTo>
                      <a:pt x="1265226" y="1265226"/>
                    </a:moveTo>
                    <a:lnTo>
                      <a:pt x="419226" y="1265226"/>
                    </a:lnTo>
                    <a:cubicBezTo>
                      <a:pt x="289991" y="1265226"/>
                      <a:pt x="185226" y="1160461"/>
                      <a:pt x="185226" y="1031226"/>
                    </a:cubicBezTo>
                    <a:cubicBezTo>
                      <a:pt x="185226" y="901991"/>
                      <a:pt x="289991" y="797226"/>
                      <a:pt x="419226" y="797226"/>
                    </a:cubicBezTo>
                    <a:lnTo>
                      <a:pt x="466301" y="797226"/>
                    </a:lnTo>
                    <a:lnTo>
                      <a:pt x="0" y="330926"/>
                    </a:lnTo>
                    <a:lnTo>
                      <a:pt x="330926" y="0"/>
                    </a:lnTo>
                    <a:lnTo>
                      <a:pt x="797225" y="466299"/>
                    </a:lnTo>
                    <a:lnTo>
                      <a:pt x="797225" y="419226"/>
                    </a:lnTo>
                    <a:cubicBezTo>
                      <a:pt x="797225" y="289991"/>
                      <a:pt x="901990" y="185226"/>
                      <a:pt x="1031225" y="185226"/>
                    </a:cubicBezTo>
                    <a:cubicBezTo>
                      <a:pt x="1160460" y="185226"/>
                      <a:pt x="1265225" y="289991"/>
                      <a:pt x="1265225" y="419226"/>
                    </a:cubicBezTo>
                    <a:lnTo>
                      <a:pt x="1265225" y="797226"/>
                    </a:lnTo>
                    <a:lnTo>
                      <a:pt x="1265226" y="797226"/>
                    </a:lnTo>
                    <a:close/>
                  </a:path>
                </a:pathLst>
              </a:custGeom>
              <a:grp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grpSp>
        <p:grpSp>
          <p:nvGrpSpPr>
            <p:cNvPr id="10" name="Group 9">
              <a:extLst>
                <a:ext uri="{FF2B5EF4-FFF2-40B4-BE49-F238E27FC236}">
                  <a16:creationId xmlns:a16="http://schemas.microsoft.com/office/drawing/2014/main" id="{78B19BC4-B5E2-4D58-8C9E-3525F3974F29}"/>
                </a:ext>
              </a:extLst>
            </p:cNvPr>
            <p:cNvGrpSpPr/>
            <p:nvPr/>
          </p:nvGrpSpPr>
          <p:grpSpPr>
            <a:xfrm rot="7200000">
              <a:off x="5290055" y="4174803"/>
              <a:ext cx="1103960" cy="1020909"/>
              <a:chOff x="4187424" y="1973748"/>
              <a:chExt cx="1368152" cy="1265226"/>
            </a:xfrm>
            <a:grpFill/>
          </p:grpSpPr>
          <p:sp>
            <p:nvSpPr>
              <p:cNvPr id="20" name="Rectangle 19">
                <a:extLst>
                  <a:ext uri="{FF2B5EF4-FFF2-40B4-BE49-F238E27FC236}">
                    <a16:creationId xmlns:a16="http://schemas.microsoft.com/office/drawing/2014/main" id="{D5D449C0-9A80-4ED4-BF22-A1F265103775}"/>
                  </a:ext>
                </a:extLst>
              </p:cNvPr>
              <p:cNvSpPr/>
              <p:nvPr/>
            </p:nvSpPr>
            <p:spPr>
              <a:xfrm>
                <a:off x="4187424" y="2517769"/>
                <a:ext cx="1368152" cy="72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21" name="Round Same Side Corner Rectangle 2">
                <a:extLst>
                  <a:ext uri="{FF2B5EF4-FFF2-40B4-BE49-F238E27FC236}">
                    <a16:creationId xmlns:a16="http://schemas.microsoft.com/office/drawing/2014/main" id="{9B105206-EBC3-41AA-BD04-1591556903E6}"/>
                  </a:ext>
                </a:extLst>
              </p:cNvPr>
              <p:cNvSpPr/>
              <p:nvPr/>
            </p:nvSpPr>
            <p:spPr>
              <a:xfrm rot="13500000">
                <a:off x="4238887" y="1973748"/>
                <a:ext cx="1265226" cy="1265226"/>
              </a:xfrm>
              <a:custGeom>
                <a:avLst/>
                <a:gdLst/>
                <a:ahLst/>
                <a:cxnLst/>
                <a:rect l="l" t="t" r="r" b="b"/>
                <a:pathLst>
                  <a:path w="1265226" h="1265226">
                    <a:moveTo>
                      <a:pt x="1265226" y="1265226"/>
                    </a:moveTo>
                    <a:lnTo>
                      <a:pt x="419226" y="1265226"/>
                    </a:lnTo>
                    <a:cubicBezTo>
                      <a:pt x="289991" y="1265226"/>
                      <a:pt x="185226" y="1160461"/>
                      <a:pt x="185226" y="1031226"/>
                    </a:cubicBezTo>
                    <a:cubicBezTo>
                      <a:pt x="185226" y="901991"/>
                      <a:pt x="289991" y="797226"/>
                      <a:pt x="419226" y="797226"/>
                    </a:cubicBezTo>
                    <a:lnTo>
                      <a:pt x="466301" y="797226"/>
                    </a:lnTo>
                    <a:lnTo>
                      <a:pt x="0" y="330926"/>
                    </a:lnTo>
                    <a:lnTo>
                      <a:pt x="330926" y="0"/>
                    </a:lnTo>
                    <a:lnTo>
                      <a:pt x="797225" y="466299"/>
                    </a:lnTo>
                    <a:lnTo>
                      <a:pt x="797225" y="419226"/>
                    </a:lnTo>
                    <a:cubicBezTo>
                      <a:pt x="797225" y="289991"/>
                      <a:pt x="901990" y="185226"/>
                      <a:pt x="1031225" y="185226"/>
                    </a:cubicBezTo>
                    <a:cubicBezTo>
                      <a:pt x="1160460" y="185226"/>
                      <a:pt x="1265225" y="289991"/>
                      <a:pt x="1265225" y="419226"/>
                    </a:cubicBezTo>
                    <a:lnTo>
                      <a:pt x="1265225" y="797226"/>
                    </a:lnTo>
                    <a:lnTo>
                      <a:pt x="1265226" y="797226"/>
                    </a:lnTo>
                    <a:close/>
                  </a:path>
                </a:pathLst>
              </a:custGeom>
              <a:grp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grpSp>
        <p:grpSp>
          <p:nvGrpSpPr>
            <p:cNvPr id="11" name="Group 10">
              <a:extLst>
                <a:ext uri="{FF2B5EF4-FFF2-40B4-BE49-F238E27FC236}">
                  <a16:creationId xmlns:a16="http://schemas.microsoft.com/office/drawing/2014/main" id="{CE9AEE0C-80EE-415E-BAA2-DD41230E0D2D}"/>
                </a:ext>
              </a:extLst>
            </p:cNvPr>
            <p:cNvGrpSpPr/>
            <p:nvPr/>
          </p:nvGrpSpPr>
          <p:grpSpPr>
            <a:xfrm rot="10800000">
              <a:off x="4024540" y="4893115"/>
              <a:ext cx="1103960" cy="1020909"/>
              <a:chOff x="4187424" y="1973745"/>
              <a:chExt cx="1368152" cy="1265226"/>
            </a:xfrm>
            <a:grpFill/>
          </p:grpSpPr>
          <p:sp>
            <p:nvSpPr>
              <p:cNvPr id="18" name="Rectangle 17">
                <a:extLst>
                  <a:ext uri="{FF2B5EF4-FFF2-40B4-BE49-F238E27FC236}">
                    <a16:creationId xmlns:a16="http://schemas.microsoft.com/office/drawing/2014/main" id="{ADA4A47D-4227-4C7C-AA14-759ADB61229E}"/>
                  </a:ext>
                </a:extLst>
              </p:cNvPr>
              <p:cNvSpPr/>
              <p:nvPr/>
            </p:nvSpPr>
            <p:spPr>
              <a:xfrm>
                <a:off x="4187424" y="2517769"/>
                <a:ext cx="1368152" cy="72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19" name="Round Same Side Corner Rectangle 2">
                <a:extLst>
                  <a:ext uri="{FF2B5EF4-FFF2-40B4-BE49-F238E27FC236}">
                    <a16:creationId xmlns:a16="http://schemas.microsoft.com/office/drawing/2014/main" id="{B51734EC-C0A5-48E5-898B-00255CEC1FAB}"/>
                  </a:ext>
                </a:extLst>
              </p:cNvPr>
              <p:cNvSpPr/>
              <p:nvPr/>
            </p:nvSpPr>
            <p:spPr>
              <a:xfrm rot="13500000">
                <a:off x="4238887" y="1973745"/>
                <a:ext cx="1265226" cy="1265226"/>
              </a:xfrm>
              <a:custGeom>
                <a:avLst/>
                <a:gdLst/>
                <a:ahLst/>
                <a:cxnLst/>
                <a:rect l="l" t="t" r="r" b="b"/>
                <a:pathLst>
                  <a:path w="1265226" h="1265226">
                    <a:moveTo>
                      <a:pt x="1265226" y="1265226"/>
                    </a:moveTo>
                    <a:lnTo>
                      <a:pt x="419226" y="1265226"/>
                    </a:lnTo>
                    <a:cubicBezTo>
                      <a:pt x="289991" y="1265226"/>
                      <a:pt x="185226" y="1160461"/>
                      <a:pt x="185226" y="1031226"/>
                    </a:cubicBezTo>
                    <a:cubicBezTo>
                      <a:pt x="185226" y="901991"/>
                      <a:pt x="289991" y="797226"/>
                      <a:pt x="419226" y="797226"/>
                    </a:cubicBezTo>
                    <a:lnTo>
                      <a:pt x="466301" y="797226"/>
                    </a:lnTo>
                    <a:lnTo>
                      <a:pt x="0" y="330926"/>
                    </a:lnTo>
                    <a:lnTo>
                      <a:pt x="330926" y="0"/>
                    </a:lnTo>
                    <a:lnTo>
                      <a:pt x="797225" y="466299"/>
                    </a:lnTo>
                    <a:lnTo>
                      <a:pt x="797225" y="419226"/>
                    </a:lnTo>
                    <a:cubicBezTo>
                      <a:pt x="797225" y="289991"/>
                      <a:pt x="901990" y="185226"/>
                      <a:pt x="1031225" y="185226"/>
                    </a:cubicBezTo>
                    <a:cubicBezTo>
                      <a:pt x="1160460" y="185226"/>
                      <a:pt x="1265225" y="289991"/>
                      <a:pt x="1265225" y="419226"/>
                    </a:cubicBezTo>
                    <a:lnTo>
                      <a:pt x="1265225" y="797226"/>
                    </a:lnTo>
                    <a:lnTo>
                      <a:pt x="1265226" y="797226"/>
                    </a:lnTo>
                    <a:close/>
                  </a:path>
                </a:pathLst>
              </a:custGeom>
              <a:grp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grpSp>
        <p:grpSp>
          <p:nvGrpSpPr>
            <p:cNvPr id="12" name="Group 11">
              <a:extLst>
                <a:ext uri="{FF2B5EF4-FFF2-40B4-BE49-F238E27FC236}">
                  <a16:creationId xmlns:a16="http://schemas.microsoft.com/office/drawing/2014/main" id="{B85E98DB-39E9-4DA4-98FA-29FD5A113561}"/>
                </a:ext>
              </a:extLst>
            </p:cNvPr>
            <p:cNvGrpSpPr/>
            <p:nvPr/>
          </p:nvGrpSpPr>
          <p:grpSpPr>
            <a:xfrm rot="14400000">
              <a:off x="2766614" y="4174806"/>
              <a:ext cx="1103960" cy="1020909"/>
              <a:chOff x="4187424" y="1973745"/>
              <a:chExt cx="1368152" cy="1265226"/>
            </a:xfrm>
            <a:grpFill/>
          </p:grpSpPr>
          <p:sp>
            <p:nvSpPr>
              <p:cNvPr id="16" name="Rectangle 15">
                <a:extLst>
                  <a:ext uri="{FF2B5EF4-FFF2-40B4-BE49-F238E27FC236}">
                    <a16:creationId xmlns:a16="http://schemas.microsoft.com/office/drawing/2014/main" id="{4D853E28-15F6-428F-9254-49BA8AC84581}"/>
                  </a:ext>
                </a:extLst>
              </p:cNvPr>
              <p:cNvSpPr/>
              <p:nvPr/>
            </p:nvSpPr>
            <p:spPr>
              <a:xfrm>
                <a:off x="4187424" y="2517769"/>
                <a:ext cx="1368152" cy="72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17" name="Round Same Side Corner Rectangle 2">
                <a:extLst>
                  <a:ext uri="{FF2B5EF4-FFF2-40B4-BE49-F238E27FC236}">
                    <a16:creationId xmlns:a16="http://schemas.microsoft.com/office/drawing/2014/main" id="{6E6467C8-4553-42D2-9C60-B32B3B8F30A3}"/>
                  </a:ext>
                </a:extLst>
              </p:cNvPr>
              <p:cNvSpPr/>
              <p:nvPr/>
            </p:nvSpPr>
            <p:spPr>
              <a:xfrm rot="13500000">
                <a:off x="4238891" y="1973745"/>
                <a:ext cx="1265226" cy="1265226"/>
              </a:xfrm>
              <a:custGeom>
                <a:avLst/>
                <a:gdLst/>
                <a:ahLst/>
                <a:cxnLst/>
                <a:rect l="l" t="t" r="r" b="b"/>
                <a:pathLst>
                  <a:path w="1265226" h="1265226">
                    <a:moveTo>
                      <a:pt x="1265226" y="1265226"/>
                    </a:moveTo>
                    <a:lnTo>
                      <a:pt x="419226" y="1265226"/>
                    </a:lnTo>
                    <a:cubicBezTo>
                      <a:pt x="289991" y="1265226"/>
                      <a:pt x="185226" y="1160461"/>
                      <a:pt x="185226" y="1031226"/>
                    </a:cubicBezTo>
                    <a:cubicBezTo>
                      <a:pt x="185226" y="901991"/>
                      <a:pt x="289991" y="797226"/>
                      <a:pt x="419226" y="797226"/>
                    </a:cubicBezTo>
                    <a:lnTo>
                      <a:pt x="466301" y="797226"/>
                    </a:lnTo>
                    <a:lnTo>
                      <a:pt x="0" y="330926"/>
                    </a:lnTo>
                    <a:lnTo>
                      <a:pt x="330926" y="0"/>
                    </a:lnTo>
                    <a:lnTo>
                      <a:pt x="797225" y="466299"/>
                    </a:lnTo>
                    <a:lnTo>
                      <a:pt x="797225" y="419226"/>
                    </a:lnTo>
                    <a:cubicBezTo>
                      <a:pt x="797225" y="289991"/>
                      <a:pt x="901990" y="185226"/>
                      <a:pt x="1031225" y="185226"/>
                    </a:cubicBezTo>
                    <a:cubicBezTo>
                      <a:pt x="1160460" y="185226"/>
                      <a:pt x="1265225" y="289991"/>
                      <a:pt x="1265225" y="419226"/>
                    </a:cubicBezTo>
                    <a:lnTo>
                      <a:pt x="1265225" y="797226"/>
                    </a:lnTo>
                    <a:lnTo>
                      <a:pt x="1265226" y="797226"/>
                    </a:lnTo>
                    <a:close/>
                  </a:path>
                </a:pathLst>
              </a:custGeom>
              <a:grp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grpSp>
        <p:grpSp>
          <p:nvGrpSpPr>
            <p:cNvPr id="13" name="Group 12">
              <a:extLst>
                <a:ext uri="{FF2B5EF4-FFF2-40B4-BE49-F238E27FC236}">
                  <a16:creationId xmlns:a16="http://schemas.microsoft.com/office/drawing/2014/main" id="{E6A9D1F4-7609-4B1D-843A-21CEF3ACCB2F}"/>
                </a:ext>
              </a:extLst>
            </p:cNvPr>
            <p:cNvGrpSpPr/>
            <p:nvPr/>
          </p:nvGrpSpPr>
          <p:grpSpPr>
            <a:xfrm rot="18000000">
              <a:off x="2766614" y="2702555"/>
              <a:ext cx="1103960" cy="1020909"/>
              <a:chOff x="4187424" y="1973744"/>
              <a:chExt cx="1368152" cy="1265226"/>
            </a:xfrm>
            <a:grpFill/>
          </p:grpSpPr>
          <p:sp>
            <p:nvSpPr>
              <p:cNvPr id="14" name="Rectangle 13">
                <a:extLst>
                  <a:ext uri="{FF2B5EF4-FFF2-40B4-BE49-F238E27FC236}">
                    <a16:creationId xmlns:a16="http://schemas.microsoft.com/office/drawing/2014/main" id="{E5964D48-810E-42BF-B8BC-1A25D1C0EC99}"/>
                  </a:ext>
                </a:extLst>
              </p:cNvPr>
              <p:cNvSpPr/>
              <p:nvPr/>
            </p:nvSpPr>
            <p:spPr>
              <a:xfrm>
                <a:off x="4187424" y="2517769"/>
                <a:ext cx="1368152" cy="72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15" name="Round Same Side Corner Rectangle 2">
                <a:extLst>
                  <a:ext uri="{FF2B5EF4-FFF2-40B4-BE49-F238E27FC236}">
                    <a16:creationId xmlns:a16="http://schemas.microsoft.com/office/drawing/2014/main" id="{B6718523-BA58-45C1-8AC4-8F44E751F27F}"/>
                  </a:ext>
                </a:extLst>
              </p:cNvPr>
              <p:cNvSpPr/>
              <p:nvPr/>
            </p:nvSpPr>
            <p:spPr>
              <a:xfrm rot="13500000">
                <a:off x="4238889" y="1973744"/>
                <a:ext cx="1265226" cy="1265226"/>
              </a:xfrm>
              <a:custGeom>
                <a:avLst/>
                <a:gdLst/>
                <a:ahLst/>
                <a:cxnLst/>
                <a:rect l="l" t="t" r="r" b="b"/>
                <a:pathLst>
                  <a:path w="1265226" h="1265226">
                    <a:moveTo>
                      <a:pt x="1265226" y="1265226"/>
                    </a:moveTo>
                    <a:lnTo>
                      <a:pt x="419226" y="1265226"/>
                    </a:lnTo>
                    <a:cubicBezTo>
                      <a:pt x="289991" y="1265226"/>
                      <a:pt x="185226" y="1160461"/>
                      <a:pt x="185226" y="1031226"/>
                    </a:cubicBezTo>
                    <a:cubicBezTo>
                      <a:pt x="185226" y="901991"/>
                      <a:pt x="289991" y="797226"/>
                      <a:pt x="419226" y="797226"/>
                    </a:cubicBezTo>
                    <a:lnTo>
                      <a:pt x="466301" y="797226"/>
                    </a:lnTo>
                    <a:lnTo>
                      <a:pt x="0" y="330926"/>
                    </a:lnTo>
                    <a:lnTo>
                      <a:pt x="330926" y="0"/>
                    </a:lnTo>
                    <a:lnTo>
                      <a:pt x="797225" y="466299"/>
                    </a:lnTo>
                    <a:lnTo>
                      <a:pt x="797225" y="419226"/>
                    </a:lnTo>
                    <a:cubicBezTo>
                      <a:pt x="797225" y="289991"/>
                      <a:pt x="901990" y="185226"/>
                      <a:pt x="1031225" y="185226"/>
                    </a:cubicBezTo>
                    <a:cubicBezTo>
                      <a:pt x="1160460" y="185226"/>
                      <a:pt x="1265225" y="289991"/>
                      <a:pt x="1265225" y="419226"/>
                    </a:cubicBezTo>
                    <a:lnTo>
                      <a:pt x="1265225" y="797226"/>
                    </a:lnTo>
                    <a:lnTo>
                      <a:pt x="1265226" y="797226"/>
                    </a:lnTo>
                    <a:close/>
                  </a:path>
                </a:pathLst>
              </a:custGeom>
              <a:grp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bg1"/>
                  </a:solidFill>
                </a:endParaRPr>
              </a:p>
            </p:txBody>
          </p:sp>
        </p:grpSp>
      </p:grpSp>
      <p:sp>
        <p:nvSpPr>
          <p:cNvPr id="26" name="TextBox 25">
            <a:extLst>
              <a:ext uri="{FF2B5EF4-FFF2-40B4-BE49-F238E27FC236}">
                <a16:creationId xmlns:a16="http://schemas.microsoft.com/office/drawing/2014/main" id="{E63D2DC0-1F8F-4462-B89A-BFBC10C25CFD}"/>
              </a:ext>
            </a:extLst>
          </p:cNvPr>
          <p:cNvSpPr txBox="1"/>
          <p:nvPr/>
        </p:nvSpPr>
        <p:spPr>
          <a:xfrm>
            <a:off x="3960505" y="683838"/>
            <a:ext cx="3905250" cy="646331"/>
          </a:xfrm>
          <a:prstGeom prst="rect">
            <a:avLst/>
          </a:prstGeom>
          <a:noFill/>
        </p:spPr>
        <p:txBody>
          <a:bodyPr wrap="square">
            <a:spAutoFit/>
          </a:bodyPr>
          <a:lstStyle/>
          <a:p>
            <a:pPr algn="r" rtl="1"/>
            <a:r>
              <a:rPr lang="ar-JO" sz="3600" b="1" i="0" dirty="0">
                <a:solidFill>
                  <a:schemeClr val="tx1"/>
                </a:solidFill>
                <a:effectLst/>
                <a:latin typeface="Neo sans arabic"/>
              </a:rPr>
              <a:t>خصائص البحث العلمي</a:t>
            </a:r>
            <a:endParaRPr lang="ar-JO" sz="3600" b="0" i="0" dirty="0">
              <a:solidFill>
                <a:schemeClr val="tx1"/>
              </a:solidFill>
              <a:effectLst/>
              <a:latin typeface="Neo sans arabic"/>
            </a:endParaRPr>
          </a:p>
        </p:txBody>
      </p:sp>
      <p:sp>
        <p:nvSpPr>
          <p:cNvPr id="27" name="TextBox 26">
            <a:extLst>
              <a:ext uri="{FF2B5EF4-FFF2-40B4-BE49-F238E27FC236}">
                <a16:creationId xmlns:a16="http://schemas.microsoft.com/office/drawing/2014/main" id="{381E876A-0D33-42B0-904D-54D4065F6016}"/>
              </a:ext>
            </a:extLst>
          </p:cNvPr>
          <p:cNvSpPr txBox="1"/>
          <p:nvPr/>
        </p:nvSpPr>
        <p:spPr>
          <a:xfrm>
            <a:off x="7416332" y="1900370"/>
            <a:ext cx="4584325" cy="830997"/>
          </a:xfrm>
          <a:prstGeom prst="rect">
            <a:avLst/>
          </a:prstGeom>
          <a:noFill/>
        </p:spPr>
        <p:txBody>
          <a:bodyPr wrap="square" rtlCol="0">
            <a:spAutoFit/>
          </a:bodyPr>
          <a:lstStyle/>
          <a:p>
            <a:pPr algn="r"/>
            <a:r>
              <a:rPr lang="ar-JO" sz="2400" b="1" i="0" dirty="0">
                <a:solidFill>
                  <a:schemeClr val="tx1"/>
                </a:solidFill>
                <a:effectLst/>
                <a:latin typeface="Neo sans arabic"/>
              </a:rPr>
              <a:t>الموضوعية : يجب أن يكون البحث العلمي بحث موضوعي</a:t>
            </a:r>
            <a:endParaRPr lang="ko-KR" altLang="en-US" sz="2400" b="1" dirty="0">
              <a:solidFill>
                <a:schemeClr val="tx1"/>
              </a:solidFill>
              <a:cs typeface="Arial" pitchFamily="34" charset="0"/>
            </a:endParaRPr>
          </a:p>
        </p:txBody>
      </p:sp>
      <p:sp>
        <p:nvSpPr>
          <p:cNvPr id="28" name="TextBox 27">
            <a:extLst>
              <a:ext uri="{FF2B5EF4-FFF2-40B4-BE49-F238E27FC236}">
                <a16:creationId xmlns:a16="http://schemas.microsoft.com/office/drawing/2014/main" id="{AF5024EB-1AEE-486A-B536-205D4AF4994D}"/>
              </a:ext>
            </a:extLst>
          </p:cNvPr>
          <p:cNvSpPr txBox="1"/>
          <p:nvPr/>
        </p:nvSpPr>
        <p:spPr>
          <a:xfrm>
            <a:off x="7736827" y="4170310"/>
            <a:ext cx="4223360" cy="461665"/>
          </a:xfrm>
          <a:prstGeom prst="rect">
            <a:avLst/>
          </a:prstGeom>
          <a:noFill/>
        </p:spPr>
        <p:txBody>
          <a:bodyPr wrap="square" rtlCol="0">
            <a:spAutoFit/>
          </a:bodyPr>
          <a:lstStyle/>
          <a:p>
            <a:pPr algn="r"/>
            <a:r>
              <a:rPr lang="ar-JO" sz="2400" b="1" i="0" dirty="0">
                <a:solidFill>
                  <a:schemeClr val="tx1"/>
                </a:solidFill>
                <a:effectLst/>
                <a:latin typeface="Neo sans arabic"/>
              </a:rPr>
              <a:t>اتخاذ منهج واضح وسليم</a:t>
            </a:r>
          </a:p>
        </p:txBody>
      </p:sp>
      <p:sp>
        <p:nvSpPr>
          <p:cNvPr id="29" name="TextBox 28">
            <a:extLst>
              <a:ext uri="{FF2B5EF4-FFF2-40B4-BE49-F238E27FC236}">
                <a16:creationId xmlns:a16="http://schemas.microsoft.com/office/drawing/2014/main" id="{62183AAA-9BB8-4E76-8312-CA0A9B6920CB}"/>
              </a:ext>
            </a:extLst>
          </p:cNvPr>
          <p:cNvSpPr txBox="1"/>
          <p:nvPr/>
        </p:nvSpPr>
        <p:spPr>
          <a:xfrm>
            <a:off x="7722240" y="5428011"/>
            <a:ext cx="4223360" cy="461665"/>
          </a:xfrm>
          <a:prstGeom prst="rect">
            <a:avLst/>
          </a:prstGeom>
          <a:noFill/>
        </p:spPr>
        <p:txBody>
          <a:bodyPr wrap="square" rtlCol="0">
            <a:spAutoFit/>
          </a:bodyPr>
          <a:lstStyle/>
          <a:p>
            <a:pPr algn="r"/>
            <a:r>
              <a:rPr lang="ar-JO" sz="2400" b="1" i="0" dirty="0">
                <a:solidFill>
                  <a:schemeClr val="tx1"/>
                </a:solidFill>
                <a:effectLst/>
                <a:latin typeface="Neo sans arabic"/>
              </a:rPr>
              <a:t>الاختبارية والدقة</a:t>
            </a:r>
          </a:p>
        </p:txBody>
      </p:sp>
      <p:sp>
        <p:nvSpPr>
          <p:cNvPr id="30" name="TextBox 29">
            <a:extLst>
              <a:ext uri="{FF2B5EF4-FFF2-40B4-BE49-F238E27FC236}">
                <a16:creationId xmlns:a16="http://schemas.microsoft.com/office/drawing/2014/main" id="{C973C27B-4EB3-48EA-A723-96AB8DCC0308}"/>
              </a:ext>
            </a:extLst>
          </p:cNvPr>
          <p:cNvSpPr txBox="1"/>
          <p:nvPr/>
        </p:nvSpPr>
        <p:spPr>
          <a:xfrm>
            <a:off x="-679421" y="2401926"/>
            <a:ext cx="4223360" cy="461665"/>
          </a:xfrm>
          <a:prstGeom prst="rect">
            <a:avLst/>
          </a:prstGeom>
          <a:noFill/>
        </p:spPr>
        <p:txBody>
          <a:bodyPr wrap="square" rtlCol="0">
            <a:spAutoFit/>
          </a:bodyPr>
          <a:lstStyle/>
          <a:p>
            <a:pPr algn="r"/>
            <a:r>
              <a:rPr lang="ar-JO" sz="2400" b="1" i="0" dirty="0">
                <a:solidFill>
                  <a:schemeClr val="tx1"/>
                </a:solidFill>
                <a:effectLst/>
                <a:latin typeface="Neo sans arabic"/>
              </a:rPr>
              <a:t>ثبات نتائج البحث</a:t>
            </a:r>
          </a:p>
        </p:txBody>
      </p:sp>
      <p:sp>
        <p:nvSpPr>
          <p:cNvPr id="31" name="TextBox 30">
            <a:extLst>
              <a:ext uri="{FF2B5EF4-FFF2-40B4-BE49-F238E27FC236}">
                <a16:creationId xmlns:a16="http://schemas.microsoft.com/office/drawing/2014/main" id="{20E51172-3954-4842-93FB-40F16CA57D2E}"/>
              </a:ext>
            </a:extLst>
          </p:cNvPr>
          <p:cNvSpPr txBox="1"/>
          <p:nvPr/>
        </p:nvSpPr>
        <p:spPr>
          <a:xfrm>
            <a:off x="-699781" y="4005805"/>
            <a:ext cx="4223360" cy="461665"/>
          </a:xfrm>
          <a:prstGeom prst="rect">
            <a:avLst/>
          </a:prstGeom>
          <a:noFill/>
        </p:spPr>
        <p:txBody>
          <a:bodyPr wrap="square" rtlCol="0">
            <a:spAutoFit/>
          </a:bodyPr>
          <a:lstStyle/>
          <a:p>
            <a:pPr algn="r"/>
            <a:r>
              <a:rPr lang="ar-JO" sz="2400" b="1" i="0" dirty="0">
                <a:solidFill>
                  <a:schemeClr val="tx1"/>
                </a:solidFill>
                <a:effectLst/>
                <a:latin typeface="Neo sans arabic"/>
              </a:rPr>
              <a:t>اتباع اسلوب علمي في الدراسة</a:t>
            </a:r>
          </a:p>
        </p:txBody>
      </p:sp>
      <p:sp>
        <p:nvSpPr>
          <p:cNvPr id="32" name="TextBox 31">
            <a:extLst>
              <a:ext uri="{FF2B5EF4-FFF2-40B4-BE49-F238E27FC236}">
                <a16:creationId xmlns:a16="http://schemas.microsoft.com/office/drawing/2014/main" id="{F8B846E7-A68A-48BE-B9D3-A305A6353660}"/>
              </a:ext>
            </a:extLst>
          </p:cNvPr>
          <p:cNvSpPr txBox="1"/>
          <p:nvPr/>
        </p:nvSpPr>
        <p:spPr>
          <a:xfrm>
            <a:off x="283721" y="5589240"/>
            <a:ext cx="3698929" cy="461665"/>
          </a:xfrm>
          <a:prstGeom prst="rect">
            <a:avLst/>
          </a:prstGeom>
          <a:noFill/>
        </p:spPr>
        <p:txBody>
          <a:bodyPr wrap="square" rtlCol="0">
            <a:spAutoFit/>
          </a:bodyPr>
          <a:lstStyle/>
          <a:p>
            <a:pPr algn="ctr"/>
            <a:r>
              <a:rPr lang="ar-JO" sz="2400" b="1" i="0" dirty="0">
                <a:solidFill>
                  <a:schemeClr val="tx1"/>
                </a:solidFill>
                <a:effectLst/>
                <a:latin typeface="Neo sans arabic"/>
              </a:rPr>
              <a:t>الالتزام بالقواعد العلمية</a:t>
            </a:r>
          </a:p>
        </p:txBody>
      </p:sp>
    </p:spTree>
    <p:custDataLst>
      <p:tags r:id="rId1"/>
    </p:custDataLst>
    <p:extLst>
      <p:ext uri="{BB962C8B-B14F-4D97-AF65-F5344CB8AC3E}">
        <p14:creationId xmlns:p14="http://schemas.microsoft.com/office/powerpoint/2010/main" val="246021769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6" name="TextBox 5">
            <a:extLst>
              <a:ext uri="{FF2B5EF4-FFF2-40B4-BE49-F238E27FC236}">
                <a16:creationId xmlns:a16="http://schemas.microsoft.com/office/drawing/2014/main" id="{1674CCB2-6B64-4548-A729-850672CC7A04}"/>
              </a:ext>
            </a:extLst>
          </p:cNvPr>
          <p:cNvSpPr txBox="1"/>
          <p:nvPr/>
        </p:nvSpPr>
        <p:spPr>
          <a:xfrm>
            <a:off x="8222444" y="2117501"/>
            <a:ext cx="4223360" cy="830997"/>
          </a:xfrm>
          <a:prstGeom prst="rect">
            <a:avLst/>
          </a:prstGeom>
          <a:noFill/>
        </p:spPr>
        <p:txBody>
          <a:bodyPr wrap="square" rtlCol="0">
            <a:spAutoFit/>
          </a:bodyPr>
          <a:lstStyle/>
          <a:p>
            <a:pPr algn="ctr"/>
            <a:r>
              <a:rPr lang="ar-JO" sz="2400" b="1" i="0" dirty="0">
                <a:solidFill>
                  <a:schemeClr val="tx1"/>
                </a:solidFill>
                <a:effectLst/>
                <a:latin typeface="Neo sans arabic"/>
              </a:rPr>
              <a:t>الحرية الفكرية والانفتاح على كل المستجدات العصرية</a:t>
            </a:r>
            <a:endParaRPr lang="ko-KR" altLang="en-US" sz="2400" b="1" dirty="0">
              <a:solidFill>
                <a:schemeClr val="tx1"/>
              </a:solidFill>
              <a:cs typeface="Arial" pitchFamily="34" charset="0"/>
            </a:endParaRPr>
          </a:p>
        </p:txBody>
      </p:sp>
      <p:grpSp>
        <p:nvGrpSpPr>
          <p:cNvPr id="8" name="Group 7">
            <a:extLst>
              <a:ext uri="{FF2B5EF4-FFF2-40B4-BE49-F238E27FC236}">
                <a16:creationId xmlns:a16="http://schemas.microsoft.com/office/drawing/2014/main" id="{146A21F6-8FBB-4B79-8383-3B6903A90C1A}"/>
              </a:ext>
            </a:extLst>
          </p:cNvPr>
          <p:cNvGrpSpPr/>
          <p:nvPr/>
        </p:nvGrpSpPr>
        <p:grpSpPr>
          <a:xfrm>
            <a:off x="3863752" y="1700809"/>
            <a:ext cx="4707266" cy="5040560"/>
            <a:chOff x="2808139" y="1972867"/>
            <a:chExt cx="3544350" cy="3941157"/>
          </a:xfrm>
          <a:solidFill>
            <a:schemeClr val="accent6">
              <a:lumMod val="60000"/>
              <a:lumOff val="40000"/>
            </a:schemeClr>
          </a:solidFill>
        </p:grpSpPr>
        <p:grpSp>
          <p:nvGrpSpPr>
            <p:cNvPr id="9" name="Group 8">
              <a:extLst>
                <a:ext uri="{FF2B5EF4-FFF2-40B4-BE49-F238E27FC236}">
                  <a16:creationId xmlns:a16="http://schemas.microsoft.com/office/drawing/2014/main" id="{426DF725-6950-4160-BB12-1F414EE2935F}"/>
                </a:ext>
              </a:extLst>
            </p:cNvPr>
            <p:cNvGrpSpPr/>
            <p:nvPr/>
          </p:nvGrpSpPr>
          <p:grpSpPr>
            <a:xfrm>
              <a:off x="4024540" y="1972867"/>
              <a:ext cx="1103960" cy="1020909"/>
              <a:chOff x="4187424" y="1973745"/>
              <a:chExt cx="1368152" cy="1265226"/>
            </a:xfrm>
            <a:grpFill/>
          </p:grpSpPr>
          <p:sp>
            <p:nvSpPr>
              <p:cNvPr id="25" name="Rectangle 24">
                <a:extLst>
                  <a:ext uri="{FF2B5EF4-FFF2-40B4-BE49-F238E27FC236}">
                    <a16:creationId xmlns:a16="http://schemas.microsoft.com/office/drawing/2014/main" id="{D7839765-D0BE-4BE6-AAF1-6A8BCE1B79EE}"/>
                  </a:ext>
                </a:extLst>
              </p:cNvPr>
              <p:cNvSpPr/>
              <p:nvPr/>
            </p:nvSpPr>
            <p:spPr>
              <a:xfrm>
                <a:off x="4187424" y="2517769"/>
                <a:ext cx="1368152" cy="72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26" name="Round Same Side Corner Rectangle 2">
                <a:extLst>
                  <a:ext uri="{FF2B5EF4-FFF2-40B4-BE49-F238E27FC236}">
                    <a16:creationId xmlns:a16="http://schemas.microsoft.com/office/drawing/2014/main" id="{E8E88CCE-2D36-4453-B0EC-B369D98F10E9}"/>
                  </a:ext>
                </a:extLst>
              </p:cNvPr>
              <p:cNvSpPr/>
              <p:nvPr/>
            </p:nvSpPr>
            <p:spPr>
              <a:xfrm rot="13500000">
                <a:off x="4238887" y="1973745"/>
                <a:ext cx="1265226" cy="1265226"/>
              </a:xfrm>
              <a:custGeom>
                <a:avLst/>
                <a:gdLst/>
                <a:ahLst/>
                <a:cxnLst/>
                <a:rect l="l" t="t" r="r" b="b"/>
                <a:pathLst>
                  <a:path w="1265226" h="1265226">
                    <a:moveTo>
                      <a:pt x="1265226" y="1265226"/>
                    </a:moveTo>
                    <a:lnTo>
                      <a:pt x="419226" y="1265226"/>
                    </a:lnTo>
                    <a:cubicBezTo>
                      <a:pt x="289991" y="1265226"/>
                      <a:pt x="185226" y="1160461"/>
                      <a:pt x="185226" y="1031226"/>
                    </a:cubicBezTo>
                    <a:cubicBezTo>
                      <a:pt x="185226" y="901991"/>
                      <a:pt x="289991" y="797226"/>
                      <a:pt x="419226" y="797226"/>
                    </a:cubicBezTo>
                    <a:lnTo>
                      <a:pt x="466301" y="797226"/>
                    </a:lnTo>
                    <a:lnTo>
                      <a:pt x="0" y="330926"/>
                    </a:lnTo>
                    <a:lnTo>
                      <a:pt x="330926" y="0"/>
                    </a:lnTo>
                    <a:lnTo>
                      <a:pt x="797225" y="466299"/>
                    </a:lnTo>
                    <a:lnTo>
                      <a:pt x="797225" y="419226"/>
                    </a:lnTo>
                    <a:cubicBezTo>
                      <a:pt x="797225" y="289991"/>
                      <a:pt x="901990" y="185226"/>
                      <a:pt x="1031225" y="185226"/>
                    </a:cubicBezTo>
                    <a:cubicBezTo>
                      <a:pt x="1160460" y="185226"/>
                      <a:pt x="1265225" y="289991"/>
                      <a:pt x="1265225" y="419226"/>
                    </a:cubicBezTo>
                    <a:lnTo>
                      <a:pt x="1265225" y="797226"/>
                    </a:lnTo>
                    <a:lnTo>
                      <a:pt x="1265226" y="797226"/>
                    </a:lnTo>
                    <a:close/>
                  </a:path>
                </a:pathLst>
              </a:custGeom>
              <a:grp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grpSp>
        <p:grpSp>
          <p:nvGrpSpPr>
            <p:cNvPr id="10" name="Group 9">
              <a:extLst>
                <a:ext uri="{FF2B5EF4-FFF2-40B4-BE49-F238E27FC236}">
                  <a16:creationId xmlns:a16="http://schemas.microsoft.com/office/drawing/2014/main" id="{F20D97D8-1D36-479D-9AC0-9350F9F2426F}"/>
                </a:ext>
              </a:extLst>
            </p:cNvPr>
            <p:cNvGrpSpPr/>
            <p:nvPr/>
          </p:nvGrpSpPr>
          <p:grpSpPr>
            <a:xfrm rot="3600000">
              <a:off x="5290055" y="2702554"/>
              <a:ext cx="1103960" cy="1020909"/>
              <a:chOff x="4187424" y="1973745"/>
              <a:chExt cx="1368152" cy="1265226"/>
            </a:xfrm>
            <a:grpFill/>
          </p:grpSpPr>
          <p:sp>
            <p:nvSpPr>
              <p:cNvPr id="23" name="Rectangle 22">
                <a:extLst>
                  <a:ext uri="{FF2B5EF4-FFF2-40B4-BE49-F238E27FC236}">
                    <a16:creationId xmlns:a16="http://schemas.microsoft.com/office/drawing/2014/main" id="{6D6D5290-A7C6-4E5B-BBF1-9AF0D1B2F20F}"/>
                  </a:ext>
                </a:extLst>
              </p:cNvPr>
              <p:cNvSpPr/>
              <p:nvPr/>
            </p:nvSpPr>
            <p:spPr>
              <a:xfrm>
                <a:off x="4187424" y="2517769"/>
                <a:ext cx="1368152" cy="72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24" name="Round Same Side Corner Rectangle 2">
                <a:extLst>
                  <a:ext uri="{FF2B5EF4-FFF2-40B4-BE49-F238E27FC236}">
                    <a16:creationId xmlns:a16="http://schemas.microsoft.com/office/drawing/2014/main" id="{D340DB7B-9124-461B-B05B-CA3ACD9D4103}"/>
                  </a:ext>
                </a:extLst>
              </p:cNvPr>
              <p:cNvSpPr/>
              <p:nvPr/>
            </p:nvSpPr>
            <p:spPr>
              <a:xfrm rot="13500000">
                <a:off x="4238887" y="1973745"/>
                <a:ext cx="1265226" cy="1265226"/>
              </a:xfrm>
              <a:custGeom>
                <a:avLst/>
                <a:gdLst/>
                <a:ahLst/>
                <a:cxnLst/>
                <a:rect l="l" t="t" r="r" b="b"/>
                <a:pathLst>
                  <a:path w="1265226" h="1265226">
                    <a:moveTo>
                      <a:pt x="1265226" y="1265226"/>
                    </a:moveTo>
                    <a:lnTo>
                      <a:pt x="419226" y="1265226"/>
                    </a:lnTo>
                    <a:cubicBezTo>
                      <a:pt x="289991" y="1265226"/>
                      <a:pt x="185226" y="1160461"/>
                      <a:pt x="185226" y="1031226"/>
                    </a:cubicBezTo>
                    <a:cubicBezTo>
                      <a:pt x="185226" y="901991"/>
                      <a:pt x="289991" y="797226"/>
                      <a:pt x="419226" y="797226"/>
                    </a:cubicBezTo>
                    <a:lnTo>
                      <a:pt x="466301" y="797226"/>
                    </a:lnTo>
                    <a:lnTo>
                      <a:pt x="0" y="330926"/>
                    </a:lnTo>
                    <a:lnTo>
                      <a:pt x="330926" y="0"/>
                    </a:lnTo>
                    <a:lnTo>
                      <a:pt x="797225" y="466299"/>
                    </a:lnTo>
                    <a:lnTo>
                      <a:pt x="797225" y="419226"/>
                    </a:lnTo>
                    <a:cubicBezTo>
                      <a:pt x="797225" y="289991"/>
                      <a:pt x="901990" y="185226"/>
                      <a:pt x="1031225" y="185226"/>
                    </a:cubicBezTo>
                    <a:cubicBezTo>
                      <a:pt x="1160460" y="185226"/>
                      <a:pt x="1265225" y="289991"/>
                      <a:pt x="1265225" y="419226"/>
                    </a:cubicBezTo>
                    <a:lnTo>
                      <a:pt x="1265225" y="797226"/>
                    </a:lnTo>
                    <a:lnTo>
                      <a:pt x="1265226" y="797226"/>
                    </a:lnTo>
                    <a:close/>
                  </a:path>
                </a:pathLst>
              </a:custGeom>
              <a:grp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grpSp>
        <p:grpSp>
          <p:nvGrpSpPr>
            <p:cNvPr id="11" name="Group 10">
              <a:extLst>
                <a:ext uri="{FF2B5EF4-FFF2-40B4-BE49-F238E27FC236}">
                  <a16:creationId xmlns:a16="http://schemas.microsoft.com/office/drawing/2014/main" id="{8FE6F915-4B31-40CF-89C1-4E15C9C92D99}"/>
                </a:ext>
              </a:extLst>
            </p:cNvPr>
            <p:cNvGrpSpPr/>
            <p:nvPr/>
          </p:nvGrpSpPr>
          <p:grpSpPr>
            <a:xfrm rot="7200000">
              <a:off x="5290055" y="4174803"/>
              <a:ext cx="1103960" cy="1020909"/>
              <a:chOff x="4187424" y="1973748"/>
              <a:chExt cx="1368152" cy="1265226"/>
            </a:xfrm>
            <a:grpFill/>
          </p:grpSpPr>
          <p:sp>
            <p:nvSpPr>
              <p:cNvPr id="21" name="Rectangle 20">
                <a:extLst>
                  <a:ext uri="{FF2B5EF4-FFF2-40B4-BE49-F238E27FC236}">
                    <a16:creationId xmlns:a16="http://schemas.microsoft.com/office/drawing/2014/main" id="{AB4D3BD0-1601-4E3D-90E7-0E79409A2A31}"/>
                  </a:ext>
                </a:extLst>
              </p:cNvPr>
              <p:cNvSpPr/>
              <p:nvPr/>
            </p:nvSpPr>
            <p:spPr>
              <a:xfrm>
                <a:off x="4187424" y="2517769"/>
                <a:ext cx="1368152" cy="72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22" name="Round Same Side Corner Rectangle 2">
                <a:extLst>
                  <a:ext uri="{FF2B5EF4-FFF2-40B4-BE49-F238E27FC236}">
                    <a16:creationId xmlns:a16="http://schemas.microsoft.com/office/drawing/2014/main" id="{48664FA5-FF51-4320-B86A-F247AE137FA3}"/>
                  </a:ext>
                </a:extLst>
              </p:cNvPr>
              <p:cNvSpPr/>
              <p:nvPr/>
            </p:nvSpPr>
            <p:spPr>
              <a:xfrm rot="13500000">
                <a:off x="4238887" y="1973748"/>
                <a:ext cx="1265226" cy="1265226"/>
              </a:xfrm>
              <a:custGeom>
                <a:avLst/>
                <a:gdLst/>
                <a:ahLst/>
                <a:cxnLst/>
                <a:rect l="l" t="t" r="r" b="b"/>
                <a:pathLst>
                  <a:path w="1265226" h="1265226">
                    <a:moveTo>
                      <a:pt x="1265226" y="1265226"/>
                    </a:moveTo>
                    <a:lnTo>
                      <a:pt x="419226" y="1265226"/>
                    </a:lnTo>
                    <a:cubicBezTo>
                      <a:pt x="289991" y="1265226"/>
                      <a:pt x="185226" y="1160461"/>
                      <a:pt x="185226" y="1031226"/>
                    </a:cubicBezTo>
                    <a:cubicBezTo>
                      <a:pt x="185226" y="901991"/>
                      <a:pt x="289991" y="797226"/>
                      <a:pt x="419226" y="797226"/>
                    </a:cubicBezTo>
                    <a:lnTo>
                      <a:pt x="466301" y="797226"/>
                    </a:lnTo>
                    <a:lnTo>
                      <a:pt x="0" y="330926"/>
                    </a:lnTo>
                    <a:lnTo>
                      <a:pt x="330926" y="0"/>
                    </a:lnTo>
                    <a:lnTo>
                      <a:pt x="797225" y="466299"/>
                    </a:lnTo>
                    <a:lnTo>
                      <a:pt x="797225" y="419226"/>
                    </a:lnTo>
                    <a:cubicBezTo>
                      <a:pt x="797225" y="289991"/>
                      <a:pt x="901990" y="185226"/>
                      <a:pt x="1031225" y="185226"/>
                    </a:cubicBezTo>
                    <a:cubicBezTo>
                      <a:pt x="1160460" y="185226"/>
                      <a:pt x="1265225" y="289991"/>
                      <a:pt x="1265225" y="419226"/>
                    </a:cubicBezTo>
                    <a:lnTo>
                      <a:pt x="1265225" y="797226"/>
                    </a:lnTo>
                    <a:lnTo>
                      <a:pt x="1265226" y="797226"/>
                    </a:lnTo>
                    <a:close/>
                  </a:path>
                </a:pathLst>
              </a:custGeom>
              <a:grp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grpSp>
        <p:grpSp>
          <p:nvGrpSpPr>
            <p:cNvPr id="12" name="Group 11">
              <a:extLst>
                <a:ext uri="{FF2B5EF4-FFF2-40B4-BE49-F238E27FC236}">
                  <a16:creationId xmlns:a16="http://schemas.microsoft.com/office/drawing/2014/main" id="{DF2E30F2-9BFB-47E3-81D0-30AB116B1CFF}"/>
                </a:ext>
              </a:extLst>
            </p:cNvPr>
            <p:cNvGrpSpPr/>
            <p:nvPr/>
          </p:nvGrpSpPr>
          <p:grpSpPr>
            <a:xfrm rot="10800000">
              <a:off x="4024540" y="4893115"/>
              <a:ext cx="1103960" cy="1020909"/>
              <a:chOff x="4187424" y="1973745"/>
              <a:chExt cx="1368152" cy="1265226"/>
            </a:xfrm>
            <a:grpFill/>
          </p:grpSpPr>
          <p:sp>
            <p:nvSpPr>
              <p:cNvPr id="19" name="Rectangle 18">
                <a:extLst>
                  <a:ext uri="{FF2B5EF4-FFF2-40B4-BE49-F238E27FC236}">
                    <a16:creationId xmlns:a16="http://schemas.microsoft.com/office/drawing/2014/main" id="{1E94D3C0-A0E8-4B65-AE0A-F1CAF6035A1E}"/>
                  </a:ext>
                </a:extLst>
              </p:cNvPr>
              <p:cNvSpPr/>
              <p:nvPr/>
            </p:nvSpPr>
            <p:spPr>
              <a:xfrm>
                <a:off x="4187424" y="2517769"/>
                <a:ext cx="1368152" cy="72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20" name="Round Same Side Corner Rectangle 2">
                <a:extLst>
                  <a:ext uri="{FF2B5EF4-FFF2-40B4-BE49-F238E27FC236}">
                    <a16:creationId xmlns:a16="http://schemas.microsoft.com/office/drawing/2014/main" id="{6E50C573-854A-4B9D-B654-AB2C4D61D15A}"/>
                  </a:ext>
                </a:extLst>
              </p:cNvPr>
              <p:cNvSpPr/>
              <p:nvPr/>
            </p:nvSpPr>
            <p:spPr>
              <a:xfrm rot="13500000">
                <a:off x="4238887" y="1973745"/>
                <a:ext cx="1265226" cy="1265226"/>
              </a:xfrm>
              <a:custGeom>
                <a:avLst/>
                <a:gdLst/>
                <a:ahLst/>
                <a:cxnLst/>
                <a:rect l="l" t="t" r="r" b="b"/>
                <a:pathLst>
                  <a:path w="1265226" h="1265226">
                    <a:moveTo>
                      <a:pt x="1265226" y="1265226"/>
                    </a:moveTo>
                    <a:lnTo>
                      <a:pt x="419226" y="1265226"/>
                    </a:lnTo>
                    <a:cubicBezTo>
                      <a:pt x="289991" y="1265226"/>
                      <a:pt x="185226" y="1160461"/>
                      <a:pt x="185226" y="1031226"/>
                    </a:cubicBezTo>
                    <a:cubicBezTo>
                      <a:pt x="185226" y="901991"/>
                      <a:pt x="289991" y="797226"/>
                      <a:pt x="419226" y="797226"/>
                    </a:cubicBezTo>
                    <a:lnTo>
                      <a:pt x="466301" y="797226"/>
                    </a:lnTo>
                    <a:lnTo>
                      <a:pt x="0" y="330926"/>
                    </a:lnTo>
                    <a:lnTo>
                      <a:pt x="330926" y="0"/>
                    </a:lnTo>
                    <a:lnTo>
                      <a:pt x="797225" y="466299"/>
                    </a:lnTo>
                    <a:lnTo>
                      <a:pt x="797225" y="419226"/>
                    </a:lnTo>
                    <a:cubicBezTo>
                      <a:pt x="797225" y="289991"/>
                      <a:pt x="901990" y="185226"/>
                      <a:pt x="1031225" y="185226"/>
                    </a:cubicBezTo>
                    <a:cubicBezTo>
                      <a:pt x="1160460" y="185226"/>
                      <a:pt x="1265225" y="289991"/>
                      <a:pt x="1265225" y="419226"/>
                    </a:cubicBezTo>
                    <a:lnTo>
                      <a:pt x="1265225" y="797226"/>
                    </a:lnTo>
                    <a:lnTo>
                      <a:pt x="1265226" y="797226"/>
                    </a:lnTo>
                    <a:close/>
                  </a:path>
                </a:pathLst>
              </a:custGeom>
              <a:grp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grpSp>
        <p:grpSp>
          <p:nvGrpSpPr>
            <p:cNvPr id="13" name="Group 12">
              <a:extLst>
                <a:ext uri="{FF2B5EF4-FFF2-40B4-BE49-F238E27FC236}">
                  <a16:creationId xmlns:a16="http://schemas.microsoft.com/office/drawing/2014/main" id="{6EAA1123-2D38-43A3-8160-A8CD1512E6D0}"/>
                </a:ext>
              </a:extLst>
            </p:cNvPr>
            <p:cNvGrpSpPr/>
            <p:nvPr/>
          </p:nvGrpSpPr>
          <p:grpSpPr>
            <a:xfrm rot="14400000">
              <a:off x="2766614" y="4174806"/>
              <a:ext cx="1103960" cy="1020909"/>
              <a:chOff x="4187424" y="1973745"/>
              <a:chExt cx="1368152" cy="1265226"/>
            </a:xfrm>
            <a:grpFill/>
          </p:grpSpPr>
          <p:sp>
            <p:nvSpPr>
              <p:cNvPr id="17" name="Rectangle 16">
                <a:extLst>
                  <a:ext uri="{FF2B5EF4-FFF2-40B4-BE49-F238E27FC236}">
                    <a16:creationId xmlns:a16="http://schemas.microsoft.com/office/drawing/2014/main" id="{4B28286B-3F4B-4477-8977-BBF4E03DA2A9}"/>
                  </a:ext>
                </a:extLst>
              </p:cNvPr>
              <p:cNvSpPr/>
              <p:nvPr/>
            </p:nvSpPr>
            <p:spPr>
              <a:xfrm>
                <a:off x="4187424" y="2517769"/>
                <a:ext cx="1368152" cy="72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18" name="Round Same Side Corner Rectangle 2">
                <a:extLst>
                  <a:ext uri="{FF2B5EF4-FFF2-40B4-BE49-F238E27FC236}">
                    <a16:creationId xmlns:a16="http://schemas.microsoft.com/office/drawing/2014/main" id="{6A22DB07-E531-4A21-87FA-ADF10242372D}"/>
                  </a:ext>
                </a:extLst>
              </p:cNvPr>
              <p:cNvSpPr/>
              <p:nvPr/>
            </p:nvSpPr>
            <p:spPr>
              <a:xfrm rot="13500000">
                <a:off x="4238891" y="1973745"/>
                <a:ext cx="1265226" cy="1265226"/>
              </a:xfrm>
              <a:custGeom>
                <a:avLst/>
                <a:gdLst/>
                <a:ahLst/>
                <a:cxnLst/>
                <a:rect l="l" t="t" r="r" b="b"/>
                <a:pathLst>
                  <a:path w="1265226" h="1265226">
                    <a:moveTo>
                      <a:pt x="1265226" y="1265226"/>
                    </a:moveTo>
                    <a:lnTo>
                      <a:pt x="419226" y="1265226"/>
                    </a:lnTo>
                    <a:cubicBezTo>
                      <a:pt x="289991" y="1265226"/>
                      <a:pt x="185226" y="1160461"/>
                      <a:pt x="185226" y="1031226"/>
                    </a:cubicBezTo>
                    <a:cubicBezTo>
                      <a:pt x="185226" y="901991"/>
                      <a:pt x="289991" y="797226"/>
                      <a:pt x="419226" y="797226"/>
                    </a:cubicBezTo>
                    <a:lnTo>
                      <a:pt x="466301" y="797226"/>
                    </a:lnTo>
                    <a:lnTo>
                      <a:pt x="0" y="330926"/>
                    </a:lnTo>
                    <a:lnTo>
                      <a:pt x="330926" y="0"/>
                    </a:lnTo>
                    <a:lnTo>
                      <a:pt x="797225" y="466299"/>
                    </a:lnTo>
                    <a:lnTo>
                      <a:pt x="797225" y="419226"/>
                    </a:lnTo>
                    <a:cubicBezTo>
                      <a:pt x="797225" y="289991"/>
                      <a:pt x="901990" y="185226"/>
                      <a:pt x="1031225" y="185226"/>
                    </a:cubicBezTo>
                    <a:cubicBezTo>
                      <a:pt x="1160460" y="185226"/>
                      <a:pt x="1265225" y="289991"/>
                      <a:pt x="1265225" y="419226"/>
                    </a:cubicBezTo>
                    <a:lnTo>
                      <a:pt x="1265225" y="797226"/>
                    </a:lnTo>
                    <a:lnTo>
                      <a:pt x="1265226" y="797226"/>
                    </a:lnTo>
                    <a:close/>
                  </a:path>
                </a:pathLst>
              </a:custGeom>
              <a:grp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grpSp>
        <p:grpSp>
          <p:nvGrpSpPr>
            <p:cNvPr id="14" name="Group 13">
              <a:extLst>
                <a:ext uri="{FF2B5EF4-FFF2-40B4-BE49-F238E27FC236}">
                  <a16:creationId xmlns:a16="http://schemas.microsoft.com/office/drawing/2014/main" id="{3C7BE565-7904-4CA6-A922-0B275B0963F0}"/>
                </a:ext>
              </a:extLst>
            </p:cNvPr>
            <p:cNvGrpSpPr/>
            <p:nvPr/>
          </p:nvGrpSpPr>
          <p:grpSpPr>
            <a:xfrm rot="18000000">
              <a:off x="2766614" y="2702555"/>
              <a:ext cx="1103960" cy="1020909"/>
              <a:chOff x="4187424" y="1973744"/>
              <a:chExt cx="1368152" cy="1265226"/>
            </a:xfrm>
            <a:grpFill/>
          </p:grpSpPr>
          <p:sp>
            <p:nvSpPr>
              <p:cNvPr id="15" name="Rectangle 14">
                <a:extLst>
                  <a:ext uri="{FF2B5EF4-FFF2-40B4-BE49-F238E27FC236}">
                    <a16:creationId xmlns:a16="http://schemas.microsoft.com/office/drawing/2014/main" id="{D62DA70D-4827-4F42-A4F7-3BD4D9206F53}"/>
                  </a:ext>
                </a:extLst>
              </p:cNvPr>
              <p:cNvSpPr/>
              <p:nvPr/>
            </p:nvSpPr>
            <p:spPr>
              <a:xfrm>
                <a:off x="4187424" y="2517769"/>
                <a:ext cx="1368152" cy="720080"/>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solidFill>
                    <a:schemeClr val="bg1"/>
                  </a:solidFill>
                </a:endParaRPr>
              </a:p>
            </p:txBody>
          </p:sp>
          <p:sp>
            <p:nvSpPr>
              <p:cNvPr id="16" name="Round Same Side Corner Rectangle 2">
                <a:extLst>
                  <a:ext uri="{FF2B5EF4-FFF2-40B4-BE49-F238E27FC236}">
                    <a16:creationId xmlns:a16="http://schemas.microsoft.com/office/drawing/2014/main" id="{370AA92F-060D-428E-902F-1F98A81BA59D}"/>
                  </a:ext>
                </a:extLst>
              </p:cNvPr>
              <p:cNvSpPr/>
              <p:nvPr/>
            </p:nvSpPr>
            <p:spPr>
              <a:xfrm rot="13500000">
                <a:off x="4238889" y="1973744"/>
                <a:ext cx="1265226" cy="1265226"/>
              </a:xfrm>
              <a:custGeom>
                <a:avLst/>
                <a:gdLst/>
                <a:ahLst/>
                <a:cxnLst/>
                <a:rect l="l" t="t" r="r" b="b"/>
                <a:pathLst>
                  <a:path w="1265226" h="1265226">
                    <a:moveTo>
                      <a:pt x="1265226" y="1265226"/>
                    </a:moveTo>
                    <a:lnTo>
                      <a:pt x="419226" y="1265226"/>
                    </a:lnTo>
                    <a:cubicBezTo>
                      <a:pt x="289991" y="1265226"/>
                      <a:pt x="185226" y="1160461"/>
                      <a:pt x="185226" y="1031226"/>
                    </a:cubicBezTo>
                    <a:cubicBezTo>
                      <a:pt x="185226" y="901991"/>
                      <a:pt x="289991" y="797226"/>
                      <a:pt x="419226" y="797226"/>
                    </a:cubicBezTo>
                    <a:lnTo>
                      <a:pt x="466301" y="797226"/>
                    </a:lnTo>
                    <a:lnTo>
                      <a:pt x="0" y="330926"/>
                    </a:lnTo>
                    <a:lnTo>
                      <a:pt x="330926" y="0"/>
                    </a:lnTo>
                    <a:lnTo>
                      <a:pt x="797225" y="466299"/>
                    </a:lnTo>
                    <a:lnTo>
                      <a:pt x="797225" y="419226"/>
                    </a:lnTo>
                    <a:cubicBezTo>
                      <a:pt x="797225" y="289991"/>
                      <a:pt x="901990" y="185226"/>
                      <a:pt x="1031225" y="185226"/>
                    </a:cubicBezTo>
                    <a:cubicBezTo>
                      <a:pt x="1160460" y="185226"/>
                      <a:pt x="1265225" y="289991"/>
                      <a:pt x="1265225" y="419226"/>
                    </a:cubicBezTo>
                    <a:lnTo>
                      <a:pt x="1265225" y="797226"/>
                    </a:lnTo>
                    <a:lnTo>
                      <a:pt x="1265226" y="797226"/>
                    </a:lnTo>
                    <a:close/>
                  </a:path>
                </a:pathLst>
              </a:custGeom>
              <a:grpFill/>
              <a:ln w="63500">
                <a:solidFill>
                  <a:schemeClr val="accent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chemeClr val="bg1"/>
                  </a:solidFill>
                </a:endParaRPr>
              </a:p>
            </p:txBody>
          </p:sp>
        </p:grpSp>
      </p:grpSp>
      <p:sp>
        <p:nvSpPr>
          <p:cNvPr id="27" name="TextBox 26">
            <a:extLst>
              <a:ext uri="{FF2B5EF4-FFF2-40B4-BE49-F238E27FC236}">
                <a16:creationId xmlns:a16="http://schemas.microsoft.com/office/drawing/2014/main" id="{B36B3AC0-FE32-4E5F-BE35-3DF00DAD7CB1}"/>
              </a:ext>
            </a:extLst>
          </p:cNvPr>
          <p:cNvSpPr txBox="1"/>
          <p:nvPr/>
        </p:nvSpPr>
        <p:spPr>
          <a:xfrm>
            <a:off x="-602509" y="2347185"/>
            <a:ext cx="4223360" cy="461665"/>
          </a:xfrm>
          <a:prstGeom prst="rect">
            <a:avLst/>
          </a:prstGeom>
          <a:noFill/>
        </p:spPr>
        <p:txBody>
          <a:bodyPr wrap="square" rtlCol="0">
            <a:spAutoFit/>
          </a:bodyPr>
          <a:lstStyle/>
          <a:p>
            <a:pPr algn="r"/>
            <a:r>
              <a:rPr lang="ar-JO" sz="2400" b="1" i="0" dirty="0">
                <a:solidFill>
                  <a:schemeClr val="tx1"/>
                </a:solidFill>
                <a:effectLst/>
                <a:latin typeface="Neo sans arabic"/>
              </a:rPr>
              <a:t>التراكم المعرفي</a:t>
            </a:r>
          </a:p>
        </p:txBody>
      </p:sp>
      <p:sp>
        <p:nvSpPr>
          <p:cNvPr id="28" name="TextBox 27">
            <a:extLst>
              <a:ext uri="{FF2B5EF4-FFF2-40B4-BE49-F238E27FC236}">
                <a16:creationId xmlns:a16="http://schemas.microsoft.com/office/drawing/2014/main" id="{A92C5519-5574-4512-9A06-16CAA26E8F24}"/>
              </a:ext>
            </a:extLst>
          </p:cNvPr>
          <p:cNvSpPr txBox="1"/>
          <p:nvPr/>
        </p:nvSpPr>
        <p:spPr>
          <a:xfrm>
            <a:off x="-473022" y="3774973"/>
            <a:ext cx="4223360" cy="461665"/>
          </a:xfrm>
          <a:prstGeom prst="rect">
            <a:avLst/>
          </a:prstGeom>
          <a:noFill/>
        </p:spPr>
        <p:txBody>
          <a:bodyPr wrap="square" rtlCol="0">
            <a:spAutoFit/>
          </a:bodyPr>
          <a:lstStyle/>
          <a:p>
            <a:pPr algn="r"/>
            <a:r>
              <a:rPr lang="ar-JO" sz="2400" b="1" i="0" dirty="0">
                <a:solidFill>
                  <a:schemeClr val="tx1"/>
                </a:solidFill>
                <a:effectLst/>
                <a:latin typeface="Neo sans arabic"/>
              </a:rPr>
              <a:t>الاختيار والتفكير المنظم</a:t>
            </a:r>
          </a:p>
        </p:txBody>
      </p:sp>
      <p:sp>
        <p:nvSpPr>
          <p:cNvPr id="29" name="TextBox 28">
            <a:extLst>
              <a:ext uri="{FF2B5EF4-FFF2-40B4-BE49-F238E27FC236}">
                <a16:creationId xmlns:a16="http://schemas.microsoft.com/office/drawing/2014/main" id="{B5FABEAE-C29F-4D8C-8533-5A9990A878C3}"/>
              </a:ext>
            </a:extLst>
          </p:cNvPr>
          <p:cNvSpPr txBox="1"/>
          <p:nvPr/>
        </p:nvSpPr>
        <p:spPr>
          <a:xfrm>
            <a:off x="-987286" y="4867738"/>
            <a:ext cx="4223360" cy="461665"/>
          </a:xfrm>
          <a:prstGeom prst="rect">
            <a:avLst/>
          </a:prstGeom>
          <a:noFill/>
        </p:spPr>
        <p:txBody>
          <a:bodyPr wrap="square" rtlCol="0">
            <a:spAutoFit/>
          </a:bodyPr>
          <a:lstStyle/>
          <a:p>
            <a:pPr algn="r"/>
            <a:r>
              <a:rPr lang="ar-JO" sz="2400" b="1" i="0" dirty="0">
                <a:solidFill>
                  <a:schemeClr val="tx1"/>
                </a:solidFill>
                <a:effectLst/>
                <a:latin typeface="Neo sans arabic"/>
              </a:rPr>
              <a:t>الحجج والبراهين</a:t>
            </a:r>
          </a:p>
        </p:txBody>
      </p:sp>
      <p:sp>
        <p:nvSpPr>
          <p:cNvPr id="30" name="TextBox 29">
            <a:extLst>
              <a:ext uri="{FF2B5EF4-FFF2-40B4-BE49-F238E27FC236}">
                <a16:creationId xmlns:a16="http://schemas.microsoft.com/office/drawing/2014/main" id="{77ECABC9-BEED-4A06-B946-D90DF0C5F2B1}"/>
              </a:ext>
            </a:extLst>
          </p:cNvPr>
          <p:cNvSpPr txBox="1"/>
          <p:nvPr/>
        </p:nvSpPr>
        <p:spPr>
          <a:xfrm>
            <a:off x="245860" y="5960640"/>
            <a:ext cx="3919744" cy="430887"/>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200" b="1" i="0" u="none" strike="noStrike" kern="0" cap="none" spc="0" normalizeH="0" baseline="0" noProof="0" dirty="0">
                <a:ln>
                  <a:noFill/>
                </a:ln>
                <a:solidFill>
                  <a:schemeClr val="tx1"/>
                </a:solidFill>
                <a:effectLst/>
                <a:uLnTx/>
                <a:uFillTx/>
                <a:latin typeface="Neo sans arabic"/>
                <a:cs typeface="Arial"/>
                <a:sym typeface="Arial"/>
              </a:rPr>
              <a:t>التعميم والقدرة على توقع وتنبؤ المستقبل</a:t>
            </a:r>
          </a:p>
        </p:txBody>
      </p:sp>
      <p:sp>
        <p:nvSpPr>
          <p:cNvPr id="31" name="TextBox 30">
            <a:extLst>
              <a:ext uri="{FF2B5EF4-FFF2-40B4-BE49-F238E27FC236}">
                <a16:creationId xmlns:a16="http://schemas.microsoft.com/office/drawing/2014/main" id="{C0C12CD1-6D5A-4DC7-95C1-DF4027C5D5AB}"/>
              </a:ext>
            </a:extLst>
          </p:cNvPr>
          <p:cNvSpPr txBox="1"/>
          <p:nvPr/>
        </p:nvSpPr>
        <p:spPr>
          <a:xfrm>
            <a:off x="7235102" y="5432526"/>
            <a:ext cx="4223360" cy="461665"/>
          </a:xfrm>
          <a:prstGeom prst="rect">
            <a:avLst/>
          </a:prstGeom>
          <a:noFill/>
        </p:spPr>
        <p:txBody>
          <a:bodyPr wrap="square" rtlCol="0">
            <a:spAutoFit/>
          </a:bodyPr>
          <a:lstStyle/>
          <a:p>
            <a:pPr algn="r"/>
            <a:r>
              <a:rPr lang="ar-JO" sz="2400" b="1" i="0" dirty="0">
                <a:solidFill>
                  <a:schemeClr val="tx1"/>
                </a:solidFill>
                <a:effectLst/>
                <a:latin typeface="Neo sans arabic"/>
              </a:rPr>
              <a:t>الوضوح والاختصار</a:t>
            </a:r>
          </a:p>
        </p:txBody>
      </p:sp>
      <p:sp>
        <p:nvSpPr>
          <p:cNvPr id="32" name="TextBox 31">
            <a:extLst>
              <a:ext uri="{FF2B5EF4-FFF2-40B4-BE49-F238E27FC236}">
                <a16:creationId xmlns:a16="http://schemas.microsoft.com/office/drawing/2014/main" id="{A79F7CA3-C3A5-45EA-9A26-151EA8790FC8}"/>
              </a:ext>
            </a:extLst>
          </p:cNvPr>
          <p:cNvSpPr txBox="1"/>
          <p:nvPr/>
        </p:nvSpPr>
        <p:spPr>
          <a:xfrm>
            <a:off x="7823651" y="3712004"/>
            <a:ext cx="4223360" cy="461665"/>
          </a:xfrm>
          <a:prstGeom prst="rect">
            <a:avLst/>
          </a:prstGeom>
          <a:noFill/>
        </p:spPr>
        <p:txBody>
          <a:bodyPr wrap="square" rtlCol="0">
            <a:spAutoFit/>
          </a:bodyPr>
          <a:lstStyle/>
          <a:p>
            <a:pPr algn="r"/>
            <a:r>
              <a:rPr lang="ar-JO" sz="2400" b="1" i="0" dirty="0">
                <a:solidFill>
                  <a:schemeClr val="tx1"/>
                </a:solidFill>
                <a:effectLst/>
                <a:latin typeface="Neo sans arabic"/>
              </a:rPr>
              <a:t>التأني والصبر في اعتماد النتائج </a:t>
            </a:r>
          </a:p>
        </p:txBody>
      </p:sp>
      <p:sp>
        <p:nvSpPr>
          <p:cNvPr id="33" name="TextBox 32">
            <a:extLst>
              <a:ext uri="{FF2B5EF4-FFF2-40B4-BE49-F238E27FC236}">
                <a16:creationId xmlns:a16="http://schemas.microsoft.com/office/drawing/2014/main" id="{F9930D99-C699-4E63-903A-A0994D68CBCE}"/>
              </a:ext>
            </a:extLst>
          </p:cNvPr>
          <p:cNvSpPr txBox="1"/>
          <p:nvPr/>
        </p:nvSpPr>
        <p:spPr>
          <a:xfrm>
            <a:off x="1498622" y="513250"/>
            <a:ext cx="6589986" cy="646331"/>
          </a:xfrm>
          <a:prstGeom prst="rect">
            <a:avLst/>
          </a:prstGeom>
          <a:noFill/>
        </p:spPr>
        <p:txBody>
          <a:bodyPr wrap="square">
            <a:spAutoFit/>
          </a:bodyPr>
          <a:lstStyle/>
          <a:p>
            <a:pPr marL="0" marR="0" lvl="0" indent="0" algn="r"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3600" b="1" i="0" u="none" strike="noStrike" kern="0" cap="none" spc="0" normalizeH="0" baseline="0" noProof="0" dirty="0">
                <a:ln>
                  <a:noFill/>
                </a:ln>
                <a:solidFill>
                  <a:srgbClr val="000000"/>
                </a:solidFill>
                <a:effectLst/>
                <a:uLnTx/>
                <a:uFillTx/>
                <a:latin typeface="Neo sans arabic"/>
                <a:cs typeface="Arial"/>
                <a:sym typeface="Arial"/>
              </a:rPr>
              <a:t>خصائص البحث العلمي</a:t>
            </a:r>
            <a:endParaRPr kumimoji="0" lang="ar-JO" sz="3600" b="0" i="0" u="none" strike="noStrike" kern="0" cap="none" spc="0" normalizeH="0" baseline="0" noProof="0" dirty="0">
              <a:ln>
                <a:noFill/>
              </a:ln>
              <a:solidFill>
                <a:srgbClr val="000000"/>
              </a:solidFill>
              <a:effectLst/>
              <a:uLnTx/>
              <a:uFillTx/>
              <a:latin typeface="Neo sans arabic"/>
              <a:cs typeface="Arial"/>
              <a:sym typeface="Arial"/>
            </a:endParaRPr>
          </a:p>
        </p:txBody>
      </p:sp>
    </p:spTree>
    <p:custDataLst>
      <p:tags r:id="rId1"/>
    </p:custDataLst>
    <p:extLst>
      <p:ext uri="{BB962C8B-B14F-4D97-AF65-F5344CB8AC3E}">
        <p14:creationId xmlns:p14="http://schemas.microsoft.com/office/powerpoint/2010/main" val="38526464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103013" y="93160"/>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الباحث العلمي</a:t>
            </a:r>
          </a:p>
        </p:txBody>
      </p:sp>
      <p:sp>
        <p:nvSpPr>
          <p:cNvPr id="12" name="TextBox 11">
            <a:extLst>
              <a:ext uri="{FF2B5EF4-FFF2-40B4-BE49-F238E27FC236}">
                <a16:creationId xmlns:a16="http://schemas.microsoft.com/office/drawing/2014/main" id="{1445D778-CF54-4CB4-A00B-2574419F8340}"/>
              </a:ext>
            </a:extLst>
          </p:cNvPr>
          <p:cNvSpPr txBox="1"/>
          <p:nvPr/>
        </p:nvSpPr>
        <p:spPr>
          <a:xfrm>
            <a:off x="245860" y="1230864"/>
            <a:ext cx="11330930" cy="6093976"/>
          </a:xfrm>
          <a:prstGeom prst="rect">
            <a:avLst/>
          </a:prstGeom>
          <a:noFill/>
        </p:spPr>
        <p:txBody>
          <a:bodyPr wrap="square">
            <a:spAutoFit/>
          </a:bodyPr>
          <a:lstStyle/>
          <a:p>
            <a:pPr algn="r" rtl="1">
              <a:spcBef>
                <a:spcPts val="0"/>
              </a:spcBef>
              <a:spcAft>
                <a:spcPts val="0"/>
              </a:spcAft>
            </a:pPr>
            <a:r>
              <a:rPr lang="ar-JO" sz="2600" b="1" i="0" u="none" strike="noStrike" dirty="0">
                <a:solidFill>
                  <a:srgbClr val="000000"/>
                </a:solidFill>
                <a:effectLst/>
                <a:latin typeface="Arial" panose="020B0604020202020204" pitchFamily="34" charset="0"/>
                <a:cs typeface="+mj-cs"/>
              </a:rPr>
              <a:t>صفات الباحث العلمي</a:t>
            </a:r>
          </a:p>
          <a:p>
            <a:pPr algn="r" rtl="1">
              <a:spcBef>
                <a:spcPts val="0"/>
              </a:spcBef>
              <a:spcAft>
                <a:spcPts val="0"/>
              </a:spcAft>
            </a:pPr>
            <a:endParaRPr lang="ar-JO" sz="2600" b="1" i="0" u="none" strike="noStrike" dirty="0">
              <a:solidFill>
                <a:srgbClr val="000000"/>
              </a:solidFill>
              <a:effectLst/>
              <a:latin typeface="Arial" panose="020B0604020202020204" pitchFamily="34" charset="0"/>
              <a:cs typeface="+mj-cs"/>
            </a:endParaRPr>
          </a:p>
          <a:p>
            <a:pPr marL="342900" indent="-342900" algn="r" rtl="1">
              <a:spcBef>
                <a:spcPts val="0"/>
              </a:spcBef>
              <a:spcAft>
                <a:spcPts val="0"/>
              </a:spcAft>
              <a:buFont typeface="Arial" panose="020B0604020202020204" pitchFamily="34" charset="0"/>
              <a:buChar char="•"/>
            </a:pPr>
            <a:r>
              <a:rPr lang="ar-JO" sz="2600" i="0" u="none" strike="noStrike" dirty="0">
                <a:solidFill>
                  <a:srgbClr val="000000"/>
                </a:solidFill>
                <a:effectLst/>
                <a:latin typeface="Arial" panose="020B0604020202020204" pitchFamily="34" charset="0"/>
                <a:cs typeface="+mj-cs"/>
              </a:rPr>
              <a:t>الصبر على العمل المستمر. </a:t>
            </a:r>
          </a:p>
          <a:p>
            <a:pPr marL="342900" indent="-342900" algn="r" rtl="1">
              <a:spcBef>
                <a:spcPts val="0"/>
              </a:spcBef>
              <a:spcAft>
                <a:spcPts val="0"/>
              </a:spcAft>
              <a:buFont typeface="Arial" panose="020B0604020202020204" pitchFamily="34" charset="0"/>
              <a:buChar char="•"/>
            </a:pPr>
            <a:r>
              <a:rPr lang="ar-JO" sz="2600" i="0" u="none" strike="noStrike" dirty="0">
                <a:solidFill>
                  <a:srgbClr val="000000"/>
                </a:solidFill>
                <a:effectLst/>
                <a:latin typeface="Arial" panose="020B0604020202020204" pitchFamily="34" charset="0"/>
                <a:cs typeface="+mj-cs"/>
              </a:rPr>
              <a:t>التقصّي والاطلاع العميق .</a:t>
            </a:r>
          </a:p>
          <a:p>
            <a:pPr marL="342900" indent="-342900" algn="r" rtl="1">
              <a:spcBef>
                <a:spcPts val="0"/>
              </a:spcBef>
              <a:spcAft>
                <a:spcPts val="0"/>
              </a:spcAft>
              <a:buFont typeface="Arial" panose="020B0604020202020204" pitchFamily="34" charset="0"/>
              <a:buChar char="•"/>
            </a:pPr>
            <a:r>
              <a:rPr lang="ar-JO" sz="2600" i="0" u="none" strike="noStrike" dirty="0">
                <a:solidFill>
                  <a:srgbClr val="000000"/>
                </a:solidFill>
                <a:effectLst/>
                <a:latin typeface="Arial" panose="020B0604020202020204" pitchFamily="34" charset="0"/>
                <a:cs typeface="+mj-cs"/>
              </a:rPr>
              <a:t>التواضع الأمانة والنزاهة الفكرية.</a:t>
            </a:r>
          </a:p>
          <a:p>
            <a:pPr marL="342900" indent="-342900" algn="r" rtl="1">
              <a:spcBef>
                <a:spcPts val="0"/>
              </a:spcBef>
              <a:spcAft>
                <a:spcPts val="0"/>
              </a:spcAft>
              <a:buFont typeface="Arial" panose="020B0604020202020204" pitchFamily="34" charset="0"/>
              <a:buChar char="•"/>
            </a:pPr>
            <a:r>
              <a:rPr lang="ar-JO" sz="2600" i="0" u="none" strike="noStrike" dirty="0">
                <a:solidFill>
                  <a:srgbClr val="000000"/>
                </a:solidFill>
                <a:effectLst/>
                <a:latin typeface="Arial" panose="020B0604020202020204" pitchFamily="34" charset="0"/>
                <a:cs typeface="+mj-cs"/>
              </a:rPr>
              <a:t>اليقظـة وقـوة الملاحظـة</a:t>
            </a:r>
            <a:r>
              <a:rPr lang="ar-JO" sz="2600" dirty="0">
                <a:latin typeface="Arial" panose="020B0604020202020204" pitchFamily="34" charset="0"/>
                <a:cs typeface="+mj-cs"/>
              </a:rPr>
              <a:t> و</a:t>
            </a:r>
            <a:r>
              <a:rPr lang="ar-JO" sz="2600" i="0" u="none" strike="noStrike" dirty="0">
                <a:solidFill>
                  <a:srgbClr val="000000"/>
                </a:solidFill>
                <a:effectLst/>
                <a:latin typeface="Arial" panose="020B0604020202020204" pitchFamily="34" charset="0"/>
                <a:cs typeface="+mj-cs"/>
              </a:rPr>
              <a:t>وضوح التفكير وصفاء الذهن.</a:t>
            </a:r>
          </a:p>
          <a:p>
            <a:pPr marL="342900" indent="-342900" algn="r" rtl="1">
              <a:spcBef>
                <a:spcPts val="0"/>
              </a:spcBef>
              <a:spcAft>
                <a:spcPts val="0"/>
              </a:spcAft>
              <a:buFont typeface="Arial" panose="020B0604020202020204" pitchFamily="34" charset="0"/>
              <a:buChar char="•"/>
            </a:pPr>
            <a:r>
              <a:rPr lang="ar-JO" sz="2600" i="0" u="none" strike="noStrike" dirty="0">
                <a:solidFill>
                  <a:srgbClr val="000000"/>
                </a:solidFill>
                <a:effectLst/>
                <a:latin typeface="Arial" panose="020B0604020202020204" pitchFamily="34" charset="0"/>
                <a:cs typeface="+mj-cs"/>
              </a:rPr>
              <a:t>المقدرة على البحث : ( جمع البيانات وترتيبها ثم تحليلها وتفسيرها) هذا يتطلب قراءة واسعة وإطلاعاً على خلفية الموضوع النظرية والإلمام بأساليب البحث العلمي وطرق جمع البيانات وتحليلها وتفسيرها.</a:t>
            </a:r>
          </a:p>
          <a:p>
            <a:pPr marL="342900" indent="-342900" algn="r" rtl="1">
              <a:spcBef>
                <a:spcPts val="0"/>
              </a:spcBef>
              <a:spcAft>
                <a:spcPts val="0"/>
              </a:spcAft>
              <a:buFont typeface="Arial" panose="020B0604020202020204" pitchFamily="34" charset="0"/>
              <a:buChar char="•"/>
            </a:pPr>
            <a:r>
              <a:rPr lang="ar-JO" sz="2600" i="0" u="none" strike="noStrike" dirty="0">
                <a:solidFill>
                  <a:srgbClr val="000000"/>
                </a:solidFill>
                <a:effectLst/>
                <a:latin typeface="Arial" panose="020B0604020202020204" pitchFamily="34" charset="0"/>
                <a:cs typeface="+mj-cs"/>
              </a:rPr>
              <a:t>التجرد العلمي والموضوعية التامة: البعد عن التحيز والأهواء الشخصية والعاطفة والعادات والتقاليد والمصالح. </a:t>
            </a:r>
          </a:p>
          <a:p>
            <a:pPr marL="342900" indent="-342900" algn="r" rtl="1">
              <a:spcBef>
                <a:spcPts val="0"/>
              </a:spcBef>
              <a:spcAft>
                <a:spcPts val="0"/>
              </a:spcAft>
              <a:buFont typeface="Arial" panose="020B0604020202020204" pitchFamily="34" charset="0"/>
              <a:buChar char="•"/>
            </a:pPr>
            <a:r>
              <a:rPr lang="ar-JO" sz="2600" i="0" u="none" strike="noStrike" dirty="0">
                <a:solidFill>
                  <a:srgbClr val="000000"/>
                </a:solidFill>
                <a:effectLst/>
                <a:latin typeface="Arial" panose="020B0604020202020204" pitchFamily="34" charset="0"/>
                <a:cs typeface="+mj-cs"/>
              </a:rPr>
              <a:t>معرفة جمهور المبحوثين . </a:t>
            </a:r>
          </a:p>
          <a:p>
            <a:pPr marL="342900" indent="-342900" algn="r" rtl="1">
              <a:spcBef>
                <a:spcPts val="0"/>
              </a:spcBef>
              <a:spcAft>
                <a:spcPts val="0"/>
              </a:spcAft>
              <a:buFont typeface="Arial" panose="020B0604020202020204" pitchFamily="34" charset="0"/>
              <a:buChar char="•"/>
            </a:pPr>
            <a:r>
              <a:rPr lang="ar-JO" sz="2600" i="0" u="none" strike="noStrike" dirty="0">
                <a:solidFill>
                  <a:srgbClr val="000000"/>
                </a:solidFill>
                <a:effectLst/>
                <a:latin typeface="Arial" panose="020B0604020202020204" pitchFamily="34" charset="0"/>
                <a:cs typeface="+mj-cs"/>
              </a:rPr>
              <a:t>عدم إبداء آرائه الشخصية دون أن يعززها بالحجج والبراهين ذات العلاقة.</a:t>
            </a:r>
          </a:p>
          <a:p>
            <a:pPr algn="r" rtl="1">
              <a:spcBef>
                <a:spcPts val="0"/>
              </a:spcBef>
              <a:spcAft>
                <a:spcPts val="0"/>
              </a:spcAft>
            </a:pPr>
            <a:endParaRPr lang="ar-JO" sz="2600" i="0" u="none" strike="noStrike" dirty="0">
              <a:solidFill>
                <a:srgbClr val="000000"/>
              </a:solidFill>
              <a:effectLst/>
              <a:latin typeface="Arial" panose="020B0604020202020204" pitchFamily="34" charset="0"/>
              <a:cs typeface="+mj-cs"/>
            </a:endParaRPr>
          </a:p>
          <a:p>
            <a:br>
              <a:rPr lang="ar-JO" sz="2600" dirty="0">
                <a:cs typeface="+mj-cs"/>
              </a:rPr>
            </a:br>
            <a:endParaRPr lang="en-GB" sz="2600" dirty="0">
              <a:cs typeface="+mj-cs"/>
            </a:endParaRPr>
          </a:p>
        </p:txBody>
      </p:sp>
      <p:pic>
        <p:nvPicPr>
          <p:cNvPr id="6" name="Google Shape;149;p3">
            <a:extLst>
              <a:ext uri="{FF2B5EF4-FFF2-40B4-BE49-F238E27FC236}">
                <a16:creationId xmlns:a16="http://schemas.microsoft.com/office/drawing/2014/main" id="{6F4BC9FA-3380-45F3-BECC-12DD02436992}"/>
              </a:ext>
            </a:extLst>
          </p:cNvPr>
          <p:cNvPicPr preferRelativeResize="0"/>
          <p:nvPr/>
        </p:nvPicPr>
        <p:blipFill rotWithShape="1">
          <a:blip r:embed="rId5">
            <a:alphaModFix/>
          </a:blip>
          <a:srcRect/>
          <a:stretch/>
        </p:blipFill>
        <p:spPr>
          <a:xfrm>
            <a:off x="10056440" y="6430073"/>
            <a:ext cx="1879649" cy="309233"/>
          </a:xfrm>
          <a:prstGeom prst="rect">
            <a:avLst/>
          </a:prstGeom>
          <a:noFill/>
          <a:ln>
            <a:noFill/>
          </a:ln>
        </p:spPr>
      </p:pic>
    </p:spTree>
    <p:custDataLst>
      <p:tags r:id="rId1"/>
    </p:custDataLst>
    <p:extLst>
      <p:ext uri="{BB962C8B-B14F-4D97-AF65-F5344CB8AC3E}">
        <p14:creationId xmlns:p14="http://schemas.microsoft.com/office/powerpoint/2010/main" val="403190448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7E3EA2A2-DE5A-4292-AA15-56E18B229C48}"/>
              </a:ext>
            </a:extLst>
          </p:cNvPr>
          <p:cNvSpPr txBox="1">
            <a:spLocks/>
          </p:cNvSpPr>
          <p:nvPr/>
        </p:nvSpPr>
        <p:spPr>
          <a:xfrm>
            <a:off x="2301790" y="879301"/>
            <a:ext cx="6912768" cy="1325563"/>
          </a:xfrm>
          <a:prstGeom prst="rect">
            <a:avLst/>
          </a:prstGeom>
        </p:spPr>
        <p:txBody>
          <a:bodyPr>
            <a:normAutofit fontScale="82500" lnSpcReduction="10000"/>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a:lstStyle>
          <a:p>
            <a:pPr algn="ctr" rtl="1"/>
            <a:r>
              <a:rPr lang="ar-JO" sz="3200" b="1" dirty="0"/>
              <a:t>فكّر معي الآن: </a:t>
            </a:r>
            <a:r>
              <a:rPr lang="ar-SA" sz="3200" b="1" dirty="0">
                <a:latin typeface="Calibri"/>
                <a:ea typeface="Calibri"/>
              </a:rPr>
              <a:t>ما هي العلاقة بين البحث العلمي والتعليم العالي</a:t>
            </a:r>
            <a:r>
              <a:rPr lang="ar-JO" sz="3200" b="1" dirty="0">
                <a:latin typeface="Calibri"/>
                <a:ea typeface="Calibri"/>
              </a:rPr>
              <a:t>؟</a:t>
            </a:r>
            <a:endParaRPr lang="ar-SA" sz="3200" dirty="0">
              <a:latin typeface="Calibri"/>
              <a:ea typeface="Calibri"/>
            </a:endParaRPr>
          </a:p>
          <a:p>
            <a:pPr algn="ctr" rtl="1"/>
            <a:r>
              <a:rPr lang="ar-JO" sz="3200" b="1" dirty="0"/>
              <a:t>في نظرك؟</a:t>
            </a:r>
            <a:br>
              <a:rPr lang="ar-JO" sz="3200" b="1" dirty="0"/>
            </a:br>
            <a:endParaRPr lang="en-GB" sz="3200" u="sng" dirty="0">
              <a:solidFill>
                <a:schemeClr val="bg2"/>
              </a:solidFill>
            </a:endParaRPr>
          </a:p>
        </p:txBody>
      </p:sp>
      <p:pic>
        <p:nvPicPr>
          <p:cNvPr id="5" name="Graphic 4" descr="Group brainstorm">
            <a:extLst>
              <a:ext uri="{FF2B5EF4-FFF2-40B4-BE49-F238E27FC236}">
                <a16:creationId xmlns:a16="http://schemas.microsoft.com/office/drawing/2014/main" id="{C754B116-FCB7-48EF-992E-8B112501D6B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768408" y="-99392"/>
            <a:ext cx="2295525" cy="2304256"/>
          </a:xfrm>
          <a:prstGeom prst="rect">
            <a:avLst/>
          </a:prstGeom>
        </p:spPr>
      </p:pic>
      <p:sp>
        <p:nvSpPr>
          <p:cNvPr id="2" name="Rectangle 1"/>
          <p:cNvSpPr/>
          <p:nvPr/>
        </p:nvSpPr>
        <p:spPr>
          <a:xfrm>
            <a:off x="1991544" y="2780928"/>
            <a:ext cx="7438094" cy="2308324"/>
          </a:xfrm>
          <a:prstGeom prst="rect">
            <a:avLst/>
          </a:prstGeom>
        </p:spPr>
        <p:txBody>
          <a:bodyPr wrap="square">
            <a:spAutoFit/>
          </a:bodyPr>
          <a:lstStyle/>
          <a:p>
            <a:pPr algn="ctr"/>
            <a:r>
              <a:rPr lang="ar-JO" sz="2400" b="1" dirty="0">
                <a:cs typeface="Arabic Transparent" panose="02010000000000000000" pitchFamily="2" charset="-78"/>
              </a:rPr>
              <a:t>إن مؤسسات التعليم العالي هي الأكثر تأهيلاً من بين جميع المؤسسات </a:t>
            </a:r>
          </a:p>
          <a:p>
            <a:pPr algn="ctr"/>
            <a:r>
              <a:rPr lang="ar-JO" sz="2400" b="1" dirty="0">
                <a:cs typeface="Arabic Transparent" panose="02010000000000000000" pitchFamily="2" charset="-78"/>
              </a:rPr>
              <a:t>في المجتمع لإجراء البحوث العلمية الرصينة ذات المستوى، وتقوم بدور كبير في إثراء البحث العلمي من خلال ما يأتي:</a:t>
            </a:r>
          </a:p>
          <a:p>
            <a:pPr algn="ctr"/>
            <a:r>
              <a:rPr lang="ar-JO" sz="2400" b="1" dirty="0">
                <a:cs typeface="Arabic Transparent" panose="02010000000000000000" pitchFamily="2" charset="-78"/>
              </a:rPr>
              <a:t> </a:t>
            </a:r>
            <a:r>
              <a:rPr lang="ar-JO" sz="2400" b="1" dirty="0">
                <a:solidFill>
                  <a:srgbClr val="C00000"/>
                </a:solidFill>
                <a:cs typeface="Arabic Transparent" panose="02010000000000000000" pitchFamily="2" charset="-78"/>
              </a:rPr>
              <a:t>البحوث التي يجريها أعضاء هيئة التدريس</a:t>
            </a:r>
          </a:p>
          <a:p>
            <a:pPr algn="ctr"/>
            <a:r>
              <a:rPr lang="ar-JO" sz="2400" b="1" dirty="0">
                <a:solidFill>
                  <a:srgbClr val="C00000"/>
                </a:solidFill>
                <a:cs typeface="Arabic Transparent" panose="02010000000000000000" pitchFamily="2" charset="-78"/>
              </a:rPr>
              <a:t> البحوث التي يقوم بها طلبة الدراسات العليا</a:t>
            </a:r>
          </a:p>
          <a:p>
            <a:pPr algn="ctr"/>
            <a:r>
              <a:rPr lang="ar-JO" sz="2400" b="1" dirty="0">
                <a:cs typeface="Arabic Transparent" panose="02010000000000000000" pitchFamily="2" charset="-78"/>
              </a:rPr>
              <a:t>؟</a:t>
            </a:r>
          </a:p>
        </p:txBody>
      </p:sp>
      <p:pic>
        <p:nvPicPr>
          <p:cNvPr id="6" name="Google Shape;143;p3"/>
          <p:cNvPicPr preferRelativeResize="0"/>
          <p:nvPr/>
        </p:nvPicPr>
        <p:blipFill rotWithShape="1">
          <a:blip r:embed="rId5">
            <a:alphaModFix/>
          </a:blip>
          <a:srcRect/>
          <a:stretch/>
        </p:blipFill>
        <p:spPr>
          <a:xfrm>
            <a:off x="245860" y="-372927"/>
            <a:ext cx="2036258" cy="1497672"/>
          </a:xfrm>
          <a:prstGeom prst="rect">
            <a:avLst/>
          </a:prstGeom>
          <a:noFill/>
          <a:ln>
            <a:noFill/>
          </a:ln>
        </p:spPr>
      </p:pic>
      <p:pic>
        <p:nvPicPr>
          <p:cNvPr id="7" name="Google Shape;149;p3">
            <a:extLst>
              <a:ext uri="{FF2B5EF4-FFF2-40B4-BE49-F238E27FC236}">
                <a16:creationId xmlns:a16="http://schemas.microsoft.com/office/drawing/2014/main" id="{80DF27C5-4237-46D0-AA66-B4EBA3A31D26}"/>
              </a:ext>
            </a:extLst>
          </p:cNvPr>
          <p:cNvPicPr preferRelativeResize="0"/>
          <p:nvPr/>
        </p:nvPicPr>
        <p:blipFill rotWithShape="1">
          <a:blip r:embed="rId6">
            <a:alphaModFix/>
          </a:blip>
          <a:srcRect/>
          <a:stretch/>
        </p:blipFill>
        <p:spPr>
          <a:xfrm>
            <a:off x="10056440" y="6430073"/>
            <a:ext cx="1879649" cy="309233"/>
          </a:xfrm>
          <a:prstGeom prst="rect">
            <a:avLst/>
          </a:prstGeom>
          <a:noFill/>
          <a:ln>
            <a:noFill/>
          </a:ln>
        </p:spPr>
      </p:pic>
    </p:spTree>
    <p:custDataLst>
      <p:tags r:id="rId1"/>
    </p:custDataLst>
    <p:extLst>
      <p:ext uri="{BB962C8B-B14F-4D97-AF65-F5344CB8AC3E}">
        <p14:creationId xmlns:p14="http://schemas.microsoft.com/office/powerpoint/2010/main" val="2126939268"/>
      </p:ext>
    </p:extLst>
  </p:cSld>
  <p:clrMapOvr>
    <a:masterClrMapping/>
  </p:clrMapOvr>
  <p:transition spd="slow">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5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1"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Rectangle 1"/>
          <p:cNvSpPr/>
          <p:nvPr/>
        </p:nvSpPr>
        <p:spPr>
          <a:xfrm>
            <a:off x="382812" y="694811"/>
            <a:ext cx="11593288" cy="5633530"/>
          </a:xfrm>
          <a:prstGeom prst="rect">
            <a:avLst/>
          </a:prstGeom>
        </p:spPr>
        <p:txBody>
          <a:bodyPr wrap="square">
            <a:spAutoFit/>
          </a:bodyPr>
          <a:lstStyle/>
          <a:p>
            <a:pPr algn="r">
              <a:lnSpc>
                <a:spcPct val="115000"/>
              </a:lnSpc>
              <a:spcAft>
                <a:spcPts val="1000"/>
              </a:spcAft>
            </a:pPr>
            <a:r>
              <a:rPr lang="ar-SA" sz="2200" b="1" u="sng" dirty="0">
                <a:latin typeface="Calibri"/>
                <a:ea typeface="Calibri"/>
                <a:cs typeface="+mj-cs"/>
              </a:rPr>
              <a:t>ما هي العلاقة بين البحث العلمي والتعليم العالي</a:t>
            </a:r>
            <a:r>
              <a:rPr lang="ar-JO" sz="2200" b="1" u="sng" dirty="0">
                <a:latin typeface="Calibri"/>
                <a:ea typeface="Calibri"/>
                <a:cs typeface="+mj-cs"/>
              </a:rPr>
              <a:t>؟</a:t>
            </a:r>
            <a:endParaRPr lang="ar-SA" sz="2200" u="sng" dirty="0">
              <a:latin typeface="Calibri"/>
              <a:ea typeface="Calibri"/>
              <a:cs typeface="+mj-cs"/>
            </a:endParaRPr>
          </a:p>
          <a:p>
            <a:pPr algn="r">
              <a:lnSpc>
                <a:spcPct val="115000"/>
              </a:lnSpc>
              <a:spcAft>
                <a:spcPts val="1000"/>
              </a:spcAft>
            </a:pPr>
            <a:r>
              <a:rPr lang="ar-SA" sz="2200" dirty="0">
                <a:latin typeface="Calibri"/>
                <a:ea typeface="Calibri"/>
                <a:cs typeface="+mj-cs"/>
              </a:rPr>
              <a:t> إن علاقة البحث العلمي بالتعليم العالي </a:t>
            </a:r>
            <a:r>
              <a:rPr lang="ar-SA" sz="2200" b="1" dirty="0">
                <a:latin typeface="Calibri"/>
                <a:ea typeface="Calibri"/>
                <a:cs typeface="+mj-cs"/>
              </a:rPr>
              <a:t>علاقة عضوية </a:t>
            </a:r>
            <a:r>
              <a:rPr lang="ar-SA" sz="2200" dirty="0">
                <a:latin typeface="Calibri"/>
                <a:ea typeface="Calibri"/>
                <a:cs typeface="+mj-cs"/>
              </a:rPr>
              <a:t>إذ لا يتصو</a:t>
            </a:r>
            <a:r>
              <a:rPr lang="ar-JO" sz="2200" dirty="0">
                <a:latin typeface="Calibri"/>
                <a:ea typeface="Calibri"/>
                <a:cs typeface="+mj-cs"/>
              </a:rPr>
              <a:t>ّ</a:t>
            </a:r>
            <a:r>
              <a:rPr lang="ar-SA" sz="2200" dirty="0">
                <a:latin typeface="Calibri"/>
                <a:ea typeface="Calibri"/>
                <a:cs typeface="+mj-cs"/>
              </a:rPr>
              <a:t>ر أحد أن تكون هناك مؤسسات التعليم العالي دون أن تكون معنية بالبحث العلمي </a:t>
            </a:r>
            <a:r>
              <a:rPr lang="ar-JO" sz="2200" dirty="0">
                <a:latin typeface="Calibri"/>
                <a:ea typeface="Calibri"/>
                <a:cs typeface="+mj-cs"/>
              </a:rPr>
              <a:t>، </a:t>
            </a:r>
            <a:r>
              <a:rPr lang="ar-SA" sz="2200" dirty="0">
                <a:latin typeface="Calibri"/>
                <a:ea typeface="Calibri"/>
                <a:cs typeface="+mj-cs"/>
              </a:rPr>
              <a:t>وذلك إدراك</a:t>
            </a:r>
            <a:r>
              <a:rPr lang="ar-JO" sz="2200" dirty="0">
                <a:latin typeface="Calibri"/>
                <a:ea typeface="Calibri"/>
                <a:cs typeface="+mj-cs"/>
              </a:rPr>
              <a:t>ً</a:t>
            </a:r>
            <a:r>
              <a:rPr lang="ar-SA" sz="2200" dirty="0">
                <a:latin typeface="Calibri"/>
                <a:ea typeface="Calibri"/>
                <a:cs typeface="+mj-cs"/>
              </a:rPr>
              <a:t>ا منها لأهمية البحث العلمي في إغناء الوظائف الأخرى لمؤسسات التعليم العالي وهي بالتحديد التدريس وخدمة المجتمع وأعضاء هيئة التدريس </a:t>
            </a:r>
            <a:r>
              <a:rPr lang="ar-JO" sz="2200" dirty="0">
                <a:latin typeface="Calibri"/>
                <a:ea typeface="Calibri"/>
                <a:cs typeface="+mj-cs"/>
              </a:rPr>
              <a:t>الذين </a:t>
            </a:r>
            <a:r>
              <a:rPr lang="ar-SA" sz="2200" dirty="0">
                <a:latin typeface="Calibri"/>
                <a:ea typeface="Calibri"/>
                <a:cs typeface="+mj-cs"/>
              </a:rPr>
              <a:t>يقومون بإجراء الدراسات والأبحاث العلمية لتقويم أساليبهم واستراتيجياتهم التدريسية والارتقاء بالعملية التدريسية من جميع جوانبها</a:t>
            </a:r>
            <a:r>
              <a:rPr lang="ar-JO" sz="2200" dirty="0">
                <a:latin typeface="Calibri"/>
                <a:ea typeface="Calibri"/>
                <a:cs typeface="+mj-cs"/>
              </a:rPr>
              <a:t>.</a:t>
            </a:r>
            <a:r>
              <a:rPr lang="ar-SA" sz="2200" dirty="0">
                <a:latin typeface="Calibri"/>
                <a:ea typeface="Calibri"/>
                <a:cs typeface="+mj-cs"/>
              </a:rPr>
              <a:t> وفيما يتعلق بخدمة المجتمع فإن مؤسسات التعليم العالي تستشعر مسؤولياتها بحكم </a:t>
            </a:r>
            <a:r>
              <a:rPr lang="ar-JO" sz="2200" dirty="0">
                <a:latin typeface="Calibri"/>
                <a:ea typeface="Calibri"/>
                <a:cs typeface="+mj-cs"/>
              </a:rPr>
              <a:t>أ</a:t>
            </a:r>
            <a:r>
              <a:rPr lang="ar-SA" sz="2200" dirty="0">
                <a:latin typeface="Calibri"/>
                <a:ea typeface="Calibri"/>
                <a:cs typeface="+mj-cs"/>
              </a:rPr>
              <a:t>نها </a:t>
            </a:r>
            <a:r>
              <a:rPr lang="ar-SA" sz="2200" b="1" dirty="0">
                <a:latin typeface="Calibri"/>
                <a:ea typeface="Calibri"/>
                <a:cs typeface="+mj-cs"/>
              </a:rPr>
              <a:t>بيت خبرة </a:t>
            </a:r>
            <a:r>
              <a:rPr lang="ar-SA" sz="2200" dirty="0">
                <a:latin typeface="Calibri"/>
                <a:ea typeface="Calibri"/>
                <a:cs typeface="+mj-cs"/>
              </a:rPr>
              <a:t>فيها الكثير من الطاقات وال</a:t>
            </a:r>
            <a:r>
              <a:rPr lang="ar-JO" sz="2200" dirty="0">
                <a:latin typeface="Calibri"/>
                <a:ea typeface="Calibri"/>
                <a:cs typeface="+mj-cs"/>
              </a:rPr>
              <a:t>إ</a:t>
            </a:r>
            <a:r>
              <a:rPr lang="ar-SA" sz="2200" dirty="0">
                <a:latin typeface="Calibri"/>
                <a:ea typeface="Calibri"/>
                <a:cs typeface="+mj-cs"/>
              </a:rPr>
              <a:t>مكانات التي يمكن ان تقوم ب</a:t>
            </a:r>
            <a:r>
              <a:rPr lang="ar-JO" sz="2200" dirty="0">
                <a:latin typeface="Calibri"/>
                <a:ea typeface="Calibri"/>
                <a:cs typeface="+mj-cs"/>
              </a:rPr>
              <a:t>إ</a:t>
            </a:r>
            <a:r>
              <a:rPr lang="ar-SA" sz="2200" dirty="0">
                <a:latin typeface="Calibri"/>
                <a:ea typeface="Calibri"/>
                <a:cs typeface="+mj-cs"/>
              </a:rPr>
              <a:t>جراء ال</a:t>
            </a:r>
            <a:r>
              <a:rPr lang="ar-JO" sz="2200" dirty="0">
                <a:latin typeface="Calibri"/>
                <a:ea typeface="Calibri"/>
                <a:cs typeface="+mj-cs"/>
              </a:rPr>
              <a:t>أ</a:t>
            </a:r>
            <a:r>
              <a:rPr lang="ar-SA" sz="2200" dirty="0">
                <a:latin typeface="Calibri"/>
                <a:ea typeface="Calibri"/>
                <a:cs typeface="+mj-cs"/>
              </a:rPr>
              <a:t>بحاث العلمي</a:t>
            </a:r>
            <a:r>
              <a:rPr lang="ar-JO" sz="2200" dirty="0">
                <a:latin typeface="Calibri"/>
                <a:ea typeface="Calibri"/>
                <a:cs typeface="+mj-cs"/>
              </a:rPr>
              <a:t>ة</a:t>
            </a:r>
            <a:r>
              <a:rPr lang="ar-SA" sz="2200" dirty="0">
                <a:latin typeface="Calibri"/>
                <a:ea typeface="Calibri"/>
                <a:cs typeface="+mj-cs"/>
              </a:rPr>
              <a:t> التي تعمل عن نهضة المجتمع وتقدمه </a:t>
            </a:r>
            <a:r>
              <a:rPr lang="ar-JO" sz="2200" dirty="0">
                <a:latin typeface="Calibri"/>
                <a:ea typeface="Calibri"/>
                <a:cs typeface="+mj-cs"/>
              </a:rPr>
              <a:t>و</a:t>
            </a:r>
            <a:r>
              <a:rPr lang="ar-SA" sz="2200" dirty="0">
                <a:latin typeface="Calibri"/>
                <a:ea typeface="Calibri"/>
                <a:cs typeface="+mj-cs"/>
              </a:rPr>
              <a:t>تقد</a:t>
            </a:r>
            <a:r>
              <a:rPr lang="ar-JO" sz="2200" dirty="0">
                <a:latin typeface="Calibri"/>
                <a:ea typeface="Calibri"/>
                <a:cs typeface="+mj-cs"/>
              </a:rPr>
              <a:t>ّ</a:t>
            </a:r>
            <a:r>
              <a:rPr lang="ar-SA" sz="2200" dirty="0">
                <a:latin typeface="Calibri"/>
                <a:ea typeface="Calibri"/>
                <a:cs typeface="+mj-cs"/>
              </a:rPr>
              <a:t>م مناحي حياة المجتمع الاقتصادي</a:t>
            </a:r>
            <a:r>
              <a:rPr lang="ar-JO" sz="2200" dirty="0">
                <a:latin typeface="Calibri"/>
                <a:ea typeface="Calibri"/>
                <a:cs typeface="+mj-cs"/>
              </a:rPr>
              <a:t>ة</a:t>
            </a:r>
            <a:r>
              <a:rPr lang="ar-SA" sz="2200" dirty="0">
                <a:latin typeface="Calibri"/>
                <a:ea typeface="Calibri"/>
                <a:cs typeface="+mj-cs"/>
              </a:rPr>
              <a:t> والسياسي</a:t>
            </a:r>
            <a:r>
              <a:rPr lang="ar-JO" sz="2200" dirty="0">
                <a:latin typeface="Calibri"/>
                <a:ea typeface="Calibri"/>
                <a:cs typeface="+mj-cs"/>
              </a:rPr>
              <a:t>ة</a:t>
            </a:r>
            <a:r>
              <a:rPr lang="ar-SA" sz="2200" dirty="0">
                <a:latin typeface="Calibri"/>
                <a:ea typeface="Calibri"/>
                <a:cs typeface="+mj-cs"/>
              </a:rPr>
              <a:t> والاجتماعي</a:t>
            </a:r>
            <a:r>
              <a:rPr lang="ar-JO" sz="2200" dirty="0">
                <a:latin typeface="Calibri"/>
                <a:ea typeface="Calibri"/>
                <a:cs typeface="+mj-cs"/>
              </a:rPr>
              <a:t>ة</a:t>
            </a:r>
            <a:r>
              <a:rPr lang="ar-SA" sz="2200" dirty="0">
                <a:latin typeface="Calibri"/>
                <a:ea typeface="Calibri"/>
                <a:cs typeface="+mj-cs"/>
              </a:rPr>
              <a:t> </a:t>
            </a:r>
            <a:r>
              <a:rPr lang="ar-JO" sz="2200" dirty="0">
                <a:latin typeface="Calibri"/>
                <a:ea typeface="Calibri"/>
                <a:cs typeface="+mj-cs"/>
              </a:rPr>
              <a:t>.</a:t>
            </a:r>
          </a:p>
          <a:p>
            <a:pPr algn="r">
              <a:lnSpc>
                <a:spcPct val="115000"/>
              </a:lnSpc>
              <a:spcAft>
                <a:spcPts val="1000"/>
              </a:spcAft>
            </a:pPr>
            <a:r>
              <a:rPr lang="ar-SA" sz="2200" dirty="0">
                <a:latin typeface="Calibri"/>
                <a:ea typeface="Calibri"/>
                <a:cs typeface="+mj-cs"/>
              </a:rPr>
              <a:t>وبالرغم أن </a:t>
            </a:r>
            <a:r>
              <a:rPr lang="ar-JO" sz="2200" dirty="0">
                <a:latin typeface="Calibri"/>
                <a:ea typeface="Calibri"/>
                <a:cs typeface="+mj-cs"/>
              </a:rPr>
              <a:t>هناك بعض </a:t>
            </a:r>
            <a:r>
              <a:rPr lang="ar-SA" sz="2200" dirty="0">
                <a:latin typeface="Calibri"/>
                <a:ea typeface="Calibri"/>
                <a:cs typeface="+mj-cs"/>
              </a:rPr>
              <a:t>المؤسسات تختص بالتدريس وت</a:t>
            </a:r>
            <a:r>
              <a:rPr lang="ar-JO" sz="2200" dirty="0">
                <a:latin typeface="Calibri"/>
                <a:ea typeface="Calibri"/>
                <a:cs typeface="+mj-cs"/>
              </a:rPr>
              <a:t>فوض</a:t>
            </a:r>
            <a:r>
              <a:rPr lang="ar-SA" sz="2200" dirty="0">
                <a:latin typeface="Calibri"/>
                <a:ea typeface="Calibri"/>
                <a:cs typeface="+mj-cs"/>
              </a:rPr>
              <a:t> البحث العلمي لمعاهد ومراكز متخصصة</a:t>
            </a:r>
            <a:r>
              <a:rPr lang="ar-JO" sz="2200" dirty="0">
                <a:latin typeface="Calibri"/>
                <a:ea typeface="Calibri"/>
                <a:cs typeface="+mj-cs"/>
              </a:rPr>
              <a:t>،</a:t>
            </a:r>
            <a:r>
              <a:rPr lang="ar-SA" sz="2200" dirty="0">
                <a:latin typeface="Calibri"/>
                <a:ea typeface="Calibri"/>
                <a:cs typeface="+mj-cs"/>
              </a:rPr>
              <a:t> </a:t>
            </a:r>
            <a:r>
              <a:rPr lang="ar-JO" sz="2200" dirty="0">
                <a:latin typeface="Calibri"/>
                <a:ea typeface="Calibri"/>
                <a:cs typeface="+mj-cs"/>
              </a:rPr>
              <a:t>إ</a:t>
            </a:r>
            <a:r>
              <a:rPr lang="ar-SA" sz="2200" dirty="0">
                <a:latin typeface="Calibri"/>
                <a:ea typeface="Calibri"/>
                <a:cs typeface="+mj-cs"/>
              </a:rPr>
              <a:t>لا </a:t>
            </a:r>
            <a:r>
              <a:rPr lang="ar-JO" sz="2200" dirty="0">
                <a:latin typeface="Calibri"/>
                <a:ea typeface="Calibri"/>
                <a:cs typeface="+mj-cs"/>
              </a:rPr>
              <a:t>أ</a:t>
            </a:r>
            <a:r>
              <a:rPr lang="ar-SA" sz="2200" dirty="0">
                <a:latin typeface="Calibri"/>
                <a:ea typeface="Calibri"/>
                <a:cs typeface="+mj-cs"/>
              </a:rPr>
              <a:t>ن ال</a:t>
            </a:r>
            <a:r>
              <a:rPr lang="ar-JO" sz="2200" dirty="0">
                <a:latin typeface="Calibri"/>
                <a:ea typeface="Calibri"/>
                <a:cs typeface="+mj-cs"/>
              </a:rPr>
              <a:t>أ</a:t>
            </a:r>
            <a:r>
              <a:rPr lang="ar-SA" sz="2200" dirty="0">
                <a:latin typeface="Calibri"/>
                <a:ea typeface="Calibri"/>
                <a:cs typeface="+mj-cs"/>
              </a:rPr>
              <a:t>غلبية </a:t>
            </a:r>
            <a:r>
              <a:rPr lang="ar-JO" sz="2200" dirty="0">
                <a:latin typeface="Calibri"/>
                <a:ea typeface="Calibri"/>
                <a:cs typeface="+mj-cs"/>
              </a:rPr>
              <a:t>منها </a:t>
            </a:r>
            <a:r>
              <a:rPr lang="ar-SA" sz="2200" dirty="0">
                <a:latin typeface="Calibri"/>
                <a:ea typeface="Calibri"/>
                <a:cs typeface="+mj-cs"/>
              </a:rPr>
              <a:t>تزاوج في عملها بين التدريس والبحث العلمي الأمر الذي يجعل البحث العلمي ركنا</a:t>
            </a:r>
            <a:r>
              <a:rPr lang="ar-JO" sz="2200" dirty="0">
                <a:latin typeface="Calibri"/>
                <a:ea typeface="Calibri"/>
                <a:cs typeface="+mj-cs"/>
              </a:rPr>
              <a:t>ً</a:t>
            </a:r>
            <a:r>
              <a:rPr lang="ar-SA" sz="2200" dirty="0">
                <a:latin typeface="Calibri"/>
                <a:ea typeface="Calibri"/>
                <a:cs typeface="+mj-cs"/>
              </a:rPr>
              <a:t> اساسي</a:t>
            </a:r>
            <a:r>
              <a:rPr lang="ar-JO" sz="2200" dirty="0">
                <a:latin typeface="Calibri"/>
                <a:ea typeface="Calibri"/>
                <a:cs typeface="+mj-cs"/>
              </a:rPr>
              <a:t>ً</a:t>
            </a:r>
            <a:r>
              <a:rPr lang="ar-SA" sz="2200" dirty="0">
                <a:latin typeface="Calibri"/>
                <a:ea typeface="Calibri"/>
                <a:cs typeface="+mj-cs"/>
              </a:rPr>
              <a:t>ا من </a:t>
            </a:r>
            <a:r>
              <a:rPr lang="ar-JO" sz="2200" dirty="0">
                <a:latin typeface="Calibri"/>
                <a:ea typeface="Calibri"/>
                <a:cs typeface="+mj-cs"/>
              </a:rPr>
              <a:t>أ</a:t>
            </a:r>
            <a:r>
              <a:rPr lang="ar-SA" sz="2200" dirty="0">
                <a:latin typeface="Calibri"/>
                <a:ea typeface="Calibri"/>
                <a:cs typeface="+mj-cs"/>
              </a:rPr>
              <a:t>ركان مؤسسة التعليم العالي</a:t>
            </a:r>
            <a:r>
              <a:rPr lang="ar-JO" sz="2200" dirty="0">
                <a:latin typeface="Calibri"/>
                <a:ea typeface="Calibri"/>
                <a:cs typeface="+mj-cs"/>
              </a:rPr>
              <a:t>.</a:t>
            </a:r>
            <a:endParaRPr lang="ar-SA" sz="2200" dirty="0">
              <a:latin typeface="Calibri"/>
              <a:ea typeface="Calibri"/>
              <a:cs typeface="+mj-cs"/>
            </a:endParaRPr>
          </a:p>
          <a:p>
            <a:pPr algn="r">
              <a:lnSpc>
                <a:spcPct val="115000"/>
              </a:lnSpc>
              <a:spcAft>
                <a:spcPts val="1000"/>
              </a:spcAft>
            </a:pPr>
            <a:r>
              <a:rPr lang="ar-SA" sz="2200" dirty="0">
                <a:latin typeface="Calibri"/>
                <a:ea typeface="Calibri"/>
                <a:cs typeface="+mj-cs"/>
              </a:rPr>
              <a:t> إن مؤسسات التعليم العالي تقوم بدور كبير في </a:t>
            </a:r>
            <a:r>
              <a:rPr lang="ar-SA" sz="2200" b="1" dirty="0">
                <a:latin typeface="Calibri"/>
                <a:ea typeface="Calibri"/>
                <a:cs typeface="+mj-cs"/>
              </a:rPr>
              <a:t>إثراء البحث العلمي </a:t>
            </a:r>
            <a:r>
              <a:rPr lang="ar-SA" sz="2200" dirty="0">
                <a:latin typeface="Calibri"/>
                <a:ea typeface="Calibri"/>
                <a:cs typeface="+mj-cs"/>
              </a:rPr>
              <a:t>من خلال البحوث التي يجريها أعضاء هيئة التدريس</a:t>
            </a:r>
            <a:r>
              <a:rPr lang="ar-JO" sz="2200" dirty="0">
                <a:latin typeface="Calibri"/>
                <a:ea typeface="Calibri"/>
                <a:cs typeface="+mj-cs"/>
              </a:rPr>
              <a:t>، و</a:t>
            </a:r>
            <a:r>
              <a:rPr lang="ar-SA" sz="2200" dirty="0">
                <a:latin typeface="Calibri"/>
                <a:ea typeface="Calibri"/>
                <a:cs typeface="+mj-cs"/>
              </a:rPr>
              <a:t>البحوث التي يقوم بها طلبة الدراسات العليا</a:t>
            </a:r>
            <a:r>
              <a:rPr lang="ar-JO" sz="2200" dirty="0">
                <a:latin typeface="Calibri"/>
                <a:ea typeface="Calibri"/>
                <a:cs typeface="+mj-cs"/>
              </a:rPr>
              <a:t>، و</a:t>
            </a:r>
            <a:r>
              <a:rPr lang="ar-SA" sz="2200" dirty="0">
                <a:latin typeface="Calibri"/>
                <a:ea typeface="Calibri"/>
                <a:cs typeface="+mj-cs"/>
              </a:rPr>
              <a:t>البحوث التي تطلع بها مراكز الأبحاث </a:t>
            </a:r>
            <a:r>
              <a:rPr lang="ar-JO" sz="2200" dirty="0">
                <a:latin typeface="Calibri"/>
                <a:ea typeface="Calibri"/>
                <a:cs typeface="+mj-cs"/>
              </a:rPr>
              <a:t>بصورة مباشرة أوغير مباشرة .</a:t>
            </a:r>
          </a:p>
          <a:p>
            <a:pPr algn="r">
              <a:lnSpc>
                <a:spcPct val="115000"/>
              </a:lnSpc>
              <a:spcAft>
                <a:spcPts val="1000"/>
              </a:spcAft>
            </a:pPr>
            <a:r>
              <a:rPr lang="ar-JO" sz="2200" dirty="0">
                <a:latin typeface="Calibri"/>
                <a:ea typeface="Calibri"/>
                <a:cs typeface="+mj-cs"/>
              </a:rPr>
              <a:t> </a:t>
            </a:r>
            <a:r>
              <a:rPr lang="ar-SA" sz="2200" dirty="0">
                <a:latin typeface="Calibri"/>
                <a:ea typeface="Calibri"/>
                <a:cs typeface="+mj-cs"/>
              </a:rPr>
              <a:t>ولا</a:t>
            </a:r>
            <a:r>
              <a:rPr lang="ar-JO" sz="2200" dirty="0">
                <a:latin typeface="Calibri"/>
                <a:ea typeface="Calibri"/>
                <a:cs typeface="+mj-cs"/>
              </a:rPr>
              <a:t> </a:t>
            </a:r>
            <a:r>
              <a:rPr lang="ar-SA" sz="2200" dirty="0">
                <a:latin typeface="Calibri"/>
                <a:ea typeface="Calibri"/>
                <a:cs typeface="+mj-cs"/>
              </a:rPr>
              <a:t>بد</a:t>
            </a:r>
            <a:r>
              <a:rPr lang="ar-JO" sz="2200" dirty="0">
                <a:latin typeface="Calibri"/>
                <a:ea typeface="Calibri"/>
                <a:cs typeface="+mj-cs"/>
              </a:rPr>
              <a:t>ّ</a:t>
            </a:r>
            <a:r>
              <a:rPr lang="ar-SA" sz="2200" dirty="0">
                <a:latin typeface="Calibri"/>
                <a:ea typeface="Calibri"/>
                <a:cs typeface="+mj-cs"/>
              </a:rPr>
              <a:t> من الإشارة في هذا السياق إلى أن </a:t>
            </a:r>
            <a:r>
              <a:rPr lang="ar-SA" sz="2200" b="1" dirty="0">
                <a:latin typeface="Calibri"/>
                <a:ea typeface="Calibri"/>
                <a:cs typeface="+mj-cs"/>
              </a:rPr>
              <a:t>مؤسسات التعليم العالي هي الأكثر تأهيلا </a:t>
            </a:r>
            <a:r>
              <a:rPr lang="ar-JO" sz="2200" b="1" dirty="0">
                <a:latin typeface="Calibri"/>
                <a:ea typeface="Calibri"/>
                <a:cs typeface="+mj-cs"/>
              </a:rPr>
              <a:t>ً</a:t>
            </a:r>
            <a:r>
              <a:rPr lang="ar-SA" sz="2200" b="1" dirty="0">
                <a:latin typeface="Calibri"/>
                <a:ea typeface="Calibri"/>
                <a:cs typeface="+mj-cs"/>
              </a:rPr>
              <a:t>من بين جميع المؤسسات في إجراء البحوث العلمية </a:t>
            </a:r>
            <a:r>
              <a:rPr lang="ar-SA" sz="2200" dirty="0">
                <a:latin typeface="Calibri"/>
                <a:ea typeface="Calibri"/>
                <a:cs typeface="+mj-cs"/>
              </a:rPr>
              <a:t>الرصينة ذات المستوى</a:t>
            </a:r>
            <a:r>
              <a:rPr lang="ar-JO" sz="2200" dirty="0">
                <a:latin typeface="Calibri"/>
                <a:ea typeface="Calibri"/>
                <a:cs typeface="+mj-cs"/>
              </a:rPr>
              <a:t>.</a:t>
            </a:r>
            <a:r>
              <a:rPr lang="ar-JO" sz="2000" dirty="0">
                <a:latin typeface="Times New Roman" panose="02020603050405020304" pitchFamily="18" charset="0"/>
                <a:ea typeface="Times New Roman" panose="02020603050405020304" pitchFamily="18" charset="0"/>
                <a:cs typeface="+mj-cs"/>
              </a:rPr>
              <a:t> (بطاح،2017)</a:t>
            </a:r>
            <a:endParaRPr lang="ar-SA" sz="2200" dirty="0">
              <a:latin typeface="Calibri"/>
              <a:ea typeface="Calibri"/>
              <a:cs typeface="+mj-cs"/>
            </a:endParaRPr>
          </a:p>
        </p:txBody>
      </p:sp>
      <p:sp>
        <p:nvSpPr>
          <p:cNvPr id="3" name="Title 45">
            <a:extLst>
              <a:ext uri="{FF2B5EF4-FFF2-40B4-BE49-F238E27FC236}">
                <a16:creationId xmlns:a16="http://schemas.microsoft.com/office/drawing/2014/main" id="{520ADB37-6AA3-49D0-A801-70F47DF8226D}"/>
              </a:ext>
            </a:extLst>
          </p:cNvPr>
          <p:cNvSpPr txBox="1">
            <a:spLocks/>
          </p:cNvSpPr>
          <p:nvPr/>
        </p:nvSpPr>
        <p:spPr>
          <a:xfrm>
            <a:off x="2711624" y="24342"/>
            <a:ext cx="6220495" cy="670469"/>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algn="ctr" rtl="1">
              <a:lnSpc>
                <a:spcPct val="110000"/>
              </a:lnSpc>
            </a:pPr>
            <a:r>
              <a:rPr lang="ar-JO" altLang="ko-KR" sz="2800" b="1" dirty="0">
                <a:solidFill>
                  <a:schemeClr val="tx1">
                    <a:lumMod val="75000"/>
                    <a:lumOff val="25000"/>
                  </a:schemeClr>
                </a:solidFill>
                <a:effectLst>
                  <a:outerShdw blurRad="38100" dist="38100" dir="2700000" algn="tl">
                    <a:srgbClr val="000000">
                      <a:alpha val="43137"/>
                    </a:srgbClr>
                  </a:outerShdw>
                </a:effectLst>
                <a:cs typeface="Arabic Transparent" panose="02010000000000000000" pitchFamily="2" charset="-78"/>
              </a:rPr>
              <a:t> البحث العلمي والتعليم العالي</a:t>
            </a:r>
          </a:p>
        </p:txBody>
      </p:sp>
      <p:pic>
        <p:nvPicPr>
          <p:cNvPr id="4" name="Google Shape;143;p3"/>
          <p:cNvPicPr preferRelativeResize="0"/>
          <p:nvPr/>
        </p:nvPicPr>
        <p:blipFill rotWithShape="1">
          <a:blip r:embed="rId2">
            <a:alphaModFix/>
          </a:blip>
          <a:srcRect/>
          <a:stretch/>
        </p:blipFill>
        <p:spPr>
          <a:xfrm>
            <a:off x="245860" y="-372927"/>
            <a:ext cx="2036258" cy="1497672"/>
          </a:xfrm>
          <a:prstGeom prst="rect">
            <a:avLst/>
          </a:prstGeom>
          <a:noFill/>
          <a:ln>
            <a:noFill/>
          </a:ln>
        </p:spPr>
      </p:pic>
    </p:spTree>
    <p:extLst>
      <p:ext uri="{BB962C8B-B14F-4D97-AF65-F5344CB8AC3E}">
        <p14:creationId xmlns:p14="http://schemas.microsoft.com/office/powerpoint/2010/main" val="363846350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2" name="Rectangle 221">
            <a:extLst>
              <a:ext uri="{FF2B5EF4-FFF2-40B4-BE49-F238E27FC236}">
                <a16:creationId xmlns:a16="http://schemas.microsoft.com/office/drawing/2014/main" id="{F18AC91C-63CE-4116-8CC7-7134378C34A1}"/>
              </a:ext>
            </a:extLst>
          </p:cNvPr>
          <p:cNvSpPr/>
          <p:nvPr/>
        </p:nvSpPr>
        <p:spPr>
          <a:xfrm>
            <a:off x="8472264" y="1929493"/>
            <a:ext cx="3411516" cy="1604067"/>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JO" sz="2800" b="1" i="0" dirty="0">
                <a:solidFill>
                  <a:schemeClr val="tx1"/>
                </a:solidFill>
                <a:effectLst/>
                <a:latin typeface="Droid Arabic Kufi"/>
              </a:rPr>
              <a:t>مراحل البحث العلمي الأولية</a:t>
            </a:r>
            <a:endParaRPr lang="ar-JO" sz="2800" b="0" i="0" dirty="0">
              <a:solidFill>
                <a:schemeClr val="tx1"/>
              </a:solidFill>
              <a:effectLst/>
              <a:latin typeface="Droid Arabic Kufi"/>
            </a:endParaRPr>
          </a:p>
        </p:txBody>
      </p:sp>
      <p:sp>
        <p:nvSpPr>
          <p:cNvPr id="236" name="Rectangle 235">
            <a:extLst>
              <a:ext uri="{FF2B5EF4-FFF2-40B4-BE49-F238E27FC236}">
                <a16:creationId xmlns:a16="http://schemas.microsoft.com/office/drawing/2014/main" id="{080D0043-D789-450A-A212-553FBA55FC72}"/>
              </a:ext>
            </a:extLst>
          </p:cNvPr>
          <p:cNvSpPr/>
          <p:nvPr/>
        </p:nvSpPr>
        <p:spPr>
          <a:xfrm>
            <a:off x="156261" y="3693177"/>
            <a:ext cx="3851507" cy="179759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r>
              <a:rPr lang="ar-JO" sz="2800" b="1" i="0" dirty="0">
                <a:solidFill>
                  <a:schemeClr val="tx1"/>
                </a:solidFill>
                <a:effectLst/>
                <a:latin typeface="Droid Arabic Kufi"/>
              </a:rPr>
              <a:t>مراحل البحث العلمي التنفيذية</a:t>
            </a:r>
            <a:endParaRPr lang="ar-JO" sz="2800" b="0" i="0" dirty="0">
              <a:solidFill>
                <a:schemeClr val="tx1"/>
              </a:solidFill>
              <a:effectLst/>
              <a:latin typeface="Droid Arabic Kufi"/>
            </a:endParaRPr>
          </a:p>
        </p:txBody>
      </p:sp>
      <p:grpSp>
        <p:nvGrpSpPr>
          <p:cNvPr id="11" name="Group 249">
            <a:extLst>
              <a:ext uri="{FF2B5EF4-FFF2-40B4-BE49-F238E27FC236}">
                <a16:creationId xmlns:a16="http://schemas.microsoft.com/office/drawing/2014/main" id="{4D9A316E-E7F3-43ED-BAC8-D619C738D491}"/>
              </a:ext>
            </a:extLst>
          </p:cNvPr>
          <p:cNvGrpSpPr/>
          <p:nvPr/>
        </p:nvGrpSpPr>
        <p:grpSpPr>
          <a:xfrm>
            <a:off x="4756290" y="2045099"/>
            <a:ext cx="2945408" cy="2896641"/>
            <a:chOff x="1146040" y="1965909"/>
            <a:chExt cx="3150623" cy="3098458"/>
          </a:xfrm>
        </p:grpSpPr>
        <p:sp>
          <p:nvSpPr>
            <p:cNvPr id="251" name="Oval 250">
              <a:extLst>
                <a:ext uri="{FF2B5EF4-FFF2-40B4-BE49-F238E27FC236}">
                  <a16:creationId xmlns:a16="http://schemas.microsoft.com/office/drawing/2014/main" id="{A409EF5D-16F4-429B-994E-C6DEC5DDADDA}"/>
                </a:ext>
              </a:extLst>
            </p:cNvPr>
            <p:cNvSpPr/>
            <p:nvPr/>
          </p:nvSpPr>
          <p:spPr>
            <a:xfrm>
              <a:off x="1403648" y="2214389"/>
              <a:ext cx="2592288" cy="2592288"/>
            </a:xfrm>
            <a:prstGeom prst="ellipse">
              <a:avLst/>
            </a:prstGeom>
            <a:solidFill>
              <a:schemeClr val="accent6">
                <a:lumMod val="40000"/>
                <a:lumOff val="60000"/>
              </a:schemeClr>
            </a:solidFill>
            <a:ln w="2540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54" name="Arc 31">
              <a:extLst>
                <a:ext uri="{FF2B5EF4-FFF2-40B4-BE49-F238E27FC236}">
                  <a16:creationId xmlns:a16="http://schemas.microsoft.com/office/drawing/2014/main" id="{102496A6-BBED-4B9F-B1A9-5D5EEE7EAE97}"/>
                </a:ext>
              </a:extLst>
            </p:cNvPr>
            <p:cNvSpPr>
              <a:spLocks/>
            </p:cNvSpPr>
            <p:nvPr/>
          </p:nvSpPr>
          <p:spPr bwMode="auto">
            <a:xfrm>
              <a:off x="2883279" y="1965909"/>
              <a:ext cx="1413384" cy="1410632"/>
            </a:xfrm>
            <a:custGeom>
              <a:avLst/>
              <a:gdLst>
                <a:gd name="T0" fmla="*/ 693238 w 19905"/>
                <a:gd name="T1" fmla="*/ 0 h 19873"/>
                <a:gd name="T2" fmla="*/ 1630691 w 19905"/>
                <a:gd name="T3" fmla="*/ 940395 h 19873"/>
                <a:gd name="T4" fmla="*/ 0 w 19905"/>
                <a:gd name="T5" fmla="*/ 1627065 h 19873"/>
                <a:gd name="T6" fmla="*/ 0 60000 65536"/>
                <a:gd name="T7" fmla="*/ 0 60000 65536"/>
                <a:gd name="T8" fmla="*/ 0 60000 65536"/>
                <a:gd name="T9" fmla="*/ 0 w 19905"/>
                <a:gd name="T10" fmla="*/ 0 h 19873"/>
                <a:gd name="T11" fmla="*/ 19905 w 19905"/>
                <a:gd name="T12" fmla="*/ 19873 h 19873"/>
              </a:gdLst>
              <a:ahLst/>
              <a:cxnLst>
                <a:cxn ang="T6">
                  <a:pos x="T0" y="T1"/>
                </a:cxn>
                <a:cxn ang="T7">
                  <a:pos x="T2" y="T3"/>
                </a:cxn>
                <a:cxn ang="T8">
                  <a:pos x="T4" y="T5"/>
                </a:cxn>
              </a:cxnLst>
              <a:rect l="T9" t="T10" r="T11" b="T12"/>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noFill/>
            <a:ln w="63500" cap="sq">
              <a:solidFill>
                <a:schemeClr val="accent4"/>
              </a:solidFill>
              <a:prstDash val="solid"/>
              <a:round/>
              <a:headEnd/>
              <a:tailEnd type="triangle" w="med" len="sm"/>
            </a:ln>
          </p:spPr>
          <p:txBody>
            <a:bodyPr wrap="none" anchor="ctr"/>
            <a:lstStyle/>
            <a:p>
              <a:endParaRPr lang="ko-KR" altLang="en-US" sz="1600" dirty="0"/>
            </a:p>
          </p:txBody>
        </p:sp>
        <p:sp>
          <p:nvSpPr>
            <p:cNvPr id="255" name="Arc 31">
              <a:extLst>
                <a:ext uri="{FF2B5EF4-FFF2-40B4-BE49-F238E27FC236}">
                  <a16:creationId xmlns:a16="http://schemas.microsoft.com/office/drawing/2014/main" id="{637A36A2-0EF9-4912-80C1-489F40E11EAC}"/>
                </a:ext>
              </a:extLst>
            </p:cNvPr>
            <p:cNvSpPr>
              <a:spLocks/>
            </p:cNvSpPr>
            <p:nvPr/>
          </p:nvSpPr>
          <p:spPr bwMode="auto">
            <a:xfrm rot="10800000">
              <a:off x="1146040" y="3653735"/>
              <a:ext cx="1413384" cy="1410632"/>
            </a:xfrm>
            <a:custGeom>
              <a:avLst/>
              <a:gdLst>
                <a:gd name="T0" fmla="*/ 693238 w 19905"/>
                <a:gd name="T1" fmla="*/ 0 h 19873"/>
                <a:gd name="T2" fmla="*/ 1630691 w 19905"/>
                <a:gd name="T3" fmla="*/ 940395 h 19873"/>
                <a:gd name="T4" fmla="*/ 0 w 19905"/>
                <a:gd name="T5" fmla="*/ 1627065 h 19873"/>
                <a:gd name="T6" fmla="*/ 0 60000 65536"/>
                <a:gd name="T7" fmla="*/ 0 60000 65536"/>
                <a:gd name="T8" fmla="*/ 0 60000 65536"/>
                <a:gd name="T9" fmla="*/ 0 w 19905"/>
                <a:gd name="T10" fmla="*/ 0 h 19873"/>
                <a:gd name="T11" fmla="*/ 19905 w 19905"/>
                <a:gd name="T12" fmla="*/ 19873 h 19873"/>
              </a:gdLst>
              <a:ahLst/>
              <a:cxnLst>
                <a:cxn ang="T6">
                  <a:pos x="T0" y="T1"/>
                </a:cxn>
                <a:cxn ang="T7">
                  <a:pos x="T2" y="T3"/>
                </a:cxn>
                <a:cxn ang="T8">
                  <a:pos x="T4" y="T5"/>
                </a:cxn>
              </a:cxnLst>
              <a:rect l="T9" t="T10" r="T11" b="T12"/>
              <a:pathLst>
                <a:path w="19905" h="19873" fill="none" extrusionOk="0">
                  <a:moveTo>
                    <a:pt x="8462" y="-1"/>
                  </a:moveTo>
                  <a:cubicBezTo>
                    <a:pt x="13623" y="2197"/>
                    <a:pt x="17727" y="6316"/>
                    <a:pt x="19905" y="11485"/>
                  </a:cubicBezTo>
                </a:path>
                <a:path w="19905" h="19873" stroke="0" extrusionOk="0">
                  <a:moveTo>
                    <a:pt x="8462" y="-1"/>
                  </a:moveTo>
                  <a:cubicBezTo>
                    <a:pt x="13623" y="2197"/>
                    <a:pt x="17727" y="6316"/>
                    <a:pt x="19905" y="11485"/>
                  </a:cubicBezTo>
                  <a:lnTo>
                    <a:pt x="0" y="19873"/>
                  </a:lnTo>
                  <a:close/>
                </a:path>
              </a:pathLst>
            </a:custGeom>
            <a:noFill/>
            <a:ln w="63500" cap="sq">
              <a:solidFill>
                <a:schemeClr val="accent2"/>
              </a:solidFill>
              <a:prstDash val="solid"/>
              <a:round/>
              <a:headEnd/>
              <a:tailEnd type="triangle" w="med" len="sm"/>
            </a:ln>
          </p:spPr>
          <p:txBody>
            <a:bodyPr wrap="none" anchor="ctr"/>
            <a:lstStyle/>
            <a:p>
              <a:endParaRPr lang="ko-KR" altLang="en-US" sz="1600"/>
            </a:p>
          </p:txBody>
        </p:sp>
      </p:grpSp>
      <p:sp>
        <p:nvSpPr>
          <p:cNvPr id="261" name="TextBox 260">
            <a:extLst>
              <a:ext uri="{FF2B5EF4-FFF2-40B4-BE49-F238E27FC236}">
                <a16:creationId xmlns:a16="http://schemas.microsoft.com/office/drawing/2014/main" id="{F7480A3C-6326-4D16-AD07-55F91B86DAB9}"/>
              </a:ext>
            </a:extLst>
          </p:cNvPr>
          <p:cNvSpPr txBox="1"/>
          <p:nvPr/>
        </p:nvSpPr>
        <p:spPr>
          <a:xfrm>
            <a:off x="5199072" y="2601789"/>
            <a:ext cx="2019533" cy="1754326"/>
          </a:xfrm>
          <a:prstGeom prst="rect">
            <a:avLst/>
          </a:prstGeom>
          <a:noFill/>
        </p:spPr>
        <p:txBody>
          <a:bodyPr wrap="square" rtlCol="0" anchor="ctr">
            <a:spAutoFit/>
          </a:bodyPr>
          <a:lstStyle/>
          <a:p>
            <a:pPr algn="ctr"/>
            <a:r>
              <a:rPr lang="ar-JO" sz="3600" dirty="0"/>
              <a:t>مراحل البحث العلمي</a:t>
            </a:r>
            <a:endParaRPr lang="ko-KR" altLang="en-US" sz="3600" b="1" dirty="0">
              <a:solidFill>
                <a:schemeClr val="tx1">
                  <a:lumMod val="75000"/>
                  <a:lumOff val="25000"/>
                </a:schemeClr>
              </a:solidFill>
            </a:endParaRPr>
          </a:p>
        </p:txBody>
      </p:sp>
      <p:sp>
        <p:nvSpPr>
          <p:cNvPr id="25" name="TextBox 24">
            <a:extLst>
              <a:ext uri="{FF2B5EF4-FFF2-40B4-BE49-F238E27FC236}">
                <a16:creationId xmlns:a16="http://schemas.microsoft.com/office/drawing/2014/main" id="{AABFDD41-9789-43B7-A3D6-B05DFC35B655}"/>
              </a:ext>
            </a:extLst>
          </p:cNvPr>
          <p:cNvSpPr txBox="1"/>
          <p:nvPr/>
        </p:nvSpPr>
        <p:spPr>
          <a:xfrm>
            <a:off x="2082014" y="659341"/>
            <a:ext cx="7254346" cy="707886"/>
          </a:xfrm>
          <a:prstGeom prst="rect">
            <a:avLst/>
          </a:prstGeom>
          <a:noFill/>
        </p:spPr>
        <p:txBody>
          <a:bodyPr wrap="square">
            <a:spAutoFit/>
          </a:bodyPr>
          <a:lstStyle/>
          <a:p>
            <a:r>
              <a:rPr lang="ar-JO" sz="4000" b="1" dirty="0">
                <a:solidFill>
                  <a:schemeClr val="tx1"/>
                </a:solidFill>
              </a:rPr>
              <a:t>ما هي خطوات المنهج العلمي في البحث؟</a:t>
            </a:r>
          </a:p>
        </p:txBody>
      </p:sp>
      <p:pic>
        <p:nvPicPr>
          <p:cNvPr id="10" name="Google Shape;149;p3">
            <a:extLst>
              <a:ext uri="{FF2B5EF4-FFF2-40B4-BE49-F238E27FC236}">
                <a16:creationId xmlns:a16="http://schemas.microsoft.com/office/drawing/2014/main" id="{F0CF6B7D-3DCF-494C-9B81-700ED85F9F0E}"/>
              </a:ext>
            </a:extLst>
          </p:cNvPr>
          <p:cNvPicPr preferRelativeResize="0"/>
          <p:nvPr/>
        </p:nvPicPr>
        <p:blipFill rotWithShape="1">
          <a:blip r:embed="rId2">
            <a:alphaModFix/>
          </a:blip>
          <a:srcRect/>
          <a:stretch/>
        </p:blipFill>
        <p:spPr>
          <a:xfrm>
            <a:off x="10311775" y="5877272"/>
            <a:ext cx="1879649" cy="309233"/>
          </a:xfrm>
          <a:prstGeom prst="rect">
            <a:avLst/>
          </a:prstGeom>
          <a:noFill/>
          <a:ln>
            <a:noFill/>
          </a:ln>
        </p:spPr>
      </p:pic>
      <p:pic>
        <p:nvPicPr>
          <p:cNvPr id="12" name="Google Shape;143;p3">
            <a:extLst>
              <a:ext uri="{FF2B5EF4-FFF2-40B4-BE49-F238E27FC236}">
                <a16:creationId xmlns:a16="http://schemas.microsoft.com/office/drawing/2014/main" id="{878CBE1C-3788-4325-8F03-264E596CB21C}"/>
              </a:ext>
            </a:extLst>
          </p:cNvPr>
          <p:cNvPicPr preferRelativeResize="0"/>
          <p:nvPr/>
        </p:nvPicPr>
        <p:blipFill rotWithShape="1">
          <a:blip r:embed="rId3">
            <a:alphaModFix/>
          </a:blip>
          <a:srcRect/>
          <a:stretch/>
        </p:blipFill>
        <p:spPr>
          <a:xfrm>
            <a:off x="245860" y="-372928"/>
            <a:ext cx="2036258" cy="1800993"/>
          </a:xfrm>
          <a:prstGeom prst="rect">
            <a:avLst/>
          </a:prstGeom>
          <a:noFill/>
          <a:ln>
            <a:noFill/>
          </a:ln>
        </p:spPr>
      </p:pic>
    </p:spTree>
    <p:extLst>
      <p:ext uri="{BB962C8B-B14F-4D97-AF65-F5344CB8AC3E}">
        <p14:creationId xmlns:p14="http://schemas.microsoft.com/office/powerpoint/2010/main" val="3498711886"/>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2855640" y="516692"/>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مراحل البحث العلمي</a:t>
            </a:r>
          </a:p>
        </p:txBody>
      </p:sp>
      <p:sp>
        <p:nvSpPr>
          <p:cNvPr id="12" name="TextBox 11">
            <a:extLst>
              <a:ext uri="{FF2B5EF4-FFF2-40B4-BE49-F238E27FC236}">
                <a16:creationId xmlns:a16="http://schemas.microsoft.com/office/drawing/2014/main" id="{1445D778-CF54-4CB4-A00B-2574419F8340}"/>
              </a:ext>
            </a:extLst>
          </p:cNvPr>
          <p:cNvSpPr txBox="1"/>
          <p:nvPr/>
        </p:nvSpPr>
        <p:spPr>
          <a:xfrm>
            <a:off x="767409" y="1172689"/>
            <a:ext cx="10228856" cy="6117829"/>
          </a:xfrm>
          <a:prstGeom prst="rect">
            <a:avLst/>
          </a:prstGeom>
          <a:noFill/>
        </p:spPr>
        <p:txBody>
          <a:bodyPr wrap="square">
            <a:spAutoFit/>
          </a:bodyPr>
          <a:lstStyle/>
          <a:p>
            <a:pPr algn="r" rtl="1">
              <a:lnSpc>
                <a:spcPct val="150000"/>
              </a:lnSpc>
            </a:pPr>
            <a:r>
              <a:rPr lang="ar-JO" sz="2400" b="0" i="0" dirty="0">
                <a:solidFill>
                  <a:srgbClr val="333333"/>
                </a:solidFill>
                <a:effectLst/>
                <a:latin typeface="Droid Arabic Kufi"/>
                <a:cs typeface="+mj-cs"/>
              </a:rPr>
              <a:t>       يتطلّب البحث العلمي العديد من الطرق والإجراءات والأساليب المُنظَّمة الهادفة إلى تَجميع المعلومات ذات الصلة، ومن ثم التوصّل للمعرفة على اختلاف صورها، ولا شك في أن البحث العلمي يُعنى بالتنظيم والمنهجية في العمل</a:t>
            </a:r>
            <a:r>
              <a:rPr lang="ar-JO" sz="2400" dirty="0">
                <a:solidFill>
                  <a:srgbClr val="333333"/>
                </a:solidFill>
                <a:latin typeface="Droid Arabic Kufi"/>
                <a:cs typeface="+mj-cs"/>
              </a:rPr>
              <a:t> من خلال العبور في</a:t>
            </a:r>
            <a:r>
              <a:rPr lang="ar-JO" sz="2400" b="0" i="0" dirty="0">
                <a:solidFill>
                  <a:srgbClr val="333333"/>
                </a:solidFill>
                <a:effectLst/>
                <a:latin typeface="Droid Arabic Kufi"/>
                <a:cs typeface="+mj-cs"/>
              </a:rPr>
              <a:t> مجموعة من المراحل، وهو ما تم تأصيله من جانب العلماء، ويُطلق عليها "مراحل البحث العلمي"، ودونها لن يعرف الباحث كيف يبدأ بأسلوب صحيح، وسيصبح سياق البحث عبارة عن سرد عشوائي لا قيمة له. </a:t>
            </a:r>
          </a:p>
          <a:p>
            <a:pPr algn="r" rtl="1">
              <a:lnSpc>
                <a:spcPct val="150000"/>
              </a:lnSpc>
            </a:pPr>
            <a:r>
              <a:rPr lang="ar-JO" sz="2400" b="1" i="0" u="sng" dirty="0">
                <a:solidFill>
                  <a:srgbClr val="D35400"/>
                </a:solidFill>
                <a:effectLst/>
                <a:latin typeface="Droid Arabic Kufi"/>
                <a:cs typeface="+mj-cs"/>
              </a:rPr>
              <a:t>مراحل البحث العلمي الأولية:</a:t>
            </a:r>
            <a:endParaRPr lang="ar-JO" sz="2400" b="0" i="0" dirty="0">
              <a:solidFill>
                <a:srgbClr val="333333"/>
              </a:solidFill>
              <a:effectLst/>
              <a:latin typeface="Droid Arabic Kufi"/>
              <a:cs typeface="+mj-cs"/>
            </a:endParaRPr>
          </a:p>
          <a:p>
            <a:pPr algn="r" rtl="1">
              <a:lnSpc>
                <a:spcPct val="150000"/>
              </a:lnSpc>
              <a:buFont typeface="Arial" panose="020B0604020202020204" pitchFamily="34" charset="0"/>
              <a:buChar char="•"/>
            </a:pPr>
            <a:r>
              <a:rPr lang="ar-JO" sz="2400" b="0" i="0" dirty="0">
                <a:solidFill>
                  <a:srgbClr val="333333"/>
                </a:solidFill>
                <a:effectLst/>
                <a:latin typeface="Droid Arabic Kufi"/>
                <a:cs typeface="+mj-cs"/>
              </a:rPr>
              <a:t>تحديد موضوع البحث.</a:t>
            </a:r>
          </a:p>
          <a:p>
            <a:pPr algn="r" rtl="1">
              <a:lnSpc>
                <a:spcPct val="150000"/>
              </a:lnSpc>
              <a:buFont typeface="Arial" panose="020B0604020202020204" pitchFamily="34" charset="0"/>
              <a:buChar char="•"/>
            </a:pPr>
            <a:r>
              <a:rPr lang="ar-JO" sz="2400" b="0" i="0" dirty="0">
                <a:solidFill>
                  <a:srgbClr val="333333"/>
                </a:solidFill>
                <a:effectLst/>
                <a:latin typeface="Droid Arabic Kufi"/>
                <a:cs typeface="+mj-cs"/>
              </a:rPr>
              <a:t>اختيار المصادر والمراجع.</a:t>
            </a:r>
          </a:p>
          <a:p>
            <a:pPr algn="r" rtl="1">
              <a:lnSpc>
                <a:spcPct val="150000"/>
              </a:lnSpc>
              <a:buFont typeface="Arial" panose="020B0604020202020204" pitchFamily="34" charset="0"/>
              <a:buChar char="•"/>
            </a:pPr>
            <a:r>
              <a:rPr lang="ar-JO" sz="2400" b="0" i="0" dirty="0">
                <a:solidFill>
                  <a:srgbClr val="333333"/>
                </a:solidFill>
                <a:effectLst/>
                <a:latin typeface="Droid Arabic Kufi"/>
                <a:cs typeface="+mj-cs"/>
              </a:rPr>
              <a:t>كتابة خطة البحث العلمي (المقترح البحثي).</a:t>
            </a:r>
          </a:p>
          <a:p>
            <a:pPr algn="r">
              <a:lnSpc>
                <a:spcPct val="150000"/>
              </a:lnSpc>
            </a:pPr>
            <a:br>
              <a:rPr lang="ar-JO" sz="2400" dirty="0">
                <a:cs typeface="+mj-cs"/>
              </a:rPr>
            </a:br>
            <a:endParaRPr lang="en-GB" sz="2400" dirty="0">
              <a:cs typeface="+mj-cs"/>
            </a:endParaRPr>
          </a:p>
        </p:txBody>
      </p:sp>
      <p:pic>
        <p:nvPicPr>
          <p:cNvPr id="6" name="Google Shape;149;p3">
            <a:extLst>
              <a:ext uri="{FF2B5EF4-FFF2-40B4-BE49-F238E27FC236}">
                <a16:creationId xmlns:a16="http://schemas.microsoft.com/office/drawing/2014/main" id="{F0B42DEB-5182-4FFA-9327-11EED00D2052}"/>
              </a:ext>
            </a:extLst>
          </p:cNvPr>
          <p:cNvPicPr preferRelativeResize="0"/>
          <p:nvPr/>
        </p:nvPicPr>
        <p:blipFill rotWithShape="1">
          <a:blip r:embed="rId5">
            <a:alphaModFix/>
          </a:blip>
          <a:srcRect/>
          <a:stretch/>
        </p:blipFill>
        <p:spPr>
          <a:xfrm>
            <a:off x="10056440" y="6430073"/>
            <a:ext cx="1879649" cy="309233"/>
          </a:xfrm>
          <a:prstGeom prst="rect">
            <a:avLst/>
          </a:prstGeom>
          <a:noFill/>
          <a:ln>
            <a:noFill/>
          </a:ln>
        </p:spPr>
      </p:pic>
    </p:spTree>
    <p:custDataLst>
      <p:tags r:id="rId1"/>
    </p:custDataLst>
    <p:extLst>
      <p:ext uri="{BB962C8B-B14F-4D97-AF65-F5344CB8AC3E}">
        <p14:creationId xmlns:p14="http://schemas.microsoft.com/office/powerpoint/2010/main" val="133348731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مراحل البحث العلمي</a:t>
            </a:r>
          </a:p>
        </p:txBody>
      </p:sp>
      <p:sp>
        <p:nvSpPr>
          <p:cNvPr id="12" name="TextBox 11">
            <a:extLst>
              <a:ext uri="{FF2B5EF4-FFF2-40B4-BE49-F238E27FC236}">
                <a16:creationId xmlns:a16="http://schemas.microsoft.com/office/drawing/2014/main" id="{1445D778-CF54-4CB4-A00B-2574419F8340}"/>
              </a:ext>
            </a:extLst>
          </p:cNvPr>
          <p:cNvSpPr txBox="1"/>
          <p:nvPr/>
        </p:nvSpPr>
        <p:spPr>
          <a:xfrm>
            <a:off x="1056532" y="1428065"/>
            <a:ext cx="10513168" cy="4640501"/>
          </a:xfrm>
          <a:prstGeom prst="rect">
            <a:avLst/>
          </a:prstGeom>
          <a:noFill/>
        </p:spPr>
        <p:txBody>
          <a:bodyPr wrap="square">
            <a:spAutoFit/>
          </a:bodyPr>
          <a:lstStyle/>
          <a:p>
            <a:pPr algn="just" rtl="1"/>
            <a:r>
              <a:rPr lang="ar-JO" sz="2400" b="1" i="0" u="sng" dirty="0">
                <a:solidFill>
                  <a:srgbClr val="333333"/>
                </a:solidFill>
                <a:effectLst/>
                <a:latin typeface="Droid Arabic Kufi"/>
                <a:cs typeface="+mj-cs"/>
              </a:rPr>
              <a:t>مراحل البحث العلمي الأولية:</a:t>
            </a:r>
            <a:endParaRPr lang="ar-JO" sz="2400" b="0" i="0" dirty="0">
              <a:solidFill>
                <a:srgbClr val="333333"/>
              </a:solidFill>
              <a:effectLst/>
              <a:latin typeface="Droid Arabic Kufi"/>
              <a:cs typeface="+mj-cs"/>
            </a:endParaRPr>
          </a:p>
          <a:p>
            <a:pPr algn="just" rtl="1"/>
            <a:r>
              <a:rPr lang="ar-JO" sz="2400" b="1" i="0" u="sng" dirty="0">
                <a:solidFill>
                  <a:srgbClr val="333333"/>
                </a:solidFill>
                <a:effectLst/>
                <a:latin typeface="Droid Arabic Kufi"/>
                <a:cs typeface="+mj-cs"/>
              </a:rPr>
              <a:t>تحديد موضوع البحث</a:t>
            </a:r>
            <a:r>
              <a:rPr lang="ar-JO" sz="2400" b="0" i="0" dirty="0">
                <a:solidFill>
                  <a:srgbClr val="333333"/>
                </a:solidFill>
                <a:effectLst/>
                <a:latin typeface="Droid Arabic Kufi"/>
                <a:cs typeface="+mj-cs"/>
              </a:rPr>
              <a:t>:</a:t>
            </a:r>
          </a:p>
          <a:p>
            <a:pPr algn="just" rtl="1">
              <a:buFont typeface="Arial" panose="020B0604020202020204" pitchFamily="34" charset="0"/>
              <a:buChar char="•"/>
            </a:pPr>
            <a:r>
              <a:rPr lang="ar-JO" sz="2400" b="0" i="0" dirty="0">
                <a:solidFill>
                  <a:srgbClr val="333333"/>
                </a:solidFill>
                <a:effectLst/>
                <a:latin typeface="Droid Arabic Kufi"/>
                <a:cs typeface="+mj-cs"/>
              </a:rPr>
              <a:t>تتمثل المرحلة الأولى من مراحل البحث العلمي الأولية في تحديد موضوع البحث، ويخضع ذلك لمجموعة من المقاييس، وتختلف الإجراءات من مرحلة تعليمية لأخرى، ففي مراحل التعليم الأساسي يُسند للطلاب أبحاث بسيطة في مكوناتها، أما بالنسبة للبحث الجامعي؛ فنجد له متطلبات أكثر صعوبة، أما في مراحل الدراسات العليا فتزيد درجات الصعوبة لتبلغ أوجها.</a:t>
            </a:r>
          </a:p>
          <a:p>
            <a:pPr algn="just" rtl="1">
              <a:buFont typeface="Arial" panose="020B0604020202020204" pitchFamily="34" charset="0"/>
              <a:buChar char="•"/>
            </a:pPr>
            <a:endParaRPr lang="ar-JO" sz="2400" b="0" i="0" dirty="0">
              <a:solidFill>
                <a:srgbClr val="333333"/>
              </a:solidFill>
              <a:effectLst/>
              <a:latin typeface="Droid Arabic Kufi"/>
              <a:cs typeface="+mj-cs"/>
            </a:endParaRPr>
          </a:p>
          <a:p>
            <a:pPr algn="just" rtl="1">
              <a:buFont typeface="Arial" panose="020B0604020202020204" pitchFamily="34" charset="0"/>
              <a:buChar char="•"/>
            </a:pPr>
            <a:r>
              <a:rPr lang="ar-JO" sz="2400" b="0" i="0" dirty="0">
                <a:solidFill>
                  <a:srgbClr val="333333"/>
                </a:solidFill>
                <a:effectLst/>
                <a:latin typeface="Droid Arabic Kufi"/>
                <a:cs typeface="+mj-cs"/>
              </a:rPr>
              <a:t>من بين الشروط الواجب أخذها في الاعتبار عند اختيار موضوع البحث أن يكون موضوعًا فريدًا في مجمله، أو يتناول تحديثًا وتعديلًا لموضوع سبق تناوله من قبل بشرط إنجازه في الوقت المحدد، وأن تكون تكلفة ذلك في حدود ما هو متوافر مع الباحث.</a:t>
            </a:r>
          </a:p>
          <a:p>
            <a:pPr algn="just" rtl="1"/>
            <a:r>
              <a:rPr lang="ar-JO" sz="2400" b="0" i="0" dirty="0">
                <a:solidFill>
                  <a:srgbClr val="333333"/>
                </a:solidFill>
                <a:effectLst/>
                <a:latin typeface="Droid Arabic Kufi"/>
                <a:cs typeface="+mj-cs"/>
              </a:rPr>
              <a:t> </a:t>
            </a:r>
          </a:p>
          <a:p>
            <a:pPr algn="r">
              <a:lnSpc>
                <a:spcPct val="150000"/>
              </a:lnSpc>
            </a:pPr>
            <a:endParaRPr lang="en-GB" sz="2400" dirty="0">
              <a:cs typeface="+mj-cs"/>
            </a:endParaRPr>
          </a:p>
        </p:txBody>
      </p:sp>
      <p:pic>
        <p:nvPicPr>
          <p:cNvPr id="6" name="Google Shape;149;p3">
            <a:extLst>
              <a:ext uri="{FF2B5EF4-FFF2-40B4-BE49-F238E27FC236}">
                <a16:creationId xmlns:a16="http://schemas.microsoft.com/office/drawing/2014/main" id="{DABDFDAE-D134-4118-9BC2-97A73F4430AA}"/>
              </a:ext>
            </a:extLst>
          </p:cNvPr>
          <p:cNvPicPr preferRelativeResize="0"/>
          <p:nvPr/>
        </p:nvPicPr>
        <p:blipFill rotWithShape="1">
          <a:blip r:embed="rId5">
            <a:alphaModFix/>
          </a:blip>
          <a:srcRect/>
          <a:stretch/>
        </p:blipFill>
        <p:spPr>
          <a:xfrm>
            <a:off x="10056440" y="6430073"/>
            <a:ext cx="1879649" cy="309233"/>
          </a:xfrm>
          <a:prstGeom prst="rect">
            <a:avLst/>
          </a:prstGeom>
          <a:noFill/>
          <a:ln>
            <a:noFill/>
          </a:ln>
        </p:spPr>
      </p:pic>
    </p:spTree>
    <p:custDataLst>
      <p:tags r:id="rId1"/>
    </p:custDataLst>
    <p:extLst>
      <p:ext uri="{BB962C8B-B14F-4D97-AF65-F5344CB8AC3E}">
        <p14:creationId xmlns:p14="http://schemas.microsoft.com/office/powerpoint/2010/main" val="3928197947"/>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مراحل البحث العلمي</a:t>
            </a:r>
          </a:p>
        </p:txBody>
      </p:sp>
      <p:sp>
        <p:nvSpPr>
          <p:cNvPr id="12" name="TextBox 11">
            <a:extLst>
              <a:ext uri="{FF2B5EF4-FFF2-40B4-BE49-F238E27FC236}">
                <a16:creationId xmlns:a16="http://schemas.microsoft.com/office/drawing/2014/main" id="{1445D778-CF54-4CB4-A00B-2574419F8340}"/>
              </a:ext>
            </a:extLst>
          </p:cNvPr>
          <p:cNvSpPr txBox="1"/>
          <p:nvPr/>
        </p:nvSpPr>
        <p:spPr>
          <a:xfrm>
            <a:off x="755676" y="1327261"/>
            <a:ext cx="11017224" cy="4271169"/>
          </a:xfrm>
          <a:prstGeom prst="rect">
            <a:avLst/>
          </a:prstGeom>
          <a:noFill/>
        </p:spPr>
        <p:txBody>
          <a:bodyPr wrap="square">
            <a:spAutoFit/>
          </a:bodyPr>
          <a:lstStyle/>
          <a:p>
            <a:pPr algn="just" rtl="1"/>
            <a:r>
              <a:rPr lang="ar-JO" sz="2400" b="1" i="0" u="sng" dirty="0">
                <a:solidFill>
                  <a:srgbClr val="333333"/>
                </a:solidFill>
                <a:effectLst/>
                <a:latin typeface="Droid Arabic Kufi"/>
                <a:cs typeface="+mj-cs"/>
              </a:rPr>
              <a:t>اختيار المصادر والمراجع:</a:t>
            </a:r>
            <a:endParaRPr lang="ar-JO" sz="2400" b="0" i="0" dirty="0">
              <a:solidFill>
                <a:srgbClr val="333333"/>
              </a:solidFill>
              <a:effectLst/>
              <a:latin typeface="Droid Arabic Kufi"/>
              <a:cs typeface="+mj-cs"/>
            </a:endParaRPr>
          </a:p>
          <a:p>
            <a:pPr algn="just" rtl="1"/>
            <a:r>
              <a:rPr lang="ar-JO" sz="2400" b="0" i="0" dirty="0">
                <a:solidFill>
                  <a:srgbClr val="333333"/>
                </a:solidFill>
                <a:effectLst/>
                <a:latin typeface="Droid Arabic Kufi"/>
                <a:cs typeface="+mj-cs"/>
              </a:rPr>
              <a:t>يعتبر اختيار المصادر والمراجع أو المؤلفات التاريخية، التي يستعين بها الباحث من أبرز مراحل البحث العلمي الأولية، وتُقاس مدى جودة الأبحاث والرسائل العلمية بكمية ونوعية المصادر والمراجع التي يوثقها الباحث؛ فهي دليل على توسعه في الاطلاع والإحاطة الشاملة بجوانب الموضوع.</a:t>
            </a:r>
          </a:p>
          <a:p>
            <a:pPr algn="just" rtl="1"/>
            <a:r>
              <a:rPr lang="ar-JO" sz="2400" b="0" i="0" dirty="0">
                <a:solidFill>
                  <a:srgbClr val="333333"/>
                </a:solidFill>
                <a:effectLst/>
                <a:latin typeface="Droid Arabic Kufi"/>
                <a:cs typeface="+mj-cs"/>
              </a:rPr>
              <a:t> </a:t>
            </a:r>
          </a:p>
          <a:p>
            <a:pPr algn="just" rtl="1"/>
            <a:r>
              <a:rPr lang="ar-JO" sz="2400" b="1" i="0" u="sng" dirty="0">
                <a:solidFill>
                  <a:srgbClr val="333333"/>
                </a:solidFill>
                <a:effectLst/>
                <a:latin typeface="Droid Arabic Kufi"/>
                <a:cs typeface="+mj-cs"/>
              </a:rPr>
              <a:t>كتابة خطة البحث العلمي (المقترح البحثي):</a:t>
            </a:r>
            <a:endParaRPr lang="ar-JO" sz="2400" b="0" i="0" dirty="0">
              <a:solidFill>
                <a:srgbClr val="333333"/>
              </a:solidFill>
              <a:effectLst/>
              <a:latin typeface="Droid Arabic Kufi"/>
              <a:cs typeface="+mj-cs"/>
            </a:endParaRPr>
          </a:p>
          <a:p>
            <a:pPr algn="just" rtl="1"/>
            <a:r>
              <a:rPr lang="ar-JO" sz="2400" b="0" i="0" dirty="0">
                <a:solidFill>
                  <a:srgbClr val="333333"/>
                </a:solidFill>
                <a:effectLst/>
                <a:latin typeface="Droid Arabic Kufi"/>
                <a:cs typeface="+mj-cs"/>
              </a:rPr>
              <a:t>خطة البحث العلمي أو المقترح البحثي من أبرز مراحل البحث العلمي الأولية، وتتمثل الخطة في الهيئة والرسم العام للبحث، وهي مؤشر مُهم على جودة الرسالة، كما أنها المنظم الرئيسي للعمل البحثي، وتقدّم بعد إنجازها إلى لجنة مختصة لتقييمها.</a:t>
            </a:r>
          </a:p>
          <a:p>
            <a:pPr algn="just" rtl="1"/>
            <a:r>
              <a:rPr lang="ar-JO" sz="2400" b="0" i="0" dirty="0">
                <a:solidFill>
                  <a:srgbClr val="333333"/>
                </a:solidFill>
                <a:effectLst/>
                <a:latin typeface="Droid Arabic Kufi"/>
                <a:cs typeface="+mj-cs"/>
              </a:rPr>
              <a:t> </a:t>
            </a:r>
          </a:p>
          <a:p>
            <a:pPr algn="r">
              <a:lnSpc>
                <a:spcPct val="150000"/>
              </a:lnSpc>
            </a:pPr>
            <a:endParaRPr lang="en-GB" sz="2400" dirty="0">
              <a:cs typeface="+mj-cs"/>
            </a:endParaRPr>
          </a:p>
        </p:txBody>
      </p:sp>
      <p:pic>
        <p:nvPicPr>
          <p:cNvPr id="6" name="Google Shape;149;p3">
            <a:extLst>
              <a:ext uri="{FF2B5EF4-FFF2-40B4-BE49-F238E27FC236}">
                <a16:creationId xmlns:a16="http://schemas.microsoft.com/office/drawing/2014/main" id="{4A87C458-D199-4036-B7CA-69CD1E8668EF}"/>
              </a:ext>
            </a:extLst>
          </p:cNvPr>
          <p:cNvPicPr preferRelativeResize="0"/>
          <p:nvPr/>
        </p:nvPicPr>
        <p:blipFill rotWithShape="1">
          <a:blip r:embed="rId5">
            <a:alphaModFix/>
          </a:blip>
          <a:srcRect/>
          <a:stretch/>
        </p:blipFill>
        <p:spPr>
          <a:xfrm>
            <a:off x="10056440" y="6430073"/>
            <a:ext cx="1879649" cy="309233"/>
          </a:xfrm>
          <a:prstGeom prst="rect">
            <a:avLst/>
          </a:prstGeom>
          <a:noFill/>
          <a:ln>
            <a:noFill/>
          </a:ln>
        </p:spPr>
      </p:pic>
    </p:spTree>
    <p:custDataLst>
      <p:tags r:id="rId1"/>
    </p:custDataLst>
    <p:extLst>
      <p:ext uri="{BB962C8B-B14F-4D97-AF65-F5344CB8AC3E}">
        <p14:creationId xmlns:p14="http://schemas.microsoft.com/office/powerpoint/2010/main" val="5506873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مراحل البحث العلمي</a:t>
            </a:r>
          </a:p>
        </p:txBody>
      </p:sp>
      <p:sp>
        <p:nvSpPr>
          <p:cNvPr id="12" name="TextBox 11">
            <a:extLst>
              <a:ext uri="{FF2B5EF4-FFF2-40B4-BE49-F238E27FC236}">
                <a16:creationId xmlns:a16="http://schemas.microsoft.com/office/drawing/2014/main" id="{1445D778-CF54-4CB4-A00B-2574419F8340}"/>
              </a:ext>
            </a:extLst>
          </p:cNvPr>
          <p:cNvSpPr txBox="1"/>
          <p:nvPr/>
        </p:nvSpPr>
        <p:spPr>
          <a:xfrm>
            <a:off x="839416" y="1077056"/>
            <a:ext cx="11017224" cy="5379165"/>
          </a:xfrm>
          <a:prstGeom prst="rect">
            <a:avLst/>
          </a:prstGeom>
          <a:noFill/>
        </p:spPr>
        <p:txBody>
          <a:bodyPr wrap="square">
            <a:spAutoFit/>
          </a:bodyPr>
          <a:lstStyle/>
          <a:p>
            <a:pPr algn="just" rtl="1"/>
            <a:r>
              <a:rPr lang="ar-JO" sz="2400" b="1" i="0" u="sng" dirty="0">
                <a:solidFill>
                  <a:srgbClr val="D35400"/>
                </a:solidFill>
                <a:effectLst/>
                <a:latin typeface="Droid Arabic Kufi"/>
                <a:cs typeface="+mj-cs"/>
              </a:rPr>
              <a:t>مراحل البحث العلمي التنفيذية:</a:t>
            </a:r>
            <a:endParaRPr lang="ar-JO" sz="2400" b="0" i="0" dirty="0">
              <a:solidFill>
                <a:srgbClr val="333333"/>
              </a:solidFill>
              <a:effectLst/>
              <a:latin typeface="Droid Arabic Kufi"/>
              <a:cs typeface="+mj-cs"/>
            </a:endParaRPr>
          </a:p>
          <a:p>
            <a:pPr algn="just" rtl="1">
              <a:buFont typeface="Arial" panose="020B0604020202020204" pitchFamily="34" charset="0"/>
              <a:buChar char="•"/>
            </a:pPr>
            <a:r>
              <a:rPr lang="ar-JO" sz="2400" b="0" i="0" dirty="0">
                <a:solidFill>
                  <a:srgbClr val="333333"/>
                </a:solidFill>
                <a:effectLst/>
                <a:latin typeface="Droid Arabic Kufi"/>
                <a:cs typeface="+mj-cs"/>
              </a:rPr>
              <a:t>عنوان البحث.</a:t>
            </a:r>
          </a:p>
          <a:p>
            <a:pPr algn="just" rtl="1">
              <a:buFont typeface="Arial" panose="020B0604020202020204" pitchFamily="34" charset="0"/>
              <a:buChar char="•"/>
            </a:pPr>
            <a:r>
              <a:rPr lang="ar-JO" sz="2400" b="0" i="0" dirty="0">
                <a:solidFill>
                  <a:srgbClr val="333333"/>
                </a:solidFill>
                <a:effectLst/>
                <a:latin typeface="Droid Arabic Kufi"/>
                <a:cs typeface="+mj-cs"/>
              </a:rPr>
              <a:t>المستخلص/ الملخص.</a:t>
            </a:r>
          </a:p>
          <a:p>
            <a:pPr algn="just" rtl="1">
              <a:buFont typeface="Arial" panose="020B0604020202020204" pitchFamily="34" charset="0"/>
              <a:buChar char="•"/>
            </a:pPr>
            <a:r>
              <a:rPr lang="ar-JO" sz="2400" b="0" i="0" dirty="0">
                <a:solidFill>
                  <a:srgbClr val="333333"/>
                </a:solidFill>
                <a:effectLst/>
                <a:latin typeface="Droid Arabic Kufi"/>
                <a:cs typeface="+mj-cs"/>
              </a:rPr>
              <a:t>مقدمة البحث.</a:t>
            </a:r>
          </a:p>
          <a:p>
            <a:pPr algn="just" rtl="1">
              <a:buFont typeface="Arial" panose="020B0604020202020204" pitchFamily="34" charset="0"/>
              <a:buChar char="•"/>
            </a:pPr>
            <a:r>
              <a:rPr lang="ar-JO" sz="2400" b="0" i="0" dirty="0">
                <a:solidFill>
                  <a:srgbClr val="333333"/>
                </a:solidFill>
                <a:effectLst/>
                <a:latin typeface="Droid Arabic Kufi"/>
                <a:cs typeface="+mj-cs"/>
              </a:rPr>
              <a:t>حدود البحث (محددات الدراسة).</a:t>
            </a:r>
          </a:p>
          <a:p>
            <a:pPr algn="just" rtl="1">
              <a:buFont typeface="Arial" panose="020B0604020202020204" pitchFamily="34" charset="0"/>
              <a:buChar char="•"/>
            </a:pPr>
            <a:r>
              <a:rPr lang="ar-JO" sz="2400" b="0" i="0" dirty="0">
                <a:solidFill>
                  <a:srgbClr val="333333"/>
                </a:solidFill>
                <a:effectLst/>
                <a:latin typeface="Droid Arabic Kufi"/>
                <a:cs typeface="+mj-cs"/>
              </a:rPr>
              <a:t>مصطلحات البحث العلمي (مفاهيم البحث).</a:t>
            </a:r>
          </a:p>
          <a:p>
            <a:pPr algn="just" rtl="1">
              <a:buFont typeface="Arial" panose="020B0604020202020204" pitchFamily="34" charset="0"/>
              <a:buChar char="•"/>
            </a:pPr>
            <a:r>
              <a:rPr lang="ar-JO" sz="2400" b="0" i="0" dirty="0">
                <a:solidFill>
                  <a:srgbClr val="333333"/>
                </a:solidFill>
                <a:effectLst/>
                <a:latin typeface="Droid Arabic Kufi"/>
                <a:cs typeface="+mj-cs"/>
              </a:rPr>
              <a:t>أهمية البحث (مبررات ودوافع الباحث).</a:t>
            </a:r>
          </a:p>
          <a:p>
            <a:pPr algn="just" rtl="1">
              <a:buFont typeface="Arial" panose="020B0604020202020204" pitchFamily="34" charset="0"/>
              <a:buChar char="•"/>
            </a:pPr>
            <a:r>
              <a:rPr lang="ar-JO" sz="2400" b="0" i="0" dirty="0">
                <a:solidFill>
                  <a:srgbClr val="333333"/>
                </a:solidFill>
                <a:effectLst/>
                <a:latin typeface="Droid Arabic Kufi"/>
                <a:cs typeface="+mj-cs"/>
              </a:rPr>
              <a:t>أهداف البحث (الغاية من البحث).</a:t>
            </a:r>
          </a:p>
          <a:p>
            <a:pPr algn="just" rtl="1">
              <a:buFont typeface="Arial" panose="020B0604020202020204" pitchFamily="34" charset="0"/>
              <a:buChar char="•"/>
            </a:pPr>
            <a:r>
              <a:rPr lang="ar-JO" sz="2400" b="0" i="0" dirty="0">
                <a:solidFill>
                  <a:srgbClr val="333333"/>
                </a:solidFill>
                <a:effectLst/>
                <a:latin typeface="Droid Arabic Kufi"/>
                <a:cs typeface="+mj-cs"/>
              </a:rPr>
              <a:t>أسئلة البحث أو الفرضيات العلمية.</a:t>
            </a:r>
          </a:p>
          <a:p>
            <a:pPr algn="just" rtl="1">
              <a:buFont typeface="Arial" panose="020B0604020202020204" pitchFamily="34" charset="0"/>
              <a:buChar char="•"/>
            </a:pPr>
            <a:r>
              <a:rPr lang="ar-JO" sz="2400" b="0" i="0" dirty="0">
                <a:solidFill>
                  <a:srgbClr val="333333"/>
                </a:solidFill>
                <a:effectLst/>
                <a:latin typeface="Droid Arabic Kufi"/>
                <a:cs typeface="+mj-cs"/>
              </a:rPr>
              <a:t>الإطار النظري للبحث (هيكل البحث، الدراسات السابقة).</a:t>
            </a:r>
          </a:p>
          <a:p>
            <a:pPr algn="just" rtl="1">
              <a:buFont typeface="Arial" panose="020B0604020202020204" pitchFamily="34" charset="0"/>
              <a:buChar char="•"/>
            </a:pPr>
            <a:r>
              <a:rPr lang="ar-JO" sz="2400" b="0" i="0" dirty="0">
                <a:solidFill>
                  <a:srgbClr val="333333"/>
                </a:solidFill>
                <a:effectLst/>
                <a:latin typeface="Droid Arabic Kufi"/>
                <a:cs typeface="+mj-cs"/>
              </a:rPr>
              <a:t>خلاصة البحث (النتائج).</a:t>
            </a:r>
          </a:p>
          <a:p>
            <a:pPr algn="just" rtl="1">
              <a:buFont typeface="Arial" panose="020B0604020202020204" pitchFamily="34" charset="0"/>
              <a:buChar char="•"/>
            </a:pPr>
            <a:r>
              <a:rPr lang="ar-JO" sz="2400" b="0" i="0" dirty="0">
                <a:solidFill>
                  <a:srgbClr val="333333"/>
                </a:solidFill>
                <a:effectLst/>
                <a:latin typeface="Droid Arabic Kufi"/>
                <a:cs typeface="+mj-cs"/>
              </a:rPr>
              <a:t>التوصيات والمقترحات.</a:t>
            </a:r>
          </a:p>
          <a:p>
            <a:pPr algn="just" rtl="1">
              <a:buFont typeface="Arial" panose="020B0604020202020204" pitchFamily="34" charset="0"/>
              <a:buChar char="•"/>
            </a:pPr>
            <a:r>
              <a:rPr lang="ar-JO" sz="2400" b="0" i="0" dirty="0">
                <a:solidFill>
                  <a:srgbClr val="333333"/>
                </a:solidFill>
                <a:effectLst/>
                <a:latin typeface="Droid Arabic Kufi"/>
                <a:cs typeface="+mj-cs"/>
              </a:rPr>
              <a:t>الخاتمة ومراجع البحث.</a:t>
            </a:r>
          </a:p>
          <a:p>
            <a:pPr algn="r">
              <a:lnSpc>
                <a:spcPct val="150000"/>
              </a:lnSpc>
            </a:pPr>
            <a:endParaRPr lang="en-GB" sz="2400" dirty="0">
              <a:cs typeface="+mj-cs"/>
            </a:endParaRPr>
          </a:p>
        </p:txBody>
      </p:sp>
      <p:pic>
        <p:nvPicPr>
          <p:cNvPr id="6" name="Google Shape;149;p3">
            <a:extLst>
              <a:ext uri="{FF2B5EF4-FFF2-40B4-BE49-F238E27FC236}">
                <a16:creationId xmlns:a16="http://schemas.microsoft.com/office/drawing/2014/main" id="{6394EDCD-C823-43D2-BBEA-7B38C293A0E7}"/>
              </a:ext>
            </a:extLst>
          </p:cNvPr>
          <p:cNvPicPr preferRelativeResize="0"/>
          <p:nvPr/>
        </p:nvPicPr>
        <p:blipFill rotWithShape="1">
          <a:blip r:embed="rId5">
            <a:alphaModFix/>
          </a:blip>
          <a:srcRect/>
          <a:stretch/>
        </p:blipFill>
        <p:spPr>
          <a:xfrm>
            <a:off x="10056440" y="6430073"/>
            <a:ext cx="1879649" cy="309233"/>
          </a:xfrm>
          <a:prstGeom prst="rect">
            <a:avLst/>
          </a:prstGeom>
          <a:noFill/>
          <a:ln>
            <a:noFill/>
          </a:ln>
        </p:spPr>
      </p:pic>
    </p:spTree>
    <p:custDataLst>
      <p:tags r:id="rId1"/>
    </p:custDataLst>
    <p:extLst>
      <p:ext uri="{BB962C8B-B14F-4D97-AF65-F5344CB8AC3E}">
        <p14:creationId xmlns:p14="http://schemas.microsoft.com/office/powerpoint/2010/main" val="179822773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مراحل البحث العلمي</a:t>
            </a:r>
          </a:p>
        </p:txBody>
      </p:sp>
      <p:sp>
        <p:nvSpPr>
          <p:cNvPr id="12" name="TextBox 11">
            <a:extLst>
              <a:ext uri="{FF2B5EF4-FFF2-40B4-BE49-F238E27FC236}">
                <a16:creationId xmlns:a16="http://schemas.microsoft.com/office/drawing/2014/main" id="{1445D778-CF54-4CB4-A00B-2574419F8340}"/>
              </a:ext>
            </a:extLst>
          </p:cNvPr>
          <p:cNvSpPr txBox="1"/>
          <p:nvPr/>
        </p:nvSpPr>
        <p:spPr>
          <a:xfrm>
            <a:off x="389877" y="1266472"/>
            <a:ext cx="11610780" cy="4401205"/>
          </a:xfrm>
          <a:prstGeom prst="rect">
            <a:avLst/>
          </a:prstGeom>
          <a:noFill/>
        </p:spPr>
        <p:txBody>
          <a:bodyPr wrap="square">
            <a:spAutoFit/>
          </a:bodyPr>
          <a:lstStyle/>
          <a:p>
            <a:pPr algn="just" rtl="1"/>
            <a:r>
              <a:rPr lang="ar-JO" sz="2800" b="1" i="0" u="sng" dirty="0">
                <a:solidFill>
                  <a:srgbClr val="333333"/>
                </a:solidFill>
                <a:effectLst/>
                <a:latin typeface="Droid Arabic Kufi"/>
                <a:cs typeface="+mj-cs"/>
              </a:rPr>
              <a:t>مراحل البحث العلمي التنفيذية:</a:t>
            </a:r>
            <a:endParaRPr lang="ar-JO" sz="2800" b="0" i="0" dirty="0">
              <a:solidFill>
                <a:srgbClr val="333333"/>
              </a:solidFill>
              <a:effectLst/>
              <a:latin typeface="Droid Arabic Kufi"/>
              <a:cs typeface="+mj-cs"/>
            </a:endParaRPr>
          </a:p>
          <a:p>
            <a:pPr algn="just" rtl="1"/>
            <a:r>
              <a:rPr lang="ar-JO" sz="2800" b="1" i="0" u="sng" dirty="0">
                <a:solidFill>
                  <a:srgbClr val="333333"/>
                </a:solidFill>
                <a:effectLst/>
                <a:latin typeface="Droid Arabic Kufi"/>
                <a:cs typeface="+mj-cs"/>
              </a:rPr>
              <a:t>عنوان البحث</a:t>
            </a:r>
            <a:r>
              <a:rPr lang="ar-JO" sz="2800" b="0" i="0" dirty="0">
                <a:solidFill>
                  <a:srgbClr val="333333"/>
                </a:solidFill>
                <a:effectLst/>
                <a:latin typeface="Droid Arabic Kufi"/>
                <a:cs typeface="+mj-cs"/>
              </a:rPr>
              <a:t>:</a:t>
            </a:r>
          </a:p>
          <a:p>
            <a:pPr algn="just" rtl="1"/>
            <a:r>
              <a:rPr lang="ar-JO" sz="2800" b="0" i="0" dirty="0">
                <a:solidFill>
                  <a:srgbClr val="333333"/>
                </a:solidFill>
                <a:effectLst/>
                <a:latin typeface="Droid Arabic Kufi"/>
                <a:cs typeface="+mj-cs"/>
              </a:rPr>
              <a:t>يأتي عنوان البحث كمرحلة أولى من مراحل البحث العلمي، وينبغي أن يكون مُعبرًا، لما يشمله محتوى البحث أو الرسالة، وأن يكتب بصورة موجزة دون أن يخل ذلك بالمضمون، وكذلك وجب أن يكون العنوان مهمًّا من حيث القيمة العلمية، وأن يشمل متغيرات البحث المحورية.</a:t>
            </a:r>
          </a:p>
          <a:p>
            <a:pPr algn="just" rtl="1"/>
            <a:r>
              <a:rPr lang="ar-JO" sz="2800" b="0" i="0" dirty="0">
                <a:solidFill>
                  <a:srgbClr val="333333"/>
                </a:solidFill>
                <a:effectLst/>
                <a:latin typeface="Droid Arabic Kufi"/>
                <a:cs typeface="+mj-cs"/>
              </a:rPr>
              <a:t> </a:t>
            </a:r>
          </a:p>
          <a:p>
            <a:pPr algn="just" rtl="1"/>
            <a:r>
              <a:rPr lang="ar-JO" sz="2800" b="1" i="0" u="sng" dirty="0">
                <a:solidFill>
                  <a:srgbClr val="333333"/>
                </a:solidFill>
                <a:effectLst/>
                <a:latin typeface="Droid Arabic Kufi"/>
                <a:cs typeface="+mj-cs"/>
              </a:rPr>
              <a:t>الملخلص</a:t>
            </a:r>
            <a:r>
              <a:rPr lang="ar-JO" sz="2800" b="0" i="0" dirty="0">
                <a:solidFill>
                  <a:srgbClr val="333333"/>
                </a:solidFill>
                <a:effectLst/>
                <a:latin typeface="Droid Arabic Kufi"/>
                <a:cs typeface="+mj-cs"/>
              </a:rPr>
              <a:t>:</a:t>
            </a:r>
          </a:p>
          <a:p>
            <a:pPr algn="just" rtl="1"/>
            <a:r>
              <a:rPr lang="ar-JO" sz="2800" b="0" i="0" dirty="0">
                <a:solidFill>
                  <a:srgbClr val="333333"/>
                </a:solidFill>
                <a:effectLst/>
                <a:latin typeface="Droid Arabic Kufi"/>
                <a:cs typeface="+mj-cs"/>
              </a:rPr>
              <a:t>وهو جزء مهم في أبحاث الماجستير والدكتوراة خاصة، ويدون باللغتين العربية والإنجليزية، وحجمه بين 200-250 كلمة، ويُكتب على هيئة فقرة، وهو عبارة عن تلخيص عام لما يشمله البحث.</a:t>
            </a:r>
          </a:p>
          <a:p>
            <a:pPr algn="just" rtl="1"/>
            <a:endParaRPr lang="ar-JO" sz="2800" b="0" i="0" dirty="0">
              <a:solidFill>
                <a:srgbClr val="333333"/>
              </a:solidFill>
              <a:effectLst/>
              <a:latin typeface="Droid Arabic Kufi"/>
              <a:cs typeface="+mj-cs"/>
            </a:endParaRPr>
          </a:p>
        </p:txBody>
      </p:sp>
    </p:spTree>
    <p:custDataLst>
      <p:tags r:id="rId1"/>
    </p:custDataLst>
    <p:extLst>
      <p:ext uri="{BB962C8B-B14F-4D97-AF65-F5344CB8AC3E}">
        <p14:creationId xmlns:p14="http://schemas.microsoft.com/office/powerpoint/2010/main" val="2615831261"/>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مراحل البحث العلمي</a:t>
            </a:r>
          </a:p>
        </p:txBody>
      </p:sp>
      <p:sp>
        <p:nvSpPr>
          <p:cNvPr id="12" name="TextBox 11">
            <a:extLst>
              <a:ext uri="{FF2B5EF4-FFF2-40B4-BE49-F238E27FC236}">
                <a16:creationId xmlns:a16="http://schemas.microsoft.com/office/drawing/2014/main" id="{1445D778-CF54-4CB4-A00B-2574419F8340}"/>
              </a:ext>
            </a:extLst>
          </p:cNvPr>
          <p:cNvSpPr txBox="1"/>
          <p:nvPr/>
        </p:nvSpPr>
        <p:spPr>
          <a:xfrm>
            <a:off x="877422" y="1492603"/>
            <a:ext cx="10657184" cy="6001643"/>
          </a:xfrm>
          <a:prstGeom prst="rect">
            <a:avLst/>
          </a:prstGeom>
          <a:noFill/>
        </p:spPr>
        <p:txBody>
          <a:bodyPr wrap="square">
            <a:spAutoFit/>
          </a:bodyPr>
          <a:lstStyle/>
          <a:p>
            <a:pPr algn="just" rtl="1"/>
            <a:r>
              <a:rPr lang="ar-JO" sz="3200" b="1" i="0" u="sng" dirty="0">
                <a:solidFill>
                  <a:srgbClr val="333333"/>
                </a:solidFill>
                <a:effectLst/>
                <a:latin typeface="Droid Arabic Kufi"/>
                <a:cs typeface="+mj-cs"/>
              </a:rPr>
              <a:t>مقدمة البحث:</a:t>
            </a:r>
            <a:endParaRPr lang="ar-JO" sz="3200" b="0" i="0" dirty="0">
              <a:solidFill>
                <a:srgbClr val="333333"/>
              </a:solidFill>
              <a:effectLst/>
              <a:latin typeface="Droid Arabic Kufi"/>
              <a:cs typeface="+mj-cs"/>
            </a:endParaRPr>
          </a:p>
          <a:p>
            <a:pPr algn="just" rtl="1">
              <a:buFont typeface="Arial" panose="020B0604020202020204" pitchFamily="34" charset="0"/>
              <a:buChar char="•"/>
            </a:pPr>
            <a:r>
              <a:rPr lang="ar-JO" sz="3200" b="0" i="0" dirty="0">
                <a:solidFill>
                  <a:srgbClr val="333333"/>
                </a:solidFill>
                <a:effectLst/>
                <a:latin typeface="Droid Arabic Kufi"/>
                <a:cs typeface="+mj-cs"/>
              </a:rPr>
              <a:t>بعد أن ينتهي الباحث من صياغة العنوان تبدأ مرحلة مهمة من مراحل البحث العلمي، وهي كتابة المقدمة، والتي تهيئ القراء لتفهم المحاور العامة للبحث.</a:t>
            </a:r>
          </a:p>
          <a:p>
            <a:pPr algn="just" rtl="1">
              <a:buFont typeface="Arial" panose="020B0604020202020204" pitchFamily="34" charset="0"/>
              <a:buChar char="•"/>
            </a:pPr>
            <a:endParaRPr lang="ar-JO" sz="3200" dirty="0">
              <a:solidFill>
                <a:srgbClr val="333333"/>
              </a:solidFill>
              <a:latin typeface="Droid Arabic Kufi"/>
              <a:cs typeface="+mj-cs"/>
            </a:endParaRPr>
          </a:p>
          <a:p>
            <a:pPr algn="just" rtl="1">
              <a:buFont typeface="Arial" panose="020B0604020202020204" pitchFamily="34" charset="0"/>
              <a:buChar char="•"/>
            </a:pPr>
            <a:r>
              <a:rPr lang="ar-JO" sz="3200" b="0" i="0" dirty="0">
                <a:solidFill>
                  <a:srgbClr val="333333"/>
                </a:solidFill>
                <a:effectLst/>
                <a:latin typeface="Droid Arabic Kufi"/>
                <a:cs typeface="+mj-cs"/>
              </a:rPr>
              <a:t> ومن بين العناصر التي يمكن إدراجها كذلك في المقدمة أو بصورة منفصلة كل من:</a:t>
            </a:r>
          </a:p>
          <a:p>
            <a:pPr algn="just" rtl="1">
              <a:buFont typeface="Arial" panose="020B0604020202020204" pitchFamily="34" charset="0"/>
              <a:buChar char="•"/>
            </a:pPr>
            <a:r>
              <a:rPr lang="ar-JO" sz="3200" b="0" i="0" dirty="0">
                <a:solidFill>
                  <a:srgbClr val="333333"/>
                </a:solidFill>
                <a:effectLst/>
                <a:latin typeface="Droid Arabic Kufi"/>
                <a:cs typeface="+mj-cs"/>
              </a:rPr>
              <a:t> الأهمية من البحث.</a:t>
            </a:r>
          </a:p>
          <a:p>
            <a:pPr algn="just" rtl="1">
              <a:buFont typeface="Arial" panose="020B0604020202020204" pitchFamily="34" charset="0"/>
              <a:buChar char="•"/>
            </a:pPr>
            <a:r>
              <a:rPr lang="ar-JO" sz="3200" b="0" i="0" dirty="0">
                <a:solidFill>
                  <a:srgbClr val="333333"/>
                </a:solidFill>
                <a:effectLst/>
                <a:latin typeface="Droid Arabic Kufi"/>
                <a:cs typeface="+mj-cs"/>
              </a:rPr>
              <a:t>حدود البحث.</a:t>
            </a:r>
          </a:p>
          <a:p>
            <a:pPr algn="just" rtl="1">
              <a:buFont typeface="Arial" panose="020B0604020202020204" pitchFamily="34" charset="0"/>
              <a:buChar char="•"/>
            </a:pPr>
            <a:r>
              <a:rPr lang="ar-JO" sz="3200" b="0" i="0" dirty="0">
                <a:solidFill>
                  <a:srgbClr val="333333"/>
                </a:solidFill>
                <a:effectLst/>
                <a:latin typeface="Droid Arabic Kufi"/>
                <a:cs typeface="+mj-cs"/>
              </a:rPr>
              <a:t>منهج البحث.</a:t>
            </a:r>
          </a:p>
          <a:p>
            <a:pPr algn="just" rtl="1">
              <a:buFont typeface="Arial" panose="020B0604020202020204" pitchFamily="34" charset="0"/>
              <a:buChar char="•"/>
            </a:pPr>
            <a:r>
              <a:rPr lang="ar-JO" sz="3200" b="0" i="0" dirty="0">
                <a:solidFill>
                  <a:srgbClr val="333333"/>
                </a:solidFill>
                <a:effectLst/>
                <a:latin typeface="Droid Arabic Kufi"/>
                <a:cs typeface="+mj-cs"/>
              </a:rPr>
              <a:t>أهداف البحث.</a:t>
            </a:r>
          </a:p>
          <a:p>
            <a:pPr algn="just" rtl="1">
              <a:buFont typeface="Arial" panose="020B0604020202020204" pitchFamily="34" charset="0"/>
              <a:buChar char="•"/>
            </a:pPr>
            <a:endParaRPr lang="ar-JO" sz="3200" b="0" i="0" dirty="0">
              <a:solidFill>
                <a:srgbClr val="333333"/>
              </a:solidFill>
              <a:effectLst/>
              <a:latin typeface="Droid Arabic Kufi"/>
              <a:cs typeface="+mj-cs"/>
            </a:endParaRPr>
          </a:p>
          <a:p>
            <a:pPr algn="just" rtl="1"/>
            <a:endParaRPr lang="ar-JO" sz="3200" b="0" i="0" dirty="0">
              <a:solidFill>
                <a:srgbClr val="333333"/>
              </a:solidFill>
              <a:effectLst/>
              <a:latin typeface="Droid Arabic Kufi"/>
              <a:cs typeface="+mj-cs"/>
            </a:endParaRPr>
          </a:p>
        </p:txBody>
      </p:sp>
    </p:spTree>
    <p:custDataLst>
      <p:tags r:id="rId1"/>
    </p:custDataLst>
    <p:extLst>
      <p:ext uri="{BB962C8B-B14F-4D97-AF65-F5344CB8AC3E}">
        <p14:creationId xmlns:p14="http://schemas.microsoft.com/office/powerpoint/2010/main" val="211032140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مراحل البحث العلمي</a:t>
            </a:r>
          </a:p>
        </p:txBody>
      </p:sp>
      <p:sp>
        <p:nvSpPr>
          <p:cNvPr id="12" name="TextBox 11">
            <a:extLst>
              <a:ext uri="{FF2B5EF4-FFF2-40B4-BE49-F238E27FC236}">
                <a16:creationId xmlns:a16="http://schemas.microsoft.com/office/drawing/2014/main" id="{1445D778-CF54-4CB4-A00B-2574419F8340}"/>
              </a:ext>
            </a:extLst>
          </p:cNvPr>
          <p:cNvSpPr txBox="1"/>
          <p:nvPr/>
        </p:nvSpPr>
        <p:spPr>
          <a:xfrm>
            <a:off x="839416" y="1077056"/>
            <a:ext cx="11017224" cy="5398594"/>
          </a:xfrm>
          <a:prstGeom prst="rect">
            <a:avLst/>
          </a:prstGeom>
          <a:noFill/>
        </p:spPr>
        <p:txBody>
          <a:bodyPr wrap="square">
            <a:spAutoFit/>
          </a:bodyPr>
          <a:lstStyle/>
          <a:p>
            <a:pPr algn="just" rtl="1"/>
            <a:r>
              <a:rPr lang="ar-JO" sz="2800" b="1" i="0" u="sng" dirty="0">
                <a:solidFill>
                  <a:srgbClr val="333333"/>
                </a:solidFill>
                <a:effectLst/>
                <a:latin typeface="Droid Arabic Kufi"/>
                <a:cs typeface="+mj-cs"/>
              </a:rPr>
              <a:t>حدود البحث (محددات الدراسة):</a:t>
            </a:r>
            <a:endParaRPr lang="ar-JO" sz="2800" b="0" i="0" dirty="0">
              <a:solidFill>
                <a:srgbClr val="333333"/>
              </a:solidFill>
              <a:effectLst/>
              <a:latin typeface="Droid Arabic Kufi"/>
              <a:cs typeface="+mj-cs"/>
            </a:endParaRPr>
          </a:p>
          <a:p>
            <a:pPr algn="just" rtl="1"/>
            <a:r>
              <a:rPr lang="ar-JO" sz="2800" b="0" i="0" dirty="0">
                <a:solidFill>
                  <a:srgbClr val="333333"/>
                </a:solidFill>
                <a:effectLst/>
                <a:latin typeface="Droid Arabic Kufi"/>
                <a:cs typeface="+mj-cs"/>
              </a:rPr>
              <a:t>حدود البحث عبارة عن قيود يفرضها الباحث على نفسه، ويلتزم بها، في سبيل التركيز والتعمق، ومن أبرز أنواع حدود البحث العلمي، التي يمكن أن يستخدمها الباحثون كل من: الحدود المكانية، وعينة الدراسة، والحدود الزمانية، والحدود الموضوعية.</a:t>
            </a:r>
          </a:p>
          <a:p>
            <a:pPr algn="just" rtl="1"/>
            <a:endParaRPr lang="ar-JO" sz="2800" dirty="0">
              <a:solidFill>
                <a:srgbClr val="333333"/>
              </a:solidFill>
              <a:latin typeface="Droid Arabic Kufi"/>
              <a:cs typeface="+mj-cs"/>
            </a:endParaRPr>
          </a:p>
          <a:p>
            <a:pPr algn="just" rtl="1"/>
            <a:r>
              <a:rPr lang="ar-JO" sz="2800" b="1" i="0" u="sng" dirty="0">
                <a:solidFill>
                  <a:srgbClr val="333333"/>
                </a:solidFill>
                <a:effectLst/>
                <a:latin typeface="Droid Arabic Kufi"/>
                <a:cs typeface="+mj-cs"/>
              </a:rPr>
              <a:t>مصطلحات البحث العلمي (مفاهيم البحث):</a:t>
            </a:r>
            <a:endParaRPr lang="ar-JO" sz="2800" b="0" i="0" dirty="0">
              <a:solidFill>
                <a:srgbClr val="333333"/>
              </a:solidFill>
              <a:effectLst/>
              <a:latin typeface="Droid Arabic Kufi"/>
              <a:cs typeface="+mj-cs"/>
            </a:endParaRPr>
          </a:p>
          <a:p>
            <a:pPr algn="just" rtl="1"/>
            <a:r>
              <a:rPr lang="ar-JO" sz="2800" b="0" i="0" dirty="0">
                <a:solidFill>
                  <a:srgbClr val="333333"/>
                </a:solidFill>
                <a:effectLst/>
                <a:latin typeface="Droid Arabic Kufi"/>
                <a:cs typeface="+mj-cs"/>
              </a:rPr>
              <a:t>تزداد الحاجة إلى تعريف مصطلحات البحث العلمي في رسائل الدراسات العليا، والمصطلحات إما مفردة واحدة، أو جمل مركبة، ويطرح فيه الباحث وصف للمصطلح من الجانب اللغوي، والتعريف الإجرائي، بغية توضيح ما يقصده الباحث من المصطلح في البحث، وتعريف القراء على توجهات الباحث بكل دقة.</a:t>
            </a:r>
          </a:p>
          <a:p>
            <a:pPr algn="just" rtl="1"/>
            <a:endParaRPr lang="ar-JO" sz="2800" b="0" i="0" dirty="0">
              <a:solidFill>
                <a:srgbClr val="333333"/>
              </a:solidFill>
              <a:effectLst/>
              <a:latin typeface="Droid Arabic Kufi"/>
              <a:cs typeface="+mj-cs"/>
            </a:endParaRPr>
          </a:p>
          <a:p>
            <a:pPr algn="r">
              <a:lnSpc>
                <a:spcPct val="150000"/>
              </a:lnSpc>
            </a:pPr>
            <a:endParaRPr lang="en-GB" sz="2800" dirty="0">
              <a:cs typeface="+mj-cs"/>
            </a:endParaRPr>
          </a:p>
        </p:txBody>
      </p:sp>
    </p:spTree>
    <p:custDataLst>
      <p:tags r:id="rId1"/>
    </p:custDataLst>
    <p:extLst>
      <p:ext uri="{BB962C8B-B14F-4D97-AF65-F5344CB8AC3E}">
        <p14:creationId xmlns:p14="http://schemas.microsoft.com/office/powerpoint/2010/main" val="185672536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مراحل البحث العلمي</a:t>
            </a:r>
          </a:p>
        </p:txBody>
      </p:sp>
      <p:sp>
        <p:nvSpPr>
          <p:cNvPr id="12" name="TextBox 11">
            <a:extLst>
              <a:ext uri="{FF2B5EF4-FFF2-40B4-BE49-F238E27FC236}">
                <a16:creationId xmlns:a16="http://schemas.microsoft.com/office/drawing/2014/main" id="{1445D778-CF54-4CB4-A00B-2574419F8340}"/>
              </a:ext>
            </a:extLst>
          </p:cNvPr>
          <p:cNvSpPr txBox="1"/>
          <p:nvPr/>
        </p:nvSpPr>
        <p:spPr>
          <a:xfrm>
            <a:off x="839416" y="1077056"/>
            <a:ext cx="11017224" cy="5262979"/>
          </a:xfrm>
          <a:prstGeom prst="rect">
            <a:avLst/>
          </a:prstGeom>
          <a:noFill/>
        </p:spPr>
        <p:txBody>
          <a:bodyPr wrap="square">
            <a:spAutoFit/>
          </a:bodyPr>
          <a:lstStyle/>
          <a:p>
            <a:pPr algn="just" rtl="1"/>
            <a:r>
              <a:rPr lang="ar-JO" sz="2400" b="1" i="0" u="sng" dirty="0">
                <a:solidFill>
                  <a:srgbClr val="333333"/>
                </a:solidFill>
                <a:effectLst/>
                <a:latin typeface="Droid Arabic Kufi"/>
                <a:cs typeface="+mj-cs"/>
              </a:rPr>
              <a:t>أهمية البحث (مبررات ودوافع الباحث):</a:t>
            </a:r>
            <a:endParaRPr lang="ar-JO" sz="2400" b="0" i="0" dirty="0">
              <a:solidFill>
                <a:srgbClr val="333333"/>
              </a:solidFill>
              <a:effectLst/>
              <a:latin typeface="Droid Arabic Kufi"/>
              <a:cs typeface="+mj-cs"/>
            </a:endParaRPr>
          </a:p>
          <a:p>
            <a:pPr algn="just" rtl="1"/>
            <a:r>
              <a:rPr lang="ar-JO" sz="2400" b="0" i="0" dirty="0">
                <a:solidFill>
                  <a:srgbClr val="333333"/>
                </a:solidFill>
                <a:effectLst/>
                <a:latin typeface="Droid Arabic Kufi"/>
                <a:cs typeface="+mj-cs"/>
              </a:rPr>
              <a:t>تُعد أهمية البحث أو مبررات ودوافع الباحث من بين مراحل البحث العلمي الواجب تضمينها، فما الذي دعا الباحث ليتفاعل مع قضية في نطاق تخصصه؟ أو ما الذي جعله يسوق تلك المشكلة بعينها</a:t>
            </a:r>
            <a:r>
              <a:rPr lang="ar-JO" sz="2400" dirty="0">
                <a:solidFill>
                  <a:srgbClr val="333333"/>
                </a:solidFill>
                <a:latin typeface="Droid Arabic Kufi"/>
                <a:cs typeface="+mj-cs"/>
              </a:rPr>
              <a:t> </a:t>
            </a:r>
            <a:r>
              <a:rPr lang="ar-JO" sz="2400" b="0" i="0" dirty="0">
                <a:solidFill>
                  <a:srgbClr val="333333"/>
                </a:solidFill>
                <a:effectLst/>
                <a:latin typeface="Droid Arabic Kufi"/>
                <a:cs typeface="+mj-cs"/>
              </a:rPr>
              <a:t>دون غيرها؟ والإجابة عن ذلك تمثل أهمية البحث العلمي.</a:t>
            </a:r>
          </a:p>
          <a:p>
            <a:pPr algn="just" rtl="1"/>
            <a:r>
              <a:rPr lang="ar-JO" sz="2400" b="0" i="0" dirty="0">
                <a:solidFill>
                  <a:srgbClr val="333333"/>
                </a:solidFill>
                <a:effectLst/>
                <a:latin typeface="Droid Arabic Kufi"/>
                <a:cs typeface="+mj-cs"/>
              </a:rPr>
              <a:t> </a:t>
            </a:r>
          </a:p>
          <a:p>
            <a:pPr algn="just" rtl="1"/>
            <a:r>
              <a:rPr lang="ar-JO" sz="2400" b="1" i="0" u="sng" dirty="0">
                <a:solidFill>
                  <a:srgbClr val="333333"/>
                </a:solidFill>
                <a:effectLst/>
                <a:latin typeface="Droid Arabic Kufi"/>
                <a:cs typeface="+mj-cs"/>
              </a:rPr>
              <a:t>أهداف البحث (الغاية من البحث):</a:t>
            </a:r>
            <a:endParaRPr lang="ar-JO" sz="2400" b="0" i="0" dirty="0">
              <a:solidFill>
                <a:srgbClr val="333333"/>
              </a:solidFill>
              <a:effectLst/>
              <a:latin typeface="Droid Arabic Kufi"/>
              <a:cs typeface="+mj-cs"/>
            </a:endParaRPr>
          </a:p>
          <a:p>
            <a:pPr algn="just" rtl="1"/>
            <a:r>
              <a:rPr lang="ar-JO" sz="2400" b="0" i="0" dirty="0">
                <a:solidFill>
                  <a:srgbClr val="333333"/>
                </a:solidFill>
                <a:effectLst/>
                <a:latin typeface="Droid Arabic Kufi"/>
                <a:cs typeface="+mj-cs"/>
              </a:rPr>
              <a:t>إن تتبع الباحث لهدف أو أكثر من مراحل البحث العلمي الضرورية، والهدف يتمحور فيما يسعى الباحث أن يصل إليه، وينبثق منه أسئلة البحث أو الفرضيات، فهي صورة أخرى للأهداف، ومن المهم أن تظهر الأهداف واضحة بسيطة، ويُمكن مُعايرتها أو قياسها، وللباحث أن يصوغ ما يحلو له من أهداف في إطار الدراسة، وحدود البحث.</a:t>
            </a:r>
          </a:p>
          <a:p>
            <a:pPr algn="just" rtl="1"/>
            <a:endParaRPr lang="ar-JO" sz="2400" dirty="0">
              <a:solidFill>
                <a:srgbClr val="333333"/>
              </a:solidFill>
              <a:latin typeface="Droid Arabic Kufi"/>
              <a:cs typeface="+mj-cs"/>
            </a:endParaRPr>
          </a:p>
          <a:p>
            <a:pPr algn="just" rtl="1"/>
            <a:r>
              <a:rPr lang="ar-JO" sz="2400" b="1" i="0" u="sng" dirty="0">
                <a:solidFill>
                  <a:srgbClr val="333333"/>
                </a:solidFill>
                <a:effectLst/>
                <a:latin typeface="Droid Arabic Kufi"/>
                <a:cs typeface="+mj-cs"/>
              </a:rPr>
              <a:t>أسئلة البحث أو الفرضيات العلمية:</a:t>
            </a:r>
          </a:p>
          <a:p>
            <a:pPr algn="just" rtl="1"/>
            <a:r>
              <a:rPr lang="ar-JO" sz="2400" b="0" i="0" dirty="0">
                <a:solidFill>
                  <a:srgbClr val="333333"/>
                </a:solidFill>
                <a:effectLst/>
                <a:latin typeface="Droid Arabic Kufi"/>
                <a:cs typeface="+mj-cs"/>
              </a:rPr>
              <a:t>تُعتبر أسئلة البحث أو الفرضيات العلمية مرحلة رئيسية مهمة من مراحل البحث العلمي، فهي تخمين يُصاغ كتابيًا، وبناءً على خلفية معرفية لطريقة حل المشكلة، غير أن ذلك يتطلب إثبات ودراسة للسببية، والعلاقات بين المتغيرات، واستخراج القرائن والشواهد.</a:t>
            </a:r>
          </a:p>
        </p:txBody>
      </p:sp>
    </p:spTree>
    <p:custDataLst>
      <p:tags r:id="rId1"/>
    </p:custDataLst>
    <p:extLst>
      <p:ext uri="{BB962C8B-B14F-4D97-AF65-F5344CB8AC3E}">
        <p14:creationId xmlns:p14="http://schemas.microsoft.com/office/powerpoint/2010/main" val="296357909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مراحل البحث العلمي</a:t>
            </a:r>
          </a:p>
        </p:txBody>
      </p:sp>
      <p:sp>
        <p:nvSpPr>
          <p:cNvPr id="12" name="TextBox 11">
            <a:extLst>
              <a:ext uri="{FF2B5EF4-FFF2-40B4-BE49-F238E27FC236}">
                <a16:creationId xmlns:a16="http://schemas.microsoft.com/office/drawing/2014/main" id="{1445D778-CF54-4CB4-A00B-2574419F8340}"/>
              </a:ext>
            </a:extLst>
          </p:cNvPr>
          <p:cNvSpPr txBox="1"/>
          <p:nvPr/>
        </p:nvSpPr>
        <p:spPr>
          <a:xfrm>
            <a:off x="767408" y="1422966"/>
            <a:ext cx="11017224" cy="5379165"/>
          </a:xfrm>
          <a:prstGeom prst="rect">
            <a:avLst/>
          </a:prstGeom>
          <a:noFill/>
        </p:spPr>
        <p:txBody>
          <a:bodyPr wrap="square">
            <a:spAutoFit/>
          </a:bodyPr>
          <a:lstStyle/>
          <a:p>
            <a:pPr algn="just" rtl="1"/>
            <a:r>
              <a:rPr lang="ar-JO" sz="2400" b="1" i="0" u="sng" dirty="0">
                <a:solidFill>
                  <a:srgbClr val="333333"/>
                </a:solidFill>
                <a:effectLst/>
                <a:latin typeface="Droid Arabic Kufi"/>
                <a:cs typeface="+mj-cs"/>
              </a:rPr>
              <a:t>الإطار النظري للبحث:</a:t>
            </a:r>
            <a:endParaRPr lang="ar-JO" sz="2400" b="0" i="0" dirty="0">
              <a:solidFill>
                <a:srgbClr val="333333"/>
              </a:solidFill>
              <a:effectLst/>
              <a:latin typeface="Droid Arabic Kufi"/>
              <a:cs typeface="+mj-cs"/>
            </a:endParaRPr>
          </a:p>
          <a:p>
            <a:pPr algn="just" rtl="1"/>
            <a:r>
              <a:rPr lang="ar-JO" sz="2400" b="0" i="0" dirty="0">
                <a:solidFill>
                  <a:srgbClr val="333333"/>
                </a:solidFill>
                <a:effectLst/>
                <a:latin typeface="Droid Arabic Kufi"/>
                <a:cs typeface="+mj-cs"/>
              </a:rPr>
              <a:t>يُعد الإطار النظري بمثابة مرحلة جوهرية من مراحل البحث العلمي، ويتضمن مكونين أساسيين:</a:t>
            </a:r>
          </a:p>
          <a:p>
            <a:pPr algn="just" rtl="1"/>
            <a:endParaRPr lang="ar-JO" sz="2400" b="0" i="0" dirty="0">
              <a:solidFill>
                <a:srgbClr val="333333"/>
              </a:solidFill>
              <a:effectLst/>
              <a:latin typeface="Droid Arabic Kufi"/>
              <a:cs typeface="+mj-cs"/>
            </a:endParaRPr>
          </a:p>
          <a:p>
            <a:pPr algn="just" rtl="1">
              <a:buFont typeface="Arial" panose="020B0604020202020204" pitchFamily="34" charset="0"/>
              <a:buChar char="•"/>
            </a:pPr>
            <a:r>
              <a:rPr lang="ar-JO" sz="2400" b="1" i="0" u="sng" dirty="0">
                <a:solidFill>
                  <a:srgbClr val="333333"/>
                </a:solidFill>
                <a:effectLst/>
                <a:latin typeface="Droid Arabic Kufi"/>
                <a:cs typeface="+mj-cs"/>
              </a:rPr>
              <a:t>هيكل البحث:</a:t>
            </a:r>
            <a:r>
              <a:rPr lang="ar-JO" sz="2400" b="0" i="0" dirty="0">
                <a:solidFill>
                  <a:srgbClr val="333333"/>
                </a:solidFill>
                <a:effectLst/>
                <a:latin typeface="Droid Arabic Kufi"/>
                <a:cs typeface="+mj-cs"/>
              </a:rPr>
              <a:t> ويشمل هيكل البحث أبوابًا وفصولًا عديدة، وذلك هو التقسيم المتفق عليه بين الجميع، أما التطبيق الفعلي فيختلف من بحث لآخر، وعلى حسب حاجة البحث، وشروط جهات الدراسة، وذلك الجزء هو الذي يُظهر مدى جودة باحث عن أخر، فهل يستطيع الباحث أن يقنع المُقيِّمين بطريقة موضوعية أم لا؟ وذلك ينحى بنا إلى جانب مهم وهو أهمية ترابط الأفكار ووفرتها</a:t>
            </a:r>
            <a:r>
              <a:rPr lang="ar-JO" sz="2400" dirty="0">
                <a:solidFill>
                  <a:srgbClr val="333333"/>
                </a:solidFill>
                <a:latin typeface="Droid Arabic Kufi"/>
                <a:cs typeface="+mj-cs"/>
              </a:rPr>
              <a:t> </a:t>
            </a:r>
            <a:r>
              <a:rPr lang="ar-JO" sz="2400" b="0" i="0" dirty="0">
                <a:solidFill>
                  <a:srgbClr val="333333"/>
                </a:solidFill>
                <a:effectLst/>
                <a:latin typeface="Droid Arabic Kufi"/>
                <a:cs typeface="+mj-cs"/>
              </a:rPr>
              <a:t>وصلتها المباشرة بالموضوع.</a:t>
            </a:r>
          </a:p>
          <a:p>
            <a:pPr algn="just" rtl="1">
              <a:buFont typeface="Arial" panose="020B0604020202020204" pitchFamily="34" charset="0"/>
              <a:buChar char="•"/>
            </a:pPr>
            <a:endParaRPr lang="ar-JO" sz="2400" b="0" i="0" dirty="0">
              <a:solidFill>
                <a:srgbClr val="333333"/>
              </a:solidFill>
              <a:effectLst/>
              <a:latin typeface="Droid Arabic Kufi"/>
              <a:cs typeface="+mj-cs"/>
            </a:endParaRPr>
          </a:p>
          <a:p>
            <a:pPr algn="just" rtl="1">
              <a:buFont typeface="Arial" panose="020B0604020202020204" pitchFamily="34" charset="0"/>
              <a:buChar char="•"/>
            </a:pPr>
            <a:r>
              <a:rPr lang="ar-JO" sz="2400" b="1" i="0" u="sng" dirty="0">
                <a:solidFill>
                  <a:srgbClr val="333333"/>
                </a:solidFill>
                <a:effectLst/>
                <a:latin typeface="Droid Arabic Kufi"/>
                <a:cs typeface="+mj-cs"/>
              </a:rPr>
              <a:t>الدراسات السابقة: </a:t>
            </a:r>
            <a:r>
              <a:rPr lang="ar-JO" sz="2400" b="0" i="0" dirty="0">
                <a:solidFill>
                  <a:srgbClr val="333333"/>
                </a:solidFill>
                <a:effectLst/>
                <a:latin typeface="Droid Arabic Kufi"/>
                <a:cs typeface="+mj-cs"/>
              </a:rPr>
              <a:t>ما الفرق بين البحث العلمي الحالي وغيره من المؤلفات أو الموضوعات السابقة التي تطرقت لنفس مشكلة البحث، ومن هنا تنبع أهمية الدراسات السابقة لمعرفة وضع الدراسة الحالية نسبة إلى غيرها .</a:t>
            </a:r>
          </a:p>
          <a:p>
            <a:pPr algn="just" rtl="1">
              <a:buFont typeface="Arial" panose="020B0604020202020204" pitchFamily="34" charset="0"/>
              <a:buChar char="•"/>
            </a:pPr>
            <a:r>
              <a:rPr lang="ar-JO" sz="2400" b="0" i="0" dirty="0">
                <a:solidFill>
                  <a:srgbClr val="333333"/>
                </a:solidFill>
                <a:effectLst/>
                <a:latin typeface="Droid Arabic Kufi"/>
                <a:cs typeface="+mj-cs"/>
              </a:rPr>
              <a:t> ووجب على الباحث أن ينتقي أحدث الدراسات، ويقوم بتخليصها، ويعلق على نتائجها.</a:t>
            </a:r>
          </a:p>
          <a:p>
            <a:pPr algn="just" rtl="1"/>
            <a:r>
              <a:rPr lang="ar-JO" sz="2400" b="0" i="0" dirty="0">
                <a:solidFill>
                  <a:srgbClr val="333333"/>
                </a:solidFill>
                <a:effectLst/>
                <a:latin typeface="Droid Arabic Kufi"/>
                <a:cs typeface="+mj-cs"/>
              </a:rPr>
              <a:t> </a:t>
            </a:r>
          </a:p>
          <a:p>
            <a:pPr algn="just" rtl="1"/>
            <a:endParaRPr lang="ar-JO" sz="2400" b="0" i="0" dirty="0">
              <a:solidFill>
                <a:srgbClr val="333333"/>
              </a:solidFill>
              <a:effectLst/>
              <a:latin typeface="Droid Arabic Kufi"/>
              <a:cs typeface="+mj-cs"/>
            </a:endParaRPr>
          </a:p>
          <a:p>
            <a:pPr algn="r">
              <a:lnSpc>
                <a:spcPct val="150000"/>
              </a:lnSpc>
            </a:pPr>
            <a:endParaRPr lang="en-GB" sz="2400" dirty="0">
              <a:cs typeface="+mj-cs"/>
            </a:endParaRPr>
          </a:p>
        </p:txBody>
      </p:sp>
    </p:spTree>
    <p:custDataLst>
      <p:tags r:id="rId1"/>
    </p:custDataLst>
    <p:extLst>
      <p:ext uri="{BB962C8B-B14F-4D97-AF65-F5344CB8AC3E}">
        <p14:creationId xmlns:p14="http://schemas.microsoft.com/office/powerpoint/2010/main" val="420614592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مراحل البحث العلمي</a:t>
            </a:r>
          </a:p>
        </p:txBody>
      </p:sp>
      <p:sp>
        <p:nvSpPr>
          <p:cNvPr id="12" name="TextBox 11">
            <a:extLst>
              <a:ext uri="{FF2B5EF4-FFF2-40B4-BE49-F238E27FC236}">
                <a16:creationId xmlns:a16="http://schemas.microsoft.com/office/drawing/2014/main" id="{1445D778-CF54-4CB4-A00B-2574419F8340}"/>
              </a:ext>
            </a:extLst>
          </p:cNvPr>
          <p:cNvSpPr txBox="1"/>
          <p:nvPr/>
        </p:nvSpPr>
        <p:spPr>
          <a:xfrm>
            <a:off x="839416" y="1077056"/>
            <a:ext cx="11017224" cy="5009833"/>
          </a:xfrm>
          <a:prstGeom prst="rect">
            <a:avLst/>
          </a:prstGeom>
          <a:noFill/>
        </p:spPr>
        <p:txBody>
          <a:bodyPr wrap="square">
            <a:spAutoFit/>
          </a:bodyPr>
          <a:lstStyle/>
          <a:p>
            <a:pPr algn="just" rtl="1"/>
            <a:r>
              <a:rPr lang="ar-JO" sz="2400" b="1" i="0" u="sng" dirty="0">
                <a:solidFill>
                  <a:srgbClr val="333333"/>
                </a:solidFill>
                <a:effectLst/>
                <a:latin typeface="Droid Arabic Kufi"/>
                <a:cs typeface="+mj-cs"/>
              </a:rPr>
              <a:t>خلاصة البحث (النتائج):</a:t>
            </a:r>
            <a:endParaRPr lang="ar-JO" sz="2400" b="0" i="0" dirty="0">
              <a:solidFill>
                <a:srgbClr val="333333"/>
              </a:solidFill>
              <a:effectLst/>
              <a:latin typeface="Droid Arabic Kufi"/>
              <a:cs typeface="+mj-cs"/>
            </a:endParaRPr>
          </a:p>
          <a:p>
            <a:pPr algn="just" rtl="1"/>
            <a:r>
              <a:rPr lang="ar-JO" sz="2400" b="0" i="0" dirty="0">
                <a:solidFill>
                  <a:srgbClr val="333333"/>
                </a:solidFill>
                <a:effectLst/>
                <a:latin typeface="Droid Arabic Kufi"/>
                <a:cs typeface="+mj-cs"/>
              </a:rPr>
              <a:t>جميع إجراءات البحث ينبغي أن تصب في تلك المرحلة من مراحل البحث العلمي، ونتائج البحث بمثابة ملخص لما وصل إليه الباحث، ومن المهم أن تجيب عن أسئلة البحث، والعلاقة بين المتغيرات.</a:t>
            </a:r>
          </a:p>
          <a:p>
            <a:pPr algn="just" rtl="1"/>
            <a:r>
              <a:rPr lang="ar-JO" sz="2400" b="0" i="0" dirty="0">
                <a:solidFill>
                  <a:srgbClr val="333333"/>
                </a:solidFill>
                <a:effectLst/>
                <a:latin typeface="Droid Arabic Kufi"/>
                <a:cs typeface="+mj-cs"/>
              </a:rPr>
              <a:t> </a:t>
            </a:r>
          </a:p>
          <a:p>
            <a:pPr algn="just" rtl="1"/>
            <a:r>
              <a:rPr lang="ar-JO" sz="2400" b="1" i="0" u="sng" dirty="0">
                <a:solidFill>
                  <a:srgbClr val="333333"/>
                </a:solidFill>
                <a:effectLst/>
                <a:latin typeface="Droid Arabic Kufi"/>
                <a:cs typeface="+mj-cs"/>
              </a:rPr>
              <a:t>التوصيات والمقترحات</a:t>
            </a:r>
            <a:r>
              <a:rPr lang="ar-JO" sz="2400" b="0" i="0" dirty="0">
                <a:solidFill>
                  <a:srgbClr val="333333"/>
                </a:solidFill>
                <a:effectLst/>
                <a:latin typeface="Droid Arabic Kufi"/>
                <a:cs typeface="+mj-cs"/>
              </a:rPr>
              <a:t>: توصيات البحث هي أفكار تنبت من تعمق وفهم الباحث للمشكلة، وتتم صياغتها في ظل نتائج البحث، أما المقترحات فهي موضوعات بحثية يرى الباحث أنها مهمة، ويجب أن يتناولها الباحثون في المستقبل.</a:t>
            </a:r>
          </a:p>
          <a:p>
            <a:pPr algn="just" rtl="1"/>
            <a:r>
              <a:rPr lang="ar-JO" sz="2400" b="0" i="0" dirty="0">
                <a:solidFill>
                  <a:srgbClr val="333333"/>
                </a:solidFill>
                <a:effectLst/>
                <a:latin typeface="Droid Arabic Kufi"/>
                <a:cs typeface="+mj-cs"/>
              </a:rPr>
              <a:t> </a:t>
            </a:r>
          </a:p>
          <a:p>
            <a:pPr algn="just" rtl="1"/>
            <a:r>
              <a:rPr lang="ar-JO" sz="2400" b="1" i="0" u="sng" dirty="0">
                <a:solidFill>
                  <a:srgbClr val="333333"/>
                </a:solidFill>
                <a:effectLst/>
                <a:latin typeface="Droid Arabic Kufi"/>
                <a:cs typeface="+mj-cs"/>
              </a:rPr>
              <a:t>الخاتمة ومراجع البحث:</a:t>
            </a:r>
            <a:r>
              <a:rPr lang="ar-JO" sz="2400" b="0" i="0" dirty="0">
                <a:solidFill>
                  <a:srgbClr val="333333"/>
                </a:solidFill>
                <a:effectLst/>
                <a:latin typeface="Droid Arabic Kufi"/>
                <a:cs typeface="+mj-cs"/>
              </a:rPr>
              <a:t> في نهاية مراحل البحث العلمي يُدون الباحث خاتمة مختصرة تحمل بين طياتها طبيعة المشكلة العامة للبحث، وما بذله الباحث من وقت وجهد؛ لكي تخرج الدراسة بهيئة إيجابية، وبعد ذلك يُرتب المراجع في قائمة بصفحة منفصلة عن باقي أجزاء البحث.</a:t>
            </a:r>
          </a:p>
          <a:p>
            <a:pPr algn="just" rtl="1"/>
            <a:endParaRPr lang="ar-JO" sz="2400" b="0" i="0" dirty="0">
              <a:solidFill>
                <a:srgbClr val="333333"/>
              </a:solidFill>
              <a:effectLst/>
              <a:latin typeface="Droid Arabic Kufi"/>
              <a:cs typeface="+mj-cs"/>
            </a:endParaRPr>
          </a:p>
          <a:p>
            <a:pPr algn="r">
              <a:lnSpc>
                <a:spcPct val="150000"/>
              </a:lnSpc>
            </a:pPr>
            <a:endParaRPr lang="en-GB" sz="2400" dirty="0">
              <a:cs typeface="+mj-cs"/>
            </a:endParaRPr>
          </a:p>
        </p:txBody>
      </p:sp>
    </p:spTree>
    <p:custDataLst>
      <p:tags r:id="rId1"/>
    </p:custDataLst>
    <p:extLst>
      <p:ext uri="{BB962C8B-B14F-4D97-AF65-F5344CB8AC3E}">
        <p14:creationId xmlns:p14="http://schemas.microsoft.com/office/powerpoint/2010/main" val="402248044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45" name="Google Shape;145;p3"/>
          <p:cNvSpPr txBox="1"/>
          <p:nvPr/>
        </p:nvSpPr>
        <p:spPr>
          <a:xfrm>
            <a:off x="3287688" y="6594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أدوات البحث العلمي</a:t>
            </a:r>
          </a:p>
        </p:txBody>
      </p:sp>
      <p:sp>
        <p:nvSpPr>
          <p:cNvPr id="12" name="TextBox 11">
            <a:extLst>
              <a:ext uri="{FF2B5EF4-FFF2-40B4-BE49-F238E27FC236}">
                <a16:creationId xmlns:a16="http://schemas.microsoft.com/office/drawing/2014/main" id="{1445D778-CF54-4CB4-A00B-2574419F8340}"/>
              </a:ext>
            </a:extLst>
          </p:cNvPr>
          <p:cNvSpPr txBox="1"/>
          <p:nvPr/>
        </p:nvSpPr>
        <p:spPr>
          <a:xfrm>
            <a:off x="763564" y="820086"/>
            <a:ext cx="11017224" cy="5539978"/>
          </a:xfrm>
          <a:prstGeom prst="rect">
            <a:avLst/>
          </a:prstGeom>
          <a:noFill/>
        </p:spPr>
        <p:txBody>
          <a:bodyPr wrap="square">
            <a:spAutoFit/>
          </a:bodyPr>
          <a:lstStyle/>
          <a:p>
            <a:pPr algn="ctr" rtl="1"/>
            <a:r>
              <a:rPr lang="ar-SA" sz="2400" b="1" dirty="0">
                <a:effectLst/>
                <a:latin typeface="Times New Roman" panose="02020603050405020304" pitchFamily="18" charset="0"/>
                <a:ea typeface="Times New Roman" panose="02020603050405020304" pitchFamily="18" charset="0"/>
                <a:cs typeface="+mj-cs"/>
              </a:rPr>
              <a:t>أولاً : العينات</a:t>
            </a:r>
            <a:endParaRPr lang="en-GB" sz="2400" dirty="0">
              <a:effectLst/>
              <a:latin typeface="Times New Roman" panose="02020603050405020304" pitchFamily="18" charset="0"/>
              <a:ea typeface="Times New Roman" panose="02020603050405020304" pitchFamily="18" charset="0"/>
              <a:cs typeface="+mj-cs"/>
            </a:endParaRPr>
          </a:p>
          <a:p>
            <a:pPr algn="just" rtl="1"/>
            <a:r>
              <a:rPr lang="ar-SA" sz="2400" b="1" dirty="0">
                <a:effectLst/>
                <a:latin typeface="Times New Roman" panose="02020603050405020304" pitchFamily="18" charset="0"/>
                <a:ea typeface="Times New Roman" panose="02020603050405020304" pitchFamily="18" charset="0"/>
                <a:cs typeface="+mj-cs"/>
              </a:rPr>
              <a:t> مجتمع البحث</a:t>
            </a:r>
            <a:r>
              <a:rPr lang="ar-SA" sz="2400" dirty="0">
                <a:effectLst/>
                <a:latin typeface="Times New Roman" panose="02020603050405020304" pitchFamily="18" charset="0"/>
                <a:ea typeface="Times New Roman" panose="02020603050405020304" pitchFamily="18" charset="0"/>
                <a:cs typeface="+mj-cs"/>
              </a:rPr>
              <a:t>: يعني جميع مفردات المشكلة التي يدرسها الباحث.</a:t>
            </a:r>
            <a:endParaRPr lang="en-GB" sz="2400" dirty="0">
              <a:effectLst/>
              <a:latin typeface="Times New Roman" panose="02020603050405020304" pitchFamily="18" charset="0"/>
              <a:ea typeface="Times New Roman" panose="02020603050405020304" pitchFamily="18" charset="0"/>
              <a:cs typeface="+mj-cs"/>
            </a:endParaRPr>
          </a:p>
          <a:p>
            <a:pPr algn="just" rtl="1"/>
            <a:r>
              <a:rPr lang="ar-SA" sz="2400" b="1" dirty="0">
                <a:effectLst/>
                <a:latin typeface="Times New Roman" panose="02020603050405020304" pitchFamily="18" charset="0"/>
                <a:ea typeface="Times New Roman" panose="02020603050405020304" pitchFamily="18" charset="0"/>
                <a:cs typeface="+mj-cs"/>
              </a:rPr>
              <a:t>عينة البحث</a:t>
            </a:r>
            <a:r>
              <a:rPr lang="ar-SA" sz="2400" dirty="0">
                <a:effectLst/>
                <a:latin typeface="Times New Roman" panose="02020603050405020304" pitchFamily="18" charset="0"/>
                <a:ea typeface="Times New Roman" panose="02020603050405020304" pitchFamily="18" charset="0"/>
                <a:cs typeface="+mj-cs"/>
              </a:rPr>
              <a:t>: هي الإجابة على تساؤل الباحث : هل سيطبق دراسته على كل الأفراد أم يختار عينة منهم فقط.</a:t>
            </a:r>
            <a:r>
              <a:rPr lang="ar-JO" sz="2400" dirty="0">
                <a:effectLst/>
                <a:latin typeface="Times New Roman" panose="02020603050405020304" pitchFamily="18" charset="0"/>
                <a:ea typeface="Times New Roman" panose="02020603050405020304" pitchFamily="18" charset="0"/>
                <a:cs typeface="+mj-cs"/>
              </a:rPr>
              <a:t> </a:t>
            </a:r>
          </a:p>
          <a:p>
            <a:pPr algn="just" rtl="1"/>
            <a:endParaRPr lang="en-GB" sz="2000" dirty="0">
              <a:effectLst/>
              <a:latin typeface="Times New Roman" panose="02020603050405020304" pitchFamily="18" charset="0"/>
              <a:ea typeface="Times New Roman" panose="02020603050405020304" pitchFamily="18" charset="0"/>
              <a:cs typeface="+mj-cs"/>
            </a:endParaRPr>
          </a:p>
          <a:p>
            <a:pPr algn="r"/>
            <a:r>
              <a:rPr lang="ar-JO" sz="2400" b="1" dirty="0">
                <a:cs typeface="+mj-cs"/>
              </a:rPr>
              <a:t>أنواع أساليب العينة العشوائية:</a:t>
            </a:r>
          </a:p>
          <a:p>
            <a:pPr algn="r"/>
            <a:r>
              <a:rPr lang="ar-JO" sz="2400" b="1" dirty="0">
                <a:cs typeface="+mj-cs"/>
              </a:rPr>
              <a:t>العينة العشوائية البسيطة</a:t>
            </a:r>
            <a:r>
              <a:rPr lang="ar-JO" sz="2400" dirty="0">
                <a:cs typeface="+mj-cs"/>
              </a:rPr>
              <a:t>: يتم اختيار العينة العشوائية البسيطة عند توفر شرطين :أن يكون جميع أفراد المجتمع الأصلي معروفين ، وأن يكون هناك تجانس بين هؤلاء الأفراد. وتتم من خلال القرعة.</a:t>
            </a:r>
          </a:p>
          <a:p>
            <a:pPr algn="r"/>
            <a:r>
              <a:rPr lang="ar-JO" sz="2400" dirty="0">
                <a:cs typeface="+mj-cs"/>
              </a:rPr>
              <a:t> </a:t>
            </a:r>
          </a:p>
          <a:p>
            <a:pPr algn="r"/>
            <a:r>
              <a:rPr lang="ar-JO" sz="2400" b="1" dirty="0">
                <a:cs typeface="+mj-cs"/>
              </a:rPr>
              <a:t>العينة الطبقية: </a:t>
            </a:r>
            <a:r>
              <a:rPr lang="ar-JO" sz="2400" dirty="0">
                <a:cs typeface="+mj-cs"/>
              </a:rPr>
              <a:t>يتم الاختيار وفقاً للشروط التالية : أن يكون جميع أفراد المجتمع معروفين. وأن يكون مجتمع البحث متباين. وأن يتكون مجتمع البحث من عدة طبقات متباينة ( غير متساوية ). وتتم من خلال اختيار عينات ن كل فئة.</a:t>
            </a:r>
          </a:p>
          <a:p>
            <a:pPr algn="r"/>
            <a:r>
              <a:rPr lang="ar-JO" sz="2400" b="1" dirty="0">
                <a:cs typeface="+mj-cs"/>
              </a:rPr>
              <a:t>طريقة العينة المنتظمة: </a:t>
            </a:r>
            <a:r>
              <a:rPr lang="ar-JO" sz="2400" dirty="0">
                <a:cs typeface="+mj-cs"/>
              </a:rPr>
              <a:t>أن يتم اختيار أفراد العينة وفقاً لطريقة منتظمة، مثلاً : إذا كان مجتمع البحث موجوداً في سجل مرقم فيتم الاختيار وفقاً للآتي:</a:t>
            </a:r>
          </a:p>
          <a:p>
            <a:pPr algn="r"/>
            <a:r>
              <a:rPr lang="ar-JO" sz="2400" dirty="0">
                <a:cs typeface="+mj-cs"/>
              </a:rPr>
              <a:t>اختيار أرقام العينة بشكل منتظم : مثل الأرقام 1، 6 ، 12، 18 وفقاً للعدد المطلوب.</a:t>
            </a:r>
          </a:p>
          <a:p>
            <a:pPr algn="r"/>
            <a:r>
              <a:rPr lang="ar-JO" sz="2400" dirty="0">
                <a:cs typeface="+mj-cs"/>
              </a:rPr>
              <a:t>أو قسمة مجتمع العينة مثلاً (300) على عدد العينة المطلوب مثلاً (30) .</a:t>
            </a:r>
          </a:p>
          <a:p>
            <a:pPr algn="just" rtl="1"/>
            <a:endParaRPr lang="en-GB" sz="2200" dirty="0">
              <a:effectLst/>
              <a:latin typeface="Times New Roman" panose="02020603050405020304" pitchFamily="18" charset="0"/>
              <a:ea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263145866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2" name="TextBox 11">
            <a:extLst>
              <a:ext uri="{FF2B5EF4-FFF2-40B4-BE49-F238E27FC236}">
                <a16:creationId xmlns:a16="http://schemas.microsoft.com/office/drawing/2014/main" id="{1445D778-CF54-4CB4-A00B-2574419F8340}"/>
              </a:ext>
            </a:extLst>
          </p:cNvPr>
          <p:cNvSpPr txBox="1"/>
          <p:nvPr/>
        </p:nvSpPr>
        <p:spPr>
          <a:xfrm>
            <a:off x="839416" y="1077056"/>
            <a:ext cx="11017224" cy="5262979"/>
          </a:xfrm>
          <a:prstGeom prst="rect">
            <a:avLst/>
          </a:prstGeom>
          <a:noFill/>
        </p:spPr>
        <p:txBody>
          <a:bodyPr wrap="square">
            <a:spAutoFit/>
          </a:bodyPr>
          <a:lstStyle/>
          <a:p>
            <a:pPr marL="16510" algn="just" rtl="1"/>
            <a:r>
              <a:rPr lang="ar-SA" sz="2800" b="1" dirty="0">
                <a:effectLst/>
                <a:latin typeface="Times New Roman" panose="02020603050405020304" pitchFamily="18" charset="0"/>
                <a:ea typeface="Times New Roman" panose="02020603050405020304" pitchFamily="18" charset="0"/>
                <a:cs typeface="+mj-cs"/>
              </a:rPr>
              <a:t>أسلوب العينة غير العشوائية</a:t>
            </a:r>
            <a:r>
              <a:rPr lang="ar-JO" sz="2800" b="1" dirty="0">
                <a:effectLst/>
                <a:latin typeface="Times New Roman" panose="02020603050405020304" pitchFamily="18" charset="0"/>
                <a:ea typeface="Times New Roman" panose="02020603050405020304" pitchFamily="18" charset="0"/>
                <a:cs typeface="+mj-cs"/>
              </a:rPr>
              <a:t> </a:t>
            </a:r>
            <a:r>
              <a:rPr lang="ar-SA" sz="2800" dirty="0">
                <a:effectLst/>
                <a:latin typeface="Times New Roman" panose="02020603050405020304" pitchFamily="18" charset="0"/>
                <a:ea typeface="Times New Roman" panose="02020603050405020304" pitchFamily="18" charset="0"/>
                <a:cs typeface="+mj-cs"/>
              </a:rPr>
              <a:t>يتم اختيار هذا الأسلوب إذا كان أفراد المجتمع يصعب تحديده (غير معروفين) مثل: المتهربين من الضرائب، المنحرفين، المدمنين.</a:t>
            </a:r>
            <a:endParaRPr lang="en-GB" sz="2800" dirty="0">
              <a:effectLst/>
              <a:latin typeface="Times New Roman" panose="02020603050405020304" pitchFamily="18" charset="0"/>
              <a:ea typeface="Times New Roman" panose="02020603050405020304" pitchFamily="18" charset="0"/>
              <a:cs typeface="+mj-cs"/>
            </a:endParaRPr>
          </a:p>
          <a:p>
            <a:pPr marL="16510" algn="just" rtl="1"/>
            <a:r>
              <a:rPr lang="ar-SA" sz="2800" dirty="0">
                <a:effectLst/>
                <a:latin typeface="Times New Roman" panose="02020603050405020304" pitchFamily="18" charset="0"/>
                <a:ea typeface="Times New Roman" panose="02020603050405020304" pitchFamily="18" charset="0"/>
                <a:cs typeface="+mj-cs"/>
              </a:rPr>
              <a:t> </a:t>
            </a:r>
            <a:endParaRPr lang="en-GB" sz="2800" dirty="0">
              <a:effectLst/>
              <a:latin typeface="Times New Roman" panose="02020603050405020304" pitchFamily="18" charset="0"/>
              <a:ea typeface="Times New Roman" panose="02020603050405020304" pitchFamily="18" charset="0"/>
              <a:cs typeface="+mj-cs"/>
            </a:endParaRPr>
          </a:p>
          <a:p>
            <a:pPr marL="16510" algn="just" rtl="1"/>
            <a:r>
              <a:rPr lang="ar-SA" sz="2800" b="1" dirty="0">
                <a:effectLst/>
                <a:latin typeface="Times New Roman" panose="02020603050405020304" pitchFamily="18" charset="0"/>
                <a:ea typeface="Times New Roman" panose="02020603050405020304" pitchFamily="18" charset="0"/>
                <a:cs typeface="+mj-cs"/>
              </a:rPr>
              <a:t>أنواع أساليب العينة غير العشوائية:</a:t>
            </a:r>
            <a:endParaRPr lang="en-GB" sz="2800" dirty="0">
              <a:effectLst/>
              <a:latin typeface="Times New Roman" panose="02020603050405020304" pitchFamily="18" charset="0"/>
              <a:ea typeface="Times New Roman" panose="02020603050405020304" pitchFamily="18" charset="0"/>
              <a:cs typeface="+mj-cs"/>
            </a:endParaRPr>
          </a:p>
          <a:p>
            <a:pPr marL="342900" lvl="0" indent="-342900" algn="just" rtl="1">
              <a:buFont typeface="Symbol" panose="05050102010706020507" pitchFamily="18" charset="2"/>
              <a:buChar char=""/>
              <a:tabLst>
                <a:tab pos="473710" algn="l"/>
              </a:tabLst>
            </a:pPr>
            <a:r>
              <a:rPr lang="ar-SA" sz="2800" b="1" dirty="0">
                <a:effectLst/>
                <a:latin typeface="Times New Roman" panose="02020603050405020304" pitchFamily="18" charset="0"/>
                <a:ea typeface="Times New Roman" panose="02020603050405020304" pitchFamily="18" charset="0"/>
                <a:cs typeface="+mj-cs"/>
              </a:rPr>
              <a:t>عينة الصدفة</a:t>
            </a:r>
            <a:endParaRPr lang="en-GB" sz="2800" dirty="0">
              <a:effectLst/>
              <a:latin typeface="Times New Roman" panose="02020603050405020304" pitchFamily="18" charset="0"/>
              <a:ea typeface="Times New Roman" panose="02020603050405020304" pitchFamily="18" charset="0"/>
              <a:cs typeface="+mj-cs"/>
            </a:endParaRPr>
          </a:p>
          <a:p>
            <a:pPr marL="457200" algn="just" rtl="1"/>
            <a:r>
              <a:rPr lang="ar-SA" sz="2800" dirty="0">
                <a:effectLst/>
                <a:latin typeface="Times New Roman" panose="02020603050405020304" pitchFamily="18" charset="0"/>
                <a:ea typeface="Times New Roman" panose="02020603050405020304" pitchFamily="18" charset="0"/>
                <a:cs typeface="+mj-cs"/>
              </a:rPr>
              <a:t>اختيار عدد من الأفراد الذين يقابلهم بالصدفة </a:t>
            </a:r>
            <a:r>
              <a:rPr lang="ar-JO" sz="2800" dirty="0">
                <a:effectLst/>
                <a:latin typeface="Times New Roman" panose="02020603050405020304" pitchFamily="18" charset="0"/>
                <a:ea typeface="Times New Roman" panose="02020603050405020304" pitchFamily="18" charset="0"/>
                <a:cs typeface="+mj-cs"/>
              </a:rPr>
              <a:t>.</a:t>
            </a:r>
            <a:endParaRPr lang="en-GB" sz="2800" dirty="0">
              <a:effectLst/>
              <a:latin typeface="Times New Roman" panose="02020603050405020304" pitchFamily="18" charset="0"/>
              <a:ea typeface="Times New Roman" panose="02020603050405020304" pitchFamily="18" charset="0"/>
              <a:cs typeface="+mj-cs"/>
            </a:endParaRPr>
          </a:p>
          <a:p>
            <a:pPr marL="342900" lvl="0" indent="-342900" algn="just" rtl="1">
              <a:buFont typeface="Symbol" panose="05050102010706020507" pitchFamily="18" charset="2"/>
              <a:buChar char=""/>
              <a:tabLst>
                <a:tab pos="473710" algn="l"/>
              </a:tabLst>
            </a:pPr>
            <a:r>
              <a:rPr lang="ar-SA" sz="2800" b="1" dirty="0">
                <a:effectLst/>
                <a:latin typeface="Times New Roman" panose="02020603050405020304" pitchFamily="18" charset="0"/>
                <a:ea typeface="Times New Roman" panose="02020603050405020304" pitchFamily="18" charset="0"/>
                <a:cs typeface="+mj-cs"/>
              </a:rPr>
              <a:t>العينة الحصصية</a:t>
            </a:r>
            <a:endParaRPr lang="en-GB" sz="2800" dirty="0">
              <a:effectLst/>
              <a:latin typeface="Times New Roman" panose="02020603050405020304" pitchFamily="18" charset="0"/>
              <a:ea typeface="Times New Roman" panose="02020603050405020304" pitchFamily="18" charset="0"/>
              <a:cs typeface="+mj-cs"/>
            </a:endParaRPr>
          </a:p>
          <a:p>
            <a:pPr marL="457200" algn="just" rtl="1"/>
            <a:r>
              <a:rPr lang="ar-SA" sz="2800" dirty="0">
                <a:effectLst/>
                <a:latin typeface="Times New Roman" panose="02020603050405020304" pitchFamily="18" charset="0"/>
                <a:ea typeface="Times New Roman" panose="02020603050405020304" pitchFamily="18" charset="0"/>
                <a:cs typeface="+mj-cs"/>
              </a:rPr>
              <a:t>يتم تقسيم  مجتمع الدراسة  إلى فئات ثم يتم اختيار عدداً من كل فئة بحيث يتناسب مع حجم العينة.</a:t>
            </a:r>
            <a:endParaRPr lang="en-GB" sz="2800" dirty="0">
              <a:effectLst/>
              <a:latin typeface="Times New Roman" panose="02020603050405020304" pitchFamily="18" charset="0"/>
              <a:ea typeface="Times New Roman" panose="02020603050405020304" pitchFamily="18" charset="0"/>
              <a:cs typeface="+mj-cs"/>
            </a:endParaRPr>
          </a:p>
          <a:p>
            <a:pPr marL="342900" lvl="0" indent="-342900" algn="just" rtl="1">
              <a:buFont typeface="Symbol" panose="05050102010706020507" pitchFamily="18" charset="2"/>
              <a:buChar char=""/>
              <a:tabLst>
                <a:tab pos="473710" algn="l"/>
              </a:tabLst>
            </a:pPr>
            <a:r>
              <a:rPr lang="ar-SA" sz="2800" b="1" dirty="0">
                <a:effectLst/>
                <a:latin typeface="Times New Roman" panose="02020603050405020304" pitchFamily="18" charset="0"/>
                <a:ea typeface="Times New Roman" panose="02020603050405020304" pitchFamily="18" charset="0"/>
                <a:cs typeface="+mj-cs"/>
              </a:rPr>
              <a:t>العينة الفرضية أو القصدية</a:t>
            </a:r>
            <a:endParaRPr lang="en-GB" sz="2800" dirty="0">
              <a:effectLst/>
              <a:latin typeface="Times New Roman" panose="02020603050405020304" pitchFamily="18" charset="0"/>
              <a:ea typeface="Times New Roman" panose="02020603050405020304" pitchFamily="18" charset="0"/>
              <a:cs typeface="+mj-cs"/>
            </a:endParaRPr>
          </a:p>
          <a:p>
            <a:pPr marL="457200" algn="just" rtl="1"/>
            <a:r>
              <a:rPr lang="ar-SA" sz="2800" dirty="0">
                <a:effectLst/>
                <a:latin typeface="Times New Roman" panose="02020603050405020304" pitchFamily="18" charset="0"/>
                <a:ea typeface="Times New Roman" panose="02020603050405020304" pitchFamily="18" charset="0"/>
                <a:cs typeface="+mj-cs"/>
              </a:rPr>
              <a:t>هنا الباحث يحدد حاجته إلى معلومات معينة وهذه المعلومات تكون موجودة لدى أشخاص معينين.</a:t>
            </a:r>
            <a:endParaRPr lang="ar-JO" sz="2800" b="0" i="0" dirty="0">
              <a:solidFill>
                <a:srgbClr val="333333"/>
              </a:solidFill>
              <a:effectLst/>
              <a:latin typeface="Droid Arabic Kufi"/>
              <a:cs typeface="+mj-cs"/>
            </a:endParaRPr>
          </a:p>
        </p:txBody>
      </p:sp>
      <p:sp>
        <p:nvSpPr>
          <p:cNvPr id="6" name="Google Shape;145;p3">
            <a:extLst>
              <a:ext uri="{FF2B5EF4-FFF2-40B4-BE49-F238E27FC236}">
                <a16:creationId xmlns:a16="http://schemas.microsoft.com/office/drawing/2014/main" id="{DC93E958-51F1-49DA-9233-067D897710C5}"/>
              </a:ext>
            </a:extLst>
          </p:cNvPr>
          <p:cNvSpPr txBox="1"/>
          <p:nvPr/>
        </p:nvSpPr>
        <p:spPr>
          <a:xfrm>
            <a:off x="3287688" y="615432"/>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أدوات البحث العلمي</a:t>
            </a:r>
          </a:p>
        </p:txBody>
      </p:sp>
    </p:spTree>
    <p:custDataLst>
      <p:tags r:id="rId1"/>
    </p:custDataLst>
    <p:extLst>
      <p:ext uri="{BB962C8B-B14F-4D97-AF65-F5344CB8AC3E}">
        <p14:creationId xmlns:p14="http://schemas.microsoft.com/office/powerpoint/2010/main" val="3294604013"/>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2" name="TextBox 11">
            <a:extLst>
              <a:ext uri="{FF2B5EF4-FFF2-40B4-BE49-F238E27FC236}">
                <a16:creationId xmlns:a16="http://schemas.microsoft.com/office/drawing/2014/main" id="{1445D778-CF54-4CB4-A00B-2574419F8340}"/>
              </a:ext>
            </a:extLst>
          </p:cNvPr>
          <p:cNvSpPr txBox="1"/>
          <p:nvPr/>
        </p:nvSpPr>
        <p:spPr>
          <a:xfrm>
            <a:off x="389877" y="477145"/>
            <a:ext cx="11610780" cy="5632311"/>
          </a:xfrm>
          <a:prstGeom prst="rect">
            <a:avLst/>
          </a:prstGeom>
          <a:noFill/>
        </p:spPr>
        <p:txBody>
          <a:bodyPr wrap="square">
            <a:spAutoFit/>
          </a:bodyPr>
          <a:lstStyle/>
          <a:p>
            <a:pPr marL="16510" algn="ctr" rtl="1"/>
            <a:r>
              <a:rPr lang="ar-SA" sz="2400" b="1" dirty="0">
                <a:effectLst/>
                <a:latin typeface="Times New Roman" panose="02020603050405020304" pitchFamily="18" charset="0"/>
                <a:ea typeface="Times New Roman" panose="02020603050405020304" pitchFamily="18" charset="0"/>
                <a:cs typeface="+mj-cs"/>
              </a:rPr>
              <a:t>ثانياً : أساليب جمع البيانات</a:t>
            </a:r>
            <a:endParaRPr lang="en-GB" sz="2400" dirty="0">
              <a:effectLst/>
              <a:latin typeface="Times New Roman" panose="02020603050405020304" pitchFamily="18" charset="0"/>
              <a:ea typeface="Times New Roman" panose="02020603050405020304" pitchFamily="18" charset="0"/>
              <a:cs typeface="+mj-cs"/>
            </a:endParaRPr>
          </a:p>
          <a:p>
            <a:pPr marL="16510" algn="just" rtl="1"/>
            <a:r>
              <a:rPr lang="ar-SA" sz="2400" b="1" dirty="0">
                <a:effectLst/>
                <a:latin typeface="Times New Roman" panose="02020603050405020304" pitchFamily="18" charset="0"/>
                <a:ea typeface="Times New Roman" panose="02020603050405020304" pitchFamily="18" charset="0"/>
                <a:cs typeface="+mj-cs"/>
              </a:rPr>
              <a:t>المصادر الأولية:</a:t>
            </a:r>
            <a:endParaRPr lang="en-GB" sz="2400" dirty="0">
              <a:effectLst/>
              <a:latin typeface="Times New Roman" panose="02020603050405020304" pitchFamily="18" charset="0"/>
              <a:ea typeface="Times New Roman" panose="02020603050405020304" pitchFamily="18" charset="0"/>
              <a:cs typeface="+mj-cs"/>
            </a:endParaRPr>
          </a:p>
          <a:p>
            <a:pPr marL="342900" lvl="0" indent="-342900" algn="just" rtl="1">
              <a:buFont typeface="Symbol" panose="05050102010706020507" pitchFamily="18" charset="2"/>
              <a:buChar char=""/>
              <a:tabLst>
                <a:tab pos="473710" algn="l"/>
              </a:tabLst>
            </a:pPr>
            <a:r>
              <a:rPr lang="ar-JO" sz="2400" b="1" dirty="0">
                <a:solidFill>
                  <a:srgbClr val="C00000"/>
                </a:solidFill>
                <a:latin typeface="Times New Roman" panose="02020603050405020304" pitchFamily="18" charset="0"/>
                <a:ea typeface="Times New Roman" panose="02020603050405020304" pitchFamily="18" charset="0"/>
                <a:cs typeface="+mj-cs"/>
              </a:rPr>
              <a:t>الاستبانة : </a:t>
            </a:r>
            <a:r>
              <a:rPr lang="ar-SA" sz="2400" dirty="0">
                <a:effectLst/>
                <a:latin typeface="Times New Roman" panose="02020603050405020304" pitchFamily="18" charset="0"/>
                <a:ea typeface="Times New Roman" panose="02020603050405020304" pitchFamily="18" charset="0"/>
                <a:cs typeface="+mj-cs"/>
              </a:rPr>
              <a:t>أداة لجمع البيانات المتعلقة بموضوع البحث وه</a:t>
            </a:r>
            <a:r>
              <a:rPr lang="ar-JO" sz="2400" dirty="0">
                <a:effectLst/>
                <a:latin typeface="Times New Roman" panose="02020603050405020304" pitchFamily="18" charset="0"/>
                <a:ea typeface="Times New Roman" panose="02020603050405020304" pitchFamily="18" charset="0"/>
                <a:cs typeface="+mj-cs"/>
              </a:rPr>
              <a:t>ي</a:t>
            </a:r>
            <a:r>
              <a:rPr lang="ar-SA" sz="2400" dirty="0">
                <a:effectLst/>
                <a:latin typeface="Times New Roman" panose="02020603050405020304" pitchFamily="18" charset="0"/>
                <a:ea typeface="Times New Roman" panose="02020603050405020304" pitchFamily="18" charset="0"/>
                <a:cs typeface="+mj-cs"/>
              </a:rPr>
              <a:t> عبارة عن استمارة تحوي مجموعة من الأسئلة يوجهها الباحث إلى الأفراد المعنيين في البحث (عينة البحث). </a:t>
            </a:r>
            <a:r>
              <a:rPr lang="ar-JO" sz="2400" dirty="0">
                <a:effectLst/>
                <a:latin typeface="Times New Roman" panose="02020603050405020304" pitchFamily="18" charset="0"/>
                <a:ea typeface="Times New Roman" panose="02020603050405020304" pitchFamily="18" charset="0"/>
                <a:cs typeface="+mj-cs"/>
              </a:rPr>
              <a:t>وهي من </a:t>
            </a:r>
            <a:r>
              <a:rPr lang="ar-SA" sz="2400" dirty="0">
                <a:effectLst/>
                <a:latin typeface="Times New Roman" panose="02020603050405020304" pitchFamily="18" charset="0"/>
                <a:ea typeface="Times New Roman" panose="02020603050405020304" pitchFamily="18" charset="0"/>
                <a:cs typeface="+mj-cs"/>
              </a:rPr>
              <a:t>أكثر الأدوات استخداماً في مجالات العلوم الإنسانية.</a:t>
            </a:r>
            <a:endParaRPr lang="ar-JO" sz="2400" dirty="0">
              <a:effectLst/>
              <a:latin typeface="Times New Roman" panose="02020603050405020304" pitchFamily="18" charset="0"/>
              <a:ea typeface="Times New Roman" panose="02020603050405020304" pitchFamily="18" charset="0"/>
              <a:cs typeface="+mj-cs"/>
            </a:endParaRPr>
          </a:p>
          <a:p>
            <a:pPr marL="342900" lvl="0" indent="-342900" algn="just" rtl="1">
              <a:buFont typeface="Symbol" panose="05050102010706020507" pitchFamily="18" charset="2"/>
              <a:buChar char=""/>
              <a:tabLst>
                <a:tab pos="473710" algn="l"/>
              </a:tabLst>
            </a:pPr>
            <a:endParaRPr lang="en-GB" sz="2400" dirty="0">
              <a:effectLst/>
              <a:latin typeface="Times New Roman" panose="02020603050405020304" pitchFamily="18" charset="0"/>
              <a:ea typeface="Times New Roman" panose="02020603050405020304" pitchFamily="18" charset="0"/>
              <a:cs typeface="+mj-cs"/>
            </a:endParaRPr>
          </a:p>
          <a:p>
            <a:pPr marL="473710" algn="just" rtl="1"/>
            <a:r>
              <a:rPr lang="ar-SA" sz="2400" b="1" dirty="0">
                <a:effectLst/>
                <a:latin typeface="Times New Roman" panose="02020603050405020304" pitchFamily="18" charset="0"/>
                <a:ea typeface="Times New Roman" panose="02020603050405020304" pitchFamily="18" charset="0"/>
                <a:cs typeface="+mj-cs"/>
              </a:rPr>
              <a:t>أنواع الاستب</a:t>
            </a:r>
            <a:r>
              <a:rPr lang="ar-JO" sz="2400" b="1" dirty="0">
                <a:effectLst/>
                <a:latin typeface="Times New Roman" panose="02020603050405020304" pitchFamily="18" charset="0"/>
                <a:ea typeface="Times New Roman" panose="02020603050405020304" pitchFamily="18" charset="0"/>
                <a:cs typeface="+mj-cs"/>
              </a:rPr>
              <a:t>انات</a:t>
            </a:r>
            <a:r>
              <a:rPr lang="ar-SA" sz="2400" b="1" dirty="0">
                <a:effectLst/>
                <a:latin typeface="Times New Roman" panose="02020603050405020304" pitchFamily="18" charset="0"/>
                <a:ea typeface="Times New Roman" panose="02020603050405020304" pitchFamily="18" charset="0"/>
                <a:cs typeface="+mj-cs"/>
              </a:rPr>
              <a:t>:</a:t>
            </a:r>
            <a:endParaRPr lang="en-GB" sz="2400" dirty="0">
              <a:effectLst/>
              <a:latin typeface="Times New Roman" panose="02020603050405020304" pitchFamily="18" charset="0"/>
              <a:ea typeface="Times New Roman" panose="02020603050405020304" pitchFamily="18" charset="0"/>
              <a:cs typeface="+mj-cs"/>
            </a:endParaRPr>
          </a:p>
          <a:p>
            <a:pPr marL="742950" lvl="1" indent="-285750" algn="just" rtl="1">
              <a:buFont typeface="Courier New" panose="02070309020205020404" pitchFamily="49" charset="0"/>
              <a:buChar char="o"/>
              <a:tabLst>
                <a:tab pos="930910" algn="l"/>
              </a:tabLst>
            </a:pPr>
            <a:r>
              <a:rPr lang="ar-SA" sz="2400" b="1" dirty="0">
                <a:effectLst/>
                <a:latin typeface="Times New Roman" panose="02020603050405020304" pitchFamily="18" charset="0"/>
                <a:ea typeface="Times New Roman" panose="02020603050405020304" pitchFamily="18" charset="0"/>
                <a:cs typeface="+mj-cs"/>
              </a:rPr>
              <a:t>الاستبانة</a:t>
            </a:r>
            <a:r>
              <a:rPr lang="ar-JO" sz="2400" b="1" dirty="0">
                <a:effectLst/>
                <a:latin typeface="Times New Roman" panose="02020603050405020304" pitchFamily="18" charset="0"/>
                <a:ea typeface="Times New Roman" panose="02020603050405020304" pitchFamily="18" charset="0"/>
                <a:cs typeface="+mj-cs"/>
              </a:rPr>
              <a:t> </a:t>
            </a:r>
            <a:r>
              <a:rPr lang="ar-SA" sz="2400" b="1" dirty="0">
                <a:effectLst/>
                <a:latin typeface="Times New Roman" panose="02020603050405020304" pitchFamily="18" charset="0"/>
                <a:ea typeface="Times New Roman" panose="02020603050405020304" pitchFamily="18" charset="0"/>
                <a:cs typeface="+mj-cs"/>
              </a:rPr>
              <a:t> المغلق</a:t>
            </a:r>
            <a:r>
              <a:rPr lang="ar-JO" sz="2400" b="1" dirty="0">
                <a:effectLst/>
                <a:latin typeface="Times New Roman" panose="02020603050405020304" pitchFamily="18" charset="0"/>
                <a:ea typeface="Times New Roman" panose="02020603050405020304" pitchFamily="18" charset="0"/>
                <a:cs typeface="+mj-cs"/>
              </a:rPr>
              <a:t>ة</a:t>
            </a:r>
            <a:r>
              <a:rPr lang="ar-SA" sz="2400" b="1" dirty="0">
                <a:effectLst/>
                <a:latin typeface="Times New Roman" panose="02020603050405020304" pitchFamily="18" charset="0"/>
                <a:ea typeface="Times New Roman" panose="02020603050405020304" pitchFamily="18" charset="0"/>
                <a:cs typeface="+mj-cs"/>
              </a:rPr>
              <a:t>:</a:t>
            </a:r>
            <a:r>
              <a:rPr lang="ar-SA" sz="2400" dirty="0">
                <a:effectLst/>
                <a:latin typeface="Times New Roman" panose="02020603050405020304" pitchFamily="18" charset="0"/>
                <a:ea typeface="Times New Roman" panose="02020603050405020304" pitchFamily="18" charset="0"/>
                <a:cs typeface="+mj-cs"/>
              </a:rPr>
              <a:t> يطلب من أفراد العينة اختيار الإجابة المناسبة من مجموعة من ال</a:t>
            </a:r>
            <a:r>
              <a:rPr lang="ar-JO" sz="2400" dirty="0">
                <a:effectLst/>
                <a:latin typeface="Times New Roman" panose="02020603050405020304" pitchFamily="18" charset="0"/>
                <a:ea typeface="Times New Roman" panose="02020603050405020304" pitchFamily="18" charset="0"/>
                <a:cs typeface="+mj-cs"/>
              </a:rPr>
              <a:t>إ</a:t>
            </a:r>
            <a:r>
              <a:rPr lang="ar-SA" sz="2400" dirty="0">
                <a:effectLst/>
                <a:latin typeface="Times New Roman" panose="02020603050405020304" pitchFamily="18" charset="0"/>
                <a:ea typeface="Times New Roman" panose="02020603050405020304" pitchFamily="18" charset="0"/>
                <a:cs typeface="+mj-cs"/>
              </a:rPr>
              <a:t>جابات ، وه</a:t>
            </a:r>
            <a:r>
              <a:rPr lang="ar-JO" sz="2400" dirty="0">
                <a:effectLst/>
                <a:latin typeface="Times New Roman" panose="02020603050405020304" pitchFamily="18" charset="0"/>
                <a:ea typeface="Times New Roman" panose="02020603050405020304" pitchFamily="18" charset="0"/>
                <a:cs typeface="+mj-cs"/>
              </a:rPr>
              <a:t>ي</a:t>
            </a:r>
            <a:r>
              <a:rPr lang="ar-SA" sz="2400" dirty="0">
                <a:effectLst/>
                <a:latin typeface="Times New Roman" panose="02020603050405020304" pitchFamily="18" charset="0"/>
                <a:ea typeface="Times New Roman" panose="02020603050405020304" pitchFamily="18" charset="0"/>
                <a:cs typeface="+mj-cs"/>
              </a:rPr>
              <a:t> ال</a:t>
            </a:r>
            <a:r>
              <a:rPr lang="ar-JO" sz="2400" dirty="0">
                <a:effectLst/>
                <a:latin typeface="Times New Roman" panose="02020603050405020304" pitchFamily="18" charset="0"/>
                <a:ea typeface="Times New Roman" panose="02020603050405020304" pitchFamily="18" charset="0"/>
                <a:cs typeface="+mj-cs"/>
              </a:rPr>
              <a:t>أ</a:t>
            </a:r>
            <a:r>
              <a:rPr lang="ar-SA" sz="2400" dirty="0">
                <a:effectLst/>
                <a:latin typeface="Times New Roman" panose="02020603050405020304" pitchFamily="18" charset="0"/>
                <a:ea typeface="Times New Roman" panose="02020603050405020304" pitchFamily="18" charset="0"/>
                <a:cs typeface="+mj-cs"/>
              </a:rPr>
              <a:t>كثر استخداماً.</a:t>
            </a:r>
            <a:r>
              <a:rPr lang="ar-JO" sz="2400" dirty="0">
                <a:effectLst/>
                <a:latin typeface="Times New Roman" panose="02020603050405020304" pitchFamily="18" charset="0"/>
                <a:ea typeface="Times New Roman" panose="02020603050405020304" pitchFamily="18" charset="0"/>
                <a:cs typeface="+mj-cs"/>
              </a:rPr>
              <a:t>على سبيل المثال </a:t>
            </a:r>
            <a:r>
              <a:rPr lang="ar-SA" sz="2400" dirty="0">
                <a:effectLst/>
                <a:latin typeface="Times New Roman" panose="02020603050405020304" pitchFamily="18" charset="0"/>
                <a:ea typeface="Times New Roman" panose="02020603050405020304" pitchFamily="18" charset="0"/>
                <a:cs typeface="+mj-cs"/>
              </a:rPr>
              <a:t>(نعم ، لا)،  أو اختيار بديل من عدة بدائل مثلاً (مناسب ، مقبول ، غير مناسب). </a:t>
            </a:r>
            <a:endParaRPr lang="ar-JO" sz="2400" dirty="0">
              <a:effectLst/>
              <a:latin typeface="Times New Roman" panose="02020603050405020304" pitchFamily="18" charset="0"/>
              <a:ea typeface="Times New Roman" panose="02020603050405020304" pitchFamily="18" charset="0"/>
              <a:cs typeface="+mj-cs"/>
            </a:endParaRPr>
          </a:p>
          <a:p>
            <a:pPr marL="742950" lvl="1" indent="-285750" algn="just" rtl="1">
              <a:buFont typeface="Courier New" panose="02070309020205020404" pitchFamily="49" charset="0"/>
              <a:buChar char="o"/>
              <a:tabLst>
                <a:tab pos="930910" algn="l"/>
              </a:tabLst>
            </a:pPr>
            <a:r>
              <a:rPr lang="ar-SA" sz="2400" dirty="0">
                <a:effectLst/>
                <a:latin typeface="Times New Roman" panose="02020603050405020304" pitchFamily="18" charset="0"/>
                <a:ea typeface="Times New Roman" panose="02020603050405020304" pitchFamily="18" charset="0"/>
                <a:cs typeface="+mj-cs"/>
              </a:rPr>
              <a:t>و من مزايا</a:t>
            </a:r>
            <a:r>
              <a:rPr lang="ar-JO" sz="2400" dirty="0">
                <a:effectLst/>
                <a:latin typeface="Times New Roman" panose="02020603050405020304" pitchFamily="18" charset="0"/>
                <a:ea typeface="Times New Roman" panose="02020603050405020304" pitchFamily="18" charset="0"/>
                <a:cs typeface="+mj-cs"/>
              </a:rPr>
              <a:t>ها </a:t>
            </a:r>
            <a:r>
              <a:rPr lang="ar-SA" sz="2400" dirty="0">
                <a:effectLst/>
                <a:latin typeface="Times New Roman" panose="02020603050405020304" pitchFamily="18" charset="0"/>
                <a:ea typeface="Times New Roman" panose="02020603050405020304" pitchFamily="18" charset="0"/>
                <a:cs typeface="+mj-cs"/>
              </a:rPr>
              <a:t>سهولة تصنيف الإجابات وجدولتها</a:t>
            </a:r>
            <a:r>
              <a:rPr lang="ar-JO" sz="2400" dirty="0">
                <a:latin typeface="Times New Roman" panose="02020603050405020304" pitchFamily="18" charset="0"/>
                <a:ea typeface="Times New Roman" panose="02020603050405020304" pitchFamily="18" charset="0"/>
                <a:cs typeface="+mj-cs"/>
              </a:rPr>
              <a:t>، وتقلي</a:t>
            </a:r>
            <a:r>
              <a:rPr lang="ar-SA" sz="2400" dirty="0">
                <a:effectLst/>
                <a:latin typeface="Times New Roman" panose="02020603050405020304" pitchFamily="18" charset="0"/>
                <a:ea typeface="Times New Roman" panose="02020603050405020304" pitchFamily="18" charset="0"/>
                <a:cs typeface="+mj-cs"/>
              </a:rPr>
              <a:t>ل </a:t>
            </a:r>
            <a:r>
              <a:rPr lang="ar-JO" sz="2400" dirty="0">
                <a:effectLst/>
                <a:latin typeface="Times New Roman" panose="02020603050405020304" pitchFamily="18" charset="0"/>
                <a:ea typeface="Times New Roman" panose="02020603050405020304" pitchFamily="18" charset="0"/>
                <a:cs typeface="+mj-cs"/>
              </a:rPr>
              <a:t>نسبة </a:t>
            </a:r>
            <a:r>
              <a:rPr lang="ar-SA" sz="2400" dirty="0">
                <a:effectLst/>
                <a:latin typeface="Times New Roman" panose="02020603050405020304" pitchFamily="18" charset="0"/>
                <a:ea typeface="Times New Roman" panose="02020603050405020304" pitchFamily="18" charset="0"/>
                <a:cs typeface="+mj-cs"/>
              </a:rPr>
              <a:t>الوقوع في الخطأ عند تفسير المعلومات.</a:t>
            </a:r>
            <a:endParaRPr lang="ar-JO" sz="2400" dirty="0">
              <a:effectLst/>
              <a:latin typeface="Times New Roman" panose="02020603050405020304" pitchFamily="18" charset="0"/>
              <a:ea typeface="Times New Roman" panose="02020603050405020304" pitchFamily="18" charset="0"/>
              <a:cs typeface="+mj-cs"/>
            </a:endParaRPr>
          </a:p>
          <a:p>
            <a:pPr marL="742950" lvl="1" indent="-285750" algn="just" rtl="1">
              <a:buFont typeface="Courier New" panose="02070309020205020404" pitchFamily="49" charset="0"/>
              <a:buChar char="o"/>
              <a:tabLst>
                <a:tab pos="930910" algn="l"/>
              </a:tabLst>
            </a:pPr>
            <a:endParaRPr lang="en-GB" sz="2400" dirty="0">
              <a:effectLst/>
              <a:latin typeface="Times New Roman" panose="02020603050405020304" pitchFamily="18" charset="0"/>
              <a:ea typeface="Times New Roman" panose="02020603050405020304" pitchFamily="18" charset="0"/>
              <a:cs typeface="+mj-cs"/>
            </a:endParaRPr>
          </a:p>
          <a:p>
            <a:pPr marL="742950" lvl="1" indent="-285750" algn="just" rtl="1">
              <a:buFont typeface="Courier New" panose="02070309020205020404" pitchFamily="49" charset="0"/>
              <a:buChar char="o"/>
              <a:tabLst>
                <a:tab pos="930910" algn="l"/>
              </a:tabLst>
            </a:pPr>
            <a:r>
              <a:rPr lang="ar-SA" sz="2400" b="1" dirty="0">
                <a:effectLst/>
                <a:latin typeface="Times New Roman" panose="02020603050405020304" pitchFamily="18" charset="0"/>
                <a:ea typeface="Times New Roman" panose="02020603050405020304" pitchFamily="18" charset="0"/>
                <a:cs typeface="+mj-cs"/>
              </a:rPr>
              <a:t>الاستبانة المفتوح</a:t>
            </a:r>
            <a:r>
              <a:rPr lang="ar-JO" sz="2400" b="1" dirty="0">
                <a:effectLst/>
                <a:latin typeface="Times New Roman" panose="02020603050405020304" pitchFamily="18" charset="0"/>
                <a:ea typeface="Times New Roman" panose="02020603050405020304" pitchFamily="18" charset="0"/>
                <a:cs typeface="+mj-cs"/>
              </a:rPr>
              <a:t>ة</a:t>
            </a:r>
            <a:r>
              <a:rPr lang="ar-SA" sz="2400" b="1" dirty="0">
                <a:effectLst/>
                <a:latin typeface="Times New Roman" panose="02020603050405020304" pitchFamily="18" charset="0"/>
                <a:ea typeface="Times New Roman" panose="02020603050405020304" pitchFamily="18" charset="0"/>
                <a:cs typeface="+mj-cs"/>
              </a:rPr>
              <a:t>:</a:t>
            </a:r>
            <a:r>
              <a:rPr lang="ar-SA" sz="2400" dirty="0">
                <a:effectLst/>
                <a:latin typeface="Times New Roman" panose="02020603050405020304" pitchFamily="18" charset="0"/>
                <a:ea typeface="Times New Roman" panose="02020603050405020304" pitchFamily="18" charset="0"/>
                <a:cs typeface="+mj-cs"/>
              </a:rPr>
              <a:t> وه</a:t>
            </a:r>
            <a:r>
              <a:rPr lang="ar-JO" sz="2400" dirty="0">
                <a:effectLst/>
                <a:latin typeface="Times New Roman" panose="02020603050405020304" pitchFamily="18" charset="0"/>
                <a:ea typeface="Times New Roman" panose="02020603050405020304" pitchFamily="18" charset="0"/>
                <a:cs typeface="+mj-cs"/>
              </a:rPr>
              <a:t>ي</a:t>
            </a:r>
            <a:r>
              <a:rPr lang="ar-SA" sz="2400" dirty="0">
                <a:effectLst/>
                <a:latin typeface="Times New Roman" panose="02020603050405020304" pitchFamily="18" charset="0"/>
                <a:ea typeface="Times New Roman" panose="02020603050405020304" pitchFamily="18" charset="0"/>
                <a:cs typeface="+mj-cs"/>
              </a:rPr>
              <a:t> الاستبانة ال</a:t>
            </a:r>
            <a:r>
              <a:rPr lang="ar-JO" sz="2400" dirty="0">
                <a:effectLst/>
                <a:latin typeface="Times New Roman" panose="02020603050405020304" pitchFamily="18" charset="0"/>
                <a:ea typeface="Times New Roman" panose="02020603050405020304" pitchFamily="18" charset="0"/>
                <a:cs typeface="+mj-cs"/>
              </a:rPr>
              <a:t>ت</a:t>
            </a:r>
            <a:r>
              <a:rPr lang="ar-SA" sz="2400" dirty="0">
                <a:effectLst/>
                <a:latin typeface="Times New Roman" panose="02020603050405020304" pitchFamily="18" charset="0"/>
                <a:ea typeface="Times New Roman" panose="02020603050405020304" pitchFamily="18" charset="0"/>
                <a:cs typeface="+mj-cs"/>
              </a:rPr>
              <a:t>ي يترك الحرية لأفراد العينة للتعبيرعن آرائهم فيما يخص موضوع البحث. </a:t>
            </a:r>
            <a:endParaRPr lang="ar-JO" sz="2400" dirty="0">
              <a:effectLst/>
              <a:latin typeface="Times New Roman" panose="02020603050405020304" pitchFamily="18" charset="0"/>
              <a:ea typeface="Times New Roman" panose="02020603050405020304" pitchFamily="18" charset="0"/>
              <a:cs typeface="+mj-cs"/>
            </a:endParaRPr>
          </a:p>
          <a:p>
            <a:pPr marL="742950" lvl="1" indent="-285750" algn="just" rtl="1">
              <a:buFont typeface="Courier New" panose="02070309020205020404" pitchFamily="49" charset="0"/>
              <a:buChar char="o"/>
              <a:tabLst>
                <a:tab pos="930910" algn="l"/>
              </a:tabLst>
            </a:pPr>
            <a:endParaRPr lang="ar-JO" sz="2400" dirty="0">
              <a:effectLst/>
              <a:latin typeface="Times New Roman" panose="02020603050405020304" pitchFamily="18" charset="0"/>
              <a:ea typeface="Times New Roman" panose="02020603050405020304" pitchFamily="18" charset="0"/>
              <a:cs typeface="+mj-cs"/>
            </a:endParaRPr>
          </a:p>
          <a:p>
            <a:pPr marL="742950" lvl="1" indent="-285750" algn="just" rtl="1">
              <a:buFont typeface="Courier New" panose="02070309020205020404" pitchFamily="49" charset="0"/>
              <a:buChar char="o"/>
              <a:tabLst>
                <a:tab pos="930910" algn="l"/>
              </a:tabLst>
            </a:pPr>
            <a:r>
              <a:rPr lang="ar-SA" sz="2400" b="1" dirty="0">
                <a:effectLst/>
                <a:latin typeface="Times New Roman" panose="02020603050405020304" pitchFamily="18" charset="0"/>
                <a:ea typeface="Times New Roman" panose="02020603050405020304" pitchFamily="18" charset="0"/>
                <a:cs typeface="+mj-cs"/>
              </a:rPr>
              <a:t>الاستبانة المختلط</a:t>
            </a:r>
            <a:r>
              <a:rPr lang="ar-JO" sz="2400" b="1" dirty="0">
                <a:effectLst/>
                <a:latin typeface="Times New Roman" panose="02020603050405020304" pitchFamily="18" charset="0"/>
                <a:ea typeface="Times New Roman" panose="02020603050405020304" pitchFamily="18" charset="0"/>
                <a:cs typeface="+mj-cs"/>
              </a:rPr>
              <a:t>ة</a:t>
            </a:r>
            <a:r>
              <a:rPr lang="ar-SA" sz="2400" b="1" dirty="0">
                <a:effectLst/>
                <a:latin typeface="Times New Roman" panose="02020603050405020304" pitchFamily="18" charset="0"/>
                <a:ea typeface="Times New Roman" panose="02020603050405020304" pitchFamily="18" charset="0"/>
                <a:cs typeface="+mj-cs"/>
              </a:rPr>
              <a:t> ( المغلق</a:t>
            </a:r>
            <a:r>
              <a:rPr lang="ar-JO" sz="2400" b="1" dirty="0">
                <a:effectLst/>
                <a:latin typeface="Times New Roman" panose="02020603050405020304" pitchFamily="18" charset="0"/>
                <a:ea typeface="Times New Roman" panose="02020603050405020304" pitchFamily="18" charset="0"/>
                <a:cs typeface="+mj-cs"/>
              </a:rPr>
              <a:t>ة</a:t>
            </a:r>
            <a:r>
              <a:rPr lang="ar-SA" sz="2400" b="1" dirty="0">
                <a:effectLst/>
                <a:latin typeface="Times New Roman" panose="02020603050405020304" pitchFamily="18" charset="0"/>
                <a:ea typeface="Times New Roman" panose="02020603050405020304" pitchFamily="18" charset="0"/>
                <a:cs typeface="+mj-cs"/>
              </a:rPr>
              <a:t> + المفتوح</a:t>
            </a:r>
            <a:r>
              <a:rPr lang="ar-JO" sz="2400" b="1" dirty="0">
                <a:effectLst/>
                <a:latin typeface="Times New Roman" panose="02020603050405020304" pitchFamily="18" charset="0"/>
                <a:ea typeface="Times New Roman" panose="02020603050405020304" pitchFamily="18" charset="0"/>
                <a:cs typeface="+mj-cs"/>
              </a:rPr>
              <a:t>ة</a:t>
            </a:r>
            <a:r>
              <a:rPr lang="ar-SA" sz="2400" b="1" dirty="0">
                <a:effectLst/>
                <a:latin typeface="Times New Roman" panose="02020603050405020304" pitchFamily="18" charset="0"/>
                <a:ea typeface="Times New Roman" panose="02020603050405020304" pitchFamily="18" charset="0"/>
                <a:cs typeface="+mj-cs"/>
              </a:rPr>
              <a:t> )</a:t>
            </a:r>
            <a:r>
              <a:rPr lang="ar-SA" sz="2400" dirty="0">
                <a:effectLst/>
                <a:latin typeface="Times New Roman" panose="02020603050405020304" pitchFamily="18" charset="0"/>
                <a:ea typeface="Times New Roman" panose="02020603050405020304" pitchFamily="18" charset="0"/>
                <a:cs typeface="+mj-cs"/>
              </a:rPr>
              <a:t>: وه</a:t>
            </a:r>
            <a:r>
              <a:rPr lang="ar-JO" sz="2400" dirty="0">
                <a:effectLst/>
                <a:latin typeface="Times New Roman" panose="02020603050405020304" pitchFamily="18" charset="0"/>
                <a:ea typeface="Times New Roman" panose="02020603050405020304" pitchFamily="18" charset="0"/>
                <a:cs typeface="+mj-cs"/>
              </a:rPr>
              <a:t>ي</a:t>
            </a:r>
            <a:r>
              <a:rPr lang="ar-SA" sz="2400" dirty="0">
                <a:effectLst/>
                <a:latin typeface="Times New Roman" panose="02020603050405020304" pitchFamily="18" charset="0"/>
                <a:ea typeface="Times New Roman" panose="02020603050405020304" pitchFamily="18" charset="0"/>
                <a:cs typeface="+mj-cs"/>
              </a:rPr>
              <a:t> الاستبانة ال</a:t>
            </a:r>
            <a:r>
              <a:rPr lang="ar-JO" sz="2400" dirty="0">
                <a:effectLst/>
                <a:latin typeface="Times New Roman" panose="02020603050405020304" pitchFamily="18" charset="0"/>
                <a:ea typeface="Times New Roman" panose="02020603050405020304" pitchFamily="18" charset="0"/>
                <a:cs typeface="+mj-cs"/>
              </a:rPr>
              <a:t>ت</a:t>
            </a:r>
            <a:r>
              <a:rPr lang="ar-SA" sz="2400" dirty="0">
                <a:effectLst/>
                <a:latin typeface="Times New Roman" panose="02020603050405020304" pitchFamily="18" charset="0"/>
                <a:ea typeface="Times New Roman" panose="02020603050405020304" pitchFamily="18" charset="0"/>
                <a:cs typeface="+mj-cs"/>
              </a:rPr>
              <a:t>ي </a:t>
            </a:r>
            <a:r>
              <a:rPr lang="ar-JO" sz="2400" dirty="0">
                <a:latin typeface="Times New Roman" panose="02020603050405020304" pitchFamily="18" charset="0"/>
                <a:ea typeface="Times New Roman" panose="02020603050405020304" pitchFamily="18" charset="0"/>
                <a:cs typeface="+mj-cs"/>
              </a:rPr>
              <a:t>ت</a:t>
            </a:r>
            <a:r>
              <a:rPr lang="ar-SA" sz="2400" dirty="0">
                <a:effectLst/>
                <a:latin typeface="Times New Roman" panose="02020603050405020304" pitchFamily="18" charset="0"/>
                <a:ea typeface="Times New Roman" panose="02020603050405020304" pitchFamily="18" charset="0"/>
                <a:cs typeface="+mj-cs"/>
              </a:rPr>
              <a:t>شمل النوعين السابقين (الاستبانة المغلق</a:t>
            </a:r>
            <a:r>
              <a:rPr lang="ar-JO" sz="2400" dirty="0">
                <a:effectLst/>
                <a:latin typeface="Times New Roman" panose="02020603050405020304" pitchFamily="18" charset="0"/>
                <a:ea typeface="Times New Roman" panose="02020603050405020304" pitchFamily="18" charset="0"/>
                <a:cs typeface="+mj-cs"/>
              </a:rPr>
              <a:t>ة</a:t>
            </a:r>
            <a:r>
              <a:rPr lang="ar-SA" sz="2400" dirty="0">
                <a:effectLst/>
                <a:latin typeface="Times New Roman" panose="02020603050405020304" pitchFamily="18" charset="0"/>
                <a:ea typeface="Times New Roman" panose="02020603050405020304" pitchFamily="18" charset="0"/>
                <a:cs typeface="+mj-cs"/>
              </a:rPr>
              <a:t> والاستبان</a:t>
            </a:r>
            <a:r>
              <a:rPr lang="ar-JO" sz="2400" dirty="0">
                <a:effectLst/>
                <a:latin typeface="Times New Roman" panose="02020603050405020304" pitchFamily="18" charset="0"/>
                <a:ea typeface="Times New Roman" panose="02020603050405020304" pitchFamily="18" charset="0"/>
                <a:cs typeface="+mj-cs"/>
              </a:rPr>
              <a:t>ة</a:t>
            </a:r>
            <a:r>
              <a:rPr lang="ar-SA" sz="2400" dirty="0">
                <a:effectLst/>
                <a:latin typeface="Times New Roman" panose="02020603050405020304" pitchFamily="18" charset="0"/>
                <a:ea typeface="Times New Roman" panose="02020603050405020304" pitchFamily="18" charset="0"/>
                <a:cs typeface="+mj-cs"/>
              </a:rPr>
              <a:t> المفتوح</a:t>
            </a:r>
            <a:r>
              <a:rPr lang="ar-JO" sz="2400" dirty="0">
                <a:effectLst/>
                <a:latin typeface="Times New Roman" panose="02020603050405020304" pitchFamily="18" charset="0"/>
                <a:ea typeface="Times New Roman" panose="02020603050405020304" pitchFamily="18" charset="0"/>
                <a:cs typeface="+mj-cs"/>
              </a:rPr>
              <a:t>ة</a:t>
            </a:r>
            <a:r>
              <a:rPr lang="ar-SA" sz="2400" dirty="0">
                <a:effectLst/>
                <a:latin typeface="Times New Roman" panose="02020603050405020304" pitchFamily="18" charset="0"/>
                <a:ea typeface="Times New Roman" panose="02020603050405020304" pitchFamily="18" charset="0"/>
                <a:cs typeface="+mj-cs"/>
              </a:rPr>
              <a:t>).</a:t>
            </a:r>
            <a:endParaRPr lang="en-GB" sz="2400" dirty="0">
              <a:effectLst/>
              <a:latin typeface="Times New Roman" panose="02020603050405020304" pitchFamily="18" charset="0"/>
              <a:ea typeface="Times New Roman" panose="02020603050405020304" pitchFamily="18" charset="0"/>
              <a:cs typeface="+mj-cs"/>
            </a:endParaRPr>
          </a:p>
          <a:p>
            <a:pPr marL="457200" algn="just" rtl="1"/>
            <a:r>
              <a:rPr lang="ar-SA" sz="2400" dirty="0">
                <a:effectLst/>
                <a:latin typeface="Times New Roman" panose="02020603050405020304" pitchFamily="18" charset="0"/>
                <a:ea typeface="Times New Roman" panose="02020603050405020304" pitchFamily="18" charset="0"/>
                <a:cs typeface="+mj-cs"/>
              </a:rPr>
              <a:t> </a:t>
            </a:r>
            <a:endParaRPr lang="en-GB" sz="2400" dirty="0">
              <a:effectLst/>
              <a:latin typeface="Times New Roman" panose="02020603050405020304" pitchFamily="18" charset="0"/>
              <a:ea typeface="Times New Roman" panose="02020603050405020304" pitchFamily="18" charset="0"/>
              <a:cs typeface="+mj-cs"/>
            </a:endParaRPr>
          </a:p>
        </p:txBody>
      </p:sp>
    </p:spTree>
    <p:custDataLst>
      <p:tags r:id="rId1"/>
    </p:custDataLst>
    <p:extLst>
      <p:ext uri="{BB962C8B-B14F-4D97-AF65-F5344CB8AC3E}">
        <p14:creationId xmlns:p14="http://schemas.microsoft.com/office/powerpoint/2010/main" val="157440394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2" name="TextBox 11">
            <a:extLst>
              <a:ext uri="{FF2B5EF4-FFF2-40B4-BE49-F238E27FC236}">
                <a16:creationId xmlns:a16="http://schemas.microsoft.com/office/drawing/2014/main" id="{1445D778-CF54-4CB4-A00B-2574419F8340}"/>
              </a:ext>
            </a:extLst>
          </p:cNvPr>
          <p:cNvSpPr txBox="1"/>
          <p:nvPr/>
        </p:nvSpPr>
        <p:spPr>
          <a:xfrm>
            <a:off x="559566" y="1230864"/>
            <a:ext cx="11017224" cy="4524315"/>
          </a:xfrm>
          <a:prstGeom prst="rect">
            <a:avLst/>
          </a:prstGeom>
          <a:noFill/>
        </p:spPr>
        <p:txBody>
          <a:bodyPr wrap="square">
            <a:spAutoFit/>
          </a:bodyPr>
          <a:lstStyle/>
          <a:p>
            <a:pPr marL="457200" algn="just" rtl="1"/>
            <a:r>
              <a:rPr lang="ar-SA" sz="2400" b="1" dirty="0">
                <a:effectLst/>
                <a:latin typeface="Times New Roman" panose="02020603050405020304" pitchFamily="18" charset="0"/>
                <a:ea typeface="Times New Roman" panose="02020603050405020304" pitchFamily="18" charset="0"/>
              </a:rPr>
              <a:t>شروط الاستبانة الجيد</a:t>
            </a:r>
            <a:r>
              <a:rPr lang="ar-JO" sz="2400" b="1" dirty="0">
                <a:effectLst/>
                <a:latin typeface="Times New Roman" panose="02020603050405020304" pitchFamily="18" charset="0"/>
                <a:ea typeface="Times New Roman" panose="02020603050405020304" pitchFamily="18" charset="0"/>
              </a:rPr>
              <a:t>ة</a:t>
            </a:r>
            <a:r>
              <a:rPr lang="ar-SA" sz="2400" b="1" dirty="0">
                <a:effectLst/>
                <a:latin typeface="Times New Roman" panose="02020603050405020304" pitchFamily="18" charset="0"/>
                <a:ea typeface="Times New Roman" panose="02020603050405020304" pitchFamily="18" charset="0"/>
              </a:rPr>
              <a:t>:</a:t>
            </a:r>
            <a:endParaRPr lang="en-GB" sz="2400" dirty="0">
              <a:effectLst/>
              <a:latin typeface="Times New Roman" panose="02020603050405020304" pitchFamily="18" charset="0"/>
              <a:ea typeface="Times New Roman" panose="02020603050405020304" pitchFamily="18" charset="0"/>
            </a:endParaRPr>
          </a:p>
          <a:p>
            <a:pPr marL="742950" lvl="1" indent="-285750" algn="just" rtl="1">
              <a:buFont typeface="Courier New" panose="02070309020205020404" pitchFamily="49" charset="0"/>
              <a:buChar char="o"/>
              <a:tabLst>
                <a:tab pos="930910" algn="l"/>
              </a:tabLst>
            </a:pPr>
            <a:r>
              <a:rPr lang="ar-SA" sz="2400" dirty="0">
                <a:effectLst/>
                <a:latin typeface="Times New Roman" panose="02020603050405020304" pitchFamily="18" charset="0"/>
                <a:ea typeface="Times New Roman" panose="02020603050405020304" pitchFamily="18" charset="0"/>
              </a:rPr>
              <a:t>أن لا </a:t>
            </a:r>
            <a:r>
              <a:rPr lang="ar-JO" sz="2400" dirty="0">
                <a:latin typeface="Times New Roman" panose="02020603050405020304" pitchFamily="18" charset="0"/>
                <a:ea typeface="Times New Roman" panose="02020603050405020304" pitchFamily="18" charset="0"/>
              </a:rPr>
              <a:t>تك</a:t>
            </a:r>
            <a:r>
              <a:rPr lang="ar-SA" sz="2400" dirty="0">
                <a:effectLst/>
                <a:latin typeface="Times New Roman" panose="02020603050405020304" pitchFamily="18" charset="0"/>
                <a:ea typeface="Times New Roman" panose="02020603050405020304" pitchFamily="18" charset="0"/>
              </a:rPr>
              <a:t>ون الاستبانة طويل</a:t>
            </a:r>
            <a:r>
              <a:rPr lang="ar-JO" sz="2400" dirty="0">
                <a:effectLst/>
                <a:latin typeface="Times New Roman" panose="02020603050405020304" pitchFamily="18" charset="0"/>
                <a:ea typeface="Times New Roman" panose="02020603050405020304" pitchFamily="18" charset="0"/>
              </a:rPr>
              <a:t>ة.</a:t>
            </a:r>
            <a:endParaRPr lang="en-GB" sz="2400" dirty="0">
              <a:effectLst/>
              <a:latin typeface="Times New Roman" panose="02020603050405020304" pitchFamily="18" charset="0"/>
              <a:ea typeface="Times New Roman" panose="02020603050405020304" pitchFamily="18" charset="0"/>
            </a:endParaRPr>
          </a:p>
          <a:p>
            <a:pPr marL="742950" lvl="1" indent="-285750" algn="just" rtl="1">
              <a:buFont typeface="Courier New" panose="02070309020205020404" pitchFamily="49" charset="0"/>
              <a:buChar char="o"/>
              <a:tabLst>
                <a:tab pos="930910" algn="l"/>
              </a:tabLst>
            </a:pPr>
            <a:r>
              <a:rPr lang="ar-SA" sz="2400" dirty="0">
                <a:effectLst/>
                <a:latin typeface="Times New Roman" panose="02020603050405020304" pitchFamily="18" charset="0"/>
                <a:ea typeface="Times New Roman" panose="02020603050405020304" pitchFamily="18" charset="0"/>
              </a:rPr>
              <a:t>عدم وجود أسئلة تحتاج إلى تفكير دقيق أو اختبار للمعلومات </a:t>
            </a:r>
            <a:r>
              <a:rPr lang="ar-JO" sz="2400" dirty="0">
                <a:effectLst/>
                <a:latin typeface="Times New Roman" panose="02020603050405020304" pitchFamily="18" charset="0"/>
                <a:ea typeface="Times New Roman" panose="02020603050405020304" pitchFamily="18" charset="0"/>
              </a:rPr>
              <a:t>.</a:t>
            </a:r>
            <a:endParaRPr lang="en-GB" sz="2400" dirty="0">
              <a:effectLst/>
              <a:latin typeface="Times New Roman" panose="02020603050405020304" pitchFamily="18" charset="0"/>
              <a:ea typeface="Times New Roman" panose="02020603050405020304" pitchFamily="18" charset="0"/>
            </a:endParaRPr>
          </a:p>
          <a:p>
            <a:pPr marL="742950" lvl="1" indent="-285750" algn="just" rtl="1">
              <a:buFont typeface="Courier New" panose="02070309020205020404" pitchFamily="49" charset="0"/>
              <a:buChar char="o"/>
              <a:tabLst>
                <a:tab pos="930910" algn="l"/>
              </a:tabLst>
            </a:pPr>
            <a:r>
              <a:rPr lang="ar-SA" sz="2400" dirty="0">
                <a:effectLst/>
                <a:latin typeface="Times New Roman" panose="02020603050405020304" pitchFamily="18" charset="0"/>
                <a:ea typeface="Times New Roman" panose="02020603050405020304" pitchFamily="18" charset="0"/>
              </a:rPr>
              <a:t>تجنب الأسئلة المحرجة ، مثل إجراء عمليات حسابية </a:t>
            </a:r>
            <a:r>
              <a:rPr lang="ar-JO" sz="2400" dirty="0">
                <a:effectLst/>
                <a:latin typeface="Times New Roman" panose="02020603050405020304" pitchFamily="18" charset="0"/>
                <a:ea typeface="Times New Roman" panose="02020603050405020304" pitchFamily="18" charset="0"/>
              </a:rPr>
              <a:t>.</a:t>
            </a:r>
            <a:endParaRPr lang="en-GB" sz="2400" dirty="0">
              <a:effectLst/>
              <a:latin typeface="Times New Roman" panose="02020603050405020304" pitchFamily="18" charset="0"/>
              <a:ea typeface="Times New Roman" panose="02020603050405020304" pitchFamily="18" charset="0"/>
            </a:endParaRPr>
          </a:p>
          <a:p>
            <a:pPr marL="742950" lvl="1" indent="-285750" algn="just" rtl="1">
              <a:buFont typeface="Courier New" panose="02070309020205020404" pitchFamily="49" charset="0"/>
              <a:buChar char="o"/>
              <a:tabLst>
                <a:tab pos="930910" algn="l"/>
              </a:tabLst>
            </a:pPr>
            <a:r>
              <a:rPr lang="ar-JO" sz="2400" dirty="0">
                <a:latin typeface="Times New Roman" panose="02020603050405020304" pitchFamily="18" charset="0"/>
                <a:ea typeface="Times New Roman" panose="02020603050405020304" pitchFamily="18" charset="0"/>
              </a:rPr>
              <a:t>ربط</a:t>
            </a:r>
            <a:r>
              <a:rPr lang="ar-SA" sz="2400" dirty="0">
                <a:effectLst/>
                <a:latin typeface="Times New Roman" panose="02020603050405020304" pitchFamily="18" charset="0"/>
                <a:ea typeface="Times New Roman" panose="02020603050405020304" pitchFamily="18" charset="0"/>
              </a:rPr>
              <a:t> كل سؤال في الاستبانة بمشكلة البحث وأهداف</a:t>
            </a:r>
            <a:r>
              <a:rPr lang="ar-JO" sz="2400" dirty="0">
                <a:effectLst/>
                <a:latin typeface="Times New Roman" panose="02020603050405020304" pitchFamily="18" charset="0"/>
                <a:ea typeface="Times New Roman" panose="02020603050405020304" pitchFamily="18" charset="0"/>
              </a:rPr>
              <a:t>ه</a:t>
            </a:r>
            <a:r>
              <a:rPr lang="ar-SA" sz="2400" dirty="0">
                <a:effectLst/>
                <a:latin typeface="Times New Roman" panose="02020603050405020304" pitchFamily="18" charset="0"/>
                <a:ea typeface="Times New Roman" panose="02020603050405020304" pitchFamily="18" charset="0"/>
              </a:rPr>
              <a:t>.</a:t>
            </a:r>
            <a:endParaRPr lang="en-GB" sz="2400" dirty="0">
              <a:effectLst/>
              <a:latin typeface="Times New Roman" panose="02020603050405020304" pitchFamily="18" charset="0"/>
              <a:ea typeface="Times New Roman" panose="02020603050405020304" pitchFamily="18" charset="0"/>
            </a:endParaRPr>
          </a:p>
          <a:p>
            <a:pPr marL="742950" lvl="1" indent="-285750" algn="just" rtl="1">
              <a:buFont typeface="Courier New" panose="02070309020205020404" pitchFamily="49" charset="0"/>
              <a:buChar char="o"/>
              <a:tabLst>
                <a:tab pos="930910" algn="l"/>
              </a:tabLst>
            </a:pPr>
            <a:r>
              <a:rPr lang="ar-SA" sz="2400" dirty="0">
                <a:effectLst/>
                <a:latin typeface="Times New Roman" panose="02020603050405020304" pitchFamily="18" charset="0"/>
                <a:ea typeface="Times New Roman" panose="02020603050405020304" pitchFamily="18" charset="0"/>
              </a:rPr>
              <a:t>أن تصاغ أسئلة الاستبانة بعبارات واضحة وبسيطة ودقيقة.</a:t>
            </a:r>
            <a:endParaRPr lang="en-GB" sz="2400" dirty="0">
              <a:effectLst/>
              <a:latin typeface="Times New Roman" panose="02020603050405020304" pitchFamily="18" charset="0"/>
              <a:ea typeface="Times New Roman" panose="02020603050405020304" pitchFamily="18" charset="0"/>
            </a:endParaRPr>
          </a:p>
          <a:p>
            <a:pPr marL="742950" lvl="1" indent="-285750" algn="just" rtl="1">
              <a:buFont typeface="Courier New" panose="02070309020205020404" pitchFamily="49" charset="0"/>
              <a:buChar char="o"/>
              <a:tabLst>
                <a:tab pos="930910" algn="l"/>
              </a:tabLst>
            </a:pPr>
            <a:r>
              <a:rPr lang="ar-SA" sz="2400" dirty="0">
                <a:effectLst/>
                <a:latin typeface="Times New Roman" panose="02020603050405020304" pitchFamily="18" charset="0"/>
                <a:ea typeface="Times New Roman" panose="02020603050405020304" pitchFamily="18" charset="0"/>
              </a:rPr>
              <a:t>استخدام العبارات القصيرة في الأسئلة بقدر الإمكان.</a:t>
            </a:r>
            <a:endParaRPr lang="en-GB" sz="2400" dirty="0">
              <a:effectLst/>
              <a:latin typeface="Times New Roman" panose="02020603050405020304" pitchFamily="18" charset="0"/>
              <a:ea typeface="Times New Roman" panose="02020603050405020304" pitchFamily="18" charset="0"/>
            </a:endParaRPr>
          </a:p>
          <a:p>
            <a:pPr marL="742950" lvl="1" indent="-285750" algn="just" rtl="1">
              <a:buFont typeface="Courier New" panose="02070309020205020404" pitchFamily="49" charset="0"/>
              <a:buChar char="o"/>
              <a:tabLst>
                <a:tab pos="930910" algn="l"/>
              </a:tabLst>
            </a:pPr>
            <a:r>
              <a:rPr lang="ar-SA" sz="2400" dirty="0">
                <a:effectLst/>
                <a:latin typeface="Times New Roman" panose="02020603050405020304" pitchFamily="18" charset="0"/>
                <a:ea typeface="Times New Roman" panose="02020603050405020304" pitchFamily="18" charset="0"/>
              </a:rPr>
              <a:t>أن يحتوي السؤال الواحد على فكرة واحدة فقط </a:t>
            </a:r>
            <a:r>
              <a:rPr lang="ar-JO" sz="2400" dirty="0">
                <a:effectLst/>
                <a:latin typeface="Times New Roman" panose="02020603050405020304" pitchFamily="18" charset="0"/>
                <a:ea typeface="Times New Roman" panose="02020603050405020304" pitchFamily="18" charset="0"/>
              </a:rPr>
              <a:t>.</a:t>
            </a:r>
            <a:endParaRPr lang="en-GB" sz="2400" dirty="0">
              <a:effectLst/>
              <a:latin typeface="Times New Roman" panose="02020603050405020304" pitchFamily="18" charset="0"/>
              <a:ea typeface="Times New Roman" panose="02020603050405020304" pitchFamily="18" charset="0"/>
            </a:endParaRPr>
          </a:p>
          <a:p>
            <a:pPr marL="742950" lvl="1" indent="-285750" algn="just" rtl="1">
              <a:buFont typeface="Courier New" panose="02070309020205020404" pitchFamily="49" charset="0"/>
              <a:buChar char="o"/>
              <a:tabLst>
                <a:tab pos="930910" algn="l"/>
              </a:tabLst>
            </a:pPr>
            <a:r>
              <a:rPr lang="ar-SA" sz="2400" dirty="0">
                <a:effectLst/>
                <a:latin typeface="Times New Roman" panose="02020603050405020304" pitchFamily="18" charset="0"/>
                <a:ea typeface="Times New Roman" panose="02020603050405020304" pitchFamily="18" charset="0"/>
              </a:rPr>
              <a:t>وجود تعليمات خاصة بكل سؤال توضح محتوى السؤال.</a:t>
            </a:r>
            <a:endParaRPr lang="en-GB" sz="2400" dirty="0">
              <a:effectLst/>
              <a:latin typeface="Times New Roman" panose="02020603050405020304" pitchFamily="18" charset="0"/>
              <a:ea typeface="Times New Roman" panose="02020603050405020304" pitchFamily="18" charset="0"/>
            </a:endParaRPr>
          </a:p>
          <a:p>
            <a:pPr marL="742950" lvl="1" indent="-285750" algn="just" rtl="1">
              <a:buFont typeface="Courier New" panose="02070309020205020404" pitchFamily="49" charset="0"/>
              <a:buChar char="o"/>
              <a:tabLst>
                <a:tab pos="930910" algn="l"/>
              </a:tabLst>
            </a:pPr>
            <a:r>
              <a:rPr lang="ar-SA" sz="2400" dirty="0">
                <a:effectLst/>
                <a:latin typeface="Times New Roman" panose="02020603050405020304" pitchFamily="18" charset="0"/>
                <a:ea typeface="Times New Roman" panose="02020603050405020304" pitchFamily="18" charset="0"/>
              </a:rPr>
              <a:t>مراجعة قائمة الاستبانة بعد الطباعة ل</a:t>
            </a:r>
            <a:r>
              <a:rPr lang="ar-JO" sz="2400" dirty="0">
                <a:effectLst/>
                <a:latin typeface="Times New Roman" panose="02020603050405020304" pitchFamily="18" charset="0"/>
                <a:ea typeface="Times New Roman" panose="02020603050405020304" pitchFamily="18" charset="0"/>
              </a:rPr>
              <a:t>ل</a:t>
            </a:r>
            <a:r>
              <a:rPr lang="ar-SA" sz="2400" dirty="0">
                <a:effectLst/>
                <a:latin typeface="Times New Roman" panose="02020603050405020304" pitchFamily="18" charset="0"/>
                <a:ea typeface="Times New Roman" panose="02020603050405020304" pitchFamily="18" charset="0"/>
              </a:rPr>
              <a:t>تأكد من عدم وجود أخطاء</a:t>
            </a:r>
            <a:r>
              <a:rPr lang="ar-JO" sz="2400" dirty="0">
                <a:effectLst/>
                <a:latin typeface="Times New Roman" panose="02020603050405020304" pitchFamily="18" charset="0"/>
                <a:ea typeface="Times New Roman" panose="02020603050405020304" pitchFamily="18" charset="0"/>
              </a:rPr>
              <a:t> </a:t>
            </a:r>
            <a:r>
              <a:rPr lang="ar-SA" sz="2400" dirty="0">
                <a:effectLst/>
                <a:latin typeface="Times New Roman" panose="02020603050405020304" pitchFamily="18" charset="0"/>
                <a:ea typeface="Times New Roman" panose="02020603050405020304" pitchFamily="18" charset="0"/>
              </a:rPr>
              <a:t>.</a:t>
            </a:r>
            <a:endParaRPr lang="en-GB" sz="2400" dirty="0">
              <a:effectLst/>
              <a:latin typeface="Times New Roman" panose="02020603050405020304" pitchFamily="18" charset="0"/>
              <a:ea typeface="Times New Roman" panose="02020603050405020304" pitchFamily="18" charset="0"/>
            </a:endParaRPr>
          </a:p>
          <a:p>
            <a:pPr marL="742950" lvl="1" indent="-285750" algn="just" rtl="1">
              <a:buFont typeface="Courier New" panose="02070309020205020404" pitchFamily="49" charset="0"/>
              <a:buChar char="o"/>
              <a:tabLst>
                <a:tab pos="930910" algn="l"/>
              </a:tabLst>
            </a:pPr>
            <a:r>
              <a:rPr lang="ar-SA" sz="2400" dirty="0">
                <a:effectLst/>
                <a:latin typeface="Times New Roman" panose="02020603050405020304" pitchFamily="18" charset="0"/>
                <a:ea typeface="Times New Roman" panose="02020603050405020304" pitchFamily="18" charset="0"/>
              </a:rPr>
              <a:t>عرض قائمة الاستبانة على أشخاص لهم خبرة بموضوع البحث للتأكد من ملائمة الاستبانة </a:t>
            </a:r>
            <a:r>
              <a:rPr lang="ar-JO" sz="2400" dirty="0">
                <a:effectLst/>
                <a:latin typeface="Times New Roman" panose="02020603050405020304" pitchFamily="18" charset="0"/>
                <a:ea typeface="Times New Roman" panose="02020603050405020304" pitchFamily="18" charset="0"/>
              </a:rPr>
              <a:t>لموضوع البحث </a:t>
            </a:r>
            <a:r>
              <a:rPr lang="ar-SA" sz="2400" dirty="0">
                <a:effectLst/>
                <a:latin typeface="Times New Roman" panose="02020603050405020304" pitchFamily="18" charset="0"/>
                <a:ea typeface="Times New Roman" panose="02020603050405020304" pitchFamily="18" charset="0"/>
              </a:rPr>
              <a:t>ووضوح الأسئلة</a:t>
            </a:r>
            <a:r>
              <a:rPr lang="ar-JO" sz="2400" dirty="0">
                <a:effectLst/>
                <a:latin typeface="Times New Roman" panose="02020603050405020304" pitchFamily="18" charset="0"/>
                <a:ea typeface="Times New Roman" panose="02020603050405020304" pitchFamily="18" charset="0"/>
              </a:rPr>
              <a:t> فيها </a:t>
            </a:r>
            <a:r>
              <a:rPr lang="ar-SA" sz="2400" dirty="0">
                <a:effectLst/>
                <a:latin typeface="Times New Roman" panose="02020603050405020304" pitchFamily="18" charset="0"/>
                <a:ea typeface="Times New Roman" panose="02020603050405020304" pitchFamily="18" charset="0"/>
              </a:rPr>
              <a:t>.</a:t>
            </a:r>
            <a:endParaRPr lang="en-GB" sz="2400" dirty="0"/>
          </a:p>
        </p:txBody>
      </p:sp>
      <p:sp>
        <p:nvSpPr>
          <p:cNvPr id="6" name="Google Shape;145;p3">
            <a:extLst>
              <a:ext uri="{FF2B5EF4-FFF2-40B4-BE49-F238E27FC236}">
                <a16:creationId xmlns:a16="http://schemas.microsoft.com/office/drawing/2014/main" id="{FB50AD34-0B68-444D-B737-0E9C86663F51}"/>
              </a:ext>
            </a:extLst>
          </p:cNvPr>
          <p:cNvSpPr txBox="1"/>
          <p:nvPr/>
        </p:nvSpPr>
        <p:spPr>
          <a:xfrm>
            <a:off x="3287688" y="676392"/>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أدوات البحث العلمي / الاستبانة</a:t>
            </a:r>
          </a:p>
        </p:txBody>
      </p:sp>
    </p:spTree>
    <p:custDataLst>
      <p:tags r:id="rId1"/>
    </p:custDataLst>
    <p:extLst>
      <p:ext uri="{BB962C8B-B14F-4D97-AF65-F5344CB8AC3E}">
        <p14:creationId xmlns:p14="http://schemas.microsoft.com/office/powerpoint/2010/main" val="18597202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2" name="TextBox 11">
            <a:extLst>
              <a:ext uri="{FF2B5EF4-FFF2-40B4-BE49-F238E27FC236}">
                <a16:creationId xmlns:a16="http://schemas.microsoft.com/office/drawing/2014/main" id="{1445D778-CF54-4CB4-A00B-2574419F8340}"/>
              </a:ext>
            </a:extLst>
          </p:cNvPr>
          <p:cNvSpPr txBox="1"/>
          <p:nvPr/>
        </p:nvSpPr>
        <p:spPr>
          <a:xfrm>
            <a:off x="559566" y="931316"/>
            <a:ext cx="11017224" cy="6001643"/>
          </a:xfrm>
          <a:prstGeom prst="rect">
            <a:avLst/>
          </a:prstGeom>
          <a:noFill/>
        </p:spPr>
        <p:txBody>
          <a:bodyPr wrap="square">
            <a:spAutoFit/>
          </a:bodyPr>
          <a:lstStyle/>
          <a:p>
            <a:pPr algn="r" rtl="1">
              <a:spcBef>
                <a:spcPts val="0"/>
              </a:spcBef>
              <a:spcAft>
                <a:spcPts val="0"/>
              </a:spcAft>
            </a:pPr>
            <a:r>
              <a:rPr lang="en-GB" sz="2400" b="1" i="0" u="none" strike="noStrike" dirty="0">
                <a:solidFill>
                  <a:srgbClr val="000000"/>
                </a:solidFill>
                <a:effectLst/>
                <a:latin typeface="Arial" panose="020B0604020202020204" pitchFamily="34" charset="0"/>
              </a:rPr>
              <a:t>	</a:t>
            </a:r>
          </a:p>
          <a:p>
            <a:pPr algn="r" rtl="1">
              <a:spcBef>
                <a:spcPts val="0"/>
              </a:spcBef>
              <a:spcAft>
                <a:spcPts val="0"/>
              </a:spcAft>
            </a:pPr>
            <a:r>
              <a:rPr lang="ar-JO" sz="2400" b="1" i="0" u="none" strike="noStrike" dirty="0">
                <a:solidFill>
                  <a:srgbClr val="000000"/>
                </a:solidFill>
                <a:effectLst/>
                <a:latin typeface="Arial" panose="020B0604020202020204" pitchFamily="34" charset="0"/>
              </a:rPr>
              <a:t>طرق توزيع الاستبانة:</a:t>
            </a:r>
          </a:p>
          <a:p>
            <a:pPr algn="r" rtl="1">
              <a:spcBef>
                <a:spcPts val="0"/>
              </a:spcBef>
              <a:spcAft>
                <a:spcPts val="0"/>
              </a:spcAft>
            </a:pPr>
            <a:r>
              <a:rPr lang="ar-JO" sz="2400" i="0" u="none" strike="noStrike" dirty="0">
                <a:solidFill>
                  <a:srgbClr val="000000"/>
                </a:solidFill>
                <a:effectLst/>
                <a:latin typeface="Arial" panose="020B0604020202020204" pitchFamily="34" charset="0"/>
              </a:rPr>
              <a:t>عن طريق البريد.</a:t>
            </a:r>
          </a:p>
          <a:p>
            <a:pPr algn="r" rtl="1">
              <a:spcBef>
                <a:spcPts val="0"/>
              </a:spcBef>
              <a:spcAft>
                <a:spcPts val="0"/>
              </a:spcAft>
            </a:pPr>
            <a:r>
              <a:rPr lang="ar-JO" sz="2400" i="0" u="none" strike="noStrike" dirty="0">
                <a:solidFill>
                  <a:srgbClr val="000000"/>
                </a:solidFill>
                <a:effectLst/>
                <a:latin typeface="Arial" panose="020B0604020202020204" pitchFamily="34" charset="0"/>
              </a:rPr>
              <a:t>زيارات شخصية.</a:t>
            </a:r>
          </a:p>
          <a:p>
            <a:pPr algn="r" rtl="1">
              <a:spcBef>
                <a:spcPts val="0"/>
              </a:spcBef>
              <a:spcAft>
                <a:spcPts val="0"/>
              </a:spcAft>
            </a:pPr>
            <a:r>
              <a:rPr lang="ar-JO" sz="2400" i="0" u="none" strike="noStrike" dirty="0">
                <a:solidFill>
                  <a:srgbClr val="000000"/>
                </a:solidFill>
                <a:effectLst/>
                <a:latin typeface="Arial" panose="020B0604020202020204" pitchFamily="34" charset="0"/>
              </a:rPr>
              <a:t>عن طريق الانترنت.</a:t>
            </a:r>
          </a:p>
          <a:p>
            <a:pPr algn="r" rtl="1">
              <a:spcBef>
                <a:spcPts val="0"/>
              </a:spcBef>
              <a:spcAft>
                <a:spcPts val="0"/>
              </a:spcAft>
            </a:pPr>
            <a:endParaRPr lang="ar-JO" sz="2400" b="1" i="0" u="none" strike="noStrike" dirty="0">
              <a:solidFill>
                <a:srgbClr val="000000"/>
              </a:solidFill>
              <a:effectLst/>
              <a:latin typeface="Arial" panose="020B0604020202020204" pitchFamily="34" charset="0"/>
            </a:endParaRPr>
          </a:p>
          <a:p>
            <a:pPr algn="r" rtl="1">
              <a:spcBef>
                <a:spcPts val="0"/>
              </a:spcBef>
              <a:spcAft>
                <a:spcPts val="0"/>
              </a:spcAft>
            </a:pPr>
            <a:r>
              <a:rPr lang="ar-JO" sz="2400" b="1" i="0" u="none" strike="noStrike" dirty="0">
                <a:solidFill>
                  <a:srgbClr val="000000"/>
                </a:solidFill>
                <a:effectLst/>
                <a:latin typeface="Arial" panose="020B0604020202020204" pitchFamily="34" charset="0"/>
              </a:rPr>
              <a:t>عيوب الاستبانة:</a:t>
            </a:r>
          </a:p>
          <a:p>
            <a:pPr algn="r" rtl="1">
              <a:spcBef>
                <a:spcPts val="0"/>
              </a:spcBef>
              <a:spcAft>
                <a:spcPts val="0"/>
              </a:spcAft>
            </a:pPr>
            <a:r>
              <a:rPr lang="ar-JO" sz="2400" b="1" i="0" u="none" strike="noStrike" dirty="0">
                <a:solidFill>
                  <a:srgbClr val="000000"/>
                </a:solidFill>
                <a:effectLst/>
                <a:latin typeface="Arial" panose="020B0604020202020204" pitchFamily="34" charset="0"/>
              </a:rPr>
              <a:t>- </a:t>
            </a:r>
            <a:r>
              <a:rPr lang="ar-JO" sz="2400" i="0" u="none" strike="noStrike" dirty="0">
                <a:solidFill>
                  <a:srgbClr val="000000"/>
                </a:solidFill>
                <a:effectLst/>
                <a:latin typeface="Arial" panose="020B0604020202020204" pitchFamily="34" charset="0"/>
              </a:rPr>
              <a:t>عدم توفّر مستوى الجدية لدى بعض أفراد العينة فيتم الإجابة بتسرع بدون تفكير.</a:t>
            </a:r>
          </a:p>
          <a:p>
            <a:pPr algn="r" rtl="1">
              <a:spcBef>
                <a:spcPts val="0"/>
              </a:spcBef>
              <a:spcAft>
                <a:spcPts val="0"/>
              </a:spcAft>
            </a:pPr>
            <a:r>
              <a:rPr lang="ar-JO" sz="2400" i="0" u="none" strike="noStrike" dirty="0">
                <a:solidFill>
                  <a:srgbClr val="000000"/>
                </a:solidFill>
                <a:effectLst/>
                <a:latin typeface="Arial" panose="020B0604020202020204" pitchFamily="34" charset="0"/>
              </a:rPr>
              <a:t>- قد يتم تقديم معلومات غير دقيقة أو صحيحة.</a:t>
            </a:r>
          </a:p>
          <a:p>
            <a:pPr marL="342900" indent="-342900" algn="r" rtl="1">
              <a:spcBef>
                <a:spcPts val="0"/>
              </a:spcBef>
              <a:spcAft>
                <a:spcPts val="0"/>
              </a:spcAft>
              <a:buFontTx/>
              <a:buChar char="-"/>
            </a:pPr>
            <a:r>
              <a:rPr lang="ar-JO" sz="2400" i="0" u="none" strike="noStrike" dirty="0">
                <a:solidFill>
                  <a:srgbClr val="000000"/>
                </a:solidFill>
                <a:effectLst/>
                <a:latin typeface="Arial" panose="020B0604020202020204" pitchFamily="34" charset="0"/>
              </a:rPr>
              <a:t>انخفاض معدل الاستجابة  (قوائم الاستبانة المرجعة) عادة 20% - 25%  وخاصة إذا كانت عن طريق البريد.</a:t>
            </a:r>
          </a:p>
          <a:p>
            <a:pPr marL="342900" indent="-342900" algn="r" rtl="1">
              <a:spcBef>
                <a:spcPts val="0"/>
              </a:spcBef>
              <a:spcAft>
                <a:spcPts val="0"/>
              </a:spcAft>
              <a:buFontTx/>
              <a:buChar char="-"/>
            </a:pPr>
            <a:endParaRPr lang="ar-JO" sz="2400" i="0" u="none" strike="noStrike" dirty="0">
              <a:solidFill>
                <a:srgbClr val="000000"/>
              </a:solidFill>
              <a:effectLst/>
              <a:latin typeface="Arial" panose="020B0604020202020204" pitchFamily="34" charset="0"/>
            </a:endParaRPr>
          </a:p>
          <a:p>
            <a:pPr algn="r"/>
            <a:r>
              <a:rPr lang="ar-JO" sz="2400" i="0" u="none" strike="noStrike" dirty="0">
                <a:solidFill>
                  <a:srgbClr val="000000"/>
                </a:solidFill>
                <a:effectLst/>
                <a:latin typeface="Arial" panose="020B0604020202020204" pitchFamily="34" charset="0"/>
              </a:rPr>
              <a:t>ملاحظة: بعد الحصول على قوائم الاستبانات المعباة من قبل عينة البحث يتم إجراء اختبار عليها للتأكد منها</a:t>
            </a:r>
          </a:p>
          <a:p>
            <a:pPr algn="r"/>
            <a:r>
              <a:rPr lang="ar-JO" sz="2400" i="0" u="none" strike="noStrike" dirty="0">
                <a:solidFill>
                  <a:srgbClr val="000000"/>
                </a:solidFill>
                <a:effectLst/>
                <a:latin typeface="Arial" panose="020B0604020202020204" pitchFamily="34" charset="0"/>
              </a:rPr>
              <a:t> " ثبات أداة الدراسة" </a:t>
            </a:r>
            <a:r>
              <a:rPr lang="en-GB" sz="2400" b="1" i="0" u="none" strike="noStrike" dirty="0">
                <a:solidFill>
                  <a:schemeClr val="tx1"/>
                </a:solidFill>
                <a:effectLst/>
                <a:latin typeface="Arial" panose="020B0604020202020204" pitchFamily="34" charset="0"/>
              </a:rPr>
              <a:t>Cornback  alpha </a:t>
            </a:r>
            <a:r>
              <a:rPr lang="ar-JO" sz="2400" b="1" i="0" u="none" strike="noStrike" dirty="0">
                <a:solidFill>
                  <a:schemeClr val="tx1"/>
                </a:solidFill>
                <a:effectLst/>
                <a:latin typeface="Arial" panose="020B0604020202020204" pitchFamily="34" charset="0"/>
              </a:rPr>
              <a:t>و</a:t>
            </a:r>
            <a:r>
              <a:rPr lang="ar-JO" sz="2400" i="0" u="none" strike="noStrike" dirty="0">
                <a:solidFill>
                  <a:srgbClr val="000000"/>
                </a:solidFill>
                <a:effectLst/>
                <a:latin typeface="Arial" panose="020B0604020202020204" pitchFamily="34" charset="0"/>
              </a:rPr>
              <a:t>من أشهر هذه الاختبارات: اختبار "كرونباخ ألفا"</a:t>
            </a:r>
            <a:endParaRPr lang="en-GB" sz="2400" b="1" i="0" u="none" strike="noStrike" dirty="0">
              <a:solidFill>
                <a:srgbClr val="000000"/>
              </a:solidFill>
              <a:effectLst/>
              <a:latin typeface="Arial" panose="020B0604020202020204" pitchFamily="34" charset="0"/>
            </a:endParaRPr>
          </a:p>
          <a:p>
            <a:br>
              <a:rPr lang="ar-JO" sz="2400" dirty="0"/>
            </a:br>
            <a:endParaRPr lang="en-GB" sz="2400" dirty="0"/>
          </a:p>
        </p:txBody>
      </p:sp>
      <p:sp>
        <p:nvSpPr>
          <p:cNvPr id="6" name="Google Shape;145;p3">
            <a:extLst>
              <a:ext uri="{FF2B5EF4-FFF2-40B4-BE49-F238E27FC236}">
                <a16:creationId xmlns:a16="http://schemas.microsoft.com/office/drawing/2014/main" id="{64175E76-727E-4BC7-A644-C601C78B5F15}"/>
              </a:ext>
            </a:extLst>
          </p:cNvPr>
          <p:cNvSpPr txBox="1"/>
          <p:nvPr/>
        </p:nvSpPr>
        <p:spPr>
          <a:xfrm>
            <a:off x="3259866" y="671264"/>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أدوات البحث العلمي/ الاستبانة</a:t>
            </a:r>
          </a:p>
        </p:txBody>
      </p:sp>
    </p:spTree>
    <p:custDataLst>
      <p:tags r:id="rId1"/>
    </p:custDataLst>
    <p:extLst>
      <p:ext uri="{BB962C8B-B14F-4D97-AF65-F5344CB8AC3E}">
        <p14:creationId xmlns:p14="http://schemas.microsoft.com/office/powerpoint/2010/main" val="1983095022"/>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2" name="TextBox 11">
            <a:extLst>
              <a:ext uri="{FF2B5EF4-FFF2-40B4-BE49-F238E27FC236}">
                <a16:creationId xmlns:a16="http://schemas.microsoft.com/office/drawing/2014/main" id="{1445D778-CF54-4CB4-A00B-2574419F8340}"/>
              </a:ext>
            </a:extLst>
          </p:cNvPr>
          <p:cNvSpPr txBox="1"/>
          <p:nvPr/>
        </p:nvSpPr>
        <p:spPr>
          <a:xfrm>
            <a:off x="479376" y="1061445"/>
            <a:ext cx="11593289" cy="6370975"/>
          </a:xfrm>
          <a:prstGeom prst="rect">
            <a:avLst/>
          </a:prstGeom>
          <a:noFill/>
        </p:spPr>
        <p:txBody>
          <a:bodyPr wrap="square">
            <a:spAutoFit/>
          </a:bodyPr>
          <a:lstStyle/>
          <a:p>
            <a:pPr marL="342900" lvl="0" indent="-342900" algn="just" rtl="1">
              <a:buFont typeface="Symbol" panose="05050102010706020507" pitchFamily="18" charset="2"/>
              <a:buChar char=""/>
              <a:tabLst>
                <a:tab pos="473710" algn="l"/>
              </a:tabLst>
            </a:pPr>
            <a:r>
              <a:rPr lang="ar-SA" sz="2400" b="1" dirty="0">
                <a:solidFill>
                  <a:srgbClr val="C00000"/>
                </a:solidFill>
                <a:effectLst/>
                <a:latin typeface="Times New Roman" panose="02020603050405020304" pitchFamily="18" charset="0"/>
                <a:ea typeface="Times New Roman" panose="02020603050405020304" pitchFamily="18" charset="0"/>
              </a:rPr>
              <a:t>المقابلة</a:t>
            </a:r>
            <a:r>
              <a:rPr lang="ar-SA" sz="2400" dirty="0">
                <a:effectLst/>
                <a:latin typeface="Times New Roman" panose="02020603050405020304" pitchFamily="18" charset="0"/>
                <a:ea typeface="Times New Roman" panose="02020603050405020304" pitchFamily="18" charset="0"/>
              </a:rPr>
              <a:t>: هي عبارة عن مجموعة من الأسئلة أو البنود التي يقوم الباحث بإعدادها مسبقاً ثم بتوجيه هذه الأسئلة إلى الشخص موضوع البحث ومن ثم يسجل الإجابات. </a:t>
            </a:r>
            <a:r>
              <a:rPr lang="ar-SA" sz="2400" b="1" dirty="0">
                <a:effectLst/>
                <a:latin typeface="Times New Roman" panose="02020603050405020304" pitchFamily="18" charset="0"/>
                <a:ea typeface="Times New Roman" panose="02020603050405020304" pitchFamily="18" charset="0"/>
              </a:rPr>
              <a:t> </a:t>
            </a:r>
            <a:endParaRPr lang="en-GB" sz="2400" dirty="0">
              <a:effectLst/>
              <a:latin typeface="Times New Roman" panose="02020603050405020304" pitchFamily="18" charset="0"/>
              <a:ea typeface="Times New Roman" panose="02020603050405020304" pitchFamily="18" charset="0"/>
            </a:endParaRPr>
          </a:p>
          <a:p>
            <a:pPr marL="457200" algn="just" rtl="1"/>
            <a:r>
              <a:rPr lang="ar-SA" sz="2400" b="1" dirty="0">
                <a:effectLst/>
                <a:latin typeface="Times New Roman" panose="02020603050405020304" pitchFamily="18" charset="0"/>
                <a:ea typeface="Times New Roman" panose="02020603050405020304" pitchFamily="18" charset="0"/>
              </a:rPr>
              <a:t>لماذا نلج</a:t>
            </a:r>
            <a:r>
              <a:rPr lang="ar-JO" sz="2400" b="1" dirty="0">
                <a:effectLst/>
                <a:latin typeface="Times New Roman" panose="02020603050405020304" pitchFamily="18" charset="0"/>
                <a:ea typeface="Times New Roman" panose="02020603050405020304" pitchFamily="18" charset="0"/>
              </a:rPr>
              <a:t>أ</a:t>
            </a:r>
            <a:r>
              <a:rPr lang="ar-SA" sz="2400" b="1" dirty="0">
                <a:effectLst/>
                <a:latin typeface="Times New Roman" panose="02020603050405020304" pitchFamily="18" charset="0"/>
                <a:ea typeface="Times New Roman" panose="02020603050405020304" pitchFamily="18" charset="0"/>
              </a:rPr>
              <a:t> </a:t>
            </a:r>
            <a:r>
              <a:rPr lang="ar-JO" sz="2400" b="1" dirty="0">
                <a:effectLst/>
                <a:latin typeface="Times New Roman" panose="02020603050405020304" pitchFamily="18" charset="0"/>
                <a:ea typeface="Times New Roman" panose="02020603050405020304" pitchFamily="18" charset="0"/>
              </a:rPr>
              <a:t>إلى ا</a:t>
            </a:r>
            <a:r>
              <a:rPr lang="ar-SA" sz="2400" b="1" dirty="0">
                <a:effectLst/>
                <a:latin typeface="Times New Roman" panose="02020603050405020304" pitchFamily="18" charset="0"/>
                <a:ea typeface="Times New Roman" panose="02020603050405020304" pitchFamily="18" charset="0"/>
              </a:rPr>
              <a:t>لمقابلة:</a:t>
            </a:r>
            <a:endParaRPr lang="en-GB" sz="2400" dirty="0">
              <a:effectLst/>
              <a:latin typeface="Times New Roman" panose="02020603050405020304" pitchFamily="18" charset="0"/>
              <a:ea typeface="Times New Roman" panose="02020603050405020304" pitchFamily="18" charset="0"/>
            </a:endParaRPr>
          </a:p>
          <a:p>
            <a:pPr marL="742950" lvl="1" indent="-285750" algn="just" rtl="1">
              <a:buFont typeface="Courier New" panose="02070309020205020404" pitchFamily="49" charset="0"/>
              <a:buChar char="o"/>
              <a:tabLst>
                <a:tab pos="930910" algn="l"/>
              </a:tabLst>
            </a:pPr>
            <a:r>
              <a:rPr lang="ar-SA" sz="2400" dirty="0">
                <a:effectLst/>
                <a:latin typeface="Times New Roman" panose="02020603050405020304" pitchFamily="18" charset="0"/>
                <a:ea typeface="Times New Roman" panose="02020603050405020304" pitchFamily="18" charset="0"/>
              </a:rPr>
              <a:t>على حسب احتياج البحث</a:t>
            </a:r>
            <a:endParaRPr lang="en-GB" sz="2400" dirty="0">
              <a:effectLst/>
              <a:latin typeface="Times New Roman" panose="02020603050405020304" pitchFamily="18" charset="0"/>
              <a:ea typeface="Times New Roman" panose="02020603050405020304" pitchFamily="18" charset="0"/>
            </a:endParaRPr>
          </a:p>
          <a:p>
            <a:pPr marL="742950" lvl="1" indent="-285750" algn="just" rtl="1">
              <a:buFont typeface="Courier New" panose="02070309020205020404" pitchFamily="49" charset="0"/>
              <a:buChar char="o"/>
              <a:tabLst>
                <a:tab pos="930910" algn="l"/>
              </a:tabLst>
            </a:pPr>
            <a:r>
              <a:rPr lang="ar-SA" sz="2400" dirty="0">
                <a:effectLst/>
                <a:latin typeface="Times New Roman" panose="02020603050405020304" pitchFamily="18" charset="0"/>
                <a:ea typeface="Times New Roman" panose="02020603050405020304" pitchFamily="18" charset="0"/>
              </a:rPr>
              <a:t>دراسة انفعالات المفحوصين</a:t>
            </a:r>
            <a:endParaRPr lang="en-GB" sz="2400" dirty="0">
              <a:effectLst/>
              <a:latin typeface="Times New Roman" panose="02020603050405020304" pitchFamily="18" charset="0"/>
              <a:ea typeface="Times New Roman" panose="02020603050405020304" pitchFamily="18" charset="0"/>
            </a:endParaRPr>
          </a:p>
          <a:p>
            <a:pPr marL="742950" lvl="1" indent="-285750" algn="just" rtl="1">
              <a:buFont typeface="Courier New" panose="02070309020205020404" pitchFamily="49" charset="0"/>
              <a:buChar char="o"/>
              <a:tabLst>
                <a:tab pos="930910" algn="l"/>
              </a:tabLst>
            </a:pPr>
            <a:r>
              <a:rPr lang="ar-SA" sz="2400" dirty="0">
                <a:effectLst/>
                <a:latin typeface="Times New Roman" panose="02020603050405020304" pitchFamily="18" charset="0"/>
                <a:ea typeface="Times New Roman" panose="02020603050405020304" pitchFamily="18" charset="0"/>
              </a:rPr>
              <a:t>إقامة علاقات ودية معهم للحصول على معلومات دقيقة ومتكاملة.</a:t>
            </a:r>
            <a:endParaRPr lang="en-GB" sz="2400" dirty="0">
              <a:effectLst/>
              <a:latin typeface="Times New Roman" panose="02020603050405020304" pitchFamily="18" charset="0"/>
              <a:ea typeface="Times New Roman" panose="02020603050405020304" pitchFamily="18" charset="0"/>
            </a:endParaRPr>
          </a:p>
          <a:p>
            <a:pPr marL="742950" lvl="1" indent="-285750" algn="just" rtl="1">
              <a:buFont typeface="Courier New" panose="02070309020205020404" pitchFamily="49" charset="0"/>
              <a:buChar char="o"/>
              <a:tabLst>
                <a:tab pos="930910" algn="l"/>
              </a:tabLst>
            </a:pPr>
            <a:r>
              <a:rPr lang="ar-SA" sz="2400" dirty="0">
                <a:effectLst/>
                <a:latin typeface="Times New Roman" panose="02020603050405020304" pitchFamily="18" charset="0"/>
                <a:ea typeface="Times New Roman" panose="02020603050405020304" pitchFamily="18" charset="0"/>
              </a:rPr>
              <a:t>إجراء مقابلة مع شخصيات ذات مناصب عالية في الدولـة </a:t>
            </a:r>
            <a:r>
              <a:rPr lang="ar-JO" sz="2400" dirty="0">
                <a:effectLst/>
                <a:latin typeface="Times New Roman" panose="02020603050405020304" pitchFamily="18" charset="0"/>
                <a:ea typeface="Times New Roman" panose="02020603050405020304" pitchFamily="18" charset="0"/>
              </a:rPr>
              <a:t>.</a:t>
            </a:r>
            <a:endParaRPr lang="en-GB" sz="2400" dirty="0">
              <a:effectLst/>
              <a:latin typeface="Times New Roman" panose="02020603050405020304" pitchFamily="18" charset="0"/>
              <a:ea typeface="Times New Roman" panose="02020603050405020304" pitchFamily="18" charset="0"/>
            </a:endParaRPr>
          </a:p>
          <a:p>
            <a:pPr marL="457200" algn="just" rtl="1"/>
            <a:r>
              <a:rPr lang="ar-SA" sz="2400" dirty="0">
                <a:effectLst/>
                <a:latin typeface="Times New Roman" panose="02020603050405020304" pitchFamily="18" charset="0"/>
                <a:ea typeface="Times New Roman" panose="02020603050405020304" pitchFamily="18" charset="0"/>
              </a:rPr>
              <a:t> </a:t>
            </a:r>
            <a:endParaRPr lang="en-GB" sz="2400" dirty="0">
              <a:effectLst/>
              <a:latin typeface="Times New Roman" panose="02020603050405020304" pitchFamily="18" charset="0"/>
              <a:ea typeface="Times New Roman" panose="02020603050405020304" pitchFamily="18" charset="0"/>
            </a:endParaRPr>
          </a:p>
          <a:p>
            <a:pPr marL="457200" algn="just" rtl="1"/>
            <a:r>
              <a:rPr lang="ar-SA" sz="2400" b="1" dirty="0">
                <a:effectLst/>
                <a:latin typeface="Times New Roman" panose="02020603050405020304" pitchFamily="18" charset="0"/>
                <a:ea typeface="Times New Roman" panose="02020603050405020304" pitchFamily="18" charset="0"/>
              </a:rPr>
              <a:t>أنواع المقابلة وفقاً لهدفها (غرضها):</a:t>
            </a:r>
            <a:endParaRPr lang="en-GB" sz="2400" dirty="0">
              <a:effectLst/>
              <a:latin typeface="Times New Roman" panose="02020603050405020304" pitchFamily="18" charset="0"/>
              <a:ea typeface="Times New Roman" panose="02020603050405020304" pitchFamily="18" charset="0"/>
            </a:endParaRPr>
          </a:p>
          <a:p>
            <a:pPr marL="342900" lvl="0" indent="-342900" algn="just" rtl="1">
              <a:buFont typeface="Courier New" panose="02070309020205020404" pitchFamily="49" charset="0"/>
              <a:buChar char="o"/>
              <a:tabLst>
                <a:tab pos="914400" algn="l"/>
              </a:tabLst>
            </a:pPr>
            <a:r>
              <a:rPr lang="ar-SA" sz="2400" dirty="0">
                <a:effectLst/>
                <a:latin typeface="Times New Roman" panose="02020603050405020304" pitchFamily="18" charset="0"/>
                <a:ea typeface="Times New Roman" panose="02020603050405020304" pitchFamily="18" charset="0"/>
              </a:rPr>
              <a:t>مقابلـة مسحية (</a:t>
            </a:r>
            <a:r>
              <a:rPr lang="en-US" sz="2400" dirty="0">
                <a:effectLst/>
                <a:latin typeface="Times New Roman" panose="02020603050405020304" pitchFamily="18" charset="0"/>
                <a:ea typeface="Times New Roman" panose="02020603050405020304" pitchFamily="18" charset="0"/>
              </a:rPr>
              <a:t>Survey</a:t>
            </a:r>
            <a:r>
              <a:rPr lang="ar-SA" sz="2400" dirty="0">
                <a:effectLst/>
                <a:latin typeface="Times New Roman" panose="02020603050405020304" pitchFamily="18" charset="0"/>
                <a:ea typeface="Times New Roman" panose="02020603050405020304" pitchFamily="18" charset="0"/>
              </a:rPr>
              <a:t>) : لغرض جمـع المعلومـات ( مثلاً استطلاع رأي المستهلكين ).</a:t>
            </a:r>
            <a:endParaRPr lang="en-GB" sz="2400" dirty="0">
              <a:effectLst/>
              <a:latin typeface="Times New Roman" panose="02020603050405020304" pitchFamily="18" charset="0"/>
              <a:ea typeface="Times New Roman" panose="02020603050405020304" pitchFamily="18" charset="0"/>
            </a:endParaRPr>
          </a:p>
          <a:p>
            <a:pPr marL="342900" lvl="0" indent="-342900" algn="just" rtl="1">
              <a:buFont typeface="Courier New" panose="02070309020205020404" pitchFamily="49" charset="0"/>
              <a:buChar char="o"/>
              <a:tabLst>
                <a:tab pos="914400" algn="l"/>
              </a:tabLst>
            </a:pPr>
            <a:r>
              <a:rPr lang="ar-SA" sz="2400" dirty="0">
                <a:effectLst/>
                <a:latin typeface="Times New Roman" panose="02020603050405020304" pitchFamily="18" charset="0"/>
                <a:ea typeface="Times New Roman" panose="02020603050405020304" pitchFamily="18" charset="0"/>
              </a:rPr>
              <a:t>مقابلة تشخيصية (</a:t>
            </a:r>
            <a:r>
              <a:rPr lang="en-US" sz="2400" dirty="0">
                <a:effectLst/>
                <a:latin typeface="Times New Roman" panose="02020603050405020304" pitchFamily="18" charset="0"/>
                <a:ea typeface="Times New Roman" panose="02020603050405020304" pitchFamily="18" charset="0"/>
              </a:rPr>
              <a:t>Diagnostic</a:t>
            </a:r>
            <a:r>
              <a:rPr lang="ar-SA" sz="2400" dirty="0">
                <a:effectLst/>
                <a:latin typeface="Times New Roman" panose="02020603050405020304" pitchFamily="18" charset="0"/>
                <a:ea typeface="Times New Roman" panose="02020603050405020304" pitchFamily="18" charset="0"/>
              </a:rPr>
              <a:t>) تشخيص المشكلة : لغرض تفهم </a:t>
            </a:r>
            <a:r>
              <a:rPr lang="ar-JO" sz="2400" dirty="0">
                <a:effectLst/>
                <a:latin typeface="Times New Roman" panose="02020603050405020304" pitchFamily="18" charset="0"/>
                <a:ea typeface="Times New Roman" panose="02020603050405020304" pitchFamily="18" charset="0"/>
              </a:rPr>
              <a:t>ال</a:t>
            </a:r>
            <a:r>
              <a:rPr lang="ar-SA" sz="2400" dirty="0">
                <a:effectLst/>
                <a:latin typeface="Times New Roman" panose="02020603050405020304" pitchFamily="18" charset="0"/>
                <a:ea typeface="Times New Roman" panose="02020603050405020304" pitchFamily="18" charset="0"/>
              </a:rPr>
              <a:t>مشكلة ، وأسباب حدوثها وأبعادها الحالية ومدى خطورتها ( دراسة أسباب تذمر المستخدمين لنظام معين ) .</a:t>
            </a:r>
            <a:endParaRPr lang="en-GB" sz="2400" dirty="0">
              <a:effectLst/>
              <a:latin typeface="Times New Roman" panose="02020603050405020304" pitchFamily="18" charset="0"/>
              <a:ea typeface="Times New Roman" panose="02020603050405020304" pitchFamily="18" charset="0"/>
            </a:endParaRPr>
          </a:p>
          <a:p>
            <a:pPr marL="342900" lvl="0" indent="-342900" algn="just" rtl="1">
              <a:buFont typeface="Courier New" panose="02070309020205020404" pitchFamily="49" charset="0"/>
              <a:buChar char="o"/>
              <a:tabLst>
                <a:tab pos="914400" algn="l"/>
              </a:tabLst>
            </a:pPr>
            <a:r>
              <a:rPr lang="ar-SA" sz="2400" dirty="0">
                <a:effectLst/>
                <a:latin typeface="Times New Roman" panose="02020603050405020304" pitchFamily="18" charset="0"/>
                <a:ea typeface="Times New Roman" panose="02020603050405020304" pitchFamily="18" charset="0"/>
              </a:rPr>
              <a:t>المقابلة العلاجية (</a:t>
            </a:r>
            <a:r>
              <a:rPr lang="en-US" sz="2400" dirty="0">
                <a:effectLst/>
                <a:latin typeface="Times New Roman" panose="02020603050405020304" pitchFamily="18" charset="0"/>
                <a:ea typeface="Times New Roman" panose="02020603050405020304" pitchFamily="18" charset="0"/>
              </a:rPr>
              <a:t>Therapeutic</a:t>
            </a:r>
            <a:r>
              <a:rPr lang="ar-SA" sz="2400" dirty="0">
                <a:effectLst/>
                <a:latin typeface="Times New Roman" panose="02020603050405020304" pitchFamily="18" charset="0"/>
                <a:ea typeface="Times New Roman" panose="02020603050405020304" pitchFamily="18" charset="0"/>
              </a:rPr>
              <a:t>) : لغرض فهم المستجيب لنفسه بشكل أفضل وتهدف إلى القضاء على أسباب المشكلة ( تقديم العون ) .</a:t>
            </a:r>
            <a:endParaRPr lang="en-GB" sz="2400" dirty="0">
              <a:effectLst/>
              <a:latin typeface="Times New Roman" panose="02020603050405020304" pitchFamily="18" charset="0"/>
              <a:ea typeface="Times New Roman" panose="02020603050405020304" pitchFamily="18" charset="0"/>
            </a:endParaRPr>
          </a:p>
          <a:p>
            <a:pPr marL="457200" algn="just" rtl="1"/>
            <a:r>
              <a:rPr lang="ar-SA" sz="2400" dirty="0">
                <a:effectLst/>
                <a:latin typeface="Times New Roman" panose="02020603050405020304" pitchFamily="18" charset="0"/>
                <a:ea typeface="Times New Roman" panose="02020603050405020304" pitchFamily="18" charset="0"/>
              </a:rPr>
              <a:t> </a:t>
            </a:r>
            <a:endParaRPr lang="en-GB" sz="2400" dirty="0">
              <a:effectLst/>
              <a:latin typeface="Times New Roman" panose="02020603050405020304" pitchFamily="18" charset="0"/>
              <a:ea typeface="Times New Roman" panose="02020603050405020304" pitchFamily="18" charset="0"/>
            </a:endParaRPr>
          </a:p>
          <a:p>
            <a:br>
              <a:rPr lang="ar-JO" sz="2400" dirty="0"/>
            </a:br>
            <a:endParaRPr lang="en-GB" sz="2400" dirty="0"/>
          </a:p>
        </p:txBody>
      </p:sp>
      <p:sp>
        <p:nvSpPr>
          <p:cNvPr id="6" name="Google Shape;145;p3">
            <a:extLst>
              <a:ext uri="{FF2B5EF4-FFF2-40B4-BE49-F238E27FC236}">
                <a16:creationId xmlns:a16="http://schemas.microsoft.com/office/drawing/2014/main" id="{6D3A4439-8303-4677-8C8F-54E8615D6F4F}"/>
              </a:ext>
            </a:extLst>
          </p:cNvPr>
          <p:cNvSpPr txBox="1"/>
          <p:nvPr/>
        </p:nvSpPr>
        <p:spPr>
          <a:xfrm>
            <a:off x="3287688" y="59997"/>
            <a:ext cx="5616624" cy="461624"/>
          </a:xfrm>
          <a:prstGeom prst="rect">
            <a:avLst/>
          </a:prstGeom>
          <a:noFill/>
          <a:ln>
            <a:noFill/>
          </a:ln>
        </p:spPr>
        <p:txBody>
          <a:bodyPr spcFirstLastPara="1" wrap="square" lIns="91425" tIns="45700" rIns="91425" bIns="45700" anchor="t" anchorCtr="0">
            <a:spAutoFit/>
          </a:bodyPr>
          <a:lstStyle/>
          <a:p>
            <a:pPr lvl="0" algn="ctr"/>
            <a:r>
              <a:rPr lang="ar-JO" sz="2400" b="1" dirty="0">
                <a:solidFill>
                  <a:schemeClr val="bg2"/>
                </a:solidFill>
                <a:latin typeface="Simplified Arabic" pitchFamily="18" charset="-78"/>
                <a:cs typeface="Simplified Arabic" pitchFamily="18" charset="-78"/>
                <a:sym typeface="Tajawal Medium"/>
              </a:rPr>
              <a:t>أدوات البحث العلمي/ المقابلة</a:t>
            </a:r>
          </a:p>
        </p:txBody>
      </p:sp>
      <p:graphicFrame>
        <p:nvGraphicFramePr>
          <p:cNvPr id="7" name="Diagram 6">
            <a:extLst>
              <a:ext uri="{FF2B5EF4-FFF2-40B4-BE49-F238E27FC236}">
                <a16:creationId xmlns:a16="http://schemas.microsoft.com/office/drawing/2014/main" id="{4D33E026-355F-4A3A-9F45-48CC5AE529E0}"/>
              </a:ext>
            </a:extLst>
          </p:cNvPr>
          <p:cNvGraphicFramePr/>
          <p:nvPr>
            <p:extLst>
              <p:ext uri="{D42A27DB-BD31-4B8C-83A1-F6EECF244321}">
                <p14:modId xmlns:p14="http://schemas.microsoft.com/office/powerpoint/2010/main" val="1204381888"/>
              </p:ext>
            </p:extLst>
          </p:nvPr>
        </p:nvGraphicFramePr>
        <p:xfrm>
          <a:off x="263352" y="1997505"/>
          <a:ext cx="3024336" cy="2802360"/>
        </p:xfrm>
        <a:graphic>
          <a:graphicData uri="http://schemas.openxmlformats.org/drawingml/2006/diagram">
            <dgm:relIds xmlns:dgm="http://schemas.openxmlformats.org/drawingml/2006/diagram" xmlns:r="http://schemas.openxmlformats.org/officeDocument/2006/relationships" r:dm="rId5" r:lo="rId6" r:qs="rId7" r:cs="rId8"/>
          </a:graphicData>
        </a:graphic>
      </p:graphicFrame>
    </p:spTree>
    <p:custDataLst>
      <p:tags r:id="rId1"/>
    </p:custDataLst>
    <p:extLst>
      <p:ext uri="{BB962C8B-B14F-4D97-AF65-F5344CB8AC3E}">
        <p14:creationId xmlns:p14="http://schemas.microsoft.com/office/powerpoint/2010/main" val="2766496995"/>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showMasterSp="0">
  <p:cSld>
    <p:spTree>
      <p:nvGrpSpPr>
        <p:cNvPr id="1" name="Shape 134"/>
        <p:cNvGrpSpPr/>
        <p:nvPr/>
      </p:nvGrpSpPr>
      <p:grpSpPr>
        <a:xfrm>
          <a:off x="0" y="0"/>
          <a:ext cx="0" cy="0"/>
          <a:chOff x="0" y="0"/>
          <a:chExt cx="0" cy="0"/>
        </a:xfrm>
      </p:grpSpPr>
      <p:sp>
        <p:nvSpPr>
          <p:cNvPr id="142" name="Google Shape;142;p3"/>
          <p:cNvSpPr/>
          <p:nvPr/>
        </p:nvSpPr>
        <p:spPr>
          <a:xfrm>
            <a:off x="2305501" y="527568"/>
            <a:ext cx="9695156" cy="45720"/>
          </a:xfrm>
          <a:prstGeom prst="rect">
            <a:avLst/>
          </a:prstGeom>
          <a:solidFill>
            <a:srgbClr val="8E5A6D"/>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143" name="Google Shape;143;p3"/>
          <p:cNvPicPr preferRelativeResize="0"/>
          <p:nvPr/>
        </p:nvPicPr>
        <p:blipFill rotWithShape="1">
          <a:blip r:embed="rId4">
            <a:alphaModFix/>
          </a:blip>
          <a:srcRect/>
          <a:stretch/>
        </p:blipFill>
        <p:spPr>
          <a:xfrm>
            <a:off x="245860" y="-372928"/>
            <a:ext cx="2036258" cy="1800993"/>
          </a:xfrm>
          <a:prstGeom prst="rect">
            <a:avLst/>
          </a:prstGeom>
          <a:noFill/>
          <a:ln>
            <a:noFill/>
          </a:ln>
        </p:spPr>
      </p:pic>
      <p:sp>
        <p:nvSpPr>
          <p:cNvPr id="12" name="TextBox 11">
            <a:extLst>
              <a:ext uri="{FF2B5EF4-FFF2-40B4-BE49-F238E27FC236}">
                <a16:creationId xmlns:a16="http://schemas.microsoft.com/office/drawing/2014/main" id="{1445D778-CF54-4CB4-A00B-2574419F8340}"/>
              </a:ext>
            </a:extLst>
          </p:cNvPr>
          <p:cNvSpPr txBox="1"/>
          <p:nvPr/>
        </p:nvSpPr>
        <p:spPr>
          <a:xfrm>
            <a:off x="245860" y="1124084"/>
            <a:ext cx="11733562" cy="5539978"/>
          </a:xfrm>
          <a:prstGeom prst="rect">
            <a:avLst/>
          </a:prstGeom>
          <a:noFill/>
        </p:spPr>
        <p:txBody>
          <a:bodyPr wrap="square">
            <a:spAutoFit/>
          </a:bodyPr>
          <a:lstStyle/>
          <a:p>
            <a:pPr algn="r" rtl="1">
              <a:spcBef>
                <a:spcPts val="0"/>
              </a:spcBef>
              <a:spcAft>
                <a:spcPts val="0"/>
              </a:spcAft>
            </a:pPr>
            <a:r>
              <a:rPr lang="ar-JO" sz="2400" b="1" i="0" u="none" strike="noStrike" dirty="0">
                <a:solidFill>
                  <a:srgbClr val="000000"/>
                </a:solidFill>
                <a:effectLst/>
                <a:latin typeface="Arial" panose="020B0604020202020204" pitchFamily="34" charset="0"/>
                <a:cs typeface="+mj-cs"/>
              </a:rPr>
              <a:t>•</a:t>
            </a:r>
            <a:r>
              <a:rPr lang="ar-JO" sz="2400" b="1" i="0" u="none" strike="noStrike" dirty="0">
                <a:solidFill>
                  <a:srgbClr val="C00000"/>
                </a:solidFill>
                <a:effectLst/>
                <a:latin typeface="Arial" panose="020B0604020202020204" pitchFamily="34" charset="0"/>
                <a:cs typeface="+mj-cs"/>
              </a:rPr>
              <a:t>الملاحظة</a:t>
            </a:r>
            <a:r>
              <a:rPr lang="ar-JO" sz="2400" b="1" i="0" u="none" strike="noStrike" dirty="0">
                <a:solidFill>
                  <a:srgbClr val="000000"/>
                </a:solidFill>
                <a:effectLst/>
                <a:latin typeface="Arial" panose="020B0604020202020204" pitchFamily="34" charset="0"/>
                <a:cs typeface="+mj-cs"/>
              </a:rPr>
              <a:t>: سلوك يعتمد على حواس السمع والبصر في التركيز على الظواهر أو الأحداث المختلفة بهدف تفسيرها ومعرفة أسبابها وكيفية الوصول إلى القوانين التي تحكمها.</a:t>
            </a:r>
          </a:p>
          <a:p>
            <a:pPr algn="r" rtl="1">
              <a:spcBef>
                <a:spcPts val="0"/>
              </a:spcBef>
              <a:spcAft>
                <a:spcPts val="0"/>
              </a:spcAft>
            </a:pPr>
            <a:endParaRPr lang="ar-JO" sz="2400" b="1" i="0" u="none" strike="noStrike" dirty="0">
              <a:solidFill>
                <a:srgbClr val="000000"/>
              </a:solidFill>
              <a:effectLst/>
              <a:latin typeface="Arial" panose="020B0604020202020204" pitchFamily="34" charset="0"/>
              <a:cs typeface="+mj-cs"/>
            </a:endParaRPr>
          </a:p>
          <a:p>
            <a:pPr algn="r" rtl="1">
              <a:spcBef>
                <a:spcPts val="0"/>
              </a:spcBef>
              <a:spcAft>
                <a:spcPts val="0"/>
              </a:spcAft>
            </a:pPr>
            <a:r>
              <a:rPr lang="ar-JO" sz="2400" b="1" i="0" u="none" strike="noStrike" dirty="0">
                <a:solidFill>
                  <a:srgbClr val="000000"/>
                </a:solidFill>
                <a:effectLst/>
                <a:latin typeface="Arial" panose="020B0604020202020204" pitchFamily="34" charset="0"/>
                <a:cs typeface="+mj-cs"/>
              </a:rPr>
              <a:t>أنواع الملاحظة وفقاً لدرجة الضبط ( أو الدقة ) إلى قسمين:</a:t>
            </a:r>
          </a:p>
          <a:p>
            <a:pPr algn="r" rtl="1">
              <a:spcBef>
                <a:spcPts val="0"/>
              </a:spcBef>
              <a:spcAft>
                <a:spcPts val="0"/>
              </a:spcAft>
            </a:pPr>
            <a:r>
              <a:rPr lang="ar-JO" sz="2400" i="0" u="none" strike="noStrike" dirty="0">
                <a:solidFill>
                  <a:srgbClr val="000000"/>
                </a:solidFill>
                <a:effectLst/>
                <a:latin typeface="Arial" panose="020B0604020202020204" pitchFamily="34" charset="0"/>
                <a:cs typeface="+mj-cs"/>
              </a:rPr>
              <a:t>ملاحظة بسيطة: وهي عبارة عن مشاهدة أو استماع الباحث إلى الأحداث والظواهر التي تحدث تلقائياً.</a:t>
            </a:r>
          </a:p>
          <a:p>
            <a:pPr algn="r" rtl="1">
              <a:spcBef>
                <a:spcPts val="0"/>
              </a:spcBef>
              <a:spcAft>
                <a:spcPts val="0"/>
              </a:spcAft>
            </a:pPr>
            <a:r>
              <a:rPr lang="ar-JO" sz="2400" i="0" u="none" strike="noStrike" dirty="0">
                <a:solidFill>
                  <a:srgbClr val="000000"/>
                </a:solidFill>
                <a:effectLst/>
                <a:latin typeface="Arial" panose="020B0604020202020204" pitchFamily="34" charset="0"/>
                <a:cs typeface="+mj-cs"/>
              </a:rPr>
              <a:t>ملاحظة منظمة: تقوم على التخطيط المسبق للمشاهدة ويتم تحديد وقتها ومكانها .</a:t>
            </a:r>
          </a:p>
          <a:p>
            <a:pPr algn="r" rtl="1">
              <a:spcBef>
                <a:spcPts val="0"/>
              </a:spcBef>
              <a:spcAft>
                <a:spcPts val="0"/>
              </a:spcAft>
            </a:pPr>
            <a:endParaRPr lang="ar-JO" sz="2400" b="1" i="0" u="none" strike="noStrike" dirty="0">
              <a:solidFill>
                <a:srgbClr val="000000"/>
              </a:solidFill>
              <a:effectLst/>
              <a:latin typeface="Arial" panose="020B0604020202020204" pitchFamily="34" charset="0"/>
              <a:cs typeface="+mj-cs"/>
            </a:endParaRPr>
          </a:p>
          <a:p>
            <a:pPr algn="r" rtl="1">
              <a:spcBef>
                <a:spcPts val="0"/>
              </a:spcBef>
              <a:spcAft>
                <a:spcPts val="0"/>
              </a:spcAft>
            </a:pPr>
            <a:r>
              <a:rPr lang="ar-JO" sz="2400" b="1" i="0" u="none" strike="noStrike" dirty="0">
                <a:solidFill>
                  <a:srgbClr val="000000"/>
                </a:solidFill>
                <a:effectLst/>
                <a:latin typeface="Arial" panose="020B0604020202020204" pitchFamily="34" charset="0"/>
                <a:cs typeface="+mj-cs"/>
              </a:rPr>
              <a:t>أنواع الملاحظة وفقاً لدور الباحث:</a:t>
            </a:r>
          </a:p>
          <a:p>
            <a:pPr algn="r" rtl="1">
              <a:spcBef>
                <a:spcPts val="0"/>
              </a:spcBef>
              <a:spcAft>
                <a:spcPts val="0"/>
              </a:spcAft>
            </a:pPr>
            <a:r>
              <a:rPr lang="ar-JO" sz="2400" i="0" u="none" strike="noStrike" dirty="0">
                <a:solidFill>
                  <a:srgbClr val="000000"/>
                </a:solidFill>
                <a:effectLst/>
                <a:latin typeface="Arial" panose="020B0604020202020204" pitchFamily="34" charset="0"/>
                <a:cs typeface="+mj-cs"/>
              </a:rPr>
              <a:t>الملاحظة غير المشاركة: يقف الملاحظ موقف المتفرج أو المشاهد بالنسبة للظاهرة أو الحدث. </a:t>
            </a:r>
          </a:p>
          <a:p>
            <a:pPr algn="r" rtl="1">
              <a:spcBef>
                <a:spcPts val="0"/>
              </a:spcBef>
              <a:spcAft>
                <a:spcPts val="0"/>
              </a:spcAft>
            </a:pPr>
            <a:r>
              <a:rPr lang="ar-JO" sz="2400" i="0" u="none" strike="noStrike" dirty="0">
                <a:solidFill>
                  <a:srgbClr val="000000"/>
                </a:solidFill>
                <a:effectLst/>
                <a:latin typeface="Arial" panose="020B0604020202020204" pitchFamily="34" charset="0"/>
                <a:cs typeface="+mj-cs"/>
              </a:rPr>
              <a:t>الملاحظة المشاركة: يقوم الباحث بمشاركة عينة البحث في كافة نشاطاتهم ومشاعرهم.</a:t>
            </a:r>
          </a:p>
          <a:p>
            <a:pPr algn="r" rtl="1">
              <a:spcBef>
                <a:spcPts val="0"/>
              </a:spcBef>
              <a:spcAft>
                <a:spcPts val="0"/>
              </a:spcAft>
            </a:pPr>
            <a:r>
              <a:rPr lang="ar-JO" sz="2400" i="0" u="none" strike="noStrike" dirty="0">
                <a:solidFill>
                  <a:srgbClr val="000000"/>
                </a:solidFill>
                <a:effectLst/>
                <a:latin typeface="Arial" panose="020B0604020202020204" pitchFamily="34" charset="0"/>
                <a:cs typeface="+mj-cs"/>
              </a:rPr>
              <a:t>مزايا الملاحظة : إعطاء الباحث انطباع جيد وحقيقي.</a:t>
            </a:r>
          </a:p>
          <a:p>
            <a:pPr algn="r" rtl="1">
              <a:spcBef>
                <a:spcPts val="0"/>
              </a:spcBef>
              <a:spcAft>
                <a:spcPts val="0"/>
              </a:spcAft>
            </a:pPr>
            <a:r>
              <a:rPr lang="ar-JO" sz="2400" i="0" u="none" strike="noStrike" dirty="0">
                <a:solidFill>
                  <a:srgbClr val="000000"/>
                </a:solidFill>
                <a:effectLst/>
                <a:latin typeface="Arial" panose="020B0604020202020204" pitchFamily="34" charset="0"/>
                <a:cs typeface="+mj-cs"/>
              </a:rPr>
              <a:t>عيوب الملاحظة: احتمال التحيز في البيانات المجمعة، وصعوبة التطبيق لما تحتاجه من مهارة وتدريب</a:t>
            </a:r>
            <a:r>
              <a:rPr lang="ar-JO" sz="2400" dirty="0">
                <a:latin typeface="Arial" panose="020B0604020202020204" pitchFamily="34" charset="0"/>
                <a:cs typeface="+mj-cs"/>
              </a:rPr>
              <a:t>.</a:t>
            </a:r>
          </a:p>
          <a:p>
            <a:pPr algn="r" rtl="1">
              <a:spcBef>
                <a:spcPts val="0"/>
              </a:spcBef>
              <a:spcAft>
                <a:spcPts val="0"/>
              </a:spcAft>
            </a:pPr>
            <a:endParaRPr lang="ar-JO" sz="2400" i="0" u="none" strike="noStrike" dirty="0">
              <a:solidFill>
                <a:srgbClr val="000000"/>
              </a:solidFill>
              <a:effectLst/>
              <a:latin typeface="Arial" panose="020B0604020202020204" pitchFamily="34" charset="0"/>
              <a:cs typeface="+mj-cs"/>
            </a:endParaRPr>
          </a:p>
          <a:p>
            <a:pPr algn="r" rtl="1">
              <a:spcBef>
                <a:spcPts val="0"/>
              </a:spcBef>
              <a:spcAft>
                <a:spcPts val="0"/>
              </a:spcAft>
            </a:pPr>
            <a:endParaRPr lang="ar-JO" sz="2400" i="0" u="none" strike="noStrike" dirty="0">
              <a:solidFill>
                <a:srgbClr val="000000"/>
              </a:solidFill>
              <a:effectLst/>
              <a:latin typeface="Arial" panose="020B0604020202020204" pitchFamily="34" charset="0"/>
              <a:cs typeface="+mj-cs"/>
            </a:endParaRPr>
          </a:p>
          <a:p>
            <a:pPr algn="r" rtl="1">
              <a:spcBef>
                <a:spcPts val="0"/>
              </a:spcBef>
              <a:spcAft>
                <a:spcPts val="0"/>
              </a:spcAft>
            </a:pPr>
            <a:r>
              <a:rPr lang="ar-JO" sz="1800" dirty="0">
                <a:latin typeface="Arial" panose="020B0604020202020204" pitchFamily="34" charset="0"/>
                <a:cs typeface="+mj-cs"/>
              </a:rPr>
              <a:t>(ملاحظة: المرجع الخاص بأدوات البحث العلمي : ناشي الحارثي، كتاب البحث العلمي وأهميته)</a:t>
            </a:r>
            <a:endParaRPr lang="ar-JO" sz="1800" i="0" u="none" strike="noStrike" dirty="0">
              <a:solidFill>
                <a:srgbClr val="000000"/>
              </a:solidFill>
              <a:effectLst/>
              <a:latin typeface="Arial" panose="020B0604020202020204" pitchFamily="34" charset="0"/>
              <a:cs typeface="+mj-cs"/>
            </a:endParaRPr>
          </a:p>
        </p:txBody>
      </p:sp>
      <p:sp>
        <p:nvSpPr>
          <p:cNvPr id="7" name="TextBox 6">
            <a:extLst>
              <a:ext uri="{FF2B5EF4-FFF2-40B4-BE49-F238E27FC236}">
                <a16:creationId xmlns:a16="http://schemas.microsoft.com/office/drawing/2014/main" id="{6ECAB38F-2D5E-409A-857D-8E3755FECFB6}"/>
              </a:ext>
            </a:extLst>
          </p:cNvPr>
          <p:cNvSpPr txBox="1"/>
          <p:nvPr/>
        </p:nvSpPr>
        <p:spPr>
          <a:xfrm>
            <a:off x="3047144" y="662419"/>
            <a:ext cx="6097712" cy="461665"/>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ar-JO" sz="2400" b="1" i="0" u="none" strike="noStrike" kern="0" cap="none" spc="0" normalizeH="0" baseline="0" noProof="0" dirty="0">
                <a:ln>
                  <a:noFill/>
                </a:ln>
                <a:solidFill>
                  <a:srgbClr val="44546A"/>
                </a:solidFill>
                <a:effectLst/>
                <a:uLnTx/>
                <a:uFillTx/>
                <a:latin typeface="Simplified Arabic" pitchFamily="18" charset="-78"/>
                <a:cs typeface="Simplified Arabic" pitchFamily="18" charset="-78"/>
                <a:sym typeface="Tajawal Medium"/>
              </a:rPr>
              <a:t>أدوات البحث العلمي/ الملاحظة</a:t>
            </a:r>
          </a:p>
        </p:txBody>
      </p:sp>
    </p:spTree>
    <p:custDataLst>
      <p:tags r:id="rId1"/>
    </p:custDataLst>
    <p:extLst>
      <p:ext uri="{BB962C8B-B14F-4D97-AF65-F5344CB8AC3E}">
        <p14:creationId xmlns:p14="http://schemas.microsoft.com/office/powerpoint/2010/main" val="153048855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8264E5C-B0B5-4DEC-ABDF-0D32BC87D3FB}"/>
              </a:ext>
            </a:extLst>
          </p:cNvPr>
          <p:cNvSpPr txBox="1"/>
          <p:nvPr/>
        </p:nvSpPr>
        <p:spPr>
          <a:xfrm>
            <a:off x="1504771" y="1052736"/>
            <a:ext cx="9179582" cy="5614037"/>
          </a:xfrm>
          <a:prstGeom prst="rect">
            <a:avLst/>
          </a:prstGeom>
          <a:noFill/>
        </p:spPr>
        <p:txBody>
          <a:bodyPr wrap="square">
            <a:spAutoFit/>
          </a:bodyPr>
          <a:lstStyle/>
          <a:p>
            <a:pPr algn="justLow" rtl="1">
              <a:lnSpc>
                <a:spcPct val="150000"/>
              </a:lnSpc>
            </a:pPr>
            <a:r>
              <a:rPr lang="ar-JO" sz="2800" b="1" dirty="0">
                <a:solidFill>
                  <a:schemeClr val="tx1"/>
                </a:solidFill>
                <a:effectLst/>
                <a:latin typeface="Times New Roman" panose="02020603050405020304" pitchFamily="18" charset="0"/>
                <a:ea typeface="Times New Roman" panose="02020603050405020304" pitchFamily="18" charset="0"/>
                <a:cs typeface="+mj-cs"/>
              </a:rPr>
              <a:t>       </a:t>
            </a:r>
          </a:p>
          <a:p>
            <a:pPr algn="l" rtl="1"/>
            <a:r>
              <a:rPr lang="ar-JO" sz="2800" b="1" i="0" dirty="0">
                <a:solidFill>
                  <a:schemeClr val="tx1"/>
                </a:solidFill>
                <a:effectLst/>
                <a:latin typeface="Tajawal"/>
                <a:cs typeface="+mj-cs"/>
              </a:rPr>
              <a:t>​​​​​​​</a:t>
            </a:r>
          </a:p>
          <a:p>
            <a:pPr algn="r" rtl="1">
              <a:buFont typeface="+mj-lt"/>
              <a:buAutoNum type="arabicPeriod"/>
            </a:pPr>
            <a:r>
              <a:rPr lang="ar-JO" sz="2800" b="1" i="0" dirty="0">
                <a:solidFill>
                  <a:schemeClr val="tx1"/>
                </a:solidFill>
                <a:effectLst/>
                <a:latin typeface="Georgia" panose="02040502050405020303" pitchFamily="18" charset="0"/>
                <a:cs typeface="+mj-cs"/>
              </a:rPr>
              <a:t>·الدوريات والكتب والرسائل الجامعية.</a:t>
            </a:r>
            <a:endParaRPr lang="ar-JO" sz="2800" b="1" i="0" dirty="0">
              <a:solidFill>
                <a:schemeClr val="tx1"/>
              </a:solidFill>
              <a:effectLst/>
              <a:latin typeface="Tajawal"/>
              <a:cs typeface="+mj-cs"/>
            </a:endParaRPr>
          </a:p>
          <a:p>
            <a:pPr algn="r" rtl="1">
              <a:buFont typeface="+mj-lt"/>
              <a:buAutoNum type="arabicPeriod"/>
            </a:pPr>
            <a:r>
              <a:rPr lang="ar-JO" sz="2800" b="1" i="0" dirty="0">
                <a:solidFill>
                  <a:schemeClr val="tx1"/>
                </a:solidFill>
                <a:effectLst/>
                <a:latin typeface="Georgia" panose="02040502050405020303" pitchFamily="18" charset="0"/>
                <a:cs typeface="+mj-cs"/>
              </a:rPr>
              <a:t>·المطبوعات المرجعية التي تتمثل في الموسوعات، المعاجم اللغوية والقواميس، التراجم والسير والمراجع الإحصائية.</a:t>
            </a:r>
            <a:endParaRPr lang="ar-JO" sz="2800" b="1" i="0" dirty="0">
              <a:solidFill>
                <a:schemeClr val="tx1"/>
              </a:solidFill>
              <a:effectLst/>
              <a:latin typeface="Tajawal"/>
              <a:cs typeface="+mj-cs"/>
            </a:endParaRPr>
          </a:p>
          <a:p>
            <a:pPr algn="r" rtl="1">
              <a:buFont typeface="+mj-lt"/>
              <a:buAutoNum type="arabicPeriod"/>
            </a:pPr>
            <a:r>
              <a:rPr lang="ar-JO" sz="2800" b="1" i="0" dirty="0">
                <a:solidFill>
                  <a:schemeClr val="tx1"/>
                </a:solidFill>
                <a:effectLst/>
                <a:latin typeface="Georgia" panose="02040502050405020303" pitchFamily="18" charset="0"/>
                <a:cs typeface="+mj-cs"/>
              </a:rPr>
              <a:t>·مصادر البحث المطبوعة التي تتمثل في التقارير الفنية، براءات الاختراع، المقاييس والكتيبات.</a:t>
            </a:r>
            <a:endParaRPr lang="ar-JO" sz="2800" b="1" i="0" dirty="0">
              <a:solidFill>
                <a:schemeClr val="tx1"/>
              </a:solidFill>
              <a:effectLst/>
              <a:latin typeface="Tajawal"/>
              <a:cs typeface="+mj-cs"/>
            </a:endParaRPr>
          </a:p>
          <a:p>
            <a:pPr algn="r" rtl="1">
              <a:buFont typeface="+mj-lt"/>
              <a:buAutoNum type="arabicPeriod"/>
            </a:pPr>
            <a:r>
              <a:rPr lang="ar-JO" sz="2800" b="1" i="0" dirty="0">
                <a:solidFill>
                  <a:schemeClr val="tx1"/>
                </a:solidFill>
                <a:effectLst/>
                <a:latin typeface="Georgia" panose="02040502050405020303" pitchFamily="18" charset="0"/>
                <a:cs typeface="+mj-cs"/>
              </a:rPr>
              <a:t>·المصادر السمعية والبصرية.</a:t>
            </a:r>
            <a:endParaRPr lang="ar-JO" sz="2800" b="1" i="0" dirty="0">
              <a:solidFill>
                <a:schemeClr val="tx1"/>
              </a:solidFill>
              <a:effectLst/>
              <a:latin typeface="Tajawal"/>
              <a:cs typeface="+mj-cs"/>
            </a:endParaRPr>
          </a:p>
          <a:p>
            <a:pPr algn="r" rtl="1">
              <a:buFont typeface="+mj-lt"/>
              <a:buAutoNum type="arabicPeriod"/>
            </a:pPr>
            <a:r>
              <a:rPr lang="ar-JO" sz="2800" b="1" i="0" dirty="0">
                <a:solidFill>
                  <a:schemeClr val="tx1"/>
                </a:solidFill>
                <a:effectLst/>
                <a:latin typeface="Georgia" panose="02040502050405020303" pitchFamily="18" charset="0"/>
                <a:cs typeface="+mj-cs"/>
              </a:rPr>
              <a:t>·مصادر المعلومات الإلكترونية التي تتمثل في المعلومات، الدوريات والمراجع المنشورة إلكترونياً.</a:t>
            </a:r>
            <a:endParaRPr lang="ar-JO" sz="2800" b="1" i="0" dirty="0">
              <a:solidFill>
                <a:schemeClr val="tx1"/>
              </a:solidFill>
              <a:effectLst/>
              <a:latin typeface="Tajawal"/>
              <a:cs typeface="+mj-cs"/>
            </a:endParaRPr>
          </a:p>
          <a:p>
            <a:pPr algn="r" rtl="1">
              <a:buFont typeface="+mj-lt"/>
              <a:buAutoNum type="arabicPeriod"/>
            </a:pPr>
            <a:r>
              <a:rPr lang="ar-JO" sz="2800" b="1" i="0" dirty="0">
                <a:solidFill>
                  <a:schemeClr val="tx1"/>
                </a:solidFill>
                <a:effectLst/>
                <a:latin typeface="Georgia" panose="02040502050405020303" pitchFamily="18" charset="0"/>
                <a:cs typeface="+mj-cs"/>
              </a:rPr>
              <a:t>·الكتب المقدسة.</a:t>
            </a:r>
            <a:endParaRPr lang="ar-JO" sz="2800" b="1" i="0" dirty="0">
              <a:solidFill>
                <a:schemeClr val="tx1"/>
              </a:solidFill>
              <a:effectLst/>
              <a:latin typeface="Tajawal"/>
              <a:cs typeface="+mj-cs"/>
            </a:endParaRPr>
          </a:p>
          <a:p>
            <a:pPr marL="16510" algn="justLow" rtl="1">
              <a:lnSpc>
                <a:spcPct val="150000"/>
              </a:lnSpc>
            </a:pPr>
            <a:endParaRPr lang="ar-EG" sz="2800" b="1" dirty="0">
              <a:solidFill>
                <a:schemeClr val="tx1"/>
              </a:solidFill>
              <a:cs typeface="+mj-cs"/>
            </a:endParaRPr>
          </a:p>
        </p:txBody>
      </p:sp>
      <p:sp>
        <p:nvSpPr>
          <p:cNvPr id="5" name="TextBox 4">
            <a:extLst>
              <a:ext uri="{FF2B5EF4-FFF2-40B4-BE49-F238E27FC236}">
                <a16:creationId xmlns:a16="http://schemas.microsoft.com/office/drawing/2014/main" id="{166EDFC3-5AD8-49AF-A1C4-FF019CB1582C}"/>
              </a:ext>
            </a:extLst>
          </p:cNvPr>
          <p:cNvSpPr txBox="1"/>
          <p:nvPr/>
        </p:nvSpPr>
        <p:spPr>
          <a:xfrm>
            <a:off x="3047281" y="764704"/>
            <a:ext cx="6094562" cy="757130"/>
          </a:xfrm>
          <a:prstGeom prst="rect">
            <a:avLst/>
          </a:prstGeom>
          <a:noFill/>
        </p:spPr>
        <p:txBody>
          <a:bodyPr wrap="square">
            <a:spAutoFit/>
          </a:bodyPr>
          <a:lstStyle/>
          <a:p>
            <a:pPr marL="0" marR="0" lvl="0" indent="0" algn="ctr" defTabSz="914400" rtl="1" eaLnBrk="1" fontAlgn="auto" latinLnBrk="0" hangingPunct="1">
              <a:lnSpc>
                <a:spcPct val="90000"/>
              </a:lnSpc>
              <a:spcBef>
                <a:spcPts val="1200"/>
              </a:spcBef>
              <a:spcAft>
                <a:spcPts val="200"/>
              </a:spcAft>
              <a:buClr>
                <a:srgbClr val="1CADE4"/>
              </a:buClr>
              <a:buSzPct val="100000"/>
              <a:buFont typeface="Tw Cen MT" panose="020B0602020104020603" pitchFamily="34" charset="0"/>
              <a:buNone/>
              <a:tabLst/>
              <a:defRPr/>
            </a:pPr>
            <a:r>
              <a:rPr kumimoji="0" lang="ar-JO" sz="4800" b="1" i="0" u="none" strike="noStrike" kern="1200" cap="none" spc="0" normalizeH="0" baseline="0" noProof="0" dirty="0">
                <a:ln>
                  <a:noFill/>
                </a:ln>
                <a:solidFill>
                  <a:srgbClr val="2683C6">
                    <a:lumMod val="50000"/>
                  </a:srgbClr>
                </a:solidFill>
                <a:effectLst/>
                <a:uLnTx/>
                <a:uFillTx/>
                <a:latin typeface="Tw Cen MT Condensed" panose="020B0606020104020203"/>
                <a:ea typeface="+mn-ea"/>
                <a:cs typeface="Arial" pitchFamily="34" charset="0"/>
              </a:rPr>
              <a:t>مصادر البحث العلمي</a:t>
            </a:r>
          </a:p>
        </p:txBody>
      </p:sp>
      <p:pic>
        <p:nvPicPr>
          <p:cNvPr id="4" name="Google Shape;143;p3"/>
          <p:cNvPicPr preferRelativeResize="0"/>
          <p:nvPr/>
        </p:nvPicPr>
        <p:blipFill rotWithShape="1">
          <a:blip r:embed="rId2">
            <a:alphaModFix/>
          </a:blip>
          <a:srcRect/>
          <a:stretch/>
        </p:blipFill>
        <p:spPr>
          <a:xfrm>
            <a:off x="165862" y="-243763"/>
            <a:ext cx="2036258" cy="1497672"/>
          </a:xfrm>
          <a:prstGeom prst="rect">
            <a:avLst/>
          </a:prstGeom>
          <a:noFill/>
          <a:ln>
            <a:noFill/>
          </a:ln>
        </p:spPr>
      </p:pic>
    </p:spTree>
    <p:extLst>
      <p:ext uri="{BB962C8B-B14F-4D97-AF65-F5344CB8AC3E}">
        <p14:creationId xmlns:p14="http://schemas.microsoft.com/office/powerpoint/2010/main" val="82867745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a:extLst>
              <a:ext uri="{FF2B5EF4-FFF2-40B4-BE49-F238E27FC236}">
                <a16:creationId xmlns:a16="http://schemas.microsoft.com/office/drawing/2014/main" id="{206381AD-4C2B-4745-99B1-0BBCE6131A71}"/>
              </a:ext>
            </a:extLst>
          </p:cNvPr>
          <p:cNvSpPr>
            <a:spLocks noGrp="1"/>
          </p:cNvSpPr>
          <p:nvPr>
            <p:ph type="body" sz="quarter" idx="10"/>
          </p:nvPr>
        </p:nvSpPr>
        <p:spPr>
          <a:prstGeom prst="rect">
            <a:avLst/>
          </a:prstGeom>
        </p:spPr>
        <p:txBody>
          <a:bodyPr>
            <a:normAutofit fontScale="85000" lnSpcReduction="20000"/>
          </a:bodyPr>
          <a:lstStyle/>
          <a:p>
            <a:r>
              <a:rPr lang="ar-JO" dirty="0"/>
              <a:t>مقومات البحث العلمي</a:t>
            </a:r>
          </a:p>
        </p:txBody>
      </p:sp>
      <p:grpSp>
        <p:nvGrpSpPr>
          <p:cNvPr id="3" name="그룹 44">
            <a:extLst>
              <a:ext uri="{FF2B5EF4-FFF2-40B4-BE49-F238E27FC236}">
                <a16:creationId xmlns:a16="http://schemas.microsoft.com/office/drawing/2014/main" id="{5605E86D-DD48-4EEC-B9A8-146F27AB4E61}"/>
              </a:ext>
            </a:extLst>
          </p:cNvPr>
          <p:cNvGrpSpPr/>
          <p:nvPr/>
        </p:nvGrpSpPr>
        <p:grpSpPr>
          <a:xfrm flipH="1">
            <a:off x="5909631" y="4204758"/>
            <a:ext cx="3710346" cy="2672527"/>
            <a:chOff x="1016436" y="3876641"/>
            <a:chExt cx="3796962" cy="2734917"/>
          </a:xfrm>
        </p:grpSpPr>
        <p:sp>
          <p:nvSpPr>
            <p:cNvPr id="4" name="Freeform 5">
              <a:extLst>
                <a:ext uri="{FF2B5EF4-FFF2-40B4-BE49-F238E27FC236}">
                  <a16:creationId xmlns:a16="http://schemas.microsoft.com/office/drawing/2014/main" id="{D563CD2D-51B6-4579-9B72-7838FC6FE3C2}"/>
                </a:ext>
              </a:extLst>
            </p:cNvPr>
            <p:cNvSpPr/>
            <p:nvPr/>
          </p:nvSpPr>
          <p:spPr>
            <a:xfrm>
              <a:off x="3234596" y="3876641"/>
              <a:ext cx="1578802" cy="2734917"/>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7 w 3523460"/>
                <a:gd name="connsiteY0" fmla="*/ 4528242 h 4528242"/>
                <a:gd name="connsiteX1" fmla="*/ 870139 w 3523460"/>
                <a:gd name="connsiteY1" fmla="*/ 4094960 h 4528242"/>
                <a:gd name="connsiteX2" fmla="*/ 432816 w 3523460"/>
                <a:gd name="connsiteY2" fmla="*/ 2274110 h 4528242"/>
                <a:gd name="connsiteX3" fmla="*/ 75008 w 3523460"/>
                <a:gd name="connsiteY3" fmla="*/ 970096 h 4528242"/>
                <a:gd name="connsiteX4" fmla="*/ 750867 w 3523460"/>
                <a:gd name="connsiteY4" fmla="*/ 2107132 h 4528242"/>
                <a:gd name="connsiteX5" fmla="*/ 838333 w 3523460"/>
                <a:gd name="connsiteY5" fmla="*/ 2035571 h 4528242"/>
                <a:gd name="connsiteX6" fmla="*/ 711112 w 3523460"/>
                <a:gd name="connsiteY6" fmla="*/ 214722 h 4528242"/>
                <a:gd name="connsiteX7" fmla="*/ 1235897 w 3523460"/>
                <a:gd name="connsiteY7" fmla="*/ 1868593 h 4528242"/>
                <a:gd name="connsiteX8" fmla="*/ 1315411 w 3523460"/>
                <a:gd name="connsiteY8" fmla="*/ 1852690 h 4528242"/>
                <a:gd name="connsiteX9" fmla="*/ 1458534 w 3523460"/>
                <a:gd name="connsiteY9" fmla="*/ 37 h 4528242"/>
                <a:gd name="connsiteX10" fmla="*/ 1728878 w 3523460"/>
                <a:gd name="connsiteY10" fmla="*/ 1828836 h 4528242"/>
                <a:gd name="connsiteX11" fmla="*/ 1816344 w 3523460"/>
                <a:gd name="connsiteY11" fmla="*/ 1868594 h 4528242"/>
                <a:gd name="connsiteX12" fmla="*/ 2492205 w 3523460"/>
                <a:gd name="connsiteY12" fmla="*/ 333992 h 4528242"/>
                <a:gd name="connsiteX13" fmla="*/ 2221860 w 3523460"/>
                <a:gd name="connsiteY13" fmla="*/ 2011718 h 4528242"/>
                <a:gd name="connsiteX14" fmla="*/ 2325227 w 3523460"/>
                <a:gd name="connsiteY14" fmla="*/ 2711432 h 4528242"/>
                <a:gd name="connsiteX15" fmla="*/ 2762549 w 3523460"/>
                <a:gd name="connsiteY15" fmla="*/ 2266158 h 4528242"/>
                <a:gd name="connsiteX16" fmla="*/ 3509971 w 3523460"/>
                <a:gd name="connsiteY16" fmla="*/ 2162792 h 4528242"/>
                <a:gd name="connsiteX17" fmla="*/ 2778451 w 3523460"/>
                <a:gd name="connsiteY17" fmla="*/ 2942019 h 4528242"/>
                <a:gd name="connsiteX18" fmla="*/ 2118493 w 3523460"/>
                <a:gd name="connsiteY18" fmla="*/ 4007494 h 4528242"/>
                <a:gd name="connsiteX19" fmla="*/ 2126522 w 3523460"/>
                <a:gd name="connsiteY19" fmla="*/ 4522103 h 4528242"/>
                <a:gd name="connsiteX20" fmla="*/ 948467 w 3523460"/>
                <a:gd name="connsiteY20" fmla="*/ 4528242 h 4528242"/>
                <a:gd name="connsiteX0" fmla="*/ 948467 w 3523460"/>
                <a:gd name="connsiteY0" fmla="*/ 6103601 h 6103601"/>
                <a:gd name="connsiteX1" fmla="*/ 870139 w 3523460"/>
                <a:gd name="connsiteY1" fmla="*/ 4094960 h 6103601"/>
                <a:gd name="connsiteX2" fmla="*/ 432816 w 3523460"/>
                <a:gd name="connsiteY2" fmla="*/ 2274110 h 6103601"/>
                <a:gd name="connsiteX3" fmla="*/ 75008 w 3523460"/>
                <a:gd name="connsiteY3" fmla="*/ 970096 h 6103601"/>
                <a:gd name="connsiteX4" fmla="*/ 750867 w 3523460"/>
                <a:gd name="connsiteY4" fmla="*/ 2107132 h 6103601"/>
                <a:gd name="connsiteX5" fmla="*/ 838333 w 3523460"/>
                <a:gd name="connsiteY5" fmla="*/ 2035571 h 6103601"/>
                <a:gd name="connsiteX6" fmla="*/ 711112 w 3523460"/>
                <a:gd name="connsiteY6" fmla="*/ 214722 h 6103601"/>
                <a:gd name="connsiteX7" fmla="*/ 1235897 w 3523460"/>
                <a:gd name="connsiteY7" fmla="*/ 1868593 h 6103601"/>
                <a:gd name="connsiteX8" fmla="*/ 1315411 w 3523460"/>
                <a:gd name="connsiteY8" fmla="*/ 1852690 h 6103601"/>
                <a:gd name="connsiteX9" fmla="*/ 1458534 w 3523460"/>
                <a:gd name="connsiteY9" fmla="*/ 37 h 6103601"/>
                <a:gd name="connsiteX10" fmla="*/ 1728878 w 3523460"/>
                <a:gd name="connsiteY10" fmla="*/ 1828836 h 6103601"/>
                <a:gd name="connsiteX11" fmla="*/ 1816344 w 3523460"/>
                <a:gd name="connsiteY11" fmla="*/ 1868594 h 6103601"/>
                <a:gd name="connsiteX12" fmla="*/ 2492205 w 3523460"/>
                <a:gd name="connsiteY12" fmla="*/ 333992 h 6103601"/>
                <a:gd name="connsiteX13" fmla="*/ 2221860 w 3523460"/>
                <a:gd name="connsiteY13" fmla="*/ 2011718 h 6103601"/>
                <a:gd name="connsiteX14" fmla="*/ 2325227 w 3523460"/>
                <a:gd name="connsiteY14" fmla="*/ 2711432 h 6103601"/>
                <a:gd name="connsiteX15" fmla="*/ 2762549 w 3523460"/>
                <a:gd name="connsiteY15" fmla="*/ 2266158 h 6103601"/>
                <a:gd name="connsiteX16" fmla="*/ 3509971 w 3523460"/>
                <a:gd name="connsiteY16" fmla="*/ 2162792 h 6103601"/>
                <a:gd name="connsiteX17" fmla="*/ 2778451 w 3523460"/>
                <a:gd name="connsiteY17" fmla="*/ 2942019 h 6103601"/>
                <a:gd name="connsiteX18" fmla="*/ 2118493 w 3523460"/>
                <a:gd name="connsiteY18" fmla="*/ 4007494 h 6103601"/>
                <a:gd name="connsiteX19" fmla="*/ 2126522 w 3523460"/>
                <a:gd name="connsiteY19" fmla="*/ 4522103 h 6103601"/>
                <a:gd name="connsiteX20" fmla="*/ 948467 w 3523460"/>
                <a:gd name="connsiteY20" fmla="*/ 6103601 h 6103601"/>
                <a:gd name="connsiteX0" fmla="*/ 948467 w 3523460"/>
                <a:gd name="connsiteY0" fmla="*/ 6103601 h 6103601"/>
                <a:gd name="connsiteX1" fmla="*/ 870139 w 3523460"/>
                <a:gd name="connsiteY1" fmla="*/ 4094960 h 6103601"/>
                <a:gd name="connsiteX2" fmla="*/ 432816 w 3523460"/>
                <a:gd name="connsiteY2" fmla="*/ 2274110 h 6103601"/>
                <a:gd name="connsiteX3" fmla="*/ 75008 w 3523460"/>
                <a:gd name="connsiteY3" fmla="*/ 970096 h 6103601"/>
                <a:gd name="connsiteX4" fmla="*/ 750867 w 3523460"/>
                <a:gd name="connsiteY4" fmla="*/ 2107132 h 6103601"/>
                <a:gd name="connsiteX5" fmla="*/ 838333 w 3523460"/>
                <a:gd name="connsiteY5" fmla="*/ 2035571 h 6103601"/>
                <a:gd name="connsiteX6" fmla="*/ 711112 w 3523460"/>
                <a:gd name="connsiteY6" fmla="*/ 214722 h 6103601"/>
                <a:gd name="connsiteX7" fmla="*/ 1235897 w 3523460"/>
                <a:gd name="connsiteY7" fmla="*/ 1868593 h 6103601"/>
                <a:gd name="connsiteX8" fmla="*/ 1315411 w 3523460"/>
                <a:gd name="connsiteY8" fmla="*/ 1852690 h 6103601"/>
                <a:gd name="connsiteX9" fmla="*/ 1458534 w 3523460"/>
                <a:gd name="connsiteY9" fmla="*/ 37 h 6103601"/>
                <a:gd name="connsiteX10" fmla="*/ 1728878 w 3523460"/>
                <a:gd name="connsiteY10" fmla="*/ 1828836 h 6103601"/>
                <a:gd name="connsiteX11" fmla="*/ 1816344 w 3523460"/>
                <a:gd name="connsiteY11" fmla="*/ 1868594 h 6103601"/>
                <a:gd name="connsiteX12" fmla="*/ 2492205 w 3523460"/>
                <a:gd name="connsiteY12" fmla="*/ 333992 h 6103601"/>
                <a:gd name="connsiteX13" fmla="*/ 2221860 w 3523460"/>
                <a:gd name="connsiteY13" fmla="*/ 2011718 h 6103601"/>
                <a:gd name="connsiteX14" fmla="*/ 2325227 w 3523460"/>
                <a:gd name="connsiteY14" fmla="*/ 2711432 h 6103601"/>
                <a:gd name="connsiteX15" fmla="*/ 2762549 w 3523460"/>
                <a:gd name="connsiteY15" fmla="*/ 2266158 h 6103601"/>
                <a:gd name="connsiteX16" fmla="*/ 3509971 w 3523460"/>
                <a:gd name="connsiteY16" fmla="*/ 2162792 h 6103601"/>
                <a:gd name="connsiteX17" fmla="*/ 2778451 w 3523460"/>
                <a:gd name="connsiteY17" fmla="*/ 2942019 h 6103601"/>
                <a:gd name="connsiteX18" fmla="*/ 2118493 w 3523460"/>
                <a:gd name="connsiteY18" fmla="*/ 4007494 h 6103601"/>
                <a:gd name="connsiteX19" fmla="*/ 2357064 w 3523460"/>
                <a:gd name="connsiteY19" fmla="*/ 6059037 h 6103601"/>
                <a:gd name="connsiteX20" fmla="*/ 948467 w 3523460"/>
                <a:gd name="connsiteY20" fmla="*/ 6103601 h 6103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6103601">
                  <a:moveTo>
                    <a:pt x="948467" y="6103601"/>
                  </a:moveTo>
                  <a:cubicBezTo>
                    <a:pt x="873324" y="5891568"/>
                    <a:pt x="1019530" y="4410362"/>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47648" y="4296392"/>
                    <a:pt x="2319958" y="5817847"/>
                    <a:pt x="2357064" y="6059037"/>
                  </a:cubicBezTo>
                  <a:lnTo>
                    <a:pt x="948467" y="6103601"/>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5" name="Freeform 6">
              <a:extLst>
                <a:ext uri="{FF2B5EF4-FFF2-40B4-BE49-F238E27FC236}">
                  <a16:creationId xmlns:a16="http://schemas.microsoft.com/office/drawing/2014/main" id="{FEC38BBD-86A0-449C-B9FA-424C543F069C}"/>
                </a:ext>
              </a:extLst>
            </p:cNvPr>
            <p:cNvSpPr/>
            <p:nvPr/>
          </p:nvSpPr>
          <p:spPr>
            <a:xfrm>
              <a:off x="2635903" y="4429817"/>
              <a:ext cx="1578802" cy="2167742"/>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29256 w 3523460"/>
                <a:gd name="connsiteY0" fmla="*/ 4777995 h 4777995"/>
                <a:gd name="connsiteX1" fmla="*/ 870139 w 3523460"/>
                <a:gd name="connsiteY1" fmla="*/ 4094960 h 4777995"/>
                <a:gd name="connsiteX2" fmla="*/ 432816 w 3523460"/>
                <a:gd name="connsiteY2" fmla="*/ 2274110 h 4777995"/>
                <a:gd name="connsiteX3" fmla="*/ 75008 w 3523460"/>
                <a:gd name="connsiteY3" fmla="*/ 970096 h 4777995"/>
                <a:gd name="connsiteX4" fmla="*/ 750867 w 3523460"/>
                <a:gd name="connsiteY4" fmla="*/ 2107132 h 4777995"/>
                <a:gd name="connsiteX5" fmla="*/ 838333 w 3523460"/>
                <a:gd name="connsiteY5" fmla="*/ 2035571 h 4777995"/>
                <a:gd name="connsiteX6" fmla="*/ 711112 w 3523460"/>
                <a:gd name="connsiteY6" fmla="*/ 214722 h 4777995"/>
                <a:gd name="connsiteX7" fmla="*/ 1235897 w 3523460"/>
                <a:gd name="connsiteY7" fmla="*/ 1868593 h 4777995"/>
                <a:gd name="connsiteX8" fmla="*/ 1315411 w 3523460"/>
                <a:gd name="connsiteY8" fmla="*/ 1852690 h 4777995"/>
                <a:gd name="connsiteX9" fmla="*/ 1458534 w 3523460"/>
                <a:gd name="connsiteY9" fmla="*/ 37 h 4777995"/>
                <a:gd name="connsiteX10" fmla="*/ 1728878 w 3523460"/>
                <a:gd name="connsiteY10" fmla="*/ 1828836 h 4777995"/>
                <a:gd name="connsiteX11" fmla="*/ 1816344 w 3523460"/>
                <a:gd name="connsiteY11" fmla="*/ 1868594 h 4777995"/>
                <a:gd name="connsiteX12" fmla="*/ 2492205 w 3523460"/>
                <a:gd name="connsiteY12" fmla="*/ 333992 h 4777995"/>
                <a:gd name="connsiteX13" fmla="*/ 2221860 w 3523460"/>
                <a:gd name="connsiteY13" fmla="*/ 2011718 h 4777995"/>
                <a:gd name="connsiteX14" fmla="*/ 2325227 w 3523460"/>
                <a:gd name="connsiteY14" fmla="*/ 2711432 h 4777995"/>
                <a:gd name="connsiteX15" fmla="*/ 2762549 w 3523460"/>
                <a:gd name="connsiteY15" fmla="*/ 2266158 h 4777995"/>
                <a:gd name="connsiteX16" fmla="*/ 3509971 w 3523460"/>
                <a:gd name="connsiteY16" fmla="*/ 2162792 h 4777995"/>
                <a:gd name="connsiteX17" fmla="*/ 2778451 w 3523460"/>
                <a:gd name="connsiteY17" fmla="*/ 2942019 h 4777995"/>
                <a:gd name="connsiteX18" fmla="*/ 2118493 w 3523460"/>
                <a:gd name="connsiteY18" fmla="*/ 4007494 h 4777995"/>
                <a:gd name="connsiteX19" fmla="*/ 2126522 w 3523460"/>
                <a:gd name="connsiteY19" fmla="*/ 4522103 h 4777995"/>
                <a:gd name="connsiteX20" fmla="*/ 929256 w 3523460"/>
                <a:gd name="connsiteY20" fmla="*/ 4777995 h 4777995"/>
                <a:gd name="connsiteX0" fmla="*/ 929256 w 3523460"/>
                <a:gd name="connsiteY0" fmla="*/ 4777995 h 4829491"/>
                <a:gd name="connsiteX1" fmla="*/ 870139 w 3523460"/>
                <a:gd name="connsiteY1" fmla="*/ 4094960 h 4829491"/>
                <a:gd name="connsiteX2" fmla="*/ 432816 w 3523460"/>
                <a:gd name="connsiteY2" fmla="*/ 2274110 h 4829491"/>
                <a:gd name="connsiteX3" fmla="*/ 75008 w 3523460"/>
                <a:gd name="connsiteY3" fmla="*/ 970096 h 4829491"/>
                <a:gd name="connsiteX4" fmla="*/ 750867 w 3523460"/>
                <a:gd name="connsiteY4" fmla="*/ 2107132 h 4829491"/>
                <a:gd name="connsiteX5" fmla="*/ 838333 w 3523460"/>
                <a:gd name="connsiteY5" fmla="*/ 2035571 h 4829491"/>
                <a:gd name="connsiteX6" fmla="*/ 711112 w 3523460"/>
                <a:gd name="connsiteY6" fmla="*/ 214722 h 4829491"/>
                <a:gd name="connsiteX7" fmla="*/ 1235897 w 3523460"/>
                <a:gd name="connsiteY7" fmla="*/ 1868593 h 4829491"/>
                <a:gd name="connsiteX8" fmla="*/ 1315411 w 3523460"/>
                <a:gd name="connsiteY8" fmla="*/ 1852690 h 4829491"/>
                <a:gd name="connsiteX9" fmla="*/ 1458534 w 3523460"/>
                <a:gd name="connsiteY9" fmla="*/ 37 h 4829491"/>
                <a:gd name="connsiteX10" fmla="*/ 1728878 w 3523460"/>
                <a:gd name="connsiteY10" fmla="*/ 1828836 h 4829491"/>
                <a:gd name="connsiteX11" fmla="*/ 1816344 w 3523460"/>
                <a:gd name="connsiteY11" fmla="*/ 1868594 h 4829491"/>
                <a:gd name="connsiteX12" fmla="*/ 2492205 w 3523460"/>
                <a:gd name="connsiteY12" fmla="*/ 333992 h 4829491"/>
                <a:gd name="connsiteX13" fmla="*/ 2221860 w 3523460"/>
                <a:gd name="connsiteY13" fmla="*/ 2011718 h 4829491"/>
                <a:gd name="connsiteX14" fmla="*/ 2325227 w 3523460"/>
                <a:gd name="connsiteY14" fmla="*/ 2711432 h 4829491"/>
                <a:gd name="connsiteX15" fmla="*/ 2762549 w 3523460"/>
                <a:gd name="connsiteY15" fmla="*/ 2266158 h 4829491"/>
                <a:gd name="connsiteX16" fmla="*/ 3509971 w 3523460"/>
                <a:gd name="connsiteY16" fmla="*/ 2162792 h 4829491"/>
                <a:gd name="connsiteX17" fmla="*/ 2778451 w 3523460"/>
                <a:gd name="connsiteY17" fmla="*/ 2942019 h 4829491"/>
                <a:gd name="connsiteX18" fmla="*/ 2118493 w 3523460"/>
                <a:gd name="connsiteY18" fmla="*/ 4007494 h 4829491"/>
                <a:gd name="connsiteX19" fmla="*/ 2145734 w 3523460"/>
                <a:gd name="connsiteY19" fmla="*/ 4829491 h 4829491"/>
                <a:gd name="connsiteX20" fmla="*/ 929256 w 3523460"/>
                <a:gd name="connsiteY20" fmla="*/ 4777995 h 4829491"/>
                <a:gd name="connsiteX0" fmla="*/ 929256 w 3523460"/>
                <a:gd name="connsiteY0" fmla="*/ 4854841 h 4854841"/>
                <a:gd name="connsiteX1" fmla="*/ 870139 w 3523460"/>
                <a:gd name="connsiteY1" fmla="*/ 4094960 h 4854841"/>
                <a:gd name="connsiteX2" fmla="*/ 432816 w 3523460"/>
                <a:gd name="connsiteY2" fmla="*/ 2274110 h 4854841"/>
                <a:gd name="connsiteX3" fmla="*/ 75008 w 3523460"/>
                <a:gd name="connsiteY3" fmla="*/ 970096 h 4854841"/>
                <a:gd name="connsiteX4" fmla="*/ 750867 w 3523460"/>
                <a:gd name="connsiteY4" fmla="*/ 2107132 h 4854841"/>
                <a:gd name="connsiteX5" fmla="*/ 838333 w 3523460"/>
                <a:gd name="connsiteY5" fmla="*/ 2035571 h 4854841"/>
                <a:gd name="connsiteX6" fmla="*/ 711112 w 3523460"/>
                <a:gd name="connsiteY6" fmla="*/ 214722 h 4854841"/>
                <a:gd name="connsiteX7" fmla="*/ 1235897 w 3523460"/>
                <a:gd name="connsiteY7" fmla="*/ 1868593 h 4854841"/>
                <a:gd name="connsiteX8" fmla="*/ 1315411 w 3523460"/>
                <a:gd name="connsiteY8" fmla="*/ 1852690 h 4854841"/>
                <a:gd name="connsiteX9" fmla="*/ 1458534 w 3523460"/>
                <a:gd name="connsiteY9" fmla="*/ 37 h 4854841"/>
                <a:gd name="connsiteX10" fmla="*/ 1728878 w 3523460"/>
                <a:gd name="connsiteY10" fmla="*/ 1828836 h 4854841"/>
                <a:gd name="connsiteX11" fmla="*/ 1816344 w 3523460"/>
                <a:gd name="connsiteY11" fmla="*/ 1868594 h 4854841"/>
                <a:gd name="connsiteX12" fmla="*/ 2492205 w 3523460"/>
                <a:gd name="connsiteY12" fmla="*/ 333992 h 4854841"/>
                <a:gd name="connsiteX13" fmla="*/ 2221860 w 3523460"/>
                <a:gd name="connsiteY13" fmla="*/ 2011718 h 4854841"/>
                <a:gd name="connsiteX14" fmla="*/ 2325227 w 3523460"/>
                <a:gd name="connsiteY14" fmla="*/ 2711432 h 4854841"/>
                <a:gd name="connsiteX15" fmla="*/ 2762549 w 3523460"/>
                <a:gd name="connsiteY15" fmla="*/ 2266158 h 4854841"/>
                <a:gd name="connsiteX16" fmla="*/ 3509971 w 3523460"/>
                <a:gd name="connsiteY16" fmla="*/ 2162792 h 4854841"/>
                <a:gd name="connsiteX17" fmla="*/ 2778451 w 3523460"/>
                <a:gd name="connsiteY17" fmla="*/ 2942019 h 4854841"/>
                <a:gd name="connsiteX18" fmla="*/ 2118493 w 3523460"/>
                <a:gd name="connsiteY18" fmla="*/ 4007494 h 4854841"/>
                <a:gd name="connsiteX19" fmla="*/ 2145734 w 3523460"/>
                <a:gd name="connsiteY19" fmla="*/ 4829491 h 4854841"/>
                <a:gd name="connsiteX20" fmla="*/ 929256 w 3523460"/>
                <a:gd name="connsiteY20" fmla="*/ 4854841 h 4854841"/>
                <a:gd name="connsiteX0" fmla="*/ 929256 w 3523460"/>
                <a:gd name="connsiteY0" fmla="*/ 4854841 h 4854841"/>
                <a:gd name="connsiteX1" fmla="*/ 870139 w 3523460"/>
                <a:gd name="connsiteY1" fmla="*/ 4094960 h 4854841"/>
                <a:gd name="connsiteX2" fmla="*/ 432816 w 3523460"/>
                <a:gd name="connsiteY2" fmla="*/ 2274110 h 4854841"/>
                <a:gd name="connsiteX3" fmla="*/ 75008 w 3523460"/>
                <a:gd name="connsiteY3" fmla="*/ 970096 h 4854841"/>
                <a:gd name="connsiteX4" fmla="*/ 750867 w 3523460"/>
                <a:gd name="connsiteY4" fmla="*/ 2107132 h 4854841"/>
                <a:gd name="connsiteX5" fmla="*/ 838333 w 3523460"/>
                <a:gd name="connsiteY5" fmla="*/ 2035571 h 4854841"/>
                <a:gd name="connsiteX6" fmla="*/ 711112 w 3523460"/>
                <a:gd name="connsiteY6" fmla="*/ 214722 h 4854841"/>
                <a:gd name="connsiteX7" fmla="*/ 1235897 w 3523460"/>
                <a:gd name="connsiteY7" fmla="*/ 1868593 h 4854841"/>
                <a:gd name="connsiteX8" fmla="*/ 1315411 w 3523460"/>
                <a:gd name="connsiteY8" fmla="*/ 1852690 h 4854841"/>
                <a:gd name="connsiteX9" fmla="*/ 1458534 w 3523460"/>
                <a:gd name="connsiteY9" fmla="*/ 37 h 4854841"/>
                <a:gd name="connsiteX10" fmla="*/ 1728878 w 3523460"/>
                <a:gd name="connsiteY10" fmla="*/ 1828836 h 4854841"/>
                <a:gd name="connsiteX11" fmla="*/ 1816344 w 3523460"/>
                <a:gd name="connsiteY11" fmla="*/ 1868594 h 4854841"/>
                <a:gd name="connsiteX12" fmla="*/ 2492205 w 3523460"/>
                <a:gd name="connsiteY12" fmla="*/ 333992 h 4854841"/>
                <a:gd name="connsiteX13" fmla="*/ 2221860 w 3523460"/>
                <a:gd name="connsiteY13" fmla="*/ 2011718 h 4854841"/>
                <a:gd name="connsiteX14" fmla="*/ 2325227 w 3523460"/>
                <a:gd name="connsiteY14" fmla="*/ 2711432 h 4854841"/>
                <a:gd name="connsiteX15" fmla="*/ 2762549 w 3523460"/>
                <a:gd name="connsiteY15" fmla="*/ 2266158 h 4854841"/>
                <a:gd name="connsiteX16" fmla="*/ 3509971 w 3523460"/>
                <a:gd name="connsiteY16" fmla="*/ 2162792 h 4854841"/>
                <a:gd name="connsiteX17" fmla="*/ 2778451 w 3523460"/>
                <a:gd name="connsiteY17" fmla="*/ 2942019 h 4854841"/>
                <a:gd name="connsiteX18" fmla="*/ 2118493 w 3523460"/>
                <a:gd name="connsiteY18" fmla="*/ 4007494 h 4854841"/>
                <a:gd name="connsiteX19" fmla="*/ 2145735 w 3523460"/>
                <a:gd name="connsiteY19" fmla="*/ 4837820 h 4854841"/>
                <a:gd name="connsiteX20" fmla="*/ 929256 w 3523460"/>
                <a:gd name="connsiteY20" fmla="*/ 4854841 h 4854841"/>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4837820">
                  <a:moveTo>
                    <a:pt x="929257" y="4829855"/>
                  </a:moveTo>
                  <a:cubicBezTo>
                    <a:pt x="937409" y="4667798"/>
                    <a:pt x="977884" y="4352057"/>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097672" y="4371359"/>
                    <a:pt x="2108629" y="4596630"/>
                    <a:pt x="2145735" y="4837820"/>
                  </a:cubicBezTo>
                  <a:lnTo>
                    <a:pt x="929257" y="4829855"/>
                  </a:lnTo>
                  <a:close/>
                </a:path>
              </a:pathLst>
            </a:custGeom>
            <a:solidFill>
              <a:schemeClr val="accent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6" name="Freeform 7">
              <a:extLst>
                <a:ext uri="{FF2B5EF4-FFF2-40B4-BE49-F238E27FC236}">
                  <a16:creationId xmlns:a16="http://schemas.microsoft.com/office/drawing/2014/main" id="{25783134-436A-4E0E-8D8F-5F239C3EA62A}"/>
                </a:ext>
              </a:extLst>
            </p:cNvPr>
            <p:cNvSpPr/>
            <p:nvPr/>
          </p:nvSpPr>
          <p:spPr>
            <a:xfrm flipH="1">
              <a:off x="1753574" y="4584405"/>
              <a:ext cx="1578802" cy="2018810"/>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23479 w 3523460"/>
                <a:gd name="connsiteY0" fmla="*/ 448726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23479 w 3523460"/>
                <a:gd name="connsiteY20" fmla="*/ 4487266 h 4522103"/>
                <a:gd name="connsiteX0" fmla="*/ 923479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23479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4505443">
                  <a:moveTo>
                    <a:pt x="931808" y="4487266"/>
                  </a:moveTo>
                  <a:cubicBezTo>
                    <a:pt x="914969" y="4366857"/>
                    <a:pt x="952895" y="4293750"/>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06001" y="4229757"/>
                    <a:pt x="2081085" y="4264253"/>
                    <a:pt x="2118191" y="4505443"/>
                  </a:cubicBezTo>
                  <a:cubicBezTo>
                    <a:pt x="1725506" y="4488277"/>
                    <a:pt x="1324493" y="4504432"/>
                    <a:pt x="931808" y="4487266"/>
                  </a:cubicBezTo>
                  <a:close/>
                </a:path>
              </a:pathLst>
            </a:custGeom>
            <a:solidFill>
              <a:schemeClr val="accent3">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7" name="Freeform 9">
              <a:extLst>
                <a:ext uri="{FF2B5EF4-FFF2-40B4-BE49-F238E27FC236}">
                  <a16:creationId xmlns:a16="http://schemas.microsoft.com/office/drawing/2014/main" id="{336E6CD0-2A2A-4D7B-91D5-A5CF9F039EC2}"/>
                </a:ext>
              </a:extLst>
            </p:cNvPr>
            <p:cNvSpPr/>
            <p:nvPr/>
          </p:nvSpPr>
          <p:spPr>
            <a:xfrm flipH="1">
              <a:off x="1016436" y="5118688"/>
              <a:ext cx="1578802" cy="1483571"/>
            </a:xfrm>
            <a:custGeom>
              <a:avLst/>
              <a:gdLst/>
              <a:ahLst/>
              <a:cxnLst/>
              <a:rect l="l" t="t" r="r" b="b"/>
              <a:pathLst>
                <a:path w="1224747" h="1150872">
                  <a:moveTo>
                    <a:pt x="506983" y="13"/>
                  </a:moveTo>
                  <a:cubicBezTo>
                    <a:pt x="402878" y="-2751"/>
                    <a:pt x="456313" y="444994"/>
                    <a:pt x="457234" y="643991"/>
                  </a:cubicBezTo>
                  <a:cubicBezTo>
                    <a:pt x="455852" y="711705"/>
                    <a:pt x="431899" y="670247"/>
                    <a:pt x="429595" y="649519"/>
                  </a:cubicBezTo>
                  <a:cubicBezTo>
                    <a:pt x="402417" y="548638"/>
                    <a:pt x="316278" y="64042"/>
                    <a:pt x="247181" y="74637"/>
                  </a:cubicBezTo>
                  <a:cubicBezTo>
                    <a:pt x="148604" y="87535"/>
                    <a:pt x="249024" y="498428"/>
                    <a:pt x="291403" y="707560"/>
                  </a:cubicBezTo>
                  <a:cubicBezTo>
                    <a:pt x="299694" y="731974"/>
                    <a:pt x="274819" y="759151"/>
                    <a:pt x="261000" y="732434"/>
                  </a:cubicBezTo>
                  <a:cubicBezTo>
                    <a:pt x="216778" y="672551"/>
                    <a:pt x="86417" y="322462"/>
                    <a:pt x="26073" y="337203"/>
                  </a:cubicBezTo>
                  <a:cubicBezTo>
                    <a:pt x="-65135" y="394323"/>
                    <a:pt x="108988" y="639385"/>
                    <a:pt x="150446" y="790475"/>
                  </a:cubicBezTo>
                  <a:cubicBezTo>
                    <a:pt x="154996" y="914832"/>
                    <a:pt x="167867" y="1035860"/>
                    <a:pt x="198006" y="1150872"/>
                  </a:cubicBezTo>
                  <a:lnTo>
                    <a:pt x="894045" y="1150872"/>
                  </a:lnTo>
                  <a:lnTo>
                    <a:pt x="965784" y="1022639"/>
                  </a:lnTo>
                  <a:cubicBezTo>
                    <a:pt x="1036722" y="901951"/>
                    <a:pt x="1135300" y="850359"/>
                    <a:pt x="1220058" y="751781"/>
                  </a:cubicBezTo>
                  <a:cubicBezTo>
                    <a:pt x="1257831" y="702953"/>
                    <a:pt x="1057912" y="659653"/>
                    <a:pt x="960256" y="787711"/>
                  </a:cubicBezTo>
                  <a:cubicBezTo>
                    <a:pt x="898530" y="836540"/>
                    <a:pt x="847859" y="890895"/>
                    <a:pt x="808244" y="942487"/>
                  </a:cubicBezTo>
                  <a:lnTo>
                    <a:pt x="772314" y="699269"/>
                  </a:lnTo>
                  <a:cubicBezTo>
                    <a:pt x="804559" y="511326"/>
                    <a:pt x="966705" y="146497"/>
                    <a:pt x="866285" y="116095"/>
                  </a:cubicBezTo>
                  <a:cubicBezTo>
                    <a:pt x="764023" y="83850"/>
                    <a:pt x="714273" y="477239"/>
                    <a:pt x="631357" y="649519"/>
                  </a:cubicBezTo>
                  <a:cubicBezTo>
                    <a:pt x="613392" y="666102"/>
                    <a:pt x="602797" y="666562"/>
                    <a:pt x="600954" y="635699"/>
                  </a:cubicBezTo>
                  <a:cubicBezTo>
                    <a:pt x="593584" y="535740"/>
                    <a:pt x="588518" y="-2752"/>
                    <a:pt x="506983" y="13"/>
                  </a:cubicBez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grpSp>
        <p:nvGrpSpPr>
          <p:cNvPr id="8" name="그룹 18">
            <a:extLst>
              <a:ext uri="{FF2B5EF4-FFF2-40B4-BE49-F238E27FC236}">
                <a16:creationId xmlns:a16="http://schemas.microsoft.com/office/drawing/2014/main" id="{FE51F417-9B92-44EC-8C4E-57CBBE1A2BA5}"/>
              </a:ext>
            </a:extLst>
          </p:cNvPr>
          <p:cNvGrpSpPr/>
          <p:nvPr/>
        </p:nvGrpSpPr>
        <p:grpSpPr>
          <a:xfrm>
            <a:off x="2572031" y="4204758"/>
            <a:ext cx="3710346" cy="2672527"/>
            <a:chOff x="1016436" y="3876641"/>
            <a:chExt cx="3796962" cy="2734917"/>
          </a:xfrm>
        </p:grpSpPr>
        <p:sp>
          <p:nvSpPr>
            <p:cNvPr id="9" name="Freeform 5">
              <a:extLst>
                <a:ext uri="{FF2B5EF4-FFF2-40B4-BE49-F238E27FC236}">
                  <a16:creationId xmlns:a16="http://schemas.microsoft.com/office/drawing/2014/main" id="{939AE5AC-AC50-4ACB-8F43-7E7833AD1BFD}"/>
                </a:ext>
              </a:extLst>
            </p:cNvPr>
            <p:cNvSpPr/>
            <p:nvPr/>
          </p:nvSpPr>
          <p:spPr>
            <a:xfrm>
              <a:off x="3234596" y="3876641"/>
              <a:ext cx="1578802" cy="2734917"/>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7 w 3523460"/>
                <a:gd name="connsiteY0" fmla="*/ 4528242 h 4528242"/>
                <a:gd name="connsiteX1" fmla="*/ 870139 w 3523460"/>
                <a:gd name="connsiteY1" fmla="*/ 4094960 h 4528242"/>
                <a:gd name="connsiteX2" fmla="*/ 432816 w 3523460"/>
                <a:gd name="connsiteY2" fmla="*/ 2274110 h 4528242"/>
                <a:gd name="connsiteX3" fmla="*/ 75008 w 3523460"/>
                <a:gd name="connsiteY3" fmla="*/ 970096 h 4528242"/>
                <a:gd name="connsiteX4" fmla="*/ 750867 w 3523460"/>
                <a:gd name="connsiteY4" fmla="*/ 2107132 h 4528242"/>
                <a:gd name="connsiteX5" fmla="*/ 838333 w 3523460"/>
                <a:gd name="connsiteY5" fmla="*/ 2035571 h 4528242"/>
                <a:gd name="connsiteX6" fmla="*/ 711112 w 3523460"/>
                <a:gd name="connsiteY6" fmla="*/ 214722 h 4528242"/>
                <a:gd name="connsiteX7" fmla="*/ 1235897 w 3523460"/>
                <a:gd name="connsiteY7" fmla="*/ 1868593 h 4528242"/>
                <a:gd name="connsiteX8" fmla="*/ 1315411 w 3523460"/>
                <a:gd name="connsiteY8" fmla="*/ 1852690 h 4528242"/>
                <a:gd name="connsiteX9" fmla="*/ 1458534 w 3523460"/>
                <a:gd name="connsiteY9" fmla="*/ 37 h 4528242"/>
                <a:gd name="connsiteX10" fmla="*/ 1728878 w 3523460"/>
                <a:gd name="connsiteY10" fmla="*/ 1828836 h 4528242"/>
                <a:gd name="connsiteX11" fmla="*/ 1816344 w 3523460"/>
                <a:gd name="connsiteY11" fmla="*/ 1868594 h 4528242"/>
                <a:gd name="connsiteX12" fmla="*/ 2492205 w 3523460"/>
                <a:gd name="connsiteY12" fmla="*/ 333992 h 4528242"/>
                <a:gd name="connsiteX13" fmla="*/ 2221860 w 3523460"/>
                <a:gd name="connsiteY13" fmla="*/ 2011718 h 4528242"/>
                <a:gd name="connsiteX14" fmla="*/ 2325227 w 3523460"/>
                <a:gd name="connsiteY14" fmla="*/ 2711432 h 4528242"/>
                <a:gd name="connsiteX15" fmla="*/ 2762549 w 3523460"/>
                <a:gd name="connsiteY15" fmla="*/ 2266158 h 4528242"/>
                <a:gd name="connsiteX16" fmla="*/ 3509971 w 3523460"/>
                <a:gd name="connsiteY16" fmla="*/ 2162792 h 4528242"/>
                <a:gd name="connsiteX17" fmla="*/ 2778451 w 3523460"/>
                <a:gd name="connsiteY17" fmla="*/ 2942019 h 4528242"/>
                <a:gd name="connsiteX18" fmla="*/ 2118493 w 3523460"/>
                <a:gd name="connsiteY18" fmla="*/ 4007494 h 4528242"/>
                <a:gd name="connsiteX19" fmla="*/ 2126522 w 3523460"/>
                <a:gd name="connsiteY19" fmla="*/ 4522103 h 4528242"/>
                <a:gd name="connsiteX20" fmla="*/ 948467 w 3523460"/>
                <a:gd name="connsiteY20" fmla="*/ 4528242 h 4528242"/>
                <a:gd name="connsiteX0" fmla="*/ 948467 w 3523460"/>
                <a:gd name="connsiteY0" fmla="*/ 6103601 h 6103601"/>
                <a:gd name="connsiteX1" fmla="*/ 870139 w 3523460"/>
                <a:gd name="connsiteY1" fmla="*/ 4094960 h 6103601"/>
                <a:gd name="connsiteX2" fmla="*/ 432816 w 3523460"/>
                <a:gd name="connsiteY2" fmla="*/ 2274110 h 6103601"/>
                <a:gd name="connsiteX3" fmla="*/ 75008 w 3523460"/>
                <a:gd name="connsiteY3" fmla="*/ 970096 h 6103601"/>
                <a:gd name="connsiteX4" fmla="*/ 750867 w 3523460"/>
                <a:gd name="connsiteY4" fmla="*/ 2107132 h 6103601"/>
                <a:gd name="connsiteX5" fmla="*/ 838333 w 3523460"/>
                <a:gd name="connsiteY5" fmla="*/ 2035571 h 6103601"/>
                <a:gd name="connsiteX6" fmla="*/ 711112 w 3523460"/>
                <a:gd name="connsiteY6" fmla="*/ 214722 h 6103601"/>
                <a:gd name="connsiteX7" fmla="*/ 1235897 w 3523460"/>
                <a:gd name="connsiteY7" fmla="*/ 1868593 h 6103601"/>
                <a:gd name="connsiteX8" fmla="*/ 1315411 w 3523460"/>
                <a:gd name="connsiteY8" fmla="*/ 1852690 h 6103601"/>
                <a:gd name="connsiteX9" fmla="*/ 1458534 w 3523460"/>
                <a:gd name="connsiteY9" fmla="*/ 37 h 6103601"/>
                <a:gd name="connsiteX10" fmla="*/ 1728878 w 3523460"/>
                <a:gd name="connsiteY10" fmla="*/ 1828836 h 6103601"/>
                <a:gd name="connsiteX11" fmla="*/ 1816344 w 3523460"/>
                <a:gd name="connsiteY11" fmla="*/ 1868594 h 6103601"/>
                <a:gd name="connsiteX12" fmla="*/ 2492205 w 3523460"/>
                <a:gd name="connsiteY12" fmla="*/ 333992 h 6103601"/>
                <a:gd name="connsiteX13" fmla="*/ 2221860 w 3523460"/>
                <a:gd name="connsiteY13" fmla="*/ 2011718 h 6103601"/>
                <a:gd name="connsiteX14" fmla="*/ 2325227 w 3523460"/>
                <a:gd name="connsiteY14" fmla="*/ 2711432 h 6103601"/>
                <a:gd name="connsiteX15" fmla="*/ 2762549 w 3523460"/>
                <a:gd name="connsiteY15" fmla="*/ 2266158 h 6103601"/>
                <a:gd name="connsiteX16" fmla="*/ 3509971 w 3523460"/>
                <a:gd name="connsiteY16" fmla="*/ 2162792 h 6103601"/>
                <a:gd name="connsiteX17" fmla="*/ 2778451 w 3523460"/>
                <a:gd name="connsiteY17" fmla="*/ 2942019 h 6103601"/>
                <a:gd name="connsiteX18" fmla="*/ 2118493 w 3523460"/>
                <a:gd name="connsiteY18" fmla="*/ 4007494 h 6103601"/>
                <a:gd name="connsiteX19" fmla="*/ 2126522 w 3523460"/>
                <a:gd name="connsiteY19" fmla="*/ 4522103 h 6103601"/>
                <a:gd name="connsiteX20" fmla="*/ 948467 w 3523460"/>
                <a:gd name="connsiteY20" fmla="*/ 6103601 h 6103601"/>
                <a:gd name="connsiteX0" fmla="*/ 948467 w 3523460"/>
                <a:gd name="connsiteY0" fmla="*/ 6103601 h 6103601"/>
                <a:gd name="connsiteX1" fmla="*/ 870139 w 3523460"/>
                <a:gd name="connsiteY1" fmla="*/ 4094960 h 6103601"/>
                <a:gd name="connsiteX2" fmla="*/ 432816 w 3523460"/>
                <a:gd name="connsiteY2" fmla="*/ 2274110 h 6103601"/>
                <a:gd name="connsiteX3" fmla="*/ 75008 w 3523460"/>
                <a:gd name="connsiteY3" fmla="*/ 970096 h 6103601"/>
                <a:gd name="connsiteX4" fmla="*/ 750867 w 3523460"/>
                <a:gd name="connsiteY4" fmla="*/ 2107132 h 6103601"/>
                <a:gd name="connsiteX5" fmla="*/ 838333 w 3523460"/>
                <a:gd name="connsiteY5" fmla="*/ 2035571 h 6103601"/>
                <a:gd name="connsiteX6" fmla="*/ 711112 w 3523460"/>
                <a:gd name="connsiteY6" fmla="*/ 214722 h 6103601"/>
                <a:gd name="connsiteX7" fmla="*/ 1235897 w 3523460"/>
                <a:gd name="connsiteY7" fmla="*/ 1868593 h 6103601"/>
                <a:gd name="connsiteX8" fmla="*/ 1315411 w 3523460"/>
                <a:gd name="connsiteY8" fmla="*/ 1852690 h 6103601"/>
                <a:gd name="connsiteX9" fmla="*/ 1458534 w 3523460"/>
                <a:gd name="connsiteY9" fmla="*/ 37 h 6103601"/>
                <a:gd name="connsiteX10" fmla="*/ 1728878 w 3523460"/>
                <a:gd name="connsiteY10" fmla="*/ 1828836 h 6103601"/>
                <a:gd name="connsiteX11" fmla="*/ 1816344 w 3523460"/>
                <a:gd name="connsiteY11" fmla="*/ 1868594 h 6103601"/>
                <a:gd name="connsiteX12" fmla="*/ 2492205 w 3523460"/>
                <a:gd name="connsiteY12" fmla="*/ 333992 h 6103601"/>
                <a:gd name="connsiteX13" fmla="*/ 2221860 w 3523460"/>
                <a:gd name="connsiteY13" fmla="*/ 2011718 h 6103601"/>
                <a:gd name="connsiteX14" fmla="*/ 2325227 w 3523460"/>
                <a:gd name="connsiteY14" fmla="*/ 2711432 h 6103601"/>
                <a:gd name="connsiteX15" fmla="*/ 2762549 w 3523460"/>
                <a:gd name="connsiteY15" fmla="*/ 2266158 h 6103601"/>
                <a:gd name="connsiteX16" fmla="*/ 3509971 w 3523460"/>
                <a:gd name="connsiteY16" fmla="*/ 2162792 h 6103601"/>
                <a:gd name="connsiteX17" fmla="*/ 2778451 w 3523460"/>
                <a:gd name="connsiteY17" fmla="*/ 2942019 h 6103601"/>
                <a:gd name="connsiteX18" fmla="*/ 2118493 w 3523460"/>
                <a:gd name="connsiteY18" fmla="*/ 4007494 h 6103601"/>
                <a:gd name="connsiteX19" fmla="*/ 2357064 w 3523460"/>
                <a:gd name="connsiteY19" fmla="*/ 6059037 h 6103601"/>
                <a:gd name="connsiteX20" fmla="*/ 948467 w 3523460"/>
                <a:gd name="connsiteY20" fmla="*/ 6103601 h 61036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6103601">
                  <a:moveTo>
                    <a:pt x="948467" y="6103601"/>
                  </a:moveTo>
                  <a:cubicBezTo>
                    <a:pt x="873324" y="5891568"/>
                    <a:pt x="1019530" y="4410362"/>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47648" y="4296392"/>
                    <a:pt x="2319958" y="5817847"/>
                    <a:pt x="2357064" y="6059037"/>
                  </a:cubicBezTo>
                  <a:lnTo>
                    <a:pt x="948467" y="6103601"/>
                  </a:lnTo>
                  <a:close/>
                </a:path>
              </a:pathLst>
            </a:custGeom>
            <a:solidFill>
              <a:schemeClr val="accent1">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10" name="Freeform 6">
              <a:extLst>
                <a:ext uri="{FF2B5EF4-FFF2-40B4-BE49-F238E27FC236}">
                  <a16:creationId xmlns:a16="http://schemas.microsoft.com/office/drawing/2014/main" id="{24DCAB58-0182-4DAF-AB32-DC1DCA27B66F}"/>
                </a:ext>
              </a:extLst>
            </p:cNvPr>
            <p:cNvSpPr/>
            <p:nvPr/>
          </p:nvSpPr>
          <p:spPr>
            <a:xfrm>
              <a:off x="2635903" y="4429817"/>
              <a:ext cx="1578802" cy="2167742"/>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29256 w 3523460"/>
                <a:gd name="connsiteY0" fmla="*/ 4777995 h 4777995"/>
                <a:gd name="connsiteX1" fmla="*/ 870139 w 3523460"/>
                <a:gd name="connsiteY1" fmla="*/ 4094960 h 4777995"/>
                <a:gd name="connsiteX2" fmla="*/ 432816 w 3523460"/>
                <a:gd name="connsiteY2" fmla="*/ 2274110 h 4777995"/>
                <a:gd name="connsiteX3" fmla="*/ 75008 w 3523460"/>
                <a:gd name="connsiteY3" fmla="*/ 970096 h 4777995"/>
                <a:gd name="connsiteX4" fmla="*/ 750867 w 3523460"/>
                <a:gd name="connsiteY4" fmla="*/ 2107132 h 4777995"/>
                <a:gd name="connsiteX5" fmla="*/ 838333 w 3523460"/>
                <a:gd name="connsiteY5" fmla="*/ 2035571 h 4777995"/>
                <a:gd name="connsiteX6" fmla="*/ 711112 w 3523460"/>
                <a:gd name="connsiteY6" fmla="*/ 214722 h 4777995"/>
                <a:gd name="connsiteX7" fmla="*/ 1235897 w 3523460"/>
                <a:gd name="connsiteY7" fmla="*/ 1868593 h 4777995"/>
                <a:gd name="connsiteX8" fmla="*/ 1315411 w 3523460"/>
                <a:gd name="connsiteY8" fmla="*/ 1852690 h 4777995"/>
                <a:gd name="connsiteX9" fmla="*/ 1458534 w 3523460"/>
                <a:gd name="connsiteY9" fmla="*/ 37 h 4777995"/>
                <a:gd name="connsiteX10" fmla="*/ 1728878 w 3523460"/>
                <a:gd name="connsiteY10" fmla="*/ 1828836 h 4777995"/>
                <a:gd name="connsiteX11" fmla="*/ 1816344 w 3523460"/>
                <a:gd name="connsiteY11" fmla="*/ 1868594 h 4777995"/>
                <a:gd name="connsiteX12" fmla="*/ 2492205 w 3523460"/>
                <a:gd name="connsiteY12" fmla="*/ 333992 h 4777995"/>
                <a:gd name="connsiteX13" fmla="*/ 2221860 w 3523460"/>
                <a:gd name="connsiteY13" fmla="*/ 2011718 h 4777995"/>
                <a:gd name="connsiteX14" fmla="*/ 2325227 w 3523460"/>
                <a:gd name="connsiteY14" fmla="*/ 2711432 h 4777995"/>
                <a:gd name="connsiteX15" fmla="*/ 2762549 w 3523460"/>
                <a:gd name="connsiteY15" fmla="*/ 2266158 h 4777995"/>
                <a:gd name="connsiteX16" fmla="*/ 3509971 w 3523460"/>
                <a:gd name="connsiteY16" fmla="*/ 2162792 h 4777995"/>
                <a:gd name="connsiteX17" fmla="*/ 2778451 w 3523460"/>
                <a:gd name="connsiteY17" fmla="*/ 2942019 h 4777995"/>
                <a:gd name="connsiteX18" fmla="*/ 2118493 w 3523460"/>
                <a:gd name="connsiteY18" fmla="*/ 4007494 h 4777995"/>
                <a:gd name="connsiteX19" fmla="*/ 2126522 w 3523460"/>
                <a:gd name="connsiteY19" fmla="*/ 4522103 h 4777995"/>
                <a:gd name="connsiteX20" fmla="*/ 929256 w 3523460"/>
                <a:gd name="connsiteY20" fmla="*/ 4777995 h 4777995"/>
                <a:gd name="connsiteX0" fmla="*/ 929256 w 3523460"/>
                <a:gd name="connsiteY0" fmla="*/ 4777995 h 4829491"/>
                <a:gd name="connsiteX1" fmla="*/ 870139 w 3523460"/>
                <a:gd name="connsiteY1" fmla="*/ 4094960 h 4829491"/>
                <a:gd name="connsiteX2" fmla="*/ 432816 w 3523460"/>
                <a:gd name="connsiteY2" fmla="*/ 2274110 h 4829491"/>
                <a:gd name="connsiteX3" fmla="*/ 75008 w 3523460"/>
                <a:gd name="connsiteY3" fmla="*/ 970096 h 4829491"/>
                <a:gd name="connsiteX4" fmla="*/ 750867 w 3523460"/>
                <a:gd name="connsiteY4" fmla="*/ 2107132 h 4829491"/>
                <a:gd name="connsiteX5" fmla="*/ 838333 w 3523460"/>
                <a:gd name="connsiteY5" fmla="*/ 2035571 h 4829491"/>
                <a:gd name="connsiteX6" fmla="*/ 711112 w 3523460"/>
                <a:gd name="connsiteY6" fmla="*/ 214722 h 4829491"/>
                <a:gd name="connsiteX7" fmla="*/ 1235897 w 3523460"/>
                <a:gd name="connsiteY7" fmla="*/ 1868593 h 4829491"/>
                <a:gd name="connsiteX8" fmla="*/ 1315411 w 3523460"/>
                <a:gd name="connsiteY8" fmla="*/ 1852690 h 4829491"/>
                <a:gd name="connsiteX9" fmla="*/ 1458534 w 3523460"/>
                <a:gd name="connsiteY9" fmla="*/ 37 h 4829491"/>
                <a:gd name="connsiteX10" fmla="*/ 1728878 w 3523460"/>
                <a:gd name="connsiteY10" fmla="*/ 1828836 h 4829491"/>
                <a:gd name="connsiteX11" fmla="*/ 1816344 w 3523460"/>
                <a:gd name="connsiteY11" fmla="*/ 1868594 h 4829491"/>
                <a:gd name="connsiteX12" fmla="*/ 2492205 w 3523460"/>
                <a:gd name="connsiteY12" fmla="*/ 333992 h 4829491"/>
                <a:gd name="connsiteX13" fmla="*/ 2221860 w 3523460"/>
                <a:gd name="connsiteY13" fmla="*/ 2011718 h 4829491"/>
                <a:gd name="connsiteX14" fmla="*/ 2325227 w 3523460"/>
                <a:gd name="connsiteY14" fmla="*/ 2711432 h 4829491"/>
                <a:gd name="connsiteX15" fmla="*/ 2762549 w 3523460"/>
                <a:gd name="connsiteY15" fmla="*/ 2266158 h 4829491"/>
                <a:gd name="connsiteX16" fmla="*/ 3509971 w 3523460"/>
                <a:gd name="connsiteY16" fmla="*/ 2162792 h 4829491"/>
                <a:gd name="connsiteX17" fmla="*/ 2778451 w 3523460"/>
                <a:gd name="connsiteY17" fmla="*/ 2942019 h 4829491"/>
                <a:gd name="connsiteX18" fmla="*/ 2118493 w 3523460"/>
                <a:gd name="connsiteY18" fmla="*/ 4007494 h 4829491"/>
                <a:gd name="connsiteX19" fmla="*/ 2145734 w 3523460"/>
                <a:gd name="connsiteY19" fmla="*/ 4829491 h 4829491"/>
                <a:gd name="connsiteX20" fmla="*/ 929256 w 3523460"/>
                <a:gd name="connsiteY20" fmla="*/ 4777995 h 4829491"/>
                <a:gd name="connsiteX0" fmla="*/ 929256 w 3523460"/>
                <a:gd name="connsiteY0" fmla="*/ 4854841 h 4854841"/>
                <a:gd name="connsiteX1" fmla="*/ 870139 w 3523460"/>
                <a:gd name="connsiteY1" fmla="*/ 4094960 h 4854841"/>
                <a:gd name="connsiteX2" fmla="*/ 432816 w 3523460"/>
                <a:gd name="connsiteY2" fmla="*/ 2274110 h 4854841"/>
                <a:gd name="connsiteX3" fmla="*/ 75008 w 3523460"/>
                <a:gd name="connsiteY3" fmla="*/ 970096 h 4854841"/>
                <a:gd name="connsiteX4" fmla="*/ 750867 w 3523460"/>
                <a:gd name="connsiteY4" fmla="*/ 2107132 h 4854841"/>
                <a:gd name="connsiteX5" fmla="*/ 838333 w 3523460"/>
                <a:gd name="connsiteY5" fmla="*/ 2035571 h 4854841"/>
                <a:gd name="connsiteX6" fmla="*/ 711112 w 3523460"/>
                <a:gd name="connsiteY6" fmla="*/ 214722 h 4854841"/>
                <a:gd name="connsiteX7" fmla="*/ 1235897 w 3523460"/>
                <a:gd name="connsiteY7" fmla="*/ 1868593 h 4854841"/>
                <a:gd name="connsiteX8" fmla="*/ 1315411 w 3523460"/>
                <a:gd name="connsiteY8" fmla="*/ 1852690 h 4854841"/>
                <a:gd name="connsiteX9" fmla="*/ 1458534 w 3523460"/>
                <a:gd name="connsiteY9" fmla="*/ 37 h 4854841"/>
                <a:gd name="connsiteX10" fmla="*/ 1728878 w 3523460"/>
                <a:gd name="connsiteY10" fmla="*/ 1828836 h 4854841"/>
                <a:gd name="connsiteX11" fmla="*/ 1816344 w 3523460"/>
                <a:gd name="connsiteY11" fmla="*/ 1868594 h 4854841"/>
                <a:gd name="connsiteX12" fmla="*/ 2492205 w 3523460"/>
                <a:gd name="connsiteY12" fmla="*/ 333992 h 4854841"/>
                <a:gd name="connsiteX13" fmla="*/ 2221860 w 3523460"/>
                <a:gd name="connsiteY13" fmla="*/ 2011718 h 4854841"/>
                <a:gd name="connsiteX14" fmla="*/ 2325227 w 3523460"/>
                <a:gd name="connsiteY14" fmla="*/ 2711432 h 4854841"/>
                <a:gd name="connsiteX15" fmla="*/ 2762549 w 3523460"/>
                <a:gd name="connsiteY15" fmla="*/ 2266158 h 4854841"/>
                <a:gd name="connsiteX16" fmla="*/ 3509971 w 3523460"/>
                <a:gd name="connsiteY16" fmla="*/ 2162792 h 4854841"/>
                <a:gd name="connsiteX17" fmla="*/ 2778451 w 3523460"/>
                <a:gd name="connsiteY17" fmla="*/ 2942019 h 4854841"/>
                <a:gd name="connsiteX18" fmla="*/ 2118493 w 3523460"/>
                <a:gd name="connsiteY18" fmla="*/ 4007494 h 4854841"/>
                <a:gd name="connsiteX19" fmla="*/ 2145734 w 3523460"/>
                <a:gd name="connsiteY19" fmla="*/ 4829491 h 4854841"/>
                <a:gd name="connsiteX20" fmla="*/ 929256 w 3523460"/>
                <a:gd name="connsiteY20" fmla="*/ 4854841 h 4854841"/>
                <a:gd name="connsiteX0" fmla="*/ 929256 w 3523460"/>
                <a:gd name="connsiteY0" fmla="*/ 4854841 h 4854841"/>
                <a:gd name="connsiteX1" fmla="*/ 870139 w 3523460"/>
                <a:gd name="connsiteY1" fmla="*/ 4094960 h 4854841"/>
                <a:gd name="connsiteX2" fmla="*/ 432816 w 3523460"/>
                <a:gd name="connsiteY2" fmla="*/ 2274110 h 4854841"/>
                <a:gd name="connsiteX3" fmla="*/ 75008 w 3523460"/>
                <a:gd name="connsiteY3" fmla="*/ 970096 h 4854841"/>
                <a:gd name="connsiteX4" fmla="*/ 750867 w 3523460"/>
                <a:gd name="connsiteY4" fmla="*/ 2107132 h 4854841"/>
                <a:gd name="connsiteX5" fmla="*/ 838333 w 3523460"/>
                <a:gd name="connsiteY5" fmla="*/ 2035571 h 4854841"/>
                <a:gd name="connsiteX6" fmla="*/ 711112 w 3523460"/>
                <a:gd name="connsiteY6" fmla="*/ 214722 h 4854841"/>
                <a:gd name="connsiteX7" fmla="*/ 1235897 w 3523460"/>
                <a:gd name="connsiteY7" fmla="*/ 1868593 h 4854841"/>
                <a:gd name="connsiteX8" fmla="*/ 1315411 w 3523460"/>
                <a:gd name="connsiteY8" fmla="*/ 1852690 h 4854841"/>
                <a:gd name="connsiteX9" fmla="*/ 1458534 w 3523460"/>
                <a:gd name="connsiteY9" fmla="*/ 37 h 4854841"/>
                <a:gd name="connsiteX10" fmla="*/ 1728878 w 3523460"/>
                <a:gd name="connsiteY10" fmla="*/ 1828836 h 4854841"/>
                <a:gd name="connsiteX11" fmla="*/ 1816344 w 3523460"/>
                <a:gd name="connsiteY11" fmla="*/ 1868594 h 4854841"/>
                <a:gd name="connsiteX12" fmla="*/ 2492205 w 3523460"/>
                <a:gd name="connsiteY12" fmla="*/ 333992 h 4854841"/>
                <a:gd name="connsiteX13" fmla="*/ 2221860 w 3523460"/>
                <a:gd name="connsiteY13" fmla="*/ 2011718 h 4854841"/>
                <a:gd name="connsiteX14" fmla="*/ 2325227 w 3523460"/>
                <a:gd name="connsiteY14" fmla="*/ 2711432 h 4854841"/>
                <a:gd name="connsiteX15" fmla="*/ 2762549 w 3523460"/>
                <a:gd name="connsiteY15" fmla="*/ 2266158 h 4854841"/>
                <a:gd name="connsiteX16" fmla="*/ 3509971 w 3523460"/>
                <a:gd name="connsiteY16" fmla="*/ 2162792 h 4854841"/>
                <a:gd name="connsiteX17" fmla="*/ 2778451 w 3523460"/>
                <a:gd name="connsiteY17" fmla="*/ 2942019 h 4854841"/>
                <a:gd name="connsiteX18" fmla="*/ 2118493 w 3523460"/>
                <a:gd name="connsiteY18" fmla="*/ 4007494 h 4854841"/>
                <a:gd name="connsiteX19" fmla="*/ 2145735 w 3523460"/>
                <a:gd name="connsiteY19" fmla="*/ 4837820 h 4854841"/>
                <a:gd name="connsiteX20" fmla="*/ 929256 w 3523460"/>
                <a:gd name="connsiteY20" fmla="*/ 4854841 h 4854841"/>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 name="connsiteX0" fmla="*/ 929257 w 3523460"/>
                <a:gd name="connsiteY0" fmla="*/ 4829855 h 4837820"/>
                <a:gd name="connsiteX1" fmla="*/ 870139 w 3523460"/>
                <a:gd name="connsiteY1" fmla="*/ 4094960 h 4837820"/>
                <a:gd name="connsiteX2" fmla="*/ 432816 w 3523460"/>
                <a:gd name="connsiteY2" fmla="*/ 2274110 h 4837820"/>
                <a:gd name="connsiteX3" fmla="*/ 75008 w 3523460"/>
                <a:gd name="connsiteY3" fmla="*/ 970096 h 4837820"/>
                <a:gd name="connsiteX4" fmla="*/ 750867 w 3523460"/>
                <a:gd name="connsiteY4" fmla="*/ 2107132 h 4837820"/>
                <a:gd name="connsiteX5" fmla="*/ 838333 w 3523460"/>
                <a:gd name="connsiteY5" fmla="*/ 2035571 h 4837820"/>
                <a:gd name="connsiteX6" fmla="*/ 711112 w 3523460"/>
                <a:gd name="connsiteY6" fmla="*/ 214722 h 4837820"/>
                <a:gd name="connsiteX7" fmla="*/ 1235897 w 3523460"/>
                <a:gd name="connsiteY7" fmla="*/ 1868593 h 4837820"/>
                <a:gd name="connsiteX8" fmla="*/ 1315411 w 3523460"/>
                <a:gd name="connsiteY8" fmla="*/ 1852690 h 4837820"/>
                <a:gd name="connsiteX9" fmla="*/ 1458534 w 3523460"/>
                <a:gd name="connsiteY9" fmla="*/ 37 h 4837820"/>
                <a:gd name="connsiteX10" fmla="*/ 1728878 w 3523460"/>
                <a:gd name="connsiteY10" fmla="*/ 1828836 h 4837820"/>
                <a:gd name="connsiteX11" fmla="*/ 1816344 w 3523460"/>
                <a:gd name="connsiteY11" fmla="*/ 1868594 h 4837820"/>
                <a:gd name="connsiteX12" fmla="*/ 2492205 w 3523460"/>
                <a:gd name="connsiteY12" fmla="*/ 333992 h 4837820"/>
                <a:gd name="connsiteX13" fmla="*/ 2221860 w 3523460"/>
                <a:gd name="connsiteY13" fmla="*/ 2011718 h 4837820"/>
                <a:gd name="connsiteX14" fmla="*/ 2325227 w 3523460"/>
                <a:gd name="connsiteY14" fmla="*/ 2711432 h 4837820"/>
                <a:gd name="connsiteX15" fmla="*/ 2762549 w 3523460"/>
                <a:gd name="connsiteY15" fmla="*/ 2266158 h 4837820"/>
                <a:gd name="connsiteX16" fmla="*/ 3509971 w 3523460"/>
                <a:gd name="connsiteY16" fmla="*/ 2162792 h 4837820"/>
                <a:gd name="connsiteX17" fmla="*/ 2778451 w 3523460"/>
                <a:gd name="connsiteY17" fmla="*/ 2942019 h 4837820"/>
                <a:gd name="connsiteX18" fmla="*/ 2118493 w 3523460"/>
                <a:gd name="connsiteY18" fmla="*/ 4007494 h 4837820"/>
                <a:gd name="connsiteX19" fmla="*/ 2145735 w 3523460"/>
                <a:gd name="connsiteY19" fmla="*/ 4837820 h 4837820"/>
                <a:gd name="connsiteX20" fmla="*/ 929257 w 3523460"/>
                <a:gd name="connsiteY20" fmla="*/ 4829855 h 48378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4837820">
                  <a:moveTo>
                    <a:pt x="929257" y="4829855"/>
                  </a:moveTo>
                  <a:cubicBezTo>
                    <a:pt x="937409" y="4667798"/>
                    <a:pt x="977884" y="4352057"/>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097672" y="4371359"/>
                    <a:pt x="2108629" y="4596630"/>
                    <a:pt x="2145735" y="4837820"/>
                  </a:cubicBezTo>
                  <a:lnTo>
                    <a:pt x="929257" y="4829855"/>
                  </a:lnTo>
                  <a:close/>
                </a:path>
              </a:pathLst>
            </a:custGeom>
            <a:solidFill>
              <a:schemeClr val="accent2">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1" name="Freeform 7">
              <a:extLst>
                <a:ext uri="{FF2B5EF4-FFF2-40B4-BE49-F238E27FC236}">
                  <a16:creationId xmlns:a16="http://schemas.microsoft.com/office/drawing/2014/main" id="{5FBFA6E2-A202-450F-A1CD-86C1C0D89A76}"/>
                </a:ext>
              </a:extLst>
            </p:cNvPr>
            <p:cNvSpPr/>
            <p:nvPr/>
          </p:nvSpPr>
          <p:spPr>
            <a:xfrm flipH="1">
              <a:off x="1753574" y="4584405"/>
              <a:ext cx="1578802" cy="2018810"/>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948466 w 3523460"/>
                <a:gd name="connsiteY0" fmla="*/ 447060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948466 w 3523460"/>
                <a:gd name="connsiteY20" fmla="*/ 4470606 h 5980637"/>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48466 w 3523460"/>
                <a:gd name="connsiteY0" fmla="*/ 447060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48466 w 3523460"/>
                <a:gd name="connsiteY20" fmla="*/ 4470606 h 4522103"/>
                <a:gd name="connsiteX0" fmla="*/ 923479 w 3523460"/>
                <a:gd name="connsiteY0" fmla="*/ 4487266 h 4522103"/>
                <a:gd name="connsiteX1" fmla="*/ 870139 w 3523460"/>
                <a:gd name="connsiteY1" fmla="*/ 4094960 h 4522103"/>
                <a:gd name="connsiteX2" fmla="*/ 432816 w 3523460"/>
                <a:gd name="connsiteY2" fmla="*/ 2274110 h 4522103"/>
                <a:gd name="connsiteX3" fmla="*/ 75008 w 3523460"/>
                <a:gd name="connsiteY3" fmla="*/ 970096 h 4522103"/>
                <a:gd name="connsiteX4" fmla="*/ 750867 w 3523460"/>
                <a:gd name="connsiteY4" fmla="*/ 2107132 h 4522103"/>
                <a:gd name="connsiteX5" fmla="*/ 838333 w 3523460"/>
                <a:gd name="connsiteY5" fmla="*/ 2035571 h 4522103"/>
                <a:gd name="connsiteX6" fmla="*/ 711112 w 3523460"/>
                <a:gd name="connsiteY6" fmla="*/ 214722 h 4522103"/>
                <a:gd name="connsiteX7" fmla="*/ 1235897 w 3523460"/>
                <a:gd name="connsiteY7" fmla="*/ 1868593 h 4522103"/>
                <a:gd name="connsiteX8" fmla="*/ 1315411 w 3523460"/>
                <a:gd name="connsiteY8" fmla="*/ 1852690 h 4522103"/>
                <a:gd name="connsiteX9" fmla="*/ 1458534 w 3523460"/>
                <a:gd name="connsiteY9" fmla="*/ 37 h 4522103"/>
                <a:gd name="connsiteX10" fmla="*/ 1728878 w 3523460"/>
                <a:gd name="connsiteY10" fmla="*/ 1828836 h 4522103"/>
                <a:gd name="connsiteX11" fmla="*/ 1816344 w 3523460"/>
                <a:gd name="connsiteY11" fmla="*/ 1868594 h 4522103"/>
                <a:gd name="connsiteX12" fmla="*/ 2492205 w 3523460"/>
                <a:gd name="connsiteY12" fmla="*/ 333992 h 4522103"/>
                <a:gd name="connsiteX13" fmla="*/ 2221860 w 3523460"/>
                <a:gd name="connsiteY13" fmla="*/ 2011718 h 4522103"/>
                <a:gd name="connsiteX14" fmla="*/ 2325227 w 3523460"/>
                <a:gd name="connsiteY14" fmla="*/ 2711432 h 4522103"/>
                <a:gd name="connsiteX15" fmla="*/ 2762549 w 3523460"/>
                <a:gd name="connsiteY15" fmla="*/ 2266158 h 4522103"/>
                <a:gd name="connsiteX16" fmla="*/ 3509971 w 3523460"/>
                <a:gd name="connsiteY16" fmla="*/ 2162792 h 4522103"/>
                <a:gd name="connsiteX17" fmla="*/ 2778451 w 3523460"/>
                <a:gd name="connsiteY17" fmla="*/ 2942019 h 4522103"/>
                <a:gd name="connsiteX18" fmla="*/ 2118493 w 3523460"/>
                <a:gd name="connsiteY18" fmla="*/ 4007494 h 4522103"/>
                <a:gd name="connsiteX19" fmla="*/ 2126522 w 3523460"/>
                <a:gd name="connsiteY19" fmla="*/ 4522103 h 4522103"/>
                <a:gd name="connsiteX20" fmla="*/ 923479 w 3523460"/>
                <a:gd name="connsiteY20" fmla="*/ 4487266 h 4522103"/>
                <a:gd name="connsiteX0" fmla="*/ 923479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23479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 name="connsiteX0" fmla="*/ 931808 w 3523460"/>
                <a:gd name="connsiteY0" fmla="*/ 4487266 h 4505443"/>
                <a:gd name="connsiteX1" fmla="*/ 870139 w 3523460"/>
                <a:gd name="connsiteY1" fmla="*/ 4094960 h 4505443"/>
                <a:gd name="connsiteX2" fmla="*/ 432816 w 3523460"/>
                <a:gd name="connsiteY2" fmla="*/ 2274110 h 4505443"/>
                <a:gd name="connsiteX3" fmla="*/ 75008 w 3523460"/>
                <a:gd name="connsiteY3" fmla="*/ 970096 h 4505443"/>
                <a:gd name="connsiteX4" fmla="*/ 750867 w 3523460"/>
                <a:gd name="connsiteY4" fmla="*/ 2107132 h 4505443"/>
                <a:gd name="connsiteX5" fmla="*/ 838333 w 3523460"/>
                <a:gd name="connsiteY5" fmla="*/ 2035571 h 4505443"/>
                <a:gd name="connsiteX6" fmla="*/ 711112 w 3523460"/>
                <a:gd name="connsiteY6" fmla="*/ 214722 h 4505443"/>
                <a:gd name="connsiteX7" fmla="*/ 1235897 w 3523460"/>
                <a:gd name="connsiteY7" fmla="*/ 1868593 h 4505443"/>
                <a:gd name="connsiteX8" fmla="*/ 1315411 w 3523460"/>
                <a:gd name="connsiteY8" fmla="*/ 1852690 h 4505443"/>
                <a:gd name="connsiteX9" fmla="*/ 1458534 w 3523460"/>
                <a:gd name="connsiteY9" fmla="*/ 37 h 4505443"/>
                <a:gd name="connsiteX10" fmla="*/ 1728878 w 3523460"/>
                <a:gd name="connsiteY10" fmla="*/ 1828836 h 4505443"/>
                <a:gd name="connsiteX11" fmla="*/ 1816344 w 3523460"/>
                <a:gd name="connsiteY11" fmla="*/ 1868594 h 4505443"/>
                <a:gd name="connsiteX12" fmla="*/ 2492205 w 3523460"/>
                <a:gd name="connsiteY12" fmla="*/ 333992 h 4505443"/>
                <a:gd name="connsiteX13" fmla="*/ 2221860 w 3523460"/>
                <a:gd name="connsiteY13" fmla="*/ 2011718 h 4505443"/>
                <a:gd name="connsiteX14" fmla="*/ 2325227 w 3523460"/>
                <a:gd name="connsiteY14" fmla="*/ 2711432 h 4505443"/>
                <a:gd name="connsiteX15" fmla="*/ 2762549 w 3523460"/>
                <a:gd name="connsiteY15" fmla="*/ 2266158 h 4505443"/>
                <a:gd name="connsiteX16" fmla="*/ 3509971 w 3523460"/>
                <a:gd name="connsiteY16" fmla="*/ 2162792 h 4505443"/>
                <a:gd name="connsiteX17" fmla="*/ 2778451 w 3523460"/>
                <a:gd name="connsiteY17" fmla="*/ 2942019 h 4505443"/>
                <a:gd name="connsiteX18" fmla="*/ 2118493 w 3523460"/>
                <a:gd name="connsiteY18" fmla="*/ 4007494 h 4505443"/>
                <a:gd name="connsiteX19" fmla="*/ 2118191 w 3523460"/>
                <a:gd name="connsiteY19" fmla="*/ 4505443 h 4505443"/>
                <a:gd name="connsiteX20" fmla="*/ 931808 w 3523460"/>
                <a:gd name="connsiteY20" fmla="*/ 4487266 h 450544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4505443">
                  <a:moveTo>
                    <a:pt x="931808" y="4487266"/>
                  </a:moveTo>
                  <a:cubicBezTo>
                    <a:pt x="914969" y="4366857"/>
                    <a:pt x="952895" y="4293750"/>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06001" y="4229757"/>
                    <a:pt x="2081085" y="4264253"/>
                    <a:pt x="2118191" y="4505443"/>
                  </a:cubicBezTo>
                  <a:cubicBezTo>
                    <a:pt x="1725506" y="4488277"/>
                    <a:pt x="1324493" y="4504432"/>
                    <a:pt x="931808" y="4487266"/>
                  </a:cubicBezTo>
                  <a:close/>
                </a:path>
              </a:pathLst>
            </a:custGeom>
            <a:solidFill>
              <a:schemeClr val="accent3">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2" name="Freeform 9">
              <a:extLst>
                <a:ext uri="{FF2B5EF4-FFF2-40B4-BE49-F238E27FC236}">
                  <a16:creationId xmlns:a16="http://schemas.microsoft.com/office/drawing/2014/main" id="{5FEBF55C-F838-457D-A3BB-1F2870C72AF9}"/>
                </a:ext>
              </a:extLst>
            </p:cNvPr>
            <p:cNvSpPr/>
            <p:nvPr/>
          </p:nvSpPr>
          <p:spPr>
            <a:xfrm flipH="1">
              <a:off x="1016436" y="5118688"/>
              <a:ext cx="1578802" cy="1483571"/>
            </a:xfrm>
            <a:custGeom>
              <a:avLst/>
              <a:gdLst/>
              <a:ahLst/>
              <a:cxnLst/>
              <a:rect l="l" t="t" r="r" b="b"/>
              <a:pathLst>
                <a:path w="1224747" h="1150872">
                  <a:moveTo>
                    <a:pt x="506983" y="13"/>
                  </a:moveTo>
                  <a:cubicBezTo>
                    <a:pt x="402878" y="-2751"/>
                    <a:pt x="456313" y="444994"/>
                    <a:pt x="457234" y="643991"/>
                  </a:cubicBezTo>
                  <a:cubicBezTo>
                    <a:pt x="455852" y="711705"/>
                    <a:pt x="431899" y="670247"/>
                    <a:pt x="429595" y="649519"/>
                  </a:cubicBezTo>
                  <a:cubicBezTo>
                    <a:pt x="402417" y="548638"/>
                    <a:pt x="316278" y="64042"/>
                    <a:pt x="247181" y="74637"/>
                  </a:cubicBezTo>
                  <a:cubicBezTo>
                    <a:pt x="148604" y="87535"/>
                    <a:pt x="249024" y="498428"/>
                    <a:pt x="291403" y="707560"/>
                  </a:cubicBezTo>
                  <a:cubicBezTo>
                    <a:pt x="299694" y="731974"/>
                    <a:pt x="274819" y="759151"/>
                    <a:pt x="261000" y="732434"/>
                  </a:cubicBezTo>
                  <a:cubicBezTo>
                    <a:pt x="216778" y="672551"/>
                    <a:pt x="86417" y="322462"/>
                    <a:pt x="26073" y="337203"/>
                  </a:cubicBezTo>
                  <a:cubicBezTo>
                    <a:pt x="-65135" y="394323"/>
                    <a:pt x="108988" y="639385"/>
                    <a:pt x="150446" y="790475"/>
                  </a:cubicBezTo>
                  <a:cubicBezTo>
                    <a:pt x="154996" y="914832"/>
                    <a:pt x="167867" y="1035860"/>
                    <a:pt x="198006" y="1150872"/>
                  </a:cubicBezTo>
                  <a:lnTo>
                    <a:pt x="894045" y="1150872"/>
                  </a:lnTo>
                  <a:lnTo>
                    <a:pt x="965784" y="1022639"/>
                  </a:lnTo>
                  <a:cubicBezTo>
                    <a:pt x="1036722" y="901951"/>
                    <a:pt x="1135300" y="850359"/>
                    <a:pt x="1220058" y="751781"/>
                  </a:cubicBezTo>
                  <a:cubicBezTo>
                    <a:pt x="1257831" y="702953"/>
                    <a:pt x="1057912" y="659653"/>
                    <a:pt x="960256" y="787711"/>
                  </a:cubicBezTo>
                  <a:cubicBezTo>
                    <a:pt x="898530" y="836540"/>
                    <a:pt x="847859" y="890895"/>
                    <a:pt x="808244" y="942487"/>
                  </a:cubicBezTo>
                  <a:lnTo>
                    <a:pt x="772314" y="699269"/>
                  </a:lnTo>
                  <a:cubicBezTo>
                    <a:pt x="804559" y="511326"/>
                    <a:pt x="966705" y="146497"/>
                    <a:pt x="866285" y="116095"/>
                  </a:cubicBezTo>
                  <a:cubicBezTo>
                    <a:pt x="764023" y="83850"/>
                    <a:pt x="714273" y="477239"/>
                    <a:pt x="631357" y="649519"/>
                  </a:cubicBezTo>
                  <a:cubicBezTo>
                    <a:pt x="613392" y="666102"/>
                    <a:pt x="602797" y="666562"/>
                    <a:pt x="600954" y="635699"/>
                  </a:cubicBezTo>
                  <a:cubicBezTo>
                    <a:pt x="593584" y="535740"/>
                    <a:pt x="588518" y="-2752"/>
                    <a:pt x="506983" y="13"/>
                  </a:cubicBezTo>
                  <a:close/>
                </a:path>
              </a:pathLst>
            </a:custGeom>
            <a:solidFill>
              <a:schemeClr val="accent4">
                <a:alpha val="3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grpSp>
      <p:sp>
        <p:nvSpPr>
          <p:cNvPr id="13" name="Freeform 2">
            <a:extLst>
              <a:ext uri="{FF2B5EF4-FFF2-40B4-BE49-F238E27FC236}">
                <a16:creationId xmlns:a16="http://schemas.microsoft.com/office/drawing/2014/main" id="{24EAF420-F53C-46CE-9EB8-224DFBAED09F}"/>
              </a:ext>
            </a:extLst>
          </p:cNvPr>
          <p:cNvSpPr/>
          <p:nvPr/>
        </p:nvSpPr>
        <p:spPr>
          <a:xfrm>
            <a:off x="5244107" y="3197900"/>
            <a:ext cx="2016176" cy="3675650"/>
          </a:xfrm>
          <a:custGeom>
            <a:avLst/>
            <a:gdLst>
              <a:gd name="connsiteX0" fmla="*/ 811033 w 3490622"/>
              <a:gd name="connsiteY0" fmla="*/ 4778734 h 4778734"/>
              <a:gd name="connsiteX1" fmla="*/ 803081 w 3490622"/>
              <a:gd name="connsiteY1" fmla="*/ 4341412 h 4778734"/>
              <a:gd name="connsiteX2" fmla="*/ 437321 w 3490622"/>
              <a:gd name="connsiteY2" fmla="*/ 2313830 h 4778734"/>
              <a:gd name="connsiteX3" fmla="*/ 0 w 3490622"/>
              <a:gd name="connsiteY3" fmla="*/ 938254 h 4778734"/>
              <a:gd name="connsiteX4" fmla="*/ 747422 w 3490622"/>
              <a:gd name="connsiteY4" fmla="*/ 2019631 h 4778734"/>
              <a:gd name="connsiteX5" fmla="*/ 667909 w 3490622"/>
              <a:gd name="connsiteY5" fmla="*/ 182880 h 4778734"/>
              <a:gd name="connsiteX6" fmla="*/ 1264257 w 3490622"/>
              <a:gd name="connsiteY6" fmla="*/ 1804946 h 4778734"/>
              <a:gd name="connsiteX7" fmla="*/ 1407380 w 3490622"/>
              <a:gd name="connsiteY7" fmla="*/ 0 h 4778734"/>
              <a:gd name="connsiteX8" fmla="*/ 1757238 w 3490622"/>
              <a:gd name="connsiteY8" fmla="*/ 1868557 h 4778734"/>
              <a:gd name="connsiteX9" fmla="*/ 2456953 w 3490622"/>
              <a:gd name="connsiteY9" fmla="*/ 333955 h 4778734"/>
              <a:gd name="connsiteX10" fmla="*/ 2194560 w 3490622"/>
              <a:gd name="connsiteY10" fmla="*/ 2003729 h 4778734"/>
              <a:gd name="connsiteX11" fmla="*/ 2305878 w 3490622"/>
              <a:gd name="connsiteY11" fmla="*/ 2759103 h 4778734"/>
              <a:gd name="connsiteX12" fmla="*/ 2623930 w 3490622"/>
              <a:gd name="connsiteY12" fmla="*/ 2361537 h 4778734"/>
              <a:gd name="connsiteX13" fmla="*/ 3490622 w 3490622"/>
              <a:gd name="connsiteY13" fmla="*/ 2210463 h 4778734"/>
              <a:gd name="connsiteX14" fmla="*/ 2759102 w 3490622"/>
              <a:gd name="connsiteY14" fmla="*/ 2989690 h 4778734"/>
              <a:gd name="connsiteX15" fmla="*/ 2051436 w 3490622"/>
              <a:gd name="connsiteY15" fmla="*/ 4007457 h 4778734"/>
              <a:gd name="connsiteX16" fmla="*/ 2210462 w 3490622"/>
              <a:gd name="connsiteY16" fmla="*/ 4778734 h 4778734"/>
              <a:gd name="connsiteX17" fmla="*/ 811033 w 3490622"/>
              <a:gd name="connsiteY17" fmla="*/ 4778734 h 4778734"/>
              <a:gd name="connsiteX0" fmla="*/ 755374 w 3434963"/>
              <a:gd name="connsiteY0" fmla="*/ 4778734 h 4778734"/>
              <a:gd name="connsiteX1" fmla="*/ 747422 w 3434963"/>
              <a:gd name="connsiteY1" fmla="*/ 4341412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87179 w 3434963"/>
              <a:gd name="connsiteY1" fmla="*/ 426985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1995777 w 3434963"/>
              <a:gd name="connsiteY15" fmla="*/ 4007457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34963"/>
              <a:gd name="connsiteY0" fmla="*/ 4778734 h 4778734"/>
              <a:gd name="connsiteX1" fmla="*/ 795131 w 3434963"/>
              <a:gd name="connsiteY1" fmla="*/ 4142631 h 4778734"/>
              <a:gd name="connsiteX2" fmla="*/ 381662 w 3434963"/>
              <a:gd name="connsiteY2" fmla="*/ 2313830 h 4778734"/>
              <a:gd name="connsiteX3" fmla="*/ 0 w 3434963"/>
              <a:gd name="connsiteY3" fmla="*/ 1017767 h 4778734"/>
              <a:gd name="connsiteX4" fmla="*/ 691763 w 3434963"/>
              <a:gd name="connsiteY4" fmla="*/ 2019631 h 4778734"/>
              <a:gd name="connsiteX5" fmla="*/ 612250 w 3434963"/>
              <a:gd name="connsiteY5" fmla="*/ 182880 h 4778734"/>
              <a:gd name="connsiteX6" fmla="*/ 1208598 w 3434963"/>
              <a:gd name="connsiteY6" fmla="*/ 1804946 h 4778734"/>
              <a:gd name="connsiteX7" fmla="*/ 1351721 w 3434963"/>
              <a:gd name="connsiteY7" fmla="*/ 0 h 4778734"/>
              <a:gd name="connsiteX8" fmla="*/ 1701579 w 3434963"/>
              <a:gd name="connsiteY8" fmla="*/ 1868557 h 4778734"/>
              <a:gd name="connsiteX9" fmla="*/ 2401294 w 3434963"/>
              <a:gd name="connsiteY9" fmla="*/ 333955 h 4778734"/>
              <a:gd name="connsiteX10" fmla="*/ 2138901 w 3434963"/>
              <a:gd name="connsiteY10" fmla="*/ 2003729 h 4778734"/>
              <a:gd name="connsiteX11" fmla="*/ 2250219 w 3434963"/>
              <a:gd name="connsiteY11" fmla="*/ 2759103 h 4778734"/>
              <a:gd name="connsiteX12" fmla="*/ 2568271 w 3434963"/>
              <a:gd name="connsiteY12" fmla="*/ 2361537 h 4778734"/>
              <a:gd name="connsiteX13" fmla="*/ 3434963 w 3434963"/>
              <a:gd name="connsiteY13" fmla="*/ 2210463 h 4778734"/>
              <a:gd name="connsiteX14" fmla="*/ 2703443 w 3434963"/>
              <a:gd name="connsiteY14" fmla="*/ 2989690 h 4778734"/>
              <a:gd name="connsiteX15" fmla="*/ 2043485 w 3434963"/>
              <a:gd name="connsiteY15" fmla="*/ 4055165 h 4778734"/>
              <a:gd name="connsiteX16" fmla="*/ 2154803 w 3434963"/>
              <a:gd name="connsiteY16" fmla="*/ 4778734 h 4778734"/>
              <a:gd name="connsiteX17" fmla="*/ 755374 w 3434963"/>
              <a:gd name="connsiteY17" fmla="*/ 4778734 h 4778734"/>
              <a:gd name="connsiteX0" fmla="*/ 755374 w 3446514"/>
              <a:gd name="connsiteY0" fmla="*/ 4778734 h 4778734"/>
              <a:gd name="connsiteX1" fmla="*/ 795131 w 3446514"/>
              <a:gd name="connsiteY1" fmla="*/ 4142631 h 4778734"/>
              <a:gd name="connsiteX2" fmla="*/ 381662 w 3446514"/>
              <a:gd name="connsiteY2" fmla="*/ 2313830 h 4778734"/>
              <a:gd name="connsiteX3" fmla="*/ 0 w 3446514"/>
              <a:gd name="connsiteY3" fmla="*/ 1017767 h 4778734"/>
              <a:gd name="connsiteX4" fmla="*/ 691763 w 3446514"/>
              <a:gd name="connsiteY4" fmla="*/ 2019631 h 4778734"/>
              <a:gd name="connsiteX5" fmla="*/ 612250 w 3446514"/>
              <a:gd name="connsiteY5" fmla="*/ 182880 h 4778734"/>
              <a:gd name="connsiteX6" fmla="*/ 1208598 w 3446514"/>
              <a:gd name="connsiteY6" fmla="*/ 1804946 h 4778734"/>
              <a:gd name="connsiteX7" fmla="*/ 1351721 w 3446514"/>
              <a:gd name="connsiteY7" fmla="*/ 0 h 4778734"/>
              <a:gd name="connsiteX8" fmla="*/ 1701579 w 3446514"/>
              <a:gd name="connsiteY8" fmla="*/ 1868557 h 4778734"/>
              <a:gd name="connsiteX9" fmla="*/ 2401294 w 3446514"/>
              <a:gd name="connsiteY9" fmla="*/ 333955 h 4778734"/>
              <a:gd name="connsiteX10" fmla="*/ 2138901 w 3446514"/>
              <a:gd name="connsiteY10" fmla="*/ 2003729 h 4778734"/>
              <a:gd name="connsiteX11" fmla="*/ 2250219 w 3446514"/>
              <a:gd name="connsiteY11" fmla="*/ 2759103 h 4778734"/>
              <a:gd name="connsiteX12" fmla="*/ 2568271 w 3446514"/>
              <a:gd name="connsiteY12" fmla="*/ 2361537 h 4778734"/>
              <a:gd name="connsiteX13" fmla="*/ 3434963 w 3446514"/>
              <a:gd name="connsiteY13" fmla="*/ 2210463 h 4778734"/>
              <a:gd name="connsiteX14" fmla="*/ 2703443 w 3446514"/>
              <a:gd name="connsiteY14" fmla="*/ 2989690 h 4778734"/>
              <a:gd name="connsiteX15" fmla="*/ 2043485 w 3446514"/>
              <a:gd name="connsiteY15" fmla="*/ 4055165 h 4778734"/>
              <a:gd name="connsiteX16" fmla="*/ 2154803 w 3446514"/>
              <a:gd name="connsiteY16" fmla="*/ 4778734 h 4778734"/>
              <a:gd name="connsiteX17" fmla="*/ 755374 w 3446514"/>
              <a:gd name="connsiteY17" fmla="*/ 4778734 h 4778734"/>
              <a:gd name="connsiteX0" fmla="*/ 755374 w 3448610"/>
              <a:gd name="connsiteY0" fmla="*/ 4778734 h 4778734"/>
              <a:gd name="connsiteX1" fmla="*/ 795131 w 3448610"/>
              <a:gd name="connsiteY1" fmla="*/ 4142631 h 4778734"/>
              <a:gd name="connsiteX2" fmla="*/ 381662 w 3448610"/>
              <a:gd name="connsiteY2" fmla="*/ 2313830 h 4778734"/>
              <a:gd name="connsiteX3" fmla="*/ 0 w 3448610"/>
              <a:gd name="connsiteY3" fmla="*/ 1017767 h 4778734"/>
              <a:gd name="connsiteX4" fmla="*/ 691763 w 3448610"/>
              <a:gd name="connsiteY4" fmla="*/ 2019631 h 4778734"/>
              <a:gd name="connsiteX5" fmla="*/ 612250 w 3448610"/>
              <a:gd name="connsiteY5" fmla="*/ 182880 h 4778734"/>
              <a:gd name="connsiteX6" fmla="*/ 1208598 w 3448610"/>
              <a:gd name="connsiteY6" fmla="*/ 1804946 h 4778734"/>
              <a:gd name="connsiteX7" fmla="*/ 1351721 w 3448610"/>
              <a:gd name="connsiteY7" fmla="*/ 0 h 4778734"/>
              <a:gd name="connsiteX8" fmla="*/ 1701579 w 3448610"/>
              <a:gd name="connsiteY8" fmla="*/ 1868557 h 4778734"/>
              <a:gd name="connsiteX9" fmla="*/ 2401294 w 3448610"/>
              <a:gd name="connsiteY9" fmla="*/ 333955 h 4778734"/>
              <a:gd name="connsiteX10" fmla="*/ 2138901 w 3448610"/>
              <a:gd name="connsiteY10" fmla="*/ 2003729 h 4778734"/>
              <a:gd name="connsiteX11" fmla="*/ 2250219 w 3448610"/>
              <a:gd name="connsiteY11" fmla="*/ 2759103 h 4778734"/>
              <a:gd name="connsiteX12" fmla="*/ 2687541 w 3448610"/>
              <a:gd name="connsiteY12" fmla="*/ 2313829 h 4778734"/>
              <a:gd name="connsiteX13" fmla="*/ 3434963 w 3448610"/>
              <a:gd name="connsiteY13" fmla="*/ 2210463 h 4778734"/>
              <a:gd name="connsiteX14" fmla="*/ 2703443 w 3448610"/>
              <a:gd name="connsiteY14" fmla="*/ 2989690 h 4778734"/>
              <a:gd name="connsiteX15" fmla="*/ 2043485 w 3448610"/>
              <a:gd name="connsiteY15" fmla="*/ 4055165 h 4778734"/>
              <a:gd name="connsiteX16" fmla="*/ 2154803 w 3448610"/>
              <a:gd name="connsiteY16" fmla="*/ 4778734 h 4778734"/>
              <a:gd name="connsiteX17" fmla="*/ 755374 w 3448610"/>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81662 w 3448452"/>
              <a:gd name="connsiteY2" fmla="*/ 2313830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755374 w 3448452"/>
              <a:gd name="connsiteY0" fmla="*/ 4778734 h 4778734"/>
              <a:gd name="connsiteX1" fmla="*/ 795131 w 3448452"/>
              <a:gd name="connsiteY1" fmla="*/ 4142631 h 4778734"/>
              <a:gd name="connsiteX2" fmla="*/ 357808 w 3448452"/>
              <a:gd name="connsiteY2" fmla="*/ 2321781 h 4778734"/>
              <a:gd name="connsiteX3" fmla="*/ 0 w 3448452"/>
              <a:gd name="connsiteY3" fmla="*/ 1017767 h 4778734"/>
              <a:gd name="connsiteX4" fmla="*/ 691763 w 3448452"/>
              <a:gd name="connsiteY4" fmla="*/ 2019631 h 4778734"/>
              <a:gd name="connsiteX5" fmla="*/ 612250 w 3448452"/>
              <a:gd name="connsiteY5" fmla="*/ 182880 h 4778734"/>
              <a:gd name="connsiteX6" fmla="*/ 1208598 w 3448452"/>
              <a:gd name="connsiteY6" fmla="*/ 1804946 h 4778734"/>
              <a:gd name="connsiteX7" fmla="*/ 1351721 w 3448452"/>
              <a:gd name="connsiteY7" fmla="*/ 0 h 4778734"/>
              <a:gd name="connsiteX8" fmla="*/ 1701579 w 3448452"/>
              <a:gd name="connsiteY8" fmla="*/ 1868557 h 4778734"/>
              <a:gd name="connsiteX9" fmla="*/ 2401294 w 3448452"/>
              <a:gd name="connsiteY9" fmla="*/ 333955 h 4778734"/>
              <a:gd name="connsiteX10" fmla="*/ 2138901 w 3448452"/>
              <a:gd name="connsiteY10" fmla="*/ 2003729 h 4778734"/>
              <a:gd name="connsiteX11" fmla="*/ 2250219 w 3448452"/>
              <a:gd name="connsiteY11" fmla="*/ 2759103 h 4778734"/>
              <a:gd name="connsiteX12" fmla="*/ 2687541 w 3448452"/>
              <a:gd name="connsiteY12" fmla="*/ 2313829 h 4778734"/>
              <a:gd name="connsiteX13" fmla="*/ 3434963 w 3448452"/>
              <a:gd name="connsiteY13" fmla="*/ 2210463 h 4778734"/>
              <a:gd name="connsiteX14" fmla="*/ 2703443 w 3448452"/>
              <a:gd name="connsiteY14" fmla="*/ 2989690 h 4778734"/>
              <a:gd name="connsiteX15" fmla="*/ 2043485 w 3448452"/>
              <a:gd name="connsiteY15" fmla="*/ 4055165 h 4778734"/>
              <a:gd name="connsiteX16" fmla="*/ 2154803 w 3448452"/>
              <a:gd name="connsiteY16" fmla="*/ 4778734 h 4778734"/>
              <a:gd name="connsiteX17" fmla="*/ 755374 w 3448452"/>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687258 w 3523460"/>
              <a:gd name="connsiteY5" fmla="*/ 182880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83606 w 3523460"/>
              <a:gd name="connsiteY6" fmla="*/ 1804946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78734 h 4778734"/>
              <a:gd name="connsiteX1" fmla="*/ 870139 w 3523460"/>
              <a:gd name="connsiteY1" fmla="*/ 4142631 h 4778734"/>
              <a:gd name="connsiteX2" fmla="*/ 432816 w 3523460"/>
              <a:gd name="connsiteY2" fmla="*/ 2321781 h 4778734"/>
              <a:gd name="connsiteX3" fmla="*/ 75008 w 3523460"/>
              <a:gd name="connsiteY3" fmla="*/ 1017767 h 4778734"/>
              <a:gd name="connsiteX4" fmla="*/ 766771 w 3523460"/>
              <a:gd name="connsiteY4" fmla="*/ 2019631 h 4778734"/>
              <a:gd name="connsiteX5" fmla="*/ 711112 w 3523460"/>
              <a:gd name="connsiteY5" fmla="*/ 262393 h 4778734"/>
              <a:gd name="connsiteX6" fmla="*/ 1251801 w 3523460"/>
              <a:gd name="connsiteY6" fmla="*/ 1812897 h 4778734"/>
              <a:gd name="connsiteX7" fmla="*/ 1426729 w 3523460"/>
              <a:gd name="connsiteY7" fmla="*/ 0 h 4778734"/>
              <a:gd name="connsiteX8" fmla="*/ 1776587 w 3523460"/>
              <a:gd name="connsiteY8" fmla="*/ 1868557 h 4778734"/>
              <a:gd name="connsiteX9" fmla="*/ 2476302 w 3523460"/>
              <a:gd name="connsiteY9" fmla="*/ 333955 h 4778734"/>
              <a:gd name="connsiteX10" fmla="*/ 2213909 w 3523460"/>
              <a:gd name="connsiteY10" fmla="*/ 2003729 h 4778734"/>
              <a:gd name="connsiteX11" fmla="*/ 2325227 w 3523460"/>
              <a:gd name="connsiteY11" fmla="*/ 2759103 h 4778734"/>
              <a:gd name="connsiteX12" fmla="*/ 2762549 w 3523460"/>
              <a:gd name="connsiteY12" fmla="*/ 2313829 h 4778734"/>
              <a:gd name="connsiteX13" fmla="*/ 3509971 w 3523460"/>
              <a:gd name="connsiteY13" fmla="*/ 2210463 h 4778734"/>
              <a:gd name="connsiteX14" fmla="*/ 2778451 w 3523460"/>
              <a:gd name="connsiteY14" fmla="*/ 2989690 h 4778734"/>
              <a:gd name="connsiteX15" fmla="*/ 2118493 w 3523460"/>
              <a:gd name="connsiteY15" fmla="*/ 4055165 h 4778734"/>
              <a:gd name="connsiteX16" fmla="*/ 2229811 w 3523460"/>
              <a:gd name="connsiteY16" fmla="*/ 4778734 h 4778734"/>
              <a:gd name="connsiteX17" fmla="*/ 830382 w 3523460"/>
              <a:gd name="connsiteY17" fmla="*/ 4778734 h 4778734"/>
              <a:gd name="connsiteX0" fmla="*/ 830382 w 3523460"/>
              <a:gd name="connsiteY0" fmla="*/ 4731026 h 4731026"/>
              <a:gd name="connsiteX1" fmla="*/ 870139 w 3523460"/>
              <a:gd name="connsiteY1" fmla="*/ 4094923 h 4731026"/>
              <a:gd name="connsiteX2" fmla="*/ 432816 w 3523460"/>
              <a:gd name="connsiteY2" fmla="*/ 2274073 h 4731026"/>
              <a:gd name="connsiteX3" fmla="*/ 75008 w 3523460"/>
              <a:gd name="connsiteY3" fmla="*/ 970059 h 4731026"/>
              <a:gd name="connsiteX4" fmla="*/ 766771 w 3523460"/>
              <a:gd name="connsiteY4" fmla="*/ 1971923 h 4731026"/>
              <a:gd name="connsiteX5" fmla="*/ 711112 w 3523460"/>
              <a:gd name="connsiteY5" fmla="*/ 214685 h 4731026"/>
              <a:gd name="connsiteX6" fmla="*/ 1251801 w 3523460"/>
              <a:gd name="connsiteY6" fmla="*/ 1765189 h 4731026"/>
              <a:gd name="connsiteX7" fmla="*/ 1458534 w 3523460"/>
              <a:gd name="connsiteY7" fmla="*/ 0 h 4731026"/>
              <a:gd name="connsiteX8" fmla="*/ 1776587 w 3523460"/>
              <a:gd name="connsiteY8" fmla="*/ 1820849 h 4731026"/>
              <a:gd name="connsiteX9" fmla="*/ 2476302 w 3523460"/>
              <a:gd name="connsiteY9" fmla="*/ 286247 h 4731026"/>
              <a:gd name="connsiteX10" fmla="*/ 2213909 w 3523460"/>
              <a:gd name="connsiteY10" fmla="*/ 1956021 h 4731026"/>
              <a:gd name="connsiteX11" fmla="*/ 2325227 w 3523460"/>
              <a:gd name="connsiteY11" fmla="*/ 2711395 h 4731026"/>
              <a:gd name="connsiteX12" fmla="*/ 2762549 w 3523460"/>
              <a:gd name="connsiteY12" fmla="*/ 2266121 h 4731026"/>
              <a:gd name="connsiteX13" fmla="*/ 3509971 w 3523460"/>
              <a:gd name="connsiteY13" fmla="*/ 2162755 h 4731026"/>
              <a:gd name="connsiteX14" fmla="*/ 2778451 w 3523460"/>
              <a:gd name="connsiteY14" fmla="*/ 2941982 h 4731026"/>
              <a:gd name="connsiteX15" fmla="*/ 2118493 w 3523460"/>
              <a:gd name="connsiteY15" fmla="*/ 4007457 h 4731026"/>
              <a:gd name="connsiteX16" fmla="*/ 2229811 w 3523460"/>
              <a:gd name="connsiteY16" fmla="*/ 4731026 h 4731026"/>
              <a:gd name="connsiteX17" fmla="*/ 830382 w 3523460"/>
              <a:gd name="connsiteY17" fmla="*/ 4731026 h 473102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76302 w 3523460"/>
              <a:gd name="connsiteY9" fmla="*/ 286597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13909 w 3523460"/>
              <a:gd name="connsiteY10" fmla="*/ 195637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76587 w 3523460"/>
              <a:gd name="connsiteY8" fmla="*/ 1821199 h 4731376"/>
              <a:gd name="connsiteX9" fmla="*/ 2492205 w 3523460"/>
              <a:gd name="connsiteY9" fmla="*/ 334305 h 4731376"/>
              <a:gd name="connsiteX10" fmla="*/ 2221860 w 3523460"/>
              <a:gd name="connsiteY10" fmla="*/ 2012031 h 4731376"/>
              <a:gd name="connsiteX11" fmla="*/ 2325227 w 3523460"/>
              <a:gd name="connsiteY11" fmla="*/ 2711745 h 4731376"/>
              <a:gd name="connsiteX12" fmla="*/ 2762549 w 3523460"/>
              <a:gd name="connsiteY12" fmla="*/ 2266471 h 4731376"/>
              <a:gd name="connsiteX13" fmla="*/ 3509971 w 3523460"/>
              <a:gd name="connsiteY13" fmla="*/ 2163105 h 4731376"/>
              <a:gd name="connsiteX14" fmla="*/ 2778451 w 3523460"/>
              <a:gd name="connsiteY14" fmla="*/ 2942332 h 4731376"/>
              <a:gd name="connsiteX15" fmla="*/ 2118493 w 3523460"/>
              <a:gd name="connsiteY15" fmla="*/ 4007807 h 4731376"/>
              <a:gd name="connsiteX16" fmla="*/ 2229811 w 3523460"/>
              <a:gd name="connsiteY16" fmla="*/ 4731376 h 4731376"/>
              <a:gd name="connsiteX17" fmla="*/ 830382 w 3523460"/>
              <a:gd name="connsiteY17"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776587 w 3523460"/>
              <a:gd name="connsiteY9" fmla="*/ 1821199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673219 w 3523460"/>
              <a:gd name="connsiteY8" fmla="*/ 1757587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51801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275655 w 3523460"/>
              <a:gd name="connsiteY6" fmla="*/ 1765539 h 4731376"/>
              <a:gd name="connsiteX7" fmla="*/ 1458534 w 3523460"/>
              <a:gd name="connsiteY7" fmla="*/ 350 h 4731376"/>
              <a:gd name="connsiteX8" fmla="*/ 1705024 w 3523460"/>
              <a:gd name="connsiteY8" fmla="*/ 1813246 h 4731376"/>
              <a:gd name="connsiteX9" fmla="*/ 1808393 w 3523460"/>
              <a:gd name="connsiteY9" fmla="*/ 1868907 h 4731376"/>
              <a:gd name="connsiteX10" fmla="*/ 2492205 w 3523460"/>
              <a:gd name="connsiteY10" fmla="*/ 334305 h 4731376"/>
              <a:gd name="connsiteX11" fmla="*/ 2221860 w 3523460"/>
              <a:gd name="connsiteY11" fmla="*/ 2012031 h 4731376"/>
              <a:gd name="connsiteX12" fmla="*/ 2325227 w 3523460"/>
              <a:gd name="connsiteY12" fmla="*/ 2711745 h 4731376"/>
              <a:gd name="connsiteX13" fmla="*/ 2762549 w 3523460"/>
              <a:gd name="connsiteY13" fmla="*/ 2266471 h 4731376"/>
              <a:gd name="connsiteX14" fmla="*/ 3509971 w 3523460"/>
              <a:gd name="connsiteY14" fmla="*/ 2163105 h 4731376"/>
              <a:gd name="connsiteX15" fmla="*/ 2778451 w 3523460"/>
              <a:gd name="connsiteY15" fmla="*/ 2942332 h 4731376"/>
              <a:gd name="connsiteX16" fmla="*/ 2118493 w 3523460"/>
              <a:gd name="connsiteY16" fmla="*/ 4007807 h 4731376"/>
              <a:gd name="connsiteX17" fmla="*/ 2229811 w 3523460"/>
              <a:gd name="connsiteY17" fmla="*/ 4731376 h 4731376"/>
              <a:gd name="connsiteX18" fmla="*/ 830382 w 3523460"/>
              <a:gd name="connsiteY18"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48433 w 3523460"/>
              <a:gd name="connsiteY6" fmla="*/ 1717831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08393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92761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376 h 4731376"/>
              <a:gd name="connsiteX1" fmla="*/ 870139 w 3523460"/>
              <a:gd name="connsiteY1" fmla="*/ 4095273 h 4731376"/>
              <a:gd name="connsiteX2" fmla="*/ 432816 w 3523460"/>
              <a:gd name="connsiteY2" fmla="*/ 2274423 h 4731376"/>
              <a:gd name="connsiteX3" fmla="*/ 75008 w 3523460"/>
              <a:gd name="connsiteY3" fmla="*/ 970409 h 4731376"/>
              <a:gd name="connsiteX4" fmla="*/ 766771 w 3523460"/>
              <a:gd name="connsiteY4" fmla="*/ 1972273 h 4731376"/>
              <a:gd name="connsiteX5" fmla="*/ 711112 w 3523460"/>
              <a:gd name="connsiteY5" fmla="*/ 215035 h 4731376"/>
              <a:gd name="connsiteX6" fmla="*/ 1164336 w 3523460"/>
              <a:gd name="connsiteY6" fmla="*/ 1773490 h 4731376"/>
              <a:gd name="connsiteX7" fmla="*/ 1275655 w 3523460"/>
              <a:gd name="connsiteY7" fmla="*/ 1765539 h 4731376"/>
              <a:gd name="connsiteX8" fmla="*/ 1458534 w 3523460"/>
              <a:gd name="connsiteY8" fmla="*/ 350 h 4731376"/>
              <a:gd name="connsiteX9" fmla="*/ 1705024 w 3523460"/>
              <a:gd name="connsiteY9" fmla="*/ 1813246 h 4731376"/>
              <a:gd name="connsiteX10" fmla="*/ 1816344 w 3523460"/>
              <a:gd name="connsiteY10" fmla="*/ 1868907 h 4731376"/>
              <a:gd name="connsiteX11" fmla="*/ 2492205 w 3523460"/>
              <a:gd name="connsiteY11" fmla="*/ 334305 h 4731376"/>
              <a:gd name="connsiteX12" fmla="*/ 2221860 w 3523460"/>
              <a:gd name="connsiteY12" fmla="*/ 2012031 h 4731376"/>
              <a:gd name="connsiteX13" fmla="*/ 2325227 w 3523460"/>
              <a:gd name="connsiteY13" fmla="*/ 2711745 h 4731376"/>
              <a:gd name="connsiteX14" fmla="*/ 2762549 w 3523460"/>
              <a:gd name="connsiteY14" fmla="*/ 2266471 h 4731376"/>
              <a:gd name="connsiteX15" fmla="*/ 3509971 w 3523460"/>
              <a:gd name="connsiteY15" fmla="*/ 2163105 h 4731376"/>
              <a:gd name="connsiteX16" fmla="*/ 2778451 w 3523460"/>
              <a:gd name="connsiteY16" fmla="*/ 2942332 h 4731376"/>
              <a:gd name="connsiteX17" fmla="*/ 2118493 w 3523460"/>
              <a:gd name="connsiteY17" fmla="*/ 4007807 h 4731376"/>
              <a:gd name="connsiteX18" fmla="*/ 2229811 w 3523460"/>
              <a:gd name="connsiteY18" fmla="*/ 4731376 h 4731376"/>
              <a:gd name="connsiteX19" fmla="*/ 830382 w 3523460"/>
              <a:gd name="connsiteY19" fmla="*/ 4731376 h 4731376"/>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66771 w 3523460"/>
              <a:gd name="connsiteY4" fmla="*/ 1972081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838333 w 3523460"/>
              <a:gd name="connsiteY4" fmla="*/ 2003886 h 4731184"/>
              <a:gd name="connsiteX5" fmla="*/ 711112 w 3523460"/>
              <a:gd name="connsiteY5" fmla="*/ 214843 h 4731184"/>
              <a:gd name="connsiteX6" fmla="*/ 1164336 w 3523460"/>
              <a:gd name="connsiteY6" fmla="*/ 1773298 h 4731184"/>
              <a:gd name="connsiteX7" fmla="*/ 1275655 w 3523460"/>
              <a:gd name="connsiteY7" fmla="*/ 1765347 h 4731184"/>
              <a:gd name="connsiteX8" fmla="*/ 1458534 w 3523460"/>
              <a:gd name="connsiteY8" fmla="*/ 158 h 4731184"/>
              <a:gd name="connsiteX9" fmla="*/ 1705024 w 3523460"/>
              <a:gd name="connsiteY9" fmla="*/ 1813054 h 4731184"/>
              <a:gd name="connsiteX10" fmla="*/ 1816344 w 3523460"/>
              <a:gd name="connsiteY10" fmla="*/ 1868715 h 4731184"/>
              <a:gd name="connsiteX11" fmla="*/ 2492205 w 3523460"/>
              <a:gd name="connsiteY11" fmla="*/ 334113 h 4731184"/>
              <a:gd name="connsiteX12" fmla="*/ 2221860 w 3523460"/>
              <a:gd name="connsiteY12" fmla="*/ 2011839 h 4731184"/>
              <a:gd name="connsiteX13" fmla="*/ 2325227 w 3523460"/>
              <a:gd name="connsiteY13" fmla="*/ 2711553 h 4731184"/>
              <a:gd name="connsiteX14" fmla="*/ 2762549 w 3523460"/>
              <a:gd name="connsiteY14" fmla="*/ 2266279 h 4731184"/>
              <a:gd name="connsiteX15" fmla="*/ 3509971 w 3523460"/>
              <a:gd name="connsiteY15" fmla="*/ 2162913 h 4731184"/>
              <a:gd name="connsiteX16" fmla="*/ 2778451 w 3523460"/>
              <a:gd name="connsiteY16" fmla="*/ 2942140 h 4731184"/>
              <a:gd name="connsiteX17" fmla="*/ 2118493 w 3523460"/>
              <a:gd name="connsiteY17" fmla="*/ 4007615 h 4731184"/>
              <a:gd name="connsiteX18" fmla="*/ 2229811 w 3523460"/>
              <a:gd name="connsiteY18" fmla="*/ 4731184 h 4731184"/>
              <a:gd name="connsiteX19" fmla="*/ 830382 w 3523460"/>
              <a:gd name="connsiteY19"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34965 w 3523460"/>
              <a:gd name="connsiteY4" fmla="*/ 2027740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03886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164336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62187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84 h 4731184"/>
              <a:gd name="connsiteX1" fmla="*/ 870139 w 3523460"/>
              <a:gd name="connsiteY1" fmla="*/ 4095081 h 4731184"/>
              <a:gd name="connsiteX2" fmla="*/ 432816 w 3523460"/>
              <a:gd name="connsiteY2" fmla="*/ 2274231 h 4731184"/>
              <a:gd name="connsiteX3" fmla="*/ 75008 w 3523460"/>
              <a:gd name="connsiteY3" fmla="*/ 970217 h 4731184"/>
              <a:gd name="connsiteX4" fmla="*/ 750867 w 3523460"/>
              <a:gd name="connsiteY4" fmla="*/ 2107253 h 4731184"/>
              <a:gd name="connsiteX5" fmla="*/ 838333 w 3523460"/>
              <a:gd name="connsiteY5" fmla="*/ 2035692 h 4731184"/>
              <a:gd name="connsiteX6" fmla="*/ 711112 w 3523460"/>
              <a:gd name="connsiteY6" fmla="*/ 214843 h 4731184"/>
              <a:gd name="connsiteX7" fmla="*/ 1204092 w 3523460"/>
              <a:gd name="connsiteY7" fmla="*/ 1773298 h 4731184"/>
              <a:gd name="connsiteX8" fmla="*/ 1275655 w 3523460"/>
              <a:gd name="connsiteY8" fmla="*/ 1765347 h 4731184"/>
              <a:gd name="connsiteX9" fmla="*/ 1458534 w 3523460"/>
              <a:gd name="connsiteY9" fmla="*/ 158 h 4731184"/>
              <a:gd name="connsiteX10" fmla="*/ 1705024 w 3523460"/>
              <a:gd name="connsiteY10" fmla="*/ 1813054 h 4731184"/>
              <a:gd name="connsiteX11" fmla="*/ 1816344 w 3523460"/>
              <a:gd name="connsiteY11" fmla="*/ 1868715 h 4731184"/>
              <a:gd name="connsiteX12" fmla="*/ 2492205 w 3523460"/>
              <a:gd name="connsiteY12" fmla="*/ 334113 h 4731184"/>
              <a:gd name="connsiteX13" fmla="*/ 2221860 w 3523460"/>
              <a:gd name="connsiteY13" fmla="*/ 2011839 h 4731184"/>
              <a:gd name="connsiteX14" fmla="*/ 2325227 w 3523460"/>
              <a:gd name="connsiteY14" fmla="*/ 2711553 h 4731184"/>
              <a:gd name="connsiteX15" fmla="*/ 2762549 w 3523460"/>
              <a:gd name="connsiteY15" fmla="*/ 2266279 h 4731184"/>
              <a:gd name="connsiteX16" fmla="*/ 3509971 w 3523460"/>
              <a:gd name="connsiteY16" fmla="*/ 2162913 h 4731184"/>
              <a:gd name="connsiteX17" fmla="*/ 2778451 w 3523460"/>
              <a:gd name="connsiteY17" fmla="*/ 2942140 h 4731184"/>
              <a:gd name="connsiteX18" fmla="*/ 2118493 w 3523460"/>
              <a:gd name="connsiteY18" fmla="*/ 4007615 h 4731184"/>
              <a:gd name="connsiteX19" fmla="*/ 2229811 w 3523460"/>
              <a:gd name="connsiteY19" fmla="*/ 4731184 h 4731184"/>
              <a:gd name="connsiteX20" fmla="*/ 830382 w 3523460"/>
              <a:gd name="connsiteY20" fmla="*/ 4731184 h 4731184"/>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04092 w 3523460"/>
              <a:gd name="connsiteY7" fmla="*/ 1773290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6 h 4731176"/>
              <a:gd name="connsiteX1" fmla="*/ 870139 w 3523460"/>
              <a:gd name="connsiteY1" fmla="*/ 4095073 h 4731176"/>
              <a:gd name="connsiteX2" fmla="*/ 432816 w 3523460"/>
              <a:gd name="connsiteY2" fmla="*/ 2274223 h 4731176"/>
              <a:gd name="connsiteX3" fmla="*/ 75008 w 3523460"/>
              <a:gd name="connsiteY3" fmla="*/ 970209 h 4731176"/>
              <a:gd name="connsiteX4" fmla="*/ 750867 w 3523460"/>
              <a:gd name="connsiteY4" fmla="*/ 2107245 h 4731176"/>
              <a:gd name="connsiteX5" fmla="*/ 838333 w 3523460"/>
              <a:gd name="connsiteY5" fmla="*/ 2035684 h 4731176"/>
              <a:gd name="connsiteX6" fmla="*/ 711112 w 3523460"/>
              <a:gd name="connsiteY6" fmla="*/ 214835 h 4731176"/>
              <a:gd name="connsiteX7" fmla="*/ 1235897 w 3523460"/>
              <a:gd name="connsiteY7" fmla="*/ 1868706 h 4731176"/>
              <a:gd name="connsiteX8" fmla="*/ 1339265 w 3523460"/>
              <a:gd name="connsiteY8" fmla="*/ 1828949 h 4731176"/>
              <a:gd name="connsiteX9" fmla="*/ 1458534 w 3523460"/>
              <a:gd name="connsiteY9" fmla="*/ 150 h 4731176"/>
              <a:gd name="connsiteX10" fmla="*/ 1705024 w 3523460"/>
              <a:gd name="connsiteY10" fmla="*/ 1813046 h 4731176"/>
              <a:gd name="connsiteX11" fmla="*/ 1816344 w 3523460"/>
              <a:gd name="connsiteY11" fmla="*/ 1868707 h 4731176"/>
              <a:gd name="connsiteX12" fmla="*/ 2492205 w 3523460"/>
              <a:gd name="connsiteY12" fmla="*/ 334105 h 4731176"/>
              <a:gd name="connsiteX13" fmla="*/ 2221860 w 3523460"/>
              <a:gd name="connsiteY13" fmla="*/ 2011831 h 4731176"/>
              <a:gd name="connsiteX14" fmla="*/ 2325227 w 3523460"/>
              <a:gd name="connsiteY14" fmla="*/ 2711545 h 4731176"/>
              <a:gd name="connsiteX15" fmla="*/ 2762549 w 3523460"/>
              <a:gd name="connsiteY15" fmla="*/ 2266271 h 4731176"/>
              <a:gd name="connsiteX16" fmla="*/ 3509971 w 3523460"/>
              <a:gd name="connsiteY16" fmla="*/ 2162905 h 4731176"/>
              <a:gd name="connsiteX17" fmla="*/ 2778451 w 3523460"/>
              <a:gd name="connsiteY17" fmla="*/ 2942132 h 4731176"/>
              <a:gd name="connsiteX18" fmla="*/ 2118493 w 3523460"/>
              <a:gd name="connsiteY18" fmla="*/ 4007607 h 4731176"/>
              <a:gd name="connsiteX19" fmla="*/ 2229811 w 3523460"/>
              <a:gd name="connsiteY19" fmla="*/ 4731176 h 4731176"/>
              <a:gd name="connsiteX20" fmla="*/ 830382 w 3523460"/>
              <a:gd name="connsiteY20" fmla="*/ 4731176 h 4731176"/>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4 h 4731174"/>
              <a:gd name="connsiteX1" fmla="*/ 870139 w 3523460"/>
              <a:gd name="connsiteY1" fmla="*/ 4095071 h 4731174"/>
              <a:gd name="connsiteX2" fmla="*/ 432816 w 3523460"/>
              <a:gd name="connsiteY2" fmla="*/ 2274221 h 4731174"/>
              <a:gd name="connsiteX3" fmla="*/ 75008 w 3523460"/>
              <a:gd name="connsiteY3" fmla="*/ 970207 h 4731174"/>
              <a:gd name="connsiteX4" fmla="*/ 750867 w 3523460"/>
              <a:gd name="connsiteY4" fmla="*/ 2107243 h 4731174"/>
              <a:gd name="connsiteX5" fmla="*/ 838333 w 3523460"/>
              <a:gd name="connsiteY5" fmla="*/ 2035682 h 4731174"/>
              <a:gd name="connsiteX6" fmla="*/ 711112 w 3523460"/>
              <a:gd name="connsiteY6" fmla="*/ 214833 h 4731174"/>
              <a:gd name="connsiteX7" fmla="*/ 1235897 w 3523460"/>
              <a:gd name="connsiteY7" fmla="*/ 1868704 h 4731174"/>
              <a:gd name="connsiteX8" fmla="*/ 1339265 w 3523460"/>
              <a:gd name="connsiteY8" fmla="*/ 1828947 h 4731174"/>
              <a:gd name="connsiteX9" fmla="*/ 1458534 w 3523460"/>
              <a:gd name="connsiteY9" fmla="*/ 148 h 4731174"/>
              <a:gd name="connsiteX10" fmla="*/ 1705024 w 3523460"/>
              <a:gd name="connsiteY10" fmla="*/ 1813044 h 4731174"/>
              <a:gd name="connsiteX11" fmla="*/ 1816344 w 3523460"/>
              <a:gd name="connsiteY11" fmla="*/ 1868705 h 4731174"/>
              <a:gd name="connsiteX12" fmla="*/ 2492205 w 3523460"/>
              <a:gd name="connsiteY12" fmla="*/ 334103 h 4731174"/>
              <a:gd name="connsiteX13" fmla="*/ 2221860 w 3523460"/>
              <a:gd name="connsiteY13" fmla="*/ 2011829 h 4731174"/>
              <a:gd name="connsiteX14" fmla="*/ 2325227 w 3523460"/>
              <a:gd name="connsiteY14" fmla="*/ 2711543 h 4731174"/>
              <a:gd name="connsiteX15" fmla="*/ 2762549 w 3523460"/>
              <a:gd name="connsiteY15" fmla="*/ 2266269 h 4731174"/>
              <a:gd name="connsiteX16" fmla="*/ 3509971 w 3523460"/>
              <a:gd name="connsiteY16" fmla="*/ 2162903 h 4731174"/>
              <a:gd name="connsiteX17" fmla="*/ 2778451 w 3523460"/>
              <a:gd name="connsiteY17" fmla="*/ 2942130 h 4731174"/>
              <a:gd name="connsiteX18" fmla="*/ 2118493 w 3523460"/>
              <a:gd name="connsiteY18" fmla="*/ 4007605 h 4731174"/>
              <a:gd name="connsiteX19" fmla="*/ 2229811 w 3523460"/>
              <a:gd name="connsiteY19" fmla="*/ 4731174 h 4731174"/>
              <a:gd name="connsiteX20" fmla="*/ 830382 w 3523460"/>
              <a:gd name="connsiteY20" fmla="*/ 4731174 h 4731174"/>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05024 w 3523460"/>
              <a:gd name="connsiteY10" fmla="*/ 1813042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172 h 4731172"/>
              <a:gd name="connsiteX1" fmla="*/ 870139 w 3523460"/>
              <a:gd name="connsiteY1" fmla="*/ 4095069 h 4731172"/>
              <a:gd name="connsiteX2" fmla="*/ 432816 w 3523460"/>
              <a:gd name="connsiteY2" fmla="*/ 2274219 h 4731172"/>
              <a:gd name="connsiteX3" fmla="*/ 75008 w 3523460"/>
              <a:gd name="connsiteY3" fmla="*/ 970205 h 4731172"/>
              <a:gd name="connsiteX4" fmla="*/ 750867 w 3523460"/>
              <a:gd name="connsiteY4" fmla="*/ 2107241 h 4731172"/>
              <a:gd name="connsiteX5" fmla="*/ 838333 w 3523460"/>
              <a:gd name="connsiteY5" fmla="*/ 2035680 h 4731172"/>
              <a:gd name="connsiteX6" fmla="*/ 711112 w 3523460"/>
              <a:gd name="connsiteY6" fmla="*/ 214831 h 4731172"/>
              <a:gd name="connsiteX7" fmla="*/ 1235897 w 3523460"/>
              <a:gd name="connsiteY7" fmla="*/ 1868702 h 4731172"/>
              <a:gd name="connsiteX8" fmla="*/ 1315411 w 3523460"/>
              <a:gd name="connsiteY8" fmla="*/ 1852799 h 4731172"/>
              <a:gd name="connsiteX9" fmla="*/ 1458534 w 3523460"/>
              <a:gd name="connsiteY9" fmla="*/ 146 h 4731172"/>
              <a:gd name="connsiteX10" fmla="*/ 1728878 w 3523460"/>
              <a:gd name="connsiteY10" fmla="*/ 1828945 h 4731172"/>
              <a:gd name="connsiteX11" fmla="*/ 1816344 w 3523460"/>
              <a:gd name="connsiteY11" fmla="*/ 1868703 h 4731172"/>
              <a:gd name="connsiteX12" fmla="*/ 2492205 w 3523460"/>
              <a:gd name="connsiteY12" fmla="*/ 334101 h 4731172"/>
              <a:gd name="connsiteX13" fmla="*/ 2221860 w 3523460"/>
              <a:gd name="connsiteY13" fmla="*/ 2011827 h 4731172"/>
              <a:gd name="connsiteX14" fmla="*/ 2325227 w 3523460"/>
              <a:gd name="connsiteY14" fmla="*/ 2711541 h 4731172"/>
              <a:gd name="connsiteX15" fmla="*/ 2762549 w 3523460"/>
              <a:gd name="connsiteY15" fmla="*/ 2266267 h 4731172"/>
              <a:gd name="connsiteX16" fmla="*/ 3509971 w 3523460"/>
              <a:gd name="connsiteY16" fmla="*/ 2162901 h 4731172"/>
              <a:gd name="connsiteX17" fmla="*/ 2778451 w 3523460"/>
              <a:gd name="connsiteY17" fmla="*/ 2942128 h 4731172"/>
              <a:gd name="connsiteX18" fmla="*/ 2118493 w 3523460"/>
              <a:gd name="connsiteY18" fmla="*/ 4007603 h 4731172"/>
              <a:gd name="connsiteX19" fmla="*/ 2229811 w 3523460"/>
              <a:gd name="connsiteY19" fmla="*/ 4731172 h 4731172"/>
              <a:gd name="connsiteX20" fmla="*/ 830382 w 3523460"/>
              <a:gd name="connsiteY20" fmla="*/ 4731172 h 4731172"/>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830382 w 3523460"/>
              <a:gd name="connsiteY0" fmla="*/ 4731063 h 4731063"/>
              <a:gd name="connsiteX1" fmla="*/ 870139 w 3523460"/>
              <a:gd name="connsiteY1" fmla="*/ 4094960 h 4731063"/>
              <a:gd name="connsiteX2" fmla="*/ 432816 w 3523460"/>
              <a:gd name="connsiteY2" fmla="*/ 2274110 h 4731063"/>
              <a:gd name="connsiteX3" fmla="*/ 75008 w 3523460"/>
              <a:gd name="connsiteY3" fmla="*/ 970096 h 4731063"/>
              <a:gd name="connsiteX4" fmla="*/ 750867 w 3523460"/>
              <a:gd name="connsiteY4" fmla="*/ 2107132 h 4731063"/>
              <a:gd name="connsiteX5" fmla="*/ 838333 w 3523460"/>
              <a:gd name="connsiteY5" fmla="*/ 2035571 h 4731063"/>
              <a:gd name="connsiteX6" fmla="*/ 711112 w 3523460"/>
              <a:gd name="connsiteY6" fmla="*/ 214722 h 4731063"/>
              <a:gd name="connsiteX7" fmla="*/ 1235897 w 3523460"/>
              <a:gd name="connsiteY7" fmla="*/ 1868593 h 4731063"/>
              <a:gd name="connsiteX8" fmla="*/ 1315411 w 3523460"/>
              <a:gd name="connsiteY8" fmla="*/ 1852690 h 4731063"/>
              <a:gd name="connsiteX9" fmla="*/ 1458534 w 3523460"/>
              <a:gd name="connsiteY9" fmla="*/ 37 h 4731063"/>
              <a:gd name="connsiteX10" fmla="*/ 1728878 w 3523460"/>
              <a:gd name="connsiteY10" fmla="*/ 1828836 h 4731063"/>
              <a:gd name="connsiteX11" fmla="*/ 1816344 w 3523460"/>
              <a:gd name="connsiteY11" fmla="*/ 1868594 h 4731063"/>
              <a:gd name="connsiteX12" fmla="*/ 2492205 w 3523460"/>
              <a:gd name="connsiteY12" fmla="*/ 333992 h 4731063"/>
              <a:gd name="connsiteX13" fmla="*/ 2221860 w 3523460"/>
              <a:gd name="connsiteY13" fmla="*/ 2011718 h 4731063"/>
              <a:gd name="connsiteX14" fmla="*/ 2325227 w 3523460"/>
              <a:gd name="connsiteY14" fmla="*/ 2711432 h 4731063"/>
              <a:gd name="connsiteX15" fmla="*/ 2762549 w 3523460"/>
              <a:gd name="connsiteY15" fmla="*/ 2266158 h 4731063"/>
              <a:gd name="connsiteX16" fmla="*/ 3509971 w 3523460"/>
              <a:gd name="connsiteY16" fmla="*/ 2162792 h 4731063"/>
              <a:gd name="connsiteX17" fmla="*/ 2778451 w 3523460"/>
              <a:gd name="connsiteY17" fmla="*/ 2942019 h 4731063"/>
              <a:gd name="connsiteX18" fmla="*/ 2118493 w 3523460"/>
              <a:gd name="connsiteY18" fmla="*/ 4007494 h 4731063"/>
              <a:gd name="connsiteX19" fmla="*/ 2229811 w 3523460"/>
              <a:gd name="connsiteY19" fmla="*/ 4731063 h 4731063"/>
              <a:gd name="connsiteX20" fmla="*/ 830382 w 3523460"/>
              <a:gd name="connsiteY20" fmla="*/ 4731063 h 4731063"/>
              <a:gd name="connsiteX0" fmla="*/ 727477 w 3523460"/>
              <a:gd name="connsiteY0" fmla="*/ 5951236 h 5951236"/>
              <a:gd name="connsiteX1" fmla="*/ 870139 w 3523460"/>
              <a:gd name="connsiteY1" fmla="*/ 4094960 h 5951236"/>
              <a:gd name="connsiteX2" fmla="*/ 432816 w 3523460"/>
              <a:gd name="connsiteY2" fmla="*/ 2274110 h 5951236"/>
              <a:gd name="connsiteX3" fmla="*/ 75008 w 3523460"/>
              <a:gd name="connsiteY3" fmla="*/ 970096 h 5951236"/>
              <a:gd name="connsiteX4" fmla="*/ 750867 w 3523460"/>
              <a:gd name="connsiteY4" fmla="*/ 2107132 h 5951236"/>
              <a:gd name="connsiteX5" fmla="*/ 838333 w 3523460"/>
              <a:gd name="connsiteY5" fmla="*/ 2035571 h 5951236"/>
              <a:gd name="connsiteX6" fmla="*/ 711112 w 3523460"/>
              <a:gd name="connsiteY6" fmla="*/ 214722 h 5951236"/>
              <a:gd name="connsiteX7" fmla="*/ 1235897 w 3523460"/>
              <a:gd name="connsiteY7" fmla="*/ 1868593 h 5951236"/>
              <a:gd name="connsiteX8" fmla="*/ 1315411 w 3523460"/>
              <a:gd name="connsiteY8" fmla="*/ 1852690 h 5951236"/>
              <a:gd name="connsiteX9" fmla="*/ 1458534 w 3523460"/>
              <a:gd name="connsiteY9" fmla="*/ 37 h 5951236"/>
              <a:gd name="connsiteX10" fmla="*/ 1728878 w 3523460"/>
              <a:gd name="connsiteY10" fmla="*/ 1828836 h 5951236"/>
              <a:gd name="connsiteX11" fmla="*/ 1816344 w 3523460"/>
              <a:gd name="connsiteY11" fmla="*/ 1868594 h 5951236"/>
              <a:gd name="connsiteX12" fmla="*/ 2492205 w 3523460"/>
              <a:gd name="connsiteY12" fmla="*/ 333992 h 5951236"/>
              <a:gd name="connsiteX13" fmla="*/ 2221860 w 3523460"/>
              <a:gd name="connsiteY13" fmla="*/ 2011718 h 5951236"/>
              <a:gd name="connsiteX14" fmla="*/ 2325227 w 3523460"/>
              <a:gd name="connsiteY14" fmla="*/ 2711432 h 5951236"/>
              <a:gd name="connsiteX15" fmla="*/ 2762549 w 3523460"/>
              <a:gd name="connsiteY15" fmla="*/ 2266158 h 5951236"/>
              <a:gd name="connsiteX16" fmla="*/ 3509971 w 3523460"/>
              <a:gd name="connsiteY16" fmla="*/ 2162792 h 5951236"/>
              <a:gd name="connsiteX17" fmla="*/ 2778451 w 3523460"/>
              <a:gd name="connsiteY17" fmla="*/ 2942019 h 5951236"/>
              <a:gd name="connsiteX18" fmla="*/ 2118493 w 3523460"/>
              <a:gd name="connsiteY18" fmla="*/ 4007494 h 5951236"/>
              <a:gd name="connsiteX19" fmla="*/ 2229811 w 3523460"/>
              <a:gd name="connsiteY19" fmla="*/ 4731063 h 5951236"/>
              <a:gd name="connsiteX20" fmla="*/ 727477 w 3523460"/>
              <a:gd name="connsiteY20" fmla="*/ 5951236 h 5951236"/>
              <a:gd name="connsiteX0" fmla="*/ 727477 w 3523460"/>
              <a:gd name="connsiteY0" fmla="*/ 5951236 h 5980637"/>
              <a:gd name="connsiteX1" fmla="*/ 870139 w 3523460"/>
              <a:gd name="connsiteY1" fmla="*/ 4094960 h 5980637"/>
              <a:gd name="connsiteX2" fmla="*/ 432816 w 3523460"/>
              <a:gd name="connsiteY2" fmla="*/ 2274110 h 5980637"/>
              <a:gd name="connsiteX3" fmla="*/ 75008 w 3523460"/>
              <a:gd name="connsiteY3" fmla="*/ 970096 h 5980637"/>
              <a:gd name="connsiteX4" fmla="*/ 750867 w 3523460"/>
              <a:gd name="connsiteY4" fmla="*/ 2107132 h 5980637"/>
              <a:gd name="connsiteX5" fmla="*/ 838333 w 3523460"/>
              <a:gd name="connsiteY5" fmla="*/ 2035571 h 5980637"/>
              <a:gd name="connsiteX6" fmla="*/ 711112 w 3523460"/>
              <a:gd name="connsiteY6" fmla="*/ 214722 h 5980637"/>
              <a:gd name="connsiteX7" fmla="*/ 1235897 w 3523460"/>
              <a:gd name="connsiteY7" fmla="*/ 1868593 h 5980637"/>
              <a:gd name="connsiteX8" fmla="*/ 1315411 w 3523460"/>
              <a:gd name="connsiteY8" fmla="*/ 1852690 h 5980637"/>
              <a:gd name="connsiteX9" fmla="*/ 1458534 w 3523460"/>
              <a:gd name="connsiteY9" fmla="*/ 37 h 5980637"/>
              <a:gd name="connsiteX10" fmla="*/ 1728878 w 3523460"/>
              <a:gd name="connsiteY10" fmla="*/ 1828836 h 5980637"/>
              <a:gd name="connsiteX11" fmla="*/ 1816344 w 3523460"/>
              <a:gd name="connsiteY11" fmla="*/ 1868594 h 5980637"/>
              <a:gd name="connsiteX12" fmla="*/ 2492205 w 3523460"/>
              <a:gd name="connsiteY12" fmla="*/ 333992 h 5980637"/>
              <a:gd name="connsiteX13" fmla="*/ 2221860 w 3523460"/>
              <a:gd name="connsiteY13" fmla="*/ 2011718 h 5980637"/>
              <a:gd name="connsiteX14" fmla="*/ 2325227 w 3523460"/>
              <a:gd name="connsiteY14" fmla="*/ 2711432 h 5980637"/>
              <a:gd name="connsiteX15" fmla="*/ 2762549 w 3523460"/>
              <a:gd name="connsiteY15" fmla="*/ 2266158 h 5980637"/>
              <a:gd name="connsiteX16" fmla="*/ 3509971 w 3523460"/>
              <a:gd name="connsiteY16" fmla="*/ 2162792 h 5980637"/>
              <a:gd name="connsiteX17" fmla="*/ 2778451 w 3523460"/>
              <a:gd name="connsiteY17" fmla="*/ 2942019 h 5980637"/>
              <a:gd name="connsiteX18" fmla="*/ 2118493 w 3523460"/>
              <a:gd name="connsiteY18" fmla="*/ 4007494 h 5980637"/>
              <a:gd name="connsiteX19" fmla="*/ 2303315 w 3523460"/>
              <a:gd name="connsiteY19" fmla="*/ 5980637 h 5980637"/>
              <a:gd name="connsiteX20" fmla="*/ 727477 w 3523460"/>
              <a:gd name="connsiteY20" fmla="*/ 5951236 h 5980637"/>
              <a:gd name="connsiteX0" fmla="*/ 727477 w 3523460"/>
              <a:gd name="connsiteY0" fmla="*/ 5951236 h 5953756"/>
              <a:gd name="connsiteX1" fmla="*/ 870139 w 3523460"/>
              <a:gd name="connsiteY1" fmla="*/ 4094960 h 5953756"/>
              <a:gd name="connsiteX2" fmla="*/ 432816 w 3523460"/>
              <a:gd name="connsiteY2" fmla="*/ 2274110 h 5953756"/>
              <a:gd name="connsiteX3" fmla="*/ 75008 w 3523460"/>
              <a:gd name="connsiteY3" fmla="*/ 970096 h 5953756"/>
              <a:gd name="connsiteX4" fmla="*/ 750867 w 3523460"/>
              <a:gd name="connsiteY4" fmla="*/ 2107132 h 5953756"/>
              <a:gd name="connsiteX5" fmla="*/ 838333 w 3523460"/>
              <a:gd name="connsiteY5" fmla="*/ 2035571 h 5953756"/>
              <a:gd name="connsiteX6" fmla="*/ 711112 w 3523460"/>
              <a:gd name="connsiteY6" fmla="*/ 214722 h 5953756"/>
              <a:gd name="connsiteX7" fmla="*/ 1235897 w 3523460"/>
              <a:gd name="connsiteY7" fmla="*/ 1868593 h 5953756"/>
              <a:gd name="connsiteX8" fmla="*/ 1315411 w 3523460"/>
              <a:gd name="connsiteY8" fmla="*/ 1852690 h 5953756"/>
              <a:gd name="connsiteX9" fmla="*/ 1458534 w 3523460"/>
              <a:gd name="connsiteY9" fmla="*/ 37 h 5953756"/>
              <a:gd name="connsiteX10" fmla="*/ 1728878 w 3523460"/>
              <a:gd name="connsiteY10" fmla="*/ 1828836 h 5953756"/>
              <a:gd name="connsiteX11" fmla="*/ 1816344 w 3523460"/>
              <a:gd name="connsiteY11" fmla="*/ 1868594 h 5953756"/>
              <a:gd name="connsiteX12" fmla="*/ 2492205 w 3523460"/>
              <a:gd name="connsiteY12" fmla="*/ 333992 h 5953756"/>
              <a:gd name="connsiteX13" fmla="*/ 2221860 w 3523460"/>
              <a:gd name="connsiteY13" fmla="*/ 2011718 h 5953756"/>
              <a:gd name="connsiteX14" fmla="*/ 2325227 w 3523460"/>
              <a:gd name="connsiteY14" fmla="*/ 2711432 h 5953756"/>
              <a:gd name="connsiteX15" fmla="*/ 2762549 w 3523460"/>
              <a:gd name="connsiteY15" fmla="*/ 2266158 h 5953756"/>
              <a:gd name="connsiteX16" fmla="*/ 3509971 w 3523460"/>
              <a:gd name="connsiteY16" fmla="*/ 2162792 h 5953756"/>
              <a:gd name="connsiteX17" fmla="*/ 2778451 w 3523460"/>
              <a:gd name="connsiteY17" fmla="*/ 2942019 h 5953756"/>
              <a:gd name="connsiteX18" fmla="*/ 2118493 w 3523460"/>
              <a:gd name="connsiteY18" fmla="*/ 4007494 h 5953756"/>
              <a:gd name="connsiteX19" fmla="*/ 2312583 w 3523460"/>
              <a:gd name="connsiteY19" fmla="*/ 5948200 h 5953756"/>
              <a:gd name="connsiteX20" fmla="*/ 727477 w 3523460"/>
              <a:gd name="connsiteY20" fmla="*/ 5951236 h 5953756"/>
              <a:gd name="connsiteX0" fmla="*/ 727477 w 3523460"/>
              <a:gd name="connsiteY0" fmla="*/ 5951236 h 5957469"/>
              <a:gd name="connsiteX1" fmla="*/ 870139 w 3523460"/>
              <a:gd name="connsiteY1" fmla="*/ 4094960 h 5957469"/>
              <a:gd name="connsiteX2" fmla="*/ 432816 w 3523460"/>
              <a:gd name="connsiteY2" fmla="*/ 2274110 h 5957469"/>
              <a:gd name="connsiteX3" fmla="*/ 75008 w 3523460"/>
              <a:gd name="connsiteY3" fmla="*/ 970096 h 5957469"/>
              <a:gd name="connsiteX4" fmla="*/ 750867 w 3523460"/>
              <a:gd name="connsiteY4" fmla="*/ 2107132 h 5957469"/>
              <a:gd name="connsiteX5" fmla="*/ 838333 w 3523460"/>
              <a:gd name="connsiteY5" fmla="*/ 2035571 h 5957469"/>
              <a:gd name="connsiteX6" fmla="*/ 711112 w 3523460"/>
              <a:gd name="connsiteY6" fmla="*/ 214722 h 5957469"/>
              <a:gd name="connsiteX7" fmla="*/ 1235897 w 3523460"/>
              <a:gd name="connsiteY7" fmla="*/ 1868593 h 5957469"/>
              <a:gd name="connsiteX8" fmla="*/ 1315411 w 3523460"/>
              <a:gd name="connsiteY8" fmla="*/ 1852690 h 5957469"/>
              <a:gd name="connsiteX9" fmla="*/ 1458534 w 3523460"/>
              <a:gd name="connsiteY9" fmla="*/ 37 h 5957469"/>
              <a:gd name="connsiteX10" fmla="*/ 1728878 w 3523460"/>
              <a:gd name="connsiteY10" fmla="*/ 1828836 h 5957469"/>
              <a:gd name="connsiteX11" fmla="*/ 1816344 w 3523460"/>
              <a:gd name="connsiteY11" fmla="*/ 1868594 h 5957469"/>
              <a:gd name="connsiteX12" fmla="*/ 2492205 w 3523460"/>
              <a:gd name="connsiteY12" fmla="*/ 333992 h 5957469"/>
              <a:gd name="connsiteX13" fmla="*/ 2221860 w 3523460"/>
              <a:gd name="connsiteY13" fmla="*/ 2011718 h 5957469"/>
              <a:gd name="connsiteX14" fmla="*/ 2325227 w 3523460"/>
              <a:gd name="connsiteY14" fmla="*/ 2711432 h 5957469"/>
              <a:gd name="connsiteX15" fmla="*/ 2762549 w 3523460"/>
              <a:gd name="connsiteY15" fmla="*/ 2266158 h 5957469"/>
              <a:gd name="connsiteX16" fmla="*/ 3509971 w 3523460"/>
              <a:gd name="connsiteY16" fmla="*/ 2162792 h 5957469"/>
              <a:gd name="connsiteX17" fmla="*/ 2778451 w 3523460"/>
              <a:gd name="connsiteY17" fmla="*/ 2942019 h 5957469"/>
              <a:gd name="connsiteX18" fmla="*/ 2118493 w 3523460"/>
              <a:gd name="connsiteY18" fmla="*/ 4007494 h 5957469"/>
              <a:gd name="connsiteX19" fmla="*/ 2317218 w 3523460"/>
              <a:gd name="connsiteY19" fmla="*/ 5957469 h 5957469"/>
              <a:gd name="connsiteX20" fmla="*/ 727477 w 3523460"/>
              <a:gd name="connsiteY20" fmla="*/ 5951236 h 5957469"/>
              <a:gd name="connsiteX0" fmla="*/ 727477 w 3523460"/>
              <a:gd name="connsiteY0" fmla="*/ 5951236 h 5957469"/>
              <a:gd name="connsiteX1" fmla="*/ 870139 w 3523460"/>
              <a:gd name="connsiteY1" fmla="*/ 4094960 h 5957469"/>
              <a:gd name="connsiteX2" fmla="*/ 432816 w 3523460"/>
              <a:gd name="connsiteY2" fmla="*/ 2274110 h 5957469"/>
              <a:gd name="connsiteX3" fmla="*/ 75008 w 3523460"/>
              <a:gd name="connsiteY3" fmla="*/ 970096 h 5957469"/>
              <a:gd name="connsiteX4" fmla="*/ 750867 w 3523460"/>
              <a:gd name="connsiteY4" fmla="*/ 2107132 h 5957469"/>
              <a:gd name="connsiteX5" fmla="*/ 838333 w 3523460"/>
              <a:gd name="connsiteY5" fmla="*/ 2035571 h 5957469"/>
              <a:gd name="connsiteX6" fmla="*/ 711112 w 3523460"/>
              <a:gd name="connsiteY6" fmla="*/ 214722 h 5957469"/>
              <a:gd name="connsiteX7" fmla="*/ 1235897 w 3523460"/>
              <a:gd name="connsiteY7" fmla="*/ 1868593 h 5957469"/>
              <a:gd name="connsiteX8" fmla="*/ 1315411 w 3523460"/>
              <a:gd name="connsiteY8" fmla="*/ 1852690 h 5957469"/>
              <a:gd name="connsiteX9" fmla="*/ 1458534 w 3523460"/>
              <a:gd name="connsiteY9" fmla="*/ 37 h 5957469"/>
              <a:gd name="connsiteX10" fmla="*/ 1728878 w 3523460"/>
              <a:gd name="connsiteY10" fmla="*/ 1828836 h 5957469"/>
              <a:gd name="connsiteX11" fmla="*/ 1816344 w 3523460"/>
              <a:gd name="connsiteY11" fmla="*/ 1868594 h 5957469"/>
              <a:gd name="connsiteX12" fmla="*/ 2492205 w 3523460"/>
              <a:gd name="connsiteY12" fmla="*/ 333992 h 5957469"/>
              <a:gd name="connsiteX13" fmla="*/ 2221860 w 3523460"/>
              <a:gd name="connsiteY13" fmla="*/ 2011718 h 5957469"/>
              <a:gd name="connsiteX14" fmla="*/ 2325227 w 3523460"/>
              <a:gd name="connsiteY14" fmla="*/ 2711432 h 5957469"/>
              <a:gd name="connsiteX15" fmla="*/ 2762549 w 3523460"/>
              <a:gd name="connsiteY15" fmla="*/ 2266158 h 5957469"/>
              <a:gd name="connsiteX16" fmla="*/ 3509971 w 3523460"/>
              <a:gd name="connsiteY16" fmla="*/ 2162792 h 5957469"/>
              <a:gd name="connsiteX17" fmla="*/ 2778451 w 3523460"/>
              <a:gd name="connsiteY17" fmla="*/ 2942019 h 5957469"/>
              <a:gd name="connsiteX18" fmla="*/ 2118493 w 3523460"/>
              <a:gd name="connsiteY18" fmla="*/ 4007494 h 5957469"/>
              <a:gd name="connsiteX19" fmla="*/ 2317218 w 3523460"/>
              <a:gd name="connsiteY19" fmla="*/ 5957469 h 5957469"/>
              <a:gd name="connsiteX20" fmla="*/ 727477 w 3523460"/>
              <a:gd name="connsiteY20" fmla="*/ 5951236 h 5957469"/>
              <a:gd name="connsiteX0" fmla="*/ 727477 w 3523460"/>
              <a:gd name="connsiteY0" fmla="*/ 5951236 h 6423553"/>
              <a:gd name="connsiteX1" fmla="*/ 870139 w 3523460"/>
              <a:gd name="connsiteY1" fmla="*/ 4094960 h 6423553"/>
              <a:gd name="connsiteX2" fmla="*/ 432816 w 3523460"/>
              <a:gd name="connsiteY2" fmla="*/ 2274110 h 6423553"/>
              <a:gd name="connsiteX3" fmla="*/ 75008 w 3523460"/>
              <a:gd name="connsiteY3" fmla="*/ 970096 h 6423553"/>
              <a:gd name="connsiteX4" fmla="*/ 750867 w 3523460"/>
              <a:gd name="connsiteY4" fmla="*/ 2107132 h 6423553"/>
              <a:gd name="connsiteX5" fmla="*/ 838333 w 3523460"/>
              <a:gd name="connsiteY5" fmla="*/ 2035571 h 6423553"/>
              <a:gd name="connsiteX6" fmla="*/ 711112 w 3523460"/>
              <a:gd name="connsiteY6" fmla="*/ 214722 h 6423553"/>
              <a:gd name="connsiteX7" fmla="*/ 1235897 w 3523460"/>
              <a:gd name="connsiteY7" fmla="*/ 1868593 h 6423553"/>
              <a:gd name="connsiteX8" fmla="*/ 1315411 w 3523460"/>
              <a:gd name="connsiteY8" fmla="*/ 1852690 h 6423553"/>
              <a:gd name="connsiteX9" fmla="*/ 1458534 w 3523460"/>
              <a:gd name="connsiteY9" fmla="*/ 37 h 6423553"/>
              <a:gd name="connsiteX10" fmla="*/ 1728878 w 3523460"/>
              <a:gd name="connsiteY10" fmla="*/ 1828836 h 6423553"/>
              <a:gd name="connsiteX11" fmla="*/ 1816344 w 3523460"/>
              <a:gd name="connsiteY11" fmla="*/ 1868594 h 6423553"/>
              <a:gd name="connsiteX12" fmla="*/ 2492205 w 3523460"/>
              <a:gd name="connsiteY12" fmla="*/ 333992 h 6423553"/>
              <a:gd name="connsiteX13" fmla="*/ 2221860 w 3523460"/>
              <a:gd name="connsiteY13" fmla="*/ 2011718 h 6423553"/>
              <a:gd name="connsiteX14" fmla="*/ 2325227 w 3523460"/>
              <a:gd name="connsiteY14" fmla="*/ 2711432 h 6423553"/>
              <a:gd name="connsiteX15" fmla="*/ 2762549 w 3523460"/>
              <a:gd name="connsiteY15" fmla="*/ 2266158 h 6423553"/>
              <a:gd name="connsiteX16" fmla="*/ 3509971 w 3523460"/>
              <a:gd name="connsiteY16" fmla="*/ 2162792 h 6423553"/>
              <a:gd name="connsiteX17" fmla="*/ 2778451 w 3523460"/>
              <a:gd name="connsiteY17" fmla="*/ 2942019 h 6423553"/>
              <a:gd name="connsiteX18" fmla="*/ 2118493 w 3523460"/>
              <a:gd name="connsiteY18" fmla="*/ 4007494 h 6423553"/>
              <a:gd name="connsiteX19" fmla="*/ 2400448 w 3523460"/>
              <a:gd name="connsiteY19" fmla="*/ 6423553 h 6423553"/>
              <a:gd name="connsiteX20" fmla="*/ 727477 w 3523460"/>
              <a:gd name="connsiteY20" fmla="*/ 5951236 h 6423553"/>
              <a:gd name="connsiteX0" fmla="*/ 760768 w 3523460"/>
              <a:gd name="connsiteY0" fmla="*/ 6400675 h 6423553"/>
              <a:gd name="connsiteX1" fmla="*/ 870139 w 3523460"/>
              <a:gd name="connsiteY1" fmla="*/ 4094960 h 6423553"/>
              <a:gd name="connsiteX2" fmla="*/ 432816 w 3523460"/>
              <a:gd name="connsiteY2" fmla="*/ 2274110 h 6423553"/>
              <a:gd name="connsiteX3" fmla="*/ 75008 w 3523460"/>
              <a:gd name="connsiteY3" fmla="*/ 970096 h 6423553"/>
              <a:gd name="connsiteX4" fmla="*/ 750867 w 3523460"/>
              <a:gd name="connsiteY4" fmla="*/ 2107132 h 6423553"/>
              <a:gd name="connsiteX5" fmla="*/ 838333 w 3523460"/>
              <a:gd name="connsiteY5" fmla="*/ 2035571 h 6423553"/>
              <a:gd name="connsiteX6" fmla="*/ 711112 w 3523460"/>
              <a:gd name="connsiteY6" fmla="*/ 214722 h 6423553"/>
              <a:gd name="connsiteX7" fmla="*/ 1235897 w 3523460"/>
              <a:gd name="connsiteY7" fmla="*/ 1868593 h 6423553"/>
              <a:gd name="connsiteX8" fmla="*/ 1315411 w 3523460"/>
              <a:gd name="connsiteY8" fmla="*/ 1852690 h 6423553"/>
              <a:gd name="connsiteX9" fmla="*/ 1458534 w 3523460"/>
              <a:gd name="connsiteY9" fmla="*/ 37 h 6423553"/>
              <a:gd name="connsiteX10" fmla="*/ 1728878 w 3523460"/>
              <a:gd name="connsiteY10" fmla="*/ 1828836 h 6423553"/>
              <a:gd name="connsiteX11" fmla="*/ 1816344 w 3523460"/>
              <a:gd name="connsiteY11" fmla="*/ 1868594 h 6423553"/>
              <a:gd name="connsiteX12" fmla="*/ 2492205 w 3523460"/>
              <a:gd name="connsiteY12" fmla="*/ 333992 h 6423553"/>
              <a:gd name="connsiteX13" fmla="*/ 2221860 w 3523460"/>
              <a:gd name="connsiteY13" fmla="*/ 2011718 h 6423553"/>
              <a:gd name="connsiteX14" fmla="*/ 2325227 w 3523460"/>
              <a:gd name="connsiteY14" fmla="*/ 2711432 h 6423553"/>
              <a:gd name="connsiteX15" fmla="*/ 2762549 w 3523460"/>
              <a:gd name="connsiteY15" fmla="*/ 2266158 h 6423553"/>
              <a:gd name="connsiteX16" fmla="*/ 3509971 w 3523460"/>
              <a:gd name="connsiteY16" fmla="*/ 2162792 h 6423553"/>
              <a:gd name="connsiteX17" fmla="*/ 2778451 w 3523460"/>
              <a:gd name="connsiteY17" fmla="*/ 2942019 h 6423553"/>
              <a:gd name="connsiteX18" fmla="*/ 2118493 w 3523460"/>
              <a:gd name="connsiteY18" fmla="*/ 4007494 h 6423553"/>
              <a:gd name="connsiteX19" fmla="*/ 2400448 w 3523460"/>
              <a:gd name="connsiteY19" fmla="*/ 6423553 h 6423553"/>
              <a:gd name="connsiteX20" fmla="*/ 760768 w 3523460"/>
              <a:gd name="connsiteY20" fmla="*/ 6400675 h 6423553"/>
              <a:gd name="connsiteX0" fmla="*/ 710831 w 3523460"/>
              <a:gd name="connsiteY0" fmla="*/ 6400675 h 6423553"/>
              <a:gd name="connsiteX1" fmla="*/ 870139 w 3523460"/>
              <a:gd name="connsiteY1" fmla="*/ 4094960 h 6423553"/>
              <a:gd name="connsiteX2" fmla="*/ 432816 w 3523460"/>
              <a:gd name="connsiteY2" fmla="*/ 2274110 h 6423553"/>
              <a:gd name="connsiteX3" fmla="*/ 75008 w 3523460"/>
              <a:gd name="connsiteY3" fmla="*/ 970096 h 6423553"/>
              <a:gd name="connsiteX4" fmla="*/ 750867 w 3523460"/>
              <a:gd name="connsiteY4" fmla="*/ 2107132 h 6423553"/>
              <a:gd name="connsiteX5" fmla="*/ 838333 w 3523460"/>
              <a:gd name="connsiteY5" fmla="*/ 2035571 h 6423553"/>
              <a:gd name="connsiteX6" fmla="*/ 711112 w 3523460"/>
              <a:gd name="connsiteY6" fmla="*/ 214722 h 6423553"/>
              <a:gd name="connsiteX7" fmla="*/ 1235897 w 3523460"/>
              <a:gd name="connsiteY7" fmla="*/ 1868593 h 6423553"/>
              <a:gd name="connsiteX8" fmla="*/ 1315411 w 3523460"/>
              <a:gd name="connsiteY8" fmla="*/ 1852690 h 6423553"/>
              <a:gd name="connsiteX9" fmla="*/ 1458534 w 3523460"/>
              <a:gd name="connsiteY9" fmla="*/ 37 h 6423553"/>
              <a:gd name="connsiteX10" fmla="*/ 1728878 w 3523460"/>
              <a:gd name="connsiteY10" fmla="*/ 1828836 h 6423553"/>
              <a:gd name="connsiteX11" fmla="*/ 1816344 w 3523460"/>
              <a:gd name="connsiteY11" fmla="*/ 1868594 h 6423553"/>
              <a:gd name="connsiteX12" fmla="*/ 2492205 w 3523460"/>
              <a:gd name="connsiteY12" fmla="*/ 333992 h 6423553"/>
              <a:gd name="connsiteX13" fmla="*/ 2221860 w 3523460"/>
              <a:gd name="connsiteY13" fmla="*/ 2011718 h 6423553"/>
              <a:gd name="connsiteX14" fmla="*/ 2325227 w 3523460"/>
              <a:gd name="connsiteY14" fmla="*/ 2711432 h 6423553"/>
              <a:gd name="connsiteX15" fmla="*/ 2762549 w 3523460"/>
              <a:gd name="connsiteY15" fmla="*/ 2266158 h 6423553"/>
              <a:gd name="connsiteX16" fmla="*/ 3509971 w 3523460"/>
              <a:gd name="connsiteY16" fmla="*/ 2162792 h 6423553"/>
              <a:gd name="connsiteX17" fmla="*/ 2778451 w 3523460"/>
              <a:gd name="connsiteY17" fmla="*/ 2942019 h 6423553"/>
              <a:gd name="connsiteX18" fmla="*/ 2118493 w 3523460"/>
              <a:gd name="connsiteY18" fmla="*/ 4007494 h 6423553"/>
              <a:gd name="connsiteX19" fmla="*/ 2400448 w 3523460"/>
              <a:gd name="connsiteY19" fmla="*/ 6423553 h 6423553"/>
              <a:gd name="connsiteX20" fmla="*/ 710831 w 3523460"/>
              <a:gd name="connsiteY20" fmla="*/ 6400675 h 64235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Lst>
            <a:rect l="l" t="t" r="r" b="b"/>
            <a:pathLst>
              <a:path w="3523460" h="6423553">
                <a:moveTo>
                  <a:pt x="710831" y="6400675"/>
                </a:moveTo>
                <a:cubicBezTo>
                  <a:pt x="724083" y="6188641"/>
                  <a:pt x="864838" y="4410361"/>
                  <a:pt x="870139" y="4094960"/>
                </a:cubicBezTo>
                <a:cubicBezTo>
                  <a:pt x="560039" y="3546320"/>
                  <a:pt x="456669" y="2926117"/>
                  <a:pt x="432816" y="2274110"/>
                </a:cubicBezTo>
                <a:cubicBezTo>
                  <a:pt x="313547" y="1839439"/>
                  <a:pt x="-187386" y="1134423"/>
                  <a:pt x="75008" y="970096"/>
                </a:cubicBezTo>
                <a:cubicBezTo>
                  <a:pt x="248612" y="927688"/>
                  <a:pt x="623646" y="1934854"/>
                  <a:pt x="750867" y="2107132"/>
                </a:cubicBezTo>
                <a:cubicBezTo>
                  <a:pt x="790624" y="2183994"/>
                  <a:pt x="862187" y="2105807"/>
                  <a:pt x="838333" y="2035571"/>
                </a:cubicBezTo>
                <a:cubicBezTo>
                  <a:pt x="716413" y="1433922"/>
                  <a:pt x="427516" y="251827"/>
                  <a:pt x="711112" y="214722"/>
                </a:cubicBezTo>
                <a:cubicBezTo>
                  <a:pt x="909896" y="184242"/>
                  <a:pt x="1157709" y="1578371"/>
                  <a:pt x="1235897" y="1868593"/>
                </a:cubicBezTo>
                <a:cubicBezTo>
                  <a:pt x="1242524" y="1928227"/>
                  <a:pt x="1311436" y="2047497"/>
                  <a:pt x="1315411" y="1852690"/>
                </a:cubicBezTo>
                <a:cubicBezTo>
                  <a:pt x="1312761" y="1280197"/>
                  <a:pt x="1159035" y="-7915"/>
                  <a:pt x="1458534" y="37"/>
                </a:cubicBezTo>
                <a:cubicBezTo>
                  <a:pt x="1693099" y="-7916"/>
                  <a:pt x="1707674" y="1541264"/>
                  <a:pt x="1728878" y="1828836"/>
                </a:cubicBezTo>
                <a:cubicBezTo>
                  <a:pt x="1734180" y="1917625"/>
                  <a:pt x="1764661" y="1916301"/>
                  <a:pt x="1816344" y="1868594"/>
                </a:cubicBezTo>
                <a:cubicBezTo>
                  <a:pt x="2054883" y="1372963"/>
                  <a:pt x="2198007" y="241226"/>
                  <a:pt x="2492205" y="333992"/>
                </a:cubicBezTo>
                <a:cubicBezTo>
                  <a:pt x="2781103" y="421456"/>
                  <a:pt x="2314625" y="1471029"/>
                  <a:pt x="2221860" y="2011718"/>
                </a:cubicBezTo>
                <a:lnTo>
                  <a:pt x="2325227" y="2711432"/>
                </a:lnTo>
                <a:cubicBezTo>
                  <a:pt x="2439196" y="2563007"/>
                  <a:pt x="2584970" y="2406632"/>
                  <a:pt x="2762549" y="2266158"/>
                </a:cubicBezTo>
                <a:cubicBezTo>
                  <a:pt x="3043495" y="1897748"/>
                  <a:pt x="3618639" y="2022319"/>
                  <a:pt x="3509971" y="2162792"/>
                </a:cubicBezTo>
                <a:cubicBezTo>
                  <a:pt x="3266131" y="2446388"/>
                  <a:pt x="2982534" y="2594812"/>
                  <a:pt x="2778451" y="2942019"/>
                </a:cubicBezTo>
                <a:cubicBezTo>
                  <a:pt x="2558465" y="3336933"/>
                  <a:pt x="2370285" y="3707995"/>
                  <a:pt x="2118493" y="4007494"/>
                </a:cubicBezTo>
                <a:cubicBezTo>
                  <a:pt x="2147648" y="4296392"/>
                  <a:pt x="2363342" y="6182363"/>
                  <a:pt x="2400448" y="6423553"/>
                </a:cubicBezTo>
                <a:lnTo>
                  <a:pt x="710831" y="6400675"/>
                </a:lnTo>
                <a:close/>
              </a:path>
            </a:pathLst>
          </a:cu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dirty="0"/>
          </a:p>
        </p:txBody>
      </p:sp>
      <p:sp>
        <p:nvSpPr>
          <p:cNvPr id="14" name="Teardrop 13">
            <a:extLst>
              <a:ext uri="{FF2B5EF4-FFF2-40B4-BE49-F238E27FC236}">
                <a16:creationId xmlns:a16="http://schemas.microsoft.com/office/drawing/2014/main" id="{E2E864E8-0102-48FD-85BD-F24EB75FE781}"/>
              </a:ext>
            </a:extLst>
          </p:cNvPr>
          <p:cNvSpPr/>
          <p:nvPr/>
        </p:nvSpPr>
        <p:spPr>
          <a:xfrm rot="8100000">
            <a:off x="5624318" y="1771875"/>
            <a:ext cx="949254" cy="949254"/>
          </a:xfrm>
          <a:prstGeom prst="teardrop">
            <a:avLst>
              <a:gd name="adj" fmla="val 131554"/>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16" name="TextBox 15">
            <a:extLst>
              <a:ext uri="{FF2B5EF4-FFF2-40B4-BE49-F238E27FC236}">
                <a16:creationId xmlns:a16="http://schemas.microsoft.com/office/drawing/2014/main" id="{C0489DE0-863C-486E-BA5B-95D27B12225A}"/>
              </a:ext>
            </a:extLst>
          </p:cNvPr>
          <p:cNvSpPr txBox="1"/>
          <p:nvPr/>
        </p:nvSpPr>
        <p:spPr>
          <a:xfrm>
            <a:off x="8593814" y="4347632"/>
            <a:ext cx="2849416" cy="52322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0" i="0" u="none" strike="noStrike" kern="0" cap="none" spc="0" normalizeH="0" baseline="0" noProof="0" dirty="0">
                <a:ln>
                  <a:noFill/>
                </a:ln>
                <a:solidFill>
                  <a:srgbClr val="000000"/>
                </a:solidFill>
                <a:effectLst/>
                <a:uLnTx/>
                <a:uFillTx/>
                <a:latin typeface="Arial"/>
                <a:cs typeface="Arial"/>
                <a:sym typeface="Arial"/>
              </a:rPr>
              <a:t> توفير المؤسسة البحثية</a:t>
            </a:r>
          </a:p>
        </p:txBody>
      </p:sp>
      <p:sp>
        <p:nvSpPr>
          <p:cNvPr id="20" name="TextBox 19">
            <a:extLst>
              <a:ext uri="{FF2B5EF4-FFF2-40B4-BE49-F238E27FC236}">
                <a16:creationId xmlns:a16="http://schemas.microsoft.com/office/drawing/2014/main" id="{F7B46B91-3CDF-4738-8A63-58D12EA9D86B}"/>
              </a:ext>
            </a:extLst>
          </p:cNvPr>
          <p:cNvSpPr txBox="1"/>
          <p:nvPr/>
        </p:nvSpPr>
        <p:spPr>
          <a:xfrm>
            <a:off x="8013849" y="2542355"/>
            <a:ext cx="2849416" cy="52322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0" i="0" u="none" strike="noStrike" kern="0" cap="none" spc="0" normalizeH="0" baseline="0" noProof="0" dirty="0">
                <a:ln>
                  <a:noFill/>
                </a:ln>
                <a:solidFill>
                  <a:srgbClr val="000000"/>
                </a:solidFill>
                <a:effectLst/>
                <a:uLnTx/>
                <a:uFillTx/>
                <a:latin typeface="Arial"/>
                <a:cs typeface="Arial"/>
                <a:sym typeface="Arial"/>
              </a:rPr>
              <a:t>توفير الباحثين المؤهلين</a:t>
            </a:r>
          </a:p>
        </p:txBody>
      </p:sp>
      <p:sp>
        <p:nvSpPr>
          <p:cNvPr id="26" name="TextBox 25">
            <a:extLst>
              <a:ext uri="{FF2B5EF4-FFF2-40B4-BE49-F238E27FC236}">
                <a16:creationId xmlns:a16="http://schemas.microsoft.com/office/drawing/2014/main" id="{0A5675E9-D305-432A-8A06-656A732381A7}"/>
              </a:ext>
            </a:extLst>
          </p:cNvPr>
          <p:cNvSpPr txBox="1"/>
          <p:nvPr/>
        </p:nvSpPr>
        <p:spPr>
          <a:xfrm>
            <a:off x="407148" y="2325283"/>
            <a:ext cx="3556455" cy="52322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0" i="0" u="none" strike="noStrike" kern="0" cap="none" spc="0" normalizeH="0" baseline="0" noProof="0" dirty="0">
                <a:ln>
                  <a:noFill/>
                </a:ln>
                <a:solidFill>
                  <a:srgbClr val="000000"/>
                </a:solidFill>
                <a:effectLst/>
                <a:uLnTx/>
                <a:uFillTx/>
                <a:latin typeface="Arial"/>
                <a:cs typeface="Arial"/>
                <a:sym typeface="Arial"/>
              </a:rPr>
              <a:t> توفير البيئة البحثية المناسبة</a:t>
            </a:r>
          </a:p>
        </p:txBody>
      </p:sp>
      <p:sp>
        <p:nvSpPr>
          <p:cNvPr id="29" name="TextBox 28">
            <a:extLst>
              <a:ext uri="{FF2B5EF4-FFF2-40B4-BE49-F238E27FC236}">
                <a16:creationId xmlns:a16="http://schemas.microsoft.com/office/drawing/2014/main" id="{8B078281-AE2A-4CD2-8DCC-45068AAECDEF}"/>
              </a:ext>
            </a:extLst>
          </p:cNvPr>
          <p:cNvSpPr txBox="1"/>
          <p:nvPr/>
        </p:nvSpPr>
        <p:spPr>
          <a:xfrm>
            <a:off x="4114839" y="1312778"/>
            <a:ext cx="3421576" cy="523220"/>
          </a:xfrm>
          <a:prstGeom prst="rect">
            <a:avLst/>
          </a:prstGeom>
          <a:noFill/>
        </p:spPr>
        <p:txBody>
          <a:bodyPr wrap="square" rtlCol="0">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0" i="0" u="none" strike="noStrike" kern="0" cap="none" spc="0" normalizeH="0" baseline="0" noProof="0" dirty="0">
                <a:ln>
                  <a:noFill/>
                </a:ln>
                <a:solidFill>
                  <a:srgbClr val="000000"/>
                </a:solidFill>
                <a:effectLst/>
                <a:uLnTx/>
                <a:uFillTx/>
                <a:latin typeface="Arial"/>
                <a:cs typeface="Arial"/>
                <a:sym typeface="Arial"/>
              </a:rPr>
              <a:t>وجود سياسة بحثية رشيدة</a:t>
            </a:r>
          </a:p>
        </p:txBody>
      </p:sp>
      <p:sp>
        <p:nvSpPr>
          <p:cNvPr id="31" name="Teardrop 30">
            <a:extLst>
              <a:ext uri="{FF2B5EF4-FFF2-40B4-BE49-F238E27FC236}">
                <a16:creationId xmlns:a16="http://schemas.microsoft.com/office/drawing/2014/main" id="{830E9FFC-7409-414A-8670-BF88DA686E6E}"/>
              </a:ext>
            </a:extLst>
          </p:cNvPr>
          <p:cNvSpPr/>
          <p:nvPr/>
        </p:nvSpPr>
        <p:spPr>
          <a:xfrm rot="5400000">
            <a:off x="4251959" y="2226777"/>
            <a:ext cx="949254" cy="949254"/>
          </a:xfrm>
          <a:prstGeom prst="teardrop">
            <a:avLst>
              <a:gd name="adj" fmla="val 131554"/>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2" name="Teardrop 31">
            <a:extLst>
              <a:ext uri="{FF2B5EF4-FFF2-40B4-BE49-F238E27FC236}">
                <a16:creationId xmlns:a16="http://schemas.microsoft.com/office/drawing/2014/main" id="{96EB9849-1CA6-46BF-9674-38D7016D42D8}"/>
              </a:ext>
            </a:extLst>
          </p:cNvPr>
          <p:cNvSpPr/>
          <p:nvPr/>
        </p:nvSpPr>
        <p:spPr>
          <a:xfrm rot="16200000" flipH="1">
            <a:off x="7028339" y="2268869"/>
            <a:ext cx="949254" cy="949254"/>
          </a:xfrm>
          <a:prstGeom prst="teardrop">
            <a:avLst>
              <a:gd name="adj" fmla="val 131554"/>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35" name="Teardrop 34">
            <a:extLst>
              <a:ext uri="{FF2B5EF4-FFF2-40B4-BE49-F238E27FC236}">
                <a16:creationId xmlns:a16="http://schemas.microsoft.com/office/drawing/2014/main" id="{52C6FDFE-F410-4186-BE19-8A7AD6666DC0}"/>
              </a:ext>
            </a:extLst>
          </p:cNvPr>
          <p:cNvSpPr/>
          <p:nvPr/>
        </p:nvSpPr>
        <p:spPr>
          <a:xfrm rot="2700000">
            <a:off x="3687779" y="3425235"/>
            <a:ext cx="949254" cy="949254"/>
          </a:xfrm>
          <a:prstGeom prst="teardrop">
            <a:avLst>
              <a:gd name="adj" fmla="val 131554"/>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sp>
        <p:nvSpPr>
          <p:cNvPr id="41" name="TextBox 40">
            <a:extLst>
              <a:ext uri="{FF2B5EF4-FFF2-40B4-BE49-F238E27FC236}">
                <a16:creationId xmlns:a16="http://schemas.microsoft.com/office/drawing/2014/main" id="{3418555A-DEDC-4C4E-8C6C-D9EA1B84B293}"/>
              </a:ext>
            </a:extLst>
          </p:cNvPr>
          <p:cNvSpPr txBox="1"/>
          <p:nvPr/>
        </p:nvSpPr>
        <p:spPr>
          <a:xfrm>
            <a:off x="1775520" y="4134981"/>
            <a:ext cx="1982466" cy="523220"/>
          </a:xfrm>
          <a:prstGeom prst="rect">
            <a:avLst/>
          </a:prstGeom>
          <a:noFill/>
        </p:spPr>
        <p:txBody>
          <a:bodyPr wrap="square">
            <a:spAutoFit/>
          </a:bodyPr>
          <a:lstStyle/>
          <a:p>
            <a:pPr marL="0" marR="0" lvl="0" indent="0" algn="just" defTabSz="914400" rtl="1" eaLnBrk="1" fontAlgn="auto" latinLnBrk="0" hangingPunct="1">
              <a:lnSpc>
                <a:spcPct val="100000"/>
              </a:lnSpc>
              <a:spcBef>
                <a:spcPts val="0"/>
              </a:spcBef>
              <a:spcAft>
                <a:spcPts val="0"/>
              </a:spcAft>
              <a:buClr>
                <a:srgbClr val="000000"/>
              </a:buClr>
              <a:buSzTx/>
              <a:buFont typeface="Arial"/>
              <a:buNone/>
              <a:tabLst/>
              <a:defRPr/>
            </a:pPr>
            <a:r>
              <a:rPr kumimoji="0" lang="ar-JO" sz="2800" b="0" i="0" u="none" strike="noStrike" kern="0" cap="none" spc="0" normalizeH="0" baseline="0" noProof="0" dirty="0">
                <a:ln>
                  <a:noFill/>
                </a:ln>
                <a:solidFill>
                  <a:srgbClr val="000000"/>
                </a:solidFill>
                <a:effectLst/>
                <a:uLnTx/>
                <a:uFillTx/>
                <a:latin typeface="Arial"/>
                <a:cs typeface="Arial"/>
                <a:sym typeface="Arial"/>
              </a:rPr>
              <a:t> توفير التمويل</a:t>
            </a:r>
          </a:p>
        </p:txBody>
      </p:sp>
      <p:sp>
        <p:nvSpPr>
          <p:cNvPr id="42" name="Teardrop 41">
            <a:extLst>
              <a:ext uri="{FF2B5EF4-FFF2-40B4-BE49-F238E27FC236}">
                <a16:creationId xmlns:a16="http://schemas.microsoft.com/office/drawing/2014/main" id="{423AD03B-E0DB-4BF6-8D64-19C09A7192C5}"/>
              </a:ext>
            </a:extLst>
          </p:cNvPr>
          <p:cNvSpPr/>
          <p:nvPr/>
        </p:nvSpPr>
        <p:spPr>
          <a:xfrm rot="16200000" flipH="1">
            <a:off x="7860148" y="3317799"/>
            <a:ext cx="949254" cy="949254"/>
          </a:xfrm>
          <a:prstGeom prst="teardrop">
            <a:avLst>
              <a:gd name="adj" fmla="val 131554"/>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1"/>
          </a:p>
        </p:txBody>
      </p:sp>
      <p:pic>
        <p:nvPicPr>
          <p:cNvPr id="24" name="Google Shape;143;p3">
            <a:extLst>
              <a:ext uri="{FF2B5EF4-FFF2-40B4-BE49-F238E27FC236}">
                <a16:creationId xmlns:a16="http://schemas.microsoft.com/office/drawing/2014/main" id="{512B7602-C44E-4A9D-AD8B-59724A021EE2}"/>
              </a:ext>
            </a:extLst>
          </p:cNvPr>
          <p:cNvPicPr preferRelativeResize="0"/>
          <p:nvPr/>
        </p:nvPicPr>
        <p:blipFill rotWithShape="1">
          <a:blip r:embed="rId2">
            <a:alphaModFix/>
          </a:blip>
          <a:srcRect/>
          <a:stretch/>
        </p:blipFill>
        <p:spPr>
          <a:xfrm>
            <a:off x="245860" y="-372928"/>
            <a:ext cx="2036258" cy="1800993"/>
          </a:xfrm>
          <a:prstGeom prst="rect">
            <a:avLst/>
          </a:prstGeom>
          <a:noFill/>
          <a:ln>
            <a:noFill/>
          </a:ln>
        </p:spPr>
      </p:pic>
    </p:spTree>
    <p:extLst>
      <p:ext uri="{BB962C8B-B14F-4D97-AF65-F5344CB8AC3E}">
        <p14:creationId xmlns:p14="http://schemas.microsoft.com/office/powerpoint/2010/main" val="3432588958"/>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8264E5C-B0B5-4DEC-ABDF-0D32BC87D3FB}"/>
              </a:ext>
            </a:extLst>
          </p:cNvPr>
          <p:cNvSpPr txBox="1"/>
          <p:nvPr/>
        </p:nvSpPr>
        <p:spPr>
          <a:xfrm>
            <a:off x="371364" y="188640"/>
            <a:ext cx="11449272" cy="7139198"/>
          </a:xfrm>
          <a:prstGeom prst="rect">
            <a:avLst/>
          </a:prstGeom>
          <a:noFill/>
        </p:spPr>
        <p:txBody>
          <a:bodyPr wrap="square">
            <a:spAutoFit/>
          </a:bodyPr>
          <a:lstStyle/>
          <a:p>
            <a:pPr algn="justLow" rtl="1">
              <a:lnSpc>
                <a:spcPct val="150000"/>
              </a:lnSpc>
            </a:pPr>
            <a:endParaRPr lang="ar-JO" sz="2200" dirty="0">
              <a:effectLst/>
              <a:latin typeface="Times New Roman" panose="02020603050405020304" pitchFamily="18" charset="0"/>
              <a:ea typeface="Times New Roman" panose="02020603050405020304" pitchFamily="18" charset="0"/>
              <a:cs typeface="+mj-cs"/>
            </a:endParaRPr>
          </a:p>
          <a:p>
            <a:pPr algn="r" rtl="1">
              <a:lnSpc>
                <a:spcPct val="150000"/>
              </a:lnSpc>
            </a:pPr>
            <a:r>
              <a:rPr lang="ar-JO" sz="2200" b="1" i="0" dirty="0">
                <a:solidFill>
                  <a:srgbClr val="333333"/>
                </a:solidFill>
                <a:effectLst/>
                <a:latin typeface="Droid Arabic Kufi"/>
                <a:cs typeface="+mj-cs"/>
              </a:rPr>
              <a:t>معوقات البحث العلمي واشكالياته</a:t>
            </a:r>
          </a:p>
          <a:p>
            <a:pPr algn="r" rtl="1">
              <a:lnSpc>
                <a:spcPct val="150000"/>
              </a:lnSpc>
            </a:pPr>
            <a:endParaRPr lang="ar-JO" sz="2200" b="1" i="0" dirty="0">
              <a:solidFill>
                <a:srgbClr val="333333"/>
              </a:solidFill>
              <a:effectLst/>
              <a:latin typeface="Droid Arabic Kufi"/>
              <a:cs typeface="+mj-cs"/>
            </a:endParaRPr>
          </a:p>
          <a:p>
            <a:pPr marL="342900" indent="-342900" algn="r" rtl="1">
              <a:lnSpc>
                <a:spcPct val="150000"/>
              </a:lnSpc>
              <a:buFont typeface="Arial" panose="020B0604020202020204" pitchFamily="34" charset="0"/>
              <a:buChar char="•"/>
            </a:pPr>
            <a:r>
              <a:rPr lang="ar-JO" sz="2200" b="0" i="0" dirty="0">
                <a:solidFill>
                  <a:srgbClr val="333333"/>
                </a:solidFill>
                <a:effectLst/>
                <a:latin typeface="Droid Arabic Kufi"/>
                <a:cs typeface="+mj-cs"/>
              </a:rPr>
              <a:t> الافتقار إلى ترسيخ القناعة لدى القيادات السياسية والاقتصادية بالدور الهام للبحث العلمي في التنمية.</a:t>
            </a:r>
          </a:p>
          <a:p>
            <a:pPr marL="342900" indent="-342900" algn="r" rtl="1">
              <a:lnSpc>
                <a:spcPct val="150000"/>
              </a:lnSpc>
              <a:buFont typeface="Arial" panose="020B0604020202020204" pitchFamily="34" charset="0"/>
              <a:buChar char="•"/>
            </a:pPr>
            <a:r>
              <a:rPr lang="ar-JO" sz="2200" b="0" i="0" dirty="0">
                <a:solidFill>
                  <a:srgbClr val="333333"/>
                </a:solidFill>
                <a:effectLst/>
                <a:latin typeface="Droid Arabic Kufi"/>
                <a:cs typeface="+mj-cs"/>
              </a:rPr>
              <a:t> ضعف تمويل البحث العلمي حيث لا يتعدّى معدل الإنفاق عليه سنويا 1% في معظم الدول النامية .</a:t>
            </a:r>
          </a:p>
          <a:p>
            <a:pPr marL="342900" indent="-342900" algn="r" rtl="1">
              <a:lnSpc>
                <a:spcPct val="150000"/>
              </a:lnSpc>
              <a:buFont typeface="Arial" panose="020B0604020202020204" pitchFamily="34" charset="0"/>
              <a:buChar char="•"/>
            </a:pPr>
            <a:r>
              <a:rPr lang="ar-JO" sz="2200" b="0" i="0" dirty="0">
                <a:solidFill>
                  <a:srgbClr val="333333"/>
                </a:solidFill>
                <a:effectLst/>
                <a:latin typeface="Droid Arabic Kufi"/>
                <a:cs typeface="+mj-cs"/>
              </a:rPr>
              <a:t>عدم وجود سياسة علمية وثقافية تقود البحث العلمي .</a:t>
            </a:r>
          </a:p>
          <a:p>
            <a:pPr marL="342900" indent="-342900" algn="r" rtl="1">
              <a:lnSpc>
                <a:spcPct val="150000"/>
              </a:lnSpc>
              <a:buFont typeface="Arial" panose="020B0604020202020204" pitchFamily="34" charset="0"/>
              <a:buChar char="•"/>
            </a:pPr>
            <a:r>
              <a:rPr lang="ar-JO" sz="2200" b="0" i="0" dirty="0">
                <a:solidFill>
                  <a:srgbClr val="333333"/>
                </a:solidFill>
                <a:effectLst/>
                <a:latin typeface="Droid Arabic Kufi"/>
                <a:cs typeface="+mj-cs"/>
              </a:rPr>
              <a:t> عدم ربط البحث العلمي بمؤسسات الإنتاج المختلفة وأهداف التنمية الشاملة.</a:t>
            </a:r>
          </a:p>
          <a:p>
            <a:pPr marL="342900" indent="-342900" algn="r" rtl="1">
              <a:lnSpc>
                <a:spcPct val="150000"/>
              </a:lnSpc>
              <a:buFont typeface="Arial" panose="020B0604020202020204" pitchFamily="34" charset="0"/>
              <a:buChar char="•"/>
            </a:pPr>
            <a:r>
              <a:rPr lang="ar-JO" sz="2200" b="0" i="0" dirty="0">
                <a:solidFill>
                  <a:srgbClr val="333333"/>
                </a:solidFill>
                <a:effectLst/>
                <a:latin typeface="Droid Arabic Kufi"/>
                <a:cs typeface="+mj-cs"/>
              </a:rPr>
              <a:t> ضعف مساهمة القطاع الخاص في تمويل البحث العلمي وذلك بسبب بحثه عن الربح المحقق والمضمون.</a:t>
            </a:r>
          </a:p>
          <a:p>
            <a:pPr marL="342900" indent="-342900" algn="r" rtl="1">
              <a:lnSpc>
                <a:spcPct val="150000"/>
              </a:lnSpc>
              <a:buFont typeface="Arial" panose="020B0604020202020204" pitchFamily="34" charset="0"/>
              <a:buChar char="•"/>
            </a:pPr>
            <a:r>
              <a:rPr lang="ar-JO" sz="2200" b="0" i="0" dirty="0">
                <a:solidFill>
                  <a:srgbClr val="333333"/>
                </a:solidFill>
                <a:effectLst/>
                <a:latin typeface="Droid Arabic Kufi"/>
                <a:cs typeface="+mj-cs"/>
              </a:rPr>
              <a:t> إهمال سياسات البحث العلمي حيث لا تأتي قضية البحث العلمي في صدارة الاهتمامات السياسية السلطة الحاكمة.</a:t>
            </a:r>
          </a:p>
          <a:p>
            <a:pPr marL="342900" indent="-342900" algn="r" rtl="1">
              <a:lnSpc>
                <a:spcPct val="150000"/>
              </a:lnSpc>
              <a:buFont typeface="Arial" panose="020B0604020202020204" pitchFamily="34" charset="0"/>
              <a:buChar char="•"/>
            </a:pPr>
            <a:r>
              <a:rPr lang="ar-JO" sz="2200" b="0" i="0" dirty="0">
                <a:solidFill>
                  <a:srgbClr val="333333"/>
                </a:solidFill>
                <a:effectLst/>
                <a:latin typeface="Droid Arabic Kufi"/>
                <a:cs typeface="+mj-cs"/>
              </a:rPr>
              <a:t>نقص التجهيزات من مختبرات ومعامل ومكتبات وشبكات البحثية وهيئات إدارية فاعلة وغيرها.</a:t>
            </a:r>
          </a:p>
          <a:p>
            <a:pPr marL="342900" indent="-342900" algn="r" rtl="1">
              <a:lnSpc>
                <a:spcPct val="150000"/>
              </a:lnSpc>
              <a:buFont typeface="Arial" panose="020B0604020202020204" pitchFamily="34" charset="0"/>
              <a:buChar char="•"/>
            </a:pPr>
            <a:r>
              <a:rPr lang="ar-JO" sz="2200" b="0" i="0" dirty="0">
                <a:solidFill>
                  <a:srgbClr val="333333"/>
                </a:solidFill>
                <a:effectLst/>
                <a:latin typeface="Droid Arabic Kufi"/>
                <a:cs typeface="+mj-cs"/>
              </a:rPr>
              <a:t> التبعية العلمية فالدول النامية تستورد الفكر والتكنولوجيا والمنتجات ولذلك لا تشعر بالحاجة إلى البحث العلمي ومستلزماته.</a:t>
            </a:r>
          </a:p>
          <a:p>
            <a:pPr marL="342900" indent="-342900" algn="r" rtl="1">
              <a:lnSpc>
                <a:spcPct val="150000"/>
              </a:lnSpc>
              <a:buFont typeface="Arial" panose="020B0604020202020204" pitchFamily="34" charset="0"/>
              <a:buChar char="•"/>
            </a:pPr>
            <a:r>
              <a:rPr lang="ar-JO" sz="2200" b="0" i="0" dirty="0">
                <a:solidFill>
                  <a:srgbClr val="333333"/>
                </a:solidFill>
                <a:effectLst/>
                <a:latin typeface="Droid Arabic Kufi"/>
                <a:cs typeface="+mj-cs"/>
              </a:rPr>
              <a:t> احتكار الحكومات للأبحاث : حيث أن البحث العلمي في الدول النامية تحتكره الحكومات ومؤسساتها الرسمية لأن الحكومات فقيرة في دول فقيرة وموازنات البحث فيها هزيلة.</a:t>
            </a:r>
          </a:p>
          <a:p>
            <a:pPr marL="16510" algn="justLow" rtl="1">
              <a:lnSpc>
                <a:spcPct val="150000"/>
              </a:lnSpc>
            </a:pPr>
            <a:endParaRPr lang="ar-EG" sz="2200" dirty="0">
              <a:cs typeface="+mj-cs"/>
            </a:endParaRPr>
          </a:p>
        </p:txBody>
      </p:sp>
      <p:pic>
        <p:nvPicPr>
          <p:cNvPr id="4" name="Google Shape;143;p3"/>
          <p:cNvPicPr preferRelativeResize="0"/>
          <p:nvPr/>
        </p:nvPicPr>
        <p:blipFill rotWithShape="1">
          <a:blip r:embed="rId2">
            <a:alphaModFix/>
          </a:blip>
          <a:srcRect/>
          <a:stretch/>
        </p:blipFill>
        <p:spPr>
          <a:xfrm>
            <a:off x="165862" y="-243763"/>
            <a:ext cx="2036258" cy="1497672"/>
          </a:xfrm>
          <a:prstGeom prst="rect">
            <a:avLst/>
          </a:prstGeom>
          <a:noFill/>
          <a:ln>
            <a:noFill/>
          </a:ln>
        </p:spPr>
      </p:pic>
    </p:spTree>
    <p:extLst>
      <p:ext uri="{BB962C8B-B14F-4D97-AF65-F5344CB8AC3E}">
        <p14:creationId xmlns:p14="http://schemas.microsoft.com/office/powerpoint/2010/main" val="283806746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B8264E5C-B0B5-4DEC-ABDF-0D32BC87D3FB}"/>
              </a:ext>
            </a:extLst>
          </p:cNvPr>
          <p:cNvSpPr txBox="1"/>
          <p:nvPr/>
        </p:nvSpPr>
        <p:spPr>
          <a:xfrm>
            <a:off x="215900" y="404664"/>
            <a:ext cx="11784632" cy="6370975"/>
          </a:xfrm>
          <a:prstGeom prst="rect">
            <a:avLst/>
          </a:prstGeom>
          <a:noFill/>
        </p:spPr>
        <p:txBody>
          <a:bodyPr wrap="square">
            <a:spAutoFit/>
          </a:bodyPr>
          <a:lstStyle/>
          <a:p>
            <a:pPr algn="ctr" rtl="1">
              <a:spcBef>
                <a:spcPts val="0"/>
              </a:spcBef>
              <a:spcAft>
                <a:spcPts val="0"/>
              </a:spcAft>
            </a:pPr>
            <a:r>
              <a:rPr lang="ar-JO" sz="2400" dirty="0">
                <a:effectLst/>
                <a:latin typeface="Times New Roman" panose="02020603050405020304" pitchFamily="18" charset="0"/>
                <a:ea typeface="Times New Roman" panose="02020603050405020304" pitchFamily="18" charset="0"/>
              </a:rPr>
              <a:t>       </a:t>
            </a:r>
            <a:r>
              <a:rPr lang="ar-JO" sz="2400" b="1" i="0" u="none" strike="noStrike" dirty="0">
                <a:solidFill>
                  <a:srgbClr val="000000"/>
                </a:solidFill>
                <a:effectLst/>
                <a:latin typeface="Arial" panose="020B0604020202020204" pitchFamily="34" charset="0"/>
              </a:rPr>
              <a:t>رؤى وأفكار لتطوير البحث العلمي في مؤسسات التعليم العالي</a:t>
            </a:r>
          </a:p>
          <a:p>
            <a:pPr algn="r" rtl="1">
              <a:spcBef>
                <a:spcPts val="0"/>
              </a:spcBef>
              <a:spcAft>
                <a:spcPts val="0"/>
              </a:spcAft>
            </a:pPr>
            <a:endParaRPr lang="ar-JO" sz="2400" b="1" dirty="0">
              <a:effectLst/>
            </a:endParaRPr>
          </a:p>
          <a:p>
            <a:pPr algn="r" rtl="1">
              <a:spcBef>
                <a:spcPts val="0"/>
              </a:spcBef>
              <a:spcAft>
                <a:spcPts val="0"/>
              </a:spcAft>
            </a:pPr>
            <a:r>
              <a:rPr lang="ar-JO" sz="2400" b="0" i="0" u="none" strike="noStrike" dirty="0">
                <a:solidFill>
                  <a:srgbClr val="000000"/>
                </a:solidFill>
                <a:effectLst/>
                <a:latin typeface="Arial" panose="020B0604020202020204" pitchFamily="34" charset="0"/>
              </a:rPr>
              <a:t> - تحديد أولويات البحث العلمي في ضوء احتياجات التنمية الحقيقية في المجتمع -.</a:t>
            </a:r>
            <a:endParaRPr lang="ar-JO" sz="2400" b="0" dirty="0">
              <a:effectLst/>
            </a:endParaRPr>
          </a:p>
          <a:p>
            <a:pPr algn="r" rtl="1">
              <a:spcBef>
                <a:spcPts val="0"/>
              </a:spcBef>
              <a:spcAft>
                <a:spcPts val="0"/>
              </a:spcAft>
            </a:pPr>
            <a:r>
              <a:rPr lang="ar-JO" sz="2400" b="0" i="0" u="none" strike="noStrike" dirty="0">
                <a:solidFill>
                  <a:srgbClr val="000000"/>
                </a:solidFill>
                <a:effectLst/>
                <a:latin typeface="Arial" panose="020B0604020202020204" pitchFamily="34" charset="0"/>
              </a:rPr>
              <a:t> - تخصيص موازنة معقولة للبحث العلمي بحيث تكون كافية توفير كافة المتطلبات البحث العلمي المتعارف عليها.</a:t>
            </a:r>
            <a:endParaRPr lang="ar-JO" sz="2400" b="0" dirty="0">
              <a:effectLst/>
            </a:endParaRPr>
          </a:p>
          <a:p>
            <a:pPr algn="r" rtl="1">
              <a:spcBef>
                <a:spcPts val="0"/>
              </a:spcBef>
              <a:spcAft>
                <a:spcPts val="0"/>
              </a:spcAft>
            </a:pPr>
            <a:r>
              <a:rPr lang="ar-JO" sz="2400" b="0" i="0" u="none" strike="noStrike" dirty="0">
                <a:solidFill>
                  <a:srgbClr val="000000"/>
                </a:solidFill>
                <a:effectLst/>
                <a:latin typeface="Arial" panose="020B0604020202020204" pitchFamily="34" charset="0"/>
              </a:rPr>
              <a:t> - إعداد الباحثين ومساعديهم من إجراء الأبحاث العلمية بصورة صحيحة.</a:t>
            </a:r>
            <a:br>
              <a:rPr lang="ar-JO" sz="2400" b="0" dirty="0">
                <a:effectLst/>
              </a:rPr>
            </a:br>
            <a:r>
              <a:rPr lang="ar-JO" sz="2400" b="0" i="0" u="none" strike="noStrike" dirty="0">
                <a:solidFill>
                  <a:srgbClr val="000000"/>
                </a:solidFill>
                <a:effectLst/>
                <a:latin typeface="Arial" panose="020B0604020202020204" pitchFamily="34" charset="0"/>
              </a:rPr>
              <a:t> - اتخاذ الإجراءات المناسبة للحد من هجرة الأدمغة .</a:t>
            </a:r>
            <a:endParaRPr lang="ar-JO" sz="2400" b="0" dirty="0">
              <a:effectLst/>
            </a:endParaRPr>
          </a:p>
          <a:p>
            <a:pPr algn="r" rtl="1">
              <a:spcBef>
                <a:spcPts val="0"/>
              </a:spcBef>
              <a:spcAft>
                <a:spcPts val="0"/>
              </a:spcAft>
            </a:pPr>
            <a:r>
              <a:rPr lang="ar-JO" sz="2400" b="0" i="0" u="none" strike="noStrike" dirty="0">
                <a:solidFill>
                  <a:srgbClr val="000000"/>
                </a:solidFill>
                <a:effectLst/>
                <a:latin typeface="Arial" panose="020B0604020202020204" pitchFamily="34" charset="0"/>
              </a:rPr>
              <a:t> - توفير المناخ الاكاديمي المناسب لإجراء الأبحاث العلمية بحيث يتسم بالحرية والانفتاح الفكري وتقبّل الرأي الآخر .</a:t>
            </a:r>
          </a:p>
          <a:p>
            <a:pPr algn="r" rtl="1">
              <a:spcBef>
                <a:spcPts val="0"/>
              </a:spcBef>
              <a:spcAft>
                <a:spcPts val="0"/>
              </a:spcAft>
            </a:pPr>
            <a:r>
              <a:rPr lang="ar-JO" sz="2400" b="0" i="0" u="none" strike="noStrike" dirty="0">
                <a:solidFill>
                  <a:srgbClr val="000000"/>
                </a:solidFill>
                <a:effectLst/>
                <a:latin typeface="Arial" panose="020B0604020202020204" pitchFamily="34" charset="0"/>
              </a:rPr>
              <a:t>- تشجيع الباحثين في مؤسسات التعليم العالي على العمل البحثي العلمي الجماعي.</a:t>
            </a:r>
          </a:p>
          <a:p>
            <a:pPr algn="r" rtl="1">
              <a:spcBef>
                <a:spcPts val="0"/>
              </a:spcBef>
              <a:spcAft>
                <a:spcPts val="0"/>
              </a:spcAft>
            </a:pPr>
            <a:r>
              <a:rPr lang="ar-JO" sz="2400" b="0" i="0" u="none" strike="noStrike" dirty="0">
                <a:solidFill>
                  <a:srgbClr val="000000"/>
                </a:solidFill>
                <a:effectLst/>
                <a:latin typeface="Arial" panose="020B0604020202020204" pitchFamily="34" charset="0"/>
              </a:rPr>
              <a:t> - التعاون بين مؤسسات التعليم العالي ومراكزها البحثية لإنجاز بحوث علمية نوعية ومهمة توفير إمكانيات النشر والتحكيم العلميين وكذلك مصادر المعرفة المختلفة من مكتبة وشبكات وقواعد البيانات والمعلومات.</a:t>
            </a:r>
          </a:p>
          <a:p>
            <a:pPr algn="r" rtl="1">
              <a:spcBef>
                <a:spcPts val="0"/>
              </a:spcBef>
              <a:spcAft>
                <a:spcPts val="0"/>
              </a:spcAft>
            </a:pPr>
            <a:r>
              <a:rPr lang="ar-JO" sz="2400" b="0" i="0" u="none" strike="noStrike" dirty="0">
                <a:solidFill>
                  <a:srgbClr val="000000"/>
                </a:solidFill>
                <a:effectLst/>
                <a:latin typeface="Arial" panose="020B0604020202020204" pitchFamily="34" charset="0"/>
              </a:rPr>
              <a:t>-  تكريس التعاون بين مؤسسات التعليم العالي ومؤسسات الإنتاج لإجراء البحوث العلمية .</a:t>
            </a:r>
            <a:endParaRPr lang="ar-JO" sz="2400" b="0" dirty="0">
              <a:effectLst/>
            </a:endParaRPr>
          </a:p>
          <a:p>
            <a:pPr marL="342900" indent="-342900" algn="r" rtl="1">
              <a:spcBef>
                <a:spcPts val="0"/>
              </a:spcBef>
              <a:spcAft>
                <a:spcPts val="0"/>
              </a:spcAft>
              <a:buFontTx/>
              <a:buChar char="-"/>
            </a:pPr>
            <a:r>
              <a:rPr lang="ar-JO" sz="2400" b="0" i="0" u="none" strike="noStrike" dirty="0">
                <a:solidFill>
                  <a:srgbClr val="000000"/>
                </a:solidFill>
                <a:effectLst/>
                <a:latin typeface="Arial" panose="020B0604020202020204" pitchFamily="34" charset="0"/>
              </a:rPr>
              <a:t> تحفيز الإبداع  والابتكار ومراعاة الملكية الفكرية .</a:t>
            </a:r>
          </a:p>
          <a:p>
            <a:pPr marL="342900" indent="-342900" algn="r" rtl="1">
              <a:spcBef>
                <a:spcPts val="0"/>
              </a:spcBef>
              <a:spcAft>
                <a:spcPts val="0"/>
              </a:spcAft>
              <a:buFontTx/>
              <a:buChar char="-"/>
            </a:pPr>
            <a:r>
              <a:rPr lang="ar-JO" sz="2400" b="0" i="0" u="none" strike="noStrike" dirty="0">
                <a:solidFill>
                  <a:srgbClr val="000000"/>
                </a:solidFill>
                <a:effectLst/>
                <a:latin typeface="Arial" panose="020B0604020202020204" pitchFamily="34" charset="0"/>
              </a:rPr>
              <a:t>توفير قيادات كفؤة لقيادة مراكز البحث والتطوير في مؤسسات التعليم العالي.</a:t>
            </a:r>
          </a:p>
          <a:p>
            <a:pPr algn="r" rtl="1">
              <a:spcBef>
                <a:spcPts val="0"/>
              </a:spcBef>
              <a:spcAft>
                <a:spcPts val="0"/>
              </a:spcAft>
            </a:pPr>
            <a:r>
              <a:rPr lang="ar-JO" sz="2400" b="0" i="0" u="none" strike="noStrike" dirty="0">
                <a:solidFill>
                  <a:srgbClr val="000000"/>
                </a:solidFill>
                <a:effectLst/>
                <a:latin typeface="Arial" panose="020B0604020202020204" pitchFamily="34" charset="0"/>
              </a:rPr>
              <a:t> - وضع أسس وضوابط لتسويق نواتج البحث العلمي والايفاد في مهام علمية إلى الجامعات المرموقة واستضافة باحثين مميزين للمشاركة في إجراء الأبحاث في مؤسسات التعليم العالي.</a:t>
            </a:r>
          </a:p>
          <a:p>
            <a:pPr algn="r" rtl="1">
              <a:spcBef>
                <a:spcPts val="0"/>
              </a:spcBef>
              <a:spcAft>
                <a:spcPts val="0"/>
              </a:spcAft>
            </a:pPr>
            <a:r>
              <a:rPr lang="ar-JO" sz="2400" b="0" i="0" u="none" strike="noStrike" dirty="0">
                <a:solidFill>
                  <a:srgbClr val="000000"/>
                </a:solidFill>
                <a:effectLst/>
                <a:latin typeface="Arial" panose="020B0604020202020204" pitchFamily="34" charset="0"/>
              </a:rPr>
              <a:t> - تحفيز القطاع الخاص للانخراط في المجال البحثي وتوعيته بأهمية البحث العلمي ونتائجه الواعدة.</a:t>
            </a:r>
          </a:p>
          <a:p>
            <a:pPr algn="r" rtl="1">
              <a:spcBef>
                <a:spcPts val="0"/>
              </a:spcBef>
              <a:spcAft>
                <a:spcPts val="0"/>
              </a:spcAft>
            </a:pPr>
            <a:endParaRPr lang="ar-EG" sz="2400" dirty="0"/>
          </a:p>
        </p:txBody>
      </p:sp>
      <p:pic>
        <p:nvPicPr>
          <p:cNvPr id="4" name="Google Shape;143;p3"/>
          <p:cNvPicPr preferRelativeResize="0"/>
          <p:nvPr/>
        </p:nvPicPr>
        <p:blipFill rotWithShape="1">
          <a:blip r:embed="rId2">
            <a:alphaModFix/>
          </a:blip>
          <a:srcRect/>
          <a:stretch/>
        </p:blipFill>
        <p:spPr>
          <a:xfrm>
            <a:off x="-96688" y="-636514"/>
            <a:ext cx="2036258" cy="1497672"/>
          </a:xfrm>
          <a:prstGeom prst="rect">
            <a:avLst/>
          </a:prstGeom>
          <a:noFill/>
          <a:ln>
            <a:noFill/>
          </a:ln>
        </p:spPr>
      </p:pic>
    </p:spTree>
    <p:extLst>
      <p:ext uri="{BB962C8B-B14F-4D97-AF65-F5344CB8AC3E}">
        <p14:creationId xmlns:p14="http://schemas.microsoft.com/office/powerpoint/2010/main" val="2405645590"/>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TextBox 4">
            <a:extLst>
              <a:ext uri="{FF2B5EF4-FFF2-40B4-BE49-F238E27FC236}">
                <a16:creationId xmlns:a16="http://schemas.microsoft.com/office/drawing/2014/main" id="{166EDFC3-5AD8-49AF-A1C4-FF019CB1582C}"/>
              </a:ext>
            </a:extLst>
          </p:cNvPr>
          <p:cNvSpPr txBox="1"/>
          <p:nvPr/>
        </p:nvSpPr>
        <p:spPr>
          <a:xfrm>
            <a:off x="3431704" y="803179"/>
            <a:ext cx="6094562" cy="757130"/>
          </a:xfrm>
          <a:prstGeom prst="rect">
            <a:avLst/>
          </a:prstGeom>
          <a:noFill/>
        </p:spPr>
        <p:txBody>
          <a:bodyPr wrap="square">
            <a:spAutoFit/>
          </a:bodyPr>
          <a:lstStyle/>
          <a:p>
            <a:pPr marL="0" marR="0" lvl="0" indent="0" algn="ctr" defTabSz="914400" rtl="1" eaLnBrk="1" fontAlgn="auto" latinLnBrk="0" hangingPunct="1">
              <a:lnSpc>
                <a:spcPct val="90000"/>
              </a:lnSpc>
              <a:spcBef>
                <a:spcPts val="1200"/>
              </a:spcBef>
              <a:spcAft>
                <a:spcPts val="200"/>
              </a:spcAft>
              <a:buClr>
                <a:srgbClr val="1CADE4"/>
              </a:buClr>
              <a:buSzPct val="100000"/>
              <a:buFont typeface="Tw Cen MT" panose="020B0602020104020603" pitchFamily="34" charset="0"/>
              <a:buNone/>
              <a:tabLst/>
              <a:defRPr/>
            </a:pPr>
            <a:r>
              <a:rPr kumimoji="0" lang="ar-JO" sz="4800" b="1" i="0" u="none" strike="noStrike" kern="1200" cap="none" spc="0" normalizeH="0" baseline="0" noProof="0" dirty="0">
                <a:ln>
                  <a:noFill/>
                </a:ln>
                <a:solidFill>
                  <a:srgbClr val="2683C6">
                    <a:lumMod val="50000"/>
                  </a:srgbClr>
                </a:solidFill>
                <a:effectLst/>
                <a:uLnTx/>
                <a:uFillTx/>
                <a:latin typeface="Tw Cen MT Condensed" panose="020B0606020104020203"/>
                <a:ea typeface="+mn-ea"/>
                <a:cs typeface="Arial" pitchFamily="34" charset="0"/>
              </a:rPr>
              <a:t>خاتمة</a:t>
            </a:r>
            <a:endParaRPr kumimoji="0" lang="en-US" sz="4800" b="0" i="0" u="none" strike="noStrike" kern="1200" cap="none" spc="0" normalizeH="0" baseline="0" noProof="0" dirty="0">
              <a:ln>
                <a:noFill/>
              </a:ln>
              <a:solidFill>
                <a:srgbClr val="2683C6">
                  <a:lumMod val="50000"/>
                </a:srgbClr>
              </a:solidFill>
              <a:effectLst/>
              <a:uLnTx/>
              <a:uFillTx/>
              <a:latin typeface="Tw Cen MT Condensed" panose="020B0606020104020203"/>
              <a:ea typeface="+mn-ea"/>
              <a:cs typeface="Arial" pitchFamily="34" charset="0"/>
            </a:endParaRPr>
          </a:p>
        </p:txBody>
      </p:sp>
      <p:pic>
        <p:nvPicPr>
          <p:cNvPr id="4" name="Google Shape;143;p3"/>
          <p:cNvPicPr preferRelativeResize="0"/>
          <p:nvPr/>
        </p:nvPicPr>
        <p:blipFill rotWithShape="1">
          <a:blip r:embed="rId2">
            <a:alphaModFix/>
          </a:blip>
          <a:srcRect/>
          <a:stretch/>
        </p:blipFill>
        <p:spPr>
          <a:xfrm>
            <a:off x="165862" y="-243763"/>
            <a:ext cx="2036258" cy="1497672"/>
          </a:xfrm>
          <a:prstGeom prst="rect">
            <a:avLst/>
          </a:prstGeom>
          <a:noFill/>
          <a:ln>
            <a:noFill/>
          </a:ln>
        </p:spPr>
      </p:pic>
      <p:sp>
        <p:nvSpPr>
          <p:cNvPr id="6" name="Hexagon 23">
            <a:extLst>
              <a:ext uri="{FF2B5EF4-FFF2-40B4-BE49-F238E27FC236}">
                <a16:creationId xmlns:a16="http://schemas.microsoft.com/office/drawing/2014/main" id="{09E9575A-39A4-42FE-AA45-7B30DF25815B}"/>
              </a:ext>
            </a:extLst>
          </p:cNvPr>
          <p:cNvSpPr/>
          <p:nvPr/>
        </p:nvSpPr>
        <p:spPr>
          <a:xfrm flipH="1">
            <a:off x="1559496" y="1252772"/>
            <a:ext cx="5040560" cy="4549467"/>
          </a:xfrm>
          <a:prstGeom prst="hexagon">
            <a:avLst>
              <a:gd name="adj" fmla="val 38143"/>
              <a:gd name="vf" fmla="val 115470"/>
            </a:avLst>
          </a:prstGeom>
          <a:solidFill>
            <a:schemeClr val="accent6">
              <a:lumMod val="60000"/>
              <a:lumOff val="40000"/>
            </a:schemeClr>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pPr algn="ctr"/>
            <a:r>
              <a:rPr lang="ar-JO" sz="2400" b="1" i="0" dirty="0">
                <a:solidFill>
                  <a:srgbClr val="002060"/>
                </a:solidFill>
                <a:effectLst/>
                <a:latin typeface="Droid Arabic Kufi"/>
              </a:rPr>
              <a:t>إن وصول الطلبة والباحثين إلى مستوى يؤهلهم من كتابة بحوث ودراسات علمية ناجحة، يشكّل حافز كبير لغيرهم من الباحثين العلميين للتعمق في مجالهم العلمي، وقيامهم بدراسات وأبحاث علمية جديدة.</a:t>
            </a:r>
            <a:endParaRPr lang="ko-KR" altLang="en-US" sz="2400" b="1" dirty="0">
              <a:solidFill>
                <a:srgbClr val="002060"/>
              </a:solidFill>
            </a:endParaRPr>
          </a:p>
        </p:txBody>
      </p:sp>
      <p:sp>
        <p:nvSpPr>
          <p:cNvPr id="7" name="Hexagon 23">
            <a:extLst>
              <a:ext uri="{FF2B5EF4-FFF2-40B4-BE49-F238E27FC236}">
                <a16:creationId xmlns:a16="http://schemas.microsoft.com/office/drawing/2014/main" id="{DACFC03E-937B-42C4-BA0B-ADE1D8AB86DA}"/>
              </a:ext>
            </a:extLst>
          </p:cNvPr>
          <p:cNvSpPr/>
          <p:nvPr/>
        </p:nvSpPr>
        <p:spPr>
          <a:xfrm flipH="1">
            <a:off x="6765579" y="1252772"/>
            <a:ext cx="5040560" cy="4549467"/>
          </a:xfrm>
          <a:prstGeom prst="hexagon">
            <a:avLst>
              <a:gd name="adj" fmla="val 38143"/>
              <a:gd name="vf" fmla="val 115470"/>
            </a:avLst>
          </a:prstGeom>
          <a:solidFill>
            <a:schemeClr val="accent6">
              <a:lumMod val="60000"/>
              <a:lumOff val="40000"/>
            </a:schemeClr>
          </a:solidFill>
          <a:ln>
            <a:noFill/>
          </a:ln>
          <a:effectLst>
            <a:outerShdw blurRad="50800" dist="38100" dir="5400000" algn="t" rotWithShape="0">
              <a:prstClr val="black">
                <a:alpha val="40000"/>
              </a:prstClr>
            </a:outerShdw>
          </a:effectLst>
        </p:spPr>
        <p:txBody>
          <a:bodyPr vert="horz" wrap="square" lIns="91440" tIns="45720" rIns="91440" bIns="45720" numCol="1" anchor="t" anchorCtr="0" compatLnSpc="1">
            <a:prstTxWarp prst="textNoShape">
              <a:avLst/>
            </a:prstTxWarp>
          </a:bodyPr>
          <a:lstStyle/>
          <a:p>
            <a:pPr algn="ctr"/>
            <a:r>
              <a:rPr lang="ar-JO" sz="2400" b="1" i="0" dirty="0">
                <a:solidFill>
                  <a:srgbClr val="002060"/>
                </a:solidFill>
                <a:effectLst/>
                <a:latin typeface="Droid Arabic Kufi"/>
              </a:rPr>
              <a:t>تسعى الأبحاث العلمية الى اكتشاف الجديد أو إثبات الفرضيات و نفيها، أو إيجاد الحلول للظواهر والمشكلات البحثية،، بما يحقق الفائدة للعلوم والمجتمعات.</a:t>
            </a:r>
            <a:endParaRPr lang="ko-KR" altLang="en-US" sz="2400" b="1" dirty="0">
              <a:solidFill>
                <a:srgbClr val="002060"/>
              </a:solidFill>
            </a:endParaRPr>
          </a:p>
        </p:txBody>
      </p:sp>
      <p:pic>
        <p:nvPicPr>
          <p:cNvPr id="8" name="Google Shape;216;p8">
            <a:extLst>
              <a:ext uri="{FF2B5EF4-FFF2-40B4-BE49-F238E27FC236}">
                <a16:creationId xmlns:a16="http://schemas.microsoft.com/office/drawing/2014/main" id="{B076DA50-E8B7-4F75-A85F-C23EA7F59018}"/>
              </a:ext>
            </a:extLst>
          </p:cNvPr>
          <p:cNvPicPr preferRelativeResize="0"/>
          <p:nvPr/>
        </p:nvPicPr>
        <p:blipFill rotWithShape="1">
          <a:blip r:embed="rId3">
            <a:alphaModFix/>
          </a:blip>
          <a:srcRect/>
          <a:stretch/>
        </p:blipFill>
        <p:spPr>
          <a:xfrm>
            <a:off x="5460423" y="6277883"/>
            <a:ext cx="2279266" cy="384052"/>
          </a:xfrm>
          <a:prstGeom prst="rect">
            <a:avLst/>
          </a:prstGeom>
          <a:noFill/>
          <a:ln>
            <a:noFill/>
          </a:ln>
        </p:spPr>
      </p:pic>
    </p:spTree>
    <p:extLst>
      <p:ext uri="{BB962C8B-B14F-4D97-AF65-F5344CB8AC3E}">
        <p14:creationId xmlns:p14="http://schemas.microsoft.com/office/powerpoint/2010/main" val="3103576982"/>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a:spLocks noGrp="1"/>
          </p:cNvSpPr>
          <p:nvPr>
            <p:ph type="title"/>
          </p:nvPr>
        </p:nvSpPr>
        <p:spPr/>
        <p:txBody>
          <a:bodyPr/>
          <a:lstStyle/>
          <a:p>
            <a:r>
              <a:rPr lang="ar-JO" dirty="0">
                <a:solidFill>
                  <a:srgbClr val="002060"/>
                </a:solidFill>
              </a:rPr>
              <a:t>ملخص المحاضرة</a:t>
            </a:r>
            <a:endParaRPr lang="en-US" dirty="0">
              <a:solidFill>
                <a:srgbClr val="002060"/>
              </a:solidFill>
            </a:endParaRPr>
          </a:p>
        </p:txBody>
      </p:sp>
      <p:grpSp>
        <p:nvGrpSpPr>
          <p:cNvPr id="5" name="Group 229">
            <a:extLst>
              <a:ext uri="{FF2B5EF4-FFF2-40B4-BE49-F238E27FC236}">
                <a16:creationId xmlns:a16="http://schemas.microsoft.com/office/drawing/2014/main" id="{C928CBFC-B669-4414-998D-A3913F380242}"/>
              </a:ext>
            </a:extLst>
          </p:cNvPr>
          <p:cNvGrpSpPr/>
          <p:nvPr/>
        </p:nvGrpSpPr>
        <p:grpSpPr>
          <a:xfrm>
            <a:off x="6748335" y="3672971"/>
            <a:ext cx="297839" cy="297839"/>
            <a:chOff x="2411760" y="3708613"/>
            <a:chExt cx="206152" cy="206152"/>
          </a:xfrm>
        </p:grpSpPr>
        <p:sp>
          <p:nvSpPr>
            <p:cNvPr id="231" name="Oval 230">
              <a:extLst>
                <a:ext uri="{FF2B5EF4-FFF2-40B4-BE49-F238E27FC236}">
                  <a16:creationId xmlns:a16="http://schemas.microsoft.com/office/drawing/2014/main" id="{A913918D-9975-4E1C-8344-D0BAA0D1464E}"/>
                </a:ext>
              </a:extLst>
            </p:cNvPr>
            <p:cNvSpPr/>
            <p:nvPr/>
          </p:nvSpPr>
          <p:spPr>
            <a:xfrm>
              <a:off x="2411760" y="3708613"/>
              <a:ext cx="206152" cy="20615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rgbClr val="EF4A4A"/>
                </a:solidFill>
              </a:endParaRPr>
            </a:p>
          </p:txBody>
        </p:sp>
        <p:sp>
          <p:nvSpPr>
            <p:cNvPr id="232" name="Chevron 32">
              <a:extLst>
                <a:ext uri="{FF2B5EF4-FFF2-40B4-BE49-F238E27FC236}">
                  <a16:creationId xmlns:a16="http://schemas.microsoft.com/office/drawing/2014/main" id="{D5BD8FCA-2618-4132-A9B3-FD21BAD76B00}"/>
                </a:ext>
              </a:extLst>
            </p:cNvPr>
            <p:cNvSpPr/>
            <p:nvPr/>
          </p:nvSpPr>
          <p:spPr>
            <a:xfrm>
              <a:off x="2478836" y="3755880"/>
              <a:ext cx="72000" cy="108000"/>
            </a:xfrm>
            <a:prstGeom prst="chevron">
              <a:avLst>
                <a:gd name="adj" fmla="val 65228"/>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dirty="0">
                <a:solidFill>
                  <a:srgbClr val="EF4A4A"/>
                </a:solidFill>
              </a:endParaRPr>
            </a:p>
          </p:txBody>
        </p:sp>
      </p:grpSp>
      <p:sp>
        <p:nvSpPr>
          <p:cNvPr id="234" name="TextBox 233">
            <a:extLst>
              <a:ext uri="{FF2B5EF4-FFF2-40B4-BE49-F238E27FC236}">
                <a16:creationId xmlns:a16="http://schemas.microsoft.com/office/drawing/2014/main" id="{2D0F6112-909D-4475-A81C-120D1833D971}"/>
              </a:ext>
            </a:extLst>
          </p:cNvPr>
          <p:cNvSpPr txBox="1"/>
          <p:nvPr/>
        </p:nvSpPr>
        <p:spPr>
          <a:xfrm>
            <a:off x="7248128" y="3406393"/>
            <a:ext cx="3120485" cy="830997"/>
          </a:xfrm>
          <a:prstGeom prst="rect">
            <a:avLst/>
          </a:prstGeom>
          <a:noFill/>
        </p:spPr>
        <p:txBody>
          <a:bodyPr wrap="square" rtlCol="0" anchor="ctr">
            <a:spAutoFit/>
          </a:bodyPr>
          <a:lstStyle/>
          <a:p>
            <a:r>
              <a:rPr lang="ar-JO" altLang="ko-KR" sz="2400" b="1" dirty="0">
                <a:solidFill>
                  <a:srgbClr val="002060"/>
                </a:solidFill>
              </a:rPr>
              <a:t>البحث العلمي هو مفتاح التقدم والتطور والنهوض بالمجتمع</a:t>
            </a:r>
            <a:endParaRPr lang="ko-KR" altLang="en-US" sz="2400" b="1" dirty="0">
              <a:solidFill>
                <a:srgbClr val="002060"/>
              </a:solidFill>
            </a:endParaRPr>
          </a:p>
        </p:txBody>
      </p:sp>
      <p:sp>
        <p:nvSpPr>
          <p:cNvPr id="251" name="Oval 250">
            <a:extLst>
              <a:ext uri="{FF2B5EF4-FFF2-40B4-BE49-F238E27FC236}">
                <a16:creationId xmlns:a16="http://schemas.microsoft.com/office/drawing/2014/main" id="{A409EF5D-16F4-429B-994E-C6DEC5DDADDA}"/>
              </a:ext>
            </a:extLst>
          </p:cNvPr>
          <p:cNvSpPr/>
          <p:nvPr/>
        </p:nvSpPr>
        <p:spPr>
          <a:xfrm>
            <a:off x="3671568" y="2683174"/>
            <a:ext cx="2423440" cy="2423440"/>
          </a:xfrm>
          <a:prstGeom prst="ellipse">
            <a:avLst/>
          </a:prstGeom>
          <a:solidFill>
            <a:schemeClr val="accent6">
              <a:lumMod val="40000"/>
              <a:lumOff val="60000"/>
            </a:schemeClr>
          </a:solidFill>
          <a:ln w="2540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ko-KR" altLang="en-US" sz="2700"/>
          </a:p>
        </p:txBody>
      </p:sp>
      <p:sp>
        <p:nvSpPr>
          <p:cNvPr id="261" name="TextBox 260">
            <a:extLst>
              <a:ext uri="{FF2B5EF4-FFF2-40B4-BE49-F238E27FC236}">
                <a16:creationId xmlns:a16="http://schemas.microsoft.com/office/drawing/2014/main" id="{F7480A3C-6326-4D16-AD07-55F91B86DAB9}"/>
              </a:ext>
            </a:extLst>
          </p:cNvPr>
          <p:cNvSpPr txBox="1"/>
          <p:nvPr/>
        </p:nvSpPr>
        <p:spPr>
          <a:xfrm>
            <a:off x="3873521" y="3221728"/>
            <a:ext cx="2019533" cy="1200329"/>
          </a:xfrm>
          <a:prstGeom prst="rect">
            <a:avLst/>
          </a:prstGeom>
          <a:noFill/>
        </p:spPr>
        <p:txBody>
          <a:bodyPr wrap="square" rtlCol="0" anchor="ctr">
            <a:spAutoFit/>
          </a:bodyPr>
          <a:lstStyle/>
          <a:p>
            <a:pPr algn="ctr"/>
            <a:r>
              <a:rPr lang="ar-JO" sz="3600" dirty="0">
                <a:solidFill>
                  <a:srgbClr val="002060"/>
                </a:solidFill>
              </a:rPr>
              <a:t>البحث العلمي</a:t>
            </a:r>
            <a:endParaRPr lang="ko-KR" altLang="en-US" sz="3600" b="1" dirty="0">
              <a:solidFill>
                <a:srgbClr val="002060"/>
              </a:solidFill>
            </a:endParaRPr>
          </a:p>
        </p:txBody>
      </p:sp>
      <p:pic>
        <p:nvPicPr>
          <p:cNvPr id="23" name="Google Shape;143;p3">
            <a:extLst>
              <a:ext uri="{FF2B5EF4-FFF2-40B4-BE49-F238E27FC236}">
                <a16:creationId xmlns:a16="http://schemas.microsoft.com/office/drawing/2014/main" id="{8B2726EE-72C6-4CB7-B344-FAFE34BCE127}"/>
              </a:ext>
            </a:extLst>
          </p:cNvPr>
          <p:cNvPicPr preferRelativeResize="0"/>
          <p:nvPr/>
        </p:nvPicPr>
        <p:blipFill rotWithShape="1">
          <a:blip r:embed="rId2">
            <a:alphaModFix/>
          </a:blip>
          <a:srcRect/>
          <a:stretch/>
        </p:blipFill>
        <p:spPr>
          <a:xfrm>
            <a:off x="245860" y="-372928"/>
            <a:ext cx="2036258" cy="1800993"/>
          </a:xfrm>
          <a:prstGeom prst="rect">
            <a:avLst/>
          </a:prstGeom>
          <a:noFill/>
          <a:ln>
            <a:noFill/>
          </a:ln>
        </p:spPr>
      </p:pic>
      <p:pic>
        <p:nvPicPr>
          <p:cNvPr id="25" name="Picture 24">
            <a:extLst>
              <a:ext uri="{FF2B5EF4-FFF2-40B4-BE49-F238E27FC236}">
                <a16:creationId xmlns:a16="http://schemas.microsoft.com/office/drawing/2014/main" id="{946F3F0F-AEBC-441F-A7EE-91B680F66974}"/>
              </a:ext>
            </a:extLst>
          </p:cNvPr>
          <p:cNvPicPr>
            <a:picLocks noChangeAspect="1"/>
          </p:cNvPicPr>
          <p:nvPr/>
        </p:nvPicPr>
        <p:blipFill>
          <a:blip r:embed="rId3"/>
          <a:stretch>
            <a:fillRect/>
          </a:stretch>
        </p:blipFill>
        <p:spPr>
          <a:xfrm>
            <a:off x="1101528" y="1102702"/>
            <a:ext cx="3065984" cy="2145083"/>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pic>
        <p:nvPicPr>
          <p:cNvPr id="26" name="Google Shape;128;p2">
            <a:extLst>
              <a:ext uri="{FF2B5EF4-FFF2-40B4-BE49-F238E27FC236}">
                <a16:creationId xmlns:a16="http://schemas.microsoft.com/office/drawing/2014/main" id="{F950C1AD-6926-4B96-BA41-F961C893F21D}"/>
              </a:ext>
            </a:extLst>
          </p:cNvPr>
          <p:cNvPicPr preferRelativeResize="0"/>
          <p:nvPr/>
        </p:nvPicPr>
        <p:blipFill rotWithShape="1">
          <a:blip r:embed="rId4">
            <a:alphaModFix/>
            <a:duotone>
              <a:schemeClr val="accent6">
                <a:shade val="45000"/>
                <a:satMod val="135000"/>
              </a:schemeClr>
              <a:prstClr val="white"/>
            </a:duotone>
            <a:extLst>
              <a:ext uri="{BEBA8EAE-BF5A-486C-A8C5-ECC9F3942E4B}">
                <a14:imgProps xmlns:a14="http://schemas.microsoft.com/office/drawing/2010/main">
                  <a14:imgLayer r:embed="rId5">
                    <a14:imgEffect>
                      <a14:saturation sat="400000"/>
                    </a14:imgEffect>
                  </a14:imgLayer>
                </a14:imgProps>
              </a:ext>
            </a:extLst>
          </a:blip>
          <a:srcRect/>
          <a:stretch/>
        </p:blipFill>
        <p:spPr>
          <a:xfrm>
            <a:off x="7276128" y="4509120"/>
            <a:ext cx="2808312" cy="1365108"/>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spTree>
    <p:extLst>
      <p:ext uri="{BB962C8B-B14F-4D97-AF65-F5344CB8AC3E}">
        <p14:creationId xmlns:p14="http://schemas.microsoft.com/office/powerpoint/2010/main" val="1441458281"/>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showMasterSp="0">
  <p:cSld>
    <p:spTree>
      <p:nvGrpSpPr>
        <p:cNvPr id="1" name="Shape 212"/>
        <p:cNvGrpSpPr/>
        <p:nvPr/>
      </p:nvGrpSpPr>
      <p:grpSpPr>
        <a:xfrm>
          <a:off x="0" y="0"/>
          <a:ext cx="0" cy="0"/>
          <a:chOff x="0" y="0"/>
          <a:chExt cx="0" cy="0"/>
        </a:xfrm>
      </p:grpSpPr>
      <p:sp>
        <p:nvSpPr>
          <p:cNvPr id="214" name="Google Shape;214;p8"/>
          <p:cNvSpPr/>
          <p:nvPr/>
        </p:nvSpPr>
        <p:spPr>
          <a:xfrm flipH="1">
            <a:off x="6512645" y="3153102"/>
            <a:ext cx="5679355" cy="3704899"/>
          </a:xfrm>
          <a:prstGeom prst="rtTriangle">
            <a:avLst/>
          </a:prstGeom>
          <a:solidFill>
            <a:srgbClr val="669BBC">
              <a:alpha val="76862"/>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Calibri"/>
              <a:ea typeface="Calibri"/>
              <a:cs typeface="Calibri"/>
              <a:sym typeface="Calibri"/>
            </a:endParaRPr>
          </a:p>
        </p:txBody>
      </p:sp>
      <p:pic>
        <p:nvPicPr>
          <p:cNvPr id="216" name="Google Shape;216;p8"/>
          <p:cNvPicPr preferRelativeResize="0"/>
          <p:nvPr/>
        </p:nvPicPr>
        <p:blipFill rotWithShape="1">
          <a:blip r:embed="rId4">
            <a:alphaModFix/>
          </a:blip>
          <a:srcRect/>
          <a:stretch/>
        </p:blipFill>
        <p:spPr>
          <a:xfrm>
            <a:off x="9576180" y="6168740"/>
            <a:ext cx="2279266" cy="384052"/>
          </a:xfrm>
          <a:prstGeom prst="rect">
            <a:avLst/>
          </a:prstGeom>
          <a:noFill/>
          <a:ln>
            <a:noFill/>
          </a:ln>
        </p:spPr>
      </p:pic>
      <p:sp>
        <p:nvSpPr>
          <p:cNvPr id="12" name="Rectangle 11"/>
          <p:cNvSpPr/>
          <p:nvPr/>
        </p:nvSpPr>
        <p:spPr>
          <a:xfrm>
            <a:off x="8663732" y="2183606"/>
            <a:ext cx="3312368" cy="1938992"/>
          </a:xfrm>
          <a:prstGeom prst="rect">
            <a:avLst/>
          </a:prstGeom>
        </p:spPr>
        <p:txBody>
          <a:bodyPr wrap="square">
            <a:spAutoFit/>
          </a:bodyPr>
          <a:lstStyle/>
          <a:p>
            <a:pPr algn="just" rtl="1"/>
            <a:r>
              <a:rPr lang="ar-JO" sz="2400" b="1" dirty="0">
                <a:latin typeface="Simplified Arabic" pitchFamily="18" charset="-78"/>
                <a:cs typeface="+mj-cs"/>
              </a:rPr>
              <a:t>"البحث هو رؤية ما رآه الآخرون ، والتفكير فيما لم يفكر فيه أي شخص آخر.</a:t>
            </a:r>
          </a:p>
          <a:p>
            <a:pPr algn="just" rtl="1"/>
            <a:endParaRPr lang="ar-JO" sz="2400" b="1" dirty="0">
              <a:latin typeface="Simplified Arabic" pitchFamily="18" charset="-78"/>
              <a:cs typeface="+mj-cs"/>
            </a:endParaRPr>
          </a:p>
          <a:p>
            <a:pPr algn="just" rtl="1"/>
            <a:r>
              <a:rPr lang="ar-JO" sz="2400" b="1" dirty="0">
                <a:latin typeface="Simplified Arabic" pitchFamily="18" charset="-78"/>
                <a:cs typeface="+mj-cs"/>
              </a:rPr>
              <a:t>ألبرت زينت جيورجي</a:t>
            </a:r>
            <a:endParaRPr lang="en-GB" sz="2400" b="1" dirty="0">
              <a:latin typeface="Simplified Arabic" pitchFamily="18" charset="-78"/>
              <a:cs typeface="+mj-cs"/>
            </a:endParaRPr>
          </a:p>
        </p:txBody>
      </p:sp>
      <p:sp>
        <p:nvSpPr>
          <p:cNvPr id="5" name="Rectangle 4"/>
          <p:cNvSpPr/>
          <p:nvPr/>
        </p:nvSpPr>
        <p:spPr>
          <a:xfrm>
            <a:off x="335328" y="2276872"/>
            <a:ext cx="3744448" cy="2492990"/>
          </a:xfrm>
          <a:prstGeom prst="rect">
            <a:avLst/>
          </a:prstGeom>
        </p:spPr>
        <p:txBody>
          <a:bodyPr wrap="square">
            <a:spAutoFit/>
          </a:bodyPr>
          <a:lstStyle/>
          <a:p>
            <a:pPr algn="l" fontAlgn="base"/>
            <a:r>
              <a:rPr lang="en-GB" sz="2000" dirty="0">
                <a:solidFill>
                  <a:schemeClr val="tx1"/>
                </a:solidFill>
              </a:rPr>
              <a:t>“</a:t>
            </a:r>
            <a:r>
              <a:rPr lang="en-GB" sz="2800" b="0" dirty="0">
                <a:solidFill>
                  <a:srgbClr val="333333"/>
                </a:solidFill>
                <a:effectLst/>
                <a:latin typeface="Open Sans"/>
              </a:rPr>
              <a:t>Research is to see what everybody else has seen, and to think what nobody else has thought.</a:t>
            </a:r>
          </a:p>
          <a:p>
            <a:pPr algn="l" fontAlgn="base"/>
            <a:r>
              <a:rPr lang="en-GB" sz="1600" b="1" i="0" u="sng" dirty="0">
                <a:solidFill>
                  <a:srgbClr val="7030A0"/>
                </a:solidFill>
                <a:effectLst/>
                <a:latin typeface="Open Sans"/>
                <a:hlinkClick r:id="rId5">
                  <a:extLst>
                    <a:ext uri="{A12FA001-AC4F-418D-AE19-62706E023703}">
                      <ahyp:hlinkClr xmlns:ahyp="http://schemas.microsoft.com/office/drawing/2018/hyperlinkcolor" val="tx"/>
                    </a:ext>
                  </a:extLst>
                </a:hlinkClick>
              </a:rPr>
              <a:t>Albert Szent-Gyorgyi</a:t>
            </a:r>
            <a:endParaRPr lang="en-GB" sz="1600" b="0" i="0" u="sng" dirty="0">
              <a:solidFill>
                <a:srgbClr val="7030A0"/>
              </a:solidFill>
              <a:effectLst/>
              <a:latin typeface="Open Sans"/>
            </a:endParaRPr>
          </a:p>
        </p:txBody>
      </p:sp>
      <p:sp>
        <p:nvSpPr>
          <p:cNvPr id="13" name="Oval 12">
            <a:extLst>
              <a:ext uri="{FF2B5EF4-FFF2-40B4-BE49-F238E27FC236}">
                <a16:creationId xmlns:a16="http://schemas.microsoft.com/office/drawing/2014/main" id="{0095527F-9CE4-4FD8-BFBC-9F1A576A022C}"/>
              </a:ext>
            </a:extLst>
          </p:cNvPr>
          <p:cNvSpPr/>
          <p:nvPr/>
        </p:nvSpPr>
        <p:spPr>
          <a:xfrm>
            <a:off x="4568219" y="1961789"/>
            <a:ext cx="3225489" cy="2992739"/>
          </a:xfrm>
          <a:prstGeom prst="ellipse">
            <a:avLst/>
          </a:prstGeom>
          <a:gradFill>
            <a:gsLst>
              <a:gs pos="28000">
                <a:schemeClr val="accent6">
                  <a:lumMod val="40000"/>
                  <a:lumOff val="60000"/>
                </a:schemeClr>
              </a:gs>
              <a:gs pos="58000">
                <a:srgbClr val="8EC169"/>
              </a:gs>
              <a:gs pos="100000">
                <a:schemeClr val="bg2">
                  <a:lumMod val="60000"/>
                  <a:lumOff val="40000"/>
                </a:schemeClr>
              </a:gs>
              <a:gs pos="0">
                <a:schemeClr val="accent1">
                  <a:tint val="23500"/>
                  <a:satMod val="160000"/>
                </a:schemeClr>
              </a:gs>
            </a:gsLst>
            <a:lin ang="5400000" scaled="0"/>
          </a:gradFill>
          <a:ln w="254000">
            <a:solidFill>
              <a:schemeClr val="accent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rtl="0">
              <a:spcBef>
                <a:spcPts val="0"/>
              </a:spcBef>
              <a:spcAft>
                <a:spcPts val="0"/>
              </a:spcAft>
              <a:buNone/>
            </a:pPr>
            <a:r>
              <a:rPr lang="ar-JO" sz="2800" b="1" dirty="0">
                <a:solidFill>
                  <a:srgbClr val="7030A0"/>
                </a:solidFill>
                <a:latin typeface="Simplified Arabic" pitchFamily="18" charset="-78"/>
                <a:cs typeface="Simplified Arabic" pitchFamily="18" charset="-78"/>
                <a:sym typeface="Tajawal Medium"/>
              </a:rPr>
              <a:t>الموضوع القادم</a:t>
            </a:r>
          </a:p>
          <a:p>
            <a:pPr marL="0" marR="0" lvl="0" indent="0" algn="ctr" rtl="0">
              <a:spcBef>
                <a:spcPts val="0"/>
              </a:spcBef>
              <a:spcAft>
                <a:spcPts val="0"/>
              </a:spcAft>
              <a:buNone/>
            </a:pPr>
            <a:r>
              <a:rPr lang="ar-JO" sz="3200" b="1" dirty="0">
                <a:solidFill>
                  <a:srgbClr val="7030A0"/>
                </a:solidFill>
                <a:latin typeface="Simplified Arabic" pitchFamily="18" charset="-78"/>
                <a:cs typeface="Simplified Arabic" pitchFamily="18" charset="-78"/>
                <a:sym typeface="Tajawal Medium"/>
              </a:rPr>
              <a:t>إدارة الصراع</a:t>
            </a:r>
          </a:p>
        </p:txBody>
      </p:sp>
      <p:pic>
        <p:nvPicPr>
          <p:cNvPr id="10" name="Google Shape;143;p3">
            <a:extLst>
              <a:ext uri="{FF2B5EF4-FFF2-40B4-BE49-F238E27FC236}">
                <a16:creationId xmlns:a16="http://schemas.microsoft.com/office/drawing/2014/main" id="{51F315BD-6763-41C8-A3FE-BFB75C627A76}"/>
              </a:ext>
            </a:extLst>
          </p:cNvPr>
          <p:cNvPicPr preferRelativeResize="0"/>
          <p:nvPr/>
        </p:nvPicPr>
        <p:blipFill rotWithShape="1">
          <a:blip r:embed="rId6">
            <a:alphaModFix/>
          </a:blip>
          <a:srcRect/>
          <a:stretch/>
        </p:blipFill>
        <p:spPr>
          <a:xfrm>
            <a:off x="4223792" y="-243408"/>
            <a:ext cx="3600399" cy="2016224"/>
          </a:xfrm>
          <a:prstGeom prst="rect">
            <a:avLst/>
          </a:prstGeom>
          <a:noFill/>
          <a:ln>
            <a:noFill/>
          </a:ln>
        </p:spPr>
      </p:pic>
      <p:sp>
        <p:nvSpPr>
          <p:cNvPr id="15" name="TextBox 14">
            <a:extLst>
              <a:ext uri="{FF2B5EF4-FFF2-40B4-BE49-F238E27FC236}">
                <a16:creationId xmlns:a16="http://schemas.microsoft.com/office/drawing/2014/main" id="{67E44CA9-1D9D-4792-980D-9E86AA555A0E}"/>
              </a:ext>
            </a:extLst>
          </p:cNvPr>
          <p:cNvSpPr txBox="1"/>
          <p:nvPr/>
        </p:nvSpPr>
        <p:spPr>
          <a:xfrm>
            <a:off x="3262568" y="5884231"/>
            <a:ext cx="6097712" cy="646331"/>
          </a:xfrm>
          <a:prstGeom prst="rect">
            <a:avLst/>
          </a:prstGeom>
          <a:noFill/>
        </p:spPr>
        <p:txBody>
          <a:bodyPr wrap="square">
            <a:spAutoFit/>
          </a:bodyPr>
          <a:lstStyle/>
          <a:p>
            <a:pPr marL="0" marR="0" lvl="0" indent="0" algn="ctr" rtl="0">
              <a:spcBef>
                <a:spcPts val="0"/>
              </a:spcBef>
              <a:spcAft>
                <a:spcPts val="0"/>
              </a:spcAft>
              <a:buNone/>
            </a:pPr>
            <a:r>
              <a:rPr lang="ar-JO" sz="1800" b="1" dirty="0">
                <a:solidFill>
                  <a:srgbClr val="002060"/>
                </a:solidFill>
                <a:latin typeface="Simplified Arabic" pitchFamily="18" charset="-78"/>
                <a:cs typeface="Simplified Arabic" pitchFamily="18" charset="-78"/>
                <a:sym typeface="Tajawal Medium"/>
              </a:rPr>
              <a:t>الدكتورة: وردة محمود كلوب</a:t>
            </a:r>
          </a:p>
          <a:p>
            <a:pPr marL="0" marR="0" lvl="0" indent="0" algn="ctr" rtl="0">
              <a:spcBef>
                <a:spcPts val="0"/>
              </a:spcBef>
              <a:spcAft>
                <a:spcPts val="0"/>
              </a:spcAft>
              <a:buNone/>
            </a:pPr>
            <a:r>
              <a:rPr lang="ar-JO" sz="1800" b="1" dirty="0">
                <a:solidFill>
                  <a:srgbClr val="002060"/>
                </a:solidFill>
                <a:latin typeface="Simplified Arabic" pitchFamily="18" charset="-78"/>
                <a:cs typeface="Simplified Arabic" pitchFamily="18" charset="-78"/>
                <a:sym typeface="Tajawal Medium"/>
              </a:rPr>
              <a:t>اتجاهات معاصرة في القيادة التربوية</a:t>
            </a:r>
            <a:endParaRPr lang="ar-JO" sz="1800" b="1" dirty="0">
              <a:solidFill>
                <a:srgbClr val="002060"/>
              </a:solidFill>
              <a:latin typeface="Simplified Arabic" pitchFamily="18" charset="-78"/>
              <a:cs typeface="Simplified Arabic" pitchFamily="18" charset="-78"/>
            </a:endParaRPr>
          </a:p>
        </p:txBody>
      </p:sp>
    </p:spTree>
    <p:custDataLst>
      <p:tags r:id="rId1"/>
    </p:custDataLst>
    <p:extLst>
      <p:ext uri="{BB962C8B-B14F-4D97-AF65-F5344CB8AC3E}">
        <p14:creationId xmlns:p14="http://schemas.microsoft.com/office/powerpoint/2010/main" val="3096152603"/>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4.4|12.8"/>
</p:tagLst>
</file>

<file path=ppt/tags/tag2.xml><?xml version="1.0" encoding="utf-8"?>
<p:tagLst xmlns:a="http://schemas.openxmlformats.org/drawingml/2006/main" xmlns:r="http://schemas.openxmlformats.org/officeDocument/2006/relationships" xmlns:p="http://schemas.openxmlformats.org/presentationml/2006/main">
  <p:tag name="TIMING" val="|2.8|22.8"/>
</p:tagLst>
</file>

<file path=ppt/tags/tag3.xml><?xml version="1.0" encoding="utf-8"?>
<p:tagLst xmlns:a="http://schemas.openxmlformats.org/drawingml/2006/main" xmlns:r="http://schemas.openxmlformats.org/officeDocument/2006/relationships" xmlns:p="http://schemas.openxmlformats.org/presentationml/2006/main">
  <p:tag name="TIMING" val="|2.8|22.8"/>
</p:tagLst>
</file>

<file path=ppt/tags/tag4.xml><?xml version="1.0" encoding="utf-8"?>
<p:tagLst xmlns:a="http://schemas.openxmlformats.org/drawingml/2006/main" xmlns:r="http://schemas.openxmlformats.org/officeDocument/2006/relationships" xmlns:p="http://schemas.openxmlformats.org/presentationml/2006/main">
  <p:tag name="TIMING" val="|156.2"/>
</p:tagLst>
</file>

<file path=ppt/tags/tag5.xml><?xml version="1.0" encoding="utf-8"?>
<p:tagLst xmlns:a="http://schemas.openxmlformats.org/drawingml/2006/main" xmlns:r="http://schemas.openxmlformats.org/officeDocument/2006/relationships" xmlns:p="http://schemas.openxmlformats.org/presentationml/2006/main">
  <p:tag name="TIMING" val="|85.7"/>
</p:tagLst>
</file>

<file path=ppt/tags/tag6.xml><?xml version="1.0" encoding="utf-8"?>
<p:tagLst xmlns:a="http://schemas.openxmlformats.org/drawingml/2006/main" xmlns:r="http://schemas.openxmlformats.org/officeDocument/2006/relationships" xmlns:p="http://schemas.openxmlformats.org/presentationml/2006/main">
  <p:tag name="TIMING" val="|85.7"/>
</p:tagLst>
</file>

<file path=ppt/tags/tag7.xml><?xml version="1.0" encoding="utf-8"?>
<p:tagLst xmlns:a="http://schemas.openxmlformats.org/drawingml/2006/main" xmlns:r="http://schemas.openxmlformats.org/officeDocument/2006/relationships" xmlns:p="http://schemas.openxmlformats.org/presentationml/2006/main">
  <p:tag name="TIMING" val="|156.2"/>
</p:tagLst>
</file>

<file path=ppt/tags/tag8.xml><?xml version="1.0" encoding="utf-8"?>
<p:tagLst xmlns:a="http://schemas.openxmlformats.org/drawingml/2006/main" xmlns:r="http://schemas.openxmlformats.org/officeDocument/2006/relationships" xmlns:p="http://schemas.openxmlformats.org/presentationml/2006/main">
  <p:tag name="TIMING" val="|85.7"/>
</p:tagLst>
</file>

<file path=ppt/tags/tag9.xml><?xml version="1.0" encoding="utf-8"?>
<p:tagLst xmlns:a="http://schemas.openxmlformats.org/drawingml/2006/main" xmlns:r="http://schemas.openxmlformats.org/officeDocument/2006/relationships" xmlns:p="http://schemas.openxmlformats.org/presentationml/2006/main">
  <p:tag name="TIMING" val="|96.2"/>
</p:tagLst>
</file>

<file path=ppt/tags/tag10.xml><?xml version="1.0" encoding="utf-8"?>
<p:tagLst xmlns:a="http://schemas.openxmlformats.org/drawingml/2006/main" xmlns:r="http://schemas.openxmlformats.org/officeDocument/2006/relationships" xmlns:p="http://schemas.openxmlformats.org/presentationml/2006/main">
  <p:tag name="TIMING" val="|106.6"/>
</p:tagLst>
</file>

<file path=ppt/tags/tag11.xml><?xml version="1.0" encoding="utf-8"?>
<p:tagLst xmlns:a="http://schemas.openxmlformats.org/drawingml/2006/main" xmlns:r="http://schemas.openxmlformats.org/officeDocument/2006/relationships" xmlns:p="http://schemas.openxmlformats.org/presentationml/2006/main">
  <p:tag name="TIMING" val="|0.1"/>
</p:tagLst>
</file>

<file path=ppt/tags/tag12.xml><?xml version="1.0" encoding="utf-8"?>
<p:tagLst xmlns:a="http://schemas.openxmlformats.org/drawingml/2006/main" xmlns:r="http://schemas.openxmlformats.org/officeDocument/2006/relationships" xmlns:p="http://schemas.openxmlformats.org/presentationml/2006/main">
  <p:tag name="TIMING" val="|103.5"/>
</p:tagLst>
</file>

<file path=ppt/tags/tag13.xml><?xml version="1.0" encoding="utf-8"?>
<p:tagLst xmlns:a="http://schemas.openxmlformats.org/drawingml/2006/main" xmlns:r="http://schemas.openxmlformats.org/officeDocument/2006/relationships" xmlns:p="http://schemas.openxmlformats.org/presentationml/2006/main">
  <p:tag name="TIMING" val="|103.5"/>
</p:tagLst>
</file>

<file path=ppt/tags/tag14.xml><?xml version="1.0" encoding="utf-8"?>
<p:tagLst xmlns:a="http://schemas.openxmlformats.org/drawingml/2006/main" xmlns:r="http://schemas.openxmlformats.org/officeDocument/2006/relationships" xmlns:p="http://schemas.openxmlformats.org/presentationml/2006/main">
  <p:tag name="TIMING" val="|103.5"/>
</p:tagLst>
</file>

<file path=ppt/tags/tag15.xml><?xml version="1.0" encoding="utf-8"?>
<p:tagLst xmlns:a="http://schemas.openxmlformats.org/drawingml/2006/main" xmlns:r="http://schemas.openxmlformats.org/officeDocument/2006/relationships" xmlns:p="http://schemas.openxmlformats.org/presentationml/2006/main">
  <p:tag name="TIMING" val="|103.5"/>
</p:tagLst>
</file>

<file path=ppt/tags/tag16.xml><?xml version="1.0" encoding="utf-8"?>
<p:tagLst xmlns:a="http://schemas.openxmlformats.org/drawingml/2006/main" xmlns:r="http://schemas.openxmlformats.org/officeDocument/2006/relationships" xmlns:p="http://schemas.openxmlformats.org/presentationml/2006/main">
  <p:tag name="TIMING" val="|103.5"/>
</p:tagLst>
</file>

<file path=ppt/tags/tag17.xml><?xml version="1.0" encoding="utf-8"?>
<p:tagLst xmlns:a="http://schemas.openxmlformats.org/drawingml/2006/main" xmlns:r="http://schemas.openxmlformats.org/officeDocument/2006/relationships" xmlns:p="http://schemas.openxmlformats.org/presentationml/2006/main">
  <p:tag name="TIMING" val="|103.5"/>
</p:tagLst>
</file>

<file path=ppt/tags/tag18.xml><?xml version="1.0" encoding="utf-8"?>
<p:tagLst xmlns:a="http://schemas.openxmlformats.org/drawingml/2006/main" xmlns:r="http://schemas.openxmlformats.org/officeDocument/2006/relationships" xmlns:p="http://schemas.openxmlformats.org/presentationml/2006/main">
  <p:tag name="TIMING" val="|88.1"/>
</p:tagLst>
</file>

<file path=ppt/tags/tag19.xml><?xml version="1.0" encoding="utf-8"?>
<p:tagLst xmlns:a="http://schemas.openxmlformats.org/drawingml/2006/main" xmlns:r="http://schemas.openxmlformats.org/officeDocument/2006/relationships" xmlns:p="http://schemas.openxmlformats.org/presentationml/2006/main">
  <p:tag name="TIMING" val="|1.7|42.9"/>
</p:tagLst>
</file>

<file path=ppt/tags/tag20.xml><?xml version="1.0" encoding="utf-8"?>
<p:tagLst xmlns:a="http://schemas.openxmlformats.org/drawingml/2006/main" xmlns:r="http://schemas.openxmlformats.org/officeDocument/2006/relationships" xmlns:p="http://schemas.openxmlformats.org/presentationml/2006/main">
  <p:tag name="TIMING" val="|88.1"/>
</p:tagLst>
</file>

<file path=ppt/tags/tag21.xml><?xml version="1.0" encoding="utf-8"?>
<p:tagLst xmlns:a="http://schemas.openxmlformats.org/drawingml/2006/main" xmlns:r="http://schemas.openxmlformats.org/officeDocument/2006/relationships" xmlns:p="http://schemas.openxmlformats.org/presentationml/2006/main">
  <p:tag name="TIMING" val="|88.1"/>
</p:tagLst>
</file>

<file path=ppt/tags/tag22.xml><?xml version="1.0" encoding="utf-8"?>
<p:tagLst xmlns:a="http://schemas.openxmlformats.org/drawingml/2006/main" xmlns:r="http://schemas.openxmlformats.org/officeDocument/2006/relationships" xmlns:p="http://schemas.openxmlformats.org/presentationml/2006/main">
  <p:tag name="TIMING" val="|88.1"/>
</p:tagLst>
</file>

<file path=ppt/tags/tag23.xml><?xml version="1.0" encoding="utf-8"?>
<p:tagLst xmlns:a="http://schemas.openxmlformats.org/drawingml/2006/main" xmlns:r="http://schemas.openxmlformats.org/officeDocument/2006/relationships" xmlns:p="http://schemas.openxmlformats.org/presentationml/2006/main">
  <p:tag name="TIMING" val="|88.1"/>
</p:tagLst>
</file>

<file path=ppt/tags/tag24.xml><?xml version="1.0" encoding="utf-8"?>
<p:tagLst xmlns:a="http://schemas.openxmlformats.org/drawingml/2006/main" xmlns:r="http://schemas.openxmlformats.org/officeDocument/2006/relationships" xmlns:p="http://schemas.openxmlformats.org/presentationml/2006/main">
  <p:tag name="TIMING" val="|88.1"/>
</p:tagLst>
</file>

<file path=ppt/tags/tag25.xml><?xml version="1.0" encoding="utf-8"?>
<p:tagLst xmlns:a="http://schemas.openxmlformats.org/drawingml/2006/main" xmlns:r="http://schemas.openxmlformats.org/officeDocument/2006/relationships" xmlns:p="http://schemas.openxmlformats.org/presentationml/2006/main">
  <p:tag name="TIMING" val="|88.1"/>
</p:tagLst>
</file>

<file path=ppt/tags/tag26.xml><?xml version="1.0" encoding="utf-8"?>
<p:tagLst xmlns:a="http://schemas.openxmlformats.org/drawingml/2006/main" xmlns:r="http://schemas.openxmlformats.org/officeDocument/2006/relationships" xmlns:p="http://schemas.openxmlformats.org/presentationml/2006/main">
  <p:tag name="TIMING" val="|88.1"/>
</p:tagLst>
</file>

<file path=ppt/tags/tag27.xml><?xml version="1.0" encoding="utf-8"?>
<p:tagLst xmlns:a="http://schemas.openxmlformats.org/drawingml/2006/main" xmlns:r="http://schemas.openxmlformats.org/officeDocument/2006/relationships" xmlns:p="http://schemas.openxmlformats.org/presentationml/2006/main">
  <p:tag name="TIMING" val="|88.1"/>
</p:tagLst>
</file>

<file path=ppt/tags/tag28.xml><?xml version="1.0" encoding="utf-8"?>
<p:tagLst xmlns:a="http://schemas.openxmlformats.org/drawingml/2006/main" xmlns:r="http://schemas.openxmlformats.org/officeDocument/2006/relationships" xmlns:p="http://schemas.openxmlformats.org/presentationml/2006/main">
  <p:tag name="TIMING" val="|88.1"/>
</p:tagLst>
</file>

<file path=ppt/tags/tag29.xml><?xml version="1.0" encoding="utf-8"?>
<p:tagLst xmlns:a="http://schemas.openxmlformats.org/drawingml/2006/main" xmlns:r="http://schemas.openxmlformats.org/officeDocument/2006/relationships" xmlns:p="http://schemas.openxmlformats.org/presentationml/2006/main">
  <p:tag name="TIMING" val="|88.1"/>
</p:tagLst>
</file>

<file path=ppt/tags/tag30.xml><?xml version="1.0" encoding="utf-8"?>
<p:tagLst xmlns:a="http://schemas.openxmlformats.org/drawingml/2006/main" xmlns:r="http://schemas.openxmlformats.org/officeDocument/2006/relationships" xmlns:p="http://schemas.openxmlformats.org/presentationml/2006/main">
  <p:tag name="TIMING" val="|88.1"/>
</p:tagLst>
</file>

<file path=ppt/tags/tag31.xml><?xml version="1.0" encoding="utf-8"?>
<p:tagLst xmlns:a="http://schemas.openxmlformats.org/drawingml/2006/main" xmlns:r="http://schemas.openxmlformats.org/officeDocument/2006/relationships" xmlns:p="http://schemas.openxmlformats.org/presentationml/2006/main">
  <p:tag name="TIMING" val="|88.1"/>
</p:tagLst>
</file>

<file path=ppt/tags/tag32.xml><?xml version="1.0" encoding="utf-8"?>
<p:tagLst xmlns:a="http://schemas.openxmlformats.org/drawingml/2006/main" xmlns:r="http://schemas.openxmlformats.org/officeDocument/2006/relationships" xmlns:p="http://schemas.openxmlformats.org/presentationml/2006/main">
  <p:tag name="TIMING" val="|88.1"/>
</p:tagLst>
</file>

<file path=ppt/tags/tag33.xml><?xml version="1.0" encoding="utf-8"?>
<p:tagLst xmlns:a="http://schemas.openxmlformats.org/drawingml/2006/main" xmlns:r="http://schemas.openxmlformats.org/officeDocument/2006/relationships" xmlns:p="http://schemas.openxmlformats.org/presentationml/2006/main">
  <p:tag name="TIMING" val="|88.1"/>
</p:tagLst>
</file>

<file path=ppt/tags/tag34.xml><?xml version="1.0" encoding="utf-8"?>
<p:tagLst xmlns:a="http://schemas.openxmlformats.org/drawingml/2006/main" xmlns:r="http://schemas.openxmlformats.org/officeDocument/2006/relationships" xmlns:p="http://schemas.openxmlformats.org/presentationml/2006/main">
  <p:tag name="TIMING" val="|88.1"/>
</p:tagLst>
</file>

<file path=ppt/tags/tag35.xml><?xml version="1.0" encoding="utf-8"?>
<p:tagLst xmlns:a="http://schemas.openxmlformats.org/drawingml/2006/main" xmlns:r="http://schemas.openxmlformats.org/officeDocument/2006/relationships" xmlns:p="http://schemas.openxmlformats.org/presentationml/2006/main">
  <p:tag name="TIMING" val="|88.1"/>
</p:tagLst>
</file>

<file path=ppt/tags/tag36.xml><?xml version="1.0" encoding="utf-8"?>
<p:tagLst xmlns:a="http://schemas.openxmlformats.org/drawingml/2006/main" xmlns:r="http://schemas.openxmlformats.org/officeDocument/2006/relationships" xmlns:p="http://schemas.openxmlformats.org/presentationml/2006/main">
  <p:tag name="TIMING" val="|88.1"/>
</p:tagLst>
</file>

<file path=ppt/tags/tag37.xml><?xml version="1.0" encoding="utf-8"?>
<p:tagLst xmlns:a="http://schemas.openxmlformats.org/drawingml/2006/main" xmlns:r="http://schemas.openxmlformats.org/officeDocument/2006/relationships" xmlns:p="http://schemas.openxmlformats.org/presentationml/2006/main">
  <p:tag name="TIMING" val="|2.4|1.6|1.5"/>
</p:tagLst>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Contents Slide Master">
  <a:themeElements>
    <a:clrScheme name="ALLPPT-COLOR-A12">
      <a:dk1>
        <a:sysClr val="windowText" lastClr="000000"/>
      </a:dk1>
      <a:lt1>
        <a:sysClr val="window" lastClr="FFFFFF"/>
      </a:lt1>
      <a:dk2>
        <a:srgbClr val="1F497D"/>
      </a:dk2>
      <a:lt2>
        <a:srgbClr val="EEECE1"/>
      </a:lt2>
      <a:accent1>
        <a:srgbClr val="984807"/>
      </a:accent1>
      <a:accent2>
        <a:srgbClr val="E79F05"/>
      </a:accent2>
      <a:accent3>
        <a:srgbClr val="984807"/>
      </a:accent3>
      <a:accent4>
        <a:srgbClr val="E79F05"/>
      </a:accent4>
      <a:accent5>
        <a:srgbClr val="984807"/>
      </a:accent5>
      <a:accent6>
        <a:srgbClr val="E79F05"/>
      </a:accent6>
      <a:hlink>
        <a:srgbClr val="3F3F3F"/>
      </a:hlink>
      <a:folHlink>
        <a:srgbClr val="3F3F3F"/>
      </a:folHlink>
    </a:clrScheme>
    <a:fontScheme name="ALLPPT FONT">
      <a:majorFont>
        <a:latin typeface="Arial"/>
        <a:ea typeface="Arial Unicode MS"/>
        <a:cs typeface=""/>
      </a:majorFont>
      <a:minorFont>
        <a:latin typeface="Arial"/>
        <a:ea typeface="Arial Unicode MS"/>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22031</TotalTime>
  <Words>5112</Words>
  <Application>Microsoft Office PowerPoint</Application>
  <PresentationFormat>Widescreen</PresentationFormat>
  <Paragraphs>416</Paragraphs>
  <Slides>47</Slides>
  <Notes>34</Notes>
  <HiddenSlides>0</HiddenSlides>
  <MMClips>0</MMClips>
  <ScaleCrop>false</ScaleCrop>
  <HeadingPairs>
    <vt:vector size="6" baseType="variant">
      <vt:variant>
        <vt:lpstr>Fonts Used</vt:lpstr>
      </vt:variant>
      <vt:variant>
        <vt:i4>16</vt:i4>
      </vt:variant>
      <vt:variant>
        <vt:lpstr>Theme</vt:lpstr>
      </vt:variant>
      <vt:variant>
        <vt:i4>2</vt:i4>
      </vt:variant>
      <vt:variant>
        <vt:lpstr>Slide Titles</vt:lpstr>
      </vt:variant>
      <vt:variant>
        <vt:i4>47</vt:i4>
      </vt:variant>
    </vt:vector>
  </HeadingPairs>
  <TitlesOfParts>
    <vt:vector size="65" baseType="lpstr">
      <vt:lpstr>Calibri</vt:lpstr>
      <vt:lpstr>Tw Cen MT Condensed</vt:lpstr>
      <vt:lpstr>Open Sans</vt:lpstr>
      <vt:lpstr>Tajawal</vt:lpstr>
      <vt:lpstr>Neo sans arabic</vt:lpstr>
      <vt:lpstr>Simplified Arabic</vt:lpstr>
      <vt:lpstr>Times New Roman</vt:lpstr>
      <vt:lpstr>Segoe UI</vt:lpstr>
      <vt:lpstr>Georgia</vt:lpstr>
      <vt:lpstr>Droid Arabic Kufi</vt:lpstr>
      <vt:lpstr>Tajawal Medium</vt:lpstr>
      <vt:lpstr>Helvetica Neue</vt:lpstr>
      <vt:lpstr>Symbol</vt:lpstr>
      <vt:lpstr>Courier New</vt:lpstr>
      <vt:lpstr>Tw Cen MT</vt:lpstr>
      <vt:lpstr>Arial</vt:lpstr>
      <vt:lpstr>Office Theme</vt:lpstr>
      <vt:lpstr>Contents Slide Master</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ملخص المحاضرة</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dr.WARDA</dc:creator>
  <cp:lastModifiedBy>ward kloub</cp:lastModifiedBy>
  <cp:revision>393</cp:revision>
  <dcterms:created xsi:type="dcterms:W3CDTF">2023-04-29T09:08:23Z</dcterms:created>
  <dcterms:modified xsi:type="dcterms:W3CDTF">2023-07-10T12:41:22Z</dcterms:modified>
</cp:coreProperties>
</file>