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60" r:id="rId3"/>
  </p:sldMasterIdLst>
  <p:notesMasterIdLst>
    <p:notesMasterId r:id="rId49"/>
  </p:notesMasterIdLst>
  <p:sldIdLst>
    <p:sldId id="256" r:id="rId4"/>
    <p:sldId id="520" r:id="rId5"/>
    <p:sldId id="260" r:id="rId6"/>
    <p:sldId id="521" r:id="rId7"/>
    <p:sldId id="545" r:id="rId8"/>
    <p:sldId id="522" r:id="rId9"/>
    <p:sldId id="523" r:id="rId10"/>
    <p:sldId id="524" r:id="rId11"/>
    <p:sldId id="525" r:id="rId12"/>
    <p:sldId id="527" r:id="rId13"/>
    <p:sldId id="528" r:id="rId14"/>
    <p:sldId id="529" r:id="rId15"/>
    <p:sldId id="530" r:id="rId16"/>
    <p:sldId id="562" r:id="rId17"/>
    <p:sldId id="531" r:id="rId18"/>
    <p:sldId id="532" r:id="rId19"/>
    <p:sldId id="533" r:id="rId20"/>
    <p:sldId id="534" r:id="rId21"/>
    <p:sldId id="535" r:id="rId22"/>
    <p:sldId id="536" r:id="rId23"/>
    <p:sldId id="563" r:id="rId24"/>
    <p:sldId id="537" r:id="rId25"/>
    <p:sldId id="538" r:id="rId26"/>
    <p:sldId id="539" r:id="rId27"/>
    <p:sldId id="540" r:id="rId28"/>
    <p:sldId id="541" r:id="rId29"/>
    <p:sldId id="542" r:id="rId30"/>
    <p:sldId id="543" r:id="rId31"/>
    <p:sldId id="544" r:id="rId32"/>
    <p:sldId id="546" r:id="rId33"/>
    <p:sldId id="547" r:id="rId34"/>
    <p:sldId id="548" r:id="rId35"/>
    <p:sldId id="549" r:id="rId36"/>
    <p:sldId id="550" r:id="rId37"/>
    <p:sldId id="551" r:id="rId38"/>
    <p:sldId id="552" r:id="rId39"/>
    <p:sldId id="554" r:id="rId40"/>
    <p:sldId id="553" r:id="rId41"/>
    <p:sldId id="555" r:id="rId42"/>
    <p:sldId id="556" r:id="rId43"/>
    <p:sldId id="557" r:id="rId44"/>
    <p:sldId id="558" r:id="rId45"/>
    <p:sldId id="559" r:id="rId46"/>
    <p:sldId id="560" r:id="rId47"/>
    <p:sldId id="561"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60000"/>
    <a:srgbClr val="0A1F61"/>
    <a:srgbClr val="FF9518"/>
    <a:srgbClr val="CC0066"/>
    <a:srgbClr val="B2B2B2"/>
    <a:srgbClr val="949494"/>
    <a:srgbClr val="D1D1D1"/>
    <a:srgbClr val="969696"/>
    <a:srgbClr val="640000"/>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06" autoAdjust="0"/>
    <p:restoredTop sz="94061" autoAdjust="0"/>
  </p:normalViewPr>
  <p:slideViewPr>
    <p:cSldViewPr snapToGrid="0">
      <p:cViewPr>
        <p:scale>
          <a:sx n="81" d="100"/>
          <a:sy n="81" d="100"/>
        </p:scale>
        <p:origin x="-312" y="15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53" d="100"/>
          <a:sy n="53" d="100"/>
        </p:scale>
        <p:origin x="2922" y="8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C74336-A899-4D0A-9246-3C6C2982CB42}"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F72545B7-D2F4-4AFC-ABFC-1EE428106345}">
      <dgm:prSet custT="1"/>
      <dgm:spPr/>
      <dgm:t>
        <a:bodyPr/>
        <a:lstStyle/>
        <a:p>
          <a:r>
            <a:rPr lang="en-US" sz="2800" b="1" kern="1200" dirty="0">
              <a:solidFill>
                <a:prstClr val="white"/>
              </a:solidFill>
              <a:latin typeface="Calibri" panose="020F0502020204030204"/>
              <a:ea typeface="+mn-ea"/>
              <a:cs typeface="+mn-cs"/>
            </a:rPr>
            <a:t>1. Defining Pricing</a:t>
          </a:r>
        </a:p>
      </dgm:t>
    </dgm:pt>
    <dgm:pt modelId="{AFC36305-8A3B-47E5-93A1-3DF96392D9F3}" type="parTrans" cxnId="{01AEEA96-77EF-4ED5-AF57-92A1787AEF76}">
      <dgm:prSet/>
      <dgm:spPr/>
      <dgm:t>
        <a:bodyPr/>
        <a:lstStyle/>
        <a:p>
          <a:endParaRPr lang="en-US" b="1"/>
        </a:p>
      </dgm:t>
    </dgm:pt>
    <dgm:pt modelId="{E5B1EEAF-4EE6-40E7-80CF-ED42E4F8DCE8}" type="sibTrans" cxnId="{01AEEA96-77EF-4ED5-AF57-92A1787AEF76}">
      <dgm:prSet/>
      <dgm:spPr/>
      <dgm:t>
        <a:bodyPr/>
        <a:lstStyle/>
        <a:p>
          <a:endParaRPr lang="en-US" b="1"/>
        </a:p>
      </dgm:t>
    </dgm:pt>
    <dgm:pt modelId="{C0FA8E37-E36C-4E94-8A22-27B21C3B3F55}">
      <dgm:prSet custT="1"/>
      <dgm:spPr/>
      <dgm:t>
        <a:bodyPr/>
        <a:lstStyle/>
        <a:p>
          <a:r>
            <a:rPr lang="en-US" sz="2800" b="1" kern="1200" dirty="0">
              <a:solidFill>
                <a:prstClr val="white"/>
              </a:solidFill>
              <a:latin typeface="Calibri" panose="020F0502020204030204"/>
              <a:ea typeface="+mn-ea"/>
              <a:cs typeface="+mn-cs"/>
            </a:rPr>
            <a:t>2. Price Model </a:t>
          </a:r>
        </a:p>
      </dgm:t>
    </dgm:pt>
    <dgm:pt modelId="{E5198B7D-E1D7-4598-8631-2609FACEEDC6}" type="parTrans" cxnId="{43A18A88-F282-41E1-820D-9387A18014B4}">
      <dgm:prSet/>
      <dgm:spPr/>
      <dgm:t>
        <a:bodyPr/>
        <a:lstStyle/>
        <a:p>
          <a:endParaRPr lang="en-US" b="1"/>
        </a:p>
      </dgm:t>
    </dgm:pt>
    <dgm:pt modelId="{77173F34-DD34-46E1-A502-3FA88B9A406A}" type="sibTrans" cxnId="{43A18A88-F282-41E1-820D-9387A18014B4}">
      <dgm:prSet/>
      <dgm:spPr/>
      <dgm:t>
        <a:bodyPr/>
        <a:lstStyle/>
        <a:p>
          <a:endParaRPr lang="en-US" b="1"/>
        </a:p>
      </dgm:t>
    </dgm:pt>
    <dgm:pt modelId="{B6517A7F-F1D5-433B-AB41-78405821039B}">
      <dgm:prSet custT="1"/>
      <dgm:spPr/>
      <dgm:t>
        <a:bodyPr/>
        <a:lstStyle/>
        <a:p>
          <a:r>
            <a:rPr lang="en-US" sz="2800" b="1" kern="1200" dirty="0">
              <a:solidFill>
                <a:prstClr val="white"/>
              </a:solidFill>
              <a:latin typeface="Calibri" panose="020F0502020204030204"/>
              <a:ea typeface="+mn-ea"/>
              <a:cs typeface="+mn-cs"/>
            </a:rPr>
            <a:t>3. New Product Pricing strategies </a:t>
          </a:r>
        </a:p>
      </dgm:t>
    </dgm:pt>
    <dgm:pt modelId="{6EF2D4DF-6A74-44D9-BA84-25C4BC1E04A0}" type="parTrans" cxnId="{F16C52E7-7FD8-4459-AFDE-75CD6CCFC618}">
      <dgm:prSet/>
      <dgm:spPr/>
      <dgm:t>
        <a:bodyPr/>
        <a:lstStyle/>
        <a:p>
          <a:endParaRPr lang="en-US"/>
        </a:p>
      </dgm:t>
    </dgm:pt>
    <dgm:pt modelId="{84D3A091-880C-4ED4-96EA-1E52B6745148}" type="sibTrans" cxnId="{F16C52E7-7FD8-4459-AFDE-75CD6CCFC618}">
      <dgm:prSet/>
      <dgm:spPr/>
      <dgm:t>
        <a:bodyPr/>
        <a:lstStyle/>
        <a:p>
          <a:endParaRPr lang="en-US"/>
        </a:p>
      </dgm:t>
    </dgm:pt>
    <dgm:pt modelId="{F6305CE5-88FB-42BB-9255-4A8B13E05D78}">
      <dgm:prSet custT="1"/>
      <dgm:spPr/>
      <dgm:t>
        <a:bodyPr/>
        <a:lstStyle/>
        <a:p>
          <a:pPr marL="0" lvl="0" indent="0" algn="l" defTabSz="1244600">
            <a:lnSpc>
              <a:spcPct val="90000"/>
            </a:lnSpc>
            <a:spcBef>
              <a:spcPct val="0"/>
            </a:spcBef>
            <a:spcAft>
              <a:spcPct val="35000"/>
            </a:spcAft>
            <a:buNone/>
          </a:pPr>
          <a:r>
            <a:rPr lang="en-US" sz="2800" b="1" kern="1200" dirty="0">
              <a:solidFill>
                <a:prstClr val="white"/>
              </a:solidFill>
              <a:latin typeface="Calibri" panose="020F0502020204030204"/>
              <a:ea typeface="+mn-ea"/>
              <a:cs typeface="+mn-cs"/>
            </a:rPr>
            <a:t>4. Product Mix Pricing strategies</a:t>
          </a:r>
        </a:p>
      </dgm:t>
    </dgm:pt>
    <dgm:pt modelId="{2B6F8C49-C576-4A68-B0E4-BF97E221CD6C}" type="parTrans" cxnId="{6305A33D-737F-4756-A485-C8C0F34DF288}">
      <dgm:prSet/>
      <dgm:spPr/>
      <dgm:t>
        <a:bodyPr/>
        <a:lstStyle/>
        <a:p>
          <a:endParaRPr lang="en-US"/>
        </a:p>
      </dgm:t>
    </dgm:pt>
    <dgm:pt modelId="{0125695B-6146-4314-8012-C00F41E530C8}" type="sibTrans" cxnId="{6305A33D-737F-4756-A485-C8C0F34DF288}">
      <dgm:prSet/>
      <dgm:spPr/>
      <dgm:t>
        <a:bodyPr/>
        <a:lstStyle/>
        <a:p>
          <a:endParaRPr lang="en-US"/>
        </a:p>
      </dgm:t>
    </dgm:pt>
    <dgm:pt modelId="{DA8B454A-3621-4FF0-9201-36FE1BA2E247}">
      <dgm:prSet custT="1"/>
      <dgm:spPr/>
      <dgm:t>
        <a:bodyPr/>
        <a:lstStyle/>
        <a:p>
          <a:r>
            <a:rPr lang="en-US" sz="2800" b="1" kern="1200" dirty="0">
              <a:solidFill>
                <a:prstClr val="white"/>
              </a:solidFill>
              <a:latin typeface="Calibri" panose="020F0502020204030204"/>
              <a:ea typeface="+mn-ea"/>
              <a:cs typeface="+mn-cs"/>
            </a:rPr>
            <a:t>5. Price adjustment strategies</a:t>
          </a:r>
        </a:p>
      </dgm:t>
    </dgm:pt>
    <dgm:pt modelId="{9474460E-BF84-405E-93D2-044029155F79}" type="parTrans" cxnId="{24040227-7685-47DF-BC0D-13E51A5F5AD1}">
      <dgm:prSet/>
      <dgm:spPr/>
      <dgm:t>
        <a:bodyPr/>
        <a:lstStyle/>
        <a:p>
          <a:endParaRPr lang="en-US"/>
        </a:p>
      </dgm:t>
    </dgm:pt>
    <dgm:pt modelId="{A906808D-9BB6-4FFA-82EB-369516BCD014}" type="sibTrans" cxnId="{24040227-7685-47DF-BC0D-13E51A5F5AD1}">
      <dgm:prSet/>
      <dgm:spPr/>
      <dgm:t>
        <a:bodyPr/>
        <a:lstStyle/>
        <a:p>
          <a:endParaRPr lang="en-US"/>
        </a:p>
      </dgm:t>
    </dgm:pt>
    <dgm:pt modelId="{6E13946C-AB7B-485B-8845-4E253681ADBB}" type="pres">
      <dgm:prSet presAssocID="{C9C74336-A899-4D0A-9246-3C6C2982CB42}" presName="linear" presStyleCnt="0">
        <dgm:presLayoutVars>
          <dgm:animLvl val="lvl"/>
          <dgm:resizeHandles val="exact"/>
        </dgm:presLayoutVars>
      </dgm:prSet>
      <dgm:spPr/>
      <dgm:t>
        <a:bodyPr/>
        <a:lstStyle/>
        <a:p>
          <a:pPr rtl="1"/>
          <a:endParaRPr lang="ar-SA"/>
        </a:p>
      </dgm:t>
    </dgm:pt>
    <dgm:pt modelId="{999A2CE5-182D-4F30-8D23-8E01F84CBCD9}" type="pres">
      <dgm:prSet presAssocID="{F72545B7-D2F4-4AFC-ABFC-1EE428106345}" presName="parentText" presStyleLbl="node1" presStyleIdx="0" presStyleCnt="5">
        <dgm:presLayoutVars>
          <dgm:chMax val="0"/>
          <dgm:bulletEnabled val="1"/>
        </dgm:presLayoutVars>
      </dgm:prSet>
      <dgm:spPr/>
      <dgm:t>
        <a:bodyPr/>
        <a:lstStyle/>
        <a:p>
          <a:pPr rtl="1"/>
          <a:endParaRPr lang="ar-SA"/>
        </a:p>
      </dgm:t>
    </dgm:pt>
    <dgm:pt modelId="{76735A6D-C2E3-49EE-887A-93844ABFB380}" type="pres">
      <dgm:prSet presAssocID="{E5B1EEAF-4EE6-40E7-80CF-ED42E4F8DCE8}" presName="spacer" presStyleCnt="0"/>
      <dgm:spPr/>
    </dgm:pt>
    <dgm:pt modelId="{54D19986-C1DD-47DF-B3E3-E6AAA3CC0D15}" type="pres">
      <dgm:prSet presAssocID="{C0FA8E37-E36C-4E94-8A22-27B21C3B3F55}" presName="parentText" presStyleLbl="node1" presStyleIdx="1" presStyleCnt="5">
        <dgm:presLayoutVars>
          <dgm:chMax val="0"/>
          <dgm:bulletEnabled val="1"/>
        </dgm:presLayoutVars>
      </dgm:prSet>
      <dgm:spPr/>
      <dgm:t>
        <a:bodyPr/>
        <a:lstStyle/>
        <a:p>
          <a:pPr rtl="1"/>
          <a:endParaRPr lang="ar-SA"/>
        </a:p>
      </dgm:t>
    </dgm:pt>
    <dgm:pt modelId="{FCBD9B39-0C47-4D46-BC5B-8F931A93186D}" type="pres">
      <dgm:prSet presAssocID="{77173F34-DD34-46E1-A502-3FA88B9A406A}" presName="spacer" presStyleCnt="0"/>
      <dgm:spPr/>
    </dgm:pt>
    <dgm:pt modelId="{10C88854-9595-448C-8B60-385A01705E34}" type="pres">
      <dgm:prSet presAssocID="{B6517A7F-F1D5-433B-AB41-78405821039B}" presName="parentText" presStyleLbl="node1" presStyleIdx="2" presStyleCnt="5">
        <dgm:presLayoutVars>
          <dgm:chMax val="0"/>
          <dgm:bulletEnabled val="1"/>
        </dgm:presLayoutVars>
      </dgm:prSet>
      <dgm:spPr/>
      <dgm:t>
        <a:bodyPr/>
        <a:lstStyle/>
        <a:p>
          <a:pPr rtl="1"/>
          <a:endParaRPr lang="ar-SA"/>
        </a:p>
      </dgm:t>
    </dgm:pt>
    <dgm:pt modelId="{1F2E66E1-FFF1-4FF2-9AA6-DA6B854550BD}" type="pres">
      <dgm:prSet presAssocID="{84D3A091-880C-4ED4-96EA-1E52B6745148}" presName="spacer" presStyleCnt="0"/>
      <dgm:spPr/>
    </dgm:pt>
    <dgm:pt modelId="{AD59F110-0305-48AF-B600-398202C69AD6}" type="pres">
      <dgm:prSet presAssocID="{F6305CE5-88FB-42BB-9255-4A8B13E05D78}" presName="parentText" presStyleLbl="node1" presStyleIdx="3" presStyleCnt="5">
        <dgm:presLayoutVars>
          <dgm:chMax val="0"/>
          <dgm:bulletEnabled val="1"/>
        </dgm:presLayoutVars>
      </dgm:prSet>
      <dgm:spPr/>
      <dgm:t>
        <a:bodyPr/>
        <a:lstStyle/>
        <a:p>
          <a:pPr rtl="1"/>
          <a:endParaRPr lang="ar-SA"/>
        </a:p>
      </dgm:t>
    </dgm:pt>
    <dgm:pt modelId="{BEE8DFAD-A078-4B7B-B31F-F7B29BC5E521}" type="pres">
      <dgm:prSet presAssocID="{0125695B-6146-4314-8012-C00F41E530C8}" presName="spacer" presStyleCnt="0"/>
      <dgm:spPr/>
    </dgm:pt>
    <dgm:pt modelId="{97765308-FF50-48B1-85BC-5231D4669812}" type="pres">
      <dgm:prSet presAssocID="{DA8B454A-3621-4FF0-9201-36FE1BA2E247}" presName="parentText" presStyleLbl="node1" presStyleIdx="4" presStyleCnt="5">
        <dgm:presLayoutVars>
          <dgm:chMax val="0"/>
          <dgm:bulletEnabled val="1"/>
        </dgm:presLayoutVars>
      </dgm:prSet>
      <dgm:spPr/>
      <dgm:t>
        <a:bodyPr/>
        <a:lstStyle/>
        <a:p>
          <a:pPr rtl="1"/>
          <a:endParaRPr lang="ar-SA"/>
        </a:p>
      </dgm:t>
    </dgm:pt>
  </dgm:ptLst>
  <dgm:cxnLst>
    <dgm:cxn modelId="{43A18A88-F282-41E1-820D-9387A18014B4}" srcId="{C9C74336-A899-4D0A-9246-3C6C2982CB42}" destId="{C0FA8E37-E36C-4E94-8A22-27B21C3B3F55}" srcOrd="1" destOrd="0" parTransId="{E5198B7D-E1D7-4598-8631-2609FACEEDC6}" sibTransId="{77173F34-DD34-46E1-A502-3FA88B9A406A}"/>
    <dgm:cxn modelId="{3EAAA980-D962-4A6F-A749-79E34C1D0312}" type="presOf" srcId="{F6305CE5-88FB-42BB-9255-4A8B13E05D78}" destId="{AD59F110-0305-48AF-B600-398202C69AD6}" srcOrd="0" destOrd="0" presId="urn:microsoft.com/office/officeart/2005/8/layout/vList2"/>
    <dgm:cxn modelId="{6C77C13C-233C-415A-A635-CACCD9A11767}" type="presOf" srcId="{C0FA8E37-E36C-4E94-8A22-27B21C3B3F55}" destId="{54D19986-C1DD-47DF-B3E3-E6AAA3CC0D15}" srcOrd="0" destOrd="0" presId="urn:microsoft.com/office/officeart/2005/8/layout/vList2"/>
    <dgm:cxn modelId="{24040227-7685-47DF-BC0D-13E51A5F5AD1}" srcId="{C9C74336-A899-4D0A-9246-3C6C2982CB42}" destId="{DA8B454A-3621-4FF0-9201-36FE1BA2E247}" srcOrd="4" destOrd="0" parTransId="{9474460E-BF84-405E-93D2-044029155F79}" sibTransId="{A906808D-9BB6-4FFA-82EB-369516BCD014}"/>
    <dgm:cxn modelId="{01AEEA96-77EF-4ED5-AF57-92A1787AEF76}" srcId="{C9C74336-A899-4D0A-9246-3C6C2982CB42}" destId="{F72545B7-D2F4-4AFC-ABFC-1EE428106345}" srcOrd="0" destOrd="0" parTransId="{AFC36305-8A3B-47E5-93A1-3DF96392D9F3}" sibTransId="{E5B1EEAF-4EE6-40E7-80CF-ED42E4F8DCE8}"/>
    <dgm:cxn modelId="{AF5D864F-B111-49F5-8D6C-54D0F850E793}" type="presOf" srcId="{C9C74336-A899-4D0A-9246-3C6C2982CB42}" destId="{6E13946C-AB7B-485B-8845-4E253681ADBB}" srcOrd="0" destOrd="0" presId="urn:microsoft.com/office/officeart/2005/8/layout/vList2"/>
    <dgm:cxn modelId="{F16C52E7-7FD8-4459-AFDE-75CD6CCFC618}" srcId="{C9C74336-A899-4D0A-9246-3C6C2982CB42}" destId="{B6517A7F-F1D5-433B-AB41-78405821039B}" srcOrd="2" destOrd="0" parTransId="{6EF2D4DF-6A74-44D9-BA84-25C4BC1E04A0}" sibTransId="{84D3A091-880C-4ED4-96EA-1E52B6745148}"/>
    <dgm:cxn modelId="{8A52EA1E-70BE-4175-80C2-519CE44A4108}" type="presOf" srcId="{F72545B7-D2F4-4AFC-ABFC-1EE428106345}" destId="{999A2CE5-182D-4F30-8D23-8E01F84CBCD9}" srcOrd="0" destOrd="0" presId="urn:microsoft.com/office/officeart/2005/8/layout/vList2"/>
    <dgm:cxn modelId="{A4BA83DA-177C-413D-90F4-6E360390A37B}" type="presOf" srcId="{B6517A7F-F1D5-433B-AB41-78405821039B}" destId="{10C88854-9595-448C-8B60-385A01705E34}" srcOrd="0" destOrd="0" presId="urn:microsoft.com/office/officeart/2005/8/layout/vList2"/>
    <dgm:cxn modelId="{4FBD2749-DF19-4B6C-B5C7-01ED1154AE8C}" type="presOf" srcId="{DA8B454A-3621-4FF0-9201-36FE1BA2E247}" destId="{97765308-FF50-48B1-85BC-5231D4669812}" srcOrd="0" destOrd="0" presId="urn:microsoft.com/office/officeart/2005/8/layout/vList2"/>
    <dgm:cxn modelId="{6305A33D-737F-4756-A485-C8C0F34DF288}" srcId="{C9C74336-A899-4D0A-9246-3C6C2982CB42}" destId="{F6305CE5-88FB-42BB-9255-4A8B13E05D78}" srcOrd="3" destOrd="0" parTransId="{2B6F8C49-C576-4A68-B0E4-BF97E221CD6C}" sibTransId="{0125695B-6146-4314-8012-C00F41E530C8}"/>
    <dgm:cxn modelId="{191FF4A6-7F32-49E6-AD2E-A8A83E669A74}" type="presParOf" srcId="{6E13946C-AB7B-485B-8845-4E253681ADBB}" destId="{999A2CE5-182D-4F30-8D23-8E01F84CBCD9}" srcOrd="0" destOrd="0" presId="urn:microsoft.com/office/officeart/2005/8/layout/vList2"/>
    <dgm:cxn modelId="{2D3DAC7A-1B69-48AE-BD39-9888528229F5}" type="presParOf" srcId="{6E13946C-AB7B-485B-8845-4E253681ADBB}" destId="{76735A6D-C2E3-49EE-887A-93844ABFB380}" srcOrd="1" destOrd="0" presId="urn:microsoft.com/office/officeart/2005/8/layout/vList2"/>
    <dgm:cxn modelId="{9688B010-1205-479E-8711-8865591DC7E6}" type="presParOf" srcId="{6E13946C-AB7B-485B-8845-4E253681ADBB}" destId="{54D19986-C1DD-47DF-B3E3-E6AAA3CC0D15}" srcOrd="2" destOrd="0" presId="urn:microsoft.com/office/officeart/2005/8/layout/vList2"/>
    <dgm:cxn modelId="{8CF1A1C9-0D01-46CE-954E-E1EE27BC0C36}" type="presParOf" srcId="{6E13946C-AB7B-485B-8845-4E253681ADBB}" destId="{FCBD9B39-0C47-4D46-BC5B-8F931A93186D}" srcOrd="3" destOrd="0" presId="urn:microsoft.com/office/officeart/2005/8/layout/vList2"/>
    <dgm:cxn modelId="{8ABDE9E4-A1E9-43B1-AE3D-C3862151495B}" type="presParOf" srcId="{6E13946C-AB7B-485B-8845-4E253681ADBB}" destId="{10C88854-9595-448C-8B60-385A01705E34}" srcOrd="4" destOrd="0" presId="urn:microsoft.com/office/officeart/2005/8/layout/vList2"/>
    <dgm:cxn modelId="{B1BE4242-A0C9-4354-85D5-CFBD3B746F98}" type="presParOf" srcId="{6E13946C-AB7B-485B-8845-4E253681ADBB}" destId="{1F2E66E1-FFF1-4FF2-9AA6-DA6B854550BD}" srcOrd="5" destOrd="0" presId="urn:microsoft.com/office/officeart/2005/8/layout/vList2"/>
    <dgm:cxn modelId="{4809ADA1-510A-4C6E-B691-23A1B5106F8B}" type="presParOf" srcId="{6E13946C-AB7B-485B-8845-4E253681ADBB}" destId="{AD59F110-0305-48AF-B600-398202C69AD6}" srcOrd="6" destOrd="0" presId="urn:microsoft.com/office/officeart/2005/8/layout/vList2"/>
    <dgm:cxn modelId="{66AFBA8C-348C-4608-983C-F9EF90AE3B4D}" type="presParOf" srcId="{6E13946C-AB7B-485B-8845-4E253681ADBB}" destId="{BEE8DFAD-A078-4B7B-B31F-F7B29BC5E521}" srcOrd="7" destOrd="0" presId="urn:microsoft.com/office/officeart/2005/8/layout/vList2"/>
    <dgm:cxn modelId="{596952BF-BF91-41DA-9815-968B9497AF67}" type="presParOf" srcId="{6E13946C-AB7B-485B-8845-4E253681ADBB}" destId="{97765308-FF50-48B1-85BC-5231D4669812}"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937D6D0-8AF2-4A20-8E23-D9635AE63C13}"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958BD9A4-D93A-4C51-B91F-86C0A3DA3B63}">
      <dgm:prSet/>
      <dgm:spPr/>
      <dgm:t>
        <a:bodyPr/>
        <a:lstStyle/>
        <a:p>
          <a:r>
            <a:rPr lang="en-US" b="1" dirty="0"/>
            <a:t>O</a:t>
          </a:r>
          <a:r>
            <a:rPr lang="en-US" b="1" i="0" baseline="0" dirty="0"/>
            <a:t>verall Marketing strategy, objectives, and Mix </a:t>
          </a:r>
          <a:endParaRPr lang="en-US" dirty="0"/>
        </a:p>
      </dgm:t>
    </dgm:pt>
    <dgm:pt modelId="{93150A18-6A84-4246-ABEC-68FD7D406F8B}" type="parTrans" cxnId="{E29DAD86-7929-41D1-AD24-9BE06A24A202}">
      <dgm:prSet/>
      <dgm:spPr/>
      <dgm:t>
        <a:bodyPr/>
        <a:lstStyle/>
        <a:p>
          <a:endParaRPr lang="en-US"/>
        </a:p>
      </dgm:t>
    </dgm:pt>
    <dgm:pt modelId="{58418C7F-878F-4E09-92A0-DB019CCC0DB8}" type="sibTrans" cxnId="{E29DAD86-7929-41D1-AD24-9BE06A24A202}">
      <dgm:prSet/>
      <dgm:spPr/>
      <dgm:t>
        <a:bodyPr/>
        <a:lstStyle/>
        <a:p>
          <a:endParaRPr lang="en-US"/>
        </a:p>
      </dgm:t>
    </dgm:pt>
    <dgm:pt modelId="{D4F063F7-33C6-41F1-99CF-B0A8B8A3E43B}">
      <dgm:prSet/>
      <dgm:spPr/>
      <dgm:t>
        <a:bodyPr/>
        <a:lstStyle/>
        <a:p>
          <a:r>
            <a:rPr lang="en-US" b="1" i="0" baseline="0" dirty="0"/>
            <a:t>Organizational considerations</a:t>
          </a:r>
          <a:endParaRPr lang="en-US" dirty="0"/>
        </a:p>
      </dgm:t>
    </dgm:pt>
    <dgm:pt modelId="{AF5A1803-99CE-4351-80A5-74101B288301}" type="parTrans" cxnId="{0C9C5C39-D3AF-4588-A9A7-C221653AE01C}">
      <dgm:prSet/>
      <dgm:spPr/>
      <dgm:t>
        <a:bodyPr/>
        <a:lstStyle/>
        <a:p>
          <a:endParaRPr lang="en-US"/>
        </a:p>
      </dgm:t>
    </dgm:pt>
    <dgm:pt modelId="{FCB51F15-BE84-4EBD-9888-3F51B5082666}" type="sibTrans" cxnId="{0C9C5C39-D3AF-4588-A9A7-C221653AE01C}">
      <dgm:prSet/>
      <dgm:spPr/>
      <dgm:t>
        <a:bodyPr/>
        <a:lstStyle/>
        <a:p>
          <a:endParaRPr lang="en-US"/>
        </a:p>
      </dgm:t>
    </dgm:pt>
    <dgm:pt modelId="{06E53B5E-61D0-4D8D-B62B-208766AEE99E}">
      <dgm:prSet/>
      <dgm:spPr/>
      <dgm:t>
        <a:bodyPr/>
        <a:lstStyle/>
        <a:p>
          <a:r>
            <a:rPr lang="en-US" b="1" dirty="0"/>
            <a:t>The Market and Demand</a:t>
          </a:r>
          <a:endParaRPr lang="en-US" dirty="0"/>
        </a:p>
      </dgm:t>
    </dgm:pt>
    <dgm:pt modelId="{12058E8E-F1CB-4214-9D8E-A7AA08AF37CB}" type="parTrans" cxnId="{66EAFFF6-E98E-4F7B-9908-2CEAB971B677}">
      <dgm:prSet/>
      <dgm:spPr/>
      <dgm:t>
        <a:bodyPr/>
        <a:lstStyle/>
        <a:p>
          <a:endParaRPr lang="en-US"/>
        </a:p>
      </dgm:t>
    </dgm:pt>
    <dgm:pt modelId="{6FD5012D-2A80-4298-9778-8F16216380CF}" type="sibTrans" cxnId="{66EAFFF6-E98E-4F7B-9908-2CEAB971B677}">
      <dgm:prSet/>
      <dgm:spPr/>
      <dgm:t>
        <a:bodyPr/>
        <a:lstStyle/>
        <a:p>
          <a:endParaRPr lang="en-US"/>
        </a:p>
      </dgm:t>
    </dgm:pt>
    <dgm:pt modelId="{BC8DC117-1890-450C-8194-3BAB1CF760D4}">
      <dgm:prSet/>
      <dgm:spPr/>
      <dgm:t>
        <a:bodyPr/>
        <a:lstStyle/>
        <a:p>
          <a:r>
            <a:rPr lang="en-US" b="1"/>
            <a:t>The economy</a:t>
          </a:r>
          <a:endParaRPr lang="en-US"/>
        </a:p>
      </dgm:t>
    </dgm:pt>
    <dgm:pt modelId="{A6E70F17-D4F0-4642-A808-EC53E36A6B84}" type="parTrans" cxnId="{C9CBB378-4C82-4F89-9AAA-F0A4B5C103AF}">
      <dgm:prSet/>
      <dgm:spPr/>
      <dgm:t>
        <a:bodyPr/>
        <a:lstStyle/>
        <a:p>
          <a:endParaRPr lang="en-US"/>
        </a:p>
      </dgm:t>
    </dgm:pt>
    <dgm:pt modelId="{FB7DFD42-2813-4D3E-89C3-BB166B1BA461}" type="sibTrans" cxnId="{C9CBB378-4C82-4F89-9AAA-F0A4B5C103AF}">
      <dgm:prSet/>
      <dgm:spPr/>
      <dgm:t>
        <a:bodyPr/>
        <a:lstStyle/>
        <a:p>
          <a:endParaRPr lang="en-US"/>
        </a:p>
      </dgm:t>
    </dgm:pt>
    <dgm:pt modelId="{BBE78583-AD70-4BA4-8ECA-7A35B3076D0E}">
      <dgm:prSet/>
      <dgm:spPr/>
      <dgm:t>
        <a:bodyPr/>
        <a:lstStyle/>
        <a:p>
          <a:r>
            <a:rPr lang="en-US" b="1"/>
            <a:t>Other external factors</a:t>
          </a:r>
          <a:endParaRPr lang="en-US"/>
        </a:p>
      </dgm:t>
    </dgm:pt>
    <dgm:pt modelId="{743C40C1-7076-448F-A3E4-E9E6A7139450}" type="parTrans" cxnId="{055C6099-8AE8-4D17-8683-8EA1A3A5C8F8}">
      <dgm:prSet/>
      <dgm:spPr/>
      <dgm:t>
        <a:bodyPr/>
        <a:lstStyle/>
        <a:p>
          <a:endParaRPr lang="en-US"/>
        </a:p>
      </dgm:t>
    </dgm:pt>
    <dgm:pt modelId="{1165161C-E6A3-4015-AF25-D709A54CC88E}" type="sibTrans" cxnId="{055C6099-8AE8-4D17-8683-8EA1A3A5C8F8}">
      <dgm:prSet/>
      <dgm:spPr/>
      <dgm:t>
        <a:bodyPr/>
        <a:lstStyle/>
        <a:p>
          <a:endParaRPr lang="en-US"/>
        </a:p>
      </dgm:t>
    </dgm:pt>
    <dgm:pt modelId="{1BD3699F-534F-41F6-9E5D-1840C9F62522}" type="pres">
      <dgm:prSet presAssocID="{A937D6D0-8AF2-4A20-8E23-D9635AE63C13}" presName="linear" presStyleCnt="0">
        <dgm:presLayoutVars>
          <dgm:animLvl val="lvl"/>
          <dgm:resizeHandles val="exact"/>
        </dgm:presLayoutVars>
      </dgm:prSet>
      <dgm:spPr/>
      <dgm:t>
        <a:bodyPr/>
        <a:lstStyle/>
        <a:p>
          <a:pPr rtl="1"/>
          <a:endParaRPr lang="ar-SA"/>
        </a:p>
      </dgm:t>
    </dgm:pt>
    <dgm:pt modelId="{7398AC29-6C85-46E7-85B1-23E34BFFB9EA}" type="pres">
      <dgm:prSet presAssocID="{958BD9A4-D93A-4C51-B91F-86C0A3DA3B63}" presName="parentText" presStyleLbl="node1" presStyleIdx="0" presStyleCnt="5">
        <dgm:presLayoutVars>
          <dgm:chMax val="0"/>
          <dgm:bulletEnabled val="1"/>
        </dgm:presLayoutVars>
      </dgm:prSet>
      <dgm:spPr/>
      <dgm:t>
        <a:bodyPr/>
        <a:lstStyle/>
        <a:p>
          <a:pPr rtl="1"/>
          <a:endParaRPr lang="ar-SA"/>
        </a:p>
      </dgm:t>
    </dgm:pt>
    <dgm:pt modelId="{01D2D5AA-1B81-442A-89AC-76B73A12F129}" type="pres">
      <dgm:prSet presAssocID="{58418C7F-878F-4E09-92A0-DB019CCC0DB8}" presName="spacer" presStyleCnt="0"/>
      <dgm:spPr/>
    </dgm:pt>
    <dgm:pt modelId="{565ED7E2-E5FC-44F4-91EE-32C432D7C72F}" type="pres">
      <dgm:prSet presAssocID="{D4F063F7-33C6-41F1-99CF-B0A8B8A3E43B}" presName="parentText" presStyleLbl="node1" presStyleIdx="1" presStyleCnt="5">
        <dgm:presLayoutVars>
          <dgm:chMax val="0"/>
          <dgm:bulletEnabled val="1"/>
        </dgm:presLayoutVars>
      </dgm:prSet>
      <dgm:spPr/>
      <dgm:t>
        <a:bodyPr/>
        <a:lstStyle/>
        <a:p>
          <a:pPr rtl="1"/>
          <a:endParaRPr lang="ar-SA"/>
        </a:p>
      </dgm:t>
    </dgm:pt>
    <dgm:pt modelId="{FE153541-0047-4730-BB19-8879E9B1258E}" type="pres">
      <dgm:prSet presAssocID="{FCB51F15-BE84-4EBD-9888-3F51B5082666}" presName="spacer" presStyleCnt="0"/>
      <dgm:spPr/>
    </dgm:pt>
    <dgm:pt modelId="{BF9986EB-EC27-4857-8C69-CB7082AFE285}" type="pres">
      <dgm:prSet presAssocID="{06E53B5E-61D0-4D8D-B62B-208766AEE99E}" presName="parentText" presStyleLbl="node1" presStyleIdx="2" presStyleCnt="5">
        <dgm:presLayoutVars>
          <dgm:chMax val="0"/>
          <dgm:bulletEnabled val="1"/>
        </dgm:presLayoutVars>
      </dgm:prSet>
      <dgm:spPr/>
      <dgm:t>
        <a:bodyPr/>
        <a:lstStyle/>
        <a:p>
          <a:pPr rtl="1"/>
          <a:endParaRPr lang="ar-SA"/>
        </a:p>
      </dgm:t>
    </dgm:pt>
    <dgm:pt modelId="{BB753AF6-1EFA-4EA9-A92F-7F669268E17E}" type="pres">
      <dgm:prSet presAssocID="{6FD5012D-2A80-4298-9778-8F16216380CF}" presName="spacer" presStyleCnt="0"/>
      <dgm:spPr/>
    </dgm:pt>
    <dgm:pt modelId="{C5706032-7E8F-44BF-8935-61750E39DFFD}" type="pres">
      <dgm:prSet presAssocID="{BC8DC117-1890-450C-8194-3BAB1CF760D4}" presName="parentText" presStyleLbl="node1" presStyleIdx="3" presStyleCnt="5">
        <dgm:presLayoutVars>
          <dgm:chMax val="0"/>
          <dgm:bulletEnabled val="1"/>
        </dgm:presLayoutVars>
      </dgm:prSet>
      <dgm:spPr/>
      <dgm:t>
        <a:bodyPr/>
        <a:lstStyle/>
        <a:p>
          <a:pPr rtl="1"/>
          <a:endParaRPr lang="ar-SA"/>
        </a:p>
      </dgm:t>
    </dgm:pt>
    <dgm:pt modelId="{65A0A74C-8F32-4927-98C1-A7CC62BD56A6}" type="pres">
      <dgm:prSet presAssocID="{FB7DFD42-2813-4D3E-89C3-BB166B1BA461}" presName="spacer" presStyleCnt="0"/>
      <dgm:spPr/>
    </dgm:pt>
    <dgm:pt modelId="{455EC3CC-17C5-46D3-8EC9-77A2DEE72E5F}" type="pres">
      <dgm:prSet presAssocID="{BBE78583-AD70-4BA4-8ECA-7A35B3076D0E}" presName="parentText" presStyleLbl="node1" presStyleIdx="4" presStyleCnt="5">
        <dgm:presLayoutVars>
          <dgm:chMax val="0"/>
          <dgm:bulletEnabled val="1"/>
        </dgm:presLayoutVars>
      </dgm:prSet>
      <dgm:spPr/>
      <dgm:t>
        <a:bodyPr/>
        <a:lstStyle/>
        <a:p>
          <a:pPr rtl="1"/>
          <a:endParaRPr lang="ar-SA"/>
        </a:p>
      </dgm:t>
    </dgm:pt>
  </dgm:ptLst>
  <dgm:cxnLst>
    <dgm:cxn modelId="{E29DAD86-7929-41D1-AD24-9BE06A24A202}" srcId="{A937D6D0-8AF2-4A20-8E23-D9635AE63C13}" destId="{958BD9A4-D93A-4C51-B91F-86C0A3DA3B63}" srcOrd="0" destOrd="0" parTransId="{93150A18-6A84-4246-ABEC-68FD7D406F8B}" sibTransId="{58418C7F-878F-4E09-92A0-DB019CCC0DB8}"/>
    <dgm:cxn modelId="{51562DAD-0CD9-4C5D-BC95-0F6AD570AD18}" type="presOf" srcId="{06E53B5E-61D0-4D8D-B62B-208766AEE99E}" destId="{BF9986EB-EC27-4857-8C69-CB7082AFE285}" srcOrd="0" destOrd="0" presId="urn:microsoft.com/office/officeart/2005/8/layout/vList2"/>
    <dgm:cxn modelId="{055C6099-8AE8-4D17-8683-8EA1A3A5C8F8}" srcId="{A937D6D0-8AF2-4A20-8E23-D9635AE63C13}" destId="{BBE78583-AD70-4BA4-8ECA-7A35B3076D0E}" srcOrd="4" destOrd="0" parTransId="{743C40C1-7076-448F-A3E4-E9E6A7139450}" sibTransId="{1165161C-E6A3-4015-AF25-D709A54CC88E}"/>
    <dgm:cxn modelId="{66EAFFF6-E98E-4F7B-9908-2CEAB971B677}" srcId="{A937D6D0-8AF2-4A20-8E23-D9635AE63C13}" destId="{06E53B5E-61D0-4D8D-B62B-208766AEE99E}" srcOrd="2" destOrd="0" parTransId="{12058E8E-F1CB-4214-9D8E-A7AA08AF37CB}" sibTransId="{6FD5012D-2A80-4298-9778-8F16216380CF}"/>
    <dgm:cxn modelId="{4FFE5DB3-8B9E-41EF-A03E-F1F5CDEC5312}" type="presOf" srcId="{A937D6D0-8AF2-4A20-8E23-D9635AE63C13}" destId="{1BD3699F-534F-41F6-9E5D-1840C9F62522}" srcOrd="0" destOrd="0" presId="urn:microsoft.com/office/officeart/2005/8/layout/vList2"/>
    <dgm:cxn modelId="{A5BE94C0-6BE8-43F4-B6EC-F9FD946FBBFC}" type="presOf" srcId="{D4F063F7-33C6-41F1-99CF-B0A8B8A3E43B}" destId="{565ED7E2-E5FC-44F4-91EE-32C432D7C72F}" srcOrd="0" destOrd="0" presId="urn:microsoft.com/office/officeart/2005/8/layout/vList2"/>
    <dgm:cxn modelId="{B44B0243-6DD4-4F09-9B33-3C256C92C066}" type="presOf" srcId="{BBE78583-AD70-4BA4-8ECA-7A35B3076D0E}" destId="{455EC3CC-17C5-46D3-8EC9-77A2DEE72E5F}" srcOrd="0" destOrd="0" presId="urn:microsoft.com/office/officeart/2005/8/layout/vList2"/>
    <dgm:cxn modelId="{676541E5-A509-4279-A432-F74405AA40BB}" type="presOf" srcId="{BC8DC117-1890-450C-8194-3BAB1CF760D4}" destId="{C5706032-7E8F-44BF-8935-61750E39DFFD}" srcOrd="0" destOrd="0" presId="urn:microsoft.com/office/officeart/2005/8/layout/vList2"/>
    <dgm:cxn modelId="{0C9C5C39-D3AF-4588-A9A7-C221653AE01C}" srcId="{A937D6D0-8AF2-4A20-8E23-D9635AE63C13}" destId="{D4F063F7-33C6-41F1-99CF-B0A8B8A3E43B}" srcOrd="1" destOrd="0" parTransId="{AF5A1803-99CE-4351-80A5-74101B288301}" sibTransId="{FCB51F15-BE84-4EBD-9888-3F51B5082666}"/>
    <dgm:cxn modelId="{C9CBB378-4C82-4F89-9AAA-F0A4B5C103AF}" srcId="{A937D6D0-8AF2-4A20-8E23-D9635AE63C13}" destId="{BC8DC117-1890-450C-8194-3BAB1CF760D4}" srcOrd="3" destOrd="0" parTransId="{A6E70F17-D4F0-4642-A808-EC53E36A6B84}" sibTransId="{FB7DFD42-2813-4D3E-89C3-BB166B1BA461}"/>
    <dgm:cxn modelId="{0D51B682-37D1-43FB-9A7D-8E42E15ED63A}" type="presOf" srcId="{958BD9A4-D93A-4C51-B91F-86C0A3DA3B63}" destId="{7398AC29-6C85-46E7-85B1-23E34BFFB9EA}" srcOrd="0" destOrd="0" presId="urn:microsoft.com/office/officeart/2005/8/layout/vList2"/>
    <dgm:cxn modelId="{365F7968-2861-4A3C-92A9-A1490133940C}" type="presParOf" srcId="{1BD3699F-534F-41F6-9E5D-1840C9F62522}" destId="{7398AC29-6C85-46E7-85B1-23E34BFFB9EA}" srcOrd="0" destOrd="0" presId="urn:microsoft.com/office/officeart/2005/8/layout/vList2"/>
    <dgm:cxn modelId="{087657A5-D4B3-4EFD-B4C9-0A7E255237B7}" type="presParOf" srcId="{1BD3699F-534F-41F6-9E5D-1840C9F62522}" destId="{01D2D5AA-1B81-442A-89AC-76B73A12F129}" srcOrd="1" destOrd="0" presId="urn:microsoft.com/office/officeart/2005/8/layout/vList2"/>
    <dgm:cxn modelId="{BB20C7F7-13EC-4D9C-9598-3DBEBE7B68D2}" type="presParOf" srcId="{1BD3699F-534F-41F6-9E5D-1840C9F62522}" destId="{565ED7E2-E5FC-44F4-91EE-32C432D7C72F}" srcOrd="2" destOrd="0" presId="urn:microsoft.com/office/officeart/2005/8/layout/vList2"/>
    <dgm:cxn modelId="{50A04AAC-3F50-46B3-9A27-3E6106DB7E0F}" type="presParOf" srcId="{1BD3699F-534F-41F6-9E5D-1840C9F62522}" destId="{FE153541-0047-4730-BB19-8879E9B1258E}" srcOrd="3" destOrd="0" presId="urn:microsoft.com/office/officeart/2005/8/layout/vList2"/>
    <dgm:cxn modelId="{9A299E55-7FB2-4CF4-97D5-7322C565353C}" type="presParOf" srcId="{1BD3699F-534F-41F6-9E5D-1840C9F62522}" destId="{BF9986EB-EC27-4857-8C69-CB7082AFE285}" srcOrd="4" destOrd="0" presId="urn:microsoft.com/office/officeart/2005/8/layout/vList2"/>
    <dgm:cxn modelId="{A24F54A1-E0C4-4C4F-B87A-CAC49426F866}" type="presParOf" srcId="{1BD3699F-534F-41F6-9E5D-1840C9F62522}" destId="{BB753AF6-1EFA-4EA9-A92F-7F669268E17E}" srcOrd="5" destOrd="0" presId="urn:microsoft.com/office/officeart/2005/8/layout/vList2"/>
    <dgm:cxn modelId="{6C340C6C-7D0A-40DD-A7E3-AD0D49C670A1}" type="presParOf" srcId="{1BD3699F-534F-41F6-9E5D-1840C9F62522}" destId="{C5706032-7E8F-44BF-8935-61750E39DFFD}" srcOrd="6" destOrd="0" presId="urn:microsoft.com/office/officeart/2005/8/layout/vList2"/>
    <dgm:cxn modelId="{85A52926-47DE-4256-98F9-447897EF251E}" type="presParOf" srcId="{1BD3699F-534F-41F6-9E5D-1840C9F62522}" destId="{65A0A74C-8F32-4927-98C1-A7CC62BD56A6}" srcOrd="7" destOrd="0" presId="urn:microsoft.com/office/officeart/2005/8/layout/vList2"/>
    <dgm:cxn modelId="{55CD4B72-7E30-46B1-956D-1B54C3496982}" type="presParOf" srcId="{1BD3699F-534F-41F6-9E5D-1840C9F62522}" destId="{455EC3CC-17C5-46D3-8EC9-77A2DEE72E5F}"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96C419D-7EA6-4373-9F47-E88A3FF60051}"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01BDB49A-01A8-4B98-8B81-5D0505036F39}">
      <dgm:prSet/>
      <dgm:spPr/>
      <dgm:t>
        <a:bodyPr/>
        <a:lstStyle/>
        <a:p>
          <a:r>
            <a:rPr lang="en-US" b="0" i="0" baseline="0" dirty="0"/>
            <a:t>Management must decide who within the organization should set prices.</a:t>
          </a:r>
          <a:endParaRPr lang="en-US" dirty="0"/>
        </a:p>
      </dgm:t>
    </dgm:pt>
    <dgm:pt modelId="{B0A25FCF-3604-4037-B234-E7ECADEA62E7}" type="parTrans" cxnId="{E554A254-0DAE-4BC9-88CF-7453C9002964}">
      <dgm:prSet/>
      <dgm:spPr/>
      <dgm:t>
        <a:bodyPr/>
        <a:lstStyle/>
        <a:p>
          <a:endParaRPr lang="en-US"/>
        </a:p>
      </dgm:t>
    </dgm:pt>
    <dgm:pt modelId="{E6AFF215-80CA-49C2-AD49-0BCD4964FC0D}" type="sibTrans" cxnId="{E554A254-0DAE-4BC9-88CF-7453C9002964}">
      <dgm:prSet/>
      <dgm:spPr/>
      <dgm:t>
        <a:bodyPr/>
        <a:lstStyle/>
        <a:p>
          <a:endParaRPr lang="en-US"/>
        </a:p>
      </dgm:t>
    </dgm:pt>
    <dgm:pt modelId="{8A9143F7-3C6A-4C2B-BFA2-3B6F12E98455}">
      <dgm:prSet/>
      <dgm:spPr/>
      <dgm:t>
        <a:bodyPr/>
        <a:lstStyle/>
        <a:p>
          <a:r>
            <a:rPr lang="en-US"/>
            <a:t>In small companies, prices are often set by top management rather than by the marketing or sales departments.</a:t>
          </a:r>
        </a:p>
      </dgm:t>
    </dgm:pt>
    <dgm:pt modelId="{AACADE38-E75E-432A-99E9-60F27ABAA817}" type="parTrans" cxnId="{5E0F4583-E956-4738-A9E7-741C6BCA1388}">
      <dgm:prSet/>
      <dgm:spPr/>
      <dgm:t>
        <a:bodyPr/>
        <a:lstStyle/>
        <a:p>
          <a:endParaRPr lang="en-US"/>
        </a:p>
      </dgm:t>
    </dgm:pt>
    <dgm:pt modelId="{15B5E7F6-8DAB-4B13-8F56-22CEAA968095}" type="sibTrans" cxnId="{5E0F4583-E956-4738-A9E7-741C6BCA1388}">
      <dgm:prSet/>
      <dgm:spPr/>
      <dgm:t>
        <a:bodyPr/>
        <a:lstStyle/>
        <a:p>
          <a:endParaRPr lang="en-US"/>
        </a:p>
      </dgm:t>
    </dgm:pt>
    <dgm:pt modelId="{076523CA-DAE7-42A2-B9F6-F73F2CF26C7A}">
      <dgm:prSet/>
      <dgm:spPr/>
      <dgm:t>
        <a:bodyPr/>
        <a:lstStyle/>
        <a:p>
          <a:r>
            <a:rPr lang="en-US"/>
            <a:t>In large companies, pricing is typically handled by divisional or product managers.</a:t>
          </a:r>
        </a:p>
      </dgm:t>
    </dgm:pt>
    <dgm:pt modelId="{4251CEBD-787B-4E07-8FD2-1AD454893913}" type="parTrans" cxnId="{DC487DBE-6CA5-4362-A7F8-EDA9F592FFF1}">
      <dgm:prSet/>
      <dgm:spPr/>
      <dgm:t>
        <a:bodyPr/>
        <a:lstStyle/>
        <a:p>
          <a:endParaRPr lang="en-US"/>
        </a:p>
      </dgm:t>
    </dgm:pt>
    <dgm:pt modelId="{9E624537-EA48-4D79-A6A3-0948CA218FF8}" type="sibTrans" cxnId="{DC487DBE-6CA5-4362-A7F8-EDA9F592FFF1}">
      <dgm:prSet/>
      <dgm:spPr/>
      <dgm:t>
        <a:bodyPr/>
        <a:lstStyle/>
        <a:p>
          <a:endParaRPr lang="en-US"/>
        </a:p>
      </dgm:t>
    </dgm:pt>
    <dgm:pt modelId="{19C6407C-696C-44BC-9CA7-18DC630F8460}">
      <dgm:prSet/>
      <dgm:spPr/>
      <dgm:t>
        <a:bodyPr/>
        <a:lstStyle/>
        <a:p>
          <a:r>
            <a:rPr lang="en-US"/>
            <a:t>In industrial markets, salespeople may be allowed to negotiate with customers within certain price ranges.</a:t>
          </a:r>
        </a:p>
      </dgm:t>
    </dgm:pt>
    <dgm:pt modelId="{BB2E7FFF-CEC9-4E7A-B9BA-61CF74FF6B87}" type="parTrans" cxnId="{6B14877F-5B36-43A7-B5C8-9B42A16C80EC}">
      <dgm:prSet/>
      <dgm:spPr/>
      <dgm:t>
        <a:bodyPr/>
        <a:lstStyle/>
        <a:p>
          <a:endParaRPr lang="en-US"/>
        </a:p>
      </dgm:t>
    </dgm:pt>
    <dgm:pt modelId="{7D4AF4CC-CFA8-4D8B-9397-05D82515E5F7}" type="sibTrans" cxnId="{6B14877F-5B36-43A7-B5C8-9B42A16C80EC}">
      <dgm:prSet/>
      <dgm:spPr/>
      <dgm:t>
        <a:bodyPr/>
        <a:lstStyle/>
        <a:p>
          <a:endParaRPr lang="en-US"/>
        </a:p>
      </dgm:t>
    </dgm:pt>
    <dgm:pt modelId="{6B3EB7DE-8D6F-49F6-9827-AA9B0AEC795B}" type="pres">
      <dgm:prSet presAssocID="{B96C419D-7EA6-4373-9F47-E88A3FF60051}" presName="vert0" presStyleCnt="0">
        <dgm:presLayoutVars>
          <dgm:dir/>
          <dgm:animOne val="branch"/>
          <dgm:animLvl val="lvl"/>
        </dgm:presLayoutVars>
      </dgm:prSet>
      <dgm:spPr/>
      <dgm:t>
        <a:bodyPr/>
        <a:lstStyle/>
        <a:p>
          <a:pPr rtl="1"/>
          <a:endParaRPr lang="ar-SA"/>
        </a:p>
      </dgm:t>
    </dgm:pt>
    <dgm:pt modelId="{5D186733-299C-4290-9686-F63F1C9BC938}" type="pres">
      <dgm:prSet presAssocID="{01BDB49A-01A8-4B98-8B81-5D0505036F39}" presName="thickLine" presStyleLbl="alignNode1" presStyleIdx="0" presStyleCnt="4"/>
      <dgm:spPr/>
    </dgm:pt>
    <dgm:pt modelId="{D796C6E1-A86D-467B-9F25-4DF5C011A567}" type="pres">
      <dgm:prSet presAssocID="{01BDB49A-01A8-4B98-8B81-5D0505036F39}" presName="horz1" presStyleCnt="0"/>
      <dgm:spPr/>
    </dgm:pt>
    <dgm:pt modelId="{51D5FB7B-8A85-453D-8692-1C35166D0A82}" type="pres">
      <dgm:prSet presAssocID="{01BDB49A-01A8-4B98-8B81-5D0505036F39}" presName="tx1" presStyleLbl="revTx" presStyleIdx="0" presStyleCnt="4"/>
      <dgm:spPr/>
      <dgm:t>
        <a:bodyPr/>
        <a:lstStyle/>
        <a:p>
          <a:pPr rtl="1"/>
          <a:endParaRPr lang="ar-SA"/>
        </a:p>
      </dgm:t>
    </dgm:pt>
    <dgm:pt modelId="{55F176D3-0D91-4223-A4D6-AB0423D7C483}" type="pres">
      <dgm:prSet presAssocID="{01BDB49A-01A8-4B98-8B81-5D0505036F39}" presName="vert1" presStyleCnt="0"/>
      <dgm:spPr/>
    </dgm:pt>
    <dgm:pt modelId="{2F6CC893-9323-4E36-B208-B582A4C6B4FA}" type="pres">
      <dgm:prSet presAssocID="{8A9143F7-3C6A-4C2B-BFA2-3B6F12E98455}" presName="thickLine" presStyleLbl="alignNode1" presStyleIdx="1" presStyleCnt="4"/>
      <dgm:spPr/>
    </dgm:pt>
    <dgm:pt modelId="{43E0874B-0D46-4FC4-AC8A-757E54502C70}" type="pres">
      <dgm:prSet presAssocID="{8A9143F7-3C6A-4C2B-BFA2-3B6F12E98455}" presName="horz1" presStyleCnt="0"/>
      <dgm:spPr/>
    </dgm:pt>
    <dgm:pt modelId="{14A410AF-D7A0-45D2-A94E-BF5A3846FA1E}" type="pres">
      <dgm:prSet presAssocID="{8A9143F7-3C6A-4C2B-BFA2-3B6F12E98455}" presName="tx1" presStyleLbl="revTx" presStyleIdx="1" presStyleCnt="4"/>
      <dgm:spPr/>
      <dgm:t>
        <a:bodyPr/>
        <a:lstStyle/>
        <a:p>
          <a:pPr rtl="1"/>
          <a:endParaRPr lang="ar-SA"/>
        </a:p>
      </dgm:t>
    </dgm:pt>
    <dgm:pt modelId="{848E8E1F-A9AE-4D6B-B4B9-5C28D2913901}" type="pres">
      <dgm:prSet presAssocID="{8A9143F7-3C6A-4C2B-BFA2-3B6F12E98455}" presName="vert1" presStyleCnt="0"/>
      <dgm:spPr/>
    </dgm:pt>
    <dgm:pt modelId="{F91D9755-780C-45EA-A7F2-FB5229B96AF5}" type="pres">
      <dgm:prSet presAssocID="{076523CA-DAE7-42A2-B9F6-F73F2CF26C7A}" presName="thickLine" presStyleLbl="alignNode1" presStyleIdx="2" presStyleCnt="4"/>
      <dgm:spPr/>
    </dgm:pt>
    <dgm:pt modelId="{00005854-6D88-4B7A-A00F-4A37BBC9A4C2}" type="pres">
      <dgm:prSet presAssocID="{076523CA-DAE7-42A2-B9F6-F73F2CF26C7A}" presName="horz1" presStyleCnt="0"/>
      <dgm:spPr/>
    </dgm:pt>
    <dgm:pt modelId="{0A68A8FE-8BA9-42C5-B2DD-6849449E4390}" type="pres">
      <dgm:prSet presAssocID="{076523CA-DAE7-42A2-B9F6-F73F2CF26C7A}" presName="tx1" presStyleLbl="revTx" presStyleIdx="2" presStyleCnt="4"/>
      <dgm:spPr/>
      <dgm:t>
        <a:bodyPr/>
        <a:lstStyle/>
        <a:p>
          <a:pPr rtl="1"/>
          <a:endParaRPr lang="ar-SA"/>
        </a:p>
      </dgm:t>
    </dgm:pt>
    <dgm:pt modelId="{4F5C53C5-A0FB-43BC-AF06-2CE97B0DFA2E}" type="pres">
      <dgm:prSet presAssocID="{076523CA-DAE7-42A2-B9F6-F73F2CF26C7A}" presName="vert1" presStyleCnt="0"/>
      <dgm:spPr/>
    </dgm:pt>
    <dgm:pt modelId="{6E3BCAD8-8D1C-4A8B-9245-BC80963B8049}" type="pres">
      <dgm:prSet presAssocID="{19C6407C-696C-44BC-9CA7-18DC630F8460}" presName="thickLine" presStyleLbl="alignNode1" presStyleIdx="3" presStyleCnt="4"/>
      <dgm:spPr/>
    </dgm:pt>
    <dgm:pt modelId="{71B54F7E-7A55-470C-99AD-1281A47CF66E}" type="pres">
      <dgm:prSet presAssocID="{19C6407C-696C-44BC-9CA7-18DC630F8460}" presName="horz1" presStyleCnt="0"/>
      <dgm:spPr/>
    </dgm:pt>
    <dgm:pt modelId="{19990C92-B15A-4FC4-BDE5-E09FE7AC4158}" type="pres">
      <dgm:prSet presAssocID="{19C6407C-696C-44BC-9CA7-18DC630F8460}" presName="tx1" presStyleLbl="revTx" presStyleIdx="3" presStyleCnt="4"/>
      <dgm:spPr/>
      <dgm:t>
        <a:bodyPr/>
        <a:lstStyle/>
        <a:p>
          <a:pPr rtl="1"/>
          <a:endParaRPr lang="ar-SA"/>
        </a:p>
      </dgm:t>
    </dgm:pt>
    <dgm:pt modelId="{E65201C6-E363-4E5C-9A38-DDCCAC08DE67}" type="pres">
      <dgm:prSet presAssocID="{19C6407C-696C-44BC-9CA7-18DC630F8460}" presName="vert1" presStyleCnt="0"/>
      <dgm:spPr/>
    </dgm:pt>
  </dgm:ptLst>
  <dgm:cxnLst>
    <dgm:cxn modelId="{C09714A2-6065-460B-B6C5-039CA1D17814}" type="presOf" srcId="{B96C419D-7EA6-4373-9F47-E88A3FF60051}" destId="{6B3EB7DE-8D6F-49F6-9827-AA9B0AEC795B}" srcOrd="0" destOrd="0" presId="urn:microsoft.com/office/officeart/2008/layout/LinedList"/>
    <dgm:cxn modelId="{DC487DBE-6CA5-4362-A7F8-EDA9F592FFF1}" srcId="{B96C419D-7EA6-4373-9F47-E88A3FF60051}" destId="{076523CA-DAE7-42A2-B9F6-F73F2CF26C7A}" srcOrd="2" destOrd="0" parTransId="{4251CEBD-787B-4E07-8FD2-1AD454893913}" sibTransId="{9E624537-EA48-4D79-A6A3-0948CA218FF8}"/>
    <dgm:cxn modelId="{8AA92635-F6D5-442B-B50F-5B9A4332AD53}" type="presOf" srcId="{8A9143F7-3C6A-4C2B-BFA2-3B6F12E98455}" destId="{14A410AF-D7A0-45D2-A94E-BF5A3846FA1E}" srcOrd="0" destOrd="0" presId="urn:microsoft.com/office/officeart/2008/layout/LinedList"/>
    <dgm:cxn modelId="{733E69B0-D1B3-407B-8AF8-483E6AC25CED}" type="presOf" srcId="{01BDB49A-01A8-4B98-8B81-5D0505036F39}" destId="{51D5FB7B-8A85-453D-8692-1C35166D0A82}" srcOrd="0" destOrd="0" presId="urn:microsoft.com/office/officeart/2008/layout/LinedList"/>
    <dgm:cxn modelId="{6B14877F-5B36-43A7-B5C8-9B42A16C80EC}" srcId="{B96C419D-7EA6-4373-9F47-E88A3FF60051}" destId="{19C6407C-696C-44BC-9CA7-18DC630F8460}" srcOrd="3" destOrd="0" parTransId="{BB2E7FFF-CEC9-4E7A-B9BA-61CF74FF6B87}" sibTransId="{7D4AF4CC-CFA8-4D8B-9397-05D82515E5F7}"/>
    <dgm:cxn modelId="{E554A254-0DAE-4BC9-88CF-7453C9002964}" srcId="{B96C419D-7EA6-4373-9F47-E88A3FF60051}" destId="{01BDB49A-01A8-4B98-8B81-5D0505036F39}" srcOrd="0" destOrd="0" parTransId="{B0A25FCF-3604-4037-B234-E7ECADEA62E7}" sibTransId="{E6AFF215-80CA-49C2-AD49-0BCD4964FC0D}"/>
    <dgm:cxn modelId="{F62E7319-6B90-40A9-9831-592E4F719D4C}" type="presOf" srcId="{076523CA-DAE7-42A2-B9F6-F73F2CF26C7A}" destId="{0A68A8FE-8BA9-42C5-B2DD-6849449E4390}" srcOrd="0" destOrd="0" presId="urn:microsoft.com/office/officeart/2008/layout/LinedList"/>
    <dgm:cxn modelId="{5E0F4583-E956-4738-A9E7-741C6BCA1388}" srcId="{B96C419D-7EA6-4373-9F47-E88A3FF60051}" destId="{8A9143F7-3C6A-4C2B-BFA2-3B6F12E98455}" srcOrd="1" destOrd="0" parTransId="{AACADE38-E75E-432A-99E9-60F27ABAA817}" sibTransId="{15B5E7F6-8DAB-4B13-8F56-22CEAA968095}"/>
    <dgm:cxn modelId="{E3E6E799-6CBB-49D6-80C0-22386C6A732C}" type="presOf" srcId="{19C6407C-696C-44BC-9CA7-18DC630F8460}" destId="{19990C92-B15A-4FC4-BDE5-E09FE7AC4158}" srcOrd="0" destOrd="0" presId="urn:microsoft.com/office/officeart/2008/layout/LinedList"/>
    <dgm:cxn modelId="{9615681C-4AB9-4F6B-8216-C08F40D45584}" type="presParOf" srcId="{6B3EB7DE-8D6F-49F6-9827-AA9B0AEC795B}" destId="{5D186733-299C-4290-9686-F63F1C9BC938}" srcOrd="0" destOrd="0" presId="urn:microsoft.com/office/officeart/2008/layout/LinedList"/>
    <dgm:cxn modelId="{816A643A-DA94-4468-9733-46851660E1FA}" type="presParOf" srcId="{6B3EB7DE-8D6F-49F6-9827-AA9B0AEC795B}" destId="{D796C6E1-A86D-467B-9F25-4DF5C011A567}" srcOrd="1" destOrd="0" presId="urn:microsoft.com/office/officeart/2008/layout/LinedList"/>
    <dgm:cxn modelId="{585A20D5-0D31-40F4-9F5A-2714F0BEC781}" type="presParOf" srcId="{D796C6E1-A86D-467B-9F25-4DF5C011A567}" destId="{51D5FB7B-8A85-453D-8692-1C35166D0A82}" srcOrd="0" destOrd="0" presId="urn:microsoft.com/office/officeart/2008/layout/LinedList"/>
    <dgm:cxn modelId="{965D21F6-C89F-45F6-B176-9FD3E8B10C23}" type="presParOf" srcId="{D796C6E1-A86D-467B-9F25-4DF5C011A567}" destId="{55F176D3-0D91-4223-A4D6-AB0423D7C483}" srcOrd="1" destOrd="0" presId="urn:microsoft.com/office/officeart/2008/layout/LinedList"/>
    <dgm:cxn modelId="{57D2E293-75C1-4A21-B3A9-95016B7678D8}" type="presParOf" srcId="{6B3EB7DE-8D6F-49F6-9827-AA9B0AEC795B}" destId="{2F6CC893-9323-4E36-B208-B582A4C6B4FA}" srcOrd="2" destOrd="0" presId="urn:microsoft.com/office/officeart/2008/layout/LinedList"/>
    <dgm:cxn modelId="{C88B1CB7-EEC9-4D1D-A2E7-CA6A2458B04D}" type="presParOf" srcId="{6B3EB7DE-8D6F-49F6-9827-AA9B0AEC795B}" destId="{43E0874B-0D46-4FC4-AC8A-757E54502C70}" srcOrd="3" destOrd="0" presId="urn:microsoft.com/office/officeart/2008/layout/LinedList"/>
    <dgm:cxn modelId="{213BC95C-90B6-46D5-84A5-6A4F28D5B887}" type="presParOf" srcId="{43E0874B-0D46-4FC4-AC8A-757E54502C70}" destId="{14A410AF-D7A0-45D2-A94E-BF5A3846FA1E}" srcOrd="0" destOrd="0" presId="urn:microsoft.com/office/officeart/2008/layout/LinedList"/>
    <dgm:cxn modelId="{04D69EA0-A541-4999-BF39-2EF2753D96C2}" type="presParOf" srcId="{43E0874B-0D46-4FC4-AC8A-757E54502C70}" destId="{848E8E1F-A9AE-4D6B-B4B9-5C28D2913901}" srcOrd="1" destOrd="0" presId="urn:microsoft.com/office/officeart/2008/layout/LinedList"/>
    <dgm:cxn modelId="{8BA1FFA6-E6FF-4820-B553-6BB6A2AD7ECA}" type="presParOf" srcId="{6B3EB7DE-8D6F-49F6-9827-AA9B0AEC795B}" destId="{F91D9755-780C-45EA-A7F2-FB5229B96AF5}" srcOrd="4" destOrd="0" presId="urn:microsoft.com/office/officeart/2008/layout/LinedList"/>
    <dgm:cxn modelId="{2B731CC0-CDE4-48BD-9ABC-4CA9DBD3627C}" type="presParOf" srcId="{6B3EB7DE-8D6F-49F6-9827-AA9B0AEC795B}" destId="{00005854-6D88-4B7A-A00F-4A37BBC9A4C2}" srcOrd="5" destOrd="0" presId="urn:microsoft.com/office/officeart/2008/layout/LinedList"/>
    <dgm:cxn modelId="{2F2ADDF2-C193-4C67-9334-5EBF130B2864}" type="presParOf" srcId="{00005854-6D88-4B7A-A00F-4A37BBC9A4C2}" destId="{0A68A8FE-8BA9-42C5-B2DD-6849449E4390}" srcOrd="0" destOrd="0" presId="urn:microsoft.com/office/officeart/2008/layout/LinedList"/>
    <dgm:cxn modelId="{043D8596-1E44-4534-B443-C81E922A39D2}" type="presParOf" srcId="{00005854-6D88-4B7A-A00F-4A37BBC9A4C2}" destId="{4F5C53C5-A0FB-43BC-AF06-2CE97B0DFA2E}" srcOrd="1" destOrd="0" presId="urn:microsoft.com/office/officeart/2008/layout/LinedList"/>
    <dgm:cxn modelId="{4AAB507E-3713-44F7-81E8-E0A62B8F7A25}" type="presParOf" srcId="{6B3EB7DE-8D6F-49F6-9827-AA9B0AEC795B}" destId="{6E3BCAD8-8D1C-4A8B-9245-BC80963B8049}" srcOrd="6" destOrd="0" presId="urn:microsoft.com/office/officeart/2008/layout/LinedList"/>
    <dgm:cxn modelId="{1A7456CA-42FF-4B6D-A5A1-D1EC55090FCD}" type="presParOf" srcId="{6B3EB7DE-8D6F-49F6-9827-AA9B0AEC795B}" destId="{71B54F7E-7A55-470C-99AD-1281A47CF66E}" srcOrd="7" destOrd="0" presId="urn:microsoft.com/office/officeart/2008/layout/LinedList"/>
    <dgm:cxn modelId="{A49842FE-2755-4D76-A7E7-4A3EF334C725}" type="presParOf" srcId="{71B54F7E-7A55-470C-99AD-1281A47CF66E}" destId="{19990C92-B15A-4FC4-BDE5-E09FE7AC4158}" srcOrd="0" destOrd="0" presId="urn:microsoft.com/office/officeart/2008/layout/LinedList"/>
    <dgm:cxn modelId="{D2BBDF8B-6108-471C-A757-6683EECB2696}" type="presParOf" srcId="{71B54F7E-7A55-470C-99AD-1281A47CF66E}" destId="{E65201C6-E363-4E5C-9A38-DDCCAC08DE6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71CB507-31A5-437D-8163-9B2F76914E26}"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AE8A4F81-6C18-466A-8227-19CEEB4CE7BE}">
      <dgm:prSet/>
      <dgm:spPr/>
      <dgm:t>
        <a:bodyPr/>
        <a:lstStyle/>
        <a:p>
          <a:r>
            <a:rPr lang="en-US" dirty="0"/>
            <a:t>Pricing that considers the psychology of prices and not simply the economics; the price is used to say something about the product.</a:t>
          </a:r>
        </a:p>
      </dgm:t>
    </dgm:pt>
    <dgm:pt modelId="{34F004EB-BC72-48F7-AA56-3818471D30DF}" type="parTrans" cxnId="{8B33A649-CD8E-4A28-812F-A8E0754DEEA9}">
      <dgm:prSet/>
      <dgm:spPr/>
      <dgm:t>
        <a:bodyPr/>
        <a:lstStyle/>
        <a:p>
          <a:endParaRPr lang="en-US"/>
        </a:p>
      </dgm:t>
    </dgm:pt>
    <dgm:pt modelId="{3C0D14EF-1850-4F27-8A7B-146F8525057D}" type="sibTrans" cxnId="{8B33A649-CD8E-4A28-812F-A8E0754DEEA9}">
      <dgm:prSet/>
      <dgm:spPr/>
      <dgm:t>
        <a:bodyPr/>
        <a:lstStyle/>
        <a:p>
          <a:endParaRPr lang="en-US"/>
        </a:p>
      </dgm:t>
    </dgm:pt>
    <dgm:pt modelId="{1A669EC0-3DE2-4CBE-A796-22A314751182}">
      <dgm:prSet/>
      <dgm:spPr/>
      <dgm:t>
        <a:bodyPr/>
        <a:lstStyle/>
        <a:p>
          <a:r>
            <a:rPr lang="en-US" dirty="0"/>
            <a:t>Consumers usually perceive higher-priced products as having higher quality specially when they cannot judge quality because they lack the information or the necessary skills. </a:t>
          </a:r>
        </a:p>
      </dgm:t>
    </dgm:pt>
    <dgm:pt modelId="{99D1AA3F-DF3A-4339-A8D6-C812AB045025}" type="parTrans" cxnId="{5BC0C2EC-7328-4236-BD67-F5D59581AD03}">
      <dgm:prSet/>
      <dgm:spPr/>
      <dgm:t>
        <a:bodyPr/>
        <a:lstStyle/>
        <a:p>
          <a:endParaRPr lang="en-US"/>
        </a:p>
      </dgm:t>
    </dgm:pt>
    <dgm:pt modelId="{F044EFED-3870-4EBB-95C8-C14EF39A0C44}" type="sibTrans" cxnId="{5BC0C2EC-7328-4236-BD67-F5D59581AD03}">
      <dgm:prSet/>
      <dgm:spPr/>
      <dgm:t>
        <a:bodyPr/>
        <a:lstStyle/>
        <a:p>
          <a:endParaRPr lang="en-US"/>
        </a:p>
      </dgm:t>
    </dgm:pt>
    <dgm:pt modelId="{8C3F8396-1C0B-41CE-BD80-47C6DBBA7347}">
      <dgm:prSet/>
      <dgm:spPr/>
      <dgm:t>
        <a:bodyPr/>
        <a:lstStyle/>
        <a:p>
          <a:r>
            <a:rPr lang="en-US" b="1" dirty="0"/>
            <a:t>Reference prices</a:t>
          </a:r>
          <a:r>
            <a:rPr lang="en-US" dirty="0"/>
            <a:t>: Prices that buyers carry in their minds and refer to when they look at a given product. The reference price might be formed by noting current prices, remembering past prices, or assessing the buying situation</a:t>
          </a:r>
          <a:r>
            <a:rPr lang="en-US" b="0" i="0" baseline="0" dirty="0"/>
            <a:t>.</a:t>
          </a:r>
          <a:endParaRPr lang="en-US" dirty="0"/>
        </a:p>
      </dgm:t>
    </dgm:pt>
    <dgm:pt modelId="{C68972C2-280D-43FA-9AFC-DF1B3F4B365E}" type="parTrans" cxnId="{886D1E9C-B6C2-4FE3-8DAD-943FD2A602A7}">
      <dgm:prSet/>
      <dgm:spPr/>
      <dgm:t>
        <a:bodyPr/>
        <a:lstStyle/>
        <a:p>
          <a:endParaRPr lang="en-US"/>
        </a:p>
      </dgm:t>
    </dgm:pt>
    <dgm:pt modelId="{90965475-D48C-4B10-9DD3-7A1C2BCB182D}" type="sibTrans" cxnId="{886D1E9C-B6C2-4FE3-8DAD-943FD2A602A7}">
      <dgm:prSet/>
      <dgm:spPr/>
      <dgm:t>
        <a:bodyPr/>
        <a:lstStyle/>
        <a:p>
          <a:endParaRPr lang="en-US"/>
        </a:p>
      </dgm:t>
    </dgm:pt>
    <dgm:pt modelId="{A705091D-C4B3-4568-B680-36D774E4E9ED}" type="pres">
      <dgm:prSet presAssocID="{871CB507-31A5-437D-8163-9B2F76914E26}" presName="vert0" presStyleCnt="0">
        <dgm:presLayoutVars>
          <dgm:dir/>
          <dgm:animOne val="branch"/>
          <dgm:animLvl val="lvl"/>
        </dgm:presLayoutVars>
      </dgm:prSet>
      <dgm:spPr/>
      <dgm:t>
        <a:bodyPr/>
        <a:lstStyle/>
        <a:p>
          <a:pPr rtl="1"/>
          <a:endParaRPr lang="ar-SA"/>
        </a:p>
      </dgm:t>
    </dgm:pt>
    <dgm:pt modelId="{67C8E7C3-BF44-4E27-96E8-C6A8047D34BC}" type="pres">
      <dgm:prSet presAssocID="{AE8A4F81-6C18-466A-8227-19CEEB4CE7BE}" presName="thickLine" presStyleLbl="alignNode1" presStyleIdx="0" presStyleCnt="3"/>
      <dgm:spPr/>
    </dgm:pt>
    <dgm:pt modelId="{F0C13069-10CC-4E86-95C5-10FCBD67E568}" type="pres">
      <dgm:prSet presAssocID="{AE8A4F81-6C18-466A-8227-19CEEB4CE7BE}" presName="horz1" presStyleCnt="0"/>
      <dgm:spPr/>
    </dgm:pt>
    <dgm:pt modelId="{CB0218CB-E5FD-4C71-930B-0F28F9B6F90E}" type="pres">
      <dgm:prSet presAssocID="{AE8A4F81-6C18-466A-8227-19CEEB4CE7BE}" presName="tx1" presStyleLbl="revTx" presStyleIdx="0" presStyleCnt="3" custLinFactNeighborX="-59"/>
      <dgm:spPr/>
      <dgm:t>
        <a:bodyPr/>
        <a:lstStyle/>
        <a:p>
          <a:pPr rtl="1"/>
          <a:endParaRPr lang="ar-SA"/>
        </a:p>
      </dgm:t>
    </dgm:pt>
    <dgm:pt modelId="{7A75CB0C-9F7C-47ED-BBA8-8D92F5F1A3C1}" type="pres">
      <dgm:prSet presAssocID="{AE8A4F81-6C18-466A-8227-19CEEB4CE7BE}" presName="vert1" presStyleCnt="0"/>
      <dgm:spPr/>
    </dgm:pt>
    <dgm:pt modelId="{2E7297A8-CBFD-424F-899E-828307180462}" type="pres">
      <dgm:prSet presAssocID="{1A669EC0-3DE2-4CBE-A796-22A314751182}" presName="thickLine" presStyleLbl="alignNode1" presStyleIdx="1" presStyleCnt="3"/>
      <dgm:spPr/>
    </dgm:pt>
    <dgm:pt modelId="{FA064F12-3BC8-426E-9DAE-D94D29A3CC9F}" type="pres">
      <dgm:prSet presAssocID="{1A669EC0-3DE2-4CBE-A796-22A314751182}" presName="horz1" presStyleCnt="0"/>
      <dgm:spPr/>
    </dgm:pt>
    <dgm:pt modelId="{F0B28AC8-B07F-443B-99C5-D466A14DC874}" type="pres">
      <dgm:prSet presAssocID="{1A669EC0-3DE2-4CBE-A796-22A314751182}" presName="tx1" presStyleLbl="revTx" presStyleIdx="1" presStyleCnt="3"/>
      <dgm:spPr/>
      <dgm:t>
        <a:bodyPr/>
        <a:lstStyle/>
        <a:p>
          <a:pPr rtl="1"/>
          <a:endParaRPr lang="ar-SA"/>
        </a:p>
      </dgm:t>
    </dgm:pt>
    <dgm:pt modelId="{61B4F234-68F0-415F-878D-AF1071179982}" type="pres">
      <dgm:prSet presAssocID="{1A669EC0-3DE2-4CBE-A796-22A314751182}" presName="vert1" presStyleCnt="0"/>
      <dgm:spPr/>
    </dgm:pt>
    <dgm:pt modelId="{3B36F774-E948-4967-B2FA-072CE1AAB0C2}" type="pres">
      <dgm:prSet presAssocID="{8C3F8396-1C0B-41CE-BD80-47C6DBBA7347}" presName="thickLine" presStyleLbl="alignNode1" presStyleIdx="2" presStyleCnt="3"/>
      <dgm:spPr/>
    </dgm:pt>
    <dgm:pt modelId="{B846FA18-C050-4D39-8AF8-B97E4998631F}" type="pres">
      <dgm:prSet presAssocID="{8C3F8396-1C0B-41CE-BD80-47C6DBBA7347}" presName="horz1" presStyleCnt="0"/>
      <dgm:spPr/>
    </dgm:pt>
    <dgm:pt modelId="{4065CC8F-2DB9-4FE1-98C3-6DE6FA14BECC}" type="pres">
      <dgm:prSet presAssocID="{8C3F8396-1C0B-41CE-BD80-47C6DBBA7347}" presName="tx1" presStyleLbl="revTx" presStyleIdx="2" presStyleCnt="3"/>
      <dgm:spPr/>
      <dgm:t>
        <a:bodyPr/>
        <a:lstStyle/>
        <a:p>
          <a:pPr rtl="1"/>
          <a:endParaRPr lang="ar-SA"/>
        </a:p>
      </dgm:t>
    </dgm:pt>
    <dgm:pt modelId="{6E00F997-02BE-422C-BDC8-24A114A11DBF}" type="pres">
      <dgm:prSet presAssocID="{8C3F8396-1C0B-41CE-BD80-47C6DBBA7347}" presName="vert1" presStyleCnt="0"/>
      <dgm:spPr/>
    </dgm:pt>
  </dgm:ptLst>
  <dgm:cxnLst>
    <dgm:cxn modelId="{B2AF6F84-513D-4803-A819-5EE5E92F5D07}" type="presOf" srcId="{1A669EC0-3DE2-4CBE-A796-22A314751182}" destId="{F0B28AC8-B07F-443B-99C5-D466A14DC874}" srcOrd="0" destOrd="0" presId="urn:microsoft.com/office/officeart/2008/layout/LinedList"/>
    <dgm:cxn modelId="{11451134-E477-4A4D-BDF7-8FEC16D7A7E0}" type="presOf" srcId="{871CB507-31A5-437D-8163-9B2F76914E26}" destId="{A705091D-C4B3-4568-B680-36D774E4E9ED}" srcOrd="0" destOrd="0" presId="urn:microsoft.com/office/officeart/2008/layout/LinedList"/>
    <dgm:cxn modelId="{B9C8199F-4282-47C7-9233-B3B5038674D9}" type="presOf" srcId="{8C3F8396-1C0B-41CE-BD80-47C6DBBA7347}" destId="{4065CC8F-2DB9-4FE1-98C3-6DE6FA14BECC}" srcOrd="0" destOrd="0" presId="urn:microsoft.com/office/officeart/2008/layout/LinedList"/>
    <dgm:cxn modelId="{6CCEFC77-A727-44DD-982B-AEAA5B77C4E7}" type="presOf" srcId="{AE8A4F81-6C18-466A-8227-19CEEB4CE7BE}" destId="{CB0218CB-E5FD-4C71-930B-0F28F9B6F90E}" srcOrd="0" destOrd="0" presId="urn:microsoft.com/office/officeart/2008/layout/LinedList"/>
    <dgm:cxn modelId="{8B33A649-CD8E-4A28-812F-A8E0754DEEA9}" srcId="{871CB507-31A5-437D-8163-9B2F76914E26}" destId="{AE8A4F81-6C18-466A-8227-19CEEB4CE7BE}" srcOrd="0" destOrd="0" parTransId="{34F004EB-BC72-48F7-AA56-3818471D30DF}" sibTransId="{3C0D14EF-1850-4F27-8A7B-146F8525057D}"/>
    <dgm:cxn modelId="{886D1E9C-B6C2-4FE3-8DAD-943FD2A602A7}" srcId="{871CB507-31A5-437D-8163-9B2F76914E26}" destId="{8C3F8396-1C0B-41CE-BD80-47C6DBBA7347}" srcOrd="2" destOrd="0" parTransId="{C68972C2-280D-43FA-9AFC-DF1B3F4B365E}" sibTransId="{90965475-D48C-4B10-9DD3-7A1C2BCB182D}"/>
    <dgm:cxn modelId="{5BC0C2EC-7328-4236-BD67-F5D59581AD03}" srcId="{871CB507-31A5-437D-8163-9B2F76914E26}" destId="{1A669EC0-3DE2-4CBE-A796-22A314751182}" srcOrd="1" destOrd="0" parTransId="{99D1AA3F-DF3A-4339-A8D6-C812AB045025}" sibTransId="{F044EFED-3870-4EBB-95C8-C14EF39A0C44}"/>
    <dgm:cxn modelId="{32624C05-F189-4107-9E31-F8EC0F547064}" type="presParOf" srcId="{A705091D-C4B3-4568-B680-36D774E4E9ED}" destId="{67C8E7C3-BF44-4E27-96E8-C6A8047D34BC}" srcOrd="0" destOrd="0" presId="urn:microsoft.com/office/officeart/2008/layout/LinedList"/>
    <dgm:cxn modelId="{4E30BE75-CABC-4CEE-A357-F0D0E2377C53}" type="presParOf" srcId="{A705091D-C4B3-4568-B680-36D774E4E9ED}" destId="{F0C13069-10CC-4E86-95C5-10FCBD67E568}" srcOrd="1" destOrd="0" presId="urn:microsoft.com/office/officeart/2008/layout/LinedList"/>
    <dgm:cxn modelId="{E80118AC-6208-47FC-B1E9-6484C885C0C4}" type="presParOf" srcId="{F0C13069-10CC-4E86-95C5-10FCBD67E568}" destId="{CB0218CB-E5FD-4C71-930B-0F28F9B6F90E}" srcOrd="0" destOrd="0" presId="urn:microsoft.com/office/officeart/2008/layout/LinedList"/>
    <dgm:cxn modelId="{31328FC4-7CCA-4D23-B20C-67F7915CA422}" type="presParOf" srcId="{F0C13069-10CC-4E86-95C5-10FCBD67E568}" destId="{7A75CB0C-9F7C-47ED-BBA8-8D92F5F1A3C1}" srcOrd="1" destOrd="0" presId="urn:microsoft.com/office/officeart/2008/layout/LinedList"/>
    <dgm:cxn modelId="{36817648-C8D8-4967-BE5C-41B1F5A92F13}" type="presParOf" srcId="{A705091D-C4B3-4568-B680-36D774E4E9ED}" destId="{2E7297A8-CBFD-424F-899E-828307180462}" srcOrd="2" destOrd="0" presId="urn:microsoft.com/office/officeart/2008/layout/LinedList"/>
    <dgm:cxn modelId="{3C0A2410-82F5-4A57-811D-E77AEA7049F2}" type="presParOf" srcId="{A705091D-C4B3-4568-B680-36D774E4E9ED}" destId="{FA064F12-3BC8-426E-9DAE-D94D29A3CC9F}" srcOrd="3" destOrd="0" presId="urn:microsoft.com/office/officeart/2008/layout/LinedList"/>
    <dgm:cxn modelId="{DDBD9A43-FDFF-40C3-800B-5B7B77B24CBF}" type="presParOf" srcId="{FA064F12-3BC8-426E-9DAE-D94D29A3CC9F}" destId="{F0B28AC8-B07F-443B-99C5-D466A14DC874}" srcOrd="0" destOrd="0" presId="urn:microsoft.com/office/officeart/2008/layout/LinedList"/>
    <dgm:cxn modelId="{27CD1F93-98D4-457D-B67D-9956484B51E0}" type="presParOf" srcId="{FA064F12-3BC8-426E-9DAE-D94D29A3CC9F}" destId="{61B4F234-68F0-415F-878D-AF1071179982}" srcOrd="1" destOrd="0" presId="urn:microsoft.com/office/officeart/2008/layout/LinedList"/>
    <dgm:cxn modelId="{15C72F6E-435C-4808-96E1-0B7C0116475B}" type="presParOf" srcId="{A705091D-C4B3-4568-B680-36D774E4E9ED}" destId="{3B36F774-E948-4967-B2FA-072CE1AAB0C2}" srcOrd="4" destOrd="0" presId="urn:microsoft.com/office/officeart/2008/layout/LinedList"/>
    <dgm:cxn modelId="{0C2B6C58-0E0D-400F-8757-244F6A0FAD66}" type="presParOf" srcId="{A705091D-C4B3-4568-B680-36D774E4E9ED}" destId="{B846FA18-C050-4D39-8AF8-B97E4998631F}" srcOrd="5" destOrd="0" presId="urn:microsoft.com/office/officeart/2008/layout/LinedList"/>
    <dgm:cxn modelId="{4AC12A21-CC01-4569-8395-C3B946DB2B83}" type="presParOf" srcId="{B846FA18-C050-4D39-8AF8-B97E4998631F}" destId="{4065CC8F-2DB9-4FE1-98C3-6DE6FA14BECC}" srcOrd="0" destOrd="0" presId="urn:microsoft.com/office/officeart/2008/layout/LinedList"/>
    <dgm:cxn modelId="{48D49229-461C-4B51-9A3A-ABA61CF28328}" type="presParOf" srcId="{B846FA18-C050-4D39-8AF8-B97E4998631F}" destId="{6E00F997-02BE-422C-BDC8-24A114A11DB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9A2CE5-182D-4F30-8D23-8E01F84CBCD9}">
      <dsp:nvSpPr>
        <dsp:cNvPr id="0" name=""/>
        <dsp:cNvSpPr/>
      </dsp:nvSpPr>
      <dsp:spPr>
        <a:xfrm>
          <a:off x="0" y="26293"/>
          <a:ext cx="6111297" cy="80496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b="1" kern="1200" dirty="0">
              <a:solidFill>
                <a:prstClr val="white"/>
              </a:solidFill>
              <a:latin typeface="Calibri" panose="020F0502020204030204"/>
              <a:ea typeface="+mn-ea"/>
              <a:cs typeface="+mn-cs"/>
            </a:rPr>
            <a:t>1. Defining Pricing</a:t>
          </a:r>
        </a:p>
      </dsp:txBody>
      <dsp:txXfrm>
        <a:off x="39295" y="65588"/>
        <a:ext cx="6032707" cy="726370"/>
      </dsp:txXfrm>
    </dsp:sp>
    <dsp:sp modelId="{54D19986-C1DD-47DF-B3E3-E6AAA3CC0D15}">
      <dsp:nvSpPr>
        <dsp:cNvPr id="0" name=""/>
        <dsp:cNvSpPr/>
      </dsp:nvSpPr>
      <dsp:spPr>
        <a:xfrm>
          <a:off x="0" y="955093"/>
          <a:ext cx="6111297" cy="804960"/>
        </a:xfrm>
        <a:prstGeom prst="roundRect">
          <a:avLst/>
        </a:prstGeom>
        <a:solidFill>
          <a:schemeClr val="accent5">
            <a:hueOff val="-1838336"/>
            <a:satOff val="-2557"/>
            <a:lumOff val="-9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b="1" kern="1200" dirty="0">
              <a:solidFill>
                <a:prstClr val="white"/>
              </a:solidFill>
              <a:latin typeface="Calibri" panose="020F0502020204030204"/>
              <a:ea typeface="+mn-ea"/>
              <a:cs typeface="+mn-cs"/>
            </a:rPr>
            <a:t>2. Price Model </a:t>
          </a:r>
        </a:p>
      </dsp:txBody>
      <dsp:txXfrm>
        <a:off x="39295" y="994388"/>
        <a:ext cx="6032707" cy="726370"/>
      </dsp:txXfrm>
    </dsp:sp>
    <dsp:sp modelId="{10C88854-9595-448C-8B60-385A01705E34}">
      <dsp:nvSpPr>
        <dsp:cNvPr id="0" name=""/>
        <dsp:cNvSpPr/>
      </dsp:nvSpPr>
      <dsp:spPr>
        <a:xfrm>
          <a:off x="0" y="1883893"/>
          <a:ext cx="6111297" cy="804960"/>
        </a:xfrm>
        <a:prstGeom prst="roundRect">
          <a:avLst/>
        </a:prstGeom>
        <a:solidFill>
          <a:schemeClr val="accent5">
            <a:hueOff val="-3676673"/>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b="1" kern="1200" dirty="0">
              <a:solidFill>
                <a:prstClr val="white"/>
              </a:solidFill>
              <a:latin typeface="Calibri" panose="020F0502020204030204"/>
              <a:ea typeface="+mn-ea"/>
              <a:cs typeface="+mn-cs"/>
            </a:rPr>
            <a:t>3. New Product Pricing strategies </a:t>
          </a:r>
        </a:p>
      </dsp:txBody>
      <dsp:txXfrm>
        <a:off x="39295" y="1923188"/>
        <a:ext cx="6032707" cy="726370"/>
      </dsp:txXfrm>
    </dsp:sp>
    <dsp:sp modelId="{AD59F110-0305-48AF-B600-398202C69AD6}">
      <dsp:nvSpPr>
        <dsp:cNvPr id="0" name=""/>
        <dsp:cNvSpPr/>
      </dsp:nvSpPr>
      <dsp:spPr>
        <a:xfrm>
          <a:off x="0" y="2812693"/>
          <a:ext cx="6111297" cy="804960"/>
        </a:xfrm>
        <a:prstGeom prst="roundRect">
          <a:avLst/>
        </a:prstGeom>
        <a:solidFill>
          <a:schemeClr val="accent5">
            <a:hueOff val="-5515009"/>
            <a:satOff val="-7671"/>
            <a:lumOff val="-29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solidFill>
                <a:prstClr val="white"/>
              </a:solidFill>
              <a:latin typeface="Calibri" panose="020F0502020204030204"/>
              <a:ea typeface="+mn-ea"/>
              <a:cs typeface="+mn-cs"/>
            </a:rPr>
            <a:t>4. Product Mix Pricing strategies</a:t>
          </a:r>
        </a:p>
      </dsp:txBody>
      <dsp:txXfrm>
        <a:off x="39295" y="2851988"/>
        <a:ext cx="6032707" cy="726370"/>
      </dsp:txXfrm>
    </dsp:sp>
    <dsp:sp modelId="{97765308-FF50-48B1-85BC-5231D4669812}">
      <dsp:nvSpPr>
        <dsp:cNvPr id="0" name=""/>
        <dsp:cNvSpPr/>
      </dsp:nvSpPr>
      <dsp:spPr>
        <a:xfrm>
          <a:off x="0" y="3741493"/>
          <a:ext cx="6111297" cy="804960"/>
        </a:xfrm>
        <a:prstGeom prst="roundRect">
          <a:avLst/>
        </a:prstGeom>
        <a:solidFill>
          <a:schemeClr val="accent5">
            <a:hueOff val="-7353345"/>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b="1" kern="1200" dirty="0">
              <a:solidFill>
                <a:prstClr val="white"/>
              </a:solidFill>
              <a:latin typeface="Calibri" panose="020F0502020204030204"/>
              <a:ea typeface="+mn-ea"/>
              <a:cs typeface="+mn-cs"/>
            </a:rPr>
            <a:t>5. Price adjustment strategies</a:t>
          </a:r>
        </a:p>
      </dsp:txBody>
      <dsp:txXfrm>
        <a:off x="39295" y="3780788"/>
        <a:ext cx="6032707" cy="7263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98AC29-6C85-46E7-85B1-23E34BFFB9EA}">
      <dsp:nvSpPr>
        <dsp:cNvPr id="0" name=""/>
        <dsp:cNvSpPr/>
      </dsp:nvSpPr>
      <dsp:spPr>
        <a:xfrm>
          <a:off x="0" y="16883"/>
          <a:ext cx="6263640" cy="103428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en-US" sz="2600" b="1" kern="1200" dirty="0"/>
            <a:t>O</a:t>
          </a:r>
          <a:r>
            <a:rPr lang="en-US" sz="2600" b="1" i="0" kern="1200" baseline="0" dirty="0"/>
            <a:t>verall Marketing strategy, objectives, and Mix </a:t>
          </a:r>
          <a:endParaRPr lang="en-US" sz="2600" kern="1200" dirty="0"/>
        </a:p>
      </dsp:txBody>
      <dsp:txXfrm>
        <a:off x="50489" y="67372"/>
        <a:ext cx="6162662" cy="933302"/>
      </dsp:txXfrm>
    </dsp:sp>
    <dsp:sp modelId="{565ED7E2-E5FC-44F4-91EE-32C432D7C72F}">
      <dsp:nvSpPr>
        <dsp:cNvPr id="0" name=""/>
        <dsp:cNvSpPr/>
      </dsp:nvSpPr>
      <dsp:spPr>
        <a:xfrm>
          <a:off x="0" y="1126043"/>
          <a:ext cx="6263640" cy="1034280"/>
        </a:xfrm>
        <a:prstGeom prst="roundRect">
          <a:avLst/>
        </a:prstGeom>
        <a:solidFill>
          <a:schemeClr val="accent5">
            <a:hueOff val="-1838336"/>
            <a:satOff val="-2557"/>
            <a:lumOff val="-9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en-US" sz="2600" b="1" i="0" kern="1200" baseline="0" dirty="0"/>
            <a:t>Organizational considerations</a:t>
          </a:r>
          <a:endParaRPr lang="en-US" sz="2600" kern="1200" dirty="0"/>
        </a:p>
      </dsp:txBody>
      <dsp:txXfrm>
        <a:off x="50489" y="1176532"/>
        <a:ext cx="6162662" cy="933302"/>
      </dsp:txXfrm>
    </dsp:sp>
    <dsp:sp modelId="{BF9986EB-EC27-4857-8C69-CB7082AFE285}">
      <dsp:nvSpPr>
        <dsp:cNvPr id="0" name=""/>
        <dsp:cNvSpPr/>
      </dsp:nvSpPr>
      <dsp:spPr>
        <a:xfrm>
          <a:off x="0" y="2235203"/>
          <a:ext cx="6263640" cy="1034280"/>
        </a:xfrm>
        <a:prstGeom prst="roundRect">
          <a:avLst/>
        </a:prstGeom>
        <a:solidFill>
          <a:schemeClr val="accent5">
            <a:hueOff val="-3676673"/>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en-US" sz="2600" b="1" kern="1200" dirty="0"/>
            <a:t>The Market and Demand</a:t>
          </a:r>
          <a:endParaRPr lang="en-US" sz="2600" kern="1200" dirty="0"/>
        </a:p>
      </dsp:txBody>
      <dsp:txXfrm>
        <a:off x="50489" y="2285692"/>
        <a:ext cx="6162662" cy="933302"/>
      </dsp:txXfrm>
    </dsp:sp>
    <dsp:sp modelId="{C5706032-7E8F-44BF-8935-61750E39DFFD}">
      <dsp:nvSpPr>
        <dsp:cNvPr id="0" name=""/>
        <dsp:cNvSpPr/>
      </dsp:nvSpPr>
      <dsp:spPr>
        <a:xfrm>
          <a:off x="0" y="3344363"/>
          <a:ext cx="6263640" cy="1034280"/>
        </a:xfrm>
        <a:prstGeom prst="roundRect">
          <a:avLst/>
        </a:prstGeom>
        <a:solidFill>
          <a:schemeClr val="accent5">
            <a:hueOff val="-5515009"/>
            <a:satOff val="-7671"/>
            <a:lumOff val="-29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en-US" sz="2600" b="1" kern="1200"/>
            <a:t>The economy</a:t>
          </a:r>
          <a:endParaRPr lang="en-US" sz="2600" kern="1200"/>
        </a:p>
      </dsp:txBody>
      <dsp:txXfrm>
        <a:off x="50489" y="3394852"/>
        <a:ext cx="6162662" cy="933302"/>
      </dsp:txXfrm>
    </dsp:sp>
    <dsp:sp modelId="{455EC3CC-17C5-46D3-8EC9-77A2DEE72E5F}">
      <dsp:nvSpPr>
        <dsp:cNvPr id="0" name=""/>
        <dsp:cNvSpPr/>
      </dsp:nvSpPr>
      <dsp:spPr>
        <a:xfrm>
          <a:off x="0" y="4453523"/>
          <a:ext cx="6263640" cy="1034280"/>
        </a:xfrm>
        <a:prstGeom prst="roundRect">
          <a:avLst/>
        </a:prstGeom>
        <a:solidFill>
          <a:schemeClr val="accent5">
            <a:hueOff val="-7353345"/>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en-US" sz="2600" b="1" kern="1200"/>
            <a:t>Other external factors</a:t>
          </a:r>
          <a:endParaRPr lang="en-US" sz="2600" kern="1200"/>
        </a:p>
      </dsp:txBody>
      <dsp:txXfrm>
        <a:off x="50489" y="4504012"/>
        <a:ext cx="6162662" cy="9333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186733-299C-4290-9686-F63F1C9BC938}">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D5FB7B-8A85-453D-8692-1C35166D0A82}">
      <dsp:nvSpPr>
        <dsp:cNvPr id="0" name=""/>
        <dsp:cNvSpPr/>
      </dsp:nvSpPr>
      <dsp:spPr>
        <a:xfrm>
          <a:off x="0" y="0"/>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lvl="0" algn="l" defTabSz="1333500">
            <a:lnSpc>
              <a:spcPct val="90000"/>
            </a:lnSpc>
            <a:spcBef>
              <a:spcPct val="0"/>
            </a:spcBef>
            <a:spcAft>
              <a:spcPct val="35000"/>
            </a:spcAft>
          </a:pPr>
          <a:r>
            <a:rPr lang="en-US" sz="3000" b="0" i="0" kern="1200" baseline="0" dirty="0"/>
            <a:t>Management must decide who within the organization should set prices.</a:t>
          </a:r>
          <a:endParaRPr lang="en-US" sz="3000" kern="1200" dirty="0"/>
        </a:p>
      </dsp:txBody>
      <dsp:txXfrm>
        <a:off x="0" y="0"/>
        <a:ext cx="10515600" cy="1087834"/>
      </dsp:txXfrm>
    </dsp:sp>
    <dsp:sp modelId="{2F6CC893-9323-4E36-B208-B582A4C6B4FA}">
      <dsp:nvSpPr>
        <dsp:cNvPr id="0" name=""/>
        <dsp:cNvSpPr/>
      </dsp:nvSpPr>
      <dsp:spPr>
        <a:xfrm>
          <a:off x="0" y="108783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4A410AF-D7A0-45D2-A94E-BF5A3846FA1E}">
      <dsp:nvSpPr>
        <dsp:cNvPr id="0" name=""/>
        <dsp:cNvSpPr/>
      </dsp:nvSpPr>
      <dsp:spPr>
        <a:xfrm>
          <a:off x="0" y="1087834"/>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lvl="0" algn="l" defTabSz="1333500">
            <a:lnSpc>
              <a:spcPct val="90000"/>
            </a:lnSpc>
            <a:spcBef>
              <a:spcPct val="0"/>
            </a:spcBef>
            <a:spcAft>
              <a:spcPct val="35000"/>
            </a:spcAft>
          </a:pPr>
          <a:r>
            <a:rPr lang="en-US" sz="3000" kern="1200"/>
            <a:t>In small companies, prices are often set by top management rather than by the marketing or sales departments.</a:t>
          </a:r>
        </a:p>
      </dsp:txBody>
      <dsp:txXfrm>
        <a:off x="0" y="1087834"/>
        <a:ext cx="10515600" cy="1087834"/>
      </dsp:txXfrm>
    </dsp:sp>
    <dsp:sp modelId="{F91D9755-780C-45EA-A7F2-FB5229B96AF5}">
      <dsp:nvSpPr>
        <dsp:cNvPr id="0" name=""/>
        <dsp:cNvSpPr/>
      </dsp:nvSpPr>
      <dsp:spPr>
        <a:xfrm>
          <a:off x="0" y="217566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A68A8FE-8BA9-42C5-B2DD-6849449E4390}">
      <dsp:nvSpPr>
        <dsp:cNvPr id="0" name=""/>
        <dsp:cNvSpPr/>
      </dsp:nvSpPr>
      <dsp:spPr>
        <a:xfrm>
          <a:off x="0" y="2175669"/>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lvl="0" algn="l" defTabSz="1333500">
            <a:lnSpc>
              <a:spcPct val="90000"/>
            </a:lnSpc>
            <a:spcBef>
              <a:spcPct val="0"/>
            </a:spcBef>
            <a:spcAft>
              <a:spcPct val="35000"/>
            </a:spcAft>
          </a:pPr>
          <a:r>
            <a:rPr lang="en-US" sz="3000" kern="1200"/>
            <a:t>In large companies, pricing is typically handled by divisional or product managers.</a:t>
          </a:r>
        </a:p>
      </dsp:txBody>
      <dsp:txXfrm>
        <a:off x="0" y="2175669"/>
        <a:ext cx="10515600" cy="1087834"/>
      </dsp:txXfrm>
    </dsp:sp>
    <dsp:sp modelId="{6E3BCAD8-8D1C-4A8B-9245-BC80963B8049}">
      <dsp:nvSpPr>
        <dsp:cNvPr id="0" name=""/>
        <dsp:cNvSpPr/>
      </dsp:nvSpPr>
      <dsp:spPr>
        <a:xfrm>
          <a:off x="0" y="326350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9990C92-B15A-4FC4-BDE5-E09FE7AC4158}">
      <dsp:nvSpPr>
        <dsp:cNvPr id="0" name=""/>
        <dsp:cNvSpPr/>
      </dsp:nvSpPr>
      <dsp:spPr>
        <a:xfrm>
          <a:off x="0" y="3263503"/>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lvl="0" algn="l" defTabSz="1333500">
            <a:lnSpc>
              <a:spcPct val="90000"/>
            </a:lnSpc>
            <a:spcBef>
              <a:spcPct val="0"/>
            </a:spcBef>
            <a:spcAft>
              <a:spcPct val="35000"/>
            </a:spcAft>
          </a:pPr>
          <a:r>
            <a:rPr lang="en-US" sz="3000" kern="1200"/>
            <a:t>In industrial markets, salespeople may be allowed to negotiate with customers within certain price ranges.</a:t>
          </a:r>
        </a:p>
      </dsp:txBody>
      <dsp:txXfrm>
        <a:off x="0" y="3263503"/>
        <a:ext cx="10515600" cy="108783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C8E7C3-BF44-4E27-96E8-C6A8047D34BC}">
      <dsp:nvSpPr>
        <dsp:cNvPr id="0" name=""/>
        <dsp:cNvSpPr/>
      </dsp:nvSpPr>
      <dsp:spPr>
        <a:xfrm>
          <a:off x="0" y="2124"/>
          <a:ext cx="810968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0218CB-E5FD-4C71-930B-0F28F9B6F90E}">
      <dsp:nvSpPr>
        <dsp:cNvPr id="0" name=""/>
        <dsp:cNvSpPr/>
      </dsp:nvSpPr>
      <dsp:spPr>
        <a:xfrm>
          <a:off x="0" y="2124"/>
          <a:ext cx="8109683"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lvl="0" algn="l" defTabSz="977900">
            <a:lnSpc>
              <a:spcPct val="90000"/>
            </a:lnSpc>
            <a:spcBef>
              <a:spcPct val="0"/>
            </a:spcBef>
            <a:spcAft>
              <a:spcPct val="35000"/>
            </a:spcAft>
          </a:pPr>
          <a:r>
            <a:rPr lang="en-US" sz="2200" kern="1200" dirty="0"/>
            <a:t>Pricing that considers the psychology of prices and not simply the economics; the price is used to say something about the product.</a:t>
          </a:r>
        </a:p>
      </dsp:txBody>
      <dsp:txXfrm>
        <a:off x="0" y="2124"/>
        <a:ext cx="8109683" cy="1449029"/>
      </dsp:txXfrm>
    </dsp:sp>
    <dsp:sp modelId="{2E7297A8-CBFD-424F-899E-828307180462}">
      <dsp:nvSpPr>
        <dsp:cNvPr id="0" name=""/>
        <dsp:cNvSpPr/>
      </dsp:nvSpPr>
      <dsp:spPr>
        <a:xfrm>
          <a:off x="0" y="1451154"/>
          <a:ext cx="810968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B28AC8-B07F-443B-99C5-D466A14DC874}">
      <dsp:nvSpPr>
        <dsp:cNvPr id="0" name=""/>
        <dsp:cNvSpPr/>
      </dsp:nvSpPr>
      <dsp:spPr>
        <a:xfrm>
          <a:off x="0" y="1451154"/>
          <a:ext cx="8109683"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lvl="0" algn="l" defTabSz="977900">
            <a:lnSpc>
              <a:spcPct val="90000"/>
            </a:lnSpc>
            <a:spcBef>
              <a:spcPct val="0"/>
            </a:spcBef>
            <a:spcAft>
              <a:spcPct val="35000"/>
            </a:spcAft>
          </a:pPr>
          <a:r>
            <a:rPr lang="en-US" sz="2200" kern="1200" dirty="0"/>
            <a:t>Consumers usually perceive higher-priced products as having higher quality specially when they cannot judge quality because they lack the information or the necessary skills. </a:t>
          </a:r>
        </a:p>
      </dsp:txBody>
      <dsp:txXfrm>
        <a:off x="0" y="1451154"/>
        <a:ext cx="8109683" cy="1449029"/>
      </dsp:txXfrm>
    </dsp:sp>
    <dsp:sp modelId="{3B36F774-E948-4967-B2FA-072CE1AAB0C2}">
      <dsp:nvSpPr>
        <dsp:cNvPr id="0" name=""/>
        <dsp:cNvSpPr/>
      </dsp:nvSpPr>
      <dsp:spPr>
        <a:xfrm>
          <a:off x="0" y="2900183"/>
          <a:ext cx="810968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065CC8F-2DB9-4FE1-98C3-6DE6FA14BECC}">
      <dsp:nvSpPr>
        <dsp:cNvPr id="0" name=""/>
        <dsp:cNvSpPr/>
      </dsp:nvSpPr>
      <dsp:spPr>
        <a:xfrm>
          <a:off x="0" y="2900183"/>
          <a:ext cx="8109683"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lvl="0" algn="l" defTabSz="977900">
            <a:lnSpc>
              <a:spcPct val="90000"/>
            </a:lnSpc>
            <a:spcBef>
              <a:spcPct val="0"/>
            </a:spcBef>
            <a:spcAft>
              <a:spcPct val="35000"/>
            </a:spcAft>
          </a:pPr>
          <a:r>
            <a:rPr lang="en-US" sz="2200" b="1" kern="1200" dirty="0"/>
            <a:t>Reference prices</a:t>
          </a:r>
          <a:r>
            <a:rPr lang="en-US" sz="2200" kern="1200" dirty="0"/>
            <a:t>: Prices that buyers carry in their minds and refer to when they look at a given product. The reference price might be formed by noting current prices, remembering past prices, or assessing the buying situation</a:t>
          </a:r>
          <a:r>
            <a:rPr lang="en-US" sz="2200" b="0" i="0" kern="1200" baseline="0" dirty="0"/>
            <a:t>.</a:t>
          </a:r>
          <a:endParaRPr lang="en-US" sz="2200" kern="1200" dirty="0"/>
        </a:p>
      </dsp:txBody>
      <dsp:txXfrm>
        <a:off x="0" y="2900183"/>
        <a:ext cx="8109683" cy="144902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4CD6D7-DB5A-4908-9DDE-E37B39C4E623}" type="datetimeFigureOut">
              <a:rPr lang="en-US" smtClean="0"/>
              <a:t>7/18/2024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39B121-948A-4AAC-B163-D7EC1400426E}" type="slidenum">
              <a:rPr lang="en-US" smtClean="0"/>
              <a:t>‹#›</a:t>
            </a:fld>
            <a:endParaRPr lang="en-US" dirty="0"/>
          </a:p>
        </p:txBody>
      </p:sp>
    </p:spTree>
    <p:extLst>
      <p:ext uri="{BB962C8B-B14F-4D97-AF65-F5344CB8AC3E}">
        <p14:creationId xmlns:p14="http://schemas.microsoft.com/office/powerpoint/2010/main" val="31982594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FE6E4A72-8A80-4B1E-AF09-58608977DCAA}" type="datetime1">
              <a:rPr lang="en-US" smtClean="0"/>
              <a:t>7/18/2024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15153" y="136525"/>
            <a:ext cx="9170158" cy="1325563"/>
          </a:xfrm>
        </p:spPr>
        <p:txBody>
          <a:bodyPr/>
          <a:lstStyle>
            <a:lvl1pPr>
              <a:defRPr b="1">
                <a:solidFill>
                  <a:schemeClr val="bg1"/>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8E488A5-5AE9-4366-A011-CD44177D0FF1}" type="datetime1">
              <a:rPr lang="en-US" smtClean="0"/>
              <a:t>7/18/2024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F7EC638-579B-41C1-BCF2-323383D1529E}" type="datetime1">
              <a:rPr lang="en-US" smtClean="0"/>
              <a:t>7/18/2024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2F53067-77C2-485A-9286-BEE6A86956FF}" type="datetime1">
              <a:rPr lang="en-US" smtClean="0"/>
              <a:t>7/18/2024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860FBE0-963F-4658-884D-22BE60011919}" type="datetime1">
              <a:rPr lang="en-US" smtClean="0"/>
              <a:t>7/18/2024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44F115E-510A-46E8-A219-700E9E066B70}" type="datetime1">
              <a:rPr lang="en-US" smtClean="0"/>
              <a:t>7/18/2024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BDAAF41-AC33-4226-A073-E9EA6EF1AA0C}" type="datetime1">
              <a:rPr lang="en-US" smtClean="0"/>
              <a:t>7/18/2024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9A882AF-17F7-4309-A7B0-3B6B08220722}" type="datetime1">
              <a:rPr lang="en-US" smtClean="0"/>
              <a:t>7/18/2024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BE88FE4-FFC2-47FC-BE2C-BCC70CAC1684}" type="datetime1">
              <a:rPr lang="en-US" smtClean="0"/>
              <a:t>7/18/2024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5D0130C-3291-4207-8206-BBA1C15D0958}" type="datetime1">
              <a:rPr lang="en-US" smtClean="0"/>
              <a:t>7/18/2024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05EA34-60DE-4065-8FC2-3D2FA64E3A44}" type="datetime1">
              <a:rPr lang="en-US" smtClean="0"/>
              <a:t>7/18/2024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C0B063A1-6B83-4D98-95C9-CF2D867A48D2}" type="datetime1">
              <a:rPr lang="en-US" smtClean="0"/>
              <a:t>7/18/2024</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72663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992829-405E-4C1D-ACDF-AFE00154DF7C}" type="datetime1">
              <a:rPr lang="en-US" smtClean="0"/>
              <a:t>7/18/2024</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8369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EE54D0-A476-4EF2-94FB-9FEE1E4ADCA9}" type="datetime1">
              <a:rPr lang="en-US" smtClean="0"/>
              <a:t>7/18/2024</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0380606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4642978-6A91-4D3E-B57E-BAFB823E3969}" type="datetime1">
              <a:rPr lang="en-US" smtClean="0"/>
              <a:t>7/18/2024</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5491722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0526BE6-2726-4ACA-B5BA-384D4EC31867}" type="datetime1">
              <a:rPr lang="en-US" smtClean="0"/>
              <a:t>7/18/2024</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9241873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6E87040-8F6A-43B1-AFA0-5D92F93F5075}" type="datetime1">
              <a:rPr lang="en-US" smtClean="0"/>
              <a:t>7/18/2024</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992476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129865-CA30-4CDE-9336-70D10429BC71}" type="datetime1">
              <a:rPr lang="en-US" smtClean="0"/>
              <a:t>7/18/2024</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11996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134B6324-DC6E-44F2-8B1F-03615C89F593}" type="datetime1">
              <a:rPr lang="en-US" smtClean="0"/>
              <a:t>7/18/2024</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9981941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0D0A47D-F5E2-4ACC-B581-278C3103BF43}" type="datetime1">
              <a:rPr lang="en-US" smtClean="0"/>
              <a:t>7/18/2024</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613101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A35EEF4-85E4-4DC7-8A56-7C5580652FAE}" type="datetime1">
              <a:rPr lang="en-US" smtClean="0"/>
              <a:t>7/18/2024</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572919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53ECAEC8-2F64-406F-A7C0-E47B7C56E8F2}" type="datetime1">
              <a:rPr lang="en-US" smtClean="0"/>
              <a:t>7/18/2024</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140365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B8F26A-1911-4A7E-86CA-C9B76F284989}" type="datetime1">
              <a:rPr lang="en-US" smtClean="0"/>
              <a:t>7/18/2024</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3992842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DD7C632-26AF-4D77-B648-167E373B9BF0}" type="datetime1">
              <a:rPr lang="en-US" smtClean="0"/>
              <a:t>7/18/2024</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2829377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0C4F468-A627-480E-AAC5-978903E4405E}" type="datetime1">
              <a:rPr lang="en-US" smtClean="0"/>
              <a:t>7/18/2024</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93049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EC0A747-2149-42BE-9793-D7AF59AFE975}" type="datetime1">
              <a:rPr lang="en-US" smtClean="0"/>
              <a:t>7/18/2024</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5773712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3974E0B-7291-422C-A4F9-902981527548}" type="datetime1">
              <a:rPr lang="en-US" smtClean="0"/>
              <a:t>7/18/2024</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90421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0203DD74-BE1C-4318-AB69-059D6008751F}" type="datetime1">
              <a:rPr lang="en-US" smtClean="0"/>
              <a:t>7/18/2024</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09938830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1F9D552-6E45-4D63-8D3F-819B1B6AAB9F}" type="datetime1">
              <a:rPr lang="en-US" smtClean="0"/>
              <a:t>7/18/2024</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55254890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B5CC534C-09C3-459C-997D-01FB99BFC206}" type="datetime1">
              <a:rPr lang="en-US" smtClean="0"/>
              <a:t>7/18/2024</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216707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46FE5D4D-6FDA-46CB-9E38-FAEBF03F2120}" type="datetime1">
              <a:rPr lang="en-US" smtClean="0"/>
              <a:t>7/18/2024</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203806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E0CF5A85-CB5F-433A-95B0-202A3A7EE133}" type="datetime1">
              <a:rPr lang="en-US" smtClean="0"/>
              <a:t>7/18/2024</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63442227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16EE85E-10E5-47B4-A9F3-6C146C1F3103}" type="datetime1">
              <a:rPr lang="en-US" smtClean="0"/>
              <a:t>7/18/2024</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67635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A9CC70-78F3-41DD-A971-170B6F991978}" type="datetime1">
              <a:rPr lang="en-US" smtClean="0"/>
              <a:t>7/18/2024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pic>
        <p:nvPicPr>
          <p:cNvPr id="8" name="Picture 7">
            <a:extLst>
              <a:ext uri="{FF2B5EF4-FFF2-40B4-BE49-F238E27FC236}">
                <a16:creationId xmlns:a16="http://schemas.microsoft.com/office/drawing/2014/main" xmlns="" id="{CACB2277-497E-4798-88CE-11CD3AEC7E4C}"/>
              </a:ext>
            </a:extLst>
          </p:cNvPr>
          <p:cNvPicPr>
            <a:picLocks noChangeAspect="1"/>
          </p:cNvPicPr>
          <p:nvPr userDrawn="1"/>
        </p:nvPicPr>
        <p:blipFill>
          <a:blip r:embed="rId13"/>
          <a:stretch>
            <a:fillRect/>
          </a:stretch>
        </p:blipFill>
        <p:spPr>
          <a:xfrm>
            <a:off x="-118883" y="2075570"/>
            <a:ext cx="237765" cy="2706859"/>
          </a:xfrm>
          <a:prstGeom prst="rect">
            <a:avLst/>
          </a:prstGeom>
        </p:spPr>
      </p:pic>
      <p:pic>
        <p:nvPicPr>
          <p:cNvPr id="9" name="Google Shape;124;p4">
            <a:extLst>
              <a:ext uri="{FF2B5EF4-FFF2-40B4-BE49-F238E27FC236}">
                <a16:creationId xmlns:a16="http://schemas.microsoft.com/office/drawing/2014/main" xmlns="" id="{7D3E4BAA-3DCF-411D-81AA-60622A9E007E}"/>
              </a:ext>
            </a:extLst>
          </p:cNvPr>
          <p:cNvPicPr preferRelativeResize="0"/>
          <p:nvPr userDrawn="1"/>
        </p:nvPicPr>
        <p:blipFill rotWithShape="1">
          <a:blip r:embed="rId14">
            <a:alphaModFix/>
          </a:blip>
          <a:srcRect/>
          <a:stretch/>
        </p:blipFill>
        <p:spPr>
          <a:xfrm>
            <a:off x="12072675" y="2072895"/>
            <a:ext cx="238650" cy="2709534"/>
          </a:xfrm>
          <a:prstGeom prst="rect">
            <a:avLst/>
          </a:prstGeom>
          <a:noFill/>
          <a:ln>
            <a:noFill/>
          </a:ln>
        </p:spPr>
      </p:pic>
      <p:pic>
        <p:nvPicPr>
          <p:cNvPr id="10" name="Picture 9">
            <a:extLst>
              <a:ext uri="{FF2B5EF4-FFF2-40B4-BE49-F238E27FC236}">
                <a16:creationId xmlns:a16="http://schemas.microsoft.com/office/drawing/2014/main" xmlns="" id="{6717A31C-4F70-4C6A-9B24-1EE69560DEAF}"/>
              </a:ext>
            </a:extLst>
          </p:cNvPr>
          <p:cNvPicPr>
            <a:picLocks noChangeAspect="1"/>
          </p:cNvPicPr>
          <p:nvPr userDrawn="1"/>
        </p:nvPicPr>
        <p:blipFill>
          <a:blip r:embed="rId15"/>
          <a:stretch>
            <a:fillRect/>
          </a:stretch>
        </p:blipFill>
        <p:spPr>
          <a:xfrm>
            <a:off x="2285141" y="6073322"/>
            <a:ext cx="9906859" cy="207282"/>
          </a:xfrm>
          <a:prstGeom prst="rect">
            <a:avLst/>
          </a:prstGeom>
        </p:spPr>
      </p:pic>
      <p:pic>
        <p:nvPicPr>
          <p:cNvPr id="12" name="Picture 11">
            <a:extLst>
              <a:ext uri="{FF2B5EF4-FFF2-40B4-BE49-F238E27FC236}">
                <a16:creationId xmlns:a16="http://schemas.microsoft.com/office/drawing/2014/main" xmlns="" id="{A2ADB3A2-4CD6-4D2C-913A-788A2516D3F9}"/>
              </a:ext>
            </a:extLst>
          </p:cNvPr>
          <p:cNvPicPr>
            <a:picLocks noChangeAspect="1"/>
          </p:cNvPicPr>
          <p:nvPr userDrawn="1"/>
        </p:nvPicPr>
        <p:blipFill>
          <a:blip r:embed="rId16"/>
          <a:stretch>
            <a:fillRect/>
          </a:stretch>
        </p:blipFill>
        <p:spPr>
          <a:xfrm>
            <a:off x="-1" y="-2108"/>
            <a:ext cx="9157649" cy="1609483"/>
          </a:xfrm>
          <a:prstGeom prst="rect">
            <a:avLst/>
          </a:prstGeom>
        </p:spPr>
      </p:pic>
      <p:sp>
        <p:nvSpPr>
          <p:cNvPr id="7" name="TextBox 6">
            <a:extLst>
              <a:ext uri="{FF2B5EF4-FFF2-40B4-BE49-F238E27FC236}">
                <a16:creationId xmlns:a16="http://schemas.microsoft.com/office/drawing/2014/main" xmlns="" id="{6F68785B-ADCE-48EA-9AEC-79EE30CBE556}"/>
              </a:ext>
            </a:extLst>
          </p:cNvPr>
          <p:cNvSpPr txBox="1"/>
          <p:nvPr userDrawn="1"/>
        </p:nvSpPr>
        <p:spPr>
          <a:xfrm>
            <a:off x="68239" y="183322"/>
            <a:ext cx="1919184" cy="1077218"/>
          </a:xfrm>
          <a:prstGeom prst="rect">
            <a:avLst/>
          </a:prstGeom>
          <a:noFill/>
        </p:spPr>
        <p:txBody>
          <a:bodyPr wrap="square" rtlCol="0">
            <a:spAutoFit/>
          </a:bodyPr>
          <a:lstStyle/>
          <a:p>
            <a:pPr algn="ctr"/>
            <a:r>
              <a:rPr lang="en-US" sz="3200" dirty="0">
                <a:solidFill>
                  <a:schemeClr val="bg1"/>
                </a:solidFill>
              </a:rPr>
              <a:t>Chapter </a:t>
            </a:r>
          </a:p>
          <a:p>
            <a:pPr algn="ctr"/>
            <a:r>
              <a:rPr lang="en-US" sz="3200" dirty="0">
                <a:solidFill>
                  <a:schemeClr val="bg1"/>
                </a:solidFill>
              </a:rPr>
              <a:t>06</a:t>
            </a:r>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B344D262-A77B-494D-8DA9-960FDEAE4647}" type="datetime1">
              <a:rPr lang="en-US" smtClean="0"/>
              <a:t>7/18/2024</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425756018"/>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0BCF4BBA-AB24-42BB-AB34-315E25FF1055}" type="datetime1">
              <a:rPr lang="en-US" smtClean="0"/>
              <a:t>7/18/2024</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721043557"/>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8.emf"/><Relationship Id="rId4" Type="http://schemas.openxmlformats.org/officeDocument/2006/relationships/image" Target="../media/image7.emf"/></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9.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3.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 Id="rId5" Type="http://schemas.openxmlformats.org/officeDocument/2006/relationships/image" Target="../media/image48.png"/><Relationship Id="rId4" Type="http://schemas.openxmlformats.org/officeDocument/2006/relationships/image" Target="../media/image47.png"/></Relationships>
</file>

<file path=ppt/slides/_rels/slide39.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diagramLayout" Target="../diagrams/layout4.xml"/><Relationship Id="rId7" Type="http://schemas.openxmlformats.org/officeDocument/2006/relationships/image" Target="../media/image49.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png"/><Relationship Id="rId1" Type="http://schemas.openxmlformats.org/officeDocument/2006/relationships/slideLayout" Target="../slideLayouts/slideLayout7.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42.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8.emf"/><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42BF9F27-1B8F-4107-8775-5EE6389D9A91}"/>
              </a:ext>
            </a:extLst>
          </p:cNvPr>
          <p:cNvPicPr>
            <a:picLocks noChangeAspect="1"/>
          </p:cNvPicPr>
          <p:nvPr/>
        </p:nvPicPr>
        <p:blipFill>
          <a:blip r:embed="rId2"/>
          <a:stretch>
            <a:fillRect/>
          </a:stretch>
        </p:blipFill>
        <p:spPr>
          <a:xfrm>
            <a:off x="450795" y="2258596"/>
            <a:ext cx="6045355" cy="3972038"/>
          </a:xfrm>
          <a:prstGeom prst="rect">
            <a:avLst/>
          </a:prstGeom>
        </p:spPr>
      </p:pic>
      <p:pic>
        <p:nvPicPr>
          <p:cNvPr id="4" name="Picture 3"/>
          <p:cNvPicPr>
            <a:picLocks noChangeAspect="1"/>
          </p:cNvPicPr>
          <p:nvPr/>
        </p:nvPicPr>
        <p:blipFill rotWithShape="1">
          <a:blip r:embed="rId3"/>
          <a:srcRect l="984" r="914" b="11911"/>
          <a:stretch/>
        </p:blipFill>
        <p:spPr>
          <a:xfrm>
            <a:off x="0" y="5613119"/>
            <a:ext cx="12200709" cy="1235031"/>
          </a:xfrm>
          <a:prstGeom prst="rect">
            <a:avLst/>
          </a:prstGeom>
        </p:spPr>
      </p:pic>
      <p:pic>
        <p:nvPicPr>
          <p:cNvPr id="12" name="Picture 11"/>
          <p:cNvPicPr>
            <a:picLocks noChangeAspect="1"/>
          </p:cNvPicPr>
          <p:nvPr/>
        </p:nvPicPr>
        <p:blipFill>
          <a:blip r:embed="rId4"/>
          <a:stretch>
            <a:fillRect/>
          </a:stretch>
        </p:blipFill>
        <p:spPr>
          <a:xfrm>
            <a:off x="-112889" y="309716"/>
            <a:ext cx="9596102" cy="1791070"/>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450795" y="553855"/>
            <a:ext cx="5037341"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Pricing</a:t>
            </a:r>
          </a:p>
          <a:p>
            <a:r>
              <a:rPr lang="en-US" sz="2800" dirty="0">
                <a:solidFill>
                  <a:srgbClr val="24A9E1"/>
                </a:solidFill>
                <a:latin typeface="Tajawal Medium" panose="00000600000000000000" pitchFamily="2" charset="-78"/>
                <a:cs typeface="Tajawal Medium" panose="00000600000000000000" pitchFamily="2" charset="-78"/>
              </a:rPr>
              <a:t>Prepared by Dr. Thana Ahmed</a:t>
            </a:r>
          </a:p>
          <a:p>
            <a:r>
              <a:rPr lang="en-US" sz="2800" dirty="0">
                <a:solidFill>
                  <a:srgbClr val="FF9518"/>
                </a:solidFill>
                <a:latin typeface="Tajawal Medium" panose="00000600000000000000" pitchFamily="2" charset="-78"/>
                <a:cs typeface="Tajawal Medium" panose="00000600000000000000" pitchFamily="2" charset="-78"/>
              </a:rPr>
              <a:t>Lecture 6</a:t>
            </a:r>
          </a:p>
        </p:txBody>
      </p:sp>
      <p:sp>
        <p:nvSpPr>
          <p:cNvPr id="16" name="TextBox 15"/>
          <p:cNvSpPr txBox="1"/>
          <p:nvPr/>
        </p:nvSpPr>
        <p:spPr>
          <a:xfrm>
            <a:off x="6786564" y="3159395"/>
            <a:ext cx="5168876" cy="830997"/>
          </a:xfrm>
          <a:prstGeom prst="rect">
            <a:avLst/>
          </a:prstGeom>
          <a:noFill/>
        </p:spPr>
        <p:txBody>
          <a:bodyPr wrap="square" rtlCol="0">
            <a:spAutoFit/>
          </a:bodyPr>
          <a:lstStyle/>
          <a:p>
            <a:r>
              <a:rPr lang="en-US" sz="2400" b="1" dirty="0">
                <a:solidFill>
                  <a:schemeClr val="bg1"/>
                </a:solidFill>
                <a:cs typeface="Tajawal Medium" panose="00000600000000000000" pitchFamily="2" charset="-78"/>
              </a:rPr>
              <a:t>MGM204</a:t>
            </a:r>
          </a:p>
          <a:p>
            <a:r>
              <a:rPr lang="en-US" sz="2400" b="1" dirty="0">
                <a:solidFill>
                  <a:schemeClr val="bg1"/>
                </a:solidFill>
                <a:cs typeface="Tajawal Medium" panose="00000600000000000000" pitchFamily="2" charset="-78"/>
              </a:rPr>
              <a:t>PRINCIPLE OF MARKETING</a:t>
            </a:r>
            <a:endParaRPr lang="en-US" sz="24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xmlns="" id="{1D9F7BF7-0470-4643-98A4-6BC35B3D40E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0" y="0"/>
            <a:ext cx="5157694" cy="4950634"/>
          </a:xfrm>
          <a:custGeom>
            <a:avLst/>
            <a:gdLst>
              <a:gd name="connsiteX0" fmla="*/ 5157694 w 5157694"/>
              <a:gd name="connsiteY0" fmla="*/ 0 h 4950634"/>
              <a:gd name="connsiteX1" fmla="*/ 263400 w 5157694"/>
              <a:gd name="connsiteY1" fmla="*/ 0 h 4950634"/>
              <a:gd name="connsiteX2" fmla="*/ 161950 w 5157694"/>
              <a:gd name="connsiteY2" fmla="*/ 277179 h 4950634"/>
              <a:gd name="connsiteX3" fmla="*/ 0 w 5157694"/>
              <a:gd name="connsiteY3" fmla="*/ 1348379 h 4950634"/>
              <a:gd name="connsiteX4" fmla="*/ 3602256 w 5157694"/>
              <a:gd name="connsiteY4" fmla="*/ 4950634 h 4950634"/>
              <a:gd name="connsiteX5" fmla="*/ 4984183 w 5157694"/>
              <a:gd name="connsiteY5" fmla="*/ 4676036 h 4950634"/>
              <a:gd name="connsiteX6" fmla="*/ 5157694 w 5157694"/>
              <a:gd name="connsiteY6" fmla="*/ 4598233 h 4950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57694" h="4950634">
                <a:moveTo>
                  <a:pt x="5157694" y="0"/>
                </a:moveTo>
                <a:lnTo>
                  <a:pt x="263400" y="0"/>
                </a:lnTo>
                <a:lnTo>
                  <a:pt x="161950" y="277179"/>
                </a:lnTo>
                <a:cubicBezTo>
                  <a:pt x="56700" y="615571"/>
                  <a:pt x="0" y="975354"/>
                  <a:pt x="0" y="1348379"/>
                </a:cubicBezTo>
                <a:cubicBezTo>
                  <a:pt x="0" y="3337849"/>
                  <a:pt x="1612786" y="4950634"/>
                  <a:pt x="3602256" y="4950634"/>
                </a:cubicBezTo>
                <a:cubicBezTo>
                  <a:pt x="4091852" y="4950634"/>
                  <a:pt x="4558635" y="4852960"/>
                  <a:pt x="4984183" y="4676036"/>
                </a:cubicBezTo>
                <a:lnTo>
                  <a:pt x="5157694" y="459823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Freeform: Shape 10">
            <a:extLst>
              <a:ext uri="{FF2B5EF4-FFF2-40B4-BE49-F238E27FC236}">
                <a16:creationId xmlns:a16="http://schemas.microsoft.com/office/drawing/2014/main" xmlns="" id="{644AD5F1-5EFA-450C-8A99-3B23B033F51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1" y="0"/>
            <a:ext cx="4931983" cy="4724929"/>
          </a:xfrm>
          <a:custGeom>
            <a:avLst/>
            <a:gdLst>
              <a:gd name="connsiteX0" fmla="*/ 4931983 w 4931983"/>
              <a:gd name="connsiteY0" fmla="*/ 0 h 4724929"/>
              <a:gd name="connsiteX1" fmla="*/ 281761 w 4931983"/>
              <a:gd name="connsiteY1" fmla="*/ 0 h 4724929"/>
              <a:gd name="connsiteX2" fmla="*/ 265347 w 4931983"/>
              <a:gd name="connsiteY2" fmla="*/ 34074 h 4724929"/>
              <a:gd name="connsiteX3" fmla="*/ 0 w 4931983"/>
              <a:gd name="connsiteY3" fmla="*/ 1348380 h 4724929"/>
              <a:gd name="connsiteX4" fmla="*/ 3376549 w 4931983"/>
              <a:gd name="connsiteY4" fmla="*/ 4724929 h 4724929"/>
              <a:gd name="connsiteX5" fmla="*/ 4840423 w 4931983"/>
              <a:gd name="connsiteY5" fmla="*/ 4391965 h 4724929"/>
              <a:gd name="connsiteX6" fmla="*/ 4931983 w 4931983"/>
              <a:gd name="connsiteY6" fmla="*/ 4341519 h 4724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31983" h="4724929">
                <a:moveTo>
                  <a:pt x="4931983" y="0"/>
                </a:moveTo>
                <a:lnTo>
                  <a:pt x="281761" y="0"/>
                </a:lnTo>
                <a:lnTo>
                  <a:pt x="265347" y="34074"/>
                </a:lnTo>
                <a:cubicBezTo>
                  <a:pt x="94485" y="438040"/>
                  <a:pt x="0" y="882177"/>
                  <a:pt x="0" y="1348380"/>
                </a:cubicBezTo>
                <a:cubicBezTo>
                  <a:pt x="0" y="3213197"/>
                  <a:pt x="1511732" y="4724929"/>
                  <a:pt x="3376549" y="4724929"/>
                </a:cubicBezTo>
                <a:cubicBezTo>
                  <a:pt x="3901029" y="4724929"/>
                  <a:pt x="4397579" y="4605349"/>
                  <a:pt x="4840423" y="4391965"/>
                </a:cubicBezTo>
                <a:lnTo>
                  <a:pt x="4931983" y="43415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5" name="Content Placeholder 2">
            <a:extLst>
              <a:ext uri="{FF2B5EF4-FFF2-40B4-BE49-F238E27FC236}">
                <a16:creationId xmlns:a16="http://schemas.microsoft.com/office/drawing/2014/main" xmlns="" id="{D54233D7-C18D-4277-9F2B-C762955A314E}"/>
              </a:ext>
            </a:extLst>
          </p:cNvPr>
          <p:cNvGraphicFramePr>
            <a:graphicFrameLocks noGrp="1"/>
          </p:cNvGraphicFramePr>
          <p:nvPr>
            <p:ph idx="1"/>
            <p:extLst>
              <p:ext uri="{D42A27DB-BD31-4B8C-83A1-F6EECF244321}">
                <p14:modId xmlns:p14="http://schemas.microsoft.com/office/powerpoint/2010/main" val="732607217"/>
              </p:ext>
            </p:extLst>
          </p:nvPr>
        </p:nvGraphicFramePr>
        <p:xfrm>
          <a:off x="5683624" y="1409700"/>
          <a:ext cx="6111297" cy="45727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xmlns="" id="{824BC881-F648-438C-8B9D-1C2D6F9B8EDB}"/>
              </a:ext>
            </a:extLst>
          </p:cNvPr>
          <p:cNvPicPr>
            <a:picLocks noChangeAspect="1"/>
          </p:cNvPicPr>
          <p:nvPr/>
        </p:nvPicPr>
        <p:blipFill rotWithShape="1">
          <a:blip r:embed="rId7"/>
          <a:srcRect l="-19117" t="-10774" r="-2086" b="-10430"/>
          <a:stretch/>
        </p:blipFill>
        <p:spPr>
          <a:xfrm>
            <a:off x="-393491" y="314048"/>
            <a:ext cx="4733128" cy="4216387"/>
          </a:xfrm>
          <a:prstGeom prst="ellipse">
            <a:avLst/>
          </a:prstGeom>
        </p:spPr>
      </p:pic>
    </p:spTree>
    <p:extLst>
      <p:ext uri="{BB962C8B-B14F-4D97-AF65-F5344CB8AC3E}">
        <p14:creationId xmlns:p14="http://schemas.microsoft.com/office/powerpoint/2010/main" val="3038011129"/>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25FCE169-4276-4005-8C82-CCC9C80C4FC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58920" y="461736"/>
            <a:ext cx="6675119" cy="1866293"/>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2894D6A0-57A8-4EDA-8DF6-9292A39D9505}"/>
              </a:ext>
            </a:extLst>
          </p:cNvPr>
          <p:cNvSpPr>
            <a:spLocks noGrp="1"/>
          </p:cNvSpPr>
          <p:nvPr>
            <p:ph type="title"/>
          </p:nvPr>
        </p:nvSpPr>
        <p:spPr>
          <a:xfrm>
            <a:off x="730155" y="467575"/>
            <a:ext cx="6090743" cy="1422871"/>
          </a:xfrm>
        </p:spPr>
        <p:txBody>
          <a:bodyPr>
            <a:normAutofit/>
          </a:bodyPr>
          <a:lstStyle/>
          <a:p>
            <a:r>
              <a:rPr lang="en-US" dirty="0">
                <a:solidFill>
                  <a:srgbClr val="FFFFFF"/>
                </a:solidFill>
              </a:rPr>
              <a:t>1. WHAT IS A PRICE?</a:t>
            </a:r>
          </a:p>
        </p:txBody>
      </p:sp>
      <p:sp>
        <p:nvSpPr>
          <p:cNvPr id="12" name="Rectangle 11">
            <a:extLst>
              <a:ext uri="{FF2B5EF4-FFF2-40B4-BE49-F238E27FC236}">
                <a16:creationId xmlns:a16="http://schemas.microsoft.com/office/drawing/2014/main" xmlns="" id="{B775CD93-9DF2-48CB-9F57-1BCA9A46C7F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279951" y="467575"/>
            <a:ext cx="2148840" cy="1877811"/>
          </a:xfrm>
          <a:prstGeom prst="rect">
            <a:avLst/>
          </a:prstGeom>
          <a:solidFill>
            <a:srgbClr val="70593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xmlns="" id="{E186B68C-84BC-4A6E-99D1-EE87483C134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9573990" y="471340"/>
            <a:ext cx="2148840" cy="1856689"/>
          </a:xfrm>
          <a:prstGeom prst="rect">
            <a:avLst/>
          </a:prstGeom>
          <a:solidFill>
            <a:srgbClr val="D16F94"/>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xmlns="" id="{1C091803-41C2-48E0-9228-5148460C747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58920" y="2476301"/>
            <a:ext cx="6675119" cy="3922777"/>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lumMod val="85000"/>
                </a:prstClr>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xmlns="" id="{842A8CF0-8CE1-46FE-A5B8-E158AE5C9A16}"/>
              </a:ext>
            </a:extLst>
          </p:cNvPr>
          <p:cNvSpPr>
            <a:spLocks noGrp="1"/>
          </p:cNvSpPr>
          <p:nvPr>
            <p:ph idx="1"/>
          </p:nvPr>
        </p:nvSpPr>
        <p:spPr>
          <a:xfrm>
            <a:off x="622651" y="2726067"/>
            <a:ext cx="6347655" cy="3410824"/>
          </a:xfrm>
        </p:spPr>
        <p:txBody>
          <a:bodyPr anchor="ctr">
            <a:normAutofit fontScale="92500"/>
          </a:bodyPr>
          <a:lstStyle/>
          <a:p>
            <a:pPr>
              <a:lnSpc>
                <a:spcPct val="110000"/>
              </a:lnSpc>
            </a:pPr>
            <a:r>
              <a:rPr lang="en-US" sz="2400" b="1" dirty="0"/>
              <a:t>PRICE = “</a:t>
            </a:r>
            <a:r>
              <a:rPr lang="en-US" sz="2400" b="0" i="0" u="none" strike="noStrike" baseline="0" dirty="0">
                <a:latin typeface="TimesLTPro-Roman"/>
              </a:rPr>
              <a:t>The amount charged for a product or service, or the sum of the values that customers exchange for the benefits of having or using the product or service” </a:t>
            </a:r>
          </a:p>
          <a:p>
            <a:pPr>
              <a:lnSpc>
                <a:spcPct val="110000"/>
              </a:lnSpc>
            </a:pPr>
            <a:r>
              <a:rPr lang="en-US" sz="2400" b="1" dirty="0"/>
              <a:t>Price = CAPTURING VALUE FROM THE CUSTOMERS.</a:t>
            </a:r>
          </a:p>
          <a:p>
            <a:pPr>
              <a:lnSpc>
                <a:spcPct val="110000"/>
              </a:lnSpc>
            </a:pPr>
            <a:r>
              <a:rPr lang="en-US" sz="2400" dirty="0">
                <a:latin typeface="TimesLTPro-Roman"/>
              </a:rPr>
              <a:t>Price is the only element in the marketing mix that produces revenue; all other elements represent costs.</a:t>
            </a:r>
          </a:p>
          <a:p>
            <a:pPr marL="0" indent="0">
              <a:buNone/>
            </a:pPr>
            <a:endParaRPr lang="en-US" sz="2400" dirty="0">
              <a:latin typeface="TimesLTPro-Roman"/>
            </a:endParaRPr>
          </a:p>
        </p:txBody>
      </p:sp>
      <p:sp>
        <p:nvSpPr>
          <p:cNvPr id="18" name="Rectangle 17">
            <a:extLst>
              <a:ext uri="{FF2B5EF4-FFF2-40B4-BE49-F238E27FC236}">
                <a16:creationId xmlns:a16="http://schemas.microsoft.com/office/drawing/2014/main" xmlns="" id="{01955DCA-E99D-4678-99DB-8075105C122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279951" y="2480956"/>
            <a:ext cx="4453128" cy="3922776"/>
          </a:xfrm>
          <a:prstGeom prst="rect">
            <a:avLst/>
          </a:prstGeom>
          <a:solidFill>
            <a:srgbClr val="D16F94">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xmlns="" id="{35388ABD-07E4-4803-851D-4693900C4693}"/>
              </a:ext>
            </a:extLst>
          </p:cNvPr>
          <p:cNvPicPr>
            <a:picLocks noChangeAspect="1"/>
          </p:cNvPicPr>
          <p:nvPr/>
        </p:nvPicPr>
        <p:blipFill>
          <a:blip r:embed="rId2"/>
          <a:stretch>
            <a:fillRect/>
          </a:stretch>
        </p:blipFill>
        <p:spPr>
          <a:xfrm>
            <a:off x="7279951" y="2476300"/>
            <a:ext cx="4453127" cy="3910359"/>
          </a:xfrm>
          <a:prstGeom prst="rect">
            <a:avLst/>
          </a:prstGeom>
        </p:spPr>
      </p:pic>
    </p:spTree>
    <p:extLst>
      <p:ext uri="{BB962C8B-B14F-4D97-AF65-F5344CB8AC3E}">
        <p14:creationId xmlns:p14="http://schemas.microsoft.com/office/powerpoint/2010/main" val="18357098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0DE6A193-4755-479A-BC6F-A7EBCA73BE1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1"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xmlns="" id="{9956B344-7BAC-4B76-AA53-57F54F08AF1C}"/>
              </a:ext>
            </a:extLst>
          </p:cNvPr>
          <p:cNvPicPr>
            <a:picLocks noChangeAspect="1"/>
          </p:cNvPicPr>
          <p:nvPr/>
        </p:nvPicPr>
        <p:blipFill>
          <a:blip r:embed="rId2"/>
          <a:stretch>
            <a:fillRect/>
          </a:stretch>
        </p:blipFill>
        <p:spPr>
          <a:xfrm>
            <a:off x="7949045" y="1043190"/>
            <a:ext cx="3789988" cy="4648560"/>
          </a:xfrm>
          <a:prstGeom prst="rect">
            <a:avLst/>
          </a:prstGeom>
        </p:spPr>
      </p:pic>
      <p:sp>
        <p:nvSpPr>
          <p:cNvPr id="11" name="Freeform: Shape 10">
            <a:extLst>
              <a:ext uri="{FF2B5EF4-FFF2-40B4-BE49-F238E27FC236}">
                <a16:creationId xmlns:a16="http://schemas.microsoft.com/office/drawing/2014/main" xmlns="" id="{AB8B8498-A488-40AF-99EB-F622ED9AD6B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V="1">
            <a:off x="0" y="-478"/>
            <a:ext cx="8896786" cy="6858478"/>
          </a:xfrm>
          <a:custGeom>
            <a:avLst/>
            <a:gdLst>
              <a:gd name="connsiteX0" fmla="*/ 1472231 w 8896786"/>
              <a:gd name="connsiteY0" fmla="*/ 6858478 h 6858478"/>
              <a:gd name="connsiteX1" fmla="*/ 8896786 w 8896786"/>
              <a:gd name="connsiteY1" fmla="*/ 6858478 h 6858478"/>
              <a:gd name="connsiteX2" fmla="*/ 5720411 w 8896786"/>
              <a:gd name="connsiteY2" fmla="*/ 0 h 6858478"/>
              <a:gd name="connsiteX3" fmla="*/ 5714834 w 8896786"/>
              <a:gd name="connsiteY3" fmla="*/ 0 h 6858478"/>
              <a:gd name="connsiteX4" fmla="*/ 4648606 w 8896786"/>
              <a:gd name="connsiteY4" fmla="*/ 0 h 6858478"/>
              <a:gd name="connsiteX5" fmla="*/ 0 w 8896786"/>
              <a:gd name="connsiteY5" fmla="*/ 0 h 6858478"/>
              <a:gd name="connsiteX6" fmla="*/ 0 w 8896786"/>
              <a:gd name="connsiteY6" fmla="*/ 6857915 h 6858478"/>
              <a:gd name="connsiteX7" fmla="*/ 1472491 w 8896786"/>
              <a:gd name="connsiteY7" fmla="*/ 6857915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896786" h="6858478">
                <a:moveTo>
                  <a:pt x="1472231" y="6858478"/>
                </a:moveTo>
                <a:lnTo>
                  <a:pt x="8896786" y="6858478"/>
                </a:lnTo>
                <a:lnTo>
                  <a:pt x="5720411" y="0"/>
                </a:lnTo>
                <a:lnTo>
                  <a:pt x="5714834" y="0"/>
                </a:lnTo>
                <a:lnTo>
                  <a:pt x="4648606" y="0"/>
                </a:lnTo>
                <a:lnTo>
                  <a:pt x="0" y="0"/>
                </a:lnTo>
                <a:lnTo>
                  <a:pt x="0" y="6857915"/>
                </a:lnTo>
                <a:lnTo>
                  <a:pt x="1472491" y="6857915"/>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xmlns="" id="{2F033D07-FE42-4E5C-A00A-FFE1D42C0FF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V="1">
            <a:off x="0" y="-479"/>
            <a:ext cx="8096249" cy="6858479"/>
          </a:xfrm>
          <a:custGeom>
            <a:avLst/>
            <a:gdLst>
              <a:gd name="connsiteX0" fmla="*/ 0 w 8096249"/>
              <a:gd name="connsiteY0" fmla="*/ 6858479 h 6858479"/>
              <a:gd name="connsiteX1" fmla="*/ 2130297 w 8096249"/>
              <a:gd name="connsiteY1" fmla="*/ 6858479 h 6858479"/>
              <a:gd name="connsiteX2" fmla="*/ 2130297 w 8096249"/>
              <a:gd name="connsiteY2" fmla="*/ 6858478 h 6858479"/>
              <a:gd name="connsiteX3" fmla="*/ 8096249 w 8096249"/>
              <a:gd name="connsiteY3" fmla="*/ 6858478 h 6858479"/>
              <a:gd name="connsiteX4" fmla="*/ 4919874 w 8096249"/>
              <a:gd name="connsiteY4" fmla="*/ 0 h 6858479"/>
              <a:gd name="connsiteX5" fmla="*/ 4914297 w 8096249"/>
              <a:gd name="connsiteY5" fmla="*/ 0 h 6858479"/>
              <a:gd name="connsiteX6" fmla="*/ 3848069 w 8096249"/>
              <a:gd name="connsiteY6" fmla="*/ 0 h 6858479"/>
              <a:gd name="connsiteX7" fmla="*/ 18197 w 8096249"/>
              <a:gd name="connsiteY7" fmla="*/ 0 h 6858479"/>
              <a:gd name="connsiteX8" fmla="*/ 18197 w 8096249"/>
              <a:gd name="connsiteY8" fmla="*/ 479 h 6858479"/>
              <a:gd name="connsiteX9" fmla="*/ 0 w 8096249"/>
              <a:gd name="connsiteY9" fmla="*/ 479 h 6858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96249" h="6858479">
                <a:moveTo>
                  <a:pt x="0" y="6858479"/>
                </a:moveTo>
                <a:lnTo>
                  <a:pt x="2130297" y="6858479"/>
                </a:lnTo>
                <a:lnTo>
                  <a:pt x="2130297" y="6858478"/>
                </a:lnTo>
                <a:lnTo>
                  <a:pt x="8096249" y="6858478"/>
                </a:lnTo>
                <a:lnTo>
                  <a:pt x="4919874" y="0"/>
                </a:lnTo>
                <a:lnTo>
                  <a:pt x="4914297" y="0"/>
                </a:lnTo>
                <a:lnTo>
                  <a:pt x="3848069" y="0"/>
                </a:lnTo>
                <a:lnTo>
                  <a:pt x="18197" y="0"/>
                </a:lnTo>
                <a:lnTo>
                  <a:pt x="18197" y="479"/>
                </a:lnTo>
                <a:lnTo>
                  <a:pt x="0" y="479"/>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C9F5907B-9D32-4481-987E-C638BF7C0E8A}"/>
              </a:ext>
            </a:extLst>
          </p:cNvPr>
          <p:cNvSpPr>
            <a:spLocks noGrp="1"/>
          </p:cNvSpPr>
          <p:nvPr>
            <p:ph type="title"/>
          </p:nvPr>
        </p:nvSpPr>
        <p:spPr>
          <a:xfrm>
            <a:off x="452967" y="491321"/>
            <a:ext cx="6168348" cy="5200429"/>
          </a:xfrm>
        </p:spPr>
        <p:txBody>
          <a:bodyPr vert="horz" lIns="91440" tIns="45720" rIns="91440" bIns="45720" rtlCol="0" anchor="b">
            <a:normAutofit/>
          </a:bodyPr>
          <a:lstStyle/>
          <a:p>
            <a:r>
              <a:rPr lang="en-US" sz="4600" b="1" i="0" u="none" strike="noStrike" kern="1200" baseline="0" dirty="0">
                <a:solidFill>
                  <a:schemeClr val="tx1"/>
                </a:solidFill>
                <a:latin typeface="+mj-lt"/>
                <a:ea typeface="+mj-ea"/>
                <a:cs typeface="+mj-cs"/>
              </a:rPr>
              <a:t>“ No matter what the state of the economy, companies should sell value, not price”</a:t>
            </a:r>
            <a:br>
              <a:rPr lang="en-US" sz="4600" b="1" i="0" u="none" strike="noStrike" kern="1200" baseline="0" dirty="0">
                <a:solidFill>
                  <a:schemeClr val="tx1"/>
                </a:solidFill>
                <a:latin typeface="+mj-lt"/>
                <a:ea typeface="+mj-ea"/>
                <a:cs typeface="+mj-cs"/>
              </a:rPr>
            </a:br>
            <a:r>
              <a:rPr lang="en-US" sz="4600" b="1" i="0" u="none" strike="noStrike" kern="1200" baseline="0" dirty="0">
                <a:solidFill>
                  <a:schemeClr val="tx1"/>
                </a:solidFill>
                <a:latin typeface="+mj-lt"/>
                <a:ea typeface="+mj-ea"/>
                <a:cs typeface="+mj-cs"/>
              </a:rPr>
              <a:t/>
            </a:r>
            <a:br>
              <a:rPr lang="en-US" sz="4600" b="1" i="0" u="none" strike="noStrike" kern="1200" baseline="0" dirty="0">
                <a:solidFill>
                  <a:schemeClr val="tx1"/>
                </a:solidFill>
                <a:latin typeface="+mj-lt"/>
                <a:ea typeface="+mj-ea"/>
                <a:cs typeface="+mj-cs"/>
              </a:rPr>
            </a:br>
            <a:r>
              <a:rPr lang="en-US" sz="4600" b="1" i="0" u="none" strike="noStrike" kern="1200" baseline="0" dirty="0">
                <a:solidFill>
                  <a:schemeClr val="tx1"/>
                </a:solidFill>
                <a:latin typeface="+mj-lt"/>
                <a:ea typeface="+mj-ea"/>
                <a:cs typeface="+mj-cs"/>
              </a:rPr>
              <a:t> </a:t>
            </a:r>
            <a:endParaRPr lang="en-US" sz="4600" kern="1200" dirty="0">
              <a:solidFill>
                <a:schemeClr val="tx1"/>
              </a:solidFill>
              <a:latin typeface="+mj-lt"/>
              <a:ea typeface="+mj-ea"/>
              <a:cs typeface="+mj-cs"/>
            </a:endParaRPr>
          </a:p>
        </p:txBody>
      </p:sp>
      <p:sp>
        <p:nvSpPr>
          <p:cNvPr id="10" name="TextBox 9">
            <a:extLst>
              <a:ext uri="{FF2B5EF4-FFF2-40B4-BE49-F238E27FC236}">
                <a16:creationId xmlns:a16="http://schemas.microsoft.com/office/drawing/2014/main" xmlns="" id="{FCE012B4-EE2B-4D47-A217-AEF297B8268F}"/>
              </a:ext>
            </a:extLst>
          </p:cNvPr>
          <p:cNvSpPr txBox="1"/>
          <p:nvPr/>
        </p:nvSpPr>
        <p:spPr>
          <a:xfrm>
            <a:off x="3267439" y="4598454"/>
            <a:ext cx="6216554" cy="369332"/>
          </a:xfrm>
          <a:prstGeom prst="rect">
            <a:avLst/>
          </a:prstGeom>
          <a:noFill/>
        </p:spPr>
        <p:txBody>
          <a:bodyPr wrap="square">
            <a:spAutoFit/>
          </a:bodyPr>
          <a:lstStyle/>
          <a:p>
            <a:r>
              <a:rPr lang="en-US" sz="1800" b="1" i="0" u="none" strike="noStrike" kern="1200" baseline="0" dirty="0">
                <a:solidFill>
                  <a:schemeClr val="tx1"/>
                </a:solidFill>
                <a:latin typeface="+mj-lt"/>
                <a:ea typeface="+mj-ea"/>
                <a:cs typeface="+mj-cs"/>
              </a:rPr>
              <a:t>Armstrong et al. 2017</a:t>
            </a:r>
            <a:endParaRPr lang="en-US" dirty="0"/>
          </a:p>
        </p:txBody>
      </p:sp>
    </p:spTree>
    <p:extLst>
      <p:ext uri="{BB962C8B-B14F-4D97-AF65-F5344CB8AC3E}">
        <p14:creationId xmlns:p14="http://schemas.microsoft.com/office/powerpoint/2010/main" val="3516514237"/>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8206DCA-E98C-4FE5-8B64-7F2E2B40A781}"/>
              </a:ext>
            </a:extLst>
          </p:cNvPr>
          <p:cNvSpPr>
            <a:spLocks noGrp="1"/>
          </p:cNvSpPr>
          <p:nvPr>
            <p:ph type="title"/>
          </p:nvPr>
        </p:nvSpPr>
        <p:spPr>
          <a:xfrm>
            <a:off x="2347415" y="136525"/>
            <a:ext cx="8637896" cy="1325563"/>
          </a:xfrm>
        </p:spPr>
        <p:txBody>
          <a:bodyPr/>
          <a:lstStyle/>
          <a:p>
            <a:r>
              <a:rPr lang="en-US" dirty="0"/>
              <a:t>2. Price Model</a:t>
            </a:r>
          </a:p>
        </p:txBody>
      </p:sp>
      <p:pic>
        <p:nvPicPr>
          <p:cNvPr id="4" name="Picture 3">
            <a:extLst>
              <a:ext uri="{FF2B5EF4-FFF2-40B4-BE49-F238E27FC236}">
                <a16:creationId xmlns:a16="http://schemas.microsoft.com/office/drawing/2014/main" xmlns="" id="{D9A6FF7A-EB66-4F1F-92EB-708379995247}"/>
              </a:ext>
            </a:extLst>
          </p:cNvPr>
          <p:cNvPicPr>
            <a:picLocks noChangeAspect="1"/>
          </p:cNvPicPr>
          <p:nvPr/>
        </p:nvPicPr>
        <p:blipFill>
          <a:blip r:embed="rId2"/>
          <a:stretch>
            <a:fillRect/>
          </a:stretch>
        </p:blipFill>
        <p:spPr>
          <a:xfrm>
            <a:off x="2731506" y="1191682"/>
            <a:ext cx="6053738" cy="4474635"/>
          </a:xfrm>
          <a:prstGeom prst="rect">
            <a:avLst/>
          </a:prstGeom>
        </p:spPr>
      </p:pic>
    </p:spTree>
    <p:extLst>
      <p:ext uri="{BB962C8B-B14F-4D97-AF65-F5344CB8AC3E}">
        <p14:creationId xmlns:p14="http://schemas.microsoft.com/office/powerpoint/2010/main" val="6482255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CC6B53D-FAA1-433D-A66D-A25036E2ECAC}"/>
              </a:ext>
            </a:extLst>
          </p:cNvPr>
          <p:cNvSpPr>
            <a:spLocks noGrp="1"/>
          </p:cNvSpPr>
          <p:nvPr>
            <p:ph type="title"/>
          </p:nvPr>
        </p:nvSpPr>
        <p:spPr>
          <a:xfrm>
            <a:off x="2357438" y="204765"/>
            <a:ext cx="8996362" cy="1325563"/>
          </a:xfrm>
        </p:spPr>
        <p:txBody>
          <a:bodyPr>
            <a:normAutofit/>
          </a:bodyPr>
          <a:lstStyle/>
          <a:p>
            <a:r>
              <a:rPr lang="en-US" sz="3200" b="0" i="0" u="none" strike="noStrike" baseline="0" dirty="0">
                <a:latin typeface="TimesLTPro-Roman"/>
              </a:rPr>
              <a:t>Major considerations in setting prices</a:t>
            </a:r>
            <a:endParaRPr lang="en-US" sz="6600" dirty="0"/>
          </a:p>
        </p:txBody>
      </p:sp>
      <p:pic>
        <p:nvPicPr>
          <p:cNvPr id="7" name="Picture 6">
            <a:extLst>
              <a:ext uri="{FF2B5EF4-FFF2-40B4-BE49-F238E27FC236}">
                <a16:creationId xmlns:a16="http://schemas.microsoft.com/office/drawing/2014/main" xmlns="" id="{BCC5BD4B-0D96-4D85-91AC-58C96EB14B0E}"/>
              </a:ext>
            </a:extLst>
          </p:cNvPr>
          <p:cNvPicPr>
            <a:picLocks noChangeAspect="1"/>
          </p:cNvPicPr>
          <p:nvPr/>
        </p:nvPicPr>
        <p:blipFill>
          <a:blip r:embed="rId2"/>
          <a:stretch>
            <a:fillRect/>
          </a:stretch>
        </p:blipFill>
        <p:spPr>
          <a:xfrm>
            <a:off x="713570" y="1586132"/>
            <a:ext cx="11228221" cy="3685736"/>
          </a:xfrm>
          <a:prstGeom prst="rect">
            <a:avLst/>
          </a:prstGeom>
        </p:spPr>
      </p:pic>
      <p:sp>
        <p:nvSpPr>
          <p:cNvPr id="9" name="TextBox 8">
            <a:extLst>
              <a:ext uri="{FF2B5EF4-FFF2-40B4-BE49-F238E27FC236}">
                <a16:creationId xmlns:a16="http://schemas.microsoft.com/office/drawing/2014/main" xmlns="" id="{28472EDB-D51F-4246-98DB-C71D1010DB5E}"/>
              </a:ext>
            </a:extLst>
          </p:cNvPr>
          <p:cNvSpPr txBox="1"/>
          <p:nvPr/>
        </p:nvSpPr>
        <p:spPr>
          <a:xfrm>
            <a:off x="6327680" y="4531315"/>
            <a:ext cx="6257924" cy="369332"/>
          </a:xfrm>
          <a:prstGeom prst="rect">
            <a:avLst/>
          </a:prstGeom>
          <a:noFill/>
        </p:spPr>
        <p:txBody>
          <a:bodyPr wrap="square">
            <a:spAutoFit/>
          </a:bodyPr>
          <a:lstStyle/>
          <a:p>
            <a:r>
              <a:rPr lang="en-US" b="0" i="0" u="none" strike="noStrike" baseline="0" dirty="0">
                <a:solidFill>
                  <a:srgbClr val="0A1F61"/>
                </a:solidFill>
                <a:latin typeface="TimesLTPro-Roman"/>
              </a:rPr>
              <a:t>Considerations in setting prices</a:t>
            </a:r>
            <a:endParaRPr lang="en-US" dirty="0">
              <a:solidFill>
                <a:srgbClr val="0A1F61"/>
              </a:solidFill>
            </a:endParaRPr>
          </a:p>
        </p:txBody>
      </p:sp>
      <p:sp>
        <p:nvSpPr>
          <p:cNvPr id="10" name="Arrow: Right 9">
            <a:extLst>
              <a:ext uri="{FF2B5EF4-FFF2-40B4-BE49-F238E27FC236}">
                <a16:creationId xmlns:a16="http://schemas.microsoft.com/office/drawing/2014/main" xmlns="" id="{7F0B5ED9-3664-4C97-B195-2DCFA137AB6C}"/>
              </a:ext>
            </a:extLst>
          </p:cNvPr>
          <p:cNvSpPr/>
          <p:nvPr/>
        </p:nvSpPr>
        <p:spPr>
          <a:xfrm>
            <a:off x="713570" y="5327672"/>
            <a:ext cx="1156173" cy="48627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xmlns="" id="{6122152D-F6D3-4371-A91E-AD5F063F3EEE}"/>
              </a:ext>
            </a:extLst>
          </p:cNvPr>
          <p:cNvSpPr txBox="1"/>
          <p:nvPr/>
        </p:nvSpPr>
        <p:spPr>
          <a:xfrm>
            <a:off x="2088107" y="5168716"/>
            <a:ext cx="9648968" cy="646331"/>
          </a:xfrm>
          <a:prstGeom prst="rect">
            <a:avLst/>
          </a:prstGeom>
          <a:noFill/>
        </p:spPr>
        <p:txBody>
          <a:bodyPr wrap="square" rtlCol="0">
            <a:spAutoFit/>
          </a:bodyPr>
          <a:lstStyle/>
          <a:p>
            <a:pPr algn="l"/>
            <a:r>
              <a:rPr lang="en-US" dirty="0"/>
              <a:t>There are </a:t>
            </a:r>
            <a:r>
              <a:rPr lang="en-US" sz="1800" b="0" i="0" u="none" strike="noStrike" baseline="0" dirty="0">
                <a:latin typeface="TimesLTPro-Roman"/>
              </a:rPr>
              <a:t>three major pricing strategies: </a:t>
            </a:r>
            <a:r>
              <a:rPr lang="en-US" sz="1800" b="0" i="0" u="none" strike="noStrike" baseline="0" dirty="0">
                <a:solidFill>
                  <a:srgbClr val="C00000"/>
                </a:solidFill>
                <a:latin typeface="TimesLTPro-Roman"/>
              </a:rPr>
              <a:t>customer value-based pricing, cost-based pricing, </a:t>
            </a:r>
            <a:r>
              <a:rPr lang="en-US" sz="1800" b="0" i="0" u="none" strike="noStrike" baseline="0" dirty="0">
                <a:latin typeface="TimesLTPro-Roman"/>
              </a:rPr>
              <a:t>and </a:t>
            </a:r>
            <a:r>
              <a:rPr lang="en-US" sz="1800" b="0" i="0" u="none" strike="noStrike" baseline="0" dirty="0">
                <a:solidFill>
                  <a:srgbClr val="C00000"/>
                </a:solidFill>
                <a:latin typeface="TimesLTPro-Roman"/>
              </a:rPr>
              <a:t>competition-based pricing</a:t>
            </a:r>
            <a:endParaRPr lang="en-US" dirty="0">
              <a:solidFill>
                <a:srgbClr val="C00000"/>
              </a:solidFill>
            </a:endParaRPr>
          </a:p>
        </p:txBody>
      </p:sp>
    </p:spTree>
    <p:extLst>
      <p:ext uri="{BB962C8B-B14F-4D97-AF65-F5344CB8AC3E}">
        <p14:creationId xmlns:p14="http://schemas.microsoft.com/office/powerpoint/2010/main" val="14094326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Rectangle 9">
            <a:extLst>
              <a:ext uri="{FF2B5EF4-FFF2-40B4-BE49-F238E27FC236}">
                <a16:creationId xmlns:a16="http://schemas.microsoft.com/office/drawing/2014/main" xmlns="" id="{4038CB10-1F5C-4D54-9DF7-12586DE5B00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27546" y="321732"/>
            <a:ext cx="7058307" cy="1964266"/>
          </a:xfrm>
          <a:prstGeom prst="rect">
            <a:avLst/>
          </a:prstGeom>
          <a:solidFill>
            <a:srgbClr val="5A47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32374B7D-D9DF-4823-AD33-FF9E292A427C}"/>
              </a:ext>
            </a:extLst>
          </p:cNvPr>
          <p:cNvSpPr>
            <a:spLocks noGrp="1"/>
          </p:cNvSpPr>
          <p:nvPr>
            <p:ph type="title"/>
          </p:nvPr>
        </p:nvSpPr>
        <p:spPr>
          <a:xfrm>
            <a:off x="524256" y="516804"/>
            <a:ext cx="6748741" cy="1625210"/>
          </a:xfrm>
        </p:spPr>
        <p:txBody>
          <a:bodyPr>
            <a:normAutofit/>
          </a:bodyPr>
          <a:lstStyle/>
          <a:p>
            <a:r>
              <a:rPr lang="en-US" dirty="0">
                <a:solidFill>
                  <a:srgbClr val="FFFFFF"/>
                </a:solidFill>
                <a:latin typeface="ArialNarrowMTPro-Bold"/>
              </a:rPr>
              <a:t>2.1. C</a:t>
            </a:r>
            <a:r>
              <a:rPr lang="en-US" b="1" i="0" u="none" strike="noStrike" baseline="0" dirty="0">
                <a:solidFill>
                  <a:srgbClr val="FFFFFF"/>
                </a:solidFill>
                <a:latin typeface="ArialNarrowMTPro-Bold"/>
              </a:rPr>
              <a:t>ustomer Value-based Pricing</a:t>
            </a:r>
            <a:endParaRPr lang="en-US" dirty="0">
              <a:solidFill>
                <a:srgbClr val="FFFFFF"/>
              </a:solidFill>
            </a:endParaRPr>
          </a:p>
        </p:txBody>
      </p:sp>
      <p:sp>
        <p:nvSpPr>
          <p:cNvPr id="26" name="Rectangle 11">
            <a:extLst>
              <a:ext uri="{FF2B5EF4-FFF2-40B4-BE49-F238E27FC236}">
                <a16:creationId xmlns:a16="http://schemas.microsoft.com/office/drawing/2014/main" xmlns="" id="{36D30126-6314-4A93-B27E-5C66CF78192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29184" y="2432305"/>
            <a:ext cx="7056669" cy="4102852"/>
          </a:xfrm>
          <a:prstGeom prst="rect">
            <a:avLst/>
          </a:prstGeom>
          <a:solidFill>
            <a:srgbClr val="7F7F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13">
            <a:extLst>
              <a:ext uri="{FF2B5EF4-FFF2-40B4-BE49-F238E27FC236}">
                <a16:creationId xmlns:a16="http://schemas.microsoft.com/office/drawing/2014/main" xmlns="" id="{73ED6512-6858-4552-B699-9A97FE9A4E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xmlns="" id="{0597309D-4005-48E0-8F2C-BE83C4BA09EA}"/>
              </a:ext>
            </a:extLst>
          </p:cNvPr>
          <p:cNvSpPr>
            <a:spLocks noGrp="1"/>
          </p:cNvSpPr>
          <p:nvPr>
            <p:ph idx="1"/>
          </p:nvPr>
        </p:nvSpPr>
        <p:spPr>
          <a:xfrm>
            <a:off x="7534655" y="1062338"/>
            <a:ext cx="4133089" cy="4852362"/>
          </a:xfrm>
        </p:spPr>
        <p:txBody>
          <a:bodyPr anchor="ctr">
            <a:normAutofit/>
          </a:bodyPr>
          <a:lstStyle/>
          <a:p>
            <a:pPr>
              <a:lnSpc>
                <a:spcPct val="100000"/>
              </a:lnSpc>
            </a:pPr>
            <a:r>
              <a:rPr lang="en-US" sz="2000" b="1" dirty="0">
                <a:solidFill>
                  <a:schemeClr val="accent4">
                    <a:lumMod val="60000"/>
                    <a:lumOff val="40000"/>
                  </a:schemeClr>
                </a:solidFill>
                <a:latin typeface="TimesLTPro-Roman"/>
              </a:rPr>
              <a:t>Customer Value-based Pricing = </a:t>
            </a:r>
            <a:r>
              <a:rPr lang="en-US" sz="2000" dirty="0">
                <a:solidFill>
                  <a:srgbClr val="FFFFFF"/>
                </a:solidFill>
                <a:latin typeface="TimesLTPro-Roman"/>
              </a:rPr>
              <a:t>Setting price based on buyers’ perceptions of value rather than on the seller’s </a:t>
            </a:r>
            <a:r>
              <a:rPr lang="en-US" sz="2000" b="0" i="0" u="none" strike="noStrike" baseline="0" dirty="0">
                <a:solidFill>
                  <a:srgbClr val="FFFFFF"/>
                </a:solidFill>
                <a:latin typeface="TimesLTPro-Roman"/>
              </a:rPr>
              <a:t>cost.</a:t>
            </a:r>
          </a:p>
          <a:p>
            <a:pPr>
              <a:lnSpc>
                <a:spcPct val="100000"/>
              </a:lnSpc>
            </a:pPr>
            <a:endParaRPr lang="en-US" sz="2000" b="0" i="0" u="none" strike="noStrike" baseline="0" dirty="0">
              <a:solidFill>
                <a:srgbClr val="FFFFFF"/>
              </a:solidFill>
              <a:latin typeface="TimesLTPro-Roman"/>
            </a:endParaRPr>
          </a:p>
          <a:p>
            <a:pPr>
              <a:lnSpc>
                <a:spcPct val="100000"/>
              </a:lnSpc>
            </a:pPr>
            <a:r>
              <a:rPr lang="en-US" sz="2000" b="1" i="0" u="none" strike="noStrike" baseline="0" dirty="0">
                <a:solidFill>
                  <a:schemeClr val="accent4">
                    <a:lumMod val="60000"/>
                    <a:lumOff val="40000"/>
                  </a:schemeClr>
                </a:solidFill>
                <a:latin typeface="TimesLTPro-Roman"/>
              </a:rPr>
              <a:t>Value-based pricing </a:t>
            </a:r>
            <a:r>
              <a:rPr lang="en-US" sz="2000" b="0" i="0" u="none" strike="noStrike" baseline="0" dirty="0">
                <a:solidFill>
                  <a:srgbClr val="FFFFFF"/>
                </a:solidFill>
                <a:latin typeface="TimesLTPro-Roman"/>
              </a:rPr>
              <a:t>means that the marketer cannot design a product and marketing program and then set the price. Price is considered along with all other marketing mix variables </a:t>
            </a:r>
            <a:r>
              <a:rPr lang="en-US" sz="2000" b="0" i="1" u="none" strike="noStrike" baseline="0" dirty="0">
                <a:solidFill>
                  <a:srgbClr val="FFFFFF"/>
                </a:solidFill>
                <a:latin typeface="TimesLTPro-Italic"/>
              </a:rPr>
              <a:t>before </a:t>
            </a:r>
            <a:r>
              <a:rPr lang="en-US" sz="2000" b="0" i="0" u="none" strike="noStrike" baseline="0" dirty="0">
                <a:solidFill>
                  <a:srgbClr val="FFFFFF"/>
                </a:solidFill>
                <a:latin typeface="TimesLTPro-Roman"/>
              </a:rPr>
              <a:t>the marketing program is set.</a:t>
            </a:r>
          </a:p>
          <a:p>
            <a:pPr marL="0" indent="0">
              <a:buNone/>
            </a:pPr>
            <a:endParaRPr lang="en-US" sz="1800" dirty="0">
              <a:solidFill>
                <a:srgbClr val="FFFFFF"/>
              </a:solidFill>
            </a:endParaRPr>
          </a:p>
        </p:txBody>
      </p:sp>
      <p:pic>
        <p:nvPicPr>
          <p:cNvPr id="7" name="Picture 6">
            <a:extLst>
              <a:ext uri="{FF2B5EF4-FFF2-40B4-BE49-F238E27FC236}">
                <a16:creationId xmlns:a16="http://schemas.microsoft.com/office/drawing/2014/main" xmlns="" id="{5DD97599-2E33-4575-9DA6-38B5FC92A1E5}"/>
              </a:ext>
            </a:extLst>
          </p:cNvPr>
          <p:cNvPicPr>
            <a:picLocks noChangeAspect="1"/>
          </p:cNvPicPr>
          <p:nvPr/>
        </p:nvPicPr>
        <p:blipFill>
          <a:blip r:embed="rId2"/>
          <a:stretch>
            <a:fillRect/>
          </a:stretch>
        </p:blipFill>
        <p:spPr>
          <a:xfrm>
            <a:off x="366384" y="2976988"/>
            <a:ext cx="7064484" cy="2482116"/>
          </a:xfrm>
          <a:prstGeom prst="rect">
            <a:avLst/>
          </a:prstGeom>
        </p:spPr>
      </p:pic>
      <p:sp>
        <p:nvSpPr>
          <p:cNvPr id="24" name="TextBox 23">
            <a:extLst>
              <a:ext uri="{FF2B5EF4-FFF2-40B4-BE49-F238E27FC236}">
                <a16:creationId xmlns:a16="http://schemas.microsoft.com/office/drawing/2014/main" xmlns="" id="{02C79461-9FE8-4BE3-99F9-8D7BC060DEC4}"/>
              </a:ext>
            </a:extLst>
          </p:cNvPr>
          <p:cNvSpPr txBox="1"/>
          <p:nvPr/>
        </p:nvSpPr>
        <p:spPr>
          <a:xfrm>
            <a:off x="1549069" y="5466156"/>
            <a:ext cx="6216554" cy="400110"/>
          </a:xfrm>
          <a:prstGeom prst="rect">
            <a:avLst/>
          </a:prstGeom>
          <a:noFill/>
        </p:spPr>
        <p:txBody>
          <a:bodyPr wrap="square">
            <a:spAutoFit/>
          </a:bodyPr>
          <a:lstStyle/>
          <a:p>
            <a:r>
              <a:rPr lang="en-US" sz="2000" b="1" dirty="0">
                <a:solidFill>
                  <a:srgbClr val="002060"/>
                </a:solidFill>
              </a:rPr>
              <a:t>Value-based Pricing versus cost-based Pricing</a:t>
            </a:r>
          </a:p>
        </p:txBody>
      </p:sp>
    </p:spTree>
    <p:extLst>
      <p:ext uri="{BB962C8B-B14F-4D97-AF65-F5344CB8AC3E}">
        <p14:creationId xmlns:p14="http://schemas.microsoft.com/office/powerpoint/2010/main" val="807033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65DD38A4-50B2-45E8-A6A0-00982B159223}"/>
              </a:ext>
            </a:extLst>
          </p:cNvPr>
          <p:cNvSpPr>
            <a:spLocks noGrp="1"/>
          </p:cNvSpPr>
          <p:nvPr>
            <p:ph sz="half" idx="1"/>
          </p:nvPr>
        </p:nvSpPr>
        <p:spPr>
          <a:xfrm>
            <a:off x="504967" y="1631381"/>
            <a:ext cx="5514833" cy="4351338"/>
          </a:xfrm>
          <a:ln>
            <a:solidFill>
              <a:srgbClr val="0A1F61"/>
            </a:solidFill>
          </a:ln>
        </p:spPr>
        <p:txBody>
          <a:bodyPr/>
          <a:lstStyle/>
          <a:p>
            <a:pPr marL="0" indent="0" algn="l">
              <a:buNone/>
            </a:pPr>
            <a:r>
              <a:rPr lang="en-US" sz="2000" b="1" dirty="0">
                <a:solidFill>
                  <a:srgbClr val="0A1F61"/>
                </a:solidFill>
                <a:latin typeface="TimesLTPro-Italic"/>
              </a:rPr>
              <a:t>G</a:t>
            </a:r>
            <a:r>
              <a:rPr lang="en-US" sz="2000" b="1" u="none" strike="noStrike" baseline="0" dirty="0">
                <a:solidFill>
                  <a:srgbClr val="0A1F61"/>
                </a:solidFill>
                <a:latin typeface="TimesLTPro-Italic"/>
              </a:rPr>
              <a:t>ood-value pricing</a:t>
            </a:r>
          </a:p>
          <a:p>
            <a:pPr algn="l"/>
            <a:r>
              <a:rPr lang="en-US" sz="1800" b="1" i="1" u="none" strike="noStrike" baseline="0" dirty="0">
                <a:solidFill>
                  <a:srgbClr val="0A1F61"/>
                </a:solidFill>
                <a:latin typeface="TimesLTPro-Italic"/>
              </a:rPr>
              <a:t> </a:t>
            </a:r>
            <a:r>
              <a:rPr lang="en-US" sz="1800" b="0" i="0" u="none" strike="noStrike" baseline="0" dirty="0">
                <a:latin typeface="TimesLTPro-Roman"/>
              </a:rPr>
              <a:t>Offering the right combination of quality and good service at a fair price.</a:t>
            </a:r>
          </a:p>
          <a:p>
            <a:pPr algn="l"/>
            <a:r>
              <a:rPr lang="en-US" sz="1800" dirty="0">
                <a:latin typeface="TimesLTPro-Roman"/>
              </a:rPr>
              <a:t>It may </a:t>
            </a:r>
            <a:r>
              <a:rPr lang="en-US" sz="1800" b="0" i="0" u="none" strike="noStrike" baseline="0" dirty="0">
                <a:latin typeface="TimesLTPro-Roman"/>
              </a:rPr>
              <a:t>involve introducing less expensive versions of established brand name products or new lower-price lines.</a:t>
            </a:r>
          </a:p>
          <a:p>
            <a:pPr algn="l"/>
            <a:r>
              <a:rPr lang="en-US" sz="1800" dirty="0">
                <a:latin typeface="TimesLTPro-Roman"/>
              </a:rPr>
              <a:t>Or it may </a:t>
            </a:r>
            <a:r>
              <a:rPr lang="en-US" sz="1800" b="0" i="0" u="none" strike="noStrike" baseline="0" dirty="0">
                <a:latin typeface="TimesLTPro-Roman"/>
              </a:rPr>
              <a:t>involve</a:t>
            </a:r>
            <a:r>
              <a:rPr lang="en-US" sz="1800" dirty="0">
                <a:latin typeface="TimesLTPro-Roman"/>
              </a:rPr>
              <a:t> </a:t>
            </a:r>
            <a:r>
              <a:rPr lang="en-US" sz="1800" b="0" i="0" u="none" strike="noStrike" baseline="0" dirty="0">
                <a:latin typeface="TimesLTPro-Roman"/>
              </a:rPr>
              <a:t>redesigning existing brands to offer more quality for a given price or the same quality for less</a:t>
            </a:r>
            <a:endParaRPr lang="en-US" dirty="0"/>
          </a:p>
        </p:txBody>
      </p:sp>
      <p:sp>
        <p:nvSpPr>
          <p:cNvPr id="4" name="Content Placeholder 3">
            <a:extLst>
              <a:ext uri="{FF2B5EF4-FFF2-40B4-BE49-F238E27FC236}">
                <a16:creationId xmlns:a16="http://schemas.microsoft.com/office/drawing/2014/main" xmlns="" id="{BBD4ABDE-1B05-4AC3-A685-58D1B93361D3}"/>
              </a:ext>
            </a:extLst>
          </p:cNvPr>
          <p:cNvSpPr>
            <a:spLocks noGrp="1"/>
          </p:cNvSpPr>
          <p:nvPr>
            <p:ph sz="half" idx="2"/>
          </p:nvPr>
        </p:nvSpPr>
        <p:spPr>
          <a:xfrm>
            <a:off x="6172200" y="1648204"/>
            <a:ext cx="5181600" cy="4351338"/>
          </a:xfrm>
          <a:ln>
            <a:solidFill>
              <a:srgbClr val="0A1F61"/>
            </a:solidFill>
          </a:ln>
        </p:spPr>
        <p:txBody>
          <a:bodyPr/>
          <a:lstStyle/>
          <a:p>
            <a:pPr marL="0" indent="0" algn="l">
              <a:buNone/>
            </a:pPr>
            <a:r>
              <a:rPr lang="en-US" sz="2000" b="1" dirty="0">
                <a:solidFill>
                  <a:srgbClr val="0A1F61"/>
                </a:solidFill>
                <a:latin typeface="TimesLTPro-Italic"/>
              </a:rPr>
              <a:t>V</a:t>
            </a:r>
            <a:r>
              <a:rPr lang="en-US" sz="2000" b="1" u="none" strike="noStrike" baseline="0" dirty="0">
                <a:solidFill>
                  <a:srgbClr val="0A1F61"/>
                </a:solidFill>
                <a:latin typeface="TimesLTPro-Italic"/>
              </a:rPr>
              <a:t>alue-added</a:t>
            </a:r>
            <a:r>
              <a:rPr lang="en-US" sz="2000" b="1" dirty="0">
                <a:solidFill>
                  <a:srgbClr val="0A1F61"/>
                </a:solidFill>
                <a:latin typeface="TimesLTPro-Italic"/>
              </a:rPr>
              <a:t> </a:t>
            </a:r>
            <a:r>
              <a:rPr lang="en-US" sz="2000" b="1" u="none" strike="noStrike" baseline="0" dirty="0">
                <a:solidFill>
                  <a:srgbClr val="0A1F61"/>
                </a:solidFill>
                <a:latin typeface="TimesLTPro-Italic"/>
              </a:rPr>
              <a:t>pricing</a:t>
            </a:r>
            <a:endParaRPr lang="en-US" sz="2000" b="0" u="none" strike="noStrike" baseline="0" dirty="0">
              <a:solidFill>
                <a:srgbClr val="0A1F61"/>
              </a:solidFill>
              <a:latin typeface="TimesLTPro-Roman"/>
            </a:endParaRPr>
          </a:p>
          <a:p>
            <a:pPr algn="l"/>
            <a:r>
              <a:rPr lang="en-US" sz="1800" b="0" i="0" u="none" strike="noStrike" baseline="0" dirty="0">
                <a:latin typeface="TimesLTPro-Roman"/>
              </a:rPr>
              <a:t>Attaching value-added features and services to differentiate a company’s offers and charging higher prices</a:t>
            </a:r>
            <a:endParaRPr lang="en-US" dirty="0"/>
          </a:p>
        </p:txBody>
      </p:sp>
      <p:sp>
        <p:nvSpPr>
          <p:cNvPr id="8" name="TextBox 7">
            <a:extLst>
              <a:ext uri="{FF2B5EF4-FFF2-40B4-BE49-F238E27FC236}">
                <a16:creationId xmlns:a16="http://schemas.microsoft.com/office/drawing/2014/main" xmlns="" id="{C6FF6D68-62D7-4DC1-AAA2-221128D01F35}"/>
              </a:ext>
            </a:extLst>
          </p:cNvPr>
          <p:cNvSpPr txBox="1"/>
          <p:nvPr/>
        </p:nvSpPr>
        <p:spPr>
          <a:xfrm>
            <a:off x="2428733" y="596848"/>
            <a:ext cx="6963770" cy="523220"/>
          </a:xfrm>
          <a:prstGeom prst="rect">
            <a:avLst/>
          </a:prstGeom>
          <a:noFill/>
        </p:spPr>
        <p:txBody>
          <a:bodyPr wrap="square">
            <a:spAutoFit/>
          </a:bodyPr>
          <a:lstStyle/>
          <a:p>
            <a:pPr algn="l"/>
            <a:r>
              <a:rPr lang="en-US" sz="2800" b="1" dirty="0">
                <a:solidFill>
                  <a:schemeClr val="bg1"/>
                </a:solidFill>
                <a:latin typeface="TimesLTPro-Roman"/>
              </a:rPr>
              <a:t>T</a:t>
            </a:r>
            <a:r>
              <a:rPr lang="en-US" sz="2800" b="1" i="0" u="none" strike="noStrike" baseline="0" dirty="0">
                <a:solidFill>
                  <a:schemeClr val="bg1"/>
                </a:solidFill>
                <a:latin typeface="TimesLTPro-Roman"/>
              </a:rPr>
              <a:t>ypes of value-based pricing</a:t>
            </a:r>
            <a:endParaRPr lang="en-US" sz="4000" b="1" dirty="0">
              <a:solidFill>
                <a:schemeClr val="bg1"/>
              </a:solidFill>
            </a:endParaRPr>
          </a:p>
        </p:txBody>
      </p:sp>
      <p:pic>
        <p:nvPicPr>
          <p:cNvPr id="15" name="Picture 14">
            <a:extLst>
              <a:ext uri="{FF2B5EF4-FFF2-40B4-BE49-F238E27FC236}">
                <a16:creationId xmlns:a16="http://schemas.microsoft.com/office/drawing/2014/main" xmlns="" id="{0A6B2D02-39F8-40C4-AFC5-4252BABD7C15}"/>
              </a:ext>
            </a:extLst>
          </p:cNvPr>
          <p:cNvPicPr>
            <a:picLocks noChangeAspect="1"/>
          </p:cNvPicPr>
          <p:nvPr/>
        </p:nvPicPr>
        <p:blipFill>
          <a:blip r:embed="rId2"/>
          <a:stretch>
            <a:fillRect/>
          </a:stretch>
        </p:blipFill>
        <p:spPr>
          <a:xfrm>
            <a:off x="6610350" y="3499990"/>
            <a:ext cx="4253268" cy="2407810"/>
          </a:xfrm>
          <a:prstGeom prst="rect">
            <a:avLst/>
          </a:prstGeom>
          <a:ln>
            <a:noFill/>
          </a:ln>
          <a:effectLst>
            <a:softEdge rad="112500"/>
          </a:effectLst>
        </p:spPr>
      </p:pic>
      <p:cxnSp>
        <p:nvCxnSpPr>
          <p:cNvPr id="17" name="Straight Connector 16">
            <a:extLst>
              <a:ext uri="{FF2B5EF4-FFF2-40B4-BE49-F238E27FC236}">
                <a16:creationId xmlns:a16="http://schemas.microsoft.com/office/drawing/2014/main" xmlns="" id="{BC35679B-D235-481D-A989-D19B3E479C26}"/>
              </a:ext>
            </a:extLst>
          </p:cNvPr>
          <p:cNvCxnSpPr/>
          <p:nvPr/>
        </p:nvCxnSpPr>
        <p:spPr>
          <a:xfrm>
            <a:off x="838200" y="2019869"/>
            <a:ext cx="5181600" cy="0"/>
          </a:xfrm>
          <a:prstGeom prst="line">
            <a:avLst/>
          </a:prstGeom>
          <a:ln>
            <a:solidFill>
              <a:srgbClr val="0A1F6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xmlns="" id="{770EBEA5-F558-4B66-95E5-C212B8DD519A}"/>
              </a:ext>
            </a:extLst>
          </p:cNvPr>
          <p:cNvCxnSpPr/>
          <p:nvPr/>
        </p:nvCxnSpPr>
        <p:spPr>
          <a:xfrm>
            <a:off x="6172200" y="2019869"/>
            <a:ext cx="5181600" cy="0"/>
          </a:xfrm>
          <a:prstGeom prst="line">
            <a:avLst/>
          </a:prstGeom>
          <a:ln>
            <a:solidFill>
              <a:srgbClr val="0A1F61"/>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xmlns="" id="{B64A7587-B8C5-4FB4-A739-2EFFB06FC4C9}"/>
              </a:ext>
            </a:extLst>
          </p:cNvPr>
          <p:cNvPicPr>
            <a:picLocks noChangeAspect="1"/>
          </p:cNvPicPr>
          <p:nvPr/>
        </p:nvPicPr>
        <p:blipFill>
          <a:blip r:embed="rId3"/>
          <a:stretch>
            <a:fillRect/>
          </a:stretch>
        </p:blipFill>
        <p:spPr>
          <a:xfrm>
            <a:off x="1992573" y="4299045"/>
            <a:ext cx="3313711" cy="1599525"/>
          </a:xfrm>
          <a:prstGeom prst="rect">
            <a:avLst/>
          </a:prstGeom>
          <a:ln>
            <a:noFill/>
          </a:ln>
          <a:effectLst>
            <a:softEdge rad="112500"/>
          </a:effectLst>
        </p:spPr>
      </p:pic>
    </p:spTree>
    <p:extLst>
      <p:ext uri="{BB962C8B-B14F-4D97-AF65-F5344CB8AC3E}">
        <p14:creationId xmlns:p14="http://schemas.microsoft.com/office/powerpoint/2010/main" val="14085921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xmlns="" id="{EE1FC7B4-E4A7-4452-B413-1A623E3A723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3324"/>
            <a:ext cx="12192000" cy="6861324"/>
          </a:xfrm>
          <a:prstGeom prst="rect">
            <a:avLst/>
          </a:prstGeom>
          <a:solidFill>
            <a:schemeClr val="bg1">
              <a:alpha val="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13">
            <a:extLst>
              <a:ext uri="{FF2B5EF4-FFF2-40B4-BE49-F238E27FC236}">
                <a16:creationId xmlns:a16="http://schemas.microsoft.com/office/drawing/2014/main" xmlns="" id="{E0709AF0-24F0-4486-B189-BE6386BDB19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1786754" cy="6858000"/>
          </a:xfrm>
          <a:custGeom>
            <a:avLst/>
            <a:gdLst>
              <a:gd name="connsiteX0" fmla="*/ 0 w 11786754"/>
              <a:gd name="connsiteY0" fmla="*/ 0 h 6858000"/>
              <a:gd name="connsiteX1" fmla="*/ 8610600 w 11786754"/>
              <a:gd name="connsiteY1" fmla="*/ 0 h 6858000"/>
              <a:gd name="connsiteX2" fmla="*/ 11786754 w 11786754"/>
              <a:gd name="connsiteY2" fmla="*/ 6858000 h 6858000"/>
              <a:gd name="connsiteX3" fmla="*/ 0 w 117867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786754" h="6858000">
                <a:moveTo>
                  <a:pt x="0" y="0"/>
                </a:moveTo>
                <a:lnTo>
                  <a:pt x="8610600" y="0"/>
                </a:lnTo>
                <a:lnTo>
                  <a:pt x="11786754"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Freeform 11">
            <a:extLst>
              <a:ext uri="{FF2B5EF4-FFF2-40B4-BE49-F238E27FC236}">
                <a16:creationId xmlns:a16="http://schemas.microsoft.com/office/drawing/2014/main" xmlns="" id="{FBE3B62F-5853-4A3C-B050-6186351A717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3581400" cy="6858000"/>
          </a:xfrm>
          <a:custGeom>
            <a:avLst/>
            <a:gdLst>
              <a:gd name="connsiteX0" fmla="*/ 0 w 3581400"/>
              <a:gd name="connsiteY0" fmla="*/ 0 h 6858000"/>
              <a:gd name="connsiteX1" fmla="*/ 405246 w 3581400"/>
              <a:gd name="connsiteY1" fmla="*/ 0 h 6858000"/>
              <a:gd name="connsiteX2" fmla="*/ 3581400 w 3581400"/>
              <a:gd name="connsiteY2" fmla="*/ 6858000 h 6858000"/>
              <a:gd name="connsiteX3" fmla="*/ 0 w 35814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81400" h="6858000">
                <a:moveTo>
                  <a:pt x="0" y="0"/>
                </a:moveTo>
                <a:lnTo>
                  <a:pt x="405246" y="0"/>
                </a:lnTo>
                <a:lnTo>
                  <a:pt x="3581400"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xmlns="" id="{DDACE80E-A593-4C50-95AA-AF9FFD245048}"/>
              </a:ext>
            </a:extLst>
          </p:cNvPr>
          <p:cNvSpPr>
            <a:spLocks noGrp="1"/>
          </p:cNvSpPr>
          <p:nvPr>
            <p:ph type="title"/>
          </p:nvPr>
        </p:nvSpPr>
        <p:spPr>
          <a:xfrm>
            <a:off x="2362486" y="201801"/>
            <a:ext cx="10520702" cy="1325563"/>
          </a:xfrm>
        </p:spPr>
        <p:txBody>
          <a:bodyPr>
            <a:normAutofit/>
          </a:bodyPr>
          <a:lstStyle/>
          <a:p>
            <a:r>
              <a:rPr lang="en-US" dirty="0">
                <a:solidFill>
                  <a:schemeClr val="tx1"/>
                </a:solidFill>
                <a:latin typeface="ArialNarrowMTPro-Bold"/>
              </a:rPr>
              <a:t>2.2. C</a:t>
            </a:r>
            <a:r>
              <a:rPr lang="en-US" b="1" i="0" u="none" strike="noStrike" baseline="0" dirty="0">
                <a:solidFill>
                  <a:schemeClr val="tx1"/>
                </a:solidFill>
                <a:latin typeface="ArialNarrowMTPro-Bold"/>
              </a:rPr>
              <a:t>ost-based pricing</a:t>
            </a:r>
            <a:endParaRPr lang="en-US" dirty="0">
              <a:solidFill>
                <a:schemeClr val="tx1"/>
              </a:solidFill>
            </a:endParaRPr>
          </a:p>
        </p:txBody>
      </p:sp>
      <p:sp>
        <p:nvSpPr>
          <p:cNvPr id="3" name="Content Placeholder 2">
            <a:extLst>
              <a:ext uri="{FF2B5EF4-FFF2-40B4-BE49-F238E27FC236}">
                <a16:creationId xmlns:a16="http://schemas.microsoft.com/office/drawing/2014/main" xmlns="" id="{835BF8CC-60E2-4D2C-83B9-B96F13DA9B01}"/>
              </a:ext>
            </a:extLst>
          </p:cNvPr>
          <p:cNvSpPr>
            <a:spLocks noGrp="1"/>
          </p:cNvSpPr>
          <p:nvPr>
            <p:ph idx="1"/>
          </p:nvPr>
        </p:nvSpPr>
        <p:spPr>
          <a:xfrm>
            <a:off x="838200" y="2191807"/>
            <a:ext cx="5174288" cy="3985155"/>
          </a:xfrm>
        </p:spPr>
        <p:txBody>
          <a:bodyPr>
            <a:normAutofit/>
          </a:bodyPr>
          <a:lstStyle/>
          <a:p>
            <a:pPr>
              <a:lnSpc>
                <a:spcPct val="100000"/>
              </a:lnSpc>
            </a:pPr>
            <a:r>
              <a:rPr lang="en-US" sz="2000" b="1" dirty="0">
                <a:solidFill>
                  <a:srgbClr val="FFC000"/>
                </a:solidFill>
                <a:latin typeface="ArialNarrowMTPro-Bold"/>
              </a:rPr>
              <a:t>Cost-based pricing = </a:t>
            </a:r>
            <a:r>
              <a:rPr lang="en-US" sz="2000" dirty="0">
                <a:latin typeface="TimesLTPro-Roman"/>
              </a:rPr>
              <a:t>Setting prices based on the costs of producing, distributing, and selling the product plus a fair rate of return for effort and risk</a:t>
            </a:r>
            <a:r>
              <a:rPr lang="en-US" sz="2000" b="0" i="0" u="none" strike="noStrike" baseline="0" dirty="0">
                <a:latin typeface="TimesLTPro-Roman"/>
              </a:rPr>
              <a:t>.</a:t>
            </a:r>
            <a:endParaRPr lang="en-US" sz="2000" dirty="0">
              <a:latin typeface="TimesLTPro-Roman"/>
            </a:endParaRPr>
          </a:p>
          <a:p>
            <a:pPr>
              <a:lnSpc>
                <a:spcPct val="100000"/>
              </a:lnSpc>
            </a:pPr>
            <a:r>
              <a:rPr lang="en-US" sz="2000" b="0" i="0" u="none" strike="noStrike" baseline="0" dirty="0">
                <a:latin typeface="TimesLTPro-Roman"/>
              </a:rPr>
              <a:t>Companies with lower costs can set lower prices that result in smaller margins but greater sales and profits.</a:t>
            </a:r>
          </a:p>
          <a:p>
            <a:pPr>
              <a:lnSpc>
                <a:spcPct val="100000"/>
              </a:lnSpc>
            </a:pPr>
            <a:r>
              <a:rPr lang="en-US" sz="2000" b="0" i="0" u="none" strike="noStrike" baseline="0" dirty="0">
                <a:latin typeface="TimesLTPro-Roman"/>
              </a:rPr>
              <a:t>However, other companies—such as Apple and BMW,- intentionally pay higher costs so that they can add value and claim higher prices and margins. </a:t>
            </a:r>
            <a:endParaRPr lang="en-US" sz="2000" dirty="0"/>
          </a:p>
        </p:txBody>
      </p:sp>
      <p:pic>
        <p:nvPicPr>
          <p:cNvPr id="1026" name="Picture 2" descr="Cost-based Pricing – Pricing based on Costs">
            <a:extLst>
              <a:ext uri="{FF2B5EF4-FFF2-40B4-BE49-F238E27FC236}">
                <a16:creationId xmlns:a16="http://schemas.microsoft.com/office/drawing/2014/main" xmlns="" id="{37C0170A-155F-45DA-B169-EB21F4F0490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417734" y="2612252"/>
            <a:ext cx="4935970" cy="31442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1798780"/>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7571B5-2642-4B61-861C-4DAB0B723838}"/>
              </a:ext>
            </a:extLst>
          </p:cNvPr>
          <p:cNvSpPr>
            <a:spLocks noGrp="1"/>
          </p:cNvSpPr>
          <p:nvPr>
            <p:ph type="title"/>
          </p:nvPr>
        </p:nvSpPr>
        <p:spPr>
          <a:xfrm>
            <a:off x="2429302" y="218411"/>
            <a:ext cx="9170158" cy="1325563"/>
          </a:xfrm>
        </p:spPr>
        <p:txBody>
          <a:bodyPr/>
          <a:lstStyle/>
          <a:p>
            <a:r>
              <a:rPr lang="en-US" dirty="0">
                <a:latin typeface="ArialNarrowMTPro-Bold"/>
              </a:rPr>
              <a:t>2.2. C</a:t>
            </a:r>
            <a:r>
              <a:rPr lang="en-US" b="1" i="0" u="none" strike="noStrike" baseline="0" dirty="0">
                <a:latin typeface="ArialNarrowMTPro-Bold"/>
              </a:rPr>
              <a:t>ost-based pricing</a:t>
            </a:r>
            <a:endParaRPr lang="en-US" dirty="0"/>
          </a:p>
        </p:txBody>
      </p:sp>
      <p:sp>
        <p:nvSpPr>
          <p:cNvPr id="3" name="Content Placeholder 2">
            <a:extLst>
              <a:ext uri="{FF2B5EF4-FFF2-40B4-BE49-F238E27FC236}">
                <a16:creationId xmlns:a16="http://schemas.microsoft.com/office/drawing/2014/main" xmlns="" id="{7C15FFE5-3ADA-45A1-BD53-C335FBF716D2}"/>
              </a:ext>
            </a:extLst>
          </p:cNvPr>
          <p:cNvSpPr>
            <a:spLocks noGrp="1"/>
          </p:cNvSpPr>
          <p:nvPr>
            <p:ph idx="1"/>
          </p:nvPr>
        </p:nvSpPr>
        <p:spPr>
          <a:xfrm>
            <a:off x="838200" y="1825625"/>
            <a:ext cx="6517943" cy="4351338"/>
          </a:xfrm>
        </p:spPr>
        <p:txBody>
          <a:bodyPr/>
          <a:lstStyle/>
          <a:p>
            <a:r>
              <a:rPr lang="en-US" dirty="0"/>
              <a:t>Types of costs:</a:t>
            </a:r>
          </a:p>
          <a:p>
            <a:pPr lvl="1"/>
            <a:r>
              <a:rPr lang="en-US" b="1" dirty="0">
                <a:solidFill>
                  <a:srgbClr val="0070C0"/>
                </a:solidFill>
              </a:rPr>
              <a:t>Fixed costs: </a:t>
            </a:r>
            <a:r>
              <a:rPr lang="en-US" dirty="0"/>
              <a:t>Costs that do not vary with production or sales level.</a:t>
            </a:r>
          </a:p>
          <a:p>
            <a:pPr lvl="1"/>
            <a:r>
              <a:rPr lang="en-US" b="1" dirty="0">
                <a:solidFill>
                  <a:srgbClr val="0070C0"/>
                </a:solidFill>
              </a:rPr>
              <a:t>Variable costs: </a:t>
            </a:r>
            <a:r>
              <a:rPr lang="en-US" dirty="0"/>
              <a:t>Costs that vary directly with the level of production</a:t>
            </a:r>
            <a:r>
              <a:rPr lang="en-US" sz="1400" b="0" i="0" u="none" strike="noStrike" baseline="0" dirty="0">
                <a:latin typeface="TimesLTPro-Roman"/>
              </a:rPr>
              <a:t>.</a:t>
            </a:r>
          </a:p>
          <a:p>
            <a:pPr lvl="1"/>
            <a:r>
              <a:rPr lang="en-US" b="1" dirty="0">
                <a:solidFill>
                  <a:srgbClr val="0070C0"/>
                </a:solidFill>
              </a:rPr>
              <a:t>Total Costs: </a:t>
            </a:r>
            <a:r>
              <a:rPr lang="en-US" dirty="0"/>
              <a:t>The sum of the fixed and variable costs for any given level of production.</a:t>
            </a:r>
          </a:p>
          <a:p>
            <a:pPr lvl="1"/>
            <a:endParaRPr lang="en-US" dirty="0"/>
          </a:p>
          <a:p>
            <a:pPr marL="457200" lvl="1" indent="0">
              <a:buNone/>
            </a:pPr>
            <a:r>
              <a:rPr lang="en-US" dirty="0">
                <a:solidFill>
                  <a:srgbClr val="C00000"/>
                </a:solidFill>
              </a:rPr>
              <a:t>Total Costs= Fixed costs + Variable costs</a:t>
            </a:r>
          </a:p>
        </p:txBody>
      </p:sp>
      <p:pic>
        <p:nvPicPr>
          <p:cNvPr id="4" name="Picture 3">
            <a:extLst>
              <a:ext uri="{FF2B5EF4-FFF2-40B4-BE49-F238E27FC236}">
                <a16:creationId xmlns:a16="http://schemas.microsoft.com/office/drawing/2014/main" xmlns="" id="{0AE2601A-D6F0-451E-8C01-02192C9A74DA}"/>
              </a:ext>
            </a:extLst>
          </p:cNvPr>
          <p:cNvPicPr>
            <a:picLocks noChangeAspect="1"/>
          </p:cNvPicPr>
          <p:nvPr/>
        </p:nvPicPr>
        <p:blipFill>
          <a:blip r:embed="rId2"/>
          <a:stretch>
            <a:fillRect/>
          </a:stretch>
        </p:blipFill>
        <p:spPr>
          <a:xfrm>
            <a:off x="7356143" y="1987325"/>
            <a:ext cx="4557216" cy="2883349"/>
          </a:xfrm>
          <a:prstGeom prst="rect">
            <a:avLst/>
          </a:prstGeom>
        </p:spPr>
      </p:pic>
    </p:spTree>
    <p:extLst>
      <p:ext uri="{BB962C8B-B14F-4D97-AF65-F5344CB8AC3E}">
        <p14:creationId xmlns:p14="http://schemas.microsoft.com/office/powerpoint/2010/main" val="31924145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A27CF8E-FC9F-42DF-913F-6A2A59346BA6}"/>
              </a:ext>
            </a:extLst>
          </p:cNvPr>
          <p:cNvSpPr>
            <a:spLocks noGrp="1"/>
          </p:cNvSpPr>
          <p:nvPr>
            <p:ph type="title"/>
          </p:nvPr>
        </p:nvSpPr>
        <p:spPr>
          <a:xfrm>
            <a:off x="2415654" y="191116"/>
            <a:ext cx="9170158" cy="1325563"/>
          </a:xfrm>
        </p:spPr>
        <p:txBody>
          <a:bodyPr/>
          <a:lstStyle/>
          <a:p>
            <a:r>
              <a:rPr lang="en-US" dirty="0">
                <a:latin typeface="ArialNarrowMTPro-Bold"/>
              </a:rPr>
              <a:t>2.2. C</a:t>
            </a:r>
            <a:r>
              <a:rPr lang="en-US" b="1" i="0" u="none" strike="noStrike" baseline="0" dirty="0">
                <a:latin typeface="ArialNarrowMTPro-Bold"/>
              </a:rPr>
              <a:t>ost-based pricing</a:t>
            </a:r>
            <a:endParaRPr lang="en-US" dirty="0"/>
          </a:p>
        </p:txBody>
      </p:sp>
      <p:sp>
        <p:nvSpPr>
          <p:cNvPr id="3" name="Content Placeholder 2">
            <a:extLst>
              <a:ext uri="{FF2B5EF4-FFF2-40B4-BE49-F238E27FC236}">
                <a16:creationId xmlns:a16="http://schemas.microsoft.com/office/drawing/2014/main" xmlns="" id="{D656BDD6-B304-4968-B79E-8D2475649BC9}"/>
              </a:ext>
            </a:extLst>
          </p:cNvPr>
          <p:cNvSpPr>
            <a:spLocks noGrp="1"/>
          </p:cNvSpPr>
          <p:nvPr>
            <p:ph idx="1"/>
          </p:nvPr>
        </p:nvSpPr>
        <p:spPr/>
        <p:txBody>
          <a:bodyPr/>
          <a:lstStyle/>
          <a:p>
            <a:pPr marL="0" indent="0" algn="l">
              <a:buNone/>
            </a:pPr>
            <a:r>
              <a:rPr lang="en-US" sz="2400" b="1" dirty="0">
                <a:solidFill>
                  <a:srgbClr val="0A1F61"/>
                </a:solidFill>
                <a:latin typeface="ArialNarrowMTPro-Bold"/>
              </a:rPr>
              <a:t>C</a:t>
            </a:r>
            <a:r>
              <a:rPr lang="en-US" sz="2400" b="1" i="0" u="none" strike="noStrike" baseline="0" dirty="0">
                <a:solidFill>
                  <a:srgbClr val="0A1F61"/>
                </a:solidFill>
                <a:latin typeface="ArialNarrowMTPro-Bold"/>
              </a:rPr>
              <a:t>ost-Plus Pricing</a:t>
            </a:r>
          </a:p>
          <a:p>
            <a:pPr algn="l"/>
            <a:r>
              <a:rPr lang="en-US" sz="1800" b="0" i="0" u="none" strike="noStrike" baseline="0" dirty="0">
                <a:solidFill>
                  <a:srgbClr val="000000"/>
                </a:solidFill>
                <a:latin typeface="TimesLTPro-Roman"/>
              </a:rPr>
              <a:t>The simplest pricing method is </a:t>
            </a:r>
            <a:r>
              <a:rPr lang="en-US" sz="1800" b="1" i="0" u="none" strike="noStrike" baseline="0" dirty="0">
                <a:solidFill>
                  <a:srgbClr val="000000"/>
                </a:solidFill>
                <a:latin typeface="TimesLTPro-Bold"/>
              </a:rPr>
              <a:t>cost-plus pricing (or markup pricing)</a:t>
            </a:r>
            <a:r>
              <a:rPr lang="en-US" sz="1800" b="0" i="0" u="none" strike="noStrike" baseline="0" dirty="0">
                <a:solidFill>
                  <a:srgbClr val="000000"/>
                </a:solidFill>
                <a:latin typeface="TimesLTPro-Roman"/>
              </a:rPr>
              <a:t>—adding a standard markup to the cost of the product.</a:t>
            </a:r>
          </a:p>
          <a:p>
            <a:pPr algn="l"/>
            <a:endParaRPr lang="en-US" sz="1800" dirty="0">
              <a:solidFill>
                <a:srgbClr val="000000"/>
              </a:solidFill>
              <a:latin typeface="TimesLTPro-Roman"/>
            </a:endParaRPr>
          </a:p>
          <a:p>
            <a:pPr algn="l"/>
            <a:r>
              <a:rPr lang="en-US" sz="1800" dirty="0">
                <a:latin typeface="TimesLTPro-Roman"/>
              </a:rPr>
              <a:t>Example: </a:t>
            </a:r>
            <a:r>
              <a:rPr lang="en-US" sz="1800" b="0" i="0" u="none" strike="noStrike" baseline="0" dirty="0">
                <a:latin typeface="TimesLTPro-Roman"/>
              </a:rPr>
              <a:t>an electronics retailer might pay a manufacturer $20 for a flash drive and mark it up to sell at $30</a:t>
            </a:r>
          </a:p>
          <a:p>
            <a:pPr algn="l"/>
            <a:r>
              <a:rPr lang="en-US" sz="1800" dirty="0">
                <a:latin typeface="TimesLTPro-Roman"/>
              </a:rPr>
              <a:t>20 (cost) + 10 (margin) = 30 (selling price)</a:t>
            </a:r>
          </a:p>
          <a:p>
            <a:pPr algn="l"/>
            <a:r>
              <a:rPr lang="en-US" sz="1800" dirty="0">
                <a:latin typeface="TimesLTPro-Roman"/>
              </a:rPr>
              <a:t>Markup = 50% of cost (20*50/100=10)</a:t>
            </a:r>
          </a:p>
          <a:p>
            <a:pPr algn="l"/>
            <a:endParaRPr lang="en-US" sz="1800" dirty="0">
              <a:latin typeface="TimesLTPro-Roman"/>
            </a:endParaRPr>
          </a:p>
          <a:p>
            <a:pPr algn="l"/>
            <a:r>
              <a:rPr lang="en-US" sz="1800" dirty="0">
                <a:latin typeface="TimesLTPro-Roman"/>
              </a:rPr>
              <a:t>Markup % =</a:t>
            </a:r>
          </a:p>
          <a:p>
            <a:pPr algn="l"/>
            <a:endParaRPr lang="en-US" sz="1800" dirty="0">
              <a:latin typeface="TimesLTPro-Roman"/>
            </a:endParaRPr>
          </a:p>
          <a:p>
            <a:pPr marL="914400" lvl="2" indent="0">
              <a:buNone/>
            </a:pPr>
            <a:r>
              <a:rPr lang="en-US" sz="1800" dirty="0">
                <a:latin typeface="TimesLTPro-Roman"/>
              </a:rPr>
              <a:t>      = </a:t>
            </a:r>
          </a:p>
        </p:txBody>
      </p:sp>
      <p:cxnSp>
        <p:nvCxnSpPr>
          <p:cNvPr id="6" name="Straight Connector 5">
            <a:extLst>
              <a:ext uri="{FF2B5EF4-FFF2-40B4-BE49-F238E27FC236}">
                <a16:creationId xmlns:a16="http://schemas.microsoft.com/office/drawing/2014/main" xmlns="" id="{CE1C6E9E-BC7C-4EFE-A2F2-5A092431E908}"/>
              </a:ext>
            </a:extLst>
          </p:cNvPr>
          <p:cNvCxnSpPr>
            <a:cxnSpLocks/>
          </p:cNvCxnSpPr>
          <p:nvPr/>
        </p:nvCxnSpPr>
        <p:spPr>
          <a:xfrm>
            <a:off x="2415654" y="4926842"/>
            <a:ext cx="2115403" cy="0"/>
          </a:xfrm>
          <a:prstGeom prst="line">
            <a:avLst/>
          </a:prstGeom>
        </p:spPr>
        <p:style>
          <a:lnRef idx="1">
            <a:schemeClr val="dk1"/>
          </a:lnRef>
          <a:fillRef idx="0">
            <a:schemeClr val="dk1"/>
          </a:fillRef>
          <a:effectRef idx="0">
            <a:schemeClr val="dk1"/>
          </a:effectRef>
          <a:fontRef idx="minor">
            <a:schemeClr val="tx1"/>
          </a:fontRef>
        </p:style>
      </p:cxnSp>
      <p:sp>
        <p:nvSpPr>
          <p:cNvPr id="9" name="TextBox 8">
            <a:extLst>
              <a:ext uri="{FF2B5EF4-FFF2-40B4-BE49-F238E27FC236}">
                <a16:creationId xmlns:a16="http://schemas.microsoft.com/office/drawing/2014/main" xmlns="" id="{343ADDBB-46FA-496B-946E-40551AFFBEB6}"/>
              </a:ext>
            </a:extLst>
          </p:cNvPr>
          <p:cNvSpPr txBox="1"/>
          <p:nvPr/>
        </p:nvSpPr>
        <p:spPr>
          <a:xfrm>
            <a:off x="2442950" y="4557510"/>
            <a:ext cx="2374711" cy="369332"/>
          </a:xfrm>
          <a:prstGeom prst="rect">
            <a:avLst/>
          </a:prstGeom>
          <a:noFill/>
        </p:spPr>
        <p:txBody>
          <a:bodyPr wrap="square" rtlCol="0">
            <a:spAutoFit/>
          </a:bodyPr>
          <a:lstStyle/>
          <a:p>
            <a:r>
              <a:rPr lang="en-US" sz="1800">
                <a:latin typeface="TimesLTPro-Roman"/>
              </a:rPr>
              <a:t>selling price – cost</a:t>
            </a:r>
            <a:endParaRPr lang="en-US" dirty="0"/>
          </a:p>
        </p:txBody>
      </p:sp>
      <p:sp>
        <p:nvSpPr>
          <p:cNvPr id="10" name="TextBox 9">
            <a:extLst>
              <a:ext uri="{FF2B5EF4-FFF2-40B4-BE49-F238E27FC236}">
                <a16:creationId xmlns:a16="http://schemas.microsoft.com/office/drawing/2014/main" xmlns="" id="{D2B1B137-F833-45AC-B37B-0133F67EE09B}"/>
              </a:ext>
            </a:extLst>
          </p:cNvPr>
          <p:cNvSpPr txBox="1"/>
          <p:nvPr/>
        </p:nvSpPr>
        <p:spPr>
          <a:xfrm>
            <a:off x="3173105" y="4926842"/>
            <a:ext cx="914400" cy="369332"/>
          </a:xfrm>
          <a:prstGeom prst="rect">
            <a:avLst/>
          </a:prstGeom>
          <a:noFill/>
        </p:spPr>
        <p:txBody>
          <a:bodyPr wrap="square" rtlCol="0">
            <a:spAutoFit/>
          </a:bodyPr>
          <a:lstStyle/>
          <a:p>
            <a:r>
              <a:rPr lang="en-US" dirty="0"/>
              <a:t>Cost</a:t>
            </a:r>
          </a:p>
        </p:txBody>
      </p:sp>
      <p:sp>
        <p:nvSpPr>
          <p:cNvPr id="12" name="TextBox 11">
            <a:extLst>
              <a:ext uri="{FF2B5EF4-FFF2-40B4-BE49-F238E27FC236}">
                <a16:creationId xmlns:a16="http://schemas.microsoft.com/office/drawing/2014/main" xmlns="" id="{B1BD904D-CA88-49F0-8E11-52A50CB5B2AB}"/>
              </a:ext>
            </a:extLst>
          </p:cNvPr>
          <p:cNvSpPr txBox="1"/>
          <p:nvPr/>
        </p:nvSpPr>
        <p:spPr>
          <a:xfrm>
            <a:off x="4582237" y="4686743"/>
            <a:ext cx="914400" cy="369332"/>
          </a:xfrm>
          <a:prstGeom prst="rect">
            <a:avLst/>
          </a:prstGeom>
          <a:noFill/>
        </p:spPr>
        <p:txBody>
          <a:bodyPr wrap="square" rtlCol="0">
            <a:spAutoFit/>
          </a:bodyPr>
          <a:lstStyle/>
          <a:p>
            <a:r>
              <a:rPr lang="en-US" dirty="0"/>
              <a:t>X 100</a:t>
            </a:r>
          </a:p>
        </p:txBody>
      </p:sp>
      <p:cxnSp>
        <p:nvCxnSpPr>
          <p:cNvPr id="13" name="Straight Connector 12">
            <a:extLst>
              <a:ext uri="{FF2B5EF4-FFF2-40B4-BE49-F238E27FC236}">
                <a16:creationId xmlns:a16="http://schemas.microsoft.com/office/drawing/2014/main" xmlns="" id="{F6F14D3D-46C6-42A2-859F-ECB2F2F7D20B}"/>
              </a:ext>
            </a:extLst>
          </p:cNvPr>
          <p:cNvCxnSpPr>
            <a:cxnSpLocks/>
            <a:endCxn id="15" idx="2"/>
          </p:cNvCxnSpPr>
          <p:nvPr/>
        </p:nvCxnSpPr>
        <p:spPr>
          <a:xfrm>
            <a:off x="2415654" y="5622878"/>
            <a:ext cx="682389" cy="2293"/>
          </a:xfrm>
          <a:prstGeom prst="line">
            <a:avLst/>
          </a:prstGeom>
        </p:spPr>
        <p:style>
          <a:lnRef idx="1">
            <a:schemeClr val="dk1"/>
          </a:lnRef>
          <a:fillRef idx="0">
            <a:schemeClr val="dk1"/>
          </a:fillRef>
          <a:effectRef idx="0">
            <a:schemeClr val="dk1"/>
          </a:effectRef>
          <a:fontRef idx="minor">
            <a:schemeClr val="tx1"/>
          </a:fontRef>
        </p:style>
      </p:cxnSp>
      <p:sp>
        <p:nvSpPr>
          <p:cNvPr id="15" name="TextBox 14">
            <a:extLst>
              <a:ext uri="{FF2B5EF4-FFF2-40B4-BE49-F238E27FC236}">
                <a16:creationId xmlns:a16="http://schemas.microsoft.com/office/drawing/2014/main" xmlns="" id="{3D10A71F-E682-4CA4-B9B1-3D5AC640DE13}"/>
              </a:ext>
            </a:extLst>
          </p:cNvPr>
          <p:cNvSpPr txBox="1"/>
          <p:nvPr/>
        </p:nvSpPr>
        <p:spPr>
          <a:xfrm>
            <a:off x="2415655" y="5255839"/>
            <a:ext cx="1364776" cy="369332"/>
          </a:xfrm>
          <a:prstGeom prst="rect">
            <a:avLst/>
          </a:prstGeom>
          <a:noFill/>
        </p:spPr>
        <p:txBody>
          <a:bodyPr wrap="square" rtlCol="0">
            <a:spAutoFit/>
          </a:bodyPr>
          <a:lstStyle/>
          <a:p>
            <a:r>
              <a:rPr lang="en-US" sz="1800" dirty="0">
                <a:latin typeface="TimesLTPro-Roman"/>
              </a:rPr>
              <a:t>30-20</a:t>
            </a:r>
            <a:endParaRPr lang="en-US" dirty="0"/>
          </a:p>
        </p:txBody>
      </p:sp>
      <p:sp>
        <p:nvSpPr>
          <p:cNvPr id="16" name="TextBox 15">
            <a:extLst>
              <a:ext uri="{FF2B5EF4-FFF2-40B4-BE49-F238E27FC236}">
                <a16:creationId xmlns:a16="http://schemas.microsoft.com/office/drawing/2014/main" xmlns="" id="{7DA41BB1-BCF8-40EA-AC8C-CA56325D5A37}"/>
              </a:ext>
            </a:extLst>
          </p:cNvPr>
          <p:cNvSpPr txBox="1"/>
          <p:nvPr/>
        </p:nvSpPr>
        <p:spPr>
          <a:xfrm>
            <a:off x="2463422" y="5648957"/>
            <a:ext cx="914400" cy="369332"/>
          </a:xfrm>
          <a:prstGeom prst="rect">
            <a:avLst/>
          </a:prstGeom>
          <a:noFill/>
        </p:spPr>
        <p:txBody>
          <a:bodyPr wrap="square" rtlCol="0">
            <a:spAutoFit/>
          </a:bodyPr>
          <a:lstStyle/>
          <a:p>
            <a:r>
              <a:rPr lang="en-US" dirty="0"/>
              <a:t>20</a:t>
            </a:r>
          </a:p>
        </p:txBody>
      </p:sp>
      <p:sp>
        <p:nvSpPr>
          <p:cNvPr id="18" name="TextBox 17">
            <a:extLst>
              <a:ext uri="{FF2B5EF4-FFF2-40B4-BE49-F238E27FC236}">
                <a16:creationId xmlns:a16="http://schemas.microsoft.com/office/drawing/2014/main" xmlns="" id="{CF15179C-2CE2-4AE6-A3DB-CFAEDC446CB3}"/>
              </a:ext>
            </a:extLst>
          </p:cNvPr>
          <p:cNvSpPr txBox="1"/>
          <p:nvPr/>
        </p:nvSpPr>
        <p:spPr>
          <a:xfrm>
            <a:off x="3098043" y="5408179"/>
            <a:ext cx="914400" cy="369332"/>
          </a:xfrm>
          <a:prstGeom prst="rect">
            <a:avLst/>
          </a:prstGeom>
          <a:noFill/>
        </p:spPr>
        <p:txBody>
          <a:bodyPr wrap="square" rtlCol="0">
            <a:spAutoFit/>
          </a:bodyPr>
          <a:lstStyle/>
          <a:p>
            <a:r>
              <a:rPr lang="en-US" dirty="0"/>
              <a:t>X 100</a:t>
            </a:r>
          </a:p>
        </p:txBody>
      </p:sp>
      <p:sp>
        <p:nvSpPr>
          <p:cNvPr id="19" name="TextBox 18">
            <a:extLst>
              <a:ext uri="{FF2B5EF4-FFF2-40B4-BE49-F238E27FC236}">
                <a16:creationId xmlns:a16="http://schemas.microsoft.com/office/drawing/2014/main" xmlns="" id="{30EB6AF9-9566-49FD-B102-3A47D7C2EFE3}"/>
              </a:ext>
            </a:extLst>
          </p:cNvPr>
          <p:cNvSpPr txBox="1"/>
          <p:nvPr/>
        </p:nvSpPr>
        <p:spPr>
          <a:xfrm>
            <a:off x="3732664" y="5408179"/>
            <a:ext cx="914400" cy="369332"/>
          </a:xfrm>
          <a:prstGeom prst="rect">
            <a:avLst/>
          </a:prstGeom>
          <a:noFill/>
        </p:spPr>
        <p:txBody>
          <a:bodyPr wrap="square" rtlCol="0">
            <a:spAutoFit/>
          </a:bodyPr>
          <a:lstStyle/>
          <a:p>
            <a:r>
              <a:rPr lang="en-US" dirty="0"/>
              <a:t>=50 </a:t>
            </a:r>
          </a:p>
        </p:txBody>
      </p:sp>
    </p:spTree>
    <p:extLst>
      <p:ext uri="{BB962C8B-B14F-4D97-AF65-F5344CB8AC3E}">
        <p14:creationId xmlns:p14="http://schemas.microsoft.com/office/powerpoint/2010/main" val="15097843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A27CF8E-FC9F-42DF-913F-6A2A59346BA6}"/>
              </a:ext>
            </a:extLst>
          </p:cNvPr>
          <p:cNvSpPr>
            <a:spLocks noGrp="1"/>
          </p:cNvSpPr>
          <p:nvPr>
            <p:ph type="title"/>
          </p:nvPr>
        </p:nvSpPr>
        <p:spPr>
          <a:xfrm>
            <a:off x="2415654" y="191116"/>
            <a:ext cx="9170158" cy="1325563"/>
          </a:xfrm>
        </p:spPr>
        <p:txBody>
          <a:bodyPr/>
          <a:lstStyle/>
          <a:p>
            <a:r>
              <a:rPr lang="en-US" dirty="0">
                <a:latin typeface="ArialNarrowMTPro-Bold"/>
              </a:rPr>
              <a:t>2.2. C</a:t>
            </a:r>
            <a:r>
              <a:rPr lang="en-US" b="1" i="0" u="none" strike="noStrike" baseline="0" dirty="0">
                <a:latin typeface="ArialNarrowMTPro-Bold"/>
              </a:rPr>
              <a:t>ost-based pricing</a:t>
            </a:r>
            <a:endParaRPr lang="en-US" dirty="0"/>
          </a:p>
        </p:txBody>
      </p:sp>
      <p:sp>
        <p:nvSpPr>
          <p:cNvPr id="3" name="Content Placeholder 2">
            <a:extLst>
              <a:ext uri="{FF2B5EF4-FFF2-40B4-BE49-F238E27FC236}">
                <a16:creationId xmlns:a16="http://schemas.microsoft.com/office/drawing/2014/main" xmlns="" id="{D656BDD6-B304-4968-B79E-8D2475649BC9}"/>
              </a:ext>
            </a:extLst>
          </p:cNvPr>
          <p:cNvSpPr>
            <a:spLocks noGrp="1"/>
          </p:cNvSpPr>
          <p:nvPr>
            <p:ph idx="1"/>
          </p:nvPr>
        </p:nvSpPr>
        <p:spPr>
          <a:xfrm>
            <a:off x="742665" y="2057637"/>
            <a:ext cx="10515600" cy="630972"/>
          </a:xfrm>
        </p:spPr>
        <p:txBody>
          <a:bodyPr>
            <a:normAutofit/>
          </a:bodyPr>
          <a:lstStyle/>
          <a:p>
            <a:pPr marL="0" indent="0" algn="ctr">
              <a:buNone/>
            </a:pPr>
            <a:r>
              <a:rPr lang="en-US" b="0" i="0" u="none" strike="noStrike" baseline="0" dirty="0">
                <a:solidFill>
                  <a:srgbClr val="C00000"/>
                </a:solidFill>
                <a:latin typeface="TimesLTPro-Roman"/>
              </a:rPr>
              <a:t>Does using standard markups to set prices make sense?</a:t>
            </a:r>
            <a:endParaRPr lang="en-US" sz="4000" dirty="0">
              <a:solidFill>
                <a:srgbClr val="C00000"/>
              </a:solidFill>
            </a:endParaRPr>
          </a:p>
        </p:txBody>
      </p:sp>
      <p:sp>
        <p:nvSpPr>
          <p:cNvPr id="4" name="Explosion: 8 Points 3">
            <a:extLst>
              <a:ext uri="{FF2B5EF4-FFF2-40B4-BE49-F238E27FC236}">
                <a16:creationId xmlns:a16="http://schemas.microsoft.com/office/drawing/2014/main" xmlns="" id="{1F59E6D0-DBBD-419C-B55B-D4E6A55A5E33}"/>
              </a:ext>
            </a:extLst>
          </p:cNvPr>
          <p:cNvSpPr/>
          <p:nvPr/>
        </p:nvSpPr>
        <p:spPr>
          <a:xfrm>
            <a:off x="9957179" y="1146412"/>
            <a:ext cx="1834487" cy="2129051"/>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t>Generally</a:t>
            </a:r>
            <a:r>
              <a:rPr lang="en-US" sz="2800" b="1" dirty="0"/>
              <a:t> NO</a:t>
            </a:r>
          </a:p>
        </p:txBody>
      </p:sp>
      <p:sp>
        <p:nvSpPr>
          <p:cNvPr id="5" name="TextBox 4">
            <a:extLst>
              <a:ext uri="{FF2B5EF4-FFF2-40B4-BE49-F238E27FC236}">
                <a16:creationId xmlns:a16="http://schemas.microsoft.com/office/drawing/2014/main" xmlns="" id="{696A59D5-B32E-4C3A-912C-6017954D7F15}"/>
              </a:ext>
            </a:extLst>
          </p:cNvPr>
          <p:cNvSpPr txBox="1"/>
          <p:nvPr/>
        </p:nvSpPr>
        <p:spPr>
          <a:xfrm>
            <a:off x="742665" y="2975212"/>
            <a:ext cx="9779760" cy="2554545"/>
          </a:xfrm>
          <a:prstGeom prst="rect">
            <a:avLst/>
          </a:prstGeom>
          <a:noFill/>
        </p:spPr>
        <p:txBody>
          <a:bodyPr wrap="square" rtlCol="0">
            <a:spAutoFit/>
          </a:bodyPr>
          <a:lstStyle/>
          <a:p>
            <a:pPr marL="285750" indent="-285750" algn="l">
              <a:buFont typeface="Arial" panose="020B0604020202020204" pitchFamily="34" charset="0"/>
              <a:buChar char="•"/>
            </a:pPr>
            <a:r>
              <a:rPr lang="en-US" sz="2000" dirty="0"/>
              <a:t>Any pricing method that ignores consumer demand and competitor prices is not likely to lead to the best price.</a:t>
            </a:r>
          </a:p>
          <a:p>
            <a:pPr marL="285750" indent="-285750" algn="l">
              <a:buFont typeface="Arial" panose="020B0604020202020204" pitchFamily="34" charset="0"/>
              <a:buChar char="•"/>
            </a:pPr>
            <a:endParaRPr lang="en-US" sz="2000" dirty="0"/>
          </a:p>
          <a:p>
            <a:pPr marL="285750" indent="-285750" algn="l">
              <a:buFont typeface="Arial" panose="020B0604020202020204" pitchFamily="34" charset="0"/>
              <a:buChar char="•"/>
            </a:pPr>
            <a:r>
              <a:rPr lang="en-US" sz="2000" dirty="0"/>
              <a:t>Markup pricing remains popular for many reasons.</a:t>
            </a:r>
          </a:p>
          <a:p>
            <a:pPr marL="800100" lvl="1" indent="-342900">
              <a:buFont typeface="+mj-lt"/>
              <a:buAutoNum type="arabicPeriod"/>
            </a:pPr>
            <a:r>
              <a:rPr lang="en-US" sz="2000" dirty="0"/>
              <a:t>Sellers are more certain about costs than about demand. By tying the price to cost, sellers simplify pricing.</a:t>
            </a:r>
          </a:p>
          <a:p>
            <a:pPr marL="800100" lvl="1" indent="-342900">
              <a:buFont typeface="+mj-lt"/>
              <a:buAutoNum type="arabicPeriod"/>
            </a:pPr>
            <a:r>
              <a:rPr lang="en-US" sz="2000" dirty="0"/>
              <a:t>When all firms in the industry use this pricing method, prices tend to be similar and price competition is minimized.</a:t>
            </a:r>
          </a:p>
        </p:txBody>
      </p:sp>
    </p:spTree>
    <p:extLst>
      <p:ext uri="{BB962C8B-B14F-4D97-AF65-F5344CB8AC3E}">
        <p14:creationId xmlns:p14="http://schemas.microsoft.com/office/powerpoint/2010/main" val="1276748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A27CF8E-FC9F-42DF-913F-6A2A59346BA6}"/>
              </a:ext>
            </a:extLst>
          </p:cNvPr>
          <p:cNvSpPr>
            <a:spLocks noGrp="1"/>
          </p:cNvSpPr>
          <p:nvPr>
            <p:ph type="title"/>
          </p:nvPr>
        </p:nvSpPr>
        <p:spPr>
          <a:xfrm>
            <a:off x="2138815" y="395771"/>
            <a:ext cx="2439418" cy="1090052"/>
          </a:xfrm>
        </p:spPr>
        <p:txBody>
          <a:bodyPr>
            <a:noAutofit/>
          </a:bodyPr>
          <a:lstStyle/>
          <a:p>
            <a:r>
              <a:rPr lang="en-US" sz="2400" dirty="0">
                <a:latin typeface="ArialNarrowMTPro-Bold"/>
              </a:rPr>
              <a:t>2.2. C</a:t>
            </a:r>
            <a:r>
              <a:rPr lang="en-US" sz="2400" b="1" i="0" u="none" strike="noStrike" baseline="0" dirty="0">
                <a:latin typeface="ArialNarrowMTPro-Bold"/>
              </a:rPr>
              <a:t>ost-based pricing</a:t>
            </a:r>
            <a:endParaRPr lang="en-US" sz="2400" dirty="0"/>
          </a:p>
        </p:txBody>
      </p:sp>
      <p:sp>
        <p:nvSpPr>
          <p:cNvPr id="3" name="Content Placeholder 2">
            <a:extLst>
              <a:ext uri="{FF2B5EF4-FFF2-40B4-BE49-F238E27FC236}">
                <a16:creationId xmlns:a16="http://schemas.microsoft.com/office/drawing/2014/main" xmlns="" id="{D656BDD6-B304-4968-B79E-8D2475649BC9}"/>
              </a:ext>
            </a:extLst>
          </p:cNvPr>
          <p:cNvSpPr>
            <a:spLocks noGrp="1"/>
          </p:cNvSpPr>
          <p:nvPr>
            <p:ph idx="1"/>
          </p:nvPr>
        </p:nvSpPr>
        <p:spPr>
          <a:xfrm>
            <a:off x="163773" y="1889760"/>
            <a:ext cx="4353636" cy="3785419"/>
          </a:xfrm>
        </p:spPr>
        <p:txBody>
          <a:bodyPr>
            <a:normAutofit/>
          </a:bodyPr>
          <a:lstStyle/>
          <a:p>
            <a:pPr marL="0" indent="0">
              <a:buNone/>
            </a:pPr>
            <a:r>
              <a:rPr lang="en-US" sz="2000" b="1" dirty="0">
                <a:solidFill>
                  <a:srgbClr val="0A1F61"/>
                </a:solidFill>
                <a:latin typeface="ArialNarrowMTPro-Bold"/>
              </a:rPr>
              <a:t>Break-even pricing (target return pricing) </a:t>
            </a:r>
          </a:p>
          <a:p>
            <a:r>
              <a:rPr lang="en-US" sz="2000" b="0" i="0" u="none" strike="noStrike" baseline="0" dirty="0">
                <a:latin typeface="TimesLTPro-Roman"/>
              </a:rPr>
              <a:t>Setting price to break even on the costs of making and marketing a product or setting price to make a target return.</a:t>
            </a:r>
          </a:p>
          <a:p>
            <a:r>
              <a:rPr lang="en-US" sz="2000" b="0" i="0" u="none" strike="noStrike" baseline="0" dirty="0">
                <a:solidFill>
                  <a:srgbClr val="C00000"/>
                </a:solidFill>
                <a:latin typeface="TimesLTPro-Roman"/>
              </a:rPr>
              <a:t>Break-even point is reached when total costs = total revenues </a:t>
            </a:r>
            <a:r>
              <a:rPr lang="en-US" sz="2000" dirty="0">
                <a:solidFill>
                  <a:srgbClr val="C00000"/>
                </a:solidFill>
                <a:latin typeface="TimesLTPro-Roman"/>
              </a:rPr>
              <a:t> </a:t>
            </a:r>
          </a:p>
          <a:p>
            <a:r>
              <a:rPr lang="en-US" sz="1800" dirty="0">
                <a:latin typeface="TimesLTPro-Roman"/>
              </a:rPr>
              <a:t>B</a:t>
            </a:r>
            <a:r>
              <a:rPr lang="en-US" sz="1800" b="0" i="0" u="none" strike="noStrike" baseline="0" dirty="0">
                <a:latin typeface="TimesLTPro-Roman"/>
              </a:rPr>
              <a:t>reak-even volume = fixed costs ÷ [price – variable costs]</a:t>
            </a:r>
            <a:r>
              <a:rPr lang="en-US" sz="2000" dirty="0">
                <a:solidFill>
                  <a:srgbClr val="C00000"/>
                </a:solidFill>
                <a:latin typeface="TimesLTPro-Roman"/>
              </a:rPr>
              <a:t>    </a:t>
            </a:r>
          </a:p>
        </p:txBody>
      </p:sp>
      <p:sp>
        <p:nvSpPr>
          <p:cNvPr id="11" name="Rectangle 12">
            <a:extLst>
              <a:ext uri="{FF2B5EF4-FFF2-40B4-BE49-F238E27FC236}">
                <a16:creationId xmlns:a16="http://schemas.microsoft.com/office/drawing/2014/main" xmlns="" id="{5E39A796-BE83-48B1-B33F-35C4A32AAB5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9">
            <a:extLst>
              <a:ext uri="{FF2B5EF4-FFF2-40B4-BE49-F238E27FC236}">
                <a16:creationId xmlns:a16="http://schemas.microsoft.com/office/drawing/2014/main" xmlns="" id="{72F84B47-E267-4194-8194-831DB7B5547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xmlns="" id="{3BCFDFFA-3981-4D1E-8749-C010A18C6760}"/>
              </a:ext>
            </a:extLst>
          </p:cNvPr>
          <p:cNvPicPr>
            <a:picLocks noChangeAspect="1"/>
          </p:cNvPicPr>
          <p:nvPr/>
        </p:nvPicPr>
        <p:blipFill>
          <a:blip r:embed="rId2"/>
          <a:stretch>
            <a:fillRect/>
          </a:stretch>
        </p:blipFill>
        <p:spPr>
          <a:xfrm>
            <a:off x="5405862" y="1373280"/>
            <a:ext cx="6019331" cy="4108193"/>
          </a:xfrm>
          <a:prstGeom prst="rect">
            <a:avLst/>
          </a:prstGeom>
          <a:effectLst/>
        </p:spPr>
      </p:pic>
    </p:spTree>
    <p:extLst>
      <p:ext uri="{BB962C8B-B14F-4D97-AF65-F5344CB8AC3E}">
        <p14:creationId xmlns:p14="http://schemas.microsoft.com/office/powerpoint/2010/main" val="2010306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A27CF8E-FC9F-42DF-913F-6A2A59346BA6}"/>
              </a:ext>
            </a:extLst>
          </p:cNvPr>
          <p:cNvSpPr>
            <a:spLocks noGrp="1"/>
          </p:cNvSpPr>
          <p:nvPr>
            <p:ph type="title"/>
          </p:nvPr>
        </p:nvSpPr>
        <p:spPr>
          <a:xfrm>
            <a:off x="2138815" y="395771"/>
            <a:ext cx="2439418" cy="1090052"/>
          </a:xfrm>
        </p:spPr>
        <p:txBody>
          <a:bodyPr>
            <a:noAutofit/>
          </a:bodyPr>
          <a:lstStyle/>
          <a:p>
            <a:r>
              <a:rPr lang="en-US" sz="2400" dirty="0">
                <a:latin typeface="ArialNarrowMTPro-Bold"/>
              </a:rPr>
              <a:t>2.2. C</a:t>
            </a:r>
            <a:r>
              <a:rPr lang="en-US" sz="2400" b="1" i="0" u="none" strike="noStrike" baseline="0" dirty="0">
                <a:latin typeface="ArialNarrowMTPro-Bold"/>
              </a:rPr>
              <a:t>ost-based pricing</a:t>
            </a:r>
            <a:endParaRPr lang="en-US" sz="2400" dirty="0"/>
          </a:p>
        </p:txBody>
      </p:sp>
      <p:sp>
        <p:nvSpPr>
          <p:cNvPr id="11" name="Rectangle 12">
            <a:extLst>
              <a:ext uri="{FF2B5EF4-FFF2-40B4-BE49-F238E27FC236}">
                <a16:creationId xmlns:a16="http://schemas.microsoft.com/office/drawing/2014/main" xmlns="" id="{5E39A796-BE83-48B1-B33F-35C4A32AAB5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9">
            <a:extLst>
              <a:ext uri="{FF2B5EF4-FFF2-40B4-BE49-F238E27FC236}">
                <a16:creationId xmlns:a16="http://schemas.microsoft.com/office/drawing/2014/main" xmlns="" id="{72F84B47-E267-4194-8194-831DB7B5547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xmlns="" id="{3BCFDFFA-3981-4D1E-8749-C010A18C6760}"/>
              </a:ext>
            </a:extLst>
          </p:cNvPr>
          <p:cNvPicPr>
            <a:picLocks noChangeAspect="1"/>
          </p:cNvPicPr>
          <p:nvPr/>
        </p:nvPicPr>
        <p:blipFill>
          <a:blip r:embed="rId2"/>
          <a:stretch>
            <a:fillRect/>
          </a:stretch>
        </p:blipFill>
        <p:spPr>
          <a:xfrm>
            <a:off x="5405862" y="1373280"/>
            <a:ext cx="6019331" cy="4108193"/>
          </a:xfrm>
          <a:prstGeom prst="rect">
            <a:avLst/>
          </a:prstGeom>
          <a:effectLst/>
        </p:spPr>
      </p:pic>
      <p:sp>
        <p:nvSpPr>
          <p:cNvPr id="9" name="TextBox 8">
            <a:extLst>
              <a:ext uri="{FF2B5EF4-FFF2-40B4-BE49-F238E27FC236}">
                <a16:creationId xmlns:a16="http://schemas.microsoft.com/office/drawing/2014/main" xmlns="" id="{4E6B5F51-1214-421F-B66C-8B53409DB1A9}"/>
              </a:ext>
            </a:extLst>
          </p:cNvPr>
          <p:cNvSpPr txBox="1"/>
          <p:nvPr/>
        </p:nvSpPr>
        <p:spPr>
          <a:xfrm>
            <a:off x="320185" y="1846341"/>
            <a:ext cx="4258047" cy="3477875"/>
          </a:xfrm>
          <a:prstGeom prst="rect">
            <a:avLst/>
          </a:prstGeom>
          <a:noFill/>
        </p:spPr>
        <p:txBody>
          <a:bodyPr wrap="square">
            <a:spAutoFit/>
          </a:bodyPr>
          <a:lstStyle/>
          <a:p>
            <a:pPr algn="l"/>
            <a:r>
              <a:rPr lang="en-US" sz="2000" b="0" i="0" u="none" strike="noStrike" baseline="0" dirty="0">
                <a:solidFill>
                  <a:srgbClr val="960000"/>
                </a:solidFill>
                <a:latin typeface="TimesLTPro-Roman"/>
              </a:rPr>
              <a:t>Example</a:t>
            </a:r>
          </a:p>
          <a:p>
            <a:pPr algn="l"/>
            <a:r>
              <a:rPr lang="en-US" sz="2000" b="0" i="0" u="none" strike="noStrike" baseline="0" dirty="0">
                <a:latin typeface="TimesLTPro-Roman"/>
              </a:rPr>
              <a:t>Fixed costs </a:t>
            </a:r>
            <a:r>
              <a:rPr lang="en-US" sz="2000" dirty="0">
                <a:latin typeface="TimesLTPro-Roman"/>
              </a:rPr>
              <a:t> =</a:t>
            </a:r>
            <a:r>
              <a:rPr lang="en-US" sz="2000" b="0" i="0" u="none" strike="noStrike" baseline="0" dirty="0">
                <a:latin typeface="TimesLTPro-Roman"/>
              </a:rPr>
              <a:t> $6 million </a:t>
            </a:r>
          </a:p>
          <a:p>
            <a:pPr algn="l"/>
            <a:r>
              <a:rPr lang="en-US" sz="2000" b="0" i="0" u="none" strike="noStrike" baseline="0" dirty="0">
                <a:latin typeface="TimesLTPro-Roman"/>
              </a:rPr>
              <a:t>Variable costs = $5 per unit.</a:t>
            </a:r>
          </a:p>
          <a:p>
            <a:pPr algn="l"/>
            <a:r>
              <a:rPr lang="en-US" sz="2000" b="0" i="0" u="none" strike="noStrike" baseline="0" dirty="0">
                <a:latin typeface="TimesLTPro-Roman"/>
              </a:rPr>
              <a:t>the price = $15</a:t>
            </a:r>
          </a:p>
          <a:p>
            <a:pPr algn="l"/>
            <a:r>
              <a:rPr lang="en-US" sz="2000" b="0" i="0" u="none" strike="noStrike" baseline="0" dirty="0">
                <a:latin typeface="TimesLTPro-Roman"/>
              </a:rPr>
              <a:t>At the $15 price, the manufacturer must sell at least 600,000 units to </a:t>
            </a:r>
            <a:r>
              <a:rPr lang="en-US" sz="2000" b="0" i="1" u="none" strike="noStrike" baseline="0" dirty="0">
                <a:latin typeface="TimesLTPro-Italic"/>
              </a:rPr>
              <a:t>break even</a:t>
            </a:r>
          </a:p>
          <a:p>
            <a:pPr algn="l"/>
            <a:endParaRPr lang="en-US" sz="2000" dirty="0">
              <a:latin typeface="TimesLTPro-Roman"/>
            </a:endParaRPr>
          </a:p>
          <a:p>
            <a:pPr algn="l"/>
            <a:r>
              <a:rPr lang="en-US" sz="2000" dirty="0">
                <a:latin typeface="TimesLTPro-Roman"/>
              </a:rPr>
              <a:t>B</a:t>
            </a:r>
            <a:r>
              <a:rPr lang="en-US" sz="2000" b="0" i="0" u="none" strike="noStrike" baseline="0" dirty="0">
                <a:latin typeface="TimesLTPro-Roman"/>
              </a:rPr>
              <a:t>reak-even volume = fixed costs ÷ [price – variable costs] </a:t>
            </a:r>
          </a:p>
          <a:p>
            <a:pPr algn="l"/>
            <a:r>
              <a:rPr lang="en-US" sz="2000" b="0" i="0" u="none" strike="noStrike" baseline="0" dirty="0">
                <a:latin typeface="TimesLTPro-Roman"/>
              </a:rPr>
              <a:t>= $6,000,000 ÷ [$15 – $5]</a:t>
            </a:r>
          </a:p>
          <a:p>
            <a:pPr algn="l"/>
            <a:r>
              <a:rPr lang="en-US" sz="2000" b="0" i="0" u="none" strike="noStrike" baseline="0" dirty="0">
                <a:latin typeface="TimesLTPro-Roman"/>
              </a:rPr>
              <a:t>=600,000.</a:t>
            </a:r>
            <a:endParaRPr lang="en-US" sz="2000" dirty="0"/>
          </a:p>
        </p:txBody>
      </p:sp>
    </p:spTree>
    <p:extLst>
      <p:ext uri="{BB962C8B-B14F-4D97-AF65-F5344CB8AC3E}">
        <p14:creationId xmlns:p14="http://schemas.microsoft.com/office/powerpoint/2010/main" val="16208474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A27CF8E-FC9F-42DF-913F-6A2A59346BA6}"/>
              </a:ext>
            </a:extLst>
          </p:cNvPr>
          <p:cNvSpPr>
            <a:spLocks noGrp="1"/>
          </p:cNvSpPr>
          <p:nvPr>
            <p:ph type="title"/>
          </p:nvPr>
        </p:nvSpPr>
        <p:spPr>
          <a:xfrm>
            <a:off x="2415654" y="191116"/>
            <a:ext cx="9170158" cy="1325563"/>
          </a:xfrm>
        </p:spPr>
        <p:txBody>
          <a:bodyPr/>
          <a:lstStyle/>
          <a:p>
            <a:r>
              <a:rPr lang="en-US" dirty="0">
                <a:latin typeface="ArialNarrowMTPro-Bold"/>
              </a:rPr>
              <a:t>2.2. C</a:t>
            </a:r>
            <a:r>
              <a:rPr lang="en-US" b="1" i="0" u="none" strike="noStrike" baseline="0" dirty="0">
                <a:latin typeface="ArialNarrowMTPro-Bold"/>
              </a:rPr>
              <a:t>ost-based pricing</a:t>
            </a:r>
            <a:endParaRPr lang="en-US" dirty="0"/>
          </a:p>
        </p:txBody>
      </p:sp>
      <p:sp>
        <p:nvSpPr>
          <p:cNvPr id="5" name="TextBox 4">
            <a:extLst>
              <a:ext uri="{FF2B5EF4-FFF2-40B4-BE49-F238E27FC236}">
                <a16:creationId xmlns:a16="http://schemas.microsoft.com/office/drawing/2014/main" xmlns="" id="{696A59D5-B32E-4C3A-912C-6017954D7F15}"/>
              </a:ext>
            </a:extLst>
          </p:cNvPr>
          <p:cNvSpPr txBox="1"/>
          <p:nvPr/>
        </p:nvSpPr>
        <p:spPr>
          <a:xfrm>
            <a:off x="688074" y="1649649"/>
            <a:ext cx="9779760" cy="4524315"/>
          </a:xfrm>
          <a:prstGeom prst="rect">
            <a:avLst/>
          </a:prstGeom>
          <a:noFill/>
        </p:spPr>
        <p:txBody>
          <a:bodyPr wrap="square" rtlCol="0">
            <a:spAutoFit/>
          </a:bodyPr>
          <a:lstStyle/>
          <a:p>
            <a:pPr marL="285750" indent="-285750" algn="l">
              <a:buFont typeface="Arial" panose="020B0604020202020204" pitchFamily="34" charset="0"/>
              <a:buChar char="•"/>
            </a:pPr>
            <a:endParaRPr lang="en-US" sz="2400" dirty="0"/>
          </a:p>
          <a:p>
            <a:pPr algn="l"/>
            <a:r>
              <a:rPr lang="en-US" sz="2000" b="1" dirty="0">
                <a:solidFill>
                  <a:srgbClr val="0A1F61"/>
                </a:solidFill>
                <a:latin typeface="ArialNarrowMTPro-Bold"/>
              </a:rPr>
              <a:t>Break-even pricing:</a:t>
            </a:r>
          </a:p>
          <a:p>
            <a:pPr algn="l"/>
            <a:endParaRPr lang="en-US" sz="2000" b="1" dirty="0">
              <a:solidFill>
                <a:srgbClr val="0A1F61"/>
              </a:solidFill>
              <a:latin typeface="ArialNarrowMTPro-Bold"/>
            </a:endParaRPr>
          </a:p>
          <a:p>
            <a:pPr marL="285750" indent="-285750" algn="l">
              <a:buFont typeface="Arial" panose="020B0604020202020204" pitchFamily="34" charset="0"/>
              <a:buChar char="•"/>
            </a:pPr>
            <a:r>
              <a:rPr lang="en-US" sz="2000" b="0" i="0" u="none" strike="noStrike" baseline="0" dirty="0">
                <a:latin typeface="TimesLTPro-Roman"/>
              </a:rPr>
              <a:t>The major problem with this analysis is that it fails to consider customer value and the relationship between price and demand</a:t>
            </a:r>
            <a:r>
              <a:rPr lang="en-US" sz="2400" dirty="0"/>
              <a:t>.</a:t>
            </a:r>
          </a:p>
          <a:p>
            <a:pPr marL="285750" indent="-285750" algn="l">
              <a:buFont typeface="Arial" panose="020B0604020202020204" pitchFamily="34" charset="0"/>
              <a:buChar char="•"/>
            </a:pPr>
            <a:endParaRPr lang="en-US" sz="2400" b="0" i="0" u="none" strike="noStrike" baseline="0" dirty="0">
              <a:latin typeface="TimesLTPro-Roman"/>
            </a:endParaRPr>
          </a:p>
          <a:p>
            <a:pPr marL="285750" indent="-285750" algn="l">
              <a:buFont typeface="Arial" panose="020B0604020202020204" pitchFamily="34" charset="0"/>
              <a:buChar char="•"/>
            </a:pPr>
            <a:r>
              <a:rPr lang="en-US" sz="2000" b="0" i="0" u="none" strike="noStrike" baseline="0" dirty="0">
                <a:latin typeface="TimesLTPro-Roman"/>
              </a:rPr>
              <a:t>As the </a:t>
            </a:r>
            <a:r>
              <a:rPr lang="en-US" sz="2000" b="0" i="1" u="none" strike="noStrike" baseline="0" dirty="0">
                <a:latin typeface="TimesLTPro-Italic"/>
              </a:rPr>
              <a:t>price </a:t>
            </a:r>
            <a:r>
              <a:rPr lang="en-US" sz="2000" b="0" i="0" u="none" strike="noStrike" baseline="0" dirty="0">
                <a:latin typeface="TimesLTPro-Roman"/>
              </a:rPr>
              <a:t>increases, </a:t>
            </a:r>
            <a:r>
              <a:rPr lang="en-US" sz="2000" b="0" i="1" u="none" strike="noStrike" baseline="0" dirty="0">
                <a:latin typeface="TimesLTPro-Italic"/>
              </a:rPr>
              <a:t>demand </a:t>
            </a:r>
            <a:r>
              <a:rPr lang="en-US" sz="2000" b="0" i="0" u="none" strike="noStrike" baseline="0" dirty="0">
                <a:latin typeface="TimesLTPro-Roman"/>
              </a:rPr>
              <a:t>decreases, and the market may not buy even the lower volume needed to break even at the higher price.</a:t>
            </a:r>
          </a:p>
          <a:p>
            <a:pPr marL="285750" indent="-285750" algn="l">
              <a:buFont typeface="Arial" panose="020B0604020202020204" pitchFamily="34" charset="0"/>
              <a:buChar char="•"/>
            </a:pPr>
            <a:endParaRPr lang="en-US" sz="2000" dirty="0">
              <a:latin typeface="TimesLTPro-Roman"/>
            </a:endParaRPr>
          </a:p>
          <a:p>
            <a:pPr marL="285750" indent="-285750">
              <a:buFont typeface="Arial" panose="020B0604020202020204" pitchFamily="34" charset="0"/>
              <a:buChar char="•"/>
            </a:pPr>
            <a:r>
              <a:rPr lang="en-US" sz="2000" dirty="0">
                <a:latin typeface="TimesLTPro-Roman"/>
              </a:rPr>
              <a:t>Although break-even analysis and target return pricing can help the company to determine </a:t>
            </a:r>
            <a:r>
              <a:rPr lang="en-US" sz="2000" dirty="0">
                <a:solidFill>
                  <a:srgbClr val="C00000"/>
                </a:solidFill>
                <a:latin typeface="TimesLTPro-Roman"/>
              </a:rPr>
              <a:t>the minimum prices needed to cover expected costs and profits</a:t>
            </a:r>
            <a:r>
              <a:rPr lang="en-US" sz="2000" dirty="0">
                <a:latin typeface="TimesLTPro-Roman"/>
              </a:rPr>
              <a:t>, they do not take the price–demand relationship into account</a:t>
            </a:r>
            <a:r>
              <a:rPr lang="en-US" sz="2400" b="0" i="0" u="none" strike="noStrike" baseline="0" dirty="0">
                <a:latin typeface="TimesLTPro-Roman"/>
              </a:rPr>
              <a:t>. </a:t>
            </a:r>
            <a:endParaRPr lang="en-US" sz="3600" dirty="0"/>
          </a:p>
          <a:p>
            <a:pPr marL="285750" indent="-285750" algn="l">
              <a:buFont typeface="Arial" panose="020B0604020202020204" pitchFamily="34" charset="0"/>
              <a:buChar char="•"/>
            </a:pPr>
            <a:endParaRPr lang="en-US" sz="2400" dirty="0"/>
          </a:p>
        </p:txBody>
      </p:sp>
    </p:spTree>
    <p:extLst>
      <p:ext uri="{BB962C8B-B14F-4D97-AF65-F5344CB8AC3E}">
        <p14:creationId xmlns:p14="http://schemas.microsoft.com/office/powerpoint/2010/main" val="20735351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F994C6E-8434-4DC2-AD71-87076004F9AF}"/>
              </a:ext>
            </a:extLst>
          </p:cNvPr>
          <p:cNvSpPr>
            <a:spLocks noGrp="1"/>
          </p:cNvSpPr>
          <p:nvPr>
            <p:ph type="title"/>
          </p:nvPr>
        </p:nvSpPr>
        <p:spPr>
          <a:xfrm>
            <a:off x="2169684" y="316103"/>
            <a:ext cx="5751872" cy="1101060"/>
          </a:xfrm>
        </p:spPr>
        <p:txBody>
          <a:bodyPr>
            <a:normAutofit/>
          </a:bodyPr>
          <a:lstStyle/>
          <a:p>
            <a:r>
              <a:rPr lang="en-US" sz="2800" dirty="0">
                <a:latin typeface="ArialNarrowMTPro-Bold"/>
              </a:rPr>
              <a:t>2.3. C</a:t>
            </a:r>
            <a:r>
              <a:rPr lang="en-US" sz="2800" b="1" i="0" u="none" strike="noStrike" baseline="0" dirty="0">
                <a:latin typeface="ArialNarrowMTPro-Bold"/>
              </a:rPr>
              <a:t>ompetition- based pricing</a:t>
            </a:r>
            <a:endParaRPr lang="en-US" sz="2800" dirty="0"/>
          </a:p>
        </p:txBody>
      </p:sp>
      <p:sp>
        <p:nvSpPr>
          <p:cNvPr id="3" name="Content Placeholder 2">
            <a:extLst>
              <a:ext uri="{FF2B5EF4-FFF2-40B4-BE49-F238E27FC236}">
                <a16:creationId xmlns:a16="http://schemas.microsoft.com/office/drawing/2014/main" xmlns="" id="{301C2843-E38B-4F15-B530-5DF77255A276}"/>
              </a:ext>
            </a:extLst>
          </p:cNvPr>
          <p:cNvSpPr>
            <a:spLocks noGrp="1"/>
          </p:cNvSpPr>
          <p:nvPr>
            <p:ph idx="1"/>
          </p:nvPr>
        </p:nvSpPr>
        <p:spPr>
          <a:xfrm>
            <a:off x="666518" y="1777218"/>
            <a:ext cx="6422848" cy="4214149"/>
          </a:xfrm>
        </p:spPr>
        <p:txBody>
          <a:bodyPr>
            <a:normAutofit fontScale="92500" lnSpcReduction="20000"/>
          </a:bodyPr>
          <a:lstStyle/>
          <a:p>
            <a:pPr>
              <a:lnSpc>
                <a:spcPct val="110000"/>
              </a:lnSpc>
            </a:pPr>
            <a:r>
              <a:rPr lang="en-US" sz="2000" b="1" dirty="0">
                <a:solidFill>
                  <a:srgbClr val="0A1F61"/>
                </a:solidFill>
                <a:latin typeface="ArialNarrowMTPro-Bold"/>
              </a:rPr>
              <a:t>C</a:t>
            </a:r>
            <a:r>
              <a:rPr lang="en-US" sz="2000" b="1" i="0" u="none" strike="noStrike" baseline="0" dirty="0">
                <a:solidFill>
                  <a:srgbClr val="0A1F61"/>
                </a:solidFill>
                <a:latin typeface="ArialNarrowMTPro-Bold"/>
              </a:rPr>
              <a:t>ompetition- based pricing= </a:t>
            </a:r>
            <a:r>
              <a:rPr lang="en-US" sz="2000" b="0" i="0" u="none" strike="noStrike" baseline="0" dirty="0">
                <a:latin typeface="TimesLTPro-Roman"/>
              </a:rPr>
              <a:t>Setting prices based on competitors’ strategies, prices, costs, and market offerings.</a:t>
            </a:r>
          </a:p>
          <a:p>
            <a:pPr>
              <a:lnSpc>
                <a:spcPct val="110000"/>
              </a:lnSpc>
            </a:pPr>
            <a:r>
              <a:rPr lang="en-US" sz="2000" dirty="0">
                <a:latin typeface="TimesLTPro-Roman"/>
              </a:rPr>
              <a:t>In assessing competitors’ pricing strategies, the company should ask several questions.</a:t>
            </a:r>
          </a:p>
          <a:p>
            <a:pPr lvl="1">
              <a:lnSpc>
                <a:spcPct val="110000"/>
              </a:lnSpc>
            </a:pPr>
            <a:r>
              <a:rPr lang="en-US" sz="2000" dirty="0">
                <a:latin typeface="TimesLTPro-Roman"/>
              </a:rPr>
              <a:t>how does the company’s market offering compare with competitors’ offerings in terms of customer value?</a:t>
            </a:r>
          </a:p>
          <a:p>
            <a:pPr lvl="1">
              <a:lnSpc>
                <a:spcPct val="110000"/>
              </a:lnSpc>
            </a:pPr>
            <a:r>
              <a:rPr lang="en-US" sz="2000" dirty="0">
                <a:latin typeface="TimesLTPro-Roman"/>
              </a:rPr>
              <a:t>how strong are current competitors, and what are their current pricing strategies?</a:t>
            </a:r>
          </a:p>
          <a:p>
            <a:pPr>
              <a:lnSpc>
                <a:spcPct val="110000"/>
              </a:lnSpc>
            </a:pPr>
            <a:r>
              <a:rPr lang="en-US" sz="2000" b="0" i="0" u="none" strike="noStrike" baseline="0" dirty="0">
                <a:latin typeface="TimesLTPro-Roman"/>
              </a:rPr>
              <a:t>the goal is not to match or beat competitors’ prices. Rather, </a:t>
            </a:r>
            <a:r>
              <a:rPr lang="en-US" sz="2000" b="0" i="0" u="none" strike="noStrike" baseline="0" dirty="0">
                <a:solidFill>
                  <a:srgbClr val="C00000"/>
                </a:solidFill>
                <a:latin typeface="TimesLTPro-Roman"/>
              </a:rPr>
              <a:t>the goal is to set prices according to the relative value created versus competitors</a:t>
            </a:r>
            <a:r>
              <a:rPr lang="en-US" sz="2000" b="0" i="0" u="none" strike="noStrike" baseline="0" dirty="0">
                <a:latin typeface="TimesLTPro-Roman"/>
              </a:rPr>
              <a:t>. If a company creates greater value for customers, higher prices are justified.</a:t>
            </a:r>
            <a:endParaRPr lang="en-US" sz="2000" dirty="0"/>
          </a:p>
        </p:txBody>
      </p:sp>
      <p:sp>
        <p:nvSpPr>
          <p:cNvPr id="9" name="Rectangle 8">
            <a:extLst>
              <a:ext uri="{FF2B5EF4-FFF2-40B4-BE49-F238E27FC236}">
                <a16:creationId xmlns:a16="http://schemas.microsoft.com/office/drawing/2014/main" xmlns="" id="{11C59EDF-5A1E-404D-B55D-8AEA5D8D6D6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56410" y="0"/>
            <a:ext cx="4636008" cy="6858000"/>
          </a:xfrm>
          <a:prstGeom prst="rect">
            <a:avLst/>
          </a:prstGeom>
          <a:solidFill>
            <a:srgbClr val="6041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9">
            <a:extLst>
              <a:ext uri="{FF2B5EF4-FFF2-40B4-BE49-F238E27FC236}">
                <a16:creationId xmlns:a16="http://schemas.microsoft.com/office/drawing/2014/main" xmlns="" id="{FEE0385D-4151-43AA-9C6B-0365E103172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8041042" y="557784"/>
            <a:ext cx="366674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xmlns="" id="{0D1AAE55-631B-4481-8200-177722AE1280}"/>
              </a:ext>
            </a:extLst>
          </p:cNvPr>
          <p:cNvPicPr>
            <a:picLocks noChangeAspect="1"/>
          </p:cNvPicPr>
          <p:nvPr/>
        </p:nvPicPr>
        <p:blipFill>
          <a:blip r:embed="rId2"/>
          <a:stretch>
            <a:fillRect/>
          </a:stretch>
        </p:blipFill>
        <p:spPr>
          <a:xfrm>
            <a:off x="8361082" y="2365786"/>
            <a:ext cx="3026664" cy="2123182"/>
          </a:xfrm>
          <a:prstGeom prst="rect">
            <a:avLst/>
          </a:prstGeom>
          <a:effectLst/>
        </p:spPr>
      </p:pic>
    </p:spTree>
    <p:extLst>
      <p:ext uri="{BB962C8B-B14F-4D97-AF65-F5344CB8AC3E}">
        <p14:creationId xmlns:p14="http://schemas.microsoft.com/office/powerpoint/2010/main" val="18178532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982A259-8713-4603-950D-310FEB24EE33}"/>
              </a:ext>
            </a:extLst>
          </p:cNvPr>
          <p:cNvSpPr>
            <a:spLocks noGrp="1"/>
          </p:cNvSpPr>
          <p:nvPr>
            <p:ph type="title"/>
          </p:nvPr>
        </p:nvSpPr>
        <p:spPr>
          <a:xfrm>
            <a:off x="2483893" y="136525"/>
            <a:ext cx="8501418" cy="1325563"/>
          </a:xfrm>
        </p:spPr>
        <p:txBody>
          <a:bodyPr/>
          <a:lstStyle/>
          <a:p>
            <a:r>
              <a:rPr lang="en-US" dirty="0"/>
              <a:t>CATERPILLAR EXAMPLE </a:t>
            </a:r>
          </a:p>
        </p:txBody>
      </p:sp>
      <p:sp>
        <p:nvSpPr>
          <p:cNvPr id="3" name="Content Placeholder 2">
            <a:extLst>
              <a:ext uri="{FF2B5EF4-FFF2-40B4-BE49-F238E27FC236}">
                <a16:creationId xmlns:a16="http://schemas.microsoft.com/office/drawing/2014/main" xmlns="" id="{C9BB3B91-4FCA-405E-B105-E81745F27B82}"/>
              </a:ext>
            </a:extLst>
          </p:cNvPr>
          <p:cNvSpPr>
            <a:spLocks noGrp="1"/>
          </p:cNvSpPr>
          <p:nvPr>
            <p:ph idx="1"/>
          </p:nvPr>
        </p:nvSpPr>
        <p:spPr>
          <a:xfrm>
            <a:off x="838200" y="1825625"/>
            <a:ext cx="6244988" cy="4351338"/>
          </a:xfrm>
        </p:spPr>
        <p:txBody>
          <a:bodyPr>
            <a:normAutofit/>
          </a:bodyPr>
          <a:lstStyle/>
          <a:p>
            <a:pPr algn="l">
              <a:lnSpc>
                <a:spcPct val="100000"/>
              </a:lnSpc>
            </a:pPr>
            <a:r>
              <a:rPr lang="en-US" sz="2400" b="0" i="0" u="none" strike="noStrike" baseline="0" dirty="0">
                <a:latin typeface="TimesLTPro-Roman"/>
              </a:rPr>
              <a:t>Caterpillar makes high-quality, heavy-duty construction and mining equipment. It dominates its industry despite charging higher prices than competitors such as Komatsu. When a commercial customer once asked a Caterpillar dealer why it should pay $500,000 for a big Caterpillar bulldozer when it could get an “equivalent” Komatsu dozer for $420,000, the Caterpillar dealer famously provided an analysis like the following:</a:t>
            </a:r>
            <a:endParaRPr lang="en-US" sz="3600" dirty="0"/>
          </a:p>
        </p:txBody>
      </p:sp>
      <p:pic>
        <p:nvPicPr>
          <p:cNvPr id="4" name="Picture 3">
            <a:extLst>
              <a:ext uri="{FF2B5EF4-FFF2-40B4-BE49-F238E27FC236}">
                <a16:creationId xmlns:a16="http://schemas.microsoft.com/office/drawing/2014/main" xmlns="" id="{F1EAAFCA-7C56-4812-861A-6B95D7BE27CD}"/>
              </a:ext>
            </a:extLst>
          </p:cNvPr>
          <p:cNvPicPr>
            <a:picLocks noChangeAspect="1"/>
          </p:cNvPicPr>
          <p:nvPr/>
        </p:nvPicPr>
        <p:blipFill>
          <a:blip r:embed="rId2"/>
          <a:stretch>
            <a:fillRect/>
          </a:stretch>
        </p:blipFill>
        <p:spPr>
          <a:xfrm>
            <a:off x="7242332" y="1825625"/>
            <a:ext cx="4672600" cy="3499940"/>
          </a:xfrm>
          <a:prstGeom prst="rect">
            <a:avLst/>
          </a:prstGeom>
        </p:spPr>
      </p:pic>
    </p:spTree>
    <p:extLst>
      <p:ext uri="{BB962C8B-B14F-4D97-AF65-F5344CB8AC3E}">
        <p14:creationId xmlns:p14="http://schemas.microsoft.com/office/powerpoint/2010/main" val="36197258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BEA15E39-FF12-49CB-A720-B6C1EE4FAF20}"/>
              </a:ext>
            </a:extLst>
          </p:cNvPr>
          <p:cNvSpPr>
            <a:spLocks noGrp="1"/>
          </p:cNvSpPr>
          <p:nvPr>
            <p:ph idx="1"/>
          </p:nvPr>
        </p:nvSpPr>
        <p:spPr/>
        <p:txBody>
          <a:bodyPr>
            <a:normAutofit/>
          </a:bodyPr>
          <a:lstStyle/>
          <a:p>
            <a:pPr algn="l"/>
            <a:r>
              <a:rPr lang="en-US" sz="1800" b="0" i="0" u="none" strike="noStrike" baseline="0" dirty="0">
                <a:latin typeface="TimesLTPro-Roman"/>
              </a:rPr>
              <a:t>$420,000 the Caterpillar’s price if equivalent to the competitor’s bulldozer</a:t>
            </a:r>
          </a:p>
          <a:p>
            <a:pPr algn="l"/>
            <a:r>
              <a:rPr lang="en-US" sz="1800" b="0" i="0" u="none" strike="noStrike" baseline="0" dirty="0">
                <a:latin typeface="TimesLTPro-Roman"/>
              </a:rPr>
              <a:t>$50,000 the value added by Caterpillar’s superior reliability and durability</a:t>
            </a:r>
          </a:p>
          <a:p>
            <a:pPr algn="l"/>
            <a:r>
              <a:rPr lang="en-US" sz="1800" b="0" i="0" u="none" strike="noStrike" baseline="0" dirty="0">
                <a:latin typeface="TimesLTPro-Roman"/>
              </a:rPr>
              <a:t>$40,000 the value added by Caterpillar’s lower lifetime operating costs</a:t>
            </a:r>
          </a:p>
          <a:p>
            <a:pPr algn="l"/>
            <a:r>
              <a:rPr lang="en-US" sz="1800" b="0" i="0" u="none" strike="noStrike" baseline="0" dirty="0">
                <a:latin typeface="TimesLTPro-Roman"/>
              </a:rPr>
              <a:t>$40,000 the value added by Caterpillar’s superior service</a:t>
            </a:r>
          </a:p>
          <a:p>
            <a:pPr algn="l"/>
            <a:r>
              <a:rPr lang="en-US" sz="1800" b="0" i="0" u="none" strike="noStrike" baseline="0" dirty="0">
                <a:latin typeface="TimesLTPro-Roman"/>
              </a:rPr>
              <a:t>$20,000 the value added by Caterpillar’s longer parts warranty</a:t>
            </a:r>
          </a:p>
          <a:p>
            <a:pPr algn="l"/>
            <a:r>
              <a:rPr lang="en-US" sz="1800" b="0" i="0" u="none" strike="noStrike" baseline="0" dirty="0">
                <a:latin typeface="TimesLTPro-Roman"/>
              </a:rPr>
              <a:t>$570,000 the total value-added price for Caterpillar’s bulldozer</a:t>
            </a:r>
          </a:p>
          <a:p>
            <a:pPr algn="l"/>
            <a:r>
              <a:rPr lang="en-US" sz="1800" b="0" i="0" u="none" strike="noStrike" baseline="0" dirty="0">
                <a:latin typeface="TimesLTPro-Roman"/>
              </a:rPr>
              <a:t>−$70,000 discount</a:t>
            </a:r>
          </a:p>
          <a:p>
            <a:pPr algn="l"/>
            <a:r>
              <a:rPr lang="en-US" sz="1800" b="0" i="0" u="none" strike="noStrike" baseline="0" dirty="0">
                <a:latin typeface="TimesLTPro-Roman"/>
              </a:rPr>
              <a:t>$500,000 final price</a:t>
            </a:r>
          </a:p>
          <a:p>
            <a:pPr marL="0" indent="0" algn="l">
              <a:lnSpc>
                <a:spcPct val="100000"/>
              </a:lnSpc>
              <a:buNone/>
            </a:pPr>
            <a:r>
              <a:rPr lang="en-US" sz="1800" b="0" i="0" u="none" strike="noStrike" baseline="0" dirty="0">
                <a:latin typeface="TimesLTPro-Roman"/>
              </a:rPr>
              <a:t>Thus, although the customer pays an $80,000 price premium for the Caterpillar bulldozer, it’s actually getting $150,000 in added value over the product’s lifetime. The customer chose the Caterpillar bulldozer.</a:t>
            </a:r>
            <a:endParaRPr lang="en-US" dirty="0"/>
          </a:p>
        </p:txBody>
      </p:sp>
      <p:sp>
        <p:nvSpPr>
          <p:cNvPr id="5" name="TextBox 4">
            <a:extLst>
              <a:ext uri="{FF2B5EF4-FFF2-40B4-BE49-F238E27FC236}">
                <a16:creationId xmlns:a16="http://schemas.microsoft.com/office/drawing/2014/main" xmlns="" id="{C2D64C1C-F769-4ECD-9A42-FD8A56AC17F4}"/>
              </a:ext>
            </a:extLst>
          </p:cNvPr>
          <p:cNvSpPr txBox="1"/>
          <p:nvPr/>
        </p:nvSpPr>
        <p:spPr>
          <a:xfrm>
            <a:off x="2521425" y="544560"/>
            <a:ext cx="6216554" cy="584775"/>
          </a:xfrm>
          <a:prstGeom prst="rect">
            <a:avLst/>
          </a:prstGeom>
          <a:noFill/>
        </p:spPr>
        <p:txBody>
          <a:bodyPr wrap="square">
            <a:spAutoFit/>
          </a:bodyPr>
          <a:lstStyle/>
          <a:p>
            <a:r>
              <a:rPr lang="en-US" sz="3200" b="1" dirty="0">
                <a:solidFill>
                  <a:schemeClr val="bg1"/>
                </a:solidFill>
              </a:rPr>
              <a:t>CATERPILLAR EXAMPLE </a:t>
            </a:r>
          </a:p>
        </p:txBody>
      </p:sp>
      <p:pic>
        <p:nvPicPr>
          <p:cNvPr id="6" name="Picture 5">
            <a:extLst>
              <a:ext uri="{FF2B5EF4-FFF2-40B4-BE49-F238E27FC236}">
                <a16:creationId xmlns:a16="http://schemas.microsoft.com/office/drawing/2014/main" xmlns="" id="{468B50C2-1976-4677-BC5C-8BEE6F1812F2}"/>
              </a:ext>
            </a:extLst>
          </p:cNvPr>
          <p:cNvPicPr>
            <a:picLocks noChangeAspect="1"/>
          </p:cNvPicPr>
          <p:nvPr/>
        </p:nvPicPr>
        <p:blipFill>
          <a:blip r:embed="rId2"/>
          <a:stretch>
            <a:fillRect/>
          </a:stretch>
        </p:blipFill>
        <p:spPr>
          <a:xfrm>
            <a:off x="8737979" y="2172481"/>
            <a:ext cx="2743200" cy="1666875"/>
          </a:xfrm>
          <a:prstGeom prst="rect">
            <a:avLst/>
          </a:prstGeom>
        </p:spPr>
      </p:pic>
    </p:spTree>
    <p:extLst>
      <p:ext uri="{BB962C8B-B14F-4D97-AF65-F5344CB8AC3E}">
        <p14:creationId xmlns:p14="http://schemas.microsoft.com/office/powerpoint/2010/main" val="18319959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8139D7D-7A24-4F84-97A4-EC8CA466D1A6}"/>
              </a:ext>
            </a:extLst>
          </p:cNvPr>
          <p:cNvSpPr>
            <a:spLocks noGrp="1"/>
          </p:cNvSpPr>
          <p:nvPr>
            <p:ph type="title"/>
          </p:nvPr>
        </p:nvSpPr>
        <p:spPr>
          <a:xfrm>
            <a:off x="524741" y="620392"/>
            <a:ext cx="3808268" cy="5504688"/>
          </a:xfrm>
        </p:spPr>
        <p:txBody>
          <a:bodyPr>
            <a:normAutofit/>
          </a:bodyPr>
          <a:lstStyle/>
          <a:p>
            <a:r>
              <a:rPr lang="en-US" sz="3800" b="1" i="0" u="none" strike="noStrike" baseline="0" dirty="0">
                <a:solidFill>
                  <a:schemeClr val="tx1"/>
                </a:solidFill>
                <a:latin typeface="ArialNarrowMTPro-Bold"/>
              </a:rPr>
              <a:t>2.4. Other internal and external considerations</a:t>
            </a:r>
            <a:br>
              <a:rPr lang="en-US" sz="3800" b="1" i="0" u="none" strike="noStrike" baseline="0" dirty="0">
                <a:solidFill>
                  <a:schemeClr val="tx1"/>
                </a:solidFill>
                <a:latin typeface="ArialNarrowMTPro-Bold"/>
              </a:rPr>
            </a:br>
            <a:r>
              <a:rPr lang="en-US" sz="3800" b="1" i="0" u="none" strike="noStrike" baseline="0" dirty="0">
                <a:solidFill>
                  <a:schemeClr val="tx1"/>
                </a:solidFill>
                <a:latin typeface="ArialNarrowMTPro-Bold"/>
              </a:rPr>
              <a:t>affecting Price Decisions</a:t>
            </a:r>
            <a:endParaRPr lang="en-US" sz="3800" dirty="0">
              <a:solidFill>
                <a:schemeClr val="tx1"/>
              </a:solidFill>
            </a:endParaRPr>
          </a:p>
        </p:txBody>
      </p:sp>
      <p:graphicFrame>
        <p:nvGraphicFramePr>
          <p:cNvPr id="21" name="Content Placeholder 2">
            <a:extLst>
              <a:ext uri="{FF2B5EF4-FFF2-40B4-BE49-F238E27FC236}">
                <a16:creationId xmlns:a16="http://schemas.microsoft.com/office/drawing/2014/main" xmlns="" id="{B57AD5E5-4C6A-4FB7-AED0-AB14BAC7ED00}"/>
              </a:ext>
            </a:extLst>
          </p:cNvPr>
          <p:cNvGraphicFramePr>
            <a:graphicFrameLocks noGrp="1"/>
          </p:cNvGraphicFramePr>
          <p:nvPr>
            <p:ph idx="1"/>
            <p:extLst>
              <p:ext uri="{D42A27DB-BD31-4B8C-83A1-F6EECF244321}">
                <p14:modId xmlns:p14="http://schemas.microsoft.com/office/powerpoint/2010/main" val="1843057117"/>
              </p:ext>
            </p:extLst>
          </p:nvPr>
        </p:nvGraphicFramePr>
        <p:xfrm>
          <a:off x="5093208"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00792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66D5BBD-1436-49F6-AAC9-2B92281D08B5}"/>
              </a:ext>
            </a:extLst>
          </p:cNvPr>
          <p:cNvSpPr>
            <a:spLocks noGrp="1"/>
          </p:cNvSpPr>
          <p:nvPr>
            <p:ph type="title"/>
          </p:nvPr>
        </p:nvSpPr>
        <p:spPr>
          <a:xfrm>
            <a:off x="2197289" y="394434"/>
            <a:ext cx="7124132" cy="1325563"/>
          </a:xfrm>
        </p:spPr>
        <p:txBody>
          <a:bodyPr>
            <a:noAutofit/>
          </a:bodyPr>
          <a:lstStyle/>
          <a:p>
            <a:r>
              <a:rPr lang="en-US" sz="2800" b="1" dirty="0"/>
              <a:t>O</a:t>
            </a:r>
            <a:r>
              <a:rPr lang="en-US" sz="2800" b="1" i="0" baseline="0" dirty="0"/>
              <a:t>verall Marketing strategy, objectives, and Mix </a:t>
            </a:r>
            <a:r>
              <a:rPr lang="en-US" sz="2800" dirty="0"/>
              <a:t/>
            </a:r>
            <a:br>
              <a:rPr lang="en-US" sz="2800" dirty="0"/>
            </a:br>
            <a:endParaRPr lang="en-US" sz="2800" dirty="0"/>
          </a:p>
        </p:txBody>
      </p:sp>
      <p:sp>
        <p:nvSpPr>
          <p:cNvPr id="3" name="Content Placeholder 2">
            <a:extLst>
              <a:ext uri="{FF2B5EF4-FFF2-40B4-BE49-F238E27FC236}">
                <a16:creationId xmlns:a16="http://schemas.microsoft.com/office/drawing/2014/main" xmlns="" id="{706DAE0E-008D-44EF-9CCC-C6336EEB662D}"/>
              </a:ext>
            </a:extLst>
          </p:cNvPr>
          <p:cNvSpPr>
            <a:spLocks noGrp="1"/>
          </p:cNvSpPr>
          <p:nvPr>
            <p:ph idx="1"/>
          </p:nvPr>
        </p:nvSpPr>
        <p:spPr>
          <a:xfrm>
            <a:off x="1187355" y="1607260"/>
            <a:ext cx="10685059" cy="4425051"/>
          </a:xfrm>
        </p:spPr>
        <p:txBody>
          <a:bodyPr>
            <a:normAutofit fontScale="85000" lnSpcReduction="10000"/>
          </a:bodyPr>
          <a:lstStyle/>
          <a:p>
            <a:pPr algn="l">
              <a:lnSpc>
                <a:spcPct val="120000"/>
              </a:lnSpc>
            </a:pPr>
            <a:r>
              <a:rPr lang="en-US" sz="2000" dirty="0">
                <a:latin typeface="TimesLTPro-Roman"/>
              </a:rPr>
              <a:t>Before setting price, the company must decide on its overall marketing strategy for the product or service.</a:t>
            </a:r>
          </a:p>
          <a:p>
            <a:pPr algn="l">
              <a:lnSpc>
                <a:spcPct val="120000"/>
              </a:lnSpc>
            </a:pPr>
            <a:r>
              <a:rPr lang="en-US" sz="2000" dirty="0">
                <a:latin typeface="TimesLTPro-Roman"/>
              </a:rPr>
              <a:t>For some companies, the overall strategy is built around its price and value story (Example Walmart)</a:t>
            </a:r>
          </a:p>
          <a:p>
            <a:pPr algn="l">
              <a:lnSpc>
                <a:spcPct val="120000"/>
              </a:lnSpc>
            </a:pPr>
            <a:r>
              <a:rPr lang="en-US" sz="2000" dirty="0">
                <a:latin typeface="TimesLTPro-Roman"/>
              </a:rPr>
              <a:t>For others, pricing strategy support the overall brand positioning (Example Kindle- positioning: </a:t>
            </a:r>
            <a:r>
              <a:rPr lang="en-US" sz="1800" b="0" i="0" u="none" strike="noStrike" baseline="0" dirty="0">
                <a:latin typeface="TimesLTPro-Roman"/>
              </a:rPr>
              <a:t>offering the same (or even more, for less</a:t>
            </a:r>
            <a:r>
              <a:rPr lang="en-US" sz="2000" dirty="0">
                <a:latin typeface="TimesLTPro-Roman"/>
              </a:rPr>
              <a:t>) </a:t>
            </a:r>
          </a:p>
          <a:p>
            <a:pPr algn="l">
              <a:lnSpc>
                <a:spcPct val="120000"/>
              </a:lnSpc>
            </a:pPr>
            <a:r>
              <a:rPr lang="en-US" sz="2000" dirty="0">
                <a:latin typeface="TimesLTPro-Roman"/>
              </a:rPr>
              <a:t>Pricing may play an important role in helping to accomplish company objectives at many levels. </a:t>
            </a:r>
          </a:p>
          <a:p>
            <a:pPr lvl="1">
              <a:lnSpc>
                <a:spcPct val="120000"/>
              </a:lnSpc>
            </a:pPr>
            <a:r>
              <a:rPr lang="en-US" sz="2000" dirty="0">
                <a:latin typeface="TimesLTPro-Roman"/>
              </a:rPr>
              <a:t>A firm can set prices to </a:t>
            </a:r>
            <a:r>
              <a:rPr lang="en-US" sz="2000" dirty="0">
                <a:solidFill>
                  <a:srgbClr val="960000"/>
                </a:solidFill>
                <a:latin typeface="TimesLTPro-Roman"/>
              </a:rPr>
              <a:t>attract new customers </a:t>
            </a:r>
            <a:r>
              <a:rPr lang="en-US" sz="2000" dirty="0">
                <a:latin typeface="TimesLTPro-Roman"/>
              </a:rPr>
              <a:t>or profitably retain existing ones.</a:t>
            </a:r>
          </a:p>
          <a:p>
            <a:pPr lvl="1">
              <a:lnSpc>
                <a:spcPct val="120000"/>
              </a:lnSpc>
            </a:pPr>
            <a:r>
              <a:rPr lang="en-US" sz="2000" dirty="0">
                <a:latin typeface="TimesLTPro-Roman"/>
              </a:rPr>
              <a:t>It can set prices low to </a:t>
            </a:r>
            <a:r>
              <a:rPr lang="en-US" sz="2000" dirty="0">
                <a:solidFill>
                  <a:srgbClr val="960000"/>
                </a:solidFill>
                <a:latin typeface="TimesLTPro-Roman"/>
              </a:rPr>
              <a:t>prevent competition </a:t>
            </a:r>
            <a:r>
              <a:rPr lang="en-US" sz="2000" dirty="0">
                <a:latin typeface="TimesLTPro-Roman"/>
              </a:rPr>
              <a:t>from entering the market or set prices at competitors’ levels to stabilize the market. </a:t>
            </a:r>
          </a:p>
          <a:p>
            <a:pPr lvl="1">
              <a:lnSpc>
                <a:spcPct val="120000"/>
              </a:lnSpc>
            </a:pPr>
            <a:r>
              <a:rPr lang="en-US" sz="2000" dirty="0">
                <a:latin typeface="TimesLTPro-Roman"/>
              </a:rPr>
              <a:t>It can price to keep the </a:t>
            </a:r>
            <a:r>
              <a:rPr lang="en-US" sz="2000" dirty="0">
                <a:solidFill>
                  <a:srgbClr val="960000"/>
                </a:solidFill>
                <a:latin typeface="TimesLTPro-Roman"/>
              </a:rPr>
              <a:t>loyalty</a:t>
            </a:r>
            <a:r>
              <a:rPr lang="en-US" sz="2000" dirty="0">
                <a:latin typeface="TimesLTPro-Roman"/>
              </a:rPr>
              <a:t> and support of </a:t>
            </a:r>
            <a:r>
              <a:rPr lang="en-US" sz="2000" dirty="0">
                <a:solidFill>
                  <a:srgbClr val="960000"/>
                </a:solidFill>
                <a:latin typeface="TimesLTPro-Roman"/>
              </a:rPr>
              <a:t>resellers</a:t>
            </a:r>
            <a:r>
              <a:rPr lang="en-US" sz="2000" dirty="0">
                <a:latin typeface="TimesLTPro-Roman"/>
              </a:rPr>
              <a:t> or avoid government intervention. </a:t>
            </a:r>
          </a:p>
          <a:p>
            <a:pPr lvl="1">
              <a:lnSpc>
                <a:spcPct val="120000"/>
              </a:lnSpc>
            </a:pPr>
            <a:r>
              <a:rPr lang="en-US" sz="2000" dirty="0">
                <a:latin typeface="TimesLTPro-Roman"/>
              </a:rPr>
              <a:t>Prices can be reduced </a:t>
            </a:r>
            <a:r>
              <a:rPr lang="en-US" sz="2000" dirty="0">
                <a:solidFill>
                  <a:srgbClr val="960000"/>
                </a:solidFill>
                <a:latin typeface="TimesLTPro-Roman"/>
              </a:rPr>
              <a:t>temporarily</a:t>
            </a:r>
            <a:r>
              <a:rPr lang="en-US" sz="2000" dirty="0">
                <a:latin typeface="TimesLTPro-Roman"/>
              </a:rPr>
              <a:t> to create excitement for a brand. </a:t>
            </a:r>
          </a:p>
          <a:p>
            <a:pPr lvl="1">
              <a:lnSpc>
                <a:spcPct val="120000"/>
              </a:lnSpc>
            </a:pPr>
            <a:r>
              <a:rPr lang="en-US" sz="2000" dirty="0">
                <a:latin typeface="TimesLTPro-Roman"/>
              </a:rPr>
              <a:t>Or one product may be priced </a:t>
            </a:r>
            <a:r>
              <a:rPr lang="en-US" sz="2000" dirty="0">
                <a:solidFill>
                  <a:srgbClr val="960000"/>
                </a:solidFill>
                <a:latin typeface="TimesLTPro-Roman"/>
              </a:rPr>
              <a:t>to help the sales of other products </a:t>
            </a:r>
            <a:r>
              <a:rPr lang="en-US" sz="2000" dirty="0">
                <a:latin typeface="TimesLTPro-Roman"/>
              </a:rPr>
              <a:t>in the company’s line</a:t>
            </a:r>
            <a:r>
              <a:rPr lang="en-US" sz="2000" b="0" i="0" u="none" strike="noStrike" baseline="0" dirty="0">
                <a:latin typeface="TimesLTPro-Roman"/>
              </a:rPr>
              <a:t>.</a:t>
            </a:r>
          </a:p>
        </p:txBody>
      </p:sp>
    </p:spTree>
    <p:extLst>
      <p:ext uri="{BB962C8B-B14F-4D97-AF65-F5344CB8AC3E}">
        <p14:creationId xmlns:p14="http://schemas.microsoft.com/office/powerpoint/2010/main" val="801934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66D5BBD-1436-49F6-AAC9-2B92281D08B5}"/>
              </a:ext>
            </a:extLst>
          </p:cNvPr>
          <p:cNvSpPr>
            <a:spLocks noGrp="1"/>
          </p:cNvSpPr>
          <p:nvPr>
            <p:ph type="title"/>
          </p:nvPr>
        </p:nvSpPr>
        <p:spPr>
          <a:xfrm>
            <a:off x="2197289" y="394434"/>
            <a:ext cx="7124132" cy="1325563"/>
          </a:xfrm>
        </p:spPr>
        <p:txBody>
          <a:bodyPr>
            <a:noAutofit/>
          </a:bodyPr>
          <a:lstStyle/>
          <a:p>
            <a:r>
              <a:rPr lang="en-US" sz="2800" b="1" dirty="0"/>
              <a:t>O</a:t>
            </a:r>
            <a:r>
              <a:rPr lang="en-US" sz="2800" b="1" i="0" baseline="0" dirty="0"/>
              <a:t>verall Marketing strategy, objectives, and Mix </a:t>
            </a:r>
            <a:r>
              <a:rPr lang="en-US" sz="2800" dirty="0"/>
              <a:t/>
            </a:r>
            <a:br>
              <a:rPr lang="en-US" sz="2800" dirty="0"/>
            </a:br>
            <a:endParaRPr lang="en-US" sz="2800" dirty="0"/>
          </a:p>
        </p:txBody>
      </p:sp>
      <p:sp>
        <p:nvSpPr>
          <p:cNvPr id="3" name="Content Placeholder 2">
            <a:extLst>
              <a:ext uri="{FF2B5EF4-FFF2-40B4-BE49-F238E27FC236}">
                <a16:creationId xmlns:a16="http://schemas.microsoft.com/office/drawing/2014/main" xmlns="" id="{706DAE0E-008D-44EF-9CCC-C6336EEB662D}"/>
              </a:ext>
            </a:extLst>
          </p:cNvPr>
          <p:cNvSpPr>
            <a:spLocks noGrp="1"/>
          </p:cNvSpPr>
          <p:nvPr>
            <p:ph idx="1"/>
          </p:nvPr>
        </p:nvSpPr>
        <p:spPr>
          <a:xfrm>
            <a:off x="968992" y="1719997"/>
            <a:ext cx="10685059" cy="4910897"/>
          </a:xfrm>
        </p:spPr>
        <p:txBody>
          <a:bodyPr>
            <a:normAutofit/>
          </a:bodyPr>
          <a:lstStyle/>
          <a:p>
            <a:pPr algn="l">
              <a:lnSpc>
                <a:spcPct val="100000"/>
              </a:lnSpc>
            </a:pPr>
            <a:r>
              <a:rPr lang="en-US" b="1" dirty="0">
                <a:solidFill>
                  <a:srgbClr val="0A1F61"/>
                </a:solidFill>
                <a:latin typeface="ArialNarrowMTPro-Bold"/>
              </a:rPr>
              <a:t>T</a:t>
            </a:r>
            <a:r>
              <a:rPr lang="en-US" b="1" i="0" u="none" strike="noStrike" baseline="0" dirty="0">
                <a:solidFill>
                  <a:srgbClr val="0A1F61"/>
                </a:solidFill>
                <a:latin typeface="ArialNarrowMTPro-Bold"/>
              </a:rPr>
              <a:t>arget costing</a:t>
            </a:r>
            <a:r>
              <a:rPr lang="en-US" b="1" dirty="0">
                <a:solidFill>
                  <a:srgbClr val="0A1F61"/>
                </a:solidFill>
                <a:latin typeface="ArialNarrowMTPro-Bold"/>
              </a:rPr>
              <a:t>: </a:t>
            </a:r>
            <a:r>
              <a:rPr lang="en-US" b="0" i="0" u="none" strike="noStrike" baseline="0" dirty="0">
                <a:solidFill>
                  <a:srgbClr val="000000"/>
                </a:solidFill>
                <a:latin typeface="TimesLTPro-Roman"/>
              </a:rPr>
              <a:t>Pricing that starts with an ideal selling price, then targets costs that will ensure that the price is met.</a:t>
            </a:r>
          </a:p>
          <a:p>
            <a:pPr algn="l">
              <a:lnSpc>
                <a:spcPct val="100000"/>
              </a:lnSpc>
            </a:pPr>
            <a:r>
              <a:rPr lang="en-US" sz="2400" b="0" i="0" u="none" strike="noStrike" baseline="0" dirty="0">
                <a:latin typeface="TimesLTPro-Roman"/>
              </a:rPr>
              <a:t>Target costing reverses the usual process of first designing a new product, determining its cost, and then asking, “Can we sell it for that?” Instead, it starts with an ideal selling price based on customer value considerations and then targets costs that will ensure that the price is met. </a:t>
            </a:r>
          </a:p>
          <a:p>
            <a:pPr algn="l">
              <a:lnSpc>
                <a:spcPct val="100000"/>
              </a:lnSpc>
            </a:pPr>
            <a:r>
              <a:rPr lang="en-US" sz="2400" b="0" i="0" u="none" strike="noStrike" baseline="0" dirty="0">
                <a:latin typeface="TimesLTPro-Roman"/>
              </a:rPr>
              <a:t>For example, when Honda initially designed the Honda Fit, it began with a $13,950 starting price point and highway mileage of 33 miles per gallon firmly in mind. It then designed a stylish, peppy little car with costs that allowed it to give target customers those values.</a:t>
            </a:r>
            <a:endParaRPr lang="en-US" sz="3200" b="0" i="0" u="none" strike="noStrike" baseline="0" dirty="0">
              <a:latin typeface="TimesLTPro-Roman"/>
            </a:endParaRPr>
          </a:p>
        </p:txBody>
      </p:sp>
    </p:spTree>
    <p:extLst>
      <p:ext uri="{BB962C8B-B14F-4D97-AF65-F5344CB8AC3E}">
        <p14:creationId xmlns:p14="http://schemas.microsoft.com/office/powerpoint/2010/main" val="37597744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66D5BBD-1436-49F6-AAC9-2B92281D08B5}"/>
              </a:ext>
            </a:extLst>
          </p:cNvPr>
          <p:cNvSpPr>
            <a:spLocks noGrp="1"/>
          </p:cNvSpPr>
          <p:nvPr>
            <p:ph type="title"/>
          </p:nvPr>
        </p:nvSpPr>
        <p:spPr>
          <a:xfrm>
            <a:off x="2238232" y="1063174"/>
            <a:ext cx="7124132" cy="1325563"/>
          </a:xfrm>
        </p:spPr>
        <p:txBody>
          <a:bodyPr>
            <a:noAutofit/>
          </a:bodyPr>
          <a:lstStyle/>
          <a:p>
            <a:r>
              <a:rPr lang="en-US" sz="3200" b="1" i="0" baseline="0" dirty="0"/>
              <a:t>Organizational considerations</a:t>
            </a:r>
            <a:r>
              <a:rPr lang="en-US" sz="3200" dirty="0"/>
              <a:t/>
            </a:r>
            <a:br>
              <a:rPr lang="en-US" sz="3200" dirty="0"/>
            </a:br>
            <a:r>
              <a:rPr lang="en-US" sz="6600" dirty="0"/>
              <a:t/>
            </a:r>
            <a:br>
              <a:rPr lang="en-US" sz="6600" dirty="0"/>
            </a:br>
            <a:endParaRPr lang="en-US" sz="6600" dirty="0"/>
          </a:p>
        </p:txBody>
      </p:sp>
      <p:graphicFrame>
        <p:nvGraphicFramePr>
          <p:cNvPr id="6" name="Content Placeholder 2">
            <a:extLst>
              <a:ext uri="{FF2B5EF4-FFF2-40B4-BE49-F238E27FC236}">
                <a16:creationId xmlns:a16="http://schemas.microsoft.com/office/drawing/2014/main" xmlns="" id="{EE04831E-8117-4DE9-A2A5-BA6BA0BBD149}"/>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xmlns="" id="{401E6C28-C0FA-4B31-89DB-07DCAA1B73E7}"/>
              </a:ext>
            </a:extLst>
          </p:cNvPr>
          <p:cNvPicPr>
            <a:picLocks noChangeAspect="1"/>
          </p:cNvPicPr>
          <p:nvPr/>
        </p:nvPicPr>
        <p:blipFill>
          <a:blip r:embed="rId7"/>
          <a:stretch>
            <a:fillRect/>
          </a:stretch>
        </p:blipFill>
        <p:spPr>
          <a:xfrm>
            <a:off x="9509760" y="74481"/>
            <a:ext cx="2682240" cy="1543356"/>
          </a:xfrm>
          <a:prstGeom prst="rect">
            <a:avLst/>
          </a:prstGeom>
          <a:ln>
            <a:noFill/>
          </a:ln>
          <a:effectLst>
            <a:softEdge rad="112500"/>
          </a:effectLst>
        </p:spPr>
      </p:pic>
    </p:spTree>
    <p:extLst>
      <p:ext uri="{BB962C8B-B14F-4D97-AF65-F5344CB8AC3E}">
        <p14:creationId xmlns:p14="http://schemas.microsoft.com/office/powerpoint/2010/main" val="5513457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66D5BBD-1436-49F6-AAC9-2B92281D08B5}"/>
              </a:ext>
            </a:extLst>
          </p:cNvPr>
          <p:cNvSpPr>
            <a:spLocks noGrp="1"/>
          </p:cNvSpPr>
          <p:nvPr>
            <p:ph type="title"/>
          </p:nvPr>
        </p:nvSpPr>
        <p:spPr>
          <a:xfrm>
            <a:off x="2320118" y="1162843"/>
            <a:ext cx="7124132" cy="1325563"/>
          </a:xfrm>
        </p:spPr>
        <p:txBody>
          <a:bodyPr>
            <a:noAutofit/>
          </a:bodyPr>
          <a:lstStyle/>
          <a:p>
            <a:r>
              <a:rPr lang="en-US" sz="3600" b="1" dirty="0"/>
              <a:t>The Market and Demand</a:t>
            </a:r>
            <a:r>
              <a:rPr lang="en-US" sz="3600" dirty="0"/>
              <a:t/>
            </a:r>
            <a:br>
              <a:rPr lang="en-US" sz="3600" dirty="0"/>
            </a:br>
            <a:r>
              <a:rPr lang="en-US" sz="7200" dirty="0"/>
              <a:t/>
            </a:r>
            <a:br>
              <a:rPr lang="en-US" sz="7200" dirty="0"/>
            </a:br>
            <a:endParaRPr lang="en-US" sz="7200" dirty="0"/>
          </a:p>
        </p:txBody>
      </p:sp>
      <p:sp>
        <p:nvSpPr>
          <p:cNvPr id="3" name="Content Placeholder 2">
            <a:extLst>
              <a:ext uri="{FF2B5EF4-FFF2-40B4-BE49-F238E27FC236}">
                <a16:creationId xmlns:a16="http://schemas.microsoft.com/office/drawing/2014/main" xmlns="" id="{706DAE0E-008D-44EF-9CCC-C6336EEB662D}"/>
              </a:ext>
            </a:extLst>
          </p:cNvPr>
          <p:cNvSpPr>
            <a:spLocks noGrp="1"/>
          </p:cNvSpPr>
          <p:nvPr>
            <p:ph idx="1"/>
          </p:nvPr>
        </p:nvSpPr>
        <p:spPr>
          <a:xfrm>
            <a:off x="838200" y="1588849"/>
            <a:ext cx="10515600" cy="439903"/>
          </a:xfrm>
        </p:spPr>
        <p:txBody>
          <a:bodyPr>
            <a:normAutofit/>
          </a:bodyPr>
          <a:lstStyle/>
          <a:p>
            <a:pPr marL="0" indent="0" algn="l">
              <a:buNone/>
            </a:pPr>
            <a:r>
              <a:rPr lang="en-US" sz="2400" b="1" i="0" u="none" strike="noStrike" baseline="0" dirty="0">
                <a:solidFill>
                  <a:srgbClr val="0A1F61"/>
                </a:solidFill>
                <a:latin typeface="ArialNarrowMTPro-Bold"/>
              </a:rPr>
              <a:t>Pricing in Different types of Markets</a:t>
            </a:r>
            <a:endParaRPr lang="en-US" b="0" i="0" u="none" strike="noStrike" baseline="0" dirty="0">
              <a:solidFill>
                <a:srgbClr val="0A1F61"/>
              </a:solidFill>
              <a:latin typeface="TimesLTPro-Roman"/>
            </a:endParaRPr>
          </a:p>
        </p:txBody>
      </p:sp>
      <p:graphicFrame>
        <p:nvGraphicFramePr>
          <p:cNvPr id="4" name="Table 4">
            <a:extLst>
              <a:ext uri="{FF2B5EF4-FFF2-40B4-BE49-F238E27FC236}">
                <a16:creationId xmlns:a16="http://schemas.microsoft.com/office/drawing/2014/main" xmlns="" id="{5694556E-C55A-4BA3-A322-5C5EEEF0083D}"/>
              </a:ext>
            </a:extLst>
          </p:cNvPr>
          <p:cNvGraphicFramePr>
            <a:graphicFrameLocks noGrp="1"/>
          </p:cNvGraphicFramePr>
          <p:nvPr>
            <p:extLst>
              <p:ext uri="{D42A27DB-BD31-4B8C-83A1-F6EECF244321}">
                <p14:modId xmlns:p14="http://schemas.microsoft.com/office/powerpoint/2010/main" val="2173728557"/>
              </p:ext>
            </p:extLst>
          </p:nvPr>
        </p:nvGraphicFramePr>
        <p:xfrm>
          <a:off x="838200" y="2028752"/>
          <a:ext cx="10865133" cy="4304314"/>
        </p:xfrm>
        <a:graphic>
          <a:graphicData uri="http://schemas.openxmlformats.org/drawingml/2006/table">
            <a:tbl>
              <a:tblPr firstRow="1" bandRow="1">
                <a:tableStyleId>{5C22544A-7EE6-4342-B048-85BDC9FD1C3A}</a:tableStyleId>
              </a:tblPr>
              <a:tblGrid>
                <a:gridCol w="1925851">
                  <a:extLst>
                    <a:ext uri="{9D8B030D-6E8A-4147-A177-3AD203B41FA5}">
                      <a16:colId xmlns:a16="http://schemas.microsoft.com/office/drawing/2014/main" xmlns="" val="4232434861"/>
                    </a:ext>
                  </a:extLst>
                </a:gridCol>
                <a:gridCol w="4203510">
                  <a:extLst>
                    <a:ext uri="{9D8B030D-6E8A-4147-A177-3AD203B41FA5}">
                      <a16:colId xmlns:a16="http://schemas.microsoft.com/office/drawing/2014/main" xmlns="" val="1801044907"/>
                    </a:ext>
                  </a:extLst>
                </a:gridCol>
                <a:gridCol w="4735772">
                  <a:extLst>
                    <a:ext uri="{9D8B030D-6E8A-4147-A177-3AD203B41FA5}">
                      <a16:colId xmlns:a16="http://schemas.microsoft.com/office/drawing/2014/main" xmlns="" val="3029354014"/>
                    </a:ext>
                  </a:extLst>
                </a:gridCol>
              </a:tblGrid>
              <a:tr h="372394">
                <a:tc>
                  <a:txBody>
                    <a:bodyPr/>
                    <a:lstStyle/>
                    <a:p>
                      <a:r>
                        <a:rPr lang="en-US" dirty="0"/>
                        <a:t>Type of Markets </a:t>
                      </a:r>
                    </a:p>
                  </a:txBody>
                  <a:tcPr/>
                </a:tc>
                <a:tc>
                  <a:txBody>
                    <a:bodyPr/>
                    <a:lstStyle/>
                    <a:p>
                      <a:r>
                        <a:rPr lang="en-US" dirty="0"/>
                        <a:t>Definition of market type</a:t>
                      </a:r>
                    </a:p>
                  </a:txBody>
                  <a:tcPr/>
                </a:tc>
                <a:tc>
                  <a:txBody>
                    <a:bodyPr/>
                    <a:lstStyle/>
                    <a:p>
                      <a:r>
                        <a:rPr lang="en-US" dirty="0"/>
                        <a:t>Pricing </a:t>
                      </a:r>
                    </a:p>
                  </a:txBody>
                  <a:tcPr/>
                </a:tc>
                <a:extLst>
                  <a:ext uri="{0D108BD9-81ED-4DB2-BD59-A6C34878D82A}">
                    <a16:rowId xmlns:a16="http://schemas.microsoft.com/office/drawing/2014/main" xmlns="" val="1806203359"/>
                  </a:ext>
                </a:extLst>
              </a:tr>
              <a:tr h="783152">
                <a:tc>
                  <a:txBody>
                    <a:bodyPr/>
                    <a:lstStyle/>
                    <a:p>
                      <a:pPr marL="0" algn="l" defTabSz="914400" rtl="0" eaLnBrk="1" latinLnBrk="0" hangingPunct="1"/>
                      <a:r>
                        <a:rPr lang="en-US" sz="1800" b="1" kern="1200" dirty="0">
                          <a:solidFill>
                            <a:schemeClr val="dk1"/>
                          </a:solidFill>
                          <a:latin typeface="+mn-lt"/>
                          <a:ea typeface="+mn-ea"/>
                          <a:cs typeface="+mn-cs"/>
                        </a:rPr>
                        <a:t>Pure competition</a:t>
                      </a:r>
                    </a:p>
                  </a:txBody>
                  <a:tcPr/>
                </a:tc>
                <a:tc>
                  <a:txBody>
                    <a:bodyPr/>
                    <a:lstStyle/>
                    <a:p>
                      <a:r>
                        <a:rPr lang="en-US" sz="1800" b="0" i="0" u="none" strike="noStrike" kern="1200" baseline="0" dirty="0">
                          <a:solidFill>
                            <a:schemeClr val="dk1"/>
                          </a:solidFill>
                          <a:latin typeface="+mn-lt"/>
                          <a:ea typeface="+mn-ea"/>
                          <a:cs typeface="+mn-cs"/>
                        </a:rPr>
                        <a:t>The market consists of many buyers and sellers trading in a uniform commodity, such as wheat or copper.</a:t>
                      </a:r>
                      <a:endParaRPr lang="en-US" dirty="0"/>
                    </a:p>
                  </a:txBody>
                  <a:tcPr/>
                </a:tc>
                <a:tc>
                  <a:txBody>
                    <a:bodyPr/>
                    <a:lstStyle/>
                    <a:p>
                      <a:r>
                        <a:rPr lang="en-US" dirty="0"/>
                        <a:t>Sellers in these markets do not spend much time on marketing strategy. The price is the one set by the market. </a:t>
                      </a:r>
                    </a:p>
                  </a:txBody>
                  <a:tcPr/>
                </a:tc>
                <a:extLst>
                  <a:ext uri="{0D108BD9-81ED-4DB2-BD59-A6C34878D82A}">
                    <a16:rowId xmlns:a16="http://schemas.microsoft.com/office/drawing/2014/main" xmlns="" val="522567842"/>
                  </a:ext>
                </a:extLst>
              </a:tr>
              <a:tr h="372394">
                <a:tc>
                  <a:txBody>
                    <a:bodyPr/>
                    <a:lstStyle/>
                    <a:p>
                      <a:pPr marL="0" algn="l" defTabSz="914400" rtl="0" eaLnBrk="1" latinLnBrk="0" hangingPunct="1"/>
                      <a:r>
                        <a:rPr lang="en-US" sz="1800" b="1" kern="1200" dirty="0">
                          <a:solidFill>
                            <a:schemeClr val="dk1"/>
                          </a:solidFill>
                          <a:latin typeface="+mn-lt"/>
                          <a:ea typeface="+mn-ea"/>
                          <a:cs typeface="+mn-cs"/>
                        </a:rPr>
                        <a:t>Monopolistic competition</a:t>
                      </a:r>
                    </a:p>
                  </a:txBody>
                  <a:tcPr/>
                </a:tc>
                <a:tc>
                  <a:txBody>
                    <a:bodyPr/>
                    <a:lstStyle/>
                    <a:p>
                      <a:r>
                        <a:rPr lang="en-US" sz="1800" b="0" i="0" u="none" strike="noStrike" kern="1200" baseline="0" dirty="0">
                          <a:solidFill>
                            <a:schemeClr val="dk1"/>
                          </a:solidFill>
                          <a:latin typeface="+mn-lt"/>
                          <a:ea typeface="+mn-ea"/>
                          <a:cs typeface="+mn-cs"/>
                        </a:rPr>
                        <a:t>The market consists of many buyers and sellers trading over a range of prices rather than a single market price. A range of prices occurs because sellers can differentiate their offers to buyers</a:t>
                      </a:r>
                      <a:endParaRPr lang="en-US" dirty="0"/>
                    </a:p>
                  </a:txBody>
                  <a:tcPr/>
                </a:tc>
                <a:tc>
                  <a:txBody>
                    <a:bodyPr/>
                    <a:lstStyle/>
                    <a:p>
                      <a:r>
                        <a:rPr lang="en-US" sz="1800" b="0" i="0" u="none" strike="noStrike" kern="1200" baseline="0" dirty="0">
                          <a:solidFill>
                            <a:schemeClr val="dk1"/>
                          </a:solidFill>
                          <a:latin typeface="+mn-lt"/>
                          <a:ea typeface="+mn-ea"/>
                          <a:cs typeface="+mn-cs"/>
                        </a:rPr>
                        <a:t>Sellers try to develop differentiated offers for different customer segments and, in addition to price, freely use branding, advertising, and personal selling to set their offers apart.</a:t>
                      </a:r>
                      <a:endParaRPr lang="en-US" dirty="0"/>
                    </a:p>
                  </a:txBody>
                  <a:tcPr/>
                </a:tc>
                <a:extLst>
                  <a:ext uri="{0D108BD9-81ED-4DB2-BD59-A6C34878D82A}">
                    <a16:rowId xmlns:a16="http://schemas.microsoft.com/office/drawing/2014/main" xmlns="" val="3652372150"/>
                  </a:ext>
                </a:extLst>
              </a:tr>
              <a:tr h="372394">
                <a:tc>
                  <a:txBody>
                    <a:bodyPr/>
                    <a:lstStyle/>
                    <a:p>
                      <a:pPr marL="0" algn="l" defTabSz="914400" rtl="0" eaLnBrk="1" latinLnBrk="0" hangingPunct="1"/>
                      <a:r>
                        <a:rPr lang="en-US" sz="1800" b="1" kern="1200" dirty="0">
                          <a:solidFill>
                            <a:schemeClr val="dk1"/>
                          </a:solidFill>
                          <a:latin typeface="+mn-lt"/>
                          <a:ea typeface="+mn-ea"/>
                          <a:cs typeface="+mn-cs"/>
                        </a:rPr>
                        <a:t>Oligopolistic competition</a:t>
                      </a:r>
                    </a:p>
                  </a:txBody>
                  <a:tcPr/>
                </a:tc>
                <a:tc>
                  <a:txBody>
                    <a:bodyPr/>
                    <a:lstStyle/>
                    <a:p>
                      <a:r>
                        <a:rPr lang="en-US" sz="1800" b="0" i="0" u="none" strike="noStrike" kern="1200" baseline="0" dirty="0">
                          <a:solidFill>
                            <a:schemeClr val="dk1"/>
                          </a:solidFill>
                          <a:latin typeface="+mn-lt"/>
                          <a:ea typeface="+mn-ea"/>
                          <a:cs typeface="+mn-cs"/>
                        </a:rPr>
                        <a:t>The market consists of only a few large sellers such as mobile service providers. </a:t>
                      </a:r>
                      <a:endParaRPr lang="en-US" dirty="0"/>
                    </a:p>
                  </a:txBody>
                  <a:tcPr/>
                </a:tc>
                <a:tc>
                  <a:txBody>
                    <a:bodyPr/>
                    <a:lstStyle/>
                    <a:p>
                      <a:r>
                        <a:rPr lang="en-US" sz="1800" b="0" i="0" u="none" strike="noStrike" kern="1200" baseline="0" dirty="0">
                          <a:solidFill>
                            <a:schemeClr val="dk1"/>
                          </a:solidFill>
                          <a:latin typeface="+mn-lt"/>
                          <a:ea typeface="+mn-ea"/>
                          <a:cs typeface="+mn-cs"/>
                        </a:rPr>
                        <a:t>Each seller is alert and responsive to competitors’ pricing strategies and marketing moves. price becomes a major competitive tool.</a:t>
                      </a:r>
                      <a:endParaRPr lang="en-US" dirty="0"/>
                    </a:p>
                  </a:txBody>
                  <a:tcPr/>
                </a:tc>
                <a:extLst>
                  <a:ext uri="{0D108BD9-81ED-4DB2-BD59-A6C34878D82A}">
                    <a16:rowId xmlns:a16="http://schemas.microsoft.com/office/drawing/2014/main" xmlns="" val="2678600957"/>
                  </a:ext>
                </a:extLst>
              </a:tr>
              <a:tr h="285858">
                <a:tc>
                  <a:txBody>
                    <a:bodyPr/>
                    <a:lstStyle/>
                    <a:p>
                      <a:pPr marL="0" algn="l" defTabSz="914400" rtl="0" eaLnBrk="1" latinLnBrk="0" hangingPunct="1"/>
                      <a:r>
                        <a:rPr lang="en-US" sz="1800" b="1" kern="1200" dirty="0">
                          <a:solidFill>
                            <a:schemeClr val="dk1"/>
                          </a:solidFill>
                          <a:latin typeface="+mn-lt"/>
                          <a:ea typeface="+mn-ea"/>
                          <a:cs typeface="+mn-cs"/>
                        </a:rPr>
                        <a:t>Pure monopoly</a:t>
                      </a:r>
                    </a:p>
                  </a:txBody>
                  <a:tcPr/>
                </a:tc>
                <a:tc>
                  <a:txBody>
                    <a:bodyPr/>
                    <a:lstStyle/>
                    <a:p>
                      <a:r>
                        <a:rPr lang="en-US" sz="1800" b="0" i="0" u="none" strike="noStrike" kern="1200" baseline="0" dirty="0">
                          <a:solidFill>
                            <a:schemeClr val="dk1"/>
                          </a:solidFill>
                          <a:latin typeface="+mn-lt"/>
                          <a:ea typeface="+mn-ea"/>
                          <a:cs typeface="+mn-cs"/>
                        </a:rPr>
                        <a:t>The market is dominated by one seller. </a:t>
                      </a:r>
                      <a:endParaRPr lang="en-US" dirty="0"/>
                    </a:p>
                  </a:txBody>
                  <a:tcPr/>
                </a:tc>
                <a:tc>
                  <a:txBody>
                    <a:bodyPr/>
                    <a:lstStyle/>
                    <a:p>
                      <a:r>
                        <a:rPr lang="en-US" sz="1800" b="0" i="0" u="none" strike="noStrike" kern="1200" baseline="0" dirty="0">
                          <a:solidFill>
                            <a:schemeClr val="dk1"/>
                          </a:solidFill>
                          <a:latin typeface="+mn-lt"/>
                          <a:ea typeface="+mn-ea"/>
                          <a:cs typeface="+mn-cs"/>
                        </a:rPr>
                        <a:t>Pricing is handled differently depending on the seller.</a:t>
                      </a:r>
                      <a:endParaRPr lang="en-US" dirty="0"/>
                    </a:p>
                  </a:txBody>
                  <a:tcPr/>
                </a:tc>
                <a:extLst>
                  <a:ext uri="{0D108BD9-81ED-4DB2-BD59-A6C34878D82A}">
                    <a16:rowId xmlns:a16="http://schemas.microsoft.com/office/drawing/2014/main" xmlns="" val="3222168424"/>
                  </a:ext>
                </a:extLst>
              </a:tr>
            </a:tbl>
          </a:graphicData>
        </a:graphic>
      </p:graphicFrame>
    </p:spTree>
    <p:extLst>
      <p:ext uri="{BB962C8B-B14F-4D97-AF65-F5344CB8AC3E}">
        <p14:creationId xmlns:p14="http://schemas.microsoft.com/office/powerpoint/2010/main" val="3218668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0A5CDB3-A3BE-4FC8-B132-1E45DC300597}"/>
              </a:ext>
            </a:extLst>
          </p:cNvPr>
          <p:cNvSpPr>
            <a:spLocks noGrp="1"/>
          </p:cNvSpPr>
          <p:nvPr>
            <p:ph type="title"/>
          </p:nvPr>
        </p:nvSpPr>
        <p:spPr>
          <a:xfrm>
            <a:off x="2183642" y="404528"/>
            <a:ext cx="9170158" cy="1325563"/>
          </a:xfrm>
        </p:spPr>
        <p:txBody>
          <a:bodyPr>
            <a:normAutofit/>
          </a:bodyPr>
          <a:lstStyle/>
          <a:p>
            <a:r>
              <a:rPr lang="en-US" sz="3200" dirty="0"/>
              <a:t/>
            </a:r>
            <a:br>
              <a:rPr lang="en-US" sz="3200" dirty="0"/>
            </a:br>
            <a:endParaRPr lang="en-US" sz="3200" dirty="0"/>
          </a:p>
        </p:txBody>
      </p:sp>
      <p:sp>
        <p:nvSpPr>
          <p:cNvPr id="3" name="Content Placeholder 2">
            <a:extLst>
              <a:ext uri="{FF2B5EF4-FFF2-40B4-BE49-F238E27FC236}">
                <a16:creationId xmlns:a16="http://schemas.microsoft.com/office/drawing/2014/main" xmlns="" id="{DA61639C-7955-43A2-B96A-6094CF1E86EB}"/>
              </a:ext>
            </a:extLst>
          </p:cNvPr>
          <p:cNvSpPr>
            <a:spLocks noGrp="1"/>
          </p:cNvSpPr>
          <p:nvPr>
            <p:ph idx="1"/>
          </p:nvPr>
        </p:nvSpPr>
        <p:spPr/>
        <p:txBody>
          <a:bodyPr/>
          <a:lstStyle/>
          <a:p>
            <a:pPr marL="0" indent="0" algn="l">
              <a:lnSpc>
                <a:spcPct val="100000"/>
              </a:lnSpc>
              <a:buNone/>
            </a:pPr>
            <a:r>
              <a:rPr lang="en-US" sz="2400" b="1" dirty="0">
                <a:solidFill>
                  <a:srgbClr val="0A1F61"/>
                </a:solidFill>
                <a:latin typeface="ArialNarrowMTPro-Bold"/>
              </a:rPr>
              <a:t>Analyzing the Price–Demand relationship</a:t>
            </a:r>
          </a:p>
          <a:p>
            <a:pPr algn="l">
              <a:lnSpc>
                <a:spcPct val="100000"/>
              </a:lnSpc>
            </a:pPr>
            <a:r>
              <a:rPr lang="en-US" sz="1800" b="0" i="0" u="none" strike="noStrike" baseline="0" dirty="0">
                <a:latin typeface="TimesLTPro-Roman"/>
              </a:rPr>
              <a:t>Each price the company might charge will lead to a different level of demand. The relationship between the price charged and the resulting demand level is shown in the </a:t>
            </a:r>
            <a:r>
              <a:rPr lang="en-US" sz="1800" b="1" i="0" u="none" strike="noStrike" baseline="0" dirty="0">
                <a:latin typeface="TimesLTPro-Bold"/>
              </a:rPr>
              <a:t>demand curve</a:t>
            </a:r>
          </a:p>
          <a:p>
            <a:pPr algn="l">
              <a:lnSpc>
                <a:spcPct val="100000"/>
              </a:lnSpc>
            </a:pPr>
            <a:r>
              <a:rPr lang="en-US" sz="1800" b="1" i="0" u="none" strike="noStrike" baseline="0" dirty="0">
                <a:solidFill>
                  <a:srgbClr val="0A1F61"/>
                </a:solidFill>
                <a:latin typeface="ArialNarrowMTPro-Bold"/>
              </a:rPr>
              <a:t>Demand curve: </a:t>
            </a:r>
            <a:r>
              <a:rPr lang="en-US" sz="1800" b="0" i="0" u="none" strike="noStrike" baseline="0" dirty="0">
                <a:solidFill>
                  <a:srgbClr val="000000"/>
                </a:solidFill>
                <a:latin typeface="TimesLTPro-Roman"/>
              </a:rPr>
              <a:t>A curve that shows the number of units the market will buy in a given time period at different prices that might b </a:t>
            </a:r>
            <a:r>
              <a:rPr lang="en-US" sz="1800" b="0" i="0" u="none" strike="noStrike" baseline="0" dirty="0">
                <a:latin typeface="TimesLTPro-Roman"/>
              </a:rPr>
              <a:t>In the normal case, demand and price are inversely related—that is, the higher the price, the lower the demand</a:t>
            </a:r>
            <a:r>
              <a:rPr lang="en-US" sz="1800" dirty="0">
                <a:solidFill>
                  <a:srgbClr val="000000"/>
                </a:solidFill>
                <a:latin typeface="TimesLTPro-Roman"/>
              </a:rPr>
              <a:t> </a:t>
            </a:r>
            <a:r>
              <a:rPr lang="en-US" sz="1800" b="0" i="0" u="none" strike="noStrike" baseline="0" dirty="0">
                <a:solidFill>
                  <a:srgbClr val="000000"/>
                </a:solidFill>
                <a:latin typeface="TimesLTPro-Roman"/>
              </a:rPr>
              <a:t>charged.</a:t>
            </a:r>
            <a:endParaRPr lang="en-US" dirty="0"/>
          </a:p>
        </p:txBody>
      </p:sp>
      <p:pic>
        <p:nvPicPr>
          <p:cNvPr id="5" name="Picture 4">
            <a:extLst>
              <a:ext uri="{FF2B5EF4-FFF2-40B4-BE49-F238E27FC236}">
                <a16:creationId xmlns:a16="http://schemas.microsoft.com/office/drawing/2014/main" xmlns="" id="{0B83BAE3-316D-44C5-9015-B948C760C86A}"/>
              </a:ext>
            </a:extLst>
          </p:cNvPr>
          <p:cNvPicPr>
            <a:picLocks noChangeAspect="1"/>
          </p:cNvPicPr>
          <p:nvPr/>
        </p:nvPicPr>
        <p:blipFill>
          <a:blip r:embed="rId2"/>
          <a:stretch>
            <a:fillRect/>
          </a:stretch>
        </p:blipFill>
        <p:spPr>
          <a:xfrm>
            <a:off x="3733515" y="3596824"/>
            <a:ext cx="4533900" cy="2257425"/>
          </a:xfrm>
          <a:prstGeom prst="rect">
            <a:avLst/>
          </a:prstGeom>
        </p:spPr>
      </p:pic>
      <p:sp>
        <p:nvSpPr>
          <p:cNvPr id="7" name="TextBox 6">
            <a:extLst>
              <a:ext uri="{FF2B5EF4-FFF2-40B4-BE49-F238E27FC236}">
                <a16:creationId xmlns:a16="http://schemas.microsoft.com/office/drawing/2014/main" xmlns="" id="{92513A0F-E521-4B89-9217-058B11EB8395}"/>
              </a:ext>
            </a:extLst>
          </p:cNvPr>
          <p:cNvSpPr txBox="1"/>
          <p:nvPr/>
        </p:nvSpPr>
        <p:spPr>
          <a:xfrm>
            <a:off x="2316708" y="502866"/>
            <a:ext cx="6216554" cy="646331"/>
          </a:xfrm>
          <a:prstGeom prst="rect">
            <a:avLst/>
          </a:prstGeom>
          <a:noFill/>
        </p:spPr>
        <p:txBody>
          <a:bodyPr wrap="square">
            <a:spAutoFit/>
          </a:bodyPr>
          <a:lstStyle/>
          <a:p>
            <a:r>
              <a:rPr lang="en-US" sz="3600" b="1" dirty="0">
                <a:solidFill>
                  <a:schemeClr val="bg1"/>
                </a:solidFill>
              </a:rPr>
              <a:t>The Market and Demand</a:t>
            </a:r>
            <a:endParaRPr lang="en-US" sz="3600" dirty="0">
              <a:solidFill>
                <a:schemeClr val="bg1"/>
              </a:solidFill>
            </a:endParaRPr>
          </a:p>
        </p:txBody>
      </p:sp>
    </p:spTree>
    <p:extLst>
      <p:ext uri="{BB962C8B-B14F-4D97-AF65-F5344CB8AC3E}">
        <p14:creationId xmlns:p14="http://schemas.microsoft.com/office/powerpoint/2010/main" val="16704749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0A5CDB3-A3BE-4FC8-B132-1E45DC300597}"/>
              </a:ext>
            </a:extLst>
          </p:cNvPr>
          <p:cNvSpPr>
            <a:spLocks noGrp="1"/>
          </p:cNvSpPr>
          <p:nvPr>
            <p:ph type="title"/>
          </p:nvPr>
        </p:nvSpPr>
        <p:spPr>
          <a:xfrm>
            <a:off x="2183642" y="404528"/>
            <a:ext cx="9170158" cy="1325563"/>
          </a:xfrm>
        </p:spPr>
        <p:txBody>
          <a:bodyPr>
            <a:normAutofit/>
          </a:bodyPr>
          <a:lstStyle/>
          <a:p>
            <a:r>
              <a:rPr lang="en-US" sz="3200" dirty="0"/>
              <a:t/>
            </a:r>
            <a:br>
              <a:rPr lang="en-US" sz="3200" dirty="0"/>
            </a:br>
            <a:endParaRPr lang="en-US" sz="3200" dirty="0"/>
          </a:p>
        </p:txBody>
      </p:sp>
      <p:sp>
        <p:nvSpPr>
          <p:cNvPr id="3" name="Content Placeholder 2">
            <a:extLst>
              <a:ext uri="{FF2B5EF4-FFF2-40B4-BE49-F238E27FC236}">
                <a16:creationId xmlns:a16="http://schemas.microsoft.com/office/drawing/2014/main" xmlns="" id="{DA61639C-7955-43A2-B96A-6094CF1E86EB}"/>
              </a:ext>
            </a:extLst>
          </p:cNvPr>
          <p:cNvSpPr>
            <a:spLocks noGrp="1"/>
          </p:cNvSpPr>
          <p:nvPr>
            <p:ph idx="1"/>
          </p:nvPr>
        </p:nvSpPr>
        <p:spPr>
          <a:xfrm>
            <a:off x="838200" y="1825625"/>
            <a:ext cx="6786489" cy="4351338"/>
          </a:xfrm>
        </p:spPr>
        <p:txBody>
          <a:bodyPr/>
          <a:lstStyle/>
          <a:p>
            <a:pPr marL="0" indent="0" algn="l">
              <a:lnSpc>
                <a:spcPct val="100000"/>
              </a:lnSpc>
              <a:buNone/>
            </a:pPr>
            <a:r>
              <a:rPr lang="en-US" sz="2400" b="1" dirty="0">
                <a:solidFill>
                  <a:srgbClr val="0A1F61"/>
                </a:solidFill>
                <a:latin typeface="ArialNarrowMTPro-Bold"/>
              </a:rPr>
              <a:t>Price elasticity of Demand</a:t>
            </a:r>
            <a:endParaRPr lang="en-US" sz="1800" dirty="0">
              <a:solidFill>
                <a:srgbClr val="000000"/>
              </a:solidFill>
              <a:latin typeface="TimesLTPro-Roman"/>
            </a:endParaRPr>
          </a:p>
          <a:p>
            <a:pPr algn="l">
              <a:lnSpc>
                <a:spcPct val="100000"/>
              </a:lnSpc>
            </a:pPr>
            <a:r>
              <a:rPr lang="en-US" sz="2400" b="1" dirty="0">
                <a:solidFill>
                  <a:srgbClr val="0070C0"/>
                </a:solidFill>
                <a:latin typeface="TimesLTPro-Roman"/>
              </a:rPr>
              <a:t>Price elasticity: </a:t>
            </a:r>
            <a:r>
              <a:rPr lang="en-US" sz="2400" dirty="0">
                <a:solidFill>
                  <a:srgbClr val="000000"/>
                </a:solidFill>
                <a:latin typeface="TimesLTPro-Roman"/>
              </a:rPr>
              <a:t>A measure of the sensitivity of demand to changes in price</a:t>
            </a:r>
          </a:p>
          <a:p>
            <a:pPr algn="l">
              <a:lnSpc>
                <a:spcPct val="100000"/>
              </a:lnSpc>
            </a:pPr>
            <a:r>
              <a:rPr lang="en-US" sz="2400" b="0" i="0" u="none" strike="noStrike" baseline="0" dirty="0">
                <a:latin typeface="TimesLTPro-Roman"/>
              </a:rPr>
              <a:t>If demand hardly changes with a small change in price, we say demand is </a:t>
            </a:r>
            <a:r>
              <a:rPr lang="en-US" sz="2400" b="0" i="1" u="none" strike="noStrike" baseline="0" dirty="0">
                <a:latin typeface="TimesLTPro-Italic"/>
              </a:rPr>
              <a:t>inelastic</a:t>
            </a:r>
            <a:r>
              <a:rPr lang="en-US" sz="2400" b="0" i="0" u="none" strike="noStrike" baseline="0" dirty="0">
                <a:latin typeface="TimesLTPro-Roman"/>
              </a:rPr>
              <a:t>. If demand changes greatly, we say the demand is </a:t>
            </a:r>
            <a:r>
              <a:rPr lang="en-US" sz="2400" b="0" i="1" u="none" strike="noStrike" baseline="0" dirty="0">
                <a:latin typeface="TimesLTPro-Italic"/>
              </a:rPr>
              <a:t>elastic</a:t>
            </a:r>
            <a:r>
              <a:rPr lang="en-US" sz="2400" b="0" i="0" u="none" strike="noStrike" baseline="0" dirty="0">
                <a:latin typeface="TimesLTPro-Roman"/>
              </a:rPr>
              <a:t>.</a:t>
            </a:r>
          </a:p>
          <a:p>
            <a:pPr algn="l">
              <a:lnSpc>
                <a:spcPct val="100000"/>
              </a:lnSpc>
            </a:pPr>
            <a:r>
              <a:rPr lang="en-US" sz="2400" b="0" i="0" u="none" strike="noStrike" baseline="0" dirty="0">
                <a:latin typeface="TimesLTPro-Roman"/>
              </a:rPr>
              <a:t>If demand is elastic rather than inelastic, sellers will consider lowering their prices</a:t>
            </a:r>
            <a:endParaRPr lang="en-US" sz="2400" dirty="0">
              <a:solidFill>
                <a:srgbClr val="000000"/>
              </a:solidFill>
              <a:latin typeface="TimesLTPro-Roman"/>
            </a:endParaRPr>
          </a:p>
        </p:txBody>
      </p:sp>
      <p:sp>
        <p:nvSpPr>
          <p:cNvPr id="7" name="TextBox 6">
            <a:extLst>
              <a:ext uri="{FF2B5EF4-FFF2-40B4-BE49-F238E27FC236}">
                <a16:creationId xmlns:a16="http://schemas.microsoft.com/office/drawing/2014/main" xmlns="" id="{92513A0F-E521-4B89-9217-058B11EB8395}"/>
              </a:ext>
            </a:extLst>
          </p:cNvPr>
          <p:cNvSpPr txBox="1"/>
          <p:nvPr/>
        </p:nvSpPr>
        <p:spPr>
          <a:xfrm>
            <a:off x="2316708" y="502866"/>
            <a:ext cx="6216554" cy="646331"/>
          </a:xfrm>
          <a:prstGeom prst="rect">
            <a:avLst/>
          </a:prstGeom>
          <a:noFill/>
        </p:spPr>
        <p:txBody>
          <a:bodyPr wrap="square">
            <a:spAutoFit/>
          </a:bodyPr>
          <a:lstStyle/>
          <a:p>
            <a:r>
              <a:rPr lang="en-US" sz="3600" b="1" dirty="0">
                <a:solidFill>
                  <a:schemeClr val="bg1"/>
                </a:solidFill>
              </a:rPr>
              <a:t>The Market and Demand</a:t>
            </a:r>
            <a:endParaRPr lang="en-US" sz="3600" dirty="0">
              <a:solidFill>
                <a:schemeClr val="bg1"/>
              </a:solidFill>
            </a:endParaRPr>
          </a:p>
        </p:txBody>
      </p:sp>
      <p:pic>
        <p:nvPicPr>
          <p:cNvPr id="4" name="Picture 3">
            <a:extLst>
              <a:ext uri="{FF2B5EF4-FFF2-40B4-BE49-F238E27FC236}">
                <a16:creationId xmlns:a16="http://schemas.microsoft.com/office/drawing/2014/main" xmlns="" id="{28B7CE96-1515-4AA5-92D4-7B34FB554CF8}"/>
              </a:ext>
            </a:extLst>
          </p:cNvPr>
          <p:cNvPicPr>
            <a:picLocks noChangeAspect="1"/>
          </p:cNvPicPr>
          <p:nvPr/>
        </p:nvPicPr>
        <p:blipFill>
          <a:blip r:embed="rId2"/>
          <a:stretch>
            <a:fillRect/>
          </a:stretch>
        </p:blipFill>
        <p:spPr>
          <a:xfrm>
            <a:off x="7849772" y="2312195"/>
            <a:ext cx="3504028" cy="2774498"/>
          </a:xfrm>
          <a:prstGeom prst="rect">
            <a:avLst/>
          </a:prstGeom>
        </p:spPr>
      </p:pic>
    </p:spTree>
    <p:extLst>
      <p:ext uri="{BB962C8B-B14F-4D97-AF65-F5344CB8AC3E}">
        <p14:creationId xmlns:p14="http://schemas.microsoft.com/office/powerpoint/2010/main" val="36348384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B775CD93-9DF2-48CB-9F57-1BCA9A46C7F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58922" y="453981"/>
            <a:ext cx="6675120" cy="1877811"/>
          </a:xfrm>
          <a:prstGeom prst="rect">
            <a:avLst/>
          </a:prstGeom>
          <a:solidFill>
            <a:srgbClr val="215590"/>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xmlns="" id="{C66D5BBD-1436-49F6-AAC9-2B92281D08B5}"/>
              </a:ext>
            </a:extLst>
          </p:cNvPr>
          <p:cNvSpPr>
            <a:spLocks noGrp="1"/>
          </p:cNvSpPr>
          <p:nvPr>
            <p:ph type="title"/>
          </p:nvPr>
        </p:nvSpPr>
        <p:spPr>
          <a:xfrm>
            <a:off x="731520" y="731520"/>
            <a:ext cx="6089904" cy="1426464"/>
          </a:xfrm>
        </p:spPr>
        <p:txBody>
          <a:bodyPr>
            <a:normAutofit/>
          </a:bodyPr>
          <a:lstStyle/>
          <a:p>
            <a:r>
              <a:rPr lang="en-US">
                <a:solidFill>
                  <a:srgbClr val="FFFFFF"/>
                </a:solidFill>
              </a:rPr>
              <a:t>Economy</a:t>
            </a:r>
            <a:br>
              <a:rPr lang="en-US">
                <a:solidFill>
                  <a:srgbClr val="FFFFFF"/>
                </a:solidFill>
              </a:rPr>
            </a:br>
            <a:endParaRPr lang="en-US">
              <a:solidFill>
                <a:srgbClr val="FFFFFF"/>
              </a:solidFill>
            </a:endParaRPr>
          </a:p>
        </p:txBody>
      </p:sp>
      <p:sp>
        <p:nvSpPr>
          <p:cNvPr id="11" name="Rectangle 10">
            <a:extLst>
              <a:ext uri="{FF2B5EF4-FFF2-40B4-BE49-F238E27FC236}">
                <a16:creationId xmlns:a16="http://schemas.microsoft.com/office/drawing/2014/main" xmlns="" id="{6166C6D1-23AC-49C4-BA07-238E4E9F8CE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277100" y="461737"/>
            <a:ext cx="2149361" cy="1870055"/>
          </a:xfrm>
          <a:prstGeom prst="rect">
            <a:avLst/>
          </a:prstGeom>
          <a:solidFill>
            <a:schemeClr val="accent5">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3" name="Rectangle 12">
            <a:extLst>
              <a:ext uri="{FF2B5EF4-FFF2-40B4-BE49-F238E27FC236}">
                <a16:creationId xmlns:a16="http://schemas.microsoft.com/office/drawing/2014/main" xmlns="" id="{E186B68C-84BC-4A6E-99D1-EE87483C134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9573768" y="453155"/>
            <a:ext cx="2149358" cy="1878638"/>
          </a:xfrm>
          <a:prstGeom prst="rect">
            <a:avLst/>
          </a:prstGeom>
          <a:solidFill>
            <a:srgbClr val="5FBFCE"/>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5" name="Rectangle 14">
            <a:extLst>
              <a:ext uri="{FF2B5EF4-FFF2-40B4-BE49-F238E27FC236}">
                <a16:creationId xmlns:a16="http://schemas.microsoft.com/office/drawing/2014/main" xmlns="" id="{1C091803-41C2-48E0-9228-5148460C747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58920" y="2480956"/>
            <a:ext cx="6675121" cy="3918122"/>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xmlns="" id="{706DAE0E-008D-44EF-9CCC-C6336EEB662D}"/>
              </a:ext>
            </a:extLst>
          </p:cNvPr>
          <p:cNvSpPr>
            <a:spLocks noGrp="1"/>
          </p:cNvSpPr>
          <p:nvPr>
            <p:ph idx="1"/>
          </p:nvPr>
        </p:nvSpPr>
        <p:spPr>
          <a:xfrm>
            <a:off x="789457" y="2609331"/>
            <a:ext cx="6031967" cy="3283260"/>
          </a:xfrm>
        </p:spPr>
        <p:txBody>
          <a:bodyPr anchor="ctr">
            <a:normAutofit/>
          </a:bodyPr>
          <a:lstStyle/>
          <a:p>
            <a:r>
              <a:rPr lang="en-US" sz="2400" b="0" i="0" u="none" strike="noStrike" baseline="0" dirty="0">
                <a:latin typeface="TimesLTPro-Roman"/>
              </a:rPr>
              <a:t>Economic conditions can have a strong impact on the firm’s pricing strategies.</a:t>
            </a:r>
          </a:p>
          <a:p>
            <a:r>
              <a:rPr lang="en-US" sz="2400" b="0" i="0" u="none" strike="noStrike" baseline="0" dirty="0">
                <a:latin typeface="TimesLTPro-Roman"/>
              </a:rPr>
              <a:t>Economic factors such as a boom or recession, inflation, and interest rates affect pricing decisions because they affect consumer spending, consumer perceptions of the product’s price and value, and the company’s costs of producing and selling a product..</a:t>
            </a:r>
          </a:p>
        </p:txBody>
      </p:sp>
      <p:pic>
        <p:nvPicPr>
          <p:cNvPr id="4" name="Picture 3">
            <a:extLst>
              <a:ext uri="{FF2B5EF4-FFF2-40B4-BE49-F238E27FC236}">
                <a16:creationId xmlns:a16="http://schemas.microsoft.com/office/drawing/2014/main" xmlns="" id="{718C76C2-D6C2-4783-BDF4-1D21F4603F06}"/>
              </a:ext>
            </a:extLst>
          </p:cNvPr>
          <p:cNvPicPr>
            <a:picLocks noChangeAspect="1"/>
          </p:cNvPicPr>
          <p:nvPr/>
        </p:nvPicPr>
        <p:blipFill rotWithShape="1">
          <a:blip r:embed="rId2"/>
          <a:srcRect l="5818" r="18504" b="2"/>
          <a:stretch/>
        </p:blipFill>
        <p:spPr>
          <a:xfrm>
            <a:off x="7277100" y="2480954"/>
            <a:ext cx="4455979" cy="3918123"/>
          </a:xfrm>
          <a:prstGeom prst="rect">
            <a:avLst/>
          </a:prstGeom>
        </p:spPr>
      </p:pic>
    </p:spTree>
    <p:extLst>
      <p:ext uri="{BB962C8B-B14F-4D97-AF65-F5344CB8AC3E}">
        <p14:creationId xmlns:p14="http://schemas.microsoft.com/office/powerpoint/2010/main" val="32119326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8C780FE-604B-43E4-961F-9784F0CA3439}"/>
              </a:ext>
            </a:extLst>
          </p:cNvPr>
          <p:cNvSpPr>
            <a:spLocks noGrp="1"/>
          </p:cNvSpPr>
          <p:nvPr>
            <p:ph type="title"/>
          </p:nvPr>
        </p:nvSpPr>
        <p:spPr>
          <a:xfrm>
            <a:off x="2202163" y="235815"/>
            <a:ext cx="5712824" cy="1325563"/>
          </a:xfrm>
        </p:spPr>
        <p:txBody>
          <a:bodyPr>
            <a:normAutofit/>
          </a:bodyPr>
          <a:lstStyle/>
          <a:p>
            <a:r>
              <a:rPr lang="en-US" dirty="0">
                <a:solidFill>
                  <a:schemeClr val="tx1"/>
                </a:solidFill>
              </a:rPr>
              <a:t>Other external factors</a:t>
            </a:r>
          </a:p>
        </p:txBody>
      </p:sp>
      <p:sp>
        <p:nvSpPr>
          <p:cNvPr id="3" name="Content Placeholder 2">
            <a:extLst>
              <a:ext uri="{FF2B5EF4-FFF2-40B4-BE49-F238E27FC236}">
                <a16:creationId xmlns:a16="http://schemas.microsoft.com/office/drawing/2014/main" xmlns="" id="{63653DA5-FC3B-40D9-B5FB-186719599F9B}"/>
              </a:ext>
            </a:extLst>
          </p:cNvPr>
          <p:cNvSpPr>
            <a:spLocks noGrp="1"/>
          </p:cNvSpPr>
          <p:nvPr>
            <p:ph idx="1"/>
          </p:nvPr>
        </p:nvSpPr>
        <p:spPr>
          <a:xfrm>
            <a:off x="300251" y="1937982"/>
            <a:ext cx="5063601" cy="4115684"/>
          </a:xfrm>
        </p:spPr>
        <p:txBody>
          <a:bodyPr anchor="t">
            <a:normAutofit lnSpcReduction="10000"/>
          </a:bodyPr>
          <a:lstStyle/>
          <a:p>
            <a:r>
              <a:rPr lang="en-US" sz="2400" b="0" i="0" u="none" strike="noStrike" baseline="0" dirty="0">
                <a:solidFill>
                  <a:srgbClr val="FF9518"/>
                </a:solidFill>
                <a:latin typeface="TimesLTPro-Roman"/>
              </a:rPr>
              <a:t>Resellers</a:t>
            </a:r>
            <a:r>
              <a:rPr lang="en-US" sz="2400" b="0" i="0" u="none" strike="noStrike" baseline="0" dirty="0">
                <a:latin typeface="TimesLTPro-Roman"/>
              </a:rPr>
              <a:t>: The company should set prices that give resellers a fair profit, encourage their support, and help them to sell the product effectively. </a:t>
            </a:r>
          </a:p>
          <a:p>
            <a:r>
              <a:rPr lang="en-US" sz="2400" dirty="0">
                <a:solidFill>
                  <a:srgbClr val="FF9518"/>
                </a:solidFill>
                <a:latin typeface="TimesLTPro-Roman"/>
              </a:rPr>
              <a:t>The government</a:t>
            </a:r>
          </a:p>
          <a:p>
            <a:r>
              <a:rPr lang="en-US" sz="2400" dirty="0">
                <a:solidFill>
                  <a:srgbClr val="FF9518"/>
                </a:solidFill>
                <a:latin typeface="TimesLTPro-Roman"/>
              </a:rPr>
              <a:t>Social concerns </a:t>
            </a:r>
            <a:r>
              <a:rPr lang="en-US" sz="2400" b="0" i="0" u="none" strike="noStrike" baseline="0" dirty="0">
                <a:latin typeface="TimesLTPro-Roman"/>
              </a:rPr>
              <a:t>may need to be considered. In setting prices, a company’s short-term sales, market share, and profit goals may need to be tempered by broader societal considerations.</a:t>
            </a:r>
          </a:p>
          <a:p>
            <a:endParaRPr lang="en-US" sz="2400" dirty="0">
              <a:latin typeface="TimesLTPro-Roman"/>
            </a:endParaRPr>
          </a:p>
          <a:p>
            <a:endParaRPr lang="en-US" sz="2400" dirty="0"/>
          </a:p>
        </p:txBody>
      </p:sp>
      <p:sp>
        <p:nvSpPr>
          <p:cNvPr id="11" name="Oval 10">
            <a:extLst>
              <a:ext uri="{FF2B5EF4-FFF2-40B4-BE49-F238E27FC236}">
                <a16:creationId xmlns:a16="http://schemas.microsoft.com/office/drawing/2014/main" xmlns="" id="{C99A8FB7-A79B-4BC9-9D56-B79587F6AA3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804761" y="2650637"/>
            <a:ext cx="3118104" cy="311810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xmlns="" id="{B23893E2-3349-46D7-A7AA-B9E447957FB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996859" y="0"/>
            <a:ext cx="4198060" cy="3650200"/>
          </a:xfrm>
          <a:custGeom>
            <a:avLst/>
            <a:gdLst>
              <a:gd name="connsiteX0" fmla="*/ 262846 w 4198060"/>
              <a:gd name="connsiteY0" fmla="*/ 0 h 3650200"/>
              <a:gd name="connsiteX1" fmla="*/ 4198060 w 4198060"/>
              <a:gd name="connsiteY1" fmla="*/ 0 h 3650200"/>
              <a:gd name="connsiteX2" fmla="*/ 4198060 w 4198060"/>
              <a:gd name="connsiteY2" fmla="*/ 3021648 h 3650200"/>
              <a:gd name="connsiteX3" fmla="*/ 4142653 w 4198060"/>
              <a:gd name="connsiteY3" fmla="*/ 3072005 h 3650200"/>
              <a:gd name="connsiteX4" fmla="*/ 2532040 w 4198060"/>
              <a:gd name="connsiteY4" fmla="*/ 3650200 h 3650200"/>
              <a:gd name="connsiteX5" fmla="*/ 0 w 4198060"/>
              <a:gd name="connsiteY5" fmla="*/ 1118160 h 3650200"/>
              <a:gd name="connsiteX6" fmla="*/ 198981 w 4198060"/>
              <a:gd name="connsiteY6" fmla="*/ 132576 h 365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98060" h="3650200">
                <a:moveTo>
                  <a:pt x="262846" y="0"/>
                </a:moveTo>
                <a:lnTo>
                  <a:pt x="4198060" y="0"/>
                </a:lnTo>
                <a:lnTo>
                  <a:pt x="4198060" y="3021648"/>
                </a:lnTo>
                <a:lnTo>
                  <a:pt x="4142653" y="3072005"/>
                </a:lnTo>
                <a:cubicBezTo>
                  <a:pt x="3704967" y="3433216"/>
                  <a:pt x="3143843" y="3650200"/>
                  <a:pt x="2532040" y="3650200"/>
                </a:cubicBezTo>
                <a:cubicBezTo>
                  <a:pt x="1133633" y="3650200"/>
                  <a:pt x="0" y="2516567"/>
                  <a:pt x="0" y="1118160"/>
                </a:cubicBezTo>
                <a:cubicBezTo>
                  <a:pt x="0" y="768558"/>
                  <a:pt x="70852" y="435505"/>
                  <a:pt x="198981" y="132576"/>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xmlns="" id="{E0273114-6AC4-442E-B71C-74EE88E9BF71}"/>
              </a:ext>
            </a:extLst>
          </p:cNvPr>
          <p:cNvPicPr>
            <a:picLocks noChangeAspect="1"/>
          </p:cNvPicPr>
          <p:nvPr/>
        </p:nvPicPr>
        <p:blipFill rotWithShape="1">
          <a:blip r:embed="rId2"/>
          <a:srcRect l="4378" r="3744" b="2"/>
          <a:stretch/>
        </p:blipFill>
        <p:spPr>
          <a:xfrm>
            <a:off x="5969353" y="2815228"/>
            <a:ext cx="2788920" cy="2788920"/>
          </a:xfrm>
          <a:custGeom>
            <a:avLst/>
            <a:gdLst/>
            <a:ahLst/>
            <a:cxnLst/>
            <a:rect l="l" t="t" r="r" b="b"/>
            <a:pathLst>
              <a:path w="2880360" h="2880360">
                <a:moveTo>
                  <a:pt x="1440180" y="0"/>
                </a:moveTo>
                <a:cubicBezTo>
                  <a:pt x="2235569" y="0"/>
                  <a:pt x="2880360" y="644791"/>
                  <a:pt x="2880360" y="1440180"/>
                </a:cubicBezTo>
                <a:cubicBezTo>
                  <a:pt x="2880360" y="2235569"/>
                  <a:pt x="2235569" y="2880360"/>
                  <a:pt x="1440180" y="2880360"/>
                </a:cubicBezTo>
                <a:cubicBezTo>
                  <a:pt x="644791" y="2880360"/>
                  <a:pt x="0" y="2235569"/>
                  <a:pt x="0" y="1440180"/>
                </a:cubicBezTo>
                <a:cubicBezTo>
                  <a:pt x="0" y="644791"/>
                  <a:pt x="644791" y="0"/>
                  <a:pt x="1440180" y="0"/>
                </a:cubicBezTo>
                <a:close/>
              </a:path>
            </a:pathLst>
          </a:custGeom>
        </p:spPr>
      </p:pic>
      <p:pic>
        <p:nvPicPr>
          <p:cNvPr id="5" name="Picture 4">
            <a:extLst>
              <a:ext uri="{FF2B5EF4-FFF2-40B4-BE49-F238E27FC236}">
                <a16:creationId xmlns:a16="http://schemas.microsoft.com/office/drawing/2014/main" xmlns="" id="{BF4EFF4B-68A7-4A0B-9A3A-81BD9AA4C13B}"/>
              </a:ext>
            </a:extLst>
          </p:cNvPr>
          <p:cNvPicPr>
            <a:picLocks noChangeAspect="1"/>
          </p:cNvPicPr>
          <p:nvPr/>
        </p:nvPicPr>
        <p:blipFill rotWithShape="1">
          <a:blip r:embed="rId3"/>
          <a:srcRect l="10042" r="565" b="1"/>
          <a:stretch/>
        </p:blipFill>
        <p:spPr>
          <a:xfrm>
            <a:off x="8160603" y="2"/>
            <a:ext cx="4034316" cy="3486455"/>
          </a:xfrm>
          <a:custGeom>
            <a:avLst/>
            <a:gdLst/>
            <a:ahLst/>
            <a:cxnLst/>
            <a:rect l="l" t="t" r="r" b="b"/>
            <a:pathLst>
              <a:path w="4034316" h="3486455">
                <a:moveTo>
                  <a:pt x="280681" y="0"/>
                </a:moveTo>
                <a:lnTo>
                  <a:pt x="4034316" y="0"/>
                </a:lnTo>
                <a:lnTo>
                  <a:pt x="4034316" y="2800630"/>
                </a:lnTo>
                <a:lnTo>
                  <a:pt x="3874752" y="2945652"/>
                </a:lnTo>
                <a:cubicBezTo>
                  <a:pt x="3465371" y="3283503"/>
                  <a:pt x="2940535" y="3486455"/>
                  <a:pt x="2368296" y="3486455"/>
                </a:cubicBezTo>
                <a:cubicBezTo>
                  <a:pt x="1060322" y="3486455"/>
                  <a:pt x="0" y="2426133"/>
                  <a:pt x="0" y="1118159"/>
                </a:cubicBezTo>
                <a:cubicBezTo>
                  <a:pt x="0" y="791166"/>
                  <a:pt x="66270" y="479650"/>
                  <a:pt x="186113" y="196311"/>
                </a:cubicBezTo>
                <a:close/>
              </a:path>
            </a:pathLst>
          </a:custGeom>
        </p:spPr>
      </p:pic>
      <p:sp>
        <p:nvSpPr>
          <p:cNvPr id="15" name="Freeform: Shape 14">
            <a:extLst>
              <a:ext uri="{FF2B5EF4-FFF2-40B4-BE49-F238E27FC236}">
                <a16:creationId xmlns:a16="http://schemas.microsoft.com/office/drawing/2014/main" xmlns="" id="{2B7592FE-10D1-4664-B623-353F47C8DF7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8888132" y="4032250"/>
            <a:ext cx="3303868" cy="2825750"/>
          </a:xfrm>
          <a:custGeom>
            <a:avLst/>
            <a:gdLst>
              <a:gd name="connsiteX0" fmla="*/ 1888600 w 3303868"/>
              <a:gd name="connsiteY0" fmla="*/ 0 h 2825750"/>
              <a:gd name="connsiteX1" fmla="*/ 3224042 w 3303868"/>
              <a:gd name="connsiteY1" fmla="*/ 553158 h 2825750"/>
              <a:gd name="connsiteX2" fmla="*/ 3303868 w 3303868"/>
              <a:gd name="connsiteY2" fmla="*/ 640989 h 2825750"/>
              <a:gd name="connsiteX3" fmla="*/ 3303868 w 3303868"/>
              <a:gd name="connsiteY3" fmla="*/ 2825750 h 2825750"/>
              <a:gd name="connsiteX4" fmla="*/ 250380 w 3303868"/>
              <a:gd name="connsiteY4" fmla="*/ 2825750 h 2825750"/>
              <a:gd name="connsiteX5" fmla="*/ 227944 w 3303868"/>
              <a:gd name="connsiteY5" fmla="*/ 2788819 h 2825750"/>
              <a:gd name="connsiteX6" fmla="*/ 0 w 3303868"/>
              <a:gd name="connsiteY6" fmla="*/ 1888600 h 2825750"/>
              <a:gd name="connsiteX7" fmla="*/ 1888600 w 3303868"/>
              <a:gd name="connsiteY7" fmla="*/ 0 h 282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3868" h="2825750">
                <a:moveTo>
                  <a:pt x="1888600" y="0"/>
                </a:moveTo>
                <a:cubicBezTo>
                  <a:pt x="2410123" y="0"/>
                  <a:pt x="2882273" y="211389"/>
                  <a:pt x="3224042" y="553158"/>
                </a:cubicBezTo>
                <a:lnTo>
                  <a:pt x="3303868" y="640989"/>
                </a:lnTo>
                <a:lnTo>
                  <a:pt x="3303868" y="2825750"/>
                </a:lnTo>
                <a:lnTo>
                  <a:pt x="250380" y="2825750"/>
                </a:lnTo>
                <a:lnTo>
                  <a:pt x="227944" y="2788819"/>
                </a:lnTo>
                <a:cubicBezTo>
                  <a:pt x="82574" y="2521217"/>
                  <a:pt x="0" y="2214552"/>
                  <a:pt x="0" y="1888600"/>
                </a:cubicBezTo>
                <a:cubicBezTo>
                  <a:pt x="0" y="845555"/>
                  <a:pt x="845555" y="0"/>
                  <a:pt x="188860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xmlns="" id="{644B97C2-A9E7-401C-9831-DAFE884938B7}"/>
              </a:ext>
            </a:extLst>
          </p:cNvPr>
          <p:cNvPicPr>
            <a:picLocks noChangeAspect="1"/>
          </p:cNvPicPr>
          <p:nvPr/>
        </p:nvPicPr>
        <p:blipFill rotWithShape="1">
          <a:blip r:embed="rId4"/>
          <a:srcRect l="4552" r="7082" b="-3"/>
          <a:stretch/>
        </p:blipFill>
        <p:spPr>
          <a:xfrm>
            <a:off x="9053088" y="4197217"/>
            <a:ext cx="3138912" cy="2660795"/>
          </a:xfrm>
          <a:custGeom>
            <a:avLst/>
            <a:gdLst/>
            <a:ahLst/>
            <a:cxnLst/>
            <a:rect l="l" t="t" r="r" b="b"/>
            <a:pathLst>
              <a:path w="3138912" h="2660795">
                <a:moveTo>
                  <a:pt x="1723644" y="0"/>
                </a:moveTo>
                <a:cubicBezTo>
                  <a:pt x="2259111" y="0"/>
                  <a:pt x="2737550" y="244172"/>
                  <a:pt x="3053691" y="627247"/>
                </a:cubicBezTo>
                <a:lnTo>
                  <a:pt x="3138912" y="741211"/>
                </a:lnTo>
                <a:lnTo>
                  <a:pt x="3138912" y="2660795"/>
                </a:lnTo>
                <a:lnTo>
                  <a:pt x="278239" y="2660795"/>
                </a:lnTo>
                <a:lnTo>
                  <a:pt x="208035" y="2545235"/>
                </a:lnTo>
                <a:cubicBezTo>
                  <a:pt x="75362" y="2301006"/>
                  <a:pt x="0" y="2021126"/>
                  <a:pt x="0" y="1723644"/>
                </a:cubicBezTo>
                <a:cubicBezTo>
                  <a:pt x="0" y="771702"/>
                  <a:pt x="771702" y="0"/>
                  <a:pt x="1723644" y="0"/>
                </a:cubicBezTo>
                <a:close/>
              </a:path>
            </a:pathLst>
          </a:custGeom>
          <a:ln>
            <a:noFill/>
          </a:ln>
          <a:effectLst>
            <a:softEdge rad="112500"/>
          </a:effectLst>
        </p:spPr>
      </p:pic>
    </p:spTree>
    <p:extLst>
      <p:ext uri="{BB962C8B-B14F-4D97-AF65-F5344CB8AC3E}">
        <p14:creationId xmlns:p14="http://schemas.microsoft.com/office/powerpoint/2010/main" val="276056331"/>
      </p:ext>
    </p:extLst>
  </p:cSld>
  <p:clrMapOvr>
    <a:overrideClrMapping bg1="dk1" tx1="lt1" bg2="dk2" tx2="lt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F1F4A11-AAE8-4105-8EB1-E7F063CE4752}"/>
              </a:ext>
            </a:extLst>
          </p:cNvPr>
          <p:cNvSpPr>
            <a:spLocks noGrp="1"/>
          </p:cNvSpPr>
          <p:nvPr>
            <p:ph type="title"/>
          </p:nvPr>
        </p:nvSpPr>
        <p:spPr>
          <a:xfrm>
            <a:off x="2183642" y="204764"/>
            <a:ext cx="9170158" cy="1325563"/>
          </a:xfrm>
        </p:spPr>
        <p:txBody>
          <a:bodyPr>
            <a:normAutofit/>
          </a:bodyPr>
          <a:lstStyle/>
          <a:p>
            <a:r>
              <a:rPr lang="en-US" sz="3200" dirty="0">
                <a:latin typeface="ArialNarrowMTPro-Bold"/>
              </a:rPr>
              <a:t>3. N</a:t>
            </a:r>
            <a:r>
              <a:rPr lang="en-US" sz="3200" b="1" i="0" u="none" strike="noStrike" baseline="0" dirty="0">
                <a:latin typeface="ArialNarrowMTPro-Bold"/>
              </a:rPr>
              <a:t>ew Product Pricing strategies</a:t>
            </a:r>
            <a:endParaRPr lang="en-US" sz="6600" dirty="0"/>
          </a:p>
        </p:txBody>
      </p:sp>
      <p:sp>
        <p:nvSpPr>
          <p:cNvPr id="3" name="Content Placeholder 2">
            <a:extLst>
              <a:ext uri="{FF2B5EF4-FFF2-40B4-BE49-F238E27FC236}">
                <a16:creationId xmlns:a16="http://schemas.microsoft.com/office/drawing/2014/main" xmlns="" id="{29146F5E-D862-45D9-B7AF-3ADD6C172FCE}"/>
              </a:ext>
            </a:extLst>
          </p:cNvPr>
          <p:cNvSpPr>
            <a:spLocks noGrp="1"/>
          </p:cNvSpPr>
          <p:nvPr>
            <p:ph idx="1"/>
          </p:nvPr>
        </p:nvSpPr>
        <p:spPr/>
        <p:txBody>
          <a:bodyPr>
            <a:normAutofit/>
          </a:bodyPr>
          <a:lstStyle/>
          <a:p>
            <a:pPr marL="0" indent="0">
              <a:buNone/>
            </a:pPr>
            <a:r>
              <a:rPr lang="en-US" sz="2400" b="1" i="0" u="none" strike="noStrike" baseline="0" dirty="0">
                <a:solidFill>
                  <a:srgbClr val="0040FF"/>
                </a:solidFill>
                <a:latin typeface="ArialNarrowMTPro-Bold"/>
              </a:rPr>
              <a:t>3.1. Market-skimming Pricing:</a:t>
            </a:r>
          </a:p>
          <a:p>
            <a:pPr algn="l">
              <a:lnSpc>
                <a:spcPct val="100000"/>
              </a:lnSpc>
            </a:pPr>
            <a:r>
              <a:rPr lang="en-US" sz="1800" b="1" i="0" u="none" strike="noStrike" baseline="0" dirty="0">
                <a:latin typeface="ArialNarrowMTPro-Bold"/>
              </a:rPr>
              <a:t>Market-skimming pricing (price skimming) </a:t>
            </a:r>
            <a:r>
              <a:rPr lang="en-US" sz="1800" b="0" i="0" u="none" strike="noStrike" baseline="0" dirty="0">
                <a:solidFill>
                  <a:srgbClr val="000000"/>
                </a:solidFill>
                <a:latin typeface="TimesLTPro-Roman"/>
              </a:rPr>
              <a:t>Setting a high price for a new product to skim maximum revenues layer by layer from the segments willing to pay the high price; the company makes fewer but more </a:t>
            </a:r>
            <a:r>
              <a:rPr lang="en-US" sz="1800" dirty="0">
                <a:solidFill>
                  <a:srgbClr val="000000"/>
                </a:solidFill>
                <a:latin typeface="TimesLTPro-Roman"/>
              </a:rPr>
              <a:t>profitable sales (Example: Apple)</a:t>
            </a:r>
          </a:p>
          <a:p>
            <a:pPr algn="l">
              <a:lnSpc>
                <a:spcPct val="100000"/>
              </a:lnSpc>
            </a:pPr>
            <a:r>
              <a:rPr lang="en-US" sz="1800" dirty="0">
                <a:solidFill>
                  <a:srgbClr val="000000"/>
                </a:solidFill>
                <a:latin typeface="TimesLTPro-Roman"/>
              </a:rPr>
              <a:t>Market skimming makes sense only under certain conditions. 	</a:t>
            </a:r>
          </a:p>
          <a:p>
            <a:pPr marL="800100" lvl="1" indent="-342900">
              <a:lnSpc>
                <a:spcPct val="100000"/>
              </a:lnSpc>
              <a:buAutoNum type="arabicPeriod"/>
            </a:pPr>
            <a:r>
              <a:rPr lang="en-US" sz="1800" dirty="0">
                <a:solidFill>
                  <a:srgbClr val="000000"/>
                </a:solidFill>
                <a:latin typeface="TimesLTPro-Roman"/>
              </a:rPr>
              <a:t>The product’s quality and image must support its higher price, and enough buyers must want the product at that price.</a:t>
            </a:r>
          </a:p>
          <a:p>
            <a:pPr marL="800100" lvl="1" indent="-342900">
              <a:lnSpc>
                <a:spcPct val="100000"/>
              </a:lnSpc>
              <a:buAutoNum type="arabicPeriod"/>
            </a:pPr>
            <a:r>
              <a:rPr lang="en-US" sz="1800" dirty="0">
                <a:solidFill>
                  <a:srgbClr val="000000"/>
                </a:solidFill>
                <a:latin typeface="TimesLTPro-Roman"/>
              </a:rPr>
              <a:t>The costs of producing a smaller volume cannot be so high that it cancels the advantage of charging more. </a:t>
            </a:r>
          </a:p>
          <a:p>
            <a:pPr marL="800100" lvl="1" indent="-342900">
              <a:lnSpc>
                <a:spcPct val="100000"/>
              </a:lnSpc>
              <a:buAutoNum type="arabicPeriod"/>
            </a:pPr>
            <a:r>
              <a:rPr lang="en-US" sz="1800" dirty="0">
                <a:solidFill>
                  <a:srgbClr val="000000"/>
                </a:solidFill>
                <a:latin typeface="TimesLTPro-Roman"/>
              </a:rPr>
              <a:t>Competitors should not be able to enter the market easily and undercut the high price</a:t>
            </a:r>
          </a:p>
        </p:txBody>
      </p:sp>
      <p:pic>
        <p:nvPicPr>
          <p:cNvPr id="4" name="Picture 3">
            <a:extLst>
              <a:ext uri="{FF2B5EF4-FFF2-40B4-BE49-F238E27FC236}">
                <a16:creationId xmlns:a16="http://schemas.microsoft.com/office/drawing/2014/main" xmlns="" id="{C747E9FE-9F98-4935-9CD0-B6FB4B9DED48}"/>
              </a:ext>
            </a:extLst>
          </p:cNvPr>
          <p:cNvPicPr>
            <a:picLocks noChangeAspect="1"/>
          </p:cNvPicPr>
          <p:nvPr/>
        </p:nvPicPr>
        <p:blipFill>
          <a:blip r:embed="rId2"/>
          <a:stretch>
            <a:fillRect/>
          </a:stretch>
        </p:blipFill>
        <p:spPr>
          <a:xfrm>
            <a:off x="9364425" y="0"/>
            <a:ext cx="2143125" cy="2143125"/>
          </a:xfrm>
          <a:prstGeom prst="rect">
            <a:avLst/>
          </a:prstGeom>
        </p:spPr>
      </p:pic>
    </p:spTree>
    <p:extLst>
      <p:ext uri="{BB962C8B-B14F-4D97-AF65-F5344CB8AC3E}">
        <p14:creationId xmlns:p14="http://schemas.microsoft.com/office/powerpoint/2010/main" val="30576999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F1F4A11-AAE8-4105-8EB1-E7F063CE4752}"/>
              </a:ext>
            </a:extLst>
          </p:cNvPr>
          <p:cNvSpPr>
            <a:spLocks noGrp="1"/>
          </p:cNvSpPr>
          <p:nvPr>
            <p:ph type="title"/>
          </p:nvPr>
        </p:nvSpPr>
        <p:spPr>
          <a:xfrm>
            <a:off x="2183642" y="204764"/>
            <a:ext cx="9170158" cy="1325563"/>
          </a:xfrm>
        </p:spPr>
        <p:txBody>
          <a:bodyPr>
            <a:normAutofit/>
          </a:bodyPr>
          <a:lstStyle/>
          <a:p>
            <a:r>
              <a:rPr lang="en-US" sz="3200" dirty="0">
                <a:latin typeface="ArialNarrowMTPro-Bold"/>
              </a:rPr>
              <a:t>3. N</a:t>
            </a:r>
            <a:r>
              <a:rPr lang="en-US" sz="3200" b="1" i="0" u="none" strike="noStrike" baseline="0" dirty="0">
                <a:latin typeface="ArialNarrowMTPro-Bold"/>
              </a:rPr>
              <a:t>ew Product Pricing strategies</a:t>
            </a:r>
            <a:endParaRPr lang="en-US" sz="6600" dirty="0"/>
          </a:p>
        </p:txBody>
      </p:sp>
      <p:sp>
        <p:nvSpPr>
          <p:cNvPr id="3" name="Content Placeholder 2">
            <a:extLst>
              <a:ext uri="{FF2B5EF4-FFF2-40B4-BE49-F238E27FC236}">
                <a16:creationId xmlns:a16="http://schemas.microsoft.com/office/drawing/2014/main" xmlns="" id="{29146F5E-D862-45D9-B7AF-3ADD6C172FCE}"/>
              </a:ext>
            </a:extLst>
          </p:cNvPr>
          <p:cNvSpPr>
            <a:spLocks noGrp="1"/>
          </p:cNvSpPr>
          <p:nvPr>
            <p:ph idx="1"/>
          </p:nvPr>
        </p:nvSpPr>
        <p:spPr/>
        <p:txBody>
          <a:bodyPr>
            <a:normAutofit fontScale="92500" lnSpcReduction="20000"/>
          </a:bodyPr>
          <a:lstStyle/>
          <a:p>
            <a:pPr marL="0" indent="0">
              <a:buNone/>
            </a:pPr>
            <a:r>
              <a:rPr lang="en-US" sz="3200" b="1" i="0" u="none" strike="noStrike" baseline="0" dirty="0">
                <a:solidFill>
                  <a:srgbClr val="0040FF"/>
                </a:solidFill>
                <a:latin typeface="ArialNarrowMTPro-Bold"/>
              </a:rPr>
              <a:t>3.2. Market-Penetration Pricing</a:t>
            </a:r>
          </a:p>
          <a:p>
            <a:pPr algn="l"/>
            <a:r>
              <a:rPr lang="en-US" sz="2400" b="1" i="0" u="none" strike="noStrike" baseline="0" dirty="0">
                <a:latin typeface="ArialNarrowMTPro-Bold"/>
              </a:rPr>
              <a:t>Market- Penetration pricing: </a:t>
            </a:r>
            <a:r>
              <a:rPr lang="en-US" sz="2400" b="0" i="0" u="none" strike="noStrike" baseline="0" dirty="0">
                <a:latin typeface="TimesLTPro-Roman"/>
              </a:rPr>
              <a:t>Setting a low price for a new product in order to attract a large number of </a:t>
            </a:r>
            <a:r>
              <a:rPr lang="en-US" sz="2400" dirty="0">
                <a:latin typeface="TimesLTPro-Roman"/>
              </a:rPr>
              <a:t>buyers and a large market share (Samsung)</a:t>
            </a:r>
          </a:p>
          <a:p>
            <a:pPr algn="l"/>
            <a:r>
              <a:rPr lang="en-US" sz="2400" dirty="0">
                <a:latin typeface="TimesLTPro-Roman"/>
              </a:rPr>
              <a:t>Companies set a low initial price to penetrate the market quickly and deeply—to attract a large number of buyers quickly and win a large market share. The high-sales volume results in falling costs, allowing companies to cut their prices even further</a:t>
            </a:r>
          </a:p>
          <a:p>
            <a:pPr algn="l"/>
            <a:r>
              <a:rPr lang="en-US" sz="2400" dirty="0">
                <a:latin typeface="TimesLTPro-Roman"/>
              </a:rPr>
              <a:t>Several conditions must be met for this low-price strategy to work.</a:t>
            </a:r>
          </a:p>
          <a:p>
            <a:pPr marL="800100" lvl="1" indent="-342900">
              <a:buFont typeface="+mj-lt"/>
              <a:buAutoNum type="arabicPeriod"/>
            </a:pPr>
            <a:r>
              <a:rPr lang="en-US" dirty="0">
                <a:latin typeface="TimesLTPro-Roman"/>
              </a:rPr>
              <a:t>The market must be highly price sensitive so that a low price produces more market growth. </a:t>
            </a:r>
          </a:p>
          <a:p>
            <a:pPr marL="800100" lvl="1" indent="-342900">
              <a:buFont typeface="+mj-lt"/>
              <a:buAutoNum type="arabicPeriod"/>
            </a:pPr>
            <a:r>
              <a:rPr lang="en-US" dirty="0">
                <a:latin typeface="TimesLTPro-Roman"/>
              </a:rPr>
              <a:t>Production and distribution costs must decrease as sales volume increases. </a:t>
            </a:r>
          </a:p>
          <a:p>
            <a:pPr marL="800100" lvl="1" indent="-342900">
              <a:buFont typeface="+mj-lt"/>
              <a:buAutoNum type="arabicPeriod"/>
            </a:pPr>
            <a:r>
              <a:rPr lang="en-US" dirty="0">
                <a:latin typeface="TimesLTPro-Roman"/>
              </a:rPr>
              <a:t>The low price must help keep out the competition, and the </a:t>
            </a:r>
            <a:r>
              <a:rPr lang="en-US">
                <a:latin typeface="TimesLTPro-Roman"/>
              </a:rPr>
              <a:t>penetration price </a:t>
            </a:r>
            <a:r>
              <a:rPr lang="en-US" dirty="0">
                <a:latin typeface="TimesLTPro-Roman"/>
              </a:rPr>
              <a:t>must maintain its low-price position. Otherwise, the price advantage may be only temporary</a:t>
            </a:r>
          </a:p>
        </p:txBody>
      </p:sp>
      <p:pic>
        <p:nvPicPr>
          <p:cNvPr id="6" name="Picture 5">
            <a:extLst>
              <a:ext uri="{FF2B5EF4-FFF2-40B4-BE49-F238E27FC236}">
                <a16:creationId xmlns:a16="http://schemas.microsoft.com/office/drawing/2014/main" xmlns="" id="{DDEA608B-0945-467A-9D42-A192AD403706}"/>
              </a:ext>
            </a:extLst>
          </p:cNvPr>
          <p:cNvPicPr>
            <a:picLocks noChangeAspect="1"/>
          </p:cNvPicPr>
          <p:nvPr/>
        </p:nvPicPr>
        <p:blipFill>
          <a:blip r:embed="rId2"/>
          <a:stretch>
            <a:fillRect/>
          </a:stretch>
        </p:blipFill>
        <p:spPr>
          <a:xfrm>
            <a:off x="8672513" y="204764"/>
            <a:ext cx="3344016" cy="1995511"/>
          </a:xfrm>
          <a:prstGeom prst="rect">
            <a:avLst/>
          </a:prstGeom>
        </p:spPr>
      </p:pic>
    </p:spTree>
    <p:extLst>
      <p:ext uri="{BB962C8B-B14F-4D97-AF65-F5344CB8AC3E}">
        <p14:creationId xmlns:p14="http://schemas.microsoft.com/office/powerpoint/2010/main" val="5349797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F1F4A11-AAE8-4105-8EB1-E7F063CE4752}"/>
              </a:ext>
            </a:extLst>
          </p:cNvPr>
          <p:cNvSpPr>
            <a:spLocks noGrp="1"/>
          </p:cNvSpPr>
          <p:nvPr>
            <p:ph type="title"/>
          </p:nvPr>
        </p:nvSpPr>
        <p:spPr>
          <a:xfrm>
            <a:off x="2183642" y="204764"/>
            <a:ext cx="9170158" cy="1325563"/>
          </a:xfrm>
        </p:spPr>
        <p:txBody>
          <a:bodyPr>
            <a:normAutofit/>
          </a:bodyPr>
          <a:lstStyle/>
          <a:p>
            <a:r>
              <a:rPr lang="en-US" sz="3200" dirty="0">
                <a:latin typeface="ArialNarrowMTPro-Bold"/>
              </a:rPr>
              <a:t>4. </a:t>
            </a:r>
            <a:r>
              <a:rPr lang="en-US" sz="3200" b="1" i="0" u="none" strike="noStrike" baseline="0" dirty="0">
                <a:latin typeface="ArialNarrowMTPro-Bold"/>
              </a:rPr>
              <a:t>Product Mix Pricing strategies</a:t>
            </a:r>
            <a:endParaRPr lang="en-US" sz="6600" dirty="0"/>
          </a:p>
        </p:txBody>
      </p:sp>
      <p:pic>
        <p:nvPicPr>
          <p:cNvPr id="5" name="Content Placeholder 4">
            <a:extLst>
              <a:ext uri="{FF2B5EF4-FFF2-40B4-BE49-F238E27FC236}">
                <a16:creationId xmlns:a16="http://schemas.microsoft.com/office/drawing/2014/main" xmlns="" id="{884B5785-C870-474E-9842-69AADC026452}"/>
              </a:ext>
            </a:extLst>
          </p:cNvPr>
          <p:cNvPicPr>
            <a:picLocks noGrp="1" noChangeAspect="1"/>
          </p:cNvPicPr>
          <p:nvPr>
            <p:ph idx="1"/>
          </p:nvPr>
        </p:nvPicPr>
        <p:blipFill>
          <a:blip r:embed="rId2"/>
          <a:stretch>
            <a:fillRect/>
          </a:stretch>
        </p:blipFill>
        <p:spPr>
          <a:xfrm>
            <a:off x="1832854" y="1711581"/>
            <a:ext cx="8526292" cy="3732097"/>
          </a:xfrm>
        </p:spPr>
      </p:pic>
    </p:spTree>
    <p:extLst>
      <p:ext uri="{BB962C8B-B14F-4D97-AF65-F5344CB8AC3E}">
        <p14:creationId xmlns:p14="http://schemas.microsoft.com/office/powerpoint/2010/main" val="2271328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4084723A-39B3-43A5-8E63-39A21F74EE31}"/>
              </a:ext>
            </a:extLst>
          </p:cNvPr>
          <p:cNvSpPr>
            <a:spLocks noGrp="1"/>
          </p:cNvSpPr>
          <p:nvPr>
            <p:ph idx="1"/>
          </p:nvPr>
        </p:nvSpPr>
        <p:spPr>
          <a:xfrm>
            <a:off x="484213" y="1777219"/>
            <a:ext cx="3872249" cy="3785419"/>
          </a:xfrm>
        </p:spPr>
        <p:txBody>
          <a:bodyPr vert="horz" lIns="91440" tIns="45720" rIns="91440" bIns="45720" rtlCol="0">
            <a:normAutofit fontScale="92500" lnSpcReduction="10000"/>
          </a:bodyPr>
          <a:lstStyle/>
          <a:p>
            <a:pPr marL="0" indent="0">
              <a:lnSpc>
                <a:spcPct val="110000"/>
              </a:lnSpc>
              <a:buNone/>
            </a:pPr>
            <a:r>
              <a:rPr lang="en-US" b="1" dirty="0">
                <a:solidFill>
                  <a:srgbClr val="0070C0"/>
                </a:solidFill>
              </a:rPr>
              <a:t>4.1. Product line Pricing:</a:t>
            </a:r>
          </a:p>
          <a:p>
            <a:pPr marL="0" indent="0">
              <a:lnSpc>
                <a:spcPct val="110000"/>
              </a:lnSpc>
              <a:buNone/>
            </a:pPr>
            <a:r>
              <a:rPr lang="en-US" b="0" i="0" u="none" strike="noStrike" baseline="0" dirty="0"/>
              <a:t>Setting the price steps between various products in a product line based on cost differences between the products, customer evaluations of different features, and competitors’ prices. </a:t>
            </a:r>
            <a:endParaRPr lang="en-US" b="1" dirty="0"/>
          </a:p>
        </p:txBody>
      </p:sp>
      <p:sp>
        <p:nvSpPr>
          <p:cNvPr id="10" name="Rectangle 9">
            <a:extLst>
              <a:ext uri="{FF2B5EF4-FFF2-40B4-BE49-F238E27FC236}">
                <a16:creationId xmlns:a16="http://schemas.microsoft.com/office/drawing/2014/main" xmlns="" id="{5E39A796-BE83-48B1-B33F-35C4A32AAB5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9">
            <a:extLst>
              <a:ext uri="{FF2B5EF4-FFF2-40B4-BE49-F238E27FC236}">
                <a16:creationId xmlns:a16="http://schemas.microsoft.com/office/drawing/2014/main" xmlns="" id="{72F84B47-E267-4194-8194-831DB7B5547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DABEF15A-B76F-4386-B53D-E27380070A6D}"/>
              </a:ext>
            </a:extLst>
          </p:cNvPr>
          <p:cNvPicPr>
            <a:picLocks noChangeAspect="1"/>
          </p:cNvPicPr>
          <p:nvPr/>
        </p:nvPicPr>
        <p:blipFill>
          <a:blip r:embed="rId2"/>
          <a:stretch>
            <a:fillRect/>
          </a:stretch>
        </p:blipFill>
        <p:spPr>
          <a:xfrm>
            <a:off x="5405862" y="1922544"/>
            <a:ext cx="6019331" cy="3009665"/>
          </a:xfrm>
          <a:prstGeom prst="rect">
            <a:avLst/>
          </a:prstGeom>
          <a:effectLst/>
        </p:spPr>
      </p:pic>
    </p:spTree>
    <p:extLst>
      <p:ext uri="{BB962C8B-B14F-4D97-AF65-F5344CB8AC3E}">
        <p14:creationId xmlns:p14="http://schemas.microsoft.com/office/powerpoint/2010/main" val="26894698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4084723A-39B3-43A5-8E63-39A21F74EE31}"/>
              </a:ext>
            </a:extLst>
          </p:cNvPr>
          <p:cNvSpPr>
            <a:spLocks noGrp="1"/>
          </p:cNvSpPr>
          <p:nvPr>
            <p:ph idx="1"/>
          </p:nvPr>
        </p:nvSpPr>
        <p:spPr>
          <a:xfrm>
            <a:off x="325721" y="2097206"/>
            <a:ext cx="5620124" cy="3785419"/>
          </a:xfrm>
        </p:spPr>
        <p:txBody>
          <a:bodyPr vert="horz" lIns="91440" tIns="45720" rIns="91440" bIns="45720" rtlCol="0">
            <a:normAutofit/>
          </a:bodyPr>
          <a:lstStyle/>
          <a:p>
            <a:pPr marL="0" indent="0">
              <a:buNone/>
            </a:pPr>
            <a:r>
              <a:rPr lang="en-US" sz="3200" b="1" dirty="0">
                <a:solidFill>
                  <a:srgbClr val="0070C0"/>
                </a:solidFill>
              </a:rPr>
              <a:t>4.2. Optional-Product Pricing:</a:t>
            </a:r>
          </a:p>
          <a:p>
            <a:r>
              <a:rPr lang="en-US" sz="3200" b="0" i="0" u="none" strike="noStrike" baseline="0" dirty="0">
                <a:latin typeface="TimesLTPro-Roman"/>
              </a:rPr>
              <a:t>The pricing of optional or accessory products along with a main product. </a:t>
            </a:r>
            <a:endParaRPr lang="en-US" sz="3200" b="1" dirty="0"/>
          </a:p>
        </p:txBody>
      </p:sp>
      <p:sp>
        <p:nvSpPr>
          <p:cNvPr id="24" name="Rectangle 23">
            <a:extLst>
              <a:ext uri="{FF2B5EF4-FFF2-40B4-BE49-F238E27FC236}">
                <a16:creationId xmlns:a16="http://schemas.microsoft.com/office/drawing/2014/main" xmlns="" id="{C95B82D5-A8BB-45BF-BED8-C7B20689210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230112" y="0"/>
            <a:ext cx="5961888" cy="6858000"/>
          </a:xfrm>
          <a:prstGeom prst="rect">
            <a:avLst/>
          </a:prstGeom>
          <a:solidFill>
            <a:srgbClr val="7328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ounded Rectangle 9">
            <a:extLst>
              <a:ext uri="{FF2B5EF4-FFF2-40B4-BE49-F238E27FC236}">
                <a16:creationId xmlns:a16="http://schemas.microsoft.com/office/drawing/2014/main" xmlns="" id="{296C61EC-FBF4-4216-BE67-6C864D30A01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729984" y="484633"/>
            <a:ext cx="4846320" cy="274320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xmlns="" id="{2D849E77-626C-491E-8943-BB911A510934}"/>
              </a:ext>
            </a:extLst>
          </p:cNvPr>
          <p:cNvPicPr>
            <a:picLocks noChangeAspect="1"/>
          </p:cNvPicPr>
          <p:nvPr/>
        </p:nvPicPr>
        <p:blipFill>
          <a:blip r:embed="rId2"/>
          <a:stretch>
            <a:fillRect/>
          </a:stretch>
        </p:blipFill>
        <p:spPr>
          <a:xfrm>
            <a:off x="7532410" y="694945"/>
            <a:ext cx="3259755" cy="2322576"/>
          </a:xfrm>
          <a:prstGeom prst="rect">
            <a:avLst/>
          </a:prstGeom>
        </p:spPr>
      </p:pic>
      <p:sp>
        <p:nvSpPr>
          <p:cNvPr id="28" name="Rounded Rectangle 9">
            <a:extLst>
              <a:ext uri="{FF2B5EF4-FFF2-40B4-BE49-F238E27FC236}">
                <a16:creationId xmlns:a16="http://schemas.microsoft.com/office/drawing/2014/main" xmlns="" id="{39D6C490-0229-4573-9696-B73E5B3A9C3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729984" y="3511296"/>
            <a:ext cx="4846320" cy="274320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xmlns="" id="{60DF4212-5E0F-46A4-9BF7-85BD1382CFAF}"/>
              </a:ext>
            </a:extLst>
          </p:cNvPr>
          <p:cNvPicPr>
            <a:picLocks noChangeAspect="1"/>
          </p:cNvPicPr>
          <p:nvPr/>
        </p:nvPicPr>
        <p:blipFill>
          <a:blip r:embed="rId3"/>
          <a:stretch>
            <a:fillRect/>
          </a:stretch>
        </p:blipFill>
        <p:spPr>
          <a:xfrm>
            <a:off x="7208908" y="3721608"/>
            <a:ext cx="3906760" cy="2322576"/>
          </a:xfrm>
          <a:prstGeom prst="rect">
            <a:avLst/>
          </a:prstGeom>
          <a:effectLst/>
        </p:spPr>
      </p:pic>
    </p:spTree>
    <p:extLst>
      <p:ext uri="{BB962C8B-B14F-4D97-AF65-F5344CB8AC3E}">
        <p14:creationId xmlns:p14="http://schemas.microsoft.com/office/powerpoint/2010/main" val="20587086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4084723A-39B3-43A5-8E63-39A21F74EE31}"/>
              </a:ext>
            </a:extLst>
          </p:cNvPr>
          <p:cNvSpPr>
            <a:spLocks noGrp="1"/>
          </p:cNvSpPr>
          <p:nvPr>
            <p:ph idx="1"/>
          </p:nvPr>
        </p:nvSpPr>
        <p:spPr>
          <a:xfrm>
            <a:off x="649224" y="2438400"/>
            <a:ext cx="5102351" cy="3785419"/>
          </a:xfrm>
        </p:spPr>
        <p:txBody>
          <a:bodyPr vert="horz" lIns="91440" tIns="45720" rIns="91440" bIns="45720" rtlCol="0">
            <a:normAutofit/>
          </a:bodyPr>
          <a:lstStyle/>
          <a:p>
            <a:pPr marL="0" indent="0">
              <a:buNone/>
            </a:pPr>
            <a:r>
              <a:rPr lang="en-US" b="1" dirty="0">
                <a:solidFill>
                  <a:srgbClr val="0070C0"/>
                </a:solidFill>
              </a:rPr>
              <a:t>4.3. Captive-Product Pricing:</a:t>
            </a:r>
          </a:p>
          <a:p>
            <a:r>
              <a:rPr lang="en-US" b="0" i="0" u="none" strike="noStrike" baseline="0" dirty="0">
                <a:latin typeface="TimesLTPro-Roman"/>
              </a:rPr>
              <a:t>Setting a price for products that must be used along with a main product. </a:t>
            </a:r>
          </a:p>
          <a:p>
            <a:endParaRPr lang="en-US" dirty="0">
              <a:latin typeface="TimesLTPro-Roman"/>
            </a:endParaRPr>
          </a:p>
          <a:p>
            <a:endParaRPr lang="en-US" b="1" dirty="0"/>
          </a:p>
        </p:txBody>
      </p:sp>
      <p:sp>
        <p:nvSpPr>
          <p:cNvPr id="73" name="Rectangle 72">
            <a:extLst>
              <a:ext uri="{FF2B5EF4-FFF2-40B4-BE49-F238E27FC236}">
                <a16:creationId xmlns:a16="http://schemas.microsoft.com/office/drawing/2014/main" xmlns="" id="{C95B82D5-A8BB-45BF-BED8-C7B20689210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230112" y="0"/>
            <a:ext cx="5961888" cy="6858000"/>
          </a:xfrm>
          <a:prstGeom prst="rect">
            <a:avLst/>
          </a:prstGeom>
          <a:solidFill>
            <a:srgbClr val="315D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ounded Rectangle 9">
            <a:extLst>
              <a:ext uri="{FF2B5EF4-FFF2-40B4-BE49-F238E27FC236}">
                <a16:creationId xmlns:a16="http://schemas.microsoft.com/office/drawing/2014/main" xmlns="" id="{296C61EC-FBF4-4216-BE67-6C864D30A01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729984" y="484633"/>
            <a:ext cx="4846320" cy="274320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What is Captive product pricing? Capitive pricing explained with examples">
            <a:extLst>
              <a:ext uri="{FF2B5EF4-FFF2-40B4-BE49-F238E27FC236}">
                <a16:creationId xmlns:a16="http://schemas.microsoft.com/office/drawing/2014/main" xmlns="" id="{72C42D9D-0A95-4D5D-9FDA-D867DDD0454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881615" y="694945"/>
            <a:ext cx="2561345" cy="2322576"/>
          </a:xfrm>
          <a:prstGeom prst="rect">
            <a:avLst/>
          </a:prstGeom>
          <a:noFill/>
          <a:extLst>
            <a:ext uri="{909E8E84-426E-40DD-AFC4-6F175D3DCCD1}">
              <a14:hiddenFill xmlns:a14="http://schemas.microsoft.com/office/drawing/2010/main">
                <a:solidFill>
                  <a:srgbClr val="FFFFFF"/>
                </a:solidFill>
              </a14:hiddenFill>
            </a:ext>
          </a:extLst>
        </p:spPr>
      </p:pic>
      <p:sp>
        <p:nvSpPr>
          <p:cNvPr id="77" name="Rounded Rectangle 9">
            <a:extLst>
              <a:ext uri="{FF2B5EF4-FFF2-40B4-BE49-F238E27FC236}">
                <a16:creationId xmlns:a16="http://schemas.microsoft.com/office/drawing/2014/main" xmlns="" id="{39D6C490-0229-4573-9696-B73E5B3A9C3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729984" y="3511296"/>
            <a:ext cx="4846320" cy="274320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6" name="Picture 4" descr="NEW NESPRESSO ORIGINAL**COFFEE CAPSULES PODS ALL FLAVORS**FREE SHIPPING** |  eBay">
            <a:extLst>
              <a:ext uri="{FF2B5EF4-FFF2-40B4-BE49-F238E27FC236}">
                <a16:creationId xmlns:a16="http://schemas.microsoft.com/office/drawing/2014/main" xmlns="" id="{A77AD391-C3C6-403E-B620-4C5D9BD2303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563237" y="3721608"/>
            <a:ext cx="3198102" cy="2322576"/>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99519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4084723A-39B3-43A5-8E63-39A21F74EE31}"/>
              </a:ext>
            </a:extLst>
          </p:cNvPr>
          <p:cNvSpPr>
            <a:spLocks noGrp="1"/>
          </p:cNvSpPr>
          <p:nvPr>
            <p:ph idx="1"/>
          </p:nvPr>
        </p:nvSpPr>
        <p:spPr>
          <a:xfrm>
            <a:off x="423082" y="1744823"/>
            <a:ext cx="5672918" cy="4272189"/>
          </a:xfrm>
        </p:spPr>
        <p:txBody>
          <a:bodyPr vert="horz" lIns="91440" tIns="45720" rIns="91440" bIns="45720" rtlCol="0">
            <a:normAutofit fontScale="92500" lnSpcReduction="20000"/>
          </a:bodyPr>
          <a:lstStyle/>
          <a:p>
            <a:pPr marL="0" indent="0">
              <a:buNone/>
            </a:pPr>
            <a:r>
              <a:rPr lang="en-US" b="1" dirty="0">
                <a:solidFill>
                  <a:srgbClr val="0070C0"/>
                </a:solidFill>
              </a:rPr>
              <a:t>4.4. By-Product Pricing:</a:t>
            </a:r>
          </a:p>
          <a:p>
            <a:pPr>
              <a:lnSpc>
                <a:spcPct val="120000"/>
              </a:lnSpc>
            </a:pPr>
            <a:r>
              <a:rPr lang="en-US" dirty="0">
                <a:latin typeface="TimesLTPro-Roman"/>
              </a:rPr>
              <a:t>Setting a price for by-products in order to make the main product’s price mor competitive.</a:t>
            </a:r>
          </a:p>
          <a:p>
            <a:pPr>
              <a:lnSpc>
                <a:spcPct val="120000"/>
              </a:lnSpc>
            </a:pPr>
            <a:r>
              <a:rPr lang="en-US" dirty="0">
                <a:latin typeface="TimesLTPro-Roman"/>
              </a:rPr>
              <a:t>Using by-product pricing, the company seeks a market for these by-products to help offset the costs of disposing of them and help make the price of the main product more competitive</a:t>
            </a:r>
          </a:p>
          <a:p>
            <a:endParaRPr lang="en-US" b="1" dirty="0"/>
          </a:p>
        </p:txBody>
      </p:sp>
      <p:sp>
        <p:nvSpPr>
          <p:cNvPr id="73" name="Rectangle 72">
            <a:extLst>
              <a:ext uri="{FF2B5EF4-FFF2-40B4-BE49-F238E27FC236}">
                <a16:creationId xmlns:a16="http://schemas.microsoft.com/office/drawing/2014/main" xmlns="" id="{C95B82D5-A8BB-45BF-BED8-C7B20689210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230112" y="0"/>
            <a:ext cx="5961888" cy="6858000"/>
          </a:xfrm>
          <a:prstGeom prst="rect">
            <a:avLst/>
          </a:prstGeom>
          <a:solidFill>
            <a:srgbClr val="315D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ounded Rectangle 9">
            <a:extLst>
              <a:ext uri="{FF2B5EF4-FFF2-40B4-BE49-F238E27FC236}">
                <a16:creationId xmlns:a16="http://schemas.microsoft.com/office/drawing/2014/main" xmlns="" id="{296C61EC-FBF4-4216-BE67-6C864D30A01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729984" y="484633"/>
            <a:ext cx="4846320" cy="274320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ounded Rectangle 9">
            <a:extLst>
              <a:ext uri="{FF2B5EF4-FFF2-40B4-BE49-F238E27FC236}">
                <a16:creationId xmlns:a16="http://schemas.microsoft.com/office/drawing/2014/main" xmlns="" id="{39D6C490-0229-4573-9696-B73E5B3A9C3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729984" y="3511296"/>
            <a:ext cx="4846320" cy="274320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xmlns="" id="{6B8B4854-22E1-4638-A514-2FDBA75BEEE1}"/>
              </a:ext>
            </a:extLst>
          </p:cNvPr>
          <p:cNvPicPr>
            <a:picLocks noChangeAspect="1"/>
          </p:cNvPicPr>
          <p:nvPr/>
        </p:nvPicPr>
        <p:blipFill>
          <a:blip r:embed="rId2"/>
          <a:stretch>
            <a:fillRect/>
          </a:stretch>
        </p:blipFill>
        <p:spPr>
          <a:xfrm>
            <a:off x="7701246" y="932308"/>
            <a:ext cx="2466975" cy="1847850"/>
          </a:xfrm>
          <a:prstGeom prst="rect">
            <a:avLst/>
          </a:prstGeom>
        </p:spPr>
      </p:pic>
      <p:pic>
        <p:nvPicPr>
          <p:cNvPr id="4098" name="Picture 2" descr="The Clever Reason Wisconsin Coats Its Roads In Cheese Brine">
            <a:extLst>
              <a:ext uri="{FF2B5EF4-FFF2-40B4-BE49-F238E27FC236}">
                <a16:creationId xmlns:a16="http://schemas.microsoft.com/office/drawing/2014/main" xmlns="" id="{121ECB59-3E2A-4FB8-90A9-B07DE4B710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35485" y="3880918"/>
            <a:ext cx="3651383" cy="20447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52635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5" name="Rectangle 134">
            <a:extLst>
              <a:ext uri="{FF2B5EF4-FFF2-40B4-BE49-F238E27FC236}">
                <a16:creationId xmlns:a16="http://schemas.microsoft.com/office/drawing/2014/main" xmlns="" id="{B775CD93-9DF2-48CB-9F57-1BCA9A46C7F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66344" y="448056"/>
            <a:ext cx="7205472" cy="1508760"/>
          </a:xfrm>
          <a:prstGeom prst="rect">
            <a:avLst/>
          </a:prstGeom>
          <a:solidFill>
            <a:srgbClr val="384B5E"/>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37" name="Rectangle 136">
            <a:extLst>
              <a:ext uri="{FF2B5EF4-FFF2-40B4-BE49-F238E27FC236}">
                <a16:creationId xmlns:a16="http://schemas.microsoft.com/office/drawing/2014/main" xmlns="" id="{704CF0C2-D23E-449F-A4D6-61389E1123F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827264" y="450222"/>
            <a:ext cx="1874520" cy="1506594"/>
          </a:xfrm>
          <a:prstGeom prst="rect">
            <a:avLst/>
          </a:prstGeom>
          <a:solidFill>
            <a:srgbClr val="4B7885">
              <a:alpha val="95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5126" name="Rectangle 138">
            <a:extLst>
              <a:ext uri="{FF2B5EF4-FFF2-40B4-BE49-F238E27FC236}">
                <a16:creationId xmlns:a16="http://schemas.microsoft.com/office/drawing/2014/main" xmlns="" id="{594DA556-9BAB-455E-A184-EC9F79FC073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9870314" y="453269"/>
            <a:ext cx="1862765" cy="1505231"/>
          </a:xfrm>
          <a:prstGeom prst="rect">
            <a:avLst/>
          </a:prstGeom>
          <a:solidFill>
            <a:srgbClr val="A5A5A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5127" name="Rectangle 140">
            <a:extLst>
              <a:ext uri="{FF2B5EF4-FFF2-40B4-BE49-F238E27FC236}">
                <a16:creationId xmlns:a16="http://schemas.microsoft.com/office/drawing/2014/main" xmlns="" id="{1C091803-41C2-48E0-9228-5148460C747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58921" y="2130552"/>
            <a:ext cx="7205472" cy="4270248"/>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xmlns="" id="{4084723A-39B3-43A5-8E63-39A21F74EE31}"/>
              </a:ext>
            </a:extLst>
          </p:cNvPr>
          <p:cNvSpPr>
            <a:spLocks noGrp="1"/>
          </p:cNvSpPr>
          <p:nvPr>
            <p:ph idx="1"/>
          </p:nvPr>
        </p:nvSpPr>
        <p:spPr>
          <a:xfrm>
            <a:off x="756101" y="2332625"/>
            <a:ext cx="6611112" cy="3710653"/>
          </a:xfrm>
        </p:spPr>
        <p:txBody>
          <a:bodyPr vert="horz" lIns="91440" tIns="45720" rIns="91440" bIns="45720" rtlCol="0" anchor="ctr">
            <a:normAutofit/>
          </a:bodyPr>
          <a:lstStyle/>
          <a:p>
            <a:pPr marL="0" indent="0">
              <a:buNone/>
            </a:pPr>
            <a:r>
              <a:rPr lang="en-US" b="1" dirty="0">
                <a:solidFill>
                  <a:srgbClr val="0070C0"/>
                </a:solidFill>
              </a:rPr>
              <a:t>4.5. Product bundle Pricing</a:t>
            </a:r>
          </a:p>
          <a:p>
            <a:r>
              <a:rPr lang="en-US" sz="2400" b="0" i="0" u="none" strike="noStrike" baseline="0" dirty="0">
                <a:latin typeface="TimesLTPro-Roman"/>
              </a:rPr>
              <a:t>Combining several products and offering the bundle at a reduced price.</a:t>
            </a:r>
          </a:p>
          <a:p>
            <a:pPr marL="0" indent="0">
              <a:buNone/>
            </a:pPr>
            <a:endParaRPr lang="en-US" sz="2400" b="0" i="0" u="none" strike="noStrike" baseline="0" dirty="0">
              <a:latin typeface="TimesLTPro-Roman"/>
            </a:endParaRPr>
          </a:p>
          <a:p>
            <a:r>
              <a:rPr lang="en-US" sz="2400" dirty="0">
                <a:latin typeface="TimesLTPro-Roman"/>
              </a:rPr>
              <a:t>Price bundling can promote the sales of products consumers might not otherwise buy, but the combined price must be low enough to get them to buy the bundle</a:t>
            </a:r>
            <a:r>
              <a:rPr lang="en-US" sz="2400" b="0" i="0" u="none" strike="noStrike" baseline="0" dirty="0">
                <a:latin typeface="TimesLTPro-Roman"/>
              </a:rPr>
              <a:t>.</a:t>
            </a:r>
            <a:endParaRPr lang="en-US" sz="2400" b="1" dirty="0"/>
          </a:p>
        </p:txBody>
      </p:sp>
      <p:pic>
        <p:nvPicPr>
          <p:cNvPr id="4" name="Picture 3">
            <a:extLst>
              <a:ext uri="{FF2B5EF4-FFF2-40B4-BE49-F238E27FC236}">
                <a16:creationId xmlns:a16="http://schemas.microsoft.com/office/drawing/2014/main" xmlns="" id="{EFC79F2C-88E6-4D61-B900-A64761039758}"/>
              </a:ext>
            </a:extLst>
          </p:cNvPr>
          <p:cNvPicPr>
            <a:picLocks noChangeAspect="1"/>
          </p:cNvPicPr>
          <p:nvPr/>
        </p:nvPicPr>
        <p:blipFill rotWithShape="1">
          <a:blip r:embed="rId2"/>
          <a:srcRect l="4356" r="4261" b="-3"/>
          <a:stretch/>
        </p:blipFill>
        <p:spPr>
          <a:xfrm>
            <a:off x="7828384" y="2130552"/>
            <a:ext cx="3904695" cy="2057400"/>
          </a:xfrm>
          <a:prstGeom prst="rect">
            <a:avLst/>
          </a:prstGeom>
        </p:spPr>
      </p:pic>
      <p:pic>
        <p:nvPicPr>
          <p:cNvPr id="5122" name="Picture 2" descr="Bundle Pricing Strategy: Advantages and Disadvantages : Price2Spy® Blog">
            <a:extLst>
              <a:ext uri="{FF2B5EF4-FFF2-40B4-BE49-F238E27FC236}">
                <a16:creationId xmlns:a16="http://schemas.microsoft.com/office/drawing/2014/main" xmlns="" id="{C10714F7-0A28-4F20-AFD3-71D830E24B2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 b="1367"/>
          <a:stretch/>
        </p:blipFill>
        <p:spPr bwMode="auto">
          <a:xfrm>
            <a:off x="7828384" y="4341675"/>
            <a:ext cx="3904695" cy="2057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1250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38E28D4-9C0B-49B9-A9D6-41F034F56391}"/>
              </a:ext>
            </a:extLst>
          </p:cNvPr>
          <p:cNvSpPr>
            <a:spLocks noGrp="1"/>
          </p:cNvSpPr>
          <p:nvPr>
            <p:ph type="title"/>
          </p:nvPr>
        </p:nvSpPr>
        <p:spPr>
          <a:xfrm>
            <a:off x="2456598" y="191116"/>
            <a:ext cx="9170158" cy="1325563"/>
          </a:xfrm>
        </p:spPr>
        <p:txBody>
          <a:bodyPr/>
          <a:lstStyle/>
          <a:p>
            <a:r>
              <a:rPr lang="en-US" dirty="0"/>
              <a:t>5. Price adjustment strategies</a:t>
            </a:r>
          </a:p>
        </p:txBody>
      </p:sp>
      <p:pic>
        <p:nvPicPr>
          <p:cNvPr id="7" name="Picture 6">
            <a:extLst>
              <a:ext uri="{FF2B5EF4-FFF2-40B4-BE49-F238E27FC236}">
                <a16:creationId xmlns:a16="http://schemas.microsoft.com/office/drawing/2014/main" xmlns="" id="{31B0FFD6-D53B-46A3-9D1F-A192EB52236C}"/>
              </a:ext>
            </a:extLst>
          </p:cNvPr>
          <p:cNvPicPr>
            <a:picLocks noChangeAspect="1"/>
          </p:cNvPicPr>
          <p:nvPr/>
        </p:nvPicPr>
        <p:blipFill>
          <a:blip r:embed="rId2"/>
          <a:stretch>
            <a:fillRect/>
          </a:stretch>
        </p:blipFill>
        <p:spPr>
          <a:xfrm>
            <a:off x="1758462" y="1462086"/>
            <a:ext cx="8595359" cy="4657359"/>
          </a:xfrm>
          <a:prstGeom prst="rect">
            <a:avLst/>
          </a:prstGeom>
        </p:spPr>
      </p:pic>
    </p:spTree>
    <p:extLst>
      <p:ext uri="{BB962C8B-B14F-4D97-AF65-F5344CB8AC3E}">
        <p14:creationId xmlns:p14="http://schemas.microsoft.com/office/powerpoint/2010/main" val="22295628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84DC6CA-8C87-47B4-82B7-78D8BD9EDFBF}"/>
              </a:ext>
            </a:extLst>
          </p:cNvPr>
          <p:cNvSpPr>
            <a:spLocks noGrp="1"/>
          </p:cNvSpPr>
          <p:nvPr>
            <p:ph type="title"/>
          </p:nvPr>
        </p:nvSpPr>
        <p:spPr>
          <a:xfrm>
            <a:off x="2183642" y="232059"/>
            <a:ext cx="9170158" cy="1325563"/>
          </a:xfrm>
        </p:spPr>
        <p:txBody>
          <a:bodyPr>
            <a:normAutofit/>
          </a:bodyPr>
          <a:lstStyle/>
          <a:p>
            <a:r>
              <a:rPr lang="en-US" sz="3200" dirty="0">
                <a:latin typeface="ArialNarrowMTPro-Bold"/>
              </a:rPr>
              <a:t>5.1. Discount and allowance Pricing</a:t>
            </a:r>
          </a:p>
        </p:txBody>
      </p:sp>
      <p:sp>
        <p:nvSpPr>
          <p:cNvPr id="3" name="Content Placeholder 2">
            <a:extLst>
              <a:ext uri="{FF2B5EF4-FFF2-40B4-BE49-F238E27FC236}">
                <a16:creationId xmlns:a16="http://schemas.microsoft.com/office/drawing/2014/main" xmlns="" id="{1120008A-721E-4D97-B8BE-CB73E8F97625}"/>
              </a:ext>
            </a:extLst>
          </p:cNvPr>
          <p:cNvSpPr>
            <a:spLocks noGrp="1"/>
          </p:cNvSpPr>
          <p:nvPr>
            <p:ph idx="1"/>
          </p:nvPr>
        </p:nvSpPr>
        <p:spPr>
          <a:xfrm>
            <a:off x="812226" y="1973085"/>
            <a:ext cx="5956495" cy="3506030"/>
          </a:xfrm>
        </p:spPr>
        <p:txBody>
          <a:bodyPr>
            <a:normAutofit/>
          </a:bodyPr>
          <a:lstStyle/>
          <a:p>
            <a:pPr algn="l">
              <a:lnSpc>
                <a:spcPct val="100000"/>
              </a:lnSpc>
            </a:pPr>
            <a:r>
              <a:rPr lang="en-US" sz="2400" b="1" i="0" u="none" strike="noStrike" baseline="0" dirty="0">
                <a:solidFill>
                  <a:srgbClr val="0070C0"/>
                </a:solidFill>
                <a:latin typeface="ArialNarrowMTPro-Bold"/>
              </a:rPr>
              <a:t>Discount:  </a:t>
            </a:r>
            <a:r>
              <a:rPr lang="en-US" sz="2400" b="0" i="0" u="none" strike="noStrike" baseline="0" dirty="0">
                <a:solidFill>
                  <a:srgbClr val="000000"/>
                </a:solidFill>
                <a:latin typeface="TimesLTPro-Roman"/>
              </a:rPr>
              <a:t>A straight reduction in price on purchases during a stated period of time or of larger quantities.</a:t>
            </a:r>
          </a:p>
          <a:p>
            <a:pPr algn="l">
              <a:lnSpc>
                <a:spcPct val="100000"/>
              </a:lnSpc>
            </a:pPr>
            <a:endParaRPr lang="en-US" sz="2400" b="0" i="0" u="none" strike="noStrike" baseline="0" dirty="0">
              <a:solidFill>
                <a:srgbClr val="000000"/>
              </a:solidFill>
              <a:latin typeface="TimesLTPro-Roman"/>
            </a:endParaRPr>
          </a:p>
          <a:p>
            <a:pPr algn="l">
              <a:lnSpc>
                <a:spcPct val="100000"/>
              </a:lnSpc>
            </a:pPr>
            <a:r>
              <a:rPr lang="en-US" sz="2400" b="1" dirty="0">
                <a:solidFill>
                  <a:srgbClr val="0070C0"/>
                </a:solidFill>
                <a:latin typeface="ArialNarrowMTPro-Bold"/>
              </a:rPr>
              <a:t>Allowance:</a:t>
            </a:r>
            <a:r>
              <a:rPr lang="en-US" sz="2400" dirty="0">
                <a:solidFill>
                  <a:srgbClr val="000000"/>
                </a:solidFill>
                <a:latin typeface="TimesLTPro-Roman"/>
              </a:rPr>
              <a:t> </a:t>
            </a:r>
            <a:r>
              <a:rPr lang="en-US" sz="2400" b="0" i="0" u="none" strike="noStrike" baseline="0" dirty="0">
                <a:latin typeface="TimesLTPro-Roman"/>
              </a:rPr>
              <a:t>Promotional money paid by manufacturers to retailers in return for an agreement to feature the manufacturer’s products in some way.</a:t>
            </a:r>
            <a:endParaRPr lang="en-US" sz="3600" dirty="0"/>
          </a:p>
        </p:txBody>
      </p:sp>
      <p:pic>
        <p:nvPicPr>
          <p:cNvPr id="4" name="Picture 3">
            <a:extLst>
              <a:ext uri="{FF2B5EF4-FFF2-40B4-BE49-F238E27FC236}">
                <a16:creationId xmlns:a16="http://schemas.microsoft.com/office/drawing/2014/main" xmlns="" id="{F8D6A280-1EBE-4AF3-A78A-2E7E6B69A19B}"/>
              </a:ext>
            </a:extLst>
          </p:cNvPr>
          <p:cNvPicPr>
            <a:picLocks noChangeAspect="1"/>
          </p:cNvPicPr>
          <p:nvPr/>
        </p:nvPicPr>
        <p:blipFill rotWithShape="1">
          <a:blip r:embed="rId2"/>
          <a:srcRect l="57168" t="13949" r="4937" b="31692"/>
          <a:stretch/>
        </p:blipFill>
        <p:spPr>
          <a:xfrm>
            <a:off x="7298226" y="3429000"/>
            <a:ext cx="3089291" cy="3028071"/>
          </a:xfrm>
          <a:prstGeom prst="rect">
            <a:avLst/>
          </a:prstGeom>
          <a:ln>
            <a:noFill/>
          </a:ln>
          <a:effectLst>
            <a:softEdge rad="112500"/>
          </a:effectLst>
        </p:spPr>
      </p:pic>
      <p:pic>
        <p:nvPicPr>
          <p:cNvPr id="5" name="Picture 4">
            <a:extLst>
              <a:ext uri="{FF2B5EF4-FFF2-40B4-BE49-F238E27FC236}">
                <a16:creationId xmlns:a16="http://schemas.microsoft.com/office/drawing/2014/main" xmlns="" id="{B0C3555A-2074-492B-BCF0-27A5C411212F}"/>
              </a:ext>
            </a:extLst>
          </p:cNvPr>
          <p:cNvPicPr>
            <a:picLocks noChangeAspect="1"/>
          </p:cNvPicPr>
          <p:nvPr/>
        </p:nvPicPr>
        <p:blipFill>
          <a:blip r:embed="rId3"/>
          <a:stretch>
            <a:fillRect/>
          </a:stretch>
        </p:blipFill>
        <p:spPr>
          <a:xfrm>
            <a:off x="6919067" y="1527222"/>
            <a:ext cx="3089291" cy="1735789"/>
          </a:xfrm>
          <a:prstGeom prst="rect">
            <a:avLst/>
          </a:prstGeom>
          <a:ln>
            <a:noFill/>
          </a:ln>
          <a:effectLst>
            <a:softEdge rad="112500"/>
          </a:effectLst>
        </p:spPr>
      </p:pic>
    </p:spTree>
    <p:extLst>
      <p:ext uri="{BB962C8B-B14F-4D97-AF65-F5344CB8AC3E}">
        <p14:creationId xmlns:p14="http://schemas.microsoft.com/office/powerpoint/2010/main" val="23258107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771135D-DC96-4E48-8B34-0077888994EA}"/>
              </a:ext>
            </a:extLst>
          </p:cNvPr>
          <p:cNvSpPr>
            <a:spLocks noGrp="1"/>
          </p:cNvSpPr>
          <p:nvPr>
            <p:ph type="title"/>
          </p:nvPr>
        </p:nvSpPr>
        <p:spPr>
          <a:xfrm>
            <a:off x="7536523" y="318068"/>
            <a:ext cx="4655477" cy="1039627"/>
          </a:xfrm>
          <a:solidFill>
            <a:srgbClr val="0A1F61"/>
          </a:solidFill>
        </p:spPr>
        <p:txBody>
          <a:bodyPr>
            <a:normAutofit/>
          </a:bodyPr>
          <a:lstStyle/>
          <a:p>
            <a:r>
              <a:rPr lang="en-US" sz="2800" b="1" i="0" u="none" strike="noStrike" baseline="0" dirty="0">
                <a:solidFill>
                  <a:schemeClr val="tx1"/>
                </a:solidFill>
                <a:latin typeface="ArialNarrowMTPro-Bold"/>
              </a:rPr>
              <a:t>5.2. </a:t>
            </a:r>
            <a:r>
              <a:rPr lang="en-US" sz="2800" dirty="0">
                <a:solidFill>
                  <a:schemeClr val="tx1"/>
                </a:solidFill>
                <a:latin typeface="ArialNarrowMTPro-Bold"/>
              </a:rPr>
              <a:t>S</a:t>
            </a:r>
            <a:r>
              <a:rPr lang="en-US" sz="2800" b="1" i="0" u="none" strike="noStrike" baseline="0" dirty="0">
                <a:solidFill>
                  <a:schemeClr val="tx1"/>
                </a:solidFill>
                <a:latin typeface="ArialNarrowMTPro-Bold"/>
              </a:rPr>
              <a:t>egmented Pricing</a:t>
            </a:r>
            <a:endParaRPr lang="en-US" sz="2800" dirty="0">
              <a:solidFill>
                <a:schemeClr val="tx1"/>
              </a:solidFill>
            </a:endParaRPr>
          </a:p>
        </p:txBody>
      </p:sp>
      <p:sp>
        <p:nvSpPr>
          <p:cNvPr id="29" name="Rectangle 28">
            <a:extLst>
              <a:ext uri="{FF2B5EF4-FFF2-40B4-BE49-F238E27FC236}">
                <a16:creationId xmlns:a16="http://schemas.microsoft.com/office/drawing/2014/main" xmlns="" id="{99CEE05D-F25C-4EC3-B527-D9C999E335C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536523"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Rectangle 30">
            <a:extLst>
              <a:ext uri="{FF2B5EF4-FFF2-40B4-BE49-F238E27FC236}">
                <a16:creationId xmlns:a16="http://schemas.microsoft.com/office/drawing/2014/main" xmlns="" id="{4F036726-0C05-446E-91C3-B986EBEA055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17402" y="438538"/>
            <a:ext cx="6710184" cy="6002060"/>
          </a:xfrm>
          <a:prstGeom prst="rect">
            <a:avLst/>
          </a:prstGeom>
          <a:solidFill>
            <a:schemeClr val="bg1">
              <a:alpha val="40000"/>
            </a:schemeClr>
          </a:solidFill>
          <a:ln w="6350" cap="flat" cmpd="sng" algn="ctr">
            <a:noFill/>
            <a:prstDash val="solid"/>
          </a:ln>
          <a:effectLst>
            <a:softEdge rad="0"/>
          </a:effectLst>
        </p:spPr>
      </p:sp>
      <p:sp>
        <p:nvSpPr>
          <p:cNvPr id="33" name="Rectangle 32">
            <a:extLst>
              <a:ext uri="{FF2B5EF4-FFF2-40B4-BE49-F238E27FC236}">
                <a16:creationId xmlns:a16="http://schemas.microsoft.com/office/drawing/2014/main" xmlns="" id="{A310ABCD-C34B-42D1-9BEB-47755A3EA3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26285" y="650014"/>
            <a:ext cx="3367217" cy="326602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xmlns="" id="{F488F0E4-2098-481A-9C12-2E619E73D0A0}"/>
              </a:ext>
            </a:extLst>
          </p:cNvPr>
          <p:cNvPicPr>
            <a:picLocks noChangeAspect="1"/>
          </p:cNvPicPr>
          <p:nvPr/>
        </p:nvPicPr>
        <p:blipFill rotWithShape="1">
          <a:blip r:embed="rId2"/>
          <a:srcRect r="-1" b="11593"/>
          <a:stretch/>
        </p:blipFill>
        <p:spPr>
          <a:xfrm>
            <a:off x="798460" y="1529875"/>
            <a:ext cx="3044697" cy="1507350"/>
          </a:xfrm>
          <a:prstGeom prst="rect">
            <a:avLst/>
          </a:prstGeom>
        </p:spPr>
      </p:pic>
      <p:sp>
        <p:nvSpPr>
          <p:cNvPr id="35" name="Rectangle 34">
            <a:extLst>
              <a:ext uri="{FF2B5EF4-FFF2-40B4-BE49-F238E27FC236}">
                <a16:creationId xmlns:a16="http://schemas.microsoft.com/office/drawing/2014/main" xmlns="" id="{F38AB6A2-89F7-43B5-B608-50DFC740DEB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152946" y="650014"/>
            <a:ext cx="2765758" cy="2136734"/>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xmlns="" id="{056C8B2E-6269-4472-A198-0AA57E374EFB}"/>
              </a:ext>
            </a:extLst>
          </p:cNvPr>
          <p:cNvPicPr>
            <a:picLocks noChangeAspect="1"/>
          </p:cNvPicPr>
          <p:nvPr/>
        </p:nvPicPr>
        <p:blipFill>
          <a:blip r:embed="rId3"/>
          <a:stretch>
            <a:fillRect/>
          </a:stretch>
        </p:blipFill>
        <p:spPr>
          <a:xfrm>
            <a:off x="4323497" y="1064831"/>
            <a:ext cx="2434338" cy="1304677"/>
          </a:xfrm>
          <a:prstGeom prst="rect">
            <a:avLst/>
          </a:prstGeom>
        </p:spPr>
      </p:pic>
      <p:sp>
        <p:nvSpPr>
          <p:cNvPr id="37" name="Rectangle 36">
            <a:extLst>
              <a:ext uri="{FF2B5EF4-FFF2-40B4-BE49-F238E27FC236}">
                <a16:creationId xmlns:a16="http://schemas.microsoft.com/office/drawing/2014/main" xmlns="" id="{06585B74-DAF6-470E-B2F3-B5530A709AA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26285" y="4088215"/>
            <a:ext cx="3367217" cy="2124857"/>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xmlns="" id="{A9C1C2BF-4841-47FA-AFAB-36A14B28D78E}"/>
              </a:ext>
            </a:extLst>
          </p:cNvPr>
          <p:cNvPicPr>
            <a:picLocks noChangeAspect="1"/>
          </p:cNvPicPr>
          <p:nvPr/>
        </p:nvPicPr>
        <p:blipFill rotWithShape="1">
          <a:blip r:embed="rId4"/>
          <a:srcRect r="2" b="234"/>
          <a:stretch/>
        </p:blipFill>
        <p:spPr>
          <a:xfrm>
            <a:off x="798460" y="4401380"/>
            <a:ext cx="3044697" cy="1518816"/>
          </a:xfrm>
          <a:prstGeom prst="rect">
            <a:avLst/>
          </a:prstGeom>
        </p:spPr>
      </p:pic>
      <p:sp>
        <p:nvSpPr>
          <p:cNvPr id="39" name="Rectangle 38">
            <a:extLst>
              <a:ext uri="{FF2B5EF4-FFF2-40B4-BE49-F238E27FC236}">
                <a16:creationId xmlns:a16="http://schemas.microsoft.com/office/drawing/2014/main" xmlns="" id="{30BAD96F-CE2F-4682-99B8-0DD9E6AE2BE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152946" y="2947051"/>
            <a:ext cx="2765758" cy="326602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xmlns="" id="{958EA328-67D8-4DE6-A16E-4EE2C3D23142}"/>
              </a:ext>
            </a:extLst>
          </p:cNvPr>
          <p:cNvPicPr>
            <a:picLocks noChangeAspect="1"/>
          </p:cNvPicPr>
          <p:nvPr/>
        </p:nvPicPr>
        <p:blipFill rotWithShape="1">
          <a:blip r:embed="rId5"/>
          <a:srcRect l="23103" t="9058" r="22516" b="7605"/>
          <a:stretch/>
        </p:blipFill>
        <p:spPr>
          <a:xfrm>
            <a:off x="4410904" y="3969767"/>
            <a:ext cx="2235555" cy="1950429"/>
          </a:xfrm>
          <a:prstGeom prst="rect">
            <a:avLst/>
          </a:prstGeom>
        </p:spPr>
      </p:pic>
      <p:sp>
        <p:nvSpPr>
          <p:cNvPr id="3" name="Content Placeholder 2">
            <a:extLst>
              <a:ext uri="{FF2B5EF4-FFF2-40B4-BE49-F238E27FC236}">
                <a16:creationId xmlns:a16="http://schemas.microsoft.com/office/drawing/2014/main" xmlns="" id="{39C142DF-EF2F-4C8D-9CC2-AA0D8FDE74B0}"/>
              </a:ext>
            </a:extLst>
          </p:cNvPr>
          <p:cNvSpPr>
            <a:spLocks noGrp="1"/>
          </p:cNvSpPr>
          <p:nvPr>
            <p:ph idx="1"/>
          </p:nvPr>
        </p:nvSpPr>
        <p:spPr>
          <a:xfrm>
            <a:off x="7578701" y="1424525"/>
            <a:ext cx="4392880" cy="5645015"/>
          </a:xfrm>
        </p:spPr>
        <p:txBody>
          <a:bodyPr>
            <a:normAutofit/>
          </a:bodyPr>
          <a:lstStyle/>
          <a:p>
            <a:r>
              <a:rPr lang="en-US" sz="1800" b="0" i="0" u="none" strike="noStrike" baseline="0" dirty="0">
                <a:latin typeface="TimesLTPro-Roman"/>
              </a:rPr>
              <a:t>Selling a product or service at two or more prices, where the difference in prices is not based on differences in costs.</a:t>
            </a:r>
          </a:p>
          <a:p>
            <a:r>
              <a:rPr lang="en-US" sz="1800" b="1" i="1" dirty="0">
                <a:solidFill>
                  <a:srgbClr val="FFC000"/>
                </a:solidFill>
                <a:latin typeface="TimesLTPro-Italic"/>
              </a:rPr>
              <a:t>C</a:t>
            </a:r>
            <a:r>
              <a:rPr lang="en-US" sz="1800" b="1" i="1" u="none" strike="noStrike" baseline="0" dirty="0">
                <a:solidFill>
                  <a:srgbClr val="FFC000"/>
                </a:solidFill>
                <a:latin typeface="TimesLTPro-Italic"/>
              </a:rPr>
              <a:t>ustomer-segment pricing</a:t>
            </a:r>
            <a:r>
              <a:rPr lang="en-US" sz="1800" b="0" i="0" u="none" strike="noStrike" baseline="0" dirty="0">
                <a:latin typeface="TimesLTPro-Roman"/>
              </a:rPr>
              <a:t>, different customer pay different prices for the same product or service.</a:t>
            </a:r>
          </a:p>
          <a:p>
            <a:r>
              <a:rPr lang="en-US" sz="1800" b="1" i="1" dirty="0">
                <a:solidFill>
                  <a:srgbClr val="FFC000"/>
                </a:solidFill>
                <a:latin typeface="TimesLTPro-Italic"/>
              </a:rPr>
              <a:t>Product form pricing</a:t>
            </a:r>
            <a:r>
              <a:rPr lang="en-US" sz="1800" b="0" i="0" u="none" strike="noStrike" baseline="0" dirty="0">
                <a:latin typeface="TimesLTPro-Roman"/>
              </a:rPr>
              <a:t>, different versions of the product are priced differently but not according to differences in their costs.</a:t>
            </a:r>
          </a:p>
          <a:p>
            <a:r>
              <a:rPr lang="en-US" sz="1800" b="1" i="1" dirty="0">
                <a:solidFill>
                  <a:srgbClr val="FFC000"/>
                </a:solidFill>
                <a:latin typeface="TimesLTPro-Italic"/>
              </a:rPr>
              <a:t>Location-based pricing,</a:t>
            </a:r>
            <a:r>
              <a:rPr lang="en-US" sz="1800" b="0" i="0" u="none" strike="noStrike" baseline="0" dirty="0">
                <a:latin typeface="TimesLTPro-Roman"/>
              </a:rPr>
              <a:t> a company charges different prices for different locations, even though the cost of offering each location is the same.</a:t>
            </a:r>
          </a:p>
          <a:p>
            <a:r>
              <a:rPr lang="en-US" sz="1800" b="1" i="1" dirty="0">
                <a:solidFill>
                  <a:srgbClr val="FFC000"/>
                </a:solidFill>
                <a:latin typeface="TimesLTPro-Italic"/>
              </a:rPr>
              <a:t>Time-based pricing</a:t>
            </a:r>
            <a:r>
              <a:rPr lang="en-US" sz="1800" b="0" i="0" u="none" strike="noStrike" baseline="0" dirty="0">
                <a:latin typeface="TimesLTPro-Roman"/>
              </a:rPr>
              <a:t>, a firm varies its price by the season, the month, the day, and even the hour.</a:t>
            </a:r>
            <a:endParaRPr lang="en-US" sz="1800" dirty="0"/>
          </a:p>
        </p:txBody>
      </p:sp>
      <p:sp>
        <p:nvSpPr>
          <p:cNvPr id="28" name="TextBox 27">
            <a:extLst>
              <a:ext uri="{FF2B5EF4-FFF2-40B4-BE49-F238E27FC236}">
                <a16:creationId xmlns:a16="http://schemas.microsoft.com/office/drawing/2014/main" xmlns="" id="{78E5C7EE-C2FE-4773-8001-402C19A79427}"/>
              </a:ext>
            </a:extLst>
          </p:cNvPr>
          <p:cNvSpPr txBox="1"/>
          <p:nvPr/>
        </p:nvSpPr>
        <p:spPr>
          <a:xfrm>
            <a:off x="4190490" y="3429000"/>
            <a:ext cx="3016818" cy="369332"/>
          </a:xfrm>
          <a:prstGeom prst="rect">
            <a:avLst/>
          </a:prstGeom>
          <a:noFill/>
        </p:spPr>
        <p:txBody>
          <a:bodyPr wrap="square">
            <a:spAutoFit/>
          </a:bodyPr>
          <a:lstStyle/>
          <a:p>
            <a:r>
              <a:rPr lang="en-US" sz="1800" b="1" i="1" dirty="0">
                <a:solidFill>
                  <a:schemeClr val="bg1"/>
                </a:solidFill>
                <a:latin typeface="TimesLTPro-Italic"/>
              </a:rPr>
              <a:t>C</a:t>
            </a:r>
            <a:r>
              <a:rPr lang="en-US" sz="1800" b="1" i="1" u="none" strike="noStrike" baseline="0" dirty="0">
                <a:solidFill>
                  <a:schemeClr val="bg1"/>
                </a:solidFill>
                <a:latin typeface="TimesLTPro-Italic"/>
              </a:rPr>
              <a:t>ustomer-segment pricing</a:t>
            </a:r>
            <a:endParaRPr lang="en-US" dirty="0">
              <a:solidFill>
                <a:schemeClr val="bg1"/>
              </a:solidFill>
            </a:endParaRPr>
          </a:p>
        </p:txBody>
      </p:sp>
      <p:sp>
        <p:nvSpPr>
          <p:cNvPr id="30" name="TextBox 29">
            <a:extLst>
              <a:ext uri="{FF2B5EF4-FFF2-40B4-BE49-F238E27FC236}">
                <a16:creationId xmlns:a16="http://schemas.microsoft.com/office/drawing/2014/main" xmlns="" id="{6E857E36-26AE-4582-93A0-62F1A5E2828C}"/>
              </a:ext>
            </a:extLst>
          </p:cNvPr>
          <p:cNvSpPr txBox="1"/>
          <p:nvPr/>
        </p:nvSpPr>
        <p:spPr>
          <a:xfrm>
            <a:off x="1215220" y="988364"/>
            <a:ext cx="6216554" cy="369332"/>
          </a:xfrm>
          <a:prstGeom prst="rect">
            <a:avLst/>
          </a:prstGeom>
          <a:noFill/>
        </p:spPr>
        <p:txBody>
          <a:bodyPr wrap="square">
            <a:spAutoFit/>
          </a:bodyPr>
          <a:lstStyle/>
          <a:p>
            <a:r>
              <a:rPr lang="en-US" sz="1800" b="1" i="1" dirty="0">
                <a:solidFill>
                  <a:schemeClr val="bg1"/>
                </a:solidFill>
                <a:latin typeface="TimesLTPro-Italic"/>
              </a:rPr>
              <a:t>Product form pricing</a:t>
            </a:r>
            <a:endParaRPr lang="en-US" dirty="0">
              <a:solidFill>
                <a:schemeClr val="bg1"/>
              </a:solidFill>
            </a:endParaRPr>
          </a:p>
        </p:txBody>
      </p:sp>
      <p:sp>
        <p:nvSpPr>
          <p:cNvPr id="32" name="TextBox 31">
            <a:extLst>
              <a:ext uri="{FF2B5EF4-FFF2-40B4-BE49-F238E27FC236}">
                <a16:creationId xmlns:a16="http://schemas.microsoft.com/office/drawing/2014/main" xmlns="" id="{E605A310-E310-4435-9D68-A665AED46BB5}"/>
              </a:ext>
            </a:extLst>
          </p:cNvPr>
          <p:cNvSpPr txBox="1"/>
          <p:nvPr/>
        </p:nvSpPr>
        <p:spPr>
          <a:xfrm>
            <a:off x="1115501" y="4044535"/>
            <a:ext cx="6216554" cy="369332"/>
          </a:xfrm>
          <a:prstGeom prst="rect">
            <a:avLst/>
          </a:prstGeom>
          <a:noFill/>
        </p:spPr>
        <p:txBody>
          <a:bodyPr wrap="square">
            <a:spAutoFit/>
          </a:bodyPr>
          <a:lstStyle/>
          <a:p>
            <a:r>
              <a:rPr lang="en-US" sz="1800" b="1" i="1" dirty="0">
                <a:solidFill>
                  <a:schemeClr val="bg1"/>
                </a:solidFill>
                <a:latin typeface="TimesLTPro-Italic"/>
              </a:rPr>
              <a:t>Location-based pricing</a:t>
            </a:r>
            <a:endParaRPr lang="en-US" dirty="0">
              <a:solidFill>
                <a:schemeClr val="bg1"/>
              </a:solidFill>
            </a:endParaRPr>
          </a:p>
        </p:txBody>
      </p:sp>
      <p:sp>
        <p:nvSpPr>
          <p:cNvPr id="34" name="TextBox 33">
            <a:extLst>
              <a:ext uri="{FF2B5EF4-FFF2-40B4-BE49-F238E27FC236}">
                <a16:creationId xmlns:a16="http://schemas.microsoft.com/office/drawing/2014/main" xmlns="" id="{05A24FD0-628E-45D5-9616-7FD6598FB9FF}"/>
              </a:ext>
            </a:extLst>
          </p:cNvPr>
          <p:cNvSpPr txBox="1"/>
          <p:nvPr/>
        </p:nvSpPr>
        <p:spPr>
          <a:xfrm>
            <a:off x="4492096" y="680597"/>
            <a:ext cx="6216554" cy="369332"/>
          </a:xfrm>
          <a:prstGeom prst="rect">
            <a:avLst/>
          </a:prstGeom>
          <a:noFill/>
        </p:spPr>
        <p:txBody>
          <a:bodyPr wrap="square">
            <a:spAutoFit/>
          </a:bodyPr>
          <a:lstStyle/>
          <a:p>
            <a:r>
              <a:rPr lang="en-US" sz="1800" b="1" i="1" dirty="0">
                <a:solidFill>
                  <a:schemeClr val="bg1"/>
                </a:solidFill>
                <a:latin typeface="TimesLTPro-Italic"/>
              </a:rPr>
              <a:t>Time-based pricing</a:t>
            </a:r>
            <a:endParaRPr lang="en-US" dirty="0">
              <a:solidFill>
                <a:schemeClr val="bg1"/>
              </a:solidFill>
            </a:endParaRPr>
          </a:p>
        </p:txBody>
      </p:sp>
    </p:spTree>
    <p:extLst>
      <p:ext uri="{BB962C8B-B14F-4D97-AF65-F5344CB8AC3E}">
        <p14:creationId xmlns:p14="http://schemas.microsoft.com/office/powerpoint/2010/main" val="3000857065"/>
      </p:ext>
    </p:extLst>
  </p:cSld>
  <p:clrMapOvr>
    <a:overrideClrMapping bg1="dk1" tx1="lt1" bg2="dk2" tx2="lt2" accent1="accent1" accent2="accent2" accent3="accent3" accent4="accent4" accent5="accent5" accent6="accent6" hlink="hlink" folHlink="folHlink"/>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A341492-9FCF-4867-B5A5-965E3D2BC5AB}"/>
              </a:ext>
            </a:extLst>
          </p:cNvPr>
          <p:cNvSpPr>
            <a:spLocks noGrp="1"/>
          </p:cNvSpPr>
          <p:nvPr>
            <p:ph type="title"/>
          </p:nvPr>
        </p:nvSpPr>
        <p:spPr>
          <a:xfrm>
            <a:off x="2462267" y="178728"/>
            <a:ext cx="9170158" cy="1325563"/>
          </a:xfrm>
        </p:spPr>
        <p:txBody>
          <a:bodyPr/>
          <a:lstStyle/>
          <a:p>
            <a:r>
              <a:rPr lang="en-US" sz="3600" dirty="0">
                <a:latin typeface="ArialNarrowMTPro-Bold"/>
              </a:rPr>
              <a:t>5.3. Psychological Pricing</a:t>
            </a:r>
          </a:p>
        </p:txBody>
      </p:sp>
      <p:graphicFrame>
        <p:nvGraphicFramePr>
          <p:cNvPr id="7" name="Content Placeholder 2">
            <a:extLst>
              <a:ext uri="{FF2B5EF4-FFF2-40B4-BE49-F238E27FC236}">
                <a16:creationId xmlns:a16="http://schemas.microsoft.com/office/drawing/2014/main" xmlns="" id="{B6D2DC93-89B6-4007-BB2C-921DC30A6178}"/>
              </a:ext>
            </a:extLst>
          </p:cNvPr>
          <p:cNvGraphicFramePr>
            <a:graphicFrameLocks noGrp="1"/>
          </p:cNvGraphicFramePr>
          <p:nvPr>
            <p:ph idx="1"/>
            <p:extLst>
              <p:ext uri="{D42A27DB-BD31-4B8C-83A1-F6EECF244321}">
                <p14:modId xmlns:p14="http://schemas.microsoft.com/office/powerpoint/2010/main" val="762940659"/>
              </p:ext>
            </p:extLst>
          </p:nvPr>
        </p:nvGraphicFramePr>
        <p:xfrm>
          <a:off x="1313492" y="1504291"/>
          <a:ext cx="8109683"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xmlns="" id="{C1D6EBCA-9F78-4E8A-AC08-356FCD72C03B}"/>
              </a:ext>
            </a:extLst>
          </p:cNvPr>
          <p:cNvPicPr>
            <a:picLocks noChangeAspect="1"/>
          </p:cNvPicPr>
          <p:nvPr/>
        </p:nvPicPr>
        <p:blipFill>
          <a:blip r:embed="rId7"/>
          <a:stretch>
            <a:fillRect/>
          </a:stretch>
        </p:blipFill>
        <p:spPr>
          <a:xfrm>
            <a:off x="9423175" y="1885579"/>
            <a:ext cx="2384591" cy="1323012"/>
          </a:xfrm>
          <a:prstGeom prst="rect">
            <a:avLst/>
          </a:prstGeom>
        </p:spPr>
      </p:pic>
      <p:pic>
        <p:nvPicPr>
          <p:cNvPr id="5" name="Picture 4">
            <a:extLst>
              <a:ext uri="{FF2B5EF4-FFF2-40B4-BE49-F238E27FC236}">
                <a16:creationId xmlns:a16="http://schemas.microsoft.com/office/drawing/2014/main" xmlns="" id="{DA99ABE9-A91B-4E78-8724-1CB0BEE568C1}"/>
              </a:ext>
            </a:extLst>
          </p:cNvPr>
          <p:cNvPicPr>
            <a:picLocks noChangeAspect="1"/>
          </p:cNvPicPr>
          <p:nvPr/>
        </p:nvPicPr>
        <p:blipFill>
          <a:blip r:embed="rId8"/>
          <a:stretch>
            <a:fillRect/>
          </a:stretch>
        </p:blipFill>
        <p:spPr>
          <a:xfrm>
            <a:off x="9658845" y="3589879"/>
            <a:ext cx="2362521" cy="1323012"/>
          </a:xfrm>
          <a:prstGeom prst="rect">
            <a:avLst/>
          </a:prstGeom>
        </p:spPr>
      </p:pic>
    </p:spTree>
    <p:extLst>
      <p:ext uri="{BB962C8B-B14F-4D97-AF65-F5344CB8AC3E}">
        <p14:creationId xmlns:p14="http://schemas.microsoft.com/office/powerpoint/2010/main" val="40908945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51D3099-FDDF-4F99-B0A4-AB21878CABE5}"/>
              </a:ext>
            </a:extLst>
          </p:cNvPr>
          <p:cNvSpPr>
            <a:spLocks noGrp="1"/>
          </p:cNvSpPr>
          <p:nvPr>
            <p:ph type="title"/>
          </p:nvPr>
        </p:nvSpPr>
        <p:spPr>
          <a:xfrm>
            <a:off x="2374711" y="177468"/>
            <a:ext cx="9170158" cy="1325563"/>
          </a:xfrm>
        </p:spPr>
        <p:txBody>
          <a:bodyPr/>
          <a:lstStyle/>
          <a:p>
            <a:r>
              <a:rPr lang="en-US" sz="3600" dirty="0">
                <a:latin typeface="ArialNarrowMTPro-Bold"/>
              </a:rPr>
              <a:t>5.4. Promotional Pricing</a:t>
            </a:r>
          </a:p>
        </p:txBody>
      </p:sp>
      <p:sp>
        <p:nvSpPr>
          <p:cNvPr id="3" name="Content Placeholder 2">
            <a:extLst>
              <a:ext uri="{FF2B5EF4-FFF2-40B4-BE49-F238E27FC236}">
                <a16:creationId xmlns:a16="http://schemas.microsoft.com/office/drawing/2014/main" xmlns="" id="{8A7F2C9B-96F3-4D5E-A18A-7B40ADCD2CFE}"/>
              </a:ext>
            </a:extLst>
          </p:cNvPr>
          <p:cNvSpPr>
            <a:spLocks noGrp="1"/>
          </p:cNvSpPr>
          <p:nvPr>
            <p:ph idx="1"/>
          </p:nvPr>
        </p:nvSpPr>
        <p:spPr>
          <a:xfrm>
            <a:off x="838199" y="1825625"/>
            <a:ext cx="10530385" cy="4351338"/>
          </a:xfrm>
        </p:spPr>
        <p:txBody>
          <a:bodyPr>
            <a:normAutofit/>
          </a:bodyPr>
          <a:lstStyle/>
          <a:p>
            <a:pPr marL="0" indent="0" algn="l">
              <a:buNone/>
            </a:pPr>
            <a:r>
              <a:rPr lang="en-US" sz="2000" b="1" i="0" u="none" strike="noStrike" baseline="0" dirty="0">
                <a:solidFill>
                  <a:srgbClr val="0A1F61"/>
                </a:solidFill>
                <a:latin typeface="ArialNarrowMTPro-Bold"/>
              </a:rPr>
              <a:t>Promotional pricing: </a:t>
            </a:r>
            <a:r>
              <a:rPr lang="en-US" sz="2000" b="0" i="0" u="none" strike="noStrike" baseline="0" dirty="0">
                <a:solidFill>
                  <a:srgbClr val="000000"/>
                </a:solidFill>
                <a:latin typeface="TimesLTPro-Roman"/>
              </a:rPr>
              <a:t>Temporarily pricing products below the list price, and sometimes even below cost, to increase short-run sales.</a:t>
            </a:r>
          </a:p>
          <a:p>
            <a:r>
              <a:rPr lang="en-US" sz="2000" dirty="0">
                <a:solidFill>
                  <a:srgbClr val="000000"/>
                </a:solidFill>
                <a:latin typeface="TimesLTPro-Roman"/>
              </a:rPr>
              <a:t>Forms of promotional pricing:</a:t>
            </a:r>
          </a:p>
          <a:p>
            <a:pPr lvl="1"/>
            <a:r>
              <a:rPr lang="en-US" sz="2000" dirty="0">
                <a:solidFill>
                  <a:schemeClr val="accent2">
                    <a:lumMod val="75000"/>
                  </a:schemeClr>
                </a:solidFill>
                <a:latin typeface="TimesLTPro-Roman"/>
              </a:rPr>
              <a:t>Discounts</a:t>
            </a:r>
          </a:p>
          <a:p>
            <a:pPr lvl="1"/>
            <a:r>
              <a:rPr lang="en-US" sz="2000" dirty="0">
                <a:solidFill>
                  <a:schemeClr val="accent2">
                    <a:lumMod val="75000"/>
                  </a:schemeClr>
                </a:solidFill>
                <a:latin typeface="TimesLTPro-Roman"/>
              </a:rPr>
              <a:t>Special-event pricing</a:t>
            </a:r>
          </a:p>
          <a:p>
            <a:pPr lvl="1"/>
            <a:r>
              <a:rPr lang="en-US" sz="2000" dirty="0">
                <a:solidFill>
                  <a:schemeClr val="accent2">
                    <a:lumMod val="75000"/>
                  </a:schemeClr>
                </a:solidFill>
                <a:latin typeface="TimesLTPro-Roman"/>
              </a:rPr>
              <a:t>Limited-time offers</a:t>
            </a:r>
          </a:p>
          <a:p>
            <a:pPr lvl="1"/>
            <a:r>
              <a:rPr lang="en-US" sz="2000" dirty="0">
                <a:solidFill>
                  <a:schemeClr val="accent2">
                    <a:lumMod val="75000"/>
                  </a:schemeClr>
                </a:solidFill>
                <a:latin typeface="TimesLTPro-Roman"/>
              </a:rPr>
              <a:t>Flash sales</a:t>
            </a:r>
          </a:p>
          <a:p>
            <a:pPr lvl="1"/>
            <a:r>
              <a:rPr lang="en-US" sz="2000" dirty="0">
                <a:solidFill>
                  <a:schemeClr val="accent2">
                    <a:lumMod val="75000"/>
                  </a:schemeClr>
                </a:solidFill>
                <a:latin typeface="TimesLTPro-Roman"/>
              </a:rPr>
              <a:t>Cash rebates</a:t>
            </a:r>
          </a:p>
          <a:p>
            <a:pPr lvl="1"/>
            <a:r>
              <a:rPr lang="en-US" sz="2000" dirty="0">
                <a:solidFill>
                  <a:schemeClr val="accent2">
                    <a:lumMod val="75000"/>
                  </a:schemeClr>
                </a:solidFill>
                <a:latin typeface="TimesLTPro-Roman"/>
              </a:rPr>
              <a:t>Low-interest financing, longer warranties, or free maintenance.</a:t>
            </a:r>
          </a:p>
          <a:p>
            <a:pPr algn="l"/>
            <a:r>
              <a:rPr lang="en-US" sz="2000" b="0" i="0" u="none" strike="noStrike" baseline="0" dirty="0">
                <a:latin typeface="TimesLTPro-Roman"/>
              </a:rPr>
              <a:t>Promotional pricing can have adverse effects as consumers may delay buying a product until it gets promoted + if used too frequently it can erode a brand’s value in the eyes of customers.</a:t>
            </a:r>
            <a:endParaRPr lang="en-US" sz="3200" dirty="0"/>
          </a:p>
        </p:txBody>
      </p:sp>
    </p:spTree>
    <p:extLst>
      <p:ext uri="{BB962C8B-B14F-4D97-AF65-F5344CB8AC3E}">
        <p14:creationId xmlns:p14="http://schemas.microsoft.com/office/powerpoint/2010/main" val="40599451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35DD1A23-F417-4429-82DB-12FC084EB6C1}"/>
              </a:ext>
            </a:extLst>
          </p:cNvPr>
          <p:cNvPicPr>
            <a:picLocks noChangeAspect="1"/>
          </p:cNvPicPr>
          <p:nvPr/>
        </p:nvPicPr>
        <p:blipFill>
          <a:blip r:embed="rId2"/>
          <a:stretch>
            <a:fillRect/>
          </a:stretch>
        </p:blipFill>
        <p:spPr>
          <a:xfrm>
            <a:off x="8863673" y="1625841"/>
            <a:ext cx="2857500" cy="1600200"/>
          </a:xfrm>
          <a:prstGeom prst="rect">
            <a:avLst/>
          </a:prstGeom>
        </p:spPr>
      </p:pic>
      <p:pic>
        <p:nvPicPr>
          <p:cNvPr id="7170" name="Picture 2" descr="Every Pricing Strategy You Could Be Using Today | Wiser Retail Strategies">
            <a:extLst>
              <a:ext uri="{FF2B5EF4-FFF2-40B4-BE49-F238E27FC236}">
                <a16:creationId xmlns:a16="http://schemas.microsoft.com/office/drawing/2014/main" xmlns="" id="{46676983-9630-417E-856D-1F795B3C19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8844" y="2754410"/>
            <a:ext cx="3407029" cy="226722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xmlns="" id="{62DA89F8-F7F0-4A92-8AC9-E0BA6829BAC5}"/>
              </a:ext>
            </a:extLst>
          </p:cNvPr>
          <p:cNvPicPr>
            <a:picLocks noChangeAspect="1"/>
          </p:cNvPicPr>
          <p:nvPr/>
        </p:nvPicPr>
        <p:blipFill>
          <a:blip r:embed="rId4"/>
          <a:stretch>
            <a:fillRect/>
          </a:stretch>
        </p:blipFill>
        <p:spPr>
          <a:xfrm>
            <a:off x="4619625" y="1755443"/>
            <a:ext cx="3366504" cy="1543050"/>
          </a:xfrm>
          <a:prstGeom prst="rect">
            <a:avLst/>
          </a:prstGeom>
        </p:spPr>
      </p:pic>
      <p:pic>
        <p:nvPicPr>
          <p:cNvPr id="4" name="Picture 3">
            <a:extLst>
              <a:ext uri="{FF2B5EF4-FFF2-40B4-BE49-F238E27FC236}">
                <a16:creationId xmlns:a16="http://schemas.microsoft.com/office/drawing/2014/main" xmlns="" id="{371EA067-3686-4D1F-AA99-F074E3529C25}"/>
              </a:ext>
            </a:extLst>
          </p:cNvPr>
          <p:cNvPicPr>
            <a:picLocks noChangeAspect="1"/>
          </p:cNvPicPr>
          <p:nvPr/>
        </p:nvPicPr>
        <p:blipFill>
          <a:blip r:embed="rId5"/>
          <a:stretch>
            <a:fillRect/>
          </a:stretch>
        </p:blipFill>
        <p:spPr>
          <a:xfrm>
            <a:off x="8860678" y="4081935"/>
            <a:ext cx="2143125" cy="2143125"/>
          </a:xfrm>
          <a:prstGeom prst="rect">
            <a:avLst/>
          </a:prstGeom>
        </p:spPr>
      </p:pic>
      <p:pic>
        <p:nvPicPr>
          <p:cNvPr id="5" name="Picture 4">
            <a:extLst>
              <a:ext uri="{FF2B5EF4-FFF2-40B4-BE49-F238E27FC236}">
                <a16:creationId xmlns:a16="http://schemas.microsoft.com/office/drawing/2014/main" xmlns="" id="{D93E3C25-272C-4D58-B324-84324F53CCBD}"/>
              </a:ext>
            </a:extLst>
          </p:cNvPr>
          <p:cNvPicPr>
            <a:picLocks noChangeAspect="1"/>
          </p:cNvPicPr>
          <p:nvPr/>
        </p:nvPicPr>
        <p:blipFill>
          <a:blip r:embed="rId6"/>
          <a:stretch>
            <a:fillRect/>
          </a:stretch>
        </p:blipFill>
        <p:spPr>
          <a:xfrm>
            <a:off x="5401500" y="3954833"/>
            <a:ext cx="2143125" cy="2133600"/>
          </a:xfrm>
          <a:prstGeom prst="rect">
            <a:avLst/>
          </a:prstGeom>
        </p:spPr>
      </p:pic>
      <p:sp>
        <p:nvSpPr>
          <p:cNvPr id="8" name="TextBox 7">
            <a:extLst>
              <a:ext uri="{FF2B5EF4-FFF2-40B4-BE49-F238E27FC236}">
                <a16:creationId xmlns:a16="http://schemas.microsoft.com/office/drawing/2014/main" xmlns="" id="{B1F260A9-CE85-4155-8338-354B4BD1C5CC}"/>
              </a:ext>
            </a:extLst>
          </p:cNvPr>
          <p:cNvSpPr txBox="1"/>
          <p:nvPr/>
        </p:nvSpPr>
        <p:spPr>
          <a:xfrm>
            <a:off x="5304847" y="3526418"/>
            <a:ext cx="6210886" cy="369332"/>
          </a:xfrm>
          <a:prstGeom prst="rect">
            <a:avLst/>
          </a:prstGeom>
          <a:noFill/>
        </p:spPr>
        <p:txBody>
          <a:bodyPr wrap="square">
            <a:spAutoFit/>
          </a:bodyPr>
          <a:lstStyle/>
          <a:p>
            <a:pPr lvl="1"/>
            <a:r>
              <a:rPr lang="en-US" sz="1800" b="1" dirty="0">
                <a:latin typeface="TimesLTPro-Roman"/>
              </a:rPr>
              <a:t>Cash rebates</a:t>
            </a:r>
          </a:p>
        </p:txBody>
      </p:sp>
      <p:sp>
        <p:nvSpPr>
          <p:cNvPr id="10" name="TextBox 9">
            <a:extLst>
              <a:ext uri="{FF2B5EF4-FFF2-40B4-BE49-F238E27FC236}">
                <a16:creationId xmlns:a16="http://schemas.microsoft.com/office/drawing/2014/main" xmlns="" id="{571CA454-09C2-48B8-8D81-6506F0FD690F}"/>
              </a:ext>
            </a:extLst>
          </p:cNvPr>
          <p:cNvSpPr txBox="1"/>
          <p:nvPr/>
        </p:nvSpPr>
        <p:spPr>
          <a:xfrm>
            <a:off x="9237606" y="1290072"/>
            <a:ext cx="6216554" cy="369332"/>
          </a:xfrm>
          <a:prstGeom prst="rect">
            <a:avLst/>
          </a:prstGeom>
          <a:noFill/>
        </p:spPr>
        <p:txBody>
          <a:bodyPr wrap="square">
            <a:spAutoFit/>
          </a:bodyPr>
          <a:lstStyle/>
          <a:p>
            <a:pPr lvl="1"/>
            <a:r>
              <a:rPr lang="en-US" sz="1800" b="1" dirty="0">
                <a:latin typeface="TimesLTPro-Roman"/>
              </a:rPr>
              <a:t>Discounts</a:t>
            </a:r>
          </a:p>
        </p:txBody>
      </p:sp>
      <p:sp>
        <p:nvSpPr>
          <p:cNvPr id="12" name="TextBox 11">
            <a:extLst>
              <a:ext uri="{FF2B5EF4-FFF2-40B4-BE49-F238E27FC236}">
                <a16:creationId xmlns:a16="http://schemas.microsoft.com/office/drawing/2014/main" xmlns="" id="{017C7B93-9358-41A2-B759-E9983424DAB5}"/>
              </a:ext>
            </a:extLst>
          </p:cNvPr>
          <p:cNvSpPr txBox="1"/>
          <p:nvPr/>
        </p:nvSpPr>
        <p:spPr>
          <a:xfrm>
            <a:off x="4619625" y="1408396"/>
            <a:ext cx="7581330" cy="369332"/>
          </a:xfrm>
          <a:prstGeom prst="rect">
            <a:avLst/>
          </a:prstGeom>
          <a:noFill/>
        </p:spPr>
        <p:txBody>
          <a:bodyPr wrap="square">
            <a:spAutoFit/>
          </a:bodyPr>
          <a:lstStyle/>
          <a:p>
            <a:pPr lvl="1"/>
            <a:r>
              <a:rPr lang="en-US" sz="1800" b="1" dirty="0">
                <a:latin typeface="TimesLTPro-Roman"/>
              </a:rPr>
              <a:t>Special-event pricing</a:t>
            </a:r>
          </a:p>
        </p:txBody>
      </p:sp>
      <p:sp>
        <p:nvSpPr>
          <p:cNvPr id="14" name="TextBox 13">
            <a:extLst>
              <a:ext uri="{FF2B5EF4-FFF2-40B4-BE49-F238E27FC236}">
                <a16:creationId xmlns:a16="http://schemas.microsoft.com/office/drawing/2014/main" xmlns="" id="{AD2BE01E-5204-48E7-AE5F-1BD8A5AB7890}"/>
              </a:ext>
            </a:extLst>
          </p:cNvPr>
          <p:cNvSpPr txBox="1"/>
          <p:nvPr/>
        </p:nvSpPr>
        <p:spPr>
          <a:xfrm>
            <a:off x="1158923" y="2286573"/>
            <a:ext cx="7581330" cy="369332"/>
          </a:xfrm>
          <a:prstGeom prst="rect">
            <a:avLst/>
          </a:prstGeom>
          <a:noFill/>
        </p:spPr>
        <p:txBody>
          <a:bodyPr wrap="square">
            <a:spAutoFit/>
          </a:bodyPr>
          <a:lstStyle/>
          <a:p>
            <a:pPr lvl="1"/>
            <a:r>
              <a:rPr lang="en-US" sz="1800" b="1" dirty="0">
                <a:latin typeface="TimesLTPro-Roman"/>
              </a:rPr>
              <a:t>Limited-time offers</a:t>
            </a:r>
          </a:p>
        </p:txBody>
      </p:sp>
      <p:sp>
        <p:nvSpPr>
          <p:cNvPr id="16" name="TextBox 15">
            <a:extLst>
              <a:ext uri="{FF2B5EF4-FFF2-40B4-BE49-F238E27FC236}">
                <a16:creationId xmlns:a16="http://schemas.microsoft.com/office/drawing/2014/main" xmlns="" id="{0E1110EA-E0CD-40CD-8D7C-24983E958608}"/>
              </a:ext>
            </a:extLst>
          </p:cNvPr>
          <p:cNvSpPr txBox="1"/>
          <p:nvPr/>
        </p:nvSpPr>
        <p:spPr>
          <a:xfrm>
            <a:off x="8740253" y="3695698"/>
            <a:ext cx="7581330" cy="369332"/>
          </a:xfrm>
          <a:prstGeom prst="rect">
            <a:avLst/>
          </a:prstGeom>
          <a:noFill/>
        </p:spPr>
        <p:txBody>
          <a:bodyPr wrap="square">
            <a:spAutoFit/>
          </a:bodyPr>
          <a:lstStyle/>
          <a:p>
            <a:pPr lvl="1"/>
            <a:r>
              <a:rPr lang="en-US" sz="1800" b="1" dirty="0">
                <a:latin typeface="TimesLTPro-Roman"/>
              </a:rPr>
              <a:t>Flash sales</a:t>
            </a:r>
          </a:p>
        </p:txBody>
      </p:sp>
      <p:sp>
        <p:nvSpPr>
          <p:cNvPr id="18" name="TextBox 17">
            <a:extLst>
              <a:ext uri="{FF2B5EF4-FFF2-40B4-BE49-F238E27FC236}">
                <a16:creationId xmlns:a16="http://schemas.microsoft.com/office/drawing/2014/main" xmlns="" id="{BE0E9A18-9F1C-4BDD-84DA-F5813C667E4D}"/>
              </a:ext>
            </a:extLst>
          </p:cNvPr>
          <p:cNvSpPr txBox="1"/>
          <p:nvPr/>
        </p:nvSpPr>
        <p:spPr>
          <a:xfrm>
            <a:off x="2365406" y="574314"/>
            <a:ext cx="8215312" cy="523220"/>
          </a:xfrm>
          <a:prstGeom prst="rect">
            <a:avLst/>
          </a:prstGeom>
          <a:noFill/>
        </p:spPr>
        <p:txBody>
          <a:bodyPr wrap="square">
            <a:spAutoFit/>
          </a:bodyPr>
          <a:lstStyle/>
          <a:p>
            <a:r>
              <a:rPr lang="en-US" sz="2800" b="1" dirty="0">
                <a:solidFill>
                  <a:schemeClr val="bg1"/>
                </a:solidFill>
                <a:latin typeface="TimesLTPro-Roman"/>
              </a:rPr>
              <a:t>Example forms of promotional pricing</a:t>
            </a:r>
            <a:endParaRPr lang="en-US" sz="2800" b="1" dirty="0">
              <a:solidFill>
                <a:schemeClr val="bg1"/>
              </a:solidFill>
            </a:endParaRPr>
          </a:p>
        </p:txBody>
      </p:sp>
    </p:spTree>
    <p:extLst>
      <p:ext uri="{BB962C8B-B14F-4D97-AF65-F5344CB8AC3E}">
        <p14:creationId xmlns:p14="http://schemas.microsoft.com/office/powerpoint/2010/main" val="10458482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4038CB10-1F5C-4D54-9DF7-12586DE5B00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27546" y="321732"/>
            <a:ext cx="7058307" cy="1964266"/>
          </a:xfrm>
          <a:prstGeom prst="rect">
            <a:avLst/>
          </a:prstGeom>
          <a:solidFill>
            <a:srgbClr val="4B6148">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551D3099-FDDF-4F99-B0A4-AB21878CABE5}"/>
              </a:ext>
            </a:extLst>
          </p:cNvPr>
          <p:cNvSpPr>
            <a:spLocks noGrp="1"/>
          </p:cNvSpPr>
          <p:nvPr>
            <p:ph type="title"/>
          </p:nvPr>
        </p:nvSpPr>
        <p:spPr>
          <a:xfrm>
            <a:off x="524256" y="491260"/>
            <a:ext cx="6594189" cy="1625210"/>
          </a:xfrm>
        </p:spPr>
        <p:txBody>
          <a:bodyPr>
            <a:normAutofit/>
          </a:bodyPr>
          <a:lstStyle/>
          <a:p>
            <a:r>
              <a:rPr lang="en-US">
                <a:solidFill>
                  <a:srgbClr val="FFFFFF"/>
                </a:solidFill>
                <a:latin typeface="ArialNarrowMTPro-Bold"/>
              </a:rPr>
              <a:t>5.5. Geographical </a:t>
            </a:r>
            <a:r>
              <a:rPr lang="en-US" b="1" i="0" u="none" strike="noStrike" baseline="0">
                <a:solidFill>
                  <a:srgbClr val="FFFFFF"/>
                </a:solidFill>
                <a:latin typeface="ArialNarrowMTPro-Bold"/>
              </a:rPr>
              <a:t>Pricing</a:t>
            </a:r>
            <a:endParaRPr lang="en-US">
              <a:solidFill>
                <a:srgbClr val="FFFFFF"/>
              </a:solidFill>
            </a:endParaRPr>
          </a:p>
        </p:txBody>
      </p:sp>
      <p:pic>
        <p:nvPicPr>
          <p:cNvPr id="4" name="Picture 3">
            <a:extLst>
              <a:ext uri="{FF2B5EF4-FFF2-40B4-BE49-F238E27FC236}">
                <a16:creationId xmlns:a16="http://schemas.microsoft.com/office/drawing/2014/main" xmlns="" id="{72FF4D89-9E03-410D-A088-E95747B1411D}"/>
              </a:ext>
            </a:extLst>
          </p:cNvPr>
          <p:cNvPicPr>
            <a:picLocks noChangeAspect="1"/>
          </p:cNvPicPr>
          <p:nvPr/>
        </p:nvPicPr>
        <p:blipFill rotWithShape="1">
          <a:blip r:embed="rId2"/>
          <a:srcRect t="15883" r="-1" b="6940"/>
          <a:stretch/>
        </p:blipFill>
        <p:spPr>
          <a:xfrm>
            <a:off x="296144" y="2455526"/>
            <a:ext cx="7058306" cy="4080254"/>
          </a:xfrm>
          <a:prstGeom prst="rect">
            <a:avLst/>
          </a:prstGeom>
        </p:spPr>
      </p:pic>
      <p:sp>
        <p:nvSpPr>
          <p:cNvPr id="11" name="Rectangle 10">
            <a:extLst>
              <a:ext uri="{FF2B5EF4-FFF2-40B4-BE49-F238E27FC236}">
                <a16:creationId xmlns:a16="http://schemas.microsoft.com/office/drawing/2014/main" xmlns="" id="{73ED6512-6858-4552-B699-9A97FE9A4E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xmlns="" id="{8A7F2C9B-96F3-4D5E-A18A-7B40ADCD2CFE}"/>
              </a:ext>
            </a:extLst>
          </p:cNvPr>
          <p:cNvSpPr>
            <a:spLocks noGrp="1"/>
          </p:cNvSpPr>
          <p:nvPr>
            <p:ph idx="1"/>
          </p:nvPr>
        </p:nvSpPr>
        <p:spPr>
          <a:xfrm>
            <a:off x="7849772" y="917725"/>
            <a:ext cx="3817971" cy="4852362"/>
          </a:xfrm>
        </p:spPr>
        <p:txBody>
          <a:bodyPr anchor="ctr">
            <a:normAutofit/>
          </a:bodyPr>
          <a:lstStyle/>
          <a:p>
            <a:pPr marL="0" indent="0">
              <a:buNone/>
            </a:pPr>
            <a:r>
              <a:rPr lang="en-US" sz="3200" b="0" i="0" u="none" strike="noStrike" baseline="0" dirty="0">
                <a:solidFill>
                  <a:srgbClr val="FFFFFF"/>
                </a:solidFill>
                <a:latin typeface="TimesLTPro-Roman"/>
              </a:rPr>
              <a:t>A company also must decide how to price its products for customers located in different parts of the country or the world.</a:t>
            </a:r>
            <a:endParaRPr lang="en-US" sz="3200" dirty="0">
              <a:solidFill>
                <a:srgbClr val="FFFFFF"/>
              </a:solidFill>
            </a:endParaRPr>
          </a:p>
        </p:txBody>
      </p:sp>
    </p:spTree>
    <p:extLst>
      <p:ext uri="{BB962C8B-B14F-4D97-AF65-F5344CB8AC3E}">
        <p14:creationId xmlns:p14="http://schemas.microsoft.com/office/powerpoint/2010/main" val="30102984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9ED1AAA-9725-4B3E-896C-C1950A41675D}"/>
              </a:ext>
            </a:extLst>
          </p:cNvPr>
          <p:cNvSpPr>
            <a:spLocks noGrp="1"/>
          </p:cNvSpPr>
          <p:nvPr>
            <p:ph type="title"/>
          </p:nvPr>
        </p:nvSpPr>
        <p:spPr>
          <a:xfrm>
            <a:off x="4635591" y="30619"/>
            <a:ext cx="7556409" cy="1293211"/>
          </a:xfrm>
          <a:solidFill>
            <a:srgbClr val="0A1F61"/>
          </a:solidFill>
        </p:spPr>
        <p:txBody>
          <a:bodyPr anchor="b">
            <a:normAutofit/>
          </a:bodyPr>
          <a:lstStyle/>
          <a:p>
            <a:pPr algn="ctr"/>
            <a:r>
              <a:rPr lang="en-US" sz="3600" b="1" i="0" u="none" strike="noStrike" baseline="0" dirty="0">
                <a:latin typeface="ArialNarrowMTPro-Bold"/>
              </a:rPr>
              <a:t>5.5. Dynamic and online Pricing</a:t>
            </a:r>
            <a:endParaRPr lang="en-US" sz="3600" dirty="0"/>
          </a:p>
        </p:txBody>
      </p:sp>
      <p:sp>
        <p:nvSpPr>
          <p:cNvPr id="3" name="Content Placeholder 2">
            <a:extLst>
              <a:ext uri="{FF2B5EF4-FFF2-40B4-BE49-F238E27FC236}">
                <a16:creationId xmlns:a16="http://schemas.microsoft.com/office/drawing/2014/main" xmlns="" id="{9B474693-FBDE-4AAF-99E7-07895CF67E36}"/>
              </a:ext>
            </a:extLst>
          </p:cNvPr>
          <p:cNvSpPr>
            <a:spLocks noGrp="1"/>
          </p:cNvSpPr>
          <p:nvPr>
            <p:ph idx="1"/>
          </p:nvPr>
        </p:nvSpPr>
        <p:spPr>
          <a:xfrm>
            <a:off x="4965431" y="2438400"/>
            <a:ext cx="6586489" cy="3785419"/>
          </a:xfrm>
        </p:spPr>
        <p:txBody>
          <a:bodyPr>
            <a:normAutofit/>
          </a:bodyPr>
          <a:lstStyle/>
          <a:p>
            <a:pPr marL="0" indent="0">
              <a:buNone/>
            </a:pPr>
            <a:r>
              <a:rPr lang="en-US" sz="2000" b="1" i="0" u="none" strike="noStrike" baseline="0" dirty="0">
                <a:solidFill>
                  <a:srgbClr val="0A1F61"/>
                </a:solidFill>
                <a:latin typeface="ArialNarrowMTPro-Bold"/>
              </a:rPr>
              <a:t>Dynamic Pricing</a:t>
            </a:r>
            <a:r>
              <a:rPr lang="en-US" sz="2000" b="1" i="0" u="none" strike="noStrike" baseline="0" dirty="0">
                <a:latin typeface="ArialNarrowMTPro-Bold"/>
              </a:rPr>
              <a:t>: </a:t>
            </a:r>
            <a:r>
              <a:rPr lang="en-US" sz="2000" b="0" i="0" u="none" strike="noStrike" baseline="0" dirty="0">
                <a:latin typeface="TimesLTPro-Roman"/>
              </a:rPr>
              <a:t>Adjusting prices continually to meet the characteristics and needs of individual customers and situations.</a:t>
            </a:r>
          </a:p>
          <a:p>
            <a:r>
              <a:rPr lang="en-US" sz="2000" b="0" i="0" u="none" strike="noStrike" baseline="0" dirty="0">
                <a:latin typeface="TimesLTPro-Roman"/>
              </a:rPr>
              <a:t>Dynamic pricing is especially prevalent online.</a:t>
            </a:r>
            <a:endParaRPr lang="en-US" sz="2000" dirty="0">
              <a:latin typeface="TimesLTPro-Roman"/>
            </a:endParaRPr>
          </a:p>
          <a:p>
            <a:r>
              <a:rPr lang="en-US" sz="2000" b="0" i="0" u="none" strike="noStrike" baseline="0" dirty="0">
                <a:latin typeface="TimesLTPro-Roman"/>
              </a:rPr>
              <a:t>Done well, dynamic pricing can help sellers to optimize sales and serve customers better. </a:t>
            </a:r>
          </a:p>
          <a:p>
            <a:r>
              <a:rPr lang="en-US" sz="2000" b="0" i="0" u="none" strike="noStrike" baseline="0" dirty="0">
                <a:latin typeface="TimesLTPro-Roman"/>
              </a:rPr>
              <a:t>However, done poorly, it can trigger margin-eroding price wars and damage customer relationships and trust.</a:t>
            </a:r>
            <a:endParaRPr lang="en-US" sz="2000" dirty="0"/>
          </a:p>
        </p:txBody>
      </p:sp>
      <p:pic>
        <p:nvPicPr>
          <p:cNvPr id="4" name="Picture 3">
            <a:extLst>
              <a:ext uri="{FF2B5EF4-FFF2-40B4-BE49-F238E27FC236}">
                <a16:creationId xmlns:a16="http://schemas.microsoft.com/office/drawing/2014/main" xmlns="" id="{83E62F36-57B3-4B55-87D2-67D87117AE4F}"/>
              </a:ext>
            </a:extLst>
          </p:cNvPr>
          <p:cNvPicPr>
            <a:picLocks noChangeAspect="1"/>
          </p:cNvPicPr>
          <p:nvPr/>
        </p:nvPicPr>
        <p:blipFill rotWithShape="1">
          <a:blip r:embed="rId2"/>
          <a:srcRect l="31286" r="30692"/>
          <a:stretch/>
        </p:blipFill>
        <p:spPr>
          <a:xfrm>
            <a:off x="20" y="10"/>
            <a:ext cx="4635571" cy="6857990"/>
          </a:xfrm>
          <a:prstGeom prst="rect">
            <a:avLst/>
          </a:prstGeom>
          <a:effectLst/>
        </p:spPr>
      </p:pic>
      <p:cxnSp>
        <p:nvCxnSpPr>
          <p:cNvPr id="9" name="Straight Connector 8">
            <a:extLst>
              <a:ext uri="{FF2B5EF4-FFF2-40B4-BE49-F238E27FC236}">
                <a16:creationId xmlns:a16="http://schemas.microsoft.com/office/drawing/2014/main" xmlns="" id="{A7F400EE-A8A5-48AF-B4D6-291B52C6F0B0}"/>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5080934" y="2115117"/>
            <a:ext cx="6309360" cy="0"/>
          </a:xfrm>
          <a:prstGeom prst="line">
            <a:avLst/>
          </a:prstGeom>
          <a:ln w="19050">
            <a:solidFill>
              <a:srgbClr val="FCAC0B"/>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xmlns="" id="{82CEC0BE-403F-4B07-B3E3-5F2DC025B51A}"/>
              </a:ext>
            </a:extLst>
          </p:cNvPr>
          <p:cNvPicPr>
            <a:picLocks noChangeAspect="1"/>
          </p:cNvPicPr>
          <p:nvPr/>
        </p:nvPicPr>
        <p:blipFill>
          <a:blip r:embed="rId3"/>
          <a:stretch>
            <a:fillRect/>
          </a:stretch>
        </p:blipFill>
        <p:spPr>
          <a:xfrm>
            <a:off x="0" y="0"/>
            <a:ext cx="4635571" cy="3770142"/>
          </a:xfrm>
          <a:prstGeom prst="rect">
            <a:avLst/>
          </a:prstGeom>
        </p:spPr>
      </p:pic>
    </p:spTree>
    <p:extLst>
      <p:ext uri="{BB962C8B-B14F-4D97-AF65-F5344CB8AC3E}">
        <p14:creationId xmlns:p14="http://schemas.microsoft.com/office/powerpoint/2010/main" val="333509388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4B6ECB93-D7FF-4F09-A8ED-D4588EE7C7D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xmlns="" id="{EBF87945-A001-489F-9D9B-7D9435F0B9C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1"/>
            <a:ext cx="12192000" cy="191109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FD1BF31D-C4CA-4003-B241-46EAF9FED6C1}"/>
              </a:ext>
            </a:extLst>
          </p:cNvPr>
          <p:cNvSpPr>
            <a:spLocks noGrp="1"/>
          </p:cNvSpPr>
          <p:nvPr>
            <p:ph type="title"/>
          </p:nvPr>
        </p:nvSpPr>
        <p:spPr>
          <a:xfrm>
            <a:off x="838200" y="365760"/>
            <a:ext cx="10515600" cy="1325563"/>
          </a:xfrm>
        </p:spPr>
        <p:txBody>
          <a:bodyPr>
            <a:normAutofit/>
          </a:bodyPr>
          <a:lstStyle/>
          <a:p>
            <a:r>
              <a:rPr lang="en-US">
                <a:latin typeface="ArialNarrowMTPro-Bold"/>
              </a:rPr>
              <a:t>5.6. International Pricing</a:t>
            </a:r>
          </a:p>
        </p:txBody>
      </p:sp>
      <p:sp>
        <p:nvSpPr>
          <p:cNvPr id="3" name="Content Placeholder 2">
            <a:extLst>
              <a:ext uri="{FF2B5EF4-FFF2-40B4-BE49-F238E27FC236}">
                <a16:creationId xmlns:a16="http://schemas.microsoft.com/office/drawing/2014/main" xmlns="" id="{D1820E1D-7139-4045-8920-91AE290404C9}"/>
              </a:ext>
            </a:extLst>
          </p:cNvPr>
          <p:cNvSpPr>
            <a:spLocks noGrp="1"/>
          </p:cNvSpPr>
          <p:nvPr>
            <p:ph idx="1"/>
          </p:nvPr>
        </p:nvSpPr>
        <p:spPr>
          <a:xfrm>
            <a:off x="253218" y="2276857"/>
            <a:ext cx="5842782" cy="3900106"/>
          </a:xfrm>
        </p:spPr>
        <p:txBody>
          <a:bodyPr anchor="ctr">
            <a:normAutofit fontScale="85000" lnSpcReduction="10000"/>
          </a:bodyPr>
          <a:lstStyle/>
          <a:p>
            <a:pPr>
              <a:lnSpc>
                <a:spcPct val="120000"/>
              </a:lnSpc>
            </a:pPr>
            <a:r>
              <a:rPr lang="en-US" sz="2000" b="0" i="0" u="none" strike="noStrike" baseline="0" dirty="0">
                <a:latin typeface="TimesLTPro-Roman"/>
              </a:rPr>
              <a:t>Companies that market their products internationally must decide what prices to charge in different countries.</a:t>
            </a:r>
          </a:p>
          <a:p>
            <a:pPr>
              <a:lnSpc>
                <a:spcPct val="120000"/>
              </a:lnSpc>
            </a:pPr>
            <a:r>
              <a:rPr lang="en-US" sz="2000" b="0" i="0" u="none" strike="noStrike" baseline="0" dirty="0">
                <a:latin typeface="TimesLTPro-Roman"/>
              </a:rPr>
              <a:t>In some cases, a company can set a uniform worldwide price</a:t>
            </a:r>
          </a:p>
          <a:p>
            <a:pPr>
              <a:lnSpc>
                <a:spcPct val="120000"/>
              </a:lnSpc>
            </a:pPr>
            <a:r>
              <a:rPr lang="en-US" sz="2000" b="0" i="0" u="none" strike="noStrike" baseline="0" dirty="0">
                <a:latin typeface="TimesLTPro-Roman"/>
              </a:rPr>
              <a:t>However, most companies adjust their prices to reflect local market conditions and cost considerations.</a:t>
            </a:r>
          </a:p>
          <a:p>
            <a:pPr>
              <a:lnSpc>
                <a:spcPct val="120000"/>
              </a:lnSpc>
            </a:pPr>
            <a:r>
              <a:rPr lang="en-US" sz="2000" b="0" i="0" u="none" strike="noStrike" baseline="0" dirty="0">
                <a:latin typeface="TimesLTPro-Roman"/>
              </a:rPr>
              <a:t>The price that a company should charge in a specific country depends on many factors, including economic conditions, competitive situations, laws and regulations, and the nature of the wholesaling and retailing system. Consumer perceptions and preferences also may vary from country to country, calling for different prices</a:t>
            </a:r>
            <a:endParaRPr lang="en-US" sz="2000" dirty="0"/>
          </a:p>
        </p:txBody>
      </p:sp>
      <p:pic>
        <p:nvPicPr>
          <p:cNvPr id="4" name="Picture 3">
            <a:extLst>
              <a:ext uri="{FF2B5EF4-FFF2-40B4-BE49-F238E27FC236}">
                <a16:creationId xmlns:a16="http://schemas.microsoft.com/office/drawing/2014/main" xmlns="" id="{F1B34BCA-D645-4CF5-AE04-1FDF0BE4CCBE}"/>
              </a:ext>
            </a:extLst>
          </p:cNvPr>
          <p:cNvPicPr>
            <a:picLocks noChangeAspect="1"/>
          </p:cNvPicPr>
          <p:nvPr/>
        </p:nvPicPr>
        <p:blipFill rotWithShape="1">
          <a:blip r:embed="rId2"/>
          <a:srcRect l="17604" r="11944" b="2"/>
          <a:stretch/>
        </p:blipFill>
        <p:spPr>
          <a:xfrm>
            <a:off x="6335270" y="2276857"/>
            <a:ext cx="5015484" cy="3900106"/>
          </a:xfrm>
          <a:prstGeom prst="rect">
            <a:avLst/>
          </a:prstGeom>
        </p:spPr>
      </p:pic>
    </p:spTree>
    <p:extLst>
      <p:ext uri="{BB962C8B-B14F-4D97-AF65-F5344CB8AC3E}">
        <p14:creationId xmlns:p14="http://schemas.microsoft.com/office/powerpoint/2010/main" val="140305008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xmlns="" id="{82A5F716-98EF-42EF-A471-87C6DFDCC79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Rockwell" panose="02060603020205020403"/>
              <a:ea typeface="+mn-ea"/>
              <a:cs typeface="+mn-cs"/>
            </a:endParaRPr>
          </a:p>
        </p:txBody>
      </p:sp>
      <p:sp>
        <p:nvSpPr>
          <p:cNvPr id="73" name="Freeform: Shape 72">
            <a:extLst>
              <a:ext uri="{FF2B5EF4-FFF2-40B4-BE49-F238E27FC236}">
                <a16:creationId xmlns:a16="http://schemas.microsoft.com/office/drawing/2014/main" xmlns="" id="{B87687D8-4EF1-4EF2-BF7E-74BB4A3D180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0931529">
            <a:off x="2173916" y="2300932"/>
            <a:ext cx="4418757" cy="4259609"/>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panose="02060603020205020403"/>
              <a:ea typeface="+mn-ea"/>
              <a:cs typeface="+mn-cs"/>
            </a:endParaRPr>
          </a:p>
        </p:txBody>
      </p:sp>
      <p:pic>
        <p:nvPicPr>
          <p:cNvPr id="8194" name="Picture 2" descr="The Anatomy of a &quot;Thank You&quot; | Kudos®">
            <a:extLst>
              <a:ext uri="{FF2B5EF4-FFF2-40B4-BE49-F238E27FC236}">
                <a16:creationId xmlns:a16="http://schemas.microsoft.com/office/drawing/2014/main" xmlns="" id="{B09EAAD2-71DB-4108-B807-D8A5964A36A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8627" b="-1"/>
          <a:stretch/>
        </p:blipFill>
        <p:spPr bwMode="auto">
          <a:xfrm>
            <a:off x="2354578" y="544297"/>
            <a:ext cx="7761924" cy="5343065"/>
          </a:xfrm>
          <a:custGeom>
            <a:avLst/>
            <a:gdLst/>
            <a:ahLst/>
            <a:cxnLst/>
            <a:rect l="l" t="t" r="r" b="b"/>
            <a:pathLst>
              <a:path w="7761924" h="5343065">
                <a:moveTo>
                  <a:pt x="3025687" y="76"/>
                </a:moveTo>
                <a:cubicBezTo>
                  <a:pt x="3140786" y="756"/>
                  <a:pt x="3256631" y="6055"/>
                  <a:pt x="3372722" y="16088"/>
                </a:cubicBezTo>
                <a:cubicBezTo>
                  <a:pt x="5230178" y="176616"/>
                  <a:pt x="7761924" y="1424594"/>
                  <a:pt x="7761924" y="3316816"/>
                </a:cubicBezTo>
                <a:cubicBezTo>
                  <a:pt x="7646022" y="5237647"/>
                  <a:pt x="4988715" y="5423921"/>
                  <a:pt x="3701109" y="5320611"/>
                </a:cubicBezTo>
                <a:cubicBezTo>
                  <a:pt x="2413504" y="5217301"/>
                  <a:pt x="351800" y="4486992"/>
                  <a:pt x="36290" y="2696959"/>
                </a:cubicBezTo>
                <a:cubicBezTo>
                  <a:pt x="-259500" y="1018804"/>
                  <a:pt x="1299198" y="-10133"/>
                  <a:pt x="3025687" y="76"/>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9131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15090</TotalTime>
  <Words>2948</Words>
  <Application>Microsoft Office PowerPoint</Application>
  <PresentationFormat>مخصص</PresentationFormat>
  <Paragraphs>247</Paragraphs>
  <Slides>45</Slides>
  <Notes>0</Notes>
  <HiddenSlides>0</HiddenSlides>
  <MMClips>0</MMClips>
  <ScaleCrop>false</ScaleCrop>
  <HeadingPairs>
    <vt:vector size="4" baseType="variant">
      <vt:variant>
        <vt:lpstr>نسق</vt:lpstr>
      </vt:variant>
      <vt:variant>
        <vt:i4>3</vt:i4>
      </vt:variant>
      <vt:variant>
        <vt:lpstr>عناوين الشرائح</vt:lpstr>
      </vt:variant>
      <vt:variant>
        <vt:i4>45</vt:i4>
      </vt:variant>
    </vt:vector>
  </HeadingPairs>
  <TitlesOfParts>
    <vt:vector size="48" baseType="lpstr">
      <vt:lpstr>Office Theme</vt:lpstr>
      <vt:lpstr>2_Office Theme</vt:lpstr>
      <vt:lpstr>1_Office Theme</vt:lpstr>
      <vt:lpstr>عرض تقديمي في PowerPoint</vt:lpstr>
      <vt:lpstr>عرض تقديمي في PowerPoint</vt:lpstr>
      <vt:lpstr>1. WHAT IS A PRICE?</vt:lpstr>
      <vt:lpstr>“ No matter what the state of the economy, companies should sell value, not price”   </vt:lpstr>
      <vt:lpstr>2. Price Model</vt:lpstr>
      <vt:lpstr>Major considerations in setting prices</vt:lpstr>
      <vt:lpstr>2.1. Customer Value-based Pricing</vt:lpstr>
      <vt:lpstr>عرض تقديمي في PowerPoint</vt:lpstr>
      <vt:lpstr>2.2. Cost-based pricing</vt:lpstr>
      <vt:lpstr>2.2. Cost-based pricing</vt:lpstr>
      <vt:lpstr>2.2. Cost-based pricing</vt:lpstr>
      <vt:lpstr>2.2. Cost-based pricing</vt:lpstr>
      <vt:lpstr>2.2. Cost-based pricing</vt:lpstr>
      <vt:lpstr>2.2. Cost-based pricing</vt:lpstr>
      <vt:lpstr>2.2. Cost-based pricing</vt:lpstr>
      <vt:lpstr>2.3. Competition- based pricing</vt:lpstr>
      <vt:lpstr>CATERPILLAR EXAMPLE </vt:lpstr>
      <vt:lpstr>عرض تقديمي في PowerPoint</vt:lpstr>
      <vt:lpstr>2.4. Other internal and external considerations affecting Price Decisions</vt:lpstr>
      <vt:lpstr>Overall Marketing strategy, objectives, and Mix  </vt:lpstr>
      <vt:lpstr>Overall Marketing strategy, objectives, and Mix  </vt:lpstr>
      <vt:lpstr>Organizational considerations  </vt:lpstr>
      <vt:lpstr>The Market and Demand  </vt:lpstr>
      <vt:lpstr> </vt:lpstr>
      <vt:lpstr> </vt:lpstr>
      <vt:lpstr>Economy </vt:lpstr>
      <vt:lpstr>Other external factors</vt:lpstr>
      <vt:lpstr>3. New Product Pricing strategies</vt:lpstr>
      <vt:lpstr>3. New Product Pricing strategies</vt:lpstr>
      <vt:lpstr>4. Product Mix Pricing strategies</vt:lpstr>
      <vt:lpstr>عرض تقديمي في PowerPoint</vt:lpstr>
      <vt:lpstr>عرض تقديمي في PowerPoint</vt:lpstr>
      <vt:lpstr>عرض تقديمي في PowerPoint</vt:lpstr>
      <vt:lpstr>عرض تقديمي في PowerPoint</vt:lpstr>
      <vt:lpstr>عرض تقديمي في PowerPoint</vt:lpstr>
      <vt:lpstr>5. Price adjustment strategies</vt:lpstr>
      <vt:lpstr>5.1. Discount and allowance Pricing</vt:lpstr>
      <vt:lpstr>5.2. Segmented Pricing</vt:lpstr>
      <vt:lpstr>5.3. Psychological Pricing</vt:lpstr>
      <vt:lpstr>5.4. Promotional Pricing</vt:lpstr>
      <vt:lpstr>عرض تقديمي في PowerPoint</vt:lpstr>
      <vt:lpstr>5.5. Geographical Pricing</vt:lpstr>
      <vt:lpstr>5.5. Dynamic and online Pricing</vt:lpstr>
      <vt:lpstr>5.6. International Pricing</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مجد</cp:lastModifiedBy>
  <cp:revision>274</cp:revision>
  <dcterms:created xsi:type="dcterms:W3CDTF">2021-08-03T13:03:26Z</dcterms:created>
  <dcterms:modified xsi:type="dcterms:W3CDTF">2024-07-18T18:10:55Z</dcterms:modified>
</cp:coreProperties>
</file>