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901" r:id="rId3"/>
    <p:sldId id="920" r:id="rId4"/>
    <p:sldId id="748" r:id="rId5"/>
    <p:sldId id="905" r:id="rId6"/>
    <p:sldId id="1057" r:id="rId7"/>
    <p:sldId id="1058" r:id="rId8"/>
    <p:sldId id="1060" r:id="rId9"/>
    <p:sldId id="1061" r:id="rId10"/>
    <p:sldId id="1059" r:id="rId11"/>
    <p:sldId id="1062" r:id="rId12"/>
    <p:sldId id="902" r:id="rId13"/>
    <p:sldId id="904" r:id="rId14"/>
    <p:sldId id="1063" r:id="rId15"/>
    <p:sldId id="906" r:id="rId16"/>
    <p:sldId id="1064" r:id="rId17"/>
    <p:sldId id="908" r:id="rId18"/>
    <p:sldId id="909" r:id="rId19"/>
    <p:sldId id="1065" r:id="rId20"/>
    <p:sldId id="1066" r:id="rId21"/>
    <p:sldId id="910" r:id="rId22"/>
    <p:sldId id="1067" r:id="rId23"/>
    <p:sldId id="1068" r:id="rId24"/>
    <p:sldId id="1069" r:id="rId25"/>
    <p:sldId id="1070" r:id="rId26"/>
    <p:sldId id="1073" r:id="rId27"/>
    <p:sldId id="1071" r:id="rId28"/>
    <p:sldId id="1074" r:id="rId29"/>
    <p:sldId id="1072" r:id="rId30"/>
    <p:sldId id="596" r:id="rId31"/>
    <p:sldId id="594" r:id="rId32"/>
    <p:sldId id="611" r:id="rId33"/>
    <p:sldId id="595" r:id="rId34"/>
    <p:sldId id="592" r:id="rId35"/>
    <p:sldId id="593" r:id="rId36"/>
    <p:sldId id="591" r:id="rId37"/>
    <p:sldId id="1075" r:id="rId38"/>
    <p:sldId id="29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51" autoAdjust="0"/>
    <p:restoredTop sz="94660"/>
  </p:normalViewPr>
  <p:slideViewPr>
    <p:cSldViewPr snapToGrid="0">
      <p:cViewPr varScale="1">
        <p:scale>
          <a:sx n="86" d="100"/>
          <a:sy n="86" d="100"/>
        </p:scale>
        <p:origin x="68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63585D-517E-433C-8BB4-4536008D970D}" type="datetimeFigureOut">
              <a:rPr lang="en-US" smtClean="0"/>
              <a:t>12/12/2023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84580F-AFBB-46B2-ABBD-BBC05A69B3D7}" type="slidenum">
              <a:rPr lang="en-US" smtClean="0"/>
              <a:t>‹#›</a:t>
            </a:fld>
            <a:endParaRPr lang="en-US"/>
          </a:p>
        </p:txBody>
      </p:sp>
    </p:spTree>
    <p:extLst>
      <p:ext uri="{BB962C8B-B14F-4D97-AF65-F5344CB8AC3E}">
        <p14:creationId xmlns:p14="http://schemas.microsoft.com/office/powerpoint/2010/main" val="437374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0FE22A1-A9F4-AA36-D21B-E547DC656796}"/>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FE047BE0-1225-2A62-3DC4-776F913D222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64E2872-91A9-D252-C758-4FEA4B3667E9}"/>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DE346E00-C779-D532-A2BC-DC42DA4222D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1D70DEA8-87EF-A8E6-09D8-9BA40725156E}"/>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030AB0AA-EEDE-F090-748E-3C6D4FA6C95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ar-EG" altLang="en-US" dirty="0"/>
              <a:t>يوفر الاتصال من نقطة إلى نقطة ارتباطًا مخصصًا بين جهازين ، ويتم حجز السعة الكاملة للرابط للإرسال بين هذين الجهازين.</a:t>
            </a:r>
            <a:endParaRPr lang="en-US" altLang="en-US" dirty="0"/>
          </a:p>
          <a:p>
            <a:pPr eaLnBrk="1" hangingPunct="1"/>
            <a:r>
              <a:rPr lang="ar-EG" altLang="en-US" dirty="0"/>
              <a:t>الاتصال متعدد النقاط اتصال متعدد النقاط (يسمى أيضًااتصال متعدد المحطات) هو أحد الأجهزة التي يشترك فيها أكثر من جهازين محددين في ارتباط واحد (الشكل 6.1.ب). في بيئة متعددة النقاط ، يتم تقاسم سعة القناة ، إما مكانياً أو زمنياً.</a:t>
            </a:r>
            <a:endParaRPr lang="en-US" altLang="en-US" dirty="0"/>
          </a:p>
          <a:p>
            <a:pPr eaLnBrk="1" hangingPunct="1"/>
            <a:endParaRPr lang="en-US" altLang="en-US" dirty="0"/>
          </a:p>
          <a:p>
            <a:pPr eaLnBrk="1" hangingPunct="1"/>
            <a:endParaRPr lang="en-US" altLang="en-US" dirty="0"/>
          </a:p>
          <a:p>
            <a:pPr eaLnBrk="1" hangingPunct="1"/>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topology has its own advantages and disadvantages. A mesh guarantees that each connection can carry its own data load, eliminating traffic problems. It is also robust in the sense that if one link becomes unusable, it does not incapacitate the entire network.</a:t>
            </a:r>
          </a:p>
          <a:p>
            <a:endParaRPr lang="en-US" dirty="0"/>
          </a:p>
          <a:p>
            <a:r>
              <a:rPr lang="en-US" dirty="0"/>
              <a:t>The main disadvantages of a mesh topology are related to the amount of cabling and the number of input/output ports required. </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7</a:t>
            </a:fld>
            <a:endParaRPr lang="en-US" altLang="en-US" dirty="0"/>
          </a:p>
        </p:txBody>
      </p:sp>
    </p:spTree>
    <p:extLst>
      <p:ext uri="{BB962C8B-B14F-4D97-AF65-F5344CB8AC3E}">
        <p14:creationId xmlns:p14="http://schemas.microsoft.com/office/powerpoint/2010/main" val="3025326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bus topology can be easily installed. Backbone cable can be laid along the most efficient path, then connected to the nodes by drop lines of various lengths. However, a fault or break in the bus cable stops all transmission, even between devices on the same side of the problem section.</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8</a:t>
            </a:fld>
            <a:endParaRPr lang="en-US" altLang="en-US" dirty="0"/>
          </a:p>
        </p:txBody>
      </p:sp>
    </p:spTree>
    <p:extLst>
      <p:ext uri="{BB962C8B-B14F-4D97-AF65-F5344CB8AC3E}">
        <p14:creationId xmlns:p14="http://schemas.microsoft.com/office/powerpoint/2010/main" val="1079667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ring is relatively easy to install and reconfigure. In addition, fault isolation is simplified. However, a break in the ring (such as a disabled station) can disable the entire network. This weakness can be solved by using a dual ring or a switch capable of closing off the break. Ring topology was prevalent when IBM introduced its local-area network Token Ring. Today, the need for higher-speed networks has made this topology less popular. </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9</a:t>
            </a:fld>
            <a:endParaRPr lang="en-US" altLang="en-US" dirty="0"/>
          </a:p>
        </p:txBody>
      </p:sp>
    </p:spTree>
    <p:extLst>
      <p:ext uri="{BB962C8B-B14F-4D97-AF65-F5344CB8AC3E}">
        <p14:creationId xmlns:p14="http://schemas.microsoft.com/office/powerpoint/2010/main" val="2027367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the most common topology in high-speed local-area networks is a star. A star topology is less expensive than a mesh topology, but has most of the advantages of the latter. One big disadvantage of a star topology is the dependency of the whole topology on one single point, the hub. If the hub goes down, the whole system is dead. However, the low cost of a star topology and ease of installation and scalability has made the star topology the only common topology.</a:t>
            </a:r>
          </a:p>
          <a:p>
            <a:endParaRPr lang="en-US" dirty="0"/>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10</a:t>
            </a:fld>
            <a:endParaRPr lang="en-US" altLang="en-US" dirty="0"/>
          </a:p>
        </p:txBody>
      </p:sp>
    </p:spTree>
    <p:extLst>
      <p:ext uri="{BB962C8B-B14F-4D97-AF65-F5344CB8AC3E}">
        <p14:creationId xmlns:p14="http://schemas.microsoft.com/office/powerpoint/2010/main" val="3858576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871D4026-255F-424A-45E3-A84D33F77C37}"/>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22D74035-6D74-3F16-2A66-119215AD343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2202A99C-45F7-EBEA-3A71-DDACBA49910D}"/>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517473DD-D50C-7DB7-C3EE-070133269D3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en-GB" altLang="en-US" sz="1200" b="0" dirty="0">
                <a:latin typeface="Times New Roman" panose="02020603050405020304" pitchFamily="18" charset="0"/>
              </a:rPr>
              <a:t>Differences between LAN and WAN:</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is limited in size, spanning an office, a building, or a campus; a WAN has a wider geographical span, spanning a town, a state, a country, or even the world. </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interconnects hosts; a WAN interconnects connecting devices such as switches, routers, or modems. </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is normally privately owned by the organization that uses it; a WAN is normally created and run by communication companies and leased by an organization that uses it.</a:t>
            </a:r>
            <a:endParaRPr lang="en-US" altLang="en-US" sz="1200" b="0" dirty="0">
              <a:latin typeface="Times New Roman" panose="02020603050405020304" pitchFamily="18" charset="0"/>
            </a:endParaRPr>
          </a:p>
          <a:p>
            <a:pPr eaLnBrk="1" hangingPunct="1"/>
            <a:r>
              <a:rPr lang="en-US" altLang="en-US" dirty="0"/>
              <a:t>A wide area network (WAN) provides long-distance transmission of data, images, audio as well as video information over large geographic areas that may comprise a country, a continent or even the whole world. A WAN can be as complex as the backbones that connect the internet or as simple as a dial-up line that connects a home computer to the internet. A point-to-point WAN is normally a single line connection between two devices such a dial-up line or a cable line. A backbone WAN is a complex network operated by a service provider and normally connects internet service providers (ISPs) (see Figure 6.4).</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C44D352-830B-BC99-572A-747CD6CDF462}"/>
              </a:ext>
            </a:extLst>
          </p:cNvPr>
          <p:cNvSpPr>
            <a:spLocks noGrp="1" noRot="1" noChangeAspect="1" noChangeArrowheads="1" noTextEdit="1"/>
          </p:cNvSpPr>
          <p:nvPr>
            <p:ph type="sldImg"/>
          </p:nvPr>
        </p:nvSpPr>
        <p:spPr>
          <a:ln/>
        </p:spPr>
      </p:sp>
      <p:sp>
        <p:nvSpPr>
          <p:cNvPr id="18435" name="Rectangle 3">
            <a:extLst>
              <a:ext uri="{FF2B5EF4-FFF2-40B4-BE49-F238E27FC236}">
                <a16:creationId xmlns:a16="http://schemas.microsoft.com/office/drawing/2014/main" id="{1C5C4D3C-2919-E695-ECAE-DE32B96076F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LAN is a local network connecting computers, printers and other devices inside a building or a campus. The WANs are either point-to-point (a leased line, for example) or a backbone operated by a network service provider. The routers are connecting devices that route the packets (messages) travelling through the internet.</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16</a:t>
            </a:fld>
            <a:endParaRPr lang="en-US" altLang="en-US" dirty="0"/>
          </a:p>
        </p:txBody>
      </p:sp>
    </p:spTree>
    <p:extLst>
      <p:ext uri="{BB962C8B-B14F-4D97-AF65-F5344CB8AC3E}">
        <p14:creationId xmlns:p14="http://schemas.microsoft.com/office/powerpoint/2010/main" val="641626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4774118-10F3-7B7F-E848-C8C227F631F4}"/>
              </a:ext>
            </a:extLst>
          </p:cNvPr>
          <p:cNvSpPr>
            <a:spLocks noGrp="1" noRot="1" noChangeAspect="1" noChangeArrowheads="1" noTextEdit="1"/>
          </p:cNvSpPr>
          <p:nvPr>
            <p:ph type="sldImg"/>
          </p:nvPr>
        </p:nvSpPr>
        <p:spPr>
          <a:ln/>
        </p:spPr>
      </p:sp>
      <p:sp>
        <p:nvSpPr>
          <p:cNvPr id="21507" name="Rectangle 3">
            <a:extLst>
              <a:ext uri="{FF2B5EF4-FFF2-40B4-BE49-F238E27FC236}">
                <a16:creationId xmlns:a16="http://schemas.microsoft.com/office/drawing/2014/main" id="{D91B48D7-1554-FFB9-A44E-FA233A83AB7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E653E0F3-FD3B-4008-A7C5-96941EC75779}"/>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65FFD2CA-E49B-985E-E714-ECCE2FA5665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FF7A05CD-0B47-BEBB-9BBE-6609665A8A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90AD40F5-87F4-47A0-9EE9-776CFA87552C}" type="slidenum">
              <a:rPr lang="en-US" altLang="en-US" b="0"/>
              <a:pPr/>
              <a:t>30</a:t>
            </a:fld>
            <a:endParaRPr lang="en-US" altLang="en-US" b="0"/>
          </a:p>
        </p:txBody>
      </p:sp>
      <p:sp>
        <p:nvSpPr>
          <p:cNvPr id="62467" name="Rectangle 2">
            <a:extLst>
              <a:ext uri="{FF2B5EF4-FFF2-40B4-BE49-F238E27FC236}">
                <a16:creationId xmlns:a16="http://schemas.microsoft.com/office/drawing/2014/main" id="{F3A16A54-0FAD-6ED0-975F-FF1FBA1459E3}"/>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6DC5F21F-CF79-4E18-F43A-7F91686BE10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BB0DE17B-C734-83DD-ACEB-2488780FC8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23F7910-7774-4EEE-B50A-651142590363}" type="slidenum">
              <a:rPr lang="en-US" altLang="en-US" b="0"/>
              <a:pPr/>
              <a:t>31</a:t>
            </a:fld>
            <a:endParaRPr lang="en-US" altLang="en-US" b="0"/>
          </a:p>
        </p:txBody>
      </p:sp>
      <p:sp>
        <p:nvSpPr>
          <p:cNvPr id="65539" name="Rectangle 2">
            <a:extLst>
              <a:ext uri="{FF2B5EF4-FFF2-40B4-BE49-F238E27FC236}">
                <a16:creationId xmlns:a16="http://schemas.microsoft.com/office/drawing/2014/main" id="{8DDAD098-16F7-C220-084A-74140F0278A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19C120C2-2B0A-F5CC-94E2-682A0B9B016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F1B9144E-1A73-B832-D946-C02934D7B13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328A3F18-5E51-4F23-A77A-B359514B2D22}" type="slidenum">
              <a:rPr lang="en-US" altLang="en-US" b="0"/>
              <a:pPr/>
              <a:t>32</a:t>
            </a:fld>
            <a:endParaRPr lang="en-US" altLang="en-US" b="0"/>
          </a:p>
        </p:txBody>
      </p:sp>
      <p:sp>
        <p:nvSpPr>
          <p:cNvPr id="66563" name="Rectangle 2">
            <a:extLst>
              <a:ext uri="{FF2B5EF4-FFF2-40B4-BE49-F238E27FC236}">
                <a16:creationId xmlns:a16="http://schemas.microsoft.com/office/drawing/2014/main" id="{C54BFEFB-49D2-501F-6BAE-951168197BE6}"/>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F228096E-EF4D-EAF1-3729-D42A3AEF27A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8D1AFA60-78EB-408A-C73E-1A9F266F518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7D55571D-3306-449C-BC89-86CE5726290E}" type="slidenum">
              <a:rPr lang="en-US" altLang="en-US" b="0"/>
              <a:pPr/>
              <a:t>33</a:t>
            </a:fld>
            <a:endParaRPr lang="en-US" altLang="en-US" b="0"/>
          </a:p>
        </p:txBody>
      </p:sp>
      <p:sp>
        <p:nvSpPr>
          <p:cNvPr id="67587" name="Rectangle 2">
            <a:extLst>
              <a:ext uri="{FF2B5EF4-FFF2-40B4-BE49-F238E27FC236}">
                <a16:creationId xmlns:a16="http://schemas.microsoft.com/office/drawing/2014/main" id="{671DA938-611E-55B3-5044-0D9716070439}"/>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4F3C9B33-C44B-1030-855D-AEBD8E7B5D8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0F72CAEE-4DD0-6478-8353-4A56E091C5C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B0AABD9B-D00D-4BB5-958E-302B41508867}" type="slidenum">
              <a:rPr lang="en-US" altLang="en-US" b="0"/>
              <a:pPr/>
              <a:t>34</a:t>
            </a:fld>
            <a:endParaRPr lang="en-US" altLang="en-US" b="0"/>
          </a:p>
        </p:txBody>
      </p:sp>
      <p:sp>
        <p:nvSpPr>
          <p:cNvPr id="68611" name="Rectangle 2">
            <a:extLst>
              <a:ext uri="{FF2B5EF4-FFF2-40B4-BE49-F238E27FC236}">
                <a16:creationId xmlns:a16="http://schemas.microsoft.com/office/drawing/2014/main" id="{96645958-EE98-06E4-22C7-A3245C22AE02}"/>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16123495-EF70-D29E-9BF0-34DEC53AA55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D88B6EB4-A641-51D4-8775-3C6C9EDE201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AF9B8612-69BF-46E4-A5D8-D20DE7D516BA}" type="slidenum">
              <a:rPr lang="en-US" altLang="en-US" b="0"/>
              <a:pPr/>
              <a:t>35</a:t>
            </a:fld>
            <a:endParaRPr lang="en-US" altLang="en-US" b="0"/>
          </a:p>
        </p:txBody>
      </p:sp>
      <p:sp>
        <p:nvSpPr>
          <p:cNvPr id="70659" name="Rectangle 2">
            <a:extLst>
              <a:ext uri="{FF2B5EF4-FFF2-40B4-BE49-F238E27FC236}">
                <a16:creationId xmlns:a16="http://schemas.microsoft.com/office/drawing/2014/main" id="{EBEA01B6-7A97-3EE3-AB9A-71118F61A24F}"/>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0CEEACE7-07FF-977E-C468-8DA49F5623C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F2BD455A-6927-974C-06B3-363AEAFF84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3BA7C4A-C876-4D15-86AD-8081D2850C6B}" type="slidenum">
              <a:rPr lang="en-US" altLang="en-US" b="0"/>
              <a:pPr/>
              <a:t>36</a:t>
            </a:fld>
            <a:endParaRPr lang="en-US" altLang="en-US" b="0"/>
          </a:p>
        </p:txBody>
      </p:sp>
      <p:sp>
        <p:nvSpPr>
          <p:cNvPr id="71683" name="Rectangle 2">
            <a:extLst>
              <a:ext uri="{FF2B5EF4-FFF2-40B4-BE49-F238E27FC236}">
                <a16:creationId xmlns:a16="http://schemas.microsoft.com/office/drawing/2014/main" id="{EE86E05C-FADF-ABDF-9A67-EB9AD9E32E56}"/>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3F1762B0-885F-7AC0-6B9A-244059181A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F2BD455A-6927-974C-06B3-363AEAFF84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3BA7C4A-C876-4D15-86AD-8081D2850C6B}" type="slidenum">
              <a:rPr lang="en-US" altLang="en-US" b="0"/>
              <a:pPr/>
              <a:t>37</a:t>
            </a:fld>
            <a:endParaRPr lang="en-US" altLang="en-US" b="0"/>
          </a:p>
        </p:txBody>
      </p:sp>
      <p:sp>
        <p:nvSpPr>
          <p:cNvPr id="71683" name="Rectangle 2">
            <a:extLst>
              <a:ext uri="{FF2B5EF4-FFF2-40B4-BE49-F238E27FC236}">
                <a16:creationId xmlns:a16="http://schemas.microsoft.com/office/drawing/2014/main" id="{EE86E05C-FADF-ABDF-9A67-EB9AD9E32E56}"/>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3F1762B0-885F-7AC0-6B9A-244059181A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60481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1.png"/><Relationship Id="rId7" Type="http://schemas.openxmlformats.org/officeDocument/2006/relationships/image" Target="../media/image8.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3.png"/><Relationship Id="rId7"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5.png"/><Relationship Id="rId7" Type="http://schemas.openxmlformats.org/officeDocument/2006/relationships/image" Target="../media/image8.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7.png"/><Relationship Id="rId7"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9.png"/><Relationship Id="rId7" Type="http://schemas.openxmlformats.org/officeDocument/2006/relationships/image" Target="../media/image8.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9.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9.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9.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9.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4436" y="422122"/>
            <a:ext cx="5327533" cy="1530965"/>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659741" y="642743"/>
            <a:ext cx="5051143" cy="1089722"/>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Computer Networks</a:t>
            </a:r>
            <a:endParaRPr lang="en-US" sz="2800" b="1" dirty="0">
              <a:solidFill>
                <a:schemeClr val="bg1"/>
              </a:solidFill>
              <a:latin typeface="Times New Roman" panose="02020603050405020304" pitchFamily="18" charset="0"/>
              <a:cs typeface="Times New Roman" panose="02020603050405020304" pitchFamily="18" charset="0"/>
            </a:endParaRPr>
          </a:p>
          <a:p>
            <a:pPr>
              <a:lnSpc>
                <a:spcPct val="150000"/>
              </a:lnSpc>
            </a:pPr>
            <a:r>
              <a:rPr lang="en-US" sz="2800" dirty="0">
                <a:solidFill>
                  <a:srgbClr val="24A9E1"/>
                </a:solidFill>
                <a:latin typeface="Tajawal Medium" panose="00000600000000000000" pitchFamily="2" charset="-78"/>
                <a:cs typeface="Tajawal Medium" panose="00000600000000000000" pitchFamily="2" charset="-78"/>
              </a:rPr>
              <a:t>Eng. Eman Hamdy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23303" y="3125529"/>
            <a:ext cx="5303348" cy="954107"/>
          </a:xfrm>
          <a:prstGeom prst="rect">
            <a:avLst/>
          </a:prstGeom>
          <a:noFill/>
        </p:spPr>
        <p:txBody>
          <a:bodyPr wrap="square" rtlCol="0">
            <a:spAutoFit/>
          </a:bodyPr>
          <a:lstStyle/>
          <a:p>
            <a:pPr algn="ctr"/>
            <a:r>
              <a:rPr lang="en-US" sz="2800" b="1" i="0"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B886B56-436A-3D7F-CF6E-B6910A0B564B}"/>
              </a:ext>
            </a:extLst>
          </p:cNvPr>
          <p:cNvSpPr>
            <a:spLocks noChangeArrowheads="1"/>
          </p:cNvSpPr>
          <p:nvPr/>
        </p:nvSpPr>
        <p:spPr bwMode="auto">
          <a:xfrm>
            <a:off x="1406371" y="2005651"/>
            <a:ext cx="868680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Describe local and wide area networks (LANs and Wans).</a:t>
            </a:r>
          </a:p>
        </p:txBody>
      </p:sp>
      <p:sp>
        <p:nvSpPr>
          <p:cNvPr id="7173" name="Rectangle 2">
            <a:extLst>
              <a:ext uri="{FF2B5EF4-FFF2-40B4-BE49-F238E27FC236}">
                <a16:creationId xmlns:a16="http://schemas.microsoft.com/office/drawing/2014/main" id="{B8F2C11C-49D5-FCFC-93B2-4B75CAC29D24}"/>
              </a:ext>
            </a:extLst>
          </p:cNvPr>
          <p:cNvSpPr>
            <a:spLocks noChangeArrowheads="1"/>
          </p:cNvSpPr>
          <p:nvPr/>
        </p:nvSpPr>
        <p:spPr bwMode="auto">
          <a:xfrm>
            <a:off x="1406371" y="2563041"/>
            <a:ext cx="868680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Distinguish an internet from the Internet.</a:t>
            </a:r>
          </a:p>
        </p:txBody>
      </p:sp>
      <p:sp>
        <p:nvSpPr>
          <p:cNvPr id="7174" name="Rectangle 2">
            <a:extLst>
              <a:ext uri="{FF2B5EF4-FFF2-40B4-BE49-F238E27FC236}">
                <a16:creationId xmlns:a16="http://schemas.microsoft.com/office/drawing/2014/main" id="{17F10211-7E3E-C598-20B7-4F1762DA308B}"/>
              </a:ext>
            </a:extLst>
          </p:cNvPr>
          <p:cNvSpPr>
            <a:spLocks noChangeArrowheads="1"/>
          </p:cNvSpPr>
          <p:nvPr/>
        </p:nvSpPr>
        <p:spPr bwMode="auto">
          <a:xfrm>
            <a:off x="1406372" y="3159539"/>
            <a:ext cx="8385175"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Describe the TCP/IP protocol suite as the network model in the internet.</a:t>
            </a:r>
          </a:p>
        </p:txBody>
      </p:sp>
      <p:sp>
        <p:nvSpPr>
          <p:cNvPr id="7181" name="Rectangle 2">
            <a:extLst>
              <a:ext uri="{FF2B5EF4-FFF2-40B4-BE49-F238E27FC236}">
                <a16:creationId xmlns:a16="http://schemas.microsoft.com/office/drawing/2014/main" id="{97E82C3B-5D7D-A8E8-1597-979807D7FAFE}"/>
              </a:ext>
            </a:extLst>
          </p:cNvPr>
          <p:cNvSpPr>
            <a:spLocks noChangeArrowheads="1"/>
          </p:cNvSpPr>
          <p:nvPr/>
        </p:nvSpPr>
        <p:spPr bwMode="auto">
          <a:xfrm>
            <a:off x="1406371" y="3615853"/>
            <a:ext cx="807085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Define the layers in the TCP/IP protocol suite and their relationship.</a:t>
            </a:r>
          </a:p>
        </p:txBody>
      </p:sp>
      <p:pic>
        <p:nvPicPr>
          <p:cNvPr id="2" name="Picture 1">
            <a:extLst>
              <a:ext uri="{FF2B5EF4-FFF2-40B4-BE49-F238E27FC236}">
                <a16:creationId xmlns:a16="http://schemas.microsoft.com/office/drawing/2014/main" id="{DAE5FB59-DF4E-9E70-9416-91BC3147BD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99682ECC-9EF0-A77C-3D86-175F0113262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E54AB4EE-2398-B682-9F88-59A25588CFC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CA5C3F5-3D0F-5B43-E690-A71C8206E1B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618D3769-B91E-ADFB-CB6F-BA9F0F063ED0}"/>
              </a:ext>
            </a:extLst>
          </p:cNvPr>
          <p:cNvPicPr>
            <a:picLocks noChangeAspect="1"/>
          </p:cNvPicPr>
          <p:nvPr/>
        </p:nvPicPr>
        <p:blipFill>
          <a:blip r:embed="rId6"/>
          <a:stretch>
            <a:fillRect/>
          </a:stretch>
        </p:blipFill>
        <p:spPr>
          <a:xfrm>
            <a:off x="0" y="-2299"/>
            <a:ext cx="11339032" cy="1610200"/>
          </a:xfrm>
          <a:prstGeom prst="rect">
            <a:avLst/>
          </a:prstGeom>
        </p:spPr>
      </p:pic>
      <p:sp>
        <p:nvSpPr>
          <p:cNvPr id="8" name="TextBox 7">
            <a:extLst>
              <a:ext uri="{FF2B5EF4-FFF2-40B4-BE49-F238E27FC236}">
                <a16:creationId xmlns:a16="http://schemas.microsoft.com/office/drawing/2014/main" id="{4E7C8F54-3A22-8C82-485C-23184ABBB696}"/>
              </a:ext>
            </a:extLst>
          </p:cNvPr>
          <p:cNvSpPr txBox="1"/>
          <p:nvPr/>
        </p:nvSpPr>
        <p:spPr>
          <a:xfrm>
            <a:off x="5188997" y="506791"/>
            <a:ext cx="6223246" cy="523220"/>
          </a:xfrm>
          <a:prstGeom prst="rect">
            <a:avLst/>
          </a:prstGeom>
          <a:noFill/>
        </p:spPr>
        <p:txBody>
          <a:bodyPr wrap="square">
            <a:spAutoFit/>
          </a:bodyPr>
          <a:lstStyle/>
          <a:p>
            <a:pPr>
              <a:defRPr/>
            </a:pPr>
            <a:r>
              <a:rPr lang="en-US" altLang="en-US" sz="2800" b="1" dirty="0">
                <a:solidFill>
                  <a:schemeClr val="bg1"/>
                </a:solidFill>
                <a:latin typeface="Times New Roman" panose="02020603050405020304" pitchFamily="18" charset="0"/>
              </a:rPr>
              <a:t>Objectives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C60002-1517-F6B2-4803-11C6C6D91CA5}"/>
              </a:ext>
            </a:extLst>
          </p:cNvPr>
          <p:cNvSpPr txBox="1"/>
          <p:nvPr/>
        </p:nvSpPr>
        <p:spPr>
          <a:xfrm>
            <a:off x="3886200" y="457200"/>
            <a:ext cx="3124200" cy="369332"/>
          </a:xfrm>
          <a:prstGeom prst="rect">
            <a:avLst/>
          </a:prstGeom>
          <a:noFill/>
        </p:spPr>
        <p:txBody>
          <a:bodyPr wrap="square" rtlCol="0">
            <a:spAutoFit/>
          </a:bodyPr>
          <a:lstStyle/>
          <a:p>
            <a:r>
              <a:rPr lang="en-US" dirty="0">
                <a:solidFill>
                  <a:schemeClr val="bg1"/>
                </a:solidFill>
              </a:rPr>
              <a:t>Introduction</a:t>
            </a:r>
          </a:p>
        </p:txBody>
      </p:sp>
      <p:sp>
        <p:nvSpPr>
          <p:cNvPr id="3" name="TextBox 2">
            <a:extLst>
              <a:ext uri="{FF2B5EF4-FFF2-40B4-BE49-F238E27FC236}">
                <a16:creationId xmlns:a16="http://schemas.microsoft.com/office/drawing/2014/main" id="{63F37B51-13B7-D8AF-CDA0-E378CB7DD605}"/>
              </a:ext>
            </a:extLst>
          </p:cNvPr>
          <p:cNvSpPr txBox="1"/>
          <p:nvPr/>
        </p:nvSpPr>
        <p:spPr>
          <a:xfrm>
            <a:off x="736847" y="1659791"/>
            <a:ext cx="10821879" cy="3903504"/>
          </a:xfrm>
          <a:prstGeom prst="rect">
            <a:avLst/>
          </a:prstGeom>
          <a:noFill/>
        </p:spPr>
        <p:txBody>
          <a:bodyPr wrap="square" rtlCol="0">
            <a:spAutoFit/>
          </a:bodyPr>
          <a:lstStyle/>
          <a:p>
            <a:pPr marL="457200" indent="-457200">
              <a:lnSpc>
                <a:spcPct val="150000"/>
              </a:lnSpc>
              <a:buFont typeface="Wingdings" panose="05000000000000000000" pitchFamily="2" charset="2"/>
              <a:buChar char="q"/>
            </a:pPr>
            <a:r>
              <a:rPr lang="en-US" sz="2800" dirty="0"/>
              <a:t>A network is a combination of hardware and software that sends data from one location to another. </a:t>
            </a:r>
          </a:p>
          <a:p>
            <a:pPr marL="457200" indent="-457200">
              <a:lnSpc>
                <a:spcPct val="150000"/>
              </a:lnSpc>
              <a:buFont typeface="Wingdings" panose="05000000000000000000" pitchFamily="2" charset="2"/>
              <a:buChar char="q"/>
            </a:pPr>
            <a:r>
              <a:rPr lang="en-US" sz="2800" dirty="0"/>
              <a:t>The hardware consists of the physical equipment that carries signals from one point in the network to another. </a:t>
            </a:r>
          </a:p>
          <a:p>
            <a:pPr marL="457200" indent="-457200">
              <a:lnSpc>
                <a:spcPct val="150000"/>
              </a:lnSpc>
              <a:buFont typeface="Wingdings" panose="05000000000000000000" pitchFamily="2" charset="2"/>
              <a:buChar char="q"/>
            </a:pPr>
            <a:r>
              <a:rPr lang="en-US" sz="2800" dirty="0"/>
              <a:t>The software consists of instructions that make the services that we expect from a network possible.</a:t>
            </a:r>
          </a:p>
        </p:txBody>
      </p:sp>
      <p:pic>
        <p:nvPicPr>
          <p:cNvPr id="6" name="Picture 5">
            <a:extLst>
              <a:ext uri="{FF2B5EF4-FFF2-40B4-BE49-F238E27FC236}">
                <a16:creationId xmlns:a16="http://schemas.microsoft.com/office/drawing/2014/main" id="{5667CB77-E7B4-102A-BE6D-11BDA3EAA5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17857"/>
            <a:ext cx="1222425" cy="1096206"/>
          </a:xfrm>
          <a:prstGeom prst="rect">
            <a:avLst/>
          </a:prstGeom>
        </p:spPr>
      </p:pic>
      <p:pic>
        <p:nvPicPr>
          <p:cNvPr id="7" name="Picture 6">
            <a:extLst>
              <a:ext uri="{FF2B5EF4-FFF2-40B4-BE49-F238E27FC236}">
                <a16:creationId xmlns:a16="http://schemas.microsoft.com/office/drawing/2014/main" id="{A7485A41-6A83-AD7D-67B3-8691CF83F889}"/>
              </a:ext>
            </a:extLst>
          </p:cNvPr>
          <p:cNvPicPr>
            <a:picLocks noChangeAspect="1"/>
          </p:cNvPicPr>
          <p:nvPr/>
        </p:nvPicPr>
        <p:blipFill>
          <a:blip r:embed="rId3"/>
          <a:stretch>
            <a:fillRect/>
          </a:stretch>
        </p:blipFill>
        <p:spPr>
          <a:xfrm>
            <a:off x="2440788" y="5958122"/>
            <a:ext cx="9902229" cy="204838"/>
          </a:xfrm>
          <a:prstGeom prst="rect">
            <a:avLst/>
          </a:prstGeom>
        </p:spPr>
      </p:pic>
      <p:pic>
        <p:nvPicPr>
          <p:cNvPr id="8" name="Picture 7">
            <a:extLst>
              <a:ext uri="{FF2B5EF4-FFF2-40B4-BE49-F238E27FC236}">
                <a16:creationId xmlns:a16="http://schemas.microsoft.com/office/drawing/2014/main" id="{E4A6B448-4927-EEE0-29E7-3B00DB957E38}"/>
              </a:ext>
            </a:extLst>
          </p:cNvPr>
          <p:cNvPicPr>
            <a:picLocks noChangeAspect="1"/>
          </p:cNvPicPr>
          <p:nvPr/>
        </p:nvPicPr>
        <p:blipFill>
          <a:blip r:embed="rId4"/>
          <a:stretch>
            <a:fillRect/>
          </a:stretch>
        </p:blipFill>
        <p:spPr>
          <a:xfrm>
            <a:off x="-108036" y="2213700"/>
            <a:ext cx="238650" cy="2709534"/>
          </a:xfrm>
          <a:prstGeom prst="rect">
            <a:avLst/>
          </a:prstGeom>
        </p:spPr>
      </p:pic>
      <p:pic>
        <p:nvPicPr>
          <p:cNvPr id="9" name="Picture 8">
            <a:extLst>
              <a:ext uri="{FF2B5EF4-FFF2-40B4-BE49-F238E27FC236}">
                <a16:creationId xmlns:a16="http://schemas.microsoft.com/office/drawing/2014/main" id="{BD8049C2-3992-0A54-9D4C-F698A70C0EAA}"/>
              </a:ext>
            </a:extLst>
          </p:cNvPr>
          <p:cNvPicPr>
            <a:picLocks noChangeAspect="1"/>
          </p:cNvPicPr>
          <p:nvPr/>
        </p:nvPicPr>
        <p:blipFill>
          <a:blip r:embed="rId4"/>
          <a:stretch>
            <a:fillRect/>
          </a:stretch>
        </p:blipFill>
        <p:spPr>
          <a:xfrm>
            <a:off x="12072675" y="2213700"/>
            <a:ext cx="238650" cy="2709534"/>
          </a:xfrm>
          <a:prstGeom prst="rect">
            <a:avLst/>
          </a:prstGeom>
        </p:spPr>
      </p:pic>
      <p:pic>
        <p:nvPicPr>
          <p:cNvPr id="10" name="Picture 9">
            <a:extLst>
              <a:ext uri="{FF2B5EF4-FFF2-40B4-BE49-F238E27FC236}">
                <a16:creationId xmlns:a16="http://schemas.microsoft.com/office/drawing/2014/main" id="{5B190BCC-4A26-84F6-B3B9-C2F67CC3912E}"/>
              </a:ext>
            </a:extLst>
          </p:cNvPr>
          <p:cNvPicPr>
            <a:picLocks noChangeAspect="1"/>
          </p:cNvPicPr>
          <p:nvPr/>
        </p:nvPicPr>
        <p:blipFill>
          <a:blip r:embed="rId5"/>
          <a:stretch>
            <a:fillRect/>
          </a:stretch>
        </p:blipFill>
        <p:spPr>
          <a:xfrm>
            <a:off x="0" y="0"/>
            <a:ext cx="11339032" cy="1610200"/>
          </a:xfrm>
          <a:prstGeom prst="rect">
            <a:avLst/>
          </a:prstGeom>
        </p:spPr>
      </p:pic>
      <p:sp>
        <p:nvSpPr>
          <p:cNvPr id="11" name="TextBox 10">
            <a:extLst>
              <a:ext uri="{FF2B5EF4-FFF2-40B4-BE49-F238E27FC236}">
                <a16:creationId xmlns:a16="http://schemas.microsoft.com/office/drawing/2014/main" id="{2F4E447D-90F9-B178-F596-E585B60BA1E8}"/>
              </a:ext>
            </a:extLst>
          </p:cNvPr>
          <p:cNvSpPr txBox="1"/>
          <p:nvPr/>
        </p:nvSpPr>
        <p:spPr>
          <a:xfrm>
            <a:off x="3222594" y="506791"/>
            <a:ext cx="8189649" cy="646331"/>
          </a:xfrm>
          <a:prstGeom prst="rect">
            <a:avLst/>
          </a:prstGeom>
          <a:noFill/>
        </p:spPr>
        <p:txBody>
          <a:bodyPr wrap="square">
            <a:spAutoFit/>
          </a:bodyPr>
          <a:lstStyle/>
          <a:p>
            <a:pPr>
              <a:defRPr/>
            </a:pPr>
            <a:r>
              <a:rPr lang="en-US" altLang="en-US" sz="3600" dirty="0">
                <a:solidFill>
                  <a:schemeClr val="bg1"/>
                </a:solidFill>
                <a:latin typeface="Calibri" panose="020F0502020204030204" pitchFamily="34" charset="0"/>
              </a:rPr>
              <a:t>6.1 </a:t>
            </a:r>
            <a:r>
              <a:rPr lang="en-US" altLang="en-US" sz="3600" b="1" dirty="0">
                <a:solidFill>
                  <a:schemeClr val="bg1"/>
                </a:solidFill>
                <a:latin typeface="Times New Roman" panose="02020603050405020304" pitchFamily="18" charset="0"/>
              </a:rPr>
              <a:t>Introduction</a:t>
            </a:r>
          </a:p>
        </p:txBody>
      </p:sp>
    </p:spTree>
    <p:extLst>
      <p:ext uri="{BB962C8B-B14F-4D97-AF65-F5344CB8AC3E}">
        <p14:creationId xmlns:p14="http://schemas.microsoft.com/office/powerpoint/2010/main" val="503164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20" name="Text Box 4">
            <a:extLst>
              <a:ext uri="{FF2B5EF4-FFF2-40B4-BE49-F238E27FC236}">
                <a16:creationId xmlns:a16="http://schemas.microsoft.com/office/drawing/2014/main" id="{BEDB5C05-F440-A7BE-161E-C298A132759B}"/>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9221" name="Rectangle 5">
            <a:extLst>
              <a:ext uri="{FF2B5EF4-FFF2-40B4-BE49-F238E27FC236}">
                <a16:creationId xmlns:a16="http://schemas.microsoft.com/office/drawing/2014/main" id="{901CC056-A8DD-66C0-8781-F13793414706}"/>
              </a:ext>
            </a:extLst>
          </p:cNvPr>
          <p:cNvSpPr>
            <a:spLocks noChangeArrowheads="1"/>
          </p:cNvSpPr>
          <p:nvPr/>
        </p:nvSpPr>
        <p:spPr bwMode="auto">
          <a:xfrm>
            <a:off x="337351" y="2211164"/>
            <a:ext cx="1146107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buFont typeface="Arial" panose="020B0604020202020204" pitchFamily="34" charset="0"/>
              <a:buChar char="•"/>
            </a:pPr>
            <a:r>
              <a:rPr lang="en-US" altLang="en-US" sz="2400" b="0" dirty="0">
                <a:latin typeface="Times New Roman" panose="02020603050405020304" pitchFamily="18" charset="0"/>
              </a:rPr>
              <a:t>A </a:t>
            </a:r>
            <a:r>
              <a:rPr lang="en-US" altLang="en-US" sz="2400" dirty="0">
                <a:solidFill>
                  <a:schemeClr val="folHlink"/>
                </a:solidFill>
                <a:latin typeface="Times New Roman" panose="02020603050405020304" pitchFamily="18" charset="0"/>
              </a:rPr>
              <a:t>network</a:t>
            </a:r>
            <a:r>
              <a:rPr lang="en-US" altLang="en-US" sz="2400" b="0" dirty="0">
                <a:latin typeface="Times New Roman" panose="02020603050405020304" pitchFamily="18" charset="0"/>
              </a:rPr>
              <a:t> </a:t>
            </a:r>
            <a:r>
              <a:rPr lang="en-GB" altLang="en-US" sz="2400" b="0" dirty="0">
                <a:latin typeface="Times New Roman" panose="02020603050405020304" pitchFamily="18" charset="0"/>
              </a:rPr>
              <a:t>is the interconnection of devices capable of communication. </a:t>
            </a:r>
          </a:p>
          <a:p>
            <a:pPr algn="just" eaLnBrk="1" hangingPunct="1">
              <a:buFont typeface="Arial" panose="020B0604020202020204" pitchFamily="34" charset="0"/>
              <a:buChar char="•"/>
            </a:pPr>
            <a:r>
              <a:rPr lang="en-GB" altLang="en-US" sz="2400" b="0" dirty="0">
                <a:latin typeface="Times New Roman" panose="02020603050405020304" pitchFamily="18" charset="0"/>
              </a:rPr>
              <a:t>A device can be a </a:t>
            </a:r>
            <a:r>
              <a:rPr lang="en-GB" altLang="en-US" sz="2400" dirty="0">
                <a:latin typeface="Times New Roman" panose="02020603050405020304" pitchFamily="18" charset="0"/>
              </a:rPr>
              <a:t>host</a:t>
            </a:r>
            <a:r>
              <a:rPr lang="en-GB" altLang="en-US" sz="2400" b="0" dirty="0">
                <a:latin typeface="Times New Roman" panose="02020603050405020304" pitchFamily="18" charset="0"/>
              </a:rPr>
              <a:t> (such as a computer, desktop, laptop, workstation, mobile phone, or security system) and can be a </a:t>
            </a:r>
            <a:r>
              <a:rPr lang="en-GB" altLang="en-US" sz="2400" dirty="0">
                <a:latin typeface="Times New Roman" panose="02020603050405020304" pitchFamily="18" charset="0"/>
              </a:rPr>
              <a:t>connecting device </a:t>
            </a:r>
            <a:r>
              <a:rPr lang="en-GB" altLang="en-US" sz="2400" b="0" dirty="0">
                <a:latin typeface="Times New Roman" panose="02020603050405020304" pitchFamily="18" charset="0"/>
              </a:rPr>
              <a:t>such as a </a:t>
            </a:r>
            <a:r>
              <a:rPr lang="en-GB" altLang="en-US" sz="2400" dirty="0">
                <a:latin typeface="Times New Roman" panose="02020603050405020304" pitchFamily="18" charset="0"/>
              </a:rPr>
              <a:t>router</a:t>
            </a:r>
            <a:r>
              <a:rPr lang="en-GB" altLang="en-US" sz="2400" b="0" dirty="0">
                <a:latin typeface="Times New Roman" panose="02020603050405020304" pitchFamily="18" charset="0"/>
              </a:rPr>
              <a:t> connecting the network to other networks, a switch which connects devices together, a modem (modulator-demodulator) that changes the form of data, etc. </a:t>
            </a:r>
          </a:p>
          <a:p>
            <a:pPr algn="just" eaLnBrk="1" hangingPunct="1">
              <a:buFont typeface="Arial" panose="020B0604020202020204" pitchFamily="34" charset="0"/>
              <a:buChar char="•"/>
            </a:pPr>
            <a:r>
              <a:rPr lang="en-GB" altLang="en-US" sz="2400" b="0" dirty="0">
                <a:latin typeface="Times New Roman" panose="02020603050405020304" pitchFamily="18" charset="0"/>
              </a:rPr>
              <a:t>These devices in a network are connected using wired or wireless transmission media. </a:t>
            </a:r>
          </a:p>
          <a:p>
            <a:pPr algn="just" eaLnBrk="1" hangingPunct="1">
              <a:buFont typeface="Arial" panose="020B0604020202020204" pitchFamily="34" charset="0"/>
              <a:buChar char="•"/>
            </a:pPr>
            <a:r>
              <a:rPr lang="en-GB" altLang="en-US" sz="2400" b="0" dirty="0">
                <a:latin typeface="Times New Roman" panose="02020603050405020304" pitchFamily="18" charset="0"/>
              </a:rPr>
              <a:t>When connecting two computers, we have created a network, although very small.</a:t>
            </a:r>
            <a:endParaRPr lang="en-US" altLang="en-US" sz="2400" b="0" dirty="0">
              <a:latin typeface="Times New Roman" panose="02020603050405020304" pitchFamily="18" charset="0"/>
            </a:endParaRPr>
          </a:p>
        </p:txBody>
      </p:sp>
      <p:pic>
        <p:nvPicPr>
          <p:cNvPr id="2" name="Picture 1">
            <a:extLst>
              <a:ext uri="{FF2B5EF4-FFF2-40B4-BE49-F238E27FC236}">
                <a16:creationId xmlns:a16="http://schemas.microsoft.com/office/drawing/2014/main" id="{0D422B63-2A3D-94CC-5EFE-B46CB9ABCD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E28F42DB-DE5B-468F-E375-678A8D13BF9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F7A7BEB1-2C13-FC80-B6B9-87339CC8CC5B}"/>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77E1F5E-AE40-AFFC-042C-BAEECB6F06F3}"/>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99D27BB-F80E-5DE8-C9D5-52B8865B7455}"/>
              </a:ext>
            </a:extLst>
          </p:cNvPr>
          <p:cNvPicPr>
            <a:picLocks noChangeAspect="1"/>
          </p:cNvPicPr>
          <p:nvPr/>
        </p:nvPicPr>
        <p:blipFill>
          <a:blip r:embed="rId6"/>
          <a:stretch>
            <a:fillRect/>
          </a:stretch>
        </p:blipFill>
        <p:spPr>
          <a:xfrm>
            <a:off x="0" y="-1511"/>
            <a:ext cx="11339032" cy="1610200"/>
          </a:xfrm>
          <a:prstGeom prst="rect">
            <a:avLst/>
          </a:prstGeom>
        </p:spPr>
      </p:pic>
      <p:sp>
        <p:nvSpPr>
          <p:cNvPr id="8" name="TextBox 7">
            <a:extLst>
              <a:ext uri="{FF2B5EF4-FFF2-40B4-BE49-F238E27FC236}">
                <a16:creationId xmlns:a16="http://schemas.microsoft.com/office/drawing/2014/main" id="{EE283113-120A-BD73-A786-63E3A699DA37}"/>
              </a:ext>
            </a:extLst>
          </p:cNvPr>
          <p:cNvSpPr txBox="1"/>
          <p:nvPr/>
        </p:nvSpPr>
        <p:spPr>
          <a:xfrm>
            <a:off x="4678975" y="504409"/>
            <a:ext cx="6223246" cy="646331"/>
          </a:xfrm>
          <a:prstGeom prst="rect">
            <a:avLst/>
          </a:prstGeom>
          <a:noFill/>
        </p:spPr>
        <p:txBody>
          <a:bodyPr wrap="square">
            <a:spAutoFit/>
          </a:bodyPr>
          <a:lstStyle/>
          <a:p>
            <a:r>
              <a:rPr lang="en-US" altLang="en-US" sz="3200" dirty="0">
                <a:solidFill>
                  <a:schemeClr val="bg1"/>
                </a:solidFill>
                <a:latin typeface="Calibri" panose="020F0502020204030204" pitchFamily="34" charset="0"/>
              </a:rPr>
              <a:t>6.1.1  </a:t>
            </a:r>
            <a:r>
              <a:rPr lang="en-US" altLang="en-US" sz="3600" dirty="0">
                <a:solidFill>
                  <a:schemeClr val="bg1"/>
                </a:solidFill>
                <a:latin typeface="Calibri" panose="020F0502020204030204" pitchFamily="34" charset="0"/>
              </a:rPr>
              <a:t>Networks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Text Box 4">
            <a:extLst>
              <a:ext uri="{FF2B5EF4-FFF2-40B4-BE49-F238E27FC236}">
                <a16:creationId xmlns:a16="http://schemas.microsoft.com/office/drawing/2014/main" id="{2FD9C979-127C-A674-535D-B8BA4FE1C661}"/>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5365" name="TextBox 9">
            <a:extLst>
              <a:ext uri="{FF2B5EF4-FFF2-40B4-BE49-F238E27FC236}">
                <a16:creationId xmlns:a16="http://schemas.microsoft.com/office/drawing/2014/main" id="{FD3B6F39-66C8-47DA-572C-C49E9784BFE6}"/>
              </a:ext>
            </a:extLst>
          </p:cNvPr>
          <p:cNvSpPr txBox="1">
            <a:spLocks noChangeArrowheads="1"/>
          </p:cNvSpPr>
          <p:nvPr/>
        </p:nvSpPr>
        <p:spPr bwMode="auto">
          <a:xfrm>
            <a:off x="651740" y="3654375"/>
            <a:ext cx="1118228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GB" altLang="en-US" sz="2400" b="0" dirty="0">
                <a:latin typeface="Times New Roman" panose="02020603050405020304" pitchFamily="18" charset="0"/>
                <a:cs typeface="Times New Roman" panose="02020603050405020304" pitchFamily="18" charset="0"/>
              </a:rPr>
              <a:t>A </a:t>
            </a:r>
            <a:r>
              <a:rPr lang="en-GB" altLang="en-US" sz="2400" dirty="0">
                <a:latin typeface="Times New Roman" panose="02020603050405020304" pitchFamily="18" charset="0"/>
                <a:cs typeface="Times New Roman" panose="02020603050405020304" pitchFamily="18" charset="0"/>
              </a:rPr>
              <a:t>point-to-point</a:t>
            </a:r>
            <a:r>
              <a:rPr lang="en-GB" altLang="en-US" sz="2400" b="0" dirty="0">
                <a:latin typeface="Times New Roman" panose="02020603050405020304" pitchFamily="18" charset="0"/>
                <a:cs typeface="Times New Roman" panose="02020603050405020304" pitchFamily="18" charset="0"/>
              </a:rPr>
              <a:t>  </a:t>
            </a:r>
            <a:r>
              <a:rPr lang="en-US" altLang="en-US" sz="2400" b="0" dirty="0">
                <a:latin typeface="Times New Roman" panose="02020603050405020304" pitchFamily="18" charset="0"/>
                <a:cs typeface="Times New Roman" panose="02020603050405020304" pitchFamily="18" charset="0"/>
              </a:rPr>
              <a:t> connection provides a dedicated link between two devices, and the entire capacity of the link is reserved for transmission between these two devices.</a:t>
            </a:r>
          </a:p>
          <a:p>
            <a:r>
              <a:rPr lang="en-US" altLang="en-US" sz="2400" b="0" dirty="0">
                <a:latin typeface="Times New Roman" panose="02020603050405020304" pitchFamily="18" charset="0"/>
                <a:cs typeface="Times New Roman" panose="02020603050405020304" pitchFamily="18" charset="0"/>
              </a:rPr>
              <a:t> A </a:t>
            </a:r>
            <a:r>
              <a:rPr lang="en-US" altLang="en-US" sz="2400" dirty="0">
                <a:latin typeface="Times New Roman" panose="02020603050405020304" pitchFamily="18" charset="0"/>
                <a:cs typeface="Times New Roman" panose="02020603050405020304" pitchFamily="18" charset="0"/>
              </a:rPr>
              <a:t>multipoint connection </a:t>
            </a:r>
            <a:r>
              <a:rPr lang="en-US" altLang="en-US" sz="2400" b="0" dirty="0">
                <a:latin typeface="Times New Roman" panose="02020603050405020304" pitchFamily="18" charset="0"/>
                <a:cs typeface="Times New Roman" panose="02020603050405020304" pitchFamily="18" charset="0"/>
              </a:rPr>
              <a:t>(also called multidrop connection) is one in which more than two specific devices share a single link (Figure 6.1.b). In a multipoint environment, the capacity of the channel is shared, either spatially or temporally.</a:t>
            </a:r>
            <a:endParaRPr lang="en-US" altLang="en-US"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3AAFFFB-ACAB-09A2-7F07-FAED91BA7589}"/>
              </a:ext>
            </a:extLst>
          </p:cNvPr>
          <p:cNvSpPr txBox="1"/>
          <p:nvPr/>
        </p:nvSpPr>
        <p:spPr>
          <a:xfrm>
            <a:off x="3886200" y="461400"/>
            <a:ext cx="4419600" cy="369332"/>
          </a:xfrm>
          <a:prstGeom prst="rect">
            <a:avLst/>
          </a:prstGeom>
          <a:noFill/>
        </p:spPr>
        <p:txBody>
          <a:bodyPr wrap="square" rtlCol="0">
            <a:spAutoFit/>
          </a:bodyPr>
          <a:lstStyle/>
          <a:p>
            <a:r>
              <a:rPr lang="en-US" dirty="0">
                <a:solidFill>
                  <a:schemeClr val="bg1"/>
                </a:solidFill>
              </a:rPr>
              <a:t>Type of Connection</a:t>
            </a:r>
          </a:p>
        </p:txBody>
      </p:sp>
      <p:pic>
        <p:nvPicPr>
          <p:cNvPr id="2" name="Picture 1">
            <a:extLst>
              <a:ext uri="{FF2B5EF4-FFF2-40B4-BE49-F238E27FC236}">
                <a16:creationId xmlns:a16="http://schemas.microsoft.com/office/drawing/2014/main" id="{886442B8-D28E-D4B8-92F0-1C9344BD72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51497"/>
            <a:ext cx="1222425" cy="1096206"/>
          </a:xfrm>
          <a:prstGeom prst="rect">
            <a:avLst/>
          </a:prstGeom>
        </p:spPr>
      </p:pic>
      <p:pic>
        <p:nvPicPr>
          <p:cNvPr id="3" name="Picture 2">
            <a:extLst>
              <a:ext uri="{FF2B5EF4-FFF2-40B4-BE49-F238E27FC236}">
                <a16:creationId xmlns:a16="http://schemas.microsoft.com/office/drawing/2014/main" id="{11AF4CBA-5B28-FD94-6682-AE873B3F87C8}"/>
              </a:ext>
            </a:extLst>
          </p:cNvPr>
          <p:cNvPicPr>
            <a:picLocks noChangeAspect="1"/>
          </p:cNvPicPr>
          <p:nvPr/>
        </p:nvPicPr>
        <p:blipFill>
          <a:blip r:embed="rId4"/>
          <a:stretch>
            <a:fillRect/>
          </a:stretch>
        </p:blipFill>
        <p:spPr>
          <a:xfrm>
            <a:off x="2440788" y="6191762"/>
            <a:ext cx="9902229" cy="204838"/>
          </a:xfrm>
          <a:prstGeom prst="rect">
            <a:avLst/>
          </a:prstGeom>
        </p:spPr>
      </p:pic>
      <p:pic>
        <p:nvPicPr>
          <p:cNvPr id="6" name="Picture 5">
            <a:extLst>
              <a:ext uri="{FF2B5EF4-FFF2-40B4-BE49-F238E27FC236}">
                <a16:creationId xmlns:a16="http://schemas.microsoft.com/office/drawing/2014/main" id="{28D8D09F-25EE-30C7-5EDE-D6962889B8B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C6E0DE27-97AF-52BE-8688-6F7355A936C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4521522-6C97-D7E1-AD16-A11174FFB349}"/>
              </a:ext>
            </a:extLst>
          </p:cNvPr>
          <p:cNvPicPr>
            <a:picLocks noChangeAspect="1"/>
          </p:cNvPicPr>
          <p:nvPr/>
        </p:nvPicPr>
        <p:blipFill>
          <a:blip r:embed="rId6"/>
          <a:stretch>
            <a:fillRect/>
          </a:stretch>
        </p:blipFill>
        <p:spPr>
          <a:xfrm>
            <a:off x="0" y="-3773"/>
            <a:ext cx="11339032" cy="1610200"/>
          </a:xfrm>
          <a:prstGeom prst="rect">
            <a:avLst/>
          </a:prstGeom>
        </p:spPr>
      </p:pic>
      <p:pic>
        <p:nvPicPr>
          <p:cNvPr id="4" name="Picture 3">
            <a:extLst>
              <a:ext uri="{FF2B5EF4-FFF2-40B4-BE49-F238E27FC236}">
                <a16:creationId xmlns:a16="http://schemas.microsoft.com/office/drawing/2014/main" id="{15F777A7-A130-2241-AD5E-0527704F9226}"/>
              </a:ext>
            </a:extLst>
          </p:cNvPr>
          <p:cNvPicPr>
            <a:picLocks noChangeAspect="1"/>
          </p:cNvPicPr>
          <p:nvPr/>
        </p:nvPicPr>
        <p:blipFill rotWithShape="1">
          <a:blip r:embed="rId7"/>
          <a:srcRect t="7701"/>
          <a:stretch/>
        </p:blipFill>
        <p:spPr>
          <a:xfrm>
            <a:off x="1874165" y="1526663"/>
            <a:ext cx="9144000" cy="2173622"/>
          </a:xfrm>
          <a:prstGeom prst="rect">
            <a:avLst/>
          </a:prstGeom>
        </p:spPr>
      </p:pic>
      <p:sp>
        <p:nvSpPr>
          <p:cNvPr id="9" name="TextBox 8">
            <a:extLst>
              <a:ext uri="{FF2B5EF4-FFF2-40B4-BE49-F238E27FC236}">
                <a16:creationId xmlns:a16="http://schemas.microsoft.com/office/drawing/2014/main" id="{4AE2B572-98FA-DB29-1629-C306F7DCA98A}"/>
              </a:ext>
            </a:extLst>
          </p:cNvPr>
          <p:cNvSpPr txBox="1"/>
          <p:nvPr/>
        </p:nvSpPr>
        <p:spPr>
          <a:xfrm>
            <a:off x="4556760" y="478161"/>
            <a:ext cx="4419600" cy="646331"/>
          </a:xfrm>
          <a:prstGeom prst="rect">
            <a:avLst/>
          </a:prstGeom>
          <a:noFill/>
        </p:spPr>
        <p:txBody>
          <a:bodyPr wrap="square" rtlCol="0">
            <a:spAutoFit/>
          </a:bodyPr>
          <a:lstStyle/>
          <a:p>
            <a:r>
              <a:rPr lang="en-US" sz="3600" dirty="0">
                <a:solidFill>
                  <a:schemeClr val="bg1"/>
                </a:solidFill>
              </a:rPr>
              <a:t>Type of Connection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0C24C1-23FF-8809-C4EF-FC394C603035}"/>
              </a:ext>
            </a:extLst>
          </p:cNvPr>
          <p:cNvSpPr txBox="1"/>
          <p:nvPr/>
        </p:nvSpPr>
        <p:spPr>
          <a:xfrm>
            <a:off x="3886200" y="457200"/>
            <a:ext cx="4114800" cy="369332"/>
          </a:xfrm>
          <a:prstGeom prst="rect">
            <a:avLst/>
          </a:prstGeom>
          <a:noFill/>
        </p:spPr>
        <p:txBody>
          <a:bodyPr wrap="square" rtlCol="0">
            <a:spAutoFit/>
          </a:bodyPr>
          <a:lstStyle/>
          <a:p>
            <a:r>
              <a:rPr lang="en-US" dirty="0">
                <a:solidFill>
                  <a:schemeClr val="bg1"/>
                </a:solidFill>
              </a:rPr>
              <a:t>Physical topology </a:t>
            </a:r>
          </a:p>
        </p:txBody>
      </p:sp>
      <p:sp>
        <p:nvSpPr>
          <p:cNvPr id="3" name="TextBox 2">
            <a:extLst>
              <a:ext uri="{FF2B5EF4-FFF2-40B4-BE49-F238E27FC236}">
                <a16:creationId xmlns:a16="http://schemas.microsoft.com/office/drawing/2014/main" id="{4D634958-E693-A49F-A811-0C08CDECEA89}"/>
              </a:ext>
            </a:extLst>
          </p:cNvPr>
          <p:cNvSpPr txBox="1"/>
          <p:nvPr/>
        </p:nvSpPr>
        <p:spPr>
          <a:xfrm>
            <a:off x="581891" y="1981200"/>
            <a:ext cx="11240654" cy="1938992"/>
          </a:xfrm>
          <a:prstGeom prst="rect">
            <a:avLst/>
          </a:prstGeom>
          <a:noFill/>
        </p:spPr>
        <p:txBody>
          <a:bodyPr wrap="square" rtlCol="0">
            <a:spAutoFit/>
          </a:bodyPr>
          <a:lstStyle/>
          <a:p>
            <a:r>
              <a:rPr lang="en-US" sz="2400" dirty="0"/>
              <a:t>The term physical topology refers to the way in which a network is laid out physically. Two or more devices connect to a link; one or more links form a topology. The topology of a network is the geometric representation of the relationship of all the links and devices (usually called nodes) to one another. There are four basic topologies possible: mesh, star, bus and ring </a:t>
            </a:r>
          </a:p>
        </p:txBody>
      </p:sp>
      <p:pic>
        <p:nvPicPr>
          <p:cNvPr id="4" name="Picture 3">
            <a:extLst>
              <a:ext uri="{FF2B5EF4-FFF2-40B4-BE49-F238E27FC236}">
                <a16:creationId xmlns:a16="http://schemas.microsoft.com/office/drawing/2014/main" id="{9C69C896-E4ED-E2FD-9E17-3B5A9F1D3B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A0078975-FFE5-96CE-AE90-D8ED9C2202BD}"/>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1466DC2-355F-2698-6000-7BEF7CB0CB63}"/>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D0E03C14-F445-74B1-8EBC-A4FFD6D6AFB0}"/>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44F091DB-37DF-BCE1-857D-B64751E25B74}"/>
              </a:ext>
            </a:extLst>
          </p:cNvPr>
          <p:cNvPicPr>
            <a:picLocks noChangeAspect="1"/>
          </p:cNvPicPr>
          <p:nvPr/>
        </p:nvPicPr>
        <p:blipFill>
          <a:blip r:embed="rId5"/>
          <a:stretch>
            <a:fillRect/>
          </a:stretch>
        </p:blipFill>
        <p:spPr>
          <a:xfrm>
            <a:off x="0" y="0"/>
            <a:ext cx="11339032" cy="1610200"/>
          </a:xfrm>
          <a:prstGeom prst="rect">
            <a:avLst/>
          </a:prstGeom>
        </p:spPr>
      </p:pic>
      <p:sp>
        <p:nvSpPr>
          <p:cNvPr id="9" name="TextBox 8">
            <a:extLst>
              <a:ext uri="{FF2B5EF4-FFF2-40B4-BE49-F238E27FC236}">
                <a16:creationId xmlns:a16="http://schemas.microsoft.com/office/drawing/2014/main" id="{BF73D2B8-640A-AD9E-580D-4B671BEF742E}"/>
              </a:ext>
            </a:extLst>
          </p:cNvPr>
          <p:cNvSpPr txBox="1"/>
          <p:nvPr/>
        </p:nvSpPr>
        <p:spPr>
          <a:xfrm>
            <a:off x="4998720" y="503366"/>
            <a:ext cx="4114800" cy="646331"/>
          </a:xfrm>
          <a:prstGeom prst="rect">
            <a:avLst/>
          </a:prstGeom>
          <a:noFill/>
        </p:spPr>
        <p:txBody>
          <a:bodyPr wrap="square" rtlCol="0">
            <a:spAutoFit/>
          </a:bodyPr>
          <a:lstStyle/>
          <a:p>
            <a:r>
              <a:rPr lang="en-US" sz="3600" dirty="0">
                <a:solidFill>
                  <a:schemeClr val="bg1"/>
                </a:solidFill>
              </a:rPr>
              <a:t>Physical topology </a:t>
            </a:r>
          </a:p>
        </p:txBody>
      </p:sp>
    </p:spTree>
    <p:extLst>
      <p:ext uri="{BB962C8B-B14F-4D97-AF65-F5344CB8AC3E}">
        <p14:creationId xmlns:p14="http://schemas.microsoft.com/office/powerpoint/2010/main" val="173272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146A5F-2600-5A60-9D6E-DD97362FF654}"/>
              </a:ext>
            </a:extLst>
          </p:cNvPr>
          <p:cNvSpPr txBox="1"/>
          <p:nvPr/>
        </p:nvSpPr>
        <p:spPr>
          <a:xfrm>
            <a:off x="1961331" y="1864877"/>
            <a:ext cx="8824432" cy="954107"/>
          </a:xfrm>
          <a:prstGeom prst="rect">
            <a:avLst/>
          </a:prstGeom>
          <a:noFill/>
        </p:spPr>
        <p:txBody>
          <a:bodyPr wrap="square">
            <a:spAutoFit/>
          </a:bodyPr>
          <a:lstStyle/>
          <a:p>
            <a:r>
              <a:rPr lang="en-US" sz="2800" dirty="0"/>
              <a:t>In a mesh topology, every device has a dedicated point-to-point link to every other device. </a:t>
            </a:r>
          </a:p>
        </p:txBody>
      </p:sp>
      <p:sp>
        <p:nvSpPr>
          <p:cNvPr id="4" name="TextBox 3">
            <a:extLst>
              <a:ext uri="{FF2B5EF4-FFF2-40B4-BE49-F238E27FC236}">
                <a16:creationId xmlns:a16="http://schemas.microsoft.com/office/drawing/2014/main" id="{1969F54E-F969-9A13-58DA-86CDEA854B33}"/>
              </a:ext>
            </a:extLst>
          </p:cNvPr>
          <p:cNvSpPr txBox="1"/>
          <p:nvPr/>
        </p:nvSpPr>
        <p:spPr>
          <a:xfrm>
            <a:off x="4267200" y="457200"/>
            <a:ext cx="4343400" cy="369332"/>
          </a:xfrm>
          <a:prstGeom prst="rect">
            <a:avLst/>
          </a:prstGeom>
          <a:noFill/>
        </p:spPr>
        <p:txBody>
          <a:bodyPr wrap="square" rtlCol="0">
            <a:spAutoFit/>
          </a:bodyPr>
          <a:lstStyle/>
          <a:p>
            <a:r>
              <a:rPr lang="en-US" dirty="0">
                <a:solidFill>
                  <a:schemeClr val="bg1"/>
                </a:solidFill>
              </a:rPr>
              <a:t>Mesh Topology</a:t>
            </a:r>
          </a:p>
        </p:txBody>
      </p:sp>
      <p:pic>
        <p:nvPicPr>
          <p:cNvPr id="6" name="Picture 5">
            <a:extLst>
              <a:ext uri="{FF2B5EF4-FFF2-40B4-BE49-F238E27FC236}">
                <a16:creationId xmlns:a16="http://schemas.microsoft.com/office/drawing/2014/main" id="{CE675774-00A4-9B2F-B550-32044F44ADCA}"/>
              </a:ext>
            </a:extLst>
          </p:cNvPr>
          <p:cNvPicPr>
            <a:picLocks noChangeAspect="1"/>
          </p:cNvPicPr>
          <p:nvPr/>
        </p:nvPicPr>
        <p:blipFill>
          <a:blip r:embed="rId3"/>
          <a:stretch>
            <a:fillRect/>
          </a:stretch>
        </p:blipFill>
        <p:spPr>
          <a:xfrm>
            <a:off x="4061894" y="3001384"/>
            <a:ext cx="2762250" cy="1704975"/>
          </a:xfrm>
          <a:prstGeom prst="rect">
            <a:avLst/>
          </a:prstGeom>
        </p:spPr>
      </p:pic>
      <p:pic>
        <p:nvPicPr>
          <p:cNvPr id="8" name="Picture 7">
            <a:extLst>
              <a:ext uri="{FF2B5EF4-FFF2-40B4-BE49-F238E27FC236}">
                <a16:creationId xmlns:a16="http://schemas.microsoft.com/office/drawing/2014/main" id="{4CFBCCB1-5B71-0379-DF80-5172732A04CA}"/>
              </a:ext>
            </a:extLst>
          </p:cNvPr>
          <p:cNvPicPr>
            <a:picLocks noChangeAspect="1"/>
          </p:cNvPicPr>
          <p:nvPr/>
        </p:nvPicPr>
        <p:blipFill>
          <a:blip r:embed="rId4"/>
          <a:stretch>
            <a:fillRect/>
          </a:stretch>
        </p:blipFill>
        <p:spPr>
          <a:xfrm>
            <a:off x="7229203" y="3367203"/>
            <a:ext cx="2219206" cy="486668"/>
          </a:xfrm>
          <a:prstGeom prst="rect">
            <a:avLst/>
          </a:prstGeom>
        </p:spPr>
      </p:pic>
      <p:pic>
        <p:nvPicPr>
          <p:cNvPr id="2" name="Picture 1">
            <a:extLst>
              <a:ext uri="{FF2B5EF4-FFF2-40B4-BE49-F238E27FC236}">
                <a16:creationId xmlns:a16="http://schemas.microsoft.com/office/drawing/2014/main" id="{8766E84B-B0FF-5AD5-AD6D-2F1AD67F1E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02139D5C-209C-F248-E044-86C0EF5C566C}"/>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4B91C1B6-D3EE-DE94-32B9-9FF2B9FCDE1F}"/>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F0A17D7A-BF9A-A18F-7376-34106B34C6C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93C78C11-64CA-6F13-74BB-4A9EA45BCC4A}"/>
              </a:ext>
            </a:extLst>
          </p:cNvPr>
          <p:cNvPicPr>
            <a:picLocks noChangeAspect="1"/>
          </p:cNvPicPr>
          <p:nvPr/>
        </p:nvPicPr>
        <p:blipFill>
          <a:blip r:embed="rId8"/>
          <a:stretch>
            <a:fillRect/>
          </a:stretch>
        </p:blipFill>
        <p:spPr>
          <a:xfrm>
            <a:off x="0" y="-35358"/>
            <a:ext cx="11339032" cy="1610200"/>
          </a:xfrm>
          <a:prstGeom prst="rect">
            <a:avLst/>
          </a:prstGeom>
        </p:spPr>
      </p:pic>
      <p:sp>
        <p:nvSpPr>
          <p:cNvPr id="11" name="TextBox 10">
            <a:extLst>
              <a:ext uri="{FF2B5EF4-FFF2-40B4-BE49-F238E27FC236}">
                <a16:creationId xmlns:a16="http://schemas.microsoft.com/office/drawing/2014/main" id="{3B75A1F9-892A-58DE-D559-7DD0A0C685D7}"/>
              </a:ext>
            </a:extLst>
          </p:cNvPr>
          <p:cNvSpPr txBox="1"/>
          <p:nvPr/>
        </p:nvSpPr>
        <p:spPr>
          <a:xfrm>
            <a:off x="4922129" y="494590"/>
            <a:ext cx="4343400" cy="584775"/>
          </a:xfrm>
          <a:prstGeom prst="rect">
            <a:avLst/>
          </a:prstGeom>
          <a:noFill/>
        </p:spPr>
        <p:txBody>
          <a:bodyPr wrap="square" rtlCol="0">
            <a:spAutoFit/>
          </a:bodyPr>
          <a:lstStyle/>
          <a:p>
            <a:r>
              <a:rPr lang="en-US" sz="3200" dirty="0">
                <a:solidFill>
                  <a:schemeClr val="bg1"/>
                </a:solidFill>
              </a:rPr>
              <a:t>Mesh Topology</a:t>
            </a:r>
          </a:p>
        </p:txBody>
      </p:sp>
    </p:spTree>
    <p:extLst>
      <p:ext uri="{BB962C8B-B14F-4D97-AF65-F5344CB8AC3E}">
        <p14:creationId xmlns:p14="http://schemas.microsoft.com/office/powerpoint/2010/main" val="1891256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319E13-80EA-D5F1-A64B-7F5C9FB32723}"/>
              </a:ext>
            </a:extLst>
          </p:cNvPr>
          <p:cNvSpPr txBox="1"/>
          <p:nvPr/>
        </p:nvSpPr>
        <p:spPr>
          <a:xfrm>
            <a:off x="651740" y="2044005"/>
            <a:ext cx="11176987" cy="1384995"/>
          </a:xfrm>
          <a:prstGeom prst="rect">
            <a:avLst/>
          </a:prstGeom>
          <a:noFill/>
        </p:spPr>
        <p:txBody>
          <a:bodyPr wrap="square" rtlCol="0">
            <a:spAutoFit/>
          </a:bodyPr>
          <a:lstStyle/>
          <a:p>
            <a:r>
              <a:rPr lang="en-US" sz="2800" dirty="0">
                <a:solidFill>
                  <a:srgbClr val="000000"/>
                </a:solidFill>
              </a:rPr>
              <a:t>A bus topology uses a multipoint link. One long cable, called the bus, acts as a backbone to link all the devices in a network. Nodes are connected to the bus cable by drop lines and taps (connectors). </a:t>
            </a:r>
            <a:endParaRPr lang="en-US" sz="2800" dirty="0"/>
          </a:p>
        </p:txBody>
      </p:sp>
      <p:sp>
        <p:nvSpPr>
          <p:cNvPr id="3" name="TextBox 2">
            <a:extLst>
              <a:ext uri="{FF2B5EF4-FFF2-40B4-BE49-F238E27FC236}">
                <a16:creationId xmlns:a16="http://schemas.microsoft.com/office/drawing/2014/main" id="{A75D90F4-1106-1898-6E5A-6C49BDE666A9}"/>
              </a:ext>
            </a:extLst>
          </p:cNvPr>
          <p:cNvSpPr txBox="1"/>
          <p:nvPr/>
        </p:nvSpPr>
        <p:spPr>
          <a:xfrm>
            <a:off x="3962400" y="533400"/>
            <a:ext cx="2895600" cy="369332"/>
          </a:xfrm>
          <a:prstGeom prst="rect">
            <a:avLst/>
          </a:prstGeom>
          <a:noFill/>
        </p:spPr>
        <p:txBody>
          <a:bodyPr wrap="square" rtlCol="0">
            <a:spAutoFit/>
          </a:bodyPr>
          <a:lstStyle/>
          <a:p>
            <a:r>
              <a:rPr lang="en-US" dirty="0">
                <a:solidFill>
                  <a:schemeClr val="bg1"/>
                </a:solidFill>
              </a:rPr>
              <a:t>Bus Topology</a:t>
            </a:r>
          </a:p>
        </p:txBody>
      </p:sp>
      <p:pic>
        <p:nvPicPr>
          <p:cNvPr id="5" name="Picture 4">
            <a:extLst>
              <a:ext uri="{FF2B5EF4-FFF2-40B4-BE49-F238E27FC236}">
                <a16:creationId xmlns:a16="http://schemas.microsoft.com/office/drawing/2014/main" id="{1385D844-5C06-368F-339A-2F295E4B36A9}"/>
              </a:ext>
            </a:extLst>
          </p:cNvPr>
          <p:cNvPicPr>
            <a:picLocks noChangeAspect="1"/>
          </p:cNvPicPr>
          <p:nvPr/>
        </p:nvPicPr>
        <p:blipFill>
          <a:blip r:embed="rId3"/>
          <a:stretch>
            <a:fillRect/>
          </a:stretch>
        </p:blipFill>
        <p:spPr>
          <a:xfrm>
            <a:off x="4333875" y="3720938"/>
            <a:ext cx="3524250" cy="1485900"/>
          </a:xfrm>
          <a:prstGeom prst="rect">
            <a:avLst/>
          </a:prstGeom>
        </p:spPr>
      </p:pic>
      <p:pic>
        <p:nvPicPr>
          <p:cNvPr id="7" name="Picture 6">
            <a:extLst>
              <a:ext uri="{FF2B5EF4-FFF2-40B4-BE49-F238E27FC236}">
                <a16:creationId xmlns:a16="http://schemas.microsoft.com/office/drawing/2014/main" id="{B3BAE0E8-4F66-102E-0F51-9AEC19BF15F4}"/>
              </a:ext>
            </a:extLst>
          </p:cNvPr>
          <p:cNvPicPr>
            <a:picLocks noChangeAspect="1"/>
          </p:cNvPicPr>
          <p:nvPr/>
        </p:nvPicPr>
        <p:blipFill>
          <a:blip r:embed="rId4"/>
          <a:stretch>
            <a:fillRect/>
          </a:stretch>
        </p:blipFill>
        <p:spPr>
          <a:xfrm>
            <a:off x="2733675" y="3720938"/>
            <a:ext cx="1946910" cy="800100"/>
          </a:xfrm>
          <a:prstGeom prst="rect">
            <a:avLst/>
          </a:prstGeom>
        </p:spPr>
      </p:pic>
      <p:pic>
        <p:nvPicPr>
          <p:cNvPr id="4" name="Picture 3">
            <a:extLst>
              <a:ext uri="{FF2B5EF4-FFF2-40B4-BE49-F238E27FC236}">
                <a16:creationId xmlns:a16="http://schemas.microsoft.com/office/drawing/2014/main" id="{4C3E4367-CAE3-3A31-4EDC-7023610BF0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A94F7FF5-6CE3-32AB-EFC9-2496624AFD82}"/>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E097303C-A6D1-4DAF-8592-A2CE0F256CE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C481A616-82D5-E6C9-0EE2-99DCE1EE2A3C}"/>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1A6190CA-9E6B-3749-8E1B-B762E36F53AC}"/>
              </a:ext>
            </a:extLst>
          </p:cNvPr>
          <p:cNvPicPr>
            <a:picLocks noChangeAspect="1"/>
          </p:cNvPicPr>
          <p:nvPr/>
        </p:nvPicPr>
        <p:blipFill>
          <a:blip r:embed="rId8"/>
          <a:stretch>
            <a:fillRect/>
          </a:stretch>
        </p:blipFill>
        <p:spPr>
          <a:xfrm>
            <a:off x="0" y="-21217"/>
            <a:ext cx="11339032" cy="1610200"/>
          </a:xfrm>
          <a:prstGeom prst="rect">
            <a:avLst/>
          </a:prstGeom>
        </p:spPr>
      </p:pic>
      <p:sp>
        <p:nvSpPr>
          <p:cNvPr id="11" name="TextBox 10">
            <a:extLst>
              <a:ext uri="{FF2B5EF4-FFF2-40B4-BE49-F238E27FC236}">
                <a16:creationId xmlns:a16="http://schemas.microsoft.com/office/drawing/2014/main" id="{26A61627-6967-60CD-040C-5668499BEDCF}"/>
              </a:ext>
            </a:extLst>
          </p:cNvPr>
          <p:cNvSpPr txBox="1"/>
          <p:nvPr/>
        </p:nvSpPr>
        <p:spPr>
          <a:xfrm>
            <a:off x="5074920" y="533400"/>
            <a:ext cx="2895600" cy="584775"/>
          </a:xfrm>
          <a:prstGeom prst="rect">
            <a:avLst/>
          </a:prstGeom>
          <a:noFill/>
        </p:spPr>
        <p:txBody>
          <a:bodyPr wrap="square" rtlCol="0">
            <a:spAutoFit/>
          </a:bodyPr>
          <a:lstStyle/>
          <a:p>
            <a:r>
              <a:rPr lang="en-US" sz="3200" dirty="0">
                <a:solidFill>
                  <a:schemeClr val="bg1"/>
                </a:solidFill>
              </a:rPr>
              <a:t>Bus Topology</a:t>
            </a:r>
          </a:p>
        </p:txBody>
      </p:sp>
    </p:spTree>
    <p:extLst>
      <p:ext uri="{BB962C8B-B14F-4D97-AF65-F5344CB8AC3E}">
        <p14:creationId xmlns:p14="http://schemas.microsoft.com/office/powerpoint/2010/main" val="955152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C019C6-66B0-9E08-4410-5F128D86BF10}"/>
              </a:ext>
            </a:extLst>
          </p:cNvPr>
          <p:cNvSpPr txBox="1"/>
          <p:nvPr/>
        </p:nvSpPr>
        <p:spPr>
          <a:xfrm>
            <a:off x="344475" y="1785220"/>
            <a:ext cx="11514338" cy="1938992"/>
          </a:xfrm>
          <a:prstGeom prst="rect">
            <a:avLst/>
          </a:prstGeom>
          <a:noFill/>
        </p:spPr>
        <p:txBody>
          <a:bodyPr wrap="square" rtlCol="0">
            <a:spAutoFit/>
          </a:bodyPr>
          <a:lstStyle/>
          <a:p>
            <a:r>
              <a:rPr lang="en-US" sz="2400" dirty="0">
                <a:solidFill>
                  <a:srgbClr val="000000"/>
                </a:solidFill>
              </a:rPr>
              <a:t>In a ring topology, each device has a dedicated point-to-point connection with only the two devices on either side of it. A signal is passed along the ring in one direction, from device to device, until it reaches its destination. Each device in the ring incorporates a repeater. When a device receives a signal intended for another device, its repeater regenerates the bits and passes them along.</a:t>
            </a:r>
            <a:endParaRPr lang="en-US" sz="2400" dirty="0"/>
          </a:p>
        </p:txBody>
      </p:sp>
      <p:sp>
        <p:nvSpPr>
          <p:cNvPr id="3" name="TextBox 2">
            <a:extLst>
              <a:ext uri="{FF2B5EF4-FFF2-40B4-BE49-F238E27FC236}">
                <a16:creationId xmlns:a16="http://schemas.microsoft.com/office/drawing/2014/main" id="{72E5035A-D846-350F-FBAC-A3C935A5E0B0}"/>
              </a:ext>
            </a:extLst>
          </p:cNvPr>
          <p:cNvSpPr txBox="1"/>
          <p:nvPr/>
        </p:nvSpPr>
        <p:spPr>
          <a:xfrm>
            <a:off x="4114800" y="381000"/>
            <a:ext cx="3048000" cy="369332"/>
          </a:xfrm>
          <a:prstGeom prst="rect">
            <a:avLst/>
          </a:prstGeom>
          <a:noFill/>
        </p:spPr>
        <p:txBody>
          <a:bodyPr wrap="square" rtlCol="0">
            <a:spAutoFit/>
          </a:bodyPr>
          <a:lstStyle/>
          <a:p>
            <a:r>
              <a:rPr lang="en-US" dirty="0">
                <a:solidFill>
                  <a:schemeClr val="bg1"/>
                </a:solidFill>
              </a:rPr>
              <a:t>Ring Topology</a:t>
            </a:r>
          </a:p>
        </p:txBody>
      </p:sp>
      <p:pic>
        <p:nvPicPr>
          <p:cNvPr id="5" name="Picture 4">
            <a:extLst>
              <a:ext uri="{FF2B5EF4-FFF2-40B4-BE49-F238E27FC236}">
                <a16:creationId xmlns:a16="http://schemas.microsoft.com/office/drawing/2014/main" id="{3A238A8C-2993-4AA2-F4B6-5D9CD456ACE7}"/>
              </a:ext>
            </a:extLst>
          </p:cNvPr>
          <p:cNvPicPr>
            <a:picLocks noChangeAspect="1"/>
          </p:cNvPicPr>
          <p:nvPr/>
        </p:nvPicPr>
        <p:blipFill>
          <a:blip r:embed="rId3"/>
          <a:stretch>
            <a:fillRect/>
          </a:stretch>
        </p:blipFill>
        <p:spPr>
          <a:xfrm>
            <a:off x="4446233" y="4009905"/>
            <a:ext cx="4038600" cy="1460480"/>
          </a:xfrm>
          <a:prstGeom prst="rect">
            <a:avLst/>
          </a:prstGeom>
        </p:spPr>
      </p:pic>
      <p:pic>
        <p:nvPicPr>
          <p:cNvPr id="7" name="Picture 6">
            <a:extLst>
              <a:ext uri="{FF2B5EF4-FFF2-40B4-BE49-F238E27FC236}">
                <a16:creationId xmlns:a16="http://schemas.microsoft.com/office/drawing/2014/main" id="{D9227855-EF04-A37F-2440-449362EE0996}"/>
              </a:ext>
            </a:extLst>
          </p:cNvPr>
          <p:cNvPicPr>
            <a:picLocks noChangeAspect="1"/>
          </p:cNvPicPr>
          <p:nvPr/>
        </p:nvPicPr>
        <p:blipFill>
          <a:blip r:embed="rId4"/>
          <a:stretch>
            <a:fillRect/>
          </a:stretch>
        </p:blipFill>
        <p:spPr>
          <a:xfrm>
            <a:off x="2290863" y="4327384"/>
            <a:ext cx="2155371" cy="457200"/>
          </a:xfrm>
          <a:prstGeom prst="rect">
            <a:avLst/>
          </a:prstGeom>
        </p:spPr>
      </p:pic>
      <p:pic>
        <p:nvPicPr>
          <p:cNvPr id="4" name="Picture 3">
            <a:extLst>
              <a:ext uri="{FF2B5EF4-FFF2-40B4-BE49-F238E27FC236}">
                <a16:creationId xmlns:a16="http://schemas.microsoft.com/office/drawing/2014/main" id="{F13B9B48-23E1-3212-00AE-E6908DFBE3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5F8BF08-4315-7668-9457-6D6936587FFF}"/>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E33EA7E7-961A-1972-8345-5A1BDD6CDB14}"/>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BEC58CF8-80C6-2BA5-2349-63F159FD26C5}"/>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133B6A21-EC4D-A5D7-DE5F-6502D96AE1A2}"/>
              </a:ext>
            </a:extLst>
          </p:cNvPr>
          <p:cNvPicPr>
            <a:picLocks noChangeAspect="1"/>
          </p:cNvPicPr>
          <p:nvPr/>
        </p:nvPicPr>
        <p:blipFill>
          <a:blip r:embed="rId8"/>
          <a:stretch>
            <a:fillRect/>
          </a:stretch>
        </p:blipFill>
        <p:spPr>
          <a:xfrm>
            <a:off x="11289" y="0"/>
            <a:ext cx="11339032" cy="1610200"/>
          </a:xfrm>
          <a:prstGeom prst="rect">
            <a:avLst/>
          </a:prstGeom>
        </p:spPr>
      </p:pic>
      <p:sp>
        <p:nvSpPr>
          <p:cNvPr id="11" name="TextBox 10">
            <a:extLst>
              <a:ext uri="{FF2B5EF4-FFF2-40B4-BE49-F238E27FC236}">
                <a16:creationId xmlns:a16="http://schemas.microsoft.com/office/drawing/2014/main" id="{EEA25531-9319-C662-C14C-A0CA909B0F89}"/>
              </a:ext>
            </a:extLst>
          </p:cNvPr>
          <p:cNvSpPr txBox="1"/>
          <p:nvPr/>
        </p:nvSpPr>
        <p:spPr>
          <a:xfrm>
            <a:off x="5074920" y="533400"/>
            <a:ext cx="2895600" cy="584775"/>
          </a:xfrm>
          <a:prstGeom prst="rect">
            <a:avLst/>
          </a:prstGeom>
          <a:noFill/>
        </p:spPr>
        <p:txBody>
          <a:bodyPr wrap="square" rtlCol="0">
            <a:spAutoFit/>
          </a:bodyPr>
          <a:lstStyle/>
          <a:p>
            <a:r>
              <a:rPr lang="en-US" sz="3200" dirty="0">
                <a:solidFill>
                  <a:schemeClr val="bg1"/>
                </a:solidFill>
              </a:rPr>
              <a:t>Ring Topology</a:t>
            </a:r>
          </a:p>
        </p:txBody>
      </p:sp>
    </p:spTree>
    <p:extLst>
      <p:ext uri="{BB962C8B-B14F-4D97-AF65-F5344CB8AC3E}">
        <p14:creationId xmlns:p14="http://schemas.microsoft.com/office/powerpoint/2010/main" val="501092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A79CFC-909F-E480-1700-3D3103D59E17}"/>
              </a:ext>
            </a:extLst>
          </p:cNvPr>
          <p:cNvSpPr txBox="1"/>
          <p:nvPr/>
        </p:nvSpPr>
        <p:spPr>
          <a:xfrm>
            <a:off x="651740" y="2067400"/>
            <a:ext cx="11026066" cy="954107"/>
          </a:xfrm>
          <a:prstGeom prst="rect">
            <a:avLst/>
          </a:prstGeom>
          <a:noFill/>
        </p:spPr>
        <p:txBody>
          <a:bodyPr wrap="square" rtlCol="0">
            <a:spAutoFit/>
          </a:bodyPr>
          <a:lstStyle/>
          <a:p>
            <a:r>
              <a:rPr lang="en-US" sz="2800" dirty="0">
                <a:solidFill>
                  <a:srgbClr val="000000"/>
                </a:solidFill>
              </a:rPr>
              <a:t>In a star topology, each device has a dedicated point-to-point link only to a central controller, usually called a hub. </a:t>
            </a:r>
            <a:endParaRPr lang="en-US" sz="2800" dirty="0"/>
          </a:p>
        </p:txBody>
      </p:sp>
      <p:sp>
        <p:nvSpPr>
          <p:cNvPr id="3" name="TextBox 2">
            <a:extLst>
              <a:ext uri="{FF2B5EF4-FFF2-40B4-BE49-F238E27FC236}">
                <a16:creationId xmlns:a16="http://schemas.microsoft.com/office/drawing/2014/main" id="{76685970-9F29-28C2-F773-7133DA7B1859}"/>
              </a:ext>
            </a:extLst>
          </p:cNvPr>
          <p:cNvSpPr txBox="1"/>
          <p:nvPr/>
        </p:nvSpPr>
        <p:spPr>
          <a:xfrm>
            <a:off x="3962400" y="457200"/>
            <a:ext cx="3352800" cy="369332"/>
          </a:xfrm>
          <a:prstGeom prst="rect">
            <a:avLst/>
          </a:prstGeom>
          <a:noFill/>
        </p:spPr>
        <p:txBody>
          <a:bodyPr wrap="square" rtlCol="0">
            <a:spAutoFit/>
          </a:bodyPr>
          <a:lstStyle/>
          <a:p>
            <a:r>
              <a:rPr lang="en-US" dirty="0">
                <a:solidFill>
                  <a:schemeClr val="bg1"/>
                </a:solidFill>
              </a:rPr>
              <a:t>Star Topology</a:t>
            </a:r>
          </a:p>
        </p:txBody>
      </p:sp>
      <p:pic>
        <p:nvPicPr>
          <p:cNvPr id="5" name="Picture 4">
            <a:extLst>
              <a:ext uri="{FF2B5EF4-FFF2-40B4-BE49-F238E27FC236}">
                <a16:creationId xmlns:a16="http://schemas.microsoft.com/office/drawing/2014/main" id="{5AA99559-A8EE-B75B-5D4C-D02F9951B39A}"/>
              </a:ext>
            </a:extLst>
          </p:cNvPr>
          <p:cNvPicPr>
            <a:picLocks noChangeAspect="1"/>
          </p:cNvPicPr>
          <p:nvPr/>
        </p:nvPicPr>
        <p:blipFill>
          <a:blip r:embed="rId3"/>
          <a:stretch>
            <a:fillRect/>
          </a:stretch>
        </p:blipFill>
        <p:spPr>
          <a:xfrm>
            <a:off x="4238625" y="3352800"/>
            <a:ext cx="3105150" cy="1695450"/>
          </a:xfrm>
          <a:prstGeom prst="rect">
            <a:avLst/>
          </a:prstGeom>
        </p:spPr>
      </p:pic>
      <p:pic>
        <p:nvPicPr>
          <p:cNvPr id="7" name="Picture 6">
            <a:extLst>
              <a:ext uri="{FF2B5EF4-FFF2-40B4-BE49-F238E27FC236}">
                <a16:creationId xmlns:a16="http://schemas.microsoft.com/office/drawing/2014/main" id="{9C369ED7-D10E-F416-C3D2-624B85F70AF8}"/>
              </a:ext>
            </a:extLst>
          </p:cNvPr>
          <p:cNvPicPr>
            <a:picLocks noChangeAspect="1"/>
          </p:cNvPicPr>
          <p:nvPr/>
        </p:nvPicPr>
        <p:blipFill>
          <a:blip r:embed="rId4"/>
          <a:stretch>
            <a:fillRect/>
          </a:stretch>
        </p:blipFill>
        <p:spPr>
          <a:xfrm>
            <a:off x="3048001" y="3429000"/>
            <a:ext cx="1673963" cy="596206"/>
          </a:xfrm>
          <a:prstGeom prst="rect">
            <a:avLst/>
          </a:prstGeom>
        </p:spPr>
      </p:pic>
      <p:pic>
        <p:nvPicPr>
          <p:cNvPr id="4" name="Picture 3">
            <a:extLst>
              <a:ext uri="{FF2B5EF4-FFF2-40B4-BE49-F238E27FC236}">
                <a16:creationId xmlns:a16="http://schemas.microsoft.com/office/drawing/2014/main" id="{E9A0607A-BB88-6E0D-06EB-12FF7F77D59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90010B87-EDB7-3365-CD1F-785B956875BD}"/>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A3AD8BA7-9414-81B1-4EDF-5D6DFC4FE4F0}"/>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75707EE6-38BB-B980-F094-5402048FF02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E5B5F24A-9CE5-B147-DDF7-48E10E5D0F58}"/>
              </a:ext>
            </a:extLst>
          </p:cNvPr>
          <p:cNvPicPr>
            <a:picLocks noChangeAspect="1"/>
          </p:cNvPicPr>
          <p:nvPr/>
        </p:nvPicPr>
        <p:blipFill>
          <a:blip r:embed="rId8"/>
          <a:stretch>
            <a:fillRect/>
          </a:stretch>
        </p:blipFill>
        <p:spPr>
          <a:xfrm>
            <a:off x="0" y="-4199"/>
            <a:ext cx="11339032" cy="1610200"/>
          </a:xfrm>
          <a:prstGeom prst="rect">
            <a:avLst/>
          </a:prstGeom>
        </p:spPr>
      </p:pic>
      <p:sp>
        <p:nvSpPr>
          <p:cNvPr id="11" name="TextBox 10">
            <a:extLst>
              <a:ext uri="{FF2B5EF4-FFF2-40B4-BE49-F238E27FC236}">
                <a16:creationId xmlns:a16="http://schemas.microsoft.com/office/drawing/2014/main" id="{5842B51B-82F6-6B5C-3EE3-7109F85F4FA2}"/>
              </a:ext>
            </a:extLst>
          </p:cNvPr>
          <p:cNvSpPr txBox="1"/>
          <p:nvPr/>
        </p:nvSpPr>
        <p:spPr>
          <a:xfrm>
            <a:off x="5074920" y="548640"/>
            <a:ext cx="2895600" cy="584775"/>
          </a:xfrm>
          <a:prstGeom prst="rect">
            <a:avLst/>
          </a:prstGeom>
          <a:noFill/>
        </p:spPr>
        <p:txBody>
          <a:bodyPr wrap="square" rtlCol="0">
            <a:spAutoFit/>
          </a:bodyPr>
          <a:lstStyle/>
          <a:p>
            <a:r>
              <a:rPr lang="en-US" sz="3200" dirty="0">
                <a:solidFill>
                  <a:schemeClr val="bg1"/>
                </a:solidFill>
              </a:rPr>
              <a:t>Star Topology</a:t>
            </a:r>
          </a:p>
        </p:txBody>
      </p:sp>
    </p:spTree>
    <p:extLst>
      <p:ext uri="{BB962C8B-B14F-4D97-AF65-F5344CB8AC3E}">
        <p14:creationId xmlns:p14="http://schemas.microsoft.com/office/powerpoint/2010/main" val="781596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2E7229-78D0-AA97-6A97-371FCBFB3456}"/>
              </a:ext>
            </a:extLst>
          </p:cNvPr>
          <p:cNvSpPr txBox="1"/>
          <p:nvPr/>
        </p:nvSpPr>
        <p:spPr>
          <a:xfrm>
            <a:off x="3657600" y="457200"/>
            <a:ext cx="4953000" cy="369332"/>
          </a:xfrm>
          <a:prstGeom prst="rect">
            <a:avLst/>
          </a:prstGeom>
          <a:noFill/>
        </p:spPr>
        <p:txBody>
          <a:bodyPr wrap="square" rtlCol="0">
            <a:spAutoFit/>
          </a:bodyPr>
          <a:lstStyle/>
          <a:p>
            <a:r>
              <a:rPr lang="en-US" dirty="0">
                <a:solidFill>
                  <a:schemeClr val="bg1"/>
                </a:solidFill>
              </a:rPr>
              <a:t>Categories of networks</a:t>
            </a:r>
          </a:p>
        </p:txBody>
      </p:sp>
      <p:sp>
        <p:nvSpPr>
          <p:cNvPr id="3" name="TextBox 2">
            <a:extLst>
              <a:ext uri="{FF2B5EF4-FFF2-40B4-BE49-F238E27FC236}">
                <a16:creationId xmlns:a16="http://schemas.microsoft.com/office/drawing/2014/main" id="{F58C10FF-9D60-4401-86C5-CDEFC9B736D8}"/>
              </a:ext>
            </a:extLst>
          </p:cNvPr>
          <p:cNvSpPr txBox="1"/>
          <p:nvPr/>
        </p:nvSpPr>
        <p:spPr>
          <a:xfrm>
            <a:off x="464584" y="2328193"/>
            <a:ext cx="11339032" cy="1938992"/>
          </a:xfrm>
          <a:prstGeom prst="rect">
            <a:avLst/>
          </a:prstGeom>
          <a:noFill/>
        </p:spPr>
        <p:txBody>
          <a:bodyPr wrap="square" rtlCol="0">
            <a:spAutoFit/>
          </a:bodyPr>
          <a:lstStyle/>
          <a:p>
            <a:r>
              <a:rPr lang="en-US" sz="2400" dirty="0"/>
              <a:t>Today networks can be divided into three broad categories: </a:t>
            </a:r>
          </a:p>
          <a:p>
            <a:pPr marL="457200" indent="-457200">
              <a:buAutoNum type="arabicParenR"/>
            </a:pPr>
            <a:r>
              <a:rPr lang="en-US" sz="2400" dirty="0"/>
              <a:t>Local-area networks (LANs): A LAN normally covers a small area, while a MAN covers a small city or town.</a:t>
            </a:r>
          </a:p>
          <a:p>
            <a:pPr marL="457200" indent="-457200">
              <a:buAutoNum type="arabicParenR"/>
            </a:pPr>
            <a:r>
              <a:rPr lang="en-US" sz="2400" dirty="0"/>
              <a:t>Wide-area networks (WANs): a WAN can be worldwide</a:t>
            </a:r>
          </a:p>
          <a:p>
            <a:pPr marL="457200" indent="-457200">
              <a:buAutoNum type="arabicParenR"/>
            </a:pPr>
            <a:r>
              <a:rPr lang="en-US" sz="2400" dirty="0"/>
              <a:t>Metropolitan area networks (MANs): a MAN covers a small city or town.</a:t>
            </a:r>
          </a:p>
        </p:txBody>
      </p:sp>
      <p:pic>
        <p:nvPicPr>
          <p:cNvPr id="4" name="Picture 3">
            <a:extLst>
              <a:ext uri="{FF2B5EF4-FFF2-40B4-BE49-F238E27FC236}">
                <a16:creationId xmlns:a16="http://schemas.microsoft.com/office/drawing/2014/main" id="{1A4D90EE-84DF-5E33-75F8-724B433948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4C1D4DFE-B1EB-4A13-A24F-10FD865B57AF}"/>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739FE717-A243-B7F0-B87B-58ACE3EB7A37}"/>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7A2DE807-9654-80C5-DAF6-FFA579F8680D}"/>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00D9C32-CEA3-05A3-D2EE-7AFF1DAF88B0}"/>
              </a:ext>
            </a:extLst>
          </p:cNvPr>
          <p:cNvPicPr>
            <a:picLocks noChangeAspect="1"/>
          </p:cNvPicPr>
          <p:nvPr/>
        </p:nvPicPr>
        <p:blipFill>
          <a:blip r:embed="rId5"/>
          <a:stretch>
            <a:fillRect/>
          </a:stretch>
        </p:blipFill>
        <p:spPr>
          <a:xfrm>
            <a:off x="0" y="-32837"/>
            <a:ext cx="11339032" cy="1610200"/>
          </a:xfrm>
          <a:prstGeom prst="rect">
            <a:avLst/>
          </a:prstGeom>
        </p:spPr>
      </p:pic>
      <p:sp>
        <p:nvSpPr>
          <p:cNvPr id="9" name="TextBox 8">
            <a:extLst>
              <a:ext uri="{FF2B5EF4-FFF2-40B4-BE49-F238E27FC236}">
                <a16:creationId xmlns:a16="http://schemas.microsoft.com/office/drawing/2014/main" id="{BCF9BA42-6781-A176-A4BA-92922CD93167}"/>
              </a:ext>
            </a:extLst>
          </p:cNvPr>
          <p:cNvSpPr txBox="1"/>
          <p:nvPr/>
        </p:nvSpPr>
        <p:spPr>
          <a:xfrm>
            <a:off x="4534136" y="553273"/>
            <a:ext cx="4953000" cy="584775"/>
          </a:xfrm>
          <a:prstGeom prst="rect">
            <a:avLst/>
          </a:prstGeom>
          <a:noFill/>
        </p:spPr>
        <p:txBody>
          <a:bodyPr wrap="square" rtlCol="0">
            <a:spAutoFit/>
          </a:bodyPr>
          <a:lstStyle/>
          <a:p>
            <a:r>
              <a:rPr lang="en-US" sz="3200" dirty="0">
                <a:solidFill>
                  <a:schemeClr val="bg1"/>
                </a:solidFill>
              </a:rPr>
              <a:t>Categories of networks</a:t>
            </a:r>
          </a:p>
        </p:txBody>
      </p:sp>
    </p:spTree>
    <p:extLst>
      <p:ext uri="{BB962C8B-B14F-4D97-AF65-F5344CB8AC3E}">
        <p14:creationId xmlns:p14="http://schemas.microsoft.com/office/powerpoint/2010/main" val="4114523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Text Box 4">
            <a:extLst>
              <a:ext uri="{FF2B5EF4-FFF2-40B4-BE49-F238E27FC236}">
                <a16:creationId xmlns:a16="http://schemas.microsoft.com/office/drawing/2014/main" id="{818C6412-045C-E54B-EAD0-CAC175A82D43}"/>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1268" name="Rectangle 5">
            <a:extLst>
              <a:ext uri="{FF2B5EF4-FFF2-40B4-BE49-F238E27FC236}">
                <a16:creationId xmlns:a16="http://schemas.microsoft.com/office/drawing/2014/main" id="{B5091A01-71F8-0603-3409-A5EEBB8AC2B4}"/>
              </a:ext>
            </a:extLst>
          </p:cNvPr>
          <p:cNvSpPr>
            <a:spLocks noChangeArrowheads="1"/>
          </p:cNvSpPr>
          <p:nvPr/>
        </p:nvSpPr>
        <p:spPr bwMode="auto">
          <a:xfrm>
            <a:off x="328474" y="1785586"/>
            <a:ext cx="1115035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US" altLang="en-US" sz="2000" b="0" dirty="0">
                <a:latin typeface="Times New Roman" panose="02020603050405020304" pitchFamily="18" charset="0"/>
              </a:rPr>
              <a:t>A </a:t>
            </a:r>
            <a:r>
              <a:rPr lang="en-US" altLang="en-US" sz="2000" dirty="0">
                <a:solidFill>
                  <a:schemeClr val="folHlink"/>
                </a:solidFill>
                <a:latin typeface="Times New Roman" panose="02020603050405020304" pitchFamily="18" charset="0"/>
              </a:rPr>
              <a:t>local area network (LAN)</a:t>
            </a:r>
            <a:r>
              <a:rPr lang="en-US" altLang="en-US" sz="2000" b="0" dirty="0">
                <a:latin typeface="Times New Roman" panose="02020603050405020304" pitchFamily="18" charset="0"/>
              </a:rPr>
              <a:t> </a:t>
            </a:r>
            <a:r>
              <a:rPr lang="en-GB" altLang="en-US" sz="2000" b="0" dirty="0">
                <a:latin typeface="Times New Roman" panose="02020603050405020304" pitchFamily="18" charset="0"/>
              </a:rPr>
              <a:t>is privately owned and connects hosts in a single office, building, or campus. </a:t>
            </a:r>
          </a:p>
          <a:p>
            <a:pPr algn="just" eaLnBrk="1" hangingPunct="1"/>
            <a:r>
              <a:rPr lang="en-GB" altLang="en-US" sz="2000" b="0" dirty="0">
                <a:latin typeface="Times New Roman" panose="02020603050405020304" pitchFamily="18" charset="0"/>
              </a:rPr>
              <a:t>LANs can be as simple as two PCs and a printer in someone’s home office, or it can extend throughout a company and include audio and video devices. </a:t>
            </a:r>
          </a:p>
          <a:p>
            <a:pPr algn="just" eaLnBrk="1" hangingPunct="1"/>
            <a:endParaRPr lang="en-GB" altLang="en-US" sz="2000" b="0" dirty="0">
              <a:latin typeface="Times New Roman" panose="02020603050405020304" pitchFamily="18" charset="0"/>
            </a:endParaRPr>
          </a:p>
          <a:p>
            <a:pPr algn="just" eaLnBrk="1" hangingPunct="1"/>
            <a:r>
              <a:rPr lang="en-GB" altLang="en-US" sz="2000" b="0" dirty="0">
                <a:latin typeface="Times New Roman" panose="02020603050405020304" pitchFamily="18" charset="0"/>
              </a:rPr>
              <a:t>Each host in a LAN has an identifier, an address, that uniquely defines them. A packet sent by a host to another carries both the source host’s and the destination host’s addresses.</a:t>
            </a:r>
            <a:endParaRPr lang="en-US" altLang="en-US" sz="2000" b="0" dirty="0">
              <a:latin typeface="Times New Roman" panose="02020603050405020304" pitchFamily="18" charset="0"/>
            </a:endParaRPr>
          </a:p>
        </p:txBody>
      </p:sp>
      <p:sp>
        <p:nvSpPr>
          <p:cNvPr id="11269" name="Rectangle 6">
            <a:extLst>
              <a:ext uri="{FF2B5EF4-FFF2-40B4-BE49-F238E27FC236}">
                <a16:creationId xmlns:a16="http://schemas.microsoft.com/office/drawing/2014/main" id="{9A50234B-785B-02B7-4E36-C8E45F8A3730}"/>
              </a:ext>
            </a:extLst>
          </p:cNvPr>
          <p:cNvSpPr>
            <a:spLocks noChangeArrowheads="1"/>
          </p:cNvSpPr>
          <p:nvPr/>
        </p:nvSpPr>
        <p:spPr bwMode="auto">
          <a:xfrm>
            <a:off x="4088907" y="1122956"/>
            <a:ext cx="45720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endParaRPr lang="en-US" altLang="en-US" sz="2800" dirty="0">
              <a:solidFill>
                <a:srgbClr val="FF0000"/>
              </a:solidFill>
              <a:latin typeface="Times New Roman" panose="02020603050405020304" pitchFamily="18" charset="0"/>
            </a:endParaRPr>
          </a:p>
        </p:txBody>
      </p:sp>
      <p:grpSp>
        <p:nvGrpSpPr>
          <p:cNvPr id="7" name="Group 6">
            <a:extLst>
              <a:ext uri="{FF2B5EF4-FFF2-40B4-BE49-F238E27FC236}">
                <a16:creationId xmlns:a16="http://schemas.microsoft.com/office/drawing/2014/main" id="{7BE0962B-2928-C033-4AAC-31744CAC4679}"/>
              </a:ext>
            </a:extLst>
          </p:cNvPr>
          <p:cNvGrpSpPr/>
          <p:nvPr/>
        </p:nvGrpSpPr>
        <p:grpSpPr>
          <a:xfrm>
            <a:off x="3067050" y="3721170"/>
            <a:ext cx="6686550" cy="2476500"/>
            <a:chOff x="923925" y="3810000"/>
            <a:chExt cx="6686550" cy="2476500"/>
          </a:xfrm>
        </p:grpSpPr>
        <p:pic>
          <p:nvPicPr>
            <p:cNvPr id="11270" name="Picture 2">
              <a:extLst>
                <a:ext uri="{FF2B5EF4-FFF2-40B4-BE49-F238E27FC236}">
                  <a16:creationId xmlns:a16="http://schemas.microsoft.com/office/drawing/2014/main" id="{FCEA177E-DA4D-198A-23D4-50A7965844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925" y="3810000"/>
              <a:ext cx="668655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C6317528-43D7-3274-CA99-A9010CFC6BFB}"/>
                </a:ext>
              </a:extLst>
            </p:cNvPr>
            <p:cNvPicPr>
              <a:picLocks noChangeAspect="1"/>
            </p:cNvPicPr>
            <p:nvPr/>
          </p:nvPicPr>
          <p:blipFill>
            <a:blip r:embed="rId4"/>
            <a:stretch>
              <a:fillRect/>
            </a:stretch>
          </p:blipFill>
          <p:spPr>
            <a:xfrm>
              <a:off x="2743200" y="5543549"/>
              <a:ext cx="533400" cy="457200"/>
            </a:xfrm>
            <a:prstGeom prst="rect">
              <a:avLst/>
            </a:prstGeom>
          </p:spPr>
        </p:pic>
      </p:grpSp>
      <p:pic>
        <p:nvPicPr>
          <p:cNvPr id="9" name="Picture 8">
            <a:extLst>
              <a:ext uri="{FF2B5EF4-FFF2-40B4-BE49-F238E27FC236}">
                <a16:creationId xmlns:a16="http://schemas.microsoft.com/office/drawing/2014/main" id="{CDF23E02-7B69-6D45-E5CD-2844FEE3F37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6415" y="5852698"/>
            <a:ext cx="1222425" cy="1096206"/>
          </a:xfrm>
          <a:prstGeom prst="rect">
            <a:avLst/>
          </a:prstGeom>
        </p:spPr>
      </p:pic>
      <p:pic>
        <p:nvPicPr>
          <p:cNvPr id="10" name="Picture 9">
            <a:extLst>
              <a:ext uri="{FF2B5EF4-FFF2-40B4-BE49-F238E27FC236}">
                <a16:creationId xmlns:a16="http://schemas.microsoft.com/office/drawing/2014/main" id="{C442616E-BC27-B040-35C9-88A27157D419}"/>
              </a:ext>
            </a:extLst>
          </p:cNvPr>
          <p:cNvPicPr>
            <a:picLocks noChangeAspect="1"/>
          </p:cNvPicPr>
          <p:nvPr/>
        </p:nvPicPr>
        <p:blipFill>
          <a:blip r:embed="rId6"/>
          <a:stretch>
            <a:fillRect/>
          </a:stretch>
        </p:blipFill>
        <p:spPr>
          <a:xfrm>
            <a:off x="2289771" y="6265380"/>
            <a:ext cx="9902229" cy="204838"/>
          </a:xfrm>
          <a:prstGeom prst="rect">
            <a:avLst/>
          </a:prstGeom>
        </p:spPr>
      </p:pic>
      <p:pic>
        <p:nvPicPr>
          <p:cNvPr id="11" name="Picture 10">
            <a:extLst>
              <a:ext uri="{FF2B5EF4-FFF2-40B4-BE49-F238E27FC236}">
                <a16:creationId xmlns:a16="http://schemas.microsoft.com/office/drawing/2014/main" id="{2A084CC1-D683-B576-FE45-EC16AC8E7094}"/>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2" name="Picture 11">
            <a:extLst>
              <a:ext uri="{FF2B5EF4-FFF2-40B4-BE49-F238E27FC236}">
                <a16:creationId xmlns:a16="http://schemas.microsoft.com/office/drawing/2014/main" id="{78189FBF-2B14-8DC3-51BF-76D7015987C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3" name="Picture 12">
            <a:extLst>
              <a:ext uri="{FF2B5EF4-FFF2-40B4-BE49-F238E27FC236}">
                <a16:creationId xmlns:a16="http://schemas.microsoft.com/office/drawing/2014/main" id="{30E8BD64-AF94-2BBD-F5DF-3B78F0879E24}"/>
              </a:ext>
            </a:extLst>
          </p:cNvPr>
          <p:cNvPicPr>
            <a:picLocks noChangeAspect="1"/>
          </p:cNvPicPr>
          <p:nvPr/>
        </p:nvPicPr>
        <p:blipFill>
          <a:blip r:embed="rId8"/>
          <a:stretch>
            <a:fillRect/>
          </a:stretch>
        </p:blipFill>
        <p:spPr>
          <a:xfrm>
            <a:off x="0" y="-14399"/>
            <a:ext cx="11339032" cy="1610200"/>
          </a:xfrm>
          <a:prstGeom prst="rect">
            <a:avLst/>
          </a:prstGeom>
        </p:spPr>
      </p:pic>
      <p:sp>
        <p:nvSpPr>
          <p:cNvPr id="15" name="TextBox 14">
            <a:extLst>
              <a:ext uri="{FF2B5EF4-FFF2-40B4-BE49-F238E27FC236}">
                <a16:creationId xmlns:a16="http://schemas.microsoft.com/office/drawing/2014/main" id="{9AA6700B-D79D-5536-24FE-9FE1C323E894}"/>
              </a:ext>
            </a:extLst>
          </p:cNvPr>
          <p:cNvSpPr txBox="1"/>
          <p:nvPr/>
        </p:nvSpPr>
        <p:spPr>
          <a:xfrm>
            <a:off x="4649310" y="554201"/>
            <a:ext cx="6223246" cy="523220"/>
          </a:xfrm>
          <a:prstGeom prst="rect">
            <a:avLst/>
          </a:prstGeom>
          <a:noFill/>
        </p:spPr>
        <p:txBody>
          <a:bodyPr wrap="square">
            <a:spAutoFit/>
          </a:bodyPr>
          <a:lstStyle/>
          <a:p>
            <a:pPr algn="just"/>
            <a:r>
              <a:rPr lang="en-US" altLang="en-US" sz="2800" dirty="0">
                <a:solidFill>
                  <a:schemeClr val="bg1"/>
                </a:solidFill>
                <a:latin typeface="Times New Roman" panose="02020603050405020304" pitchFamily="18" charset="0"/>
              </a:rPr>
              <a:t>Local area network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5" name="Text Box 4">
            <a:extLst>
              <a:ext uri="{FF2B5EF4-FFF2-40B4-BE49-F238E27FC236}">
                <a16:creationId xmlns:a16="http://schemas.microsoft.com/office/drawing/2014/main" id="{9C0AB119-FEE5-CF38-1378-D4FC6673B5E4}"/>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3316" name="Rectangle 4">
            <a:extLst>
              <a:ext uri="{FF2B5EF4-FFF2-40B4-BE49-F238E27FC236}">
                <a16:creationId xmlns:a16="http://schemas.microsoft.com/office/drawing/2014/main" id="{32C6989F-7AEF-504E-640D-B6C8813546BE}"/>
              </a:ext>
            </a:extLst>
          </p:cNvPr>
          <p:cNvSpPr>
            <a:spLocks noChangeArrowheads="1"/>
          </p:cNvSpPr>
          <p:nvPr/>
        </p:nvSpPr>
        <p:spPr bwMode="auto">
          <a:xfrm>
            <a:off x="4009008" y="1304926"/>
            <a:ext cx="4572000" cy="523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endParaRPr lang="en-US" altLang="en-US" sz="2800" dirty="0">
              <a:solidFill>
                <a:srgbClr val="FF0000"/>
              </a:solidFill>
              <a:latin typeface="Times New Roman" panose="02020603050405020304" pitchFamily="18" charset="0"/>
            </a:endParaRPr>
          </a:p>
        </p:txBody>
      </p:sp>
      <p:sp>
        <p:nvSpPr>
          <p:cNvPr id="6" name="Rectangle 5">
            <a:extLst>
              <a:ext uri="{FF2B5EF4-FFF2-40B4-BE49-F238E27FC236}">
                <a16:creationId xmlns:a16="http://schemas.microsoft.com/office/drawing/2014/main" id="{68B14A38-27C7-38E3-4836-EBEB87171123}"/>
              </a:ext>
            </a:extLst>
          </p:cNvPr>
          <p:cNvSpPr>
            <a:spLocks noChangeArrowheads="1"/>
          </p:cNvSpPr>
          <p:nvPr/>
        </p:nvSpPr>
        <p:spPr bwMode="auto">
          <a:xfrm>
            <a:off x="535345" y="1911321"/>
            <a:ext cx="11132598" cy="830997"/>
          </a:xfrm>
          <a:prstGeom prst="rect">
            <a:avLst/>
          </a:prstGeom>
          <a:noFill/>
          <a:ln>
            <a:noFill/>
          </a:ln>
          <a:effectLst/>
        </p:spPr>
        <p:txBody>
          <a:bodyPr wrap="square" anchor="ctr">
            <a:spAutoFit/>
          </a:bodyPr>
          <a:lstStyle/>
          <a:p>
            <a:pPr algn="just" eaLnBrk="1" hangingPunct="1">
              <a:defRPr/>
            </a:pPr>
            <a:r>
              <a:rPr lang="en-US" altLang="en-US" sz="2400" dirty="0">
                <a:latin typeface="Times New Roman" panose="02020603050405020304" pitchFamily="18" charset="0"/>
              </a:rPr>
              <a:t>A </a:t>
            </a:r>
            <a:r>
              <a:rPr lang="en-US" altLang="en-US" sz="2400" dirty="0">
                <a:solidFill>
                  <a:schemeClr val="folHlink"/>
                </a:solidFill>
                <a:latin typeface="Times New Roman" panose="02020603050405020304" pitchFamily="18" charset="0"/>
              </a:rPr>
              <a:t>wide area network (WAN) </a:t>
            </a:r>
            <a:r>
              <a:rPr lang="en-GB" altLang="en-US" sz="2400" dirty="0">
                <a:latin typeface="Times New Roman" panose="02020603050405020304" pitchFamily="18" charset="0"/>
              </a:rPr>
              <a:t>is an interconnection of devices capable of communication.</a:t>
            </a:r>
          </a:p>
          <a:p>
            <a:pPr algn="just" eaLnBrk="1" hangingPunct="1">
              <a:defRPr/>
            </a:pPr>
            <a:endParaRPr lang="en-GB" altLang="en-US" sz="2400" dirty="0">
              <a:latin typeface="Times New Roman" panose="02020603050405020304" pitchFamily="18" charset="0"/>
            </a:endParaRPr>
          </a:p>
        </p:txBody>
      </p:sp>
      <p:pic>
        <p:nvPicPr>
          <p:cNvPr id="5" name="Picture 4">
            <a:extLst>
              <a:ext uri="{FF2B5EF4-FFF2-40B4-BE49-F238E27FC236}">
                <a16:creationId xmlns:a16="http://schemas.microsoft.com/office/drawing/2014/main" id="{DC1EA3A9-E80C-4908-0CE3-5CB9320264F1}"/>
              </a:ext>
            </a:extLst>
          </p:cNvPr>
          <p:cNvPicPr>
            <a:picLocks noChangeAspect="1"/>
          </p:cNvPicPr>
          <p:nvPr/>
        </p:nvPicPr>
        <p:blipFill>
          <a:blip r:embed="rId3"/>
          <a:stretch>
            <a:fillRect/>
          </a:stretch>
        </p:blipFill>
        <p:spPr>
          <a:xfrm>
            <a:off x="1658232" y="2561551"/>
            <a:ext cx="8886825" cy="2747962"/>
          </a:xfrm>
          <a:prstGeom prst="rect">
            <a:avLst/>
          </a:prstGeom>
        </p:spPr>
      </p:pic>
      <p:pic>
        <p:nvPicPr>
          <p:cNvPr id="2" name="Picture 1">
            <a:extLst>
              <a:ext uri="{FF2B5EF4-FFF2-40B4-BE49-F238E27FC236}">
                <a16:creationId xmlns:a16="http://schemas.microsoft.com/office/drawing/2014/main" id="{72B0995B-960B-B970-B24B-1E3C434630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CEF04CBC-5721-2A03-A72C-6648E2CAD5AA}"/>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021286C8-4504-07D2-5647-3E2EC15FACA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4ED3A62D-9793-1259-12DA-5C4FB2B8220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B23D304-9548-41EB-D074-24EB2F752620}"/>
              </a:ext>
            </a:extLst>
          </p:cNvPr>
          <p:cNvPicPr>
            <a:picLocks noChangeAspect="1"/>
          </p:cNvPicPr>
          <p:nvPr/>
        </p:nvPicPr>
        <p:blipFill>
          <a:blip r:embed="rId7"/>
          <a:stretch>
            <a:fillRect/>
          </a:stretch>
        </p:blipFill>
        <p:spPr>
          <a:xfrm>
            <a:off x="0" y="16392"/>
            <a:ext cx="11339032" cy="1610200"/>
          </a:xfrm>
          <a:prstGeom prst="rect">
            <a:avLst/>
          </a:prstGeom>
        </p:spPr>
      </p:pic>
      <p:sp>
        <p:nvSpPr>
          <p:cNvPr id="10" name="TextBox 9">
            <a:extLst>
              <a:ext uri="{FF2B5EF4-FFF2-40B4-BE49-F238E27FC236}">
                <a16:creationId xmlns:a16="http://schemas.microsoft.com/office/drawing/2014/main" id="{68AE4C1A-594D-030D-5666-CF2623B30D02}"/>
              </a:ext>
            </a:extLst>
          </p:cNvPr>
          <p:cNvSpPr txBox="1"/>
          <p:nvPr/>
        </p:nvSpPr>
        <p:spPr>
          <a:xfrm>
            <a:off x="4665216" y="479568"/>
            <a:ext cx="6223246" cy="523220"/>
          </a:xfrm>
          <a:prstGeom prst="rect">
            <a:avLst/>
          </a:prstGeom>
          <a:noFill/>
        </p:spPr>
        <p:txBody>
          <a:bodyPr wrap="square">
            <a:spAutoFit/>
          </a:bodyPr>
          <a:lstStyle/>
          <a:p>
            <a:pPr algn="just"/>
            <a:r>
              <a:rPr lang="en-US" altLang="en-US" sz="2800" dirty="0">
                <a:solidFill>
                  <a:schemeClr val="bg1"/>
                </a:solidFill>
                <a:latin typeface="Times New Roman" panose="02020603050405020304" pitchFamily="18" charset="0"/>
              </a:rPr>
              <a:t>Wide area network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D7A6E2-52F2-F77F-FB75-F5213A9FF387}"/>
              </a:ext>
            </a:extLst>
          </p:cNvPr>
          <p:cNvSpPr txBox="1"/>
          <p:nvPr/>
        </p:nvSpPr>
        <p:spPr>
          <a:xfrm>
            <a:off x="3352800" y="457200"/>
            <a:ext cx="5943600" cy="369332"/>
          </a:xfrm>
          <a:prstGeom prst="rect">
            <a:avLst/>
          </a:prstGeom>
          <a:noFill/>
        </p:spPr>
        <p:txBody>
          <a:bodyPr wrap="square" rtlCol="0">
            <a:spAutoFit/>
          </a:bodyPr>
          <a:lstStyle/>
          <a:p>
            <a:r>
              <a:rPr lang="en-US" dirty="0">
                <a:solidFill>
                  <a:schemeClr val="bg1"/>
                </a:solidFill>
              </a:rPr>
              <a:t>Metropolitan Area Networks </a:t>
            </a:r>
          </a:p>
        </p:txBody>
      </p:sp>
      <p:sp>
        <p:nvSpPr>
          <p:cNvPr id="3" name="TextBox 2">
            <a:extLst>
              <a:ext uri="{FF2B5EF4-FFF2-40B4-BE49-F238E27FC236}">
                <a16:creationId xmlns:a16="http://schemas.microsoft.com/office/drawing/2014/main" id="{DAC172D9-8C59-F983-7EDB-97C7A1796895}"/>
              </a:ext>
            </a:extLst>
          </p:cNvPr>
          <p:cNvSpPr txBox="1"/>
          <p:nvPr/>
        </p:nvSpPr>
        <p:spPr>
          <a:xfrm>
            <a:off x="426484" y="1890380"/>
            <a:ext cx="11339032" cy="2814617"/>
          </a:xfrm>
          <a:prstGeom prst="rect">
            <a:avLst/>
          </a:prstGeom>
          <a:noFill/>
        </p:spPr>
        <p:txBody>
          <a:bodyPr wrap="square" rtlCol="0">
            <a:spAutoFit/>
          </a:bodyPr>
          <a:lstStyle/>
          <a:p>
            <a:pPr algn="just">
              <a:lnSpc>
                <a:spcPct val="150000"/>
              </a:lnSpc>
            </a:pPr>
            <a:r>
              <a:rPr lang="en-US" sz="2000" dirty="0"/>
              <a:t>A metropolitan area network (MAN) is a network with a size between a LAN and a WAN. It normally covers the area inside a town or a city. It is designed for customers who need high-speed connectivity, normally to the internet and has endpoints spread over a city or part of city. A good example of a MAN is that part of a telephone company’s network that can provide a high-speed DSL line to the customer. Another example is the cable television network that was originally designed for cable television but today can also be used for high-speed data connection to the internet.</a:t>
            </a:r>
          </a:p>
        </p:txBody>
      </p:sp>
      <p:pic>
        <p:nvPicPr>
          <p:cNvPr id="4" name="Picture 3">
            <a:extLst>
              <a:ext uri="{FF2B5EF4-FFF2-40B4-BE49-F238E27FC236}">
                <a16:creationId xmlns:a16="http://schemas.microsoft.com/office/drawing/2014/main" id="{995C7AFF-775B-54FC-C197-D39338F09C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25FD6179-B164-B651-19C6-5840FE2431A3}"/>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48C70F04-558C-286E-56D5-338F4C5B0E35}"/>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F1785A93-124E-48CC-7EC5-C66BE3695D7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4F2EC29-426B-24EC-B2FD-5484030195CB}"/>
              </a:ext>
            </a:extLst>
          </p:cNvPr>
          <p:cNvPicPr>
            <a:picLocks noChangeAspect="1"/>
          </p:cNvPicPr>
          <p:nvPr/>
        </p:nvPicPr>
        <p:blipFill>
          <a:blip r:embed="rId5"/>
          <a:stretch>
            <a:fillRect/>
          </a:stretch>
        </p:blipFill>
        <p:spPr>
          <a:xfrm>
            <a:off x="0" y="-27501"/>
            <a:ext cx="11339032" cy="1610200"/>
          </a:xfrm>
          <a:prstGeom prst="rect">
            <a:avLst/>
          </a:prstGeom>
        </p:spPr>
      </p:pic>
      <p:sp>
        <p:nvSpPr>
          <p:cNvPr id="9" name="TextBox 8">
            <a:extLst>
              <a:ext uri="{FF2B5EF4-FFF2-40B4-BE49-F238E27FC236}">
                <a16:creationId xmlns:a16="http://schemas.microsoft.com/office/drawing/2014/main" id="{A3403768-FFDB-2604-C137-67291687606D}"/>
              </a:ext>
            </a:extLst>
          </p:cNvPr>
          <p:cNvSpPr txBox="1"/>
          <p:nvPr/>
        </p:nvSpPr>
        <p:spPr>
          <a:xfrm>
            <a:off x="4420102" y="533993"/>
            <a:ext cx="5943600" cy="584775"/>
          </a:xfrm>
          <a:prstGeom prst="rect">
            <a:avLst/>
          </a:prstGeom>
          <a:noFill/>
        </p:spPr>
        <p:txBody>
          <a:bodyPr wrap="square" rtlCol="0">
            <a:spAutoFit/>
          </a:bodyPr>
          <a:lstStyle/>
          <a:p>
            <a:r>
              <a:rPr lang="en-US" sz="3200" dirty="0">
                <a:solidFill>
                  <a:schemeClr val="bg1"/>
                </a:solidFill>
              </a:rPr>
              <a:t>Metropolitan Area Networks </a:t>
            </a:r>
          </a:p>
        </p:txBody>
      </p:sp>
    </p:spTree>
    <p:extLst>
      <p:ext uri="{BB962C8B-B14F-4D97-AF65-F5344CB8AC3E}">
        <p14:creationId xmlns:p14="http://schemas.microsoft.com/office/powerpoint/2010/main" val="1972155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Text Box 4">
            <a:extLst>
              <a:ext uri="{FF2B5EF4-FFF2-40B4-BE49-F238E27FC236}">
                <a16:creationId xmlns:a16="http://schemas.microsoft.com/office/drawing/2014/main" id="{4404C31B-E253-1639-FFAB-B58221839C06}"/>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7412" name="Rectangle 6">
            <a:extLst>
              <a:ext uri="{FF2B5EF4-FFF2-40B4-BE49-F238E27FC236}">
                <a16:creationId xmlns:a16="http://schemas.microsoft.com/office/drawing/2014/main" id="{64A19938-6EB4-DCAA-24DB-19FA5FC423D5}"/>
              </a:ext>
            </a:extLst>
          </p:cNvPr>
          <p:cNvSpPr>
            <a:spLocks noChangeArrowheads="1"/>
          </p:cNvSpPr>
          <p:nvPr/>
        </p:nvSpPr>
        <p:spPr bwMode="auto">
          <a:xfrm>
            <a:off x="3588058" y="1712556"/>
            <a:ext cx="45720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ctr"/>
            <a:endParaRPr lang="en-US" altLang="en-US" sz="2800" dirty="0">
              <a:solidFill>
                <a:srgbClr val="FF0000"/>
              </a:solidFill>
              <a:latin typeface="Times New Roman" panose="02020603050405020304" pitchFamily="18" charset="0"/>
            </a:endParaRPr>
          </a:p>
        </p:txBody>
      </p:sp>
      <p:sp>
        <p:nvSpPr>
          <p:cNvPr id="17413" name="TextBox 7">
            <a:extLst>
              <a:ext uri="{FF2B5EF4-FFF2-40B4-BE49-F238E27FC236}">
                <a16:creationId xmlns:a16="http://schemas.microsoft.com/office/drawing/2014/main" id="{A217DB39-7547-C198-3D88-A34CB84656CB}"/>
              </a:ext>
            </a:extLst>
          </p:cNvPr>
          <p:cNvSpPr txBox="1">
            <a:spLocks noChangeArrowheads="1"/>
          </p:cNvSpPr>
          <p:nvPr/>
        </p:nvSpPr>
        <p:spPr bwMode="auto">
          <a:xfrm>
            <a:off x="352147" y="2165126"/>
            <a:ext cx="1148770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cs typeface="Times New Roman" panose="02020603050405020304" pitchFamily="18" charset="0"/>
              </a:rPr>
              <a:t>Today, it is very rare to see a network in isolation as networks are connected to one another. When two or more networks are connected, they become an internetwork, or an internet (lowercase ‘</a:t>
            </a:r>
            <a:r>
              <a:rPr lang="en-US" altLang="en-US" sz="2800" b="0" dirty="0" err="1">
                <a:latin typeface="Times New Roman" panose="02020603050405020304" pitchFamily="18" charset="0"/>
                <a:cs typeface="Times New Roman" panose="02020603050405020304" pitchFamily="18" charset="0"/>
              </a:rPr>
              <a:t>i</a:t>
            </a:r>
            <a:r>
              <a:rPr lang="en-US" altLang="en-US" sz="2800" b="0" dirty="0">
                <a:latin typeface="Times New Roman" panose="02020603050405020304" pitchFamily="18" charset="0"/>
                <a:cs typeface="Times New Roman" panose="02020603050405020304" pitchFamily="18" charset="0"/>
              </a:rPr>
              <a:t>’). </a:t>
            </a:r>
          </a:p>
          <a:p>
            <a:pPr algn="just"/>
            <a:r>
              <a:rPr lang="en-US" altLang="en-US" sz="2800" b="0" dirty="0">
                <a:latin typeface="Times New Roman" panose="02020603050405020304" pitchFamily="18" charset="0"/>
                <a:cs typeface="Times New Roman" panose="02020603050405020304" pitchFamily="18" charset="0"/>
              </a:rPr>
              <a:t>An example of an internet. In other words, a network is a group of connected communicating devices such as computers and printers while an internet is two or more networks that can communicate with each other. </a:t>
            </a:r>
            <a:endParaRPr lang="en-US" altLang="en-US" sz="2600" b="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659A64AA-D0E2-A223-A452-A04C276888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0F3EA9C8-7D51-5303-9EE1-A8614BB48400}"/>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440922E4-1B2D-06C0-1DF9-9AB3F28AD81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E291CC68-BE6D-E993-9534-CFFB38C1E1E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30BC7C4-99AE-3404-506D-A5B8352CEC79}"/>
              </a:ext>
            </a:extLst>
          </p:cNvPr>
          <p:cNvPicPr>
            <a:picLocks noChangeAspect="1"/>
          </p:cNvPicPr>
          <p:nvPr/>
        </p:nvPicPr>
        <p:blipFill>
          <a:blip r:embed="rId6"/>
          <a:stretch>
            <a:fillRect/>
          </a:stretch>
        </p:blipFill>
        <p:spPr>
          <a:xfrm>
            <a:off x="0" y="-24238"/>
            <a:ext cx="11339032" cy="1610200"/>
          </a:xfrm>
          <a:prstGeom prst="rect">
            <a:avLst/>
          </a:prstGeom>
        </p:spPr>
      </p:pic>
      <p:sp>
        <p:nvSpPr>
          <p:cNvPr id="8" name="TextBox 7">
            <a:extLst>
              <a:ext uri="{FF2B5EF4-FFF2-40B4-BE49-F238E27FC236}">
                <a16:creationId xmlns:a16="http://schemas.microsoft.com/office/drawing/2014/main" id="{686163F5-A60F-300F-AD21-77EB88287A52}"/>
              </a:ext>
            </a:extLst>
          </p:cNvPr>
          <p:cNvSpPr txBox="1"/>
          <p:nvPr/>
        </p:nvSpPr>
        <p:spPr>
          <a:xfrm>
            <a:off x="2984377" y="519252"/>
            <a:ext cx="6223246" cy="646331"/>
          </a:xfrm>
          <a:prstGeom prst="rect">
            <a:avLst/>
          </a:prstGeom>
          <a:noFill/>
        </p:spPr>
        <p:txBody>
          <a:bodyPr wrap="square">
            <a:spAutoFit/>
          </a:bodyPr>
          <a:lstStyle/>
          <a:p>
            <a:pPr algn="ctr"/>
            <a:r>
              <a:rPr lang="en-US" altLang="en-US" sz="3600" dirty="0">
                <a:solidFill>
                  <a:schemeClr val="bg1"/>
                </a:solidFill>
                <a:latin typeface="Times New Roman" panose="02020603050405020304" pitchFamily="18" charset="0"/>
              </a:rPr>
              <a:t>An internet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15A89A-AD22-C0AC-6435-5ED90CDCC9EE}"/>
              </a:ext>
            </a:extLst>
          </p:cNvPr>
          <p:cNvPicPr>
            <a:picLocks noChangeAspect="1"/>
          </p:cNvPicPr>
          <p:nvPr/>
        </p:nvPicPr>
        <p:blipFill>
          <a:blip r:embed="rId3"/>
          <a:stretch>
            <a:fillRect/>
          </a:stretch>
        </p:blipFill>
        <p:spPr>
          <a:xfrm>
            <a:off x="2362200" y="1282442"/>
            <a:ext cx="7772400" cy="4064000"/>
          </a:xfrm>
          <a:prstGeom prst="rect">
            <a:avLst/>
          </a:prstGeom>
        </p:spPr>
      </p:pic>
      <p:sp>
        <p:nvSpPr>
          <p:cNvPr id="5" name="TextBox 4">
            <a:extLst>
              <a:ext uri="{FF2B5EF4-FFF2-40B4-BE49-F238E27FC236}">
                <a16:creationId xmlns:a16="http://schemas.microsoft.com/office/drawing/2014/main" id="{142201E4-C43A-F9CE-6590-8890D495630E}"/>
              </a:ext>
            </a:extLst>
          </p:cNvPr>
          <p:cNvSpPr txBox="1"/>
          <p:nvPr/>
        </p:nvSpPr>
        <p:spPr>
          <a:xfrm>
            <a:off x="2743200" y="5257801"/>
            <a:ext cx="7010400" cy="584775"/>
          </a:xfrm>
          <a:prstGeom prst="rect">
            <a:avLst/>
          </a:prstGeom>
          <a:noFill/>
        </p:spPr>
        <p:txBody>
          <a:bodyPr wrap="square">
            <a:spAutoFit/>
          </a:bodyPr>
          <a:lstStyle/>
          <a:p>
            <a:r>
              <a:rPr lang="en-US" altLang="en-US" sz="3200" dirty="0">
                <a:latin typeface="Times New Roman" panose="02020603050405020304" pitchFamily="18" charset="0"/>
                <a:cs typeface="Times New Roman" panose="02020603050405020304" pitchFamily="18" charset="0"/>
              </a:rPr>
              <a:t>Seven LANs and two WANs.</a:t>
            </a:r>
            <a:endParaRPr lang="en-US" dirty="0"/>
          </a:p>
        </p:txBody>
      </p:sp>
      <p:pic>
        <p:nvPicPr>
          <p:cNvPr id="2" name="Picture 1">
            <a:extLst>
              <a:ext uri="{FF2B5EF4-FFF2-40B4-BE49-F238E27FC236}">
                <a16:creationId xmlns:a16="http://schemas.microsoft.com/office/drawing/2014/main" id="{7D52A7AA-D7FB-A1EE-E07F-7CD664FA28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D84BBFD9-FCB1-0D81-66B3-0F9AD6B55BC4}"/>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2F0EA4BB-8415-F1C3-A557-79D463615D5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EA2BEA1C-39FF-7A3A-E09A-95E2DDD7097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181F6ED7-7163-1E1A-CA3B-EF70F0304482}"/>
              </a:ext>
            </a:extLst>
          </p:cNvPr>
          <p:cNvPicPr>
            <a:picLocks noChangeAspect="1"/>
          </p:cNvPicPr>
          <p:nvPr/>
        </p:nvPicPr>
        <p:blipFill>
          <a:blip r:embed="rId7"/>
          <a:stretch>
            <a:fillRect/>
          </a:stretch>
        </p:blipFill>
        <p:spPr>
          <a:xfrm>
            <a:off x="11289" y="0"/>
            <a:ext cx="11339032" cy="1610200"/>
          </a:xfrm>
          <a:prstGeom prst="rect">
            <a:avLst/>
          </a:prstGeom>
        </p:spPr>
      </p:pic>
    </p:spTree>
    <p:extLst>
      <p:ext uri="{BB962C8B-B14F-4D97-AF65-F5344CB8AC3E}">
        <p14:creationId xmlns:p14="http://schemas.microsoft.com/office/powerpoint/2010/main" val="1262715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4675" name="Text Box 3">
            <a:extLst>
              <a:ext uri="{FF2B5EF4-FFF2-40B4-BE49-F238E27FC236}">
                <a16:creationId xmlns:a16="http://schemas.microsoft.com/office/drawing/2014/main" id="{60EB96E6-949E-273D-5BC9-7F487A0F49B6}"/>
              </a:ext>
            </a:extLst>
          </p:cNvPr>
          <p:cNvSpPr txBox="1">
            <a:spLocks noChangeArrowheads="1"/>
          </p:cNvSpPr>
          <p:nvPr/>
        </p:nvSpPr>
        <p:spPr bwMode="auto">
          <a:xfrm>
            <a:off x="1524000" y="1"/>
            <a:ext cx="184150" cy="1323975"/>
          </a:xfrm>
          <a:prstGeom prst="rect">
            <a:avLst/>
          </a:prstGeom>
          <a:noFill/>
          <a:ln>
            <a:noFill/>
          </a:ln>
          <a:effectLst/>
        </p:spPr>
        <p:txBody>
          <a:bodyPr wrap="none">
            <a:spAutoFit/>
          </a:bodyPr>
          <a:lstStyle/>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p:txBody>
      </p:sp>
      <p:sp>
        <p:nvSpPr>
          <p:cNvPr id="20484" name="Text Box 4">
            <a:extLst>
              <a:ext uri="{FF2B5EF4-FFF2-40B4-BE49-F238E27FC236}">
                <a16:creationId xmlns:a16="http://schemas.microsoft.com/office/drawing/2014/main" id="{2ADEA0F5-F037-D530-083E-02DF7485A763}"/>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20485" name="Rectangle 5">
            <a:extLst>
              <a:ext uri="{FF2B5EF4-FFF2-40B4-BE49-F238E27FC236}">
                <a16:creationId xmlns:a16="http://schemas.microsoft.com/office/drawing/2014/main" id="{E23FA806-54AD-14CD-C528-D4AC0B2D8FB8}"/>
              </a:ext>
            </a:extLst>
          </p:cNvPr>
          <p:cNvSpPr>
            <a:spLocks noChangeArrowheads="1"/>
          </p:cNvSpPr>
          <p:nvPr/>
        </p:nvSpPr>
        <p:spPr bwMode="auto">
          <a:xfrm>
            <a:off x="565957" y="2715542"/>
            <a:ext cx="1103715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GB" altLang="en-US" sz="2800" dirty="0">
                <a:latin typeface="Times New Roman" panose="02020603050405020304" pitchFamily="18" charset="0"/>
              </a:rPr>
              <a:t>An internet </a:t>
            </a:r>
            <a:r>
              <a:rPr lang="en-GB" altLang="en-US" sz="2800" b="0" dirty="0">
                <a:latin typeface="Times New Roman" panose="02020603050405020304" pitchFamily="18" charset="0"/>
              </a:rPr>
              <a:t>is two or more networks that can communicate with each other. The most notable </a:t>
            </a:r>
            <a:r>
              <a:rPr lang="en-GB" altLang="en-US" sz="2800" b="0">
                <a:latin typeface="Times New Roman" panose="02020603050405020304" pitchFamily="18" charset="0"/>
              </a:rPr>
              <a:t>is </a:t>
            </a:r>
            <a:r>
              <a:rPr lang="en-GB" altLang="en-US" sz="2800">
                <a:latin typeface="Times New Roman" panose="02020603050405020304" pitchFamily="18" charset="0"/>
              </a:rPr>
              <a:t>the </a:t>
            </a:r>
            <a:r>
              <a:rPr lang="en-GB" altLang="en-US" sz="2800" dirty="0">
                <a:latin typeface="Times New Roman" panose="02020603050405020304" pitchFamily="18" charset="0"/>
              </a:rPr>
              <a:t>Internet </a:t>
            </a:r>
            <a:r>
              <a:rPr lang="en-GB" altLang="en-US" sz="2800" b="0" dirty="0">
                <a:latin typeface="Times New Roman" panose="02020603050405020304" pitchFamily="18" charset="0"/>
              </a:rPr>
              <a:t>which is made of thousands of networks. </a:t>
            </a:r>
          </a:p>
          <a:p>
            <a:pPr algn="just" eaLnBrk="1" hangingPunct="1"/>
            <a:endParaRPr lang="en-GB" altLang="en-US" sz="2800" b="0" dirty="0">
              <a:latin typeface="Times New Roman" panose="02020603050405020304" pitchFamily="18" charset="0"/>
            </a:endParaRPr>
          </a:p>
          <a:p>
            <a:pPr algn="just" eaLnBrk="1" hangingPunct="1"/>
            <a:endParaRPr lang="en-US" altLang="en-US" sz="2800" b="0" dirty="0">
              <a:latin typeface="Times New Roman" panose="02020603050405020304" pitchFamily="18" charset="0"/>
            </a:endParaRPr>
          </a:p>
        </p:txBody>
      </p:sp>
      <p:sp>
        <p:nvSpPr>
          <p:cNvPr id="20486" name="Text Box 3">
            <a:extLst>
              <a:ext uri="{FF2B5EF4-FFF2-40B4-BE49-F238E27FC236}">
                <a16:creationId xmlns:a16="http://schemas.microsoft.com/office/drawing/2014/main" id="{0399D721-046E-93EF-F715-51C87F5EBEDA}"/>
              </a:ext>
            </a:extLst>
          </p:cNvPr>
          <p:cNvSpPr txBox="1">
            <a:spLocks noChangeArrowheads="1"/>
          </p:cNvSpPr>
          <p:nvPr/>
        </p:nvSpPr>
        <p:spPr bwMode="auto">
          <a:xfrm>
            <a:off x="3810001" y="487916"/>
            <a:ext cx="3317875"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6.1.2  The Internet</a:t>
            </a:r>
          </a:p>
        </p:txBody>
      </p:sp>
      <p:pic>
        <p:nvPicPr>
          <p:cNvPr id="2" name="Picture 1">
            <a:extLst>
              <a:ext uri="{FF2B5EF4-FFF2-40B4-BE49-F238E27FC236}">
                <a16:creationId xmlns:a16="http://schemas.microsoft.com/office/drawing/2014/main" id="{49A5BD82-6B76-DF05-B952-C18B9E3939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C78DFA6E-1614-B64E-CDF9-46EB4D0259C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BB94A941-048B-C76A-50D0-3899AFCDFAA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CE457ED-1637-53C2-30E6-1C37C6EF4591}"/>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46950872-7FDA-F72B-A6E9-A995C6EC7F40}"/>
              </a:ext>
            </a:extLst>
          </p:cNvPr>
          <p:cNvPicPr>
            <a:picLocks noChangeAspect="1"/>
          </p:cNvPicPr>
          <p:nvPr/>
        </p:nvPicPr>
        <p:blipFill>
          <a:blip r:embed="rId6"/>
          <a:stretch>
            <a:fillRect/>
          </a:stretch>
        </p:blipFill>
        <p:spPr>
          <a:xfrm>
            <a:off x="-16741" y="0"/>
            <a:ext cx="11339032" cy="1610200"/>
          </a:xfrm>
          <a:prstGeom prst="rect">
            <a:avLst/>
          </a:prstGeom>
        </p:spPr>
      </p:pic>
      <p:sp>
        <p:nvSpPr>
          <p:cNvPr id="7" name="Text Box 3">
            <a:extLst>
              <a:ext uri="{FF2B5EF4-FFF2-40B4-BE49-F238E27FC236}">
                <a16:creationId xmlns:a16="http://schemas.microsoft.com/office/drawing/2014/main" id="{6CF3ED52-D457-D2AF-5D96-0AA0B7B2C355}"/>
              </a:ext>
            </a:extLst>
          </p:cNvPr>
          <p:cNvSpPr txBox="1">
            <a:spLocks noChangeArrowheads="1"/>
          </p:cNvSpPr>
          <p:nvPr/>
        </p:nvSpPr>
        <p:spPr bwMode="auto">
          <a:xfrm>
            <a:off x="4437062" y="611276"/>
            <a:ext cx="3317875"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6.1.2  The Internet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FA4CD1-7F19-9B60-A1AE-2E143770FE11}"/>
              </a:ext>
            </a:extLst>
          </p:cNvPr>
          <p:cNvSpPr txBox="1"/>
          <p:nvPr/>
        </p:nvSpPr>
        <p:spPr>
          <a:xfrm>
            <a:off x="372862" y="1752794"/>
            <a:ext cx="11699813" cy="3970318"/>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It is difficult to give an accurate representation of the internet, because it is continually changing—new networks are being added and networks of defunct organizations removed. Today most end users who want an internet connection use the services of internet service providers (ISPs). </a:t>
            </a:r>
          </a:p>
          <a:p>
            <a:r>
              <a:rPr lang="en-US" sz="2800" dirty="0">
                <a:latin typeface="Times New Roman" panose="02020603050405020304" pitchFamily="18" charset="0"/>
                <a:cs typeface="Times New Roman" panose="02020603050405020304" pitchFamily="18" charset="0"/>
              </a:rPr>
              <a:t>An ISP is an organization with one or more servers (high-capacity computers) that are connected to the internet through high-speed links. Individual internet users or small companies can be connected to the servers of a local ISP by establishing a service contract and paying a fee. </a:t>
            </a:r>
          </a:p>
          <a:p>
            <a:endParaRPr lang="en-US" sz="2800" dirty="0"/>
          </a:p>
        </p:txBody>
      </p:sp>
      <p:pic>
        <p:nvPicPr>
          <p:cNvPr id="3" name="Picture 2">
            <a:extLst>
              <a:ext uri="{FF2B5EF4-FFF2-40B4-BE49-F238E27FC236}">
                <a16:creationId xmlns:a16="http://schemas.microsoft.com/office/drawing/2014/main" id="{A131A416-D384-181C-B341-ACE833408D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E4920F16-D4C8-B3C0-E761-2294ADEEFF8C}"/>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C0BF932E-F960-309F-94A5-4C6BCD081E3C}"/>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4476B512-DF4D-B865-8159-71A8D11C6EC8}"/>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9F0375C5-14A1-E007-E242-AD5D4ECCDEB4}"/>
              </a:ext>
            </a:extLst>
          </p:cNvPr>
          <p:cNvPicPr>
            <a:picLocks noChangeAspect="1"/>
          </p:cNvPicPr>
          <p:nvPr/>
        </p:nvPicPr>
        <p:blipFill>
          <a:blip r:embed="rId5"/>
          <a:stretch>
            <a:fillRect/>
          </a:stretch>
        </p:blipFill>
        <p:spPr>
          <a:xfrm>
            <a:off x="11289" y="0"/>
            <a:ext cx="11339032" cy="16102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245E83-D50C-FFAE-6BB6-88F0783C4916}"/>
              </a:ext>
            </a:extLst>
          </p:cNvPr>
          <p:cNvSpPr txBox="1"/>
          <p:nvPr/>
        </p:nvSpPr>
        <p:spPr>
          <a:xfrm>
            <a:off x="470517" y="1981201"/>
            <a:ext cx="11256885" cy="2677656"/>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There are: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international service providers,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national service providers,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regional service providers and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local service providers. </a:t>
            </a:r>
          </a:p>
          <a:p>
            <a:r>
              <a:rPr lang="en-US" sz="2800" dirty="0">
                <a:latin typeface="Times New Roman" panose="02020603050405020304" pitchFamily="18" charset="0"/>
                <a:cs typeface="Times New Roman" panose="02020603050405020304" pitchFamily="18" charset="0"/>
              </a:rPr>
              <a:t>The internet today is run by private companies, not the government.</a:t>
            </a:r>
          </a:p>
        </p:txBody>
      </p:sp>
      <p:pic>
        <p:nvPicPr>
          <p:cNvPr id="3" name="Picture 2">
            <a:extLst>
              <a:ext uri="{FF2B5EF4-FFF2-40B4-BE49-F238E27FC236}">
                <a16:creationId xmlns:a16="http://schemas.microsoft.com/office/drawing/2014/main" id="{B1C484D5-5E94-DC10-1AC0-4361C9ABCE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57C3843A-E126-5D2C-B544-2705796A9590}"/>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3DCFFB04-B82A-4A5D-9F1D-22ABADD947A6}"/>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F612B57-6C61-1527-1030-F81173573DE1}"/>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AD4FB81E-5559-0AA0-18FC-F86CA8799A4B}"/>
              </a:ext>
            </a:extLst>
          </p:cNvPr>
          <p:cNvPicPr>
            <a:picLocks noChangeAspect="1"/>
          </p:cNvPicPr>
          <p:nvPr/>
        </p:nvPicPr>
        <p:blipFill>
          <a:blip r:embed="rId5"/>
          <a:stretch>
            <a:fillRect/>
          </a:stretch>
        </p:blipFill>
        <p:spPr>
          <a:xfrm>
            <a:off x="0" y="0"/>
            <a:ext cx="11339032" cy="1610200"/>
          </a:xfrm>
          <a:prstGeom prst="rect">
            <a:avLst/>
          </a:prstGeom>
        </p:spPr>
      </p:pic>
    </p:spTree>
    <p:extLst>
      <p:ext uri="{BB962C8B-B14F-4D97-AF65-F5344CB8AC3E}">
        <p14:creationId xmlns:p14="http://schemas.microsoft.com/office/powerpoint/2010/main" val="4234806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67D353-3CE1-6340-10C2-90677225CA82}"/>
              </a:ext>
            </a:extLst>
          </p:cNvPr>
          <p:cNvPicPr>
            <a:picLocks noChangeAspect="1"/>
          </p:cNvPicPr>
          <p:nvPr/>
        </p:nvPicPr>
        <p:blipFill>
          <a:blip r:embed="rId2"/>
          <a:stretch>
            <a:fillRect/>
          </a:stretch>
        </p:blipFill>
        <p:spPr>
          <a:xfrm>
            <a:off x="2195032" y="1448164"/>
            <a:ext cx="9144000" cy="4501080"/>
          </a:xfrm>
          <a:prstGeom prst="rect">
            <a:avLst/>
          </a:prstGeom>
        </p:spPr>
      </p:pic>
      <p:pic>
        <p:nvPicPr>
          <p:cNvPr id="2" name="Picture 1">
            <a:extLst>
              <a:ext uri="{FF2B5EF4-FFF2-40B4-BE49-F238E27FC236}">
                <a16:creationId xmlns:a16="http://schemas.microsoft.com/office/drawing/2014/main" id="{8312C04D-5212-104C-B455-5B900AE495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3687B61A-3CEA-634A-3B5B-FDE64B5E4B9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1CA0B201-C041-7445-1DCC-0B65F054A5B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16ACC54E-5AF2-B6C4-59D4-71C9278D15E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7E65117E-BA03-6E64-F2BF-CD684155647D}"/>
              </a:ext>
            </a:extLst>
          </p:cNvPr>
          <p:cNvPicPr>
            <a:picLocks noChangeAspect="1"/>
          </p:cNvPicPr>
          <p:nvPr/>
        </p:nvPicPr>
        <p:blipFill>
          <a:blip r:embed="rId6"/>
          <a:stretch>
            <a:fillRect/>
          </a:stretch>
        </p:blipFill>
        <p:spPr>
          <a:xfrm>
            <a:off x="0" y="0"/>
            <a:ext cx="11339032" cy="1610200"/>
          </a:xfrm>
          <a:prstGeom prst="rect">
            <a:avLst/>
          </a:prstGeom>
        </p:spPr>
      </p:pic>
    </p:spTree>
    <p:extLst>
      <p:ext uri="{BB962C8B-B14F-4D97-AF65-F5344CB8AC3E}">
        <p14:creationId xmlns:p14="http://schemas.microsoft.com/office/powerpoint/2010/main" val="3356776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4675" name="Text Box 3">
            <a:extLst>
              <a:ext uri="{FF2B5EF4-FFF2-40B4-BE49-F238E27FC236}">
                <a16:creationId xmlns:a16="http://schemas.microsoft.com/office/drawing/2014/main" id="{42A7B25F-BB5A-B84D-82FB-46D578867351}"/>
              </a:ext>
            </a:extLst>
          </p:cNvPr>
          <p:cNvSpPr txBox="1">
            <a:spLocks noChangeArrowheads="1"/>
          </p:cNvSpPr>
          <p:nvPr/>
        </p:nvSpPr>
        <p:spPr bwMode="auto">
          <a:xfrm>
            <a:off x="1524000" y="1"/>
            <a:ext cx="184150" cy="1323975"/>
          </a:xfrm>
          <a:prstGeom prst="rect">
            <a:avLst/>
          </a:prstGeom>
          <a:noFill/>
          <a:ln>
            <a:noFill/>
          </a:ln>
          <a:effectLst/>
        </p:spPr>
        <p:txBody>
          <a:bodyPr wrap="none">
            <a:spAutoFit/>
          </a:bodyPr>
          <a:lstStyle/>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p:txBody>
      </p:sp>
      <p:sp>
        <p:nvSpPr>
          <p:cNvPr id="23556" name="Text Box 4">
            <a:extLst>
              <a:ext uri="{FF2B5EF4-FFF2-40B4-BE49-F238E27FC236}">
                <a16:creationId xmlns:a16="http://schemas.microsoft.com/office/drawing/2014/main" id="{C538C456-5597-1218-024A-BC0E21506D28}"/>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23557" name="Rectangle 5">
            <a:extLst>
              <a:ext uri="{FF2B5EF4-FFF2-40B4-BE49-F238E27FC236}">
                <a16:creationId xmlns:a16="http://schemas.microsoft.com/office/drawing/2014/main" id="{A74BE9D8-973B-25A8-F809-E939C2AF19AE}"/>
              </a:ext>
            </a:extLst>
          </p:cNvPr>
          <p:cNvSpPr>
            <a:spLocks noChangeArrowheads="1"/>
          </p:cNvSpPr>
          <p:nvPr/>
        </p:nvSpPr>
        <p:spPr bwMode="auto">
          <a:xfrm>
            <a:off x="333288" y="2041098"/>
            <a:ext cx="11616056"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GB" altLang="en-US" sz="2800" b="0" dirty="0">
                <a:latin typeface="Times New Roman" panose="02020603050405020304" pitchFamily="18" charset="0"/>
              </a:rPr>
              <a:t>For communication to happen both hardware and software are required. </a:t>
            </a:r>
          </a:p>
          <a:p>
            <a:pPr algn="just" eaLnBrk="1" hangingPunct="1"/>
            <a:endParaRPr lang="en-GB" altLang="en-US" sz="2800" b="0" dirty="0">
              <a:latin typeface="Times New Roman" panose="02020603050405020304" pitchFamily="18" charset="0"/>
            </a:endParaRPr>
          </a:p>
          <a:p>
            <a:pPr algn="just" eaLnBrk="1" hangingPunct="1"/>
            <a:r>
              <a:rPr lang="en-GB" altLang="en-US" sz="2800" b="0" dirty="0">
                <a:latin typeface="Times New Roman" panose="02020603050405020304" pitchFamily="18" charset="0"/>
              </a:rPr>
              <a:t>This is similar to a complex computation in which both a computer and a program are needed. </a:t>
            </a:r>
          </a:p>
          <a:p>
            <a:pPr algn="just" eaLnBrk="1" hangingPunct="1"/>
            <a:endParaRPr lang="en-GB" altLang="en-US" sz="2800" b="0" dirty="0">
              <a:latin typeface="Times New Roman" panose="02020603050405020304" pitchFamily="18" charset="0"/>
            </a:endParaRPr>
          </a:p>
          <a:p>
            <a:pPr algn="just" eaLnBrk="1" hangingPunct="1"/>
            <a:r>
              <a:rPr lang="en-GB" altLang="en-US" sz="2800" b="0" dirty="0">
                <a:latin typeface="Times New Roman" panose="02020603050405020304" pitchFamily="18" charset="0"/>
              </a:rPr>
              <a:t>These combinations are coordinated with each other using </a:t>
            </a:r>
            <a:r>
              <a:rPr lang="en-GB" altLang="en-US" sz="2800" dirty="0">
                <a:latin typeface="Times New Roman" panose="02020603050405020304" pitchFamily="18" charset="0"/>
              </a:rPr>
              <a:t>protocol layering</a:t>
            </a:r>
            <a:r>
              <a:rPr lang="en-GB" altLang="en-US" sz="2800" b="0" dirty="0">
                <a:latin typeface="Times New Roman" panose="02020603050405020304" pitchFamily="18" charset="0"/>
              </a:rPr>
              <a:t>.</a:t>
            </a:r>
          </a:p>
          <a:p>
            <a:pPr algn="just" eaLnBrk="1" hangingPunct="1"/>
            <a:endParaRPr lang="en-US" altLang="en-US" sz="2800" b="0" dirty="0">
              <a:latin typeface="Times New Roman" panose="02020603050405020304" pitchFamily="18" charset="0"/>
            </a:endParaRPr>
          </a:p>
        </p:txBody>
      </p:sp>
      <p:sp>
        <p:nvSpPr>
          <p:cNvPr id="23558" name="Text Box 3">
            <a:extLst>
              <a:ext uri="{FF2B5EF4-FFF2-40B4-BE49-F238E27FC236}">
                <a16:creationId xmlns:a16="http://schemas.microsoft.com/office/drawing/2014/main" id="{C39DBEDE-8468-4997-511C-1C029174C651}"/>
              </a:ext>
            </a:extLst>
          </p:cNvPr>
          <p:cNvSpPr txBox="1">
            <a:spLocks noChangeArrowheads="1"/>
          </p:cNvSpPr>
          <p:nvPr/>
        </p:nvSpPr>
        <p:spPr bwMode="auto">
          <a:xfrm>
            <a:off x="3483769" y="457200"/>
            <a:ext cx="522446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6.1.3  Hardware and software</a:t>
            </a:r>
          </a:p>
        </p:txBody>
      </p:sp>
      <p:pic>
        <p:nvPicPr>
          <p:cNvPr id="2" name="Picture 1">
            <a:extLst>
              <a:ext uri="{FF2B5EF4-FFF2-40B4-BE49-F238E27FC236}">
                <a16:creationId xmlns:a16="http://schemas.microsoft.com/office/drawing/2014/main" id="{D1C399B9-BDDA-5AB1-0E3C-6C6DF5D22A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1D055C56-23A9-AC91-C761-0C4391DEF37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1F43870D-67CC-DA05-C7FF-99CBF7298C9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82E0798-EB30-4327-6B68-8920E818A25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6D4C6595-2D5A-038C-8C67-392E93A61123}"/>
              </a:ext>
            </a:extLst>
          </p:cNvPr>
          <p:cNvPicPr>
            <a:picLocks noChangeAspect="1"/>
          </p:cNvPicPr>
          <p:nvPr/>
        </p:nvPicPr>
        <p:blipFill>
          <a:blip r:embed="rId6"/>
          <a:stretch>
            <a:fillRect/>
          </a:stretch>
        </p:blipFill>
        <p:spPr>
          <a:xfrm>
            <a:off x="11289" y="0"/>
            <a:ext cx="11339032" cy="1610200"/>
          </a:xfrm>
          <a:prstGeom prst="rect">
            <a:avLst/>
          </a:prstGeom>
        </p:spPr>
      </p:pic>
      <p:sp>
        <p:nvSpPr>
          <p:cNvPr id="7" name="Text Box 3">
            <a:extLst>
              <a:ext uri="{FF2B5EF4-FFF2-40B4-BE49-F238E27FC236}">
                <a16:creationId xmlns:a16="http://schemas.microsoft.com/office/drawing/2014/main" id="{27BAEEFB-B46C-45B9-289D-59B6562EB625}"/>
              </a:ext>
            </a:extLst>
          </p:cNvPr>
          <p:cNvSpPr txBox="1">
            <a:spLocks noChangeArrowheads="1"/>
          </p:cNvSpPr>
          <p:nvPr/>
        </p:nvSpPr>
        <p:spPr bwMode="auto">
          <a:xfrm>
            <a:off x="4123849" y="512206"/>
            <a:ext cx="522446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6.1.3  Hardware and software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5A5771-D8E1-A045-8D80-AC6AE546FDFF}"/>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6830293C-1999-1408-6CF6-E469FE074474}"/>
              </a:ext>
            </a:extLst>
          </p:cNvPr>
          <p:cNvSpPr txBox="1"/>
          <p:nvPr/>
        </p:nvSpPr>
        <p:spPr>
          <a:xfrm>
            <a:off x="316636" y="1936324"/>
            <a:ext cx="11558727" cy="3246530"/>
          </a:xfrm>
          <a:prstGeom prst="rect">
            <a:avLst/>
          </a:prstGeom>
          <a:noFill/>
        </p:spPr>
        <p:txBody>
          <a:bodyPr wrap="square" rtlCol="0">
            <a:spAutoFit/>
          </a:bodyPr>
          <a:lstStyle/>
          <a:p>
            <a:pPr>
              <a:lnSpc>
                <a:spcPct val="150000"/>
              </a:lnSpc>
            </a:pPr>
            <a:r>
              <a:rPr lang="en-US" sz="2800" dirty="0">
                <a:latin typeface="Times New Roman" panose="02020603050405020304" pitchFamily="18" charset="0"/>
                <a:cs typeface="Times New Roman" panose="02020603050405020304" pitchFamily="18" charset="0"/>
              </a:rPr>
              <a:t>Compare this to a service provided by a computer network. For example, the task of sending an email from one place in the world to another can be broken down into several tasks, each performed by a layer. Each layer uses the services of a lower layer. At the lowest layer, a signal or a set of signals, is sent from the source computer to the destination computer. </a:t>
            </a:r>
          </a:p>
        </p:txBody>
      </p:sp>
      <p:pic>
        <p:nvPicPr>
          <p:cNvPr id="4" name="Picture 3">
            <a:extLst>
              <a:ext uri="{FF2B5EF4-FFF2-40B4-BE49-F238E27FC236}">
                <a16:creationId xmlns:a16="http://schemas.microsoft.com/office/drawing/2014/main" id="{A6859C87-53FC-ADC7-3ABF-4FA3A0F714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256D5B00-C1EC-809A-3717-EAFD96581106}"/>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B0DECC92-5B75-E183-ABB9-1C66D0776E9C}"/>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EB8D1A04-61EA-4D31-88CE-E2518DEA0E7B}"/>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FEC81EDE-DF15-577D-B96E-599CFB05934C}"/>
              </a:ext>
            </a:extLst>
          </p:cNvPr>
          <p:cNvPicPr>
            <a:picLocks noChangeAspect="1"/>
          </p:cNvPicPr>
          <p:nvPr/>
        </p:nvPicPr>
        <p:blipFill>
          <a:blip r:embed="rId5"/>
          <a:stretch>
            <a:fillRect/>
          </a:stretch>
        </p:blipFill>
        <p:spPr>
          <a:xfrm>
            <a:off x="11289" y="-1"/>
            <a:ext cx="11339032" cy="1610200"/>
          </a:xfrm>
          <a:prstGeom prst="rect">
            <a:avLst/>
          </a:prstGeom>
        </p:spPr>
      </p:pic>
      <p:sp>
        <p:nvSpPr>
          <p:cNvPr id="9" name="TextBox 8">
            <a:extLst>
              <a:ext uri="{FF2B5EF4-FFF2-40B4-BE49-F238E27FC236}">
                <a16:creationId xmlns:a16="http://schemas.microsoft.com/office/drawing/2014/main" id="{3622B4B3-469F-8DB3-6AC9-3FEDF2D8C000}"/>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2293652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84EEE2-FCF4-F55A-0B96-F9B5E4840788}"/>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4EDDE6D3-AA79-2DE5-DBA0-4801115F5D40}"/>
              </a:ext>
            </a:extLst>
          </p:cNvPr>
          <p:cNvSpPr txBox="1"/>
          <p:nvPr/>
        </p:nvSpPr>
        <p:spPr>
          <a:xfrm>
            <a:off x="298881" y="1783275"/>
            <a:ext cx="11594237" cy="3970318"/>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To divide the services required to perform a task, the internet has created a set of rules called protocols. These allow different local and wide area networks, using different technologies, to be connected together and carry a message from one point to another. </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The set, or suite, of protocols that controls the internet today is referred to as the TCP/IP protocol suite. The abbreviations (TCP and IP) will become clear as we explain different protocols.</a:t>
            </a:r>
          </a:p>
          <a:p>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7D99AC5-6866-6980-5B48-3D7F77FA82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48F322AC-0722-2D5E-8E00-6568AD559A59}"/>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26B7686E-D5DE-2426-2756-7893FBF59E3F}"/>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D6102F0E-EB58-5305-BFF3-DCB88C03D7B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A403F23-9DC6-9A36-21E2-AF24E65F9AB8}"/>
              </a:ext>
            </a:extLst>
          </p:cNvPr>
          <p:cNvPicPr>
            <a:picLocks noChangeAspect="1"/>
          </p:cNvPicPr>
          <p:nvPr/>
        </p:nvPicPr>
        <p:blipFill>
          <a:blip r:embed="rId5"/>
          <a:stretch>
            <a:fillRect/>
          </a:stretch>
        </p:blipFill>
        <p:spPr>
          <a:xfrm>
            <a:off x="11289" y="-22575"/>
            <a:ext cx="11339032" cy="1610200"/>
          </a:xfrm>
          <a:prstGeom prst="rect">
            <a:avLst/>
          </a:prstGeom>
        </p:spPr>
      </p:pic>
      <p:sp>
        <p:nvSpPr>
          <p:cNvPr id="9" name="TextBox 8">
            <a:extLst>
              <a:ext uri="{FF2B5EF4-FFF2-40B4-BE49-F238E27FC236}">
                <a16:creationId xmlns:a16="http://schemas.microsoft.com/office/drawing/2014/main" id="{E80B6296-2DC4-C196-A599-86E0FED38DB4}"/>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406521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07C556-63C3-7221-0D13-12EEFEF3C3EF}"/>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26032F7A-5BD4-FD00-7F30-172C83E52E76}"/>
              </a:ext>
            </a:extLst>
          </p:cNvPr>
          <p:cNvSpPr txBox="1"/>
          <p:nvPr/>
        </p:nvSpPr>
        <p:spPr>
          <a:xfrm>
            <a:off x="740517" y="1602930"/>
            <a:ext cx="11182194" cy="1200329"/>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The original TCP/IP protocol suite was defined as having four layers: host-to-network</a:t>
            </a:r>
          </a:p>
          <a:p>
            <a:r>
              <a:rPr lang="en-US" sz="2400" dirty="0">
                <a:latin typeface="Times New Roman" panose="02020603050405020304" pitchFamily="18" charset="0"/>
                <a:cs typeface="Times New Roman" panose="02020603050405020304" pitchFamily="18" charset="0"/>
              </a:rPr>
              <a:t>(or link), internet (network), transport and application. However, the TCP/IP protocol suite today is normally considered as a five-layer model.</a:t>
            </a:r>
          </a:p>
        </p:txBody>
      </p:sp>
      <p:pic>
        <p:nvPicPr>
          <p:cNvPr id="5" name="Picture 4">
            <a:extLst>
              <a:ext uri="{FF2B5EF4-FFF2-40B4-BE49-F238E27FC236}">
                <a16:creationId xmlns:a16="http://schemas.microsoft.com/office/drawing/2014/main" id="{52B1D018-632B-C4DD-8DF5-DEEEBD2E7F24}"/>
              </a:ext>
            </a:extLst>
          </p:cNvPr>
          <p:cNvPicPr>
            <a:picLocks noChangeAspect="1"/>
          </p:cNvPicPr>
          <p:nvPr/>
        </p:nvPicPr>
        <p:blipFill>
          <a:blip r:embed="rId2"/>
          <a:stretch>
            <a:fillRect/>
          </a:stretch>
        </p:blipFill>
        <p:spPr>
          <a:xfrm>
            <a:off x="1638300" y="2859036"/>
            <a:ext cx="9144000" cy="3090208"/>
          </a:xfrm>
          <a:prstGeom prst="rect">
            <a:avLst/>
          </a:prstGeom>
        </p:spPr>
      </p:pic>
      <p:pic>
        <p:nvPicPr>
          <p:cNvPr id="4" name="Picture 3">
            <a:extLst>
              <a:ext uri="{FF2B5EF4-FFF2-40B4-BE49-F238E27FC236}">
                <a16:creationId xmlns:a16="http://schemas.microsoft.com/office/drawing/2014/main" id="{4ED2A917-41E7-FD95-422F-A8E78BB805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0BD1FB44-DA73-16FE-ECA4-0DF1EE834D8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A4D28E91-0162-AD03-4630-93CA18EA193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210ED466-D742-E0EF-5099-DED07D23F2A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F3F818E2-F8EB-ACD6-0009-E0262BCB02AD}"/>
              </a:ext>
            </a:extLst>
          </p:cNvPr>
          <p:cNvPicPr>
            <a:picLocks noChangeAspect="1"/>
          </p:cNvPicPr>
          <p:nvPr/>
        </p:nvPicPr>
        <p:blipFill>
          <a:blip r:embed="rId6"/>
          <a:stretch>
            <a:fillRect/>
          </a:stretch>
        </p:blipFill>
        <p:spPr>
          <a:xfrm>
            <a:off x="11289" y="-47228"/>
            <a:ext cx="11339032" cy="1610200"/>
          </a:xfrm>
          <a:prstGeom prst="rect">
            <a:avLst/>
          </a:prstGeom>
        </p:spPr>
      </p:pic>
      <p:sp>
        <p:nvSpPr>
          <p:cNvPr id="10" name="TextBox 9">
            <a:extLst>
              <a:ext uri="{FF2B5EF4-FFF2-40B4-BE49-F238E27FC236}">
                <a16:creationId xmlns:a16="http://schemas.microsoft.com/office/drawing/2014/main" id="{03596C3F-2BD2-592F-2FE1-8B204EE2865B}"/>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1224606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7114E9-C6CD-C4EC-4C03-D9A7FE387E16}"/>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0B108557-9AC5-ED88-FA61-E037EBE1E592}"/>
              </a:ext>
            </a:extLst>
          </p:cNvPr>
          <p:cNvSpPr txBox="1"/>
          <p:nvPr/>
        </p:nvSpPr>
        <p:spPr>
          <a:xfrm>
            <a:off x="267810" y="2067400"/>
            <a:ext cx="11656380" cy="3108543"/>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Figure 6.8 shows the layers involved when a message is sent from device A to device</a:t>
            </a:r>
          </a:p>
          <a:p>
            <a:r>
              <a:rPr lang="en-US" sz="2800" dirty="0">
                <a:latin typeface="Times New Roman" panose="02020603050405020304" pitchFamily="18" charset="0"/>
                <a:cs typeface="Times New Roman" panose="02020603050405020304" pitchFamily="18" charset="0"/>
              </a:rPr>
              <a:t>B. As the message travels from A to B, it may pass through many routers. Routers use only the first three layers. Within a single machine, each layer calls on the services of the layer immediately below it. Layer 3, for example, uses the services provided by layer 2 and provides services for layer 4.</a:t>
            </a:r>
          </a:p>
          <a:p>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4DF7EEA-D7FB-5157-C64E-C5EFBEFF0D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E34B3B58-EA6A-E69B-3890-B6314848BC21}"/>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16BD3E40-30D5-BCA9-963D-D7FA793C9E6D}"/>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B071BCFF-3419-3513-03E6-DAA3309BE9D6}"/>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28A8D89-D432-7046-EB95-3ED40577B8AE}"/>
              </a:ext>
            </a:extLst>
          </p:cNvPr>
          <p:cNvPicPr>
            <a:picLocks noChangeAspect="1"/>
          </p:cNvPicPr>
          <p:nvPr/>
        </p:nvPicPr>
        <p:blipFill>
          <a:blip r:embed="rId5"/>
          <a:stretch>
            <a:fillRect/>
          </a:stretch>
        </p:blipFill>
        <p:spPr>
          <a:xfrm>
            <a:off x="0" y="0"/>
            <a:ext cx="11339032" cy="1610200"/>
          </a:xfrm>
          <a:prstGeom prst="rect">
            <a:avLst/>
          </a:prstGeom>
        </p:spPr>
      </p:pic>
      <p:sp>
        <p:nvSpPr>
          <p:cNvPr id="9" name="TextBox 8">
            <a:extLst>
              <a:ext uri="{FF2B5EF4-FFF2-40B4-BE49-F238E27FC236}">
                <a16:creationId xmlns:a16="http://schemas.microsoft.com/office/drawing/2014/main" id="{3577A494-3F54-B3F4-966B-D705A8909D35}"/>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3518673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47E58EB-E909-8540-A722-5C406F1C46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517" y="5761794"/>
            <a:ext cx="1222425" cy="1096206"/>
          </a:xfrm>
          <a:prstGeom prst="rect">
            <a:avLst/>
          </a:prstGeom>
        </p:spPr>
      </p:pic>
      <p:pic>
        <p:nvPicPr>
          <p:cNvPr id="4" name="Picture 3">
            <a:extLst>
              <a:ext uri="{FF2B5EF4-FFF2-40B4-BE49-F238E27FC236}">
                <a16:creationId xmlns:a16="http://schemas.microsoft.com/office/drawing/2014/main" id="{4DB6206D-B326-B8ED-3A18-34A72F63AC8E}"/>
              </a:ext>
            </a:extLst>
          </p:cNvPr>
          <p:cNvPicPr>
            <a:picLocks noChangeAspect="1"/>
          </p:cNvPicPr>
          <p:nvPr/>
        </p:nvPicPr>
        <p:blipFill>
          <a:blip r:embed="rId3"/>
          <a:stretch>
            <a:fillRect/>
          </a:stretch>
        </p:blipFill>
        <p:spPr>
          <a:xfrm>
            <a:off x="2231634" y="6411081"/>
            <a:ext cx="9902229" cy="204838"/>
          </a:xfrm>
          <a:prstGeom prst="rect">
            <a:avLst/>
          </a:prstGeom>
        </p:spPr>
      </p:pic>
      <p:pic>
        <p:nvPicPr>
          <p:cNvPr id="5" name="Picture 4">
            <a:extLst>
              <a:ext uri="{FF2B5EF4-FFF2-40B4-BE49-F238E27FC236}">
                <a16:creationId xmlns:a16="http://schemas.microsoft.com/office/drawing/2014/main" id="{097047CF-5BFB-8DB2-6747-D11D32A437CE}"/>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AA50829C-23BA-7568-F133-3E97027FADA0}"/>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8025E530-5CA1-75E5-327A-78FFE7D8A110}"/>
              </a:ext>
            </a:extLst>
          </p:cNvPr>
          <p:cNvPicPr>
            <a:picLocks noChangeAspect="1"/>
          </p:cNvPicPr>
          <p:nvPr/>
        </p:nvPicPr>
        <p:blipFill>
          <a:blip r:embed="rId5"/>
          <a:stretch>
            <a:fillRect/>
          </a:stretch>
        </p:blipFill>
        <p:spPr>
          <a:xfrm>
            <a:off x="0" y="0"/>
            <a:ext cx="11339032" cy="1610200"/>
          </a:xfrm>
          <a:prstGeom prst="rect">
            <a:avLst/>
          </a:prstGeom>
        </p:spPr>
      </p:pic>
      <p:pic>
        <p:nvPicPr>
          <p:cNvPr id="3" name="Picture 2">
            <a:extLst>
              <a:ext uri="{FF2B5EF4-FFF2-40B4-BE49-F238E27FC236}">
                <a16:creationId xmlns:a16="http://schemas.microsoft.com/office/drawing/2014/main" id="{4DD2A32B-029C-A8FD-F28A-797898349FBC}"/>
              </a:ext>
            </a:extLst>
          </p:cNvPr>
          <p:cNvPicPr>
            <a:picLocks noChangeAspect="1"/>
          </p:cNvPicPr>
          <p:nvPr/>
        </p:nvPicPr>
        <p:blipFill>
          <a:blip r:embed="rId6"/>
          <a:stretch>
            <a:fillRect/>
          </a:stretch>
        </p:blipFill>
        <p:spPr>
          <a:xfrm>
            <a:off x="2375545" y="1330638"/>
            <a:ext cx="9144000" cy="4942449"/>
          </a:xfrm>
          <a:prstGeom prst="rect">
            <a:avLst/>
          </a:prstGeom>
        </p:spPr>
      </p:pic>
    </p:spTree>
    <p:extLst>
      <p:ext uri="{BB962C8B-B14F-4D97-AF65-F5344CB8AC3E}">
        <p14:creationId xmlns:p14="http://schemas.microsoft.com/office/powerpoint/2010/main" val="849455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73B947-A3D8-A769-9271-D323F59E2FD7}"/>
              </a:ext>
            </a:extLst>
          </p:cNvPr>
          <p:cNvSpPr txBox="1"/>
          <p:nvPr/>
        </p:nvSpPr>
        <p:spPr>
          <a:xfrm>
            <a:off x="2209800" y="533400"/>
            <a:ext cx="6019800" cy="369332"/>
          </a:xfrm>
          <a:prstGeom prst="rect">
            <a:avLst/>
          </a:prstGeom>
          <a:noFill/>
        </p:spPr>
        <p:txBody>
          <a:bodyPr wrap="square" rtlCol="0">
            <a:spAutoFit/>
          </a:bodyPr>
          <a:lstStyle/>
          <a:p>
            <a:pPr algn="ctr"/>
            <a:r>
              <a:rPr lang="en-US" dirty="0">
                <a:solidFill>
                  <a:schemeClr val="bg1"/>
                </a:solidFill>
              </a:rPr>
              <a:t>6.3 LAYERS</a:t>
            </a:r>
          </a:p>
        </p:txBody>
      </p:sp>
      <p:sp>
        <p:nvSpPr>
          <p:cNvPr id="5" name="TextBox 4">
            <a:extLst>
              <a:ext uri="{FF2B5EF4-FFF2-40B4-BE49-F238E27FC236}">
                <a16:creationId xmlns:a16="http://schemas.microsoft.com/office/drawing/2014/main" id="{D0CB7BC0-C21A-13E6-1F20-A001546F3BE2}"/>
              </a:ext>
            </a:extLst>
          </p:cNvPr>
          <p:cNvSpPr txBox="1"/>
          <p:nvPr/>
        </p:nvSpPr>
        <p:spPr>
          <a:xfrm>
            <a:off x="353353" y="2521059"/>
            <a:ext cx="11496583" cy="1815882"/>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This section briefly describes the function of each layer in the TCP/IP protocol suite. We show how a message travels through the different layers until it reaches the physical layer and is sent by the transmission media.</a:t>
            </a:r>
          </a:p>
          <a:p>
            <a:endParaRPr lang="en-US"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1C0FEDE-1B33-8731-F126-2FC4D609E5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ACD3F94C-4B4C-1C29-B2DF-88482B388AFF}"/>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4AD3448D-6BC3-4088-4CF4-5D05AB6FA336}"/>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6E5C45BC-D6ED-3815-691C-A8EF23297AAF}"/>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A0F4A39-5755-0FF3-F4E7-55D5878D720D}"/>
              </a:ext>
            </a:extLst>
          </p:cNvPr>
          <p:cNvPicPr>
            <a:picLocks noChangeAspect="1"/>
          </p:cNvPicPr>
          <p:nvPr/>
        </p:nvPicPr>
        <p:blipFill>
          <a:blip r:embed="rId5"/>
          <a:stretch>
            <a:fillRect/>
          </a:stretch>
        </p:blipFill>
        <p:spPr>
          <a:xfrm>
            <a:off x="11289" y="0"/>
            <a:ext cx="11339032" cy="1610200"/>
          </a:xfrm>
          <a:prstGeom prst="rect">
            <a:avLst/>
          </a:prstGeom>
        </p:spPr>
      </p:pic>
      <p:sp>
        <p:nvSpPr>
          <p:cNvPr id="9" name="TextBox 8">
            <a:extLst>
              <a:ext uri="{FF2B5EF4-FFF2-40B4-BE49-F238E27FC236}">
                <a16:creationId xmlns:a16="http://schemas.microsoft.com/office/drawing/2014/main" id="{9683581C-8714-CD45-11D5-E77B651A75DD}"/>
              </a:ext>
            </a:extLst>
          </p:cNvPr>
          <p:cNvSpPr txBox="1"/>
          <p:nvPr/>
        </p:nvSpPr>
        <p:spPr>
          <a:xfrm>
            <a:off x="3611880" y="579566"/>
            <a:ext cx="6019800" cy="646331"/>
          </a:xfrm>
          <a:prstGeom prst="rect">
            <a:avLst/>
          </a:prstGeom>
          <a:noFill/>
        </p:spPr>
        <p:txBody>
          <a:bodyPr wrap="square" rtlCol="0">
            <a:spAutoFit/>
          </a:bodyPr>
          <a:lstStyle/>
          <a:p>
            <a:pPr algn="ctr"/>
            <a:r>
              <a:rPr lang="en-US" sz="3600" dirty="0">
                <a:solidFill>
                  <a:schemeClr val="bg1"/>
                </a:solidFill>
              </a:rPr>
              <a:t>6.3 LAYERS</a:t>
            </a:r>
          </a:p>
        </p:txBody>
      </p:sp>
    </p:spTree>
    <p:extLst>
      <p:ext uri="{BB962C8B-B14F-4D97-AF65-F5344CB8AC3E}">
        <p14:creationId xmlns:p14="http://schemas.microsoft.com/office/powerpoint/2010/main" val="642328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7761FA-D96C-7C3B-7D88-FB681985448D}"/>
              </a:ext>
            </a:extLst>
          </p:cNvPr>
          <p:cNvSpPr txBox="1"/>
          <p:nvPr/>
        </p:nvSpPr>
        <p:spPr>
          <a:xfrm>
            <a:off x="246821" y="1449084"/>
            <a:ext cx="11709646" cy="4661276"/>
          </a:xfrm>
          <a:prstGeom prst="rect">
            <a:avLst/>
          </a:prstGeom>
          <a:noFill/>
        </p:spPr>
        <p:txBody>
          <a:bodyPr wrap="square" rtlCol="0">
            <a:spAutoFit/>
          </a:bodyPr>
          <a:lstStyle/>
          <a:p>
            <a:pPr>
              <a:lnSpc>
                <a:spcPct val="150000"/>
              </a:lnSpc>
              <a:defRPr/>
            </a:pPr>
            <a:r>
              <a:rPr lang="en-GB" sz="2000" dirty="0">
                <a:latin typeface="Times New Roman" panose="02020603050405020304" pitchFamily="18" charset="0"/>
                <a:cs typeface="Times New Roman" panose="02020603050405020304" pitchFamily="18" charset="0"/>
              </a:rPr>
              <a:t>Modularity in this case means </a:t>
            </a:r>
            <a:r>
              <a:rPr lang="en-US" sz="2000" dirty="0">
                <a:latin typeface="Times New Roman" panose="02020603050405020304" pitchFamily="18" charset="0"/>
                <a:cs typeface="Times New Roman" panose="02020603050405020304" pitchFamily="18" charset="0"/>
              </a:rPr>
              <a:t>Independent </a:t>
            </a:r>
            <a:r>
              <a:rPr lang="en-GB" sz="2000" dirty="0">
                <a:latin typeface="Times New Roman" panose="02020603050405020304" pitchFamily="18" charset="0"/>
                <a:cs typeface="Times New Roman" panose="02020603050405020304" pitchFamily="18" charset="0"/>
              </a:rPr>
              <a:t>layers. A layer (module) can be defined as a black box with inputs and outputs, without concern about how inputs are changed to outputs.</a:t>
            </a:r>
          </a:p>
          <a:p>
            <a:pPr>
              <a:lnSpc>
                <a:spcPct val="150000"/>
              </a:lnSpc>
              <a:defRPr/>
            </a:pPr>
            <a:r>
              <a:rPr lang="en-GB" sz="2000" i="1" dirty="0">
                <a:latin typeface="Times New Roman" panose="02020603050405020304" pitchFamily="18" charset="0"/>
                <a:cs typeface="Times New Roman" panose="02020603050405020304" pitchFamily="18" charset="0"/>
              </a:rPr>
              <a:t>Note</a:t>
            </a:r>
            <a:r>
              <a:rPr lang="en-GB" sz="2000" dirty="0">
                <a:latin typeface="Times New Roman" panose="02020603050405020304" pitchFamily="18" charset="0"/>
                <a:cs typeface="Times New Roman" panose="02020603050405020304" pitchFamily="18" charset="0"/>
              </a:rPr>
              <a:t>: If two machines provide the same outputs when given the same inputs, they can replace each other. </a:t>
            </a:r>
          </a:p>
          <a:p>
            <a:pPr>
              <a:lnSpc>
                <a:spcPct val="150000"/>
              </a:lnSpc>
              <a:defRPr/>
            </a:pPr>
            <a:r>
              <a:rPr lang="en-GB" sz="2000" i="1" u="sng" dirty="0">
                <a:solidFill>
                  <a:srgbClr val="FF0000"/>
                </a:solidFill>
                <a:latin typeface="Times New Roman" panose="02020603050405020304" pitchFamily="18" charset="0"/>
                <a:cs typeface="Times New Roman" panose="02020603050405020304" pitchFamily="18" charset="0"/>
              </a:rPr>
              <a:t>Advantages</a:t>
            </a:r>
            <a:r>
              <a:rPr lang="en-GB" sz="2000" dirty="0">
                <a:latin typeface="Times New Roman" panose="02020603050405020304" pitchFamily="18" charset="0"/>
                <a:cs typeface="Times New Roman" panose="02020603050405020304" pitchFamily="18" charset="0"/>
              </a:rPr>
              <a:t>: </a:t>
            </a:r>
          </a:p>
          <a:p>
            <a:pPr marL="285750" indent="-285750">
              <a:lnSpc>
                <a:spcPct val="15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Separation of the services from the implementation. A layer needs to be able to receive a set of services from the lower layer and to give the services to the upper layer. </a:t>
            </a:r>
          </a:p>
          <a:p>
            <a:pPr marL="285750" indent="-285750">
              <a:lnSpc>
                <a:spcPct val="15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Communication does not always use only two end systems; there are intermediate systems that need only some layers, but not all layers. If we did not use protocol layering, we would have to make each intermediate system as complex as the end systems, which makes the whole system </a:t>
            </a:r>
            <a:r>
              <a:rPr lang="en-US" sz="2000" dirty="0">
                <a:latin typeface="Times New Roman" panose="02020603050405020304" pitchFamily="18" charset="0"/>
                <a:cs typeface="Times New Roman" panose="02020603050405020304" pitchFamily="18" charset="0"/>
              </a:rPr>
              <a:t>more expensive.</a:t>
            </a:r>
          </a:p>
          <a:p>
            <a:pPr>
              <a:lnSpc>
                <a:spcPct val="150000"/>
              </a:lnSpc>
            </a:pPr>
            <a:endParaRPr lang="en-US" sz="2000" dirty="0"/>
          </a:p>
        </p:txBody>
      </p:sp>
      <p:sp>
        <p:nvSpPr>
          <p:cNvPr id="4" name="TextBox 3">
            <a:extLst>
              <a:ext uri="{FF2B5EF4-FFF2-40B4-BE49-F238E27FC236}">
                <a16:creationId xmlns:a16="http://schemas.microsoft.com/office/drawing/2014/main" id="{A19B7E3F-2535-B6AC-DE80-BBC27266A014}"/>
              </a:ext>
            </a:extLst>
          </p:cNvPr>
          <p:cNvSpPr txBox="1"/>
          <p:nvPr/>
        </p:nvSpPr>
        <p:spPr>
          <a:xfrm>
            <a:off x="2209800" y="533400"/>
            <a:ext cx="6019800" cy="369332"/>
          </a:xfrm>
          <a:prstGeom prst="rect">
            <a:avLst/>
          </a:prstGeom>
          <a:noFill/>
        </p:spPr>
        <p:txBody>
          <a:bodyPr wrap="square" rtlCol="0">
            <a:spAutoFit/>
          </a:bodyPr>
          <a:lstStyle/>
          <a:p>
            <a:pPr algn="ctr"/>
            <a:r>
              <a:rPr lang="en-US" dirty="0">
                <a:solidFill>
                  <a:schemeClr val="bg1"/>
                </a:solidFill>
              </a:rPr>
              <a:t>6.3 LAYERS</a:t>
            </a:r>
          </a:p>
        </p:txBody>
      </p:sp>
      <p:pic>
        <p:nvPicPr>
          <p:cNvPr id="2" name="Picture 1">
            <a:extLst>
              <a:ext uri="{FF2B5EF4-FFF2-40B4-BE49-F238E27FC236}">
                <a16:creationId xmlns:a16="http://schemas.microsoft.com/office/drawing/2014/main" id="{522D8D14-859F-90A2-4B34-01CCF6F8E1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0048" y="5781916"/>
            <a:ext cx="1222425" cy="1096206"/>
          </a:xfrm>
          <a:prstGeom prst="rect">
            <a:avLst/>
          </a:prstGeom>
        </p:spPr>
      </p:pic>
      <p:pic>
        <p:nvPicPr>
          <p:cNvPr id="5" name="Picture 4">
            <a:extLst>
              <a:ext uri="{FF2B5EF4-FFF2-40B4-BE49-F238E27FC236}">
                <a16:creationId xmlns:a16="http://schemas.microsoft.com/office/drawing/2014/main" id="{8EC62C6A-C555-0E4F-C717-A0C6A780AA5E}"/>
              </a:ext>
            </a:extLst>
          </p:cNvPr>
          <p:cNvPicPr>
            <a:picLocks noChangeAspect="1"/>
          </p:cNvPicPr>
          <p:nvPr/>
        </p:nvPicPr>
        <p:blipFill>
          <a:blip r:embed="rId3"/>
          <a:stretch>
            <a:fillRect/>
          </a:stretch>
        </p:blipFill>
        <p:spPr>
          <a:xfrm>
            <a:off x="2409096" y="6222181"/>
            <a:ext cx="9902229" cy="204838"/>
          </a:xfrm>
          <a:prstGeom prst="rect">
            <a:avLst/>
          </a:prstGeom>
        </p:spPr>
      </p:pic>
      <p:pic>
        <p:nvPicPr>
          <p:cNvPr id="6" name="Picture 5">
            <a:extLst>
              <a:ext uri="{FF2B5EF4-FFF2-40B4-BE49-F238E27FC236}">
                <a16:creationId xmlns:a16="http://schemas.microsoft.com/office/drawing/2014/main" id="{2C32DB00-BEDE-B645-F7CE-C193CECCB7A9}"/>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A0ED7854-079A-3081-513A-65CF0E5298C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80FE9FF-4D3C-FFDE-6BED-8B792C35B874}"/>
              </a:ext>
            </a:extLst>
          </p:cNvPr>
          <p:cNvPicPr>
            <a:picLocks noChangeAspect="1"/>
          </p:cNvPicPr>
          <p:nvPr/>
        </p:nvPicPr>
        <p:blipFill>
          <a:blip r:embed="rId5"/>
          <a:stretch>
            <a:fillRect/>
          </a:stretch>
        </p:blipFill>
        <p:spPr>
          <a:xfrm>
            <a:off x="11289" y="0"/>
            <a:ext cx="11339032" cy="1610200"/>
          </a:xfrm>
          <a:prstGeom prst="rect">
            <a:avLst/>
          </a:prstGeom>
        </p:spPr>
      </p:pic>
      <p:sp>
        <p:nvSpPr>
          <p:cNvPr id="9" name="TextBox 8">
            <a:extLst>
              <a:ext uri="{FF2B5EF4-FFF2-40B4-BE49-F238E27FC236}">
                <a16:creationId xmlns:a16="http://schemas.microsoft.com/office/drawing/2014/main" id="{A9375187-5176-E729-8075-065A8A62D85B}"/>
              </a:ext>
            </a:extLst>
          </p:cNvPr>
          <p:cNvSpPr txBox="1"/>
          <p:nvPr/>
        </p:nvSpPr>
        <p:spPr>
          <a:xfrm>
            <a:off x="3611880" y="579566"/>
            <a:ext cx="6019800" cy="646331"/>
          </a:xfrm>
          <a:prstGeom prst="rect">
            <a:avLst/>
          </a:prstGeom>
          <a:noFill/>
        </p:spPr>
        <p:txBody>
          <a:bodyPr wrap="square" rtlCol="0">
            <a:spAutoFit/>
          </a:bodyPr>
          <a:lstStyle/>
          <a:p>
            <a:pPr algn="ctr"/>
            <a:r>
              <a:rPr lang="en-US" sz="3600" dirty="0">
                <a:solidFill>
                  <a:schemeClr val="bg1"/>
                </a:solidFill>
              </a:rPr>
              <a:t>6.3 LAYERS</a:t>
            </a:r>
          </a:p>
        </p:txBody>
      </p:sp>
    </p:spTree>
    <p:extLst>
      <p:ext uri="{BB962C8B-B14F-4D97-AF65-F5344CB8AC3E}">
        <p14:creationId xmlns:p14="http://schemas.microsoft.com/office/powerpoint/2010/main" val="2624199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F5FFB9-FF68-4E71-9FEF-36822C2C524E}"/>
              </a:ext>
            </a:extLst>
          </p:cNvPr>
          <p:cNvSpPr txBox="1"/>
          <p:nvPr/>
        </p:nvSpPr>
        <p:spPr>
          <a:xfrm>
            <a:off x="3657600" y="457200"/>
            <a:ext cx="4953000" cy="369332"/>
          </a:xfrm>
          <a:prstGeom prst="rect">
            <a:avLst/>
          </a:prstGeom>
          <a:noFill/>
        </p:spPr>
        <p:txBody>
          <a:bodyPr wrap="square" rtlCol="0">
            <a:spAutoFit/>
          </a:bodyPr>
          <a:lstStyle/>
          <a:p>
            <a:r>
              <a:rPr lang="en-US" dirty="0">
                <a:solidFill>
                  <a:schemeClr val="bg1"/>
                </a:solidFill>
              </a:rPr>
              <a:t>6.3.1 Application layer</a:t>
            </a:r>
          </a:p>
        </p:txBody>
      </p:sp>
      <p:sp>
        <p:nvSpPr>
          <p:cNvPr id="5" name="Rectangle 4">
            <a:extLst>
              <a:ext uri="{FF2B5EF4-FFF2-40B4-BE49-F238E27FC236}">
                <a16:creationId xmlns:a16="http://schemas.microsoft.com/office/drawing/2014/main" id="{D5C18C98-0F96-6F8F-FB26-656B524328EE}"/>
              </a:ext>
            </a:extLst>
          </p:cNvPr>
          <p:cNvSpPr/>
          <p:nvPr/>
        </p:nvSpPr>
        <p:spPr bwMode="auto">
          <a:xfrm>
            <a:off x="2440788" y="4010407"/>
            <a:ext cx="7315200" cy="11430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r>
              <a:rPr lang="en-US" sz="3200" dirty="0">
                <a:latin typeface="Times New Roman" panose="02020603050405020304" pitchFamily="18" charset="0"/>
                <a:cs typeface="Times New Roman" panose="02020603050405020304" pitchFamily="18" charset="0"/>
              </a:rPr>
              <a:t>The application layer is responsible for providing services to the user.</a:t>
            </a:r>
          </a:p>
          <a:p>
            <a:pPr eaLnBrk="0" fontAlgn="base" hangingPunct="0">
              <a:spcBef>
                <a:spcPct val="0"/>
              </a:spcBef>
              <a:spcAft>
                <a:spcPct val="0"/>
              </a:spcAft>
            </a:pPr>
            <a:endParaRPr lang="en-US" sz="3200" b="1" dirty="0">
              <a:latin typeface="Arial" panose="020B0604020202020204" pitchFamily="34" charset="0"/>
            </a:endParaRPr>
          </a:p>
        </p:txBody>
      </p:sp>
      <p:sp>
        <p:nvSpPr>
          <p:cNvPr id="4" name="TextBox 3">
            <a:extLst>
              <a:ext uri="{FF2B5EF4-FFF2-40B4-BE49-F238E27FC236}">
                <a16:creationId xmlns:a16="http://schemas.microsoft.com/office/drawing/2014/main" id="{9688F2D7-9CE7-27DC-78E2-04B1AFED707E}"/>
              </a:ext>
            </a:extLst>
          </p:cNvPr>
          <p:cNvSpPr txBox="1"/>
          <p:nvPr/>
        </p:nvSpPr>
        <p:spPr>
          <a:xfrm>
            <a:off x="310348" y="2027055"/>
            <a:ext cx="11647503" cy="1815882"/>
          </a:xfrm>
          <a:prstGeom prst="rect">
            <a:avLst/>
          </a:prstGeom>
          <a:noFill/>
        </p:spPr>
        <p:txBody>
          <a:bodyPr wrap="square" rtlCol="0">
            <a:spAutoFit/>
          </a:bodyPr>
          <a:lstStyle/>
          <a:p>
            <a:pPr algn="just"/>
            <a:r>
              <a:rPr lang="en-US" sz="2800" dirty="0">
                <a:latin typeface="Times New Roman" panose="02020603050405020304" pitchFamily="18" charset="0"/>
                <a:cs typeface="Times New Roman" panose="02020603050405020304" pitchFamily="18" charset="0"/>
              </a:rPr>
              <a:t>The application layer enables a user, whether human or software, to access the network. It provides support for services such as electronic mail, remote file access and transfer, browsing the world wide web, and so on. The application layer is the only layer seen by most users of the internet.</a:t>
            </a:r>
          </a:p>
        </p:txBody>
      </p:sp>
      <p:pic>
        <p:nvPicPr>
          <p:cNvPr id="2" name="Picture 1">
            <a:extLst>
              <a:ext uri="{FF2B5EF4-FFF2-40B4-BE49-F238E27FC236}">
                <a16:creationId xmlns:a16="http://schemas.microsoft.com/office/drawing/2014/main" id="{FA507C17-BF24-6780-E8FC-6BE2AA4131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0B455A1-5390-13F7-A446-FC077257CEAC}"/>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2771F24D-5066-6F90-5295-0F5E7720CD06}"/>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5BBA3230-3465-D659-6AEF-F4D75EF3225F}"/>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54709B0-DEA6-8ED7-28DC-297B3BF23F13}"/>
              </a:ext>
            </a:extLst>
          </p:cNvPr>
          <p:cNvPicPr>
            <a:picLocks noChangeAspect="1"/>
          </p:cNvPicPr>
          <p:nvPr/>
        </p:nvPicPr>
        <p:blipFill>
          <a:blip r:embed="rId5"/>
          <a:stretch>
            <a:fillRect/>
          </a:stretch>
        </p:blipFill>
        <p:spPr>
          <a:xfrm>
            <a:off x="0" y="18937"/>
            <a:ext cx="11339032" cy="1610200"/>
          </a:xfrm>
          <a:prstGeom prst="rect">
            <a:avLst/>
          </a:prstGeom>
        </p:spPr>
      </p:pic>
      <p:sp>
        <p:nvSpPr>
          <p:cNvPr id="10" name="TextBox 9">
            <a:extLst>
              <a:ext uri="{FF2B5EF4-FFF2-40B4-BE49-F238E27FC236}">
                <a16:creationId xmlns:a16="http://schemas.microsoft.com/office/drawing/2014/main" id="{EF9AFDA8-F2CE-5522-3962-47C548849985}"/>
              </a:ext>
            </a:extLst>
          </p:cNvPr>
          <p:cNvSpPr txBox="1"/>
          <p:nvPr/>
        </p:nvSpPr>
        <p:spPr>
          <a:xfrm>
            <a:off x="4610602" y="529599"/>
            <a:ext cx="4953000" cy="584775"/>
          </a:xfrm>
          <a:prstGeom prst="rect">
            <a:avLst/>
          </a:prstGeom>
          <a:noFill/>
        </p:spPr>
        <p:txBody>
          <a:bodyPr wrap="square" rtlCol="0">
            <a:spAutoFit/>
          </a:bodyPr>
          <a:lstStyle/>
          <a:p>
            <a:r>
              <a:rPr lang="en-US" sz="3200" dirty="0">
                <a:solidFill>
                  <a:schemeClr val="bg1"/>
                </a:solidFill>
              </a:rPr>
              <a:t>6.3.1 Application layer</a:t>
            </a:r>
          </a:p>
        </p:txBody>
      </p:sp>
    </p:spTree>
    <p:extLst>
      <p:ext uri="{BB962C8B-B14F-4D97-AF65-F5344CB8AC3E}">
        <p14:creationId xmlns:p14="http://schemas.microsoft.com/office/powerpoint/2010/main" val="2818410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ext Box 4">
            <a:extLst>
              <a:ext uri="{FF2B5EF4-FFF2-40B4-BE49-F238E27FC236}">
                <a16:creationId xmlns:a16="http://schemas.microsoft.com/office/drawing/2014/main" id="{6275CB01-C44B-4998-86F8-436CE8BBA1B0}"/>
              </a:ext>
            </a:extLst>
          </p:cNvPr>
          <p:cNvSpPr txBox="1">
            <a:spLocks noChangeArrowheads="1"/>
          </p:cNvSpPr>
          <p:nvPr/>
        </p:nvSpPr>
        <p:spPr bwMode="auto">
          <a:xfrm>
            <a:off x="3962401" y="390525"/>
            <a:ext cx="3808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4: Transport layer</a:t>
            </a:r>
          </a:p>
        </p:txBody>
      </p:sp>
      <p:pic>
        <p:nvPicPr>
          <p:cNvPr id="19463" name="Picture 6">
            <a:extLst>
              <a:ext uri="{FF2B5EF4-FFF2-40B4-BE49-F238E27FC236}">
                <a16:creationId xmlns:a16="http://schemas.microsoft.com/office/drawing/2014/main" id="{DE8E7CDF-ACF3-9A16-F2EE-54417B61E4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602"/>
          <a:stretch/>
        </p:blipFill>
        <p:spPr bwMode="auto">
          <a:xfrm>
            <a:off x="1987820" y="2804099"/>
            <a:ext cx="8693150" cy="279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TextBox 9">
            <a:extLst>
              <a:ext uri="{FF2B5EF4-FFF2-40B4-BE49-F238E27FC236}">
                <a16:creationId xmlns:a16="http://schemas.microsoft.com/office/drawing/2014/main" id="{C3733F4D-8EB3-A0C0-3618-589BDF9E7582}"/>
              </a:ext>
            </a:extLst>
          </p:cNvPr>
          <p:cNvSpPr txBox="1">
            <a:spLocks noChangeArrowheads="1"/>
          </p:cNvSpPr>
          <p:nvPr/>
        </p:nvSpPr>
        <p:spPr bwMode="auto">
          <a:xfrm>
            <a:off x="1917970" y="1425413"/>
            <a:ext cx="8763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Responsible for </a:t>
            </a:r>
            <a:r>
              <a:rPr lang="en-US" altLang="en-US" sz="2400" u="sng" dirty="0"/>
              <a:t>process-to-process delivery </a:t>
            </a:r>
            <a:r>
              <a:rPr lang="en-US" altLang="en-US" sz="2400" dirty="0"/>
              <a:t>of the entire message.</a:t>
            </a:r>
          </a:p>
          <a:p>
            <a:pPr>
              <a:buFont typeface="Arial" panose="020B0604020202020204" pitchFamily="34" charset="0"/>
              <a:buChar char="•"/>
            </a:pPr>
            <a:r>
              <a:rPr lang="en-US" altLang="en-US" sz="2400" dirty="0"/>
              <a:t>A process is an application program running on a host.</a:t>
            </a:r>
          </a:p>
          <a:p>
            <a:pPr>
              <a:buFont typeface="Arial" panose="020B0604020202020204" pitchFamily="34" charset="0"/>
              <a:buChar char="•"/>
            </a:pPr>
            <a:r>
              <a:rPr lang="en-US" altLang="en-US" sz="2400" dirty="0"/>
              <a:t>It treats each packet as a separate message.</a:t>
            </a:r>
          </a:p>
          <a:p>
            <a:pPr>
              <a:buFont typeface="Arial" panose="020B0604020202020204" pitchFamily="34" charset="0"/>
              <a:buChar char="•"/>
            </a:pPr>
            <a:endParaRPr lang="en-US" altLang="en-US" sz="2400" dirty="0"/>
          </a:p>
        </p:txBody>
      </p:sp>
      <p:pic>
        <p:nvPicPr>
          <p:cNvPr id="2" name="Picture 1">
            <a:extLst>
              <a:ext uri="{FF2B5EF4-FFF2-40B4-BE49-F238E27FC236}">
                <a16:creationId xmlns:a16="http://schemas.microsoft.com/office/drawing/2014/main" id="{1CFC10F7-69CB-E6A8-7487-71436AAFE5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8605" y="5503560"/>
            <a:ext cx="1222425" cy="1096206"/>
          </a:xfrm>
          <a:prstGeom prst="rect">
            <a:avLst/>
          </a:prstGeom>
        </p:spPr>
      </p:pic>
      <p:pic>
        <p:nvPicPr>
          <p:cNvPr id="3" name="Picture 2">
            <a:extLst>
              <a:ext uri="{FF2B5EF4-FFF2-40B4-BE49-F238E27FC236}">
                <a16:creationId xmlns:a16="http://schemas.microsoft.com/office/drawing/2014/main" id="{040F7742-E1D3-696E-AEDC-9A6DD115EA80}"/>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84D02F8C-ED3F-F5AE-DA9C-165BB0B85E9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0362064-1211-0073-4278-24B4A7D4937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D716BA7-4C64-6B41-D528-E3D91250526E}"/>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B5A63B55-CA8E-84EC-B3EB-7C95E0A998D0}"/>
              </a:ext>
            </a:extLst>
          </p:cNvPr>
          <p:cNvSpPr txBox="1">
            <a:spLocks noChangeArrowheads="1"/>
          </p:cNvSpPr>
          <p:nvPr/>
        </p:nvSpPr>
        <p:spPr bwMode="auto">
          <a:xfrm>
            <a:off x="4191728" y="542373"/>
            <a:ext cx="3808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4: Transport layer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Text Box 4">
            <a:extLst>
              <a:ext uri="{FF2B5EF4-FFF2-40B4-BE49-F238E27FC236}">
                <a16:creationId xmlns:a16="http://schemas.microsoft.com/office/drawing/2014/main" id="{A6390653-E3CA-B1B5-872B-3FEB7BC8A195}"/>
              </a:ext>
            </a:extLst>
          </p:cNvPr>
          <p:cNvSpPr txBox="1">
            <a:spLocks noChangeArrowheads="1"/>
          </p:cNvSpPr>
          <p:nvPr/>
        </p:nvSpPr>
        <p:spPr bwMode="auto">
          <a:xfrm>
            <a:off x="3733800" y="410623"/>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pic>
        <p:nvPicPr>
          <p:cNvPr id="22535" name="Picture 6">
            <a:extLst>
              <a:ext uri="{FF2B5EF4-FFF2-40B4-BE49-F238E27FC236}">
                <a16:creationId xmlns:a16="http://schemas.microsoft.com/office/drawing/2014/main" id="{2EBDEEE6-D6E6-75B2-0F05-CBC1B0B497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8342" y="2595916"/>
            <a:ext cx="8675688"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9">
            <a:extLst>
              <a:ext uri="{FF2B5EF4-FFF2-40B4-BE49-F238E27FC236}">
                <a16:creationId xmlns:a16="http://schemas.microsoft.com/office/drawing/2014/main" id="{96817C58-1705-DFFE-AF0B-BECBD470D120}"/>
              </a:ext>
            </a:extLst>
          </p:cNvPr>
          <p:cNvSpPr txBox="1">
            <a:spLocks noChangeArrowheads="1"/>
          </p:cNvSpPr>
          <p:nvPr/>
        </p:nvSpPr>
        <p:spPr bwMode="auto">
          <a:xfrm>
            <a:off x="239697" y="1651315"/>
            <a:ext cx="1183297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Responsible for the </a:t>
            </a:r>
            <a:r>
              <a:rPr lang="en-US" altLang="en-US" sz="2400" u="sng" dirty="0"/>
              <a:t>source-to-destination delivery </a:t>
            </a:r>
            <a:r>
              <a:rPr lang="en-US" altLang="en-US" sz="2400" dirty="0"/>
              <a:t>of a packet, across multiple networks.</a:t>
            </a:r>
          </a:p>
          <a:p>
            <a:pPr>
              <a:buFont typeface="Arial" panose="020B0604020202020204" pitchFamily="34" charset="0"/>
              <a:buChar char="•"/>
            </a:pPr>
            <a:r>
              <a:rPr lang="en-US" altLang="en-US" sz="2400" dirty="0"/>
              <a:t>If  two systems are connected to the same link (network), there is no need for a network layer.</a:t>
            </a:r>
          </a:p>
        </p:txBody>
      </p:sp>
      <p:pic>
        <p:nvPicPr>
          <p:cNvPr id="2" name="Picture 1">
            <a:extLst>
              <a:ext uri="{FF2B5EF4-FFF2-40B4-BE49-F238E27FC236}">
                <a16:creationId xmlns:a16="http://schemas.microsoft.com/office/drawing/2014/main" id="{A7C21BFE-FC63-D5D2-EEAC-3B9E5494868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255A2C61-C622-46DC-A26B-5C4FCF74DE5F}"/>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C2BE4122-CB8A-387D-0BFE-8CBE72C69FD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6D9A6E2-714E-6224-DCC2-F4EC9E3DEC7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BBA35AC-97C0-0E97-A92B-15038D68D692}"/>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C047E641-AECC-4C3D-9AB8-4F69E3949E97}"/>
              </a:ext>
            </a:extLst>
          </p:cNvPr>
          <p:cNvSpPr txBox="1">
            <a:spLocks noChangeArrowheads="1"/>
          </p:cNvSpPr>
          <p:nvPr/>
        </p:nvSpPr>
        <p:spPr bwMode="auto">
          <a:xfrm>
            <a:off x="4191728" y="542373"/>
            <a:ext cx="36215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a:t>
            </a:r>
            <a:r>
              <a:rPr lang="ar-EG" altLang="en-US" sz="2800" i="1" dirty="0">
                <a:solidFill>
                  <a:schemeClr val="bg1"/>
                </a:solidFill>
              </a:rPr>
              <a:t>3</a:t>
            </a:r>
            <a:r>
              <a:rPr lang="en-US" altLang="en-US" sz="2800" i="1" dirty="0">
                <a:solidFill>
                  <a:schemeClr val="bg1"/>
                </a:solidFill>
              </a:rPr>
              <a:t>: Network layer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11">
            <a:extLst>
              <a:ext uri="{FF2B5EF4-FFF2-40B4-BE49-F238E27FC236}">
                <a16:creationId xmlns:a16="http://schemas.microsoft.com/office/drawing/2014/main" id="{2EF38B3C-39CE-9D66-102F-6D12842F7043}"/>
              </a:ext>
            </a:extLst>
          </p:cNvPr>
          <p:cNvSpPr>
            <a:spLocks noChangeArrowheads="1"/>
          </p:cNvSpPr>
          <p:nvPr/>
        </p:nvSpPr>
        <p:spPr bwMode="auto">
          <a:xfrm>
            <a:off x="651740" y="1660526"/>
            <a:ext cx="11031274" cy="3140075"/>
          </a:xfrm>
          <a:prstGeom prst="rect">
            <a:avLst/>
          </a:prstGeom>
          <a:noFill/>
          <a:ln>
            <a:noFill/>
          </a:ln>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400" u="sng" dirty="0"/>
              <a:t>The network layer is responsible for the delivery of individual packets from the source host to the destination host. </a:t>
            </a:r>
          </a:p>
          <a:p>
            <a:endParaRPr lang="en-US" altLang="en-US" sz="2400" dirty="0"/>
          </a:p>
          <a:p>
            <a:pPr>
              <a:spcBef>
                <a:spcPts val="600"/>
              </a:spcBef>
              <a:spcAft>
                <a:spcPts val="600"/>
              </a:spcAft>
            </a:pPr>
            <a:r>
              <a:rPr lang="en-US" altLang="en-US" sz="2400" u="sng" dirty="0"/>
              <a:t>It also responsible for:</a:t>
            </a:r>
          </a:p>
          <a:p>
            <a:pPr>
              <a:spcBef>
                <a:spcPts val="600"/>
              </a:spcBef>
              <a:spcAft>
                <a:spcPts val="600"/>
              </a:spcAft>
              <a:buFont typeface="Arial" panose="020B0604020202020204" pitchFamily="34" charset="0"/>
              <a:buChar char="•"/>
            </a:pPr>
            <a:r>
              <a:rPr lang="en-US" altLang="en-US" sz="2400" dirty="0"/>
              <a:t> Logical addressing (IP) </a:t>
            </a:r>
            <a:r>
              <a:rPr lang="en-US" altLang="en-US" sz="2400" b="0" dirty="0"/>
              <a:t>for destination outside the network</a:t>
            </a:r>
          </a:p>
          <a:p>
            <a:pPr>
              <a:spcBef>
                <a:spcPts val="600"/>
              </a:spcBef>
              <a:spcAft>
                <a:spcPts val="600"/>
              </a:spcAft>
              <a:buFont typeface="Arial" panose="020B0604020202020204" pitchFamily="34" charset="0"/>
              <a:buChar char="•"/>
            </a:pPr>
            <a:r>
              <a:rPr lang="en-US" altLang="en-US" sz="2400" dirty="0"/>
              <a:t> Routing : </a:t>
            </a:r>
            <a:r>
              <a:rPr lang="en-US" altLang="en-US" sz="2400" b="0" dirty="0"/>
              <a:t>making decision based on the destination </a:t>
            </a:r>
          </a:p>
          <a:p>
            <a:pPr algn="ctr"/>
            <a:endParaRPr lang="en-US" altLang="en-US" sz="2400" dirty="0"/>
          </a:p>
        </p:txBody>
      </p:sp>
      <p:sp>
        <p:nvSpPr>
          <p:cNvPr id="23559" name="Line 3">
            <a:extLst>
              <a:ext uri="{FF2B5EF4-FFF2-40B4-BE49-F238E27FC236}">
                <a16:creationId xmlns:a16="http://schemas.microsoft.com/office/drawing/2014/main" id="{9EC705B8-901F-6DB5-2E3E-59D2F9D6E625}"/>
              </a:ext>
            </a:extLst>
          </p:cNvPr>
          <p:cNvSpPr>
            <a:spLocks noChangeShapeType="1"/>
          </p:cNvSpPr>
          <p:nvPr/>
        </p:nvSpPr>
        <p:spPr bwMode="auto">
          <a:xfrm>
            <a:off x="1676400" y="990600"/>
            <a:ext cx="8763000" cy="0"/>
          </a:xfrm>
          <a:prstGeom prst="line">
            <a:avLst/>
          </a:prstGeom>
          <a:noFill/>
          <a:ln w="1905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60" name="Text Box 4">
            <a:extLst>
              <a:ext uri="{FF2B5EF4-FFF2-40B4-BE49-F238E27FC236}">
                <a16:creationId xmlns:a16="http://schemas.microsoft.com/office/drawing/2014/main" id="{6A5D0DEC-2FD8-BC40-6520-CDA494C1A803}"/>
              </a:ext>
            </a:extLst>
          </p:cNvPr>
          <p:cNvSpPr txBox="1">
            <a:spLocks noChangeArrowheads="1"/>
          </p:cNvSpPr>
          <p:nvPr/>
        </p:nvSpPr>
        <p:spPr bwMode="auto">
          <a:xfrm>
            <a:off x="4038600" y="434030"/>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sp>
        <p:nvSpPr>
          <p:cNvPr id="23561" name="Line 5">
            <a:extLst>
              <a:ext uri="{FF2B5EF4-FFF2-40B4-BE49-F238E27FC236}">
                <a16:creationId xmlns:a16="http://schemas.microsoft.com/office/drawing/2014/main" id="{62A7815B-CBC4-272C-8287-528E33022C24}"/>
              </a:ext>
            </a:extLst>
          </p:cNvPr>
          <p:cNvSpPr>
            <a:spLocks noChangeShapeType="1"/>
          </p:cNvSpPr>
          <p:nvPr/>
        </p:nvSpPr>
        <p:spPr bwMode="auto">
          <a:xfrm>
            <a:off x="1676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2" name="Picture 1">
            <a:extLst>
              <a:ext uri="{FF2B5EF4-FFF2-40B4-BE49-F238E27FC236}">
                <a16:creationId xmlns:a16="http://schemas.microsoft.com/office/drawing/2014/main" id="{0C4F172C-1A57-A464-A20F-1BB1D83CF4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D9DE8EEF-5A9D-2531-E04A-DBFFAEF1F36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2B4F14DC-3118-DF81-1CE9-8C35D21B9DC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8685BC49-3331-9F02-263D-668985B0852A}"/>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34F7209-9D80-BCB4-6349-EDE4244C0890}"/>
              </a:ext>
            </a:extLst>
          </p:cNvPr>
          <p:cNvPicPr>
            <a:picLocks noChangeAspect="1"/>
          </p:cNvPicPr>
          <p:nvPr/>
        </p:nvPicPr>
        <p:blipFill>
          <a:blip r:embed="rId6"/>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5F434AA2-0EF2-21FA-922E-26FFD902A18C}"/>
              </a:ext>
            </a:extLst>
          </p:cNvPr>
          <p:cNvSpPr txBox="1">
            <a:spLocks noChangeArrowheads="1"/>
          </p:cNvSpPr>
          <p:nvPr/>
        </p:nvSpPr>
        <p:spPr bwMode="auto">
          <a:xfrm>
            <a:off x="4191728" y="542373"/>
            <a:ext cx="36215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a:t>
            </a:r>
            <a:r>
              <a:rPr lang="ar-EG" altLang="en-US" sz="2800" i="1" dirty="0">
                <a:solidFill>
                  <a:schemeClr val="bg1"/>
                </a:solidFill>
              </a:rPr>
              <a:t>3</a:t>
            </a:r>
            <a:r>
              <a:rPr lang="en-US" altLang="en-US" sz="2800" i="1" dirty="0">
                <a:solidFill>
                  <a:schemeClr val="bg1"/>
                </a:solidFill>
              </a:rPr>
              <a:t>: Network layer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4">
            <a:extLst>
              <a:ext uri="{FF2B5EF4-FFF2-40B4-BE49-F238E27FC236}">
                <a16:creationId xmlns:a16="http://schemas.microsoft.com/office/drawing/2014/main" id="{34DB52F8-B100-A2B6-D5DE-E85F80BC5ABC}"/>
              </a:ext>
            </a:extLst>
          </p:cNvPr>
          <p:cNvSpPr txBox="1">
            <a:spLocks noChangeArrowheads="1"/>
          </p:cNvSpPr>
          <p:nvPr/>
        </p:nvSpPr>
        <p:spPr bwMode="auto">
          <a:xfrm>
            <a:off x="3886200" y="789126"/>
            <a:ext cx="3810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200" i="1" dirty="0">
                <a:solidFill>
                  <a:schemeClr val="bg1"/>
                </a:solidFill>
              </a:rPr>
              <a:t>Source-to-destination delivery</a:t>
            </a:r>
          </a:p>
        </p:txBody>
      </p:sp>
      <p:pic>
        <p:nvPicPr>
          <p:cNvPr id="24583" name="Picture 6">
            <a:extLst>
              <a:ext uri="{FF2B5EF4-FFF2-40B4-BE49-F238E27FC236}">
                <a16:creationId xmlns:a16="http://schemas.microsoft.com/office/drawing/2014/main" id="{EF87B62C-0777-61A3-7432-8C6C00CA1F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0112" y="1381276"/>
            <a:ext cx="5311775" cy="4986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Text Box 4">
            <a:extLst>
              <a:ext uri="{FF2B5EF4-FFF2-40B4-BE49-F238E27FC236}">
                <a16:creationId xmlns:a16="http://schemas.microsoft.com/office/drawing/2014/main" id="{422E7F74-7EAB-FC15-6AF1-C2D76A53D0BA}"/>
              </a:ext>
            </a:extLst>
          </p:cNvPr>
          <p:cNvSpPr txBox="1">
            <a:spLocks noChangeArrowheads="1"/>
          </p:cNvSpPr>
          <p:nvPr/>
        </p:nvSpPr>
        <p:spPr bwMode="auto">
          <a:xfrm>
            <a:off x="3886200" y="283696"/>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pic>
        <p:nvPicPr>
          <p:cNvPr id="2" name="Picture 1">
            <a:extLst>
              <a:ext uri="{FF2B5EF4-FFF2-40B4-BE49-F238E27FC236}">
                <a16:creationId xmlns:a16="http://schemas.microsoft.com/office/drawing/2014/main" id="{2A36D7DD-F94C-4668-05D3-C87006E278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723" y="5820167"/>
            <a:ext cx="1222425" cy="1096206"/>
          </a:xfrm>
          <a:prstGeom prst="rect">
            <a:avLst/>
          </a:prstGeom>
        </p:spPr>
      </p:pic>
      <p:pic>
        <p:nvPicPr>
          <p:cNvPr id="3" name="Picture 2">
            <a:extLst>
              <a:ext uri="{FF2B5EF4-FFF2-40B4-BE49-F238E27FC236}">
                <a16:creationId xmlns:a16="http://schemas.microsoft.com/office/drawing/2014/main" id="{29DB9CAD-AE53-5DE1-416D-CFBDED1929CA}"/>
              </a:ext>
            </a:extLst>
          </p:cNvPr>
          <p:cNvPicPr>
            <a:picLocks noChangeAspect="1"/>
          </p:cNvPicPr>
          <p:nvPr/>
        </p:nvPicPr>
        <p:blipFill>
          <a:blip r:embed="rId5"/>
          <a:stretch>
            <a:fillRect/>
          </a:stretch>
        </p:blipFill>
        <p:spPr>
          <a:xfrm>
            <a:off x="2170446" y="6471885"/>
            <a:ext cx="9902229" cy="204838"/>
          </a:xfrm>
          <a:prstGeom prst="rect">
            <a:avLst/>
          </a:prstGeom>
        </p:spPr>
      </p:pic>
      <p:pic>
        <p:nvPicPr>
          <p:cNvPr id="4" name="Picture 3">
            <a:extLst>
              <a:ext uri="{FF2B5EF4-FFF2-40B4-BE49-F238E27FC236}">
                <a16:creationId xmlns:a16="http://schemas.microsoft.com/office/drawing/2014/main" id="{E03A6218-30B4-3D95-E35C-00A32D157D4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CED44E0-4653-F891-1C6C-FAA3DB62797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D5A653B-7064-D7B5-B4DA-D17EEEDF219F}"/>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870CE8C2-28E8-1735-0DE3-06D64B3E820C}"/>
              </a:ext>
            </a:extLst>
          </p:cNvPr>
          <p:cNvSpPr txBox="1">
            <a:spLocks noChangeArrowheads="1"/>
          </p:cNvSpPr>
          <p:nvPr/>
        </p:nvSpPr>
        <p:spPr bwMode="auto">
          <a:xfrm>
            <a:off x="4190027" y="446548"/>
            <a:ext cx="36215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a:t>
            </a:r>
            <a:r>
              <a:rPr lang="ar-EG" altLang="en-US" sz="2800" i="1" dirty="0">
                <a:solidFill>
                  <a:schemeClr val="bg1"/>
                </a:solidFill>
              </a:rPr>
              <a:t>3</a:t>
            </a:r>
            <a:r>
              <a:rPr lang="en-US" altLang="en-US" sz="2800" i="1" dirty="0">
                <a:solidFill>
                  <a:schemeClr val="bg1"/>
                </a:solidFill>
              </a:rPr>
              <a:t>: Network layer</a:t>
            </a:r>
          </a:p>
        </p:txBody>
      </p:sp>
      <p:sp>
        <p:nvSpPr>
          <p:cNvPr id="8" name="Text Box 4">
            <a:extLst>
              <a:ext uri="{FF2B5EF4-FFF2-40B4-BE49-F238E27FC236}">
                <a16:creationId xmlns:a16="http://schemas.microsoft.com/office/drawing/2014/main" id="{CCEE738D-1E89-755E-B47E-B361049909BA}"/>
              </a:ext>
            </a:extLst>
          </p:cNvPr>
          <p:cNvSpPr txBox="1">
            <a:spLocks noChangeArrowheads="1"/>
          </p:cNvSpPr>
          <p:nvPr/>
        </p:nvSpPr>
        <p:spPr bwMode="auto">
          <a:xfrm>
            <a:off x="4305358" y="852532"/>
            <a:ext cx="3810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200" i="1" dirty="0">
                <a:solidFill>
                  <a:schemeClr val="bg1"/>
                </a:solidFill>
              </a:rPr>
              <a:t>Source-to-destination delivery</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Text Box 4">
            <a:extLst>
              <a:ext uri="{FF2B5EF4-FFF2-40B4-BE49-F238E27FC236}">
                <a16:creationId xmlns:a16="http://schemas.microsoft.com/office/drawing/2014/main" id="{45FD0CA8-C0B2-B73E-1606-2BC334A0AF67}"/>
              </a:ext>
            </a:extLst>
          </p:cNvPr>
          <p:cNvSpPr txBox="1">
            <a:spLocks noChangeArrowheads="1"/>
          </p:cNvSpPr>
          <p:nvPr/>
        </p:nvSpPr>
        <p:spPr bwMode="auto">
          <a:xfrm>
            <a:off x="3581400" y="398465"/>
            <a:ext cx="3867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pic>
        <p:nvPicPr>
          <p:cNvPr id="25607" name="Picture 6">
            <a:extLst>
              <a:ext uri="{FF2B5EF4-FFF2-40B4-BE49-F238E27FC236}">
                <a16:creationId xmlns:a16="http://schemas.microsoft.com/office/drawing/2014/main" id="{00D06CCB-7A06-D34D-66D8-588528D6E3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444" y="2597699"/>
            <a:ext cx="84185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extBox 9">
            <a:extLst>
              <a:ext uri="{FF2B5EF4-FFF2-40B4-BE49-F238E27FC236}">
                <a16:creationId xmlns:a16="http://schemas.microsoft.com/office/drawing/2014/main" id="{BE5189B9-DECF-26ED-C832-ACF02E959FF0}"/>
              </a:ext>
            </a:extLst>
          </p:cNvPr>
          <p:cNvSpPr txBox="1">
            <a:spLocks noChangeArrowheads="1"/>
          </p:cNvSpPr>
          <p:nvPr/>
        </p:nvSpPr>
        <p:spPr bwMode="auto">
          <a:xfrm>
            <a:off x="2153444" y="1464713"/>
            <a:ext cx="8763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Transforms the physical layer to a reliable link.</a:t>
            </a:r>
            <a:endParaRPr lang="ar-EG" altLang="en-US" sz="2400" dirty="0"/>
          </a:p>
          <a:p>
            <a:pPr>
              <a:buFont typeface="Arial" panose="020B0604020202020204" pitchFamily="34" charset="0"/>
              <a:buChar char="•"/>
            </a:pPr>
            <a:r>
              <a:rPr lang="en-US" altLang="en-US" sz="2400" dirty="0"/>
              <a:t>It make the physical layer appear error-free to the upper layer. </a:t>
            </a:r>
          </a:p>
        </p:txBody>
      </p:sp>
      <p:pic>
        <p:nvPicPr>
          <p:cNvPr id="2" name="Picture 1">
            <a:extLst>
              <a:ext uri="{FF2B5EF4-FFF2-40B4-BE49-F238E27FC236}">
                <a16:creationId xmlns:a16="http://schemas.microsoft.com/office/drawing/2014/main" id="{01309B97-C9BC-F8BB-43DB-58E478EA08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1EBA3812-90E6-EACF-C1E1-D4712C320471}"/>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95767E88-2504-6B3D-BA1E-DFD98621C37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4306AE1-2967-4ACC-245B-F7162D2A203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F38947F-3C9B-25D5-ED29-E1E7D306975D}"/>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2E16FE92-10DC-1CC8-AECB-750EA15AB981}"/>
              </a:ext>
            </a:extLst>
          </p:cNvPr>
          <p:cNvSpPr txBox="1">
            <a:spLocks noChangeArrowheads="1"/>
          </p:cNvSpPr>
          <p:nvPr/>
        </p:nvSpPr>
        <p:spPr bwMode="auto">
          <a:xfrm>
            <a:off x="4191728" y="542373"/>
            <a:ext cx="38523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Text Box 4">
            <a:extLst>
              <a:ext uri="{FF2B5EF4-FFF2-40B4-BE49-F238E27FC236}">
                <a16:creationId xmlns:a16="http://schemas.microsoft.com/office/drawing/2014/main" id="{5B454A63-C109-E0E8-1A4B-D0255D71C540}"/>
              </a:ext>
            </a:extLst>
          </p:cNvPr>
          <p:cNvSpPr txBox="1">
            <a:spLocks noChangeArrowheads="1"/>
          </p:cNvSpPr>
          <p:nvPr/>
        </p:nvSpPr>
        <p:spPr bwMode="auto">
          <a:xfrm>
            <a:off x="4735692" y="718625"/>
            <a:ext cx="27206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400" i="1" dirty="0">
                <a:solidFill>
                  <a:schemeClr val="bg1"/>
                </a:solidFill>
              </a:rPr>
              <a:t>Hop-to-hop delivery</a:t>
            </a:r>
          </a:p>
        </p:txBody>
      </p:sp>
      <p:sp>
        <p:nvSpPr>
          <p:cNvPr id="27656" name="Text Box 4">
            <a:extLst>
              <a:ext uri="{FF2B5EF4-FFF2-40B4-BE49-F238E27FC236}">
                <a16:creationId xmlns:a16="http://schemas.microsoft.com/office/drawing/2014/main" id="{2E5F7ED0-A576-6F70-3DEB-20948F69BCE3}"/>
              </a:ext>
            </a:extLst>
          </p:cNvPr>
          <p:cNvSpPr txBox="1">
            <a:spLocks noChangeArrowheads="1"/>
          </p:cNvSpPr>
          <p:nvPr/>
        </p:nvSpPr>
        <p:spPr bwMode="auto">
          <a:xfrm>
            <a:off x="4343400" y="297302"/>
            <a:ext cx="3867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pic>
        <p:nvPicPr>
          <p:cNvPr id="2" name="Picture 1">
            <a:extLst>
              <a:ext uri="{FF2B5EF4-FFF2-40B4-BE49-F238E27FC236}">
                <a16:creationId xmlns:a16="http://schemas.microsoft.com/office/drawing/2014/main" id="{CE8F81EC-5A2C-145A-EACE-230BF86B0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14A20177-1DBB-11C3-D83D-961487037E1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ECCE8EFE-38AE-EB36-1731-798D832B9B4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587862D-86FF-C8BC-EC3C-1B3FE516BCF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38240DF-1536-0960-62D9-90B28088F1D6}"/>
              </a:ext>
            </a:extLst>
          </p:cNvPr>
          <p:cNvPicPr>
            <a:picLocks noChangeAspect="1"/>
          </p:cNvPicPr>
          <p:nvPr/>
        </p:nvPicPr>
        <p:blipFill>
          <a:blip r:embed="rId6"/>
          <a:stretch>
            <a:fillRect/>
          </a:stretch>
        </p:blipFill>
        <p:spPr>
          <a:xfrm>
            <a:off x="0" y="0"/>
            <a:ext cx="11339032" cy="1610200"/>
          </a:xfrm>
          <a:prstGeom prst="rect">
            <a:avLst/>
          </a:prstGeom>
        </p:spPr>
      </p:pic>
      <p:pic>
        <p:nvPicPr>
          <p:cNvPr id="27655" name="Picture 6">
            <a:extLst>
              <a:ext uri="{FF2B5EF4-FFF2-40B4-BE49-F238E27FC236}">
                <a16:creationId xmlns:a16="http://schemas.microsoft.com/office/drawing/2014/main" id="{7102A5B1-39B6-D3EC-1C47-3F65996F12D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87675" y="1227853"/>
            <a:ext cx="6216650" cy="457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4">
            <a:extLst>
              <a:ext uri="{FF2B5EF4-FFF2-40B4-BE49-F238E27FC236}">
                <a16:creationId xmlns:a16="http://schemas.microsoft.com/office/drawing/2014/main" id="{DCFA1FAB-DF68-911C-C087-9FA46E385396}"/>
              </a:ext>
            </a:extLst>
          </p:cNvPr>
          <p:cNvSpPr txBox="1">
            <a:spLocks noChangeArrowheads="1"/>
          </p:cNvSpPr>
          <p:nvPr/>
        </p:nvSpPr>
        <p:spPr bwMode="auto">
          <a:xfrm>
            <a:off x="4191728" y="405213"/>
            <a:ext cx="38523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sp>
        <p:nvSpPr>
          <p:cNvPr id="8" name="Text Box 4">
            <a:extLst>
              <a:ext uri="{FF2B5EF4-FFF2-40B4-BE49-F238E27FC236}">
                <a16:creationId xmlns:a16="http://schemas.microsoft.com/office/drawing/2014/main" id="{66CBF26B-118D-3A48-DF68-4B9249AA5AE1}"/>
              </a:ext>
            </a:extLst>
          </p:cNvPr>
          <p:cNvSpPr txBox="1">
            <a:spLocks noChangeArrowheads="1"/>
          </p:cNvSpPr>
          <p:nvPr/>
        </p:nvSpPr>
        <p:spPr bwMode="auto">
          <a:xfrm>
            <a:off x="5022867" y="823641"/>
            <a:ext cx="27206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400" i="1" dirty="0">
                <a:solidFill>
                  <a:schemeClr val="bg1"/>
                </a:solidFill>
              </a:rPr>
              <a:t>Hop-to-hop delivery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Text Box 4">
            <a:extLst>
              <a:ext uri="{FF2B5EF4-FFF2-40B4-BE49-F238E27FC236}">
                <a16:creationId xmlns:a16="http://schemas.microsoft.com/office/drawing/2014/main" id="{0E48C99B-1708-C8ED-AB67-8770CABBA8A3}"/>
              </a:ext>
            </a:extLst>
          </p:cNvPr>
          <p:cNvSpPr txBox="1">
            <a:spLocks noChangeArrowheads="1"/>
          </p:cNvSpPr>
          <p:nvPr/>
        </p:nvSpPr>
        <p:spPr bwMode="auto">
          <a:xfrm>
            <a:off x="3962400" y="423862"/>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pic>
        <p:nvPicPr>
          <p:cNvPr id="28679" name="Picture 6">
            <a:extLst>
              <a:ext uri="{FF2B5EF4-FFF2-40B4-BE49-F238E27FC236}">
                <a16:creationId xmlns:a16="http://schemas.microsoft.com/office/drawing/2014/main" id="{9D2B90CC-773F-671D-2E55-39447756E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2895600"/>
            <a:ext cx="862965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0" name="TextBox 9">
            <a:extLst>
              <a:ext uri="{FF2B5EF4-FFF2-40B4-BE49-F238E27FC236}">
                <a16:creationId xmlns:a16="http://schemas.microsoft.com/office/drawing/2014/main" id="{3A6BFD58-1A7C-C412-37FD-F251129BB5F8}"/>
              </a:ext>
            </a:extLst>
          </p:cNvPr>
          <p:cNvSpPr txBox="1">
            <a:spLocks noChangeArrowheads="1"/>
          </p:cNvSpPr>
          <p:nvPr/>
        </p:nvSpPr>
        <p:spPr bwMode="auto">
          <a:xfrm>
            <a:off x="282575" y="1608507"/>
            <a:ext cx="11531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Coordinate the functions required to carry a bit stream over a physical medium.</a:t>
            </a:r>
          </a:p>
          <a:p>
            <a:pPr>
              <a:buFont typeface="Arial" panose="020B0604020202020204" pitchFamily="34" charset="0"/>
              <a:buChar char="•"/>
            </a:pPr>
            <a:r>
              <a:rPr lang="en-US" altLang="en-US" sz="2400" dirty="0"/>
              <a:t>It also defines the procedures and functions that physical devices and interfaces have to perform for transmission to occur.</a:t>
            </a:r>
          </a:p>
        </p:txBody>
      </p:sp>
      <p:pic>
        <p:nvPicPr>
          <p:cNvPr id="2" name="Picture 1">
            <a:extLst>
              <a:ext uri="{FF2B5EF4-FFF2-40B4-BE49-F238E27FC236}">
                <a16:creationId xmlns:a16="http://schemas.microsoft.com/office/drawing/2014/main" id="{FC1B5058-3300-8DA9-8D71-6F4A98119D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EAE8D7E7-1D7D-306A-9421-E9A7C8B2A19A}"/>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16D8A0D2-A36C-27FF-587B-6C357119BD2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F110FA7-77AB-0D0A-85E3-AF4223116E6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3BAB7BF-0EA8-D2DD-A84F-07E42B861044}"/>
              </a:ext>
            </a:extLst>
          </p:cNvPr>
          <p:cNvPicPr>
            <a:picLocks noChangeAspect="1"/>
          </p:cNvPicPr>
          <p:nvPr/>
        </p:nvPicPr>
        <p:blipFill>
          <a:blip r:embed="rId7"/>
          <a:stretch>
            <a:fillRect/>
          </a:stretch>
        </p:blipFill>
        <p:spPr>
          <a:xfrm>
            <a:off x="11289" y="-21289"/>
            <a:ext cx="11339032" cy="1610200"/>
          </a:xfrm>
          <a:prstGeom prst="rect">
            <a:avLst/>
          </a:prstGeom>
        </p:spPr>
      </p:pic>
      <p:sp>
        <p:nvSpPr>
          <p:cNvPr id="7" name="Text Box 4">
            <a:extLst>
              <a:ext uri="{FF2B5EF4-FFF2-40B4-BE49-F238E27FC236}">
                <a16:creationId xmlns:a16="http://schemas.microsoft.com/office/drawing/2014/main" id="{9452D4DE-EB42-4C49-58F4-6269A6457519}"/>
              </a:ext>
            </a:extLst>
          </p:cNvPr>
          <p:cNvSpPr txBox="1">
            <a:spLocks noChangeArrowheads="1"/>
          </p:cNvSpPr>
          <p:nvPr/>
        </p:nvSpPr>
        <p:spPr bwMode="auto">
          <a:xfrm>
            <a:off x="4693920" y="567188"/>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Text Box 4">
            <a:extLst>
              <a:ext uri="{FF2B5EF4-FFF2-40B4-BE49-F238E27FC236}">
                <a16:creationId xmlns:a16="http://schemas.microsoft.com/office/drawing/2014/main" id="{0E48C99B-1708-C8ED-AB67-8770CABBA8A3}"/>
              </a:ext>
            </a:extLst>
          </p:cNvPr>
          <p:cNvSpPr txBox="1">
            <a:spLocks noChangeArrowheads="1"/>
          </p:cNvSpPr>
          <p:nvPr/>
        </p:nvSpPr>
        <p:spPr bwMode="auto">
          <a:xfrm>
            <a:off x="3962400" y="423862"/>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pic>
        <p:nvPicPr>
          <p:cNvPr id="2" name="Picture 1">
            <a:extLst>
              <a:ext uri="{FF2B5EF4-FFF2-40B4-BE49-F238E27FC236}">
                <a16:creationId xmlns:a16="http://schemas.microsoft.com/office/drawing/2014/main" id="{FC1B5058-3300-8DA9-8D71-6F4A98119D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EAE8D7E7-1D7D-306A-9421-E9A7C8B2A19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16D8A0D2-A36C-27FF-587B-6C357119BD2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F110FA7-77AB-0D0A-85E3-AF4223116E67}"/>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3BAB7BF-0EA8-D2DD-A84F-07E42B861044}"/>
              </a:ext>
            </a:extLst>
          </p:cNvPr>
          <p:cNvPicPr>
            <a:picLocks noChangeAspect="1"/>
          </p:cNvPicPr>
          <p:nvPr/>
        </p:nvPicPr>
        <p:blipFill>
          <a:blip r:embed="rId6"/>
          <a:stretch>
            <a:fillRect/>
          </a:stretch>
        </p:blipFill>
        <p:spPr>
          <a:xfrm>
            <a:off x="11289" y="-21289"/>
            <a:ext cx="11339032" cy="1610200"/>
          </a:xfrm>
          <a:prstGeom prst="rect">
            <a:avLst/>
          </a:prstGeom>
        </p:spPr>
      </p:pic>
      <p:sp>
        <p:nvSpPr>
          <p:cNvPr id="7" name="Text Box 4">
            <a:extLst>
              <a:ext uri="{FF2B5EF4-FFF2-40B4-BE49-F238E27FC236}">
                <a16:creationId xmlns:a16="http://schemas.microsoft.com/office/drawing/2014/main" id="{9452D4DE-EB42-4C49-58F4-6269A6457519}"/>
              </a:ext>
            </a:extLst>
          </p:cNvPr>
          <p:cNvSpPr txBox="1">
            <a:spLocks noChangeArrowheads="1"/>
          </p:cNvSpPr>
          <p:nvPr/>
        </p:nvSpPr>
        <p:spPr bwMode="auto">
          <a:xfrm>
            <a:off x="4693920" y="567188"/>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sp>
        <p:nvSpPr>
          <p:cNvPr id="8" name="Rectangle 11">
            <a:extLst>
              <a:ext uri="{FF2B5EF4-FFF2-40B4-BE49-F238E27FC236}">
                <a16:creationId xmlns:a16="http://schemas.microsoft.com/office/drawing/2014/main" id="{04E27EF3-1555-6491-D9F1-CFE7B8F8E56B}"/>
              </a:ext>
            </a:extLst>
          </p:cNvPr>
          <p:cNvSpPr>
            <a:spLocks noChangeArrowheads="1"/>
          </p:cNvSpPr>
          <p:nvPr/>
        </p:nvSpPr>
        <p:spPr bwMode="auto">
          <a:xfrm>
            <a:off x="1874165" y="1280997"/>
            <a:ext cx="8753830" cy="4694238"/>
          </a:xfrm>
          <a:prstGeom prst="rect">
            <a:avLst/>
          </a:prstGeom>
          <a:noFill/>
          <a:ln>
            <a:noFill/>
          </a:ln>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400" u="sng" dirty="0"/>
              <a:t>The physical layer is responsible for movements of </a:t>
            </a:r>
          </a:p>
          <a:p>
            <a:pPr algn="ctr"/>
            <a:r>
              <a:rPr lang="en-US" altLang="en-US" sz="2400" u="sng" dirty="0"/>
              <a:t>individual bits from one hop (node) to the next. </a:t>
            </a:r>
          </a:p>
          <a:p>
            <a:endParaRPr lang="en-US" altLang="en-US" sz="2400" dirty="0"/>
          </a:p>
          <a:p>
            <a:r>
              <a:rPr lang="en-US" altLang="en-US" sz="2400" u="sng" dirty="0"/>
              <a:t>It also responsible for:</a:t>
            </a:r>
          </a:p>
          <a:p>
            <a:pPr>
              <a:spcBef>
                <a:spcPts val="600"/>
              </a:spcBef>
              <a:buFont typeface="Arial" panose="020B0604020202020204" pitchFamily="34" charset="0"/>
              <a:buChar char="•"/>
            </a:pPr>
            <a:r>
              <a:rPr lang="en-US" altLang="en-US" sz="2400" dirty="0"/>
              <a:t> Physical characteristics of interfaces and medium</a:t>
            </a:r>
          </a:p>
          <a:p>
            <a:pPr>
              <a:spcBef>
                <a:spcPts val="600"/>
              </a:spcBef>
              <a:buFont typeface="Arial" panose="020B0604020202020204" pitchFamily="34" charset="0"/>
              <a:buChar char="•"/>
            </a:pPr>
            <a:r>
              <a:rPr lang="en-US" altLang="en-US" sz="2400" dirty="0"/>
              <a:t> Representation of bits </a:t>
            </a:r>
            <a:r>
              <a:rPr lang="en-US" altLang="en-US" sz="2400" b="0" dirty="0"/>
              <a:t>(how 0,1 changes to signals)</a:t>
            </a:r>
          </a:p>
          <a:p>
            <a:pPr>
              <a:spcBef>
                <a:spcPts val="600"/>
              </a:spcBef>
              <a:buFont typeface="Arial" panose="020B0604020202020204" pitchFamily="34" charset="0"/>
              <a:buChar char="•"/>
            </a:pPr>
            <a:r>
              <a:rPr lang="en-US" altLang="en-US" sz="2400" dirty="0"/>
              <a:t>Data rate (</a:t>
            </a:r>
            <a:r>
              <a:rPr lang="en-US" altLang="en-US" sz="2400" b="0" dirty="0"/>
              <a:t>num of bits sent each second)</a:t>
            </a:r>
            <a:endParaRPr lang="en-US" altLang="en-US" sz="2400" dirty="0"/>
          </a:p>
          <a:p>
            <a:pPr>
              <a:spcBef>
                <a:spcPts val="600"/>
              </a:spcBef>
              <a:buFont typeface="Arial" panose="020B0604020202020204" pitchFamily="34" charset="0"/>
              <a:buChar char="•"/>
            </a:pPr>
            <a:r>
              <a:rPr lang="en-US" altLang="en-US" sz="2400" dirty="0"/>
              <a:t> Synchronization of bits </a:t>
            </a:r>
            <a:r>
              <a:rPr lang="en-US" altLang="en-US" sz="2400" b="0" dirty="0"/>
              <a:t>(using the same bit rate, same clock)</a:t>
            </a:r>
            <a:endParaRPr lang="en-US" altLang="en-US" sz="2400" dirty="0"/>
          </a:p>
          <a:p>
            <a:pPr>
              <a:spcBef>
                <a:spcPts val="600"/>
              </a:spcBef>
              <a:buFont typeface="Arial" panose="020B0604020202020204" pitchFamily="34" charset="0"/>
              <a:buChar char="•"/>
            </a:pPr>
            <a:r>
              <a:rPr lang="en-US" altLang="en-US" sz="2400" dirty="0"/>
              <a:t>Line configuration </a:t>
            </a:r>
            <a:r>
              <a:rPr lang="en-US" altLang="en-US" sz="2400" b="0" dirty="0"/>
              <a:t>(type of connection: P2P, multipoint)</a:t>
            </a:r>
            <a:endParaRPr lang="en-US" altLang="en-US" sz="2400" dirty="0"/>
          </a:p>
          <a:p>
            <a:pPr>
              <a:spcBef>
                <a:spcPts val="600"/>
              </a:spcBef>
              <a:buFont typeface="Arial" panose="020B0604020202020204" pitchFamily="34" charset="0"/>
              <a:buChar char="•"/>
            </a:pPr>
            <a:r>
              <a:rPr lang="en-US" altLang="en-US" sz="2400" dirty="0"/>
              <a:t> Physical Topology </a:t>
            </a:r>
            <a:r>
              <a:rPr lang="en-US" altLang="en-US" sz="2400" b="0" dirty="0"/>
              <a:t>(Bus/Star/Mesh/Ring)</a:t>
            </a:r>
            <a:endParaRPr lang="en-US" altLang="en-US" sz="2400" dirty="0"/>
          </a:p>
          <a:p>
            <a:pPr>
              <a:spcBef>
                <a:spcPts val="600"/>
              </a:spcBef>
              <a:buFont typeface="Arial" panose="020B0604020202020204" pitchFamily="34" charset="0"/>
              <a:buChar char="•"/>
            </a:pPr>
            <a:r>
              <a:rPr lang="en-US" altLang="en-US" sz="2400" dirty="0"/>
              <a:t>Transmission mode </a:t>
            </a:r>
            <a:r>
              <a:rPr lang="en-US" altLang="en-US" sz="2400" b="0" dirty="0"/>
              <a:t>(simplex/Duplex)</a:t>
            </a:r>
            <a:endParaRPr lang="en-US" altLang="en-US" sz="2400" dirty="0"/>
          </a:p>
        </p:txBody>
      </p:sp>
    </p:spTree>
    <p:extLst>
      <p:ext uri="{BB962C8B-B14F-4D97-AF65-F5344CB8AC3E}">
        <p14:creationId xmlns:p14="http://schemas.microsoft.com/office/powerpoint/2010/main" val="12866342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Rectangle 6">
            <a:extLst>
              <a:ext uri="{FF2B5EF4-FFF2-40B4-BE49-F238E27FC236}">
                <a16:creationId xmlns:a16="http://schemas.microsoft.com/office/drawing/2014/main" id="{E813A3B4-3CB6-3973-223A-AEBF28CACB19}"/>
              </a:ext>
            </a:extLst>
          </p:cNvPr>
          <p:cNvSpPr/>
          <p:nvPr/>
        </p:nvSpPr>
        <p:spPr>
          <a:xfrm>
            <a:off x="1874165" y="2204822"/>
            <a:ext cx="9006840" cy="1631216"/>
          </a:xfrm>
          <a:prstGeom prst="rect">
            <a:avLst/>
          </a:prstGeom>
          <a:noFill/>
        </p:spPr>
        <p:txBody>
          <a:bodyPr wrap="square" lIns="91440" tIns="45720" rIns="91440" bIns="45720">
            <a:spAutoFit/>
          </a:bodyPr>
          <a:lstStyle/>
          <a:p>
            <a:pPr algn="ctr"/>
            <a:r>
              <a:rPr lang="en-US" sz="10000" b="1" cap="none" spc="0" dirty="0">
                <a:ln w="6600">
                  <a:solidFill>
                    <a:schemeClr val="accent2"/>
                  </a:solidFill>
                  <a:prstDash val="solid"/>
                </a:ln>
                <a:solidFill>
                  <a:srgbClr val="FFFFFF"/>
                </a:solidFill>
                <a:effectLst>
                  <a:outerShdw dist="38100" dir="2700000" algn="tl" rotWithShape="0">
                    <a:schemeClr val="accent2"/>
                  </a:outerShdw>
                </a:effectLst>
              </a:rPr>
              <a:t>Thank You</a:t>
            </a:r>
            <a:r>
              <a:rPr lang="ar-EG" sz="10000" b="1" cap="none" spc="0" dirty="0">
                <a:ln w="6600">
                  <a:solidFill>
                    <a:schemeClr val="accent2"/>
                  </a:solidFill>
                  <a:prstDash val="solid"/>
                </a:ln>
                <a:solidFill>
                  <a:srgbClr val="FFFFFF"/>
                </a:solidFill>
                <a:effectLst>
                  <a:outerShdw dist="38100" dir="2700000" algn="tl" rotWithShape="0">
                    <a:schemeClr val="accent2"/>
                  </a:outerShdw>
                </a:effectLst>
                <a:sym typeface="Wingdings" panose="05000000000000000000" pitchFamily="2" charset="2"/>
              </a:rPr>
              <a:t> </a:t>
            </a:r>
            <a:endParaRPr lang="en-US" sz="10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1220089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7495</TotalTime>
  <Words>2778</Words>
  <Application>Microsoft Office PowerPoint</Application>
  <PresentationFormat>Widescreen</PresentationFormat>
  <Paragraphs>179</Paragraphs>
  <Slides>38</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EmanElassal</cp:lastModifiedBy>
  <cp:revision>49</cp:revision>
  <dcterms:created xsi:type="dcterms:W3CDTF">2021-08-03T13:03:26Z</dcterms:created>
  <dcterms:modified xsi:type="dcterms:W3CDTF">2023-12-12T17:45:40Z</dcterms:modified>
</cp:coreProperties>
</file>