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2"/>
  </p:notesMasterIdLst>
  <p:sldIdLst>
    <p:sldId id="480" r:id="rId5"/>
    <p:sldId id="303" r:id="rId6"/>
    <p:sldId id="706" r:id="rId7"/>
    <p:sldId id="707" r:id="rId8"/>
    <p:sldId id="510" r:id="rId9"/>
    <p:sldId id="708" r:id="rId10"/>
    <p:sldId id="709" r:id="rId11"/>
    <p:sldId id="710" r:id="rId12"/>
    <p:sldId id="711" r:id="rId13"/>
    <p:sldId id="712" r:id="rId14"/>
    <p:sldId id="713" r:id="rId15"/>
    <p:sldId id="715" r:id="rId16"/>
    <p:sldId id="511" r:id="rId17"/>
    <p:sldId id="716" r:id="rId18"/>
    <p:sldId id="717" r:id="rId19"/>
    <p:sldId id="523" r:id="rId20"/>
    <p:sldId id="722" r:id="rId21"/>
    <p:sldId id="718" r:id="rId22"/>
    <p:sldId id="719" r:id="rId23"/>
    <p:sldId id="721" r:id="rId24"/>
    <p:sldId id="720" r:id="rId25"/>
    <p:sldId id="723" r:id="rId26"/>
    <p:sldId id="561" r:id="rId27"/>
    <p:sldId id="724" r:id="rId28"/>
    <p:sldId id="562" r:id="rId29"/>
    <p:sldId id="725" r:id="rId30"/>
    <p:sldId id="526" r:id="rId31"/>
    <p:sldId id="563" r:id="rId32"/>
    <p:sldId id="726" r:id="rId33"/>
    <p:sldId id="727" r:id="rId34"/>
    <p:sldId id="728" r:id="rId35"/>
    <p:sldId id="731" r:id="rId36"/>
    <p:sldId id="730" r:id="rId37"/>
    <p:sldId id="564" r:id="rId38"/>
    <p:sldId id="733" r:id="rId39"/>
    <p:sldId id="734" r:id="rId40"/>
    <p:sldId id="735" r:id="rId41"/>
    <p:sldId id="736" r:id="rId42"/>
    <p:sldId id="729" r:id="rId43"/>
    <p:sldId id="737" r:id="rId44"/>
    <p:sldId id="738" r:id="rId45"/>
    <p:sldId id="739" r:id="rId46"/>
    <p:sldId id="740" r:id="rId47"/>
    <p:sldId id="741" r:id="rId48"/>
    <p:sldId id="605" r:id="rId49"/>
    <p:sldId id="705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706"/>
            <p14:sldId id="707"/>
            <p14:sldId id="510"/>
            <p14:sldId id="708"/>
            <p14:sldId id="709"/>
            <p14:sldId id="710"/>
            <p14:sldId id="711"/>
            <p14:sldId id="712"/>
            <p14:sldId id="713"/>
            <p14:sldId id="715"/>
            <p14:sldId id="511"/>
            <p14:sldId id="716"/>
            <p14:sldId id="717"/>
            <p14:sldId id="523"/>
            <p14:sldId id="722"/>
            <p14:sldId id="718"/>
            <p14:sldId id="719"/>
            <p14:sldId id="721"/>
            <p14:sldId id="720"/>
            <p14:sldId id="723"/>
            <p14:sldId id="561"/>
            <p14:sldId id="724"/>
            <p14:sldId id="562"/>
            <p14:sldId id="725"/>
            <p14:sldId id="526"/>
            <p14:sldId id="563"/>
            <p14:sldId id="726"/>
            <p14:sldId id="727"/>
            <p14:sldId id="728"/>
            <p14:sldId id="731"/>
            <p14:sldId id="730"/>
            <p14:sldId id="564"/>
            <p14:sldId id="733"/>
            <p14:sldId id="734"/>
            <p14:sldId id="735"/>
            <p14:sldId id="736"/>
            <p14:sldId id="729"/>
            <p14:sldId id="737"/>
            <p14:sldId id="738"/>
            <p14:sldId id="739"/>
            <p14:sldId id="740"/>
            <p14:sldId id="741"/>
            <p14:sldId id="605"/>
            <p14:sldId id="7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E2C5"/>
    <a:srgbClr val="FFFFEB"/>
    <a:srgbClr val="FF00FF"/>
    <a:srgbClr val="FF3399"/>
    <a:srgbClr val="777777"/>
    <a:srgbClr val="8A3CC4"/>
    <a:srgbClr val="DAA600"/>
    <a:srgbClr val="336699"/>
    <a:srgbClr val="BF95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35" autoAdjust="0"/>
    <p:restoredTop sz="94061" autoAdjust="0"/>
  </p:normalViewPr>
  <p:slideViewPr>
    <p:cSldViewPr snapToGrid="0">
      <p:cViewPr>
        <p:scale>
          <a:sx n="60" d="100"/>
          <a:sy n="60" d="100"/>
        </p:scale>
        <p:origin x="52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51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D52803-B405-4F85-A2FE-AD3431EF2FEC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D94ADF1-81A9-4256-8266-7E65DC52EEAC}">
      <dgm:prSet phldrT="[Text]" custT="1"/>
      <dgm:spPr>
        <a:ln>
          <a:solidFill>
            <a:srgbClr val="C00000"/>
          </a:solidFill>
        </a:ln>
      </dgm:spPr>
      <dgm:t>
        <a:bodyPr/>
        <a:lstStyle/>
        <a:p>
          <a:pPr>
            <a:buNone/>
          </a:pPr>
          <a:r>
            <a:rPr lang="en-US" sz="2000" b="1" dirty="0">
              <a:solidFill>
                <a:srgbClr val="C00000"/>
              </a:solidFill>
              <a:latin typeface="Alexandria"/>
            </a:rPr>
            <a:t>Methodology for Assessing Market Rent</a:t>
          </a:r>
        </a:p>
      </dgm:t>
    </dgm:pt>
    <dgm:pt modelId="{0FD8FAFA-7CD7-40FF-8AF2-1EFBC97DCC5A}" type="parTrans" cxnId="{4D825CFB-1D37-4907-A0A3-370A11846DD3}">
      <dgm:prSet/>
      <dgm:spPr/>
      <dgm:t>
        <a:bodyPr/>
        <a:lstStyle/>
        <a:p>
          <a:endParaRPr lang="en-US" sz="2000">
            <a:latin typeface="Alexandria"/>
          </a:endParaRPr>
        </a:p>
      </dgm:t>
    </dgm:pt>
    <dgm:pt modelId="{072954AC-A480-4866-B9C9-0FB7EB1FF728}" type="sibTrans" cxnId="{4D825CFB-1D37-4907-A0A3-370A11846DD3}">
      <dgm:prSet/>
      <dgm:spPr/>
      <dgm:t>
        <a:bodyPr/>
        <a:lstStyle/>
        <a:p>
          <a:endParaRPr lang="en-US" sz="2000">
            <a:latin typeface="Alexandria"/>
          </a:endParaRPr>
        </a:p>
      </dgm:t>
    </dgm:pt>
    <dgm:pt modelId="{7CA3E0DA-3906-427E-9275-8E022DC82804}">
      <dgm:prSet phldrT="[Text]" custT="1"/>
      <dgm:spPr>
        <a:ln>
          <a:solidFill>
            <a:srgbClr val="00B050"/>
          </a:solidFill>
        </a:ln>
      </dgm:spPr>
      <dgm:t>
        <a:bodyPr/>
        <a:lstStyle/>
        <a:p>
          <a:pPr>
            <a:buNone/>
          </a:pPr>
          <a:r>
            <a:rPr lang="en-US" sz="2000" b="1" dirty="0">
              <a:solidFill>
                <a:srgbClr val="00B050"/>
              </a:solidFill>
              <a:latin typeface="Alexandria"/>
            </a:rPr>
            <a:t>Case One: </a:t>
          </a:r>
        </a:p>
        <a:p>
          <a:pPr>
            <a:buNone/>
          </a:pPr>
          <a:r>
            <a:rPr lang="en-US" sz="2000" b="1" dirty="0">
              <a:solidFill>
                <a:srgbClr val="00B050"/>
              </a:solidFill>
              <a:latin typeface="Alexandria"/>
            </a:rPr>
            <a:t>Where an Existing Lease Is in Place </a:t>
          </a:r>
        </a:p>
      </dgm:t>
    </dgm:pt>
    <dgm:pt modelId="{DAE15CC1-30A6-489F-ADD8-A68607275659}" type="parTrans" cxnId="{3BCEC092-A218-41BD-9084-5B3869E314FB}">
      <dgm:prSet/>
      <dgm:spPr/>
      <dgm:t>
        <a:bodyPr/>
        <a:lstStyle/>
        <a:p>
          <a:endParaRPr lang="en-US" sz="2000">
            <a:latin typeface="Alexandria"/>
          </a:endParaRPr>
        </a:p>
      </dgm:t>
    </dgm:pt>
    <dgm:pt modelId="{FBCA6B27-88BF-4478-BF7A-50F84856574C}" type="sibTrans" cxnId="{3BCEC092-A218-41BD-9084-5B3869E314FB}">
      <dgm:prSet/>
      <dgm:spPr/>
      <dgm:t>
        <a:bodyPr/>
        <a:lstStyle/>
        <a:p>
          <a:endParaRPr lang="en-US" sz="2000">
            <a:latin typeface="Alexandria"/>
          </a:endParaRPr>
        </a:p>
      </dgm:t>
    </dgm:pt>
    <dgm:pt modelId="{C01A1F10-DB71-4D9E-BFAF-05384A51F5A0}">
      <dgm:prSet phldrT="[Text]" custT="1"/>
      <dgm:spPr/>
      <dgm:t>
        <a:bodyPr/>
        <a:lstStyle/>
        <a:p>
          <a:pPr>
            <a:buNone/>
          </a:pPr>
          <a:r>
            <a:rPr lang="en-US" sz="2000" b="1" dirty="0">
              <a:solidFill>
                <a:srgbClr val="0070C0"/>
              </a:solidFill>
              <a:latin typeface="Alexandria"/>
            </a:rPr>
            <a:t>Case Two: </a:t>
          </a:r>
        </a:p>
        <a:p>
          <a:pPr>
            <a:buNone/>
          </a:pPr>
          <a:r>
            <a:rPr lang="en-US" sz="2000" b="1" dirty="0">
              <a:solidFill>
                <a:srgbClr val="0070C0"/>
              </a:solidFill>
              <a:latin typeface="Alexandria"/>
            </a:rPr>
            <a:t>Where No Lease Exists</a:t>
          </a:r>
        </a:p>
      </dgm:t>
    </dgm:pt>
    <dgm:pt modelId="{3B00DF35-5C71-4EC0-9566-09E2721CDC7A}" type="parTrans" cxnId="{CD80DB96-46AE-4156-9C80-4A49BCE4AF6F}">
      <dgm:prSet/>
      <dgm:spPr/>
      <dgm:t>
        <a:bodyPr/>
        <a:lstStyle/>
        <a:p>
          <a:endParaRPr lang="en-US" sz="2000">
            <a:latin typeface="Alexandria"/>
          </a:endParaRPr>
        </a:p>
      </dgm:t>
    </dgm:pt>
    <dgm:pt modelId="{474922A8-BABF-4004-8D3C-4DC9B75B47D0}" type="sibTrans" cxnId="{CD80DB96-46AE-4156-9C80-4A49BCE4AF6F}">
      <dgm:prSet/>
      <dgm:spPr/>
      <dgm:t>
        <a:bodyPr/>
        <a:lstStyle/>
        <a:p>
          <a:endParaRPr lang="en-US" sz="2000">
            <a:latin typeface="Alexandria"/>
          </a:endParaRPr>
        </a:p>
      </dgm:t>
    </dgm:pt>
    <dgm:pt modelId="{5A70ED1B-8E65-40E9-8709-516A3072524E}" type="pres">
      <dgm:prSet presAssocID="{B4D52803-B405-4F85-A2FE-AD3431EF2F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4A65672-B618-458C-AF75-577B8ECADF61}" type="pres">
      <dgm:prSet presAssocID="{FD94ADF1-81A9-4256-8266-7E65DC52EEAC}" presName="hierRoot1" presStyleCnt="0"/>
      <dgm:spPr/>
    </dgm:pt>
    <dgm:pt modelId="{8D7DA0E4-912A-4CFD-9CBC-24FFC7305BEF}" type="pres">
      <dgm:prSet presAssocID="{FD94ADF1-81A9-4256-8266-7E65DC52EEAC}" presName="composite" presStyleCnt="0"/>
      <dgm:spPr/>
    </dgm:pt>
    <dgm:pt modelId="{61E3A212-B2B7-4204-820C-760639EDF0AC}" type="pres">
      <dgm:prSet presAssocID="{FD94ADF1-81A9-4256-8266-7E65DC52EEAC}" presName="background" presStyleLbl="node0" presStyleIdx="0" presStyleCnt="1"/>
      <dgm:spPr>
        <a:solidFill>
          <a:schemeClr val="accent2">
            <a:lumMod val="20000"/>
            <a:lumOff val="80000"/>
          </a:schemeClr>
        </a:solidFill>
      </dgm:spPr>
    </dgm:pt>
    <dgm:pt modelId="{E7B0EAED-F180-45E4-845F-CD50824EA6B2}" type="pres">
      <dgm:prSet presAssocID="{FD94ADF1-81A9-4256-8266-7E65DC52EEAC}" presName="text" presStyleLbl="fgAcc0" presStyleIdx="0" presStyleCnt="1" custScaleX="439311">
        <dgm:presLayoutVars>
          <dgm:chPref val="3"/>
        </dgm:presLayoutVars>
      </dgm:prSet>
      <dgm:spPr/>
    </dgm:pt>
    <dgm:pt modelId="{D2879211-5DB9-443F-A9DE-D1EEFBB155E7}" type="pres">
      <dgm:prSet presAssocID="{FD94ADF1-81A9-4256-8266-7E65DC52EEAC}" presName="hierChild2" presStyleCnt="0"/>
      <dgm:spPr/>
    </dgm:pt>
    <dgm:pt modelId="{0AA75215-6CB6-4CDB-B8E6-8898576C7FC1}" type="pres">
      <dgm:prSet presAssocID="{DAE15CC1-30A6-489F-ADD8-A68607275659}" presName="Name10" presStyleLbl="parChTrans1D2" presStyleIdx="0" presStyleCnt="2"/>
      <dgm:spPr/>
    </dgm:pt>
    <dgm:pt modelId="{48C17AF7-3926-425B-8B85-36963EAD66EF}" type="pres">
      <dgm:prSet presAssocID="{7CA3E0DA-3906-427E-9275-8E022DC82804}" presName="hierRoot2" presStyleCnt="0"/>
      <dgm:spPr/>
    </dgm:pt>
    <dgm:pt modelId="{9B7101D5-69E3-4824-9D83-F5A874ADCB3F}" type="pres">
      <dgm:prSet presAssocID="{7CA3E0DA-3906-427E-9275-8E022DC82804}" presName="composite2" presStyleCnt="0"/>
      <dgm:spPr/>
    </dgm:pt>
    <dgm:pt modelId="{589AC292-89DD-46FF-A632-6C6419623042}" type="pres">
      <dgm:prSet presAssocID="{7CA3E0DA-3906-427E-9275-8E022DC82804}" presName="background2" presStyleLbl="node2" presStyleIdx="0" presStyleCnt="2"/>
      <dgm:spPr>
        <a:solidFill>
          <a:srgbClr val="92D050"/>
        </a:solidFill>
      </dgm:spPr>
    </dgm:pt>
    <dgm:pt modelId="{1ED2522C-73B9-40F3-ACC0-72E0D8815537}" type="pres">
      <dgm:prSet presAssocID="{7CA3E0DA-3906-427E-9275-8E022DC82804}" presName="text2" presStyleLbl="fgAcc2" presStyleIdx="0" presStyleCnt="2" custScaleX="434496">
        <dgm:presLayoutVars>
          <dgm:chPref val="3"/>
        </dgm:presLayoutVars>
      </dgm:prSet>
      <dgm:spPr/>
    </dgm:pt>
    <dgm:pt modelId="{D8E5AF6C-3D3F-48FC-8D8A-A1207717C4AC}" type="pres">
      <dgm:prSet presAssocID="{7CA3E0DA-3906-427E-9275-8E022DC82804}" presName="hierChild3" presStyleCnt="0"/>
      <dgm:spPr/>
    </dgm:pt>
    <dgm:pt modelId="{DC80B0D5-C90F-49BC-9709-0EAC69BF4B84}" type="pres">
      <dgm:prSet presAssocID="{3B00DF35-5C71-4EC0-9566-09E2721CDC7A}" presName="Name10" presStyleLbl="parChTrans1D2" presStyleIdx="1" presStyleCnt="2"/>
      <dgm:spPr/>
    </dgm:pt>
    <dgm:pt modelId="{35CCC0B6-A7C8-42C6-A265-2AE56FAA38A7}" type="pres">
      <dgm:prSet presAssocID="{C01A1F10-DB71-4D9E-BFAF-05384A51F5A0}" presName="hierRoot2" presStyleCnt="0"/>
      <dgm:spPr/>
    </dgm:pt>
    <dgm:pt modelId="{8F9A401B-F95C-4FB7-A77A-29BD3FFD7BD6}" type="pres">
      <dgm:prSet presAssocID="{C01A1F10-DB71-4D9E-BFAF-05384A51F5A0}" presName="composite2" presStyleCnt="0"/>
      <dgm:spPr/>
    </dgm:pt>
    <dgm:pt modelId="{83F78D20-C8FC-4B89-BAA0-0486E5F0BA46}" type="pres">
      <dgm:prSet presAssocID="{C01A1F10-DB71-4D9E-BFAF-05384A51F5A0}" presName="background2" presStyleLbl="node2" presStyleIdx="1" presStyleCnt="2"/>
      <dgm:spPr/>
    </dgm:pt>
    <dgm:pt modelId="{210ECE8E-2B13-4F20-875A-257CDE5AB01C}" type="pres">
      <dgm:prSet presAssocID="{C01A1F10-DB71-4D9E-BFAF-05384A51F5A0}" presName="text2" presStyleLbl="fgAcc2" presStyleIdx="1" presStyleCnt="2" custScaleX="434062">
        <dgm:presLayoutVars>
          <dgm:chPref val="3"/>
        </dgm:presLayoutVars>
      </dgm:prSet>
      <dgm:spPr/>
    </dgm:pt>
    <dgm:pt modelId="{46E8BBD0-C4F8-4DDD-920D-BB0480F5CBF1}" type="pres">
      <dgm:prSet presAssocID="{C01A1F10-DB71-4D9E-BFAF-05384A51F5A0}" presName="hierChild3" presStyleCnt="0"/>
      <dgm:spPr/>
    </dgm:pt>
  </dgm:ptLst>
  <dgm:cxnLst>
    <dgm:cxn modelId="{662A7F04-B012-4940-A363-58DBF763BCDC}" type="presOf" srcId="{3B00DF35-5C71-4EC0-9566-09E2721CDC7A}" destId="{DC80B0D5-C90F-49BC-9709-0EAC69BF4B84}" srcOrd="0" destOrd="0" presId="urn:microsoft.com/office/officeart/2005/8/layout/hierarchy1"/>
    <dgm:cxn modelId="{44187C17-D00B-4F10-A610-71603731A4B2}" type="presOf" srcId="{C01A1F10-DB71-4D9E-BFAF-05384A51F5A0}" destId="{210ECE8E-2B13-4F20-875A-257CDE5AB01C}" srcOrd="0" destOrd="0" presId="urn:microsoft.com/office/officeart/2005/8/layout/hierarchy1"/>
    <dgm:cxn modelId="{98F1701A-C052-4F33-8633-5A06610840B8}" type="presOf" srcId="{DAE15CC1-30A6-489F-ADD8-A68607275659}" destId="{0AA75215-6CB6-4CDB-B8E6-8898576C7FC1}" srcOrd="0" destOrd="0" presId="urn:microsoft.com/office/officeart/2005/8/layout/hierarchy1"/>
    <dgm:cxn modelId="{933E1F52-6EBB-4825-9E97-D5F2AA1FF07F}" type="presOf" srcId="{B4D52803-B405-4F85-A2FE-AD3431EF2FEC}" destId="{5A70ED1B-8E65-40E9-8709-516A3072524E}" srcOrd="0" destOrd="0" presId="urn:microsoft.com/office/officeart/2005/8/layout/hierarchy1"/>
    <dgm:cxn modelId="{3C54F17D-52E4-48BF-A0B7-C33B01D353B0}" type="presOf" srcId="{7CA3E0DA-3906-427E-9275-8E022DC82804}" destId="{1ED2522C-73B9-40F3-ACC0-72E0D8815537}" srcOrd="0" destOrd="0" presId="urn:microsoft.com/office/officeart/2005/8/layout/hierarchy1"/>
    <dgm:cxn modelId="{9BC81384-DF39-413D-A4CB-2AD12B41E71A}" type="presOf" srcId="{FD94ADF1-81A9-4256-8266-7E65DC52EEAC}" destId="{E7B0EAED-F180-45E4-845F-CD50824EA6B2}" srcOrd="0" destOrd="0" presId="urn:microsoft.com/office/officeart/2005/8/layout/hierarchy1"/>
    <dgm:cxn modelId="{3BCEC092-A218-41BD-9084-5B3869E314FB}" srcId="{FD94ADF1-81A9-4256-8266-7E65DC52EEAC}" destId="{7CA3E0DA-3906-427E-9275-8E022DC82804}" srcOrd="0" destOrd="0" parTransId="{DAE15CC1-30A6-489F-ADD8-A68607275659}" sibTransId="{FBCA6B27-88BF-4478-BF7A-50F84856574C}"/>
    <dgm:cxn modelId="{CD80DB96-46AE-4156-9C80-4A49BCE4AF6F}" srcId="{FD94ADF1-81A9-4256-8266-7E65DC52EEAC}" destId="{C01A1F10-DB71-4D9E-BFAF-05384A51F5A0}" srcOrd="1" destOrd="0" parTransId="{3B00DF35-5C71-4EC0-9566-09E2721CDC7A}" sibTransId="{474922A8-BABF-4004-8D3C-4DC9B75B47D0}"/>
    <dgm:cxn modelId="{4D825CFB-1D37-4907-A0A3-370A11846DD3}" srcId="{B4D52803-B405-4F85-A2FE-AD3431EF2FEC}" destId="{FD94ADF1-81A9-4256-8266-7E65DC52EEAC}" srcOrd="0" destOrd="0" parTransId="{0FD8FAFA-7CD7-40FF-8AF2-1EFBC97DCC5A}" sibTransId="{072954AC-A480-4866-B9C9-0FB7EB1FF728}"/>
    <dgm:cxn modelId="{A12FAE34-5E09-4BF3-8D26-F569C95EE4F3}" type="presParOf" srcId="{5A70ED1B-8E65-40E9-8709-516A3072524E}" destId="{A4A65672-B618-458C-AF75-577B8ECADF61}" srcOrd="0" destOrd="0" presId="urn:microsoft.com/office/officeart/2005/8/layout/hierarchy1"/>
    <dgm:cxn modelId="{88C16E74-053D-4D2E-BBB4-99DD4011EF91}" type="presParOf" srcId="{A4A65672-B618-458C-AF75-577B8ECADF61}" destId="{8D7DA0E4-912A-4CFD-9CBC-24FFC7305BEF}" srcOrd="0" destOrd="0" presId="urn:microsoft.com/office/officeart/2005/8/layout/hierarchy1"/>
    <dgm:cxn modelId="{C2B1EB65-895D-443E-876D-BFF59252D469}" type="presParOf" srcId="{8D7DA0E4-912A-4CFD-9CBC-24FFC7305BEF}" destId="{61E3A212-B2B7-4204-820C-760639EDF0AC}" srcOrd="0" destOrd="0" presId="urn:microsoft.com/office/officeart/2005/8/layout/hierarchy1"/>
    <dgm:cxn modelId="{1AD5AEE9-7877-4C9C-ABE9-CF0658621B09}" type="presParOf" srcId="{8D7DA0E4-912A-4CFD-9CBC-24FFC7305BEF}" destId="{E7B0EAED-F180-45E4-845F-CD50824EA6B2}" srcOrd="1" destOrd="0" presId="urn:microsoft.com/office/officeart/2005/8/layout/hierarchy1"/>
    <dgm:cxn modelId="{05D8C202-EBBA-42C2-8318-D1EEC94D5E5F}" type="presParOf" srcId="{A4A65672-B618-458C-AF75-577B8ECADF61}" destId="{D2879211-5DB9-443F-A9DE-D1EEFBB155E7}" srcOrd="1" destOrd="0" presId="urn:microsoft.com/office/officeart/2005/8/layout/hierarchy1"/>
    <dgm:cxn modelId="{F7152C4F-521E-4ED0-8230-B1B9E25E8677}" type="presParOf" srcId="{D2879211-5DB9-443F-A9DE-D1EEFBB155E7}" destId="{0AA75215-6CB6-4CDB-B8E6-8898576C7FC1}" srcOrd="0" destOrd="0" presId="urn:microsoft.com/office/officeart/2005/8/layout/hierarchy1"/>
    <dgm:cxn modelId="{B65EE80D-13F8-4C1D-8AD4-2F7237E08DDC}" type="presParOf" srcId="{D2879211-5DB9-443F-A9DE-D1EEFBB155E7}" destId="{48C17AF7-3926-425B-8B85-36963EAD66EF}" srcOrd="1" destOrd="0" presId="urn:microsoft.com/office/officeart/2005/8/layout/hierarchy1"/>
    <dgm:cxn modelId="{AEFB2EC0-CCD7-486A-B333-C4F704C8C205}" type="presParOf" srcId="{48C17AF7-3926-425B-8B85-36963EAD66EF}" destId="{9B7101D5-69E3-4824-9D83-F5A874ADCB3F}" srcOrd="0" destOrd="0" presId="urn:microsoft.com/office/officeart/2005/8/layout/hierarchy1"/>
    <dgm:cxn modelId="{5F94771A-0490-4504-95AE-2DBC49637459}" type="presParOf" srcId="{9B7101D5-69E3-4824-9D83-F5A874ADCB3F}" destId="{589AC292-89DD-46FF-A632-6C6419623042}" srcOrd="0" destOrd="0" presId="urn:microsoft.com/office/officeart/2005/8/layout/hierarchy1"/>
    <dgm:cxn modelId="{CA4F3873-7C13-410A-B7D8-1B49D69FAF95}" type="presParOf" srcId="{9B7101D5-69E3-4824-9D83-F5A874ADCB3F}" destId="{1ED2522C-73B9-40F3-ACC0-72E0D8815537}" srcOrd="1" destOrd="0" presId="urn:microsoft.com/office/officeart/2005/8/layout/hierarchy1"/>
    <dgm:cxn modelId="{3DBB908F-BCAA-440C-B9FF-B74B8557AA8E}" type="presParOf" srcId="{48C17AF7-3926-425B-8B85-36963EAD66EF}" destId="{D8E5AF6C-3D3F-48FC-8D8A-A1207717C4AC}" srcOrd="1" destOrd="0" presId="urn:microsoft.com/office/officeart/2005/8/layout/hierarchy1"/>
    <dgm:cxn modelId="{D28A2263-8122-4D0C-B634-545B04DA5794}" type="presParOf" srcId="{D2879211-5DB9-443F-A9DE-D1EEFBB155E7}" destId="{DC80B0D5-C90F-49BC-9709-0EAC69BF4B84}" srcOrd="2" destOrd="0" presId="urn:microsoft.com/office/officeart/2005/8/layout/hierarchy1"/>
    <dgm:cxn modelId="{BCE2A1D7-333F-4239-A767-D1CDC947DE79}" type="presParOf" srcId="{D2879211-5DB9-443F-A9DE-D1EEFBB155E7}" destId="{35CCC0B6-A7C8-42C6-A265-2AE56FAA38A7}" srcOrd="3" destOrd="0" presId="urn:microsoft.com/office/officeart/2005/8/layout/hierarchy1"/>
    <dgm:cxn modelId="{D2CFB604-EF75-4998-A129-99DDDAB2F0A5}" type="presParOf" srcId="{35CCC0B6-A7C8-42C6-A265-2AE56FAA38A7}" destId="{8F9A401B-F95C-4FB7-A77A-29BD3FFD7BD6}" srcOrd="0" destOrd="0" presId="urn:microsoft.com/office/officeart/2005/8/layout/hierarchy1"/>
    <dgm:cxn modelId="{BED58DE9-A4BB-48A9-9E12-CDA084EFBFCF}" type="presParOf" srcId="{8F9A401B-F95C-4FB7-A77A-29BD3FFD7BD6}" destId="{83F78D20-C8FC-4B89-BAA0-0486E5F0BA46}" srcOrd="0" destOrd="0" presId="urn:microsoft.com/office/officeart/2005/8/layout/hierarchy1"/>
    <dgm:cxn modelId="{493021AB-E830-40C2-ADD3-BE9C977D1069}" type="presParOf" srcId="{8F9A401B-F95C-4FB7-A77A-29BD3FFD7BD6}" destId="{210ECE8E-2B13-4F20-875A-257CDE5AB01C}" srcOrd="1" destOrd="0" presId="urn:microsoft.com/office/officeart/2005/8/layout/hierarchy1"/>
    <dgm:cxn modelId="{EC95F03D-E70C-4293-B393-215EAED7FFFE}" type="presParOf" srcId="{35CCC0B6-A7C8-42C6-A265-2AE56FAA38A7}" destId="{46E8BBD0-C4F8-4DDD-920D-BB0480F5CBF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5CFB9F-2A93-44FC-A683-03F1E4938D2B}" type="doc">
      <dgm:prSet loTypeId="urn:microsoft.com/office/officeart/2005/8/layout/orgChart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F0BDE8FF-C464-4407-9C0D-67DD799182F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kumimoji="0" lang="en-US" sz="2400" b="1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Types of Valuation Bases </a:t>
          </a:r>
          <a:endParaRPr lang="en-US" sz="2400" b="1" dirty="0">
            <a:solidFill>
              <a:schemeClr val="tx1"/>
            </a:solidFill>
            <a:latin typeface="Alexandria"/>
          </a:endParaRPr>
        </a:p>
      </dgm:t>
    </dgm:pt>
    <dgm:pt modelId="{EB2029D5-0464-40D7-9161-1C3C908F1E04}" type="parTrans" cxnId="{5E74A5D1-85B4-42A6-856C-B356F1DE0705}">
      <dgm:prSet/>
      <dgm:spPr/>
      <dgm:t>
        <a:bodyPr/>
        <a:lstStyle/>
        <a:p>
          <a:endParaRPr lang="en-US"/>
        </a:p>
      </dgm:t>
    </dgm:pt>
    <dgm:pt modelId="{B79A2208-D60A-480D-985E-58372044B721}" type="sibTrans" cxnId="{5E74A5D1-85B4-42A6-856C-B356F1DE0705}">
      <dgm:prSet/>
      <dgm:spPr/>
      <dgm:t>
        <a:bodyPr/>
        <a:lstStyle/>
        <a:p>
          <a:endParaRPr lang="en-US"/>
        </a:p>
      </dgm:t>
    </dgm:pt>
    <dgm:pt modelId="{47D81B82-C8CB-45DF-89B8-D396E4DA874C}">
      <dgm:prSet phldrT="[Text]" custT="1"/>
      <dgm:spPr>
        <a:solidFill>
          <a:srgbClr val="FF0000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2000" b="1" dirty="0">
              <a:solidFill>
                <a:schemeClr val="tx1"/>
              </a:solidFill>
              <a:latin typeface="Alexandria"/>
            </a:rPr>
            <a:t>Market Value</a:t>
          </a:r>
          <a:endParaRPr lang="en-US" sz="1800" b="1" dirty="0">
            <a:solidFill>
              <a:schemeClr val="tx1"/>
            </a:solidFill>
            <a:latin typeface="Alexandria"/>
          </a:endParaRPr>
        </a:p>
      </dgm:t>
    </dgm:pt>
    <dgm:pt modelId="{8BC2ED8C-7E86-4BFB-973D-4CB4425E9722}" type="parTrans" cxnId="{54B2B3CD-993C-4CC8-BC20-7E7C25F4EF9E}">
      <dgm:prSet/>
      <dgm:spPr/>
      <dgm:t>
        <a:bodyPr/>
        <a:lstStyle/>
        <a:p>
          <a:endParaRPr lang="en-US"/>
        </a:p>
      </dgm:t>
    </dgm:pt>
    <dgm:pt modelId="{3F7C76EB-9CDA-446C-AAC8-A92595D0210F}" type="sibTrans" cxnId="{54B2B3CD-993C-4CC8-BC20-7E7C25F4EF9E}">
      <dgm:prSet/>
      <dgm:spPr/>
      <dgm:t>
        <a:bodyPr/>
        <a:lstStyle/>
        <a:p>
          <a:endParaRPr lang="en-US"/>
        </a:p>
      </dgm:t>
    </dgm:pt>
    <dgm:pt modelId="{03A6B4A1-9708-4DC4-B99A-F802948CA9A7}">
      <dgm:prSet phldrT="[Text]" custT="1"/>
      <dgm:spPr>
        <a:solidFill>
          <a:srgbClr val="FFFFCC"/>
        </a:solidFill>
      </dgm:spPr>
      <dgm:t>
        <a:bodyPr/>
        <a:lstStyle/>
        <a:p>
          <a:endParaRPr lang="ar-SY" sz="2000" b="1" i="0" dirty="0">
            <a:solidFill>
              <a:schemeClr val="tx1"/>
            </a:solidFill>
          </a:endParaRPr>
        </a:p>
        <a:p>
          <a:r>
            <a:rPr lang="en-US" sz="2000" b="1" i="0" dirty="0">
              <a:solidFill>
                <a:schemeClr val="tx1"/>
              </a:solidFill>
            </a:rPr>
            <a:t>Fair Value
</a:t>
          </a:r>
          <a:endParaRPr lang="en-US" sz="2000" b="1" dirty="0">
            <a:solidFill>
              <a:schemeClr val="tx1"/>
            </a:solidFill>
            <a:latin typeface="Alexandria"/>
          </a:endParaRPr>
        </a:p>
      </dgm:t>
    </dgm:pt>
    <dgm:pt modelId="{410A4D59-D838-42D2-9A1A-28F8FD9CE27A}" type="parTrans" cxnId="{2C33FCB5-BB21-4004-A5CF-7D9720474D22}">
      <dgm:prSet/>
      <dgm:spPr/>
      <dgm:t>
        <a:bodyPr/>
        <a:lstStyle/>
        <a:p>
          <a:endParaRPr lang="en-US"/>
        </a:p>
      </dgm:t>
    </dgm:pt>
    <dgm:pt modelId="{04957F26-F073-4215-9DCA-5FD14CABFDC0}" type="sibTrans" cxnId="{2C33FCB5-BB21-4004-A5CF-7D9720474D22}">
      <dgm:prSet/>
      <dgm:spPr/>
      <dgm:t>
        <a:bodyPr/>
        <a:lstStyle/>
        <a:p>
          <a:endParaRPr lang="en-US"/>
        </a:p>
      </dgm:t>
    </dgm:pt>
    <dgm:pt modelId="{FF75B30D-DEB5-4E86-A7CF-D2EE6972DEED}">
      <dgm:prSet custT="1"/>
      <dgm:spPr>
        <a:solidFill>
          <a:srgbClr val="FFCCFF"/>
        </a:solidFill>
      </dgm:spPr>
      <dgm:t>
        <a:bodyPr/>
        <a:lstStyle/>
        <a:p>
          <a:endParaRPr lang="ar-SY" sz="2000" b="1" dirty="0">
            <a:solidFill>
              <a:schemeClr val="tx1"/>
            </a:solidFill>
            <a:latin typeface="Alexandria"/>
          </a:endParaRPr>
        </a:p>
        <a:p>
          <a:endParaRPr lang="en-US" sz="2000" b="1" dirty="0">
            <a:solidFill>
              <a:schemeClr val="tx1"/>
            </a:solidFill>
            <a:latin typeface="Alexandria"/>
          </a:endParaRPr>
        </a:p>
        <a:p>
          <a:r>
            <a:rPr lang="en-US" sz="2000" b="1" dirty="0">
              <a:solidFill>
                <a:schemeClr val="tx1"/>
              </a:solidFill>
              <a:latin typeface="Alexandria"/>
            </a:rPr>
            <a:t>Special Value</a:t>
          </a:r>
        </a:p>
        <a:p>
          <a:r>
            <a:rPr lang="en-US" sz="2000" b="1" dirty="0">
              <a:solidFill>
                <a:schemeClr val="tx1"/>
              </a:solidFill>
              <a:latin typeface="Alexandria"/>
            </a:rPr>
            <a:t>
</a:t>
          </a:r>
        </a:p>
      </dgm:t>
    </dgm:pt>
    <dgm:pt modelId="{9B1B8D06-CC66-4561-908A-17E7F5697F91}" type="parTrans" cxnId="{95444F7B-57BD-4548-A507-7C3059FB415B}">
      <dgm:prSet/>
      <dgm:spPr/>
      <dgm:t>
        <a:bodyPr/>
        <a:lstStyle/>
        <a:p>
          <a:endParaRPr lang="en-US"/>
        </a:p>
      </dgm:t>
    </dgm:pt>
    <dgm:pt modelId="{8513E673-1D30-4203-9C77-555B831EF7DC}" type="sibTrans" cxnId="{95444F7B-57BD-4548-A507-7C3059FB415B}">
      <dgm:prSet/>
      <dgm:spPr/>
      <dgm:t>
        <a:bodyPr/>
        <a:lstStyle/>
        <a:p>
          <a:endParaRPr lang="en-US"/>
        </a:p>
      </dgm:t>
    </dgm:pt>
    <dgm:pt modelId="{B1A6AC33-B3C5-4D47-A126-7B57B2182B43}">
      <dgm:prSet custT="1"/>
      <dgm:spPr>
        <a:solidFill>
          <a:srgbClr val="92D050"/>
        </a:solidFill>
      </dgm:spPr>
      <dgm:t>
        <a:bodyPr/>
        <a:lstStyle/>
        <a:p>
          <a:pPr>
            <a:buNone/>
          </a:pPr>
          <a:r>
            <a:rPr lang="en-US" sz="2000" b="1" i="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Equitable Value</a:t>
          </a:r>
          <a:endParaRPr lang="en-US" sz="1300" kern="1200" dirty="0">
            <a:solidFill>
              <a:schemeClr val="tx1"/>
            </a:solidFill>
            <a:latin typeface="Alexandria"/>
          </a:endParaRPr>
        </a:p>
      </dgm:t>
    </dgm:pt>
    <dgm:pt modelId="{CEEA007A-2B9E-43F5-9F4F-49C78122A40F}" type="parTrans" cxnId="{ABAAE22C-0C95-42AD-B8FA-FE251F51EFE8}">
      <dgm:prSet/>
      <dgm:spPr/>
      <dgm:t>
        <a:bodyPr/>
        <a:lstStyle/>
        <a:p>
          <a:endParaRPr lang="en-US"/>
        </a:p>
      </dgm:t>
    </dgm:pt>
    <dgm:pt modelId="{4C11AC8C-88FC-428B-9B98-EE36DC4797AB}" type="sibTrans" cxnId="{ABAAE22C-0C95-42AD-B8FA-FE251F51EFE8}">
      <dgm:prSet/>
      <dgm:spPr/>
      <dgm:t>
        <a:bodyPr/>
        <a:lstStyle/>
        <a:p>
          <a:endParaRPr lang="en-US"/>
        </a:p>
      </dgm:t>
    </dgm:pt>
    <dgm:pt modelId="{A29D67D0-6802-47BD-A710-340D9CF4BBFE}">
      <dgm:prSet custT="1"/>
      <dgm:spPr>
        <a:solidFill>
          <a:srgbClr val="BF95DF"/>
        </a:solidFill>
      </dgm:spPr>
      <dgm:t>
        <a:bodyPr/>
        <a:lstStyle/>
        <a:p>
          <a:endParaRPr lang="ar-SY" sz="2000" b="1" kern="1200" dirty="0">
            <a:solidFill>
              <a:prstClr val="black"/>
            </a:solidFill>
            <a:latin typeface="Alexandria"/>
            <a:ea typeface="+mn-ea"/>
            <a:cs typeface="+mn-cs"/>
          </a:endParaRPr>
        </a:p>
        <a:p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Taxation Value</a:t>
          </a:r>
          <a:r>
            <a:rPr lang="en-US" sz="2100" kern="1200" dirty="0"/>
            <a:t>
</a:t>
          </a:r>
        </a:p>
      </dgm:t>
    </dgm:pt>
    <dgm:pt modelId="{D4EEB9D9-3AE3-403D-A6B4-9986A62F9021}" type="parTrans" cxnId="{8A5EB5B8-BBEE-4AEB-916C-67ED9D63C328}">
      <dgm:prSet/>
      <dgm:spPr/>
      <dgm:t>
        <a:bodyPr/>
        <a:lstStyle/>
        <a:p>
          <a:endParaRPr lang="en-US"/>
        </a:p>
      </dgm:t>
    </dgm:pt>
    <dgm:pt modelId="{F7537B63-4EB4-4430-B9C4-6FD83F46CD78}" type="sibTrans" cxnId="{8A5EB5B8-BBEE-4AEB-916C-67ED9D63C328}">
      <dgm:prSet/>
      <dgm:spPr/>
      <dgm:t>
        <a:bodyPr/>
        <a:lstStyle/>
        <a:p>
          <a:endParaRPr lang="en-US"/>
        </a:p>
      </dgm:t>
    </dgm:pt>
    <dgm:pt modelId="{DE0CD63D-BDE0-4DFB-B367-8BB963C01DD2}">
      <dgm:prSet custT="1"/>
      <dgm:spPr>
        <a:solidFill>
          <a:srgbClr val="FFE2C5"/>
        </a:solidFill>
      </dgm:spPr>
      <dgm:t>
        <a:bodyPr/>
        <a:lstStyle/>
        <a:p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Synergistic Value</a:t>
          </a:r>
        </a:p>
      </dgm:t>
    </dgm:pt>
    <dgm:pt modelId="{951D06D2-E44E-42A0-A212-28BFBEE986E7}" type="parTrans" cxnId="{D9BF1F82-F211-4D6E-8E38-0E469987022A}">
      <dgm:prSet/>
      <dgm:spPr/>
      <dgm:t>
        <a:bodyPr/>
        <a:lstStyle/>
        <a:p>
          <a:endParaRPr lang="en-US"/>
        </a:p>
      </dgm:t>
    </dgm:pt>
    <dgm:pt modelId="{502FF19A-0D75-4C16-838D-E9C172E5F070}" type="sibTrans" cxnId="{D9BF1F82-F211-4D6E-8E38-0E469987022A}">
      <dgm:prSet/>
      <dgm:spPr/>
      <dgm:t>
        <a:bodyPr/>
        <a:lstStyle/>
        <a:p>
          <a:endParaRPr lang="en-US"/>
        </a:p>
      </dgm:t>
    </dgm:pt>
    <dgm:pt modelId="{5A9B272E-F23B-4F7E-BB3D-47B4EBFC6326}">
      <dgm:prSet custT="1"/>
      <dgm:spPr>
        <a:solidFill>
          <a:srgbClr val="FAE3B4"/>
        </a:solidFill>
      </dgm:spPr>
      <dgm:t>
        <a:bodyPr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Font typeface="+mj-lt"/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Investment Value</a:t>
          </a:r>
        </a:p>
        <a:p>
          <a:pPr marL="0"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endParaRPr lang="en-US" sz="1000" kern="1200" dirty="0"/>
        </a:p>
      </dgm:t>
    </dgm:pt>
    <dgm:pt modelId="{BDBD3CD0-1DED-447A-96EE-939D5F9F9805}" type="parTrans" cxnId="{7EEA6694-928B-469A-9F22-A58C04FD13BC}">
      <dgm:prSet/>
      <dgm:spPr/>
      <dgm:t>
        <a:bodyPr/>
        <a:lstStyle/>
        <a:p>
          <a:endParaRPr lang="en-US"/>
        </a:p>
      </dgm:t>
    </dgm:pt>
    <dgm:pt modelId="{4BEB71AA-B75B-43C0-8283-378E02F83165}" type="sibTrans" cxnId="{7EEA6694-928B-469A-9F22-A58C04FD13BC}">
      <dgm:prSet/>
      <dgm:spPr/>
      <dgm:t>
        <a:bodyPr/>
        <a:lstStyle/>
        <a:p>
          <a:endParaRPr lang="en-US"/>
        </a:p>
      </dgm:t>
    </dgm:pt>
    <dgm:pt modelId="{90557070-55C7-4812-8FEE-557DC56E9523}">
      <dgm:prSet custT="1"/>
      <dgm:spPr>
        <a:solidFill>
          <a:srgbClr val="CCECFF"/>
        </a:solidFill>
      </dgm:spPr>
      <dgm:t>
        <a:bodyPr/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+mj-lt"/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Mortgage Lending Value</a:t>
          </a:r>
        </a:p>
        <a:p>
          <a:pPr marL="0"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endParaRPr lang="en-US" sz="900" kern="1200" dirty="0"/>
        </a:p>
      </dgm:t>
    </dgm:pt>
    <dgm:pt modelId="{86E3CDE2-84C9-4342-A3E2-AB8DED134298}" type="parTrans" cxnId="{316911CD-D462-46C1-ABC1-2BDB9482BFBE}">
      <dgm:prSet/>
      <dgm:spPr/>
      <dgm:t>
        <a:bodyPr/>
        <a:lstStyle/>
        <a:p>
          <a:endParaRPr lang="en-US"/>
        </a:p>
      </dgm:t>
    </dgm:pt>
    <dgm:pt modelId="{E07AC715-912E-4592-8506-FEA392F89D61}" type="sibTrans" cxnId="{316911CD-D462-46C1-ABC1-2BDB9482BFBE}">
      <dgm:prSet/>
      <dgm:spPr/>
      <dgm:t>
        <a:bodyPr/>
        <a:lstStyle/>
        <a:p>
          <a:endParaRPr lang="en-US"/>
        </a:p>
      </dgm:t>
    </dgm:pt>
    <dgm:pt modelId="{7DE0D9B6-5994-44E4-A95B-B2DC7537BF60}">
      <dgm:prSet custT="1"/>
      <dgm:spPr>
        <a:solidFill>
          <a:srgbClr val="B1CFB9"/>
        </a:solidFill>
      </dgm:spPr>
      <dgm:t>
        <a:bodyPr/>
        <a:lstStyle/>
        <a:p>
          <a:pPr>
            <a:buFont typeface="+mj-lt"/>
            <a:buAutoNum type="arabicPeriod"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Insurable Value</a:t>
          </a:r>
        </a:p>
        <a:p>
          <a:pPr>
            <a:buFont typeface="+mj-lt"/>
            <a:buAutoNum type="arabicPeriod"/>
          </a:pPr>
          <a:endParaRPr lang="en-US" sz="1100" kern="1200" dirty="0"/>
        </a:p>
      </dgm:t>
    </dgm:pt>
    <dgm:pt modelId="{E899765F-7C15-477B-87EA-161006F41F0B}" type="parTrans" cxnId="{9B8380CD-5140-4C8C-A9D6-0271B1EC1A3D}">
      <dgm:prSet/>
      <dgm:spPr/>
      <dgm:t>
        <a:bodyPr/>
        <a:lstStyle/>
        <a:p>
          <a:endParaRPr lang="en-US"/>
        </a:p>
      </dgm:t>
    </dgm:pt>
    <dgm:pt modelId="{21784FC7-9A09-4236-8A34-093039C15C9E}" type="sibTrans" cxnId="{9B8380CD-5140-4C8C-A9D6-0271B1EC1A3D}">
      <dgm:prSet/>
      <dgm:spPr/>
      <dgm:t>
        <a:bodyPr/>
        <a:lstStyle/>
        <a:p>
          <a:endParaRPr lang="en-US"/>
        </a:p>
      </dgm:t>
    </dgm:pt>
    <dgm:pt modelId="{693FCCDC-A0B2-4C1C-97AE-497D1EE3E1ED}">
      <dgm:prSet custT="1"/>
      <dgm:spPr>
        <a:solidFill>
          <a:srgbClr val="66FFFF"/>
        </a:solidFill>
      </dgm:spPr>
      <dgm:t>
        <a:bodyPr/>
        <a:lstStyle/>
        <a:p>
          <a:pPr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Compulsory Purchase / Compensation Value</a:t>
          </a:r>
        </a:p>
      </dgm:t>
    </dgm:pt>
    <dgm:pt modelId="{7A8AC8C1-5651-4638-A684-AF9A21DF02D6}" type="parTrans" cxnId="{112CE4B2-ACA1-41C9-B0EF-78374366623C}">
      <dgm:prSet/>
      <dgm:spPr/>
      <dgm:t>
        <a:bodyPr/>
        <a:lstStyle/>
        <a:p>
          <a:endParaRPr lang="en-US"/>
        </a:p>
      </dgm:t>
    </dgm:pt>
    <dgm:pt modelId="{21934A70-B425-462A-9B7E-0E6095A89B90}" type="sibTrans" cxnId="{112CE4B2-ACA1-41C9-B0EF-78374366623C}">
      <dgm:prSet/>
      <dgm:spPr/>
      <dgm:t>
        <a:bodyPr/>
        <a:lstStyle/>
        <a:p>
          <a:endParaRPr lang="en-US"/>
        </a:p>
      </dgm:t>
    </dgm:pt>
    <dgm:pt modelId="{3D27FFDE-CF88-4914-B720-D4472395A3A1}" type="pres">
      <dgm:prSet presAssocID="{D35CFB9F-2A93-44FC-A683-03F1E4938D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262EEB0-A7D1-4A3B-B82D-4508FBDF559B}" type="pres">
      <dgm:prSet presAssocID="{F0BDE8FF-C464-4407-9C0D-67DD799182F9}" presName="hierRoot1" presStyleCnt="0">
        <dgm:presLayoutVars>
          <dgm:hierBranch val="init"/>
        </dgm:presLayoutVars>
      </dgm:prSet>
      <dgm:spPr/>
    </dgm:pt>
    <dgm:pt modelId="{4E0F7B19-7894-4676-9617-1B82D6E52B82}" type="pres">
      <dgm:prSet presAssocID="{F0BDE8FF-C464-4407-9C0D-67DD799182F9}" presName="rootComposite1" presStyleCnt="0"/>
      <dgm:spPr/>
    </dgm:pt>
    <dgm:pt modelId="{10F302F2-1B36-44A6-9673-49B86B5B32A9}" type="pres">
      <dgm:prSet presAssocID="{F0BDE8FF-C464-4407-9C0D-67DD799182F9}" presName="rootText1" presStyleLbl="node0" presStyleIdx="0" presStyleCnt="1" custScaleX="641145" custScaleY="148290" custLinFactNeighborX="5160" custLinFactNeighborY="-41730">
        <dgm:presLayoutVars>
          <dgm:chPref val="3"/>
        </dgm:presLayoutVars>
      </dgm:prSet>
      <dgm:spPr/>
    </dgm:pt>
    <dgm:pt modelId="{0523BA43-30B0-48FD-8C8B-4D2C59045EFE}" type="pres">
      <dgm:prSet presAssocID="{F0BDE8FF-C464-4407-9C0D-67DD799182F9}" presName="rootConnector1" presStyleLbl="node1" presStyleIdx="0" presStyleCnt="0"/>
      <dgm:spPr/>
    </dgm:pt>
    <dgm:pt modelId="{938522C4-AD99-4552-AFA7-BDA73FEA72D4}" type="pres">
      <dgm:prSet presAssocID="{F0BDE8FF-C464-4407-9C0D-67DD799182F9}" presName="hierChild2" presStyleCnt="0"/>
      <dgm:spPr/>
    </dgm:pt>
    <dgm:pt modelId="{204C9901-B5BA-44E7-A5F2-6E1A94EE6B45}" type="pres">
      <dgm:prSet presAssocID="{8BC2ED8C-7E86-4BFB-973D-4CB4425E9722}" presName="Name37" presStyleLbl="parChTrans1D2" presStyleIdx="0" presStyleCnt="10"/>
      <dgm:spPr/>
    </dgm:pt>
    <dgm:pt modelId="{E4C5E52A-322C-4028-91F3-EA3855075F98}" type="pres">
      <dgm:prSet presAssocID="{47D81B82-C8CB-45DF-89B8-D396E4DA874C}" presName="hierRoot2" presStyleCnt="0">
        <dgm:presLayoutVars>
          <dgm:hierBranch val="init"/>
        </dgm:presLayoutVars>
      </dgm:prSet>
      <dgm:spPr/>
    </dgm:pt>
    <dgm:pt modelId="{D6F2B9BC-707E-4F14-A90F-3BD38E9A5E3A}" type="pres">
      <dgm:prSet presAssocID="{47D81B82-C8CB-45DF-89B8-D396E4DA874C}" presName="rootComposite" presStyleCnt="0"/>
      <dgm:spPr/>
    </dgm:pt>
    <dgm:pt modelId="{97694678-A37C-46CC-A8CA-783C42A8AE40}" type="pres">
      <dgm:prSet presAssocID="{47D81B82-C8CB-45DF-89B8-D396E4DA874C}" presName="rootText" presStyleLbl="node2" presStyleIdx="0" presStyleCnt="10" custScaleX="124455" custScaleY="458938" custLinFactNeighborX="-42" custLinFactNeighborY="21273">
        <dgm:presLayoutVars>
          <dgm:chPref val="3"/>
        </dgm:presLayoutVars>
      </dgm:prSet>
      <dgm:spPr/>
    </dgm:pt>
    <dgm:pt modelId="{11789827-FE15-4D14-A60A-A4E30D96CBF7}" type="pres">
      <dgm:prSet presAssocID="{47D81B82-C8CB-45DF-89B8-D396E4DA874C}" presName="rootConnector" presStyleLbl="node2" presStyleIdx="0" presStyleCnt="10"/>
      <dgm:spPr/>
    </dgm:pt>
    <dgm:pt modelId="{D9F16875-2AAB-478E-B884-768DAC74E840}" type="pres">
      <dgm:prSet presAssocID="{47D81B82-C8CB-45DF-89B8-D396E4DA874C}" presName="hierChild4" presStyleCnt="0"/>
      <dgm:spPr/>
    </dgm:pt>
    <dgm:pt modelId="{649A3590-4302-4B23-AD67-A2ABC118DC55}" type="pres">
      <dgm:prSet presAssocID="{47D81B82-C8CB-45DF-89B8-D396E4DA874C}" presName="hierChild5" presStyleCnt="0"/>
      <dgm:spPr/>
    </dgm:pt>
    <dgm:pt modelId="{3BD1A2A0-3C4E-468C-A94E-F8ABF69CA440}" type="pres">
      <dgm:prSet presAssocID="{410A4D59-D838-42D2-9A1A-28F8FD9CE27A}" presName="Name37" presStyleLbl="parChTrans1D2" presStyleIdx="1" presStyleCnt="10"/>
      <dgm:spPr/>
    </dgm:pt>
    <dgm:pt modelId="{ECAE72A0-F9FB-401D-A6F8-120FE8693997}" type="pres">
      <dgm:prSet presAssocID="{03A6B4A1-9708-4DC4-B99A-F802948CA9A7}" presName="hierRoot2" presStyleCnt="0">
        <dgm:presLayoutVars>
          <dgm:hierBranch val="init"/>
        </dgm:presLayoutVars>
      </dgm:prSet>
      <dgm:spPr/>
    </dgm:pt>
    <dgm:pt modelId="{FE6677C7-F97E-4BA5-88B8-E59D7C474596}" type="pres">
      <dgm:prSet presAssocID="{03A6B4A1-9708-4DC4-B99A-F802948CA9A7}" presName="rootComposite" presStyleCnt="0"/>
      <dgm:spPr/>
    </dgm:pt>
    <dgm:pt modelId="{29DF606C-C783-4F55-8476-F1AFA9D54F74}" type="pres">
      <dgm:prSet presAssocID="{03A6B4A1-9708-4DC4-B99A-F802948CA9A7}" presName="rootText" presStyleLbl="node2" presStyleIdx="1" presStyleCnt="10" custScaleY="440278" custLinFactX="88463" custLinFactNeighborX="100000" custLinFactNeighborY="16228">
        <dgm:presLayoutVars>
          <dgm:chPref val="3"/>
        </dgm:presLayoutVars>
      </dgm:prSet>
      <dgm:spPr/>
    </dgm:pt>
    <dgm:pt modelId="{7AF40933-DD90-4119-9A4D-69FFDA3A868F}" type="pres">
      <dgm:prSet presAssocID="{03A6B4A1-9708-4DC4-B99A-F802948CA9A7}" presName="rootConnector" presStyleLbl="node2" presStyleIdx="1" presStyleCnt="10"/>
      <dgm:spPr/>
    </dgm:pt>
    <dgm:pt modelId="{E8961244-A44C-4202-94DC-FFEC5FA96778}" type="pres">
      <dgm:prSet presAssocID="{03A6B4A1-9708-4DC4-B99A-F802948CA9A7}" presName="hierChild4" presStyleCnt="0"/>
      <dgm:spPr/>
    </dgm:pt>
    <dgm:pt modelId="{F5E7F20D-0B09-4231-941C-8109FC8E04A8}" type="pres">
      <dgm:prSet presAssocID="{03A6B4A1-9708-4DC4-B99A-F802948CA9A7}" presName="hierChild5" presStyleCnt="0"/>
      <dgm:spPr/>
    </dgm:pt>
    <dgm:pt modelId="{879802A3-E1F5-41A9-92CA-40CA65FCC126}" type="pres">
      <dgm:prSet presAssocID="{CEEA007A-2B9E-43F5-9F4F-49C78122A40F}" presName="Name37" presStyleLbl="parChTrans1D2" presStyleIdx="2" presStyleCnt="10"/>
      <dgm:spPr/>
    </dgm:pt>
    <dgm:pt modelId="{85BDF8AB-A303-4A9F-87BA-AB022F5EE8BF}" type="pres">
      <dgm:prSet presAssocID="{B1A6AC33-B3C5-4D47-A126-7B57B2182B43}" presName="hierRoot2" presStyleCnt="0">
        <dgm:presLayoutVars>
          <dgm:hierBranch val="init"/>
        </dgm:presLayoutVars>
      </dgm:prSet>
      <dgm:spPr/>
    </dgm:pt>
    <dgm:pt modelId="{B83506D3-4999-40C3-8C5C-5AF992472054}" type="pres">
      <dgm:prSet presAssocID="{B1A6AC33-B3C5-4D47-A126-7B57B2182B43}" presName="rootComposite" presStyleCnt="0"/>
      <dgm:spPr/>
    </dgm:pt>
    <dgm:pt modelId="{6D513A9C-3B1D-4FE3-97FA-EABDA22703A9}" type="pres">
      <dgm:prSet presAssocID="{B1A6AC33-B3C5-4D47-A126-7B57B2182B43}" presName="rootText" presStyleLbl="node2" presStyleIdx="2" presStyleCnt="10" custScaleX="163626" custScaleY="436854" custLinFactX="-20374" custLinFactNeighborX="-100000" custLinFactNeighborY="12020">
        <dgm:presLayoutVars>
          <dgm:chPref val="3"/>
        </dgm:presLayoutVars>
      </dgm:prSet>
      <dgm:spPr/>
    </dgm:pt>
    <dgm:pt modelId="{788B75F5-25ED-41A9-B374-3ADD4330AA2F}" type="pres">
      <dgm:prSet presAssocID="{B1A6AC33-B3C5-4D47-A126-7B57B2182B43}" presName="rootConnector" presStyleLbl="node2" presStyleIdx="2" presStyleCnt="10"/>
      <dgm:spPr/>
    </dgm:pt>
    <dgm:pt modelId="{A53921EE-79FA-40E7-838E-61BDCAE6EA9D}" type="pres">
      <dgm:prSet presAssocID="{B1A6AC33-B3C5-4D47-A126-7B57B2182B43}" presName="hierChild4" presStyleCnt="0"/>
      <dgm:spPr/>
    </dgm:pt>
    <dgm:pt modelId="{B9E89CD1-9B78-4F75-ABB0-4BB47C3E6793}" type="pres">
      <dgm:prSet presAssocID="{B1A6AC33-B3C5-4D47-A126-7B57B2182B43}" presName="hierChild5" presStyleCnt="0"/>
      <dgm:spPr/>
    </dgm:pt>
    <dgm:pt modelId="{40EBF06E-126B-4038-BB2E-707BF0CB5A8E}" type="pres">
      <dgm:prSet presAssocID="{9B1B8D06-CC66-4561-908A-17E7F5697F91}" presName="Name37" presStyleLbl="parChTrans1D2" presStyleIdx="3" presStyleCnt="10"/>
      <dgm:spPr/>
    </dgm:pt>
    <dgm:pt modelId="{BE63531E-BDA5-4D2D-B5FE-5FBD0CD6BD35}" type="pres">
      <dgm:prSet presAssocID="{FF75B30D-DEB5-4E86-A7CF-D2EE6972DEED}" presName="hierRoot2" presStyleCnt="0">
        <dgm:presLayoutVars>
          <dgm:hierBranch val="init"/>
        </dgm:presLayoutVars>
      </dgm:prSet>
      <dgm:spPr/>
    </dgm:pt>
    <dgm:pt modelId="{2B33BE00-3CF8-432D-A44D-D9C6443BAC95}" type="pres">
      <dgm:prSet presAssocID="{FF75B30D-DEB5-4E86-A7CF-D2EE6972DEED}" presName="rootComposite" presStyleCnt="0"/>
      <dgm:spPr/>
    </dgm:pt>
    <dgm:pt modelId="{F8F7D3E8-881A-4BE4-BF72-B78A73099C66}" type="pres">
      <dgm:prSet presAssocID="{FF75B30D-DEB5-4E86-A7CF-D2EE6972DEED}" presName="rootText" presStyleLbl="node2" presStyleIdx="3" presStyleCnt="10" custScaleX="121366" custScaleY="402641" custLinFactNeighborX="-42" custLinFactNeighborY="21273">
        <dgm:presLayoutVars>
          <dgm:chPref val="3"/>
        </dgm:presLayoutVars>
      </dgm:prSet>
      <dgm:spPr/>
    </dgm:pt>
    <dgm:pt modelId="{D9F7A041-48BE-424D-B9BD-F31D170AECF1}" type="pres">
      <dgm:prSet presAssocID="{FF75B30D-DEB5-4E86-A7CF-D2EE6972DEED}" presName="rootConnector" presStyleLbl="node2" presStyleIdx="3" presStyleCnt="10"/>
      <dgm:spPr/>
    </dgm:pt>
    <dgm:pt modelId="{5C3A4E89-C3E7-4CDF-AD26-71D2FCC291CB}" type="pres">
      <dgm:prSet presAssocID="{FF75B30D-DEB5-4E86-A7CF-D2EE6972DEED}" presName="hierChild4" presStyleCnt="0"/>
      <dgm:spPr/>
    </dgm:pt>
    <dgm:pt modelId="{006BCB9F-8703-4FB7-BAF5-1293C80EAA26}" type="pres">
      <dgm:prSet presAssocID="{FF75B30D-DEB5-4E86-A7CF-D2EE6972DEED}" presName="hierChild5" presStyleCnt="0"/>
      <dgm:spPr/>
    </dgm:pt>
    <dgm:pt modelId="{492B31CE-9D3E-4993-A1DA-69D894CF58D0}" type="pres">
      <dgm:prSet presAssocID="{951D06D2-E44E-42A0-A212-28BFBEE986E7}" presName="Name37" presStyleLbl="parChTrans1D2" presStyleIdx="4" presStyleCnt="10"/>
      <dgm:spPr/>
    </dgm:pt>
    <dgm:pt modelId="{C351A994-1BCF-4FBE-8C3A-D8DB9AE1D01C}" type="pres">
      <dgm:prSet presAssocID="{DE0CD63D-BDE0-4DFB-B367-8BB963C01DD2}" presName="hierRoot2" presStyleCnt="0">
        <dgm:presLayoutVars>
          <dgm:hierBranch val="init"/>
        </dgm:presLayoutVars>
      </dgm:prSet>
      <dgm:spPr/>
    </dgm:pt>
    <dgm:pt modelId="{BAD72AF3-9663-4D8E-B4E2-FE4766BAD4DB}" type="pres">
      <dgm:prSet presAssocID="{DE0CD63D-BDE0-4DFB-B367-8BB963C01DD2}" presName="rootComposite" presStyleCnt="0"/>
      <dgm:spPr/>
    </dgm:pt>
    <dgm:pt modelId="{88EB81C7-E467-48A3-B1C4-0F1D86F1C90F}" type="pres">
      <dgm:prSet presAssocID="{DE0CD63D-BDE0-4DFB-B367-8BB963C01DD2}" presName="rootText" presStyleLbl="node2" presStyleIdx="4" presStyleCnt="10" custScaleX="175604" custScaleY="409902" custLinFactNeighborY="19853">
        <dgm:presLayoutVars>
          <dgm:chPref val="3"/>
        </dgm:presLayoutVars>
      </dgm:prSet>
      <dgm:spPr/>
    </dgm:pt>
    <dgm:pt modelId="{5EDB5148-8D27-4E11-B875-15A9132511B0}" type="pres">
      <dgm:prSet presAssocID="{DE0CD63D-BDE0-4DFB-B367-8BB963C01DD2}" presName="rootConnector" presStyleLbl="node2" presStyleIdx="4" presStyleCnt="10"/>
      <dgm:spPr/>
    </dgm:pt>
    <dgm:pt modelId="{0804F461-03AD-4593-9A09-C8CC6573E76C}" type="pres">
      <dgm:prSet presAssocID="{DE0CD63D-BDE0-4DFB-B367-8BB963C01DD2}" presName="hierChild4" presStyleCnt="0"/>
      <dgm:spPr/>
    </dgm:pt>
    <dgm:pt modelId="{D70C8578-08D3-4F11-92D6-FCA36B775BD3}" type="pres">
      <dgm:prSet presAssocID="{DE0CD63D-BDE0-4DFB-B367-8BB963C01DD2}" presName="hierChild5" presStyleCnt="0"/>
      <dgm:spPr/>
    </dgm:pt>
    <dgm:pt modelId="{44F68D50-17D7-4A5F-B3D1-FCA9FACE4951}" type="pres">
      <dgm:prSet presAssocID="{BDBD3CD0-1DED-447A-96EE-939D5F9F9805}" presName="Name37" presStyleLbl="parChTrans1D2" presStyleIdx="5" presStyleCnt="10"/>
      <dgm:spPr/>
    </dgm:pt>
    <dgm:pt modelId="{6BBFC321-3298-4853-A34E-2DD80B323A56}" type="pres">
      <dgm:prSet presAssocID="{5A9B272E-F23B-4F7E-BB3D-47B4EBFC6326}" presName="hierRoot2" presStyleCnt="0">
        <dgm:presLayoutVars>
          <dgm:hierBranch val="init"/>
        </dgm:presLayoutVars>
      </dgm:prSet>
      <dgm:spPr/>
    </dgm:pt>
    <dgm:pt modelId="{DBF70FAC-EDF4-4FBF-AB5F-AD781FE1F789}" type="pres">
      <dgm:prSet presAssocID="{5A9B272E-F23B-4F7E-BB3D-47B4EBFC6326}" presName="rootComposite" presStyleCnt="0"/>
      <dgm:spPr/>
    </dgm:pt>
    <dgm:pt modelId="{A496CF87-8E03-4E0A-BEF5-4A59A0CE66AB}" type="pres">
      <dgm:prSet presAssocID="{5A9B272E-F23B-4F7E-BB3D-47B4EBFC6326}" presName="rootText" presStyleLbl="node2" presStyleIdx="5" presStyleCnt="10" custScaleX="195403" custScaleY="409902" custLinFactNeighborY="20785">
        <dgm:presLayoutVars>
          <dgm:chPref val="3"/>
        </dgm:presLayoutVars>
      </dgm:prSet>
      <dgm:spPr/>
    </dgm:pt>
    <dgm:pt modelId="{7C4F55FA-F647-423C-859D-7BA7FD79906C}" type="pres">
      <dgm:prSet presAssocID="{5A9B272E-F23B-4F7E-BB3D-47B4EBFC6326}" presName="rootConnector" presStyleLbl="node2" presStyleIdx="5" presStyleCnt="10"/>
      <dgm:spPr/>
    </dgm:pt>
    <dgm:pt modelId="{CDB40493-227B-4DA2-9683-8282DEC315BA}" type="pres">
      <dgm:prSet presAssocID="{5A9B272E-F23B-4F7E-BB3D-47B4EBFC6326}" presName="hierChild4" presStyleCnt="0"/>
      <dgm:spPr/>
    </dgm:pt>
    <dgm:pt modelId="{41D24A60-0FD1-4CB9-8124-F3184B2C8205}" type="pres">
      <dgm:prSet presAssocID="{5A9B272E-F23B-4F7E-BB3D-47B4EBFC6326}" presName="hierChild5" presStyleCnt="0"/>
      <dgm:spPr/>
    </dgm:pt>
    <dgm:pt modelId="{66EBD5F1-C6E5-43C7-B671-DF8FCCF773CA}" type="pres">
      <dgm:prSet presAssocID="{86E3CDE2-84C9-4342-A3E2-AB8DED134298}" presName="Name37" presStyleLbl="parChTrans1D2" presStyleIdx="6" presStyleCnt="10"/>
      <dgm:spPr/>
    </dgm:pt>
    <dgm:pt modelId="{035E9F70-7A15-4C90-8AE1-E21257DDB0C5}" type="pres">
      <dgm:prSet presAssocID="{90557070-55C7-4812-8FEE-557DC56E9523}" presName="hierRoot2" presStyleCnt="0">
        <dgm:presLayoutVars>
          <dgm:hierBranch val="init"/>
        </dgm:presLayoutVars>
      </dgm:prSet>
      <dgm:spPr/>
    </dgm:pt>
    <dgm:pt modelId="{42E04F5B-6B7B-4379-8BF9-EAEB4E3FC0E4}" type="pres">
      <dgm:prSet presAssocID="{90557070-55C7-4812-8FEE-557DC56E9523}" presName="rootComposite" presStyleCnt="0"/>
      <dgm:spPr/>
    </dgm:pt>
    <dgm:pt modelId="{4870FF32-28D7-49CA-95C6-599A6E6A2398}" type="pres">
      <dgm:prSet presAssocID="{90557070-55C7-4812-8FEE-557DC56E9523}" presName="rootText" presStyleLbl="node2" presStyleIdx="6" presStyleCnt="10" custScaleX="164067" custScaleY="407258" custLinFactNeighborX="2710" custLinFactNeighborY="21682">
        <dgm:presLayoutVars>
          <dgm:chPref val="3"/>
        </dgm:presLayoutVars>
      </dgm:prSet>
      <dgm:spPr/>
    </dgm:pt>
    <dgm:pt modelId="{223C4AE0-6A5D-4B30-82BA-26A99ADCF398}" type="pres">
      <dgm:prSet presAssocID="{90557070-55C7-4812-8FEE-557DC56E9523}" presName="rootConnector" presStyleLbl="node2" presStyleIdx="6" presStyleCnt="10"/>
      <dgm:spPr/>
    </dgm:pt>
    <dgm:pt modelId="{45C1C76E-64C1-435F-83FD-CC5241C93757}" type="pres">
      <dgm:prSet presAssocID="{90557070-55C7-4812-8FEE-557DC56E9523}" presName="hierChild4" presStyleCnt="0"/>
      <dgm:spPr/>
    </dgm:pt>
    <dgm:pt modelId="{E187ABAB-7505-4740-830E-C616330917EF}" type="pres">
      <dgm:prSet presAssocID="{90557070-55C7-4812-8FEE-557DC56E9523}" presName="hierChild5" presStyleCnt="0"/>
      <dgm:spPr/>
    </dgm:pt>
    <dgm:pt modelId="{9B636F59-C769-42E7-906A-31CB0144D876}" type="pres">
      <dgm:prSet presAssocID="{E899765F-7C15-477B-87EA-161006F41F0B}" presName="Name37" presStyleLbl="parChTrans1D2" presStyleIdx="7" presStyleCnt="10"/>
      <dgm:spPr/>
    </dgm:pt>
    <dgm:pt modelId="{3EDB4BD7-8963-481F-9E21-431F561628BB}" type="pres">
      <dgm:prSet presAssocID="{7DE0D9B6-5994-44E4-A95B-B2DC7537BF60}" presName="hierRoot2" presStyleCnt="0">
        <dgm:presLayoutVars>
          <dgm:hierBranch val="init"/>
        </dgm:presLayoutVars>
      </dgm:prSet>
      <dgm:spPr/>
    </dgm:pt>
    <dgm:pt modelId="{E24AD5BF-E5A6-4252-AE83-730C0EE4D49B}" type="pres">
      <dgm:prSet presAssocID="{7DE0D9B6-5994-44E4-A95B-B2DC7537BF60}" presName="rootComposite" presStyleCnt="0"/>
      <dgm:spPr/>
    </dgm:pt>
    <dgm:pt modelId="{0DE6EBC0-BD3F-4638-81C9-B8E8E051C16E}" type="pres">
      <dgm:prSet presAssocID="{7DE0D9B6-5994-44E4-A95B-B2DC7537BF60}" presName="rootText" presStyleLbl="node2" presStyleIdx="7" presStyleCnt="10" custScaleX="150337" custScaleY="406134" custLinFactNeighborX="1513" custLinFactNeighborY="21179">
        <dgm:presLayoutVars>
          <dgm:chPref val="3"/>
        </dgm:presLayoutVars>
      </dgm:prSet>
      <dgm:spPr/>
    </dgm:pt>
    <dgm:pt modelId="{482F186B-CFD8-4180-84A2-1AA778CBC9EE}" type="pres">
      <dgm:prSet presAssocID="{7DE0D9B6-5994-44E4-A95B-B2DC7537BF60}" presName="rootConnector" presStyleLbl="node2" presStyleIdx="7" presStyleCnt="10"/>
      <dgm:spPr/>
    </dgm:pt>
    <dgm:pt modelId="{897F8B2F-1C74-44FE-9B14-997C85F0FAA9}" type="pres">
      <dgm:prSet presAssocID="{7DE0D9B6-5994-44E4-A95B-B2DC7537BF60}" presName="hierChild4" presStyleCnt="0"/>
      <dgm:spPr/>
    </dgm:pt>
    <dgm:pt modelId="{6470444F-5B71-47C3-A6E7-D159D724890B}" type="pres">
      <dgm:prSet presAssocID="{7DE0D9B6-5994-44E4-A95B-B2DC7537BF60}" presName="hierChild5" presStyleCnt="0"/>
      <dgm:spPr/>
    </dgm:pt>
    <dgm:pt modelId="{75369FE8-A32D-4987-AE2B-3B121660912A}" type="pres">
      <dgm:prSet presAssocID="{D4EEB9D9-3AE3-403D-A6B4-9986A62F9021}" presName="Name37" presStyleLbl="parChTrans1D2" presStyleIdx="8" presStyleCnt="10"/>
      <dgm:spPr/>
    </dgm:pt>
    <dgm:pt modelId="{06573D01-B117-4B4F-ABA8-4BE6DCCD30FD}" type="pres">
      <dgm:prSet presAssocID="{A29D67D0-6802-47BD-A710-340D9CF4BBFE}" presName="hierRoot2" presStyleCnt="0">
        <dgm:presLayoutVars>
          <dgm:hierBranch val="init"/>
        </dgm:presLayoutVars>
      </dgm:prSet>
      <dgm:spPr/>
    </dgm:pt>
    <dgm:pt modelId="{7BE325DD-3913-4E07-BCEA-C25099ACBFDD}" type="pres">
      <dgm:prSet presAssocID="{A29D67D0-6802-47BD-A710-340D9CF4BBFE}" presName="rootComposite" presStyleCnt="0"/>
      <dgm:spPr/>
    </dgm:pt>
    <dgm:pt modelId="{6D5F449F-FE72-4967-984D-66DC3419B0B5}" type="pres">
      <dgm:prSet presAssocID="{A29D67D0-6802-47BD-A710-340D9CF4BBFE}" presName="rootText" presStyleLbl="node2" presStyleIdx="8" presStyleCnt="10" custScaleX="159351" custScaleY="392221" custLinFactNeighborX="-42" custLinFactNeighborY="21273">
        <dgm:presLayoutVars>
          <dgm:chPref val="3"/>
        </dgm:presLayoutVars>
      </dgm:prSet>
      <dgm:spPr/>
    </dgm:pt>
    <dgm:pt modelId="{2AED8902-4078-470E-A632-7FE312F4EC18}" type="pres">
      <dgm:prSet presAssocID="{A29D67D0-6802-47BD-A710-340D9CF4BBFE}" presName="rootConnector" presStyleLbl="node2" presStyleIdx="8" presStyleCnt="10"/>
      <dgm:spPr/>
    </dgm:pt>
    <dgm:pt modelId="{7B2630AF-079F-4D7C-871A-F5F623BDA715}" type="pres">
      <dgm:prSet presAssocID="{A29D67D0-6802-47BD-A710-340D9CF4BBFE}" presName="hierChild4" presStyleCnt="0"/>
      <dgm:spPr/>
    </dgm:pt>
    <dgm:pt modelId="{C12B7802-D135-478B-A266-BB8C75F2F54F}" type="pres">
      <dgm:prSet presAssocID="{A29D67D0-6802-47BD-A710-340D9CF4BBFE}" presName="hierChild5" presStyleCnt="0"/>
      <dgm:spPr/>
    </dgm:pt>
    <dgm:pt modelId="{49E2BDDD-3239-413D-AFBA-FC1976C3099C}" type="pres">
      <dgm:prSet presAssocID="{7A8AC8C1-5651-4638-A684-AF9A21DF02D6}" presName="Name37" presStyleLbl="parChTrans1D2" presStyleIdx="9" presStyleCnt="10"/>
      <dgm:spPr/>
    </dgm:pt>
    <dgm:pt modelId="{E19DBA60-57DF-432E-B751-AFD15C452883}" type="pres">
      <dgm:prSet presAssocID="{693FCCDC-A0B2-4C1C-97AE-497D1EE3E1ED}" presName="hierRoot2" presStyleCnt="0">
        <dgm:presLayoutVars>
          <dgm:hierBranch val="init"/>
        </dgm:presLayoutVars>
      </dgm:prSet>
      <dgm:spPr/>
    </dgm:pt>
    <dgm:pt modelId="{732870F5-3A32-468E-BC60-E37CACB3648A}" type="pres">
      <dgm:prSet presAssocID="{693FCCDC-A0B2-4C1C-97AE-497D1EE3E1ED}" presName="rootComposite" presStyleCnt="0"/>
      <dgm:spPr/>
    </dgm:pt>
    <dgm:pt modelId="{3A1BFC3A-F659-44BA-A964-D42F10761364}" type="pres">
      <dgm:prSet presAssocID="{693FCCDC-A0B2-4C1C-97AE-497D1EE3E1ED}" presName="rootText" presStyleLbl="node2" presStyleIdx="9" presStyleCnt="10" custScaleX="247500" custScaleY="385032" custLinFactNeighborX="-4776" custLinFactNeighborY="21395">
        <dgm:presLayoutVars>
          <dgm:chPref val="3"/>
        </dgm:presLayoutVars>
      </dgm:prSet>
      <dgm:spPr/>
    </dgm:pt>
    <dgm:pt modelId="{43976C66-F3EB-44D2-BAC5-34CB538A7DCC}" type="pres">
      <dgm:prSet presAssocID="{693FCCDC-A0B2-4C1C-97AE-497D1EE3E1ED}" presName="rootConnector" presStyleLbl="node2" presStyleIdx="9" presStyleCnt="10"/>
      <dgm:spPr/>
    </dgm:pt>
    <dgm:pt modelId="{CF6A9536-8B7C-4368-8E2B-49108AB8672A}" type="pres">
      <dgm:prSet presAssocID="{693FCCDC-A0B2-4C1C-97AE-497D1EE3E1ED}" presName="hierChild4" presStyleCnt="0"/>
      <dgm:spPr/>
    </dgm:pt>
    <dgm:pt modelId="{083D2C63-389A-455A-A572-6CFE9902E306}" type="pres">
      <dgm:prSet presAssocID="{693FCCDC-A0B2-4C1C-97AE-497D1EE3E1ED}" presName="hierChild5" presStyleCnt="0"/>
      <dgm:spPr/>
    </dgm:pt>
    <dgm:pt modelId="{7A49EA95-1C12-4BA4-A500-4DDC65D563CA}" type="pres">
      <dgm:prSet presAssocID="{F0BDE8FF-C464-4407-9C0D-67DD799182F9}" presName="hierChild3" presStyleCnt="0"/>
      <dgm:spPr/>
    </dgm:pt>
  </dgm:ptLst>
  <dgm:cxnLst>
    <dgm:cxn modelId="{0A00CD0C-C281-44E0-871D-47EFD2D8047A}" type="presOf" srcId="{8BC2ED8C-7E86-4BFB-973D-4CB4425E9722}" destId="{204C9901-B5BA-44E7-A5F2-6E1A94EE6B45}" srcOrd="0" destOrd="0" presId="urn:microsoft.com/office/officeart/2005/8/layout/orgChart1"/>
    <dgm:cxn modelId="{A0F1100E-AD4F-49B8-9FB3-EA88F7F3D118}" type="presOf" srcId="{951D06D2-E44E-42A0-A212-28BFBEE986E7}" destId="{492B31CE-9D3E-4993-A1DA-69D894CF58D0}" srcOrd="0" destOrd="0" presId="urn:microsoft.com/office/officeart/2005/8/layout/orgChart1"/>
    <dgm:cxn modelId="{2270AD10-5158-4B21-9270-81D88A7C64D9}" type="presOf" srcId="{B1A6AC33-B3C5-4D47-A126-7B57B2182B43}" destId="{6D513A9C-3B1D-4FE3-97FA-EABDA22703A9}" srcOrd="0" destOrd="0" presId="urn:microsoft.com/office/officeart/2005/8/layout/orgChart1"/>
    <dgm:cxn modelId="{7CE59213-1C07-404B-9BD9-0FF420FC14C8}" type="presOf" srcId="{E899765F-7C15-477B-87EA-161006F41F0B}" destId="{9B636F59-C769-42E7-906A-31CB0144D876}" srcOrd="0" destOrd="0" presId="urn:microsoft.com/office/officeart/2005/8/layout/orgChart1"/>
    <dgm:cxn modelId="{DB9F9317-A82B-4F2B-B9B3-DB8A128E8151}" type="presOf" srcId="{A29D67D0-6802-47BD-A710-340D9CF4BBFE}" destId="{6D5F449F-FE72-4967-984D-66DC3419B0B5}" srcOrd="0" destOrd="0" presId="urn:microsoft.com/office/officeart/2005/8/layout/orgChart1"/>
    <dgm:cxn modelId="{8FDDAB19-994E-40EA-A489-352BA8894074}" type="presOf" srcId="{693FCCDC-A0B2-4C1C-97AE-497D1EE3E1ED}" destId="{3A1BFC3A-F659-44BA-A964-D42F10761364}" srcOrd="0" destOrd="0" presId="urn:microsoft.com/office/officeart/2005/8/layout/orgChart1"/>
    <dgm:cxn modelId="{27E37E26-74C3-48AD-80DE-BB346087E659}" type="presOf" srcId="{CEEA007A-2B9E-43F5-9F4F-49C78122A40F}" destId="{879802A3-E1F5-41A9-92CA-40CA65FCC126}" srcOrd="0" destOrd="0" presId="urn:microsoft.com/office/officeart/2005/8/layout/orgChart1"/>
    <dgm:cxn modelId="{B96FC728-EEBE-4AE9-9A9C-ABA34D920BB0}" type="presOf" srcId="{47D81B82-C8CB-45DF-89B8-D396E4DA874C}" destId="{97694678-A37C-46CC-A8CA-783C42A8AE40}" srcOrd="0" destOrd="0" presId="urn:microsoft.com/office/officeart/2005/8/layout/orgChart1"/>
    <dgm:cxn modelId="{ABAAE22C-0C95-42AD-B8FA-FE251F51EFE8}" srcId="{F0BDE8FF-C464-4407-9C0D-67DD799182F9}" destId="{B1A6AC33-B3C5-4D47-A126-7B57B2182B43}" srcOrd="2" destOrd="0" parTransId="{CEEA007A-2B9E-43F5-9F4F-49C78122A40F}" sibTransId="{4C11AC8C-88FC-428B-9B98-EE36DC4797AB}"/>
    <dgm:cxn modelId="{F296E12D-070C-4868-9E2D-9FAF7E388807}" type="presOf" srcId="{5A9B272E-F23B-4F7E-BB3D-47B4EBFC6326}" destId="{A496CF87-8E03-4E0A-BEF5-4A59A0CE66AB}" srcOrd="0" destOrd="0" presId="urn:microsoft.com/office/officeart/2005/8/layout/orgChart1"/>
    <dgm:cxn modelId="{723CC42F-07A6-4424-BDF3-BD9453583BD3}" type="presOf" srcId="{D35CFB9F-2A93-44FC-A683-03F1E4938D2B}" destId="{3D27FFDE-CF88-4914-B720-D4472395A3A1}" srcOrd="0" destOrd="0" presId="urn:microsoft.com/office/officeart/2005/8/layout/orgChart1"/>
    <dgm:cxn modelId="{2EF62731-73D9-4D44-83E7-735AF978D907}" type="presOf" srcId="{5A9B272E-F23B-4F7E-BB3D-47B4EBFC6326}" destId="{7C4F55FA-F647-423C-859D-7BA7FD79906C}" srcOrd="1" destOrd="0" presId="urn:microsoft.com/office/officeart/2005/8/layout/orgChart1"/>
    <dgm:cxn modelId="{D92AE03F-B0DE-4C96-8791-CDBEAEC6B494}" type="presOf" srcId="{90557070-55C7-4812-8FEE-557DC56E9523}" destId="{4870FF32-28D7-49CA-95C6-599A6E6A2398}" srcOrd="0" destOrd="0" presId="urn:microsoft.com/office/officeart/2005/8/layout/orgChart1"/>
    <dgm:cxn modelId="{7AD5F160-0DA9-4C07-BFDD-80416554A395}" type="presOf" srcId="{47D81B82-C8CB-45DF-89B8-D396E4DA874C}" destId="{11789827-FE15-4D14-A60A-A4E30D96CBF7}" srcOrd="1" destOrd="0" presId="urn:microsoft.com/office/officeart/2005/8/layout/orgChart1"/>
    <dgm:cxn modelId="{80603D67-F163-456B-B886-5C12E1C8BAD1}" type="presOf" srcId="{F0BDE8FF-C464-4407-9C0D-67DD799182F9}" destId="{10F302F2-1B36-44A6-9673-49B86B5B32A9}" srcOrd="0" destOrd="0" presId="urn:microsoft.com/office/officeart/2005/8/layout/orgChart1"/>
    <dgm:cxn modelId="{889D4351-0AF7-424E-A5FE-8427A0921348}" type="presOf" srcId="{7DE0D9B6-5994-44E4-A95B-B2DC7537BF60}" destId="{0DE6EBC0-BD3F-4638-81C9-B8E8E051C16E}" srcOrd="0" destOrd="0" presId="urn:microsoft.com/office/officeart/2005/8/layout/orgChart1"/>
    <dgm:cxn modelId="{32315972-2C26-404E-98B7-F2406F598BF1}" type="presOf" srcId="{A29D67D0-6802-47BD-A710-340D9CF4BBFE}" destId="{2AED8902-4078-470E-A632-7FE312F4EC18}" srcOrd="1" destOrd="0" presId="urn:microsoft.com/office/officeart/2005/8/layout/orgChart1"/>
    <dgm:cxn modelId="{9326BA74-B45B-438A-8C89-9D67A5BFD472}" type="presOf" srcId="{9B1B8D06-CC66-4561-908A-17E7F5697F91}" destId="{40EBF06E-126B-4038-BB2E-707BF0CB5A8E}" srcOrd="0" destOrd="0" presId="urn:microsoft.com/office/officeart/2005/8/layout/orgChart1"/>
    <dgm:cxn modelId="{FFE04356-2B18-49F4-9945-9BD7F53C22A7}" type="presOf" srcId="{90557070-55C7-4812-8FEE-557DC56E9523}" destId="{223C4AE0-6A5D-4B30-82BA-26A99ADCF398}" srcOrd="1" destOrd="0" presId="urn:microsoft.com/office/officeart/2005/8/layout/orgChart1"/>
    <dgm:cxn modelId="{8EE95559-5843-4120-AD55-489E03C9EE49}" type="presOf" srcId="{B1A6AC33-B3C5-4D47-A126-7B57B2182B43}" destId="{788B75F5-25ED-41A9-B374-3ADD4330AA2F}" srcOrd="1" destOrd="0" presId="urn:microsoft.com/office/officeart/2005/8/layout/orgChart1"/>
    <dgm:cxn modelId="{95444F7B-57BD-4548-A507-7C3059FB415B}" srcId="{F0BDE8FF-C464-4407-9C0D-67DD799182F9}" destId="{FF75B30D-DEB5-4E86-A7CF-D2EE6972DEED}" srcOrd="3" destOrd="0" parTransId="{9B1B8D06-CC66-4561-908A-17E7F5697F91}" sibTransId="{8513E673-1D30-4203-9C77-555B831EF7DC}"/>
    <dgm:cxn modelId="{835DC080-720E-4C4F-BD3D-37EBDF1B82A5}" type="presOf" srcId="{FF75B30D-DEB5-4E86-A7CF-D2EE6972DEED}" destId="{F8F7D3E8-881A-4BE4-BF72-B78A73099C66}" srcOrd="0" destOrd="0" presId="urn:microsoft.com/office/officeart/2005/8/layout/orgChart1"/>
    <dgm:cxn modelId="{BA9FE980-14A8-4145-9384-65C273996C7F}" type="presOf" srcId="{7A8AC8C1-5651-4638-A684-AF9A21DF02D6}" destId="{49E2BDDD-3239-413D-AFBA-FC1976C3099C}" srcOrd="0" destOrd="0" presId="urn:microsoft.com/office/officeart/2005/8/layout/orgChart1"/>
    <dgm:cxn modelId="{D9BF1F82-F211-4D6E-8E38-0E469987022A}" srcId="{F0BDE8FF-C464-4407-9C0D-67DD799182F9}" destId="{DE0CD63D-BDE0-4DFB-B367-8BB963C01DD2}" srcOrd="4" destOrd="0" parTransId="{951D06D2-E44E-42A0-A212-28BFBEE986E7}" sibTransId="{502FF19A-0D75-4C16-838D-E9C172E5F070}"/>
    <dgm:cxn modelId="{BAF40483-B47D-4AED-955D-F2E01DD48F3D}" type="presOf" srcId="{86E3CDE2-84C9-4342-A3E2-AB8DED134298}" destId="{66EBD5F1-C6E5-43C7-B671-DF8FCCF773CA}" srcOrd="0" destOrd="0" presId="urn:microsoft.com/office/officeart/2005/8/layout/orgChart1"/>
    <dgm:cxn modelId="{7EEA6694-928B-469A-9F22-A58C04FD13BC}" srcId="{F0BDE8FF-C464-4407-9C0D-67DD799182F9}" destId="{5A9B272E-F23B-4F7E-BB3D-47B4EBFC6326}" srcOrd="5" destOrd="0" parTransId="{BDBD3CD0-1DED-447A-96EE-939D5F9F9805}" sibTransId="{4BEB71AA-B75B-43C0-8283-378E02F83165}"/>
    <dgm:cxn modelId="{29D2DF9A-6DF7-4933-AA49-BD4439C56B96}" type="presOf" srcId="{03A6B4A1-9708-4DC4-B99A-F802948CA9A7}" destId="{29DF606C-C783-4F55-8476-F1AFA9D54F74}" srcOrd="0" destOrd="0" presId="urn:microsoft.com/office/officeart/2005/8/layout/orgChart1"/>
    <dgm:cxn modelId="{D84C459B-284A-4447-A41F-8B0EF4AB385B}" type="presOf" srcId="{DE0CD63D-BDE0-4DFB-B367-8BB963C01DD2}" destId="{88EB81C7-E467-48A3-B1C4-0F1D86F1C90F}" srcOrd="0" destOrd="0" presId="urn:microsoft.com/office/officeart/2005/8/layout/orgChart1"/>
    <dgm:cxn modelId="{112CE4B2-ACA1-41C9-B0EF-78374366623C}" srcId="{F0BDE8FF-C464-4407-9C0D-67DD799182F9}" destId="{693FCCDC-A0B2-4C1C-97AE-497D1EE3E1ED}" srcOrd="9" destOrd="0" parTransId="{7A8AC8C1-5651-4638-A684-AF9A21DF02D6}" sibTransId="{21934A70-B425-462A-9B7E-0E6095A89B90}"/>
    <dgm:cxn modelId="{2C33FCB5-BB21-4004-A5CF-7D9720474D22}" srcId="{F0BDE8FF-C464-4407-9C0D-67DD799182F9}" destId="{03A6B4A1-9708-4DC4-B99A-F802948CA9A7}" srcOrd="1" destOrd="0" parTransId="{410A4D59-D838-42D2-9A1A-28F8FD9CE27A}" sibTransId="{04957F26-F073-4215-9DCA-5FD14CABFDC0}"/>
    <dgm:cxn modelId="{D904DCB7-3EFC-4971-ABE4-CE9517ECE10B}" type="presOf" srcId="{7DE0D9B6-5994-44E4-A95B-B2DC7537BF60}" destId="{482F186B-CFD8-4180-84A2-1AA778CBC9EE}" srcOrd="1" destOrd="0" presId="urn:microsoft.com/office/officeart/2005/8/layout/orgChart1"/>
    <dgm:cxn modelId="{F5196BB8-CC85-444F-B6AC-EC60441E5EA4}" type="presOf" srcId="{DE0CD63D-BDE0-4DFB-B367-8BB963C01DD2}" destId="{5EDB5148-8D27-4E11-B875-15A9132511B0}" srcOrd="1" destOrd="0" presId="urn:microsoft.com/office/officeart/2005/8/layout/orgChart1"/>
    <dgm:cxn modelId="{8A5EB5B8-BBEE-4AEB-916C-67ED9D63C328}" srcId="{F0BDE8FF-C464-4407-9C0D-67DD799182F9}" destId="{A29D67D0-6802-47BD-A710-340D9CF4BBFE}" srcOrd="8" destOrd="0" parTransId="{D4EEB9D9-3AE3-403D-A6B4-9986A62F9021}" sibTransId="{F7537B63-4EB4-4430-B9C4-6FD83F46CD78}"/>
    <dgm:cxn modelId="{C33CF7B8-0F4E-467B-A457-A48A9BFA2774}" type="presOf" srcId="{D4EEB9D9-3AE3-403D-A6B4-9986A62F9021}" destId="{75369FE8-A32D-4987-AE2B-3B121660912A}" srcOrd="0" destOrd="0" presId="urn:microsoft.com/office/officeart/2005/8/layout/orgChart1"/>
    <dgm:cxn modelId="{316911CD-D462-46C1-ABC1-2BDB9482BFBE}" srcId="{F0BDE8FF-C464-4407-9C0D-67DD799182F9}" destId="{90557070-55C7-4812-8FEE-557DC56E9523}" srcOrd="6" destOrd="0" parTransId="{86E3CDE2-84C9-4342-A3E2-AB8DED134298}" sibTransId="{E07AC715-912E-4592-8506-FEA392F89D61}"/>
    <dgm:cxn modelId="{9B8380CD-5140-4C8C-A9D6-0271B1EC1A3D}" srcId="{F0BDE8FF-C464-4407-9C0D-67DD799182F9}" destId="{7DE0D9B6-5994-44E4-A95B-B2DC7537BF60}" srcOrd="7" destOrd="0" parTransId="{E899765F-7C15-477B-87EA-161006F41F0B}" sibTransId="{21784FC7-9A09-4236-8A34-093039C15C9E}"/>
    <dgm:cxn modelId="{54B2B3CD-993C-4CC8-BC20-7E7C25F4EF9E}" srcId="{F0BDE8FF-C464-4407-9C0D-67DD799182F9}" destId="{47D81B82-C8CB-45DF-89B8-D396E4DA874C}" srcOrd="0" destOrd="0" parTransId="{8BC2ED8C-7E86-4BFB-973D-4CB4425E9722}" sibTransId="{3F7C76EB-9CDA-446C-AAC8-A92595D0210F}"/>
    <dgm:cxn modelId="{5E74A5D1-85B4-42A6-856C-B356F1DE0705}" srcId="{D35CFB9F-2A93-44FC-A683-03F1E4938D2B}" destId="{F0BDE8FF-C464-4407-9C0D-67DD799182F9}" srcOrd="0" destOrd="0" parTransId="{EB2029D5-0464-40D7-9161-1C3C908F1E04}" sibTransId="{B79A2208-D60A-480D-985E-58372044B721}"/>
    <dgm:cxn modelId="{A568C0DA-ACAF-4A8E-BD1E-83DC22CECC4D}" type="presOf" srcId="{693FCCDC-A0B2-4C1C-97AE-497D1EE3E1ED}" destId="{43976C66-F3EB-44D2-BAC5-34CB538A7DCC}" srcOrd="1" destOrd="0" presId="urn:microsoft.com/office/officeart/2005/8/layout/orgChart1"/>
    <dgm:cxn modelId="{33B87CDD-65EC-4803-943E-4A9581575DBD}" type="presOf" srcId="{410A4D59-D838-42D2-9A1A-28F8FD9CE27A}" destId="{3BD1A2A0-3C4E-468C-A94E-F8ABF69CA440}" srcOrd="0" destOrd="0" presId="urn:microsoft.com/office/officeart/2005/8/layout/orgChart1"/>
    <dgm:cxn modelId="{A83F32E6-F58C-4902-8B13-D42A578BE9D6}" type="presOf" srcId="{F0BDE8FF-C464-4407-9C0D-67DD799182F9}" destId="{0523BA43-30B0-48FD-8C8B-4D2C59045EFE}" srcOrd="1" destOrd="0" presId="urn:microsoft.com/office/officeart/2005/8/layout/orgChart1"/>
    <dgm:cxn modelId="{2272E7E9-44F9-481F-841D-A6FE46B5F886}" type="presOf" srcId="{03A6B4A1-9708-4DC4-B99A-F802948CA9A7}" destId="{7AF40933-DD90-4119-9A4D-69FFDA3A868F}" srcOrd="1" destOrd="0" presId="urn:microsoft.com/office/officeart/2005/8/layout/orgChart1"/>
    <dgm:cxn modelId="{CED5C2EA-D08E-46FD-8B08-A9FB0BFB5F0A}" type="presOf" srcId="{FF75B30D-DEB5-4E86-A7CF-D2EE6972DEED}" destId="{D9F7A041-48BE-424D-B9BD-F31D170AECF1}" srcOrd="1" destOrd="0" presId="urn:microsoft.com/office/officeart/2005/8/layout/orgChart1"/>
    <dgm:cxn modelId="{C3BCCFF1-9E75-4FAA-AF42-AF568654561D}" type="presOf" srcId="{BDBD3CD0-1DED-447A-96EE-939D5F9F9805}" destId="{44F68D50-17D7-4A5F-B3D1-FCA9FACE4951}" srcOrd="0" destOrd="0" presId="urn:microsoft.com/office/officeart/2005/8/layout/orgChart1"/>
    <dgm:cxn modelId="{32E0BF11-E9D7-4853-8848-2CAE5CD5F51A}" type="presParOf" srcId="{3D27FFDE-CF88-4914-B720-D4472395A3A1}" destId="{4262EEB0-A7D1-4A3B-B82D-4508FBDF559B}" srcOrd="0" destOrd="0" presId="urn:microsoft.com/office/officeart/2005/8/layout/orgChart1"/>
    <dgm:cxn modelId="{A1A0F667-3C5E-4598-AC24-9031C902767C}" type="presParOf" srcId="{4262EEB0-A7D1-4A3B-B82D-4508FBDF559B}" destId="{4E0F7B19-7894-4676-9617-1B82D6E52B82}" srcOrd="0" destOrd="0" presId="urn:microsoft.com/office/officeart/2005/8/layout/orgChart1"/>
    <dgm:cxn modelId="{461A7D15-D735-4A75-811A-76A978311A56}" type="presParOf" srcId="{4E0F7B19-7894-4676-9617-1B82D6E52B82}" destId="{10F302F2-1B36-44A6-9673-49B86B5B32A9}" srcOrd="0" destOrd="0" presId="urn:microsoft.com/office/officeart/2005/8/layout/orgChart1"/>
    <dgm:cxn modelId="{36681E7D-7E0E-4AA7-AE23-1A846C22E97F}" type="presParOf" srcId="{4E0F7B19-7894-4676-9617-1B82D6E52B82}" destId="{0523BA43-30B0-48FD-8C8B-4D2C59045EFE}" srcOrd="1" destOrd="0" presId="urn:microsoft.com/office/officeart/2005/8/layout/orgChart1"/>
    <dgm:cxn modelId="{7D075EA3-AF23-4439-BC81-A1A798396FF6}" type="presParOf" srcId="{4262EEB0-A7D1-4A3B-B82D-4508FBDF559B}" destId="{938522C4-AD99-4552-AFA7-BDA73FEA72D4}" srcOrd="1" destOrd="0" presId="urn:microsoft.com/office/officeart/2005/8/layout/orgChart1"/>
    <dgm:cxn modelId="{0033A767-0E15-4668-8896-7274B4E33BC8}" type="presParOf" srcId="{938522C4-AD99-4552-AFA7-BDA73FEA72D4}" destId="{204C9901-B5BA-44E7-A5F2-6E1A94EE6B45}" srcOrd="0" destOrd="0" presId="urn:microsoft.com/office/officeart/2005/8/layout/orgChart1"/>
    <dgm:cxn modelId="{80B57FC6-0F32-45FC-A929-3745B74FC2E3}" type="presParOf" srcId="{938522C4-AD99-4552-AFA7-BDA73FEA72D4}" destId="{E4C5E52A-322C-4028-91F3-EA3855075F98}" srcOrd="1" destOrd="0" presId="urn:microsoft.com/office/officeart/2005/8/layout/orgChart1"/>
    <dgm:cxn modelId="{553730E0-C95C-4412-AA36-A305F72DA1D9}" type="presParOf" srcId="{E4C5E52A-322C-4028-91F3-EA3855075F98}" destId="{D6F2B9BC-707E-4F14-A90F-3BD38E9A5E3A}" srcOrd="0" destOrd="0" presId="urn:microsoft.com/office/officeart/2005/8/layout/orgChart1"/>
    <dgm:cxn modelId="{84DD8A52-F9FC-4242-9E52-D82DFA13524A}" type="presParOf" srcId="{D6F2B9BC-707E-4F14-A90F-3BD38E9A5E3A}" destId="{97694678-A37C-46CC-A8CA-783C42A8AE40}" srcOrd="0" destOrd="0" presId="urn:microsoft.com/office/officeart/2005/8/layout/orgChart1"/>
    <dgm:cxn modelId="{D44AA8F0-0945-4A6E-9968-14E4A6A090A4}" type="presParOf" srcId="{D6F2B9BC-707E-4F14-A90F-3BD38E9A5E3A}" destId="{11789827-FE15-4D14-A60A-A4E30D96CBF7}" srcOrd="1" destOrd="0" presId="urn:microsoft.com/office/officeart/2005/8/layout/orgChart1"/>
    <dgm:cxn modelId="{8DA4D8A4-6BBB-4C91-A63F-6969386F01B4}" type="presParOf" srcId="{E4C5E52A-322C-4028-91F3-EA3855075F98}" destId="{D9F16875-2AAB-478E-B884-768DAC74E840}" srcOrd="1" destOrd="0" presId="urn:microsoft.com/office/officeart/2005/8/layout/orgChart1"/>
    <dgm:cxn modelId="{F40C6BC4-1EBC-49BB-A775-0741FC153A19}" type="presParOf" srcId="{E4C5E52A-322C-4028-91F3-EA3855075F98}" destId="{649A3590-4302-4B23-AD67-A2ABC118DC55}" srcOrd="2" destOrd="0" presId="urn:microsoft.com/office/officeart/2005/8/layout/orgChart1"/>
    <dgm:cxn modelId="{42046530-39D8-4758-A38C-1B73C481A174}" type="presParOf" srcId="{938522C4-AD99-4552-AFA7-BDA73FEA72D4}" destId="{3BD1A2A0-3C4E-468C-A94E-F8ABF69CA440}" srcOrd="2" destOrd="0" presId="urn:microsoft.com/office/officeart/2005/8/layout/orgChart1"/>
    <dgm:cxn modelId="{506B3E00-47C6-4C5D-A917-E33F137E3122}" type="presParOf" srcId="{938522C4-AD99-4552-AFA7-BDA73FEA72D4}" destId="{ECAE72A0-F9FB-401D-A6F8-120FE8693997}" srcOrd="3" destOrd="0" presId="urn:microsoft.com/office/officeart/2005/8/layout/orgChart1"/>
    <dgm:cxn modelId="{669D1669-0CA0-4644-98EB-B2FF37C2065B}" type="presParOf" srcId="{ECAE72A0-F9FB-401D-A6F8-120FE8693997}" destId="{FE6677C7-F97E-4BA5-88B8-E59D7C474596}" srcOrd="0" destOrd="0" presId="urn:microsoft.com/office/officeart/2005/8/layout/orgChart1"/>
    <dgm:cxn modelId="{93FA9F01-BD23-45CF-A662-C424A6D44C43}" type="presParOf" srcId="{FE6677C7-F97E-4BA5-88B8-E59D7C474596}" destId="{29DF606C-C783-4F55-8476-F1AFA9D54F74}" srcOrd="0" destOrd="0" presId="urn:microsoft.com/office/officeart/2005/8/layout/orgChart1"/>
    <dgm:cxn modelId="{D56B1091-1BCB-4FE6-90C0-17CE5010BF01}" type="presParOf" srcId="{FE6677C7-F97E-4BA5-88B8-E59D7C474596}" destId="{7AF40933-DD90-4119-9A4D-69FFDA3A868F}" srcOrd="1" destOrd="0" presId="urn:microsoft.com/office/officeart/2005/8/layout/orgChart1"/>
    <dgm:cxn modelId="{2AE4293B-6B76-4BB8-B3AD-6F40D9E2EF79}" type="presParOf" srcId="{ECAE72A0-F9FB-401D-A6F8-120FE8693997}" destId="{E8961244-A44C-4202-94DC-FFEC5FA96778}" srcOrd="1" destOrd="0" presId="urn:microsoft.com/office/officeart/2005/8/layout/orgChart1"/>
    <dgm:cxn modelId="{788BFE3B-348A-4B9C-8231-F0CF46B975A4}" type="presParOf" srcId="{ECAE72A0-F9FB-401D-A6F8-120FE8693997}" destId="{F5E7F20D-0B09-4231-941C-8109FC8E04A8}" srcOrd="2" destOrd="0" presId="urn:microsoft.com/office/officeart/2005/8/layout/orgChart1"/>
    <dgm:cxn modelId="{C10E5ECA-1A80-4D0F-87F0-B208D72C6B3F}" type="presParOf" srcId="{938522C4-AD99-4552-AFA7-BDA73FEA72D4}" destId="{879802A3-E1F5-41A9-92CA-40CA65FCC126}" srcOrd="4" destOrd="0" presId="urn:microsoft.com/office/officeart/2005/8/layout/orgChart1"/>
    <dgm:cxn modelId="{DC7DFF99-5CFB-4A73-A99E-36D39E03D935}" type="presParOf" srcId="{938522C4-AD99-4552-AFA7-BDA73FEA72D4}" destId="{85BDF8AB-A303-4A9F-87BA-AB022F5EE8BF}" srcOrd="5" destOrd="0" presId="urn:microsoft.com/office/officeart/2005/8/layout/orgChart1"/>
    <dgm:cxn modelId="{C3F1BB38-FF60-427A-8A0D-B02BACBAB35E}" type="presParOf" srcId="{85BDF8AB-A303-4A9F-87BA-AB022F5EE8BF}" destId="{B83506D3-4999-40C3-8C5C-5AF992472054}" srcOrd="0" destOrd="0" presId="urn:microsoft.com/office/officeart/2005/8/layout/orgChart1"/>
    <dgm:cxn modelId="{F1A2E08C-C99D-42F2-B034-85E50A71AA8F}" type="presParOf" srcId="{B83506D3-4999-40C3-8C5C-5AF992472054}" destId="{6D513A9C-3B1D-4FE3-97FA-EABDA22703A9}" srcOrd="0" destOrd="0" presId="urn:microsoft.com/office/officeart/2005/8/layout/orgChart1"/>
    <dgm:cxn modelId="{906B5976-277F-424C-BB56-14B74F679A5F}" type="presParOf" srcId="{B83506D3-4999-40C3-8C5C-5AF992472054}" destId="{788B75F5-25ED-41A9-B374-3ADD4330AA2F}" srcOrd="1" destOrd="0" presId="urn:microsoft.com/office/officeart/2005/8/layout/orgChart1"/>
    <dgm:cxn modelId="{F37C6D4F-7721-4F9E-B6B4-4B750E123CA0}" type="presParOf" srcId="{85BDF8AB-A303-4A9F-87BA-AB022F5EE8BF}" destId="{A53921EE-79FA-40E7-838E-61BDCAE6EA9D}" srcOrd="1" destOrd="0" presId="urn:microsoft.com/office/officeart/2005/8/layout/orgChart1"/>
    <dgm:cxn modelId="{FB109A45-0F32-4386-B879-D8D979D83FF3}" type="presParOf" srcId="{85BDF8AB-A303-4A9F-87BA-AB022F5EE8BF}" destId="{B9E89CD1-9B78-4F75-ABB0-4BB47C3E6793}" srcOrd="2" destOrd="0" presId="urn:microsoft.com/office/officeart/2005/8/layout/orgChart1"/>
    <dgm:cxn modelId="{9F1C829E-67AD-4053-937D-1D49ED682287}" type="presParOf" srcId="{938522C4-AD99-4552-AFA7-BDA73FEA72D4}" destId="{40EBF06E-126B-4038-BB2E-707BF0CB5A8E}" srcOrd="6" destOrd="0" presId="urn:microsoft.com/office/officeart/2005/8/layout/orgChart1"/>
    <dgm:cxn modelId="{5FC040BE-4E92-442E-8D39-8287EBB4BA54}" type="presParOf" srcId="{938522C4-AD99-4552-AFA7-BDA73FEA72D4}" destId="{BE63531E-BDA5-4D2D-B5FE-5FBD0CD6BD35}" srcOrd="7" destOrd="0" presId="urn:microsoft.com/office/officeart/2005/8/layout/orgChart1"/>
    <dgm:cxn modelId="{F29C4E1B-E542-48D0-88B8-5BE81AF1BA92}" type="presParOf" srcId="{BE63531E-BDA5-4D2D-B5FE-5FBD0CD6BD35}" destId="{2B33BE00-3CF8-432D-A44D-D9C6443BAC95}" srcOrd="0" destOrd="0" presId="urn:microsoft.com/office/officeart/2005/8/layout/orgChart1"/>
    <dgm:cxn modelId="{140445E6-93A2-47FF-9A12-42CAC89D1183}" type="presParOf" srcId="{2B33BE00-3CF8-432D-A44D-D9C6443BAC95}" destId="{F8F7D3E8-881A-4BE4-BF72-B78A73099C66}" srcOrd="0" destOrd="0" presId="urn:microsoft.com/office/officeart/2005/8/layout/orgChart1"/>
    <dgm:cxn modelId="{39CB26E7-61F2-44A5-AEAD-E99726E3177A}" type="presParOf" srcId="{2B33BE00-3CF8-432D-A44D-D9C6443BAC95}" destId="{D9F7A041-48BE-424D-B9BD-F31D170AECF1}" srcOrd="1" destOrd="0" presId="urn:microsoft.com/office/officeart/2005/8/layout/orgChart1"/>
    <dgm:cxn modelId="{35305D3E-20D8-45EE-B51A-F4A5312666EB}" type="presParOf" srcId="{BE63531E-BDA5-4D2D-B5FE-5FBD0CD6BD35}" destId="{5C3A4E89-C3E7-4CDF-AD26-71D2FCC291CB}" srcOrd="1" destOrd="0" presId="urn:microsoft.com/office/officeart/2005/8/layout/orgChart1"/>
    <dgm:cxn modelId="{9D4F269A-F6D1-46A8-B1ED-84DA256847E6}" type="presParOf" srcId="{BE63531E-BDA5-4D2D-B5FE-5FBD0CD6BD35}" destId="{006BCB9F-8703-4FB7-BAF5-1293C80EAA26}" srcOrd="2" destOrd="0" presId="urn:microsoft.com/office/officeart/2005/8/layout/orgChart1"/>
    <dgm:cxn modelId="{CD24EB56-53EF-4998-B176-3F80AEA57723}" type="presParOf" srcId="{938522C4-AD99-4552-AFA7-BDA73FEA72D4}" destId="{492B31CE-9D3E-4993-A1DA-69D894CF58D0}" srcOrd="8" destOrd="0" presId="urn:microsoft.com/office/officeart/2005/8/layout/orgChart1"/>
    <dgm:cxn modelId="{6415DFDC-0587-4E4E-81BD-B880A6DEDCDC}" type="presParOf" srcId="{938522C4-AD99-4552-AFA7-BDA73FEA72D4}" destId="{C351A994-1BCF-4FBE-8C3A-D8DB9AE1D01C}" srcOrd="9" destOrd="0" presId="urn:microsoft.com/office/officeart/2005/8/layout/orgChart1"/>
    <dgm:cxn modelId="{EE9A2747-5651-4531-9010-112328F16E2C}" type="presParOf" srcId="{C351A994-1BCF-4FBE-8C3A-D8DB9AE1D01C}" destId="{BAD72AF3-9663-4D8E-B4E2-FE4766BAD4DB}" srcOrd="0" destOrd="0" presId="urn:microsoft.com/office/officeart/2005/8/layout/orgChart1"/>
    <dgm:cxn modelId="{BD2F0357-9F8A-4BAC-B722-3C9C18FF3A42}" type="presParOf" srcId="{BAD72AF3-9663-4D8E-B4E2-FE4766BAD4DB}" destId="{88EB81C7-E467-48A3-B1C4-0F1D86F1C90F}" srcOrd="0" destOrd="0" presId="urn:microsoft.com/office/officeart/2005/8/layout/orgChart1"/>
    <dgm:cxn modelId="{E7FCEFB4-D706-452A-B9EA-24AC2D85F32A}" type="presParOf" srcId="{BAD72AF3-9663-4D8E-B4E2-FE4766BAD4DB}" destId="{5EDB5148-8D27-4E11-B875-15A9132511B0}" srcOrd="1" destOrd="0" presId="urn:microsoft.com/office/officeart/2005/8/layout/orgChart1"/>
    <dgm:cxn modelId="{8678CF06-DCE6-48A9-9FD9-790CF2E23C9C}" type="presParOf" srcId="{C351A994-1BCF-4FBE-8C3A-D8DB9AE1D01C}" destId="{0804F461-03AD-4593-9A09-C8CC6573E76C}" srcOrd="1" destOrd="0" presId="urn:microsoft.com/office/officeart/2005/8/layout/orgChart1"/>
    <dgm:cxn modelId="{1D692623-184D-408E-91DD-6CB7A403C973}" type="presParOf" srcId="{C351A994-1BCF-4FBE-8C3A-D8DB9AE1D01C}" destId="{D70C8578-08D3-4F11-92D6-FCA36B775BD3}" srcOrd="2" destOrd="0" presId="urn:microsoft.com/office/officeart/2005/8/layout/orgChart1"/>
    <dgm:cxn modelId="{5166854F-6FDD-46A4-8CC3-11C910822AA1}" type="presParOf" srcId="{938522C4-AD99-4552-AFA7-BDA73FEA72D4}" destId="{44F68D50-17D7-4A5F-B3D1-FCA9FACE4951}" srcOrd="10" destOrd="0" presId="urn:microsoft.com/office/officeart/2005/8/layout/orgChart1"/>
    <dgm:cxn modelId="{D53A9724-5E92-4B21-A6CF-74DD9D2DECC0}" type="presParOf" srcId="{938522C4-AD99-4552-AFA7-BDA73FEA72D4}" destId="{6BBFC321-3298-4853-A34E-2DD80B323A56}" srcOrd="11" destOrd="0" presId="urn:microsoft.com/office/officeart/2005/8/layout/orgChart1"/>
    <dgm:cxn modelId="{D82D639D-1A33-4EEF-9F2C-862437C706E9}" type="presParOf" srcId="{6BBFC321-3298-4853-A34E-2DD80B323A56}" destId="{DBF70FAC-EDF4-4FBF-AB5F-AD781FE1F789}" srcOrd="0" destOrd="0" presId="urn:microsoft.com/office/officeart/2005/8/layout/orgChart1"/>
    <dgm:cxn modelId="{FAAD0B2E-BF86-430E-8D59-66FDAE8C20D7}" type="presParOf" srcId="{DBF70FAC-EDF4-4FBF-AB5F-AD781FE1F789}" destId="{A496CF87-8E03-4E0A-BEF5-4A59A0CE66AB}" srcOrd="0" destOrd="0" presId="urn:microsoft.com/office/officeart/2005/8/layout/orgChart1"/>
    <dgm:cxn modelId="{8DAFAD19-3524-4D0C-976B-631D8218F7DE}" type="presParOf" srcId="{DBF70FAC-EDF4-4FBF-AB5F-AD781FE1F789}" destId="{7C4F55FA-F647-423C-859D-7BA7FD79906C}" srcOrd="1" destOrd="0" presId="urn:microsoft.com/office/officeart/2005/8/layout/orgChart1"/>
    <dgm:cxn modelId="{F7AD5A26-2CAB-489C-8544-CA99F8D2E0F4}" type="presParOf" srcId="{6BBFC321-3298-4853-A34E-2DD80B323A56}" destId="{CDB40493-227B-4DA2-9683-8282DEC315BA}" srcOrd="1" destOrd="0" presId="urn:microsoft.com/office/officeart/2005/8/layout/orgChart1"/>
    <dgm:cxn modelId="{6C149072-7068-441B-B2F4-6A121F8372FA}" type="presParOf" srcId="{6BBFC321-3298-4853-A34E-2DD80B323A56}" destId="{41D24A60-0FD1-4CB9-8124-F3184B2C8205}" srcOrd="2" destOrd="0" presId="urn:microsoft.com/office/officeart/2005/8/layout/orgChart1"/>
    <dgm:cxn modelId="{A92D4BF0-E62D-4C63-9A0A-B8C60192C69A}" type="presParOf" srcId="{938522C4-AD99-4552-AFA7-BDA73FEA72D4}" destId="{66EBD5F1-C6E5-43C7-B671-DF8FCCF773CA}" srcOrd="12" destOrd="0" presId="urn:microsoft.com/office/officeart/2005/8/layout/orgChart1"/>
    <dgm:cxn modelId="{FF4F4560-4210-46CF-98CB-944A5B66BD61}" type="presParOf" srcId="{938522C4-AD99-4552-AFA7-BDA73FEA72D4}" destId="{035E9F70-7A15-4C90-8AE1-E21257DDB0C5}" srcOrd="13" destOrd="0" presId="urn:microsoft.com/office/officeart/2005/8/layout/orgChart1"/>
    <dgm:cxn modelId="{4C62E2C2-F731-40F7-9AFB-0FB05EB3DBEF}" type="presParOf" srcId="{035E9F70-7A15-4C90-8AE1-E21257DDB0C5}" destId="{42E04F5B-6B7B-4379-8BF9-EAEB4E3FC0E4}" srcOrd="0" destOrd="0" presId="urn:microsoft.com/office/officeart/2005/8/layout/orgChart1"/>
    <dgm:cxn modelId="{2471DC49-2FF0-42FA-A438-AFB935068DC5}" type="presParOf" srcId="{42E04F5B-6B7B-4379-8BF9-EAEB4E3FC0E4}" destId="{4870FF32-28D7-49CA-95C6-599A6E6A2398}" srcOrd="0" destOrd="0" presId="urn:microsoft.com/office/officeart/2005/8/layout/orgChart1"/>
    <dgm:cxn modelId="{18E69CAA-5911-427D-8EF2-3929DBA85C20}" type="presParOf" srcId="{42E04F5B-6B7B-4379-8BF9-EAEB4E3FC0E4}" destId="{223C4AE0-6A5D-4B30-82BA-26A99ADCF398}" srcOrd="1" destOrd="0" presId="urn:microsoft.com/office/officeart/2005/8/layout/orgChart1"/>
    <dgm:cxn modelId="{36997849-AC34-42F9-8815-07C4A40402F5}" type="presParOf" srcId="{035E9F70-7A15-4C90-8AE1-E21257DDB0C5}" destId="{45C1C76E-64C1-435F-83FD-CC5241C93757}" srcOrd="1" destOrd="0" presId="urn:microsoft.com/office/officeart/2005/8/layout/orgChart1"/>
    <dgm:cxn modelId="{952F1816-2323-416E-8411-501781287B7D}" type="presParOf" srcId="{035E9F70-7A15-4C90-8AE1-E21257DDB0C5}" destId="{E187ABAB-7505-4740-830E-C616330917EF}" srcOrd="2" destOrd="0" presId="urn:microsoft.com/office/officeart/2005/8/layout/orgChart1"/>
    <dgm:cxn modelId="{8728B507-6235-47D4-B263-85A63BA3CBFA}" type="presParOf" srcId="{938522C4-AD99-4552-AFA7-BDA73FEA72D4}" destId="{9B636F59-C769-42E7-906A-31CB0144D876}" srcOrd="14" destOrd="0" presId="urn:microsoft.com/office/officeart/2005/8/layout/orgChart1"/>
    <dgm:cxn modelId="{AB8C5792-7996-4755-BAF3-2056BCAB9304}" type="presParOf" srcId="{938522C4-AD99-4552-AFA7-BDA73FEA72D4}" destId="{3EDB4BD7-8963-481F-9E21-431F561628BB}" srcOrd="15" destOrd="0" presId="urn:microsoft.com/office/officeart/2005/8/layout/orgChart1"/>
    <dgm:cxn modelId="{00A94ED6-4650-4FE5-989E-F85F43B57453}" type="presParOf" srcId="{3EDB4BD7-8963-481F-9E21-431F561628BB}" destId="{E24AD5BF-E5A6-4252-AE83-730C0EE4D49B}" srcOrd="0" destOrd="0" presId="urn:microsoft.com/office/officeart/2005/8/layout/orgChart1"/>
    <dgm:cxn modelId="{6FE1241C-C1F1-4F0F-A42A-52B9F8A034B8}" type="presParOf" srcId="{E24AD5BF-E5A6-4252-AE83-730C0EE4D49B}" destId="{0DE6EBC0-BD3F-4638-81C9-B8E8E051C16E}" srcOrd="0" destOrd="0" presId="urn:microsoft.com/office/officeart/2005/8/layout/orgChart1"/>
    <dgm:cxn modelId="{ED7F8243-3A4E-40AC-8FEB-C689C73B2F15}" type="presParOf" srcId="{E24AD5BF-E5A6-4252-AE83-730C0EE4D49B}" destId="{482F186B-CFD8-4180-84A2-1AA778CBC9EE}" srcOrd="1" destOrd="0" presId="urn:microsoft.com/office/officeart/2005/8/layout/orgChart1"/>
    <dgm:cxn modelId="{6C35D4C4-CEB7-4EF8-9CC6-FED154901C22}" type="presParOf" srcId="{3EDB4BD7-8963-481F-9E21-431F561628BB}" destId="{897F8B2F-1C74-44FE-9B14-997C85F0FAA9}" srcOrd="1" destOrd="0" presId="urn:microsoft.com/office/officeart/2005/8/layout/orgChart1"/>
    <dgm:cxn modelId="{0520D39A-B0DE-4A7B-90CE-542971FDA3FD}" type="presParOf" srcId="{3EDB4BD7-8963-481F-9E21-431F561628BB}" destId="{6470444F-5B71-47C3-A6E7-D159D724890B}" srcOrd="2" destOrd="0" presId="urn:microsoft.com/office/officeart/2005/8/layout/orgChart1"/>
    <dgm:cxn modelId="{310B34AA-7228-496D-906B-44F5BE086DDC}" type="presParOf" srcId="{938522C4-AD99-4552-AFA7-BDA73FEA72D4}" destId="{75369FE8-A32D-4987-AE2B-3B121660912A}" srcOrd="16" destOrd="0" presId="urn:microsoft.com/office/officeart/2005/8/layout/orgChart1"/>
    <dgm:cxn modelId="{361E1540-276C-4F3B-9B42-E37B91FD6005}" type="presParOf" srcId="{938522C4-AD99-4552-AFA7-BDA73FEA72D4}" destId="{06573D01-B117-4B4F-ABA8-4BE6DCCD30FD}" srcOrd="17" destOrd="0" presId="urn:microsoft.com/office/officeart/2005/8/layout/orgChart1"/>
    <dgm:cxn modelId="{288A08B3-28CA-4D91-B324-93D7F18CABF8}" type="presParOf" srcId="{06573D01-B117-4B4F-ABA8-4BE6DCCD30FD}" destId="{7BE325DD-3913-4E07-BCEA-C25099ACBFDD}" srcOrd="0" destOrd="0" presId="urn:microsoft.com/office/officeart/2005/8/layout/orgChart1"/>
    <dgm:cxn modelId="{478159A0-40C3-4BEC-8056-AA5D1E49B73E}" type="presParOf" srcId="{7BE325DD-3913-4E07-BCEA-C25099ACBFDD}" destId="{6D5F449F-FE72-4967-984D-66DC3419B0B5}" srcOrd="0" destOrd="0" presId="urn:microsoft.com/office/officeart/2005/8/layout/orgChart1"/>
    <dgm:cxn modelId="{98FFC00A-C246-494E-BE45-5A4050B89774}" type="presParOf" srcId="{7BE325DD-3913-4E07-BCEA-C25099ACBFDD}" destId="{2AED8902-4078-470E-A632-7FE312F4EC18}" srcOrd="1" destOrd="0" presId="urn:microsoft.com/office/officeart/2005/8/layout/orgChart1"/>
    <dgm:cxn modelId="{C42A4699-45D9-47B8-8FCB-DAC2DE9237FB}" type="presParOf" srcId="{06573D01-B117-4B4F-ABA8-4BE6DCCD30FD}" destId="{7B2630AF-079F-4D7C-871A-F5F623BDA715}" srcOrd="1" destOrd="0" presId="urn:microsoft.com/office/officeart/2005/8/layout/orgChart1"/>
    <dgm:cxn modelId="{9AB4377E-0991-4301-8283-49962AFD83B5}" type="presParOf" srcId="{06573D01-B117-4B4F-ABA8-4BE6DCCD30FD}" destId="{C12B7802-D135-478B-A266-BB8C75F2F54F}" srcOrd="2" destOrd="0" presId="urn:microsoft.com/office/officeart/2005/8/layout/orgChart1"/>
    <dgm:cxn modelId="{F23CB5E6-AC85-45DE-A786-70EC8481F0D7}" type="presParOf" srcId="{938522C4-AD99-4552-AFA7-BDA73FEA72D4}" destId="{49E2BDDD-3239-413D-AFBA-FC1976C3099C}" srcOrd="18" destOrd="0" presId="urn:microsoft.com/office/officeart/2005/8/layout/orgChart1"/>
    <dgm:cxn modelId="{6A35EA7A-596B-4C2A-BD64-1B0E6E32B6EC}" type="presParOf" srcId="{938522C4-AD99-4552-AFA7-BDA73FEA72D4}" destId="{E19DBA60-57DF-432E-B751-AFD15C452883}" srcOrd="19" destOrd="0" presId="urn:microsoft.com/office/officeart/2005/8/layout/orgChart1"/>
    <dgm:cxn modelId="{E7EBACB4-417E-4EE8-A70E-9B0A6A423882}" type="presParOf" srcId="{E19DBA60-57DF-432E-B751-AFD15C452883}" destId="{732870F5-3A32-468E-BC60-E37CACB3648A}" srcOrd="0" destOrd="0" presId="urn:microsoft.com/office/officeart/2005/8/layout/orgChart1"/>
    <dgm:cxn modelId="{B360523C-8FD9-4835-9C35-24426A4CC0B9}" type="presParOf" srcId="{732870F5-3A32-468E-BC60-E37CACB3648A}" destId="{3A1BFC3A-F659-44BA-A964-D42F10761364}" srcOrd="0" destOrd="0" presId="urn:microsoft.com/office/officeart/2005/8/layout/orgChart1"/>
    <dgm:cxn modelId="{5ED1E136-230A-467D-9BFD-B6B15280AEC3}" type="presParOf" srcId="{732870F5-3A32-468E-BC60-E37CACB3648A}" destId="{43976C66-F3EB-44D2-BAC5-34CB538A7DCC}" srcOrd="1" destOrd="0" presId="urn:microsoft.com/office/officeart/2005/8/layout/orgChart1"/>
    <dgm:cxn modelId="{8FBF0E52-6432-4525-B515-A4AB017B0815}" type="presParOf" srcId="{E19DBA60-57DF-432E-B751-AFD15C452883}" destId="{CF6A9536-8B7C-4368-8E2B-49108AB8672A}" srcOrd="1" destOrd="0" presId="urn:microsoft.com/office/officeart/2005/8/layout/orgChart1"/>
    <dgm:cxn modelId="{D04CF6A4-A665-4EDB-B2D9-A581BC7B697E}" type="presParOf" srcId="{E19DBA60-57DF-432E-B751-AFD15C452883}" destId="{083D2C63-389A-455A-A572-6CFE9902E306}" srcOrd="2" destOrd="0" presId="urn:microsoft.com/office/officeart/2005/8/layout/orgChart1"/>
    <dgm:cxn modelId="{E19B74E9-9EA7-4DC0-B151-0DABB1D31B7D}" type="presParOf" srcId="{4262EEB0-A7D1-4A3B-B82D-4508FBDF559B}" destId="{7A49EA95-1C12-4BA4-A500-4DDC65D563C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80B0D5-C90F-49BC-9709-0EAC69BF4B84}">
      <dsp:nvSpPr>
        <dsp:cNvPr id="0" name=""/>
        <dsp:cNvSpPr/>
      </dsp:nvSpPr>
      <dsp:spPr>
        <a:xfrm>
          <a:off x="5674136" y="1083590"/>
          <a:ext cx="2908534" cy="3704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2433"/>
              </a:lnTo>
              <a:lnTo>
                <a:pt x="2908534" y="252433"/>
              </a:lnTo>
              <a:lnTo>
                <a:pt x="2908534" y="3704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A75215-6CB6-4CDB-B8E6-8898576C7FC1}">
      <dsp:nvSpPr>
        <dsp:cNvPr id="0" name=""/>
        <dsp:cNvSpPr/>
      </dsp:nvSpPr>
      <dsp:spPr>
        <a:xfrm>
          <a:off x="2768365" y="1083590"/>
          <a:ext cx="2905770" cy="370424"/>
        </a:xfrm>
        <a:custGeom>
          <a:avLst/>
          <a:gdLst/>
          <a:ahLst/>
          <a:cxnLst/>
          <a:rect l="0" t="0" r="0" b="0"/>
          <a:pathLst>
            <a:path>
              <a:moveTo>
                <a:pt x="2905770" y="0"/>
              </a:moveTo>
              <a:lnTo>
                <a:pt x="2905770" y="252433"/>
              </a:lnTo>
              <a:lnTo>
                <a:pt x="0" y="252433"/>
              </a:lnTo>
              <a:lnTo>
                <a:pt x="0" y="3704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E3A212-B2B7-4204-820C-760639EDF0AC}">
      <dsp:nvSpPr>
        <dsp:cNvPr id="0" name=""/>
        <dsp:cNvSpPr/>
      </dsp:nvSpPr>
      <dsp:spPr>
        <a:xfrm>
          <a:off x="2876457" y="274812"/>
          <a:ext cx="5595359" cy="808778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B0EAED-F180-45E4-845F-CD50824EA6B2}">
      <dsp:nvSpPr>
        <dsp:cNvPr id="0" name=""/>
        <dsp:cNvSpPr/>
      </dsp:nvSpPr>
      <dsp:spPr>
        <a:xfrm>
          <a:off x="3017975" y="409254"/>
          <a:ext cx="5595359" cy="8087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C00000"/>
              </a:solidFill>
              <a:latin typeface="Alexandria"/>
            </a:rPr>
            <a:t>Methodology for Assessing Market Rent</a:t>
          </a:r>
        </a:p>
      </dsp:txBody>
      <dsp:txXfrm>
        <a:off x="3041663" y="432942"/>
        <a:ext cx="5547983" cy="761402"/>
      </dsp:txXfrm>
    </dsp:sp>
    <dsp:sp modelId="{589AC292-89DD-46FF-A632-6C6419623042}">
      <dsp:nvSpPr>
        <dsp:cNvPr id="0" name=""/>
        <dsp:cNvSpPr/>
      </dsp:nvSpPr>
      <dsp:spPr>
        <a:xfrm>
          <a:off x="1349" y="1454015"/>
          <a:ext cx="5534032" cy="808778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D2522C-73B9-40F3-ACC0-72E0D8815537}">
      <dsp:nvSpPr>
        <dsp:cNvPr id="0" name=""/>
        <dsp:cNvSpPr/>
      </dsp:nvSpPr>
      <dsp:spPr>
        <a:xfrm>
          <a:off x="142868" y="1588458"/>
          <a:ext cx="5534032" cy="8087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00B050"/>
              </a:solidFill>
              <a:latin typeface="Alexandria"/>
            </a:rPr>
            <a:t>Case One: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00B050"/>
              </a:solidFill>
              <a:latin typeface="Alexandria"/>
            </a:rPr>
            <a:t>Where an Existing Lease Is in Place </a:t>
          </a:r>
        </a:p>
      </dsp:txBody>
      <dsp:txXfrm>
        <a:off x="166556" y="1612146"/>
        <a:ext cx="5486656" cy="761402"/>
      </dsp:txXfrm>
    </dsp:sp>
    <dsp:sp modelId="{83F78D20-C8FC-4B89-BAA0-0486E5F0BA46}">
      <dsp:nvSpPr>
        <dsp:cNvPr id="0" name=""/>
        <dsp:cNvSpPr/>
      </dsp:nvSpPr>
      <dsp:spPr>
        <a:xfrm>
          <a:off x="5818419" y="1454015"/>
          <a:ext cx="5528504" cy="8087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0ECE8E-2B13-4F20-875A-257CDE5AB01C}">
      <dsp:nvSpPr>
        <dsp:cNvPr id="0" name=""/>
        <dsp:cNvSpPr/>
      </dsp:nvSpPr>
      <dsp:spPr>
        <a:xfrm>
          <a:off x="5959937" y="1588458"/>
          <a:ext cx="5528504" cy="8087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0070C0"/>
              </a:solidFill>
              <a:latin typeface="Alexandria"/>
            </a:rPr>
            <a:t>Case Two: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0070C0"/>
              </a:solidFill>
              <a:latin typeface="Alexandria"/>
            </a:rPr>
            <a:t>Where No Lease Exists</a:t>
          </a:r>
        </a:p>
      </dsp:txBody>
      <dsp:txXfrm>
        <a:off x="5983625" y="1612146"/>
        <a:ext cx="5481128" cy="7614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E2BDDD-3239-413D-AFBA-FC1976C3099C}">
      <dsp:nvSpPr>
        <dsp:cNvPr id="0" name=""/>
        <dsp:cNvSpPr/>
      </dsp:nvSpPr>
      <dsp:spPr>
        <a:xfrm>
          <a:off x="6040351" y="2858608"/>
          <a:ext cx="5102384" cy="3521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774"/>
              </a:lnTo>
              <a:lnTo>
                <a:pt x="5102384" y="281774"/>
              </a:lnTo>
              <a:lnTo>
                <a:pt x="5102384" y="35211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369FE8-A32D-4987-AE2B-3B121660912A}">
      <dsp:nvSpPr>
        <dsp:cNvPr id="0" name=""/>
        <dsp:cNvSpPr/>
      </dsp:nvSpPr>
      <dsp:spPr>
        <a:xfrm>
          <a:off x="6040351" y="2858608"/>
          <a:ext cx="3630680" cy="3517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366"/>
              </a:lnTo>
              <a:lnTo>
                <a:pt x="3630680" y="281366"/>
              </a:lnTo>
              <a:lnTo>
                <a:pt x="3630680" y="351705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636F59-C769-42E7-906A-31CB0144D876}">
      <dsp:nvSpPr>
        <dsp:cNvPr id="0" name=""/>
        <dsp:cNvSpPr/>
      </dsp:nvSpPr>
      <dsp:spPr>
        <a:xfrm>
          <a:off x="6040351" y="2858608"/>
          <a:ext cx="2463126" cy="3513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051"/>
              </a:lnTo>
              <a:lnTo>
                <a:pt x="2463126" y="281051"/>
              </a:lnTo>
              <a:lnTo>
                <a:pt x="2463126" y="351390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EBD5F1-C6E5-43C7-B671-DF8FCCF773CA}">
      <dsp:nvSpPr>
        <dsp:cNvPr id="0" name=""/>
        <dsp:cNvSpPr/>
      </dsp:nvSpPr>
      <dsp:spPr>
        <a:xfrm>
          <a:off x="6040351" y="2858608"/>
          <a:ext cx="1277377" cy="3530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2736"/>
              </a:lnTo>
              <a:lnTo>
                <a:pt x="1277377" y="282736"/>
              </a:lnTo>
              <a:lnTo>
                <a:pt x="1277377" y="353075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F68D50-17D7-4A5F-B3D1-FCA9FACE4951}">
      <dsp:nvSpPr>
        <dsp:cNvPr id="0" name=""/>
        <dsp:cNvSpPr/>
      </dsp:nvSpPr>
      <dsp:spPr>
        <a:xfrm>
          <a:off x="5909139" y="2858608"/>
          <a:ext cx="91440" cy="350070"/>
        </a:xfrm>
        <a:custGeom>
          <a:avLst/>
          <a:gdLst/>
          <a:ahLst/>
          <a:cxnLst/>
          <a:rect l="0" t="0" r="0" b="0"/>
          <a:pathLst>
            <a:path>
              <a:moveTo>
                <a:pt x="131212" y="0"/>
              </a:moveTo>
              <a:lnTo>
                <a:pt x="131212" y="279731"/>
              </a:lnTo>
              <a:lnTo>
                <a:pt x="45720" y="279731"/>
              </a:lnTo>
              <a:lnTo>
                <a:pt x="45720" y="350070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2B31CE-9D3E-4993-A1DA-69D894CF58D0}">
      <dsp:nvSpPr>
        <dsp:cNvPr id="0" name=""/>
        <dsp:cNvSpPr/>
      </dsp:nvSpPr>
      <dsp:spPr>
        <a:xfrm>
          <a:off x="4571501" y="2858608"/>
          <a:ext cx="1468850" cy="346949"/>
        </a:xfrm>
        <a:custGeom>
          <a:avLst/>
          <a:gdLst/>
          <a:ahLst/>
          <a:cxnLst/>
          <a:rect l="0" t="0" r="0" b="0"/>
          <a:pathLst>
            <a:path>
              <a:moveTo>
                <a:pt x="1468850" y="0"/>
              </a:moveTo>
              <a:lnTo>
                <a:pt x="1468850" y="276610"/>
              </a:lnTo>
              <a:lnTo>
                <a:pt x="0" y="276610"/>
              </a:lnTo>
              <a:lnTo>
                <a:pt x="0" y="34694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EBF06E-126B-4038-BB2E-707BF0CB5A8E}">
      <dsp:nvSpPr>
        <dsp:cNvPr id="0" name=""/>
        <dsp:cNvSpPr/>
      </dsp:nvSpPr>
      <dsp:spPr>
        <a:xfrm>
          <a:off x="3435847" y="2858608"/>
          <a:ext cx="2604504" cy="351705"/>
        </a:xfrm>
        <a:custGeom>
          <a:avLst/>
          <a:gdLst/>
          <a:ahLst/>
          <a:cxnLst/>
          <a:rect l="0" t="0" r="0" b="0"/>
          <a:pathLst>
            <a:path>
              <a:moveTo>
                <a:pt x="2604504" y="0"/>
              </a:moveTo>
              <a:lnTo>
                <a:pt x="2604504" y="281366"/>
              </a:lnTo>
              <a:lnTo>
                <a:pt x="0" y="281366"/>
              </a:lnTo>
              <a:lnTo>
                <a:pt x="0" y="351705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9802A3-E1F5-41A9-92CA-40CA65FCC126}">
      <dsp:nvSpPr>
        <dsp:cNvPr id="0" name=""/>
        <dsp:cNvSpPr/>
      </dsp:nvSpPr>
      <dsp:spPr>
        <a:xfrm>
          <a:off x="1534495" y="2858608"/>
          <a:ext cx="4505856" cy="320712"/>
        </a:xfrm>
        <a:custGeom>
          <a:avLst/>
          <a:gdLst/>
          <a:ahLst/>
          <a:cxnLst/>
          <a:rect l="0" t="0" r="0" b="0"/>
          <a:pathLst>
            <a:path>
              <a:moveTo>
                <a:pt x="4505856" y="0"/>
              </a:moveTo>
              <a:lnTo>
                <a:pt x="4505856" y="250373"/>
              </a:lnTo>
              <a:lnTo>
                <a:pt x="0" y="250373"/>
              </a:lnTo>
              <a:lnTo>
                <a:pt x="0" y="320712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D1A2A0-3C4E-468C-A94E-F8ABF69CA440}">
      <dsp:nvSpPr>
        <dsp:cNvPr id="0" name=""/>
        <dsp:cNvSpPr/>
      </dsp:nvSpPr>
      <dsp:spPr>
        <a:xfrm>
          <a:off x="2579693" y="2858608"/>
          <a:ext cx="3460658" cy="334807"/>
        </a:xfrm>
        <a:custGeom>
          <a:avLst/>
          <a:gdLst/>
          <a:ahLst/>
          <a:cxnLst/>
          <a:rect l="0" t="0" r="0" b="0"/>
          <a:pathLst>
            <a:path>
              <a:moveTo>
                <a:pt x="3460658" y="0"/>
              </a:moveTo>
              <a:lnTo>
                <a:pt x="3460658" y="264468"/>
              </a:lnTo>
              <a:lnTo>
                <a:pt x="0" y="264468"/>
              </a:lnTo>
              <a:lnTo>
                <a:pt x="0" y="334807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C9901-B5BA-44E7-A5F2-6E1A94EE6B45}">
      <dsp:nvSpPr>
        <dsp:cNvPr id="0" name=""/>
        <dsp:cNvSpPr/>
      </dsp:nvSpPr>
      <dsp:spPr>
        <a:xfrm>
          <a:off x="424421" y="2858608"/>
          <a:ext cx="5615930" cy="351705"/>
        </a:xfrm>
        <a:custGeom>
          <a:avLst/>
          <a:gdLst/>
          <a:ahLst/>
          <a:cxnLst/>
          <a:rect l="0" t="0" r="0" b="0"/>
          <a:pathLst>
            <a:path>
              <a:moveTo>
                <a:pt x="5615930" y="0"/>
              </a:moveTo>
              <a:lnTo>
                <a:pt x="5615930" y="281366"/>
              </a:lnTo>
              <a:lnTo>
                <a:pt x="0" y="281366"/>
              </a:lnTo>
              <a:lnTo>
                <a:pt x="0" y="351705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302F2-1B36-44A6-9673-49B86B5B32A9}">
      <dsp:nvSpPr>
        <dsp:cNvPr id="0" name=""/>
        <dsp:cNvSpPr/>
      </dsp:nvSpPr>
      <dsp:spPr>
        <a:xfrm>
          <a:off x="3892850" y="2361914"/>
          <a:ext cx="4295003" cy="496694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Types of Valuation Bases </a:t>
          </a:r>
          <a:endParaRPr lang="en-US" sz="2400" b="1" kern="1200" dirty="0">
            <a:solidFill>
              <a:schemeClr val="tx1"/>
            </a:solidFill>
            <a:latin typeface="Alexandria"/>
          </a:endParaRPr>
        </a:p>
      </dsp:txBody>
      <dsp:txXfrm>
        <a:off x="3892850" y="2361914"/>
        <a:ext cx="4295003" cy="496694"/>
      </dsp:txXfrm>
    </dsp:sp>
    <dsp:sp modelId="{97694678-A37C-46CC-A8CA-783C42A8AE40}">
      <dsp:nvSpPr>
        <dsp:cNvPr id="0" name=""/>
        <dsp:cNvSpPr/>
      </dsp:nvSpPr>
      <dsp:spPr>
        <a:xfrm>
          <a:off x="7561" y="3210313"/>
          <a:ext cx="833718" cy="1537203"/>
        </a:xfrm>
        <a:prstGeom prst="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Market Value</a:t>
          </a:r>
          <a:endParaRPr lang="en-US" sz="1800" b="1" kern="1200" dirty="0">
            <a:solidFill>
              <a:schemeClr val="tx1"/>
            </a:solidFill>
            <a:latin typeface="Alexandria"/>
          </a:endParaRPr>
        </a:p>
      </dsp:txBody>
      <dsp:txXfrm>
        <a:off x="7561" y="3210313"/>
        <a:ext cx="833718" cy="1537203"/>
      </dsp:txXfrm>
    </dsp:sp>
    <dsp:sp modelId="{29DF606C-C783-4F55-8476-F1AFA9D54F74}">
      <dsp:nvSpPr>
        <dsp:cNvPr id="0" name=""/>
        <dsp:cNvSpPr/>
      </dsp:nvSpPr>
      <dsp:spPr>
        <a:xfrm>
          <a:off x="2244745" y="3193415"/>
          <a:ext cx="669895" cy="1474701"/>
        </a:xfrm>
        <a:prstGeom prst="rect">
          <a:avLst/>
        </a:prstGeom>
        <a:solidFill>
          <a:srgbClr val="FFFF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Y" sz="2000" b="1" i="0" kern="1200" dirty="0">
            <a:solidFill>
              <a:schemeClr val="tx1"/>
            </a:solidFill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>
              <a:solidFill>
                <a:schemeClr val="tx1"/>
              </a:solidFill>
            </a:rPr>
            <a:t>Fair Value
</a:t>
          </a:r>
          <a:endParaRPr lang="en-US" sz="2000" b="1" kern="1200" dirty="0">
            <a:solidFill>
              <a:schemeClr val="tx1"/>
            </a:solidFill>
            <a:latin typeface="Alexandria"/>
          </a:endParaRPr>
        </a:p>
      </dsp:txBody>
      <dsp:txXfrm>
        <a:off x="2244745" y="3193415"/>
        <a:ext cx="669895" cy="1474701"/>
      </dsp:txXfrm>
    </dsp:sp>
    <dsp:sp modelId="{6D513A9C-3B1D-4FE3-97FA-EABDA22703A9}">
      <dsp:nvSpPr>
        <dsp:cNvPr id="0" name=""/>
        <dsp:cNvSpPr/>
      </dsp:nvSpPr>
      <dsp:spPr>
        <a:xfrm>
          <a:off x="986433" y="3179320"/>
          <a:ext cx="1096123" cy="1463233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Equitable Value</a:t>
          </a:r>
          <a:endParaRPr lang="en-US" sz="1300" kern="1200" dirty="0">
            <a:solidFill>
              <a:schemeClr val="tx1"/>
            </a:solidFill>
            <a:latin typeface="Alexandria"/>
          </a:endParaRPr>
        </a:p>
      </dsp:txBody>
      <dsp:txXfrm>
        <a:off x="986433" y="3179320"/>
        <a:ext cx="1096123" cy="1463233"/>
      </dsp:txXfrm>
    </dsp:sp>
    <dsp:sp modelId="{F8F7D3E8-881A-4BE4-BF72-B78A73099C66}">
      <dsp:nvSpPr>
        <dsp:cNvPr id="0" name=""/>
        <dsp:cNvSpPr/>
      </dsp:nvSpPr>
      <dsp:spPr>
        <a:xfrm>
          <a:off x="3029334" y="3210313"/>
          <a:ext cx="813025" cy="1348637"/>
        </a:xfrm>
        <a:prstGeom prst="rect">
          <a:avLst/>
        </a:prstGeom>
        <a:solidFill>
          <a:srgbClr val="FFCC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Y" sz="2000" b="1" kern="1200" dirty="0">
            <a:solidFill>
              <a:schemeClr val="tx1"/>
            </a:solidFill>
            <a:latin typeface="Alexandria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 dirty="0">
            <a:solidFill>
              <a:schemeClr val="tx1"/>
            </a:solidFill>
            <a:latin typeface="Alexandria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Special Value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
</a:t>
          </a:r>
        </a:p>
      </dsp:txBody>
      <dsp:txXfrm>
        <a:off x="3029334" y="3210313"/>
        <a:ext cx="813025" cy="1348637"/>
      </dsp:txXfrm>
    </dsp:sp>
    <dsp:sp modelId="{88EB81C7-E467-48A3-B1C4-0F1D86F1C90F}">
      <dsp:nvSpPr>
        <dsp:cNvPr id="0" name=""/>
        <dsp:cNvSpPr/>
      </dsp:nvSpPr>
      <dsp:spPr>
        <a:xfrm>
          <a:off x="3983319" y="3205557"/>
          <a:ext cx="1176363" cy="1372958"/>
        </a:xfrm>
        <a:prstGeom prst="rect">
          <a:avLst/>
        </a:prstGeom>
        <a:solidFill>
          <a:srgbClr val="FFE2C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Synergistic Value</a:t>
          </a:r>
        </a:p>
      </dsp:txBody>
      <dsp:txXfrm>
        <a:off x="3983319" y="3205557"/>
        <a:ext cx="1176363" cy="1372958"/>
      </dsp:txXfrm>
    </dsp:sp>
    <dsp:sp modelId="{A496CF87-8E03-4E0A-BEF5-4A59A0CE66AB}">
      <dsp:nvSpPr>
        <dsp:cNvPr id="0" name=""/>
        <dsp:cNvSpPr/>
      </dsp:nvSpPr>
      <dsp:spPr>
        <a:xfrm>
          <a:off x="5300361" y="3208679"/>
          <a:ext cx="1308996" cy="1372958"/>
        </a:xfrm>
        <a:prstGeom prst="rect">
          <a:avLst/>
        </a:prstGeom>
        <a:solidFill>
          <a:srgbClr val="FAE3B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Font typeface="+mj-lt"/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Investment Value</a:t>
          </a:r>
        </a:p>
        <a:p>
          <a:pPr marL="0"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endParaRPr lang="en-US" sz="1000" kern="1200" dirty="0"/>
        </a:p>
      </dsp:txBody>
      <dsp:txXfrm>
        <a:off x="5300361" y="3208679"/>
        <a:ext cx="1308996" cy="1372958"/>
      </dsp:txXfrm>
    </dsp:sp>
    <dsp:sp modelId="{4870FF32-28D7-49CA-95C6-599A6E6A2398}">
      <dsp:nvSpPr>
        <dsp:cNvPr id="0" name=""/>
        <dsp:cNvSpPr/>
      </dsp:nvSpPr>
      <dsp:spPr>
        <a:xfrm>
          <a:off x="6768190" y="3211683"/>
          <a:ext cx="1099077" cy="1364102"/>
        </a:xfrm>
        <a:prstGeom prst="rect">
          <a:avLst/>
        </a:prstGeom>
        <a:solidFill>
          <a:srgbClr val="CCEC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+mj-lt"/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Mortgage Lending Value</a:t>
          </a:r>
        </a:p>
        <a:p>
          <a:pPr marL="0"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endParaRPr lang="en-US" sz="900" kern="1200" dirty="0"/>
        </a:p>
      </dsp:txBody>
      <dsp:txXfrm>
        <a:off x="6768190" y="3211683"/>
        <a:ext cx="1099077" cy="1364102"/>
      </dsp:txXfrm>
    </dsp:sp>
    <dsp:sp modelId="{0DE6EBC0-BD3F-4638-81C9-B8E8E051C16E}">
      <dsp:nvSpPr>
        <dsp:cNvPr id="0" name=""/>
        <dsp:cNvSpPr/>
      </dsp:nvSpPr>
      <dsp:spPr>
        <a:xfrm>
          <a:off x="7999927" y="3209998"/>
          <a:ext cx="1007101" cy="1360337"/>
        </a:xfrm>
        <a:prstGeom prst="rect">
          <a:avLst/>
        </a:prstGeom>
        <a:solidFill>
          <a:srgbClr val="B1CFB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Insurable Value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endParaRPr lang="en-US" sz="1100" kern="1200" dirty="0"/>
        </a:p>
      </dsp:txBody>
      <dsp:txXfrm>
        <a:off x="7999927" y="3209998"/>
        <a:ext cx="1007101" cy="1360337"/>
      </dsp:txXfrm>
    </dsp:sp>
    <dsp:sp modelId="{6D5F449F-FE72-4967-984D-66DC3419B0B5}">
      <dsp:nvSpPr>
        <dsp:cNvPr id="0" name=""/>
        <dsp:cNvSpPr/>
      </dsp:nvSpPr>
      <dsp:spPr>
        <a:xfrm>
          <a:off x="9137289" y="3210313"/>
          <a:ext cx="1067485" cy="1313735"/>
        </a:xfrm>
        <a:prstGeom prst="rect">
          <a:avLst/>
        </a:prstGeom>
        <a:solidFill>
          <a:srgbClr val="BF95D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Y" sz="2000" b="1" kern="1200" dirty="0">
            <a:solidFill>
              <a:prstClr val="black"/>
            </a:solidFill>
            <a:latin typeface="Alexandria"/>
            <a:ea typeface="+mn-ea"/>
            <a:cs typeface="+mn-cs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Taxation Value</a:t>
          </a:r>
          <a:r>
            <a:rPr lang="en-US" sz="2100" kern="1200" dirty="0"/>
            <a:t>
</a:t>
          </a:r>
        </a:p>
      </dsp:txBody>
      <dsp:txXfrm>
        <a:off x="9137289" y="3210313"/>
        <a:ext cx="1067485" cy="1313735"/>
      </dsp:txXfrm>
    </dsp:sp>
    <dsp:sp modelId="{3A1BFC3A-F659-44BA-A964-D42F10761364}">
      <dsp:nvSpPr>
        <dsp:cNvPr id="0" name=""/>
        <dsp:cNvSpPr/>
      </dsp:nvSpPr>
      <dsp:spPr>
        <a:xfrm>
          <a:off x="10313740" y="3210722"/>
          <a:ext cx="1657991" cy="1289656"/>
        </a:xfrm>
        <a:prstGeom prst="rect">
          <a:avLst/>
        </a:prstGeom>
        <a:solidFill>
          <a:srgbClr val="66FF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prstClr val="black"/>
              </a:solidFill>
              <a:latin typeface="Alexandria"/>
              <a:ea typeface="+mn-ea"/>
              <a:cs typeface="+mn-cs"/>
            </a:rPr>
            <a:t>Compulsory Purchase / Compensation Value</a:t>
          </a:r>
        </a:p>
      </dsp:txBody>
      <dsp:txXfrm>
        <a:off x="10313740" y="3210722"/>
        <a:ext cx="1657991" cy="12896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81DDC0-649A-6FFA-A9C9-2AD30CFFE4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B110B3-2E0C-4807-DC47-C98A9ECDB8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C62B9D-18E9-E0B5-7E61-974D0BFA67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2F43F1-7181-16A0-694B-9853144117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8580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170296-7C49-AA2F-539C-C15445177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52CFF3-3468-69FC-7EF8-EA7F8DB9C2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86256E-6FC1-9859-FB5E-E898F4CA3D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FF02A0-D247-EC0A-CB72-F339DF2337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25969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4CF5B-FC9A-4389-E7B2-C3FAB05B2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9668E6-B99F-B6EF-8A19-3C353EC617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B3FE4B-1577-56B3-975C-2BB7EF45AC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4B04EB-83AB-3E05-C92D-D12895C98A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639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BEEF45-44B9-5707-648E-44415C3D9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A9373B-54D7-0425-CBE1-878AA36159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A711D6-4E99-1B32-C7D1-E190E710CC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875755-1C2F-5B5A-E489-7E35B665D9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51597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6EEDB1-A7E2-1A36-E5BC-13AC8E1835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349AB9-E86C-9313-D86E-337E202E9D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385F8B-C72C-05E5-35AC-E855DD593D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CA7A54-41BA-A252-A817-65F3249BC9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77329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8296EB-E870-4941-50C8-23076788A7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A34173-DC85-F2D0-3CF4-2A6AC579A3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F0B49D-9805-89F9-2062-79D5F380F4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B9947C-711D-1356-C080-4B5E4C1528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31401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6A1EE-45FF-E85B-9325-25A98A28A1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E04334-96FC-0930-F8E5-A372152581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BDC3EB-CB13-30F2-D4B7-C46AC0187B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CE1393-B098-4161-42FB-BFF45876C4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54389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8B97B8-0E03-F903-7D5F-300A305222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833D71-1025-5196-89BE-84A1D2B789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C43629-D1BB-FE10-1BC5-CB40B9E3A7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A24CA5-394B-C787-6E71-8F66461684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17729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1EB71C-4024-38FE-7AC4-213E1B42E7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42269F-0354-DC45-0278-26D78F8AEC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4CD654-6BA0-7B81-1845-AF02B999F2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A22805-96D5-E6CA-20B8-7E1467E27C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54428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B90372-CA6B-3E50-4475-4EECD86A3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8C6F02-1B9D-5872-A285-0C310D9A8C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D1F12E-1F88-4E71-0CD7-F8C1F7AD55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502447-DA2B-84EC-094D-109D98700F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71252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4744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95E5DC-F228-9A5A-0FFD-2B3DEC0D3C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BDD74C-E174-A5BB-01B6-957C5B5D99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9C3184-79D2-CE95-F4FF-988AEA63A5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719078-3DDA-BC6B-4BCD-630A712688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92432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5E05AC-2605-B3D5-961D-DA9C2314BD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BA5BBF-C022-1876-A836-1FFFBA391F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695E54-4C4C-4D72-9076-20ADAA296C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D37EFB-74EC-69EA-5D92-D29C94759F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04625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E4E184-7275-4A6E-81AE-7677F05A7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68C61D-AD19-5563-F0D4-DAF819A372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2C220F-AE8B-E43F-263E-ABBFD537B4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6F9980-71B3-4490-6789-A46578357A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8756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FD9D6E-802D-9D85-0025-C61F5D6F1F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4B8D51-F610-8B8C-B05E-49759B5D18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07B294-DB14-1CB4-8A4C-BF8313BC97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A7DC63-863F-4F5E-98CD-7C2583FF80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8095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CFF9CD-A54A-EB2F-5C16-15E360B2A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C3FE8B-E7E6-24AF-476A-7FCD531AD0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8CF0DF-4612-85B8-8F6E-197BBF6830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D4E3FA-5A0D-1097-CB05-7A39E475C7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7904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40C6D1-BB30-3E5E-0FA5-0B83FC4097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08FB34-7DC0-6C3A-3F88-837F6796D6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44B778-6C60-4A7E-F051-F991A877D7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46CD89-1385-A91E-CD88-D5815F3003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64064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637809-81FC-8EB4-0C10-1537FBA2FA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5BD028-B041-348B-96DA-D5BE5E83EA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EDDE4D-F1CB-1D65-E445-ABACF58DDB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74FA2A-AF6E-AAD8-94EB-D7525C625A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60169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94F79-1C46-99D1-BBA1-296E220B23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A8B990-A221-A347-DFCC-160ACF1B13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49174C-5932-07FA-5789-88F8C0EA77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BB6B32-ACFF-B379-933C-D27C7EF0D3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58231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DD278A-A1C3-17C4-05DB-073676C39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149DED-DD48-804E-0E03-E9E1FC6408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79449A-0251-8CF5-ED48-F91178EBE4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4034DB-922D-482C-EFA5-DE8498D00A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30717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F996F-971D-937E-A47B-83792BC1B4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16D6E40-309B-FEB6-46AC-33D3308295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1DD9AA-AA49-4E64-93CA-BAAE2C5A00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645284-E799-1CC3-FA98-6E39251B46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55813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6BFF8-5F50-2638-6580-46978355E5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491588-80EE-09DA-A1F2-046979648B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D0DF81-DA4A-EB48-58C3-DE3D94C0E0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C8C65-9292-836E-1675-E70CE85A13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512928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AAE4CB-1D04-E60D-DDBE-C659BA7217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E53C84-EB56-CAA5-5569-BE77F670E3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562F49-9325-120F-F39D-6E491FE95B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574C9B-A1A6-8107-0F14-366470625B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285748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B02CB0-5D23-E06D-8C2C-FEDB2CF7FF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90DF0B-B02D-0515-23D5-693B1A1F51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D36A6E-3EE2-A19E-C1A6-F56463488D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56C988-BA1B-A360-60AA-3F2C2A2DE6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96416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EDDAC6-23BF-1D63-CA88-DA127F10D5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D59632-641C-76C7-4327-7EC0C76151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F54223-293C-C09D-D3C4-3B1C28CAF5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8456A3-F8B6-4DEE-1BF0-AB8444AA83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179750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F4D6A1-9034-B464-EBCE-88AFB874C5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8D211F-5086-296C-C243-F590E8EF9E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B83615-A54C-4C94-C857-6B378E9720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B5B589-EA53-C99D-19F9-04DFB36BB6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36863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112323-A859-0456-6ECB-4BD333247C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725EF7-D5A5-6894-8630-D487F9D64B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3EE3A6-6833-93EB-DC90-9B831A1EE1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D567A1-4F00-C10E-4C67-874ABC71A7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89506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5B52E4-A94F-91FB-32BD-FAA366EE6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B6952C-6D67-CE70-AE63-9374C16F5C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678417-4A40-694D-E7B4-C3D1BA33A2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E7968C-955A-9C04-BA45-A506CBC868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343947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3298BE-B8DA-F366-D5C4-9A9D321BE0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7B17FA-19FE-A4A0-92F7-F09377CB4E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A92696-6CD1-82F2-353F-73A8ED4783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08FDB1-8E96-B578-5AB8-3808C19C25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622960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401E04-A308-2D1A-F4A9-0CC6034EED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945169-F690-3A20-B46F-1739EDAD0B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E4FD3F-1EA0-3F72-21BA-F3F845679A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1254D3-BA3A-3971-679E-D0B81CD300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441700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3B45F8-FA2E-CF93-46CF-4F4A1D496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701F91-0084-ED75-3BC7-8E9E978ADA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80FA1F-DD36-93BC-37D2-B4D1208D8D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85681C-48B9-166A-15A6-67EDF45C15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818955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F9AD34-364E-A17D-B9BE-F63DEADED9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ED2616-2E26-8C18-45B6-49E489B28C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AE28D5-C51B-4DA6-90CD-CB85E22CCB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4C93FD-5BAE-EA3B-9BEE-430CCEE5C2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38035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E4F17D-951D-ABB7-49DC-1CD93FF685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7C29A4-F53C-1C04-105B-177BDF779D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96042-4EA8-0263-0D2F-F28AB75E95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29D86E-609E-63AD-CAC4-2A21B13ACA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03410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064F02-09B1-B1A2-9AB7-54EA1BAA40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B88FBD-EC62-B130-4BEC-7BE0F29DF3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52BED3-3B2E-8E80-0063-9E2D58478E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6196A-1180-4A5B-6855-F92272864D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396330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A75BEB-2386-CE64-6452-8A81DAD766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FFF434-8482-E625-0F2A-7E90F1C4CF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D111A7-2F86-D0A3-4882-F3F941C7BA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ECE741-E702-01ED-F997-CEF3874922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133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5DC341-EFDE-FB84-AB5D-D650CDF0EF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9538E2-00BB-72C1-B81E-E52BB69FB3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EF4694-70B4-C708-89A8-5536CE3CA4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DE45F7-35CA-C164-F6D4-A9868AAEB8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840565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52A742-036F-CF5B-8ECD-05D7A16A2D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80D56C-DE88-B178-03D2-9E07DB9F1F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5B3286-C070-89D3-FB7E-C35C138F28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245EA1-837C-8532-D7F7-C71BF1EC87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410794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AB5AF1-DD74-2E9D-70E4-2B89B4A576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8951A1-7361-E058-86A2-D808CCBCC5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C817A1-02DE-D7F8-B08E-9B67F2F6A9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023A92-7A05-F9DD-B8F4-C543CB8D7F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331291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3901E3-23CE-8C69-DF27-8C9E548E49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0649D7-B55C-3EA8-7BDD-E90017E512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733BBF-3EC2-0B47-774A-D9E448F644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41673D-2CE1-9CF3-1D62-D293D41EF1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227797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578503-AED0-0D48-27EF-18D913D6E8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35DC5C-62D7-BC2E-AD45-95C45F106A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FFEB0B-0A1D-7DB3-CB99-61D7D41D49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454C1B-BE32-B671-2DFA-681D77CEA4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248236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027E84-BA8B-CA62-54C5-E63B47674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6D4E16-47BD-418A-2175-56E373A292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ACDE67-94AC-A9F1-6617-55D2D77DCA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6E253-B34A-6290-DE35-5FAACEBACE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387374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98A60E-E391-C1C3-5E59-8C0A7B1288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2EB893-1B9E-ED69-379A-8A6FF7A2CB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4CCE7A-6164-2287-FFDC-BED6538899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911C56-8328-3440-1F73-E4DB678138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340336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76CA8-FAD6-6E3A-10C3-A35D09FB8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7C19D4-A6C1-4F25-37FC-E6260FFDC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C2905A-C352-B75F-68F4-A927D943E5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2FDC2-5F39-3994-16B8-37438E013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458406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70DC7D-7BDD-29BF-3AFD-6CF5D0F9FC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1C8B49-11F5-E95D-F472-6E0B968E8A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3001A4-4A0E-551F-6B71-7152046F1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B09850-87F0-7DDB-217B-8EB3BA4721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4339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Weam </a:t>
            </a:r>
            <a:r>
              <a:rPr lang="en-US" sz="2000" dirty="0" err="1">
                <a:latin typeface="Alexandria" charset="0"/>
                <a:cs typeface="Alexandria" charset="0"/>
              </a:rPr>
              <a:t>Nasan</a:t>
            </a:r>
            <a:r>
              <a:rPr lang="en-US" sz="2000" dirty="0"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437209" y="585942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0FC711E-7A3A-8B73-7ECC-D8ADAB9B5EF0}"/>
              </a:ext>
            </a:extLst>
          </p:cNvPr>
          <p:cNvSpPr txBox="1"/>
          <p:nvPr/>
        </p:nvSpPr>
        <p:spPr>
          <a:xfrm>
            <a:off x="1105449" y="5135771"/>
            <a:ext cx="23509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REA625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Real Estate Valuation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888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Real Estate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Weam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Nasan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7079E99-A954-D9D9-5FD8-D7A0F6333C70}"/>
              </a:ext>
            </a:extLst>
          </p:cNvPr>
          <p:cNvSpPr txBox="1"/>
          <p:nvPr/>
        </p:nvSpPr>
        <p:spPr>
          <a:xfrm>
            <a:off x="6870366" y="4740109"/>
            <a:ext cx="23509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REA625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Real Estate Valuation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177B70-81B0-4D08-DB1E-A183BBC619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3C663DC-8AF7-7CC3-B6EE-6011A5D95B8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B26C0250-3926-D253-1CA9-1AB7A149A46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6A0A2E7A-E927-A108-50ED-0DD08C15B2E4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54F601E-66A9-0A42-EBD0-C416832658D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17D9610-1267-39CC-E25E-C56E3A5B519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D85CA7D-9414-FD05-683C-9447047A8CC5}"/>
              </a:ext>
            </a:extLst>
          </p:cNvPr>
          <p:cNvSpPr txBox="1"/>
          <p:nvPr/>
        </p:nvSpPr>
        <p:spPr>
          <a:xfrm>
            <a:off x="4689056" y="1546167"/>
            <a:ext cx="4472247" cy="531674"/>
          </a:xfrm>
          <a:prstGeom prst="horizontalScroll">
            <a:avLst/>
          </a:prstGeom>
          <a:solidFill>
            <a:srgbClr val="FDE9FC"/>
          </a:solidFill>
          <a:ln w="381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Introduction to Real Estate Valuation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0AA478F-A1F2-9D69-848E-F33DAC14DCBD}"/>
              </a:ext>
            </a:extLst>
          </p:cNvPr>
          <p:cNvSpPr txBox="1"/>
          <p:nvPr/>
        </p:nvSpPr>
        <p:spPr>
          <a:xfrm>
            <a:off x="3875888" y="2380484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Definition of the Real Estate Valuation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EA6E70D-BCAA-F9EA-DE35-BDC14EBF0F9F}"/>
              </a:ext>
            </a:extLst>
          </p:cNvPr>
          <p:cNvSpPr txBox="1"/>
          <p:nvPr/>
        </p:nvSpPr>
        <p:spPr>
          <a:xfrm>
            <a:off x="3875888" y="2998485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Valuation Standards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977FCC9-8020-0D9A-8011-5DB5C922B7E7}"/>
              </a:ext>
            </a:extLst>
          </p:cNvPr>
          <p:cNvSpPr txBox="1"/>
          <p:nvPr/>
        </p:nvSpPr>
        <p:spPr>
          <a:xfrm>
            <a:off x="3875888" y="3684838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Definition of the Valuer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F41AC1-92CF-BD26-4700-017B69AB6F74}"/>
              </a:ext>
            </a:extLst>
          </p:cNvPr>
          <p:cNvSpPr txBox="1"/>
          <p:nvPr/>
        </p:nvSpPr>
        <p:spPr>
          <a:xfrm>
            <a:off x="3914312" y="4352297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Importance of Real Estate Valuation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B245235-93F3-B2F1-CB5A-26EF88E88C47}"/>
              </a:ext>
            </a:extLst>
          </p:cNvPr>
          <p:cNvSpPr txBox="1"/>
          <p:nvPr/>
        </p:nvSpPr>
        <p:spPr>
          <a:xfrm>
            <a:off x="4630698" y="5146865"/>
            <a:ext cx="4472247" cy="531674"/>
          </a:xfrm>
          <a:prstGeom prst="horizontalScroll">
            <a:avLst/>
          </a:prstGeom>
          <a:solidFill>
            <a:schemeClr val="bg2"/>
          </a:solidFill>
          <a:ln w="38100"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Concept of an Asset in Valuation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9126DD5-250B-6CB4-F8AE-D65753BCEF50}"/>
              </a:ext>
            </a:extLst>
          </p:cNvPr>
          <p:cNvSpPr txBox="1"/>
          <p:nvPr/>
        </p:nvSpPr>
        <p:spPr>
          <a:xfrm>
            <a:off x="101532" y="5803904"/>
            <a:ext cx="3565190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Asset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86137E1-B186-030D-0563-B9D12538D4FF}"/>
              </a:ext>
            </a:extLst>
          </p:cNvPr>
          <p:cNvSpPr txBox="1"/>
          <p:nvPr/>
        </p:nvSpPr>
        <p:spPr>
          <a:xfrm>
            <a:off x="4424110" y="5780896"/>
            <a:ext cx="3565190" cy="437043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Right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4081EA4-244F-DF40-A595-55241AA3D19C}"/>
              </a:ext>
            </a:extLst>
          </p:cNvPr>
          <p:cNvSpPr txBox="1"/>
          <p:nvPr/>
        </p:nvSpPr>
        <p:spPr>
          <a:xfrm>
            <a:off x="8522950" y="5766417"/>
            <a:ext cx="3565190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Economic Benefit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E9837C9-629D-6DA4-E7C1-7ED29D5B6C39}"/>
              </a:ext>
            </a:extLst>
          </p:cNvPr>
          <p:cNvSpPr txBox="1"/>
          <p:nvPr/>
        </p:nvSpPr>
        <p:spPr>
          <a:xfrm>
            <a:off x="3385474" y="6538661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Implications for the Valuer’s Work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BF22B0-4DBF-C5F3-B3CE-6A28A2D7D854}"/>
              </a:ext>
            </a:extLst>
          </p:cNvPr>
          <p:cNvSpPr txBox="1"/>
          <p:nvPr/>
        </p:nvSpPr>
        <p:spPr>
          <a:xfrm>
            <a:off x="5688914" y="597960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Recap-Lecture 1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708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B17CB8-4BED-5373-B214-E438874A76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2305609-25E3-020F-9F55-C10D0EDE291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3B40E8A2-DCFD-775F-5CF4-DDC64395E9A4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8EE0F37C-C375-E289-63FE-8F44C72E6DF5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AD0914A-98EA-6772-BD23-3F31990A6D2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9AC885B-6FF3-1009-4038-F191FE0C7D6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6791DD8-1EDC-20CC-D6DF-9DEA41211AE1}"/>
              </a:ext>
            </a:extLst>
          </p:cNvPr>
          <p:cNvSpPr txBox="1"/>
          <p:nvPr/>
        </p:nvSpPr>
        <p:spPr>
          <a:xfrm>
            <a:off x="4689056" y="1252866"/>
            <a:ext cx="4472247" cy="531674"/>
          </a:xfrm>
          <a:prstGeom prst="horizontalScroll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Overview of Valuation Bases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07B81E-454C-AD84-F9A6-C85F1FE6F3B3}"/>
              </a:ext>
            </a:extLst>
          </p:cNvPr>
          <p:cNvSpPr txBox="1"/>
          <p:nvPr/>
        </p:nvSpPr>
        <p:spPr>
          <a:xfrm>
            <a:off x="3875888" y="1870360"/>
            <a:ext cx="6717350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Meaning of Basis of Value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FB25C17-0204-82D1-124D-5FE5E6D058E3}"/>
              </a:ext>
            </a:extLst>
          </p:cNvPr>
          <p:cNvSpPr txBox="1"/>
          <p:nvPr/>
        </p:nvSpPr>
        <p:spPr>
          <a:xfrm>
            <a:off x="3875888" y="2488361"/>
            <a:ext cx="6717350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Types of Valuation Bases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D5FEFE-4041-A893-A800-349DDBC669B5}"/>
              </a:ext>
            </a:extLst>
          </p:cNvPr>
          <p:cNvSpPr txBox="1"/>
          <p:nvPr/>
        </p:nvSpPr>
        <p:spPr>
          <a:xfrm>
            <a:off x="3875888" y="3064407"/>
            <a:ext cx="6717350" cy="437043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Relationship Between Basis of Value and Purpose of Valuation: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1593792-A7A3-8F77-66DB-3A71CD295B34}"/>
              </a:ext>
            </a:extLst>
          </p:cNvPr>
          <p:cNvSpPr txBox="1"/>
          <p:nvPr/>
        </p:nvSpPr>
        <p:spPr>
          <a:xfrm>
            <a:off x="216810" y="5923773"/>
            <a:ext cx="2477108" cy="580751"/>
          </a:xfrm>
          <a:prstGeom prst="horizontalScroll">
            <a:avLst/>
          </a:prstGeom>
          <a:solidFill>
            <a:srgbClr val="FAE3B4"/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Market Value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E30546-2DE8-A24B-8916-F05B8C558D43}"/>
              </a:ext>
            </a:extLst>
          </p:cNvPr>
          <p:cNvSpPr txBox="1"/>
          <p:nvPr/>
        </p:nvSpPr>
        <p:spPr>
          <a:xfrm>
            <a:off x="3875888" y="3708164"/>
            <a:ext cx="6717350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Use of Internationally Recognized Bases of Value: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0EA5DC-D0D8-E4AB-725B-0EC57D745EC8}"/>
              </a:ext>
            </a:extLst>
          </p:cNvPr>
          <p:cNvSpPr txBox="1"/>
          <p:nvPr/>
        </p:nvSpPr>
        <p:spPr>
          <a:xfrm>
            <a:off x="3875888" y="4326165"/>
            <a:ext cx="6717350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Use of a Basis of Value Not Defined in the Standards: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968AEDE-0206-78D2-2237-22F358FFBD36}"/>
              </a:ext>
            </a:extLst>
          </p:cNvPr>
          <p:cNvSpPr txBox="1"/>
          <p:nvPr/>
        </p:nvSpPr>
        <p:spPr>
          <a:xfrm>
            <a:off x="3875888" y="4902211"/>
            <a:ext cx="6717350" cy="437043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Professional Responsibility of the Valuer: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AB8E972-6814-2250-1FF6-311DD451A580}"/>
              </a:ext>
            </a:extLst>
          </p:cNvPr>
          <p:cNvSpPr txBox="1"/>
          <p:nvPr/>
        </p:nvSpPr>
        <p:spPr>
          <a:xfrm>
            <a:off x="2950387" y="5712603"/>
            <a:ext cx="7642850" cy="378647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Definition of the Market Value: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7D2A06F-EDD8-DA2C-3894-FFA5CEC9EFF8}"/>
              </a:ext>
            </a:extLst>
          </p:cNvPr>
          <p:cNvSpPr txBox="1"/>
          <p:nvPr/>
        </p:nvSpPr>
        <p:spPr>
          <a:xfrm>
            <a:off x="2950386" y="6401934"/>
            <a:ext cx="764285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Conceptual Framework of The Nine Elements of The Definition: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82BDE9-AD6E-2DDA-5327-69FC085F98C5}"/>
              </a:ext>
            </a:extLst>
          </p:cNvPr>
          <p:cNvSpPr txBox="1"/>
          <p:nvPr/>
        </p:nvSpPr>
        <p:spPr>
          <a:xfrm>
            <a:off x="5688914" y="597960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Recap-Lecture 1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6421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9" grpId="0" animBg="1"/>
      <p:bldP spid="10" grpId="0" animBg="1"/>
      <p:bldP spid="13" grpId="0" animBg="1"/>
      <p:bldP spid="4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26919-9D7A-E7D7-6964-FC3873565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FF33C9A-9533-F4D3-539E-ED4060D1309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A96C968-A7CF-77FA-CED0-DCE3EB7000A4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4AEF2750-4DD9-7D55-600B-62B8879E547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7F5BC37-AE8C-DE99-9E55-F78A78C63B18}"/>
              </a:ext>
            </a:extLst>
          </p:cNvPr>
          <p:cNvSpPr txBox="1"/>
          <p:nvPr/>
        </p:nvSpPr>
        <p:spPr>
          <a:xfrm>
            <a:off x="4886444" y="1099072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BC18A48-84EC-D2C4-EB4F-A0B024BA6A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CB1DE47-FD98-768D-5DAB-A968D87DF3EB}"/>
              </a:ext>
            </a:extLst>
          </p:cNvPr>
          <p:cNvSpPr txBox="1"/>
          <p:nvPr/>
        </p:nvSpPr>
        <p:spPr>
          <a:xfrm>
            <a:off x="4597868" y="1786036"/>
            <a:ext cx="8417320" cy="8552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Market Value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Market Rent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Why Are Bases of Value Other Than Market Value Required?: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Fair Value between identified parties (Equitable Value)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Fair Value for financial reporting purposes under IFRS 13</a:t>
            </a:r>
            <a:endParaRPr lang="ar-SY" sz="2000" b="1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Comparative Analysis of Value Bases: </a:t>
            </a:r>
          </a:p>
          <a:p>
            <a:pPr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(Market Value, Fair Value, and Equitable Value)</a:t>
            </a:r>
            <a:endParaRPr lang="ar-SY" sz="2000" b="1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en-US" sz="2000" b="1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en-US" sz="2000" b="1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en-US" sz="2000" b="1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A4B395A-9EC1-7DF2-9E50-A443D829EED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91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1BC4F2-49C9-4846-677D-3695CEB95B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F7DE2FC-627C-AAE5-565D-BDB2ED66180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0B527DA-00D5-6051-15A8-0839227F0A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86F5D56-DD45-8928-E6A2-73E8B4F7F26C}"/>
              </a:ext>
            </a:extLst>
          </p:cNvPr>
          <p:cNvSpPr txBox="1"/>
          <p:nvPr/>
        </p:nvSpPr>
        <p:spPr>
          <a:xfrm>
            <a:off x="5651902" y="524820"/>
            <a:ext cx="2185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Value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F277CD77-B4A7-4CA0-CB88-2E21D6863680}"/>
              </a:ext>
            </a:extLst>
          </p:cNvPr>
          <p:cNvSpPr/>
          <p:nvPr/>
        </p:nvSpPr>
        <p:spPr>
          <a:xfrm>
            <a:off x="1211283" y="1778386"/>
            <a:ext cx="10459876" cy="2359443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According to the International Valuation Standards (IVS 102),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Market Value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is defined as:</a:t>
            </a:r>
          </a:p>
          <a:p>
            <a:pPr marL="0" marR="0" lvl="0" indent="0" algn="justLow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Market value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is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estimated amount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for which an asset and/or liability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should exchange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50000"/>
                  </a:srgb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on the valuation date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between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willing buyer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and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willing seller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in an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arm’s-length transaction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,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after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proper marketing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and where the parties had each acted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336699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knowledgeably, prudently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and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without compulsion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.</a:t>
            </a:r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83340418-CCA6-1768-5902-F241ABEFFDDF}"/>
              </a:ext>
            </a:extLst>
          </p:cNvPr>
          <p:cNvSpPr/>
          <p:nvPr/>
        </p:nvSpPr>
        <p:spPr>
          <a:xfrm>
            <a:off x="2157615" y="4527770"/>
            <a:ext cx="8567212" cy="59479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most widely used definition globally in professional valuation practice.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A652B368-012E-84DA-F035-82A9720CD973}"/>
              </a:ext>
            </a:extLst>
          </p:cNvPr>
          <p:cNvSpPr/>
          <p:nvPr/>
        </p:nvSpPr>
        <p:spPr>
          <a:xfrm>
            <a:off x="2157615" y="5352501"/>
            <a:ext cx="8270782" cy="59479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Used as a primary reference in real estate and financial transactions.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E3C4EAF2-7E50-6162-1424-F8957E72D221}"/>
              </a:ext>
            </a:extLst>
          </p:cNvPr>
          <p:cNvSpPr/>
          <p:nvPr/>
        </p:nvSpPr>
        <p:spPr>
          <a:xfrm>
            <a:off x="2157615" y="6146247"/>
            <a:ext cx="8567212" cy="59479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Must be applied in accordance with the detailed conceptual framework set out below.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965C457-2D42-95B8-1031-95DC9FA47D70}"/>
              </a:ext>
            </a:extLst>
          </p:cNvPr>
          <p:cNvSpPr txBox="1"/>
          <p:nvPr/>
        </p:nvSpPr>
        <p:spPr>
          <a:xfrm>
            <a:off x="756050" y="1155869"/>
            <a:ext cx="609845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Definition of the Market Value:</a:t>
            </a:r>
          </a:p>
        </p:txBody>
      </p:sp>
    </p:spTree>
    <p:extLst>
      <p:ext uri="{BB962C8B-B14F-4D97-AF65-F5344CB8AC3E}">
        <p14:creationId xmlns:p14="http://schemas.microsoft.com/office/powerpoint/2010/main" val="2923282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AF43BF-A55C-A214-3AFA-3AF4638FC6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E7D324B-611C-1A81-01C1-C269E893F24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F3EB70C-31E2-07AA-ACF9-42643E06251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8207600-CC0B-8BE0-C361-9D9CF8DBFBB2}"/>
              </a:ext>
            </a:extLst>
          </p:cNvPr>
          <p:cNvSpPr txBox="1"/>
          <p:nvPr/>
        </p:nvSpPr>
        <p:spPr>
          <a:xfrm>
            <a:off x="5463637" y="632649"/>
            <a:ext cx="2185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Value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939363-B409-ED3C-0D36-810CB4647567}"/>
              </a:ext>
            </a:extLst>
          </p:cNvPr>
          <p:cNvSpPr txBox="1"/>
          <p:nvPr/>
        </p:nvSpPr>
        <p:spPr>
          <a:xfrm>
            <a:off x="180430" y="1586756"/>
            <a:ext cx="11861752" cy="83330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justLow">
              <a:lnSpc>
                <a:spcPct val="125000"/>
              </a:lnSpc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concept of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market value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presumes a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price negotiated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in an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open and competitive market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where the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participants are acting freely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.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154276-58F3-3C7A-AEAC-FFF05CA8C281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Market Context of Market Value:</a:t>
            </a:r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5E9F11C5-758E-3425-C0A2-C5FFD23EF2E4}"/>
              </a:ext>
            </a:extLst>
          </p:cNvPr>
          <p:cNvSpPr/>
          <p:nvPr/>
        </p:nvSpPr>
        <p:spPr>
          <a:xfrm>
            <a:off x="425085" y="3105003"/>
            <a:ext cx="10077103" cy="1001170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 relevant market may be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International or local, and may consist of:</a:t>
            </a:r>
          </a:p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 large number of buyers and sellers, or </a:t>
            </a:r>
          </a:p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 limited number of market participants.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Scroll: Horizontal 11">
            <a:extLst>
              <a:ext uri="{FF2B5EF4-FFF2-40B4-BE49-F238E27FC236}">
                <a16:creationId xmlns:a16="http://schemas.microsoft.com/office/drawing/2014/main" id="{877AEAEF-BF46-CAB3-10CB-7AF24BFCB84B}"/>
              </a:ext>
            </a:extLst>
          </p:cNvPr>
          <p:cNvSpPr/>
          <p:nvPr/>
        </p:nvSpPr>
        <p:spPr>
          <a:xfrm>
            <a:off x="266695" y="2530722"/>
            <a:ext cx="3412831" cy="531674"/>
          </a:xfrm>
          <a:prstGeom prst="horizontalScroll">
            <a:avLst/>
          </a:prstGeom>
          <a:solidFill>
            <a:srgbClr val="FFFFEB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solidFill>
                  <a:srgbClr val="C00000"/>
                </a:solidFill>
                <a:latin typeface="Alexandria"/>
              </a:rPr>
              <a:t>Market Scope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7" name="Scroll: Horizontal 6">
            <a:extLst>
              <a:ext uri="{FF2B5EF4-FFF2-40B4-BE49-F238E27FC236}">
                <a16:creationId xmlns:a16="http://schemas.microsoft.com/office/drawing/2014/main" id="{6C3400A8-013D-7C05-BFDC-BFF7E7C79EB6}"/>
              </a:ext>
            </a:extLst>
          </p:cNvPr>
          <p:cNvSpPr/>
          <p:nvPr/>
        </p:nvSpPr>
        <p:spPr>
          <a:xfrm>
            <a:off x="359230" y="4138670"/>
            <a:ext cx="3412831" cy="531674"/>
          </a:xfrm>
          <a:prstGeom prst="horizontalScroll">
            <a:avLst/>
          </a:prstGeom>
          <a:solidFill>
            <a:srgbClr val="FFFFEB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solidFill>
                  <a:srgbClr val="C00000"/>
                </a:solidFill>
                <a:latin typeface="Alexandria"/>
              </a:rPr>
              <a:t>Assumed Market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Arrow: Pentagon 7">
            <a:extLst>
              <a:ext uri="{FF2B5EF4-FFF2-40B4-BE49-F238E27FC236}">
                <a16:creationId xmlns:a16="http://schemas.microsoft.com/office/drawing/2014/main" id="{DA51B04C-36BC-D472-8063-BFC988C2801E}"/>
              </a:ext>
            </a:extLst>
          </p:cNvPr>
          <p:cNvSpPr/>
          <p:nvPr/>
        </p:nvSpPr>
        <p:spPr>
          <a:xfrm>
            <a:off x="425085" y="4706597"/>
            <a:ext cx="10077103" cy="1001170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 market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in which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 asset is presumed exposed for sale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is the one in which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 asset</a:t>
            </a:r>
          </a:p>
          <a:p>
            <a:pPr lvl="0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notionally being exchanged is normally exchanged.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ectangle: Top Corners Rounded 10">
            <a:extLst>
              <a:ext uri="{FF2B5EF4-FFF2-40B4-BE49-F238E27FC236}">
                <a16:creationId xmlns:a16="http://schemas.microsoft.com/office/drawing/2014/main" id="{F94D0906-E7DF-496A-A8B8-64C5BE56CD9D}"/>
              </a:ext>
            </a:extLst>
          </p:cNvPr>
          <p:cNvSpPr/>
          <p:nvPr/>
        </p:nvSpPr>
        <p:spPr>
          <a:xfrm>
            <a:off x="180430" y="5908781"/>
            <a:ext cx="11861752" cy="833305"/>
          </a:xfrm>
          <a:prstGeom prst="round2SameRect">
            <a:avLst/>
          </a:prstGeom>
          <a:solidFill>
            <a:schemeClr val="bg1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0000"/>
              </a:lnSpc>
              <a:defRPr/>
            </a:pPr>
            <a:r>
              <a:rPr lang="en-US" sz="2000" b="1" dirty="0">
                <a:solidFill>
                  <a:srgbClr val="FF0000"/>
                </a:solidFill>
                <a:latin typeface="Alexandria"/>
              </a:rPr>
              <a:t>Market Value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reflects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 the price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that would be achieved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if the asset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were sold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in its usual market and under normal market conditions, rather than in atypical circumstances or non-customary markets.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384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2" grpId="0" animBg="1"/>
      <p:bldP spid="7" grpId="0" animBg="1"/>
      <p:bldP spid="8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9235FB-B6E2-3C9B-2415-6EF1459C59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49C7428-B500-19AD-C3D1-123BA7688416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AD6183-7EE5-419E-0A9C-3BEF9A2FA7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6C0711-0187-E44E-9B15-1EA100B52EAE}"/>
              </a:ext>
            </a:extLst>
          </p:cNvPr>
          <p:cNvSpPr txBox="1"/>
          <p:nvPr/>
        </p:nvSpPr>
        <p:spPr>
          <a:xfrm>
            <a:off x="5651902" y="524820"/>
            <a:ext cx="2185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Value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79F83-9248-079A-0365-DD87857B6732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Types of Real Estate Markets: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88F8F93-F837-A5B1-6FBB-E8199577DD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251509"/>
              </p:ext>
            </p:extLst>
          </p:nvPr>
        </p:nvGraphicFramePr>
        <p:xfrm>
          <a:off x="359230" y="1658438"/>
          <a:ext cx="11623220" cy="477714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555420">
                  <a:extLst>
                    <a:ext uri="{9D8B030D-6E8A-4147-A177-3AD203B41FA5}">
                      <a16:colId xmlns:a16="http://schemas.microsoft.com/office/drawing/2014/main" val="4199694185"/>
                    </a:ext>
                  </a:extLst>
                </a:gridCol>
                <a:gridCol w="3256190">
                  <a:extLst>
                    <a:ext uri="{9D8B030D-6E8A-4147-A177-3AD203B41FA5}">
                      <a16:colId xmlns:a16="http://schemas.microsoft.com/office/drawing/2014/main" val="1021010839"/>
                    </a:ext>
                  </a:extLst>
                </a:gridCol>
                <a:gridCol w="2905805">
                  <a:extLst>
                    <a:ext uri="{9D8B030D-6E8A-4147-A177-3AD203B41FA5}">
                      <a16:colId xmlns:a16="http://schemas.microsoft.com/office/drawing/2014/main" val="1629203813"/>
                    </a:ext>
                  </a:extLst>
                </a:gridCol>
                <a:gridCol w="2905805">
                  <a:extLst>
                    <a:ext uri="{9D8B030D-6E8A-4147-A177-3AD203B41FA5}">
                      <a16:colId xmlns:a16="http://schemas.microsoft.com/office/drawing/2014/main" val="1282638980"/>
                    </a:ext>
                  </a:extLst>
                </a:gridCol>
              </a:tblGrid>
              <a:tr h="59145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Characteristics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Examples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Impact on Valuation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25595174"/>
                  </a:ext>
                </a:extLst>
              </a:tr>
              <a:tr h="104642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International Market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Buyers from multiple countries, high liquidity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Commercial properties in major global capitals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Higher prices, stronger competition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9821610"/>
                  </a:ext>
                </a:extLst>
              </a:tr>
              <a:tr h="104642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Regional Market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Geographically limited, moderate liquidity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Regional shopping centers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Moderate price levels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6413571"/>
                  </a:ext>
                </a:extLst>
              </a:tr>
              <a:tr h="104642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Local Market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Local buyers, limited liquidity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Residential properties in small cities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Prices reflect local demand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9373367"/>
                  </a:ext>
                </a:extLst>
              </a:tr>
              <a:tr h="104642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Specialized Market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Few market participants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Specialized industrial facilities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Longer marketing period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37786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8742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44FA51-53B9-B342-F13D-C647535B0C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F1A1EEE-EBD2-F0B4-2822-E2280061B86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59C93D9-5901-0ABB-C25C-4954AF76A9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6CCEF1-60B0-879B-EF99-44CD1B70115C}"/>
              </a:ext>
            </a:extLst>
          </p:cNvPr>
          <p:cNvSpPr txBox="1"/>
          <p:nvPr/>
        </p:nvSpPr>
        <p:spPr>
          <a:xfrm>
            <a:off x="5463637" y="632649"/>
            <a:ext cx="2185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Value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9C5EC99-AFD4-B675-F29A-1E548534F616}"/>
              </a:ext>
            </a:extLst>
          </p:cNvPr>
          <p:cNvSpPr txBox="1"/>
          <p:nvPr/>
        </p:nvSpPr>
        <p:spPr>
          <a:xfrm>
            <a:off x="632224" y="2304667"/>
            <a:ext cx="5463776" cy="596088"/>
          </a:xfrm>
          <a:prstGeom prst="bevel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25000"/>
              </a:lnSpc>
              <a:defRPr/>
            </a:pPr>
            <a:r>
              <a:rPr lang="en-US" sz="2000" b="1" dirty="0">
                <a:solidFill>
                  <a:srgbClr val="FF3399"/>
                </a:solidFill>
                <a:latin typeface="Alexandria"/>
              </a:rPr>
              <a:t>Highest and Best Use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is the use of an asset that: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BB0C919-37FA-642A-0E5C-220C06804F1A}"/>
              </a:ext>
            </a:extLst>
          </p:cNvPr>
          <p:cNvGrpSpPr/>
          <p:nvPr/>
        </p:nvGrpSpPr>
        <p:grpSpPr>
          <a:xfrm>
            <a:off x="632224" y="1621939"/>
            <a:ext cx="11409957" cy="459579"/>
            <a:chOff x="-1561590" y="2567410"/>
            <a:chExt cx="4120387" cy="617033"/>
          </a:xfrm>
          <a:solidFill>
            <a:srgbClr val="FFFFEB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2F627B7-7C3D-3BB0-B641-DC249AFE19A2}"/>
                </a:ext>
              </a:extLst>
            </p:cNvPr>
            <p:cNvSpPr/>
            <p:nvPr/>
          </p:nvSpPr>
          <p:spPr>
            <a:xfrm>
              <a:off x="6119" y="2567410"/>
              <a:ext cx="2552678" cy="617033"/>
            </a:xfrm>
            <a:prstGeom prst="foldedCorner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D88305C6-55E6-604F-B9C6-3B75159C0582}"/>
                </a:ext>
              </a:extLst>
            </p:cNvPr>
            <p:cNvSpPr txBox="1"/>
            <p:nvPr/>
          </p:nvSpPr>
          <p:spPr>
            <a:xfrm>
              <a:off x="-1561590" y="2567410"/>
              <a:ext cx="4120387" cy="617033"/>
            </a:xfrm>
            <a:prstGeom prst="foldedCorner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marR="0" lvl="0" indent="0" algn="ctr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The Market Value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of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an asset reflects its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3399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Highest and Best Use (HBU).</a:t>
              </a:r>
            </a:p>
          </p:txBody>
        </p:sp>
      </p:grp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B5BE5B33-1615-A2F9-10C3-C69E1377F66F}"/>
              </a:ext>
            </a:extLst>
          </p:cNvPr>
          <p:cNvSpPr/>
          <p:nvPr/>
        </p:nvSpPr>
        <p:spPr>
          <a:xfrm>
            <a:off x="1186901" y="3131604"/>
            <a:ext cx="5823498" cy="59479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Maximizes the asset’s potential value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62D31180-DA85-1094-4D79-A47123EB0684}"/>
              </a:ext>
            </a:extLst>
          </p:cNvPr>
          <p:cNvSpPr/>
          <p:nvPr/>
        </p:nvSpPr>
        <p:spPr>
          <a:xfrm>
            <a:off x="1186903" y="4087683"/>
            <a:ext cx="5823494" cy="59479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Is Physically Possible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2F2E73-CBA2-9E1D-EC6E-DB78AB314673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Highest and Best Use:</a:t>
            </a:r>
          </a:p>
        </p:txBody>
      </p:sp>
      <p:sp>
        <p:nvSpPr>
          <p:cNvPr id="8" name="Arrow: Pentagon 7">
            <a:extLst>
              <a:ext uri="{FF2B5EF4-FFF2-40B4-BE49-F238E27FC236}">
                <a16:creationId xmlns:a16="http://schemas.microsoft.com/office/drawing/2014/main" id="{729B4D09-A177-02A1-DE58-995E042F3570}"/>
              </a:ext>
            </a:extLst>
          </p:cNvPr>
          <p:cNvSpPr/>
          <p:nvPr/>
        </p:nvSpPr>
        <p:spPr>
          <a:xfrm>
            <a:off x="1186903" y="5043762"/>
            <a:ext cx="5823494" cy="59479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Is Legally Permissible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18ECEDB0-A037-95E0-4863-2F4A98C5CF8D}"/>
              </a:ext>
            </a:extLst>
          </p:cNvPr>
          <p:cNvSpPr/>
          <p:nvPr/>
        </p:nvSpPr>
        <p:spPr>
          <a:xfrm>
            <a:off x="1186903" y="5999841"/>
            <a:ext cx="5823494" cy="59479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Is Financially Feasible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20270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9" grpId="0" animBg="1"/>
      <p:bldP spid="10" grpId="0" animBg="1"/>
      <p:bldP spid="8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9D99EC-C039-0D96-226B-13AE98F427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3E278D1-755A-9893-539C-4B9619AC4D5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2DEA378-B2A4-FB2F-D43D-31423F6151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F1A0133-F41B-7A24-EB80-83885BD840E9}"/>
              </a:ext>
            </a:extLst>
          </p:cNvPr>
          <p:cNvSpPr txBox="1"/>
          <p:nvPr/>
        </p:nvSpPr>
        <p:spPr>
          <a:xfrm>
            <a:off x="5463637" y="632649"/>
            <a:ext cx="2185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Value</a:t>
            </a:r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2ED98A2C-95EA-B5A8-F5A2-2D23F0C1E47F}"/>
              </a:ext>
            </a:extLst>
          </p:cNvPr>
          <p:cNvSpPr/>
          <p:nvPr/>
        </p:nvSpPr>
        <p:spPr>
          <a:xfrm flipH="1">
            <a:off x="6856132" y="2372050"/>
            <a:ext cx="4806328" cy="59479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An alternative use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B3B839-EBD4-DF8F-2CC8-5B83B6E8CE0E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Highest and Best Use:</a:t>
            </a:r>
          </a:p>
        </p:txBody>
      </p:sp>
      <p:sp>
        <p:nvSpPr>
          <p:cNvPr id="2" name="Scroll: Horizontal 1">
            <a:extLst>
              <a:ext uri="{FF2B5EF4-FFF2-40B4-BE49-F238E27FC236}">
                <a16:creationId xmlns:a16="http://schemas.microsoft.com/office/drawing/2014/main" id="{13226C04-0E8F-89E2-DFB2-2B2FD9800B2B}"/>
              </a:ext>
            </a:extLst>
          </p:cNvPr>
          <p:cNvSpPr/>
          <p:nvPr/>
        </p:nvSpPr>
        <p:spPr>
          <a:xfrm>
            <a:off x="4541794" y="1553039"/>
            <a:ext cx="3412831" cy="531674"/>
          </a:xfrm>
          <a:prstGeom prst="horizontalScroll">
            <a:avLst/>
          </a:prstGeom>
          <a:solidFill>
            <a:srgbClr val="FFFFEB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solidFill>
                  <a:srgbClr val="FF3399"/>
                </a:solidFill>
                <a:latin typeface="Alexandria"/>
              </a:rPr>
              <a:t>Possible Alternatives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1A256891-6C09-2C12-B2EA-FA6535EC2D5E}"/>
              </a:ext>
            </a:extLst>
          </p:cNvPr>
          <p:cNvSpPr/>
          <p:nvPr/>
        </p:nvSpPr>
        <p:spPr>
          <a:xfrm>
            <a:off x="529542" y="2314013"/>
            <a:ext cx="4806328" cy="59479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Continuation of the asset’s existing use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Scroll: Horizontal 11">
            <a:extLst>
              <a:ext uri="{FF2B5EF4-FFF2-40B4-BE49-F238E27FC236}">
                <a16:creationId xmlns:a16="http://schemas.microsoft.com/office/drawing/2014/main" id="{F0ABA4C1-FC76-3278-FCCB-F743644809E3}"/>
              </a:ext>
            </a:extLst>
          </p:cNvPr>
          <p:cNvSpPr/>
          <p:nvPr/>
        </p:nvSpPr>
        <p:spPr>
          <a:xfrm>
            <a:off x="4625238" y="3833886"/>
            <a:ext cx="3412831" cy="531674"/>
          </a:xfrm>
          <a:prstGeom prst="horizontalScroll">
            <a:avLst/>
          </a:prstGeom>
          <a:solidFill>
            <a:srgbClr val="FFFFEB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solidFill>
                  <a:srgbClr val="FF3399"/>
                </a:solidFill>
                <a:latin typeface="Alexandria"/>
              </a:rPr>
              <a:t>Determination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4" name="Rectangle: Top Corners Rounded 13">
            <a:extLst>
              <a:ext uri="{FF2B5EF4-FFF2-40B4-BE49-F238E27FC236}">
                <a16:creationId xmlns:a16="http://schemas.microsoft.com/office/drawing/2014/main" id="{5AE32A37-07F1-B138-8CA1-312AED51720E}"/>
              </a:ext>
            </a:extLst>
          </p:cNvPr>
          <p:cNvSpPr/>
          <p:nvPr/>
        </p:nvSpPr>
        <p:spPr>
          <a:xfrm>
            <a:off x="529542" y="4610068"/>
            <a:ext cx="11132916" cy="833305"/>
          </a:xfrm>
          <a:prstGeom prst="round2SameRect">
            <a:avLst/>
          </a:prstGeom>
          <a:solidFill>
            <a:schemeClr val="bg1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0000"/>
              </a:lnSpc>
              <a:defRPr/>
            </a:pPr>
            <a:r>
              <a:rPr lang="en-US" sz="2000" b="1" dirty="0">
                <a:solidFill>
                  <a:srgbClr val="FF3399"/>
                </a:solidFill>
                <a:latin typeface="Alexandria"/>
              </a:rPr>
              <a:t>HBU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is determined based on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 the use that a market participant would assume when formulating the price they would be willing to offer at the valuation date.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50325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  <p:bldP spid="4" grpId="0" animBg="1"/>
      <p:bldP spid="12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125E05-F755-1F1E-4075-919BA9969B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9B921F5-055F-5B52-7009-187AA7BDBD7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7068ECC-22CD-A4CE-7654-645CD2641B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67F38C9-F164-F771-59D6-D9EDF5E1D0B0}"/>
              </a:ext>
            </a:extLst>
          </p:cNvPr>
          <p:cNvSpPr txBox="1"/>
          <p:nvPr/>
        </p:nvSpPr>
        <p:spPr>
          <a:xfrm>
            <a:off x="5463637" y="632649"/>
            <a:ext cx="2185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Value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AAD0DC-A994-F9F5-582A-56C1DB8F09B8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Highest and Best Use:</a:t>
            </a:r>
          </a:p>
        </p:txBody>
      </p:sp>
      <p:sp>
        <p:nvSpPr>
          <p:cNvPr id="8" name="Flowchart: Document 7">
            <a:extLst>
              <a:ext uri="{FF2B5EF4-FFF2-40B4-BE49-F238E27FC236}">
                <a16:creationId xmlns:a16="http://schemas.microsoft.com/office/drawing/2014/main" id="{0EE2C6BC-9C9A-F00E-8802-9A6416E144B8}"/>
              </a:ext>
            </a:extLst>
          </p:cNvPr>
          <p:cNvSpPr/>
          <p:nvPr/>
        </p:nvSpPr>
        <p:spPr>
          <a:xfrm>
            <a:off x="2103851" y="1738152"/>
            <a:ext cx="9907717" cy="514046"/>
          </a:xfrm>
          <a:prstGeom prst="flowChartDocument">
            <a:avLst/>
          </a:prstGeom>
          <a:solidFill>
            <a:schemeClr val="bg1"/>
          </a:solidFill>
          <a:ln>
            <a:solidFill>
              <a:srgbClr val="FFE2C5"/>
            </a:solidFill>
          </a:ln>
        </p:spPr>
        <p:txBody>
          <a:bodyPr wrap="square">
            <a:spAutoFit/>
          </a:bodyPr>
          <a:lstStyle/>
          <a:p>
            <a:pPr algn="justLow">
              <a:lnSpc>
                <a:spcPct val="110000"/>
              </a:lnSpc>
            </a:pPr>
            <a:r>
              <a:rPr lang="en-US" sz="2000" i="1" dirty="0">
                <a:latin typeface="Alexandria"/>
              </a:rPr>
              <a:t>For Old Residential Property in a Commercial Location, What is HBU??</a:t>
            </a:r>
          </a:p>
        </p:txBody>
      </p:sp>
      <p:sp>
        <p:nvSpPr>
          <p:cNvPr id="10" name="Rectangle: Top Corners Rounded 9">
            <a:extLst>
              <a:ext uri="{FF2B5EF4-FFF2-40B4-BE49-F238E27FC236}">
                <a16:creationId xmlns:a16="http://schemas.microsoft.com/office/drawing/2014/main" id="{53FA398F-2095-734C-76F9-72DE7363A483}"/>
              </a:ext>
            </a:extLst>
          </p:cNvPr>
          <p:cNvSpPr/>
          <p:nvPr/>
        </p:nvSpPr>
        <p:spPr>
          <a:xfrm>
            <a:off x="244599" y="1769905"/>
            <a:ext cx="1744622" cy="419457"/>
          </a:xfrm>
          <a:prstGeom prst="round2SameRect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Example 1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109D809-371B-A090-BB3C-96CF5E8511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672001"/>
              </p:ext>
            </p:extLst>
          </p:nvPr>
        </p:nvGraphicFramePr>
        <p:xfrm>
          <a:off x="212515" y="2466349"/>
          <a:ext cx="11766969" cy="4185535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487948">
                  <a:extLst>
                    <a:ext uri="{9D8B030D-6E8A-4147-A177-3AD203B41FA5}">
                      <a16:colId xmlns:a16="http://schemas.microsoft.com/office/drawing/2014/main" val="4113184617"/>
                    </a:ext>
                  </a:extLst>
                </a:gridCol>
                <a:gridCol w="4973053">
                  <a:extLst>
                    <a:ext uri="{9D8B030D-6E8A-4147-A177-3AD203B41FA5}">
                      <a16:colId xmlns:a16="http://schemas.microsoft.com/office/drawing/2014/main" val="1284748"/>
                    </a:ext>
                  </a:extLst>
                </a:gridCol>
                <a:gridCol w="5305968">
                  <a:extLst>
                    <a:ext uri="{9D8B030D-6E8A-4147-A177-3AD203B41FA5}">
                      <a16:colId xmlns:a16="http://schemas.microsoft.com/office/drawing/2014/main" val="2987523781"/>
                    </a:ext>
                  </a:extLst>
                </a:gridCol>
              </a:tblGrid>
              <a:tr h="6215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latin typeface="Alexandria"/>
                        </a:rPr>
                        <a:t>Criterion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latin typeface="Alexandria"/>
                        </a:rPr>
                        <a:t>Evaluation Questions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latin typeface="Alexandria"/>
                        </a:rPr>
                        <a:t>Example: Old Residential Property in a Commercial Location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19138127"/>
                  </a:ext>
                </a:extLst>
              </a:tr>
              <a:tr h="6849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latin typeface="Alexandria"/>
                        </a:rPr>
                        <a:t>Physically Possible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Can the use be implemented from a technical and engineering perspective?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>
                          <a:latin typeface="Alexandria"/>
                        </a:rPr>
                        <a:t>✓ Demolition and construction of a commercial building is feasible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943712"/>
                  </a:ext>
                </a:extLst>
              </a:tr>
              <a:tr h="6215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>
                          <a:latin typeface="Alexandria"/>
                        </a:rPr>
                        <a:t>Legally Permissible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Is the use permitted under zoning and regulations?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✓ Area is zoned commercial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279418"/>
                  </a:ext>
                </a:extLst>
              </a:tr>
              <a:tr h="6215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latin typeface="Alexandria"/>
                        </a:rPr>
                        <a:t>Financially Feasible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Does the use generate a return that justifies the investment?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✓ Commercial use yields higher returns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6381071"/>
                  </a:ext>
                </a:extLst>
              </a:tr>
              <a:tr h="6215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latin typeface="Alexandria"/>
                        </a:rPr>
                        <a:t>Maximally Productive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>
                          <a:latin typeface="Alexandria"/>
                        </a:rPr>
                        <a:t>Which use results in the highest value?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✓ Commercial use maximizes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6697790"/>
                  </a:ext>
                </a:extLst>
              </a:tr>
              <a:tr h="81837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latin typeface="Alexandria"/>
                        </a:rPr>
                        <a:t>Conclusion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Alexandria"/>
                        </a:rPr>
                        <a:t>Highest and Best Use</a:t>
                      </a:r>
                    </a:p>
                  </a:txBody>
                  <a:tcPr anchor="ctr">
                    <a:solidFill>
                      <a:srgbClr val="FFFFE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Alexandria"/>
                        </a:rPr>
                        <a:t>Commercial redevelopment rather than continuation of residential use</a:t>
                      </a:r>
                    </a:p>
                  </a:txBody>
                  <a:tcPr anchor="ctr">
                    <a:solidFill>
                      <a:srgbClr val="FF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57066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0877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A52EEE-5D80-B895-DE48-9A00AD328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1385E26-54C8-C641-A59B-BA4C3F79176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536B2A9-91E4-D471-CDFD-C31C5D7DCC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6F2562E-07F9-3422-8B2B-049C8EDCFDBE}"/>
              </a:ext>
            </a:extLst>
          </p:cNvPr>
          <p:cNvSpPr txBox="1"/>
          <p:nvPr/>
        </p:nvSpPr>
        <p:spPr>
          <a:xfrm>
            <a:off x="5463637" y="632649"/>
            <a:ext cx="2185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Value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42E347-5D76-74B6-9EF2-83670F4858A2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Highest and Best Use:</a:t>
            </a:r>
          </a:p>
        </p:txBody>
      </p:sp>
      <p:sp>
        <p:nvSpPr>
          <p:cNvPr id="8" name="Flowchart: Document 7">
            <a:extLst>
              <a:ext uri="{FF2B5EF4-FFF2-40B4-BE49-F238E27FC236}">
                <a16:creationId xmlns:a16="http://schemas.microsoft.com/office/drawing/2014/main" id="{A89DDD7F-5BAE-A0AC-669F-078CD814C57E}"/>
              </a:ext>
            </a:extLst>
          </p:cNvPr>
          <p:cNvSpPr/>
          <p:nvPr/>
        </p:nvSpPr>
        <p:spPr>
          <a:xfrm>
            <a:off x="2103851" y="1738152"/>
            <a:ext cx="9907717" cy="514046"/>
          </a:xfrm>
          <a:prstGeom prst="flowChartDocument">
            <a:avLst/>
          </a:prstGeom>
          <a:solidFill>
            <a:schemeClr val="bg1"/>
          </a:solidFill>
          <a:ln>
            <a:solidFill>
              <a:srgbClr val="FFE2C5"/>
            </a:solidFill>
          </a:ln>
        </p:spPr>
        <p:txBody>
          <a:bodyPr wrap="square">
            <a:spAutoFit/>
          </a:bodyPr>
          <a:lstStyle/>
          <a:p>
            <a:pPr lvl="0" algn="justLow">
              <a:lnSpc>
                <a:spcPct val="110000"/>
              </a:lnSpc>
            </a:pPr>
            <a:r>
              <a:rPr lang="en-US" sz="2000" i="1" dirty="0">
                <a:solidFill>
                  <a:prstClr val="black"/>
                </a:solidFill>
                <a:latin typeface="Alexandria"/>
              </a:rPr>
              <a:t>For Land plot of 1,000 m² in a central location, 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What is HBU??</a:t>
            </a:r>
          </a:p>
        </p:txBody>
      </p:sp>
      <p:sp>
        <p:nvSpPr>
          <p:cNvPr id="10" name="Rectangle: Top Corners Rounded 9">
            <a:extLst>
              <a:ext uri="{FF2B5EF4-FFF2-40B4-BE49-F238E27FC236}">
                <a16:creationId xmlns:a16="http://schemas.microsoft.com/office/drawing/2014/main" id="{741A61CF-7B28-3BE7-5DEF-788A69143DE9}"/>
              </a:ext>
            </a:extLst>
          </p:cNvPr>
          <p:cNvSpPr/>
          <p:nvPr/>
        </p:nvSpPr>
        <p:spPr>
          <a:xfrm>
            <a:off x="244599" y="1769905"/>
            <a:ext cx="1744622" cy="419457"/>
          </a:xfrm>
          <a:prstGeom prst="round2SameRect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Example 2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925169B-7490-C3BC-89E9-D0739BE98F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672866"/>
              </p:ext>
            </p:extLst>
          </p:nvPr>
        </p:nvGraphicFramePr>
        <p:xfrm>
          <a:off x="244599" y="2393121"/>
          <a:ext cx="11766972" cy="2876237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961162">
                  <a:extLst>
                    <a:ext uri="{9D8B030D-6E8A-4147-A177-3AD203B41FA5}">
                      <a16:colId xmlns:a16="http://schemas.microsoft.com/office/drawing/2014/main" val="866456750"/>
                    </a:ext>
                  </a:extLst>
                </a:gridCol>
                <a:gridCol w="1163082">
                  <a:extLst>
                    <a:ext uri="{9D8B030D-6E8A-4147-A177-3AD203B41FA5}">
                      <a16:colId xmlns:a16="http://schemas.microsoft.com/office/drawing/2014/main" val="318627208"/>
                    </a:ext>
                  </a:extLst>
                </a:gridCol>
                <a:gridCol w="2887579">
                  <a:extLst>
                    <a:ext uri="{9D8B030D-6E8A-4147-A177-3AD203B41FA5}">
                      <a16:colId xmlns:a16="http://schemas.microsoft.com/office/drawing/2014/main" val="272280820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080319008"/>
                    </a:ext>
                  </a:extLst>
                </a:gridCol>
                <a:gridCol w="2101516">
                  <a:extLst>
                    <a:ext uri="{9D8B030D-6E8A-4147-A177-3AD203B41FA5}">
                      <a16:colId xmlns:a16="http://schemas.microsoft.com/office/drawing/2014/main" val="2389707932"/>
                    </a:ext>
                  </a:extLst>
                </a:gridCol>
                <a:gridCol w="2434433">
                  <a:extLst>
                    <a:ext uri="{9D8B030D-6E8A-4147-A177-3AD203B41FA5}">
                      <a16:colId xmlns:a16="http://schemas.microsoft.com/office/drawing/2014/main" val="3311943798"/>
                    </a:ext>
                  </a:extLst>
                </a:gridCol>
              </a:tblGrid>
              <a:tr h="57666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Use Option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Physically Possible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Legally Permissible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Financially Feasible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Estimated Value (USD)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Remarks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62555398"/>
                  </a:ext>
                </a:extLst>
              </a:tr>
              <a:tr h="79021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Residential Use (Existing Use)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✓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✓ (planning regulations also permit commercial use)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✓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500,000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Existing use, but not value-maximising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747356"/>
                  </a:ext>
                </a:extLst>
              </a:tr>
              <a:tr h="57666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Commercial / Office Use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✓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✓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✓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800,000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Generates the highest return and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2849942"/>
                  </a:ext>
                </a:extLst>
              </a:tr>
              <a:tr h="8058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Industrial Use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✓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✗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—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—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Not permitted under zoning; excluded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403451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1ED3CC03-D43A-1169-06F9-ABD741C88B09}"/>
              </a:ext>
            </a:extLst>
          </p:cNvPr>
          <p:cNvSpPr txBox="1"/>
          <p:nvPr/>
        </p:nvSpPr>
        <p:spPr>
          <a:xfrm>
            <a:off x="1514363" y="5384412"/>
            <a:ext cx="9227443" cy="1260345"/>
          </a:xfrm>
          <a:prstGeom prst="rect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Highest and Best Use (HBU):</a:t>
            </a:r>
            <a:r>
              <a:rPr lang="en-US" sz="2000" dirty="0">
                <a:solidFill>
                  <a:srgbClr val="C00000"/>
                </a:solidFill>
                <a:latin typeface="Alexandria"/>
              </a:rPr>
              <a:t> </a:t>
            </a:r>
            <a:r>
              <a:rPr lang="en-US" sz="2000" b="1" dirty="0">
                <a:latin typeface="Alexandria"/>
              </a:rPr>
              <a:t>Commercial use</a:t>
            </a:r>
          </a:p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Market Value:</a:t>
            </a:r>
            <a:r>
              <a:rPr lang="en-US" sz="2000" dirty="0">
                <a:solidFill>
                  <a:srgbClr val="C00000"/>
                </a:solidFill>
                <a:latin typeface="Alexandria"/>
              </a:rPr>
              <a:t> </a:t>
            </a:r>
            <a:r>
              <a:rPr lang="en-US" sz="2000" b="1" dirty="0">
                <a:latin typeface="Alexandria"/>
              </a:rPr>
              <a:t>USD 800,000</a:t>
            </a:r>
            <a:endParaRPr lang="en-US" sz="2000" dirty="0">
              <a:latin typeface="Alexandria"/>
            </a:endParaRPr>
          </a:p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Valuation Basis:</a:t>
            </a:r>
            <a:r>
              <a:rPr lang="en-US" sz="2000" dirty="0">
                <a:solidFill>
                  <a:srgbClr val="C00000"/>
                </a:solidFill>
                <a:latin typeface="Alexandria"/>
              </a:rPr>
              <a:t> </a:t>
            </a:r>
            <a:r>
              <a:rPr lang="en-US" sz="2000" b="1" dirty="0">
                <a:latin typeface="Alexandria"/>
              </a:rPr>
              <a:t>Market Value based on the commercial HBU assumption</a:t>
            </a:r>
          </a:p>
        </p:txBody>
      </p:sp>
    </p:spTree>
    <p:extLst>
      <p:ext uri="{BB962C8B-B14F-4D97-AF65-F5344CB8AC3E}">
        <p14:creationId xmlns:p14="http://schemas.microsoft.com/office/powerpoint/2010/main" val="156023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FF6D02-13E7-4767-F7F7-CE1D08D4C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4C030F4-E9C4-A8E4-2A49-5DFAB245AAB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3EA2C7-96BE-487C-A128-54F2D017BB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B6A2DF5-DF3F-72E7-4E42-1D4C95ED2BF4}"/>
              </a:ext>
            </a:extLst>
          </p:cNvPr>
          <p:cNvSpPr txBox="1"/>
          <p:nvPr/>
        </p:nvSpPr>
        <p:spPr>
          <a:xfrm>
            <a:off x="180431" y="944824"/>
            <a:ext cx="842734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Ø"/>
              <a:defRPr/>
            </a:pPr>
            <a:r>
              <a:rPr lang="en-US" sz="2200" b="1" dirty="0">
                <a:solidFill>
                  <a:srgbClr val="4472C4"/>
                </a:solidFill>
                <a:latin typeface="Alexandria"/>
              </a:rPr>
              <a:t>Summary of Market Value Conditions and Assumptions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3F0E79-8A2B-860B-2DB3-1E7A13EEB5DA}"/>
              </a:ext>
            </a:extLst>
          </p:cNvPr>
          <p:cNvSpPr txBox="1"/>
          <p:nvPr/>
        </p:nvSpPr>
        <p:spPr>
          <a:xfrm>
            <a:off x="5481872" y="470667"/>
            <a:ext cx="2185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Value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5187719-7CC7-8D01-9917-0FC23BEECD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7211427"/>
              </p:ext>
            </p:extLst>
          </p:nvPr>
        </p:nvGraphicFramePr>
        <p:xfrm>
          <a:off x="143644" y="1422492"/>
          <a:ext cx="11936063" cy="5351103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460524">
                  <a:extLst>
                    <a:ext uri="{9D8B030D-6E8A-4147-A177-3AD203B41FA5}">
                      <a16:colId xmlns:a16="http://schemas.microsoft.com/office/drawing/2014/main" val="2184702238"/>
                    </a:ext>
                  </a:extLst>
                </a:gridCol>
                <a:gridCol w="2459044">
                  <a:extLst>
                    <a:ext uri="{9D8B030D-6E8A-4147-A177-3AD203B41FA5}">
                      <a16:colId xmlns:a16="http://schemas.microsoft.com/office/drawing/2014/main" val="3707657524"/>
                    </a:ext>
                  </a:extLst>
                </a:gridCol>
                <a:gridCol w="4344311">
                  <a:extLst>
                    <a:ext uri="{9D8B030D-6E8A-4147-A177-3AD203B41FA5}">
                      <a16:colId xmlns:a16="http://schemas.microsoft.com/office/drawing/2014/main" val="2420954696"/>
                    </a:ext>
                  </a:extLst>
                </a:gridCol>
                <a:gridCol w="4672184">
                  <a:extLst>
                    <a:ext uri="{9D8B030D-6E8A-4147-A177-3AD203B41FA5}">
                      <a16:colId xmlns:a16="http://schemas.microsoft.com/office/drawing/2014/main" val="17635191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latin typeface="Alexandria"/>
                        </a:rPr>
                        <a:t>No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latin typeface="Alexandria"/>
                        </a:rPr>
                        <a:t>Condition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latin typeface="Alexandria"/>
                        </a:rPr>
                        <a:t>Substance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latin typeface="Alexandria"/>
                        </a:rPr>
                        <a:t>Test / Key Question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101614337"/>
                  </a:ext>
                </a:extLst>
              </a:tr>
              <a:tr h="58499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solidFill>
                            <a:srgbClr val="00B0F0"/>
                          </a:solidFill>
                          <a:latin typeface="Alexandria"/>
                        </a:rPr>
                        <a:t>1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solidFill>
                            <a:srgbClr val="00B0F0"/>
                          </a:solidFill>
                          <a:latin typeface="Alexandria"/>
                        </a:rPr>
                        <a:t>Estimated Amount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Not an actual price, but a professional estimate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>
                          <a:latin typeface="Alexandria"/>
                        </a:rPr>
                        <a:t>Is it the best reasonable price achievable in the market?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5943976"/>
                  </a:ext>
                </a:extLst>
              </a:tr>
              <a:tr h="58499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solidFill>
                            <a:srgbClr val="00B050"/>
                          </a:solidFill>
                          <a:latin typeface="Alexandria"/>
                        </a:rPr>
                        <a:t>2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solidFill>
                            <a:srgbClr val="00B050"/>
                          </a:solidFill>
                          <a:latin typeface="Alexandria"/>
                        </a:rPr>
                        <a:t>Should Be Exchanged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Assumes a hypothetical transaction rather than an actual one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>
                          <a:latin typeface="Alexandria"/>
                        </a:rPr>
                        <a:t>Does it satisfy all elements of the definition?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4064078"/>
                  </a:ext>
                </a:extLst>
              </a:tr>
              <a:tr h="40949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kumimoji="0" lang="en-US" sz="1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FFC000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Alexandria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kumimoji="0" lang="en-US" sz="1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FFC000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Alexandria"/>
                          <a:ea typeface="+mn-ea"/>
                          <a:cs typeface="+mn-cs"/>
                        </a:rPr>
                        <a:t>At the Valuation Date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Time-specific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>
                          <a:latin typeface="Alexandria"/>
                        </a:rPr>
                        <a:t>Is the value linked to a specific valuation date?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0341593"/>
                  </a:ext>
                </a:extLst>
              </a:tr>
              <a:tr h="58499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solidFill>
                            <a:srgbClr val="FF3399"/>
                          </a:solidFill>
                          <a:latin typeface="Alexandria"/>
                        </a:rPr>
                        <a:t>4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solidFill>
                            <a:srgbClr val="FF3399"/>
                          </a:solidFill>
                          <a:latin typeface="Alexandria"/>
                        </a:rPr>
                        <a:t>Willing Buyer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Motivated but not compelled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Is the buyer acting in line with current market conditions?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2784362"/>
                  </a:ext>
                </a:extLst>
              </a:tr>
              <a:tr h="40949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solidFill>
                            <a:srgbClr val="8A3CC4"/>
                          </a:solidFill>
                          <a:latin typeface="Alexandria"/>
                        </a:rPr>
                        <a:t>5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solidFill>
                            <a:srgbClr val="8A3CC4"/>
                          </a:solidFill>
                          <a:latin typeface="Alexandria"/>
                        </a:rPr>
                        <a:t>Willing Seller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>
                          <a:latin typeface="Alexandria"/>
                        </a:rPr>
                        <a:t>Motivated but not forced to sell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Is the seller hypothetical or actual?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9178772"/>
                  </a:ext>
                </a:extLst>
              </a:tr>
              <a:tr h="58499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solidFill>
                            <a:srgbClr val="FFC000"/>
                          </a:solidFill>
                          <a:latin typeface="Alexandria"/>
                        </a:rPr>
                        <a:t>6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solidFill>
                            <a:srgbClr val="FFC000"/>
                          </a:solidFill>
                          <a:latin typeface="Alexandria"/>
                        </a:rPr>
                        <a:t>Arm’s Length Basis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Independent parties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Is there any special or related-party relationship?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7382684"/>
                  </a:ext>
                </a:extLst>
              </a:tr>
              <a:tr h="58499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solidFill>
                            <a:srgbClr val="C00000"/>
                          </a:solidFill>
                          <a:latin typeface="Alexandria"/>
                        </a:rPr>
                        <a:t>7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solidFill>
                            <a:srgbClr val="C00000"/>
                          </a:solidFill>
                          <a:latin typeface="Alexandria"/>
                        </a:rPr>
                        <a:t>Proper Marketing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Adequate exposure to the market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Is the marketing period sufficient to attract potential buyers?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0651995"/>
                  </a:ext>
                </a:extLst>
              </a:tr>
              <a:tr h="58499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>
                          <a:solidFill>
                            <a:srgbClr val="336699"/>
                          </a:solidFill>
                          <a:latin typeface="Alexandria"/>
                        </a:rPr>
                        <a:t>8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solidFill>
                            <a:srgbClr val="336699"/>
                          </a:solidFill>
                          <a:latin typeface="Alexandria"/>
                        </a:rPr>
                        <a:t>Knowledgeably and Prudently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>
                          <a:latin typeface="Alexandria"/>
                        </a:rPr>
                        <a:t>Reasonable information and prudent decision-making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Is the decision based on current market evidence?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0216003"/>
                  </a:ext>
                </a:extLst>
              </a:tr>
              <a:tr h="40949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>
                          <a:solidFill>
                            <a:srgbClr val="777777"/>
                          </a:solidFill>
                          <a:latin typeface="Alexandria"/>
                        </a:rPr>
                        <a:t>9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900" b="1" dirty="0">
                          <a:solidFill>
                            <a:srgbClr val="777777"/>
                          </a:solidFill>
                          <a:latin typeface="Alexandria"/>
                        </a:rPr>
                        <a:t>Without Compulsion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>
                          <a:latin typeface="Alexandria"/>
                        </a:rPr>
                        <a:t>Voluntary, not forced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900" dirty="0">
                          <a:latin typeface="Alexandria"/>
                        </a:rPr>
                        <a:t>Are the parties free to make their decisions?</a:t>
                      </a:r>
                    </a:p>
                  </a:txBody>
                  <a:tcPr marL="51192" marR="51192" marT="25596" marB="2559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20592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1817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028525-023A-91C6-9631-773DB5336D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A8E728A-8094-FDC5-F541-E96BD478662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3469737-64A5-99A9-062E-6AF1F25EA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85C255D-483D-628D-4ACB-D37AE068D11D}"/>
              </a:ext>
            </a:extLst>
          </p:cNvPr>
          <p:cNvSpPr txBox="1"/>
          <p:nvPr/>
        </p:nvSpPr>
        <p:spPr>
          <a:xfrm>
            <a:off x="5721632" y="524820"/>
            <a:ext cx="20457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Rent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11C7DB0A-B3A9-2CCC-A1DF-BA257D554465}"/>
              </a:ext>
            </a:extLst>
          </p:cNvPr>
          <p:cNvSpPr/>
          <p:nvPr/>
        </p:nvSpPr>
        <p:spPr>
          <a:xfrm>
            <a:off x="1211283" y="1742152"/>
            <a:ext cx="10459876" cy="3115432"/>
          </a:xfrm>
          <a:prstGeom prst="round2SameRect">
            <a:avLst>
              <a:gd name="adj1" fmla="val 12726"/>
              <a:gd name="adj2" fmla="val 0"/>
            </a:avLst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According to the International Valuation Standards (IVS 102),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Market </a:t>
            </a:r>
            <a:r>
              <a:rPr lang="en-US" sz="2000" b="1" dirty="0">
                <a:solidFill>
                  <a:srgbClr val="FF0000"/>
                </a:solidFill>
                <a:latin typeface="Alexandria"/>
              </a:rPr>
              <a:t>Rent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is defined as:</a:t>
            </a:r>
          </a:p>
          <a:p>
            <a:pPr lvl="0" algn="justLow">
              <a:lnSpc>
                <a:spcPct val="150000"/>
              </a:lnSpc>
              <a:defRPr/>
            </a:pPr>
            <a:r>
              <a:rPr lang="en-US" sz="2000" b="1" u="sng" dirty="0">
                <a:solidFill>
                  <a:srgbClr val="FF0000"/>
                </a:solidFill>
                <a:latin typeface="Alexandria"/>
              </a:rPr>
              <a:t>Market rent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is the </a:t>
            </a:r>
            <a:r>
              <a:rPr lang="en-US" sz="2000" b="1" dirty="0">
                <a:solidFill>
                  <a:srgbClr val="00B0F0"/>
                </a:solidFill>
                <a:latin typeface="Alexandria"/>
              </a:rPr>
              <a:t>estimated amount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for which an interest in real property 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should be leased 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Alexandria"/>
              </a:rPr>
              <a:t>on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rgbClr val="FFC000">
                    <a:lumMod val="50000"/>
                  </a:srgbClr>
                </a:solidFill>
                <a:latin typeface="Alexandria"/>
              </a:rPr>
              <a:t>the valuation date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between a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willing lessor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and a </a:t>
            </a:r>
            <a:r>
              <a:rPr lang="en-US" sz="2000" b="1" dirty="0">
                <a:solidFill>
                  <a:srgbClr val="8A3CC4"/>
                </a:solidFill>
                <a:latin typeface="Alexandria"/>
              </a:rPr>
              <a:t>willing lessee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on </a:t>
            </a:r>
            <a:r>
              <a:rPr lang="en-US" sz="2000" b="1" dirty="0">
                <a:solidFill>
                  <a:srgbClr val="FFC000"/>
                </a:solidFill>
                <a:latin typeface="Alexandria"/>
              </a:rPr>
              <a:t>appropriate lease terms in an arm’s-length transaction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,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after proper marketing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and where the parties had each acted </a:t>
            </a:r>
            <a:r>
              <a:rPr lang="en-US" sz="2000" b="1" dirty="0">
                <a:solidFill>
                  <a:srgbClr val="336699"/>
                </a:solidFill>
                <a:latin typeface="Alexandria"/>
              </a:rPr>
              <a:t>knowledgeably, prudently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and </a:t>
            </a:r>
            <a:r>
              <a:rPr lang="en-US" sz="2000" b="1" dirty="0">
                <a:solidFill>
                  <a:srgbClr val="777777"/>
                </a:solidFill>
                <a:latin typeface="Alexandria"/>
              </a:rPr>
              <a:t>without compulsion.</a:t>
            </a:r>
          </a:p>
          <a:p>
            <a:pPr marL="0" marR="0" lvl="0" indent="0" algn="justLow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F14025-307C-C19E-D2E3-D0EF549F770B}"/>
              </a:ext>
            </a:extLst>
          </p:cNvPr>
          <p:cNvSpPr txBox="1"/>
          <p:nvPr/>
        </p:nvSpPr>
        <p:spPr>
          <a:xfrm>
            <a:off x="646050" y="1087183"/>
            <a:ext cx="609845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Definition of the Market Rent:</a:t>
            </a:r>
          </a:p>
        </p:txBody>
      </p:sp>
    </p:spTree>
    <p:extLst>
      <p:ext uri="{BB962C8B-B14F-4D97-AF65-F5344CB8AC3E}">
        <p14:creationId xmlns:p14="http://schemas.microsoft.com/office/powerpoint/2010/main" val="707681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5E77EB-2D5E-45EC-6093-02BAC58BF5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27E83A5-2A77-D70A-D198-27281922318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5B45AC2-4759-6AC6-4280-4CA4BE1D69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3B9ABD-7E31-BB11-B3B6-4B5DD13C6BCA}"/>
              </a:ext>
            </a:extLst>
          </p:cNvPr>
          <p:cNvSpPr txBox="1"/>
          <p:nvPr/>
        </p:nvSpPr>
        <p:spPr>
          <a:xfrm>
            <a:off x="5463637" y="632649"/>
            <a:ext cx="20457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Rent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8093B6A-53C6-D70C-B933-99F6EA36DE5F}"/>
              </a:ext>
            </a:extLst>
          </p:cNvPr>
          <p:cNvGrpSpPr/>
          <p:nvPr/>
        </p:nvGrpSpPr>
        <p:grpSpPr>
          <a:xfrm>
            <a:off x="180432" y="1621939"/>
            <a:ext cx="11861750" cy="682728"/>
            <a:chOff x="-1561590" y="2567410"/>
            <a:chExt cx="4120387" cy="916634"/>
          </a:xfrm>
          <a:solidFill>
            <a:srgbClr val="FFFFEB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3953D55-7B99-AE61-F0A2-439B989C611D}"/>
                </a:ext>
              </a:extLst>
            </p:cNvPr>
            <p:cNvSpPr/>
            <p:nvPr/>
          </p:nvSpPr>
          <p:spPr>
            <a:xfrm>
              <a:off x="6119" y="2567410"/>
              <a:ext cx="2552678" cy="617033"/>
            </a:xfrm>
            <a:prstGeom prst="foldedCorner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3636346A-3B25-1DD5-5A51-8DFC3907B494}"/>
                </a:ext>
              </a:extLst>
            </p:cNvPr>
            <p:cNvSpPr txBox="1"/>
            <p:nvPr/>
          </p:nvSpPr>
          <p:spPr>
            <a:xfrm>
              <a:off x="-1561590" y="2567410"/>
              <a:ext cx="4120387" cy="916634"/>
            </a:xfrm>
            <a:prstGeom prst="foldedCorner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marR="0" lvl="0" indent="0" algn="justLow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endParaRPr>
            </a:p>
            <a:p>
              <a:pPr marL="0" marR="0" lvl="0" indent="0" algn="justLow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 Market Rent </a:t>
              </a:r>
              <a:r>
                <a:rPr kumimoji="0" 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is founded on the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same conceptual framework </a:t>
              </a:r>
              <a:r>
                <a:rPr kumimoji="0" 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as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Market Value</a:t>
              </a:r>
              <a:r>
                <a:rPr kumimoji="0" 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, with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the following key distinctions:</a:t>
              </a: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632C81FE-39A5-330F-152A-1B3482964E9A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Conceptual Relationship with Market Value: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6ED4CE2-557B-6A7A-82E0-A726EFE8A7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047433"/>
              </p:ext>
            </p:extLst>
          </p:nvPr>
        </p:nvGraphicFramePr>
        <p:xfrm>
          <a:off x="588936" y="2650645"/>
          <a:ext cx="10764864" cy="3275619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3588288">
                  <a:extLst>
                    <a:ext uri="{9D8B030D-6E8A-4147-A177-3AD203B41FA5}">
                      <a16:colId xmlns:a16="http://schemas.microsoft.com/office/drawing/2014/main" val="635785590"/>
                    </a:ext>
                  </a:extLst>
                </a:gridCol>
                <a:gridCol w="3588288">
                  <a:extLst>
                    <a:ext uri="{9D8B030D-6E8A-4147-A177-3AD203B41FA5}">
                      <a16:colId xmlns:a16="http://schemas.microsoft.com/office/drawing/2014/main" val="970708434"/>
                    </a:ext>
                  </a:extLst>
                </a:gridCol>
                <a:gridCol w="3588288">
                  <a:extLst>
                    <a:ext uri="{9D8B030D-6E8A-4147-A177-3AD203B41FA5}">
                      <a16:colId xmlns:a16="http://schemas.microsoft.com/office/drawing/2014/main" val="3973529737"/>
                    </a:ext>
                  </a:extLst>
                </a:gridCol>
              </a:tblGrid>
              <a:tr h="56777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Element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Value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Rent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31966032"/>
                  </a:ext>
                </a:extLst>
              </a:tr>
              <a:tr h="10045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Subject of valuation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Capital value of the real estate asset for sale/purchase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Periodic rental value of the real estate asset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7808117"/>
                  </a:ext>
                </a:extLst>
              </a:tr>
              <a:tr h="56777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Parties involved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Willing seller and willing buyer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Willing lessor and willing lessee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7431055"/>
                  </a:ext>
                </a:extLst>
              </a:tr>
              <a:tr h="56777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Outcome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Sale price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Periodic rent (monthly/annual)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2945577"/>
                  </a:ext>
                </a:extLst>
              </a:tr>
              <a:tr h="56777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Reference terms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Normal sale terms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Appropriate market lease terms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2578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2350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F11581-3A8E-4D32-4D0D-D243080CA5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21C3F9B-AFCE-7A6B-E3FB-465B8CB6087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EAA11B2-C98B-D667-CE65-ED7E98F5DF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CD442F3-BB52-E366-F29D-C08F3D31637E}"/>
              </a:ext>
            </a:extLst>
          </p:cNvPr>
          <p:cNvSpPr txBox="1"/>
          <p:nvPr/>
        </p:nvSpPr>
        <p:spPr>
          <a:xfrm>
            <a:off x="335414" y="1254239"/>
            <a:ext cx="609845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 </a:t>
            </a:r>
            <a:r>
              <a:rPr lang="en-US" sz="2200" b="1" dirty="0">
                <a:solidFill>
                  <a:srgbClr val="4472C4"/>
                </a:solidFill>
                <a:latin typeface="Alexandria"/>
              </a:rPr>
              <a:t>Main Areas of Application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:</a:t>
            </a:r>
          </a:p>
        </p:txBody>
      </p:sp>
      <p:sp>
        <p:nvSpPr>
          <p:cNvPr id="4" name="Flowchart: Sequential Access Storage 3">
            <a:extLst>
              <a:ext uri="{FF2B5EF4-FFF2-40B4-BE49-F238E27FC236}">
                <a16:creationId xmlns:a16="http://schemas.microsoft.com/office/drawing/2014/main" id="{1E498EEC-70CF-7CB4-6E26-7516B37A96B2}"/>
              </a:ext>
            </a:extLst>
          </p:cNvPr>
          <p:cNvSpPr/>
          <p:nvPr/>
        </p:nvSpPr>
        <p:spPr>
          <a:xfrm>
            <a:off x="92455" y="1813948"/>
            <a:ext cx="3626069" cy="1428214"/>
          </a:xfrm>
          <a:prstGeom prst="flowChartMagneticTape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/>
              </a:rPr>
              <a:t>When Is Market Rent Used as a Basis of Value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52DE0E-C216-84C5-6F17-DBA95F407E8A}"/>
              </a:ext>
            </a:extLst>
          </p:cNvPr>
          <p:cNvSpPr txBox="1"/>
          <p:nvPr/>
        </p:nvSpPr>
        <p:spPr>
          <a:xfrm>
            <a:off x="3879010" y="2059069"/>
            <a:ext cx="7937488" cy="1175706"/>
          </a:xfrm>
          <a:prstGeom prst="rect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457200" indent="-457200">
              <a:lnSpc>
                <a:spcPct val="120000"/>
              </a:lnSpc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000" b="1" dirty="0">
                <a:latin typeface="Alexandria"/>
              </a:rPr>
              <a:t>Market Rent </a:t>
            </a:r>
            <a:r>
              <a:rPr lang="en-US" sz="2000" dirty="0">
                <a:latin typeface="Alexandria"/>
              </a:rPr>
              <a:t>is used </a:t>
            </a:r>
            <a:r>
              <a:rPr lang="en-US" sz="2000" b="1" dirty="0">
                <a:latin typeface="Alexandria"/>
              </a:rPr>
              <a:t>as a basis of value </a:t>
            </a:r>
            <a:r>
              <a:rPr lang="en-US" sz="2000" dirty="0">
                <a:latin typeface="Alexandria"/>
              </a:rPr>
              <a:t>when</a:t>
            </a:r>
            <a:r>
              <a:rPr lang="en-US" sz="2000" b="1" dirty="0">
                <a:latin typeface="Alexandria"/>
              </a:rPr>
              <a:t> the purpose of the valuation is to estimate the fair rental income that a property can achieve in the open market as at the valuation date.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6978BA-F800-FFEE-DF41-C1CC604AC77A}"/>
              </a:ext>
            </a:extLst>
          </p:cNvPr>
          <p:cNvSpPr txBox="1"/>
          <p:nvPr/>
        </p:nvSpPr>
        <p:spPr>
          <a:xfrm>
            <a:off x="5463637" y="632649"/>
            <a:ext cx="20457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Rent</a:t>
            </a:r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E75C2EB1-FFC0-8422-11DA-1D5CE482A8D0}"/>
              </a:ext>
            </a:extLst>
          </p:cNvPr>
          <p:cNvSpPr/>
          <p:nvPr/>
        </p:nvSpPr>
        <p:spPr>
          <a:xfrm>
            <a:off x="526942" y="3558838"/>
            <a:ext cx="11289556" cy="47382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When valuing a let property, to compare the contract rent with the prevailing market rent</a:t>
            </a:r>
            <a:endParaRPr lang="en-US" sz="2000" dirty="0"/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4B120FF4-0C16-859B-1735-21ECD5C44C79}"/>
              </a:ext>
            </a:extLst>
          </p:cNvPr>
          <p:cNvSpPr/>
          <p:nvPr/>
        </p:nvSpPr>
        <p:spPr>
          <a:xfrm>
            <a:off x="526939" y="4268846"/>
            <a:ext cx="11289557" cy="47382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When valuing leasehold and leased interests (the rights of the tenant or the landlord)</a:t>
            </a:r>
            <a:endParaRPr lang="en-US" sz="2000" dirty="0"/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50089D6C-BE6B-315F-72FE-A1A76E6F138B}"/>
              </a:ext>
            </a:extLst>
          </p:cNvPr>
          <p:cNvSpPr/>
          <p:nvPr/>
        </p:nvSpPr>
        <p:spPr>
          <a:xfrm>
            <a:off x="526939" y="5036517"/>
            <a:ext cx="11289557" cy="47382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When valuing investment properties, to estimate the expected rental income</a:t>
            </a:r>
            <a:endParaRPr lang="en-US" sz="2000" dirty="0"/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F88A0E81-EB00-E6F3-5F9E-ED7A965AB0E1}"/>
              </a:ext>
            </a:extLst>
          </p:cNvPr>
          <p:cNvSpPr/>
          <p:nvPr/>
        </p:nvSpPr>
        <p:spPr>
          <a:xfrm>
            <a:off x="526939" y="5746525"/>
            <a:ext cx="11289557" cy="47382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During rent reviews or the renegotiation of lease terms</a:t>
            </a:r>
            <a:endParaRPr lang="en-US" sz="2000" dirty="0"/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66FB5069-E85B-BB5E-FD02-C8DFC9A173B8}"/>
              </a:ext>
            </a:extLst>
          </p:cNvPr>
          <p:cNvSpPr/>
          <p:nvPr/>
        </p:nvSpPr>
        <p:spPr>
          <a:xfrm>
            <a:off x="133937" y="6382379"/>
            <a:ext cx="12011569" cy="47382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When valuing a vacant property, to determine the rent that can be achieved under current market conditions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78644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F42F88-C50B-0235-5655-C2C86B1B09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21B9D8A-9CEF-D6E8-3DC4-D297AD3DBD41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6823191-E81D-4B84-2364-3452E45E34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091D841-7666-4177-E804-404C3EDA0754}"/>
              </a:ext>
            </a:extLst>
          </p:cNvPr>
          <p:cNvSpPr txBox="1"/>
          <p:nvPr/>
        </p:nvSpPr>
        <p:spPr>
          <a:xfrm>
            <a:off x="5463637" y="632649"/>
            <a:ext cx="20457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Rent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DB15B2-29E7-1F3E-0925-FE887F33ED1D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Importance of Distinguishing Between Two Types of Rent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194A36B-EA42-6AD5-24A4-5E9DE9FEA4F9}"/>
              </a:ext>
            </a:extLst>
          </p:cNvPr>
          <p:cNvGraphicFramePr>
            <a:graphicFrameLocks noGrp="1"/>
          </p:cNvGraphicFramePr>
          <p:nvPr/>
        </p:nvGraphicFramePr>
        <p:xfrm>
          <a:off x="359230" y="1659565"/>
          <a:ext cx="11173368" cy="298371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947914">
                  <a:extLst>
                    <a:ext uri="{9D8B030D-6E8A-4147-A177-3AD203B41FA5}">
                      <a16:colId xmlns:a16="http://schemas.microsoft.com/office/drawing/2014/main" val="3199056006"/>
                    </a:ext>
                  </a:extLst>
                </a:gridCol>
                <a:gridCol w="3074276">
                  <a:extLst>
                    <a:ext uri="{9D8B030D-6E8A-4147-A177-3AD203B41FA5}">
                      <a16:colId xmlns:a16="http://schemas.microsoft.com/office/drawing/2014/main" val="1705376788"/>
                    </a:ext>
                  </a:extLst>
                </a:gridCol>
                <a:gridCol w="2916620">
                  <a:extLst>
                    <a:ext uri="{9D8B030D-6E8A-4147-A177-3AD203B41FA5}">
                      <a16:colId xmlns:a16="http://schemas.microsoft.com/office/drawing/2014/main" val="1687618489"/>
                    </a:ext>
                  </a:extLst>
                </a:gridCol>
                <a:gridCol w="3234558">
                  <a:extLst>
                    <a:ext uri="{9D8B030D-6E8A-4147-A177-3AD203B41FA5}">
                      <a16:colId xmlns:a16="http://schemas.microsoft.com/office/drawing/2014/main" val="1591938644"/>
                    </a:ext>
                  </a:extLst>
                </a:gridCol>
              </a:tblGrid>
              <a:tr h="5226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Definition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Use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Example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69515848"/>
                  </a:ext>
                </a:extLst>
              </a:tr>
              <a:tr h="11344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Contract Rent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The actual rent payable under an existing lease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Assessment of actual income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Lease signed at SAR 10,000/month for 5 years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9330204"/>
                  </a:ext>
                </a:extLst>
              </a:tr>
              <a:tr h="132664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Rent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The estimated rent based on current market conditions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Assessment of potential market income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Comparable properties renting at SAR 12,000/month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8751192"/>
                  </a:ext>
                </a:extLst>
              </a:tr>
            </a:tbl>
          </a:graphicData>
        </a:graphic>
      </p:graphicFrame>
      <p:sp>
        <p:nvSpPr>
          <p:cNvPr id="8" name="Star: 10 Points 7">
            <a:extLst>
              <a:ext uri="{FF2B5EF4-FFF2-40B4-BE49-F238E27FC236}">
                <a16:creationId xmlns:a16="http://schemas.microsoft.com/office/drawing/2014/main" id="{78AE760C-5FBC-E667-27C3-1AB769F24F33}"/>
              </a:ext>
            </a:extLst>
          </p:cNvPr>
          <p:cNvSpPr/>
          <p:nvPr/>
        </p:nvSpPr>
        <p:spPr>
          <a:xfrm>
            <a:off x="359230" y="4739520"/>
            <a:ext cx="2857452" cy="794802"/>
          </a:xfrm>
          <a:prstGeom prst="star10">
            <a:avLst/>
          </a:prstGeom>
          <a:solidFill>
            <a:srgbClr val="FFE2C5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Profit Rent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2FC7C9-A256-8FF0-648F-D922C6520AAA}"/>
              </a:ext>
            </a:extLst>
          </p:cNvPr>
          <p:cNvSpPr txBox="1"/>
          <p:nvPr/>
        </p:nvSpPr>
        <p:spPr>
          <a:xfrm>
            <a:off x="180431" y="5602768"/>
            <a:ext cx="3322186" cy="1252651"/>
          </a:xfrm>
          <a:prstGeom prst="rect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When contract rent is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below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market rent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benefit to the tenant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).</a:t>
            </a:r>
          </a:p>
        </p:txBody>
      </p:sp>
      <p:sp>
        <p:nvSpPr>
          <p:cNvPr id="10" name="Star: 10 Points 9">
            <a:extLst>
              <a:ext uri="{FF2B5EF4-FFF2-40B4-BE49-F238E27FC236}">
                <a16:creationId xmlns:a16="http://schemas.microsoft.com/office/drawing/2014/main" id="{B418EFFE-462B-D352-2DB3-A378F364C190}"/>
              </a:ext>
            </a:extLst>
          </p:cNvPr>
          <p:cNvSpPr/>
          <p:nvPr/>
        </p:nvSpPr>
        <p:spPr>
          <a:xfrm>
            <a:off x="4517188" y="4773240"/>
            <a:ext cx="2857452" cy="794802"/>
          </a:xfrm>
          <a:prstGeom prst="star10">
            <a:avLst/>
          </a:prstGeom>
          <a:solidFill>
            <a:srgbClr val="FFE2C5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Over-rent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64BA8C5-E51B-36B0-697F-BB99E93387B7}"/>
              </a:ext>
            </a:extLst>
          </p:cNvPr>
          <p:cNvSpPr txBox="1"/>
          <p:nvPr/>
        </p:nvSpPr>
        <p:spPr>
          <a:xfrm>
            <a:off x="4251511" y="5595150"/>
            <a:ext cx="3626986" cy="1252651"/>
          </a:xfrm>
          <a:prstGeom prst="rect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When contract rent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exceeds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market rent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burden on the tenant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)</a:t>
            </a:r>
          </a:p>
        </p:txBody>
      </p:sp>
      <p:sp>
        <p:nvSpPr>
          <p:cNvPr id="2" name="Star: 10 Points 1">
            <a:extLst>
              <a:ext uri="{FF2B5EF4-FFF2-40B4-BE49-F238E27FC236}">
                <a16:creationId xmlns:a16="http://schemas.microsoft.com/office/drawing/2014/main" id="{DEED384E-7F0B-A361-9562-5389EFA3A2C7}"/>
              </a:ext>
            </a:extLst>
          </p:cNvPr>
          <p:cNvSpPr/>
          <p:nvPr/>
        </p:nvSpPr>
        <p:spPr>
          <a:xfrm>
            <a:off x="8883784" y="4774391"/>
            <a:ext cx="2857452" cy="794802"/>
          </a:xfrm>
          <a:prstGeom prst="star10">
            <a:avLst/>
          </a:prstGeom>
          <a:solidFill>
            <a:srgbClr val="FFE2C5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At Market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18A4E49-D522-CA30-1860-A9BBAE07CDB3}"/>
              </a:ext>
            </a:extLst>
          </p:cNvPr>
          <p:cNvSpPr txBox="1"/>
          <p:nvPr/>
        </p:nvSpPr>
        <p:spPr>
          <a:xfrm>
            <a:off x="8499017" y="5605349"/>
            <a:ext cx="3626986" cy="1252651"/>
          </a:xfrm>
          <a:prstGeom prst="rect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When contract rent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equals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market rent</a:t>
            </a:r>
          </a:p>
          <a:p>
            <a:pPr lvl="0" algn="ctr">
              <a:lnSpc>
                <a:spcPct val="120000"/>
              </a:lnSpc>
              <a:spcAft>
                <a:spcPts val="600"/>
              </a:spcAft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(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Neutral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49364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2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B33044-A4C6-4A09-2287-B255992114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B3F8160-6A36-F9E8-C430-A8654A30A10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C9FA719-782A-C4DE-C9A8-1077ECA046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2024E73-7777-A3BD-6BBE-46E3D64DF134}"/>
              </a:ext>
            </a:extLst>
          </p:cNvPr>
          <p:cNvSpPr txBox="1"/>
          <p:nvPr/>
        </p:nvSpPr>
        <p:spPr>
          <a:xfrm>
            <a:off x="5463637" y="632649"/>
            <a:ext cx="20457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Rent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08566B-BD77-6558-EC31-39078B59A793}"/>
              </a:ext>
            </a:extLst>
          </p:cNvPr>
          <p:cNvSpPr txBox="1"/>
          <p:nvPr/>
        </p:nvSpPr>
        <p:spPr>
          <a:xfrm>
            <a:off x="359229" y="1098719"/>
            <a:ext cx="1131099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Ø"/>
              <a:defRPr/>
            </a:pPr>
            <a:r>
              <a:rPr lang="en-US" sz="2200" b="1" dirty="0">
                <a:solidFill>
                  <a:srgbClr val="4472C4"/>
                </a:solidFill>
                <a:latin typeface="Alexandria"/>
              </a:rPr>
              <a:t>Relationship Between Contract Rent and Market Rent in Valuation/Illustrative Scenarios/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3301297-A329-37A6-5C0F-445728E3B2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2190884"/>
              </p:ext>
            </p:extLst>
          </p:nvPr>
        </p:nvGraphicFramePr>
        <p:xfrm>
          <a:off x="180431" y="1621938"/>
          <a:ext cx="11651960" cy="3941953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2330392">
                  <a:extLst>
                    <a:ext uri="{9D8B030D-6E8A-4147-A177-3AD203B41FA5}">
                      <a16:colId xmlns:a16="http://schemas.microsoft.com/office/drawing/2014/main" val="3838679811"/>
                    </a:ext>
                  </a:extLst>
                </a:gridCol>
                <a:gridCol w="1844201">
                  <a:extLst>
                    <a:ext uri="{9D8B030D-6E8A-4147-A177-3AD203B41FA5}">
                      <a16:colId xmlns:a16="http://schemas.microsoft.com/office/drawing/2014/main" val="3067947095"/>
                    </a:ext>
                  </a:extLst>
                </a:gridCol>
                <a:gridCol w="1968284">
                  <a:extLst>
                    <a:ext uri="{9D8B030D-6E8A-4147-A177-3AD203B41FA5}">
                      <a16:colId xmlns:a16="http://schemas.microsoft.com/office/drawing/2014/main" val="2166182225"/>
                    </a:ext>
                  </a:extLst>
                </a:gridCol>
                <a:gridCol w="3037668">
                  <a:extLst>
                    <a:ext uri="{9D8B030D-6E8A-4147-A177-3AD203B41FA5}">
                      <a16:colId xmlns:a16="http://schemas.microsoft.com/office/drawing/2014/main" val="2482112765"/>
                    </a:ext>
                  </a:extLst>
                </a:gridCol>
                <a:gridCol w="2471415">
                  <a:extLst>
                    <a:ext uri="{9D8B030D-6E8A-4147-A177-3AD203B41FA5}">
                      <a16:colId xmlns:a16="http://schemas.microsoft.com/office/drawing/2014/main" val="3326357179"/>
                    </a:ext>
                  </a:extLst>
                </a:gridCol>
              </a:tblGrid>
              <a:tr h="7578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Scenario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Contract Rent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Rent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Impact on Value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Benefiting Party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08527538"/>
                  </a:ext>
                </a:extLst>
              </a:tr>
              <a:tr h="127478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Under-rented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8,000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10,000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Additional value to the leasehold interest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Tenant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2605096"/>
                  </a:ext>
                </a:extLst>
              </a:tr>
              <a:tr h="115153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Over-rented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12,000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10,000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Reduced value of the leasehold interest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Landlord (temporarily)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7586026"/>
                  </a:ext>
                </a:extLst>
              </a:tr>
              <a:tr h="7578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At Market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10,000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10,000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Neutral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Balanced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37524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2428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FA625F-EBBF-7561-B063-150E2D1F47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90C9399-C2C5-0596-8EC8-BBA4B65784C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09FD2CE-52AA-C0EB-AA41-36F5169D0F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3E3D44F-929C-E149-2B1D-9B52DEA7A6CB}"/>
              </a:ext>
            </a:extLst>
          </p:cNvPr>
          <p:cNvSpPr txBox="1"/>
          <p:nvPr/>
        </p:nvSpPr>
        <p:spPr>
          <a:xfrm>
            <a:off x="335414" y="1254239"/>
            <a:ext cx="609845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 Key Elements in Determining Market Rent: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A71162C-7B0C-18C3-CF26-CF322570AB77}"/>
              </a:ext>
            </a:extLst>
          </p:cNvPr>
          <p:cNvSpPr txBox="1"/>
          <p:nvPr/>
        </p:nvSpPr>
        <p:spPr>
          <a:xfrm>
            <a:off x="5463637" y="632649"/>
            <a:ext cx="20457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Rent</a:t>
            </a:r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66E7EAFB-C7F6-7FC6-C393-54D9FF436633}"/>
              </a:ext>
            </a:extLst>
          </p:cNvPr>
          <p:cNvSpPr/>
          <p:nvPr/>
        </p:nvSpPr>
        <p:spPr>
          <a:xfrm>
            <a:off x="451222" y="2450980"/>
            <a:ext cx="11289556" cy="473822"/>
          </a:xfrm>
          <a:prstGeom prst="round2Same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"/>
              </a:rPr>
              <a:t>When determining Market Rent, the assumed lease terms must be clearly specified, including: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2" name="Callout: Down Arrow 1">
            <a:extLst>
              <a:ext uri="{FF2B5EF4-FFF2-40B4-BE49-F238E27FC236}">
                <a16:creationId xmlns:a16="http://schemas.microsoft.com/office/drawing/2014/main" id="{521120D8-7944-DB9A-628D-AE860C405331}"/>
              </a:ext>
            </a:extLst>
          </p:cNvPr>
          <p:cNvSpPr/>
          <p:nvPr/>
        </p:nvSpPr>
        <p:spPr>
          <a:xfrm>
            <a:off x="335414" y="1821483"/>
            <a:ext cx="4864392" cy="612934"/>
          </a:xfrm>
          <a:prstGeom prst="downArrowCallout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1. Appropriate Lease Terms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Rectangle: Beveled 7">
            <a:extLst>
              <a:ext uri="{FF2B5EF4-FFF2-40B4-BE49-F238E27FC236}">
                <a16:creationId xmlns:a16="http://schemas.microsoft.com/office/drawing/2014/main" id="{B246EA2D-A979-EDB6-5B17-A593E35A42D8}"/>
              </a:ext>
            </a:extLst>
          </p:cNvPr>
          <p:cNvSpPr/>
          <p:nvPr/>
        </p:nvSpPr>
        <p:spPr>
          <a:xfrm>
            <a:off x="6992194" y="1726308"/>
            <a:ext cx="4864392" cy="531674"/>
          </a:xfrm>
          <a:prstGeom prst="bevel">
            <a:avLst/>
          </a:prstGeom>
          <a:solidFill>
            <a:srgbClr val="FFFFEB"/>
          </a:solidFill>
          <a:ln>
            <a:solidFill>
              <a:srgbClr val="8A3CC4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srgbClr val="8A3CC4"/>
                </a:solidFill>
                <a:latin typeface="Alexandria"/>
              </a:rPr>
              <a:t>2. Exclusions and Special Considerations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8A3CC4"/>
              </a:solidFill>
              <a:effectLst/>
              <a:uLnTx/>
              <a:uFillTx/>
              <a:latin typeface="Alexandria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35B366F-72E5-8A36-739E-7F64423AB5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718434"/>
              </p:ext>
            </p:extLst>
          </p:nvPr>
        </p:nvGraphicFramePr>
        <p:xfrm>
          <a:off x="451222" y="3088722"/>
          <a:ext cx="11289555" cy="3637538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2958405">
                  <a:extLst>
                    <a:ext uri="{9D8B030D-6E8A-4147-A177-3AD203B41FA5}">
                      <a16:colId xmlns:a16="http://schemas.microsoft.com/office/drawing/2014/main" val="3406200309"/>
                    </a:ext>
                  </a:extLst>
                </a:gridCol>
                <a:gridCol w="4567965">
                  <a:extLst>
                    <a:ext uri="{9D8B030D-6E8A-4147-A177-3AD203B41FA5}">
                      <a16:colId xmlns:a16="http://schemas.microsoft.com/office/drawing/2014/main" val="3625921035"/>
                    </a:ext>
                  </a:extLst>
                </a:gridCol>
                <a:gridCol w="3763185">
                  <a:extLst>
                    <a:ext uri="{9D8B030D-6E8A-4147-A177-3AD203B41FA5}">
                      <a16:colId xmlns:a16="http://schemas.microsoft.com/office/drawing/2014/main" val="589785499"/>
                    </a:ext>
                  </a:extLst>
                </a:gridCol>
              </a:tblGrid>
              <a:tr h="4260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Element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Examples of Assumed Terms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Impact on Rent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73927914"/>
                  </a:ext>
                </a:extLst>
              </a:tr>
              <a:tr h="75372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Lease duration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1 year, 3 years, 5 years, 10 years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Longer leases may result in lower rent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6220080"/>
                  </a:ext>
                </a:extLst>
              </a:tr>
              <a:tr h="4260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Responsibilities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Maintenance, insurance, taxes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Determines net or gross rent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418082"/>
                  </a:ext>
                </a:extLst>
              </a:tr>
              <a:tr h="4260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Permitted use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Residential, commercial, office, industrial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Influences rental level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262689"/>
                  </a:ext>
                </a:extLst>
              </a:tr>
              <a:tr h="4260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Renewal options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Automatic renewal or none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Affects security and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2056388"/>
                  </a:ext>
                </a:extLst>
              </a:tr>
              <a:tr h="4260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Rent review mechanism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Fixed, inflation-linked, market review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Determines income stability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3028678"/>
                  </a:ext>
                </a:extLst>
              </a:tr>
              <a:tr h="75372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Break clauses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Early termination penalties, notice periods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Affects flexibility and risk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46527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1517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BFEBC0-1B64-E0BA-E3FB-FBC38D2741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9FAC438-5B9C-7A47-C39C-5B14B427A751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2CBED59-B229-AC2C-93BB-455F6E65DC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224EAD72-0069-9D4A-80A4-65F40FBF9744}"/>
              </a:ext>
            </a:extLst>
          </p:cNvPr>
          <p:cNvSpPr txBox="1"/>
          <p:nvPr/>
        </p:nvSpPr>
        <p:spPr>
          <a:xfrm>
            <a:off x="335414" y="1254239"/>
            <a:ext cx="609845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 Key Elements in Determining Market Rent: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5FAAAB-0030-D556-E65A-708CE3A6907D}"/>
              </a:ext>
            </a:extLst>
          </p:cNvPr>
          <p:cNvSpPr txBox="1"/>
          <p:nvPr/>
        </p:nvSpPr>
        <p:spPr>
          <a:xfrm>
            <a:off x="5463637" y="632649"/>
            <a:ext cx="20457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Rent</a:t>
            </a:r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89D1E0-09A4-7BE5-C3C5-46B131AC419D}"/>
              </a:ext>
            </a:extLst>
          </p:cNvPr>
          <p:cNvSpPr/>
          <p:nvPr/>
        </p:nvSpPr>
        <p:spPr>
          <a:xfrm>
            <a:off x="451222" y="2450980"/>
            <a:ext cx="11289556" cy="473822"/>
          </a:xfrm>
          <a:prstGeom prst="round2SameRect">
            <a:avLst/>
          </a:prstGeom>
          <a:solidFill>
            <a:schemeClr val="bg1"/>
          </a:solidFill>
          <a:ln>
            <a:solidFill>
              <a:srgbClr val="8A3CC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"/>
              </a:rPr>
              <a:t>The following factors </a:t>
            </a:r>
            <a:r>
              <a:rPr lang="en-US" sz="2000" b="1" dirty="0">
                <a:solidFill>
                  <a:srgbClr val="8A3CC4"/>
                </a:solidFill>
                <a:latin typeface="Alexandria"/>
              </a:rPr>
              <a:t>must be excluded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from the </a:t>
            </a:r>
            <a:r>
              <a:rPr lang="en-US" sz="2000" b="1" dirty="0">
                <a:solidFill>
                  <a:srgbClr val="8A3CC4"/>
                </a:solidFill>
                <a:latin typeface="Alexandria"/>
              </a:rPr>
              <a:t>assessment of Market Rent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Rectangle: Beveled 1">
            <a:extLst>
              <a:ext uri="{FF2B5EF4-FFF2-40B4-BE49-F238E27FC236}">
                <a16:creationId xmlns:a16="http://schemas.microsoft.com/office/drawing/2014/main" id="{30EC3528-2185-48E4-0DC7-BFD7EE1C65D7}"/>
              </a:ext>
            </a:extLst>
          </p:cNvPr>
          <p:cNvSpPr/>
          <p:nvPr/>
        </p:nvSpPr>
        <p:spPr>
          <a:xfrm>
            <a:off x="335414" y="1821483"/>
            <a:ext cx="4864392" cy="531674"/>
          </a:xfrm>
          <a:prstGeom prst="beve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1. Appropriate Lease Terms</a:t>
            </a:r>
          </a:p>
        </p:txBody>
      </p:sp>
      <p:sp>
        <p:nvSpPr>
          <p:cNvPr id="8" name="Callout: Down Arrow 7">
            <a:extLst>
              <a:ext uri="{FF2B5EF4-FFF2-40B4-BE49-F238E27FC236}">
                <a16:creationId xmlns:a16="http://schemas.microsoft.com/office/drawing/2014/main" id="{C84A39F2-B2AA-4000-B927-3291A18DF8D4}"/>
              </a:ext>
            </a:extLst>
          </p:cNvPr>
          <p:cNvSpPr/>
          <p:nvPr/>
        </p:nvSpPr>
        <p:spPr>
          <a:xfrm>
            <a:off x="6992194" y="1788300"/>
            <a:ext cx="4864392" cy="612934"/>
          </a:xfrm>
          <a:prstGeom prst="downArrowCallout">
            <a:avLst/>
          </a:prstGeom>
          <a:solidFill>
            <a:srgbClr val="FFFFEB"/>
          </a:solidFill>
          <a:ln>
            <a:solidFill>
              <a:srgbClr val="8A3CC4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A3C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2. Exclusions and Special Considerations</a:t>
            </a:r>
          </a:p>
        </p:txBody>
      </p: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EE25DBE8-A85D-EE90-C18F-A918B40F0AAC}"/>
              </a:ext>
            </a:extLst>
          </p:cNvPr>
          <p:cNvSpPr/>
          <p:nvPr/>
        </p:nvSpPr>
        <p:spPr>
          <a:xfrm>
            <a:off x="2045776" y="3222523"/>
            <a:ext cx="8524068" cy="473822"/>
          </a:xfrm>
          <a:prstGeom prst="homePlate">
            <a:avLst/>
          </a:prstGeom>
          <a:solidFill>
            <a:schemeClr val="bg1"/>
          </a:solidFill>
          <a:ln>
            <a:solidFill>
              <a:srgbClr val="8A3CC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Inflated or deflated rents arising from special or non-market conditions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CFBBAD10-18D0-7020-6F17-FABE9A63568C}"/>
              </a:ext>
            </a:extLst>
          </p:cNvPr>
          <p:cNvSpPr/>
          <p:nvPr/>
        </p:nvSpPr>
        <p:spPr>
          <a:xfrm>
            <a:off x="2045773" y="3932531"/>
            <a:ext cx="8524069" cy="473822"/>
          </a:xfrm>
          <a:prstGeom prst="homePlate">
            <a:avLst/>
          </a:prstGeom>
          <a:solidFill>
            <a:schemeClr val="bg1"/>
          </a:solidFill>
          <a:ln>
            <a:solidFill>
              <a:srgbClr val="8A3CC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Unusual incentives or concessions (e.g. extended rent-free periods)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4420637E-B412-4F6B-2708-23A193127027}"/>
              </a:ext>
            </a:extLst>
          </p:cNvPr>
          <p:cNvSpPr/>
          <p:nvPr/>
        </p:nvSpPr>
        <p:spPr>
          <a:xfrm>
            <a:off x="2045773" y="4700202"/>
            <a:ext cx="8524069" cy="473822"/>
          </a:xfrm>
          <a:prstGeom prst="homePlate">
            <a:avLst/>
          </a:prstGeom>
          <a:solidFill>
            <a:schemeClr val="bg1"/>
          </a:solidFill>
          <a:ln>
            <a:solidFill>
              <a:srgbClr val="8A3CC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Transactions between related or connected parties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7771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  <p:bldP spid="8" grpId="0" animBg="1"/>
      <p:bldP spid="3" grpId="0" animBg="1"/>
      <p:bldP spid="4" grpId="0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6A99E1-434E-D894-594C-2D3BD94C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D0A1E56-06A1-DE2A-6CD2-0AF61F11613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00881E1-7E9E-78FC-4C7A-887F3884C5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E04481D-5C90-F949-FC10-A12C3B0C034A}"/>
              </a:ext>
            </a:extLst>
          </p:cNvPr>
          <p:cNvSpPr txBox="1"/>
          <p:nvPr/>
        </p:nvSpPr>
        <p:spPr>
          <a:xfrm>
            <a:off x="388055" y="1006300"/>
            <a:ext cx="609845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 Methodology for Assessing Market Rent: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5E6645-DE97-86C2-BABF-8AB4764F30AC}"/>
              </a:ext>
            </a:extLst>
          </p:cNvPr>
          <p:cNvSpPr txBox="1"/>
          <p:nvPr/>
        </p:nvSpPr>
        <p:spPr>
          <a:xfrm>
            <a:off x="5463637" y="632649"/>
            <a:ext cx="20457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Rent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674D17D-5344-1A12-0DDA-7C056F6BF28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71213927"/>
              </p:ext>
            </p:extLst>
          </p:nvPr>
        </p:nvGraphicFramePr>
        <p:xfrm>
          <a:off x="180432" y="1529520"/>
          <a:ext cx="11489792" cy="2672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: Folded Corner 2">
            <a:extLst>
              <a:ext uri="{FF2B5EF4-FFF2-40B4-BE49-F238E27FC236}">
                <a16:creationId xmlns:a16="http://schemas.microsoft.com/office/drawing/2014/main" id="{1470148E-C69E-3C06-D5BB-E915839C0AD2}"/>
              </a:ext>
            </a:extLst>
          </p:cNvPr>
          <p:cNvSpPr/>
          <p:nvPr/>
        </p:nvSpPr>
        <p:spPr>
          <a:xfrm>
            <a:off x="526939" y="4268845"/>
            <a:ext cx="5176437" cy="1698001"/>
          </a:xfrm>
          <a:prstGeom prst="foldedCorner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5000"/>
              </a:lnSpc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 existing lease terms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are considered the 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appropriate lease terms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, unless they are:</a:t>
            </a:r>
          </a:p>
          <a:p>
            <a:pPr marL="285750" lvl="0" indent="-285750">
              <a:lnSpc>
                <a:spcPct val="125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Unlawful, or</a:t>
            </a:r>
          </a:p>
          <a:p>
            <a:pPr marL="285750" lvl="0" indent="-285750">
              <a:lnSpc>
                <a:spcPct val="125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In breach of prevailing legislation</a:t>
            </a: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0959280E-2634-C246-5FDF-8841AA06D588}"/>
              </a:ext>
            </a:extLst>
          </p:cNvPr>
          <p:cNvSpPr/>
          <p:nvPr/>
        </p:nvSpPr>
        <p:spPr>
          <a:xfrm>
            <a:off x="6096000" y="4098042"/>
            <a:ext cx="6096000" cy="666037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 notional (hypothetical) lease is assumed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Arrow: Pentagon 7">
            <a:extLst>
              <a:ext uri="{FF2B5EF4-FFF2-40B4-BE49-F238E27FC236}">
                <a16:creationId xmlns:a16="http://schemas.microsoft.com/office/drawing/2014/main" id="{089B43D4-640A-C3DF-A113-69739E29B6B2}"/>
              </a:ext>
            </a:extLst>
          </p:cNvPr>
          <p:cNvSpPr/>
          <p:nvPr/>
        </p:nvSpPr>
        <p:spPr>
          <a:xfrm>
            <a:off x="6096000" y="4897170"/>
            <a:ext cx="6096000" cy="954530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lease terms reflect those typically prevailing in the market for similar properties at the valuation date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Arrow: Pentagon 13">
            <a:extLst>
              <a:ext uri="{FF2B5EF4-FFF2-40B4-BE49-F238E27FC236}">
                <a16:creationId xmlns:a16="http://schemas.microsoft.com/office/drawing/2014/main" id="{2DF2045A-1444-4C9F-3CF5-B88CF3A70A9D}"/>
              </a:ext>
            </a:extLst>
          </p:cNvPr>
          <p:cNvSpPr/>
          <p:nvPr/>
        </p:nvSpPr>
        <p:spPr>
          <a:xfrm>
            <a:off x="6096000" y="5984791"/>
            <a:ext cx="6096000" cy="666037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parties are assumed to be typical market participants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3010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3" grpId="0" animBg="1"/>
      <p:bldP spid="4" grpId="0" animBg="1"/>
      <p:bldP spid="8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CD28A4-CDE9-47DF-CE04-A785692A1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F0F3DC0-914E-60E7-E678-EB3E427AEDA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4978E1C-5B96-8F97-5C7C-1324CAF065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BCE5621-A31C-F19C-CEC6-80070FA4A952}"/>
              </a:ext>
            </a:extLst>
          </p:cNvPr>
          <p:cNvSpPr txBox="1"/>
          <p:nvPr/>
        </p:nvSpPr>
        <p:spPr>
          <a:xfrm>
            <a:off x="335414" y="1254239"/>
            <a:ext cx="609845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 Methodology for Assessing Market Rent: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DAEEC8-02B5-617C-BC46-574D6B4BD22F}"/>
              </a:ext>
            </a:extLst>
          </p:cNvPr>
          <p:cNvSpPr txBox="1"/>
          <p:nvPr/>
        </p:nvSpPr>
        <p:spPr>
          <a:xfrm>
            <a:off x="5463637" y="632649"/>
            <a:ext cx="20457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Rent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3DC132A8-5C21-CC8C-12EF-A9CF1806C960}"/>
              </a:ext>
            </a:extLst>
          </p:cNvPr>
          <p:cNvSpPr/>
          <p:nvPr/>
        </p:nvSpPr>
        <p:spPr>
          <a:xfrm>
            <a:off x="506174" y="2113002"/>
            <a:ext cx="5534032" cy="808778"/>
          </a:xfrm>
          <a:prstGeom prst="roundRect">
            <a:avLst>
              <a:gd name="adj" fmla="val 10000"/>
            </a:avLst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739C4A8-B2BE-E8F2-C7C9-50BD79C0385E}"/>
              </a:ext>
            </a:extLst>
          </p:cNvPr>
          <p:cNvGrpSpPr/>
          <p:nvPr/>
        </p:nvGrpSpPr>
        <p:grpSpPr>
          <a:xfrm>
            <a:off x="647693" y="2247445"/>
            <a:ext cx="5534032" cy="808778"/>
            <a:chOff x="142868" y="1588458"/>
            <a:chExt cx="5534032" cy="808778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53053BAF-B134-45D3-4642-8FEECD1B4F5C}"/>
                </a:ext>
              </a:extLst>
            </p:cNvPr>
            <p:cNvSpPr/>
            <p:nvPr/>
          </p:nvSpPr>
          <p:spPr>
            <a:xfrm>
              <a:off x="142868" y="1588458"/>
              <a:ext cx="5534032" cy="808778"/>
            </a:xfrm>
            <a:prstGeom prst="roundRect">
              <a:avLst>
                <a:gd name="adj" fmla="val 10000"/>
              </a:avLst>
            </a:prstGeom>
            <a:ln>
              <a:solidFill>
                <a:srgbClr val="00B050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Rectangle: Rounded Corners 5">
              <a:extLst>
                <a:ext uri="{FF2B5EF4-FFF2-40B4-BE49-F238E27FC236}">
                  <a16:creationId xmlns:a16="http://schemas.microsoft.com/office/drawing/2014/main" id="{5A397E07-6343-7BA0-5536-C0D4482F96EF}"/>
                </a:ext>
              </a:extLst>
            </p:cNvPr>
            <p:cNvSpPr txBox="1"/>
            <p:nvPr/>
          </p:nvSpPr>
          <p:spPr>
            <a:xfrm>
              <a:off x="166556" y="1612146"/>
              <a:ext cx="5486656" cy="76140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>
                  <a:solidFill>
                    <a:srgbClr val="00B050"/>
                  </a:solidFill>
                  <a:latin typeface="Alexandria"/>
                </a:rPr>
                <a:t>Case One: </a:t>
              </a:r>
            </a:p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>
                  <a:solidFill>
                    <a:srgbClr val="00B050"/>
                  </a:solidFill>
                  <a:latin typeface="Alexandria"/>
                </a:rPr>
                <a:t>Where an Existing Lease Is in Place </a:t>
              </a:r>
            </a:p>
          </p:txBody>
        </p:sp>
      </p:grp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518FE93-7DAB-F7CD-F436-957E439AA6DE}"/>
              </a:ext>
            </a:extLst>
          </p:cNvPr>
          <p:cNvSpPr/>
          <p:nvPr/>
        </p:nvSpPr>
        <p:spPr>
          <a:xfrm>
            <a:off x="571103" y="5064929"/>
            <a:ext cx="5528504" cy="808778"/>
          </a:xfrm>
          <a:prstGeom prst="roundRect">
            <a:avLst>
              <a:gd name="adj" fmla="val 1000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A5E07DAD-3DB3-3E97-8642-C9FD2C0FD8DF}"/>
              </a:ext>
            </a:extLst>
          </p:cNvPr>
          <p:cNvGrpSpPr/>
          <p:nvPr/>
        </p:nvGrpSpPr>
        <p:grpSpPr>
          <a:xfrm>
            <a:off x="712621" y="5199372"/>
            <a:ext cx="5528504" cy="808778"/>
            <a:chOff x="5959937" y="1588458"/>
            <a:chExt cx="5528504" cy="808778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43318511-52A2-F72A-16AD-185DC645836C}"/>
                </a:ext>
              </a:extLst>
            </p:cNvPr>
            <p:cNvSpPr/>
            <p:nvPr/>
          </p:nvSpPr>
          <p:spPr>
            <a:xfrm>
              <a:off x="5959937" y="1588458"/>
              <a:ext cx="5528504" cy="808778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Rectangle: Rounded Corners 5">
              <a:extLst>
                <a:ext uri="{FF2B5EF4-FFF2-40B4-BE49-F238E27FC236}">
                  <a16:creationId xmlns:a16="http://schemas.microsoft.com/office/drawing/2014/main" id="{426000DF-61C5-4E36-89DB-6C43EC825F81}"/>
                </a:ext>
              </a:extLst>
            </p:cNvPr>
            <p:cNvSpPr txBox="1"/>
            <p:nvPr/>
          </p:nvSpPr>
          <p:spPr>
            <a:xfrm>
              <a:off x="5983625" y="1612146"/>
              <a:ext cx="5481128" cy="76140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>
                  <a:solidFill>
                    <a:srgbClr val="0070C0"/>
                  </a:solidFill>
                  <a:latin typeface="Alexandria"/>
                </a:rPr>
                <a:t>Case Two: </a:t>
              </a:r>
            </a:p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>
                  <a:solidFill>
                    <a:srgbClr val="0070C0"/>
                  </a:solidFill>
                  <a:latin typeface="Alexandria"/>
                </a:rPr>
                <a:t>Where No Lease Exists</a:t>
              </a:r>
            </a:p>
          </p:txBody>
        </p:sp>
      </p:grpSp>
      <p:sp>
        <p:nvSpPr>
          <p:cNvPr id="25" name="Rectangle: Folded Corner 24">
            <a:extLst>
              <a:ext uri="{FF2B5EF4-FFF2-40B4-BE49-F238E27FC236}">
                <a16:creationId xmlns:a16="http://schemas.microsoft.com/office/drawing/2014/main" id="{24B8BE65-C016-991B-FBE0-207F5BB9E928}"/>
              </a:ext>
            </a:extLst>
          </p:cNvPr>
          <p:cNvSpPr/>
          <p:nvPr/>
        </p:nvSpPr>
        <p:spPr>
          <a:xfrm>
            <a:off x="6509389" y="1379355"/>
            <a:ext cx="5176437" cy="2526224"/>
          </a:xfrm>
          <a:prstGeom prst="foldedCorner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5000"/>
              </a:lnSpc>
            </a:pPr>
            <a:r>
              <a:rPr lang="en-US" sz="2000" b="1" dirty="0">
                <a:solidFill>
                  <a:srgbClr val="FF0000"/>
                </a:solidFill>
                <a:latin typeface="Alexandria"/>
              </a:rPr>
              <a:t>Applied Example:</a:t>
            </a:r>
          </a:p>
          <a:p>
            <a:pPr lvl="0">
              <a:lnSpc>
                <a:spcPct val="125000"/>
              </a:lnSpc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A property leased for a total term of 10 years with 7 years unexpired.</a:t>
            </a:r>
          </a:p>
          <a:p>
            <a:pPr marL="342900" lvl="0" indent="-342900">
              <a:lnSpc>
                <a:spcPct val="125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00B050"/>
                </a:solidFill>
                <a:latin typeface="Alexandria"/>
              </a:rPr>
              <a:t>The Market Rent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is assessed based on the 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existing lease terms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, </a:t>
            </a:r>
            <a:r>
              <a:rPr lang="en-US" sz="2000" u="sng" dirty="0">
                <a:solidFill>
                  <a:prstClr val="black"/>
                </a:solidFill>
                <a:latin typeface="Alexandria"/>
              </a:rPr>
              <a:t>not on the assumption of a new lease with different terms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.</a:t>
            </a:r>
            <a:endParaRPr lang="en-US" sz="2000" dirty="0">
              <a:solidFill>
                <a:prstClr val="black"/>
              </a:solidFill>
              <a:latin typeface="Alexandria"/>
            </a:endParaRPr>
          </a:p>
        </p:txBody>
      </p:sp>
      <p:sp>
        <p:nvSpPr>
          <p:cNvPr id="26" name="Rectangle: Folded Corner 25">
            <a:extLst>
              <a:ext uri="{FF2B5EF4-FFF2-40B4-BE49-F238E27FC236}">
                <a16:creationId xmlns:a16="http://schemas.microsoft.com/office/drawing/2014/main" id="{B18D27C0-EB72-D4CF-98DB-721FED8BD5E0}"/>
              </a:ext>
            </a:extLst>
          </p:cNvPr>
          <p:cNvSpPr/>
          <p:nvPr/>
        </p:nvSpPr>
        <p:spPr>
          <a:xfrm>
            <a:off x="6509388" y="4340649"/>
            <a:ext cx="5176437" cy="2526224"/>
          </a:xfrm>
          <a:prstGeom prst="foldedCorner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5000"/>
              </a:lnSpc>
            </a:pPr>
            <a:r>
              <a:rPr lang="en-US" sz="2000" b="1" dirty="0">
                <a:solidFill>
                  <a:srgbClr val="FF0000"/>
                </a:solidFill>
                <a:latin typeface="Alexandria"/>
              </a:rPr>
              <a:t>Applied Example:</a:t>
            </a:r>
          </a:p>
          <a:p>
            <a:pPr lvl="0">
              <a:lnSpc>
                <a:spcPct val="125000"/>
              </a:lnSpc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A vacant property requiring an assessment of Market Rent.</a:t>
            </a:r>
          </a:p>
          <a:p>
            <a:pPr lvl="0">
              <a:lnSpc>
                <a:spcPct val="125000"/>
              </a:lnSpc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A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notional lease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is assumed reflecting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market norms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 (e.g. a 3-year net lease with annual rent review).</a:t>
            </a:r>
            <a:endParaRPr lang="en-US" sz="2000" dirty="0">
              <a:solidFill>
                <a:prstClr val="black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83361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7FDB67-5A6B-BBB6-367C-5FE1872444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FD41968-23E3-A2D9-1EE3-F0A815A8DDB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8C64DB4-4D90-F936-DB09-2044412AC056}"/>
              </a:ext>
            </a:extLst>
          </p:cNvPr>
          <p:cNvSpPr txBox="1"/>
          <p:nvPr/>
        </p:nvSpPr>
        <p:spPr>
          <a:xfrm>
            <a:off x="5815067" y="599270"/>
            <a:ext cx="20457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Rent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DE36DAA-84D4-2D55-9354-5C0B26B8D6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5783D5D-B8BA-87D2-1AFA-52BC111B73D5}"/>
              </a:ext>
            </a:extLst>
          </p:cNvPr>
          <p:cNvSpPr txBox="1"/>
          <p:nvPr/>
        </p:nvSpPr>
        <p:spPr>
          <a:xfrm>
            <a:off x="335414" y="1254239"/>
            <a:ext cx="793748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 Professional Requirements in a Market Rent Valuation Report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2B062D7-46F3-7493-C5C5-B9850462F69C}"/>
              </a:ext>
            </a:extLst>
          </p:cNvPr>
          <p:cNvSpPr txBox="1"/>
          <p:nvPr/>
        </p:nvSpPr>
        <p:spPr>
          <a:xfrm>
            <a:off x="749762" y="1696436"/>
            <a:ext cx="7937488" cy="437043"/>
          </a:xfrm>
          <a:prstGeom prst="rect">
            <a:avLst/>
          </a:prstGeom>
          <a:solidFill>
            <a:srgbClr val="FFFFEB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A Market Rent valuation report should include: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467DF58C-752B-FE75-815A-DFD5903DE041}"/>
              </a:ext>
            </a:extLst>
          </p:cNvPr>
          <p:cNvSpPr/>
          <p:nvPr/>
        </p:nvSpPr>
        <p:spPr>
          <a:xfrm>
            <a:off x="749762" y="2406840"/>
            <a:ext cx="7111058" cy="47382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Clear statement of the assessed Market Rent</a:t>
            </a:r>
            <a:endParaRPr lang="en-US" sz="2000" dirty="0"/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28308550-0B8B-9B2D-1575-EE316F32493B}"/>
              </a:ext>
            </a:extLst>
          </p:cNvPr>
          <p:cNvSpPr/>
          <p:nvPr/>
        </p:nvSpPr>
        <p:spPr>
          <a:xfrm>
            <a:off x="749761" y="3061809"/>
            <a:ext cx="7111059" cy="47382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Valuation date</a:t>
            </a:r>
            <a:endParaRPr lang="en-US" sz="2000" dirty="0"/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5E51DFEE-6E38-23FB-B64A-3FA1B83555FE}"/>
              </a:ext>
            </a:extLst>
          </p:cNvPr>
          <p:cNvSpPr/>
          <p:nvPr/>
        </p:nvSpPr>
        <p:spPr>
          <a:xfrm>
            <a:off x="749761" y="3983819"/>
            <a:ext cx="7111059" cy="47382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Assumed lease terms, including:</a:t>
            </a:r>
            <a:endParaRPr lang="en-US" sz="2000" dirty="0"/>
          </a:p>
        </p:txBody>
      </p:sp>
      <p:sp>
        <p:nvSpPr>
          <p:cNvPr id="2" name="Callout: Left Arrow 1">
            <a:extLst>
              <a:ext uri="{FF2B5EF4-FFF2-40B4-BE49-F238E27FC236}">
                <a16:creationId xmlns:a16="http://schemas.microsoft.com/office/drawing/2014/main" id="{53CB9B46-059B-A8DA-E8D7-2FEEACF87B82}"/>
              </a:ext>
            </a:extLst>
          </p:cNvPr>
          <p:cNvSpPr/>
          <p:nvPr/>
        </p:nvSpPr>
        <p:spPr>
          <a:xfrm>
            <a:off x="7860820" y="2986592"/>
            <a:ext cx="3979886" cy="2526224"/>
          </a:xfrm>
          <a:prstGeom prst="leftArrowCallou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lnSpc>
                <a:spcPct val="125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Lease duration</a:t>
            </a:r>
          </a:p>
          <a:p>
            <a:pPr marL="342900" lvl="0" indent="-342900">
              <a:lnSpc>
                <a:spcPct val="125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Rent structure (Net/Gross)</a:t>
            </a:r>
          </a:p>
          <a:p>
            <a:pPr marL="342900" lvl="0" indent="-342900">
              <a:lnSpc>
                <a:spcPct val="125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Responsibilities</a:t>
            </a:r>
          </a:p>
          <a:p>
            <a:pPr marL="342900" lvl="0" indent="-342900">
              <a:lnSpc>
                <a:spcPct val="125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Review mechanism</a:t>
            </a:r>
          </a:p>
        </p:txBody>
      </p: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789EE29E-E9B4-E6FF-9206-ACE46CFFF9F7}"/>
              </a:ext>
            </a:extLst>
          </p:cNvPr>
          <p:cNvSpPr/>
          <p:nvPr/>
        </p:nvSpPr>
        <p:spPr>
          <a:xfrm>
            <a:off x="749762" y="4912314"/>
            <a:ext cx="7111058" cy="47382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Valuation methodology adopted</a:t>
            </a:r>
            <a:endParaRPr lang="en-US" sz="2000" dirty="0"/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0B5C9EAD-D68A-02B7-E627-B655F99D22EF}"/>
              </a:ext>
            </a:extLst>
          </p:cNvPr>
          <p:cNvSpPr/>
          <p:nvPr/>
        </p:nvSpPr>
        <p:spPr>
          <a:xfrm>
            <a:off x="749761" y="5629275"/>
            <a:ext cx="7111059" cy="47382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Market evidence and comparables relied upon</a:t>
            </a:r>
            <a:endParaRPr lang="en-US" sz="2000" dirty="0"/>
          </a:p>
        </p:txBody>
      </p:sp>
      <p:sp>
        <p:nvSpPr>
          <p:cNvPr id="7" name="Arrow: Pentagon 6">
            <a:extLst>
              <a:ext uri="{FF2B5EF4-FFF2-40B4-BE49-F238E27FC236}">
                <a16:creationId xmlns:a16="http://schemas.microsoft.com/office/drawing/2014/main" id="{52C71213-4DD3-D0B7-1D9A-00D54B481955}"/>
              </a:ext>
            </a:extLst>
          </p:cNvPr>
          <p:cNvSpPr/>
          <p:nvPr/>
        </p:nvSpPr>
        <p:spPr>
          <a:xfrm>
            <a:off x="749761" y="6307982"/>
            <a:ext cx="7111059" cy="47382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Any special assumptions made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74369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2" grpId="0" animBg="1"/>
      <p:bldP spid="3" grpId="0" animBg="1"/>
      <p:bldP spid="4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145F75-5130-AFD4-1717-868CE390D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46D2DC0-3B58-2C3A-E7B3-86D22DD4961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C39AF17-1565-4918-29A4-00F7493048C0}"/>
              </a:ext>
            </a:extLst>
          </p:cNvPr>
          <p:cNvSpPr txBox="1"/>
          <p:nvPr/>
        </p:nvSpPr>
        <p:spPr>
          <a:xfrm>
            <a:off x="5815067" y="599270"/>
            <a:ext cx="20457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Market Rent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A921A79-9B76-EFD8-62ED-9A5E7B7DE9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AD59331-E198-3B8B-CED4-FA6956838FFE}"/>
              </a:ext>
            </a:extLst>
          </p:cNvPr>
          <p:cNvSpPr txBox="1"/>
          <p:nvPr/>
        </p:nvSpPr>
        <p:spPr>
          <a:xfrm>
            <a:off x="335414" y="1254239"/>
            <a:ext cx="793748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Summary Presentation Format /Market Rent Assessment/</a:t>
            </a:r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31A8C22A-C191-7D76-03A5-CC3CC7C1CC90}"/>
              </a:ext>
            </a:extLst>
          </p:cNvPr>
          <p:cNvSpPr/>
          <p:nvPr/>
        </p:nvSpPr>
        <p:spPr>
          <a:xfrm>
            <a:off x="748629" y="2064582"/>
            <a:ext cx="7111058" cy="47382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Assessed Market Rent: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SAR 120,000 per annum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7E285FDE-9D0D-161C-FECC-63646D4047E5}"/>
              </a:ext>
            </a:extLst>
          </p:cNvPr>
          <p:cNvSpPr/>
          <p:nvPr/>
        </p:nvSpPr>
        <p:spPr>
          <a:xfrm>
            <a:off x="748629" y="3218108"/>
            <a:ext cx="7111059" cy="47382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Valuation Date: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1 January 2024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86E97520-92E7-6AF3-890F-9BE1BD65682D}"/>
              </a:ext>
            </a:extLst>
          </p:cNvPr>
          <p:cNvSpPr/>
          <p:nvPr/>
        </p:nvSpPr>
        <p:spPr>
          <a:xfrm>
            <a:off x="748629" y="4363275"/>
            <a:ext cx="7111059" cy="47382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Assumed lease terms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, including: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Callout: Left Arrow 1">
            <a:extLst>
              <a:ext uri="{FF2B5EF4-FFF2-40B4-BE49-F238E27FC236}">
                <a16:creationId xmlns:a16="http://schemas.microsoft.com/office/drawing/2014/main" id="{96EC16C7-95B3-64DB-2319-5604A87426F1}"/>
              </a:ext>
            </a:extLst>
          </p:cNvPr>
          <p:cNvSpPr/>
          <p:nvPr/>
        </p:nvSpPr>
        <p:spPr>
          <a:xfrm>
            <a:off x="7860820" y="2986592"/>
            <a:ext cx="3979886" cy="3272138"/>
          </a:xfrm>
          <a:prstGeom prst="leftArrowCallou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lnSpc>
                <a:spcPct val="125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Lease term: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5 years</a:t>
            </a:r>
          </a:p>
          <a:p>
            <a:pPr marL="342900" lvl="0" indent="-342900">
              <a:lnSpc>
                <a:spcPct val="125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Lease type: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 Net Lease</a:t>
            </a:r>
          </a:p>
          <a:p>
            <a:pPr marL="342900" lvl="0" indent="-342900">
              <a:lnSpc>
                <a:spcPct val="125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Rent review: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Annual at 5%</a:t>
            </a:r>
          </a:p>
          <a:p>
            <a:pPr marL="342900" lvl="0" indent="-342900">
              <a:lnSpc>
                <a:spcPct val="125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Permitted use: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Commercial / Office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6269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31D41E-267F-E31A-F614-8128A159BB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E95F037-2BA6-0C9B-0585-C0CE651B80B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E3F75C3-2C9F-AE32-AC30-C1504A71ADEF}"/>
              </a:ext>
            </a:extLst>
          </p:cNvPr>
          <p:cNvSpPr txBox="1"/>
          <p:nvPr/>
        </p:nvSpPr>
        <p:spPr>
          <a:xfrm>
            <a:off x="4150770" y="524524"/>
            <a:ext cx="4431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Overview of Valuation Bases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D9C7F6F-AA4B-3343-BB08-CB9FA3531C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8A91C92F-FEDB-30BA-0E73-724873A42016}"/>
              </a:ext>
            </a:extLst>
          </p:cNvPr>
          <p:cNvSpPr txBox="1"/>
          <p:nvPr/>
        </p:nvSpPr>
        <p:spPr>
          <a:xfrm>
            <a:off x="335413" y="1254239"/>
            <a:ext cx="763071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 Why Are Bases of Value Other Than Market Value Required?: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1B5034-0B95-4CF8-5015-18CC8CFD1972}"/>
              </a:ext>
            </a:extLst>
          </p:cNvPr>
          <p:cNvSpPr txBox="1"/>
          <p:nvPr/>
        </p:nvSpPr>
        <p:spPr>
          <a:xfrm>
            <a:off x="496088" y="1866599"/>
            <a:ext cx="11328978" cy="117570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In professional valuation practice, the default basis of value is </a:t>
            </a:r>
            <a:r>
              <a:rPr lang="en-US" sz="2000" b="1" dirty="0">
                <a:solidFill>
                  <a:srgbClr val="FF0000"/>
                </a:solidFill>
                <a:latin typeface="Alexandria"/>
              </a:rPr>
              <a:t>Market Value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, as it reflects the amount for which an asset can be exchanged in the open market between independent parties under competitive conditions.</a:t>
            </a: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0079C5DD-5A1D-2F42-7BD7-55667DD3624D}"/>
              </a:ext>
            </a:extLst>
          </p:cNvPr>
          <p:cNvSpPr/>
          <p:nvPr/>
        </p:nvSpPr>
        <p:spPr>
          <a:xfrm>
            <a:off x="6149449" y="3711724"/>
            <a:ext cx="6042551" cy="751667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 purpose of the valuation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(financing, financial reporting, taxation, special settlements);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F4C6A172-0BDB-CC19-D63D-7266DEE59E8F}"/>
              </a:ext>
            </a:extLst>
          </p:cNvPr>
          <p:cNvSpPr/>
          <p:nvPr/>
        </p:nvSpPr>
        <p:spPr>
          <a:xfrm>
            <a:off x="6149449" y="4688811"/>
            <a:ext cx="6031423" cy="751667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 nature of the parties involved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(identified parties, investors, financial institutions);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93B85F1F-3729-C68A-0D67-6D4A4301561C}"/>
              </a:ext>
            </a:extLst>
          </p:cNvPr>
          <p:cNvSpPr/>
          <p:nvPr/>
        </p:nvSpPr>
        <p:spPr>
          <a:xfrm>
            <a:off x="6160577" y="5665899"/>
            <a:ext cx="6031423" cy="751667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ü"/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 legal and regulatory framework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(national legislation, international standards).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2C3D0AC5-4624-CD1E-E3D1-0FF823AF5F7F}"/>
              </a:ext>
            </a:extLst>
          </p:cNvPr>
          <p:cNvSpPr/>
          <p:nvPr/>
        </p:nvSpPr>
        <p:spPr>
          <a:xfrm>
            <a:off x="180431" y="3739848"/>
            <a:ext cx="5831125" cy="2014597"/>
          </a:xfrm>
          <a:prstGeom prst="cloud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Alexandria"/>
              </a:rPr>
              <a:t>However, </a:t>
            </a:r>
            <a:r>
              <a:rPr lang="en-US" sz="2000" b="1" dirty="0">
                <a:latin typeface="Alexandria"/>
              </a:rPr>
              <a:t>professional practice often requires the use of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alternative bases of value that are appropriate to:</a:t>
            </a:r>
          </a:p>
        </p:txBody>
      </p:sp>
    </p:spTree>
    <p:extLst>
      <p:ext uri="{BB962C8B-B14F-4D97-AF65-F5344CB8AC3E}">
        <p14:creationId xmlns:p14="http://schemas.microsoft.com/office/powerpoint/2010/main" val="368981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 animBg="1"/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83ABB3-36D7-EA7C-0131-DA365572C7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68A1EC5-99E9-9F9B-365B-A94D61AA86C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0E7A732-3B14-8D33-F533-7E4747575D37}"/>
              </a:ext>
            </a:extLst>
          </p:cNvPr>
          <p:cNvSpPr txBox="1"/>
          <p:nvPr/>
        </p:nvSpPr>
        <p:spPr>
          <a:xfrm>
            <a:off x="4150770" y="524524"/>
            <a:ext cx="4431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Overview of Valuation Bases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4F36894-5796-4ECE-24AB-22DFE5DD74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55FAED56-1A0A-F1B2-528E-C62FBD0C8C0D}"/>
              </a:ext>
            </a:extLst>
          </p:cNvPr>
          <p:cNvSpPr txBox="1"/>
          <p:nvPr/>
        </p:nvSpPr>
        <p:spPr>
          <a:xfrm>
            <a:off x="335413" y="1254239"/>
            <a:ext cx="763071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 Why Are Bases of Value Other Than Market Value Required?: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3F160F-ED42-AD87-F92E-A6B828140959}"/>
              </a:ext>
            </a:extLst>
          </p:cNvPr>
          <p:cNvSpPr txBox="1"/>
          <p:nvPr/>
        </p:nvSpPr>
        <p:spPr>
          <a:xfrm>
            <a:off x="496088" y="1805943"/>
            <a:ext cx="11328978" cy="80637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In such cases,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the valuer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may apply a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basis of value other than Market Value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, provided that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 following requirements are met: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D3F47E38-77D4-D9B4-4C15-9109035C1343}"/>
              </a:ext>
            </a:extLst>
          </p:cNvPr>
          <p:cNvSpPr/>
          <p:nvPr/>
        </p:nvSpPr>
        <p:spPr>
          <a:xfrm>
            <a:off x="945397" y="3000866"/>
            <a:ext cx="10430360" cy="636607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</a:t>
            </a:r>
            <a:r>
              <a:rPr lang="en-US" sz="2000" b="1" dirty="0">
                <a:solidFill>
                  <a:srgbClr val="8A3CC4"/>
                </a:solidFill>
                <a:latin typeface="Alexandria"/>
              </a:rPr>
              <a:t>purpose of the valuation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must be clearly identified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before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 selecting any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basis of value other than Market Value.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141DC967-A2D7-EC3B-8B41-547586814D9D}"/>
              </a:ext>
            </a:extLst>
          </p:cNvPr>
          <p:cNvSpPr/>
          <p:nvPr/>
        </p:nvSpPr>
        <p:spPr>
          <a:xfrm>
            <a:off x="945397" y="3925524"/>
            <a:ext cx="10430360" cy="636607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valuer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must apply a </a:t>
            </a:r>
            <a:r>
              <a:rPr lang="en-US" sz="2000" b="1" dirty="0" err="1">
                <a:solidFill>
                  <a:srgbClr val="FF3399"/>
                </a:solidFill>
                <a:latin typeface="Alexandria"/>
              </a:rPr>
              <a:t>recognised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 basis of value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that is </a:t>
            </a:r>
            <a:r>
              <a:rPr lang="en-US" sz="2000" b="1" dirty="0">
                <a:solidFill>
                  <a:srgbClr val="8A3CC4"/>
                </a:solidFill>
                <a:latin typeface="Alexandria"/>
              </a:rPr>
              <a:t>appropriate and consistent with the stated purpose.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8A3CC4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D2553EDC-9D6F-311A-2905-F526ABA2ED94}"/>
              </a:ext>
            </a:extLst>
          </p:cNvPr>
          <p:cNvSpPr/>
          <p:nvPr/>
        </p:nvSpPr>
        <p:spPr>
          <a:xfrm>
            <a:off x="945397" y="4856301"/>
            <a:ext cx="10430360" cy="636607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valuer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 must adhere to 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the principles of transparency, coherence, and consistency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in defining, applying, and reporting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the chosen basis of value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2B7CE4DF-389A-0B3A-F23E-E0CAB0D907E8}"/>
              </a:ext>
            </a:extLst>
          </p:cNvPr>
          <p:cNvSpPr/>
          <p:nvPr/>
        </p:nvSpPr>
        <p:spPr>
          <a:xfrm>
            <a:off x="945397" y="5780959"/>
            <a:ext cx="10430360" cy="636607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Where the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valuation outcome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does not represent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Market Value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, 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valuer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 must explicitly state this in the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valuation report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2128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2" grpId="0" animBg="1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9CB228-35FB-E291-9354-24823D6BE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E20DBF6-DF7A-D38D-E474-618A16CED17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08B4985-35D6-9868-44BE-8B3F711513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F2B138C6-0999-97D6-D931-3E1398C27075}"/>
              </a:ext>
            </a:extLst>
          </p:cNvPr>
          <p:cNvSpPr txBox="1"/>
          <p:nvPr/>
        </p:nvSpPr>
        <p:spPr>
          <a:xfrm>
            <a:off x="756050" y="1342198"/>
            <a:ext cx="609845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Types of</a:t>
            </a:r>
            <a:r>
              <a:rPr kumimoji="0" lang="ar-SY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Valuation Bases 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D81DB7-4211-E295-873A-28504A87D954}"/>
              </a:ext>
            </a:extLst>
          </p:cNvPr>
          <p:cNvSpPr txBox="1"/>
          <p:nvPr/>
        </p:nvSpPr>
        <p:spPr>
          <a:xfrm>
            <a:off x="4528708" y="524820"/>
            <a:ext cx="4431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Overview of Valuation Bases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8FBAA7B-D51E-CAD8-548B-1877771053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96034312"/>
              </p:ext>
            </p:extLst>
          </p:nvPr>
        </p:nvGraphicFramePr>
        <p:xfrm>
          <a:off x="-1" y="-145639"/>
          <a:ext cx="12011570" cy="71779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55340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FB2262-4BC6-8B6B-1041-FF840E04E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8658546-169B-9BC7-B6CE-6E6AFE86BA0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3514748-0F5F-979E-CA4D-01B548939917}"/>
              </a:ext>
            </a:extLst>
          </p:cNvPr>
          <p:cNvSpPr txBox="1"/>
          <p:nvPr/>
        </p:nvSpPr>
        <p:spPr>
          <a:xfrm>
            <a:off x="5815068" y="545680"/>
            <a:ext cx="164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Fair Value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B2F7E1E-823B-0445-A8D4-96CB4FDBF6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C02773B-FFCB-220C-BE31-B81ACAFBA2CC}"/>
              </a:ext>
            </a:extLst>
          </p:cNvPr>
          <p:cNvSpPr txBox="1"/>
          <p:nvPr/>
        </p:nvSpPr>
        <p:spPr>
          <a:xfrm>
            <a:off x="335414" y="1254239"/>
            <a:ext cx="609845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 The Concept of Fair Value: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7F5B91-650A-A209-BCDE-5D2772BB7EE5}"/>
              </a:ext>
            </a:extLst>
          </p:cNvPr>
          <p:cNvSpPr txBox="1"/>
          <p:nvPr/>
        </p:nvSpPr>
        <p:spPr>
          <a:xfrm>
            <a:off x="749761" y="1806207"/>
            <a:ext cx="11183934" cy="117570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Fair value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is regarded as one of the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most conceptually ambiguous bases of value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in real estate valuation, both academically and professionally, due to its use in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different contexts with differing underlying assumptions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. It is therefore essential to draw a clear distinction between two principal meanings: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AB75D96-2721-9682-26AA-8A306FBBB00A}"/>
              </a:ext>
            </a:extLst>
          </p:cNvPr>
          <p:cNvSpPr/>
          <p:nvPr/>
        </p:nvSpPr>
        <p:spPr>
          <a:xfrm>
            <a:off x="3156803" y="3344000"/>
            <a:ext cx="6157678" cy="808778"/>
          </a:xfrm>
          <a:prstGeom prst="roundRect">
            <a:avLst>
              <a:gd name="adj" fmla="val 10000"/>
            </a:avLst>
          </a:prstGeom>
          <a:solidFill>
            <a:srgbClr val="FF00FF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E5D2B92-6F4D-272B-230F-ABD2941E0E5E}"/>
              </a:ext>
            </a:extLst>
          </p:cNvPr>
          <p:cNvGrpSpPr/>
          <p:nvPr/>
        </p:nvGrpSpPr>
        <p:grpSpPr>
          <a:xfrm>
            <a:off x="3298320" y="3478442"/>
            <a:ext cx="5713190" cy="808778"/>
            <a:chOff x="3017975" y="409254"/>
            <a:chExt cx="5713190" cy="808778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ADE25564-2575-2C8C-B184-CE2858E5E1AE}"/>
                </a:ext>
              </a:extLst>
            </p:cNvPr>
            <p:cNvSpPr/>
            <p:nvPr/>
          </p:nvSpPr>
          <p:spPr>
            <a:xfrm>
              <a:off x="3017975" y="409254"/>
              <a:ext cx="5595359" cy="808778"/>
            </a:xfrm>
            <a:prstGeom prst="roundRect">
              <a:avLst>
                <a:gd name="adj" fmla="val 10000"/>
              </a:avLst>
            </a:prstGeom>
            <a:ln>
              <a:solidFill>
                <a:srgbClr val="FF00FF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Rectangle: Rounded Corners 5">
              <a:extLst>
                <a:ext uri="{FF2B5EF4-FFF2-40B4-BE49-F238E27FC236}">
                  <a16:creationId xmlns:a16="http://schemas.microsoft.com/office/drawing/2014/main" id="{F34AE27A-EF37-9C01-6A7F-E1FEC490B98F}"/>
                </a:ext>
              </a:extLst>
            </p:cNvPr>
            <p:cNvSpPr txBox="1"/>
            <p:nvPr/>
          </p:nvSpPr>
          <p:spPr>
            <a:xfrm>
              <a:off x="3041663" y="432942"/>
              <a:ext cx="5689502" cy="76140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FF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lvl="0" indent="0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>
                  <a:solidFill>
                    <a:srgbClr val="FF3399"/>
                  </a:solidFill>
                  <a:latin typeface="Alexandria"/>
                </a:rPr>
                <a:t>Fair Value in transactions between identified parties</a:t>
              </a:r>
            </a:p>
            <a:p>
              <a:pPr marL="0" lvl="0" indent="0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>
                  <a:solidFill>
                    <a:srgbClr val="FF3399"/>
                  </a:solidFill>
                  <a:latin typeface="Alexandria"/>
                </a:rPr>
                <a:t>(Equitable / Non-Market Fair Value)</a:t>
              </a:r>
            </a:p>
          </p:txBody>
        </p:sp>
      </p:grp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77EEF0D8-E532-3370-917E-2016D3D99902}"/>
              </a:ext>
            </a:extLst>
          </p:cNvPr>
          <p:cNvSpPr/>
          <p:nvPr/>
        </p:nvSpPr>
        <p:spPr>
          <a:xfrm>
            <a:off x="3274632" y="5003166"/>
            <a:ext cx="5854707" cy="808778"/>
          </a:xfrm>
          <a:prstGeom prst="roundRect">
            <a:avLst>
              <a:gd name="adj" fmla="val 10000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99F4FCA7-7B0B-4C7F-4EFE-6E0D069DD92E}"/>
              </a:ext>
            </a:extLst>
          </p:cNvPr>
          <p:cNvGrpSpPr/>
          <p:nvPr/>
        </p:nvGrpSpPr>
        <p:grpSpPr>
          <a:xfrm>
            <a:off x="3416150" y="5137608"/>
            <a:ext cx="6363281" cy="808778"/>
            <a:chOff x="3017975" y="409254"/>
            <a:chExt cx="6270290" cy="808778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787D05F8-24AD-E8AC-7D9B-22BD80B831E8}"/>
                </a:ext>
              </a:extLst>
            </p:cNvPr>
            <p:cNvSpPr/>
            <p:nvPr/>
          </p:nvSpPr>
          <p:spPr>
            <a:xfrm>
              <a:off x="3017975" y="409254"/>
              <a:ext cx="5595359" cy="808778"/>
            </a:xfrm>
            <a:prstGeom prst="roundRect">
              <a:avLst>
                <a:gd name="adj" fmla="val 10000"/>
              </a:avLst>
            </a:prstGeom>
            <a:ln>
              <a:solidFill>
                <a:srgbClr val="BF95DF"/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Rectangle: Rounded Corners 5">
              <a:extLst>
                <a:ext uri="{FF2B5EF4-FFF2-40B4-BE49-F238E27FC236}">
                  <a16:creationId xmlns:a16="http://schemas.microsoft.com/office/drawing/2014/main" id="{0706F681-1881-9F6A-7923-DB9478B20BE5}"/>
                </a:ext>
              </a:extLst>
            </p:cNvPr>
            <p:cNvSpPr txBox="1"/>
            <p:nvPr/>
          </p:nvSpPr>
          <p:spPr>
            <a:xfrm>
              <a:off x="3041662" y="432942"/>
              <a:ext cx="6246603" cy="761402"/>
            </a:xfrm>
            <a:prstGeom prst="rect">
              <a:avLst/>
            </a:prstGeom>
            <a:ln>
              <a:solidFill>
                <a:srgbClr val="BF95DF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lvl="0" indent="0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>
                  <a:solidFill>
                    <a:srgbClr val="8A3CC4"/>
                  </a:solidFill>
                  <a:latin typeface="Alexandria"/>
                </a:rPr>
                <a:t>Fair Value for financial reporting purposes under International Financial Reporting Standards (IFRS 13)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88410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C80698-23AD-FF5D-C187-B16109D5CA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D2DB65E-CA3B-E4AF-A78F-8F229F5AA33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76E797E-A442-5498-7655-6DFD4F99F5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DA418B2-3E62-AE6B-D52E-DF38C8C7A977}"/>
              </a:ext>
            </a:extLst>
          </p:cNvPr>
          <p:cNvSpPr txBox="1"/>
          <p:nvPr/>
        </p:nvSpPr>
        <p:spPr>
          <a:xfrm>
            <a:off x="5920789" y="524820"/>
            <a:ext cx="164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Fair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 Value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873DAB97-1406-6655-98B2-EDFFA879DB0A}"/>
              </a:ext>
            </a:extLst>
          </p:cNvPr>
          <p:cNvSpPr/>
          <p:nvPr/>
        </p:nvSpPr>
        <p:spPr>
          <a:xfrm>
            <a:off x="1211283" y="1623406"/>
            <a:ext cx="10459876" cy="1446789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50000"/>
              </a:lnSpc>
              <a:defRPr/>
            </a:pPr>
            <a:r>
              <a:rPr lang="en-US" sz="2000" b="1" u="sng" dirty="0">
                <a:solidFill>
                  <a:srgbClr val="FF0000"/>
                </a:solidFill>
                <a:latin typeface="Alexandria"/>
              </a:rPr>
              <a:t>Fair value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is 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price that is considered equitable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for the </a:t>
            </a:r>
            <a:r>
              <a:rPr lang="en-US" sz="2000" b="1" dirty="0">
                <a:solidFill>
                  <a:srgbClr val="00B050"/>
                </a:solidFill>
                <a:latin typeface="Alexandria"/>
              </a:rPr>
              <a:t>transfer of an asset or a liability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between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two specific, identified parties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, who are </a:t>
            </a:r>
            <a:r>
              <a:rPr lang="en-US" sz="2000" b="1" dirty="0">
                <a:solidFill>
                  <a:srgbClr val="FFC000"/>
                </a:solidFill>
                <a:latin typeface="Alexandria"/>
              </a:rPr>
              <a:t>knowledgeable, willing</a:t>
            </a:r>
            <a:r>
              <a:rPr lang="en-US" sz="2000" dirty="0">
                <a:solidFill>
                  <a:srgbClr val="FFC000"/>
                </a:solidFill>
                <a:latin typeface="Alexandria"/>
              </a:rPr>
              <a:t>,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 and </a:t>
            </a:r>
            <a:r>
              <a:rPr lang="en-US" sz="2000" b="1" dirty="0">
                <a:solidFill>
                  <a:srgbClr val="8A3CC4"/>
                </a:solidFill>
                <a:latin typeface="Alexandria"/>
              </a:rPr>
              <a:t>able to transact. The price reflects the respective interests, benefits, and obligations of those parties</a:t>
            </a:r>
            <a:r>
              <a:rPr lang="en-US" sz="2000" dirty="0">
                <a:solidFill>
                  <a:srgbClr val="8A3CC4"/>
                </a:solidFill>
                <a:latin typeface="Alexandria"/>
              </a:rPr>
              <a:t>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rgbClr val="8A3CC4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861D60EC-2083-858C-E348-0316B665AC6D}"/>
              </a:ext>
            </a:extLst>
          </p:cNvPr>
          <p:cNvSpPr/>
          <p:nvPr/>
        </p:nvSpPr>
        <p:spPr>
          <a:xfrm>
            <a:off x="1211284" y="3275600"/>
            <a:ext cx="7484201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Does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not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 assume an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open and competitive market.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D1083611-E313-4D86-7FC1-50FC5DD8D908}"/>
              </a:ext>
            </a:extLst>
          </p:cNvPr>
          <p:cNvSpPr/>
          <p:nvPr/>
        </p:nvSpPr>
        <p:spPr>
          <a:xfrm>
            <a:off x="1179140" y="3934455"/>
            <a:ext cx="7520058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Does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not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 represent the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opinion of the market as a whole.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44D18870-3858-E10C-A17B-E02E547BBF9F}"/>
              </a:ext>
            </a:extLst>
          </p:cNvPr>
          <p:cNvSpPr/>
          <p:nvPr/>
        </p:nvSpPr>
        <p:spPr>
          <a:xfrm>
            <a:off x="1211283" y="4514783"/>
            <a:ext cx="7484202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Represents the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fairness of the price between two specific parties.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FD472A0-0821-EC5D-027E-58FEB8D6EB90}"/>
              </a:ext>
            </a:extLst>
          </p:cNvPr>
          <p:cNvSpPr txBox="1"/>
          <p:nvPr/>
        </p:nvSpPr>
        <p:spPr>
          <a:xfrm>
            <a:off x="756049" y="1155869"/>
            <a:ext cx="996877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Fair Value in transactions between identified parties (Equitable Value)</a:t>
            </a: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4CE74275-EF6B-BFEB-876E-AB4A5FA92057}"/>
              </a:ext>
            </a:extLst>
          </p:cNvPr>
          <p:cNvSpPr/>
          <p:nvPr/>
        </p:nvSpPr>
        <p:spPr>
          <a:xfrm>
            <a:off x="1211283" y="5718042"/>
            <a:ext cx="5911412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May take into account: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E4354A4A-9C80-5CEF-9051-A7EB812F917C}"/>
              </a:ext>
            </a:extLst>
          </p:cNvPr>
          <p:cNvSpPr/>
          <p:nvPr/>
        </p:nvSpPr>
        <p:spPr>
          <a:xfrm>
            <a:off x="7122695" y="5095112"/>
            <a:ext cx="5069305" cy="1762888"/>
          </a:xfrm>
          <a:prstGeom prst="round2Diag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Special benefits</a:t>
            </a:r>
          </a:p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Particular burdens or obligations</a:t>
            </a:r>
          </a:p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Elements of synergistic value that are not available to market participants generally</a:t>
            </a:r>
          </a:p>
        </p:txBody>
      </p:sp>
    </p:spTree>
    <p:extLst>
      <p:ext uri="{BB962C8B-B14F-4D97-AF65-F5344CB8AC3E}">
        <p14:creationId xmlns:p14="http://schemas.microsoft.com/office/powerpoint/2010/main" val="929158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5" grpId="0" animBg="1"/>
      <p:bldP spid="16" grpId="0" animBg="1"/>
      <p:bldP spid="4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F1CDBB-9DAA-B2FB-38DB-2C74C8CB56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D0DC657-ABAE-13AA-F892-561C016D99D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D5E6982-1B01-154D-7658-94C21C7416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5E75A2C-4243-6431-7064-FBEF447ED8AC}"/>
              </a:ext>
            </a:extLst>
          </p:cNvPr>
          <p:cNvSpPr txBox="1"/>
          <p:nvPr/>
        </p:nvSpPr>
        <p:spPr>
          <a:xfrm>
            <a:off x="5920789" y="524820"/>
            <a:ext cx="164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Fair Value</a:t>
            </a:r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1D3CDD73-39F0-DDE5-D31E-6EC62B01ACB0}"/>
              </a:ext>
            </a:extLst>
          </p:cNvPr>
          <p:cNvSpPr/>
          <p:nvPr/>
        </p:nvSpPr>
        <p:spPr>
          <a:xfrm>
            <a:off x="756049" y="2580105"/>
            <a:ext cx="6293087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Settlements between landlord and tenant relating to: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ED996263-BE0C-E212-F980-0E27265B990D}"/>
              </a:ext>
            </a:extLst>
          </p:cNvPr>
          <p:cNvSpPr/>
          <p:nvPr/>
        </p:nvSpPr>
        <p:spPr>
          <a:xfrm>
            <a:off x="756048" y="3536489"/>
            <a:ext cx="10704665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Transactions between related parties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9A08145C-29FA-9FE8-316E-7BC1FC796FEB}"/>
              </a:ext>
            </a:extLst>
          </p:cNvPr>
          <p:cNvSpPr/>
          <p:nvPr/>
        </p:nvSpPr>
        <p:spPr>
          <a:xfrm>
            <a:off x="756049" y="4593575"/>
            <a:ext cx="10704666" cy="1108556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Determination of Fair Rent between a specific landlord and tenant</a:t>
            </a:r>
          </a:p>
          <a:p>
            <a:pPr lvl="0"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(with full disclosure of lease assumptions such as term, rent review pattern, repairing obligations, and other material conditions)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985AE20-4B1F-3769-978D-6333002DC195}"/>
              </a:ext>
            </a:extLst>
          </p:cNvPr>
          <p:cNvSpPr txBox="1"/>
          <p:nvPr/>
        </p:nvSpPr>
        <p:spPr>
          <a:xfrm>
            <a:off x="756049" y="1155869"/>
            <a:ext cx="996877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Fair Value in transactions between identified parties (Equitable Value)</a:t>
            </a: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DD497A1E-4E32-CC3C-2E9B-13A7AB0B8944}"/>
              </a:ext>
            </a:extLst>
          </p:cNvPr>
          <p:cNvSpPr/>
          <p:nvPr/>
        </p:nvSpPr>
        <p:spPr>
          <a:xfrm>
            <a:off x="1211283" y="8381032"/>
            <a:ext cx="5911412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May take into account: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50A3273B-617F-0FF3-0835-3D913DAF2116}"/>
              </a:ext>
            </a:extLst>
          </p:cNvPr>
          <p:cNvSpPr/>
          <p:nvPr/>
        </p:nvSpPr>
        <p:spPr>
          <a:xfrm>
            <a:off x="7049136" y="2384891"/>
            <a:ext cx="4411579" cy="780001"/>
          </a:xfrm>
          <a:prstGeom prst="round2Diag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Acquisition of a leased asset</a:t>
            </a:r>
          </a:p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Surrender or cancellation of a lease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550E2C6-EE04-15C2-1365-144B07CFACCD}"/>
              </a:ext>
            </a:extLst>
          </p:cNvPr>
          <p:cNvGrpSpPr/>
          <p:nvPr/>
        </p:nvGrpSpPr>
        <p:grpSpPr>
          <a:xfrm>
            <a:off x="4703437" y="1617030"/>
            <a:ext cx="3397826" cy="531674"/>
            <a:chOff x="6119" y="2567410"/>
            <a:chExt cx="2552678" cy="525155"/>
          </a:xfrm>
          <a:solidFill>
            <a:srgbClr val="FF0000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BDE0FDD-210A-1835-72DC-1A11112D9A27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59CE0D8-CDCF-6C3F-AA53-007712B3FBCE}"/>
                </a:ext>
              </a:extLst>
            </p:cNvPr>
            <p:cNvSpPr txBox="1"/>
            <p:nvPr/>
          </p:nvSpPr>
          <p:spPr>
            <a:xfrm>
              <a:off x="6119" y="2567410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r>
                <a:rPr lang="en-US" dirty="0"/>
                <a:t>Typical Applications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6198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4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206E7-BAA2-0FBA-3A49-324F20EE9D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F57411-7BE8-5451-346D-D60E52CF6B1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487637-6E7C-8E3A-599D-557A39AC89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09B4B8-8CAE-9F74-4C8B-3B83500169A3}"/>
              </a:ext>
            </a:extLst>
          </p:cNvPr>
          <p:cNvSpPr txBox="1"/>
          <p:nvPr/>
        </p:nvSpPr>
        <p:spPr>
          <a:xfrm>
            <a:off x="5920789" y="524820"/>
            <a:ext cx="164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Fair Value</a:t>
            </a:r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FC6309E4-A4BD-409D-CC7B-DD8EA2E5B692}"/>
              </a:ext>
            </a:extLst>
          </p:cNvPr>
          <p:cNvSpPr/>
          <p:nvPr/>
        </p:nvSpPr>
        <p:spPr>
          <a:xfrm>
            <a:off x="756049" y="2580105"/>
            <a:ext cx="11195319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Clear identification of the basis of value adopted.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43F6AA41-0950-997A-8BAF-6620F7E30E83}"/>
              </a:ext>
            </a:extLst>
          </p:cNvPr>
          <p:cNvSpPr/>
          <p:nvPr/>
        </p:nvSpPr>
        <p:spPr>
          <a:xfrm>
            <a:off x="756048" y="3536489"/>
            <a:ext cx="6366647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Explicit disclosure of: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12FE7957-4DC6-19B3-D585-80BE3569E4C7}"/>
              </a:ext>
            </a:extLst>
          </p:cNvPr>
          <p:cNvSpPr/>
          <p:nvPr/>
        </p:nvSpPr>
        <p:spPr>
          <a:xfrm>
            <a:off x="756048" y="4788361"/>
            <a:ext cx="11195320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Disclosure of Market Value is recommended, where relevant, for comparison.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0ECA83D-E915-87B1-CF3D-DF468075B6AF}"/>
              </a:ext>
            </a:extLst>
          </p:cNvPr>
          <p:cNvSpPr txBox="1"/>
          <p:nvPr/>
        </p:nvSpPr>
        <p:spPr>
          <a:xfrm>
            <a:off x="756049" y="1155869"/>
            <a:ext cx="996877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Fair Value in transactions between identified parties (Equitable Value)</a:t>
            </a: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F1B8A986-846C-FC1B-8A7E-D489054A7933}"/>
              </a:ext>
            </a:extLst>
          </p:cNvPr>
          <p:cNvSpPr/>
          <p:nvPr/>
        </p:nvSpPr>
        <p:spPr>
          <a:xfrm>
            <a:off x="1211283" y="8381032"/>
            <a:ext cx="5911412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May take into account: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33327240-C1C0-5B48-E714-BD9689F98D8D}"/>
              </a:ext>
            </a:extLst>
          </p:cNvPr>
          <p:cNvSpPr/>
          <p:nvPr/>
        </p:nvSpPr>
        <p:spPr>
          <a:xfrm>
            <a:off x="7122695" y="3255992"/>
            <a:ext cx="4828673" cy="1108556"/>
          </a:xfrm>
          <a:prstGeom prst="round2Diag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identity of the parties</a:t>
            </a:r>
          </a:p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Any special benefits or burdens influencing the price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147D132-E111-79B3-0F41-35D901C0D56F}"/>
              </a:ext>
            </a:extLst>
          </p:cNvPr>
          <p:cNvGrpSpPr/>
          <p:nvPr/>
        </p:nvGrpSpPr>
        <p:grpSpPr>
          <a:xfrm>
            <a:off x="4703437" y="1617030"/>
            <a:ext cx="3397826" cy="531674"/>
            <a:chOff x="6119" y="2567410"/>
            <a:chExt cx="2552678" cy="525155"/>
          </a:xfrm>
          <a:solidFill>
            <a:srgbClr val="FF0000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6AC1415-164D-E65D-589D-93775C1F7D96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EB98DAD-7C73-068B-63A4-315DBD50203A}"/>
                </a:ext>
              </a:extLst>
            </p:cNvPr>
            <p:cNvSpPr txBox="1"/>
            <p:nvPr/>
          </p:nvSpPr>
          <p:spPr>
            <a:xfrm>
              <a:off x="6119" y="2567410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Reporting Requirements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66574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4" grpId="0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BEE7EF-AB4E-5246-76BB-DA9EF50F1D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9FA5E1A-7812-889A-2E62-1BD0212239EE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522CAD0-221B-7E25-CDB0-E7119FDA84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1BA7523-2FFD-781E-C290-C48D2ACC0EC7}"/>
              </a:ext>
            </a:extLst>
          </p:cNvPr>
          <p:cNvSpPr txBox="1"/>
          <p:nvPr/>
        </p:nvSpPr>
        <p:spPr>
          <a:xfrm>
            <a:off x="5920789" y="524820"/>
            <a:ext cx="164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Fair Value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5000C7C0-597A-0F93-41F5-B7EF5F06DE40}"/>
              </a:ext>
            </a:extLst>
          </p:cNvPr>
          <p:cNvSpPr/>
          <p:nvPr/>
        </p:nvSpPr>
        <p:spPr>
          <a:xfrm>
            <a:off x="336884" y="1623407"/>
            <a:ext cx="11334275" cy="1115910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Low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"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price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that would be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received to sell an asset or paid to transfer a liability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in an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orderly transaction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between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market participants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at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measurement date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.”</a:t>
            </a:r>
          </a:p>
        </p:txBody>
      </p:sp>
      <p:sp>
        <p:nvSpPr>
          <p:cNvPr id="13" name="Rectangle: Beveled 12">
            <a:extLst>
              <a:ext uri="{FF2B5EF4-FFF2-40B4-BE49-F238E27FC236}">
                <a16:creationId xmlns:a16="http://schemas.microsoft.com/office/drawing/2014/main" id="{E1E487E1-915B-1D6C-BD9A-95E3F506BBD1}"/>
              </a:ext>
            </a:extLst>
          </p:cNvPr>
          <p:cNvSpPr/>
          <p:nvPr/>
        </p:nvSpPr>
        <p:spPr>
          <a:xfrm>
            <a:off x="4205897" y="2868454"/>
            <a:ext cx="5611871" cy="455308"/>
          </a:xfrm>
          <a:prstGeom prst="bevel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Fair Value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is an exit price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, not an entry price.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42B8545-B1EA-8065-48CC-5FBAA02C56F4}"/>
              </a:ext>
            </a:extLst>
          </p:cNvPr>
          <p:cNvSpPr txBox="1"/>
          <p:nvPr/>
        </p:nvSpPr>
        <p:spPr>
          <a:xfrm>
            <a:off x="756049" y="1155869"/>
            <a:ext cx="996877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Fair Value for financial reporting purposes under IFRS 13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C039FAF2-A348-F190-1981-5FFB459B3E9C}"/>
              </a:ext>
            </a:extLst>
          </p:cNvPr>
          <p:cNvSpPr/>
          <p:nvPr/>
        </p:nvSpPr>
        <p:spPr>
          <a:xfrm>
            <a:off x="336883" y="3452899"/>
            <a:ext cx="11334275" cy="1115910"/>
          </a:xfrm>
          <a:prstGeom prst="round2DiagRect">
            <a:avLst/>
          </a:prstGeom>
          <a:solidFill>
            <a:schemeClr val="bg1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price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that would be obtained from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selling an asset in the market at the measurement date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, </a:t>
            </a: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rather than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777777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price that was paid to acquire it in the past or that might be paid to acquire it in the future.</a:t>
            </a:r>
          </a:p>
        </p:txBody>
      </p:sp>
      <p:sp>
        <p:nvSpPr>
          <p:cNvPr id="4" name="Flowchart: Document 3">
            <a:extLst>
              <a:ext uri="{FF2B5EF4-FFF2-40B4-BE49-F238E27FC236}">
                <a16:creationId xmlns:a16="http://schemas.microsoft.com/office/drawing/2014/main" id="{8196C195-E481-222C-0B99-1281CD142C5F}"/>
              </a:ext>
            </a:extLst>
          </p:cNvPr>
          <p:cNvSpPr/>
          <p:nvPr/>
        </p:nvSpPr>
        <p:spPr>
          <a:xfrm>
            <a:off x="2137296" y="4814016"/>
            <a:ext cx="9533862" cy="2195685"/>
          </a:xfrm>
          <a:prstGeom prst="flowChartDocument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txBody>
          <a:bodyPr wrap="square">
            <a:spAutoFit/>
          </a:bodyPr>
          <a:lstStyle/>
          <a:p>
            <a:pPr marL="342900" indent="-342900" algn="justLow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2000" i="1" dirty="0">
                <a:latin typeface="Alexandria"/>
              </a:rPr>
              <a:t>A company purchased a building in 2015 for 10 million.</a:t>
            </a:r>
          </a:p>
          <a:p>
            <a:pPr marL="342900" indent="-342900" algn="justLow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2000" i="1" dirty="0">
                <a:latin typeface="Alexandria"/>
              </a:rPr>
              <a:t>At the current measurement date: Market evidence indicates that the building could be sold for 14 million.</a:t>
            </a:r>
          </a:p>
          <a:p>
            <a:pPr marL="342900" indent="-342900" algn="justLow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2000" i="1" dirty="0">
                <a:latin typeface="Alexandria"/>
              </a:rPr>
              <a:t>Under IFRS 13: </a:t>
            </a:r>
            <a:r>
              <a:rPr lang="en-US" sz="2000" b="1" i="1" dirty="0">
                <a:latin typeface="Alexandria"/>
              </a:rPr>
              <a:t>Fair Value = 14 million</a:t>
            </a:r>
          </a:p>
          <a:p>
            <a:pPr marL="342900" indent="-342900" algn="justLow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2000" i="1" dirty="0">
                <a:latin typeface="Alexandria"/>
              </a:rPr>
              <a:t>❌ Not 10 million (the entry price).</a:t>
            </a:r>
          </a:p>
        </p:txBody>
      </p:sp>
      <p:sp>
        <p:nvSpPr>
          <p:cNvPr id="8" name="Rectangle: Top Corners Rounded 7">
            <a:extLst>
              <a:ext uri="{FF2B5EF4-FFF2-40B4-BE49-F238E27FC236}">
                <a16:creationId xmlns:a16="http://schemas.microsoft.com/office/drawing/2014/main" id="{0697FA67-FBEA-16F4-B951-25BE3EF5C436}"/>
              </a:ext>
            </a:extLst>
          </p:cNvPr>
          <p:cNvSpPr/>
          <p:nvPr/>
        </p:nvSpPr>
        <p:spPr>
          <a:xfrm>
            <a:off x="336883" y="5492402"/>
            <a:ext cx="1744622" cy="419457"/>
          </a:xfrm>
          <a:prstGeom prst="round2SameRect">
            <a:avLst/>
          </a:prstGeom>
          <a:solidFill>
            <a:srgbClr val="FFE2C5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Example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0CB98B0B-85A6-193E-AC97-8878668BE7CD}"/>
              </a:ext>
            </a:extLst>
          </p:cNvPr>
          <p:cNvGrpSpPr/>
          <p:nvPr/>
        </p:nvGrpSpPr>
        <p:grpSpPr>
          <a:xfrm>
            <a:off x="438383" y="2830271"/>
            <a:ext cx="3397826" cy="531674"/>
            <a:chOff x="6119" y="2567410"/>
            <a:chExt cx="2552678" cy="525155"/>
          </a:xfrm>
          <a:solidFill>
            <a:srgbClr val="FF0000"/>
          </a:solidFill>
        </p:grpSpPr>
        <p:sp>
          <p:nvSpPr>
            <p:cNvPr id="10" name="Rectangle 8">
              <a:extLst>
                <a:ext uri="{FF2B5EF4-FFF2-40B4-BE49-F238E27FC236}">
                  <a16:creationId xmlns:a16="http://schemas.microsoft.com/office/drawing/2014/main" id="{8DAF772D-C4F7-9BE9-8F71-AF11A6B07B1C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3CF8031-2815-1A0E-7223-9B92816F3068}"/>
                </a:ext>
              </a:extLst>
            </p:cNvPr>
            <p:cNvSpPr txBox="1"/>
            <p:nvPr/>
          </p:nvSpPr>
          <p:spPr>
            <a:xfrm>
              <a:off x="6119" y="2567410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Key Characteristics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0660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7" grpId="0" animBg="1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4B92E0-F520-718D-FE1E-BF5050C679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8BD996C-A3F8-4D4B-8B7B-CE5FDACA89EE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E5D0A43-E25A-91DA-16EE-998D145890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5D2E51A-E9FC-EB29-ECAC-239168CBACCD}"/>
              </a:ext>
            </a:extLst>
          </p:cNvPr>
          <p:cNvSpPr txBox="1"/>
          <p:nvPr/>
        </p:nvSpPr>
        <p:spPr>
          <a:xfrm>
            <a:off x="5920789" y="524820"/>
            <a:ext cx="164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Fair Value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69163B-B0AE-A45F-33B2-77AA1D3E39DA}"/>
              </a:ext>
            </a:extLst>
          </p:cNvPr>
          <p:cNvSpPr txBox="1"/>
          <p:nvPr/>
        </p:nvSpPr>
        <p:spPr>
          <a:xfrm>
            <a:off x="756049" y="1155869"/>
            <a:ext cx="996877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Fair Value for financial reporting purposes under IFRS 13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1DBD19B-8039-1690-6602-01D1FADDB4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8112327"/>
              </p:ext>
            </p:extLst>
          </p:nvPr>
        </p:nvGraphicFramePr>
        <p:xfrm>
          <a:off x="571498" y="2038528"/>
          <a:ext cx="11315700" cy="3163958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3771900">
                  <a:extLst>
                    <a:ext uri="{9D8B030D-6E8A-4147-A177-3AD203B41FA5}">
                      <a16:colId xmlns:a16="http://schemas.microsoft.com/office/drawing/2014/main" val="2290454152"/>
                    </a:ext>
                  </a:extLst>
                </a:gridCol>
                <a:gridCol w="3771900">
                  <a:extLst>
                    <a:ext uri="{9D8B030D-6E8A-4147-A177-3AD203B41FA5}">
                      <a16:colId xmlns:a16="http://schemas.microsoft.com/office/drawing/2014/main" val="3919215325"/>
                    </a:ext>
                  </a:extLst>
                </a:gridCol>
                <a:gridCol w="3771900">
                  <a:extLst>
                    <a:ext uri="{9D8B030D-6E8A-4147-A177-3AD203B41FA5}">
                      <a16:colId xmlns:a16="http://schemas.microsoft.com/office/drawing/2014/main" val="18116693"/>
                    </a:ext>
                  </a:extLst>
                </a:gridCol>
              </a:tblGrid>
              <a:tr h="54079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Element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Entry Price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Exit Price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1789359"/>
                  </a:ext>
                </a:extLst>
              </a:tr>
              <a:tr h="6876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Timing of measurement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At the date of acquisition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At the date of sale (measurement date)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5392438"/>
                  </a:ext>
                </a:extLst>
              </a:tr>
              <a:tr h="59618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What it reflects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The cost of acquiring the asset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The value of disposing of the asset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5940632"/>
                  </a:ext>
                </a:extLst>
              </a:tr>
              <a:tr h="78514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Basis of determination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Circumstances of the buyer at acquisition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Market conditions at the measurement date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3933282"/>
                  </a:ext>
                </a:extLst>
              </a:tr>
              <a:tr h="54079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Owner-specific?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Yes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No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1200035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FC648C8A-1FB5-6F6C-012B-D99FCD777D7D}"/>
              </a:ext>
            </a:extLst>
          </p:cNvPr>
          <p:cNvSpPr txBox="1"/>
          <p:nvPr/>
        </p:nvSpPr>
        <p:spPr>
          <a:xfrm>
            <a:off x="3696508" y="1655514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000" b="1" dirty="0">
                <a:solidFill>
                  <a:srgbClr val="002060"/>
                </a:solidFill>
                <a:latin typeface="Alexandria"/>
              </a:rPr>
              <a:t>Difference Between Exit Price and Entry Price</a:t>
            </a:r>
          </a:p>
        </p:txBody>
      </p:sp>
    </p:spTree>
    <p:extLst>
      <p:ext uri="{BB962C8B-B14F-4D97-AF65-F5344CB8AC3E}">
        <p14:creationId xmlns:p14="http://schemas.microsoft.com/office/powerpoint/2010/main" val="3318553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F56EC5-6F51-B7D7-3713-C52BF36233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286CD26-BB4F-208D-2A7E-BCF92C94347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D90174B-52DC-134F-58A9-9E5E06C8AC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Flowchart: Sequential Access Storage 9">
            <a:extLst>
              <a:ext uri="{FF2B5EF4-FFF2-40B4-BE49-F238E27FC236}">
                <a16:creationId xmlns:a16="http://schemas.microsoft.com/office/drawing/2014/main" id="{C7F57C26-F7B4-2B95-F76B-C5C0DB6E1CF3}"/>
              </a:ext>
            </a:extLst>
          </p:cNvPr>
          <p:cNvSpPr/>
          <p:nvPr/>
        </p:nvSpPr>
        <p:spPr>
          <a:xfrm>
            <a:off x="399427" y="1631119"/>
            <a:ext cx="2520236" cy="1861006"/>
          </a:xfrm>
          <a:prstGeom prst="flowChartMagneticTape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/>
              </a:rPr>
              <a:t>Why Does Accounting Adopt the Exit Price?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93BB485-5E57-7348-5C67-B6A5FDFCF2B3}"/>
              </a:ext>
            </a:extLst>
          </p:cNvPr>
          <p:cNvSpPr txBox="1"/>
          <p:nvPr/>
        </p:nvSpPr>
        <p:spPr>
          <a:xfrm>
            <a:off x="5920789" y="524820"/>
            <a:ext cx="164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Fair Value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BB2E61-3438-D66E-9062-B5FFDE35888D}"/>
              </a:ext>
            </a:extLst>
          </p:cNvPr>
          <p:cNvSpPr txBox="1"/>
          <p:nvPr/>
        </p:nvSpPr>
        <p:spPr>
          <a:xfrm>
            <a:off x="756049" y="1155869"/>
            <a:ext cx="996877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Fair Value for financial reporting purposes under IFRS 13</a:t>
            </a:r>
          </a:p>
        </p:txBody>
      </p:sp>
      <p:sp>
        <p:nvSpPr>
          <p:cNvPr id="17" name="Arrow: Pentagon 16">
            <a:extLst>
              <a:ext uri="{FF2B5EF4-FFF2-40B4-BE49-F238E27FC236}">
                <a16:creationId xmlns:a16="http://schemas.microsoft.com/office/drawing/2014/main" id="{746D8A75-C8E5-B1D9-8C5B-B6B55A473E31}"/>
              </a:ext>
            </a:extLst>
          </p:cNvPr>
          <p:cNvSpPr/>
          <p:nvPr/>
        </p:nvSpPr>
        <p:spPr>
          <a:xfrm>
            <a:off x="3064043" y="3938170"/>
            <a:ext cx="8550442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Present the current economic value of an asset;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841F64A1-508D-94B2-5654-3FAF7609A859}"/>
              </a:ext>
            </a:extLst>
          </p:cNvPr>
          <p:cNvSpPr/>
          <p:nvPr/>
        </p:nvSpPr>
        <p:spPr>
          <a:xfrm>
            <a:off x="3026005" y="4880473"/>
            <a:ext cx="8550442" cy="665761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Reflect the amount that could be realized if the asset were disposed of at the measurement date;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Arrow: Pentagon 18">
            <a:extLst>
              <a:ext uri="{FF2B5EF4-FFF2-40B4-BE49-F238E27FC236}">
                <a16:creationId xmlns:a16="http://schemas.microsoft.com/office/drawing/2014/main" id="{9E8CB229-BEBA-FA8D-F68C-B52715C1062B}"/>
              </a:ext>
            </a:extLst>
          </p:cNvPr>
          <p:cNvSpPr/>
          <p:nvPr/>
        </p:nvSpPr>
        <p:spPr>
          <a:xfrm>
            <a:off x="3026004" y="5941530"/>
            <a:ext cx="8588481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Rather than recover historical costs incurred in the past.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: Diagonal Corners Rounded 19">
            <a:extLst>
              <a:ext uri="{FF2B5EF4-FFF2-40B4-BE49-F238E27FC236}">
                <a16:creationId xmlns:a16="http://schemas.microsoft.com/office/drawing/2014/main" id="{33839FEA-251D-D270-7B4D-759C2CFC44A8}"/>
              </a:ext>
            </a:extLst>
          </p:cNvPr>
          <p:cNvSpPr/>
          <p:nvPr/>
        </p:nvSpPr>
        <p:spPr>
          <a:xfrm>
            <a:off x="3064042" y="2785414"/>
            <a:ext cx="8406063" cy="665761"/>
          </a:xfrm>
          <a:prstGeom prst="round2DiagRect">
            <a:avLst/>
          </a:prstGeom>
          <a:solidFill>
            <a:srgbClr val="FFFFC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b="1" dirty="0">
                <a:solidFill>
                  <a:srgbClr val="002060"/>
                </a:solidFill>
                <a:latin typeface="Alexandria"/>
              </a:rPr>
              <a:t>Accounting</a:t>
            </a:r>
            <a:r>
              <a:rPr lang="en-US" sz="2000" dirty="0">
                <a:solidFill>
                  <a:srgbClr val="002060"/>
                </a:solidFill>
                <a:latin typeface="Alexandria"/>
              </a:rPr>
              <a:t> adopts the </a:t>
            </a:r>
            <a:r>
              <a:rPr lang="en-US" sz="2000" b="1" dirty="0">
                <a:solidFill>
                  <a:srgbClr val="002060"/>
                </a:solidFill>
                <a:latin typeface="Alexandria"/>
              </a:rPr>
              <a:t>exit price</a:t>
            </a:r>
            <a:r>
              <a:rPr lang="en-US" sz="2000" dirty="0">
                <a:solidFill>
                  <a:srgbClr val="002060"/>
                </a:solidFill>
                <a:latin typeface="Alexandria"/>
              </a:rPr>
              <a:t> because </a:t>
            </a:r>
            <a:r>
              <a:rPr lang="en-US" sz="2000" b="1" dirty="0">
                <a:solidFill>
                  <a:srgbClr val="002060"/>
                </a:solidFill>
                <a:latin typeface="Alexandria"/>
              </a:rPr>
              <a:t>financial reporting aims to:</a:t>
            </a:r>
          </a:p>
        </p:txBody>
      </p:sp>
    </p:spTree>
    <p:extLst>
      <p:ext uri="{BB962C8B-B14F-4D97-AF65-F5344CB8AC3E}">
        <p14:creationId xmlns:p14="http://schemas.microsoft.com/office/powerpoint/2010/main" val="282488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DA7B95-922E-5868-DD8E-53EE091083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8478EDA-077B-A747-2A5F-88384772040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D3FE6E9-3407-75F1-DD10-CEBA7B60A7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DA879D0-817F-96C6-84D5-CFCC82BD9F72}"/>
              </a:ext>
            </a:extLst>
          </p:cNvPr>
          <p:cNvSpPr txBox="1"/>
          <p:nvPr/>
        </p:nvSpPr>
        <p:spPr>
          <a:xfrm>
            <a:off x="5920789" y="524820"/>
            <a:ext cx="164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Fair Value</a:t>
            </a:r>
          </a:p>
        </p:txBody>
      </p:sp>
      <p:sp>
        <p:nvSpPr>
          <p:cNvPr id="13" name="Rectangle: Beveled 12">
            <a:extLst>
              <a:ext uri="{FF2B5EF4-FFF2-40B4-BE49-F238E27FC236}">
                <a16:creationId xmlns:a16="http://schemas.microsoft.com/office/drawing/2014/main" id="{3A2B2D4A-EC48-A755-2901-3C8E79771843}"/>
              </a:ext>
            </a:extLst>
          </p:cNvPr>
          <p:cNvSpPr/>
          <p:nvPr/>
        </p:nvSpPr>
        <p:spPr>
          <a:xfrm>
            <a:off x="4021938" y="1711492"/>
            <a:ext cx="7649220" cy="817814"/>
          </a:xfrm>
          <a:prstGeom prst="bevel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Low">
              <a:buFont typeface="Wingdings" panose="05000000000000000000" pitchFamily="2" charset="2"/>
              <a:buChar char="v"/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Fair Value </a:t>
            </a:r>
            <a:r>
              <a:rPr lang="en-US" sz="2000" b="1" dirty="0">
                <a:solidFill>
                  <a:srgbClr val="002060"/>
                </a:solidFill>
                <a:latin typeface="Alexandria"/>
              </a:rPr>
              <a:t>is measured from the </a:t>
            </a:r>
            <a:r>
              <a:rPr lang="en-US" sz="2000" b="1" dirty="0">
                <a:solidFill>
                  <a:srgbClr val="FF00FF"/>
                </a:solidFill>
                <a:latin typeface="Alexandria"/>
              </a:rPr>
              <a:t>perspective of market participants</a:t>
            </a:r>
            <a:r>
              <a:rPr lang="en-US" sz="2000" b="1" dirty="0">
                <a:solidFill>
                  <a:srgbClr val="002060"/>
                </a:solidFill>
                <a:latin typeface="Alexandria"/>
              </a:rPr>
              <a:t>, not a specific owner.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E8C43FC-79AC-05E5-AC48-7B63CF642487}"/>
              </a:ext>
            </a:extLst>
          </p:cNvPr>
          <p:cNvSpPr txBox="1"/>
          <p:nvPr/>
        </p:nvSpPr>
        <p:spPr>
          <a:xfrm>
            <a:off x="756049" y="1155869"/>
            <a:ext cx="996877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Fair Value for financial reporting purposes under IFRS 13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56FBD4A-F934-6B32-0FE6-3BBBD77089A5}"/>
              </a:ext>
            </a:extLst>
          </p:cNvPr>
          <p:cNvGrpSpPr/>
          <p:nvPr/>
        </p:nvGrpSpPr>
        <p:grpSpPr>
          <a:xfrm>
            <a:off x="336883" y="1810838"/>
            <a:ext cx="3397826" cy="531674"/>
            <a:chOff x="6119" y="2567410"/>
            <a:chExt cx="2552678" cy="525155"/>
          </a:xfrm>
          <a:solidFill>
            <a:srgbClr val="FF0000"/>
          </a:solidFill>
        </p:grpSpPr>
        <p:sp>
          <p:nvSpPr>
            <p:cNvPr id="10" name="Rectangle 8">
              <a:extLst>
                <a:ext uri="{FF2B5EF4-FFF2-40B4-BE49-F238E27FC236}">
                  <a16:creationId xmlns:a16="http://schemas.microsoft.com/office/drawing/2014/main" id="{AA40B58D-123F-BB47-A69D-32636A18BB1F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48BD4E0-9E71-BAE2-1F8E-22AFEEFA6A2C}"/>
                </a:ext>
              </a:extLst>
            </p:cNvPr>
            <p:cNvSpPr txBox="1"/>
            <p:nvPr/>
          </p:nvSpPr>
          <p:spPr>
            <a:xfrm>
              <a:off x="6119" y="2567410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Key Characteristics</a:t>
              </a:r>
            </a:p>
          </p:txBody>
        </p:sp>
      </p:grpSp>
      <p:sp>
        <p:nvSpPr>
          <p:cNvPr id="12" name="Cloud 11">
            <a:extLst>
              <a:ext uri="{FF2B5EF4-FFF2-40B4-BE49-F238E27FC236}">
                <a16:creationId xmlns:a16="http://schemas.microsoft.com/office/drawing/2014/main" id="{FBB5A5E1-0061-616A-C988-31A0E88765DC}"/>
              </a:ext>
            </a:extLst>
          </p:cNvPr>
          <p:cNvSpPr/>
          <p:nvPr/>
        </p:nvSpPr>
        <p:spPr>
          <a:xfrm>
            <a:off x="2715621" y="2860035"/>
            <a:ext cx="6893600" cy="1546086"/>
          </a:xfrm>
          <a:prstGeom prst="cloud">
            <a:avLst/>
          </a:prstGeom>
          <a:solidFill>
            <a:schemeClr val="bg1"/>
          </a:solidFill>
          <a:ln>
            <a:solidFill>
              <a:srgbClr val="FF00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Alexandria"/>
              </a:rPr>
              <a:t>“At what price could this asset be sold today between typical market participants?”</a:t>
            </a:r>
          </a:p>
        </p:txBody>
      </p:sp>
      <p:sp>
        <p:nvSpPr>
          <p:cNvPr id="14" name="Flowchart: Sequential Access Storage 13">
            <a:extLst>
              <a:ext uri="{FF2B5EF4-FFF2-40B4-BE49-F238E27FC236}">
                <a16:creationId xmlns:a16="http://schemas.microsoft.com/office/drawing/2014/main" id="{C3667986-EF25-841A-854E-23E444392365}"/>
              </a:ext>
            </a:extLst>
          </p:cNvPr>
          <p:cNvSpPr/>
          <p:nvPr/>
        </p:nvSpPr>
        <p:spPr>
          <a:xfrm>
            <a:off x="195385" y="4696844"/>
            <a:ext cx="2520236" cy="1428214"/>
          </a:xfrm>
          <a:prstGeom prst="flowChartMagneticTape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/>
              </a:rPr>
              <a:t>Who Are “Market Participants”?</a:t>
            </a: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09AEB9AB-B7ED-FE0B-D871-A7A6862C7DC9}"/>
              </a:ext>
            </a:extLst>
          </p:cNvPr>
          <p:cNvSpPr/>
          <p:nvPr/>
        </p:nvSpPr>
        <p:spPr>
          <a:xfrm>
            <a:off x="3109732" y="4770708"/>
            <a:ext cx="6366647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Independent of each other;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D04D5653-E96A-A18E-6CB1-53F8292BD1EA}"/>
              </a:ext>
            </a:extLst>
          </p:cNvPr>
          <p:cNvSpPr/>
          <p:nvPr/>
        </p:nvSpPr>
        <p:spPr>
          <a:xfrm>
            <a:off x="3122260" y="5326036"/>
            <a:ext cx="6366647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Reasonably knowledgeable about the market;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EB553781-058A-9255-A6C4-313D08F54F95}"/>
              </a:ext>
            </a:extLst>
          </p:cNvPr>
          <p:cNvSpPr/>
          <p:nvPr/>
        </p:nvSpPr>
        <p:spPr>
          <a:xfrm>
            <a:off x="3082153" y="5841594"/>
            <a:ext cx="6366647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Able and willing to transact;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Arrow: Pentagon 18">
            <a:extLst>
              <a:ext uri="{FF2B5EF4-FFF2-40B4-BE49-F238E27FC236}">
                <a16:creationId xmlns:a16="http://schemas.microsoft.com/office/drawing/2014/main" id="{EFBD8914-7C76-CDB0-6B14-FDD6F8B1BCD6}"/>
              </a:ext>
            </a:extLst>
          </p:cNvPr>
          <p:cNvSpPr/>
          <p:nvPr/>
        </p:nvSpPr>
        <p:spPr>
          <a:xfrm>
            <a:off x="3082153" y="6365264"/>
            <a:ext cx="6366647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Acting in their own economic best interests.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8774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4" grpId="0" animBg="1"/>
      <p:bldP spid="15" grpId="0" animBg="1"/>
      <p:bldP spid="16" grpId="0" animBg="1"/>
      <p:bldP spid="18" grpId="0" animBg="1"/>
      <p:bldP spid="1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02A1D1-6EDC-3609-3866-45300B38E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8D0523D-19B6-095C-5C7F-3E9AA04F6E1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3D46376-913E-7866-C2A5-ECE0029566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5E9AE0D-01DB-6A7E-AD30-4D4835DBF77F}"/>
              </a:ext>
            </a:extLst>
          </p:cNvPr>
          <p:cNvSpPr txBox="1"/>
          <p:nvPr/>
        </p:nvSpPr>
        <p:spPr>
          <a:xfrm>
            <a:off x="5920789" y="524820"/>
            <a:ext cx="164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Fair Value</a:t>
            </a:r>
          </a:p>
        </p:txBody>
      </p:sp>
      <p:sp>
        <p:nvSpPr>
          <p:cNvPr id="13" name="Rectangle: Beveled 12">
            <a:extLst>
              <a:ext uri="{FF2B5EF4-FFF2-40B4-BE49-F238E27FC236}">
                <a16:creationId xmlns:a16="http://schemas.microsoft.com/office/drawing/2014/main" id="{DC30D077-0218-6739-B758-0DCD8AB7142E}"/>
              </a:ext>
            </a:extLst>
          </p:cNvPr>
          <p:cNvSpPr/>
          <p:nvPr/>
        </p:nvSpPr>
        <p:spPr>
          <a:xfrm>
            <a:off x="4021938" y="1711492"/>
            <a:ext cx="7649220" cy="817814"/>
          </a:xfrm>
          <a:prstGeom prst="bevel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Low">
              <a:buFont typeface="Wingdings" panose="05000000000000000000" pitchFamily="2" charset="2"/>
              <a:buChar char="v"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Fair Value </a:t>
            </a:r>
            <a:r>
              <a:rPr lang="en-US" sz="2000" b="1" dirty="0">
                <a:solidFill>
                  <a:srgbClr val="002060"/>
                </a:solidFill>
                <a:latin typeface="Alexandria"/>
              </a:rPr>
              <a:t>Ignores any special value attributable to the current owner.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39030B2-2D81-86A4-9953-7AB20758A256}"/>
              </a:ext>
            </a:extLst>
          </p:cNvPr>
          <p:cNvSpPr txBox="1"/>
          <p:nvPr/>
        </p:nvSpPr>
        <p:spPr>
          <a:xfrm>
            <a:off x="756049" y="1155869"/>
            <a:ext cx="996877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Fair Value for financial reporting purposes under IFRS 13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0D93CA7-4472-5987-0250-EE526CBAEB19}"/>
              </a:ext>
            </a:extLst>
          </p:cNvPr>
          <p:cNvGrpSpPr/>
          <p:nvPr/>
        </p:nvGrpSpPr>
        <p:grpSpPr>
          <a:xfrm>
            <a:off x="336883" y="1810838"/>
            <a:ext cx="3397826" cy="531674"/>
            <a:chOff x="6119" y="2567410"/>
            <a:chExt cx="2552678" cy="525155"/>
          </a:xfrm>
          <a:solidFill>
            <a:srgbClr val="FF0000"/>
          </a:solidFill>
        </p:grpSpPr>
        <p:sp>
          <p:nvSpPr>
            <p:cNvPr id="10" name="Rectangle 8">
              <a:extLst>
                <a:ext uri="{FF2B5EF4-FFF2-40B4-BE49-F238E27FC236}">
                  <a16:creationId xmlns:a16="http://schemas.microsoft.com/office/drawing/2014/main" id="{BDB28EB1-CB42-C30A-5767-1FF75543FB2D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02B7BBC-2CA2-B460-A1F9-F27A174FA72E}"/>
                </a:ext>
              </a:extLst>
            </p:cNvPr>
            <p:cNvSpPr txBox="1"/>
            <p:nvPr/>
          </p:nvSpPr>
          <p:spPr>
            <a:xfrm>
              <a:off x="6119" y="2567410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Key Characteristics</a:t>
              </a:r>
            </a:p>
          </p:txBody>
        </p:sp>
      </p:grp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CD95237C-EDE4-B8FA-8D96-FE8DEE742972}"/>
              </a:ext>
            </a:extLst>
          </p:cNvPr>
          <p:cNvSpPr/>
          <p:nvPr/>
        </p:nvSpPr>
        <p:spPr>
          <a:xfrm>
            <a:off x="1072715" y="2911563"/>
            <a:ext cx="3797206" cy="742117"/>
          </a:xfrm>
          <a:prstGeom prst="round2SameRect">
            <a:avLst/>
          </a:prstGeom>
          <a:solidFill>
            <a:srgbClr val="FFFFEB"/>
          </a:solidFill>
          <a:ln>
            <a:solidFill>
              <a:srgbClr val="FF00FF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srgbClr val="FF3399"/>
                </a:solidFill>
                <a:latin typeface="Alexandria"/>
              </a:rPr>
              <a:t>❌Examples of Factors Not Taken into Account: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38B374C6-44F7-8923-CC2E-4C68D3705381}"/>
              </a:ext>
            </a:extLst>
          </p:cNvPr>
          <p:cNvSpPr/>
          <p:nvPr/>
        </p:nvSpPr>
        <p:spPr>
          <a:xfrm>
            <a:off x="180432" y="3730789"/>
            <a:ext cx="5581774" cy="531674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Owner-specific financing arrangements;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Arrow: Pentagon 6">
            <a:extLst>
              <a:ext uri="{FF2B5EF4-FFF2-40B4-BE49-F238E27FC236}">
                <a16:creationId xmlns:a16="http://schemas.microsoft.com/office/drawing/2014/main" id="{9D0C627E-8061-8356-03A2-12EEE90E92FF}"/>
              </a:ext>
            </a:extLst>
          </p:cNvPr>
          <p:cNvSpPr/>
          <p:nvPr/>
        </p:nvSpPr>
        <p:spPr>
          <a:xfrm>
            <a:off x="180431" y="4471765"/>
            <a:ext cx="5581774" cy="6747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Exceptionally high operational efficiency of the current owner;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angle: Top Corners Rounded 7">
            <a:extLst>
              <a:ext uri="{FF2B5EF4-FFF2-40B4-BE49-F238E27FC236}">
                <a16:creationId xmlns:a16="http://schemas.microsoft.com/office/drawing/2014/main" id="{EF0C9C93-7842-3E17-926A-BB2A31A119B5}"/>
              </a:ext>
            </a:extLst>
          </p:cNvPr>
          <p:cNvSpPr/>
          <p:nvPr/>
        </p:nvSpPr>
        <p:spPr>
          <a:xfrm>
            <a:off x="7322081" y="2915705"/>
            <a:ext cx="3797203" cy="742117"/>
          </a:xfrm>
          <a:prstGeom prst="round2SameRect">
            <a:avLst/>
          </a:prstGeom>
          <a:solidFill>
            <a:srgbClr val="FFFFEB"/>
          </a:solidFill>
          <a:ln>
            <a:solidFill>
              <a:srgbClr val="FF00FF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solidFill>
                  <a:srgbClr val="FF3399"/>
                </a:solidFill>
                <a:latin typeface="Alexandria"/>
              </a:rPr>
              <a:t>Examples of Factors Taken into Account: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20" name="Arrow: Pentagon 19">
            <a:extLst>
              <a:ext uri="{FF2B5EF4-FFF2-40B4-BE49-F238E27FC236}">
                <a16:creationId xmlns:a16="http://schemas.microsoft.com/office/drawing/2014/main" id="{D6E2CC74-4D7B-7860-4895-B75B36D745B7}"/>
              </a:ext>
            </a:extLst>
          </p:cNvPr>
          <p:cNvSpPr/>
          <p:nvPr/>
        </p:nvSpPr>
        <p:spPr>
          <a:xfrm>
            <a:off x="6610226" y="3725909"/>
            <a:ext cx="5581774" cy="712372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income that a typical market participant could generate;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Arrow: Pentagon 20">
            <a:extLst>
              <a:ext uri="{FF2B5EF4-FFF2-40B4-BE49-F238E27FC236}">
                <a16:creationId xmlns:a16="http://schemas.microsoft.com/office/drawing/2014/main" id="{6E2CACFA-9844-7656-C8F8-FD4AC9AE4537}"/>
              </a:ext>
            </a:extLst>
          </p:cNvPr>
          <p:cNvSpPr/>
          <p:nvPr/>
        </p:nvSpPr>
        <p:spPr>
          <a:xfrm>
            <a:off x="6631579" y="4776563"/>
            <a:ext cx="5581774" cy="657234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highest and best use available to all market participants;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Arrow: Pentagon 21">
            <a:extLst>
              <a:ext uri="{FF2B5EF4-FFF2-40B4-BE49-F238E27FC236}">
                <a16:creationId xmlns:a16="http://schemas.microsoft.com/office/drawing/2014/main" id="{0D5D79B7-259B-AF7D-6ABA-F5027090CCD6}"/>
              </a:ext>
            </a:extLst>
          </p:cNvPr>
          <p:cNvSpPr/>
          <p:nvPr/>
        </p:nvSpPr>
        <p:spPr>
          <a:xfrm>
            <a:off x="6610226" y="5727173"/>
            <a:ext cx="5581774" cy="606007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Market conditions at the measurement date.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Arrow: Pentagon 22">
            <a:extLst>
              <a:ext uri="{FF2B5EF4-FFF2-40B4-BE49-F238E27FC236}">
                <a16:creationId xmlns:a16="http://schemas.microsoft.com/office/drawing/2014/main" id="{200950D1-C88F-F0FA-C68C-691A0EF99BA3}"/>
              </a:ext>
            </a:extLst>
          </p:cNvPr>
          <p:cNvSpPr/>
          <p:nvPr/>
        </p:nvSpPr>
        <p:spPr>
          <a:xfrm>
            <a:off x="180431" y="5313528"/>
            <a:ext cx="5581774" cy="657234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owner’s intention to hold the property for 20 years;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Arrow: Pentagon 23">
            <a:extLst>
              <a:ext uri="{FF2B5EF4-FFF2-40B4-BE49-F238E27FC236}">
                <a16:creationId xmlns:a16="http://schemas.microsoft.com/office/drawing/2014/main" id="{92A22B42-E9C7-6C1E-2ABA-56B92C963CE3}"/>
              </a:ext>
            </a:extLst>
          </p:cNvPr>
          <p:cNvSpPr/>
          <p:nvPr/>
        </p:nvSpPr>
        <p:spPr>
          <a:xfrm>
            <a:off x="158663" y="6162640"/>
            <a:ext cx="5581774" cy="6747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High historical acquisition or development costs.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7741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 animBg="1"/>
      <p:bldP spid="4" grpId="0" animBg="1"/>
      <p:bldP spid="7" grpId="0" animBg="1"/>
      <p:bldP spid="8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B3EFEB-FCC2-827B-AC92-5790C2634F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B667920-7A97-0B77-2B98-926044DAE94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3C217FE-ABE7-87CA-DF79-C2E14451FD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3E4E4C0-A361-28D3-6983-EFE9E6B1C385}"/>
              </a:ext>
            </a:extLst>
          </p:cNvPr>
          <p:cNvSpPr txBox="1"/>
          <p:nvPr/>
        </p:nvSpPr>
        <p:spPr>
          <a:xfrm>
            <a:off x="5920789" y="524820"/>
            <a:ext cx="164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Fair Value</a:t>
            </a:r>
          </a:p>
        </p:txBody>
      </p:sp>
      <p:sp>
        <p:nvSpPr>
          <p:cNvPr id="13" name="Rectangle: Beveled 12">
            <a:extLst>
              <a:ext uri="{FF2B5EF4-FFF2-40B4-BE49-F238E27FC236}">
                <a16:creationId xmlns:a16="http://schemas.microsoft.com/office/drawing/2014/main" id="{01D2812B-748B-A80E-B546-007F6C9A2488}"/>
              </a:ext>
            </a:extLst>
          </p:cNvPr>
          <p:cNvSpPr/>
          <p:nvPr/>
        </p:nvSpPr>
        <p:spPr>
          <a:xfrm>
            <a:off x="4021938" y="1711492"/>
            <a:ext cx="7649220" cy="817814"/>
          </a:xfrm>
          <a:prstGeom prst="bevel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Low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Fair Value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assumes: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46A7E1E-FADC-48B3-00C2-45871BE912D9}"/>
              </a:ext>
            </a:extLst>
          </p:cNvPr>
          <p:cNvSpPr txBox="1"/>
          <p:nvPr/>
        </p:nvSpPr>
        <p:spPr>
          <a:xfrm>
            <a:off x="756049" y="1155869"/>
            <a:ext cx="996877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Fair Value for financial reporting purposes under IFRS 13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A3DD1A6-82A1-8CA7-0AC2-949DF3A5A103}"/>
              </a:ext>
            </a:extLst>
          </p:cNvPr>
          <p:cNvGrpSpPr/>
          <p:nvPr/>
        </p:nvGrpSpPr>
        <p:grpSpPr>
          <a:xfrm>
            <a:off x="336883" y="1810838"/>
            <a:ext cx="3397826" cy="531674"/>
            <a:chOff x="6119" y="2567410"/>
            <a:chExt cx="2552678" cy="525155"/>
          </a:xfrm>
          <a:solidFill>
            <a:srgbClr val="FF0000"/>
          </a:solidFill>
        </p:grpSpPr>
        <p:sp>
          <p:nvSpPr>
            <p:cNvPr id="10" name="Rectangle 8">
              <a:extLst>
                <a:ext uri="{FF2B5EF4-FFF2-40B4-BE49-F238E27FC236}">
                  <a16:creationId xmlns:a16="http://schemas.microsoft.com/office/drawing/2014/main" id="{A8A9618B-F255-18F3-D859-8286F5F922F3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42AD243-A362-760B-B306-9C047AB0ABB1}"/>
                </a:ext>
              </a:extLst>
            </p:cNvPr>
            <p:cNvSpPr txBox="1"/>
            <p:nvPr/>
          </p:nvSpPr>
          <p:spPr>
            <a:xfrm>
              <a:off x="6119" y="2567410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Key Characteristics</a:t>
              </a:r>
            </a:p>
          </p:txBody>
        </p:sp>
      </p:grp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CF76DE93-4A33-C477-0D8F-7B6AEDE2E442}"/>
              </a:ext>
            </a:extLst>
          </p:cNvPr>
          <p:cNvSpPr/>
          <p:nvPr/>
        </p:nvSpPr>
        <p:spPr>
          <a:xfrm>
            <a:off x="4367421" y="2911455"/>
            <a:ext cx="7118726" cy="6747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Highest and Best Use (HBU)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that is legally permissible, physically possible, and financially feasible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Arrow: Pentagon 6">
            <a:extLst>
              <a:ext uri="{FF2B5EF4-FFF2-40B4-BE49-F238E27FC236}">
                <a16:creationId xmlns:a16="http://schemas.microsoft.com/office/drawing/2014/main" id="{AE3F013E-8B6A-C493-587E-3BB4F3F67AA7}"/>
              </a:ext>
            </a:extLst>
          </p:cNvPr>
          <p:cNvSpPr/>
          <p:nvPr/>
        </p:nvSpPr>
        <p:spPr>
          <a:xfrm>
            <a:off x="4367421" y="3904877"/>
            <a:ext cx="7118726" cy="6747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An orderly transaction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Arrow: Pentagon 22">
            <a:extLst>
              <a:ext uri="{FF2B5EF4-FFF2-40B4-BE49-F238E27FC236}">
                <a16:creationId xmlns:a16="http://schemas.microsoft.com/office/drawing/2014/main" id="{3634A934-C65A-430E-07B7-EADD9B33AF2E}"/>
              </a:ext>
            </a:extLst>
          </p:cNvPr>
          <p:cNvSpPr/>
          <p:nvPr/>
        </p:nvSpPr>
        <p:spPr>
          <a:xfrm>
            <a:off x="4367421" y="4966690"/>
            <a:ext cx="7118726" cy="657234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 specific measurement date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1680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4" grpId="0" animBg="1"/>
      <p:bldP spid="7" grpId="0" animBg="1"/>
      <p:bldP spid="2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C1CD91-2F2D-5BE0-15CC-175E4AAFA5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D6FFBFE-762D-1002-F8E2-E26C63EA51F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CC2C1C1-77E0-17C8-E861-38046AF7E0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70B7FAC9-DB64-1841-7C8A-94C79333B8F3}"/>
              </a:ext>
            </a:extLst>
          </p:cNvPr>
          <p:cNvSpPr/>
          <p:nvPr/>
        </p:nvSpPr>
        <p:spPr>
          <a:xfrm>
            <a:off x="756049" y="2580105"/>
            <a:ext cx="11195319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Mandatory basis of value for: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Financial statements and Asset valuations for listed entities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50007DD2-C278-564E-6748-7DC5AC0FDEA2}"/>
              </a:ext>
            </a:extLst>
          </p:cNvPr>
          <p:cNvSpPr/>
          <p:nvPr/>
        </p:nvSpPr>
        <p:spPr>
          <a:xfrm>
            <a:off x="756049" y="3991797"/>
            <a:ext cx="6366646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Adopted in: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F17FF0D7-6771-226F-AC6C-884410AAF0F8}"/>
              </a:ext>
            </a:extLst>
          </p:cNvPr>
          <p:cNvSpPr/>
          <p:nvPr/>
        </p:nvSpPr>
        <p:spPr>
          <a:xfrm>
            <a:off x="1211283" y="8381032"/>
            <a:ext cx="5911412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May take into account: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C3E45D28-56BB-B234-1B66-3E31D0CBA22D}"/>
              </a:ext>
            </a:extLst>
          </p:cNvPr>
          <p:cNvSpPr/>
          <p:nvPr/>
        </p:nvSpPr>
        <p:spPr>
          <a:xfrm>
            <a:off x="7122695" y="3255991"/>
            <a:ext cx="4828673" cy="2663546"/>
          </a:xfrm>
          <a:prstGeom prst="round2Diag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Over 130 jurisdictions worldwide</a:t>
            </a:r>
          </a:p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I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nternational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F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inancial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R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eporting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S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tandards (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IFRS 13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)</a:t>
            </a:r>
          </a:p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U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nited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S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tates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G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enerally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A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ccepted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A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ccounting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P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rinciples (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US GAAP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) -</a:t>
            </a:r>
            <a:r>
              <a:rPr lang="en-US" sz="2000" dirty="0"/>
              <a:t> </a:t>
            </a:r>
            <a:r>
              <a:rPr lang="en-US" sz="2000" b="1" dirty="0">
                <a:solidFill>
                  <a:schemeClr val="tx1"/>
                </a:solidFill>
              </a:rPr>
              <a:t>A</a:t>
            </a:r>
            <a:r>
              <a:rPr lang="en-US" sz="2000" dirty="0">
                <a:solidFill>
                  <a:schemeClr val="tx1"/>
                </a:solidFill>
              </a:rPr>
              <a:t>ccounting </a:t>
            </a:r>
            <a:r>
              <a:rPr lang="en-US" sz="2000" b="1" dirty="0">
                <a:solidFill>
                  <a:schemeClr val="tx1"/>
                </a:solidFill>
              </a:rPr>
              <a:t>S</a:t>
            </a:r>
            <a:r>
              <a:rPr lang="en-US" sz="2000" dirty="0">
                <a:solidFill>
                  <a:schemeClr val="tx1"/>
                </a:solidFill>
              </a:rPr>
              <a:t>tandards </a:t>
            </a:r>
            <a:r>
              <a:rPr lang="en-US" sz="2000" b="1" dirty="0">
                <a:solidFill>
                  <a:schemeClr val="tx1"/>
                </a:solidFill>
              </a:rPr>
              <a:t>C</a:t>
            </a:r>
            <a:r>
              <a:rPr lang="en-US" sz="2000" dirty="0">
                <a:solidFill>
                  <a:schemeClr val="tx1"/>
                </a:solidFill>
              </a:rPr>
              <a:t>odification (</a:t>
            </a:r>
            <a:r>
              <a:rPr lang="en-US" sz="2000" b="1" dirty="0">
                <a:solidFill>
                  <a:schemeClr val="tx1"/>
                </a:solidFill>
              </a:rPr>
              <a:t>ASC 820</a:t>
            </a:r>
            <a:r>
              <a:rPr lang="en-US" sz="2000" dirty="0">
                <a:solidFill>
                  <a:schemeClr val="tx1"/>
                </a:solidFill>
              </a:rPr>
              <a:t>)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964DA1E-6505-7E3A-C23E-3B06B385F7DD}"/>
              </a:ext>
            </a:extLst>
          </p:cNvPr>
          <p:cNvGrpSpPr/>
          <p:nvPr/>
        </p:nvGrpSpPr>
        <p:grpSpPr>
          <a:xfrm>
            <a:off x="4703437" y="1617030"/>
            <a:ext cx="3397826" cy="531674"/>
            <a:chOff x="6119" y="2567410"/>
            <a:chExt cx="2552678" cy="525155"/>
          </a:xfrm>
          <a:solidFill>
            <a:srgbClr val="FF0000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81B0682-1CA5-8BDB-43AB-628949E8EEF2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181D3FE-D3F3-1713-F2A1-5BC08D062653}"/>
                </a:ext>
              </a:extLst>
            </p:cNvPr>
            <p:cNvSpPr txBox="1"/>
            <p:nvPr/>
          </p:nvSpPr>
          <p:spPr>
            <a:xfrm>
              <a:off x="6119" y="2567410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Practical Significance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2DE8BBCA-58C8-0239-40F6-CC249E3E8554}"/>
              </a:ext>
            </a:extLst>
          </p:cNvPr>
          <p:cNvSpPr txBox="1"/>
          <p:nvPr/>
        </p:nvSpPr>
        <p:spPr>
          <a:xfrm>
            <a:off x="5920789" y="524820"/>
            <a:ext cx="164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Fair Value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790250-2C38-D153-BE50-8F420F15303C}"/>
              </a:ext>
            </a:extLst>
          </p:cNvPr>
          <p:cNvSpPr txBox="1"/>
          <p:nvPr/>
        </p:nvSpPr>
        <p:spPr>
          <a:xfrm>
            <a:off x="756049" y="1155869"/>
            <a:ext cx="996877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Fair Value for financial reporting purposes under IFRS 13</a:t>
            </a:r>
          </a:p>
        </p:txBody>
      </p:sp>
    </p:spTree>
    <p:extLst>
      <p:ext uri="{BB962C8B-B14F-4D97-AF65-F5344CB8AC3E}">
        <p14:creationId xmlns:p14="http://schemas.microsoft.com/office/powerpoint/2010/main" val="3055520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4" grpId="0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1ACAE9-D2D1-7148-6CD8-607D2AA0A1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421EB6B-AAEB-82DF-9E27-C9355BA1B66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DCF3375-4A76-A030-808D-98929138CA8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0FD8DDBB-2EB2-F64B-6A5F-F9665FAC9204}"/>
              </a:ext>
            </a:extLst>
          </p:cNvPr>
          <p:cNvSpPr/>
          <p:nvPr/>
        </p:nvSpPr>
        <p:spPr>
          <a:xfrm>
            <a:off x="756049" y="2580105"/>
            <a:ext cx="11195319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Strict compliance with the definition and assumptions of IFRS 13.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03D9DF55-214E-E987-0E71-E6B5A1DBAFA3}"/>
              </a:ext>
            </a:extLst>
          </p:cNvPr>
          <p:cNvSpPr/>
          <p:nvPr/>
        </p:nvSpPr>
        <p:spPr>
          <a:xfrm>
            <a:off x="756048" y="3536489"/>
            <a:ext cx="11195319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Disclosure where Fair Value differs materially from Market Value.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Arrow: Pentagon 15">
            <a:extLst>
              <a:ext uri="{FF2B5EF4-FFF2-40B4-BE49-F238E27FC236}">
                <a16:creationId xmlns:a16="http://schemas.microsoft.com/office/drawing/2014/main" id="{0DF86E6D-077A-0A84-0F8D-CBBE4B578E26}"/>
              </a:ext>
            </a:extLst>
          </p:cNvPr>
          <p:cNvSpPr/>
          <p:nvPr/>
        </p:nvSpPr>
        <p:spPr>
          <a:xfrm>
            <a:off x="756047" y="4529324"/>
            <a:ext cx="11195320" cy="521043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valuation is not prepared for a specific party, but for general financial reporting purposes.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0EF6F869-393B-7CAA-F030-474BAE4F6338}"/>
              </a:ext>
            </a:extLst>
          </p:cNvPr>
          <p:cNvSpPr/>
          <p:nvPr/>
        </p:nvSpPr>
        <p:spPr>
          <a:xfrm>
            <a:off x="1211283" y="8381032"/>
            <a:ext cx="5911412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May take into account: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5B75F64-0966-3C27-2216-9E44AE28DF9C}"/>
              </a:ext>
            </a:extLst>
          </p:cNvPr>
          <p:cNvGrpSpPr/>
          <p:nvPr/>
        </p:nvGrpSpPr>
        <p:grpSpPr>
          <a:xfrm>
            <a:off x="4703437" y="1617030"/>
            <a:ext cx="3397826" cy="531674"/>
            <a:chOff x="6119" y="2567410"/>
            <a:chExt cx="2552678" cy="525155"/>
          </a:xfrm>
          <a:solidFill>
            <a:srgbClr val="FF0000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CF74098-0D4A-D470-DA6F-B43A3837F320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4522845-F3EF-161B-C141-613143392FF3}"/>
                </a:ext>
              </a:extLst>
            </p:cNvPr>
            <p:cNvSpPr txBox="1"/>
            <p:nvPr/>
          </p:nvSpPr>
          <p:spPr>
            <a:xfrm>
              <a:off x="6119" y="2567410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Reporting Requirements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3411DEB-2120-ECE2-BB1B-BDF087F984D6}"/>
              </a:ext>
            </a:extLst>
          </p:cNvPr>
          <p:cNvSpPr txBox="1"/>
          <p:nvPr/>
        </p:nvSpPr>
        <p:spPr>
          <a:xfrm>
            <a:off x="5920789" y="524820"/>
            <a:ext cx="164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Fair Value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3C0298-A013-0D2A-F0DC-CCC512064C6E}"/>
              </a:ext>
            </a:extLst>
          </p:cNvPr>
          <p:cNvSpPr txBox="1"/>
          <p:nvPr/>
        </p:nvSpPr>
        <p:spPr>
          <a:xfrm>
            <a:off x="756049" y="1155869"/>
            <a:ext cx="996877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Fair Value for financial reporting purposes under IFRS 13</a:t>
            </a:r>
          </a:p>
        </p:txBody>
      </p:sp>
    </p:spTree>
    <p:extLst>
      <p:ext uri="{BB962C8B-B14F-4D97-AF65-F5344CB8AC3E}">
        <p14:creationId xmlns:p14="http://schemas.microsoft.com/office/powerpoint/2010/main" val="446518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C4E9D6-6233-8ED1-C1A4-F6A3504E8E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1B628D7-C88F-DFFE-D18F-BADC17E4EC7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1447B36-01BF-45D2-89A5-15C98F2A15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94014F0A-181F-3D93-5D3F-267273BCA4CE}"/>
              </a:ext>
            </a:extLst>
          </p:cNvPr>
          <p:cNvSpPr/>
          <p:nvPr/>
        </p:nvSpPr>
        <p:spPr>
          <a:xfrm>
            <a:off x="346103" y="2124383"/>
            <a:ext cx="11605265" cy="461679"/>
          </a:xfrm>
          <a:prstGeom prst="homePlat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In many cases, the outcomes of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Fair Value (IFRS 13)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and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Market Value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are </a:t>
            </a:r>
            <a:r>
              <a:rPr lang="en-US" sz="2000" b="1" dirty="0">
                <a:solidFill>
                  <a:srgbClr val="7030A0"/>
                </a:solidFill>
                <a:latin typeface="Alexandria"/>
              </a:rPr>
              <a:t>very close or indistinguishable.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6C505067-6ED6-B8D3-D0B9-756D6F948E12}"/>
              </a:ext>
            </a:extLst>
          </p:cNvPr>
          <p:cNvSpPr/>
          <p:nvPr/>
        </p:nvSpPr>
        <p:spPr>
          <a:xfrm>
            <a:off x="320842" y="2739924"/>
            <a:ext cx="11605265" cy="358902"/>
          </a:xfrm>
          <a:prstGeom prst="homePlat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Differences may arise in circumstances such as: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EF9D4CE4-007B-6DFF-FA8D-DF3D9B03CC4B}"/>
              </a:ext>
            </a:extLst>
          </p:cNvPr>
          <p:cNvSpPr/>
          <p:nvPr/>
        </p:nvSpPr>
        <p:spPr>
          <a:xfrm>
            <a:off x="1211283" y="8381032"/>
            <a:ext cx="5911412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May take into account: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C63FD0D-8C62-3497-E15F-2697D4FF5BF8}"/>
              </a:ext>
            </a:extLst>
          </p:cNvPr>
          <p:cNvGrpSpPr/>
          <p:nvPr/>
        </p:nvGrpSpPr>
        <p:grpSpPr>
          <a:xfrm>
            <a:off x="4628500" y="1509716"/>
            <a:ext cx="4232016" cy="531673"/>
            <a:chOff x="-78245" y="2567408"/>
            <a:chExt cx="3179378" cy="525154"/>
          </a:xfrm>
          <a:solidFill>
            <a:srgbClr val="FF0000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5DB8C44-36CF-6CD1-DAC5-457B1EDF5890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CEDF01A-9D5A-A519-CFB2-9D483B5932EE}"/>
                </a:ext>
              </a:extLst>
            </p:cNvPr>
            <p:cNvSpPr txBox="1"/>
            <p:nvPr/>
          </p:nvSpPr>
          <p:spPr>
            <a:xfrm>
              <a:off x="-78245" y="2567410"/>
              <a:ext cx="31793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Relationship with Market Value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92F0161-86CB-3A1C-1558-6DB0EE46CED0}"/>
              </a:ext>
            </a:extLst>
          </p:cNvPr>
          <p:cNvSpPr txBox="1"/>
          <p:nvPr/>
        </p:nvSpPr>
        <p:spPr>
          <a:xfrm>
            <a:off x="5920789" y="524820"/>
            <a:ext cx="164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Fair Value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16A4C56-C491-B2E9-E380-0369DD4EB0D9}"/>
              </a:ext>
            </a:extLst>
          </p:cNvPr>
          <p:cNvSpPr txBox="1"/>
          <p:nvPr/>
        </p:nvSpPr>
        <p:spPr>
          <a:xfrm>
            <a:off x="756049" y="1155869"/>
            <a:ext cx="996877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Fair Value for financial reporting purposes under IFRS 13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F753FB08-3B4C-D5A0-7A45-94386BC98A94}"/>
              </a:ext>
            </a:extLst>
          </p:cNvPr>
          <p:cNvSpPr/>
          <p:nvPr/>
        </p:nvSpPr>
        <p:spPr>
          <a:xfrm>
            <a:off x="5920789" y="3179806"/>
            <a:ext cx="6030579" cy="461679"/>
          </a:xfrm>
          <a:prstGeom prst="round2DiagRect">
            <a:avLst/>
          </a:prstGeom>
          <a:solidFill>
            <a:srgbClr val="FFFFEB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Low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Differences in measurement timing</a:t>
            </a:r>
            <a:r>
              <a:rPr lang="ar-SY" sz="2000" dirty="0">
                <a:solidFill>
                  <a:prstClr val="black"/>
                </a:solidFill>
                <a:latin typeface="Alexandria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or assumed use 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2" name="Rectangle: Diagonal Corners Rounded 11">
            <a:extLst>
              <a:ext uri="{FF2B5EF4-FFF2-40B4-BE49-F238E27FC236}">
                <a16:creationId xmlns:a16="http://schemas.microsoft.com/office/drawing/2014/main" id="{C2254433-D422-A968-3B0E-C103547F52B3}"/>
              </a:ext>
            </a:extLst>
          </p:cNvPr>
          <p:cNvSpPr/>
          <p:nvPr/>
        </p:nvSpPr>
        <p:spPr>
          <a:xfrm>
            <a:off x="320842" y="3189104"/>
            <a:ext cx="4629019" cy="523506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Low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Development potential or hope value</a:t>
            </a:r>
            <a:endParaRPr lang="ar-SY" sz="2000" b="1" dirty="0">
              <a:solidFill>
                <a:prstClr val="black"/>
              </a:solidFill>
              <a:latin typeface="Alexandria"/>
            </a:endParaRPr>
          </a:p>
        </p:txBody>
      </p:sp>
      <p:sp>
        <p:nvSpPr>
          <p:cNvPr id="14" name="Flowchart: Document 13">
            <a:extLst>
              <a:ext uri="{FF2B5EF4-FFF2-40B4-BE49-F238E27FC236}">
                <a16:creationId xmlns:a16="http://schemas.microsoft.com/office/drawing/2014/main" id="{75068077-AE70-26FE-4351-04D5D3274DB7}"/>
              </a:ext>
            </a:extLst>
          </p:cNvPr>
          <p:cNvSpPr/>
          <p:nvPr/>
        </p:nvSpPr>
        <p:spPr>
          <a:xfrm>
            <a:off x="320842" y="3804203"/>
            <a:ext cx="11605265" cy="934456"/>
          </a:xfrm>
          <a:prstGeom prst="flowChartDocument">
            <a:avLst/>
          </a:prstGeom>
          <a:solidFill>
            <a:schemeClr val="bg1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justLow">
              <a:lnSpc>
                <a:spcPct val="110000"/>
              </a:lnSpc>
            </a:pPr>
            <a:r>
              <a:rPr lang="en-US" sz="2000" b="1" dirty="0">
                <a:latin typeface="Alexandria"/>
              </a:rPr>
              <a:t>Development potential (Hope Value) </a:t>
            </a:r>
            <a:r>
              <a:rPr lang="en-US" sz="2000" dirty="0">
                <a:latin typeface="Alexandria"/>
              </a:rPr>
              <a:t>represents value arising from market expectations of a future change in use or development of a property, even if such potential is not yet legally approved or certain.</a:t>
            </a:r>
          </a:p>
        </p:txBody>
      </p:sp>
      <p:sp>
        <p:nvSpPr>
          <p:cNvPr id="17" name="Arrow: Pentagon 16">
            <a:extLst>
              <a:ext uri="{FF2B5EF4-FFF2-40B4-BE49-F238E27FC236}">
                <a16:creationId xmlns:a16="http://schemas.microsoft.com/office/drawing/2014/main" id="{63ADB0E7-C9E0-2093-5385-E16FEFE63FEA}"/>
              </a:ext>
            </a:extLst>
          </p:cNvPr>
          <p:cNvSpPr/>
          <p:nvPr/>
        </p:nvSpPr>
        <p:spPr>
          <a:xfrm>
            <a:off x="293366" y="4830252"/>
            <a:ext cx="11605265" cy="741406"/>
          </a:xfrm>
          <a:prstGeom prst="homePlat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b="1" dirty="0">
                <a:solidFill>
                  <a:srgbClr val="002060"/>
                </a:solidFill>
                <a:latin typeface="Alexandria"/>
              </a:rPr>
              <a:t>Under Market Value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,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hope value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is reflected when </a:t>
            </a:r>
            <a:r>
              <a:rPr lang="en-US" sz="2000" u="sng" dirty="0">
                <a:solidFill>
                  <a:srgbClr val="002060"/>
                </a:solidFill>
                <a:latin typeface="Alexandria"/>
              </a:rPr>
              <a:t>the market actively prices in these expectations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and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 </a:t>
            </a:r>
            <a:r>
              <a:rPr lang="en-US" sz="2000" u="sng" dirty="0">
                <a:solidFill>
                  <a:srgbClr val="002060"/>
                </a:solidFill>
                <a:latin typeface="Alexandria"/>
              </a:rPr>
              <a:t>multiple purchasers are willing to pay a premium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6730EBAF-6825-9659-165B-A4B4D275A856}"/>
              </a:ext>
            </a:extLst>
          </p:cNvPr>
          <p:cNvSpPr/>
          <p:nvPr/>
        </p:nvSpPr>
        <p:spPr>
          <a:xfrm>
            <a:off x="284799" y="5856301"/>
            <a:ext cx="11605265" cy="741406"/>
          </a:xfrm>
          <a:prstGeom prst="homePlat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Wingdings" panose="05000000000000000000" pitchFamily="2" charset="2"/>
              <a:buChar char="ü"/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Under Fair Value (IFRS 13),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such potential is </a:t>
            </a:r>
            <a:r>
              <a:rPr lang="en-US" sz="2000" dirty="0" err="1">
                <a:solidFill>
                  <a:schemeClr val="tx1"/>
                </a:solidFill>
                <a:latin typeface="Alexandria"/>
              </a:rPr>
              <a:t>recognised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only if </a:t>
            </a:r>
            <a:r>
              <a:rPr lang="en-US" sz="2000" u="sng" dirty="0">
                <a:solidFill>
                  <a:srgbClr val="C00000"/>
                </a:solidFill>
                <a:latin typeface="Alexandria"/>
              </a:rPr>
              <a:t>it is available to market participants generally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and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u="sng" dirty="0">
                <a:solidFill>
                  <a:srgbClr val="C00000"/>
                </a:solidFill>
                <a:latin typeface="Alexandria"/>
              </a:rPr>
              <a:t>forms part of the property’s highest and best use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at the measurement date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3387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4" grpId="0" animBg="1"/>
      <p:bldP spid="7" grpId="0" animBg="1"/>
      <p:bldP spid="12" grpId="0" animBg="1"/>
      <p:bldP spid="14" grpId="0" build="allAtOnce" animBg="1"/>
      <p:bldP spid="17" grpId="0" animBg="1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0D9CB8-6D0B-0EC2-46BC-025500B7E1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3434DE0-9A20-6531-82FA-142D07796CB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7DC4485-8F59-C0A1-6023-F36FD31B3F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AD31533A-1ECB-939C-B5AA-C3ACFACC2320}"/>
              </a:ext>
            </a:extLst>
          </p:cNvPr>
          <p:cNvSpPr/>
          <p:nvPr/>
        </p:nvSpPr>
        <p:spPr>
          <a:xfrm>
            <a:off x="277649" y="2031348"/>
            <a:ext cx="11605265" cy="358902"/>
          </a:xfrm>
          <a:prstGeom prst="homePlat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Differences may arise in circumstances such as: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B7FC89AE-5E85-4A2B-6985-EC529D929FB3}"/>
              </a:ext>
            </a:extLst>
          </p:cNvPr>
          <p:cNvSpPr/>
          <p:nvPr/>
        </p:nvSpPr>
        <p:spPr>
          <a:xfrm>
            <a:off x="1211283" y="8381032"/>
            <a:ext cx="5911412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May take into account: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5A7BDCC-5C1C-602C-BD25-FBA8870EC73D}"/>
              </a:ext>
            </a:extLst>
          </p:cNvPr>
          <p:cNvGrpSpPr/>
          <p:nvPr/>
        </p:nvGrpSpPr>
        <p:grpSpPr>
          <a:xfrm>
            <a:off x="4628500" y="1509716"/>
            <a:ext cx="4232016" cy="531673"/>
            <a:chOff x="-78245" y="2567408"/>
            <a:chExt cx="3179378" cy="525154"/>
          </a:xfrm>
          <a:solidFill>
            <a:srgbClr val="FF0000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9BB6F37-063D-7FDA-C618-83D81C145124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94EE412-092B-6D3C-DC61-350B25F177C2}"/>
                </a:ext>
              </a:extLst>
            </p:cNvPr>
            <p:cNvSpPr txBox="1"/>
            <p:nvPr/>
          </p:nvSpPr>
          <p:spPr>
            <a:xfrm>
              <a:off x="-78245" y="2567410"/>
              <a:ext cx="31793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Relationship with Market Value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19D4C97-D7E2-9DCC-67E0-59F4710DFC78}"/>
              </a:ext>
            </a:extLst>
          </p:cNvPr>
          <p:cNvSpPr txBox="1"/>
          <p:nvPr/>
        </p:nvSpPr>
        <p:spPr>
          <a:xfrm>
            <a:off x="5920789" y="524820"/>
            <a:ext cx="164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Fair Value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4388C1B-08EC-A879-19BD-C2DBD27746C6}"/>
              </a:ext>
            </a:extLst>
          </p:cNvPr>
          <p:cNvSpPr txBox="1"/>
          <p:nvPr/>
        </p:nvSpPr>
        <p:spPr>
          <a:xfrm>
            <a:off x="756049" y="1155869"/>
            <a:ext cx="996877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Fair Value for financial reporting purposes under IFRS 13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827DF59F-B722-6982-C443-44DE1768B975}"/>
              </a:ext>
            </a:extLst>
          </p:cNvPr>
          <p:cNvSpPr/>
          <p:nvPr/>
        </p:nvSpPr>
        <p:spPr>
          <a:xfrm>
            <a:off x="5410307" y="2461993"/>
            <a:ext cx="6030579" cy="631220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Low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Differences in measurement timing</a:t>
            </a:r>
            <a:r>
              <a:rPr kumimoji="0" lang="ar-SY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or assumed use </a:t>
            </a:r>
          </a:p>
        </p:txBody>
      </p:sp>
      <p:sp>
        <p:nvSpPr>
          <p:cNvPr id="12" name="Rectangle: Diagonal Corners Rounded 11">
            <a:extLst>
              <a:ext uri="{FF2B5EF4-FFF2-40B4-BE49-F238E27FC236}">
                <a16:creationId xmlns:a16="http://schemas.microsoft.com/office/drawing/2014/main" id="{5CF27CD2-16AC-18B0-CB3E-3748EF7DB68B}"/>
              </a:ext>
            </a:extLst>
          </p:cNvPr>
          <p:cNvSpPr/>
          <p:nvPr/>
        </p:nvSpPr>
        <p:spPr>
          <a:xfrm>
            <a:off x="237897" y="2481843"/>
            <a:ext cx="4629019" cy="416089"/>
          </a:xfrm>
          <a:prstGeom prst="round2DiagRect">
            <a:avLst/>
          </a:prstGeom>
          <a:solidFill>
            <a:srgbClr val="FFFFEB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Low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Development potential or hope value</a:t>
            </a:r>
            <a:endParaRPr kumimoji="0" lang="ar-SY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Flowchart: Document 13">
            <a:extLst>
              <a:ext uri="{FF2B5EF4-FFF2-40B4-BE49-F238E27FC236}">
                <a16:creationId xmlns:a16="http://schemas.microsoft.com/office/drawing/2014/main" id="{3B28C81D-5AD6-A98F-D4F2-327BE49BFC6B}"/>
              </a:ext>
            </a:extLst>
          </p:cNvPr>
          <p:cNvSpPr/>
          <p:nvPr/>
        </p:nvSpPr>
        <p:spPr>
          <a:xfrm>
            <a:off x="4106779" y="3279429"/>
            <a:ext cx="3015916" cy="514046"/>
          </a:xfrm>
          <a:prstGeom prst="flowChartDocument">
            <a:avLst/>
          </a:prstGeom>
          <a:solidFill>
            <a:srgbClr val="FFE2C5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Measurement Timing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7" name="Rectangle: Folded Corner 16">
            <a:extLst>
              <a:ext uri="{FF2B5EF4-FFF2-40B4-BE49-F238E27FC236}">
                <a16:creationId xmlns:a16="http://schemas.microsoft.com/office/drawing/2014/main" id="{2F66B97E-017F-80E2-0E99-5335086E13BA}"/>
              </a:ext>
            </a:extLst>
          </p:cNvPr>
          <p:cNvSpPr/>
          <p:nvPr/>
        </p:nvSpPr>
        <p:spPr>
          <a:xfrm>
            <a:off x="293367" y="3914846"/>
            <a:ext cx="11605265" cy="514046"/>
          </a:xfrm>
          <a:prstGeom prst="foldedCorner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Fair Value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is measured: At a specific and clearly defined measurement date.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8" name="Rectangle: Folded Corner 17">
            <a:extLst>
              <a:ext uri="{FF2B5EF4-FFF2-40B4-BE49-F238E27FC236}">
                <a16:creationId xmlns:a16="http://schemas.microsoft.com/office/drawing/2014/main" id="{A1AD73AD-46DC-0220-1879-FCB8A11369EF}"/>
              </a:ext>
            </a:extLst>
          </p:cNvPr>
          <p:cNvSpPr/>
          <p:nvPr/>
        </p:nvSpPr>
        <p:spPr>
          <a:xfrm>
            <a:off x="277648" y="4671634"/>
            <a:ext cx="11605265" cy="2106840"/>
          </a:xfrm>
          <a:prstGeom prst="foldedCorner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0000"/>
              </a:lnSpc>
              <a:defRPr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Accordingly, any changes in:</a:t>
            </a:r>
          </a:p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Market prices</a:t>
            </a:r>
          </a:p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Interest rates</a:t>
            </a:r>
          </a:p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Supply and demand conditions</a:t>
            </a:r>
          </a:p>
          <a:p>
            <a:pPr lvl="0">
              <a:lnSpc>
                <a:spcPct val="120000"/>
              </a:lnSpc>
              <a:defRPr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may result in a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difference between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Fair Value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and a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Market Value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assessed at a different date.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56119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7" grpId="0" animBg="1"/>
      <p:bldP spid="12" grpId="0" animBg="1"/>
      <p:bldP spid="14" grpId="0" uiExpand="1" build="allAtOnce" animBg="1"/>
      <p:bldP spid="17" grpId="0" animBg="1"/>
      <p:bldP spid="1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B0133E-5736-F164-2BF6-255DBCFDE3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D39441F-B11C-DBD9-49FC-BA702A9F6CB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B31A899-486D-AFFA-DD7C-851D8AEB79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Arrow: Pentagon 3">
            <a:extLst>
              <a:ext uri="{FF2B5EF4-FFF2-40B4-BE49-F238E27FC236}">
                <a16:creationId xmlns:a16="http://schemas.microsoft.com/office/drawing/2014/main" id="{AA99115C-7549-1D2D-67A6-785B5C3CD62A}"/>
              </a:ext>
            </a:extLst>
          </p:cNvPr>
          <p:cNvSpPr/>
          <p:nvPr/>
        </p:nvSpPr>
        <p:spPr>
          <a:xfrm>
            <a:off x="1211283" y="8381032"/>
            <a:ext cx="5911412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May take into account: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EAD5BBB-165E-7C1A-F7C1-DD41E884BB92}"/>
              </a:ext>
            </a:extLst>
          </p:cNvPr>
          <p:cNvGrpSpPr/>
          <p:nvPr/>
        </p:nvGrpSpPr>
        <p:grpSpPr>
          <a:xfrm>
            <a:off x="4628500" y="1509716"/>
            <a:ext cx="4232016" cy="531673"/>
            <a:chOff x="-78245" y="2567408"/>
            <a:chExt cx="3179378" cy="525154"/>
          </a:xfrm>
          <a:solidFill>
            <a:srgbClr val="FF0000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982BB0E-B614-2535-013B-27F224DE135A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A3AA9FE-88B3-4A4D-72FE-C3C60AFE6151}"/>
                </a:ext>
              </a:extLst>
            </p:cNvPr>
            <p:cNvSpPr txBox="1"/>
            <p:nvPr/>
          </p:nvSpPr>
          <p:spPr>
            <a:xfrm>
              <a:off x="-78245" y="2567410"/>
              <a:ext cx="31793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Relationship with Market Value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0B14B79B-9C6F-5CFC-7D4C-98179D19969F}"/>
              </a:ext>
            </a:extLst>
          </p:cNvPr>
          <p:cNvSpPr txBox="1"/>
          <p:nvPr/>
        </p:nvSpPr>
        <p:spPr>
          <a:xfrm>
            <a:off x="5920789" y="524820"/>
            <a:ext cx="164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Fair Value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88EADBE-B58E-C1EE-B398-C7EA9977405F}"/>
              </a:ext>
            </a:extLst>
          </p:cNvPr>
          <p:cNvSpPr txBox="1"/>
          <p:nvPr/>
        </p:nvSpPr>
        <p:spPr>
          <a:xfrm>
            <a:off x="756049" y="1155869"/>
            <a:ext cx="996877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Fair Value for financial reporting purposes under IFRS 13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3736778F-9AA2-5BC8-2E93-F56676AEEF9A}"/>
              </a:ext>
            </a:extLst>
          </p:cNvPr>
          <p:cNvSpPr/>
          <p:nvPr/>
        </p:nvSpPr>
        <p:spPr>
          <a:xfrm>
            <a:off x="180431" y="2157043"/>
            <a:ext cx="6030579" cy="631220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Low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Differences in measurement timing</a:t>
            </a:r>
            <a:r>
              <a:rPr kumimoji="0" lang="ar-SY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or assumed use </a:t>
            </a:r>
          </a:p>
        </p:txBody>
      </p:sp>
      <p:sp>
        <p:nvSpPr>
          <p:cNvPr id="14" name="Flowchart: Document 13">
            <a:extLst>
              <a:ext uri="{FF2B5EF4-FFF2-40B4-BE49-F238E27FC236}">
                <a16:creationId xmlns:a16="http://schemas.microsoft.com/office/drawing/2014/main" id="{6B858E53-C099-DC8A-30E0-68FCCC634F36}"/>
              </a:ext>
            </a:extLst>
          </p:cNvPr>
          <p:cNvSpPr/>
          <p:nvPr/>
        </p:nvSpPr>
        <p:spPr>
          <a:xfrm>
            <a:off x="6744508" y="2229127"/>
            <a:ext cx="3015916" cy="514046"/>
          </a:xfrm>
          <a:prstGeom prst="flowChartDocument">
            <a:avLst/>
          </a:prstGeom>
          <a:solidFill>
            <a:srgbClr val="FFE2C5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Assumed Use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7" name="Rectangle: Folded Corner 16">
            <a:extLst>
              <a:ext uri="{FF2B5EF4-FFF2-40B4-BE49-F238E27FC236}">
                <a16:creationId xmlns:a16="http://schemas.microsoft.com/office/drawing/2014/main" id="{9B3C98A9-27DD-743B-59B6-0B69364A4728}"/>
              </a:ext>
            </a:extLst>
          </p:cNvPr>
          <p:cNvSpPr/>
          <p:nvPr/>
        </p:nvSpPr>
        <p:spPr>
          <a:xfrm>
            <a:off x="277647" y="3051771"/>
            <a:ext cx="11605265" cy="514046"/>
          </a:xfrm>
          <a:prstGeom prst="foldedCorner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Under Market Value: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The existing use may be assumed if it represents the </a:t>
            </a:r>
            <a:r>
              <a:rPr lang="en-US" sz="2000" b="1" dirty="0">
                <a:solidFill>
                  <a:srgbClr val="002060"/>
                </a:solidFill>
                <a:latin typeface="Alexandria"/>
              </a:rPr>
              <a:t>prevailing market use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8" name="Rectangle: Folded Corner 17">
            <a:extLst>
              <a:ext uri="{FF2B5EF4-FFF2-40B4-BE49-F238E27FC236}">
                <a16:creationId xmlns:a16="http://schemas.microsoft.com/office/drawing/2014/main" id="{F5BB625E-90A6-3F51-21F9-62035F3C0A0C}"/>
              </a:ext>
            </a:extLst>
          </p:cNvPr>
          <p:cNvSpPr/>
          <p:nvPr/>
        </p:nvSpPr>
        <p:spPr>
          <a:xfrm>
            <a:off x="277646" y="3913360"/>
            <a:ext cx="11605265" cy="867263"/>
          </a:xfrm>
          <a:prstGeom prst="foldedCorner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Under Fair Value (IFRS 13):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The assumption of Highest and Best Use (HABU) is required. </a:t>
            </a:r>
          </a:p>
          <a:p>
            <a:pPr lvl="0">
              <a:lnSpc>
                <a:spcPct val="120000"/>
              </a:lnSpc>
              <a:defRPr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Even if: It is not the current use, and the owner does not intend to implement it.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2" name="Flowchart: Document 1">
            <a:extLst>
              <a:ext uri="{FF2B5EF4-FFF2-40B4-BE49-F238E27FC236}">
                <a16:creationId xmlns:a16="http://schemas.microsoft.com/office/drawing/2014/main" id="{906AEEF6-5380-DEFD-1055-BD69D4E9CA4A}"/>
              </a:ext>
            </a:extLst>
          </p:cNvPr>
          <p:cNvSpPr/>
          <p:nvPr/>
        </p:nvSpPr>
        <p:spPr>
          <a:xfrm>
            <a:off x="2319166" y="4970062"/>
            <a:ext cx="9533862" cy="1775275"/>
          </a:xfrm>
          <a:prstGeom prst="flowChartDocument">
            <a:avLst/>
          </a:prstGeom>
          <a:solidFill>
            <a:srgbClr val="FFFFEB"/>
          </a:solidFill>
          <a:ln>
            <a:solidFill>
              <a:srgbClr val="FFE2C5"/>
            </a:solidFill>
          </a:ln>
        </p:spPr>
        <p:txBody>
          <a:bodyPr wrap="square">
            <a:spAutoFit/>
          </a:bodyPr>
          <a:lstStyle/>
          <a:p>
            <a:pPr marL="342900" indent="-342900" algn="justLow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2000" i="1" dirty="0">
                <a:latin typeface="Alexandria"/>
              </a:rPr>
              <a:t>An old warehouse located in a prime commercial area:</a:t>
            </a:r>
          </a:p>
          <a:p>
            <a:pPr marL="342900" indent="-342900" algn="justLow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2000" i="1" dirty="0">
                <a:latin typeface="Alexandria"/>
              </a:rPr>
              <a:t>Current use: storage</a:t>
            </a:r>
          </a:p>
          <a:p>
            <a:pPr marL="342900" indent="-342900" algn="justLow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2000" i="1" dirty="0">
                <a:latin typeface="Alexandria"/>
              </a:rPr>
              <a:t>Highest and best use: commercial or office development→</a:t>
            </a:r>
          </a:p>
          <a:p>
            <a:pPr marL="342900" indent="-342900" algn="justLow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2000" i="1" dirty="0">
                <a:latin typeface="Alexandria"/>
              </a:rPr>
              <a:t> </a:t>
            </a:r>
            <a:r>
              <a:rPr lang="en-US" sz="2000" i="1" dirty="0">
                <a:solidFill>
                  <a:srgbClr val="C00000"/>
                </a:solidFill>
                <a:latin typeface="Alexandria"/>
              </a:rPr>
              <a:t>Fair Value </a:t>
            </a:r>
            <a:r>
              <a:rPr lang="en-US" sz="2000" i="1" dirty="0">
                <a:latin typeface="Alexandria"/>
              </a:rPr>
              <a:t>may exceed </a:t>
            </a:r>
            <a:r>
              <a:rPr lang="en-US" sz="2000" i="1" dirty="0">
                <a:solidFill>
                  <a:srgbClr val="0070C0"/>
                </a:solidFill>
                <a:latin typeface="Alexandria"/>
              </a:rPr>
              <a:t>Market Value </a:t>
            </a:r>
            <a:r>
              <a:rPr lang="en-US" sz="2000" i="1" dirty="0">
                <a:latin typeface="Alexandria"/>
              </a:rPr>
              <a:t>when the latter is based on the existing use.</a:t>
            </a:r>
          </a:p>
        </p:txBody>
      </p:sp>
      <p:sp>
        <p:nvSpPr>
          <p:cNvPr id="13" name="Rectangle: Top Corners Rounded 12">
            <a:extLst>
              <a:ext uri="{FF2B5EF4-FFF2-40B4-BE49-F238E27FC236}">
                <a16:creationId xmlns:a16="http://schemas.microsoft.com/office/drawing/2014/main" id="{B28F51F8-7C6E-B0EB-0635-4F7AAA13ECDC}"/>
              </a:ext>
            </a:extLst>
          </p:cNvPr>
          <p:cNvSpPr/>
          <p:nvPr/>
        </p:nvSpPr>
        <p:spPr>
          <a:xfrm>
            <a:off x="460690" y="5557762"/>
            <a:ext cx="1744622" cy="419457"/>
          </a:xfrm>
          <a:prstGeom prst="round2SameRect">
            <a:avLst/>
          </a:prstGeom>
          <a:solidFill>
            <a:srgbClr val="FFE2C5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407590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4" grpId="0" build="allAtOnce" animBg="1"/>
      <p:bldP spid="17" grpId="0" animBg="1"/>
      <p:bldP spid="18" grpId="0" animBg="1"/>
      <p:bldP spid="2" grpId="0" build="allAtOnce" animBg="1"/>
      <p:bldP spid="1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508BA0-902A-211D-B09D-30D550D3A1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282B240-AC3C-23A1-64B7-4ACD819D31A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59003AA-3EEA-A937-8D17-F41376E8B5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Arrow: Pentagon 3">
            <a:extLst>
              <a:ext uri="{FF2B5EF4-FFF2-40B4-BE49-F238E27FC236}">
                <a16:creationId xmlns:a16="http://schemas.microsoft.com/office/drawing/2014/main" id="{ED4B7C1C-CA6F-B6B8-F7C9-25D6F7ECACAE}"/>
              </a:ext>
            </a:extLst>
          </p:cNvPr>
          <p:cNvSpPr/>
          <p:nvPr/>
        </p:nvSpPr>
        <p:spPr>
          <a:xfrm>
            <a:off x="1211283" y="8381032"/>
            <a:ext cx="5911412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May take into account: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15CC8B-CBAF-08C6-EA57-100A2E2BD6BD}"/>
              </a:ext>
            </a:extLst>
          </p:cNvPr>
          <p:cNvSpPr txBox="1"/>
          <p:nvPr/>
        </p:nvSpPr>
        <p:spPr>
          <a:xfrm>
            <a:off x="3265287" y="524820"/>
            <a:ext cx="695844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Comparative Analysis of Value Bases</a:t>
            </a:r>
            <a:endParaRPr lang="ar-SY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pPr algn="ctr">
              <a:defRPr/>
            </a:pPr>
            <a:r>
              <a:rPr lang="en-US" sz="2800" b="1" dirty="0">
                <a:solidFill>
                  <a:srgbClr val="002060"/>
                </a:solidFill>
              </a:rPr>
              <a:t>Market Value, Fair Value, and Equitable Value</a:t>
            </a:r>
          </a:p>
          <a:p>
            <a:pPr lvl="0" algn="ctr"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D7D0382-475C-C82C-43EB-202AA5BCAA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305974"/>
              </p:ext>
            </p:extLst>
          </p:nvPr>
        </p:nvGraphicFramePr>
        <p:xfrm>
          <a:off x="244598" y="1523998"/>
          <a:ext cx="11770936" cy="525447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257970">
                  <a:extLst>
                    <a:ext uri="{9D8B030D-6E8A-4147-A177-3AD203B41FA5}">
                      <a16:colId xmlns:a16="http://schemas.microsoft.com/office/drawing/2014/main" val="1148326185"/>
                    </a:ext>
                  </a:extLst>
                </a:gridCol>
                <a:gridCol w="3112169">
                  <a:extLst>
                    <a:ext uri="{9D8B030D-6E8A-4147-A177-3AD203B41FA5}">
                      <a16:colId xmlns:a16="http://schemas.microsoft.com/office/drawing/2014/main" val="4050371501"/>
                    </a:ext>
                  </a:extLst>
                </a:gridCol>
                <a:gridCol w="3144252">
                  <a:extLst>
                    <a:ext uri="{9D8B030D-6E8A-4147-A177-3AD203B41FA5}">
                      <a16:colId xmlns:a16="http://schemas.microsoft.com/office/drawing/2014/main" val="3277171935"/>
                    </a:ext>
                  </a:extLst>
                </a:gridCol>
                <a:gridCol w="3256545">
                  <a:extLst>
                    <a:ext uri="{9D8B030D-6E8A-4147-A177-3AD203B41FA5}">
                      <a16:colId xmlns:a16="http://schemas.microsoft.com/office/drawing/2014/main" val="3187146383"/>
                    </a:ext>
                  </a:extLst>
                </a:gridCol>
              </a:tblGrid>
              <a:tr h="5141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Comparison Aspect</a:t>
                      </a:r>
                    </a:p>
                  </a:txBody>
                  <a:tcPr marL="79115" marR="79115" marT="39558" marB="39558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Fair / Equitable Value </a:t>
                      </a:r>
                    </a:p>
                  </a:txBody>
                  <a:tcPr marL="79115" marR="79115" marT="39558" marB="39558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Value</a:t>
                      </a:r>
                    </a:p>
                  </a:txBody>
                  <a:tcPr marL="79115" marR="79115" marT="39558" marB="39558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Fair Value (IFRS 13)</a:t>
                      </a:r>
                    </a:p>
                  </a:txBody>
                  <a:tcPr marL="79115" marR="79115" marT="39558" marB="39558" anchor="ctr"/>
                </a:tc>
                <a:extLst>
                  <a:ext uri="{0D108BD9-81ED-4DB2-BD59-A6C34878D82A}">
                    <a16:rowId xmlns:a16="http://schemas.microsoft.com/office/drawing/2014/main" val="3616117310"/>
                  </a:ext>
                </a:extLst>
              </a:tr>
              <a:tr h="73578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Scope of parties</a:t>
                      </a:r>
                    </a:p>
                  </a:txBody>
                  <a:tcPr marL="79115" marR="79115" marT="39558" marB="39558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Identified and named parties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Hypothetical market participants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Market participants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0778592"/>
                  </a:ext>
                </a:extLst>
              </a:tr>
              <a:tr h="73578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Number of participants</a:t>
                      </a:r>
                    </a:p>
                  </a:txBody>
                  <a:tcPr marL="79115" marR="79115" marT="39558" marB="39558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Limited (two parties or a small number)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 broad pool of competing participants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A hypothetical group representing the market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918126"/>
                  </a:ext>
                </a:extLst>
              </a:tr>
              <a:tr h="106141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Nature of parties</a:t>
                      </a:r>
                    </a:p>
                  </a:txBody>
                  <a:tcPr marL="79115" marR="79115" marT="39558" marB="39558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Actual parties with specific interests and characteristics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Hypothetical parties reflecting the general market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Hypothetical parties for financial reporting purposes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5584757"/>
                  </a:ext>
                </a:extLst>
              </a:tr>
              <a:tr h="106141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Nature of knowledge</a:t>
                      </a:r>
                    </a:p>
                  </a:txBody>
                  <a:tcPr marL="79115" marR="79115" marT="39558" marB="39558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Full and specific knowledge of the transaction facts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Reasonable knowledge of market conditions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Reasonable knowledge possessed by market participants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5838464"/>
                  </a:ext>
                </a:extLst>
              </a:tr>
              <a:tr h="41015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Special interests</a:t>
                      </a:r>
                    </a:p>
                  </a:txBody>
                  <a:tcPr marL="79115" marR="79115" marT="39558" marB="39558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Taken into account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Excluded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Excluded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7421338"/>
                  </a:ext>
                </a:extLst>
              </a:tr>
              <a:tr h="73578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Measurement perspective</a:t>
                      </a:r>
                    </a:p>
                  </a:txBody>
                  <a:tcPr marL="79115" marR="79115" marT="39558" marB="39558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Perspective of the identified parties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Market-based perspective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Market-based (accounting) perspective</a:t>
                      </a:r>
                    </a:p>
                  </a:txBody>
                  <a:tcPr marL="79115" marR="79115" marT="39558" marB="3955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84526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3930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1BC1C-18B5-301C-13A9-72D8FDC046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2AA1B52-A40B-B642-542B-AE6D1CA2122E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A406A88-E8D7-1A33-C39F-DF0E6674FE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Arrow: Pentagon 3">
            <a:extLst>
              <a:ext uri="{FF2B5EF4-FFF2-40B4-BE49-F238E27FC236}">
                <a16:creationId xmlns:a16="http://schemas.microsoft.com/office/drawing/2014/main" id="{057D0508-884E-95FD-46EA-F6E7DB4824CD}"/>
              </a:ext>
            </a:extLst>
          </p:cNvPr>
          <p:cNvSpPr/>
          <p:nvPr/>
        </p:nvSpPr>
        <p:spPr>
          <a:xfrm>
            <a:off x="1211283" y="8381032"/>
            <a:ext cx="5911412" cy="45530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May take into account: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C73542-7341-F7C1-E908-3ABA766C2830}"/>
              </a:ext>
            </a:extLst>
          </p:cNvPr>
          <p:cNvSpPr txBox="1"/>
          <p:nvPr/>
        </p:nvSpPr>
        <p:spPr>
          <a:xfrm>
            <a:off x="3265287" y="524820"/>
            <a:ext cx="695844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Comparative Analysis of Value Bases</a:t>
            </a:r>
            <a:endParaRPr kumimoji="0" lang="ar-SY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Market Value, Fair Value, and Equitable Value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9CDC45C-A426-DC35-F21E-3A622095A9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63147"/>
              </p:ext>
            </p:extLst>
          </p:nvPr>
        </p:nvGraphicFramePr>
        <p:xfrm>
          <a:off x="180431" y="1504255"/>
          <a:ext cx="11883232" cy="534050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193801">
                  <a:extLst>
                    <a:ext uri="{9D8B030D-6E8A-4147-A177-3AD203B41FA5}">
                      <a16:colId xmlns:a16="http://schemas.microsoft.com/office/drawing/2014/main" val="4032753288"/>
                    </a:ext>
                  </a:extLst>
                </a:gridCol>
                <a:gridCol w="3593431">
                  <a:extLst>
                    <a:ext uri="{9D8B030D-6E8A-4147-A177-3AD203B41FA5}">
                      <a16:colId xmlns:a16="http://schemas.microsoft.com/office/drawing/2014/main" val="3937055564"/>
                    </a:ext>
                  </a:extLst>
                </a:gridCol>
                <a:gridCol w="3192379">
                  <a:extLst>
                    <a:ext uri="{9D8B030D-6E8A-4147-A177-3AD203B41FA5}">
                      <a16:colId xmlns:a16="http://schemas.microsoft.com/office/drawing/2014/main" val="3842563222"/>
                    </a:ext>
                  </a:extLst>
                </a:gridCol>
                <a:gridCol w="2903621">
                  <a:extLst>
                    <a:ext uri="{9D8B030D-6E8A-4147-A177-3AD203B41FA5}">
                      <a16:colId xmlns:a16="http://schemas.microsoft.com/office/drawing/2014/main" val="1320047603"/>
                    </a:ext>
                  </a:extLst>
                </a:gridCol>
              </a:tblGrid>
              <a:tr h="34306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Comparison Aspect</a:t>
                      </a:r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Fair / Equitable Value</a:t>
                      </a:r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Value</a:t>
                      </a:r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Fair Value (IFRS 13)</a:t>
                      </a:r>
                    </a:p>
                  </a:txBody>
                  <a:tcPr marL="73751" marR="73751" marT="36876" marB="36876" anchor="ctr"/>
                </a:tc>
                <a:extLst>
                  <a:ext uri="{0D108BD9-81ED-4DB2-BD59-A6C34878D82A}">
                    <a16:rowId xmlns:a16="http://schemas.microsoft.com/office/drawing/2014/main" val="439759923"/>
                  </a:ext>
                </a:extLst>
              </a:tr>
              <a:tr h="68312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Nature of value</a:t>
                      </a:r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Equity-based value reflecting fairness between parties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Market opinion of exchange value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Accounting exit price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4748337"/>
                  </a:ext>
                </a:extLst>
              </a:tr>
              <a:tr h="6715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Basis of assessment</a:t>
                      </a:r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Consideration of party-specific benefits and burdens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Exclusion of non-market advantages or disadvantages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Exclusion of owner-specific value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8173184"/>
                  </a:ext>
                </a:extLst>
              </a:tr>
              <a:tr h="60245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Assumed use</a:t>
                      </a:r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As agreed between the parties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Highest and best use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Highest and best use (HBU)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8327359"/>
                  </a:ext>
                </a:extLst>
              </a:tr>
              <a:tr h="60245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Temporal reference</a:t>
                      </a:r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Point in time linked to the agreement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Valuation date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Measurement date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2914428"/>
                  </a:ext>
                </a:extLst>
              </a:tr>
              <a:tr h="60245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Expected outcome</a:t>
                      </a:r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A fair price between the identified parties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The most probable price in the market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The price achievable in an orderly transaction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8605969"/>
                  </a:ext>
                </a:extLst>
              </a:tr>
              <a:tr h="60245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Degree of objectivity</a:t>
                      </a:r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Relatively low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Relatively high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Moderate to high (accounting-based)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4610335"/>
                  </a:ext>
                </a:extLst>
              </a:tr>
              <a:tr h="86183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Primary application</a:t>
                      </a:r>
                    </a:p>
                  </a:txBody>
                  <a:tcPr marL="73751" marR="73751" marT="36876" marB="3687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Special settlements; related-party transactions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Most professional valuation assignments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Financial reporting under IFRS</a:t>
                      </a:r>
                    </a:p>
                  </a:txBody>
                  <a:tcPr marL="73751" marR="73751" marT="36876" marB="36876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22552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4880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D3993-4716-D7BD-C5D2-F7CC84EA5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B2C1642-ADED-89D4-5A7E-C86EB2ACE92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0BE5B7E7-903A-55E0-23D8-34196454F6F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28B6BD5-A596-6D5E-D5C3-69C13A010D9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C4FA722-F84C-FD91-E5EE-1A60EB22C2E3}"/>
              </a:ext>
            </a:extLst>
          </p:cNvPr>
          <p:cNvSpPr txBox="1"/>
          <p:nvPr/>
        </p:nvSpPr>
        <p:spPr>
          <a:xfrm>
            <a:off x="4630698" y="734217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Summary: Quick Review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DD139CB-1443-D651-501D-81F6258CEC1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38A4B0-EA66-5226-89D2-D33C6FF76C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D5C03B-6361-C4AD-CB19-61B2CDD3D67A}"/>
              </a:ext>
            </a:extLst>
          </p:cNvPr>
          <p:cNvSpPr txBox="1"/>
          <p:nvPr/>
        </p:nvSpPr>
        <p:spPr>
          <a:xfrm>
            <a:off x="4689055" y="1195817"/>
            <a:ext cx="4472247" cy="531674"/>
          </a:xfrm>
          <a:prstGeom prst="horizontalScroll">
            <a:avLst/>
          </a:prstGeom>
          <a:solidFill>
            <a:srgbClr val="FDE9FC"/>
          </a:solidFill>
          <a:ln w="381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Market Value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3E474D7-CB90-20A8-FB99-0CC6213A3FCE}"/>
              </a:ext>
            </a:extLst>
          </p:cNvPr>
          <p:cNvSpPr txBox="1"/>
          <p:nvPr/>
        </p:nvSpPr>
        <p:spPr>
          <a:xfrm>
            <a:off x="3875888" y="1755591"/>
            <a:ext cx="3599733" cy="3831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Market Context of Market Value: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AD1298-AE8A-1D53-CA56-349C5EE311C1}"/>
              </a:ext>
            </a:extLst>
          </p:cNvPr>
          <p:cNvSpPr txBox="1"/>
          <p:nvPr/>
        </p:nvSpPr>
        <p:spPr>
          <a:xfrm>
            <a:off x="7983132" y="1727867"/>
            <a:ext cx="3599733" cy="3693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Highest and Best Use: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2DB9B2-E970-E6C4-160C-F48223B31B74}"/>
              </a:ext>
            </a:extLst>
          </p:cNvPr>
          <p:cNvSpPr txBox="1"/>
          <p:nvPr/>
        </p:nvSpPr>
        <p:spPr>
          <a:xfrm>
            <a:off x="4559824" y="2177019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Summary of Market Value Conditions and Assumptions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E970F0B-749A-1DBD-9C8D-D71E07CDDD5E}"/>
              </a:ext>
            </a:extLst>
          </p:cNvPr>
          <p:cNvSpPr txBox="1"/>
          <p:nvPr/>
        </p:nvSpPr>
        <p:spPr>
          <a:xfrm>
            <a:off x="4689055" y="2737303"/>
            <a:ext cx="4472247" cy="531674"/>
          </a:xfrm>
          <a:prstGeom prst="horizontalScroll">
            <a:avLst/>
          </a:prstGeom>
          <a:solidFill>
            <a:schemeClr val="bg2"/>
          </a:solidFill>
          <a:ln w="38100"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Market Rent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A8A2B54-BF42-81FB-9F5D-AA855C5ACD7A}"/>
              </a:ext>
            </a:extLst>
          </p:cNvPr>
          <p:cNvSpPr txBox="1"/>
          <p:nvPr/>
        </p:nvSpPr>
        <p:spPr>
          <a:xfrm>
            <a:off x="2303761" y="3305650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Definition of the Market Rent: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B773528-F4A5-5CD1-7DC9-6B1327D34B82}"/>
              </a:ext>
            </a:extLst>
          </p:cNvPr>
          <p:cNvSpPr txBox="1"/>
          <p:nvPr/>
        </p:nvSpPr>
        <p:spPr>
          <a:xfrm>
            <a:off x="2929404" y="3718658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Conceptual Relationship with Market Value: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28D5B41-B26A-61E5-2A9C-1DC6620B45C2}"/>
              </a:ext>
            </a:extLst>
          </p:cNvPr>
          <p:cNvSpPr txBox="1"/>
          <p:nvPr/>
        </p:nvSpPr>
        <p:spPr>
          <a:xfrm>
            <a:off x="3684416" y="4204260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 Main Areas of Application: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0B34908-B81E-FA60-A63C-75E471C5F342}"/>
              </a:ext>
            </a:extLst>
          </p:cNvPr>
          <p:cNvSpPr txBox="1"/>
          <p:nvPr/>
        </p:nvSpPr>
        <p:spPr>
          <a:xfrm>
            <a:off x="4223907" y="4630541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Relationship Between Contract Rent and Market Rent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27CE7D-5239-3E08-08E9-2853287A5B14}"/>
              </a:ext>
            </a:extLst>
          </p:cNvPr>
          <p:cNvSpPr txBox="1"/>
          <p:nvPr/>
        </p:nvSpPr>
        <p:spPr>
          <a:xfrm>
            <a:off x="4836987" y="5056241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 Key Elements in Determining Market Rent: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3B329E-4BA1-5832-9EB2-0186CA197775}"/>
              </a:ext>
            </a:extLst>
          </p:cNvPr>
          <p:cNvSpPr txBox="1"/>
          <p:nvPr/>
        </p:nvSpPr>
        <p:spPr>
          <a:xfrm>
            <a:off x="5267005" y="5484010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 Methodology for Assessing Market Rent: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A26B251-2B9F-1687-D635-FC0CB9BBC2EF}"/>
              </a:ext>
            </a:extLst>
          </p:cNvPr>
          <p:cNvSpPr txBox="1"/>
          <p:nvPr/>
        </p:nvSpPr>
        <p:spPr>
          <a:xfrm>
            <a:off x="5502440" y="5939117"/>
            <a:ext cx="6670260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 Professional Requirements in a Market Rent Valuation Report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2B43F93-3A01-8328-C9DE-08CE16693957}"/>
              </a:ext>
            </a:extLst>
          </p:cNvPr>
          <p:cNvSpPr txBox="1"/>
          <p:nvPr/>
        </p:nvSpPr>
        <p:spPr>
          <a:xfrm>
            <a:off x="5535353" y="6405405"/>
            <a:ext cx="6670260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Summary Presentation Format /Market Rent Assessment/</a:t>
            </a:r>
          </a:p>
        </p:txBody>
      </p:sp>
    </p:spTree>
    <p:extLst>
      <p:ext uri="{BB962C8B-B14F-4D97-AF65-F5344CB8AC3E}">
        <p14:creationId xmlns:p14="http://schemas.microsoft.com/office/powerpoint/2010/main" val="53930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" grpId="0" animBg="1"/>
      <p:bldP spid="4" grpId="0" animBg="1"/>
      <p:bldP spid="18" grpId="0" animBg="1"/>
      <p:bldP spid="1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9BFFAC-F43C-A2FC-D435-FEB2B6B67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11ECDA8-9E44-D8B9-7BC5-5BF104BA84D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FE68F763-83E1-FF84-9859-8BA481CA9059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608F5DD-DF17-04A5-BA3D-E0B8D83688DA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0ECB4F8-4F90-03E9-7DD4-37EC46FA05A3}"/>
              </a:ext>
            </a:extLst>
          </p:cNvPr>
          <p:cNvSpPr txBox="1"/>
          <p:nvPr/>
        </p:nvSpPr>
        <p:spPr>
          <a:xfrm>
            <a:off x="4630698" y="734217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Summary: Quick Review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D5A205E-1B2B-82C4-6F1A-8F5E40FD22E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BF7C435-3C8F-761C-9A2B-85610EE05F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7155E33-6733-8058-E399-273A917D9761}"/>
              </a:ext>
            </a:extLst>
          </p:cNvPr>
          <p:cNvSpPr txBox="1"/>
          <p:nvPr/>
        </p:nvSpPr>
        <p:spPr>
          <a:xfrm>
            <a:off x="4689056" y="1252866"/>
            <a:ext cx="6989597" cy="531674"/>
          </a:xfrm>
          <a:prstGeom prst="horizontalScroll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Why Are Bases of Value Other Than Market Value Required?: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EFBD0E-1A27-6C35-2036-ACF7D4C3F4A5}"/>
              </a:ext>
            </a:extLst>
          </p:cNvPr>
          <p:cNvSpPr txBox="1"/>
          <p:nvPr/>
        </p:nvSpPr>
        <p:spPr>
          <a:xfrm>
            <a:off x="3875887" y="2547588"/>
            <a:ext cx="6717350" cy="437043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The Concept of Fair Value: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55D80D3-0A47-614B-3A55-660ADA670C9E}"/>
              </a:ext>
            </a:extLst>
          </p:cNvPr>
          <p:cNvSpPr txBox="1"/>
          <p:nvPr/>
        </p:nvSpPr>
        <p:spPr>
          <a:xfrm>
            <a:off x="5533257" y="1928232"/>
            <a:ext cx="2477108" cy="580751"/>
          </a:xfrm>
          <a:prstGeom prst="horizontalScroll">
            <a:avLst/>
          </a:prstGeom>
          <a:solidFill>
            <a:srgbClr val="FAE3B4"/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Fair Value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A166A64-F922-4C2C-5BE3-528D0B25C4DF}"/>
              </a:ext>
            </a:extLst>
          </p:cNvPr>
          <p:cNvSpPr txBox="1"/>
          <p:nvPr/>
        </p:nvSpPr>
        <p:spPr>
          <a:xfrm>
            <a:off x="3875887" y="3308425"/>
            <a:ext cx="671735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Fair Value in transactions (Equitable Value)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05D9A96-8E06-DF56-8BED-05726FC6D98C}"/>
              </a:ext>
            </a:extLst>
          </p:cNvPr>
          <p:cNvSpPr txBox="1"/>
          <p:nvPr/>
        </p:nvSpPr>
        <p:spPr>
          <a:xfrm>
            <a:off x="3875887" y="3967005"/>
            <a:ext cx="671735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Fair Value for financial reporting purposes under IFRS 13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C6D189-723E-6263-3422-84CC52D0524B}"/>
              </a:ext>
            </a:extLst>
          </p:cNvPr>
          <p:cNvSpPr txBox="1"/>
          <p:nvPr/>
        </p:nvSpPr>
        <p:spPr>
          <a:xfrm>
            <a:off x="4689056" y="4678995"/>
            <a:ext cx="6989597" cy="940653"/>
          </a:xfrm>
          <a:prstGeom prst="horizontalScroll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lvl="0" algn="ctr">
              <a:tabLst>
                <a:tab pos="457200" algn="l"/>
              </a:tabLst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Comparative Analysis of Value Bases: </a:t>
            </a:r>
          </a:p>
          <a:p>
            <a:pPr lvl="0" algn="ctr">
              <a:tabLst>
                <a:tab pos="457200" algn="l"/>
              </a:tabLst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(Market Value, Fair Value, and Equitable Value)</a:t>
            </a:r>
          </a:p>
        </p:txBody>
      </p:sp>
    </p:spTree>
    <p:extLst>
      <p:ext uri="{BB962C8B-B14F-4D97-AF65-F5344CB8AC3E}">
        <p14:creationId xmlns:p14="http://schemas.microsoft.com/office/powerpoint/2010/main" val="1370568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  <p:bldP spid="4" grpId="0" animBg="1"/>
      <p:bldP spid="14" grpId="0" animBg="1"/>
      <p:bldP spid="1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9568</TotalTime>
  <Words>4049</Words>
  <Application>Microsoft Office PowerPoint</Application>
  <PresentationFormat>Widescreen</PresentationFormat>
  <Paragraphs>681</Paragraphs>
  <Slides>47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Weam Agha</cp:lastModifiedBy>
  <cp:revision>49</cp:revision>
  <dcterms:created xsi:type="dcterms:W3CDTF">2023-04-29T09:08:00Z</dcterms:created>
  <dcterms:modified xsi:type="dcterms:W3CDTF">2026-01-31T04:38:00Z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