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626" r:id="rId6"/>
    <p:sldId id="503" r:id="rId7"/>
    <p:sldId id="313" r:id="rId8"/>
    <p:sldId id="276" r:id="rId9"/>
    <p:sldId id="628" r:id="rId10"/>
    <p:sldId id="648" r:id="rId11"/>
    <p:sldId id="599" r:id="rId12"/>
    <p:sldId id="627" r:id="rId13"/>
    <p:sldId id="636" r:id="rId14"/>
    <p:sldId id="637" r:id="rId15"/>
    <p:sldId id="657" r:id="rId16"/>
    <p:sldId id="544" r:id="rId17"/>
    <p:sldId id="625" r:id="rId18"/>
    <p:sldId id="653" r:id="rId19"/>
    <p:sldId id="545" r:id="rId20"/>
    <p:sldId id="654" r:id="rId21"/>
    <p:sldId id="632" r:id="rId22"/>
    <p:sldId id="640" r:id="rId23"/>
    <p:sldId id="658" r:id="rId24"/>
    <p:sldId id="659" r:id="rId25"/>
    <p:sldId id="587" r:id="rId26"/>
    <p:sldId id="660" r:id="rId27"/>
    <p:sldId id="669" r:id="rId28"/>
    <p:sldId id="604" r:id="rId29"/>
    <p:sldId id="661" r:id="rId30"/>
    <p:sldId id="663" r:id="rId31"/>
    <p:sldId id="605" r:id="rId32"/>
    <p:sldId id="613" r:id="rId33"/>
    <p:sldId id="655" r:id="rId34"/>
    <p:sldId id="569" r:id="rId35"/>
    <p:sldId id="566" r:id="rId36"/>
    <p:sldId id="664" r:id="rId37"/>
    <p:sldId id="645" r:id="rId38"/>
    <p:sldId id="662" r:id="rId39"/>
    <p:sldId id="644" r:id="rId40"/>
    <p:sldId id="533" r:id="rId41"/>
    <p:sldId id="656" r:id="rId42"/>
    <p:sldId id="666" r:id="rId43"/>
    <p:sldId id="667" r:id="rId44"/>
    <p:sldId id="593" r:id="rId45"/>
    <p:sldId id="66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628"/>
            <p14:sldId id="648"/>
            <p14:sldId id="599"/>
            <p14:sldId id="627"/>
            <p14:sldId id="636"/>
            <p14:sldId id="637"/>
            <p14:sldId id="657"/>
            <p14:sldId id="544"/>
            <p14:sldId id="625"/>
            <p14:sldId id="653"/>
            <p14:sldId id="545"/>
            <p14:sldId id="654"/>
            <p14:sldId id="632"/>
            <p14:sldId id="640"/>
            <p14:sldId id="658"/>
            <p14:sldId id="659"/>
            <p14:sldId id="587"/>
            <p14:sldId id="660"/>
            <p14:sldId id="669"/>
            <p14:sldId id="604"/>
            <p14:sldId id="661"/>
            <p14:sldId id="663"/>
            <p14:sldId id="605"/>
            <p14:sldId id="613"/>
            <p14:sldId id="655"/>
            <p14:sldId id="569"/>
            <p14:sldId id="566"/>
            <p14:sldId id="664"/>
            <p14:sldId id="645"/>
            <p14:sldId id="662"/>
            <p14:sldId id="644"/>
            <p14:sldId id="533"/>
            <p14:sldId id="656"/>
            <p14:sldId id="666"/>
            <p14:sldId id="667"/>
            <p14:sldId id="593"/>
            <p14:sldId id="6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852F4A"/>
    <a:srgbClr val="203E5F"/>
    <a:srgbClr val="2D3956"/>
    <a:srgbClr val="FFD200"/>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68"/>
    <p:restoredTop sz="91691"/>
  </p:normalViewPr>
  <p:slideViewPr>
    <p:cSldViewPr snapToGrid="0">
      <p:cViewPr varScale="1">
        <p:scale>
          <a:sx n="93" d="100"/>
          <a:sy n="93" d="100"/>
        </p:scale>
        <p:origin x="216" y="4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DB7376-6E92-9D43-9931-2C4C9932125C}" type="doc">
      <dgm:prSet loTypeId="urn:microsoft.com/office/officeart/2005/8/layout/cycle5" loCatId="" qsTypeId="urn:microsoft.com/office/officeart/2005/8/quickstyle/3d1" qsCatId="3D" csTypeId="urn:microsoft.com/office/officeart/2005/8/colors/accent1_2" csCatId="accent1" phldr="1"/>
      <dgm:spPr/>
      <dgm:t>
        <a:bodyPr/>
        <a:lstStyle/>
        <a:p>
          <a:endParaRPr lang="en-US"/>
        </a:p>
      </dgm:t>
    </dgm:pt>
    <dgm:pt modelId="{A0C0C2DD-F718-7744-875B-8EDC16B180B2}">
      <dgm:prSet phldrT="[Text]"/>
      <dgm:spPr/>
      <dgm:t>
        <a:bodyPr/>
        <a:lstStyle/>
        <a:p>
          <a:pPr rtl="1"/>
          <a:r>
            <a:rPr lang="ar-SA" dirty="0"/>
            <a:t>نمو المشاهدات</a:t>
          </a:r>
          <a:endParaRPr lang="en-US" dirty="0"/>
        </a:p>
      </dgm:t>
    </dgm:pt>
    <dgm:pt modelId="{6F005006-3E82-CA42-BAE7-A4E77C9F9105}" type="parTrans" cxnId="{92E9BF41-2321-F146-B8D2-277907FE2A78}">
      <dgm:prSet/>
      <dgm:spPr/>
      <dgm:t>
        <a:bodyPr/>
        <a:lstStyle/>
        <a:p>
          <a:endParaRPr lang="en-US"/>
        </a:p>
      </dgm:t>
    </dgm:pt>
    <dgm:pt modelId="{A6C1EE95-29ED-8D4B-AC79-C61F7B7CC8CB}" type="sibTrans" cxnId="{92E9BF41-2321-F146-B8D2-277907FE2A78}">
      <dgm:prSet/>
      <dgm:spPr/>
      <dgm:t>
        <a:bodyPr/>
        <a:lstStyle/>
        <a:p>
          <a:endParaRPr lang="en-US"/>
        </a:p>
      </dgm:t>
    </dgm:pt>
    <dgm:pt modelId="{3EB89C8D-6BDB-D041-B1F8-5CA2FD2685E0}">
      <dgm:prSet phldrT="[Text]"/>
      <dgm:spPr/>
      <dgm:t>
        <a:bodyPr/>
        <a:lstStyle/>
        <a:p>
          <a:pPr rtl="1"/>
          <a:r>
            <a:rPr lang="ar-SA" dirty="0"/>
            <a:t>تحسين الخوارزمية لمحتوى مشابه</a:t>
          </a:r>
          <a:endParaRPr lang="en-US" dirty="0"/>
        </a:p>
      </dgm:t>
    </dgm:pt>
    <dgm:pt modelId="{6761584A-7084-0143-9B10-A532529C3F1F}" type="parTrans" cxnId="{548B6320-B8BC-3249-A789-122142C5BCB9}">
      <dgm:prSet/>
      <dgm:spPr/>
      <dgm:t>
        <a:bodyPr/>
        <a:lstStyle/>
        <a:p>
          <a:endParaRPr lang="en-US"/>
        </a:p>
      </dgm:t>
    </dgm:pt>
    <dgm:pt modelId="{C8E6E842-5748-2F48-BBBB-36C23DEF3BDA}" type="sibTrans" cxnId="{548B6320-B8BC-3249-A789-122142C5BCB9}">
      <dgm:prSet/>
      <dgm:spPr/>
      <dgm:t>
        <a:bodyPr/>
        <a:lstStyle/>
        <a:p>
          <a:endParaRPr lang="en-US"/>
        </a:p>
      </dgm:t>
    </dgm:pt>
    <dgm:pt modelId="{C638D06E-C418-3941-A076-B596675A1B1D}">
      <dgm:prSet phldrT="[Text]"/>
      <dgm:spPr/>
      <dgm:t>
        <a:bodyPr/>
        <a:lstStyle/>
        <a:p>
          <a:pPr rtl="1"/>
          <a:r>
            <a:rPr lang="ar-SA" dirty="0"/>
            <a:t>مزيد من التفاعل</a:t>
          </a:r>
          <a:endParaRPr lang="en-US" dirty="0"/>
        </a:p>
      </dgm:t>
    </dgm:pt>
    <dgm:pt modelId="{C01DF9CA-9AE7-1944-B28C-33B9265B85A6}" type="parTrans" cxnId="{FF77BE6D-42A9-004B-A45F-6BA5BA400EC1}">
      <dgm:prSet/>
      <dgm:spPr/>
      <dgm:t>
        <a:bodyPr/>
        <a:lstStyle/>
        <a:p>
          <a:endParaRPr lang="en-US"/>
        </a:p>
      </dgm:t>
    </dgm:pt>
    <dgm:pt modelId="{7830A3DB-B7D7-0B42-9CCB-3B032831D9AE}" type="sibTrans" cxnId="{FF77BE6D-42A9-004B-A45F-6BA5BA400EC1}">
      <dgm:prSet/>
      <dgm:spPr/>
      <dgm:t>
        <a:bodyPr/>
        <a:lstStyle/>
        <a:p>
          <a:endParaRPr lang="en-US"/>
        </a:p>
      </dgm:t>
    </dgm:pt>
    <dgm:pt modelId="{DF15BC41-7BC1-4C44-892E-38448BDDA799}">
      <dgm:prSet phldrT="[Text]"/>
      <dgm:spPr/>
      <dgm:t>
        <a:bodyPr/>
        <a:lstStyle/>
        <a:p>
          <a:pPr rtl="1"/>
          <a:r>
            <a:rPr lang="ar-SA" dirty="0"/>
            <a:t>زيادة قيمة المساحات الاعلانية</a:t>
          </a:r>
          <a:endParaRPr lang="en-US" dirty="0"/>
        </a:p>
      </dgm:t>
    </dgm:pt>
    <dgm:pt modelId="{1FF40615-2A1A-A746-9B70-BB457FF2CB63}" type="parTrans" cxnId="{B9016709-805F-F941-AF3C-001C412A6785}">
      <dgm:prSet/>
      <dgm:spPr/>
      <dgm:t>
        <a:bodyPr/>
        <a:lstStyle/>
        <a:p>
          <a:endParaRPr lang="en-US"/>
        </a:p>
      </dgm:t>
    </dgm:pt>
    <dgm:pt modelId="{B2A8CF0C-4F67-804A-BB22-5D68ACAFECE5}" type="sibTrans" cxnId="{B9016709-805F-F941-AF3C-001C412A6785}">
      <dgm:prSet/>
      <dgm:spPr/>
      <dgm:t>
        <a:bodyPr/>
        <a:lstStyle/>
        <a:p>
          <a:endParaRPr lang="en-US"/>
        </a:p>
      </dgm:t>
    </dgm:pt>
    <dgm:pt modelId="{AC3734A7-7E33-7149-9E8E-DD2DC436CF96}">
      <dgm:prSet phldrT="[Text]"/>
      <dgm:spPr/>
      <dgm:t>
        <a:bodyPr/>
        <a:lstStyle/>
        <a:p>
          <a:pPr rtl="1"/>
          <a:r>
            <a:rPr lang="ar-SA" dirty="0"/>
            <a:t>محتوى جذاب للجمهور</a:t>
          </a:r>
          <a:endParaRPr lang="en-US" dirty="0"/>
        </a:p>
      </dgm:t>
    </dgm:pt>
    <dgm:pt modelId="{1093EDFD-CF9F-B848-8CA5-428C53307B8D}" type="parTrans" cxnId="{A5F6BA0E-79E0-E84E-A807-ED6AEBA305DF}">
      <dgm:prSet/>
      <dgm:spPr/>
      <dgm:t>
        <a:bodyPr/>
        <a:lstStyle/>
        <a:p>
          <a:endParaRPr lang="en-US"/>
        </a:p>
      </dgm:t>
    </dgm:pt>
    <dgm:pt modelId="{70B44859-6AC3-9A4B-A6E3-A5DF51343617}" type="sibTrans" cxnId="{A5F6BA0E-79E0-E84E-A807-ED6AEBA305DF}">
      <dgm:prSet/>
      <dgm:spPr/>
      <dgm:t>
        <a:bodyPr/>
        <a:lstStyle/>
        <a:p>
          <a:endParaRPr lang="en-US"/>
        </a:p>
      </dgm:t>
    </dgm:pt>
    <dgm:pt modelId="{00838BD8-EF35-7644-8E79-FBFCDFEF1678}" type="pres">
      <dgm:prSet presAssocID="{7FDB7376-6E92-9D43-9931-2C4C9932125C}" presName="cycle" presStyleCnt="0">
        <dgm:presLayoutVars>
          <dgm:dir/>
          <dgm:resizeHandles val="exact"/>
        </dgm:presLayoutVars>
      </dgm:prSet>
      <dgm:spPr/>
    </dgm:pt>
    <dgm:pt modelId="{CAD709DD-A364-884B-AB1E-64CD12AFB0AB}" type="pres">
      <dgm:prSet presAssocID="{A0C0C2DD-F718-7744-875B-8EDC16B180B2}" presName="node" presStyleLbl="node1" presStyleIdx="0" presStyleCnt="5">
        <dgm:presLayoutVars>
          <dgm:bulletEnabled val="1"/>
        </dgm:presLayoutVars>
      </dgm:prSet>
      <dgm:spPr/>
    </dgm:pt>
    <dgm:pt modelId="{6A37EAEA-2BC5-DA4B-BB4E-E5A3D26260F9}" type="pres">
      <dgm:prSet presAssocID="{A0C0C2DD-F718-7744-875B-8EDC16B180B2}" presName="spNode" presStyleCnt="0"/>
      <dgm:spPr/>
    </dgm:pt>
    <dgm:pt modelId="{9CCDB913-6C40-5343-BCEE-D2DA16875701}" type="pres">
      <dgm:prSet presAssocID="{A6C1EE95-29ED-8D4B-AC79-C61F7B7CC8CB}" presName="sibTrans" presStyleLbl="sibTrans1D1" presStyleIdx="0" presStyleCnt="5"/>
      <dgm:spPr/>
    </dgm:pt>
    <dgm:pt modelId="{93F2666B-4953-4A41-B093-CA53FACFFBD5}" type="pres">
      <dgm:prSet presAssocID="{3EB89C8D-6BDB-D041-B1F8-5CA2FD2685E0}" presName="node" presStyleLbl="node1" presStyleIdx="1" presStyleCnt="5">
        <dgm:presLayoutVars>
          <dgm:bulletEnabled val="1"/>
        </dgm:presLayoutVars>
      </dgm:prSet>
      <dgm:spPr/>
    </dgm:pt>
    <dgm:pt modelId="{66208FD3-0F69-1048-A08F-5E3335EE4919}" type="pres">
      <dgm:prSet presAssocID="{3EB89C8D-6BDB-D041-B1F8-5CA2FD2685E0}" presName="spNode" presStyleCnt="0"/>
      <dgm:spPr/>
    </dgm:pt>
    <dgm:pt modelId="{917967FD-F2FF-A744-B388-1641E8242FCF}" type="pres">
      <dgm:prSet presAssocID="{C8E6E842-5748-2F48-BBBB-36C23DEF3BDA}" presName="sibTrans" presStyleLbl="sibTrans1D1" presStyleIdx="1" presStyleCnt="5"/>
      <dgm:spPr/>
    </dgm:pt>
    <dgm:pt modelId="{C9973201-B981-DA42-8DB4-5341C515D907}" type="pres">
      <dgm:prSet presAssocID="{C638D06E-C418-3941-A076-B596675A1B1D}" presName="node" presStyleLbl="node1" presStyleIdx="2" presStyleCnt="5">
        <dgm:presLayoutVars>
          <dgm:bulletEnabled val="1"/>
        </dgm:presLayoutVars>
      </dgm:prSet>
      <dgm:spPr/>
    </dgm:pt>
    <dgm:pt modelId="{3D1DE578-E83D-6E45-B5FF-66B6684DDF18}" type="pres">
      <dgm:prSet presAssocID="{C638D06E-C418-3941-A076-B596675A1B1D}" presName="spNode" presStyleCnt="0"/>
      <dgm:spPr/>
    </dgm:pt>
    <dgm:pt modelId="{AAA44430-1904-CC4F-98D2-88A6B0BA2B3B}" type="pres">
      <dgm:prSet presAssocID="{7830A3DB-B7D7-0B42-9CCB-3B032831D9AE}" presName="sibTrans" presStyleLbl="sibTrans1D1" presStyleIdx="2" presStyleCnt="5"/>
      <dgm:spPr/>
    </dgm:pt>
    <dgm:pt modelId="{A5F1554C-DE11-1645-A545-12F208C7052B}" type="pres">
      <dgm:prSet presAssocID="{DF15BC41-7BC1-4C44-892E-38448BDDA799}" presName="node" presStyleLbl="node1" presStyleIdx="3" presStyleCnt="5">
        <dgm:presLayoutVars>
          <dgm:bulletEnabled val="1"/>
        </dgm:presLayoutVars>
      </dgm:prSet>
      <dgm:spPr/>
    </dgm:pt>
    <dgm:pt modelId="{35140451-7553-3243-94EC-88A995C789C2}" type="pres">
      <dgm:prSet presAssocID="{DF15BC41-7BC1-4C44-892E-38448BDDA799}" presName="spNode" presStyleCnt="0"/>
      <dgm:spPr/>
    </dgm:pt>
    <dgm:pt modelId="{A5A1AED6-5F26-4049-B3DB-A1158209C49D}" type="pres">
      <dgm:prSet presAssocID="{B2A8CF0C-4F67-804A-BB22-5D68ACAFECE5}" presName="sibTrans" presStyleLbl="sibTrans1D1" presStyleIdx="3" presStyleCnt="5"/>
      <dgm:spPr/>
    </dgm:pt>
    <dgm:pt modelId="{A5FBED2F-90E1-3F41-B19A-99E032295FE6}" type="pres">
      <dgm:prSet presAssocID="{AC3734A7-7E33-7149-9E8E-DD2DC436CF96}" presName="node" presStyleLbl="node1" presStyleIdx="4" presStyleCnt="5">
        <dgm:presLayoutVars>
          <dgm:bulletEnabled val="1"/>
        </dgm:presLayoutVars>
      </dgm:prSet>
      <dgm:spPr/>
    </dgm:pt>
    <dgm:pt modelId="{5053A98C-7EB1-7C43-B0EC-01AD39B1E2A6}" type="pres">
      <dgm:prSet presAssocID="{AC3734A7-7E33-7149-9E8E-DD2DC436CF96}" presName="spNode" presStyleCnt="0"/>
      <dgm:spPr/>
    </dgm:pt>
    <dgm:pt modelId="{C4ED3021-EF94-8A4B-BAE4-905CEA5A01C9}" type="pres">
      <dgm:prSet presAssocID="{70B44859-6AC3-9A4B-A6E3-A5DF51343617}" presName="sibTrans" presStyleLbl="sibTrans1D1" presStyleIdx="4" presStyleCnt="5"/>
      <dgm:spPr/>
    </dgm:pt>
  </dgm:ptLst>
  <dgm:cxnLst>
    <dgm:cxn modelId="{B9016709-805F-F941-AF3C-001C412A6785}" srcId="{7FDB7376-6E92-9D43-9931-2C4C9932125C}" destId="{DF15BC41-7BC1-4C44-892E-38448BDDA799}" srcOrd="3" destOrd="0" parTransId="{1FF40615-2A1A-A746-9B70-BB457FF2CB63}" sibTransId="{B2A8CF0C-4F67-804A-BB22-5D68ACAFECE5}"/>
    <dgm:cxn modelId="{A5F6BA0E-79E0-E84E-A807-ED6AEBA305DF}" srcId="{7FDB7376-6E92-9D43-9931-2C4C9932125C}" destId="{AC3734A7-7E33-7149-9E8E-DD2DC436CF96}" srcOrd="4" destOrd="0" parTransId="{1093EDFD-CF9F-B848-8CA5-428C53307B8D}" sibTransId="{70B44859-6AC3-9A4B-A6E3-A5DF51343617}"/>
    <dgm:cxn modelId="{548B6320-B8BC-3249-A789-122142C5BCB9}" srcId="{7FDB7376-6E92-9D43-9931-2C4C9932125C}" destId="{3EB89C8D-6BDB-D041-B1F8-5CA2FD2685E0}" srcOrd="1" destOrd="0" parTransId="{6761584A-7084-0143-9B10-A532529C3F1F}" sibTransId="{C8E6E842-5748-2F48-BBBB-36C23DEF3BDA}"/>
    <dgm:cxn modelId="{AE2ABA29-C7B6-0C43-82D5-E5DEA5DD29CC}" type="presOf" srcId="{A0C0C2DD-F718-7744-875B-8EDC16B180B2}" destId="{CAD709DD-A364-884B-AB1E-64CD12AFB0AB}" srcOrd="0" destOrd="0" presId="urn:microsoft.com/office/officeart/2005/8/layout/cycle5"/>
    <dgm:cxn modelId="{92E9BF41-2321-F146-B8D2-277907FE2A78}" srcId="{7FDB7376-6E92-9D43-9931-2C4C9932125C}" destId="{A0C0C2DD-F718-7744-875B-8EDC16B180B2}" srcOrd="0" destOrd="0" parTransId="{6F005006-3E82-CA42-BAE7-A4E77C9F9105}" sibTransId="{A6C1EE95-29ED-8D4B-AC79-C61F7B7CC8CB}"/>
    <dgm:cxn modelId="{40024862-9584-AF4E-A785-A08BC1DAF00D}" type="presOf" srcId="{7830A3DB-B7D7-0B42-9CCB-3B032831D9AE}" destId="{AAA44430-1904-CC4F-98D2-88A6B0BA2B3B}" srcOrd="0" destOrd="0" presId="urn:microsoft.com/office/officeart/2005/8/layout/cycle5"/>
    <dgm:cxn modelId="{FF77BE6D-42A9-004B-A45F-6BA5BA400EC1}" srcId="{7FDB7376-6E92-9D43-9931-2C4C9932125C}" destId="{C638D06E-C418-3941-A076-B596675A1B1D}" srcOrd="2" destOrd="0" parTransId="{C01DF9CA-9AE7-1944-B28C-33B9265B85A6}" sibTransId="{7830A3DB-B7D7-0B42-9CCB-3B032831D9AE}"/>
    <dgm:cxn modelId="{6ED8407C-00FF-4747-820A-CEE9BF7B5C64}" type="presOf" srcId="{7FDB7376-6E92-9D43-9931-2C4C9932125C}" destId="{00838BD8-EF35-7644-8E79-FBFCDFEF1678}" srcOrd="0" destOrd="0" presId="urn:microsoft.com/office/officeart/2005/8/layout/cycle5"/>
    <dgm:cxn modelId="{7DFBB87D-1A3A-B045-9E79-127643D8827A}" type="presOf" srcId="{C8E6E842-5748-2F48-BBBB-36C23DEF3BDA}" destId="{917967FD-F2FF-A744-B388-1641E8242FCF}" srcOrd="0" destOrd="0" presId="urn:microsoft.com/office/officeart/2005/8/layout/cycle5"/>
    <dgm:cxn modelId="{FB6173AB-0905-2F46-BEC4-B5E71B738868}" type="presOf" srcId="{3EB89C8D-6BDB-D041-B1F8-5CA2FD2685E0}" destId="{93F2666B-4953-4A41-B093-CA53FACFFBD5}" srcOrd="0" destOrd="0" presId="urn:microsoft.com/office/officeart/2005/8/layout/cycle5"/>
    <dgm:cxn modelId="{66160DBB-22BC-874C-BD5E-790F2ADA7D6D}" type="presOf" srcId="{A6C1EE95-29ED-8D4B-AC79-C61F7B7CC8CB}" destId="{9CCDB913-6C40-5343-BCEE-D2DA16875701}" srcOrd="0" destOrd="0" presId="urn:microsoft.com/office/officeart/2005/8/layout/cycle5"/>
    <dgm:cxn modelId="{93E4F8D1-3AC4-1645-B7F4-FB219FFE3602}" type="presOf" srcId="{AC3734A7-7E33-7149-9E8E-DD2DC436CF96}" destId="{A5FBED2F-90E1-3F41-B19A-99E032295FE6}" srcOrd="0" destOrd="0" presId="urn:microsoft.com/office/officeart/2005/8/layout/cycle5"/>
    <dgm:cxn modelId="{B40C57DE-9AFF-7F4E-9610-5538B274AF2E}" type="presOf" srcId="{B2A8CF0C-4F67-804A-BB22-5D68ACAFECE5}" destId="{A5A1AED6-5F26-4049-B3DB-A1158209C49D}" srcOrd="0" destOrd="0" presId="urn:microsoft.com/office/officeart/2005/8/layout/cycle5"/>
    <dgm:cxn modelId="{FA199AEA-FEDE-1540-BE5B-15419773E06F}" type="presOf" srcId="{DF15BC41-7BC1-4C44-892E-38448BDDA799}" destId="{A5F1554C-DE11-1645-A545-12F208C7052B}" srcOrd="0" destOrd="0" presId="urn:microsoft.com/office/officeart/2005/8/layout/cycle5"/>
    <dgm:cxn modelId="{010A55EC-A6B5-0C4E-A679-70C8EFC959D6}" type="presOf" srcId="{70B44859-6AC3-9A4B-A6E3-A5DF51343617}" destId="{C4ED3021-EF94-8A4B-BAE4-905CEA5A01C9}" srcOrd="0" destOrd="0" presId="urn:microsoft.com/office/officeart/2005/8/layout/cycle5"/>
    <dgm:cxn modelId="{F43213FB-CCFE-924D-971B-E842780E508B}" type="presOf" srcId="{C638D06E-C418-3941-A076-B596675A1B1D}" destId="{C9973201-B981-DA42-8DB4-5341C515D907}" srcOrd="0" destOrd="0" presId="urn:microsoft.com/office/officeart/2005/8/layout/cycle5"/>
    <dgm:cxn modelId="{034242BE-AF64-5F4D-82C3-ED6FBA6AF66D}" type="presParOf" srcId="{00838BD8-EF35-7644-8E79-FBFCDFEF1678}" destId="{CAD709DD-A364-884B-AB1E-64CD12AFB0AB}" srcOrd="0" destOrd="0" presId="urn:microsoft.com/office/officeart/2005/8/layout/cycle5"/>
    <dgm:cxn modelId="{FDC4967F-A0F7-8E4C-82F8-EE134D3E9468}" type="presParOf" srcId="{00838BD8-EF35-7644-8E79-FBFCDFEF1678}" destId="{6A37EAEA-2BC5-DA4B-BB4E-E5A3D26260F9}" srcOrd="1" destOrd="0" presId="urn:microsoft.com/office/officeart/2005/8/layout/cycle5"/>
    <dgm:cxn modelId="{66606357-F07A-EE4A-9622-5558038EACE2}" type="presParOf" srcId="{00838BD8-EF35-7644-8E79-FBFCDFEF1678}" destId="{9CCDB913-6C40-5343-BCEE-D2DA16875701}" srcOrd="2" destOrd="0" presId="urn:microsoft.com/office/officeart/2005/8/layout/cycle5"/>
    <dgm:cxn modelId="{9755ACAF-22AC-CA48-81AB-65700EF92D55}" type="presParOf" srcId="{00838BD8-EF35-7644-8E79-FBFCDFEF1678}" destId="{93F2666B-4953-4A41-B093-CA53FACFFBD5}" srcOrd="3" destOrd="0" presId="urn:microsoft.com/office/officeart/2005/8/layout/cycle5"/>
    <dgm:cxn modelId="{825FAB90-8941-AC46-9D56-F7F2214FA7DA}" type="presParOf" srcId="{00838BD8-EF35-7644-8E79-FBFCDFEF1678}" destId="{66208FD3-0F69-1048-A08F-5E3335EE4919}" srcOrd="4" destOrd="0" presId="urn:microsoft.com/office/officeart/2005/8/layout/cycle5"/>
    <dgm:cxn modelId="{25A7825E-4D83-864E-8888-A65154C06010}" type="presParOf" srcId="{00838BD8-EF35-7644-8E79-FBFCDFEF1678}" destId="{917967FD-F2FF-A744-B388-1641E8242FCF}" srcOrd="5" destOrd="0" presId="urn:microsoft.com/office/officeart/2005/8/layout/cycle5"/>
    <dgm:cxn modelId="{1E2771AE-4F2E-7D4D-AB79-9D9C684342E2}" type="presParOf" srcId="{00838BD8-EF35-7644-8E79-FBFCDFEF1678}" destId="{C9973201-B981-DA42-8DB4-5341C515D907}" srcOrd="6" destOrd="0" presId="urn:microsoft.com/office/officeart/2005/8/layout/cycle5"/>
    <dgm:cxn modelId="{FE65112C-967F-8F4F-8CA7-D8241906AF70}" type="presParOf" srcId="{00838BD8-EF35-7644-8E79-FBFCDFEF1678}" destId="{3D1DE578-E83D-6E45-B5FF-66B6684DDF18}" srcOrd="7" destOrd="0" presId="urn:microsoft.com/office/officeart/2005/8/layout/cycle5"/>
    <dgm:cxn modelId="{E35C4709-CD0C-5949-AF7F-5241FDB6C53C}" type="presParOf" srcId="{00838BD8-EF35-7644-8E79-FBFCDFEF1678}" destId="{AAA44430-1904-CC4F-98D2-88A6B0BA2B3B}" srcOrd="8" destOrd="0" presId="urn:microsoft.com/office/officeart/2005/8/layout/cycle5"/>
    <dgm:cxn modelId="{24B7638D-F17F-684C-9359-FF6BE2C5980E}" type="presParOf" srcId="{00838BD8-EF35-7644-8E79-FBFCDFEF1678}" destId="{A5F1554C-DE11-1645-A545-12F208C7052B}" srcOrd="9" destOrd="0" presId="urn:microsoft.com/office/officeart/2005/8/layout/cycle5"/>
    <dgm:cxn modelId="{633FFBC5-09AE-4243-A346-8E4715A9FB5E}" type="presParOf" srcId="{00838BD8-EF35-7644-8E79-FBFCDFEF1678}" destId="{35140451-7553-3243-94EC-88A995C789C2}" srcOrd="10" destOrd="0" presId="urn:microsoft.com/office/officeart/2005/8/layout/cycle5"/>
    <dgm:cxn modelId="{A45E78AF-33B2-0742-BB9C-C510FDD8913C}" type="presParOf" srcId="{00838BD8-EF35-7644-8E79-FBFCDFEF1678}" destId="{A5A1AED6-5F26-4049-B3DB-A1158209C49D}" srcOrd="11" destOrd="0" presId="urn:microsoft.com/office/officeart/2005/8/layout/cycle5"/>
    <dgm:cxn modelId="{0A7C3B13-8272-A54C-86F3-7430EED6DE20}" type="presParOf" srcId="{00838BD8-EF35-7644-8E79-FBFCDFEF1678}" destId="{A5FBED2F-90E1-3F41-B19A-99E032295FE6}" srcOrd="12" destOrd="0" presId="urn:microsoft.com/office/officeart/2005/8/layout/cycle5"/>
    <dgm:cxn modelId="{4C6E362F-9A41-AA49-A299-3471551FA076}" type="presParOf" srcId="{00838BD8-EF35-7644-8E79-FBFCDFEF1678}" destId="{5053A98C-7EB1-7C43-B0EC-01AD39B1E2A6}" srcOrd="13" destOrd="0" presId="urn:microsoft.com/office/officeart/2005/8/layout/cycle5"/>
    <dgm:cxn modelId="{1748C5AC-3AF2-EC41-982F-91479A923197}" type="presParOf" srcId="{00838BD8-EF35-7644-8E79-FBFCDFEF1678}" destId="{C4ED3021-EF94-8A4B-BAE4-905CEA5A01C9}" srcOrd="14" destOrd="0" presId="urn:microsoft.com/office/officeart/2005/8/layout/cycle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D709DD-A364-884B-AB1E-64CD12AFB0AB}">
      <dsp:nvSpPr>
        <dsp:cNvPr id="0" name=""/>
        <dsp:cNvSpPr/>
      </dsp:nvSpPr>
      <dsp:spPr>
        <a:xfrm>
          <a:off x="1869606" y="2150"/>
          <a:ext cx="1359260" cy="88351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نمو المشاهدات</a:t>
          </a:r>
          <a:endParaRPr lang="en-US" sz="1600" kern="1200" dirty="0"/>
        </a:p>
      </dsp:txBody>
      <dsp:txXfrm>
        <a:off x="1912736" y="45280"/>
        <a:ext cx="1273000" cy="797259"/>
      </dsp:txXfrm>
    </dsp:sp>
    <dsp:sp modelId="{9CCDB913-6C40-5343-BCEE-D2DA16875701}">
      <dsp:nvSpPr>
        <dsp:cNvPr id="0" name=""/>
        <dsp:cNvSpPr/>
      </dsp:nvSpPr>
      <dsp:spPr>
        <a:xfrm>
          <a:off x="781104" y="443910"/>
          <a:ext cx="3536263" cy="3536263"/>
        </a:xfrm>
        <a:custGeom>
          <a:avLst/>
          <a:gdLst/>
          <a:ahLst/>
          <a:cxnLst/>
          <a:rect l="0" t="0" r="0" b="0"/>
          <a:pathLst>
            <a:path>
              <a:moveTo>
                <a:pt x="2630579" y="224605"/>
              </a:moveTo>
              <a:arcTo wR="1768131" hR="1768131" stAng="17951659" swAng="1214358"/>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93F2666B-4953-4A41-B093-CA53FACFFBD5}">
      <dsp:nvSpPr>
        <dsp:cNvPr id="0" name=""/>
        <dsp:cNvSpPr/>
      </dsp:nvSpPr>
      <dsp:spPr>
        <a:xfrm>
          <a:off x="3551199" y="1223899"/>
          <a:ext cx="1359260" cy="88351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تحسين الخوارزمية لمحتوى مشابه</a:t>
          </a:r>
          <a:endParaRPr lang="en-US" sz="1600" kern="1200" dirty="0"/>
        </a:p>
      </dsp:txBody>
      <dsp:txXfrm>
        <a:off x="3594329" y="1267029"/>
        <a:ext cx="1273000" cy="797259"/>
      </dsp:txXfrm>
    </dsp:sp>
    <dsp:sp modelId="{917967FD-F2FF-A744-B388-1641E8242FCF}">
      <dsp:nvSpPr>
        <dsp:cNvPr id="0" name=""/>
        <dsp:cNvSpPr/>
      </dsp:nvSpPr>
      <dsp:spPr>
        <a:xfrm>
          <a:off x="781104" y="443910"/>
          <a:ext cx="3536263" cy="3536263"/>
        </a:xfrm>
        <a:custGeom>
          <a:avLst/>
          <a:gdLst/>
          <a:ahLst/>
          <a:cxnLst/>
          <a:rect l="0" t="0" r="0" b="0"/>
          <a:pathLst>
            <a:path>
              <a:moveTo>
                <a:pt x="3532055" y="1890051"/>
              </a:moveTo>
              <a:arcTo wR="1768131" hR="1768131" stAng="21837234" swAng="1361907"/>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C9973201-B981-DA42-8DB4-5341C515D907}">
      <dsp:nvSpPr>
        <dsp:cNvPr id="0" name=""/>
        <dsp:cNvSpPr/>
      </dsp:nvSpPr>
      <dsp:spPr>
        <a:xfrm>
          <a:off x="2908887" y="3200731"/>
          <a:ext cx="1359260" cy="88351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مزيد من التفاعل</a:t>
          </a:r>
          <a:endParaRPr lang="en-US" sz="1600" kern="1200" dirty="0"/>
        </a:p>
      </dsp:txBody>
      <dsp:txXfrm>
        <a:off x="2952017" y="3243861"/>
        <a:ext cx="1273000" cy="797259"/>
      </dsp:txXfrm>
    </dsp:sp>
    <dsp:sp modelId="{AAA44430-1904-CC4F-98D2-88A6B0BA2B3B}">
      <dsp:nvSpPr>
        <dsp:cNvPr id="0" name=""/>
        <dsp:cNvSpPr/>
      </dsp:nvSpPr>
      <dsp:spPr>
        <a:xfrm>
          <a:off x="781104" y="443910"/>
          <a:ext cx="3536263" cy="3536263"/>
        </a:xfrm>
        <a:custGeom>
          <a:avLst/>
          <a:gdLst/>
          <a:ahLst/>
          <a:cxnLst/>
          <a:rect l="0" t="0" r="0" b="0"/>
          <a:pathLst>
            <a:path>
              <a:moveTo>
                <a:pt x="1985895" y="3522802"/>
              </a:moveTo>
              <a:arcTo wR="1768131" hR="1768131" stAng="4975528" swAng="848944"/>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A5F1554C-DE11-1645-A545-12F208C7052B}">
      <dsp:nvSpPr>
        <dsp:cNvPr id="0" name=""/>
        <dsp:cNvSpPr/>
      </dsp:nvSpPr>
      <dsp:spPr>
        <a:xfrm>
          <a:off x="830324" y="3200731"/>
          <a:ext cx="1359260" cy="88351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زيادة قيمة المساحات الاعلانية</a:t>
          </a:r>
          <a:endParaRPr lang="en-US" sz="1600" kern="1200" dirty="0"/>
        </a:p>
      </dsp:txBody>
      <dsp:txXfrm>
        <a:off x="873454" y="3243861"/>
        <a:ext cx="1273000" cy="797259"/>
      </dsp:txXfrm>
    </dsp:sp>
    <dsp:sp modelId="{A5A1AED6-5F26-4049-B3DB-A1158209C49D}">
      <dsp:nvSpPr>
        <dsp:cNvPr id="0" name=""/>
        <dsp:cNvSpPr/>
      </dsp:nvSpPr>
      <dsp:spPr>
        <a:xfrm>
          <a:off x="781104" y="443910"/>
          <a:ext cx="3536263" cy="3536263"/>
        </a:xfrm>
        <a:custGeom>
          <a:avLst/>
          <a:gdLst/>
          <a:ahLst/>
          <a:cxnLst/>
          <a:rect l="0" t="0" r="0" b="0"/>
          <a:pathLst>
            <a:path>
              <a:moveTo>
                <a:pt x="187873" y="2561273"/>
              </a:moveTo>
              <a:arcTo wR="1768131" hR="1768131" stAng="9200858" swAng="1361907"/>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A5FBED2F-90E1-3F41-B19A-99E032295FE6}">
      <dsp:nvSpPr>
        <dsp:cNvPr id="0" name=""/>
        <dsp:cNvSpPr/>
      </dsp:nvSpPr>
      <dsp:spPr>
        <a:xfrm>
          <a:off x="188012" y="1223899"/>
          <a:ext cx="1359260" cy="88351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محتوى جذاب للجمهور</a:t>
          </a:r>
          <a:endParaRPr lang="en-US" sz="1600" kern="1200" dirty="0"/>
        </a:p>
      </dsp:txBody>
      <dsp:txXfrm>
        <a:off x="231142" y="1267029"/>
        <a:ext cx="1273000" cy="797259"/>
      </dsp:txXfrm>
    </dsp:sp>
    <dsp:sp modelId="{C4ED3021-EF94-8A4B-BAE4-905CEA5A01C9}">
      <dsp:nvSpPr>
        <dsp:cNvPr id="0" name=""/>
        <dsp:cNvSpPr/>
      </dsp:nvSpPr>
      <dsp:spPr>
        <a:xfrm>
          <a:off x="781104" y="443910"/>
          <a:ext cx="3536263" cy="3536263"/>
        </a:xfrm>
        <a:custGeom>
          <a:avLst/>
          <a:gdLst/>
          <a:ahLst/>
          <a:cxnLst/>
          <a:rect l="0" t="0" r="0" b="0"/>
          <a:pathLst>
            <a:path>
              <a:moveTo>
                <a:pt x="424965" y="618265"/>
              </a:moveTo>
              <a:arcTo wR="1768131" hR="1768131" stAng="13233983" swAng="1214358"/>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66032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024498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hyperlink" Target="https://shahid.mbc.net/ar"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nabd.com/category/10-be0897/&#1575;&#1604;&#1571;&#1585;&#1583;&#1606;" TargetMode="External"/><Relationship Id="rId2" Type="http://schemas.openxmlformats.org/officeDocument/2006/relationships/hyperlink" Target="https://global.ajplus.net/"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s21.q4cdn.com/399680738/files/doc_financials/2024/q4/Meta-12-31-2024-Exhibit-99-1-FINAL.pdf"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14.jp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academia.edu/106251012/&#1606;&#1592;&#1585;&#1610;&#1577;_&#1573;&#1602;&#1578;&#1589;&#1575;&#1583;_&#1575;&#1604;&#1575;&#1606;&#1578;&#1576;&#1575;&#1607;_&#1608;&#1578;&#1575;&#1579;&#1610;&#1585;&#1607;&#1575;_&#1601;&#1610;_&#1605;&#1606;&#1589;&#1575;&#1578;_&#1575;&#1604;&#1575;&#1593;&#1604;&#1575;&#1605;_&#1575;&#1604;&#1580;&#1583;&#1610;&#1583;?utm_source=chatgpt.com" TargetMode="External"/><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15.jpg"/><Relationship Id="rId4" Type="http://schemas.openxmlformats.org/officeDocument/2006/relationships/hyperlink" Target="https://phenixcenter.net/&#1575;&#1602;&#1578;&#1589;&#1575;&#1583;-&#1575;&#1604;&#1605;&#1606;&#1589;&#1575;&#1578;-&#1575;&#1604;&#1585;&#1602;&#1605;&#1610;&#1577;-&#1608;&#1581;&#1602;&#1608;&#1602;-&#1575;&#1604;&#1593;&#1575;&#1605;&#1604;&#1610;/"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phenixcenter.net/&#1575;&#1602;&#1578;&#1589;&#1575;&#1583;-&#1575;&#1604;&#1605;&#1606;&#1589;&#1575;&#1578;-&#1575;&#1604;&#1585;&#1602;&#1605;&#1610;&#1577;-&#1608;&#1581;&#1602;&#1608;&#1602;-&#1575;&#1604;&#1593;&#1575;&#1605;&#1604;&#1610;/" TargetMode="External"/><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https://www.aljazeera.net/blogs/2019/12/16/&#1575;&#1602;&#1578;&#1589;&#1575;&#1583;-&#1580;&#1584;&#1576;-&#1575;&#1604;&#1575;&#1606;&#1578;&#1576;&#1575;&#1607;-&#1603;&#1610;&#1601;-&#1578;&#1608;&#1592;&#1601;-&#1575;&#1604;&#1576;&#1610;&#1575;&#1606;&#1575;&#1578;" TargetMode="External"/><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10.jp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hyperlink" Target="https://io.hsoub.com/entrepreneurship/164814-&#1575;&#1602;&#1578;&#1589;&#1575;&#1583;-&#1605;&#1606;&#1588;&#1574;&#1610;-&#1575;&#1604;&#1605;&#1581;&#1578;&#1608;&#1609;-&#1576;&#1600;104-&#1605;&#1604;&#1610;&#1575;&#1585;-&#1583;&#1608;&#1604;&#1575;&#1585;" TargetMode="External"/><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menaobservatory.ai/storage/AH0tk3B1k8g5mXkxQm9l8HRy61KsE9metaQTJLNEQgLSBOZXcgV29yayAtIFBsYXRmb3JtIFdvcmtlcnMgLSBDYXNlIG9mIE1vcm9jY28gLSBQb2xpY3kgUGFwZXIgKEFSKSAtIFYzLnBkZg%3D%3D-.pdf"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ademia.edu/41961892/&#1575;&#1604;&#1582;&#1608;&#1575;&#1585;&#1586;&#1605;&#1610;&#1575;&#1578;_&#1608;&#1607;&#1606;&#1583;&#1587;&#1577;_&#1578;&#1601;&#1590;&#1610;&#1604;&#1575;&#1578;_&#1605;&#1587;&#1578;&#1582;&#1583;&#1605;&#1610;_&#1575;&#1604;&#1573;&#1593;&#1604;&#1575;&#1605;_&#1575;&#1604;&#1575;&#1580;&#1578;&#1605;&#1575;&#1593;&#1610;_Algorithms_and_Preferences_Engineering_of_Social_Media_Users"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academia.edu/106251012/&#1606;&#1592;&#1585;&#1610;&#1577;_&#1573;&#1602;&#1578;&#1589;&#1575;&#1583;_&#1575;&#1604;&#1575;&#1606;&#1578;&#1576;&#1575;&#1607;_&#1608;&#1578;&#1575;&#1579;&#1610;&#1585;&#1607;&#1575;_&#1601;&#1610;_&#1605;&#1606;&#1589;&#1575;&#1578;_&#1575;&#1604;&#1575;&#1593;&#1604;&#1575;&#1605;_&#1575;&#1604;&#1580;&#1583;&#1610;&#1583;?utm_source=chatgpt.com"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aljazeera.net/blogs/2019/12/16/&#1575;&#1602;&#1578;&#1589;&#1575;&#1583;-&#1580;&#1584;&#1576;-&#1575;&#1604;&#1575;&#1606;&#1578;&#1576;&#1575;&#1607;-&#1603;&#1610;&#1601;-&#1578;&#1608;&#1592;&#1601;-&#1575;&#1604;&#1576;&#1610;&#1575;&#1606;&#1575;&#1578;" TargetMode="External"/><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hyperlink" Target="https://masaar.net/ar/echo-chambers-and-digital-rights" TargetMode="External"/></Relationships>
</file>

<file path=ppt/slides/_rels/slide3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png"/><Relationship Id="rId7" Type="http://schemas.openxmlformats.org/officeDocument/2006/relationships/diagramQuickStyle" Target="../diagrams/quickStyle1.xm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www.aljazeera.net/blogs/2019/12/16/&#1575;&#1602;&#1578;&#1589;&#1575;&#1583;-&#1580;&#1584;&#1576;-&#1575;&#1604;&#1575;&#1606;&#1578;&#1576;&#1575;&#1607;-&#1603;&#1610;&#1601;-&#1578;&#1608;&#1592;&#1601;-&#1575;&#1604;&#1576;&#1610;&#1575;&#1606;&#1575;&#1578;" TargetMode="External"/><Relationship Id="rId9" Type="http://schemas.microsoft.com/office/2007/relationships/diagramDrawing" Target="../diagrams/drawing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s://www.qafilah.com/articles/2024/algorithms-and-addiction"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journals.ekb.eg/article_346990.html"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campaignme.com/ar/&#1575;&#1575;&#1604;&#1602;&#1578;&#1589;&#1575;&#1583;-&#1575;&#1573;&#1604;&#1576;&#1583;&#1575;&#1593;&#1610;-&#1608;&#1605;&#1593;&#1585;&#1603;&#1577;-&#1580;&#1584;&#1576;-&#1575;&#1575;&#1604;&#1606;&#1578;&#1576;&#1575;/" TargetMode="Externa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hyperlink" Target="https://www.tiktok.com/@tiktokarabic" TargetMode="External"/><Relationship Id="rId3" Type="http://schemas.openxmlformats.org/officeDocument/2006/relationships/hyperlink" Target="https://jsb.journals.ekb.eg/article_346990.html" TargetMode="External"/><Relationship Id="rId7" Type="http://schemas.openxmlformats.org/officeDocument/2006/relationships/hyperlink" Target="https://www.instagram.com/zainjo/" TargetMode="External"/><Relationship Id="rId2" Type="http://schemas.openxmlformats.org/officeDocument/2006/relationships/hyperlink" Target="https://www.academia.edu/41961892/&#1575;&#1604;&#1582;&#1608;&#1575;&#1585;&#1586;&#1605;&#1610;&#1575;&#1578;_&#1608;&#1607;&#1606;&#1583;&#1587;&#1577;_&#1578;&#1601;&#1590;&#1610;&#1604;&#1575;&#1578;_&#1605;&#1587;&#1578;&#1582;&#1583;&#1605;&#1610;_&#1575;&#1604;&#1573;&#1593;&#1604;&#1575;&#1605;_&#1575;&#1604;&#1575;&#1580;&#1578;&#1605;&#1575;&#1593;&#1610;_Algorithms_and_Preferences_Engineering_of_Social_Media_Users" TargetMode="External"/><Relationship Id="rId1" Type="http://schemas.openxmlformats.org/officeDocument/2006/relationships/slideLayout" Target="../slideLayouts/slideLayout16.xml"/><Relationship Id="rId6" Type="http://schemas.openxmlformats.org/officeDocument/2006/relationships/hyperlink" Target="https://shahid.mbc.net/" TargetMode="External"/><Relationship Id="rId11" Type="http://schemas.openxmlformats.org/officeDocument/2006/relationships/image" Target="../media/image5.png"/><Relationship Id="rId5" Type="http://schemas.openxmlformats.org/officeDocument/2006/relationships/hyperlink" Target="https://masaar.net/ar/digital-marketing-and-user-rights/" TargetMode="External"/><Relationship Id="rId10" Type="http://schemas.openxmlformats.org/officeDocument/2006/relationships/hyperlink" Target="https://theconversation.com/" TargetMode="External"/><Relationship Id="rId4" Type="http://schemas.openxmlformats.org/officeDocument/2006/relationships/hyperlink" Target="https://tawasulforum.org/c/digital-marketing/" TargetMode="External"/><Relationship Id="rId9" Type="http://schemas.openxmlformats.org/officeDocument/2006/relationships/hyperlink" Target="https://www.niemanlab.org/"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www.statista.com/topics/1176/online-advertising/" TargetMode="External"/><Relationship Id="rId7" Type="http://schemas.openxmlformats.org/officeDocument/2006/relationships/image" Target="../media/image5.png"/><Relationship Id="rId2" Type="http://schemas.openxmlformats.org/officeDocument/2006/relationships/hyperlink" Target="https://datareportal.com/reports/digital-2025-global-overview" TargetMode="External"/><Relationship Id="rId1" Type="http://schemas.openxmlformats.org/officeDocument/2006/relationships/slideLayout" Target="../slideLayouts/slideLayout16.xml"/><Relationship Id="rId6" Type="http://schemas.openxmlformats.org/officeDocument/2006/relationships/hyperlink" Target="https://transparencyreport.google.com/" TargetMode="External"/><Relationship Id="rId5" Type="http://schemas.openxmlformats.org/officeDocument/2006/relationships/hyperlink" Target="https://www.facebook.com/business/" TargetMode="External"/><Relationship Id="rId4" Type="http://schemas.openxmlformats.org/officeDocument/2006/relationships/hyperlink" Target="https://reutersinstitute.politics.ox.ac.uk/digital-news-report/2024"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73272" y="-98837"/>
            <a:ext cx="6032310" cy="580360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مساق قضايا إعلامية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الثالثة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sp>
        <p:nvSpPr>
          <p:cNvPr id="14" name="Oval 13"/>
          <p:cNvSpPr/>
          <p:nvPr/>
        </p:nvSpPr>
        <p:spPr>
          <a:xfrm>
            <a:off x="5735277" y="414841"/>
            <a:ext cx="6614905" cy="64756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5326844" y="3760967"/>
            <a:ext cx="6794421" cy="1200329"/>
          </a:xfrm>
          <a:prstGeom prst="rect">
            <a:avLst/>
          </a:prstGeom>
          <a:noFill/>
        </p:spPr>
        <p:txBody>
          <a:bodyPr wrap="square" rtlCol="0">
            <a:spAutoFit/>
          </a:bodyPr>
          <a:lstStyle/>
          <a:p>
            <a:pPr algn="ctr"/>
            <a:r>
              <a:rPr lang="ar-SA" sz="3600" b="1" dirty="0">
                <a:solidFill>
                  <a:srgbClr val="00B0F0"/>
                </a:solidFill>
                <a:latin typeface="Alexandria" charset="0"/>
                <a:cs typeface="Alexandria" charset="0"/>
              </a:rPr>
              <a:t>اقتصاديات الإعلام والمنصات ونماذج الأعمال</a:t>
            </a:r>
            <a:endParaRPr lang="en-US" sz="3600" b="1" dirty="0">
              <a:solidFill>
                <a:srgbClr val="00B0F0"/>
              </a:solidFill>
              <a:latin typeface="Alexandria" charset="0"/>
              <a:cs typeface="Alexandria" charset="0"/>
            </a:endParaRPr>
          </a:p>
        </p:txBody>
      </p:sp>
      <p:sp>
        <p:nvSpPr>
          <p:cNvPr id="10" name="Rectangle: Rounded Corners 9"/>
          <p:cNvSpPr/>
          <p:nvPr/>
        </p:nvSpPr>
        <p:spPr>
          <a:xfrm>
            <a:off x="6865157" y="4961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الثالثة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مدرس المساق:</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Placeholder 10">
            <a:extLst>
              <a:ext uri="{FF2B5EF4-FFF2-40B4-BE49-F238E27FC236}">
                <a16:creationId xmlns:a16="http://schemas.microsoft.com/office/drawing/2014/main" id="{AA1D58F7-5FCE-8449-B37A-C54A01C941CC}"/>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4091" b="4091"/>
          <a:stretch>
            <a:fillRect/>
          </a:stretch>
        </p:blipFill>
        <p:spPr>
          <a:xfrm>
            <a:off x="1" y="0"/>
            <a:ext cx="9060872" cy="5546389"/>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7" y="1697876"/>
            <a:ext cx="11532686" cy="3730317"/>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000" dirty="0">
                <a:solidFill>
                  <a:schemeClr val="accent1">
                    <a:lumMod val="75000"/>
                  </a:schemeClr>
                </a:solidFill>
                <a:latin typeface="Alexandria" charset="0"/>
                <a:cs typeface="+mj-cs"/>
              </a:rPr>
              <a:t>مقدمة في اقتصاديات الإعلام والمنصات الرقمية: تطور مفهوم اقتصاد المنصات في البيئة الإعلامية وتحولاته مع الثورة الرقمية</a:t>
            </a:r>
          </a:p>
          <a:p>
            <a:pPr marL="285750" indent="-285750" algn="just" rtl="1">
              <a:lnSpc>
                <a:spcPct val="150000"/>
              </a:lnSpc>
              <a:buFont typeface="Wingdings" pitchFamily="2" charset="2"/>
              <a:buChar char="ü"/>
            </a:pPr>
            <a:r>
              <a:rPr lang="ar-SA" sz="2000" dirty="0">
                <a:solidFill>
                  <a:schemeClr val="accent1">
                    <a:lumMod val="75000"/>
                  </a:schemeClr>
                </a:solidFill>
                <a:latin typeface="Alexandria" charset="0"/>
                <a:cs typeface="+mj-cs"/>
              </a:rPr>
              <a:t>كيف تكسب المنصات الرقمية؟ تحليل مصادر الدخل: الإعلانات، الاشتراكات، بيع البيانات، ونماذج الإيرادات الجديدة</a:t>
            </a:r>
          </a:p>
          <a:p>
            <a:pPr marL="285750" indent="-285750" algn="just" rtl="1">
              <a:lnSpc>
                <a:spcPct val="150000"/>
              </a:lnSpc>
              <a:buFont typeface="Wingdings" pitchFamily="2" charset="2"/>
              <a:buChar char="ü"/>
            </a:pPr>
            <a:r>
              <a:rPr lang="ar-SA" sz="2000" dirty="0">
                <a:solidFill>
                  <a:schemeClr val="accent1">
                    <a:lumMod val="75000"/>
                  </a:schemeClr>
                </a:solidFill>
                <a:latin typeface="Alexandria" charset="0"/>
                <a:cs typeface="+mj-cs"/>
              </a:rPr>
              <a:t>الخوارزميات كقوة اقتصادية وإعلامية: أثر الخوارزميات في تشكيل تفضيلات الجمهور، توزيع الوصول، والربحية في المنصات</a:t>
            </a:r>
          </a:p>
          <a:p>
            <a:pPr marL="285750" indent="-285750" algn="just" rtl="1">
              <a:lnSpc>
                <a:spcPct val="150000"/>
              </a:lnSpc>
              <a:buFont typeface="Wingdings" pitchFamily="2" charset="2"/>
              <a:buChar char="ü"/>
            </a:pPr>
            <a:r>
              <a:rPr lang="ar-SA" sz="2000" dirty="0">
                <a:solidFill>
                  <a:schemeClr val="accent1">
                    <a:lumMod val="75000"/>
                  </a:schemeClr>
                </a:solidFill>
                <a:latin typeface="Alexandria" charset="0"/>
                <a:cs typeface="+mj-cs"/>
              </a:rPr>
              <a:t>رأسمالية المراقبة واستثمار البيانات: كيف تحوّلت بيانات المستخدم إلى سلعة اقتصادية ومحرك رئيسي للإعلانات الرقمية</a:t>
            </a:r>
          </a:p>
          <a:p>
            <a:pPr marL="285750" indent="-285750" algn="just" rtl="1">
              <a:lnSpc>
                <a:spcPct val="150000"/>
              </a:lnSpc>
              <a:buFont typeface="Wingdings" pitchFamily="2" charset="2"/>
              <a:buChar char="ü"/>
            </a:pPr>
            <a:r>
              <a:rPr lang="ar-SA" sz="2000" dirty="0">
                <a:solidFill>
                  <a:schemeClr val="accent1">
                    <a:lumMod val="75000"/>
                  </a:schemeClr>
                </a:solidFill>
                <a:latin typeface="Alexandria" charset="0"/>
                <a:cs typeface="+mj-cs"/>
              </a:rPr>
              <a:t>جودة المحتوى بين الربح والمصداقية: العلاقة بين أهداف الربحية وجودة المحتوى، ودور الخوارزميات في تحديد أولويات النشر</a:t>
            </a:r>
          </a:p>
          <a:p>
            <a:pPr marL="285750" indent="-285750" algn="just" rtl="1">
              <a:lnSpc>
                <a:spcPct val="150000"/>
              </a:lnSpc>
              <a:buFont typeface="Wingdings" pitchFamily="2" charset="2"/>
              <a:buChar char="ü"/>
            </a:pPr>
            <a:r>
              <a:rPr lang="ar-SA" sz="2000" dirty="0">
                <a:solidFill>
                  <a:schemeClr val="accent1">
                    <a:lumMod val="75000"/>
                  </a:schemeClr>
                </a:solidFill>
                <a:latin typeface="Alexandria" charset="0"/>
                <a:cs typeface="+mj-cs"/>
              </a:rPr>
              <a:t>التقاطع بين الإعلام والتسويق والعلاقات العامة: كيف تندمج استراتيجيات التسويق مع المحتوى الإعلامي عبر الإعلان الأصلي (</a:t>
            </a:r>
            <a:r>
              <a:rPr lang="en-US" sz="2000" dirty="0">
                <a:solidFill>
                  <a:schemeClr val="accent1">
                    <a:lumMod val="75000"/>
                  </a:schemeClr>
                </a:solidFill>
                <a:latin typeface="Alexandria" charset="0"/>
                <a:cs typeface="+mj-cs"/>
              </a:rPr>
              <a:t>Native Advertising) </a:t>
            </a:r>
            <a:r>
              <a:rPr lang="ar-SA" sz="2000" dirty="0">
                <a:solidFill>
                  <a:schemeClr val="accent1">
                    <a:lumMod val="75000"/>
                  </a:schemeClr>
                </a:solidFill>
                <a:latin typeface="Alexandria" charset="0"/>
                <a:cs typeface="+mj-cs"/>
              </a:rPr>
              <a:t>وبناء الصورة الذهنية للعلامات التجارية</a:t>
            </a:r>
          </a:p>
          <a:p>
            <a:pPr marL="285750" indent="-285750" algn="just" rtl="1">
              <a:lnSpc>
                <a:spcPct val="150000"/>
              </a:lnSpc>
              <a:buFont typeface="Wingdings" pitchFamily="2" charset="2"/>
              <a:buChar char="ü"/>
            </a:pPr>
            <a:r>
              <a:rPr lang="ar-SA" sz="2000" dirty="0">
                <a:solidFill>
                  <a:schemeClr val="accent1">
                    <a:lumMod val="75000"/>
                  </a:schemeClr>
                </a:solidFill>
                <a:latin typeface="Alexandria" charset="0"/>
                <a:cs typeface="+mj-cs"/>
              </a:rPr>
              <a:t>دراسات عربية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923658"/>
            <a:ext cx="12055561" cy="5205720"/>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endParaRPr lang="en-US" sz="2400" b="1" u="sng" dirty="0">
              <a:solidFill>
                <a:schemeClr val="accent1">
                  <a:lumMod val="50000"/>
                </a:schemeClr>
              </a:solidFill>
              <a:latin typeface="Alexandria" charset="0"/>
              <a:cs typeface="+mj-cs"/>
            </a:endParaRPr>
          </a:p>
          <a:p>
            <a:pPr algn="r" rtl="1"/>
            <a:endParaRPr lang="en-US" sz="2400" b="1" u="sng" dirty="0">
              <a:solidFill>
                <a:schemeClr val="accent1">
                  <a:lumMod val="50000"/>
                </a:schemeClr>
              </a:solidFill>
              <a:latin typeface="Alexandria" charset="0"/>
              <a:cs typeface="+mj-cs"/>
            </a:endParaRP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فهم طبيعة اقتصاد الإعلام الرقمي، والتعرف على كيفية تحوّل المنصات إلى فاعلين اقتصاديين مؤثرين في السوق الإعلامي</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تحليل نماذج الأعمال الخاصة بالمنصات الرقمية، وربطها بمفاهيم الإعلانات والاشتراكات واستثمار البيانات</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تفسير دور الخوارزميات في تشكيل المحتوى، والتفاعل، واستيعاب علاقتها بمفاهيم الوصول، الانتشار، والربحية</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استيعاب مفهوم رأسمالية المراقبة، وتوضيح كيف تُستخدم بيانات الجمهور في صياغة توجهات السوق الإعلامي</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نقد العلاقة بين الإعلام، والتسويق والعلاقات العامة، ومناقشة مظاهر تداخلها، وتأثيرها في استقلالية المحتوى الإعلامي</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تقييم تأثير اقتصاد المنصات على جودة وأخلاقيات المحتوى الإعلامي</a:t>
            </a: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88786" y="392158"/>
            <a:ext cx="7614945" cy="661207"/>
          </a:xfrm>
          <a:prstGeom prst="rect">
            <a:avLst/>
          </a:prstGeom>
          <a:noFill/>
        </p:spPr>
        <p:txBody>
          <a:bodyPr wrap="square" rtlCol="0">
            <a:spAutoFit/>
          </a:bodyPr>
          <a:lstStyle/>
          <a:p>
            <a:pPr algn="ctr" rtl="1">
              <a:lnSpc>
                <a:spcPct val="150000"/>
              </a:lnSpc>
            </a:pPr>
            <a:r>
              <a:rPr lang="ar-JO" sz="2800" b="1" dirty="0">
                <a:solidFill>
                  <a:srgbClr val="C00000"/>
                </a:solidFill>
                <a:latin typeface="Arial" panose="020B0604020202020204" pitchFamily="34" charset="0"/>
                <a:cs typeface="Arial" panose="020B0604020202020204" pitchFamily="34" charset="0"/>
              </a:rPr>
              <a:t>مقدمة: اقتصاد الاعلام في العصر الرقمي</a:t>
            </a:r>
            <a:endParaRPr lang="ar-JO" sz="2800" b="1" dirty="0">
              <a:solidFill>
                <a:schemeClr val="accent1">
                  <a:lumMod val="75000"/>
                </a:schemeClr>
              </a:solidFill>
              <a:latin typeface="Arial" panose="020B0604020202020204" pitchFamily="34" charset="0"/>
              <a:cs typeface="Arial" panose="020B0604020202020204" pitchFamily="34" charset="0"/>
            </a:endParaRPr>
          </a:p>
        </p:txBody>
      </p:sp>
      <p:sp>
        <p:nvSpPr>
          <p:cNvPr id="48" name="TextBox 47"/>
          <p:cNvSpPr txBox="1"/>
          <p:nvPr/>
        </p:nvSpPr>
        <p:spPr>
          <a:xfrm>
            <a:off x="380010" y="1168607"/>
            <a:ext cx="11368897" cy="1685846"/>
          </a:xfrm>
          <a:prstGeom prst="rect">
            <a:avLst/>
          </a:prstGeom>
          <a:noFill/>
        </p:spPr>
        <p:txBody>
          <a:bodyPr wrap="square" rtlCol="0">
            <a:spAutoFit/>
          </a:bodyPr>
          <a:lstStyle/>
          <a:p>
            <a:pPr algn="ctr" rtl="1">
              <a:lnSpc>
                <a:spcPct val="150000"/>
              </a:lnSpc>
            </a:pPr>
            <a:r>
              <a:rPr lang="ar-JO" sz="2400" dirty="0">
                <a:solidFill>
                  <a:schemeClr val="accent1"/>
                </a:solidFill>
                <a:latin typeface="Arial" panose="020B0604020202020204" pitchFamily="34" charset="0"/>
                <a:cs typeface="Arial" panose="020B0604020202020204" pitchFamily="34" charset="0"/>
              </a:rPr>
              <a:t>تغيّر الاقتصاد الإعلامي جذريًا في العقدين الأخيرين، إذ لم يعد الإعلام يعتمد فقط على الإعلان أو التوزيع، بل أصبح جزءًا من منظومة رقمية متشابكة تقودها المنصات العملاقة، حيث أصبحت البيانات والخوارزميات والاشتراكات موارد اقتصادية بحد ذاتها.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pic>
        <p:nvPicPr>
          <p:cNvPr id="11" name="Picture 10">
            <a:extLst>
              <a:ext uri="{FF2B5EF4-FFF2-40B4-BE49-F238E27FC236}">
                <a16:creationId xmlns:a16="http://schemas.microsoft.com/office/drawing/2014/main" id="{5E1489FE-452C-7948-93D4-0CFE388D18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42" y="3172691"/>
            <a:ext cx="11718948" cy="350640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17044" y="282638"/>
            <a:ext cx="7614945" cy="739754"/>
          </a:xfrm>
          <a:prstGeom prst="rect">
            <a:avLst/>
          </a:prstGeom>
          <a:noFill/>
        </p:spPr>
        <p:txBody>
          <a:bodyPr wrap="square" rtlCol="0">
            <a:spAutoFit/>
          </a:bodyPr>
          <a:lstStyle/>
          <a:p>
            <a:pPr algn="ctr" rtl="1">
              <a:lnSpc>
                <a:spcPct val="150000"/>
              </a:lnSpc>
            </a:pPr>
            <a:r>
              <a:rPr lang="ar-JO" sz="3200" b="1" dirty="0">
                <a:solidFill>
                  <a:srgbClr val="002060"/>
                </a:solidFill>
                <a:latin typeface="Arial" panose="020B0604020202020204" pitchFamily="34" charset="0"/>
                <a:cs typeface="Arial" panose="020B0604020202020204" pitchFamily="34" charset="0"/>
              </a:rPr>
              <a:t>مفهوم اقتصاديات الإعلام</a:t>
            </a:r>
          </a:p>
        </p:txBody>
      </p:sp>
      <p:sp>
        <p:nvSpPr>
          <p:cNvPr id="48" name="TextBox 47"/>
          <p:cNvSpPr txBox="1"/>
          <p:nvPr/>
        </p:nvSpPr>
        <p:spPr>
          <a:xfrm>
            <a:off x="5109808" y="1588320"/>
            <a:ext cx="6760596" cy="3901837"/>
          </a:xfrm>
          <a:prstGeom prst="rect">
            <a:avLst/>
          </a:prstGeom>
          <a:noFill/>
        </p:spPr>
        <p:txBody>
          <a:bodyPr wrap="square" rtlCol="0">
            <a:spAutoFit/>
          </a:bodyPr>
          <a:lstStyle/>
          <a:p>
            <a:pPr algn="just" rtl="1">
              <a:lnSpc>
                <a:spcPct val="150000"/>
              </a:lnSpc>
            </a:pPr>
            <a:r>
              <a:rPr lang="ar-JO" sz="2400" b="1" dirty="0">
                <a:solidFill>
                  <a:srgbClr val="002060"/>
                </a:solidFill>
                <a:latin typeface="Arial" panose="020B0604020202020204" pitchFamily="34" charset="0"/>
                <a:cs typeface="Arial" panose="020B0604020202020204" pitchFamily="34" charset="0"/>
              </a:rPr>
              <a:t>اقتصاديات الإعلام هي دراسة كيفية إنتاج وتوزيع واستهلاك</a:t>
            </a:r>
            <a:r>
              <a:rPr lang="en-US" sz="2400" b="1" dirty="0">
                <a:solidFill>
                  <a:srgbClr val="002060"/>
                </a:solidFill>
                <a:latin typeface="Arial" panose="020B0604020202020204" pitchFamily="34" charset="0"/>
                <a:cs typeface="Arial" panose="020B0604020202020204" pitchFamily="34" charset="0"/>
              </a:rPr>
              <a:t>,</a:t>
            </a:r>
            <a:r>
              <a:rPr lang="ar-JO" sz="2400" b="1" dirty="0">
                <a:solidFill>
                  <a:srgbClr val="002060"/>
                </a:solidFill>
                <a:latin typeface="Arial" panose="020B0604020202020204" pitchFamily="34" charset="0"/>
                <a:cs typeface="Arial" panose="020B0604020202020204" pitchFamily="34" charset="0"/>
              </a:rPr>
              <a:t> المحتوى الإعلامي في إطار اقتصادي قائم على العرض والطلب، حيث يعد المحتوى سلعة غير مادية لكنها ذات قيمة اقتصادية واجتماعية.</a:t>
            </a:r>
          </a:p>
          <a:p>
            <a:pPr algn="just" rtl="1">
              <a:lnSpc>
                <a:spcPct val="150000"/>
              </a:lnSpc>
            </a:pPr>
            <a:r>
              <a:rPr lang="ar-JO" sz="2400" b="1" dirty="0">
                <a:solidFill>
                  <a:srgbClr val="002060"/>
                </a:solidFill>
                <a:latin typeface="Arial" panose="020B0604020202020204" pitchFamily="34" charset="0"/>
                <a:cs typeface="Arial" panose="020B0604020202020204" pitchFamily="34" charset="0"/>
              </a:rPr>
              <a:t>وفقًا لـ </a:t>
            </a:r>
            <a:r>
              <a:rPr lang="en-US" sz="2400" b="1" dirty="0" err="1">
                <a:solidFill>
                  <a:srgbClr val="002060"/>
                </a:solidFill>
                <a:latin typeface="Arial" panose="020B0604020202020204" pitchFamily="34" charset="0"/>
                <a:cs typeface="Arial" panose="020B0604020202020204" pitchFamily="34" charset="0"/>
              </a:rPr>
              <a:t>Albarran</a:t>
            </a:r>
            <a:r>
              <a:rPr lang="en-US" sz="2400" b="1" dirty="0">
                <a:solidFill>
                  <a:srgbClr val="002060"/>
                </a:solidFill>
                <a:latin typeface="Arial" panose="020B0604020202020204" pitchFamily="34" charset="0"/>
                <a:cs typeface="Arial" panose="020B0604020202020204" pitchFamily="34" charset="0"/>
              </a:rPr>
              <a:t> (2020)، </a:t>
            </a:r>
            <a:r>
              <a:rPr lang="ar-JO" sz="2400" b="1" dirty="0">
                <a:solidFill>
                  <a:srgbClr val="002060"/>
                </a:solidFill>
                <a:latin typeface="Arial" panose="020B0604020202020204" pitchFamily="34" charset="0"/>
                <a:cs typeface="Arial" panose="020B0604020202020204" pitchFamily="34" charset="0"/>
              </a:rPr>
              <a:t>اقتصاديات الإعلام “تصف العمليات المالية والتنظيمية التي تمكّن المؤسسات الإعلامية من الاستمرار وتحقيق الربح في سوق متغير يعتمد على التكنولوجيا والجمهور”.</a:t>
            </a:r>
            <a:endParaRPr lang="ar-JO" sz="2400" dirty="0">
              <a:solidFill>
                <a:srgbClr val="C00000"/>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pic>
        <p:nvPicPr>
          <p:cNvPr id="5" name="Picture 4">
            <a:extLst>
              <a:ext uri="{FF2B5EF4-FFF2-40B4-BE49-F238E27FC236}">
                <a16:creationId xmlns:a16="http://schemas.microsoft.com/office/drawing/2014/main" id="{1BC23779-7C65-2646-8256-1878CC5916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94636"/>
            <a:ext cx="4996222" cy="5863364"/>
          </a:xfrm>
          <a:prstGeom prst="rect">
            <a:avLst/>
          </a:prstGeom>
        </p:spPr>
      </p:pic>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25911" y="277500"/>
            <a:ext cx="7614945" cy="739754"/>
          </a:xfrm>
          <a:prstGeom prst="rect">
            <a:avLst/>
          </a:prstGeom>
          <a:noFill/>
        </p:spPr>
        <p:txBody>
          <a:bodyPr wrap="square" rtlCol="0">
            <a:spAutoFit/>
          </a:bodyPr>
          <a:lstStyle/>
          <a:p>
            <a:pPr marL="0" indent="0" algn="ctr" rtl="1">
              <a:lnSpc>
                <a:spcPct val="150000"/>
              </a:lnSpc>
              <a:buNone/>
            </a:pPr>
            <a:r>
              <a:rPr lang="ar-JO" sz="3200" b="1" dirty="0">
                <a:solidFill>
                  <a:schemeClr val="accent1">
                    <a:lumMod val="75000"/>
                  </a:schemeClr>
                </a:solidFill>
              </a:rPr>
              <a:t>التحول من الإعلام التقليدي إلى الاقتصاد الرقمي</a:t>
            </a:r>
          </a:p>
        </p:txBody>
      </p:sp>
      <p:sp>
        <p:nvSpPr>
          <p:cNvPr id="5" name="Rectangle 4"/>
          <p:cNvSpPr/>
          <p:nvPr/>
        </p:nvSpPr>
        <p:spPr>
          <a:xfrm>
            <a:off x="595215" y="791950"/>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965922"/>
            <a:ext cx="819590"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٠٢</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3103420" y="1108630"/>
            <a:ext cx="8641276" cy="5399048"/>
          </a:xfrm>
        </p:spPr>
        <p:txBody>
          <a:bodyPr>
            <a:normAutofit fontScale="92500" lnSpcReduction="20000"/>
          </a:bodyPr>
          <a:lstStyle/>
          <a:p>
            <a:pPr algn="just" rtl="1">
              <a:lnSpc>
                <a:spcPct val="150000"/>
              </a:lnSpc>
            </a:pPr>
            <a:r>
              <a:rPr lang="ar-JO" dirty="0">
                <a:solidFill>
                  <a:schemeClr val="accent1">
                    <a:lumMod val="75000"/>
                  </a:schemeClr>
                </a:solidFill>
                <a:cs typeface="+mj-cs"/>
              </a:rPr>
              <a:t>الإعلام التقليدي اعتمد على نموذج الإعلانات التجارية كمصدر دخل رئيسي</a:t>
            </a:r>
          </a:p>
          <a:p>
            <a:pPr algn="just" rtl="1">
              <a:lnSpc>
                <a:spcPct val="150000"/>
              </a:lnSpc>
            </a:pPr>
            <a:r>
              <a:rPr lang="ar-JO" dirty="0">
                <a:solidFill>
                  <a:schemeClr val="accent1">
                    <a:lumMod val="75000"/>
                  </a:schemeClr>
                </a:solidFill>
                <a:cs typeface="+mj-cs"/>
              </a:rPr>
              <a:t>الاقتصاد الرقمي أوجد مصادر جديدة: البيانات، الاشتراكات، الإعلانات الموجهة، والتسويق بالمحتوى</a:t>
            </a:r>
          </a:p>
          <a:p>
            <a:pPr algn="just" rtl="1">
              <a:lnSpc>
                <a:spcPct val="150000"/>
              </a:lnSpc>
            </a:pPr>
            <a:r>
              <a:rPr lang="ar-JO" dirty="0">
                <a:solidFill>
                  <a:schemeClr val="accent1">
                    <a:lumMod val="75000"/>
                  </a:schemeClr>
                </a:solidFill>
                <a:cs typeface="+mj-cs"/>
              </a:rPr>
              <a:t>أصبحت المنصات الرقمية بُنى تحتية اقتصادية تجمع بين الإنتاج والتوزيع والاستهلاك في مكان واحد مثل </a:t>
            </a:r>
            <a:r>
              <a:rPr lang="en-US" dirty="0">
                <a:solidFill>
                  <a:schemeClr val="accent1">
                    <a:lumMod val="75000"/>
                  </a:schemeClr>
                </a:solidFill>
                <a:cs typeface="+mj-cs"/>
              </a:rPr>
              <a:t>YouTube، </a:t>
            </a:r>
            <a:r>
              <a:rPr lang="en-US" dirty="0" err="1">
                <a:solidFill>
                  <a:schemeClr val="accent1">
                    <a:lumMod val="75000"/>
                  </a:schemeClr>
                </a:solidFill>
                <a:cs typeface="+mj-cs"/>
              </a:rPr>
              <a:t>TikTok</a:t>
            </a:r>
            <a:r>
              <a:rPr lang="en-US" dirty="0">
                <a:solidFill>
                  <a:schemeClr val="accent1">
                    <a:lumMod val="75000"/>
                  </a:schemeClr>
                </a:solidFill>
                <a:cs typeface="+mj-cs"/>
              </a:rPr>
              <a:t>، Netflix).</a:t>
            </a:r>
          </a:p>
          <a:p>
            <a:pPr algn="just" rtl="1">
              <a:lnSpc>
                <a:spcPct val="150000"/>
              </a:lnSpc>
            </a:pPr>
            <a:r>
              <a:rPr lang="ar-SA" b="1" u="sng" dirty="0">
                <a:solidFill>
                  <a:srgbClr val="C00000"/>
                </a:solidFill>
                <a:cs typeface="+mj-cs"/>
              </a:rPr>
              <a:t>مثال</a:t>
            </a:r>
            <a:r>
              <a:rPr lang="ar-JO" b="1" u="sng" dirty="0">
                <a:solidFill>
                  <a:srgbClr val="C00000"/>
                </a:solidFill>
                <a:cs typeface="+mj-cs"/>
              </a:rPr>
              <a:t> عربي:</a:t>
            </a:r>
          </a:p>
          <a:p>
            <a:pPr marL="0" indent="0" algn="r" rtl="1">
              <a:lnSpc>
                <a:spcPct val="150000"/>
              </a:lnSpc>
              <a:buNone/>
            </a:pPr>
            <a:r>
              <a:rPr lang="ar-JO" dirty="0">
                <a:solidFill>
                  <a:schemeClr val="accent1">
                    <a:lumMod val="75000"/>
                  </a:schemeClr>
                </a:solidFill>
                <a:cs typeface="+mj-cs"/>
              </a:rPr>
              <a:t>منصة "شاهد" التابعة لمجموعة </a:t>
            </a:r>
            <a:r>
              <a:rPr lang="en-US" dirty="0">
                <a:solidFill>
                  <a:schemeClr val="accent1">
                    <a:lumMod val="75000"/>
                  </a:schemeClr>
                </a:solidFill>
                <a:cs typeface="+mj-cs"/>
              </a:rPr>
              <a:t>MBC </a:t>
            </a:r>
            <a:r>
              <a:rPr lang="ar-JO" dirty="0">
                <a:solidFill>
                  <a:schemeClr val="accent1">
                    <a:lumMod val="75000"/>
                  </a:schemeClr>
                </a:solidFill>
                <a:cs typeface="+mj-cs"/>
              </a:rPr>
              <a:t>تمثل نموذجًا عربيًا للإعلام القائم على الاشتراك والإعلانات الموجهة. </a:t>
            </a:r>
            <a:r>
              <a:rPr lang="en-US" dirty="0">
                <a:solidFill>
                  <a:schemeClr val="accent1">
                    <a:lumMod val="75000"/>
                  </a:schemeClr>
                </a:solidFill>
                <a:cs typeface="+mj-cs"/>
                <a:hlinkClick r:id="rId3"/>
              </a:rPr>
              <a:t>https://shahid.mbc.net/ar</a:t>
            </a:r>
            <a:r>
              <a:rPr lang="ar-SA" dirty="0">
                <a:solidFill>
                  <a:schemeClr val="accent1">
                    <a:lumMod val="75000"/>
                  </a:schemeClr>
                </a:solidFill>
                <a:cs typeface="+mj-cs"/>
              </a:rPr>
              <a:t> </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6" name="Picture 5">
            <a:extLst>
              <a:ext uri="{FF2B5EF4-FFF2-40B4-BE49-F238E27FC236}">
                <a16:creationId xmlns:a16="http://schemas.microsoft.com/office/drawing/2014/main" id="{48586848-7742-1542-8E83-E83DDAD96C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02541" y="2525400"/>
            <a:ext cx="4508500" cy="3103418"/>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900356" y="321662"/>
            <a:ext cx="6632113" cy="751424"/>
          </a:xfrm>
          <a:prstGeom prst="rect">
            <a:avLst/>
          </a:prstGeom>
          <a:noFill/>
        </p:spPr>
        <p:txBody>
          <a:bodyPr wrap="square" rtlCol="0">
            <a:spAutoFit/>
          </a:bodyPr>
          <a:lstStyle/>
          <a:p>
            <a:pPr marL="0" indent="0" algn="just" rtl="1">
              <a:lnSpc>
                <a:spcPct val="150000"/>
              </a:lnSpc>
              <a:buNone/>
            </a:pPr>
            <a:r>
              <a:rPr lang="ar-JO" sz="3200" b="1" dirty="0">
                <a:solidFill>
                  <a:srgbClr val="C00000"/>
                </a:solidFill>
              </a:rPr>
              <a:t>مفهوم المنصات الرقمية </a:t>
            </a:r>
            <a:r>
              <a:rPr lang="en-US" sz="3200" b="1" dirty="0">
                <a:solidFill>
                  <a:srgbClr val="C00000"/>
                </a:solidFill>
              </a:rPr>
              <a:t>Digital Platforms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387927" y="1108630"/>
            <a:ext cx="11457709" cy="5427708"/>
          </a:xfrm>
        </p:spPr>
        <p:txBody>
          <a:bodyPr>
            <a:normAutofit fontScale="32500" lnSpcReduction="20000"/>
          </a:bodyPr>
          <a:lstStyle/>
          <a:p>
            <a:pPr marL="0" indent="0" algn="r" rtl="1">
              <a:lnSpc>
                <a:spcPct val="150000"/>
              </a:lnSpc>
              <a:buNone/>
            </a:pPr>
            <a:r>
              <a:rPr lang="ar-JO" sz="6000" dirty="0">
                <a:solidFill>
                  <a:srgbClr val="002060"/>
                </a:solidFill>
                <a:cs typeface="+mj-cs"/>
              </a:rPr>
              <a:t>المنصة الرقمية هي بيئة تقنية تجمع بين منتجي المحتوى والمستخدمين والمعلنين في نظام واحد تديره الخوارزميات. تؤدي هذه المنصات دور الوسيط بين العرض والطلب للمحتوى والخدمات.</a:t>
            </a:r>
          </a:p>
          <a:p>
            <a:pPr marL="0" indent="0" algn="r" rtl="1">
              <a:lnSpc>
                <a:spcPct val="150000"/>
              </a:lnSpc>
              <a:buNone/>
            </a:pPr>
            <a:r>
              <a:rPr lang="ar-JO" sz="6000" dirty="0">
                <a:solidFill>
                  <a:schemeClr val="accent1">
                    <a:lumMod val="75000"/>
                  </a:schemeClr>
                </a:solidFill>
                <a:cs typeface="+mj-cs"/>
              </a:rPr>
              <a:t>بحسب </a:t>
            </a:r>
            <a:r>
              <a:rPr lang="en-US" sz="6000" dirty="0">
                <a:solidFill>
                  <a:schemeClr val="accent1">
                    <a:lumMod val="75000"/>
                  </a:schemeClr>
                </a:solidFill>
                <a:cs typeface="+mj-cs"/>
              </a:rPr>
              <a:t>Gillespie (2018)، </a:t>
            </a:r>
            <a:r>
              <a:rPr lang="ar-JO" sz="6000" dirty="0">
                <a:solidFill>
                  <a:schemeClr val="accent1">
                    <a:lumMod val="75000"/>
                  </a:schemeClr>
                </a:solidFill>
                <a:cs typeface="+mj-cs"/>
              </a:rPr>
              <a:t>المنصات ليست مجرد أدوات تقنية بل “بيئات سياسية واقتصادية تُعيد تشكيل تدفقات المعلومات والقيمة في المجتمع”.</a:t>
            </a:r>
          </a:p>
          <a:p>
            <a:pPr marL="0" indent="0" algn="r" rtl="1">
              <a:lnSpc>
                <a:spcPct val="150000"/>
              </a:lnSpc>
              <a:buNone/>
            </a:pPr>
            <a:r>
              <a:rPr lang="ar-JO" sz="6000" b="1" u="sng" dirty="0">
                <a:solidFill>
                  <a:srgbClr val="002060"/>
                </a:solidFill>
                <a:cs typeface="+mj-cs"/>
              </a:rPr>
              <a:t>خصائص الاقتصاد القائم على المنصات الرقمية:</a:t>
            </a:r>
          </a:p>
          <a:p>
            <a:pPr marL="457200" indent="-457200" algn="just" rtl="1">
              <a:lnSpc>
                <a:spcPct val="150000"/>
              </a:lnSpc>
              <a:buFont typeface="+mj-lt"/>
              <a:buAutoNum type="arabicPeriod"/>
            </a:pPr>
            <a:r>
              <a:rPr lang="ar-JO" sz="6000" i="0" strike="noStrike" dirty="0">
                <a:solidFill>
                  <a:schemeClr val="accent1">
                    <a:lumMod val="75000"/>
                  </a:schemeClr>
                </a:solidFill>
                <a:effectLst/>
              </a:rPr>
              <a:t>الاعتماد على البيانات كمصدر للمعرفة والقيمة.</a:t>
            </a:r>
          </a:p>
          <a:p>
            <a:pPr marL="457200" indent="-457200" algn="just" rtl="1">
              <a:lnSpc>
                <a:spcPct val="150000"/>
              </a:lnSpc>
              <a:buFont typeface="+mj-lt"/>
              <a:buAutoNum type="arabicPeriod"/>
            </a:pPr>
            <a:r>
              <a:rPr lang="ar-JO" sz="6000" i="0" strike="noStrike" dirty="0">
                <a:solidFill>
                  <a:schemeClr val="accent1">
                    <a:lumMod val="75000"/>
                  </a:schemeClr>
                </a:solidFill>
                <a:effectLst/>
              </a:rPr>
              <a:t>الشبكية (</a:t>
            </a:r>
            <a:r>
              <a:rPr lang="en-US" sz="6000" i="0" strike="noStrike" dirty="0">
                <a:solidFill>
                  <a:schemeClr val="accent1">
                    <a:lumMod val="75000"/>
                  </a:schemeClr>
                </a:solidFill>
                <a:effectLst/>
              </a:rPr>
              <a:t>Network Effects): </a:t>
            </a:r>
            <a:r>
              <a:rPr lang="ar-JO" sz="6000" i="0" strike="noStrike" dirty="0">
                <a:solidFill>
                  <a:schemeClr val="accent1">
                    <a:lumMod val="75000"/>
                  </a:schemeClr>
                </a:solidFill>
                <a:effectLst/>
              </a:rPr>
              <a:t>كلما زاد عدد المستخدمين، زادت قيمة المنصة.</a:t>
            </a:r>
          </a:p>
          <a:p>
            <a:pPr marL="457200" indent="-457200" algn="just" rtl="1">
              <a:lnSpc>
                <a:spcPct val="150000"/>
              </a:lnSpc>
              <a:buFont typeface="+mj-lt"/>
              <a:buAutoNum type="arabicPeriod"/>
            </a:pPr>
            <a:r>
              <a:rPr lang="ar-JO" sz="6000" i="0" strike="noStrike" dirty="0">
                <a:solidFill>
                  <a:schemeClr val="accent1">
                    <a:lumMod val="75000"/>
                  </a:schemeClr>
                </a:solidFill>
                <a:effectLst/>
              </a:rPr>
              <a:t>الوساطة: المنصة تربط بين أطراف متعددة وتحتفظ بالتحكم في التفاعل.</a:t>
            </a:r>
          </a:p>
          <a:p>
            <a:pPr marL="457200" indent="-457200" algn="just" rtl="1">
              <a:lnSpc>
                <a:spcPct val="150000"/>
              </a:lnSpc>
              <a:buFont typeface="+mj-lt"/>
              <a:buAutoNum type="arabicPeriod"/>
            </a:pPr>
            <a:r>
              <a:rPr lang="ar-JO" sz="6000" i="0" strike="noStrike" dirty="0">
                <a:solidFill>
                  <a:schemeClr val="accent1">
                    <a:lumMod val="75000"/>
                  </a:schemeClr>
                </a:solidFill>
                <a:effectLst/>
              </a:rPr>
              <a:t>الخوارزميات: أدوات التحكم في التوصية والانتشار.</a:t>
            </a:r>
          </a:p>
          <a:p>
            <a:pPr marL="457200" indent="-457200" algn="just" rtl="1">
              <a:lnSpc>
                <a:spcPct val="150000"/>
              </a:lnSpc>
              <a:buFont typeface="+mj-lt"/>
              <a:buAutoNum type="arabicPeriod"/>
            </a:pPr>
            <a:r>
              <a:rPr lang="ar-JO" sz="6000" i="0" strike="noStrike" dirty="0">
                <a:solidFill>
                  <a:schemeClr val="accent1">
                    <a:lumMod val="75000"/>
                  </a:schemeClr>
                </a:solidFill>
                <a:effectLst/>
              </a:rPr>
              <a:t>الاحتكار الناعم: سيطرة عدد محدود من الشركات الكبرى على السوق (</a:t>
            </a:r>
            <a:r>
              <a:rPr lang="en-US" sz="6000" i="0" strike="noStrike" dirty="0">
                <a:solidFill>
                  <a:schemeClr val="accent1">
                    <a:lumMod val="75000"/>
                  </a:schemeClr>
                </a:solidFill>
                <a:effectLst/>
              </a:rPr>
              <a:t>Google، Meta، </a:t>
            </a:r>
            <a:r>
              <a:rPr lang="en-US" sz="6000" i="0" strike="noStrike" dirty="0" err="1">
                <a:solidFill>
                  <a:schemeClr val="accent1">
                    <a:lumMod val="75000"/>
                  </a:schemeClr>
                </a:solidFill>
                <a:effectLst/>
              </a:rPr>
              <a:t>ByteDance</a:t>
            </a:r>
            <a:r>
              <a:rPr lang="en-US" sz="6000" i="0" strike="noStrike" dirty="0">
                <a:solidFill>
                  <a:schemeClr val="accent1">
                    <a:lumMod val="75000"/>
                  </a:schemeClr>
                </a:solidFill>
                <a:effectLst/>
              </a:rPr>
              <a:t>).</a:t>
            </a:r>
            <a:endParaRPr lang="ar-JO" sz="6000" i="0" strike="noStrike" dirty="0">
              <a:solidFill>
                <a:schemeClr val="accent1">
                  <a:lumMod val="75000"/>
                </a:schemeClr>
              </a:solidFill>
              <a:effectLst/>
            </a:endParaRPr>
          </a:p>
          <a:p>
            <a:pPr marL="0" indent="0" algn="r" rtl="1">
              <a:lnSpc>
                <a:spcPct val="150000"/>
              </a:lnSpc>
              <a:buNone/>
            </a:pP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spTree>
    <p:extLst>
      <p:ext uri="{BB962C8B-B14F-4D97-AF65-F5344CB8AC3E}">
        <p14:creationId xmlns:p14="http://schemas.microsoft.com/office/powerpoint/2010/main" val="121350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139247"/>
            <a:ext cx="11780791" cy="5591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64727" y="478039"/>
            <a:ext cx="8455673" cy="691087"/>
          </a:xfrm>
          <a:prstGeom prst="rect">
            <a:avLst/>
          </a:prstGeom>
          <a:noFill/>
        </p:spPr>
        <p:txBody>
          <a:bodyPr wrap="square" rtlCol="0">
            <a:spAutoFit/>
          </a:bodyPr>
          <a:lstStyle/>
          <a:p>
            <a:pPr marL="0" indent="0" algn="ctr" rtl="1">
              <a:lnSpc>
                <a:spcPct val="160000"/>
              </a:lnSpc>
              <a:buNone/>
            </a:pPr>
            <a:r>
              <a:rPr lang="ar-JO" sz="2800" b="1" i="0" strike="noStrike" dirty="0">
                <a:solidFill>
                  <a:schemeClr val="accent1">
                    <a:lumMod val="75000"/>
                  </a:schemeClr>
                </a:solidFill>
                <a:effectLst/>
              </a:rPr>
              <a:t>من الإعلام التقليدي إلى الإعلام التفاعلي: تحوّل النموذج الاقتصادي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471056" y="1448790"/>
            <a:ext cx="11297392" cy="5089422"/>
          </a:xfrm>
        </p:spPr>
        <p:txBody>
          <a:bodyPr>
            <a:normAutofit/>
          </a:bodyPr>
          <a:lstStyle/>
          <a:p>
            <a:pPr marL="0" indent="0" algn="just" rtl="1">
              <a:lnSpc>
                <a:spcPct val="160000"/>
              </a:lnSpc>
              <a:buNone/>
            </a:pPr>
            <a:r>
              <a:rPr lang="ar-JO" sz="2400" i="0" strike="noStrike" dirty="0">
                <a:solidFill>
                  <a:srgbClr val="0070C0"/>
                </a:solidFill>
                <a:effectLst/>
              </a:rPr>
              <a:t>شهد الإعلام في العقدين الأخيرين تحولًا جوهريًا في النموذج الاقتصادي والاتصالي.</a:t>
            </a:r>
          </a:p>
          <a:p>
            <a:pPr marL="0" indent="0" algn="just" rtl="1">
              <a:lnSpc>
                <a:spcPct val="160000"/>
              </a:lnSpc>
              <a:buNone/>
            </a:pPr>
            <a:r>
              <a:rPr lang="ar-JO" sz="2400" i="0" strike="noStrike" dirty="0">
                <a:solidFill>
                  <a:srgbClr val="002060"/>
                </a:solidFill>
                <a:effectLst/>
              </a:rPr>
              <a:t>فبعد أن كان الإعلام يعمل وفق نموذج البث الأحادي (</a:t>
            </a:r>
            <a:r>
              <a:rPr lang="en-US" sz="2400" i="0" strike="noStrike" dirty="0">
                <a:solidFill>
                  <a:srgbClr val="002060"/>
                </a:solidFill>
                <a:effectLst/>
              </a:rPr>
              <a:t>One-to-Many) </a:t>
            </a:r>
            <a:r>
              <a:rPr lang="ar-JO" sz="2400" i="0" strike="noStrike" dirty="0">
                <a:solidFill>
                  <a:srgbClr val="002060"/>
                </a:solidFill>
                <a:effectLst/>
              </a:rPr>
              <a:t>الذي يعتمد على القنوات التقليدية مثل التلفزيون والصحف، انتقل إلى نموذج التفاعل الشبكي (</a:t>
            </a:r>
            <a:r>
              <a:rPr lang="en-US" sz="2400" i="0" strike="noStrike" dirty="0">
                <a:solidFill>
                  <a:srgbClr val="002060"/>
                </a:solidFill>
                <a:effectLst/>
              </a:rPr>
              <a:t>Many-to-Many) </a:t>
            </a:r>
            <a:r>
              <a:rPr lang="ar-JO" sz="2400" i="0" strike="noStrike" dirty="0">
                <a:solidFill>
                  <a:srgbClr val="002060"/>
                </a:solidFill>
                <a:effectLst/>
              </a:rPr>
              <a:t>الذي تمثله المنصات الرقمية.</a:t>
            </a:r>
          </a:p>
          <a:p>
            <a:pPr marL="0" indent="0" algn="just" rtl="1">
              <a:lnSpc>
                <a:spcPct val="160000"/>
              </a:lnSpc>
              <a:buNone/>
            </a:pPr>
            <a:r>
              <a:rPr lang="ar-JO" sz="2400" i="0" strike="noStrike" dirty="0">
                <a:solidFill>
                  <a:schemeClr val="accent1">
                    <a:lumMod val="75000"/>
                  </a:schemeClr>
                </a:solidFill>
                <a:effectLst/>
              </a:rPr>
              <a:t>في الإعلام التقليدي، كانت القيمة تُخلق من خلال التحكم في التوزيع وامتلاك البنية التحتية، أما اليوم فتُخلق القيمة من التحكم في البيانات والتفاعل. المنصات مثل </a:t>
            </a:r>
            <a:r>
              <a:rPr lang="en-US" sz="2400" i="0" strike="noStrike" dirty="0">
                <a:solidFill>
                  <a:schemeClr val="accent1">
                    <a:lumMod val="75000"/>
                  </a:schemeClr>
                </a:solidFill>
                <a:effectLst/>
              </a:rPr>
              <a:t>YouTube </a:t>
            </a:r>
            <a:r>
              <a:rPr lang="ar-JO" sz="2400" i="0" strike="noStrike" dirty="0">
                <a:solidFill>
                  <a:schemeClr val="accent1">
                    <a:lumMod val="75000"/>
                  </a:schemeClr>
                </a:solidFill>
                <a:effectLst/>
              </a:rPr>
              <a:t>أو </a:t>
            </a:r>
            <a:r>
              <a:rPr lang="en-US" sz="2400" i="0" strike="noStrike" dirty="0" err="1">
                <a:solidFill>
                  <a:schemeClr val="accent1">
                    <a:lumMod val="75000"/>
                  </a:schemeClr>
                </a:solidFill>
                <a:effectLst/>
              </a:rPr>
              <a:t>TikTok</a:t>
            </a:r>
            <a:r>
              <a:rPr lang="en-US" sz="2400" i="0" strike="noStrike" dirty="0">
                <a:solidFill>
                  <a:schemeClr val="accent1">
                    <a:lumMod val="75000"/>
                  </a:schemeClr>
                </a:solidFill>
                <a:effectLst/>
              </a:rPr>
              <a:t> </a:t>
            </a:r>
            <a:r>
              <a:rPr lang="ar-JO" sz="2400" i="0" strike="noStrike" dirty="0">
                <a:solidFill>
                  <a:schemeClr val="accent1">
                    <a:lumMod val="75000"/>
                  </a:schemeClr>
                </a:solidFill>
                <a:effectLst/>
              </a:rPr>
              <a:t>أو </a:t>
            </a:r>
            <a:r>
              <a:rPr lang="en-US" sz="2400" i="0" strike="noStrike" dirty="0">
                <a:solidFill>
                  <a:schemeClr val="accent1">
                    <a:lumMod val="75000"/>
                  </a:schemeClr>
                </a:solidFill>
                <a:effectLst/>
              </a:rPr>
              <a:t>Facebook </a:t>
            </a:r>
            <a:r>
              <a:rPr lang="ar-JO" sz="2400" i="0" strike="noStrike" dirty="0">
                <a:solidFill>
                  <a:schemeClr val="accent1">
                    <a:lumMod val="75000"/>
                  </a:schemeClr>
                </a:solidFill>
                <a:effectLst/>
              </a:rPr>
              <a:t>لا تنتج معظم المحتوى، لكنها تستفيد ماليًا من تنظيمه، وتوزيعه وتحليل تفاعلات المستخدمين.</a:t>
            </a:r>
            <a:endParaRPr lang="en-JO" dirty="0">
              <a:solidFill>
                <a:schemeClr val="accent1">
                  <a:lumMod val="75000"/>
                </a:schemeClr>
              </a:solidFill>
            </a:endParaRPr>
          </a:p>
        </p:txBody>
      </p:sp>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rmAutofit/>
          </a:bodyPr>
          <a:lstStyle/>
          <a:p>
            <a:pPr marL="0" indent="0" algn="ctr">
              <a:buNone/>
            </a:pPr>
            <a:r>
              <a:rPr lang="ar-SA" sz="3200" b="1" i="0" u="sng" strike="noStrike" dirty="0">
                <a:solidFill>
                  <a:schemeClr val="accent1">
                    <a:lumMod val="50000"/>
                  </a:schemeClr>
                </a:solidFill>
                <a:effectLst/>
              </a:rPr>
              <a:t>اقتصاد القوة والخوارزميات المحرر</a:t>
            </a:r>
            <a:endParaRPr lang="ar-JO" sz="3200" b="1" i="0" u="sng" strike="noStrike" dirty="0">
              <a:solidFill>
                <a:schemeClr val="accent1">
                  <a:lumMod val="50000"/>
                </a:schemeClr>
              </a:solidFill>
              <a:effectLst/>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4987636" y="1021278"/>
            <a:ext cx="6970815" cy="5836722"/>
          </a:xfrm>
        </p:spPr>
        <p:txBody>
          <a:bodyPr anchor="ctr">
            <a:normAutofit/>
          </a:bodyPr>
          <a:lstStyle/>
          <a:p>
            <a:pPr marL="0" indent="0" algn="just" rtl="1">
              <a:lnSpc>
                <a:spcPct val="150000"/>
              </a:lnSpc>
              <a:buNone/>
            </a:pPr>
            <a:r>
              <a:rPr lang="ar-JO" b="1" i="0" u="none" strike="noStrike" dirty="0">
                <a:solidFill>
                  <a:schemeClr val="accent1"/>
                </a:solidFill>
                <a:effectLst/>
              </a:rPr>
              <a:t>ان اقتصاد المنصات نقل القوة من المؤسسات الإعلامية إلى المنصات التقنية، إذ أصبحت الخوارزميات هي التي تحدد من يرى ماذا، ومتى، وكيف. وهذا التحول حوّل الجمهور من متلقٍ سلبي إلى مورد اقتصادي تنتج من خلاله قيمة مالية عبر بياناته وتفاعلاته الرقمية. </a:t>
            </a:r>
            <a:endParaRPr lang="en-JO" dirty="0"/>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pic>
        <p:nvPicPr>
          <p:cNvPr id="7" name="Picture 6">
            <a:extLst>
              <a:ext uri="{FF2B5EF4-FFF2-40B4-BE49-F238E27FC236}">
                <a16:creationId xmlns:a16="http://schemas.microsoft.com/office/drawing/2014/main" id="{32EBAF76-F572-D94A-B12E-B0919CF22E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21279"/>
            <a:ext cx="4987636" cy="5836722"/>
          </a:xfrm>
          <a:prstGeom prst="rect">
            <a:avLst/>
          </a:prstGeom>
        </p:spPr>
      </p:pic>
    </p:spTree>
    <p:extLst>
      <p:ext uri="{BB962C8B-B14F-4D97-AF65-F5344CB8AC3E}">
        <p14:creationId xmlns:p14="http://schemas.microsoft.com/office/powerpoint/2010/main" val="2587007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ormAutofit/>
          </a:bodyPr>
          <a:lstStyle/>
          <a:p>
            <a:pPr algn="ctr" rtl="1">
              <a:lnSpc>
                <a:spcPct val="150000"/>
              </a:lnSpc>
            </a:pPr>
            <a:r>
              <a:rPr lang="ar-JO" sz="3200" b="1" i="0" u="sng" strike="noStrike" dirty="0">
                <a:solidFill>
                  <a:schemeClr val="accent1"/>
                </a:solidFill>
                <a:effectLst/>
              </a:rPr>
              <a:t>أمثلة تطبيقية:</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327487" y="994635"/>
            <a:ext cx="11708080" cy="5378456"/>
          </a:xfrm>
        </p:spPr>
        <p:txBody>
          <a:bodyPr>
            <a:normAutofit fontScale="77500" lnSpcReduction="20000"/>
          </a:bodyPr>
          <a:lstStyle/>
          <a:p>
            <a:pPr algn="just" rtl="1">
              <a:lnSpc>
                <a:spcPct val="150000"/>
              </a:lnSpc>
              <a:buFont typeface="Arial" panose="020B0604020202020204" pitchFamily="34" charset="0"/>
              <a:buChar char="•"/>
            </a:pPr>
            <a:r>
              <a:rPr lang="ar-JO" sz="2600" b="0" i="0" u="none" strike="noStrike" dirty="0">
                <a:solidFill>
                  <a:schemeClr val="accent1"/>
                </a:solidFill>
                <a:effectLst/>
              </a:rPr>
              <a:t>قناة "الجزيرة بلس </a:t>
            </a:r>
            <a:r>
              <a:rPr lang="en-US" sz="2600" b="0" i="0" u="none" strike="noStrike" dirty="0">
                <a:solidFill>
                  <a:schemeClr val="accent1"/>
                </a:solidFill>
                <a:effectLst/>
              </a:rPr>
              <a:t>AJ+" </a:t>
            </a:r>
            <a:r>
              <a:rPr lang="ar-JO" sz="2600" b="0" i="0" u="none" strike="noStrike" dirty="0">
                <a:solidFill>
                  <a:schemeClr val="accent1"/>
                </a:solidFill>
                <a:effectLst/>
              </a:rPr>
              <a:t>تعتمد نموذجًا تفاعليًا على المنصات، حيث تولد الأرباح من تفاعل الجمهور وعدد المشاهدات الذي يُترجم إلى دخل إعلاني.</a:t>
            </a:r>
            <a:r>
              <a:rPr lang="en-US" sz="2600" b="0" i="0" u="none" strike="noStrike" dirty="0">
                <a:solidFill>
                  <a:schemeClr val="accent1"/>
                </a:solidFill>
                <a:effectLst/>
              </a:rPr>
              <a:t> </a:t>
            </a:r>
            <a:r>
              <a:rPr lang="en-US" sz="2600" b="0" i="0" u="none" strike="noStrike" dirty="0">
                <a:solidFill>
                  <a:schemeClr val="accent1"/>
                </a:solidFill>
                <a:effectLst/>
                <a:hlinkClick r:id="rId2"/>
              </a:rPr>
              <a:t>https://global.ajplus.net</a:t>
            </a:r>
            <a:r>
              <a:rPr lang="en-US" sz="2600" b="0" i="0" u="none" strike="noStrike" dirty="0">
                <a:solidFill>
                  <a:schemeClr val="accent1"/>
                </a:solidFill>
                <a:effectLst/>
              </a:rPr>
              <a:t> </a:t>
            </a:r>
            <a:endParaRPr lang="ar-JO" sz="2600" b="0" i="0" u="none" strike="noStrike" dirty="0">
              <a:solidFill>
                <a:schemeClr val="accent1"/>
              </a:solidFill>
              <a:effectLst/>
            </a:endParaRPr>
          </a:p>
          <a:p>
            <a:pPr algn="just" rtl="1">
              <a:lnSpc>
                <a:spcPct val="150000"/>
              </a:lnSpc>
              <a:buFont typeface="Arial" panose="020B0604020202020204" pitchFamily="34" charset="0"/>
              <a:buChar char="•"/>
            </a:pPr>
            <a:r>
              <a:rPr lang="ar-JO" sz="2600" b="0" i="0" u="none" strike="noStrike" dirty="0">
                <a:solidFill>
                  <a:schemeClr val="accent1"/>
                </a:solidFill>
                <a:effectLst/>
              </a:rPr>
              <a:t>تطبيق “نبض” الإخباري في الأردن يستخدم التفاعل كمؤشر اقتصادي، إذ ترتبط الإعلانات المدفوعة بعدد القراءات والتفاعلات لكل مادة.</a:t>
            </a:r>
            <a:endParaRPr lang="en-US" sz="2600" b="0" i="0" u="none" strike="noStrike" dirty="0">
              <a:solidFill>
                <a:schemeClr val="accent1"/>
              </a:solidFill>
              <a:effectLst/>
            </a:endParaRPr>
          </a:p>
          <a:p>
            <a:pPr marL="0" indent="0" algn="just" rtl="1">
              <a:lnSpc>
                <a:spcPct val="150000"/>
              </a:lnSpc>
              <a:buNone/>
            </a:pPr>
            <a:r>
              <a:rPr lang="en-US" sz="2600" b="0" i="0" u="none" strike="noStrike" dirty="0">
                <a:solidFill>
                  <a:schemeClr val="accent1"/>
                </a:solidFill>
                <a:effectLst/>
                <a:hlinkClick r:id="rId3"/>
              </a:rPr>
              <a:t>https://nabd.com/category/10-be0897/</a:t>
            </a:r>
            <a:r>
              <a:rPr lang="ar-JO" sz="2600" b="0" i="0" u="none" strike="noStrike" dirty="0">
                <a:solidFill>
                  <a:schemeClr val="accent1"/>
                </a:solidFill>
                <a:effectLst/>
                <a:hlinkClick r:id="rId3"/>
              </a:rPr>
              <a:t>الأردن</a:t>
            </a:r>
            <a:r>
              <a:rPr lang="en-US" sz="2600" b="0" i="0" u="none" strike="noStrike" dirty="0">
                <a:solidFill>
                  <a:schemeClr val="accent1"/>
                </a:solidFill>
                <a:effectLst/>
              </a:rPr>
              <a:t> </a:t>
            </a:r>
            <a:endParaRPr lang="ar-JO" sz="2600" dirty="0">
              <a:solidFill>
                <a:schemeClr val="accent1"/>
              </a:solidFill>
            </a:endParaRPr>
          </a:p>
          <a:p>
            <a:pPr algn="just" rtl="1">
              <a:lnSpc>
                <a:spcPct val="150000"/>
              </a:lnSpc>
              <a:buFont typeface="Arial" panose="020B0604020202020204" pitchFamily="34" charset="0"/>
              <a:buChar char="•"/>
            </a:pPr>
            <a:endParaRPr lang="ar-JO" sz="2600" dirty="0">
              <a:solidFill>
                <a:schemeClr val="accent1"/>
              </a:solidFill>
            </a:endParaRPr>
          </a:p>
          <a:p>
            <a:pPr algn="just" rtl="1">
              <a:lnSpc>
                <a:spcPct val="150000"/>
              </a:lnSpc>
              <a:buFont typeface="Arial" panose="020B0604020202020204" pitchFamily="34" charset="0"/>
              <a:buChar char="•"/>
            </a:pPr>
            <a:r>
              <a:rPr lang="ar-JO" sz="3100" dirty="0">
                <a:solidFill>
                  <a:srgbClr val="002060"/>
                </a:solidFill>
              </a:rPr>
              <a:t>يشير هذا التحول إلى صعود ما يسمى بـ اقتصاد الانتباه (</a:t>
            </a:r>
            <a:r>
              <a:rPr lang="en-US" sz="3100" dirty="0">
                <a:solidFill>
                  <a:srgbClr val="002060"/>
                </a:solidFill>
              </a:rPr>
              <a:t>Attention Economy)، </a:t>
            </a:r>
            <a:r>
              <a:rPr lang="ar-JO" sz="3100" dirty="0">
                <a:solidFill>
                  <a:srgbClr val="002060"/>
                </a:solidFill>
              </a:rPr>
              <a:t>وهو مصطلح يصف كيف أصبحت المنصات تتنافس على جذب انتباه المستخدم وتحويله إلى أرباح</a:t>
            </a:r>
          </a:p>
          <a:p>
            <a:pPr algn="just" rtl="1">
              <a:lnSpc>
                <a:spcPct val="150000"/>
              </a:lnSpc>
              <a:buFont typeface="Arial" panose="020B0604020202020204" pitchFamily="34" charset="0"/>
              <a:buChar char="•"/>
            </a:pPr>
            <a:r>
              <a:rPr lang="ar-JO" sz="3100" dirty="0">
                <a:solidFill>
                  <a:srgbClr val="002060"/>
                </a:solidFill>
              </a:rPr>
              <a:t>كما ورد في تقرير المنظمة العربية للتربية والثقافة والعلوم (الألكسو، 2022):</a:t>
            </a:r>
          </a:p>
          <a:p>
            <a:pPr marL="0" indent="0" algn="just" rtl="1">
              <a:lnSpc>
                <a:spcPct val="150000"/>
              </a:lnSpc>
              <a:buNone/>
            </a:pPr>
            <a:r>
              <a:rPr lang="ar-JO" sz="3100" u="sng" dirty="0">
                <a:solidFill>
                  <a:srgbClr val="C00000"/>
                </a:solidFill>
              </a:rPr>
              <a:t>“المحتوى لم يعد غاية إعلامية بقدر ما أصبح وسيلة لاحتكار انتباه المستخدم وتسويقه كمورد تجاري للمنصات الرقمية.”</a:t>
            </a:r>
            <a:endParaRPr lang="en-JO" sz="3100" u="sng" dirty="0">
              <a:solidFill>
                <a:srgbClr val="C00000"/>
              </a:solidFill>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Tree>
    <p:extLst>
      <p:ext uri="{BB962C8B-B14F-4D97-AF65-F5344CB8AC3E}">
        <p14:creationId xmlns:p14="http://schemas.microsoft.com/office/powerpoint/2010/main" val="2838606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chor="t">
            <a:normAutofit fontScale="90000"/>
          </a:bodyPr>
          <a:lstStyle/>
          <a:p>
            <a:pPr algn="ctr" rtl="1">
              <a:lnSpc>
                <a:spcPct val="150000"/>
              </a:lnSpc>
            </a:pPr>
            <a:r>
              <a:rPr lang="ar-JO" sz="3200" b="1" i="0" u="sng" strike="noStrike" dirty="0">
                <a:solidFill>
                  <a:schemeClr val="accent1">
                    <a:lumMod val="75000"/>
                  </a:schemeClr>
                </a:solidFill>
                <a:effectLst/>
              </a:rPr>
              <a:t>كيف تكسب المنصات: آليات الربح في اقتصاد المنصات الرقمية</a:t>
            </a:r>
            <a:br>
              <a:rPr lang="ar-JO" sz="3200" b="1" i="0" u="sng" strike="noStrike" dirty="0">
                <a:solidFill>
                  <a:schemeClr val="accent1">
                    <a:lumMod val="75000"/>
                  </a:schemeClr>
                </a:solidFill>
                <a:effectLst/>
              </a:rPr>
            </a:br>
            <a:endParaRPr lang="ar-JO" sz="3200" b="1" i="0" u="sng" strike="noStrike" dirty="0">
              <a:solidFill>
                <a:schemeClr val="accent1">
                  <a:lumMod val="75000"/>
                </a:schemeClr>
              </a:solidFill>
              <a:effectLst/>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327487" y="994635"/>
            <a:ext cx="11708080" cy="5378456"/>
          </a:xfrm>
        </p:spPr>
        <p:txBody>
          <a:bodyPr>
            <a:normAutofit/>
          </a:bodyPr>
          <a:lstStyle/>
          <a:p>
            <a:pPr marL="0" indent="0" algn="just" rtl="1">
              <a:lnSpc>
                <a:spcPct val="150000"/>
              </a:lnSpc>
              <a:buNone/>
            </a:pPr>
            <a:r>
              <a:rPr lang="ar-JO" sz="2600" b="0" i="0" u="none" strike="noStrike" dirty="0">
                <a:solidFill>
                  <a:schemeClr val="accent1"/>
                </a:solidFill>
                <a:effectLst/>
              </a:rPr>
              <a:t>تعمل المنصات الرقمية ضمن نموذج اقتصادي جديد يُعرف باسم “اقتصاد المنصات </a:t>
            </a:r>
            <a:r>
              <a:rPr lang="en-US" sz="2600" b="0" i="0" u="none" strike="noStrike" dirty="0">
                <a:solidFill>
                  <a:schemeClr val="accent1"/>
                </a:solidFill>
                <a:effectLst/>
              </a:rPr>
              <a:t>Platform Economy”، </a:t>
            </a:r>
            <a:r>
              <a:rPr lang="ar-JO" sz="2600" b="0" i="0" u="none" strike="noStrike" dirty="0">
                <a:solidFill>
                  <a:schemeClr val="accent1"/>
                </a:solidFill>
                <a:effectLst/>
              </a:rPr>
              <a:t>وهو النظام الذي تُبنى فيه القيمة على الوساطة الرقمية بين المستخدمين والمعلنين وصنّاع المحتوى.</a:t>
            </a:r>
          </a:p>
          <a:p>
            <a:pPr algn="just" rtl="1">
              <a:lnSpc>
                <a:spcPct val="150000"/>
              </a:lnSpc>
              <a:buFont typeface="Arial" panose="020B0604020202020204" pitchFamily="34" charset="0"/>
              <a:buChar char="•"/>
            </a:pPr>
            <a:r>
              <a:rPr lang="ar-JO" sz="2600" b="0" i="0" u="none" strike="noStrike" dirty="0">
                <a:solidFill>
                  <a:schemeClr val="accent1"/>
                </a:solidFill>
                <a:effectLst/>
              </a:rPr>
              <a:t>تُحوّل المنصة التفاعل البشري والبيانات الناتجة عنه إلى رأس مال قابل للاستثمار.</a:t>
            </a:r>
          </a:p>
          <a:p>
            <a:pPr algn="just" rtl="1">
              <a:lnSpc>
                <a:spcPct val="150000"/>
              </a:lnSpc>
              <a:buFont typeface="Arial" panose="020B0604020202020204" pitchFamily="34" charset="0"/>
              <a:buChar char="•"/>
            </a:pPr>
            <a:r>
              <a:rPr lang="ar-JO" sz="2600" b="0" i="0" u="none" strike="noStrike" dirty="0">
                <a:solidFill>
                  <a:schemeClr val="accent1"/>
                </a:solidFill>
                <a:effectLst/>
              </a:rPr>
              <a:t>يقول الباحث </a:t>
            </a:r>
            <a:r>
              <a:rPr lang="en-US" sz="2600" b="0" i="0" u="none" strike="noStrike" dirty="0">
                <a:solidFill>
                  <a:schemeClr val="accent1"/>
                </a:solidFill>
                <a:effectLst/>
              </a:rPr>
              <a:t>Tim Wu (2016) </a:t>
            </a:r>
            <a:r>
              <a:rPr lang="ar-JO" sz="2600" b="0" i="0" u="none" strike="noStrike" dirty="0">
                <a:solidFill>
                  <a:schemeClr val="accent1"/>
                </a:solidFill>
                <a:effectLst/>
              </a:rPr>
              <a:t>في كتابه </a:t>
            </a:r>
            <a:r>
              <a:rPr lang="en-US" sz="2600" b="0" i="0" u="none" strike="noStrike" dirty="0">
                <a:solidFill>
                  <a:schemeClr val="accent1"/>
                </a:solidFill>
                <a:effectLst/>
              </a:rPr>
              <a:t>The Attention Merchants:</a:t>
            </a:r>
          </a:p>
          <a:p>
            <a:pPr marL="0" indent="0" algn="just" rtl="1">
              <a:lnSpc>
                <a:spcPct val="150000"/>
              </a:lnSpc>
              <a:buNone/>
            </a:pPr>
            <a:r>
              <a:rPr lang="en-US" sz="2600" b="0" i="0" u="none" strike="noStrike" dirty="0">
                <a:solidFill>
                  <a:srgbClr val="C00000"/>
                </a:solidFill>
                <a:effectLst/>
              </a:rPr>
              <a:t>“</a:t>
            </a:r>
            <a:r>
              <a:rPr lang="ar-JO" sz="2600" b="0" i="0" u="none" strike="noStrike" dirty="0">
                <a:solidFill>
                  <a:srgbClr val="C00000"/>
                </a:solidFill>
                <a:effectLst/>
              </a:rPr>
              <a:t>المنصات لا تبيع محتوى، بل تبيع عيون الناس ووقتهم لمن يدفع أكثر.”</a:t>
            </a:r>
          </a:p>
          <a:p>
            <a:pPr algn="just" rtl="1">
              <a:lnSpc>
                <a:spcPct val="150000"/>
              </a:lnSpc>
              <a:buFont typeface="Arial" panose="020B0604020202020204" pitchFamily="34" charset="0"/>
              <a:buChar char="•"/>
            </a:pPr>
            <a:r>
              <a:rPr lang="ar-JO" sz="2600" b="0" i="0" u="none" strike="noStrike" dirty="0">
                <a:solidFill>
                  <a:schemeClr val="accent1"/>
                </a:solidFill>
                <a:effectLst/>
              </a:rPr>
              <a:t>وهذا يتقاطع مع ما ذكره د. سامي الشريف (2021) في كتابه "اقتصاديات الإعلام الجديد" حيث أكد أن المنصات أصبحت “</a:t>
            </a:r>
            <a:r>
              <a:rPr lang="ar-JO" sz="2600" b="0" i="0" u="none" strike="noStrike" dirty="0">
                <a:solidFill>
                  <a:srgbClr val="C00000"/>
                </a:solidFill>
                <a:effectLst/>
              </a:rPr>
              <a:t>تتاجر في أنماط الاستخدام والسلوك البشري بوصفها بيانات تسويقية ذات قيمة سوقية مرتفعة”.</a:t>
            </a:r>
            <a:endParaRPr lang="en-JO" dirty="0">
              <a:solidFill>
                <a:srgbClr val="C00000"/>
              </a:solidFill>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Tree>
    <p:extLst>
      <p:ext uri="{BB962C8B-B14F-4D97-AF65-F5344CB8AC3E}">
        <p14:creationId xmlns:p14="http://schemas.microsoft.com/office/powerpoint/2010/main" val="2874090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78774"/>
            <a:ext cx="11718948" cy="593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575112" y="269407"/>
            <a:ext cx="8789599" cy="1399870"/>
          </a:xfrm>
          <a:prstGeom prst="rect">
            <a:avLst/>
          </a:prstGeom>
          <a:noFill/>
        </p:spPr>
        <p:txBody>
          <a:bodyPr wrap="square" rtlCol="0">
            <a:spAutoFit/>
          </a:bodyPr>
          <a:lstStyle/>
          <a:p>
            <a:pPr marL="0" indent="0" algn="ctr" rtl="1">
              <a:lnSpc>
                <a:spcPct val="150000"/>
              </a:lnSpc>
              <a:buNone/>
            </a:pPr>
            <a:r>
              <a:rPr lang="ar-JO" sz="3200" b="1" i="0" u="none" strike="noStrike" dirty="0">
                <a:solidFill>
                  <a:srgbClr val="C00000"/>
                </a:solidFill>
                <a:effectLst/>
              </a:rPr>
              <a:t>آليات الكسب المادي الأساسية</a:t>
            </a:r>
          </a:p>
          <a:p>
            <a:pPr algn="ct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548641" y="1049442"/>
            <a:ext cx="11227724" cy="5766119"/>
          </a:xfrm>
        </p:spPr>
        <p:txBody>
          <a:bodyPr>
            <a:normAutofit fontScale="92500"/>
          </a:bodyPr>
          <a:lstStyle/>
          <a:p>
            <a:pPr marL="514350" indent="-514350" algn="just" rtl="1">
              <a:lnSpc>
                <a:spcPct val="150000"/>
              </a:lnSpc>
              <a:buFont typeface="+mj-lt"/>
              <a:buAutoNum type="arabicPeriod"/>
            </a:pPr>
            <a:r>
              <a:rPr lang="ar-JO" sz="2800" i="0" u="none" strike="noStrike" dirty="0">
                <a:solidFill>
                  <a:srgbClr val="C00000"/>
                </a:solidFill>
                <a:effectLst/>
              </a:rPr>
              <a:t>الإعلانات الموجّهة: </a:t>
            </a:r>
            <a:r>
              <a:rPr lang="ar-JO" sz="2800" i="0" u="none" strike="noStrike" dirty="0">
                <a:solidFill>
                  <a:schemeClr val="accent1"/>
                </a:solidFill>
                <a:effectLst/>
              </a:rPr>
              <a:t>بيع مساحات رقمية بناءً على بيانات المستخدمين (</a:t>
            </a:r>
            <a:r>
              <a:rPr lang="en-US" sz="2800" i="0" u="none" strike="noStrike" dirty="0">
                <a:solidFill>
                  <a:schemeClr val="accent1"/>
                </a:solidFill>
                <a:effectLst/>
              </a:rPr>
              <a:t>Facebook، YouTube).</a:t>
            </a:r>
          </a:p>
          <a:p>
            <a:pPr marL="514350" indent="-514350" algn="just" rtl="1">
              <a:lnSpc>
                <a:spcPct val="150000"/>
              </a:lnSpc>
              <a:buFont typeface="+mj-lt"/>
              <a:buAutoNum type="arabicPeriod"/>
            </a:pPr>
            <a:r>
              <a:rPr lang="ar-JO" sz="2800" i="0" u="none" strike="noStrike" dirty="0">
                <a:solidFill>
                  <a:srgbClr val="C00000"/>
                </a:solidFill>
                <a:effectLst/>
              </a:rPr>
              <a:t>الاشتراكات المدفوعة: </a:t>
            </a:r>
            <a:r>
              <a:rPr lang="ar-JO" sz="2800" i="0" u="none" strike="noStrike" dirty="0">
                <a:solidFill>
                  <a:schemeClr val="accent1"/>
                </a:solidFill>
                <a:effectLst/>
              </a:rPr>
              <a:t>نموذج </a:t>
            </a:r>
            <a:r>
              <a:rPr lang="en-US" sz="2800" i="0" u="none" strike="noStrike" dirty="0">
                <a:solidFill>
                  <a:schemeClr val="accent1"/>
                </a:solidFill>
                <a:effectLst/>
              </a:rPr>
              <a:t>Netflix </a:t>
            </a:r>
            <a:r>
              <a:rPr lang="ar-JO" sz="2800" i="0" u="none" strike="noStrike" dirty="0">
                <a:solidFill>
                  <a:schemeClr val="accent1"/>
                </a:solidFill>
                <a:effectLst/>
              </a:rPr>
              <a:t>و</a:t>
            </a:r>
            <a:r>
              <a:rPr lang="en-US" sz="2800" i="0" u="none" strike="noStrike" dirty="0">
                <a:solidFill>
                  <a:schemeClr val="accent1"/>
                </a:solidFill>
                <a:effectLst/>
              </a:rPr>
              <a:t>Shahid VIP </a:t>
            </a:r>
            <a:r>
              <a:rPr lang="ar-JO" sz="2800" i="0" u="none" strike="noStrike" dirty="0">
                <a:solidFill>
                  <a:schemeClr val="accent1"/>
                </a:solidFill>
                <a:effectLst/>
              </a:rPr>
              <a:t>الذي يعتمد على اشتراك المستخدمين مقابل محتوى خالٍ من الإعلانات.</a:t>
            </a:r>
          </a:p>
          <a:p>
            <a:pPr marL="514350" indent="-514350" algn="just" rtl="1">
              <a:lnSpc>
                <a:spcPct val="150000"/>
              </a:lnSpc>
              <a:buFont typeface="+mj-lt"/>
              <a:buAutoNum type="arabicPeriod"/>
            </a:pPr>
            <a:r>
              <a:rPr lang="ar-JO" sz="2800" i="0" u="none" strike="noStrike" dirty="0">
                <a:solidFill>
                  <a:srgbClr val="C00000"/>
                </a:solidFill>
                <a:effectLst/>
              </a:rPr>
              <a:t>البيانات كمورد اقتصادي</a:t>
            </a:r>
            <a:r>
              <a:rPr lang="ar-JO" sz="2800" i="0" u="none" strike="noStrike" dirty="0">
                <a:solidFill>
                  <a:schemeClr val="accent1"/>
                </a:solidFill>
                <a:effectLst/>
              </a:rPr>
              <a:t>: تحليل بيانات المستخدمين وبيعها لشركات تسويقية أو استثمارها في تحسين الاستهداف الإعلاني.</a:t>
            </a:r>
          </a:p>
          <a:p>
            <a:pPr marL="0" indent="0" algn="just" rtl="1">
              <a:lnSpc>
                <a:spcPct val="150000"/>
              </a:lnSpc>
              <a:buNone/>
            </a:pPr>
            <a:r>
              <a:rPr lang="ar-JO" sz="2800" i="0" u="none" strike="noStrike" dirty="0">
                <a:solidFill>
                  <a:schemeClr val="accent1"/>
                </a:solidFill>
                <a:effectLst/>
              </a:rPr>
              <a:t>في دراسة “اقتصاديات الإعلام الرقمي والمنصات التفاعلية” أوضح د. فهد القحطاني أن “</a:t>
            </a:r>
            <a:r>
              <a:rPr lang="ar-JO" sz="2800" i="0" u="sng" strike="noStrike" dirty="0">
                <a:solidFill>
                  <a:srgbClr val="C00000"/>
                </a:solidFill>
                <a:effectLst/>
              </a:rPr>
              <a:t>المنصات تمثل بنية تحتية اقتصادية جديدة، حيث يجري استبدال القيمة الإعلانية الكلاسيكية بقيمة البيانات والتحليل التنبؤي”.</a:t>
            </a:r>
          </a:p>
          <a:p>
            <a:pPr algn="just" rtl="1">
              <a:lnSpc>
                <a:spcPct val="150000"/>
              </a:lnSpc>
              <a:buFont typeface="Arial" panose="020B0604020202020204" pitchFamily="34" charset="0"/>
              <a:buChar char="•"/>
            </a:pPr>
            <a:endParaRPr lang="ar-JO" sz="220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28856"/>
            <a:ext cx="11718948" cy="5913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655829" y="152400"/>
            <a:ext cx="8789599" cy="741998"/>
          </a:xfrm>
          <a:prstGeom prst="rect">
            <a:avLst/>
          </a:prstGeom>
          <a:noFill/>
        </p:spPr>
        <p:txBody>
          <a:bodyPr wrap="square" rtlCol="0">
            <a:spAutoFit/>
          </a:bodyPr>
          <a:lstStyle/>
          <a:p>
            <a:pPr algn="ctr" rtl="1">
              <a:lnSpc>
                <a:spcPct val="150000"/>
              </a:lnSpc>
            </a:pPr>
            <a:r>
              <a:rPr lang="ar-JO" sz="3200" b="1" u="sng" dirty="0">
                <a:solidFill>
                  <a:schemeClr val="accent1"/>
                </a:solidFill>
              </a:rPr>
              <a:t>أمثلة  ومنصات عربية</a:t>
            </a: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type="body" sz="half" idx="2"/>
          </p:nvPr>
        </p:nvSpPr>
        <p:spPr>
          <a:xfrm>
            <a:off x="415635" y="1094759"/>
            <a:ext cx="8321602" cy="5610841"/>
          </a:xfrm>
        </p:spPr>
        <p:txBody>
          <a:bodyPr anchor="t">
            <a:normAutofit fontScale="92500" lnSpcReduction="10000"/>
          </a:bodyPr>
          <a:lstStyle/>
          <a:p>
            <a:pPr marL="342900" indent="-342900" algn="just" rtl="1">
              <a:lnSpc>
                <a:spcPct val="150000"/>
              </a:lnSpc>
              <a:buFont typeface="Arial" panose="020B0604020202020204" pitchFamily="34" charset="0"/>
              <a:buChar char="•"/>
            </a:pPr>
            <a:r>
              <a:rPr lang="ar-JO" sz="2400" dirty="0">
                <a:solidFill>
                  <a:schemeClr val="accent1"/>
                </a:solidFill>
              </a:rPr>
              <a:t>منصة “</a:t>
            </a:r>
            <a:r>
              <a:rPr lang="en-US" sz="2400" dirty="0">
                <a:solidFill>
                  <a:schemeClr val="accent1"/>
                </a:solidFill>
              </a:rPr>
              <a:t>Shahid VIP” </a:t>
            </a:r>
            <a:r>
              <a:rPr lang="ar-JO" sz="2400" dirty="0">
                <a:solidFill>
                  <a:schemeClr val="accent1"/>
                </a:solidFill>
              </a:rPr>
              <a:t>تحقق إيرادات مزدوجة: اشتراكات + إعلانات موجهة</a:t>
            </a:r>
          </a:p>
          <a:p>
            <a:pPr marL="342900" indent="-342900" algn="just" rtl="1">
              <a:lnSpc>
                <a:spcPct val="150000"/>
              </a:lnSpc>
              <a:buFont typeface="Arial" panose="020B0604020202020204" pitchFamily="34" charset="0"/>
              <a:buChar char="•"/>
            </a:pPr>
            <a:r>
              <a:rPr lang="ar-JO" sz="2400" dirty="0">
                <a:solidFill>
                  <a:schemeClr val="accent1"/>
                </a:solidFill>
              </a:rPr>
              <a:t>منصة “أنغامي” اللبنانية تعتمد على نموذج هجين، تربح من الإعلانات للمستخدمين المجانيين ومن الاشتراكات للمستخدمين المميزين</a:t>
            </a:r>
          </a:p>
          <a:p>
            <a:pPr marL="342900" indent="-342900" algn="just" rtl="1">
              <a:lnSpc>
                <a:spcPct val="150000"/>
              </a:lnSpc>
              <a:buFont typeface="Arial" panose="020B0604020202020204" pitchFamily="34" charset="0"/>
              <a:buChar char="•"/>
            </a:pPr>
            <a:r>
              <a:rPr lang="ar-JO" sz="2400" dirty="0">
                <a:solidFill>
                  <a:schemeClr val="accent1"/>
                </a:solidFill>
              </a:rPr>
              <a:t>منصة “رؤيا” الأردنية تستخدم إعلانات الفيديو القصيرة (</a:t>
            </a:r>
            <a:r>
              <a:rPr lang="en-US" sz="2400" dirty="0">
                <a:solidFill>
                  <a:schemeClr val="accent1"/>
                </a:solidFill>
              </a:rPr>
              <a:t>pre-roll ads) </a:t>
            </a:r>
            <a:r>
              <a:rPr lang="ar-JO" sz="2400" dirty="0">
                <a:solidFill>
                  <a:schemeClr val="accent1"/>
                </a:solidFill>
              </a:rPr>
              <a:t>المدمجة بالمحتوى المحلي</a:t>
            </a:r>
          </a:p>
          <a:p>
            <a:pPr algn="just" rtl="1">
              <a:lnSpc>
                <a:spcPct val="150000"/>
              </a:lnSpc>
            </a:pPr>
            <a:r>
              <a:rPr lang="ar-JO" sz="2400" dirty="0">
                <a:solidFill>
                  <a:srgbClr val="C00000"/>
                </a:solidFill>
              </a:rPr>
              <a:t>الربح في اقتصاد المنصات لا يعتمد على إنتاج المحتوى بقدر ما يعتمد على تحليل المستخدمين وإدارة دورة انتباههم.</a:t>
            </a:r>
          </a:p>
          <a:p>
            <a:pPr algn="just" rtl="1">
              <a:lnSpc>
                <a:spcPct val="150000"/>
              </a:lnSpc>
            </a:pPr>
            <a:r>
              <a:rPr lang="ar-JO" sz="2400" dirty="0">
                <a:solidFill>
                  <a:schemeClr val="accent1"/>
                </a:solidFill>
              </a:rPr>
              <a:t>كما يشير الباحث التونسي د. المنصف وناس (2023) في دراسته حول التحولات الرقمية:</a:t>
            </a:r>
          </a:p>
          <a:p>
            <a:pPr algn="just" rtl="1">
              <a:lnSpc>
                <a:spcPct val="150000"/>
              </a:lnSpc>
            </a:pPr>
            <a:r>
              <a:rPr lang="ar-JO" sz="2400" u="sng" dirty="0">
                <a:solidFill>
                  <a:schemeClr val="accent1">
                    <a:lumMod val="75000"/>
                  </a:schemeClr>
                </a:solidFill>
              </a:rPr>
              <a:t>“لم تعد القيمة في المحتوى ذاته، بل في القدرة على توجيه المحتوى إلى الجمهور المناسب في اللحظة المناسبة لتحقيق أعلى عائد ممكن.”</a:t>
            </a:r>
            <a:endParaRPr lang="en-JO" u="sng" dirty="0">
              <a:solidFill>
                <a:schemeClr val="accent1">
                  <a:lumMod val="75000"/>
                </a:schemeClr>
              </a:solidFill>
            </a:endParaRPr>
          </a:p>
        </p:txBody>
      </p:sp>
      <p:pic>
        <p:nvPicPr>
          <p:cNvPr id="5" name="Picture 4">
            <a:extLst>
              <a:ext uri="{FF2B5EF4-FFF2-40B4-BE49-F238E27FC236}">
                <a16:creationId xmlns:a16="http://schemas.microsoft.com/office/drawing/2014/main" id="{20DDE3DC-A623-CE47-8D54-71D16B762C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4862" y="985243"/>
            <a:ext cx="2831504" cy="1621953"/>
          </a:xfrm>
          <a:prstGeom prst="rect">
            <a:avLst/>
          </a:prstGeom>
        </p:spPr>
      </p:pic>
      <p:pic>
        <p:nvPicPr>
          <p:cNvPr id="10" name="Picture 9">
            <a:extLst>
              <a:ext uri="{FF2B5EF4-FFF2-40B4-BE49-F238E27FC236}">
                <a16:creationId xmlns:a16="http://schemas.microsoft.com/office/drawing/2014/main" id="{1F22C797-15B6-7542-AEF5-0504D6C63F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0957" y="2661794"/>
            <a:ext cx="2808869" cy="1910641"/>
          </a:xfrm>
          <a:prstGeom prst="rect">
            <a:avLst/>
          </a:prstGeom>
        </p:spPr>
      </p:pic>
      <p:pic>
        <p:nvPicPr>
          <p:cNvPr id="12" name="Picture 11">
            <a:extLst>
              <a:ext uri="{FF2B5EF4-FFF2-40B4-BE49-F238E27FC236}">
                <a16:creationId xmlns:a16="http://schemas.microsoft.com/office/drawing/2014/main" id="{B53E7F53-153B-2146-81B1-D267E41A20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60957" y="4826441"/>
            <a:ext cx="2808869" cy="1800485"/>
          </a:xfrm>
          <a:prstGeom prst="rect">
            <a:avLst/>
          </a:prstGeom>
        </p:spPr>
      </p:pic>
    </p:spTree>
    <p:extLst>
      <p:ext uri="{BB962C8B-B14F-4D97-AF65-F5344CB8AC3E}">
        <p14:creationId xmlns:p14="http://schemas.microsoft.com/office/powerpoint/2010/main" val="256601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28856"/>
            <a:ext cx="11718948" cy="5913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655829" y="152400"/>
            <a:ext cx="8789599" cy="741998"/>
          </a:xfrm>
          <a:prstGeom prst="rect">
            <a:avLst/>
          </a:prstGeom>
          <a:noFill/>
        </p:spPr>
        <p:txBody>
          <a:bodyPr wrap="square" rtlCol="0">
            <a:spAutoFit/>
          </a:bodyPr>
          <a:lstStyle/>
          <a:p>
            <a:pPr marL="0" indent="0" algn="ctr" rtl="1">
              <a:lnSpc>
                <a:spcPct val="150000"/>
              </a:lnSpc>
              <a:buNone/>
            </a:pPr>
            <a:r>
              <a:rPr lang="ar-JO" sz="3200" b="1" u="sng" dirty="0">
                <a:solidFill>
                  <a:srgbClr val="002060"/>
                </a:solidFill>
              </a:rPr>
              <a:t>الإعلانات كأداة ربح</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sz="half" idx="1"/>
          </p:nvPr>
        </p:nvSpPr>
        <p:spPr>
          <a:xfrm>
            <a:off x="417443" y="894398"/>
            <a:ext cx="6270880" cy="5686511"/>
          </a:xfrm>
        </p:spPr>
        <p:txBody>
          <a:bodyPr anchor="t">
            <a:normAutofit fontScale="70000" lnSpcReduction="20000"/>
          </a:bodyPr>
          <a:lstStyle/>
          <a:p>
            <a:pPr marL="0" indent="0" algn="ctr" rtl="1">
              <a:lnSpc>
                <a:spcPct val="150000"/>
              </a:lnSpc>
              <a:buNone/>
            </a:pPr>
            <a:r>
              <a:rPr lang="ar-JO" sz="3400" b="1" u="sng" dirty="0">
                <a:solidFill>
                  <a:srgbClr val="C00000"/>
                </a:solidFill>
              </a:rPr>
              <a:t>الإعلان الموجّه (</a:t>
            </a:r>
            <a:r>
              <a:rPr lang="en-US" sz="3400" b="1" u="sng" dirty="0">
                <a:solidFill>
                  <a:srgbClr val="C00000"/>
                </a:solidFill>
              </a:rPr>
              <a:t>Targeted Advertising)</a:t>
            </a:r>
          </a:p>
          <a:p>
            <a:pPr marL="0" indent="0" algn="just" rtl="1">
              <a:lnSpc>
                <a:spcPct val="150000"/>
              </a:lnSpc>
              <a:buNone/>
            </a:pPr>
            <a:r>
              <a:rPr lang="ar-JO" dirty="0">
                <a:solidFill>
                  <a:schemeClr val="accent1"/>
                </a:solidFill>
              </a:rPr>
              <a:t>هو الإعلان الذي يُعرض بناءً على تحليل الخوارزميات لتاريخ المستخدم وسلوكه.</a:t>
            </a:r>
          </a:p>
          <a:p>
            <a:pPr marL="0" indent="0" algn="just" rtl="1">
              <a:lnSpc>
                <a:spcPct val="150000"/>
              </a:lnSpc>
              <a:buNone/>
            </a:pPr>
            <a:r>
              <a:rPr lang="ar-JO" b="1" u="sng" dirty="0">
                <a:solidFill>
                  <a:schemeClr val="accent1">
                    <a:lumMod val="75000"/>
                  </a:schemeClr>
                </a:solidFill>
              </a:rPr>
              <a:t>يعتمد على:</a:t>
            </a:r>
          </a:p>
          <a:p>
            <a:pPr algn="just" rtl="1">
              <a:lnSpc>
                <a:spcPct val="150000"/>
              </a:lnSpc>
              <a:buFont typeface="Wingdings" pitchFamily="2" charset="2"/>
              <a:buChar char="Ø"/>
            </a:pPr>
            <a:r>
              <a:rPr lang="ar-JO" dirty="0">
                <a:solidFill>
                  <a:schemeClr val="accent1"/>
                </a:solidFill>
              </a:rPr>
              <a:t>الموقع الجغرافي</a:t>
            </a:r>
          </a:p>
          <a:p>
            <a:pPr algn="just" rtl="1">
              <a:lnSpc>
                <a:spcPct val="150000"/>
              </a:lnSpc>
              <a:buFont typeface="Wingdings" pitchFamily="2" charset="2"/>
              <a:buChar char="Ø"/>
            </a:pPr>
            <a:r>
              <a:rPr lang="ar-JO" dirty="0">
                <a:solidFill>
                  <a:schemeClr val="accent1"/>
                </a:solidFill>
              </a:rPr>
              <a:t>الاهتمامات</a:t>
            </a:r>
          </a:p>
          <a:p>
            <a:pPr algn="just" rtl="1">
              <a:lnSpc>
                <a:spcPct val="150000"/>
              </a:lnSpc>
              <a:buFont typeface="Wingdings" pitchFamily="2" charset="2"/>
              <a:buChar char="Ø"/>
            </a:pPr>
            <a:r>
              <a:rPr lang="ar-JO" dirty="0">
                <a:solidFill>
                  <a:schemeClr val="accent1"/>
                </a:solidFill>
              </a:rPr>
              <a:t>سجل البحث والمشاهدة</a:t>
            </a:r>
          </a:p>
          <a:p>
            <a:pPr marL="0" indent="0" algn="just" rtl="1">
              <a:lnSpc>
                <a:spcPct val="150000"/>
              </a:lnSpc>
              <a:buNone/>
            </a:pPr>
            <a:r>
              <a:rPr lang="ar-SA" b="1" u="sng" dirty="0">
                <a:solidFill>
                  <a:srgbClr val="C00000"/>
                </a:solidFill>
              </a:rPr>
              <a:t>مثل:</a:t>
            </a:r>
            <a:endParaRPr lang="ar-JO" b="1" u="sng" dirty="0">
              <a:solidFill>
                <a:srgbClr val="C00000"/>
              </a:solidFill>
            </a:endParaRPr>
          </a:p>
          <a:p>
            <a:pPr marL="0" indent="0" algn="just" rtl="1">
              <a:lnSpc>
                <a:spcPct val="150000"/>
              </a:lnSpc>
              <a:buNone/>
            </a:pPr>
            <a:r>
              <a:rPr lang="ar-JO" dirty="0">
                <a:solidFill>
                  <a:schemeClr val="accent1"/>
                </a:solidFill>
              </a:rPr>
              <a:t>إعلانات وحملات شركات الاتصالات في الدول العربية و"زين" الرقمية كمثال، حيث تستهدف فئات عمرية محددة بناءً على سلوكهم على إنستغرام وفيسبوك.</a:t>
            </a:r>
            <a:endParaRPr lang="ar-JO" sz="2400" dirty="0">
              <a:solidFill>
                <a:schemeClr val="accent1"/>
              </a:solidFill>
            </a:endParaRPr>
          </a:p>
        </p:txBody>
      </p:sp>
      <p:pic>
        <p:nvPicPr>
          <p:cNvPr id="10" name="Content Placeholder 9">
            <a:extLst>
              <a:ext uri="{FF2B5EF4-FFF2-40B4-BE49-F238E27FC236}">
                <a16:creationId xmlns:a16="http://schemas.microsoft.com/office/drawing/2014/main" id="{A6D47E7F-9A48-E846-919E-093265DD9E5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745357" y="2141379"/>
            <a:ext cx="5181600" cy="3887765"/>
          </a:xfrm>
        </p:spPr>
      </p:pic>
    </p:spTree>
    <p:extLst>
      <p:ext uri="{BB962C8B-B14F-4D97-AF65-F5344CB8AC3E}">
        <p14:creationId xmlns:p14="http://schemas.microsoft.com/office/powerpoint/2010/main" val="390148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754" y="-135345"/>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0"/>
            <a:ext cx="10515600" cy="881784"/>
          </a:xfrm>
        </p:spPr>
        <p:txBody>
          <a:bodyPr anchor="t">
            <a:noAutofit/>
          </a:bodyPr>
          <a:lstStyle/>
          <a:p>
            <a:pPr marL="0" indent="0" algn="ctr" rtl="1">
              <a:lnSpc>
                <a:spcPct val="150000"/>
              </a:lnSpc>
              <a:buNone/>
            </a:pPr>
            <a:r>
              <a:rPr lang="ar-JO" sz="3200" b="1" u="sng" dirty="0">
                <a:solidFill>
                  <a:srgbClr val="0070C0"/>
                </a:solidFill>
              </a:rPr>
              <a:t>نموذج الإعلانات الرقمية</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166256" y="1215332"/>
            <a:ext cx="5791200" cy="2428413"/>
          </a:xfrm>
        </p:spPr>
        <p:txBody>
          <a:bodyPr>
            <a:normAutofit fontScale="85000" lnSpcReduction="20000"/>
          </a:bodyPr>
          <a:lstStyle/>
          <a:p>
            <a:pPr marL="0" indent="0" algn="just" rtl="1">
              <a:lnSpc>
                <a:spcPct val="150000"/>
              </a:lnSpc>
              <a:buNone/>
            </a:pPr>
            <a:r>
              <a:rPr lang="en-US" sz="2400" b="1" u="sng" dirty="0">
                <a:solidFill>
                  <a:schemeClr val="accent1"/>
                </a:solidFill>
              </a:rPr>
              <a:t>+https://</a:t>
            </a:r>
            <a:r>
              <a:rPr lang="en-US" sz="2400" b="1" u="sng" dirty="0" err="1">
                <a:solidFill>
                  <a:schemeClr val="accent1"/>
                </a:solidFill>
              </a:rPr>
              <a:t>investor.atmeta.com</a:t>
            </a:r>
            <a:r>
              <a:rPr lang="en-US" sz="2400" b="1" u="sng" dirty="0">
                <a:solidFill>
                  <a:schemeClr val="accent1"/>
                </a:solidFill>
              </a:rPr>
              <a:t>/files/</a:t>
            </a:r>
            <a:r>
              <a:rPr lang="en-US" sz="2400" b="1" u="sng" dirty="0" err="1">
                <a:solidFill>
                  <a:schemeClr val="accent1"/>
                </a:solidFill>
              </a:rPr>
              <a:t>doc_financials</a:t>
            </a:r>
            <a:r>
              <a:rPr lang="en-US" sz="2400" b="1" u="sng" dirty="0">
                <a:solidFill>
                  <a:schemeClr val="accent1"/>
                </a:solidFill>
              </a:rPr>
              <a:t>/2024/q4/Meta-12-31-2024-Exhibit-99-1-FINAL.pdf </a:t>
            </a:r>
            <a:r>
              <a:rPr lang="ar-SA" sz="2400" b="1" u="sng" dirty="0">
                <a:solidFill>
                  <a:schemeClr val="accent1"/>
                </a:solidFill>
              </a:rPr>
              <a:t>  </a:t>
            </a:r>
            <a:endParaRPr lang="en-US" sz="2400" b="1" u="sng" dirty="0">
              <a:solidFill>
                <a:schemeClr val="accent1"/>
              </a:solidFill>
            </a:endParaRPr>
          </a:p>
          <a:p>
            <a:pPr marL="0" indent="0" algn="just" rtl="1">
              <a:lnSpc>
                <a:spcPct val="150000"/>
              </a:lnSpc>
              <a:buNone/>
            </a:pPr>
            <a:r>
              <a:rPr lang="en-US" sz="2400" dirty="0" err="1">
                <a:solidFill>
                  <a:schemeClr val="accent1"/>
                </a:solidFill>
              </a:rPr>
              <a:t>AtMeta</a:t>
            </a:r>
            <a:r>
              <a:rPr lang="ar-JO" sz="2400" dirty="0">
                <a:solidFill>
                  <a:schemeClr val="accent1"/>
                </a:solidFill>
              </a:rPr>
              <a:t>هذا التقرير يحتوي رسوم بيانية عن الإيراد حسب القطاعات والمنصات الفرعية (</a:t>
            </a:r>
            <a:r>
              <a:rPr lang="en-US" sz="2400" dirty="0">
                <a:solidFill>
                  <a:schemeClr val="accent1"/>
                </a:solidFill>
              </a:rPr>
              <a:t>Family of Apps vs Reality Labs) </a:t>
            </a:r>
            <a:r>
              <a:rPr lang="ar-JO" sz="2400" dirty="0">
                <a:solidFill>
                  <a:schemeClr val="accent1"/>
                </a:solidFill>
              </a:rPr>
              <a:t>وكذلك نمو الإيرادات من سنة لأخرى.</a:t>
            </a:r>
          </a:p>
        </p:txBody>
      </p:sp>
      <p:sp>
        <p:nvSpPr>
          <p:cNvPr id="9" name="Content Placeholder 4">
            <a:extLst>
              <a:ext uri="{FF2B5EF4-FFF2-40B4-BE49-F238E27FC236}">
                <a16:creationId xmlns:a16="http://schemas.microsoft.com/office/drawing/2014/main" id="{C62CC52C-D6A7-724D-A6B8-0FA67F73B0A0}"/>
              </a:ext>
            </a:extLst>
          </p:cNvPr>
          <p:cNvSpPr>
            <a:spLocks noGrp="1"/>
          </p:cNvSpPr>
          <p:nvPr>
            <p:ph sz="half" idx="2"/>
          </p:nvPr>
        </p:nvSpPr>
        <p:spPr>
          <a:xfrm>
            <a:off x="7010400" y="1253331"/>
            <a:ext cx="5181600" cy="5503678"/>
          </a:xfrm>
        </p:spPr>
        <p:txBody>
          <a:bodyPr>
            <a:normAutofit fontScale="85000" lnSpcReduction="20000"/>
          </a:bodyPr>
          <a:lstStyle/>
          <a:p>
            <a:pPr algn="just" rtl="1">
              <a:lnSpc>
                <a:spcPct val="150000"/>
              </a:lnSpc>
            </a:pPr>
            <a:r>
              <a:rPr lang="ar-JO" sz="2800" dirty="0">
                <a:solidFill>
                  <a:schemeClr val="accent1">
                    <a:lumMod val="50000"/>
                  </a:schemeClr>
                </a:solidFill>
              </a:rPr>
              <a:t>الإعلانات هي المصدر الأكبر لإيرادات المنصات المجانية.</a:t>
            </a:r>
          </a:p>
          <a:p>
            <a:pPr algn="just" rtl="1">
              <a:lnSpc>
                <a:spcPct val="150000"/>
              </a:lnSpc>
            </a:pPr>
            <a:r>
              <a:rPr lang="ar-JO" sz="2800" dirty="0">
                <a:solidFill>
                  <a:schemeClr val="accent1">
                    <a:lumMod val="50000"/>
                  </a:schemeClr>
                </a:solidFill>
              </a:rPr>
              <a:t>يعتمد النموذج على استهداف المستخدمين عبر تحليل سلوكهم وبياناتهم.</a:t>
            </a:r>
          </a:p>
          <a:p>
            <a:pPr algn="just" rtl="1">
              <a:lnSpc>
                <a:spcPct val="150000"/>
              </a:lnSpc>
            </a:pPr>
            <a:r>
              <a:rPr lang="ar-JO" sz="2800" b="1" u="sng" dirty="0">
                <a:solidFill>
                  <a:srgbClr val="C00000"/>
                </a:solidFill>
              </a:rPr>
              <a:t>وفقًا لتقرير </a:t>
            </a:r>
            <a:r>
              <a:rPr lang="en-US" sz="2800" b="1" u="sng" dirty="0">
                <a:solidFill>
                  <a:srgbClr val="C00000"/>
                </a:solidFill>
              </a:rPr>
              <a:t>Statista (2024):</a:t>
            </a:r>
            <a:r>
              <a:rPr lang="ar-SA" sz="2800" b="1" u="sng" dirty="0">
                <a:solidFill>
                  <a:srgbClr val="C00000"/>
                </a:solidFill>
              </a:rPr>
              <a:t>:</a:t>
            </a:r>
            <a:endParaRPr lang="en-US" sz="2800" b="1" u="sng" dirty="0">
              <a:solidFill>
                <a:srgbClr val="C00000"/>
              </a:solidFill>
            </a:endParaRPr>
          </a:p>
          <a:p>
            <a:pPr marL="0" indent="0" algn="just" rtl="1">
              <a:lnSpc>
                <a:spcPct val="150000"/>
              </a:lnSpc>
              <a:buNone/>
            </a:pPr>
            <a:r>
              <a:rPr lang="ar-JO" sz="2800" dirty="0">
                <a:solidFill>
                  <a:schemeClr val="accent1">
                    <a:lumMod val="50000"/>
                  </a:schemeClr>
                </a:solidFill>
              </a:rPr>
              <a:t>تشكل الإعلانات أكثر من 80% من دخل </a:t>
            </a:r>
            <a:r>
              <a:rPr lang="en-US" sz="2800" dirty="0">
                <a:solidFill>
                  <a:schemeClr val="accent1">
                    <a:lumMod val="50000"/>
                  </a:schemeClr>
                </a:solidFill>
              </a:rPr>
              <a:t>Meta.</a:t>
            </a:r>
          </a:p>
          <a:p>
            <a:pPr marL="0" indent="0" algn="just" rtl="1">
              <a:lnSpc>
                <a:spcPct val="150000"/>
              </a:lnSpc>
              <a:buNone/>
            </a:pPr>
            <a:r>
              <a:rPr lang="ar-JO" sz="2800" dirty="0">
                <a:solidFill>
                  <a:schemeClr val="accent1">
                    <a:lumMod val="50000"/>
                  </a:schemeClr>
                </a:solidFill>
              </a:rPr>
              <a:t>يشكل </a:t>
            </a:r>
            <a:r>
              <a:rPr lang="en-US" sz="2800" dirty="0">
                <a:solidFill>
                  <a:schemeClr val="accent1">
                    <a:lumMod val="50000"/>
                  </a:schemeClr>
                </a:solidFill>
              </a:rPr>
              <a:t>YouTube </a:t>
            </a:r>
            <a:r>
              <a:rPr lang="ar-JO" sz="2800" dirty="0">
                <a:solidFill>
                  <a:schemeClr val="accent1">
                    <a:lumMod val="50000"/>
                  </a:schemeClr>
                </a:solidFill>
              </a:rPr>
              <a:t>الإعلانات 95% من دخله.</a:t>
            </a:r>
          </a:p>
          <a:p>
            <a:pPr marL="0" indent="0" algn="just" rtl="1">
              <a:lnSpc>
                <a:spcPct val="150000"/>
              </a:lnSpc>
              <a:buNone/>
            </a:pPr>
            <a:r>
              <a:rPr lang="en-US" dirty="0">
                <a:solidFill>
                  <a:schemeClr val="accent1">
                    <a:lumMod val="50000"/>
                  </a:schemeClr>
                </a:solidFill>
                <a:hlinkClick r:id="rId3"/>
              </a:rPr>
              <a:t>https://s21.q4cdn.com/399680738/files/doc_financials/2024/q4/Meta-12-31-2024-Exhibit-99-1-FINAL.pdf</a:t>
            </a:r>
            <a:r>
              <a:rPr lang="ar-SA" dirty="0">
                <a:solidFill>
                  <a:schemeClr val="accent1">
                    <a:lumMod val="50000"/>
                  </a:schemeClr>
                </a:solidFill>
              </a:rPr>
              <a:t> </a:t>
            </a:r>
            <a:endParaRPr lang="en-JO" dirty="0">
              <a:solidFill>
                <a:schemeClr val="accent1">
                  <a:lumMod val="50000"/>
                </a:schemeClr>
              </a:solidFill>
            </a:endParaRPr>
          </a:p>
        </p:txBody>
      </p:sp>
      <p:pic>
        <p:nvPicPr>
          <p:cNvPr id="8" name="Picture 7">
            <a:extLst>
              <a:ext uri="{FF2B5EF4-FFF2-40B4-BE49-F238E27FC236}">
                <a16:creationId xmlns:a16="http://schemas.microsoft.com/office/drawing/2014/main" id="{71DFF01D-D8D9-8C4E-8435-968DBF79F7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977293"/>
            <a:ext cx="6428509" cy="2880707"/>
          </a:xfrm>
          <a:prstGeom prst="rect">
            <a:avLst/>
          </a:prstGeom>
        </p:spPr>
      </p:pic>
    </p:spTree>
    <p:extLst>
      <p:ext uri="{BB962C8B-B14F-4D97-AF65-F5344CB8AC3E}">
        <p14:creationId xmlns:p14="http://schemas.microsoft.com/office/powerpoint/2010/main" val="39202015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754" y="-135345"/>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984421" y="-4282"/>
            <a:ext cx="10515600" cy="881784"/>
          </a:xfrm>
        </p:spPr>
        <p:txBody>
          <a:bodyPr anchor="t">
            <a:noAutofit/>
          </a:bodyPr>
          <a:lstStyle/>
          <a:p>
            <a:pPr marL="0" indent="0" algn="ctr" rtl="1">
              <a:lnSpc>
                <a:spcPct val="150000"/>
              </a:lnSpc>
              <a:buNone/>
            </a:pPr>
            <a:r>
              <a:rPr lang="ar-JO" sz="3200" b="1" u="sng" dirty="0">
                <a:solidFill>
                  <a:schemeClr val="accent1"/>
                </a:solidFill>
              </a:rPr>
              <a:t>رأسمالية المراقبة وعلاقته بالخوارزميات</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166255" y="961740"/>
            <a:ext cx="11817927" cy="5757272"/>
          </a:xfrm>
        </p:spPr>
        <p:txBody>
          <a:bodyPr>
            <a:normAutofit fontScale="92500"/>
          </a:bodyPr>
          <a:lstStyle/>
          <a:p>
            <a:pPr marL="0" indent="0" algn="just" rtl="1">
              <a:lnSpc>
                <a:spcPct val="150000"/>
              </a:lnSpc>
              <a:buNone/>
            </a:pPr>
            <a:r>
              <a:rPr lang="ar-JO" sz="2400" u="sng" dirty="0">
                <a:solidFill>
                  <a:srgbClr val="C00000"/>
                </a:solidFill>
              </a:rPr>
              <a:t>تعريف مفهوم “رأسمالية المراقبة” </a:t>
            </a:r>
            <a:r>
              <a:rPr lang="ar-JO" sz="2400" dirty="0">
                <a:solidFill>
                  <a:schemeClr val="accent1"/>
                </a:solidFill>
              </a:rPr>
              <a:t>كما تقدمه </a:t>
            </a:r>
            <a:r>
              <a:rPr lang="en-US" sz="2400" dirty="0">
                <a:solidFill>
                  <a:schemeClr val="accent1"/>
                </a:solidFill>
              </a:rPr>
              <a:t>Shoshana </a:t>
            </a:r>
            <a:r>
              <a:rPr lang="en-US" sz="2400" dirty="0" err="1">
                <a:solidFill>
                  <a:schemeClr val="accent1"/>
                </a:solidFill>
              </a:rPr>
              <a:t>Zuboff</a:t>
            </a:r>
            <a:r>
              <a:rPr lang="en-US" sz="2400" dirty="0">
                <a:solidFill>
                  <a:schemeClr val="accent1"/>
                </a:solidFill>
              </a:rPr>
              <a:t>: </a:t>
            </a:r>
            <a:r>
              <a:rPr lang="ar-JO" sz="2400" dirty="0">
                <a:solidFill>
                  <a:schemeClr val="accent1"/>
                </a:solidFill>
              </a:rPr>
              <a:t>هو النظام الاقتصادي الذي تقوم فيه المنصات الكبرى بجمع كميات هائلة من البيانات عن سلوك البشر وتحليلها وتوظيفها ليس فقط لفهم ما يريده المستخدم، بل أيضًا للتنبؤ به وتوجيهه بشكل ما، غالبًا بطرق لا يدركها المستخدمون تمامًا. </a:t>
            </a:r>
          </a:p>
          <a:p>
            <a:pPr marL="0" indent="0" algn="just" rtl="1">
              <a:lnSpc>
                <a:spcPct val="150000"/>
              </a:lnSpc>
              <a:buNone/>
            </a:pPr>
            <a:r>
              <a:rPr lang="ar-JO" sz="2400" u="sng" dirty="0">
                <a:solidFill>
                  <a:srgbClr val="C00000"/>
                </a:solidFill>
              </a:rPr>
              <a:t>العلاقة بالخوارزميات: </a:t>
            </a:r>
            <a:r>
              <a:rPr lang="ar-JO" sz="2400" dirty="0">
                <a:solidFill>
                  <a:schemeClr val="accent1"/>
                </a:solidFill>
              </a:rPr>
              <a:t>الخوارزميات هي الأداة التنفيذية لرأسمالية المراقبة، إذ تأخذ هذه البيانات وتقرر أي المحتوى يُعرض للمستخدم، وماذا يجب أن يُشاهد، ما الذي يُشجِّع التفاعل، وما الذي يُهمل. هذا يسمح بتحقيق أقصى استفادة من الانتباه – لأن الانتباه يباع للمعلنين.</a:t>
            </a:r>
          </a:p>
          <a:p>
            <a:pPr marL="0" indent="0" algn="just" rtl="1">
              <a:lnSpc>
                <a:spcPct val="150000"/>
              </a:lnSpc>
              <a:buNone/>
            </a:pPr>
            <a:r>
              <a:rPr lang="ar-JO" sz="2400" u="sng" dirty="0">
                <a:solidFill>
                  <a:srgbClr val="C00000"/>
                </a:solidFill>
              </a:rPr>
              <a:t>التأثير الاقتصادي: </a:t>
            </a:r>
            <a:r>
              <a:rPr lang="ar-JO" sz="2400" dirty="0">
                <a:solidFill>
                  <a:schemeClr val="accent1"/>
                </a:solidFill>
              </a:rPr>
              <a:t>رأسمالية المراقبة تولّد قدرة تسويقية هائلة للمنصات؛ لأن المعلن يدفع أكثر للحصول على عرض لمساحة إعلانية تُدار بخوارزمية تعرف بالضبط أي مستخدم يجب أن يرى الإعلان في أي لحظة — مما يزيد الكفاءة والربحية.</a:t>
            </a:r>
          </a:p>
          <a:p>
            <a:pPr marL="0" indent="0" algn="just" rtl="1">
              <a:lnSpc>
                <a:spcPct val="150000"/>
              </a:lnSpc>
              <a:buNone/>
            </a:pPr>
            <a:r>
              <a:rPr lang="ar-JO" sz="2400" u="sng" dirty="0">
                <a:solidFill>
                  <a:srgbClr val="C00000"/>
                </a:solidFill>
              </a:rPr>
              <a:t>يثار جدل حول الخصوصية، الشفافية، مدى حرية المستخدم، وهل هذه الممارسات تؤدي إلى تحيّز </a:t>
            </a:r>
            <a:r>
              <a:rPr lang="en-US" sz="2400" u="sng" dirty="0">
                <a:solidFill>
                  <a:srgbClr val="C00000"/>
                </a:solidFill>
              </a:rPr>
              <a:t>bias</a:t>
            </a:r>
            <a:r>
              <a:rPr lang="ar-JO" sz="2400" u="sng" dirty="0">
                <a:solidFill>
                  <a:srgbClr val="C00000"/>
                </a:solidFill>
              </a:rPr>
              <a:t>أو تحكم في ما يُعرض من محتوى بحيث يصبح الترفيه أو المحتوى الصادم أكثر من المحتوى المخضرم والهادف.</a:t>
            </a:r>
          </a:p>
        </p:txBody>
      </p:sp>
    </p:spTree>
    <p:extLst>
      <p:ext uri="{BB962C8B-B14F-4D97-AF65-F5344CB8AC3E}">
        <p14:creationId xmlns:p14="http://schemas.microsoft.com/office/powerpoint/2010/main" val="807982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118248"/>
            <a:ext cx="10515600" cy="691404"/>
          </a:xfrm>
        </p:spPr>
        <p:txBody>
          <a:bodyPr anchor="t">
            <a:noAutofit/>
          </a:bodyPr>
          <a:lstStyle/>
          <a:p>
            <a:pPr marL="0" indent="0" algn="ctr" rtl="1">
              <a:lnSpc>
                <a:spcPct val="150000"/>
              </a:lnSpc>
              <a:buNone/>
            </a:pPr>
            <a:r>
              <a:rPr lang="ar-SA" sz="3200" b="1" u="sng" dirty="0">
                <a:solidFill>
                  <a:srgbClr val="002060"/>
                </a:solidFill>
              </a:rPr>
              <a:t>الإعلانات الأصلية </a:t>
            </a:r>
            <a:r>
              <a:rPr lang="en-US" sz="3200" b="1" u="sng" dirty="0">
                <a:solidFill>
                  <a:srgbClr val="002060"/>
                </a:solidFill>
              </a:rPr>
              <a:t>Native Advertising</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121919" y="947714"/>
            <a:ext cx="11945389" cy="5792038"/>
          </a:xfrm>
        </p:spPr>
        <p:txBody>
          <a:bodyPr>
            <a:noAutofit/>
          </a:bodyPr>
          <a:lstStyle/>
          <a:p>
            <a:pPr marL="0" indent="0" algn="just" rtl="1">
              <a:lnSpc>
                <a:spcPct val="150000"/>
              </a:lnSpc>
              <a:buNone/>
            </a:pPr>
            <a:r>
              <a:rPr lang="ar-SA" sz="2000" b="1" u="sng" dirty="0">
                <a:solidFill>
                  <a:schemeClr val="accent1">
                    <a:lumMod val="75000"/>
                  </a:schemeClr>
                </a:solidFill>
              </a:rPr>
              <a:t>ما هي الإعلانات الأصلية</a:t>
            </a:r>
            <a:r>
              <a:rPr lang="ar-SA" sz="2000" dirty="0">
                <a:solidFill>
                  <a:schemeClr val="accent1">
                    <a:lumMod val="75000"/>
                  </a:schemeClr>
                </a:solidFill>
              </a:rPr>
              <a:t>؟ هي الإعلان الذي يتماهى مع السياق الذي يُعرض فيه، بحيث يبدو جزءًا من المحتوى التحريري أو الإعلامي نفسه، وليس كإعلان منفصل تمامًا بصريًا أو من حيث الشكل. قد تشبه مقالة، أو منشورًا، أو فيديو، أو حتى قصة </a:t>
            </a:r>
            <a:r>
              <a:rPr lang="ar-SA" sz="2000" dirty="0" err="1">
                <a:solidFill>
                  <a:schemeClr val="accent1">
                    <a:lumMod val="75000"/>
                  </a:schemeClr>
                </a:solidFill>
              </a:rPr>
              <a:t>إنستغرام</a:t>
            </a:r>
            <a:r>
              <a:rPr lang="ar-SA" sz="2000" dirty="0">
                <a:solidFill>
                  <a:schemeClr val="accent1">
                    <a:lumMod val="75000"/>
                  </a:schemeClr>
                </a:solidFill>
              </a:rPr>
              <a:t>، لكن يُعلن عنها أو يُموّلها معلن.</a:t>
            </a:r>
          </a:p>
          <a:p>
            <a:pPr marL="0" indent="0" algn="just" rtl="1">
              <a:lnSpc>
                <a:spcPct val="150000"/>
              </a:lnSpc>
              <a:buNone/>
            </a:pPr>
            <a:r>
              <a:rPr lang="ar-SA" sz="2000" b="1" u="sng" dirty="0">
                <a:solidFill>
                  <a:srgbClr val="C00000"/>
                </a:solidFill>
              </a:rPr>
              <a:t>السمات الأساسية:</a:t>
            </a:r>
          </a:p>
          <a:p>
            <a:pPr algn="just" rtl="1">
              <a:lnSpc>
                <a:spcPct val="150000"/>
              </a:lnSpc>
            </a:pPr>
            <a:r>
              <a:rPr lang="ar-SA" sz="2000" dirty="0">
                <a:solidFill>
                  <a:schemeClr val="accent1">
                    <a:lumMod val="75000"/>
                  </a:schemeClr>
                </a:solidFill>
              </a:rPr>
              <a:t>تنسيقها/تصميمها يتماشى مع المحتوى المحيط (مثلاً مقال إخباري موسَّع يحمل رسالة شركة ما)</a:t>
            </a:r>
          </a:p>
          <a:p>
            <a:pPr algn="just" rtl="1">
              <a:lnSpc>
                <a:spcPct val="150000"/>
              </a:lnSpc>
            </a:pPr>
            <a:r>
              <a:rPr lang="ar-SA" sz="2000" dirty="0">
                <a:solidFill>
                  <a:schemeClr val="accent1">
                    <a:lumMod val="75000"/>
                  </a:schemeClr>
                </a:solidFill>
              </a:rPr>
              <a:t>تستخدم أسلوب سردي أو قصصي أكثر من استخدام الخطاب الإعلاني المباشر</a:t>
            </a:r>
          </a:p>
          <a:p>
            <a:pPr algn="just" rtl="1">
              <a:lnSpc>
                <a:spcPct val="150000"/>
              </a:lnSpc>
            </a:pPr>
            <a:r>
              <a:rPr lang="ar-SA" sz="2000" dirty="0">
                <a:solidFill>
                  <a:schemeClr val="accent1">
                    <a:lumMod val="75000"/>
                  </a:schemeClr>
                </a:solidFill>
              </a:rPr>
              <a:t>غالبًا ما تكون مموّلة أو برعاية (</a:t>
            </a:r>
            <a:r>
              <a:rPr lang="en-US" sz="2000" dirty="0">
                <a:solidFill>
                  <a:schemeClr val="accent1">
                    <a:lumMod val="75000"/>
                  </a:schemeClr>
                </a:solidFill>
              </a:rPr>
              <a:t>Sponsored) </a:t>
            </a:r>
            <a:r>
              <a:rPr lang="ar-SA" sz="2000" dirty="0">
                <a:solidFill>
                  <a:schemeClr val="accent1">
                    <a:lumMod val="75000"/>
                  </a:schemeClr>
                </a:solidFill>
              </a:rPr>
              <a:t>ولكن يُطلب وضوحها أخلاقيًّا: يجب أن يُعرف الجمهور أنها محتوى مدفوع</a:t>
            </a:r>
          </a:p>
          <a:p>
            <a:pPr marL="0" indent="0" algn="just" rtl="1">
              <a:lnSpc>
                <a:spcPct val="150000"/>
              </a:lnSpc>
              <a:buNone/>
            </a:pPr>
            <a:r>
              <a:rPr lang="ar-SA" sz="2000" b="1" u="sng" dirty="0">
                <a:solidFill>
                  <a:srgbClr val="C00000"/>
                </a:solidFill>
              </a:rPr>
              <a:t>مثال:</a:t>
            </a:r>
          </a:p>
          <a:p>
            <a:pPr marL="0" indent="0" algn="just" rtl="1">
              <a:lnSpc>
                <a:spcPct val="150000"/>
              </a:lnSpc>
              <a:buNone/>
            </a:pPr>
            <a:r>
              <a:rPr lang="ar-SA" sz="2000" dirty="0">
                <a:solidFill>
                  <a:schemeClr val="accent1">
                    <a:lumMod val="75000"/>
                  </a:schemeClr>
                </a:solidFill>
              </a:rPr>
              <a:t>فيديو قصير على </a:t>
            </a:r>
            <a:r>
              <a:rPr lang="ar-SA" sz="2000" dirty="0" err="1">
                <a:solidFill>
                  <a:schemeClr val="accent1">
                    <a:lumMod val="75000"/>
                  </a:schemeClr>
                </a:solidFill>
              </a:rPr>
              <a:t>إنستغرام</a:t>
            </a:r>
            <a:r>
              <a:rPr lang="ar-SA" sz="2000" dirty="0">
                <a:solidFill>
                  <a:schemeClr val="accent1">
                    <a:lumMod val="75000"/>
                  </a:schemeClr>
                </a:solidFill>
              </a:rPr>
              <a:t> من شخص مؤثر (“</a:t>
            </a:r>
            <a:r>
              <a:rPr lang="en-US" sz="2000" dirty="0">
                <a:solidFill>
                  <a:schemeClr val="accent1">
                    <a:lumMod val="75000"/>
                  </a:schemeClr>
                </a:solidFill>
              </a:rPr>
              <a:t>Influencer”) </a:t>
            </a:r>
            <a:r>
              <a:rPr lang="ar-SA" sz="2000" dirty="0">
                <a:solidFill>
                  <a:schemeClr val="accent1">
                    <a:lumMod val="75000"/>
                  </a:schemeClr>
                </a:solidFill>
              </a:rPr>
              <a:t>يتحدث عنه كجزء من تجربته الشخصية مع منتج، مع تلميح أنه مدفوع من الشركة.</a:t>
            </a:r>
          </a:p>
          <a:p>
            <a:pPr marL="0" indent="0" algn="r" rtl="1">
              <a:lnSpc>
                <a:spcPct val="150000"/>
              </a:lnSpc>
              <a:buNone/>
            </a:pPr>
            <a:r>
              <a:rPr lang="ar-SA" sz="2000" dirty="0">
                <a:solidFill>
                  <a:schemeClr val="accent1">
                    <a:lumMod val="75000"/>
                  </a:schemeClr>
                </a:solidFill>
              </a:rPr>
              <a:t>الفروق مع الإعلانات التقليدية: الإعلانات التقليدية (</a:t>
            </a:r>
            <a:r>
              <a:rPr lang="en-US" sz="2000" dirty="0">
                <a:solidFill>
                  <a:schemeClr val="accent1">
                    <a:lumMod val="75000"/>
                  </a:schemeClr>
                </a:solidFill>
              </a:rPr>
              <a:t>banner, pop-up, pre-roll) </a:t>
            </a:r>
            <a:r>
              <a:rPr lang="ar-SA" sz="2000" dirty="0">
                <a:solidFill>
                  <a:schemeClr val="accent1">
                    <a:lumMod val="75000"/>
                  </a:schemeClr>
                </a:solidFill>
              </a:rPr>
              <a:t>واضحة الانفصال عن المحتوى التحريري، بينما الأصلية تحاول أن تُخفِي هذا الانفصال جزئيًا — مما يزيد تأثيرها، لكن أيضًا يزيد المخاطر الأخلاقية إذا لم يُعلن عنها بوضوح.</a:t>
            </a:r>
            <a:br>
              <a:rPr lang="ar-JO" sz="2000" u="sng" dirty="0">
                <a:solidFill>
                  <a:srgbClr val="C00000"/>
                </a:solidFill>
              </a:rPr>
            </a:br>
            <a:endParaRPr lang="en-JO" sz="2000" u="sng" dirty="0">
              <a:solidFill>
                <a:srgbClr val="C00000"/>
              </a:solidFill>
            </a:endParaRPr>
          </a:p>
        </p:txBody>
      </p:sp>
    </p:spTree>
    <p:extLst>
      <p:ext uri="{BB962C8B-B14F-4D97-AF65-F5344CB8AC3E}">
        <p14:creationId xmlns:p14="http://schemas.microsoft.com/office/powerpoint/2010/main" val="2121613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marL="0" indent="0" algn="ctr" rtl="1">
              <a:lnSpc>
                <a:spcPct val="150000"/>
              </a:lnSpc>
              <a:buNone/>
            </a:pPr>
            <a:r>
              <a:rPr lang="ar-JO" sz="2800" b="1" i="0" u="sng" strike="noStrike" dirty="0">
                <a:solidFill>
                  <a:srgbClr val="C00000"/>
                </a:solidFill>
                <a:effectLst/>
                <a:latin typeface="Alexandria"/>
              </a:rPr>
              <a:t>البيانات كأصل اقتصادي </a:t>
            </a:r>
            <a:r>
              <a:rPr lang="en-US" sz="2800" b="1" i="0" u="sng" strike="noStrike" dirty="0">
                <a:solidFill>
                  <a:srgbClr val="C00000"/>
                </a:solidFill>
                <a:effectLst/>
                <a:latin typeface="Alexandria"/>
              </a:rPr>
              <a:t>Data as an Economic Asset</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4"/>
            <a:ext cx="11502909" cy="5675313"/>
          </a:xfrm>
        </p:spPr>
        <p:txBody>
          <a:bodyPr>
            <a:normAutofit/>
          </a:bodyPr>
          <a:lstStyle/>
          <a:p>
            <a:pPr marL="0" indent="0" algn="just" rtl="1">
              <a:lnSpc>
                <a:spcPct val="150000"/>
              </a:lnSpc>
              <a:buNone/>
            </a:pPr>
            <a:r>
              <a:rPr lang="ar-JO" i="0" strike="noStrike" dirty="0">
                <a:solidFill>
                  <a:schemeClr val="accent1">
                    <a:lumMod val="75000"/>
                  </a:schemeClr>
                </a:solidFill>
                <a:effectLst/>
                <a:latin typeface="Alexandria"/>
              </a:rPr>
              <a:t>البيانات لم تعد مجرد نفاية تشغيلية؛ أصبحت أصلًا ماديًا غير ملموس يُقَيَّم ويُسوَّق. تُحوّل المنصات سلوك المستخدمين (نقرات، مشاهدات، مدة بقاء، تفاعلات) إلى بيانات تُغذّي نماذج تنبؤية تُحسّن الاستهداف، وترفع سعر المساحة الإعلانية. هذا التحوّل يعني أن قيمة المستخدم لم تعد في استهلاكه للمحتوى فقط، بل في قابلية سلوكه لأن يُستغل تجاريًا.</a:t>
            </a:r>
          </a:p>
          <a:p>
            <a:pPr marL="0" indent="0" algn="just">
              <a:lnSpc>
                <a:spcPct val="150000"/>
              </a:lnSpc>
              <a:buNone/>
            </a:pPr>
            <a:r>
              <a:rPr lang="en-US" sz="1600" i="0" strike="noStrike" dirty="0">
                <a:solidFill>
                  <a:schemeClr val="accent1"/>
                </a:solidFill>
                <a:effectLst/>
                <a:latin typeface="Alexandria"/>
                <a:hlinkClick r:id="rId3"/>
              </a:rPr>
              <a:t>https://</a:t>
            </a:r>
            <a:r>
              <a:rPr lang="en-US" sz="1600" i="0" strike="noStrike" dirty="0" err="1">
                <a:solidFill>
                  <a:schemeClr val="accent1"/>
                </a:solidFill>
                <a:effectLst/>
                <a:latin typeface="Alexandria"/>
                <a:hlinkClick r:id="rId3"/>
              </a:rPr>
              <a:t>www.academia.edu</a:t>
            </a:r>
            <a:r>
              <a:rPr lang="en-US" sz="1600" i="0" strike="noStrike" dirty="0">
                <a:solidFill>
                  <a:schemeClr val="accent1"/>
                </a:solidFill>
                <a:effectLst/>
                <a:latin typeface="Alexandria"/>
                <a:hlinkClick r:id="rId3"/>
              </a:rPr>
              <a:t>/106251012/</a:t>
            </a:r>
            <a:r>
              <a:rPr lang="ar-JO" sz="1600" i="0" strike="noStrike" dirty="0">
                <a:solidFill>
                  <a:schemeClr val="accent1"/>
                </a:solidFill>
                <a:effectLst/>
                <a:latin typeface="Alexandria"/>
                <a:hlinkClick r:id="rId3"/>
              </a:rPr>
              <a:t>نظرية_إقتصاد_الانتباه_وتاثيرها_في_منصات_الاعلام_الجديد?</a:t>
            </a:r>
            <a:endParaRPr lang="ar-JO" sz="1600" i="0" strike="noStrike" dirty="0">
              <a:solidFill>
                <a:schemeClr val="accent1"/>
              </a:solidFill>
              <a:effectLst/>
              <a:latin typeface="Alexandria"/>
            </a:endParaRPr>
          </a:p>
          <a:p>
            <a:pPr marL="0" indent="0" algn="just">
              <a:lnSpc>
                <a:spcPct val="150000"/>
              </a:lnSpc>
              <a:buNone/>
            </a:pPr>
            <a:r>
              <a:rPr lang="en-US" sz="1600" i="0" strike="noStrike" dirty="0">
                <a:solidFill>
                  <a:schemeClr val="accent1"/>
                </a:solidFill>
                <a:effectLst/>
                <a:latin typeface="Alexandria"/>
                <a:hlinkClick r:id="rId4"/>
              </a:rPr>
              <a:t>https://</a:t>
            </a:r>
            <a:r>
              <a:rPr lang="en-US" sz="1600" i="0" strike="noStrike" dirty="0" err="1">
                <a:solidFill>
                  <a:schemeClr val="accent1"/>
                </a:solidFill>
                <a:effectLst/>
                <a:latin typeface="Alexandria"/>
                <a:hlinkClick r:id="rId4"/>
              </a:rPr>
              <a:t>phenixcenter.net</a:t>
            </a:r>
            <a:r>
              <a:rPr lang="en-US" sz="1600" i="0" strike="noStrike" dirty="0">
                <a:solidFill>
                  <a:schemeClr val="accent1"/>
                </a:solidFill>
                <a:effectLst/>
                <a:latin typeface="Alexandria"/>
                <a:hlinkClick r:id="rId4"/>
              </a:rPr>
              <a:t>/</a:t>
            </a:r>
            <a:r>
              <a:rPr lang="ar-JO" sz="1600" i="0" strike="noStrike" dirty="0">
                <a:solidFill>
                  <a:schemeClr val="accent1"/>
                </a:solidFill>
                <a:effectLst/>
                <a:latin typeface="Alexandria"/>
                <a:hlinkClick r:id="rId4"/>
              </a:rPr>
              <a:t>اقتصاد-المنصات-الرقمية-وحقوق-العاملي/</a:t>
            </a:r>
            <a:r>
              <a:rPr lang="ar-JO" sz="1600" i="0" strike="noStrike" dirty="0">
                <a:solidFill>
                  <a:schemeClr val="accent1"/>
                </a:solidFill>
                <a:effectLst/>
                <a:latin typeface="Alexandria"/>
              </a:rPr>
              <a:t>?</a:t>
            </a:r>
          </a:p>
          <a:p>
            <a:pPr marL="0" indent="0" algn="just" rtl="1">
              <a:lnSpc>
                <a:spcPct val="150000"/>
              </a:lnSpc>
              <a:buNone/>
            </a:pPr>
            <a:endParaRPr lang="ar-JO" sz="2400" i="0"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pic>
        <p:nvPicPr>
          <p:cNvPr id="5" name="Picture 4">
            <a:extLst>
              <a:ext uri="{FF2B5EF4-FFF2-40B4-BE49-F238E27FC236}">
                <a16:creationId xmlns:a16="http://schemas.microsoft.com/office/drawing/2014/main" id="{5768702D-9EE1-E647-A8D8-83EA435337CB}"/>
              </a:ext>
            </a:extLst>
          </p:cNvPr>
          <p:cNvPicPr>
            <a:picLocks noChangeAspect="1"/>
          </p:cNvPicPr>
          <p:nvPr/>
        </p:nvPicPr>
        <p:blipFill rotWithShape="1">
          <a:blip r:embed="rId5">
            <a:extLst>
              <a:ext uri="{28A0092B-C50C-407E-A947-70E740481C1C}">
                <a14:useLocalDpi xmlns:a14="http://schemas.microsoft.com/office/drawing/2010/main" val="0"/>
              </a:ext>
            </a:extLst>
          </a:blip>
          <a:srcRect b="12516"/>
          <a:stretch/>
        </p:blipFill>
        <p:spPr>
          <a:xfrm>
            <a:off x="0" y="4756447"/>
            <a:ext cx="12192000" cy="2081314"/>
          </a:xfrm>
          <a:prstGeom prst="rect">
            <a:avLst/>
          </a:prstGeom>
        </p:spPr>
      </p:pic>
    </p:spTree>
    <p:extLst>
      <p:ext uri="{BB962C8B-B14F-4D97-AF65-F5344CB8AC3E}">
        <p14:creationId xmlns:p14="http://schemas.microsoft.com/office/powerpoint/2010/main" val="6255428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marL="0" indent="0" algn="ctr" rtl="1">
              <a:lnSpc>
                <a:spcPct val="150000"/>
              </a:lnSpc>
              <a:buNone/>
            </a:pPr>
            <a:r>
              <a:rPr lang="ar-JO" sz="3200" b="1" i="0" u="sng" strike="noStrike" dirty="0">
                <a:solidFill>
                  <a:schemeClr val="accent1">
                    <a:lumMod val="50000"/>
                  </a:schemeClr>
                </a:solidFill>
                <a:effectLst/>
                <a:latin typeface="Alexandria"/>
              </a:rPr>
              <a:t>آليات استخراج القيمة من البيانات</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4"/>
            <a:ext cx="11502909" cy="5675313"/>
          </a:xfrm>
        </p:spPr>
        <p:txBody>
          <a:bodyPr>
            <a:normAutofit/>
          </a:bodyPr>
          <a:lstStyle/>
          <a:p>
            <a:pPr marL="514350" indent="-514350" algn="just" rtl="1">
              <a:lnSpc>
                <a:spcPct val="150000"/>
              </a:lnSpc>
              <a:buFont typeface="+mj-lt"/>
              <a:buAutoNum type="arabicPeriod"/>
            </a:pPr>
            <a:r>
              <a:rPr lang="ar-JO" i="0" strike="noStrike" dirty="0">
                <a:solidFill>
                  <a:schemeClr val="accent1">
                    <a:lumMod val="75000"/>
                  </a:schemeClr>
                </a:solidFill>
                <a:effectLst/>
                <a:latin typeface="Alexandria"/>
              </a:rPr>
              <a:t>تحليل سلاسل السلوك لبناء ملفات تعريفية دقيقة</a:t>
            </a:r>
          </a:p>
          <a:p>
            <a:pPr marL="514350" indent="-514350" algn="just" rtl="1">
              <a:lnSpc>
                <a:spcPct val="150000"/>
              </a:lnSpc>
              <a:buFont typeface="+mj-lt"/>
              <a:buAutoNum type="arabicPeriod"/>
            </a:pPr>
            <a:r>
              <a:rPr lang="ar-JO" i="0" strike="noStrike" dirty="0">
                <a:solidFill>
                  <a:schemeClr val="accent1">
                    <a:lumMod val="75000"/>
                  </a:schemeClr>
                </a:solidFill>
                <a:effectLst/>
                <a:latin typeface="Alexandria"/>
              </a:rPr>
              <a:t>التنبؤ السلوكي لزيادة معدلات التحويل </a:t>
            </a:r>
            <a:r>
              <a:rPr lang="en-US" i="0" strike="noStrike" dirty="0">
                <a:solidFill>
                  <a:schemeClr val="accent1">
                    <a:lumMod val="75000"/>
                  </a:schemeClr>
                </a:solidFill>
                <a:effectLst/>
                <a:latin typeface="Alexandria"/>
              </a:rPr>
              <a:t> </a:t>
            </a:r>
            <a:r>
              <a:rPr lang="en-US" dirty="0">
                <a:solidFill>
                  <a:schemeClr val="accent1">
                    <a:lumMod val="75000"/>
                  </a:schemeClr>
                </a:solidFill>
                <a:latin typeface="Alexandria"/>
              </a:rPr>
              <a:t> </a:t>
            </a:r>
            <a:r>
              <a:rPr lang="en-US" i="0" strike="noStrike" dirty="0">
                <a:solidFill>
                  <a:schemeClr val="accent1">
                    <a:lumMod val="75000"/>
                  </a:schemeClr>
                </a:solidFill>
                <a:effectLst/>
                <a:latin typeface="Alexandria"/>
              </a:rPr>
              <a:t>Conversion rate</a:t>
            </a:r>
          </a:p>
          <a:p>
            <a:pPr marL="514350" indent="-514350" algn="just" rtl="1">
              <a:lnSpc>
                <a:spcPct val="150000"/>
              </a:lnSpc>
              <a:buFont typeface="+mj-lt"/>
              <a:buAutoNum type="arabicPeriod"/>
            </a:pPr>
            <a:r>
              <a:rPr lang="ar-JO" i="0" strike="noStrike" dirty="0">
                <a:solidFill>
                  <a:schemeClr val="accent1">
                    <a:lumMod val="75000"/>
                  </a:schemeClr>
                </a:solidFill>
                <a:effectLst/>
                <a:latin typeface="Alexandria"/>
              </a:rPr>
              <a:t>التجميع والبيع أو المشاركة مع شركاء استراتيجيين (</a:t>
            </a:r>
            <a:r>
              <a:rPr lang="en-US" i="0" strike="noStrike" dirty="0">
                <a:solidFill>
                  <a:schemeClr val="accent1">
                    <a:lumMod val="75000"/>
                  </a:schemeClr>
                </a:solidFill>
                <a:effectLst/>
                <a:latin typeface="Alexandria"/>
              </a:rPr>
              <a:t>partners/advertisers).</a:t>
            </a:r>
          </a:p>
          <a:p>
            <a:pPr marL="0" indent="0" algn="just" rtl="1">
              <a:lnSpc>
                <a:spcPct val="150000"/>
              </a:lnSpc>
              <a:buNone/>
            </a:pPr>
            <a:r>
              <a:rPr lang="ar-JO" i="0" strike="noStrike" dirty="0">
                <a:solidFill>
                  <a:schemeClr val="accent1">
                    <a:lumMod val="50000"/>
                  </a:schemeClr>
                </a:solidFill>
                <a:effectLst/>
                <a:latin typeface="Alexandria"/>
              </a:rPr>
              <a:t>كلّ خطوة من هذه الخطوات تضاعف قيمة البيانات أو تحولها إلى دخل مباشر أو غير مباشر.</a:t>
            </a:r>
          </a:p>
          <a:p>
            <a:pPr marL="0" indent="0" algn="just" rtl="1">
              <a:lnSpc>
                <a:spcPct val="150000"/>
              </a:lnSpc>
              <a:buNone/>
            </a:pPr>
            <a:r>
              <a:rPr lang="ar-JO" dirty="0">
                <a:solidFill>
                  <a:schemeClr val="accent1">
                    <a:lumMod val="50000"/>
                  </a:schemeClr>
                </a:solidFill>
                <a:latin typeface="Alexandria"/>
              </a:rPr>
              <a:t>هذه الدراسة توضح لكم بمزيد من التفاصيل كيف يتم استخراج القيمة من البيانات وتحويل بيانات المستخدمين الى سلعة رقمية مربحة.</a:t>
            </a:r>
            <a:endParaRPr lang="ar-JO" i="0" strike="noStrike" dirty="0">
              <a:solidFill>
                <a:schemeClr val="accent1">
                  <a:lumMod val="50000"/>
                </a:schemeClr>
              </a:solidFill>
              <a:effectLst/>
              <a:latin typeface="Alexandria"/>
            </a:endParaRPr>
          </a:p>
          <a:p>
            <a:pPr marL="0" indent="0" algn="just" rtl="1">
              <a:lnSpc>
                <a:spcPct val="150000"/>
              </a:lnSpc>
              <a:buNone/>
            </a:pPr>
            <a:r>
              <a:rPr lang="en-US" sz="2400" i="0" strike="noStrike" dirty="0">
                <a:solidFill>
                  <a:schemeClr val="accent1"/>
                </a:solidFill>
                <a:effectLst/>
                <a:latin typeface="Alexandria"/>
                <a:hlinkClick r:id="rId3"/>
              </a:rPr>
              <a:t>https://</a:t>
            </a:r>
            <a:r>
              <a:rPr lang="en-US" sz="2400" i="0" strike="noStrike" dirty="0" err="1">
                <a:solidFill>
                  <a:schemeClr val="accent1"/>
                </a:solidFill>
                <a:effectLst/>
                <a:latin typeface="Alexandria"/>
                <a:hlinkClick r:id="rId3"/>
              </a:rPr>
              <a:t>phenixcenter.net</a:t>
            </a:r>
            <a:r>
              <a:rPr lang="en-US" sz="2400" i="0" strike="noStrike" dirty="0">
                <a:solidFill>
                  <a:schemeClr val="accent1"/>
                </a:solidFill>
                <a:effectLst/>
                <a:latin typeface="Alexandria"/>
                <a:hlinkClick r:id="rId3"/>
              </a:rPr>
              <a:t>/</a:t>
            </a:r>
            <a:r>
              <a:rPr lang="ar-JO" sz="2400" i="0" strike="noStrike" dirty="0">
                <a:solidFill>
                  <a:schemeClr val="accent1"/>
                </a:solidFill>
                <a:effectLst/>
                <a:latin typeface="Alexandria"/>
                <a:hlinkClick r:id="rId3"/>
              </a:rPr>
              <a:t>اقتصاد-المنصات-الرقمية-وحقوق-العاملي/</a:t>
            </a:r>
            <a:r>
              <a:rPr lang="ar-JO" sz="2400" i="0" strike="noStrike" dirty="0">
                <a:solidFill>
                  <a:schemeClr val="accent1"/>
                </a:solidFill>
                <a:effectLst/>
                <a:latin typeface="Alexandria"/>
              </a:rPr>
              <a:t>?</a:t>
            </a:r>
          </a:p>
          <a:p>
            <a:pPr marL="0" indent="0" algn="just" rtl="1">
              <a:lnSpc>
                <a:spcPct val="150000"/>
              </a:lnSpc>
              <a:buNone/>
            </a:pPr>
            <a:endParaRPr lang="ar-JO" sz="2400" i="0"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Tree>
    <p:extLst>
      <p:ext uri="{BB962C8B-B14F-4D97-AF65-F5344CB8AC3E}">
        <p14:creationId xmlns:p14="http://schemas.microsoft.com/office/powerpoint/2010/main" val="41645975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marL="0" indent="0" algn="ctr" rtl="1">
              <a:lnSpc>
                <a:spcPct val="150000"/>
              </a:lnSpc>
              <a:buNone/>
            </a:pPr>
            <a:r>
              <a:rPr lang="ar-JO" sz="3200" b="1" i="0" u="sng" strike="noStrike" dirty="0">
                <a:solidFill>
                  <a:schemeClr val="accent1">
                    <a:lumMod val="75000"/>
                  </a:schemeClr>
                </a:solidFill>
                <a:effectLst/>
                <a:latin typeface="Alexandria"/>
              </a:rPr>
              <a:t>نماذج أعمال إضافية: الهجين (</a:t>
            </a:r>
            <a:r>
              <a:rPr lang="en-US" sz="3200" b="1" i="0" u="sng" strike="noStrike" dirty="0">
                <a:solidFill>
                  <a:schemeClr val="accent1">
                    <a:lumMod val="75000"/>
                  </a:schemeClr>
                </a:solidFill>
                <a:effectLst/>
                <a:latin typeface="Alexandria"/>
              </a:rPr>
              <a:t>Hybrid) </a:t>
            </a:r>
            <a:r>
              <a:rPr lang="ar-JO" sz="3200" b="1" i="0" u="sng" strike="noStrike" dirty="0">
                <a:solidFill>
                  <a:schemeClr val="accent1">
                    <a:lumMod val="75000"/>
                  </a:schemeClr>
                </a:solidFill>
                <a:effectLst/>
                <a:latin typeface="Alexandria"/>
              </a:rPr>
              <a:t>و</a:t>
            </a:r>
            <a:r>
              <a:rPr lang="en-US" sz="3200" b="1" i="0" u="sng" strike="noStrike" dirty="0">
                <a:solidFill>
                  <a:schemeClr val="accent1">
                    <a:lumMod val="75000"/>
                  </a:schemeClr>
                </a:solidFill>
                <a:effectLst/>
                <a:latin typeface="Alexandria"/>
              </a:rPr>
              <a:t>Freemium</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4"/>
            <a:ext cx="11502909" cy="5675313"/>
          </a:xfrm>
        </p:spPr>
        <p:txBody>
          <a:bodyPr>
            <a:normAutofit/>
          </a:bodyPr>
          <a:lstStyle/>
          <a:p>
            <a:pPr marL="0" indent="0" algn="just" rtl="1">
              <a:lnSpc>
                <a:spcPct val="150000"/>
              </a:lnSpc>
              <a:buNone/>
            </a:pPr>
            <a:r>
              <a:rPr lang="ar-JO" i="0" strike="noStrike" dirty="0">
                <a:solidFill>
                  <a:schemeClr val="accent1">
                    <a:lumMod val="50000"/>
                  </a:schemeClr>
                </a:solidFill>
                <a:effectLst/>
                <a:latin typeface="Alexandria"/>
              </a:rPr>
              <a:t>العديد من المنصات تعمل بنموذج هجين: جزء مجاني مزوَّد بإعلانات، وجزء مدفوع بلا إعلانات ويمتلك ميزات إضافية. نموذج</a:t>
            </a:r>
            <a:r>
              <a:rPr lang="en-US" i="0" strike="noStrike" dirty="0">
                <a:solidFill>
                  <a:schemeClr val="accent1">
                    <a:lumMod val="50000"/>
                  </a:schemeClr>
                </a:solidFill>
                <a:effectLst/>
                <a:latin typeface="Alexandria"/>
              </a:rPr>
              <a:t>freemium</a:t>
            </a:r>
            <a:r>
              <a:rPr lang="ar-SA" i="0" strike="noStrike" dirty="0">
                <a:solidFill>
                  <a:schemeClr val="accent1">
                    <a:lumMod val="50000"/>
                  </a:schemeClr>
                </a:solidFill>
                <a:effectLst/>
                <a:latin typeface="Alexandria"/>
              </a:rPr>
              <a:t> </a:t>
            </a:r>
            <a:r>
              <a:rPr lang="en-US" i="0" strike="noStrike" dirty="0">
                <a:solidFill>
                  <a:schemeClr val="accent1">
                    <a:lumMod val="50000"/>
                  </a:schemeClr>
                </a:solidFill>
                <a:effectLst/>
                <a:latin typeface="Alexandria"/>
              </a:rPr>
              <a:t> </a:t>
            </a:r>
            <a:r>
              <a:rPr lang="ar-JO" i="0" strike="noStrike" dirty="0">
                <a:solidFill>
                  <a:schemeClr val="accent1">
                    <a:lumMod val="50000"/>
                  </a:schemeClr>
                </a:solidFill>
                <a:effectLst/>
                <a:latin typeface="Alexandria"/>
              </a:rPr>
              <a:t>يَجذب قاعدة مستخدمين واسعة ثم يحول أفضلهم إلى مشتركين مدفوعين — استراتيجية تقلّل حساسية السعر وتزيد استدامة الإيرادات. أمثلة عربية: </a:t>
            </a:r>
          </a:p>
          <a:p>
            <a:pPr marL="0" indent="0" algn="just" rtl="1">
              <a:lnSpc>
                <a:spcPct val="150000"/>
              </a:lnSpc>
              <a:buNone/>
            </a:pPr>
            <a:endParaRPr lang="ar-JO" dirty="0">
              <a:solidFill>
                <a:schemeClr val="accent1">
                  <a:lumMod val="50000"/>
                </a:schemeClr>
              </a:solidFill>
              <a:latin typeface="Alexandria"/>
            </a:endParaRPr>
          </a:p>
          <a:p>
            <a:pPr marL="0" indent="0" algn="just" rtl="1">
              <a:lnSpc>
                <a:spcPct val="150000"/>
              </a:lnSpc>
              <a:buNone/>
            </a:pPr>
            <a:endParaRPr lang="ar-JO" i="0" strike="noStrike" dirty="0">
              <a:solidFill>
                <a:schemeClr val="accent1">
                  <a:lumMod val="50000"/>
                </a:schemeClr>
              </a:solidFill>
              <a:effectLst/>
              <a:latin typeface="Alexandria"/>
            </a:endParaRPr>
          </a:p>
          <a:p>
            <a:pPr marL="0" indent="0" algn="just" rtl="1">
              <a:lnSpc>
                <a:spcPct val="150000"/>
              </a:lnSpc>
              <a:buNone/>
            </a:pPr>
            <a:endParaRPr lang="ar-JO" i="0" strike="noStrike" dirty="0">
              <a:solidFill>
                <a:schemeClr val="accent1">
                  <a:lumMod val="50000"/>
                </a:schemeClr>
              </a:solidFill>
              <a:effectLst/>
              <a:latin typeface="Alexandria"/>
            </a:endParaRPr>
          </a:p>
          <a:p>
            <a:pPr marL="0" indent="0" algn="just" rtl="1">
              <a:lnSpc>
                <a:spcPct val="150000"/>
              </a:lnSpc>
              <a:buNone/>
            </a:pPr>
            <a:r>
              <a:rPr lang="en-US" sz="2400" i="0" strike="noStrike" dirty="0">
                <a:solidFill>
                  <a:schemeClr val="accent1"/>
                </a:solidFill>
                <a:effectLst/>
                <a:latin typeface="Alexandria"/>
                <a:hlinkClick r:id="rId3"/>
              </a:rPr>
              <a:t>https://www.aljazeera.net/blogs/2019/12/16/</a:t>
            </a:r>
            <a:r>
              <a:rPr lang="ar-JO" sz="2400" i="0" strike="noStrike" dirty="0">
                <a:solidFill>
                  <a:schemeClr val="accent1"/>
                </a:solidFill>
                <a:effectLst/>
                <a:latin typeface="Alexandria"/>
                <a:hlinkClick r:id="rId3"/>
              </a:rPr>
              <a:t>اقتصاد-جذب-الانتباه-كيف-توظف-البيانات</a:t>
            </a:r>
            <a:r>
              <a:rPr lang="ar-JO" sz="2400" i="0" strike="noStrike" dirty="0">
                <a:solidFill>
                  <a:schemeClr val="accent1"/>
                </a:solidFill>
                <a:effectLst/>
                <a:latin typeface="Alexandria"/>
              </a:rPr>
              <a:t>?</a:t>
            </a:r>
          </a:p>
          <a:p>
            <a:pPr marL="0" indent="0" algn="just" rtl="1">
              <a:lnSpc>
                <a:spcPct val="150000"/>
              </a:lnSpc>
              <a:buNone/>
            </a:pPr>
            <a:endParaRPr lang="ar-JO" sz="2400" i="0" strike="noStrike" dirty="0">
              <a:solidFill>
                <a:schemeClr val="accent1"/>
              </a:solidFill>
              <a:effectLst/>
              <a:latin typeface="Alexandria"/>
            </a:endParaRPr>
          </a:p>
          <a:p>
            <a:pPr marL="0" indent="0" algn="just" rtl="1">
              <a:lnSpc>
                <a:spcPct val="150000"/>
              </a:lnSpc>
              <a:buNone/>
            </a:pPr>
            <a:endParaRPr lang="ar-JO" sz="2400" i="0"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pic>
        <p:nvPicPr>
          <p:cNvPr id="5" name="Picture 4">
            <a:extLst>
              <a:ext uri="{FF2B5EF4-FFF2-40B4-BE49-F238E27FC236}">
                <a16:creationId xmlns:a16="http://schemas.microsoft.com/office/drawing/2014/main" id="{C11CC01E-376C-A042-A1A4-049D8321B4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2291" y="3107741"/>
            <a:ext cx="3382320" cy="2053642"/>
          </a:xfrm>
          <a:prstGeom prst="rect">
            <a:avLst/>
          </a:prstGeom>
        </p:spPr>
      </p:pic>
      <p:pic>
        <p:nvPicPr>
          <p:cNvPr id="9" name="Picture 8">
            <a:extLst>
              <a:ext uri="{FF2B5EF4-FFF2-40B4-BE49-F238E27FC236}">
                <a16:creationId xmlns:a16="http://schemas.microsoft.com/office/drawing/2014/main" id="{1F743B19-09D9-1048-AF24-AA2FB9B6D4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6400" y="3048029"/>
            <a:ext cx="3865418" cy="2327536"/>
          </a:xfrm>
          <a:prstGeom prst="rect">
            <a:avLst/>
          </a:prstGeom>
        </p:spPr>
      </p:pic>
    </p:spTree>
    <p:extLst>
      <p:ext uri="{BB962C8B-B14F-4D97-AF65-F5344CB8AC3E}">
        <p14:creationId xmlns:p14="http://schemas.microsoft.com/office/powerpoint/2010/main" val="3410595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702" y="-12649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53641" y="198"/>
            <a:ext cx="8077200" cy="822960"/>
          </a:xfrm>
        </p:spPr>
        <p:txBody>
          <a:bodyPr>
            <a:normAutofit/>
          </a:bodyPr>
          <a:lstStyle/>
          <a:p>
            <a:pPr algn="ctr" rtl="1">
              <a:lnSpc>
                <a:spcPct val="150000"/>
              </a:lnSpc>
            </a:pPr>
            <a:r>
              <a:rPr lang="ar-JO" sz="3200" b="1" u="sng" dirty="0">
                <a:solidFill>
                  <a:schemeClr val="accent1">
                    <a:lumMod val="75000"/>
                  </a:schemeClr>
                </a:solidFill>
                <a:latin typeface="Arial" panose="020B0604020202020204" pitchFamily="34" charset="0"/>
                <a:cs typeface="Arial" panose="020B0604020202020204" pitchFamily="34" charset="0"/>
              </a:rPr>
              <a:t>اقتصاد المُنشِئ (</a:t>
            </a:r>
            <a:r>
              <a:rPr lang="en-US" sz="3200" b="1" u="sng" dirty="0">
                <a:solidFill>
                  <a:schemeClr val="accent1">
                    <a:lumMod val="75000"/>
                  </a:schemeClr>
                </a:solidFill>
                <a:latin typeface="Arial" panose="020B0604020202020204" pitchFamily="34" charset="0"/>
                <a:cs typeface="Arial" panose="020B0604020202020204" pitchFamily="34" charset="0"/>
              </a:rPr>
              <a:t>Creator Economy)</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2"/>
          </p:nvPr>
        </p:nvSpPr>
        <p:spPr>
          <a:xfrm>
            <a:off x="289559" y="1056529"/>
            <a:ext cx="11722331" cy="5496671"/>
          </a:xfrm>
        </p:spPr>
        <p:txBody>
          <a:bodyPr>
            <a:normAutofit fontScale="85000" lnSpcReduction="10000"/>
          </a:bodyPr>
          <a:lstStyle/>
          <a:p>
            <a:pPr algn="just" rtl="1">
              <a:lnSpc>
                <a:spcPct val="150000"/>
              </a:lnSpc>
            </a:pPr>
            <a:r>
              <a:rPr lang="ar-JO" sz="3100" dirty="0">
                <a:solidFill>
                  <a:schemeClr val="accent1">
                    <a:lumMod val="75000"/>
                  </a:schemeClr>
                </a:solidFill>
                <a:latin typeface="Arial" panose="020B0604020202020204" pitchFamily="34" charset="0"/>
                <a:cs typeface="Arial" panose="020B0604020202020204" pitchFamily="34" charset="0"/>
              </a:rPr>
              <a:t>“</a:t>
            </a:r>
            <a:r>
              <a:rPr lang="ar-JO" sz="2800" dirty="0">
                <a:solidFill>
                  <a:schemeClr val="accent1">
                    <a:lumMod val="75000"/>
                  </a:schemeClr>
                </a:solidFill>
                <a:latin typeface="Arial" panose="020B0604020202020204" pitchFamily="34" charset="0"/>
                <a:cs typeface="Arial" panose="020B0604020202020204" pitchFamily="34" charset="0"/>
              </a:rPr>
              <a:t>اقتصاد المُنشئ (</a:t>
            </a:r>
            <a:r>
              <a:rPr lang="en-US" sz="2800" dirty="0">
                <a:solidFill>
                  <a:schemeClr val="accent1">
                    <a:lumMod val="75000"/>
                  </a:schemeClr>
                </a:solidFill>
                <a:latin typeface="Arial" panose="020B0604020202020204" pitchFamily="34" charset="0"/>
                <a:cs typeface="Arial" panose="020B0604020202020204" pitchFamily="34" charset="0"/>
              </a:rPr>
              <a:t>Creator Economy) </a:t>
            </a:r>
            <a:r>
              <a:rPr lang="ar-JO" sz="2800" dirty="0">
                <a:solidFill>
                  <a:schemeClr val="accent1">
                    <a:lumMod val="75000"/>
                  </a:schemeClr>
                </a:solidFill>
                <a:latin typeface="Arial" panose="020B0604020202020204" pitchFamily="34" charset="0"/>
                <a:cs typeface="Arial" panose="020B0604020202020204" pitchFamily="34" charset="0"/>
              </a:rPr>
              <a:t>يُشير إلى النظام الذي تمكّن فيه المنصات من دعم صانعي المحتوى في تحقيق دخل من خلال تفاعل الجمهور، عبر الإعلانات أو الرعايات أو العضويات. وفقًا للمقال المرفق فقد بلغت قيمة اقتصاد منشئي المحتوى العالمي نحو 104 مليار دولار، ما يعكس ضخامة هذا الاتجاه وارتفاع إمكاناته الاقتصادية. </a:t>
            </a:r>
            <a:r>
              <a:rPr lang="en-US" sz="2800" dirty="0">
                <a:solidFill>
                  <a:srgbClr val="0563C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https://io.hsoub.com/entrepreneurship/164814-</a:t>
            </a:r>
            <a:r>
              <a:rPr lang="ar-JO" sz="2800" dirty="0">
                <a:solidFill>
                  <a:schemeClr val="accent1">
                    <a:lumMod val="75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اقتصاد-منشئي-المحتوى-بـ104-مليار-دولار</a:t>
            </a:r>
            <a:r>
              <a:rPr lang="ar-JO" sz="2800" dirty="0">
                <a:solidFill>
                  <a:schemeClr val="accent1">
                    <a:lumMod val="75000"/>
                  </a:schemeClr>
                </a:solidFill>
                <a:latin typeface="Arial" panose="020B0604020202020204" pitchFamily="34" charset="0"/>
                <a:cs typeface="Arial" panose="020B0604020202020204" pitchFamily="34" charset="0"/>
              </a:rPr>
              <a:t>  </a:t>
            </a:r>
            <a:endParaRPr lang="ar-JO" sz="2800" b="0" i="0" u="none" strike="noStrike" dirty="0">
              <a:solidFill>
                <a:srgbClr val="000000"/>
              </a:solidFill>
              <a:effectLst/>
              <a:latin typeface="-webkit-standard"/>
            </a:endParaRPr>
          </a:p>
          <a:p>
            <a:pPr algn="just" rtl="1">
              <a:lnSpc>
                <a:spcPct val="150000"/>
              </a:lnSpc>
            </a:pPr>
            <a:r>
              <a:rPr lang="ar-JO" sz="2800" b="0" i="0" u="none" strike="noStrike" dirty="0">
                <a:solidFill>
                  <a:srgbClr val="000000"/>
                </a:solidFill>
                <a:effectLst/>
                <a:latin typeface="-webkit-standard"/>
              </a:rPr>
              <a:t>وفقًا للدراسة التي أجراها محمد الاسمري (2025)، اقتصاد الانتباه يُحكم صناعة المحتوى المرئي عبر المنصات الرقمية…”</a:t>
            </a:r>
            <a:endParaRPr lang="ar-JO" sz="2800" b="1" u="sng" dirty="0">
              <a:solidFill>
                <a:schemeClr val="accent1">
                  <a:lumMod val="75000"/>
                </a:schemeClr>
              </a:solidFill>
              <a:latin typeface="Arial" panose="020B0604020202020204" pitchFamily="34" charset="0"/>
              <a:cs typeface="Arial" panose="020B0604020202020204" pitchFamily="34" charset="0"/>
            </a:endParaRPr>
          </a:p>
          <a:p>
            <a:pPr algn="just" rtl="1">
              <a:lnSpc>
                <a:spcPct val="150000"/>
              </a:lnSpc>
            </a:pPr>
            <a:r>
              <a:rPr lang="ar-JO" sz="2800" dirty="0">
                <a:solidFill>
                  <a:schemeClr val="accent1">
                    <a:lumMod val="75000"/>
                  </a:schemeClr>
                </a:solidFill>
                <a:latin typeface="Arial" panose="020B0604020202020204" pitchFamily="34" charset="0"/>
                <a:cs typeface="Arial" panose="020B0604020202020204" pitchFamily="34" charset="0"/>
              </a:rPr>
              <a:t>المنصات لا تملك معظم المحتوى؛ تُمكّن منشئي المحتوى من الوصول لقاعدة جماهيرهم وتشاركهم العائدات أو تبيعه للمعلنين. هذا خلق سوقًا جديدًا للدخل المباشر (إعلانات مباشرة، رعايات، اشتراكات مع مشاهدين). لكن السيطرة الخوارزمية تبقى حاسمة: خوارزميات التوزيع تحدد من يحصد المشاهدات ومن يبقى مهمشًا.</a:t>
            </a:r>
          </a:p>
          <a:p>
            <a:pPr algn="just" rtl="1">
              <a:lnSpc>
                <a:spcPct val="150000"/>
              </a:lnSpc>
            </a:pPr>
            <a:endParaRPr lang="en-US" sz="2400" b="1" dirty="0">
              <a:solidFill>
                <a:srgbClr val="C0000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Tree>
    <p:extLst>
      <p:ext uri="{BB962C8B-B14F-4D97-AF65-F5344CB8AC3E}">
        <p14:creationId xmlns:p14="http://schemas.microsoft.com/office/powerpoint/2010/main" val="2063866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C591C-150A-814D-A180-E0BC79E7A488}"/>
              </a:ext>
            </a:extLst>
          </p:cNvPr>
          <p:cNvSpPr>
            <a:spLocks noGrp="1"/>
          </p:cNvSpPr>
          <p:nvPr>
            <p:ph type="title"/>
          </p:nvPr>
        </p:nvSpPr>
        <p:spPr>
          <a:xfrm>
            <a:off x="838200" y="268865"/>
            <a:ext cx="10515600" cy="2487468"/>
          </a:xfrm>
        </p:spPr>
        <p:txBody>
          <a:bodyPr>
            <a:normAutofit/>
          </a:bodyPr>
          <a:lstStyle/>
          <a:p>
            <a:pPr algn="ctr">
              <a:lnSpc>
                <a:spcPct val="150000"/>
              </a:lnSpc>
            </a:pPr>
            <a:r>
              <a:rPr lang="ar-JO" sz="3200" b="0" i="0" u="none" strike="noStrike" dirty="0">
                <a:solidFill>
                  <a:schemeClr val="accent1">
                    <a:lumMod val="75000"/>
                  </a:schemeClr>
                </a:solidFill>
                <a:effectLst/>
                <a:latin typeface="-webkit-standard"/>
                <a:cs typeface="+mn-cs"/>
              </a:rPr>
              <a:t>ويمكن ربط هذا المفهوم بفكرة </a:t>
            </a:r>
            <a:r>
              <a:rPr lang="ar-JO" sz="3200" b="1" i="0" u="none" strike="noStrike" dirty="0">
                <a:solidFill>
                  <a:schemeClr val="accent1">
                    <a:lumMod val="75000"/>
                  </a:schemeClr>
                </a:solidFill>
                <a:effectLst/>
                <a:cs typeface="+mn-cs"/>
              </a:rPr>
              <a:t>اقتصاد الانتباه</a:t>
            </a:r>
            <a:r>
              <a:rPr lang="ar-JO" sz="3200" b="0" i="0" u="none" strike="noStrike" dirty="0">
                <a:solidFill>
                  <a:schemeClr val="accent1">
                    <a:lumMod val="75000"/>
                  </a:schemeClr>
                </a:solidFill>
                <a:effectLst/>
                <a:latin typeface="-webkit-standard"/>
                <a:cs typeface="+mn-cs"/>
              </a:rPr>
              <a:t>: كلما استطاع منشئ المحتوى شد انتباه الجمهور لفترات أطول وزيادة التفاعل، ازدادت قدرته على تحويل هذا الانتباه إلى عائد مادي عبر المنصة.</a:t>
            </a:r>
            <a:endParaRPr lang="en-JO" sz="3200" dirty="0">
              <a:solidFill>
                <a:schemeClr val="accent1">
                  <a:lumMod val="75000"/>
                </a:schemeClr>
              </a:solidFill>
              <a:cs typeface="+mn-cs"/>
            </a:endParaRPr>
          </a:p>
        </p:txBody>
      </p:sp>
      <p:sp>
        <p:nvSpPr>
          <p:cNvPr id="3" name="Text Placeholder 2">
            <a:extLst>
              <a:ext uri="{FF2B5EF4-FFF2-40B4-BE49-F238E27FC236}">
                <a16:creationId xmlns:a16="http://schemas.microsoft.com/office/drawing/2014/main" id="{D1EAEFFB-5525-D941-96C1-406EB7BF6461}"/>
              </a:ext>
            </a:extLst>
          </p:cNvPr>
          <p:cNvSpPr>
            <a:spLocks noGrp="1"/>
          </p:cNvSpPr>
          <p:nvPr>
            <p:ph type="body" idx="1"/>
          </p:nvPr>
        </p:nvSpPr>
        <p:spPr>
          <a:xfrm>
            <a:off x="831850" y="3200400"/>
            <a:ext cx="10515600" cy="3388735"/>
          </a:xfrm>
        </p:spPr>
        <p:txBody>
          <a:bodyPr>
            <a:normAutofit/>
          </a:bodyPr>
          <a:lstStyle/>
          <a:p>
            <a:pPr algn="ctr"/>
            <a:r>
              <a:rPr lang="ar-JO" b="1" i="0" u="sng" strike="noStrike" dirty="0">
                <a:solidFill>
                  <a:srgbClr val="C00000"/>
                </a:solidFill>
                <a:effectLst/>
              </a:rPr>
              <a:t>شاركوني آرائكم :</a:t>
            </a:r>
          </a:p>
          <a:p>
            <a:pPr marL="457200" indent="-457200" algn="ctr" rtl="1">
              <a:lnSpc>
                <a:spcPct val="150000"/>
              </a:lnSpc>
              <a:buFont typeface="+mj-lt"/>
              <a:buAutoNum type="arabicPeriod"/>
            </a:pPr>
            <a:r>
              <a:rPr lang="ar-JO" b="0" i="0" u="none" strike="noStrike" dirty="0">
                <a:solidFill>
                  <a:srgbClr val="002060"/>
                </a:solidFill>
                <a:effectLst/>
              </a:rPr>
              <a:t>لماذا تُعتبر البيانات أهم أصل تملكه المنصات الرقمية اليوم؟</a:t>
            </a:r>
          </a:p>
          <a:p>
            <a:pPr marL="457200" indent="-457200" algn="ctr" rtl="1">
              <a:lnSpc>
                <a:spcPct val="150000"/>
              </a:lnSpc>
              <a:buFont typeface="+mj-lt"/>
              <a:buAutoNum type="arabicPeriod"/>
            </a:pPr>
            <a:r>
              <a:rPr lang="ar-JO" b="0" i="0" u="none" strike="noStrike" dirty="0">
                <a:solidFill>
                  <a:srgbClr val="002060"/>
                </a:solidFill>
                <a:effectLst/>
              </a:rPr>
              <a:t>هل يمكن أن تنجح منصة دون إعلانات؟ قدم مثال على ذلك.</a:t>
            </a:r>
          </a:p>
          <a:p>
            <a:pPr marL="457200" indent="-457200" algn="ctr" rtl="1">
              <a:lnSpc>
                <a:spcPct val="150000"/>
              </a:lnSpc>
              <a:buFont typeface="+mj-lt"/>
              <a:buAutoNum type="arabicPeriod"/>
            </a:pPr>
            <a:r>
              <a:rPr lang="ar-JO" b="0" i="0" u="none" strike="noStrike" dirty="0">
                <a:solidFill>
                  <a:srgbClr val="002060"/>
                </a:solidFill>
                <a:effectLst/>
              </a:rPr>
              <a:t>ما التحديات الأخلاقية المرتبطة ببيع بيانات المستخدمين للمعلنين؟</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spTree>
    <p:extLst>
      <p:ext uri="{BB962C8B-B14F-4D97-AF65-F5344CB8AC3E}">
        <p14:creationId xmlns:p14="http://schemas.microsoft.com/office/powerpoint/2010/main" val="37927112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DCBB6A6-D02F-1943-B898-7A6E342F03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84431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27" y="-119197"/>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305251" y="0"/>
            <a:ext cx="7928810" cy="691404"/>
          </a:xfrm>
        </p:spPr>
        <p:txBody>
          <a:bodyPr anchor="t">
            <a:noAutofit/>
          </a:bodyPr>
          <a:lstStyle/>
          <a:p>
            <a:pPr marL="0" indent="0" algn="ctr" defTabSz="914400" rtl="1" eaLnBrk="1" latinLnBrk="0" hangingPunct="1">
              <a:lnSpc>
                <a:spcPct val="150000"/>
              </a:lnSpc>
              <a:spcBef>
                <a:spcPts val="1000"/>
              </a:spcBef>
              <a:buNone/>
            </a:pPr>
            <a:r>
              <a:rPr lang="ar-JO" sz="3200" b="1" u="sng" dirty="0">
                <a:solidFill>
                  <a:srgbClr val="002060"/>
                </a:solidFill>
              </a:rPr>
              <a:t>العمل عبر المنصات وآثاره الاقتصادية الاجتماعية</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193964" y="859680"/>
            <a:ext cx="11788769" cy="5880071"/>
          </a:xfrm>
        </p:spPr>
        <p:txBody>
          <a:bodyPr>
            <a:normAutofit fontScale="40000" lnSpcReduction="20000"/>
          </a:bodyPr>
          <a:lstStyle/>
          <a:p>
            <a:pPr marL="0" indent="0" algn="r" defTabSz="914400" rtl="1" eaLnBrk="1" latinLnBrk="0" hangingPunct="1">
              <a:lnSpc>
                <a:spcPct val="150000"/>
              </a:lnSpc>
              <a:spcBef>
                <a:spcPts val="1000"/>
              </a:spcBef>
              <a:buNone/>
            </a:pPr>
            <a:r>
              <a:rPr lang="ar-JO" sz="5000" b="1" dirty="0">
                <a:solidFill>
                  <a:srgbClr val="002060"/>
                </a:solidFill>
              </a:rPr>
              <a:t>اقتصاد المنصات وفَّر فرص تشغيل مرنة لكن أظهر أيضًا مشكلات: غياب الحماية الاجتماعية، انعدام استقرار الدخل، وضغط خوارزمي على الأداء. دراسات عربية تناولت تأثير هذا النمط على الشباب والبطالة في المنطقة وأشارت إلى الحاجة إلى أطر تنظيمية لحماية العاملين عبر المنصات.</a:t>
            </a:r>
          </a:p>
          <a:p>
            <a:pPr marL="0" indent="0" defTabSz="914400" rtl="1" eaLnBrk="1" latinLnBrk="0" hangingPunct="1">
              <a:lnSpc>
                <a:spcPct val="150000"/>
              </a:lnSpc>
              <a:spcBef>
                <a:spcPts val="1000"/>
              </a:spcBef>
              <a:buNone/>
            </a:pPr>
            <a:r>
              <a:rPr lang="en-US" sz="3000" u="sng" dirty="0">
                <a:solidFill>
                  <a:srgbClr val="C00000"/>
                </a:solidFill>
                <a:hlinkClick r:id="rId3"/>
              </a:rPr>
              <a:t>https://menaobservatory.ai/storage/AH0tk3B1k8g5mXkxQm9l8HRy61KsE9metaQTJLNEQgLSBOZXcgV29yayAtIFBsYXRmb3JtIFdvcmtlcnMgLSBDYXNlIG9mIE1vcm9jY28gLSBQb2xpY3kgUGFwZXIgKEFSKSAtIFYzLnBkZg%3D%3D-.pdf</a:t>
            </a:r>
            <a:r>
              <a:rPr lang="en-US" sz="3000" u="sng" dirty="0">
                <a:solidFill>
                  <a:srgbClr val="C00000"/>
                </a:solidFill>
              </a:rPr>
              <a:t>?</a:t>
            </a:r>
            <a:r>
              <a:rPr lang="ar-SA" sz="3000" u="sng" dirty="0">
                <a:solidFill>
                  <a:srgbClr val="C00000"/>
                </a:solidFill>
              </a:rPr>
              <a:t> </a:t>
            </a:r>
            <a:endParaRPr lang="en-US" sz="3000" u="sng" dirty="0">
              <a:solidFill>
                <a:srgbClr val="C00000"/>
              </a:solidFill>
            </a:endParaRPr>
          </a:p>
          <a:p>
            <a:pPr marL="0" indent="0" algn="just" defTabSz="914400" rtl="1" eaLnBrk="1" latinLnBrk="0" hangingPunct="1">
              <a:lnSpc>
                <a:spcPct val="150000"/>
              </a:lnSpc>
              <a:spcBef>
                <a:spcPts val="1000"/>
              </a:spcBef>
              <a:buNone/>
            </a:pPr>
            <a:r>
              <a:rPr lang="ar-SA" sz="6000" dirty="0">
                <a:solidFill>
                  <a:schemeClr val="accent1"/>
                </a:solidFill>
              </a:rPr>
              <a:t>يُعرّف إريك </a:t>
            </a:r>
            <a:r>
              <a:rPr lang="ar-SA" sz="6000" dirty="0" err="1">
                <a:solidFill>
                  <a:schemeClr val="accent1"/>
                </a:solidFill>
              </a:rPr>
              <a:t>تاكر</a:t>
            </a:r>
            <a:r>
              <a:rPr lang="ar-SA" sz="6000" dirty="0">
                <a:solidFill>
                  <a:schemeClr val="accent1"/>
                </a:solidFill>
              </a:rPr>
              <a:t> العمل عبر المنصات بأنه “الوساطة الرقمية</a:t>
            </a:r>
            <a:r>
              <a:rPr lang="en-US" sz="6000" dirty="0">
                <a:solidFill>
                  <a:schemeClr val="accent1"/>
                </a:solidFill>
              </a:rPr>
              <a:t> </a:t>
            </a:r>
            <a:r>
              <a:rPr lang="ar-SA" sz="6000" dirty="0">
                <a:solidFill>
                  <a:schemeClr val="accent1"/>
                </a:solidFill>
              </a:rPr>
              <a:t>بين العمال ومشتري الخدمة التي يقدمونها”.</a:t>
            </a:r>
            <a:r>
              <a:rPr lang="en-US" sz="6000" dirty="0">
                <a:solidFill>
                  <a:schemeClr val="accent1"/>
                </a:solidFill>
              </a:rPr>
              <a:t> </a:t>
            </a:r>
            <a:r>
              <a:rPr lang="ar-SA" sz="6000" dirty="0">
                <a:solidFill>
                  <a:schemeClr val="accent1"/>
                </a:solidFill>
              </a:rPr>
              <a:t> ويميز </a:t>
            </a:r>
            <a:r>
              <a:rPr lang="ar-SA" sz="6000" dirty="0" err="1">
                <a:solidFill>
                  <a:schemeClr val="accent1"/>
                </a:solidFill>
              </a:rPr>
              <a:t>تاكر</a:t>
            </a:r>
            <a:r>
              <a:rPr lang="ar-SA" sz="6000" dirty="0">
                <a:solidFill>
                  <a:schemeClr val="accent1"/>
                </a:solidFill>
              </a:rPr>
              <a:t> بين العمل الفعلي عبر المنصة، والذي “يتضمن توفير الخدمات المحلية مثل نقل وتوصيل الطعام للمستهلكين” والعمل الرقمي عبر المنصة، والذي “يتضمن توفير الخدمات عبر الإنترنت للعملاء. الأول بالعمل الفعلي الذي توفره المنصات. يمكن وضع اقتصاد المنصات في المغرب في سياق أوسع، إذ يُشكل العمل غير المنتظم قضية مهمة. يعمل أكثر من %70 من سوق العمل في المغرب في الاقتصاد غير الرسمي، وهي أعلى نسبة في منطقة الشرق الأوسط وشمال إفريقيا، لدى المغرب أعلى معدل للعمالة الرقمية في الشرق الأوسط وفقا للبنك الدولي.</a:t>
            </a:r>
          </a:p>
        </p:txBody>
      </p:sp>
    </p:spTree>
    <p:extLst>
      <p:ext uri="{BB962C8B-B14F-4D97-AF65-F5344CB8AC3E}">
        <p14:creationId xmlns:p14="http://schemas.microsoft.com/office/powerpoint/2010/main" val="28809058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4E63C-3158-A342-839B-7885D94A84FA}"/>
              </a:ext>
            </a:extLst>
          </p:cNvPr>
          <p:cNvSpPr>
            <a:spLocks noGrp="1"/>
          </p:cNvSpPr>
          <p:nvPr>
            <p:ph type="title"/>
          </p:nvPr>
        </p:nvSpPr>
        <p:spPr>
          <a:xfrm>
            <a:off x="838200" y="365125"/>
            <a:ext cx="10515600" cy="2364220"/>
          </a:xfrm>
        </p:spPr>
        <p:txBody>
          <a:bodyPr anchor="t">
            <a:normAutofit/>
          </a:bodyPr>
          <a:lstStyle/>
          <a:p>
            <a:pPr algn="ctr"/>
            <a:r>
              <a:rPr lang="ar-JO" b="1" i="0" u="none" strike="noStrike" dirty="0">
                <a:solidFill>
                  <a:srgbClr val="000000"/>
                </a:solidFill>
                <a:effectLst/>
              </a:rPr>
              <a:t>آثار الخوارزميات على الوصول والربحية وجودة المحتوى</a:t>
            </a:r>
            <a:br>
              <a:rPr lang="ar-JO" b="1" i="0" u="none" strike="noStrike" dirty="0">
                <a:solidFill>
                  <a:srgbClr val="000000"/>
                </a:solidFill>
                <a:effectLst/>
              </a:rPr>
            </a:br>
            <a:endParaRPr lang="en-JO" dirty="0"/>
          </a:p>
        </p:txBody>
      </p:sp>
      <p:pic>
        <p:nvPicPr>
          <p:cNvPr id="4" name="Picture 3">
            <a:extLst>
              <a:ext uri="{FF2B5EF4-FFF2-40B4-BE49-F238E27FC236}">
                <a16:creationId xmlns:a16="http://schemas.microsoft.com/office/drawing/2014/main" id="{1E54998D-9EE5-2B46-A2CC-31578856DB3D}"/>
              </a:ext>
            </a:extLst>
          </p:cNvPr>
          <p:cNvPicPr>
            <a:picLocks noChangeAspect="1"/>
          </p:cNvPicPr>
          <p:nvPr/>
        </p:nvPicPr>
        <p:blipFill rotWithShape="1">
          <a:blip r:embed="rId2">
            <a:extLst>
              <a:ext uri="{28A0092B-C50C-407E-A947-70E740481C1C}">
                <a14:useLocalDpi xmlns:a14="http://schemas.microsoft.com/office/drawing/2010/main" val="0"/>
              </a:ext>
            </a:extLst>
          </a:blip>
          <a:srcRect b="11385"/>
          <a:stretch/>
        </p:blipFill>
        <p:spPr>
          <a:xfrm>
            <a:off x="-18502" y="1304058"/>
            <a:ext cx="12210502" cy="5553942"/>
          </a:xfrm>
          <a:prstGeom prst="rect">
            <a:avLst/>
          </a:prstGeom>
        </p:spPr>
      </p:pic>
    </p:spTree>
    <p:extLst>
      <p:ext uri="{BB962C8B-B14F-4D97-AF65-F5344CB8AC3E}">
        <p14:creationId xmlns:p14="http://schemas.microsoft.com/office/powerpoint/2010/main" val="3827198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27399"/>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chemeClr val="accent1">
                    <a:lumMod val="75000"/>
                  </a:schemeClr>
                </a:solidFill>
              </a:rPr>
              <a:t>ما هي الخوارزميات الإعلامية؟</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0" y="760021"/>
            <a:ext cx="11994077" cy="5979730"/>
          </a:xfrm>
        </p:spPr>
        <p:txBody>
          <a:bodyPr>
            <a:normAutofit fontScale="92500"/>
          </a:bodyPr>
          <a:lstStyle/>
          <a:p>
            <a:pPr marL="0" indent="0" algn="just" defTabSz="914400" rtl="1" eaLnBrk="1" latinLnBrk="0" hangingPunct="1">
              <a:lnSpc>
                <a:spcPct val="150000"/>
              </a:lnSpc>
              <a:spcBef>
                <a:spcPts val="1000"/>
              </a:spcBef>
              <a:buNone/>
            </a:pPr>
            <a:r>
              <a:rPr lang="ar-SA" sz="2400" dirty="0">
                <a:solidFill>
                  <a:schemeClr val="accent1">
                    <a:lumMod val="75000"/>
                  </a:schemeClr>
                </a:solidFill>
              </a:rPr>
              <a:t>الخوارزميات الإعلامية (</a:t>
            </a:r>
            <a:r>
              <a:rPr lang="en-US" sz="2400" dirty="0">
                <a:solidFill>
                  <a:schemeClr val="accent1">
                    <a:lumMod val="75000"/>
                  </a:schemeClr>
                </a:solidFill>
              </a:rPr>
              <a:t>Media Algorithms) </a:t>
            </a:r>
            <a:r>
              <a:rPr lang="ar-SA" sz="2400" dirty="0">
                <a:solidFill>
                  <a:schemeClr val="accent1">
                    <a:lumMod val="75000"/>
                  </a:schemeClr>
                </a:solidFill>
              </a:rPr>
              <a:t>هي نظم حسابية تعتمدها المنصات الرقمية (مثل فيسبوك ويوتيوب وإكس) لتنظيم تدفق المحتوى وتخصيص ما يُعرض لكل مستخدم بناءً على بياناته وسلوكياته وتفاعلاته السابقة.</a:t>
            </a:r>
          </a:p>
          <a:p>
            <a:pPr marL="0" indent="0" algn="just" defTabSz="914400" rtl="1" eaLnBrk="1" latinLnBrk="0" hangingPunct="1">
              <a:lnSpc>
                <a:spcPct val="150000"/>
              </a:lnSpc>
              <a:spcBef>
                <a:spcPts val="1000"/>
              </a:spcBef>
              <a:buNone/>
            </a:pPr>
            <a:r>
              <a:rPr lang="ar-SA" sz="2400" dirty="0">
                <a:solidFill>
                  <a:schemeClr val="accent1">
                    <a:lumMod val="75000"/>
                  </a:schemeClr>
                </a:solidFill>
              </a:rPr>
              <a:t>تُعد الخوارزميات الإعلامية جزءًا من البنية التحتية غير المرئية للاتصال الرقمي. فهي تُمارس دور المحرر الصحفي القديم، لكن بأسلوب آلي يعتمد على الذكاء الاصطناعي والتعلم الآلي (</a:t>
            </a:r>
            <a:r>
              <a:rPr lang="en-US" sz="2400" dirty="0">
                <a:solidFill>
                  <a:schemeClr val="accent1">
                    <a:lumMod val="75000"/>
                  </a:schemeClr>
                </a:solidFill>
              </a:rPr>
              <a:t>Machine Learning).</a:t>
            </a:r>
          </a:p>
          <a:p>
            <a:pPr marL="0" indent="0" algn="just" defTabSz="914400" rtl="1" eaLnBrk="1" latinLnBrk="0" hangingPunct="1">
              <a:lnSpc>
                <a:spcPct val="150000"/>
              </a:lnSpc>
              <a:spcBef>
                <a:spcPts val="1000"/>
              </a:spcBef>
              <a:buNone/>
            </a:pPr>
            <a:r>
              <a:rPr lang="ar-SA" sz="2400" b="1" u="sng" dirty="0">
                <a:solidFill>
                  <a:srgbClr val="C00000"/>
                </a:solidFill>
              </a:rPr>
              <a:t>تتخذ قراراتها عبر مؤشرات رياضية مثل:</a:t>
            </a:r>
          </a:p>
          <a:p>
            <a:pPr algn="just" rtl="1">
              <a:lnSpc>
                <a:spcPct val="150000"/>
              </a:lnSpc>
            </a:pPr>
            <a:r>
              <a:rPr lang="ar-SA" sz="2400" dirty="0">
                <a:solidFill>
                  <a:schemeClr val="accent1">
                    <a:lumMod val="75000"/>
                  </a:schemeClr>
                </a:solidFill>
              </a:rPr>
              <a:t>مدى التفاعل (</a:t>
            </a:r>
            <a:r>
              <a:rPr lang="ar-SA" sz="2400" dirty="0" err="1">
                <a:solidFill>
                  <a:schemeClr val="accent1">
                    <a:lumMod val="75000"/>
                  </a:schemeClr>
                </a:solidFill>
              </a:rPr>
              <a:t>الإعجابات</a:t>
            </a:r>
            <a:r>
              <a:rPr lang="ar-SA" sz="2400" dirty="0">
                <a:solidFill>
                  <a:schemeClr val="accent1">
                    <a:lumMod val="75000"/>
                  </a:schemeClr>
                </a:solidFill>
              </a:rPr>
              <a:t>، المشاركات، المشاهدات)</a:t>
            </a:r>
          </a:p>
          <a:p>
            <a:pPr algn="just" rtl="1">
              <a:lnSpc>
                <a:spcPct val="150000"/>
              </a:lnSpc>
            </a:pPr>
            <a:r>
              <a:rPr lang="ar-SA" sz="2400" dirty="0">
                <a:solidFill>
                  <a:schemeClr val="accent1">
                    <a:lumMod val="75000"/>
                  </a:schemeClr>
                </a:solidFill>
              </a:rPr>
              <a:t>زمن المشاهدة أو القراءة</a:t>
            </a:r>
          </a:p>
          <a:p>
            <a:pPr algn="just" rtl="1">
              <a:lnSpc>
                <a:spcPct val="150000"/>
              </a:lnSpc>
            </a:pPr>
            <a:r>
              <a:rPr lang="ar-SA" sz="2400" dirty="0">
                <a:solidFill>
                  <a:schemeClr val="accent1">
                    <a:lumMod val="75000"/>
                  </a:schemeClr>
                </a:solidFill>
              </a:rPr>
              <a:t>الاهتمامات المعلنة والمستنتجة من سلوك المستخدم</a:t>
            </a:r>
          </a:p>
          <a:p>
            <a:pPr marL="0" indent="0" algn="just" defTabSz="914400" rtl="1" eaLnBrk="1" latinLnBrk="0" hangingPunct="1">
              <a:lnSpc>
                <a:spcPct val="150000"/>
              </a:lnSpc>
              <a:spcBef>
                <a:spcPts val="1000"/>
              </a:spcBef>
              <a:buNone/>
            </a:pPr>
            <a:r>
              <a:rPr lang="ar-SA" sz="2400" u="sng" dirty="0">
                <a:solidFill>
                  <a:srgbClr val="C00000"/>
                </a:solidFill>
              </a:rPr>
              <a:t>النتيجة هي أن كل مستخدم يرى "عالمًا إعلاميًا" خاصًا به — عالمًا مصممًا خوارزميًا على مقاسه، لا على مقاس الحقيقة العامة.</a:t>
            </a:r>
          </a:p>
          <a:p>
            <a:pPr marL="0" indent="0" algn="just" defTabSz="914400" rtl="1" eaLnBrk="1" latinLnBrk="0" hangingPunct="1">
              <a:lnSpc>
                <a:spcPct val="150000"/>
              </a:lnSpc>
              <a:spcBef>
                <a:spcPts val="1000"/>
              </a:spcBef>
              <a:buNone/>
            </a:pPr>
            <a:r>
              <a:rPr lang="en-US" sz="1400" b="1" u="sng" dirty="0">
                <a:solidFill>
                  <a:schemeClr val="accent1">
                    <a:lumMod val="75000"/>
                  </a:schemeClr>
                </a:solidFill>
                <a:hlinkClick r:id="rId3"/>
              </a:rPr>
              <a:t>https://</a:t>
            </a:r>
            <a:r>
              <a:rPr lang="en-US" sz="1400" b="1" u="sng" dirty="0" err="1">
                <a:solidFill>
                  <a:schemeClr val="accent1">
                    <a:lumMod val="75000"/>
                  </a:schemeClr>
                </a:solidFill>
                <a:hlinkClick r:id="rId3"/>
              </a:rPr>
              <a:t>www.academia.edu</a:t>
            </a:r>
            <a:r>
              <a:rPr lang="en-US" sz="1400" b="1" u="sng" dirty="0">
                <a:solidFill>
                  <a:schemeClr val="accent1">
                    <a:lumMod val="75000"/>
                  </a:schemeClr>
                </a:solidFill>
                <a:hlinkClick r:id="rId3"/>
              </a:rPr>
              <a:t>/41961892/</a:t>
            </a:r>
            <a:r>
              <a:rPr lang="ar-SA" sz="1400" b="1" u="sng" dirty="0" err="1">
                <a:solidFill>
                  <a:schemeClr val="accent1">
                    <a:lumMod val="75000"/>
                  </a:schemeClr>
                </a:solidFill>
                <a:hlinkClick r:id="rId3"/>
              </a:rPr>
              <a:t>الخوارزميات_وهندسة_تفضيلات_مستخدمي_الإعلام_الاجتماعي</a:t>
            </a:r>
            <a:r>
              <a:rPr lang="ar-SA" sz="1400" b="1" u="sng" dirty="0">
                <a:solidFill>
                  <a:schemeClr val="accent1">
                    <a:lumMod val="75000"/>
                  </a:schemeClr>
                </a:solidFill>
                <a:hlinkClick r:id="rId3"/>
              </a:rPr>
              <a:t>_</a:t>
            </a:r>
            <a:r>
              <a:rPr lang="en-US" sz="1400" b="1" u="sng" dirty="0">
                <a:solidFill>
                  <a:schemeClr val="accent1">
                    <a:lumMod val="75000"/>
                  </a:schemeClr>
                </a:solidFill>
                <a:hlinkClick r:id="rId3"/>
              </a:rPr>
              <a:t>Algorithms_and_Preferences_Engineering_of_Social_Media_Users</a:t>
            </a:r>
            <a:endParaRPr lang="ar-SA" sz="1400" b="1" u="sng" dirty="0">
              <a:solidFill>
                <a:schemeClr val="accent1">
                  <a:lumMod val="75000"/>
                </a:schemeClr>
              </a:solidFill>
            </a:endParaRPr>
          </a:p>
          <a:p>
            <a:pPr marL="0" indent="0" algn="just" defTabSz="914400" rtl="1" eaLnBrk="1" latinLnBrk="0" hangingPunct="1">
              <a:lnSpc>
                <a:spcPct val="150000"/>
              </a:lnSpc>
              <a:spcBef>
                <a:spcPts val="1000"/>
              </a:spcBef>
              <a:buNone/>
            </a:pPr>
            <a:endParaRPr lang="ar-SA" sz="2400" dirty="0"/>
          </a:p>
        </p:txBody>
      </p:sp>
    </p:spTree>
    <p:extLst>
      <p:ext uri="{BB962C8B-B14F-4D97-AF65-F5344CB8AC3E}">
        <p14:creationId xmlns:p14="http://schemas.microsoft.com/office/powerpoint/2010/main" val="22724883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27399"/>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rgbClr val="C00000"/>
                </a:solidFill>
              </a:rPr>
              <a:t>الخوارزميات الإعلامية</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110836" y="1056529"/>
            <a:ext cx="11883241" cy="5683222"/>
          </a:xfrm>
        </p:spPr>
        <p:txBody>
          <a:bodyPr>
            <a:normAutofit fontScale="92500" lnSpcReduction="10000"/>
          </a:bodyPr>
          <a:lstStyle/>
          <a:p>
            <a:pPr marL="0" indent="0" algn="just" defTabSz="914400" rtl="1" eaLnBrk="1" latinLnBrk="0" hangingPunct="1">
              <a:lnSpc>
                <a:spcPct val="150000"/>
              </a:lnSpc>
              <a:spcBef>
                <a:spcPts val="1000"/>
              </a:spcBef>
              <a:buNone/>
            </a:pPr>
            <a:r>
              <a:rPr lang="ar-SA" sz="2600" b="1" u="sng" dirty="0">
                <a:solidFill>
                  <a:schemeClr val="accent1">
                    <a:lumMod val="75000"/>
                  </a:schemeClr>
                </a:solidFill>
              </a:rPr>
              <a:t>الخوارزميات هنا تُمثّل قواعد رياضية تُرتِّب وتُرشّح المحتوى للمستخدمين، استنادًا إلى مقاييس مثل الصلة، زمن البقاء، تاريخ المشاهدة، وسلوكيات نمطية. عبر تعظيم مقاييس مُعيّنة (مثل زمن المشاهدة)، تُعيد الخوارزميات تشكيل شكل المحتوى نفسه.</a:t>
            </a:r>
            <a:endParaRPr lang="en-US" sz="2600" b="1" u="sng" dirty="0">
              <a:solidFill>
                <a:schemeClr val="accent1">
                  <a:lumMod val="75000"/>
                </a:schemeClr>
              </a:solidFill>
            </a:endParaRPr>
          </a:p>
          <a:p>
            <a:pPr marL="0" indent="0" algn="just" defTabSz="914400" rtl="1" eaLnBrk="1" latinLnBrk="0" hangingPunct="1">
              <a:lnSpc>
                <a:spcPct val="150000"/>
              </a:lnSpc>
              <a:spcBef>
                <a:spcPts val="1000"/>
              </a:spcBef>
              <a:buNone/>
            </a:pPr>
            <a:r>
              <a:rPr lang="ar-JO" sz="2400" dirty="0"/>
              <a:t>ويرى الباحثين أن هندسة تفضيلات مستخدمي منصات التواصل الاجتماعي تبدو نتيجة حتمية لإندماج تكنولوجيا الخوارزميات مع مصالح أصحاب الأعمال والنفوذ السياسي ومصالحهم. </a:t>
            </a:r>
          </a:p>
          <a:p>
            <a:pPr marL="0" indent="0" algn="just" defTabSz="914400" rtl="1" eaLnBrk="1" latinLnBrk="0" hangingPunct="1">
              <a:lnSpc>
                <a:spcPct val="150000"/>
              </a:lnSpc>
              <a:spcBef>
                <a:spcPts val="1000"/>
              </a:spcBef>
              <a:buNone/>
            </a:pPr>
            <a:r>
              <a:rPr lang="ar-SA" sz="2400" dirty="0">
                <a:solidFill>
                  <a:schemeClr val="accent1">
                    <a:lumMod val="75000"/>
                  </a:schemeClr>
                </a:solidFill>
              </a:rPr>
              <a:t>وفق دراسة "الخوارزميات وهندسة تفضيلات مستخدمي الإعلام الاجتماعي" ممكن فهم الخوارزميات الإعلامية باعتبارها:</a:t>
            </a:r>
          </a:p>
          <a:p>
            <a:pPr marL="0" indent="0" algn="just" defTabSz="914400" rtl="1" eaLnBrk="1" latinLnBrk="0" hangingPunct="1">
              <a:lnSpc>
                <a:spcPct val="150000"/>
              </a:lnSpc>
              <a:spcBef>
                <a:spcPts val="1000"/>
              </a:spcBef>
              <a:buNone/>
            </a:pPr>
            <a:r>
              <a:rPr lang="ar-SA" sz="2400" u="sng" dirty="0">
                <a:solidFill>
                  <a:schemeClr val="accent1">
                    <a:lumMod val="75000"/>
                  </a:schemeClr>
                </a:solidFill>
              </a:rPr>
              <a:t>“نظمًا رقمية تتعلم من تفاعلات المستخدمين وأنماط سلوكهم، وتعيد هندسة التفضيلات والمحتوى بما يتوافق مع الأهداف التجارية والسياسية للمنصة، في عملية غير شفافة تُحدّد ما يراه المستخدم وما يُستبعد عنه.”</a:t>
            </a:r>
          </a:p>
          <a:p>
            <a:pPr marL="0" indent="0" algn="just" defTabSz="914400" rtl="1" eaLnBrk="1" latinLnBrk="0" hangingPunct="1">
              <a:lnSpc>
                <a:spcPct val="150000"/>
              </a:lnSpc>
              <a:spcBef>
                <a:spcPts val="1000"/>
              </a:spcBef>
              <a:buNone/>
            </a:pPr>
            <a:endParaRPr lang="ar-JO" sz="2400" dirty="0"/>
          </a:p>
          <a:p>
            <a:pPr marL="0" indent="0" algn="just" rtl="1">
              <a:lnSpc>
                <a:spcPct val="150000"/>
              </a:lnSpc>
              <a:buNone/>
            </a:pPr>
            <a:r>
              <a:rPr lang="en-US" sz="2400" dirty="0">
                <a:hlinkClick r:id="rId3"/>
              </a:rPr>
              <a:t>https://www.academia.edu/106251012/</a:t>
            </a:r>
            <a:r>
              <a:rPr lang="ar-SA" sz="2400" dirty="0">
                <a:hlinkClick r:id="rId3"/>
              </a:rPr>
              <a:t>نظرية_إقتصاد_الانتباه_وتاثيرها_في_منصات_الاعلام_الجديد?</a:t>
            </a:r>
            <a:endParaRPr lang="ar-SA" sz="2400" dirty="0"/>
          </a:p>
          <a:p>
            <a:pPr marL="0" indent="0" algn="just" defTabSz="914400" rtl="1" eaLnBrk="1" latinLnBrk="0" hangingPunct="1">
              <a:lnSpc>
                <a:spcPct val="150000"/>
              </a:lnSpc>
              <a:spcBef>
                <a:spcPts val="1000"/>
              </a:spcBef>
              <a:buNone/>
            </a:pPr>
            <a:endParaRPr lang="ar-JO" sz="2400" dirty="0"/>
          </a:p>
          <a:p>
            <a:pPr marL="0" indent="0" algn="just" defTabSz="914400" rtl="1" eaLnBrk="1" latinLnBrk="0" hangingPunct="1">
              <a:lnSpc>
                <a:spcPct val="150000"/>
              </a:lnSpc>
              <a:spcBef>
                <a:spcPts val="1000"/>
              </a:spcBef>
              <a:buNone/>
            </a:pPr>
            <a:endParaRPr lang="en-US" sz="2400" dirty="0"/>
          </a:p>
          <a:p>
            <a:pPr marL="0" indent="0" algn="just" defTabSz="914400" rtl="1" eaLnBrk="1" latinLnBrk="0" hangingPunct="1">
              <a:lnSpc>
                <a:spcPct val="150000"/>
              </a:lnSpc>
              <a:spcBef>
                <a:spcPts val="1000"/>
              </a:spcBef>
              <a:buNone/>
            </a:pPr>
            <a:endParaRPr lang="ar-SA" sz="2400" dirty="0"/>
          </a:p>
        </p:txBody>
      </p:sp>
    </p:spTree>
    <p:extLst>
      <p:ext uri="{BB962C8B-B14F-4D97-AF65-F5344CB8AC3E}">
        <p14:creationId xmlns:p14="http://schemas.microsoft.com/office/powerpoint/2010/main" val="23590451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1089070" y="49216"/>
            <a:ext cx="10515600" cy="938281"/>
          </a:xfrm>
        </p:spPr>
        <p:txBody>
          <a:bodyPr anchor="t">
            <a:noAutofit/>
          </a:bodyPr>
          <a:lstStyle/>
          <a:p>
            <a:pPr marL="0" indent="0" algn="ctr" defTabSz="914400" rtl="1" eaLnBrk="1" latinLnBrk="0" hangingPunct="1">
              <a:lnSpc>
                <a:spcPct val="160000"/>
              </a:lnSpc>
              <a:spcBef>
                <a:spcPts val="1000"/>
              </a:spcBef>
              <a:buNone/>
            </a:pPr>
            <a:r>
              <a:rPr lang="ar-JO" sz="2800" b="1" u="sng" dirty="0">
                <a:solidFill>
                  <a:schemeClr val="accent1">
                    <a:lumMod val="75000"/>
                  </a:schemeClr>
                </a:solidFill>
                <a:latin typeface="Arial" panose="020B0604020202020204" pitchFamily="34" charset="0"/>
                <a:cs typeface="Arial" panose="020B0604020202020204" pitchFamily="34" charset="0"/>
              </a:rPr>
              <a:t>الخوارزميات وتحيز الانتشار </a:t>
            </a:r>
            <a:r>
              <a:rPr lang="en-US" sz="2800" b="1" u="sng" dirty="0">
                <a:solidFill>
                  <a:schemeClr val="accent1">
                    <a:lumMod val="75000"/>
                  </a:schemeClr>
                </a:solidFill>
                <a:latin typeface="Arial" panose="020B0604020202020204" pitchFamily="34" charset="0"/>
                <a:cs typeface="Arial" panose="020B0604020202020204" pitchFamily="34" charset="0"/>
              </a:rPr>
              <a:t>Distribution Bias</a:t>
            </a:r>
          </a:p>
        </p:txBody>
      </p:sp>
      <p:sp>
        <p:nvSpPr>
          <p:cNvPr id="6" name="Content Placeholder 5">
            <a:extLst>
              <a:ext uri="{FF2B5EF4-FFF2-40B4-BE49-F238E27FC236}">
                <a16:creationId xmlns:a16="http://schemas.microsoft.com/office/drawing/2014/main" id="{EE7E0E07-17C6-374A-8731-33CE85BD681E}"/>
              </a:ext>
            </a:extLst>
          </p:cNvPr>
          <p:cNvSpPr>
            <a:spLocks noGrp="1"/>
          </p:cNvSpPr>
          <p:nvPr>
            <p:ph sz="half" idx="2"/>
          </p:nvPr>
        </p:nvSpPr>
        <p:spPr>
          <a:xfrm>
            <a:off x="5200815" y="1206500"/>
            <a:ext cx="6838784" cy="5602284"/>
          </a:xfrm>
        </p:spPr>
        <p:txBody>
          <a:bodyPr>
            <a:normAutofit lnSpcReduction="10000"/>
          </a:bodyPr>
          <a:lstStyle/>
          <a:p>
            <a:pPr marL="0" indent="0" algn="r" defTabSz="914400" rtl="1" eaLnBrk="1" latinLnBrk="0" hangingPunct="1">
              <a:lnSpc>
                <a:spcPct val="160000"/>
              </a:lnSpc>
              <a:spcBef>
                <a:spcPts val="1000"/>
              </a:spcBef>
              <a:buNone/>
            </a:pPr>
            <a:r>
              <a:rPr lang="ar-JO" dirty="0">
                <a:solidFill>
                  <a:schemeClr val="accent1">
                    <a:lumMod val="75000"/>
                  </a:schemeClr>
                </a:solidFill>
                <a:latin typeface="Arial" panose="020B0604020202020204" pitchFamily="34" charset="0"/>
                <a:cs typeface="Arial" panose="020B0604020202020204" pitchFamily="34" charset="0"/>
              </a:rPr>
              <a:t>الخوارزميات ليست حيادية؛ تفضّل أنواعًا من المحتوى،  عادة ما يكون مُحفّزًا للمشاعر، أو يسهل التفاعل — مما يؤدي إلى تفاقم التحيز في ما يصل إلى المشاهدين، ويدفع صانعي المحتوى لتكييف استراتيجياتهم وفقًا لذلك (أحيانًا على حساب الدِقّة أو الجودة).</a:t>
            </a:r>
          </a:p>
          <a:p>
            <a:pPr marL="0" indent="0" algn="r" defTabSz="914400" rtl="1" eaLnBrk="1" latinLnBrk="0" hangingPunct="1">
              <a:lnSpc>
                <a:spcPct val="160000"/>
              </a:lnSpc>
              <a:spcBef>
                <a:spcPts val="1000"/>
              </a:spcBef>
              <a:buNone/>
            </a:pPr>
            <a:r>
              <a:rPr lang="ar-JO" sz="2600" dirty="0">
                <a:solidFill>
                  <a:srgbClr val="C00000"/>
                </a:solidFill>
                <a:latin typeface="Arial" panose="020B0604020202020204" pitchFamily="34" charset="0"/>
                <a:cs typeface="Arial" panose="020B0604020202020204" pitchFamily="34" charset="0"/>
              </a:rPr>
              <a:t>“خوارزميات التوصية هي أكثر آليات منصات التواصل الاجتماعي تأثيرًا … تمثل العمود الفقري لغرف الصدى” </a:t>
            </a:r>
          </a:p>
          <a:p>
            <a:pPr marL="0" indent="0" algn="l">
              <a:lnSpc>
                <a:spcPct val="160000"/>
              </a:lnSpc>
              <a:buNone/>
            </a:pPr>
            <a:r>
              <a:rPr lang="en-US" sz="1600" dirty="0">
                <a:latin typeface="Arial" panose="020B0604020202020204" pitchFamily="34" charset="0"/>
                <a:cs typeface="Arial" panose="020B0604020202020204" pitchFamily="34" charset="0"/>
                <a:hlinkClick r:id="rId3"/>
              </a:rPr>
              <a:t>https://www.aljazeera.net/blogs/2019/12/16/</a:t>
            </a:r>
            <a:r>
              <a:rPr lang="ar-JO" sz="1600" dirty="0">
                <a:latin typeface="Arial" panose="020B0604020202020204" pitchFamily="34" charset="0"/>
                <a:cs typeface="Arial" panose="020B0604020202020204" pitchFamily="34" charset="0"/>
                <a:hlinkClick r:id="rId3"/>
              </a:rPr>
              <a:t>اقتصاد-جذب-الانتباه-كيف-توظف-البيانات</a:t>
            </a:r>
            <a:endParaRPr lang="ar-JO" sz="1600" dirty="0">
              <a:solidFill>
                <a:srgbClr val="C00000"/>
              </a:solidFill>
              <a:latin typeface="Arial" panose="020B0604020202020204" pitchFamily="34" charset="0"/>
              <a:cs typeface="Arial" panose="020B0604020202020204" pitchFamily="34" charset="0"/>
            </a:endParaRPr>
          </a:p>
          <a:p>
            <a:pPr marL="0" indent="0" algn="l" defTabSz="914400" eaLnBrk="1" latinLnBrk="0" hangingPunct="1">
              <a:lnSpc>
                <a:spcPct val="160000"/>
              </a:lnSpc>
              <a:spcBef>
                <a:spcPts val="1000"/>
              </a:spcBef>
              <a:buNone/>
            </a:pPr>
            <a:r>
              <a:rPr lang="en-US" sz="1600" dirty="0">
                <a:latin typeface="Arial" panose="020B0604020202020204" pitchFamily="34" charset="0"/>
                <a:cs typeface="Arial" panose="020B0604020202020204" pitchFamily="34" charset="0"/>
                <a:hlinkClick r:id="rId4"/>
              </a:rPr>
              <a:t>https://masaar.net/ar/echo-chambers-and-digital-rights</a:t>
            </a:r>
            <a:r>
              <a:rPr lang="ar-SA" sz="1600" dirty="0">
                <a:latin typeface="Arial" panose="020B060402020202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3CB90A0D-D1BE-7842-8975-A799A5EF53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206500"/>
            <a:ext cx="5200815" cy="5602284"/>
          </a:xfrm>
          <a:prstGeom prst="rect">
            <a:avLst/>
          </a:prstGeom>
        </p:spPr>
      </p:pic>
    </p:spTree>
    <p:extLst>
      <p:ext uri="{BB962C8B-B14F-4D97-AF65-F5344CB8AC3E}">
        <p14:creationId xmlns:p14="http://schemas.microsoft.com/office/powerpoint/2010/main" val="27122138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254" y="-134192"/>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2138887" y="0"/>
            <a:ext cx="8262648" cy="845127"/>
          </a:xfrm>
        </p:spPr>
        <p:txBody>
          <a:bodyPr anchor="t">
            <a:noAutofit/>
          </a:bodyPr>
          <a:lstStyle/>
          <a:p>
            <a:pPr algn="ctr" rtl="1">
              <a:lnSpc>
                <a:spcPct val="150000"/>
              </a:lnSpc>
            </a:pPr>
            <a:r>
              <a:rPr lang="ar-JO" sz="2800" u="sng" dirty="0">
                <a:solidFill>
                  <a:schemeClr val="accent1">
                    <a:lumMod val="75000"/>
                  </a:schemeClr>
                </a:solidFill>
                <a:latin typeface="Arial" panose="020B0604020202020204" pitchFamily="34" charset="0"/>
                <a:cs typeface="Arial" panose="020B0604020202020204" pitchFamily="34" charset="0"/>
              </a:rPr>
              <a:t> </a:t>
            </a:r>
            <a:r>
              <a:rPr lang="ar-JO" sz="2800" b="1" u="sng" dirty="0">
                <a:solidFill>
                  <a:schemeClr val="accent1">
                    <a:lumMod val="75000"/>
                  </a:schemeClr>
                </a:solidFill>
                <a:latin typeface="Arial" panose="020B0604020202020204" pitchFamily="34" charset="0"/>
                <a:cs typeface="Arial" panose="020B0604020202020204" pitchFamily="34" charset="0"/>
              </a:rPr>
              <a:t>الخوارزميات والربحية: دورة التغذية الراجعة</a:t>
            </a: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idx="1"/>
          </p:nvPr>
        </p:nvSpPr>
        <p:spPr>
          <a:xfrm>
            <a:off x="96982" y="1076343"/>
            <a:ext cx="6658697" cy="5629257"/>
          </a:xfrm>
        </p:spPr>
        <p:txBody>
          <a:bodyPr>
            <a:normAutofit fontScale="92500" lnSpcReduction="10000"/>
          </a:bodyPr>
          <a:lstStyle/>
          <a:p>
            <a:pPr marL="0" indent="0" algn="just" rtl="1">
              <a:lnSpc>
                <a:spcPct val="150000"/>
              </a:lnSpc>
              <a:buNone/>
            </a:pPr>
            <a:r>
              <a:rPr lang="ar-JO" sz="2400" b="1" dirty="0">
                <a:solidFill>
                  <a:schemeClr val="accent1">
                    <a:lumMod val="75000"/>
                  </a:schemeClr>
                </a:solidFill>
                <a:latin typeface="Arial" panose="020B0604020202020204" pitchFamily="34" charset="0"/>
                <a:cs typeface="Arial" panose="020B0604020202020204" pitchFamily="34" charset="0"/>
              </a:rPr>
              <a:t>هذه دورة تغذية راجعة تجعل بعض الموضوعات مربحة جدًا بينما تقضي على موضوعات أخرى، ما يؤثر في تنوع المحتوى والفضاء العام.</a:t>
            </a:r>
          </a:p>
          <a:p>
            <a:pPr marL="0" indent="0" algn="just" rtl="1">
              <a:lnSpc>
                <a:spcPct val="150000"/>
              </a:lnSpc>
              <a:buNone/>
            </a:pPr>
            <a:r>
              <a:rPr lang="ar-JO" sz="2400" dirty="0">
                <a:solidFill>
                  <a:srgbClr val="C00000"/>
                </a:solidFill>
                <a:latin typeface="Arial" panose="020B0604020202020204" pitchFamily="34" charset="0"/>
                <a:cs typeface="Arial" panose="020B0604020202020204" pitchFamily="34" charset="0"/>
              </a:rPr>
              <a:t>اقتصاد الانتباه: يمثل اقتصاد يتعامل مع (اهتمام او انتباه الأفراد) على أنه أحد الموارد التي يجب استغلالها والتركيز عليها، والانتباه سلعة نادرة كما وصفه ماثيو كروفورد، وللأفراد كمية محدودة منه. فالعقل البشري، أو العين تسعى لفلترة ما تراه ولا تهتم إلا بما يلفت الانتباه منه.</a:t>
            </a:r>
          </a:p>
          <a:p>
            <a:pPr marL="0" indent="0" algn="just">
              <a:lnSpc>
                <a:spcPct val="150000"/>
              </a:lnSpc>
              <a:buNone/>
            </a:pPr>
            <a:r>
              <a:rPr lang="en-US" sz="1600" dirty="0">
                <a:solidFill>
                  <a:srgbClr val="C00000"/>
                </a:solidFill>
                <a:latin typeface="Arial" panose="020B0604020202020204" pitchFamily="34" charset="0"/>
                <a:cs typeface="Arial" panose="020B0604020202020204" pitchFamily="34" charset="0"/>
                <a:hlinkClick r:id="rId4"/>
              </a:rPr>
              <a:t>https://</a:t>
            </a:r>
            <a:r>
              <a:rPr lang="en-US" sz="1600" dirty="0" err="1">
                <a:solidFill>
                  <a:srgbClr val="C00000"/>
                </a:solidFill>
                <a:latin typeface="Arial" panose="020B0604020202020204" pitchFamily="34" charset="0"/>
                <a:cs typeface="Arial" panose="020B0604020202020204" pitchFamily="34" charset="0"/>
                <a:hlinkClick r:id="rId4"/>
              </a:rPr>
              <a:t>www.aljazeera.net</a:t>
            </a:r>
            <a:r>
              <a:rPr lang="en-US" sz="1600" dirty="0">
                <a:solidFill>
                  <a:srgbClr val="C00000"/>
                </a:solidFill>
                <a:latin typeface="Arial" panose="020B0604020202020204" pitchFamily="34" charset="0"/>
                <a:cs typeface="Arial" panose="020B0604020202020204" pitchFamily="34" charset="0"/>
                <a:hlinkClick r:id="rId4"/>
              </a:rPr>
              <a:t>/blogs/2019/12/16/</a:t>
            </a:r>
            <a:r>
              <a:rPr lang="ar-JO" sz="1600" dirty="0">
                <a:solidFill>
                  <a:srgbClr val="C00000"/>
                </a:solidFill>
                <a:latin typeface="Arial" panose="020B0604020202020204" pitchFamily="34" charset="0"/>
                <a:cs typeface="Arial" panose="020B0604020202020204" pitchFamily="34" charset="0"/>
                <a:hlinkClick r:id="rId4"/>
              </a:rPr>
              <a:t>اقتصاد-جذب-الانتباه-كيف-توظف-البيانات</a:t>
            </a:r>
            <a:r>
              <a:rPr lang="ar-JO" sz="1600" dirty="0">
                <a:solidFill>
                  <a:srgbClr val="C00000"/>
                </a:solidFill>
                <a:latin typeface="Arial" panose="020B0604020202020204" pitchFamily="34" charset="0"/>
                <a:cs typeface="Arial" panose="020B0604020202020204" pitchFamily="34" charset="0"/>
              </a:rPr>
              <a:t>?</a:t>
            </a:r>
          </a:p>
          <a:p>
            <a:pPr marL="0" indent="0" algn="just" rtl="1">
              <a:lnSpc>
                <a:spcPct val="150000"/>
              </a:lnSpc>
              <a:buNone/>
            </a:pPr>
            <a:r>
              <a:rPr lang="ar-JO" sz="2400" dirty="0">
                <a:solidFill>
                  <a:schemeClr val="accent1"/>
                </a:solidFill>
                <a:latin typeface="Arial" panose="020B0604020202020204" pitchFamily="34" charset="0"/>
                <a:cs typeface="Arial" panose="020B0604020202020204" pitchFamily="34" charset="0"/>
              </a:rPr>
              <a:t>العاملون في حقل التفكير التصميمي والتصميم يمارسون توصيات علم اقتصاد الانتباه، وذلك من خلال تطبيق مفاهيم واجهة المستخدم </a:t>
            </a:r>
            <a:r>
              <a:rPr lang="en-US" sz="2400" dirty="0">
                <a:solidFill>
                  <a:schemeClr val="accent1"/>
                </a:solidFill>
                <a:latin typeface="Arial" panose="020B0604020202020204" pitchFamily="34" charset="0"/>
                <a:cs typeface="Arial" panose="020B0604020202020204" pitchFamily="34" charset="0"/>
              </a:rPr>
              <a:t>User </a:t>
            </a:r>
            <a:r>
              <a:rPr lang="en-US" sz="2400" u="sng" dirty="0">
                <a:solidFill>
                  <a:srgbClr val="C00000"/>
                </a:solidFill>
                <a:latin typeface="Arial" panose="020B0604020202020204" pitchFamily="34" charset="0"/>
                <a:cs typeface="Arial" panose="020B0604020202020204" pitchFamily="34" charset="0"/>
              </a:rPr>
              <a:t>Interface </a:t>
            </a:r>
            <a:r>
              <a:rPr lang="ar-JO" sz="2400" u="sng" dirty="0">
                <a:solidFill>
                  <a:srgbClr val="C00000"/>
                </a:solidFill>
                <a:latin typeface="Arial" panose="020B0604020202020204" pitchFamily="34" charset="0"/>
                <a:cs typeface="Arial" panose="020B0604020202020204" pitchFamily="34" charset="0"/>
              </a:rPr>
              <a:t>وتجربة المستخدم </a:t>
            </a:r>
            <a:r>
              <a:rPr lang="en-US" sz="2400" u="sng" dirty="0">
                <a:solidFill>
                  <a:srgbClr val="C00000"/>
                </a:solidFill>
                <a:latin typeface="Arial" panose="020B0604020202020204" pitchFamily="34" charset="0"/>
                <a:cs typeface="Arial" panose="020B0604020202020204" pitchFamily="34" charset="0"/>
              </a:rPr>
              <a:t>User Experience </a:t>
            </a:r>
            <a:r>
              <a:rPr lang="ar-JO" sz="2400" u="sng" dirty="0">
                <a:solidFill>
                  <a:srgbClr val="C00000"/>
                </a:solidFill>
                <a:latin typeface="Arial" panose="020B0604020202020204" pitchFamily="34" charset="0"/>
                <a:cs typeface="Arial" panose="020B0604020202020204" pitchFamily="34" charset="0"/>
              </a:rPr>
              <a:t>ويرمز لها بالرمز </a:t>
            </a:r>
            <a:r>
              <a:rPr lang="en-US" sz="2400" u="sng" dirty="0">
                <a:solidFill>
                  <a:srgbClr val="C00000"/>
                </a:solidFill>
                <a:latin typeface="Arial" panose="020B0604020202020204" pitchFamily="34" charset="0"/>
                <a:cs typeface="Arial" panose="020B0604020202020204" pitchFamily="34" charset="0"/>
              </a:rPr>
              <a:t>UI/UX.</a:t>
            </a:r>
            <a:endParaRPr lang="en-JO" sz="2400" u="sng" dirty="0">
              <a:solidFill>
                <a:srgbClr val="C00000"/>
              </a:solidFill>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296623DC-11A1-D94C-8001-F0BF66F31CCA}"/>
              </a:ext>
            </a:extLst>
          </p:cNvPr>
          <p:cNvGraphicFramePr/>
          <p:nvPr>
            <p:extLst>
              <p:ext uri="{D42A27DB-BD31-4B8C-83A1-F6EECF244321}">
                <p14:modId xmlns:p14="http://schemas.microsoft.com/office/powerpoint/2010/main" val="924519356"/>
              </p:ext>
            </p:extLst>
          </p:nvPr>
        </p:nvGraphicFramePr>
        <p:xfrm>
          <a:off x="6996545" y="1645765"/>
          <a:ext cx="5098473" cy="414543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468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254" y="-134192"/>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2458192" y="0"/>
            <a:ext cx="7481454" cy="629452"/>
          </a:xfrm>
        </p:spPr>
        <p:txBody>
          <a:bodyPr anchor="t">
            <a:noAutofit/>
          </a:bodyPr>
          <a:lstStyle/>
          <a:p>
            <a:pPr marL="0" indent="0" algn="ctr" rtl="1">
              <a:lnSpc>
                <a:spcPct val="150000"/>
              </a:lnSpc>
              <a:buNone/>
            </a:pPr>
            <a:r>
              <a:rPr lang="ar-JO" sz="2800" b="1" i="0" u="sng" strike="noStrike" dirty="0">
                <a:solidFill>
                  <a:srgbClr val="C00000"/>
                </a:solidFill>
                <a:effectLst/>
                <a:latin typeface="Arial" panose="020B0604020202020204" pitchFamily="34" charset="0"/>
                <a:cs typeface="Arial" panose="020B0604020202020204" pitchFamily="34" charset="0"/>
              </a:rPr>
              <a:t>تأثير الخوارزميات على جودة المحتوى</a:t>
            </a: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106680" y="629453"/>
            <a:ext cx="11954140" cy="6224678"/>
          </a:xfrm>
        </p:spPr>
        <p:txBody>
          <a:bodyPr>
            <a:normAutofit/>
          </a:bodyPr>
          <a:lstStyle/>
          <a:p>
            <a:pPr marL="0" indent="0" algn="just" rtl="1">
              <a:lnSpc>
                <a:spcPct val="150000"/>
              </a:lnSpc>
              <a:buNone/>
            </a:pPr>
            <a:r>
              <a:rPr lang="ar-JO" sz="2400" b="1" i="0" u="sng" strike="noStrike" dirty="0">
                <a:solidFill>
                  <a:schemeClr val="accent1">
                    <a:lumMod val="75000"/>
                  </a:schemeClr>
                </a:solidFill>
                <a:effectLst/>
                <a:latin typeface="Arial" panose="020B0604020202020204" pitchFamily="34" charset="0"/>
                <a:cs typeface="Arial" panose="020B0604020202020204" pitchFamily="34" charset="0"/>
              </a:rPr>
              <a:t>إن سعي المنصات لزيادة التفاعل يمكن أن يسبب:</a:t>
            </a:r>
          </a:p>
          <a:p>
            <a:pPr marL="457200" indent="-457200" algn="just" rtl="1">
              <a:lnSpc>
                <a:spcPct val="150000"/>
              </a:lnSpc>
              <a:buFont typeface="+mj-lt"/>
              <a:buAutoNum type="arabicPeriod"/>
            </a:pPr>
            <a:r>
              <a:rPr lang="ar-JO" sz="2400" i="0" strike="noStrike" dirty="0">
                <a:solidFill>
                  <a:srgbClr val="C00000"/>
                </a:solidFill>
                <a:effectLst/>
                <a:latin typeface="Arial" panose="020B0604020202020204" pitchFamily="34" charset="0"/>
                <a:cs typeface="Arial" panose="020B0604020202020204" pitchFamily="34" charset="0"/>
              </a:rPr>
              <a:t>تكثيف المحتوى السطحي أو الصادم</a:t>
            </a:r>
          </a:p>
          <a:p>
            <a:pPr marL="457200" indent="-457200" algn="just" rtl="1">
              <a:lnSpc>
                <a:spcPct val="150000"/>
              </a:lnSpc>
              <a:buFont typeface="+mj-lt"/>
              <a:buAutoNum type="arabicPeriod"/>
            </a:pPr>
            <a:r>
              <a:rPr lang="ar-JO" sz="2400" i="0" strike="noStrike" dirty="0">
                <a:solidFill>
                  <a:srgbClr val="C00000"/>
                </a:solidFill>
                <a:effectLst/>
                <a:latin typeface="Arial" panose="020B0604020202020204" pitchFamily="34" charset="0"/>
                <a:cs typeface="Arial" panose="020B0604020202020204" pitchFamily="34" charset="0"/>
              </a:rPr>
              <a:t>تحفيز العناوين الجذابة الوهمية او الخادعة </a:t>
            </a:r>
            <a:r>
              <a:rPr lang="en-US" sz="2400" i="0" strike="noStrike" dirty="0">
                <a:solidFill>
                  <a:srgbClr val="C00000"/>
                </a:solidFill>
                <a:effectLst/>
                <a:latin typeface="Arial" panose="020B0604020202020204" pitchFamily="34" charset="0"/>
                <a:cs typeface="Arial" panose="020B0604020202020204" pitchFamily="34" charset="0"/>
              </a:rPr>
              <a:t>clickbait)</a:t>
            </a:r>
          </a:p>
          <a:p>
            <a:pPr marL="457200" indent="-457200" algn="just" rtl="1">
              <a:lnSpc>
                <a:spcPct val="150000"/>
              </a:lnSpc>
              <a:buFont typeface="+mj-lt"/>
              <a:buAutoNum type="arabicPeriod"/>
            </a:pPr>
            <a:r>
              <a:rPr lang="ar-JO" sz="2400" i="0" strike="noStrike" dirty="0">
                <a:solidFill>
                  <a:srgbClr val="C00000"/>
                </a:solidFill>
                <a:effectLst/>
                <a:latin typeface="Arial" panose="020B0604020202020204" pitchFamily="34" charset="0"/>
                <a:cs typeface="Arial" panose="020B0604020202020204" pitchFamily="34" charset="0"/>
              </a:rPr>
              <a:t>تهميش المواد العميقة التي تحتاج وقتًا أطول للتفاعل. هذا التعارض بين الربحية وجودة المحتوى مشكلة منهجية في اقتصاد المنصات</a:t>
            </a:r>
          </a:p>
          <a:p>
            <a:pPr marL="0" indent="0" algn="just" rtl="1">
              <a:lnSpc>
                <a:spcPct val="150000"/>
              </a:lnSpc>
              <a:buNone/>
            </a:pPr>
            <a:r>
              <a:rPr lang="ar-JO" sz="2400" dirty="0">
                <a:solidFill>
                  <a:schemeClr val="accent1">
                    <a:lumMod val="75000"/>
                  </a:schemeClr>
                </a:solidFill>
                <a:latin typeface="Arial" panose="020B0604020202020204" pitchFamily="34" charset="0"/>
                <a:cs typeface="Arial" panose="020B0604020202020204" pitchFamily="34" charset="0"/>
              </a:rPr>
              <a:t>تعمل هذه الخوارزميات بناءً على مبدأ استدراج مستخدم بما يُثير اهتمامه ويتفاعل معه، وذلك بمنحه تجربة شخصية من خلال تزويده بالمحتوى الذي يريده. وفي الواقع، يمكن أن تعمل على تأكيد التحيزات القائمة وخلق رؤية عالمية متكلسة وقصيرة النظر، وفقًا لما ما ذكرت منصة “سبراوت سوشال”. وتفضل هذه الخوارزميات المحتوىالذي يولد تفاعلا سريعاً وسطحياً.</a:t>
            </a:r>
          </a:p>
          <a:p>
            <a:pPr marL="0" indent="0" algn="just">
              <a:lnSpc>
                <a:spcPct val="150000"/>
              </a:lnSpc>
              <a:buNone/>
            </a:pPr>
            <a:r>
              <a:rPr lang="en-US" sz="1400" dirty="0">
                <a:solidFill>
                  <a:srgbClr val="C00000"/>
                </a:solidFill>
                <a:latin typeface="Arial" panose="020B0604020202020204" pitchFamily="34" charset="0"/>
                <a:cs typeface="Arial" panose="020B0604020202020204" pitchFamily="34" charset="0"/>
                <a:hlinkClick r:id="rId4"/>
              </a:rPr>
              <a:t>https://www.qafilah.com/articles/2024/algorithms-and-addiction</a:t>
            </a:r>
            <a:r>
              <a:rPr lang="ar-SA" sz="1400" dirty="0">
                <a:solidFill>
                  <a:srgbClr val="C00000"/>
                </a:solidFill>
                <a:latin typeface="Arial" panose="020B0604020202020204" pitchFamily="34" charset="0"/>
                <a:cs typeface="Arial" panose="020B0604020202020204" pitchFamily="34" charset="0"/>
              </a:rPr>
              <a:t> </a:t>
            </a:r>
            <a:endParaRPr lang="en-JO" sz="1400"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54936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026" y="-21986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838200" y="18255"/>
            <a:ext cx="10515600" cy="838219"/>
          </a:xfrm>
        </p:spPr>
        <p:txBody>
          <a:bodyPr>
            <a:normAutofit/>
          </a:bodyPr>
          <a:lstStyle/>
          <a:p>
            <a:pPr marL="0" indent="0" algn="ctr" rtl="1">
              <a:lnSpc>
                <a:spcPct val="150000"/>
              </a:lnSpc>
              <a:buNone/>
            </a:pPr>
            <a:r>
              <a:rPr lang="ar-JO" sz="2800" b="1" i="0" u="sng" strike="noStrike" dirty="0">
                <a:solidFill>
                  <a:schemeClr val="accent1"/>
                </a:solidFill>
                <a:effectLst/>
              </a:rPr>
              <a:t>التحكم والشفافية: تحدّي المنهج الرقابي</a:t>
            </a:r>
          </a:p>
        </p:txBody>
      </p:sp>
      <p:sp>
        <p:nvSpPr>
          <p:cNvPr id="10" name="Content Placeholder 9">
            <a:extLst>
              <a:ext uri="{FF2B5EF4-FFF2-40B4-BE49-F238E27FC236}">
                <a16:creationId xmlns:a16="http://schemas.microsoft.com/office/drawing/2014/main" id="{5F93E1B0-DE59-A246-89B9-36EC26439E98}"/>
              </a:ext>
            </a:extLst>
          </p:cNvPr>
          <p:cNvSpPr>
            <a:spLocks noGrp="1"/>
          </p:cNvSpPr>
          <p:nvPr>
            <p:ph sz="half" idx="2"/>
          </p:nvPr>
        </p:nvSpPr>
        <p:spPr>
          <a:xfrm>
            <a:off x="3699164" y="979796"/>
            <a:ext cx="8492836" cy="5759956"/>
          </a:xfrm>
        </p:spPr>
        <p:txBody>
          <a:bodyPr>
            <a:normAutofit lnSpcReduction="10000"/>
          </a:bodyPr>
          <a:lstStyle/>
          <a:p>
            <a:pPr marL="0" indent="0" algn="just" rtl="1">
              <a:lnSpc>
                <a:spcPct val="150000"/>
              </a:lnSpc>
              <a:buNone/>
            </a:pPr>
            <a:r>
              <a:rPr lang="ar-JO" i="0" strike="noStrike" dirty="0">
                <a:solidFill>
                  <a:schemeClr val="accent1"/>
                </a:solidFill>
                <a:effectLst/>
              </a:rPr>
              <a:t>المطالب الأكاديمية والمجتمعية تدعو إلى شفافية الخوارزميات ومساءلة المنصات عن تأثيرات انتشار المحتوى. في العالم العربي تتصاعد الدعوات لوضع سياسات حماية بيانات، وممارسات تحكم خوارزميات التوزيع. هذا جانب تنظيمي ما يزال في مراحل مبكرة.</a:t>
            </a:r>
          </a:p>
          <a:p>
            <a:pPr marL="0" indent="0" algn="just" rtl="1">
              <a:lnSpc>
                <a:spcPct val="150000"/>
              </a:lnSpc>
              <a:buNone/>
            </a:pPr>
            <a:r>
              <a:rPr lang="ar-JO" dirty="0"/>
              <a:t>قوانين العمل الحالية في غالبية الدول العربية، لا تعترف بحقوق العاملين في المنصات الرقمية كما للعاملين التقليديين، مما يخلق غموضا تنظيميا يؤثر سلبا على معايير العمل وحقوق العمال، ويحرمهم غالبًا من الحق في التنظيم النقابي، مما يؤدي إلى اختلال في توازن القوى لصالح الشركات مالكة المنصات، ويضعف معايير العمل.</a:t>
            </a:r>
            <a:endParaRPr lang="en-JO"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pic>
        <p:nvPicPr>
          <p:cNvPr id="12" name="Picture 11">
            <a:extLst>
              <a:ext uri="{FF2B5EF4-FFF2-40B4-BE49-F238E27FC236}">
                <a16:creationId xmlns:a16="http://schemas.microsoft.com/office/drawing/2014/main" id="{336676BF-55EA-F743-AE5F-81DCBD2BFE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248160" y="2104634"/>
            <a:ext cx="6001526" cy="3505203"/>
          </a:xfrm>
          <a:prstGeom prst="rect">
            <a:avLst/>
          </a:prstGeom>
        </p:spPr>
      </p:pic>
    </p:spTree>
    <p:extLst>
      <p:ext uri="{BB962C8B-B14F-4D97-AF65-F5344CB8AC3E}">
        <p14:creationId xmlns:p14="http://schemas.microsoft.com/office/powerpoint/2010/main" val="14662851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BA4D3-2598-244B-8717-602D4D8E21F7}"/>
              </a:ext>
            </a:extLst>
          </p:cNvPr>
          <p:cNvSpPr>
            <a:spLocks noGrp="1"/>
          </p:cNvSpPr>
          <p:nvPr>
            <p:ph type="ctrTitle"/>
          </p:nvPr>
        </p:nvSpPr>
        <p:spPr>
          <a:xfrm>
            <a:off x="4017818" y="43728"/>
            <a:ext cx="8007927" cy="2512436"/>
          </a:xfrm>
        </p:spPr>
        <p:txBody>
          <a:bodyPr>
            <a:normAutofit/>
          </a:bodyPr>
          <a:lstStyle/>
          <a:p>
            <a:pPr>
              <a:lnSpc>
                <a:spcPct val="150000"/>
              </a:lnSpc>
            </a:pPr>
            <a:r>
              <a:rPr lang="ar-JO" sz="3600" b="0" i="0" u="none" strike="noStrike" dirty="0">
                <a:solidFill>
                  <a:schemeClr val="accent1">
                    <a:lumMod val="75000"/>
                  </a:schemeClr>
                </a:solidFill>
                <a:effectLst/>
                <a:latin typeface="-webkit-standard"/>
              </a:rPr>
              <a:t>اذا كنت تستخدم فيسبوك، إنستغرام، هل تعتقد أن ما تشاهده من أخبار هو ما تختاره حقًا، أم ما تملكه الخوارزمية وتختار أن تريه لك؟</a:t>
            </a:r>
            <a:endParaRPr lang="en-JO" sz="3600" dirty="0">
              <a:solidFill>
                <a:schemeClr val="accent1">
                  <a:lumMod val="75000"/>
                </a:schemeClr>
              </a:solidFill>
            </a:endParaRPr>
          </a:p>
        </p:txBody>
      </p:sp>
      <p:sp>
        <p:nvSpPr>
          <p:cNvPr id="3" name="Subtitle 2">
            <a:extLst>
              <a:ext uri="{FF2B5EF4-FFF2-40B4-BE49-F238E27FC236}">
                <a16:creationId xmlns:a16="http://schemas.microsoft.com/office/drawing/2014/main" id="{51EAD614-AFAB-EC47-B1A9-BF4515BFF664}"/>
              </a:ext>
            </a:extLst>
          </p:cNvPr>
          <p:cNvSpPr>
            <a:spLocks noGrp="1"/>
          </p:cNvSpPr>
          <p:nvPr>
            <p:ph type="subTitle" idx="1"/>
          </p:nvPr>
        </p:nvSpPr>
        <p:spPr>
          <a:xfrm>
            <a:off x="4017818" y="3408218"/>
            <a:ext cx="8174182" cy="3406054"/>
          </a:xfrm>
        </p:spPr>
        <p:txBody>
          <a:bodyPr>
            <a:normAutofit fontScale="47500" lnSpcReduction="20000"/>
          </a:bodyPr>
          <a:lstStyle/>
          <a:p>
            <a:pPr>
              <a:lnSpc>
                <a:spcPct val="170000"/>
              </a:lnSpc>
            </a:pPr>
            <a:r>
              <a:rPr lang="ar-JO" sz="5100" b="0" i="0" u="none" strike="noStrike" dirty="0">
                <a:solidFill>
                  <a:srgbClr val="000000"/>
                </a:solidFill>
                <a:effectLst/>
              </a:rPr>
              <a:t>هل تجعل الخوارزميات المحتوى أكثر تنوعًا أم أكثر تشابهًا؟ ولماذا؟</a:t>
            </a:r>
          </a:p>
          <a:p>
            <a:pPr>
              <a:lnSpc>
                <a:spcPct val="170000"/>
              </a:lnSpc>
            </a:pPr>
            <a:r>
              <a:rPr lang="ar-JO" sz="5100" b="0" i="0" u="none" strike="noStrike" dirty="0">
                <a:solidFill>
                  <a:srgbClr val="000000"/>
                </a:solidFill>
                <a:effectLst/>
              </a:rPr>
              <a:t>ناقش: “الخوارزمية لا تهتم بالحقيقة، بل بالتفاعل.” إلى أي مدى تتفق مع ذلك؟</a:t>
            </a:r>
          </a:p>
          <a:p>
            <a:pPr>
              <a:lnSpc>
                <a:spcPct val="170000"/>
              </a:lnSpc>
            </a:pPr>
            <a:r>
              <a:rPr lang="ar-JO" sz="5100" b="0" i="0" u="none" strike="noStrike" dirty="0">
                <a:solidFill>
                  <a:srgbClr val="000000"/>
                </a:solidFill>
                <a:effectLst/>
              </a:rPr>
              <a:t>كيف يمكن للمؤسسات الإعلامية الصغيرة أن تتعامل مع خوارزميات المنصات الكبرى لتحافظ على انتشار محتواها؟</a:t>
            </a:r>
          </a:p>
          <a:p>
            <a:pPr marL="0" indent="0" algn="ctr" defTabSz="914400" rtl="1" eaLnBrk="1" latinLnBrk="0" hangingPunct="1">
              <a:lnSpc>
                <a:spcPct val="90000"/>
              </a:lnSpc>
              <a:spcBef>
                <a:spcPts val="1000"/>
              </a:spcBef>
              <a:buFont typeface="Arial" panose="020B0604020202020204" pitchFamily="34" charset="0"/>
              <a:buNone/>
            </a:pPr>
            <a:endParaRPr lang="en-JO" dirty="0"/>
          </a:p>
        </p:txBody>
      </p:sp>
      <p:pic>
        <p:nvPicPr>
          <p:cNvPr id="7" name="Picture 6">
            <a:extLst>
              <a:ext uri="{FF2B5EF4-FFF2-40B4-BE49-F238E27FC236}">
                <a16:creationId xmlns:a16="http://schemas.microsoft.com/office/drawing/2014/main" id="{54D71E9B-E5E1-8D4E-BD56-740FAA7C8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017818" cy="6858000"/>
          </a:xfrm>
          <a:prstGeom prst="rect">
            <a:avLst/>
          </a:prstGeom>
        </p:spPr>
      </p:pic>
    </p:spTree>
    <p:extLst>
      <p:ext uri="{BB962C8B-B14F-4D97-AF65-F5344CB8AC3E}">
        <p14:creationId xmlns:p14="http://schemas.microsoft.com/office/powerpoint/2010/main" val="11159596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775"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0"/>
            <a:ext cx="7624293" cy="711218"/>
          </a:xfrm>
        </p:spPr>
        <p:txBody>
          <a:bodyPr>
            <a:noAutofit/>
          </a:bodyPr>
          <a:lstStyle/>
          <a:p>
            <a:pPr marL="0" indent="0" algn="ctr" rtl="1">
              <a:lnSpc>
                <a:spcPct val="150000"/>
              </a:lnSpc>
              <a:buNone/>
            </a:pPr>
            <a:r>
              <a:rPr lang="ar-JO" sz="3200" b="1" i="0" u="sng" strike="noStrike" dirty="0">
                <a:solidFill>
                  <a:schemeClr val="accent1">
                    <a:lumMod val="75000"/>
                  </a:schemeClr>
                </a:solidFill>
                <a:effectLst/>
              </a:rPr>
              <a:t>دراسة عربية للنقاش</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167641" y="868680"/>
            <a:ext cx="11830770" cy="5849207"/>
          </a:xfrm>
        </p:spPr>
        <p:txBody>
          <a:bodyPr>
            <a:normAutofit fontScale="92500" lnSpcReduction="20000"/>
          </a:bodyPr>
          <a:lstStyle/>
          <a:p>
            <a:pPr marL="0" indent="0" algn="ctr" rtl="1">
              <a:lnSpc>
                <a:spcPct val="150000"/>
              </a:lnSpc>
              <a:buNone/>
            </a:pPr>
            <a:r>
              <a:rPr lang="ar-JO" sz="2400" b="1" i="0" u="sng" strike="noStrike" dirty="0">
                <a:solidFill>
                  <a:schemeClr val="accent5">
                    <a:lumMod val="75000"/>
                  </a:schemeClr>
                </a:solidFill>
                <a:effectLst/>
              </a:rPr>
              <a:t>إدراك الجمهور لتأثير الأنظمة الخوارزمية على توزيع المحتوى الإخباري بموقع فيسبوك وعلاقته بسلوكهم التفاعلي</a:t>
            </a:r>
          </a:p>
          <a:p>
            <a:pPr marL="0" indent="0" algn="just" rtl="1">
              <a:lnSpc>
                <a:spcPct val="150000"/>
              </a:lnSpc>
              <a:buNone/>
            </a:pPr>
            <a:r>
              <a:rPr lang="ar-JO" sz="2400" b="0" i="0" u="none" strike="noStrike" dirty="0">
                <a:solidFill>
                  <a:schemeClr val="accent1">
                    <a:lumMod val="75000"/>
                  </a:schemeClr>
                </a:solidFill>
                <a:effectLst/>
              </a:rPr>
              <a:t>(وسام محمد أحمد حسن، مجلة البحوث الإعلامية، المجلد 70، العدد 1، أبريل 2024) </a:t>
            </a:r>
          </a:p>
          <a:p>
            <a:pPr marL="0" indent="0" algn="just" rtl="1">
              <a:lnSpc>
                <a:spcPct val="150000"/>
              </a:lnSpc>
              <a:buNone/>
            </a:pPr>
            <a:r>
              <a:rPr lang="ar-JO" sz="2400" b="0" i="0" u="none" strike="noStrike" dirty="0">
                <a:solidFill>
                  <a:schemeClr val="accent1">
                    <a:lumMod val="75000"/>
                  </a:schemeClr>
                </a:solidFill>
                <a:effectLst/>
              </a:rPr>
              <a:t>المنهج: وصفية تحليلية مع استطلاع ميداني لجمهور مستخدمي فيسبوك؛ تهدف إلى معرفة كيف يدرك الجمهور أن الخوارزميات تؤثر فيما يصل إليهم من محتوى إخباري، وكيف هذا الإدراك ينعكس على سلوكهم التفاعلي مع المحتوى (إعجاب، تعليق، مشاركة). </a:t>
            </a:r>
          </a:p>
          <a:p>
            <a:pPr marL="0" indent="0" algn="just" rtl="1">
              <a:lnSpc>
                <a:spcPct val="150000"/>
              </a:lnSpc>
              <a:buNone/>
            </a:pPr>
            <a:r>
              <a:rPr lang="ar-JO" sz="2400" b="1" i="0" u="sng" strike="noStrike" dirty="0">
                <a:solidFill>
                  <a:srgbClr val="C00000"/>
                </a:solidFill>
                <a:effectLst/>
              </a:rPr>
              <a:t>أهم النتائج:</a:t>
            </a:r>
          </a:p>
          <a:p>
            <a:pPr algn="just" rtl="1">
              <a:lnSpc>
                <a:spcPct val="150000"/>
              </a:lnSpc>
            </a:pPr>
            <a:r>
              <a:rPr lang="ar-JO" sz="2400" b="0" i="0" u="none" strike="noStrike" dirty="0">
                <a:solidFill>
                  <a:schemeClr val="accent1">
                    <a:lumMod val="75000"/>
                  </a:schemeClr>
                </a:solidFill>
                <a:effectLst/>
              </a:rPr>
              <a:t>جمهور مستخدمي فيسبوك يدرك أن الخوارزميات تُصنّف المحتوى وتحدّد ما يظهر ضمن الخلاصات الإخبارية وفقًا لتفاعل المستخدم وتفضيلاته السابقة. إلا أن الكثير منهم لا يكون على علم كاف بأن هناك تدخلًا بشريًا من وراء الخوارزمية — مثل السياسات التحريرية لمنصات التواصل أو الأطر التنظيمية. </a:t>
            </a:r>
          </a:p>
          <a:p>
            <a:pPr algn="just" rtl="1">
              <a:lnSpc>
                <a:spcPct val="150000"/>
              </a:lnSpc>
            </a:pPr>
            <a:r>
              <a:rPr lang="ar-JO" sz="2400" b="0" i="0" u="none" strike="noStrike" dirty="0">
                <a:solidFill>
                  <a:schemeClr val="accent1">
                    <a:lumMod val="75000"/>
                  </a:schemeClr>
                </a:solidFill>
                <a:effectLst/>
              </a:rPr>
              <a:t>المستخدمين يشيرون إلى أن المحتوى الأكثر جذبًا (جذّاب بصريًا، استفزازي، أو مثير للتفاعل) غالبًا ما يُعطى أولوية في الخوارزميات على المحتوى الرصين أو التحليلي.</a:t>
            </a:r>
          </a:p>
          <a:p>
            <a:pPr marL="0" indent="0" algn="just">
              <a:lnSpc>
                <a:spcPct val="150000"/>
              </a:lnSpc>
              <a:buNone/>
            </a:pPr>
            <a:r>
              <a:rPr lang="en-US" sz="2400" b="0" i="0" u="none" strike="noStrike" dirty="0">
                <a:solidFill>
                  <a:schemeClr val="accent1">
                    <a:lumMod val="75000"/>
                  </a:schemeClr>
                </a:solidFill>
                <a:effectLst/>
                <a:hlinkClick r:id="rId3"/>
              </a:rPr>
              <a:t>https://journals.ekb.eg/article_346990.html</a:t>
            </a:r>
            <a:r>
              <a:rPr lang="ar-SA" sz="2400" b="0" i="0" u="none" strike="noStrike" dirty="0">
                <a:solidFill>
                  <a:schemeClr val="accent1">
                    <a:lumMod val="75000"/>
                  </a:schemeClr>
                </a:solidFill>
                <a:effectLst/>
              </a:rPr>
              <a:t> </a:t>
            </a:r>
            <a:endParaRPr lang="en-US" sz="2400" b="0" i="0" u="none" strike="noStrike" dirty="0">
              <a:solidFill>
                <a:schemeClr val="accent1">
                  <a:lumMod val="75000"/>
                </a:schemeClr>
              </a:solidFill>
              <a:effectLst/>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Tree>
    <p:extLst>
      <p:ext uri="{BB962C8B-B14F-4D97-AF65-F5344CB8AC3E}">
        <p14:creationId xmlns:p14="http://schemas.microsoft.com/office/powerpoint/2010/main" val="23136456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E6F3E-B28A-214B-ABBE-4010C31D33E0}"/>
              </a:ext>
            </a:extLst>
          </p:cNvPr>
          <p:cNvSpPr>
            <a:spLocks noGrp="1"/>
          </p:cNvSpPr>
          <p:nvPr>
            <p:ph type="title"/>
          </p:nvPr>
        </p:nvSpPr>
        <p:spPr>
          <a:xfrm>
            <a:off x="1239982" y="323561"/>
            <a:ext cx="10515600" cy="1325563"/>
          </a:xfrm>
        </p:spPr>
        <p:txBody>
          <a:bodyPr>
            <a:normAutofit/>
          </a:bodyPr>
          <a:lstStyle/>
          <a:p>
            <a:pPr algn="ctr"/>
            <a:r>
              <a:rPr lang="ar-JO" b="1" i="0" u="none" strike="noStrike" dirty="0">
                <a:solidFill>
                  <a:schemeClr val="accent5">
                    <a:lumMod val="75000"/>
                  </a:schemeClr>
                </a:solidFill>
                <a:effectLst/>
              </a:rPr>
              <a:t>علاقات الإعلام بالتسويق وصناعة العلاقات العامة</a:t>
            </a:r>
            <a:br>
              <a:rPr lang="ar-JO" b="1" i="0" u="none" strike="noStrike" dirty="0">
                <a:solidFill>
                  <a:schemeClr val="accent5">
                    <a:lumMod val="75000"/>
                  </a:schemeClr>
                </a:solidFill>
                <a:effectLst/>
              </a:rPr>
            </a:br>
            <a:endParaRPr lang="en-JO" dirty="0">
              <a:solidFill>
                <a:schemeClr val="accent5">
                  <a:lumMod val="75000"/>
                </a:schemeClr>
              </a:solidFill>
            </a:endParaRPr>
          </a:p>
        </p:txBody>
      </p:sp>
      <p:pic>
        <p:nvPicPr>
          <p:cNvPr id="4" name="Picture 3">
            <a:extLst>
              <a:ext uri="{FF2B5EF4-FFF2-40B4-BE49-F238E27FC236}">
                <a16:creationId xmlns:a16="http://schemas.microsoft.com/office/drawing/2014/main" id="{FAC8195B-AA6C-5445-93CA-BF96C729BA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92200"/>
            <a:ext cx="12192000" cy="5765800"/>
          </a:xfrm>
          <a:prstGeom prst="rect">
            <a:avLst/>
          </a:prstGeom>
        </p:spPr>
      </p:pic>
    </p:spTree>
    <p:extLst>
      <p:ext uri="{BB962C8B-B14F-4D97-AF65-F5344CB8AC3E}">
        <p14:creationId xmlns:p14="http://schemas.microsoft.com/office/powerpoint/2010/main" val="6466925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8130" y="-67591"/>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838200" y="33369"/>
            <a:ext cx="10515600" cy="643627"/>
          </a:xfrm>
        </p:spPr>
        <p:txBody>
          <a:bodyPr>
            <a:noAutofit/>
          </a:bodyPr>
          <a:lstStyle/>
          <a:p>
            <a:pPr marL="0" indent="0" algn="ctr" rtl="1">
              <a:lnSpc>
                <a:spcPct val="150000"/>
              </a:lnSpc>
              <a:buNone/>
            </a:pPr>
            <a:r>
              <a:rPr lang="ar-JO" sz="3200" b="1" u="sng" dirty="0">
                <a:solidFill>
                  <a:schemeClr val="accent1">
                    <a:lumMod val="75000"/>
                  </a:schemeClr>
                </a:solidFill>
              </a:rPr>
              <a:t>الإعلام كقناة تسويقية: التحوّل الوظيفي</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6795654" y="1109713"/>
            <a:ext cx="5181600" cy="4879975"/>
          </a:xfrm>
        </p:spPr>
        <p:txBody>
          <a:bodyPr>
            <a:normAutofit/>
          </a:bodyPr>
          <a:lstStyle/>
          <a:p>
            <a:pPr marL="0" indent="0" algn="just" rtl="1">
              <a:lnSpc>
                <a:spcPct val="150000"/>
              </a:lnSpc>
              <a:buNone/>
            </a:pPr>
            <a:r>
              <a:rPr lang="ar-JO" sz="2400" dirty="0">
                <a:solidFill>
                  <a:schemeClr val="accent1"/>
                </a:solidFill>
              </a:rPr>
              <a:t>الإعلام الرقمي أصبح أداة تسويق بحد ذاته: المؤسسات تستخدم المحتوى الإعلامي لبناء العلامة التجارية، وتوظف قنوات التواصل لنشر رسائل تسويقية مضمنة في مادة إعلامية. هذا يتركز في استراتيجيات </a:t>
            </a:r>
            <a:r>
              <a:rPr lang="en-US" sz="2400" dirty="0">
                <a:solidFill>
                  <a:schemeClr val="accent1"/>
                </a:solidFill>
              </a:rPr>
              <a:t>Content Marketing </a:t>
            </a:r>
            <a:r>
              <a:rPr lang="ar-JO" sz="2400" dirty="0">
                <a:solidFill>
                  <a:schemeClr val="accent1"/>
                </a:solidFill>
              </a:rPr>
              <a:t>و</a:t>
            </a:r>
            <a:r>
              <a:rPr lang="en-US" sz="2400" dirty="0">
                <a:solidFill>
                  <a:schemeClr val="accent1"/>
                </a:solidFill>
              </a:rPr>
              <a:t>Branded Content</a:t>
            </a:r>
            <a:endParaRPr lang="ar-JO" sz="2000" dirty="0">
              <a:solidFill>
                <a:srgbClr val="002060"/>
              </a:solidFill>
            </a:endParaRPr>
          </a:p>
        </p:txBody>
      </p:sp>
      <p:sp>
        <p:nvSpPr>
          <p:cNvPr id="2" name="Content Placeholder 1">
            <a:extLst>
              <a:ext uri="{FF2B5EF4-FFF2-40B4-BE49-F238E27FC236}">
                <a16:creationId xmlns:a16="http://schemas.microsoft.com/office/drawing/2014/main" id="{96C1F28A-2597-B74C-95F0-FDED58D910BF}"/>
              </a:ext>
            </a:extLst>
          </p:cNvPr>
          <p:cNvSpPr>
            <a:spLocks noGrp="1"/>
          </p:cNvSpPr>
          <p:nvPr>
            <p:ph sz="half" idx="2"/>
          </p:nvPr>
        </p:nvSpPr>
        <p:spPr>
          <a:xfrm>
            <a:off x="214746" y="1109713"/>
            <a:ext cx="5957454" cy="5526614"/>
          </a:xfrm>
        </p:spPr>
        <p:txBody>
          <a:bodyPr>
            <a:normAutofit/>
          </a:bodyPr>
          <a:lstStyle/>
          <a:p>
            <a:pPr marL="0" indent="0" algn="ctr" defTabSz="914400" rtl="1" eaLnBrk="1" latinLnBrk="0" hangingPunct="1">
              <a:lnSpc>
                <a:spcPct val="150000"/>
              </a:lnSpc>
              <a:spcBef>
                <a:spcPts val="1000"/>
              </a:spcBef>
              <a:buNone/>
            </a:pPr>
            <a:r>
              <a:rPr lang="ar-JO" sz="2400" b="1" u="sng" dirty="0">
                <a:solidFill>
                  <a:schemeClr val="accent1">
                    <a:lumMod val="75000"/>
                  </a:schemeClr>
                </a:solidFill>
              </a:rPr>
              <a:t>التكامل بين الإعلام، التسويق، والعلاقات العامة (</a:t>
            </a:r>
            <a:r>
              <a:rPr lang="en-US" sz="2400" b="1" u="sng" dirty="0">
                <a:solidFill>
                  <a:schemeClr val="accent1">
                    <a:lumMod val="75000"/>
                  </a:schemeClr>
                </a:solidFill>
              </a:rPr>
              <a:t>PR)</a:t>
            </a:r>
          </a:p>
          <a:p>
            <a:pPr marL="0" indent="0" algn="r" defTabSz="914400" rtl="1" eaLnBrk="1" latinLnBrk="0" hangingPunct="1">
              <a:lnSpc>
                <a:spcPct val="150000"/>
              </a:lnSpc>
              <a:spcBef>
                <a:spcPts val="1000"/>
              </a:spcBef>
              <a:buNone/>
            </a:pPr>
            <a:r>
              <a:rPr lang="ar-JO" sz="2400" dirty="0">
                <a:solidFill>
                  <a:schemeClr val="accent1">
                    <a:lumMod val="75000"/>
                  </a:schemeClr>
                </a:solidFill>
              </a:rPr>
              <a:t>إن الصياغة الحديثة للإعلام الرقمي تُظهر تداخل المهام:</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الإعلام ينتج الثقة والمصداقية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التسويق يقود التحويل والمبيعات</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العلاقات العامة تُدير السمعة والأزمات</a:t>
            </a:r>
          </a:p>
          <a:p>
            <a:pPr marL="0" indent="0" algn="r" defTabSz="914400" rtl="1" eaLnBrk="1" latinLnBrk="0" hangingPunct="1">
              <a:lnSpc>
                <a:spcPct val="150000"/>
              </a:lnSpc>
              <a:spcBef>
                <a:spcPts val="1000"/>
              </a:spcBef>
              <a:buNone/>
            </a:pPr>
            <a:r>
              <a:rPr lang="ar-JO" sz="2400" u="sng" dirty="0">
                <a:solidFill>
                  <a:schemeClr val="accent1">
                    <a:lumMod val="75000"/>
                  </a:schemeClr>
                </a:solidFill>
              </a:rPr>
              <a:t>لذلك فإن النجاح في البيئة الرقمية يتطلب تعاونًا منهجيًا بين الفرق الثلاثة.</a:t>
            </a:r>
            <a:endParaRPr lang="en-JO" sz="2400" u="sng" dirty="0">
              <a:solidFill>
                <a:schemeClr val="accent1">
                  <a:lumMod val="75000"/>
                </a:schemeClr>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Tree>
    <p:extLst>
      <p:ext uri="{BB962C8B-B14F-4D97-AF65-F5344CB8AC3E}">
        <p14:creationId xmlns:p14="http://schemas.microsoft.com/office/powerpoint/2010/main" val="32149890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22725"/>
            <a:ext cx="7599294" cy="669029"/>
          </a:xfrm>
          <a:prstGeom prst="rect">
            <a:avLst/>
          </a:prstGeom>
          <a:noFill/>
        </p:spPr>
        <p:txBody>
          <a:bodyPr wrap="square" rtlCol="0">
            <a:spAutoFit/>
          </a:bodyPr>
          <a:lstStyle/>
          <a:p>
            <a:pPr marL="0" indent="0" algn="ctr" defTabSz="914400" rtl="1" eaLnBrk="1" latinLnBrk="0" hangingPunct="1">
              <a:lnSpc>
                <a:spcPct val="150000"/>
              </a:lnSpc>
              <a:buNone/>
            </a:pPr>
            <a:r>
              <a:rPr lang="ar-JO" sz="2800" b="1" dirty="0">
                <a:solidFill>
                  <a:schemeClr val="accent1">
                    <a:lumMod val="75000"/>
                  </a:schemeClr>
                </a:solidFill>
              </a:rPr>
              <a:t>أدوات رقمية مشتركة بين الإعلام والتسويق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236526" y="991100"/>
            <a:ext cx="11561775" cy="2437900"/>
          </a:xfrm>
        </p:spPr>
        <p:txBody>
          <a:bodyPr>
            <a:normAutofit fontScale="92500"/>
          </a:bodyPr>
          <a:lstStyle/>
          <a:p>
            <a:pPr marL="457200" indent="-457200" algn="just" defTabSz="914400" rtl="1" eaLnBrk="1" latinLnBrk="0" hangingPunct="1">
              <a:lnSpc>
                <a:spcPct val="150000"/>
              </a:lnSpc>
              <a:buFont typeface="+mj-lt"/>
              <a:buAutoNum type="arabicPeriod"/>
            </a:pPr>
            <a:r>
              <a:rPr lang="ar-JO" sz="2400" dirty="0">
                <a:solidFill>
                  <a:schemeClr val="accent1">
                    <a:lumMod val="75000"/>
                  </a:schemeClr>
                </a:solidFill>
              </a:rPr>
              <a:t>أدوات قياس </a:t>
            </a:r>
            <a:r>
              <a:rPr lang="ar-SA" sz="2400" dirty="0">
                <a:solidFill>
                  <a:schemeClr val="accent1">
                    <a:lumMod val="75000"/>
                  </a:schemeClr>
                </a:solidFill>
              </a:rPr>
              <a:t>السوق والشريحة المجتمعية المستهدفة</a:t>
            </a:r>
            <a:r>
              <a:rPr lang="ar-JO" sz="2400" dirty="0">
                <a:solidFill>
                  <a:schemeClr val="accent1">
                    <a:lumMod val="75000"/>
                  </a:schemeClr>
                </a:solidFill>
              </a:rPr>
              <a:t> (</a:t>
            </a:r>
            <a:r>
              <a:rPr lang="en-US" sz="2400" dirty="0">
                <a:solidFill>
                  <a:schemeClr val="accent1">
                    <a:lumMod val="75000"/>
                  </a:schemeClr>
                </a:solidFill>
              </a:rPr>
              <a:t>social listening</a:t>
            </a:r>
          </a:p>
          <a:p>
            <a:pPr marL="457200" indent="-457200" algn="just" defTabSz="914400" rtl="1" eaLnBrk="1" latinLnBrk="0" hangingPunct="1">
              <a:lnSpc>
                <a:spcPct val="150000"/>
              </a:lnSpc>
              <a:buFont typeface="+mj-lt"/>
              <a:buAutoNum type="arabicPeriod"/>
            </a:pPr>
            <a:r>
              <a:rPr lang="ar-JO" sz="2400" dirty="0">
                <a:solidFill>
                  <a:schemeClr val="accent1">
                    <a:lumMod val="75000"/>
                  </a:schemeClr>
                </a:solidFill>
              </a:rPr>
              <a:t>أدوات إدارة المحتوى (</a:t>
            </a:r>
            <a:r>
              <a:rPr lang="en-US" sz="2400" dirty="0">
                <a:solidFill>
                  <a:schemeClr val="accent1">
                    <a:lumMod val="75000"/>
                  </a:schemeClr>
                </a:solidFill>
              </a:rPr>
              <a:t>CMS).</a:t>
            </a:r>
          </a:p>
          <a:p>
            <a:pPr marL="457200" indent="-457200" algn="just" defTabSz="914400" rtl="1" eaLnBrk="1" latinLnBrk="0" hangingPunct="1">
              <a:lnSpc>
                <a:spcPct val="150000"/>
              </a:lnSpc>
              <a:buFont typeface="+mj-lt"/>
              <a:buAutoNum type="arabicPeriod"/>
            </a:pPr>
            <a:r>
              <a:rPr lang="ar-JO" sz="2400" dirty="0">
                <a:solidFill>
                  <a:schemeClr val="accent1">
                    <a:lumMod val="75000"/>
                  </a:schemeClr>
                </a:solidFill>
              </a:rPr>
              <a:t>أدوات التحليلات (</a:t>
            </a:r>
            <a:r>
              <a:rPr lang="en-US" sz="2400" dirty="0">
                <a:solidFill>
                  <a:schemeClr val="accent1">
                    <a:lumMod val="75000"/>
                  </a:schemeClr>
                </a:solidFill>
              </a:rPr>
              <a:t>Google Analytics، </a:t>
            </a:r>
            <a:r>
              <a:rPr lang="ar-JO" sz="2400" dirty="0">
                <a:solidFill>
                  <a:schemeClr val="accent1">
                    <a:lumMod val="75000"/>
                  </a:schemeClr>
                </a:solidFill>
              </a:rPr>
              <a:t>تحليلات المنصة).</a:t>
            </a:r>
          </a:p>
          <a:p>
            <a:pPr marL="0" indent="0" algn="just" defTabSz="914400" rtl="1" eaLnBrk="1" latinLnBrk="0" hangingPunct="1">
              <a:lnSpc>
                <a:spcPct val="150000"/>
              </a:lnSpc>
              <a:buNone/>
            </a:pPr>
            <a:r>
              <a:rPr lang="ar-JO" sz="2400" dirty="0">
                <a:solidFill>
                  <a:schemeClr val="accent1">
                    <a:lumMod val="75000"/>
                  </a:schemeClr>
                </a:solidFill>
              </a:rPr>
              <a:t>هذه الأدوات تمكّن فرق الإعلام والتسويق من اتخاذ قرارات قائمة على البيانات وتعظيم أثر الحملات.</a:t>
            </a:r>
          </a:p>
        </p:txBody>
      </p:sp>
      <p:pic>
        <p:nvPicPr>
          <p:cNvPr id="5" name="Picture 4">
            <a:extLst>
              <a:ext uri="{FF2B5EF4-FFF2-40B4-BE49-F238E27FC236}">
                <a16:creationId xmlns:a16="http://schemas.microsoft.com/office/drawing/2014/main" id="{E0330F33-CF72-B94E-99E6-428EA6CD6D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754581"/>
            <a:ext cx="12191999" cy="2962921"/>
          </a:xfrm>
          <a:prstGeom prst="rect">
            <a:avLst/>
          </a:prstGeom>
        </p:spPr>
      </p:pic>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401796"/>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chemeClr val="accent1">
                    <a:lumMod val="75000"/>
                  </a:schemeClr>
                </a:solidFill>
              </a:rPr>
              <a:t>المقاييس المتقدمة لقياس فاعلية التكامل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5029201" y="1216602"/>
            <a:ext cx="6634884" cy="5239602"/>
          </a:xfrm>
        </p:spPr>
        <p:txBody>
          <a:bodyPr>
            <a:normAutofit lnSpcReduction="10000"/>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معدل تحويل المشاهد إلى عميل (</a:t>
            </a:r>
            <a:r>
              <a:rPr lang="en-US" sz="2400" dirty="0">
                <a:solidFill>
                  <a:schemeClr val="accent1">
                    <a:lumMod val="75000"/>
                  </a:schemeClr>
                </a:solidFill>
              </a:rPr>
              <a:t>Conversion Rate).</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قيمة العمر الافتراضي للعميل (</a:t>
            </a:r>
            <a:r>
              <a:rPr lang="en-US" sz="2400" dirty="0">
                <a:solidFill>
                  <a:schemeClr val="accent1">
                    <a:lumMod val="75000"/>
                  </a:schemeClr>
                </a:solidFill>
              </a:rPr>
              <a:t>Customer Lifetime Value).</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مؤشر السمعة الرقمية (</a:t>
            </a:r>
            <a:r>
              <a:rPr lang="en-US" sz="2400" dirty="0">
                <a:solidFill>
                  <a:schemeClr val="accent1">
                    <a:lumMod val="75000"/>
                  </a:schemeClr>
                </a:solidFill>
              </a:rPr>
              <a:t>Sentiment Score).</a:t>
            </a:r>
          </a:p>
          <a:p>
            <a:pPr marL="0" indent="0" algn="r" defTabSz="914400" rtl="1" eaLnBrk="1" latinLnBrk="0" hangingPunct="1">
              <a:lnSpc>
                <a:spcPct val="150000"/>
              </a:lnSpc>
              <a:spcBef>
                <a:spcPts val="1000"/>
              </a:spcBef>
              <a:buNone/>
            </a:pPr>
            <a:r>
              <a:rPr lang="ar-JO" sz="2400" dirty="0">
                <a:solidFill>
                  <a:schemeClr val="accent1">
                    <a:lumMod val="75000"/>
                  </a:schemeClr>
                </a:solidFill>
              </a:rPr>
              <a:t>استخدام هذه المقاييس يساعد الفرق على ربط الجهود الإعلامية بنتائج قابلة للقياس.</a:t>
            </a:r>
            <a:endParaRPr lang="en-US" sz="2400" dirty="0">
              <a:solidFill>
                <a:schemeClr val="accent1">
                  <a:lumMod val="75000"/>
                </a:schemeClr>
              </a:solidFill>
            </a:endParaRPr>
          </a:p>
          <a:p>
            <a:pPr marL="0" indent="0" algn="just" defTabSz="914400" rtl="1" eaLnBrk="1" latinLnBrk="0" hangingPunct="1">
              <a:lnSpc>
                <a:spcPct val="150000"/>
              </a:lnSpc>
              <a:buNone/>
            </a:pPr>
            <a:r>
              <a:rPr lang="ar-JO" sz="2400" b="0" i="0" u="none" strike="noStrike" dirty="0">
                <a:solidFill>
                  <a:schemeClr val="accent1">
                    <a:lumMod val="75000"/>
                  </a:schemeClr>
                </a:solidFill>
                <a:effectLst/>
                <a:latin typeface="-webkit-standard"/>
              </a:rPr>
              <a:t>يُذكر أن مجموعة </a:t>
            </a:r>
            <a:r>
              <a:rPr lang="en-US" sz="2400" b="0" i="0" u="none" strike="noStrike" dirty="0">
                <a:solidFill>
                  <a:schemeClr val="accent1">
                    <a:lumMod val="75000"/>
                  </a:schemeClr>
                </a:solidFill>
                <a:effectLst/>
                <a:latin typeface="-webkit-standard"/>
              </a:rPr>
              <a:t>MBC </a:t>
            </a:r>
            <a:r>
              <a:rPr lang="ar-JO" sz="2400" b="0" i="0" u="none" strike="noStrike" dirty="0">
                <a:solidFill>
                  <a:schemeClr val="accent1">
                    <a:lumMod val="75000"/>
                  </a:schemeClr>
                </a:solidFill>
                <a:effectLst/>
                <a:latin typeface="-webkit-standard"/>
              </a:rPr>
              <a:t>نجحت في استخدام المحتوى المخصص للوصول إلى 150 مليون مشاهد أسبوعياً كجزء من استراتيجيتها في جذب الانتباه العربي. </a:t>
            </a:r>
          </a:p>
          <a:p>
            <a:pPr marL="0" indent="0" algn="just" defTabSz="914400" eaLnBrk="1" latinLnBrk="0" hangingPunct="1">
              <a:lnSpc>
                <a:spcPct val="150000"/>
              </a:lnSpc>
              <a:buNone/>
            </a:pPr>
            <a:r>
              <a:rPr lang="en-US" sz="1600" dirty="0">
                <a:solidFill>
                  <a:schemeClr val="accent1">
                    <a:lumMod val="75000"/>
                  </a:schemeClr>
                </a:solidFill>
                <a:hlinkClick r:id="rId3"/>
              </a:rPr>
              <a:t>https://campaignme.com/ar/</a:t>
            </a:r>
            <a:r>
              <a:rPr lang="ar-JO" sz="1600" dirty="0">
                <a:solidFill>
                  <a:schemeClr val="accent1">
                    <a:lumMod val="75000"/>
                  </a:schemeClr>
                </a:solidFill>
                <a:hlinkClick r:id="rId3"/>
              </a:rPr>
              <a:t>االقتصاد-اإلبداعي-ومعركة-جذب-االنتبا/</a:t>
            </a:r>
            <a:r>
              <a:rPr lang="ar-JO" sz="1600" dirty="0">
                <a:solidFill>
                  <a:schemeClr val="accent1">
                    <a:lumMod val="75000"/>
                  </a:schemeClr>
                </a:solidFill>
              </a:rPr>
              <a:t>? </a:t>
            </a:r>
          </a:p>
          <a:p>
            <a:pPr marL="0" indent="0" algn="r" defTabSz="914400" rtl="1" eaLnBrk="1" latinLnBrk="0" hangingPunct="1">
              <a:lnSpc>
                <a:spcPct val="150000"/>
              </a:lnSpc>
              <a:spcBef>
                <a:spcPts val="1000"/>
              </a:spcBef>
              <a:buNone/>
            </a:pPr>
            <a:endParaRPr lang="en-JO" sz="2400" dirty="0">
              <a:solidFill>
                <a:schemeClr val="accent1">
                  <a:lumMod val="75000"/>
                </a:schemeClr>
              </a:solidFill>
            </a:endParaRPr>
          </a:p>
        </p:txBody>
      </p:sp>
      <p:pic>
        <p:nvPicPr>
          <p:cNvPr id="15" name="Picture 14">
            <a:extLst>
              <a:ext uri="{FF2B5EF4-FFF2-40B4-BE49-F238E27FC236}">
                <a16:creationId xmlns:a16="http://schemas.microsoft.com/office/drawing/2014/main" id="{8DF20476-E1B9-874D-ADCB-C2BA8AFF1A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66899"/>
            <a:ext cx="5029201" cy="5991101"/>
          </a:xfrm>
          <a:prstGeom prst="rect">
            <a:avLst/>
          </a:prstGeom>
        </p:spPr>
      </p:pic>
    </p:spTree>
    <p:extLst>
      <p:ext uri="{BB962C8B-B14F-4D97-AF65-F5344CB8AC3E}">
        <p14:creationId xmlns:p14="http://schemas.microsoft.com/office/powerpoint/2010/main" val="8836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388326"/>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chemeClr val="accent1">
                    <a:lumMod val="75000"/>
                  </a:schemeClr>
                </a:solidFill>
              </a:rPr>
              <a:t>نشاط تطبيقي مقترح-غير إلزامي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991100"/>
            <a:ext cx="11291454" cy="5659160"/>
          </a:xfrm>
        </p:spPr>
        <p:txBody>
          <a:bodyPr>
            <a:normAutofit/>
          </a:bodyPr>
          <a:lstStyle/>
          <a:p>
            <a:pPr marL="0" indent="0" algn="r" rtl="1">
              <a:buNone/>
            </a:pPr>
            <a:r>
              <a:rPr lang="ar-JO" sz="2400" b="1" dirty="0">
                <a:solidFill>
                  <a:schemeClr val="accent1">
                    <a:lumMod val="75000"/>
                  </a:schemeClr>
                </a:solidFill>
              </a:rPr>
              <a:t>العنوان: </a:t>
            </a:r>
            <a:r>
              <a:rPr lang="ar-JO" sz="2400" b="1" i="0" u="none" strike="noStrike" dirty="0">
                <a:solidFill>
                  <a:schemeClr val="accent1">
                    <a:lumMod val="75000"/>
                  </a:schemeClr>
                </a:solidFill>
                <a:effectLst/>
              </a:rPr>
              <a:t>منصة تربح... ومستخدم يتأثر: تحليل نموذج اقتصادي لخوارزمية رقمية</a:t>
            </a:r>
            <a:endParaRPr lang="ar-JO" sz="2400" b="0" i="0" u="none" strike="noStrike" dirty="0">
              <a:solidFill>
                <a:schemeClr val="accent1">
                  <a:lumMod val="75000"/>
                </a:schemeClr>
              </a:solidFill>
              <a:effectLst/>
            </a:endParaRPr>
          </a:p>
          <a:p>
            <a:pPr marL="0" indent="0" algn="r" rtl="1">
              <a:buNone/>
            </a:pPr>
            <a:r>
              <a:rPr lang="ar-JO" sz="2400" b="1" i="0" u="none" strike="noStrike" dirty="0">
                <a:solidFill>
                  <a:schemeClr val="accent1">
                    <a:lumMod val="75000"/>
                  </a:schemeClr>
                </a:solidFill>
                <a:effectLst/>
              </a:rPr>
              <a:t>الهدف:</a:t>
            </a:r>
          </a:p>
          <a:p>
            <a:pPr marL="0" indent="0" algn="r" rtl="1">
              <a:buNone/>
            </a:pPr>
            <a:r>
              <a:rPr lang="ar-JO" sz="2400" b="0" i="0" u="none" strike="noStrike" dirty="0">
                <a:solidFill>
                  <a:schemeClr val="accent1">
                    <a:lumMod val="75000"/>
                  </a:schemeClr>
                </a:solidFill>
                <a:effectLst/>
              </a:rPr>
              <a:t>أن يفهم الطلاب العلاقة بين نموذج العمل التجاري للمنصات (الربح من الإعلانات/البيانات/الاشتراكات) وبين </a:t>
            </a:r>
            <a:r>
              <a:rPr lang="ar-JO" sz="2400" b="1" i="0" u="none" strike="noStrike" dirty="0">
                <a:solidFill>
                  <a:schemeClr val="accent1">
                    <a:lumMod val="75000"/>
                  </a:schemeClr>
                </a:solidFill>
                <a:effectLst/>
              </a:rPr>
              <a:t>تشكيل المحتوى وسلوك الجمهور</a:t>
            </a:r>
            <a:r>
              <a:rPr lang="ar-JO" sz="2400" b="0" i="0" u="none" strike="noStrike" dirty="0">
                <a:solidFill>
                  <a:schemeClr val="accent1">
                    <a:lumMod val="75000"/>
                  </a:schemeClr>
                </a:solidFill>
                <a:effectLst/>
              </a:rPr>
              <a:t>من خلال الخوارزميات.</a:t>
            </a:r>
          </a:p>
          <a:p>
            <a:pPr algn="r" rtl="1"/>
            <a:r>
              <a:rPr lang="ar-JO" sz="2400" b="1" i="0" u="none" strike="noStrike" dirty="0">
                <a:solidFill>
                  <a:schemeClr val="accent1">
                    <a:lumMod val="75000"/>
                  </a:schemeClr>
                </a:solidFill>
                <a:effectLst/>
              </a:rPr>
              <a:t>المهام المطلوبة:</a:t>
            </a:r>
            <a:br>
              <a:rPr lang="ar-JO" sz="2400" b="0" i="0" u="none" strike="noStrike" dirty="0">
                <a:solidFill>
                  <a:schemeClr val="accent1">
                    <a:lumMod val="75000"/>
                  </a:schemeClr>
                </a:solidFill>
                <a:effectLst/>
              </a:rPr>
            </a:br>
            <a:r>
              <a:rPr lang="ar-JO" sz="2400" b="0" i="0" u="none" strike="noStrike" dirty="0">
                <a:solidFill>
                  <a:schemeClr val="accent1">
                    <a:lumMod val="75000"/>
                  </a:schemeClr>
                </a:solidFill>
                <a:effectLst/>
              </a:rPr>
              <a:t>يختار كل طالب منكم </a:t>
            </a:r>
            <a:r>
              <a:rPr lang="ar-JO" sz="2400" b="1" i="0" u="none" strike="noStrike" dirty="0">
                <a:solidFill>
                  <a:schemeClr val="accent1">
                    <a:lumMod val="75000"/>
                  </a:schemeClr>
                </a:solidFill>
                <a:effectLst/>
              </a:rPr>
              <a:t>منصة رقمية واحدة</a:t>
            </a:r>
            <a:r>
              <a:rPr lang="ar-JO" sz="2400" b="0" i="0" u="none" strike="noStrike" dirty="0">
                <a:solidFill>
                  <a:schemeClr val="accent1">
                    <a:lumMod val="75000"/>
                  </a:schemeClr>
                </a:solidFill>
                <a:effectLst/>
              </a:rPr>
              <a:t> من القائمة التالية أو منصات أخرى مشابه يعرفها:</a:t>
            </a:r>
          </a:p>
          <a:p>
            <a:pPr algn="r" rtl="1">
              <a:buFont typeface="Arial" panose="020B0604020202020204" pitchFamily="34" charset="0"/>
              <a:buChar char="•"/>
            </a:pPr>
            <a:r>
              <a:rPr lang="ar-JO" sz="2400" b="1" i="0" u="none" strike="noStrike" dirty="0">
                <a:solidFill>
                  <a:schemeClr val="accent1">
                    <a:lumMod val="75000"/>
                  </a:schemeClr>
                </a:solidFill>
                <a:effectLst/>
              </a:rPr>
              <a:t>يوتيوب</a:t>
            </a:r>
            <a:endParaRPr lang="ar-JO" sz="2400" b="0" i="0" u="none" strike="noStrike" dirty="0">
              <a:solidFill>
                <a:schemeClr val="accent1">
                  <a:lumMod val="75000"/>
                </a:schemeClr>
              </a:solidFill>
              <a:effectLst/>
            </a:endParaRPr>
          </a:p>
          <a:p>
            <a:pPr algn="r" rtl="1">
              <a:buFont typeface="Arial" panose="020B0604020202020204" pitchFamily="34" charset="0"/>
              <a:buChar char="•"/>
            </a:pPr>
            <a:r>
              <a:rPr lang="ar-JO" sz="2400" b="1" i="0" u="none" strike="noStrike" dirty="0">
                <a:solidFill>
                  <a:schemeClr val="accent1">
                    <a:lumMod val="75000"/>
                  </a:schemeClr>
                </a:solidFill>
                <a:effectLst/>
              </a:rPr>
              <a:t>تيك توك</a:t>
            </a:r>
            <a:endParaRPr lang="ar-JO" sz="2400" b="0" i="0" u="none" strike="noStrike" dirty="0">
              <a:solidFill>
                <a:schemeClr val="accent1">
                  <a:lumMod val="75000"/>
                </a:schemeClr>
              </a:solidFill>
              <a:effectLst/>
            </a:endParaRPr>
          </a:p>
          <a:p>
            <a:pPr algn="r" rtl="1">
              <a:buFont typeface="Arial" panose="020B0604020202020204" pitchFamily="34" charset="0"/>
              <a:buChar char="•"/>
            </a:pPr>
            <a:r>
              <a:rPr lang="ar-JO" sz="2400" b="1" i="0" u="none" strike="noStrike" dirty="0">
                <a:solidFill>
                  <a:schemeClr val="accent1">
                    <a:lumMod val="75000"/>
                  </a:schemeClr>
                </a:solidFill>
                <a:effectLst/>
              </a:rPr>
              <a:t>إنستغرام</a:t>
            </a:r>
            <a:endParaRPr lang="ar-JO" sz="2400" b="0" i="0" u="none" strike="noStrike" dirty="0">
              <a:solidFill>
                <a:schemeClr val="accent1">
                  <a:lumMod val="75000"/>
                </a:schemeClr>
              </a:solidFill>
              <a:effectLst/>
            </a:endParaRPr>
          </a:p>
          <a:p>
            <a:pPr algn="r" rtl="1">
              <a:buFont typeface="Arial" panose="020B0604020202020204" pitchFamily="34" charset="0"/>
              <a:buChar char="•"/>
            </a:pPr>
            <a:r>
              <a:rPr lang="ar-JO" sz="2400" b="1" i="0" u="none" strike="noStrike" dirty="0">
                <a:solidFill>
                  <a:schemeClr val="accent1">
                    <a:lumMod val="75000"/>
                  </a:schemeClr>
                </a:solidFill>
                <a:effectLst/>
              </a:rPr>
              <a:t>نتفلكس</a:t>
            </a:r>
            <a:endParaRPr lang="ar-JO" sz="2400" b="0" i="0" u="none" strike="noStrike" dirty="0">
              <a:solidFill>
                <a:schemeClr val="accent1">
                  <a:lumMod val="75000"/>
                </a:schemeClr>
              </a:solidFill>
              <a:effectLst/>
            </a:endParaRPr>
          </a:p>
          <a:p>
            <a:pPr algn="r" rtl="1">
              <a:buFont typeface="Arial" panose="020B0604020202020204" pitchFamily="34" charset="0"/>
              <a:buChar char="•"/>
            </a:pPr>
            <a:r>
              <a:rPr lang="ar-JO" sz="2400" b="1" i="0" u="none" strike="noStrike" dirty="0">
                <a:solidFill>
                  <a:schemeClr val="accent1">
                    <a:lumMod val="75000"/>
                  </a:schemeClr>
                </a:solidFill>
                <a:effectLst/>
              </a:rPr>
              <a:t>سبوتيفاي</a:t>
            </a:r>
            <a:endParaRPr lang="ar-JO" sz="2400" b="0" i="0" u="none" strike="noStrike" dirty="0">
              <a:solidFill>
                <a:schemeClr val="accent1">
                  <a:lumMod val="75000"/>
                </a:schemeClr>
              </a:solidFill>
              <a:effectLst/>
            </a:endParaRPr>
          </a:p>
          <a:p>
            <a:pPr algn="r" rtl="1">
              <a:buFont typeface="Arial" panose="020B0604020202020204" pitchFamily="34" charset="0"/>
              <a:buChar char="•"/>
            </a:pPr>
            <a:r>
              <a:rPr lang="ar-JO" sz="2400" b="1" i="0" u="none" strike="noStrike" dirty="0">
                <a:solidFill>
                  <a:schemeClr val="accent1">
                    <a:lumMod val="75000"/>
                  </a:schemeClr>
                </a:solidFill>
                <a:effectLst/>
              </a:rPr>
              <a:t>شاهد / منصة عربية محلية</a:t>
            </a:r>
            <a:endParaRPr lang="ar-JO" sz="2400" b="0" i="0" u="none" strike="noStrike" dirty="0">
              <a:solidFill>
                <a:schemeClr val="accent1">
                  <a:lumMod val="75000"/>
                </a:schemeClr>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1394704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393468"/>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chemeClr val="accent1">
                    <a:lumMod val="75000"/>
                  </a:schemeClr>
                </a:solidFill>
              </a:rPr>
              <a:t>نشاط تطبيقي مقترح-غير إلزامي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3</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991100"/>
            <a:ext cx="11291454" cy="5659160"/>
          </a:xfrm>
        </p:spPr>
        <p:txBody>
          <a:bodyPr>
            <a:normAutofit/>
          </a:bodyPr>
          <a:lstStyle/>
          <a:p>
            <a:pPr marL="0" indent="0" algn="r" rtl="1">
              <a:buNone/>
            </a:pPr>
            <a:r>
              <a:rPr lang="ar-JO" sz="2400" b="0" i="0" u="none" strike="noStrike" dirty="0">
                <a:solidFill>
                  <a:schemeClr val="accent1">
                    <a:lumMod val="75000"/>
                  </a:schemeClr>
                </a:solidFill>
                <a:effectLst/>
              </a:rPr>
              <a:t>ثم تقوم بما يلي:</a:t>
            </a:r>
          </a:p>
          <a:p>
            <a:pPr algn="r" rtl="1">
              <a:buFont typeface="+mj-lt"/>
              <a:buAutoNum type="arabicPeriod"/>
            </a:pPr>
            <a:r>
              <a:rPr lang="ar-JO" sz="2400" b="1" i="0" u="none" strike="noStrike" dirty="0">
                <a:solidFill>
                  <a:schemeClr val="accent1">
                    <a:lumMod val="75000"/>
                  </a:schemeClr>
                </a:solidFill>
                <a:effectLst/>
              </a:rPr>
              <a:t>تحليل نموذج العمل</a:t>
            </a:r>
            <a:endParaRPr lang="ar-JO" sz="2400" b="0" i="0" u="none" strike="noStrike" dirty="0">
              <a:solidFill>
                <a:schemeClr val="accent1">
                  <a:lumMod val="75000"/>
                </a:schemeClr>
              </a:solidFill>
              <a:effectLst/>
            </a:endParaRPr>
          </a:p>
          <a:p>
            <a:pPr marL="742950" lvl="1" indent="-285750" algn="r" rtl="1">
              <a:buFont typeface="+mj-lt"/>
              <a:buAutoNum type="arabicPeriod"/>
            </a:pPr>
            <a:r>
              <a:rPr lang="ar-JO" b="0" i="0" u="none" strike="noStrike" dirty="0">
                <a:solidFill>
                  <a:schemeClr val="accent1">
                    <a:lumMod val="75000"/>
                  </a:schemeClr>
                </a:solidFill>
                <a:effectLst/>
              </a:rPr>
              <a:t>ما مصادر الدخل الرئيسة للمنصة؟ (إعلانات – اشتراكات – بيانات المستخدمين – رعاية محتوى...)</a:t>
            </a:r>
          </a:p>
          <a:p>
            <a:pPr marL="742950" lvl="1" indent="-285750" algn="r" rtl="1">
              <a:buFont typeface="+mj-lt"/>
              <a:buAutoNum type="arabicPeriod"/>
            </a:pPr>
            <a:r>
              <a:rPr lang="ar-JO" b="0" i="0" u="none" strike="noStrike" dirty="0">
                <a:solidFill>
                  <a:schemeClr val="accent1">
                    <a:lumMod val="75000"/>
                  </a:schemeClr>
                </a:solidFill>
                <a:effectLst/>
              </a:rPr>
              <a:t>ما الفئة المستهدفة الرئيسة للمحتوى؟</a:t>
            </a:r>
          </a:p>
          <a:p>
            <a:pPr algn="r" rtl="1">
              <a:buFont typeface="+mj-lt"/>
              <a:buAutoNum type="arabicPeriod"/>
            </a:pPr>
            <a:r>
              <a:rPr lang="ar-JO" sz="2400" b="1" i="0" u="none" strike="noStrike" dirty="0">
                <a:solidFill>
                  <a:schemeClr val="accent1">
                    <a:lumMod val="75000"/>
                  </a:schemeClr>
                </a:solidFill>
                <a:effectLst/>
              </a:rPr>
              <a:t>تحليل الخوارزمية وتأثيرها</a:t>
            </a:r>
            <a:endParaRPr lang="ar-JO" sz="2400" b="0" i="0" u="none" strike="noStrike" dirty="0">
              <a:solidFill>
                <a:schemeClr val="accent1">
                  <a:lumMod val="75000"/>
                </a:schemeClr>
              </a:solidFill>
              <a:effectLst/>
            </a:endParaRPr>
          </a:p>
          <a:p>
            <a:pPr marL="742950" lvl="1" indent="-285750" algn="r" rtl="1">
              <a:buFont typeface="+mj-lt"/>
              <a:buAutoNum type="arabicPeriod"/>
            </a:pPr>
            <a:r>
              <a:rPr lang="ar-JO" b="0" i="0" u="none" strike="noStrike" dirty="0">
                <a:solidFill>
                  <a:schemeClr val="accent1">
                    <a:lumMod val="75000"/>
                  </a:schemeClr>
                </a:solidFill>
                <a:effectLst/>
              </a:rPr>
              <a:t>كيف تُوصي المنصة بالمحتوى؟ (ما نوع التفاعل المطلوب لتوصية أكبر؟)</a:t>
            </a:r>
          </a:p>
          <a:p>
            <a:pPr marL="742950" lvl="1" indent="-285750" algn="r" rtl="1">
              <a:buFont typeface="+mj-lt"/>
              <a:buAutoNum type="arabicPeriod"/>
            </a:pPr>
            <a:r>
              <a:rPr lang="ar-JO" b="0" i="0" u="none" strike="noStrike" dirty="0">
                <a:solidFill>
                  <a:schemeClr val="accent1">
                    <a:lumMod val="75000"/>
                  </a:schemeClr>
                </a:solidFill>
                <a:effectLst/>
              </a:rPr>
              <a:t>ما أثر الخوارزمية على تنوّع وجودة المحتوى؟</a:t>
            </a:r>
          </a:p>
          <a:p>
            <a:pPr algn="r" rtl="1">
              <a:buFont typeface="+mj-lt"/>
              <a:buAutoNum type="arabicPeriod"/>
            </a:pPr>
            <a:r>
              <a:rPr lang="ar-JO" sz="2400" b="1" i="0" u="none" strike="noStrike" dirty="0">
                <a:solidFill>
                  <a:schemeClr val="accent1">
                    <a:lumMod val="75000"/>
                  </a:schemeClr>
                </a:solidFill>
                <a:effectLst/>
              </a:rPr>
              <a:t>التقاطع مع التسويق والعلاقات العامة</a:t>
            </a:r>
            <a:endParaRPr lang="ar-JO" sz="2400" b="0" i="0" u="none" strike="noStrike" dirty="0">
              <a:solidFill>
                <a:schemeClr val="accent1">
                  <a:lumMod val="75000"/>
                </a:schemeClr>
              </a:solidFill>
              <a:effectLst/>
            </a:endParaRPr>
          </a:p>
          <a:p>
            <a:pPr marL="742950" lvl="1" indent="-285750" algn="r" rtl="1">
              <a:buFont typeface="+mj-lt"/>
              <a:buAutoNum type="arabicPeriod"/>
            </a:pPr>
            <a:r>
              <a:rPr lang="ar-JO" b="0" i="0" u="none" strike="noStrike" dirty="0">
                <a:solidFill>
                  <a:schemeClr val="accent1">
                    <a:lumMod val="75000"/>
                  </a:schemeClr>
                </a:solidFill>
                <a:effectLst/>
              </a:rPr>
              <a:t>كيف تستخدم الشركات هذه المنصة في الترويج أو بناء العلامة التجارية؟</a:t>
            </a:r>
          </a:p>
          <a:p>
            <a:pPr marL="742950" lvl="1" indent="-285750" algn="r" rtl="1">
              <a:buFont typeface="+mj-lt"/>
              <a:buAutoNum type="arabicPeriod"/>
            </a:pPr>
            <a:r>
              <a:rPr lang="ar-JO" b="0" i="0" u="none" strike="noStrike" dirty="0">
                <a:solidFill>
                  <a:schemeClr val="accent1">
                    <a:lumMod val="75000"/>
                  </a:schemeClr>
                </a:solidFill>
                <a:effectLst/>
              </a:rPr>
              <a:t>هل ترى المجموعة أن المحتوى “الإعلاني” أصبح مموّهًا ضمن المحتوى الأصلي؟ (مثال: إعلان أصلي – </a:t>
            </a:r>
            <a:r>
              <a:rPr lang="en-US" b="0" i="0" u="none" strike="noStrike" dirty="0">
                <a:solidFill>
                  <a:schemeClr val="accent1">
                    <a:lumMod val="75000"/>
                  </a:schemeClr>
                </a:solidFill>
                <a:effectLst/>
              </a:rPr>
              <a:t>Native Ads).</a:t>
            </a:r>
          </a:p>
          <a:p>
            <a:pPr algn="r" rtl="1">
              <a:buFont typeface="+mj-lt"/>
              <a:buAutoNum type="arabicPeriod"/>
            </a:pPr>
            <a:r>
              <a:rPr lang="ar-JO" sz="2400" b="1" i="0" u="none" strike="noStrike" dirty="0">
                <a:solidFill>
                  <a:schemeClr val="accent1">
                    <a:lumMod val="75000"/>
                  </a:schemeClr>
                </a:solidFill>
                <a:effectLst/>
              </a:rPr>
              <a:t>عرض النتائج في 5 شرائح ونقاش مفتوح حولها</a:t>
            </a:r>
            <a:endParaRPr lang="ar-JO" sz="2400" b="0" i="0" u="none" strike="noStrike" dirty="0">
              <a:solidFill>
                <a:schemeClr val="accent1">
                  <a:lumMod val="75000"/>
                </a:schemeClr>
              </a:solidFill>
              <a:effectLst/>
            </a:endParaRPr>
          </a:p>
          <a:p>
            <a:pPr marL="742950" lvl="1" indent="-285750" algn="r" rtl="1">
              <a:buFont typeface="+mj-lt"/>
              <a:buAutoNum type="arabicPeriod"/>
            </a:pPr>
            <a:r>
              <a:rPr lang="ar-JO" b="0" i="0" u="none" strike="noStrike" dirty="0">
                <a:solidFill>
                  <a:schemeClr val="accent1">
                    <a:lumMod val="75000"/>
                  </a:schemeClr>
                </a:solidFill>
                <a:effectLst/>
              </a:rPr>
              <a:t>تتضمن نقاط التحليل، مثالًا واقعيًا (رابط إعلان أو حملة عربية)، وخلاصة توصي المنصة أو المستخدم بشيء.</a:t>
            </a:r>
          </a:p>
        </p:txBody>
      </p:sp>
    </p:spTree>
    <p:extLst>
      <p:ext uri="{BB962C8B-B14F-4D97-AF65-F5344CB8AC3E}">
        <p14:creationId xmlns:p14="http://schemas.microsoft.com/office/powerpoint/2010/main" val="1261608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859443"/>
            <a:ext cx="11679192" cy="5924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3160938" y="107378"/>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477671" y="1010148"/>
            <a:ext cx="11383024" cy="393607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أبو رمان، فادي. (2023). الخوارزميات وهندسة تفضيلات مستخدمي الإعلام الاجتماعي: </a:t>
            </a:r>
            <a:r>
              <a:rPr lang="en-US" sz="1200" dirty="0">
                <a:solidFill>
                  <a:schemeClr val="accent1">
                    <a:lumMod val="75000"/>
                  </a:schemeClr>
                </a:solidFill>
                <a:latin typeface="Arial" panose="020B0604020202020204" pitchFamily="34" charset="0"/>
                <a:cs typeface="Arial" panose="020B0604020202020204" pitchFamily="34" charset="0"/>
              </a:rPr>
              <a:t>Algorithms and Preferences Engineering of Social Media Users. </a:t>
            </a:r>
            <a:r>
              <a:rPr lang="en-US" sz="1200" dirty="0" err="1">
                <a:solidFill>
                  <a:schemeClr val="accent1">
                    <a:lumMod val="75000"/>
                  </a:schemeClr>
                </a:solidFill>
                <a:latin typeface="Arial" panose="020B0604020202020204" pitchFamily="34" charset="0"/>
                <a:cs typeface="Arial" panose="020B0604020202020204" pitchFamily="34" charset="0"/>
              </a:rPr>
              <a:t>Academia.edu</a:t>
            </a:r>
            <a:r>
              <a:rPr lang="en-US" sz="1200" dirty="0">
                <a:solidFill>
                  <a:schemeClr val="accent1">
                    <a:lumMod val="75000"/>
                  </a:schemeClr>
                </a:solidFill>
                <a:latin typeface="Arial" panose="020B0604020202020204" pitchFamily="34" charset="0"/>
                <a:cs typeface="Arial" panose="020B0604020202020204" pitchFamily="34" charset="0"/>
              </a:rPr>
              <a:t>.</a:t>
            </a:r>
            <a:r>
              <a:rPr lang="ar-SA" sz="1200" dirty="0">
                <a:solidFill>
                  <a:schemeClr val="accent1">
                    <a:lumMod val="75000"/>
                  </a:schemeClr>
                </a:solidFill>
                <a:latin typeface="Arial" panose="020B0604020202020204" pitchFamily="34" charset="0"/>
                <a:cs typeface="Arial" panose="020B0604020202020204" pitchFamily="34" charset="0"/>
              </a:rPr>
              <a:t> </a:t>
            </a:r>
            <a:r>
              <a:rPr lang="en-US" sz="1200" dirty="0">
                <a:solidFill>
                  <a:schemeClr val="accent1">
                    <a:lumMod val="75000"/>
                  </a:schemeClr>
                </a:solidFill>
                <a:latin typeface="Arial" panose="020B0604020202020204" pitchFamily="34" charset="0"/>
                <a:cs typeface="Arial" panose="020B0604020202020204" pitchFamily="34" charset="0"/>
              </a:rPr>
              <a:t> </a:t>
            </a:r>
            <a:r>
              <a:rPr lang="en-US" sz="1200" dirty="0">
                <a:solidFill>
                  <a:schemeClr val="accent1">
                    <a:lumMod val="75000"/>
                  </a:schemeClr>
                </a:solidFill>
                <a:latin typeface="Arial" panose="020B0604020202020204" pitchFamily="34" charset="0"/>
                <a:cs typeface="Arial" panose="020B0604020202020204" pitchFamily="34" charset="0"/>
                <a:hlinkClick r:id="rId2"/>
              </a:rPr>
              <a:t>https://</a:t>
            </a:r>
            <a:r>
              <a:rPr lang="en-US" sz="1200" dirty="0" err="1">
                <a:solidFill>
                  <a:schemeClr val="accent1">
                    <a:lumMod val="75000"/>
                  </a:schemeClr>
                </a:solidFill>
                <a:latin typeface="Arial" panose="020B0604020202020204" pitchFamily="34" charset="0"/>
                <a:cs typeface="Arial" panose="020B0604020202020204" pitchFamily="34" charset="0"/>
                <a:hlinkClick r:id="rId2"/>
              </a:rPr>
              <a:t>www.academia.edu</a:t>
            </a:r>
            <a:r>
              <a:rPr lang="en-US" sz="1200" dirty="0">
                <a:solidFill>
                  <a:schemeClr val="accent1">
                    <a:lumMod val="75000"/>
                  </a:schemeClr>
                </a:solidFill>
                <a:latin typeface="Arial" panose="020B0604020202020204" pitchFamily="34" charset="0"/>
                <a:cs typeface="Arial" panose="020B0604020202020204" pitchFamily="34" charset="0"/>
                <a:hlinkClick r:id="rId2"/>
              </a:rPr>
              <a:t>/41961892/</a:t>
            </a:r>
            <a:r>
              <a:rPr lang="ar-JO" sz="1200" dirty="0">
                <a:solidFill>
                  <a:schemeClr val="accent1">
                    <a:lumMod val="75000"/>
                  </a:schemeClr>
                </a:solidFill>
                <a:latin typeface="Arial" panose="020B0604020202020204" pitchFamily="34" charset="0"/>
                <a:cs typeface="Arial" panose="020B0604020202020204" pitchFamily="34" charset="0"/>
                <a:hlinkClick r:id="rId2"/>
              </a:rPr>
              <a:t>الخوارزميات_وهندسة_تفضيلات_مستخدمي_الإعلام_الاجتماعي_</a:t>
            </a:r>
            <a:r>
              <a:rPr lang="en-US" sz="1200" dirty="0">
                <a:solidFill>
                  <a:schemeClr val="accent1">
                    <a:lumMod val="75000"/>
                  </a:schemeClr>
                </a:solidFill>
                <a:latin typeface="Arial" panose="020B0604020202020204" pitchFamily="34" charset="0"/>
                <a:cs typeface="Arial" panose="020B0604020202020204" pitchFamily="34" charset="0"/>
                <a:hlinkClick r:id="rId2"/>
              </a:rPr>
              <a:t>Algorithms_and_Preferences_Engineering_of_Social_Media_Users</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العيسى، م. (2024). اقتصاديات المنصات الرقمية ونماذج الأعمال الإعلامية الجديدة. مجلة دراسات الإعلام والاتصال، 12(3)، 77–102. جامعة القاهرة. </a:t>
            </a:r>
            <a:r>
              <a:rPr lang="en-US" sz="1200" dirty="0">
                <a:solidFill>
                  <a:schemeClr val="accent1">
                    <a:lumMod val="75000"/>
                  </a:schemeClr>
                </a:solidFill>
                <a:latin typeface="Arial" panose="020B0604020202020204" pitchFamily="34" charset="0"/>
                <a:cs typeface="Arial" panose="020B0604020202020204" pitchFamily="34" charset="0"/>
                <a:hlinkClick r:id="rId3"/>
              </a:rPr>
              <a:t>https://jsb.journals.ekb.eg/article_346990.html</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مركز التواصل العربي. (2024). منتدى التواصل: التسويق الرقمي والتحول في اقتصاد الإعلام. المنتدى العربي للتواصل. </a:t>
            </a:r>
            <a:r>
              <a:rPr lang="en-US" sz="1200" dirty="0">
                <a:solidFill>
                  <a:schemeClr val="accent1">
                    <a:lumMod val="75000"/>
                  </a:schemeClr>
                </a:solidFill>
                <a:latin typeface="Arial" panose="020B0604020202020204" pitchFamily="34" charset="0"/>
                <a:cs typeface="Arial" panose="020B0604020202020204" pitchFamily="34" charset="0"/>
                <a:hlinkClick r:id="rId4"/>
              </a:rPr>
              <a:t>https://tawasulforum.org/c/digital-marketing/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مؤسسة مسار. (2023). التسويق الرقمي وحقوق المستخدم: بين الخوارزميات والاستهداف التجاري. </a:t>
            </a:r>
            <a:r>
              <a:rPr lang="en-US" sz="1200" dirty="0">
                <a:solidFill>
                  <a:schemeClr val="accent1">
                    <a:lumMod val="75000"/>
                  </a:schemeClr>
                </a:solidFill>
                <a:latin typeface="Arial" panose="020B0604020202020204" pitchFamily="34" charset="0"/>
                <a:cs typeface="Arial" panose="020B0604020202020204" pitchFamily="34" charset="0"/>
                <a:hlinkClick r:id="rId5"/>
              </a:rPr>
              <a:t>https://masaar.net/ar/digital-marketing-and-user-rights/</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زوبوف، شوشانا. (2021). عصر رأسمالية المراقبة: النضال من أجل مستقبل الإنسان في جبهة القوة الجديدة. ترجمة: مركز نماء للدراسات والبحوث. بيروت: مركز نماء.</a:t>
            </a: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الهاشمي، ناصر. (2022). الإعلام الرقمي وتحولات نموذج العمل الإعلامي في العالم العربي. عمّان: دار الفكر العربي.</a:t>
            </a: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منصور، خالد. (2023). منصات الإعلام الجديدة: كيف تربح ولماذا نخسر جودة المحتوى؟ القاهرة: دار رؤية.</a:t>
            </a: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منصة شاهد. (2023). حملة “رمضان يجمعنا” الترويجية. مجموعة </a:t>
            </a:r>
            <a:r>
              <a:rPr lang="en-US" sz="1200" dirty="0">
                <a:solidFill>
                  <a:schemeClr val="accent1">
                    <a:lumMod val="75000"/>
                  </a:schemeClr>
                </a:solidFill>
                <a:latin typeface="Arial" panose="020B0604020202020204" pitchFamily="34" charset="0"/>
                <a:cs typeface="Arial" panose="020B0604020202020204" pitchFamily="34" charset="0"/>
              </a:rPr>
              <a:t>MBC. </a:t>
            </a:r>
            <a:r>
              <a:rPr lang="en-US" sz="1200" dirty="0">
                <a:solidFill>
                  <a:schemeClr val="accent1">
                    <a:lumMod val="75000"/>
                  </a:schemeClr>
                </a:solidFill>
                <a:latin typeface="Arial" panose="020B0604020202020204" pitchFamily="34" charset="0"/>
                <a:cs typeface="Arial" panose="020B0604020202020204" pitchFamily="34" charset="0"/>
                <a:hlinkClick r:id="rId6"/>
              </a:rPr>
              <a:t>https://shahid.mbc.net/</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شركة زين الأردن. (2022). حملة “زين الشباب” على تيك توك وإنستغرام. </a:t>
            </a:r>
            <a:r>
              <a:rPr lang="en-US" sz="1200" dirty="0">
                <a:solidFill>
                  <a:schemeClr val="accent1">
                    <a:lumMod val="75000"/>
                  </a:schemeClr>
                </a:solidFill>
                <a:latin typeface="Arial" panose="020B0604020202020204" pitchFamily="34" charset="0"/>
                <a:cs typeface="Arial" panose="020B0604020202020204" pitchFamily="34" charset="0"/>
                <a:hlinkClick r:id="rId7"/>
              </a:rPr>
              <a:t>https://www.instagram.com/zainjo/</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مبادرة تيك توك العربية. (2023). حملة “قدها” لدعم المحتوى الإيجابي العربي. </a:t>
            </a:r>
            <a:r>
              <a:rPr lang="en-US" sz="1200" dirty="0">
                <a:solidFill>
                  <a:schemeClr val="accent1">
                    <a:lumMod val="75000"/>
                  </a:schemeClr>
                </a:solidFill>
                <a:latin typeface="Arial" panose="020B0604020202020204" pitchFamily="34" charset="0"/>
                <a:cs typeface="Arial" panose="020B0604020202020204" pitchFamily="34" charset="0"/>
                <a:hlinkClick r:id="rId8"/>
              </a:rPr>
              <a:t>https://www.tiktok.com/@tiktokarabic</a:t>
            </a:r>
            <a:r>
              <a:rPr lang="ar-SA"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err="1">
                <a:solidFill>
                  <a:schemeClr val="accent1">
                    <a:lumMod val="75000"/>
                  </a:schemeClr>
                </a:solidFill>
                <a:latin typeface="Arial" panose="020B0604020202020204" pitchFamily="34" charset="0"/>
                <a:cs typeface="Arial" panose="020B0604020202020204" pitchFamily="34" charset="0"/>
              </a:rPr>
              <a:t>Zuboff</a:t>
            </a:r>
            <a:r>
              <a:rPr lang="en-US" sz="1200" dirty="0">
                <a:solidFill>
                  <a:schemeClr val="accent1">
                    <a:lumMod val="75000"/>
                  </a:schemeClr>
                </a:solidFill>
                <a:latin typeface="Arial" panose="020B0604020202020204" pitchFamily="34" charset="0"/>
                <a:cs typeface="Arial" panose="020B0604020202020204" pitchFamily="34" charset="0"/>
              </a:rPr>
              <a:t>, S. (2019). The Age of Surveillance Capitalism. New York: </a:t>
            </a:r>
            <a:r>
              <a:rPr lang="en-US" sz="1200" dirty="0" err="1">
                <a:solidFill>
                  <a:schemeClr val="accent1">
                    <a:lumMod val="75000"/>
                  </a:schemeClr>
                </a:solidFill>
                <a:latin typeface="Arial" panose="020B0604020202020204" pitchFamily="34" charset="0"/>
                <a:cs typeface="Arial" panose="020B0604020202020204" pitchFamily="34" charset="0"/>
              </a:rPr>
              <a:t>PublicAffairs</a:t>
            </a:r>
            <a:r>
              <a:rPr lang="en-US" sz="1200" dirty="0">
                <a:solidFill>
                  <a:schemeClr val="accent1">
                    <a:lumMod val="75000"/>
                  </a:schemeClr>
                </a:solidFill>
                <a:latin typeface="Arial" panose="020B0604020202020204" pitchFamily="34" charset="0"/>
                <a:cs typeface="Arial" panose="020B0604020202020204" pitchFamily="34" charset="0"/>
              </a:rPr>
              <a:t>.</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Nieman Lab. (2024). How platforms shape news visibility through algorithms. Harvard University. </a:t>
            </a:r>
            <a:r>
              <a:rPr lang="en-US" sz="1200" dirty="0">
                <a:solidFill>
                  <a:schemeClr val="accent1">
                    <a:lumMod val="75000"/>
                  </a:schemeClr>
                </a:solidFill>
                <a:latin typeface="Arial" panose="020B0604020202020204" pitchFamily="34" charset="0"/>
                <a:cs typeface="Arial" panose="020B0604020202020204" pitchFamily="34" charset="0"/>
                <a:hlinkClick r:id="rId9"/>
              </a:rPr>
              <a:t>https://www.niemanlab.org/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The Conversation. (2023). Algorithms and media power: Why we need transparency. </a:t>
            </a:r>
            <a:r>
              <a:rPr lang="en-US" sz="1200" dirty="0">
                <a:solidFill>
                  <a:schemeClr val="accent1">
                    <a:lumMod val="75000"/>
                  </a:schemeClr>
                </a:solidFill>
                <a:latin typeface="Arial" panose="020B0604020202020204" pitchFamily="34" charset="0"/>
                <a:cs typeface="Arial" panose="020B0604020202020204" pitchFamily="34" charset="0"/>
                <a:hlinkClick r:id="rId10"/>
              </a:rPr>
              <a:t>https://theconversation.com/</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3</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859443"/>
            <a:ext cx="11679192" cy="5924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2701636" y="107378"/>
            <a:ext cx="7162800" cy="658770"/>
          </a:xfrm>
          <a:prstGeom prst="rect">
            <a:avLst/>
          </a:prstGeom>
          <a:noFill/>
        </p:spPr>
        <p:txBody>
          <a:bodyPr wrap="square" rtlCol="0">
            <a:spAutoFit/>
          </a:bodyPr>
          <a:lstStyle/>
          <a:p>
            <a:pPr algn="ctr">
              <a:lnSpc>
                <a:spcPct val="150000"/>
              </a:lnSpc>
            </a:pPr>
            <a:r>
              <a:rPr lang="ar-JO" sz="2800" dirty="0">
                <a:solidFill>
                  <a:schemeClr val="accent1">
                    <a:lumMod val="75000"/>
                  </a:schemeClr>
                </a:solidFill>
                <a:latin typeface="Arial" panose="020B0604020202020204" pitchFamily="34" charset="0"/>
                <a:cs typeface="Arial" panose="020B0604020202020204" pitchFamily="34" charset="0"/>
              </a:rPr>
              <a:t>مواقع وتقارير موصى بها للاطلاع الإضافي</a:t>
            </a:r>
          </a:p>
        </p:txBody>
      </p:sp>
      <p:sp>
        <p:nvSpPr>
          <p:cNvPr id="48" name="TextBox 47"/>
          <p:cNvSpPr txBox="1"/>
          <p:nvPr/>
        </p:nvSpPr>
        <p:spPr>
          <a:xfrm>
            <a:off x="477671" y="1010148"/>
            <a:ext cx="11383024" cy="172008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200" dirty="0" err="1">
                <a:solidFill>
                  <a:schemeClr val="accent1">
                    <a:lumMod val="75000"/>
                  </a:schemeClr>
                </a:solidFill>
                <a:latin typeface="Arial" panose="020B0604020202020204" pitchFamily="34" charset="0"/>
                <a:cs typeface="Arial" panose="020B0604020202020204" pitchFamily="34" charset="0"/>
              </a:rPr>
              <a:t>DataReportal</a:t>
            </a:r>
            <a:r>
              <a:rPr lang="en-US" sz="1200" dirty="0">
                <a:solidFill>
                  <a:schemeClr val="accent1">
                    <a:lumMod val="75000"/>
                  </a:schemeClr>
                </a:solidFill>
                <a:latin typeface="Arial" panose="020B0604020202020204" pitchFamily="34" charset="0"/>
                <a:cs typeface="Arial" panose="020B0604020202020204" pitchFamily="34" charset="0"/>
              </a:rPr>
              <a:t>. (2025). Digital 2025: Global Digital Overview. </a:t>
            </a:r>
            <a:r>
              <a:rPr lang="en-US" sz="1200" dirty="0" err="1">
                <a:solidFill>
                  <a:schemeClr val="accent1">
                    <a:lumMod val="75000"/>
                  </a:schemeClr>
                </a:solidFill>
                <a:latin typeface="Arial" panose="020B0604020202020204" pitchFamily="34" charset="0"/>
                <a:cs typeface="Arial" panose="020B0604020202020204" pitchFamily="34" charset="0"/>
              </a:rPr>
              <a:t>Kepios</a:t>
            </a:r>
            <a:r>
              <a:rPr lang="en-US" sz="1200" dirty="0">
                <a:solidFill>
                  <a:schemeClr val="accent1">
                    <a:lumMod val="75000"/>
                  </a:schemeClr>
                </a:solidFill>
                <a:latin typeface="Arial" panose="020B0604020202020204" pitchFamily="34" charset="0"/>
                <a:cs typeface="Arial" panose="020B0604020202020204" pitchFamily="34" charset="0"/>
              </a:rPr>
              <a:t>, We Are Social &amp; Meltwater. </a:t>
            </a:r>
            <a:r>
              <a:rPr lang="en-US" sz="1200" dirty="0">
                <a:solidFill>
                  <a:schemeClr val="accent1">
                    <a:lumMod val="75000"/>
                  </a:schemeClr>
                </a:solidFill>
                <a:latin typeface="Arial" panose="020B0604020202020204" pitchFamily="34" charset="0"/>
                <a:cs typeface="Arial" panose="020B0604020202020204" pitchFamily="34" charset="0"/>
                <a:hlinkClick r:id="rId2"/>
              </a:rPr>
              <a:t>https://datareportal.com/reports/digital-2025-global-overview</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Statista. (2024). Global digital advertising market revenue 2019–2024. </a:t>
            </a:r>
            <a:r>
              <a:rPr lang="en-US" sz="1200" dirty="0">
                <a:solidFill>
                  <a:schemeClr val="accent1">
                    <a:lumMod val="75000"/>
                  </a:schemeClr>
                </a:solidFill>
                <a:latin typeface="Arial" panose="020B0604020202020204" pitchFamily="34" charset="0"/>
                <a:cs typeface="Arial" panose="020B0604020202020204" pitchFamily="34" charset="0"/>
                <a:hlinkClick r:id="rId3"/>
              </a:rPr>
              <a:t>https://www.statista.com/topics/1176/online-advertising/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Reuters Institute for the Study of Journalism. (2024). Digital News Report 2024. University of Oxford. </a:t>
            </a:r>
            <a:r>
              <a:rPr lang="en-US" sz="1200" dirty="0">
                <a:solidFill>
                  <a:schemeClr val="accent1">
                    <a:lumMod val="75000"/>
                  </a:schemeClr>
                </a:solidFill>
                <a:latin typeface="Arial" panose="020B0604020202020204" pitchFamily="34" charset="0"/>
                <a:cs typeface="Arial" panose="020B0604020202020204" pitchFamily="34" charset="0"/>
                <a:hlinkClick r:id="rId4"/>
              </a:rPr>
              <a:t>https://reutersinstitute.politics.ox.ac.uk/digital-news-report/2024</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Meta Business. (2025). Meta for Business: Advertising tools and revenue strategies. </a:t>
            </a:r>
            <a:r>
              <a:rPr lang="en-US" sz="1200" dirty="0">
                <a:solidFill>
                  <a:schemeClr val="accent1">
                    <a:lumMod val="75000"/>
                  </a:schemeClr>
                </a:solidFill>
                <a:latin typeface="Arial" panose="020B0604020202020204" pitchFamily="34" charset="0"/>
                <a:cs typeface="Arial" panose="020B0604020202020204" pitchFamily="34" charset="0"/>
                <a:hlinkClick r:id="rId5"/>
              </a:rPr>
              <a:t>https://www.facebook.com/business/</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Google Transparency Report. (2025). How advertising data is used. </a:t>
            </a:r>
            <a:r>
              <a:rPr lang="en-US" sz="1200" dirty="0">
                <a:solidFill>
                  <a:schemeClr val="accent1">
                    <a:lumMod val="75000"/>
                  </a:schemeClr>
                </a:solidFill>
                <a:latin typeface="Arial" panose="020B0604020202020204" pitchFamily="34" charset="0"/>
                <a:cs typeface="Arial" panose="020B0604020202020204" pitchFamily="34" charset="0"/>
                <a:hlinkClick r:id="rId6"/>
              </a:rPr>
              <a:t>https://transparencyreport.google.com/</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3</a:t>
            </a:r>
            <a:endParaRPr lang="en-JO" sz="2000" b="1" dirty="0">
              <a:solidFill>
                <a:schemeClr val="accent1">
                  <a:lumMod val="75000"/>
                </a:schemeClr>
              </a:solidFill>
            </a:endParaRPr>
          </a:p>
        </p:txBody>
      </p:sp>
    </p:spTree>
    <p:extLst>
      <p:ext uri="{BB962C8B-B14F-4D97-AF65-F5344CB8AC3E}">
        <p14:creationId xmlns:p14="http://schemas.microsoft.com/office/powerpoint/2010/main" val="3830905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7E3164-DAAE-4D16-B579-7CA2F9AF8E40}"/>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40891</TotalTime>
  <Words>4388</Words>
  <Application>Microsoft Macintosh PowerPoint</Application>
  <PresentationFormat>Widescreen</PresentationFormat>
  <Paragraphs>302</Paragraphs>
  <Slides>43</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-webkit-standard</vt:lpstr>
      <vt:lpstr>Alexandria</vt:lpstr>
      <vt:lpstr>Arial</vt:lpstr>
      <vt:lpstr>Calibri</vt:lpstr>
      <vt:lpstr>Calibri Light</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اقتصاد القوة والخوارزميات المحرر</vt:lpstr>
      <vt:lpstr>أمثلة تطبيقية:</vt:lpstr>
      <vt:lpstr>كيف تكسب المنصات: آليات الربح في اقتصاد المنصات الرقمية </vt:lpstr>
      <vt:lpstr>PowerPoint Presentation</vt:lpstr>
      <vt:lpstr>PowerPoint Presentation</vt:lpstr>
      <vt:lpstr>PowerPoint Presentation</vt:lpstr>
      <vt:lpstr>نموذج الإعلانات الرقمية</vt:lpstr>
      <vt:lpstr>رأسمالية المراقبة وعلاقته بالخوارزميات</vt:lpstr>
      <vt:lpstr>الإعلانات الأصلية Native Advertising</vt:lpstr>
      <vt:lpstr>البيانات كأصل اقتصادي Data as an Economic Asset</vt:lpstr>
      <vt:lpstr>آليات استخراج القيمة من البيانات</vt:lpstr>
      <vt:lpstr>نماذج أعمال إضافية: الهجين (Hybrid) وFreemium</vt:lpstr>
      <vt:lpstr>اقتصاد المُنشِئ (Creator Economy)</vt:lpstr>
      <vt:lpstr>ويمكن ربط هذا المفهوم بفكرة اقتصاد الانتباه: كلما استطاع منشئ المحتوى شد انتباه الجمهور لفترات أطول وزيادة التفاعل، ازدادت قدرته على تحويل هذا الانتباه إلى عائد مادي عبر المنصة.</vt:lpstr>
      <vt:lpstr>PowerPoint Presentation</vt:lpstr>
      <vt:lpstr>العمل عبر المنصات وآثاره الاقتصادية الاجتماعية</vt:lpstr>
      <vt:lpstr>آثار الخوارزميات على الوصول والربحية وجودة المحتوى </vt:lpstr>
      <vt:lpstr>ما هي الخوارزميات الإعلامية؟</vt:lpstr>
      <vt:lpstr>الخوارزميات الإعلامية</vt:lpstr>
      <vt:lpstr>الخوارزميات وتحيز الانتشار Distribution Bias</vt:lpstr>
      <vt:lpstr> الخوارزميات والربحية: دورة التغذية الراجعة</vt:lpstr>
      <vt:lpstr>تأثير الخوارزميات على جودة المحتوى</vt:lpstr>
      <vt:lpstr>التحكم والشفافية: تحدّي المنهج الرقابي</vt:lpstr>
      <vt:lpstr>اذا كنت تستخدم فيسبوك، إنستغرام، هل تعتقد أن ما تشاهده من أخبار هو ما تختاره حقًا، أم ما تملكه الخوارزمية وتختار أن تريه لك؟</vt:lpstr>
      <vt:lpstr>دراسة عربية للنقاش</vt:lpstr>
      <vt:lpstr>علاقات الإعلام بالتسويق وصناعة العلاقات العامة </vt:lpstr>
      <vt:lpstr>الإعلام كقناة تسويقية: التحوّل الوظيفي</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561</cp:revision>
  <dcterms:created xsi:type="dcterms:W3CDTF">2023-04-29T09:08:00Z</dcterms:created>
  <dcterms:modified xsi:type="dcterms:W3CDTF">2025-10-10T16:15:59Z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