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4" r:id="rId5"/>
    <p:sldMasterId id="2147483679" r:id="rId6"/>
    <p:sldMasterId id="2147483694" r:id="rId7"/>
  </p:sldMasterIdLst>
  <p:notesMasterIdLst>
    <p:notesMasterId r:id="rId54"/>
  </p:notesMasterIdLst>
  <p:sldIdLst>
    <p:sldId id="498" r:id="rId8"/>
    <p:sldId id="990" r:id="rId9"/>
    <p:sldId id="1038" r:id="rId10"/>
    <p:sldId id="1006" r:id="rId11"/>
    <p:sldId id="1039" r:id="rId12"/>
    <p:sldId id="1375" r:id="rId13"/>
    <p:sldId id="1376" r:id="rId14"/>
    <p:sldId id="1377" r:id="rId15"/>
    <p:sldId id="1344" r:id="rId16"/>
    <p:sldId id="1312" r:id="rId17"/>
    <p:sldId id="1313" r:id="rId18"/>
    <p:sldId id="1314" r:id="rId19"/>
    <p:sldId id="1315" r:id="rId20"/>
    <p:sldId id="1316" r:id="rId21"/>
    <p:sldId id="1317" r:id="rId22"/>
    <p:sldId id="1318" r:id="rId23"/>
    <p:sldId id="1319" r:id="rId24"/>
    <p:sldId id="1357" r:id="rId25"/>
    <p:sldId id="1354" r:id="rId26"/>
    <p:sldId id="1358" r:id="rId27"/>
    <p:sldId id="1360" r:id="rId28"/>
    <p:sldId id="1321" r:id="rId29"/>
    <p:sldId id="1342" r:id="rId30"/>
    <p:sldId id="1361" r:id="rId31"/>
    <p:sldId id="1362" r:id="rId32"/>
    <p:sldId id="1363" r:id="rId33"/>
    <p:sldId id="1364" r:id="rId34"/>
    <p:sldId id="1365" r:id="rId35"/>
    <p:sldId id="1368" r:id="rId36"/>
    <p:sldId id="1369" r:id="rId37"/>
    <p:sldId id="1367" r:id="rId38"/>
    <p:sldId id="1366" r:id="rId39"/>
    <p:sldId id="1346" r:id="rId40"/>
    <p:sldId id="1370" r:id="rId41"/>
    <p:sldId id="1371" r:id="rId42"/>
    <p:sldId id="1351" r:id="rId43"/>
    <p:sldId id="1352" r:id="rId44"/>
    <p:sldId id="1372" r:id="rId45"/>
    <p:sldId id="1378" r:id="rId46"/>
    <p:sldId id="1384" r:id="rId47"/>
    <p:sldId id="1385" r:id="rId48"/>
    <p:sldId id="1386" r:id="rId49"/>
    <p:sldId id="1387" r:id="rId50"/>
    <p:sldId id="1388" r:id="rId51"/>
    <p:sldId id="947"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8"/>
            <p14:sldId id="990"/>
            <p14:sldId id="1038"/>
            <p14:sldId id="1006"/>
            <p14:sldId id="1039"/>
            <p14:sldId id="1375"/>
            <p14:sldId id="1376"/>
            <p14:sldId id="1377"/>
            <p14:sldId id="1344"/>
            <p14:sldId id="1312"/>
            <p14:sldId id="1313"/>
            <p14:sldId id="1314"/>
            <p14:sldId id="1315"/>
            <p14:sldId id="1316"/>
            <p14:sldId id="1317"/>
            <p14:sldId id="1318"/>
            <p14:sldId id="1319"/>
            <p14:sldId id="1357"/>
            <p14:sldId id="1354"/>
            <p14:sldId id="1358"/>
            <p14:sldId id="1360"/>
            <p14:sldId id="1321"/>
            <p14:sldId id="1342"/>
            <p14:sldId id="1361"/>
            <p14:sldId id="1362"/>
            <p14:sldId id="1363"/>
            <p14:sldId id="1364"/>
            <p14:sldId id="1365"/>
            <p14:sldId id="1368"/>
            <p14:sldId id="1369"/>
            <p14:sldId id="1367"/>
            <p14:sldId id="1366"/>
            <p14:sldId id="1346"/>
            <p14:sldId id="1370"/>
            <p14:sldId id="1371"/>
            <p14:sldId id="1351"/>
            <p14:sldId id="1352"/>
            <p14:sldId id="1372"/>
            <p14:sldId id="1378"/>
            <p14:sldId id="1384"/>
            <p14:sldId id="1385"/>
            <p14:sldId id="1386"/>
            <p14:sldId id="1387"/>
            <p14:sldId id="1388"/>
            <p14:sldId id="9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1E1591B-AC43-450F-B20F-6B8185451AAA}" v="18" dt="2025-07-12T19:50:09.41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80" autoAdjust="0"/>
  </p:normalViewPr>
  <p:slideViewPr>
    <p:cSldViewPr snapToGrid="0">
      <p:cViewPr varScale="1">
        <p:scale>
          <a:sx n="64" d="100"/>
          <a:sy n="64" d="100"/>
        </p:scale>
        <p:origin x="724"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presProps" Target="pres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tableStyles" Target="tableStyles.xml"/><Relationship Id="rId5" Type="http://schemas.openxmlformats.org/officeDocument/2006/relationships/slideMaster" Target="slideMasters/slideMaster2.xml"/><Relationship Id="rId19" Type="http://schemas.openxmlformats.org/officeDocument/2006/relationships/slide" Target="slides/slide12.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viewProps" Target="viewProps.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microsoft.com/office/2016/11/relationships/changesInfo" Target="changesInfos/changesInfo1.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theme" Target="theme/theme1.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r.Alaeldin Elgizuli" userId="0ae9b7cacb5388bf" providerId="LiveId" clId="{91E1591B-AC43-450F-B20F-6B8185451AAA}"/>
    <pc:docChg chg="undo custSel addSld delSld modSld modSection">
      <pc:chgData name="Dr.Alaeldin Elgizuli" userId="0ae9b7cacb5388bf" providerId="LiveId" clId="{91E1591B-AC43-450F-B20F-6B8185451AAA}" dt="2025-07-12T20:08:18.763" v="1258" actId="20577"/>
      <pc:docMkLst>
        <pc:docMk/>
      </pc:docMkLst>
      <pc:sldChg chg="modSp mod">
        <pc:chgData name="Dr.Alaeldin Elgizuli" userId="0ae9b7cacb5388bf" providerId="LiveId" clId="{91E1591B-AC43-450F-B20F-6B8185451AAA}" dt="2025-07-12T09:25:12.145" v="292" actId="6549"/>
        <pc:sldMkLst>
          <pc:docMk/>
          <pc:sldMk cId="2533515695" sldId="990"/>
        </pc:sldMkLst>
        <pc:spChg chg="mod">
          <ac:chgData name="Dr.Alaeldin Elgizuli" userId="0ae9b7cacb5388bf" providerId="LiveId" clId="{91E1591B-AC43-450F-B20F-6B8185451AAA}" dt="2025-07-12T09:25:12.145" v="292" actId="6549"/>
          <ac:spMkLst>
            <pc:docMk/>
            <pc:sldMk cId="2533515695" sldId="990"/>
            <ac:spMk id="48" creationId="{86649A8B-C4FE-7681-2B68-D1FE2EFE7197}"/>
          </ac:spMkLst>
        </pc:spChg>
      </pc:sldChg>
      <pc:sldChg chg="modSp mod">
        <pc:chgData name="Dr.Alaeldin Elgizuli" userId="0ae9b7cacb5388bf" providerId="LiveId" clId="{91E1591B-AC43-450F-B20F-6B8185451AAA}" dt="2025-07-12T09:29:52.890" v="295" actId="20577"/>
        <pc:sldMkLst>
          <pc:docMk/>
          <pc:sldMk cId="2499378404" sldId="1038"/>
        </pc:sldMkLst>
        <pc:spChg chg="mod">
          <ac:chgData name="Dr.Alaeldin Elgizuli" userId="0ae9b7cacb5388bf" providerId="LiveId" clId="{91E1591B-AC43-450F-B20F-6B8185451AAA}" dt="2025-07-12T09:14:21.057" v="285" actId="14100"/>
          <ac:spMkLst>
            <pc:docMk/>
            <pc:sldMk cId="2499378404" sldId="1038"/>
            <ac:spMk id="25" creationId="{E05E5A4B-1D24-A009-7F7B-59CDC1E5FCF8}"/>
          </ac:spMkLst>
        </pc:spChg>
        <pc:spChg chg="mod">
          <ac:chgData name="Dr.Alaeldin Elgizuli" userId="0ae9b7cacb5388bf" providerId="LiveId" clId="{91E1591B-AC43-450F-B20F-6B8185451AAA}" dt="2025-07-12T09:29:52.890" v="295" actId="20577"/>
          <ac:spMkLst>
            <pc:docMk/>
            <pc:sldMk cId="2499378404" sldId="1038"/>
            <ac:spMk id="31" creationId="{8C33D21F-5ECD-4476-9A2C-D82B9EF3E8B9}"/>
          </ac:spMkLst>
        </pc:spChg>
      </pc:sldChg>
      <pc:sldChg chg="modSp mod">
        <pc:chgData name="Dr.Alaeldin Elgizuli" userId="0ae9b7cacb5388bf" providerId="LiveId" clId="{91E1591B-AC43-450F-B20F-6B8185451AAA}" dt="2025-07-12T11:45:51.052" v="399" actId="14100"/>
        <pc:sldMkLst>
          <pc:docMk/>
          <pc:sldMk cId="3459026343" sldId="1039"/>
        </pc:sldMkLst>
        <pc:spChg chg="mod">
          <ac:chgData name="Dr.Alaeldin Elgizuli" userId="0ae9b7cacb5388bf" providerId="LiveId" clId="{91E1591B-AC43-450F-B20F-6B8185451AAA}" dt="2025-07-12T11:45:51.052" v="399" actId="14100"/>
          <ac:spMkLst>
            <pc:docMk/>
            <pc:sldMk cId="3459026343" sldId="1039"/>
            <ac:spMk id="31" creationId="{F988EDD2-E8AE-E4D1-7AC4-8C21C81F3E4E}"/>
          </ac:spMkLst>
        </pc:spChg>
      </pc:sldChg>
      <pc:sldChg chg="modSp mod">
        <pc:chgData name="Dr.Alaeldin Elgizuli" userId="0ae9b7cacb5388bf" providerId="LiveId" clId="{91E1591B-AC43-450F-B20F-6B8185451AAA}" dt="2025-07-12T13:35:17.594" v="750" actId="20577"/>
        <pc:sldMkLst>
          <pc:docMk/>
          <pc:sldMk cId="256698937" sldId="1312"/>
        </pc:sldMkLst>
        <pc:spChg chg="mod">
          <ac:chgData name="Dr.Alaeldin Elgizuli" userId="0ae9b7cacb5388bf" providerId="LiveId" clId="{91E1591B-AC43-450F-B20F-6B8185451AAA}" dt="2025-07-12T13:35:17.594" v="750" actId="20577"/>
          <ac:spMkLst>
            <pc:docMk/>
            <pc:sldMk cId="256698937" sldId="1312"/>
            <ac:spMk id="31" creationId="{CBCECD8B-F9C4-D309-CA4F-E0047444F7C1}"/>
          </ac:spMkLst>
        </pc:spChg>
      </pc:sldChg>
      <pc:sldChg chg="modSp mod">
        <pc:chgData name="Dr.Alaeldin Elgizuli" userId="0ae9b7cacb5388bf" providerId="LiveId" clId="{91E1591B-AC43-450F-B20F-6B8185451AAA}" dt="2025-07-12T15:30:06.510" v="778" actId="14100"/>
        <pc:sldMkLst>
          <pc:docMk/>
          <pc:sldMk cId="2223318036" sldId="1313"/>
        </pc:sldMkLst>
        <pc:spChg chg="mod">
          <ac:chgData name="Dr.Alaeldin Elgizuli" userId="0ae9b7cacb5388bf" providerId="LiveId" clId="{91E1591B-AC43-450F-B20F-6B8185451AAA}" dt="2025-07-12T15:30:06.510" v="778" actId="14100"/>
          <ac:spMkLst>
            <pc:docMk/>
            <pc:sldMk cId="2223318036" sldId="1313"/>
            <ac:spMk id="31" creationId="{0ADCC224-BC5A-B3BD-D698-63093C569DDC}"/>
          </ac:spMkLst>
        </pc:spChg>
      </pc:sldChg>
      <pc:sldChg chg="modSp mod">
        <pc:chgData name="Dr.Alaeldin Elgizuli" userId="0ae9b7cacb5388bf" providerId="LiveId" clId="{91E1591B-AC43-450F-B20F-6B8185451AAA}" dt="2025-07-12T15:31:07.684" v="786" actId="6549"/>
        <pc:sldMkLst>
          <pc:docMk/>
          <pc:sldMk cId="1111544851" sldId="1314"/>
        </pc:sldMkLst>
        <pc:spChg chg="mod">
          <ac:chgData name="Dr.Alaeldin Elgizuli" userId="0ae9b7cacb5388bf" providerId="LiveId" clId="{91E1591B-AC43-450F-B20F-6B8185451AAA}" dt="2025-07-12T15:31:07.684" v="786" actId="6549"/>
          <ac:spMkLst>
            <pc:docMk/>
            <pc:sldMk cId="1111544851" sldId="1314"/>
            <ac:spMk id="31" creationId="{7541938B-E212-43B6-197A-74F4E2051F1D}"/>
          </ac:spMkLst>
        </pc:spChg>
      </pc:sldChg>
      <pc:sldChg chg="modSp mod">
        <pc:chgData name="Dr.Alaeldin Elgizuli" userId="0ae9b7cacb5388bf" providerId="LiveId" clId="{91E1591B-AC43-450F-B20F-6B8185451AAA}" dt="2025-07-12T15:51:19.850" v="823" actId="20577"/>
        <pc:sldMkLst>
          <pc:docMk/>
          <pc:sldMk cId="2509719039" sldId="1318"/>
        </pc:sldMkLst>
        <pc:spChg chg="mod">
          <ac:chgData name="Dr.Alaeldin Elgizuli" userId="0ae9b7cacb5388bf" providerId="LiveId" clId="{91E1591B-AC43-450F-B20F-6B8185451AAA}" dt="2025-07-12T15:51:19.850" v="823" actId="20577"/>
          <ac:spMkLst>
            <pc:docMk/>
            <pc:sldMk cId="2509719039" sldId="1318"/>
            <ac:spMk id="31" creationId="{47D1F325-476B-2417-33DA-7DB3BD4660E5}"/>
          </ac:spMkLst>
        </pc:spChg>
      </pc:sldChg>
      <pc:sldChg chg="modSp mod">
        <pc:chgData name="Dr.Alaeldin Elgizuli" userId="0ae9b7cacb5388bf" providerId="LiveId" clId="{91E1591B-AC43-450F-B20F-6B8185451AAA}" dt="2025-07-12T15:51:55.579" v="831" actId="6549"/>
        <pc:sldMkLst>
          <pc:docMk/>
          <pc:sldMk cId="551944164" sldId="1319"/>
        </pc:sldMkLst>
        <pc:spChg chg="mod">
          <ac:chgData name="Dr.Alaeldin Elgizuli" userId="0ae9b7cacb5388bf" providerId="LiveId" clId="{91E1591B-AC43-450F-B20F-6B8185451AAA}" dt="2025-07-12T15:51:55.579" v="831" actId="6549"/>
          <ac:spMkLst>
            <pc:docMk/>
            <pc:sldMk cId="551944164" sldId="1319"/>
            <ac:spMk id="31" creationId="{46717711-651E-83FF-53E5-A42D5712DFD0}"/>
          </ac:spMkLst>
        </pc:spChg>
      </pc:sldChg>
      <pc:sldChg chg="modSp mod">
        <pc:chgData name="Dr.Alaeldin Elgizuli" userId="0ae9b7cacb5388bf" providerId="LiveId" clId="{91E1591B-AC43-450F-B20F-6B8185451AAA}" dt="2025-07-12T16:45:24.511" v="899" actId="113"/>
        <pc:sldMkLst>
          <pc:docMk/>
          <pc:sldMk cId="2210835813" sldId="1352"/>
        </pc:sldMkLst>
        <pc:spChg chg="mod">
          <ac:chgData name="Dr.Alaeldin Elgizuli" userId="0ae9b7cacb5388bf" providerId="LiveId" clId="{91E1591B-AC43-450F-B20F-6B8185451AAA}" dt="2025-07-12T16:45:24.511" v="899" actId="113"/>
          <ac:spMkLst>
            <pc:docMk/>
            <pc:sldMk cId="2210835813" sldId="1352"/>
            <ac:spMk id="31" creationId="{2156D232-DFC1-8E57-9061-3DCF286F8EB4}"/>
          </ac:spMkLst>
        </pc:spChg>
      </pc:sldChg>
      <pc:sldChg chg="modSp mod">
        <pc:chgData name="Dr.Alaeldin Elgizuli" userId="0ae9b7cacb5388bf" providerId="LiveId" clId="{91E1591B-AC43-450F-B20F-6B8185451AAA}" dt="2025-07-12T16:05:59.496" v="863" actId="6549"/>
        <pc:sldMkLst>
          <pc:docMk/>
          <pc:sldMk cId="2712070156" sldId="1354"/>
        </pc:sldMkLst>
        <pc:spChg chg="mod">
          <ac:chgData name="Dr.Alaeldin Elgizuli" userId="0ae9b7cacb5388bf" providerId="LiveId" clId="{91E1591B-AC43-450F-B20F-6B8185451AAA}" dt="2025-07-12T16:05:59.496" v="863" actId="6549"/>
          <ac:spMkLst>
            <pc:docMk/>
            <pc:sldMk cId="2712070156" sldId="1354"/>
            <ac:spMk id="31" creationId="{7367DDF2-E86A-BF55-9C52-D1D51FC488A4}"/>
          </ac:spMkLst>
        </pc:spChg>
      </pc:sldChg>
      <pc:sldChg chg="del">
        <pc:chgData name="Dr.Alaeldin Elgizuli" userId="0ae9b7cacb5388bf" providerId="LiveId" clId="{91E1591B-AC43-450F-B20F-6B8185451AAA}" dt="2025-07-12T16:02:23.863" v="837" actId="47"/>
        <pc:sldMkLst>
          <pc:docMk/>
          <pc:sldMk cId="3258914087" sldId="1355"/>
        </pc:sldMkLst>
      </pc:sldChg>
      <pc:sldChg chg="modSp mod">
        <pc:chgData name="Dr.Alaeldin Elgizuli" userId="0ae9b7cacb5388bf" providerId="LiveId" clId="{91E1591B-AC43-450F-B20F-6B8185451AAA}" dt="2025-07-12T12:07:58.541" v="742" actId="2710"/>
        <pc:sldMkLst>
          <pc:docMk/>
          <pc:sldMk cId="2666524022" sldId="1357"/>
        </pc:sldMkLst>
        <pc:spChg chg="mod">
          <ac:chgData name="Dr.Alaeldin Elgizuli" userId="0ae9b7cacb5388bf" providerId="LiveId" clId="{91E1591B-AC43-450F-B20F-6B8185451AAA}" dt="2025-07-12T12:07:58.541" v="742" actId="2710"/>
          <ac:spMkLst>
            <pc:docMk/>
            <pc:sldMk cId="2666524022" sldId="1357"/>
            <ac:spMk id="31" creationId="{B4ABCC12-1C94-22A2-217F-92B4BCFF32D1}"/>
          </ac:spMkLst>
        </pc:spChg>
      </pc:sldChg>
      <pc:sldChg chg="modSp mod">
        <pc:chgData name="Dr.Alaeldin Elgizuli" userId="0ae9b7cacb5388bf" providerId="LiveId" clId="{91E1591B-AC43-450F-B20F-6B8185451AAA}" dt="2025-07-12T16:10:58.597" v="889" actId="113"/>
        <pc:sldMkLst>
          <pc:docMk/>
          <pc:sldMk cId="1982008239" sldId="1358"/>
        </pc:sldMkLst>
        <pc:spChg chg="mod">
          <ac:chgData name="Dr.Alaeldin Elgizuli" userId="0ae9b7cacb5388bf" providerId="LiveId" clId="{91E1591B-AC43-450F-B20F-6B8185451AAA}" dt="2025-07-12T16:10:58.597" v="889" actId="113"/>
          <ac:spMkLst>
            <pc:docMk/>
            <pc:sldMk cId="1982008239" sldId="1358"/>
            <ac:spMk id="31" creationId="{E2109701-ABE8-A649-6D5E-086D5BAE74FF}"/>
          </ac:spMkLst>
        </pc:spChg>
      </pc:sldChg>
      <pc:sldChg chg="del">
        <pc:chgData name="Dr.Alaeldin Elgizuli" userId="0ae9b7cacb5388bf" providerId="LiveId" clId="{91E1591B-AC43-450F-B20F-6B8185451AAA}" dt="2025-07-12T16:03:03.160" v="842" actId="47"/>
        <pc:sldMkLst>
          <pc:docMk/>
          <pc:sldMk cId="3156288152" sldId="1359"/>
        </pc:sldMkLst>
      </pc:sldChg>
      <pc:sldChg chg="modSp mod">
        <pc:chgData name="Dr.Alaeldin Elgizuli" userId="0ae9b7cacb5388bf" providerId="LiveId" clId="{91E1591B-AC43-450F-B20F-6B8185451AAA}" dt="2025-07-12T16:23:22.163" v="896" actId="20577"/>
        <pc:sldMkLst>
          <pc:docMk/>
          <pc:sldMk cId="4189727482" sldId="1363"/>
        </pc:sldMkLst>
        <pc:spChg chg="mod">
          <ac:chgData name="Dr.Alaeldin Elgizuli" userId="0ae9b7cacb5388bf" providerId="LiveId" clId="{91E1591B-AC43-450F-B20F-6B8185451AAA}" dt="2025-07-12T16:23:22.163" v="896" actId="20577"/>
          <ac:spMkLst>
            <pc:docMk/>
            <pc:sldMk cId="4189727482" sldId="1363"/>
            <ac:spMk id="31" creationId="{47D19146-4B1D-72A7-134D-32A758CC6F08}"/>
          </ac:spMkLst>
        </pc:spChg>
      </pc:sldChg>
      <pc:sldChg chg="modSp mod">
        <pc:chgData name="Dr.Alaeldin Elgizuli" userId="0ae9b7cacb5388bf" providerId="LiveId" clId="{91E1591B-AC43-450F-B20F-6B8185451AAA}" dt="2025-07-12T16:26:26.376" v="898" actId="20577"/>
        <pc:sldMkLst>
          <pc:docMk/>
          <pc:sldMk cId="1712440374" sldId="1364"/>
        </pc:sldMkLst>
        <pc:spChg chg="mod">
          <ac:chgData name="Dr.Alaeldin Elgizuli" userId="0ae9b7cacb5388bf" providerId="LiveId" clId="{91E1591B-AC43-450F-B20F-6B8185451AAA}" dt="2025-07-12T16:26:26.376" v="898" actId="20577"/>
          <ac:spMkLst>
            <pc:docMk/>
            <pc:sldMk cId="1712440374" sldId="1364"/>
            <ac:spMk id="31" creationId="{2F35F600-0DFC-6C09-3E7A-A3AFB2E7E058}"/>
          </ac:spMkLst>
        </pc:spChg>
      </pc:sldChg>
      <pc:sldChg chg="modSp add del mod">
        <pc:chgData name="Dr.Alaeldin Elgizuli" userId="0ae9b7cacb5388bf" providerId="LiveId" clId="{91E1591B-AC43-450F-B20F-6B8185451AAA}" dt="2025-07-12T09:37:05.297" v="363" actId="47"/>
        <pc:sldMkLst>
          <pc:docMk/>
          <pc:sldMk cId="2016149803" sldId="1373"/>
        </pc:sldMkLst>
        <pc:spChg chg="mod">
          <ac:chgData name="Dr.Alaeldin Elgizuli" userId="0ae9b7cacb5388bf" providerId="LiveId" clId="{91E1591B-AC43-450F-B20F-6B8185451AAA}" dt="2025-07-12T09:34:42.008" v="325" actId="255"/>
          <ac:spMkLst>
            <pc:docMk/>
            <pc:sldMk cId="2016149803" sldId="1373"/>
            <ac:spMk id="31" creationId="{4AEF77B1-0F8D-0639-3378-B4382FA6DE4A}"/>
          </ac:spMkLst>
        </pc:spChg>
      </pc:sldChg>
      <pc:sldChg chg="modSp add del mod">
        <pc:chgData name="Dr.Alaeldin Elgizuli" userId="0ae9b7cacb5388bf" providerId="LiveId" clId="{91E1591B-AC43-450F-B20F-6B8185451AAA}" dt="2025-07-12T09:37:06.294" v="364" actId="47"/>
        <pc:sldMkLst>
          <pc:docMk/>
          <pc:sldMk cId="638575584" sldId="1374"/>
        </pc:sldMkLst>
        <pc:spChg chg="mod">
          <ac:chgData name="Dr.Alaeldin Elgizuli" userId="0ae9b7cacb5388bf" providerId="LiveId" clId="{91E1591B-AC43-450F-B20F-6B8185451AAA}" dt="2025-07-12T09:33:52.786" v="310" actId="20577"/>
          <ac:spMkLst>
            <pc:docMk/>
            <pc:sldMk cId="638575584" sldId="1374"/>
            <ac:spMk id="31" creationId="{E0CDFB70-8D38-A479-4FB3-AB75E6E66291}"/>
          </ac:spMkLst>
        </pc:spChg>
      </pc:sldChg>
      <pc:sldChg chg="modSp add mod">
        <pc:chgData name="Dr.Alaeldin Elgizuli" userId="0ae9b7cacb5388bf" providerId="LiveId" clId="{91E1591B-AC43-450F-B20F-6B8185451AAA}" dt="2025-07-12T11:50:09.145" v="447" actId="14100"/>
        <pc:sldMkLst>
          <pc:docMk/>
          <pc:sldMk cId="1284160820" sldId="1375"/>
        </pc:sldMkLst>
        <pc:spChg chg="mod">
          <ac:chgData name="Dr.Alaeldin Elgizuli" userId="0ae9b7cacb5388bf" providerId="LiveId" clId="{91E1591B-AC43-450F-B20F-6B8185451AAA}" dt="2025-07-12T11:50:09.145" v="447" actId="14100"/>
          <ac:spMkLst>
            <pc:docMk/>
            <pc:sldMk cId="1284160820" sldId="1375"/>
            <ac:spMk id="31" creationId="{73F121B4-67A9-6308-2C3B-6C9E915999F0}"/>
          </ac:spMkLst>
        </pc:spChg>
      </pc:sldChg>
      <pc:sldChg chg="modSp add mod">
        <pc:chgData name="Dr.Alaeldin Elgizuli" userId="0ae9b7cacb5388bf" providerId="LiveId" clId="{91E1591B-AC43-450F-B20F-6B8185451AAA}" dt="2025-07-12T13:28:05.431" v="745" actId="113"/>
        <pc:sldMkLst>
          <pc:docMk/>
          <pc:sldMk cId="4261531141" sldId="1376"/>
        </pc:sldMkLst>
        <pc:spChg chg="mod">
          <ac:chgData name="Dr.Alaeldin Elgizuli" userId="0ae9b7cacb5388bf" providerId="LiveId" clId="{91E1591B-AC43-450F-B20F-6B8185451AAA}" dt="2025-07-12T13:28:05.431" v="745" actId="113"/>
          <ac:spMkLst>
            <pc:docMk/>
            <pc:sldMk cId="4261531141" sldId="1376"/>
            <ac:spMk id="31" creationId="{3BE1C5A9-9BD8-0906-713F-DE24C7F53783}"/>
          </ac:spMkLst>
        </pc:spChg>
      </pc:sldChg>
      <pc:sldChg chg="modSp add mod">
        <pc:chgData name="Dr.Alaeldin Elgizuli" userId="0ae9b7cacb5388bf" providerId="LiveId" clId="{91E1591B-AC43-450F-B20F-6B8185451AAA}" dt="2025-07-12T12:02:28.458" v="632" actId="6549"/>
        <pc:sldMkLst>
          <pc:docMk/>
          <pc:sldMk cId="2132548555" sldId="1377"/>
        </pc:sldMkLst>
        <pc:spChg chg="mod">
          <ac:chgData name="Dr.Alaeldin Elgizuli" userId="0ae9b7cacb5388bf" providerId="LiveId" clId="{91E1591B-AC43-450F-B20F-6B8185451AAA}" dt="2025-07-12T12:02:28.458" v="632" actId="6549"/>
          <ac:spMkLst>
            <pc:docMk/>
            <pc:sldMk cId="2132548555" sldId="1377"/>
            <ac:spMk id="31" creationId="{013FBE34-35DC-3626-91A7-CDEDB55A58F1}"/>
          </ac:spMkLst>
        </pc:spChg>
      </pc:sldChg>
      <pc:sldChg chg="modSp add mod">
        <pc:chgData name="Dr.Alaeldin Elgizuli" userId="0ae9b7cacb5388bf" providerId="LiveId" clId="{91E1591B-AC43-450F-B20F-6B8185451AAA}" dt="2025-07-12T20:07:43.567" v="1237" actId="14100"/>
        <pc:sldMkLst>
          <pc:docMk/>
          <pc:sldMk cId="193687270" sldId="1378"/>
        </pc:sldMkLst>
        <pc:spChg chg="mod">
          <ac:chgData name="Dr.Alaeldin Elgizuli" userId="0ae9b7cacb5388bf" providerId="LiveId" clId="{91E1591B-AC43-450F-B20F-6B8185451AAA}" dt="2025-07-12T20:07:43.567" v="1237" actId="14100"/>
          <ac:spMkLst>
            <pc:docMk/>
            <pc:sldMk cId="193687270" sldId="1378"/>
            <ac:spMk id="25" creationId="{DBBBDC75-6F36-DAC5-805B-BE6DC09846F7}"/>
          </ac:spMkLst>
        </pc:spChg>
        <pc:spChg chg="mod">
          <ac:chgData name="Dr.Alaeldin Elgizuli" userId="0ae9b7cacb5388bf" providerId="LiveId" clId="{91E1591B-AC43-450F-B20F-6B8185451AAA}" dt="2025-07-12T20:06:59.829" v="1214" actId="20577"/>
          <ac:spMkLst>
            <pc:docMk/>
            <pc:sldMk cId="193687270" sldId="1378"/>
            <ac:spMk id="31" creationId="{D0171BF5-F06D-C0E3-9D5E-1A61F4E1AA1C}"/>
          </ac:spMkLst>
        </pc:spChg>
      </pc:sldChg>
      <pc:sldChg chg="modSp add del mod">
        <pc:chgData name="Dr.Alaeldin Elgizuli" userId="0ae9b7cacb5388bf" providerId="LiveId" clId="{91E1591B-AC43-450F-B20F-6B8185451AAA}" dt="2025-07-12T19:42:53.045" v="946" actId="47"/>
        <pc:sldMkLst>
          <pc:docMk/>
          <pc:sldMk cId="327465022" sldId="1379"/>
        </pc:sldMkLst>
        <pc:spChg chg="mod">
          <ac:chgData name="Dr.Alaeldin Elgizuli" userId="0ae9b7cacb5388bf" providerId="LiveId" clId="{91E1591B-AC43-450F-B20F-6B8185451AAA}" dt="2025-07-12T17:53:48.231" v="915"/>
          <ac:spMkLst>
            <pc:docMk/>
            <pc:sldMk cId="327465022" sldId="1379"/>
            <ac:spMk id="31" creationId="{C558BEB6-755F-A15D-B852-5E5794FB71B8}"/>
          </ac:spMkLst>
        </pc:spChg>
      </pc:sldChg>
      <pc:sldChg chg="modSp add del mod">
        <pc:chgData name="Dr.Alaeldin Elgizuli" userId="0ae9b7cacb5388bf" providerId="LiveId" clId="{91E1591B-AC43-450F-B20F-6B8185451AAA}" dt="2025-07-12T19:59:58.933" v="1178" actId="47"/>
        <pc:sldMkLst>
          <pc:docMk/>
          <pc:sldMk cId="4287951483" sldId="1380"/>
        </pc:sldMkLst>
        <pc:spChg chg="mod">
          <ac:chgData name="Dr.Alaeldin Elgizuli" userId="0ae9b7cacb5388bf" providerId="LiveId" clId="{91E1591B-AC43-450F-B20F-6B8185451AAA}" dt="2025-07-12T19:44:21.716" v="971" actId="21"/>
          <ac:spMkLst>
            <pc:docMk/>
            <pc:sldMk cId="4287951483" sldId="1380"/>
            <ac:spMk id="31" creationId="{6D4A2B31-7FA9-B0E1-171A-567FBAD3090E}"/>
          </ac:spMkLst>
        </pc:spChg>
      </pc:sldChg>
      <pc:sldChg chg="modSp add del mod">
        <pc:chgData name="Dr.Alaeldin Elgizuli" userId="0ae9b7cacb5388bf" providerId="LiveId" clId="{91E1591B-AC43-450F-B20F-6B8185451AAA}" dt="2025-07-12T19:59:57.845" v="1177" actId="47"/>
        <pc:sldMkLst>
          <pc:docMk/>
          <pc:sldMk cId="771772509" sldId="1381"/>
        </pc:sldMkLst>
        <pc:spChg chg="mod">
          <ac:chgData name="Dr.Alaeldin Elgizuli" userId="0ae9b7cacb5388bf" providerId="LiveId" clId="{91E1591B-AC43-450F-B20F-6B8185451AAA}" dt="2025-07-12T19:43:07.129" v="947" actId="21"/>
          <ac:spMkLst>
            <pc:docMk/>
            <pc:sldMk cId="771772509" sldId="1381"/>
            <ac:spMk id="31" creationId="{E0302EFE-4CA1-B94A-F9CE-6F537283F660}"/>
          </ac:spMkLst>
        </pc:spChg>
      </pc:sldChg>
      <pc:sldChg chg="modSp add del mod">
        <pc:chgData name="Dr.Alaeldin Elgizuli" userId="0ae9b7cacb5388bf" providerId="LiveId" clId="{91E1591B-AC43-450F-B20F-6B8185451AAA}" dt="2025-07-12T19:59:59.997" v="1179" actId="47"/>
        <pc:sldMkLst>
          <pc:docMk/>
          <pc:sldMk cId="3143160542" sldId="1382"/>
        </pc:sldMkLst>
        <pc:spChg chg="mod">
          <ac:chgData name="Dr.Alaeldin Elgizuli" userId="0ae9b7cacb5388bf" providerId="LiveId" clId="{91E1591B-AC43-450F-B20F-6B8185451AAA}" dt="2025-07-12T19:47:20.074" v="1013" actId="21"/>
          <ac:spMkLst>
            <pc:docMk/>
            <pc:sldMk cId="3143160542" sldId="1382"/>
            <ac:spMk id="31" creationId="{B420F5DD-2524-DFF0-CF87-6159CD66DE21}"/>
          </ac:spMkLst>
        </pc:spChg>
      </pc:sldChg>
      <pc:sldChg chg="modSp add del mod">
        <pc:chgData name="Dr.Alaeldin Elgizuli" userId="0ae9b7cacb5388bf" providerId="LiveId" clId="{91E1591B-AC43-450F-B20F-6B8185451AAA}" dt="2025-07-12T20:00:01.221" v="1180" actId="47"/>
        <pc:sldMkLst>
          <pc:docMk/>
          <pc:sldMk cId="359742826" sldId="1383"/>
        </pc:sldMkLst>
        <pc:spChg chg="mod">
          <ac:chgData name="Dr.Alaeldin Elgizuli" userId="0ae9b7cacb5388bf" providerId="LiveId" clId="{91E1591B-AC43-450F-B20F-6B8185451AAA}" dt="2025-07-12T19:48:46.155" v="1028" actId="21"/>
          <ac:spMkLst>
            <pc:docMk/>
            <pc:sldMk cId="359742826" sldId="1383"/>
            <ac:spMk id="31" creationId="{B047D012-9874-9F9E-AC88-5FD8271C71A8}"/>
          </ac:spMkLst>
        </pc:spChg>
      </pc:sldChg>
      <pc:sldChg chg="delSp modSp add mod">
        <pc:chgData name="Dr.Alaeldin Elgizuli" userId="0ae9b7cacb5388bf" providerId="LiveId" clId="{91E1591B-AC43-450F-B20F-6B8185451AAA}" dt="2025-07-12T20:08:18.763" v="1258" actId="20577"/>
        <pc:sldMkLst>
          <pc:docMk/>
          <pc:sldMk cId="3326990572" sldId="1384"/>
        </pc:sldMkLst>
        <pc:spChg chg="del mod">
          <ac:chgData name="Dr.Alaeldin Elgizuli" userId="0ae9b7cacb5388bf" providerId="LiveId" clId="{91E1591B-AC43-450F-B20F-6B8185451AAA}" dt="2025-07-12T20:08:03.384" v="1240" actId="478"/>
          <ac:spMkLst>
            <pc:docMk/>
            <pc:sldMk cId="3326990572" sldId="1384"/>
            <ac:spMk id="2" creationId="{7AA59265-4DDF-9D50-3849-297D5E741036}"/>
          </ac:spMkLst>
        </pc:spChg>
        <pc:spChg chg="mod">
          <ac:chgData name="Dr.Alaeldin Elgizuli" userId="0ae9b7cacb5388bf" providerId="LiveId" clId="{91E1591B-AC43-450F-B20F-6B8185451AAA}" dt="2025-07-12T20:08:18.763" v="1258" actId="20577"/>
          <ac:spMkLst>
            <pc:docMk/>
            <pc:sldMk cId="3326990572" sldId="1384"/>
            <ac:spMk id="25" creationId="{82F567CC-51BA-58D8-CA00-64F869038CDD}"/>
          </ac:spMkLst>
        </pc:spChg>
        <pc:spChg chg="mod">
          <ac:chgData name="Dr.Alaeldin Elgizuli" userId="0ae9b7cacb5388bf" providerId="LiveId" clId="{91E1591B-AC43-450F-B20F-6B8185451AAA}" dt="2025-07-12T19:59:11.902" v="1174" actId="113"/>
          <ac:spMkLst>
            <pc:docMk/>
            <pc:sldMk cId="3326990572" sldId="1384"/>
            <ac:spMk id="31" creationId="{489926B2-1BAB-6730-895B-73DD2BC023EE}"/>
          </ac:spMkLst>
        </pc:spChg>
      </pc:sldChg>
      <pc:sldChg chg="modSp add del mod">
        <pc:chgData name="Dr.Alaeldin Elgizuli" userId="0ae9b7cacb5388bf" providerId="LiveId" clId="{91E1591B-AC43-450F-B20F-6B8185451AAA}" dt="2025-07-12T19:50:04.684" v="1040" actId="2696"/>
        <pc:sldMkLst>
          <pc:docMk/>
          <pc:sldMk cId="4007997781" sldId="1384"/>
        </pc:sldMkLst>
        <pc:spChg chg="mod">
          <ac:chgData name="Dr.Alaeldin Elgizuli" userId="0ae9b7cacb5388bf" providerId="LiveId" clId="{91E1591B-AC43-450F-B20F-6B8185451AAA}" dt="2025-07-12T17:55:57.895" v="929"/>
          <ac:spMkLst>
            <pc:docMk/>
            <pc:sldMk cId="4007997781" sldId="1384"/>
            <ac:spMk id="31" creationId="{489926B2-1BAB-6730-895B-73DD2BC023EE}"/>
          </ac:spMkLst>
        </pc:spChg>
      </pc:sldChg>
      <pc:sldChg chg="add del">
        <pc:chgData name="Dr.Alaeldin Elgizuli" userId="0ae9b7cacb5388bf" providerId="LiveId" clId="{91E1591B-AC43-450F-B20F-6B8185451AAA}" dt="2025-07-12T20:00:03.504" v="1181" actId="47"/>
        <pc:sldMkLst>
          <pc:docMk/>
          <pc:sldMk cId="748328961" sldId="1385"/>
        </pc:sldMkLst>
      </pc:sldChg>
    </pc:docChg>
  </pc:docChgLst>
  <pc:docChgLst>
    <pc:chgData name="Dr.Alaeldin Elgizuli" userId="0ae9b7cacb5388bf" providerId="LiveId" clId="{8E7F612A-41EE-43AB-A793-BE4F7E89F783}"/>
    <pc:docChg chg="undo redo custSel addSld delSld modSld modSection">
      <pc:chgData name="Dr.Alaeldin Elgizuli" userId="0ae9b7cacb5388bf" providerId="LiveId" clId="{8E7F612A-41EE-43AB-A793-BE4F7E89F783}" dt="2025-06-13T18:33:48.445" v="3087" actId="20577"/>
      <pc:docMkLst>
        <pc:docMk/>
      </pc:docMkLst>
      <pc:sldChg chg="modSp mod">
        <pc:chgData name="Dr.Alaeldin Elgizuli" userId="0ae9b7cacb5388bf" providerId="LiveId" clId="{8E7F612A-41EE-43AB-A793-BE4F7E89F783}" dt="2025-06-12T04:04:56.934" v="232" actId="20577"/>
        <pc:sldMkLst>
          <pc:docMk/>
          <pc:sldMk cId="0" sldId="303"/>
        </pc:sldMkLst>
        <pc:spChg chg="mod">
          <ac:chgData name="Dr.Alaeldin Elgizuli" userId="0ae9b7cacb5388bf" providerId="LiveId" clId="{8E7F612A-41EE-43AB-A793-BE4F7E89F783}" dt="2025-06-12T04:04:56.934" v="232" actId="20577"/>
          <ac:spMkLst>
            <pc:docMk/>
            <pc:sldMk cId="0" sldId="303"/>
            <ac:spMk id="10" creationId="{00000000-0000-0000-0000-000000000000}"/>
          </ac:spMkLst>
        </pc:spChg>
      </pc:sldChg>
      <pc:sldChg chg="modSp add del mod">
        <pc:chgData name="Dr.Alaeldin Elgizuli" userId="0ae9b7cacb5388bf" providerId="LiveId" clId="{8E7F612A-41EE-43AB-A793-BE4F7E89F783}" dt="2025-06-13T16:42:54.957" v="2242" actId="12"/>
        <pc:sldMkLst>
          <pc:docMk/>
          <pc:sldMk cId="3758883482" sldId="947"/>
        </pc:sldMkLst>
        <pc:spChg chg="mod">
          <ac:chgData name="Dr.Alaeldin Elgizuli" userId="0ae9b7cacb5388bf" providerId="LiveId" clId="{8E7F612A-41EE-43AB-A793-BE4F7E89F783}" dt="2025-06-13T16:42:54.957" v="2242" actId="12"/>
          <ac:spMkLst>
            <pc:docMk/>
            <pc:sldMk cId="3758883482" sldId="947"/>
            <ac:spMk id="31" creationId="{52AD9076-7F34-D345-8C62-0BEC6D080AF4}"/>
          </ac:spMkLst>
        </pc:spChg>
      </pc:sldChg>
      <pc:sldChg chg="modSp mod">
        <pc:chgData name="Dr.Alaeldin Elgizuli" userId="0ae9b7cacb5388bf" providerId="LiveId" clId="{8E7F612A-41EE-43AB-A793-BE4F7E89F783}" dt="2025-06-12T04:05:17.122" v="236" actId="20577"/>
        <pc:sldMkLst>
          <pc:docMk/>
          <pc:sldMk cId="2533515695" sldId="990"/>
        </pc:sldMkLst>
        <pc:spChg chg="mod">
          <ac:chgData name="Dr.Alaeldin Elgizuli" userId="0ae9b7cacb5388bf" providerId="LiveId" clId="{8E7F612A-41EE-43AB-A793-BE4F7E89F783}" dt="2025-06-12T03:51:47.029" v="211" actId="20577"/>
          <ac:spMkLst>
            <pc:docMk/>
            <pc:sldMk cId="2533515695" sldId="990"/>
            <ac:spMk id="3" creationId="{FE433DC3-60C5-2A6E-1080-AE8CA34BED76}"/>
          </ac:spMkLst>
        </pc:spChg>
        <pc:spChg chg="mod">
          <ac:chgData name="Dr.Alaeldin Elgizuli" userId="0ae9b7cacb5388bf" providerId="LiveId" clId="{8E7F612A-41EE-43AB-A793-BE4F7E89F783}" dt="2025-06-12T03:47:22.118" v="1" actId="20577"/>
          <ac:spMkLst>
            <pc:docMk/>
            <pc:sldMk cId="2533515695" sldId="990"/>
            <ac:spMk id="10" creationId="{B729680B-15FA-828B-AE1A-D63C4ADEE055}"/>
          </ac:spMkLst>
        </pc:spChg>
        <pc:spChg chg="mod">
          <ac:chgData name="Dr.Alaeldin Elgizuli" userId="0ae9b7cacb5388bf" providerId="LiveId" clId="{8E7F612A-41EE-43AB-A793-BE4F7E89F783}" dt="2025-06-12T04:05:17.122" v="236" actId="20577"/>
          <ac:spMkLst>
            <pc:docMk/>
            <pc:sldMk cId="2533515695" sldId="990"/>
            <ac:spMk id="48" creationId="{86649A8B-C4FE-7681-2B68-D1FE2EFE7197}"/>
          </ac:spMkLst>
        </pc:spChg>
      </pc:sldChg>
      <pc:sldChg chg="modSp mod">
        <pc:chgData name="Dr.Alaeldin Elgizuli" userId="0ae9b7cacb5388bf" providerId="LiveId" clId="{8E7F612A-41EE-43AB-A793-BE4F7E89F783}" dt="2025-06-12T03:49:47.080" v="155" actId="6549"/>
        <pc:sldMkLst>
          <pc:docMk/>
          <pc:sldMk cId="677375389" sldId="1006"/>
        </pc:sldMkLst>
        <pc:spChg chg="mod">
          <ac:chgData name="Dr.Alaeldin Elgizuli" userId="0ae9b7cacb5388bf" providerId="LiveId" clId="{8E7F612A-41EE-43AB-A793-BE4F7E89F783}" dt="2025-06-12T03:49:47.080" v="155" actId="6549"/>
          <ac:spMkLst>
            <pc:docMk/>
            <pc:sldMk cId="677375389" sldId="1006"/>
            <ac:spMk id="31" creationId="{22C2C637-04CB-DDCA-3BB8-7BE152A760D4}"/>
          </ac:spMkLst>
        </pc:spChg>
      </pc:sldChg>
      <pc:sldChg chg="modSp mod">
        <pc:chgData name="Dr.Alaeldin Elgizuli" userId="0ae9b7cacb5388bf" providerId="LiveId" clId="{8E7F612A-41EE-43AB-A793-BE4F7E89F783}" dt="2025-06-12T03:48:13" v="19" actId="20577"/>
        <pc:sldMkLst>
          <pc:docMk/>
          <pc:sldMk cId="2499378404" sldId="1038"/>
        </pc:sldMkLst>
        <pc:spChg chg="mod">
          <ac:chgData name="Dr.Alaeldin Elgizuli" userId="0ae9b7cacb5388bf" providerId="LiveId" clId="{8E7F612A-41EE-43AB-A793-BE4F7E89F783}" dt="2025-06-12T03:48:13" v="19" actId="20577"/>
          <ac:spMkLst>
            <pc:docMk/>
            <pc:sldMk cId="2499378404" sldId="1038"/>
            <ac:spMk id="31" creationId="{8C33D21F-5ECD-4476-9A2C-D82B9EF3E8B9}"/>
          </ac:spMkLst>
        </pc:spChg>
      </pc:sldChg>
      <pc:sldChg chg="modSp mod">
        <pc:chgData name="Dr.Alaeldin Elgizuli" userId="0ae9b7cacb5388bf" providerId="LiveId" clId="{8E7F612A-41EE-43AB-A793-BE4F7E89F783}" dt="2025-06-13T11:38:33.695" v="928" actId="6549"/>
        <pc:sldMkLst>
          <pc:docMk/>
          <pc:sldMk cId="3459026343" sldId="1039"/>
        </pc:sldMkLst>
        <pc:spChg chg="mod">
          <ac:chgData name="Dr.Alaeldin Elgizuli" userId="0ae9b7cacb5388bf" providerId="LiveId" clId="{8E7F612A-41EE-43AB-A793-BE4F7E89F783}" dt="2025-06-13T07:20:13.731" v="237" actId="6549"/>
          <ac:spMkLst>
            <pc:docMk/>
            <pc:sldMk cId="3459026343" sldId="1039"/>
            <ac:spMk id="25" creationId="{F86B5075-E4B7-C5B6-CF3A-08FEDE0DF379}"/>
          </ac:spMkLst>
        </pc:spChg>
        <pc:spChg chg="mod">
          <ac:chgData name="Dr.Alaeldin Elgizuli" userId="0ae9b7cacb5388bf" providerId="LiveId" clId="{8E7F612A-41EE-43AB-A793-BE4F7E89F783}" dt="2025-06-13T11:38:33.695" v="928" actId="6549"/>
          <ac:spMkLst>
            <pc:docMk/>
            <pc:sldMk cId="3459026343" sldId="1039"/>
            <ac:spMk id="31" creationId="{F988EDD2-E8AE-E4D1-7AC4-8C21C81F3E4E}"/>
          </ac:spMkLst>
        </pc:spChg>
      </pc:sldChg>
      <pc:sldChg chg="del">
        <pc:chgData name="Dr.Alaeldin Elgizuli" userId="0ae9b7cacb5388bf" providerId="LiveId" clId="{8E7F612A-41EE-43AB-A793-BE4F7E89F783}" dt="2025-06-12T03:50:54.855" v="201" actId="47"/>
        <pc:sldMkLst>
          <pc:docMk/>
          <pc:sldMk cId="4134868305" sldId="1303"/>
        </pc:sldMkLst>
      </pc:sldChg>
      <pc:sldChg chg="del">
        <pc:chgData name="Dr.Alaeldin Elgizuli" userId="0ae9b7cacb5388bf" providerId="LiveId" clId="{8E7F612A-41EE-43AB-A793-BE4F7E89F783}" dt="2025-06-12T03:50:55.247" v="202" actId="47"/>
        <pc:sldMkLst>
          <pc:docMk/>
          <pc:sldMk cId="1109456002" sldId="1304"/>
        </pc:sldMkLst>
      </pc:sldChg>
      <pc:sldChg chg="del">
        <pc:chgData name="Dr.Alaeldin Elgizuli" userId="0ae9b7cacb5388bf" providerId="LiveId" clId="{8E7F612A-41EE-43AB-A793-BE4F7E89F783}" dt="2025-06-12T03:50:55.955" v="203" actId="47"/>
        <pc:sldMkLst>
          <pc:docMk/>
          <pc:sldMk cId="1157097753" sldId="1305"/>
        </pc:sldMkLst>
      </pc:sldChg>
      <pc:sldChg chg="del">
        <pc:chgData name="Dr.Alaeldin Elgizuli" userId="0ae9b7cacb5388bf" providerId="LiveId" clId="{8E7F612A-41EE-43AB-A793-BE4F7E89F783}" dt="2025-06-12T03:50:56.350" v="204" actId="47"/>
        <pc:sldMkLst>
          <pc:docMk/>
          <pc:sldMk cId="1367934859" sldId="1306"/>
        </pc:sldMkLst>
      </pc:sldChg>
      <pc:sldChg chg="del">
        <pc:chgData name="Dr.Alaeldin Elgizuli" userId="0ae9b7cacb5388bf" providerId="LiveId" clId="{8E7F612A-41EE-43AB-A793-BE4F7E89F783}" dt="2025-06-12T03:50:56.771" v="205" actId="47"/>
        <pc:sldMkLst>
          <pc:docMk/>
          <pc:sldMk cId="3561101606" sldId="1307"/>
        </pc:sldMkLst>
      </pc:sldChg>
      <pc:sldChg chg="del">
        <pc:chgData name="Dr.Alaeldin Elgizuli" userId="0ae9b7cacb5388bf" providerId="LiveId" clId="{8E7F612A-41EE-43AB-A793-BE4F7E89F783}" dt="2025-06-12T03:50:57.216" v="206" actId="47"/>
        <pc:sldMkLst>
          <pc:docMk/>
          <pc:sldMk cId="2598977886" sldId="1308"/>
        </pc:sldMkLst>
      </pc:sldChg>
      <pc:sldChg chg="add del">
        <pc:chgData name="Dr.Alaeldin Elgizuli" userId="0ae9b7cacb5388bf" providerId="LiveId" clId="{8E7F612A-41EE-43AB-A793-BE4F7E89F783}" dt="2025-06-13T07:45:53.875" v="781" actId="47"/>
        <pc:sldMkLst>
          <pc:docMk/>
          <pc:sldMk cId="3499017879" sldId="1309"/>
        </pc:sldMkLst>
      </pc:sldChg>
      <pc:sldChg chg="add del">
        <pc:chgData name="Dr.Alaeldin Elgizuli" userId="0ae9b7cacb5388bf" providerId="LiveId" clId="{8E7F612A-41EE-43AB-A793-BE4F7E89F783}" dt="2025-06-13T07:45:56.073" v="782" actId="47"/>
        <pc:sldMkLst>
          <pc:docMk/>
          <pc:sldMk cId="1824424173" sldId="1310"/>
        </pc:sldMkLst>
      </pc:sldChg>
      <pc:sldChg chg="modSp add del mod">
        <pc:chgData name="Dr.Alaeldin Elgizuli" userId="0ae9b7cacb5388bf" providerId="LiveId" clId="{8E7F612A-41EE-43AB-A793-BE4F7E89F783}" dt="2025-06-13T12:55:51.144" v="1097" actId="47"/>
        <pc:sldMkLst>
          <pc:docMk/>
          <pc:sldMk cId="3171183393" sldId="1311"/>
        </pc:sldMkLst>
      </pc:sldChg>
      <pc:sldChg chg="modSp add mod">
        <pc:chgData name="Dr.Alaeldin Elgizuli" userId="0ae9b7cacb5388bf" providerId="LiveId" clId="{8E7F612A-41EE-43AB-A793-BE4F7E89F783}" dt="2025-06-13T13:06:54.440" v="1194" actId="6549"/>
        <pc:sldMkLst>
          <pc:docMk/>
          <pc:sldMk cId="256698937" sldId="1312"/>
        </pc:sldMkLst>
        <pc:spChg chg="mod">
          <ac:chgData name="Dr.Alaeldin Elgizuli" userId="0ae9b7cacb5388bf" providerId="LiveId" clId="{8E7F612A-41EE-43AB-A793-BE4F7E89F783}" dt="2025-06-13T07:32:55.490" v="554" actId="6549"/>
          <ac:spMkLst>
            <pc:docMk/>
            <pc:sldMk cId="256698937" sldId="1312"/>
            <ac:spMk id="25" creationId="{64AC3C12-1C24-0E39-4935-EC324E902296}"/>
          </ac:spMkLst>
        </pc:spChg>
        <pc:spChg chg="mod">
          <ac:chgData name="Dr.Alaeldin Elgizuli" userId="0ae9b7cacb5388bf" providerId="LiveId" clId="{8E7F612A-41EE-43AB-A793-BE4F7E89F783}" dt="2025-06-13T13:06:54.440" v="1194" actId="6549"/>
          <ac:spMkLst>
            <pc:docMk/>
            <pc:sldMk cId="256698937" sldId="1312"/>
            <ac:spMk id="31" creationId="{CBCECD8B-F9C4-D309-CA4F-E0047444F7C1}"/>
          </ac:spMkLst>
        </pc:spChg>
      </pc:sldChg>
      <pc:sldChg chg="modSp add mod">
        <pc:chgData name="Dr.Alaeldin Elgizuli" userId="0ae9b7cacb5388bf" providerId="LiveId" clId="{8E7F612A-41EE-43AB-A793-BE4F7E89F783}" dt="2025-06-13T13:23:57.148" v="1275" actId="113"/>
        <pc:sldMkLst>
          <pc:docMk/>
          <pc:sldMk cId="2223318036" sldId="1313"/>
        </pc:sldMkLst>
        <pc:spChg chg="mod">
          <ac:chgData name="Dr.Alaeldin Elgizuli" userId="0ae9b7cacb5388bf" providerId="LiveId" clId="{8E7F612A-41EE-43AB-A793-BE4F7E89F783}" dt="2025-06-13T07:31:45.578" v="529" actId="20577"/>
          <ac:spMkLst>
            <pc:docMk/>
            <pc:sldMk cId="2223318036" sldId="1313"/>
            <ac:spMk id="25" creationId="{012F95C3-FDA7-4A3F-9C8D-C004C7678827}"/>
          </ac:spMkLst>
        </pc:spChg>
        <pc:spChg chg="mod">
          <ac:chgData name="Dr.Alaeldin Elgizuli" userId="0ae9b7cacb5388bf" providerId="LiveId" clId="{8E7F612A-41EE-43AB-A793-BE4F7E89F783}" dt="2025-06-13T13:23:57.148" v="1275" actId="113"/>
          <ac:spMkLst>
            <pc:docMk/>
            <pc:sldMk cId="2223318036" sldId="1313"/>
            <ac:spMk id="31" creationId="{0ADCC224-BC5A-B3BD-D698-63093C569DDC}"/>
          </ac:spMkLst>
        </pc:spChg>
      </pc:sldChg>
      <pc:sldChg chg="modSp add mod">
        <pc:chgData name="Dr.Alaeldin Elgizuli" userId="0ae9b7cacb5388bf" providerId="LiveId" clId="{8E7F612A-41EE-43AB-A793-BE4F7E89F783}" dt="2025-06-13T13:30:56.363" v="1388" actId="6549"/>
        <pc:sldMkLst>
          <pc:docMk/>
          <pc:sldMk cId="1111544851" sldId="1314"/>
        </pc:sldMkLst>
        <pc:spChg chg="mod">
          <ac:chgData name="Dr.Alaeldin Elgizuli" userId="0ae9b7cacb5388bf" providerId="LiveId" clId="{8E7F612A-41EE-43AB-A793-BE4F7E89F783}" dt="2025-06-13T07:34:00.522" v="582" actId="6549"/>
          <ac:spMkLst>
            <pc:docMk/>
            <pc:sldMk cId="1111544851" sldId="1314"/>
            <ac:spMk id="25" creationId="{8D7E1260-9F4F-6EB9-9945-AC73EC59B5D8}"/>
          </ac:spMkLst>
        </pc:spChg>
        <pc:spChg chg="mod">
          <ac:chgData name="Dr.Alaeldin Elgizuli" userId="0ae9b7cacb5388bf" providerId="LiveId" clId="{8E7F612A-41EE-43AB-A793-BE4F7E89F783}" dt="2025-06-13T13:30:56.363" v="1388" actId="6549"/>
          <ac:spMkLst>
            <pc:docMk/>
            <pc:sldMk cId="1111544851" sldId="1314"/>
            <ac:spMk id="31" creationId="{7541938B-E212-43B6-197A-74F4E2051F1D}"/>
          </ac:spMkLst>
        </pc:spChg>
      </pc:sldChg>
      <pc:sldChg chg="modSp add mod">
        <pc:chgData name="Dr.Alaeldin Elgizuli" userId="0ae9b7cacb5388bf" providerId="LiveId" clId="{8E7F612A-41EE-43AB-A793-BE4F7E89F783}" dt="2025-06-13T13:38:28.692" v="1478" actId="113"/>
        <pc:sldMkLst>
          <pc:docMk/>
          <pc:sldMk cId="3507760084" sldId="1315"/>
        </pc:sldMkLst>
        <pc:spChg chg="mod">
          <ac:chgData name="Dr.Alaeldin Elgizuli" userId="0ae9b7cacb5388bf" providerId="LiveId" clId="{8E7F612A-41EE-43AB-A793-BE4F7E89F783}" dt="2025-06-13T07:34:54.660" v="604" actId="6549"/>
          <ac:spMkLst>
            <pc:docMk/>
            <pc:sldMk cId="3507760084" sldId="1315"/>
            <ac:spMk id="25" creationId="{B7A8EC4A-61D0-3438-96B9-07C9B466529D}"/>
          </ac:spMkLst>
        </pc:spChg>
        <pc:spChg chg="mod">
          <ac:chgData name="Dr.Alaeldin Elgizuli" userId="0ae9b7cacb5388bf" providerId="LiveId" clId="{8E7F612A-41EE-43AB-A793-BE4F7E89F783}" dt="2025-06-13T13:38:28.692" v="1478" actId="113"/>
          <ac:spMkLst>
            <pc:docMk/>
            <pc:sldMk cId="3507760084" sldId="1315"/>
            <ac:spMk id="31" creationId="{64243FE5-931B-8A31-E66E-624ADB1133E7}"/>
          </ac:spMkLst>
        </pc:spChg>
      </pc:sldChg>
      <pc:sldChg chg="modSp add mod">
        <pc:chgData name="Dr.Alaeldin Elgizuli" userId="0ae9b7cacb5388bf" providerId="LiveId" clId="{8E7F612A-41EE-43AB-A793-BE4F7E89F783}" dt="2025-06-13T13:49:37.269" v="1531" actId="14100"/>
        <pc:sldMkLst>
          <pc:docMk/>
          <pc:sldMk cId="2590790645" sldId="1316"/>
        </pc:sldMkLst>
        <pc:spChg chg="mod">
          <ac:chgData name="Dr.Alaeldin Elgizuli" userId="0ae9b7cacb5388bf" providerId="LiveId" clId="{8E7F612A-41EE-43AB-A793-BE4F7E89F783}" dt="2025-06-13T07:35:39.219" v="621" actId="6549"/>
          <ac:spMkLst>
            <pc:docMk/>
            <pc:sldMk cId="2590790645" sldId="1316"/>
            <ac:spMk id="25" creationId="{62EAFD0A-B9F9-5667-8E27-9E267D3269C8}"/>
          </ac:spMkLst>
        </pc:spChg>
        <pc:spChg chg="mod">
          <ac:chgData name="Dr.Alaeldin Elgizuli" userId="0ae9b7cacb5388bf" providerId="LiveId" clId="{8E7F612A-41EE-43AB-A793-BE4F7E89F783}" dt="2025-06-13T13:49:37.269" v="1531" actId="14100"/>
          <ac:spMkLst>
            <pc:docMk/>
            <pc:sldMk cId="2590790645" sldId="1316"/>
            <ac:spMk id="31" creationId="{9090B2D2-DD7F-9C43-E808-396F67262DDB}"/>
          </ac:spMkLst>
        </pc:spChg>
      </pc:sldChg>
      <pc:sldChg chg="modSp add mod">
        <pc:chgData name="Dr.Alaeldin Elgizuli" userId="0ae9b7cacb5388bf" providerId="LiveId" clId="{8E7F612A-41EE-43AB-A793-BE4F7E89F783}" dt="2025-06-13T13:55:47.602" v="1613" actId="14100"/>
        <pc:sldMkLst>
          <pc:docMk/>
          <pc:sldMk cId="4068644732" sldId="1317"/>
        </pc:sldMkLst>
        <pc:spChg chg="mod">
          <ac:chgData name="Dr.Alaeldin Elgizuli" userId="0ae9b7cacb5388bf" providerId="LiveId" clId="{8E7F612A-41EE-43AB-A793-BE4F7E89F783}" dt="2025-06-13T07:36:11.598" v="638" actId="6549"/>
          <ac:spMkLst>
            <pc:docMk/>
            <pc:sldMk cId="4068644732" sldId="1317"/>
            <ac:spMk id="25" creationId="{BA44F70A-0781-7798-C750-7F6C1E478844}"/>
          </ac:spMkLst>
        </pc:spChg>
        <pc:spChg chg="mod">
          <ac:chgData name="Dr.Alaeldin Elgizuli" userId="0ae9b7cacb5388bf" providerId="LiveId" clId="{8E7F612A-41EE-43AB-A793-BE4F7E89F783}" dt="2025-06-13T13:55:47.602" v="1613" actId="14100"/>
          <ac:spMkLst>
            <pc:docMk/>
            <pc:sldMk cId="4068644732" sldId="1317"/>
            <ac:spMk id="31" creationId="{BBC2BA90-78AA-277A-1DF6-FBD7BD934F21}"/>
          </ac:spMkLst>
        </pc:spChg>
      </pc:sldChg>
      <pc:sldChg chg="modSp add mod">
        <pc:chgData name="Dr.Alaeldin Elgizuli" userId="0ae9b7cacb5388bf" providerId="LiveId" clId="{8E7F612A-41EE-43AB-A793-BE4F7E89F783}" dt="2025-06-13T13:59:55.736" v="1663" actId="6549"/>
        <pc:sldMkLst>
          <pc:docMk/>
          <pc:sldMk cId="2509719039" sldId="1318"/>
        </pc:sldMkLst>
        <pc:spChg chg="mod">
          <ac:chgData name="Dr.Alaeldin Elgizuli" userId="0ae9b7cacb5388bf" providerId="LiveId" clId="{8E7F612A-41EE-43AB-A793-BE4F7E89F783}" dt="2025-06-13T07:37:03.268" v="649" actId="6549"/>
          <ac:spMkLst>
            <pc:docMk/>
            <pc:sldMk cId="2509719039" sldId="1318"/>
            <ac:spMk id="25" creationId="{391838FA-06AB-E620-1A12-A1F316C37772}"/>
          </ac:spMkLst>
        </pc:spChg>
        <pc:spChg chg="mod">
          <ac:chgData name="Dr.Alaeldin Elgizuli" userId="0ae9b7cacb5388bf" providerId="LiveId" clId="{8E7F612A-41EE-43AB-A793-BE4F7E89F783}" dt="2025-06-13T13:59:55.736" v="1663" actId="6549"/>
          <ac:spMkLst>
            <pc:docMk/>
            <pc:sldMk cId="2509719039" sldId="1318"/>
            <ac:spMk id="31" creationId="{47D1F325-476B-2417-33DA-7DB3BD4660E5}"/>
          </ac:spMkLst>
        </pc:spChg>
      </pc:sldChg>
      <pc:sldChg chg="modSp add mod">
        <pc:chgData name="Dr.Alaeldin Elgizuli" userId="0ae9b7cacb5388bf" providerId="LiveId" clId="{8E7F612A-41EE-43AB-A793-BE4F7E89F783}" dt="2025-06-13T14:03:18.275" v="1703" actId="113"/>
        <pc:sldMkLst>
          <pc:docMk/>
          <pc:sldMk cId="551944164" sldId="1319"/>
        </pc:sldMkLst>
        <pc:spChg chg="mod">
          <ac:chgData name="Dr.Alaeldin Elgizuli" userId="0ae9b7cacb5388bf" providerId="LiveId" clId="{8E7F612A-41EE-43AB-A793-BE4F7E89F783}" dt="2025-06-13T07:37:38.660" v="681" actId="6549"/>
          <ac:spMkLst>
            <pc:docMk/>
            <pc:sldMk cId="551944164" sldId="1319"/>
            <ac:spMk id="25" creationId="{56F14913-6FF3-DFA0-3A5A-80883042F695}"/>
          </ac:spMkLst>
        </pc:spChg>
        <pc:spChg chg="mod">
          <ac:chgData name="Dr.Alaeldin Elgizuli" userId="0ae9b7cacb5388bf" providerId="LiveId" clId="{8E7F612A-41EE-43AB-A793-BE4F7E89F783}" dt="2025-06-13T14:03:18.275" v="1703" actId="113"/>
          <ac:spMkLst>
            <pc:docMk/>
            <pc:sldMk cId="551944164" sldId="1319"/>
            <ac:spMk id="31" creationId="{46717711-651E-83FF-53E5-A42D5712DFD0}"/>
          </ac:spMkLst>
        </pc:spChg>
      </pc:sldChg>
      <pc:sldChg chg="modSp add del mod">
        <pc:chgData name="Dr.Alaeldin Elgizuli" userId="0ae9b7cacb5388bf" providerId="LiveId" clId="{8E7F612A-41EE-43AB-A793-BE4F7E89F783}" dt="2025-06-13T14:03:36.433" v="1704" actId="47"/>
        <pc:sldMkLst>
          <pc:docMk/>
          <pc:sldMk cId="36331782" sldId="1320"/>
        </pc:sldMkLst>
      </pc:sldChg>
      <pc:sldChg chg="modSp add del mod">
        <pc:chgData name="Dr.Alaeldin Elgizuli" userId="0ae9b7cacb5388bf" providerId="LiveId" clId="{8E7F612A-41EE-43AB-A793-BE4F7E89F783}" dt="2025-06-13T16:21:07.972" v="2059" actId="20577"/>
        <pc:sldMkLst>
          <pc:docMk/>
          <pc:sldMk cId="2043217137" sldId="1321"/>
        </pc:sldMkLst>
        <pc:spChg chg="mod">
          <ac:chgData name="Dr.Alaeldin Elgizuli" userId="0ae9b7cacb5388bf" providerId="LiveId" clId="{8E7F612A-41EE-43AB-A793-BE4F7E89F783}" dt="2025-06-13T07:38:39.943" v="686"/>
          <ac:spMkLst>
            <pc:docMk/>
            <pc:sldMk cId="2043217137" sldId="1321"/>
            <ac:spMk id="25" creationId="{A4E61F97-9CCF-845D-90F2-FAB6753ABD31}"/>
          </ac:spMkLst>
        </pc:spChg>
        <pc:spChg chg="mod">
          <ac:chgData name="Dr.Alaeldin Elgizuli" userId="0ae9b7cacb5388bf" providerId="LiveId" clId="{8E7F612A-41EE-43AB-A793-BE4F7E89F783}" dt="2025-06-13T16:21:07.972" v="2059" actId="20577"/>
          <ac:spMkLst>
            <pc:docMk/>
            <pc:sldMk cId="2043217137" sldId="1321"/>
            <ac:spMk id="31" creationId="{31EB57C4-04CE-39F2-B3F7-4C6C900BFD09}"/>
          </ac:spMkLst>
        </pc:spChg>
      </pc:sldChg>
      <pc:sldChg chg="add del">
        <pc:chgData name="Dr.Alaeldin Elgizuli" userId="0ae9b7cacb5388bf" providerId="LiveId" clId="{8E7F612A-41EE-43AB-A793-BE4F7E89F783}" dt="2025-06-13T07:45:36.919" v="761" actId="47"/>
        <pc:sldMkLst>
          <pc:docMk/>
          <pc:sldMk cId="1497608040" sldId="1322"/>
        </pc:sldMkLst>
      </pc:sldChg>
      <pc:sldChg chg="add del">
        <pc:chgData name="Dr.Alaeldin Elgizuli" userId="0ae9b7cacb5388bf" providerId="LiveId" clId="{8E7F612A-41EE-43AB-A793-BE4F7E89F783}" dt="2025-06-13T07:45:37.862" v="762" actId="47"/>
        <pc:sldMkLst>
          <pc:docMk/>
          <pc:sldMk cId="2276908460" sldId="1323"/>
        </pc:sldMkLst>
      </pc:sldChg>
      <pc:sldChg chg="add del">
        <pc:chgData name="Dr.Alaeldin Elgizuli" userId="0ae9b7cacb5388bf" providerId="LiveId" clId="{8E7F612A-41EE-43AB-A793-BE4F7E89F783}" dt="2025-06-13T07:45:38.452" v="763" actId="47"/>
        <pc:sldMkLst>
          <pc:docMk/>
          <pc:sldMk cId="2154915376" sldId="1324"/>
        </pc:sldMkLst>
      </pc:sldChg>
      <pc:sldChg chg="add del">
        <pc:chgData name="Dr.Alaeldin Elgizuli" userId="0ae9b7cacb5388bf" providerId="LiveId" clId="{8E7F612A-41EE-43AB-A793-BE4F7E89F783}" dt="2025-06-13T07:45:38.838" v="764" actId="47"/>
        <pc:sldMkLst>
          <pc:docMk/>
          <pc:sldMk cId="1682458715" sldId="1325"/>
        </pc:sldMkLst>
      </pc:sldChg>
      <pc:sldChg chg="add del">
        <pc:chgData name="Dr.Alaeldin Elgizuli" userId="0ae9b7cacb5388bf" providerId="LiveId" clId="{8E7F612A-41EE-43AB-A793-BE4F7E89F783}" dt="2025-06-13T07:45:39.440" v="765" actId="47"/>
        <pc:sldMkLst>
          <pc:docMk/>
          <pc:sldMk cId="3244996876" sldId="1326"/>
        </pc:sldMkLst>
      </pc:sldChg>
      <pc:sldChg chg="add del">
        <pc:chgData name="Dr.Alaeldin Elgizuli" userId="0ae9b7cacb5388bf" providerId="LiveId" clId="{8E7F612A-41EE-43AB-A793-BE4F7E89F783}" dt="2025-06-13T07:45:40.004" v="766" actId="47"/>
        <pc:sldMkLst>
          <pc:docMk/>
          <pc:sldMk cId="3248801358" sldId="1327"/>
        </pc:sldMkLst>
      </pc:sldChg>
      <pc:sldChg chg="add del">
        <pc:chgData name="Dr.Alaeldin Elgizuli" userId="0ae9b7cacb5388bf" providerId="LiveId" clId="{8E7F612A-41EE-43AB-A793-BE4F7E89F783}" dt="2025-06-13T07:45:40.350" v="767" actId="47"/>
        <pc:sldMkLst>
          <pc:docMk/>
          <pc:sldMk cId="4147963944" sldId="1328"/>
        </pc:sldMkLst>
      </pc:sldChg>
      <pc:sldChg chg="add del">
        <pc:chgData name="Dr.Alaeldin Elgizuli" userId="0ae9b7cacb5388bf" providerId="LiveId" clId="{8E7F612A-41EE-43AB-A793-BE4F7E89F783}" dt="2025-06-13T07:45:41.040" v="768" actId="47"/>
        <pc:sldMkLst>
          <pc:docMk/>
          <pc:sldMk cId="1747611382" sldId="1329"/>
        </pc:sldMkLst>
      </pc:sldChg>
      <pc:sldChg chg="add del">
        <pc:chgData name="Dr.Alaeldin Elgizuli" userId="0ae9b7cacb5388bf" providerId="LiveId" clId="{8E7F612A-41EE-43AB-A793-BE4F7E89F783}" dt="2025-06-13T07:45:42.487" v="769" actId="47"/>
        <pc:sldMkLst>
          <pc:docMk/>
          <pc:sldMk cId="1703298450" sldId="1330"/>
        </pc:sldMkLst>
      </pc:sldChg>
      <pc:sldChg chg="add del">
        <pc:chgData name="Dr.Alaeldin Elgizuli" userId="0ae9b7cacb5388bf" providerId="LiveId" clId="{8E7F612A-41EE-43AB-A793-BE4F7E89F783}" dt="2025-06-13T07:45:43.256" v="770" actId="47"/>
        <pc:sldMkLst>
          <pc:docMk/>
          <pc:sldMk cId="3875923924" sldId="1331"/>
        </pc:sldMkLst>
      </pc:sldChg>
      <pc:sldChg chg="add del">
        <pc:chgData name="Dr.Alaeldin Elgizuli" userId="0ae9b7cacb5388bf" providerId="LiveId" clId="{8E7F612A-41EE-43AB-A793-BE4F7E89F783}" dt="2025-06-13T07:45:43.553" v="771" actId="47"/>
        <pc:sldMkLst>
          <pc:docMk/>
          <pc:sldMk cId="3039231010" sldId="1332"/>
        </pc:sldMkLst>
      </pc:sldChg>
      <pc:sldChg chg="add del">
        <pc:chgData name="Dr.Alaeldin Elgizuli" userId="0ae9b7cacb5388bf" providerId="LiveId" clId="{8E7F612A-41EE-43AB-A793-BE4F7E89F783}" dt="2025-06-13T07:45:44.594" v="772" actId="47"/>
        <pc:sldMkLst>
          <pc:docMk/>
          <pc:sldMk cId="4064445672" sldId="1333"/>
        </pc:sldMkLst>
      </pc:sldChg>
      <pc:sldChg chg="add del">
        <pc:chgData name="Dr.Alaeldin Elgizuli" userId="0ae9b7cacb5388bf" providerId="LiveId" clId="{8E7F612A-41EE-43AB-A793-BE4F7E89F783}" dt="2025-06-13T07:45:45" v="773" actId="47"/>
        <pc:sldMkLst>
          <pc:docMk/>
          <pc:sldMk cId="1052921836" sldId="1334"/>
        </pc:sldMkLst>
      </pc:sldChg>
      <pc:sldChg chg="add del">
        <pc:chgData name="Dr.Alaeldin Elgizuli" userId="0ae9b7cacb5388bf" providerId="LiveId" clId="{8E7F612A-41EE-43AB-A793-BE4F7E89F783}" dt="2025-06-13T07:45:46.291" v="774" actId="47"/>
        <pc:sldMkLst>
          <pc:docMk/>
          <pc:sldMk cId="2474450234" sldId="1335"/>
        </pc:sldMkLst>
      </pc:sldChg>
      <pc:sldChg chg="add del">
        <pc:chgData name="Dr.Alaeldin Elgizuli" userId="0ae9b7cacb5388bf" providerId="LiveId" clId="{8E7F612A-41EE-43AB-A793-BE4F7E89F783}" dt="2025-06-13T07:45:46.670" v="775" actId="47"/>
        <pc:sldMkLst>
          <pc:docMk/>
          <pc:sldMk cId="2435863162" sldId="1336"/>
        </pc:sldMkLst>
      </pc:sldChg>
      <pc:sldChg chg="add del">
        <pc:chgData name="Dr.Alaeldin Elgizuli" userId="0ae9b7cacb5388bf" providerId="LiveId" clId="{8E7F612A-41EE-43AB-A793-BE4F7E89F783}" dt="2025-06-13T07:45:47.609" v="776" actId="47"/>
        <pc:sldMkLst>
          <pc:docMk/>
          <pc:sldMk cId="1361583496" sldId="1337"/>
        </pc:sldMkLst>
      </pc:sldChg>
      <pc:sldChg chg="add del">
        <pc:chgData name="Dr.Alaeldin Elgizuli" userId="0ae9b7cacb5388bf" providerId="LiveId" clId="{8E7F612A-41EE-43AB-A793-BE4F7E89F783}" dt="2025-06-13T07:45:48.521" v="777" actId="47"/>
        <pc:sldMkLst>
          <pc:docMk/>
          <pc:sldMk cId="3941901402" sldId="1338"/>
        </pc:sldMkLst>
      </pc:sldChg>
      <pc:sldChg chg="add del">
        <pc:chgData name="Dr.Alaeldin Elgizuli" userId="0ae9b7cacb5388bf" providerId="LiveId" clId="{8E7F612A-41EE-43AB-A793-BE4F7E89F783}" dt="2025-06-13T07:45:49.031" v="778" actId="47"/>
        <pc:sldMkLst>
          <pc:docMk/>
          <pc:sldMk cId="4124721805" sldId="1339"/>
        </pc:sldMkLst>
      </pc:sldChg>
      <pc:sldChg chg="add del">
        <pc:chgData name="Dr.Alaeldin Elgizuli" userId="0ae9b7cacb5388bf" providerId="LiveId" clId="{8E7F612A-41EE-43AB-A793-BE4F7E89F783}" dt="2025-06-13T07:45:51.664" v="779" actId="47"/>
        <pc:sldMkLst>
          <pc:docMk/>
          <pc:sldMk cId="3335060747" sldId="1340"/>
        </pc:sldMkLst>
      </pc:sldChg>
      <pc:sldChg chg="add del">
        <pc:chgData name="Dr.Alaeldin Elgizuli" userId="0ae9b7cacb5388bf" providerId="LiveId" clId="{8E7F612A-41EE-43AB-A793-BE4F7E89F783}" dt="2025-06-13T07:45:52.709" v="780" actId="47"/>
        <pc:sldMkLst>
          <pc:docMk/>
          <pc:sldMk cId="1400874652" sldId="1341"/>
        </pc:sldMkLst>
      </pc:sldChg>
      <pc:sldChg chg="modSp add mod">
        <pc:chgData name="Dr.Alaeldin Elgizuli" userId="0ae9b7cacb5388bf" providerId="LiveId" clId="{8E7F612A-41EE-43AB-A793-BE4F7E89F783}" dt="2025-06-13T18:33:07.516" v="3083" actId="113"/>
        <pc:sldMkLst>
          <pc:docMk/>
          <pc:sldMk cId="3047732167" sldId="1342"/>
        </pc:sldMkLst>
        <pc:spChg chg="mod">
          <ac:chgData name="Dr.Alaeldin Elgizuli" userId="0ae9b7cacb5388bf" providerId="LiveId" clId="{8E7F612A-41EE-43AB-A793-BE4F7E89F783}" dt="2025-06-13T16:15:34.463" v="2027" actId="20577"/>
          <ac:spMkLst>
            <pc:docMk/>
            <pc:sldMk cId="3047732167" sldId="1342"/>
            <ac:spMk id="25" creationId="{B025036B-67F5-6C4A-00F1-0E0EC51FC47F}"/>
          </ac:spMkLst>
        </pc:spChg>
        <pc:spChg chg="mod">
          <ac:chgData name="Dr.Alaeldin Elgizuli" userId="0ae9b7cacb5388bf" providerId="LiveId" clId="{8E7F612A-41EE-43AB-A793-BE4F7E89F783}" dt="2025-06-13T18:33:07.516" v="3083" actId="113"/>
          <ac:spMkLst>
            <pc:docMk/>
            <pc:sldMk cId="3047732167" sldId="1342"/>
            <ac:spMk id="31" creationId="{11183588-F107-488F-0127-4FB02445035A}"/>
          </ac:spMkLst>
        </pc:spChg>
      </pc:sldChg>
      <pc:sldChg chg="modSp add del mod">
        <pc:chgData name="Dr.Alaeldin Elgizuli" userId="0ae9b7cacb5388bf" providerId="LiveId" clId="{8E7F612A-41EE-43AB-A793-BE4F7E89F783}" dt="2025-06-13T18:23:28.772" v="2987" actId="47"/>
        <pc:sldMkLst>
          <pc:docMk/>
          <pc:sldMk cId="2225041994" sldId="1343"/>
        </pc:sldMkLst>
      </pc:sldChg>
      <pc:sldChg chg="modSp add mod">
        <pc:chgData name="Dr.Alaeldin Elgizuli" userId="0ae9b7cacb5388bf" providerId="LiveId" clId="{8E7F612A-41EE-43AB-A793-BE4F7E89F783}" dt="2025-06-13T12:51:52.664" v="1096" actId="14100"/>
        <pc:sldMkLst>
          <pc:docMk/>
          <pc:sldMk cId="2281837442" sldId="1344"/>
        </pc:sldMkLst>
        <pc:spChg chg="mod">
          <ac:chgData name="Dr.Alaeldin Elgizuli" userId="0ae9b7cacb5388bf" providerId="LiveId" clId="{8E7F612A-41EE-43AB-A793-BE4F7E89F783}" dt="2025-06-13T12:51:52.664" v="1096" actId="14100"/>
          <ac:spMkLst>
            <pc:docMk/>
            <pc:sldMk cId="2281837442" sldId="1344"/>
            <ac:spMk id="31" creationId="{7F6492BD-A4AC-578B-49F9-D35A44CCAD62}"/>
          </ac:spMkLst>
        </pc:spChg>
      </pc:sldChg>
      <pc:sldChg chg="add del">
        <pc:chgData name="Dr.Alaeldin Elgizuli" userId="0ae9b7cacb5388bf" providerId="LiveId" clId="{8E7F612A-41EE-43AB-A793-BE4F7E89F783}" dt="2025-06-13T07:45:36.484" v="760" actId="47"/>
        <pc:sldMkLst>
          <pc:docMk/>
          <pc:sldMk cId="2484217779" sldId="1344"/>
        </pc:sldMkLst>
      </pc:sldChg>
      <pc:sldChg chg="modSp add del mod">
        <pc:chgData name="Dr.Alaeldin Elgizuli" userId="0ae9b7cacb5388bf" providerId="LiveId" clId="{8E7F612A-41EE-43AB-A793-BE4F7E89F783}" dt="2025-06-13T17:38:50.116" v="2710" actId="47"/>
        <pc:sldMkLst>
          <pc:docMk/>
          <pc:sldMk cId="961756059" sldId="1345"/>
        </pc:sldMkLst>
      </pc:sldChg>
      <pc:sldChg chg="modSp add del mod">
        <pc:chgData name="Dr.Alaeldin Elgizuli" userId="0ae9b7cacb5388bf" providerId="LiveId" clId="{8E7F612A-41EE-43AB-A793-BE4F7E89F783}" dt="2025-06-13T17:43:43.359" v="2778" actId="14100"/>
        <pc:sldMkLst>
          <pc:docMk/>
          <pc:sldMk cId="3999683959" sldId="1346"/>
        </pc:sldMkLst>
        <pc:spChg chg="mod">
          <ac:chgData name="Dr.Alaeldin Elgizuli" userId="0ae9b7cacb5388bf" providerId="LiveId" clId="{8E7F612A-41EE-43AB-A793-BE4F7E89F783}" dt="2025-06-13T17:40:02.376" v="2748" actId="14100"/>
          <ac:spMkLst>
            <pc:docMk/>
            <pc:sldMk cId="3999683959" sldId="1346"/>
            <ac:spMk id="25" creationId="{7825D495-B546-BBB3-F875-70DCD11A09D7}"/>
          </ac:spMkLst>
        </pc:spChg>
        <pc:spChg chg="mod">
          <ac:chgData name="Dr.Alaeldin Elgizuli" userId="0ae9b7cacb5388bf" providerId="LiveId" clId="{8E7F612A-41EE-43AB-A793-BE4F7E89F783}" dt="2025-06-13T17:43:43.359" v="2778" actId="14100"/>
          <ac:spMkLst>
            <pc:docMk/>
            <pc:sldMk cId="3999683959" sldId="1346"/>
            <ac:spMk id="31" creationId="{7141AFCF-F82C-6FF3-2F58-A9EA347235FD}"/>
          </ac:spMkLst>
        </pc:spChg>
      </pc:sldChg>
      <pc:sldChg chg="modSp add del mod">
        <pc:chgData name="Dr.Alaeldin Elgizuli" userId="0ae9b7cacb5388bf" providerId="LiveId" clId="{8E7F612A-41EE-43AB-A793-BE4F7E89F783}" dt="2025-06-13T17:50:35.264" v="2856" actId="47"/>
        <pc:sldMkLst>
          <pc:docMk/>
          <pc:sldMk cId="1924710669" sldId="1347"/>
        </pc:sldMkLst>
      </pc:sldChg>
      <pc:sldChg chg="modSp add del mod">
        <pc:chgData name="Dr.Alaeldin Elgizuli" userId="0ae9b7cacb5388bf" providerId="LiveId" clId="{8E7F612A-41EE-43AB-A793-BE4F7E89F783}" dt="2025-06-13T17:50:37.137" v="2857" actId="47"/>
        <pc:sldMkLst>
          <pc:docMk/>
          <pc:sldMk cId="2003050665" sldId="1348"/>
        </pc:sldMkLst>
      </pc:sldChg>
      <pc:sldChg chg="modSp add del mod">
        <pc:chgData name="Dr.Alaeldin Elgizuli" userId="0ae9b7cacb5388bf" providerId="LiveId" clId="{8E7F612A-41EE-43AB-A793-BE4F7E89F783}" dt="2025-06-13T17:50:41.597" v="2858" actId="47"/>
        <pc:sldMkLst>
          <pc:docMk/>
          <pc:sldMk cId="1154493569" sldId="1349"/>
        </pc:sldMkLst>
      </pc:sldChg>
      <pc:sldChg chg="modSp add del mod">
        <pc:chgData name="Dr.Alaeldin Elgizuli" userId="0ae9b7cacb5388bf" providerId="LiveId" clId="{8E7F612A-41EE-43AB-A793-BE4F7E89F783}" dt="2025-06-13T17:50:43.036" v="2859" actId="47"/>
        <pc:sldMkLst>
          <pc:docMk/>
          <pc:sldMk cId="3129159029" sldId="1350"/>
        </pc:sldMkLst>
      </pc:sldChg>
      <pc:sldChg chg="modSp add del mod">
        <pc:chgData name="Dr.Alaeldin Elgizuli" userId="0ae9b7cacb5388bf" providerId="LiveId" clId="{8E7F612A-41EE-43AB-A793-BE4F7E89F783}" dt="2025-06-13T18:05:21.182" v="2898" actId="6549"/>
        <pc:sldMkLst>
          <pc:docMk/>
          <pc:sldMk cId="67393440" sldId="1351"/>
        </pc:sldMkLst>
        <pc:spChg chg="mod">
          <ac:chgData name="Dr.Alaeldin Elgizuli" userId="0ae9b7cacb5388bf" providerId="LiveId" clId="{8E7F612A-41EE-43AB-A793-BE4F7E89F783}" dt="2025-06-13T17:51:12.734" v="2867" actId="20577"/>
          <ac:spMkLst>
            <pc:docMk/>
            <pc:sldMk cId="67393440" sldId="1351"/>
            <ac:spMk id="25" creationId="{2EF1BF78-0B87-DD73-D37A-29CDF72CB9CB}"/>
          </ac:spMkLst>
        </pc:spChg>
        <pc:spChg chg="mod">
          <ac:chgData name="Dr.Alaeldin Elgizuli" userId="0ae9b7cacb5388bf" providerId="LiveId" clId="{8E7F612A-41EE-43AB-A793-BE4F7E89F783}" dt="2025-06-13T18:05:21.182" v="2898" actId="6549"/>
          <ac:spMkLst>
            <pc:docMk/>
            <pc:sldMk cId="67393440" sldId="1351"/>
            <ac:spMk id="31" creationId="{0D7C7208-492F-9A8D-C091-7657F5E3B75D}"/>
          </ac:spMkLst>
        </pc:spChg>
      </pc:sldChg>
      <pc:sldChg chg="modSp add del mod">
        <pc:chgData name="Dr.Alaeldin Elgizuli" userId="0ae9b7cacb5388bf" providerId="LiveId" clId="{8E7F612A-41EE-43AB-A793-BE4F7E89F783}" dt="2025-06-13T18:28:04.689" v="3038" actId="14100"/>
        <pc:sldMkLst>
          <pc:docMk/>
          <pc:sldMk cId="2210835813" sldId="1352"/>
        </pc:sldMkLst>
        <pc:spChg chg="mod">
          <ac:chgData name="Dr.Alaeldin Elgizuli" userId="0ae9b7cacb5388bf" providerId="LiveId" clId="{8E7F612A-41EE-43AB-A793-BE4F7E89F783}" dt="2025-06-13T18:27:49.699" v="3036" actId="14100"/>
          <ac:spMkLst>
            <pc:docMk/>
            <pc:sldMk cId="2210835813" sldId="1352"/>
            <ac:spMk id="25" creationId="{00EF7D20-F9EB-4E28-6BE3-FF07D5E2612D}"/>
          </ac:spMkLst>
        </pc:spChg>
        <pc:spChg chg="mod">
          <ac:chgData name="Dr.Alaeldin Elgizuli" userId="0ae9b7cacb5388bf" providerId="LiveId" clId="{8E7F612A-41EE-43AB-A793-BE4F7E89F783}" dt="2025-06-13T18:28:04.689" v="3038" actId="14100"/>
          <ac:spMkLst>
            <pc:docMk/>
            <pc:sldMk cId="2210835813" sldId="1352"/>
            <ac:spMk id="31" creationId="{2156D232-DFC1-8E57-9061-3DCF286F8EB4}"/>
          </ac:spMkLst>
        </pc:spChg>
      </pc:sldChg>
      <pc:sldChg chg="modSp add del mod">
        <pc:chgData name="Dr.Alaeldin Elgizuli" userId="0ae9b7cacb5388bf" providerId="LiveId" clId="{8E7F612A-41EE-43AB-A793-BE4F7E89F783}" dt="2025-06-13T18:23:21.983" v="2986" actId="47"/>
        <pc:sldMkLst>
          <pc:docMk/>
          <pc:sldMk cId="3738872074" sldId="1353"/>
        </pc:sldMkLst>
      </pc:sldChg>
      <pc:sldChg chg="modSp add mod">
        <pc:chgData name="Dr.Alaeldin Elgizuli" userId="0ae9b7cacb5388bf" providerId="LiveId" clId="{8E7F612A-41EE-43AB-A793-BE4F7E89F783}" dt="2025-06-13T16:03:00.431" v="1863" actId="255"/>
        <pc:sldMkLst>
          <pc:docMk/>
          <pc:sldMk cId="2712070156" sldId="1354"/>
        </pc:sldMkLst>
        <pc:spChg chg="mod">
          <ac:chgData name="Dr.Alaeldin Elgizuli" userId="0ae9b7cacb5388bf" providerId="LiveId" clId="{8E7F612A-41EE-43AB-A793-BE4F7E89F783}" dt="2025-06-13T15:20:32.943" v="1811"/>
          <ac:spMkLst>
            <pc:docMk/>
            <pc:sldMk cId="2712070156" sldId="1354"/>
            <ac:spMk id="25" creationId="{5AC5EB20-6EFC-DE0F-4431-472C9E5EDBB8}"/>
          </ac:spMkLst>
        </pc:spChg>
        <pc:spChg chg="mod">
          <ac:chgData name="Dr.Alaeldin Elgizuli" userId="0ae9b7cacb5388bf" providerId="LiveId" clId="{8E7F612A-41EE-43AB-A793-BE4F7E89F783}" dt="2025-06-13T16:03:00.431" v="1863" actId="255"/>
          <ac:spMkLst>
            <pc:docMk/>
            <pc:sldMk cId="2712070156" sldId="1354"/>
            <ac:spMk id="31" creationId="{7367DDF2-E86A-BF55-9C52-D1D51FC488A4}"/>
          </ac:spMkLst>
        </pc:spChg>
      </pc:sldChg>
      <pc:sldChg chg="modSp add mod">
        <pc:chgData name="Dr.Alaeldin Elgizuli" userId="0ae9b7cacb5388bf" providerId="LiveId" clId="{8E7F612A-41EE-43AB-A793-BE4F7E89F783}" dt="2025-06-13T16:05:31.790" v="1904" actId="20577"/>
        <pc:sldMkLst>
          <pc:docMk/>
          <pc:sldMk cId="3258914087" sldId="1355"/>
        </pc:sldMkLst>
      </pc:sldChg>
      <pc:sldChg chg="add del">
        <pc:chgData name="Dr.Alaeldin Elgizuli" userId="0ae9b7cacb5388bf" providerId="LiveId" clId="{8E7F612A-41EE-43AB-A793-BE4F7E89F783}" dt="2025-06-13T16:14:16.732" v="2021" actId="47"/>
        <pc:sldMkLst>
          <pc:docMk/>
          <pc:sldMk cId="1473155033" sldId="1356"/>
        </pc:sldMkLst>
      </pc:sldChg>
      <pc:sldChg chg="modSp add del mod">
        <pc:chgData name="Dr.Alaeldin Elgizuli" userId="0ae9b7cacb5388bf" providerId="LiveId" clId="{8E7F612A-41EE-43AB-A793-BE4F7E89F783}" dt="2025-06-13T16:01:17.567" v="1837" actId="2696"/>
        <pc:sldMkLst>
          <pc:docMk/>
          <pc:sldMk cId="1696557441" sldId="1357"/>
        </pc:sldMkLst>
      </pc:sldChg>
      <pc:sldChg chg="add">
        <pc:chgData name="Dr.Alaeldin Elgizuli" userId="0ae9b7cacb5388bf" providerId="LiveId" clId="{8E7F612A-41EE-43AB-A793-BE4F7E89F783}" dt="2025-06-13T16:01:24.220" v="1838"/>
        <pc:sldMkLst>
          <pc:docMk/>
          <pc:sldMk cId="2666524022" sldId="1357"/>
        </pc:sldMkLst>
      </pc:sldChg>
      <pc:sldChg chg="modSp add mod">
        <pc:chgData name="Dr.Alaeldin Elgizuli" userId="0ae9b7cacb5388bf" providerId="LiveId" clId="{8E7F612A-41EE-43AB-A793-BE4F7E89F783}" dt="2025-06-13T16:06:53.246" v="1933" actId="113"/>
        <pc:sldMkLst>
          <pc:docMk/>
          <pc:sldMk cId="1982008239" sldId="1358"/>
        </pc:sldMkLst>
        <pc:spChg chg="mod">
          <ac:chgData name="Dr.Alaeldin Elgizuli" userId="0ae9b7cacb5388bf" providerId="LiveId" clId="{8E7F612A-41EE-43AB-A793-BE4F7E89F783}" dt="2025-06-13T16:06:53.246" v="1933" actId="113"/>
          <ac:spMkLst>
            <pc:docMk/>
            <pc:sldMk cId="1982008239" sldId="1358"/>
            <ac:spMk id="31" creationId="{E2109701-ABE8-A649-6D5E-086D5BAE74FF}"/>
          </ac:spMkLst>
        </pc:spChg>
      </pc:sldChg>
      <pc:sldChg chg="modSp add mod">
        <pc:chgData name="Dr.Alaeldin Elgizuli" userId="0ae9b7cacb5388bf" providerId="LiveId" clId="{8E7F612A-41EE-43AB-A793-BE4F7E89F783}" dt="2025-06-13T16:10:26.661" v="1973" actId="14100"/>
        <pc:sldMkLst>
          <pc:docMk/>
          <pc:sldMk cId="3156288152" sldId="1359"/>
        </pc:sldMkLst>
      </pc:sldChg>
      <pc:sldChg chg="modSp add mod">
        <pc:chgData name="Dr.Alaeldin Elgizuli" userId="0ae9b7cacb5388bf" providerId="LiveId" clId="{8E7F612A-41EE-43AB-A793-BE4F7E89F783}" dt="2025-06-13T16:14:09.063" v="2020" actId="2710"/>
        <pc:sldMkLst>
          <pc:docMk/>
          <pc:sldMk cId="763272205" sldId="1360"/>
        </pc:sldMkLst>
        <pc:spChg chg="mod">
          <ac:chgData name="Dr.Alaeldin Elgizuli" userId="0ae9b7cacb5388bf" providerId="LiveId" clId="{8E7F612A-41EE-43AB-A793-BE4F7E89F783}" dt="2025-06-13T16:11:04.240" v="1978" actId="20577"/>
          <ac:spMkLst>
            <pc:docMk/>
            <pc:sldMk cId="763272205" sldId="1360"/>
            <ac:spMk id="25" creationId="{16058F47-E468-FAA5-6C7D-8CECA23A6544}"/>
          </ac:spMkLst>
        </pc:spChg>
        <pc:spChg chg="mod">
          <ac:chgData name="Dr.Alaeldin Elgizuli" userId="0ae9b7cacb5388bf" providerId="LiveId" clId="{8E7F612A-41EE-43AB-A793-BE4F7E89F783}" dt="2025-06-13T16:14:09.063" v="2020" actId="2710"/>
          <ac:spMkLst>
            <pc:docMk/>
            <pc:sldMk cId="763272205" sldId="1360"/>
            <ac:spMk id="31" creationId="{0048947F-0DB7-B1B4-1591-D654308FF4E0}"/>
          </ac:spMkLst>
        </pc:spChg>
      </pc:sldChg>
      <pc:sldChg chg="modSp add mod">
        <pc:chgData name="Dr.Alaeldin Elgizuli" userId="0ae9b7cacb5388bf" providerId="LiveId" clId="{8E7F612A-41EE-43AB-A793-BE4F7E89F783}" dt="2025-06-13T16:36:06.996" v="2176" actId="6549"/>
        <pc:sldMkLst>
          <pc:docMk/>
          <pc:sldMk cId="463141129" sldId="1361"/>
        </pc:sldMkLst>
        <pc:spChg chg="mod">
          <ac:chgData name="Dr.Alaeldin Elgizuli" userId="0ae9b7cacb5388bf" providerId="LiveId" clId="{8E7F612A-41EE-43AB-A793-BE4F7E89F783}" dt="2025-06-13T16:16:04.409" v="2030"/>
          <ac:spMkLst>
            <pc:docMk/>
            <pc:sldMk cId="463141129" sldId="1361"/>
            <ac:spMk id="25" creationId="{01BD4928-6797-F33B-2E2C-24987101B0E7}"/>
          </ac:spMkLst>
        </pc:spChg>
        <pc:spChg chg="mod">
          <ac:chgData name="Dr.Alaeldin Elgizuli" userId="0ae9b7cacb5388bf" providerId="LiveId" clId="{8E7F612A-41EE-43AB-A793-BE4F7E89F783}" dt="2025-06-13T16:36:06.996" v="2176" actId="6549"/>
          <ac:spMkLst>
            <pc:docMk/>
            <pc:sldMk cId="463141129" sldId="1361"/>
            <ac:spMk id="31" creationId="{BC6A3246-EE1A-2FDA-FCC9-1D377597E996}"/>
          </ac:spMkLst>
        </pc:spChg>
      </pc:sldChg>
      <pc:sldChg chg="modSp add mod">
        <pc:chgData name="Dr.Alaeldin Elgizuli" userId="0ae9b7cacb5388bf" providerId="LiveId" clId="{8E7F612A-41EE-43AB-A793-BE4F7E89F783}" dt="2025-06-13T16:40:38.972" v="2235" actId="6549"/>
        <pc:sldMkLst>
          <pc:docMk/>
          <pc:sldMk cId="3725646388" sldId="1362"/>
        </pc:sldMkLst>
        <pc:spChg chg="mod">
          <ac:chgData name="Dr.Alaeldin Elgizuli" userId="0ae9b7cacb5388bf" providerId="LiveId" clId="{8E7F612A-41EE-43AB-A793-BE4F7E89F783}" dt="2025-06-13T16:36:20.344" v="2177" actId="6549"/>
          <ac:spMkLst>
            <pc:docMk/>
            <pc:sldMk cId="3725646388" sldId="1362"/>
            <ac:spMk id="25" creationId="{6B331DBA-EC9A-AE2D-0FE7-F485040508EA}"/>
          </ac:spMkLst>
        </pc:spChg>
        <pc:spChg chg="mod">
          <ac:chgData name="Dr.Alaeldin Elgizuli" userId="0ae9b7cacb5388bf" providerId="LiveId" clId="{8E7F612A-41EE-43AB-A793-BE4F7E89F783}" dt="2025-06-13T16:40:38.972" v="2235" actId="6549"/>
          <ac:spMkLst>
            <pc:docMk/>
            <pc:sldMk cId="3725646388" sldId="1362"/>
            <ac:spMk id="31" creationId="{5D1FBF8F-94D6-BFBA-C592-04A5116F0B05}"/>
          </ac:spMkLst>
        </pc:spChg>
      </pc:sldChg>
      <pc:sldChg chg="modSp add mod">
        <pc:chgData name="Dr.Alaeldin Elgizuli" userId="0ae9b7cacb5388bf" providerId="LiveId" clId="{8E7F612A-41EE-43AB-A793-BE4F7E89F783}" dt="2025-06-13T16:50:49.152" v="2320" actId="6549"/>
        <pc:sldMkLst>
          <pc:docMk/>
          <pc:sldMk cId="4189727482" sldId="1363"/>
        </pc:sldMkLst>
        <pc:spChg chg="mod">
          <ac:chgData name="Dr.Alaeldin Elgizuli" userId="0ae9b7cacb5388bf" providerId="LiveId" clId="{8E7F612A-41EE-43AB-A793-BE4F7E89F783}" dt="2025-06-13T16:50:49.152" v="2320" actId="6549"/>
          <ac:spMkLst>
            <pc:docMk/>
            <pc:sldMk cId="4189727482" sldId="1363"/>
            <ac:spMk id="25" creationId="{3DA225D5-888F-1B34-0978-20F4DAD02301}"/>
          </ac:spMkLst>
        </pc:spChg>
        <pc:spChg chg="mod">
          <ac:chgData name="Dr.Alaeldin Elgizuli" userId="0ae9b7cacb5388bf" providerId="LiveId" clId="{8E7F612A-41EE-43AB-A793-BE4F7E89F783}" dt="2025-06-13T16:48:56.572" v="2319" actId="14100"/>
          <ac:spMkLst>
            <pc:docMk/>
            <pc:sldMk cId="4189727482" sldId="1363"/>
            <ac:spMk id="31" creationId="{47D19146-4B1D-72A7-134D-32A758CC6F08}"/>
          </ac:spMkLst>
        </pc:spChg>
      </pc:sldChg>
      <pc:sldChg chg="modSp add mod">
        <pc:chgData name="Dr.Alaeldin Elgizuli" userId="0ae9b7cacb5388bf" providerId="LiveId" clId="{8E7F612A-41EE-43AB-A793-BE4F7E89F783}" dt="2025-06-13T18:33:48.445" v="3087" actId="20577"/>
        <pc:sldMkLst>
          <pc:docMk/>
          <pc:sldMk cId="1712440374" sldId="1364"/>
        </pc:sldMkLst>
        <pc:spChg chg="mod">
          <ac:chgData name="Dr.Alaeldin Elgizuli" userId="0ae9b7cacb5388bf" providerId="LiveId" clId="{8E7F612A-41EE-43AB-A793-BE4F7E89F783}" dt="2025-06-13T16:18:21.531" v="2044" actId="14100"/>
          <ac:spMkLst>
            <pc:docMk/>
            <pc:sldMk cId="1712440374" sldId="1364"/>
            <ac:spMk id="25" creationId="{EEAA4750-1CE7-99D5-879D-EDB2C04C4F35}"/>
          </ac:spMkLst>
        </pc:spChg>
        <pc:spChg chg="mod">
          <ac:chgData name="Dr.Alaeldin Elgizuli" userId="0ae9b7cacb5388bf" providerId="LiveId" clId="{8E7F612A-41EE-43AB-A793-BE4F7E89F783}" dt="2025-06-13T18:33:48.445" v="3087" actId="20577"/>
          <ac:spMkLst>
            <pc:docMk/>
            <pc:sldMk cId="1712440374" sldId="1364"/>
            <ac:spMk id="31" creationId="{2F35F600-0DFC-6C09-3E7A-A3AFB2E7E058}"/>
          </ac:spMkLst>
        </pc:spChg>
      </pc:sldChg>
      <pc:sldChg chg="modSp add mod">
        <pc:chgData name="Dr.Alaeldin Elgizuli" userId="0ae9b7cacb5388bf" providerId="LiveId" clId="{8E7F612A-41EE-43AB-A793-BE4F7E89F783}" dt="2025-06-13T17:07:48.092" v="2476" actId="14100"/>
        <pc:sldMkLst>
          <pc:docMk/>
          <pc:sldMk cId="2321808481" sldId="1365"/>
        </pc:sldMkLst>
        <pc:spChg chg="mod">
          <ac:chgData name="Dr.Alaeldin Elgizuli" userId="0ae9b7cacb5388bf" providerId="LiveId" clId="{8E7F612A-41EE-43AB-A793-BE4F7E89F783}" dt="2025-06-13T16:18:53.174" v="2047"/>
          <ac:spMkLst>
            <pc:docMk/>
            <pc:sldMk cId="2321808481" sldId="1365"/>
            <ac:spMk id="25" creationId="{8A0E9708-3226-AE33-8EE9-749C3AB7C4BD}"/>
          </ac:spMkLst>
        </pc:spChg>
        <pc:spChg chg="mod">
          <ac:chgData name="Dr.Alaeldin Elgizuli" userId="0ae9b7cacb5388bf" providerId="LiveId" clId="{8E7F612A-41EE-43AB-A793-BE4F7E89F783}" dt="2025-06-13T17:07:48.092" v="2476" actId="14100"/>
          <ac:spMkLst>
            <pc:docMk/>
            <pc:sldMk cId="2321808481" sldId="1365"/>
            <ac:spMk id="31" creationId="{F8C5DF98-574E-B902-1FA6-9DDF172EA226}"/>
          </ac:spMkLst>
        </pc:spChg>
      </pc:sldChg>
      <pc:sldChg chg="modSp add mod">
        <pc:chgData name="Dr.Alaeldin Elgizuli" userId="0ae9b7cacb5388bf" providerId="LiveId" clId="{8E7F612A-41EE-43AB-A793-BE4F7E89F783}" dt="2025-06-13T17:38:48.004" v="2709" actId="20577"/>
        <pc:sldMkLst>
          <pc:docMk/>
          <pc:sldMk cId="2711810186" sldId="1366"/>
        </pc:sldMkLst>
        <pc:spChg chg="mod">
          <ac:chgData name="Dr.Alaeldin Elgizuli" userId="0ae9b7cacb5388bf" providerId="LiveId" clId="{8E7F612A-41EE-43AB-A793-BE4F7E89F783}" dt="2025-06-13T17:38:48.004" v="2709" actId="20577"/>
          <ac:spMkLst>
            <pc:docMk/>
            <pc:sldMk cId="2711810186" sldId="1366"/>
            <ac:spMk id="25" creationId="{81EFB2BF-CB79-8110-AE1E-8C23F751106E}"/>
          </ac:spMkLst>
        </pc:spChg>
        <pc:spChg chg="mod">
          <ac:chgData name="Dr.Alaeldin Elgizuli" userId="0ae9b7cacb5388bf" providerId="LiveId" clId="{8E7F612A-41EE-43AB-A793-BE4F7E89F783}" dt="2025-06-13T17:36:54.352" v="2686" actId="14100"/>
          <ac:spMkLst>
            <pc:docMk/>
            <pc:sldMk cId="2711810186" sldId="1366"/>
            <ac:spMk id="31" creationId="{649FEB4C-6CDE-0D72-4409-5CFF6F278F3F}"/>
          </ac:spMkLst>
        </pc:spChg>
      </pc:sldChg>
      <pc:sldChg chg="modSp add mod">
        <pc:chgData name="Dr.Alaeldin Elgizuli" userId="0ae9b7cacb5388bf" providerId="LiveId" clId="{8E7F612A-41EE-43AB-A793-BE4F7E89F783}" dt="2025-06-13T17:30:18.474" v="2644" actId="113"/>
        <pc:sldMkLst>
          <pc:docMk/>
          <pc:sldMk cId="7602526" sldId="1367"/>
        </pc:sldMkLst>
        <pc:spChg chg="mod">
          <ac:chgData name="Dr.Alaeldin Elgizuli" userId="0ae9b7cacb5388bf" providerId="LiveId" clId="{8E7F612A-41EE-43AB-A793-BE4F7E89F783}" dt="2025-06-13T17:30:06.892" v="2643" actId="14100"/>
          <ac:spMkLst>
            <pc:docMk/>
            <pc:sldMk cId="7602526" sldId="1367"/>
            <ac:spMk id="25" creationId="{51565765-4803-B921-65FA-7B6575976F07}"/>
          </ac:spMkLst>
        </pc:spChg>
        <pc:spChg chg="mod">
          <ac:chgData name="Dr.Alaeldin Elgizuli" userId="0ae9b7cacb5388bf" providerId="LiveId" clId="{8E7F612A-41EE-43AB-A793-BE4F7E89F783}" dt="2025-06-13T17:30:18.474" v="2644" actId="113"/>
          <ac:spMkLst>
            <pc:docMk/>
            <pc:sldMk cId="7602526" sldId="1367"/>
            <ac:spMk id="31" creationId="{FE8F9484-B0D5-8596-3B94-81265C36AAC4}"/>
          </ac:spMkLst>
        </pc:spChg>
      </pc:sldChg>
      <pc:sldChg chg="modSp add mod">
        <pc:chgData name="Dr.Alaeldin Elgizuli" userId="0ae9b7cacb5388bf" providerId="LiveId" clId="{8E7F612A-41EE-43AB-A793-BE4F7E89F783}" dt="2025-06-13T17:17:56.559" v="2549" actId="113"/>
        <pc:sldMkLst>
          <pc:docMk/>
          <pc:sldMk cId="3015768441" sldId="1368"/>
        </pc:sldMkLst>
        <pc:spChg chg="mod">
          <ac:chgData name="Dr.Alaeldin Elgizuli" userId="0ae9b7cacb5388bf" providerId="LiveId" clId="{8E7F612A-41EE-43AB-A793-BE4F7E89F783}" dt="2025-06-13T17:17:21.721" v="2544" actId="14100"/>
          <ac:spMkLst>
            <pc:docMk/>
            <pc:sldMk cId="3015768441" sldId="1368"/>
            <ac:spMk id="25" creationId="{B8045F8E-8248-27D6-7BA5-BBA23D7CC366}"/>
          </ac:spMkLst>
        </pc:spChg>
        <pc:spChg chg="mod">
          <ac:chgData name="Dr.Alaeldin Elgizuli" userId="0ae9b7cacb5388bf" providerId="LiveId" clId="{8E7F612A-41EE-43AB-A793-BE4F7E89F783}" dt="2025-06-13T17:17:56.559" v="2549" actId="113"/>
          <ac:spMkLst>
            <pc:docMk/>
            <pc:sldMk cId="3015768441" sldId="1368"/>
            <ac:spMk id="31" creationId="{BA17C506-9F6F-5F11-9FC3-CF52A97CC4C2}"/>
          </ac:spMkLst>
        </pc:spChg>
      </pc:sldChg>
      <pc:sldChg chg="modSp add mod">
        <pc:chgData name="Dr.Alaeldin Elgizuli" userId="0ae9b7cacb5388bf" providerId="LiveId" clId="{8E7F612A-41EE-43AB-A793-BE4F7E89F783}" dt="2025-06-13T17:21:39.213" v="2574" actId="2710"/>
        <pc:sldMkLst>
          <pc:docMk/>
          <pc:sldMk cId="3966307140" sldId="1369"/>
        </pc:sldMkLst>
        <pc:spChg chg="mod">
          <ac:chgData name="Dr.Alaeldin Elgizuli" userId="0ae9b7cacb5388bf" providerId="LiveId" clId="{8E7F612A-41EE-43AB-A793-BE4F7E89F783}" dt="2025-06-13T16:19:51.906" v="2050" actId="6549"/>
          <ac:spMkLst>
            <pc:docMk/>
            <pc:sldMk cId="3966307140" sldId="1369"/>
            <ac:spMk id="25" creationId="{609150C4-3B8A-D744-9809-C5A4E5D9EA51}"/>
          </ac:spMkLst>
        </pc:spChg>
        <pc:spChg chg="mod">
          <ac:chgData name="Dr.Alaeldin Elgizuli" userId="0ae9b7cacb5388bf" providerId="LiveId" clId="{8E7F612A-41EE-43AB-A793-BE4F7E89F783}" dt="2025-06-13T17:21:39.213" v="2574" actId="2710"/>
          <ac:spMkLst>
            <pc:docMk/>
            <pc:sldMk cId="3966307140" sldId="1369"/>
            <ac:spMk id="31" creationId="{6F3B65AA-1906-5189-CA8C-E698690F55F0}"/>
          </ac:spMkLst>
        </pc:spChg>
      </pc:sldChg>
      <pc:sldChg chg="modSp add mod">
        <pc:chgData name="Dr.Alaeldin Elgizuli" userId="0ae9b7cacb5388bf" providerId="LiveId" clId="{8E7F612A-41EE-43AB-A793-BE4F7E89F783}" dt="2025-06-13T17:47:12.447" v="2821" actId="255"/>
        <pc:sldMkLst>
          <pc:docMk/>
          <pc:sldMk cId="213801098" sldId="1370"/>
        </pc:sldMkLst>
        <pc:spChg chg="mod">
          <ac:chgData name="Dr.Alaeldin Elgizuli" userId="0ae9b7cacb5388bf" providerId="LiveId" clId="{8E7F612A-41EE-43AB-A793-BE4F7E89F783}" dt="2025-06-13T17:47:12.447" v="2821" actId="255"/>
          <ac:spMkLst>
            <pc:docMk/>
            <pc:sldMk cId="213801098" sldId="1370"/>
            <ac:spMk id="31" creationId="{1007A0A1-82E5-40F5-EE90-94DAF91E7FA6}"/>
          </ac:spMkLst>
        </pc:spChg>
      </pc:sldChg>
      <pc:sldChg chg="add del">
        <pc:chgData name="Dr.Alaeldin Elgizuli" userId="0ae9b7cacb5388bf" providerId="LiveId" clId="{8E7F612A-41EE-43AB-A793-BE4F7E89F783}" dt="2025-06-13T16:22:20.800" v="2072" actId="47"/>
        <pc:sldMkLst>
          <pc:docMk/>
          <pc:sldMk cId="1982259834" sldId="1370"/>
        </pc:sldMkLst>
      </pc:sldChg>
      <pc:sldChg chg="modSp add mod">
        <pc:chgData name="Dr.Alaeldin Elgizuli" userId="0ae9b7cacb5388bf" providerId="LiveId" clId="{8E7F612A-41EE-43AB-A793-BE4F7E89F783}" dt="2025-06-13T17:50:09.515" v="2855" actId="6549"/>
        <pc:sldMkLst>
          <pc:docMk/>
          <pc:sldMk cId="948071553" sldId="1371"/>
        </pc:sldMkLst>
        <pc:spChg chg="mod">
          <ac:chgData name="Dr.Alaeldin Elgizuli" userId="0ae9b7cacb5388bf" providerId="LiveId" clId="{8E7F612A-41EE-43AB-A793-BE4F7E89F783}" dt="2025-06-13T17:50:09.515" v="2855" actId="6549"/>
          <ac:spMkLst>
            <pc:docMk/>
            <pc:sldMk cId="948071553" sldId="1371"/>
            <ac:spMk id="31" creationId="{C462D729-750C-A771-30BF-39A25785A484}"/>
          </ac:spMkLst>
        </pc:spChg>
      </pc:sldChg>
      <pc:sldChg chg="add del">
        <pc:chgData name="Dr.Alaeldin Elgizuli" userId="0ae9b7cacb5388bf" providerId="LiveId" clId="{8E7F612A-41EE-43AB-A793-BE4F7E89F783}" dt="2025-06-13T16:22:21.886" v="2073" actId="47"/>
        <pc:sldMkLst>
          <pc:docMk/>
          <pc:sldMk cId="1912648898" sldId="1371"/>
        </pc:sldMkLst>
      </pc:sldChg>
      <pc:sldChg chg="modSp add mod">
        <pc:chgData name="Dr.Alaeldin Elgizuli" userId="0ae9b7cacb5388bf" providerId="LiveId" clId="{8E7F612A-41EE-43AB-A793-BE4F7E89F783}" dt="2025-06-13T18:26:12.799" v="3022" actId="20577"/>
        <pc:sldMkLst>
          <pc:docMk/>
          <pc:sldMk cId="3942429093" sldId="1372"/>
        </pc:sldMkLst>
        <pc:spChg chg="mod">
          <ac:chgData name="Dr.Alaeldin Elgizuli" userId="0ae9b7cacb5388bf" providerId="LiveId" clId="{8E7F612A-41EE-43AB-A793-BE4F7E89F783}" dt="2025-06-13T18:26:12.799" v="3022" actId="20577"/>
          <ac:spMkLst>
            <pc:docMk/>
            <pc:sldMk cId="3942429093" sldId="1372"/>
            <ac:spMk id="31" creationId="{F76E40E1-0EBC-48BA-B764-323C45055E4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Black"/>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Alexandria Black"/>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Alexandria Black"/>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39A8-E914-9C18-AFE2-9D1AF2122A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F2E853-AD8C-3148-BD05-82217418CD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3BE6F-EB25-8C56-D0F2-E7E784BB93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4EA0E6-D018-86E3-0E7C-7078ED0EB1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7350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8911B-6FF7-5B0C-377D-66E3DDA481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714E56-73C2-0FC3-0ABE-682E326A94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1B37C1-0ADD-9D07-C39A-88385AE8DC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3F9AE8-0177-2331-93EE-9F1D12E720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32209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89A40-A07D-B6AC-D19E-82673E638F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C69ECB-1E22-E173-CAA8-67DA3DA4F8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68A41C-B0E9-DE83-4E91-30FA539789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DE8AD7-09DB-D4C3-F13C-C868C327E9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8626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64E27-BF59-8E7B-BD5A-54E0808781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E38A2B-C4A6-5284-0F4A-0AC1C33EB3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F4DCE4-32E9-B714-B63B-94F08F3ABFE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A0AF45-8322-8281-61D1-9B7A39A29E5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404094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0F9BDA-B2D6-2A35-9CB0-EADFC9B156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860468-169B-9D3B-4250-D5DA398DE7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DE26AD-71F3-B585-2B6E-C735489A61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CAF574-6E9F-13B3-5616-950A2066A44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933154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0F4C51-E452-2A79-54F5-EA08726291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BF22EC-7D74-B0DA-C419-171E581D93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893E4E-531A-5EE4-6AAB-EB7E93921BB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6854D3-61F5-9924-D873-AC62CBF9DFD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910327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E63A5D-B6FD-203D-B22D-84E3C28C33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16109B-0229-6F0E-2AE0-9AF226ADF8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49B73E-E28C-B10A-02BC-C331B74AA9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E48B8D-7DCD-0B1B-EF6B-2EC035B9D78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664339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CBDDDD-9F44-AA9B-1717-399A408F01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8C4CE3-5027-50A9-CFF7-AD4EA9CD72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23E0CA-2821-B818-B336-4F584660381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9F3D5A2-8BB3-B7DE-8DBD-23034D1C37C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987515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5376C1-251D-5AB9-24B9-E73A825571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38BC90-70EA-EAF9-0482-5F0A19EF2F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4CB0D0-062A-1CE8-EB7B-AD3AB82797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8426660-1AB7-FBBA-B502-AF29E4F04C6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016170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121807-004D-80CA-A05F-AA4B46C1B6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918997-B380-315C-81E0-1BB4D832D1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0CFEFD-B431-921A-0C1A-2B4E6AAF8EC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1EB1612-59E1-CBE2-E483-F0D7FC77FA5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068600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540A00-D6F4-1DCA-7895-CA62C42E8A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D56EB5-C016-CC37-0751-D72575695A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791295-3853-EF34-D4C0-2D4C07D088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F768748-9BCD-1918-77AF-85D4E48837F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952748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E1BEB0-411F-7DE2-7A80-DD834C1CC7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842F23-0CB0-6EE0-0622-24F62EF65A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03CD52-DA08-0FCE-FA57-FF23016F7BC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CD67E1-A5A4-5482-BE21-0128894CB9A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433358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F54790-22F7-652C-07CC-A44BDD37DF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9F2FC1-1E46-6178-BBBC-E551986E99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F444AF-6171-C21A-63AD-9C354C72E0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C683228-8F77-0370-4878-10DB726E98B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202775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62AA9-2236-CBBF-C1D2-450EA78193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86C1FF-E963-631D-2890-9045548A0F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EF6C1D-66F4-8F40-A723-E957CA3C01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1A3014B-C31B-667E-AF03-8C6F79B7E41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403067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58C935-F26F-F077-2785-E1FD210845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C76ACE-A9D0-7281-BA5A-1909CCCFC2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167257-0BDB-8595-F7B2-0E777AF644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553A3D-4522-BFA4-8CB7-5F760EAA775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594087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DA16C9-D860-587C-BFC0-60B1547492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5431AA-CEA3-A999-FF80-03465D941A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B1E730-BAB2-1ABC-EFAA-B77BB8B0F2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A32ADA-18DE-A9F6-6A61-B9A809E830B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218639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856E9B-5A6B-2F73-AC34-AF1C53070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F613C8-F432-BE88-DF85-78CEEB02DC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BCE041-1DF3-8E47-F380-19193BAD06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AB930DB-A759-A7ED-8A1C-177FE344801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346045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DCE564-DCCB-15AB-1E31-F0830C6DA1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A47F97-FE1B-2945-C2F0-979D7B5E42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947626-BD99-0455-1757-70CC9A0088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929C64D-D447-F788-9179-559736981E0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527570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9879D0-EDF7-7803-F09B-181FC1FB21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3E3461-63C7-A049-71A1-720CFD9D0D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166645-B960-D083-7777-90F6731291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500464-DF44-4273-1D3A-913C52C481B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498951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6285D-3E9A-43A6-686B-CD4EEBB43C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A2193F-F393-9A91-E1FD-F8D8650E33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3AA086-3AA3-E116-9981-72C609155C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CD93BE7-D418-7C68-D733-BA0CC7D7424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416769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D9438F-26D4-7585-BEB6-B5EA9791C0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225E77-5554-0268-8EDA-B26CA6E2F5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2ABDA3-C755-481F-7803-40C41A45F4C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D3745C-A98B-BDF6-220C-241D2E1019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435349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D8564B-D747-6A29-3FBA-B4C63C16D3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45532C-C73F-52B2-8068-A087D8FB08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ED9B00-B3CE-6FA3-10E7-EEB517EA956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C0F11A-48E1-F0F6-9A94-25A736D8621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907061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35D12-5686-BD3C-956D-E27BF8C480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214769-6CFE-A7EB-AC38-DC5FF6BE3B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6518C1-62C5-1299-B65F-0332104A1CB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F4079E-E9E4-262C-6169-2BAEC25594A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990434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5A9A7-16D7-1848-4BE9-2B33489E3D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3202A8-9540-C7D9-9DB8-987ADE3584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B2A2A6-F60B-AB7E-C951-C1AB348CAED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88A1874-F8AA-34B4-EC70-86B699FFFBA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056723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1D9E0-4BDC-7D78-D6B0-55C350CB8A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F49E95-5865-49C8-6309-E4310C5B81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961283-726D-E8F2-2C3A-34FD988B4D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D7AAB11-587B-4729-1FE6-38E51221507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450201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6F19A3-B5FB-3DA2-9158-B50790235D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D800A1-3532-9AC1-0071-4F1D473B09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4D40E3-ADCE-9AEB-6840-A16B893C09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4AABADD-C129-49CC-13F6-2B5C4E76851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90302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B0F567-B509-436C-9D77-436CF73B79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A1FED8-2F28-977D-2B47-3D86830351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3A95C8-3789-9165-9A4D-3217D13362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F313B37-9E50-3AB6-4EFB-853A29B8A88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684533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337D4E-225E-F23A-A8D6-EBBD845DC3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0CF087-ADA1-07F6-2168-700EAF83EA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160E4F-71D6-F160-7224-1084DBB568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0A0416-3639-F5D7-A24A-7D873BDE9EB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885774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B30639-A125-DC84-A507-1EE4CCFDC7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67714E-4CB2-DD6B-EF40-6672BF45F1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15264D9-309E-39CE-9BAB-560D5843EB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E3C6DE-F5AC-F364-22A6-05577DCA163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7817501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BFE16D-5FE9-2888-678A-2523FF0CFD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C5B846-4B7A-4E9E-A1A8-8BB4AA1AF3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010915-83D1-7F1A-945D-BD2F530E8C8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9A017DA-23BF-856E-1A1E-E04ADA0D6D8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653381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A5CDF0-1982-F4E2-ADD1-8A88451E3F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271B43-340E-82E8-6543-077F3CB2D6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F4D933-E854-010E-2CA4-AB985B0887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8AAD9EA-87E2-EA87-EF48-4A978C28817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36681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35DA4B-7230-0FAF-680E-9AA5C1C846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8DA9E-CD96-2CD8-70C7-4F71280F5F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FDEB9E-DC78-FFB4-028D-6590F8AE1F9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F2B0557-F0D8-BDDB-F58A-871FBD36A41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91533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B5CD10-76CE-2360-1349-0438FD666B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FA8D82-35DF-C96C-DD97-4DF297749C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9AD2C7-182A-3AA3-3E4E-A68BD7A8001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8052814-EDE5-1961-45DF-CF025952A62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625140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D339CA-6DF5-8328-D364-0B4F6933FE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B83432-2B52-E8EB-C6E4-7E69AC1FD5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1298E2-65D0-BE90-3D9E-5DB1D35098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3FF6F1-24C3-9ED5-34E5-BD4485B6EC5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9468275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E82F97-9BA5-3723-EEAB-43FF75397E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A776BF-2E0C-2A1F-226B-5787FFEC66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6C714F-A250-62D5-2E45-E9ED11646A8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400083B-CFA2-516F-F83F-07E5D04C4BA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6987755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87A7A3-4F74-3336-2B9D-635C5C8DE0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B2B169-DBC0-DE01-D5FB-E84B45D12D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2CE867-9CE9-5812-4255-B2E4F8F47C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B5EF297-3933-9FA8-9709-1707675A1CC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994036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DF26B5-C945-6176-03CF-1F0BDA33D0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868260-DF03-F390-6C3E-931DDC1F9C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969A1E-266D-5544-3E74-11674964A18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23FC4A-C8BD-DA71-364C-471E283E65C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5370741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B36E39-1455-E504-604C-0BED62CC71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501AFC-48AC-E626-79F1-748D4EB023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EF06A8-84ED-34C9-E05B-6ED5B30467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A494F9-6A1F-69A5-E633-325E3193AC4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878463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9BE398-A455-2079-32A4-0A3B3B52C8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4E9F25-81AE-401F-AEF4-5CC7F821AD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689AA1-66B3-97D3-993C-6755AF0F6E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AF600B4-51A4-241F-AE07-B9B3821B82F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7715280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7DCF68-4201-9EFF-93C7-0FEEAE0208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CA782D-882C-ABEA-E138-D11C2DB2CE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7BAA8B-7CE3-5DEC-0FD2-A0F69B2E1B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5A804DE-2AC4-A16D-3F1A-CB3ACF7877C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6104396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9503FD-7AB2-9E7A-D006-FDC89202BD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41D398-89BA-F137-6A26-949D787F84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1E8922-2B84-0AEF-CC39-BBE1250C33C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15AC3B2-2D54-BC06-391C-A44DAFD3C9A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2628515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F2CA6D-4C74-5123-C231-DEDE8F0FD3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3833FC-9EA4-F780-9C8F-80EE3BFDCA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CE189C-0720-DD84-92D6-49801B82483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FD0B87F-C2F7-98DC-8CA8-BB4BB1370F1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086223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EDF19-4F1F-A336-5C6D-A3A095C548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B575F8-C473-FDDB-6239-F84CA290AA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EB2F7C-D4F7-2D6C-66E0-90EEB88915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C2DF93-5FF8-DE52-2DFD-C2D4730865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6375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60296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41374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1042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9676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17229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9921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9527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62609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809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4813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36966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149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508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95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3105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48240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552285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9720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79397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5436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50942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302549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79605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02919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836011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991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611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364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0641752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6395500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313830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5776046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438307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247098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779599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623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459924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7370855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55199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96886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41672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75147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36229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48042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18892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66006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267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3117887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52882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41888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48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28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35301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35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5497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6" Type="http://schemas.openxmlformats.org/officeDocument/2006/relationships/image" Target="../media/image1.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theme" Target="../theme/theme2.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6" Type="http://schemas.openxmlformats.org/officeDocument/2006/relationships/image" Target="../media/image1.png"/><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theme" Target="../theme/theme3.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slideLayout" Target="../slideLayouts/slideLayout53.xml"/><Relationship Id="rId18" Type="http://schemas.openxmlformats.org/officeDocument/2006/relationships/slideLayout" Target="../slideLayouts/slideLayout58.xml"/><Relationship Id="rId26" Type="http://schemas.openxmlformats.org/officeDocument/2006/relationships/theme" Target="../theme/theme4.xml"/><Relationship Id="rId3" Type="http://schemas.openxmlformats.org/officeDocument/2006/relationships/slideLayout" Target="../slideLayouts/slideLayout43.xml"/><Relationship Id="rId21" Type="http://schemas.openxmlformats.org/officeDocument/2006/relationships/slideLayout" Target="../slideLayouts/slideLayout61.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17" Type="http://schemas.openxmlformats.org/officeDocument/2006/relationships/slideLayout" Target="../slideLayouts/slideLayout57.xml"/><Relationship Id="rId25" Type="http://schemas.openxmlformats.org/officeDocument/2006/relationships/slideLayout" Target="../slideLayouts/slideLayout65.xml"/><Relationship Id="rId2" Type="http://schemas.openxmlformats.org/officeDocument/2006/relationships/slideLayout" Target="../slideLayouts/slideLayout42.xml"/><Relationship Id="rId16" Type="http://schemas.openxmlformats.org/officeDocument/2006/relationships/slideLayout" Target="../slideLayouts/slideLayout56.xml"/><Relationship Id="rId20" Type="http://schemas.openxmlformats.org/officeDocument/2006/relationships/slideLayout" Target="../slideLayouts/slideLayout60.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24" Type="http://schemas.openxmlformats.org/officeDocument/2006/relationships/slideLayout" Target="../slideLayouts/slideLayout64.xml"/><Relationship Id="rId5" Type="http://schemas.openxmlformats.org/officeDocument/2006/relationships/slideLayout" Target="../slideLayouts/slideLayout45.xml"/><Relationship Id="rId15" Type="http://schemas.openxmlformats.org/officeDocument/2006/relationships/slideLayout" Target="../slideLayouts/slideLayout55.xml"/><Relationship Id="rId23" Type="http://schemas.openxmlformats.org/officeDocument/2006/relationships/slideLayout" Target="../slideLayouts/slideLayout63.xml"/><Relationship Id="rId10" Type="http://schemas.openxmlformats.org/officeDocument/2006/relationships/slideLayout" Target="../slideLayouts/slideLayout50.xml"/><Relationship Id="rId19" Type="http://schemas.openxmlformats.org/officeDocument/2006/relationships/slideLayout" Target="../slideLayouts/slideLayout59.xml"/><Relationship Id="rId4" Type="http://schemas.openxmlformats.org/officeDocument/2006/relationships/slideLayout" Target="../slideLayouts/slideLayout44.xml"/><Relationship Id="rId9" Type="http://schemas.openxmlformats.org/officeDocument/2006/relationships/slideLayout" Target="../slideLayouts/slideLayout49.xml"/><Relationship Id="rId14" Type="http://schemas.openxmlformats.org/officeDocument/2006/relationships/slideLayout" Target="../slideLayouts/slideLayout54.xml"/><Relationship Id="rId22" Type="http://schemas.openxmlformats.org/officeDocument/2006/relationships/slideLayout" Target="../slideLayouts/slideLayout62.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4744080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135614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04723274"/>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719" r:id="rId2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0.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hyperlink" Target="https://cma.org.sa/" TargetMode="External"/><Relationship Id="rId7" Type="http://schemas.openxmlformats.org/officeDocument/2006/relationships/image" Target="../media/image5.png"/><Relationship Id="rId2" Type="http://schemas.openxmlformats.org/officeDocument/2006/relationships/notesSlide" Target="../notesSlides/notesSlide44.xml"/><Relationship Id="rId1" Type="http://schemas.openxmlformats.org/officeDocument/2006/relationships/slideLayout" Target="../slideLayouts/slideLayout12.xml"/><Relationship Id="rId6" Type="http://schemas.openxmlformats.org/officeDocument/2006/relationships/hyperlink" Target="https://www.centralbank.ae/" TargetMode="External"/><Relationship Id="rId5" Type="http://schemas.openxmlformats.org/officeDocument/2006/relationships/hyperlink" Target="https://www.cbj.gov.jo/" TargetMode="External"/><Relationship Id="rId4" Type="http://schemas.openxmlformats.org/officeDocument/2006/relationships/hyperlink" Target="https://www.cbe.org.eg/"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jpeg"/><Relationship Id="rId1" Type="http://schemas.openxmlformats.org/officeDocument/2006/relationships/slideLayout" Target="../slideLayouts/slideLayout40.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4" name="Rectangle: Rounded Corners 33"/>
          <p:cNvSpPr/>
          <p:nvPr/>
        </p:nvSpPr>
        <p:spPr>
          <a:xfrm>
            <a:off x="1058949" y="584587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a:rPr>
              <a:t>Lecture 9</a:t>
            </a:r>
          </a:p>
        </p:txBody>
      </p:sp>
      <p:sp>
        <p:nvSpPr>
          <p:cNvPr id="14" name="Oval 13"/>
          <p:cNvSpPr/>
          <p:nvPr/>
        </p:nvSpPr>
        <p:spPr>
          <a:xfrm>
            <a:off x="5863985" y="82297"/>
            <a:ext cx="6328015"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9" name="TextBox 8">
            <a:extLst>
              <a:ext uri="{FF2B5EF4-FFF2-40B4-BE49-F238E27FC236}">
                <a16:creationId xmlns:a16="http://schemas.microsoft.com/office/drawing/2014/main" id="{DD4A771D-B624-A55A-E0F5-FFAB6B489CA0}"/>
              </a:ext>
            </a:extLst>
          </p:cNvPr>
          <p:cNvSpPr txBox="1"/>
          <p:nvPr/>
        </p:nvSpPr>
        <p:spPr>
          <a:xfrm>
            <a:off x="497340" y="2153895"/>
            <a:ext cx="4874760" cy="1631216"/>
          </a:xfrm>
          <a:prstGeom prst="rect">
            <a:avLst/>
          </a:prstGeom>
          <a:noFill/>
        </p:spPr>
        <p:txBody>
          <a:bodyPr wrap="square" rtlCol="0">
            <a:spAutoFit/>
          </a:body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ea typeface="+mn-ea"/>
                <a:cs typeface="Alexandria"/>
              </a:rPr>
              <a:t>(ماجستير القانون الرقمي) </a:t>
            </a:r>
          </a:p>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a:rPr>
              <a:t>مقرر : قانون تنظيم التكنولوجيا المالية</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a:rPr>
              <a:t>Financial technology regulation law</a:t>
            </a:r>
          </a:p>
        </p:txBody>
      </p:sp>
      <p:sp>
        <p:nvSpPr>
          <p:cNvPr id="10" name="TextBox 9">
            <a:extLst>
              <a:ext uri="{FF2B5EF4-FFF2-40B4-BE49-F238E27FC236}">
                <a16:creationId xmlns:a16="http://schemas.microsoft.com/office/drawing/2014/main" id="{9E7F083D-9325-632C-97B5-F4603271F458}"/>
              </a:ext>
            </a:extLst>
          </p:cNvPr>
          <p:cNvSpPr txBox="1"/>
          <p:nvPr/>
        </p:nvSpPr>
        <p:spPr>
          <a:xfrm>
            <a:off x="497340" y="4849241"/>
            <a:ext cx="559866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Alexandria" pitchFamily="2" charset="-78"/>
                <a:ea typeface="+mn-ea"/>
                <a:cs typeface="Alexandria"/>
              </a:rPr>
              <a:t>Prepared by.   </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Black"/>
              </a:rPr>
              <a:t>Dr. </a:t>
            </a:r>
            <a:r>
              <a:rPr kumimoji="0" lang="en-US" sz="2400" b="1" i="0" u="none" strike="noStrike" kern="1200" cap="none" spc="0" normalizeH="0" baseline="0" noProof="0" dirty="0" err="1">
                <a:ln>
                  <a:noFill/>
                </a:ln>
                <a:solidFill>
                  <a:prstClr val="black"/>
                </a:solidFill>
                <a:effectLst/>
                <a:uLnTx/>
                <a:uFillTx/>
                <a:latin typeface="Alexandria" pitchFamily="2" charset="-78"/>
                <a:ea typeface="+mn-ea"/>
                <a:cs typeface="Alexandria Black"/>
              </a:rPr>
              <a:t>Nayel</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Black"/>
              </a:rPr>
              <a:t> </a:t>
            </a:r>
            <a:r>
              <a:rPr kumimoji="0" lang="en-US" sz="2400" b="1" i="0" u="none" strike="noStrike" kern="1200" cap="none" spc="0" normalizeH="0" baseline="0" noProof="0" dirty="0" err="1">
                <a:ln>
                  <a:noFill/>
                </a:ln>
                <a:solidFill>
                  <a:prstClr val="black"/>
                </a:solidFill>
                <a:effectLst/>
                <a:uLnTx/>
                <a:uFillTx/>
                <a:latin typeface="Alexandria" pitchFamily="2" charset="-78"/>
                <a:ea typeface="+mn-ea"/>
                <a:cs typeface="Alexandria Black"/>
              </a:rPr>
              <a:t>AlOmran</a:t>
            </a: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Black"/>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B0F0"/>
              </a:solidFill>
              <a:effectLst/>
              <a:uLnTx/>
              <a:uFillTx/>
              <a:latin typeface="Alexandria" charset="0"/>
              <a:ea typeface="+mn-ea"/>
              <a:cs typeface="Alexandria Black"/>
            </a:endParaRP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6F454-2837-0434-577F-5BA613D284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7E4789-A5BC-304C-BDF4-9CC4A03B00A4}"/>
              </a:ext>
            </a:extLst>
          </p:cNvPr>
          <p:cNvSpPr/>
          <p:nvPr/>
        </p:nvSpPr>
        <p:spPr>
          <a:xfrm>
            <a:off x="617280" y="1799855"/>
            <a:ext cx="10812720" cy="4256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E433DC3-60C5-2A6E-1080-AE8CA34BED76}"/>
              </a:ext>
            </a:extLst>
          </p:cNvPr>
          <p:cNvSpPr txBox="1"/>
          <p:nvPr/>
        </p:nvSpPr>
        <p:spPr>
          <a:xfrm>
            <a:off x="2249001" y="445770"/>
            <a:ext cx="742985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a:cs typeface="Alexandria"/>
              </a:rPr>
              <a:t>واقع التكنولوجيا المالية في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a:cs typeface="Alexandria"/>
              </a:rPr>
              <a:t>وعلاقتها بالشمول المالي </a:t>
            </a:r>
          </a:p>
        </p:txBody>
      </p:sp>
      <p:sp>
        <p:nvSpPr>
          <p:cNvPr id="5" name="Rectangle 4">
            <a:extLst>
              <a:ext uri="{FF2B5EF4-FFF2-40B4-BE49-F238E27FC236}">
                <a16:creationId xmlns:a16="http://schemas.microsoft.com/office/drawing/2014/main" id="{5B1DA3CD-C56C-3EDC-C9AA-EDA8DF2BD9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F9A7399-70B8-2C72-FE3B-8F309B6ABA73}"/>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endParaRPr>
          </a:p>
        </p:txBody>
      </p:sp>
      <p:sp>
        <p:nvSpPr>
          <p:cNvPr id="10" name="TextBox 9">
            <a:extLst>
              <a:ext uri="{FF2B5EF4-FFF2-40B4-BE49-F238E27FC236}">
                <a16:creationId xmlns:a16="http://schemas.microsoft.com/office/drawing/2014/main" id="{B729680B-15FA-828B-AE1A-D63C4ADEE055}"/>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endParaRPr>
          </a:p>
        </p:txBody>
      </p:sp>
      <p:sp>
        <p:nvSpPr>
          <p:cNvPr id="48" name="TextBox 47">
            <a:extLst>
              <a:ext uri="{FF2B5EF4-FFF2-40B4-BE49-F238E27FC236}">
                <a16:creationId xmlns:a16="http://schemas.microsoft.com/office/drawing/2014/main" id="{86649A8B-C4FE-7681-2B68-D1FE2EFE7197}"/>
              </a:ext>
            </a:extLst>
          </p:cNvPr>
          <p:cNvSpPr txBox="1"/>
          <p:nvPr/>
        </p:nvSpPr>
        <p:spPr>
          <a:xfrm>
            <a:off x="617280" y="1691640"/>
            <a:ext cx="10812720" cy="4044184"/>
          </a:xfrm>
          <a:prstGeom prst="rect">
            <a:avLst/>
          </a:prstGeom>
          <a:noFill/>
        </p:spPr>
        <p:txBody>
          <a:bodyPr wrap="square" rtlCol="0">
            <a:spAutoFit/>
          </a:bodyPr>
          <a:lstStyle/>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EG" altLang="en-US" sz="2400" b="1" i="0" u="none" strike="noStrike" kern="1200" cap="none" spc="0" normalizeH="0" baseline="0" noProof="0" dirty="0">
                <a:ln>
                  <a:noFill/>
                </a:ln>
                <a:solidFill>
                  <a:prstClr val="black"/>
                </a:solidFill>
                <a:effectLst/>
                <a:uLnTx/>
                <a:uFillTx/>
                <a:latin typeface="Arial" panose="020B0604020202020204" pitchFamily="34" charset="0"/>
                <a:cs typeface="Alexandria"/>
              </a:rPr>
              <a:t>أهداف المحاضرة : </a:t>
            </a:r>
            <a:r>
              <a:rPr kumimoji="0" lang="ar-AE" altLang="en-US" sz="2400" b="1" i="0" u="none" strike="noStrike" kern="1200" cap="none" spc="0" normalizeH="0" baseline="0" noProof="0" dirty="0">
                <a:ln>
                  <a:noFill/>
                </a:ln>
                <a:solidFill>
                  <a:prstClr val="black"/>
                </a:solidFill>
                <a:effectLst/>
                <a:uLnTx/>
                <a:uFillTx/>
                <a:latin typeface="Arial" panose="020B0604020202020204" pitchFamily="34" charset="0"/>
                <a:cs typeface="Alexandria"/>
              </a:rPr>
              <a:t>بنهاية هذه المحاضرة، سيكون الطالب قادراً على:</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rPr>
              <a:t>يشرح مفهوم التكنولوجيا المالية وأهم تطبيقاتها في البيئة المالية العربية.</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rPr>
              <a:t>يحلل واقع انتشار وتطور </a:t>
            </a:r>
            <a:r>
              <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rPr>
              <a:t> </a:t>
            </a:r>
            <a:r>
              <a:rPr kumimoji="0" lang="en-US"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rPr>
              <a:t>FinTech </a:t>
            </a:r>
            <a:r>
              <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rPr>
              <a:t> ف</a:t>
            </a: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rPr>
              <a:t>ي عدد من الدول العربية من حيث القوانين، الأنظمة، وعدد الشركات الناشئة.</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rPr>
              <a:t>يفسر كيف تسهم التكنولوجيا المالية في تحقيق الشمول المالي وتوسيع قاعدة المستفيدين من الخدمات المصرفية الرسمية.</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endParaRPr>
          </a:p>
          <a:p>
            <a:pPr marL="342900" marR="0" lvl="0" indent="-342900" algn="r" defTabSz="914400" rtl="1" eaLnBrk="0" fontAlgn="base" latinLnBrk="0" hangingPunct="0">
              <a:spcBef>
                <a:spcPct val="20000"/>
              </a:spcBef>
              <a:spcAft>
                <a:spcPct val="0"/>
              </a:spcAft>
              <a:buClrTx/>
              <a:buSzPct val="80000"/>
              <a:buFontTx/>
              <a:buChar char="-"/>
              <a:tabLst/>
              <a:defRPr/>
            </a:pPr>
            <a:r>
              <a:rPr lang="ar-EG" altLang="en-US" sz="2400" dirty="0">
                <a:solidFill>
                  <a:prstClr val="black"/>
                </a:solidFill>
                <a:latin typeface="Arial" panose="020B0604020202020204" pitchFamily="34" charset="0"/>
                <a:cs typeface="Alexandria"/>
              </a:rPr>
              <a:t>يفهم </a:t>
            </a: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rPr>
              <a:t>المعوقات الرئيسية أمام تعميم التكنولوجيا المالية في الدول العربية، سواء كانت قانونية، تنظيمية</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rPr>
              <a:t>يقارن بين تجارب الدول العربية في هذا المجال مع استخلاص الدروس المستفادة لكل حالة.</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rPr>
              <a:t>يطبق المعرفة المكتسبة في اقتراح حلول أو سياسات لتعزيز الشمول المالي من خلال التكنولوجيا المالية </a:t>
            </a:r>
            <a:r>
              <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rPr>
              <a:t>.</a:t>
            </a:r>
            <a:endParaRPr kumimoji="0" lang="en-US" altLang="en-US" sz="2400" i="0" u="none" strike="noStrike" kern="1200" cap="none" spc="0" normalizeH="0" baseline="0" noProof="0" dirty="0">
              <a:ln>
                <a:noFill/>
              </a:ln>
              <a:solidFill>
                <a:prstClr val="black"/>
              </a:solidFill>
              <a:effectLst/>
              <a:uLnTx/>
              <a:uFillTx/>
              <a:latin typeface="Arial" panose="020B0604020202020204" pitchFamily="34" charset="0"/>
              <a:cs typeface="Alexandria"/>
            </a:endParaRPr>
          </a:p>
        </p:txBody>
      </p:sp>
      <p:pic>
        <p:nvPicPr>
          <p:cNvPr id="7" name="Graphic 21">
            <a:extLst>
              <a:ext uri="{FF2B5EF4-FFF2-40B4-BE49-F238E27FC236}">
                <a16:creationId xmlns:a16="http://schemas.microsoft.com/office/drawing/2014/main" id="{69C12C15-E41D-3729-4343-C670E581D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35156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6D7EB-9F5F-6E85-AF04-FF2792FF2F1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1237D6C-2F8E-AF0C-2AF4-7A2163F860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05E5A4B-1D24-A009-7F7B-59CDC1E5FCF8}"/>
              </a:ext>
            </a:extLst>
          </p:cNvPr>
          <p:cNvSpPr txBox="1"/>
          <p:nvPr/>
        </p:nvSpPr>
        <p:spPr>
          <a:xfrm>
            <a:off x="3657600" y="629166"/>
            <a:ext cx="612539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cs typeface="Alexandria"/>
              </a:rPr>
              <a:t>نظرة عن المحاضرة السابقة </a:t>
            </a:r>
            <a:endParaRPr kumimoji="0" lang="en-US" sz="2800" b="1" i="0" u="none" strike="noStrike" kern="1200" cap="none" spc="0" normalizeH="0" baseline="0" noProof="0" dirty="0">
              <a:ln>
                <a:noFill/>
              </a:ln>
              <a:solidFill>
                <a:prstClr val="black"/>
              </a:solidFill>
              <a:effectLst/>
              <a:uLnTx/>
              <a:uFillTx/>
              <a:latin typeface="Alexandria" pitchFamily="2" charset="-78"/>
              <a:cs typeface="Alexandria"/>
            </a:endParaRPr>
          </a:p>
        </p:txBody>
      </p:sp>
      <p:sp>
        <p:nvSpPr>
          <p:cNvPr id="28" name="Rectangle 27">
            <a:extLst>
              <a:ext uri="{FF2B5EF4-FFF2-40B4-BE49-F238E27FC236}">
                <a16:creationId xmlns:a16="http://schemas.microsoft.com/office/drawing/2014/main" id="{92BBBB5D-C7B6-814D-8661-3ED59D6496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33D21F-5ECD-4476-9A2C-D82B9EF3E8B9}"/>
              </a:ext>
            </a:extLst>
          </p:cNvPr>
          <p:cNvSpPr txBox="1"/>
          <p:nvPr/>
        </p:nvSpPr>
        <p:spPr>
          <a:xfrm>
            <a:off x="205740" y="1198106"/>
            <a:ext cx="11882400" cy="5509200"/>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cs typeface="Alexandria"/>
              </a:rPr>
              <a:t>الموضوعات التى تم مناقشتها : </a:t>
            </a:r>
            <a:endParaRPr kumimoji="0" lang="en-US" sz="2200" b="1"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just" defTabSz="914400" rtl="1" eaLnBrk="1" fontAlgn="auto" latinLnBrk="0" hangingPunct="1">
              <a:spcBef>
                <a:spcPts val="0"/>
              </a:spcBef>
              <a:spcAft>
                <a:spcPts val="0"/>
              </a:spcAft>
              <a:buClrTx/>
              <a:buSzTx/>
              <a:buFontTx/>
              <a:buNone/>
              <a:tabLst/>
              <a:defRPr/>
            </a:pPr>
            <a:r>
              <a:rPr lang="ar-EG" sz="2200" dirty="0">
                <a:solidFill>
                  <a:prstClr val="black"/>
                </a:solidFill>
                <a:latin typeface="Alexandria regular" pitchFamily="2" charset="-78"/>
                <a:cs typeface="Alexandria"/>
              </a:rPr>
              <a:t>في المحاضرة السابقة تم مناقشة عدد من الموضوعات ترخيص وتنظيم مقدمي خدمات التكنولوجيا المالية</a:t>
            </a:r>
            <a:r>
              <a:rPr lang="en-US" sz="2200" dirty="0">
                <a:solidFill>
                  <a:prstClr val="black"/>
                </a:solidFill>
                <a:latin typeface="Alexandria regular" pitchFamily="2" charset="-78"/>
                <a:cs typeface="Alexandria"/>
              </a:rPr>
              <a:t> </a:t>
            </a:r>
            <a:r>
              <a:rPr lang="ar-EG" sz="2200" dirty="0">
                <a:solidFill>
                  <a:prstClr val="black"/>
                </a:solidFill>
                <a:latin typeface="Alexandria regular" pitchFamily="2" charset="-78"/>
                <a:cs typeface="Alexandria"/>
              </a:rPr>
              <a:t> و خدمات الدفع الإلكتروني ، دراسات حالة من بعض الدول العربية ، المملكة العربية السعودية ، دولة الامارات العربية المتحدة ، دولة البحرين ، جمهورية مصر العربية ، كما تم توضيح مفهوم مقدمو خدمات التكنولوجيا المالية هم الكيانات أو الشركات التي تقدم خدمات مالية تعتمد على الحلول التقنية المبتكرة، بهدف تسهيل العمليات المالية، تحسين تجربة المستخدم، وخفض التكلفة وزيادة الكفاءة ، والهدف الرئيسى من وجود مقدمي خدمات التكنولوجيا المالية : ( تسهيل العمليات المالية مثل تحويل الأموال، الدفع الإلكتروني، الحصول على التمويل، وإدارة الحسابات ، تحسين تجربة المستخدم من خلال واجهات سهلة الاستخدام وخدمات سريعة ومتكاملة ، تقليل التكاليف التشغيلية مقارنة بالمؤسسات المالية التقليدية ، زيادة الكفاءة من خلال الأتمتة والاعتماد على التقنيات المتطورة في تحليل البيانات واتخاذ القرار )،</a:t>
            </a:r>
          </a:p>
          <a:p>
            <a:pPr marL="0" marR="0" lvl="0" indent="0" algn="just" defTabSz="914400" rtl="1" eaLnBrk="1" fontAlgn="auto" latinLnBrk="0" hangingPunct="1">
              <a:spcBef>
                <a:spcPts val="0"/>
              </a:spcBef>
              <a:spcAft>
                <a:spcPts val="0"/>
              </a:spcAft>
              <a:buClrTx/>
              <a:buSzTx/>
              <a:buFontTx/>
              <a:buNone/>
              <a:tabLst/>
              <a:defRPr/>
            </a:pPr>
            <a:r>
              <a:rPr lang="ar-EG" sz="2200" dirty="0">
                <a:solidFill>
                  <a:prstClr val="black"/>
                </a:solidFill>
                <a:latin typeface="Alexandria regular" pitchFamily="2" charset="-78"/>
                <a:cs typeface="Alexandria"/>
              </a:rPr>
              <a:t>ولكن هذه الكيانات يجب أن تكون مرخصة من قبل جهات تنظيمية مثل: ( البنك المركزي ، هيئة السوق المالية ، أو أي جهة رسمية مسؤولة عن الرقابة على القطاع المالي في الدولة).</a:t>
            </a:r>
          </a:p>
          <a:p>
            <a:pPr marL="0" marR="0" lvl="0" indent="0" algn="just" defTabSz="914400" rtl="1" eaLnBrk="1" fontAlgn="auto" latinLnBrk="0" hangingPunct="1">
              <a:spcBef>
                <a:spcPts val="0"/>
              </a:spcBef>
              <a:spcAft>
                <a:spcPts val="0"/>
              </a:spcAft>
              <a:buClrTx/>
              <a:buSzTx/>
              <a:buFontTx/>
              <a:buNone/>
              <a:tabLst/>
              <a:defRPr/>
            </a:pPr>
            <a:r>
              <a:rPr lang="ar-EG" sz="2200" dirty="0">
                <a:solidFill>
                  <a:prstClr val="black"/>
                </a:solidFill>
                <a:latin typeface="Alexandria regular" pitchFamily="2" charset="-78"/>
                <a:cs typeface="Alexandria"/>
              </a:rPr>
              <a:t>كما تم توضيح مفهوم العملات الرقمية ودوافع التنظيم القانوني للعملات الرقمية والاتجاهات المستقبلية في التنظيم للعملات الرقمية، وتمت مناقشة متطلبات الحصول على ترخيص التكنولوجيا المالية حيث يجب على مقدم طلب الترخيص أن يتخذ شكلًا قانونيًا معترفًا به في الدولة، مثل:شركة مساهمة أو شركة ذات مسؤولية محدودة مع التسجيل الرسمي في السجل التجاري الوطني في الدولة بالإضافة الى تحديد غرض الشركة الأساسي ، أيضا الملاءة المالية و تعني قدرة الشركة على الوفاء بالتزاماتها المالية الحالية والمستقبلية ، اضافة الى ذلك الالتزام بمتطلبات الحوكمة المؤسسية و متطلبات أمن المعلومات ، وجود بنية تحتية تقنية قوية تتوافق مع معايير الأمن السيبراني الصادرة من الجهات التنظيمية</a:t>
            </a:r>
            <a:endParaRPr lang="ar-AE" sz="2200" dirty="0">
              <a:solidFill>
                <a:prstClr val="black"/>
              </a:solidFill>
              <a:latin typeface="Alexandria regular" pitchFamily="2" charset="-78"/>
              <a:cs typeface="Alexandria"/>
            </a:endParaRPr>
          </a:p>
        </p:txBody>
      </p:sp>
      <p:pic>
        <p:nvPicPr>
          <p:cNvPr id="6" name="Graphic 21">
            <a:extLst>
              <a:ext uri="{FF2B5EF4-FFF2-40B4-BE49-F238E27FC236}">
                <a16:creationId xmlns:a16="http://schemas.microsoft.com/office/drawing/2014/main" id="{47CC2601-EBD5-35D1-7BED-13A5E78030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93784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CF47A-D511-1C25-0E7A-AD7DFBDFA0B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FE316F-7584-D9A2-0DF1-B324BDE94D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89E9774-5275-9856-383F-B01D956DF35A}"/>
              </a:ext>
            </a:extLst>
          </p:cNvPr>
          <p:cNvSpPr txBox="1"/>
          <p:nvPr/>
        </p:nvSpPr>
        <p:spPr>
          <a:xfrm>
            <a:off x="2988298" y="820132"/>
            <a:ext cx="63536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cs typeface="Alexandria"/>
              </a:rPr>
              <a:t>الموضوعات </a:t>
            </a:r>
          </a:p>
        </p:txBody>
      </p:sp>
      <p:sp>
        <p:nvSpPr>
          <p:cNvPr id="28" name="Rectangle 27">
            <a:extLst>
              <a:ext uri="{FF2B5EF4-FFF2-40B4-BE49-F238E27FC236}">
                <a16:creationId xmlns:a16="http://schemas.microsoft.com/office/drawing/2014/main" id="{802B0B8F-9705-CAD2-FDDF-CB0F47F9E9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2C2C637-04CB-DDCA-3BB8-7BE152A760D4}"/>
              </a:ext>
            </a:extLst>
          </p:cNvPr>
          <p:cNvSpPr txBox="1"/>
          <p:nvPr/>
        </p:nvSpPr>
        <p:spPr>
          <a:xfrm>
            <a:off x="2281287" y="1810877"/>
            <a:ext cx="9228841" cy="2241960"/>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Alexandria"/>
              </a:rPr>
              <a:t>واقع التكنولوجيا المالية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Alexandria"/>
              </a:rPr>
              <a:t>التقنية المالية في الدول العربية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Alexandria"/>
              </a:rPr>
              <a:t>علاقة التقنية المالية بالشمول المالي في الدول العربية</a:t>
            </a:r>
          </a:p>
          <a:p>
            <a:pPr marR="0" lvl="0" algn="r" defTabSz="914400" rtl="1" eaLnBrk="1" fontAlgn="auto" latinLnBrk="0" hangingPunct="1">
              <a:lnSpc>
                <a:spcPct val="150000"/>
              </a:lnSpc>
              <a:spcBef>
                <a:spcPts val="0"/>
              </a:spcBef>
              <a:spcAft>
                <a:spcPts val="0"/>
              </a:spcAft>
              <a:buClrTx/>
              <a:buSzTx/>
              <a:tabLst/>
              <a:defRPr/>
            </a:pPr>
            <a:endParaRPr lang="ar-EG" sz="2400" dirty="0">
              <a:solidFill>
                <a:prstClr val="black"/>
              </a:solidFill>
              <a:latin typeface="Alexandria regular" pitchFamily="2" charset="-78"/>
              <a:cs typeface="Alexandria"/>
            </a:endParaRPr>
          </a:p>
        </p:txBody>
      </p:sp>
      <p:pic>
        <p:nvPicPr>
          <p:cNvPr id="6" name="Graphic 21">
            <a:extLst>
              <a:ext uri="{FF2B5EF4-FFF2-40B4-BE49-F238E27FC236}">
                <a16:creationId xmlns:a16="http://schemas.microsoft.com/office/drawing/2014/main" id="{676A9AE6-5B52-8AC1-5FD4-D341D60CB9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73753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75EDA-9753-18CE-FC40-F10ABFAC72A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8596954-8F3D-8551-9555-BCAAC07B30D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86B5075-E4B7-C5B6-CF3A-08FEDE0DF379}"/>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واقع التكنولوجيا المالية في الدول العربية</a:t>
            </a:r>
          </a:p>
        </p:txBody>
      </p:sp>
      <p:sp>
        <p:nvSpPr>
          <p:cNvPr id="28" name="Rectangle 27">
            <a:extLst>
              <a:ext uri="{FF2B5EF4-FFF2-40B4-BE49-F238E27FC236}">
                <a16:creationId xmlns:a16="http://schemas.microsoft.com/office/drawing/2014/main" id="{933B2E6B-D714-658D-6ABF-33EB573E4A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988EDD2-E8AE-E4D1-7AC4-8C21C81F3E4E}"/>
              </a:ext>
            </a:extLst>
          </p:cNvPr>
          <p:cNvSpPr txBox="1"/>
          <p:nvPr/>
        </p:nvSpPr>
        <p:spPr>
          <a:xfrm>
            <a:off x="125730" y="1294802"/>
            <a:ext cx="11795760" cy="5124927"/>
          </a:xfrm>
          <a:prstGeom prst="rect">
            <a:avLst/>
          </a:prstGeom>
          <a:noFill/>
        </p:spPr>
        <p:txBody>
          <a:bodyPr wrap="square" rtlCol="0">
            <a:spAutoFit/>
          </a:bodyPr>
          <a:lstStyle/>
          <a:p>
            <a:pPr algn="r" rtl="1">
              <a:buNone/>
            </a:pPr>
            <a:r>
              <a:rPr lang="ar-AE" sz="2200" dirty="0">
                <a:cs typeface="Alexandria"/>
              </a:rPr>
              <a:t>شهدت </a:t>
            </a:r>
            <a:r>
              <a:rPr lang="ar-EG" sz="2200" dirty="0">
                <a:cs typeface="Alexandria"/>
              </a:rPr>
              <a:t>خدمات </a:t>
            </a:r>
            <a:r>
              <a:rPr lang="ar-AE" sz="2200" dirty="0">
                <a:cs typeface="Alexandria"/>
              </a:rPr>
              <a:t>التكنولوجيا المالية </a:t>
            </a:r>
            <a:r>
              <a:rPr lang="en-US" sz="2200" dirty="0"/>
              <a:t>FinTech) </a:t>
            </a:r>
            <a:r>
              <a:rPr lang="ar-EG" sz="2200" dirty="0">
                <a:cs typeface="Alexandria"/>
              </a:rPr>
              <a:t>) ف</a:t>
            </a:r>
            <a:r>
              <a:rPr lang="ar-AE" sz="2200" dirty="0">
                <a:cs typeface="Alexandria"/>
              </a:rPr>
              <a:t>ي الدول العربية نموًا ملحوظًا خلال السنوات الأخيرة، مدفوعة بعدة عوامل رئيسي</a:t>
            </a:r>
            <a:r>
              <a:rPr lang="ar-EG" sz="2200" dirty="0">
                <a:cs typeface="Alexandria"/>
              </a:rPr>
              <a:t>ة </a:t>
            </a:r>
            <a:r>
              <a:rPr lang="ar-EG" sz="2200" b="1" dirty="0">
                <a:cs typeface="Alexandria"/>
              </a:rPr>
              <a:t>من اهمها </a:t>
            </a:r>
            <a:r>
              <a:rPr lang="ar-AE" sz="2200" b="1" dirty="0">
                <a:cs typeface="Alexandria"/>
              </a:rPr>
              <a:t>:</a:t>
            </a:r>
          </a:p>
          <a:p>
            <a:pPr algn="r" rtl="1">
              <a:buFont typeface="+mj-lt"/>
              <a:buAutoNum type="arabicPeriod"/>
            </a:pPr>
            <a:r>
              <a:rPr lang="ar-EG" sz="2200" b="1" dirty="0">
                <a:cs typeface="Alexandria"/>
              </a:rPr>
              <a:t> </a:t>
            </a:r>
            <a:r>
              <a:rPr lang="ar-AE" sz="2200" b="1" dirty="0">
                <a:cs typeface="Alexandria"/>
              </a:rPr>
              <a:t>التوجه الحكومي</a:t>
            </a:r>
            <a:r>
              <a:rPr lang="ar-AE" sz="2200" dirty="0">
                <a:cs typeface="Alexandria"/>
              </a:rPr>
              <a:t>:</a:t>
            </a:r>
            <a:br>
              <a:rPr lang="ar-AE" sz="2200" dirty="0">
                <a:cs typeface="Alexandria"/>
              </a:rPr>
            </a:br>
            <a:r>
              <a:rPr lang="ar-AE" sz="2200" dirty="0">
                <a:cs typeface="Alexandria"/>
              </a:rPr>
              <a:t>العديد من الحكومات العربية أطلقت مبادرات لدعم الابتكار المالي، مثل إنشاء المختبرات التنظيمية </a:t>
            </a:r>
            <a:r>
              <a:rPr lang="en-US" sz="2200" dirty="0"/>
              <a:t>Regulatory Sandboxes)</a:t>
            </a:r>
            <a:r>
              <a:rPr lang="ar-EG" sz="2200" dirty="0">
                <a:cs typeface="Alexandria"/>
              </a:rPr>
              <a:t>)</a:t>
            </a:r>
            <a:r>
              <a:rPr lang="en-US" sz="2200" dirty="0"/>
              <a:t>، </a:t>
            </a:r>
            <a:r>
              <a:rPr lang="ar-AE" sz="2200" dirty="0">
                <a:cs typeface="Alexandria"/>
              </a:rPr>
              <a:t>وتحديث الأطر التشريعية، وتحفيز البنوك والمؤسسات المالية لتبني الحلول الرقمية.</a:t>
            </a:r>
            <a:endParaRPr lang="ar-EG" sz="2200" dirty="0">
              <a:cs typeface="Alexandria"/>
            </a:endParaRPr>
          </a:p>
          <a:p>
            <a:pPr algn="r" rtl="1">
              <a:buNone/>
            </a:pPr>
            <a:r>
              <a:rPr lang="ar-AE" sz="2200" b="1" dirty="0">
                <a:cs typeface="Alexandria"/>
              </a:rPr>
              <a:t>‌أ. المختبرات التنظيمية </a:t>
            </a:r>
            <a:r>
              <a:rPr lang="en-US" sz="2200" b="1" dirty="0"/>
              <a:t>Regulatory Sandboxes)</a:t>
            </a:r>
            <a:r>
              <a:rPr lang="ar-EG" sz="2200" b="1" dirty="0">
                <a:cs typeface="Alexandria"/>
              </a:rPr>
              <a:t>):</a:t>
            </a:r>
            <a:endParaRPr lang="en-US" sz="2200" b="1" dirty="0"/>
          </a:p>
          <a:p>
            <a:pPr algn="r" rtl="1"/>
            <a:r>
              <a:rPr lang="ar-AE" sz="2200" dirty="0">
                <a:cs typeface="Alexandria"/>
              </a:rPr>
              <a:t>هي بيئات اختبار آمنة تسمح للشركات الناشئة باختبار منتجاتها وخدماتها الجديدة تحت إشراف الجهات الرقابية دون الحاجة للامتثال الكامل لجميع القوانين التنظيمية فورًا</a:t>
            </a:r>
            <a:r>
              <a:rPr lang="ar-EG" sz="2200" dirty="0">
                <a:cs typeface="Alexandria"/>
              </a:rPr>
              <a:t> ، </a:t>
            </a:r>
            <a:r>
              <a:rPr lang="ar-AE" sz="2200" dirty="0">
                <a:cs typeface="Alexandria"/>
              </a:rPr>
              <a:t>الهدف منها تشجيع الابتكار مع تقليل المخاطر على النظام المالي.</a:t>
            </a:r>
          </a:p>
          <a:p>
            <a:pPr algn="r" rtl="1">
              <a:buNone/>
            </a:pPr>
            <a:r>
              <a:rPr lang="ar-AE" sz="2200" b="1" dirty="0">
                <a:cs typeface="Alexandria"/>
              </a:rPr>
              <a:t>‌ب. تحديث الأطر التشريعية:</a:t>
            </a:r>
          </a:p>
          <a:p>
            <a:pPr algn="r" rtl="1">
              <a:buFont typeface="Arial" panose="020B0604020202020204" pitchFamily="34" charset="0"/>
              <a:buChar char="•"/>
            </a:pPr>
            <a:r>
              <a:rPr lang="ar-AE" sz="2200" dirty="0">
                <a:cs typeface="Alexandria"/>
              </a:rPr>
              <a:t>قامت بعض الدول العربية مثل السعودية، الإمارات، ومصر بتحديث قوانينها المالية لتواكب التطورات في مجال </a:t>
            </a:r>
            <a:r>
              <a:rPr lang="en-US" sz="2200" dirty="0"/>
              <a:t>FinTech.</a:t>
            </a:r>
            <a:r>
              <a:rPr lang="ar-EG" sz="2200" dirty="0">
                <a:cs typeface="Alexandria"/>
              </a:rPr>
              <a:t> ، </a:t>
            </a:r>
            <a:r>
              <a:rPr lang="ar-AE" sz="2200" dirty="0">
                <a:cs typeface="Alexandria"/>
              </a:rPr>
              <a:t>يشمل ذلك إصدار تشريعات خاصة بالتوقيع الإلكتروني، حماية البيانات، الدفع غير النقدي، والعملات الرقمية.</a:t>
            </a:r>
          </a:p>
          <a:p>
            <a:pPr algn="r" rtl="1">
              <a:buNone/>
            </a:pPr>
            <a:r>
              <a:rPr lang="ar-AE" sz="2200" b="1" dirty="0">
                <a:cs typeface="Alexandria"/>
              </a:rPr>
              <a:t>‌ج. تحفيز البنوك والمؤسسات المالية:</a:t>
            </a:r>
          </a:p>
          <a:p>
            <a:pPr algn="r" rtl="1">
              <a:buFont typeface="Arial" panose="020B0604020202020204" pitchFamily="34" charset="0"/>
              <a:buChar char="•"/>
            </a:pPr>
            <a:r>
              <a:rPr lang="ar-EG" sz="2200" dirty="0">
                <a:cs typeface="Alexandria"/>
              </a:rPr>
              <a:t> </a:t>
            </a:r>
            <a:r>
              <a:rPr lang="ar-AE" sz="2200" dirty="0">
                <a:cs typeface="Alexandria"/>
              </a:rPr>
              <a:t>تم إصدار تعليمات تحفيزية للبنوك لاعتماد الحلول الرقمية مثل استخدام الذكاء الاصطناعي، الخدمات المصرفية المفتوحة، وربط الخدمات البنكية بمنصات التقنية المالية.</a:t>
            </a:r>
          </a:p>
          <a:p>
            <a:pPr algn="r" rtl="1">
              <a:buFont typeface="Arial" panose="020B0604020202020204" pitchFamily="34" charset="0"/>
              <a:buChar char="•"/>
            </a:pPr>
            <a:r>
              <a:rPr lang="ar-EG" sz="2200" dirty="0">
                <a:cs typeface="Alexandria"/>
              </a:rPr>
              <a:t> </a:t>
            </a:r>
            <a:r>
              <a:rPr lang="ar-AE" sz="2200" dirty="0">
                <a:cs typeface="Alexandria"/>
              </a:rPr>
              <a:t>بعض الدول خصصت تمويلًا أو حوافز ضريبية لدعم التحول الرقمي في المؤسسات المالية.</a:t>
            </a:r>
            <a:endParaRPr lang="ar-EG" sz="2200" dirty="0">
              <a:cs typeface="Alexandria"/>
            </a:endParaRPr>
          </a:p>
        </p:txBody>
      </p:sp>
      <p:pic>
        <p:nvPicPr>
          <p:cNvPr id="6" name="Graphic 21">
            <a:extLst>
              <a:ext uri="{FF2B5EF4-FFF2-40B4-BE49-F238E27FC236}">
                <a16:creationId xmlns:a16="http://schemas.microsoft.com/office/drawing/2014/main" id="{EE9EB2A4-7267-9218-73FF-6CD0D36DAA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9026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05CA39-E541-E85D-F935-E0B47B5951F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E8CDFE9-8848-A1F6-1C46-4F41B0A8D7B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8DAE3E9-F050-122B-BC76-EDF9A194DEA7}"/>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واقع التكنولوجيا المالية في الدول العربية</a:t>
            </a:r>
          </a:p>
        </p:txBody>
      </p:sp>
      <p:sp>
        <p:nvSpPr>
          <p:cNvPr id="28" name="Rectangle 27">
            <a:extLst>
              <a:ext uri="{FF2B5EF4-FFF2-40B4-BE49-F238E27FC236}">
                <a16:creationId xmlns:a16="http://schemas.microsoft.com/office/drawing/2014/main" id="{9E706696-D478-4BD8-1583-91D9462351B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3F121B4-67A9-6308-2C3B-6C9E915999F0}"/>
              </a:ext>
            </a:extLst>
          </p:cNvPr>
          <p:cNvSpPr txBox="1"/>
          <p:nvPr/>
        </p:nvSpPr>
        <p:spPr>
          <a:xfrm>
            <a:off x="217170" y="1400748"/>
            <a:ext cx="11704320" cy="452431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Calibri"/>
                <a:ea typeface="+mn-ea"/>
                <a:cs typeface="Alexandria"/>
              </a:rPr>
              <a:t>2- </a:t>
            </a:r>
            <a:r>
              <a:rPr kumimoji="0" lang="ar-AE" sz="2400" b="1" i="0" u="none" strike="noStrike" kern="1200" cap="none" spc="0" normalizeH="0" baseline="0" noProof="0" dirty="0">
                <a:ln>
                  <a:noFill/>
                </a:ln>
                <a:solidFill>
                  <a:prstClr val="black"/>
                </a:solidFill>
                <a:effectLst/>
                <a:uLnTx/>
                <a:uFillTx/>
                <a:latin typeface="Calibri"/>
                <a:ea typeface="+mn-ea"/>
                <a:cs typeface="Alexandria"/>
              </a:rPr>
              <a:t>الفرص الاستثمارية</a:t>
            </a:r>
            <a:r>
              <a:rPr kumimoji="0" lang="ar-AE" sz="2400" b="0" i="0" u="none" strike="noStrike" kern="1200" cap="none" spc="0" normalizeH="0" baseline="0" noProof="0" dirty="0">
                <a:ln>
                  <a:noFill/>
                </a:ln>
                <a:solidFill>
                  <a:prstClr val="black"/>
                </a:solidFill>
                <a:effectLst/>
                <a:uLnTx/>
                <a:uFillTx/>
                <a:latin typeface="Calibri"/>
                <a:ea typeface="+mn-ea"/>
                <a:cs typeface="Alexandria"/>
              </a:rPr>
              <a:t>:</a:t>
            </a:r>
            <a:br>
              <a:rPr kumimoji="0" lang="ar-AE" sz="2400" b="0" i="0" u="none" strike="noStrike" kern="1200" cap="none" spc="0" normalizeH="0" baseline="0" noProof="0" dirty="0">
                <a:ln>
                  <a:noFill/>
                </a:ln>
                <a:solidFill>
                  <a:prstClr val="black"/>
                </a:solidFill>
                <a:effectLst/>
                <a:uLnTx/>
                <a:uFillTx/>
                <a:latin typeface="Calibri"/>
                <a:ea typeface="+mn-ea"/>
                <a:cs typeface="Alexandria"/>
              </a:rPr>
            </a:br>
            <a:r>
              <a:rPr kumimoji="0" lang="ar-AE" sz="2400" b="0" i="0" u="none" strike="noStrike" kern="1200" cap="none" spc="0" normalizeH="0" baseline="0" noProof="0" dirty="0">
                <a:ln>
                  <a:noFill/>
                </a:ln>
                <a:solidFill>
                  <a:prstClr val="black"/>
                </a:solidFill>
                <a:effectLst/>
                <a:uLnTx/>
                <a:uFillTx/>
                <a:latin typeface="Calibri"/>
                <a:ea typeface="+mn-ea"/>
                <a:cs typeface="Alexandria"/>
              </a:rPr>
              <a:t>ارتفع حجم الاستثمارات في شركات التكنولوجيا المالية الناشئة بالمنطقة، خاصة في دول مثل </a:t>
            </a:r>
            <a:r>
              <a:rPr kumimoji="0" lang="ar-EG" sz="2400" b="0" i="0" u="none" strike="noStrike" kern="1200" cap="none" spc="0" normalizeH="0" baseline="0" noProof="0" dirty="0">
                <a:ln>
                  <a:noFill/>
                </a:ln>
                <a:solidFill>
                  <a:prstClr val="black"/>
                </a:solidFill>
                <a:effectLst/>
                <a:uLnTx/>
                <a:uFillTx/>
                <a:latin typeface="Calibri"/>
                <a:ea typeface="+mn-ea"/>
                <a:cs typeface="Alexandria"/>
              </a:rPr>
              <a:t>السعودية و</a:t>
            </a:r>
            <a:r>
              <a:rPr kumimoji="0" lang="ar-AE" sz="2400" b="0" i="0" u="none" strike="noStrike" kern="1200" cap="none" spc="0" normalizeH="0" baseline="0" noProof="0" dirty="0">
                <a:ln>
                  <a:noFill/>
                </a:ln>
                <a:solidFill>
                  <a:prstClr val="black"/>
                </a:solidFill>
                <a:effectLst/>
                <a:uLnTx/>
                <a:uFillTx/>
                <a:latin typeface="Calibri"/>
                <a:ea typeface="+mn-ea"/>
                <a:cs typeface="Alexandria"/>
              </a:rPr>
              <a:t>الإمارات  ومصر، مما أتاح لهذه الشركات تطوير منتجات مبتكرة.</a:t>
            </a:r>
            <a:endParaRPr kumimoji="0" lang="ar-EG" sz="2400" b="0" i="0" u="none" strike="noStrike" kern="1200" cap="none" spc="0" normalizeH="0" baseline="0" noProof="0" dirty="0">
              <a:ln>
                <a:noFill/>
              </a:ln>
              <a:solidFill>
                <a:prstClr val="black"/>
              </a:solidFill>
              <a:effectLst/>
              <a:uLnTx/>
              <a:uFillTx/>
              <a:latin typeface="Calibri"/>
              <a:ea typeface="+mn-ea"/>
              <a:cs typeface="Alexandria"/>
            </a:endParaRPr>
          </a:p>
          <a:p>
            <a:pPr marL="342900" marR="0" lvl="0" indent="-342900" algn="r" defTabSz="914400" rtl="1" eaLnBrk="1" fontAlgn="auto" latinLnBrk="0" hangingPunct="1">
              <a:lnSpc>
                <a:spcPct val="100000"/>
              </a:lnSpc>
              <a:spcBef>
                <a:spcPts val="0"/>
              </a:spcBef>
              <a:spcAft>
                <a:spcPts val="0"/>
              </a:spcAft>
              <a:buClrTx/>
              <a:buSzTx/>
              <a:buFontTx/>
              <a:buChar char="-"/>
              <a:tabLst/>
              <a:defRPr/>
            </a:pPr>
            <a:r>
              <a:rPr lang="ar-EG" sz="2400" b="1" dirty="0">
                <a:solidFill>
                  <a:prstClr val="black"/>
                </a:solidFill>
                <a:latin typeface="Calibri"/>
                <a:cs typeface="Alexandria"/>
              </a:rPr>
              <a:t>ارتفاع حجم الاستثمارات: </a:t>
            </a:r>
            <a:r>
              <a:rPr lang="ar-EG" sz="2400" dirty="0">
                <a:solidFill>
                  <a:prstClr val="black"/>
                </a:solidFill>
                <a:latin typeface="Calibri"/>
                <a:cs typeface="Alexandria"/>
              </a:rPr>
              <a:t>شهدت السنوات الأخيرة صفقات تمويل كبيرة لشركات </a:t>
            </a:r>
            <a:r>
              <a:rPr lang="en-US" sz="2400" dirty="0">
                <a:solidFill>
                  <a:prstClr val="black"/>
                </a:solidFill>
                <a:latin typeface="Calibri"/>
                <a:cs typeface="Alexandria"/>
              </a:rPr>
              <a:t>FinTech </a:t>
            </a:r>
            <a:r>
              <a:rPr lang="ar-EG" sz="2400" dirty="0">
                <a:solidFill>
                  <a:prstClr val="black"/>
                </a:solidFill>
                <a:latin typeface="Calibri"/>
                <a:cs typeface="Alexandria"/>
              </a:rPr>
              <a:t>عربية ناشئة، سواء من مستثمرين محليين أو صناديق استثمارية إقليمية وعالمية.بلغ حجم بعض انشطتة  التمويل في بعض الدول عشرات الملايين من الدولارات، ما يدل على ثقة المستثمرين بالقطاع.</a:t>
            </a:r>
          </a:p>
          <a:p>
            <a:pPr marL="342900" marR="0" lvl="0" indent="-342900" algn="r" defTabSz="914400" rtl="1" eaLnBrk="1" fontAlgn="auto" latinLnBrk="0" hangingPunct="1">
              <a:lnSpc>
                <a:spcPct val="100000"/>
              </a:lnSpc>
              <a:spcBef>
                <a:spcPts val="0"/>
              </a:spcBef>
              <a:spcAft>
                <a:spcPts val="0"/>
              </a:spcAft>
              <a:buClrTx/>
              <a:buSzTx/>
              <a:buFontTx/>
              <a:buChar char="-"/>
              <a:tabLst/>
              <a:defRPr/>
            </a:pPr>
            <a:r>
              <a:rPr lang="ar-EG" sz="2400" b="1" dirty="0">
                <a:solidFill>
                  <a:prstClr val="black"/>
                </a:solidFill>
                <a:latin typeface="Calibri"/>
                <a:cs typeface="Alexandria"/>
              </a:rPr>
              <a:t>تطوير منتجات مبتكرة: </a:t>
            </a:r>
            <a:r>
              <a:rPr lang="ar-EG" sz="2400" dirty="0">
                <a:solidFill>
                  <a:prstClr val="black"/>
                </a:solidFill>
                <a:latin typeface="Calibri"/>
                <a:cs typeface="Alexandria"/>
              </a:rPr>
              <a:t>بفضل هذه الاستثمارات، تمكنت الشركات الناشئة من:( تطوير تطبيقات دفع ذكية ، إطلاق محافظ رقمية متقدمة ، تقديم خدمات التمويل الشخصي والاستثمار التلقائي ، تطوير حلول للأمن السيبراني وتحليل البيانات المالية).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Calibri"/>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Calibri"/>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Calibri"/>
              <a:ea typeface="+mn-ea"/>
              <a:cs typeface="Alexandria"/>
            </a:endParaRPr>
          </a:p>
        </p:txBody>
      </p:sp>
      <p:pic>
        <p:nvPicPr>
          <p:cNvPr id="6" name="Graphic 21">
            <a:extLst>
              <a:ext uri="{FF2B5EF4-FFF2-40B4-BE49-F238E27FC236}">
                <a16:creationId xmlns:a16="http://schemas.microsoft.com/office/drawing/2014/main" id="{66753BFD-7D2A-21EA-C641-80AE1A1FFB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841608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F9E44-A6F0-7D6F-7AB4-D4701535150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133A208-68D2-1034-9B31-D20141DEF76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01F2F9D-9FF2-DF22-C8B4-9D3677E83187}"/>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واقع التكنولوجيا المالية في الدول العربية</a:t>
            </a:r>
          </a:p>
        </p:txBody>
      </p:sp>
      <p:sp>
        <p:nvSpPr>
          <p:cNvPr id="28" name="Rectangle 27">
            <a:extLst>
              <a:ext uri="{FF2B5EF4-FFF2-40B4-BE49-F238E27FC236}">
                <a16:creationId xmlns:a16="http://schemas.microsoft.com/office/drawing/2014/main" id="{AAD3EC83-596B-1E84-89C1-9CD7D5BA9F6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BE1C5A9-9BD8-0906-713F-DE24C7F53783}"/>
              </a:ext>
            </a:extLst>
          </p:cNvPr>
          <p:cNvSpPr txBox="1"/>
          <p:nvPr/>
        </p:nvSpPr>
        <p:spPr>
          <a:xfrm>
            <a:off x="205740" y="1249084"/>
            <a:ext cx="11715750" cy="550920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Calibri"/>
                <a:ea typeface="+mn-ea"/>
                <a:cs typeface="Alexandria"/>
              </a:rPr>
              <a:t>3- </a:t>
            </a:r>
            <a:r>
              <a:rPr kumimoji="0" lang="ar-AE" sz="2200" b="1" i="0" u="none" strike="noStrike" kern="1200" cap="none" spc="0" normalizeH="0" baseline="0" noProof="0" dirty="0">
                <a:ln>
                  <a:noFill/>
                </a:ln>
                <a:solidFill>
                  <a:prstClr val="black"/>
                </a:solidFill>
                <a:effectLst/>
                <a:uLnTx/>
                <a:uFillTx/>
                <a:latin typeface="Calibri"/>
                <a:ea typeface="+mn-ea"/>
                <a:cs typeface="Alexandria"/>
              </a:rPr>
              <a:t>توسع الخدمات المالية</a:t>
            </a:r>
            <a:r>
              <a:rPr kumimoji="0" lang="ar-AE" sz="2200" b="0" i="0" u="none" strike="noStrike" kern="1200" cap="none" spc="0" normalizeH="0" baseline="0" noProof="0" dirty="0">
                <a:ln>
                  <a:noFill/>
                </a:ln>
                <a:solidFill>
                  <a:prstClr val="black"/>
                </a:solidFill>
                <a:effectLst/>
                <a:uLnTx/>
                <a:uFillTx/>
                <a:latin typeface="Calibri"/>
                <a:ea typeface="+mn-ea"/>
                <a:cs typeface="Alexandria"/>
              </a:rPr>
              <a:t>:</a:t>
            </a:r>
            <a:br>
              <a:rPr kumimoji="0" lang="ar-AE" sz="2200" b="0" i="0" u="none" strike="noStrike" kern="1200" cap="none" spc="0" normalizeH="0" baseline="0" noProof="0" dirty="0">
                <a:ln>
                  <a:noFill/>
                </a:ln>
                <a:solidFill>
                  <a:prstClr val="black"/>
                </a:solidFill>
                <a:effectLst/>
                <a:uLnTx/>
                <a:uFillTx/>
                <a:latin typeface="Calibri"/>
                <a:ea typeface="+mn-ea"/>
                <a:cs typeface="Alexandria"/>
              </a:rPr>
            </a:br>
            <a:r>
              <a:rPr kumimoji="0" lang="ar-EG" sz="2200" b="0" i="0" u="none" strike="noStrike" kern="1200" cap="none" spc="0" normalizeH="0" baseline="0" noProof="0" dirty="0">
                <a:ln>
                  <a:noFill/>
                </a:ln>
                <a:solidFill>
                  <a:prstClr val="black"/>
                </a:solidFill>
                <a:effectLst/>
                <a:uLnTx/>
                <a:uFillTx/>
                <a:latin typeface="Calibri"/>
                <a:ea typeface="+mn-ea"/>
                <a:cs typeface="Alexandria"/>
              </a:rPr>
              <a:t>أدى تطور التكنولوجيا المالية في الدول العربية إلى توسع كبير في نطاق الخدمات المتاحة للمستهلكين والأعمال، ومن أبرزها : </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lexandria"/>
              </a:rPr>
              <a:t>‌</a:t>
            </a:r>
            <a:r>
              <a:rPr kumimoji="0" lang="ar-EG" sz="2200" b="1" i="0" u="none" strike="noStrike" kern="1200" cap="none" spc="0" normalizeH="0" baseline="0" noProof="0" dirty="0">
                <a:ln>
                  <a:noFill/>
                </a:ln>
                <a:solidFill>
                  <a:prstClr val="black"/>
                </a:solidFill>
                <a:effectLst/>
                <a:uLnTx/>
                <a:uFillTx/>
                <a:latin typeface="Calibri"/>
                <a:ea typeface="+mn-ea"/>
                <a:cs typeface="Alexandria"/>
              </a:rPr>
              <a:t>أ. الدفع الإلكتروني</a:t>
            </a:r>
            <a:r>
              <a:rPr kumimoji="0" lang="ar-EG" sz="2200" b="0" i="0" u="none" strike="noStrike" kern="1200" cap="none" spc="0" normalizeH="0" baseline="0" noProof="0" dirty="0">
                <a:ln>
                  <a:noFill/>
                </a:ln>
                <a:solidFill>
                  <a:prstClr val="black"/>
                </a:solidFill>
                <a:effectLst/>
                <a:uLnTx/>
                <a:uFillTx/>
                <a:latin typeface="Calibri"/>
                <a:ea typeface="+mn-ea"/>
                <a:cs typeface="Alexandria"/>
              </a:rPr>
              <a:t>:من أكثر خدمات </a:t>
            </a:r>
            <a:r>
              <a:rPr kumimoji="0" lang="en-US" sz="2200" b="0" i="0" u="none" strike="noStrike" kern="1200" cap="none" spc="0" normalizeH="0" baseline="0" noProof="0" dirty="0">
                <a:ln>
                  <a:noFill/>
                </a:ln>
                <a:solidFill>
                  <a:prstClr val="black"/>
                </a:solidFill>
                <a:effectLst/>
                <a:uLnTx/>
                <a:uFillTx/>
                <a:latin typeface="Calibri"/>
                <a:ea typeface="+mn-ea"/>
              </a:rPr>
              <a:t>FinTech </a:t>
            </a:r>
            <a:r>
              <a:rPr kumimoji="0" lang="ar-EG" sz="2200" b="0" i="0" u="none" strike="noStrike" kern="1200" cap="none" spc="0" normalizeH="0" baseline="0" noProof="0" dirty="0">
                <a:ln>
                  <a:noFill/>
                </a:ln>
                <a:solidFill>
                  <a:prstClr val="black"/>
                </a:solidFill>
                <a:effectLst/>
                <a:uLnTx/>
                <a:uFillTx/>
                <a:latin typeface="Calibri"/>
                <a:ea typeface="+mn-ea"/>
                <a:cs typeface="Alexandria"/>
              </a:rPr>
              <a:t> استخدامًا وانتشارًا ، يشمل المحافظ الرقمية، الدفع عبر الجوال، نقاط البيع الذكية، والتحويلات الفورية. ومن </a:t>
            </a:r>
            <a:r>
              <a:rPr kumimoji="0" lang="ar-EG" sz="2200" b="1" i="0" u="none" strike="noStrike" kern="1200" cap="none" spc="0" normalizeH="0" baseline="0" noProof="0" dirty="0">
                <a:ln>
                  <a:noFill/>
                </a:ln>
                <a:solidFill>
                  <a:prstClr val="black"/>
                </a:solidFill>
                <a:effectLst/>
                <a:uLnTx/>
                <a:uFillTx/>
                <a:latin typeface="Calibri"/>
                <a:ea typeface="+mn-ea"/>
                <a:cs typeface="Alexandria"/>
              </a:rPr>
              <a:t>الأمثلة</a:t>
            </a:r>
            <a:r>
              <a:rPr kumimoji="0" lang="ar-EG" sz="2200" b="0" i="0" u="none" strike="noStrike" kern="1200" cap="none" spc="0" normalizeH="0" baseline="0" noProof="0" dirty="0">
                <a:ln>
                  <a:noFill/>
                </a:ln>
                <a:solidFill>
                  <a:prstClr val="black"/>
                </a:solidFill>
                <a:effectLst/>
                <a:uLnTx/>
                <a:uFillTx/>
                <a:latin typeface="Calibri"/>
                <a:ea typeface="+mn-ea"/>
                <a:cs typeface="Alexandria"/>
              </a:rPr>
              <a:t> : (</a:t>
            </a:r>
            <a:r>
              <a:rPr kumimoji="0" lang="en-US" sz="2200" b="0" i="0" u="none" strike="noStrike" kern="1200" cap="none" spc="0" normalizeH="0" baseline="0" noProof="0" dirty="0">
                <a:ln>
                  <a:noFill/>
                </a:ln>
                <a:solidFill>
                  <a:prstClr val="black"/>
                </a:solidFill>
                <a:effectLst/>
                <a:uLnTx/>
                <a:uFillTx/>
                <a:latin typeface="Calibri"/>
                <a:ea typeface="+mn-ea"/>
              </a:rPr>
              <a:t>STC Pay </a:t>
            </a:r>
            <a:r>
              <a:rPr kumimoji="0" lang="ar-EG" sz="2200" b="0" i="0" u="none" strike="noStrike" kern="1200" cap="none" spc="0" normalizeH="0" baseline="0" noProof="0" dirty="0">
                <a:ln>
                  <a:noFill/>
                </a:ln>
                <a:solidFill>
                  <a:prstClr val="black"/>
                </a:solidFill>
                <a:effectLst/>
                <a:uLnTx/>
                <a:uFillTx/>
                <a:latin typeface="Calibri"/>
                <a:ea typeface="+mn-ea"/>
                <a:cs typeface="Alexandria"/>
              </a:rPr>
              <a:t> السعودية، </a:t>
            </a:r>
            <a:r>
              <a:rPr kumimoji="0" lang="en-US" sz="2200" b="0" i="0" u="none" strike="noStrike" kern="1200" cap="none" spc="0" normalizeH="0" baseline="0" noProof="0" dirty="0" err="1">
                <a:ln>
                  <a:noFill/>
                </a:ln>
                <a:solidFill>
                  <a:prstClr val="black"/>
                </a:solidFill>
                <a:effectLst/>
                <a:uLnTx/>
                <a:uFillTx/>
                <a:latin typeface="Calibri"/>
                <a:ea typeface="+mn-ea"/>
              </a:rPr>
              <a:t>Fawry</a:t>
            </a:r>
            <a:r>
              <a:rPr kumimoji="0" lang="en-US" sz="2200" b="0" i="0" u="none" strike="noStrike" kern="1200" cap="none" spc="0" normalizeH="0" baseline="0" noProof="0" dirty="0">
                <a:ln>
                  <a:noFill/>
                </a:ln>
                <a:solidFill>
                  <a:prstClr val="black"/>
                </a:solidFill>
                <a:effectLst/>
                <a:uLnTx/>
                <a:uFillTx/>
                <a:latin typeface="Calibri"/>
                <a:ea typeface="+mn-ea"/>
              </a:rPr>
              <a:t> </a:t>
            </a:r>
            <a:r>
              <a:rPr kumimoji="0" lang="ar-EG" sz="2200" b="0" i="0" u="none" strike="noStrike" kern="1200" cap="none" spc="0" normalizeH="0" baseline="0" noProof="0" dirty="0">
                <a:ln>
                  <a:noFill/>
                </a:ln>
                <a:solidFill>
                  <a:prstClr val="black"/>
                </a:solidFill>
                <a:effectLst/>
                <a:uLnTx/>
                <a:uFillTx/>
                <a:latin typeface="Calibri"/>
                <a:ea typeface="+mn-ea"/>
                <a:cs typeface="Alexandria"/>
              </a:rPr>
              <a:t> مصر ، </a:t>
            </a:r>
            <a:r>
              <a:rPr kumimoji="0" lang="en-US" sz="2200" b="0" i="0" u="none" strike="noStrike" kern="1200" cap="none" spc="0" normalizeH="0" baseline="0" noProof="0" dirty="0" err="1">
                <a:ln>
                  <a:noFill/>
                </a:ln>
                <a:solidFill>
                  <a:prstClr val="black"/>
                </a:solidFill>
                <a:effectLst/>
                <a:uLnTx/>
                <a:uFillTx/>
                <a:latin typeface="Calibri"/>
                <a:ea typeface="+mn-ea"/>
              </a:rPr>
              <a:t>eDirham</a:t>
            </a:r>
            <a:r>
              <a:rPr kumimoji="0" lang="en-US" sz="2200" b="0" i="0" u="none" strike="noStrike" kern="1200" cap="none" spc="0" normalizeH="0" baseline="0" noProof="0" dirty="0">
                <a:ln>
                  <a:noFill/>
                </a:ln>
                <a:solidFill>
                  <a:prstClr val="black"/>
                </a:solidFill>
                <a:effectLst/>
                <a:uLnTx/>
                <a:uFillTx/>
                <a:latin typeface="Calibri"/>
                <a:ea typeface="+mn-ea"/>
              </a:rPr>
              <a:t> </a:t>
            </a:r>
            <a:r>
              <a:rPr kumimoji="0" lang="ar-EG" sz="2200" b="0" i="0" u="none" strike="noStrike" kern="1200" cap="none" spc="0" normalizeH="0" baseline="0" noProof="0" dirty="0">
                <a:ln>
                  <a:noFill/>
                </a:ln>
                <a:solidFill>
                  <a:prstClr val="black"/>
                </a:solidFill>
                <a:effectLst/>
                <a:uLnTx/>
                <a:uFillTx/>
                <a:latin typeface="Calibri"/>
                <a:ea typeface="+mn-ea"/>
                <a:cs typeface="Alexandria"/>
              </a:rPr>
              <a:t> الإمارات).</a:t>
            </a:r>
          </a:p>
          <a:p>
            <a:pPr marL="0" marR="0" lvl="0" indent="0" algn="r" defTabSz="914400" rtl="1" eaLnBrk="1" fontAlgn="auto" latinLnBrk="0" hangingPunct="1">
              <a:lnSpc>
                <a:spcPct val="100000"/>
              </a:lnSpc>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Calibri"/>
                <a:ea typeface="+mn-ea"/>
                <a:cs typeface="Alexandria"/>
              </a:rPr>
              <a:t>‌ب. التمويل الجماعي </a:t>
            </a:r>
            <a:r>
              <a:rPr kumimoji="0" lang="en-US" sz="2200" b="0" i="0" u="none" strike="noStrike" kern="1200" cap="none" spc="0" normalizeH="0" baseline="0" noProof="0" dirty="0">
                <a:ln>
                  <a:noFill/>
                </a:ln>
                <a:solidFill>
                  <a:prstClr val="black"/>
                </a:solidFill>
                <a:effectLst/>
                <a:uLnTx/>
                <a:uFillTx/>
                <a:latin typeface="Calibri"/>
                <a:ea typeface="+mn-ea"/>
              </a:rPr>
              <a:t>Crowdfunding)</a:t>
            </a:r>
            <a:r>
              <a:rPr kumimoji="0" lang="ar-EG" sz="2200" b="0" i="0" u="none" strike="noStrike" kern="1200" cap="none" spc="0" normalizeH="0" baseline="0" noProof="0" dirty="0">
                <a:ln>
                  <a:noFill/>
                </a:ln>
                <a:solidFill>
                  <a:prstClr val="black"/>
                </a:solidFill>
                <a:effectLst/>
                <a:uLnTx/>
                <a:uFillTx/>
                <a:latin typeface="Calibri"/>
                <a:ea typeface="+mn-ea"/>
                <a:cs typeface="Alexandria"/>
              </a:rPr>
              <a:t> : أصبح وسيلة مهمة لتمويل المشاريع الناشئة والأفكار الابتكارية ، يعتمد على جمع مبالغ صغيرة من عدد كبير من الممولين من خلال منصات رقمية ، يتم تنظيم هذا النوع من التمويل من قبل هيئات مثل هيئة السوق المالية (السعودية).</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lexandria"/>
              </a:rPr>
              <a:t>‌ج. </a:t>
            </a:r>
            <a:r>
              <a:rPr kumimoji="0" lang="ar-EG" sz="2200" b="1" i="0" u="none" strike="noStrike" kern="1200" cap="none" spc="0" normalizeH="0" baseline="0" noProof="0" dirty="0">
                <a:ln>
                  <a:noFill/>
                </a:ln>
                <a:solidFill>
                  <a:prstClr val="black"/>
                </a:solidFill>
                <a:effectLst/>
                <a:uLnTx/>
                <a:uFillTx/>
                <a:latin typeface="Calibri"/>
                <a:ea typeface="+mn-ea"/>
                <a:cs typeface="Alexandria"/>
              </a:rPr>
              <a:t>التأمين الرقمي </a:t>
            </a:r>
            <a:r>
              <a:rPr kumimoji="0" lang="en-US" sz="2200" b="0" i="0" u="none" strike="noStrike" kern="1200" cap="none" spc="0" normalizeH="0" baseline="0" noProof="0" dirty="0">
                <a:ln>
                  <a:noFill/>
                </a:ln>
                <a:solidFill>
                  <a:prstClr val="black"/>
                </a:solidFill>
                <a:effectLst/>
                <a:uLnTx/>
                <a:uFillTx/>
                <a:latin typeface="Calibri"/>
                <a:ea typeface="+mn-ea"/>
              </a:rPr>
              <a:t>Insurtech)</a:t>
            </a:r>
            <a:r>
              <a:rPr kumimoji="0" lang="ar-EG" sz="2200" b="0" i="0" u="none" strike="noStrike" kern="1200" cap="none" spc="0" normalizeH="0" baseline="0" noProof="0" dirty="0">
                <a:ln>
                  <a:noFill/>
                </a:ln>
                <a:solidFill>
                  <a:prstClr val="black"/>
                </a:solidFill>
                <a:effectLst/>
                <a:uLnTx/>
                <a:uFillTx/>
                <a:latin typeface="Calibri"/>
                <a:ea typeface="+mn-ea"/>
                <a:cs typeface="Alexandria"/>
                <a:sym typeface="Wingdings" panose="05000000000000000000" pitchFamily="2" charset="2"/>
              </a:rPr>
              <a:t>) : ي</a:t>
            </a:r>
            <a:r>
              <a:rPr kumimoji="0" lang="ar-EG" sz="2200" b="0" i="0" u="none" strike="noStrike" kern="1200" cap="none" spc="0" normalizeH="0" baseline="0" noProof="0" dirty="0">
                <a:ln>
                  <a:noFill/>
                </a:ln>
                <a:solidFill>
                  <a:prstClr val="black"/>
                </a:solidFill>
                <a:effectLst/>
                <a:uLnTx/>
                <a:uFillTx/>
                <a:latin typeface="Calibri"/>
                <a:ea typeface="+mn-ea"/>
                <a:cs typeface="Alexandria"/>
              </a:rPr>
              <a:t>شمل استخدام التقنية في تقديم خدمات التأمين بشكل أكثر فاعلية وشفافية.</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lexandria"/>
              </a:rPr>
              <a:t>أمثلة: طلب التأمين وإدارته عبر التطبيقات، تسعير ديناميكي، معالجة مطالبات مؤتمتة.</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lexandria"/>
              </a:rPr>
              <a:t>بدأت شركات تأمين عربية كثيرة في تبني حلول </a:t>
            </a:r>
            <a:r>
              <a:rPr kumimoji="0" lang="en-US" sz="2200" b="0" i="0" u="none" strike="noStrike" kern="1200" cap="none" spc="0" normalizeH="0" baseline="0" noProof="0" dirty="0">
                <a:ln>
                  <a:noFill/>
                </a:ln>
                <a:solidFill>
                  <a:prstClr val="black"/>
                </a:solidFill>
                <a:effectLst/>
                <a:uLnTx/>
                <a:uFillTx/>
                <a:latin typeface="Calibri"/>
                <a:ea typeface="+mn-ea"/>
              </a:rPr>
              <a:t>Insurtech.‌</a:t>
            </a:r>
            <a:endParaRPr kumimoji="0" lang="ar-EG" sz="2200" b="0" i="0" u="none" strike="noStrike" kern="1200" cap="none" spc="0" normalizeH="0" baseline="0" noProof="0" dirty="0">
              <a:ln>
                <a:noFill/>
              </a:ln>
              <a:solidFill>
                <a:prstClr val="black"/>
              </a:solidFill>
              <a:effectLst/>
              <a:uLnTx/>
              <a:uFillTx/>
              <a:latin typeface="Calibri"/>
              <a:ea typeface="+mn-ea"/>
              <a:cs typeface="Alexandria"/>
            </a:endParaRP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lexandria"/>
              </a:rPr>
              <a:t>د. </a:t>
            </a:r>
            <a:r>
              <a:rPr kumimoji="0" lang="ar-EG" sz="2200" b="1" i="0" u="none" strike="noStrike" kern="1200" cap="none" spc="0" normalizeH="0" baseline="0" noProof="0" dirty="0">
                <a:ln>
                  <a:noFill/>
                </a:ln>
                <a:solidFill>
                  <a:prstClr val="black"/>
                </a:solidFill>
                <a:effectLst/>
                <a:uLnTx/>
                <a:uFillTx/>
                <a:latin typeface="Calibri"/>
                <a:ea typeface="+mn-ea"/>
                <a:cs typeface="Alexandria"/>
              </a:rPr>
              <a:t>إدارة الأصول آليًا </a:t>
            </a:r>
            <a:r>
              <a:rPr kumimoji="0" lang="en-US" sz="2200" b="0" i="0" u="none" strike="noStrike" kern="1200" cap="none" spc="0" normalizeH="0" baseline="0" noProof="0" dirty="0">
                <a:ln>
                  <a:noFill/>
                </a:ln>
                <a:solidFill>
                  <a:prstClr val="black"/>
                </a:solidFill>
                <a:effectLst/>
                <a:uLnTx/>
                <a:uFillTx/>
                <a:latin typeface="Calibri"/>
                <a:ea typeface="+mn-ea"/>
              </a:rPr>
              <a:t>Robo-Advisors)</a:t>
            </a:r>
            <a:r>
              <a:rPr kumimoji="0" lang="ar-EG" sz="2200" b="0" i="0" u="none" strike="noStrike" kern="1200" cap="none" spc="0" normalizeH="0" baseline="0" noProof="0" dirty="0">
                <a:ln>
                  <a:noFill/>
                </a:ln>
                <a:solidFill>
                  <a:prstClr val="black"/>
                </a:solidFill>
                <a:effectLst/>
                <a:uLnTx/>
                <a:uFillTx/>
                <a:latin typeface="Calibri"/>
                <a:ea typeface="+mn-ea"/>
                <a:cs typeface="Alexandria"/>
                <a:sym typeface="Wingdings" panose="05000000000000000000" pitchFamily="2" charset="2"/>
              </a:rPr>
              <a:t> ) : ت</a:t>
            </a:r>
            <a:r>
              <a:rPr kumimoji="0" lang="ar-EG" sz="2200" b="0" i="0" u="none" strike="noStrike" kern="1200" cap="none" spc="0" normalizeH="0" baseline="0" noProof="0" dirty="0">
                <a:ln>
                  <a:noFill/>
                </a:ln>
                <a:solidFill>
                  <a:prstClr val="black"/>
                </a:solidFill>
                <a:effectLst/>
                <a:uLnTx/>
                <a:uFillTx/>
                <a:latin typeface="Calibri"/>
                <a:ea typeface="+mn-ea"/>
                <a:cs typeface="Alexandria"/>
              </a:rPr>
              <a:t>ستخدم الخوارزميات لتقديم نصائح استثمارية أو إدارة محافظ مالية دون تدخل بشري مباشر ، توفر هذه التقنية خدمات استثمار بتكلفة منخفضة للأفراد العاديين ، بدأت تدخل السوق العربية عبر شركات استثمار ناشئة أو فروع لبنوك رقمية.‌</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lexandria"/>
              </a:rPr>
              <a:t>هـ</a:t>
            </a:r>
            <a:r>
              <a:rPr kumimoji="0" lang="ar-EG" sz="2200" b="1" i="0" u="none" strike="noStrike" kern="1200" cap="none" spc="0" normalizeH="0" baseline="0" noProof="0" dirty="0">
                <a:ln>
                  <a:noFill/>
                </a:ln>
                <a:solidFill>
                  <a:prstClr val="black"/>
                </a:solidFill>
                <a:effectLst/>
                <a:uLnTx/>
                <a:uFillTx/>
                <a:latin typeface="Calibri"/>
                <a:ea typeface="+mn-ea"/>
                <a:cs typeface="Alexandria"/>
              </a:rPr>
              <a:t>. الخدمات البنكية المفتوحة </a:t>
            </a:r>
            <a:r>
              <a:rPr kumimoji="0" lang="en-US" sz="2200" b="0" i="0" u="none" strike="noStrike" kern="1200" cap="none" spc="0" normalizeH="0" baseline="0" noProof="0" dirty="0">
                <a:ln>
                  <a:noFill/>
                </a:ln>
                <a:solidFill>
                  <a:prstClr val="black"/>
                </a:solidFill>
                <a:effectLst/>
                <a:uLnTx/>
                <a:uFillTx/>
                <a:latin typeface="Calibri"/>
                <a:ea typeface="+mn-ea"/>
              </a:rPr>
              <a:t>Open Banking)</a:t>
            </a:r>
            <a:r>
              <a:rPr kumimoji="0" lang="ar-EG" sz="2200" b="0" i="0" u="none" strike="noStrike" kern="1200" cap="none" spc="0" normalizeH="0" baseline="0" noProof="0" dirty="0">
                <a:ln>
                  <a:noFill/>
                </a:ln>
                <a:solidFill>
                  <a:prstClr val="black"/>
                </a:solidFill>
                <a:effectLst/>
                <a:uLnTx/>
                <a:uFillTx/>
                <a:latin typeface="Calibri"/>
                <a:ea typeface="+mn-ea"/>
                <a:cs typeface="Alexandria"/>
                <a:sym typeface="Wingdings" panose="05000000000000000000" pitchFamily="2" charset="2"/>
              </a:rPr>
              <a:t>) : ت</a:t>
            </a:r>
            <a:r>
              <a:rPr kumimoji="0" lang="ar-EG" sz="2200" b="0" i="0" u="none" strike="noStrike" kern="1200" cap="none" spc="0" normalizeH="0" baseline="0" noProof="0" dirty="0">
                <a:ln>
                  <a:noFill/>
                </a:ln>
                <a:solidFill>
                  <a:prstClr val="black"/>
                </a:solidFill>
                <a:effectLst/>
                <a:uLnTx/>
                <a:uFillTx/>
                <a:latin typeface="Calibri"/>
                <a:ea typeface="+mn-ea"/>
                <a:cs typeface="Alexandria"/>
              </a:rPr>
              <a:t>تيح للعملاء مشاركة بياناتهم المالية مع مزودي خدمات مالية من أطراف ثالثة، بطريقة آمنة ، تعتمد على بروتوكولات </a:t>
            </a:r>
            <a:r>
              <a:rPr kumimoji="0" lang="en-US" sz="2200" b="0" i="0" u="none" strike="noStrike" kern="1200" cap="none" spc="0" normalizeH="0" baseline="0" noProof="0" dirty="0">
                <a:ln>
                  <a:noFill/>
                </a:ln>
                <a:solidFill>
                  <a:prstClr val="black"/>
                </a:solidFill>
                <a:effectLst/>
                <a:uLnTx/>
                <a:uFillTx/>
                <a:latin typeface="Calibri"/>
                <a:ea typeface="+mn-ea"/>
              </a:rPr>
              <a:t>API </a:t>
            </a:r>
            <a:r>
              <a:rPr kumimoji="0" lang="ar-EG" sz="2200" b="0" i="0" u="none" strike="noStrike" kern="1200" cap="none" spc="0" normalizeH="0" baseline="0" noProof="0" dirty="0">
                <a:ln>
                  <a:noFill/>
                </a:ln>
                <a:solidFill>
                  <a:prstClr val="black"/>
                </a:solidFill>
                <a:effectLst/>
                <a:uLnTx/>
                <a:uFillTx/>
                <a:latin typeface="Calibri"/>
                <a:ea typeface="+mn-ea"/>
                <a:cs typeface="Alexandria"/>
              </a:rPr>
              <a:t> وتشجع الابتكار في منتجات مثل تحليل الإنفاق، القروض الشخصية الذكية، وخدمات المقارنة ، تعتبر من التوجهات الحديثة التي تدعم الشفافية والتنافسية في القطاع المالي.</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DF4F9168-A783-D38D-76DD-B666457AAC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615311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059866-E926-D1C0-FB50-92556772D7E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9459272-B360-4C27-C773-74A16F86701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BF0DFFD-87E8-42FA-F0AD-1E1255C4A64E}"/>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واقع التكنولوجيا المالية في الدول العربية</a:t>
            </a:r>
          </a:p>
        </p:txBody>
      </p:sp>
      <p:sp>
        <p:nvSpPr>
          <p:cNvPr id="28" name="Rectangle 27">
            <a:extLst>
              <a:ext uri="{FF2B5EF4-FFF2-40B4-BE49-F238E27FC236}">
                <a16:creationId xmlns:a16="http://schemas.microsoft.com/office/drawing/2014/main" id="{54B33915-1C18-F7C6-464C-544F7F8DC8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13FBE34-35DC-3626-91A7-CDEDB55A58F1}"/>
              </a:ext>
            </a:extLst>
          </p:cNvPr>
          <p:cNvSpPr txBox="1"/>
          <p:nvPr/>
        </p:nvSpPr>
        <p:spPr>
          <a:xfrm>
            <a:off x="205740" y="1249084"/>
            <a:ext cx="11715750" cy="517064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Calibri"/>
                <a:ea typeface="+mn-ea"/>
                <a:cs typeface="Alexandria"/>
              </a:rPr>
              <a:t>4- </a:t>
            </a:r>
            <a:r>
              <a:rPr kumimoji="0" lang="ar-AE" sz="2200" b="1" i="0" u="none" strike="noStrike" kern="1200" cap="none" spc="0" normalizeH="0" baseline="0" noProof="0" dirty="0">
                <a:ln>
                  <a:noFill/>
                </a:ln>
                <a:solidFill>
                  <a:prstClr val="black"/>
                </a:solidFill>
                <a:effectLst/>
                <a:uLnTx/>
                <a:uFillTx/>
                <a:latin typeface="Calibri"/>
                <a:ea typeface="+mn-ea"/>
                <a:cs typeface="Alexandria"/>
              </a:rPr>
              <a:t>التكامل مع الأنظمة المصرفية</a:t>
            </a:r>
            <a:r>
              <a:rPr kumimoji="0" lang="ar-AE" sz="2200" b="0" i="0" u="none" strike="noStrike" kern="1200" cap="none" spc="0" normalizeH="0" baseline="0" noProof="0" dirty="0">
                <a:ln>
                  <a:noFill/>
                </a:ln>
                <a:solidFill>
                  <a:prstClr val="black"/>
                </a:solidFill>
                <a:effectLst/>
                <a:uLnTx/>
                <a:uFillTx/>
                <a:latin typeface="Calibri"/>
                <a:ea typeface="+mn-ea"/>
                <a:cs typeface="Alexandria"/>
              </a:rPr>
              <a:t>:</a:t>
            </a:r>
            <a:br>
              <a:rPr kumimoji="0" lang="ar-AE" sz="2200" b="0" i="0" u="none" strike="noStrike" kern="1200" cap="none" spc="0" normalizeH="0" baseline="0" noProof="0" dirty="0">
                <a:ln>
                  <a:noFill/>
                </a:ln>
                <a:solidFill>
                  <a:prstClr val="black"/>
                </a:solidFill>
                <a:effectLst/>
                <a:uLnTx/>
                <a:uFillTx/>
                <a:latin typeface="Calibri"/>
                <a:ea typeface="+mn-ea"/>
                <a:cs typeface="Alexandria"/>
              </a:rPr>
            </a:br>
            <a:r>
              <a:rPr kumimoji="0" lang="ar-AE" sz="2200" b="0" i="0" u="none" strike="noStrike" kern="1200" cap="none" spc="0" normalizeH="0" baseline="0" noProof="0" dirty="0">
                <a:ln>
                  <a:noFill/>
                </a:ln>
                <a:solidFill>
                  <a:prstClr val="black"/>
                </a:solidFill>
                <a:effectLst/>
                <a:uLnTx/>
                <a:uFillTx/>
                <a:latin typeface="Calibri"/>
                <a:ea typeface="+mn-ea"/>
                <a:cs typeface="Alexandria"/>
              </a:rPr>
              <a:t>تتجه البنوك التقليدية للتكامل مع شركات </a:t>
            </a:r>
            <a:r>
              <a:rPr kumimoji="0" lang="en-US" sz="2200" b="0" i="0" u="none" strike="noStrike" kern="1200" cap="none" spc="0" normalizeH="0" baseline="0" noProof="0" dirty="0">
                <a:ln>
                  <a:noFill/>
                </a:ln>
                <a:solidFill>
                  <a:prstClr val="black"/>
                </a:solidFill>
                <a:effectLst/>
                <a:uLnTx/>
                <a:uFillTx/>
                <a:latin typeface="Calibri"/>
                <a:ea typeface="+mn-ea"/>
              </a:rPr>
              <a:t>FinTech </a:t>
            </a:r>
            <a:r>
              <a:rPr kumimoji="0" lang="ar-EG" sz="2200" b="0" i="0" u="none" strike="noStrike" kern="1200" cap="none" spc="0" normalizeH="0" baseline="0" noProof="0" dirty="0">
                <a:ln>
                  <a:noFill/>
                </a:ln>
                <a:solidFill>
                  <a:prstClr val="black"/>
                </a:solidFill>
                <a:effectLst/>
                <a:uLnTx/>
                <a:uFillTx/>
                <a:latin typeface="Calibri"/>
                <a:ea typeface="+mn-ea"/>
                <a:cs typeface="Alexandria"/>
              </a:rPr>
              <a:t> إ</a:t>
            </a:r>
            <a:r>
              <a:rPr kumimoji="0" lang="ar-AE" sz="2200" b="0" i="0" u="none" strike="noStrike" kern="1200" cap="none" spc="0" normalizeH="0" baseline="0" noProof="0" dirty="0">
                <a:ln>
                  <a:noFill/>
                </a:ln>
                <a:solidFill>
                  <a:prstClr val="black"/>
                </a:solidFill>
                <a:effectLst/>
                <a:uLnTx/>
                <a:uFillTx/>
                <a:latin typeface="Calibri"/>
                <a:ea typeface="+mn-ea"/>
                <a:cs typeface="Alexandria"/>
              </a:rPr>
              <a:t>ما عبر الشراكات أو من خلال تطوير حلولها الرقمية، لمواكبة المنافسة وتلبية متطلبات العملاء.</a:t>
            </a:r>
            <a:endParaRPr kumimoji="0" lang="ar-EG" sz="2200" b="0" i="0" u="none" strike="noStrike" kern="1200" cap="none" spc="0" normalizeH="0" baseline="0" noProof="0" dirty="0">
              <a:ln>
                <a:noFill/>
              </a:ln>
              <a:solidFill>
                <a:prstClr val="black"/>
              </a:solidFill>
              <a:effectLst/>
              <a:uLnTx/>
              <a:uFillTx/>
              <a:latin typeface="Calibri"/>
              <a:ea typeface="+mn-ea"/>
              <a:cs typeface="Alexandria"/>
            </a:endParaRP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lexandria"/>
              </a:rPr>
              <a:t>يشير هذا المحور إلى التغير الكبير في علاقة البنوك التقليدية مع شركات التكنولوجيا المالية، حيث لم تعد العلاقة تنافسية بالكامل، بل أصبحت تعاونية في كثير من الحالات، ويتجلى ذلك فيما يلي:‌</a:t>
            </a:r>
          </a:p>
          <a:p>
            <a:pPr marL="0" marR="0" lvl="0" indent="0" algn="r" defTabSz="914400" rtl="1" eaLnBrk="1" fontAlgn="auto" latinLnBrk="0" hangingPunct="1">
              <a:lnSpc>
                <a:spcPct val="100000"/>
              </a:lnSpc>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Calibri"/>
                <a:ea typeface="+mn-ea"/>
                <a:cs typeface="Alexandria"/>
              </a:rPr>
              <a:t>أ. الشراكات الاستراتيجية: </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lexandria"/>
              </a:rPr>
              <a:t>تعقد العديد من البنوك شراكات مع شركات </a:t>
            </a:r>
            <a:r>
              <a:rPr kumimoji="0" lang="en-US" sz="2200" b="0" i="0" u="none" strike="noStrike" kern="1200" cap="none" spc="0" normalizeH="0" baseline="0" noProof="0" dirty="0">
                <a:ln>
                  <a:noFill/>
                </a:ln>
                <a:solidFill>
                  <a:prstClr val="black"/>
                </a:solidFill>
                <a:effectLst/>
                <a:uLnTx/>
                <a:uFillTx/>
                <a:latin typeface="Calibri"/>
                <a:ea typeface="+mn-ea"/>
              </a:rPr>
              <a:t>FinTech </a:t>
            </a:r>
            <a:r>
              <a:rPr kumimoji="0" lang="ar-EG" sz="2200" b="0" i="0" u="none" strike="noStrike" kern="1200" cap="none" spc="0" normalizeH="0" baseline="0" noProof="0" dirty="0">
                <a:ln>
                  <a:noFill/>
                </a:ln>
                <a:solidFill>
                  <a:prstClr val="black"/>
                </a:solidFill>
                <a:effectLst/>
                <a:uLnTx/>
                <a:uFillTx/>
                <a:latin typeface="Calibri"/>
                <a:ea typeface="+mn-ea"/>
                <a:cs typeface="Alexandria"/>
              </a:rPr>
              <a:t> لتقديم خدمات متطورة بسرعة وكفاءة.</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lexandria"/>
              </a:rPr>
              <a:t>مثل الشراكة مع شركات المحافظ الرقمية، أو مع منصات الإقراض الإلكتروني، أو شركات تحليل البيانات المالية.</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lexandria"/>
              </a:rPr>
              <a:t>تساعد هذه الشراكات على تقليل التكاليف والتوسع الرقمي بسرعة أكبر.</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lexandria"/>
              </a:rPr>
              <a:t>‌ب. </a:t>
            </a:r>
            <a:r>
              <a:rPr kumimoji="0" lang="ar-EG" sz="2200" b="1" i="0" u="none" strike="noStrike" kern="1200" cap="none" spc="0" normalizeH="0" baseline="0" noProof="0" dirty="0">
                <a:ln>
                  <a:noFill/>
                </a:ln>
                <a:solidFill>
                  <a:prstClr val="black"/>
                </a:solidFill>
                <a:effectLst/>
                <a:uLnTx/>
                <a:uFillTx/>
                <a:latin typeface="Calibri"/>
                <a:ea typeface="+mn-ea"/>
                <a:cs typeface="Alexandria"/>
              </a:rPr>
              <a:t>تطوير حلول رقمية داخلية </a:t>
            </a:r>
            <a:r>
              <a:rPr kumimoji="0" lang="en-US" sz="2200" b="1" i="0" u="none" strike="noStrike" kern="1200" cap="none" spc="0" normalizeH="0" baseline="0" noProof="0" dirty="0">
                <a:ln>
                  <a:noFill/>
                </a:ln>
                <a:solidFill>
                  <a:prstClr val="black"/>
                </a:solidFill>
                <a:effectLst/>
                <a:uLnTx/>
                <a:uFillTx/>
                <a:latin typeface="Calibri"/>
                <a:ea typeface="+mn-ea"/>
              </a:rPr>
              <a:t>In-House Digital Transformation)</a:t>
            </a:r>
            <a:r>
              <a:rPr kumimoji="0" lang="ar-EG" sz="2200" b="1" i="0" u="none" strike="noStrike" kern="1200" cap="none" spc="0" normalizeH="0" baseline="0" noProof="0" dirty="0">
                <a:ln>
                  <a:noFill/>
                </a:ln>
                <a:solidFill>
                  <a:prstClr val="black"/>
                </a:solidFill>
                <a:effectLst/>
                <a:uLnTx/>
                <a:uFillTx/>
                <a:latin typeface="Calibri"/>
                <a:ea typeface="+mn-ea"/>
                <a:cs typeface="Alexandria"/>
                <a:sym typeface="Wingdings" panose="05000000000000000000" pitchFamily="2" charset="2"/>
              </a:rPr>
              <a:t> ) </a:t>
            </a:r>
            <a:r>
              <a:rPr kumimoji="0" lang="ar-EG" sz="2200" b="0" i="0" u="none" strike="noStrike" kern="1200" cap="none" spc="0" normalizeH="0" baseline="0" noProof="0" dirty="0">
                <a:ln>
                  <a:noFill/>
                </a:ln>
                <a:solidFill>
                  <a:prstClr val="black"/>
                </a:solidFill>
                <a:effectLst/>
                <a:uLnTx/>
                <a:uFillTx/>
                <a:latin typeface="Calibri"/>
                <a:ea typeface="+mn-ea"/>
                <a:cs typeface="Alexandria"/>
                <a:sym typeface="Wingdings" panose="05000000000000000000" pitchFamily="2" charset="2"/>
              </a:rPr>
              <a:t>: </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lexandria"/>
                <a:sym typeface="Wingdings" panose="05000000000000000000" pitchFamily="2" charset="2"/>
              </a:rPr>
              <a:t>ب</a:t>
            </a:r>
            <a:r>
              <a:rPr kumimoji="0" lang="ar-EG" sz="2200" b="0" i="0" u="none" strike="noStrike" kern="1200" cap="none" spc="0" normalizeH="0" baseline="0" noProof="0" dirty="0">
                <a:ln>
                  <a:noFill/>
                </a:ln>
                <a:solidFill>
                  <a:prstClr val="black"/>
                </a:solidFill>
                <a:effectLst/>
                <a:uLnTx/>
                <a:uFillTx/>
                <a:latin typeface="Calibri"/>
                <a:ea typeface="+mn-ea"/>
                <a:cs typeface="Alexandria"/>
              </a:rPr>
              <a:t>عض البنوك اختارت بناء حلولها الرقمية داخليًا، </a:t>
            </a:r>
            <a:r>
              <a:rPr kumimoji="0" lang="ar-EG" sz="2200" b="1" i="0" u="none" strike="noStrike" kern="1200" cap="none" spc="0" normalizeH="0" baseline="0" noProof="0" dirty="0">
                <a:ln>
                  <a:noFill/>
                </a:ln>
                <a:solidFill>
                  <a:prstClr val="black"/>
                </a:solidFill>
                <a:effectLst/>
                <a:uLnTx/>
                <a:uFillTx/>
                <a:latin typeface="Calibri"/>
                <a:ea typeface="+mn-ea"/>
                <a:cs typeface="Alexandria"/>
              </a:rPr>
              <a:t>مثل</a:t>
            </a:r>
            <a:r>
              <a:rPr kumimoji="0" lang="ar-EG" sz="2200" b="0" i="0" u="none" strike="noStrike" kern="1200" cap="none" spc="0" normalizeH="0" baseline="0" noProof="0" dirty="0">
                <a:ln>
                  <a:noFill/>
                </a:ln>
                <a:solidFill>
                  <a:prstClr val="black"/>
                </a:solidFill>
                <a:effectLst/>
                <a:uLnTx/>
                <a:uFillTx/>
                <a:latin typeface="Calibri"/>
                <a:ea typeface="+mn-ea"/>
                <a:cs typeface="Alexandria"/>
              </a:rPr>
              <a:t>: إنشاء تطبيقات مصرفية متطورة ، تطوير أدوات إدارة الحسابات والتمويل الذاتي ، إنشاء منصات رقمية للشركات الصغيرة.</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lexandria"/>
              </a:rPr>
              <a:t>الهدف هو الحفاظ على تنافسيتها في سوق يتطور بسرعة.</a:t>
            </a:r>
          </a:p>
          <a:p>
            <a:pPr marL="0" marR="0" lvl="0" indent="0" algn="r" defTabSz="914400" rtl="1" eaLnBrk="1" fontAlgn="auto" latinLnBrk="0" hangingPunct="1">
              <a:lnSpc>
                <a:spcPct val="100000"/>
              </a:lnSpc>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Calibri"/>
                <a:ea typeface="+mn-ea"/>
                <a:cs typeface="Alexandria"/>
              </a:rPr>
              <a:t>‌ج. الاستحواذ على شركات </a:t>
            </a:r>
            <a:r>
              <a:rPr kumimoji="0" lang="en-US" sz="2200" b="1" i="0" u="none" strike="noStrike" kern="1200" cap="none" spc="0" normalizeH="0" baseline="0" noProof="0" dirty="0">
                <a:ln>
                  <a:noFill/>
                </a:ln>
                <a:solidFill>
                  <a:prstClr val="black"/>
                </a:solidFill>
                <a:effectLst/>
                <a:uLnTx/>
                <a:uFillTx/>
                <a:latin typeface="Calibri"/>
                <a:ea typeface="+mn-ea"/>
              </a:rPr>
              <a:t>FinTech</a:t>
            </a:r>
            <a:r>
              <a:rPr kumimoji="0" lang="ar-EG" sz="2200" b="1" i="0" u="none" strike="noStrike" kern="1200" cap="none" spc="0" normalizeH="0" baseline="0" noProof="0" dirty="0">
                <a:ln>
                  <a:noFill/>
                </a:ln>
                <a:solidFill>
                  <a:prstClr val="black"/>
                </a:solidFill>
                <a:effectLst/>
                <a:uLnTx/>
                <a:uFillTx/>
                <a:latin typeface="Calibri"/>
                <a:ea typeface="+mn-ea"/>
                <a:cs typeface="Alexandria"/>
              </a:rPr>
              <a:t> : </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lexandria"/>
              </a:rPr>
              <a:t>في بعض الحالات، قامت البنوك بالاستثمار المباشر أو الاستحواذ الكامل على شركات تقنية مالية، للاستفادة من تقنياتها وكوادرها.</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522F80FB-05A2-8133-B1D6-8AB2F6A84C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325485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B234C-F095-2442-9A8A-501DE073154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5642DE-EDC1-8F12-6FF1-CB1578BF82B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4C5B765-1188-6309-BB7F-C6853570F5F5}"/>
              </a:ext>
            </a:extLst>
          </p:cNvPr>
          <p:cNvSpPr txBox="1"/>
          <p:nvPr/>
        </p:nvSpPr>
        <p:spPr>
          <a:xfrm>
            <a:off x="1417320" y="725864"/>
            <a:ext cx="8066046" cy="954107"/>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المملكة العربية السعودية – واقع التكنولوجيا المالية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endParaRPr>
          </a:p>
        </p:txBody>
      </p:sp>
      <p:sp>
        <p:nvSpPr>
          <p:cNvPr id="28" name="Rectangle 27">
            <a:extLst>
              <a:ext uri="{FF2B5EF4-FFF2-40B4-BE49-F238E27FC236}">
                <a16:creationId xmlns:a16="http://schemas.microsoft.com/office/drawing/2014/main" id="{A6D936CF-4637-2A90-D7EB-FE433F84CE1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F6492BD-A4AC-578B-49F9-D35A44CCAD62}"/>
              </a:ext>
            </a:extLst>
          </p:cNvPr>
          <p:cNvSpPr txBox="1"/>
          <p:nvPr/>
        </p:nvSpPr>
        <p:spPr>
          <a:xfrm>
            <a:off x="194310" y="1278549"/>
            <a:ext cx="11772899" cy="5585680"/>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ea typeface="+mn-ea"/>
                <a:cs typeface="Alexandria"/>
              </a:rPr>
              <a:t>المرتكزات الرئيسية لتطور </a:t>
            </a:r>
            <a:r>
              <a:rPr kumimoji="0" lang="en-US" sz="2200" b="1" i="0" u="none" strike="noStrike" kern="1200" cap="none" spc="0" normalizeH="0" baseline="0" noProof="0" dirty="0">
                <a:ln>
                  <a:noFill/>
                </a:ln>
                <a:solidFill>
                  <a:prstClr val="black"/>
                </a:solidFill>
                <a:effectLst/>
                <a:uLnTx/>
                <a:uFillTx/>
                <a:ea typeface="+mn-ea"/>
                <a:cs typeface="+mj-cs"/>
              </a:rPr>
              <a:t>FinTech </a:t>
            </a:r>
            <a:r>
              <a:rPr kumimoji="0" lang="ar-EG" sz="2200" b="1" i="0" u="none" strike="noStrike" kern="1200" cap="none" spc="0" normalizeH="0" baseline="0" noProof="0" dirty="0">
                <a:ln>
                  <a:noFill/>
                </a:ln>
                <a:solidFill>
                  <a:prstClr val="black"/>
                </a:solidFill>
                <a:effectLst/>
                <a:uLnTx/>
                <a:uFillTx/>
                <a:ea typeface="+mn-ea"/>
                <a:cs typeface="Alexandria"/>
              </a:rPr>
              <a:t> في السعودية:</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ea typeface="+mn-ea"/>
                <a:cs typeface="Alexandria"/>
              </a:rPr>
              <a:t>إنشاء البيئة التنظيمية التجريبية </a:t>
            </a:r>
            <a:r>
              <a:rPr kumimoji="0" lang="en-US" sz="2200" b="0" i="0" u="none" strike="noStrike" kern="1200" cap="none" spc="0" normalizeH="0" baseline="0" noProof="0" dirty="0">
                <a:ln>
                  <a:noFill/>
                </a:ln>
                <a:solidFill>
                  <a:prstClr val="black"/>
                </a:solidFill>
                <a:effectLst/>
                <a:uLnTx/>
                <a:uFillTx/>
                <a:ea typeface="+mn-ea"/>
                <a:cs typeface="+mj-cs"/>
              </a:rPr>
              <a:t>Sandbox)</a:t>
            </a:r>
            <a:r>
              <a:rPr kumimoji="0" lang="ar-EG" sz="2200" b="0" i="0" u="none" strike="noStrike" kern="1200" cap="none" spc="0" normalizeH="0" baseline="0" noProof="0" dirty="0">
                <a:ln>
                  <a:noFill/>
                </a:ln>
                <a:solidFill>
                  <a:prstClr val="black"/>
                </a:solidFill>
                <a:effectLst/>
                <a:uLnTx/>
                <a:uFillTx/>
                <a:ea typeface="+mn-ea"/>
                <a:cs typeface="Alexandria"/>
              </a:rPr>
              <a:t>) :</a:t>
            </a:r>
          </a:p>
          <a:p>
            <a:pPr marR="0" lvl="0" algn="just" defTabSz="914400" rtl="1" eaLnBrk="1" fontAlgn="auto" latinLnBrk="0" hangingPunct="1">
              <a:spcBef>
                <a:spcPts val="0"/>
              </a:spcBef>
              <a:spcAft>
                <a:spcPts val="0"/>
              </a:spcAft>
              <a:buClrTx/>
              <a:buSzTx/>
              <a:tabLst/>
              <a:defRPr/>
            </a:pPr>
            <a:r>
              <a:rPr lang="ar-EG" sz="2200" dirty="0">
                <a:solidFill>
                  <a:prstClr val="black"/>
                </a:solidFill>
                <a:cs typeface="Alexandria"/>
              </a:rPr>
              <a:t>- </a:t>
            </a:r>
            <a:r>
              <a:rPr kumimoji="0" lang="ar-EG" sz="2200" b="0" i="0" u="none" strike="noStrike" kern="1200" cap="none" spc="0" normalizeH="0" baseline="0" noProof="0" dirty="0">
                <a:ln>
                  <a:noFill/>
                </a:ln>
                <a:solidFill>
                  <a:prstClr val="black"/>
                </a:solidFill>
                <a:effectLst/>
                <a:uLnTx/>
                <a:uFillTx/>
                <a:ea typeface="+mn-ea"/>
                <a:cs typeface="Alexandria"/>
              </a:rPr>
              <a:t> </a:t>
            </a:r>
            <a:r>
              <a:rPr kumimoji="0" lang="ar-EG" sz="2200" b="1" i="0" u="none" strike="noStrike" kern="1200" cap="none" spc="0" normalizeH="0" baseline="0" noProof="0" dirty="0">
                <a:ln>
                  <a:noFill/>
                </a:ln>
                <a:solidFill>
                  <a:prstClr val="black"/>
                </a:solidFill>
                <a:effectLst/>
                <a:uLnTx/>
                <a:uFillTx/>
                <a:ea typeface="+mn-ea"/>
                <a:cs typeface="Alexandria"/>
              </a:rPr>
              <a:t>أطلق البنك المركزي السعودي</a:t>
            </a:r>
            <a:r>
              <a:rPr kumimoji="0" lang="en-US" sz="2200" b="1" i="0" u="none" strike="noStrike" kern="1200" cap="none" spc="0" normalizeH="0" baseline="0" noProof="0" dirty="0">
                <a:ln>
                  <a:noFill/>
                </a:ln>
                <a:solidFill>
                  <a:prstClr val="black"/>
                </a:solidFill>
                <a:effectLst/>
                <a:uLnTx/>
                <a:uFillTx/>
                <a:ea typeface="+mn-ea"/>
                <a:cs typeface="+mj-cs"/>
              </a:rPr>
              <a:t>SAMA) </a:t>
            </a:r>
            <a:r>
              <a:rPr kumimoji="0" lang="ar-EG" sz="2200" b="1" i="0" u="none" strike="noStrike" kern="1200" cap="none" spc="0" normalizeH="0" baseline="0" noProof="0" dirty="0">
                <a:ln>
                  <a:noFill/>
                </a:ln>
                <a:solidFill>
                  <a:prstClr val="black"/>
                </a:solidFill>
                <a:effectLst/>
                <a:uLnTx/>
                <a:uFillTx/>
                <a:ea typeface="+mn-ea"/>
                <a:cs typeface="Alexandria"/>
              </a:rPr>
              <a:t>)  بيئة اختبار تنظيمية </a:t>
            </a:r>
            <a:r>
              <a:rPr kumimoji="0" lang="ar-EG" sz="2200" b="0" i="0" u="none" strike="noStrike" kern="1200" cap="none" spc="0" normalizeH="0" baseline="0" noProof="0" dirty="0">
                <a:ln>
                  <a:noFill/>
                </a:ln>
                <a:solidFill>
                  <a:prstClr val="black"/>
                </a:solidFill>
                <a:effectLst/>
                <a:uLnTx/>
                <a:uFillTx/>
                <a:ea typeface="+mn-ea"/>
                <a:cs typeface="Alexandria"/>
              </a:rPr>
              <a:t>لتمكين شركات التكنولوجيا المالية من تجربة منتجاتها وخدماتها تحت رقابة البنك المركزي  قبل الحصول على الترخيص الرسمي.</a:t>
            </a:r>
          </a:p>
          <a:p>
            <a:pPr marR="0" lvl="0" algn="just"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ea typeface="+mn-ea"/>
                <a:cs typeface="Alexandria"/>
              </a:rPr>
              <a:t>مثال: </a:t>
            </a:r>
            <a:r>
              <a:rPr kumimoji="0" lang="ar-EG" sz="2200" b="0" i="0" u="none" strike="noStrike" kern="1200" cap="none" spc="0" normalizeH="0" baseline="0" noProof="0" dirty="0">
                <a:ln>
                  <a:noFill/>
                </a:ln>
                <a:solidFill>
                  <a:prstClr val="black"/>
                </a:solidFill>
                <a:effectLst/>
                <a:uLnTx/>
                <a:uFillTx/>
                <a:ea typeface="+mn-ea"/>
                <a:cs typeface="Alexandria"/>
              </a:rPr>
              <a:t>شركات مثل</a:t>
            </a:r>
            <a:r>
              <a:rPr kumimoji="0" lang="en-US" sz="2200" b="1" i="0" u="none" strike="noStrike" kern="1200" cap="none" spc="0" normalizeH="0" baseline="0" noProof="0" dirty="0">
                <a:ln>
                  <a:noFill/>
                </a:ln>
                <a:solidFill>
                  <a:prstClr val="black"/>
                </a:solidFill>
                <a:effectLst/>
                <a:uLnTx/>
                <a:uFillTx/>
                <a:ea typeface="+mn-ea"/>
                <a:cs typeface="+mj-cs"/>
              </a:rPr>
              <a:t>Tamam</a:t>
            </a:r>
            <a:r>
              <a:rPr kumimoji="0" lang="en-US" sz="2200" b="0" i="0" u="none" strike="noStrike" kern="1200" cap="none" spc="0" normalizeH="0" baseline="0" noProof="0" dirty="0">
                <a:ln>
                  <a:noFill/>
                </a:ln>
                <a:solidFill>
                  <a:prstClr val="black"/>
                </a:solidFill>
                <a:effectLst/>
                <a:uLnTx/>
                <a:uFillTx/>
                <a:ea typeface="+mn-ea"/>
                <a:cs typeface="+mj-cs"/>
              </a:rPr>
              <a:t> </a:t>
            </a:r>
            <a:r>
              <a:rPr kumimoji="0" lang="ar-EG" sz="2200" b="0" i="0" u="none" strike="noStrike" kern="1200" cap="none" spc="0" normalizeH="0" baseline="0" noProof="0" dirty="0">
                <a:ln>
                  <a:noFill/>
                </a:ln>
                <a:solidFill>
                  <a:prstClr val="black"/>
                </a:solidFill>
                <a:effectLst/>
                <a:uLnTx/>
                <a:uFillTx/>
                <a:ea typeface="+mn-ea"/>
                <a:cs typeface="Alexandria"/>
              </a:rPr>
              <a:t> المتخصصة في التمويل الاستهلاكي المصغر بدأت أولى خدماتها ضمن الـ </a:t>
            </a:r>
            <a:r>
              <a:rPr kumimoji="0" lang="en-US" sz="2200" b="0" i="0" u="none" strike="noStrike" kern="1200" cap="none" spc="0" normalizeH="0" baseline="0" noProof="0" dirty="0">
                <a:ln>
                  <a:noFill/>
                </a:ln>
                <a:solidFill>
                  <a:prstClr val="black"/>
                </a:solidFill>
                <a:effectLst/>
                <a:uLnTx/>
                <a:uFillTx/>
                <a:ea typeface="+mn-ea"/>
                <a:cs typeface="+mj-cs"/>
              </a:rPr>
              <a:t>Sandbox.</a:t>
            </a:r>
            <a:endParaRPr kumimoji="0" lang="ar-EG" sz="2200" b="0" i="0" u="none" strike="noStrike" kern="1200" cap="none" spc="0" normalizeH="0" baseline="0" noProof="0" dirty="0">
              <a:ln>
                <a:noFill/>
              </a:ln>
              <a:solidFill>
                <a:prstClr val="black"/>
              </a:solidFill>
              <a:effectLst/>
              <a:uLnTx/>
              <a:uFillTx/>
              <a:ea typeface="+mn-ea"/>
              <a:cs typeface="Alexandria"/>
            </a:endParaRP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ea typeface="+mn-ea"/>
                <a:cs typeface="Alexandria"/>
              </a:rPr>
              <a:t>إصدار التراخيص لخدمات المدفوعات الإلكترونية: </a:t>
            </a:r>
            <a:r>
              <a:rPr kumimoji="0" lang="ar-EG" sz="2200" b="0" i="0" u="none" strike="noStrike" kern="1200" cap="none" spc="0" normalizeH="0" baseline="0" noProof="0" dirty="0">
                <a:ln>
                  <a:noFill/>
                </a:ln>
                <a:solidFill>
                  <a:prstClr val="black"/>
                </a:solidFill>
                <a:effectLst/>
                <a:uLnTx/>
                <a:uFillTx/>
                <a:ea typeface="+mn-ea"/>
                <a:cs typeface="Alexandria"/>
              </a:rPr>
              <a:t>صدرت أنظمة وتشريعات تنظم خدمات المدفوعات مثل المحافظ الإلكترونية </a:t>
            </a:r>
            <a:r>
              <a:rPr kumimoji="0" lang="en-US" sz="2200" b="0" i="0" u="none" strike="noStrike" kern="1200" cap="none" spc="0" normalizeH="0" baseline="0" noProof="0" dirty="0">
                <a:ln>
                  <a:noFill/>
                </a:ln>
                <a:solidFill>
                  <a:prstClr val="black"/>
                </a:solidFill>
                <a:effectLst/>
                <a:uLnTx/>
                <a:uFillTx/>
                <a:ea typeface="+mn-ea"/>
                <a:cs typeface="+mj-cs"/>
              </a:rPr>
              <a:t>E-Wallets)</a:t>
            </a:r>
            <a:r>
              <a:rPr kumimoji="0" lang="ar-EG" sz="2200" b="0" i="0" u="none" strike="noStrike" kern="1200" cap="none" spc="0" normalizeH="0" baseline="0" noProof="0" dirty="0">
                <a:ln>
                  <a:noFill/>
                </a:ln>
                <a:solidFill>
                  <a:prstClr val="black"/>
                </a:solidFill>
                <a:effectLst/>
                <a:uLnTx/>
                <a:uFillTx/>
                <a:ea typeface="+mn-ea"/>
                <a:cs typeface="Alexandria"/>
              </a:rPr>
              <a:t>) وخدمات الدفع الإلكتروني.</a:t>
            </a:r>
          </a:p>
          <a:p>
            <a:pPr marR="0" lvl="0" algn="just"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ea typeface="+mn-ea"/>
                <a:cs typeface="Alexandria"/>
              </a:rPr>
              <a:t>مثال:</a:t>
            </a:r>
            <a:r>
              <a:rPr kumimoji="0" lang="ar-EG" sz="2200" b="0" i="0" u="none" strike="noStrike" kern="1200" cap="none" spc="0" normalizeH="0" baseline="0" noProof="0" dirty="0">
                <a:ln>
                  <a:noFill/>
                </a:ln>
                <a:solidFill>
                  <a:prstClr val="black"/>
                </a:solidFill>
                <a:effectLst/>
                <a:uLnTx/>
                <a:uFillTx/>
                <a:ea typeface="+mn-ea"/>
                <a:cs typeface="Alexandria"/>
              </a:rPr>
              <a:t>حصول شركات مثل </a:t>
            </a:r>
            <a:r>
              <a:rPr kumimoji="0" lang="en-US" sz="2200" b="0" i="0" u="none" strike="noStrike" kern="1200" cap="none" spc="0" normalizeH="0" baseline="0" noProof="0" dirty="0">
                <a:ln>
                  <a:noFill/>
                </a:ln>
                <a:solidFill>
                  <a:prstClr val="black"/>
                </a:solidFill>
                <a:effectLst/>
                <a:uLnTx/>
                <a:uFillTx/>
                <a:ea typeface="+mn-ea"/>
                <a:cs typeface="+mj-cs"/>
              </a:rPr>
              <a:t>STC Pay </a:t>
            </a:r>
            <a:r>
              <a:rPr kumimoji="0" lang="ar-EG" sz="2200" b="0" i="0" u="none" strike="noStrike" kern="1200" cap="none" spc="0" normalizeH="0" baseline="0" noProof="0" dirty="0">
                <a:ln>
                  <a:noFill/>
                </a:ln>
                <a:solidFill>
                  <a:prstClr val="black"/>
                </a:solidFill>
                <a:effectLst/>
                <a:uLnTx/>
                <a:uFillTx/>
                <a:ea typeface="+mn-ea"/>
                <a:cs typeface="Alexandria"/>
              </a:rPr>
              <a:t> و</a:t>
            </a:r>
            <a:r>
              <a:rPr kumimoji="0" lang="en-US" sz="2200" b="1" i="0" u="none" strike="noStrike" kern="1200" cap="none" spc="0" normalizeH="0" baseline="0" noProof="0" dirty="0">
                <a:ln>
                  <a:noFill/>
                </a:ln>
                <a:solidFill>
                  <a:prstClr val="black"/>
                </a:solidFill>
                <a:effectLst/>
                <a:uLnTx/>
                <a:uFillTx/>
                <a:ea typeface="+mn-ea"/>
                <a:cs typeface="+mj-cs"/>
              </a:rPr>
              <a:t>Halala</a:t>
            </a:r>
            <a:r>
              <a:rPr kumimoji="0" lang="ar-EG" sz="2200" b="0" i="0" u="none" strike="noStrike" kern="1200" cap="none" spc="0" normalizeH="0" baseline="0" noProof="0" dirty="0">
                <a:ln>
                  <a:noFill/>
                </a:ln>
                <a:solidFill>
                  <a:prstClr val="black"/>
                </a:solidFill>
                <a:effectLst/>
                <a:uLnTx/>
                <a:uFillTx/>
                <a:ea typeface="+mn-ea"/>
                <a:cs typeface="Alexandria"/>
              </a:rPr>
              <a:t> على التراخيص الرسمية لتقديم خدمات الدفع الإلكتروني.</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ea typeface="+mn-ea"/>
                <a:cs typeface="Alexandria"/>
              </a:rPr>
              <a:t>دعم التمويل الجماعي </a:t>
            </a:r>
            <a:r>
              <a:rPr kumimoji="0" lang="en-US" sz="2200" b="1" i="0" u="none" strike="noStrike" kern="1200" cap="none" spc="0" normalizeH="0" baseline="0" noProof="0" dirty="0">
                <a:ln>
                  <a:noFill/>
                </a:ln>
                <a:solidFill>
                  <a:prstClr val="black"/>
                </a:solidFill>
                <a:effectLst/>
                <a:uLnTx/>
                <a:uFillTx/>
                <a:ea typeface="+mn-ea"/>
                <a:cs typeface="+mj-cs"/>
              </a:rPr>
              <a:t>Crowdfunding)</a:t>
            </a:r>
            <a:r>
              <a:rPr kumimoji="0" lang="ar-EG" sz="2200" b="1" i="0" u="none" strike="noStrike" kern="1200" cap="none" spc="0" normalizeH="0" baseline="0" noProof="0" dirty="0">
                <a:ln>
                  <a:noFill/>
                </a:ln>
                <a:solidFill>
                  <a:prstClr val="black"/>
                </a:solidFill>
                <a:effectLst/>
                <a:uLnTx/>
                <a:uFillTx/>
                <a:ea typeface="+mn-ea"/>
                <a:cs typeface="Alexandria"/>
              </a:rPr>
              <a:t>) : </a:t>
            </a:r>
            <a:r>
              <a:rPr kumimoji="0" lang="ar-EG" sz="2200" b="0" i="0" u="none" strike="noStrike" kern="1200" cap="none" spc="0" normalizeH="0" baseline="0" noProof="0" dirty="0">
                <a:ln>
                  <a:noFill/>
                </a:ln>
                <a:solidFill>
                  <a:prstClr val="black"/>
                </a:solidFill>
                <a:effectLst/>
                <a:uLnTx/>
                <a:uFillTx/>
                <a:ea typeface="+mn-ea"/>
                <a:cs typeface="Alexandria"/>
              </a:rPr>
              <a:t>تم تنظيم التمويل الجماعي كوسيلة لتمويل المشاريع الصغيرة والمتوسطة من خلال المنصات الرقمية.</a:t>
            </a:r>
          </a:p>
          <a:p>
            <a:pPr marR="0" lvl="0" algn="just"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ea typeface="+mn-ea"/>
                <a:cs typeface="Alexandria"/>
              </a:rPr>
              <a:t>مثال: </a:t>
            </a:r>
            <a:r>
              <a:rPr kumimoji="0" lang="ar-EG" sz="2200" b="0" i="0" u="none" strike="noStrike" kern="1200" cap="none" spc="0" normalizeH="0" baseline="0" noProof="0" dirty="0">
                <a:ln>
                  <a:noFill/>
                </a:ln>
                <a:solidFill>
                  <a:prstClr val="black"/>
                </a:solidFill>
                <a:effectLst/>
                <a:uLnTx/>
                <a:uFillTx/>
                <a:ea typeface="+mn-ea"/>
                <a:cs typeface="Alexandria"/>
              </a:rPr>
              <a:t>منصة</a:t>
            </a:r>
            <a:r>
              <a:rPr kumimoji="0" lang="en-US" sz="2200" b="0" i="0" u="none" strike="noStrike" kern="1200" cap="none" spc="0" normalizeH="0" baseline="0" noProof="0" dirty="0" err="1">
                <a:ln>
                  <a:noFill/>
                </a:ln>
                <a:solidFill>
                  <a:prstClr val="black"/>
                </a:solidFill>
                <a:effectLst/>
                <a:uLnTx/>
                <a:uFillTx/>
                <a:ea typeface="+mn-ea"/>
                <a:cs typeface="+mj-cs"/>
              </a:rPr>
              <a:t>Forus</a:t>
            </a:r>
            <a:r>
              <a:rPr kumimoji="0" lang="en-US" sz="2200" b="0" i="0" u="none" strike="noStrike" kern="1200" cap="none" spc="0" normalizeH="0" baseline="0" noProof="0" dirty="0">
                <a:ln>
                  <a:noFill/>
                </a:ln>
                <a:solidFill>
                  <a:prstClr val="black"/>
                </a:solidFill>
                <a:effectLst/>
                <a:uLnTx/>
                <a:uFillTx/>
                <a:ea typeface="+mn-ea"/>
                <a:cs typeface="+mj-cs"/>
              </a:rPr>
              <a:t> </a:t>
            </a:r>
            <a:r>
              <a:rPr kumimoji="0" lang="ar-EG" sz="2200" b="0" i="0" u="none" strike="noStrike" kern="1200" cap="none" spc="0" normalizeH="0" baseline="0" noProof="0" dirty="0">
                <a:ln>
                  <a:noFill/>
                </a:ln>
                <a:solidFill>
                  <a:prstClr val="black"/>
                </a:solidFill>
                <a:effectLst/>
                <a:uLnTx/>
                <a:uFillTx/>
                <a:ea typeface="+mn-ea"/>
                <a:cs typeface="Alexandria"/>
              </a:rPr>
              <a:t> للتمويل الجماعي التي حصلت على الترخيص الرسمي لممارسة نشاطها.</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ea typeface="+mn-ea"/>
                <a:cs typeface="Alexandria"/>
              </a:rPr>
              <a:t>تطوير التأمين الرقمي </a:t>
            </a:r>
            <a:r>
              <a:rPr kumimoji="0" lang="en-US" sz="2200" b="1" i="0" u="none" strike="noStrike" kern="1200" cap="none" spc="0" normalizeH="0" baseline="0" noProof="0" dirty="0" err="1">
                <a:ln>
                  <a:noFill/>
                </a:ln>
                <a:solidFill>
                  <a:prstClr val="black"/>
                </a:solidFill>
                <a:effectLst/>
                <a:uLnTx/>
                <a:uFillTx/>
                <a:ea typeface="+mn-ea"/>
                <a:cs typeface="+mj-cs"/>
              </a:rPr>
              <a:t>InsurTech</a:t>
            </a:r>
            <a:r>
              <a:rPr kumimoji="0" lang="en-US" sz="2200" b="1" i="0" u="none" strike="noStrike" kern="1200" cap="none" spc="0" normalizeH="0" baseline="0" noProof="0" dirty="0">
                <a:ln>
                  <a:noFill/>
                </a:ln>
                <a:solidFill>
                  <a:prstClr val="black"/>
                </a:solidFill>
                <a:effectLst/>
                <a:uLnTx/>
                <a:uFillTx/>
                <a:ea typeface="+mn-ea"/>
                <a:cs typeface="+mj-cs"/>
              </a:rPr>
              <a:t>)</a:t>
            </a:r>
            <a:r>
              <a:rPr kumimoji="0" lang="ar-EG" sz="2200" b="1" i="0" u="none" strike="noStrike" kern="1200" cap="none" spc="0" normalizeH="0" baseline="0" noProof="0" dirty="0">
                <a:ln>
                  <a:noFill/>
                </a:ln>
                <a:solidFill>
                  <a:prstClr val="black"/>
                </a:solidFill>
                <a:effectLst/>
                <a:uLnTx/>
                <a:uFillTx/>
                <a:ea typeface="+mn-ea"/>
                <a:cs typeface="Alexandria"/>
              </a:rPr>
              <a:t>) : </a:t>
            </a:r>
            <a:r>
              <a:rPr kumimoji="0" lang="ar-EG" sz="2200" b="0" i="0" u="none" strike="noStrike" kern="1200" cap="none" spc="0" normalizeH="0" baseline="0" noProof="0" dirty="0">
                <a:ln>
                  <a:noFill/>
                </a:ln>
                <a:solidFill>
                  <a:prstClr val="black"/>
                </a:solidFill>
                <a:effectLst/>
                <a:uLnTx/>
                <a:uFillTx/>
                <a:ea typeface="+mn-ea"/>
                <a:cs typeface="Alexandria"/>
              </a:rPr>
              <a:t>يشهد قطاع التأمين تطورًا رقميًا حيث بدأت شركات التأمين في تقديم حلول وخدمات رقمية بالكامل.</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ea typeface="+mn-ea"/>
                <a:cs typeface="Alexandria"/>
              </a:rPr>
              <a:t>مثال: </a:t>
            </a:r>
            <a:r>
              <a:rPr kumimoji="0" lang="ar-EG" sz="2200" b="0" i="0" u="none" strike="noStrike" kern="1200" cap="none" spc="0" normalizeH="0" baseline="0" noProof="0" dirty="0">
                <a:ln>
                  <a:noFill/>
                </a:ln>
                <a:solidFill>
                  <a:prstClr val="black"/>
                </a:solidFill>
                <a:effectLst/>
                <a:uLnTx/>
                <a:uFillTx/>
                <a:ea typeface="+mn-ea"/>
                <a:cs typeface="Alexandria"/>
              </a:rPr>
              <a:t>شركات مثل</a:t>
            </a:r>
            <a:r>
              <a:rPr kumimoji="0" lang="en-US" sz="2200" b="1" i="0" u="none" strike="noStrike" kern="1200" cap="none" spc="0" normalizeH="0" baseline="0" noProof="0" dirty="0" err="1">
                <a:ln>
                  <a:noFill/>
                </a:ln>
                <a:solidFill>
                  <a:prstClr val="black"/>
                </a:solidFill>
                <a:effectLst/>
                <a:uLnTx/>
                <a:uFillTx/>
                <a:ea typeface="+mn-ea"/>
                <a:cs typeface="+mj-cs"/>
              </a:rPr>
              <a:t>Tameeni</a:t>
            </a:r>
            <a:r>
              <a:rPr kumimoji="0" lang="en-US" sz="2200" b="0" i="0" u="none" strike="noStrike" kern="1200" cap="none" spc="0" normalizeH="0" baseline="0" noProof="0" dirty="0">
                <a:ln>
                  <a:noFill/>
                </a:ln>
                <a:solidFill>
                  <a:prstClr val="black"/>
                </a:solidFill>
                <a:effectLst/>
                <a:uLnTx/>
                <a:uFillTx/>
                <a:ea typeface="+mn-ea"/>
                <a:cs typeface="+mj-cs"/>
              </a:rPr>
              <a:t> </a:t>
            </a:r>
            <a:r>
              <a:rPr kumimoji="0" lang="ar-EG" sz="2200" b="0" i="0" u="none" strike="noStrike" kern="1200" cap="none" spc="0" normalizeH="0" baseline="0" noProof="0" dirty="0">
                <a:ln>
                  <a:noFill/>
                </a:ln>
                <a:solidFill>
                  <a:prstClr val="black"/>
                </a:solidFill>
                <a:effectLst/>
                <a:uLnTx/>
                <a:uFillTx/>
                <a:ea typeface="+mn-ea"/>
                <a:cs typeface="Alexandria"/>
              </a:rPr>
              <a:t> تقدم خدمات مقارنة وشراء وثائق التأمين إلكترونيًا.</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ea typeface="+mn-ea"/>
                <a:cs typeface="Alexandria"/>
              </a:rPr>
              <a:t>التشريعات والتنظيمات الحديثة: </a:t>
            </a:r>
            <a:r>
              <a:rPr kumimoji="0" lang="ar-EG" sz="2200" b="0" i="0" u="none" strike="noStrike" kern="1200" cap="none" spc="0" normalizeH="0" baseline="0" noProof="0" dirty="0">
                <a:ln>
                  <a:noFill/>
                </a:ln>
                <a:solidFill>
                  <a:prstClr val="black"/>
                </a:solidFill>
                <a:effectLst/>
                <a:uLnTx/>
                <a:uFillTx/>
                <a:ea typeface="+mn-ea"/>
                <a:cs typeface="Alexandria"/>
              </a:rPr>
              <a:t>أصدرت السعودية لائحة تنظيمية شاملة لشركات التقنية المالية، تتضمن متطلبات رأس المال، الحوكمة، حماية المستهلك، مكافحة غسل الأموال، والأمن السيبراني.</a:t>
            </a:r>
          </a:p>
        </p:txBody>
      </p:sp>
      <p:pic>
        <p:nvPicPr>
          <p:cNvPr id="6" name="Graphic 21">
            <a:extLst>
              <a:ext uri="{FF2B5EF4-FFF2-40B4-BE49-F238E27FC236}">
                <a16:creationId xmlns:a16="http://schemas.microsoft.com/office/drawing/2014/main" id="{1A2422EF-A4AC-DBFA-71B2-1A9361BE33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818374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F7B1F0-5E8A-E488-7FCF-5CAD272F086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3815D88-8E43-85DF-BB42-C5045C4008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4AC3C12-1C24-0E39-4935-EC324E902296}"/>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Alexandria" pitchFamily="2" charset="-78"/>
                <a:cs typeface="Alexandria"/>
              </a:rPr>
              <a:t>دولة الامارات  – واقع التكنولوجيا المالية </a:t>
            </a:r>
          </a:p>
        </p:txBody>
      </p:sp>
      <p:sp>
        <p:nvSpPr>
          <p:cNvPr id="28" name="Rectangle 27">
            <a:extLst>
              <a:ext uri="{FF2B5EF4-FFF2-40B4-BE49-F238E27FC236}">
                <a16:creationId xmlns:a16="http://schemas.microsoft.com/office/drawing/2014/main" id="{7C8B65A4-0727-4540-D252-A4D565A9FA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BCECD8B-F9C4-D309-CA4F-E0047444F7C1}"/>
              </a:ext>
            </a:extLst>
          </p:cNvPr>
          <p:cNvSpPr txBox="1"/>
          <p:nvPr/>
        </p:nvSpPr>
        <p:spPr>
          <a:xfrm>
            <a:off x="205740" y="1400748"/>
            <a:ext cx="11738610" cy="5078313"/>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المرتكزات الرئيسية لتطور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rPr>
              <a:t>FinTech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 في دولة الامارات :</a:t>
            </a:r>
          </a:p>
          <a:p>
            <a:pPr algn="r" rtl="1">
              <a:buFont typeface="+mj-lt"/>
              <a:buAutoNum type="arabicPeriod"/>
            </a:pPr>
            <a:r>
              <a:rPr lang="ar-EG" sz="2400" b="1" dirty="0">
                <a:cs typeface="Alexandria"/>
              </a:rPr>
              <a:t> </a:t>
            </a:r>
            <a:r>
              <a:rPr lang="ar-AE" sz="2400" b="1" dirty="0">
                <a:cs typeface="Alexandria"/>
              </a:rPr>
              <a:t>وجود بيئة تنظيمية متقدمة:</a:t>
            </a:r>
            <a:endParaRPr lang="ar-AE" sz="2400" dirty="0">
              <a:cs typeface="Alexandria"/>
            </a:endParaRPr>
          </a:p>
          <a:p>
            <a:pPr lvl="1" algn="r" rtl="1"/>
            <a:r>
              <a:rPr lang="ar-EG" sz="2400" dirty="0">
                <a:cs typeface="Alexandria"/>
              </a:rPr>
              <a:t>- </a:t>
            </a:r>
            <a:r>
              <a:rPr lang="ar-AE" sz="2400" dirty="0">
                <a:cs typeface="Alexandria"/>
              </a:rPr>
              <a:t>أطلقت كل من </a:t>
            </a:r>
            <a:r>
              <a:rPr lang="ar-AE" sz="2400" b="1" dirty="0">
                <a:cs typeface="Alexandria"/>
              </a:rPr>
              <a:t>سلطة دبي للخدمات المالية (</a:t>
            </a:r>
            <a:r>
              <a:rPr lang="en-US" sz="2400" b="1" dirty="0"/>
              <a:t>DFSA)</a:t>
            </a:r>
            <a:r>
              <a:rPr lang="en-US" sz="2400" dirty="0"/>
              <a:t> </a:t>
            </a:r>
            <a:r>
              <a:rPr lang="ar-EG" sz="2400" dirty="0">
                <a:cs typeface="Alexandria"/>
              </a:rPr>
              <a:t>) ف</a:t>
            </a:r>
            <a:r>
              <a:rPr lang="ar-AE" sz="2400" dirty="0">
                <a:cs typeface="Alexandria"/>
              </a:rPr>
              <a:t>ي مركز دبي المالي العالمي </a:t>
            </a:r>
            <a:r>
              <a:rPr lang="en-US" sz="2400" dirty="0"/>
              <a:t>DIFC) </a:t>
            </a:r>
            <a:r>
              <a:rPr lang="ar-EG" sz="2400" dirty="0">
                <a:cs typeface="Alexandria"/>
              </a:rPr>
              <a:t>) </a:t>
            </a:r>
            <a:r>
              <a:rPr lang="ar-AE" sz="2400" dirty="0">
                <a:cs typeface="Alexandria"/>
              </a:rPr>
              <a:t>و</a:t>
            </a:r>
            <a:r>
              <a:rPr lang="ar-AE" sz="2400" b="1" dirty="0">
                <a:cs typeface="Alexandria"/>
              </a:rPr>
              <a:t>هيئة تنظيم الخدمات المالية </a:t>
            </a:r>
            <a:r>
              <a:rPr lang="en-US" sz="2400" b="1" dirty="0"/>
              <a:t>SRA)</a:t>
            </a:r>
            <a:r>
              <a:rPr lang="en-US" sz="2400" dirty="0"/>
              <a:t> </a:t>
            </a:r>
            <a:r>
              <a:rPr lang="ar-EG" sz="2400" dirty="0">
                <a:cs typeface="Alexandria"/>
              </a:rPr>
              <a:t>) ف</a:t>
            </a:r>
            <a:r>
              <a:rPr lang="ar-AE" sz="2400" dirty="0">
                <a:cs typeface="Alexandria"/>
              </a:rPr>
              <a:t>ي سوق أبوظبي العالمي </a:t>
            </a:r>
            <a:r>
              <a:rPr lang="en-US" sz="2400" dirty="0"/>
              <a:t>ADGM) </a:t>
            </a:r>
            <a:r>
              <a:rPr lang="ar-EG" sz="2400" dirty="0">
                <a:cs typeface="Alexandria"/>
              </a:rPr>
              <a:t>) ب</a:t>
            </a:r>
            <a:r>
              <a:rPr lang="ar-AE" sz="2400" dirty="0">
                <a:cs typeface="Alexandria"/>
              </a:rPr>
              <a:t>رامج </a:t>
            </a:r>
            <a:r>
              <a:rPr lang="en-US" sz="2400" dirty="0"/>
              <a:t>Sandbox </a:t>
            </a:r>
            <a:r>
              <a:rPr lang="ar-AE" sz="2400" dirty="0">
                <a:cs typeface="Alexandria"/>
              </a:rPr>
              <a:t>لتشجيع شركات </a:t>
            </a:r>
            <a:r>
              <a:rPr lang="en-US" sz="2400" dirty="0"/>
              <a:t>FinTech </a:t>
            </a:r>
            <a:r>
              <a:rPr lang="ar-EG" sz="2400" dirty="0">
                <a:cs typeface="Alexandria"/>
              </a:rPr>
              <a:t> </a:t>
            </a:r>
            <a:r>
              <a:rPr lang="ar-AE" sz="2400" dirty="0">
                <a:cs typeface="Alexandria"/>
              </a:rPr>
              <a:t>على تجربة حلولها المبتكرة ضمن بيئة آمنة ومنظمة.</a:t>
            </a:r>
          </a:p>
          <a:p>
            <a:pPr lvl="1" algn="r" rtl="1"/>
            <a:r>
              <a:rPr lang="ar-EG" sz="2400" dirty="0">
                <a:cs typeface="Alexandria"/>
              </a:rPr>
              <a:t>- </a:t>
            </a:r>
            <a:r>
              <a:rPr lang="ar-AE" sz="2400" dirty="0">
                <a:cs typeface="Alexandria"/>
              </a:rPr>
              <a:t>إصدار قوانين خاصة بالتقنية المالية، منها تشريعات لتنظيم التمويل الجماعي، الأصول الرقمية، والعملات المشفرة.</a:t>
            </a:r>
          </a:p>
          <a:p>
            <a:pPr algn="r" rtl="1"/>
            <a:r>
              <a:rPr lang="ar-AE" sz="2400" b="1" dirty="0">
                <a:cs typeface="Alexandria"/>
              </a:rPr>
              <a:t>مثال:</a:t>
            </a:r>
            <a:r>
              <a:rPr lang="ar-EG" sz="2400" b="1" dirty="0">
                <a:cs typeface="Alexandria"/>
              </a:rPr>
              <a:t> </a:t>
            </a:r>
            <a:r>
              <a:rPr lang="ar-AE" sz="2400" dirty="0">
                <a:cs typeface="Alexandria"/>
              </a:rPr>
              <a:t>منصة التمويل الجماعي </a:t>
            </a:r>
            <a:r>
              <a:rPr lang="en-US" sz="2400" b="1" dirty="0"/>
              <a:t>Beehive</a:t>
            </a:r>
            <a:r>
              <a:rPr lang="ar-EG" sz="2400" b="1" dirty="0">
                <a:cs typeface="Alexandria"/>
              </a:rPr>
              <a:t> </a:t>
            </a:r>
            <a:r>
              <a:rPr lang="en-US" sz="2400" dirty="0"/>
              <a:t>، </a:t>
            </a:r>
            <a:r>
              <a:rPr lang="ar-AE" sz="2400" dirty="0">
                <a:cs typeface="Alexandria"/>
              </a:rPr>
              <a:t>التي حصلت على ترخيص رسمي في دبي.</a:t>
            </a:r>
          </a:p>
          <a:p>
            <a:pPr algn="r" rtl="1"/>
            <a:r>
              <a:rPr lang="ar-EG" sz="2400" b="1" dirty="0">
                <a:cs typeface="Alexandria"/>
              </a:rPr>
              <a:t>2- </a:t>
            </a:r>
            <a:r>
              <a:rPr lang="ar-AE" sz="2400" b="1" dirty="0">
                <a:cs typeface="Alexandria"/>
              </a:rPr>
              <a:t>تبني العملات الرقمية والأصول المشفرة:</a:t>
            </a:r>
            <a:endParaRPr lang="ar-AE" sz="2400" dirty="0">
              <a:cs typeface="Alexandria"/>
            </a:endParaRPr>
          </a:p>
          <a:p>
            <a:pPr lvl="1" algn="r" rtl="1"/>
            <a:r>
              <a:rPr lang="ar-AE" sz="2400" dirty="0">
                <a:cs typeface="Alexandria"/>
              </a:rPr>
              <a:t>الإمارات وضعت إطارًا قانونيًا متكاملاً لتنظيم الأصول الافتراضية مثل العملات المشفرة والرموز الرقمية </a:t>
            </a:r>
            <a:r>
              <a:rPr lang="en-US" sz="2400" dirty="0"/>
              <a:t>Tokens)</a:t>
            </a:r>
            <a:r>
              <a:rPr lang="ar-EG" sz="2400" dirty="0">
                <a:cs typeface="Alexandria"/>
              </a:rPr>
              <a:t>).</a:t>
            </a:r>
            <a:endParaRPr lang="en-US" sz="2400" dirty="0"/>
          </a:p>
          <a:p>
            <a:pPr algn="r" rtl="1"/>
            <a:r>
              <a:rPr lang="ar-AE" sz="2400" b="1" dirty="0">
                <a:cs typeface="Alexandria"/>
              </a:rPr>
              <a:t>مثال:</a:t>
            </a:r>
            <a:r>
              <a:rPr lang="ar-EG" sz="2400" b="1" dirty="0">
                <a:cs typeface="Alexandria"/>
              </a:rPr>
              <a:t> </a:t>
            </a:r>
            <a:r>
              <a:rPr lang="ar-AE" sz="2400" dirty="0">
                <a:cs typeface="Alexandria"/>
              </a:rPr>
              <a:t>منصة تداول الأصول الرقمية </a:t>
            </a:r>
            <a:r>
              <a:rPr lang="en-US" sz="2400" b="1" dirty="0"/>
              <a:t>Binance</a:t>
            </a:r>
            <a:r>
              <a:rPr lang="en-US" sz="2400" dirty="0"/>
              <a:t> </a:t>
            </a:r>
            <a:r>
              <a:rPr lang="ar-EG" sz="2400" dirty="0">
                <a:cs typeface="Alexandria"/>
              </a:rPr>
              <a:t> ح</a:t>
            </a:r>
            <a:r>
              <a:rPr lang="ar-AE" sz="2400" dirty="0">
                <a:cs typeface="Alexandria"/>
              </a:rPr>
              <a:t>صلت على موافقة مبدئية للعمل في سوق أبوظبي العالمي.</a:t>
            </a:r>
            <a:endParaRPr lang="ar-EG" sz="2400" dirty="0">
              <a:cs typeface="Alexandria"/>
            </a:endParaRPr>
          </a:p>
          <a:p>
            <a:pPr algn="r" rtl="1"/>
            <a:r>
              <a:rPr lang="ar-EG" sz="2400" dirty="0">
                <a:cs typeface="Alexandria"/>
              </a:rPr>
              <a:t>3. </a:t>
            </a:r>
            <a:r>
              <a:rPr lang="ar-AE" sz="2400" b="1" dirty="0">
                <a:cs typeface="Alexandria"/>
              </a:rPr>
              <a:t>النمو في حلول الدفع الإلكتروني والمحافظ الذكية:</a:t>
            </a:r>
            <a:r>
              <a:rPr lang="ar-EG" sz="2400" b="1" dirty="0">
                <a:cs typeface="Alexandria"/>
              </a:rPr>
              <a:t> </a:t>
            </a:r>
            <a:r>
              <a:rPr lang="ar-AE" sz="2400" dirty="0">
                <a:cs typeface="Alexandria"/>
              </a:rPr>
              <a:t>توسع كبير في استخدام تطبيقات المحافظ الإلكترونية، الدفع عبر الهواتف، وخدمات الدفع دون تلامس </a:t>
            </a:r>
            <a:r>
              <a:rPr lang="en-US" sz="2400" dirty="0"/>
              <a:t>Contactless Payment)</a:t>
            </a:r>
            <a:r>
              <a:rPr lang="ar-EG" sz="2400" dirty="0">
                <a:cs typeface="Alexandria"/>
              </a:rPr>
              <a:t>).</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7B97D19E-23EF-3B3C-F041-73FF70A9B4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66989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26ED96-3E8B-76FD-A045-42BE1A5F8EF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364DA3F-CB93-A09B-F8AD-70BF26D810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12F95C3-FDA7-4A3F-9C8D-C004C7678827}"/>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دولة قطر – واقع التكنولوجيا المالية </a:t>
            </a:r>
          </a:p>
        </p:txBody>
      </p:sp>
      <p:sp>
        <p:nvSpPr>
          <p:cNvPr id="28" name="Rectangle 27">
            <a:extLst>
              <a:ext uri="{FF2B5EF4-FFF2-40B4-BE49-F238E27FC236}">
                <a16:creationId xmlns:a16="http://schemas.microsoft.com/office/drawing/2014/main" id="{AEBE4559-01D5-D014-8856-928131A1E83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ADCC224-BC5A-B3BD-D698-63093C569DDC}"/>
              </a:ext>
            </a:extLst>
          </p:cNvPr>
          <p:cNvSpPr txBox="1"/>
          <p:nvPr/>
        </p:nvSpPr>
        <p:spPr>
          <a:xfrm>
            <a:off x="274321" y="1492187"/>
            <a:ext cx="11452860" cy="3847207"/>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المرتكزات الرئيسية لتطور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FinTech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 في دولة قطر  :</a:t>
            </a:r>
          </a:p>
          <a:p>
            <a:pPr marL="457200" marR="0" lvl="0" indent="-457200" algn="just" defTabSz="914400" rtl="1" eaLnBrk="1" fontAlgn="auto" latinLnBrk="0" hangingPunct="1">
              <a:spcBef>
                <a:spcPts val="0"/>
              </a:spcBef>
              <a:spcAft>
                <a:spcPts val="0"/>
              </a:spcAft>
              <a:buClrTx/>
              <a:buSzTx/>
              <a:buFontTx/>
              <a:buAutoNum type="arabicPeriod"/>
              <a:tabLst/>
              <a:defRPr/>
            </a:pPr>
            <a:r>
              <a:rPr lang="ar-EG" sz="2200" b="1" dirty="0">
                <a:solidFill>
                  <a:prstClr val="black"/>
                </a:solidFill>
                <a:latin typeface="Alexandria regular" pitchFamily="2" charset="-78"/>
                <a:cs typeface="Alexandria"/>
              </a:rPr>
              <a:t>إنشاء البيئة التنظيمية التجريبية </a:t>
            </a:r>
            <a:r>
              <a:rPr lang="ar-EG" sz="2200" dirty="0">
                <a:solidFill>
                  <a:prstClr val="black"/>
                </a:solidFill>
                <a:latin typeface="Alexandria regular" pitchFamily="2" charset="-78"/>
                <a:cs typeface="Alexandria"/>
              </a:rPr>
              <a:t>:هيئة تنظيم مركز قطر للمال </a:t>
            </a:r>
            <a:r>
              <a:rPr lang="en-US" sz="2000" dirty="0">
                <a:solidFill>
                  <a:prstClr val="black"/>
                </a:solidFill>
                <a:latin typeface="Alexandria regular" pitchFamily="2" charset="-78"/>
                <a:cs typeface="Alexandria"/>
              </a:rPr>
              <a:t>QFCRA) </a:t>
            </a:r>
            <a:r>
              <a:rPr lang="ar-EG" sz="2000" dirty="0">
                <a:solidFill>
                  <a:prstClr val="black"/>
                </a:solidFill>
                <a:latin typeface="Alexandria regular" pitchFamily="2" charset="-78"/>
                <a:cs typeface="Alexandria"/>
              </a:rPr>
              <a:t>) </a:t>
            </a:r>
            <a:r>
              <a:rPr lang="ar-EG" sz="2200" dirty="0">
                <a:solidFill>
                  <a:prstClr val="black"/>
                </a:solidFill>
                <a:latin typeface="Alexandria regular" pitchFamily="2" charset="-78"/>
                <a:cs typeface="Alexandria"/>
              </a:rPr>
              <a:t>أطلقت بيئة </a:t>
            </a:r>
            <a:r>
              <a:rPr lang="en-US" sz="2000" dirty="0">
                <a:solidFill>
                  <a:prstClr val="black"/>
                </a:solidFill>
                <a:latin typeface="Alexandria regular" pitchFamily="2" charset="-78"/>
                <a:cs typeface="Alexandria"/>
              </a:rPr>
              <a:t>Sandbox</a:t>
            </a:r>
            <a:r>
              <a:rPr lang="en-US" sz="2200" dirty="0">
                <a:solidFill>
                  <a:prstClr val="black"/>
                </a:solidFill>
                <a:latin typeface="Alexandria regular" pitchFamily="2" charset="-78"/>
                <a:cs typeface="Alexandria"/>
              </a:rPr>
              <a:t> </a:t>
            </a:r>
            <a:r>
              <a:rPr lang="ar-EG" sz="2200" dirty="0">
                <a:solidFill>
                  <a:prstClr val="black"/>
                </a:solidFill>
                <a:latin typeface="Alexandria regular" pitchFamily="2" charset="-78"/>
                <a:cs typeface="Alexandria"/>
              </a:rPr>
              <a:t> لمساعدة الشركات الناشئة في قطاع التكنولوجيا المالية على تجربة ابتكاراتها في بيئة خاضعة للرقابة قبل منح التراخيص الكاملة.</a:t>
            </a:r>
          </a:p>
          <a:p>
            <a:pPr marR="0" lvl="0" algn="just" defTabSz="914400" rtl="1" eaLnBrk="1" fontAlgn="auto" latinLnBrk="0" hangingPunct="1">
              <a:spcBef>
                <a:spcPts val="0"/>
              </a:spcBef>
              <a:spcAft>
                <a:spcPts val="0"/>
              </a:spcAft>
              <a:buClrTx/>
              <a:buSzTx/>
              <a:tabLst/>
              <a:defRPr/>
            </a:pPr>
            <a:r>
              <a:rPr lang="ar-EG" sz="2200" b="1" dirty="0">
                <a:solidFill>
                  <a:prstClr val="black"/>
                </a:solidFill>
                <a:latin typeface="Alexandria regular" pitchFamily="2" charset="-78"/>
                <a:cs typeface="Alexandria"/>
              </a:rPr>
              <a:t>2. تطوير نظم الدفع الإلكتروني والمحافظ الرقمية: </a:t>
            </a:r>
            <a:r>
              <a:rPr lang="ar-EG" sz="2200" dirty="0">
                <a:solidFill>
                  <a:prstClr val="black"/>
                </a:solidFill>
                <a:latin typeface="Alexandria regular" pitchFamily="2" charset="-78"/>
                <a:cs typeface="Alexandria"/>
              </a:rPr>
              <a:t>تسعى قطر لتعزيز حلول الدفع الإلكتروني وخدمات المحافظ الذكية بهدف تقليل الاعتماد على المعاملات النقدية، خاصة بعد أزمة كوفيد-19.</a:t>
            </a:r>
            <a:r>
              <a:rPr lang="ar-EG" sz="2200" b="1" dirty="0">
                <a:solidFill>
                  <a:prstClr val="black"/>
                </a:solidFill>
                <a:latin typeface="Alexandria regular" pitchFamily="2" charset="-78"/>
                <a:cs typeface="Alexandria"/>
              </a:rPr>
              <a:t>مثال: </a:t>
            </a:r>
            <a:r>
              <a:rPr lang="ar-EG" sz="2200" dirty="0">
                <a:solidFill>
                  <a:prstClr val="black"/>
                </a:solidFill>
                <a:latin typeface="Alexandria regular" pitchFamily="2" charset="-78"/>
                <a:cs typeface="Alexandria"/>
              </a:rPr>
              <a:t>بعض البنوك القطرية مثل </a:t>
            </a:r>
            <a:r>
              <a:rPr lang="en-US" sz="2000" dirty="0">
                <a:solidFill>
                  <a:prstClr val="black"/>
                </a:solidFill>
                <a:latin typeface="Alexandria regular" pitchFamily="2" charset="-78"/>
                <a:cs typeface="Alexandria"/>
              </a:rPr>
              <a:t>QNB </a:t>
            </a:r>
            <a:r>
              <a:rPr lang="ar-EG" sz="2000" dirty="0">
                <a:solidFill>
                  <a:prstClr val="black"/>
                </a:solidFill>
                <a:latin typeface="Alexandria regular" pitchFamily="2" charset="-78"/>
                <a:cs typeface="Alexandria"/>
              </a:rPr>
              <a:t> ومصرف الريان </a:t>
            </a:r>
            <a:r>
              <a:rPr lang="ar-EG" sz="2200" dirty="0">
                <a:solidFill>
                  <a:prstClr val="black"/>
                </a:solidFill>
                <a:latin typeface="Alexandria regular" pitchFamily="2" charset="-78"/>
                <a:cs typeface="Alexandria"/>
              </a:rPr>
              <a:t>أطلقت خدمات الدفع عبر الجوال والمحافظ الإلكترونية.</a:t>
            </a:r>
          </a:p>
          <a:p>
            <a:pPr marR="0" lvl="0" algn="just" defTabSz="914400" rtl="1" eaLnBrk="1" fontAlgn="auto" latinLnBrk="0" hangingPunct="1">
              <a:spcBef>
                <a:spcPts val="0"/>
              </a:spcBef>
              <a:spcAft>
                <a:spcPts val="0"/>
              </a:spcAft>
              <a:buClrTx/>
              <a:buSzTx/>
              <a:tabLst/>
              <a:defRPr/>
            </a:pPr>
            <a:r>
              <a:rPr lang="ar-EG" sz="2200" b="1" dirty="0">
                <a:solidFill>
                  <a:prstClr val="black"/>
                </a:solidFill>
                <a:latin typeface="Alexandria regular" pitchFamily="2" charset="-78"/>
                <a:cs typeface="Alexandria"/>
              </a:rPr>
              <a:t>3. التمويل الجماعي </a:t>
            </a:r>
            <a:r>
              <a:rPr lang="en-US" sz="2200" dirty="0">
                <a:solidFill>
                  <a:prstClr val="black"/>
                </a:solidFill>
                <a:latin typeface="Alexandria regular" pitchFamily="2" charset="-78"/>
                <a:cs typeface="Alexandria"/>
              </a:rPr>
              <a:t>Crowdfunding)</a:t>
            </a:r>
            <a:r>
              <a:rPr lang="ar-EG" sz="2200" dirty="0">
                <a:solidFill>
                  <a:prstClr val="black"/>
                </a:solidFill>
                <a:latin typeface="Alexandria regular" pitchFamily="2" charset="-78"/>
                <a:cs typeface="Alexandria"/>
              </a:rPr>
              <a:t>) : قطر وضعت إطارًا تنظيميًا لتشجيع منصات التمويل الجماعي، بهدف دعم المشاريع الصغيرة والمتوسطة ورواد الأعمال</a:t>
            </a:r>
          </a:p>
          <a:p>
            <a:pPr marR="0" lvl="0" algn="just"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cs typeface="Alexandria"/>
              </a:rPr>
              <a:t>4</a:t>
            </a:r>
            <a:r>
              <a:rPr lang="ar-EG" sz="2200" b="1" dirty="0">
                <a:solidFill>
                  <a:prstClr val="black"/>
                </a:solidFill>
                <a:latin typeface="Alexandria regular" pitchFamily="2" charset="-78"/>
                <a:cs typeface="Alexandria"/>
              </a:rPr>
              <a:t>. إطلاق استراتيجية التكنولوجيا المالية الوطنية: </a:t>
            </a:r>
            <a:r>
              <a:rPr lang="ar-EG" sz="2200" dirty="0">
                <a:solidFill>
                  <a:prstClr val="black"/>
                </a:solidFill>
                <a:latin typeface="Alexandria regular" pitchFamily="2" charset="-78"/>
                <a:cs typeface="Alexandria"/>
              </a:rPr>
              <a:t>في عام 2021، أطلق مصرف قطر المركزي (</a:t>
            </a:r>
            <a:r>
              <a:rPr lang="en-US" sz="2200" dirty="0">
                <a:solidFill>
                  <a:prstClr val="black"/>
                </a:solidFill>
                <a:latin typeface="Alexandria regular" pitchFamily="2" charset="-78"/>
                <a:cs typeface="Alexandria"/>
              </a:rPr>
              <a:t>QCB) </a:t>
            </a:r>
            <a:r>
              <a:rPr lang="ar-EG" sz="2200" dirty="0">
                <a:solidFill>
                  <a:prstClr val="black"/>
                </a:solidFill>
                <a:latin typeface="Alexandria regular" pitchFamily="2" charset="-78"/>
                <a:cs typeface="Alexandria"/>
              </a:rPr>
              <a:t>) أول استراتيجية وطنية للتكنولوجيا المالية تهدف إلى:تعزيز الابتكار المالي.تنظيم الأصول الرقمية ، دعم الأمن السيبراني.جذب استثمارات </a:t>
            </a:r>
            <a:r>
              <a:rPr lang="en-US" sz="2200" dirty="0">
                <a:solidFill>
                  <a:prstClr val="black"/>
                </a:solidFill>
                <a:latin typeface="Alexandria regular" pitchFamily="2" charset="-78"/>
                <a:cs typeface="Alexandria"/>
              </a:rPr>
              <a:t>FinTech</a:t>
            </a:r>
            <a:r>
              <a:rPr lang="ar-EG" sz="2200" dirty="0">
                <a:solidFill>
                  <a:prstClr val="black"/>
                </a:solidFill>
                <a:latin typeface="Alexandria regular" pitchFamily="2" charset="-78"/>
                <a:cs typeface="Alexandria"/>
              </a:rPr>
              <a:t> إلى السوق القطري.</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923C08B2-F415-E01C-1624-2627D91F6A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233180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958165-F4AD-BDCC-A932-3E6D900D998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EB6FDD0-619B-6E91-6B3B-7AEC41B508A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D7E1260-9F4F-6EB9-9945-AC73EC59B5D8}"/>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جمهورية مصر العربية - واقع التكنولوجيا المالية</a:t>
            </a:r>
          </a:p>
        </p:txBody>
      </p:sp>
      <p:sp>
        <p:nvSpPr>
          <p:cNvPr id="28" name="Rectangle 27">
            <a:extLst>
              <a:ext uri="{FF2B5EF4-FFF2-40B4-BE49-F238E27FC236}">
                <a16:creationId xmlns:a16="http://schemas.microsoft.com/office/drawing/2014/main" id="{7AF8B0B0-D9F9-9318-20A0-470657C47E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541938B-E212-43B6-197A-74F4E2051F1D}"/>
              </a:ext>
            </a:extLst>
          </p:cNvPr>
          <p:cNvSpPr txBox="1"/>
          <p:nvPr/>
        </p:nvSpPr>
        <p:spPr>
          <a:xfrm>
            <a:off x="217170" y="1508754"/>
            <a:ext cx="11441431" cy="3416320"/>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المرتكزات الرئيسية لتطور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FinTech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 في جمهورية مصر العربية :</a:t>
            </a:r>
          </a:p>
          <a:p>
            <a:pPr marL="457200" marR="0" lvl="0" indent="-457200" algn="just" defTabSz="914400" rtl="1" eaLnBrk="1" fontAlgn="auto" latinLnBrk="0" hangingPunct="1">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إصدار استراتيجية التكنولوجيا المالية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الوطنية: في عام 2019، أطلق البنك المركزي المصري استراتيجية وطنية للتكنولوجيا المالية (2022-2025) لدعم الشمول المالي والابتكار الرقمي في القطاع المالي ، تهدف الى ( تحفيز استخدام المحافظ الإلكترونية ، دعم شركات التكنولوجيا المالية الناشئة ، تشجيع استخدام الذكاء الاصطناعي والبلوك تشين في الخدمات المالية.</a:t>
            </a:r>
          </a:p>
          <a:p>
            <a:pPr marL="0" marR="0" lvl="0" indent="0" algn="just" defTabSz="914400" rtl="1" eaLnBrk="1" fontAlgn="auto" latinLnBrk="0" hangingPunct="1">
              <a:spcBef>
                <a:spcPts val="0"/>
              </a:spcBef>
              <a:spcAft>
                <a:spcPts val="0"/>
              </a:spcAft>
              <a:buClrTx/>
              <a:buSzTx/>
              <a:buFontTx/>
              <a:buNone/>
              <a:tabLst/>
              <a:defRPr/>
            </a:pPr>
            <a:r>
              <a:rPr lang="ar-EG" sz="2400" dirty="0">
                <a:solidFill>
                  <a:prstClr val="black"/>
                </a:solidFill>
                <a:latin typeface="Alexandria regular" pitchFamily="2" charset="-78"/>
                <a:cs typeface="Alexandria"/>
              </a:rPr>
              <a:t>2. </a:t>
            </a:r>
            <a:r>
              <a:rPr lang="ar-EG" sz="2400" b="1" dirty="0">
                <a:solidFill>
                  <a:prstClr val="black"/>
                </a:solidFill>
                <a:latin typeface="Alexandria regular" pitchFamily="2" charset="-78"/>
                <a:cs typeface="Alexandria"/>
              </a:rPr>
              <a:t>بيئة </a:t>
            </a:r>
            <a:r>
              <a:rPr lang="en-US" sz="2400" b="1" dirty="0">
                <a:solidFill>
                  <a:prstClr val="black"/>
                </a:solidFill>
                <a:latin typeface="Alexandria regular" pitchFamily="2" charset="-78"/>
                <a:cs typeface="Alexandria"/>
              </a:rPr>
              <a:t>Sandbox </a:t>
            </a:r>
            <a:r>
              <a:rPr lang="ar-EG" sz="2400" b="1" dirty="0">
                <a:solidFill>
                  <a:prstClr val="black"/>
                </a:solidFill>
                <a:latin typeface="Alexandria regular" pitchFamily="2" charset="-78"/>
                <a:cs typeface="Alexandria"/>
              </a:rPr>
              <a:t> التنظيمية: </a:t>
            </a:r>
            <a:r>
              <a:rPr lang="ar-EG" sz="2400" dirty="0">
                <a:solidFill>
                  <a:prstClr val="black"/>
                </a:solidFill>
                <a:latin typeface="Alexandria regular" pitchFamily="2" charset="-78"/>
                <a:cs typeface="Alexandria"/>
              </a:rPr>
              <a:t>أنشأ البنك المركزي المصري بيئة </a:t>
            </a:r>
            <a:r>
              <a:rPr lang="en-US" sz="2400" dirty="0">
                <a:solidFill>
                  <a:prstClr val="black"/>
                </a:solidFill>
                <a:latin typeface="Alexandria regular" pitchFamily="2" charset="-78"/>
                <a:cs typeface="Alexandria"/>
              </a:rPr>
              <a:t>Sandbox</a:t>
            </a:r>
            <a:r>
              <a:rPr lang="ar-EG" sz="2400" dirty="0">
                <a:solidFill>
                  <a:prstClr val="black"/>
                </a:solidFill>
                <a:latin typeface="Alexandria regular" pitchFamily="2" charset="-78"/>
                <a:cs typeface="Alexandria"/>
              </a:rPr>
              <a:t> لتجربة ابتكارات</a:t>
            </a:r>
            <a:r>
              <a:rPr lang="en-US" sz="2400" dirty="0">
                <a:solidFill>
                  <a:prstClr val="black"/>
                </a:solidFill>
                <a:latin typeface="Alexandria regular" pitchFamily="2" charset="-78"/>
                <a:cs typeface="Alexandria"/>
              </a:rPr>
              <a:t>FinTech </a:t>
            </a:r>
            <a:r>
              <a:rPr lang="ar-EG" sz="2400" dirty="0">
                <a:solidFill>
                  <a:prstClr val="black"/>
                </a:solidFill>
                <a:latin typeface="Alexandria regular" pitchFamily="2" charset="-78"/>
                <a:cs typeface="Alexandria"/>
              </a:rPr>
              <a:t>الجديدة، مع ضمان توافر رقابة تنظيمية.</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3.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تطور خدمات الدفع الإلكتروني والمحافظ الذكية: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توسعت خدمات الدفع عبر الهاتف المحمول والمحافظ الإلكترونية، خاصة مع دعم الحكومة للتحول لمجتمع "لا نقدي".</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1FA047A1-D5C7-8143-5169-52821C2A1A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115448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2D752F-D54E-78D9-E7E7-07B2632F92D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86E5BD-1C0F-89D5-46D5-23542E66BDB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7A8EC4A-61D0-3438-96B9-07C9B466529D}"/>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البحرين - واقع التكنولوجيا المالية</a:t>
            </a:r>
          </a:p>
        </p:txBody>
      </p:sp>
      <p:sp>
        <p:nvSpPr>
          <p:cNvPr id="28" name="Rectangle 27">
            <a:extLst>
              <a:ext uri="{FF2B5EF4-FFF2-40B4-BE49-F238E27FC236}">
                <a16:creationId xmlns:a16="http://schemas.microsoft.com/office/drawing/2014/main" id="{F2BB67F2-E995-253A-8E60-A3F363AEAA3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4243FE5-931B-8A31-E66E-624ADB1133E7}"/>
              </a:ext>
            </a:extLst>
          </p:cNvPr>
          <p:cNvSpPr txBox="1"/>
          <p:nvPr/>
        </p:nvSpPr>
        <p:spPr>
          <a:xfrm>
            <a:off x="285750" y="1345782"/>
            <a:ext cx="11681460" cy="511364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a:ea typeface="+mn-ea"/>
                <a:cs typeface="Alexandria"/>
              </a:rPr>
              <a:t>المرتكزات الرئيسية لتطور </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FinTech </a:t>
            </a:r>
            <a:r>
              <a:rPr kumimoji="0" lang="ar-EG" sz="2000" b="1" i="0" u="none" strike="noStrike" kern="1200" cap="none" spc="0" normalizeH="0" baseline="0" noProof="0" dirty="0">
                <a:ln>
                  <a:noFill/>
                </a:ln>
                <a:solidFill>
                  <a:prstClr val="black"/>
                </a:solidFill>
                <a:effectLst/>
                <a:uLnTx/>
                <a:uFillTx/>
                <a:latin typeface="Alexandria"/>
                <a:ea typeface="+mn-ea"/>
                <a:cs typeface="Alexandria"/>
              </a:rPr>
              <a:t> في البحرين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a:ea typeface="+mn-ea"/>
                <a:cs typeface="Alexandria"/>
              </a:rPr>
              <a:t>1. </a:t>
            </a:r>
            <a:r>
              <a:rPr kumimoji="0" lang="ar-EG" sz="2000" b="1" i="0" u="none" strike="noStrike" kern="1200" cap="none" spc="0" normalizeH="0" baseline="0" noProof="0" dirty="0">
                <a:ln>
                  <a:noFill/>
                </a:ln>
                <a:solidFill>
                  <a:prstClr val="black"/>
                </a:solidFill>
                <a:effectLst/>
                <a:uLnTx/>
                <a:uFillTx/>
                <a:latin typeface="Alexandria"/>
                <a:ea typeface="+mn-ea"/>
                <a:cs typeface="Alexandria"/>
              </a:rPr>
              <a:t>البيئة التنظيمية والـ </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Sandbox:</a:t>
            </a:r>
            <a:r>
              <a:rPr kumimoji="0" lang="ar-EG" sz="2000" b="1" i="0" u="none" strike="noStrike" kern="1200" cap="none" spc="0" normalizeH="0" baseline="0" noProof="0" dirty="0">
                <a:ln>
                  <a:noFill/>
                </a:ln>
                <a:solidFill>
                  <a:prstClr val="black"/>
                </a:solidFill>
                <a:effectLst/>
                <a:uLnTx/>
                <a:uFillTx/>
                <a:latin typeface="Alexandria"/>
                <a:ea typeface="+mn-ea"/>
                <a:cs typeface="Alexandria"/>
              </a:rPr>
              <a:t> : </a:t>
            </a:r>
            <a:r>
              <a:rPr kumimoji="0" lang="ar-EG" sz="2000" b="0" i="0" u="none" strike="noStrike" kern="1200" cap="none" spc="0" normalizeH="0" baseline="0" noProof="0" dirty="0">
                <a:ln>
                  <a:noFill/>
                </a:ln>
                <a:solidFill>
                  <a:prstClr val="black"/>
                </a:solidFill>
                <a:effectLst/>
                <a:uLnTx/>
                <a:uFillTx/>
                <a:latin typeface="Alexandria"/>
                <a:ea typeface="+mn-ea"/>
                <a:cs typeface="Alexandria"/>
              </a:rPr>
              <a:t>أطلق مصرف البحرين المركزي  برنامج </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Sandbox </a:t>
            </a:r>
            <a:r>
              <a:rPr kumimoji="0" lang="ar-EG" sz="2000" b="0" i="0" u="none" strike="noStrike" kern="1200" cap="none" spc="0" normalizeH="0" baseline="0" noProof="0" dirty="0">
                <a:ln>
                  <a:noFill/>
                </a:ln>
                <a:solidFill>
                  <a:prstClr val="black"/>
                </a:solidFill>
                <a:effectLst/>
                <a:uLnTx/>
                <a:uFillTx/>
                <a:latin typeface="Alexandria"/>
                <a:ea typeface="+mn-ea"/>
                <a:cs typeface="Alexandria"/>
              </a:rPr>
              <a:t> التنظيمي في عام 2017،</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a:ea typeface="+mn-ea"/>
                <a:cs typeface="Alexandria"/>
              </a:rPr>
              <a:t>2. </a:t>
            </a:r>
            <a:r>
              <a:rPr kumimoji="0" lang="ar-EG" sz="2000" b="1" i="0" u="none" strike="noStrike" kern="1200" cap="none" spc="0" normalizeH="0" baseline="0" noProof="0" dirty="0">
                <a:ln>
                  <a:noFill/>
                </a:ln>
                <a:solidFill>
                  <a:prstClr val="black"/>
                </a:solidFill>
                <a:effectLst/>
                <a:uLnTx/>
                <a:uFillTx/>
                <a:latin typeface="Alexandria"/>
                <a:ea typeface="+mn-ea"/>
                <a:cs typeface="Alexandria"/>
              </a:rPr>
              <a:t>تنظيم العملات الرقمية والأصول المشفرة: </a:t>
            </a:r>
            <a:r>
              <a:rPr kumimoji="0" lang="ar-EG" sz="2000" b="0" i="0" u="none" strike="noStrike" kern="1200" cap="none" spc="0" normalizeH="0" baseline="0" noProof="0" dirty="0">
                <a:ln>
                  <a:noFill/>
                </a:ln>
                <a:solidFill>
                  <a:prstClr val="black"/>
                </a:solidFill>
                <a:effectLst/>
                <a:uLnTx/>
                <a:uFillTx/>
                <a:latin typeface="Alexandria"/>
                <a:ea typeface="+mn-ea"/>
                <a:cs typeface="Alexandria"/>
              </a:rPr>
              <a:t>البحرين من الدول الخليجية القليلة التي وضعت إطارًا قانونيًا واضحًا لتنظيم العملات المشفرة.</a:t>
            </a:r>
            <a:r>
              <a:rPr kumimoji="0" lang="ar-EG" sz="2000" b="1" i="0" u="none" strike="noStrike" kern="1200" cap="none" spc="0" normalizeH="0" baseline="0" noProof="0" dirty="0">
                <a:ln>
                  <a:noFill/>
                </a:ln>
                <a:solidFill>
                  <a:prstClr val="black"/>
                </a:solidFill>
                <a:effectLst/>
                <a:uLnTx/>
                <a:uFillTx/>
                <a:latin typeface="Alexandria"/>
                <a:ea typeface="+mn-ea"/>
                <a:cs typeface="Alexandria"/>
              </a:rPr>
              <a:t>مثال</a:t>
            </a:r>
            <a:r>
              <a:rPr kumimoji="0" lang="ar-EG" sz="2000" b="0" i="0" u="none" strike="noStrike" kern="1200" cap="none" spc="0" normalizeH="0" baseline="0" noProof="0" dirty="0">
                <a:ln>
                  <a:noFill/>
                </a:ln>
                <a:solidFill>
                  <a:prstClr val="black"/>
                </a:solidFill>
                <a:effectLst/>
                <a:uLnTx/>
                <a:uFillTx/>
                <a:latin typeface="Alexandria"/>
                <a:ea typeface="+mn-ea"/>
                <a:cs typeface="Alexandria"/>
              </a:rPr>
              <a:t>:منح تراخيص لمنصات مثل </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Rain</a:t>
            </a:r>
            <a:r>
              <a:rPr kumimoji="0" lang="en-US" sz="2000" b="0" i="0" u="none" strike="noStrike" kern="1200" cap="none" spc="0" normalizeH="0" baseline="0" noProof="0" dirty="0">
                <a:ln>
                  <a:noFill/>
                </a:ln>
                <a:solidFill>
                  <a:prstClr val="black"/>
                </a:solidFill>
                <a:effectLst/>
                <a:uLnTx/>
                <a:uFillTx/>
                <a:latin typeface="Alexandria"/>
                <a:ea typeface="+mn-ea"/>
                <a:cs typeface="Alexandria"/>
              </a:rPr>
              <a:t> </a:t>
            </a:r>
            <a:r>
              <a:rPr kumimoji="0" lang="ar-EG" sz="2000" b="0" i="0" u="none" strike="noStrike" kern="1200" cap="none" spc="0" normalizeH="0" baseline="0" noProof="0" dirty="0">
                <a:ln>
                  <a:noFill/>
                </a:ln>
                <a:solidFill>
                  <a:prstClr val="black"/>
                </a:solidFill>
                <a:effectLst/>
                <a:uLnTx/>
                <a:uFillTx/>
                <a:latin typeface="Alexandria"/>
                <a:ea typeface="+mn-ea"/>
                <a:cs typeface="Alexandria"/>
              </a:rPr>
              <a:t> لتداول العملات الرقمية بشكل قانوني تحت إشراف مصرف البحرين المركزي.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a:ea typeface="+mn-ea"/>
                <a:cs typeface="Alexandria"/>
              </a:rPr>
              <a:t>3. </a:t>
            </a:r>
            <a:r>
              <a:rPr kumimoji="0" lang="ar-EG" sz="2000" b="1" i="0" u="none" strike="noStrike" kern="1200" cap="none" spc="0" normalizeH="0" baseline="0" noProof="0" dirty="0">
                <a:ln>
                  <a:noFill/>
                </a:ln>
                <a:solidFill>
                  <a:prstClr val="black"/>
                </a:solidFill>
                <a:effectLst/>
                <a:uLnTx/>
                <a:uFillTx/>
                <a:latin typeface="Alexandria"/>
                <a:ea typeface="+mn-ea"/>
                <a:cs typeface="Alexandria"/>
              </a:rPr>
              <a:t>حلول الدفع الإلكتروني والمحافظ الرقمية</a:t>
            </a:r>
            <a:r>
              <a:rPr kumimoji="0" lang="ar-EG" sz="2000" b="0" i="0" u="none" strike="noStrike" kern="1200" cap="none" spc="0" normalizeH="0" baseline="0" noProof="0" dirty="0">
                <a:ln>
                  <a:noFill/>
                </a:ln>
                <a:solidFill>
                  <a:prstClr val="black"/>
                </a:solidFill>
                <a:effectLst/>
                <a:uLnTx/>
                <a:uFillTx/>
                <a:latin typeface="Alexandria"/>
                <a:ea typeface="+mn-ea"/>
                <a:cs typeface="Alexandria"/>
              </a:rPr>
              <a:t>: انتشار واسع لحلول الدفع عبر الهاتف وخدمات المحافظ الذكية.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a:ea typeface="+mn-ea"/>
                <a:cs typeface="Alexandria"/>
              </a:rPr>
              <a:t>مثال: منصة </a:t>
            </a:r>
            <a:r>
              <a:rPr kumimoji="0" lang="en-US" sz="2000" b="1" i="0" u="none" strike="noStrike" kern="1200" cap="none" spc="0" normalizeH="0" baseline="0" noProof="0" dirty="0" err="1">
                <a:ln>
                  <a:noFill/>
                </a:ln>
                <a:solidFill>
                  <a:prstClr val="black"/>
                </a:solidFill>
                <a:effectLst/>
                <a:uLnTx/>
                <a:uFillTx/>
                <a:latin typeface="Alexandria"/>
                <a:ea typeface="+mn-ea"/>
                <a:cs typeface="Alexandria"/>
              </a:rPr>
              <a:t>BenefitPay</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 </a:t>
            </a:r>
            <a:r>
              <a:rPr kumimoji="0" lang="ar-EG" sz="2000" b="0" i="0" u="none" strike="noStrike" kern="1200" cap="none" spc="0" normalizeH="0" baseline="0" noProof="0" dirty="0">
                <a:ln>
                  <a:noFill/>
                </a:ln>
                <a:solidFill>
                  <a:prstClr val="black"/>
                </a:solidFill>
                <a:effectLst/>
                <a:uLnTx/>
                <a:uFillTx/>
                <a:latin typeface="Alexandria"/>
                <a:ea typeface="+mn-ea"/>
                <a:cs typeface="Alexandria"/>
              </a:rPr>
              <a:t> التي أصبحت من أشهر التطبيقات المالية في البحرين، تقدم خدمات دفع فواتير، تحويل الأموال، وسداد المشتريات.</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prstClr val="black"/>
                </a:solidFill>
                <a:latin typeface="Alexandria"/>
                <a:cs typeface="Alexandria"/>
              </a:rPr>
              <a:t>4. تطوير حلول التمويل الجماعي </a:t>
            </a:r>
            <a:r>
              <a:rPr lang="en-US" sz="2000" b="1" dirty="0">
                <a:solidFill>
                  <a:prstClr val="black"/>
                </a:solidFill>
                <a:latin typeface="Alexandria"/>
                <a:cs typeface="Alexandria"/>
              </a:rPr>
              <a:t>Crowdfunding)</a:t>
            </a:r>
            <a:r>
              <a:rPr lang="ar-EG" sz="2000" b="1" dirty="0">
                <a:solidFill>
                  <a:prstClr val="black"/>
                </a:solidFill>
                <a:latin typeface="Alexandria"/>
                <a:cs typeface="Alexandria"/>
              </a:rPr>
              <a:t>) </a:t>
            </a:r>
            <a:r>
              <a:rPr lang="ar-EG" sz="2000" dirty="0">
                <a:solidFill>
                  <a:prstClr val="black"/>
                </a:solidFill>
                <a:latin typeface="Alexandria"/>
                <a:cs typeface="Alexandria"/>
              </a:rPr>
              <a:t>:تم إصدار تشريعات تنظم منصات التمويل الجماعي لدعم رواد الأعمال والشركات الصغيرة والمتوسطة.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prstClr val="black"/>
                </a:solidFill>
                <a:latin typeface="Alexandria"/>
                <a:cs typeface="Alexandria"/>
              </a:rPr>
              <a:t>مثال</a:t>
            </a:r>
            <a:r>
              <a:rPr lang="ar-EG" sz="2000" dirty="0">
                <a:solidFill>
                  <a:prstClr val="black"/>
                </a:solidFill>
                <a:latin typeface="Alexandria"/>
                <a:cs typeface="Alexandria"/>
              </a:rPr>
              <a:t>: منصة </a:t>
            </a:r>
            <a:r>
              <a:rPr lang="en-US" sz="2000" b="1" dirty="0">
                <a:solidFill>
                  <a:prstClr val="black"/>
                </a:solidFill>
                <a:latin typeface="Alexandria"/>
                <a:cs typeface="Alexandria"/>
              </a:rPr>
              <a:t>Eazy Financial Services </a:t>
            </a:r>
            <a:r>
              <a:rPr lang="ar-EG" sz="2000" b="1" dirty="0">
                <a:solidFill>
                  <a:prstClr val="black"/>
                </a:solidFill>
                <a:latin typeface="Alexandria"/>
                <a:cs typeface="Alexandria"/>
              </a:rPr>
              <a:t> </a:t>
            </a:r>
            <a:r>
              <a:rPr lang="ar-EG" sz="2000" dirty="0">
                <a:solidFill>
                  <a:prstClr val="black"/>
                </a:solidFill>
                <a:latin typeface="Alexandria"/>
                <a:cs typeface="Alexandria"/>
              </a:rPr>
              <a:t>تقدم حلول تمويل جماعي معتمدة من مصرف البحرين المركزي.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a:ea typeface="+mn-ea"/>
                <a:cs typeface="Alexandria"/>
              </a:rPr>
              <a:t>5</a:t>
            </a:r>
            <a:r>
              <a:rPr kumimoji="0" lang="ar-EG" sz="2000" b="1" i="0" u="none" strike="noStrike" kern="1200" cap="none" spc="0" normalizeH="0" baseline="0" noProof="0" dirty="0">
                <a:ln>
                  <a:noFill/>
                </a:ln>
                <a:solidFill>
                  <a:prstClr val="black"/>
                </a:solidFill>
                <a:effectLst/>
                <a:uLnTx/>
                <a:uFillTx/>
                <a:latin typeface="Alexandria"/>
                <a:ea typeface="+mn-ea"/>
                <a:cs typeface="Alexandria"/>
              </a:rPr>
              <a:t>. التركيز على الأمن السيبراني وحماية البيانات: </a:t>
            </a:r>
            <a:r>
              <a:rPr kumimoji="0" lang="ar-EG" sz="2000" b="0" i="0" u="none" strike="noStrike" kern="1200" cap="none" spc="0" normalizeH="0" baseline="0" noProof="0" dirty="0">
                <a:ln>
                  <a:noFill/>
                </a:ln>
                <a:solidFill>
                  <a:prstClr val="black"/>
                </a:solidFill>
                <a:effectLst/>
                <a:uLnTx/>
                <a:uFillTx/>
                <a:latin typeface="Alexandria"/>
                <a:ea typeface="+mn-ea"/>
                <a:cs typeface="Alexandria"/>
              </a:rPr>
              <a:t>أصدر مصرف البحرين المركزي معايير خاصة للأمن السيبراني لحماية الأنظمة المالية الرقمية وضمان أمن معلومات العملاء.</a:t>
            </a:r>
          </a:p>
        </p:txBody>
      </p:sp>
      <p:pic>
        <p:nvPicPr>
          <p:cNvPr id="6" name="Graphic 21">
            <a:extLst>
              <a:ext uri="{FF2B5EF4-FFF2-40B4-BE49-F238E27FC236}">
                <a16:creationId xmlns:a16="http://schemas.microsoft.com/office/drawing/2014/main" id="{7002F254-191B-FB65-FC22-1A8465CEC0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77600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C48F5D-C0A7-551E-689D-83D8906F89F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8893567-F0EC-A08F-2E9D-9CFF4995EA6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2EAFD0A-B9F9-5667-8E27-9E267D3269C8}"/>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الاردن - واقع التكنولوجيا المالية</a:t>
            </a:r>
          </a:p>
        </p:txBody>
      </p:sp>
      <p:sp>
        <p:nvSpPr>
          <p:cNvPr id="28" name="Rectangle 27">
            <a:extLst>
              <a:ext uri="{FF2B5EF4-FFF2-40B4-BE49-F238E27FC236}">
                <a16:creationId xmlns:a16="http://schemas.microsoft.com/office/drawing/2014/main" id="{46036068-3426-3C78-F8AA-94780AB185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090B2D2-DD7F-9C43-E808-396F67262DDB}"/>
              </a:ext>
            </a:extLst>
          </p:cNvPr>
          <p:cNvSpPr txBox="1"/>
          <p:nvPr/>
        </p:nvSpPr>
        <p:spPr>
          <a:xfrm>
            <a:off x="514351" y="1531617"/>
            <a:ext cx="11201400" cy="445795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المرتكزات الرئيسية لتطور </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FinTech</a:t>
            </a:r>
            <a:r>
              <a:rPr kumimoji="0" lang="en-US" sz="2400" b="1"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في الاردن :</a:t>
            </a:r>
          </a:p>
          <a:p>
            <a:pPr marL="457200" marR="0" lvl="0" indent="-457200" algn="just" defTabSz="914400" rtl="1" eaLnBrk="1" fontAlgn="auto" latinLnBrk="0" hangingPunct="1">
              <a:lnSpc>
                <a:spcPct val="150000"/>
              </a:lnSpc>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بيئة</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Sandbox</a:t>
            </a:r>
            <a:r>
              <a:rPr kumimoji="0" lang="en-US" sz="2400" b="1"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التنظيمية: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أطلق البنك المركزي الأردني البيئة التنظيمية التجريبية في عام 2018 بهدف مساعدة الشركات الناشئة والمبتكرة في قطاع </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FinTech</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على اختبار وتطوير منتجاتها في بيئة منظمة وآمنة.</a:t>
            </a:r>
          </a:p>
          <a:p>
            <a:pPr marL="457200" marR="0" lvl="0" indent="-457200" algn="r" defTabSz="914400" rtl="1" eaLnBrk="1" fontAlgn="auto" latinLnBrk="0" hangingPunct="1">
              <a:lnSpc>
                <a:spcPct val="150000"/>
              </a:lnSpc>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تطور خدمات الدفع الإلكتروني والمحافظ الرقمية: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شهدت خدمات الدفع عبر الهاتف المحمول نموًا كبيرًا، خاصة مع مبادرات البنك المركزي لتسهيل استخدام المحافظ الرقمية وخفض التعامل بالنقد.</a:t>
            </a:r>
          </a:p>
          <a:p>
            <a:pPr marL="457200" marR="0" lvl="0" indent="-457200" algn="r" defTabSz="914400" rtl="1" eaLnBrk="1" fontAlgn="auto" latinLnBrk="0" hangingPunct="1">
              <a:lnSpc>
                <a:spcPct val="150000"/>
              </a:lnSpc>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إنتشار حلول (التأمين الرقمي):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بدأت بعض شركات التأمين في تقديم منتجات وخدمات رقمية، مثل تقديم طلبات التأمين وتسوية المطالبات عبر الإنترنت.</a:t>
            </a:r>
          </a:p>
          <a:p>
            <a:pPr marR="0" lvl="0" algn="r" defTabSz="914400" rtl="1" eaLnBrk="1" fontAlgn="auto" latinLnBrk="0" hangingPunct="1">
              <a:lnSpc>
                <a:spcPct val="150000"/>
              </a:lnSpc>
              <a:spcBef>
                <a:spcPts val="0"/>
              </a:spcBef>
              <a:spcAft>
                <a:spcPts val="0"/>
              </a:spcAft>
              <a:buClrTx/>
              <a:buSzTx/>
              <a:tabLst/>
              <a:defRPr/>
            </a:pPr>
            <a:endParaRPr kumimoji="0" lang="ar-EG" sz="2400" b="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4DF0DAA4-AA22-7DCA-CC5C-BE4D47817F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907906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62E6-D3C8-2FA6-9711-E5618760948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AC8F811-9C1F-5D6C-5B71-B5E8643552D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A44F70A-0781-7798-C750-7F6C1E478844}"/>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الكويت - واقع التكنولوجيا المالية</a:t>
            </a:r>
          </a:p>
        </p:txBody>
      </p:sp>
      <p:sp>
        <p:nvSpPr>
          <p:cNvPr id="28" name="Rectangle 27">
            <a:extLst>
              <a:ext uri="{FF2B5EF4-FFF2-40B4-BE49-F238E27FC236}">
                <a16:creationId xmlns:a16="http://schemas.microsoft.com/office/drawing/2014/main" id="{A2EA9849-3F0D-07E6-666D-6C3D482590F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BC2BA90-78AA-277A-1DF6-FBD7BD934F21}"/>
              </a:ext>
            </a:extLst>
          </p:cNvPr>
          <p:cNvSpPr txBox="1"/>
          <p:nvPr/>
        </p:nvSpPr>
        <p:spPr>
          <a:xfrm>
            <a:off x="217170" y="1737361"/>
            <a:ext cx="11578589" cy="390356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المرتكزات الرئيسية لتطور </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FinTech  </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في الكويت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1. </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البيئة التنظيمية والـ </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Sandbox:</a:t>
            </a:r>
            <a:r>
              <a:rPr kumimoji="0" lang="ar-EG" sz="2000" b="1"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أطلق بنك الكويت المركزي في عام 2019 "بيئة تنظيمية تجريبية </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Sandbox" </a:t>
            </a:r>
            <a:r>
              <a:rPr kumimoji="0" lang="ar-EG" sz="2000" b="1"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لدعم الشركات الناشئة في اختبار حلول </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FinTech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الجديدة تحت إشراف مباشر من البنك المركزي </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مثال: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شاركت شركات مثل </a:t>
            </a:r>
            <a:r>
              <a:rPr kumimoji="0" lang="en-US" sz="2000" b="0" i="0" u="none" strike="noStrike" kern="1200" cap="none" spc="0" normalizeH="0" baseline="0" noProof="0" dirty="0">
                <a:ln>
                  <a:noFill/>
                </a:ln>
                <a:solidFill>
                  <a:prstClr val="black"/>
                </a:solidFill>
                <a:effectLst/>
                <a:uLnTx/>
                <a:uFillTx/>
                <a:latin typeface="Alexandria"/>
                <a:ea typeface="+mn-ea"/>
                <a:cs typeface="Alexandria"/>
              </a:rPr>
              <a:t>Tap Payments </a:t>
            </a:r>
            <a:r>
              <a:rPr kumimoji="0" lang="ar-EG" sz="2000" b="0" i="0" u="none" strike="noStrike" kern="1200" cap="none" spc="0" normalizeH="0" baseline="0" noProof="0" dirty="0">
                <a:ln>
                  <a:noFill/>
                </a:ln>
                <a:solidFill>
                  <a:prstClr val="black"/>
                </a:solidFill>
                <a:effectLst/>
                <a:uLnTx/>
                <a:uFillTx/>
                <a:latin typeface="Alexandria"/>
                <a:ea typeface="+mn-ea"/>
                <a:cs typeface="Alexandria"/>
              </a:rPr>
              <a:t>و</a:t>
            </a:r>
            <a:r>
              <a:rPr kumimoji="0" lang="en-US" sz="2000" b="0" i="0" u="none" strike="noStrike" kern="1200" cap="none" spc="0" normalizeH="0" baseline="0" noProof="0" dirty="0" err="1">
                <a:ln>
                  <a:noFill/>
                </a:ln>
                <a:solidFill>
                  <a:prstClr val="black"/>
                </a:solidFill>
                <a:effectLst/>
                <a:uLnTx/>
                <a:uFillTx/>
                <a:latin typeface="Alexandria"/>
                <a:ea typeface="+mn-ea"/>
                <a:cs typeface="Alexandria"/>
              </a:rPr>
              <a:t>MyFatoorah</a:t>
            </a:r>
            <a:r>
              <a:rPr kumimoji="0" lang="en-US" sz="2000" b="0"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في هذه البيئة لتطوير حلول الدفع الرقمي وخدمات التجارة الإلكترونية.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2. </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تطوير نظم الدفع الإلكتروني والمحافظ الذكية :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هناك توسع ملحوظ في استخدام المحافظ الرقمية وخدمات الدفع عبر الهاتف المحمول، مع دعم من البنك المركزي لتقليل الاعتماد على النقد.</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مثال</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KNET</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تقدم شبكة وطنية متكاملة لمدفوعات البطاقات والمشتريات الإلكترونية في الكويت.</a:t>
            </a:r>
            <a:endParaRPr kumimoji="0" lang="ar-EG" sz="1800" b="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2978F02D-E0AE-8639-9C0F-526D4EDDFF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686447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9E8CC0-C1EC-3467-02E3-F18350C8F80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6C0A2CF-FFBB-9B5F-3D43-BEE1D740AF0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91838FA-06AB-E620-1A12-A1F316C37772}"/>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المغرب - واقع التكنولوجيا المالية</a:t>
            </a:r>
          </a:p>
        </p:txBody>
      </p:sp>
      <p:sp>
        <p:nvSpPr>
          <p:cNvPr id="28" name="Rectangle 27">
            <a:extLst>
              <a:ext uri="{FF2B5EF4-FFF2-40B4-BE49-F238E27FC236}">
                <a16:creationId xmlns:a16="http://schemas.microsoft.com/office/drawing/2014/main" id="{F364220B-F088-4C2E-D7F2-72B38C7DF92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7D1F325-476B-2417-33DA-7DB3BD4660E5}"/>
              </a:ext>
            </a:extLst>
          </p:cNvPr>
          <p:cNvSpPr txBox="1"/>
          <p:nvPr/>
        </p:nvSpPr>
        <p:spPr>
          <a:xfrm>
            <a:off x="285750" y="1799303"/>
            <a:ext cx="11498581" cy="445795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المرتكزات الرئيسية لتطور </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FinTech </a:t>
            </a:r>
            <a:r>
              <a:rPr kumimoji="0" lang="ar-EG" sz="2000" b="1"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في المغرب :</a:t>
            </a:r>
          </a:p>
          <a:p>
            <a:pPr marL="457200" marR="0" lvl="0" indent="-457200" algn="just" defTabSz="914400" rtl="1" eaLnBrk="1" fontAlgn="auto" latinLnBrk="0" hangingPunct="1">
              <a:lnSpc>
                <a:spcPct val="150000"/>
              </a:lnSpc>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دعم الشمول المالي: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أطلق بنك المغرب (البنك المركزي المغربي) عدة مبادرات لتعزيز الشمول المالي، تستهدف خفض نسبة المواطنين غير المتعاملين مع البنوك (التي تصل إلى حوالي 60%)، من خلال حلول </a:t>
            </a:r>
            <a:r>
              <a:rPr kumimoji="0" lang="en-US" sz="2000" b="0" i="0" u="none" strike="noStrike" kern="1200" cap="none" spc="0" normalizeH="0" baseline="0" noProof="0" dirty="0">
                <a:ln>
                  <a:noFill/>
                </a:ln>
                <a:solidFill>
                  <a:prstClr val="black"/>
                </a:solidFill>
                <a:effectLst/>
                <a:uLnTx/>
                <a:uFillTx/>
                <a:latin typeface="Alexandria"/>
                <a:ea typeface="+mn-ea"/>
                <a:cs typeface="Alexandria"/>
              </a:rPr>
              <a:t>FinTech</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مثل المحافظ الرقمية وخدمات الدفع عبر الهاتف.</a:t>
            </a:r>
          </a:p>
          <a:p>
            <a:pPr marL="457200" marR="0" lvl="0" indent="-457200" algn="just" defTabSz="914400" rtl="1" eaLnBrk="1" fontAlgn="auto" latinLnBrk="0" hangingPunct="1">
              <a:lnSpc>
                <a:spcPct val="150000"/>
              </a:lnSpc>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انتشار خدمات الدفع الإلكتروني والمحافظ الذكية: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توسعت خدمات الدفع الإلكتروني بشكل كبير، خاصة في المدن الكبرى مثل الدار البيضاء والرباط.</a:t>
            </a:r>
          </a:p>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أمثلة: تم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أطلاق الحكومة  لخدمة تشجيع استخدام المحافظ الإلكترونية في المعاملات اليومية.</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شركات مثل </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Cash Plus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تقدم حلول دفع وتحويل الأموال عبر الهاتف المحمول.</a:t>
            </a:r>
            <a:endParaRPr kumimoji="0" lang="ar-EG" sz="1800" b="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21133A0F-CE49-9038-3D0D-D4A6F24945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097190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D51853-D36F-C320-A156-21D1EFF2095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3126B9B-9D7B-4D48-3994-FB5411537F5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6F14913-6FF3-DFA0-3A5A-80883042F695}"/>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تونس - واقع التكنولوجيا المالية</a:t>
            </a:r>
          </a:p>
        </p:txBody>
      </p:sp>
      <p:sp>
        <p:nvSpPr>
          <p:cNvPr id="28" name="Rectangle 27">
            <a:extLst>
              <a:ext uri="{FF2B5EF4-FFF2-40B4-BE49-F238E27FC236}">
                <a16:creationId xmlns:a16="http://schemas.microsoft.com/office/drawing/2014/main" id="{B449D60B-8582-E0B1-D3A3-A1C92B3431D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6717711-651E-83FF-53E5-A42D5712DFD0}"/>
              </a:ext>
            </a:extLst>
          </p:cNvPr>
          <p:cNvSpPr txBox="1"/>
          <p:nvPr/>
        </p:nvSpPr>
        <p:spPr>
          <a:xfrm>
            <a:off x="365761" y="1531621"/>
            <a:ext cx="11464290" cy="501194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المرتكزات الرئيسية لتطور </a:t>
            </a:r>
            <a:r>
              <a:rPr kumimoji="0" lang="en-US" sz="2400" b="1" i="0" u="none" strike="noStrike" kern="1200" cap="none" spc="0" normalizeH="0" baseline="0" noProof="0" dirty="0">
                <a:ln>
                  <a:noFill/>
                </a:ln>
                <a:solidFill>
                  <a:prstClr val="black"/>
                </a:solidFill>
                <a:effectLst/>
                <a:uLnTx/>
                <a:uFillTx/>
                <a:latin typeface="Alexandria"/>
                <a:ea typeface="+mn-ea"/>
                <a:cs typeface="Alexandria"/>
              </a:rPr>
              <a:t>FinTech </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في تونس :</a:t>
            </a:r>
          </a:p>
          <a:p>
            <a:pPr marL="457200" marR="0" lvl="0" indent="-457200" algn="just" defTabSz="914400" rtl="1" eaLnBrk="1" fontAlgn="auto" latinLnBrk="0" hangingPunct="1">
              <a:lnSpc>
                <a:spcPct val="150000"/>
              </a:lnSpc>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دعم الشمول المالي والتحول الرقمي: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يعمل البنك المركزي التونسي </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BCT) </a:t>
            </a:r>
            <a:r>
              <a:rPr kumimoji="0" lang="ar-EG" sz="2000" b="1"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على تعزيز الشمول المالي من خلال دعم حلول </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FinTech</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التي تخدم الشرائح غير المتعاملة مع البنوك التقليدية.تم تطوير استراتيجية وطنية للشمول المالي بالتعاون مع المؤسسات الدولية مثل البنك الدولي.</a:t>
            </a:r>
          </a:p>
          <a:p>
            <a:pPr marL="457200" marR="0" lvl="0" indent="-457200" algn="just" defTabSz="914400" rtl="1" eaLnBrk="1" fontAlgn="auto" latinLnBrk="0" hangingPunct="1">
              <a:lnSpc>
                <a:spcPct val="150000"/>
              </a:lnSpc>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توسع خدمات الدفع الإلكتروني والمحافظ الرقمية: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شهدت تونس انتشارًا واسعًا لخدمات الدفع عبر الهاتف المحمول والمحافظ الذكية.</a:t>
            </a:r>
          </a:p>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أمثلة: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تطبيق </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D17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الذي أطلقه البريد التونسي، والذي يسمح بفتح محافظ إلكترونية وإجراء عمليات الدفع والتحويل المالي بسهولة.</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توجد تطبيقات تقدم خدمات مصرفية رقمية بالكامل، بما في ذلك فتح حسابات وتحويل الأموال إلكترونيًا.</a:t>
            </a:r>
            <a:endParaRPr kumimoji="0" lang="ar-EG" sz="1800" b="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A5BBD831-3612-011F-8FB9-D89580AFC2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519441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BF6E5C-B6AA-E487-8D04-9585869796D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4BFC88-2482-3276-EF7D-F4F70101D5C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9A8C8C6-20C1-F395-1C62-FD238243D1C1}"/>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علاقة التقنية المالية بالشمول المالي في الدول العربية</a:t>
            </a:r>
          </a:p>
        </p:txBody>
      </p:sp>
      <p:sp>
        <p:nvSpPr>
          <p:cNvPr id="28" name="Rectangle 27">
            <a:extLst>
              <a:ext uri="{FF2B5EF4-FFF2-40B4-BE49-F238E27FC236}">
                <a16:creationId xmlns:a16="http://schemas.microsoft.com/office/drawing/2014/main" id="{0B3CD494-94D3-39EA-6354-35DDA4B8135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4ABCC12-1C94-22A2-217F-92B4BCFF32D1}"/>
              </a:ext>
            </a:extLst>
          </p:cNvPr>
          <p:cNvSpPr txBox="1"/>
          <p:nvPr/>
        </p:nvSpPr>
        <p:spPr>
          <a:xfrm>
            <a:off x="217171" y="1400748"/>
            <a:ext cx="11704320" cy="4832092"/>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a:ea typeface="+mn-ea"/>
                <a:cs typeface="Alexandria"/>
              </a:rPr>
              <a:t>تحسين الوصول للخدمات المالية:</a:t>
            </a:r>
          </a:p>
          <a:p>
            <a:pPr marL="0" marR="0" lvl="0" indent="0" algn="just" defTabSz="914400" rtl="1" eaLnBrk="1" fontAlgn="auto" latinLnBrk="0" hangingPunct="1">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Alexandria"/>
                <a:ea typeface="+mn-ea"/>
                <a:cs typeface="Alexandria"/>
              </a:rPr>
              <a:t>البنوك التقليدية لا تصل بسهولة إلى المناطق النائية ، بينما التطبيقات المالية </a:t>
            </a:r>
            <a:r>
              <a:rPr kumimoji="0" lang="en-US" sz="2200" b="0" i="0" u="none" strike="noStrike" kern="1200" cap="none" spc="0" normalizeH="0" baseline="0" noProof="0" dirty="0">
                <a:ln>
                  <a:noFill/>
                </a:ln>
                <a:solidFill>
                  <a:prstClr val="black"/>
                </a:solidFill>
                <a:effectLst/>
                <a:uLnTx/>
                <a:uFillTx/>
                <a:latin typeface="Alexandria"/>
                <a:ea typeface="+mn-ea"/>
              </a:rPr>
              <a:t>FinTech </a:t>
            </a:r>
            <a:r>
              <a:rPr kumimoji="0" lang="ar-EG" sz="2200" b="0" i="0" u="none" strike="noStrike" kern="1200" cap="none" spc="0" normalizeH="0" baseline="0" noProof="0" dirty="0">
                <a:ln>
                  <a:noFill/>
                </a:ln>
                <a:solidFill>
                  <a:prstClr val="black"/>
                </a:solidFill>
                <a:effectLst/>
                <a:uLnTx/>
                <a:uFillTx/>
                <a:latin typeface="Alexandria"/>
                <a:ea typeface="+mn-ea"/>
                <a:cs typeface="Alexandria"/>
              </a:rPr>
              <a:t>عبر الهواتف الذكية توفر حسابات رقمية للمواطنين غير المخدومين مصرفيًا.</a:t>
            </a:r>
          </a:p>
          <a:p>
            <a:pPr marL="0" marR="0" lvl="0" indent="0" algn="just" defTabSz="914400" rtl="1" eaLnBrk="1" fontAlgn="auto" latinLnBrk="0" hangingPunct="1">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Alexandria"/>
                <a:ea typeface="+mn-ea"/>
                <a:cs typeface="Alexandria"/>
              </a:rPr>
              <a:t> </a:t>
            </a:r>
            <a:r>
              <a:rPr kumimoji="0" lang="ar-EG" sz="2200" b="1" i="0" u="none" strike="noStrike" kern="1200" cap="none" spc="0" normalizeH="0" baseline="0" noProof="0" dirty="0">
                <a:ln>
                  <a:noFill/>
                </a:ln>
                <a:solidFill>
                  <a:prstClr val="black"/>
                </a:solidFill>
                <a:effectLst/>
                <a:uLnTx/>
                <a:uFillTx/>
                <a:latin typeface="Alexandria"/>
                <a:ea typeface="+mn-ea"/>
                <a:cs typeface="Alexandria"/>
              </a:rPr>
              <a:t>مثال: </a:t>
            </a:r>
            <a:r>
              <a:rPr kumimoji="0" lang="ar-EG" sz="2200" b="0" i="0" u="none" strike="noStrike" kern="1200" cap="none" spc="0" normalizeH="0" baseline="0" noProof="0" dirty="0">
                <a:ln>
                  <a:noFill/>
                </a:ln>
                <a:solidFill>
                  <a:prstClr val="black"/>
                </a:solidFill>
                <a:effectLst/>
                <a:uLnTx/>
                <a:uFillTx/>
                <a:latin typeface="Alexandria"/>
                <a:ea typeface="+mn-ea"/>
                <a:cs typeface="Alexandria"/>
              </a:rPr>
              <a:t>في مصر:شركة "فوري" تقدم خدمات دفع الفواتير، وتحويل الأموال، وشحن الرصيد عبر الهاتف حتى في المناطق الريفية.</a:t>
            </a:r>
          </a:p>
          <a:p>
            <a:pPr marL="0" marR="0" lvl="0" indent="0" algn="just" defTabSz="914400" rtl="1" eaLnBrk="1" fontAlgn="auto" latinLnBrk="0" hangingPunct="1">
              <a:spcBef>
                <a:spcPts val="0"/>
              </a:spcBef>
              <a:spcAft>
                <a:spcPts val="0"/>
              </a:spcAft>
              <a:buClrTx/>
              <a:buSzTx/>
              <a:buFontTx/>
              <a:buNone/>
              <a:tabLst/>
              <a:defRPr/>
            </a:pPr>
            <a:r>
              <a:rPr lang="ar-EG" sz="2200" b="1" dirty="0">
                <a:solidFill>
                  <a:prstClr val="black"/>
                </a:solidFill>
                <a:latin typeface="Alexandria"/>
                <a:cs typeface="Alexandria"/>
              </a:rPr>
              <a:t>دور شركات التكنولوجيا المالية في تحقيق الشمول المالي : </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a:ea typeface="+mn-ea"/>
                <a:cs typeface="Alexandria"/>
              </a:rPr>
              <a:t>الوصول عبر الهاتف المحمول: </a:t>
            </a:r>
            <a:r>
              <a:rPr kumimoji="0" lang="ar-EG" sz="2200" b="0" i="0" u="none" strike="noStrike" kern="1200" cap="none" spc="0" normalizeH="0" baseline="0" noProof="0" dirty="0">
                <a:ln>
                  <a:noFill/>
                </a:ln>
                <a:solidFill>
                  <a:prstClr val="black"/>
                </a:solidFill>
                <a:effectLst/>
                <a:uLnTx/>
                <a:uFillTx/>
                <a:latin typeface="Alexandria"/>
                <a:ea typeface="+mn-ea"/>
                <a:cs typeface="Alexandria"/>
              </a:rPr>
              <a:t>معظم سكان الدول العربية يمتلكون هواتف ذكية، مما يسمح بالوصول إلى الخدمات المالية دون الحاجة لزيارة فرع مصرفي.</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a:ea typeface="+mn-ea"/>
                <a:cs typeface="Alexandria"/>
              </a:rPr>
              <a:t>سهولة فتح الحسابات الرقمية: </a:t>
            </a:r>
            <a:r>
              <a:rPr kumimoji="0" lang="ar-EG" sz="2200" b="0" i="0" u="none" strike="noStrike" kern="1200" cap="none" spc="0" normalizeH="0" baseline="0" noProof="0" dirty="0">
                <a:ln>
                  <a:noFill/>
                </a:ln>
                <a:solidFill>
                  <a:prstClr val="black"/>
                </a:solidFill>
                <a:effectLst/>
                <a:uLnTx/>
                <a:uFillTx/>
                <a:latin typeface="Alexandria"/>
                <a:ea typeface="+mn-ea"/>
                <a:cs typeface="Alexandria"/>
              </a:rPr>
              <a:t>يمكن فتح محفظة إلكترونية في دقائق دون شروط مرهقة.</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a:ea typeface="+mn-ea"/>
                <a:cs typeface="Alexandria"/>
              </a:rPr>
              <a:t>خدمات مخصصة لغير المتعاملين مع البنوك: </a:t>
            </a:r>
            <a:r>
              <a:rPr kumimoji="0" lang="ar-EG" sz="2200" b="0" i="0" u="none" strike="noStrike" kern="1200" cap="none" spc="0" normalizeH="0" baseline="0" noProof="0" dirty="0">
                <a:ln>
                  <a:noFill/>
                </a:ln>
                <a:solidFill>
                  <a:prstClr val="black"/>
                </a:solidFill>
                <a:effectLst/>
                <a:uLnTx/>
                <a:uFillTx/>
                <a:latin typeface="Alexandria"/>
                <a:ea typeface="+mn-ea"/>
                <a:cs typeface="Alexandria"/>
              </a:rPr>
              <a:t>مثل الدفع المسبق، التحويلات منخفضة التكلفة، والادخار الرقمي.</a:t>
            </a:r>
          </a:p>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a:ea typeface="+mn-ea"/>
                <a:cs typeface="Alexandria"/>
              </a:rPr>
              <a:t>التحدي في البنوك التقليدية:</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a:ea typeface="+mn-ea"/>
                <a:cs typeface="Alexandria"/>
              </a:rPr>
              <a:t>ضعف الانتشار الجغرافي</a:t>
            </a:r>
            <a:r>
              <a:rPr kumimoji="0" lang="ar-EG" sz="2200" b="0" i="0" u="none" strike="noStrike" kern="1200" cap="none" spc="0" normalizeH="0" baseline="0" noProof="0" dirty="0">
                <a:ln>
                  <a:noFill/>
                </a:ln>
                <a:solidFill>
                  <a:prstClr val="black"/>
                </a:solidFill>
                <a:effectLst/>
                <a:uLnTx/>
                <a:uFillTx/>
                <a:latin typeface="Alexandria"/>
                <a:ea typeface="+mn-ea"/>
                <a:cs typeface="Alexandria"/>
              </a:rPr>
              <a:t>: كثير من البنوك التقليدية لا توجد فروعها في المناطق النائية أو الريفية.</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a:ea typeface="+mn-ea"/>
                <a:cs typeface="Alexandria"/>
              </a:rPr>
              <a:t>ارتفاع تكلفة الوصول للخدمة: </a:t>
            </a:r>
            <a:r>
              <a:rPr kumimoji="0" lang="ar-EG" sz="2200" b="0" i="0" u="none" strike="noStrike" kern="1200" cap="none" spc="0" normalizeH="0" baseline="0" noProof="0" dirty="0">
                <a:ln>
                  <a:noFill/>
                </a:ln>
                <a:solidFill>
                  <a:prstClr val="black"/>
                </a:solidFill>
                <a:effectLst/>
                <a:uLnTx/>
                <a:uFillTx/>
                <a:latin typeface="Alexandria"/>
                <a:ea typeface="+mn-ea"/>
                <a:cs typeface="Alexandria"/>
              </a:rPr>
              <a:t>فتح حساب بنكي أو إجراء معاملة غالبًا يتطلب وقتًا وجهدًا وتكاليف.</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a:ea typeface="+mn-ea"/>
                <a:cs typeface="Alexandria"/>
              </a:rPr>
              <a:t>شروط معقدة</a:t>
            </a:r>
            <a:r>
              <a:rPr kumimoji="0" lang="ar-EG" sz="2200" b="0" i="0" u="none" strike="noStrike" kern="1200" cap="none" spc="0" normalizeH="0" baseline="0" noProof="0" dirty="0">
                <a:ln>
                  <a:noFill/>
                </a:ln>
                <a:solidFill>
                  <a:prstClr val="black"/>
                </a:solidFill>
                <a:effectLst/>
                <a:uLnTx/>
                <a:uFillTx/>
                <a:latin typeface="Alexandria"/>
                <a:ea typeface="+mn-ea"/>
                <a:cs typeface="Alexandria"/>
              </a:rPr>
              <a:t>: بعض الشرائح السكانية لا تملك الوثائق أو الحد الأدنى من الدخل المطلوب لفتح حساب.</a:t>
            </a:r>
          </a:p>
          <a:p>
            <a:pPr marL="0" marR="0" lvl="0" indent="0" algn="r" defTabSz="914400" rtl="1" eaLnBrk="1" fontAlgn="auto" latinLnBrk="0" hangingPunct="1">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1E6E95DD-B43C-88C2-00E7-34A51EBC1E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665240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905902-134D-FB4B-0DC6-4BC9028CACB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0971ECA-EE0D-2889-7EFF-380CC69AD80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AC5EB20-6EFC-DE0F-4431-472C9E5EDBB8}"/>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علاقة التقنية المالية بالشمول المالي في الدول العربية</a:t>
            </a:r>
          </a:p>
        </p:txBody>
      </p:sp>
      <p:sp>
        <p:nvSpPr>
          <p:cNvPr id="28" name="Rectangle 27">
            <a:extLst>
              <a:ext uri="{FF2B5EF4-FFF2-40B4-BE49-F238E27FC236}">
                <a16:creationId xmlns:a16="http://schemas.microsoft.com/office/drawing/2014/main" id="{587A1E81-FA93-4A53-AABB-D7AA327F7BB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367DDF2-E86A-BF55-9C52-D1D51FC488A4}"/>
              </a:ext>
            </a:extLst>
          </p:cNvPr>
          <p:cNvSpPr txBox="1"/>
          <p:nvPr/>
        </p:nvSpPr>
        <p:spPr>
          <a:xfrm>
            <a:off x="365761" y="1531621"/>
            <a:ext cx="11464290" cy="4801314"/>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تقليل تكلفة الخدمات المالية:</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فتح حساب أو الحصول على قرض من بنك تقليدي مكلف ومعقد ، حلول </a:t>
            </a:r>
            <a:r>
              <a:rPr kumimoji="0" lang="en-US" sz="2000" b="0" i="0" u="none" strike="noStrike" kern="1200" cap="none" spc="0" normalizeH="0" baseline="0" noProof="0" dirty="0">
                <a:ln>
                  <a:noFill/>
                </a:ln>
                <a:solidFill>
                  <a:prstClr val="black"/>
                </a:solidFill>
                <a:effectLst/>
                <a:uLnTx/>
                <a:uFillTx/>
                <a:latin typeface="Alexandria"/>
                <a:ea typeface="+mn-ea"/>
                <a:cs typeface="Alexandria"/>
              </a:rPr>
              <a:t>FinTech</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تقلل التكاليف من خلال التشغيل الآلي وعدم الحاجة لفروع.</a:t>
            </a: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مثال:</a:t>
            </a: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في الأردن: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محفظة "زين كاش" تتيح للمستخدمين تحويل واستقبال الأموال ودفع الفواتير إلكترونيًا بدون الحاجة لحساب بنكي.</a:t>
            </a: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تسهيل تمويل المشروعات الصغيرة :</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المشروعات الصغيرة والمتوسطة تجد صعوبة في الحصول على تمويل مصرفي بسبب متطلبات الضمانات.</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منصات التمويل الجماعي والإقراض المباشر بين الأفراد </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P2P Lending) )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a:t>
            </a:r>
            <a:endParaRPr kumimoji="0" lang="en-US" sz="2400" b="0" i="0" u="none" strike="noStrike" kern="1200" cap="none" spc="0" normalizeH="0" baseline="0" noProof="0" dirty="0">
              <a:ln>
                <a:noFill/>
              </a:ln>
              <a:solidFill>
                <a:prstClr val="black"/>
              </a:solidFill>
              <a:effectLst/>
              <a:uLnTx/>
              <a:uFillTx/>
              <a:latin typeface="Alexandria"/>
              <a:ea typeface="+mn-ea"/>
              <a:cs typeface="Alexandria"/>
            </a:endParaRP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مثال:</a:t>
            </a: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في دولة الإمارات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توجد منصة  </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Beehive</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تقدم تمويل جماعي معتمد للشركات الصغيرة والمتوسطة دون المرور بالبنوك.</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3D455F97-2D18-CA62-494A-80E762144D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120701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0C4775-5D3D-53A2-6FC0-A1C1E22E321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E53D674-D817-EFDD-99DF-8588584E2ED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0C9AE97-9BAD-17BB-17B6-934EAED48EB6}"/>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علاقة التقنية المالية بالشمول المالي في الدول العربية</a:t>
            </a:r>
          </a:p>
        </p:txBody>
      </p:sp>
      <p:sp>
        <p:nvSpPr>
          <p:cNvPr id="28" name="Rectangle 27">
            <a:extLst>
              <a:ext uri="{FF2B5EF4-FFF2-40B4-BE49-F238E27FC236}">
                <a16:creationId xmlns:a16="http://schemas.microsoft.com/office/drawing/2014/main" id="{47373ADE-1AAC-3445-E533-FD2DD1E5498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2109701-ABE8-A649-6D5E-086D5BAE74FF}"/>
              </a:ext>
            </a:extLst>
          </p:cNvPr>
          <p:cNvSpPr txBox="1"/>
          <p:nvPr/>
        </p:nvSpPr>
        <p:spPr>
          <a:xfrm>
            <a:off x="662939" y="1531621"/>
            <a:ext cx="10858501" cy="4801314"/>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دعم السيدات والشباب:</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النساء والشباب يجدون صعوبة في الوصول للخدمات المالية.</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منصات مالية رقمية سهلة الاستخدام ومتاحة للجميع عبر الهواتف.</a:t>
            </a: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مثال:</a:t>
            </a: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في المغرب: </a:t>
            </a:r>
            <a:r>
              <a:rPr lang="ar-EG" sz="2400" dirty="0">
                <a:solidFill>
                  <a:prstClr val="black"/>
                </a:solidFill>
                <a:latin typeface="Alexandria"/>
                <a:cs typeface="Alexandria"/>
              </a:rPr>
              <a:t>يوجد ب</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رنامج "</a:t>
            </a:r>
            <a:r>
              <a:rPr kumimoji="0" lang="en-US" sz="2400" b="0" i="0" u="none" strike="noStrike" kern="1200" cap="none" spc="0" normalizeH="0" baseline="0" noProof="0" dirty="0" err="1">
                <a:ln>
                  <a:noFill/>
                </a:ln>
                <a:solidFill>
                  <a:prstClr val="black"/>
                </a:solidFill>
                <a:effectLst/>
                <a:uLnTx/>
                <a:uFillTx/>
                <a:latin typeface="Alexandria"/>
                <a:ea typeface="+mn-ea"/>
                <a:cs typeface="Alexandria"/>
              </a:rPr>
              <a:t>Inwi</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 Money"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يساعد النساء في الأرياف على استلام حوالات وإجراء مدفوعات بسهولة من خلال هواتفهن.</a:t>
            </a: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تعزيز الأمان والثقة:</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الخوف من الاحتيال المالي يعوق استخدام الخدمات الرقمية.</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تطبيقات </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FinTech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تقدم تقنيات تحقق متعددة (</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OTP ،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البصمة </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Face ID)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a:t>
            </a:r>
            <a:endParaRPr kumimoji="0" lang="en-US" sz="2400" b="0" i="0" u="none" strike="noStrike" kern="1200" cap="none" spc="0" normalizeH="0" baseline="0" noProof="0" dirty="0">
              <a:ln>
                <a:noFill/>
              </a:ln>
              <a:solidFill>
                <a:prstClr val="black"/>
              </a:solidFill>
              <a:effectLst/>
              <a:uLnTx/>
              <a:uFillTx/>
              <a:latin typeface="Alexandria"/>
              <a:ea typeface="+mn-ea"/>
              <a:cs typeface="Alexandria"/>
            </a:endParaRPr>
          </a:p>
          <a:p>
            <a:pPr marL="0" marR="0" lvl="0" indent="0" algn="just" defTabSz="914400" rtl="1" eaLnBrk="1" fontAlgn="auto" latinLnBrk="0" hangingPunct="1">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مثال:</a:t>
            </a: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في السعودية</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تطبيق </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STC Pay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يوفر وسائل أمان قوية مع خاصية الدخول ببصمة الوجه أو الإصبع.</a:t>
            </a:r>
          </a:p>
          <a:p>
            <a:pPr marL="0" marR="0" lvl="0" indent="0" algn="just" defTabSz="914400" rtl="1" eaLnBrk="1" fontAlgn="auto" latinLnBrk="0" hangingPunct="1">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FB9CF656-31F4-D0CD-263C-89BFE4F8DE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820082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C1AD63-CE2A-1615-9D72-208C4563B24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D1A823D-C333-CF51-7382-A9C508B213F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6058F47-E468-FAA5-6C7D-8CECA23A6544}"/>
              </a:ext>
            </a:extLst>
          </p:cNvPr>
          <p:cNvSpPr txBox="1"/>
          <p:nvPr/>
        </p:nvSpPr>
        <p:spPr>
          <a:xfrm>
            <a:off x="1417320" y="725864"/>
            <a:ext cx="806604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تحديات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a:rPr>
              <a:t>FinTech </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 أمام الشمول المالي في الدول العربية</a:t>
            </a:r>
          </a:p>
        </p:txBody>
      </p:sp>
      <p:sp>
        <p:nvSpPr>
          <p:cNvPr id="28" name="Rectangle 27">
            <a:extLst>
              <a:ext uri="{FF2B5EF4-FFF2-40B4-BE49-F238E27FC236}">
                <a16:creationId xmlns:a16="http://schemas.microsoft.com/office/drawing/2014/main" id="{93C18BBC-A745-A27D-1DF9-121F79EC304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048947F-0DB7-B1B4-1591-D654308FF4E0}"/>
              </a:ext>
            </a:extLst>
          </p:cNvPr>
          <p:cNvSpPr txBox="1"/>
          <p:nvPr/>
        </p:nvSpPr>
        <p:spPr>
          <a:xfrm>
            <a:off x="445769" y="1680208"/>
            <a:ext cx="11384281" cy="3516604"/>
          </a:xfrm>
          <a:prstGeom prst="rect">
            <a:avLst/>
          </a:prstGeom>
          <a:noFill/>
        </p:spPr>
        <p:txBody>
          <a:bodyPr wrap="square" rtlCol="0">
            <a:spAutoFit/>
          </a:bodyPr>
          <a:lstStyle/>
          <a:p>
            <a:pPr marL="342900" marR="0" lvl="0" indent="-342900" algn="just"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إنخفاض الثقافة المالية :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كثير من المستخدمين لا يفهمون استخدام التطبيقات المالية.</a:t>
            </a:r>
          </a:p>
          <a:p>
            <a:pPr marL="342900" marR="0" lvl="0" indent="-342900" algn="just"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ضعف البنية التحتية الرقمية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الإنترنت غير متوفر أو ضعيف في بعض المناطق.</a:t>
            </a:r>
          </a:p>
          <a:p>
            <a:pPr marL="342900" marR="0" lvl="0" indent="-342900" algn="just"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التشريعات غير المتطورة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بعض الدول لم تواكب تشريعاتها تطور التكنولوجيا المالية.</a:t>
            </a:r>
          </a:p>
          <a:p>
            <a:pPr marL="342900" marR="0" lvl="0" indent="-342900" algn="just"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المخاطر السيبرانية</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 تزايد جرائم الاحتيال الإلكتروني.</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8A7F44DA-42D8-D140-673B-1339555F0F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632722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7331A8-DD4D-536A-4829-B7727DA06C4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1574F22-22EF-2584-AED3-AB0311179B0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4E61F97-9CCF-845D-90F2-FAB6753ABD31}"/>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التحديات القانونية والتنظيمية للتكنولوجيا المالية في الدول العربية</a:t>
            </a:r>
          </a:p>
        </p:txBody>
      </p:sp>
      <p:sp>
        <p:nvSpPr>
          <p:cNvPr id="28" name="Rectangle 27">
            <a:extLst>
              <a:ext uri="{FF2B5EF4-FFF2-40B4-BE49-F238E27FC236}">
                <a16:creationId xmlns:a16="http://schemas.microsoft.com/office/drawing/2014/main" id="{9181604C-7EA9-625B-90B1-25B8D3E7A60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1EB57C4-04CE-39F2-B3F7-4C6C900BFD09}"/>
              </a:ext>
            </a:extLst>
          </p:cNvPr>
          <p:cNvSpPr txBox="1"/>
          <p:nvPr/>
        </p:nvSpPr>
        <p:spPr>
          <a:xfrm>
            <a:off x="800100" y="1355028"/>
            <a:ext cx="10744199" cy="5218544"/>
          </a:xfrm>
          <a:prstGeom prst="rect">
            <a:avLst/>
          </a:prstGeom>
          <a:noFill/>
        </p:spPr>
        <p:txBody>
          <a:bodyPr wrap="square" rtlCol="0">
            <a:spAutoFit/>
          </a:bodyPr>
          <a:lstStyle/>
          <a:p>
            <a:pPr algn="r" rtl="1">
              <a:lnSpc>
                <a:spcPct val="107000"/>
              </a:lnSpc>
              <a:spcAft>
                <a:spcPts val="800"/>
              </a:spcAft>
              <a:buNone/>
            </a:pPr>
            <a:r>
              <a:rPr lang="en-AE" sz="2400" kern="100" dirty="0">
                <a:effectLst/>
                <a:latin typeface="Aptos" panose="020B0004020202020204" pitchFamily="34" charset="0"/>
                <a:ea typeface="Aptos" panose="020B0004020202020204" pitchFamily="34" charset="0"/>
                <a:cs typeface="Alexandria"/>
              </a:rPr>
              <a:t> </a:t>
            </a:r>
            <a:r>
              <a:rPr lang="ar-EG" sz="2400" kern="100" dirty="0">
                <a:effectLst/>
                <a:latin typeface="Aptos" panose="020B0004020202020204" pitchFamily="34" charset="0"/>
                <a:ea typeface="Aptos" panose="020B0004020202020204" pitchFamily="34" charset="0"/>
                <a:cs typeface="Alexandria"/>
              </a:rPr>
              <a:t>- </a:t>
            </a:r>
            <a:r>
              <a:rPr lang="ar-SA" sz="2400" kern="100" dirty="0">
                <a:effectLst/>
                <a:latin typeface="Aptos" panose="020B0004020202020204" pitchFamily="34" charset="0"/>
                <a:ea typeface="Aptos" panose="020B0004020202020204" pitchFamily="34" charset="0"/>
                <a:cs typeface="Alexandria"/>
              </a:rPr>
              <a:t>ضعف التشريعات الموحدة إقليميًا</a:t>
            </a:r>
            <a:r>
              <a:rPr lang="en-AE" sz="2400" kern="100" dirty="0">
                <a:effectLst/>
                <a:latin typeface="Aptos" panose="020B0004020202020204" pitchFamily="34" charset="0"/>
                <a:ea typeface="Aptos" panose="020B0004020202020204" pitchFamily="34" charset="0"/>
                <a:cs typeface="Alexandria"/>
              </a:rPr>
              <a:t>.</a:t>
            </a:r>
          </a:p>
          <a:p>
            <a:pPr lvl="0" algn="r" rtl="1">
              <a:lnSpc>
                <a:spcPct val="107000"/>
              </a:lnSpc>
              <a:spcAft>
                <a:spcPts val="800"/>
              </a:spcAft>
              <a:tabLst>
                <a:tab pos="457200" algn="l"/>
              </a:tabLst>
            </a:pPr>
            <a:r>
              <a:rPr lang="ar-EG" sz="2400" kern="100" dirty="0">
                <a:effectLst/>
                <a:latin typeface="Aptos" panose="020B0004020202020204" pitchFamily="34" charset="0"/>
                <a:ea typeface="Aptos" panose="020B0004020202020204" pitchFamily="34" charset="0"/>
                <a:cs typeface="Alexandria"/>
              </a:rPr>
              <a:t>- </a:t>
            </a:r>
            <a:r>
              <a:rPr lang="ar-SA" sz="2400" kern="100" dirty="0">
                <a:effectLst/>
                <a:latin typeface="Aptos" panose="020B0004020202020204" pitchFamily="34" charset="0"/>
                <a:ea typeface="Aptos" panose="020B0004020202020204" pitchFamily="34" charset="0"/>
                <a:cs typeface="Alexandria"/>
              </a:rPr>
              <a:t>مخاطر غسل الأموال وتمويل الإرهاب عبر المنصات الرقمية</a:t>
            </a:r>
            <a:r>
              <a:rPr lang="en-AE" sz="2400" kern="100" dirty="0">
                <a:effectLst/>
                <a:latin typeface="Aptos" panose="020B0004020202020204" pitchFamily="34" charset="0"/>
                <a:ea typeface="Aptos" panose="020B0004020202020204" pitchFamily="34" charset="0"/>
                <a:cs typeface="Alexandria"/>
              </a:rPr>
              <a:t>.</a:t>
            </a:r>
          </a:p>
          <a:p>
            <a:pPr lvl="0" algn="r" rtl="1">
              <a:lnSpc>
                <a:spcPct val="107000"/>
              </a:lnSpc>
              <a:spcAft>
                <a:spcPts val="800"/>
              </a:spcAft>
              <a:tabLst>
                <a:tab pos="457200" algn="l"/>
              </a:tabLst>
            </a:pPr>
            <a:r>
              <a:rPr lang="ar-EG" sz="2400" kern="100" dirty="0">
                <a:effectLst/>
                <a:latin typeface="Aptos" panose="020B0004020202020204" pitchFamily="34" charset="0"/>
                <a:ea typeface="Aptos" panose="020B0004020202020204" pitchFamily="34" charset="0"/>
                <a:cs typeface="Alexandria"/>
              </a:rPr>
              <a:t>- </a:t>
            </a:r>
            <a:r>
              <a:rPr lang="ar-SA" sz="2400" kern="100" dirty="0">
                <a:effectLst/>
                <a:latin typeface="Aptos" panose="020B0004020202020204" pitchFamily="34" charset="0"/>
                <a:ea typeface="Aptos" panose="020B0004020202020204" pitchFamily="34" charset="0"/>
                <a:cs typeface="Alexandria"/>
              </a:rPr>
              <a:t>حماية المستهلك في التعاملات الرقمية</a:t>
            </a:r>
            <a:r>
              <a:rPr lang="en-AE" sz="2400" kern="100" dirty="0">
                <a:effectLst/>
                <a:latin typeface="Aptos" panose="020B0004020202020204" pitchFamily="34" charset="0"/>
                <a:ea typeface="Aptos" panose="020B0004020202020204" pitchFamily="34" charset="0"/>
                <a:cs typeface="Alexandria"/>
              </a:rPr>
              <a:t>.</a:t>
            </a:r>
          </a:p>
          <a:p>
            <a:pPr lvl="0" algn="r" rtl="1">
              <a:lnSpc>
                <a:spcPct val="107000"/>
              </a:lnSpc>
              <a:spcAft>
                <a:spcPts val="800"/>
              </a:spcAft>
              <a:tabLst>
                <a:tab pos="457200" algn="l"/>
              </a:tabLst>
            </a:pPr>
            <a:r>
              <a:rPr lang="ar-EG" sz="2400" kern="100" dirty="0">
                <a:effectLst/>
                <a:latin typeface="Aptos" panose="020B0004020202020204" pitchFamily="34" charset="0"/>
                <a:ea typeface="Aptos" panose="020B0004020202020204" pitchFamily="34" charset="0"/>
                <a:cs typeface="Alexandria"/>
              </a:rPr>
              <a:t>- </a:t>
            </a:r>
            <a:r>
              <a:rPr lang="ar-SA" sz="2400" kern="100" dirty="0">
                <a:effectLst/>
                <a:latin typeface="Aptos" panose="020B0004020202020204" pitchFamily="34" charset="0"/>
                <a:ea typeface="Aptos" panose="020B0004020202020204" pitchFamily="34" charset="0"/>
                <a:cs typeface="Alexandria"/>
              </a:rPr>
              <a:t>التحقق من الهوية الرقمية</a:t>
            </a:r>
            <a:r>
              <a:rPr lang="en-AE" sz="2400" kern="100" dirty="0">
                <a:effectLst/>
                <a:latin typeface="Aptos" panose="020B0004020202020204" pitchFamily="34" charset="0"/>
                <a:ea typeface="Aptos" panose="020B0004020202020204" pitchFamily="34" charset="0"/>
                <a:cs typeface="Alexandria"/>
              </a:rPr>
              <a:t> (e-KYC).</a:t>
            </a:r>
          </a:p>
          <a:p>
            <a:pPr lvl="0" algn="r" rtl="1">
              <a:lnSpc>
                <a:spcPct val="107000"/>
              </a:lnSpc>
              <a:spcAft>
                <a:spcPts val="800"/>
              </a:spcAft>
              <a:tabLst>
                <a:tab pos="457200" algn="l"/>
              </a:tabLst>
            </a:pPr>
            <a:r>
              <a:rPr lang="ar-EG" sz="2400" kern="100" dirty="0">
                <a:effectLst/>
                <a:latin typeface="Aptos" panose="020B0004020202020204" pitchFamily="34" charset="0"/>
                <a:ea typeface="Aptos" panose="020B0004020202020204" pitchFamily="34" charset="0"/>
                <a:cs typeface="Alexandria"/>
              </a:rPr>
              <a:t>- </a:t>
            </a:r>
            <a:r>
              <a:rPr lang="ar-SA" sz="2400" kern="100" dirty="0">
                <a:effectLst/>
                <a:latin typeface="Aptos" panose="020B0004020202020204" pitchFamily="34" charset="0"/>
                <a:ea typeface="Aptos" panose="020B0004020202020204" pitchFamily="34" charset="0"/>
                <a:cs typeface="Alexandria"/>
              </a:rPr>
              <a:t>التحديات الضريبية (ضرائب العملات الرقمية والمعاملات عبر الحدود)</a:t>
            </a:r>
            <a:r>
              <a:rPr lang="en-AE" sz="2400" kern="100" dirty="0">
                <a:effectLst/>
                <a:latin typeface="Aptos" panose="020B0004020202020204" pitchFamily="34" charset="0"/>
                <a:ea typeface="Aptos" panose="020B0004020202020204" pitchFamily="34" charset="0"/>
                <a:cs typeface="Alexandria"/>
              </a:rPr>
              <a:t>.</a:t>
            </a:r>
          </a:p>
          <a:p>
            <a:pPr lvl="0" algn="r" rtl="1">
              <a:lnSpc>
                <a:spcPct val="107000"/>
              </a:lnSpc>
              <a:spcAft>
                <a:spcPts val="800"/>
              </a:spcAft>
              <a:tabLst>
                <a:tab pos="457200" algn="l"/>
              </a:tabLst>
            </a:pPr>
            <a:r>
              <a:rPr lang="ar-EG" sz="2400" kern="100" dirty="0">
                <a:effectLst/>
                <a:latin typeface="Aptos" panose="020B0004020202020204" pitchFamily="34" charset="0"/>
                <a:ea typeface="Aptos" panose="020B0004020202020204" pitchFamily="34" charset="0"/>
                <a:cs typeface="Alexandria"/>
              </a:rPr>
              <a:t>- </a:t>
            </a:r>
            <a:r>
              <a:rPr lang="ar-SA" sz="2400" kern="100" dirty="0">
                <a:effectLst/>
                <a:latin typeface="Aptos" panose="020B0004020202020204" pitchFamily="34" charset="0"/>
                <a:ea typeface="Aptos" panose="020B0004020202020204" pitchFamily="34" charset="0"/>
                <a:cs typeface="Alexandria"/>
              </a:rPr>
              <a:t>نقص المهارات الفنية والقانونية</a:t>
            </a:r>
            <a:r>
              <a:rPr lang="en-AE" sz="2400" kern="100" dirty="0">
                <a:effectLst/>
                <a:latin typeface="Aptos" panose="020B0004020202020204" pitchFamily="34" charset="0"/>
                <a:ea typeface="Aptos" panose="020B0004020202020204" pitchFamily="34" charset="0"/>
                <a:cs typeface="Alexandria"/>
              </a:rPr>
              <a:t>.</a:t>
            </a:r>
          </a:p>
          <a:p>
            <a:pPr lvl="0" algn="r" rtl="1">
              <a:lnSpc>
                <a:spcPct val="107000"/>
              </a:lnSpc>
              <a:spcAft>
                <a:spcPts val="800"/>
              </a:spcAft>
              <a:tabLst>
                <a:tab pos="457200" algn="l"/>
              </a:tabLst>
            </a:pPr>
            <a:r>
              <a:rPr lang="ar-EG" sz="2400" kern="100" dirty="0">
                <a:effectLst/>
                <a:latin typeface="Aptos" panose="020B0004020202020204" pitchFamily="34" charset="0"/>
                <a:ea typeface="Aptos" panose="020B0004020202020204" pitchFamily="34" charset="0"/>
                <a:cs typeface="Alexandria"/>
              </a:rPr>
              <a:t>- </a:t>
            </a:r>
            <a:r>
              <a:rPr lang="ar-SA" sz="2400" kern="100" dirty="0">
                <a:effectLst/>
                <a:latin typeface="Aptos" panose="020B0004020202020204" pitchFamily="34" charset="0"/>
                <a:ea typeface="Aptos" panose="020B0004020202020204" pitchFamily="34" charset="0"/>
                <a:cs typeface="Alexandria"/>
              </a:rPr>
              <a:t>صعوبات جذب الاستثمارات الأجنبية في البيئة القانونية غير المستقرة</a:t>
            </a:r>
            <a:r>
              <a:rPr lang="en-AE" sz="2400" kern="100" dirty="0">
                <a:effectLst/>
                <a:latin typeface="Aptos" panose="020B0004020202020204" pitchFamily="34" charset="0"/>
                <a:ea typeface="Aptos" panose="020B0004020202020204" pitchFamily="34" charset="0"/>
                <a:cs typeface="Alexandria"/>
              </a:rPr>
              <a:t>.</a:t>
            </a:r>
          </a:p>
          <a:p>
            <a:pPr lvl="0" algn="r" rtl="1">
              <a:lnSpc>
                <a:spcPct val="107000"/>
              </a:lnSpc>
              <a:spcAft>
                <a:spcPts val="800"/>
              </a:spcAft>
              <a:tabLst>
                <a:tab pos="457200" algn="l"/>
              </a:tabLst>
            </a:pPr>
            <a:r>
              <a:rPr lang="ar-EG" sz="2400" kern="100" dirty="0">
                <a:effectLst/>
                <a:latin typeface="Aptos" panose="020B0004020202020204" pitchFamily="34" charset="0"/>
                <a:ea typeface="Aptos" panose="020B0004020202020204" pitchFamily="34" charset="0"/>
                <a:cs typeface="Alexandria"/>
              </a:rPr>
              <a:t>- </a:t>
            </a:r>
            <a:r>
              <a:rPr lang="ar-SA" sz="2400" kern="100" dirty="0">
                <a:effectLst/>
                <a:latin typeface="Aptos" panose="020B0004020202020204" pitchFamily="34" charset="0"/>
                <a:ea typeface="Aptos" panose="020B0004020202020204" pitchFamily="34" charset="0"/>
                <a:cs typeface="Alexandria"/>
              </a:rPr>
              <a:t>مخاطر الأمن السيبراني</a:t>
            </a:r>
            <a:r>
              <a:rPr lang="en-AE" sz="2400" kern="100" dirty="0">
                <a:effectLst/>
                <a:latin typeface="Aptos" panose="020B0004020202020204" pitchFamily="34" charset="0"/>
                <a:ea typeface="Aptos" panose="020B0004020202020204" pitchFamily="34" charset="0"/>
                <a:cs typeface="Alexandria"/>
              </a:rPr>
              <a:t>.</a:t>
            </a:r>
          </a:p>
          <a:p>
            <a:pPr lvl="0" algn="r" rtl="1">
              <a:lnSpc>
                <a:spcPct val="107000"/>
              </a:lnSpc>
              <a:spcAft>
                <a:spcPts val="800"/>
              </a:spcAft>
              <a:tabLst>
                <a:tab pos="457200" algn="l"/>
              </a:tabLst>
            </a:pPr>
            <a:r>
              <a:rPr lang="ar-EG" sz="2400" kern="100" dirty="0">
                <a:effectLst/>
                <a:latin typeface="Aptos" panose="020B0004020202020204" pitchFamily="34" charset="0"/>
                <a:ea typeface="Aptos" panose="020B0004020202020204" pitchFamily="34" charset="0"/>
                <a:cs typeface="Alexandria"/>
              </a:rPr>
              <a:t>- </a:t>
            </a:r>
            <a:r>
              <a:rPr lang="ar-SA" sz="2400" kern="100" dirty="0">
                <a:effectLst/>
                <a:latin typeface="Aptos" panose="020B0004020202020204" pitchFamily="34" charset="0"/>
                <a:ea typeface="Aptos" panose="020B0004020202020204" pitchFamily="34" charset="0"/>
                <a:cs typeface="Alexandria"/>
              </a:rPr>
              <a:t>غياب معايير الامتثال الدولية في بعض الدول العربية</a:t>
            </a:r>
            <a:r>
              <a:rPr lang="en-AE" sz="2400" kern="100" dirty="0">
                <a:effectLst/>
                <a:latin typeface="Aptos" panose="020B0004020202020204" pitchFamily="34" charset="0"/>
                <a:ea typeface="Aptos" panose="020B0004020202020204" pitchFamily="34" charset="0"/>
                <a:cs typeface="Alexandria"/>
              </a:rPr>
              <a:t>.</a:t>
            </a:r>
          </a:p>
          <a:p>
            <a:pPr algn="r" rtl="1">
              <a:buNone/>
            </a:pPr>
            <a:r>
              <a:rPr lang="ar-EG" sz="2400" dirty="0">
                <a:effectLst/>
                <a:latin typeface="Aptos" panose="020B0004020202020204" pitchFamily="34" charset="0"/>
                <a:ea typeface="Aptos" panose="020B0004020202020204" pitchFamily="34" charset="0"/>
                <a:cs typeface="Alexandria"/>
              </a:rPr>
              <a:t>- </a:t>
            </a:r>
            <a:r>
              <a:rPr lang="ar-SA" sz="2400" dirty="0">
                <a:effectLst/>
                <a:latin typeface="Aptos" panose="020B0004020202020204" pitchFamily="34" charset="0"/>
                <a:ea typeface="Aptos" panose="020B0004020202020204" pitchFamily="34" charset="0"/>
                <a:cs typeface="Alexandria"/>
              </a:rPr>
              <a:t>تحديات تنظيم العملات الرقمية والرموز المشفرة</a:t>
            </a:r>
            <a:r>
              <a:rPr lang="en-AE" sz="2400" dirty="0">
                <a:effectLst/>
                <a:latin typeface="Aptos" panose="020B0004020202020204" pitchFamily="34" charset="0"/>
                <a:ea typeface="Aptos" panose="020B0004020202020204" pitchFamily="34" charset="0"/>
                <a:cs typeface="Alexandria"/>
              </a:rPr>
              <a:t>(Crypto &amp; Tokenization)</a:t>
            </a:r>
            <a:endParaRPr kumimoji="0" lang="ar-EG" sz="2400" i="0" u="none" strike="noStrike" kern="1200" cap="none" spc="0" normalizeH="0" baseline="0" noProof="0" dirty="0">
              <a:ln>
                <a:noFill/>
              </a:ln>
              <a:solidFill>
                <a:prstClr val="black"/>
              </a:solidFill>
              <a:effectLst/>
              <a:uLnTx/>
              <a:uFillTx/>
              <a:latin typeface="Alexandria"/>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4F60ADBA-B947-2504-FC42-E9AD6D65D0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432171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879EE0-F794-71D0-CF38-FEB982872EA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3DD95FB-0E27-74F5-6377-6037C9021B9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025036B-67F5-6C4A-00F1-0E0EC51FC47F}"/>
              </a:ext>
            </a:extLst>
          </p:cNvPr>
          <p:cNvSpPr txBox="1"/>
          <p:nvPr/>
        </p:nvSpPr>
        <p:spPr>
          <a:xfrm>
            <a:off x="1417320" y="725864"/>
            <a:ext cx="806604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 ضعف التشريعات الموحدة إقليميًا</a:t>
            </a:r>
          </a:p>
        </p:txBody>
      </p:sp>
      <p:sp>
        <p:nvSpPr>
          <p:cNvPr id="28" name="Rectangle 27">
            <a:extLst>
              <a:ext uri="{FF2B5EF4-FFF2-40B4-BE49-F238E27FC236}">
                <a16:creationId xmlns:a16="http://schemas.microsoft.com/office/drawing/2014/main" id="{BD47F3EB-3789-81E0-45EE-B7541646501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1183588-F107-488F-0127-4FB02445035A}"/>
              </a:ext>
            </a:extLst>
          </p:cNvPr>
          <p:cNvSpPr txBox="1"/>
          <p:nvPr/>
        </p:nvSpPr>
        <p:spPr>
          <a:xfrm>
            <a:off x="594361" y="1345782"/>
            <a:ext cx="11144250" cy="5355312"/>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غياب أو ضعف وجود قوانين وتشريعات متجانسة أو موحدة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أو متوافقة بين الدول العربية فيما يتعلق بتنظيم التكنولوجيا المالية </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FinTech)</a:t>
            </a:r>
            <a:r>
              <a:rPr kumimoji="0" lang="ar-EG" sz="2000" b="1" i="0" u="none" strike="noStrike" kern="1200" cap="none" spc="0" normalizeH="0" baseline="0" noProof="0" dirty="0">
                <a:ln>
                  <a:noFill/>
                </a:ln>
                <a:solidFill>
                  <a:prstClr val="black"/>
                </a:solidFill>
                <a:effectLst/>
                <a:uLnTx/>
                <a:uFillTx/>
                <a:latin typeface="Alexandria"/>
                <a:ea typeface="+mn-ea"/>
                <a:cs typeface="Alexandria"/>
              </a:rPr>
              <a:t>)</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مما يؤدي إلى فروقات وتضاربات في الأنظمة والقوانين من دولة إلى أخرى.</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AE" sz="2400" b="1" dirty="0">
                <a:solidFill>
                  <a:prstClr val="black"/>
                </a:solidFill>
                <a:latin typeface="Alexandria"/>
                <a:cs typeface="Alexandria"/>
              </a:rPr>
              <a:t>كل دولة عربية تفرض قواعد تنظيمية مختلفة </a:t>
            </a:r>
            <a:r>
              <a:rPr lang="ar-AE" sz="2400" dirty="0">
                <a:solidFill>
                  <a:prstClr val="black"/>
                </a:solidFill>
                <a:latin typeface="Alexandria"/>
                <a:cs typeface="Alexandria"/>
              </a:rPr>
              <a:t>(ترخيص، متطلبات </a:t>
            </a:r>
            <a:r>
              <a:rPr lang="ar-EG" sz="2400" dirty="0">
                <a:solidFill>
                  <a:prstClr val="black"/>
                </a:solidFill>
                <a:latin typeface="Alexandria"/>
                <a:cs typeface="Alexandria"/>
              </a:rPr>
              <a:t>مكافحة غسل الاموال </a:t>
            </a:r>
            <a:r>
              <a:rPr lang="en-US" sz="2000" dirty="0">
                <a:solidFill>
                  <a:prstClr val="black"/>
                </a:solidFill>
                <a:latin typeface="Alexandria"/>
                <a:cs typeface="Alexandria"/>
              </a:rPr>
              <a:t>AML</a:t>
            </a:r>
            <a:r>
              <a:rPr lang="en-US" sz="2400" dirty="0">
                <a:solidFill>
                  <a:prstClr val="black"/>
                </a:solidFill>
                <a:latin typeface="Alexandria"/>
                <a:cs typeface="Alexandria"/>
              </a:rPr>
              <a:t>، </a:t>
            </a:r>
            <a:r>
              <a:rPr lang="ar-AE" sz="2400" dirty="0">
                <a:solidFill>
                  <a:prstClr val="black"/>
                </a:solidFill>
                <a:latin typeface="Alexandria"/>
                <a:cs typeface="Alexandria"/>
              </a:rPr>
              <a:t>حماية بيانات).هذا يجعل الشركات الناشئة مجبرة على تعديل أنظمتها أو إعادة هيكلة خدماتها إذا أرادت العمل في أكثر من دولة عربية.</a:t>
            </a:r>
            <a:endParaRPr lang="en-US" sz="2400" dirty="0">
              <a:solidFill>
                <a:prstClr val="black"/>
              </a:solidFill>
              <a:latin typeface="Alexandria"/>
              <a:cs typeface="Alexandria"/>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a:ea typeface="+mn-ea"/>
                <a:cs typeface="Alexandria"/>
              </a:rPr>
              <a:t>غياب الاعتراف المتبادل</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Mutual Recognition) </a:t>
            </a:r>
            <a:r>
              <a:rPr kumimoji="0" lang="ar-EG" sz="2000" b="1"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ب</a:t>
            </a:r>
            <a:r>
              <a:rPr kumimoji="0" lang="ar-AE" sz="2400" b="1" i="0" u="none" strike="noStrike" kern="1200" cap="none" spc="0" normalizeH="0" baseline="0" noProof="0" dirty="0">
                <a:ln>
                  <a:noFill/>
                </a:ln>
                <a:solidFill>
                  <a:prstClr val="black"/>
                </a:solidFill>
                <a:effectLst/>
                <a:uLnTx/>
                <a:uFillTx/>
                <a:latin typeface="Alexandria"/>
                <a:ea typeface="+mn-ea"/>
                <a:cs typeface="Alexandria"/>
              </a:rPr>
              <a:t>ين الدول:</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لا توجد اتفاقيات بينية تسمح باعتراف دولة عربية بترخيص أو شهادة شركة </a:t>
            </a:r>
            <a:r>
              <a:rPr kumimoji="0" lang="en-US" sz="2000" b="0" i="0" u="none" strike="noStrike" kern="1200" cap="none" spc="0" normalizeH="0" baseline="0" noProof="0" dirty="0">
                <a:ln>
                  <a:noFill/>
                </a:ln>
                <a:solidFill>
                  <a:prstClr val="black"/>
                </a:solidFill>
                <a:effectLst/>
                <a:uLnTx/>
                <a:uFillTx/>
                <a:latin typeface="Alexandria"/>
                <a:ea typeface="+mn-ea"/>
                <a:cs typeface="Alexandria"/>
              </a:rPr>
              <a:t>FinTech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ص</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ادرة من دولة عربية أخرى.هذا عكس ما هو موجود في الاتحاد الأوروبي حيث تسمح "</a:t>
            </a:r>
            <a:r>
              <a:rPr kumimoji="0" lang="ar-AE" sz="2400" b="1" i="0" u="none" strike="noStrike" kern="1200" cap="none" spc="0" normalizeH="0" baseline="0" noProof="0" dirty="0">
                <a:ln>
                  <a:noFill/>
                </a:ln>
                <a:solidFill>
                  <a:prstClr val="black"/>
                </a:solidFill>
                <a:effectLst/>
                <a:uLnTx/>
                <a:uFillTx/>
                <a:latin typeface="Alexandria"/>
                <a:ea typeface="+mn-ea"/>
                <a:cs typeface="Alexandria"/>
              </a:rPr>
              <a:t>جوازات</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 </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(FinTech Passporting) FinTech</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ل</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لشركات بالعمل في أكثر من دولة بسهولة.</a:t>
            </a:r>
            <a:endParaRPr kumimoji="0" lang="en-US" sz="2400" b="0" i="0" u="none" strike="noStrike" kern="1200" cap="none" spc="0" normalizeH="0" baseline="0" noProof="0" dirty="0">
              <a:ln>
                <a:noFill/>
              </a:ln>
              <a:solidFill>
                <a:prstClr val="black"/>
              </a:solidFill>
              <a:effectLst/>
              <a:uLnTx/>
              <a:uFillTx/>
              <a:latin typeface="Alexandria"/>
              <a:ea typeface="+mn-ea"/>
              <a:cs typeface="Alexandria"/>
            </a:endParaRPr>
          </a:p>
          <a:p>
            <a:pPr marR="0" lvl="0" algn="just" defTabSz="914400" rtl="1" eaLnBrk="1" fontAlgn="auto" latinLnBrk="0" hangingPunct="1">
              <a:spcBef>
                <a:spcPts val="0"/>
              </a:spcBef>
              <a:spcAft>
                <a:spcPts val="0"/>
              </a:spcAft>
              <a:buClrTx/>
              <a:buSzTx/>
              <a:tabLst/>
              <a:defRPr/>
            </a:pPr>
            <a:endParaRPr kumimoji="0" lang="ar-EG" sz="1800" b="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FD34CB7F-B456-C61F-4BE3-289E08423A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477321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A98C8B-1AFB-97A5-966A-EF966171817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D3F080E-6905-A6F0-71C5-4B7E6569ED5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1BD4928-6797-F33B-2E2C-24987101B0E7}"/>
              </a:ext>
            </a:extLst>
          </p:cNvPr>
          <p:cNvSpPr txBox="1"/>
          <p:nvPr/>
        </p:nvSpPr>
        <p:spPr>
          <a:xfrm>
            <a:off x="1417320" y="725864"/>
            <a:ext cx="806604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مخاطر غسل الأموال وتمويل الإرهاب عبر المنصات الرقمية</a:t>
            </a:r>
          </a:p>
        </p:txBody>
      </p:sp>
      <p:sp>
        <p:nvSpPr>
          <p:cNvPr id="28" name="Rectangle 27">
            <a:extLst>
              <a:ext uri="{FF2B5EF4-FFF2-40B4-BE49-F238E27FC236}">
                <a16:creationId xmlns:a16="http://schemas.microsoft.com/office/drawing/2014/main" id="{4BDEB019-B612-3CC3-E4EE-BA71AF49E4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C6A3246-EE1A-2FDA-FCC9-1D377597E996}"/>
              </a:ext>
            </a:extLst>
          </p:cNvPr>
          <p:cNvSpPr txBox="1"/>
          <p:nvPr/>
        </p:nvSpPr>
        <p:spPr>
          <a:xfrm>
            <a:off x="217170" y="1249084"/>
            <a:ext cx="11692891" cy="4651979"/>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Alexandria"/>
                <a:ea typeface="+mn-ea"/>
                <a:cs typeface="Alexandria"/>
              </a:rPr>
              <a:t>مع التوسع في استخدام المنصات الرقمية المالية (مثل المحافظ الإلكترونية، العملات الرقمية، منصات التمويل الجماعي، الإقراض المباشر </a:t>
            </a:r>
            <a:r>
              <a:rPr kumimoji="0" lang="en-US" sz="2000" b="0" i="0" u="none" strike="noStrike" kern="1200" cap="none" spc="0" normalizeH="0" baseline="0" noProof="0" dirty="0">
                <a:ln>
                  <a:noFill/>
                </a:ln>
                <a:solidFill>
                  <a:prstClr val="black"/>
                </a:solidFill>
                <a:effectLst/>
                <a:uLnTx/>
                <a:uFillTx/>
                <a:latin typeface="Alexandria"/>
                <a:ea typeface="+mn-ea"/>
                <a:cs typeface="Alexandria"/>
              </a:rPr>
              <a:t>P2P) </a:t>
            </a:r>
            <a:r>
              <a:rPr kumimoji="0" lang="ar-EG" sz="2000" b="0" i="0" u="none" strike="noStrike" kern="1200" cap="none" spc="0" normalizeH="0" baseline="0" noProof="0" dirty="0">
                <a:ln>
                  <a:noFill/>
                </a:ln>
                <a:solidFill>
                  <a:prstClr val="black"/>
                </a:solidFill>
                <a:effectLst/>
                <a:uLnTx/>
                <a:uFillTx/>
                <a:latin typeface="Alexandria"/>
                <a:ea typeface="+mn-ea"/>
                <a:cs typeface="Alexandria"/>
              </a:rPr>
              <a:t>) أصبحت هذه المنصات هدفًا محتملاً لممارسات غسل الأموال وتمويل الإرهاب بسبب طبيعتها الرقمية، وسهولة استخدامها، وصعوبة تتبع المعاملات.(إنشاء حسابات بأسماء وهمية ، استخدام المحافظ الإلكترونية لنقل الأموال بين دول ، تحويل أموال بين الأطراف عبر عملات مثل </a:t>
            </a:r>
            <a:r>
              <a:rPr kumimoji="0" lang="en-US" sz="2000" b="0" i="0" u="none" strike="noStrike" kern="1200" cap="none" spc="0" normalizeH="0" baseline="0" noProof="0" dirty="0">
                <a:ln>
                  <a:noFill/>
                </a:ln>
                <a:solidFill>
                  <a:prstClr val="black"/>
                </a:solidFill>
                <a:effectLst/>
                <a:uLnTx/>
                <a:uFillTx/>
                <a:latin typeface="Alexandria"/>
                <a:ea typeface="+mn-ea"/>
                <a:cs typeface="Alexandria"/>
              </a:rPr>
              <a:t>Bitcoin </a:t>
            </a:r>
            <a:r>
              <a:rPr kumimoji="0" lang="ar-EG" sz="2000" b="0" i="0" u="none" strike="noStrike" kern="1200" cap="none" spc="0" normalizeH="0" baseline="0" noProof="0" dirty="0">
                <a:ln>
                  <a:noFill/>
                </a:ln>
                <a:solidFill>
                  <a:prstClr val="black"/>
                </a:solidFill>
                <a:effectLst/>
                <a:uLnTx/>
                <a:uFillTx/>
                <a:latin typeface="Alexandria"/>
                <a:ea typeface="+mn-ea"/>
                <a:cs typeface="Alexandria"/>
              </a:rPr>
              <a:t> لإخفاء المصدر الحقيقي).</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1" i="0" u="none" strike="noStrike" kern="1200" cap="none" spc="0" normalizeH="0" baseline="0" noProof="0" dirty="0">
                <a:ln>
                  <a:noFill/>
                </a:ln>
                <a:solidFill>
                  <a:prstClr val="black"/>
                </a:solidFill>
                <a:effectLst/>
                <a:uLnTx/>
                <a:uFillTx/>
                <a:latin typeface="Alexandria"/>
                <a:ea typeface="+mn-ea"/>
                <a:cs typeface="Alexandria"/>
              </a:rPr>
              <a:t>المخاطر القانونية والتنظيمية المصاحبة: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a:ea typeface="+mn-ea"/>
                <a:cs typeface="Alexandria"/>
              </a:rPr>
              <a:t>صعوبة كشف المعاملات المشبوهة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a:ea typeface="+mn-ea"/>
                <a:cs typeface="Alexandria"/>
              </a:rPr>
              <a:t>ضعف أنظمة الكشف المبكر</a:t>
            </a:r>
            <a:r>
              <a:rPr kumimoji="0" lang="en-US" sz="2000" b="0" i="0" u="none" strike="noStrike" kern="1200" cap="none" spc="0" normalizeH="0" baseline="0" noProof="0" dirty="0">
                <a:ln>
                  <a:noFill/>
                </a:ln>
                <a:solidFill>
                  <a:prstClr val="black"/>
                </a:solidFill>
                <a:effectLst/>
                <a:uLnTx/>
                <a:uFillTx/>
                <a:latin typeface="Alexandria"/>
                <a:ea typeface="+mn-ea"/>
                <a:cs typeface="Alexandria"/>
              </a:rPr>
              <a:t>AML Systems) </a:t>
            </a:r>
            <a:r>
              <a:rPr kumimoji="0" lang="ar-EG" sz="2000" b="0" i="0" u="none" strike="noStrike" kern="1200" cap="none" spc="0" normalizeH="0" baseline="0" noProof="0" dirty="0">
                <a:ln>
                  <a:noFill/>
                </a:ln>
                <a:solidFill>
                  <a:prstClr val="black"/>
                </a:solidFill>
                <a:effectLst/>
                <a:uLnTx/>
                <a:uFillTx/>
                <a:latin typeface="Alexandria"/>
                <a:ea typeface="+mn-ea"/>
                <a:cs typeface="Alexandria"/>
              </a:rPr>
              <a:t>) في بعض المنصات العربية.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a:ea typeface="+mn-ea"/>
                <a:cs typeface="Alexandria"/>
              </a:rPr>
              <a:t>نقص الكفاءات الفنية لدى الجهات الرقابية.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a:ea typeface="+mn-ea"/>
                <a:cs typeface="Alexandria"/>
              </a:rPr>
              <a:t>سهولة فتح حسابات رقمية بهويات مزيفة.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a:ea typeface="+mn-ea"/>
                <a:cs typeface="Alexandria"/>
              </a:rPr>
              <a:t>غياب قنوات تبادل معلومات مالية فورية بين الدول العربية بشأن العمليات المشبوهة(صعوبة التعامل الدولي).</a:t>
            </a:r>
          </a:p>
        </p:txBody>
      </p:sp>
      <p:pic>
        <p:nvPicPr>
          <p:cNvPr id="6" name="Graphic 21">
            <a:extLst>
              <a:ext uri="{FF2B5EF4-FFF2-40B4-BE49-F238E27FC236}">
                <a16:creationId xmlns:a16="http://schemas.microsoft.com/office/drawing/2014/main" id="{62C7491E-D283-6B2D-40E8-DE55172284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631411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0890CD-50AD-14C0-1275-B367E86E37B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D7F3C73-3BAD-7F8D-4AEE-E6CCEA4C067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B331DBA-EC9A-AE2D-0FE7-F485040508EA}"/>
              </a:ext>
            </a:extLst>
          </p:cNvPr>
          <p:cNvSpPr txBox="1"/>
          <p:nvPr/>
        </p:nvSpPr>
        <p:spPr>
          <a:xfrm>
            <a:off x="1417320" y="725864"/>
            <a:ext cx="806604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حماية المستهلك في التعاملات الرقمية</a:t>
            </a:r>
          </a:p>
        </p:txBody>
      </p:sp>
      <p:sp>
        <p:nvSpPr>
          <p:cNvPr id="28" name="Rectangle 27">
            <a:extLst>
              <a:ext uri="{FF2B5EF4-FFF2-40B4-BE49-F238E27FC236}">
                <a16:creationId xmlns:a16="http://schemas.microsoft.com/office/drawing/2014/main" id="{6FF4E0C2-2BBD-AECF-03F8-76493E0D05D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D1FBF8F-94D6-BFBA-C592-04A5116F0B05}"/>
              </a:ext>
            </a:extLst>
          </p:cNvPr>
          <p:cNvSpPr txBox="1"/>
          <p:nvPr/>
        </p:nvSpPr>
        <p:spPr>
          <a:xfrm>
            <a:off x="365760" y="1657347"/>
            <a:ext cx="11349990" cy="3728649"/>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1" i="0" u="none" strike="noStrike" kern="1200" cap="none" spc="0" normalizeH="0" baseline="0" noProof="0" dirty="0">
                <a:ln>
                  <a:noFill/>
                </a:ln>
                <a:solidFill>
                  <a:prstClr val="black"/>
                </a:solidFill>
                <a:effectLst/>
                <a:uLnTx/>
                <a:uFillTx/>
                <a:latin typeface="Alexandria"/>
                <a:ea typeface="+mn-ea"/>
                <a:cs typeface="Alexandria"/>
              </a:rPr>
              <a:t>تعتبر حماية المستهلك تحديًا في البيئة العربية لعدة أسباب أهمها :-</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lang="ar-EG" sz="2000" b="1" dirty="0">
                <a:solidFill>
                  <a:prstClr val="black"/>
                </a:solidFill>
                <a:latin typeface="Alexandria"/>
                <a:cs typeface="Alexandria"/>
              </a:rPr>
              <a:t>حداثة تجربة المستهلك العربي مع </a:t>
            </a:r>
            <a:r>
              <a:rPr lang="en-US" sz="2000" b="1" dirty="0">
                <a:solidFill>
                  <a:prstClr val="black"/>
                </a:solidFill>
                <a:latin typeface="Alexandria"/>
                <a:cs typeface="Alexandria"/>
              </a:rPr>
              <a:t>FinTech</a:t>
            </a:r>
            <a:r>
              <a:rPr lang="ar-EG" sz="2000" b="1" dirty="0">
                <a:solidFill>
                  <a:prstClr val="black"/>
                </a:solidFill>
                <a:latin typeface="Alexandria"/>
                <a:cs typeface="Alexandria"/>
              </a:rPr>
              <a:t> </a:t>
            </a:r>
            <a:r>
              <a:rPr lang="ar-EG" sz="2000" dirty="0">
                <a:solidFill>
                  <a:prstClr val="black"/>
                </a:solidFill>
                <a:latin typeface="Alexandria"/>
                <a:cs typeface="Alexandria"/>
              </a:rPr>
              <a:t>: كثير من الأفراد لا يمتلكون وعيًا كافيًا بالمخاطر المرتبطة بالخدمات الرقمية (مثل سرقة البيانات – الاحتيال الإلكتروني).</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AE" sz="2000" b="1" i="0" u="none" strike="noStrike" kern="1200" cap="none" spc="0" normalizeH="0" baseline="0" noProof="0" dirty="0">
                <a:ln>
                  <a:noFill/>
                </a:ln>
                <a:solidFill>
                  <a:prstClr val="black"/>
                </a:solidFill>
                <a:effectLst/>
                <a:uLnTx/>
                <a:uFillTx/>
                <a:latin typeface="Alexandria"/>
                <a:ea typeface="+mn-ea"/>
                <a:cs typeface="Alexandria"/>
              </a:rPr>
              <a:t>ضعف التشريعات المخصصة لحماية المستخدم الرقمي</a:t>
            </a:r>
            <a:r>
              <a:rPr kumimoji="0" lang="ar-AE" sz="2000" b="0" i="0" u="none" strike="noStrike" kern="1200" cap="none" spc="0" normalizeH="0" baseline="0" noProof="0" dirty="0">
                <a:ln>
                  <a:noFill/>
                </a:ln>
                <a:solidFill>
                  <a:prstClr val="black"/>
                </a:solidFill>
                <a:effectLst/>
                <a:uLnTx/>
                <a:uFillTx/>
                <a:latin typeface="Alexandria"/>
                <a:ea typeface="+mn-ea"/>
                <a:cs typeface="Alexandria"/>
              </a:rPr>
              <a:t>:</a:t>
            </a:r>
            <a:r>
              <a:rPr kumimoji="0" lang="ar-EG" sz="2000" b="0" i="0" u="none" strike="noStrike" kern="1200" cap="none" spc="0" normalizeH="0" baseline="0" noProof="0" dirty="0">
                <a:ln>
                  <a:noFill/>
                </a:ln>
                <a:solidFill>
                  <a:prstClr val="black"/>
                </a:solidFill>
                <a:effectLst/>
                <a:uLnTx/>
                <a:uFillTx/>
                <a:latin typeface="Alexandria"/>
                <a:ea typeface="+mn-ea"/>
                <a:cs typeface="Alexandria"/>
              </a:rPr>
              <a:t> </a:t>
            </a:r>
            <a:r>
              <a:rPr kumimoji="0" lang="ar-AE" sz="2000" b="0" i="0" u="none" strike="noStrike" kern="1200" cap="none" spc="0" normalizeH="0" baseline="0" noProof="0" dirty="0">
                <a:ln>
                  <a:noFill/>
                </a:ln>
                <a:solidFill>
                  <a:prstClr val="black"/>
                </a:solidFill>
                <a:effectLst/>
                <a:uLnTx/>
                <a:uFillTx/>
                <a:latin typeface="Alexandria"/>
                <a:ea typeface="+mn-ea"/>
                <a:cs typeface="Alexandria"/>
              </a:rPr>
              <a:t>معظم الدول العربية لا تملك قوانين صريحة لحماية المستهلك الرقمي، بل تطبق قوانين التجارة التقليدية.</a:t>
            </a:r>
            <a:endParaRPr kumimoji="0" lang="ar-EG" sz="2000" b="0" i="0" u="none" strike="noStrike" kern="1200" cap="none" spc="0" normalizeH="0" baseline="0" noProof="0" dirty="0">
              <a:ln>
                <a:noFill/>
              </a:ln>
              <a:solidFill>
                <a:prstClr val="black"/>
              </a:solidFill>
              <a:effectLst/>
              <a:uLnTx/>
              <a:uFillTx/>
              <a:latin typeface="Alexandria"/>
              <a:ea typeface="+mn-ea"/>
              <a:cs typeface="Alexandria"/>
            </a:endParaRP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AE" sz="2000" b="1" i="0" u="none" strike="noStrike" kern="1200" cap="none" spc="0" normalizeH="0" baseline="0" noProof="0" dirty="0">
                <a:ln>
                  <a:noFill/>
                </a:ln>
                <a:solidFill>
                  <a:prstClr val="black"/>
                </a:solidFill>
                <a:effectLst/>
                <a:uLnTx/>
                <a:uFillTx/>
                <a:latin typeface="Alexandria"/>
                <a:ea typeface="+mn-ea"/>
                <a:cs typeface="Alexandria"/>
              </a:rPr>
              <a:t>قلة التوعية والشفافية من مزودي الخدمة</a:t>
            </a:r>
            <a:r>
              <a:rPr kumimoji="0" lang="ar-AE" sz="2000" b="0" i="0" u="none" strike="noStrike" kern="1200" cap="none" spc="0" normalizeH="0" baseline="0" noProof="0" dirty="0">
                <a:ln>
                  <a:noFill/>
                </a:ln>
                <a:solidFill>
                  <a:prstClr val="black"/>
                </a:solidFill>
                <a:effectLst/>
                <a:uLnTx/>
                <a:uFillTx/>
                <a:latin typeface="Alexandria"/>
                <a:ea typeface="+mn-ea"/>
                <a:cs typeface="Alexandria"/>
              </a:rPr>
              <a:t>:</a:t>
            </a:r>
            <a:r>
              <a:rPr kumimoji="0" lang="ar-EG" sz="2000" b="0" i="0" u="none" strike="noStrike" kern="1200" cap="none" spc="0" normalizeH="0" baseline="0" noProof="0" dirty="0">
                <a:ln>
                  <a:noFill/>
                </a:ln>
                <a:solidFill>
                  <a:prstClr val="black"/>
                </a:solidFill>
                <a:effectLst/>
                <a:uLnTx/>
                <a:uFillTx/>
                <a:latin typeface="Alexandria"/>
                <a:ea typeface="+mn-ea"/>
                <a:cs typeface="Alexandria"/>
              </a:rPr>
              <a:t> </a:t>
            </a:r>
            <a:r>
              <a:rPr kumimoji="0" lang="ar-AE" sz="2000" b="0" i="0" u="none" strike="noStrike" kern="1200" cap="none" spc="0" normalizeH="0" baseline="0" noProof="0" dirty="0">
                <a:ln>
                  <a:noFill/>
                </a:ln>
                <a:solidFill>
                  <a:prstClr val="black"/>
                </a:solidFill>
                <a:effectLst/>
                <a:uLnTx/>
                <a:uFillTx/>
                <a:latin typeface="Alexandria"/>
                <a:ea typeface="+mn-ea"/>
                <a:cs typeface="Alexandria"/>
              </a:rPr>
              <a:t>بعض الشركات الناشئة في مجال </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FinTech</a:t>
            </a:r>
            <a:r>
              <a:rPr kumimoji="0" lang="ar-EG" sz="2000" b="0" i="0" u="none" strike="noStrike" kern="1200" cap="none" spc="0" normalizeH="0" baseline="0" noProof="0" dirty="0">
                <a:ln>
                  <a:noFill/>
                </a:ln>
                <a:solidFill>
                  <a:prstClr val="black"/>
                </a:solidFill>
                <a:effectLst/>
                <a:uLnTx/>
                <a:uFillTx/>
                <a:latin typeface="Alexandria"/>
                <a:ea typeface="+mn-ea"/>
                <a:cs typeface="Alexandria"/>
              </a:rPr>
              <a:t> </a:t>
            </a:r>
            <a:r>
              <a:rPr kumimoji="0" lang="ar-AE" sz="2000" b="0" i="0" u="none" strike="noStrike" kern="1200" cap="none" spc="0" normalizeH="0" baseline="0" noProof="0" dirty="0">
                <a:ln>
                  <a:noFill/>
                </a:ln>
                <a:solidFill>
                  <a:prstClr val="black"/>
                </a:solidFill>
                <a:effectLst/>
                <a:uLnTx/>
                <a:uFillTx/>
                <a:latin typeface="Alexandria"/>
                <a:ea typeface="+mn-ea"/>
                <a:cs typeface="Alexandria"/>
              </a:rPr>
              <a:t>لا توفر للمستهلك كافة تفاصيل المخاطر والحقوق عند استخدام الخدمة.</a:t>
            </a:r>
            <a:endParaRPr kumimoji="0" lang="ar-EG" sz="2000" b="0" i="0" u="none" strike="noStrike" kern="1200" cap="none" spc="0" normalizeH="0" baseline="0" noProof="0" dirty="0">
              <a:ln>
                <a:noFill/>
              </a:ln>
              <a:solidFill>
                <a:prstClr val="black"/>
              </a:solidFill>
              <a:effectLst/>
              <a:uLnTx/>
              <a:uFillTx/>
              <a:latin typeface="Alexandria"/>
              <a:ea typeface="+mn-ea"/>
              <a:cs typeface="Alexandria"/>
            </a:endParaRP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AE" sz="2000" b="1" i="0" u="none" strike="noStrike" kern="1200" cap="none" spc="0" normalizeH="0" baseline="0" noProof="0" dirty="0">
                <a:ln>
                  <a:noFill/>
                </a:ln>
                <a:solidFill>
                  <a:prstClr val="black"/>
                </a:solidFill>
                <a:effectLst/>
                <a:uLnTx/>
                <a:uFillTx/>
                <a:latin typeface="Alexandria"/>
                <a:ea typeface="+mn-ea"/>
                <a:cs typeface="Alexandria"/>
              </a:rPr>
              <a:t>صعوبة معالجة شكاوى المستهلكين:</a:t>
            </a:r>
            <a:r>
              <a:rPr kumimoji="0" lang="ar-AE" sz="2000" b="0" i="0" u="none" strike="noStrike" kern="1200" cap="none" spc="0" normalizeH="0" baseline="0" noProof="0" dirty="0">
                <a:ln>
                  <a:noFill/>
                </a:ln>
                <a:solidFill>
                  <a:prstClr val="black"/>
                </a:solidFill>
                <a:effectLst/>
                <a:uLnTx/>
                <a:uFillTx/>
                <a:latin typeface="Alexandria"/>
                <a:ea typeface="+mn-ea"/>
                <a:cs typeface="Alexandria"/>
              </a:rPr>
              <a:t>غياب آليات رقمية واضحة لتلقي شكاوى العملاء وحلها بسرعة.</a:t>
            </a:r>
            <a:endParaRPr kumimoji="0" lang="ar-EG" sz="2000" b="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B0F959B9-F783-C761-E6A9-3EF527F2A7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256463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41FACC-11CB-8283-CB3D-E0648F50FFC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4A0738A-26FF-717F-48A6-262A60FD0B2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DA225D5-888F-1B34-0978-20F4DAD02301}"/>
              </a:ext>
            </a:extLst>
          </p:cNvPr>
          <p:cNvSpPr txBox="1"/>
          <p:nvPr/>
        </p:nvSpPr>
        <p:spPr>
          <a:xfrm>
            <a:off x="1417320" y="725864"/>
            <a:ext cx="806604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التحقق من الهوية الرقمية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a:rPr>
              <a:t>(e-KYC)</a:t>
            </a:r>
          </a:p>
        </p:txBody>
      </p:sp>
      <p:sp>
        <p:nvSpPr>
          <p:cNvPr id="28" name="Rectangle 27">
            <a:extLst>
              <a:ext uri="{FF2B5EF4-FFF2-40B4-BE49-F238E27FC236}">
                <a16:creationId xmlns:a16="http://schemas.microsoft.com/office/drawing/2014/main" id="{46B2BB31-E1ED-AA7F-3BFD-8E9A1EAC065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7D19146-4B1D-72A7-134D-32A758CC6F08}"/>
              </a:ext>
            </a:extLst>
          </p:cNvPr>
          <p:cNvSpPr txBox="1"/>
          <p:nvPr/>
        </p:nvSpPr>
        <p:spPr>
          <a:xfrm>
            <a:off x="331470" y="1345783"/>
            <a:ext cx="11578590" cy="445583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غياب أو قصور التشريعات الخاصة بـ </a:t>
            </a:r>
            <a:r>
              <a:rPr kumimoji="0" lang="en-US" sz="2400" b="1" i="0" u="none" strike="noStrike" kern="1200" cap="none" spc="0" normalizeH="0" baseline="0" noProof="0" dirty="0">
                <a:ln>
                  <a:noFill/>
                </a:ln>
                <a:solidFill>
                  <a:prstClr val="black"/>
                </a:solidFill>
                <a:effectLst/>
                <a:uLnTx/>
                <a:uFillTx/>
                <a:latin typeface="Alexandria"/>
                <a:ea typeface="+mn-ea"/>
                <a:cs typeface="Alexandria"/>
              </a:rPr>
              <a:t>e-KYC</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بعض الدول لم تصدر لوائح تنظم </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e-KYC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بشكل رسمي مما يعتبر من التحديات القانونية والتنظيمية في الدول العربية.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a:ea typeface="+mn-ea"/>
                <a:cs typeface="Alexandria"/>
              </a:rPr>
              <a:t>ضعف البنية التحتية الرقمية الحكومية:</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كثير من الدول العربية تفتقر إلى قواعد بيانات رقمية متكاملة (سجل مدني رقمي، قاعدة بيانات البصمات...) تتيح التحقق السريع من الهوية.</a:t>
            </a:r>
            <a:endParaRPr kumimoji="0" lang="ar-EG" sz="2400" b="0" i="0" u="none" strike="noStrike" kern="1200" cap="none" spc="0" normalizeH="0" baseline="0" noProof="0" dirty="0">
              <a:ln>
                <a:noFill/>
              </a:ln>
              <a:solidFill>
                <a:prstClr val="black"/>
              </a:solidFill>
              <a:effectLst/>
              <a:uLnTx/>
              <a:uFillTx/>
              <a:latin typeface="Alexandria"/>
              <a:ea typeface="+mn-ea"/>
              <a:cs typeface="Alexandria"/>
            </a:endParaRPr>
          </a:p>
          <a:p>
            <a:pPr marR="0" lvl="0" algn="just" defTabSz="914400" rtl="1" eaLnBrk="1" fontAlgn="auto" latinLnBrk="0" hangingPunct="1">
              <a:lnSpc>
                <a:spcPct val="150000"/>
              </a:lnSpc>
              <a:spcBef>
                <a:spcPts val="0"/>
              </a:spcBef>
              <a:spcAft>
                <a:spcPts val="0"/>
              </a:spcAft>
              <a:buClrTx/>
              <a:buSzTx/>
              <a:tabLst/>
              <a:defRPr/>
            </a:pPr>
            <a:r>
              <a:rPr kumimoji="0" lang="ar-AE" sz="2400" b="0" i="0" u="none" strike="noStrike" kern="1200" cap="none" spc="0" normalizeH="0" baseline="0" noProof="0" dirty="0">
                <a:ln>
                  <a:noFill/>
                </a:ln>
                <a:solidFill>
                  <a:prstClr val="black"/>
                </a:solidFill>
                <a:effectLst/>
                <a:uLnTx/>
                <a:uFillTx/>
                <a:latin typeface="Alexandria"/>
                <a:ea typeface="+mn-ea"/>
                <a:cs typeface="Alexandria"/>
              </a:rPr>
              <a:t> </a:t>
            </a:r>
            <a:r>
              <a:rPr kumimoji="0" lang="ar-AE" sz="2400" b="1" i="0" u="none" strike="noStrike" kern="1200" cap="none" spc="0" normalizeH="0" baseline="0" noProof="0" dirty="0">
                <a:ln>
                  <a:noFill/>
                </a:ln>
                <a:solidFill>
                  <a:prstClr val="black"/>
                </a:solidFill>
                <a:effectLst/>
                <a:uLnTx/>
                <a:uFillTx/>
                <a:latin typeface="Alexandria"/>
                <a:ea typeface="+mn-ea"/>
                <a:cs typeface="Alexandria"/>
              </a:rPr>
              <a:t>مثال:</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في بعض الدول لا يمكن التأكد إلكترونيًا من صحة بطاقة الهوية أو جواز السفر المرفوع عبر المنصة.</a:t>
            </a:r>
            <a:endParaRPr kumimoji="0" lang="ar-EG" sz="2400" b="0" i="0" u="none" strike="noStrike" kern="1200" cap="none" spc="0" normalizeH="0" baseline="0" noProof="0" dirty="0">
              <a:ln>
                <a:noFill/>
              </a:ln>
              <a:solidFill>
                <a:prstClr val="black"/>
              </a:solidFill>
              <a:effectLst/>
              <a:uLnTx/>
              <a:uFillTx/>
              <a:latin typeface="Alexandria"/>
              <a:ea typeface="+mn-ea"/>
              <a:cs typeface="Alexandria"/>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a:ea typeface="+mn-ea"/>
                <a:cs typeface="Alexandria"/>
              </a:rPr>
              <a:t>مخاطر الاحتيال في </a:t>
            </a:r>
            <a:r>
              <a:rPr kumimoji="0" lang="en-US" sz="2400" b="1" i="0" u="none" strike="noStrike" kern="1200" cap="none" spc="0" normalizeH="0" baseline="0" noProof="0" dirty="0">
                <a:ln>
                  <a:noFill/>
                </a:ln>
                <a:solidFill>
                  <a:prstClr val="black"/>
                </a:solidFill>
                <a:effectLst/>
                <a:uLnTx/>
                <a:uFillTx/>
                <a:latin typeface="Alexandria"/>
                <a:ea typeface="+mn-ea"/>
                <a:cs typeface="Alexandria"/>
              </a:rPr>
              <a:t>e-KYC  </a:t>
            </a:r>
            <a:r>
              <a:rPr kumimoji="0" lang="ar-AE" sz="2400" b="1" i="0" u="none" strike="noStrike" kern="1200" cap="none" spc="0" normalizeH="0" baseline="0" noProof="0" dirty="0">
                <a:ln>
                  <a:noFill/>
                </a:ln>
                <a:solidFill>
                  <a:prstClr val="black"/>
                </a:solidFill>
                <a:effectLst/>
                <a:uLnTx/>
                <a:uFillTx/>
                <a:latin typeface="Alexandria"/>
                <a:ea typeface="+mn-ea"/>
                <a:cs typeface="Alexandria"/>
              </a:rPr>
              <a:t>:</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يمكن لمجرمي الإنترنت استخدام صور أو وثائق مزيفة </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Deepfake)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ل</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لتحايل على أنظمة </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e-KYC </a:t>
            </a:r>
            <a:endParaRPr kumimoji="0" lang="ar-EG" sz="2400" b="0" i="0" u="none" strike="noStrike" kern="1200" cap="none" spc="0" normalizeH="0" baseline="0" noProof="0" dirty="0">
              <a:ln>
                <a:noFill/>
              </a:ln>
              <a:solidFill>
                <a:prstClr val="black"/>
              </a:solidFill>
              <a:effectLst/>
              <a:uLnTx/>
              <a:uFillTx/>
              <a:latin typeface="Alexandria"/>
              <a:ea typeface="+mn-ea"/>
              <a:cs typeface="Alexandria"/>
            </a:endParaRPr>
          </a:p>
          <a:p>
            <a:pPr marR="0" lvl="0" algn="just" defTabSz="914400" rtl="1" eaLnBrk="1" fontAlgn="auto" latinLnBrk="0" hangingPunct="1">
              <a:lnSpc>
                <a:spcPct val="150000"/>
              </a:lnSpc>
              <a:spcBef>
                <a:spcPts val="0"/>
              </a:spcBef>
              <a:spcAft>
                <a:spcPts val="0"/>
              </a:spcAft>
              <a:buClrTx/>
              <a:buSzTx/>
              <a:tabLst/>
              <a:defRPr/>
            </a:pPr>
            <a:endParaRPr kumimoji="0" lang="en-US" sz="2400" b="1"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99C6EE31-0360-8322-3B7B-7A81341A97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897274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B58CD-52E2-4211-AC92-E17A8326D7E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2FC3140-C23A-B9E3-BB84-D9F8E41D90D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EAA4750-1CE7-99D5-879D-EDB2C04C4F35}"/>
              </a:ext>
            </a:extLst>
          </p:cNvPr>
          <p:cNvSpPr txBox="1"/>
          <p:nvPr/>
        </p:nvSpPr>
        <p:spPr>
          <a:xfrm>
            <a:off x="480060" y="725864"/>
            <a:ext cx="900330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التحديات الضريبية (ضرائب العملات الرقمية والمعاملات عبر الحدود)</a:t>
            </a:r>
          </a:p>
        </p:txBody>
      </p:sp>
      <p:sp>
        <p:nvSpPr>
          <p:cNvPr id="28" name="Rectangle 27">
            <a:extLst>
              <a:ext uri="{FF2B5EF4-FFF2-40B4-BE49-F238E27FC236}">
                <a16:creationId xmlns:a16="http://schemas.microsoft.com/office/drawing/2014/main" id="{7EB2D2F2-F716-BBEC-8221-07C54F4CF8F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F35F600-0DFC-6C09-3E7A-A3AFB2E7E058}"/>
              </a:ext>
            </a:extLst>
          </p:cNvPr>
          <p:cNvSpPr txBox="1"/>
          <p:nvPr/>
        </p:nvSpPr>
        <p:spPr>
          <a:xfrm>
            <a:off x="777240" y="1657347"/>
            <a:ext cx="10881360" cy="4893647"/>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تشير التحديات الضريبية إلى الصعوبات القانونية والتنظيمية التي تواجه الدول عند محاولة فرض الضرائب على: العملات الرقمية مثل: (</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Bitcoin، Ethereum</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 والمعاملات المالية التي تتم عبر الحدود من خلال منصات التكنولوجيا المالية (مثل: الدفع الإلكتروني، التمويل الجماعي، التجارة الإلكترونية العابرة للدول)</a:t>
            </a:r>
            <a:r>
              <a:rPr lang="en-US" sz="2400" dirty="0">
                <a:solidFill>
                  <a:prstClr val="black"/>
                </a:solidFill>
                <a:latin typeface="Alexandria"/>
                <a:cs typeface="Alexandria"/>
              </a:rPr>
              <a:t>.</a:t>
            </a:r>
            <a:endParaRPr kumimoji="0" lang="ar-EG" sz="2400" b="0" i="0" u="none" strike="noStrike" kern="1200" cap="none" spc="0" normalizeH="0" baseline="0" noProof="0" dirty="0">
              <a:ln>
                <a:noFill/>
              </a:ln>
              <a:solidFill>
                <a:prstClr val="black"/>
              </a:solidFill>
              <a:effectLst/>
              <a:uLnTx/>
              <a:uFillTx/>
              <a:latin typeface="Alexandria"/>
              <a:ea typeface="+mn-ea"/>
              <a:cs typeface="Alexandria"/>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م</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عظم الدول العربية لم تصدر بعد قوانين أو لوائح تنظم فرض الضرائب على العملات الرقمية أو العمليات المالية العابرة للحدود.</a:t>
            </a:r>
            <a:endParaRPr kumimoji="0" lang="ar-EG" sz="2400" b="0" i="0" u="none" strike="noStrike" kern="1200" cap="none" spc="0" normalizeH="0" baseline="0" noProof="0" dirty="0">
              <a:ln>
                <a:noFill/>
              </a:ln>
              <a:solidFill>
                <a:prstClr val="black"/>
              </a:solidFill>
              <a:effectLst/>
              <a:uLnTx/>
              <a:uFillTx/>
              <a:latin typeface="Alexandria"/>
              <a:ea typeface="+mn-ea"/>
              <a:cs typeface="Alexandria"/>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2400" b="1" dirty="0">
                <a:solidFill>
                  <a:prstClr val="black"/>
                </a:solidFill>
                <a:latin typeface="Alexandria"/>
                <a:cs typeface="Alexandria"/>
              </a:rPr>
              <a:t>تتميز العملات الرقمية بأنها لامركزية </a:t>
            </a:r>
            <a:r>
              <a:rPr lang="ar-EG" sz="2400" dirty="0">
                <a:solidFill>
                  <a:prstClr val="black"/>
                </a:solidFill>
                <a:latin typeface="Alexandria"/>
                <a:cs typeface="Alexandria"/>
              </a:rPr>
              <a:t>(لا تخضع لبنك مركزي) ومتقلبة القيمة، مما يجعل تتبعها وفرض الضرائب عليها أمرًا معقدًا.</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a:ea typeface="+mn-ea"/>
                <a:cs typeface="Alexandria"/>
              </a:rPr>
              <a:t>صعوبة تحديد مقر النشاط المالي</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:في منصات </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FinTech، </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قد يتم تشغيل الخدمة من دولة، وتقديمها لمستهلك في دولة أخرى، مما يطرح سؤال: أين تستحق الضريبة؟</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 </a:t>
            </a:r>
            <a:endParaRPr kumimoji="0" lang="ar-EG" sz="2400" b="0" i="0" u="none" strike="noStrike" kern="1200" cap="none" spc="0" normalizeH="0" baseline="0" noProof="0" dirty="0">
              <a:ln>
                <a:noFill/>
              </a:ln>
              <a:solidFill>
                <a:prstClr val="black"/>
              </a:solidFill>
              <a:effectLst/>
              <a:uLnTx/>
              <a:uFillTx/>
              <a:latin typeface="Alexandria"/>
              <a:ea typeface="+mn-ea"/>
              <a:cs typeface="Alexandria"/>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a:ea typeface="+mn-ea"/>
                <a:cs typeface="Alexandria"/>
              </a:rPr>
              <a:t>غياب اتفاقيات ضريبية رقمية بين الدول العربية:</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لا توجد معاهدات عربية خاصة بتبادل المعلومات الضريبية على المعاملات الرقمية.</a:t>
            </a:r>
            <a:endParaRPr kumimoji="0" lang="ar-EG" sz="2400" b="0" i="0" u="none" strike="noStrike" kern="1200" cap="none" spc="0" normalizeH="0" baseline="0" noProof="0" dirty="0">
              <a:ln>
                <a:noFill/>
              </a:ln>
              <a:solidFill>
                <a:prstClr val="black"/>
              </a:solidFill>
              <a:effectLst/>
              <a:uLnTx/>
              <a:uFillTx/>
              <a:latin typeface="Alexandria"/>
              <a:ea typeface="+mn-ea"/>
              <a:cs typeface="Alexandria"/>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a:ea typeface="+mn-ea"/>
                <a:cs typeface="Alexandria"/>
              </a:rPr>
              <a:t>إمكانية التهرب الضريبي</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a:t>
            </a:r>
            <a:r>
              <a:rPr kumimoji="0" lang="ar-AE" sz="2400" b="1" i="0" u="none" strike="noStrike" kern="1200" cap="none" spc="0" normalizeH="0" baseline="0" noProof="0" dirty="0">
                <a:ln>
                  <a:noFill/>
                </a:ln>
                <a:solidFill>
                  <a:prstClr val="black"/>
                </a:solidFill>
                <a:effectLst/>
                <a:uLnTx/>
                <a:uFillTx/>
                <a:latin typeface="Alexandria"/>
                <a:ea typeface="+mn-ea"/>
                <a:cs typeface="Alexandria"/>
              </a:rPr>
              <a:t>بسبب غياب التنظيم</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 قد يلجأ بعض الأفراد أو الشركات لاستخدام العملات الرقمية في إخفاء الدخل أو نقل الأموال عبر الحدود دون دفع ضرائب.</a:t>
            </a:r>
            <a:endParaRPr kumimoji="0" lang="ar-EG" sz="1800" b="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E8E6F240-FB61-7328-327C-4EDDB6D1C3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124403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6FD4DE-FDD5-CD17-0973-FEA70CD8F57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71E5A05-DDD1-1945-1686-3444784897C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A0E9708-3226-AE33-8EE9-749C3AB7C4BD}"/>
              </a:ext>
            </a:extLst>
          </p:cNvPr>
          <p:cNvSpPr txBox="1"/>
          <p:nvPr/>
        </p:nvSpPr>
        <p:spPr>
          <a:xfrm>
            <a:off x="1417320" y="725864"/>
            <a:ext cx="806604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نقص المهارات الفنية والقانونية</a:t>
            </a:r>
          </a:p>
        </p:txBody>
      </p:sp>
      <p:sp>
        <p:nvSpPr>
          <p:cNvPr id="28" name="Rectangle 27">
            <a:extLst>
              <a:ext uri="{FF2B5EF4-FFF2-40B4-BE49-F238E27FC236}">
                <a16:creationId xmlns:a16="http://schemas.microsoft.com/office/drawing/2014/main" id="{65856859-D7C3-7FDD-5E52-7CCC5E8A87A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8C5DF98-574E-B902-1FA6-9DDF172EA226}"/>
              </a:ext>
            </a:extLst>
          </p:cNvPr>
          <p:cNvSpPr txBox="1"/>
          <p:nvPr/>
        </p:nvSpPr>
        <p:spPr>
          <a:xfrm>
            <a:off x="228600" y="1355028"/>
            <a:ext cx="11704319" cy="5109476"/>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a:ea typeface="+mn-ea"/>
                <a:cs typeface="Alexandria"/>
              </a:rPr>
              <a:t>يشير هذا التحدي إلى الفجوة بين المهارات المطلوبة لتطوير وتنظيم بيئة التكنولوجيا المالية</a:t>
            </a:r>
            <a:r>
              <a:rPr kumimoji="0" lang="en-US" sz="2200" b="1" i="0" u="none" strike="noStrike" kern="1200" cap="none" spc="0" normalizeH="0" baseline="0" noProof="0" dirty="0">
                <a:ln>
                  <a:noFill/>
                </a:ln>
                <a:solidFill>
                  <a:prstClr val="black"/>
                </a:solidFill>
                <a:effectLst/>
                <a:uLnTx/>
                <a:uFillTx/>
                <a:latin typeface="Alexandria"/>
                <a:ea typeface="+mn-ea"/>
                <a:cs typeface="Alexandria"/>
              </a:rPr>
              <a:t>FinTech) </a:t>
            </a:r>
            <a:r>
              <a:rPr kumimoji="0" lang="ar-EG" sz="2200" b="1" i="0" u="none" strike="noStrike" kern="1200" cap="none" spc="0" normalizeH="0" baseline="0" noProof="0" dirty="0">
                <a:ln>
                  <a:noFill/>
                </a:ln>
                <a:solidFill>
                  <a:prstClr val="black"/>
                </a:solidFill>
                <a:effectLst/>
                <a:uLnTx/>
                <a:uFillTx/>
                <a:latin typeface="Alexandria"/>
                <a:ea typeface="+mn-ea"/>
                <a:cs typeface="Alexandria"/>
              </a:rPr>
              <a:t>)</a:t>
            </a:r>
            <a:r>
              <a:rPr kumimoji="0" lang="ar-EG" sz="2200" b="0" i="0" u="none" strike="noStrike" kern="1200" cap="none" spc="0" normalizeH="0" baseline="0" noProof="0" dirty="0">
                <a:ln>
                  <a:noFill/>
                </a:ln>
                <a:solidFill>
                  <a:prstClr val="black"/>
                </a:solidFill>
                <a:effectLst/>
                <a:uLnTx/>
                <a:uFillTx/>
                <a:latin typeface="Alexandria"/>
                <a:ea typeface="+mn-ea"/>
                <a:cs typeface="Alexandria"/>
              </a:rPr>
              <a:t> وبين المهارات المتوفرة فعليًا في سوق العمل العربي، سواء في الجانب الفني/التقني أو القانوني/التشريعي.</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200" b="1" i="0" u="none" strike="noStrike" kern="1200" cap="none" spc="0" normalizeH="0" baseline="0" noProof="0" dirty="0">
                <a:ln>
                  <a:noFill/>
                </a:ln>
                <a:solidFill>
                  <a:prstClr val="black"/>
                </a:solidFill>
                <a:effectLst/>
                <a:uLnTx/>
                <a:uFillTx/>
                <a:latin typeface="Alexandria"/>
                <a:ea typeface="+mn-ea"/>
                <a:cs typeface="Alexandria"/>
              </a:rPr>
              <a:t>نقص خبرات الأمن السيبراني</a:t>
            </a:r>
            <a:r>
              <a:rPr kumimoji="0" lang="ar-EG" sz="2200" b="1" i="0" u="none" strike="noStrike" kern="1200" cap="none" spc="0" normalizeH="0" baseline="0" noProof="0" dirty="0">
                <a:ln>
                  <a:noFill/>
                </a:ln>
                <a:solidFill>
                  <a:prstClr val="black"/>
                </a:solidFill>
                <a:effectLst/>
                <a:uLnTx/>
                <a:uFillTx/>
                <a:latin typeface="Alexandria"/>
                <a:ea typeface="+mn-ea"/>
                <a:cs typeface="Alexandria"/>
              </a:rPr>
              <a:t> : </a:t>
            </a:r>
            <a:r>
              <a:rPr kumimoji="0" lang="ar-AE" sz="2200" b="0" i="0" u="none" strike="noStrike" kern="1200" cap="none" spc="0" normalizeH="0" baseline="0" noProof="0" dirty="0">
                <a:ln>
                  <a:noFill/>
                </a:ln>
                <a:solidFill>
                  <a:prstClr val="black"/>
                </a:solidFill>
                <a:effectLst/>
                <a:uLnTx/>
                <a:uFillTx/>
                <a:latin typeface="Alexandria"/>
                <a:ea typeface="+mn-ea"/>
                <a:cs typeface="Alexandria"/>
              </a:rPr>
              <a:t>هناك قلة في عدد المتخصصين القادرين على تأمين أنظمة وخدمات</a:t>
            </a:r>
            <a:r>
              <a:rPr kumimoji="0" lang="en-US" sz="2200" b="0" i="0" u="none" strike="noStrike" kern="1200" cap="none" spc="0" normalizeH="0" baseline="0" noProof="0" dirty="0">
                <a:ln>
                  <a:noFill/>
                </a:ln>
                <a:solidFill>
                  <a:prstClr val="black"/>
                </a:solidFill>
                <a:effectLst/>
                <a:uLnTx/>
                <a:uFillTx/>
                <a:latin typeface="Alexandria"/>
                <a:ea typeface="+mn-ea"/>
                <a:cs typeface="Alexandria"/>
              </a:rPr>
              <a:t>FinTech </a:t>
            </a:r>
            <a:r>
              <a:rPr kumimoji="0" lang="ar-EG" sz="2200" b="0" i="0" u="none" strike="noStrike" kern="1200" cap="none" spc="0" normalizeH="0" baseline="0" noProof="0" dirty="0">
                <a:ln>
                  <a:noFill/>
                </a:ln>
                <a:solidFill>
                  <a:prstClr val="black"/>
                </a:solidFill>
                <a:effectLst/>
                <a:uLnTx/>
                <a:uFillTx/>
                <a:latin typeface="Alexandria"/>
                <a:ea typeface="+mn-ea"/>
                <a:cs typeface="Alexandria"/>
              </a:rPr>
              <a:t> </a:t>
            </a:r>
            <a:r>
              <a:rPr kumimoji="0" lang="ar-AE" sz="2200" b="0" i="0" u="none" strike="noStrike" kern="1200" cap="none" spc="0" normalizeH="0" baseline="0" noProof="0" dirty="0">
                <a:ln>
                  <a:noFill/>
                </a:ln>
                <a:solidFill>
                  <a:prstClr val="black"/>
                </a:solidFill>
                <a:effectLst/>
                <a:uLnTx/>
                <a:uFillTx/>
                <a:latin typeface="Alexandria"/>
                <a:ea typeface="+mn-ea"/>
                <a:cs typeface="Alexandria"/>
              </a:rPr>
              <a:t>ضد الهجمات والاختراقات.</a:t>
            </a:r>
            <a:endParaRPr kumimoji="0" lang="ar-EG" sz="2200" b="0" i="0" u="none" strike="noStrike" kern="1200" cap="none" spc="0" normalizeH="0" baseline="0" noProof="0" dirty="0">
              <a:ln>
                <a:noFill/>
              </a:ln>
              <a:solidFill>
                <a:prstClr val="black"/>
              </a:solidFill>
              <a:effectLst/>
              <a:uLnTx/>
              <a:uFillTx/>
              <a:latin typeface="Alexandria"/>
              <a:ea typeface="+mn-ea"/>
              <a:cs typeface="Alexandria"/>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200" b="1" i="0" u="none" strike="noStrike" kern="1200" cap="none" spc="0" normalizeH="0" baseline="0" noProof="0" dirty="0">
                <a:ln>
                  <a:noFill/>
                </a:ln>
                <a:solidFill>
                  <a:prstClr val="black"/>
                </a:solidFill>
                <a:effectLst/>
                <a:uLnTx/>
                <a:uFillTx/>
                <a:latin typeface="Alexandria"/>
                <a:ea typeface="+mn-ea"/>
                <a:cs typeface="Alexandria"/>
              </a:rPr>
              <a:t>ضعف الكفاءات في مجالات الذكاء الاصطناعي والبلوك تشين</a:t>
            </a:r>
            <a:r>
              <a:rPr kumimoji="0" lang="ar-EG" sz="2200" b="1" i="0" u="none" strike="noStrike" kern="1200" cap="none" spc="0" normalizeH="0" baseline="0" noProof="0" dirty="0">
                <a:ln>
                  <a:noFill/>
                </a:ln>
                <a:solidFill>
                  <a:prstClr val="black"/>
                </a:solidFill>
                <a:effectLst/>
                <a:uLnTx/>
                <a:uFillTx/>
                <a:latin typeface="Alexandria"/>
                <a:ea typeface="+mn-ea"/>
                <a:cs typeface="Alexandria"/>
              </a:rPr>
              <a:t> : </a:t>
            </a:r>
            <a:r>
              <a:rPr kumimoji="0" lang="ar-AE" sz="2200" b="0" i="0" u="none" strike="noStrike" kern="1200" cap="none" spc="0" normalizeH="0" baseline="0" noProof="0" dirty="0">
                <a:ln>
                  <a:noFill/>
                </a:ln>
                <a:solidFill>
                  <a:prstClr val="black"/>
                </a:solidFill>
                <a:effectLst/>
                <a:uLnTx/>
                <a:uFillTx/>
                <a:latin typeface="Alexandria"/>
                <a:ea typeface="+mn-ea"/>
                <a:cs typeface="Alexandria"/>
              </a:rPr>
              <a:t>معظم الجامعات العربية لا تخرج أعداد كافية من المهندسين أو المبرمجين المتخصصين في هذه المجالات الحيوية لقطاع </a:t>
            </a:r>
            <a:r>
              <a:rPr kumimoji="0" lang="en-US" sz="2200" b="0" i="0" u="none" strike="noStrike" kern="1200" cap="none" spc="0" normalizeH="0" baseline="0" noProof="0" dirty="0">
                <a:ln>
                  <a:noFill/>
                </a:ln>
                <a:solidFill>
                  <a:prstClr val="black"/>
                </a:solidFill>
                <a:effectLst/>
                <a:uLnTx/>
                <a:uFillTx/>
                <a:latin typeface="Alexandria"/>
                <a:ea typeface="+mn-ea"/>
                <a:cs typeface="Alexandria"/>
              </a:rPr>
              <a:t>FinTech</a:t>
            </a:r>
            <a:r>
              <a:rPr kumimoji="0" lang="ar-EG" sz="2200" b="0" i="0" u="none" strike="noStrike" kern="1200" cap="none" spc="0" normalizeH="0" baseline="0" noProof="0" dirty="0">
                <a:ln>
                  <a:noFill/>
                </a:ln>
                <a:solidFill>
                  <a:prstClr val="black"/>
                </a:solidFill>
                <a:effectLst/>
                <a:uLnTx/>
                <a:uFillTx/>
                <a:latin typeface="Alexandria"/>
                <a:ea typeface="+mn-ea"/>
                <a:cs typeface="Alexandria"/>
              </a:rPr>
              <a:t> .</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a:ea typeface="+mn-ea"/>
                <a:cs typeface="Alexandria"/>
              </a:rPr>
              <a:t>قلة مطوري الأنظمة المالية الرقمية </a:t>
            </a:r>
            <a:r>
              <a:rPr kumimoji="0" lang="ar-EG" sz="2200" b="0" i="0" u="none" strike="noStrike" kern="1200" cap="none" spc="0" normalizeH="0" baseline="0" noProof="0" dirty="0">
                <a:ln>
                  <a:noFill/>
                </a:ln>
                <a:solidFill>
                  <a:prstClr val="black"/>
                </a:solidFill>
                <a:effectLst/>
                <a:uLnTx/>
                <a:uFillTx/>
                <a:latin typeface="Alexandria"/>
                <a:ea typeface="+mn-ea"/>
                <a:cs typeface="Alexandria"/>
              </a:rPr>
              <a:t>: نقص في الكفاءات القادرة على تصميم وتشغيل أنظمة الدفع الإلكتروني، المحافظ الرقمية، والمنصات التمويلية المتقدمة.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a:ea typeface="+mn-ea"/>
                <a:cs typeface="Alexandria"/>
              </a:rPr>
              <a:t>نقص الخبرات القانونية في مجال </a:t>
            </a:r>
            <a:r>
              <a:rPr kumimoji="0" lang="en-US" sz="2200" b="1" i="0" u="none" strike="noStrike" kern="1200" cap="none" spc="0" normalizeH="0" baseline="0" noProof="0" dirty="0">
                <a:ln>
                  <a:noFill/>
                </a:ln>
                <a:solidFill>
                  <a:prstClr val="black"/>
                </a:solidFill>
                <a:effectLst/>
                <a:uLnTx/>
                <a:uFillTx/>
                <a:latin typeface="Alexandria"/>
                <a:ea typeface="+mn-ea"/>
                <a:cs typeface="Alexandria"/>
              </a:rPr>
              <a:t>FinTech</a:t>
            </a:r>
            <a:r>
              <a:rPr kumimoji="0" lang="ar-EG" sz="2200" b="1" i="0" u="none" strike="noStrike" kern="1200" cap="none" spc="0" normalizeH="0" baseline="0" noProof="0" dirty="0">
                <a:ln>
                  <a:noFill/>
                </a:ln>
                <a:solidFill>
                  <a:prstClr val="black"/>
                </a:solidFill>
                <a:effectLst/>
                <a:uLnTx/>
                <a:uFillTx/>
                <a:latin typeface="Alexandria"/>
                <a:ea typeface="+mn-ea"/>
                <a:cs typeface="Alexandria"/>
              </a:rPr>
              <a:t> : </a:t>
            </a:r>
            <a:r>
              <a:rPr kumimoji="0" lang="ar-EG" sz="2200" b="0" i="0" u="none" strike="noStrike" kern="1200" cap="none" spc="0" normalizeH="0" baseline="0" noProof="0" dirty="0">
                <a:ln>
                  <a:noFill/>
                </a:ln>
                <a:solidFill>
                  <a:prstClr val="black"/>
                </a:solidFill>
                <a:effectLst/>
                <a:uLnTx/>
                <a:uFillTx/>
                <a:latin typeface="Alexandria"/>
                <a:ea typeface="+mn-ea"/>
                <a:cs typeface="Alexandria"/>
              </a:rPr>
              <a:t>المحامون والمستشارون القانونيون في بعض الدول العربية قد تنقصهم المعرفة بما يكفي بقوانين وتقنيات العملات الرقمية، التمويل الجماعي، عقود البلوك تشين الذكية </a:t>
            </a:r>
            <a:r>
              <a:rPr kumimoji="0" lang="en-US" sz="2200" b="0" i="0" u="none" strike="noStrike" kern="1200" cap="none" spc="0" normalizeH="0" baseline="0" noProof="0" dirty="0">
                <a:ln>
                  <a:noFill/>
                </a:ln>
                <a:solidFill>
                  <a:prstClr val="black"/>
                </a:solidFill>
                <a:effectLst/>
                <a:uLnTx/>
                <a:uFillTx/>
                <a:latin typeface="Alexandria"/>
                <a:ea typeface="+mn-ea"/>
                <a:cs typeface="Alexandria"/>
              </a:rPr>
              <a:t>Smart Contracts)</a:t>
            </a:r>
            <a:r>
              <a:rPr kumimoji="0" lang="ar-EG" sz="2200" b="0" i="0" u="none" strike="noStrike" kern="1200" cap="none" spc="0" normalizeH="0" baseline="0" noProof="0" dirty="0">
                <a:ln>
                  <a:noFill/>
                </a:ln>
                <a:solidFill>
                  <a:prstClr val="black"/>
                </a:solidFill>
                <a:effectLst/>
                <a:uLnTx/>
                <a:uFillTx/>
                <a:latin typeface="Alexandria"/>
                <a:ea typeface="+mn-ea"/>
                <a:cs typeface="Alexandria"/>
              </a:rPr>
              <a:t>)</a:t>
            </a:r>
            <a:r>
              <a:rPr kumimoji="0" lang="en-US" sz="2200" b="0" i="0" u="none" strike="noStrike" kern="1200" cap="none" spc="0" normalizeH="0" baseline="0" noProof="0" dirty="0">
                <a:ln>
                  <a:noFill/>
                </a:ln>
                <a:solidFill>
                  <a:prstClr val="black"/>
                </a:solidFill>
                <a:effectLst/>
                <a:uLnTx/>
                <a:uFillTx/>
                <a:latin typeface="Alexandria"/>
                <a:ea typeface="+mn-ea"/>
                <a:cs typeface="Alexandria"/>
              </a:rPr>
              <a:t>، </a:t>
            </a:r>
            <a:r>
              <a:rPr kumimoji="0" lang="ar-EG" sz="2200" b="0" i="0" u="none" strike="noStrike" kern="1200" cap="none" spc="0" normalizeH="0" baseline="0" noProof="0" dirty="0">
                <a:ln>
                  <a:noFill/>
                </a:ln>
                <a:solidFill>
                  <a:prstClr val="black"/>
                </a:solidFill>
                <a:effectLst/>
                <a:uLnTx/>
                <a:uFillTx/>
                <a:latin typeface="Alexandria"/>
                <a:ea typeface="+mn-ea"/>
                <a:cs typeface="Alexandria"/>
              </a:rPr>
              <a:t>وغيرها.</a:t>
            </a:r>
          </a:p>
        </p:txBody>
      </p:sp>
      <p:pic>
        <p:nvPicPr>
          <p:cNvPr id="6" name="Graphic 21">
            <a:extLst>
              <a:ext uri="{FF2B5EF4-FFF2-40B4-BE49-F238E27FC236}">
                <a16:creationId xmlns:a16="http://schemas.microsoft.com/office/drawing/2014/main" id="{17CD4B29-1932-77CD-482D-DE6ABE15EA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218084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E8C00-E868-0BD2-F82D-9B817649A8F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A27B418-1588-9E15-3010-E96E8999D42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8045F8E-8248-27D6-7BA5-BBA23D7CC366}"/>
              </a:ext>
            </a:extLst>
          </p:cNvPr>
          <p:cNvSpPr txBox="1"/>
          <p:nvPr/>
        </p:nvSpPr>
        <p:spPr>
          <a:xfrm>
            <a:off x="1223010" y="674885"/>
            <a:ext cx="82603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صعوبات جذب الاستثمارات الأجنبية في البيئة القانونية غير المستقرة</a:t>
            </a:r>
          </a:p>
        </p:txBody>
      </p:sp>
      <p:sp>
        <p:nvSpPr>
          <p:cNvPr id="28" name="Rectangle 27">
            <a:extLst>
              <a:ext uri="{FF2B5EF4-FFF2-40B4-BE49-F238E27FC236}">
                <a16:creationId xmlns:a16="http://schemas.microsoft.com/office/drawing/2014/main" id="{D6EA1655-61F7-0F9A-8BDA-BAB80BC126A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A17C506-9F6F-5F11-9FC3-CF52A97CC4C2}"/>
              </a:ext>
            </a:extLst>
          </p:cNvPr>
          <p:cNvSpPr txBox="1"/>
          <p:nvPr/>
        </p:nvSpPr>
        <p:spPr>
          <a:xfrm>
            <a:off x="148590" y="1249085"/>
            <a:ext cx="11939551" cy="5368924"/>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يشير هذا التحدي إلى العقبات التي تواجه الدول العربية في جذب رؤوس الأموال والاستثمارات الأجنبية المباشرة في قطاع التكنولوجيا المالية </a:t>
            </a:r>
            <a:r>
              <a:rPr kumimoji="0" lang="en-US" sz="2000" b="0" i="0" u="none" strike="noStrike" kern="1200" cap="none" spc="0" normalizeH="0" baseline="0" noProof="0" dirty="0">
                <a:ln>
                  <a:noFill/>
                </a:ln>
                <a:solidFill>
                  <a:prstClr val="black"/>
                </a:solidFill>
                <a:effectLst/>
                <a:uLnTx/>
                <a:uFillTx/>
                <a:latin typeface="Alexandria"/>
                <a:ea typeface="+mn-ea"/>
              </a:rPr>
              <a:t>(FinTech)،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بسبب غياب أو ضعف الأطر القانونية المستقرة والواضحة التي تنظم هذا القطاع الحديث.</a:t>
            </a:r>
            <a:endParaRPr kumimoji="0" lang="en-US" sz="2400" b="0" i="0" u="none" strike="noStrike" kern="1200" cap="none" spc="0" normalizeH="0" baseline="0" noProof="0" dirty="0">
              <a:ln>
                <a:noFill/>
              </a:ln>
              <a:solidFill>
                <a:prstClr val="black"/>
              </a:solidFill>
              <a:effectLst/>
              <a:uLnTx/>
              <a:uFillTx/>
              <a:latin typeface="Alexandria"/>
              <a:ea typeface="+mn-ea"/>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a:ea typeface="+mn-ea"/>
                <a:cs typeface="Alexandria"/>
              </a:rPr>
              <a:t>غياب أو تأخر إصدار القوانين المنظمة للتكنولوجيا المالية</a:t>
            </a:r>
            <a:r>
              <a:rPr kumimoji="0" lang="en-US" sz="2400" b="1" i="0" u="none" strike="noStrike" kern="1200" cap="none" spc="0" normalizeH="0" baseline="0" noProof="0" dirty="0">
                <a:ln>
                  <a:noFill/>
                </a:ln>
                <a:solidFill>
                  <a:prstClr val="black"/>
                </a:solidFill>
                <a:effectLst/>
                <a:uLnTx/>
                <a:uFillTx/>
                <a:latin typeface="Alexandria"/>
                <a:ea typeface="+mn-ea"/>
              </a:rPr>
              <a:t> </a:t>
            </a:r>
            <a:r>
              <a:rPr kumimoji="0" lang="en-US" sz="2400" b="0" i="0" u="none" strike="noStrike" kern="1200" cap="none" spc="0" normalizeH="0" baseline="0" noProof="0" dirty="0">
                <a:ln>
                  <a:noFill/>
                </a:ln>
                <a:solidFill>
                  <a:prstClr val="black"/>
                </a:solidFill>
                <a:effectLst/>
                <a:uLnTx/>
                <a:uFillTx/>
                <a:latin typeface="Alexandria"/>
                <a:ea typeface="+mn-ea"/>
              </a:rPr>
              <a:t>: </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بعض الدول لم تصدر حتى الآن قوانين خاصة بـ </a:t>
            </a:r>
            <a:r>
              <a:rPr kumimoji="0" lang="en-US" sz="2000" b="0" i="0" u="none" strike="noStrike" kern="1200" cap="none" spc="0" normalizeH="0" baseline="0" noProof="0" dirty="0">
                <a:ln>
                  <a:noFill/>
                </a:ln>
                <a:solidFill>
                  <a:prstClr val="black"/>
                </a:solidFill>
                <a:effectLst/>
                <a:uLnTx/>
                <a:uFillTx/>
                <a:latin typeface="Alexandria"/>
                <a:ea typeface="+mn-ea"/>
              </a:rPr>
              <a:t>FinTech </a:t>
            </a:r>
            <a:r>
              <a:rPr kumimoji="0" lang="ar-EG" sz="2000" b="0"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م</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ثل التمويل الجماعي، العملات الرقمية، الخدمات المالية المبتكرة.</a:t>
            </a:r>
            <a:endParaRPr kumimoji="0" lang="en-US" sz="2400" b="0" i="0" u="none" strike="noStrike" kern="1200" cap="none" spc="0" normalizeH="0" baseline="0" noProof="0" dirty="0">
              <a:ln>
                <a:noFill/>
              </a:ln>
              <a:solidFill>
                <a:prstClr val="black"/>
              </a:solidFill>
              <a:effectLst/>
              <a:uLnTx/>
              <a:uFillTx/>
              <a:latin typeface="Alexandria"/>
              <a:ea typeface="+mn-ea"/>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a:ea typeface="+mn-ea"/>
                <a:cs typeface="Alexandria"/>
              </a:rPr>
              <a:t>عدم وضوح سياسات الترخيص والتنظيم</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 </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المستثمر الأجنبي يحتاج إلى إجراءات ترخيص شفافة ومحددة، بينما في بعض الدول العربية قد تكون المعايير غير واضحة أو تختلف من جهة لأخرى.</a:t>
            </a:r>
            <a:endParaRPr kumimoji="0" lang="ar-EG" sz="2400" b="0" i="0" u="none" strike="noStrike" kern="1200" cap="none" spc="0" normalizeH="0" baseline="0" noProof="0" dirty="0">
              <a:ln>
                <a:noFill/>
              </a:ln>
              <a:solidFill>
                <a:prstClr val="black"/>
              </a:solidFill>
              <a:effectLst/>
              <a:uLnTx/>
              <a:uFillTx/>
              <a:latin typeface="Alexandria"/>
              <a:ea typeface="+mn-ea"/>
              <a:cs typeface="Alexandria"/>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a:ea typeface="+mn-ea"/>
                <a:cs typeface="Alexandria"/>
              </a:rPr>
              <a:t>تغير السياسات واللوائح بشكل مفاجئ</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 </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مثل حظر العملات الرقمية بعد السماح بها، أو فرض قيود على التحويلات دون إنذار، مما يضعف ثقة المستثمرين.</a:t>
            </a:r>
            <a:endParaRPr kumimoji="0" lang="en-US" sz="2400" b="0" i="0" u="none" strike="noStrike" kern="1200" cap="none" spc="0" normalizeH="0" baseline="0" noProof="0" dirty="0">
              <a:ln>
                <a:noFill/>
              </a:ln>
              <a:solidFill>
                <a:prstClr val="black"/>
              </a:solidFill>
              <a:effectLst/>
              <a:uLnTx/>
              <a:uFillTx/>
              <a:latin typeface="Alexandria"/>
              <a:ea typeface="+mn-ea"/>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ازدواجية الجهات الرقابية :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وجود أكثر من جهة تشرف على نشاط </a:t>
            </a:r>
            <a:r>
              <a:rPr kumimoji="0" lang="en-US" sz="2000" b="0" i="0" u="none" strike="noStrike" kern="1200" cap="none" spc="0" normalizeH="0" baseline="0" noProof="0" dirty="0">
                <a:ln>
                  <a:noFill/>
                </a:ln>
                <a:solidFill>
                  <a:prstClr val="black"/>
                </a:solidFill>
                <a:effectLst/>
                <a:uLnTx/>
                <a:uFillTx/>
                <a:latin typeface="Alexandria"/>
                <a:ea typeface="+mn-ea"/>
              </a:rPr>
              <a:t>FinTech </a:t>
            </a:r>
            <a:r>
              <a:rPr kumimoji="0" lang="ar-EG" sz="2000" b="0"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مثال:</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البنك المركزي، هيئة سوق المال، وزارة الاتصالات) يؤدي إلى تضارب التعليمات وضعف التنسيق.</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غياب المحاكم المتخصصة :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معظم الدول العربية تفتقر لمحاكم مالية أو تجارية متخصصة قادرة على حل النزاعات المتعلقة بالتكنولوجيا المالية بكفاءة وسرعة (المستثمر الأجنبي يخشى من غياب الحماية القانونية الكافية لأمواله أو عدم قدرته على فض النزاعات بإنصاف).</a:t>
            </a:r>
          </a:p>
        </p:txBody>
      </p:sp>
      <p:pic>
        <p:nvPicPr>
          <p:cNvPr id="6" name="Graphic 21">
            <a:extLst>
              <a:ext uri="{FF2B5EF4-FFF2-40B4-BE49-F238E27FC236}">
                <a16:creationId xmlns:a16="http://schemas.microsoft.com/office/drawing/2014/main" id="{25BF3ACB-297F-58FE-C56D-8E0486880D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157684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FB1FC4-5FC5-3E6F-EF2E-1B0DE29393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00A98E0-D511-1235-0225-27E61BB71CC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09150C4-3B8A-D744-9809-C5A4E5D9EA51}"/>
              </a:ext>
            </a:extLst>
          </p:cNvPr>
          <p:cNvSpPr txBox="1"/>
          <p:nvPr/>
        </p:nvSpPr>
        <p:spPr>
          <a:xfrm>
            <a:off x="1417320" y="725864"/>
            <a:ext cx="806604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مخاطر الأمن السيبراني</a:t>
            </a:r>
          </a:p>
        </p:txBody>
      </p:sp>
      <p:sp>
        <p:nvSpPr>
          <p:cNvPr id="28" name="Rectangle 27">
            <a:extLst>
              <a:ext uri="{FF2B5EF4-FFF2-40B4-BE49-F238E27FC236}">
                <a16:creationId xmlns:a16="http://schemas.microsoft.com/office/drawing/2014/main" id="{18EC62F9-15FA-D944-D94A-113B107106F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F3B65AA-1906-5189-CA8C-E698690F55F0}"/>
              </a:ext>
            </a:extLst>
          </p:cNvPr>
          <p:cNvSpPr txBox="1"/>
          <p:nvPr/>
        </p:nvSpPr>
        <p:spPr>
          <a:xfrm>
            <a:off x="525779" y="1355029"/>
            <a:ext cx="11178541" cy="489005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ضعف الأطر التشريعية المتخصصة: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كثير من الدول العربية تفتقر لقوانين خاصة بأمن المعلومات في القطاع المالي الرقمي.</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ت</a:t>
            </a:r>
            <a:r>
              <a:rPr kumimoji="0" lang="ar-AE" sz="2400" b="1" i="0" u="none" strike="noStrike" kern="1200" cap="none" spc="0" normalizeH="0" baseline="0" noProof="0" dirty="0">
                <a:ln>
                  <a:noFill/>
                </a:ln>
                <a:solidFill>
                  <a:prstClr val="black"/>
                </a:solidFill>
                <a:effectLst/>
                <a:uLnTx/>
                <a:uFillTx/>
                <a:latin typeface="Alexandria"/>
                <a:ea typeface="+mn-ea"/>
                <a:cs typeface="Alexandria"/>
              </a:rPr>
              <a:t>فاوت المعايير التنظيمية:</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غياب معايير موحدة للأمن السيبراني بين البنوك، شركات الدفع، مزودي المحافظ الإلكترونية، وشركات التمويل الجماعي.</a:t>
            </a:r>
            <a:endParaRPr kumimoji="0" lang="ar-EG" sz="2400" b="0" i="0" u="none" strike="noStrike" kern="1200" cap="none" spc="0" normalizeH="0" baseline="0" noProof="0" dirty="0">
              <a:ln>
                <a:noFill/>
              </a:ln>
              <a:solidFill>
                <a:prstClr val="black"/>
              </a:solidFill>
              <a:effectLst/>
              <a:uLnTx/>
              <a:uFillTx/>
              <a:latin typeface="Alexandria"/>
              <a:ea typeface="+mn-ea"/>
              <a:cs typeface="Alexandria"/>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a:ea typeface="+mn-ea"/>
                <a:cs typeface="Alexandria"/>
              </a:rPr>
              <a:t>عدم إلزام الشركات بإفصاح فوري عن حوادث الاختراق:</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مما قد يؤدي إلى خسائر للمستثمرين والعملاء قبل اكتشاف الحادث.</a:t>
            </a:r>
            <a:endParaRPr kumimoji="0" lang="en-US" sz="2400" b="0" i="0" u="none" strike="noStrike" kern="1200" cap="none" spc="0" normalizeH="0" baseline="0" noProof="0" dirty="0">
              <a:ln>
                <a:noFill/>
              </a:ln>
              <a:solidFill>
                <a:prstClr val="black"/>
              </a:solidFill>
              <a:effectLst/>
              <a:uLnTx/>
              <a:uFillTx/>
              <a:latin typeface="Alexandria"/>
              <a:ea typeface="+mn-ea"/>
              <a:cs typeface="Alexandria"/>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a:ea typeface="+mn-ea"/>
                <a:cs typeface="Alexandria"/>
              </a:rPr>
              <a:t>قصور القوانين في تحديد المسؤولية القانونية:</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من المسؤول عند حدوث اختراق؟ مزود الخدمة؟ البنك؟ العميل؟ القانون في كثير من الدول العربية لم يحسم هذه المسألة بعد.</a:t>
            </a:r>
            <a:endParaRPr kumimoji="0" lang="en-US" sz="2400" b="0" i="0" u="none" strike="noStrike" kern="1200" cap="none" spc="0" normalizeH="0" baseline="0" noProof="0" dirty="0">
              <a:ln>
                <a:noFill/>
              </a:ln>
              <a:solidFill>
                <a:prstClr val="black"/>
              </a:solidFill>
              <a:effectLst/>
              <a:uLnTx/>
              <a:uFillTx/>
              <a:latin typeface="Alexandria"/>
              <a:ea typeface="+mn-ea"/>
              <a:cs typeface="Alexandria"/>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EG" sz="1800" b="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41899DE9-5020-1A24-F394-6673C35420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663071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F225D9-1DB7-B4B2-E944-259B9669371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0507146-D33E-B7D2-C7D0-F1B432E2202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1565765-4803-B921-65FA-7B6575976F07}"/>
              </a:ext>
            </a:extLst>
          </p:cNvPr>
          <p:cNvSpPr txBox="1"/>
          <p:nvPr/>
        </p:nvSpPr>
        <p:spPr>
          <a:xfrm>
            <a:off x="1348740" y="720601"/>
            <a:ext cx="813462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غياب معايير الامتثال الدولية في بعض الدول العربية</a:t>
            </a:r>
          </a:p>
        </p:txBody>
      </p:sp>
      <p:sp>
        <p:nvSpPr>
          <p:cNvPr id="28" name="Rectangle 27">
            <a:extLst>
              <a:ext uri="{FF2B5EF4-FFF2-40B4-BE49-F238E27FC236}">
                <a16:creationId xmlns:a16="http://schemas.microsoft.com/office/drawing/2014/main" id="{8088FD38-C688-3E07-6183-181D1516C1B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E8F9484-B0D5-8596-3B94-81265C36AAC4}"/>
              </a:ext>
            </a:extLst>
          </p:cNvPr>
          <p:cNvSpPr txBox="1"/>
          <p:nvPr/>
        </p:nvSpPr>
        <p:spPr>
          <a:xfrm>
            <a:off x="194310" y="1232831"/>
            <a:ext cx="11807191" cy="5519662"/>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غياب أو تأخر إصدار القوانين المتوافقة مع </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FATF</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بعض الدول لم تطور تشريعات مكافحة غسل الأموال بشكل متوافق مع توصيات مجموعة العمل المالي.</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ن</a:t>
            </a:r>
            <a:r>
              <a:rPr kumimoji="0" lang="ar-AE" sz="2400" b="1" i="0" u="none" strike="noStrike" kern="1200" cap="none" spc="0" normalizeH="0" baseline="0" noProof="0" dirty="0">
                <a:ln>
                  <a:noFill/>
                </a:ln>
                <a:solidFill>
                  <a:prstClr val="black"/>
                </a:solidFill>
                <a:effectLst/>
                <a:uLnTx/>
                <a:uFillTx/>
                <a:latin typeface="Alexandria"/>
                <a:ea typeface="+mn-ea"/>
                <a:cs typeface="Alexandria"/>
              </a:rPr>
              <a:t>قص القوانين المنظمة لحماية البيانات الشخصية</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 </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معظم الدول العربية لا تطبق معايير عالمية مثل </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GDPR</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ل</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حماية بيانات مستخدمي خدمات التكنولوجيا المالية.</a:t>
            </a:r>
            <a:endParaRPr kumimoji="0" lang="en-US" sz="2400" b="0" i="0" u="none" strike="noStrike" kern="1200" cap="none" spc="0" normalizeH="0" baseline="0" noProof="0" dirty="0">
              <a:ln>
                <a:noFill/>
              </a:ln>
              <a:solidFill>
                <a:prstClr val="black"/>
              </a:solidFill>
              <a:effectLst/>
              <a:uLnTx/>
              <a:uFillTx/>
              <a:latin typeface="Alexandria"/>
              <a:ea typeface="+mn-ea"/>
              <a:cs typeface="Alexandria"/>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a:ea typeface="+mn-ea"/>
                <a:cs typeface="Alexandria"/>
              </a:rPr>
              <a:t>تجاهل المعايير الفنية للأمن السيبراني</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 </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قلة من الدول تفرض معايير إلزامية مثل </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ISO 27001 </a:t>
            </a:r>
            <a:r>
              <a:rPr kumimoji="0" lang="ar-EG" sz="2000" b="1"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ع</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لى شركات </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FinTech</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 </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رغم أهميتها في ضمان أمن المنصات الرقمية.</a:t>
            </a:r>
            <a:endParaRPr kumimoji="0" lang="ar-EG" sz="2400" b="0" i="0" u="none" strike="noStrike" kern="1200" cap="none" spc="0" normalizeH="0" baseline="0" noProof="0" dirty="0">
              <a:ln>
                <a:noFill/>
              </a:ln>
              <a:solidFill>
                <a:prstClr val="black"/>
              </a:solidFill>
              <a:effectLst/>
              <a:uLnTx/>
              <a:uFillTx/>
              <a:latin typeface="Alexandria"/>
              <a:ea typeface="+mn-ea"/>
              <a:cs typeface="Alexandria"/>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a:ea typeface="+mn-ea"/>
                <a:cs typeface="Alexandria"/>
              </a:rPr>
              <a:t>ضعف تطبيق متطلبات الشفافية والإفصاح الدولية</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 </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لا توجد التزامات واضحة بالإفصاح عن العمليات المشبوهة، ولا بمتابعة سجلات المعاملات بما يتماشى مع معايير الامتثال الدولية.</a:t>
            </a:r>
            <a:endParaRPr kumimoji="0" lang="ar-EG" sz="2400" b="0" i="0" u="none" strike="noStrike" kern="1200" cap="none" spc="0" normalizeH="0" baseline="0" noProof="0" dirty="0">
              <a:ln>
                <a:noFill/>
              </a:ln>
              <a:solidFill>
                <a:prstClr val="black"/>
              </a:solidFill>
              <a:effectLst/>
              <a:uLnTx/>
              <a:uFillTx/>
              <a:latin typeface="Alexandria"/>
              <a:ea typeface="+mn-ea"/>
              <a:cs typeface="Alexandria"/>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a:ea typeface="+mn-ea"/>
                <a:cs typeface="Alexandria"/>
              </a:rPr>
              <a:t>عدم الانضمام للهيئات الدولية</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 </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بعض الدول العربية ليست أعضاء نشطين في المنظمات العالمية مثل</a:t>
            </a:r>
            <a:r>
              <a:rPr kumimoji="0" lang="en-US" sz="2000" b="0" i="0" u="none" strike="noStrike" kern="1200" cap="none" spc="0" normalizeH="0" baseline="0" noProof="0" dirty="0">
                <a:ln>
                  <a:noFill/>
                </a:ln>
                <a:solidFill>
                  <a:prstClr val="black"/>
                </a:solidFill>
                <a:effectLst/>
                <a:uLnTx/>
                <a:uFillTx/>
                <a:latin typeface="Alexandria"/>
                <a:ea typeface="+mn-ea"/>
                <a:cs typeface="Alexandria"/>
              </a:rPr>
              <a:t>FATF</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أ</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و التحالفات الدولية لمكافحة الجرائم الإلكترونية، ما يحد من قدرتها على مواكبة أفضل الممارسات.</a:t>
            </a:r>
            <a:endParaRPr kumimoji="0" lang="ar-EG" sz="1800" b="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7F9E294D-FD83-CAE9-74DC-E79F99152E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6025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56C9E4-AE12-7C53-35A9-C87BA38C386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2060D44-AEEC-2E99-C355-CF24D97C702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1EFB2BF-CB79-8110-AE1E-8C23F751106E}"/>
              </a:ext>
            </a:extLst>
          </p:cNvPr>
          <p:cNvSpPr txBox="1"/>
          <p:nvPr/>
        </p:nvSpPr>
        <p:spPr>
          <a:xfrm>
            <a:off x="502920" y="725864"/>
            <a:ext cx="936117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تحديات تنظيم العملات الرقمية والرموز المشفرة </a:t>
            </a:r>
            <a:r>
              <a:rPr kumimoji="0" lang="en-US" sz="2800" b="1" i="0" u="none" strike="noStrike" kern="1200" cap="none" spc="0" normalizeH="0" baseline="0" noProof="0" dirty="0">
                <a:ln>
                  <a:noFill/>
                </a:ln>
                <a:solidFill>
                  <a:prstClr val="black"/>
                </a:solidFill>
                <a:effectLst/>
                <a:uLnTx/>
                <a:uFillTx/>
                <a:latin typeface="Alexandria" pitchFamily="2" charset="-78"/>
                <a:ea typeface="+mn-ea"/>
              </a:rPr>
              <a:t> </a:t>
            </a:r>
            <a:r>
              <a:rPr kumimoji="0" lang="en-US" sz="2000" b="1" i="0" u="none" strike="noStrike" kern="1200" cap="none" spc="0" normalizeH="0" baseline="0" noProof="0" dirty="0">
                <a:ln>
                  <a:noFill/>
                </a:ln>
                <a:solidFill>
                  <a:prstClr val="black"/>
                </a:solidFill>
                <a:effectLst/>
                <a:uLnTx/>
                <a:uFillTx/>
                <a:latin typeface="Alexandria" pitchFamily="2" charset="-78"/>
                <a:ea typeface="+mn-ea"/>
              </a:rPr>
              <a:t>(Crypto &amp; Tokenization)</a:t>
            </a: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a:rPr>
              <a:t> </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endParaRPr>
          </a:p>
        </p:txBody>
      </p:sp>
      <p:sp>
        <p:nvSpPr>
          <p:cNvPr id="28" name="Rectangle 27">
            <a:extLst>
              <a:ext uri="{FF2B5EF4-FFF2-40B4-BE49-F238E27FC236}">
                <a16:creationId xmlns:a16="http://schemas.microsoft.com/office/drawing/2014/main" id="{73B0F21F-B3DD-045C-6C01-CCD23C67E64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49FEB4C-6CDE-0D72-4409-5CFF6F278F3F}"/>
              </a:ext>
            </a:extLst>
          </p:cNvPr>
          <p:cNvSpPr txBox="1"/>
          <p:nvPr/>
        </p:nvSpPr>
        <p:spPr>
          <a:xfrm>
            <a:off x="502921" y="1440180"/>
            <a:ext cx="11052810" cy="424731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معظم الدول العربية لم تصدر قوانين محددة تنظم إصدار أو تداول العملات الرقمية.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ت</a:t>
            </a:r>
            <a:r>
              <a:rPr kumimoji="0" lang="ar-AE" sz="2400" b="1" i="0" u="none" strike="noStrike" kern="1200" cap="none" spc="0" normalizeH="0" baseline="0" noProof="0" dirty="0">
                <a:ln>
                  <a:noFill/>
                </a:ln>
                <a:solidFill>
                  <a:prstClr val="black"/>
                </a:solidFill>
                <a:effectLst/>
                <a:uLnTx/>
                <a:uFillTx/>
                <a:latin typeface="Alexandria"/>
                <a:ea typeface="+mn-ea"/>
                <a:cs typeface="Alexandria"/>
              </a:rPr>
              <a:t>ضارب التصنيفات القانونية</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هل العملات الرقمية تعتبر نقدًا؟ سلعة؟ أصل مالي؟ أوراق مالية؟</a:t>
            </a:r>
            <a:endParaRPr kumimoji="0" lang="en-US" sz="2400" b="0" i="0" u="none" strike="noStrike" kern="1200" cap="none" spc="0" normalizeH="0" baseline="0" noProof="0" dirty="0">
              <a:ln>
                <a:noFill/>
              </a:ln>
              <a:solidFill>
                <a:prstClr val="black"/>
              </a:solidFill>
              <a:effectLst/>
              <a:uLnTx/>
              <a:uFillTx/>
              <a:latin typeface="Alexandria"/>
              <a:ea typeface="+mn-ea"/>
              <a:cs typeface="Alexandria"/>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0" i="0" u="none" strike="noStrike" kern="1200" cap="none" spc="0" normalizeH="0" baseline="0" noProof="0" dirty="0">
                <a:ln>
                  <a:noFill/>
                </a:ln>
                <a:solidFill>
                  <a:prstClr val="black"/>
                </a:solidFill>
                <a:effectLst/>
                <a:uLnTx/>
                <a:uFillTx/>
                <a:latin typeface="Alexandria"/>
                <a:ea typeface="+mn-ea"/>
                <a:cs typeface="Alexandria"/>
              </a:rPr>
              <a:t>غياب تحديد واضح لطبيعة هذه الأصول يؤدي لاختلاف المعاملة القانونية من دولة لأخرى.</a:t>
            </a:r>
            <a:endParaRPr kumimoji="0" lang="ar-EG" sz="2400" b="0" i="0" u="none" strike="noStrike" kern="1200" cap="none" spc="0" normalizeH="0" baseline="0" noProof="0" dirty="0">
              <a:ln>
                <a:noFill/>
              </a:ln>
              <a:solidFill>
                <a:prstClr val="black"/>
              </a:solidFill>
              <a:effectLst/>
              <a:uLnTx/>
              <a:uFillTx/>
              <a:latin typeface="Alexandria"/>
              <a:ea typeface="+mn-ea"/>
              <a:cs typeface="Alexandria"/>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0" i="0" u="none" strike="noStrike" kern="1200" cap="none" spc="0" normalizeH="0" baseline="0" noProof="0" dirty="0">
                <a:ln>
                  <a:noFill/>
                </a:ln>
                <a:solidFill>
                  <a:prstClr val="black"/>
                </a:solidFill>
                <a:effectLst/>
                <a:uLnTx/>
                <a:uFillTx/>
                <a:latin typeface="Alexandria"/>
                <a:ea typeface="+mn-ea"/>
                <a:cs typeface="Alexandria"/>
              </a:rPr>
              <a:t>مخاوف من غسل الأموال وتمويل الإرهاب</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(تقرير</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FATF</a:t>
            </a:r>
            <a:r>
              <a:rPr kumimoji="0" lang="en-US" sz="2400" b="1"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عام 2023 نبّه الدول العربية لخطورة عدم وضع متطلبات "اعرف عميلك" </a:t>
            </a:r>
            <a:r>
              <a:rPr kumimoji="0" lang="en-US" sz="2000" b="1" i="0" u="none" strike="noStrike" kern="1200" cap="none" spc="0" normalizeH="0" baseline="0" noProof="0" dirty="0">
                <a:ln>
                  <a:noFill/>
                </a:ln>
                <a:solidFill>
                  <a:prstClr val="black"/>
                </a:solidFill>
                <a:effectLst/>
                <a:uLnTx/>
                <a:uFillTx/>
                <a:latin typeface="Alexandria"/>
                <a:ea typeface="+mn-ea"/>
                <a:cs typeface="Alexandria"/>
              </a:rPr>
              <a:t>KYC) </a:t>
            </a:r>
            <a:r>
              <a:rPr kumimoji="0" lang="ar-EG" sz="2000" b="1"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منصات التداول.</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عدم استقرار قيمة العملات الرقمية يشكل تهديدًا على استقرار النظام المالي التقليدي في الدول العربية.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قلة الكوادر القانونية والفنية القادرة على فهم طبيعة هذه الأصول الرقمية المعقدة.</a:t>
            </a:r>
            <a:endParaRPr kumimoji="0" lang="en-US" sz="2400" b="0" i="0" u="none" strike="noStrike" kern="1200" cap="none" spc="0" normalizeH="0" baseline="0" noProof="0" dirty="0">
              <a:ln>
                <a:noFill/>
              </a:ln>
              <a:solidFill>
                <a:prstClr val="black"/>
              </a:solidFill>
              <a:effectLst/>
              <a:uLnTx/>
              <a:uFillTx/>
              <a:latin typeface="Alexandria"/>
              <a:ea typeface="+mn-ea"/>
              <a:cs typeface="Alexandria"/>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1800" b="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74DF8C0E-3928-A057-938C-6B20CE2FB9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118101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2796D9-DBD1-45CE-2B7A-9A96A911435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4D6B8FE-7F4C-0280-FA10-8EEC8B01AF4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825D495-B546-BBB3-F875-70DCD11A09D7}"/>
              </a:ext>
            </a:extLst>
          </p:cNvPr>
          <p:cNvSpPr txBox="1"/>
          <p:nvPr/>
        </p:nvSpPr>
        <p:spPr>
          <a:xfrm>
            <a:off x="640079" y="725864"/>
            <a:ext cx="902765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أهمية تحديث قوانين حماية البيانات الشخصية وعلاقتة بالتكنولوجيا المالية </a:t>
            </a:r>
          </a:p>
        </p:txBody>
      </p:sp>
      <p:sp>
        <p:nvSpPr>
          <p:cNvPr id="28" name="Rectangle 27">
            <a:extLst>
              <a:ext uri="{FF2B5EF4-FFF2-40B4-BE49-F238E27FC236}">
                <a16:creationId xmlns:a16="http://schemas.microsoft.com/office/drawing/2014/main" id="{37487CA7-5BE8-B533-385D-ECE54DCB8E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141AFCF-F82C-6FF3-2F58-A9EA347235FD}"/>
              </a:ext>
            </a:extLst>
          </p:cNvPr>
          <p:cNvSpPr txBox="1"/>
          <p:nvPr/>
        </p:nvSpPr>
        <p:spPr>
          <a:xfrm>
            <a:off x="731520" y="1657347"/>
            <a:ext cx="10698480" cy="390183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التكنولوجيا المالية تعتمد في جوهرها على البيانات الرقمية، خاصة البيانات الشخصية للمستخدمين </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مثل:</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(الهوية الوطنية،الحسابات المصرفية،الأنشطة المالية،الموقع الجغرافي،السلوك الشرائي والاستهلاكي).</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لذلك، غياب أو ضعف قوانين حماية البيانات يجعل المستخدمين عرضة لمخاطر كبيرة مثل:</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الاحتيال المالي</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الابتزاز الرقمي</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سوء استخدام البيانات لأغراض تسويقية أو سياسية. </a:t>
            </a:r>
          </a:p>
          <a:p>
            <a:pPr marR="0" lvl="0" algn="just" defTabSz="914400" rtl="1" eaLnBrk="1" fontAlgn="auto" latinLnBrk="0" hangingPunct="1">
              <a:lnSpc>
                <a:spcPct val="150000"/>
              </a:lnSpc>
              <a:spcBef>
                <a:spcPts val="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F0B5E69D-BD9C-AF4C-387A-F03181FBAC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996839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EA477-14ED-DE90-4429-3B2A6BEA183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1DF1937-6E9F-A2CB-5848-F40068F35C2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D21C1CB-E7C2-F277-E93D-8CB2F5C36822}"/>
              </a:ext>
            </a:extLst>
          </p:cNvPr>
          <p:cNvSpPr txBox="1"/>
          <p:nvPr/>
        </p:nvSpPr>
        <p:spPr>
          <a:xfrm>
            <a:off x="640079" y="725864"/>
            <a:ext cx="902765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أهمية تحديث قوانين حماية البيانات الشخصية وعلاقتة بالتكنولوجيا المالية </a:t>
            </a:r>
          </a:p>
        </p:txBody>
      </p:sp>
      <p:sp>
        <p:nvSpPr>
          <p:cNvPr id="28" name="Rectangle 27">
            <a:extLst>
              <a:ext uri="{FF2B5EF4-FFF2-40B4-BE49-F238E27FC236}">
                <a16:creationId xmlns:a16="http://schemas.microsoft.com/office/drawing/2014/main" id="{6E1FE055-931B-5381-D9D9-6755F8D58DF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007A0A1-82E5-40F5-EE90-94DAF91E7FA6}"/>
              </a:ext>
            </a:extLst>
          </p:cNvPr>
          <p:cNvSpPr txBox="1"/>
          <p:nvPr/>
        </p:nvSpPr>
        <p:spPr>
          <a:xfrm>
            <a:off x="354330" y="1657347"/>
            <a:ext cx="11269980" cy="445756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تعزيز ثقة العملاء في منصات </a:t>
            </a:r>
            <a:r>
              <a:rPr kumimoji="0" lang="en-US" sz="2000" i="0" u="none" strike="noStrike" kern="1200" cap="none" spc="0" normalizeH="0" baseline="0" noProof="0" dirty="0">
                <a:ln>
                  <a:noFill/>
                </a:ln>
                <a:solidFill>
                  <a:prstClr val="black"/>
                </a:solidFill>
                <a:effectLst/>
                <a:uLnTx/>
                <a:uFillTx/>
                <a:latin typeface="Alexandria"/>
                <a:ea typeface="+mn-ea"/>
                <a:cs typeface="Alexandria"/>
              </a:rPr>
              <a:t>FinTech</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 عندما يشعر العملاء بأن بياناتهم محمية قانونيًا، يزداد إقبالهم على استخدام التطبيقات والمحافظ الرقمية والخدمات المصرفية عبر الإنترنت.</a:t>
            </a:r>
          </a:p>
          <a:p>
            <a:pPr marR="0" lvl="0" algn="just"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a:cs typeface="Alexandria"/>
              </a:rPr>
              <a:t> </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مثال: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في الدول التي تطبق تشريعات صارمة مثل اللائحة الأوروبية </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GDPR،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زادت نسبة استخدام المحافظ الرقمية بشكل ملحوظ.</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Alexandria"/>
              </a:rPr>
              <a:t>ت</a:t>
            </a:r>
            <a:r>
              <a:rPr kumimoji="0" lang="ar-AE" sz="2400" b="1" i="0" u="none" strike="noStrike" kern="1200" cap="none" spc="0" normalizeH="0" baseline="0" noProof="0" dirty="0">
                <a:ln>
                  <a:noFill/>
                </a:ln>
                <a:solidFill>
                  <a:prstClr val="black"/>
                </a:solidFill>
                <a:effectLst/>
                <a:uLnTx/>
                <a:uFillTx/>
                <a:latin typeface="Alexandria"/>
                <a:ea typeface="+mn-ea"/>
                <a:cs typeface="Alexandria"/>
              </a:rPr>
              <a:t>شجيع الاستثمار الأجنبي في قطاع </a:t>
            </a:r>
            <a:r>
              <a:rPr kumimoji="0" lang="en-US" sz="2000" b="0" i="0" u="none" strike="noStrike" kern="1200" cap="none" spc="0" normalizeH="0" baseline="0" noProof="0" dirty="0">
                <a:ln>
                  <a:noFill/>
                </a:ln>
                <a:solidFill>
                  <a:prstClr val="black"/>
                </a:solidFill>
                <a:effectLst/>
                <a:uLnTx/>
                <a:uFillTx/>
                <a:latin typeface="Alexandria"/>
                <a:ea typeface="+mn-ea"/>
                <a:cs typeface="Alexandria"/>
              </a:rPr>
              <a:t>FinTech</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 ا</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لشركات العالمية والمستثمرون يبحثون عن بيئة تنظيمية آمنة تضمن حماية بيانات المستخدمين لتجنب العقوبات الدولية.</a:t>
            </a:r>
            <a:endParaRPr kumimoji="0" lang="ar-EG" sz="2400" b="0" i="0" u="none" strike="noStrike" kern="1200" cap="none" spc="0" normalizeH="0" baseline="0" noProof="0" dirty="0">
              <a:ln>
                <a:noFill/>
              </a:ln>
              <a:solidFill>
                <a:prstClr val="black"/>
              </a:solidFill>
              <a:effectLst/>
              <a:uLnTx/>
              <a:uFillTx/>
              <a:latin typeface="Alexandria"/>
              <a:ea typeface="+mn-ea"/>
              <a:cs typeface="Alexandria"/>
            </a:endParaRPr>
          </a:p>
          <a:p>
            <a:pPr marR="0" lvl="0" algn="just" defTabSz="914400" rtl="1" eaLnBrk="1" fontAlgn="auto" latinLnBrk="0" hangingPunct="1">
              <a:lnSpc>
                <a:spcPct val="150000"/>
              </a:lnSpc>
              <a:spcBef>
                <a:spcPts val="0"/>
              </a:spcBef>
              <a:spcAft>
                <a:spcPts val="0"/>
              </a:spcAft>
              <a:buClrTx/>
              <a:buSzTx/>
              <a:tabLst/>
              <a:defRPr/>
            </a:pPr>
            <a:r>
              <a:rPr kumimoji="0" lang="ar-AE" sz="2400" b="0" i="0" u="none" strike="noStrike" kern="1200" cap="none" spc="0" normalizeH="0" baseline="0" noProof="0" dirty="0">
                <a:ln>
                  <a:noFill/>
                </a:ln>
                <a:solidFill>
                  <a:prstClr val="black"/>
                </a:solidFill>
                <a:effectLst/>
                <a:uLnTx/>
                <a:uFillTx/>
                <a:latin typeface="Alexandria"/>
                <a:ea typeface="+mn-ea"/>
                <a:cs typeface="Alexandria"/>
              </a:rPr>
              <a:t> </a:t>
            </a:r>
            <a:r>
              <a:rPr kumimoji="0" lang="ar-AE" sz="2400" b="1" i="0" u="none" strike="noStrike" kern="1200" cap="none" spc="0" normalizeH="0" baseline="0" noProof="0" dirty="0">
                <a:ln>
                  <a:noFill/>
                </a:ln>
                <a:solidFill>
                  <a:prstClr val="black"/>
                </a:solidFill>
                <a:effectLst/>
                <a:uLnTx/>
                <a:uFillTx/>
                <a:latin typeface="Alexandria"/>
                <a:ea typeface="+mn-ea"/>
                <a:cs typeface="Alexandria"/>
              </a:rPr>
              <a:t>مثال:</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شركات مثل </a:t>
            </a:r>
            <a:r>
              <a:rPr kumimoji="0" lang="en-US" sz="2000" b="0" i="0" u="none" strike="noStrike" kern="1200" cap="none" spc="0" normalizeH="0" baseline="0" noProof="0" dirty="0">
                <a:ln>
                  <a:noFill/>
                </a:ln>
                <a:solidFill>
                  <a:prstClr val="black"/>
                </a:solidFill>
                <a:effectLst/>
                <a:uLnTx/>
                <a:uFillTx/>
                <a:latin typeface="Alexandria"/>
                <a:ea typeface="+mn-ea"/>
                <a:cs typeface="Alexandria"/>
              </a:rPr>
              <a:t>PayPal </a:t>
            </a:r>
            <a:r>
              <a:rPr kumimoji="0" lang="ar-EG" sz="2000" b="0" i="0" u="none" strike="noStrike" kern="1200" cap="none" spc="0" normalizeH="0" baseline="0" noProof="0" dirty="0">
                <a:ln>
                  <a:noFill/>
                </a:ln>
                <a:solidFill>
                  <a:prstClr val="black"/>
                </a:solidFill>
                <a:effectLst/>
                <a:uLnTx/>
                <a:uFillTx/>
                <a:latin typeface="Alexandria"/>
                <a:ea typeface="+mn-ea"/>
                <a:cs typeface="Alexandria"/>
              </a:rPr>
              <a:t> و</a:t>
            </a:r>
            <a:r>
              <a:rPr kumimoji="0" lang="en-US" sz="2000" b="0" i="0" u="none" strike="noStrike" kern="1200" cap="none" spc="0" normalizeH="0" baseline="0" noProof="0" dirty="0">
                <a:ln>
                  <a:noFill/>
                </a:ln>
                <a:solidFill>
                  <a:prstClr val="black"/>
                </a:solidFill>
                <a:effectLst/>
                <a:uLnTx/>
                <a:uFillTx/>
                <a:latin typeface="Alexandria"/>
                <a:ea typeface="+mn-ea"/>
                <a:cs typeface="Alexandria"/>
              </a:rPr>
              <a:t>Apple </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Pay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ل</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ا تدخل أسواقًا بلا قوانين واضحة لحماية البيانات بسبب المخاطر القانونية والغرامات المحتملة.</a:t>
            </a:r>
            <a:endParaRPr kumimoji="0" lang="en-US" sz="2400" b="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2F176EFA-09B9-9EBE-4C03-13D84C594B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38010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98374E-8C3F-7BDB-6FA8-D6C3F140F2D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DBA1E8B-B31D-900D-CC54-3973B92A256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6825ABF-8748-A3FE-2C1F-7A7818689A88}"/>
              </a:ext>
            </a:extLst>
          </p:cNvPr>
          <p:cNvSpPr txBox="1"/>
          <p:nvPr/>
        </p:nvSpPr>
        <p:spPr>
          <a:xfrm>
            <a:off x="640079" y="725864"/>
            <a:ext cx="902765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أهمية تحديث قوانين حماية البيانات الشخصية وعلاقتة بالتكنولوجيا المالية </a:t>
            </a:r>
          </a:p>
        </p:txBody>
      </p:sp>
      <p:sp>
        <p:nvSpPr>
          <p:cNvPr id="28" name="Rectangle 27">
            <a:extLst>
              <a:ext uri="{FF2B5EF4-FFF2-40B4-BE49-F238E27FC236}">
                <a16:creationId xmlns:a16="http://schemas.microsoft.com/office/drawing/2014/main" id="{1045DADC-02F2-FBD6-F6E7-12FBBD6B7E9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462D729-750C-A771-30BF-39A25785A484}"/>
              </a:ext>
            </a:extLst>
          </p:cNvPr>
          <p:cNvSpPr txBox="1"/>
          <p:nvPr/>
        </p:nvSpPr>
        <p:spPr>
          <a:xfrm>
            <a:off x="354330" y="1657347"/>
            <a:ext cx="11269980" cy="445756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a:ea typeface="+mn-ea"/>
                <a:cs typeface="Alexandria"/>
              </a:rPr>
              <a:t>الحد من مخاطر الجرائم الإلكترونية والاختراقات</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ا</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لقوانين الحديثة تفرض على الشركات معايير أمنية عالية لحماية بيانات العملاء وتحدد مسؤولياتها حال حدوث تسريب بيانات.</a:t>
            </a:r>
            <a:endParaRPr kumimoji="0" lang="ar-EG" sz="2400" b="0" i="0" u="none" strike="noStrike" kern="1200" cap="none" spc="0" normalizeH="0" baseline="0" noProof="0" dirty="0">
              <a:ln>
                <a:noFill/>
              </a:ln>
              <a:solidFill>
                <a:prstClr val="black"/>
              </a:solidFill>
              <a:effectLst/>
              <a:uLnTx/>
              <a:uFillTx/>
              <a:latin typeface="Alexandria"/>
              <a:ea typeface="+mn-ea"/>
              <a:cs typeface="Alexandria"/>
            </a:endParaRPr>
          </a:p>
          <a:p>
            <a:pPr marR="0" lvl="0" algn="just" defTabSz="914400" rtl="1" eaLnBrk="1" fontAlgn="auto" latinLnBrk="0" hangingPunct="1">
              <a:lnSpc>
                <a:spcPct val="150000"/>
              </a:lnSpc>
              <a:spcBef>
                <a:spcPts val="0"/>
              </a:spcBef>
              <a:spcAft>
                <a:spcPts val="0"/>
              </a:spcAft>
              <a:buClrTx/>
              <a:buSzTx/>
              <a:tabLst/>
              <a:defRPr/>
            </a:pPr>
            <a:r>
              <a:rPr kumimoji="0" lang="ar-AE" sz="2400" b="0" i="0" u="none" strike="noStrike" kern="1200" cap="none" spc="0" normalizeH="0" baseline="0" noProof="0" dirty="0">
                <a:ln>
                  <a:noFill/>
                </a:ln>
                <a:solidFill>
                  <a:prstClr val="black"/>
                </a:solidFill>
                <a:effectLst/>
                <a:uLnTx/>
                <a:uFillTx/>
                <a:latin typeface="Alexandria"/>
                <a:ea typeface="+mn-ea"/>
                <a:cs typeface="Alexandria"/>
              </a:rPr>
              <a:t> </a:t>
            </a:r>
            <a:r>
              <a:rPr kumimoji="0" lang="ar-AE" sz="2400" b="1" i="0" u="none" strike="noStrike" kern="1200" cap="none" spc="0" normalizeH="0" baseline="0" noProof="0" dirty="0">
                <a:ln>
                  <a:noFill/>
                </a:ln>
                <a:solidFill>
                  <a:prstClr val="black"/>
                </a:solidFill>
                <a:effectLst/>
                <a:uLnTx/>
                <a:uFillTx/>
                <a:latin typeface="Alexandria"/>
                <a:ea typeface="+mn-ea"/>
                <a:cs typeface="Alexandria"/>
              </a:rPr>
              <a:t>مثال:</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 </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في حالة حدوث اختراق لنظام دفع رقمي، القانون يفرض على الشركة إخطار الجهات الرقابية والعملاء خلال 72 ساعة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 </a:t>
            </a:r>
            <a:r>
              <a:rPr kumimoji="0" lang="ar-AE" sz="2400" b="0" i="0" u="none" strike="noStrike" kern="1200" cap="none" spc="0" normalizeH="0" baseline="0" noProof="0" dirty="0">
                <a:ln>
                  <a:noFill/>
                </a:ln>
                <a:solidFill>
                  <a:prstClr val="black"/>
                </a:solidFill>
                <a:effectLst/>
                <a:uLnTx/>
                <a:uFillTx/>
                <a:latin typeface="Alexandria"/>
                <a:ea typeface="+mn-ea"/>
                <a:cs typeface="Alexandria"/>
              </a:rPr>
              <a:t>كما في </a:t>
            </a:r>
            <a:r>
              <a:rPr kumimoji="0" lang="en-US" sz="2000" b="0" i="0" u="none" strike="noStrike" kern="1200" cap="none" spc="0" normalizeH="0" baseline="0" noProof="0" dirty="0">
                <a:ln>
                  <a:noFill/>
                </a:ln>
                <a:solidFill>
                  <a:prstClr val="black"/>
                </a:solidFill>
                <a:effectLst/>
                <a:uLnTx/>
                <a:uFillTx/>
                <a:latin typeface="Alexandria"/>
                <a:ea typeface="+mn-ea"/>
                <a:cs typeface="Alexandria"/>
              </a:rPr>
              <a:t>GDPR)</a:t>
            </a:r>
            <a:r>
              <a:rPr kumimoji="0" lang="ar-EG" sz="2000" b="0" i="0" u="none" strike="noStrike" kern="1200" cap="none" spc="0" normalizeH="0" baseline="0" noProof="0" dirty="0">
                <a:ln>
                  <a:noFill/>
                </a:ln>
                <a:solidFill>
                  <a:prstClr val="black"/>
                </a:solidFill>
                <a:effectLst/>
                <a:uLnTx/>
                <a:uFillTx/>
                <a:latin typeface="Alexandria"/>
                <a:ea typeface="+mn-ea"/>
                <a:cs typeface="Alexandria"/>
              </a:rPr>
              <a:t>).</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EG" sz="2400" b="1" dirty="0">
                <a:solidFill>
                  <a:prstClr val="black"/>
                </a:solidFill>
                <a:latin typeface="Alexandria"/>
                <a:cs typeface="Alexandria"/>
              </a:rPr>
              <a:t>تحقيق الامتثال للمعايير الدولية : </a:t>
            </a:r>
            <a:r>
              <a:rPr lang="ar-EG" sz="2400" dirty="0">
                <a:solidFill>
                  <a:prstClr val="black"/>
                </a:solidFill>
                <a:latin typeface="Alexandria"/>
                <a:cs typeface="Alexandria"/>
              </a:rPr>
              <a:t>تحديث القوانين يساعد الدول العربية على:الانضمام للاتفاقيات الدولية،تجنب إدراجها في القوائم السوداء الخاصة بحماية البيانات (مثل قائمة المفوضية الأوروبية).</a:t>
            </a:r>
          </a:p>
          <a:p>
            <a:pPr marR="0" lvl="0" algn="just"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a:cs typeface="Alexandria"/>
              </a:rPr>
              <a:t> </a:t>
            </a:r>
            <a:r>
              <a:rPr lang="ar-EG" sz="2400" b="1" dirty="0">
                <a:solidFill>
                  <a:prstClr val="black"/>
                </a:solidFill>
                <a:latin typeface="Alexandria"/>
                <a:cs typeface="Alexandria"/>
              </a:rPr>
              <a:t>مثال:</a:t>
            </a:r>
            <a:r>
              <a:rPr lang="ar-EG" sz="2400" dirty="0">
                <a:solidFill>
                  <a:prstClr val="black"/>
                </a:solidFill>
                <a:latin typeface="Alexandria"/>
                <a:cs typeface="Alexandria"/>
              </a:rPr>
              <a:t>غياب قانون حماية البيانات يجعل الدولة غير قادرة على توقيع اتفاقيات تبادل بيانات مع الاتحاد الأوروبي أو الولايات المتحدة.</a:t>
            </a:r>
            <a:endParaRPr kumimoji="0" lang="en-US" sz="2400" b="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5BB90566-7A72-B6D4-F3B4-5D3550D454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480715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21F38E-97E2-0ADB-D052-4A231D0B1B0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75C3F75-78EA-849F-6AC5-3432B5AF6D2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EF1BF78-0B87-DD73-D37A-29CDF72CB9CB}"/>
              </a:ext>
            </a:extLst>
          </p:cNvPr>
          <p:cNvSpPr txBox="1"/>
          <p:nvPr/>
        </p:nvSpPr>
        <p:spPr>
          <a:xfrm>
            <a:off x="1040130" y="725864"/>
            <a:ext cx="844323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إقتراح تطوير أنظمة تحكيم وفض منازعات خاصة بالتكنولوجيا المالية</a:t>
            </a:r>
          </a:p>
        </p:txBody>
      </p:sp>
      <p:sp>
        <p:nvSpPr>
          <p:cNvPr id="28" name="Rectangle 27">
            <a:extLst>
              <a:ext uri="{FF2B5EF4-FFF2-40B4-BE49-F238E27FC236}">
                <a16:creationId xmlns:a16="http://schemas.microsoft.com/office/drawing/2014/main" id="{61F5535F-3957-EE92-C7C8-B844E4F1928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D7C7208-492F-9A8D-C091-7657F5E3B75D}"/>
              </a:ext>
            </a:extLst>
          </p:cNvPr>
          <p:cNvSpPr txBox="1"/>
          <p:nvPr/>
        </p:nvSpPr>
        <p:spPr>
          <a:xfrm>
            <a:off x="582931" y="1485899"/>
            <a:ext cx="11224260" cy="501194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أهمية تطوير أنظمة التحكيم وفض المنازعات في قطاع التكنولوجيا المالية :</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خصوصية منازعات التكنولوجيا المالية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طبيعتها التقنية المعقدة (عقود ذكية، عملات رقمية، خدمات الدفع الرقمي، </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Robo-Advisors)</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أطرافها من جنسيات مختلفة (مستثمرون، مزودو خدمات، عملاء، شركات ناشئة).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سرعة المعاملات الإلكترونية تتطلب فض منازعات سريع وفعّال.</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قصور الأنظمة التقليدية.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بطء الإجراءات القضائية.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نقص الخبرات القضائية في مسائل الـ </a:t>
            </a:r>
            <a:r>
              <a:rPr kumimoji="0" lang="en-US" sz="2400" b="0" i="0" u="none" strike="noStrike" kern="1200" cap="none" spc="0" normalizeH="0" baseline="0" noProof="0" dirty="0">
                <a:ln>
                  <a:noFill/>
                </a:ln>
                <a:solidFill>
                  <a:prstClr val="black"/>
                </a:solidFill>
                <a:effectLst/>
                <a:uLnTx/>
                <a:uFillTx/>
                <a:latin typeface="Alexandria"/>
                <a:ea typeface="+mn-ea"/>
                <a:cs typeface="Alexandria"/>
              </a:rPr>
              <a:t>FinTech</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صعوبة تطبيق القوانين الوطنية على منازعات ذات بعد دولي أو رقمي بالكامل.</a:t>
            </a:r>
            <a:endParaRPr kumimoji="0" lang="ar-EG" sz="1800" b="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9779D3F7-F0AE-473D-F153-DBBD3858E0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3934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C6DCF1-FC40-1A6B-CF34-2D918BF6CC7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251D3BD-DF2F-E129-7EFF-DBDAA75CB28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0EF7D20-F9EB-4E28-6BE3-FF07D5E2612D}"/>
              </a:ext>
            </a:extLst>
          </p:cNvPr>
          <p:cNvSpPr txBox="1"/>
          <p:nvPr/>
        </p:nvSpPr>
        <p:spPr>
          <a:xfrm>
            <a:off x="960120" y="629166"/>
            <a:ext cx="852324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مقترحات لتطوير أنظمة التحكيم وفض المنازعات في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a:rPr>
              <a:t>FinTech</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endParaRPr>
          </a:p>
        </p:txBody>
      </p:sp>
      <p:sp>
        <p:nvSpPr>
          <p:cNvPr id="28" name="Rectangle 27">
            <a:extLst>
              <a:ext uri="{FF2B5EF4-FFF2-40B4-BE49-F238E27FC236}">
                <a16:creationId xmlns:a16="http://schemas.microsoft.com/office/drawing/2014/main" id="{FC6FCA05-7990-B2EB-A8A8-2B2B998CD65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156D232-DFC1-8E57-9061-3DCF286F8EB4}"/>
              </a:ext>
            </a:extLst>
          </p:cNvPr>
          <p:cNvSpPr txBox="1"/>
          <p:nvPr/>
        </p:nvSpPr>
        <p:spPr>
          <a:xfrm>
            <a:off x="308610" y="1198106"/>
            <a:ext cx="11544300" cy="5554388"/>
          </a:xfrm>
          <a:prstGeom prst="rect">
            <a:avLst/>
          </a:prstGeom>
          <a:noFill/>
        </p:spPr>
        <p:txBody>
          <a:bodyPr wrap="square" rtlCol="0">
            <a:spAutoFit/>
          </a:bodyPr>
          <a:lstStyle/>
          <a:p>
            <a:pPr algn="r" rtl="1">
              <a:lnSpc>
                <a:spcPct val="150000"/>
              </a:lnSpc>
              <a:buNone/>
            </a:pPr>
            <a:r>
              <a:rPr lang="ar-AE" sz="2400" b="1" dirty="0">
                <a:cs typeface="Alexandria"/>
              </a:rPr>
              <a:t>1. إنشاء مراكز تحكيم متخصصة في التكنولوجيا المالية</a:t>
            </a:r>
            <a:r>
              <a:rPr lang="ar-EG" sz="2400" b="1" dirty="0">
                <a:cs typeface="Alexandria"/>
              </a:rPr>
              <a:t> :</a:t>
            </a:r>
            <a:endParaRPr lang="ar-AE" sz="2400" b="1" dirty="0">
              <a:cs typeface="Alexandria"/>
            </a:endParaRPr>
          </a:p>
          <a:p>
            <a:pPr algn="r" rtl="1">
              <a:lnSpc>
                <a:spcPct val="150000"/>
              </a:lnSpc>
              <a:buFont typeface="Arial" panose="020B0604020202020204" pitchFamily="34" charset="0"/>
              <a:buChar char="•"/>
            </a:pPr>
            <a:r>
              <a:rPr lang="ar-EG" sz="2400" dirty="0">
                <a:cs typeface="Alexandria"/>
              </a:rPr>
              <a:t> </a:t>
            </a:r>
            <a:r>
              <a:rPr lang="ar-AE" sz="2400" dirty="0">
                <a:cs typeface="Alexandria"/>
              </a:rPr>
              <a:t>داخل الهيئات المالية (مثل البنك المركزي، هيئات سوق المال).</a:t>
            </a:r>
          </a:p>
          <a:p>
            <a:pPr algn="r" rtl="1">
              <a:lnSpc>
                <a:spcPct val="150000"/>
              </a:lnSpc>
              <a:buFont typeface="Arial" panose="020B0604020202020204" pitchFamily="34" charset="0"/>
              <a:buChar char="•"/>
            </a:pPr>
            <a:r>
              <a:rPr lang="ar-EG" sz="2400" dirty="0">
                <a:cs typeface="Alexandria"/>
              </a:rPr>
              <a:t> </a:t>
            </a:r>
            <a:r>
              <a:rPr lang="ar-AE" sz="2400" dirty="0">
                <a:cs typeface="Alexandria"/>
              </a:rPr>
              <a:t>تقديم خدمات تحكيم/</a:t>
            </a:r>
            <a:r>
              <a:rPr lang="ar-EG" sz="2400" dirty="0">
                <a:cs typeface="Alexandria"/>
              </a:rPr>
              <a:t> </a:t>
            </a:r>
            <a:r>
              <a:rPr lang="ar-AE" sz="2400" dirty="0">
                <a:cs typeface="Alexandria"/>
              </a:rPr>
              <a:t>وساطة ذات خبرة في العقود الذكية، الرموز المشفرة</a:t>
            </a:r>
            <a:r>
              <a:rPr lang="ar-EG" sz="2400" dirty="0">
                <a:cs typeface="Alexandria"/>
              </a:rPr>
              <a:t>.</a:t>
            </a:r>
          </a:p>
          <a:p>
            <a:pPr algn="r" rtl="1">
              <a:lnSpc>
                <a:spcPct val="150000"/>
              </a:lnSpc>
            </a:pPr>
            <a:r>
              <a:rPr lang="ar-EG" sz="2400" b="1" dirty="0">
                <a:cs typeface="Alexandria"/>
              </a:rPr>
              <a:t>2.  </a:t>
            </a:r>
            <a:r>
              <a:rPr lang="ar-AE" sz="2400" b="1" dirty="0">
                <a:cs typeface="Alexandria"/>
              </a:rPr>
              <a:t>تحديث التشريعات الوطنية</a:t>
            </a:r>
            <a:r>
              <a:rPr lang="ar-EG" sz="2400" b="1" dirty="0">
                <a:cs typeface="Alexandria"/>
              </a:rPr>
              <a:t> :</a:t>
            </a:r>
            <a:endParaRPr lang="ar-AE" sz="2400" b="1" dirty="0">
              <a:cs typeface="Alexandria"/>
            </a:endParaRPr>
          </a:p>
          <a:p>
            <a:pPr algn="r" rtl="1">
              <a:lnSpc>
                <a:spcPct val="150000"/>
              </a:lnSpc>
              <a:buFont typeface="Arial" panose="020B0604020202020204" pitchFamily="34" charset="0"/>
              <a:buChar char="•"/>
            </a:pPr>
            <a:r>
              <a:rPr lang="ar-EG" sz="2400" dirty="0">
                <a:cs typeface="Alexandria"/>
              </a:rPr>
              <a:t> </a:t>
            </a:r>
            <a:r>
              <a:rPr lang="ar-AE" sz="2400" dirty="0">
                <a:cs typeface="Alexandria"/>
              </a:rPr>
              <a:t>إصدار قوانين أو لوائح خاصة بـ "التحكيم الإلكتروني" تشمل:</a:t>
            </a:r>
          </a:p>
          <a:p>
            <a:pPr marL="742950" lvl="1" indent="-285750" algn="r" rtl="1">
              <a:lnSpc>
                <a:spcPct val="150000"/>
              </a:lnSpc>
              <a:buFont typeface="Arial" panose="020B0604020202020204" pitchFamily="34" charset="0"/>
              <a:buChar char="•"/>
            </a:pPr>
            <a:r>
              <a:rPr lang="ar-AE" sz="2400" dirty="0">
                <a:cs typeface="Alexandria"/>
              </a:rPr>
              <a:t>اعتماد العقود الذكية كوسيلة إثبات.</a:t>
            </a:r>
          </a:p>
          <a:p>
            <a:pPr marL="742950" lvl="1" indent="-285750" algn="r" rtl="1">
              <a:lnSpc>
                <a:spcPct val="150000"/>
              </a:lnSpc>
              <a:buFont typeface="Arial" panose="020B0604020202020204" pitchFamily="34" charset="0"/>
              <a:buChar char="•"/>
            </a:pPr>
            <a:r>
              <a:rPr lang="ar-AE" sz="2400" dirty="0">
                <a:cs typeface="Alexandria"/>
              </a:rPr>
              <a:t>تنظيم التحكيم عبر المنصات الرقمية.</a:t>
            </a:r>
            <a:endParaRPr lang="ar-EG" sz="2400" dirty="0">
              <a:cs typeface="Alexandria"/>
            </a:endParaRPr>
          </a:p>
          <a:p>
            <a:pPr marL="742950" lvl="1" indent="-285750" algn="r" rtl="1">
              <a:lnSpc>
                <a:spcPct val="150000"/>
              </a:lnSpc>
              <a:buFont typeface="Arial" panose="020B0604020202020204" pitchFamily="34" charset="0"/>
              <a:buChar char="•"/>
            </a:pPr>
            <a:r>
              <a:rPr lang="ar-AE" sz="2400" dirty="0">
                <a:cs typeface="Alexandria"/>
              </a:rPr>
              <a:t> تضمين شرط التحكيم الإلزامي في تراخيص مقدمي خدمات </a:t>
            </a:r>
            <a:r>
              <a:rPr lang="ar-EG" sz="2400" dirty="0">
                <a:cs typeface="Alexandria"/>
              </a:rPr>
              <a:t>التكنولوجيا المالية (</a:t>
            </a:r>
            <a:r>
              <a:rPr lang="en-US" sz="2400" dirty="0"/>
              <a:t>FinTech</a:t>
            </a:r>
            <a:r>
              <a:rPr lang="ar-EG" sz="2400" dirty="0">
                <a:cs typeface="Alexandria"/>
              </a:rPr>
              <a:t>).</a:t>
            </a:r>
          </a:p>
          <a:p>
            <a:pPr algn="r" rtl="1">
              <a:lnSpc>
                <a:spcPct val="150000"/>
              </a:lnSpc>
              <a:buNone/>
            </a:pPr>
            <a:r>
              <a:rPr lang="ar-EG" sz="2400" b="1" dirty="0">
                <a:cs typeface="Alexandria"/>
              </a:rPr>
              <a:t>3. </a:t>
            </a:r>
            <a:r>
              <a:rPr lang="ar-AE" sz="2400" b="1" dirty="0">
                <a:cs typeface="Alexandria"/>
              </a:rPr>
              <a:t>تطوير منصات وطنية وإقليمية لتسوية منازعات </a:t>
            </a:r>
            <a:r>
              <a:rPr lang="en-US" sz="2400" dirty="0"/>
              <a:t>FinTech </a:t>
            </a:r>
            <a:r>
              <a:rPr lang="ar-EG" sz="2400" dirty="0">
                <a:cs typeface="Alexandria"/>
              </a:rPr>
              <a:t> </a:t>
            </a:r>
            <a:r>
              <a:rPr lang="ar-AE" sz="2400" dirty="0">
                <a:cs typeface="Alexandria"/>
              </a:rPr>
              <a:t>إلكترونيًا</a:t>
            </a:r>
            <a:r>
              <a:rPr lang="en-US" sz="2400" dirty="0"/>
              <a:t> </a:t>
            </a:r>
            <a:r>
              <a:rPr lang="ar-EG" sz="2400" dirty="0">
                <a:cs typeface="Alexandria"/>
              </a:rPr>
              <a:t> ، و </a:t>
            </a:r>
            <a:r>
              <a:rPr lang="ar-AE" sz="2400" dirty="0">
                <a:cs typeface="Alexandria"/>
              </a:rPr>
              <a:t>دعم حلول تسوية منازعات منخفضة القيمة للمستهلكين الأفراد عبر الإنترنت.</a:t>
            </a:r>
            <a:endParaRPr kumimoji="0" lang="ar-EG" sz="1800" b="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E7731ED0-1074-093C-BDA9-10297CB936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108358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1821D2-0181-13D0-4EA9-24EFB2F651C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2BDA3CD-0410-8FFF-3AEA-6ACD82E54C5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8AB4088-1C9A-0977-99DB-9FE7B9557EB6}"/>
              </a:ext>
            </a:extLst>
          </p:cNvPr>
          <p:cNvSpPr txBox="1"/>
          <p:nvPr/>
        </p:nvSpPr>
        <p:spPr>
          <a:xfrm>
            <a:off x="1040130" y="725864"/>
            <a:ext cx="844323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مقترحات لتطوير أنظمة التحكيم وفض المنازعات في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a:rPr>
              <a:t>FinTech</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endParaRPr>
          </a:p>
        </p:txBody>
      </p:sp>
      <p:sp>
        <p:nvSpPr>
          <p:cNvPr id="28" name="Rectangle 27">
            <a:extLst>
              <a:ext uri="{FF2B5EF4-FFF2-40B4-BE49-F238E27FC236}">
                <a16:creationId xmlns:a16="http://schemas.microsoft.com/office/drawing/2014/main" id="{2EE4B842-59A4-96AB-45AF-991376BB892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76E40E1-0EBC-48BA-B764-323C45055E45}"/>
              </a:ext>
            </a:extLst>
          </p:cNvPr>
          <p:cNvSpPr txBox="1"/>
          <p:nvPr/>
        </p:nvSpPr>
        <p:spPr>
          <a:xfrm>
            <a:off x="697230" y="1634485"/>
            <a:ext cx="11390909" cy="390395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400" b="1" i="0" u="none" strike="noStrike" kern="1200" cap="none" spc="0" normalizeH="0" baseline="0" noProof="0" dirty="0">
                <a:ln>
                  <a:noFill/>
                </a:ln>
                <a:solidFill>
                  <a:prstClr val="black"/>
                </a:solidFill>
                <a:effectLst/>
                <a:uLnTx/>
                <a:uFillTx/>
                <a:latin typeface="Calibri"/>
                <a:ea typeface="+mn-ea"/>
                <a:cs typeface="Alexandria"/>
              </a:rPr>
              <a:t>التعاون الدولي</a:t>
            </a:r>
            <a:r>
              <a:rPr kumimoji="0" lang="ar-EG" sz="2400" b="1" i="0" u="none" strike="noStrike" kern="1200" cap="none" spc="0" normalizeH="0" baseline="0" noProof="0" dirty="0">
                <a:ln>
                  <a:noFill/>
                </a:ln>
                <a:solidFill>
                  <a:prstClr val="black"/>
                </a:solidFill>
                <a:effectLst/>
                <a:uLnTx/>
                <a:uFillTx/>
                <a:latin typeface="Calibri"/>
                <a:ea typeface="+mn-ea"/>
                <a:cs typeface="Alexandria"/>
              </a:rPr>
              <a:t> :</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0" i="0" u="none" strike="noStrike" kern="1200" cap="none" spc="0" normalizeH="0" baseline="0" noProof="0" dirty="0">
                <a:ln>
                  <a:noFill/>
                </a:ln>
                <a:solidFill>
                  <a:prstClr val="black"/>
                </a:solidFill>
                <a:effectLst/>
                <a:uLnTx/>
                <a:uFillTx/>
                <a:latin typeface="Calibri"/>
                <a:ea typeface="+mn-ea"/>
                <a:cs typeface="Alexandria"/>
              </a:rPr>
              <a:t>توقيع مذكرات تفاهم بين الدول العربية لتنسيق الاختصاص القضائي والتحكيم الإلكتروني.</a:t>
            </a:r>
            <a:endParaRPr kumimoji="0" lang="ar-EG" sz="2400" b="0" i="0" u="none" strike="noStrike" kern="1200" cap="none" spc="0" normalizeH="0" baseline="0" noProof="0" dirty="0">
              <a:ln>
                <a:noFill/>
              </a:ln>
              <a:solidFill>
                <a:prstClr val="black"/>
              </a:solidFill>
              <a:effectLst/>
              <a:uLnTx/>
              <a:uFillTx/>
              <a:latin typeface="Calibri"/>
              <a:ea typeface="+mn-ea"/>
              <a:cs typeface="Alexandria"/>
            </a:endParaRP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0" i="0" u="none" strike="noStrike" kern="1200" cap="none" spc="0" normalizeH="0" baseline="0" noProof="0" dirty="0">
                <a:ln>
                  <a:noFill/>
                </a:ln>
                <a:solidFill>
                  <a:prstClr val="black"/>
                </a:solidFill>
                <a:effectLst/>
                <a:uLnTx/>
                <a:uFillTx/>
                <a:latin typeface="Calibri"/>
                <a:ea typeface="+mn-ea"/>
                <a:cs typeface="Alexandria"/>
              </a:rPr>
              <a:t>الاعتراف المتبادل بقرارات التحكيم الصادرة عن مراكز دولية متخصصة في </a:t>
            </a:r>
            <a:r>
              <a:rPr kumimoji="0" lang="en-US" sz="2400" b="0" i="0" u="none" strike="noStrike" kern="1200" cap="none" spc="0" normalizeH="0" baseline="0" noProof="0" dirty="0">
                <a:ln>
                  <a:noFill/>
                </a:ln>
                <a:solidFill>
                  <a:prstClr val="black"/>
                </a:solidFill>
                <a:effectLst/>
                <a:uLnTx/>
                <a:uFillTx/>
                <a:latin typeface="Calibri"/>
                <a:ea typeface="+mn-ea"/>
                <a:cs typeface="Alexandria"/>
              </a:rPr>
              <a:t>FinTech</a:t>
            </a:r>
            <a:r>
              <a:rPr kumimoji="0" lang="ar-EG" sz="2400" b="0" i="0" u="none" strike="noStrike" kern="1200" cap="none" spc="0" normalizeH="0" baseline="0" noProof="0" dirty="0">
                <a:ln>
                  <a:noFill/>
                </a:ln>
                <a:solidFill>
                  <a:prstClr val="black"/>
                </a:solidFill>
                <a:effectLst/>
                <a:uLnTx/>
                <a:uFillTx/>
                <a:latin typeface="Calibri"/>
                <a:ea typeface="+mn-ea"/>
                <a:cs typeface="Alexandria"/>
              </a:rPr>
              <a:t>.</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وضع قواعد مرجعية موحدة للدول العربية لمعالجة </a:t>
            </a:r>
            <a:r>
              <a:rPr kumimoji="0" lang="ar-EG" sz="2400" b="1" i="0" u="none" strike="noStrike" kern="1200" cap="none" spc="0" normalizeH="0" baseline="0" noProof="0" dirty="0">
                <a:ln>
                  <a:noFill/>
                </a:ln>
                <a:solidFill>
                  <a:prstClr val="black"/>
                </a:solidFill>
                <a:effectLst/>
                <a:uLnTx/>
                <a:uFillTx/>
                <a:latin typeface="Alexandria"/>
                <a:ea typeface="+mn-ea"/>
                <a:cs typeface="Alexandria"/>
              </a:rPr>
              <a:t>منازعات :</a:t>
            </a:r>
          </a:p>
          <a:p>
            <a:pPr marR="0" lvl="0" algn="r"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a:cs typeface="Alexandria"/>
              </a:rPr>
              <a:t> - </a:t>
            </a: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العقود الذكية.</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الخدمات المالية الرقمية.</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a:ea typeface="+mn-ea"/>
                <a:cs typeface="Alexandria"/>
              </a:rPr>
              <a:t>المنصات اللامركزية.</a:t>
            </a:r>
          </a:p>
        </p:txBody>
      </p:sp>
      <p:pic>
        <p:nvPicPr>
          <p:cNvPr id="6" name="Graphic 21">
            <a:extLst>
              <a:ext uri="{FF2B5EF4-FFF2-40B4-BE49-F238E27FC236}">
                <a16:creationId xmlns:a16="http://schemas.microsoft.com/office/drawing/2014/main" id="{ACAA36B6-252D-489C-78BC-8F011559B3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424290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95D751-3378-4C39-6CBB-1B112E6A5BE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B4E87CC-1FE2-253B-64CF-2EAAF902406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BBBDC75-6F36-DAC5-805B-BE6DC09846F7}"/>
              </a:ext>
            </a:extLst>
          </p:cNvPr>
          <p:cNvSpPr txBox="1"/>
          <p:nvPr/>
        </p:nvSpPr>
        <p:spPr>
          <a:xfrm>
            <a:off x="102869" y="725864"/>
            <a:ext cx="9564867"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مقترحات التعاون الدولي لتطوير أنظمة التحكيم وفض المنازعات في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a:rPr>
              <a:t>FinTech</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endParaRPr>
          </a:p>
        </p:txBody>
      </p:sp>
      <p:sp>
        <p:nvSpPr>
          <p:cNvPr id="28" name="Rectangle 27">
            <a:extLst>
              <a:ext uri="{FF2B5EF4-FFF2-40B4-BE49-F238E27FC236}">
                <a16:creationId xmlns:a16="http://schemas.microsoft.com/office/drawing/2014/main" id="{80E42476-5993-CAA8-F27C-4DF0A17BF2B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0171BF5-F06D-C0E3-9D5E-1A61F4E1AA1C}"/>
              </a:ext>
            </a:extLst>
          </p:cNvPr>
          <p:cNvSpPr txBox="1"/>
          <p:nvPr/>
        </p:nvSpPr>
        <p:spPr>
          <a:xfrm>
            <a:off x="102870" y="1345781"/>
            <a:ext cx="11818620" cy="5170646"/>
          </a:xfrm>
          <a:prstGeom prst="rect">
            <a:avLst/>
          </a:prstGeom>
          <a:noFill/>
        </p:spPr>
        <p:txBody>
          <a:bodyPr wrap="square" rtlCol="0">
            <a:spAutoFit/>
          </a:bodyPr>
          <a:lstStyle/>
          <a:p>
            <a:pPr marR="0" lvl="0" algn="r" defTabSz="914400" rtl="1" eaLnBrk="1" fontAlgn="auto" latinLnBrk="0" hangingPunct="1">
              <a:spcBef>
                <a:spcPts val="0"/>
              </a:spcBef>
              <a:spcAft>
                <a:spcPts val="0"/>
              </a:spcAft>
              <a:buClrTx/>
              <a:buSzTx/>
              <a:tabLst/>
              <a:defRPr/>
            </a:pPr>
            <a:r>
              <a:rPr kumimoji="0" lang="ar-AE" sz="2200" b="1" i="0" u="none" strike="noStrike" kern="1200" cap="none" spc="0" normalizeH="0" baseline="0" noProof="0" dirty="0">
                <a:ln>
                  <a:noFill/>
                </a:ln>
                <a:solidFill>
                  <a:prstClr val="black"/>
                </a:solidFill>
                <a:effectLst/>
                <a:uLnTx/>
                <a:uFillTx/>
                <a:latin typeface="Calibri"/>
                <a:ea typeface="+mn-ea"/>
                <a:cs typeface="Alexandria"/>
              </a:rPr>
              <a:t>توقيع مذكرات تفاهم قضائية عربية</a:t>
            </a:r>
            <a:r>
              <a:rPr kumimoji="0" lang="ar-EG" sz="2200" b="1" i="0" u="none" strike="noStrike" kern="1200" cap="none" spc="0" normalizeH="0" baseline="0" noProof="0" dirty="0">
                <a:ln>
                  <a:noFill/>
                </a:ln>
                <a:solidFill>
                  <a:prstClr val="black"/>
                </a:solidFill>
                <a:effectLst/>
                <a:uLnTx/>
                <a:uFillTx/>
                <a:latin typeface="Calibri"/>
                <a:ea typeface="+mn-ea"/>
                <a:cs typeface="Alexandria"/>
              </a:rPr>
              <a:t> </a:t>
            </a:r>
            <a:r>
              <a:rPr kumimoji="0" lang="ar-AE" sz="2200" b="1" i="0" u="none" strike="noStrike" kern="1200" cap="none" spc="0" normalizeH="0" baseline="0" noProof="0" dirty="0">
                <a:ln>
                  <a:noFill/>
                </a:ln>
                <a:solidFill>
                  <a:prstClr val="black"/>
                </a:solidFill>
                <a:effectLst/>
                <a:uLnTx/>
                <a:uFillTx/>
                <a:latin typeface="Calibri"/>
                <a:ea typeface="+mn-ea"/>
                <a:cs typeface="Alexandria"/>
              </a:rPr>
              <a:t>:</a:t>
            </a:r>
            <a:endParaRPr kumimoji="0" lang="ar-EG" sz="2200" b="1" i="0" u="none" strike="noStrike" kern="1200" cap="none" spc="0" normalizeH="0" baseline="0" noProof="0" dirty="0">
              <a:ln>
                <a:noFill/>
              </a:ln>
              <a:solidFill>
                <a:prstClr val="black"/>
              </a:solidFill>
              <a:effectLst/>
              <a:uLnTx/>
              <a:uFillTx/>
              <a:latin typeface="Calibri"/>
              <a:ea typeface="+mn-ea"/>
              <a:cs typeface="Alexandria"/>
            </a:endParaRPr>
          </a:p>
          <a:p>
            <a:pPr marR="0" lvl="0" algn="r"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lexandria"/>
              </a:rPr>
              <a:t>- </a:t>
            </a:r>
            <a:r>
              <a:rPr kumimoji="0" lang="ar-AE" sz="2200" b="1" i="0" u="none" strike="noStrike" kern="1200" cap="none" spc="0" normalizeH="0" baseline="0" noProof="0" dirty="0">
                <a:ln>
                  <a:noFill/>
                </a:ln>
                <a:solidFill>
                  <a:prstClr val="black"/>
                </a:solidFill>
                <a:effectLst/>
                <a:uLnTx/>
                <a:uFillTx/>
                <a:latin typeface="Calibri"/>
                <a:ea typeface="+mn-ea"/>
                <a:cs typeface="Alexandria"/>
              </a:rPr>
              <a:t>توقيع اتفاقيات تعاون قضائي وتحكيمي بين الدول العربية </a:t>
            </a:r>
            <a:r>
              <a:rPr kumimoji="0" lang="ar-AE" sz="2200" b="0" i="0" u="none" strike="noStrike" kern="1200" cap="none" spc="0" normalizeH="0" baseline="0" noProof="0" dirty="0">
                <a:ln>
                  <a:noFill/>
                </a:ln>
                <a:solidFill>
                  <a:prstClr val="black"/>
                </a:solidFill>
                <a:effectLst/>
                <a:uLnTx/>
                <a:uFillTx/>
                <a:latin typeface="Calibri"/>
                <a:ea typeface="+mn-ea"/>
                <a:cs typeface="Alexandria"/>
              </a:rPr>
              <a:t>لتنسيق:</a:t>
            </a:r>
            <a:r>
              <a:rPr kumimoji="0" lang="ar-EG" sz="2200" b="0" i="0" u="none" strike="noStrike" kern="1200" cap="none" spc="0" normalizeH="0" baseline="0" noProof="0" dirty="0">
                <a:ln>
                  <a:noFill/>
                </a:ln>
                <a:solidFill>
                  <a:prstClr val="black"/>
                </a:solidFill>
                <a:effectLst/>
                <a:uLnTx/>
                <a:uFillTx/>
                <a:latin typeface="Calibri"/>
                <a:ea typeface="+mn-ea"/>
                <a:cs typeface="Alexandria"/>
              </a:rPr>
              <a:t> </a:t>
            </a:r>
            <a:r>
              <a:rPr kumimoji="0" lang="ar-AE" sz="2200" b="0" i="0" u="none" strike="noStrike" kern="1200" cap="none" spc="0" normalizeH="0" baseline="0" noProof="0" dirty="0">
                <a:ln>
                  <a:noFill/>
                </a:ln>
                <a:solidFill>
                  <a:prstClr val="black"/>
                </a:solidFill>
                <a:effectLst/>
                <a:uLnTx/>
                <a:uFillTx/>
                <a:latin typeface="Calibri"/>
                <a:ea typeface="+mn-ea"/>
                <a:cs typeface="Alexandria"/>
              </a:rPr>
              <a:t>الاختصاص القضائي في المنازعات الناتجة عن الأنشطة الرقمية</a:t>
            </a:r>
            <a:r>
              <a:rPr kumimoji="0" lang="ar-EG" sz="2200" b="0" i="0" u="none" strike="noStrike" kern="1200" cap="none" spc="0" normalizeH="0" baseline="0" noProof="0" dirty="0">
                <a:ln>
                  <a:noFill/>
                </a:ln>
                <a:solidFill>
                  <a:prstClr val="black"/>
                </a:solidFill>
                <a:effectLst/>
                <a:uLnTx/>
                <a:uFillTx/>
                <a:latin typeface="Calibri"/>
                <a:ea typeface="+mn-ea"/>
                <a:cs typeface="Alexandria"/>
              </a:rPr>
              <a:t> ، </a:t>
            </a:r>
            <a:r>
              <a:rPr kumimoji="0" lang="ar-AE" sz="2200" b="0" i="0" u="none" strike="noStrike" kern="1200" cap="none" spc="0" normalizeH="0" baseline="0" noProof="0" dirty="0">
                <a:ln>
                  <a:noFill/>
                </a:ln>
                <a:solidFill>
                  <a:prstClr val="black"/>
                </a:solidFill>
                <a:effectLst/>
                <a:uLnTx/>
                <a:uFillTx/>
                <a:latin typeface="Calibri"/>
                <a:ea typeface="+mn-ea"/>
                <a:cs typeface="Alexandria"/>
              </a:rPr>
              <a:t>تبادل البيانات والأدلة الرقمية</a:t>
            </a:r>
            <a:r>
              <a:rPr kumimoji="0" lang="ar-EG" sz="2200" b="0" i="0" u="none" strike="noStrike" kern="1200" cap="none" spc="0" normalizeH="0" baseline="0" noProof="0" dirty="0">
                <a:ln>
                  <a:noFill/>
                </a:ln>
                <a:solidFill>
                  <a:prstClr val="black"/>
                </a:solidFill>
                <a:effectLst/>
                <a:uLnTx/>
                <a:uFillTx/>
                <a:latin typeface="Calibri"/>
                <a:ea typeface="+mn-ea"/>
                <a:cs typeface="Alexandria"/>
              </a:rPr>
              <a:t> ، </a:t>
            </a:r>
            <a:r>
              <a:rPr kumimoji="0" lang="ar-AE" sz="2200" b="0" i="0" u="none" strike="noStrike" kern="1200" cap="none" spc="0" normalizeH="0" baseline="0" noProof="0" dirty="0">
                <a:ln>
                  <a:noFill/>
                </a:ln>
                <a:solidFill>
                  <a:prstClr val="black"/>
                </a:solidFill>
                <a:effectLst/>
                <a:uLnTx/>
                <a:uFillTx/>
                <a:latin typeface="Calibri"/>
                <a:ea typeface="+mn-ea"/>
                <a:cs typeface="Alexandria"/>
              </a:rPr>
              <a:t>الاعتراف بالأحكام التحكيمية الصادرة عن هيئات خارج الدولة.</a:t>
            </a:r>
            <a:endParaRPr kumimoji="0" lang="ar-EG" sz="2200" b="0" i="0" u="none" strike="noStrike" kern="1200" cap="none" spc="0" normalizeH="0" baseline="0" noProof="0" dirty="0">
              <a:ln>
                <a:noFill/>
              </a:ln>
              <a:solidFill>
                <a:prstClr val="black"/>
              </a:solidFill>
              <a:effectLst/>
              <a:uLnTx/>
              <a:uFillTx/>
              <a:latin typeface="Calibri"/>
              <a:ea typeface="+mn-ea"/>
              <a:cs typeface="Alexandria"/>
            </a:endParaRPr>
          </a:p>
          <a:p>
            <a:pPr marR="0" lvl="0" algn="r"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lexandria"/>
              </a:rPr>
              <a:t>- </a:t>
            </a:r>
            <a:r>
              <a:rPr kumimoji="0" lang="ar-EG" sz="2200" b="1" i="0" u="none" strike="noStrike" kern="1200" cap="none" spc="0" normalizeH="0" baseline="0" noProof="0" dirty="0">
                <a:ln>
                  <a:noFill/>
                </a:ln>
                <a:solidFill>
                  <a:prstClr val="black"/>
                </a:solidFill>
                <a:effectLst/>
                <a:uLnTx/>
                <a:uFillTx/>
                <a:latin typeface="Calibri"/>
                <a:ea typeface="+mn-ea"/>
                <a:cs typeface="Alexandria"/>
              </a:rPr>
              <a:t>إعداد قواعد مرجعية عربية موحدة لفض منازعات </a:t>
            </a:r>
            <a:r>
              <a:rPr kumimoji="0" lang="en-US" sz="2200" b="1" i="0" u="none" strike="noStrike" kern="1200" cap="none" spc="0" normalizeH="0" baseline="0" noProof="0" dirty="0">
                <a:ln>
                  <a:noFill/>
                </a:ln>
                <a:solidFill>
                  <a:prstClr val="black"/>
                </a:solidFill>
                <a:effectLst/>
                <a:uLnTx/>
                <a:uFillTx/>
                <a:latin typeface="Calibri"/>
                <a:ea typeface="+mn-ea"/>
                <a:cs typeface="Alexandria"/>
              </a:rPr>
              <a:t>FinTech</a:t>
            </a:r>
            <a:r>
              <a:rPr kumimoji="0" lang="ar-EG" sz="2200" b="1" i="0" u="none" strike="noStrike" kern="1200" cap="none" spc="0" normalizeH="0" baseline="0" noProof="0" dirty="0">
                <a:ln>
                  <a:noFill/>
                </a:ln>
                <a:solidFill>
                  <a:prstClr val="black"/>
                </a:solidFill>
                <a:effectLst/>
                <a:uLnTx/>
                <a:uFillTx/>
                <a:latin typeface="Calibri"/>
                <a:ea typeface="+mn-ea"/>
                <a:cs typeface="Alexandria"/>
              </a:rPr>
              <a:t> : </a:t>
            </a:r>
            <a:r>
              <a:rPr kumimoji="0" lang="ar-EG" sz="2200" b="0" i="0" u="none" strike="noStrike" kern="1200" cap="none" spc="0" normalizeH="0" baseline="0" noProof="0" dirty="0">
                <a:ln>
                  <a:noFill/>
                </a:ln>
                <a:solidFill>
                  <a:prstClr val="black"/>
                </a:solidFill>
                <a:effectLst/>
                <a:uLnTx/>
                <a:uFillTx/>
                <a:latin typeface="Calibri"/>
                <a:ea typeface="+mn-ea"/>
                <a:cs typeface="Alexandria"/>
              </a:rPr>
              <a:t>إعداد وثيقة "القواعد العربية النموذجية لفض منازعات التكنولوجيا المالية"، تتضمن ( مبادئ العدالة الإجرائية الرقمية ، تعريفات قانونية موحدة للعقود الذكية، الأصول الرقمية، المحافظ الإلكترونية ، آليات الإثبات الإلكتروني.</a:t>
            </a:r>
            <a:r>
              <a:rPr kumimoji="0" lang="ar-EG" sz="2200" b="1" i="0" u="none" strike="noStrike" kern="1200" cap="none" spc="0" normalizeH="0" baseline="0" noProof="0" dirty="0">
                <a:ln>
                  <a:noFill/>
                </a:ln>
                <a:solidFill>
                  <a:prstClr val="black"/>
                </a:solidFill>
                <a:effectLst/>
                <a:uLnTx/>
                <a:uFillTx/>
                <a:latin typeface="Calibri"/>
                <a:ea typeface="+mn-ea"/>
                <a:cs typeface="Alexandria"/>
              </a:rPr>
              <a:t>مثال:</a:t>
            </a:r>
            <a:r>
              <a:rPr kumimoji="0" lang="ar-EG" sz="2200" b="0" i="0" u="none" strike="noStrike" kern="1200" cap="none" spc="0" normalizeH="0" baseline="0" noProof="0" dirty="0">
                <a:ln>
                  <a:noFill/>
                </a:ln>
                <a:solidFill>
                  <a:prstClr val="black"/>
                </a:solidFill>
                <a:effectLst/>
                <a:uLnTx/>
                <a:uFillTx/>
                <a:latin typeface="Calibri"/>
                <a:ea typeface="+mn-ea"/>
                <a:cs typeface="Alexandria"/>
              </a:rPr>
              <a:t>تضمين بند خاص بـ العقود الذكية يقر بأن تنفيذها يُعد تنفيذًا تلقائيًا للالتزامات، ولا يجوز الطعن فيه إلا وفق شروط صارمة.</a:t>
            </a:r>
          </a:p>
          <a:p>
            <a:pPr marL="342900" marR="0" lvl="0" indent="-342900" algn="r" defTabSz="914400" rtl="1" eaLnBrk="1" fontAlgn="auto" latinLnBrk="0" hangingPunct="1">
              <a:spcBef>
                <a:spcPts val="0"/>
              </a:spcBef>
              <a:spcAft>
                <a:spcPts val="0"/>
              </a:spcAft>
              <a:buClrTx/>
              <a:buSzTx/>
              <a:buFontTx/>
              <a:buChar char="-"/>
              <a:tabLst/>
              <a:defRPr/>
            </a:pPr>
            <a:r>
              <a:rPr lang="ar-EG" sz="2200" b="1" dirty="0">
                <a:solidFill>
                  <a:prstClr val="black"/>
                </a:solidFill>
                <a:latin typeface="Calibri"/>
                <a:cs typeface="Alexandria"/>
              </a:rPr>
              <a:t>تبني بروتوكول عربي للاعتراف بقرارات التحكيم في </a:t>
            </a:r>
            <a:r>
              <a:rPr lang="en-US" sz="2200" b="1" dirty="0">
                <a:solidFill>
                  <a:prstClr val="black"/>
                </a:solidFill>
                <a:latin typeface="Calibri"/>
                <a:cs typeface="Alexandria"/>
              </a:rPr>
              <a:t>FinTech </a:t>
            </a:r>
            <a:r>
              <a:rPr lang="ar-EG" sz="2200" dirty="0">
                <a:solidFill>
                  <a:prstClr val="black"/>
                </a:solidFill>
                <a:latin typeface="Calibri"/>
                <a:cs typeface="Alexandria"/>
              </a:rPr>
              <a:t> شريطة:أن تصدر عن مركز معترف به ، أن تُنفذ إلكترونيًا بطريقة آمنة ومشفرة.</a:t>
            </a:r>
          </a:p>
          <a:p>
            <a:pPr marL="342900" marR="0" lvl="0" indent="-342900" algn="r" defTabSz="914400" rtl="1" eaLnBrk="1" fontAlgn="auto" latinLnBrk="0" hangingPunct="1">
              <a:spcBef>
                <a:spcPts val="0"/>
              </a:spcBef>
              <a:spcAft>
                <a:spcPts val="0"/>
              </a:spcAft>
              <a:buClrTx/>
              <a:buSzTx/>
              <a:buFontTx/>
              <a:buChar char="-"/>
              <a:tabLst/>
              <a:defRPr/>
            </a:pPr>
            <a:r>
              <a:rPr lang="ar-EG" sz="2200" b="1" dirty="0">
                <a:solidFill>
                  <a:prstClr val="black"/>
                </a:solidFill>
                <a:latin typeface="Calibri"/>
                <a:cs typeface="Alexandria"/>
              </a:rPr>
              <a:t>دمج تقنيات حديثة في التحكيم </a:t>
            </a:r>
            <a:r>
              <a:rPr lang="ar-EG" sz="2200" dirty="0">
                <a:solidFill>
                  <a:prstClr val="black"/>
                </a:solidFill>
                <a:latin typeface="Calibri"/>
                <a:cs typeface="Alexandria"/>
              </a:rPr>
              <a:t>: استخدام:العقود الذكية التي تتضمن آلية "تحكيم تلقائي".سلاسل الكتل </a:t>
            </a:r>
            <a:r>
              <a:rPr lang="en-US" sz="2200" dirty="0">
                <a:solidFill>
                  <a:prstClr val="black"/>
                </a:solidFill>
                <a:latin typeface="Calibri"/>
                <a:cs typeface="Alexandria"/>
              </a:rPr>
              <a:t>Blockchain) </a:t>
            </a:r>
            <a:r>
              <a:rPr lang="ar-EG" sz="2200" dirty="0">
                <a:solidFill>
                  <a:prstClr val="black"/>
                </a:solidFill>
                <a:latin typeface="Calibri"/>
                <a:cs typeface="Alexandria"/>
              </a:rPr>
              <a:t>) لتأمين الأدلة والعقود ، ذكاء اصطناعي لمراجعة الوقائع والمستندات لتسريع القرارات.مثال:تضمين "بند تحكيم ذكي" داخل عقد بالبلوك تشين، يُفَعّل تلقائيًا إذا حدث خرق ويحول النزاع فورًا إلى نظام تحكيم إلكتروني آلي.</a:t>
            </a:r>
          </a:p>
          <a:p>
            <a:pPr marL="342900" marR="0" lvl="0" indent="-342900" algn="r" defTabSz="914400" rtl="1" eaLnBrk="1" fontAlgn="auto" latinLnBrk="0" hangingPunct="1">
              <a:spcBef>
                <a:spcPts val="0"/>
              </a:spcBef>
              <a:spcAft>
                <a:spcPts val="0"/>
              </a:spcAft>
              <a:buClrTx/>
              <a:buSzTx/>
              <a:buFontTx/>
              <a:buChar char="-"/>
              <a:tabLst/>
              <a:defRPr/>
            </a:pPr>
            <a:r>
              <a:rPr lang="ar-EG" sz="2200" b="1" dirty="0">
                <a:solidFill>
                  <a:prstClr val="black"/>
                </a:solidFill>
                <a:latin typeface="Calibri"/>
                <a:cs typeface="Alexandria"/>
              </a:rPr>
              <a:t>التدريب القضائي والتحكيمي في </a:t>
            </a:r>
            <a:r>
              <a:rPr lang="en-US" sz="2200" b="1" dirty="0">
                <a:solidFill>
                  <a:prstClr val="black"/>
                </a:solidFill>
                <a:latin typeface="Calibri"/>
                <a:cs typeface="Alexandria"/>
              </a:rPr>
              <a:t>FinTech</a:t>
            </a:r>
            <a:r>
              <a:rPr lang="ar-EG" sz="2200" dirty="0">
                <a:solidFill>
                  <a:prstClr val="black"/>
                </a:solidFill>
                <a:latin typeface="Calibri"/>
                <a:cs typeface="Alexandria"/>
              </a:rPr>
              <a:t> :تطوير برامج تدريبية للمحكمين والقضاة تشمل:أساسيات التقنية المالية ،الأدلة الرقمية ، العقود الذكية ، العملات المشفرة.</a:t>
            </a:r>
            <a:r>
              <a:rPr lang="ar-EG" sz="2200" b="1" dirty="0">
                <a:solidFill>
                  <a:prstClr val="black"/>
                </a:solidFill>
                <a:latin typeface="Calibri"/>
                <a:cs typeface="Alexandria"/>
              </a:rPr>
              <a:t>مثال:</a:t>
            </a:r>
            <a:r>
              <a:rPr lang="ar-EG" sz="2200" dirty="0">
                <a:solidFill>
                  <a:prstClr val="black"/>
                </a:solidFill>
                <a:latin typeface="Calibri"/>
                <a:cs typeface="Alexandria"/>
              </a:rPr>
              <a:t> تنظيم ورشة عمل إقليمية بالتعاون مع معهد القضاء في احد الدول العربية حول "تحكيم منازعات المحافظ الإلكترونية والعملات الرقمية".</a:t>
            </a:r>
            <a:endParaRPr kumimoji="0" lang="ar-EG" sz="2200" b="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6905EEB2-5A48-E4A7-465B-D27E26BA5E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36872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A88385-89BD-ABA4-1CE2-FE498D4C2DDE}"/>
            </a:ext>
          </a:extLst>
        </p:cNvPr>
        <p:cNvGrpSpPr/>
        <p:nvPr/>
      </p:nvGrpSpPr>
      <p:grpSpPr>
        <a:xfrm>
          <a:off x="0" y="0"/>
          <a:ext cx="0" cy="0"/>
          <a:chOff x="0" y="0"/>
          <a:chExt cx="0" cy="0"/>
        </a:xfrm>
      </p:grpSpPr>
      <p:sp>
        <p:nvSpPr>
          <p:cNvPr id="25" name="TextBox 24">
            <a:extLst>
              <a:ext uri="{FF2B5EF4-FFF2-40B4-BE49-F238E27FC236}">
                <a16:creationId xmlns:a16="http://schemas.microsoft.com/office/drawing/2014/main" id="{82F567CC-51BA-58D8-CA00-64F869038CDD}"/>
              </a:ext>
            </a:extLst>
          </p:cNvPr>
          <p:cNvSpPr txBox="1"/>
          <p:nvPr/>
        </p:nvSpPr>
        <p:spPr>
          <a:xfrm>
            <a:off x="274320" y="725864"/>
            <a:ext cx="9508679"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مقترحات التعاون الدولي لتطوير أنظمة التحكيم وفض المنازعات في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a:rPr>
              <a:t>FinTech</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endParaRPr>
          </a:p>
        </p:txBody>
      </p:sp>
      <p:sp>
        <p:nvSpPr>
          <p:cNvPr id="28" name="Rectangle 27">
            <a:extLst>
              <a:ext uri="{FF2B5EF4-FFF2-40B4-BE49-F238E27FC236}">
                <a16:creationId xmlns:a16="http://schemas.microsoft.com/office/drawing/2014/main" id="{4A390401-C0BC-B5FF-69D2-86340F0D06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89926B2-1BAB-6730-895B-73DD2BC023EE}"/>
              </a:ext>
            </a:extLst>
          </p:cNvPr>
          <p:cNvSpPr txBox="1"/>
          <p:nvPr/>
        </p:nvSpPr>
        <p:spPr>
          <a:xfrm>
            <a:off x="79513" y="1232829"/>
            <a:ext cx="12008627" cy="4213813"/>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 </a:t>
            </a:r>
            <a:r>
              <a:rPr kumimoji="0" lang="ar-AE" sz="2000" b="1" i="0" u="none" strike="noStrike" kern="1200" cap="none" spc="0" normalizeH="0" baseline="0" noProof="0" dirty="0">
                <a:ln>
                  <a:noFill/>
                </a:ln>
                <a:solidFill>
                  <a:prstClr val="black"/>
                </a:solidFill>
                <a:effectLst/>
                <a:uLnTx/>
                <a:uFillTx/>
                <a:latin typeface="Calibri"/>
                <a:ea typeface="+mn-ea"/>
                <a:cs typeface="Alexandria"/>
              </a:rPr>
              <a:t>اعتماد منصات إلكترونية موحدة للفض والتحكيم</a:t>
            </a:r>
            <a:r>
              <a:rPr kumimoji="0" lang="ar-EG" sz="2000" b="1" i="0" u="none" strike="noStrike" kern="1200" cap="none" spc="0" normalizeH="0" baseline="0" noProof="0" dirty="0">
                <a:ln>
                  <a:noFill/>
                </a:ln>
                <a:solidFill>
                  <a:prstClr val="black"/>
                </a:solidFill>
                <a:effectLst/>
                <a:uLnTx/>
                <a:uFillTx/>
                <a:latin typeface="Calibri"/>
                <a:ea typeface="+mn-ea"/>
                <a:cs typeface="Alexandria"/>
              </a:rPr>
              <a:t> </a:t>
            </a:r>
            <a:r>
              <a:rPr kumimoji="0" lang="ar-AE" sz="2000" b="1" i="0" u="none" strike="noStrike" kern="1200" cap="none" spc="0" normalizeH="0" baseline="0" noProof="0" dirty="0">
                <a:ln>
                  <a:noFill/>
                </a:ln>
                <a:solidFill>
                  <a:prstClr val="black"/>
                </a:solidFill>
                <a:effectLst/>
                <a:uLnTx/>
                <a:uFillTx/>
                <a:latin typeface="Calibri"/>
                <a:ea typeface="+mn-ea"/>
                <a:cs typeface="Alexandria"/>
              </a:rPr>
              <a:t>:</a:t>
            </a:r>
            <a:r>
              <a:rPr kumimoji="0" lang="ar-EG" sz="2000" b="1" i="0" u="none" strike="noStrike" kern="1200" cap="none" spc="0" normalizeH="0" baseline="0" noProof="0" dirty="0">
                <a:ln>
                  <a:noFill/>
                </a:ln>
                <a:solidFill>
                  <a:prstClr val="black"/>
                </a:solidFill>
                <a:effectLst/>
                <a:uLnTx/>
                <a:uFillTx/>
                <a:latin typeface="Calibri"/>
                <a:ea typeface="+mn-ea"/>
                <a:cs typeface="Alexandria"/>
              </a:rPr>
              <a:t> </a:t>
            </a:r>
            <a:r>
              <a:rPr kumimoji="0" lang="ar-AE" sz="2000" b="0" i="0" u="none" strike="noStrike" kern="1200" cap="none" spc="0" normalizeH="0" baseline="0" noProof="0" dirty="0">
                <a:ln>
                  <a:noFill/>
                </a:ln>
                <a:solidFill>
                  <a:prstClr val="black"/>
                </a:solidFill>
                <a:effectLst/>
                <a:uLnTx/>
                <a:uFillTx/>
                <a:latin typeface="Calibri"/>
                <a:ea typeface="+mn-ea"/>
                <a:cs typeface="Alexandria"/>
              </a:rPr>
              <a:t>إنشاء منصة عربية موحدة لحل النزاعات المالية الرقمية</a:t>
            </a:r>
            <a:r>
              <a:rPr kumimoji="0" lang="ar-EG" sz="2000" b="0" i="0" u="none" strike="noStrike" kern="1200" cap="none" spc="0" normalizeH="0" baseline="0" noProof="0" dirty="0">
                <a:ln>
                  <a:noFill/>
                </a:ln>
                <a:solidFill>
                  <a:prstClr val="black"/>
                </a:solidFill>
                <a:effectLst/>
                <a:uLnTx/>
                <a:uFillTx/>
                <a:latin typeface="Calibri"/>
                <a:ea typeface="+mn-ea"/>
                <a:cs typeface="Alexandria"/>
              </a:rPr>
              <a:t>.</a:t>
            </a:r>
          </a:p>
          <a:p>
            <a:pPr marL="0" marR="0" lvl="0" indent="0" algn="r" defTabSz="914400" rtl="1" eaLnBrk="1" fontAlgn="auto" latinLnBrk="0" hangingPunct="1">
              <a:spcBef>
                <a:spcPts val="0"/>
              </a:spcBef>
              <a:spcAft>
                <a:spcPts val="0"/>
              </a:spcAft>
              <a:buClrTx/>
              <a:buSzTx/>
              <a:buFontTx/>
              <a:buNone/>
              <a:tabLst/>
              <a:defRPr/>
            </a:pPr>
            <a:r>
              <a:rPr lang="ar-EG" sz="2000" b="1" dirty="0">
                <a:solidFill>
                  <a:prstClr val="black"/>
                </a:solidFill>
                <a:latin typeface="Calibri"/>
                <a:cs typeface="Alexandria"/>
              </a:rPr>
              <a:t>وتشمل مكوناتها : </a:t>
            </a:r>
          </a:p>
          <a:p>
            <a:pPr marL="457200" marR="0" lvl="0" indent="-457200" algn="r" defTabSz="914400" rtl="1" eaLnBrk="1" fontAlgn="auto" latinLnBrk="0" hangingPunct="1">
              <a:spcBef>
                <a:spcPts val="0"/>
              </a:spcBef>
              <a:spcAft>
                <a:spcPts val="0"/>
              </a:spcAft>
              <a:buClrTx/>
              <a:buSzTx/>
              <a:buFontTx/>
              <a:buAutoNum type="arabicPeriod"/>
              <a:tabLst/>
              <a:defRPr/>
            </a:pPr>
            <a:r>
              <a:rPr kumimoji="0" lang="ar-EG" sz="2000" b="1" i="0" u="none" strike="noStrike" kern="1200" cap="none" spc="0" normalizeH="0" baseline="0" noProof="0" dirty="0">
                <a:ln>
                  <a:noFill/>
                </a:ln>
                <a:solidFill>
                  <a:prstClr val="black"/>
                </a:solidFill>
                <a:effectLst/>
                <a:uLnTx/>
                <a:uFillTx/>
                <a:latin typeface="Calibri"/>
                <a:ea typeface="+mn-ea"/>
                <a:cs typeface="Alexandria"/>
              </a:rPr>
              <a:t>بوابة تسجيل القضايا والوثائق الإلكترونية </a:t>
            </a:r>
            <a:r>
              <a:rPr kumimoji="0" lang="ar-EG" sz="2000" b="0" i="0" u="none" strike="noStrike" kern="1200" cap="none" spc="0" normalizeH="0" baseline="0" noProof="0" dirty="0">
                <a:ln>
                  <a:noFill/>
                </a:ln>
                <a:solidFill>
                  <a:prstClr val="black"/>
                </a:solidFill>
                <a:effectLst/>
                <a:uLnTx/>
                <a:uFillTx/>
                <a:latin typeface="Calibri"/>
                <a:ea typeface="+mn-ea"/>
                <a:cs typeface="Alexandria"/>
              </a:rPr>
              <a:t>: تتيح للأطراف رفع دعاوى التحكيم أو الوساطة ، تقبل المستندات الموقعة إلكترونيًا (بما يتفق مع قوانين التوقيع الإلكتروني في الدول العربية)، تتكامل مع قواعد البيانات الوطنية/الإقليمية للتحقق من الهوية. </a:t>
            </a:r>
          </a:p>
          <a:p>
            <a:pPr marL="457200" marR="0" lvl="0" indent="-457200" algn="r" defTabSz="914400" rtl="1" eaLnBrk="1" fontAlgn="auto" latinLnBrk="0" hangingPunct="1">
              <a:spcBef>
                <a:spcPts val="0"/>
              </a:spcBef>
              <a:spcAft>
                <a:spcPts val="0"/>
              </a:spcAft>
              <a:buClrTx/>
              <a:buSzTx/>
              <a:buFontTx/>
              <a:buAutoNum type="arabicPeriod"/>
              <a:tabLst/>
              <a:defRPr/>
            </a:pPr>
            <a:r>
              <a:rPr kumimoji="0" lang="ar-EG" sz="2000" b="1" i="0" u="none" strike="noStrike" kern="1200" cap="none" spc="0" normalizeH="0" baseline="0" noProof="0" dirty="0">
                <a:ln>
                  <a:noFill/>
                </a:ln>
                <a:solidFill>
                  <a:prstClr val="black"/>
                </a:solidFill>
                <a:effectLst/>
                <a:uLnTx/>
                <a:uFillTx/>
                <a:latin typeface="Calibri"/>
                <a:ea typeface="+mn-ea"/>
                <a:cs typeface="Alexandria"/>
              </a:rPr>
              <a:t>أدوات التحقيق والتوثيق : </a:t>
            </a:r>
            <a:r>
              <a:rPr kumimoji="0" lang="ar-EG" sz="2000" b="0" i="0" u="none" strike="noStrike" kern="1200" cap="none" spc="0" normalizeH="0" baseline="0" noProof="0" dirty="0">
                <a:ln>
                  <a:noFill/>
                </a:ln>
                <a:solidFill>
                  <a:prstClr val="black"/>
                </a:solidFill>
                <a:effectLst/>
                <a:uLnTx/>
                <a:uFillTx/>
                <a:latin typeface="Calibri"/>
                <a:ea typeface="+mn-ea"/>
                <a:cs typeface="Alexandria"/>
              </a:rPr>
              <a:t>تسجيل الأحداث المتعلقة بالنزاع (توقيع العقد الذكي، المعاملات الإلكترونية، الرسائل المتبادلة) ، استخدام تقنيات البلوك تشين لحفظ الأدلة إلكترونيًا دون تعديل ، السماح للمحكّمين بطلب وثائق إضافية من الأطراف عبر المنصة.</a:t>
            </a:r>
          </a:p>
          <a:p>
            <a:pPr marL="457200" marR="0" lvl="0" indent="-457200" algn="r" defTabSz="914400" rtl="1" eaLnBrk="1" fontAlgn="auto" latinLnBrk="0" hangingPunct="1">
              <a:spcBef>
                <a:spcPts val="0"/>
              </a:spcBef>
              <a:spcAft>
                <a:spcPts val="0"/>
              </a:spcAft>
              <a:buClrTx/>
              <a:buSzTx/>
              <a:buFontTx/>
              <a:buAutoNum type="arabicPeriod"/>
              <a:tabLst/>
              <a:defRPr/>
            </a:pPr>
            <a:r>
              <a:rPr kumimoji="0" lang="ar-EG" sz="2000" b="1" i="0" u="none" strike="noStrike" kern="1200" cap="none" spc="0" normalizeH="0" baseline="0" noProof="0" dirty="0">
                <a:ln>
                  <a:noFill/>
                </a:ln>
                <a:solidFill>
                  <a:prstClr val="black"/>
                </a:solidFill>
                <a:effectLst/>
                <a:uLnTx/>
                <a:uFillTx/>
                <a:latin typeface="Calibri"/>
                <a:ea typeface="+mn-ea"/>
                <a:cs typeface="Alexandria"/>
              </a:rPr>
              <a:t>تعيين المحكمين إلكترونيًا </a:t>
            </a:r>
            <a:r>
              <a:rPr kumimoji="0" lang="ar-EG" sz="2000" b="0" i="0" u="none" strike="noStrike" kern="1200" cap="none" spc="0" normalizeH="0" baseline="0" noProof="0" dirty="0">
                <a:ln>
                  <a:noFill/>
                </a:ln>
                <a:solidFill>
                  <a:prstClr val="black"/>
                </a:solidFill>
                <a:effectLst/>
                <a:uLnTx/>
                <a:uFillTx/>
                <a:latin typeface="Calibri"/>
                <a:ea typeface="+mn-ea"/>
                <a:cs typeface="Alexandria"/>
              </a:rPr>
              <a:t>: تضم المنصة قاعدة بيانات لمحكّمين معتمدين من مختلف الدول العربية ، يمكن للأطراف اختيار المحكم أو اعتماد التعيين التلقائي وفق قواعد المنصة.</a:t>
            </a:r>
          </a:p>
          <a:p>
            <a:pPr marR="0" lvl="0" algn="r" defTabSz="914400" rtl="1" eaLnBrk="1" fontAlgn="auto" latinLnBrk="0" hangingPunct="1">
              <a:spcBef>
                <a:spcPts val="0"/>
              </a:spcBef>
              <a:spcAft>
                <a:spcPts val="0"/>
              </a:spcAft>
              <a:buClrTx/>
              <a:buSzTx/>
              <a:tabLst/>
              <a:defRPr/>
            </a:pPr>
            <a:r>
              <a:rPr lang="ar-EG" sz="2000" dirty="0">
                <a:solidFill>
                  <a:prstClr val="black"/>
                </a:solidFill>
                <a:latin typeface="Calibri"/>
                <a:cs typeface="Alexandria"/>
              </a:rPr>
              <a:t> </a:t>
            </a:r>
            <a:r>
              <a:rPr kumimoji="0" lang="ar-EG" sz="2000" b="0" i="0" u="none" strike="noStrike" kern="1200" cap="none" spc="0" normalizeH="0" baseline="0" noProof="0" dirty="0">
                <a:ln>
                  <a:noFill/>
                </a:ln>
                <a:solidFill>
                  <a:prstClr val="black"/>
                </a:solidFill>
                <a:effectLst/>
                <a:uLnTx/>
                <a:uFillTx/>
                <a:latin typeface="Calibri"/>
                <a:ea typeface="+mn-ea"/>
                <a:cs typeface="Alexandria"/>
              </a:rPr>
              <a:t>4. </a:t>
            </a:r>
            <a:r>
              <a:rPr kumimoji="0" lang="ar-EG" sz="2000" b="1" i="0" u="none" strike="noStrike" kern="1200" cap="none" spc="0" normalizeH="0" baseline="0" noProof="0" dirty="0">
                <a:ln>
                  <a:noFill/>
                </a:ln>
                <a:solidFill>
                  <a:prstClr val="black"/>
                </a:solidFill>
                <a:effectLst/>
                <a:uLnTx/>
                <a:uFillTx/>
                <a:latin typeface="Calibri"/>
                <a:ea typeface="+mn-ea"/>
                <a:cs typeface="Alexandria"/>
              </a:rPr>
              <a:t>تقديم المذكرات والمرافعات إلكترونيًا </a:t>
            </a:r>
            <a:r>
              <a:rPr kumimoji="0" lang="ar-EG" sz="2000" b="0" i="0" u="none" strike="noStrike" kern="1200" cap="none" spc="0" normalizeH="0" baseline="0" noProof="0" dirty="0">
                <a:ln>
                  <a:noFill/>
                </a:ln>
                <a:solidFill>
                  <a:prstClr val="black"/>
                </a:solidFill>
                <a:effectLst/>
                <a:uLnTx/>
                <a:uFillTx/>
                <a:latin typeface="Calibri"/>
                <a:ea typeface="+mn-ea"/>
                <a:cs typeface="Alexandria"/>
              </a:rPr>
              <a:t>: تتيح رفع المذكرات والمرافعات وتبادل الردود إلكترونيًا وفق جدول زمني محدد ، تحتوي على واجهات ذكية تساعد على تنظيم الملفات حسب نوع المستند، وتوقيت التقديم.</a:t>
            </a:r>
          </a:p>
          <a:p>
            <a:pPr marR="0" lvl="0" algn="r" defTabSz="914400" rtl="1" eaLnBrk="1" fontAlgn="auto" latinLnBrk="0" hangingPunct="1">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Calibri"/>
                <a:ea typeface="+mn-ea"/>
                <a:cs typeface="Alexandria"/>
              </a:rPr>
              <a:t>5. </a:t>
            </a:r>
            <a:r>
              <a:rPr kumimoji="0" lang="ar-EG" sz="2000" b="1" i="0" u="none" strike="noStrike" kern="1200" cap="none" spc="0" normalizeH="0" baseline="0" noProof="0" dirty="0">
                <a:ln>
                  <a:noFill/>
                </a:ln>
                <a:solidFill>
                  <a:prstClr val="black"/>
                </a:solidFill>
                <a:effectLst/>
                <a:uLnTx/>
                <a:uFillTx/>
                <a:latin typeface="Calibri"/>
                <a:ea typeface="+mn-ea"/>
                <a:cs typeface="Alexandria"/>
              </a:rPr>
              <a:t>عقد الجلسات عن بُعد </a:t>
            </a:r>
            <a:r>
              <a:rPr kumimoji="0" lang="en-US" sz="2000" b="1" i="0" u="none" strike="noStrike" kern="1200" cap="none" spc="0" normalizeH="0" baseline="0" noProof="0" dirty="0">
                <a:ln>
                  <a:noFill/>
                </a:ln>
                <a:solidFill>
                  <a:prstClr val="black"/>
                </a:solidFill>
                <a:effectLst/>
                <a:uLnTx/>
                <a:uFillTx/>
                <a:latin typeface="Calibri"/>
                <a:ea typeface="+mn-ea"/>
                <a:cs typeface="Alexandria"/>
              </a:rPr>
              <a:t>Online Hearings)</a:t>
            </a:r>
            <a:r>
              <a:rPr kumimoji="0" lang="ar-EG" sz="2000" b="1" i="0" u="none" strike="noStrike" kern="1200" cap="none" spc="0" normalizeH="0" baseline="0" noProof="0" dirty="0">
                <a:ln>
                  <a:noFill/>
                </a:ln>
                <a:solidFill>
                  <a:prstClr val="black"/>
                </a:solidFill>
                <a:effectLst/>
                <a:uLnTx/>
                <a:uFillTx/>
                <a:latin typeface="Calibri"/>
                <a:ea typeface="+mn-ea"/>
                <a:cs typeface="Alexandria"/>
              </a:rPr>
              <a:t>) : </a:t>
            </a:r>
            <a:r>
              <a:rPr kumimoji="0" lang="ar-EG" sz="2000" b="0" i="0" u="none" strike="noStrike" kern="1200" cap="none" spc="0" normalizeH="0" baseline="0" noProof="0" dirty="0">
                <a:ln>
                  <a:noFill/>
                </a:ln>
                <a:solidFill>
                  <a:prstClr val="black"/>
                </a:solidFill>
                <a:effectLst/>
                <a:uLnTx/>
                <a:uFillTx/>
                <a:latin typeface="Calibri"/>
                <a:ea typeface="+mn-ea"/>
                <a:cs typeface="Alexandria"/>
              </a:rPr>
              <a:t>استخدام أدوات مؤمنة للفيديو كونفرنس (تشفير)، تمكين المحكم من إدارة الجلسة عن بعد، وضبط النظام ، تسجيل الجلسة تلقائيًا للاحتفاظ بها ضمن ملف القضية.</a:t>
            </a:r>
          </a:p>
          <a:p>
            <a:pPr marR="0" lvl="0" algn="r" defTabSz="914400" rtl="1" eaLnBrk="1" fontAlgn="auto" latinLnBrk="0" hangingPunct="1">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Calibri"/>
                <a:ea typeface="+mn-ea"/>
                <a:cs typeface="Alexandria"/>
              </a:rPr>
              <a:t>6. </a:t>
            </a:r>
            <a:r>
              <a:rPr kumimoji="0" lang="ar-EG" sz="2000" b="1" i="0" u="none" strike="noStrike" kern="1200" cap="none" spc="0" normalizeH="0" baseline="0" noProof="0" dirty="0">
                <a:ln>
                  <a:noFill/>
                </a:ln>
                <a:solidFill>
                  <a:prstClr val="black"/>
                </a:solidFill>
                <a:effectLst/>
                <a:uLnTx/>
                <a:uFillTx/>
                <a:latin typeface="Calibri"/>
                <a:ea typeface="+mn-ea"/>
                <a:cs typeface="Alexandria"/>
              </a:rPr>
              <a:t>إصدار قرارات التحكيم إلكترونيًا : </a:t>
            </a:r>
            <a:r>
              <a:rPr kumimoji="0" lang="ar-EG" sz="2000" b="0" i="0" u="none" strike="noStrike" kern="1200" cap="none" spc="0" normalizeH="0" baseline="0" noProof="0" dirty="0">
                <a:ln>
                  <a:noFill/>
                </a:ln>
                <a:solidFill>
                  <a:prstClr val="black"/>
                </a:solidFill>
                <a:effectLst/>
                <a:uLnTx/>
                <a:uFillTx/>
                <a:latin typeface="Calibri"/>
                <a:ea typeface="+mn-ea"/>
                <a:cs typeface="Alexandria"/>
              </a:rPr>
              <a:t>يتم توقيع القرارات رقمياً بواسطة المحكمين ،إرسال القرار إلى الأطراف عبر المنصة.</a:t>
            </a:r>
            <a:endParaRPr kumimoji="0" lang="ar-EG" sz="2000" b="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1AA0D075-4EE2-6DCD-CC70-A63419FF7A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69905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2DC1A9-4C06-585D-6951-964ED937D0E3}"/>
            </a:ext>
          </a:extLst>
        </p:cNvPr>
        <p:cNvGrpSpPr/>
        <p:nvPr/>
      </p:nvGrpSpPr>
      <p:grpSpPr>
        <a:xfrm>
          <a:off x="0" y="0"/>
          <a:ext cx="0" cy="0"/>
          <a:chOff x="0" y="0"/>
          <a:chExt cx="0" cy="0"/>
        </a:xfrm>
      </p:grpSpPr>
      <p:sp>
        <p:nvSpPr>
          <p:cNvPr id="25" name="TextBox 24">
            <a:extLst>
              <a:ext uri="{FF2B5EF4-FFF2-40B4-BE49-F238E27FC236}">
                <a16:creationId xmlns:a16="http://schemas.microsoft.com/office/drawing/2014/main" id="{89834115-9A30-0EBD-CFC3-8898E3CB94E8}"/>
              </a:ext>
            </a:extLst>
          </p:cNvPr>
          <p:cNvSpPr txBox="1"/>
          <p:nvPr/>
        </p:nvSpPr>
        <p:spPr>
          <a:xfrm>
            <a:off x="274320" y="725864"/>
            <a:ext cx="9508679"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مقترحات التعاون الدولي لتطوير أنظمة التحكيم وفض المنازعات في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a:rPr>
              <a:t>FinTech</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endParaRPr>
          </a:p>
        </p:txBody>
      </p:sp>
      <p:sp>
        <p:nvSpPr>
          <p:cNvPr id="28" name="Rectangle 27">
            <a:extLst>
              <a:ext uri="{FF2B5EF4-FFF2-40B4-BE49-F238E27FC236}">
                <a16:creationId xmlns:a16="http://schemas.microsoft.com/office/drawing/2014/main" id="{1756E623-8141-8904-CEF7-E736C63DA7C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F04CBD7-99DB-3598-E389-4B99549BC206}"/>
              </a:ext>
            </a:extLst>
          </p:cNvPr>
          <p:cNvSpPr txBox="1"/>
          <p:nvPr/>
        </p:nvSpPr>
        <p:spPr>
          <a:xfrm>
            <a:off x="274320" y="1232830"/>
            <a:ext cx="11704320" cy="4401205"/>
          </a:xfrm>
          <a:prstGeom prst="rect">
            <a:avLst/>
          </a:prstGeom>
          <a:noFill/>
        </p:spPr>
        <p:txBody>
          <a:bodyPr wrap="square" rtlCol="0">
            <a:spAutoFit/>
          </a:bodyPr>
          <a:lstStyle/>
          <a:p>
            <a:pPr algn="r" rtl="1"/>
            <a:r>
              <a:rPr lang="ar-AE" sz="2000" b="1" dirty="0">
                <a:cs typeface="Alexandria"/>
              </a:rPr>
              <a:t>أولاً: تعزيز التعاون التنظيمي الدولي </a:t>
            </a:r>
            <a:r>
              <a:rPr lang="en-US" sz="2000" b="1" dirty="0">
                <a:cs typeface="Alexandria"/>
              </a:rPr>
              <a:t>International Regulatory Cooperation</a:t>
            </a:r>
          </a:p>
          <a:p>
            <a:pPr algn="r" rtl="1"/>
            <a:endParaRPr lang="en-US" sz="2000" b="1" dirty="0">
              <a:cs typeface="Alexandria"/>
            </a:endParaRPr>
          </a:p>
          <a:p>
            <a:pPr algn="r" rtl="1"/>
            <a:r>
              <a:rPr lang="en-US" sz="2000" b="1" dirty="0">
                <a:cs typeface="Alexandria"/>
              </a:rPr>
              <a:t>1. </a:t>
            </a:r>
            <a:r>
              <a:rPr lang="ar-AE" sz="2000" b="1" dirty="0">
                <a:cs typeface="Alexandria"/>
              </a:rPr>
              <a:t>وضع إطار تنظيمي دولي مرجعي </a:t>
            </a:r>
            <a:r>
              <a:rPr lang="en-US" sz="2000" b="1" dirty="0">
                <a:cs typeface="Alexandria"/>
              </a:rPr>
              <a:t>Global Regulatory Framework</a:t>
            </a:r>
          </a:p>
          <a:p>
            <a:pPr algn="r" rtl="1"/>
            <a:r>
              <a:rPr lang="ar-AE" sz="2000" dirty="0">
                <a:cs typeface="Alexandria"/>
              </a:rPr>
              <a:t>الاتفاق على </a:t>
            </a:r>
            <a:r>
              <a:rPr lang="ar-AE" sz="2000" b="1" dirty="0">
                <a:cs typeface="Alexandria"/>
              </a:rPr>
              <a:t>معايير دنيا مشتركة</a:t>
            </a:r>
            <a:r>
              <a:rPr lang="ar-AE" sz="2000" dirty="0">
                <a:cs typeface="Alexandria"/>
              </a:rPr>
              <a:t> لتنظيم التكنولوجيا المالية. </a:t>
            </a:r>
          </a:p>
          <a:p>
            <a:pPr algn="r" rtl="1"/>
            <a:r>
              <a:rPr lang="ar-AE" sz="2000" dirty="0">
                <a:cs typeface="Alexandria"/>
              </a:rPr>
              <a:t>تشمل: الترخيص، حماية المستهلك، مكافحة غسل الأموال، وأمن البيانات. </a:t>
            </a:r>
          </a:p>
          <a:p>
            <a:pPr algn="r" rtl="1"/>
            <a:r>
              <a:rPr lang="ar-AE" sz="2000" dirty="0">
                <a:cs typeface="Alexandria"/>
              </a:rPr>
              <a:t>تقليل فجوة الاختلاف بين القوانين الوطنية. </a:t>
            </a:r>
            <a:endParaRPr lang="en-US" sz="2000" dirty="0">
              <a:cs typeface="Alexandria"/>
            </a:endParaRPr>
          </a:p>
          <a:p>
            <a:pPr algn="r" rtl="1"/>
            <a:endParaRPr lang="ar-AE" sz="2000" dirty="0">
              <a:cs typeface="Alexandria"/>
            </a:endParaRPr>
          </a:p>
          <a:p>
            <a:pPr algn="r" rtl="1"/>
            <a:r>
              <a:rPr lang="ar-AE" sz="2000" b="1" dirty="0">
                <a:cs typeface="Alexandria"/>
              </a:rPr>
              <a:t>2. الاعتراف المتبادل بالتراخيص </a:t>
            </a:r>
            <a:r>
              <a:rPr lang="en-US" sz="2000" b="1" dirty="0">
                <a:cs typeface="Alexandria"/>
              </a:rPr>
              <a:t>Mutual Recognition of Licenses</a:t>
            </a:r>
            <a:r>
              <a:rPr lang="ar-AE" sz="2000" dirty="0">
                <a:cs typeface="Alexandria"/>
              </a:rPr>
              <a:t>السماح لشركات التكنولوجيا المالية المرخصة في دولة معينة بالعمل في دول أخرى بشروط مبسطة. </a:t>
            </a:r>
          </a:p>
          <a:p>
            <a:pPr algn="r" rtl="1"/>
            <a:r>
              <a:rPr lang="ar-AE" sz="2000" dirty="0">
                <a:cs typeface="Alexandria"/>
              </a:rPr>
              <a:t>دعم “جواز السفر التنظيمي” للخدمات المالية الرقمية. </a:t>
            </a:r>
            <a:endParaRPr lang="en-US" sz="2000" dirty="0">
              <a:cs typeface="Alexandria"/>
            </a:endParaRPr>
          </a:p>
          <a:p>
            <a:pPr algn="r" rtl="1"/>
            <a:endParaRPr lang="ar-AE" sz="2000" dirty="0">
              <a:cs typeface="Alexandria"/>
            </a:endParaRPr>
          </a:p>
          <a:p>
            <a:pPr algn="r" rtl="1"/>
            <a:r>
              <a:rPr lang="ar-AE" sz="2000" b="1" dirty="0">
                <a:cs typeface="Alexandria"/>
              </a:rPr>
              <a:t>3. إنشاء مجلس دولي للتنظيم المالي الرقمي</a:t>
            </a:r>
          </a:p>
          <a:p>
            <a:pPr algn="r" rtl="1"/>
            <a:r>
              <a:rPr lang="ar-AE" sz="2000" dirty="0">
                <a:cs typeface="Alexandria"/>
              </a:rPr>
              <a:t>يضم البنوك المركزية وهيئات الرقابة المالية. </a:t>
            </a:r>
          </a:p>
          <a:p>
            <a:pPr algn="r" rtl="1"/>
            <a:r>
              <a:rPr lang="ar-AE" sz="2000" dirty="0">
                <a:cs typeface="Alexandria"/>
              </a:rPr>
              <a:t>يتولى تنسيق السياسات ومراقبة المخاطر العابرة للحدود. </a:t>
            </a:r>
          </a:p>
        </p:txBody>
      </p:sp>
      <p:pic>
        <p:nvPicPr>
          <p:cNvPr id="6" name="Graphic 21">
            <a:extLst>
              <a:ext uri="{FF2B5EF4-FFF2-40B4-BE49-F238E27FC236}">
                <a16:creationId xmlns:a16="http://schemas.microsoft.com/office/drawing/2014/main" id="{F4BA95EE-6C12-4009-A8F6-AECD9FA411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764056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0557AF-D296-C950-5F66-3BFE07E533EC}"/>
            </a:ext>
          </a:extLst>
        </p:cNvPr>
        <p:cNvGrpSpPr/>
        <p:nvPr/>
      </p:nvGrpSpPr>
      <p:grpSpPr>
        <a:xfrm>
          <a:off x="0" y="0"/>
          <a:ext cx="0" cy="0"/>
          <a:chOff x="0" y="0"/>
          <a:chExt cx="0" cy="0"/>
        </a:xfrm>
      </p:grpSpPr>
      <p:sp>
        <p:nvSpPr>
          <p:cNvPr id="25" name="TextBox 24">
            <a:extLst>
              <a:ext uri="{FF2B5EF4-FFF2-40B4-BE49-F238E27FC236}">
                <a16:creationId xmlns:a16="http://schemas.microsoft.com/office/drawing/2014/main" id="{DB4EA4AE-C2BE-3A16-A41C-816106E4D798}"/>
              </a:ext>
            </a:extLst>
          </p:cNvPr>
          <p:cNvSpPr txBox="1"/>
          <p:nvPr/>
        </p:nvSpPr>
        <p:spPr>
          <a:xfrm>
            <a:off x="274320" y="725864"/>
            <a:ext cx="9508679"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مقترحات التعاون الدولي لتطوير أنظمة التحكيم وفض المنازعات في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a:rPr>
              <a:t>FinTech</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endParaRPr>
          </a:p>
        </p:txBody>
      </p:sp>
      <p:sp>
        <p:nvSpPr>
          <p:cNvPr id="28" name="Rectangle 27">
            <a:extLst>
              <a:ext uri="{FF2B5EF4-FFF2-40B4-BE49-F238E27FC236}">
                <a16:creationId xmlns:a16="http://schemas.microsoft.com/office/drawing/2014/main" id="{52DBAD5F-8731-AC88-0E8A-D80AD8BA32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7A3A10B-8873-D0AA-C1BF-413C28E5C976}"/>
              </a:ext>
            </a:extLst>
          </p:cNvPr>
          <p:cNvSpPr txBox="1"/>
          <p:nvPr/>
        </p:nvSpPr>
        <p:spPr>
          <a:xfrm>
            <a:off x="274320" y="1232830"/>
            <a:ext cx="11813820" cy="5575309"/>
          </a:xfrm>
          <a:prstGeom prst="rect">
            <a:avLst/>
          </a:prstGeom>
          <a:noFill/>
        </p:spPr>
        <p:txBody>
          <a:bodyPr wrap="square" rtlCol="0">
            <a:spAutoFit/>
          </a:bodyPr>
          <a:lstStyle/>
          <a:p>
            <a:pPr algn="r" rtl="1">
              <a:lnSpc>
                <a:spcPct val="150000"/>
              </a:lnSpc>
            </a:pPr>
            <a:r>
              <a:rPr lang="ar-AE" sz="2000" b="1" dirty="0">
                <a:cs typeface="Alexandria"/>
              </a:rPr>
              <a:t>ثانياً: تطوير أنظمة رقابة ذكية ومتكاملة </a:t>
            </a:r>
            <a:r>
              <a:rPr lang="en-US" sz="2000" b="1" dirty="0">
                <a:cs typeface="Alexandria"/>
              </a:rPr>
              <a:t>Smart Regulatory Systems</a:t>
            </a:r>
          </a:p>
          <a:p>
            <a:pPr algn="r" rtl="1">
              <a:lnSpc>
                <a:spcPct val="150000"/>
              </a:lnSpc>
            </a:pPr>
            <a:r>
              <a:rPr lang="en-US" sz="2000" b="1" dirty="0">
                <a:cs typeface="Alexandria"/>
              </a:rPr>
              <a:t>1. </a:t>
            </a:r>
            <a:r>
              <a:rPr lang="ar-AE" sz="2000" b="1" dirty="0">
                <a:cs typeface="Alexandria"/>
              </a:rPr>
              <a:t>منصات رقابة رقمية موحدة </a:t>
            </a:r>
            <a:r>
              <a:rPr lang="en-US" sz="2000" b="1" dirty="0" err="1">
                <a:cs typeface="Alexandria"/>
              </a:rPr>
              <a:t>RegTech</a:t>
            </a:r>
            <a:r>
              <a:rPr lang="en-US" sz="2000" b="1" dirty="0">
                <a:cs typeface="Alexandria"/>
              </a:rPr>
              <a:t> Platforms</a:t>
            </a:r>
          </a:p>
          <a:p>
            <a:pPr algn="r" rtl="1">
              <a:lnSpc>
                <a:spcPct val="150000"/>
              </a:lnSpc>
            </a:pPr>
            <a:r>
              <a:rPr lang="ar-AE" sz="2000" dirty="0">
                <a:cs typeface="Alexandria"/>
              </a:rPr>
              <a:t>استخدام الذكاء الاصطناعي لتحليل المعاملات المشبوهة. </a:t>
            </a:r>
          </a:p>
          <a:p>
            <a:pPr algn="r" rtl="1">
              <a:lnSpc>
                <a:spcPct val="150000"/>
              </a:lnSpc>
            </a:pPr>
            <a:r>
              <a:rPr lang="ar-AE" sz="2000" dirty="0">
                <a:cs typeface="Alexandria"/>
              </a:rPr>
              <a:t>ربط الجهات الرقابية عبر واجهات بيانات موحدة </a:t>
            </a:r>
            <a:r>
              <a:rPr lang="en-US" sz="2000" dirty="0">
                <a:cs typeface="Alexandria"/>
              </a:rPr>
              <a:t>APIs. </a:t>
            </a:r>
          </a:p>
          <a:p>
            <a:pPr algn="r" rtl="1">
              <a:lnSpc>
                <a:spcPct val="150000"/>
              </a:lnSpc>
            </a:pPr>
            <a:endParaRPr lang="en-US" sz="2000" dirty="0">
              <a:cs typeface="Alexandria"/>
            </a:endParaRPr>
          </a:p>
          <a:p>
            <a:pPr algn="r" rtl="1">
              <a:lnSpc>
                <a:spcPct val="150000"/>
              </a:lnSpc>
            </a:pPr>
            <a:r>
              <a:rPr lang="en-US" sz="2000" b="1" dirty="0">
                <a:cs typeface="Alexandria"/>
              </a:rPr>
              <a:t>2. </a:t>
            </a:r>
            <a:r>
              <a:rPr lang="ar-AE" sz="2000" b="1" dirty="0">
                <a:cs typeface="Alexandria"/>
              </a:rPr>
              <a:t>مختبرات تنظيمية عابرة للحدود </a:t>
            </a:r>
            <a:r>
              <a:rPr lang="en-US" sz="2000" b="1" dirty="0">
                <a:cs typeface="Alexandria"/>
              </a:rPr>
              <a:t>Cross-Border Regulatory Sandboxes</a:t>
            </a:r>
          </a:p>
          <a:p>
            <a:pPr algn="r" rtl="1">
              <a:lnSpc>
                <a:spcPct val="150000"/>
              </a:lnSpc>
            </a:pPr>
            <a:r>
              <a:rPr lang="ar-AE" sz="2000" dirty="0">
                <a:cs typeface="Alexandria"/>
              </a:rPr>
              <a:t>تمكين الشركات من اختبار منتجاتها في أكثر من دولة في بيئة خاضعة للرقابة. </a:t>
            </a:r>
          </a:p>
          <a:p>
            <a:pPr algn="r" rtl="1">
              <a:lnSpc>
                <a:spcPct val="150000"/>
              </a:lnSpc>
            </a:pPr>
            <a:r>
              <a:rPr lang="ar-AE" sz="2000" dirty="0">
                <a:cs typeface="Alexandria"/>
              </a:rPr>
              <a:t>تعزيز الابتكار مع الحفاظ على السلامة المالية. </a:t>
            </a:r>
            <a:endParaRPr lang="en-US" sz="2000" dirty="0">
              <a:cs typeface="Alexandria"/>
            </a:endParaRPr>
          </a:p>
          <a:p>
            <a:pPr algn="r" rtl="1">
              <a:lnSpc>
                <a:spcPct val="150000"/>
              </a:lnSpc>
            </a:pPr>
            <a:endParaRPr lang="ar-AE" sz="2000" dirty="0">
              <a:cs typeface="Alexandria"/>
            </a:endParaRPr>
          </a:p>
          <a:p>
            <a:pPr algn="r" rtl="1">
              <a:lnSpc>
                <a:spcPct val="150000"/>
              </a:lnSpc>
            </a:pPr>
            <a:r>
              <a:rPr lang="ar-AE" sz="2000" b="1" dirty="0">
                <a:cs typeface="Alexandria"/>
              </a:rPr>
              <a:t>3. نظام إنذار مبكر عالمي للمخاطر</a:t>
            </a:r>
          </a:p>
          <a:p>
            <a:pPr algn="r" rtl="1">
              <a:lnSpc>
                <a:spcPct val="150000"/>
              </a:lnSpc>
            </a:pPr>
            <a:r>
              <a:rPr lang="ar-AE" sz="2000" dirty="0">
                <a:cs typeface="Alexandria"/>
              </a:rPr>
              <a:t>تبادل فوري للبيانات حول الاحتيال والهجمات السيبرانية. </a:t>
            </a:r>
          </a:p>
          <a:p>
            <a:pPr algn="r" rtl="1">
              <a:lnSpc>
                <a:spcPct val="150000"/>
              </a:lnSpc>
            </a:pPr>
            <a:r>
              <a:rPr lang="ar-AE" sz="2000" dirty="0">
                <a:cs typeface="Alexandria"/>
              </a:rPr>
              <a:t>إنشاء قاعدة بيانات دولية للحوادث المالية الرقمية.</a:t>
            </a:r>
          </a:p>
        </p:txBody>
      </p:sp>
      <p:pic>
        <p:nvPicPr>
          <p:cNvPr id="6" name="Graphic 21">
            <a:extLst>
              <a:ext uri="{FF2B5EF4-FFF2-40B4-BE49-F238E27FC236}">
                <a16:creationId xmlns:a16="http://schemas.microsoft.com/office/drawing/2014/main" id="{17069C44-98CB-4EBF-B0B5-5B6B7C9001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349623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1421D1-643D-76BE-287B-01D88FBCCDDB}"/>
            </a:ext>
          </a:extLst>
        </p:cNvPr>
        <p:cNvGrpSpPr/>
        <p:nvPr/>
      </p:nvGrpSpPr>
      <p:grpSpPr>
        <a:xfrm>
          <a:off x="0" y="0"/>
          <a:ext cx="0" cy="0"/>
          <a:chOff x="0" y="0"/>
          <a:chExt cx="0" cy="0"/>
        </a:xfrm>
      </p:grpSpPr>
      <p:sp>
        <p:nvSpPr>
          <p:cNvPr id="25" name="TextBox 24">
            <a:extLst>
              <a:ext uri="{FF2B5EF4-FFF2-40B4-BE49-F238E27FC236}">
                <a16:creationId xmlns:a16="http://schemas.microsoft.com/office/drawing/2014/main" id="{1498BEFF-CB02-1ECB-D1DF-979DCCEF6D2E}"/>
              </a:ext>
            </a:extLst>
          </p:cNvPr>
          <p:cNvSpPr txBox="1"/>
          <p:nvPr/>
        </p:nvSpPr>
        <p:spPr>
          <a:xfrm>
            <a:off x="274320" y="725864"/>
            <a:ext cx="9508679"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مقترحات التعاون الدولي لتطوير أنظمة التحكيم وفض المنازعات في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a:rPr>
              <a:t>FinTech</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endParaRPr>
          </a:p>
        </p:txBody>
      </p:sp>
      <p:sp>
        <p:nvSpPr>
          <p:cNvPr id="28" name="Rectangle 27">
            <a:extLst>
              <a:ext uri="{FF2B5EF4-FFF2-40B4-BE49-F238E27FC236}">
                <a16:creationId xmlns:a16="http://schemas.microsoft.com/office/drawing/2014/main" id="{9DA219DF-45AA-7DAB-F239-75BDD53EB4D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7AD4C0B-B9C3-8A96-37BE-AAC82F058FC1}"/>
              </a:ext>
            </a:extLst>
          </p:cNvPr>
          <p:cNvSpPr txBox="1"/>
          <p:nvPr/>
        </p:nvSpPr>
        <p:spPr>
          <a:xfrm>
            <a:off x="274320" y="1232830"/>
            <a:ext cx="11704320" cy="4401205"/>
          </a:xfrm>
          <a:prstGeom prst="rect">
            <a:avLst/>
          </a:prstGeom>
          <a:noFill/>
        </p:spPr>
        <p:txBody>
          <a:bodyPr wrap="square" rtlCol="0">
            <a:spAutoFit/>
          </a:bodyPr>
          <a:lstStyle/>
          <a:p>
            <a:pPr algn="r" rtl="1"/>
            <a:r>
              <a:rPr lang="ar-AE" sz="2000" b="1" dirty="0">
                <a:cs typeface="Alexandria"/>
              </a:rPr>
              <a:t>ثالثاً: تطوير آليات فض المنازعات في التكنولوجيا المالية</a:t>
            </a:r>
          </a:p>
          <a:p>
            <a:pPr algn="r" rtl="1"/>
            <a:r>
              <a:rPr lang="ar-AE" sz="2000" b="1" dirty="0">
                <a:cs typeface="Alexandria"/>
              </a:rPr>
              <a:t>1. إنشاء هيئات تحكيم دولية رقمية </a:t>
            </a:r>
            <a:r>
              <a:rPr lang="en-US" sz="2000" b="1" dirty="0">
                <a:cs typeface="Alexandria"/>
              </a:rPr>
              <a:t>Digital Arbitration Centers</a:t>
            </a:r>
          </a:p>
          <a:p>
            <a:pPr algn="r" rtl="1"/>
            <a:r>
              <a:rPr lang="ar-AE" sz="2000" dirty="0">
                <a:cs typeface="Alexandria"/>
              </a:rPr>
              <a:t>متخصصة في نزاعات التكنولوجيا المالية. </a:t>
            </a:r>
          </a:p>
          <a:p>
            <a:pPr algn="r" rtl="1"/>
            <a:r>
              <a:rPr lang="ar-AE" sz="2000" dirty="0">
                <a:cs typeface="Alexandria"/>
              </a:rPr>
              <a:t>تعتمد على إجراءات إلكترونية سريعة وفعّالة. </a:t>
            </a:r>
            <a:endParaRPr lang="en-US" sz="2000" dirty="0">
              <a:cs typeface="Alexandria"/>
            </a:endParaRPr>
          </a:p>
          <a:p>
            <a:pPr algn="r" rtl="1"/>
            <a:endParaRPr lang="ar-AE" sz="2000" dirty="0">
              <a:cs typeface="Alexandria"/>
            </a:endParaRPr>
          </a:p>
          <a:p>
            <a:pPr algn="r" rtl="1"/>
            <a:r>
              <a:rPr lang="ar-AE" sz="2000" b="1" dirty="0">
                <a:cs typeface="Alexandria"/>
              </a:rPr>
              <a:t>2. التحكيم الإلكتروني السريع </a:t>
            </a:r>
            <a:r>
              <a:rPr lang="en-US" sz="2000" b="1" dirty="0">
                <a:cs typeface="Alexandria"/>
              </a:rPr>
              <a:t>Online Dispute Resolution – ODR</a:t>
            </a:r>
          </a:p>
          <a:p>
            <a:pPr algn="r" rtl="1"/>
            <a:r>
              <a:rPr lang="ar-AE" sz="2000" dirty="0">
                <a:cs typeface="Alexandria"/>
              </a:rPr>
              <a:t>تسوية النزاعات عبر منصات رقمية دون الحاجة للتقاضي التقليدي. </a:t>
            </a:r>
          </a:p>
          <a:p>
            <a:pPr algn="r" rtl="1"/>
            <a:r>
              <a:rPr lang="ar-AE" sz="2000" dirty="0">
                <a:cs typeface="Alexandria"/>
              </a:rPr>
              <a:t>تقليل الوقت والتكلفة، خاصة في النزاعات الصغيرة. </a:t>
            </a:r>
            <a:endParaRPr lang="en-US" sz="2000" dirty="0">
              <a:cs typeface="Alexandria"/>
            </a:endParaRPr>
          </a:p>
          <a:p>
            <a:pPr algn="r" rtl="1"/>
            <a:endParaRPr lang="ar-AE" sz="2000" dirty="0">
              <a:cs typeface="Alexandria"/>
            </a:endParaRPr>
          </a:p>
          <a:p>
            <a:pPr algn="r" rtl="1"/>
            <a:r>
              <a:rPr lang="ar-AE" sz="2000" b="1" dirty="0">
                <a:cs typeface="Alexandria"/>
              </a:rPr>
              <a:t>3. الاعتراف الدولي بأحكام التحكيم</a:t>
            </a:r>
          </a:p>
          <a:p>
            <a:pPr algn="r" rtl="1"/>
            <a:r>
              <a:rPr lang="ar-AE" sz="2000" dirty="0">
                <a:cs typeface="Alexandria"/>
              </a:rPr>
              <a:t>توحيد القواعد لضمان تنفيذ قرارات التحكيم عبر الدول. </a:t>
            </a:r>
          </a:p>
          <a:p>
            <a:pPr algn="r" rtl="1"/>
            <a:r>
              <a:rPr lang="ar-AE" sz="2000" dirty="0">
                <a:cs typeface="Alexandria"/>
              </a:rPr>
              <a:t>تعزيز الثقة في التعاملات المالية الرقمية. </a:t>
            </a:r>
          </a:p>
          <a:p>
            <a:pPr algn="r" rtl="1"/>
            <a:br>
              <a:rPr lang="ar-AE" sz="2000" dirty="0">
                <a:cs typeface="Alexandria"/>
              </a:rPr>
            </a:br>
            <a:endParaRPr lang="ar-AE" sz="2000" dirty="0">
              <a:cs typeface="Alexandria"/>
            </a:endParaRPr>
          </a:p>
        </p:txBody>
      </p:sp>
      <p:pic>
        <p:nvPicPr>
          <p:cNvPr id="6" name="Graphic 21">
            <a:extLst>
              <a:ext uri="{FF2B5EF4-FFF2-40B4-BE49-F238E27FC236}">
                <a16:creationId xmlns:a16="http://schemas.microsoft.com/office/drawing/2014/main" id="{43190EAE-2D18-0937-359D-990F3C54D7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448362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405D0C-51A8-FAC4-1B10-057BD552592D}"/>
            </a:ext>
          </a:extLst>
        </p:cNvPr>
        <p:cNvGrpSpPr/>
        <p:nvPr/>
      </p:nvGrpSpPr>
      <p:grpSpPr>
        <a:xfrm>
          <a:off x="0" y="0"/>
          <a:ext cx="0" cy="0"/>
          <a:chOff x="0" y="0"/>
          <a:chExt cx="0" cy="0"/>
        </a:xfrm>
      </p:grpSpPr>
      <p:sp>
        <p:nvSpPr>
          <p:cNvPr id="25" name="TextBox 24">
            <a:extLst>
              <a:ext uri="{FF2B5EF4-FFF2-40B4-BE49-F238E27FC236}">
                <a16:creationId xmlns:a16="http://schemas.microsoft.com/office/drawing/2014/main" id="{0E6115DE-90A1-92B2-57E1-36683099404F}"/>
              </a:ext>
            </a:extLst>
          </p:cNvPr>
          <p:cNvSpPr txBox="1"/>
          <p:nvPr/>
        </p:nvSpPr>
        <p:spPr>
          <a:xfrm>
            <a:off x="274320" y="725864"/>
            <a:ext cx="9508679"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cs typeface="Alexandria"/>
              </a:rPr>
              <a:t>مقترحات التعاون الدولي لتطوير أنظمة التحكيم وفض المنازعات في </a:t>
            </a:r>
            <a:r>
              <a:rPr kumimoji="0" lang="en-US" sz="2800" b="1" i="0" u="none" strike="noStrike" kern="1200" cap="none" spc="0" normalizeH="0" baseline="0" noProof="0" dirty="0">
                <a:ln>
                  <a:noFill/>
                </a:ln>
                <a:solidFill>
                  <a:prstClr val="black"/>
                </a:solidFill>
                <a:effectLst/>
                <a:uLnTx/>
                <a:uFillTx/>
                <a:latin typeface="Alexandria" pitchFamily="2" charset="-78"/>
                <a:cs typeface="Alexandria"/>
              </a:rPr>
              <a:t>FinTech</a:t>
            </a:r>
            <a:endParaRPr kumimoji="0" lang="ar-EG" sz="2800" b="1" i="0" u="none" strike="noStrike" kern="1200" cap="none" spc="0" normalizeH="0" baseline="0" noProof="0" dirty="0">
              <a:ln>
                <a:noFill/>
              </a:ln>
              <a:solidFill>
                <a:prstClr val="black"/>
              </a:solidFill>
              <a:effectLst/>
              <a:uLnTx/>
              <a:uFillTx/>
              <a:latin typeface="Alexandria" pitchFamily="2" charset="-78"/>
              <a:cs typeface="Alexandria"/>
            </a:endParaRPr>
          </a:p>
        </p:txBody>
      </p:sp>
      <p:sp>
        <p:nvSpPr>
          <p:cNvPr id="28" name="Rectangle 27">
            <a:extLst>
              <a:ext uri="{FF2B5EF4-FFF2-40B4-BE49-F238E27FC236}">
                <a16:creationId xmlns:a16="http://schemas.microsoft.com/office/drawing/2014/main" id="{9A706178-9B16-2AB1-4FCC-00F1166C6DD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A8844A5-82E8-7314-B401-217374E54CB8}"/>
              </a:ext>
            </a:extLst>
          </p:cNvPr>
          <p:cNvSpPr txBox="1"/>
          <p:nvPr/>
        </p:nvSpPr>
        <p:spPr>
          <a:xfrm>
            <a:off x="98066" y="1249084"/>
            <a:ext cx="11819614" cy="4708981"/>
          </a:xfrm>
          <a:prstGeom prst="rect">
            <a:avLst/>
          </a:prstGeom>
          <a:noFill/>
        </p:spPr>
        <p:txBody>
          <a:bodyPr wrap="square" rtlCol="0">
            <a:spAutoFit/>
          </a:bodyPr>
          <a:lstStyle/>
          <a:p>
            <a:pPr algn="r" rtl="1"/>
            <a:r>
              <a:rPr lang="ar-AE" sz="2000" b="1" dirty="0">
                <a:cs typeface="Alexandria"/>
              </a:rPr>
              <a:t>رابعاً: توحيد المعايير التقنية والقانونية</a:t>
            </a:r>
          </a:p>
          <a:p>
            <a:pPr algn="r" rtl="1"/>
            <a:r>
              <a:rPr lang="ar-AE" sz="2000" dirty="0">
                <a:cs typeface="Alexandria"/>
              </a:rPr>
              <a:t>اعتماد </a:t>
            </a:r>
            <a:r>
              <a:rPr lang="ar-AE" sz="2000" b="1" dirty="0">
                <a:cs typeface="Alexandria"/>
              </a:rPr>
              <a:t>معايير موحدة للهوية الرقمية </a:t>
            </a:r>
            <a:r>
              <a:rPr lang="en-US" sz="2000" b="1" dirty="0">
                <a:cs typeface="Alexandria"/>
              </a:rPr>
              <a:t>Digital ID</a:t>
            </a:r>
            <a:r>
              <a:rPr lang="en-US" sz="2000" dirty="0">
                <a:cs typeface="Alexandria"/>
              </a:rPr>
              <a:t>. </a:t>
            </a:r>
          </a:p>
          <a:p>
            <a:pPr algn="r" rtl="1"/>
            <a:r>
              <a:rPr lang="ar-AE" sz="2000" dirty="0">
                <a:cs typeface="Alexandria"/>
              </a:rPr>
              <a:t>توحيد بروتوكولات الأمن السيبراني المالي. </a:t>
            </a:r>
          </a:p>
          <a:p>
            <a:pPr algn="r" rtl="1"/>
            <a:r>
              <a:rPr lang="ar-AE" sz="2000" dirty="0">
                <a:cs typeface="Alexandria"/>
              </a:rPr>
              <a:t>تطوير قواعد موحدة لحماية بيانات المستخدمين. </a:t>
            </a:r>
          </a:p>
          <a:p>
            <a:pPr algn="r" rtl="1"/>
            <a:endParaRPr lang="ar-AE" sz="2000" dirty="0">
              <a:cs typeface="Alexandria"/>
            </a:endParaRPr>
          </a:p>
          <a:p>
            <a:pPr algn="r" rtl="1"/>
            <a:r>
              <a:rPr lang="ar-AE" sz="2000" b="1" dirty="0">
                <a:cs typeface="Alexandria"/>
              </a:rPr>
              <a:t>خامساً: تعزيز الشراكات الإقليمية والدولية</a:t>
            </a:r>
          </a:p>
          <a:p>
            <a:pPr algn="r" rtl="1"/>
            <a:r>
              <a:rPr lang="ar-AE" sz="2000" dirty="0">
                <a:cs typeface="Alexandria"/>
              </a:rPr>
              <a:t>إنشاء أطر تعاون إقليمية (مثل الخليج، الاتحاد الأوروبي، الآسيان). </a:t>
            </a:r>
          </a:p>
          <a:p>
            <a:pPr algn="r" rtl="1"/>
            <a:r>
              <a:rPr lang="ar-AE" sz="2000" dirty="0">
                <a:cs typeface="Alexandria"/>
              </a:rPr>
              <a:t>توقيع اتفاقيات ثنائية في مجالات التكنولوجيا المالية. </a:t>
            </a:r>
          </a:p>
          <a:p>
            <a:pPr algn="r" rtl="1"/>
            <a:r>
              <a:rPr lang="ar-AE" sz="2000" dirty="0">
                <a:cs typeface="Alexandria"/>
              </a:rPr>
              <a:t>دعم تبادل الخبرات بين البنوك المركزية وهيئات الرقابة. </a:t>
            </a:r>
          </a:p>
          <a:p>
            <a:pPr algn="r" rtl="1"/>
            <a:endParaRPr lang="ar-AE" sz="2000" dirty="0">
              <a:cs typeface="Alexandria"/>
            </a:endParaRPr>
          </a:p>
          <a:p>
            <a:pPr algn="r" rtl="1"/>
            <a:r>
              <a:rPr lang="ar-AE" sz="2000" b="1" dirty="0">
                <a:cs typeface="Alexandria"/>
              </a:rPr>
              <a:t>خلاصة</a:t>
            </a:r>
          </a:p>
          <a:p>
            <a:pPr algn="r" rtl="1"/>
            <a:r>
              <a:rPr lang="ar-AE" sz="2000" dirty="0">
                <a:cs typeface="Alexandria"/>
              </a:rPr>
              <a:t>يعتمد تطوير التعاون الدولي في التكنولوجيا المالية على:</a:t>
            </a:r>
          </a:p>
          <a:p>
            <a:pPr algn="r" rtl="1"/>
            <a:r>
              <a:rPr lang="ar-AE" sz="2000" b="1" dirty="0">
                <a:cs typeface="Alexandria"/>
              </a:rPr>
              <a:t>توحيد المبادئ الأساسية للتنظيم</a:t>
            </a:r>
            <a:r>
              <a:rPr lang="ar-AE" sz="2000" dirty="0">
                <a:cs typeface="Alexandria"/>
              </a:rPr>
              <a:t> </a:t>
            </a:r>
          </a:p>
          <a:p>
            <a:pPr algn="r" rtl="1"/>
            <a:r>
              <a:rPr lang="ar-AE" sz="2000" b="1" dirty="0">
                <a:cs typeface="Alexandria"/>
              </a:rPr>
              <a:t>تطوير أنظمة رقابة رقمية مشتركة</a:t>
            </a:r>
            <a:r>
              <a:rPr lang="ar-AE" sz="2000" dirty="0">
                <a:cs typeface="Alexandria"/>
              </a:rPr>
              <a:t> </a:t>
            </a:r>
          </a:p>
          <a:p>
            <a:pPr algn="r" rtl="1"/>
            <a:r>
              <a:rPr lang="ar-AE" sz="2000" b="1" dirty="0">
                <a:cs typeface="Alexandria"/>
              </a:rPr>
              <a:t>إنشاء آليات سريعة وفعّالة لفض النزاعات عبر الحدود</a:t>
            </a:r>
            <a:r>
              <a:rPr lang="ar-AE" sz="2000" dirty="0">
                <a:cs typeface="Alexandria"/>
              </a:rPr>
              <a:t> </a:t>
            </a:r>
          </a:p>
        </p:txBody>
      </p:sp>
      <p:pic>
        <p:nvPicPr>
          <p:cNvPr id="6" name="Graphic 21">
            <a:extLst>
              <a:ext uri="{FF2B5EF4-FFF2-40B4-BE49-F238E27FC236}">
                <a16:creationId xmlns:a16="http://schemas.microsoft.com/office/drawing/2014/main" id="{90A650D3-8BC9-97C9-BDD9-579D1B7916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3668033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2302E-2291-AF80-687D-1CC20AD3C28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E14FB2-12A9-ACED-7033-0F66DEA47D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0652C0E-2CA4-40AD-CE9B-D3CFC279B2BC}"/>
              </a:ext>
            </a:extLst>
          </p:cNvPr>
          <p:cNvSpPr txBox="1"/>
          <p:nvPr/>
        </p:nvSpPr>
        <p:spPr>
          <a:xfrm>
            <a:off x="4046220" y="674885"/>
            <a:ext cx="522351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a:rPr>
              <a:t>المراجع</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601A00DD-E164-DFA3-DC1A-D5027DA621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2AD9076-7F34-D345-8C62-0BEC6D080AF4}"/>
              </a:ext>
            </a:extLst>
          </p:cNvPr>
          <p:cNvSpPr txBox="1"/>
          <p:nvPr/>
        </p:nvSpPr>
        <p:spPr>
          <a:xfrm>
            <a:off x="1371600" y="1452880"/>
            <a:ext cx="10414000" cy="4204356"/>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a:cs typeface="Alexandria"/>
              </a:rPr>
              <a:t> د. فريد ليان، التكنولوجيا المالية: جسر القطاع المالي إلى المستقبل، خاصة الفصل الرابع والخامس.</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a:cs typeface="Alexandria"/>
              </a:rPr>
              <a:t>نجيب، حسام، العملات الرقمية المشفرة بين الواقع القانوني والتنظيم الدولي، دار النهضة العربية،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a:cs typeface="Alexandria"/>
              </a:rPr>
              <a:t>موقع البنك المركزي السعودي: </a:t>
            </a:r>
            <a:r>
              <a:rPr lang="en-US" dirty="0">
                <a:solidFill>
                  <a:prstClr val="black"/>
                </a:solidFill>
                <a:latin typeface="Alexandria"/>
                <a:cs typeface="Alexandria"/>
              </a:rPr>
              <a:t>https://www.sama.gov.sa</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a:cs typeface="Alexandria"/>
              </a:rPr>
              <a:t>موقع هيئة السوق المالية: </a:t>
            </a:r>
            <a:r>
              <a:rPr lang="en-US" dirty="0">
                <a:solidFill>
                  <a:prstClr val="black"/>
                </a:solidFill>
                <a:latin typeface="Alexandria"/>
                <a:cs typeface="Alexandria"/>
                <a:hlinkClick r:id="rId3"/>
              </a:rPr>
              <a:t>https://cma.org.sa</a:t>
            </a:r>
            <a:endParaRPr lang="ar-EG" dirty="0">
              <a:solidFill>
                <a:prstClr val="black"/>
              </a:solidFill>
              <a:latin typeface="Alexandria"/>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a:cs typeface="Alexandria"/>
              </a:rPr>
              <a:t>البنك الدولي – تقرير الشمول المالي 2023.</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a:cs typeface="Alexandria"/>
              </a:rPr>
              <a:t>موقع </a:t>
            </a:r>
            <a:r>
              <a:rPr lang="ar-AE" dirty="0">
                <a:solidFill>
                  <a:prstClr val="black"/>
                </a:solidFill>
                <a:latin typeface="Alexandria"/>
                <a:cs typeface="Alexandria"/>
              </a:rPr>
              <a:t>البنك المركزي المصري: </a:t>
            </a:r>
            <a:r>
              <a:rPr lang="en-US" dirty="0">
                <a:solidFill>
                  <a:prstClr val="black"/>
                </a:solidFill>
                <a:latin typeface="Alexandria"/>
                <a:cs typeface="Alexandria"/>
                <a:hlinkClick r:id="rId4"/>
              </a:rPr>
              <a:t>https://www.cbe.org.eg</a:t>
            </a:r>
            <a:endParaRPr lang="ar-EG" dirty="0">
              <a:solidFill>
                <a:prstClr val="black"/>
              </a:solidFill>
              <a:latin typeface="Alexandria"/>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a:cs typeface="Alexandria"/>
              </a:rPr>
              <a:t>موقع </a:t>
            </a:r>
            <a:r>
              <a:rPr lang="ar-AE" dirty="0">
                <a:solidFill>
                  <a:prstClr val="black"/>
                </a:solidFill>
                <a:latin typeface="Alexandria"/>
                <a:cs typeface="Alexandria"/>
              </a:rPr>
              <a:t>البنك المركزي الأردني: </a:t>
            </a:r>
            <a:r>
              <a:rPr lang="en-US" dirty="0">
                <a:solidFill>
                  <a:prstClr val="black"/>
                </a:solidFill>
                <a:latin typeface="Alexandria"/>
                <a:cs typeface="Alexandria"/>
                <a:hlinkClick r:id="rId5"/>
              </a:rPr>
              <a:t>https://www.cbj.gov.jo</a:t>
            </a:r>
            <a:endParaRPr lang="ar-EG" dirty="0">
              <a:solidFill>
                <a:prstClr val="black"/>
              </a:solidFill>
              <a:latin typeface="Alexandria"/>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a:cs typeface="Alexandria"/>
              </a:rPr>
              <a:t>موقع مصرف قطر المركزي: </a:t>
            </a:r>
            <a:r>
              <a:rPr lang="en-US" dirty="0">
                <a:solidFill>
                  <a:prstClr val="black"/>
                </a:solidFill>
                <a:latin typeface="Alexandria"/>
                <a:cs typeface="Alexandria"/>
              </a:rPr>
              <a:t>https://www.qcb.gov.qa</a:t>
            </a:r>
            <a:endParaRPr lang="ar-EG" dirty="0">
              <a:solidFill>
                <a:prstClr val="black"/>
              </a:solidFill>
              <a:latin typeface="Alexandria"/>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a:cs typeface="Alexandria"/>
              </a:rPr>
              <a:t>موقع </a:t>
            </a:r>
            <a:r>
              <a:rPr lang="ar-AE" dirty="0">
                <a:solidFill>
                  <a:prstClr val="black"/>
                </a:solidFill>
                <a:latin typeface="Alexandria"/>
                <a:cs typeface="Alexandria"/>
              </a:rPr>
              <a:t>الموقع الرسمي للمصرف المركزي الإماراتي: </a:t>
            </a:r>
            <a:r>
              <a:rPr lang="en-US" dirty="0">
                <a:solidFill>
                  <a:prstClr val="black"/>
                </a:solidFill>
                <a:latin typeface="Alexandria"/>
                <a:cs typeface="Alexandria"/>
                <a:hlinkClick r:id="rId6"/>
              </a:rPr>
              <a:t>https://www.centralbank.ae</a:t>
            </a:r>
            <a:endParaRPr lang="ar-EG" dirty="0">
              <a:solidFill>
                <a:prstClr val="black"/>
              </a:solidFill>
              <a:latin typeface="Alexandria"/>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prstClr val="black"/>
                </a:solidFill>
                <a:effectLst/>
                <a:uLnTx/>
                <a:uFillTx/>
                <a:latin typeface="Alexandria"/>
                <a:cs typeface="Alexandria"/>
              </a:rPr>
              <a:t>OCED Guidelines on Consumer Protection in FinTech (2022).</a:t>
            </a:r>
            <a:endParaRPr kumimoji="0" lang="ar-EG" sz="1800" b="0" i="0" u="none" strike="noStrike" kern="1200" cap="none" spc="0" normalizeH="0" baseline="0" noProof="0" dirty="0">
              <a:ln>
                <a:noFill/>
              </a:ln>
              <a:solidFill>
                <a:prstClr val="black"/>
              </a:solidFill>
              <a:effectLst/>
              <a:uLnTx/>
              <a:uFillTx/>
              <a:latin typeface="Alexandria"/>
              <a:cs typeface="Alexandria"/>
            </a:endParaRPr>
          </a:p>
        </p:txBody>
      </p:sp>
      <p:pic>
        <p:nvPicPr>
          <p:cNvPr id="6" name="Graphic 21">
            <a:extLst>
              <a:ext uri="{FF2B5EF4-FFF2-40B4-BE49-F238E27FC236}">
                <a16:creationId xmlns:a16="http://schemas.microsoft.com/office/drawing/2014/main" id="{B41C7D10-26A5-C084-36A8-16F0301BD9B1}"/>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888348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Black"/>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E0CCECC-5380-4CB5-8E11-C6C7AFCAD430}"/>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purl.org/dc/dcmitype/"/>
    <ds:schemaRef ds:uri="d13aca44-ef33-4cf4-9980-7f0b00e6eeb9"/>
    <ds:schemaRef ds:uri="http://purl.org/dc/terms/"/>
    <ds:schemaRef ds:uri="http://schemas.microsoft.com/office/2006/metadata/properties"/>
    <ds:schemaRef ds:uri="http://schemas.microsoft.com/office/infopath/2007/PartnerControls"/>
    <ds:schemaRef ds:uri="http://purl.org/dc/elements/1.1/"/>
    <ds:schemaRef ds:uri="http://schemas.microsoft.com/office/2006/documentManagement/types"/>
    <ds:schemaRef ds:uri="http://schemas.openxmlformats.org/package/2006/metadata/core-properties"/>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12173</TotalTime>
  <Words>6093</Words>
  <Application>Microsoft Office PowerPoint</Application>
  <PresentationFormat>Widescreen</PresentationFormat>
  <Paragraphs>409</Paragraphs>
  <Slides>46</Slides>
  <Notes>44</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46</vt:i4>
      </vt:variant>
    </vt:vector>
  </HeadingPairs>
  <TitlesOfParts>
    <vt:vector size="58" baseType="lpstr">
      <vt:lpstr>Alexandria</vt:lpstr>
      <vt:lpstr>Alexandria regular</vt:lpstr>
      <vt:lpstr>Aptos</vt:lpstr>
      <vt:lpstr>Arial</vt:lpstr>
      <vt:lpstr>Calibri</vt:lpstr>
      <vt:lpstr>Calibri Light</vt:lpstr>
      <vt:lpstr>Times New Roman</vt:lpstr>
      <vt:lpstr>Wingdings</vt:lpstr>
      <vt:lpstr>Office Theme</vt:lpstr>
      <vt:lpstr>1_Office Theme</vt:lpstr>
      <vt:lpstr>2_Office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Nayel AlOmran</cp:lastModifiedBy>
  <cp:revision>154</cp:revision>
  <dcterms:created xsi:type="dcterms:W3CDTF">2023-04-29T09:08:00Z</dcterms:created>
  <dcterms:modified xsi:type="dcterms:W3CDTF">2026-07-17T13:22:20Z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