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56" r:id="rId2"/>
    <p:sldId id="262" r:id="rId3"/>
    <p:sldId id="344" r:id="rId4"/>
    <p:sldId id="306" r:id="rId5"/>
    <p:sldId id="311" r:id="rId6"/>
    <p:sldId id="314" r:id="rId7"/>
    <p:sldId id="313" r:id="rId8"/>
    <p:sldId id="315" r:id="rId9"/>
    <p:sldId id="316" r:id="rId10"/>
    <p:sldId id="305" r:id="rId11"/>
    <p:sldId id="308" r:id="rId12"/>
    <p:sldId id="317" r:id="rId13"/>
    <p:sldId id="318" r:id="rId14"/>
    <p:sldId id="309" r:id="rId15"/>
    <p:sldId id="319" r:id="rId16"/>
    <p:sldId id="320" r:id="rId17"/>
    <p:sldId id="268" r:id="rId18"/>
    <p:sldId id="310" r:id="rId19"/>
    <p:sldId id="322" r:id="rId20"/>
    <p:sldId id="323" r:id="rId21"/>
    <p:sldId id="326" r:id="rId22"/>
    <p:sldId id="325" r:id="rId23"/>
    <p:sldId id="345" r:id="rId24"/>
    <p:sldId id="327" r:id="rId25"/>
    <p:sldId id="328" r:id="rId26"/>
    <p:sldId id="329" r:id="rId27"/>
    <p:sldId id="330" r:id="rId28"/>
    <p:sldId id="331" r:id="rId29"/>
    <p:sldId id="340" r:id="rId30"/>
    <p:sldId id="341" r:id="rId31"/>
    <p:sldId id="342" r:id="rId32"/>
    <p:sldId id="343" r:id="rId33"/>
    <p:sldId id="338" r:id="rId34"/>
    <p:sldId id="339" r:id="rId35"/>
    <p:sldId id="337" r:id="rId36"/>
    <p:sldId id="333" r:id="rId37"/>
    <p:sldId id="332" r:id="rId38"/>
    <p:sldId id="307" r:id="rId39"/>
    <p:sldId id="334" r:id="rId40"/>
    <p:sldId id="26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25A9E7"/>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526" autoAdjust="0"/>
    <p:restoredTop sz="94660"/>
  </p:normalViewPr>
  <p:slideViewPr>
    <p:cSldViewPr snapToGrid="0">
      <p:cViewPr varScale="1">
        <p:scale>
          <a:sx n="65" d="100"/>
          <a:sy n="65" d="100"/>
        </p:scale>
        <p:origin x="534"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5/8/layout/process4" loCatId="list" qsTypeId="urn:microsoft.com/office/officeart/2005/8/quickstyle/simple5" qsCatId="simple" csTypeId="urn:microsoft.com/office/officeart/2005/8/colors/colorful1" csCatId="colorful" phldr="1"/>
      <dgm:spPr/>
      <dgm:t>
        <a:bodyPr/>
        <a:lstStyle/>
        <a:p>
          <a:endParaRPr lang="en-US"/>
        </a:p>
      </dgm:t>
    </dgm:pt>
    <dgm:pt modelId="{186C2DC1-EF1A-4BF0-B4C9-47110930BB29}">
      <dgm:prSet custT="1"/>
      <dgm:spPr/>
      <dgm:t>
        <a:bodyPr/>
        <a:lstStyle/>
        <a:p>
          <a:r>
            <a:rPr lang="en-US" sz="2800" dirty="0"/>
            <a:t>First Steps to Establishing a GRC Culture</a:t>
          </a:r>
        </a:p>
      </dgm:t>
    </dgm:pt>
    <dgm:pt modelId="{BDFABE90-35CE-4AB4-AA75-963906C64C53}" type="parTrans" cxnId="{8CBF4CD0-4938-4818-861B-A1FF9F8C68CE}">
      <dgm:prSet/>
      <dgm:spPr/>
      <dgm:t>
        <a:bodyPr/>
        <a:lstStyle/>
        <a:p>
          <a:endParaRPr lang="en-US" sz="3600"/>
        </a:p>
      </dgm:t>
    </dgm:pt>
    <dgm:pt modelId="{960FEC72-6B61-48E5-9DE9-C44B04770902}" type="sibTrans" cxnId="{8CBF4CD0-4938-4818-861B-A1FF9F8C68CE}">
      <dgm:prSet/>
      <dgm:spPr/>
      <dgm:t>
        <a:bodyPr/>
        <a:lstStyle/>
        <a:p>
          <a:endParaRPr lang="en-US" sz="3600"/>
        </a:p>
      </dgm:t>
    </dgm:pt>
    <dgm:pt modelId="{C7D740BD-D243-48D4-ACF3-62A0FA03A546}">
      <dgm:prSet custT="1"/>
      <dgm:spPr/>
      <dgm:t>
        <a:bodyPr/>
        <a:lstStyle/>
        <a:p>
          <a:r>
            <a:rPr lang="en-US" sz="2800" dirty="0"/>
            <a:t>Promoting the Concept of Enterprise Risk</a:t>
          </a:r>
        </a:p>
      </dgm:t>
    </dgm:pt>
    <dgm:pt modelId="{6C4D2921-BB83-42F3-B2F5-AA964E4ED0E6}" type="parTrans" cxnId="{0D5B96D2-4A85-4D8D-89C6-D681B22DC456}">
      <dgm:prSet/>
      <dgm:spPr/>
      <dgm:t>
        <a:bodyPr/>
        <a:lstStyle/>
        <a:p>
          <a:endParaRPr lang="en-US" sz="3600"/>
        </a:p>
      </dgm:t>
    </dgm:pt>
    <dgm:pt modelId="{79D1F487-A95D-4271-86B5-EB6C8862F750}" type="sibTrans" cxnId="{0D5B96D2-4A85-4D8D-89C6-D681B22DC456}">
      <dgm:prSet/>
      <dgm:spPr/>
      <dgm:t>
        <a:bodyPr/>
        <a:lstStyle/>
        <a:p>
          <a:endParaRPr lang="en-US" sz="3600"/>
        </a:p>
      </dgm:t>
    </dgm:pt>
    <dgm:pt modelId="{624739C3-D523-4029-B261-5C2C4429D9A6}">
      <dgm:prSet custT="1"/>
      <dgm:spPr/>
      <dgm:t>
        <a:bodyPr/>
        <a:lstStyle/>
        <a:p>
          <a:r>
            <a:rPr lang="en-US" sz="2800" dirty="0"/>
            <a:t>Enterprise Codes of Conduct</a:t>
          </a:r>
        </a:p>
      </dgm:t>
    </dgm:pt>
    <dgm:pt modelId="{5E8C4247-5350-47CB-9927-1BB194E5F5F0}" type="parTrans" cxnId="{8630CC14-64E6-4419-B2FC-D24153DF6027}">
      <dgm:prSet/>
      <dgm:spPr/>
      <dgm:t>
        <a:bodyPr/>
        <a:lstStyle/>
        <a:p>
          <a:endParaRPr lang="en-US" sz="3600"/>
        </a:p>
      </dgm:t>
    </dgm:pt>
    <dgm:pt modelId="{E6B26D9B-42BA-48AF-B912-37E9B7C0ADF9}" type="sibTrans" cxnId="{8630CC14-64E6-4419-B2FC-D24153DF6027}">
      <dgm:prSet/>
      <dgm:spPr/>
      <dgm:t>
        <a:bodyPr/>
        <a:lstStyle/>
        <a:p>
          <a:endParaRPr lang="en-US" sz="3600"/>
        </a:p>
      </dgm:t>
    </dgm:pt>
    <dgm:pt modelId="{B68EC334-A524-4584-9EF4-BE6A0ED2005A}">
      <dgm:prSet custT="1"/>
      <dgm:spPr/>
      <dgm:t>
        <a:bodyPr/>
        <a:lstStyle/>
        <a:p>
          <a:r>
            <a:rPr lang="en-US" sz="2800" dirty="0"/>
            <a:t>GRC Education Programs</a:t>
          </a:r>
        </a:p>
      </dgm:t>
    </dgm:pt>
    <dgm:pt modelId="{FB771661-02FE-49FC-B5BB-9C91C52890EA}" type="parTrans" cxnId="{0C55E473-59D6-4327-9D9E-65334781DCDE}">
      <dgm:prSet/>
      <dgm:spPr/>
      <dgm:t>
        <a:bodyPr/>
        <a:lstStyle/>
        <a:p>
          <a:endParaRPr lang="en-US" sz="3600"/>
        </a:p>
      </dgm:t>
    </dgm:pt>
    <dgm:pt modelId="{615A8E9B-B410-4D4B-BB67-E328D2B6766E}" type="sibTrans" cxnId="{0C55E473-59D6-4327-9D9E-65334781DCDE}">
      <dgm:prSet/>
      <dgm:spPr/>
      <dgm:t>
        <a:bodyPr/>
        <a:lstStyle/>
        <a:p>
          <a:endParaRPr lang="en-US" sz="3600"/>
        </a:p>
      </dgm:t>
    </dgm:pt>
    <dgm:pt modelId="{11784A39-855E-4742-BD19-9F8B69A24170}" type="pres">
      <dgm:prSet presAssocID="{6141646F-D791-4CA2-A717-C4D765645C71}" presName="Name0" presStyleCnt="0">
        <dgm:presLayoutVars>
          <dgm:dir/>
          <dgm:animLvl val="lvl"/>
          <dgm:resizeHandles val="exact"/>
        </dgm:presLayoutVars>
      </dgm:prSet>
      <dgm:spPr/>
    </dgm:pt>
    <dgm:pt modelId="{B98145F5-BE2D-47B8-BE77-3CB3781671A5}" type="pres">
      <dgm:prSet presAssocID="{B68EC334-A524-4584-9EF4-BE6A0ED2005A}" presName="boxAndChildren" presStyleCnt="0"/>
      <dgm:spPr/>
    </dgm:pt>
    <dgm:pt modelId="{AB8616D6-4635-401F-AAFC-12AF681BB1A6}" type="pres">
      <dgm:prSet presAssocID="{B68EC334-A524-4584-9EF4-BE6A0ED2005A}" presName="parentTextBox" presStyleLbl="node1" presStyleIdx="0" presStyleCnt="4"/>
      <dgm:spPr/>
    </dgm:pt>
    <dgm:pt modelId="{4921AA65-0239-4662-8FA0-E179BE8F6FC5}" type="pres">
      <dgm:prSet presAssocID="{E6B26D9B-42BA-48AF-B912-37E9B7C0ADF9}" presName="sp" presStyleCnt="0"/>
      <dgm:spPr/>
    </dgm:pt>
    <dgm:pt modelId="{48E3A686-2943-42CE-93D3-E84222D5C692}" type="pres">
      <dgm:prSet presAssocID="{624739C3-D523-4029-B261-5C2C4429D9A6}" presName="arrowAndChildren" presStyleCnt="0"/>
      <dgm:spPr/>
    </dgm:pt>
    <dgm:pt modelId="{87AD0508-1C0D-46CD-A151-970E1AEA3894}" type="pres">
      <dgm:prSet presAssocID="{624739C3-D523-4029-B261-5C2C4429D9A6}" presName="parentTextArrow" presStyleLbl="node1" presStyleIdx="1" presStyleCnt="4"/>
      <dgm:spPr/>
    </dgm:pt>
    <dgm:pt modelId="{033C8CB0-556E-48F2-950B-4B00646FF30E}" type="pres">
      <dgm:prSet presAssocID="{79D1F487-A95D-4271-86B5-EB6C8862F750}" presName="sp" presStyleCnt="0"/>
      <dgm:spPr/>
    </dgm:pt>
    <dgm:pt modelId="{D4FEF299-567F-470B-8C15-ECEB920D1D31}" type="pres">
      <dgm:prSet presAssocID="{C7D740BD-D243-48D4-ACF3-62A0FA03A546}" presName="arrowAndChildren" presStyleCnt="0"/>
      <dgm:spPr/>
    </dgm:pt>
    <dgm:pt modelId="{EB8D7F1D-7E51-472B-864F-E39C21C32154}" type="pres">
      <dgm:prSet presAssocID="{C7D740BD-D243-48D4-ACF3-62A0FA03A546}" presName="parentTextArrow" presStyleLbl="node1" presStyleIdx="2" presStyleCnt="4"/>
      <dgm:spPr/>
    </dgm:pt>
    <dgm:pt modelId="{07435445-CC5D-40EC-8E4A-7D9DDC81AA6A}" type="pres">
      <dgm:prSet presAssocID="{960FEC72-6B61-48E5-9DE9-C44B04770902}" presName="sp" presStyleCnt="0"/>
      <dgm:spPr/>
    </dgm:pt>
    <dgm:pt modelId="{6E761BB9-E275-48DA-B0BC-FF0B9DAFB6F9}" type="pres">
      <dgm:prSet presAssocID="{186C2DC1-EF1A-4BF0-B4C9-47110930BB29}" presName="arrowAndChildren" presStyleCnt="0"/>
      <dgm:spPr/>
    </dgm:pt>
    <dgm:pt modelId="{CFC97F2F-A1C7-4E9C-9EA5-94BD035138F9}" type="pres">
      <dgm:prSet presAssocID="{186C2DC1-EF1A-4BF0-B4C9-47110930BB29}" presName="parentTextArrow" presStyleLbl="node1" presStyleIdx="3" presStyleCnt="4"/>
      <dgm:spPr/>
    </dgm:pt>
  </dgm:ptLst>
  <dgm:cxnLst>
    <dgm:cxn modelId="{8630CC14-64E6-4419-B2FC-D24153DF6027}" srcId="{6141646F-D791-4CA2-A717-C4D765645C71}" destId="{624739C3-D523-4029-B261-5C2C4429D9A6}" srcOrd="2" destOrd="0" parTransId="{5E8C4247-5350-47CB-9927-1BB194E5F5F0}" sibTransId="{E6B26D9B-42BA-48AF-B912-37E9B7C0ADF9}"/>
    <dgm:cxn modelId="{4AB2DD1A-E363-419F-98FB-9F0244DCD792}" type="presOf" srcId="{C7D740BD-D243-48D4-ACF3-62A0FA03A546}" destId="{EB8D7F1D-7E51-472B-864F-E39C21C32154}" srcOrd="0" destOrd="0" presId="urn:microsoft.com/office/officeart/2005/8/layout/process4"/>
    <dgm:cxn modelId="{43B37C61-F18C-4B2F-B10E-4640E318B3B3}" type="presOf" srcId="{624739C3-D523-4029-B261-5C2C4429D9A6}" destId="{87AD0508-1C0D-46CD-A151-970E1AEA3894}" srcOrd="0" destOrd="0" presId="urn:microsoft.com/office/officeart/2005/8/layout/process4"/>
    <dgm:cxn modelId="{A3E5D86C-47A3-4718-86EA-6BF8AF5B3E83}" type="presOf" srcId="{186C2DC1-EF1A-4BF0-B4C9-47110930BB29}" destId="{CFC97F2F-A1C7-4E9C-9EA5-94BD035138F9}" srcOrd="0" destOrd="0" presId="urn:microsoft.com/office/officeart/2005/8/layout/process4"/>
    <dgm:cxn modelId="{0C55E473-59D6-4327-9D9E-65334781DCDE}" srcId="{6141646F-D791-4CA2-A717-C4D765645C71}" destId="{B68EC334-A524-4584-9EF4-BE6A0ED2005A}" srcOrd="3" destOrd="0" parTransId="{FB771661-02FE-49FC-B5BB-9C91C52890EA}" sibTransId="{615A8E9B-B410-4D4B-BB67-E328D2B6766E}"/>
    <dgm:cxn modelId="{ECA080B7-0953-4A16-90E2-53E3F2552587}" type="presOf" srcId="{B68EC334-A524-4584-9EF4-BE6A0ED2005A}" destId="{AB8616D6-4635-401F-AAFC-12AF681BB1A6}" srcOrd="0" destOrd="0" presId="urn:microsoft.com/office/officeart/2005/8/layout/process4"/>
    <dgm:cxn modelId="{68952FCC-97E0-4A3D-954F-D366651707EF}" type="presOf" srcId="{6141646F-D791-4CA2-A717-C4D765645C71}" destId="{11784A39-855E-4742-BD19-9F8B69A24170}" srcOrd="0" destOrd="0" presId="urn:microsoft.com/office/officeart/2005/8/layout/process4"/>
    <dgm:cxn modelId="{8CBF4CD0-4938-4818-861B-A1FF9F8C68CE}" srcId="{6141646F-D791-4CA2-A717-C4D765645C71}" destId="{186C2DC1-EF1A-4BF0-B4C9-47110930BB29}" srcOrd="0" destOrd="0" parTransId="{BDFABE90-35CE-4AB4-AA75-963906C64C53}" sibTransId="{960FEC72-6B61-48E5-9DE9-C44B04770902}"/>
    <dgm:cxn modelId="{0D5B96D2-4A85-4D8D-89C6-D681B22DC456}" srcId="{6141646F-D791-4CA2-A717-C4D765645C71}" destId="{C7D740BD-D243-48D4-ACF3-62A0FA03A546}" srcOrd="1" destOrd="0" parTransId="{6C4D2921-BB83-42F3-B2F5-AA964E4ED0E6}" sibTransId="{79D1F487-A95D-4271-86B5-EB6C8862F750}"/>
    <dgm:cxn modelId="{C424C138-5A32-448C-A809-67595440859C}" type="presParOf" srcId="{11784A39-855E-4742-BD19-9F8B69A24170}" destId="{B98145F5-BE2D-47B8-BE77-3CB3781671A5}" srcOrd="0" destOrd="0" presId="urn:microsoft.com/office/officeart/2005/8/layout/process4"/>
    <dgm:cxn modelId="{E6DE56F5-7ADD-42C5-8F00-085DB3CA2FA2}" type="presParOf" srcId="{B98145F5-BE2D-47B8-BE77-3CB3781671A5}" destId="{AB8616D6-4635-401F-AAFC-12AF681BB1A6}" srcOrd="0" destOrd="0" presId="urn:microsoft.com/office/officeart/2005/8/layout/process4"/>
    <dgm:cxn modelId="{D1D722C4-5147-46CA-BCD5-42D6068E57FC}" type="presParOf" srcId="{11784A39-855E-4742-BD19-9F8B69A24170}" destId="{4921AA65-0239-4662-8FA0-E179BE8F6FC5}" srcOrd="1" destOrd="0" presId="urn:microsoft.com/office/officeart/2005/8/layout/process4"/>
    <dgm:cxn modelId="{1D1D3678-A67A-4DEE-86A9-E2161D9ACE75}" type="presParOf" srcId="{11784A39-855E-4742-BD19-9F8B69A24170}" destId="{48E3A686-2943-42CE-93D3-E84222D5C692}" srcOrd="2" destOrd="0" presId="urn:microsoft.com/office/officeart/2005/8/layout/process4"/>
    <dgm:cxn modelId="{0CD1991E-DAB9-4501-A38E-B62EDA2A6466}" type="presParOf" srcId="{48E3A686-2943-42CE-93D3-E84222D5C692}" destId="{87AD0508-1C0D-46CD-A151-970E1AEA3894}" srcOrd="0" destOrd="0" presId="urn:microsoft.com/office/officeart/2005/8/layout/process4"/>
    <dgm:cxn modelId="{6991CE06-D544-42F1-8430-A9D8DB6894E1}" type="presParOf" srcId="{11784A39-855E-4742-BD19-9F8B69A24170}" destId="{033C8CB0-556E-48F2-950B-4B00646FF30E}" srcOrd="3" destOrd="0" presId="urn:microsoft.com/office/officeart/2005/8/layout/process4"/>
    <dgm:cxn modelId="{FB4621DF-3ED3-4007-9B50-3C684C7A2196}" type="presParOf" srcId="{11784A39-855E-4742-BD19-9F8B69A24170}" destId="{D4FEF299-567F-470B-8C15-ECEB920D1D31}" srcOrd="4" destOrd="0" presId="urn:microsoft.com/office/officeart/2005/8/layout/process4"/>
    <dgm:cxn modelId="{D6479A4F-03C5-4133-A7B3-E2CEE981A60B}" type="presParOf" srcId="{D4FEF299-567F-470B-8C15-ECEB920D1D31}" destId="{EB8D7F1D-7E51-472B-864F-E39C21C32154}" srcOrd="0" destOrd="0" presId="urn:microsoft.com/office/officeart/2005/8/layout/process4"/>
    <dgm:cxn modelId="{3519AFC0-D73D-4229-8C75-01A28DFD6404}" type="presParOf" srcId="{11784A39-855E-4742-BD19-9F8B69A24170}" destId="{07435445-CC5D-40EC-8E4A-7D9DDC81AA6A}" srcOrd="5" destOrd="0" presId="urn:microsoft.com/office/officeart/2005/8/layout/process4"/>
    <dgm:cxn modelId="{1BCBF931-B686-4A6D-A10C-D55B742FFCF9}" type="presParOf" srcId="{11784A39-855E-4742-BD19-9F8B69A24170}" destId="{6E761BB9-E275-48DA-B0BC-FF0B9DAFB6F9}" srcOrd="6" destOrd="0" presId="urn:microsoft.com/office/officeart/2005/8/layout/process4"/>
    <dgm:cxn modelId="{8EC22967-0D44-400C-861D-676438C139D0}" type="presParOf" srcId="{6E761BB9-E275-48DA-B0BC-FF0B9DAFB6F9}" destId="{CFC97F2F-A1C7-4E9C-9EA5-94BD035138F9}"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B8616D6-4635-401F-AAFC-12AF681BB1A6}">
      <dsp:nvSpPr>
        <dsp:cNvPr id="0" name=""/>
        <dsp:cNvSpPr/>
      </dsp:nvSpPr>
      <dsp:spPr>
        <a:xfrm>
          <a:off x="0" y="3698539"/>
          <a:ext cx="7043900" cy="809149"/>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GRC Education Programs</a:t>
          </a:r>
        </a:p>
      </dsp:txBody>
      <dsp:txXfrm>
        <a:off x="0" y="3698539"/>
        <a:ext cx="7043900" cy="809149"/>
      </dsp:txXfrm>
    </dsp:sp>
    <dsp:sp modelId="{87AD0508-1C0D-46CD-A151-970E1AEA3894}">
      <dsp:nvSpPr>
        <dsp:cNvPr id="0" name=""/>
        <dsp:cNvSpPr/>
      </dsp:nvSpPr>
      <dsp:spPr>
        <a:xfrm rot="10800000">
          <a:off x="0" y="2466203"/>
          <a:ext cx="7043900" cy="1244472"/>
        </a:xfrm>
        <a:prstGeom prst="upArrowCallou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Enterprise Codes of Conduct</a:t>
          </a:r>
        </a:p>
      </dsp:txBody>
      <dsp:txXfrm rot="10800000">
        <a:off x="0" y="2466203"/>
        <a:ext cx="7043900" cy="808621"/>
      </dsp:txXfrm>
    </dsp:sp>
    <dsp:sp modelId="{EB8D7F1D-7E51-472B-864F-E39C21C32154}">
      <dsp:nvSpPr>
        <dsp:cNvPr id="0" name=""/>
        <dsp:cNvSpPr/>
      </dsp:nvSpPr>
      <dsp:spPr>
        <a:xfrm rot="10800000">
          <a:off x="0" y="1233868"/>
          <a:ext cx="7043900" cy="1244472"/>
        </a:xfrm>
        <a:prstGeom prst="upArrowCallou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Promoting the Concept of Enterprise Risk</a:t>
          </a:r>
        </a:p>
      </dsp:txBody>
      <dsp:txXfrm rot="10800000">
        <a:off x="0" y="1233868"/>
        <a:ext cx="7043900" cy="808621"/>
      </dsp:txXfrm>
    </dsp:sp>
    <dsp:sp modelId="{CFC97F2F-A1C7-4E9C-9EA5-94BD035138F9}">
      <dsp:nvSpPr>
        <dsp:cNvPr id="0" name=""/>
        <dsp:cNvSpPr/>
      </dsp:nvSpPr>
      <dsp:spPr>
        <a:xfrm rot="10800000">
          <a:off x="0" y="1532"/>
          <a:ext cx="7043900" cy="1244472"/>
        </a:xfrm>
        <a:prstGeom prst="upArrowCallou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99136" tIns="199136" rIns="199136" bIns="199136" numCol="1" spcCol="1270" anchor="ctr" anchorCtr="0">
          <a:noAutofit/>
        </a:bodyPr>
        <a:lstStyle/>
        <a:p>
          <a:pPr marL="0" lvl="0" indent="0" algn="ctr" defTabSz="1244600">
            <a:lnSpc>
              <a:spcPct val="90000"/>
            </a:lnSpc>
            <a:spcBef>
              <a:spcPct val="0"/>
            </a:spcBef>
            <a:spcAft>
              <a:spcPct val="35000"/>
            </a:spcAft>
            <a:buNone/>
          </a:pPr>
          <a:r>
            <a:rPr lang="en-US" sz="2800" kern="1200" dirty="0"/>
            <a:t>First Steps to Establishing a GRC Culture</a:t>
          </a:r>
        </a:p>
      </dsp:txBody>
      <dsp:txXfrm rot="10800000">
        <a:off x="0" y="1532"/>
        <a:ext cx="7043900" cy="808621"/>
      </dsp:txXfrm>
    </dsp:sp>
  </dsp:spTree>
</dsp:drawing>
</file>

<file path=ppt/diagrams/layout1.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3482FB2-0F4B-4DB5-9B88-2A6C265E8895}" type="datetimeFigureOut">
              <a:rPr lang="en-US" smtClean="0"/>
              <a:t>11/25/2021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06612BA-AF4E-4C10-98D8-08BB9560BB3C}" type="slidenum">
              <a:rPr lang="en-US" smtClean="0"/>
              <a:t>‹#›</a:t>
            </a:fld>
            <a:endParaRPr lang="en-US"/>
          </a:p>
        </p:txBody>
      </p:sp>
    </p:spTree>
    <p:extLst>
      <p:ext uri="{BB962C8B-B14F-4D97-AF65-F5344CB8AC3E}">
        <p14:creationId xmlns:p14="http://schemas.microsoft.com/office/powerpoint/2010/main" val="24526472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emf"/></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6.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4.emf"/><Relationship Id="rId1" Type="http://schemas.openxmlformats.org/officeDocument/2006/relationships/slideMaster" Target="../slideMasters/slideMaster1.xml"/><Relationship Id="rId6" Type="http://schemas.openxmlformats.org/officeDocument/2006/relationships/image" Target="../media/image1.png"/><Relationship Id="rId5" Type="http://schemas.openxmlformats.org/officeDocument/2006/relationships/image" Target="../media/image5.emf"/><Relationship Id="rId4" Type="http://schemas.openxmlformats.org/officeDocument/2006/relationships/image" Target="../media/image3.emf"/></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20DD84C-1E32-4302-A681-039E6AD7246C}" type="datetime1">
              <a:rPr lang="en-US" smtClean="0"/>
              <a:t>11/25/2021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300868" y="1667741"/>
            <a:ext cx="1157268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7" name="Picture 6">
            <a:extLst>
              <a:ext uri="{FF2B5EF4-FFF2-40B4-BE49-F238E27FC236}">
                <a16:creationId xmlns:a16="http://schemas.microsoft.com/office/drawing/2014/main" id="{B8AB6BC4-EA6F-4C6C-9195-F444EF55F62A}"/>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1289" y="6176963"/>
            <a:ext cx="781679" cy="700968"/>
          </a:xfrm>
          <a:prstGeom prst="rect">
            <a:avLst/>
          </a:prstGeom>
        </p:spPr>
      </p:pic>
      <p:pic>
        <p:nvPicPr>
          <p:cNvPr id="8" name="Picture 7">
            <a:extLst>
              <a:ext uri="{FF2B5EF4-FFF2-40B4-BE49-F238E27FC236}">
                <a16:creationId xmlns:a16="http://schemas.microsoft.com/office/drawing/2014/main" id="{3B527B3B-A9BD-4831-A6ED-6433F76F3E64}"/>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9" name="Picture 8">
            <a:extLst>
              <a:ext uri="{FF2B5EF4-FFF2-40B4-BE49-F238E27FC236}">
                <a16:creationId xmlns:a16="http://schemas.microsoft.com/office/drawing/2014/main" id="{A843FBBC-BFEC-436B-9FE4-88B8FF99C105}"/>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0" name="Picture 9">
            <a:extLst>
              <a:ext uri="{FF2B5EF4-FFF2-40B4-BE49-F238E27FC236}">
                <a16:creationId xmlns:a16="http://schemas.microsoft.com/office/drawing/2014/main" id="{A53A87E9-9A91-4B91-8E1C-1518D00795B5}"/>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1" name="TextBox 10">
            <a:extLst>
              <a:ext uri="{FF2B5EF4-FFF2-40B4-BE49-F238E27FC236}">
                <a16:creationId xmlns:a16="http://schemas.microsoft.com/office/drawing/2014/main" id="{44733943-607A-447B-B418-263698E830E6}"/>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2" name="TextBox 11">
            <a:extLst>
              <a:ext uri="{FF2B5EF4-FFF2-40B4-BE49-F238E27FC236}">
                <a16:creationId xmlns:a16="http://schemas.microsoft.com/office/drawing/2014/main" id="{8C05BF01-B5F7-4F09-AFFE-CFFE46D86860}"/>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grpSp>
        <p:nvGrpSpPr>
          <p:cNvPr id="14" name="Group 4">
            <a:extLst>
              <a:ext uri="{FF2B5EF4-FFF2-40B4-BE49-F238E27FC236}">
                <a16:creationId xmlns:a16="http://schemas.microsoft.com/office/drawing/2014/main" id="{082EDD82-D3DE-4222-9AEB-F22F8B348C97}"/>
              </a:ext>
            </a:extLst>
          </p:cNvPr>
          <p:cNvGrpSpPr>
            <a:grpSpLocks noChangeAspect="1"/>
          </p:cNvGrpSpPr>
          <p:nvPr userDrawn="1"/>
        </p:nvGrpSpPr>
        <p:grpSpPr bwMode="auto">
          <a:xfrm>
            <a:off x="0" y="12677"/>
            <a:ext cx="11999912" cy="1633538"/>
            <a:chOff x="-8" y="-18"/>
            <a:chExt cx="7559" cy="1029"/>
          </a:xfrm>
        </p:grpSpPr>
        <p:sp>
          <p:nvSpPr>
            <p:cNvPr id="15" name="AutoShape 3">
              <a:extLst>
                <a:ext uri="{FF2B5EF4-FFF2-40B4-BE49-F238E27FC236}">
                  <a16:creationId xmlns:a16="http://schemas.microsoft.com/office/drawing/2014/main" id="{2D5B6F2B-D3E5-49B0-AB9D-7628B123E370}"/>
                </a:ext>
              </a:extLst>
            </p:cNvPr>
            <p:cNvSpPr>
              <a:spLocks noChangeAspect="1" noChangeArrowheads="1" noTextEdit="1"/>
            </p:cNvSpPr>
            <p:nvPr/>
          </p:nvSpPr>
          <p:spPr bwMode="auto">
            <a:xfrm>
              <a:off x="7" y="-18"/>
              <a:ext cx="6005" cy="10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5">
              <a:extLst>
                <a:ext uri="{FF2B5EF4-FFF2-40B4-BE49-F238E27FC236}">
                  <a16:creationId xmlns:a16="http://schemas.microsoft.com/office/drawing/2014/main" id="{10A03B44-EEFC-460B-94AE-0A6A901222CC}"/>
                </a:ext>
              </a:extLst>
            </p:cNvPr>
            <p:cNvSpPr>
              <a:spLocks/>
            </p:cNvSpPr>
            <p:nvPr/>
          </p:nvSpPr>
          <p:spPr bwMode="auto">
            <a:xfrm>
              <a:off x="129" y="-17"/>
              <a:ext cx="1541" cy="1028"/>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7" name="Freeform 6">
              <a:extLst>
                <a:ext uri="{FF2B5EF4-FFF2-40B4-BE49-F238E27FC236}">
                  <a16:creationId xmlns:a16="http://schemas.microsoft.com/office/drawing/2014/main" id="{9A0484C2-1413-4C37-9958-585CBBC49154}"/>
                </a:ext>
              </a:extLst>
            </p:cNvPr>
            <p:cNvSpPr>
              <a:spLocks/>
            </p:cNvSpPr>
            <p:nvPr/>
          </p:nvSpPr>
          <p:spPr bwMode="auto">
            <a:xfrm>
              <a:off x="61" y="-17"/>
              <a:ext cx="1541" cy="1028"/>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8" name="Freeform 7">
              <a:extLst>
                <a:ext uri="{FF2B5EF4-FFF2-40B4-BE49-F238E27FC236}">
                  <a16:creationId xmlns:a16="http://schemas.microsoft.com/office/drawing/2014/main" id="{1DA5C8F8-F1AD-4AA4-8364-AA211608C7FA}"/>
                </a:ext>
              </a:extLst>
            </p:cNvPr>
            <p:cNvSpPr>
              <a:spLocks/>
            </p:cNvSpPr>
            <p:nvPr/>
          </p:nvSpPr>
          <p:spPr bwMode="auto">
            <a:xfrm>
              <a:off x="938" y="264"/>
              <a:ext cx="6613" cy="528"/>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9" name="Freeform 8">
              <a:extLst>
                <a:ext uri="{FF2B5EF4-FFF2-40B4-BE49-F238E27FC236}">
                  <a16:creationId xmlns:a16="http://schemas.microsoft.com/office/drawing/2014/main" id="{DE9E4DAE-439C-40F3-BA03-C5911758AF87}"/>
                </a:ext>
              </a:extLst>
            </p:cNvPr>
            <p:cNvSpPr>
              <a:spLocks/>
            </p:cNvSpPr>
            <p:nvPr/>
          </p:nvSpPr>
          <p:spPr bwMode="auto">
            <a:xfrm>
              <a:off x="-8" y="-17"/>
              <a:ext cx="1556" cy="1028"/>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21" name="TextBox 20">
            <a:extLst>
              <a:ext uri="{FF2B5EF4-FFF2-40B4-BE49-F238E27FC236}">
                <a16:creationId xmlns:a16="http://schemas.microsoft.com/office/drawing/2014/main" id="{0F3F4508-55FE-4BAA-9D0B-AA9E68593745}"/>
              </a:ext>
            </a:extLst>
          </p:cNvPr>
          <p:cNvSpPr txBox="1"/>
          <p:nvPr userDrawn="1"/>
        </p:nvSpPr>
        <p:spPr>
          <a:xfrm>
            <a:off x="38279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11</a:t>
            </a:r>
          </a:p>
        </p:txBody>
      </p:sp>
      <p:sp>
        <p:nvSpPr>
          <p:cNvPr id="2" name="Title 1"/>
          <p:cNvSpPr>
            <a:spLocks noGrp="1"/>
          </p:cNvSpPr>
          <p:nvPr>
            <p:ph type="title"/>
          </p:nvPr>
        </p:nvSpPr>
        <p:spPr>
          <a:xfrm>
            <a:off x="2470150" y="365126"/>
            <a:ext cx="9212334"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Slide Number Placeholder 1">
            <a:extLst>
              <a:ext uri="{FF2B5EF4-FFF2-40B4-BE49-F238E27FC236}">
                <a16:creationId xmlns:a16="http://schemas.microsoft.com/office/drawing/2014/main" id="{4668D91C-A202-4D35-8C8A-BABCAC3A0B9D}"/>
              </a:ext>
            </a:extLst>
          </p:cNvPr>
          <p:cNvSpPr>
            <a:spLocks noGrp="1"/>
          </p:cNvSpPr>
          <p:nvPr>
            <p:ph type="sldNum" sz="quarter" idx="12"/>
          </p:nvPr>
        </p:nvSpPr>
        <p:spPr>
          <a:xfrm>
            <a:off x="11013739" y="6582714"/>
            <a:ext cx="1166972" cy="204838"/>
          </a:xfrm>
        </p:spPr>
        <p:txBody>
          <a:bodyPr/>
          <a:lstStyle/>
          <a:p>
            <a:r>
              <a:rPr lang="en-US" dirty="0"/>
              <a:t>L11 - </a:t>
            </a:r>
            <a:fld id="{FDED41F8-FC0F-4085-8150-313B6CF05213}" type="slidenum">
              <a:rPr lang="en-US" smtClean="0"/>
              <a:pPr/>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FBC813C5-9562-4BF8-B0B1-CE9C0B6FD872}"/>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8" name="TextBox 7">
            <a:extLst>
              <a:ext uri="{FF2B5EF4-FFF2-40B4-BE49-F238E27FC236}">
                <a16:creationId xmlns:a16="http://schemas.microsoft.com/office/drawing/2014/main" id="{55012F13-B1CF-47A4-9C02-3AB29C83D1A5}"/>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4EA91084-0378-4C05-9973-D14BCE781232}"/>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a16="http://schemas.microsoft.com/office/drawing/2014/main" id="{7526BC8B-BFA4-45C9-8BDA-3FC2CE5A558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15" name="Picture 14">
            <a:extLst>
              <a:ext uri="{FF2B5EF4-FFF2-40B4-BE49-F238E27FC236}">
                <a16:creationId xmlns:a16="http://schemas.microsoft.com/office/drawing/2014/main" id="{E9B43A68-9E7F-46AA-9EF3-53BE8FE65CC5}"/>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16" name="Picture 15">
            <a:extLst>
              <a:ext uri="{FF2B5EF4-FFF2-40B4-BE49-F238E27FC236}">
                <a16:creationId xmlns:a16="http://schemas.microsoft.com/office/drawing/2014/main" id="{642F49CE-EAA2-41D6-BB3E-C1DC5A5ED057}"/>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17" name="Picture 16">
            <a:extLst>
              <a:ext uri="{FF2B5EF4-FFF2-40B4-BE49-F238E27FC236}">
                <a16:creationId xmlns:a16="http://schemas.microsoft.com/office/drawing/2014/main" id="{C7497FFD-E5A8-4229-A426-C5D671244CE4}"/>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18" name="TextBox 17">
            <a:extLst>
              <a:ext uri="{FF2B5EF4-FFF2-40B4-BE49-F238E27FC236}">
                <a16:creationId xmlns:a16="http://schemas.microsoft.com/office/drawing/2014/main" id="{43EF2447-7FCC-48A1-9BEA-CCF4433AA6FD}"/>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C4D42BE8-817D-455D-AD46-325B65A0D7B4}"/>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0" name="AutoShape 3">
            <a:extLst>
              <a:ext uri="{FF2B5EF4-FFF2-40B4-BE49-F238E27FC236}">
                <a16:creationId xmlns:a16="http://schemas.microsoft.com/office/drawing/2014/main" id="{A66D9959-0770-4C98-86D8-950246DA0206}"/>
              </a:ext>
            </a:extLst>
          </p:cNvPr>
          <p:cNvSpPr>
            <a:spLocks noChangeAspect="1" noChangeArrowheads="1" noTextEdit="1"/>
          </p:cNvSpPr>
          <p:nvPr userDrawn="1"/>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1" name="Freeform 5">
            <a:extLst>
              <a:ext uri="{FF2B5EF4-FFF2-40B4-BE49-F238E27FC236}">
                <a16:creationId xmlns:a16="http://schemas.microsoft.com/office/drawing/2014/main" id="{B2C4689D-41A3-4D8C-834D-3F01AF6B8C72}"/>
              </a:ext>
            </a:extLst>
          </p:cNvPr>
          <p:cNvSpPr>
            <a:spLocks/>
          </p:cNvSpPr>
          <p:nvPr userDrawn="1"/>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2" name="Freeform 6">
            <a:extLst>
              <a:ext uri="{FF2B5EF4-FFF2-40B4-BE49-F238E27FC236}">
                <a16:creationId xmlns:a16="http://schemas.microsoft.com/office/drawing/2014/main" id="{0C1AFEFC-8923-4E8C-BEE5-74CFE6240105}"/>
              </a:ext>
            </a:extLst>
          </p:cNvPr>
          <p:cNvSpPr>
            <a:spLocks/>
          </p:cNvSpPr>
          <p:nvPr userDrawn="1"/>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3" name="Freeform 7">
            <a:extLst>
              <a:ext uri="{FF2B5EF4-FFF2-40B4-BE49-F238E27FC236}">
                <a16:creationId xmlns:a16="http://schemas.microsoft.com/office/drawing/2014/main" id="{02BB2FC4-5D30-466B-A155-B991994CFA6E}"/>
              </a:ext>
            </a:extLst>
          </p:cNvPr>
          <p:cNvSpPr>
            <a:spLocks/>
          </p:cNvSpPr>
          <p:nvPr userDrawn="1"/>
        </p:nvSpPr>
        <p:spPr bwMode="auto">
          <a:xfrm>
            <a:off x="158967" y="1361858"/>
            <a:ext cx="8220075" cy="2089305"/>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4" name="Freeform 8">
            <a:extLst>
              <a:ext uri="{FF2B5EF4-FFF2-40B4-BE49-F238E27FC236}">
                <a16:creationId xmlns:a16="http://schemas.microsoft.com/office/drawing/2014/main" id="{798556A1-4E2E-431C-AA80-4D8249485776}"/>
              </a:ext>
            </a:extLst>
          </p:cNvPr>
          <p:cNvSpPr>
            <a:spLocks/>
          </p:cNvSpPr>
          <p:nvPr userDrawn="1"/>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25" name="TextBox 24">
            <a:extLst>
              <a:ext uri="{FF2B5EF4-FFF2-40B4-BE49-F238E27FC236}">
                <a16:creationId xmlns:a16="http://schemas.microsoft.com/office/drawing/2014/main" id="{CD699928-30F6-4573-97E2-7FF0799D3784}"/>
              </a:ext>
            </a:extLst>
          </p:cNvPr>
          <p:cNvSpPr txBox="1"/>
          <p:nvPr userDrawn="1"/>
        </p:nvSpPr>
        <p:spPr>
          <a:xfrm>
            <a:off x="414264" y="283705"/>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11</a:t>
            </a:r>
          </a:p>
        </p:txBody>
      </p:sp>
      <p:sp>
        <p:nvSpPr>
          <p:cNvPr id="26" name="Title 1">
            <a:extLst>
              <a:ext uri="{FF2B5EF4-FFF2-40B4-BE49-F238E27FC236}">
                <a16:creationId xmlns:a16="http://schemas.microsoft.com/office/drawing/2014/main" id="{D4635F51-FE41-463D-A2F6-E52B7C744EC4}"/>
              </a:ext>
            </a:extLst>
          </p:cNvPr>
          <p:cNvSpPr>
            <a:spLocks noGrp="1"/>
          </p:cNvSpPr>
          <p:nvPr>
            <p:ph type="title"/>
          </p:nvPr>
        </p:nvSpPr>
        <p:spPr>
          <a:xfrm>
            <a:off x="622775" y="1894307"/>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7" name="Content Placeholder 2">
            <a:extLst>
              <a:ext uri="{FF2B5EF4-FFF2-40B4-BE49-F238E27FC236}">
                <a16:creationId xmlns:a16="http://schemas.microsoft.com/office/drawing/2014/main" id="{D221EDBF-8D74-4315-A00A-7D5DFAA14904}"/>
              </a:ext>
            </a:extLst>
          </p:cNvPr>
          <p:cNvSpPr>
            <a:spLocks noGrp="1"/>
          </p:cNvSpPr>
          <p:nvPr>
            <p:ph idx="1"/>
          </p:nvPr>
        </p:nvSpPr>
        <p:spPr>
          <a:xfrm>
            <a:off x="272016" y="3746311"/>
            <a:ext cx="8324454" cy="2383473"/>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8" name="Picture 27">
            <a:extLst>
              <a:ext uri="{FF2B5EF4-FFF2-40B4-BE49-F238E27FC236}">
                <a16:creationId xmlns:a16="http://schemas.microsoft.com/office/drawing/2014/main" id="{A1F5BD7C-0369-428C-A7CC-AA571F565F81}"/>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14" name="Picture 13">
            <a:extLst>
              <a:ext uri="{FF2B5EF4-FFF2-40B4-BE49-F238E27FC236}">
                <a16:creationId xmlns:a16="http://schemas.microsoft.com/office/drawing/2014/main" id="{B15BD7CC-5728-48DA-A14E-9BA5826320EA}"/>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8898469" y="2328678"/>
            <a:ext cx="3021515" cy="2709534"/>
          </a:xfrm>
          <a:prstGeom prst="rect">
            <a:avLst/>
          </a:prstGeom>
        </p:spPr>
      </p:pic>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927C8C4-DED1-4D72-B308-DEC1A1C5148B}" type="datetime1">
              <a:rPr lang="en-US" smtClean="0"/>
              <a:t>11/25/2021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EFEF790-AF7F-4B38-B4F5-230FE77BA304}" type="datetime1">
              <a:rPr lang="en-US" smtClean="0"/>
              <a:t>11/25/2021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D09D0EE-0F2A-43B8-A197-D876580607DB}" type="datetime1">
              <a:rPr lang="en-US" smtClean="0"/>
              <a:t>11/25/2021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9320284" y="6407434"/>
            <a:ext cx="2743200" cy="365125"/>
          </a:xfrm>
        </p:spPr>
        <p:txBody>
          <a:bodyPr/>
          <a:lstStyle/>
          <a:p>
            <a:r>
              <a:rPr lang="en-US" dirty="0"/>
              <a:t>L11 - </a:t>
            </a:r>
            <a:fld id="{FDED41F8-FC0F-4085-8150-313B6CF05213}" type="slidenum">
              <a:rPr lang="en-US" smtClean="0"/>
              <a:pPr/>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9093C909-3884-4268-A23B-7F62D3C7C730}"/>
              </a:ext>
            </a:extLst>
          </p:cNvPr>
          <p:cNvPicPr>
            <a:picLocks noChangeAspect="1"/>
          </p:cNvPicPr>
          <p:nvPr userDrawn="1"/>
        </p:nvPicPr>
        <p:blipFill>
          <a:blip r:embed="rId2"/>
          <a:stretch>
            <a:fillRect/>
          </a:stretch>
        </p:blipFill>
        <p:spPr>
          <a:xfrm>
            <a:off x="9833969" y="-27434"/>
            <a:ext cx="2483250" cy="6912868"/>
          </a:xfrm>
          <a:prstGeom prst="rect">
            <a:avLst/>
          </a:prstGeom>
        </p:spPr>
      </p:pic>
      <p:sp>
        <p:nvSpPr>
          <p:cNvPr id="4" name="Slide Number Placeholder 3"/>
          <p:cNvSpPr>
            <a:spLocks noGrp="1"/>
          </p:cNvSpPr>
          <p:nvPr>
            <p:ph type="sldNum" sz="quarter" idx="12"/>
          </p:nvPr>
        </p:nvSpPr>
        <p:spPr>
          <a:xfrm>
            <a:off x="11013739" y="6582714"/>
            <a:ext cx="1166972" cy="204838"/>
          </a:xfrm>
        </p:spPr>
        <p:txBody>
          <a:bodyPr/>
          <a:lstStyle/>
          <a:p>
            <a:r>
              <a:rPr lang="en-US" dirty="0"/>
              <a:t>L11 - </a:t>
            </a:r>
            <a:fld id="{FDED41F8-FC0F-4085-8150-313B6CF05213}" type="slidenum">
              <a:rPr lang="en-US" smtClean="0"/>
              <a:pPr/>
              <a:t>‹#›</a:t>
            </a:fld>
            <a:endParaRPr lang="en-US" dirty="0"/>
          </a:p>
        </p:txBody>
      </p:sp>
      <p:sp>
        <p:nvSpPr>
          <p:cNvPr id="9" name="TextBox 8">
            <a:extLst>
              <a:ext uri="{FF2B5EF4-FFF2-40B4-BE49-F238E27FC236}">
                <a16:creationId xmlns:a16="http://schemas.microsoft.com/office/drawing/2014/main" id="{61EA7733-5B66-4BA3-B355-6D5E2EEE0B5F}"/>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0CFA0336-FC90-414C-ABD8-4578B26A8B5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8" name="TextBox 17">
            <a:extLst>
              <a:ext uri="{FF2B5EF4-FFF2-40B4-BE49-F238E27FC236}">
                <a16:creationId xmlns:a16="http://schemas.microsoft.com/office/drawing/2014/main" id="{3D90F98F-9106-4685-9A42-813777284BDA}"/>
              </a:ext>
            </a:extLst>
          </p:cNvPr>
          <p:cNvSpPr txBox="1"/>
          <p:nvPr userDrawn="1"/>
        </p:nvSpPr>
        <p:spPr>
          <a:xfrm>
            <a:off x="2674188" y="607260"/>
            <a:ext cx="8927261" cy="523220"/>
          </a:xfrm>
          <a:prstGeom prst="rect">
            <a:avLst/>
          </a:prstGeom>
          <a:noFill/>
        </p:spPr>
        <p:txBody>
          <a:bodyPr wrap="squar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19" name="TextBox 18">
            <a:extLst>
              <a:ext uri="{FF2B5EF4-FFF2-40B4-BE49-F238E27FC236}">
                <a16:creationId xmlns:a16="http://schemas.microsoft.com/office/drawing/2014/main" id="{8C84BF96-1D29-4651-8A53-3A98DE3A21B1}"/>
              </a:ext>
            </a:extLst>
          </p:cNvPr>
          <p:cNvSpPr txBox="1"/>
          <p:nvPr userDrawn="1"/>
        </p:nvSpPr>
        <p:spPr>
          <a:xfrm>
            <a:off x="300868" y="236724"/>
            <a:ext cx="1426994"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Chapter</a:t>
            </a:r>
          </a:p>
          <a:p>
            <a:pPr algn="ctr"/>
            <a:r>
              <a:rPr lang="en-US" sz="2800" dirty="0">
                <a:solidFill>
                  <a:schemeClr val="bg1"/>
                </a:solidFill>
                <a:latin typeface="Tajawal Medium" panose="00000600000000000000" pitchFamily="2" charset="-78"/>
                <a:cs typeface="Tajawal Medium" panose="00000600000000000000" pitchFamily="2" charset="-78"/>
              </a:rPr>
              <a:t>01</a:t>
            </a:r>
            <a:endParaRPr lang="en-US" sz="2800" dirty="0">
              <a:solidFill>
                <a:srgbClr val="FF9518"/>
              </a:solidFill>
              <a:latin typeface="Tajawal Medium" panose="00000600000000000000" pitchFamily="2" charset="-78"/>
              <a:cs typeface="Tajawal Medium" panose="00000600000000000000" pitchFamily="2" charset="-78"/>
            </a:endParaRPr>
          </a:p>
        </p:txBody>
      </p:sp>
      <p:pic>
        <p:nvPicPr>
          <p:cNvPr id="25" name="Picture 24">
            <a:extLst>
              <a:ext uri="{FF2B5EF4-FFF2-40B4-BE49-F238E27FC236}">
                <a16:creationId xmlns:a16="http://schemas.microsoft.com/office/drawing/2014/main" id="{D7A3E628-0ADF-4390-9F92-C5A83C32CF4F}"/>
              </a:ext>
            </a:extLst>
          </p:cNvPr>
          <p:cNvPicPr>
            <a:picLocks noChangeAspect="1"/>
          </p:cNvPicPr>
          <p:nvPr userDrawn="1"/>
        </p:nvPicPr>
        <p:blipFill>
          <a:blip r:embed="rId3"/>
          <a:stretch>
            <a:fillRect/>
          </a:stretch>
        </p:blipFill>
        <p:spPr>
          <a:xfrm>
            <a:off x="2297908" y="6377876"/>
            <a:ext cx="9902229" cy="204838"/>
          </a:xfrm>
          <a:prstGeom prst="rect">
            <a:avLst/>
          </a:prstGeom>
        </p:spPr>
      </p:pic>
      <p:pic>
        <p:nvPicPr>
          <p:cNvPr id="26" name="Picture 25">
            <a:extLst>
              <a:ext uri="{FF2B5EF4-FFF2-40B4-BE49-F238E27FC236}">
                <a16:creationId xmlns:a16="http://schemas.microsoft.com/office/drawing/2014/main" id="{B098E2F3-C1EC-4309-A277-598FE03CDC01}"/>
              </a:ext>
            </a:extLst>
          </p:cNvPr>
          <p:cNvPicPr>
            <a:picLocks noChangeAspect="1"/>
          </p:cNvPicPr>
          <p:nvPr userDrawn="1"/>
        </p:nvPicPr>
        <p:blipFill>
          <a:blip r:embed="rId4"/>
          <a:stretch>
            <a:fillRect/>
          </a:stretch>
        </p:blipFill>
        <p:spPr>
          <a:xfrm>
            <a:off x="-108036" y="2204822"/>
            <a:ext cx="238650" cy="2709534"/>
          </a:xfrm>
          <a:prstGeom prst="rect">
            <a:avLst/>
          </a:prstGeom>
        </p:spPr>
      </p:pic>
      <p:pic>
        <p:nvPicPr>
          <p:cNvPr id="27" name="Picture 26">
            <a:extLst>
              <a:ext uri="{FF2B5EF4-FFF2-40B4-BE49-F238E27FC236}">
                <a16:creationId xmlns:a16="http://schemas.microsoft.com/office/drawing/2014/main" id="{0050A925-BF87-4BFE-AD01-0271858835A3}"/>
              </a:ext>
            </a:extLst>
          </p:cNvPr>
          <p:cNvPicPr>
            <a:picLocks noChangeAspect="1"/>
          </p:cNvPicPr>
          <p:nvPr userDrawn="1"/>
        </p:nvPicPr>
        <p:blipFill>
          <a:blip r:embed="rId4"/>
          <a:stretch>
            <a:fillRect/>
          </a:stretch>
        </p:blipFill>
        <p:spPr>
          <a:xfrm>
            <a:off x="12072675" y="2204822"/>
            <a:ext cx="238650" cy="2709534"/>
          </a:xfrm>
          <a:prstGeom prst="rect">
            <a:avLst/>
          </a:prstGeom>
        </p:spPr>
      </p:pic>
      <p:sp>
        <p:nvSpPr>
          <p:cNvPr id="28" name="TextBox 27">
            <a:extLst>
              <a:ext uri="{FF2B5EF4-FFF2-40B4-BE49-F238E27FC236}">
                <a16:creationId xmlns:a16="http://schemas.microsoft.com/office/drawing/2014/main" id="{13CA91F2-7789-4DD7-99E3-C4BF4C8A247B}"/>
              </a:ext>
            </a:extLst>
          </p:cNvPr>
          <p:cNvSpPr txBox="1"/>
          <p:nvPr userDrawn="1"/>
        </p:nvSpPr>
        <p:spPr>
          <a:xfrm>
            <a:off x="2650377" y="543490"/>
            <a:ext cx="2484976" cy="523220"/>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TITLE OF SLIDE</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29" name="TextBox 28">
            <a:extLst>
              <a:ext uri="{FF2B5EF4-FFF2-40B4-BE49-F238E27FC236}">
                <a16:creationId xmlns:a16="http://schemas.microsoft.com/office/drawing/2014/main" id="{FC950D74-DE94-4C62-96F5-6E7AD1CAC41D}"/>
              </a:ext>
            </a:extLst>
          </p:cNvPr>
          <p:cNvSpPr txBox="1"/>
          <p:nvPr userDrawn="1"/>
        </p:nvSpPr>
        <p:spPr>
          <a:xfrm>
            <a:off x="272016" y="236724"/>
            <a:ext cx="1484702"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a:t>
            </a:r>
          </a:p>
          <a:p>
            <a:pPr algn="ctr"/>
            <a:r>
              <a:rPr lang="en-US" sz="2800" dirty="0">
                <a:solidFill>
                  <a:schemeClr val="bg1"/>
                </a:solidFill>
                <a:latin typeface="Tajawal Medium" panose="00000600000000000000" pitchFamily="2" charset="-78"/>
                <a:cs typeface="Tajawal Medium" panose="00000600000000000000" pitchFamily="2" charset="-78"/>
              </a:rPr>
              <a:t>1</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31" name="AutoShape 3">
            <a:extLst>
              <a:ext uri="{FF2B5EF4-FFF2-40B4-BE49-F238E27FC236}">
                <a16:creationId xmlns:a16="http://schemas.microsoft.com/office/drawing/2014/main" id="{50B7E86A-9794-49DF-876D-07AE9B03A4C9}"/>
              </a:ext>
            </a:extLst>
          </p:cNvPr>
          <p:cNvSpPr>
            <a:spLocks noChangeAspect="1" noChangeArrowheads="1" noTextEdit="1"/>
          </p:cNvSpPr>
          <p:nvPr/>
        </p:nvSpPr>
        <p:spPr bwMode="auto">
          <a:xfrm>
            <a:off x="23812" y="12677"/>
            <a:ext cx="9532937" cy="160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2" name="Freeform 5">
            <a:extLst>
              <a:ext uri="{FF2B5EF4-FFF2-40B4-BE49-F238E27FC236}">
                <a16:creationId xmlns:a16="http://schemas.microsoft.com/office/drawing/2014/main" id="{66CCA949-8644-46CA-BA52-B67976800684}"/>
              </a:ext>
            </a:extLst>
          </p:cNvPr>
          <p:cNvSpPr>
            <a:spLocks/>
          </p:cNvSpPr>
          <p:nvPr/>
        </p:nvSpPr>
        <p:spPr bwMode="auto">
          <a:xfrm>
            <a:off x="217487" y="14265"/>
            <a:ext cx="2446337"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3" name="Freeform 6">
            <a:extLst>
              <a:ext uri="{FF2B5EF4-FFF2-40B4-BE49-F238E27FC236}">
                <a16:creationId xmlns:a16="http://schemas.microsoft.com/office/drawing/2014/main" id="{42DCF0BF-9465-4DBD-A0C2-150446AD62DE}"/>
              </a:ext>
            </a:extLst>
          </p:cNvPr>
          <p:cNvSpPr>
            <a:spLocks/>
          </p:cNvSpPr>
          <p:nvPr/>
        </p:nvSpPr>
        <p:spPr bwMode="auto">
          <a:xfrm>
            <a:off x="109537" y="14265"/>
            <a:ext cx="2446337"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4" name="Freeform 7">
            <a:extLst>
              <a:ext uri="{FF2B5EF4-FFF2-40B4-BE49-F238E27FC236}">
                <a16:creationId xmlns:a16="http://schemas.microsoft.com/office/drawing/2014/main" id="{1E6FFE5F-514D-4D5F-9F3C-FD2C54211DF3}"/>
              </a:ext>
            </a:extLst>
          </p:cNvPr>
          <p:cNvSpPr>
            <a:spLocks/>
          </p:cNvSpPr>
          <p:nvPr/>
        </p:nvSpPr>
        <p:spPr bwMode="auto">
          <a:xfrm>
            <a:off x="1501775" y="460352"/>
            <a:ext cx="8220075" cy="838200"/>
          </a:xfrm>
          <a:custGeom>
            <a:avLst/>
            <a:gdLst>
              <a:gd name="T0" fmla="*/ 3551 w 3744"/>
              <a:gd name="T1" fmla="*/ 387 h 387"/>
              <a:gd name="T2" fmla="*/ 0 w 3744"/>
              <a:gd name="T3" fmla="*/ 387 h 387"/>
              <a:gd name="T4" fmla="*/ 0 w 3744"/>
              <a:gd name="T5" fmla="*/ 0 h 387"/>
              <a:gd name="T6" fmla="*/ 3551 w 3744"/>
              <a:gd name="T7" fmla="*/ 0 h 387"/>
              <a:gd name="T8" fmla="*/ 3744 w 3744"/>
              <a:gd name="T9" fmla="*/ 193 h 387"/>
              <a:gd name="T10" fmla="*/ 3744 w 3744"/>
              <a:gd name="T11" fmla="*/ 193 h 387"/>
              <a:gd name="T12" fmla="*/ 3551 w 3744"/>
              <a:gd name="T13" fmla="*/ 387 h 387"/>
            </a:gdLst>
            <a:ahLst/>
            <a:cxnLst>
              <a:cxn ang="0">
                <a:pos x="T0" y="T1"/>
              </a:cxn>
              <a:cxn ang="0">
                <a:pos x="T2" y="T3"/>
              </a:cxn>
              <a:cxn ang="0">
                <a:pos x="T4" y="T5"/>
              </a:cxn>
              <a:cxn ang="0">
                <a:pos x="T6" y="T7"/>
              </a:cxn>
              <a:cxn ang="0">
                <a:pos x="T8" y="T9"/>
              </a:cxn>
              <a:cxn ang="0">
                <a:pos x="T10" y="T11"/>
              </a:cxn>
              <a:cxn ang="0">
                <a:pos x="T12" y="T13"/>
              </a:cxn>
            </a:cxnLst>
            <a:rect l="0" t="0" r="r" b="b"/>
            <a:pathLst>
              <a:path w="3744" h="387">
                <a:moveTo>
                  <a:pt x="3551" y="387"/>
                </a:moveTo>
                <a:cubicBezTo>
                  <a:pt x="0" y="387"/>
                  <a:pt x="0" y="387"/>
                  <a:pt x="0" y="387"/>
                </a:cubicBezTo>
                <a:cubicBezTo>
                  <a:pt x="0" y="0"/>
                  <a:pt x="0" y="0"/>
                  <a:pt x="0" y="0"/>
                </a:cubicBezTo>
                <a:cubicBezTo>
                  <a:pt x="3551" y="0"/>
                  <a:pt x="3551" y="0"/>
                  <a:pt x="3551" y="0"/>
                </a:cubicBezTo>
                <a:cubicBezTo>
                  <a:pt x="3657" y="0"/>
                  <a:pt x="3744" y="87"/>
                  <a:pt x="3744" y="193"/>
                </a:cubicBezTo>
                <a:cubicBezTo>
                  <a:pt x="3744" y="193"/>
                  <a:pt x="3744" y="193"/>
                  <a:pt x="3744" y="193"/>
                </a:cubicBezTo>
                <a:cubicBezTo>
                  <a:pt x="3744" y="300"/>
                  <a:pt x="3657" y="387"/>
                  <a:pt x="3551" y="387"/>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5" name="Freeform 8">
            <a:extLst>
              <a:ext uri="{FF2B5EF4-FFF2-40B4-BE49-F238E27FC236}">
                <a16:creationId xmlns:a16="http://schemas.microsoft.com/office/drawing/2014/main" id="{36314B23-7EB0-4E56-A165-4F18A66D6369}"/>
              </a:ext>
            </a:extLst>
          </p:cNvPr>
          <p:cNvSpPr>
            <a:spLocks/>
          </p:cNvSpPr>
          <p:nvPr/>
        </p:nvSpPr>
        <p:spPr bwMode="auto">
          <a:xfrm>
            <a:off x="0" y="14265"/>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36" name="TextBox 35">
            <a:extLst>
              <a:ext uri="{FF2B5EF4-FFF2-40B4-BE49-F238E27FC236}">
                <a16:creationId xmlns:a16="http://schemas.microsoft.com/office/drawing/2014/main" id="{4585F897-03F7-49FF-86E6-7BA76597E2CD}"/>
              </a:ext>
            </a:extLst>
          </p:cNvPr>
          <p:cNvSpPr txBox="1"/>
          <p:nvPr userDrawn="1"/>
        </p:nvSpPr>
        <p:spPr>
          <a:xfrm>
            <a:off x="390839" y="251650"/>
            <a:ext cx="1385316" cy="954107"/>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a:t>
            </a:r>
          </a:p>
          <a:p>
            <a:pPr algn="ctr"/>
            <a:r>
              <a:rPr lang="en-US" sz="2800" dirty="0">
                <a:solidFill>
                  <a:schemeClr val="bg1"/>
                </a:solidFill>
                <a:latin typeface="Tajawal Medium" panose="00000600000000000000" pitchFamily="2" charset="-78"/>
                <a:cs typeface="Tajawal Medium" panose="00000600000000000000" pitchFamily="2" charset="-78"/>
              </a:rPr>
              <a:t>11</a:t>
            </a:r>
          </a:p>
        </p:txBody>
      </p:sp>
      <p:sp>
        <p:nvSpPr>
          <p:cNvPr id="37" name="Title 1">
            <a:extLst>
              <a:ext uri="{FF2B5EF4-FFF2-40B4-BE49-F238E27FC236}">
                <a16:creationId xmlns:a16="http://schemas.microsoft.com/office/drawing/2014/main" id="{A91D5265-AB25-4A7A-A9E1-D6D9B6F31F80}"/>
              </a:ext>
            </a:extLst>
          </p:cNvPr>
          <p:cNvSpPr>
            <a:spLocks noGrp="1"/>
          </p:cNvSpPr>
          <p:nvPr userDrawn="1">
            <p:ph type="title"/>
          </p:nvPr>
        </p:nvSpPr>
        <p:spPr>
          <a:xfrm>
            <a:off x="2470150" y="365126"/>
            <a:ext cx="7043900" cy="1054242"/>
          </a:xfrm>
        </p:spPr>
        <p:txBody>
          <a:bodyPr>
            <a:normAutofit/>
          </a:bodyPr>
          <a:lstStyle>
            <a:lvl1pPr>
              <a:defRPr sz="3600">
                <a:solidFill>
                  <a:schemeClr val="bg1">
                    <a:lumMod val="95000"/>
                  </a:schemeClr>
                </a:solidFill>
                <a:latin typeface="+mj-lt"/>
              </a:defRPr>
            </a:lvl1pPr>
          </a:lstStyle>
          <a:p>
            <a:r>
              <a:rPr lang="en-US" dirty="0"/>
              <a:t>Click to edit Master title style</a:t>
            </a:r>
          </a:p>
        </p:txBody>
      </p:sp>
      <p:sp>
        <p:nvSpPr>
          <p:cNvPr id="22" name="Content Placeholder 2">
            <a:extLst>
              <a:ext uri="{FF2B5EF4-FFF2-40B4-BE49-F238E27FC236}">
                <a16:creationId xmlns:a16="http://schemas.microsoft.com/office/drawing/2014/main" id="{461A3696-A044-442A-8A96-3C3356C1A438}"/>
              </a:ext>
            </a:extLst>
          </p:cNvPr>
          <p:cNvSpPr>
            <a:spLocks noGrp="1"/>
          </p:cNvSpPr>
          <p:nvPr userDrawn="1">
            <p:ph idx="1"/>
          </p:nvPr>
        </p:nvSpPr>
        <p:spPr>
          <a:xfrm>
            <a:off x="272016" y="1667741"/>
            <a:ext cx="8324454" cy="4509222"/>
          </a:xfrm>
        </p:spPr>
        <p:txBody>
          <a:bodyPr>
            <a:normAutofit/>
          </a:bodyPr>
          <a:lstStyle>
            <a:lvl1pPr>
              <a:lnSpc>
                <a:spcPct val="150000"/>
              </a:lnSpc>
              <a:defRPr sz="2400"/>
            </a:lvl1pPr>
            <a:lvl2pPr>
              <a:lnSpc>
                <a:spcPct val="150000"/>
              </a:lnSpc>
              <a:defRPr sz="2000"/>
            </a:lvl2pPr>
            <a:lvl3pPr>
              <a:lnSpc>
                <a:spcPct val="150000"/>
              </a:lnSpc>
              <a:defRPr sz="1800"/>
            </a:lvl3pPr>
            <a:lvl4pPr>
              <a:lnSpc>
                <a:spcPct val="150000"/>
              </a:lnSpc>
              <a:defRPr sz="1600"/>
            </a:lvl4pPr>
            <a:lvl5pPr>
              <a:lnSpc>
                <a:spcPct val="150000"/>
              </a:lnSpc>
              <a:defRPr sz="1600"/>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1" name="Picture 20">
            <a:extLst>
              <a:ext uri="{FF2B5EF4-FFF2-40B4-BE49-F238E27FC236}">
                <a16:creationId xmlns:a16="http://schemas.microsoft.com/office/drawing/2014/main" id="{3069AD7F-6D4B-44F8-AAA4-C12320F58AC8}"/>
              </a:ext>
            </a:extLst>
          </p:cNvPr>
          <p:cNvPicPr>
            <a:picLocks noChangeAspect="1"/>
          </p:cNvPicPr>
          <p:nvPr userDrawn="1"/>
        </p:nvPicPr>
        <p:blipFill>
          <a:blip r:embed="rId5"/>
          <a:stretch>
            <a:fillRect/>
          </a:stretch>
        </p:blipFill>
        <p:spPr>
          <a:xfrm>
            <a:off x="8817450" y="1331392"/>
            <a:ext cx="3179850" cy="4972041"/>
          </a:xfrm>
          <a:prstGeom prst="rect">
            <a:avLst/>
          </a:prstGeom>
        </p:spPr>
      </p:pic>
      <p:pic>
        <p:nvPicPr>
          <p:cNvPr id="24" name="Picture 23">
            <a:extLst>
              <a:ext uri="{FF2B5EF4-FFF2-40B4-BE49-F238E27FC236}">
                <a16:creationId xmlns:a16="http://schemas.microsoft.com/office/drawing/2014/main" id="{B3F8AC94-E70F-4BC2-987B-A45A63266002}"/>
              </a:ext>
            </a:extLst>
          </p:cNvPr>
          <p:cNvPicPr>
            <a:picLocks noChangeAspect="1"/>
          </p:cNvPicPr>
          <p:nvPr userDrawn="1"/>
        </p:nvPicPr>
        <p:blipFill>
          <a:blip r:embed="rId6" cstate="print">
            <a:extLst>
              <a:ext uri="{28A0092B-C50C-407E-A947-70E740481C1C}">
                <a14:useLocalDpi xmlns:a14="http://schemas.microsoft.com/office/drawing/2010/main" val="0"/>
              </a:ext>
            </a:extLst>
          </a:blip>
          <a:stretch>
            <a:fillRect/>
          </a:stretch>
        </p:blipFill>
        <p:spPr>
          <a:xfrm>
            <a:off x="0" y="6191286"/>
            <a:ext cx="781679" cy="700968"/>
          </a:xfrm>
          <a:prstGeom prst="rect">
            <a:avLst/>
          </a:prstGeom>
        </p:spPr>
      </p:pic>
      <p:sp>
        <p:nvSpPr>
          <p:cNvPr id="39" name="Content Placeholder 2">
            <a:extLst>
              <a:ext uri="{FF2B5EF4-FFF2-40B4-BE49-F238E27FC236}">
                <a16:creationId xmlns:a16="http://schemas.microsoft.com/office/drawing/2014/main" id="{AFB2A71E-D285-4908-8284-018090157150}"/>
              </a:ext>
            </a:extLst>
          </p:cNvPr>
          <p:cNvSpPr>
            <a:spLocks noGrp="1"/>
          </p:cNvSpPr>
          <p:nvPr>
            <p:ph idx="13" hasCustomPrompt="1"/>
          </p:nvPr>
        </p:nvSpPr>
        <p:spPr>
          <a:xfrm>
            <a:off x="9042500" y="1628070"/>
            <a:ext cx="2673614" cy="4509222"/>
          </a:xfrm>
        </p:spPr>
        <p:txBody>
          <a:bodyPr anchor="ctr">
            <a:normAutofit/>
          </a:bodyPr>
          <a:lstStyle>
            <a:lvl1pPr marL="0" indent="0" algn="ctr">
              <a:lnSpc>
                <a:spcPct val="150000"/>
              </a:lnSpc>
              <a:buNone/>
              <a:defRPr sz="2400"/>
            </a:lvl1pPr>
            <a:lvl2pPr marL="457200" indent="0" algn="ctr">
              <a:lnSpc>
                <a:spcPct val="150000"/>
              </a:lnSpc>
              <a:buNone/>
              <a:defRPr sz="2000"/>
            </a:lvl2pPr>
            <a:lvl3pPr marL="914400" indent="0" algn="ctr">
              <a:lnSpc>
                <a:spcPct val="150000"/>
              </a:lnSpc>
              <a:buNone/>
              <a:defRPr sz="1800"/>
            </a:lvl3pPr>
            <a:lvl4pPr marL="1371600" indent="0" algn="ctr">
              <a:lnSpc>
                <a:spcPct val="150000"/>
              </a:lnSpc>
              <a:buNone/>
              <a:defRPr sz="1600"/>
            </a:lvl4pPr>
            <a:lvl5pPr marL="1828800" indent="0" algn="ctr">
              <a:lnSpc>
                <a:spcPct val="150000"/>
              </a:lnSpc>
              <a:buNone/>
              <a:defRPr sz="1600"/>
            </a:lvl5pPr>
          </a:lstStyle>
          <a:p>
            <a:pPr lvl="0"/>
            <a:r>
              <a:rPr lang="en-US" dirty="0"/>
              <a:t>Edit Master text styles</a:t>
            </a:r>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300C5A8-0174-4B53-B38F-5F00C4121D25}" type="datetime1">
              <a:rPr lang="en-US" smtClean="0"/>
              <a:t>11/25/2021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3B0F7C4-D28A-4E81-A93F-D59E8C9C1FEE}" type="datetime1">
              <a:rPr lang="en-US" smtClean="0"/>
              <a:t>11/25/2021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AF64428-3995-41BC-99B0-C7FE91D82EB7}" type="datetime1">
              <a:rPr lang="en-US" smtClean="0"/>
              <a:t>11/25/2021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76AF853-BCDA-4204-8805-133F80F7850B}" type="datetime1">
              <a:rPr lang="en-US" smtClean="0"/>
              <a:t>11/25/2021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57B739-8E3A-4247-9182-FB18089E66F7}" type="datetime1">
              <a:rPr lang="en-US" smtClean="0"/>
              <a:t>11/25/2021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r>
              <a:rPr lang="en-US" dirty="0"/>
              <a:t>L11 - </a:t>
            </a:r>
            <a:fld id="{FDED41F8-FC0F-4085-8150-313B6CF05213}" type="slidenum">
              <a:rPr lang="en-US" smtClean="0"/>
              <a:pPr/>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1.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2.png"/><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tmp"/><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4.tmp"/><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tmp"/><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5703" y="264954"/>
            <a:ext cx="7223901" cy="1972334"/>
          </a:xfrm>
          <a:prstGeom prst="rect">
            <a:avLst/>
          </a:prstGeom>
        </p:spPr>
      </p:pic>
      <p:pic>
        <p:nvPicPr>
          <p:cNvPr id="13" name="Picture 12"/>
          <p:cNvPicPr>
            <a:picLocks noChangeAspect="1"/>
          </p:cNvPicPr>
          <p:nvPr/>
        </p:nvPicPr>
        <p:blipFill>
          <a:blip r:embed="rId6"/>
          <a:stretch>
            <a:fillRect/>
          </a:stretch>
        </p:blipFill>
        <p:spPr>
          <a:xfrm>
            <a:off x="6276609" y="3180121"/>
            <a:ext cx="5882401" cy="1972334"/>
          </a:xfrm>
          <a:prstGeom prst="rect">
            <a:avLst/>
          </a:prstGeom>
        </p:spPr>
      </p:pic>
      <p:sp>
        <p:nvSpPr>
          <p:cNvPr id="14" name="TextBox 13"/>
          <p:cNvSpPr txBox="1"/>
          <p:nvPr/>
        </p:nvSpPr>
        <p:spPr>
          <a:xfrm>
            <a:off x="30496" y="544336"/>
            <a:ext cx="7124514" cy="1384995"/>
          </a:xfrm>
          <a:prstGeom prst="rect">
            <a:avLst/>
          </a:prstGeom>
          <a:noFill/>
        </p:spPr>
        <p:txBody>
          <a:bodyPr wrap="none" rtlCol="0">
            <a:spAutoFit/>
          </a:bodyPr>
          <a:lstStyle/>
          <a:p>
            <a:r>
              <a:rPr lang="en-US" sz="2800" b="1" dirty="0">
                <a:solidFill>
                  <a:srgbClr val="FF9518"/>
                </a:solidFill>
                <a:latin typeface="Tajawal Medium" panose="00000600000000000000" pitchFamily="2" charset="-78"/>
                <a:cs typeface="Tajawal Medium" panose="00000600000000000000" pitchFamily="2" charset="-78"/>
              </a:rPr>
              <a:t>PMG 611</a:t>
            </a:r>
          </a:p>
          <a:p>
            <a:r>
              <a:rPr lang="en-US" sz="2800" dirty="0">
                <a:solidFill>
                  <a:schemeClr val="bg1"/>
                </a:solidFill>
                <a:latin typeface="Tajawal Medium" panose="00000600000000000000" pitchFamily="2" charset="-78"/>
                <a:cs typeface="Tajawal Medium" panose="00000600000000000000" pitchFamily="2" charset="-78"/>
              </a:rPr>
              <a:t>Enterprise Risk Management</a:t>
            </a:r>
          </a:p>
          <a:p>
            <a:r>
              <a:rPr lang="en-US" sz="2800" dirty="0">
                <a:solidFill>
                  <a:srgbClr val="24A9E1"/>
                </a:solidFill>
                <a:latin typeface="Tajawal Medium" panose="00000600000000000000" pitchFamily="2" charset="-78"/>
                <a:cs typeface="Tajawal Medium" panose="00000600000000000000" pitchFamily="2" charset="-78"/>
              </a:rPr>
              <a:t>Prepared by Dr. Abdullah Jameel Halawany</a:t>
            </a:r>
          </a:p>
        </p:txBody>
      </p:sp>
      <p:sp>
        <p:nvSpPr>
          <p:cNvPr id="16" name="TextBox 15"/>
          <p:cNvSpPr txBox="1"/>
          <p:nvPr/>
        </p:nvSpPr>
        <p:spPr>
          <a:xfrm>
            <a:off x="6500813" y="3419198"/>
            <a:ext cx="5658197" cy="1384995"/>
          </a:xfrm>
          <a:prstGeom prst="rect">
            <a:avLst/>
          </a:prstGeom>
          <a:noFill/>
        </p:spPr>
        <p:txBody>
          <a:bodyPr wrap="square" rtlCol="0" anchor="ctr">
            <a:spAutoFit/>
          </a:bodyPr>
          <a:lstStyle/>
          <a:p>
            <a:r>
              <a:rPr lang="en-US" sz="2800" dirty="0">
                <a:solidFill>
                  <a:schemeClr val="bg1"/>
                </a:solidFill>
                <a:cs typeface="Tajawal Medium" panose="00000600000000000000" pitchFamily="2" charset="-78"/>
              </a:rPr>
              <a:t>Lecture 11</a:t>
            </a:r>
          </a:p>
          <a:p>
            <a:r>
              <a:rPr lang="en-US" sz="2800" dirty="0">
                <a:solidFill>
                  <a:schemeClr val="bg1"/>
                </a:solidFill>
                <a:latin typeface="Tajawal Medium" panose="00000600000000000000" pitchFamily="2" charset="-78"/>
                <a:cs typeface="Tajawal Medium" panose="00000600000000000000" pitchFamily="2" charset="-78"/>
              </a:rPr>
              <a:t>Establishing an Effective GRC Culture throughout the Enterprise</a:t>
            </a:r>
            <a:endParaRPr lang="en-US" sz="2800"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1D4991E8-0CD4-410B-8AD2-C8640D39D587}"/>
              </a:ext>
            </a:extLst>
          </p:cNvPr>
          <p:cNvSpPr>
            <a:spLocks noGrp="1"/>
          </p:cNvSpPr>
          <p:nvPr>
            <p:ph type="title"/>
          </p:nvPr>
        </p:nvSpPr>
        <p:spPr/>
        <p:txBody>
          <a:bodyPr/>
          <a:lstStyle/>
          <a:p>
            <a:r>
              <a:rPr lang="en-US" dirty="0"/>
              <a:t>Session Outline</a:t>
            </a:r>
          </a:p>
        </p:txBody>
      </p:sp>
      <p:graphicFrame>
        <p:nvGraphicFramePr>
          <p:cNvPr id="2" name="Content Placeholder 1">
            <a:extLst>
              <a:ext uri="{FF2B5EF4-FFF2-40B4-BE49-F238E27FC236}">
                <a16:creationId xmlns:a16="http://schemas.microsoft.com/office/drawing/2014/main" id="{999ED87C-4618-4037-9F44-228C7CC008BD}"/>
              </a:ext>
            </a:extLst>
          </p:cNvPr>
          <p:cNvGraphicFramePr>
            <a:graphicFrameLocks noGrp="1"/>
          </p:cNvGraphicFramePr>
          <p:nvPr>
            <p:ph idx="1"/>
            <p:extLst>
              <p:ext uri="{D42A27DB-BD31-4B8C-83A1-F6EECF244321}">
                <p14:modId xmlns:p14="http://schemas.microsoft.com/office/powerpoint/2010/main" val="2298066282"/>
              </p:ext>
            </p:extLst>
          </p:nvPr>
        </p:nvGraphicFramePr>
        <p:xfrm>
          <a:off x="935694" y="1751805"/>
          <a:ext cx="7043900" cy="45092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9" name="Content Placeholder 8">
            <a:extLst>
              <a:ext uri="{FF2B5EF4-FFF2-40B4-BE49-F238E27FC236}">
                <a16:creationId xmlns:a16="http://schemas.microsoft.com/office/drawing/2014/main" id="{C18D56AF-D231-4BFD-A0B8-C5A801164EE6}"/>
              </a:ext>
            </a:extLst>
          </p:cNvPr>
          <p:cNvSpPr>
            <a:spLocks noGrp="1"/>
          </p:cNvSpPr>
          <p:nvPr>
            <p:ph idx="13"/>
          </p:nvPr>
        </p:nvSpPr>
        <p:spPr/>
        <p:txBody>
          <a:bodyPr>
            <a:normAutofit/>
          </a:bodyPr>
          <a:lstStyle/>
          <a:p>
            <a:r>
              <a:rPr lang="en-US" sz="3600" dirty="0"/>
              <a:t>Session Outline</a:t>
            </a:r>
          </a:p>
        </p:txBody>
      </p:sp>
      <p:pic>
        <p:nvPicPr>
          <p:cNvPr id="12" name="Picture 11">
            <a:extLst>
              <a:ext uri="{FF2B5EF4-FFF2-40B4-BE49-F238E27FC236}">
                <a16:creationId xmlns:a16="http://schemas.microsoft.com/office/drawing/2014/main" id="{73335B20-E458-476C-AC7C-1BB94BA4A00D}"/>
              </a:ext>
            </a:extLst>
          </p:cNvPr>
          <p:cNvPicPr>
            <a:picLocks noChangeAspect="1"/>
          </p:cNvPicPr>
          <p:nvPr/>
        </p:nvPicPr>
        <p:blipFill>
          <a:blip r:embed="rId7"/>
          <a:stretch>
            <a:fillRect/>
          </a:stretch>
        </p:blipFill>
        <p:spPr>
          <a:xfrm>
            <a:off x="9042500" y="3052453"/>
            <a:ext cx="2673614" cy="1660455"/>
          </a:xfrm>
          <a:prstGeom prst="rect">
            <a:avLst/>
          </a:prstGeom>
        </p:spPr>
      </p:pic>
    </p:spTree>
    <p:extLst>
      <p:ext uri="{BB962C8B-B14F-4D97-AF65-F5344CB8AC3E}">
        <p14:creationId xmlns:p14="http://schemas.microsoft.com/office/powerpoint/2010/main" val="36198716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8CE4F999-D611-4E83-B1CD-B826EB2ED5F2}"/>
              </a:ext>
            </a:extLst>
          </p:cNvPr>
          <p:cNvSpPr>
            <a:spLocks noGrp="1"/>
          </p:cNvSpPr>
          <p:nvPr>
            <p:ph type="title"/>
          </p:nvPr>
        </p:nvSpPr>
        <p:spPr/>
        <p:txBody>
          <a:bodyPr>
            <a:normAutofit/>
          </a:bodyPr>
          <a:lstStyle/>
          <a:p>
            <a:r>
              <a:rPr lang="en-US" sz="4400" dirty="0"/>
              <a:t>Introduction</a:t>
            </a:r>
          </a:p>
        </p:txBody>
      </p:sp>
      <p:sp>
        <p:nvSpPr>
          <p:cNvPr id="7" name="Content Placeholder 6">
            <a:extLst>
              <a:ext uri="{FF2B5EF4-FFF2-40B4-BE49-F238E27FC236}">
                <a16:creationId xmlns:a16="http://schemas.microsoft.com/office/drawing/2014/main" id="{79824DA1-A202-42F9-AA05-A8A5A3AA8E9A}"/>
              </a:ext>
            </a:extLst>
          </p:cNvPr>
          <p:cNvSpPr>
            <a:spLocks noGrp="1"/>
          </p:cNvSpPr>
          <p:nvPr>
            <p:ph idx="1"/>
          </p:nvPr>
        </p:nvSpPr>
        <p:spPr/>
        <p:txBody>
          <a:bodyPr/>
          <a:lstStyle/>
          <a:p>
            <a:endParaRPr lang="en-US"/>
          </a:p>
        </p:txBody>
      </p:sp>
      <p:sp>
        <p:nvSpPr>
          <p:cNvPr id="2" name="Slide Number Placeholder 1">
            <a:extLst>
              <a:ext uri="{FF2B5EF4-FFF2-40B4-BE49-F238E27FC236}">
                <a16:creationId xmlns:a16="http://schemas.microsoft.com/office/drawing/2014/main" id="{A42D8E9D-FA07-4D36-8A09-3221D74E6B4D}"/>
              </a:ext>
            </a:extLst>
          </p:cNvPr>
          <p:cNvSpPr>
            <a:spLocks noGrp="1"/>
          </p:cNvSpPr>
          <p:nvPr>
            <p:ph type="sldNum" sz="quarter" idx="4294967295"/>
          </p:nvPr>
        </p:nvSpPr>
        <p:spPr>
          <a:xfrm>
            <a:off x="11025188" y="6583363"/>
            <a:ext cx="1166812" cy="204787"/>
          </a:xfrm>
        </p:spPr>
        <p:txBody>
          <a:bodyPr/>
          <a:lstStyle/>
          <a:p>
            <a:r>
              <a:rPr lang="en-US"/>
              <a:t>L11 - </a:t>
            </a:r>
            <a:fld id="{FDED41F8-FC0F-4085-8150-313B6CF05213}" type="slidenum">
              <a:rPr lang="en-US" smtClean="0"/>
              <a:pPr/>
              <a:t>3</a:t>
            </a:fld>
            <a:endParaRPr lang="en-US" dirty="0"/>
          </a:p>
        </p:txBody>
      </p:sp>
    </p:spTree>
    <p:extLst>
      <p:ext uri="{BB962C8B-B14F-4D97-AF65-F5344CB8AC3E}">
        <p14:creationId xmlns:p14="http://schemas.microsoft.com/office/powerpoint/2010/main" val="159380325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p:txBody>
          <a:bodyPr/>
          <a:lstStyle/>
          <a:p>
            <a:r>
              <a:rPr lang="en-US" b="1" i="1" dirty="0">
                <a:solidFill>
                  <a:srgbClr val="0070C0"/>
                </a:solidFill>
              </a:rPr>
              <a:t>Enterprise Senior Officers </a:t>
            </a:r>
            <a:r>
              <a:rPr lang="en-US" dirty="0"/>
              <a:t>and </a:t>
            </a:r>
            <a:r>
              <a:rPr lang="en-US" b="1" i="1" dirty="0">
                <a:solidFill>
                  <a:srgbClr val="FF0000"/>
                </a:solidFill>
              </a:rPr>
              <a:t>Board Members </a:t>
            </a:r>
            <a:r>
              <a:rPr lang="en-US" dirty="0"/>
              <a:t>often talk among themselves about the importance of launching some new enterprise-wide cultural approach or strategic direction. </a:t>
            </a:r>
          </a:p>
          <a:p>
            <a:r>
              <a:rPr lang="en-US" dirty="0"/>
              <a:t>That type of new approach, however, will not launch new products in the marketplace or open new facilities. </a:t>
            </a:r>
          </a:p>
          <a:p>
            <a:r>
              <a:rPr lang="en-US" dirty="0"/>
              <a:t>It is also a concept that will be just talk until it is properly communicated to and accepted by all stakeholders in the enterprise.</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Introduction </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4</a:t>
            </a:fld>
            <a:endParaRPr lang="en-US" dirty="0"/>
          </a:p>
        </p:txBody>
      </p:sp>
    </p:spTree>
    <p:extLst>
      <p:ext uri="{BB962C8B-B14F-4D97-AF65-F5344CB8AC3E}">
        <p14:creationId xmlns:p14="http://schemas.microsoft.com/office/powerpoint/2010/main" val="1092213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419368"/>
            <a:ext cx="11572684" cy="4757595"/>
          </a:xfrm>
        </p:spPr>
        <p:txBody>
          <a:bodyPr/>
          <a:lstStyle/>
          <a:p>
            <a:pPr>
              <a:lnSpc>
                <a:spcPct val="250000"/>
              </a:lnSpc>
            </a:pPr>
            <a:r>
              <a:rPr lang="en-US" dirty="0"/>
              <a:t>The matter or issue must become part of the enterprise’s ‘‘</a:t>
            </a:r>
            <a:r>
              <a:rPr lang="en-US" b="1" i="1" dirty="0">
                <a:solidFill>
                  <a:srgbClr val="FF9518"/>
                </a:solidFill>
              </a:rPr>
              <a:t>Culture</a:t>
            </a:r>
            <a:r>
              <a:rPr lang="en-US" dirty="0"/>
              <a:t>’’.</a:t>
            </a:r>
          </a:p>
          <a:p>
            <a:pPr>
              <a:lnSpc>
                <a:spcPct val="250000"/>
              </a:lnSpc>
            </a:pPr>
            <a:r>
              <a:rPr lang="en-US" dirty="0"/>
              <a:t>A concept that sounds good but is difficult to execute. </a:t>
            </a:r>
          </a:p>
          <a:p>
            <a:pPr>
              <a:lnSpc>
                <a:spcPct val="250000"/>
              </a:lnSpc>
            </a:pPr>
            <a:r>
              <a:rPr lang="en-US" dirty="0"/>
              <a:t>Some enterprises, due to their many frequent changes, have never been able to establish a recognized culture, while others have built enduring cultures over the years.</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Introduction </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5</a:t>
            </a:fld>
            <a:endParaRPr lang="en-US" dirty="0"/>
          </a:p>
        </p:txBody>
      </p:sp>
    </p:spTree>
    <p:extLst>
      <p:ext uri="{BB962C8B-B14F-4D97-AF65-F5344CB8AC3E}">
        <p14:creationId xmlns:p14="http://schemas.microsoft.com/office/powerpoint/2010/main" val="1342599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419368"/>
            <a:ext cx="11572684" cy="4757595"/>
          </a:xfrm>
        </p:spPr>
        <p:txBody>
          <a:bodyPr>
            <a:normAutofit fontScale="92500" lnSpcReduction="20000"/>
          </a:bodyPr>
          <a:lstStyle/>
          <a:p>
            <a:pPr>
              <a:lnSpc>
                <a:spcPct val="200000"/>
              </a:lnSpc>
            </a:pPr>
            <a:r>
              <a:rPr lang="en-US" dirty="0"/>
              <a:t>Culture refers to an enterprise’s values, beliefs, and behaviors. </a:t>
            </a:r>
          </a:p>
          <a:p>
            <a:pPr>
              <a:lnSpc>
                <a:spcPct val="200000"/>
              </a:lnSpc>
            </a:pPr>
            <a:r>
              <a:rPr lang="en-US" dirty="0"/>
              <a:t>In general, it forms the basis on which people interpret experiences and behave, individually and in groups.</a:t>
            </a:r>
          </a:p>
          <a:p>
            <a:pPr>
              <a:lnSpc>
                <a:spcPct val="200000"/>
              </a:lnSpc>
            </a:pPr>
            <a:r>
              <a:rPr lang="en-US" dirty="0"/>
              <a:t>Enterprises with strong cultures generally achieve higher results because employees sustain their focus on both what to do and how to do it.</a:t>
            </a:r>
          </a:p>
          <a:p>
            <a:pPr>
              <a:lnSpc>
                <a:spcPct val="200000"/>
              </a:lnSpc>
            </a:pPr>
            <a:r>
              <a:rPr lang="en-US" dirty="0"/>
              <a:t>These same factors are also </a:t>
            </a:r>
            <a:r>
              <a:rPr lang="en-US" b="1" i="1" dirty="0">
                <a:solidFill>
                  <a:srgbClr val="FF0000"/>
                </a:solidFill>
              </a:rPr>
              <a:t>essential for building </a:t>
            </a:r>
            <a:r>
              <a:rPr lang="en-US" dirty="0"/>
              <a:t>an </a:t>
            </a:r>
            <a:r>
              <a:rPr lang="en-US" b="1" dirty="0"/>
              <a:t>effective</a:t>
            </a:r>
            <a:r>
              <a:rPr lang="en-US" dirty="0"/>
              <a:t> </a:t>
            </a:r>
            <a:r>
              <a:rPr lang="en-US" i="1" dirty="0"/>
              <a:t>governance</a:t>
            </a:r>
            <a:r>
              <a:rPr lang="en-US" dirty="0"/>
              <a:t>, </a:t>
            </a:r>
            <a:r>
              <a:rPr lang="en-US" i="1" dirty="0"/>
              <a:t>risk management</a:t>
            </a:r>
            <a:r>
              <a:rPr lang="en-US" dirty="0"/>
              <a:t>, and overall </a:t>
            </a:r>
            <a:r>
              <a:rPr lang="en-US" i="1" dirty="0"/>
              <a:t>compliance</a:t>
            </a:r>
            <a:r>
              <a:rPr lang="en-US" dirty="0"/>
              <a:t> </a:t>
            </a:r>
            <a:r>
              <a:rPr lang="en-US" b="1" i="1" dirty="0">
                <a:solidFill>
                  <a:srgbClr val="FF9518"/>
                </a:solidFill>
              </a:rPr>
              <a:t>culture</a:t>
            </a:r>
            <a:r>
              <a:rPr lang="en-US" dirty="0"/>
              <a:t> in an enterprise.</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Introduction </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6</a:t>
            </a:fld>
            <a:endParaRPr lang="en-US" dirty="0"/>
          </a:p>
        </p:txBody>
      </p:sp>
    </p:spTree>
    <p:extLst>
      <p:ext uri="{BB962C8B-B14F-4D97-AF65-F5344CB8AC3E}">
        <p14:creationId xmlns:p14="http://schemas.microsoft.com/office/powerpoint/2010/main" val="1636255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p:txBody>
          <a:bodyPr>
            <a:normAutofit/>
          </a:bodyPr>
          <a:lstStyle/>
          <a:p>
            <a:pPr>
              <a:lnSpc>
                <a:spcPct val="250000"/>
              </a:lnSpc>
            </a:pPr>
            <a:r>
              <a:rPr lang="en-US" dirty="0"/>
              <a:t>Whether the chief executive officer (CEO) and board have </a:t>
            </a:r>
            <a:r>
              <a:rPr lang="en-US" b="1" i="1" dirty="0"/>
              <a:t>indicated</a:t>
            </a:r>
            <a:r>
              <a:rPr lang="en-US" i="1" dirty="0"/>
              <a:t> that </a:t>
            </a:r>
            <a:r>
              <a:rPr lang="en-US" i="1" dirty="0">
                <a:solidFill>
                  <a:srgbClr val="00B0F0"/>
                </a:solidFill>
              </a:rPr>
              <a:t>the enterprise wants to grow rapidly and are willing to take necessary steps to get there</a:t>
            </a:r>
            <a:r>
              <a:rPr lang="en-US" dirty="0"/>
              <a:t> </a:t>
            </a:r>
            <a:r>
              <a:rPr lang="en-US" b="1" i="1" dirty="0"/>
              <a:t>or</a:t>
            </a:r>
            <a:r>
              <a:rPr lang="en-US" dirty="0"/>
              <a:t> they have </a:t>
            </a:r>
            <a:r>
              <a:rPr lang="en-US" i="1" dirty="0">
                <a:solidFill>
                  <a:srgbClr val="00B050"/>
                </a:solidFill>
              </a:rPr>
              <a:t>indicated a strategy of cautious steps for new ventures</a:t>
            </a:r>
            <a:r>
              <a:rPr lang="en-US" dirty="0"/>
              <a:t>, they are </a:t>
            </a:r>
            <a:r>
              <a:rPr lang="en-US" i="1" dirty="0">
                <a:solidFill>
                  <a:srgbClr val="FF9518"/>
                </a:solidFill>
              </a:rPr>
              <a:t>describing their culture and outlining a high-level risk strategy</a:t>
            </a:r>
            <a:r>
              <a:rPr lang="en-US" dirty="0"/>
              <a:t>.</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Introduction </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7</a:t>
            </a:fld>
            <a:endParaRPr lang="en-US" dirty="0"/>
          </a:p>
        </p:txBody>
      </p:sp>
    </p:spTree>
    <p:extLst>
      <p:ext uri="{BB962C8B-B14F-4D97-AF65-F5344CB8AC3E}">
        <p14:creationId xmlns:p14="http://schemas.microsoft.com/office/powerpoint/2010/main" val="2418321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p:txBody>
          <a:bodyPr>
            <a:normAutofit/>
          </a:bodyPr>
          <a:lstStyle/>
          <a:p>
            <a:pPr>
              <a:lnSpc>
                <a:spcPct val="200000"/>
              </a:lnSpc>
            </a:pPr>
            <a:r>
              <a:rPr lang="en-US" dirty="0"/>
              <a:t>In order to get an enterprise operating in either manner, these concepts should be communicated to become part of the overall enterprise-wide culture. </a:t>
            </a:r>
          </a:p>
          <a:p>
            <a:pPr>
              <a:lnSpc>
                <a:spcPct val="200000"/>
              </a:lnSpc>
            </a:pPr>
            <a:r>
              <a:rPr lang="en-US" dirty="0"/>
              <a:t>That is, if a rapid growth strategy is planned, managers and staff at all levels need to think and make decisions to help promote that rapid growth. </a:t>
            </a:r>
          </a:p>
          <a:p>
            <a:pPr>
              <a:lnSpc>
                <a:spcPct val="200000"/>
              </a:lnSpc>
            </a:pPr>
            <a:r>
              <a:rPr lang="en-US" b="1" i="1" dirty="0">
                <a:solidFill>
                  <a:srgbClr val="FF9518"/>
                </a:solidFill>
              </a:rPr>
              <a:t>They are building a culture of growth for the enterprise!</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Introduction </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8</a:t>
            </a:fld>
            <a:endParaRPr lang="en-US" dirty="0"/>
          </a:p>
        </p:txBody>
      </p:sp>
    </p:spTree>
    <p:extLst>
      <p:ext uri="{BB962C8B-B14F-4D97-AF65-F5344CB8AC3E}">
        <p14:creationId xmlns:p14="http://schemas.microsoft.com/office/powerpoint/2010/main" val="397868731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419368"/>
            <a:ext cx="11572684" cy="4757595"/>
          </a:xfrm>
        </p:spPr>
        <p:txBody>
          <a:bodyPr>
            <a:normAutofit/>
          </a:bodyPr>
          <a:lstStyle/>
          <a:p>
            <a:pPr>
              <a:lnSpc>
                <a:spcPct val="250000"/>
              </a:lnSpc>
            </a:pPr>
            <a:r>
              <a:rPr lang="en-US" dirty="0"/>
              <a:t>That same concept is necessary to build an effective GRC culture in an enterprise.</a:t>
            </a:r>
          </a:p>
          <a:p>
            <a:pPr>
              <a:lnSpc>
                <a:spcPct val="250000"/>
              </a:lnSpc>
            </a:pPr>
            <a:r>
              <a:rPr lang="en-US" dirty="0"/>
              <a:t>This should be a culture that reflects the </a:t>
            </a:r>
            <a:r>
              <a:rPr lang="en-US" b="1" i="1" dirty="0">
                <a:solidFill>
                  <a:srgbClr val="C00000"/>
                </a:solidFill>
              </a:rPr>
              <a:t>appetite for risk </a:t>
            </a:r>
            <a:r>
              <a:rPr lang="en-US" dirty="0"/>
              <a:t>that has been described and defined by senior management, that has strong standards for regulatory and rules </a:t>
            </a:r>
            <a:r>
              <a:rPr lang="en-US" i="1" dirty="0"/>
              <a:t>compliance</a:t>
            </a:r>
            <a:r>
              <a:rPr lang="en-US" dirty="0"/>
              <a:t>, and that has an overall </a:t>
            </a:r>
            <a:r>
              <a:rPr lang="en-US" i="1" dirty="0"/>
              <a:t>governance</a:t>
            </a:r>
            <a:r>
              <a:rPr lang="en-US" dirty="0"/>
              <a:t> </a:t>
            </a:r>
            <a:r>
              <a:rPr lang="en-US" i="1" dirty="0"/>
              <a:t>program</a:t>
            </a:r>
            <a:r>
              <a:rPr lang="en-US" dirty="0"/>
              <a:t> that should be </a:t>
            </a:r>
            <a:r>
              <a:rPr lang="en-US" i="1" dirty="0">
                <a:solidFill>
                  <a:srgbClr val="00B0F0"/>
                </a:solidFill>
              </a:rPr>
              <a:t>followed by stakeholders at all levels</a:t>
            </a:r>
            <a:r>
              <a:rPr lang="en-US" dirty="0"/>
              <a:t>.</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Introduction </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9</a:t>
            </a:fld>
            <a:endParaRPr lang="en-US" dirty="0"/>
          </a:p>
        </p:txBody>
      </p:sp>
    </p:spTree>
    <p:extLst>
      <p:ext uri="{BB962C8B-B14F-4D97-AF65-F5344CB8AC3E}">
        <p14:creationId xmlns:p14="http://schemas.microsoft.com/office/powerpoint/2010/main" val="41086105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AEF714A6-ACF0-4CCB-876C-F21D34328473}"/>
              </a:ext>
            </a:extLst>
          </p:cNvPr>
          <p:cNvSpPr>
            <a:spLocks noGrp="1"/>
          </p:cNvSpPr>
          <p:nvPr>
            <p:ph type="title"/>
          </p:nvPr>
        </p:nvSpPr>
        <p:spPr>
          <a:xfrm>
            <a:off x="272016" y="1864810"/>
            <a:ext cx="7783806" cy="1054242"/>
          </a:xfrm>
        </p:spPr>
        <p:txBody>
          <a:bodyPr>
            <a:normAutofit/>
          </a:bodyPr>
          <a:lstStyle/>
          <a:p>
            <a:r>
              <a:rPr lang="en-US" dirty="0"/>
              <a:t>First Steps To Establishing A GRC Culture</a:t>
            </a:r>
          </a:p>
        </p:txBody>
      </p:sp>
      <p:sp>
        <p:nvSpPr>
          <p:cNvPr id="7" name="Content Placeholder 6">
            <a:extLst>
              <a:ext uri="{FF2B5EF4-FFF2-40B4-BE49-F238E27FC236}">
                <a16:creationId xmlns:a16="http://schemas.microsoft.com/office/drawing/2014/main" id="{E1C9D1E7-2761-4161-A96A-3978437939A6}"/>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338325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507856"/>
            <a:ext cx="11572684" cy="4757595"/>
          </a:xfrm>
        </p:spPr>
        <p:txBody>
          <a:bodyPr>
            <a:normAutofit lnSpcReduction="10000"/>
          </a:bodyPr>
          <a:lstStyle/>
          <a:p>
            <a:r>
              <a:rPr lang="en-US" b="1" i="1" dirty="0">
                <a:solidFill>
                  <a:srgbClr val="0070C0"/>
                </a:solidFill>
              </a:rPr>
              <a:t>Enterprises worldwide are starting to take corporate governance, risk, and compliance seriously.</a:t>
            </a:r>
          </a:p>
          <a:p>
            <a:r>
              <a:rPr lang="en-US" dirty="0"/>
              <a:t>There is growing awareness among organizations of the risks of not having such a program in place.</a:t>
            </a:r>
          </a:p>
          <a:p>
            <a:r>
              <a:rPr lang="en-US" dirty="0"/>
              <a:t>Because every enterprise is unique, there is no ‘‘</a:t>
            </a:r>
            <a:r>
              <a:rPr lang="en-US" b="1" i="1" dirty="0"/>
              <a:t>one size fits all</a:t>
            </a:r>
            <a:r>
              <a:rPr lang="en-US" dirty="0"/>
              <a:t>’’ approach toward implementing a successful GRC framework.</a:t>
            </a:r>
          </a:p>
          <a:p>
            <a:r>
              <a:rPr lang="en-US" dirty="0"/>
              <a:t>There are several common challenges enterprises face when developing and implementing an effective GRC strategy and overall culture.</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First Steps To Establishing A GRC Culture</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11</a:t>
            </a:fld>
            <a:endParaRPr lang="en-US" dirty="0"/>
          </a:p>
        </p:txBody>
      </p:sp>
    </p:spTree>
    <p:extLst>
      <p:ext uri="{BB962C8B-B14F-4D97-AF65-F5344CB8AC3E}">
        <p14:creationId xmlns:p14="http://schemas.microsoft.com/office/powerpoint/2010/main" val="19077445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419368"/>
            <a:ext cx="11572684" cy="4757595"/>
          </a:xfrm>
        </p:spPr>
        <p:txBody>
          <a:bodyPr>
            <a:normAutofit/>
          </a:bodyPr>
          <a:lstStyle/>
          <a:p>
            <a:pPr>
              <a:lnSpc>
                <a:spcPct val="200000"/>
              </a:lnSpc>
            </a:pPr>
            <a:r>
              <a:rPr lang="en-US" dirty="0"/>
              <a:t>General GRC concepts and concerns must be clearly communicated and understood by all enterprise stakeholders, whether employees, vendors, or others. </a:t>
            </a:r>
          </a:p>
          <a:p>
            <a:pPr>
              <a:lnSpc>
                <a:spcPct val="200000"/>
              </a:lnSpc>
            </a:pPr>
            <a:r>
              <a:rPr lang="en-US" dirty="0"/>
              <a:t>This can be a difficult concept for many. </a:t>
            </a:r>
          </a:p>
          <a:p>
            <a:pPr>
              <a:lnSpc>
                <a:spcPct val="200000"/>
              </a:lnSpc>
            </a:pPr>
            <a:r>
              <a:rPr lang="en-US" dirty="0"/>
              <a:t>While there is usually a general understanding as to the meaning of the terms governance, risk, and enterprise compliance, many will have problems translating these concepts in any greater level of detail or action plans.</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First Steps To Establishing A GRC Culture</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12</a:t>
            </a:fld>
            <a:endParaRPr lang="en-US" dirty="0"/>
          </a:p>
        </p:txBody>
      </p:sp>
    </p:spTree>
    <p:extLst>
      <p:ext uri="{BB962C8B-B14F-4D97-AF65-F5344CB8AC3E}">
        <p14:creationId xmlns:p14="http://schemas.microsoft.com/office/powerpoint/2010/main" val="12456011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563329"/>
            <a:ext cx="11572684" cy="4613634"/>
          </a:xfrm>
        </p:spPr>
        <p:txBody>
          <a:bodyPr>
            <a:normAutofit/>
          </a:bodyPr>
          <a:lstStyle/>
          <a:p>
            <a:r>
              <a:rPr lang="en-US" dirty="0"/>
              <a:t>Enterprises need to build and establish strong GRC cultures that are understood and implemented throughout their operations and on a continuous ongoing basis.</a:t>
            </a:r>
          </a:p>
          <a:p>
            <a:r>
              <a:rPr lang="en-US" b="1" i="1" dirty="0">
                <a:solidFill>
                  <a:srgbClr val="C00000"/>
                </a:solidFill>
              </a:rPr>
              <a:t>How to build an enterprise-wide GRC culture?</a:t>
            </a:r>
          </a:p>
          <a:p>
            <a:pPr lvl="1"/>
            <a:r>
              <a:rPr lang="en-US" sz="2400" dirty="0"/>
              <a:t>Developed and Released a Revised Employee Code of Conduct.</a:t>
            </a:r>
          </a:p>
          <a:p>
            <a:pPr lvl="1"/>
            <a:r>
              <a:rPr lang="en-US" sz="2400" dirty="0"/>
              <a:t>Launched a Strong Program of Ethics Education.</a:t>
            </a:r>
          </a:p>
          <a:p>
            <a:pPr lvl="1"/>
            <a:r>
              <a:rPr lang="en-US" sz="2400" dirty="0"/>
              <a:t>Revised and Rewrote Many Existing Policies and Procedures.</a:t>
            </a:r>
          </a:p>
          <a:p>
            <a:pPr lvl="1"/>
            <a:r>
              <a:rPr lang="en-US" sz="2400" dirty="0"/>
              <a:t>Established a Whistleblower Program.</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First Steps To Establishing A GRC Culture</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13</a:t>
            </a:fld>
            <a:endParaRPr lang="en-US" dirty="0"/>
          </a:p>
        </p:txBody>
      </p:sp>
    </p:spTree>
    <p:extLst>
      <p:ext uri="{BB962C8B-B14F-4D97-AF65-F5344CB8AC3E}">
        <p14:creationId xmlns:p14="http://schemas.microsoft.com/office/powerpoint/2010/main" val="2275765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251214" y="1419368"/>
            <a:ext cx="11689571" cy="5163346"/>
          </a:xfrm>
        </p:spPr>
        <p:txBody>
          <a:bodyPr>
            <a:normAutofit/>
          </a:bodyPr>
          <a:lstStyle/>
          <a:p>
            <a:pPr>
              <a:lnSpc>
                <a:spcPct val="200000"/>
              </a:lnSpc>
            </a:pPr>
            <a:r>
              <a:rPr lang="en-US" b="1" i="1" dirty="0">
                <a:solidFill>
                  <a:srgbClr val="0070C0"/>
                </a:solidFill>
              </a:rPr>
              <a:t>Developed and Released a Revised Employee Code of Conduct.</a:t>
            </a:r>
          </a:p>
          <a:p>
            <a:pPr lvl="1">
              <a:lnSpc>
                <a:spcPct val="200000"/>
              </a:lnSpc>
            </a:pPr>
            <a:r>
              <a:rPr lang="en-US" sz="2400" dirty="0"/>
              <a:t>A revised set of code of conduct rules should be developed, released, and communicated through strong enterprise-wide code of </a:t>
            </a:r>
            <a:r>
              <a:rPr lang="en-US" sz="2400" b="1" i="1" dirty="0">
                <a:solidFill>
                  <a:srgbClr val="C00000"/>
                </a:solidFill>
              </a:rPr>
              <a:t>conduct educational programs</a:t>
            </a:r>
            <a:r>
              <a:rPr lang="en-US" sz="2400" dirty="0"/>
              <a:t>. </a:t>
            </a:r>
          </a:p>
          <a:p>
            <a:pPr lvl="1">
              <a:lnSpc>
                <a:spcPct val="200000"/>
              </a:lnSpc>
            </a:pPr>
            <a:r>
              <a:rPr lang="en-US" sz="2400" dirty="0"/>
              <a:t>After strong CEO and other senior management endorsements, employees have to be asked to formally acknowledge that they had read these code of conduct rules, understood them, and would follow them.</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To Build An Enterprise-Wide GRC Culture</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14</a:t>
            </a:fld>
            <a:endParaRPr lang="en-US" dirty="0"/>
          </a:p>
        </p:txBody>
      </p:sp>
    </p:spTree>
    <p:extLst>
      <p:ext uri="{BB962C8B-B14F-4D97-AF65-F5344CB8AC3E}">
        <p14:creationId xmlns:p14="http://schemas.microsoft.com/office/powerpoint/2010/main" val="18376227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297858"/>
            <a:ext cx="11572684" cy="4879105"/>
          </a:xfrm>
        </p:spPr>
        <p:txBody>
          <a:bodyPr>
            <a:normAutofit/>
          </a:bodyPr>
          <a:lstStyle/>
          <a:p>
            <a:pPr>
              <a:lnSpc>
                <a:spcPct val="250000"/>
              </a:lnSpc>
            </a:pPr>
            <a:r>
              <a:rPr lang="en-US" b="1" i="1" dirty="0">
                <a:solidFill>
                  <a:srgbClr val="FF9518"/>
                </a:solidFill>
              </a:rPr>
              <a:t>Launched a Strong Program of Ethics Education.</a:t>
            </a:r>
          </a:p>
          <a:p>
            <a:pPr lvl="1">
              <a:lnSpc>
                <a:spcPct val="250000"/>
              </a:lnSpc>
            </a:pPr>
            <a:r>
              <a:rPr lang="en-US" dirty="0"/>
              <a:t> </a:t>
            </a:r>
            <a:r>
              <a:rPr lang="en-US" sz="2400" dirty="0"/>
              <a:t>Through company classes, articles in newsletters, posters, and ongoing communications from senior managers, the message to always ‘‘</a:t>
            </a:r>
            <a:r>
              <a:rPr lang="en-US" sz="2400" b="1" i="1" dirty="0">
                <a:solidFill>
                  <a:srgbClr val="C00000"/>
                </a:solidFill>
              </a:rPr>
              <a:t>Do The Right Thing</a:t>
            </a:r>
            <a:r>
              <a:rPr lang="en-US" sz="2400" dirty="0"/>
              <a:t>’’ must be communicated to all stakeholders.</a:t>
            </a:r>
          </a:p>
          <a:p>
            <a:pPr lvl="1">
              <a:lnSpc>
                <a:spcPct val="250000"/>
              </a:lnSpc>
            </a:pPr>
            <a:r>
              <a:rPr lang="en-US" sz="2400" dirty="0"/>
              <a:t>The idea is to reinforce the idea of being ethical into the culture of the enterprise.</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To Build An Enterprise-Wide GRC Culture</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15</a:t>
            </a:fld>
            <a:endParaRPr lang="en-US" dirty="0"/>
          </a:p>
        </p:txBody>
      </p:sp>
    </p:spTree>
    <p:extLst>
      <p:ext uri="{BB962C8B-B14F-4D97-AF65-F5344CB8AC3E}">
        <p14:creationId xmlns:p14="http://schemas.microsoft.com/office/powerpoint/2010/main" val="26372244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30364" y="1360376"/>
            <a:ext cx="11572684" cy="4937187"/>
          </a:xfrm>
        </p:spPr>
        <p:txBody>
          <a:bodyPr>
            <a:normAutofit/>
          </a:bodyPr>
          <a:lstStyle/>
          <a:p>
            <a:pPr>
              <a:lnSpc>
                <a:spcPct val="250000"/>
              </a:lnSpc>
            </a:pPr>
            <a:r>
              <a:rPr lang="en-US" b="1" i="1" dirty="0">
                <a:solidFill>
                  <a:srgbClr val="00B0F0"/>
                </a:solidFill>
              </a:rPr>
              <a:t>Revised and Rewrote Existing Policies and Procedures.</a:t>
            </a:r>
          </a:p>
          <a:p>
            <a:pPr lvl="1">
              <a:lnSpc>
                <a:spcPct val="250000"/>
              </a:lnSpc>
            </a:pPr>
            <a:r>
              <a:rPr lang="en-US" sz="2400" dirty="0"/>
              <a:t>Examination of the entire set of enterprise’s policies and procedures.</a:t>
            </a:r>
          </a:p>
          <a:p>
            <a:pPr lvl="1">
              <a:lnSpc>
                <a:spcPct val="250000"/>
              </a:lnSpc>
            </a:pPr>
            <a:r>
              <a:rPr lang="en-US" sz="2400" dirty="0"/>
              <a:t>Put in place a processes to better review and communicate these ‘‘</a:t>
            </a:r>
            <a:r>
              <a:rPr lang="en-US" sz="2400" b="1" i="1" dirty="0">
                <a:solidFill>
                  <a:srgbClr val="C00000"/>
                </a:solidFill>
              </a:rPr>
              <a:t>New Rules</a:t>
            </a:r>
            <a:r>
              <a:rPr lang="en-US" sz="2400" dirty="0"/>
              <a:t>’’.</a:t>
            </a:r>
          </a:p>
          <a:p>
            <a:pPr>
              <a:lnSpc>
                <a:spcPct val="250000"/>
              </a:lnSpc>
            </a:pPr>
            <a:r>
              <a:rPr lang="en-US" b="1" i="1" dirty="0">
                <a:solidFill>
                  <a:srgbClr val="00B050"/>
                </a:solidFill>
              </a:rPr>
              <a:t>Established a Whistleblower Program.</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To Build An Enterprise-Wide GRC Culture</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16</a:t>
            </a:fld>
            <a:endParaRPr lang="en-US" dirty="0"/>
          </a:p>
        </p:txBody>
      </p:sp>
    </p:spTree>
    <p:extLst>
      <p:ext uri="{BB962C8B-B14F-4D97-AF65-F5344CB8AC3E}">
        <p14:creationId xmlns:p14="http://schemas.microsoft.com/office/powerpoint/2010/main" val="619140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437649" y="1703237"/>
            <a:ext cx="7570725" cy="1534693"/>
          </a:xfrm>
        </p:spPr>
        <p:txBody>
          <a:bodyPr>
            <a:noAutofit/>
          </a:bodyPr>
          <a:lstStyle/>
          <a:p>
            <a:r>
              <a:rPr lang="en-US" sz="4400" dirty="0"/>
              <a:t>Promoting The Concept Of Enterprise Risk</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319889126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p:txBody>
          <a:bodyPr/>
          <a:lstStyle/>
          <a:p>
            <a:pPr>
              <a:lnSpc>
                <a:spcPct val="200000"/>
              </a:lnSpc>
            </a:pPr>
            <a:r>
              <a:rPr lang="en-US" dirty="0"/>
              <a:t>Risk management is one of the three important GRC principles.</a:t>
            </a:r>
          </a:p>
          <a:p>
            <a:pPr>
              <a:lnSpc>
                <a:spcPct val="200000"/>
              </a:lnSpc>
            </a:pPr>
            <a:r>
              <a:rPr lang="en-US" dirty="0"/>
              <a:t>Perhaps a tough sell to begin, the concept and importance of risk management needs to be communicated and constantly promoted to all members of the enterprise. </a:t>
            </a:r>
          </a:p>
          <a:p>
            <a:pPr>
              <a:lnSpc>
                <a:spcPct val="200000"/>
              </a:lnSpc>
            </a:pPr>
            <a:r>
              <a:rPr lang="en-US" dirty="0"/>
              <a:t>In a very subtle way, this idea of building a risk awareness culture is a bit more difficult than promoting an ethics culture.</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Promoting The Concept Of Enterprise Risk</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18</a:t>
            </a:fld>
            <a:endParaRPr lang="en-US" dirty="0"/>
          </a:p>
        </p:txBody>
      </p:sp>
    </p:spTree>
    <p:extLst>
      <p:ext uri="{BB962C8B-B14F-4D97-AF65-F5344CB8AC3E}">
        <p14:creationId xmlns:p14="http://schemas.microsoft.com/office/powerpoint/2010/main" val="18454997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p:txBody>
          <a:bodyPr>
            <a:normAutofit/>
          </a:bodyPr>
          <a:lstStyle/>
          <a:p>
            <a:pPr>
              <a:lnSpc>
                <a:spcPct val="200000"/>
              </a:lnSpc>
            </a:pPr>
            <a:r>
              <a:rPr lang="en-US" dirty="0"/>
              <a:t>With </a:t>
            </a:r>
            <a:r>
              <a:rPr lang="en-US" b="1" i="1" dirty="0">
                <a:solidFill>
                  <a:srgbClr val="FF9518"/>
                </a:solidFill>
              </a:rPr>
              <a:t>Ethics</a:t>
            </a:r>
            <a:r>
              <a:rPr lang="en-US" dirty="0"/>
              <a:t>, it is often sufficient to encourage employees to ‘‘do the right thing’’ with a shared value that most understand enough of right and wrong to easily make decisions. </a:t>
            </a:r>
          </a:p>
          <a:p>
            <a:pPr>
              <a:lnSpc>
                <a:spcPct val="200000"/>
              </a:lnSpc>
            </a:pPr>
            <a:r>
              <a:rPr lang="en-US" dirty="0"/>
              <a:t>Risk management too often involves some ‘‘shades of gray’’ concepts where an enterprise may have an appetite for either high or low levels of risk, and with stakeholder decisions based on that philosophy.</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Promoting The Concept Of Enterprise Risk</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19</a:t>
            </a:fld>
            <a:endParaRPr lang="en-US" dirty="0"/>
          </a:p>
        </p:txBody>
      </p:sp>
    </p:spTree>
    <p:extLst>
      <p:ext uri="{BB962C8B-B14F-4D97-AF65-F5344CB8AC3E}">
        <p14:creationId xmlns:p14="http://schemas.microsoft.com/office/powerpoint/2010/main" val="17563863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p:txBody>
          <a:bodyPr>
            <a:normAutofit/>
          </a:bodyPr>
          <a:lstStyle/>
          <a:p>
            <a:pPr>
              <a:lnSpc>
                <a:spcPct val="200000"/>
              </a:lnSpc>
            </a:pPr>
            <a:r>
              <a:rPr lang="en-US" dirty="0"/>
              <a:t>Mutual understanding of the enterprise risk culture is important!</a:t>
            </a:r>
          </a:p>
          <a:p>
            <a:pPr>
              <a:lnSpc>
                <a:spcPct val="200000"/>
              </a:lnSpc>
            </a:pPr>
            <a:r>
              <a:rPr lang="en-US" dirty="0"/>
              <a:t>An enterprise needs to clearly define its risk management philosophy in a manner that can be understood at all levels.</a:t>
            </a:r>
          </a:p>
          <a:p>
            <a:pPr>
              <a:lnSpc>
                <a:spcPct val="200000"/>
              </a:lnSpc>
            </a:pPr>
            <a:r>
              <a:rPr lang="en-US" dirty="0"/>
              <a:t>Communicating a risk management philosophy can be difficult because there are always shades of variability in any enterprise’s approach to managing its risks.</a:t>
            </a:r>
          </a:p>
          <a:p>
            <a:pPr>
              <a:lnSpc>
                <a:spcPct val="200000"/>
              </a:lnSpc>
            </a:pPr>
            <a:endParaRPr lang="en-US" dirty="0"/>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Defining the Risk Management Philosophy</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20</a:t>
            </a:fld>
            <a:endParaRPr lang="en-US" dirty="0"/>
          </a:p>
        </p:txBody>
      </p:sp>
    </p:spTree>
    <p:extLst>
      <p:ext uri="{BB962C8B-B14F-4D97-AF65-F5344CB8AC3E}">
        <p14:creationId xmlns:p14="http://schemas.microsoft.com/office/powerpoint/2010/main" val="3383082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p:txBody>
          <a:bodyPr>
            <a:normAutofit/>
          </a:bodyPr>
          <a:lstStyle/>
          <a:p>
            <a:pPr>
              <a:lnSpc>
                <a:spcPct val="200000"/>
              </a:lnSpc>
            </a:pPr>
            <a:r>
              <a:rPr lang="en-US" dirty="0"/>
              <a:t>In many respects, drafting such a formal GRC philosophy statement is similar to developing any high-level statement, such as a management objective or a code of conduct.</a:t>
            </a:r>
          </a:p>
          <a:p>
            <a:pPr>
              <a:lnSpc>
                <a:spcPct val="200000"/>
              </a:lnSpc>
            </a:pPr>
            <a:r>
              <a:rPr lang="en-US" dirty="0"/>
              <a:t>In a precise and explicit way, these statements and messages must express a risk management philosophy in a clear and succinct manner. </a:t>
            </a:r>
          </a:p>
          <a:p>
            <a:pPr>
              <a:lnSpc>
                <a:spcPct val="200000"/>
              </a:lnSpc>
            </a:pPr>
            <a:endParaRPr lang="en-US" dirty="0"/>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Defining the Risk Management Philosophy</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21</a:t>
            </a:fld>
            <a:endParaRPr lang="en-US" dirty="0"/>
          </a:p>
        </p:txBody>
      </p:sp>
    </p:spTree>
    <p:extLst>
      <p:ext uri="{BB962C8B-B14F-4D97-AF65-F5344CB8AC3E}">
        <p14:creationId xmlns:p14="http://schemas.microsoft.com/office/powerpoint/2010/main" val="26812919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p:txBody>
          <a:bodyPr>
            <a:normAutofit/>
          </a:bodyPr>
          <a:lstStyle/>
          <a:p>
            <a:pPr>
              <a:lnSpc>
                <a:spcPct val="250000"/>
              </a:lnSpc>
            </a:pPr>
            <a:r>
              <a:rPr lang="en-US" dirty="0"/>
              <a:t>Depending on the talents and skills within the enterprise, drafting such published statements may require the talents and skills of specialized people in the enterprise or through outside contracted help.</a:t>
            </a:r>
          </a:p>
          <a:p>
            <a:pPr>
              <a:lnSpc>
                <a:spcPct val="250000"/>
              </a:lnSpc>
            </a:pPr>
            <a:r>
              <a:rPr lang="en-US" dirty="0"/>
              <a:t>Considerable care must be given to the nature of the message in that philosophy. </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Defining the Risk Management Philosophy</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22</a:t>
            </a:fld>
            <a:endParaRPr lang="en-US" dirty="0"/>
          </a:p>
        </p:txBody>
      </p:sp>
    </p:spTree>
    <p:extLst>
      <p:ext uri="{BB962C8B-B14F-4D97-AF65-F5344CB8AC3E}">
        <p14:creationId xmlns:p14="http://schemas.microsoft.com/office/powerpoint/2010/main" val="15404080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p:txBody>
          <a:bodyPr>
            <a:normAutofit/>
          </a:bodyPr>
          <a:lstStyle/>
          <a:p>
            <a:pPr>
              <a:lnSpc>
                <a:spcPct val="250000"/>
              </a:lnSpc>
            </a:pPr>
            <a:r>
              <a:rPr lang="en-US" dirty="0"/>
              <a:t>It must emphasize that there are risks associated with all business transactions and that stakeholders must make decisions that are consistent with the enterprise’s risk philosophy.</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Defining the Risk Management Philosophy</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23</a:t>
            </a:fld>
            <a:endParaRPr lang="en-US" dirty="0"/>
          </a:p>
        </p:txBody>
      </p:sp>
    </p:spTree>
    <p:extLst>
      <p:ext uri="{BB962C8B-B14F-4D97-AF65-F5344CB8AC3E}">
        <p14:creationId xmlns:p14="http://schemas.microsoft.com/office/powerpoint/2010/main" val="16171040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Text&#10;&#10;Description automatically generated">
            <a:extLst>
              <a:ext uri="{FF2B5EF4-FFF2-40B4-BE49-F238E27FC236}">
                <a16:creationId xmlns:a16="http://schemas.microsoft.com/office/drawing/2014/main" id="{6895DB50-8616-4E87-9ACC-5E416C5C825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489833" y="1419368"/>
            <a:ext cx="9212334" cy="4912111"/>
          </a:xfrm>
          <a:prstGeom prst="rect">
            <a:avLst/>
          </a:prstGeom>
          <a:ln>
            <a:noFill/>
          </a:ln>
          <a:effectLst>
            <a:outerShdw blurRad="292100" dist="139700" dir="2700000" algn="tl" rotWithShape="0">
              <a:srgbClr val="333333">
                <a:alpha val="65000"/>
              </a:srgbClr>
            </a:outerShdw>
          </a:effectLst>
        </p:spPr>
      </p:pic>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Defining the Risk Management Philosophy</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24</a:t>
            </a:fld>
            <a:endParaRPr lang="en-US" dirty="0"/>
          </a:p>
        </p:txBody>
      </p:sp>
    </p:spTree>
    <p:extLst>
      <p:ext uri="{BB962C8B-B14F-4D97-AF65-F5344CB8AC3E}">
        <p14:creationId xmlns:p14="http://schemas.microsoft.com/office/powerpoint/2010/main" val="23861990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419368"/>
            <a:ext cx="11572684" cy="4757595"/>
          </a:xfrm>
        </p:spPr>
        <p:txBody>
          <a:bodyPr>
            <a:normAutofit/>
          </a:bodyPr>
          <a:lstStyle/>
          <a:p>
            <a:pPr>
              <a:lnSpc>
                <a:spcPct val="300000"/>
              </a:lnSpc>
            </a:pPr>
            <a:r>
              <a:rPr lang="en-US" dirty="0"/>
              <a:t>Stakeholders need to understand any such statement and to take active steps to implement it in their day-to-day business activities. </a:t>
            </a:r>
          </a:p>
          <a:p>
            <a:pPr>
              <a:lnSpc>
                <a:spcPct val="300000"/>
              </a:lnSpc>
            </a:pPr>
            <a:r>
              <a:rPr lang="en-US" dirty="0"/>
              <a:t>They need to understand that all activities involve some risks, but their activities should be consistent with that philosophy.</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Defining the Risk Management Philosophy</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25</a:t>
            </a:fld>
            <a:endParaRPr lang="en-US" dirty="0"/>
          </a:p>
        </p:txBody>
      </p:sp>
    </p:spTree>
    <p:extLst>
      <p:ext uri="{BB962C8B-B14F-4D97-AF65-F5344CB8AC3E}">
        <p14:creationId xmlns:p14="http://schemas.microsoft.com/office/powerpoint/2010/main" val="219119248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419368"/>
            <a:ext cx="11572684" cy="4757595"/>
          </a:xfrm>
        </p:spPr>
        <p:txBody>
          <a:bodyPr>
            <a:normAutofit/>
          </a:bodyPr>
          <a:lstStyle/>
          <a:p>
            <a:pPr>
              <a:lnSpc>
                <a:spcPct val="200000"/>
              </a:lnSpc>
            </a:pPr>
            <a:r>
              <a:rPr lang="en-US" dirty="0"/>
              <a:t>3M Corporation is a good example of a company where stakeholders at all levels were encouraged to try new products or ventures to build the business. </a:t>
            </a:r>
          </a:p>
          <a:p>
            <a:pPr>
              <a:lnSpc>
                <a:spcPct val="200000"/>
              </a:lnSpc>
            </a:pPr>
            <a:r>
              <a:rPr lang="en-US" dirty="0"/>
              <a:t>Not every new venture worked, but the team there has evidently been encouraged over the years to take some prudent risks in order to encourage strong growth patterns. </a:t>
            </a:r>
          </a:p>
          <a:p>
            <a:pPr>
              <a:lnSpc>
                <a:spcPct val="200000"/>
              </a:lnSpc>
            </a:pPr>
            <a:r>
              <a:rPr lang="en-US" dirty="0"/>
              <a:t>This appears to be an environment where some risk appears to be tolerated in order to achieve growth.</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Translating a Risk Philosophy into a Culture</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26</a:t>
            </a:fld>
            <a:endParaRPr lang="en-US" dirty="0"/>
          </a:p>
        </p:txBody>
      </p:sp>
    </p:spTree>
    <p:extLst>
      <p:ext uri="{BB962C8B-B14F-4D97-AF65-F5344CB8AC3E}">
        <p14:creationId xmlns:p14="http://schemas.microsoft.com/office/powerpoint/2010/main" val="41218157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Diagram&#10;&#10;Description automatically generated">
            <a:extLst>
              <a:ext uri="{FF2B5EF4-FFF2-40B4-BE49-F238E27FC236}">
                <a16:creationId xmlns:a16="http://schemas.microsoft.com/office/drawing/2014/main" id="{7FFFE618-2628-4B9C-8E87-7D6E2A924C8D}"/>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459793" y="1362606"/>
            <a:ext cx="4960723" cy="4264956"/>
          </a:xfrm>
          <a:prstGeom prst="rect">
            <a:avLst/>
          </a:prstGeom>
          <a:ln>
            <a:noFill/>
          </a:ln>
          <a:effectLst>
            <a:outerShdw blurRad="292100" dist="139700" dir="2700000" algn="tl" rotWithShape="0">
              <a:srgbClr val="333333">
                <a:alpha val="65000"/>
              </a:srgbClr>
            </a:outerShdw>
          </a:effectLst>
        </p:spPr>
      </p:pic>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Translating a Risk Philosophy into a Culture</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27</a:t>
            </a:fld>
            <a:endParaRPr lang="en-US" dirty="0"/>
          </a:p>
        </p:txBody>
      </p:sp>
      <p:sp>
        <p:nvSpPr>
          <p:cNvPr id="8" name="TextBox 7">
            <a:extLst>
              <a:ext uri="{FF2B5EF4-FFF2-40B4-BE49-F238E27FC236}">
                <a16:creationId xmlns:a16="http://schemas.microsoft.com/office/drawing/2014/main" id="{A2829C6B-3CD2-4B52-B5FA-F10E52B80EDC}"/>
              </a:ext>
            </a:extLst>
          </p:cNvPr>
          <p:cNvSpPr txBox="1"/>
          <p:nvPr/>
        </p:nvSpPr>
        <p:spPr>
          <a:xfrm>
            <a:off x="6585829" y="5837434"/>
            <a:ext cx="5320686" cy="461665"/>
          </a:xfrm>
          <a:prstGeom prst="rect">
            <a:avLst/>
          </a:prstGeom>
          <a:noFill/>
        </p:spPr>
        <p:txBody>
          <a:bodyPr wrap="square">
            <a:spAutoFit/>
          </a:bodyPr>
          <a:lstStyle/>
          <a:p>
            <a:r>
              <a:rPr lang="en-US" sz="2400" dirty="0"/>
              <a:t>Relative Risks versus Expected Returns</a:t>
            </a:r>
          </a:p>
        </p:txBody>
      </p:sp>
      <p:sp>
        <p:nvSpPr>
          <p:cNvPr id="10" name="TextBox 9">
            <a:extLst>
              <a:ext uri="{FF2B5EF4-FFF2-40B4-BE49-F238E27FC236}">
                <a16:creationId xmlns:a16="http://schemas.microsoft.com/office/drawing/2014/main" id="{5735EFF4-A06E-4424-9872-8A7D4E018BF0}"/>
              </a:ext>
            </a:extLst>
          </p:cNvPr>
          <p:cNvSpPr txBox="1"/>
          <p:nvPr/>
        </p:nvSpPr>
        <p:spPr>
          <a:xfrm>
            <a:off x="183660" y="1647376"/>
            <a:ext cx="5912340" cy="4420890"/>
          </a:xfrm>
          <a:prstGeom prst="rect">
            <a:avLst/>
          </a:prstGeom>
          <a:noFill/>
        </p:spPr>
        <p:txBody>
          <a:bodyPr wrap="square">
            <a:spAutoFit/>
          </a:bodyPr>
          <a:lstStyle/>
          <a:p>
            <a:pPr marL="342900" indent="-342900">
              <a:lnSpc>
                <a:spcPct val="200000"/>
              </a:lnSpc>
              <a:buFont typeface="Arial" panose="020B0604020202020204" pitchFamily="34" charset="0"/>
              <a:buChar char="•"/>
            </a:pPr>
            <a:r>
              <a:rPr lang="en-US" sz="2400" dirty="0"/>
              <a:t>Too much of a high-risk culture with poor governance procedures is usually not good.</a:t>
            </a:r>
          </a:p>
          <a:p>
            <a:pPr marL="342900" indent="-342900">
              <a:lnSpc>
                <a:spcPct val="200000"/>
              </a:lnSpc>
              <a:buFont typeface="Arial" panose="020B0604020202020204" pitchFamily="34" charset="0"/>
              <a:buChar char="•"/>
            </a:pPr>
            <a:r>
              <a:rPr lang="en-US" sz="2400" dirty="0"/>
              <a:t>Both of extremes of very high - or very low-risk approaches are the results of fairly deliberate management strategies that should be understood by stakeholders.</a:t>
            </a:r>
          </a:p>
        </p:txBody>
      </p:sp>
    </p:spTree>
    <p:extLst>
      <p:ext uri="{BB962C8B-B14F-4D97-AF65-F5344CB8AC3E}">
        <p14:creationId xmlns:p14="http://schemas.microsoft.com/office/powerpoint/2010/main" val="305650904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419368"/>
            <a:ext cx="11572684" cy="4757595"/>
          </a:xfrm>
        </p:spPr>
        <p:txBody>
          <a:bodyPr>
            <a:normAutofit/>
          </a:bodyPr>
          <a:lstStyle/>
          <a:p>
            <a:pPr>
              <a:lnSpc>
                <a:spcPct val="250000"/>
              </a:lnSpc>
            </a:pPr>
            <a:r>
              <a:rPr lang="en-US" dirty="0"/>
              <a:t>Repeat Higher-Risk or Lower-Risk Strategies in All Business Communications.</a:t>
            </a:r>
          </a:p>
          <a:p>
            <a:pPr>
              <a:lnSpc>
                <a:spcPct val="250000"/>
              </a:lnSpc>
            </a:pPr>
            <a:r>
              <a:rPr lang="en-US" dirty="0"/>
              <a:t>Understand the Rules and Take Appropriate Compliance Actions..</a:t>
            </a:r>
          </a:p>
          <a:p>
            <a:pPr>
              <a:lnSpc>
                <a:spcPct val="250000"/>
              </a:lnSpc>
            </a:pPr>
            <a:r>
              <a:rPr lang="en-US" dirty="0"/>
              <a:t>Clearly Reward People for Making Appropriate Risk-Based Decisions.</a:t>
            </a:r>
          </a:p>
          <a:p>
            <a:pPr>
              <a:lnSpc>
                <a:spcPct val="250000"/>
              </a:lnSpc>
            </a:pPr>
            <a:r>
              <a:rPr lang="en-US" dirty="0"/>
              <a:t>Encourage All Stakeholders to Follow Good GRC Policies and Procedures.</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Translating a Risk Philosophy into a Culture</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28</a:t>
            </a:fld>
            <a:endParaRPr lang="en-US" dirty="0"/>
          </a:p>
        </p:txBody>
      </p:sp>
    </p:spTree>
    <p:extLst>
      <p:ext uri="{BB962C8B-B14F-4D97-AF65-F5344CB8AC3E}">
        <p14:creationId xmlns:p14="http://schemas.microsoft.com/office/powerpoint/2010/main" val="6774632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272016" y="1703237"/>
            <a:ext cx="7777202" cy="1534693"/>
          </a:xfrm>
        </p:spPr>
        <p:txBody>
          <a:bodyPr>
            <a:noAutofit/>
          </a:bodyPr>
          <a:lstStyle/>
          <a:p>
            <a:r>
              <a:rPr lang="en-US" dirty="0"/>
              <a:t>Enterprise Codes Of Conduct</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12360625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419368"/>
            <a:ext cx="11572684" cy="4757595"/>
          </a:xfrm>
        </p:spPr>
        <p:txBody>
          <a:bodyPr>
            <a:normAutofit/>
          </a:bodyPr>
          <a:lstStyle/>
          <a:p>
            <a:pPr>
              <a:lnSpc>
                <a:spcPct val="200000"/>
              </a:lnSpc>
            </a:pPr>
            <a:r>
              <a:rPr lang="en-US" dirty="0"/>
              <a:t>While a mission statement is a keystone to hold together the overall structure of corporate governance, an effective code of conduct provides the supporting rules for enterprise stakeholders.</a:t>
            </a:r>
          </a:p>
          <a:p>
            <a:pPr>
              <a:lnSpc>
                <a:spcPct val="200000"/>
              </a:lnSpc>
            </a:pPr>
            <a:r>
              <a:rPr lang="en-US" dirty="0"/>
              <a:t>An enterprise today should develop and enforce a code of conduct that covers a set of appropriate ethical, business, and governance rules for all of its stakeholders, whether the financial officers, all other employees, or a larger group of stakeholders. </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Enterprise Codes Of Conduct</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30</a:t>
            </a:fld>
            <a:endParaRPr lang="en-US" dirty="0"/>
          </a:p>
        </p:txBody>
      </p:sp>
    </p:spTree>
    <p:extLst>
      <p:ext uri="{BB962C8B-B14F-4D97-AF65-F5344CB8AC3E}">
        <p14:creationId xmlns:p14="http://schemas.microsoft.com/office/powerpoint/2010/main" val="39579266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566848"/>
            <a:ext cx="11572684" cy="4757595"/>
          </a:xfrm>
        </p:spPr>
        <p:txBody>
          <a:bodyPr>
            <a:normAutofit/>
          </a:bodyPr>
          <a:lstStyle/>
          <a:p>
            <a:r>
              <a:rPr lang="en-US" dirty="0"/>
              <a:t>An effective </a:t>
            </a:r>
            <a:r>
              <a:rPr lang="en-US" b="1" i="1" dirty="0">
                <a:solidFill>
                  <a:srgbClr val="0070C0"/>
                </a:solidFill>
              </a:rPr>
              <a:t>Code Of Conduct </a:t>
            </a:r>
            <a:r>
              <a:rPr lang="en-US" dirty="0"/>
              <a:t>will promote ethical business and GRC practices throughout an enterprise. </a:t>
            </a:r>
          </a:p>
          <a:p>
            <a:r>
              <a:rPr lang="en-US" dirty="0"/>
              <a:t>It is a key component of an enterprise’s GRC culture.</a:t>
            </a:r>
          </a:p>
          <a:p>
            <a:r>
              <a:rPr lang="en-US" dirty="0"/>
              <a:t>A </a:t>
            </a:r>
            <a:r>
              <a:rPr lang="en-US" b="1" i="1" dirty="0">
                <a:solidFill>
                  <a:srgbClr val="0070C0"/>
                </a:solidFill>
              </a:rPr>
              <a:t>Code Of Conduct </a:t>
            </a:r>
            <a:r>
              <a:rPr lang="en-US" dirty="0"/>
              <a:t>should be a clear, unambiguous set of rules or guidance that outlines rules or what is expected of members of the enterprise, whether officers, employees, contractors, vendors, or other stakeholders.</a:t>
            </a:r>
          </a:p>
          <a:p>
            <a:r>
              <a:rPr lang="en-US" dirty="0"/>
              <a:t>The </a:t>
            </a:r>
            <a:r>
              <a:rPr lang="en-US" b="1" i="1" dirty="0">
                <a:solidFill>
                  <a:srgbClr val="0070C0"/>
                </a:solidFill>
              </a:rPr>
              <a:t>Code </a:t>
            </a:r>
            <a:r>
              <a:rPr lang="en-US" dirty="0"/>
              <a:t>should be both based on the values and legal issues surrounding an enterprise.</a:t>
            </a:r>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Enterprise Codes Of Conduct</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31</a:t>
            </a:fld>
            <a:endParaRPr lang="en-US" dirty="0"/>
          </a:p>
        </p:txBody>
      </p:sp>
    </p:spTree>
    <p:extLst>
      <p:ext uri="{BB962C8B-B14F-4D97-AF65-F5344CB8AC3E}">
        <p14:creationId xmlns:p14="http://schemas.microsoft.com/office/powerpoint/2010/main" val="352273039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0911A37F-35D9-4A76-9C56-619796DBDEE1}"/>
              </a:ext>
            </a:extLst>
          </p:cNvPr>
          <p:cNvSpPr>
            <a:spLocks noGrp="1"/>
          </p:cNvSpPr>
          <p:nvPr>
            <p:ph idx="1"/>
          </p:nvPr>
        </p:nvSpPr>
        <p:spPr>
          <a:xfrm>
            <a:off x="300868" y="1478360"/>
            <a:ext cx="11572684" cy="4757595"/>
          </a:xfrm>
        </p:spPr>
        <p:txBody>
          <a:bodyPr>
            <a:normAutofit/>
          </a:bodyPr>
          <a:lstStyle/>
          <a:p>
            <a:pPr>
              <a:lnSpc>
                <a:spcPct val="200000"/>
              </a:lnSpc>
            </a:pPr>
            <a:r>
              <a:rPr lang="en-US" i="1" dirty="0"/>
              <a:t>"During working hours, employees are only permitted to use technology such as cellphones, social media or the internet for personal use while on break.“</a:t>
            </a:r>
          </a:p>
          <a:p>
            <a:pPr>
              <a:lnSpc>
                <a:spcPct val="200000"/>
              </a:lnSpc>
            </a:pPr>
            <a:endParaRPr lang="en-US" sz="1050" i="1" dirty="0"/>
          </a:p>
          <a:p>
            <a:pPr>
              <a:lnSpc>
                <a:spcPct val="200000"/>
              </a:lnSpc>
            </a:pPr>
            <a:r>
              <a:rPr lang="en-US" i="1" dirty="0"/>
              <a:t>"Our company's dress code is laid back most days. Employees are free to wear jeans, t-shirts, sweatshirts and leggings that are not see-through. Of course, if employees wish to wear business casual attire, they are encouraged to do so.”</a:t>
            </a:r>
          </a:p>
          <a:p>
            <a:pPr>
              <a:lnSpc>
                <a:spcPct val="200000"/>
              </a:lnSpc>
            </a:pPr>
            <a:endParaRPr lang="en-US" i="1" dirty="0"/>
          </a:p>
        </p:txBody>
      </p:sp>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Enterprise Codes Of Conduct -Examples</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32</a:t>
            </a:fld>
            <a:endParaRPr lang="en-US" dirty="0"/>
          </a:p>
        </p:txBody>
      </p:sp>
    </p:spTree>
    <p:extLst>
      <p:ext uri="{BB962C8B-B14F-4D97-AF65-F5344CB8AC3E}">
        <p14:creationId xmlns:p14="http://schemas.microsoft.com/office/powerpoint/2010/main" val="32503479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272016" y="1703237"/>
            <a:ext cx="7777202" cy="1534693"/>
          </a:xfrm>
        </p:spPr>
        <p:txBody>
          <a:bodyPr>
            <a:noAutofit/>
          </a:bodyPr>
          <a:lstStyle/>
          <a:p>
            <a:r>
              <a:rPr lang="en-US" dirty="0"/>
              <a:t>GRC Education Programs</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dirty="0"/>
          </a:p>
        </p:txBody>
      </p:sp>
    </p:spTree>
    <p:extLst>
      <p:ext uri="{BB962C8B-B14F-4D97-AF65-F5344CB8AC3E}">
        <p14:creationId xmlns:p14="http://schemas.microsoft.com/office/powerpoint/2010/main" val="235000201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EDDE9B-E3C1-41B4-9318-2D86CF18F3FA}"/>
              </a:ext>
            </a:extLst>
          </p:cNvPr>
          <p:cNvSpPr>
            <a:spLocks noGrp="1"/>
          </p:cNvSpPr>
          <p:nvPr>
            <p:ph idx="1"/>
          </p:nvPr>
        </p:nvSpPr>
        <p:spPr>
          <a:xfrm>
            <a:off x="300868" y="1419368"/>
            <a:ext cx="11572684" cy="4757595"/>
          </a:xfrm>
        </p:spPr>
        <p:txBody>
          <a:bodyPr>
            <a:normAutofit/>
          </a:bodyPr>
          <a:lstStyle/>
          <a:p>
            <a:pPr>
              <a:lnSpc>
                <a:spcPct val="200000"/>
              </a:lnSpc>
            </a:pPr>
            <a:r>
              <a:rPr lang="en-US" dirty="0"/>
              <a:t>Beyond strong messages to stakeholders, an appreciation of all elements of the GRC program should be communicated through ongoing training programs. </a:t>
            </a:r>
          </a:p>
          <a:p>
            <a:pPr>
              <a:lnSpc>
                <a:spcPct val="200000"/>
              </a:lnSpc>
            </a:pPr>
            <a:r>
              <a:rPr lang="en-US" dirty="0"/>
              <a:t>New stakeholders at all levels should learn that their enterprise faces risks and compliance requirements at all levels.</a:t>
            </a:r>
          </a:p>
          <a:p>
            <a:pPr>
              <a:lnSpc>
                <a:spcPct val="200000"/>
              </a:lnSpc>
            </a:pPr>
            <a:r>
              <a:rPr lang="en-US" dirty="0"/>
              <a:t>They are expected to take appropriate actions to consider those risks and to install corrective actions to guard against them. </a:t>
            </a:r>
          </a:p>
        </p:txBody>
      </p:sp>
      <p:sp>
        <p:nvSpPr>
          <p:cNvPr id="3" name="Title 2">
            <a:extLst>
              <a:ext uri="{FF2B5EF4-FFF2-40B4-BE49-F238E27FC236}">
                <a16:creationId xmlns:a16="http://schemas.microsoft.com/office/drawing/2014/main" id="{96D25818-945B-48E4-AAEA-B79D962E0F87}"/>
              </a:ext>
            </a:extLst>
          </p:cNvPr>
          <p:cNvSpPr>
            <a:spLocks noGrp="1"/>
          </p:cNvSpPr>
          <p:nvPr>
            <p:ph type="title"/>
          </p:nvPr>
        </p:nvSpPr>
        <p:spPr/>
        <p:txBody>
          <a:bodyPr/>
          <a:lstStyle/>
          <a:p>
            <a:r>
              <a:rPr lang="en-US" dirty="0"/>
              <a:t>GRC Education Programs</a:t>
            </a:r>
          </a:p>
        </p:txBody>
      </p:sp>
      <p:sp>
        <p:nvSpPr>
          <p:cNvPr id="4" name="Slide Number Placeholder 3">
            <a:extLst>
              <a:ext uri="{FF2B5EF4-FFF2-40B4-BE49-F238E27FC236}">
                <a16:creationId xmlns:a16="http://schemas.microsoft.com/office/drawing/2014/main" id="{7F698467-46A2-49F3-8F6B-B6CB1ACE5D9B}"/>
              </a:ext>
            </a:extLst>
          </p:cNvPr>
          <p:cNvSpPr>
            <a:spLocks noGrp="1"/>
          </p:cNvSpPr>
          <p:nvPr>
            <p:ph type="sldNum" sz="quarter" idx="12"/>
          </p:nvPr>
        </p:nvSpPr>
        <p:spPr/>
        <p:txBody>
          <a:bodyPr/>
          <a:lstStyle/>
          <a:p>
            <a:r>
              <a:rPr lang="en-US"/>
              <a:t>L11 - </a:t>
            </a:r>
            <a:fld id="{FDED41F8-FC0F-4085-8150-313B6CF05213}" type="slidenum">
              <a:rPr lang="en-US" smtClean="0"/>
              <a:pPr/>
              <a:t>34</a:t>
            </a:fld>
            <a:endParaRPr lang="en-US" dirty="0"/>
          </a:p>
        </p:txBody>
      </p:sp>
    </p:spTree>
    <p:extLst>
      <p:ext uri="{BB962C8B-B14F-4D97-AF65-F5344CB8AC3E}">
        <p14:creationId xmlns:p14="http://schemas.microsoft.com/office/powerpoint/2010/main" val="37654415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a:extLst>
              <a:ext uri="{FF2B5EF4-FFF2-40B4-BE49-F238E27FC236}">
                <a16:creationId xmlns:a16="http://schemas.microsoft.com/office/drawing/2014/main" id="{A1EDDE9B-E3C1-41B4-9318-2D86CF18F3FA}"/>
              </a:ext>
            </a:extLst>
          </p:cNvPr>
          <p:cNvSpPr>
            <a:spLocks noGrp="1"/>
          </p:cNvSpPr>
          <p:nvPr>
            <p:ph idx="1"/>
          </p:nvPr>
        </p:nvSpPr>
        <p:spPr>
          <a:xfrm>
            <a:off x="300868" y="1419368"/>
            <a:ext cx="11572684" cy="4757595"/>
          </a:xfrm>
        </p:spPr>
        <p:txBody>
          <a:bodyPr>
            <a:normAutofit/>
          </a:bodyPr>
          <a:lstStyle/>
          <a:p>
            <a:pPr>
              <a:lnSpc>
                <a:spcPct val="250000"/>
              </a:lnSpc>
            </a:pPr>
            <a:r>
              <a:rPr lang="en-US" dirty="0"/>
              <a:t>Many enterprises are not large enough nor have the time and resources to develop specialized risk management, compliance, and governance training materials, the message of the enterprise’s GRC culture can be </a:t>
            </a:r>
            <a:r>
              <a:rPr lang="en-US" b="1" i="1" dirty="0"/>
              <a:t>folded into other training materials </a:t>
            </a:r>
            <a:r>
              <a:rPr lang="en-US" dirty="0"/>
              <a:t>covering other areas.</a:t>
            </a:r>
          </a:p>
        </p:txBody>
      </p:sp>
      <p:sp>
        <p:nvSpPr>
          <p:cNvPr id="3" name="Title 2">
            <a:extLst>
              <a:ext uri="{FF2B5EF4-FFF2-40B4-BE49-F238E27FC236}">
                <a16:creationId xmlns:a16="http://schemas.microsoft.com/office/drawing/2014/main" id="{96D25818-945B-48E4-AAEA-B79D962E0F87}"/>
              </a:ext>
            </a:extLst>
          </p:cNvPr>
          <p:cNvSpPr>
            <a:spLocks noGrp="1"/>
          </p:cNvSpPr>
          <p:nvPr>
            <p:ph type="title"/>
          </p:nvPr>
        </p:nvSpPr>
        <p:spPr/>
        <p:txBody>
          <a:bodyPr/>
          <a:lstStyle/>
          <a:p>
            <a:r>
              <a:rPr lang="en-US" dirty="0"/>
              <a:t>GRC Education Programs</a:t>
            </a:r>
          </a:p>
        </p:txBody>
      </p:sp>
      <p:sp>
        <p:nvSpPr>
          <p:cNvPr id="4" name="Slide Number Placeholder 3">
            <a:extLst>
              <a:ext uri="{FF2B5EF4-FFF2-40B4-BE49-F238E27FC236}">
                <a16:creationId xmlns:a16="http://schemas.microsoft.com/office/drawing/2014/main" id="{7F698467-46A2-49F3-8F6B-B6CB1ACE5D9B}"/>
              </a:ext>
            </a:extLst>
          </p:cNvPr>
          <p:cNvSpPr>
            <a:spLocks noGrp="1"/>
          </p:cNvSpPr>
          <p:nvPr>
            <p:ph type="sldNum" sz="quarter" idx="12"/>
          </p:nvPr>
        </p:nvSpPr>
        <p:spPr/>
        <p:txBody>
          <a:bodyPr/>
          <a:lstStyle/>
          <a:p>
            <a:r>
              <a:rPr lang="en-US"/>
              <a:t>L11 - </a:t>
            </a:r>
            <a:fld id="{FDED41F8-FC0F-4085-8150-313B6CF05213}" type="slidenum">
              <a:rPr lang="en-US" smtClean="0"/>
              <a:pPr/>
              <a:t>35</a:t>
            </a:fld>
            <a:endParaRPr lang="en-US" dirty="0"/>
          </a:p>
        </p:txBody>
      </p:sp>
    </p:spTree>
    <p:extLst>
      <p:ext uri="{BB962C8B-B14F-4D97-AF65-F5344CB8AC3E}">
        <p14:creationId xmlns:p14="http://schemas.microsoft.com/office/powerpoint/2010/main" val="42542833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Text&#10;&#10;Description automatically generated">
            <a:extLst>
              <a:ext uri="{FF2B5EF4-FFF2-40B4-BE49-F238E27FC236}">
                <a16:creationId xmlns:a16="http://schemas.microsoft.com/office/drawing/2014/main" id="{5F14E229-A405-45E0-995E-D7186D9DC3E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241550" y="1256827"/>
            <a:ext cx="8061779" cy="5011699"/>
          </a:xfrm>
          <a:prstGeom prst="rect">
            <a:avLst/>
          </a:prstGeom>
          <a:ln>
            <a:noFill/>
          </a:ln>
          <a:effectLst>
            <a:outerShdw blurRad="292100" dist="139700" dir="2700000" algn="tl" rotWithShape="0">
              <a:srgbClr val="333333">
                <a:alpha val="65000"/>
              </a:srgbClr>
            </a:outerShdw>
          </a:effectLst>
        </p:spPr>
      </p:pic>
      <p:sp>
        <p:nvSpPr>
          <p:cNvPr id="4" name="Title 3">
            <a:extLst>
              <a:ext uri="{FF2B5EF4-FFF2-40B4-BE49-F238E27FC236}">
                <a16:creationId xmlns:a16="http://schemas.microsoft.com/office/drawing/2014/main" id="{7A0566E0-D52F-4CDB-9652-D4CD0118ED66}"/>
              </a:ext>
            </a:extLst>
          </p:cNvPr>
          <p:cNvSpPr>
            <a:spLocks noGrp="1"/>
          </p:cNvSpPr>
          <p:nvPr>
            <p:ph type="title"/>
          </p:nvPr>
        </p:nvSpPr>
        <p:spPr/>
        <p:txBody>
          <a:bodyPr/>
          <a:lstStyle/>
          <a:p>
            <a:r>
              <a:rPr lang="en-US" dirty="0"/>
              <a:t>GRC Education Programs</a:t>
            </a:r>
          </a:p>
        </p:txBody>
      </p:sp>
      <p:sp>
        <p:nvSpPr>
          <p:cNvPr id="3" name="Slide Number Placeholder 2">
            <a:extLst>
              <a:ext uri="{FF2B5EF4-FFF2-40B4-BE49-F238E27FC236}">
                <a16:creationId xmlns:a16="http://schemas.microsoft.com/office/drawing/2014/main" id="{603CCC80-FB09-4BC0-8055-2846A5366AB8}"/>
              </a:ext>
            </a:extLst>
          </p:cNvPr>
          <p:cNvSpPr>
            <a:spLocks noGrp="1"/>
          </p:cNvSpPr>
          <p:nvPr>
            <p:ph type="sldNum" sz="quarter" idx="12"/>
          </p:nvPr>
        </p:nvSpPr>
        <p:spPr/>
        <p:txBody>
          <a:bodyPr/>
          <a:lstStyle/>
          <a:p>
            <a:r>
              <a:rPr lang="en-US"/>
              <a:t>L11 - </a:t>
            </a:r>
            <a:fld id="{FDED41F8-FC0F-4085-8150-313B6CF05213}" type="slidenum">
              <a:rPr lang="en-US" smtClean="0"/>
              <a:pPr/>
              <a:t>36</a:t>
            </a:fld>
            <a:endParaRPr lang="en-US" dirty="0"/>
          </a:p>
        </p:txBody>
      </p:sp>
    </p:spTree>
    <p:extLst>
      <p:ext uri="{BB962C8B-B14F-4D97-AF65-F5344CB8AC3E}">
        <p14:creationId xmlns:p14="http://schemas.microsoft.com/office/powerpoint/2010/main" val="8418888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02AB7CB-99BB-4A64-B867-8A91AD44F9A6}"/>
              </a:ext>
            </a:extLst>
          </p:cNvPr>
          <p:cNvSpPr>
            <a:spLocks noGrp="1"/>
          </p:cNvSpPr>
          <p:nvPr>
            <p:ph type="title"/>
          </p:nvPr>
        </p:nvSpPr>
        <p:spPr>
          <a:xfrm>
            <a:off x="540888" y="1703237"/>
            <a:ext cx="7043900" cy="1534693"/>
          </a:xfrm>
        </p:spPr>
        <p:txBody>
          <a:bodyPr>
            <a:normAutofit/>
          </a:bodyPr>
          <a:lstStyle/>
          <a:p>
            <a:r>
              <a:rPr lang="en-US" sz="5400" dirty="0"/>
              <a:t>Summary</a:t>
            </a:r>
          </a:p>
        </p:txBody>
      </p:sp>
      <p:sp>
        <p:nvSpPr>
          <p:cNvPr id="6" name="Content Placeholder 5">
            <a:extLst>
              <a:ext uri="{FF2B5EF4-FFF2-40B4-BE49-F238E27FC236}">
                <a16:creationId xmlns:a16="http://schemas.microsoft.com/office/drawing/2014/main" id="{4BA8FBA3-A4E8-40B9-A083-BC470FB026AD}"/>
              </a:ext>
            </a:extLst>
          </p:cNvPr>
          <p:cNvSpPr>
            <a:spLocks noGrp="1"/>
          </p:cNvSpPr>
          <p:nvPr>
            <p:ph idx="1"/>
          </p:nvPr>
        </p:nvSpPr>
        <p:spPr/>
        <p:txBody>
          <a:bodyPr/>
          <a:lstStyle/>
          <a:p>
            <a:endParaRPr lang="en-US"/>
          </a:p>
        </p:txBody>
      </p:sp>
    </p:spTree>
    <p:extLst>
      <p:ext uri="{BB962C8B-B14F-4D97-AF65-F5344CB8AC3E}">
        <p14:creationId xmlns:p14="http://schemas.microsoft.com/office/powerpoint/2010/main" val="152733091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B6B5029B-8521-4197-A25B-372D600D71C7}"/>
              </a:ext>
            </a:extLst>
          </p:cNvPr>
          <p:cNvSpPr>
            <a:spLocks noGrp="1"/>
          </p:cNvSpPr>
          <p:nvPr>
            <p:ph idx="1"/>
          </p:nvPr>
        </p:nvSpPr>
        <p:spPr/>
        <p:txBody>
          <a:bodyPr>
            <a:normAutofit/>
          </a:bodyPr>
          <a:lstStyle/>
          <a:p>
            <a:pPr>
              <a:lnSpc>
                <a:spcPct val="200000"/>
              </a:lnSpc>
            </a:pPr>
            <a:r>
              <a:rPr lang="en-US" dirty="0"/>
              <a:t>This should be a culture that reflects the appetite for risk that has been described and defined by senior management, that has strong standards for regulatory and rules compliance, and that has an overall governance program that should be followed by stakeholders at all levels.</a:t>
            </a:r>
          </a:p>
          <a:p>
            <a:pPr>
              <a:lnSpc>
                <a:spcPct val="200000"/>
              </a:lnSpc>
            </a:pPr>
            <a:r>
              <a:rPr lang="en-US" dirty="0"/>
              <a:t>A strong ethics program, based on a meaningful mission statement and a code of conduct, are key elements to any overall program of corporate governance in an enterprise.</a:t>
            </a:r>
          </a:p>
        </p:txBody>
      </p:sp>
      <p:sp>
        <p:nvSpPr>
          <p:cNvPr id="4" name="Title 3">
            <a:extLst>
              <a:ext uri="{FF2B5EF4-FFF2-40B4-BE49-F238E27FC236}">
                <a16:creationId xmlns:a16="http://schemas.microsoft.com/office/drawing/2014/main" id="{F8573C57-BB84-4DEA-B991-DFD325A3F9AF}"/>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D1F29041-8969-4CD2-9006-7C726286FE74}"/>
              </a:ext>
            </a:extLst>
          </p:cNvPr>
          <p:cNvSpPr>
            <a:spLocks noGrp="1"/>
          </p:cNvSpPr>
          <p:nvPr>
            <p:ph type="sldNum" sz="quarter" idx="12"/>
          </p:nvPr>
        </p:nvSpPr>
        <p:spPr/>
        <p:txBody>
          <a:bodyPr/>
          <a:lstStyle/>
          <a:p>
            <a:r>
              <a:rPr lang="en-US"/>
              <a:t>L11 - </a:t>
            </a:r>
            <a:fld id="{FDED41F8-FC0F-4085-8150-313B6CF05213}" type="slidenum">
              <a:rPr lang="en-US" smtClean="0"/>
              <a:pPr/>
              <a:t>38</a:t>
            </a:fld>
            <a:endParaRPr lang="en-US" dirty="0"/>
          </a:p>
        </p:txBody>
      </p:sp>
    </p:spTree>
    <p:extLst>
      <p:ext uri="{BB962C8B-B14F-4D97-AF65-F5344CB8AC3E}">
        <p14:creationId xmlns:p14="http://schemas.microsoft.com/office/powerpoint/2010/main" val="170901292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D85754-6E40-4569-B9B0-0ED2A1C0566F}"/>
              </a:ext>
            </a:extLst>
          </p:cNvPr>
          <p:cNvSpPr>
            <a:spLocks noGrp="1"/>
          </p:cNvSpPr>
          <p:nvPr>
            <p:ph type="title"/>
          </p:nvPr>
        </p:nvSpPr>
        <p:spPr/>
        <p:txBody>
          <a:bodyPr/>
          <a:lstStyle/>
          <a:p>
            <a:endParaRPr lang="en-US"/>
          </a:p>
        </p:txBody>
      </p:sp>
      <p:sp>
        <p:nvSpPr>
          <p:cNvPr id="3" name="Slide Number Placeholder 2">
            <a:extLst>
              <a:ext uri="{FF2B5EF4-FFF2-40B4-BE49-F238E27FC236}">
                <a16:creationId xmlns:a16="http://schemas.microsoft.com/office/drawing/2014/main" id="{D1F29041-8969-4CD2-9006-7C726286FE74}"/>
              </a:ext>
            </a:extLst>
          </p:cNvPr>
          <p:cNvSpPr>
            <a:spLocks noGrp="1"/>
          </p:cNvSpPr>
          <p:nvPr>
            <p:ph type="sldNum" sz="quarter" idx="12"/>
          </p:nvPr>
        </p:nvSpPr>
        <p:spPr/>
        <p:txBody>
          <a:bodyPr/>
          <a:lstStyle/>
          <a:p>
            <a:r>
              <a:rPr lang="en-US"/>
              <a:t>L11 - </a:t>
            </a:r>
            <a:fld id="{FDED41F8-FC0F-4085-8150-313B6CF05213}" type="slidenum">
              <a:rPr lang="en-US" smtClean="0"/>
              <a:pPr/>
              <a:t>39</a:t>
            </a:fld>
            <a:endParaRPr lang="en-US" dirty="0"/>
          </a:p>
        </p:txBody>
      </p:sp>
      <p:pic>
        <p:nvPicPr>
          <p:cNvPr id="4" name="Picture 3">
            <a:extLst>
              <a:ext uri="{FF2B5EF4-FFF2-40B4-BE49-F238E27FC236}">
                <a16:creationId xmlns:a16="http://schemas.microsoft.com/office/drawing/2014/main" id="{54E7A19F-979C-475B-99B0-A5BB99BFBC1F}"/>
              </a:ext>
            </a:extLst>
          </p:cNvPr>
          <p:cNvPicPr>
            <a:picLocks noChangeAspect="1"/>
          </p:cNvPicPr>
          <p:nvPr/>
        </p:nvPicPr>
        <p:blipFill>
          <a:blip r:embed="rId2"/>
          <a:stretch>
            <a:fillRect/>
          </a:stretch>
        </p:blipFill>
        <p:spPr>
          <a:xfrm>
            <a:off x="112187" y="113577"/>
            <a:ext cx="6096528" cy="3429297"/>
          </a:xfrm>
          <a:prstGeom prst="rect">
            <a:avLst/>
          </a:prstGeom>
          <a:ln>
            <a:noFill/>
          </a:ln>
          <a:effectLst>
            <a:outerShdw blurRad="292100" dist="139700" dir="2700000" algn="tl" rotWithShape="0">
              <a:srgbClr val="333333">
                <a:alpha val="65000"/>
              </a:srgbClr>
            </a:outerShdw>
          </a:effectLst>
        </p:spPr>
      </p:pic>
      <p:pic>
        <p:nvPicPr>
          <p:cNvPr id="5" name="Picture 4">
            <a:extLst>
              <a:ext uri="{FF2B5EF4-FFF2-40B4-BE49-F238E27FC236}">
                <a16:creationId xmlns:a16="http://schemas.microsoft.com/office/drawing/2014/main" id="{008D70CF-245B-4192-A08D-FB1D0A219914}"/>
              </a:ext>
            </a:extLst>
          </p:cNvPr>
          <p:cNvPicPr>
            <a:picLocks noChangeAspect="1"/>
          </p:cNvPicPr>
          <p:nvPr/>
        </p:nvPicPr>
        <p:blipFill>
          <a:blip r:embed="rId3"/>
          <a:stretch>
            <a:fillRect/>
          </a:stretch>
        </p:blipFill>
        <p:spPr>
          <a:xfrm>
            <a:off x="5966956" y="2978137"/>
            <a:ext cx="6096528" cy="342929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840068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EF2D79B7-899F-4AF6-84E8-C1C8505928A1}"/>
              </a:ext>
            </a:extLst>
          </p:cNvPr>
          <p:cNvSpPr>
            <a:spLocks noGrp="1"/>
          </p:cNvSpPr>
          <p:nvPr>
            <p:ph type="title"/>
          </p:nvPr>
        </p:nvSpPr>
        <p:spPr/>
        <p:txBody>
          <a:bodyPr/>
          <a:lstStyle/>
          <a:p>
            <a:r>
              <a:rPr lang="en-US" dirty="0"/>
              <a:t>References </a:t>
            </a:r>
          </a:p>
        </p:txBody>
      </p:sp>
      <p:sp>
        <p:nvSpPr>
          <p:cNvPr id="6" name="Content Placeholder 5">
            <a:extLst>
              <a:ext uri="{FF2B5EF4-FFF2-40B4-BE49-F238E27FC236}">
                <a16:creationId xmlns:a16="http://schemas.microsoft.com/office/drawing/2014/main" id="{35D1E37B-1082-42CF-B292-2B18B071FB68}"/>
              </a:ext>
            </a:extLst>
          </p:cNvPr>
          <p:cNvSpPr>
            <a:spLocks noGrp="1"/>
          </p:cNvSpPr>
          <p:nvPr>
            <p:ph idx="1"/>
          </p:nvPr>
        </p:nvSpPr>
        <p:spPr>
          <a:xfrm>
            <a:off x="272016" y="3603008"/>
            <a:ext cx="8324454" cy="2770495"/>
          </a:xfrm>
        </p:spPr>
        <p:txBody>
          <a:bodyPr>
            <a:normAutofit/>
          </a:bodyPr>
          <a:lstStyle/>
          <a:p>
            <a:pPr>
              <a:lnSpc>
                <a:spcPct val="200000"/>
              </a:lnSpc>
            </a:pPr>
            <a:r>
              <a:rPr lang="en-US" sz="2000" dirty="0"/>
              <a:t>COSO Enterprise Risk Management: Establishing Effective Governance, Risk, and Compliance Processes. </a:t>
            </a:r>
            <a:r>
              <a:rPr lang="en-US" sz="2000" i="1" dirty="0"/>
              <a:t>Robert R. Moeller</a:t>
            </a:r>
            <a:r>
              <a:rPr lang="en-US" sz="2000" dirty="0"/>
              <a:t>.</a:t>
            </a:r>
          </a:p>
        </p:txBody>
      </p:sp>
    </p:spTree>
    <p:extLst>
      <p:ext uri="{BB962C8B-B14F-4D97-AF65-F5344CB8AC3E}">
        <p14:creationId xmlns:p14="http://schemas.microsoft.com/office/powerpoint/2010/main" val="164154845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4542</TotalTime>
  <Words>2023</Words>
  <Application>Microsoft Office PowerPoint</Application>
  <PresentationFormat>Widescreen</PresentationFormat>
  <Paragraphs>159</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Session Outline</vt:lpstr>
      <vt:lpstr>Introduction</vt:lpstr>
      <vt:lpstr>Introduction </vt:lpstr>
      <vt:lpstr>Introduction </vt:lpstr>
      <vt:lpstr>Introduction </vt:lpstr>
      <vt:lpstr>Introduction </vt:lpstr>
      <vt:lpstr>Introduction </vt:lpstr>
      <vt:lpstr>Introduction </vt:lpstr>
      <vt:lpstr>First Steps To Establishing A GRC Culture</vt:lpstr>
      <vt:lpstr>First Steps To Establishing A GRC Culture</vt:lpstr>
      <vt:lpstr>First Steps To Establishing A GRC Culture</vt:lpstr>
      <vt:lpstr>First Steps To Establishing A GRC Culture</vt:lpstr>
      <vt:lpstr>To Build An Enterprise-Wide GRC Culture</vt:lpstr>
      <vt:lpstr>To Build An Enterprise-Wide GRC Culture</vt:lpstr>
      <vt:lpstr>To Build An Enterprise-Wide GRC Culture</vt:lpstr>
      <vt:lpstr>Promoting The Concept Of Enterprise Risk</vt:lpstr>
      <vt:lpstr>Promoting The Concept Of Enterprise Risk</vt:lpstr>
      <vt:lpstr>Promoting The Concept Of Enterprise Risk</vt:lpstr>
      <vt:lpstr>Defining the Risk Management Philosophy</vt:lpstr>
      <vt:lpstr>Defining the Risk Management Philosophy</vt:lpstr>
      <vt:lpstr>Defining the Risk Management Philosophy</vt:lpstr>
      <vt:lpstr>Defining the Risk Management Philosophy</vt:lpstr>
      <vt:lpstr>Defining the Risk Management Philosophy</vt:lpstr>
      <vt:lpstr>Defining the Risk Management Philosophy</vt:lpstr>
      <vt:lpstr>Translating a Risk Philosophy into a Culture</vt:lpstr>
      <vt:lpstr>Translating a Risk Philosophy into a Culture</vt:lpstr>
      <vt:lpstr>Translating a Risk Philosophy into a Culture</vt:lpstr>
      <vt:lpstr>Enterprise Codes Of Conduct</vt:lpstr>
      <vt:lpstr>Enterprise Codes Of Conduct</vt:lpstr>
      <vt:lpstr>Enterprise Codes Of Conduct</vt:lpstr>
      <vt:lpstr>Enterprise Codes Of Conduct -Examples</vt:lpstr>
      <vt:lpstr>GRC Education Programs</vt:lpstr>
      <vt:lpstr>GRC Education Programs</vt:lpstr>
      <vt:lpstr>GRC Education Programs</vt:lpstr>
      <vt:lpstr>GRC Education Programs</vt:lpstr>
      <vt:lpstr>Summary</vt:lpstr>
      <vt:lpstr>PowerPoint Presentation</vt:lpstr>
      <vt:lpstr>PowerPoint Presentation</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Abdullah Jameel Yousuf Halawany</cp:lastModifiedBy>
  <cp:revision>40</cp:revision>
  <dcterms:created xsi:type="dcterms:W3CDTF">2021-08-03T13:03:26Z</dcterms:created>
  <dcterms:modified xsi:type="dcterms:W3CDTF">2021-11-25T21:05:56Z</dcterms:modified>
</cp:coreProperties>
</file>