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276" r:id="rId4"/>
    <p:sldId id="507" r:id="rId5"/>
    <p:sldId id="534" r:id="rId6"/>
    <p:sldId id="508" r:id="rId7"/>
    <p:sldId id="535" r:id="rId8"/>
    <p:sldId id="506" r:id="rId9"/>
    <p:sldId id="536" r:id="rId10"/>
    <p:sldId id="505" r:id="rId11"/>
    <p:sldId id="504" r:id="rId12"/>
    <p:sldId id="513" r:id="rId13"/>
    <p:sldId id="512" r:id="rId14"/>
    <p:sldId id="511" r:id="rId15"/>
    <p:sldId id="532" r:id="rId16"/>
    <p:sldId id="510" r:id="rId17"/>
    <p:sldId id="509" r:id="rId18"/>
    <p:sldId id="497" r:id="rId19"/>
    <p:sldId id="502" r:id="rId20"/>
    <p:sldId id="496" r:id="rId21"/>
    <p:sldId id="500" r:id="rId22"/>
    <p:sldId id="495" r:id="rId23"/>
    <p:sldId id="503" r:id="rId24"/>
    <p:sldId id="533" r:id="rId25"/>
    <p:sldId id="521" r:id="rId26"/>
    <p:sldId id="520" r:id="rId27"/>
    <p:sldId id="519" r:id="rId28"/>
    <p:sldId id="537" r:id="rId29"/>
    <p:sldId id="518" r:id="rId30"/>
    <p:sldId id="517" r:id="rId31"/>
    <p:sldId id="516" r:id="rId32"/>
    <p:sldId id="515" r:id="rId33"/>
    <p:sldId id="514" r:id="rId34"/>
    <p:sldId id="526" r:id="rId35"/>
    <p:sldId id="525" r:id="rId36"/>
    <p:sldId id="524" r:id="rId37"/>
    <p:sldId id="523" r:id="rId38"/>
    <p:sldId id="522" r:id="rId39"/>
    <p:sldId id="494" r:id="rId40"/>
    <p:sldId id="53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07"/>
            <p14:sldId id="534"/>
            <p14:sldId id="508"/>
            <p14:sldId id="535"/>
            <p14:sldId id="506"/>
            <p14:sldId id="536"/>
            <p14:sldId id="505"/>
            <p14:sldId id="504"/>
            <p14:sldId id="513"/>
            <p14:sldId id="512"/>
            <p14:sldId id="511"/>
            <p14:sldId id="532"/>
            <p14:sldId id="510"/>
            <p14:sldId id="509"/>
            <p14:sldId id="497"/>
            <p14:sldId id="502"/>
            <p14:sldId id="496"/>
            <p14:sldId id="500"/>
            <p14:sldId id="495"/>
            <p14:sldId id="503"/>
            <p14:sldId id="533"/>
            <p14:sldId id="521"/>
            <p14:sldId id="520"/>
            <p14:sldId id="519"/>
            <p14:sldId id="537"/>
            <p14:sldId id="518"/>
            <p14:sldId id="517"/>
            <p14:sldId id="516"/>
            <p14:sldId id="515"/>
            <p14:sldId id="514"/>
            <p14:sldId id="526"/>
            <p14:sldId id="525"/>
            <p14:sldId id="524"/>
            <p14:sldId id="523"/>
            <p14:sldId id="522"/>
            <p14:sldId id="494"/>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0FD7FC9D-2482-4ACF-8AE4-0566F8397374}"/>
    <pc:docChg chg="modSld">
      <pc:chgData name="Abdelfattah Nabil" userId="77a49ace32e08614" providerId="LiveId" clId="{0FD7FC9D-2482-4ACF-8AE4-0566F8397374}" dt="2023-05-18T21:41:42.521" v="11" actId="20577"/>
      <pc:docMkLst>
        <pc:docMk/>
      </pc:docMkLst>
      <pc:sldChg chg="modSp mod">
        <pc:chgData name="Abdelfattah Nabil" userId="77a49ace32e08614" providerId="LiveId" clId="{0FD7FC9D-2482-4ACF-8AE4-0566F8397374}" dt="2023-05-18T21:13:01.674" v="10" actId="20577"/>
        <pc:sldMkLst>
          <pc:docMk/>
          <pc:sldMk cId="3774984797" sldId="480"/>
        </pc:sldMkLst>
        <pc:spChg chg="mod">
          <ac:chgData name="Abdelfattah Nabil" userId="77a49ace32e08614" providerId="LiveId" clId="{0FD7FC9D-2482-4ACF-8AE4-0566F8397374}" dt="2023-05-18T21:13:01.674" v="10" actId="20577"/>
          <ac:spMkLst>
            <pc:docMk/>
            <pc:sldMk cId="3774984797" sldId="480"/>
            <ac:spMk id="34" creationId="{15C30772-0DD8-7BE1-E943-20DE696CFBEA}"/>
          </ac:spMkLst>
        </pc:spChg>
      </pc:sldChg>
      <pc:sldChg chg="modSp mod">
        <pc:chgData name="Abdelfattah Nabil" userId="77a49ace32e08614" providerId="LiveId" clId="{0FD7FC9D-2482-4ACF-8AE4-0566F8397374}" dt="2023-05-18T21:41:42.521" v="11" actId="20577"/>
        <pc:sldMkLst>
          <pc:docMk/>
          <pc:sldMk cId="3557517195" sldId="495"/>
        </pc:sldMkLst>
        <pc:spChg chg="mod">
          <ac:chgData name="Abdelfattah Nabil" userId="77a49ace32e08614" providerId="LiveId" clId="{0FD7FC9D-2482-4ACF-8AE4-0566F8397374}" dt="2023-05-18T21:41:42.521" v="11" actId="20577"/>
          <ac:spMkLst>
            <pc:docMk/>
            <pc:sldMk cId="3557517195" sldId="495"/>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f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fi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fif"/><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الثانية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83F96E30-83EE-CCD8-9F54-095CA0D431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884" y="254141"/>
            <a:ext cx="1740748" cy="174074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46966" y="1604935"/>
            <a:ext cx="4955591" cy="3690241"/>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لغة الإذاعة وتطورها</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مميزات اللغة الإذاعية</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لغة التلفزيون وتطورها</a:t>
            </a:r>
          </a:p>
          <a:p>
            <a:pPr marL="342900" indent="-342900" algn="r" rtl="1">
              <a:lnSpc>
                <a:spcPct val="120000"/>
              </a:lnSpc>
              <a:buFont typeface="Arial" panose="020B0604020202020204" pitchFamily="34" charset="0"/>
              <a:buChar char="•"/>
            </a:pPr>
            <a:endParaRPr lang="ar-EG" sz="28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800" b="1" dirty="0">
                <a:solidFill>
                  <a:schemeClr val="bg1"/>
                </a:solidFill>
                <a:latin typeface="Simplified Arabic" panose="02020603050405020304" pitchFamily="18" charset="-78"/>
                <a:cs typeface="Simplified Arabic" panose="02020603050405020304" pitchFamily="18" charset="-78"/>
              </a:rPr>
              <a:t>مميزات لغة التليفزيون</a:t>
            </a:r>
            <a:endParaRPr lang="en-US" sz="2800" b="1" dirty="0">
              <a:solidFill>
                <a:schemeClr val="bg1"/>
              </a:solidFill>
              <a:latin typeface="Simplified Arabic" panose="02020603050405020304" pitchFamily="18" charset="-78"/>
              <a:cs typeface="Simplified Arabic" panose="02020603050405020304" pitchFamily="18"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الثانية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4F83662-FC06-3067-3386-9A1587B68F1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22320" y="3353848"/>
            <a:ext cx="4419218" cy="816827"/>
          </a:xfrm>
          <a:prstGeom prst="rect">
            <a:avLst/>
          </a:prstGeom>
          <a:noFill/>
        </p:spPr>
        <p:txBody>
          <a:bodyPr wrap="square" rtlCol="0">
            <a:spAutoFit/>
          </a:bodyPr>
          <a:lstStyle/>
          <a:p>
            <a:pPr marL="0" marR="0" algn="just" rtl="1">
              <a:lnSpc>
                <a:spcPct val="107000"/>
              </a:lnSpc>
              <a:spcBef>
                <a:spcPts val="0"/>
              </a:spcBef>
              <a:spcAft>
                <a:spcPts val="800"/>
              </a:spcAft>
            </a:pPr>
            <a:r>
              <a:rPr lang="ar-EG" sz="4400" b="1" dirty="0">
                <a:effectLst/>
                <a:latin typeface="Simplified Arabic" panose="02020603050405020304" pitchFamily="18" charset="-78"/>
                <a:ea typeface="Calibri" panose="020F0502020204030204" pitchFamily="34" charset="0"/>
                <a:cs typeface="Simplified Arabic" panose="02020603050405020304" pitchFamily="18" charset="-78"/>
              </a:rPr>
              <a:t>لغة الإذاعة وتطورها</a:t>
            </a:r>
            <a:endParaRPr lang="en-US" sz="44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BC874A2-D722-AF88-FCBF-B18C4A9FA7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44254"/>
            <a:ext cx="8417320" cy="230268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تتكون لغة الإذاعة من رموز لغوية وأصوات، وتتفوق الإذاعة عن غيرها بمدى توظيفها اللغة المنطوقة ولغة الموسيقى والمؤثرات بتأدية الأهداف المطلوبة منها.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6627198-4A5C-B415-E552-17734698C2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150987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44254"/>
            <a:ext cx="8417320" cy="177574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وكلما تفوقت لغة الإذاعة في توصيل مضمونها بما يتوافق مع جمهورها تكون حققت أهم أهداف انتشارها ونموها وازدهارها</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5C45678-1764-800F-3F0E-59D7CAA8CF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450546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831665"/>
            <a:ext cx="8417320" cy="177574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ولغة الإذاعة التي تنفصل عن الواقع وتبتعد عن جمهورها فإنها تفقد أهم أسباب استمرارها وتكون عبئاً على مالكها.</a:t>
            </a: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4DC358F-369C-1E0F-D877-F360755B15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88203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0784"/>
            <a:ext cx="8417320" cy="2829621"/>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وتمثل اللغة الإذاعية منظومة من الرموز والإشارات الدلالية المؤدية للمعاني وللمفاهيم المختلفة، وتعبر عن الفكر الإنساني وما يهدف إليه من مقاصد من خلال اللغة يعتمد على الصوت المنطوق بهذه الرموز والإشارات الدلالية المعبرة عن معانٍ معينة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517B3A8-1FBE-CBBA-1292-5500E31726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7308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814304"/>
            <a:ext cx="8417320" cy="2039020"/>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Simplified Arabic" panose="02020603050405020304" pitchFamily="18" charset="-78"/>
                <a:ea typeface="Calibri" panose="020F0502020204030204" pitchFamily="34" charset="0"/>
                <a:cs typeface="Simplified Arabic" panose="02020603050405020304" pitchFamily="18" charset="-78"/>
              </a:rPr>
              <a:t>يحمل مضمون البرامج الإذاعية ما يريد المرسل الإذاعي إيصاله إلى المتلقي، بما يتناسب مع سياسة وسيلته، لتصل إلى عقل المتلقي الحقيقة التي يريدها، والتي شكلها في ذهنه، وأحياناً في قلبه قبل عقله.</a:t>
            </a:r>
          </a:p>
          <a:p>
            <a:pPr marL="0" marR="0" algn="just" rtl="1">
              <a:lnSpc>
                <a:spcPct val="107000"/>
              </a:lnSpc>
              <a:spcBef>
                <a:spcPts val="0"/>
              </a:spcBef>
              <a:spcAft>
                <a:spcPts val="800"/>
              </a:spcAft>
            </a:pPr>
            <a:endParaRPr lang="ar-EG" sz="28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A2B6ED6-6A93-7999-E1C5-1F164784DA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9851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814304"/>
            <a:ext cx="8417320" cy="2039020"/>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على توظيف لغة عاطفية يراد منها التأثير في عواطف المستمع، لأن الكلام المنطوق عندما توظف فيه رموز بلاغية مشحونة بالمعاني والدلالات تصبح له القدرة على تحقيق التفاهم بين البشر. </a:t>
            </a:r>
            <a:endParaRPr lang="en-US" sz="28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28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FB75D34-F568-AE97-AFFF-8C2D80118C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271855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35336"/>
            <a:ext cx="8417320" cy="524515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واستفادت الإذاعة من تطور خاصية النطق لتحقيق الإقناع لدى قطاعات جماهيرية واسعة، وقد أطلق عليها بعض الباحثين اسم لغة اللسان.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وكما هو معروف فإن الإذاعة أدت إلى زيادة أهمية اللغة المنطوقة، ووسعت من وظائفها بعد أن أسهمت في نشرها بين قطاعات واسعة من الجماهير.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D1694F5-5485-9DEE-48BC-6B8A5F3CC4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822647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04569"/>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وتعتمد الإذاعة في برامجها على تنمية الخيال ورفع الآمال والتطلعات وتحقيق الإمتاع والتسلية.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وتبث الإذاعة برامج إخبارية، مواد ،منوعة موسيقى، أحاديث، مقابلات، دراما، فكاهة وغيرها بأسلوب يتناسب مع مميزات الإذاعة ولغتها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FDBC788-3CE5-765D-0B7A-3CB1EBA8C5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0196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65600" y="3232998"/>
            <a:ext cx="3718178" cy="750975"/>
          </a:xfrm>
          <a:prstGeom prst="rect">
            <a:avLst/>
          </a:prstGeom>
          <a:noFill/>
        </p:spPr>
        <p:txBody>
          <a:bodyPr wrap="square" rtlCol="0">
            <a:spAutoFit/>
          </a:bodyPr>
          <a:lstStyle/>
          <a:p>
            <a:pPr marL="0" marR="0" algn="just" rtl="1">
              <a:lnSpc>
                <a:spcPct val="107000"/>
              </a:lnSpc>
              <a:spcBef>
                <a:spcPts val="0"/>
              </a:spcBef>
              <a:spcAft>
                <a:spcPts val="800"/>
              </a:spcAft>
            </a:pPr>
            <a:r>
              <a:rPr lang="ar-SY"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اللغة الإذاعية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C486C21-ED46-4FF2-406E-717F87E1FB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2577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069694" y="-119845"/>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347396"/>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الإذاعة وسيلة إعلام جماهيرية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وسيلة اتصال شفهي تستهدف أذن المستمع، وتفرض على المحرر الإذاعي استخدام لغة إعلامية تدعو إلى تحفيز العقل البشري على التصور والتخيل ومحاولة استثمار لغة الصوت.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66F814C-80CF-A764-BC42-773F221527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125114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21923" y="178542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2370630"/>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ويكفي أن نستمع عبر الإذاعة لمعلق رياضي ينقل مجريات مباراة كرة قدم تبثها الإذاعة على الهواء لندرك طبيعة اللغة التي يستخدمها في تجسيد الحركات والمجريات وتطوراتها ونقل ردود فعل اللاعبين والجماهير ووصف الأحداث التي يراها هو وينقل تفاصيلها إلى المستمع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4E6BD68-BBAD-986B-4438-751FCE92A0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107844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895518"/>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47778" y="2177526"/>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لغة الإذاعة كونها تخاطب مختلف فئات الجماهير دون الحاجة إلى توفر مستوى تعليمي أو ثقافي أو اقتصادي معين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وتغازل لغة الإذاعة جميع الفئات وإرضاء رغباتهم وإشباع حاجاتهم، دون شك تعد مسألة صعبة تفرض مواصفات معينة للغة الخطاب الإذاعي</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A190FEC-76B3-3B2A-EEA1-EF12053C50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610700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159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59968"/>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يتعرض جمهور الإذاعة للمادة الإذاعية لمرة واحدة ويفرض ذلك استخدام لغة بسيطة وسهلة وواضحة جداً ؛ لأن أي التباس في فهم المستمع يعني ضياع المعنى وفشل الاتصال وخسارة المستمع</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6302B3F-2475-B3C4-3AB3-DA5BE9032B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09983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04569"/>
            <a:ext cx="8417320"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تلجأ المحطات الإذاعية إلى استخدام الكلمات العامية لتسهل الفهم على جمهورها،  ولتقريب الأفكار من مختلف الفئات الجماهيرية التي تستهدفهم الرسالة الإذاعية من جهة أخرى.</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وطبيعة الإذاعة الشفهية تحرم المادة الإذاعية أيضاً من اللغة المتعمقة كونها تحمل إمكانية عدم قدرة المستمع على فك رموزها.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ACF46D7-1CE7-934F-646C-AA9BB91FBF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213670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59200" y="2796918"/>
            <a:ext cx="4012818" cy="1380506"/>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لغة التلفزيون وتطورها</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4B60376-E7D4-C4DC-62AD-A2C8838D4E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87659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تستدعي خصوصية التلفزيون استخدام لغة سهلة وواضحة وموجزة ومعبرة بعيدة عن أي لبس أو غموض، وتأخذ بعين الاعتبار جانبها الصوتي نظراً لأنها كتبت لتنطق لا لتقرأ، الأمر الذي يستدعي استخدام المفردات المألوفة وسهلة النطق والمناسبة لموضوعها وجمهورها، وللنوع التلفزيوني المستخدم لتقديمها وللشخصية التي تنطقها.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6EFE676-6C5D-1B40-90B1-1E73F5E28B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95140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7943"/>
            <a:ext cx="8417320" cy="3459152"/>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يجب أن تراعي المادة التلفزيونية الترتيب المنطقي السلس للمعلومات والأفكار وأن تتجنب الغرق في التفاصيل والمعطيات الإحصائية والرقمية الدقيقة - خاصة في المادة الإخبارية - وأن تقدم دائماً إضافة لما تقوله الصورة. </a:t>
            </a:r>
          </a:p>
          <a:p>
            <a:pPr marL="0" marR="0" algn="r"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391EF35-5238-D8A1-6CD0-A8D7D318A7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58103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4218"/>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ويعتمد فن الكتابة للتلفزيون على الدقة، والوضوح، والبساطة والإيجاز الشديد بدرجة تزيد عن الإيجاز في كتابة البرامج الإذاعية المسموعة، لأن الكاتب التلفزيوني يعرض من خلال ما يكتبه للشاشة الصغيرة العالم على اتساعه، بما فيه من أحداث ومظاهر اجتماعية معقدة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54B27BD-A55E-1068-FA63-C78D86B772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8103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33093"/>
            <a:ext cx="8417320" cy="4615623"/>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تعتمد الكتابة للتلفزيون على الاتصال اللغوي المدعم والمعزز بالصور الحية التي تعكس الواقع على حقيقته ومقدار التوافق والتجانس بين الصوت والصورة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تتميز اللغة المرئية بقدرتها على إيجاد علاقة تفاعلية بين الجمهور والوسيلة، وتتميز بالحيوية، البساطة، الهدوء، الجاذبية والخلو من التكلف لاعتبارها انعكاس للواقع </a:t>
            </a:r>
          </a:p>
          <a:p>
            <a:pPr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318C103-C509-9608-686F-76BD33954E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55751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59125"/>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تشترك لغة التلفزيون مع لغة الإذاعة بالبساطة والإيجاز الشديد وإن الذي يكتب للتلفزيون عليه أن يضع نصب عينيه حمل المشاهد على تصديق ما يراه على الشاشة دون الإحساس بأدنى شك ودون أي خدش للمشاعر والأحاسيس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C724E91-E6F8-A842-A848-E1F5933CFF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54562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4515" y="145491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5577" y="1908618"/>
            <a:ext cx="8417320" cy="3056286"/>
          </a:xfrm>
          <a:prstGeom prst="rect">
            <a:avLst/>
          </a:prstGeom>
          <a:noFill/>
        </p:spPr>
        <p:txBody>
          <a:bodyPr wrap="square" rtlCol="0">
            <a:spAutoFit/>
          </a:bodyPr>
          <a:lstStyle/>
          <a:p>
            <a:pPr marL="0" marR="0" algn="just" rtl="1">
              <a:lnSpc>
                <a:spcPct val="107000"/>
              </a:lnSpc>
              <a:spcBef>
                <a:spcPts val="0"/>
              </a:spcBef>
              <a:spcAft>
                <a:spcPts val="800"/>
              </a:spcAft>
            </a:pPr>
            <a:r>
              <a:rPr lang="ar-EG" sz="3600" dirty="0">
                <a:effectLst/>
                <a:latin typeface="Simplified Arabic" panose="02020603050405020304" pitchFamily="18" charset="-78"/>
                <a:ea typeface="Calibri" panose="020F0502020204030204" pitchFamily="34" charset="0"/>
                <a:cs typeface="Simplified Arabic" panose="02020603050405020304" pitchFamily="18" charset="-78"/>
              </a:rPr>
              <a:t>على محرر التليفزيون تجنب كل ما يثير الخوف، الفزع، القلق والابتعاد قدر الإمكان عن تضليل المشاهدين، وأن يتفنن في استخدام كل عنصر وتوظيفه بشكل يظهر النص كوحدة متماسكة متسلسلة الأحداث، تخلو من التكرار والمفردات الغريبة قد تصيب الجمهور بالملل</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1D6B690-01A1-68B1-61CB-8C0485B82E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363015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3253968"/>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وتعتبر الكتابة للتلفزيون فن ينبثق من فلسفة الواقع الذي يخاطبه الكاتب بواسطة هذه الوسيلة، ومثل هذا الأمر يضع الكاتب التلفزيوني أمام مسؤولية خطيرة تفرض عليه دراسة الواقع الاجتماعي الذي يخاطبه، للوقوف على الظروف والأحوال الاجتماعية التي تؤثر على أمزجة الناس وسلوكياتهم، وتنعكس في مدى تقبلهم لرسائل الإقناع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F188F9B-FEE3-6CBB-43E4-84BCAFB053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21738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98240" y="3223613"/>
            <a:ext cx="3931538" cy="750975"/>
          </a:xfrm>
          <a:prstGeom prst="rect">
            <a:avLst/>
          </a:prstGeom>
          <a:noFill/>
        </p:spPr>
        <p:txBody>
          <a:bodyPr wrap="square" rtlCol="0">
            <a:spAutoFit/>
          </a:bodyPr>
          <a:lstStyle/>
          <a:p>
            <a:pPr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لغة التليفزيون</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E3CCC4E-E68B-A6B9-B3F5-6CDA0FAAA5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806485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92152"/>
            <a:ext cx="8417320" cy="293221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بسبب طبيعة خصائص البث التلفزيوني فإنه على المحرر التلفزيوني أن يكتب بالأسلوب المباشر، وذلك من خلال: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حذف الكلمات الزائدة، واستخدام أفعال مباشرة، قوية ومختصرة.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02F73C6-3D11-76A1-CABF-A846BC99D17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63273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87603"/>
            <a:ext cx="8417320" cy="1146211"/>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وعلى المحرر التلفزيوني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الجمل الموجزة والقصيرة لكي يتمكن المشاهد من فهمها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7B0A955-4AE5-96C5-7C16-679039FC99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418190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07319"/>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يقع على عاتق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المذيع العبء الأكبر؛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لتعبيره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عن الرموز غير اللغوية عبر طريقة إلقائه؛ ففي التلفزيون لا يوجد فاصلة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نقطة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أو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علامة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استفهام أو تعجب، ولكن احترافية مقدم المادة الإعلامية التي يتم من خلالها التعبير عن الرموز .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7F27D06-658A-CB59-25B9-5F64C117E5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96268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8130"/>
            <a:ext cx="8417320" cy="2932213"/>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وإن كان المحرر الصحفي يكتب للعين والمحرر الإذاعي يكتب للأذن، فإن المحرر التلفزيوني يكتب للأذن والعين معاً مضافاً إلى كل ذلك تقنيات عالية جداً يوظفها في خدمة ما يكتبه.</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4A70397-A441-D58D-E483-4CD4C1C636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352485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دقة العبارة وتماسكها وتجنب التراكم اللفظي التوجه بالقارئ مباشرة إلى عمق الموضوع دون التفاف أو إسهاب أو فوضى لغوية. </a:t>
            </a:r>
          </a:p>
          <a:p>
            <a:pPr algn="ctr"/>
            <a:endParaRPr lang="ar-SY" dirty="0"/>
          </a:p>
          <a:p>
            <a:pPr algn="ctr"/>
            <a:r>
              <a:rPr lang="ar-SY" dirty="0"/>
              <a:t>قصر الجمل والفقرات، فالصحافة تعتمد على اللغة المضغوطة، أي الإيجاز في التعبير أو الاقتصاد في اللغة وتجنب التراكم اللفظي الإيجاز في التعبير أو الاقتصاد في اللغة.</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77C9D6B-99EF-9413-2040-EC481ADF41B0}"/>
              </a:ext>
            </a:extLst>
          </p:cNvPr>
          <p:cNvSpPr txBox="1"/>
          <p:nvPr/>
        </p:nvSpPr>
        <p:spPr>
          <a:xfrm>
            <a:off x="1887340" y="2582995"/>
            <a:ext cx="8417320" cy="2932213"/>
          </a:xfrm>
          <a:prstGeom prst="rect">
            <a:avLst/>
          </a:prstGeom>
          <a:noFill/>
        </p:spPr>
        <p:txBody>
          <a:bodyPr wrap="square" rtlCol="0">
            <a:spAutoFit/>
          </a:bodyPr>
          <a:lstStyle/>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التلفزيوني يكتب لمشاهد يشاهد مرة واحدة، ولا تتوفر المادة إلا في ظروف محددة وهي تسجيل المادة الإعلامية، وهذا ما يحصل نادراً أيضاً.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Picture 5">
            <a:extLst>
              <a:ext uri="{FF2B5EF4-FFF2-40B4-BE49-F238E27FC236}">
                <a16:creationId xmlns:a16="http://schemas.microsoft.com/office/drawing/2014/main" id="{DB65C894-3AD3-9129-209E-6FDE6973CD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44099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633836"/>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ورغم كل ما يقال عن المراسل التلفزيوني، إلا أن المراسل الصحفي يكون أكثر قدرة على الوصول إلى أماكن الأحداث وكتابتها بشكل أسرع من المراسل التلفزيوني، الذي يحتاج إلى كاميرا ثقيلة وأجهزة تقنية لنقل الصورة</a:t>
            </a: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604D01C-193F-4E8B-9D31-40FE718482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2767288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58214"/>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بينما المراسل الصحفي بكاميرته الصغيرة يستطيع رصد كل الأحداث والتقاط دقائق الأمور، وكذلك يكون مراسلو وكالات الأنباء الذين يتصيدون الأحداث أسرع بالوصول إلى موقع الحدث ونقله إلى الوكالة من أي مراسل آخر.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6D436E5-DAB1-6138-491F-69D8C76469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44735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6297"/>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لعمل الصحفي يتيح لتواجد أكثر من محرر في أكثر من موقع بحيث يمكن أن يتواجد محرر صحفي في موقع الحريق وآخر في مركز الشرطة، والثالث في مستشفى البلدة ورابع عند مدير المطافئ في حال تغطية حريق كبير.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0E2F319-B4FA-7E44-F45E-9D4133372D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42977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771911"/>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وتختلف اللغة التلفزيونية عن اللغة الصحفية فإن كان المحرر الصحفي يكتب بالقلم فإن قلم المحرر التلفزيوني هي الكاميرا بكل إمكانياتها.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D6F4B7A-257E-B01C-A8C0-9712AF409B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31196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771911"/>
            <a:ext cx="8417320"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التلفزيون يقدم إضافة للصوت الذي تقدمه الإذاعة أبعاداً تقنية مهمة هي الصورة واللون والبعد والحركة، مما يترك أثره في اللغة الإعلامية التلفزيونية.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57B705B-ED83-1E0B-76E7-7FA4A227D8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759070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29368"/>
            <a:ext cx="8417320"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طبيعة الجمهور المستهدف أيضاً تترك أثرها في لغة التلفزيون الإعلامية، ويتفق جمهور التلفزيون وجمهور الإذاعة في قدرة التلفزيون على مخاطبة جميع أفراد المجتمع ومن مختلف المستويات، ولكن يختلفان في أن متابعة التلفزيون تحتاج إلى التفرغ والتركيز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4137C71-E373-B7FF-02F2-258A75332D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190440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46297"/>
            <a:ext cx="8417320"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أهم تأثيرات التطور التقني في النقل المباشر للفضائيات التلفزيونية للأحداث أن هذه الطريقة في النقل أثرت في أسلوب الكتابة الوصفية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FDF7719-1770-3DCE-26EC-B35A180F31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80649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500103"/>
            <a:ext cx="8417320"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يتخلى التلفزيون عن معظم الصياغات التي تقدم التوصيفات والشرح الواضح من خلال الصورة، لأن تقديمه ما يمكن أن تشرحه الصورة يعتبر خطأ تحريرياً لا يمكن التغاضي عنه في التحرير التلفزيوني.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2423AAA-60E3-766B-E521-FB97691E63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48878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633836"/>
            <a:ext cx="8417320" cy="220008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تؤثر ظروف البث التلفزيوني كما في الإرسال الإذاعي، في ضرورة اختصار ما أمكن من الألفاظ، مستفيداً من قدرة الصورة على تحقيق الإيجاز، وكذلك اللجوء إلى البساطة، السهولة والوضوح لتعرض المشاهد للمادة التلفزيونية مرة 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724382A-71AB-50D9-82E4-419EBAE3E9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860" y="5989111"/>
            <a:ext cx="1515702" cy="854712"/>
          </a:xfrm>
          <a:prstGeom prst="rect">
            <a:avLst/>
          </a:prstGeom>
        </p:spPr>
      </p:pic>
    </p:spTree>
    <p:extLst>
      <p:ext uri="{BB962C8B-B14F-4D97-AF65-F5344CB8AC3E}">
        <p14:creationId xmlns:p14="http://schemas.microsoft.com/office/powerpoint/2010/main" val="359871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9952EEA9-E30D-0A68-BBD8-99AF206D24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9262" y="311246"/>
            <a:ext cx="2158178" cy="121700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756</TotalTime>
  <Words>1375</Words>
  <Application>Microsoft Office PowerPoint</Application>
  <PresentationFormat>Widescreen</PresentationFormat>
  <Paragraphs>145</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32</cp:revision>
  <dcterms:created xsi:type="dcterms:W3CDTF">2023-04-29T09:08:23Z</dcterms:created>
  <dcterms:modified xsi:type="dcterms:W3CDTF">2024-05-18T14:12:42Z</dcterms:modified>
</cp:coreProperties>
</file>