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3"/>
  </p:sldMasterIdLst>
  <p:notesMasterIdLst>
    <p:notesMasterId r:id="rId43"/>
  </p:notesMasterIdLst>
  <p:sldIdLst>
    <p:sldId id="714" r:id="rId4"/>
    <p:sldId id="546" r:id="rId5"/>
    <p:sldId id="715" r:id="rId6"/>
    <p:sldId id="276" r:id="rId7"/>
    <p:sldId id="716" r:id="rId8"/>
    <p:sldId id="717" r:id="rId9"/>
    <p:sldId id="718" r:id="rId10"/>
    <p:sldId id="719" r:id="rId11"/>
    <p:sldId id="720" r:id="rId12"/>
    <p:sldId id="721" r:id="rId13"/>
    <p:sldId id="722" r:id="rId14"/>
    <p:sldId id="723" r:id="rId15"/>
    <p:sldId id="724" r:id="rId16"/>
    <p:sldId id="725" r:id="rId17"/>
    <p:sldId id="726" r:id="rId18"/>
    <p:sldId id="727" r:id="rId19"/>
    <p:sldId id="728" r:id="rId20"/>
    <p:sldId id="729" r:id="rId21"/>
    <p:sldId id="730" r:id="rId22"/>
    <p:sldId id="731" r:id="rId23"/>
    <p:sldId id="732" r:id="rId24"/>
    <p:sldId id="733" r:id="rId25"/>
    <p:sldId id="734" r:id="rId26"/>
    <p:sldId id="735" r:id="rId27"/>
    <p:sldId id="736" r:id="rId28"/>
    <p:sldId id="737" r:id="rId29"/>
    <p:sldId id="738" r:id="rId30"/>
    <p:sldId id="739" r:id="rId31"/>
    <p:sldId id="740" r:id="rId32"/>
    <p:sldId id="741" r:id="rId33"/>
    <p:sldId id="742" r:id="rId34"/>
    <p:sldId id="743" r:id="rId35"/>
    <p:sldId id="744" r:id="rId36"/>
    <p:sldId id="745" r:id="rId37"/>
    <p:sldId id="746" r:id="rId38"/>
    <p:sldId id="747" r:id="rId39"/>
    <p:sldId id="748" r:id="rId40"/>
    <p:sldId id="749" r:id="rId41"/>
    <p:sldId id="263" r:id="rId42"/>
  </p:sldIdLst>
  <p:sldSz cx="12192000" cy="6858000"/>
  <p:notesSz cx="6858000" cy="9144000"/>
  <p:embeddedFontLst>
    <p:embeddedFont>
      <p:font typeface="Alexandria" pitchFamily="2" charset="-78"/>
      <p:regular r:id="rId44"/>
      <p:bold r:id="rId45"/>
    </p:embeddedFont>
    <p:embeddedFont>
      <p:font typeface="Roboto Light" panose="02000000000000000000" pitchFamily="2" charset="0"/>
      <p:regular r:id="rId46"/>
      <p:italic r:id="rId47"/>
    </p:embeddedFont>
    <p:embeddedFont>
      <p:font typeface="Simplified Arabic" panose="02020603050405020304" pitchFamily="18" charset="-78"/>
      <p:regular r:id="rId48"/>
      <p:bold r:id="rId49"/>
    </p:embeddedFont>
    <p:embeddedFont>
      <p:font typeface="Tajawal Medium" panose="00000600000000000000" charset="-78"/>
      <p:regular r:id="rId50"/>
      <p:bold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varScale="1">
        <p:scale>
          <a:sx n="77" d="100"/>
          <a:sy n="77" d="100"/>
        </p:scale>
        <p:origin x="811" y="43"/>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4.fntdata"/><Relationship Id="rId50" Type="http://schemas.openxmlformats.org/officeDocument/2006/relationships/font" Target="fonts/font7.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2.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6.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openxmlformats.org/officeDocument/2006/relationships/font" Target="fonts/font5.fntdata"/><Relationship Id="rId4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8.fntdata"/><Relationship Id="rId447" Type="http://customschemas.google.com/relationships/presentationmetadata" Target="metadata"/><Relationship Id="rId3" Type="http://schemas.openxmlformats.org/officeDocument/2006/relationships/slideMaster" Target="slideMasters/slideMaster1.xml"/><Relationship Id="rId45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1566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6901162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531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26416197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2033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05694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840472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46375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44636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45958206"/>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05239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91609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64970246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32532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32034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24432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9701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53330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120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2572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4234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9682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83601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895719423"/>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67" r:id="rId20"/>
    <p:sldLayoutId id="2147483668" r:id="rId21"/>
    <p:sldLayoutId id="2147483669"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9445551" y="1481853"/>
            <a:ext cx="2952328"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746758" y="3468914"/>
            <a:ext cx="4949148" cy="11535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solidFill>
                  <a:schemeClr val="accent1"/>
                </a:solidFill>
                <a:latin typeface="Alexandria" pitchFamily="2" charset="-78"/>
                <a:cs typeface="Alexandria" pitchFamily="2" charset="-78"/>
              </a:rPr>
              <a:t>أ.د/ محمد محمدي مخلص </a:t>
            </a:r>
            <a:endParaRPr lang="ar-EG" b="1" dirty="0">
              <a:solidFill>
                <a:schemeClr val="accent1"/>
              </a:solidFill>
              <a:latin typeface="Alexandria" pitchFamily="2" charset="-78"/>
              <a:cs typeface="Alexandria" pitchFamily="2" charset="-78"/>
            </a:endParaRPr>
          </a:p>
          <a:p>
            <a:pPr algn="ctr"/>
            <a:r>
              <a:rPr lang="ar-EG" sz="1800" b="1" dirty="0">
                <a:solidFill>
                  <a:schemeClr val="accent1"/>
                </a:solidFill>
                <a:latin typeface="Alexandria" pitchFamily="2" charset="-78"/>
                <a:cs typeface="Alexandria" pitchFamily="2" charset="-78"/>
              </a:rPr>
              <a:t>أستاذ القيادة التربوية المشارك بالجامعة </a:t>
            </a:r>
            <a:endParaRPr lang="en-US" sz="1800" b="1" dirty="0">
              <a:solidFill>
                <a:schemeClr val="accent1"/>
              </a:solidFill>
              <a:latin typeface="Alexandria" pitchFamily="2" charset="-78"/>
              <a:cs typeface="Alexandria" pitchFamily="2" charset="-78"/>
            </a:endParaRPr>
          </a:p>
        </p:txBody>
      </p:sp>
      <p:sp>
        <p:nvSpPr>
          <p:cNvPr id="11" name="TextBox 10"/>
          <p:cNvSpPr txBox="1"/>
          <p:nvPr/>
        </p:nvSpPr>
        <p:spPr>
          <a:xfrm>
            <a:off x="4128655" y="4795591"/>
            <a:ext cx="7752169" cy="461665"/>
          </a:xfrm>
          <a:prstGeom prst="rect">
            <a:avLst/>
          </a:prstGeom>
          <a:noFill/>
        </p:spPr>
        <p:txBody>
          <a:bodyPr wrap="square" rtlCol="0">
            <a:spAutoFit/>
          </a:bodyPr>
          <a:lstStyle/>
          <a:p>
            <a:r>
              <a:rPr lang="ar-EG" sz="2400" b="1" dirty="0">
                <a:solidFill>
                  <a:srgbClr val="00B0F0"/>
                </a:solidFill>
                <a:latin typeface="Alexandria" pitchFamily="2" charset="-78"/>
                <a:cs typeface="Alexandria" pitchFamily="2" charset="-78"/>
              </a:rPr>
              <a:t>المحاضرة الثالثة   – مداخل التخطيط التربوي</a:t>
            </a:r>
            <a:endParaRPr lang="en-US" sz="2400" b="1" dirty="0">
              <a:solidFill>
                <a:srgbClr val="00B0F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02129" y="1059307"/>
            <a:ext cx="7560840" cy="5418663"/>
          </a:xfrm>
          <a:prstGeom prst="rect">
            <a:avLst/>
          </a:prstGeom>
          <a:noFill/>
        </p:spPr>
        <p:txBody>
          <a:bodyPr wrap="square" rtlCol="0">
            <a:spAutoFit/>
          </a:bodyPr>
          <a:lstStyle/>
          <a:p>
            <a:pPr algn="r"/>
            <a:r>
              <a:rPr lang="ar-EG" sz="3200"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تناولنا خطوات عملية التخطيط التربوي </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كيفية التمهيد للخطة</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تحديد الاهداف- مفهوم الاهداف- صياغة الهدف</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وضع إطار الخطة التربوية</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إقرار وتنفيذ وتقييم الخطة </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اليوم سوف نتكلم عن مداخل التخطيط التربوي وسوف </a:t>
            </a:r>
          </a:p>
          <a:p>
            <a:pPr algn="r">
              <a:lnSpc>
                <a:spcPct val="200000"/>
              </a:lnSpc>
            </a:pPr>
            <a:r>
              <a:rPr lang="ar-EG" sz="2000" dirty="0">
                <a:effectLst/>
                <a:latin typeface="Alexandria" pitchFamily="2" charset="-78"/>
                <a:ea typeface="Times New Roman" panose="02020603050405020304" pitchFamily="18" charset="0"/>
                <a:cs typeface="Alexandria" pitchFamily="2" charset="-78"/>
              </a:rPr>
              <a:t>تكون محاور المحاضرة على النحو التالي</a:t>
            </a:r>
          </a:p>
          <a:p>
            <a:pPr algn="r">
              <a:lnSpc>
                <a:spcPct val="200000"/>
              </a:lnSpc>
              <a:buClr>
                <a:srgbClr val="000000"/>
              </a:buClr>
              <a:buFont typeface="Arial"/>
              <a:buNone/>
            </a:pPr>
            <a:r>
              <a:rPr lang="ar-EG" sz="2000" b="1" kern="0" dirty="0">
                <a:latin typeface="Alexandria" pitchFamily="2" charset="-78"/>
                <a:cs typeface="Alexandria" pitchFamily="2" charset="-78"/>
                <a:sym typeface="Arial"/>
              </a:rPr>
              <a:t> </a:t>
            </a:r>
            <a:endParaRPr lang="ar-EG" sz="2000" b="1"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057946" y="583447"/>
            <a:ext cx="8702667" cy="6332503"/>
          </a:xfrm>
          <a:prstGeom prst="rect">
            <a:avLst/>
          </a:prstGeom>
          <a:noFill/>
        </p:spPr>
        <p:txBody>
          <a:bodyPr wrap="square" rtlCol="0">
            <a:spAutoFit/>
          </a:bodyPr>
          <a:lstStyle/>
          <a:p>
            <a:pPr algn="r">
              <a:lnSpc>
                <a:spcPct val="150000"/>
              </a:lnSpc>
            </a:pPr>
            <a:r>
              <a:rPr lang="ar-EG" sz="3200" dirty="0">
                <a:solidFill>
                  <a:srgbClr val="00B0F0"/>
                </a:solidFill>
                <a:effectLst/>
                <a:latin typeface="Alexandria" pitchFamily="2" charset="-78"/>
                <a:ea typeface="Times New Roman" panose="02020603050405020304" pitchFamily="18" charset="0"/>
                <a:cs typeface="Alexandria" pitchFamily="2" charset="-78"/>
              </a:rPr>
              <a:t>عناصر المحاضرة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أولا: المداخل التقليدية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إعداد القوى العاملة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الطلب الاجتماعي من التعليم</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تحليل التكلفة والعائد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تقدير الاحتياجات من التعليم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وأسلوب الدراسات المقارنة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تقدير الإمكانات للتعليم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ثانيا: المداخل المعاصرة للتخطيط التربوي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تحليل النظم لتخطيط التعليم</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النماذج لتخطيط التعليم</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مدخل الاقتصاد المعرفي لتخطيط التعليم</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78486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502032" y="968453"/>
            <a:ext cx="10453255" cy="4303101"/>
          </a:xfrm>
          <a:prstGeom prst="rect">
            <a:avLst/>
          </a:prstGeom>
          <a:noFill/>
        </p:spPr>
        <p:txBody>
          <a:bodyPr wrap="square" rtlCol="0">
            <a:spAutoFit/>
          </a:bodyPr>
          <a:lstStyle/>
          <a:p>
            <a:pPr algn="just" rtl="1">
              <a:lnSpc>
                <a:spcPct val="150000"/>
              </a:lnSpc>
              <a:spcAft>
                <a:spcPts val="800"/>
              </a:spcAft>
            </a:pPr>
            <a:r>
              <a:rPr lang="ar-EG" sz="1800" b="1" kern="0" dirty="0">
                <a:solidFill>
                  <a:srgbClr val="00B0F0"/>
                </a:solidFill>
                <a:effectLst/>
                <a:latin typeface="Alexandria" pitchFamily="2" charset="-78"/>
                <a:ea typeface="Times New Roman" panose="02020603050405020304" pitchFamily="18" charset="0"/>
                <a:cs typeface="Alexandria" pitchFamily="2" charset="-78"/>
              </a:rPr>
              <a:t>تمهيد: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يتحدد الأسلوب المناسب للتخطيط تبعاً للأهداف والغايات التي يتم وضعها، كمن يتحدد وفق اقتصاد المؤسسة أو القطاع أو حتي الدولة ، من حيث كانت غنية فقيره، مجال التقدم اقتصادي اجتماعي عسكري صناعي وتجاري ، ايضا مستقبل الدول ورؤيتها محدد قوي لنوع التخطيط المناسب ويحدد اسلوب جمع البيانات والمعلومات اللازمة للخطيط للتعليم ومنها ما يلي:  وتشمل المداخل والأساليب الرئيسية لتخطيط التعليم ما يلي:</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أولًا : المداخل التقليدية: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مدخل القوى العاملة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Manpower Approach</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المفاهيم والتعاريف المتعلقة بالقوى العاملة: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إن بعض الاقتصاديين لا يجدون فرقا بين المصطلحات التالية : الموارد البشرية، القوى البشرية، القوى العاملة، السكان القادرون على العمل، السكان النشيطون.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248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967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2866" y="1703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00212" y="1131740"/>
            <a:ext cx="10391576" cy="4626266"/>
          </a:xfrm>
          <a:prstGeom prst="rect">
            <a:avLst/>
          </a:prstGeom>
          <a:noFill/>
        </p:spPr>
        <p:txBody>
          <a:bodyPr wrap="square" rtlCol="0">
            <a:spAutoFit/>
          </a:bodyPr>
          <a:lstStyle/>
          <a:p>
            <a:pPr algn="just" rtl="1">
              <a:lnSpc>
                <a:spcPct val="150000"/>
              </a:lnSpc>
              <a:spcAft>
                <a:spcPts val="800"/>
              </a:spcAft>
            </a:pPr>
            <a:r>
              <a:rPr lang="ar-EG" sz="1600" kern="0" dirty="0">
                <a:solidFill>
                  <a:srgbClr val="00B0F0"/>
                </a:solidFill>
                <a:effectLst/>
                <a:latin typeface="Alexandria" pitchFamily="2" charset="-78"/>
                <a:ea typeface="Times New Roman" panose="02020603050405020304" pitchFamily="18" charset="0"/>
                <a:cs typeface="Alexandria" pitchFamily="2" charset="-78"/>
              </a:rPr>
              <a:t>فالموارد البشرية: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هي مجموع السكان القادرين على العمل المنتج. ويقصد بالعمل المنتج كل مجهود جسمي أو ذهني يؤدي أو يساهم في خلق سلعة أو تأدية خدمة معينة. ولذلك فإن الموارد البشرية تتألف من مجموع السكان مطروحا منه غير القادرين على العمل المنتج وهم: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الأطفال تحت سن معينة (على حسب كل دولة من 16-18).</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كبار السن ما داموا لا يمارسون نشاطا اقتصاديا.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العاجزون عجزا دائما كليا وكذلك الذين لا يمكن لهم أداء عمل ذو قيمة اقتصادية.</a:t>
            </a:r>
          </a:p>
          <a:p>
            <a:pPr algn="just" rtl="1">
              <a:lnSpc>
                <a:spcPct val="150000"/>
              </a:lnSpc>
              <a:spcAft>
                <a:spcPts val="800"/>
              </a:spcAft>
            </a:pPr>
            <a:r>
              <a:rPr lang="ar-EG" sz="1600" kern="0" dirty="0">
                <a:solidFill>
                  <a:srgbClr val="00B0F0"/>
                </a:solidFill>
                <a:effectLst/>
                <a:latin typeface="Alexandria" pitchFamily="2" charset="-78"/>
                <a:ea typeface="Times New Roman" panose="02020603050405020304" pitchFamily="18" charset="0"/>
                <a:cs typeface="Alexandria" pitchFamily="2" charset="-78"/>
              </a:rPr>
              <a:t>تتألف الموارد البشرية من قسمين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القسم الأول: </a:t>
            </a:r>
            <a:r>
              <a:rPr lang="ar-EG" sz="1600" kern="0" dirty="0">
                <a:solidFill>
                  <a:srgbClr val="000000"/>
                </a:solidFill>
                <a:effectLst/>
                <a:latin typeface="Alexandria" pitchFamily="2" charset="-78"/>
                <a:ea typeface="Times New Roman" panose="02020603050405020304" pitchFamily="18" charset="0"/>
                <a:cs typeface="Alexandria" pitchFamily="2" charset="-78"/>
              </a:rPr>
              <a:t>يتكون من جميع القادرين على العمل المنتج ، ولكنهم لا يعملون ولا يبحثون عن عمل. ويدخل في هذه الطائفة ربات البيوت والطلبة المتفرغون للدراسة والمتقاعدون والأشخاص الذين هم بصدد أداء الخدمة العسكرية ، نزلاء السجون والمستشفيات، وغيرها من المؤسسات المماثلة. ويطلق على هؤلاء عادة الأفراد خارج القوى العاملة.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2498"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347842"/>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2329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1556792"/>
            <a:ext cx="10391576" cy="3046347"/>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القسم الثاني: </a:t>
            </a:r>
            <a:r>
              <a:rPr lang="ar-EG" sz="1600" kern="0" dirty="0">
                <a:solidFill>
                  <a:srgbClr val="000000"/>
                </a:solidFill>
                <a:effectLst/>
                <a:latin typeface="Alexandria" pitchFamily="2" charset="-78"/>
                <a:ea typeface="Times New Roman" panose="02020603050405020304" pitchFamily="18" charset="0"/>
                <a:cs typeface="Alexandria" pitchFamily="2" charset="-78"/>
              </a:rPr>
              <a:t>يتألف من جميع الأفراد المتواجدين في سوق العمل، سواء كانوا يعملون فعلا أم يبحثون عن عمل. وتسمى هذه الطائفة بالقوى العاملة أو السكان النشيطين، وهي تشير إلى قطاعين من السكان، قطاع المشتغلين الذين يعملون لقاء أجر وقطاع المتعطلين القادرين والراغبين والمستعدين للعمل في الحال لكنهم لا يجدون عملا.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تأسيسًا على ما تقدم، فإن مفهوم القوى العاملة يتضمن ثلاث مقومات جوهرية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قدرة الفرد على العمل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رغبة الفرد في العمل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إتاحة العمل للفرد (وجود الفرد واستعداده للعمل)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3950" y="2321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5574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01" y="1319342"/>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83432" y="4769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00212" y="1387157"/>
            <a:ext cx="10391576" cy="3887603"/>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المفهوم الأول للقوي البشرية: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هو المفهوم الضيق، الذي استخدم ليدلل على «المدخلات البشرية في العملية الانتاجية.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وان القوى البشرية بهذا المفهوم، حالها حال «الموارد الرأسمالية  و« الموارد الطبيعية ، التي تمثل المدخلات الأخرى في العملية الانتاجية.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المفهوم الثاني للقوي البشرية: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هو أوسع من المفهوم الأول، حيث استخدمه كثير من الاختصاصيين، مرادفا للطاقات البشرية او تكوين الانسان. وعليه: فان تخطيط وتنمية القوى البشرية بالمفهوم الواسع، يشمل تنمية الفرد بكافة أدواره مستهلكاً ومنتجاً وهو حجر الزاوية في التنمية الاقتصادية والاجتماعية من حيث كونه الهدف والوسيلة.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7570" y="529301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542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76213" y="1291587"/>
            <a:ext cx="10391576" cy="3785011"/>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أهمية تخطيط القوى العاملة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تخطيط القوى العاملة يخدم العديد من الأغراض ومن أهمها: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يعتبر دليلاً ومرشداً للمؤسسة لتحديد التغيرات المهمة والتكيف معها بفعالية، وخلق منظمة قادرة على التعلم والتكيف مع المتطلبات الحالية والمستقبلية.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زيادة قدرة المؤسسة على تحديد أهدافها المتعددة، والتعرف على نقاط الضعف والقوة والفرص والتهديدات في المنظمة وتحديد البرامج التنفيذية للتعامل معها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تعتبر الأساس في نجاح خطط وسياسات الأفراد الأخرى كالاختيار والتعيين والترقية والتدريب والتطوير، وذلك من خلال توفير الوقت الكافي للبحث عن القوى العاملة الملائمة، ووضوح التدرج الوظيفي للأفراد داخل المؤسسة، وتحديد الاحتياجات التدريبية للقوى العاملة، وتطوير وزيادة الاستفادة من القوى العاملة المتاحة بالمنظمة.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634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9432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066693"/>
            <a:ext cx="11161240" cy="509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6069" y="1053039"/>
            <a:ext cx="10857938" cy="5149615"/>
          </a:xfrm>
          <a:prstGeom prst="rect">
            <a:avLst/>
          </a:prstGeom>
          <a:noFill/>
        </p:spPr>
        <p:txBody>
          <a:bodyPr wrap="square" rtlCol="0">
            <a:spAutoFit/>
          </a:bodyPr>
          <a:lstStyle/>
          <a:p>
            <a:pPr algn="just" rtl="1">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أهداف تخطيط القوى العاملة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400" kern="0" dirty="0">
                <a:solidFill>
                  <a:srgbClr val="000000"/>
                </a:solidFill>
                <a:effectLst/>
                <a:latin typeface="Alexandria" pitchFamily="2" charset="-78"/>
                <a:ea typeface="Times New Roman" panose="02020603050405020304" pitchFamily="18" charset="0"/>
                <a:cs typeface="Alexandria" pitchFamily="2" charset="-78"/>
              </a:rPr>
              <a:t>يساهم مساهمة فعالة في تحديد لاحتياجات الفعلية من القوى العاملة كماً ونوعاً في المدى القريب والبعيد .</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 يساهم في تحديد الاحتياجات التدريبية الحالية والمستقبلية ، مما يسهل سلامة اختيار المتدربين وتوجيههم للبرامج التدريبية حسب الاحتياجات الفعلية .</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 يساعد على تجنب الارتباك والفجائية خلال الفترة الزمنية التي تشملها.</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 يساعد على ترشيد استخدام القوى العاملة وذلك من خلال التعرف على مواطن العجز والفائض في القوى العاملة.</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 يساعد في زيادة عدد الأفراد العاملين ذوي الكفاءة من خلال تحديد الاحتياجات كماً ونوعاً وبشكل مستمر سواء من سوق العمل أو مخزون المهارات الداخلية بالمنظمة في الوقت المناسب.</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 يساعد على تخطيط المستقبل الوظيفي للعاملين.</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 زيادة فعالية استخدام القوى العاملة وتحسين إنتاجيتها.</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 زيادة قدرة المنظمة على التنبؤ باحتياجاتها من القوى العاملة كماً ونوعاً وتنميتها بصورة تتفق مع تحقيق أهدافها مما يخفض معدل دوران العمل.</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 الإعداد الجيد لأعمال الاستقطاب والاختيار والتعيين والتدريب والتأهيل</a:t>
            </a:r>
            <a:r>
              <a:rPr lang="ar-EG" sz="1200" kern="0" dirty="0">
                <a:solidFill>
                  <a:srgbClr val="000000"/>
                </a:solidFill>
                <a:effectLst/>
                <a:latin typeface="Alexandria" pitchFamily="2" charset="-78"/>
                <a:ea typeface="Times New Roman" panose="02020603050405020304" pitchFamily="18"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09841" y="550642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2148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072064"/>
            <a:ext cx="11276480" cy="502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551385" y="1128710"/>
            <a:ext cx="10945216" cy="5139227"/>
          </a:xfrm>
          <a:prstGeom prst="rect">
            <a:avLst/>
          </a:prstGeom>
          <a:noFill/>
        </p:spPr>
        <p:txBody>
          <a:bodyPr wrap="square" rtlCol="0">
            <a:spAutoFit/>
          </a:bodyPr>
          <a:lstStyle/>
          <a:p>
            <a:pPr algn="just" rtl="1">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أسس ومتطلبات تخطيط القوى العاملة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وضوح أهداف المنظمة.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وضوح خط نشاط المنظمة.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وضوح السياسات والإجراءات، والهيكل التنظيمي بالمنظمة.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وجود وصف تحليلي للوظائف.</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مستوى التقنية المستخدمة في المنظمة.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التغيرات المستقبلية للتقنية المستخدمة في المنظمة.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معلومات عن مواصفات الأفراد واتجاهاتهم ودوافعهم للعمل.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معلومات كافية عن معدلات الأداء المستهدفة للفرد بالمنظمة.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ميزانية المنظمة.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حجم المنظمة وعمرها وموقعها الجغرافي.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636" y="-3554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0561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072064"/>
            <a:ext cx="11545465" cy="509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1128710"/>
            <a:ext cx="10319567" cy="4652043"/>
          </a:xfrm>
          <a:prstGeom prst="rect">
            <a:avLst/>
          </a:prstGeom>
          <a:noFill/>
        </p:spPr>
        <p:txBody>
          <a:bodyPr wrap="square" rtlCol="0">
            <a:spAutoFit/>
          </a:bodyPr>
          <a:lstStyle/>
          <a:p>
            <a:pPr algn="just" rtl="1">
              <a:lnSpc>
                <a:spcPct val="150000"/>
              </a:lnSpc>
              <a:spcAft>
                <a:spcPts val="800"/>
              </a:spcAft>
            </a:pPr>
            <a:r>
              <a:rPr lang="ar-EG" sz="1400" b="1" kern="0" dirty="0">
                <a:solidFill>
                  <a:srgbClr val="00B0F0"/>
                </a:solidFill>
                <a:effectLst/>
                <a:latin typeface="Alexandria" pitchFamily="2" charset="-78"/>
                <a:ea typeface="Times New Roman" panose="02020603050405020304" pitchFamily="18" charset="0"/>
                <a:cs typeface="Alexandria" pitchFamily="2" charset="-78"/>
              </a:rPr>
              <a:t>أساليب تخطيط القوى العاملة :</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هناك العديد من الأساليب المتبعة في التخطيط للقوى العاملة، وتنقسم إلى أساليب كمية و أساليب غير كمية.</a:t>
            </a:r>
          </a:p>
          <a:p>
            <a:pPr algn="just" rtl="1">
              <a:lnSpc>
                <a:spcPct val="150000"/>
              </a:lnSpc>
              <a:spcAft>
                <a:spcPts val="800"/>
              </a:spcAft>
            </a:pPr>
            <a:r>
              <a:rPr lang="ar-EG" sz="1400" b="1" kern="0" dirty="0">
                <a:solidFill>
                  <a:srgbClr val="000000"/>
                </a:solidFill>
                <a:effectLst/>
                <a:latin typeface="Alexandria" pitchFamily="2" charset="-78"/>
                <a:ea typeface="Times New Roman" panose="02020603050405020304" pitchFamily="18" charset="0"/>
                <a:cs typeface="Alexandria" pitchFamily="2" charset="-78"/>
              </a:rPr>
              <a:t>• الأساليب كمية :</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تنقسم الأساليب الكمية إلى عدة أنواع :</a:t>
            </a:r>
          </a:p>
          <a:p>
            <a:pPr algn="just" rtl="1">
              <a:lnSpc>
                <a:spcPct val="150000"/>
              </a:lnSpc>
              <a:spcAft>
                <a:spcPts val="800"/>
              </a:spcAft>
            </a:pPr>
            <a:r>
              <a:rPr lang="ar-EG" sz="1400" b="1" kern="0" dirty="0">
                <a:solidFill>
                  <a:srgbClr val="000000"/>
                </a:solidFill>
                <a:effectLst/>
                <a:latin typeface="Alexandria" pitchFamily="2" charset="-78"/>
                <a:ea typeface="Times New Roman" panose="02020603050405020304" pitchFamily="18" charset="0"/>
                <a:cs typeface="Alexandria" pitchFamily="2" charset="-78"/>
              </a:rPr>
              <a:t>الأسلوب الإحصائي : </a:t>
            </a:r>
            <a:r>
              <a:rPr lang="ar-EG" sz="1400" kern="0" dirty="0">
                <a:solidFill>
                  <a:srgbClr val="000000"/>
                </a:solidFill>
                <a:effectLst/>
                <a:latin typeface="Alexandria" pitchFamily="2" charset="-78"/>
                <a:ea typeface="Times New Roman" panose="02020603050405020304" pitchFamily="18" charset="0"/>
                <a:cs typeface="Alexandria" pitchFamily="2" charset="-78"/>
              </a:rPr>
              <a:t>ويتم هذا الأسلوب عن طريق التنبؤ بحجم قوة العمل وذلك بالمسح الميداني الشامل.</a:t>
            </a:r>
          </a:p>
          <a:p>
            <a:pPr algn="just" rtl="1">
              <a:lnSpc>
                <a:spcPct val="150000"/>
              </a:lnSpc>
              <a:spcAft>
                <a:spcPts val="800"/>
              </a:spcAft>
            </a:pPr>
            <a:r>
              <a:rPr lang="ar-EG" sz="1400" b="1" kern="0" dirty="0">
                <a:solidFill>
                  <a:srgbClr val="000000"/>
                </a:solidFill>
                <a:effectLst/>
                <a:latin typeface="Alexandria" pitchFamily="2" charset="-78"/>
                <a:ea typeface="Times New Roman" panose="02020603050405020304" pitchFamily="18" charset="0"/>
                <a:cs typeface="Alexandria" pitchFamily="2" charset="-78"/>
              </a:rPr>
              <a:t>أسلوب الميزانية : </a:t>
            </a:r>
            <a:r>
              <a:rPr lang="ar-EG" sz="1400" kern="0" dirty="0">
                <a:solidFill>
                  <a:srgbClr val="000000"/>
                </a:solidFill>
                <a:effectLst/>
                <a:latin typeface="Alexandria" pitchFamily="2" charset="-78"/>
                <a:ea typeface="Times New Roman" panose="02020603050405020304" pitchFamily="18" charset="0"/>
                <a:cs typeface="Alexandria" pitchFamily="2" charset="-78"/>
              </a:rPr>
              <a:t>ويتم هذا الأسلوب بأن تقوم كل وحدة إدارية بإعداد ميزانياتها ، ومن خلال تلك الميزانيات تتضح الحاجة الفعلية من القوى العاملة على مستوى المنظمة. ويلاحظ على هذا الأسلوب المبالغة في تقدير ميزانيات الوظائف ، مما لا يعكس واقع الحال الفعلي من الاحتياج من الوظائف وبالتالي الاحتياج من القوى العاملة .</a:t>
            </a:r>
          </a:p>
          <a:p>
            <a:pPr algn="just" rtl="1">
              <a:lnSpc>
                <a:spcPct val="150000"/>
              </a:lnSpc>
              <a:spcAft>
                <a:spcPts val="800"/>
              </a:spcAft>
            </a:pPr>
            <a:r>
              <a:rPr lang="ar-EG" sz="1400" b="1" kern="0" dirty="0">
                <a:solidFill>
                  <a:srgbClr val="000000"/>
                </a:solidFill>
                <a:effectLst/>
                <a:latin typeface="Alexandria" pitchFamily="2" charset="-78"/>
                <a:ea typeface="Times New Roman" panose="02020603050405020304" pitchFamily="18" charset="0"/>
                <a:cs typeface="Alexandria" pitchFamily="2" charset="-78"/>
              </a:rPr>
              <a:t>أسلوب الموازنة : </a:t>
            </a:r>
            <a:r>
              <a:rPr lang="ar-EG" sz="1400" kern="0" dirty="0">
                <a:solidFill>
                  <a:srgbClr val="000000"/>
                </a:solidFill>
                <a:effectLst/>
                <a:latin typeface="Alexandria" pitchFamily="2" charset="-78"/>
                <a:ea typeface="Times New Roman" panose="02020603050405020304" pitchFamily="18" charset="0"/>
                <a:cs typeface="Alexandria" pitchFamily="2" charset="-78"/>
              </a:rPr>
              <a:t>ويتم هذا الأسلوب عن طريق جمع المعلومات عن العرض والطلب من القوى العاملة ومحاولة الموازنة بينهما ، تلافياً لحدث فائض أو نقص في القوى العاملة ، مما يحدث بطالة أو إهدارا للطاقة الإنتاجية .</a:t>
            </a:r>
          </a:p>
          <a:p>
            <a:pPr algn="just" rtl="1">
              <a:lnSpc>
                <a:spcPct val="150000"/>
              </a:lnSpc>
              <a:spcAft>
                <a:spcPts val="800"/>
              </a:spcAft>
            </a:pPr>
            <a:r>
              <a:rPr lang="ar-EG" sz="1400" b="1" kern="0" dirty="0">
                <a:solidFill>
                  <a:srgbClr val="000000"/>
                </a:solidFill>
                <a:effectLst/>
                <a:latin typeface="Alexandria" pitchFamily="2" charset="-78"/>
                <a:ea typeface="Times New Roman" panose="02020603050405020304" pitchFamily="18" charset="0"/>
                <a:cs typeface="Alexandria" pitchFamily="2" charset="-78"/>
              </a:rPr>
              <a:t>أسلوب البطاقات : </a:t>
            </a:r>
            <a:r>
              <a:rPr lang="ar-EG" sz="1400" kern="0" dirty="0">
                <a:solidFill>
                  <a:srgbClr val="000000"/>
                </a:solidFill>
                <a:effectLst/>
                <a:latin typeface="Alexandria" pitchFamily="2" charset="-78"/>
                <a:ea typeface="Times New Roman" panose="02020603050405020304" pitchFamily="18" charset="0"/>
                <a:cs typeface="Alexandria" pitchFamily="2" charset="-78"/>
              </a:rPr>
              <a:t>وهذا الأسلوب يعني بجمع بيانات عن القوى العاملة في الجهاز ، وذلك عن طريق بطاقات معدة لهذا الغرض بهدف حصر القوى العاملة فيه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30212" y="210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49316" y="559055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05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8235" y="1357994"/>
            <a:ext cx="10319567" cy="3359253"/>
          </a:xfrm>
          <a:prstGeom prst="rect">
            <a:avLst/>
          </a:prstGeom>
          <a:noFill/>
        </p:spPr>
        <p:txBody>
          <a:bodyPr wrap="square" rtlCol="0">
            <a:spAutoFit/>
          </a:bodyPr>
          <a:lstStyle/>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الأساليب غير الكمية :</a:t>
            </a:r>
          </a:p>
          <a:p>
            <a:pPr marL="285750" indent="-285750" algn="just" rtl="1">
              <a:lnSpc>
                <a:spcPct val="150000"/>
              </a:lnSpc>
              <a:spcAft>
                <a:spcPts val="800"/>
              </a:spcAft>
              <a:buFontTx/>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أسلوب طريقة الإسقاط : </a:t>
            </a:r>
            <a:r>
              <a:rPr lang="ar-EG" sz="1600" kern="0" dirty="0">
                <a:solidFill>
                  <a:srgbClr val="000000"/>
                </a:solidFill>
                <a:effectLst/>
                <a:latin typeface="Alexandria" pitchFamily="2" charset="-78"/>
                <a:ea typeface="Times New Roman" panose="02020603050405020304" pitchFamily="18" charset="0"/>
                <a:cs typeface="Alexandria" pitchFamily="2" charset="-78"/>
              </a:rPr>
              <a:t>ويمارس هذا الأسلوب عن طريق إيجاد هياكل وظيفية لكل من المشاريع المختلفة بحيث تعكس الواقع الفعلي من الاحتياجات من القوى العاملة ، أو عن طريق إسقاط اتجاهات الماضي لتقدير الاحتياجات من القوى العاملة في المستقبل مع استعباد العوامل الخارجية غير ذات الأثر .</a:t>
            </a: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أسلوب المقارنة : </a:t>
            </a:r>
            <a:r>
              <a:rPr lang="ar-EG" sz="1600" kern="0" dirty="0">
                <a:solidFill>
                  <a:srgbClr val="000000"/>
                </a:solidFill>
                <a:effectLst/>
                <a:latin typeface="Alexandria" pitchFamily="2" charset="-78"/>
                <a:ea typeface="Times New Roman" panose="02020603050405020304" pitchFamily="18" charset="0"/>
                <a:cs typeface="Alexandria" pitchFamily="2" charset="-78"/>
              </a:rPr>
              <a:t>ويمارس هذا الأسلوب عن طريق مقارنة الاحتياجات من القوى العاملة لمؤسسة ما بمؤسسة أخرى مشابهة لها في نموها الاقتصادي خلال فترة زمنية معينة ، ويعيب هذا الأسلوب إغفاله للجوانب الأخرى المؤثرة كالجوانب الثقافية والمالية والتقنية والاجتماعية ونحوها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360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1902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37993" y="1584662"/>
            <a:ext cx="10297144" cy="3210494"/>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أسلوب الطرق المعيارية (طريقة تحديد الأهداف) : </a:t>
            </a:r>
            <a:r>
              <a:rPr lang="ar-EG" sz="1600" kern="0" dirty="0">
                <a:solidFill>
                  <a:srgbClr val="000000"/>
                </a:solidFill>
                <a:effectLst/>
                <a:latin typeface="Alexandria" pitchFamily="2" charset="-78"/>
                <a:ea typeface="Times New Roman" panose="02020603050405020304" pitchFamily="18" charset="0"/>
                <a:cs typeface="Alexandria" pitchFamily="2" charset="-78"/>
              </a:rPr>
              <a:t>يمارس هذا الأسلوب عن طريق تحديد الأهداف التفصيلية للوحدات الإدارية وفقاً للأهداف العامة لخطة المؤسسة الشاملة ، ومن ثم تقدير الاحتياجات من القـوى العامـلة على ضـوئها ، وينبغي أن تكون الأهداف محددة بشكل واضح ودقيق ، حتى لا يؤدي ذلك إلى سوء التقدير للاحتياجات الفعلية من القوى العاملة .</a:t>
            </a: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أسلوب استطلاع آراء المسئولين : </a:t>
            </a:r>
            <a:r>
              <a:rPr lang="ar-EG" sz="1600" kern="0" dirty="0">
                <a:solidFill>
                  <a:srgbClr val="000000"/>
                </a:solidFill>
                <a:effectLst/>
                <a:latin typeface="Alexandria" pitchFamily="2" charset="-78"/>
                <a:ea typeface="Times New Roman" panose="02020603050405020304" pitchFamily="18" charset="0"/>
                <a:cs typeface="Alexandria" pitchFamily="2" charset="-78"/>
              </a:rPr>
              <a:t>يمارس هذا الأسلوب عن طرق التعرف على وجهات نظر المسئولين عن حجم القوى العاملة بالوحدات لديهم بناء على خبراتهم السابقة ، ويعيب هذا الأسلوب افتقاده للتناسق نظراَ لاختلاف مستوى الخبرات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554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2709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4663" y="11798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7428" y="1420628"/>
            <a:ext cx="10297144" cy="4092787"/>
          </a:xfrm>
          <a:prstGeom prst="rect">
            <a:avLst/>
          </a:prstGeom>
          <a:noFill/>
        </p:spPr>
        <p:txBody>
          <a:bodyPr wrap="square" rtlCol="0">
            <a:spAutoFit/>
          </a:bodyPr>
          <a:lstStyle/>
          <a:p>
            <a:pPr marL="285750" indent="-285750" algn="just" rtl="1">
              <a:lnSpc>
                <a:spcPct val="150000"/>
              </a:lnSpc>
              <a:spcAft>
                <a:spcPts val="800"/>
              </a:spcAft>
              <a:buFontTx/>
              <a:buChar char="-"/>
            </a:pPr>
            <a:r>
              <a:rPr lang="ar-EG" b="1" kern="0" dirty="0">
                <a:solidFill>
                  <a:srgbClr val="00B0F0"/>
                </a:solidFill>
                <a:effectLst/>
                <a:latin typeface="Alexandria" pitchFamily="2" charset="-78"/>
                <a:ea typeface="Times New Roman" panose="02020603050405020304" pitchFamily="18" charset="0"/>
                <a:cs typeface="Alexandria" pitchFamily="2" charset="-78"/>
              </a:rPr>
              <a:t>2- مدخل الطلب الاجتماعي  </a:t>
            </a:r>
            <a:r>
              <a:rPr lang="en-GB" b="1" kern="0" dirty="0">
                <a:solidFill>
                  <a:srgbClr val="00B0F0"/>
                </a:solidFill>
                <a:effectLst/>
                <a:latin typeface="Alexandria" pitchFamily="2" charset="-78"/>
                <a:ea typeface="Times New Roman" panose="02020603050405020304" pitchFamily="18" charset="0"/>
                <a:cs typeface="Alexandria" pitchFamily="2" charset="-78"/>
              </a:rPr>
              <a:t>Social Demand Approach  </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وهو يعتمد على الوظيفة الثقافية للتربية , يعني بالنظرة الإنسانية التي تري أن للتعليم أهداف أخري غير الأهداف الاقتصادية ومعياره هو تلبية الاحتياجات الثقافية للمجتمع برمته .</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 أقصى حد من التعليم لأكبر عدد من الأفراد " هو الشعار الذى يلخص فلسفة هذا المدخل، ويسعى هذا المدخل التخطيطي إلى مراعاة الاحتياجات الصريحة, الضمنية  لتنمية الأفراد والجماعات والطبقات الاجتماعية في المناطق الريفية . </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 والخص المقصود منه بأمثلة جعل التعليم المرحلة الأولى الزامي وكذلك تعليم محو الأمية والمقصد منه جعل التعليم متاحا للكل وليس لطبقة معينة او فئة معينة او منطقة معينة بل لكل المناطق بسهولتها ووعورتها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38989" y="550933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7548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108619"/>
            <a:ext cx="10851975" cy="4958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7428" y="1285239"/>
            <a:ext cx="10297144" cy="4790414"/>
          </a:xfrm>
          <a:prstGeom prst="rect">
            <a:avLst/>
          </a:prstGeom>
          <a:noFill/>
        </p:spPr>
        <p:txBody>
          <a:bodyPr wrap="square" rtlCol="0">
            <a:spAutoFit/>
          </a:bodyPr>
          <a:lstStyle/>
          <a:p>
            <a:pPr marL="285750" indent="-285750" algn="just" rtl="1">
              <a:spcAft>
                <a:spcPts val="800"/>
              </a:spcAft>
              <a:buFontTx/>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ومن مميزاته:</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يوسع قاعدة التعليم ويرفع نسب القيد للتلاميذ.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العدل الاجتماعي المساواة بين افراد المجتمع، وتلبية رغبات المجتمع، ويقضي على الامية.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ينشأ عنه الوعي الثقافي والديني والصحي والامن والقضاء على الجريمة والمظاهر الاجتماعية السيئة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يولد الامن الفكري والثقافي والولاء الوطني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يتنج عنه الابداع والتقدم وزيادة الطموح.</a:t>
            </a:r>
          </a:p>
          <a:p>
            <a:pPr marL="285750" indent="-285750" algn="just" rtl="1">
              <a:spcAft>
                <a:spcPts val="800"/>
              </a:spcAft>
              <a:buFontTx/>
              <a:buChar char="-"/>
            </a:pPr>
            <a:r>
              <a:rPr lang="ar-EG" sz="1600" kern="0" dirty="0">
                <a:solidFill>
                  <a:srgbClr val="00B0F0"/>
                </a:solidFill>
                <a:effectLst/>
                <a:latin typeface="Alexandria" pitchFamily="2" charset="-78"/>
                <a:ea typeface="Times New Roman" panose="02020603050405020304" pitchFamily="18" charset="0"/>
                <a:cs typeface="Alexandria" pitchFamily="2" charset="-78"/>
              </a:rPr>
              <a:t>ويعاب على هذا المدخل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يتجاهل نوع ومستوى القوى العاملة المطلوبة مما يسبب البطالة وعدم مواكبة التنمية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التكلفة المادية وخاصة يكون من الصعب على الدول الفقيرة والنامية وبالذات في التعليم العالي وباهض التكلفة على الدول الغنية وقلة المردود</a:t>
            </a:r>
          </a:p>
          <a:p>
            <a:pPr marL="285750" indent="-285750" algn="just" rtl="1">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الاهتمام بالكم وعدم الموازنة بينه وبين الكيف مما يعنى من الصعب في هذه المرحلة ان يكون فيه جودة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025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28391" y="601777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1855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1181816" cy="509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070318" y="1086859"/>
            <a:ext cx="10354274" cy="4790414"/>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ولتلافي عيوب هذا المدخل فلابد للمخطط ان يضع في حسبانه الاتي:</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معرفة نسبة قيد التلاميذ والنجاح والرسوب والتسرب وهل المرحلة منتهية أم مستمرة، التطور السكاني ونسبة المواليد والوفيات والزحف العمراني، وخطط التنمية والى أي حد تتوافق مع رغبات المجتمع وميوله، وحساب التكلفة المادية، ومراعاة ان تكون الخطة مرنة وسهوله التغيير فيها وعدم جمودها لتغيير عند حدوث أي طارئ .</a:t>
            </a:r>
          </a:p>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3- مدخل الدراسات المقارنة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يعتمد هذا المدخل على تبني نظام تعليمي أو جزء منه  أو مرحلة معينة او نموذج معين في دولة ما (متقدمة) ومقارنته وتطبيقه في البلد المخطط له بعد عمل دراسات مقارنة بين اكثر من دولة متقدمة واختيار افضلها، وتطبيقه مع مراعاة للظروف الاجتماعية والثقافية والاقتصادية . وهذا المدخل يتصف بالسهولة ويفيد في استنباط التجارب الناجحة ومحاولة تكييفها في البلد المراد تطوير نظامه التعليمي ويكون ذو فائدة نوعا ما إذا تشابهت الظروف والامكانات والعادات والتقاليد والثقافات الخ واعتقد أنه من الصعوبة التشابه في الكثير من الظروف واضرب على ذلك مثال أن دولة ما أساسًا يوجد بها اكثر من ثقافة وتختلف العادات من منطقة لمنطقة الخ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6576" y="2920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54756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356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072064"/>
            <a:ext cx="11276480" cy="509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508153" y="1034378"/>
            <a:ext cx="11128990" cy="5537413"/>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أما عيوبه فهي كثيرة وخطيرة جدًا:</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إن نجاح نظام تعليمي في دولة ما قد ينجح في دولة أخرى وقد يفشل، نظراً لتباين الظروف الاجتماعية والتعليمية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إنه يتجاوز الواقع الاجتماعي والاقتصادي ويلغي ديناميكية التفاعل والتغيير في المجتمع. </a:t>
            </a: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4 - مدخل تقدير الاحتياجات التعليمية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يأخذ هذا المدخل في الاعتبار تقدير الموارد المالية والبشرية التي يمكن توفيرها  لتنفيذ خطة التعليم بغرض الاستغلال الأمثل للإمكانات لتنفيذ خطة التعليم . وغالبا ما يطبق هذا المدخل في الدول الفقيرة محدودة الدخل . وتتمثل الامكانات المادية في الموارد المخصصة من الدولة أو المؤسسات الدولية من قروض وإعانات وتوفير الخبراء المتخصصين في مجال التعليم، ويتميز هذا المدخل بتقليل الكلفة الى اقصى حد مع محاولة الجودة في التعليم ولكنه يحمل عيوب خطيرة جدًا وقد تكون خفيه أو تحمل ضغوط أي لها أهداف وأبعاد سياسية.</a:t>
            </a:r>
          </a:p>
          <a:p>
            <a:pPr marL="285750" indent="-285750" algn="just" rtl="1">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5- مدخل معدل العائد (التكلفة – العائد):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يرتبط هذا المدخل بنظرية الاستثمار البشري والتي تقوم فكرتها أن التعليم الذي يتلقاه الفرد من حيث جميع المجالات تؤثر بطريقة مباشرة على النشاط الاقتصادي والدخل القومي بل إن الاستثماري البشري افضل وأكثر الاستثمارات مردودًا .</a:t>
            </a: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9036" y="10837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07368" y="587543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8589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1350" y="1072064"/>
            <a:ext cx="11609475" cy="5299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23662" y="1340768"/>
            <a:ext cx="11473457" cy="6335068"/>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استخدام هذا المدخل  في الاستثمار التعليمي يهتم بوجه خاص بحساب العائد الاقتصادي من التعليم مما أدى إلى اعتراض عدد كبير من المربيين بحجة عدم مناسبته للعملية التعليمية، حيث إن للتعليم أهدافا غير اقتصادية بالنسبة للفرد والمجتمع كالأهداف القومية والإنسانية التي يصعب قياس عائدها الاقتصادي. ومن فوائد هذا المدخل إمداد المخطط بمعلومات عن التوازن بين العرض والطلب من القوى العاملة المتعلمة. كما يفيد في تحديد تكلفة كل نوع من أنواع التعليم. ومن ثم يساهم في الترشيد والاختيار بين البدائل لاتخاذ القرارات الصحيحة.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وبالنسبة لمدخل التكلفة والعائد ، فإنه يواجه بمشكلات تخص القياس وحساب معدل العائد ، خاصة أن الفكرة الأساسية في قياس العائد تعتمد على أن الفروق بين مستويات التعليم تعكس تفاوتاً في العائد بين المتعلمين . والمشكلة أن التفاوت في مستوى التعليم ربما لا يكون العامل الحاسم في التفاوت في قيمة العائد من التعليم ، فهناك مستوى ذكاء الفرد ومستواه الاجتماعي والاقتصادي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وهناك أيضا مشكلة تتعلق بتكلفة " الفرصة البديلة " للطالب خلال سنوات الدراسة حيث أنها قد لا توضع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فى</a:t>
            </a:r>
            <a:r>
              <a:rPr lang="ar-EG" sz="1600" kern="0" dirty="0">
                <a:solidFill>
                  <a:srgbClr val="000000"/>
                </a:solidFill>
                <a:effectLst/>
                <a:latin typeface="Alexandria" pitchFamily="2" charset="-78"/>
                <a:ea typeface="Times New Roman" panose="02020603050405020304" pitchFamily="18" charset="0"/>
                <a:cs typeface="Alexandria" pitchFamily="2" charset="-78"/>
              </a:rPr>
              <a:t> الاعتبار عند حساب العائد ، كما أن حسابها ليس بالأمر الهين . كما أن نفقات التعليم مقابل العائد الاقتصادي ، قد تسقط منها النفقات غير المباشرة بحيث يتحمل رب الأسرة جزء من النفقات </a:t>
            </a: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5509" y="-427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271350" y="560890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641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1135111" cy="516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75420" y="1040794"/>
            <a:ext cx="10441160" cy="4934043"/>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ثانيًا : المداخل المعاصرة للتخطيط التربوي :</a:t>
            </a:r>
          </a:p>
          <a:p>
            <a:pPr marL="285750" indent="-285750" algn="just" rtl="1">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مدخل تحليل النظم لتخطيط التعليم .</a:t>
            </a:r>
          </a:p>
          <a:p>
            <a:pPr marL="285750" indent="-285750" algn="just" rtl="1">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مدخل النماذج لتخطيط التعليم .</a:t>
            </a:r>
          </a:p>
          <a:p>
            <a:pPr marL="285750" indent="-285750" algn="just" rtl="1">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مدخل الاقتصاد المعرفي لتخطيط التعليم .</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خامساً : مدخل النظم لتخطيط التعليم:</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وله تعريفات عديدة: فمنهم من ينظر إليه على أنه:</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سلسلة متصلة من تحديد الأهداف، ثم تصميم للنظم البديلة؛ لتحقيقها، ثم تقييم لهذه البدائل في ضوء فاعليتها وكلفتها، ثم إعادة النظر في الأهداف، ثم ابتكار بدائل جديدة، وإيجاد أهداف جديدة.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ومنهم من ينظر إليه على أنه : مفهوم واتجاه في النظر إلى المشكلات، ومنهج لاستقصاء أحسن طريق يمكن به مساعدة صانع القرار كلما واجهته مشكلات معقدة وسط ظروف غير مؤكدة.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إلا أنه يوجد شبه إجماع على أنه منهج في التحليل يستهدف التمكين ؛ للوصول إلى قرار أو اختبارات أفضل بشأن المستقبل.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7963" y="-427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66124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9231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5557932"/>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أهم العوامل التي ساعدت على ظهور أسلوب تحليل النظم :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زيادة معدل سرعة التغيير في المجتمعات، وتزايد الحاجة إلى النظر في المستقبل على المدى الطويل.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اتساع فرص الاختيار وتعدد الاحتمالات والبدائل في الموقف الواحد أو المشكلة الواحدة.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قلة أو ندرة الموارد المالية بالقياس إلى المطالب الاجتماعية والاقتصادية والسياسية.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وفي مجال التربية بالذات تشتد الحاجة إلى مثل هذه النظرة الشاملة التي تفيد أكثر من تخصص أو المعروف أن التربية نظام له أبعاده الاجتماعية والاقتصادية والسياسية والتربوية والنفسية، وربما أكثر من ذلك.</a:t>
            </a:r>
          </a:p>
          <a:p>
            <a:pPr marL="285750" indent="-285750" algn="just" rtl="1">
              <a:lnSpc>
                <a:spcPct val="150000"/>
              </a:lnSpc>
              <a:spcAft>
                <a:spcPts val="800"/>
              </a:spcAft>
              <a:buFontTx/>
              <a:buChar char="-"/>
            </a:pPr>
            <a:r>
              <a:rPr lang="ar-EG" sz="1600" kern="0" dirty="0">
                <a:solidFill>
                  <a:srgbClr val="00B0F0"/>
                </a:solidFill>
                <a:effectLst/>
                <a:latin typeface="Alexandria" pitchFamily="2" charset="-78"/>
                <a:ea typeface="Times New Roman" panose="02020603050405020304" pitchFamily="18" charset="0"/>
                <a:cs typeface="Alexandria" pitchFamily="2" charset="-78"/>
              </a:rPr>
              <a:t>ويهدف إلى:</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تحديد أو وصف مجال يقع في نطاق اهتمامنا، وما يوجد في هذا المجال من تفاعلات.</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تحديد التغيرات التي يرجى إحداثها في هذا المجال. </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360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419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5039841"/>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أهمية تحليل النظم: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يعد وسيلة تمكن من وضع المشكلات ضمن منظور منتج.</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يعمل التحليل على تنظيم الأجزاء تنظيماً هادفاً لبناء أنظمة هادفة أيضاً، بغرض معالجة المشكلات.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تمكن من الوصول إلى مجموعة من الأساليب التخطيطية التي تفسح المجال للتخطيط الواسع النطاق، والبعيد المدى.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يساعد على توليد المعلومات حسب الطلب أو الحصول عليها من الأجزاء الأخرى من النظام.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يساعد كذلك على تكوين معلومات جديدة من المعلومات المخزونة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يساعد كذلك على الاستخدام الأمثل للموارد استناد إلى تنظيمات بديلة. </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1134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980727"/>
            <a:ext cx="11473457" cy="53119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385497" y="969772"/>
            <a:ext cx="11473457" cy="6691575"/>
          </a:xfrm>
          <a:prstGeom prst="rect">
            <a:avLst/>
          </a:prstGeom>
          <a:noFill/>
        </p:spPr>
        <p:txBody>
          <a:bodyPr wrap="square" rtlCol="0">
            <a:spAutoFit/>
          </a:bodyPr>
          <a:lstStyle/>
          <a:p>
            <a:pPr marL="285750" indent="-285750" algn="just" rtl="1">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خصائص تحليل النظم وتطبيقاتها على المجال التعليمي:</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البدائل: يجب على المختص في شئون تطوير التعليم أن يأخذ بعين الاعتبار البدائل في النظام الذي يقوم بدراسته وأن يدرك أن كثيراً من القرارات المتخذة عرضه للخطأ فبدلاً من الاستغناء عنها أو البدء من جديد في البحث عن البديل ومن ثم يجب أن يكون النظام مرنا وقابلا للتعديل.</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صلاحية النظام للتعديل: لأن التعديل يؤدي إلى التطوير التعليمي عبر سلسلة من التقديرات التقريبية المتوالية التي ينبغي أن يحاكي كل منها النظام المثالي أكثر فأكثر.</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التغذية الراجعة للمعلومات: لا بد من إخضاع عملية التطوير بمجملها للمراقبة والتقييم المستمرين كي تتاح الفرصة للاستفادة من المعلومات في اتخاذ قرارات فعالة.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التناسب بين المدخلات والمخرجات: لا بد من وضع تقدير لسلوك الطلاب عند التحاقهم بالمدرسة، والاهتمام بمهاراتهم وقدراتهم، وذلك قبل تفاعلهم مع البيئة التعليمية، ولا بد أن تتناسب المدخلات مع المخرجات؛ لأن الناتج النهائي يعد ذا أهمية بالنسبة للقائم على تطوير الجهاز التربوي.</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التسلسل الهرمي السلوكي: لا بد من تنظيم أولوياتنا حسب سلم هرمي، لأن ذلك يتيح للطلاب فرصة الالتحاق بالمدرسة في الوقت الأمثل لهم، وكذلك الاستفادة من مهاراتهم ولتعزيز قدراتهم الحالية.</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6413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289304" y="584173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0443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072063"/>
            <a:ext cx="11473457" cy="5220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72746" y="1034378"/>
            <a:ext cx="10441160" cy="6424836"/>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كيف تجرى عملية تحليل النظم في التعليم ؟ </a:t>
            </a:r>
            <a:r>
              <a:rPr lang="ar-EG" sz="1600" kern="0" dirty="0">
                <a:solidFill>
                  <a:srgbClr val="000000"/>
                </a:solidFill>
                <a:effectLst/>
                <a:latin typeface="Alexandria" pitchFamily="2" charset="-78"/>
                <a:ea typeface="Times New Roman" panose="02020603050405020304" pitchFamily="18" charset="0"/>
                <a:cs typeface="Alexandria" pitchFamily="2" charset="-78"/>
              </a:rPr>
              <a:t>تجرى عملية التحليل على مستويات ستة: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وضع تصور (المشكلة) وفيه: تحدد المشكلة، ويشمل هذا التحديد كافة العناصر التي تكون عالم المشكلة، ثم توضح العلاقة بينهما كنظام، وذلك لأن كل نظام من الأنظمة ما هو إلا وحدة متفرعة عن نظام أكبر يسمى بالنظام (الأم)، وهذا النظام الأكبر يتألف من نظم فرعية متسلسلة منه.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تحديد الأنظمة الفرعية: النظام الفرعية وحدة إجرائية داخل النظام يمكنها القيام بوظيفتها بصورة مستقلة، وهذه الأنظمة الفرعية تتفاعل مع بعضها على مستوى النظام في عملية تسمى (الترابط والتكامل).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تحديد أهداف النظام: الواقع أن تقييم العناصر داخل النظام يتم من خلال سؤال أساس، هل يسهم هذا العنصر إسهاماً فعالاً في تحقيق أهداف النظام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وضع الإجراءات البديلة والتي يمكن بمقتضاها تحقيق الأهداف.</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اختيار البديل الأفضل: عليه أن يختار البديل الأفضل، وأكثره فاعلية.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تنفيذ النظام: وعند التنفيذ لابد من مراعاة التغذية المردودة أو الراجعة للمعلومات، ولا بد أن تستثمر الجهود التي تبذل في هذه الناحية طوال فترة العمل بالنظام. </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2747" y="-4196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1286" y="575206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1027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5398914"/>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مدخل النماذج للتخطيط التربوي: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يعد هذا المدخل من المداخل الحديثة لتطوير النظام التعليمي أو أحد مكوناته، ويعد استكمالا لمدخل النظم؛ لأن النماذج تعد أحد المتطلبات لتحليل النظام.</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والنموذج هو: مخطط أو وصف دقيق للنظام حالياً، وهو انعكاس لسلوكه في الماضي ويمكن بسلوك نظام مستقلاً. وينقسم إلى:</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النماذج وصفيه (تصف الموقف الحالي).</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2. نماذج تنبؤية (تتناول المستقبل).</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3. نماذج معيارية (تعطى ما يتوقع لبعض الافتراضات بالإضافة لبيان مدى الأداء والممارسات المحتملة والمرتبطة بالأهداف المرسومة).</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0985" y="-9956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109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4003660"/>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استخداماته: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يعد أدوات للحصول على فهم واضح للمواقف المعقدة، ومحاولة التنبؤ بالنتائج المحتملة والمخرجات المتوقعة عندما تتغير بعض عناصر المدخلات.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الإمكانات الكامنة للنماذج تتمثل في قدرتها على مساعدة المخططين في فهم النظام، ومحاولة التنبؤ بأدائه.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تستخدم لكي تنظم بطريقة أفضل معرفتنا عن الواقع مما يسهل للتعامل معه.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تستخدم للتنبؤ بالمستقبل، واستكشاف البدائل لتحسين الأداء في المستقبل.</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554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6439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4434547"/>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مدخل الاقتصاد المعرفي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مع مطلع القرن الحالي ظهر مفهوم اقتصاد المعرفة، وصار يعبر به عــن نـوع جديد من أنواع الاقتصاد. فبعد أن كانت الأرض، والعمالة، ورأس المال تعد العوامل الأساسية الحاسمة للإنتاج في الاقتصاد التقليدي. أصبحت العوامل الأساسية في الاقتصاد الجديد تتمثل في المعرفة الفنية، والإبداع، والذكاء، والمعلومات التي هي نتاج العقل الإنساني. وصار للذكاء الذي يتجسد في برامج الكمبيوتر والتكنولوجيا على نطاق واسع في صورة منتجات معرفية أهمية كبيرة يتقدم بها على أهمية رأس المال، أو المواد أو العمالة. وبذلك أصبح اقتصاد المعرفة يمثل: قطاعاً اقتصادياً جديداً بعدما كان المفهوم التقليدي للاقتصاد يتضمن الاقتصاد الزراعي، أو الصناعي، أو الخدماتي.</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06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9364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5573321"/>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مفاهيم وخصائص الاقتصاد المعرفي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هو الاقتصاد المبني أساساً على إنتاج المعرفة والمعلومات، ونشرها واستخدامها.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هو الاقتصاد الذي ينشئ الثروة من خلال عمليات المعرفة وخدماتها والتحسين والتقاسم والتعليم والتطبيق والاستخدام للمعرفة بأشكالها في القطاعات المختلفة. من خلال الاعتماد على الأصول البشرية والغير ملموسة تبعاً لخصائص وقواعد جديدة.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هو الاقتصاد الذي يدور حول الحصول على المعرفة، وتوظيفها وابتكارها بهدف تحسين نوعية الحياة بمجالاتها كافة عن طريق الإفادة من خدمة معلوماتية ثرية، وتطبيقات تكنولوجية متطورة، واستخدام العقل البشري رأس مال، وتوظيف البحث العلمي وتكنولوجيا المعلومات في التنمية الشاملة.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من المنظور التربوي هو الاقتصاد الذي يعتمد على بناء معارف اكاديمية عميقة لدى الفرد وقدر كبير من توجهه نحو مهنة بعينها في أثناء حصوله على المعرفة. </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554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7205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8220" y="1072064"/>
            <a:ext cx="11256291"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26137" y="1153364"/>
            <a:ext cx="11060455" cy="4314001"/>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أنواع الاقتصاد المعرفي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الأول: هو اقتصاد المعرفة: وهو ذلك النوع من الاقتصاد الذي يقوم كلياً على المعلومات. بمعنى أن المعلومات تمثل العنصر الوحيد في العملية الإنتاجية، وهي المنتج الوحيد فيه. وأن المعلومات وتقنياتها هي التي تشكل أساليب الإنتاج، وفرص التسويق ومجالاته. وقد تكون هذه المعلومات مجرد أفكار، وبيانات، وقد تشمل على البحوث العلمية والخبرات والمهارات. وهذا يعني أن هذا النوع من الاقتصاد هو تقنية اقتصاد المعلومات، أو الاقتصاد الرمزي.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الثاني: الاقتصاد المبني على المعرفة، وهو ذلك النوع من الاقتصاد الذي تؤدي فيه المعرفة دوراً في خلق الثروة. ويتسم بالسعة والأهمية الكبيرة لأن دور المعرفة في الاقتصاد ليس جديداً والجديد هو ازدياد هذا الدور واتساعه وعمقه. فبعد أن كانت المعرفة في ظل الاقتصاد التقليدي تستخدم في تحويل الموارد المتاحة الى سلع وخدمات في حدود ضيقة، أصبحت في ظل هذا النوع من الاقتصاد لا يقتصر استخدامها على تحويل الموارد إلى منتجات سلعية. إنما أصبحت تخلق موارد جديدة زيادة على تحويل الموارد المتاحة. </a:t>
            </a: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59930" y="508894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619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3"/>
            <a:ext cx="11260576" cy="5220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55202" y="1124744"/>
            <a:ext cx="10441160" cy="6322244"/>
          </a:xfrm>
          <a:prstGeom prst="rect">
            <a:avLst/>
          </a:prstGeom>
          <a:noFill/>
        </p:spPr>
        <p:txBody>
          <a:bodyPr wrap="square" rtlCol="0">
            <a:spAutoFit/>
          </a:bodyPr>
          <a:lstStyle/>
          <a:p>
            <a:pPr marL="285750" indent="-285750" algn="just" rtl="1">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سمات اقتصاد المعرفة: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مرونته وامكانية تطويعه للتكيف مع المتغيرات، والمستجدات المتسارعة في مجالات الحياة المختلفة وبهذه السمة يستجيب لمتطلبات نظام الجودة الذي ينشد التغيير والتطور والتكيف بشكل مستمر.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قدرته الفائقة على التجدد والنمو والتواصل والاندماج مع الاقتصادات الأخرى وهذا يعني أنه يؤدي دوراً في الاقتصادات التقليدية زيادة على كونه يمثل قطاعاً اقتصادياً قائماً بذاته قابلاً للنمو المتزايد والتجدد المستمر.</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قدرته على الابتكار وتوالد الأفكار والمعارف التي لم تكن معروفة من قبل لأنه نتاج العقل الإنساني الذي لا تحده حدود إذا ما توافرت له الفرص اللازمة للاستثمار.</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تأديته دوراً فاعلاً في خلق ما هو أكثر قدرة على إشباع حاجات المستهلك أو المستفيد من الخدمة ونيل رضاه وبذلك يلبي معايير الجودة التي تشدد على رضا المستفيد من الخدمة.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إن مجالات خلق القيمة الإضافية فيه متعددة متنوعة متجددة ثرية تمتد إلى مالا نهاية وبذلك فهو لا يقبل التوقف عند مستوى معين وبهذه السمة يتلاءم مع متطلبات الجودة التي ترفض التوقف عند مستوى معين من التحسين في الإنتاج أو الخدمة.</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73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24056" y="573455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506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7408" y="1345306"/>
            <a:ext cx="10441160" cy="1262012"/>
          </a:xfrm>
          <a:prstGeom prst="rect">
            <a:avLst/>
          </a:prstGeom>
          <a:noFill/>
        </p:spPr>
        <p:txBody>
          <a:bodyPr wrap="square" rtlCol="0">
            <a:spAutoFit/>
          </a:bodyPr>
          <a:lstStyle/>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6576" y="-3554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1EBE4C3-72F3-7346-D505-E2EFF65B847A}"/>
              </a:ext>
            </a:extLst>
          </p:cNvPr>
          <p:cNvPicPr>
            <a:picLocks noChangeAspect="1"/>
          </p:cNvPicPr>
          <p:nvPr/>
        </p:nvPicPr>
        <p:blipFill>
          <a:blip r:embed="rId3"/>
          <a:stretch>
            <a:fillRect/>
          </a:stretch>
        </p:blipFill>
        <p:spPr>
          <a:xfrm>
            <a:off x="210283" y="836712"/>
            <a:ext cx="11574349" cy="5544616"/>
          </a:xfrm>
          <a:prstGeom prst="rect">
            <a:avLst/>
          </a:prstGeom>
        </p:spPr>
      </p:pic>
    </p:spTree>
    <p:extLst>
      <p:ext uri="{BB962C8B-B14F-4D97-AF65-F5344CB8AC3E}">
        <p14:creationId xmlns:p14="http://schemas.microsoft.com/office/powerpoint/2010/main" val="850077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12847" y="1072064"/>
            <a:ext cx="10441160" cy="4626266"/>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تطوير التعليم ودوره في بناء اقتصاد المعرفة: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تحديد مواصفات الموارد البشرية المؤهلة التي يتطلبها العصر ومستحدثاته. وضع البرامج التعليمية اللازمة لتوفير هذه المواصفات في الموارد البشرية.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التشديد على أهمية الدافعية نحو المعرفة استخداماً ونشراً وتوليداً. تطوير المهارات الفردية والجماعية اللازمة للتكيف والتعامل مع مجتمع عالمي يتسم بسرعة التغير والتطور.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التشديد على أن يكون المتعلمون حريصين على التقدم بشكل مستمر مدى الحياة والحصول السريع على المهارات الجديدة والوصول إلى المعرفة، والتعامل معها، وإنتاجها ونشرها طوال حياتهم.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إن تطوير الأنظمة التعليمية وتوجيهها نحو اقتصاد المعرفة يقتضي أن يكون هناك إطار منهجي جديد لاقتصاد المعرفة.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تتكامل بنية المنهج وأنظمة القياس والتقويم فيه وأن يطبق بشكل كامل. وهذا كله لا يمكن فصله عن تطوير بيئة المنهاج الأساسية في جميع المراحل التعليمية.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742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24056" y="5342622"/>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638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4252446"/>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تغيير المناهج التعليمية ينبغي أن تؤدي إلى مخرجات جديدة تكون نواة للمنهاج متعدد المصادر الذي يشدد على البناء الخاص بالكفايات التكنولوجية وتكوينها لدى المتعلمين مع توفير ما يلزم لتغطية جميع المشروعات التعليمة المتداخلة وطويلة المدى. وعلى أساس ما تقدم فإن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إعادة صياغة الرؤية المستقبلية لما ستكون عليه الحياة ومتطلباتها في ظل التسابق المعرفي بين المجتمعات وما يتطلبه من مستلزمات لمواكبة المستجدات.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تطوير آليات لدعم القرارات التربوية الخاصة بعملية التحول والتطوير.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استجابة النظام التربوي لتطوير الاقتصاد الوطني وتلبية متطلباته وحاجاته.</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تحسين نوعية التعليم بشكل مستمر لكي يكون قادراً على مواكبة التغير والتطور.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التشديد على البحث العلمي وتطوير أساليبه بالشكل الذي يؤدي إلى أفضل إنتاج من المعرفة واستخدامها.</a:t>
            </a: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9468" y="-732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24056" y="528244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5522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5203989"/>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العائد على خطط التعليم من مدخل اقتصاد المعرفة: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المرونة والقدرة على مواكبة التغير لأن عصر اقتصاد المعرفة يتسم بسرعة التغير والتطور الأمر الذي يقتضي أن يكون النظام التربوي مرناً لكي يستجيب لمتطلبات التغيير.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الانفتاح على تجارب الآخرين والقدرة على المنافسة العالمية لأن الاقتصاد المعرفي اقتصاد مفتوح عالمياً وعلى هذا الأساس ينبغي أن يتسم النظام التربوي بالانفتاح على العالم وأن يكون قادراً على التنافس مع الآخرين في مجال اقتصاد المعرفة.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الاهتمام بتكنولوجيا الحاسوب والإنترنت بوصفها القاعدة التي يعتمد عليها اقتصاد المعرفة بجميع عملياته.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المخرجات عالية الجودة والتميز بوصفها عنصراً أساسياً في تحقيق القدرة على المنافسة مع عالم يعيش حالة تنافس وسباق دائم في الإطار المعرفي والمعلوماتي. </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2551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5288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6632" y="894405"/>
            <a:ext cx="11159792" cy="5544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219753" y="979713"/>
            <a:ext cx="10441160" cy="5488041"/>
          </a:xfrm>
          <a:prstGeom prst="rect">
            <a:avLst/>
          </a:prstGeom>
          <a:noFill/>
        </p:spPr>
        <p:txBody>
          <a:bodyPr wrap="square" rtlCol="0">
            <a:spAutoFit/>
          </a:bodyPr>
          <a:lstStyle/>
          <a:p>
            <a:pPr marL="285750" indent="-285750" algn="just" rtl="1">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دور التعليم في بناء</a:t>
            </a:r>
            <a:r>
              <a:rPr lang="en-GB" sz="1600" b="1" kern="0" dirty="0">
                <a:solidFill>
                  <a:srgbClr val="00B0F0"/>
                </a:solidFill>
                <a:effectLst/>
                <a:latin typeface="Alexandria" pitchFamily="2" charset="-78"/>
                <a:ea typeface="Times New Roman" panose="02020603050405020304" pitchFamily="18" charset="0"/>
                <a:cs typeface="Alexandria" pitchFamily="2" charset="-78"/>
              </a:rPr>
              <a:t> </a:t>
            </a:r>
            <a:r>
              <a:rPr lang="ar-EG" sz="1600" b="1" kern="0" dirty="0">
                <a:solidFill>
                  <a:srgbClr val="00B0F0"/>
                </a:solidFill>
                <a:effectLst/>
                <a:latin typeface="Alexandria" pitchFamily="2" charset="-78"/>
                <a:ea typeface="Times New Roman" panose="02020603050405020304" pitchFamily="18" charset="0"/>
                <a:cs typeface="Alexandria" pitchFamily="2" charset="-78"/>
              </a:rPr>
              <a:t>الاقتصاد المعرفي: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تطوير المجتمع المحلي عن طريق: رفع المستويات المعرفية.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نشر ثقافة الحاسوب والإنترنت.</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رفع الكفايات الأدائية للتعامل مع تكنولوجيا المعلومات والحواسيب.</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تحديد الأهداف التي ينبغي السعي إليها.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تأهيل المعلمين للقيام بالأدوار الجديدة في ظل اقتصاد المعرفة.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إعادة النظر في طرائق التدريس والتشديد على التنمية الفكرية.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إعادة النظر في بناء المناهج والمقررات الدراسية.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إعادة النظر بالتجهيزات المدرسية وتنظيم بيئة التعلم.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الاهتمام بالتعلم الذاتي المستمر مدى الحياة وتعليم الناس كيف يتعلمون.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التشديد على الكيف في التعلم لا على الكم.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تحويل الطلبة من مستهلكين للمعرفة إلى منتجين لها. </a:t>
            </a:r>
            <a:endParaRPr lang="en-GB"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8787" y="6448154"/>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554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3130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5188600"/>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ملخص المحاضرة </a:t>
            </a:r>
          </a:p>
          <a:p>
            <a:pPr marL="285750" indent="-285750" algn="just" rtl="1">
              <a:lnSpc>
                <a:spcPct val="150000"/>
              </a:lnSpc>
              <a:spcAft>
                <a:spcPts val="800"/>
              </a:spcAft>
              <a:buFontTx/>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أولا: المداخل التقليدية للتخطيط التربوي ومنها:-</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إعداد القوى العاملة (المفهوم- الانواع- الاهمية- الاهداف- الخصائص – التطبيق)</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الطلب الاجتماعي من التعليم ( المفهوم – المزايا- العيوب – الاستخدام)</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تحليل التكلفة والعائد  ( المفهوم – التطبيق- الاستخدام)</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تقدير الاحتياجات من التعليم ( المفهوم – التطبيق- الاستخدام)</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وأسلوب الدراسات المقارنة( المفهوم – التطبيق- الاستخدام)</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تقدير الإمكانات للتعليم ( المفهوم – التطبيق- الاستخدام)</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9967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0816" y="1654962"/>
            <a:ext cx="10441160" cy="3162404"/>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ثانيا: المداخل المعاصرة للتخطيط التربوي ومنها:-</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تحليل النظم لتخطيط التعليم ( المفهوم- الانواع- الاهمية- الاهداف- الخصائص – التطبيق</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النماذج لتخطيط التعليم (المفهوم- الانواع- الاهمية- الاهداف- الخصائص – التطبيق</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مدخل الاقتصاد المعرفي لتخطيط التعليم (المفهوم- الانواع- الاهمية- الاهداف- الخصائص – التطبيق</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378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0818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37993" y="1152309"/>
            <a:ext cx="10441160" cy="4087657"/>
          </a:xfrm>
          <a:prstGeom prst="rect">
            <a:avLst/>
          </a:prstGeom>
          <a:noFill/>
        </p:spPr>
        <p:txBody>
          <a:bodyPr wrap="square" rtlCol="0">
            <a:spAutoFit/>
          </a:bodyPr>
          <a:lstStyle/>
          <a:p>
            <a:pPr marL="285750" indent="-285750" algn="just" rtl="1">
              <a:lnSpc>
                <a:spcPct val="150000"/>
              </a:lnSpc>
              <a:spcAft>
                <a:spcPts val="800"/>
              </a:spcAft>
              <a:buFontTx/>
              <a:buChar char="-"/>
            </a:pPr>
            <a:r>
              <a:rPr lang="ar-EG" b="1" kern="0" dirty="0">
                <a:solidFill>
                  <a:srgbClr val="00B0F0"/>
                </a:solidFill>
                <a:effectLst/>
                <a:latin typeface="Alexandria" pitchFamily="2" charset="-78"/>
                <a:ea typeface="Times New Roman" panose="02020603050405020304" pitchFamily="18" charset="0"/>
                <a:cs typeface="Alexandria" pitchFamily="2" charset="-78"/>
              </a:rPr>
              <a:t>أسئلة للمراجعة </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قارن بين الاقتصاد المعرفي والتقليدي؟</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ما هي خطوات ادارة المعرفة؟</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ما دور الاقتصاد المعرفي في تطوير التعليم والعكس؟</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ما مدخل النظم وكيف يمكن تطبيقه للتخطيط للتعليم؟</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ما الفرق بين اسلوب النظم والنماذج في التخطيط التربوي؟</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هل الدراسات المقارنة يتم تطبيقها في جميع الظروف . ناقش</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قارن بين اسلوب الطلب الاجتماعي للتعليم والكلفة والعائد؟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2248" y="-4525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24056" y="515032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9604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647192" y="1797629"/>
            <a:ext cx="10441160" cy="2828980"/>
          </a:xfrm>
          <a:prstGeom prst="rect">
            <a:avLst/>
          </a:prstGeom>
          <a:noFill/>
        </p:spPr>
        <p:txBody>
          <a:bodyPr wrap="square" rtlCol="0">
            <a:spAutoFit/>
          </a:bodyPr>
          <a:lstStyle/>
          <a:p>
            <a:pPr marL="285750" indent="-285750" algn="just" rtl="1">
              <a:lnSpc>
                <a:spcPct val="150000"/>
              </a:lnSpc>
              <a:spcAft>
                <a:spcPts val="800"/>
              </a:spcAft>
              <a:buFontTx/>
              <a:buChar char="-"/>
            </a:pPr>
            <a:r>
              <a:rPr lang="ar-EG" b="1" kern="0" dirty="0">
                <a:solidFill>
                  <a:srgbClr val="00B0F0"/>
                </a:solidFill>
                <a:effectLst/>
                <a:latin typeface="Alexandria" pitchFamily="2" charset="-78"/>
                <a:ea typeface="Times New Roman" panose="02020603050405020304" pitchFamily="18" charset="0"/>
                <a:cs typeface="Alexandria" pitchFamily="2" charset="-78"/>
              </a:rPr>
              <a:t>مصادر المحاضرة: الرجاء الاطلاع على المصادر التالية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التخطيط التربوي المعاصر، صالح أحمد </a:t>
            </a:r>
            <a:r>
              <a:rPr lang="ar-EG" kern="0" dirty="0" err="1">
                <a:solidFill>
                  <a:srgbClr val="000000"/>
                </a:solidFill>
                <a:effectLst/>
                <a:latin typeface="Alexandria" pitchFamily="2" charset="-78"/>
                <a:ea typeface="Times New Roman" panose="02020603050405020304" pitchFamily="18" charset="0"/>
                <a:cs typeface="Alexandria" pitchFamily="2" charset="-78"/>
              </a:rPr>
              <a:t>عبابنه</a:t>
            </a:r>
            <a:r>
              <a:rPr lang="ar-EG" kern="0" dirty="0">
                <a:solidFill>
                  <a:srgbClr val="000000"/>
                </a:solidFill>
                <a:effectLst/>
                <a:latin typeface="Alexandria" pitchFamily="2" charset="-78"/>
                <a:ea typeface="Times New Roman" panose="02020603050405020304" pitchFamily="18" charset="0"/>
                <a:cs typeface="Alexandria" pitchFamily="2" charset="-78"/>
              </a:rPr>
              <a:t>، دار المسيرة، 2015 ، ط،1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الخطيط للتنمية المستدامة، محمد مخلص، حامد الشراري، دار ابن رشد، الرياض، 2023.</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9359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5" name="Group 4">
            <a:extLst>
              <a:ext uri="{FF2B5EF4-FFF2-40B4-BE49-F238E27FC236}">
                <a16:creationId xmlns:a16="http://schemas.microsoft.com/office/drawing/2014/main" id="{9B9FE32C-7F6A-2456-CEBA-D2507FC0EAD2}"/>
              </a:ext>
            </a:extLst>
          </p:cNvPr>
          <p:cNvGrpSpPr/>
          <p:nvPr/>
        </p:nvGrpSpPr>
        <p:grpSpPr>
          <a:xfrm>
            <a:off x="0" y="7112"/>
            <a:ext cx="12193454" cy="6858000"/>
            <a:chOff x="0" y="0"/>
            <a:chExt cx="12193454" cy="6858000"/>
          </a:xfrm>
        </p:grpSpPr>
        <p:pic>
          <p:nvPicPr>
            <p:cNvPr id="6" name="Picture 5">
              <a:extLst>
                <a:ext uri="{FF2B5EF4-FFF2-40B4-BE49-F238E27FC236}">
                  <a16:creationId xmlns:a16="http://schemas.microsoft.com/office/drawing/2014/main" id="{1BD2B8E9-DA5B-3635-EE2A-397BCB1B3B07}"/>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7" name="Right Triangle 6">
              <a:extLst>
                <a:ext uri="{FF2B5EF4-FFF2-40B4-BE49-F238E27FC236}">
                  <a16:creationId xmlns:a16="http://schemas.microsoft.com/office/drawing/2014/main" id="{EEE05EAE-0880-90AF-DB3E-91064A500667}"/>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EA7D30A0-3CB9-F461-3F66-B18327E66BD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5439" y="187685"/>
            <a:ext cx="2580006" cy="1238142"/>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6607B7-131A-40B1-B7AB-2D21E750B7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D7C76D-3640-4C72-9CC8-83763D06B64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2851</TotalTime>
  <Words>4533</Words>
  <Application>Microsoft Office PowerPoint</Application>
  <PresentationFormat>Widescreen</PresentationFormat>
  <Paragraphs>380</Paragraphs>
  <Slides>39</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Alexandria</vt:lpstr>
      <vt:lpstr>Tajawal Medium</vt:lpstr>
      <vt:lpstr>Calibri</vt:lpstr>
      <vt:lpstr>Times New Roman</vt:lpstr>
      <vt:lpstr>Roboto Light</vt:lpstr>
      <vt:lpstr>Calibri Light</vt:lpstr>
      <vt:lpstr>Simplified Arabic</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Dr.Rehab El-shafie</cp:lastModifiedBy>
  <cp:revision>257</cp:revision>
  <dcterms:created xsi:type="dcterms:W3CDTF">2023-04-29T09:08:23Z</dcterms:created>
  <dcterms:modified xsi:type="dcterms:W3CDTF">2024-06-27T09:14:37Z</dcterms:modified>
</cp:coreProperties>
</file>