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51" r:id="rId3"/>
    <p:sldId id="481" r:id="rId4"/>
    <p:sldId id="561" r:id="rId5"/>
    <p:sldId id="313" r:id="rId6"/>
    <p:sldId id="533" r:id="rId7"/>
    <p:sldId id="534" r:id="rId8"/>
    <p:sldId id="536" r:id="rId9"/>
    <p:sldId id="535" r:id="rId10"/>
    <p:sldId id="537" r:id="rId11"/>
    <p:sldId id="538" r:id="rId12"/>
    <p:sldId id="539" r:id="rId13"/>
    <p:sldId id="540" r:id="rId14"/>
    <p:sldId id="541" r:id="rId15"/>
    <p:sldId id="542" r:id="rId16"/>
    <p:sldId id="543" r:id="rId17"/>
    <p:sldId id="544" r:id="rId18"/>
    <p:sldId id="545" r:id="rId19"/>
    <p:sldId id="546" r:id="rId20"/>
    <p:sldId id="547" r:id="rId21"/>
    <p:sldId id="548" r:id="rId22"/>
    <p:sldId id="549" r:id="rId23"/>
    <p:sldId id="550" r:id="rId24"/>
    <p:sldId id="551" r:id="rId25"/>
    <p:sldId id="553" r:id="rId26"/>
    <p:sldId id="552" r:id="rId27"/>
    <p:sldId id="554" r:id="rId28"/>
    <p:sldId id="555" r:id="rId29"/>
    <p:sldId id="556" r:id="rId30"/>
    <p:sldId id="557" r:id="rId31"/>
    <p:sldId id="558" r:id="rId32"/>
    <p:sldId id="559" r:id="rId33"/>
    <p:sldId id="560" r:id="rId34"/>
    <p:sldId id="498" r:id="rId35"/>
    <p:sldId id="499" r:id="rId36"/>
    <p:sldId id="527" r:id="rId37"/>
    <p:sldId id="528" r:id="rId38"/>
    <p:sldId id="529" r:id="rId39"/>
    <p:sldId id="530" r:id="rId40"/>
    <p:sldId id="531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51"/>
            <p14:sldId id="481"/>
            <p14:sldId id="561"/>
            <p14:sldId id="313"/>
            <p14:sldId id="533"/>
            <p14:sldId id="534"/>
            <p14:sldId id="536"/>
            <p14:sldId id="535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3"/>
            <p14:sldId id="552"/>
            <p14:sldId id="554"/>
            <p14:sldId id="555"/>
            <p14:sldId id="556"/>
            <p14:sldId id="557"/>
            <p14:sldId id="558"/>
            <p14:sldId id="559"/>
            <p14:sldId id="560"/>
            <p14:sldId id="498"/>
            <p14:sldId id="499"/>
            <p14:sldId id="527"/>
            <p14:sldId id="528"/>
            <p14:sldId id="529"/>
            <p14:sldId id="530"/>
            <p14:sldId id="53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4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29/05/2023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14.jpe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19.png"/><Relationship Id="rId7" Type="http://schemas.openxmlformats.org/officeDocument/2006/relationships/image" Target="../media/image4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438900" y="3685518"/>
            <a:ext cx="5591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Lect. Dina Samir </a:t>
            </a:r>
            <a:r>
              <a:rPr lang="en-US" sz="20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0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94457" y="2766937"/>
            <a:ext cx="46394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Planning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5275810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Planning- Quality management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306883" y="5202596"/>
            <a:ext cx="2892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PMG202</a:t>
            </a:r>
          </a:p>
          <a:p>
            <a:r>
              <a:rPr lang="en-US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Picture 2" descr="Five Project Life Cycle Phases - projectcubicle">
            <a:extLst>
              <a:ext uri="{FF2B5EF4-FFF2-40B4-BE49-F238E27FC236}">
                <a16:creationId xmlns:a16="http://schemas.microsoft.com/office/drawing/2014/main" id="{2CCECAF3-EBAD-D605-7F73-269AB01FE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973" y="119761"/>
            <a:ext cx="9339702" cy="658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8304B2B1-2DCE-86B9-65C1-3EF983AF246D}"/>
              </a:ext>
            </a:extLst>
          </p:cNvPr>
          <p:cNvSpPr/>
          <p:nvPr/>
        </p:nvSpPr>
        <p:spPr>
          <a:xfrm rot="12601904">
            <a:off x="7941491" y="848139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597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Project Planning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74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7395" y="161380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11683" y="683206"/>
            <a:ext cx="72845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Project Planning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B88C2C8-C74C-0408-2907-30A409128358}"/>
              </a:ext>
            </a:extLst>
          </p:cNvPr>
          <p:cNvSpPr txBox="1">
            <a:spLocks/>
          </p:cNvSpPr>
          <p:nvPr/>
        </p:nvSpPr>
        <p:spPr>
          <a:xfrm>
            <a:off x="806857" y="1749029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32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lang="en-U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Human Resource </a:t>
            </a:r>
            <a:r>
              <a:rPr lang="en-US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Management</a:t>
            </a: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367370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52338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Outcomes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FA76B1-C8F1-0982-7C88-7D88A1369CA7}"/>
              </a:ext>
            </a:extLst>
          </p:cNvPr>
          <p:cNvSpPr txBox="1">
            <a:spLocks/>
          </p:cNvSpPr>
          <p:nvPr/>
        </p:nvSpPr>
        <p:spPr>
          <a:xfrm>
            <a:off x="3981837" y="2323527"/>
            <a:ext cx="7820957" cy="38334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400" b="1" i="0" u="none" strike="noStrike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At the end of this chapter, students should be able to:</a:t>
            </a:r>
            <a:endParaRPr lang="en-US" sz="3600" b="1" dirty="0">
              <a:solidFill>
                <a:srgbClr val="FF0000"/>
              </a:solidFill>
              <a:effectLst/>
            </a:endParaRPr>
          </a:p>
          <a:p>
            <a:r>
              <a:rPr lang="en-US" altLang="en-US" sz="2000" dirty="0">
                <a:solidFill>
                  <a:srgbClr val="000000"/>
                </a:solidFill>
                <a:latin typeface="Lora" pitchFamily="2" charset="0"/>
              </a:rPr>
              <a:t>Define the term quality. </a:t>
            </a:r>
          </a:p>
          <a:p>
            <a:r>
              <a:rPr lang="en-US" altLang="en-US" sz="2000" dirty="0">
                <a:solidFill>
                  <a:srgbClr val="000000"/>
                </a:solidFill>
                <a:latin typeface="Lora" pitchFamily="2" charset="0"/>
              </a:rPr>
              <a:t>Explain why quality is important</a:t>
            </a:r>
          </a:p>
          <a:p>
            <a:r>
              <a:rPr lang="en-US" altLang="en-US" sz="2000" dirty="0">
                <a:solidFill>
                  <a:srgbClr val="000000"/>
                </a:solidFill>
                <a:latin typeface="Lora" pitchFamily="2" charset="0"/>
              </a:rPr>
              <a:t>Identify the determinants of quality. </a:t>
            </a:r>
          </a:p>
          <a:p>
            <a:r>
              <a:rPr lang="en-US" altLang="en-US" sz="2000" dirty="0">
                <a:solidFill>
                  <a:srgbClr val="000000"/>
                </a:solidFill>
                <a:latin typeface="Lora" pitchFamily="2" charset="0"/>
              </a:rPr>
              <a:t>Describe the quality requirements. </a:t>
            </a:r>
          </a:p>
          <a:p>
            <a:pPr marL="0" indent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The concept of total quality management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46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447778" y="647459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The concept of total quality management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FDD731F-0A72-A164-3012-2AB5E831D5C7}"/>
              </a:ext>
            </a:extLst>
          </p:cNvPr>
          <p:cNvSpPr txBox="1">
            <a:spLocks/>
          </p:cNvSpPr>
          <p:nvPr/>
        </p:nvSpPr>
        <p:spPr>
          <a:xfrm>
            <a:off x="1274980" y="1899171"/>
            <a:ext cx="8443912" cy="27604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3200" b="1" kern="1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t</a:t>
            </a:r>
            <a:r>
              <a:rPr lang="en-US" sz="3200" b="1" kern="1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otal quality management </a:t>
            </a: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a course of action that attempts to increase an organization's ability to compete through continuous improvement of its products, services, people, processes, and work environment.</a:t>
            </a:r>
            <a:endParaRPr lang="en-U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7508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The importance of quality management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566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The importance of quality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7071CAC-23F4-BA97-3AAB-3439EB29088E}"/>
              </a:ext>
            </a:extLst>
          </p:cNvPr>
          <p:cNvSpPr txBox="1"/>
          <p:nvPr/>
        </p:nvSpPr>
        <p:spPr>
          <a:xfrm>
            <a:off x="1055305" y="1473832"/>
            <a:ext cx="9197335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3600" dirty="0"/>
              <a:t>Quality is associated with </a:t>
            </a:r>
            <a:r>
              <a:rPr lang="en-US" sz="3600" b="1" dirty="0">
                <a:solidFill>
                  <a:srgbClr val="FF0000"/>
                </a:solidFill>
              </a:rPr>
              <a:t>productivity and production improvement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600" dirty="0"/>
              <a:t>It is </a:t>
            </a:r>
            <a:r>
              <a:rPr lang="en-US" sz="3600" b="1" dirty="0">
                <a:solidFill>
                  <a:srgbClr val="FF0000"/>
                </a:solidFill>
              </a:rPr>
              <a:t>comprehensive</a:t>
            </a:r>
            <a:r>
              <a:rPr lang="en-US" sz="3600" dirty="0"/>
              <a:t> in all fields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600" dirty="0"/>
              <a:t>Develop </a:t>
            </a:r>
            <a:r>
              <a:rPr lang="en-US" sz="3600" b="1" dirty="0">
                <a:solidFill>
                  <a:srgbClr val="FF0000"/>
                </a:solidFill>
              </a:rPr>
              <a:t>leadership and management skills </a:t>
            </a:r>
            <a:r>
              <a:rPr lang="en-US" sz="3600" dirty="0"/>
              <a:t>for future leaders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600" dirty="0"/>
              <a:t>Increase work and </a:t>
            </a:r>
            <a:r>
              <a:rPr lang="en-US" sz="3600" b="1" dirty="0">
                <a:solidFill>
                  <a:srgbClr val="FF0000"/>
                </a:solidFill>
              </a:rPr>
              <a:t>reduce waste or loss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rgbClr val="FF0000"/>
                </a:solidFill>
              </a:rPr>
              <a:t>Optimal use </a:t>
            </a:r>
            <a:r>
              <a:rPr lang="en-US" sz="3600" dirty="0"/>
              <a:t>of material and human resources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069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0000"/>
                </a:solidFill>
              </a:rPr>
              <a:t>The principles of quality management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683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The principles of quality management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A3F80E0-1042-6746-5697-442DB7A9920E}"/>
              </a:ext>
            </a:extLst>
          </p:cNvPr>
          <p:cNvSpPr txBox="1"/>
          <p:nvPr/>
        </p:nvSpPr>
        <p:spPr>
          <a:xfrm>
            <a:off x="1071639" y="1684593"/>
            <a:ext cx="9016254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/>
              <a:t>The principles on which quality management is based are: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Focus on </a:t>
            </a:r>
            <a:r>
              <a:rPr lang="en-US" sz="2400" dirty="0">
                <a:solidFill>
                  <a:srgbClr val="FF0000"/>
                </a:solidFill>
              </a:rPr>
              <a:t>identifying the needs and expectations </a:t>
            </a:r>
            <a:r>
              <a:rPr lang="en-US" sz="2400" dirty="0"/>
              <a:t>of beneficiaries and striving to achieve them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Emphasize that </a:t>
            </a:r>
            <a:r>
              <a:rPr lang="en-US" sz="2400" dirty="0">
                <a:solidFill>
                  <a:srgbClr val="FF0000"/>
                </a:solidFill>
              </a:rPr>
              <a:t>improvement and development </a:t>
            </a:r>
            <a:r>
              <a:rPr lang="en-US" sz="2400" dirty="0"/>
              <a:t>is a continuous process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Focus on </a:t>
            </a:r>
            <a:r>
              <a:rPr lang="en-US" sz="2400" dirty="0">
                <a:solidFill>
                  <a:srgbClr val="FF0000"/>
                </a:solidFill>
              </a:rPr>
              <a:t>teamwork</a:t>
            </a:r>
            <a:r>
              <a:rPr lang="en-US" sz="2400" dirty="0"/>
              <a:t>, not individual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</a:rPr>
              <a:t>Make decisions </a:t>
            </a:r>
            <a:r>
              <a:rPr lang="en-US" sz="2400" dirty="0"/>
              <a:t>objectively </a:t>
            </a:r>
            <a:r>
              <a:rPr lang="en-US" sz="2400" dirty="0">
                <a:solidFill>
                  <a:srgbClr val="FF0000"/>
                </a:solidFill>
              </a:rPr>
              <a:t>based on facts and data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</a:rPr>
              <a:t>Enabling workers </a:t>
            </a:r>
            <a:r>
              <a:rPr lang="en-US" sz="2400" dirty="0"/>
              <a:t>and motivating them to take responsibility and giving them confidence to perform work.</a:t>
            </a:r>
          </a:p>
        </p:txBody>
      </p:sp>
    </p:spTree>
    <p:extLst>
      <p:ext uri="{BB962C8B-B14F-4D97-AF65-F5344CB8AC3E}">
        <p14:creationId xmlns:p14="http://schemas.microsoft.com/office/powerpoint/2010/main" val="20681477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0000"/>
                </a:solidFill>
              </a:rPr>
              <a:t>Quality management objectives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516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Quality management objectives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FDF22D9-9801-B8CA-B17B-2968BC679346}"/>
              </a:ext>
            </a:extLst>
          </p:cNvPr>
          <p:cNvSpPr txBox="1"/>
          <p:nvPr/>
        </p:nvSpPr>
        <p:spPr>
          <a:xfrm>
            <a:off x="1246405" y="1484496"/>
            <a:ext cx="850106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A change in the </a:t>
            </a:r>
            <a:r>
              <a:rPr lang="en-US" sz="2800" dirty="0">
                <a:solidFill>
                  <a:srgbClr val="FF0000"/>
                </a:solidFill>
              </a:rPr>
              <a:t>quality of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Motivation for </a:t>
            </a:r>
            <a:r>
              <a:rPr lang="en-US" sz="2800" dirty="0">
                <a:solidFill>
                  <a:srgbClr val="FF0000"/>
                </a:solidFill>
              </a:rPr>
              <a:t>excellence, showing creativity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Develop </a:t>
            </a:r>
            <a:r>
              <a:rPr lang="en-US" sz="2800" dirty="0">
                <a:solidFill>
                  <a:srgbClr val="FF0000"/>
                </a:solidFill>
              </a:rPr>
              <a:t>work 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Improving </a:t>
            </a:r>
            <a:r>
              <a:rPr lang="en-US" sz="2800" dirty="0">
                <a:solidFill>
                  <a:srgbClr val="FF0000"/>
                </a:solidFill>
              </a:rPr>
              <a:t>workers' skills and capabilities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Strengthening </a:t>
            </a:r>
            <a:r>
              <a:rPr lang="en-US" sz="2800" dirty="0">
                <a:solidFill>
                  <a:srgbClr val="FF0000"/>
                </a:solidFill>
              </a:rPr>
              <a:t>loyalty to work in institutions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/>
              <a:t>Encouraging </a:t>
            </a:r>
            <a:r>
              <a:rPr lang="en-US" sz="2800" dirty="0">
                <a:solidFill>
                  <a:srgbClr val="FF0000"/>
                </a:solidFill>
              </a:rPr>
              <a:t>participation in the activities </a:t>
            </a:r>
            <a:r>
              <a:rPr lang="en-US" sz="2800" dirty="0"/>
              <a:t>and events of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</a:rPr>
              <a:t>Improve work environment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055587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0000"/>
                </a:solidFill>
              </a:rPr>
              <a:t>Quality Control Vs Quality Assurance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9927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Quality control (QC)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9D15B1-D0AD-5929-D096-B3DC1D563FB5}"/>
              </a:ext>
            </a:extLst>
          </p:cNvPr>
          <p:cNvSpPr txBox="1"/>
          <p:nvPr/>
        </p:nvSpPr>
        <p:spPr>
          <a:xfrm>
            <a:off x="1263989" y="1484496"/>
            <a:ext cx="79867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 It is the group of activities and efforts exerted by all employees that allow achieving the standard levels of quality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 It is a process in which the </a:t>
            </a:r>
            <a:r>
              <a:rPr lang="en-US" sz="2800" dirty="0">
                <a:solidFill>
                  <a:srgbClr val="FF0000"/>
                </a:solidFill>
              </a:rPr>
              <a:t>outputs are evaluated</a:t>
            </a:r>
            <a:r>
              <a:rPr lang="en-US" sz="2800" dirty="0"/>
              <a:t> based on specific criteria, and then the necessary </a:t>
            </a:r>
            <a:r>
              <a:rPr lang="en-US" sz="2800" dirty="0">
                <a:solidFill>
                  <a:srgbClr val="FF0000"/>
                </a:solidFill>
              </a:rPr>
              <a:t>corrective actions</a:t>
            </a:r>
            <a:r>
              <a:rPr lang="en-US" sz="2800" dirty="0"/>
              <a:t> are taken to correct the output of the project when the service or product does not achieve those criteria.</a:t>
            </a:r>
          </a:p>
        </p:txBody>
      </p:sp>
    </p:spTree>
    <p:extLst>
      <p:ext uri="{BB962C8B-B14F-4D97-AF65-F5344CB8AC3E}">
        <p14:creationId xmlns:p14="http://schemas.microsoft.com/office/powerpoint/2010/main" val="24694416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Quality assurance (QA)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7E859E9-01AC-8A22-414C-52819277D35C}"/>
              </a:ext>
            </a:extLst>
          </p:cNvPr>
          <p:cNvSpPr txBox="1"/>
          <p:nvPr/>
        </p:nvSpPr>
        <p:spPr>
          <a:xfrm>
            <a:off x="1119301" y="1511309"/>
            <a:ext cx="8596199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It is the process through which </a:t>
            </a:r>
            <a:r>
              <a:rPr lang="en-US" sz="2800" dirty="0">
                <a:solidFill>
                  <a:srgbClr val="FF0000"/>
                </a:solidFill>
              </a:rPr>
              <a:t>a specific and regular plan is developed </a:t>
            </a:r>
            <a:r>
              <a:rPr lang="en-US" sz="2800" dirty="0"/>
              <a:t>to prevent any problems in the quality of the product or service.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The plan includes: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 defining product or service specifications, 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continuous review and follow-up of product performance,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 monitoring and examination.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Quality assurance requires </a:t>
            </a:r>
            <a:r>
              <a:rPr lang="en-US" sz="2800" dirty="0">
                <a:solidFill>
                  <a:srgbClr val="FF0000"/>
                </a:solidFill>
              </a:rPr>
              <a:t>a quality management system</a:t>
            </a:r>
          </a:p>
        </p:txBody>
      </p:sp>
    </p:spTree>
    <p:extLst>
      <p:ext uri="{BB962C8B-B14F-4D97-AF65-F5344CB8AC3E}">
        <p14:creationId xmlns:p14="http://schemas.microsoft.com/office/powerpoint/2010/main" val="11251016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Quality assurance (QA)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C6DEFF4-CC8A-61CB-C809-47AF33B9CB00}"/>
              </a:ext>
            </a:extLst>
          </p:cNvPr>
          <p:cNvSpPr txBox="1"/>
          <p:nvPr/>
        </p:nvSpPr>
        <p:spPr>
          <a:xfrm>
            <a:off x="1192589" y="1827013"/>
            <a:ext cx="860869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solidFill>
                  <a:srgbClr val="0070C0"/>
                </a:solidFill>
              </a:rPr>
              <a:t>Requirements for achieving quality assurance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</a:rPr>
              <a:t>Full commitment of senior and middle management </a:t>
            </a:r>
            <a:r>
              <a:rPr lang="en-US" sz="2800" dirty="0"/>
              <a:t>to implement plans and continuous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0000"/>
                </a:solidFill>
              </a:rPr>
              <a:t>All project employees </a:t>
            </a:r>
            <a:r>
              <a:rPr lang="en-US" sz="2800" dirty="0"/>
              <a:t>are convinced of the work strategy and play a major role in </a:t>
            </a:r>
            <a:r>
              <a:rPr lang="en-US" sz="2800" dirty="0">
                <a:solidFill>
                  <a:srgbClr val="FF0000"/>
                </a:solidFill>
              </a:rPr>
              <a:t>achieving quality </a:t>
            </a:r>
            <a:r>
              <a:rPr lang="en-US" sz="2800" dirty="0"/>
              <a:t>and ensuring its continuity to achieve the objectives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Spreading and adopting a </a:t>
            </a:r>
            <a:r>
              <a:rPr lang="en-US" sz="2800" dirty="0">
                <a:solidFill>
                  <a:srgbClr val="FF0000"/>
                </a:solidFill>
              </a:rPr>
              <a:t>culture of quality </a:t>
            </a:r>
            <a:r>
              <a:rPr lang="en-US" sz="2800" dirty="0"/>
              <a:t>in society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8755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QC Vs QA</a:t>
            </a:r>
          </a:p>
        </p:txBody>
      </p:sp>
      <p:pic>
        <p:nvPicPr>
          <p:cNvPr id="2" name="Picture 2" descr="The Difference Between QA and QC: Key Considerations | SaM Solutions">
            <a:extLst>
              <a:ext uri="{FF2B5EF4-FFF2-40B4-BE49-F238E27FC236}">
                <a16:creationId xmlns:a16="http://schemas.microsoft.com/office/drawing/2014/main" id="{644D0BFE-1E0F-22ED-AF56-99F05C92B7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7" t="4412" r="7143" b="17295"/>
          <a:stretch/>
        </p:blipFill>
        <p:spPr bwMode="auto">
          <a:xfrm>
            <a:off x="2626178" y="1228761"/>
            <a:ext cx="7131307" cy="55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80141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0000"/>
                </a:solidFill>
              </a:rPr>
              <a:t>Elements of integrated quality control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715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Elements of integrated quality control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E1AC11C-0EF9-6E85-119B-B516331D9D42}"/>
              </a:ext>
            </a:extLst>
          </p:cNvPr>
          <p:cNvSpPr txBox="1"/>
          <p:nvPr/>
        </p:nvSpPr>
        <p:spPr>
          <a:xfrm>
            <a:off x="1042988" y="1387683"/>
            <a:ext cx="888015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Develop </a:t>
            </a:r>
            <a:r>
              <a:rPr lang="en-US" sz="2800" dirty="0">
                <a:solidFill>
                  <a:srgbClr val="FF0000"/>
                </a:solidFill>
              </a:rPr>
              <a:t>service specifications according to customers’ wants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Quality control of </a:t>
            </a:r>
            <a:r>
              <a:rPr lang="en-US" sz="2800" dirty="0">
                <a:solidFill>
                  <a:srgbClr val="FF0000"/>
                </a:solidFill>
              </a:rPr>
              <a:t>raw materials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Adjust the quality of service </a:t>
            </a:r>
            <a:r>
              <a:rPr lang="en-US" sz="2800" dirty="0">
                <a:solidFill>
                  <a:srgbClr val="FF0000"/>
                </a:solidFill>
              </a:rPr>
              <a:t>during operation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Quality control of </a:t>
            </a:r>
            <a:r>
              <a:rPr lang="en-US" sz="2800" dirty="0">
                <a:solidFill>
                  <a:srgbClr val="FF0000"/>
                </a:solidFill>
              </a:rPr>
              <a:t>the final product/service (outputs)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Quality </a:t>
            </a:r>
            <a:r>
              <a:rPr lang="en-US" sz="2800" dirty="0">
                <a:solidFill>
                  <a:srgbClr val="FF0000"/>
                </a:solidFill>
              </a:rPr>
              <a:t>control of product/service after sales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800" dirty="0"/>
              <a:t>Quality management and represents all </a:t>
            </a:r>
            <a:r>
              <a:rPr lang="en-US" sz="2800" dirty="0">
                <a:solidFill>
                  <a:srgbClr val="FF0000"/>
                </a:solidFill>
              </a:rPr>
              <a:t>the administrative aspects </a:t>
            </a:r>
            <a:r>
              <a:rPr lang="en-US" sz="2800" dirty="0"/>
              <a:t>related to raising and improving the quality level (training, motivation, marketing---etc.)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430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Elements of integrated quality control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A862F9-533A-4B5D-3A91-6CB067404B6D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6979" t="30567" r="24132" b="23735"/>
          <a:stretch/>
        </p:blipFill>
        <p:spPr bwMode="auto">
          <a:xfrm>
            <a:off x="2626178" y="1428065"/>
            <a:ext cx="9468697" cy="524021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0028503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Quality Policy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6197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Quality Policy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65E17ED-9D38-E280-1F92-765DCC23D909}"/>
              </a:ext>
            </a:extLst>
          </p:cNvPr>
          <p:cNvSpPr txBox="1"/>
          <p:nvPr/>
        </p:nvSpPr>
        <p:spPr>
          <a:xfrm>
            <a:off x="1071639" y="1607610"/>
            <a:ext cx="9016254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dirty="0"/>
              <a:t>It is a </a:t>
            </a:r>
            <a:r>
              <a:rPr lang="en-US" sz="2800" dirty="0">
                <a:solidFill>
                  <a:srgbClr val="FF0000"/>
                </a:solidFill>
              </a:rPr>
              <a:t>policy or framework </a:t>
            </a:r>
            <a:r>
              <a:rPr lang="en-US" sz="2800" dirty="0"/>
              <a:t>that directs the practices and behavior necessary to </a:t>
            </a:r>
            <a:r>
              <a:rPr lang="en-US" sz="2800" dirty="0">
                <a:solidFill>
                  <a:srgbClr val="FF0000"/>
                </a:solidFill>
              </a:rPr>
              <a:t>achieve quality in the system</a:t>
            </a:r>
            <a:r>
              <a:rPr lang="en-US" sz="2800" dirty="0"/>
              <a:t>. </a:t>
            </a:r>
          </a:p>
          <a:p>
            <a:pPr algn="just"/>
            <a:r>
              <a:rPr lang="en-US" sz="2800" dirty="0"/>
              <a:t>This policy should be applied by </a:t>
            </a:r>
            <a:r>
              <a:rPr lang="en-US" sz="2800" dirty="0">
                <a:solidFill>
                  <a:srgbClr val="FF0000"/>
                </a:solidFill>
              </a:rPr>
              <a:t>all members </a:t>
            </a:r>
            <a:r>
              <a:rPr lang="en-US" sz="2800" dirty="0"/>
              <a:t>of a particular system on a regular and continuous basis. </a:t>
            </a:r>
          </a:p>
          <a:p>
            <a:pPr algn="just"/>
            <a:r>
              <a:rPr lang="en-US" sz="2800" dirty="0"/>
              <a:t>The quality policy should include: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The organizational structure of quality in the establishment, including: the rules and responsibilities that regulate work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How to determine the (customer's) need, impressions and satisfaction with the product or service</a:t>
            </a:r>
          </a:p>
        </p:txBody>
      </p:sp>
    </p:spTree>
    <p:extLst>
      <p:ext uri="{BB962C8B-B14F-4D97-AF65-F5344CB8AC3E}">
        <p14:creationId xmlns:p14="http://schemas.microsoft.com/office/powerpoint/2010/main" val="28307316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0000"/>
                </a:solidFill>
              </a:rPr>
              <a:t>Quality Policy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A112803-B8F8-7942-81EE-3EFB344B6839}"/>
              </a:ext>
            </a:extLst>
          </p:cNvPr>
          <p:cNvSpPr txBox="1"/>
          <p:nvPr/>
        </p:nvSpPr>
        <p:spPr>
          <a:xfrm>
            <a:off x="1132105" y="1428065"/>
            <a:ext cx="8729662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rgbClr val="00B0F0"/>
                </a:solidFill>
              </a:rPr>
              <a:t>Elements of the quality policy:</a:t>
            </a:r>
          </a:p>
          <a:p>
            <a:pPr algn="just"/>
            <a:r>
              <a:rPr lang="en-US" sz="2800" dirty="0"/>
              <a:t>The institution seeks to meet the client's needs, considering the technical (specialization) and economic (cost) sides, through: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Provide </a:t>
            </a:r>
            <a:r>
              <a:rPr lang="en-US" sz="2400" dirty="0">
                <a:solidFill>
                  <a:srgbClr val="FF0000"/>
                </a:solidFill>
              </a:rPr>
              <a:t>quality management </a:t>
            </a:r>
            <a:r>
              <a:rPr lang="en-US" sz="2400" dirty="0">
                <a:solidFill>
                  <a:srgbClr val="002060"/>
                </a:solidFill>
              </a:rPr>
              <a:t>system and </a:t>
            </a:r>
            <a:r>
              <a:rPr lang="en-US" sz="2400" dirty="0">
                <a:solidFill>
                  <a:srgbClr val="FF0000"/>
                </a:solidFill>
              </a:rPr>
              <a:t>work method </a:t>
            </a:r>
            <a:r>
              <a:rPr lang="en-US" sz="2400" dirty="0">
                <a:solidFill>
                  <a:srgbClr val="002060"/>
                </a:solidFill>
              </a:rPr>
              <a:t>or </a:t>
            </a:r>
            <a:r>
              <a:rPr lang="en-US" sz="2400" dirty="0">
                <a:solidFill>
                  <a:srgbClr val="FF0000"/>
                </a:solidFill>
              </a:rPr>
              <a:t>system operation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2060"/>
                </a:solidFill>
              </a:rPr>
              <a:t>Ensure that </a:t>
            </a:r>
            <a:r>
              <a:rPr lang="en-US" sz="2400" dirty="0">
                <a:solidFill>
                  <a:srgbClr val="FF0000"/>
                </a:solidFill>
              </a:rPr>
              <a:t>inputs meet specified performance </a:t>
            </a:r>
            <a:r>
              <a:rPr lang="en-US" sz="2400" dirty="0">
                <a:solidFill>
                  <a:srgbClr val="002060"/>
                </a:solidFill>
              </a:rPr>
              <a:t>and efficiency standards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</a:rPr>
              <a:t>Systematic implementation of error prevention </a:t>
            </a:r>
            <a:r>
              <a:rPr lang="en-US" sz="2400" dirty="0">
                <a:solidFill>
                  <a:srgbClr val="002060"/>
                </a:solidFill>
              </a:rPr>
              <a:t>as well as continuous improvement over time in the project</a:t>
            </a:r>
          </a:p>
        </p:txBody>
      </p:sp>
    </p:spTree>
    <p:extLst>
      <p:ext uri="{BB962C8B-B14F-4D97-AF65-F5344CB8AC3E}">
        <p14:creationId xmlns:p14="http://schemas.microsoft.com/office/powerpoint/2010/main" val="17755113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</a:rPr>
              <a:t>Project quality standards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0388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Project quality standards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DCA759-BA58-C195-204C-E3DBFA1183AE}"/>
              </a:ext>
            </a:extLst>
          </p:cNvPr>
          <p:cNvSpPr txBox="1"/>
          <p:nvPr/>
        </p:nvSpPr>
        <p:spPr>
          <a:xfrm>
            <a:off x="1171574" y="1789874"/>
            <a:ext cx="862965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3600" b="1" dirty="0">
                <a:solidFill>
                  <a:srgbClr val="00B050"/>
                </a:solidFill>
              </a:rPr>
              <a:t>Input</a:t>
            </a:r>
          </a:p>
          <a:p>
            <a:r>
              <a:rPr lang="en-US" sz="2400" b="1" dirty="0"/>
              <a:t>Examples of the elements that are focused on to ensure the quality of inputs in the project: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Quality of </a:t>
            </a:r>
            <a:r>
              <a:rPr lang="en-US" sz="2400" dirty="0">
                <a:solidFill>
                  <a:srgbClr val="FF0000"/>
                </a:solidFill>
              </a:rPr>
              <a:t>project selection and development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The quality of </a:t>
            </a:r>
            <a:r>
              <a:rPr lang="en-US" sz="2400" dirty="0">
                <a:solidFill>
                  <a:srgbClr val="FF0000"/>
                </a:solidFill>
              </a:rPr>
              <a:t>the human resources </a:t>
            </a:r>
            <a:r>
              <a:rPr lang="en-US" sz="2400" dirty="0"/>
              <a:t>in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Quality of </a:t>
            </a:r>
            <a:r>
              <a:rPr lang="en-US" sz="2400" dirty="0">
                <a:solidFill>
                  <a:srgbClr val="FF0000"/>
                </a:solidFill>
              </a:rPr>
              <a:t>preparation of infrastructure and equipment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400" dirty="0"/>
              <a:t> Quality of </a:t>
            </a:r>
            <a:r>
              <a:rPr lang="en-US" sz="2400" dirty="0">
                <a:solidFill>
                  <a:srgbClr val="FF0000"/>
                </a:solidFill>
              </a:rPr>
              <a:t>training programs</a:t>
            </a:r>
          </a:p>
        </p:txBody>
      </p:sp>
    </p:spTree>
    <p:extLst>
      <p:ext uri="{BB962C8B-B14F-4D97-AF65-F5344CB8AC3E}">
        <p14:creationId xmlns:p14="http://schemas.microsoft.com/office/powerpoint/2010/main" val="752421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81D17B-25FA-30F0-CF96-DE7ECB4E2866}"/>
              </a:ext>
            </a:extLst>
          </p:cNvPr>
          <p:cNvSpPr txBox="1"/>
          <p:nvPr/>
        </p:nvSpPr>
        <p:spPr>
          <a:xfrm>
            <a:off x="1364043" y="1997839"/>
            <a:ext cx="794385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3600" b="1" dirty="0">
                <a:solidFill>
                  <a:srgbClr val="00B050"/>
                </a:solidFill>
              </a:rPr>
              <a:t>Input</a:t>
            </a:r>
          </a:p>
          <a:p>
            <a:r>
              <a:rPr lang="en-US" sz="2400" b="1" dirty="0"/>
              <a:t>Elements of focus to ensure </a:t>
            </a:r>
            <a:r>
              <a:rPr lang="en-US" sz="2400" b="1" dirty="0">
                <a:highlight>
                  <a:srgbClr val="FFFF00"/>
                </a:highlight>
              </a:rPr>
              <a:t>the quality of project selection and development </a:t>
            </a:r>
            <a:r>
              <a:rPr lang="en-US" sz="2400" b="1" dirty="0"/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The selection </a:t>
            </a:r>
            <a:r>
              <a:rPr lang="en-US" sz="2400" dirty="0">
                <a:solidFill>
                  <a:srgbClr val="FF0000"/>
                </a:solidFill>
              </a:rPr>
              <a:t>criteria should be specific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That the </a:t>
            </a:r>
            <a:r>
              <a:rPr lang="en-US" sz="2400" dirty="0">
                <a:solidFill>
                  <a:srgbClr val="FF0000"/>
                </a:solidFill>
              </a:rPr>
              <a:t>training content </a:t>
            </a:r>
            <a:r>
              <a:rPr lang="en-US" sz="2400" dirty="0"/>
              <a:t>for building the capacities of institutions be appropriate and </a:t>
            </a:r>
            <a:r>
              <a:rPr lang="en-US" sz="2400" dirty="0">
                <a:solidFill>
                  <a:srgbClr val="FF0000"/>
                </a:solidFill>
              </a:rPr>
              <a:t>interconnected with the vision and mission </a:t>
            </a:r>
            <a:r>
              <a:rPr lang="en-US" sz="2400" dirty="0"/>
              <a:t>of the project</a:t>
            </a:r>
          </a:p>
        </p:txBody>
      </p:sp>
    </p:spTree>
    <p:extLst>
      <p:ext uri="{BB962C8B-B14F-4D97-AF65-F5344CB8AC3E}">
        <p14:creationId xmlns:p14="http://schemas.microsoft.com/office/powerpoint/2010/main" val="32928325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14C30B1-62D6-3BEC-24BC-F6DF76CFFB36}"/>
              </a:ext>
            </a:extLst>
          </p:cNvPr>
          <p:cNvSpPr txBox="1"/>
          <p:nvPr/>
        </p:nvSpPr>
        <p:spPr>
          <a:xfrm>
            <a:off x="1343024" y="1912764"/>
            <a:ext cx="8580121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3600" b="1" dirty="0">
                <a:solidFill>
                  <a:srgbClr val="00B050"/>
                </a:solidFill>
              </a:rPr>
              <a:t>Input</a:t>
            </a:r>
          </a:p>
          <a:p>
            <a:r>
              <a:rPr lang="en-US" sz="2400" dirty="0"/>
              <a:t>The elements that are focused on to ensure </a:t>
            </a:r>
            <a:r>
              <a:rPr lang="en-US" sz="2400" b="1" dirty="0">
                <a:highlight>
                  <a:srgbClr val="FFFF00"/>
                </a:highlight>
              </a:rPr>
              <a:t>the quality of human resources and the selection of those responsible for the implementation of the project </a:t>
            </a:r>
            <a:r>
              <a:rPr lang="en-US" sz="2400" dirty="0"/>
              <a:t>are as follows: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Criteria</a:t>
            </a:r>
            <a:r>
              <a:rPr lang="en-US" sz="2400" dirty="0"/>
              <a:t> for hiring, evaluation and classification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Professional development and rehabilitation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</a:rPr>
              <a:t>Retain of project staff</a:t>
            </a:r>
          </a:p>
        </p:txBody>
      </p:sp>
    </p:spTree>
    <p:extLst>
      <p:ext uri="{BB962C8B-B14F-4D97-AF65-F5344CB8AC3E}">
        <p14:creationId xmlns:p14="http://schemas.microsoft.com/office/powerpoint/2010/main" val="159676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F1A8F67-FC05-0E2B-B9DC-0E34B09A726B}"/>
              </a:ext>
            </a:extLst>
          </p:cNvPr>
          <p:cNvSpPr txBox="1"/>
          <p:nvPr/>
        </p:nvSpPr>
        <p:spPr>
          <a:xfrm>
            <a:off x="1071563" y="1341196"/>
            <a:ext cx="852297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3600" b="1" dirty="0">
                <a:solidFill>
                  <a:srgbClr val="00B050"/>
                </a:solidFill>
              </a:rPr>
              <a:t>Input</a:t>
            </a:r>
          </a:p>
          <a:p>
            <a:r>
              <a:rPr lang="en-US" sz="2400" dirty="0"/>
              <a:t>Elements of focus to ensure </a:t>
            </a:r>
            <a:r>
              <a:rPr lang="en-US" sz="2400" b="1" dirty="0">
                <a:highlight>
                  <a:srgbClr val="FFFF00"/>
                </a:highlight>
              </a:rPr>
              <a:t>the quality of infrastructure and equipment </a:t>
            </a:r>
            <a:r>
              <a:rPr lang="en-US" sz="2400" dirty="0"/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Basic equipment </a:t>
            </a:r>
            <a:r>
              <a:rPr lang="en-US" sz="2400" dirty="0"/>
              <a:t>(buildings - communications - services)or computers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Networks</a:t>
            </a:r>
            <a:r>
              <a:rPr lang="en-US" sz="2400" dirty="0"/>
              <a:t> (electricity - water - sewage - natural gas)or the internet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 </a:t>
            </a:r>
            <a:r>
              <a:rPr lang="en-US" sz="2400" dirty="0">
                <a:solidFill>
                  <a:srgbClr val="FF0000"/>
                </a:solidFill>
              </a:rPr>
              <a:t>Technical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FF0000"/>
                </a:solidFill>
              </a:rPr>
              <a:t>Providing financial support </a:t>
            </a:r>
            <a:r>
              <a:rPr lang="en-US" sz="2400" dirty="0"/>
              <a:t>for services</a:t>
            </a:r>
          </a:p>
        </p:txBody>
      </p:sp>
    </p:spTree>
    <p:extLst>
      <p:ext uri="{BB962C8B-B14F-4D97-AF65-F5344CB8AC3E}">
        <p14:creationId xmlns:p14="http://schemas.microsoft.com/office/powerpoint/2010/main" val="27010389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04D00F-1BFE-6EBF-9619-A2987C19F328}"/>
              </a:ext>
            </a:extLst>
          </p:cNvPr>
          <p:cNvSpPr txBox="1"/>
          <p:nvPr/>
        </p:nvSpPr>
        <p:spPr>
          <a:xfrm>
            <a:off x="906891" y="1228761"/>
            <a:ext cx="9180090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3600" b="1" dirty="0">
                <a:solidFill>
                  <a:srgbClr val="00B050"/>
                </a:solidFill>
              </a:rPr>
              <a:t>Input</a:t>
            </a:r>
          </a:p>
          <a:p>
            <a:pPr algn="just"/>
            <a:r>
              <a:rPr lang="en-US" sz="2400" b="1" dirty="0"/>
              <a:t>Elements that focus on ensuring the quality of </a:t>
            </a:r>
            <a:r>
              <a:rPr lang="en-US" sz="2400" b="1" dirty="0">
                <a:highlight>
                  <a:srgbClr val="FFFF00"/>
                </a:highlight>
              </a:rPr>
              <a:t>training programs </a:t>
            </a:r>
            <a:r>
              <a:rPr lang="en-US" sz="2400" b="1" dirty="0"/>
              <a:t>include:</a:t>
            </a:r>
          </a:p>
          <a:p>
            <a:pPr algn="just"/>
            <a:r>
              <a:rPr lang="en-US" sz="2400" b="1" dirty="0">
                <a:solidFill>
                  <a:srgbClr val="0070C0"/>
                </a:solidFill>
              </a:rPr>
              <a:t>Shifting from focusing on standard training to focusing on application and learning while providing what guarantees the quality of training and learning, including: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Cooperate with </a:t>
            </a:r>
            <a:r>
              <a:rPr lang="en-US" sz="2400" dirty="0">
                <a:solidFill>
                  <a:srgbClr val="FF0000"/>
                </a:solidFill>
              </a:rPr>
              <a:t>project partners and experts to choose effective training content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 Measuring </a:t>
            </a:r>
            <a:r>
              <a:rPr lang="en-US" sz="2400" dirty="0">
                <a:solidFill>
                  <a:srgbClr val="FF0000"/>
                </a:solidFill>
              </a:rPr>
              <a:t>the effectiveness of the training </a:t>
            </a:r>
            <a:r>
              <a:rPr lang="en-US" sz="2400" dirty="0"/>
              <a:t>through the opinion of the trainees before and after the end of the training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 Measuring </a:t>
            </a:r>
            <a:r>
              <a:rPr lang="en-US" sz="2400" dirty="0">
                <a:solidFill>
                  <a:srgbClr val="FF0000"/>
                </a:solidFill>
              </a:rPr>
              <a:t>the suitability of training </a:t>
            </a:r>
            <a:r>
              <a:rPr lang="en-US" sz="2400" dirty="0"/>
              <a:t>for the labor market</a:t>
            </a:r>
          </a:p>
        </p:txBody>
      </p:sp>
    </p:spTree>
    <p:extLst>
      <p:ext uri="{BB962C8B-B14F-4D97-AF65-F5344CB8AC3E}">
        <p14:creationId xmlns:p14="http://schemas.microsoft.com/office/powerpoint/2010/main" val="283417684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Project quality standards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CF3519-232E-B3E8-C7D7-34540F57DAB2}"/>
              </a:ext>
            </a:extLst>
          </p:cNvPr>
          <p:cNvSpPr txBox="1"/>
          <p:nvPr/>
        </p:nvSpPr>
        <p:spPr>
          <a:xfrm>
            <a:off x="1700213" y="1912764"/>
            <a:ext cx="7900988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3600" b="1" dirty="0">
                <a:solidFill>
                  <a:srgbClr val="00B050"/>
                </a:solidFill>
              </a:rPr>
              <a:t>Output</a:t>
            </a:r>
          </a:p>
          <a:p>
            <a:pPr algn="ctr"/>
            <a:endParaRPr lang="en-US" sz="3600" b="1" dirty="0">
              <a:solidFill>
                <a:srgbClr val="00B050"/>
              </a:solidFill>
            </a:endParaRPr>
          </a:p>
          <a:p>
            <a:pPr algn="just"/>
            <a:r>
              <a:rPr lang="en-US" sz="2800" dirty="0"/>
              <a:t>o Existence of </a:t>
            </a:r>
            <a:r>
              <a:rPr lang="en-US" sz="2800" dirty="0">
                <a:solidFill>
                  <a:srgbClr val="FF0000"/>
                </a:solidFill>
              </a:rPr>
              <a:t>qualified projects for sustainability</a:t>
            </a:r>
          </a:p>
          <a:p>
            <a:pPr algn="just"/>
            <a:r>
              <a:rPr lang="en-US" sz="2800" dirty="0"/>
              <a:t>o The presence of </a:t>
            </a:r>
            <a:r>
              <a:rPr lang="en-US" sz="2800" dirty="0">
                <a:solidFill>
                  <a:srgbClr val="FF0000"/>
                </a:solidFill>
              </a:rPr>
              <a:t>trainees capable of learning</a:t>
            </a:r>
          </a:p>
          <a:p>
            <a:pPr algn="just"/>
            <a:r>
              <a:rPr lang="en-US" sz="2800" dirty="0"/>
              <a:t>o The presence of </a:t>
            </a:r>
            <a:r>
              <a:rPr lang="en-US" sz="2800" dirty="0">
                <a:solidFill>
                  <a:srgbClr val="FF0000"/>
                </a:solidFill>
              </a:rPr>
              <a:t>community development </a:t>
            </a:r>
            <a:r>
              <a:rPr lang="en-US" sz="2800" dirty="0"/>
              <a:t>by raising the level of awareness and income</a:t>
            </a:r>
          </a:p>
        </p:txBody>
      </p:sp>
    </p:spTree>
    <p:extLst>
      <p:ext uri="{BB962C8B-B14F-4D97-AF65-F5344CB8AC3E}">
        <p14:creationId xmlns:p14="http://schemas.microsoft.com/office/powerpoint/2010/main" val="36494027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Project quality standards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BBBA5B-D43C-9D80-A320-630FE16E5A4B}"/>
              </a:ext>
            </a:extLst>
          </p:cNvPr>
          <p:cNvSpPr txBox="1"/>
          <p:nvPr/>
        </p:nvSpPr>
        <p:spPr>
          <a:xfrm>
            <a:off x="1137924" y="1428065"/>
            <a:ext cx="8785221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3600" b="1" dirty="0">
                <a:solidFill>
                  <a:srgbClr val="00B050"/>
                </a:solidFill>
              </a:rPr>
              <a:t>Output</a:t>
            </a:r>
          </a:p>
          <a:p>
            <a:pPr algn="just"/>
            <a:r>
              <a:rPr lang="en-US" sz="2400" b="1" dirty="0">
                <a:solidFill>
                  <a:srgbClr val="0070C0"/>
                </a:solidFill>
              </a:rPr>
              <a:t>Output evaluation:</a:t>
            </a:r>
          </a:p>
          <a:p>
            <a:pPr algn="just"/>
            <a:r>
              <a:rPr lang="en-US" sz="2400" b="1" dirty="0"/>
              <a:t>Evaluating the project outputs in the light of the objectives achieved using direct and indirect methods, for example:</a:t>
            </a:r>
          </a:p>
          <a:p>
            <a:pPr algn="just"/>
            <a:r>
              <a:rPr lang="en-US" sz="2400" dirty="0"/>
              <a:t>o Measuring the extent to which </a:t>
            </a:r>
            <a:r>
              <a:rPr lang="en-US" sz="2400" dirty="0">
                <a:solidFill>
                  <a:srgbClr val="FF0000"/>
                </a:solidFill>
              </a:rPr>
              <a:t>trainees benefit </a:t>
            </a:r>
            <a:r>
              <a:rPr lang="en-US" sz="2400" dirty="0"/>
              <a:t>from the training content</a:t>
            </a:r>
          </a:p>
          <a:p>
            <a:pPr algn="just"/>
            <a:r>
              <a:rPr lang="en-US" sz="2400" dirty="0"/>
              <a:t>o Measuring the </a:t>
            </a:r>
            <a:r>
              <a:rPr lang="en-US" sz="2400" dirty="0">
                <a:solidFill>
                  <a:srgbClr val="FF0000"/>
                </a:solidFill>
              </a:rPr>
              <a:t>employment rate </a:t>
            </a:r>
            <a:r>
              <a:rPr lang="en-US" sz="2400" dirty="0"/>
              <a:t>compared to training</a:t>
            </a:r>
          </a:p>
          <a:p>
            <a:pPr algn="just"/>
            <a:r>
              <a:rPr lang="en-US" sz="2400" dirty="0"/>
              <a:t>o A questionnaire from the </a:t>
            </a:r>
            <a:r>
              <a:rPr lang="en-US" sz="2400" dirty="0">
                <a:solidFill>
                  <a:srgbClr val="FF0000"/>
                </a:solidFill>
              </a:rPr>
              <a:t>recruitment institutions </a:t>
            </a:r>
            <a:r>
              <a:rPr lang="en-US" sz="2400" dirty="0"/>
              <a:t>about the </a:t>
            </a:r>
            <a:r>
              <a:rPr lang="en-US" sz="2400" dirty="0">
                <a:solidFill>
                  <a:srgbClr val="FF0000"/>
                </a:solidFill>
              </a:rPr>
              <a:t>performance of the trainees </a:t>
            </a:r>
            <a:r>
              <a:rPr lang="en-US" sz="2400" dirty="0"/>
              <a:t>who were hired</a:t>
            </a:r>
          </a:p>
        </p:txBody>
      </p:sp>
    </p:spTree>
    <p:extLst>
      <p:ext uri="{BB962C8B-B14F-4D97-AF65-F5344CB8AC3E}">
        <p14:creationId xmlns:p14="http://schemas.microsoft.com/office/powerpoint/2010/main" val="109313663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906891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5F4BD77-96FE-74B1-29C0-AA8AB754419B}"/>
              </a:ext>
            </a:extLst>
          </p:cNvPr>
          <p:cNvSpPr txBox="1"/>
          <p:nvPr/>
        </p:nvSpPr>
        <p:spPr>
          <a:xfrm>
            <a:off x="2593982" y="705541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Summary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EC20D48-1301-7AA5-B17F-B090058C8FDC}"/>
              </a:ext>
            </a:extLst>
          </p:cNvPr>
          <p:cNvSpPr txBox="1">
            <a:spLocks/>
          </p:cNvSpPr>
          <p:nvPr/>
        </p:nvSpPr>
        <p:spPr>
          <a:xfrm>
            <a:off x="1357312" y="1559235"/>
            <a:ext cx="8786813" cy="3829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concept of total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importance of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principles on which quality management is based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management objectives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control vs quality assurance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</a:t>
            </a: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uality policy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quality standards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0062569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5B2C3C4B-3118-E0AD-3E83-9D9919B3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5188" y="1396728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6494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FC5233-8872-33AA-DC3F-79D8E21DC3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2684601"/>
              </p:ext>
            </p:extLst>
          </p:nvPr>
        </p:nvGraphicFramePr>
        <p:xfrm>
          <a:off x="1544220" y="1485247"/>
          <a:ext cx="8378925" cy="3749185"/>
        </p:xfrm>
        <a:graphic>
          <a:graphicData uri="http://schemas.openxmlformats.org/drawingml/2006/table">
            <a:tbl>
              <a:tblPr firstRow="1" firstCol="1" bandRow="1"/>
              <a:tblGrid>
                <a:gridCol w="8378925">
                  <a:extLst>
                    <a:ext uri="{9D8B030D-6E8A-4147-A177-3AD203B41FA5}">
                      <a16:colId xmlns:a16="http://schemas.microsoft.com/office/drawing/2014/main" val="4267690121"/>
                    </a:ext>
                  </a:extLst>
                </a:gridCol>
              </a:tblGrid>
              <a:tr h="161558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total quality management is in----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Planning phase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Execution phase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Initiation phase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Closure phase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4174128"/>
                  </a:ext>
                </a:extLst>
              </a:tr>
              <a:tr h="19387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a course of action that attempts to increase an organization's ability to compete through continuous improvement of its products, services, people, processes, and work environment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Quality management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Risk management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Human resources management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Budget management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188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094412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06FABB4-2E26-A68B-2955-7FB965C8D3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0460677"/>
              </p:ext>
            </p:extLst>
          </p:nvPr>
        </p:nvGraphicFramePr>
        <p:xfrm>
          <a:off x="1385888" y="1731604"/>
          <a:ext cx="8872538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872538">
                  <a:extLst>
                    <a:ext uri="{9D8B030D-6E8A-4147-A177-3AD203B41FA5}">
                      <a16:colId xmlns:a16="http://schemas.microsoft.com/office/drawing/2014/main" val="1372137518"/>
                    </a:ext>
                  </a:extLst>
                </a:gridCol>
              </a:tblGrid>
              <a:tr h="1814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the group of activities and efforts exerted by all employees that allow achieving the standard levels of quality</a:t>
                      </a:r>
                      <a:endParaRPr lang="en-US" sz="18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69883564"/>
                  </a:ext>
                </a:extLst>
              </a:tr>
              <a:tr h="186916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 is the process through which a specific and regular plan is developed to prevent any problems in the quality of the product or service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5969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995498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71D262C-9795-3C6C-0D10-537B21DC7E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7408719"/>
              </p:ext>
            </p:extLst>
          </p:nvPr>
        </p:nvGraphicFramePr>
        <p:xfrm>
          <a:off x="1603405" y="1658759"/>
          <a:ext cx="8501063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01063">
                  <a:extLst>
                    <a:ext uri="{9D8B030D-6E8A-4147-A177-3AD203B41FA5}">
                      <a16:colId xmlns:a16="http://schemas.microsoft.com/office/drawing/2014/main" val="2359885650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 is--------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7019253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 is--------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corrective tool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5807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445724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83DE49-0B41-EBB9-856A-BCEF9033E5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7058889"/>
              </p:ext>
            </p:extLst>
          </p:nvPr>
        </p:nvGraphicFramePr>
        <p:xfrm>
          <a:off x="1505000" y="1428065"/>
          <a:ext cx="7880032" cy="3777375"/>
        </p:xfrm>
        <a:graphic>
          <a:graphicData uri="http://schemas.openxmlformats.org/drawingml/2006/table">
            <a:tbl>
              <a:tblPr firstRow="1" firstCol="1" bandRow="1"/>
              <a:tblGrid>
                <a:gridCol w="7880032">
                  <a:extLst>
                    <a:ext uri="{9D8B030D-6E8A-4147-A177-3AD203B41FA5}">
                      <a16:colId xmlns:a16="http://schemas.microsoft.com/office/drawing/2014/main" val="1318466707"/>
                    </a:ext>
                  </a:extLst>
                </a:gridCol>
              </a:tblGrid>
              <a:tr h="190570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the quality policy are: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Provide quality management system and work method or system operation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Ensure that inputs meet specified performance and efficiency standards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Systematic implementation of error prevention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4215943"/>
                  </a:ext>
                </a:extLst>
              </a:tr>
              <a:tr h="18716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Example of the elements that are focused on to ensure the quality of inputs in the project is---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training content for building the capacities of institutions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Criteria for hiring, evaluation and classification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57932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3936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592CA3D5-BE53-125A-C12A-0C897D870B1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177441"/>
              </p:ext>
            </p:extLst>
          </p:nvPr>
        </p:nvGraphicFramePr>
        <p:xfrm>
          <a:off x="1372770" y="1624006"/>
          <a:ext cx="8550375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50375">
                  <a:extLst>
                    <a:ext uri="{9D8B030D-6E8A-4147-A177-3AD203B41FA5}">
                      <a16:colId xmlns:a16="http://schemas.microsoft.com/office/drawing/2014/main" val="145487116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 include: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Basic equipment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Networks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Technical support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8156784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quality standards for outputs include-------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extent to which trainees benefit from the training content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employment rate compared to training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questionnaire from the recruitment institutions about the performance of the trainees who were hired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951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21708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CB228D3-4ED3-BFF6-AC64-A27AE1391E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63325"/>
              </p:ext>
            </p:extLst>
          </p:nvPr>
        </p:nvGraphicFramePr>
        <p:xfrm>
          <a:off x="1665188" y="1485247"/>
          <a:ext cx="8257957" cy="3901440"/>
        </p:xfrm>
        <a:graphic>
          <a:graphicData uri="http://schemas.openxmlformats.org/drawingml/2006/table">
            <a:tbl>
              <a:tblPr firstRow="1" firstCol="1" bandRow="1"/>
              <a:tblGrid>
                <a:gridCol w="8257957">
                  <a:extLst>
                    <a:ext uri="{9D8B030D-6E8A-4147-A177-3AD203B41FA5}">
                      <a16:colId xmlns:a16="http://schemas.microsoft.com/office/drawing/2014/main" val="2084526358"/>
                    </a:ext>
                  </a:extLst>
                </a:gridCol>
              </a:tblGrid>
              <a:tr h="13500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 is part of: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elements that are focused on to ensure the quality of human resources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5188278"/>
                  </a:ext>
                </a:extLst>
              </a:tr>
              <a:tr h="2406615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</a:t>
                      </a:r>
                      <a:r>
                        <a:rPr lang="en-US" sz="4400" kern="1200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is a policy or framework that directs the practices and behavior necessary to achieve quality in the system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Policy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management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task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regulation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3080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42964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1550</Words>
  <Application>Microsoft Office PowerPoint</Application>
  <PresentationFormat>Widescreen</PresentationFormat>
  <Paragraphs>210</Paragraphs>
  <Slides>41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8" baseType="lpstr">
      <vt:lpstr>Arial</vt:lpstr>
      <vt:lpstr>Calibri</vt:lpstr>
      <vt:lpstr>Calibri Light</vt:lpstr>
      <vt:lpstr>Lora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42</cp:revision>
  <dcterms:created xsi:type="dcterms:W3CDTF">2023-04-29T09:08:23Z</dcterms:created>
  <dcterms:modified xsi:type="dcterms:W3CDTF">2023-05-29T15:42:18Z</dcterms:modified>
</cp:coreProperties>
</file>