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10</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algn="just" eaLnBrk="1" hangingPunct="1">
              <a:defRPr/>
            </a:pPr>
            <a:r>
              <a:rPr lang="en-US" sz="1800" dirty="0"/>
              <a:t>To understand what change management is about.</a:t>
            </a:r>
          </a:p>
          <a:p>
            <a:pPr algn="just" eaLnBrk="1" hangingPunct="1">
              <a:defRPr/>
            </a:pPr>
            <a:r>
              <a:rPr lang="en-US" sz="1800" dirty="0"/>
              <a:t>- To understand that all organizations need to change in order to survive and last longer.</a:t>
            </a:r>
          </a:p>
          <a:p>
            <a:pPr algn="just" eaLnBrk="1" hangingPunct="1">
              <a:defRPr/>
            </a:pPr>
            <a:r>
              <a:rPr lang="en-US" sz="1800" dirty="0"/>
              <a:t>- To understand that change is difficult.</a:t>
            </a:r>
          </a:p>
          <a:p>
            <a:pPr marL="342900" indent="-342900" algn="just" eaLnBrk="1" hangingPunct="1">
              <a:buFontTx/>
              <a:buChar char="-"/>
              <a:defRPr/>
            </a:pPr>
            <a:r>
              <a:rPr lang="en-US" sz="1800" dirty="0"/>
              <a:t>To understand that all companies need to conduct a certain change(s) at a specific point of time(s) in their lives cycle.</a:t>
            </a:r>
          </a:p>
          <a:p>
            <a:pPr marL="342900" indent="-342900" algn="just" eaLnBrk="1" hangingPunct="1">
              <a:buFontTx/>
              <a:buChar char="-"/>
              <a:defRPr/>
            </a:pPr>
            <a:r>
              <a:rPr lang="en-US" sz="1800" dirty="0"/>
              <a:t>To clarify the importance of organizational diagnosis</a:t>
            </a:r>
          </a:p>
          <a:p>
            <a:pPr marL="342900" indent="-342900" algn="just" eaLnBrk="1" hangingPunct="1">
              <a:buFontTx/>
              <a:buChar char="-"/>
              <a:defRPr/>
            </a:pPr>
            <a:r>
              <a:rPr lang="en-US" sz="1800" dirty="0"/>
              <a:t>To understand the reasons that might make some diagnosis process fail</a:t>
            </a: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characteristics of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1800" dirty="0">
                <a:solidFill>
                  <a:prstClr val="black"/>
                </a:solidFill>
                <a:latin typeface="Calibri" panose="020F0502020204030204"/>
              </a:rPr>
              <a:t>successful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Changed Programs</a:t>
            </a:r>
            <a:endParaRPr kumimoji="0" lang="en-US" altLang="ar-EG" sz="20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when the rate of change outside exceeds the rate of change inside, an end is </a:t>
            </a:r>
          </a:p>
          <a:p>
            <a:pPr algn="ctr">
              <a:buFontTx/>
              <a:buNone/>
              <a:defRPr/>
            </a:pPr>
            <a:r>
              <a:rPr lang="en-US" sz="2400" dirty="0"/>
              <a:t>in sight “ </a:t>
            </a:r>
          </a:p>
          <a:p>
            <a:pPr algn="ctr">
              <a:buFontTx/>
              <a:buNone/>
              <a:defRPr/>
            </a:pPr>
            <a:r>
              <a:rPr lang="en-US" sz="2400" dirty="0"/>
              <a:t>Jack Welsh</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It is not the strongest of the species that survives, nor the most intelligent, but the one most responsive to change. —Charles Darwin</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281569"/>
          </a:xfrm>
          <a:prstGeom prst="rect">
            <a:avLst/>
          </a:prstGeom>
          <a:noFill/>
        </p:spPr>
        <p:txBody>
          <a:bodyPr wrap="square" rtlCol="0">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Organizations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785652"/>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in daily news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4524315"/>
          </a:xfrm>
          <a:prstGeom prst="rect">
            <a:avLst/>
          </a:prstGeom>
          <a:noFill/>
        </p:spPr>
        <p:txBody>
          <a:bodyPr wrap="square" rtlCol="0">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596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is difficult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this mean that only companies that face difficulty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938992"/>
          </a:xfrm>
          <a:prstGeom prst="rect">
            <a:avLst/>
          </a:prstGeom>
          <a:noFill/>
        </p:spPr>
        <p:txBody>
          <a:bodyPr wrap="square" rtlCol="0">
            <a:spAutoFit/>
          </a:bodyPr>
          <a:lstStyle/>
          <a:p>
            <a:r>
              <a:rPr lang="en-US" sz="2400" dirty="0"/>
              <a:t>Change is a continuous process that all companies must apply at different times of their lives in order to survive, reach higher ranks, gain more profits and better market positions, thus last longer.</a:t>
            </a:r>
          </a:p>
          <a:p>
            <a:r>
              <a:rPr lang="en-US" sz="2400" dirty="0"/>
              <a:t>Thus, companies should not seek change only at difficult times.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Understanding Lewin’s Change Management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2677656"/>
          </a:xfrm>
          <a:prstGeom prst="rect">
            <a:avLst/>
          </a:prstGeom>
          <a:noFill/>
        </p:spPr>
        <p:txBody>
          <a:bodyPr wrap="square" rtlCol="0">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0EF1DA5E-12E2-46D4-9921-D0E85361D808}"/>
              </a:ext>
            </a:extLst>
          </p:cNvPr>
          <p:cNvPicPr>
            <a:picLocks noChangeAspect="1"/>
          </p:cNvPicPr>
          <p:nvPr/>
        </p:nvPicPr>
        <p:blipFill>
          <a:blip r:embed="rId5"/>
          <a:stretch>
            <a:fillRect/>
          </a:stretch>
        </p:blipFill>
        <p:spPr>
          <a:xfrm>
            <a:off x="5302362" y="4834211"/>
            <a:ext cx="2859272" cy="944962"/>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Unfreezing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154984"/>
          </a:xfrm>
          <a:prstGeom prst="rect">
            <a:avLst/>
          </a:prstGeom>
          <a:noFill/>
        </p:spPr>
        <p:txBody>
          <a:bodyPr wrap="square" rtlCol="0">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2031325"/>
          </a:xfrm>
          <a:prstGeom prst="rect">
            <a:avLst/>
          </a:prstGeom>
          <a:noFill/>
        </p:spPr>
        <p:txBody>
          <a:bodyPr wrap="square">
            <a:spAutoFit/>
          </a:bodyPr>
          <a:lstStyle/>
          <a:p>
            <a:r>
              <a:rPr lang="en-US" sz="18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Refreezing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59518"/>
          </a:xfrm>
          <a:prstGeom prst="rect">
            <a:avLst/>
          </a:prstGeom>
          <a:noFill/>
        </p:spPr>
        <p:txBody>
          <a:bodyPr wrap="square" rtlCol="0">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Importance of Organizational Diagnosis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r>
              <a:rPr lang="en-US" sz="1800" dirty="0"/>
              <a:t>Organizational diagnosis is a step that should be taken prior to any change plans</a:t>
            </a:r>
          </a:p>
          <a:p>
            <a:r>
              <a:rPr lang="en-US" sz="1800" dirty="0"/>
              <a:t>It enables us to uncover the real problem instead of its symptoms only</a:t>
            </a:r>
          </a:p>
          <a:p>
            <a:r>
              <a:rPr lang="en-US" sz="1800" dirty="0"/>
              <a:t>Accordingly, an accurate organizational diagnosis enables us to choose the right solution (s) as well as right direction</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Organizational Change Programs Fail?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86725"/>
          </a:xfrm>
          <a:prstGeom prst="rect">
            <a:avLst/>
          </a:prstGeom>
          <a:noFill/>
        </p:spPr>
        <p:txBody>
          <a:bodyPr wrap="square" rtlCol="0">
            <a:spAutoFit/>
          </a:bodyPr>
          <a:lstStyle/>
          <a:p>
            <a:r>
              <a:rPr lang="en-US" sz="1800" dirty="0"/>
              <a:t>On-going process:</a:t>
            </a:r>
          </a:p>
          <a:p>
            <a:r>
              <a:rPr lang="en-US" sz="1800" dirty="0"/>
              <a:t>    Organizational diagnosis is based on the Strategic management concepts and is a on-going process which is in existence through out the life of organization.</a:t>
            </a:r>
          </a:p>
          <a:p>
            <a:r>
              <a:rPr lang="en-US" sz="1800" dirty="0"/>
              <a:t> Shaping broad plans:</a:t>
            </a:r>
          </a:p>
          <a:p>
            <a:r>
              <a:rPr lang="en-US" sz="1800" dirty="0"/>
              <a:t>     First, it is an on-going process in which broad plans are firstly    formulated than implementing and finally controlled.</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r>
              <a:rPr lang="en-US" sz="1800" dirty="0"/>
              <a:t>Strategic goals:</a:t>
            </a:r>
          </a:p>
          <a:p>
            <a:r>
              <a:rPr lang="en-US" sz="1800" dirty="0"/>
              <a:t>    Strategic goals are those which are set by top management. The broad plans are made in achieving the goals.</a:t>
            </a:r>
          </a:p>
          <a:p>
            <a:r>
              <a:rPr lang="en-US" sz="1800" dirty="0"/>
              <a:t> Internal and external environment:</a:t>
            </a:r>
          </a:p>
          <a:p>
            <a:r>
              <a:rPr lang="en-US" sz="1800" dirty="0"/>
              <a:t>    Internal and external environment generally set the goals. Simply external environment forced internal environment to set the goals and guide them that how to achieve the goals?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655"/>
          </a:xfrm>
          <a:prstGeom prst="rect">
            <a:avLst/>
          </a:prstGeom>
          <a:noFill/>
        </p:spPr>
        <p:txBody>
          <a:bodyPr wrap="square" rtlCol="0">
            <a:spAutoFit/>
          </a:bodyPr>
          <a:lstStyle/>
          <a:p>
            <a:r>
              <a:rPr lang="en-US" sz="1800" dirty="0"/>
              <a:t>According to The Harvard Business Essentials Series (2003), generally, change programs fall into one of the following categories:</a:t>
            </a:r>
          </a:p>
          <a:p>
            <a:endParaRPr lang="en-US" sz="1800" dirty="0"/>
          </a:p>
          <a:p>
            <a:r>
              <a:rPr lang="en-US" sz="1800" b="1" dirty="0"/>
              <a:t>Structural change: </a:t>
            </a:r>
            <a:r>
              <a:rPr lang="en-US" sz="18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0B1F13EB-FF20-4E9D-AB09-013F25E0C724}"/>
              </a:ext>
            </a:extLst>
          </p:cNvPr>
          <p:cNvSpPr txBox="1"/>
          <p:nvPr/>
        </p:nvSpPr>
        <p:spPr>
          <a:xfrm>
            <a:off x="3981837" y="2698941"/>
            <a:ext cx="6096000" cy="2585323"/>
          </a:xfrm>
          <a:prstGeom prst="rect">
            <a:avLst/>
          </a:prstGeom>
          <a:noFill/>
        </p:spPr>
        <p:txBody>
          <a:bodyPr wrap="square">
            <a:spAutoFit/>
          </a:bodyPr>
          <a:lstStyle/>
          <a:p>
            <a:r>
              <a:rPr lang="en-US" sz="1800" b="1" dirty="0"/>
              <a:t>Process change: </a:t>
            </a:r>
            <a:r>
              <a:rPr lang="en-US" sz="18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75926"/>
          </a:xfrm>
          <a:prstGeom prst="rect">
            <a:avLst/>
          </a:prstGeom>
          <a:noFill/>
        </p:spPr>
        <p:txBody>
          <a:bodyPr wrap="square" rtlCol="0">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672048"/>
          </a:xfrm>
          <a:prstGeom prst="rect">
            <a:avLst/>
          </a:prstGeom>
          <a:noFill/>
        </p:spPr>
        <p:txBody>
          <a:bodyPr wrap="square" rtlCol="0">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85214"/>
          </a:xfrm>
          <a:prstGeom prst="rect">
            <a:avLst/>
          </a:prstGeom>
          <a:noFill/>
        </p:spPr>
        <p:txBody>
          <a:bodyPr wrap="square" rtlCol="0">
            <a:spAutoFit/>
          </a:bodyPr>
          <a:lstStyle/>
          <a:p>
            <a:r>
              <a:rPr lang="en-US" sz="2800" b="1" dirty="0"/>
              <a:t>Products, Marketing and Customer Relationships change :</a:t>
            </a:r>
            <a:r>
              <a:rPr lang="en-US" sz="2800" dirty="0"/>
              <a:t>Changes to products, marketing and sales are a critical focus for many organizations. For example, new product development is often key to strategy execution.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01205"/>
          </a:xfrm>
          <a:prstGeom prst="rect">
            <a:avLst/>
          </a:prstGeom>
          <a:noFill/>
        </p:spPr>
        <p:txBody>
          <a:bodyPr wrap="square" rtlCol="0">
            <a:spAutoFit/>
          </a:bodyPr>
          <a:lstStyle/>
          <a:p>
            <a:r>
              <a:rPr lang="en-US" sz="28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800" dirty="0"/>
              <a:t>- Motivating change by creating a readiness for the change among employees and attempting to overcome resistance to change.</a:t>
            </a:r>
          </a:p>
          <a:p>
            <a:r>
              <a:rPr lang="en-US" sz="2800" dirty="0"/>
              <a:t>- Creating a shared vision of the desired future state of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16101"/>
          </a:xfrm>
          <a:prstGeom prst="rect">
            <a:avLst/>
          </a:prstGeom>
          <a:noFill/>
        </p:spPr>
        <p:txBody>
          <a:bodyPr wrap="square" rtlCol="0">
            <a:spAutoFit/>
          </a:bodyPr>
          <a:lstStyle/>
          <a:p>
            <a:r>
              <a:rPr lang="en-US" sz="2800" dirty="0"/>
              <a:t>Developing political support for the needed change.</a:t>
            </a:r>
          </a:p>
          <a:p>
            <a:r>
              <a:rPr lang="en-US" sz="2800" dirty="0"/>
              <a:t>- Managing the transition from the current state to the desired future state.</a:t>
            </a:r>
          </a:p>
          <a:p>
            <a:r>
              <a:rPr lang="en-US" sz="2800" dirty="0"/>
              <a:t>- Sustaining momentum for change so that it will be carried for completion.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BB62EFC-3D17-4423-9643-A36E345AE84F}"/>
              </a:ext>
            </a:extLst>
          </p:cNvPr>
          <p:cNvSpPr txBox="1"/>
          <p:nvPr/>
        </p:nvSpPr>
        <p:spPr>
          <a:xfrm>
            <a:off x="3605193" y="2850107"/>
            <a:ext cx="6096000" cy="2585323"/>
          </a:xfrm>
          <a:prstGeom prst="rect">
            <a:avLst/>
          </a:prstGeom>
          <a:noFill/>
        </p:spPr>
        <p:txBody>
          <a:bodyPr wrap="square">
            <a:spAutoFit/>
          </a:bodyPr>
          <a:lstStyle/>
          <a:p>
            <a:r>
              <a:rPr lang="en-US" sz="1800" dirty="0"/>
              <a:t>Kotter (1995), there are 8 steps for a successful organizational transformation as follows:</a:t>
            </a:r>
          </a:p>
          <a:p>
            <a:r>
              <a:rPr lang="en-US" sz="1800" b="1" dirty="0"/>
              <a:t>1- Establishing a sense of urgency:</a:t>
            </a:r>
          </a:p>
          <a:p>
            <a:r>
              <a:rPr lang="en-US" sz="1800" dirty="0"/>
              <a:t>Express the need for change among both managers and employees</a:t>
            </a:r>
          </a:p>
          <a:p>
            <a:r>
              <a:rPr lang="en-US" sz="1800" dirty="0"/>
              <a:t>Show the risks that might occur in case of not applying change</a:t>
            </a:r>
          </a:p>
          <a:p>
            <a:r>
              <a:rPr lang="en-US" sz="1800" dirty="0"/>
              <a:t>Start a good discussion about how to make change and what needs to be changed to get people participating and thinking</a:t>
            </a:r>
          </a:p>
          <a:p>
            <a:r>
              <a:rPr lang="en-US" sz="1800" dirty="0"/>
              <a:t>Refer to a change consultant</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2D30C27-B50D-42FA-B2FE-EC1D1B0F97F6}"/>
              </a:ext>
            </a:extLst>
          </p:cNvPr>
          <p:cNvSpPr txBox="1"/>
          <p:nvPr/>
        </p:nvSpPr>
        <p:spPr>
          <a:xfrm>
            <a:off x="4034423" y="2802193"/>
            <a:ext cx="6096000" cy="2862322"/>
          </a:xfrm>
          <a:prstGeom prst="rect">
            <a:avLst/>
          </a:prstGeom>
          <a:noFill/>
        </p:spPr>
        <p:txBody>
          <a:bodyPr wrap="square">
            <a:spAutoFit/>
          </a:bodyPr>
          <a:lstStyle/>
          <a:p>
            <a:r>
              <a:rPr lang="en-US" sz="1800" b="1" dirty="0"/>
              <a:t>Forming a powerful guiding coalition</a:t>
            </a:r>
          </a:p>
          <a:p>
            <a:r>
              <a:rPr lang="en-US" sz="1800" dirty="0"/>
              <a:t>Form a group of 3 to 5 employees in small and midsize companies and 50 or more in large companies to be the leaders of the coalition</a:t>
            </a:r>
          </a:p>
          <a:p>
            <a:r>
              <a:rPr lang="en-US" sz="1800" dirty="0"/>
              <a:t>Make sure that all members trust each other and can work in a harmonized manner</a:t>
            </a:r>
          </a:p>
          <a:p>
            <a:r>
              <a:rPr lang="en-US" sz="1800" dirty="0"/>
              <a:t>Make sure that the chosen members are well respected and trusted among all other employees of the organization</a:t>
            </a:r>
          </a:p>
          <a:p>
            <a:r>
              <a:rPr lang="en-US" sz="1800" dirty="0"/>
              <a:t>Make sure to include people from different departments in this coalition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3010055"/>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3379387"/>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5. Empowering others to act on the vision</a:t>
            </a:r>
          </a:p>
          <a:p>
            <a:r>
              <a:rPr lang="en-US" sz="1800" dirty="0"/>
              <a:t>Give the change committee all the power they need</a:t>
            </a:r>
          </a:p>
          <a:p>
            <a:r>
              <a:rPr lang="en-US" sz="1800" dirty="0"/>
              <a:t>Support and empower all other employees to act on the vision</a:t>
            </a:r>
          </a:p>
          <a:p>
            <a:r>
              <a:rPr lang="en-US" sz="1800" dirty="0"/>
              <a:t>Recognize and reward people who make change happen</a:t>
            </a:r>
          </a:p>
          <a:p>
            <a:r>
              <a:rPr lang="en-US" sz="1800" dirty="0"/>
              <a:t>Identify people who are resisting the change and help them to be part of the change process</a:t>
            </a:r>
          </a:p>
          <a:p>
            <a:r>
              <a:rPr lang="en-US" sz="1800" dirty="0"/>
              <a:t>Take actions to quickly remove barriers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6- Planning for and creating short-term wins</a:t>
            </a:r>
          </a:p>
          <a:p>
            <a:r>
              <a:rPr lang="en-US" sz="1800" dirty="0"/>
              <a:t>Do not wait for years to celebrate the success of the change program</a:t>
            </a:r>
          </a:p>
          <a:p>
            <a:r>
              <a:rPr lang="en-US" sz="1800" dirty="0"/>
              <a:t>Start the change process with programs and targets that gain approval from most of your employees and that you see that they are easier to implement.</a:t>
            </a:r>
          </a:p>
          <a:p>
            <a:r>
              <a:rPr lang="en-US" sz="1800" dirty="0"/>
              <a:t>Recognize, award and celebrate the short term wins to make people feel that change is possible</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862322"/>
          </a:xfrm>
          <a:prstGeom prst="rect">
            <a:avLst/>
          </a:prstGeom>
          <a:noFill/>
        </p:spPr>
        <p:txBody>
          <a:bodyPr wrap="square">
            <a:spAutoFit/>
          </a:bodyPr>
          <a:lstStyle/>
          <a:p>
            <a:r>
              <a:rPr lang="en-US" sz="1800" b="1" dirty="0"/>
              <a:t>7- Consolidating improvements and producing still more change</a:t>
            </a:r>
          </a:p>
          <a:p>
            <a:r>
              <a:rPr lang="en-US" sz="1800" dirty="0"/>
              <a:t>Do not ever declare victory until change has strongly become an embedded culture of your organization </a:t>
            </a:r>
          </a:p>
          <a:p>
            <a:r>
              <a:rPr lang="en-US" sz="1800" dirty="0"/>
              <a:t>After every change achievement, analyze what went right and what went wrong for continuous improvement</a:t>
            </a:r>
          </a:p>
          <a:p>
            <a:r>
              <a:rPr lang="en-US" sz="1800" dirty="0"/>
              <a:t>Set new goals to continue building on your achievements</a:t>
            </a:r>
          </a:p>
          <a:p>
            <a:r>
              <a:rPr lang="en-US" sz="1800" dirty="0"/>
              <a:t>Generate new ideas by adding new change agents to the change coalition </a:t>
            </a:r>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970318"/>
          </a:xfrm>
          <a:prstGeom prst="rect">
            <a:avLst/>
          </a:prstGeom>
          <a:noFill/>
        </p:spPr>
        <p:txBody>
          <a:bodyPr wrap="square">
            <a:spAutoFit/>
          </a:bodyPr>
          <a:lstStyle/>
          <a:p>
            <a:r>
              <a:rPr lang="en-US" sz="1800" b="1" dirty="0"/>
              <a:t>8- Reinforce the changes by demonstrating the relationship between new behaviors and organizational success:</a:t>
            </a:r>
          </a:p>
          <a:p>
            <a:r>
              <a:rPr lang="en-US" sz="1800" dirty="0"/>
              <a:t>Show people how the new approaches, attitudes and behaviors have helped improve performance  </a:t>
            </a:r>
          </a:p>
          <a:p>
            <a:r>
              <a:rPr lang="en-US" sz="1800" dirty="0"/>
              <a:t>Talk to your people about the change progress every chance you have</a:t>
            </a:r>
          </a:p>
          <a:p>
            <a:r>
              <a:rPr lang="en-US" sz="1800" dirty="0"/>
              <a:t>Tell your people about the success stories that had taken place in other organizations</a:t>
            </a:r>
          </a:p>
          <a:p>
            <a:r>
              <a:rPr lang="en-US" sz="1800" dirty="0"/>
              <a:t>When hiring new people, make sure that they are open to change</a:t>
            </a:r>
          </a:p>
          <a:p>
            <a:r>
              <a:rPr lang="en-US" sz="1800" dirty="0"/>
              <a:t>Organize training that concentrate on the change values and principles</a:t>
            </a:r>
          </a:p>
          <a:p>
            <a:r>
              <a:rPr lang="en-US" sz="1800" dirty="0" err="1"/>
              <a:t>Publically</a:t>
            </a:r>
            <a:r>
              <a:rPr lang="en-US" sz="1800" dirty="0"/>
              <a:t> recognize key members of your change coalition and make sure that all know their contribution in the change process</a:t>
            </a:r>
          </a:p>
          <a:p>
            <a:r>
              <a:rPr lang="en-US" sz="1800" dirty="0"/>
              <a:t> Create succession plans to replace key change leaders as they move to other places</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E5988BF7-F3D1-4E72-8CD8-C5C5B893DD0B}"/>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298</TotalTime>
  <Words>3130</Words>
  <Application>Microsoft Office PowerPoint</Application>
  <PresentationFormat>Widescreen</PresentationFormat>
  <Paragraphs>344</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85</cp:revision>
  <dcterms:created xsi:type="dcterms:W3CDTF">2023-04-29T09:08:00Z</dcterms:created>
  <dcterms:modified xsi:type="dcterms:W3CDTF">2024-03-29T09:09:16Z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