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Default Extension="mp4" ContentType="video/mp4"/>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4" r:id="rId2"/>
  </p:sldMasterIdLst>
  <p:sldIdLst>
    <p:sldId id="315" r:id="rId3"/>
    <p:sldId id="258" r:id="rId4"/>
    <p:sldId id="400" r:id="rId5"/>
    <p:sldId id="259" r:id="rId6"/>
    <p:sldId id="260" r:id="rId7"/>
    <p:sldId id="395" r:id="rId8"/>
    <p:sldId id="396" r:id="rId9"/>
    <p:sldId id="397" r:id="rId10"/>
    <p:sldId id="398" r:id="rId11"/>
    <p:sldId id="399" r:id="rId12"/>
    <p:sldId id="434" r:id="rId13"/>
    <p:sldId id="401" r:id="rId14"/>
    <p:sldId id="402" r:id="rId15"/>
    <p:sldId id="403" r:id="rId16"/>
    <p:sldId id="404" r:id="rId17"/>
    <p:sldId id="405" r:id="rId18"/>
    <p:sldId id="406" r:id="rId19"/>
    <p:sldId id="407" r:id="rId20"/>
    <p:sldId id="408" r:id="rId21"/>
    <p:sldId id="435" r:id="rId22"/>
    <p:sldId id="409" r:id="rId23"/>
    <p:sldId id="410" r:id="rId24"/>
    <p:sldId id="411" r:id="rId25"/>
    <p:sldId id="412" r:id="rId26"/>
    <p:sldId id="413" r:id="rId27"/>
    <p:sldId id="432" r:id="rId28"/>
    <p:sldId id="414" r:id="rId29"/>
    <p:sldId id="416" r:id="rId30"/>
    <p:sldId id="417" r:id="rId31"/>
    <p:sldId id="418" r:id="rId32"/>
    <p:sldId id="419" r:id="rId33"/>
    <p:sldId id="420" r:id="rId34"/>
    <p:sldId id="422" r:id="rId35"/>
    <p:sldId id="421" r:id="rId36"/>
    <p:sldId id="423" r:id="rId37"/>
    <p:sldId id="424" r:id="rId38"/>
    <p:sldId id="425" r:id="rId39"/>
    <p:sldId id="433" r:id="rId40"/>
    <p:sldId id="426" r:id="rId41"/>
    <p:sldId id="427" r:id="rId42"/>
    <p:sldId id="428" r:id="rId43"/>
    <p:sldId id="429" r:id="rId44"/>
    <p:sldId id="430" r:id="rId45"/>
    <p:sldId id="431" r:id="rId46"/>
    <p:sldId id="30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3D9F5"/>
    <a:srgbClr val="F1D6F8"/>
    <a:srgbClr val="663300"/>
    <a:srgbClr val="9EC4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75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29-Aug-21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0827660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29-Aug-21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940311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29-Aug-21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2192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62936E-8F6F-4046-B007-03D658C3F8B9}" type="datetimeFigureOut">
              <a:rPr lang="en-US" smtClean="0"/>
              <a:t>29-Aug-21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459040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62936E-8F6F-4046-B007-03D658C3F8B9}" type="datetimeFigureOut">
              <a:rPr lang="en-US" smtClean="0"/>
              <a:t>29-Aug-21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229911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62936E-8F6F-4046-B007-03D658C3F8B9}" type="datetimeFigureOut">
              <a:rPr lang="en-US" smtClean="0"/>
              <a:t>29-Aug-21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369373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29-Aug-21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398336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29-Aug-21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459780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29-Aug-21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620430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29-Aug-21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010312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29-Aug-21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59596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29-Aug-21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6778767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29-Aug-21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5964367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29-Aug-21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138304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462936E-8F6F-4046-B007-03D658C3F8B9}" type="datetimeFigureOut">
              <a:rPr lang="en-US" smtClean="0"/>
              <a:t>29-Aug-21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1400865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462936E-8F6F-4046-B007-03D658C3F8B9}" type="datetimeFigureOut">
              <a:rPr lang="en-US" smtClean="0"/>
              <a:t>29-Aug-21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247291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462936E-8F6F-4046-B007-03D658C3F8B9}" type="datetimeFigureOut">
              <a:rPr lang="en-US" smtClean="0"/>
              <a:t>29-Aug-21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7388080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29-Aug-21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7625800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29-Aug-21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007396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29-Aug-21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231606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29-Aug-21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334752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29-Aug-21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757193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6000">
              <a:schemeClr val="bg1">
                <a:lumMod val="95000"/>
              </a:schemeClr>
            </a:gs>
            <a:gs pos="61000">
              <a:srgbClr val="9EC4E6">
                <a:alpha val="60000"/>
                <a:lumMod val="81000"/>
                <a:lumOff val="19000"/>
              </a:srgbClr>
            </a:gs>
            <a:gs pos="83000">
              <a:srgbClr val="E3D9F5"/>
            </a:gs>
            <a:gs pos="100000">
              <a:schemeClr val="accent3">
                <a:lumMod val="20000"/>
                <a:lumOff val="8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29-Aug-21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2529444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29-Aug-21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3111072275"/>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jpg"/></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smtClean="0">
                <a:solidFill>
                  <a:schemeClr val="bg1"/>
                </a:solidFill>
                <a:latin typeface="+mn-lt"/>
              </a:rPr>
              <a:t>Leadership, Influence and culture</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2</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a:t>PMG101</a:t>
            </a:r>
            <a:endParaRPr lang="en-US" b="1" dirty="0">
              <a:solidFill>
                <a:schemeClr val="bg1">
                  <a:lumMod val="95000"/>
                </a:schemeClr>
              </a:solidFill>
            </a:endParaRPr>
          </a:p>
          <a:p>
            <a:pPr algn="l"/>
            <a:r>
              <a:rPr lang="en-US" b="1" dirty="0" smtClean="0">
                <a:solidFill>
                  <a:schemeClr val="bg1">
                    <a:lumMod val="95000"/>
                  </a:schemeClr>
                </a:solidFill>
              </a:rPr>
              <a:t>Project communication</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a:solidFill>
                  <a:srgbClr val="53728A"/>
                </a:solidFill>
              </a:rPr>
              <a:t>Everyone’s Smart University</a:t>
            </a:r>
            <a:endParaRPr lang="en-US" sz="3000" b="1" dirty="0">
              <a:solidFill>
                <a:srgbClr val="53728A"/>
              </a:solidFill>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7580761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99724" y="263434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03217" y="3968858"/>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713723" y="3968858"/>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713723" y="4304034"/>
            <a:ext cx="3518912" cy="461665"/>
          </a:xfrm>
          <a:prstGeom prst="rect">
            <a:avLst/>
          </a:prstGeom>
          <a:solidFill>
            <a:schemeClr val="bg1"/>
          </a:solidFill>
          <a:ln>
            <a:solidFill>
              <a:schemeClr val="accent1"/>
            </a:solidFill>
          </a:ln>
        </p:spPr>
        <p:txBody>
          <a:bodyPr wrap="none">
            <a:spAutoFit/>
          </a:bodyPr>
          <a:lstStyle/>
          <a:p>
            <a:r>
              <a:rPr lang="en-US" sz="2400" b="1" dirty="0" smtClean="0">
                <a:latin typeface="Times New Roman" panose="02020603050405020304" pitchFamily="18" charset="0"/>
                <a:cs typeface="Times New Roman" panose="02020603050405020304" pitchFamily="18" charset="0"/>
              </a:rPr>
              <a:t>Leadership and influence</a:t>
            </a:r>
            <a:endParaRPr lang="en-US" sz="2400" b="1" dirty="0">
              <a:latin typeface="Times New Roman" panose="02020603050405020304" pitchFamily="18" charset="0"/>
              <a:cs typeface="Times New Roman" panose="02020603050405020304" pitchFamily="18" charset="0"/>
            </a:endParaRPr>
          </a:p>
        </p:txBody>
      </p:sp>
      <p:sp>
        <p:nvSpPr>
          <p:cNvPr id="19" name="Right Bracket 18"/>
          <p:cNvSpPr/>
          <p:nvPr/>
        </p:nvSpPr>
        <p:spPr>
          <a:xfrm>
            <a:off x="11124124" y="212330"/>
            <a:ext cx="329418" cy="240798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595379" y="263466"/>
            <a:ext cx="328128" cy="229416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17" name="Rectangle 16"/>
          <p:cNvSpPr/>
          <p:nvPr/>
        </p:nvSpPr>
        <p:spPr>
          <a:xfrm>
            <a:off x="7595379" y="671643"/>
            <a:ext cx="3869906" cy="523220"/>
          </a:xfrm>
          <a:prstGeom prst="rect">
            <a:avLst/>
          </a:prstGeom>
          <a:solidFill>
            <a:schemeClr val="bg1"/>
          </a:solidFill>
          <a:ln>
            <a:solidFill>
              <a:schemeClr val="accent1"/>
            </a:solidFill>
          </a:ln>
        </p:spPr>
        <p:txBody>
          <a:bodyPr wrap="none">
            <a:spAutoFit/>
          </a:bodyPr>
          <a:lstStyle/>
          <a:p>
            <a:r>
              <a:rPr lang="en-US" sz="2800" b="1" dirty="0" smtClean="0">
                <a:latin typeface="Times New Roman" panose="02020603050405020304" pitchFamily="18" charset="0"/>
                <a:cs typeface="Times New Roman" panose="02020603050405020304" pitchFamily="18" charset="0"/>
              </a:rPr>
              <a:t>Leadership and Culture</a:t>
            </a:r>
            <a:endParaRPr lang="en-US" sz="2800" b="1" dirty="0">
              <a:latin typeface="Times New Roman" panose="02020603050405020304" pitchFamily="18" charset="0"/>
              <a:cs typeface="Times New Roman" panose="02020603050405020304" pitchFamily="18" charset="0"/>
            </a:endParaRPr>
          </a:p>
        </p:txBody>
      </p:sp>
      <p:sp>
        <p:nvSpPr>
          <p:cNvPr id="15" name="Rectangle 14"/>
          <p:cNvSpPr/>
          <p:nvPr/>
        </p:nvSpPr>
        <p:spPr>
          <a:xfrm>
            <a:off x="3654685" y="4952212"/>
            <a:ext cx="1636987" cy="461665"/>
          </a:xfrm>
          <a:prstGeom prst="rect">
            <a:avLst/>
          </a:prstGeom>
          <a:solidFill>
            <a:schemeClr val="bg1"/>
          </a:solidFill>
          <a:ln>
            <a:solidFill>
              <a:schemeClr val="accent1"/>
            </a:solidFill>
          </a:ln>
        </p:spPr>
        <p:txBody>
          <a:bodyPr wrap="none">
            <a:spAutoFit/>
          </a:bodyPr>
          <a:lstStyle/>
          <a:p>
            <a:r>
              <a:rPr lang="en-US" sz="2400" b="1" dirty="0" smtClean="0">
                <a:latin typeface="Times New Roman" panose="02020603050405020304" pitchFamily="18" charset="0"/>
                <a:cs typeface="Times New Roman" panose="02020603050405020304" pitchFamily="18" charset="0"/>
              </a:rPr>
              <a:t>Motivators</a:t>
            </a:r>
            <a:endParaRPr lang="en-US" sz="2400" b="1" dirty="0">
              <a:latin typeface="Times New Roman" panose="02020603050405020304" pitchFamily="18" charset="0"/>
              <a:cs typeface="Times New Roman" panose="02020603050405020304" pitchFamily="18" charset="0"/>
            </a:endParaRPr>
          </a:p>
        </p:txBody>
      </p:sp>
      <p:sp>
        <p:nvSpPr>
          <p:cNvPr id="16" name="Rectangle 15"/>
          <p:cNvSpPr/>
          <p:nvPr/>
        </p:nvSpPr>
        <p:spPr>
          <a:xfrm>
            <a:off x="7595379" y="1399191"/>
            <a:ext cx="3869906" cy="954107"/>
          </a:xfrm>
          <a:prstGeom prst="rect">
            <a:avLst/>
          </a:prstGeom>
          <a:solidFill>
            <a:schemeClr val="bg1"/>
          </a:solidFill>
          <a:ln>
            <a:solidFill>
              <a:schemeClr val="accent1"/>
            </a:solidFill>
          </a:ln>
        </p:spPr>
        <p:txBody>
          <a:bodyPr wrap="square">
            <a:spAutoFit/>
          </a:bodyPr>
          <a:lstStyle/>
          <a:p>
            <a:pPr algn="ctr"/>
            <a:r>
              <a:rPr lang="en-US" sz="2800" b="1" dirty="0" smtClean="0">
                <a:latin typeface="Times New Roman" panose="02020603050405020304" pitchFamily="18" charset="0"/>
                <a:cs typeface="Times New Roman" panose="02020603050405020304" pitchFamily="18" charset="0"/>
              </a:rPr>
              <a:t>The discipline of project management</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4965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p:cTn id="66" dur="500" fill="hold"/>
                                        <p:tgtEl>
                                          <p:spTgt spid="17"/>
                                        </p:tgtEl>
                                        <p:attrNameLst>
                                          <p:attrName>ppt_w</p:attrName>
                                        </p:attrNameLst>
                                      </p:cBhvr>
                                      <p:tavLst>
                                        <p:tav tm="0">
                                          <p:val>
                                            <p:fltVal val="0"/>
                                          </p:val>
                                        </p:tav>
                                        <p:tav tm="100000">
                                          <p:val>
                                            <p:strVal val="#ppt_w"/>
                                          </p:val>
                                        </p:tav>
                                      </p:tavLst>
                                    </p:anim>
                                    <p:anim calcmode="lin" valueType="num">
                                      <p:cBhvr>
                                        <p:cTn id="67" dur="500" fill="hold"/>
                                        <p:tgtEl>
                                          <p:spTgt spid="17"/>
                                        </p:tgtEl>
                                        <p:attrNameLst>
                                          <p:attrName>ppt_h</p:attrName>
                                        </p:attrNameLst>
                                      </p:cBhvr>
                                      <p:tavLst>
                                        <p:tav tm="0">
                                          <p:val>
                                            <p:fltVal val="0"/>
                                          </p:val>
                                        </p:tav>
                                        <p:tav tm="100000">
                                          <p:val>
                                            <p:strVal val="#ppt_h"/>
                                          </p:val>
                                        </p:tav>
                                      </p:tavLst>
                                    </p:anim>
                                    <p:animEffect transition="in" filter="fade">
                                      <p:cBhvr>
                                        <p:cTn id="68" dur="500"/>
                                        <p:tgtEl>
                                          <p:spTgt spid="17"/>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p:cTn id="71" dur="500" fill="hold"/>
                                        <p:tgtEl>
                                          <p:spTgt spid="15"/>
                                        </p:tgtEl>
                                        <p:attrNameLst>
                                          <p:attrName>ppt_w</p:attrName>
                                        </p:attrNameLst>
                                      </p:cBhvr>
                                      <p:tavLst>
                                        <p:tav tm="0">
                                          <p:val>
                                            <p:fltVal val="0"/>
                                          </p:val>
                                        </p:tav>
                                        <p:tav tm="100000">
                                          <p:val>
                                            <p:strVal val="#ppt_w"/>
                                          </p:val>
                                        </p:tav>
                                      </p:tavLst>
                                    </p:anim>
                                    <p:anim calcmode="lin" valueType="num">
                                      <p:cBhvr>
                                        <p:cTn id="72" dur="500" fill="hold"/>
                                        <p:tgtEl>
                                          <p:spTgt spid="15"/>
                                        </p:tgtEl>
                                        <p:attrNameLst>
                                          <p:attrName>ppt_h</p:attrName>
                                        </p:attrNameLst>
                                      </p:cBhvr>
                                      <p:tavLst>
                                        <p:tav tm="0">
                                          <p:val>
                                            <p:fltVal val="0"/>
                                          </p:val>
                                        </p:tav>
                                        <p:tav tm="100000">
                                          <p:val>
                                            <p:strVal val="#ppt_h"/>
                                          </p:val>
                                        </p:tav>
                                      </p:tavLst>
                                    </p:anim>
                                    <p:animEffect transition="in" filter="fade">
                                      <p:cBhvr>
                                        <p:cTn id="73" dur="500"/>
                                        <p:tgtEl>
                                          <p:spTgt spid="15"/>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500" fill="hold"/>
                                        <p:tgtEl>
                                          <p:spTgt spid="16"/>
                                        </p:tgtEl>
                                        <p:attrNameLst>
                                          <p:attrName>ppt_w</p:attrName>
                                        </p:attrNameLst>
                                      </p:cBhvr>
                                      <p:tavLst>
                                        <p:tav tm="0">
                                          <p:val>
                                            <p:fltVal val="0"/>
                                          </p:val>
                                        </p:tav>
                                        <p:tav tm="100000">
                                          <p:val>
                                            <p:strVal val="#ppt_w"/>
                                          </p:val>
                                        </p:tav>
                                      </p:tavLst>
                                    </p:anim>
                                    <p:anim calcmode="lin" valueType="num">
                                      <p:cBhvr>
                                        <p:cTn id="77" dur="500" fill="hold"/>
                                        <p:tgtEl>
                                          <p:spTgt spid="16"/>
                                        </p:tgtEl>
                                        <p:attrNameLst>
                                          <p:attrName>ppt_h</p:attrName>
                                        </p:attrNameLst>
                                      </p:cBhvr>
                                      <p:tavLst>
                                        <p:tav tm="0">
                                          <p:val>
                                            <p:fltVal val="0"/>
                                          </p:val>
                                        </p:tav>
                                        <p:tav tm="100000">
                                          <p:val>
                                            <p:strVal val="#ppt_h"/>
                                          </p:val>
                                        </p:tav>
                                      </p:tavLst>
                                    </p:anim>
                                    <p:animEffect transition="in" filter="fade">
                                      <p:cBhvr>
                                        <p:cTn id="7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7" grpId="0" animBg="1"/>
      <p:bldP spid="15"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23827" y="2282545"/>
            <a:ext cx="8851263" cy="92333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5400" b="1" dirty="0" smtClean="0">
                <a:latin typeface="Times New Roman" panose="02020603050405020304" pitchFamily="18" charset="0"/>
                <a:cs typeface="Times New Roman" panose="02020603050405020304" pitchFamily="18" charset="0"/>
              </a:rPr>
              <a:t>Section one</a:t>
            </a:r>
            <a:endParaRPr lang="en-US" sz="5400" b="1"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861150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23827" y="2282545"/>
            <a:ext cx="8851263" cy="92333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5400" b="1" dirty="0">
                <a:latin typeface="Times New Roman" panose="02020603050405020304" pitchFamily="18" charset="0"/>
                <a:cs typeface="Times New Roman" panose="02020603050405020304" pitchFamily="18" charset="0"/>
              </a:rPr>
              <a:t>Leadership </a:t>
            </a:r>
            <a:r>
              <a:rPr lang="en-US" sz="5400" b="1" dirty="0" smtClean="0">
                <a:latin typeface="Times New Roman" panose="02020603050405020304" pitchFamily="18" charset="0"/>
                <a:cs typeface="Times New Roman" panose="02020603050405020304" pitchFamily="18" charset="0"/>
              </a:rPr>
              <a:t>and influence</a:t>
            </a:r>
            <a:endParaRPr lang="en-US" sz="5400" b="1"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747728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7453" y="1381424"/>
            <a:ext cx="10190374" cy="830997"/>
          </a:xfrm>
          <a:prstGeom prst="rect">
            <a:avLst/>
          </a:prstGeom>
          <a:solidFill>
            <a:schemeClr val="accent1">
              <a:lumMod val="20000"/>
              <a:lumOff val="80000"/>
            </a:schemeClr>
          </a:solidFill>
          <a:ln>
            <a:solidFill>
              <a:schemeClr val="bg1"/>
            </a:solidFill>
          </a:ln>
        </p:spPr>
        <p:txBody>
          <a:bodyPr wrap="square">
            <a:spAutoFit/>
          </a:bodyPr>
          <a:lstStyle/>
          <a:p>
            <a:r>
              <a:rPr lang="en-US" sz="2400" dirty="0"/>
              <a:t>The distinguish between leadership style and how that lines up with why those you’re leading choose to follow.</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394408" y="0"/>
            <a:ext cx="5165383"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smtClean="0">
                <a:latin typeface="Times New Roman" panose="02020603050405020304" pitchFamily="18" charset="0"/>
                <a:cs typeface="Times New Roman" panose="02020603050405020304" pitchFamily="18" charset="0"/>
              </a:rPr>
              <a:t>Leadership and influence</a:t>
            </a:r>
            <a:endParaRPr lang="en-US" sz="3200" b="1" dirty="0">
              <a:latin typeface="Times New Roman" panose="02020603050405020304" pitchFamily="18" charset="0"/>
              <a:cs typeface="Times New Roman" panose="02020603050405020304" pitchFamily="18" charset="0"/>
            </a:endParaRPr>
          </a:p>
        </p:txBody>
      </p:sp>
      <p:sp>
        <p:nvSpPr>
          <p:cNvPr id="2" name="Rectangle 1"/>
          <p:cNvSpPr/>
          <p:nvPr/>
        </p:nvSpPr>
        <p:spPr>
          <a:xfrm>
            <a:off x="95042" y="822847"/>
            <a:ext cx="2941383" cy="523220"/>
          </a:xfrm>
          <a:prstGeom prst="rect">
            <a:avLst/>
          </a:prstGeom>
          <a:solidFill>
            <a:srgbClr val="C00000"/>
          </a:solidFill>
          <a:ln>
            <a:solidFill>
              <a:schemeClr val="bg1"/>
            </a:solidFill>
          </a:ln>
        </p:spPr>
        <p:txBody>
          <a:bodyPr wrap="none">
            <a:spAutoFit/>
          </a:bodyPr>
          <a:lstStyle/>
          <a:p>
            <a:r>
              <a:rPr lang="en-US" sz="2800" b="1" dirty="0" smtClean="0">
                <a:solidFill>
                  <a:schemeClr val="bg1"/>
                </a:solidFill>
              </a:rPr>
              <a:t>What is influence?</a:t>
            </a:r>
            <a:endParaRPr lang="en-US" sz="2800" b="1" dirty="0">
              <a:solidFill>
                <a:schemeClr val="bg1"/>
              </a:solidFill>
            </a:endParaRPr>
          </a:p>
        </p:txBody>
      </p:sp>
      <p:sp>
        <p:nvSpPr>
          <p:cNvPr id="13" name="Rectangle 12"/>
          <p:cNvSpPr/>
          <p:nvPr/>
        </p:nvSpPr>
        <p:spPr>
          <a:xfrm>
            <a:off x="0" y="2465501"/>
            <a:ext cx="2967159" cy="523220"/>
          </a:xfrm>
          <a:prstGeom prst="rect">
            <a:avLst/>
          </a:prstGeom>
          <a:solidFill>
            <a:srgbClr val="C00000"/>
          </a:solidFill>
          <a:ln>
            <a:solidFill>
              <a:schemeClr val="bg1"/>
            </a:solidFill>
          </a:ln>
        </p:spPr>
        <p:txBody>
          <a:bodyPr wrap="none">
            <a:spAutoFit/>
          </a:bodyPr>
          <a:lstStyle/>
          <a:p>
            <a:r>
              <a:rPr lang="en-US" sz="2800" b="1" dirty="0">
                <a:solidFill>
                  <a:schemeClr val="bg1"/>
                </a:solidFill>
              </a:rPr>
              <a:t>Types of influence </a:t>
            </a:r>
          </a:p>
        </p:txBody>
      </p:sp>
      <p:sp>
        <p:nvSpPr>
          <p:cNvPr id="14" name="Rectangle 13"/>
          <p:cNvSpPr/>
          <p:nvPr/>
        </p:nvSpPr>
        <p:spPr>
          <a:xfrm>
            <a:off x="194975" y="4092364"/>
            <a:ext cx="2226250" cy="400110"/>
          </a:xfrm>
          <a:prstGeom prst="rect">
            <a:avLst/>
          </a:prstGeom>
          <a:solidFill>
            <a:schemeClr val="accent4">
              <a:lumMod val="60000"/>
              <a:lumOff val="40000"/>
            </a:schemeClr>
          </a:solidFill>
          <a:ln>
            <a:solidFill>
              <a:schemeClr val="tx1">
                <a:lumMod val="75000"/>
                <a:lumOff val="25000"/>
              </a:schemeClr>
            </a:solidFill>
          </a:ln>
        </p:spPr>
        <p:txBody>
          <a:bodyPr wrap="none">
            <a:spAutoFit/>
          </a:bodyPr>
          <a:lstStyle/>
          <a:p>
            <a:r>
              <a:rPr lang="en-US" sz="2000" dirty="0"/>
              <a:t>Formal / Legitimate</a:t>
            </a:r>
          </a:p>
        </p:txBody>
      </p:sp>
      <p:sp>
        <p:nvSpPr>
          <p:cNvPr id="15" name="Rectangle 14"/>
          <p:cNvSpPr/>
          <p:nvPr/>
        </p:nvSpPr>
        <p:spPr>
          <a:xfrm>
            <a:off x="1402415" y="4556354"/>
            <a:ext cx="2069606" cy="400110"/>
          </a:xfrm>
          <a:prstGeom prst="rect">
            <a:avLst/>
          </a:prstGeom>
          <a:solidFill>
            <a:schemeClr val="accent4">
              <a:lumMod val="60000"/>
              <a:lumOff val="40000"/>
            </a:schemeClr>
          </a:solidFill>
          <a:ln>
            <a:solidFill>
              <a:schemeClr val="tx1">
                <a:lumMod val="75000"/>
                <a:lumOff val="25000"/>
              </a:schemeClr>
            </a:solidFill>
          </a:ln>
        </p:spPr>
        <p:txBody>
          <a:bodyPr wrap="none">
            <a:spAutoFit/>
          </a:bodyPr>
          <a:lstStyle/>
          <a:p>
            <a:r>
              <a:rPr lang="en-US" sz="2000" dirty="0"/>
              <a:t>Penalty / Coercive</a:t>
            </a:r>
            <a:endParaRPr lang="en-US" sz="2800" dirty="0"/>
          </a:p>
        </p:txBody>
      </p:sp>
      <p:sp>
        <p:nvSpPr>
          <p:cNvPr id="16" name="Rectangle 15"/>
          <p:cNvSpPr/>
          <p:nvPr/>
        </p:nvSpPr>
        <p:spPr>
          <a:xfrm>
            <a:off x="2888719" y="5610195"/>
            <a:ext cx="859531" cy="400110"/>
          </a:xfrm>
          <a:prstGeom prst="rect">
            <a:avLst/>
          </a:prstGeom>
          <a:solidFill>
            <a:schemeClr val="accent4">
              <a:lumMod val="60000"/>
              <a:lumOff val="40000"/>
            </a:schemeClr>
          </a:solidFill>
          <a:ln>
            <a:solidFill>
              <a:schemeClr val="tx1">
                <a:lumMod val="75000"/>
                <a:lumOff val="25000"/>
              </a:schemeClr>
            </a:solidFill>
          </a:ln>
        </p:spPr>
        <p:txBody>
          <a:bodyPr wrap="none">
            <a:spAutoFit/>
          </a:bodyPr>
          <a:lstStyle/>
          <a:p>
            <a:r>
              <a:rPr lang="en-US" sz="2000" dirty="0" smtClean="0"/>
              <a:t>Expert</a:t>
            </a:r>
            <a:endParaRPr lang="en-US" sz="2000" dirty="0"/>
          </a:p>
        </p:txBody>
      </p:sp>
      <p:sp>
        <p:nvSpPr>
          <p:cNvPr id="17" name="Rectangle 16"/>
          <p:cNvSpPr/>
          <p:nvPr/>
        </p:nvSpPr>
        <p:spPr>
          <a:xfrm>
            <a:off x="2343217" y="5114553"/>
            <a:ext cx="970779" cy="400110"/>
          </a:xfrm>
          <a:prstGeom prst="rect">
            <a:avLst/>
          </a:prstGeom>
          <a:solidFill>
            <a:schemeClr val="accent4">
              <a:lumMod val="60000"/>
              <a:lumOff val="40000"/>
            </a:schemeClr>
          </a:solidFill>
          <a:ln>
            <a:solidFill>
              <a:schemeClr val="tx1">
                <a:lumMod val="75000"/>
                <a:lumOff val="25000"/>
              </a:schemeClr>
            </a:solidFill>
          </a:ln>
        </p:spPr>
        <p:txBody>
          <a:bodyPr wrap="none">
            <a:spAutoFit/>
          </a:bodyPr>
          <a:lstStyle/>
          <a:p>
            <a:r>
              <a:rPr lang="en-US" sz="2000" dirty="0"/>
              <a:t>Reward</a:t>
            </a:r>
          </a:p>
        </p:txBody>
      </p:sp>
      <p:sp>
        <p:nvSpPr>
          <p:cNvPr id="18" name="Rectangle 17"/>
          <p:cNvSpPr/>
          <p:nvPr/>
        </p:nvSpPr>
        <p:spPr>
          <a:xfrm>
            <a:off x="3480678" y="6105837"/>
            <a:ext cx="1079463" cy="400110"/>
          </a:xfrm>
          <a:prstGeom prst="rect">
            <a:avLst/>
          </a:prstGeom>
          <a:solidFill>
            <a:schemeClr val="accent4">
              <a:lumMod val="60000"/>
              <a:lumOff val="40000"/>
            </a:schemeClr>
          </a:solidFill>
          <a:ln>
            <a:solidFill>
              <a:schemeClr val="tx1">
                <a:lumMod val="75000"/>
                <a:lumOff val="25000"/>
              </a:schemeClr>
            </a:solidFill>
          </a:ln>
        </p:spPr>
        <p:txBody>
          <a:bodyPr wrap="none">
            <a:spAutoFit/>
          </a:bodyPr>
          <a:lstStyle/>
          <a:p>
            <a:r>
              <a:rPr lang="en-US" sz="2000" dirty="0"/>
              <a:t>Referent</a:t>
            </a:r>
          </a:p>
        </p:txBody>
      </p:sp>
      <p:sp>
        <p:nvSpPr>
          <p:cNvPr id="21" name="Rectangle 20"/>
          <p:cNvSpPr/>
          <p:nvPr/>
        </p:nvSpPr>
        <p:spPr>
          <a:xfrm>
            <a:off x="1307" y="3061222"/>
            <a:ext cx="7436441" cy="830997"/>
          </a:xfrm>
          <a:prstGeom prst="rect">
            <a:avLst/>
          </a:prstGeom>
          <a:solidFill>
            <a:schemeClr val="accent1">
              <a:lumMod val="20000"/>
              <a:lumOff val="80000"/>
            </a:schemeClr>
          </a:solidFill>
          <a:ln>
            <a:solidFill>
              <a:schemeClr val="bg1"/>
            </a:solidFill>
          </a:ln>
        </p:spPr>
        <p:txBody>
          <a:bodyPr wrap="square">
            <a:spAutoFit/>
          </a:bodyPr>
          <a:lstStyle/>
          <a:p>
            <a:r>
              <a:rPr lang="en-US" sz="2400" dirty="0"/>
              <a:t>Social psychologists John French and Bertram Raven identified five core types of influence.</a:t>
            </a:r>
          </a:p>
        </p:txBody>
      </p:sp>
    </p:spTree>
    <p:extLst>
      <p:ext uri="{BB962C8B-B14F-4D97-AF65-F5344CB8AC3E}">
        <p14:creationId xmlns:p14="http://schemas.microsoft.com/office/powerpoint/2010/main" val="3610285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barn(inVertical)">
                                      <p:cBhvr>
                                        <p:cTn id="30" dur="500"/>
                                        <p:tgtEl>
                                          <p:spTgt spid="21"/>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barn(inVertical)">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Vertical)">
                                      <p:cBhvr>
                                        <p:cTn id="40" dur="500"/>
                                        <p:tgtEl>
                                          <p:spTgt spid="15"/>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barn(inVertical)">
                                      <p:cBhvr>
                                        <p:cTn id="45" dur="500"/>
                                        <p:tgtEl>
                                          <p:spTgt spid="17"/>
                                        </p:tgtEl>
                                      </p:cBhvr>
                                    </p:animEffect>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grpId="0"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barn(inVertical)">
                                      <p:cBhvr>
                                        <p:cTn id="50" dur="5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16" presetClass="entr" presetSubtype="21" fill="hold" grpId="0" nodeType="click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barn(inVertical)">
                                      <p:cBhvr>
                                        <p:cTn id="5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13" grpId="0" animBg="1"/>
      <p:bldP spid="14" grpId="0" animBg="1"/>
      <p:bldP spid="15" grpId="0" animBg="1"/>
      <p:bldP spid="16" grpId="0" animBg="1"/>
      <p:bldP spid="17" grpId="0" animBg="1"/>
      <p:bldP spid="18" grpId="0" animBg="1"/>
      <p:bldP spid="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394408" y="0"/>
            <a:ext cx="5165383"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smtClean="0">
                <a:latin typeface="Times New Roman" panose="02020603050405020304" pitchFamily="18" charset="0"/>
                <a:cs typeface="Times New Roman" panose="02020603050405020304" pitchFamily="18" charset="0"/>
              </a:rPr>
              <a:t>Leadership and influence</a:t>
            </a:r>
            <a:endParaRPr lang="en-US" sz="3200" b="1" dirty="0">
              <a:latin typeface="Times New Roman" panose="02020603050405020304" pitchFamily="18" charset="0"/>
              <a:cs typeface="Times New Roman" panose="02020603050405020304" pitchFamily="18" charset="0"/>
            </a:endParaRPr>
          </a:p>
        </p:txBody>
      </p:sp>
      <p:sp>
        <p:nvSpPr>
          <p:cNvPr id="14" name="Rectangle 13"/>
          <p:cNvSpPr/>
          <p:nvPr/>
        </p:nvSpPr>
        <p:spPr>
          <a:xfrm>
            <a:off x="0" y="924957"/>
            <a:ext cx="3114122" cy="523220"/>
          </a:xfrm>
          <a:prstGeom prst="rect">
            <a:avLst/>
          </a:prstGeom>
          <a:solidFill>
            <a:schemeClr val="accent4">
              <a:lumMod val="60000"/>
              <a:lumOff val="40000"/>
            </a:schemeClr>
          </a:solidFill>
          <a:ln>
            <a:solidFill>
              <a:schemeClr val="tx1">
                <a:lumMod val="75000"/>
                <a:lumOff val="25000"/>
              </a:schemeClr>
            </a:solidFill>
          </a:ln>
        </p:spPr>
        <p:txBody>
          <a:bodyPr wrap="none">
            <a:spAutoFit/>
          </a:bodyPr>
          <a:lstStyle/>
          <a:p>
            <a:r>
              <a:rPr lang="en-US" sz="2800" b="1" dirty="0"/>
              <a:t>Formal / Legitimate</a:t>
            </a:r>
          </a:p>
        </p:txBody>
      </p:sp>
      <p:sp>
        <p:nvSpPr>
          <p:cNvPr id="21" name="Rectangle 20"/>
          <p:cNvSpPr/>
          <p:nvPr/>
        </p:nvSpPr>
        <p:spPr>
          <a:xfrm>
            <a:off x="-74107" y="1695502"/>
            <a:ext cx="6078982" cy="3785652"/>
          </a:xfrm>
          <a:prstGeom prst="rect">
            <a:avLst/>
          </a:prstGeom>
          <a:solidFill>
            <a:schemeClr val="accent1">
              <a:lumMod val="20000"/>
              <a:lumOff val="80000"/>
            </a:schemeClr>
          </a:solidFill>
          <a:ln>
            <a:solidFill>
              <a:schemeClr val="bg1"/>
            </a:solidFill>
          </a:ln>
        </p:spPr>
        <p:txBody>
          <a:bodyPr wrap="square">
            <a:spAutoFit/>
          </a:bodyPr>
          <a:lstStyle/>
          <a:p>
            <a:r>
              <a:rPr lang="en-US" sz="2400" dirty="0"/>
              <a:t>Formal influence (authority) is the classic supervisor-supervisee structure, though there may be more than one leader over each individual. Inside this multi-level hierarchical structure, power comes from individuals recognizing the authority of the leader’s position. A well-known example of this is a CEO who has formal/legitimate influence over the employees, resources, and overall strategy their company must follow.</a:t>
            </a:r>
          </a:p>
        </p:txBody>
      </p:sp>
    </p:spTree>
    <p:extLst>
      <p:ext uri="{BB962C8B-B14F-4D97-AF65-F5344CB8AC3E}">
        <p14:creationId xmlns:p14="http://schemas.microsoft.com/office/powerpoint/2010/main" val="4094846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barn(inVertical)">
                                      <p:cBhvr>
                                        <p:cTn id="1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394408" y="0"/>
            <a:ext cx="5165383"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smtClean="0">
                <a:latin typeface="Times New Roman" panose="02020603050405020304" pitchFamily="18" charset="0"/>
                <a:cs typeface="Times New Roman" panose="02020603050405020304" pitchFamily="18" charset="0"/>
              </a:rPr>
              <a:t>Leadership and influence</a:t>
            </a:r>
            <a:endParaRPr lang="en-US" sz="3200" b="1" dirty="0">
              <a:latin typeface="Times New Roman" panose="02020603050405020304" pitchFamily="18" charset="0"/>
              <a:cs typeface="Times New Roman" panose="02020603050405020304" pitchFamily="18" charset="0"/>
            </a:endParaRPr>
          </a:p>
        </p:txBody>
      </p:sp>
      <p:sp>
        <p:nvSpPr>
          <p:cNvPr id="15" name="Rectangle 14"/>
          <p:cNvSpPr/>
          <p:nvPr/>
        </p:nvSpPr>
        <p:spPr>
          <a:xfrm>
            <a:off x="0" y="1049582"/>
            <a:ext cx="2895601" cy="523220"/>
          </a:xfrm>
          <a:prstGeom prst="rect">
            <a:avLst/>
          </a:prstGeom>
          <a:solidFill>
            <a:schemeClr val="accent4">
              <a:lumMod val="60000"/>
              <a:lumOff val="40000"/>
            </a:schemeClr>
          </a:solidFill>
          <a:ln>
            <a:solidFill>
              <a:schemeClr val="tx1">
                <a:lumMod val="75000"/>
                <a:lumOff val="25000"/>
              </a:schemeClr>
            </a:solidFill>
          </a:ln>
        </p:spPr>
        <p:txBody>
          <a:bodyPr wrap="none">
            <a:spAutoFit/>
          </a:bodyPr>
          <a:lstStyle/>
          <a:p>
            <a:r>
              <a:rPr lang="en-US" sz="2800" b="1" dirty="0"/>
              <a:t>Penalty / Coercive</a:t>
            </a:r>
            <a:endParaRPr lang="en-US" sz="3600" b="1" dirty="0"/>
          </a:p>
        </p:txBody>
      </p:sp>
      <p:sp>
        <p:nvSpPr>
          <p:cNvPr id="21" name="Rectangle 20"/>
          <p:cNvSpPr/>
          <p:nvPr/>
        </p:nvSpPr>
        <p:spPr>
          <a:xfrm>
            <a:off x="0" y="1757778"/>
            <a:ext cx="6315959" cy="3785652"/>
          </a:xfrm>
          <a:prstGeom prst="rect">
            <a:avLst/>
          </a:prstGeom>
          <a:solidFill>
            <a:schemeClr val="accent1">
              <a:lumMod val="20000"/>
              <a:lumOff val="80000"/>
            </a:schemeClr>
          </a:solidFill>
          <a:ln>
            <a:solidFill>
              <a:schemeClr val="bg1"/>
            </a:solidFill>
          </a:ln>
        </p:spPr>
        <p:txBody>
          <a:bodyPr wrap="square">
            <a:spAutoFit/>
          </a:bodyPr>
          <a:lstStyle/>
          <a:p>
            <a:r>
              <a:rPr lang="en-US" sz="2400" dirty="0"/>
              <a:t>Penalty/coercive influence derives its power from the fear of loss or punishment. Examples of how this may play out for a team member may include the loss of one’s job, a demotion, a pay decrease, or the revocation of desirable circumstances such as preferred projects or the corner office. A classic example of this is a sales manager who tells underperforming team members that they will be replaced if goals aren’t met.</a:t>
            </a:r>
          </a:p>
        </p:txBody>
      </p:sp>
    </p:spTree>
    <p:extLst>
      <p:ext uri="{BB962C8B-B14F-4D97-AF65-F5344CB8AC3E}">
        <p14:creationId xmlns:p14="http://schemas.microsoft.com/office/powerpoint/2010/main" val="4285841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barn(inVertical)">
                                      <p:cBhvr>
                                        <p:cTn id="1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394408" y="0"/>
            <a:ext cx="5165383"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smtClean="0">
                <a:latin typeface="Times New Roman" panose="02020603050405020304" pitchFamily="18" charset="0"/>
                <a:cs typeface="Times New Roman" panose="02020603050405020304" pitchFamily="18" charset="0"/>
              </a:rPr>
              <a:t>Leadership and influence</a:t>
            </a:r>
            <a:endParaRPr lang="en-US" sz="3200" b="1" dirty="0">
              <a:latin typeface="Times New Roman" panose="02020603050405020304" pitchFamily="18" charset="0"/>
              <a:cs typeface="Times New Roman" panose="02020603050405020304" pitchFamily="18" charset="0"/>
            </a:endParaRPr>
          </a:p>
        </p:txBody>
      </p:sp>
      <p:sp>
        <p:nvSpPr>
          <p:cNvPr id="17" name="Rectangle 16"/>
          <p:cNvSpPr/>
          <p:nvPr/>
        </p:nvSpPr>
        <p:spPr>
          <a:xfrm>
            <a:off x="0" y="1108162"/>
            <a:ext cx="1318823" cy="523220"/>
          </a:xfrm>
          <a:prstGeom prst="rect">
            <a:avLst/>
          </a:prstGeom>
          <a:solidFill>
            <a:schemeClr val="accent4">
              <a:lumMod val="60000"/>
              <a:lumOff val="40000"/>
            </a:schemeClr>
          </a:solidFill>
          <a:ln>
            <a:solidFill>
              <a:schemeClr val="tx1">
                <a:lumMod val="75000"/>
                <a:lumOff val="25000"/>
              </a:schemeClr>
            </a:solidFill>
          </a:ln>
        </p:spPr>
        <p:txBody>
          <a:bodyPr wrap="none">
            <a:spAutoFit/>
          </a:bodyPr>
          <a:lstStyle/>
          <a:p>
            <a:r>
              <a:rPr lang="en-US" sz="2800" b="1" dirty="0"/>
              <a:t>Reward</a:t>
            </a:r>
          </a:p>
        </p:txBody>
      </p:sp>
      <p:sp>
        <p:nvSpPr>
          <p:cNvPr id="21" name="Rectangle 20"/>
          <p:cNvSpPr/>
          <p:nvPr/>
        </p:nvSpPr>
        <p:spPr>
          <a:xfrm>
            <a:off x="0" y="1757778"/>
            <a:ext cx="8200013"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Reward influence often goes hand-in-hand with penalty/coercive—desirable actions are rewarded by those who hold this type of power. In addition to obvious </a:t>
            </a:r>
            <a:r>
              <a:rPr lang="en-US" sz="2400" dirty="0" smtClean="0"/>
              <a:t>incentives.</a:t>
            </a:r>
            <a:endParaRPr lang="en-US" sz="2400" dirty="0"/>
          </a:p>
        </p:txBody>
      </p:sp>
      <p:sp>
        <p:nvSpPr>
          <p:cNvPr id="9" name="Rectangle 8"/>
          <p:cNvSpPr/>
          <p:nvPr/>
        </p:nvSpPr>
        <p:spPr>
          <a:xfrm>
            <a:off x="1" y="3475052"/>
            <a:ext cx="6052008" cy="1938992"/>
          </a:xfrm>
          <a:prstGeom prst="rect">
            <a:avLst/>
          </a:prstGeom>
          <a:solidFill>
            <a:schemeClr val="accent1">
              <a:lumMod val="20000"/>
              <a:lumOff val="80000"/>
            </a:schemeClr>
          </a:solidFill>
          <a:ln>
            <a:solidFill>
              <a:schemeClr val="bg1"/>
            </a:solidFill>
          </a:ln>
        </p:spPr>
        <p:txBody>
          <a:bodyPr wrap="square">
            <a:spAutoFit/>
          </a:bodyPr>
          <a:lstStyle/>
          <a:p>
            <a:r>
              <a:rPr lang="en-US" sz="2400" dirty="0"/>
              <a:t>Such as pay increases, those using reward-type influence can offer things like public recognition or greater </a:t>
            </a:r>
            <a:r>
              <a:rPr lang="en-US" sz="2400" dirty="0" smtClean="0"/>
              <a:t>autonomy. </a:t>
            </a:r>
            <a:r>
              <a:rPr lang="en-US" sz="2400" dirty="0"/>
              <a:t>An example would be a teacher who rewards class participation with a longer recess period.</a:t>
            </a:r>
          </a:p>
        </p:txBody>
      </p:sp>
    </p:spTree>
    <p:extLst>
      <p:ext uri="{BB962C8B-B14F-4D97-AF65-F5344CB8AC3E}">
        <p14:creationId xmlns:p14="http://schemas.microsoft.com/office/powerpoint/2010/main" val="2376425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barn(inVertical)">
                                      <p:cBhvr>
                                        <p:cTn id="14" dur="500"/>
                                        <p:tgtEl>
                                          <p:spTgt spid="21"/>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1"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394408" y="0"/>
            <a:ext cx="5165383"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smtClean="0">
                <a:latin typeface="Times New Roman" panose="02020603050405020304" pitchFamily="18" charset="0"/>
                <a:cs typeface="Times New Roman" panose="02020603050405020304" pitchFamily="18" charset="0"/>
              </a:rPr>
              <a:t>Leadership and influence</a:t>
            </a:r>
            <a:endParaRPr lang="en-US" sz="3200" b="1" dirty="0">
              <a:latin typeface="Times New Roman" panose="02020603050405020304" pitchFamily="18" charset="0"/>
              <a:cs typeface="Times New Roman" panose="02020603050405020304" pitchFamily="18" charset="0"/>
            </a:endParaRPr>
          </a:p>
        </p:txBody>
      </p:sp>
      <p:sp>
        <p:nvSpPr>
          <p:cNvPr id="16" name="Rectangle 15"/>
          <p:cNvSpPr/>
          <p:nvPr/>
        </p:nvSpPr>
        <p:spPr>
          <a:xfrm>
            <a:off x="0" y="1099196"/>
            <a:ext cx="1151277" cy="523220"/>
          </a:xfrm>
          <a:prstGeom prst="rect">
            <a:avLst/>
          </a:prstGeom>
          <a:solidFill>
            <a:schemeClr val="accent4">
              <a:lumMod val="60000"/>
              <a:lumOff val="40000"/>
            </a:schemeClr>
          </a:solidFill>
          <a:ln>
            <a:solidFill>
              <a:schemeClr val="tx1">
                <a:lumMod val="75000"/>
                <a:lumOff val="25000"/>
              </a:schemeClr>
            </a:solidFill>
          </a:ln>
        </p:spPr>
        <p:txBody>
          <a:bodyPr wrap="none">
            <a:spAutoFit/>
          </a:bodyPr>
          <a:lstStyle/>
          <a:p>
            <a:r>
              <a:rPr lang="en-US" sz="2800" b="1" dirty="0" smtClean="0"/>
              <a:t>Expert</a:t>
            </a:r>
            <a:endParaRPr lang="en-US" sz="2800" b="1" dirty="0"/>
          </a:p>
        </p:txBody>
      </p:sp>
      <p:sp>
        <p:nvSpPr>
          <p:cNvPr id="21" name="Rectangle 20"/>
          <p:cNvSpPr/>
          <p:nvPr/>
        </p:nvSpPr>
        <p:spPr>
          <a:xfrm>
            <a:off x="0" y="1748351"/>
            <a:ext cx="7041823" cy="2677656"/>
          </a:xfrm>
          <a:prstGeom prst="rect">
            <a:avLst/>
          </a:prstGeom>
          <a:solidFill>
            <a:schemeClr val="accent1">
              <a:lumMod val="20000"/>
              <a:lumOff val="80000"/>
            </a:schemeClr>
          </a:solidFill>
          <a:ln>
            <a:solidFill>
              <a:schemeClr val="bg1"/>
            </a:solidFill>
          </a:ln>
        </p:spPr>
        <p:txBody>
          <a:bodyPr wrap="square">
            <a:spAutoFit/>
          </a:bodyPr>
          <a:lstStyle/>
          <a:p>
            <a:r>
              <a:rPr lang="en-US" sz="2400" dirty="0"/>
              <a:t>In some cases, individuals have influence because of their level of skill, experience, or knowledge, and they’re labeled experts by those on whom they exert influence. Because there are so many areas in which someone can be an expert as well as many levels of expertise, most team members exert at least some influence on those around </a:t>
            </a:r>
            <a:r>
              <a:rPr lang="en-US" sz="2400" dirty="0" smtClean="0"/>
              <a:t>them.</a:t>
            </a:r>
            <a:endParaRPr lang="en-US" sz="2400" dirty="0"/>
          </a:p>
        </p:txBody>
      </p:sp>
      <p:sp>
        <p:nvSpPr>
          <p:cNvPr id="2" name="Rectangle 1"/>
          <p:cNvSpPr/>
          <p:nvPr/>
        </p:nvSpPr>
        <p:spPr>
          <a:xfrm>
            <a:off x="0" y="4921745"/>
            <a:ext cx="6096000" cy="1200329"/>
          </a:xfrm>
          <a:prstGeom prst="rect">
            <a:avLst/>
          </a:prstGeom>
          <a:solidFill>
            <a:srgbClr val="F1D6F8"/>
          </a:solidFill>
          <a:ln>
            <a:solidFill>
              <a:schemeClr val="accent1"/>
            </a:solidFill>
          </a:ln>
        </p:spPr>
        <p:txBody>
          <a:bodyPr>
            <a:spAutoFit/>
          </a:bodyPr>
          <a:lstStyle/>
          <a:p>
            <a:r>
              <a:rPr lang="en-US" sz="2400" dirty="0" smtClean="0"/>
              <a:t>An </a:t>
            </a:r>
            <a:r>
              <a:rPr lang="en-US" sz="2400" dirty="0"/>
              <a:t>example of expert influence might be a statistician who helps a team interpret data for a project.</a:t>
            </a:r>
            <a:endParaRPr lang="en-US" sz="2400" dirty="0"/>
          </a:p>
        </p:txBody>
      </p:sp>
    </p:spTree>
    <p:extLst>
      <p:ext uri="{BB962C8B-B14F-4D97-AF65-F5344CB8AC3E}">
        <p14:creationId xmlns:p14="http://schemas.microsoft.com/office/powerpoint/2010/main" val="1135127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barn(inVertical)">
                                      <p:cBhvr>
                                        <p:cTn id="13" dur="500"/>
                                        <p:tgtEl>
                                          <p:spTgt spid="21"/>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Vertical)">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1" grpId="0" animBg="1"/>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394408" y="0"/>
            <a:ext cx="5165383"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smtClean="0">
                <a:latin typeface="Times New Roman" panose="02020603050405020304" pitchFamily="18" charset="0"/>
                <a:cs typeface="Times New Roman" panose="02020603050405020304" pitchFamily="18" charset="0"/>
              </a:rPr>
              <a:t>Leadership and influence</a:t>
            </a:r>
            <a:endParaRPr lang="en-US" sz="3200" b="1" dirty="0">
              <a:latin typeface="Times New Roman" panose="02020603050405020304" pitchFamily="18" charset="0"/>
              <a:cs typeface="Times New Roman" panose="02020603050405020304" pitchFamily="18" charset="0"/>
            </a:endParaRPr>
          </a:p>
        </p:txBody>
      </p:sp>
      <p:sp>
        <p:nvSpPr>
          <p:cNvPr id="18" name="Rectangle 17"/>
          <p:cNvSpPr/>
          <p:nvPr/>
        </p:nvSpPr>
        <p:spPr>
          <a:xfrm>
            <a:off x="0" y="1185045"/>
            <a:ext cx="1467966" cy="523220"/>
          </a:xfrm>
          <a:prstGeom prst="rect">
            <a:avLst/>
          </a:prstGeom>
          <a:solidFill>
            <a:schemeClr val="accent4">
              <a:lumMod val="60000"/>
              <a:lumOff val="40000"/>
            </a:schemeClr>
          </a:solidFill>
          <a:ln>
            <a:solidFill>
              <a:schemeClr val="tx1">
                <a:lumMod val="75000"/>
                <a:lumOff val="25000"/>
              </a:schemeClr>
            </a:solidFill>
          </a:ln>
        </p:spPr>
        <p:txBody>
          <a:bodyPr wrap="none">
            <a:spAutoFit/>
          </a:bodyPr>
          <a:lstStyle/>
          <a:p>
            <a:r>
              <a:rPr lang="en-US" sz="2800" b="1" dirty="0"/>
              <a:t>Referent</a:t>
            </a:r>
          </a:p>
        </p:txBody>
      </p:sp>
      <p:sp>
        <p:nvSpPr>
          <p:cNvPr id="21" name="Rectangle 20"/>
          <p:cNvSpPr/>
          <p:nvPr/>
        </p:nvSpPr>
        <p:spPr>
          <a:xfrm>
            <a:off x="0" y="2059436"/>
            <a:ext cx="8200013"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Derived from trust and respect, referent influence often takes time to earn. When people are consistently happy with the way someone handles situations, their levels of trust and respect grow for that person, giving that individual influence. </a:t>
            </a:r>
          </a:p>
        </p:txBody>
      </p:sp>
      <p:sp>
        <p:nvSpPr>
          <p:cNvPr id="7" name="Rectangle 6"/>
          <p:cNvSpPr/>
          <p:nvPr/>
        </p:nvSpPr>
        <p:spPr>
          <a:xfrm>
            <a:off x="0" y="4921745"/>
            <a:ext cx="6096000" cy="1200329"/>
          </a:xfrm>
          <a:prstGeom prst="rect">
            <a:avLst/>
          </a:prstGeom>
          <a:solidFill>
            <a:srgbClr val="F1D6F8"/>
          </a:solidFill>
          <a:ln>
            <a:solidFill>
              <a:schemeClr val="accent1"/>
            </a:solidFill>
          </a:ln>
        </p:spPr>
        <p:txBody>
          <a:bodyPr>
            <a:spAutoFit/>
          </a:bodyPr>
          <a:lstStyle/>
          <a:p>
            <a:r>
              <a:rPr lang="en-US" sz="2400" dirty="0"/>
              <a:t>An example might be a coach who is known for preventing team members from bullying one another.</a:t>
            </a:r>
            <a:endParaRPr lang="en-US" sz="2400" dirty="0"/>
          </a:p>
        </p:txBody>
      </p:sp>
    </p:spTree>
    <p:extLst>
      <p:ext uri="{BB962C8B-B14F-4D97-AF65-F5344CB8AC3E}">
        <p14:creationId xmlns:p14="http://schemas.microsoft.com/office/powerpoint/2010/main" val="684795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barn(inVertical)">
                                      <p:cBhvr>
                                        <p:cTn id="14" dur="500"/>
                                        <p:tgtEl>
                                          <p:spTgt spid="21"/>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p - A Short Animated Film by Southeastern Guide Dogs">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p:spPr>
      </p:pic>
    </p:spTree>
    <p:extLst>
      <p:ext uri="{BB962C8B-B14F-4D97-AF65-F5344CB8AC3E}">
        <p14:creationId xmlns:p14="http://schemas.microsoft.com/office/powerpoint/2010/main" val="54732390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13283" y="2397548"/>
            <a:ext cx="3454792" cy="923330"/>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500" dist="50800" dir="5400000" sy="-100000" algn="bl" rotWithShape="0"/>
          </a:effectLst>
        </p:spPr>
        <p:txBody>
          <a:bodyPr wrap="none">
            <a:spAutoFit/>
          </a:bodyPr>
          <a:lstStyle/>
          <a:p>
            <a:r>
              <a:rPr lang="en-US" sz="5400" b="1" dirty="0" smtClean="0">
                <a:latin typeface="Times New Roman" panose="02020603050405020304" pitchFamily="18" charset="0"/>
                <a:cs typeface="Times New Roman" panose="02020603050405020304" pitchFamily="18" charset="0"/>
              </a:rPr>
              <a:t>Motivators</a:t>
            </a:r>
            <a:endParaRPr lang="en-US" sz="5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8953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912124" y="0"/>
            <a:ext cx="2648426"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smtClean="0">
                <a:latin typeface="Times New Roman" panose="02020603050405020304" pitchFamily="18" charset="0"/>
                <a:cs typeface="Times New Roman" panose="02020603050405020304" pitchFamily="18" charset="0"/>
              </a:rPr>
              <a:t>Motivators</a:t>
            </a:r>
            <a:endParaRPr lang="en-US" sz="3200" b="1" dirty="0">
              <a:latin typeface="Times New Roman" panose="02020603050405020304" pitchFamily="18" charset="0"/>
              <a:cs typeface="Times New Roman" panose="02020603050405020304" pitchFamily="18" charset="0"/>
            </a:endParaRPr>
          </a:p>
        </p:txBody>
      </p:sp>
      <p:sp>
        <p:nvSpPr>
          <p:cNvPr id="18" name="Rectangle 17"/>
          <p:cNvSpPr/>
          <p:nvPr/>
        </p:nvSpPr>
        <p:spPr>
          <a:xfrm>
            <a:off x="0" y="2351231"/>
            <a:ext cx="2417841" cy="523220"/>
          </a:xfrm>
          <a:prstGeom prst="rect">
            <a:avLst/>
          </a:prstGeom>
          <a:solidFill>
            <a:schemeClr val="accent4">
              <a:lumMod val="60000"/>
              <a:lumOff val="40000"/>
            </a:schemeClr>
          </a:solidFill>
          <a:ln>
            <a:solidFill>
              <a:schemeClr val="tx1">
                <a:lumMod val="75000"/>
                <a:lumOff val="25000"/>
              </a:schemeClr>
            </a:solidFill>
          </a:ln>
        </p:spPr>
        <p:txBody>
          <a:bodyPr wrap="none">
            <a:spAutoFit/>
          </a:bodyPr>
          <a:lstStyle/>
          <a:p>
            <a:r>
              <a:rPr lang="en-US" sz="2800" b="1" dirty="0" smtClean="0"/>
              <a:t>Money/ Power</a:t>
            </a:r>
            <a:endParaRPr lang="en-US" sz="2800" b="1" dirty="0"/>
          </a:p>
        </p:txBody>
      </p:sp>
      <p:sp>
        <p:nvSpPr>
          <p:cNvPr id="21" name="Rectangle 20"/>
          <p:cNvSpPr/>
          <p:nvPr/>
        </p:nvSpPr>
        <p:spPr>
          <a:xfrm>
            <a:off x="84840" y="947073"/>
            <a:ext cx="11868347" cy="1200329"/>
          </a:xfrm>
          <a:prstGeom prst="rect">
            <a:avLst/>
          </a:prstGeom>
          <a:solidFill>
            <a:schemeClr val="accent2">
              <a:lumMod val="20000"/>
              <a:lumOff val="80000"/>
            </a:schemeClr>
          </a:solidFill>
          <a:ln>
            <a:solidFill>
              <a:schemeClr val="bg1"/>
            </a:solidFill>
          </a:ln>
        </p:spPr>
        <p:txBody>
          <a:bodyPr wrap="square">
            <a:spAutoFit/>
          </a:bodyPr>
          <a:lstStyle/>
          <a:p>
            <a:r>
              <a:rPr lang="en-US" sz="2400" dirty="0"/>
              <a:t>Leadership style and influence are critical components of workplace interactions, but why do we do the work we do? Living expenses are what force us to come to work, but motivators are what make us want to come to work. Some of the more well-known motivators include:</a:t>
            </a:r>
          </a:p>
        </p:txBody>
      </p:sp>
      <p:sp>
        <p:nvSpPr>
          <p:cNvPr id="7" name="Rectangle 6"/>
          <p:cNvSpPr/>
          <p:nvPr/>
        </p:nvSpPr>
        <p:spPr>
          <a:xfrm>
            <a:off x="0" y="2963444"/>
            <a:ext cx="5986021" cy="2308324"/>
          </a:xfrm>
          <a:prstGeom prst="rect">
            <a:avLst/>
          </a:prstGeom>
          <a:solidFill>
            <a:schemeClr val="accent1">
              <a:lumMod val="20000"/>
              <a:lumOff val="80000"/>
            </a:schemeClr>
          </a:solidFill>
          <a:ln>
            <a:solidFill>
              <a:schemeClr val="bg1"/>
            </a:solidFill>
          </a:ln>
        </p:spPr>
        <p:txBody>
          <a:bodyPr wrap="square">
            <a:spAutoFit/>
          </a:bodyPr>
          <a:lstStyle/>
          <a:p>
            <a:r>
              <a:rPr lang="en-US" sz="2400" dirty="0"/>
              <a:t>Though there are differences </a:t>
            </a:r>
            <a:r>
              <a:rPr lang="en-US" sz="2400" dirty="0" smtClean="0"/>
              <a:t>between </a:t>
            </a:r>
            <a:r>
              <a:rPr lang="en-US" sz="2400" dirty="0"/>
              <a:t>them, the desire to acquire money or power is often motivating enough. These individuals are extremely interested in “moving up” or achieving the next step, expecting to earn a bump in pay or authority.</a:t>
            </a:r>
          </a:p>
        </p:txBody>
      </p:sp>
      <p:sp>
        <p:nvSpPr>
          <p:cNvPr id="2" name="Rectangle 1"/>
          <p:cNvSpPr/>
          <p:nvPr/>
        </p:nvSpPr>
        <p:spPr>
          <a:xfrm>
            <a:off x="0" y="5680233"/>
            <a:ext cx="6753387" cy="587148"/>
          </a:xfrm>
          <a:prstGeom prst="rect">
            <a:avLst/>
          </a:prstGeom>
          <a:solidFill>
            <a:schemeClr val="accent2"/>
          </a:solidFill>
          <a:ln>
            <a:solidFill>
              <a:schemeClr val="bg1"/>
            </a:solidFill>
          </a:ln>
        </p:spPr>
        <p:txBody>
          <a:bodyPr wrap="none">
            <a:spAutoFit/>
          </a:bodyPr>
          <a:lstStyle/>
          <a:p>
            <a:pPr>
              <a:lnSpc>
                <a:spcPct val="150000"/>
              </a:lnSpc>
              <a:spcAft>
                <a:spcPts val="800"/>
              </a:spcAft>
            </a:pPr>
            <a:r>
              <a:rPr lang="en-US" sz="2400" b="1" i="1" dirty="0">
                <a:solidFill>
                  <a:schemeClr val="bg1"/>
                </a:solidFill>
                <a:latin typeface="Times New Roman" panose="02020603050405020304" pitchFamily="18" charset="0"/>
                <a:ea typeface="Calibri" panose="020F0502020204030204" pitchFamily="34" charset="0"/>
                <a:cs typeface="Arial" panose="020B0604020202020204" pitchFamily="34" charset="0"/>
              </a:rPr>
              <a:t>• Classic Examples: Salespeople, CEO’s, Politicians</a:t>
            </a:r>
            <a:endParaRPr lang="en-US" b="1" i="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75372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barn(inVertical)">
                                      <p:cBhvr>
                                        <p:cTn id="13" dur="500"/>
                                        <p:tgtEl>
                                          <p:spTgt spid="21"/>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ppt_x"/>
                                          </p:val>
                                        </p:tav>
                                        <p:tav tm="100000">
                                          <p:val>
                                            <p:strVal val="#ppt_x"/>
                                          </p:val>
                                        </p:tav>
                                      </p:tavLst>
                                    </p:anim>
                                    <p:anim calcmode="lin" valueType="num">
                                      <p:cBhvr additive="base">
                                        <p:cTn id="19"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barn(inVertical)">
                                      <p:cBhvr>
                                        <p:cTn id="2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8" grpId="0" animBg="1"/>
      <p:bldP spid="21" grpId="0" animBg="1"/>
      <p:bldP spid="7" grpId="0" animBg="1"/>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912124" y="0"/>
            <a:ext cx="2648426"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smtClean="0">
                <a:latin typeface="Times New Roman" panose="02020603050405020304" pitchFamily="18" charset="0"/>
                <a:cs typeface="Times New Roman" panose="02020603050405020304" pitchFamily="18" charset="0"/>
              </a:rPr>
              <a:t>Motivators</a:t>
            </a:r>
            <a:endParaRPr lang="en-US" sz="3200" b="1" dirty="0">
              <a:latin typeface="Times New Roman" panose="02020603050405020304" pitchFamily="18" charset="0"/>
              <a:cs typeface="Times New Roman" panose="02020603050405020304" pitchFamily="18" charset="0"/>
            </a:endParaRPr>
          </a:p>
        </p:txBody>
      </p:sp>
      <p:sp>
        <p:nvSpPr>
          <p:cNvPr id="18" name="Rectangle 17"/>
          <p:cNvSpPr/>
          <p:nvPr/>
        </p:nvSpPr>
        <p:spPr>
          <a:xfrm>
            <a:off x="0" y="767528"/>
            <a:ext cx="1952201" cy="523220"/>
          </a:xfrm>
          <a:prstGeom prst="rect">
            <a:avLst/>
          </a:prstGeom>
          <a:solidFill>
            <a:schemeClr val="accent4">
              <a:lumMod val="60000"/>
              <a:lumOff val="40000"/>
            </a:schemeClr>
          </a:solidFill>
          <a:ln>
            <a:solidFill>
              <a:schemeClr val="tx1">
                <a:lumMod val="75000"/>
                <a:lumOff val="25000"/>
              </a:schemeClr>
            </a:solidFill>
          </a:ln>
        </p:spPr>
        <p:txBody>
          <a:bodyPr wrap="none">
            <a:spAutoFit/>
          </a:bodyPr>
          <a:lstStyle/>
          <a:p>
            <a:r>
              <a:rPr lang="en-US" sz="2800" b="1" dirty="0"/>
              <a:t>Recognition</a:t>
            </a:r>
          </a:p>
        </p:txBody>
      </p:sp>
      <p:sp>
        <p:nvSpPr>
          <p:cNvPr id="7" name="Rectangle 6"/>
          <p:cNvSpPr/>
          <p:nvPr/>
        </p:nvSpPr>
        <p:spPr>
          <a:xfrm>
            <a:off x="0" y="1586864"/>
            <a:ext cx="6089715"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Some people really want to be noticed. Although some see their professional colleagues as competition, many draw their energy from a few words of affirmation. </a:t>
            </a:r>
          </a:p>
        </p:txBody>
      </p:sp>
      <p:sp>
        <p:nvSpPr>
          <p:cNvPr id="2" name="Rectangle 1"/>
          <p:cNvSpPr/>
          <p:nvPr/>
        </p:nvSpPr>
        <p:spPr>
          <a:xfrm>
            <a:off x="0" y="5746221"/>
            <a:ext cx="6852132" cy="461665"/>
          </a:xfrm>
          <a:prstGeom prst="rect">
            <a:avLst/>
          </a:prstGeom>
          <a:solidFill>
            <a:schemeClr val="accent2"/>
          </a:solidFill>
          <a:ln>
            <a:solidFill>
              <a:schemeClr val="bg1"/>
            </a:solidFill>
          </a:ln>
        </p:spPr>
        <p:txBody>
          <a:bodyPr wrap="none">
            <a:spAutoFit/>
          </a:bodyPr>
          <a:lstStyle/>
          <a:p>
            <a:r>
              <a:rPr lang="en-US" sz="2400" b="1" i="1" dirty="0">
                <a:solidFill>
                  <a:schemeClr val="bg1"/>
                </a:solidFill>
              </a:rPr>
              <a:t>• Classic Examples: Entertainment, Lawyers, Interns.</a:t>
            </a:r>
          </a:p>
        </p:txBody>
      </p:sp>
      <p:sp>
        <p:nvSpPr>
          <p:cNvPr id="8" name="Rectangle 7"/>
          <p:cNvSpPr/>
          <p:nvPr/>
        </p:nvSpPr>
        <p:spPr>
          <a:xfrm>
            <a:off x="0" y="3630880"/>
            <a:ext cx="5901180" cy="1200329"/>
          </a:xfrm>
          <a:prstGeom prst="rect">
            <a:avLst/>
          </a:prstGeom>
          <a:solidFill>
            <a:srgbClr val="F1D6F8"/>
          </a:solidFill>
          <a:ln>
            <a:solidFill>
              <a:schemeClr val="bg1"/>
            </a:solidFill>
          </a:ln>
        </p:spPr>
        <p:txBody>
          <a:bodyPr wrap="square">
            <a:spAutoFit/>
          </a:bodyPr>
          <a:lstStyle/>
          <a:p>
            <a:r>
              <a:rPr lang="en-US" sz="2400" dirty="0"/>
              <a:t>These words, most effective if spoken publicly, validate their work and help them to feel socially accepted.</a:t>
            </a:r>
          </a:p>
        </p:txBody>
      </p:sp>
    </p:spTree>
    <p:extLst>
      <p:ext uri="{BB962C8B-B14F-4D97-AF65-F5344CB8AC3E}">
        <p14:creationId xmlns:p14="http://schemas.microsoft.com/office/powerpoint/2010/main" val="3842667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barn(inVertical)">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7" grpId="0" animBg="1"/>
      <p:bldP spid="2"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912124" y="0"/>
            <a:ext cx="2648426"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smtClean="0">
                <a:latin typeface="Times New Roman" panose="02020603050405020304" pitchFamily="18" charset="0"/>
                <a:cs typeface="Times New Roman" panose="02020603050405020304" pitchFamily="18" charset="0"/>
              </a:rPr>
              <a:t>Motivators</a:t>
            </a:r>
            <a:endParaRPr lang="en-US" sz="3200" b="1" dirty="0">
              <a:latin typeface="Times New Roman" panose="02020603050405020304" pitchFamily="18" charset="0"/>
              <a:cs typeface="Times New Roman" panose="02020603050405020304" pitchFamily="18" charset="0"/>
            </a:endParaRPr>
          </a:p>
        </p:txBody>
      </p:sp>
      <p:sp>
        <p:nvSpPr>
          <p:cNvPr id="18" name="Rectangle 17"/>
          <p:cNvSpPr/>
          <p:nvPr/>
        </p:nvSpPr>
        <p:spPr>
          <a:xfrm>
            <a:off x="0" y="1395243"/>
            <a:ext cx="4267579" cy="523220"/>
          </a:xfrm>
          <a:prstGeom prst="rect">
            <a:avLst/>
          </a:prstGeom>
          <a:solidFill>
            <a:schemeClr val="accent4">
              <a:lumMod val="60000"/>
              <a:lumOff val="40000"/>
            </a:schemeClr>
          </a:solidFill>
          <a:ln>
            <a:solidFill>
              <a:schemeClr val="tx1">
                <a:lumMod val="75000"/>
                <a:lumOff val="25000"/>
              </a:schemeClr>
            </a:solidFill>
          </a:ln>
        </p:spPr>
        <p:txBody>
          <a:bodyPr wrap="none">
            <a:spAutoFit/>
          </a:bodyPr>
          <a:lstStyle/>
          <a:p>
            <a:r>
              <a:rPr lang="en-US" sz="2800" b="1" dirty="0"/>
              <a:t>Interpersonal Relationships</a:t>
            </a:r>
          </a:p>
        </p:txBody>
      </p:sp>
      <p:sp>
        <p:nvSpPr>
          <p:cNvPr id="7" name="Rectangle 6"/>
          <p:cNvSpPr/>
          <p:nvPr/>
        </p:nvSpPr>
        <p:spPr>
          <a:xfrm>
            <a:off x="-1" y="2101215"/>
            <a:ext cx="6815579" cy="2308324"/>
          </a:xfrm>
          <a:prstGeom prst="rect">
            <a:avLst/>
          </a:prstGeom>
          <a:solidFill>
            <a:schemeClr val="accent1">
              <a:lumMod val="20000"/>
              <a:lumOff val="80000"/>
            </a:schemeClr>
          </a:solidFill>
          <a:ln>
            <a:solidFill>
              <a:schemeClr val="bg1"/>
            </a:solidFill>
          </a:ln>
        </p:spPr>
        <p:txBody>
          <a:bodyPr wrap="square">
            <a:spAutoFit/>
          </a:bodyPr>
          <a:lstStyle/>
          <a:p>
            <a:r>
              <a:rPr lang="en-US" sz="2400" dirty="0"/>
              <a:t>Our coworkers have the potential to make-or-break our enjoyment in the workplace, but some people place more emphasis on a culture of cooperation. By simply spending time with a team member who is motivated by interpersonal relationships, a leader can significantly help them feel valued.</a:t>
            </a:r>
          </a:p>
        </p:txBody>
      </p:sp>
      <p:sp>
        <p:nvSpPr>
          <p:cNvPr id="2" name="Rectangle 1"/>
          <p:cNvSpPr/>
          <p:nvPr/>
        </p:nvSpPr>
        <p:spPr>
          <a:xfrm>
            <a:off x="0" y="5755649"/>
            <a:ext cx="6905608" cy="461665"/>
          </a:xfrm>
          <a:prstGeom prst="rect">
            <a:avLst/>
          </a:prstGeom>
          <a:solidFill>
            <a:schemeClr val="accent2"/>
          </a:solidFill>
          <a:ln>
            <a:solidFill>
              <a:schemeClr val="bg1"/>
            </a:solidFill>
          </a:ln>
        </p:spPr>
        <p:txBody>
          <a:bodyPr wrap="none">
            <a:spAutoFit/>
          </a:bodyPr>
          <a:lstStyle/>
          <a:p>
            <a:r>
              <a:rPr lang="en-US" sz="2400" b="1" i="1" dirty="0">
                <a:solidFill>
                  <a:schemeClr val="bg1"/>
                </a:solidFill>
              </a:rPr>
              <a:t>• Classic Examples: Religious Leaders, Social Workers</a:t>
            </a:r>
          </a:p>
        </p:txBody>
      </p:sp>
    </p:spTree>
    <p:extLst>
      <p:ext uri="{BB962C8B-B14F-4D97-AF65-F5344CB8AC3E}">
        <p14:creationId xmlns:p14="http://schemas.microsoft.com/office/powerpoint/2010/main" val="3349816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Vertical)">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7" grpId="0" animBg="1"/>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912124" y="0"/>
            <a:ext cx="2648426"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smtClean="0">
                <a:latin typeface="Times New Roman" panose="02020603050405020304" pitchFamily="18" charset="0"/>
                <a:cs typeface="Times New Roman" panose="02020603050405020304" pitchFamily="18" charset="0"/>
              </a:rPr>
              <a:t>Motivators</a:t>
            </a:r>
            <a:endParaRPr lang="en-US" sz="3200" b="1" dirty="0">
              <a:latin typeface="Times New Roman" panose="02020603050405020304" pitchFamily="18" charset="0"/>
              <a:cs typeface="Times New Roman" panose="02020603050405020304" pitchFamily="18" charset="0"/>
            </a:endParaRPr>
          </a:p>
        </p:txBody>
      </p:sp>
      <p:sp>
        <p:nvSpPr>
          <p:cNvPr id="18" name="Rectangle 17"/>
          <p:cNvSpPr/>
          <p:nvPr/>
        </p:nvSpPr>
        <p:spPr>
          <a:xfrm>
            <a:off x="0" y="1395243"/>
            <a:ext cx="4013663" cy="461665"/>
          </a:xfrm>
          <a:prstGeom prst="rect">
            <a:avLst/>
          </a:prstGeom>
          <a:solidFill>
            <a:schemeClr val="accent4">
              <a:lumMod val="60000"/>
              <a:lumOff val="40000"/>
            </a:schemeClr>
          </a:solidFill>
          <a:ln>
            <a:solidFill>
              <a:schemeClr val="tx1">
                <a:lumMod val="75000"/>
                <a:lumOff val="25000"/>
              </a:schemeClr>
            </a:solidFill>
          </a:ln>
        </p:spPr>
        <p:txBody>
          <a:bodyPr wrap="none">
            <a:spAutoFit/>
          </a:bodyPr>
          <a:lstStyle/>
          <a:p>
            <a:r>
              <a:rPr lang="en-US" sz="2400" b="1" dirty="0"/>
              <a:t>Autonomy / Interesting Work.</a:t>
            </a:r>
          </a:p>
        </p:txBody>
      </p:sp>
      <p:sp>
        <p:nvSpPr>
          <p:cNvPr id="7" name="Rectangle 6"/>
          <p:cNvSpPr/>
          <p:nvPr/>
        </p:nvSpPr>
        <p:spPr>
          <a:xfrm>
            <a:off x="-1" y="1950386"/>
            <a:ext cx="6033156"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Though few prefer the monotony of repetition, some make it their life’s mission to constantly seek the new and exciting, blazing out on their own to conquer it.</a:t>
            </a:r>
          </a:p>
        </p:txBody>
      </p:sp>
      <p:sp>
        <p:nvSpPr>
          <p:cNvPr id="2" name="Rectangle 1"/>
          <p:cNvSpPr/>
          <p:nvPr/>
        </p:nvSpPr>
        <p:spPr>
          <a:xfrm>
            <a:off x="0" y="5670806"/>
            <a:ext cx="5420971" cy="461665"/>
          </a:xfrm>
          <a:prstGeom prst="rect">
            <a:avLst/>
          </a:prstGeom>
          <a:solidFill>
            <a:schemeClr val="accent2"/>
          </a:solidFill>
          <a:ln>
            <a:solidFill>
              <a:schemeClr val="bg1"/>
            </a:solidFill>
          </a:ln>
        </p:spPr>
        <p:txBody>
          <a:bodyPr wrap="none">
            <a:spAutoFit/>
          </a:bodyPr>
          <a:lstStyle/>
          <a:p>
            <a:r>
              <a:rPr lang="en-US" sz="2400" b="1" i="1" dirty="0">
                <a:solidFill>
                  <a:schemeClr val="bg1"/>
                </a:solidFill>
              </a:rPr>
              <a:t>• Classic Examples: Architects, Engineers.</a:t>
            </a:r>
          </a:p>
        </p:txBody>
      </p:sp>
      <p:sp>
        <p:nvSpPr>
          <p:cNvPr id="8" name="Rectangle 7"/>
          <p:cNvSpPr/>
          <p:nvPr/>
        </p:nvSpPr>
        <p:spPr>
          <a:xfrm>
            <a:off x="75414" y="3841822"/>
            <a:ext cx="5090475"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Though few jobs are 100% autonomous or original, these people are energized by the portion of their work that is.</a:t>
            </a:r>
          </a:p>
        </p:txBody>
      </p:sp>
    </p:spTree>
    <p:extLst>
      <p:ext uri="{BB962C8B-B14F-4D97-AF65-F5344CB8AC3E}">
        <p14:creationId xmlns:p14="http://schemas.microsoft.com/office/powerpoint/2010/main" val="1734020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barn(inVertical)">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7" grpId="0" animBg="1"/>
      <p:bldP spid="2"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912124" y="0"/>
            <a:ext cx="2648426"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smtClean="0">
                <a:latin typeface="Times New Roman" panose="02020603050405020304" pitchFamily="18" charset="0"/>
                <a:cs typeface="Times New Roman" panose="02020603050405020304" pitchFamily="18" charset="0"/>
              </a:rPr>
              <a:t>Motivators</a:t>
            </a:r>
            <a:endParaRPr lang="en-US" sz="3200" b="1" dirty="0">
              <a:latin typeface="Times New Roman" panose="02020603050405020304" pitchFamily="18" charset="0"/>
              <a:cs typeface="Times New Roman" panose="02020603050405020304" pitchFamily="18" charset="0"/>
            </a:endParaRPr>
          </a:p>
        </p:txBody>
      </p:sp>
      <p:sp>
        <p:nvSpPr>
          <p:cNvPr id="18" name="Rectangle 17"/>
          <p:cNvSpPr/>
          <p:nvPr/>
        </p:nvSpPr>
        <p:spPr>
          <a:xfrm>
            <a:off x="-2" y="699553"/>
            <a:ext cx="1404552" cy="523220"/>
          </a:xfrm>
          <a:prstGeom prst="rect">
            <a:avLst/>
          </a:prstGeom>
          <a:solidFill>
            <a:schemeClr val="accent4">
              <a:lumMod val="60000"/>
              <a:lumOff val="40000"/>
            </a:schemeClr>
          </a:solidFill>
          <a:ln>
            <a:solidFill>
              <a:schemeClr val="tx1">
                <a:lumMod val="75000"/>
                <a:lumOff val="25000"/>
              </a:schemeClr>
            </a:solidFill>
          </a:ln>
        </p:spPr>
        <p:txBody>
          <a:bodyPr wrap="none">
            <a:spAutoFit/>
          </a:bodyPr>
          <a:lstStyle/>
          <a:p>
            <a:r>
              <a:rPr lang="en-US" sz="2800" b="1" dirty="0"/>
              <a:t>Purpose</a:t>
            </a:r>
          </a:p>
        </p:txBody>
      </p:sp>
      <p:sp>
        <p:nvSpPr>
          <p:cNvPr id="7" name="Rectangle 6"/>
          <p:cNvSpPr/>
          <p:nvPr/>
        </p:nvSpPr>
        <p:spPr>
          <a:xfrm>
            <a:off x="0" y="1288150"/>
            <a:ext cx="10614581"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Some professions have the added benefit of serving a greater purpose to society in addition to paying the mortgage. Humanitarians get a lot of attention, but that doesn’t mean other professions can’t derive purpose as well.</a:t>
            </a:r>
          </a:p>
        </p:txBody>
      </p:sp>
      <p:sp>
        <p:nvSpPr>
          <p:cNvPr id="2" name="Rectangle 1"/>
          <p:cNvSpPr/>
          <p:nvPr/>
        </p:nvSpPr>
        <p:spPr>
          <a:xfrm>
            <a:off x="-1" y="6217561"/>
            <a:ext cx="6083076" cy="461665"/>
          </a:xfrm>
          <a:prstGeom prst="rect">
            <a:avLst/>
          </a:prstGeom>
          <a:solidFill>
            <a:schemeClr val="accent2"/>
          </a:solidFill>
          <a:ln>
            <a:solidFill>
              <a:schemeClr val="bg1"/>
            </a:solidFill>
          </a:ln>
        </p:spPr>
        <p:txBody>
          <a:bodyPr wrap="none">
            <a:spAutoFit/>
          </a:bodyPr>
          <a:lstStyle/>
          <a:p>
            <a:r>
              <a:rPr lang="en-US" sz="2400" b="1" i="1" dirty="0">
                <a:solidFill>
                  <a:schemeClr val="bg1"/>
                </a:solidFill>
              </a:rPr>
              <a:t>• Classic Examples: Doctors, Teachers, Military</a:t>
            </a:r>
          </a:p>
        </p:txBody>
      </p:sp>
      <p:sp>
        <p:nvSpPr>
          <p:cNvPr id="9" name="Rectangle 8"/>
          <p:cNvSpPr/>
          <p:nvPr/>
        </p:nvSpPr>
        <p:spPr>
          <a:xfrm>
            <a:off x="1" y="2712880"/>
            <a:ext cx="7598004" cy="830997"/>
          </a:xfrm>
          <a:prstGeom prst="rect">
            <a:avLst/>
          </a:prstGeom>
          <a:solidFill>
            <a:schemeClr val="accent1">
              <a:lumMod val="20000"/>
              <a:lumOff val="80000"/>
            </a:schemeClr>
          </a:solidFill>
          <a:ln>
            <a:solidFill>
              <a:schemeClr val="bg1"/>
            </a:solidFill>
          </a:ln>
        </p:spPr>
        <p:txBody>
          <a:bodyPr wrap="square">
            <a:spAutoFit/>
          </a:bodyPr>
          <a:lstStyle/>
          <a:p>
            <a:r>
              <a:rPr lang="en-US" sz="2400" dirty="0"/>
              <a:t>People who are motivated by purpose want to feel a connection with a cause larger than themselves.</a:t>
            </a:r>
          </a:p>
        </p:txBody>
      </p:sp>
      <p:sp>
        <p:nvSpPr>
          <p:cNvPr id="10" name="Rectangle 9"/>
          <p:cNvSpPr/>
          <p:nvPr/>
        </p:nvSpPr>
        <p:spPr>
          <a:xfrm>
            <a:off x="0" y="3961834"/>
            <a:ext cx="6674177"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Though your project may not seem to fit the bill, sometimes simply asking a team member what is important to them is enough to tap into this greater sense of purpose.</a:t>
            </a:r>
          </a:p>
        </p:txBody>
      </p:sp>
    </p:spTree>
    <p:extLst>
      <p:ext uri="{BB962C8B-B14F-4D97-AF65-F5344CB8AC3E}">
        <p14:creationId xmlns:p14="http://schemas.microsoft.com/office/powerpoint/2010/main" val="2152562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inVertical)">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barn(inVertical)">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7" grpId="0" animBg="1"/>
      <p:bldP spid="2" grpId="0" animBg="1"/>
      <p:bldP spid="9" grpId="0" animBg="1"/>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912124" y="0"/>
            <a:ext cx="2648426"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smtClean="0">
                <a:latin typeface="Times New Roman" panose="02020603050405020304" pitchFamily="18" charset="0"/>
                <a:cs typeface="Times New Roman" panose="02020603050405020304" pitchFamily="18" charset="0"/>
              </a:rPr>
              <a:t>Motivators</a:t>
            </a:r>
            <a:endParaRPr lang="en-US" sz="3200" b="1" dirty="0">
              <a:latin typeface="Times New Roman" panose="02020603050405020304" pitchFamily="18" charset="0"/>
              <a:cs typeface="Times New Roman" panose="02020603050405020304" pitchFamily="18" charset="0"/>
            </a:endParaRPr>
          </a:p>
        </p:txBody>
      </p:sp>
      <p:sp>
        <p:nvSpPr>
          <p:cNvPr id="18" name="Rectangle 17"/>
          <p:cNvSpPr/>
          <p:nvPr/>
        </p:nvSpPr>
        <p:spPr>
          <a:xfrm>
            <a:off x="0" y="1395243"/>
            <a:ext cx="3536161" cy="523220"/>
          </a:xfrm>
          <a:prstGeom prst="rect">
            <a:avLst/>
          </a:prstGeom>
          <a:solidFill>
            <a:schemeClr val="accent4">
              <a:lumMod val="60000"/>
              <a:lumOff val="40000"/>
            </a:schemeClr>
          </a:solidFill>
          <a:ln>
            <a:solidFill>
              <a:schemeClr val="tx1">
                <a:lumMod val="75000"/>
                <a:lumOff val="25000"/>
              </a:schemeClr>
            </a:solidFill>
          </a:ln>
        </p:spPr>
        <p:txBody>
          <a:bodyPr wrap="none">
            <a:spAutoFit/>
          </a:bodyPr>
          <a:lstStyle/>
          <a:p>
            <a:r>
              <a:rPr lang="en-US" sz="2800" b="1" dirty="0"/>
              <a:t>Mastery / Exploration.</a:t>
            </a:r>
          </a:p>
        </p:txBody>
      </p:sp>
      <p:sp>
        <p:nvSpPr>
          <p:cNvPr id="7" name="Rectangle 6"/>
          <p:cNvSpPr/>
          <p:nvPr/>
        </p:nvSpPr>
        <p:spPr>
          <a:xfrm>
            <a:off x="-1" y="2129496"/>
            <a:ext cx="6278253" cy="3416320"/>
          </a:xfrm>
          <a:prstGeom prst="rect">
            <a:avLst/>
          </a:prstGeom>
          <a:solidFill>
            <a:schemeClr val="accent1">
              <a:lumMod val="20000"/>
              <a:lumOff val="80000"/>
            </a:schemeClr>
          </a:solidFill>
          <a:ln>
            <a:solidFill>
              <a:schemeClr val="bg1"/>
            </a:solidFill>
          </a:ln>
        </p:spPr>
        <p:txBody>
          <a:bodyPr wrap="square">
            <a:spAutoFit/>
          </a:bodyPr>
          <a:lstStyle/>
          <a:p>
            <a:r>
              <a:rPr lang="en-US" sz="2400" dirty="0"/>
              <a:t>Sometimes motivation is hard to nail down. People who are motivated by mastery or exploration are often energized by overcoming challenges and finding creative solutions to problems. Although these individuals may seem to exist in another place altogether, leaders can help hone these individuals’ creative drives by providing dedicated space and resources or extending project deadlines.</a:t>
            </a:r>
          </a:p>
        </p:txBody>
      </p:sp>
      <p:sp>
        <p:nvSpPr>
          <p:cNvPr id="2" name="Rectangle 1"/>
          <p:cNvSpPr/>
          <p:nvPr/>
        </p:nvSpPr>
        <p:spPr>
          <a:xfrm>
            <a:off x="0" y="5981891"/>
            <a:ext cx="4918141" cy="461665"/>
          </a:xfrm>
          <a:prstGeom prst="rect">
            <a:avLst/>
          </a:prstGeom>
          <a:solidFill>
            <a:schemeClr val="accent2"/>
          </a:solidFill>
          <a:ln>
            <a:solidFill>
              <a:schemeClr val="bg1"/>
            </a:solidFill>
          </a:ln>
        </p:spPr>
        <p:txBody>
          <a:bodyPr wrap="none">
            <a:spAutoFit/>
          </a:bodyPr>
          <a:lstStyle/>
          <a:p>
            <a:r>
              <a:rPr lang="en-US" sz="2400" b="1" i="1" dirty="0">
                <a:solidFill>
                  <a:schemeClr val="bg1"/>
                </a:solidFill>
              </a:rPr>
              <a:t>• Classic Examples: Artists, Scientists.</a:t>
            </a:r>
          </a:p>
        </p:txBody>
      </p:sp>
    </p:spTree>
    <p:extLst>
      <p:ext uri="{BB962C8B-B14F-4D97-AF65-F5344CB8AC3E}">
        <p14:creationId xmlns:p14="http://schemas.microsoft.com/office/powerpoint/2010/main" val="696457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Vertical)">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7" grpId="0" animBg="1"/>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912124" y="0"/>
            <a:ext cx="2648426"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smtClean="0">
                <a:latin typeface="Times New Roman" panose="02020603050405020304" pitchFamily="18" charset="0"/>
                <a:cs typeface="Times New Roman" panose="02020603050405020304" pitchFamily="18" charset="0"/>
              </a:rPr>
              <a:t>Motivators</a:t>
            </a:r>
            <a:endParaRPr lang="en-US" sz="3200" b="1" dirty="0">
              <a:latin typeface="Times New Roman" panose="02020603050405020304" pitchFamily="18" charset="0"/>
              <a:cs typeface="Times New Roman" panose="02020603050405020304" pitchFamily="18" charset="0"/>
            </a:endParaRPr>
          </a:p>
        </p:txBody>
      </p:sp>
      <p:sp>
        <p:nvSpPr>
          <p:cNvPr id="18" name="Rectangle 17"/>
          <p:cNvSpPr/>
          <p:nvPr/>
        </p:nvSpPr>
        <p:spPr>
          <a:xfrm>
            <a:off x="2780907" y="833915"/>
            <a:ext cx="5087675" cy="523220"/>
          </a:xfrm>
          <a:prstGeom prst="rect">
            <a:avLst/>
          </a:prstGeom>
          <a:solidFill>
            <a:schemeClr val="accent6">
              <a:lumMod val="50000"/>
            </a:schemeClr>
          </a:solidFill>
          <a:ln>
            <a:solidFill>
              <a:schemeClr val="tx1">
                <a:lumMod val="75000"/>
                <a:lumOff val="25000"/>
              </a:schemeClr>
            </a:solidFill>
          </a:ln>
        </p:spPr>
        <p:txBody>
          <a:bodyPr wrap="none">
            <a:spAutoFit/>
          </a:bodyPr>
          <a:lstStyle/>
          <a:p>
            <a:r>
              <a:rPr lang="en-US" sz="2800" b="1" dirty="0">
                <a:solidFill>
                  <a:schemeClr val="bg1"/>
                </a:solidFill>
              </a:rPr>
              <a:t>Intrinsic and Extrinsic Motivators</a:t>
            </a:r>
          </a:p>
        </p:txBody>
      </p:sp>
      <p:sp>
        <p:nvSpPr>
          <p:cNvPr id="7" name="Rectangle 6"/>
          <p:cNvSpPr/>
          <p:nvPr/>
        </p:nvSpPr>
        <p:spPr>
          <a:xfrm>
            <a:off x="-1" y="2129496"/>
            <a:ext cx="8531259" cy="830997"/>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dirty="0"/>
              <a:t>Though the reasons behind each are complex, experts generally separate motivation into two categories: </a:t>
            </a:r>
          </a:p>
        </p:txBody>
      </p:sp>
      <p:sp>
        <p:nvSpPr>
          <p:cNvPr id="2" name="Rectangle 1"/>
          <p:cNvSpPr/>
          <p:nvPr/>
        </p:nvSpPr>
        <p:spPr>
          <a:xfrm>
            <a:off x="113122" y="3894434"/>
            <a:ext cx="2799805" cy="461665"/>
          </a:xfrm>
          <a:prstGeom prst="rect">
            <a:avLst/>
          </a:prstGeom>
          <a:solidFill>
            <a:schemeClr val="accent2"/>
          </a:solidFill>
          <a:ln>
            <a:solidFill>
              <a:schemeClr val="bg1"/>
            </a:solidFill>
          </a:ln>
        </p:spPr>
        <p:txBody>
          <a:bodyPr wrap="none">
            <a:spAutoFit/>
          </a:bodyPr>
          <a:lstStyle/>
          <a:p>
            <a:r>
              <a:rPr lang="en-US" sz="2400" b="1" u="sng" dirty="0">
                <a:solidFill>
                  <a:schemeClr val="bg1"/>
                </a:solidFill>
              </a:rPr>
              <a:t>Extrinsic motivation </a:t>
            </a:r>
            <a:endParaRPr lang="en-US" sz="3200" b="1" i="1" u="sng" dirty="0">
              <a:solidFill>
                <a:schemeClr val="bg1"/>
              </a:solidFill>
            </a:endParaRPr>
          </a:p>
        </p:txBody>
      </p:sp>
      <p:sp>
        <p:nvSpPr>
          <p:cNvPr id="8" name="Rectangle 7"/>
          <p:cNvSpPr/>
          <p:nvPr/>
        </p:nvSpPr>
        <p:spPr>
          <a:xfrm>
            <a:off x="4155947" y="3899729"/>
            <a:ext cx="2752035" cy="461665"/>
          </a:xfrm>
          <a:prstGeom prst="rect">
            <a:avLst/>
          </a:prstGeom>
          <a:solidFill>
            <a:schemeClr val="accent2"/>
          </a:solidFill>
          <a:ln>
            <a:solidFill>
              <a:schemeClr val="bg1"/>
            </a:solidFill>
          </a:ln>
        </p:spPr>
        <p:txBody>
          <a:bodyPr wrap="none">
            <a:spAutoFit/>
          </a:bodyPr>
          <a:lstStyle/>
          <a:p>
            <a:r>
              <a:rPr lang="en-US" sz="2400" b="1" u="sng" dirty="0" smtClean="0">
                <a:solidFill>
                  <a:schemeClr val="bg1"/>
                </a:solidFill>
              </a:rPr>
              <a:t>Intrinsic </a:t>
            </a:r>
            <a:r>
              <a:rPr lang="en-US" sz="2400" b="1" u="sng" dirty="0">
                <a:solidFill>
                  <a:schemeClr val="bg1"/>
                </a:solidFill>
              </a:rPr>
              <a:t>motivation </a:t>
            </a:r>
            <a:endParaRPr lang="en-US" sz="3200" b="1" i="1" u="sng" dirty="0">
              <a:solidFill>
                <a:schemeClr val="bg1"/>
              </a:solidFill>
            </a:endParaRPr>
          </a:p>
        </p:txBody>
      </p:sp>
      <p:cxnSp>
        <p:nvCxnSpPr>
          <p:cNvPr id="4" name="Straight Arrow Connector 3"/>
          <p:cNvCxnSpPr/>
          <p:nvPr/>
        </p:nvCxnSpPr>
        <p:spPr>
          <a:xfrm flipH="1">
            <a:off x="1630838" y="2979147"/>
            <a:ext cx="2158738" cy="772361"/>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0" name="Straight Arrow Connector 9"/>
          <p:cNvCxnSpPr/>
          <p:nvPr/>
        </p:nvCxnSpPr>
        <p:spPr>
          <a:xfrm>
            <a:off x="3789576" y="2979147"/>
            <a:ext cx="1446761" cy="753707"/>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13" name="Rectangle 12"/>
          <p:cNvSpPr/>
          <p:nvPr/>
        </p:nvSpPr>
        <p:spPr>
          <a:xfrm>
            <a:off x="31424" y="4582505"/>
            <a:ext cx="3758152" cy="1938992"/>
          </a:xfrm>
          <a:prstGeom prst="rect">
            <a:avLst/>
          </a:prstGeom>
          <a:solidFill>
            <a:schemeClr val="accent4">
              <a:lumMod val="20000"/>
              <a:lumOff val="80000"/>
            </a:schemeClr>
          </a:solidFill>
          <a:ln>
            <a:solidFill>
              <a:schemeClr val="bg1"/>
            </a:solidFill>
          </a:ln>
        </p:spPr>
        <p:txBody>
          <a:bodyPr wrap="square">
            <a:spAutoFit/>
          </a:bodyPr>
          <a:lstStyle/>
          <a:p>
            <a:r>
              <a:rPr lang="en-US" sz="2400" dirty="0" smtClean="0">
                <a:latin typeface="Times New Roman" panose="02020603050405020304" pitchFamily="18" charset="0"/>
                <a:ea typeface="Calibri" panose="020F0502020204030204" pitchFamily="34" charset="0"/>
              </a:rPr>
              <a:t>Is </a:t>
            </a:r>
            <a:r>
              <a:rPr lang="en-US" sz="2400" dirty="0">
                <a:latin typeface="Times New Roman" panose="02020603050405020304" pitchFamily="18" charset="0"/>
                <a:ea typeface="Calibri" panose="020F0502020204030204" pitchFamily="34" charset="0"/>
              </a:rPr>
              <a:t>generally linked with an external outcome or pressure, such as a physical reward, originating from someone else.</a:t>
            </a:r>
            <a:endParaRPr lang="en-US" sz="2400" dirty="0"/>
          </a:p>
        </p:txBody>
      </p:sp>
      <p:sp>
        <p:nvSpPr>
          <p:cNvPr id="15" name="Rectangle 14"/>
          <p:cNvSpPr/>
          <p:nvPr/>
        </p:nvSpPr>
        <p:spPr>
          <a:xfrm>
            <a:off x="4160408" y="4546239"/>
            <a:ext cx="3758152" cy="1938992"/>
          </a:xfrm>
          <a:prstGeom prst="rect">
            <a:avLst/>
          </a:prstGeom>
          <a:solidFill>
            <a:schemeClr val="accent4">
              <a:lumMod val="20000"/>
              <a:lumOff val="80000"/>
            </a:schemeClr>
          </a:solidFill>
          <a:ln>
            <a:solidFill>
              <a:schemeClr val="bg1"/>
            </a:solidFill>
          </a:ln>
        </p:spPr>
        <p:txBody>
          <a:bodyPr wrap="square">
            <a:spAutoFit/>
          </a:bodyPr>
          <a:lstStyle/>
          <a:p>
            <a:r>
              <a:rPr lang="en-US" sz="2400" dirty="0"/>
              <a:t>C</a:t>
            </a:r>
            <a:r>
              <a:rPr lang="en-US" sz="2400" dirty="0" smtClean="0"/>
              <a:t>omes </a:t>
            </a:r>
            <a:r>
              <a:rPr lang="en-US" sz="2400" dirty="0"/>
              <a:t>from within, and involves an inherent and internal satisfaction that comes with completing an activity.</a:t>
            </a:r>
            <a:endParaRPr lang="en-US" sz="3200" dirty="0"/>
          </a:p>
        </p:txBody>
      </p:sp>
    </p:spTree>
    <p:extLst>
      <p:ext uri="{BB962C8B-B14F-4D97-AF65-F5344CB8AC3E}">
        <p14:creationId xmlns:p14="http://schemas.microsoft.com/office/powerpoint/2010/main" val="1440265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1000" fill="hold"/>
                                        <p:tgtEl>
                                          <p:spTgt spid="4"/>
                                        </p:tgtEl>
                                        <p:attrNameLst>
                                          <p:attrName>ppt_w</p:attrName>
                                        </p:attrNameLst>
                                      </p:cBhvr>
                                      <p:tavLst>
                                        <p:tav tm="0">
                                          <p:val>
                                            <p:fltVal val="0"/>
                                          </p:val>
                                        </p:tav>
                                        <p:tav tm="100000">
                                          <p:val>
                                            <p:strVal val="#ppt_w"/>
                                          </p:val>
                                        </p:tav>
                                      </p:tavLst>
                                    </p:anim>
                                    <p:anim calcmode="lin" valueType="num">
                                      <p:cBhvr>
                                        <p:cTn id="19" dur="1000" fill="hold"/>
                                        <p:tgtEl>
                                          <p:spTgt spid="4"/>
                                        </p:tgtEl>
                                        <p:attrNameLst>
                                          <p:attrName>ppt_h</p:attrName>
                                        </p:attrNameLst>
                                      </p:cBhvr>
                                      <p:tavLst>
                                        <p:tav tm="0">
                                          <p:val>
                                            <p:fltVal val="0"/>
                                          </p:val>
                                        </p:tav>
                                        <p:tav tm="100000">
                                          <p:val>
                                            <p:strVal val="#ppt_h"/>
                                          </p:val>
                                        </p:tav>
                                      </p:tavLst>
                                    </p:anim>
                                    <p:anim calcmode="lin" valueType="num">
                                      <p:cBhvr>
                                        <p:cTn id="20" dur="1000" fill="hold"/>
                                        <p:tgtEl>
                                          <p:spTgt spid="4"/>
                                        </p:tgtEl>
                                        <p:attrNameLst>
                                          <p:attrName>style.rotation</p:attrName>
                                        </p:attrNameLst>
                                      </p:cBhvr>
                                      <p:tavLst>
                                        <p:tav tm="0">
                                          <p:val>
                                            <p:fltVal val="90"/>
                                          </p:val>
                                        </p:tav>
                                        <p:tav tm="100000">
                                          <p:val>
                                            <p:fltVal val="0"/>
                                          </p:val>
                                        </p:tav>
                                      </p:tavLst>
                                    </p:anim>
                                    <p:animEffect transition="in" filter="fade">
                                      <p:cBhvr>
                                        <p:cTn id="21" dur="1000"/>
                                        <p:tgtEl>
                                          <p:spTgt spid="4"/>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p:cTn id="24" dur="1000" fill="hold"/>
                                        <p:tgtEl>
                                          <p:spTgt spid="2"/>
                                        </p:tgtEl>
                                        <p:attrNameLst>
                                          <p:attrName>ppt_w</p:attrName>
                                        </p:attrNameLst>
                                      </p:cBhvr>
                                      <p:tavLst>
                                        <p:tav tm="0">
                                          <p:val>
                                            <p:fltVal val="0"/>
                                          </p:val>
                                        </p:tav>
                                        <p:tav tm="100000">
                                          <p:val>
                                            <p:strVal val="#ppt_w"/>
                                          </p:val>
                                        </p:tav>
                                      </p:tavLst>
                                    </p:anim>
                                    <p:anim calcmode="lin" valueType="num">
                                      <p:cBhvr>
                                        <p:cTn id="25" dur="1000" fill="hold"/>
                                        <p:tgtEl>
                                          <p:spTgt spid="2"/>
                                        </p:tgtEl>
                                        <p:attrNameLst>
                                          <p:attrName>ppt_h</p:attrName>
                                        </p:attrNameLst>
                                      </p:cBhvr>
                                      <p:tavLst>
                                        <p:tav tm="0">
                                          <p:val>
                                            <p:fltVal val="0"/>
                                          </p:val>
                                        </p:tav>
                                        <p:tav tm="100000">
                                          <p:val>
                                            <p:strVal val="#ppt_h"/>
                                          </p:val>
                                        </p:tav>
                                      </p:tavLst>
                                    </p:anim>
                                    <p:anim calcmode="lin" valueType="num">
                                      <p:cBhvr>
                                        <p:cTn id="26" dur="1000" fill="hold"/>
                                        <p:tgtEl>
                                          <p:spTgt spid="2"/>
                                        </p:tgtEl>
                                        <p:attrNameLst>
                                          <p:attrName>style.rotation</p:attrName>
                                        </p:attrNameLst>
                                      </p:cBhvr>
                                      <p:tavLst>
                                        <p:tav tm="0">
                                          <p:val>
                                            <p:fltVal val="90"/>
                                          </p:val>
                                        </p:tav>
                                        <p:tav tm="100000">
                                          <p:val>
                                            <p:fltVal val="0"/>
                                          </p:val>
                                        </p:tav>
                                      </p:tavLst>
                                    </p:anim>
                                    <p:animEffect transition="in" filter="fade">
                                      <p:cBhvr>
                                        <p:cTn id="27" dur="10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par>
                                <p:cTn id="36" presetID="31" presetClass="entr" presetSubtype="0"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1000" fill="hold"/>
                                        <p:tgtEl>
                                          <p:spTgt spid="8"/>
                                        </p:tgtEl>
                                        <p:attrNameLst>
                                          <p:attrName>ppt_w</p:attrName>
                                        </p:attrNameLst>
                                      </p:cBhvr>
                                      <p:tavLst>
                                        <p:tav tm="0">
                                          <p:val>
                                            <p:fltVal val="0"/>
                                          </p:val>
                                        </p:tav>
                                        <p:tav tm="100000">
                                          <p:val>
                                            <p:strVal val="#ppt_w"/>
                                          </p:val>
                                        </p:tav>
                                      </p:tavLst>
                                    </p:anim>
                                    <p:anim calcmode="lin" valueType="num">
                                      <p:cBhvr>
                                        <p:cTn id="39" dur="1000" fill="hold"/>
                                        <p:tgtEl>
                                          <p:spTgt spid="8"/>
                                        </p:tgtEl>
                                        <p:attrNameLst>
                                          <p:attrName>ppt_h</p:attrName>
                                        </p:attrNameLst>
                                      </p:cBhvr>
                                      <p:tavLst>
                                        <p:tav tm="0">
                                          <p:val>
                                            <p:fltVal val="0"/>
                                          </p:val>
                                        </p:tav>
                                        <p:tav tm="100000">
                                          <p:val>
                                            <p:strVal val="#ppt_h"/>
                                          </p:val>
                                        </p:tav>
                                      </p:tavLst>
                                    </p:anim>
                                    <p:anim calcmode="lin" valueType="num">
                                      <p:cBhvr>
                                        <p:cTn id="40" dur="1000" fill="hold"/>
                                        <p:tgtEl>
                                          <p:spTgt spid="8"/>
                                        </p:tgtEl>
                                        <p:attrNameLst>
                                          <p:attrName>style.rotation</p:attrName>
                                        </p:attrNameLst>
                                      </p:cBhvr>
                                      <p:tavLst>
                                        <p:tav tm="0">
                                          <p:val>
                                            <p:fltVal val="90"/>
                                          </p:val>
                                        </p:tav>
                                        <p:tav tm="100000">
                                          <p:val>
                                            <p:fltVal val="0"/>
                                          </p:val>
                                        </p:tav>
                                      </p:tavLst>
                                    </p:anim>
                                    <p:animEffect transition="in" filter="fade">
                                      <p:cBhvr>
                                        <p:cTn id="41" dur="1000"/>
                                        <p:tgtEl>
                                          <p:spTgt spid="8"/>
                                        </p:tgtEl>
                                      </p:cBhvr>
                                    </p:animEffect>
                                  </p:childTnLst>
                                </p:cTn>
                              </p:par>
                            </p:childTnLst>
                          </p:cTn>
                        </p:par>
                      </p:childTnLst>
                    </p:cTn>
                  </p:par>
                  <p:par>
                    <p:cTn id="42" fill="hold">
                      <p:stCondLst>
                        <p:cond delay="indefinite"/>
                      </p:stCondLst>
                      <p:childTnLst>
                        <p:par>
                          <p:cTn id="43" fill="hold">
                            <p:stCondLst>
                              <p:cond delay="0"/>
                            </p:stCondLst>
                            <p:childTnLst>
                              <p:par>
                                <p:cTn id="44" presetID="14" presetClass="entr" presetSubtype="10"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randombar(horizontal)">
                                      <p:cBhvr>
                                        <p:cTn id="46" dur="500"/>
                                        <p:tgtEl>
                                          <p:spTgt spid="13"/>
                                        </p:tgtEl>
                                      </p:cBhvr>
                                    </p:animEffect>
                                  </p:childTnLst>
                                </p:cTn>
                              </p:par>
                            </p:childTnLst>
                          </p:cTn>
                        </p:par>
                      </p:childTnLst>
                    </p:cTn>
                  </p:par>
                  <p:par>
                    <p:cTn id="47" fill="hold">
                      <p:stCondLst>
                        <p:cond delay="indefinite"/>
                      </p:stCondLst>
                      <p:childTnLst>
                        <p:par>
                          <p:cTn id="48" fill="hold">
                            <p:stCondLst>
                              <p:cond delay="0"/>
                            </p:stCondLst>
                            <p:childTnLst>
                              <p:par>
                                <p:cTn id="49" presetID="14" presetClass="entr" presetSubtype="10" fill="hold" grpId="0" nodeType="click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randombar(horizontal)">
                                      <p:cBhvr>
                                        <p:cTn id="5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7" grpId="0" animBg="1"/>
      <p:bldP spid="2" grpId="0" animBg="1"/>
      <p:bldP spid="8" grpId="0" animBg="1"/>
      <p:bldP spid="13" grpId="0" animBg="1"/>
      <p:bldP spid="1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967" b="8388"/>
          <a:stretch/>
        </p:blipFill>
        <p:spPr>
          <a:xfrm>
            <a:off x="0" y="0"/>
            <a:ext cx="12264272" cy="6858000"/>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264272" cy="6858000"/>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12264272" cy="6858000"/>
          </a:xfrm>
          <a:prstGeom prst="rect">
            <a:avLst/>
          </a:prstGeom>
        </p:spPr>
      </p:pic>
    </p:spTree>
    <p:extLst>
      <p:ext uri="{BB962C8B-B14F-4D97-AF65-F5344CB8AC3E}">
        <p14:creationId xmlns:p14="http://schemas.microsoft.com/office/powerpoint/2010/main" val="2536836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randombar(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912124" y="0"/>
            <a:ext cx="2648426"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smtClean="0">
                <a:latin typeface="Times New Roman" panose="02020603050405020304" pitchFamily="18" charset="0"/>
                <a:cs typeface="Times New Roman" panose="02020603050405020304" pitchFamily="18" charset="0"/>
              </a:rPr>
              <a:t>Motivators</a:t>
            </a:r>
            <a:endParaRPr lang="en-US" sz="3200" b="1" dirty="0">
              <a:latin typeface="Times New Roman" panose="02020603050405020304" pitchFamily="18" charset="0"/>
              <a:cs typeface="Times New Roman" panose="02020603050405020304" pitchFamily="18" charset="0"/>
            </a:endParaRPr>
          </a:p>
        </p:txBody>
      </p:sp>
      <p:sp>
        <p:nvSpPr>
          <p:cNvPr id="18" name="Rectangle 17"/>
          <p:cNvSpPr/>
          <p:nvPr/>
        </p:nvSpPr>
        <p:spPr>
          <a:xfrm>
            <a:off x="2780907" y="833915"/>
            <a:ext cx="5087675" cy="523220"/>
          </a:xfrm>
          <a:prstGeom prst="rect">
            <a:avLst/>
          </a:prstGeom>
          <a:solidFill>
            <a:schemeClr val="accent6">
              <a:lumMod val="50000"/>
            </a:schemeClr>
          </a:solidFill>
          <a:ln>
            <a:solidFill>
              <a:schemeClr val="tx1">
                <a:lumMod val="75000"/>
                <a:lumOff val="25000"/>
              </a:schemeClr>
            </a:solidFill>
          </a:ln>
        </p:spPr>
        <p:txBody>
          <a:bodyPr wrap="none">
            <a:spAutoFit/>
          </a:bodyPr>
          <a:lstStyle/>
          <a:p>
            <a:r>
              <a:rPr lang="en-US" sz="2800" b="1" dirty="0">
                <a:solidFill>
                  <a:schemeClr val="bg1"/>
                </a:solidFill>
              </a:rPr>
              <a:t>Intrinsic and Extrinsic Motivators</a:t>
            </a:r>
          </a:p>
        </p:txBody>
      </p:sp>
      <p:sp>
        <p:nvSpPr>
          <p:cNvPr id="7" name="Rectangle 6"/>
          <p:cNvSpPr/>
          <p:nvPr/>
        </p:nvSpPr>
        <p:spPr>
          <a:xfrm>
            <a:off x="0" y="1439223"/>
            <a:ext cx="12192000"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t>As an example, the CEO of a successful startup and their team of engineers will most likely have wildly different motivators—they have different reasons for coming to work. One of the largest dangers involved with having a diversity of motivators is that some individuals may be biased towards or against other team members’ motivators.</a:t>
            </a:r>
          </a:p>
        </p:txBody>
      </p:sp>
      <p:sp>
        <p:nvSpPr>
          <p:cNvPr id="2" name="Rectangle 1"/>
          <p:cNvSpPr/>
          <p:nvPr/>
        </p:nvSpPr>
        <p:spPr>
          <a:xfrm>
            <a:off x="-1" y="2504388"/>
            <a:ext cx="5023298" cy="461665"/>
          </a:xfrm>
          <a:prstGeom prst="rect">
            <a:avLst/>
          </a:prstGeom>
          <a:solidFill>
            <a:schemeClr val="accent2"/>
          </a:solidFill>
          <a:ln>
            <a:solidFill>
              <a:schemeClr val="bg1"/>
            </a:solidFill>
          </a:ln>
        </p:spPr>
        <p:txBody>
          <a:bodyPr wrap="none">
            <a:spAutoFit/>
          </a:bodyPr>
          <a:lstStyle/>
          <a:p>
            <a:r>
              <a:rPr lang="en-US" sz="2400" b="1" i="1" dirty="0">
                <a:solidFill>
                  <a:schemeClr val="bg1"/>
                </a:solidFill>
              </a:rPr>
              <a:t>It is also important to remember that:</a:t>
            </a:r>
          </a:p>
        </p:txBody>
      </p:sp>
      <p:sp>
        <p:nvSpPr>
          <p:cNvPr id="13" name="Rectangle 12"/>
          <p:cNvSpPr/>
          <p:nvPr/>
        </p:nvSpPr>
        <p:spPr>
          <a:xfrm>
            <a:off x="-1" y="3035785"/>
            <a:ext cx="6560550" cy="400110"/>
          </a:xfrm>
          <a:prstGeom prst="rect">
            <a:avLst/>
          </a:prstGeom>
          <a:solidFill>
            <a:schemeClr val="accent4">
              <a:lumMod val="20000"/>
              <a:lumOff val="80000"/>
            </a:schemeClr>
          </a:solidFill>
          <a:ln>
            <a:solidFill>
              <a:schemeClr val="bg1"/>
            </a:solidFill>
          </a:ln>
        </p:spPr>
        <p:txBody>
          <a:bodyPr wrap="square">
            <a:spAutoFit/>
          </a:bodyPr>
          <a:lstStyle/>
          <a:p>
            <a:pPr lvl="0"/>
            <a:r>
              <a:rPr lang="en-US" sz="2000" dirty="0"/>
              <a:t>One motivator may be more important to certain individuals.</a:t>
            </a:r>
          </a:p>
        </p:txBody>
      </p:sp>
      <p:sp>
        <p:nvSpPr>
          <p:cNvPr id="15" name="Rectangle 14"/>
          <p:cNvSpPr/>
          <p:nvPr/>
        </p:nvSpPr>
        <p:spPr>
          <a:xfrm>
            <a:off x="-1" y="3546952"/>
            <a:ext cx="9341964" cy="400110"/>
          </a:xfrm>
          <a:prstGeom prst="rect">
            <a:avLst/>
          </a:prstGeom>
          <a:solidFill>
            <a:schemeClr val="accent4">
              <a:lumMod val="20000"/>
              <a:lumOff val="80000"/>
            </a:schemeClr>
          </a:solidFill>
          <a:ln>
            <a:solidFill>
              <a:schemeClr val="bg1"/>
            </a:solidFill>
          </a:ln>
        </p:spPr>
        <p:txBody>
          <a:bodyPr wrap="square">
            <a:spAutoFit/>
          </a:bodyPr>
          <a:lstStyle/>
          <a:p>
            <a:pPr lvl="0"/>
            <a:r>
              <a:rPr lang="en-US" sz="2000" dirty="0"/>
              <a:t>It is critical to strike the right balance of motivators between a team and its individuals.</a:t>
            </a:r>
          </a:p>
        </p:txBody>
      </p:sp>
      <p:sp>
        <p:nvSpPr>
          <p:cNvPr id="16" name="Rectangle 15"/>
          <p:cNvSpPr/>
          <p:nvPr/>
        </p:nvSpPr>
        <p:spPr>
          <a:xfrm>
            <a:off x="-1" y="4430968"/>
            <a:ext cx="5882326" cy="1015663"/>
          </a:xfrm>
          <a:prstGeom prst="rect">
            <a:avLst/>
          </a:prstGeom>
          <a:solidFill>
            <a:schemeClr val="accent4">
              <a:lumMod val="20000"/>
              <a:lumOff val="80000"/>
            </a:schemeClr>
          </a:solidFill>
          <a:ln>
            <a:solidFill>
              <a:schemeClr val="bg1"/>
            </a:solidFill>
          </a:ln>
        </p:spPr>
        <p:txBody>
          <a:bodyPr wrap="square">
            <a:spAutoFit/>
          </a:bodyPr>
          <a:lstStyle/>
          <a:p>
            <a:pPr lvl="0"/>
            <a:r>
              <a:rPr lang="en-US" sz="2000" dirty="0"/>
              <a:t>The leadership styles, influences, and motivators we’ve discussed thus far all affect how leaders and team members work together to get things done.</a:t>
            </a:r>
          </a:p>
        </p:txBody>
      </p:sp>
    </p:spTree>
    <p:extLst>
      <p:ext uri="{BB962C8B-B14F-4D97-AF65-F5344CB8AC3E}">
        <p14:creationId xmlns:p14="http://schemas.microsoft.com/office/powerpoint/2010/main" val="926774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000"/>
                                        <p:tgtEl>
                                          <p:spTgt spid="2"/>
                                        </p:tgtEl>
                                      </p:cBhvr>
                                    </p:animEffect>
                                    <p:anim calcmode="lin" valueType="num">
                                      <p:cBhvr>
                                        <p:cTn id="19" dur="1000" fill="hold"/>
                                        <p:tgtEl>
                                          <p:spTgt spid="2"/>
                                        </p:tgtEl>
                                        <p:attrNameLst>
                                          <p:attrName>ppt_x</p:attrName>
                                        </p:attrNameLst>
                                      </p:cBhvr>
                                      <p:tavLst>
                                        <p:tav tm="0">
                                          <p:val>
                                            <p:strVal val="#ppt_x"/>
                                          </p:val>
                                        </p:tav>
                                        <p:tav tm="100000">
                                          <p:val>
                                            <p:strVal val="#ppt_x"/>
                                          </p:val>
                                        </p:tav>
                                      </p:tavLst>
                                    </p:anim>
                                    <p:anim calcmode="lin" valueType="num">
                                      <p:cBhvr>
                                        <p:cTn id="2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7" grpId="0" animBg="1"/>
      <p:bldP spid="2" grpId="0" animBg="1"/>
      <p:bldP spid="13" grpId="0" animBg="1"/>
      <p:bldP spid="15" grpId="0" animBg="1"/>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43715" y="336179"/>
            <a:ext cx="8917757" cy="2554545"/>
          </a:xfrm>
          <a:prstGeom prst="rect">
            <a:avLst/>
          </a:prstGeom>
          <a:solidFill>
            <a:schemeClr val="accent1">
              <a:lumMod val="60000"/>
              <a:lumOff val="40000"/>
            </a:schemeClr>
          </a:solidFill>
        </p:spPr>
        <p:txBody>
          <a:bodyPr wrap="square">
            <a:spAutoFit/>
          </a:bodyPr>
          <a:lstStyle/>
          <a:p>
            <a:r>
              <a:rPr lang="en-US" sz="3200" dirty="0"/>
              <a:t>Nevertheless, what’s not always clear is how these integrate into the workplaces and industries we share, creating cohesion among bosses and workers and among leaders and teams to push everyone along the path toward a final goal. </a:t>
            </a:r>
          </a:p>
        </p:txBody>
      </p:sp>
      <p:sp>
        <p:nvSpPr>
          <p:cNvPr id="5" name="Rectangle 4"/>
          <p:cNvSpPr/>
          <p:nvPr/>
        </p:nvSpPr>
        <p:spPr>
          <a:xfrm>
            <a:off x="3409079" y="3216053"/>
            <a:ext cx="3896836" cy="584775"/>
          </a:xfrm>
          <a:prstGeom prst="rect">
            <a:avLst/>
          </a:prstGeom>
          <a:solidFill>
            <a:schemeClr val="accent2"/>
          </a:solidFill>
          <a:effectLst>
            <a:glow rad="63500">
              <a:schemeClr val="accent4">
                <a:satMod val="175000"/>
                <a:alpha val="40000"/>
              </a:schemeClr>
            </a:glow>
            <a:outerShdw blurRad="50800" dist="38100" dir="2700000" algn="tl" rotWithShape="0">
              <a:prstClr val="black">
                <a:alpha val="40000"/>
              </a:prstClr>
            </a:outerShdw>
            <a:reflection blurRad="6350" stA="50000" endA="300" endPos="38500" dist="50800" dir="5400000" sy="-100000" algn="bl" rotWithShape="0"/>
          </a:effectLst>
        </p:spPr>
        <p:txBody>
          <a:bodyPr wrap="none">
            <a:spAutoFit/>
          </a:bodyPr>
          <a:lstStyle/>
          <a:p>
            <a:r>
              <a:rPr lang="en-US" sz="3200" b="1" dirty="0">
                <a:solidFill>
                  <a:schemeClr val="bg1"/>
                </a:solidFill>
                <a:effectLst>
                  <a:outerShdw blurRad="38100" dist="38100" dir="2700000" algn="tl">
                    <a:srgbClr val="000000">
                      <a:alpha val="43137"/>
                    </a:srgbClr>
                  </a:outerShdw>
                </a:effectLst>
              </a:rPr>
              <a:t>The answer is </a:t>
            </a:r>
            <a:r>
              <a:rPr lang="en-US" sz="3200" b="1" i="1" dirty="0">
                <a:solidFill>
                  <a:schemeClr val="bg1"/>
                </a:solidFill>
                <a:effectLst>
                  <a:outerShdw blurRad="38100" dist="38100" dir="2700000" algn="tl">
                    <a:srgbClr val="000000">
                      <a:alpha val="43137"/>
                    </a:srgbClr>
                  </a:outerShdw>
                </a:effectLst>
              </a:rPr>
              <a:t>culture.</a:t>
            </a:r>
            <a:endParaRPr lang="en-US" sz="32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48916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ppt_w</p:attrName>
                                        </p:attrNameLst>
                                      </p:cBhvr>
                                      <p:tavLst>
                                        <p:tav tm="0">
                                          <p:val>
                                            <p:fltVal val="0"/>
                                          </p:val>
                                        </p:tav>
                                        <p:tav tm="100000">
                                          <p:val>
                                            <p:strVal val="#ppt_w"/>
                                          </p:val>
                                        </p:tav>
                                      </p:tavLst>
                                    </p:anim>
                                    <p:anim calcmode="lin" valueType="num">
                                      <p:cBhvr>
                                        <p:cTn id="15" dur="1000" fill="hold"/>
                                        <p:tgtEl>
                                          <p:spTgt spid="5"/>
                                        </p:tgtEl>
                                        <p:attrNameLst>
                                          <p:attrName>ppt_h</p:attrName>
                                        </p:attrNameLst>
                                      </p:cBhvr>
                                      <p:tavLst>
                                        <p:tav tm="0">
                                          <p:val>
                                            <p:fltVal val="0"/>
                                          </p:val>
                                        </p:tav>
                                        <p:tav tm="100000">
                                          <p:val>
                                            <p:strVal val="#ppt_h"/>
                                          </p:val>
                                        </p:tav>
                                      </p:tavLst>
                                    </p:anim>
                                    <p:anim calcmode="lin" valueType="num">
                                      <p:cBhvr>
                                        <p:cTn id="16" dur="1000" fill="hold"/>
                                        <p:tgtEl>
                                          <p:spTgt spid="5"/>
                                        </p:tgtEl>
                                        <p:attrNameLst>
                                          <p:attrName>style.rotation</p:attrName>
                                        </p:attrNameLst>
                                      </p:cBhvr>
                                      <p:tavLst>
                                        <p:tav tm="0">
                                          <p:val>
                                            <p:fltVal val="90"/>
                                          </p:val>
                                        </p:tav>
                                        <p:tav tm="100000">
                                          <p:val>
                                            <p:fltVal val="0"/>
                                          </p:val>
                                        </p:tav>
                                      </p:tavLst>
                                    </p:anim>
                                    <p:animEffect transition="in" filter="fade">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23827" y="2282545"/>
            <a:ext cx="8851263" cy="92333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5400" b="1" dirty="0" smtClean="0">
                <a:latin typeface="Times New Roman" panose="02020603050405020304" pitchFamily="18" charset="0"/>
                <a:cs typeface="Times New Roman" panose="02020603050405020304" pitchFamily="18" charset="0"/>
              </a:rPr>
              <a:t>Section two</a:t>
            </a:r>
            <a:endParaRPr lang="en-US" sz="5400" b="1"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768710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23827" y="2282545"/>
            <a:ext cx="8851263" cy="92333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5400" b="1" dirty="0">
                <a:latin typeface="Times New Roman" panose="02020603050405020304" pitchFamily="18" charset="0"/>
                <a:cs typeface="Times New Roman" panose="02020603050405020304" pitchFamily="18" charset="0"/>
              </a:rPr>
              <a:t>Leadership </a:t>
            </a:r>
            <a:r>
              <a:rPr lang="en-US" sz="5400" b="1" dirty="0" smtClean="0">
                <a:latin typeface="Times New Roman" panose="02020603050405020304" pitchFamily="18" charset="0"/>
                <a:cs typeface="Times New Roman" panose="02020603050405020304" pitchFamily="18" charset="0"/>
              </a:rPr>
              <a:t>and Culture</a:t>
            </a:r>
            <a:endParaRPr lang="en-US" sz="5400" b="1"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095385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57217" y="0"/>
            <a:ext cx="4911365"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smtClean="0">
                <a:latin typeface="Times New Roman" panose="02020603050405020304" pitchFamily="18" charset="0"/>
                <a:cs typeface="Times New Roman" panose="02020603050405020304" pitchFamily="18" charset="0"/>
              </a:rPr>
              <a:t>Leadership and Culture</a:t>
            </a:r>
            <a:endParaRPr lang="en-US" sz="3200" b="1" dirty="0">
              <a:latin typeface="Times New Roman" panose="02020603050405020304" pitchFamily="18" charset="0"/>
              <a:cs typeface="Times New Roman" panose="02020603050405020304" pitchFamily="18" charset="0"/>
            </a:endParaRPr>
          </a:p>
        </p:txBody>
      </p:sp>
      <p:sp>
        <p:nvSpPr>
          <p:cNvPr id="18" name="Rectangle 17"/>
          <p:cNvSpPr/>
          <p:nvPr/>
        </p:nvSpPr>
        <p:spPr>
          <a:xfrm>
            <a:off x="-1" y="3254959"/>
            <a:ext cx="10699211" cy="400110"/>
          </a:xfrm>
          <a:prstGeom prst="rect">
            <a:avLst/>
          </a:prstGeom>
          <a:solidFill>
            <a:schemeClr val="accent6">
              <a:lumMod val="50000"/>
            </a:schemeClr>
          </a:solidFill>
          <a:ln>
            <a:solidFill>
              <a:schemeClr val="tx1">
                <a:lumMod val="75000"/>
                <a:lumOff val="25000"/>
              </a:schemeClr>
            </a:solidFill>
          </a:ln>
        </p:spPr>
        <p:txBody>
          <a:bodyPr wrap="none">
            <a:spAutoFit/>
          </a:bodyPr>
          <a:lstStyle/>
          <a:p>
            <a:r>
              <a:rPr lang="en-US" sz="2000" dirty="0">
                <a:solidFill>
                  <a:schemeClr val="bg1"/>
                </a:solidFill>
              </a:rPr>
              <a:t>There are many elements to culture, and anyone in a team environment must consider the following:</a:t>
            </a:r>
          </a:p>
        </p:txBody>
      </p:sp>
      <p:sp>
        <p:nvSpPr>
          <p:cNvPr id="7" name="Rectangle 6"/>
          <p:cNvSpPr/>
          <p:nvPr/>
        </p:nvSpPr>
        <p:spPr>
          <a:xfrm>
            <a:off x="0" y="1606275"/>
            <a:ext cx="10859678"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Though many people rely purely on instinct when leading others, those who are more successful choose to evaluate the people, history, context, and choices available to them before using a particular leadership style. In this regard, the </a:t>
            </a:r>
            <a:r>
              <a:rPr lang="en-US" sz="2400" i="1" dirty="0"/>
              <a:t>culture </a:t>
            </a:r>
            <a:r>
              <a:rPr lang="en-US" sz="2400" dirty="0"/>
              <a:t>of an organization is extremely influential. </a:t>
            </a:r>
          </a:p>
        </p:txBody>
      </p:sp>
      <p:sp>
        <p:nvSpPr>
          <p:cNvPr id="13" name="Rectangle 12"/>
          <p:cNvSpPr/>
          <p:nvPr/>
        </p:nvSpPr>
        <p:spPr>
          <a:xfrm>
            <a:off x="1" y="3734092"/>
            <a:ext cx="4741682" cy="369332"/>
          </a:xfrm>
          <a:prstGeom prst="rect">
            <a:avLst/>
          </a:prstGeom>
          <a:solidFill>
            <a:schemeClr val="accent4">
              <a:lumMod val="20000"/>
              <a:lumOff val="80000"/>
            </a:schemeClr>
          </a:solidFill>
          <a:ln>
            <a:solidFill>
              <a:schemeClr val="bg1"/>
            </a:solidFill>
          </a:ln>
        </p:spPr>
        <p:txBody>
          <a:bodyPr wrap="square">
            <a:spAutoFit/>
          </a:bodyPr>
          <a:lstStyle/>
          <a:p>
            <a:r>
              <a:rPr lang="en-US" dirty="0"/>
              <a:t>The industry, domain, and nature of the business</a:t>
            </a:r>
          </a:p>
        </p:txBody>
      </p:sp>
      <p:sp>
        <p:nvSpPr>
          <p:cNvPr id="15" name="Rectangle 14"/>
          <p:cNvSpPr/>
          <p:nvPr/>
        </p:nvSpPr>
        <p:spPr>
          <a:xfrm>
            <a:off x="-1" y="4292249"/>
            <a:ext cx="4006393" cy="369332"/>
          </a:xfrm>
          <a:prstGeom prst="rect">
            <a:avLst/>
          </a:prstGeom>
          <a:solidFill>
            <a:schemeClr val="accent4">
              <a:lumMod val="20000"/>
              <a:lumOff val="80000"/>
            </a:schemeClr>
          </a:solidFill>
          <a:ln>
            <a:solidFill>
              <a:schemeClr val="bg1"/>
            </a:solidFill>
          </a:ln>
        </p:spPr>
        <p:txBody>
          <a:bodyPr wrap="square">
            <a:spAutoFit/>
          </a:bodyPr>
          <a:lstStyle/>
          <a:p>
            <a:pPr lvl="0"/>
            <a:r>
              <a:rPr lang="en-US" dirty="0"/>
              <a:t>The history of the organization and team</a:t>
            </a:r>
            <a:endParaRPr lang="en-US" sz="2000" dirty="0"/>
          </a:p>
        </p:txBody>
      </p:sp>
      <p:sp>
        <p:nvSpPr>
          <p:cNvPr id="14" name="Rectangle 13"/>
          <p:cNvSpPr/>
          <p:nvPr/>
        </p:nvSpPr>
        <p:spPr>
          <a:xfrm>
            <a:off x="4714" y="4920899"/>
            <a:ext cx="2957217" cy="369332"/>
          </a:xfrm>
          <a:prstGeom prst="rect">
            <a:avLst/>
          </a:prstGeom>
          <a:solidFill>
            <a:schemeClr val="accent4">
              <a:lumMod val="20000"/>
              <a:lumOff val="80000"/>
            </a:schemeClr>
          </a:solidFill>
          <a:ln>
            <a:solidFill>
              <a:schemeClr val="bg1"/>
            </a:solidFill>
          </a:ln>
        </p:spPr>
        <p:txBody>
          <a:bodyPr wrap="square">
            <a:spAutoFit/>
          </a:bodyPr>
          <a:lstStyle/>
          <a:p>
            <a:pPr lvl="0"/>
            <a:r>
              <a:rPr lang="en-US" dirty="0"/>
              <a:t>Existing leadership </a:t>
            </a:r>
            <a:r>
              <a:rPr lang="en-US" dirty="0" smtClean="0"/>
              <a:t>principles	</a:t>
            </a:r>
            <a:endParaRPr lang="en-US" sz="2000" dirty="0"/>
          </a:p>
        </p:txBody>
      </p:sp>
      <p:sp>
        <p:nvSpPr>
          <p:cNvPr id="16" name="Rectangle 15"/>
          <p:cNvSpPr/>
          <p:nvPr/>
        </p:nvSpPr>
        <p:spPr>
          <a:xfrm>
            <a:off x="0" y="5464553"/>
            <a:ext cx="3384223" cy="369332"/>
          </a:xfrm>
          <a:prstGeom prst="rect">
            <a:avLst/>
          </a:prstGeom>
          <a:solidFill>
            <a:schemeClr val="accent4">
              <a:lumMod val="20000"/>
              <a:lumOff val="80000"/>
            </a:schemeClr>
          </a:solidFill>
          <a:ln>
            <a:solidFill>
              <a:schemeClr val="bg1"/>
            </a:solidFill>
          </a:ln>
        </p:spPr>
        <p:txBody>
          <a:bodyPr wrap="square">
            <a:spAutoFit/>
          </a:bodyPr>
          <a:lstStyle/>
          <a:p>
            <a:pPr lvl="0"/>
            <a:r>
              <a:rPr lang="en-US" dirty="0"/>
              <a:t>Organizational mission and values</a:t>
            </a:r>
            <a:endParaRPr lang="en-US" sz="2000" dirty="0"/>
          </a:p>
        </p:txBody>
      </p:sp>
      <p:sp>
        <p:nvSpPr>
          <p:cNvPr id="20" name="Rectangle 19"/>
          <p:cNvSpPr/>
          <p:nvPr/>
        </p:nvSpPr>
        <p:spPr>
          <a:xfrm>
            <a:off x="0" y="6093203"/>
            <a:ext cx="4741683" cy="369332"/>
          </a:xfrm>
          <a:prstGeom prst="rect">
            <a:avLst/>
          </a:prstGeom>
          <a:solidFill>
            <a:schemeClr val="accent4">
              <a:lumMod val="20000"/>
              <a:lumOff val="80000"/>
            </a:schemeClr>
          </a:solidFill>
          <a:ln>
            <a:solidFill>
              <a:schemeClr val="bg1"/>
            </a:solidFill>
          </a:ln>
        </p:spPr>
        <p:txBody>
          <a:bodyPr wrap="square">
            <a:spAutoFit/>
          </a:bodyPr>
          <a:lstStyle/>
          <a:p>
            <a:pPr lvl="0"/>
            <a:r>
              <a:rPr lang="en-US" dirty="0"/>
              <a:t>Stakeholders, clients, and other external parties</a:t>
            </a:r>
            <a:endParaRPr lang="en-US" sz="2000" dirty="0"/>
          </a:p>
        </p:txBody>
      </p:sp>
    </p:spTree>
    <p:extLst>
      <p:ext uri="{BB962C8B-B14F-4D97-AF65-F5344CB8AC3E}">
        <p14:creationId xmlns:p14="http://schemas.microsoft.com/office/powerpoint/2010/main" val="520457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ppt_x"/>
                                          </p:val>
                                        </p:tav>
                                        <p:tav tm="100000">
                                          <p:val>
                                            <p:strVal val="#ppt_x"/>
                                          </p:val>
                                        </p:tav>
                                      </p:tavLst>
                                    </p:anim>
                                    <p:anim calcmode="lin" valueType="num">
                                      <p:cBhvr additive="base">
                                        <p:cTn id="19"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barn(inVertical)">
                                      <p:cBhvr>
                                        <p:cTn id="29" dur="500"/>
                                        <p:tgtEl>
                                          <p:spTgt spid="15"/>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arn(inVertical)">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barn(inVertical)">
                                      <p:cBhvr>
                                        <p:cTn id="39" dur="500"/>
                                        <p:tgtEl>
                                          <p:spTgt spid="16"/>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barn(inVertical)">
                                      <p:cBhvr>
                                        <p:cTn id="4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8" grpId="0" animBg="1"/>
      <p:bldP spid="7" grpId="0" animBg="1"/>
      <p:bldP spid="13" grpId="0" animBg="1"/>
      <p:bldP spid="15" grpId="0" animBg="1"/>
      <p:bldP spid="14" grpId="0" animBg="1"/>
      <p:bldP spid="16" grpId="0" animBg="1"/>
      <p:bldP spid="2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57217" y="0"/>
            <a:ext cx="4911365"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smtClean="0">
                <a:latin typeface="Times New Roman" panose="02020603050405020304" pitchFamily="18" charset="0"/>
                <a:cs typeface="Times New Roman" panose="02020603050405020304" pitchFamily="18" charset="0"/>
              </a:rPr>
              <a:t>Leadership and Culture</a:t>
            </a:r>
            <a:endParaRPr lang="en-US" sz="3200" b="1" dirty="0">
              <a:latin typeface="Times New Roman" panose="02020603050405020304" pitchFamily="18" charset="0"/>
              <a:cs typeface="Times New Roman" panose="02020603050405020304" pitchFamily="18" charset="0"/>
            </a:endParaRPr>
          </a:p>
        </p:txBody>
      </p:sp>
      <p:sp>
        <p:nvSpPr>
          <p:cNvPr id="18" name="Rectangle 17"/>
          <p:cNvSpPr/>
          <p:nvPr/>
        </p:nvSpPr>
        <p:spPr>
          <a:xfrm>
            <a:off x="-1" y="3254959"/>
            <a:ext cx="10699211" cy="400110"/>
          </a:xfrm>
          <a:prstGeom prst="rect">
            <a:avLst/>
          </a:prstGeom>
          <a:solidFill>
            <a:schemeClr val="accent6">
              <a:lumMod val="50000"/>
            </a:schemeClr>
          </a:solidFill>
          <a:ln>
            <a:solidFill>
              <a:schemeClr val="tx1">
                <a:lumMod val="75000"/>
                <a:lumOff val="25000"/>
              </a:schemeClr>
            </a:solidFill>
          </a:ln>
        </p:spPr>
        <p:txBody>
          <a:bodyPr wrap="none">
            <a:spAutoFit/>
          </a:bodyPr>
          <a:lstStyle/>
          <a:p>
            <a:r>
              <a:rPr lang="en-US" sz="2000" dirty="0">
                <a:solidFill>
                  <a:schemeClr val="bg1"/>
                </a:solidFill>
              </a:rPr>
              <a:t>There are many elements to culture, and anyone in a team environment must consider the following:</a:t>
            </a:r>
          </a:p>
        </p:txBody>
      </p:sp>
      <p:sp>
        <p:nvSpPr>
          <p:cNvPr id="7" name="Rectangle 6"/>
          <p:cNvSpPr/>
          <p:nvPr/>
        </p:nvSpPr>
        <p:spPr>
          <a:xfrm>
            <a:off x="0" y="1606275"/>
            <a:ext cx="10859678"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Though many people rely purely on instinct when leading others, those who are more successful choose to evaluate the people, history, context, and choices available to them before using a particular leadership style. In this regard, the </a:t>
            </a:r>
            <a:r>
              <a:rPr lang="en-US" sz="2400" i="1" dirty="0"/>
              <a:t>culture </a:t>
            </a:r>
            <a:r>
              <a:rPr lang="en-US" sz="2400" dirty="0"/>
              <a:t>of an organization is extremely influential. </a:t>
            </a:r>
          </a:p>
        </p:txBody>
      </p:sp>
      <p:sp>
        <p:nvSpPr>
          <p:cNvPr id="11" name="Rectangle 10"/>
          <p:cNvSpPr/>
          <p:nvPr/>
        </p:nvSpPr>
        <p:spPr>
          <a:xfrm>
            <a:off x="-1" y="3828103"/>
            <a:ext cx="5192257" cy="369332"/>
          </a:xfrm>
          <a:prstGeom prst="rect">
            <a:avLst/>
          </a:prstGeom>
          <a:solidFill>
            <a:schemeClr val="accent4">
              <a:lumMod val="20000"/>
              <a:lumOff val="80000"/>
            </a:schemeClr>
          </a:solidFill>
          <a:ln>
            <a:solidFill>
              <a:schemeClr val="bg1"/>
            </a:solidFill>
          </a:ln>
        </p:spPr>
        <p:txBody>
          <a:bodyPr wrap="square">
            <a:spAutoFit/>
          </a:bodyPr>
          <a:lstStyle/>
          <a:p>
            <a:r>
              <a:rPr lang="en-US" dirty="0"/>
              <a:t>The recruitment practices of the organization or team</a:t>
            </a:r>
          </a:p>
        </p:txBody>
      </p:sp>
      <p:sp>
        <p:nvSpPr>
          <p:cNvPr id="17" name="Rectangle 16"/>
          <p:cNvSpPr/>
          <p:nvPr/>
        </p:nvSpPr>
        <p:spPr>
          <a:xfrm>
            <a:off x="-1" y="5242787"/>
            <a:ext cx="5599521" cy="369332"/>
          </a:xfrm>
          <a:prstGeom prst="rect">
            <a:avLst/>
          </a:prstGeom>
          <a:solidFill>
            <a:schemeClr val="accent4">
              <a:lumMod val="20000"/>
              <a:lumOff val="80000"/>
            </a:schemeClr>
          </a:solidFill>
          <a:ln>
            <a:solidFill>
              <a:schemeClr val="bg1"/>
            </a:solidFill>
          </a:ln>
        </p:spPr>
        <p:txBody>
          <a:bodyPr wrap="square">
            <a:spAutoFit/>
          </a:bodyPr>
          <a:lstStyle/>
          <a:p>
            <a:pPr lvl="0"/>
            <a:r>
              <a:rPr lang="en-US" dirty="0"/>
              <a:t>Individual team members’ personalities, work history, etc.</a:t>
            </a:r>
            <a:endParaRPr lang="en-US" sz="2000" dirty="0"/>
          </a:p>
        </p:txBody>
      </p:sp>
      <p:sp>
        <p:nvSpPr>
          <p:cNvPr id="19" name="Rectangle 18"/>
          <p:cNvSpPr/>
          <p:nvPr/>
        </p:nvSpPr>
        <p:spPr>
          <a:xfrm>
            <a:off x="-1" y="6102741"/>
            <a:ext cx="5159264" cy="369332"/>
          </a:xfrm>
          <a:prstGeom prst="rect">
            <a:avLst/>
          </a:prstGeom>
          <a:solidFill>
            <a:schemeClr val="accent4">
              <a:lumMod val="20000"/>
              <a:lumOff val="80000"/>
            </a:schemeClr>
          </a:solidFill>
          <a:ln>
            <a:solidFill>
              <a:schemeClr val="bg1"/>
            </a:solidFill>
          </a:ln>
        </p:spPr>
        <p:txBody>
          <a:bodyPr wrap="square">
            <a:spAutoFit/>
          </a:bodyPr>
          <a:lstStyle/>
          <a:p>
            <a:pPr lvl="0"/>
            <a:r>
              <a:rPr lang="en-US" dirty="0"/>
              <a:t>The physical work environment or ambiance</a:t>
            </a:r>
            <a:endParaRPr lang="en-US" sz="2000" dirty="0"/>
          </a:p>
        </p:txBody>
      </p:sp>
      <p:sp>
        <p:nvSpPr>
          <p:cNvPr id="21" name="Rectangle 20"/>
          <p:cNvSpPr/>
          <p:nvPr/>
        </p:nvSpPr>
        <p:spPr>
          <a:xfrm>
            <a:off x="-1" y="4530719"/>
            <a:ext cx="5829015" cy="369332"/>
          </a:xfrm>
          <a:prstGeom prst="rect">
            <a:avLst/>
          </a:prstGeom>
          <a:solidFill>
            <a:schemeClr val="accent4">
              <a:lumMod val="20000"/>
              <a:lumOff val="80000"/>
            </a:schemeClr>
          </a:solidFill>
          <a:ln>
            <a:solidFill>
              <a:schemeClr val="bg1"/>
            </a:solidFill>
          </a:ln>
        </p:spPr>
        <p:txBody>
          <a:bodyPr wrap="square">
            <a:spAutoFit/>
          </a:bodyPr>
          <a:lstStyle/>
          <a:p>
            <a:r>
              <a:rPr lang="en-US" dirty="0"/>
              <a:t>The way that the team resolves disputes and communicates.</a:t>
            </a:r>
          </a:p>
        </p:txBody>
      </p:sp>
    </p:spTree>
    <p:extLst>
      <p:ext uri="{BB962C8B-B14F-4D97-AF65-F5344CB8AC3E}">
        <p14:creationId xmlns:p14="http://schemas.microsoft.com/office/powerpoint/2010/main" val="206776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arn(inVertical)">
                                      <p:cBhvr>
                                        <p:cTn id="19" dur="5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barn(inVertical)">
                                      <p:cBhvr>
                                        <p:cTn id="24" dur="500"/>
                                        <p:tgtEl>
                                          <p:spTgt spid="21"/>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barn(inVertical)">
                                      <p:cBhvr>
                                        <p:cTn id="29" dur="500"/>
                                        <p:tgtEl>
                                          <p:spTgt spid="17"/>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barn(inVertical)">
                                      <p:cBhvr>
                                        <p:cTn id="3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7" grpId="0" animBg="1"/>
      <p:bldP spid="11" grpId="0" animBg="1"/>
      <p:bldP spid="17" grpId="0" animBg="1"/>
      <p:bldP spid="19" grpId="0" animBg="1"/>
      <p:bldP spid="2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57217" y="0"/>
            <a:ext cx="4911365"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smtClean="0">
                <a:latin typeface="Times New Roman" panose="02020603050405020304" pitchFamily="18" charset="0"/>
                <a:cs typeface="Times New Roman" panose="02020603050405020304" pitchFamily="18" charset="0"/>
              </a:rPr>
              <a:t>Leadership and Culture</a:t>
            </a:r>
            <a:endParaRPr lang="en-US" sz="3200" b="1" dirty="0">
              <a:latin typeface="Times New Roman" panose="02020603050405020304" pitchFamily="18" charset="0"/>
              <a:cs typeface="Times New Roman" panose="02020603050405020304" pitchFamily="18" charset="0"/>
            </a:endParaRPr>
          </a:p>
        </p:txBody>
      </p:sp>
      <p:sp>
        <p:nvSpPr>
          <p:cNvPr id="18" name="Rectangle 17"/>
          <p:cNvSpPr/>
          <p:nvPr/>
        </p:nvSpPr>
        <p:spPr>
          <a:xfrm>
            <a:off x="-16940" y="3467684"/>
            <a:ext cx="2854692" cy="461665"/>
          </a:xfrm>
          <a:prstGeom prst="rect">
            <a:avLst/>
          </a:prstGeom>
          <a:solidFill>
            <a:schemeClr val="accent6">
              <a:lumMod val="50000"/>
            </a:schemeClr>
          </a:solidFill>
          <a:ln>
            <a:solidFill>
              <a:schemeClr val="tx1">
                <a:lumMod val="75000"/>
                <a:lumOff val="25000"/>
              </a:schemeClr>
            </a:solidFill>
          </a:ln>
        </p:spPr>
        <p:txBody>
          <a:bodyPr wrap="none">
            <a:spAutoFit/>
          </a:bodyPr>
          <a:lstStyle/>
          <a:p>
            <a:r>
              <a:rPr lang="en-US" sz="2400" b="1" dirty="0">
                <a:solidFill>
                  <a:schemeClr val="bg1"/>
                </a:solidFill>
              </a:rPr>
              <a:t>Often, these include:</a:t>
            </a:r>
          </a:p>
        </p:txBody>
      </p:sp>
      <p:sp>
        <p:nvSpPr>
          <p:cNvPr id="7" name="Rectangle 6"/>
          <p:cNvSpPr/>
          <p:nvPr/>
        </p:nvSpPr>
        <p:spPr>
          <a:xfrm>
            <a:off x="-16940" y="1106063"/>
            <a:ext cx="10859678" cy="830997"/>
          </a:xfrm>
          <a:prstGeom prst="rect">
            <a:avLst/>
          </a:prstGeom>
          <a:solidFill>
            <a:schemeClr val="accent1">
              <a:lumMod val="20000"/>
              <a:lumOff val="80000"/>
            </a:schemeClr>
          </a:solidFill>
          <a:ln>
            <a:solidFill>
              <a:schemeClr val="bg1"/>
            </a:solidFill>
          </a:ln>
        </p:spPr>
        <p:txBody>
          <a:bodyPr wrap="square">
            <a:spAutoFit/>
          </a:bodyPr>
          <a:lstStyle/>
          <a:p>
            <a:r>
              <a:rPr lang="en-US" sz="2400" dirty="0"/>
              <a:t>These circumstances affect how an organization or team chooses to conduct business, what’s valuable to them, and their global expectations inside their industry.</a:t>
            </a:r>
          </a:p>
        </p:txBody>
      </p:sp>
      <p:sp>
        <p:nvSpPr>
          <p:cNvPr id="13" name="Rectangle 12"/>
          <p:cNvSpPr/>
          <p:nvPr/>
        </p:nvSpPr>
        <p:spPr>
          <a:xfrm>
            <a:off x="-16940" y="4013771"/>
            <a:ext cx="5974680" cy="369332"/>
          </a:xfrm>
          <a:prstGeom prst="rect">
            <a:avLst/>
          </a:prstGeom>
          <a:solidFill>
            <a:schemeClr val="accent4">
              <a:lumMod val="20000"/>
              <a:lumOff val="80000"/>
            </a:schemeClr>
          </a:solidFill>
          <a:ln>
            <a:solidFill>
              <a:schemeClr val="bg1"/>
            </a:solidFill>
          </a:ln>
        </p:spPr>
        <p:txBody>
          <a:bodyPr wrap="square">
            <a:spAutoFit/>
          </a:bodyPr>
          <a:lstStyle/>
          <a:p>
            <a:r>
              <a:rPr lang="en-US" dirty="0"/>
              <a:t>How much risk to take in projects and in the marketplace</a:t>
            </a:r>
          </a:p>
        </p:txBody>
      </p:sp>
      <p:sp>
        <p:nvSpPr>
          <p:cNvPr id="14" name="Rectangle 13"/>
          <p:cNvSpPr/>
          <p:nvPr/>
        </p:nvSpPr>
        <p:spPr>
          <a:xfrm>
            <a:off x="-16940" y="5419907"/>
            <a:ext cx="2957217" cy="369332"/>
          </a:xfrm>
          <a:prstGeom prst="rect">
            <a:avLst/>
          </a:prstGeom>
          <a:solidFill>
            <a:schemeClr val="accent4">
              <a:lumMod val="20000"/>
              <a:lumOff val="80000"/>
            </a:schemeClr>
          </a:solidFill>
          <a:ln>
            <a:solidFill>
              <a:schemeClr val="bg1"/>
            </a:solidFill>
          </a:ln>
        </p:spPr>
        <p:txBody>
          <a:bodyPr wrap="square">
            <a:spAutoFit/>
          </a:bodyPr>
          <a:lstStyle/>
          <a:p>
            <a:pPr lvl="0"/>
            <a:r>
              <a:rPr lang="en-US" dirty="0"/>
              <a:t>Level of attention to detail</a:t>
            </a:r>
            <a:endParaRPr lang="en-US" sz="2000" dirty="0"/>
          </a:p>
        </p:txBody>
      </p:sp>
      <p:sp>
        <p:nvSpPr>
          <p:cNvPr id="16" name="Rectangle 15"/>
          <p:cNvSpPr/>
          <p:nvPr/>
        </p:nvSpPr>
        <p:spPr>
          <a:xfrm>
            <a:off x="-16940" y="4980530"/>
            <a:ext cx="4110086" cy="369332"/>
          </a:xfrm>
          <a:prstGeom prst="rect">
            <a:avLst/>
          </a:prstGeom>
          <a:solidFill>
            <a:schemeClr val="accent4">
              <a:lumMod val="20000"/>
              <a:lumOff val="80000"/>
            </a:schemeClr>
          </a:solidFill>
          <a:ln>
            <a:solidFill>
              <a:schemeClr val="bg1"/>
            </a:solidFill>
          </a:ln>
        </p:spPr>
        <p:txBody>
          <a:bodyPr wrap="square">
            <a:spAutoFit/>
          </a:bodyPr>
          <a:lstStyle/>
          <a:p>
            <a:pPr lvl="0"/>
            <a:r>
              <a:rPr lang="en-US" dirty="0"/>
              <a:t>Emphasis on outcomes or on process</a:t>
            </a:r>
            <a:endParaRPr lang="en-US" sz="2000" dirty="0"/>
          </a:p>
        </p:txBody>
      </p:sp>
      <p:sp>
        <p:nvSpPr>
          <p:cNvPr id="11" name="Rectangle 10"/>
          <p:cNvSpPr/>
          <p:nvPr/>
        </p:nvSpPr>
        <p:spPr>
          <a:xfrm>
            <a:off x="-16940" y="5954287"/>
            <a:ext cx="6191498" cy="369332"/>
          </a:xfrm>
          <a:prstGeom prst="rect">
            <a:avLst/>
          </a:prstGeom>
          <a:solidFill>
            <a:schemeClr val="accent4">
              <a:lumMod val="20000"/>
              <a:lumOff val="80000"/>
            </a:schemeClr>
          </a:solidFill>
          <a:ln>
            <a:solidFill>
              <a:schemeClr val="bg1"/>
            </a:solidFill>
          </a:ln>
        </p:spPr>
        <p:txBody>
          <a:bodyPr wrap="square">
            <a:spAutoFit/>
          </a:bodyPr>
          <a:lstStyle/>
          <a:p>
            <a:r>
              <a:rPr lang="en-US" dirty="0"/>
              <a:t>Supportiveness of its members and reward structures</a:t>
            </a:r>
          </a:p>
        </p:txBody>
      </p:sp>
      <p:sp>
        <p:nvSpPr>
          <p:cNvPr id="20" name="Rectangle 19"/>
          <p:cNvSpPr/>
          <p:nvPr/>
        </p:nvSpPr>
        <p:spPr>
          <a:xfrm>
            <a:off x="-16940" y="6393664"/>
            <a:ext cx="4532379" cy="369332"/>
          </a:xfrm>
          <a:prstGeom prst="rect">
            <a:avLst/>
          </a:prstGeom>
          <a:solidFill>
            <a:schemeClr val="accent4">
              <a:lumMod val="20000"/>
              <a:lumOff val="80000"/>
            </a:schemeClr>
          </a:solidFill>
          <a:ln>
            <a:solidFill>
              <a:schemeClr val="bg1"/>
            </a:solidFill>
          </a:ln>
        </p:spPr>
        <p:txBody>
          <a:bodyPr wrap="square">
            <a:spAutoFit/>
          </a:bodyPr>
          <a:lstStyle/>
          <a:p>
            <a:pPr lvl="0"/>
            <a:r>
              <a:rPr lang="en-US" dirty="0"/>
              <a:t>Competitiveness/aggressiveness</a:t>
            </a:r>
            <a:endParaRPr lang="en-US" sz="2000" dirty="0"/>
          </a:p>
        </p:txBody>
      </p:sp>
      <p:sp>
        <p:nvSpPr>
          <p:cNvPr id="22" name="Rectangle 21"/>
          <p:cNvSpPr/>
          <p:nvPr/>
        </p:nvSpPr>
        <p:spPr>
          <a:xfrm>
            <a:off x="18853" y="2052706"/>
            <a:ext cx="10859678"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Essentially, an organization or team’s culture is its personality. Like people, organizations have multifaceted personalities, each influenced by the various viewpoints they assemble, adopt, and question. </a:t>
            </a:r>
          </a:p>
        </p:txBody>
      </p:sp>
      <p:sp>
        <p:nvSpPr>
          <p:cNvPr id="23" name="Rectangle 22"/>
          <p:cNvSpPr/>
          <p:nvPr/>
        </p:nvSpPr>
        <p:spPr>
          <a:xfrm>
            <a:off x="0" y="4507123"/>
            <a:ext cx="3606981" cy="369332"/>
          </a:xfrm>
          <a:prstGeom prst="rect">
            <a:avLst/>
          </a:prstGeom>
          <a:solidFill>
            <a:schemeClr val="accent4">
              <a:lumMod val="20000"/>
              <a:lumOff val="80000"/>
            </a:schemeClr>
          </a:solidFill>
          <a:ln>
            <a:solidFill>
              <a:schemeClr val="bg1"/>
            </a:solidFill>
          </a:ln>
        </p:spPr>
        <p:txBody>
          <a:bodyPr wrap="square">
            <a:spAutoFit/>
          </a:bodyPr>
          <a:lstStyle/>
          <a:p>
            <a:r>
              <a:rPr lang="en-US" dirty="0"/>
              <a:t>Orderliness or level of bureaucracy.</a:t>
            </a:r>
          </a:p>
        </p:txBody>
      </p:sp>
    </p:spTree>
    <p:extLst>
      <p:ext uri="{BB962C8B-B14F-4D97-AF65-F5344CB8AC3E}">
        <p14:creationId xmlns:p14="http://schemas.microsoft.com/office/powerpoint/2010/main" val="3451747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ppt_x"/>
                                          </p:val>
                                        </p:tav>
                                        <p:tav tm="100000">
                                          <p:val>
                                            <p:strVal val="#ppt_x"/>
                                          </p:val>
                                        </p:tav>
                                      </p:tavLst>
                                    </p:anim>
                                    <p:anim calcmode="lin" valueType="num">
                                      <p:cBhvr additive="base">
                                        <p:cTn id="1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barn(inVertical)">
                                      <p:cBhvr>
                                        <p:cTn id="28" dur="500"/>
                                        <p:tgtEl>
                                          <p:spTgt spid="23"/>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barn(inVertical)">
                                      <p:cBhvr>
                                        <p:cTn id="33" dur="500"/>
                                        <p:tgtEl>
                                          <p:spTgt spid="16"/>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barn(inVertical)">
                                      <p:cBhvr>
                                        <p:cTn id="38" dur="500"/>
                                        <p:tgtEl>
                                          <p:spTgt spid="14"/>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barn(inVertical)">
                                      <p:cBhvr>
                                        <p:cTn id="43" dur="500"/>
                                        <p:tgtEl>
                                          <p:spTgt spid="11"/>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barn(inVertical)">
                                      <p:cBhvr>
                                        <p:cTn id="4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7" grpId="0" animBg="1"/>
      <p:bldP spid="13" grpId="0" animBg="1"/>
      <p:bldP spid="14" grpId="0" animBg="1"/>
      <p:bldP spid="16" grpId="0" animBg="1"/>
      <p:bldP spid="11" grpId="0" animBg="1"/>
      <p:bldP spid="20" grpId="0" animBg="1"/>
      <p:bldP spid="22" grpId="0" animBg="1"/>
      <p:bldP spid="2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57217" y="0"/>
            <a:ext cx="4911365"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smtClean="0">
                <a:latin typeface="Times New Roman" panose="02020603050405020304" pitchFamily="18" charset="0"/>
                <a:cs typeface="Times New Roman" panose="02020603050405020304" pitchFamily="18" charset="0"/>
              </a:rPr>
              <a:t>Leadership and Culture</a:t>
            </a:r>
            <a:endParaRPr lang="en-US" sz="3200" b="1" dirty="0">
              <a:latin typeface="Times New Roman" panose="02020603050405020304" pitchFamily="18" charset="0"/>
              <a:cs typeface="Times New Roman" panose="02020603050405020304" pitchFamily="18" charset="0"/>
            </a:endParaRPr>
          </a:p>
        </p:txBody>
      </p:sp>
      <p:sp>
        <p:nvSpPr>
          <p:cNvPr id="18" name="Rectangle 17"/>
          <p:cNvSpPr/>
          <p:nvPr/>
        </p:nvSpPr>
        <p:spPr>
          <a:xfrm>
            <a:off x="4187989" y="702420"/>
            <a:ext cx="2059346" cy="461665"/>
          </a:xfrm>
          <a:prstGeom prst="rect">
            <a:avLst/>
          </a:prstGeom>
          <a:solidFill>
            <a:schemeClr val="accent6">
              <a:lumMod val="50000"/>
            </a:schemeClr>
          </a:solidFill>
          <a:ln>
            <a:solidFill>
              <a:schemeClr val="tx1">
                <a:lumMod val="75000"/>
                <a:lumOff val="25000"/>
              </a:schemeClr>
            </a:solidFill>
          </a:ln>
        </p:spPr>
        <p:txBody>
          <a:bodyPr wrap="none">
            <a:spAutoFit/>
          </a:bodyPr>
          <a:lstStyle/>
          <a:p>
            <a:r>
              <a:rPr lang="en-US" sz="2400" b="1" dirty="0" smtClean="0">
                <a:solidFill>
                  <a:schemeClr val="bg1"/>
                </a:solidFill>
              </a:rPr>
              <a:t>Who we Lead?</a:t>
            </a:r>
            <a:endParaRPr lang="en-US" sz="2400" b="1" dirty="0">
              <a:solidFill>
                <a:schemeClr val="bg1"/>
              </a:solidFill>
            </a:endParaRPr>
          </a:p>
        </p:txBody>
      </p:sp>
      <p:sp>
        <p:nvSpPr>
          <p:cNvPr id="7" name="Rectangle 6"/>
          <p:cNvSpPr/>
          <p:nvPr/>
        </p:nvSpPr>
        <p:spPr>
          <a:xfrm>
            <a:off x="0" y="1281730"/>
            <a:ext cx="12192000" cy="1384995"/>
          </a:xfrm>
          <a:prstGeom prst="rect">
            <a:avLst/>
          </a:prstGeom>
          <a:solidFill>
            <a:schemeClr val="tx2">
              <a:lumMod val="20000"/>
              <a:lumOff val="80000"/>
            </a:schemeClr>
          </a:solidFill>
          <a:ln>
            <a:solidFill>
              <a:schemeClr val="bg1"/>
            </a:solidFill>
          </a:ln>
        </p:spPr>
        <p:txBody>
          <a:bodyPr wrap="square">
            <a:spAutoFit/>
          </a:bodyPr>
          <a:lstStyle/>
          <a:p>
            <a:r>
              <a:rPr lang="en-US" sz="2800" dirty="0"/>
              <a:t>Though a team leader may not realize this, they are responsible for leading many different groups. To really understand this, it’s important to understand the many groups with which a project leader may interact.</a:t>
            </a:r>
          </a:p>
        </p:txBody>
      </p:sp>
      <p:pic>
        <p:nvPicPr>
          <p:cNvPr id="8" name="Picture 7"/>
          <p:cNvPicPr/>
          <p:nvPr/>
        </p:nvPicPr>
        <p:blipFill rotWithShape="1">
          <a:blip r:embed="rId3">
            <a:extLst>
              <a:ext uri="{28A0092B-C50C-407E-A947-70E740481C1C}">
                <a14:useLocalDpi xmlns:a14="http://schemas.microsoft.com/office/drawing/2010/main" val="0"/>
              </a:ext>
            </a:extLst>
          </a:blip>
          <a:srcRect l="31763" t="28227" r="22682" b="43364"/>
          <a:stretch/>
        </p:blipFill>
        <p:spPr bwMode="auto">
          <a:xfrm>
            <a:off x="0" y="2948626"/>
            <a:ext cx="7303596" cy="347574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06384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randombar(horizont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57217" y="0"/>
            <a:ext cx="4911365"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smtClean="0">
                <a:latin typeface="Times New Roman" panose="02020603050405020304" pitchFamily="18" charset="0"/>
                <a:cs typeface="Times New Roman" panose="02020603050405020304" pitchFamily="18" charset="0"/>
              </a:rPr>
              <a:t>Leadership and Culture</a:t>
            </a:r>
            <a:endParaRPr lang="en-US" sz="3200" b="1" dirty="0">
              <a:latin typeface="Times New Roman" panose="02020603050405020304" pitchFamily="18" charset="0"/>
              <a:cs typeface="Times New Roman" panose="02020603050405020304" pitchFamily="18" charset="0"/>
            </a:endParaRPr>
          </a:p>
        </p:txBody>
      </p:sp>
      <p:sp>
        <p:nvSpPr>
          <p:cNvPr id="18" name="Rectangle 17"/>
          <p:cNvSpPr/>
          <p:nvPr/>
        </p:nvSpPr>
        <p:spPr>
          <a:xfrm>
            <a:off x="4103149" y="733287"/>
            <a:ext cx="2004844" cy="461665"/>
          </a:xfrm>
          <a:prstGeom prst="rect">
            <a:avLst/>
          </a:prstGeom>
          <a:solidFill>
            <a:schemeClr val="accent6">
              <a:lumMod val="50000"/>
            </a:schemeClr>
          </a:solidFill>
          <a:ln>
            <a:solidFill>
              <a:schemeClr val="tx1">
                <a:lumMod val="75000"/>
                <a:lumOff val="25000"/>
              </a:schemeClr>
            </a:solidFill>
          </a:ln>
        </p:spPr>
        <p:txBody>
          <a:bodyPr wrap="none">
            <a:spAutoFit/>
          </a:bodyPr>
          <a:lstStyle/>
          <a:p>
            <a:r>
              <a:rPr lang="en-US" sz="2400" b="1" dirty="0" smtClean="0">
                <a:solidFill>
                  <a:schemeClr val="bg1"/>
                </a:solidFill>
              </a:rPr>
              <a:t>Who we lead?</a:t>
            </a:r>
            <a:endParaRPr lang="en-US" sz="2400" b="1" dirty="0">
              <a:solidFill>
                <a:schemeClr val="bg1"/>
              </a:solidFill>
            </a:endParaRPr>
          </a:p>
        </p:txBody>
      </p:sp>
      <p:sp>
        <p:nvSpPr>
          <p:cNvPr id="7" name="Rectangle 6"/>
          <p:cNvSpPr/>
          <p:nvPr/>
        </p:nvSpPr>
        <p:spPr>
          <a:xfrm>
            <a:off x="0" y="2093637"/>
            <a:ext cx="7098384" cy="2308324"/>
          </a:xfrm>
          <a:prstGeom prst="rect">
            <a:avLst/>
          </a:prstGeom>
          <a:solidFill>
            <a:schemeClr val="accent1">
              <a:lumMod val="20000"/>
              <a:lumOff val="80000"/>
            </a:schemeClr>
          </a:solidFill>
          <a:ln>
            <a:solidFill>
              <a:schemeClr val="bg1"/>
            </a:solidFill>
          </a:ln>
        </p:spPr>
        <p:txBody>
          <a:bodyPr wrap="square">
            <a:spAutoFit/>
          </a:bodyPr>
          <a:lstStyle/>
          <a:p>
            <a:r>
              <a:rPr lang="en-US" sz="2400" dirty="0"/>
              <a:t>Stakeholders are people who can affect or are affected by the execution or outcome of a project. They can be identified as individuals or groups with similar characteristics and needs. It’s important to always be on the lookout for new or previously unnoticed stakeholder groups. </a:t>
            </a:r>
          </a:p>
        </p:txBody>
      </p:sp>
      <p:sp>
        <p:nvSpPr>
          <p:cNvPr id="22" name="Rectangle 21"/>
          <p:cNvSpPr/>
          <p:nvPr/>
        </p:nvSpPr>
        <p:spPr>
          <a:xfrm>
            <a:off x="18853" y="1458099"/>
            <a:ext cx="2149312" cy="523220"/>
          </a:xfrm>
          <a:prstGeom prst="rect">
            <a:avLst/>
          </a:prstGeom>
          <a:solidFill>
            <a:schemeClr val="accent2"/>
          </a:solidFill>
          <a:ln>
            <a:solidFill>
              <a:schemeClr val="bg1"/>
            </a:solidFill>
          </a:ln>
        </p:spPr>
        <p:txBody>
          <a:bodyPr wrap="square">
            <a:spAutoFit/>
          </a:bodyPr>
          <a:lstStyle/>
          <a:p>
            <a:r>
              <a:rPr lang="en-US" sz="2800" b="1" dirty="0">
                <a:solidFill>
                  <a:schemeClr val="bg1"/>
                </a:solidFill>
              </a:rPr>
              <a:t>Stakeholders</a:t>
            </a:r>
          </a:p>
        </p:txBody>
      </p:sp>
      <p:sp>
        <p:nvSpPr>
          <p:cNvPr id="2" name="Rectangle 1"/>
          <p:cNvSpPr/>
          <p:nvPr/>
        </p:nvSpPr>
        <p:spPr>
          <a:xfrm>
            <a:off x="0" y="4742477"/>
            <a:ext cx="6096000" cy="1938992"/>
          </a:xfrm>
          <a:prstGeom prst="rect">
            <a:avLst/>
          </a:prstGeom>
          <a:solidFill>
            <a:srgbClr val="E3D9F5"/>
          </a:solidFill>
          <a:ln>
            <a:solidFill>
              <a:schemeClr val="tx1">
                <a:lumMod val="85000"/>
                <a:lumOff val="15000"/>
              </a:schemeClr>
            </a:solidFill>
          </a:ln>
        </p:spPr>
        <p:txBody>
          <a:bodyPr>
            <a:spAutoFit/>
          </a:bodyPr>
          <a:lstStyle/>
          <a:p>
            <a:r>
              <a:rPr lang="en-US" sz="2400" dirty="0"/>
              <a:t>Here’s an often-overlooked example: Do members of your team also work for other projects or departments? These other departments or projects probably contain stakeholders who are worth your consideration.</a:t>
            </a:r>
            <a:endParaRPr lang="en-US" sz="2400" dirty="0"/>
          </a:p>
        </p:txBody>
      </p:sp>
    </p:spTree>
    <p:extLst>
      <p:ext uri="{BB962C8B-B14F-4D97-AF65-F5344CB8AC3E}">
        <p14:creationId xmlns:p14="http://schemas.microsoft.com/office/powerpoint/2010/main" val="2348173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inVertic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2" grpId="0" animBg="1"/>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57217" y="0"/>
            <a:ext cx="4911365"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smtClean="0">
                <a:latin typeface="Times New Roman" panose="02020603050405020304" pitchFamily="18" charset="0"/>
                <a:cs typeface="Times New Roman" panose="02020603050405020304" pitchFamily="18" charset="0"/>
              </a:rPr>
              <a:t>Leadership and Culture</a:t>
            </a:r>
            <a:endParaRPr lang="en-US" sz="3200" b="1" dirty="0">
              <a:latin typeface="Times New Roman" panose="02020603050405020304" pitchFamily="18" charset="0"/>
              <a:cs typeface="Times New Roman" panose="02020603050405020304" pitchFamily="18" charset="0"/>
            </a:endParaRPr>
          </a:p>
        </p:txBody>
      </p:sp>
      <p:sp>
        <p:nvSpPr>
          <p:cNvPr id="18" name="Rectangle 17"/>
          <p:cNvSpPr/>
          <p:nvPr/>
        </p:nvSpPr>
        <p:spPr>
          <a:xfrm>
            <a:off x="4103149" y="733287"/>
            <a:ext cx="2004844" cy="461665"/>
          </a:xfrm>
          <a:prstGeom prst="rect">
            <a:avLst/>
          </a:prstGeom>
          <a:solidFill>
            <a:schemeClr val="accent6">
              <a:lumMod val="50000"/>
            </a:schemeClr>
          </a:solidFill>
          <a:ln>
            <a:solidFill>
              <a:schemeClr val="tx1">
                <a:lumMod val="75000"/>
                <a:lumOff val="25000"/>
              </a:schemeClr>
            </a:solidFill>
          </a:ln>
        </p:spPr>
        <p:txBody>
          <a:bodyPr wrap="none">
            <a:spAutoFit/>
          </a:bodyPr>
          <a:lstStyle/>
          <a:p>
            <a:r>
              <a:rPr lang="en-US" sz="2400" b="1" dirty="0" smtClean="0">
                <a:solidFill>
                  <a:schemeClr val="bg1"/>
                </a:solidFill>
              </a:rPr>
              <a:t>Who we lead?</a:t>
            </a:r>
            <a:endParaRPr lang="en-US" sz="2400" b="1" dirty="0">
              <a:solidFill>
                <a:schemeClr val="bg1"/>
              </a:solidFill>
            </a:endParaRPr>
          </a:p>
        </p:txBody>
      </p:sp>
      <p:sp>
        <p:nvSpPr>
          <p:cNvPr id="7" name="Rectangle 6"/>
          <p:cNvSpPr/>
          <p:nvPr/>
        </p:nvSpPr>
        <p:spPr>
          <a:xfrm>
            <a:off x="18853" y="2244466"/>
            <a:ext cx="7013544" cy="3046988"/>
          </a:xfrm>
          <a:prstGeom prst="rect">
            <a:avLst/>
          </a:prstGeom>
          <a:solidFill>
            <a:schemeClr val="accent1">
              <a:lumMod val="20000"/>
              <a:lumOff val="80000"/>
            </a:schemeClr>
          </a:solidFill>
          <a:ln>
            <a:solidFill>
              <a:schemeClr val="bg1"/>
            </a:solidFill>
          </a:ln>
        </p:spPr>
        <p:txBody>
          <a:bodyPr wrap="square">
            <a:spAutoFit/>
          </a:bodyPr>
          <a:lstStyle/>
          <a:p>
            <a:r>
              <a:rPr lang="en-US" sz="2400" dirty="0"/>
              <a:t>Customers are often the most affected by the outcome of your project, though they frequently don’t have visibility into its inner workings. While executing a project, it’s important that the project leader advocate appropriately for this group. Note that customers may not always be external to your organization—they may be from another division, or even someone you work with on a daily basis.</a:t>
            </a:r>
          </a:p>
        </p:txBody>
      </p:sp>
      <p:sp>
        <p:nvSpPr>
          <p:cNvPr id="22" name="Rectangle 21"/>
          <p:cNvSpPr/>
          <p:nvPr/>
        </p:nvSpPr>
        <p:spPr>
          <a:xfrm>
            <a:off x="18853" y="1458099"/>
            <a:ext cx="2149312" cy="523220"/>
          </a:xfrm>
          <a:prstGeom prst="rect">
            <a:avLst/>
          </a:prstGeom>
          <a:solidFill>
            <a:schemeClr val="accent2"/>
          </a:solidFill>
          <a:ln>
            <a:solidFill>
              <a:schemeClr val="bg1"/>
            </a:solidFill>
          </a:ln>
        </p:spPr>
        <p:txBody>
          <a:bodyPr wrap="square">
            <a:spAutoFit/>
          </a:bodyPr>
          <a:lstStyle/>
          <a:p>
            <a:r>
              <a:rPr lang="en-US" sz="2800" b="1" dirty="0" smtClean="0">
                <a:solidFill>
                  <a:schemeClr val="bg1"/>
                </a:solidFill>
              </a:rPr>
              <a:t>Customers</a:t>
            </a:r>
            <a:endParaRPr lang="en-US" sz="2800" b="1" dirty="0">
              <a:solidFill>
                <a:schemeClr val="bg1"/>
              </a:solidFill>
            </a:endParaRPr>
          </a:p>
        </p:txBody>
      </p:sp>
    </p:spTree>
    <p:extLst>
      <p:ext uri="{BB962C8B-B14F-4D97-AF65-F5344CB8AC3E}">
        <p14:creationId xmlns:p14="http://schemas.microsoft.com/office/powerpoint/2010/main" val="2920342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57217" y="0"/>
            <a:ext cx="4911365"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smtClean="0">
                <a:latin typeface="Times New Roman" panose="02020603050405020304" pitchFamily="18" charset="0"/>
                <a:cs typeface="Times New Roman" panose="02020603050405020304" pitchFamily="18" charset="0"/>
              </a:rPr>
              <a:t>Leadership and Culture</a:t>
            </a:r>
            <a:endParaRPr lang="en-US" sz="3200" b="1" dirty="0">
              <a:latin typeface="Times New Roman" panose="02020603050405020304" pitchFamily="18" charset="0"/>
              <a:cs typeface="Times New Roman" panose="02020603050405020304" pitchFamily="18" charset="0"/>
            </a:endParaRPr>
          </a:p>
        </p:txBody>
      </p:sp>
      <p:sp>
        <p:nvSpPr>
          <p:cNvPr id="18" name="Rectangle 17"/>
          <p:cNvSpPr/>
          <p:nvPr/>
        </p:nvSpPr>
        <p:spPr>
          <a:xfrm>
            <a:off x="4103149" y="733287"/>
            <a:ext cx="2004844" cy="461665"/>
          </a:xfrm>
          <a:prstGeom prst="rect">
            <a:avLst/>
          </a:prstGeom>
          <a:solidFill>
            <a:schemeClr val="accent6">
              <a:lumMod val="50000"/>
            </a:schemeClr>
          </a:solidFill>
          <a:ln>
            <a:solidFill>
              <a:schemeClr val="tx1">
                <a:lumMod val="75000"/>
                <a:lumOff val="25000"/>
              </a:schemeClr>
            </a:solidFill>
          </a:ln>
        </p:spPr>
        <p:txBody>
          <a:bodyPr wrap="none">
            <a:spAutoFit/>
          </a:bodyPr>
          <a:lstStyle/>
          <a:p>
            <a:r>
              <a:rPr lang="en-US" sz="2400" b="1" dirty="0" smtClean="0">
                <a:solidFill>
                  <a:schemeClr val="bg1"/>
                </a:solidFill>
              </a:rPr>
              <a:t>Who we lead?</a:t>
            </a:r>
            <a:endParaRPr lang="en-US" sz="2400" b="1" dirty="0">
              <a:solidFill>
                <a:schemeClr val="bg1"/>
              </a:solidFill>
            </a:endParaRPr>
          </a:p>
        </p:txBody>
      </p:sp>
      <p:sp>
        <p:nvSpPr>
          <p:cNvPr id="7" name="Rectangle 6"/>
          <p:cNvSpPr/>
          <p:nvPr/>
        </p:nvSpPr>
        <p:spPr>
          <a:xfrm>
            <a:off x="18853" y="2244466"/>
            <a:ext cx="7013544" cy="3970318"/>
          </a:xfrm>
          <a:prstGeom prst="rect">
            <a:avLst/>
          </a:prstGeom>
          <a:solidFill>
            <a:schemeClr val="accent1">
              <a:lumMod val="20000"/>
              <a:lumOff val="80000"/>
            </a:schemeClr>
          </a:solidFill>
          <a:ln>
            <a:solidFill>
              <a:schemeClr val="bg1"/>
            </a:solidFill>
          </a:ln>
        </p:spPr>
        <p:txBody>
          <a:bodyPr wrap="square">
            <a:spAutoFit/>
          </a:bodyPr>
          <a:lstStyle/>
          <a:p>
            <a:r>
              <a:rPr lang="en-US" sz="2800" dirty="0"/>
              <a:t>Management is often overlooked as a stakeholder group because, in many cases, the project leader directly reports to them or feels that they can or should advocate for themselves. What many don’t realize is that this group often requires the most </a:t>
            </a:r>
            <a:r>
              <a:rPr lang="en-US" sz="2800" i="1" dirty="0"/>
              <a:t>intentional </a:t>
            </a:r>
            <a:r>
              <a:rPr lang="en-US" sz="2800" dirty="0"/>
              <a:t>leadership effort, especially considering that their ranks may overlap with other stakeholder groups.</a:t>
            </a:r>
          </a:p>
        </p:txBody>
      </p:sp>
      <p:sp>
        <p:nvSpPr>
          <p:cNvPr id="22" name="Rectangle 21"/>
          <p:cNvSpPr/>
          <p:nvPr/>
        </p:nvSpPr>
        <p:spPr>
          <a:xfrm>
            <a:off x="18852" y="1458099"/>
            <a:ext cx="2375555" cy="523220"/>
          </a:xfrm>
          <a:prstGeom prst="rect">
            <a:avLst/>
          </a:prstGeom>
          <a:solidFill>
            <a:schemeClr val="accent2"/>
          </a:solidFill>
          <a:ln>
            <a:solidFill>
              <a:schemeClr val="bg1"/>
            </a:solidFill>
          </a:ln>
        </p:spPr>
        <p:txBody>
          <a:bodyPr wrap="square">
            <a:spAutoFit/>
          </a:bodyPr>
          <a:lstStyle/>
          <a:p>
            <a:r>
              <a:rPr lang="en-US" sz="2800" b="1" dirty="0" smtClean="0">
                <a:solidFill>
                  <a:schemeClr val="bg1"/>
                </a:solidFill>
              </a:rPr>
              <a:t>Management</a:t>
            </a:r>
            <a:endParaRPr lang="en-US" sz="2800" b="1" dirty="0">
              <a:solidFill>
                <a:schemeClr val="bg1"/>
              </a:solidFill>
            </a:endParaRPr>
          </a:p>
        </p:txBody>
      </p:sp>
    </p:spTree>
    <p:extLst>
      <p:ext uri="{BB962C8B-B14F-4D97-AF65-F5344CB8AC3E}">
        <p14:creationId xmlns:p14="http://schemas.microsoft.com/office/powerpoint/2010/main" val="1447932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57217" y="0"/>
            <a:ext cx="4911365"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smtClean="0">
                <a:latin typeface="Times New Roman" panose="02020603050405020304" pitchFamily="18" charset="0"/>
                <a:cs typeface="Times New Roman" panose="02020603050405020304" pitchFamily="18" charset="0"/>
              </a:rPr>
              <a:t>Leadership and Culture</a:t>
            </a:r>
            <a:endParaRPr lang="en-US" sz="3200" b="1" dirty="0">
              <a:latin typeface="Times New Roman" panose="02020603050405020304" pitchFamily="18" charset="0"/>
              <a:cs typeface="Times New Roman" panose="02020603050405020304" pitchFamily="18" charset="0"/>
            </a:endParaRPr>
          </a:p>
        </p:txBody>
      </p:sp>
      <p:sp>
        <p:nvSpPr>
          <p:cNvPr id="18" name="Rectangle 17"/>
          <p:cNvSpPr/>
          <p:nvPr/>
        </p:nvSpPr>
        <p:spPr>
          <a:xfrm>
            <a:off x="4103149" y="733287"/>
            <a:ext cx="2004844" cy="461665"/>
          </a:xfrm>
          <a:prstGeom prst="rect">
            <a:avLst/>
          </a:prstGeom>
          <a:solidFill>
            <a:schemeClr val="accent6">
              <a:lumMod val="50000"/>
            </a:schemeClr>
          </a:solidFill>
          <a:ln>
            <a:solidFill>
              <a:schemeClr val="tx1">
                <a:lumMod val="75000"/>
                <a:lumOff val="25000"/>
              </a:schemeClr>
            </a:solidFill>
          </a:ln>
        </p:spPr>
        <p:txBody>
          <a:bodyPr wrap="none">
            <a:spAutoFit/>
          </a:bodyPr>
          <a:lstStyle/>
          <a:p>
            <a:r>
              <a:rPr lang="en-US" sz="2400" b="1" dirty="0" smtClean="0">
                <a:solidFill>
                  <a:schemeClr val="bg1"/>
                </a:solidFill>
              </a:rPr>
              <a:t>Who we lead?</a:t>
            </a:r>
            <a:endParaRPr lang="en-US" sz="2400" b="1" dirty="0">
              <a:solidFill>
                <a:schemeClr val="bg1"/>
              </a:solidFill>
            </a:endParaRPr>
          </a:p>
        </p:txBody>
      </p:sp>
      <p:sp>
        <p:nvSpPr>
          <p:cNvPr id="7" name="Rectangle 6"/>
          <p:cNvSpPr/>
          <p:nvPr/>
        </p:nvSpPr>
        <p:spPr>
          <a:xfrm>
            <a:off x="18852" y="2244466"/>
            <a:ext cx="9238269" cy="954107"/>
          </a:xfrm>
          <a:prstGeom prst="rect">
            <a:avLst/>
          </a:prstGeom>
          <a:solidFill>
            <a:schemeClr val="accent1">
              <a:lumMod val="20000"/>
              <a:lumOff val="80000"/>
            </a:schemeClr>
          </a:solidFill>
          <a:ln>
            <a:solidFill>
              <a:schemeClr val="bg1"/>
            </a:solidFill>
          </a:ln>
        </p:spPr>
        <p:txBody>
          <a:bodyPr wrap="square">
            <a:spAutoFit/>
          </a:bodyPr>
          <a:lstStyle/>
          <a:p>
            <a:r>
              <a:rPr lang="en-US" sz="2800" dirty="0"/>
              <a:t>The team is not only the most obvious group, but also the most vital. A team leader often needs to do the following:</a:t>
            </a:r>
          </a:p>
        </p:txBody>
      </p:sp>
      <p:sp>
        <p:nvSpPr>
          <p:cNvPr id="22" name="Rectangle 21"/>
          <p:cNvSpPr/>
          <p:nvPr/>
        </p:nvSpPr>
        <p:spPr>
          <a:xfrm>
            <a:off x="18852" y="1458099"/>
            <a:ext cx="2375555" cy="523220"/>
          </a:xfrm>
          <a:prstGeom prst="rect">
            <a:avLst/>
          </a:prstGeom>
          <a:solidFill>
            <a:schemeClr val="accent2"/>
          </a:solidFill>
          <a:ln>
            <a:solidFill>
              <a:schemeClr val="bg1"/>
            </a:solidFill>
          </a:ln>
        </p:spPr>
        <p:txBody>
          <a:bodyPr wrap="square">
            <a:spAutoFit/>
          </a:bodyPr>
          <a:lstStyle/>
          <a:p>
            <a:r>
              <a:rPr lang="en-US" sz="2800" b="1" dirty="0" smtClean="0">
                <a:solidFill>
                  <a:schemeClr val="bg1"/>
                </a:solidFill>
              </a:rPr>
              <a:t>Project team</a:t>
            </a:r>
            <a:endParaRPr lang="en-US" sz="2800" b="1" dirty="0">
              <a:solidFill>
                <a:schemeClr val="bg1"/>
              </a:solidFill>
            </a:endParaRPr>
          </a:p>
        </p:txBody>
      </p:sp>
      <p:sp>
        <p:nvSpPr>
          <p:cNvPr id="8" name="Rectangle 7"/>
          <p:cNvSpPr/>
          <p:nvPr/>
        </p:nvSpPr>
        <p:spPr>
          <a:xfrm>
            <a:off x="0" y="3461720"/>
            <a:ext cx="9238269" cy="400110"/>
          </a:xfrm>
          <a:prstGeom prst="rect">
            <a:avLst/>
          </a:prstGeom>
          <a:solidFill>
            <a:schemeClr val="accent4">
              <a:lumMod val="40000"/>
              <a:lumOff val="60000"/>
            </a:schemeClr>
          </a:solidFill>
          <a:ln>
            <a:solidFill>
              <a:schemeClr val="bg1"/>
            </a:solidFill>
          </a:ln>
        </p:spPr>
        <p:txBody>
          <a:bodyPr wrap="square">
            <a:spAutoFit/>
          </a:bodyPr>
          <a:lstStyle/>
          <a:p>
            <a:r>
              <a:rPr lang="en-US" sz="2000" dirty="0"/>
              <a:t>Considering who is involved in a project often reveals a full circle of stakeholders</a:t>
            </a:r>
          </a:p>
        </p:txBody>
      </p:sp>
      <p:sp>
        <p:nvSpPr>
          <p:cNvPr id="9" name="Rectangle 8"/>
          <p:cNvSpPr/>
          <p:nvPr/>
        </p:nvSpPr>
        <p:spPr>
          <a:xfrm>
            <a:off x="18852" y="4124977"/>
            <a:ext cx="3280529" cy="400110"/>
          </a:xfrm>
          <a:prstGeom prst="rect">
            <a:avLst/>
          </a:prstGeom>
          <a:solidFill>
            <a:schemeClr val="accent4">
              <a:lumMod val="40000"/>
              <a:lumOff val="60000"/>
            </a:schemeClr>
          </a:solidFill>
          <a:ln>
            <a:solidFill>
              <a:schemeClr val="bg1"/>
            </a:solidFill>
          </a:ln>
        </p:spPr>
        <p:txBody>
          <a:bodyPr wrap="square">
            <a:spAutoFit/>
          </a:bodyPr>
          <a:lstStyle/>
          <a:p>
            <a:r>
              <a:rPr lang="en-US" sz="2000" dirty="0"/>
              <a:t>People we report to</a:t>
            </a:r>
          </a:p>
        </p:txBody>
      </p:sp>
      <p:sp>
        <p:nvSpPr>
          <p:cNvPr id="10" name="Rectangle 9"/>
          <p:cNvSpPr/>
          <p:nvPr/>
        </p:nvSpPr>
        <p:spPr>
          <a:xfrm>
            <a:off x="18852" y="4678974"/>
            <a:ext cx="3280529" cy="400110"/>
          </a:xfrm>
          <a:prstGeom prst="rect">
            <a:avLst/>
          </a:prstGeom>
          <a:solidFill>
            <a:schemeClr val="accent4">
              <a:lumMod val="40000"/>
              <a:lumOff val="60000"/>
            </a:schemeClr>
          </a:solidFill>
          <a:ln>
            <a:solidFill>
              <a:schemeClr val="bg1"/>
            </a:solidFill>
          </a:ln>
        </p:spPr>
        <p:txBody>
          <a:bodyPr wrap="square">
            <a:spAutoFit/>
          </a:bodyPr>
          <a:lstStyle/>
          <a:p>
            <a:r>
              <a:rPr lang="en-US" sz="2000" dirty="0"/>
              <a:t>People who report to us</a:t>
            </a:r>
          </a:p>
        </p:txBody>
      </p:sp>
      <p:sp>
        <p:nvSpPr>
          <p:cNvPr id="11" name="Rectangle 10"/>
          <p:cNvSpPr/>
          <p:nvPr/>
        </p:nvSpPr>
        <p:spPr>
          <a:xfrm>
            <a:off x="0" y="5342231"/>
            <a:ext cx="3299382" cy="400110"/>
          </a:xfrm>
          <a:prstGeom prst="rect">
            <a:avLst/>
          </a:prstGeom>
          <a:solidFill>
            <a:schemeClr val="accent4">
              <a:lumMod val="40000"/>
              <a:lumOff val="60000"/>
            </a:schemeClr>
          </a:solidFill>
          <a:ln>
            <a:solidFill>
              <a:schemeClr val="bg1"/>
            </a:solidFill>
          </a:ln>
        </p:spPr>
        <p:txBody>
          <a:bodyPr wrap="square">
            <a:spAutoFit/>
          </a:bodyPr>
          <a:lstStyle/>
          <a:p>
            <a:r>
              <a:rPr lang="en-US" sz="2000" dirty="0"/>
              <a:t>People at our same level</a:t>
            </a:r>
          </a:p>
        </p:txBody>
      </p:sp>
      <p:sp>
        <p:nvSpPr>
          <p:cNvPr id="13" name="Rectangle 12"/>
          <p:cNvSpPr/>
          <p:nvPr/>
        </p:nvSpPr>
        <p:spPr>
          <a:xfrm>
            <a:off x="18853" y="6024240"/>
            <a:ext cx="6853288" cy="707886"/>
          </a:xfrm>
          <a:prstGeom prst="rect">
            <a:avLst/>
          </a:prstGeom>
          <a:solidFill>
            <a:schemeClr val="accent4">
              <a:lumMod val="40000"/>
              <a:lumOff val="60000"/>
            </a:schemeClr>
          </a:solidFill>
          <a:ln>
            <a:solidFill>
              <a:schemeClr val="bg1"/>
            </a:solidFill>
          </a:ln>
        </p:spPr>
        <p:txBody>
          <a:bodyPr wrap="square">
            <a:spAutoFit/>
          </a:bodyPr>
          <a:lstStyle/>
          <a:p>
            <a:r>
              <a:rPr lang="en-US" sz="2000" dirty="0"/>
              <a:t>People outside the organization altogether are suddenly implicated in the project we’ve set out to complete.</a:t>
            </a:r>
          </a:p>
        </p:txBody>
      </p:sp>
    </p:spTree>
    <p:extLst>
      <p:ext uri="{BB962C8B-B14F-4D97-AF65-F5344CB8AC3E}">
        <p14:creationId xmlns:p14="http://schemas.microsoft.com/office/powerpoint/2010/main" val="298487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inVertic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arn(inVertical)">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2" grpId="0" animBg="1"/>
      <p:bldP spid="8" grpId="0" animBg="1"/>
      <p:bldP spid="9" grpId="0" animBg="1"/>
      <p:bldP spid="10" grpId="0" animBg="1"/>
      <p:bldP spid="11" grpId="0" animBg="1"/>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5355" y="2273118"/>
            <a:ext cx="8288936" cy="721736"/>
          </a:xfrm>
          <a:prstGeom prst="rect">
            <a:avLst/>
          </a:prstGeom>
          <a:solidFill>
            <a:schemeClr val="bg1"/>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effectLst>
                  <a:outerShdw blurRad="38100" dist="38100" dir="2700000" algn="tl">
                    <a:srgbClr val="000000">
                      <a:alpha val="43137"/>
                    </a:srgbClr>
                  </a:outerShdw>
                </a:effectLst>
                <a:ea typeface="Calibri" panose="020F0502020204030204" pitchFamily="34" charset="0"/>
                <a:cs typeface="LMSans10-Bold"/>
              </a:rPr>
              <a:t>The Discipline of Project Management</a:t>
            </a:r>
            <a:endParaRPr lang="en-US" sz="2800" dirty="0">
              <a:effectLst>
                <a:outerShdw blurRad="38100" dist="38100" dir="2700000" algn="tl">
                  <a:srgbClr val="000000">
                    <a:alpha val="43137"/>
                  </a:srgbClr>
                </a:outerShdw>
              </a:effectLst>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90256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57217" y="0"/>
            <a:ext cx="5489199"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2400" b="1" dirty="0"/>
              <a:t>The Discipline of Project Management</a:t>
            </a:r>
            <a:endParaRPr lang="en-US" sz="2400" dirty="0"/>
          </a:p>
        </p:txBody>
      </p:sp>
      <p:sp>
        <p:nvSpPr>
          <p:cNvPr id="7" name="Rectangle 6"/>
          <p:cNvSpPr/>
          <p:nvPr/>
        </p:nvSpPr>
        <p:spPr>
          <a:xfrm>
            <a:off x="0" y="1416579"/>
            <a:ext cx="12192000" cy="830997"/>
          </a:xfrm>
          <a:prstGeom prst="rect">
            <a:avLst/>
          </a:prstGeom>
          <a:solidFill>
            <a:schemeClr val="accent1">
              <a:lumMod val="20000"/>
              <a:lumOff val="80000"/>
            </a:schemeClr>
          </a:solidFill>
          <a:ln>
            <a:solidFill>
              <a:schemeClr val="bg1"/>
            </a:solidFill>
          </a:ln>
        </p:spPr>
        <p:txBody>
          <a:bodyPr wrap="square">
            <a:spAutoFit/>
          </a:bodyPr>
          <a:lstStyle/>
          <a:p>
            <a:r>
              <a:rPr lang="en-US" sz="2400" dirty="0"/>
              <a:t>Project Management itself can be defined as a “discipline”—a job category, which typically refers to someone who is responsible for leading a project. </a:t>
            </a:r>
          </a:p>
        </p:txBody>
      </p:sp>
      <p:sp>
        <p:nvSpPr>
          <p:cNvPr id="22" name="Rectangle 21"/>
          <p:cNvSpPr/>
          <p:nvPr/>
        </p:nvSpPr>
        <p:spPr>
          <a:xfrm>
            <a:off x="18852" y="763608"/>
            <a:ext cx="4694550" cy="523220"/>
          </a:xfrm>
          <a:prstGeom prst="rect">
            <a:avLst/>
          </a:prstGeom>
          <a:solidFill>
            <a:schemeClr val="accent2"/>
          </a:solidFill>
          <a:ln>
            <a:solidFill>
              <a:schemeClr val="bg1"/>
            </a:solidFill>
          </a:ln>
        </p:spPr>
        <p:txBody>
          <a:bodyPr wrap="square">
            <a:spAutoFit/>
          </a:bodyPr>
          <a:lstStyle/>
          <a:p>
            <a:r>
              <a:rPr lang="en-US" sz="2800" b="1" dirty="0" smtClean="0">
                <a:solidFill>
                  <a:schemeClr val="bg1"/>
                </a:solidFill>
              </a:rPr>
              <a:t>What is Project management?</a:t>
            </a:r>
            <a:endParaRPr lang="en-US" sz="2800" b="1" dirty="0">
              <a:solidFill>
                <a:schemeClr val="bg1"/>
              </a:solidFill>
            </a:endParaRPr>
          </a:p>
        </p:txBody>
      </p:sp>
      <p:sp>
        <p:nvSpPr>
          <p:cNvPr id="8" name="Rectangle 7"/>
          <p:cNvSpPr/>
          <p:nvPr/>
        </p:nvSpPr>
        <p:spPr>
          <a:xfrm>
            <a:off x="0" y="2602325"/>
            <a:ext cx="9238269" cy="1200329"/>
          </a:xfrm>
          <a:prstGeom prst="rect">
            <a:avLst/>
          </a:prstGeom>
          <a:solidFill>
            <a:schemeClr val="accent6">
              <a:lumMod val="20000"/>
              <a:lumOff val="80000"/>
            </a:schemeClr>
          </a:solidFill>
          <a:ln>
            <a:solidFill>
              <a:schemeClr val="bg1"/>
            </a:solidFill>
          </a:ln>
        </p:spPr>
        <p:txBody>
          <a:bodyPr wrap="square">
            <a:spAutoFit/>
          </a:bodyPr>
          <a:lstStyle/>
          <a:p>
            <a:r>
              <a:rPr lang="en-US" sz="2400" dirty="0"/>
              <a:t>Somewhat related to this, but distinct in its own right, “discipline” also refers to the idea of controlling ones behavior, known as self discipline, which involves a range of skills and considerations.</a:t>
            </a:r>
          </a:p>
        </p:txBody>
      </p:sp>
      <p:sp>
        <p:nvSpPr>
          <p:cNvPr id="14" name="Rectangle 13"/>
          <p:cNvSpPr/>
          <p:nvPr/>
        </p:nvSpPr>
        <p:spPr>
          <a:xfrm>
            <a:off x="0" y="4262523"/>
            <a:ext cx="4694550" cy="523220"/>
          </a:xfrm>
          <a:prstGeom prst="rect">
            <a:avLst/>
          </a:prstGeom>
          <a:solidFill>
            <a:schemeClr val="accent2"/>
          </a:solidFill>
          <a:ln>
            <a:solidFill>
              <a:schemeClr val="bg1"/>
            </a:solidFill>
          </a:ln>
        </p:spPr>
        <p:txBody>
          <a:bodyPr wrap="square">
            <a:spAutoFit/>
          </a:bodyPr>
          <a:lstStyle/>
          <a:p>
            <a:r>
              <a:rPr lang="en-US" sz="2800" b="1" dirty="0" smtClean="0">
                <a:solidFill>
                  <a:schemeClr val="bg1"/>
                </a:solidFill>
              </a:rPr>
              <a:t>Who is Project manager?</a:t>
            </a:r>
            <a:endParaRPr lang="en-US" sz="2800" b="1" dirty="0">
              <a:solidFill>
                <a:schemeClr val="bg1"/>
              </a:solidFill>
            </a:endParaRPr>
          </a:p>
        </p:txBody>
      </p:sp>
      <p:sp>
        <p:nvSpPr>
          <p:cNvPr id="15" name="Rectangle 14"/>
          <p:cNvSpPr/>
          <p:nvPr/>
        </p:nvSpPr>
        <p:spPr>
          <a:xfrm>
            <a:off x="-12228" y="5197823"/>
            <a:ext cx="6610992" cy="1569660"/>
          </a:xfrm>
          <a:prstGeom prst="rect">
            <a:avLst/>
          </a:prstGeom>
          <a:solidFill>
            <a:srgbClr val="E3D9F5"/>
          </a:solidFill>
          <a:ln>
            <a:solidFill>
              <a:schemeClr val="bg1"/>
            </a:solidFill>
          </a:ln>
        </p:spPr>
        <p:txBody>
          <a:bodyPr wrap="square">
            <a:spAutoFit/>
          </a:bodyPr>
          <a:lstStyle/>
          <a:p>
            <a:r>
              <a:rPr lang="en-US" sz="2400" dirty="0"/>
              <a:t>According to the Project Management Institute, “The project manager is the person assigned by the performing organization to lead the team that is responsible for achieving the project objectives.”</a:t>
            </a:r>
          </a:p>
        </p:txBody>
      </p:sp>
    </p:spTree>
    <p:extLst>
      <p:ext uri="{BB962C8B-B14F-4D97-AF65-F5344CB8AC3E}">
        <p14:creationId xmlns:p14="http://schemas.microsoft.com/office/powerpoint/2010/main" val="2287691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barn(inVertical)">
                                      <p:cBhvr>
                                        <p:cTn id="13" dur="500"/>
                                        <p:tgtEl>
                                          <p:spTgt spid="2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barn(inVertical)">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barn(inVertical)">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7" grpId="0" animBg="1"/>
      <p:bldP spid="22" grpId="0" animBg="1"/>
      <p:bldP spid="8" grpId="0" animBg="1"/>
      <p:bldP spid="14" grpId="0" animBg="1"/>
      <p:bldP spid="1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57217" y="0"/>
            <a:ext cx="5489199"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2400" b="1" dirty="0"/>
              <a:t>The Discipline of Project Management</a:t>
            </a:r>
            <a:endParaRPr lang="en-US" sz="2400" dirty="0"/>
          </a:p>
        </p:txBody>
      </p:sp>
      <p:sp>
        <p:nvSpPr>
          <p:cNvPr id="7" name="Rectangle 6"/>
          <p:cNvSpPr/>
          <p:nvPr/>
        </p:nvSpPr>
        <p:spPr>
          <a:xfrm>
            <a:off x="-12227" y="1549975"/>
            <a:ext cx="9238269" cy="1938992"/>
          </a:xfrm>
          <a:prstGeom prst="rect">
            <a:avLst/>
          </a:prstGeom>
          <a:solidFill>
            <a:schemeClr val="accent1">
              <a:lumMod val="20000"/>
              <a:lumOff val="80000"/>
            </a:schemeClr>
          </a:solidFill>
          <a:ln>
            <a:solidFill>
              <a:schemeClr val="bg1"/>
            </a:solidFill>
          </a:ln>
        </p:spPr>
        <p:txBody>
          <a:bodyPr wrap="square">
            <a:spAutoFit/>
          </a:bodyPr>
          <a:lstStyle/>
          <a:p>
            <a:r>
              <a:rPr lang="en-US" sz="2400" dirty="0"/>
              <a:t>The exact duties of a project manager will depend on their industry, organization, and the types of projects that a PM is tasked with overseeing. But across the board, all project managers share responsibilities across what’s commonly referred to as the “</a:t>
            </a:r>
            <a:r>
              <a:rPr lang="en-US" sz="2400" b="1" dirty="0"/>
              <a:t>project life cycle</a:t>
            </a:r>
            <a:r>
              <a:rPr lang="en-US" sz="2400" dirty="0"/>
              <a:t>,” which consists of five phases (or processes):</a:t>
            </a:r>
          </a:p>
        </p:txBody>
      </p:sp>
      <p:sp>
        <p:nvSpPr>
          <p:cNvPr id="22" name="Rectangle 21"/>
          <p:cNvSpPr/>
          <p:nvPr/>
        </p:nvSpPr>
        <p:spPr>
          <a:xfrm>
            <a:off x="18851" y="763608"/>
            <a:ext cx="6787302" cy="523220"/>
          </a:xfrm>
          <a:prstGeom prst="rect">
            <a:avLst/>
          </a:prstGeom>
          <a:solidFill>
            <a:schemeClr val="accent2"/>
          </a:solidFill>
          <a:ln>
            <a:solidFill>
              <a:schemeClr val="bg1"/>
            </a:solidFill>
          </a:ln>
        </p:spPr>
        <p:txBody>
          <a:bodyPr wrap="square">
            <a:spAutoFit/>
          </a:bodyPr>
          <a:lstStyle/>
          <a:p>
            <a:r>
              <a:rPr lang="en-US" sz="2800" b="1" dirty="0" smtClean="0">
                <a:solidFill>
                  <a:schemeClr val="bg1"/>
                </a:solidFill>
              </a:rPr>
              <a:t>What are the duties of Project </a:t>
            </a:r>
            <a:r>
              <a:rPr lang="en-US" sz="2800" b="1" dirty="0">
                <a:solidFill>
                  <a:schemeClr val="bg1"/>
                </a:solidFill>
              </a:rPr>
              <a:t>manager</a:t>
            </a:r>
            <a:r>
              <a:rPr lang="en-US" sz="2800" b="1" dirty="0" smtClean="0">
                <a:solidFill>
                  <a:schemeClr val="bg1"/>
                </a:solidFill>
              </a:rPr>
              <a:t>?</a:t>
            </a:r>
            <a:endParaRPr lang="en-US" sz="2800" b="1" dirty="0">
              <a:solidFill>
                <a:schemeClr val="bg1"/>
              </a:solidFill>
            </a:endParaRPr>
          </a:p>
        </p:txBody>
      </p:sp>
      <p:sp>
        <p:nvSpPr>
          <p:cNvPr id="8" name="Rectangle 7"/>
          <p:cNvSpPr/>
          <p:nvPr/>
        </p:nvSpPr>
        <p:spPr>
          <a:xfrm>
            <a:off x="268476" y="3752114"/>
            <a:ext cx="6621818" cy="2805063"/>
          </a:xfrm>
          <a:prstGeom prst="rect">
            <a:avLst/>
          </a:prstGeom>
          <a:solidFill>
            <a:schemeClr val="accent4">
              <a:lumMod val="20000"/>
              <a:lumOff val="80000"/>
            </a:schemeClr>
          </a:solidFill>
          <a:ln>
            <a:solidFill>
              <a:schemeClr val="bg1"/>
            </a:solidFill>
          </a:ln>
        </p:spPr>
        <p:txBody>
          <a:bodyPr wrap="square">
            <a:spAutoFit/>
          </a:bodyPr>
          <a:lstStyle/>
          <a:p>
            <a:pPr marL="285750" lvl="0" indent="-285750" algn="ctr">
              <a:lnSpc>
                <a:spcPct val="150000"/>
              </a:lnSpc>
              <a:buFont typeface="Arial" panose="020B0604020202020204" pitchFamily="34" charset="0"/>
              <a:buChar char="•"/>
            </a:pPr>
            <a:r>
              <a:rPr lang="en-US" sz="2400" dirty="0"/>
              <a:t>Initiating</a:t>
            </a:r>
          </a:p>
          <a:p>
            <a:pPr marL="285750" lvl="0" indent="-285750" algn="ctr">
              <a:lnSpc>
                <a:spcPct val="150000"/>
              </a:lnSpc>
              <a:buFont typeface="Arial" panose="020B0604020202020204" pitchFamily="34" charset="0"/>
              <a:buChar char="•"/>
            </a:pPr>
            <a:r>
              <a:rPr lang="en-US" sz="2400" dirty="0"/>
              <a:t>Planning</a:t>
            </a:r>
          </a:p>
          <a:p>
            <a:pPr marL="285750" lvl="0" indent="-285750" algn="ctr">
              <a:lnSpc>
                <a:spcPct val="150000"/>
              </a:lnSpc>
              <a:buFont typeface="Arial" panose="020B0604020202020204" pitchFamily="34" charset="0"/>
              <a:buChar char="•"/>
            </a:pPr>
            <a:r>
              <a:rPr lang="en-US" sz="2400" dirty="0"/>
              <a:t>Executing</a:t>
            </a:r>
          </a:p>
          <a:p>
            <a:pPr marL="285750" lvl="0" indent="-285750" algn="ctr">
              <a:lnSpc>
                <a:spcPct val="150000"/>
              </a:lnSpc>
              <a:buFont typeface="Arial" panose="020B0604020202020204" pitchFamily="34" charset="0"/>
              <a:buChar char="•"/>
            </a:pPr>
            <a:r>
              <a:rPr lang="en-US" sz="2400" dirty="0"/>
              <a:t>Monitoring and Controlling</a:t>
            </a:r>
          </a:p>
          <a:p>
            <a:pPr marL="285750" lvl="0" indent="-285750" algn="ctr">
              <a:lnSpc>
                <a:spcPct val="150000"/>
              </a:lnSpc>
              <a:buFont typeface="Arial" panose="020B0604020202020204" pitchFamily="34" charset="0"/>
              <a:buChar char="•"/>
            </a:pPr>
            <a:r>
              <a:rPr lang="en-US" sz="2400" dirty="0"/>
              <a:t>Closing</a:t>
            </a:r>
          </a:p>
        </p:txBody>
      </p:sp>
    </p:spTree>
    <p:extLst>
      <p:ext uri="{BB962C8B-B14F-4D97-AF65-F5344CB8AC3E}">
        <p14:creationId xmlns:p14="http://schemas.microsoft.com/office/powerpoint/2010/main" val="3968307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2" grpId="0" animBg="1"/>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57217" y="0"/>
            <a:ext cx="5489199"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2400" b="1" dirty="0"/>
              <a:t>The Discipline of Project Management</a:t>
            </a:r>
            <a:endParaRPr lang="en-US" sz="2400" dirty="0"/>
          </a:p>
        </p:txBody>
      </p:sp>
      <p:sp>
        <p:nvSpPr>
          <p:cNvPr id="7" name="Rectangle 6"/>
          <p:cNvSpPr/>
          <p:nvPr/>
        </p:nvSpPr>
        <p:spPr>
          <a:xfrm>
            <a:off x="-12227" y="1549975"/>
            <a:ext cx="9238269" cy="830997"/>
          </a:xfrm>
          <a:prstGeom prst="rect">
            <a:avLst/>
          </a:prstGeom>
          <a:solidFill>
            <a:schemeClr val="accent1">
              <a:lumMod val="20000"/>
              <a:lumOff val="80000"/>
            </a:schemeClr>
          </a:solidFill>
          <a:ln>
            <a:solidFill>
              <a:schemeClr val="bg1"/>
            </a:solidFill>
          </a:ln>
        </p:spPr>
        <p:txBody>
          <a:bodyPr wrap="square">
            <a:spAutoFit/>
          </a:bodyPr>
          <a:lstStyle/>
          <a:p>
            <a:r>
              <a:rPr lang="en-US" sz="2400" dirty="0"/>
              <a:t>As in many other business disciplines, project managers can earn official certifications, which open doors to the job postings they seek. </a:t>
            </a:r>
          </a:p>
        </p:txBody>
      </p:sp>
      <p:sp>
        <p:nvSpPr>
          <p:cNvPr id="22" name="Rectangle 21"/>
          <p:cNvSpPr/>
          <p:nvPr/>
        </p:nvSpPr>
        <p:spPr>
          <a:xfrm>
            <a:off x="18852" y="763608"/>
            <a:ext cx="5137610" cy="523220"/>
          </a:xfrm>
          <a:prstGeom prst="rect">
            <a:avLst/>
          </a:prstGeom>
          <a:solidFill>
            <a:schemeClr val="accent2"/>
          </a:solidFill>
          <a:ln>
            <a:solidFill>
              <a:schemeClr val="bg1"/>
            </a:solidFill>
          </a:ln>
        </p:spPr>
        <p:txBody>
          <a:bodyPr wrap="square">
            <a:spAutoFit/>
          </a:bodyPr>
          <a:lstStyle/>
          <a:p>
            <a:r>
              <a:rPr lang="en-US" sz="2800" b="1" dirty="0" smtClean="0">
                <a:solidFill>
                  <a:schemeClr val="bg1"/>
                </a:solidFill>
              </a:rPr>
              <a:t>Project management Certificates</a:t>
            </a:r>
            <a:endParaRPr lang="en-US" sz="2800" b="1" dirty="0">
              <a:solidFill>
                <a:schemeClr val="bg1"/>
              </a:solidFill>
            </a:endParaRPr>
          </a:p>
        </p:txBody>
      </p:sp>
      <p:sp>
        <p:nvSpPr>
          <p:cNvPr id="8" name="Rectangle 7"/>
          <p:cNvSpPr/>
          <p:nvPr/>
        </p:nvSpPr>
        <p:spPr>
          <a:xfrm>
            <a:off x="-12228" y="2839551"/>
            <a:ext cx="9238269"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Project Management Institute’s (pmi.org) </a:t>
            </a:r>
          </a:p>
        </p:txBody>
      </p:sp>
      <p:sp>
        <p:nvSpPr>
          <p:cNvPr id="14" name="Rectangle 13"/>
          <p:cNvSpPr/>
          <p:nvPr/>
        </p:nvSpPr>
        <p:spPr>
          <a:xfrm>
            <a:off x="18852" y="3642014"/>
            <a:ext cx="6127424"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Project Management Professional (PMP</a:t>
            </a:r>
            <a:r>
              <a:rPr lang="en-US" sz="2400" dirty="0" smtClean="0"/>
              <a:t>)</a:t>
            </a:r>
            <a:endParaRPr lang="en-US" sz="2400" dirty="0"/>
          </a:p>
        </p:txBody>
      </p:sp>
      <p:sp>
        <p:nvSpPr>
          <p:cNvPr id="15" name="Rectangle 14"/>
          <p:cNvSpPr/>
          <p:nvPr/>
        </p:nvSpPr>
        <p:spPr>
          <a:xfrm>
            <a:off x="-12229" y="5197823"/>
            <a:ext cx="7213257"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are the most well-known and respected of these certifications. Available worldwide, they require varying levels of experience, education, and the completion of a rigorous application and examination process.</a:t>
            </a:r>
            <a:endParaRPr lang="en-US" sz="3200" dirty="0"/>
          </a:p>
        </p:txBody>
      </p:sp>
      <p:sp>
        <p:nvSpPr>
          <p:cNvPr id="2" name="Rectangle 1"/>
          <p:cNvSpPr/>
          <p:nvPr/>
        </p:nvSpPr>
        <p:spPr>
          <a:xfrm>
            <a:off x="-12229" y="4259811"/>
            <a:ext cx="7213257" cy="461665"/>
          </a:xfrm>
          <a:prstGeom prst="rect">
            <a:avLst/>
          </a:prstGeom>
          <a:solidFill>
            <a:schemeClr val="accent6">
              <a:lumMod val="20000"/>
              <a:lumOff val="80000"/>
            </a:schemeClr>
          </a:solidFill>
          <a:ln>
            <a:solidFill>
              <a:schemeClr val="tx1"/>
            </a:solidFill>
          </a:ln>
        </p:spPr>
        <p:txBody>
          <a:bodyPr wrap="none">
            <a:spAutoFit/>
          </a:bodyPr>
          <a:lstStyle/>
          <a:p>
            <a:r>
              <a:rPr lang="en-US" sz="2400" dirty="0"/>
              <a:t>and Certified Associate in Project Management (CAPM), </a:t>
            </a:r>
          </a:p>
        </p:txBody>
      </p:sp>
    </p:spTree>
    <p:extLst>
      <p:ext uri="{BB962C8B-B14F-4D97-AF65-F5344CB8AC3E}">
        <p14:creationId xmlns:p14="http://schemas.microsoft.com/office/powerpoint/2010/main" val="1583664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arn(inVertic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arn(inVertical)">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2" grpId="0" animBg="1"/>
      <p:bldP spid="8" grpId="0" animBg="1"/>
      <p:bldP spid="14" grpId="0" animBg="1"/>
      <p:bldP spid="1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57217" y="0"/>
            <a:ext cx="5489199"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2400" b="1" dirty="0"/>
              <a:t>The Discipline of Project Management</a:t>
            </a:r>
            <a:endParaRPr lang="en-US" sz="2400" dirty="0"/>
          </a:p>
        </p:txBody>
      </p:sp>
      <p:sp>
        <p:nvSpPr>
          <p:cNvPr id="7" name="Rectangle 6"/>
          <p:cNvSpPr/>
          <p:nvPr/>
        </p:nvSpPr>
        <p:spPr>
          <a:xfrm>
            <a:off x="-12227" y="1549975"/>
            <a:ext cx="11113271"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Self-discipline is guided by our ethical standards, which include our personal “code of ethics.”</a:t>
            </a:r>
          </a:p>
          <a:p>
            <a:r>
              <a:rPr lang="en-US" sz="2400" dirty="0"/>
              <a:t>Whether you are a team leader or a team member, you should consider the following:</a:t>
            </a:r>
          </a:p>
        </p:txBody>
      </p:sp>
      <p:sp>
        <p:nvSpPr>
          <p:cNvPr id="22" name="Rectangle 21"/>
          <p:cNvSpPr/>
          <p:nvPr/>
        </p:nvSpPr>
        <p:spPr>
          <a:xfrm>
            <a:off x="18852" y="763608"/>
            <a:ext cx="5137610" cy="523220"/>
          </a:xfrm>
          <a:prstGeom prst="rect">
            <a:avLst/>
          </a:prstGeom>
          <a:solidFill>
            <a:schemeClr val="accent2"/>
          </a:solidFill>
          <a:ln>
            <a:solidFill>
              <a:schemeClr val="bg1"/>
            </a:solidFill>
          </a:ln>
        </p:spPr>
        <p:txBody>
          <a:bodyPr wrap="square">
            <a:spAutoFit/>
          </a:bodyPr>
          <a:lstStyle/>
          <a:p>
            <a:r>
              <a:rPr lang="en-US" sz="2800" b="1" dirty="0"/>
              <a:t>Professional Discipline and Ethics</a:t>
            </a:r>
            <a:endParaRPr lang="en-US" sz="2800" dirty="0"/>
          </a:p>
        </p:txBody>
      </p:sp>
      <p:sp>
        <p:nvSpPr>
          <p:cNvPr id="8" name="Rectangle 7"/>
          <p:cNvSpPr/>
          <p:nvPr/>
        </p:nvSpPr>
        <p:spPr>
          <a:xfrm>
            <a:off x="-12230" y="3119635"/>
            <a:ext cx="9238269" cy="707886"/>
          </a:xfrm>
          <a:prstGeom prst="rect">
            <a:avLst/>
          </a:prstGeom>
          <a:solidFill>
            <a:schemeClr val="accent6">
              <a:lumMod val="20000"/>
              <a:lumOff val="80000"/>
            </a:schemeClr>
          </a:solidFill>
          <a:ln>
            <a:solidFill>
              <a:schemeClr val="tx1"/>
            </a:solidFill>
          </a:ln>
        </p:spPr>
        <p:txBody>
          <a:bodyPr wrap="square">
            <a:spAutoFit/>
          </a:bodyPr>
          <a:lstStyle/>
          <a:p>
            <a:r>
              <a:rPr lang="en-US" sz="2000" b="1" dirty="0"/>
              <a:t>Your qualifications: </a:t>
            </a:r>
            <a:r>
              <a:rPr lang="en-US" sz="2000" dirty="0"/>
              <a:t>When considering taking a job or task, ask yourself if you have the skills and ability to complete the duties associated with it.</a:t>
            </a:r>
          </a:p>
        </p:txBody>
      </p:sp>
      <p:sp>
        <p:nvSpPr>
          <p:cNvPr id="14" name="Rectangle 13"/>
          <p:cNvSpPr/>
          <p:nvPr/>
        </p:nvSpPr>
        <p:spPr>
          <a:xfrm>
            <a:off x="18852" y="3996797"/>
            <a:ext cx="1894789" cy="1938992"/>
          </a:xfrm>
          <a:prstGeom prst="rect">
            <a:avLst/>
          </a:prstGeom>
          <a:solidFill>
            <a:schemeClr val="bg2"/>
          </a:solidFill>
          <a:ln>
            <a:solidFill>
              <a:schemeClr val="tx1"/>
            </a:solidFill>
          </a:ln>
        </p:spPr>
        <p:txBody>
          <a:bodyPr wrap="square">
            <a:spAutoFit/>
          </a:bodyPr>
          <a:lstStyle/>
          <a:p>
            <a:r>
              <a:rPr lang="en-US" sz="2000" dirty="0"/>
              <a:t>Accepting work beyond your capability presents a risk to the project and your team.</a:t>
            </a:r>
          </a:p>
        </p:txBody>
      </p:sp>
      <p:sp>
        <p:nvSpPr>
          <p:cNvPr id="2" name="Rectangle 1"/>
          <p:cNvSpPr/>
          <p:nvPr/>
        </p:nvSpPr>
        <p:spPr>
          <a:xfrm>
            <a:off x="2548548" y="3996797"/>
            <a:ext cx="3968686" cy="1938992"/>
          </a:xfrm>
          <a:prstGeom prst="rect">
            <a:avLst/>
          </a:prstGeom>
          <a:solidFill>
            <a:schemeClr val="bg2"/>
          </a:solidFill>
          <a:ln>
            <a:solidFill>
              <a:schemeClr val="tx1"/>
            </a:solidFill>
          </a:ln>
        </p:spPr>
        <p:txBody>
          <a:bodyPr wrap="square">
            <a:spAutoFit/>
          </a:bodyPr>
          <a:lstStyle/>
          <a:p>
            <a:r>
              <a:rPr lang="en-US" sz="2000" dirty="0"/>
              <a:t>Be honest to those around you regarding your experience and capabilities. </a:t>
            </a:r>
          </a:p>
          <a:p>
            <a:r>
              <a:rPr lang="en-US" sz="2000" dirty="0"/>
              <a:t>Note that disclosing this type of information will not always result in your being pulled from the task.</a:t>
            </a:r>
          </a:p>
        </p:txBody>
      </p:sp>
    </p:spTree>
    <p:extLst>
      <p:ext uri="{BB962C8B-B14F-4D97-AF65-F5344CB8AC3E}">
        <p14:creationId xmlns:p14="http://schemas.microsoft.com/office/powerpoint/2010/main" val="2489662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arn(inVertic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inVertic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2" grpId="0" animBg="1"/>
      <p:bldP spid="8" grpId="0" animBg="1"/>
      <p:bldP spid="14" grpId="0" animBg="1"/>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57217" y="0"/>
            <a:ext cx="5489199"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2400" b="1" dirty="0"/>
              <a:t>The Discipline of Project Management</a:t>
            </a:r>
            <a:endParaRPr lang="en-US" sz="2400" dirty="0"/>
          </a:p>
        </p:txBody>
      </p:sp>
      <p:sp>
        <p:nvSpPr>
          <p:cNvPr id="7" name="Rectangle 6"/>
          <p:cNvSpPr/>
          <p:nvPr/>
        </p:nvSpPr>
        <p:spPr>
          <a:xfrm>
            <a:off x="-12227" y="1549975"/>
            <a:ext cx="11113271"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Self-discipline is guided by our ethical standards, which include our personal “code of ethics.”</a:t>
            </a:r>
          </a:p>
          <a:p>
            <a:r>
              <a:rPr lang="en-US" sz="2400" dirty="0"/>
              <a:t>Whether you are a team leader or a team member, you should consider the following:</a:t>
            </a:r>
          </a:p>
        </p:txBody>
      </p:sp>
      <p:sp>
        <p:nvSpPr>
          <p:cNvPr id="22" name="Rectangle 21"/>
          <p:cNvSpPr/>
          <p:nvPr/>
        </p:nvSpPr>
        <p:spPr>
          <a:xfrm>
            <a:off x="18852" y="763608"/>
            <a:ext cx="5137610" cy="523220"/>
          </a:xfrm>
          <a:prstGeom prst="rect">
            <a:avLst/>
          </a:prstGeom>
          <a:solidFill>
            <a:schemeClr val="accent2"/>
          </a:solidFill>
          <a:ln>
            <a:solidFill>
              <a:schemeClr val="bg1"/>
            </a:solidFill>
          </a:ln>
        </p:spPr>
        <p:txBody>
          <a:bodyPr wrap="square">
            <a:spAutoFit/>
          </a:bodyPr>
          <a:lstStyle/>
          <a:p>
            <a:r>
              <a:rPr lang="en-US" sz="2800" b="1" dirty="0"/>
              <a:t>Professional Discipline and Ethics</a:t>
            </a:r>
            <a:endParaRPr lang="en-US" sz="2800" dirty="0"/>
          </a:p>
        </p:txBody>
      </p:sp>
      <p:sp>
        <p:nvSpPr>
          <p:cNvPr id="8" name="Rectangle 7"/>
          <p:cNvSpPr/>
          <p:nvPr/>
        </p:nvSpPr>
        <p:spPr>
          <a:xfrm>
            <a:off x="-12230" y="3119635"/>
            <a:ext cx="9238269" cy="707886"/>
          </a:xfrm>
          <a:prstGeom prst="rect">
            <a:avLst/>
          </a:prstGeom>
          <a:solidFill>
            <a:schemeClr val="accent6">
              <a:lumMod val="20000"/>
              <a:lumOff val="80000"/>
            </a:schemeClr>
          </a:solidFill>
          <a:ln>
            <a:solidFill>
              <a:schemeClr val="tx1"/>
            </a:solidFill>
          </a:ln>
        </p:spPr>
        <p:txBody>
          <a:bodyPr wrap="square">
            <a:spAutoFit/>
          </a:bodyPr>
          <a:lstStyle/>
          <a:p>
            <a:r>
              <a:rPr lang="en-US" sz="2000" b="1" dirty="0"/>
              <a:t>Your qualifications: </a:t>
            </a:r>
            <a:r>
              <a:rPr lang="en-US" sz="2000" dirty="0"/>
              <a:t>When considering taking a job or task, ask yourself if you have the skills and ability to complete the duties associated with it.</a:t>
            </a:r>
          </a:p>
        </p:txBody>
      </p:sp>
      <p:sp>
        <p:nvSpPr>
          <p:cNvPr id="15" name="Rectangle 14"/>
          <p:cNvSpPr/>
          <p:nvPr/>
        </p:nvSpPr>
        <p:spPr>
          <a:xfrm>
            <a:off x="1873131" y="4043931"/>
            <a:ext cx="4386268" cy="1938992"/>
          </a:xfrm>
          <a:prstGeom prst="rect">
            <a:avLst/>
          </a:prstGeom>
          <a:solidFill>
            <a:schemeClr val="bg2"/>
          </a:solidFill>
          <a:ln>
            <a:solidFill>
              <a:schemeClr val="tx1"/>
            </a:solidFill>
          </a:ln>
        </p:spPr>
        <p:txBody>
          <a:bodyPr wrap="square">
            <a:spAutoFit/>
          </a:bodyPr>
          <a:lstStyle/>
          <a:p>
            <a:r>
              <a:rPr lang="en-US" sz="2000" dirty="0"/>
              <a:t>Sometimes it can have a positive outcome such as the project leader choosing to assign you a mentor, partner, or training program to help you gain the skills needed to complete the work.</a:t>
            </a:r>
          </a:p>
        </p:txBody>
      </p:sp>
    </p:spTree>
    <p:extLst>
      <p:ext uri="{BB962C8B-B14F-4D97-AF65-F5344CB8AC3E}">
        <p14:creationId xmlns:p14="http://schemas.microsoft.com/office/powerpoint/2010/main" val="1213370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2" grpId="0" animBg="1"/>
      <p:bldP spid="8" grpId="0" animBg="1"/>
      <p:bldP spid="1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57217" y="0"/>
            <a:ext cx="5489199"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2400" b="1" dirty="0"/>
              <a:t>The Discipline of Project Management</a:t>
            </a:r>
            <a:endParaRPr lang="en-US" sz="2400" dirty="0"/>
          </a:p>
        </p:txBody>
      </p:sp>
      <p:sp>
        <p:nvSpPr>
          <p:cNvPr id="7" name="Rectangle 6"/>
          <p:cNvSpPr/>
          <p:nvPr/>
        </p:nvSpPr>
        <p:spPr>
          <a:xfrm>
            <a:off x="-12227" y="1549975"/>
            <a:ext cx="11113271"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Self-discipline is guided by our ethical standards, which include our personal “code of ethics.”</a:t>
            </a:r>
          </a:p>
          <a:p>
            <a:r>
              <a:rPr lang="en-US" sz="2400" dirty="0"/>
              <a:t>Whether you are a team leader or a team member, you should consider the following:</a:t>
            </a:r>
          </a:p>
        </p:txBody>
      </p:sp>
      <p:sp>
        <p:nvSpPr>
          <p:cNvPr id="22" name="Rectangle 21"/>
          <p:cNvSpPr/>
          <p:nvPr/>
        </p:nvSpPr>
        <p:spPr>
          <a:xfrm>
            <a:off x="18852" y="763608"/>
            <a:ext cx="5137610" cy="523220"/>
          </a:xfrm>
          <a:prstGeom prst="rect">
            <a:avLst/>
          </a:prstGeom>
          <a:solidFill>
            <a:schemeClr val="accent2"/>
          </a:solidFill>
          <a:ln>
            <a:solidFill>
              <a:schemeClr val="bg1"/>
            </a:solidFill>
          </a:ln>
        </p:spPr>
        <p:txBody>
          <a:bodyPr wrap="square">
            <a:spAutoFit/>
          </a:bodyPr>
          <a:lstStyle/>
          <a:p>
            <a:r>
              <a:rPr lang="en-US" sz="2800" b="1" dirty="0"/>
              <a:t>Professional Discipline and Ethics</a:t>
            </a:r>
            <a:endParaRPr lang="en-US" sz="2800" dirty="0"/>
          </a:p>
        </p:txBody>
      </p:sp>
      <p:sp>
        <p:nvSpPr>
          <p:cNvPr id="8" name="Rectangle 7"/>
          <p:cNvSpPr/>
          <p:nvPr/>
        </p:nvSpPr>
        <p:spPr>
          <a:xfrm>
            <a:off x="-12230" y="3119635"/>
            <a:ext cx="9238269" cy="461665"/>
          </a:xfrm>
          <a:prstGeom prst="rect">
            <a:avLst/>
          </a:prstGeom>
          <a:solidFill>
            <a:schemeClr val="accent6">
              <a:lumMod val="20000"/>
              <a:lumOff val="80000"/>
            </a:schemeClr>
          </a:solidFill>
          <a:ln>
            <a:solidFill>
              <a:schemeClr val="tx1"/>
            </a:solidFill>
          </a:ln>
        </p:spPr>
        <p:txBody>
          <a:bodyPr wrap="square">
            <a:spAutoFit/>
          </a:bodyPr>
          <a:lstStyle/>
          <a:p>
            <a:r>
              <a:rPr lang="en-US" sz="2400" b="1" dirty="0"/>
              <a:t>Protecting information and the project: </a:t>
            </a:r>
            <a:endParaRPr lang="en-US" sz="2400" dirty="0"/>
          </a:p>
        </p:txBody>
      </p:sp>
      <p:sp>
        <p:nvSpPr>
          <p:cNvPr id="14" name="Rectangle 13"/>
          <p:cNvSpPr/>
          <p:nvPr/>
        </p:nvSpPr>
        <p:spPr>
          <a:xfrm>
            <a:off x="18852" y="3996797"/>
            <a:ext cx="5976595" cy="2308324"/>
          </a:xfrm>
          <a:prstGeom prst="rect">
            <a:avLst/>
          </a:prstGeom>
          <a:solidFill>
            <a:schemeClr val="bg2"/>
          </a:solidFill>
          <a:ln>
            <a:solidFill>
              <a:schemeClr val="tx1"/>
            </a:solidFill>
          </a:ln>
        </p:spPr>
        <p:txBody>
          <a:bodyPr wrap="square">
            <a:spAutoFit/>
          </a:bodyPr>
          <a:lstStyle/>
          <a:p>
            <a:r>
              <a:rPr lang="en-US" sz="2400" dirty="0"/>
              <a:t>In some cases the project you are working on might contain proprietary information; if this is the case, confidentiality is imperative. Along with this, it might at times be necessary to report unethical behavior conducted by others.</a:t>
            </a:r>
          </a:p>
        </p:txBody>
      </p:sp>
    </p:spTree>
    <p:extLst>
      <p:ext uri="{BB962C8B-B14F-4D97-AF65-F5344CB8AC3E}">
        <p14:creationId xmlns:p14="http://schemas.microsoft.com/office/powerpoint/2010/main" val="2942284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arn(inVertical)">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2" grpId="0" animBg="1"/>
      <p:bldP spid="8" grpId="0" animBg="1"/>
      <p:bldP spid="1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57217" y="0"/>
            <a:ext cx="5489199"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2400" b="1" dirty="0"/>
              <a:t>The Discipline of Project Management</a:t>
            </a:r>
            <a:endParaRPr lang="en-US" sz="2400" dirty="0"/>
          </a:p>
        </p:txBody>
      </p:sp>
      <p:sp>
        <p:nvSpPr>
          <p:cNvPr id="7" name="Rectangle 6"/>
          <p:cNvSpPr/>
          <p:nvPr/>
        </p:nvSpPr>
        <p:spPr>
          <a:xfrm>
            <a:off x="-12227" y="1549975"/>
            <a:ext cx="11113271"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Self-discipline is guided by our ethical standards, which include our personal “code of ethics.”</a:t>
            </a:r>
          </a:p>
          <a:p>
            <a:r>
              <a:rPr lang="en-US" sz="2400" dirty="0"/>
              <a:t>Whether you are a team leader or a team member, you should consider the following:</a:t>
            </a:r>
          </a:p>
        </p:txBody>
      </p:sp>
      <p:sp>
        <p:nvSpPr>
          <p:cNvPr id="22" name="Rectangle 21"/>
          <p:cNvSpPr/>
          <p:nvPr/>
        </p:nvSpPr>
        <p:spPr>
          <a:xfrm>
            <a:off x="18852" y="763608"/>
            <a:ext cx="5137610" cy="523220"/>
          </a:xfrm>
          <a:prstGeom prst="rect">
            <a:avLst/>
          </a:prstGeom>
          <a:solidFill>
            <a:schemeClr val="accent2"/>
          </a:solidFill>
          <a:ln>
            <a:solidFill>
              <a:schemeClr val="bg1"/>
            </a:solidFill>
          </a:ln>
        </p:spPr>
        <p:txBody>
          <a:bodyPr wrap="square">
            <a:spAutoFit/>
          </a:bodyPr>
          <a:lstStyle/>
          <a:p>
            <a:r>
              <a:rPr lang="en-US" sz="2800" b="1" dirty="0"/>
              <a:t>Professional Discipline and Ethics</a:t>
            </a:r>
            <a:endParaRPr lang="en-US" sz="2800" dirty="0"/>
          </a:p>
        </p:txBody>
      </p:sp>
      <p:sp>
        <p:nvSpPr>
          <p:cNvPr id="8" name="Rectangle 7"/>
          <p:cNvSpPr/>
          <p:nvPr/>
        </p:nvSpPr>
        <p:spPr>
          <a:xfrm>
            <a:off x="-12230" y="3119635"/>
            <a:ext cx="9238269" cy="461665"/>
          </a:xfrm>
          <a:prstGeom prst="rect">
            <a:avLst/>
          </a:prstGeom>
          <a:solidFill>
            <a:schemeClr val="accent6">
              <a:lumMod val="20000"/>
              <a:lumOff val="80000"/>
            </a:schemeClr>
          </a:solidFill>
          <a:ln>
            <a:solidFill>
              <a:schemeClr val="tx1"/>
            </a:solidFill>
          </a:ln>
        </p:spPr>
        <p:txBody>
          <a:bodyPr wrap="square">
            <a:spAutoFit/>
          </a:bodyPr>
          <a:lstStyle/>
          <a:p>
            <a:r>
              <a:rPr lang="en-US" sz="2400" b="1" dirty="0"/>
              <a:t>Directly dealing with conflict</a:t>
            </a:r>
            <a:endParaRPr lang="en-US" sz="3200" dirty="0"/>
          </a:p>
        </p:txBody>
      </p:sp>
      <p:sp>
        <p:nvSpPr>
          <p:cNvPr id="14" name="Rectangle 13"/>
          <p:cNvSpPr/>
          <p:nvPr/>
        </p:nvSpPr>
        <p:spPr>
          <a:xfrm>
            <a:off x="18852" y="3996797"/>
            <a:ext cx="5957742" cy="1938992"/>
          </a:xfrm>
          <a:prstGeom prst="rect">
            <a:avLst/>
          </a:prstGeom>
          <a:solidFill>
            <a:schemeClr val="bg2"/>
          </a:solidFill>
          <a:ln>
            <a:solidFill>
              <a:schemeClr val="tx1"/>
            </a:solidFill>
          </a:ln>
        </p:spPr>
        <p:txBody>
          <a:bodyPr wrap="square">
            <a:spAutoFit/>
          </a:bodyPr>
          <a:lstStyle/>
          <a:p>
            <a:r>
              <a:rPr lang="en-US" sz="2400" dirty="0"/>
              <a:t>This means confronting conflict head-on rather than avoiding it. In most cases it is preferable to openly discuss conflict with the other party or parties rather than dealing behind their back.</a:t>
            </a:r>
            <a:endParaRPr lang="en-US" sz="3200" dirty="0"/>
          </a:p>
        </p:txBody>
      </p:sp>
    </p:spTree>
    <p:extLst>
      <p:ext uri="{BB962C8B-B14F-4D97-AF65-F5344CB8AC3E}">
        <p14:creationId xmlns:p14="http://schemas.microsoft.com/office/powerpoint/2010/main" val="891645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arn(inVertical)">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2" grpId="0" animBg="1"/>
      <p:bldP spid="8" grpId="0" animBg="1"/>
      <p:bldP spid="1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57217" y="0"/>
            <a:ext cx="5489199"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2400" b="1" dirty="0"/>
              <a:t>The Discipline of Project Management</a:t>
            </a:r>
            <a:endParaRPr lang="en-US" sz="2400" dirty="0"/>
          </a:p>
        </p:txBody>
      </p:sp>
      <p:sp>
        <p:nvSpPr>
          <p:cNvPr id="7" name="Rectangle 6"/>
          <p:cNvSpPr/>
          <p:nvPr/>
        </p:nvSpPr>
        <p:spPr>
          <a:xfrm>
            <a:off x="-12227" y="1549975"/>
            <a:ext cx="11113271"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Self-discipline is guided by our ethical standards, which include our personal “code of ethics.”</a:t>
            </a:r>
          </a:p>
          <a:p>
            <a:r>
              <a:rPr lang="en-US" sz="2400" b="1" i="1" u="sng" dirty="0">
                <a:solidFill>
                  <a:srgbClr val="FF0000"/>
                </a:solidFill>
                <a:effectLst>
                  <a:outerShdw blurRad="38100" dist="38100" dir="2700000" algn="tl">
                    <a:srgbClr val="000000">
                      <a:alpha val="43137"/>
                    </a:srgbClr>
                  </a:outerShdw>
                </a:effectLst>
              </a:rPr>
              <a:t>Whether you are a team leader or a team member, you should consider the following:</a:t>
            </a:r>
          </a:p>
        </p:txBody>
      </p:sp>
      <p:sp>
        <p:nvSpPr>
          <p:cNvPr id="22" name="Rectangle 21"/>
          <p:cNvSpPr/>
          <p:nvPr/>
        </p:nvSpPr>
        <p:spPr>
          <a:xfrm>
            <a:off x="18852" y="763608"/>
            <a:ext cx="5137610" cy="523220"/>
          </a:xfrm>
          <a:prstGeom prst="rect">
            <a:avLst/>
          </a:prstGeom>
          <a:solidFill>
            <a:schemeClr val="accent2"/>
          </a:solidFill>
          <a:ln>
            <a:solidFill>
              <a:schemeClr val="bg1"/>
            </a:solidFill>
          </a:ln>
        </p:spPr>
        <p:txBody>
          <a:bodyPr wrap="square">
            <a:spAutoFit/>
          </a:bodyPr>
          <a:lstStyle/>
          <a:p>
            <a:r>
              <a:rPr lang="en-US" sz="2800" b="1" dirty="0"/>
              <a:t>Professional Discipline and Ethics</a:t>
            </a:r>
            <a:endParaRPr lang="en-US" sz="2800" dirty="0"/>
          </a:p>
        </p:txBody>
      </p:sp>
      <p:sp>
        <p:nvSpPr>
          <p:cNvPr id="8" name="Rectangle 7"/>
          <p:cNvSpPr/>
          <p:nvPr/>
        </p:nvSpPr>
        <p:spPr>
          <a:xfrm>
            <a:off x="0" y="2905361"/>
            <a:ext cx="9238269" cy="461665"/>
          </a:xfrm>
          <a:prstGeom prst="rect">
            <a:avLst/>
          </a:prstGeom>
          <a:solidFill>
            <a:schemeClr val="accent6">
              <a:lumMod val="20000"/>
              <a:lumOff val="80000"/>
            </a:schemeClr>
          </a:solidFill>
          <a:ln>
            <a:solidFill>
              <a:schemeClr val="tx1"/>
            </a:solidFill>
          </a:ln>
        </p:spPr>
        <p:txBody>
          <a:bodyPr wrap="square">
            <a:spAutoFit/>
          </a:bodyPr>
          <a:lstStyle/>
          <a:p>
            <a:r>
              <a:rPr lang="en-US" sz="2400" b="1" dirty="0" smtClean="0"/>
              <a:t>Disclosing conflicts of interest</a:t>
            </a:r>
            <a:endParaRPr lang="en-US" sz="4000" dirty="0"/>
          </a:p>
        </p:txBody>
      </p:sp>
      <p:sp>
        <p:nvSpPr>
          <p:cNvPr id="14" name="Rectangle 13"/>
          <p:cNvSpPr/>
          <p:nvPr/>
        </p:nvSpPr>
        <p:spPr>
          <a:xfrm>
            <a:off x="0" y="3474353"/>
            <a:ext cx="7475456" cy="830997"/>
          </a:xfrm>
          <a:prstGeom prst="rect">
            <a:avLst/>
          </a:prstGeom>
          <a:solidFill>
            <a:schemeClr val="bg2"/>
          </a:solidFill>
          <a:ln>
            <a:solidFill>
              <a:schemeClr val="tx1"/>
            </a:solidFill>
          </a:ln>
        </p:spPr>
        <p:txBody>
          <a:bodyPr wrap="square">
            <a:spAutoFit/>
          </a:bodyPr>
          <a:lstStyle/>
          <a:p>
            <a:r>
              <a:rPr lang="en-US" sz="2400" dirty="0"/>
              <a:t>A conflict of interest is a situation where the concerns or motivations of two parties may be incompatible. </a:t>
            </a:r>
          </a:p>
        </p:txBody>
      </p:sp>
      <p:sp>
        <p:nvSpPr>
          <p:cNvPr id="2" name="Rectangle 1"/>
          <p:cNvSpPr/>
          <p:nvPr/>
        </p:nvSpPr>
        <p:spPr>
          <a:xfrm>
            <a:off x="18852" y="5038556"/>
            <a:ext cx="6096000" cy="1631216"/>
          </a:xfrm>
          <a:prstGeom prst="rect">
            <a:avLst/>
          </a:prstGeom>
          <a:solidFill>
            <a:schemeClr val="accent2">
              <a:lumMod val="20000"/>
              <a:lumOff val="80000"/>
            </a:schemeClr>
          </a:solidFill>
          <a:ln>
            <a:solidFill>
              <a:schemeClr val="tx1">
                <a:lumMod val="85000"/>
                <a:lumOff val="15000"/>
              </a:schemeClr>
            </a:solidFill>
          </a:ln>
        </p:spPr>
        <p:txBody>
          <a:bodyPr>
            <a:spAutoFit/>
          </a:bodyPr>
          <a:lstStyle/>
          <a:p>
            <a:r>
              <a:rPr lang="en-US" sz="2000" dirty="0"/>
              <a:t>It is important to remember that just because a potential conflict of interest exists, there isn’t necessarily a problem or impropriety to be corrected—disclosure presents the opportunity to seek acceptable resolutions and move forward.</a:t>
            </a:r>
            <a:endParaRPr lang="en-US" sz="2000" dirty="0"/>
          </a:p>
        </p:txBody>
      </p:sp>
    </p:spTree>
    <p:extLst>
      <p:ext uri="{BB962C8B-B14F-4D97-AF65-F5344CB8AC3E}">
        <p14:creationId xmlns:p14="http://schemas.microsoft.com/office/powerpoint/2010/main" val="1893484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arn(inVertic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inVertic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2" grpId="0" animBg="1"/>
      <p:bldP spid="8" grpId="0" animBg="1"/>
      <p:bldP spid="14" grpId="0" animBg="1"/>
      <p:bldP spid="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57217" y="0"/>
            <a:ext cx="5489199"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2400" b="1" dirty="0"/>
              <a:t>The Discipline of Project Management</a:t>
            </a:r>
            <a:endParaRPr lang="en-US" sz="2400" dirty="0"/>
          </a:p>
        </p:txBody>
      </p:sp>
      <p:sp>
        <p:nvSpPr>
          <p:cNvPr id="7" name="Rectangle 6"/>
          <p:cNvSpPr/>
          <p:nvPr/>
        </p:nvSpPr>
        <p:spPr>
          <a:xfrm>
            <a:off x="-12227" y="1549975"/>
            <a:ext cx="11113271"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Self-discipline is guided by our ethical standards, which include our personal “code of ethics.”</a:t>
            </a:r>
          </a:p>
          <a:p>
            <a:r>
              <a:rPr lang="en-US" sz="2400" dirty="0"/>
              <a:t>Whether you are a team leader or a team member, you should consider the following:</a:t>
            </a:r>
          </a:p>
        </p:txBody>
      </p:sp>
      <p:sp>
        <p:nvSpPr>
          <p:cNvPr id="22" name="Rectangle 21"/>
          <p:cNvSpPr/>
          <p:nvPr/>
        </p:nvSpPr>
        <p:spPr>
          <a:xfrm>
            <a:off x="18852" y="763608"/>
            <a:ext cx="5137610" cy="523220"/>
          </a:xfrm>
          <a:prstGeom prst="rect">
            <a:avLst/>
          </a:prstGeom>
          <a:solidFill>
            <a:schemeClr val="accent2"/>
          </a:solidFill>
          <a:ln>
            <a:solidFill>
              <a:schemeClr val="bg1"/>
            </a:solidFill>
          </a:ln>
        </p:spPr>
        <p:txBody>
          <a:bodyPr wrap="square">
            <a:spAutoFit/>
          </a:bodyPr>
          <a:lstStyle/>
          <a:p>
            <a:r>
              <a:rPr lang="en-US" sz="2800" b="1" dirty="0"/>
              <a:t>Professional Discipline and Ethics</a:t>
            </a:r>
            <a:endParaRPr lang="en-US" sz="2800" dirty="0"/>
          </a:p>
        </p:txBody>
      </p:sp>
      <p:sp>
        <p:nvSpPr>
          <p:cNvPr id="8" name="Rectangle 7"/>
          <p:cNvSpPr/>
          <p:nvPr/>
        </p:nvSpPr>
        <p:spPr>
          <a:xfrm>
            <a:off x="-12230" y="3119635"/>
            <a:ext cx="9238269" cy="461665"/>
          </a:xfrm>
          <a:prstGeom prst="rect">
            <a:avLst/>
          </a:prstGeom>
          <a:solidFill>
            <a:schemeClr val="accent6">
              <a:lumMod val="20000"/>
              <a:lumOff val="80000"/>
            </a:schemeClr>
          </a:solidFill>
          <a:ln>
            <a:solidFill>
              <a:schemeClr val="tx1"/>
            </a:solidFill>
          </a:ln>
        </p:spPr>
        <p:txBody>
          <a:bodyPr wrap="square">
            <a:spAutoFit/>
          </a:bodyPr>
          <a:lstStyle/>
          <a:p>
            <a:r>
              <a:rPr lang="en-US" sz="2400" b="1" dirty="0"/>
              <a:t>Maintaining an attitude of mutual cooperation: </a:t>
            </a:r>
            <a:endParaRPr lang="en-US" sz="4800" dirty="0"/>
          </a:p>
        </p:txBody>
      </p:sp>
      <p:sp>
        <p:nvSpPr>
          <p:cNvPr id="14" name="Rectangle 13"/>
          <p:cNvSpPr/>
          <p:nvPr/>
        </p:nvSpPr>
        <p:spPr>
          <a:xfrm>
            <a:off x="18852" y="3996797"/>
            <a:ext cx="7022971" cy="2554545"/>
          </a:xfrm>
          <a:prstGeom prst="rect">
            <a:avLst/>
          </a:prstGeom>
          <a:solidFill>
            <a:schemeClr val="bg2"/>
          </a:solidFill>
          <a:ln>
            <a:solidFill>
              <a:schemeClr val="tx1"/>
            </a:solidFill>
          </a:ln>
        </p:spPr>
        <p:txBody>
          <a:bodyPr wrap="square">
            <a:spAutoFit/>
          </a:bodyPr>
          <a:lstStyle/>
          <a:p>
            <a:r>
              <a:rPr lang="en-US" sz="2000" dirty="0"/>
              <a:t>This means considering others when making decisions related to your work. When seeking resources as a project leader, are you considering other work already in progress? As a team member, are you properly dividing your time rather than working on the tasks you prefer? Are you protecting the reputations of your team members and colleagues? When you make a mistake, are you “fessing up” to it? Are you asking others about their preferences instead of making assumptions?</a:t>
            </a:r>
            <a:endParaRPr lang="en-US" sz="2800" dirty="0"/>
          </a:p>
        </p:txBody>
      </p:sp>
    </p:spTree>
    <p:extLst>
      <p:ext uri="{BB962C8B-B14F-4D97-AF65-F5344CB8AC3E}">
        <p14:creationId xmlns:p14="http://schemas.microsoft.com/office/powerpoint/2010/main" val="1989629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arn(inVertical)">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2" grpId="0" animBg="1"/>
      <p:bldP spid="8" grpId="0" animBg="1"/>
      <p:bldP spid="1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57217" y="0"/>
            <a:ext cx="5489199"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2400" b="1" dirty="0"/>
              <a:t>The Discipline of Project Management</a:t>
            </a:r>
            <a:endParaRPr lang="en-US" sz="2400" dirty="0"/>
          </a:p>
        </p:txBody>
      </p:sp>
      <p:sp>
        <p:nvSpPr>
          <p:cNvPr id="7" name="Rectangle 6"/>
          <p:cNvSpPr/>
          <p:nvPr/>
        </p:nvSpPr>
        <p:spPr>
          <a:xfrm>
            <a:off x="-12227" y="1549975"/>
            <a:ext cx="11113271"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Self-discipline is guided by our ethical standards, which include our personal “code of ethics.”</a:t>
            </a:r>
          </a:p>
          <a:p>
            <a:r>
              <a:rPr lang="en-US" sz="2400" dirty="0"/>
              <a:t>Whether you are a team leader or a team member, you should consider the following:</a:t>
            </a:r>
          </a:p>
        </p:txBody>
      </p:sp>
      <p:sp>
        <p:nvSpPr>
          <p:cNvPr id="22" name="Rectangle 21"/>
          <p:cNvSpPr/>
          <p:nvPr/>
        </p:nvSpPr>
        <p:spPr>
          <a:xfrm>
            <a:off x="18852" y="763608"/>
            <a:ext cx="5137610" cy="523220"/>
          </a:xfrm>
          <a:prstGeom prst="rect">
            <a:avLst/>
          </a:prstGeom>
          <a:solidFill>
            <a:schemeClr val="accent2"/>
          </a:solidFill>
          <a:ln>
            <a:solidFill>
              <a:schemeClr val="bg1"/>
            </a:solidFill>
          </a:ln>
        </p:spPr>
        <p:txBody>
          <a:bodyPr wrap="square">
            <a:spAutoFit/>
          </a:bodyPr>
          <a:lstStyle/>
          <a:p>
            <a:r>
              <a:rPr lang="en-US" sz="2800" b="1" dirty="0"/>
              <a:t>Professional Discipline and Ethics</a:t>
            </a:r>
            <a:endParaRPr lang="en-US" sz="2800" dirty="0"/>
          </a:p>
        </p:txBody>
      </p:sp>
      <p:sp>
        <p:nvSpPr>
          <p:cNvPr id="8" name="Rectangle 7"/>
          <p:cNvSpPr/>
          <p:nvPr/>
        </p:nvSpPr>
        <p:spPr>
          <a:xfrm>
            <a:off x="-12230" y="3119635"/>
            <a:ext cx="9238269" cy="461665"/>
          </a:xfrm>
          <a:prstGeom prst="rect">
            <a:avLst/>
          </a:prstGeom>
          <a:solidFill>
            <a:schemeClr val="accent6">
              <a:lumMod val="20000"/>
              <a:lumOff val="80000"/>
            </a:schemeClr>
          </a:solidFill>
          <a:ln>
            <a:solidFill>
              <a:schemeClr val="tx1"/>
            </a:solidFill>
          </a:ln>
        </p:spPr>
        <p:txBody>
          <a:bodyPr wrap="square">
            <a:spAutoFit/>
          </a:bodyPr>
          <a:lstStyle/>
          <a:p>
            <a:r>
              <a:rPr lang="en-US" sz="2400" b="1" dirty="0"/>
              <a:t>Advocating for team members: </a:t>
            </a:r>
            <a:endParaRPr lang="en-US" sz="6000" dirty="0"/>
          </a:p>
        </p:txBody>
      </p:sp>
      <p:sp>
        <p:nvSpPr>
          <p:cNvPr id="14" name="Rectangle 13"/>
          <p:cNvSpPr/>
          <p:nvPr/>
        </p:nvSpPr>
        <p:spPr>
          <a:xfrm>
            <a:off x="18852" y="3996797"/>
            <a:ext cx="7230360" cy="2554545"/>
          </a:xfrm>
          <a:prstGeom prst="rect">
            <a:avLst/>
          </a:prstGeom>
          <a:solidFill>
            <a:schemeClr val="bg2"/>
          </a:solidFill>
          <a:ln>
            <a:solidFill>
              <a:schemeClr val="tx1"/>
            </a:solidFill>
          </a:ln>
        </p:spPr>
        <p:txBody>
          <a:bodyPr wrap="square">
            <a:spAutoFit/>
          </a:bodyPr>
          <a:lstStyle/>
          <a:p>
            <a:r>
              <a:rPr lang="en-US" sz="2000" dirty="0"/>
              <a:t>Whether we like it or not, individual success is often linked to the success or failure of the projects to which we are assigned. The absolute complexity of these projects can result in a skewed “view from the outside” that may have a very real—even detrimental—effect on the careers of team members. Are you taking credit for the work of others? Are team members being recognized for their hard work? Are people being unjustly blamed for failure? Is there “blamestorming”.</a:t>
            </a:r>
            <a:endParaRPr lang="en-US" sz="3600" dirty="0"/>
          </a:p>
        </p:txBody>
      </p:sp>
    </p:spTree>
    <p:extLst>
      <p:ext uri="{BB962C8B-B14F-4D97-AF65-F5344CB8AC3E}">
        <p14:creationId xmlns:p14="http://schemas.microsoft.com/office/powerpoint/2010/main" val="3238765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arn(inVertical)">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2" grpId="0" animBg="1"/>
      <p:bldP spid="8" grpId="0" animBg="1"/>
      <p:bldP spid="1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57217" y="0"/>
            <a:ext cx="5489199"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a:effectLst>
                  <a:outerShdw blurRad="38100" dist="38100" dir="2700000" algn="tl">
                    <a:srgbClr val="000000">
                      <a:alpha val="43137"/>
                    </a:srgbClr>
                  </a:outerShdw>
                </a:effectLst>
              </a:rPr>
              <a:t>Summary and Conclusion</a:t>
            </a:r>
            <a:endParaRPr lang="en-US" sz="4000" b="1" dirty="0">
              <a:effectLst>
                <a:outerShdw blurRad="38100" dist="38100" dir="2700000" algn="tl">
                  <a:srgbClr val="000000">
                    <a:alpha val="43137"/>
                  </a:srgbClr>
                </a:outerShdw>
              </a:effectLst>
            </a:endParaRPr>
          </a:p>
        </p:txBody>
      </p:sp>
      <p:sp>
        <p:nvSpPr>
          <p:cNvPr id="7" name="Rectangle 6"/>
          <p:cNvSpPr/>
          <p:nvPr/>
        </p:nvSpPr>
        <p:spPr>
          <a:xfrm>
            <a:off x="-12227" y="1465661"/>
            <a:ext cx="11113271"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By continuously thinking about how factors such as leadership style and motivators influence the way we work, leaders can create an environment that enhances the opportunity for project success. </a:t>
            </a:r>
          </a:p>
        </p:txBody>
      </p:sp>
      <p:sp>
        <p:nvSpPr>
          <p:cNvPr id="22" name="Rectangle 21"/>
          <p:cNvSpPr/>
          <p:nvPr/>
        </p:nvSpPr>
        <p:spPr>
          <a:xfrm>
            <a:off x="18852" y="763608"/>
            <a:ext cx="5137610" cy="523220"/>
          </a:xfrm>
          <a:prstGeom prst="rect">
            <a:avLst/>
          </a:prstGeom>
          <a:solidFill>
            <a:schemeClr val="accent2"/>
          </a:solidFill>
          <a:ln>
            <a:solidFill>
              <a:schemeClr val="bg1"/>
            </a:solidFill>
          </a:ln>
        </p:spPr>
        <p:txBody>
          <a:bodyPr wrap="square">
            <a:spAutoFit/>
          </a:bodyPr>
          <a:lstStyle/>
          <a:p>
            <a:r>
              <a:rPr lang="en-US" sz="2800" b="1" dirty="0"/>
              <a:t>Professional Discipline and Ethics</a:t>
            </a:r>
            <a:endParaRPr lang="en-US" sz="2800" dirty="0"/>
          </a:p>
        </p:txBody>
      </p:sp>
      <p:sp>
        <p:nvSpPr>
          <p:cNvPr id="8" name="Rectangle 7"/>
          <p:cNvSpPr/>
          <p:nvPr/>
        </p:nvSpPr>
        <p:spPr>
          <a:xfrm>
            <a:off x="-12230" y="3035321"/>
            <a:ext cx="7478260" cy="1938992"/>
          </a:xfrm>
          <a:prstGeom prst="rect">
            <a:avLst/>
          </a:prstGeom>
          <a:solidFill>
            <a:schemeClr val="accent6">
              <a:lumMod val="20000"/>
              <a:lumOff val="80000"/>
            </a:schemeClr>
          </a:solidFill>
          <a:ln>
            <a:solidFill>
              <a:schemeClr val="tx1"/>
            </a:solidFill>
          </a:ln>
        </p:spPr>
        <p:txBody>
          <a:bodyPr wrap="square">
            <a:spAutoFit/>
          </a:bodyPr>
          <a:lstStyle/>
          <a:p>
            <a:r>
              <a:rPr lang="en-US" sz="2000" dirty="0"/>
              <a:t>In realizing who we lead and how we influence those people, we also build the opportunity to shape the culture of a team in positive ways. Ultimately, effective project leaders are professionals who take the aspects of their work and the ethics of their behaviors seriously. As you continue reading this book, make a mental note of what we’ve discussed here.</a:t>
            </a:r>
          </a:p>
        </p:txBody>
      </p:sp>
      <p:sp>
        <p:nvSpPr>
          <p:cNvPr id="14" name="Rectangle 13"/>
          <p:cNvSpPr/>
          <p:nvPr/>
        </p:nvSpPr>
        <p:spPr>
          <a:xfrm>
            <a:off x="0" y="5423594"/>
            <a:ext cx="7466030" cy="1323439"/>
          </a:xfrm>
          <a:prstGeom prst="rect">
            <a:avLst/>
          </a:prstGeom>
          <a:solidFill>
            <a:schemeClr val="bg2"/>
          </a:solidFill>
          <a:ln>
            <a:solidFill>
              <a:schemeClr val="tx1"/>
            </a:solidFill>
          </a:ln>
        </p:spPr>
        <p:txBody>
          <a:bodyPr wrap="square">
            <a:spAutoFit/>
          </a:bodyPr>
          <a:lstStyle/>
          <a:p>
            <a:r>
              <a:rPr lang="en-US" sz="2000" dirty="0"/>
              <a:t>Each of three primary leadership responsibilities (prioritization of work, team leadership, and communication) offer unique challenges to who we are as leaders— don’t forget to consider each aspect of effective leadership while performing them!</a:t>
            </a:r>
            <a:endParaRPr lang="en-US" sz="4400" dirty="0"/>
          </a:p>
        </p:txBody>
      </p:sp>
    </p:spTree>
    <p:extLst>
      <p:ext uri="{BB962C8B-B14F-4D97-AF65-F5344CB8AC3E}">
        <p14:creationId xmlns:p14="http://schemas.microsoft.com/office/powerpoint/2010/main" val="1798316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barn(inVertical)">
                                      <p:cBhvr>
                                        <p:cTn id="13" dur="500"/>
                                        <p:tgtEl>
                                          <p:spTgt spid="2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barn(inVertical)">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7" grpId="0" animBg="1"/>
      <p:bldP spid="22" grpId="0" animBg="1"/>
      <p:bldP spid="8" grpId="0" animBg="1"/>
      <p:bldP spid="1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4" name="Rectangle 3"/>
          <p:cNvSpPr/>
          <p:nvPr/>
        </p:nvSpPr>
        <p:spPr>
          <a:xfrm>
            <a:off x="3529190" y="2385317"/>
            <a:ext cx="3813865" cy="1031564"/>
          </a:xfrm>
          <a:prstGeom prst="rect">
            <a:avLst/>
          </a:prstGeom>
          <a:solidFill>
            <a:schemeClr val="tx1"/>
          </a:solidFill>
          <a:ln>
            <a:solidFill>
              <a:schemeClr val="bg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7000"/>
              </a:lnSpc>
            </a:pPr>
            <a:r>
              <a:rPr lang="en-US" sz="60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Thank You</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35768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otalTime>1854</TotalTime>
  <Words>3048</Words>
  <Application>Microsoft Office PowerPoint</Application>
  <PresentationFormat>Widescreen</PresentationFormat>
  <Paragraphs>214</Paragraphs>
  <Slides>45</Slides>
  <Notes>0</Notes>
  <HiddenSlides>0</HiddenSlides>
  <MMClips>1</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45</vt:i4>
      </vt:variant>
    </vt:vector>
  </HeadingPairs>
  <TitlesOfParts>
    <vt:vector size="52" baseType="lpstr">
      <vt:lpstr>Arial</vt:lpstr>
      <vt:lpstr>Calibri</vt:lpstr>
      <vt:lpstr>Calibri Light</vt:lpstr>
      <vt:lpstr>LMSans10-Bold</vt:lpstr>
      <vt:lpstr>Times New Roman</vt:lpstr>
      <vt:lpstr>Office Theme</vt:lpstr>
      <vt:lpstr>1_Office Theme</vt:lpstr>
      <vt:lpstr>Leadership, Influence and culture Chapter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communication Chapter 1</dc:title>
  <dc:creator>Merna</dc:creator>
  <cp:lastModifiedBy>Merna</cp:lastModifiedBy>
  <cp:revision>86</cp:revision>
  <dcterms:created xsi:type="dcterms:W3CDTF">2021-01-29T09:19:11Z</dcterms:created>
  <dcterms:modified xsi:type="dcterms:W3CDTF">2021-08-30T10:55:50Z</dcterms:modified>
</cp:coreProperties>
</file>