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ppt/tags/tag9.xml" ContentType="application/vnd.openxmlformats-officedocument.presentationml.tags+xml"/>
  <Override PartName="/ppt/tags/tag10.xml" ContentType="application/vnd.openxmlformats-officedocument.presentationml.tags+xml"/>
  <Override PartName="/docProps/app.xml" ContentType="application/vnd.openxmlformats-officedocument.extended-properties+xml"/>
  <Override PartName="/ppt/tags/tag7.xml" ContentType="application/vnd.openxmlformats-officedocument.presentationml.tags+xml"/>
  <Override PartName="/ppt/tags/tag11.xml" ContentType="application/vnd.openxmlformats-officedocument.presentationml.tags+xml"/>
  <Override PartName="/ppt/tags/tag3.xml" ContentType="application/vnd.openxmlformats-officedocument.presentationml.tags+xml"/>
  <Override PartName="/ppt/tags/tag12.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8.xml" ContentType="application/vnd.openxmlformats-officedocument.presentationml.tags+xml"/>
  <Override PartName="/ppt/tags/tag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77" r:id="rId4"/>
    <p:sldId id="260" r:id="rId5"/>
    <p:sldId id="274" r:id="rId6"/>
    <p:sldId id="276" r:id="rId7"/>
    <p:sldId id="261" r:id="rId8"/>
    <p:sldId id="262" r:id="rId9"/>
    <p:sldId id="263" r:id="rId10"/>
    <p:sldId id="264" r:id="rId11"/>
    <p:sldId id="265" r:id="rId12"/>
    <p:sldId id="266" r:id="rId13"/>
    <p:sldId id="267" r:id="rId14"/>
    <p:sldId id="268" r:id="rId15"/>
    <p:sldId id="275" r:id="rId16"/>
    <p:sldId id="25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72FB1D-3A1D-4BDD-ACD0-122DBC692DA1}" type="datetimeFigureOut">
              <a:rPr lang="en-GB" smtClean="0"/>
              <a:t>08/01/2024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D04B47-7348-47AE-B08A-974492E7B413}" type="slidenum">
              <a:rPr lang="en-GB" smtClean="0"/>
              <a:t>‹#›</a:t>
            </a:fld>
            <a:endParaRPr lang="en-GB"/>
          </a:p>
        </p:txBody>
      </p:sp>
    </p:spTree>
    <p:extLst>
      <p:ext uri="{BB962C8B-B14F-4D97-AF65-F5344CB8AC3E}">
        <p14:creationId xmlns:p14="http://schemas.microsoft.com/office/powerpoint/2010/main" val="1483531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5D04B47-7348-47AE-B08A-974492E7B413}" type="slidenum">
              <a:rPr lang="en-GB" smtClean="0"/>
              <a:t>1</a:t>
            </a:fld>
            <a:endParaRPr lang="en-GB"/>
          </a:p>
        </p:txBody>
      </p:sp>
    </p:spTree>
    <p:extLst>
      <p:ext uri="{BB962C8B-B14F-4D97-AF65-F5344CB8AC3E}">
        <p14:creationId xmlns:p14="http://schemas.microsoft.com/office/powerpoint/2010/main" val="2033972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1021328" y="5040177"/>
            <a:ext cx="5882401" cy="1034667"/>
          </a:xfrm>
          <a:prstGeom prst="rect">
            <a:avLst/>
          </a:prstGeom>
        </p:spPr>
      </p:pic>
      <p:sp>
        <p:nvSpPr>
          <p:cNvPr id="14" name="TextBox 13"/>
          <p:cNvSpPr txBox="1"/>
          <p:nvPr/>
        </p:nvSpPr>
        <p:spPr>
          <a:xfrm>
            <a:off x="229955" y="2621322"/>
            <a:ext cx="5576591" cy="1815882"/>
          </a:xfrm>
          <a:prstGeom prst="rect">
            <a:avLst/>
          </a:prstGeom>
          <a:noFill/>
        </p:spPr>
        <p:txBody>
          <a:bodyPr wrap="none" rtlCol="0">
            <a:spAutoFit/>
          </a:bodyPr>
          <a:lstStyle/>
          <a:p>
            <a:r>
              <a:rPr lang="en-US"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Presentation and Writing Skills </a:t>
            </a:r>
          </a:p>
          <a:p>
            <a:r>
              <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Manal El-Sayed</a:t>
            </a:r>
          </a:p>
          <a:p>
            <a:endParaRPr lang="ar-EG"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Introduction to the course</a:t>
            </a:r>
          </a:p>
        </p:txBody>
      </p:sp>
      <p:sp>
        <p:nvSpPr>
          <p:cNvPr id="16" name="TextBox 15"/>
          <p:cNvSpPr txBox="1"/>
          <p:nvPr/>
        </p:nvSpPr>
        <p:spPr>
          <a:xfrm>
            <a:off x="621799" y="5265122"/>
            <a:ext cx="3174450" cy="584775"/>
          </a:xfrm>
          <a:prstGeom prst="rect">
            <a:avLst/>
          </a:prstGeom>
          <a:noFill/>
        </p:spPr>
        <p:txBody>
          <a:bodyPr wrap="square" rtlCol="0">
            <a:spAutoFit/>
          </a:bodyPr>
          <a:lstStyle/>
          <a:p>
            <a:pPr algn="ctr"/>
            <a:r>
              <a:rPr lang="en-US"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MGM223</a:t>
            </a:r>
          </a:p>
        </p:txBody>
      </p:sp>
      <p:sp>
        <p:nvSpPr>
          <p:cNvPr id="3" name="Rectangle 2">
            <a:extLst>
              <a:ext uri="{FF2B5EF4-FFF2-40B4-BE49-F238E27FC236}">
                <a16:creationId xmlns:a16="http://schemas.microsoft.com/office/drawing/2014/main" id="{AC5C7B18-66BD-7BE7-F1FC-ACF3BDA7862A}"/>
              </a:ext>
            </a:extLst>
          </p:cNvPr>
          <p:cNvSpPr/>
          <p:nvPr/>
        </p:nvSpPr>
        <p:spPr>
          <a:xfrm>
            <a:off x="2582779" y="78003"/>
            <a:ext cx="9494243" cy="705153"/>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highlight>
                <a:srgbClr val="C0C0C0"/>
              </a:highlight>
            </a:endParaRPr>
          </a:p>
        </p:txBody>
      </p:sp>
      <p:sp>
        <p:nvSpPr>
          <p:cNvPr id="5" name="Oval 4">
            <a:extLst>
              <a:ext uri="{FF2B5EF4-FFF2-40B4-BE49-F238E27FC236}">
                <a16:creationId xmlns:a16="http://schemas.microsoft.com/office/drawing/2014/main" id="{B256C03D-7AC6-E6F1-FE82-5D020B9A4C06}"/>
              </a:ext>
            </a:extLst>
          </p:cNvPr>
          <p:cNvSpPr/>
          <p:nvPr/>
        </p:nvSpPr>
        <p:spPr>
          <a:xfrm>
            <a:off x="5806546" y="-8731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7" name="Oval 6">
            <a:extLst>
              <a:ext uri="{FF2B5EF4-FFF2-40B4-BE49-F238E27FC236}">
                <a16:creationId xmlns:a16="http://schemas.microsoft.com/office/drawing/2014/main" id="{1164EA9F-2197-9976-4708-FB4981CD4971}"/>
              </a:ext>
            </a:extLst>
          </p:cNvPr>
          <p:cNvSpPr/>
          <p:nvPr/>
        </p:nvSpPr>
        <p:spPr>
          <a:xfrm>
            <a:off x="5806546" y="-276225"/>
            <a:ext cx="7410450" cy="7410450"/>
          </a:xfrm>
          <a:prstGeom prst="ellipse">
            <a:avLst/>
          </a:prstGeom>
          <a:blipFill>
            <a:blip r:embed="rId5"/>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3079594" y="1437169"/>
            <a:ext cx="6513944"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ABOUT THE INSTRUCTOR  </a:t>
            </a:r>
          </a:p>
        </p:txBody>
      </p:sp>
      <p:sp>
        <p:nvSpPr>
          <p:cNvPr id="9" name="TextBox 8"/>
          <p:cNvSpPr txBox="1"/>
          <p:nvPr/>
        </p:nvSpPr>
        <p:spPr>
          <a:xfrm>
            <a:off x="3535680" y="2204822"/>
            <a:ext cx="7776633"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PHD Holder from Cairo University. Faculty of Economics and political Science. Public Administration Department.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Assistant professor at an Egyptian University.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Consultant for Administrative and institutional development.</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Reviewer to many different international journals. </a:t>
            </a:r>
          </a:p>
          <a:p>
            <a:pPr marL="285750" indent="-285750">
              <a:lnSpc>
                <a:spcPct val="200000"/>
              </a:lnSpc>
              <a:buFont typeface="Wingdings" panose="05000000000000000000" pitchFamily="2" charset="2"/>
              <a:buChar char="q"/>
            </a:pP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Supervisor on DPA programs in an academy.  </a:t>
            </a:r>
          </a:p>
        </p:txBody>
      </p:sp>
      <p:pic>
        <p:nvPicPr>
          <p:cNvPr id="11" name="Picture 10">
            <a:extLst>
              <a:ext uri="{FF2B5EF4-FFF2-40B4-BE49-F238E27FC236}">
                <a16:creationId xmlns:a16="http://schemas.microsoft.com/office/drawing/2014/main" id="{6518318E-C17C-6C8D-A667-DDEF8558B209}"/>
              </a:ext>
            </a:extLst>
          </p:cNvPr>
          <p:cNvPicPr>
            <a:picLocks noChangeAspect="1"/>
          </p:cNvPicPr>
          <p:nvPr/>
        </p:nvPicPr>
        <p:blipFill rotWithShape="1">
          <a:blip r:embed="rId4"/>
          <a:srcRect l="13049" t="9605" r="9895" b="27625"/>
          <a:stretch/>
        </p:blipFill>
        <p:spPr>
          <a:xfrm>
            <a:off x="73897" y="1074692"/>
            <a:ext cx="2571051" cy="3547859"/>
          </a:xfrm>
          <a:prstGeom prst="rect">
            <a:avLst/>
          </a:prstGeom>
        </p:spPr>
      </p:pic>
      <p:sp>
        <p:nvSpPr>
          <p:cNvPr id="13" name="TextBox 12">
            <a:extLst>
              <a:ext uri="{FF2B5EF4-FFF2-40B4-BE49-F238E27FC236}">
                <a16:creationId xmlns:a16="http://schemas.microsoft.com/office/drawing/2014/main" id="{3E66E961-C4A3-49BF-CA4E-AB0D7FFFF83B}"/>
              </a:ext>
            </a:extLst>
          </p:cNvPr>
          <p:cNvSpPr txBox="1"/>
          <p:nvPr/>
        </p:nvSpPr>
        <p:spPr>
          <a:xfrm>
            <a:off x="2900680" y="628877"/>
            <a:ext cx="6228080" cy="523220"/>
          </a:xfrm>
          <a:prstGeom prst="rect">
            <a:avLst/>
          </a:prstGeom>
          <a:noFill/>
        </p:spPr>
        <p:txBody>
          <a:bodyPr wrap="square">
            <a:spAutoFit/>
          </a:bodyPr>
          <a:lstStyle/>
          <a:p>
            <a:r>
              <a:rPr lang="en-GB" sz="2800" dirty="0">
                <a:cs typeface="Tajawal Medium" panose="00000600000000000000" pitchFamily="2" charset="-78"/>
              </a:rPr>
              <a:t>BREIF BIO </a:t>
            </a: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7AA9233-12C5-2A4F-EEB7-F1A2581412F9}"/>
              </a:ext>
            </a:extLst>
          </p:cNvPr>
          <p:cNvSpPr/>
          <p:nvPr/>
        </p:nvSpPr>
        <p:spPr>
          <a:xfrm>
            <a:off x="2165684" y="1364915"/>
            <a:ext cx="7138737" cy="213360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sz="4000" dirty="0">
                <a:cs typeface="PT Bold Heading" panose="02010400000000000000" pitchFamily="2" charset="-78"/>
              </a:rPr>
              <a:t>مواعيد المحاضرات الخاصة بالكورس </a:t>
            </a:r>
            <a:endParaRPr lang="en-GB" sz="4000" dirty="0">
              <a:cs typeface="PT Bold Heading" panose="02010400000000000000" pitchFamily="2" charset="-78"/>
            </a:endParaRPr>
          </a:p>
        </p:txBody>
      </p:sp>
      <p:pic>
        <p:nvPicPr>
          <p:cNvPr id="9" name="Picture 8" descr="Business woman raising hand">
            <a:extLst>
              <a:ext uri="{FF2B5EF4-FFF2-40B4-BE49-F238E27FC236}">
                <a16:creationId xmlns:a16="http://schemas.microsoft.com/office/drawing/2014/main" id="{81281526-876A-6689-F4CB-454D580F56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007" y="1673727"/>
            <a:ext cx="3329354" cy="4828673"/>
          </a:xfrm>
          <a:prstGeom prst="rect">
            <a:avLst/>
          </a:prstGeom>
        </p:spPr>
      </p:pic>
    </p:spTree>
    <p:custDataLst>
      <p:tags r:id="rId1"/>
    </p:custDataLst>
    <p:extLst>
      <p:ext uri="{BB962C8B-B14F-4D97-AF65-F5344CB8AC3E}">
        <p14:creationId xmlns:p14="http://schemas.microsoft.com/office/powerpoint/2010/main" val="1318463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303384" y="718058"/>
            <a:ext cx="4280018" cy="369332"/>
          </a:xfrm>
          <a:prstGeom prst="rect">
            <a:avLst/>
          </a:prstGeom>
          <a:noFill/>
        </p:spPr>
        <p:txBody>
          <a:bodyPr wrap="none" rtlCol="0">
            <a:spAutoFit/>
          </a:bodyPr>
          <a:lstStyle/>
          <a:p>
            <a:r>
              <a:rPr lang="en-US" dirty="0">
                <a:latin typeface="Tajawal Medium" panose="00000600000000000000" pitchFamily="2" charset="-78"/>
                <a:cs typeface="Tajawal Medium" panose="00000600000000000000" pitchFamily="2" charset="-78"/>
              </a:rPr>
              <a:t>GO THROUGH YOUR COURSE PLAN </a:t>
            </a:r>
          </a:p>
        </p:txBody>
      </p:sp>
      <p:sp>
        <p:nvSpPr>
          <p:cNvPr id="11" name="Subtitle 10">
            <a:extLst>
              <a:ext uri="{FF2B5EF4-FFF2-40B4-BE49-F238E27FC236}">
                <a16:creationId xmlns:a16="http://schemas.microsoft.com/office/drawing/2014/main" id="{8DC26B77-E12F-6826-9C31-6287AD848011}"/>
              </a:ext>
            </a:extLst>
          </p:cNvPr>
          <p:cNvSpPr>
            <a:spLocks noGrp="1"/>
          </p:cNvSpPr>
          <p:nvPr>
            <p:ph type="subTitle" idx="1"/>
          </p:nvPr>
        </p:nvSpPr>
        <p:spPr>
          <a:xfrm>
            <a:off x="2560734" y="2169160"/>
            <a:ext cx="7768718" cy="2519680"/>
          </a:xfrm>
        </p:spPr>
        <p:txBody>
          <a:bodyPr/>
          <a:lstStyle/>
          <a:p>
            <a:r>
              <a:rPr lang="en-US" sz="3600" b="1" dirty="0">
                <a:solidFill>
                  <a:srgbClr val="FF0000"/>
                </a:solidFill>
                <a:effectLst>
                  <a:outerShdw blurRad="38100" dist="38100" dir="2700000" algn="tl">
                    <a:srgbClr val="000000">
                      <a:alpha val="43137"/>
                    </a:srgbClr>
                  </a:outerShdw>
                </a:effectLst>
              </a:rPr>
              <a:t>YOUR COURSE TITTLE IS</a:t>
            </a:r>
          </a:p>
          <a:p>
            <a:pPr algn="l"/>
            <a:endParaRPr lang="en-US" sz="3600" dirty="0"/>
          </a:p>
          <a:p>
            <a:r>
              <a:rPr lang="en-US" sz="3600" dirty="0"/>
              <a:t> </a:t>
            </a:r>
            <a:r>
              <a:rPr lang="en-US" sz="3600" b="1" u="sng" dirty="0">
                <a:effectLst>
                  <a:outerShdw blurRad="38100" dist="38100" dir="2700000" algn="tl">
                    <a:srgbClr val="000000">
                      <a:alpha val="43137"/>
                    </a:srgbClr>
                  </a:outerShdw>
                </a:effectLst>
              </a:rPr>
              <a:t>PRESENTATIONS AND WRITING SKILLS </a:t>
            </a:r>
          </a:p>
          <a:p>
            <a:pPr algn="l"/>
            <a:endParaRPr lang="en-US" dirty="0"/>
          </a:p>
          <a:p>
            <a:pPr algn="l"/>
            <a:endParaRPr lang="en-GB" dirty="0"/>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5467CD8-452A-41BD-02DF-7323DDD749FC}"/>
              </a:ext>
            </a:extLst>
          </p:cNvPr>
          <p:cNvSpPr txBox="1"/>
          <p:nvPr/>
        </p:nvSpPr>
        <p:spPr>
          <a:xfrm>
            <a:off x="1603814" y="1472470"/>
            <a:ext cx="7786254" cy="3913059"/>
          </a:xfrm>
          <a:prstGeom prst="rect">
            <a:avLst/>
          </a:prstGeom>
          <a:noFill/>
        </p:spPr>
        <p:txBody>
          <a:bodyPr wrap="square">
            <a:spAutoFit/>
          </a:bodyPr>
          <a:lstStyle/>
          <a:p>
            <a:pPr>
              <a:lnSpc>
                <a:spcPct val="150000"/>
              </a:lnSpc>
            </a:pPr>
            <a:r>
              <a:rPr lang="en-US" sz="2400" b="1" dirty="0">
                <a:solidFill>
                  <a:srgbClr val="002060"/>
                </a:solidFill>
                <a:effectLst>
                  <a:outerShdw blurRad="38100" dist="38100" dir="2700000" algn="tl">
                    <a:srgbClr val="000000">
                      <a:alpha val="43137"/>
                    </a:srgbClr>
                  </a:outerShdw>
                </a:effectLst>
              </a:rPr>
              <a:t>This course helps students discover how to craft presentations around essential objectives, present key concepts and ideas with power and enthusiasm, design, and present effective visuals, and employ techniques for polishing and mastering presentation delivery. Executives, managers, and staff alike will boost presentation performance with this training course.</a:t>
            </a:r>
          </a:p>
        </p:txBody>
      </p:sp>
      <p:sp>
        <p:nvSpPr>
          <p:cNvPr id="8" name="TextBox 7">
            <a:extLst>
              <a:ext uri="{FF2B5EF4-FFF2-40B4-BE49-F238E27FC236}">
                <a16:creationId xmlns:a16="http://schemas.microsoft.com/office/drawing/2014/main" id="{19307087-BCF6-FADF-26CB-C1F21C190588}"/>
              </a:ext>
            </a:extLst>
          </p:cNvPr>
          <p:cNvSpPr txBox="1"/>
          <p:nvPr/>
        </p:nvSpPr>
        <p:spPr>
          <a:xfrm>
            <a:off x="130614" y="1125756"/>
            <a:ext cx="2946400" cy="369332"/>
          </a:xfrm>
          <a:prstGeom prst="rect">
            <a:avLst/>
          </a:prstGeom>
          <a:noFill/>
        </p:spPr>
        <p:txBody>
          <a:bodyPr wrap="square" rtlCol="0">
            <a:spAutoFit/>
          </a:bodyPr>
          <a:lstStyle/>
          <a:p>
            <a:endParaRPr lang="en-GB" dirty="0">
              <a:highlight>
                <a:srgbClr val="C0C0C0"/>
              </a:highlight>
            </a:endParaRPr>
          </a:p>
        </p:txBody>
      </p:sp>
    </p:spTree>
    <p:custDataLst>
      <p:tags r:id="rId1"/>
    </p:custDataLst>
    <p:extLst>
      <p:ext uri="{BB962C8B-B14F-4D97-AF65-F5344CB8AC3E}">
        <p14:creationId xmlns:p14="http://schemas.microsoft.com/office/powerpoint/2010/main" val="171222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nodeType="clickEffect">
                                  <p:stCondLst>
                                    <p:cond delay="0"/>
                                  </p:stCondLst>
                                  <p:iterate type="lt">
                                    <p:tmPct val="4000"/>
                                  </p:iterate>
                                  <p:childTnLst>
                                    <p:set>
                                      <p:cBhvr override="childStyle">
                                        <p:cTn id="6" dur="500" fill="hold"/>
                                        <p:tgtEl>
                                          <p:spTgt spid="10">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22EF6DD4-6826-B579-15A6-C7620363C389}"/>
              </a:ext>
            </a:extLst>
          </p:cNvPr>
          <p:cNvSpPr txBox="1"/>
          <p:nvPr/>
        </p:nvSpPr>
        <p:spPr>
          <a:xfrm>
            <a:off x="1447530" y="1769401"/>
            <a:ext cx="5094573" cy="204158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Topics:</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Communication Types.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Types of Audience.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The main Types of writing.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Effective Persuasive content.</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80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Essentials for Dynamic Presentations.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
        <p:nvSpPr>
          <p:cNvPr id="7" name="TextBox 6">
            <a:extLst>
              <a:ext uri="{FF2B5EF4-FFF2-40B4-BE49-F238E27FC236}">
                <a16:creationId xmlns:a16="http://schemas.microsoft.com/office/drawing/2014/main" id="{CB60D804-2D49-0953-AF3E-2A2B11592F06}"/>
              </a:ext>
            </a:extLst>
          </p:cNvPr>
          <p:cNvSpPr txBox="1"/>
          <p:nvPr/>
        </p:nvSpPr>
        <p:spPr>
          <a:xfrm>
            <a:off x="5629918" y="1638766"/>
            <a:ext cx="4807656" cy="3580467"/>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Learning Outcomes:</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Explore how presentation and writing work.</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Understand what happens in front of an audience.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Practice a whole range of techniques.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Learn the hints and tips for an effective presentation.</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Stretch your capacity to present.</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Present with style  and presence.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342900" marR="0" lvl="0" indent="-342900" algn="just" defTabSz="91440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Using support materials.</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Tree>
    <p:custDataLst>
      <p:tags r:id="rId1"/>
    </p:custDataLst>
    <p:extLst>
      <p:ext uri="{BB962C8B-B14F-4D97-AF65-F5344CB8AC3E}">
        <p14:creationId xmlns:p14="http://schemas.microsoft.com/office/powerpoint/2010/main" val="1750133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1" end="1"/>
                                            </p:txEl>
                                          </p:spTgt>
                                        </p:tgtEl>
                                        <p:attrNameLst>
                                          <p:attrName>style.visibility</p:attrName>
                                        </p:attrNameLst>
                                      </p:cBhvr>
                                      <p:to>
                                        <p:strVal val="visible"/>
                                      </p:to>
                                    </p:set>
                                    <p:anim calcmode="lin" valueType="num">
                                      <p:cBhvr additive="base">
                                        <p:cTn id="7"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2" end="2"/>
                                            </p:txEl>
                                          </p:spTgt>
                                        </p:tgtEl>
                                        <p:attrNameLst>
                                          <p:attrName>style.visibility</p:attrName>
                                        </p:attrNameLst>
                                      </p:cBhvr>
                                      <p:to>
                                        <p:strVal val="visible"/>
                                      </p:to>
                                    </p:set>
                                    <p:anim calcmode="lin" valueType="num">
                                      <p:cBhvr additive="base">
                                        <p:cTn id="13"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3" end="3"/>
                                            </p:txEl>
                                          </p:spTgt>
                                        </p:tgtEl>
                                        <p:attrNameLst>
                                          <p:attrName>style.visibility</p:attrName>
                                        </p:attrNameLst>
                                      </p:cBhvr>
                                      <p:to>
                                        <p:strVal val="visible"/>
                                      </p:to>
                                    </p:set>
                                    <p:anim calcmode="lin" valueType="num">
                                      <p:cBhvr additive="base">
                                        <p:cTn id="19"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4" end="4"/>
                                            </p:txEl>
                                          </p:spTgt>
                                        </p:tgtEl>
                                        <p:attrNameLst>
                                          <p:attrName>style.visibility</p:attrName>
                                        </p:attrNameLst>
                                      </p:cBhvr>
                                      <p:to>
                                        <p:strVal val="visible"/>
                                      </p:to>
                                    </p:set>
                                    <p:anim calcmode="lin" valueType="num">
                                      <p:cBhvr additive="base">
                                        <p:cTn id="25"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5" end="5"/>
                                            </p:txEl>
                                          </p:spTgt>
                                        </p:tgtEl>
                                        <p:attrNameLst>
                                          <p:attrName>style.visibility</p:attrName>
                                        </p:attrNameLst>
                                      </p:cBhvr>
                                      <p:to>
                                        <p:strVal val="visible"/>
                                      </p:to>
                                    </p:set>
                                    <p:anim calcmode="lin" valueType="num">
                                      <p:cBhvr additive="base">
                                        <p:cTn id="31"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 calcmode="lin" valueType="num">
                                      <p:cBhvr additive="base">
                                        <p:cTn id="3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anim calcmode="lin" valueType="num">
                                      <p:cBhvr additive="base">
                                        <p:cTn id="4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7">
                                            <p:txEl>
                                              <p:pRg st="3" end="3"/>
                                            </p:txEl>
                                          </p:spTgt>
                                        </p:tgtEl>
                                        <p:attrNameLst>
                                          <p:attrName>style.visibility</p:attrName>
                                        </p:attrNameLst>
                                      </p:cBhvr>
                                      <p:to>
                                        <p:strVal val="visible"/>
                                      </p:to>
                                    </p:set>
                                    <p:anim calcmode="lin" valueType="num">
                                      <p:cBhvr additive="base">
                                        <p:cTn id="49"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xEl>
                                              <p:pRg st="4" end="4"/>
                                            </p:txEl>
                                          </p:spTgt>
                                        </p:tgtEl>
                                        <p:attrNameLst>
                                          <p:attrName>style.visibility</p:attrName>
                                        </p:attrNameLst>
                                      </p:cBhvr>
                                      <p:to>
                                        <p:strVal val="visible"/>
                                      </p:to>
                                    </p:set>
                                    <p:anim calcmode="lin" valueType="num">
                                      <p:cBhvr additive="base">
                                        <p:cTn id="5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7">
                                            <p:txEl>
                                              <p:pRg st="5" end="5"/>
                                            </p:txEl>
                                          </p:spTgt>
                                        </p:tgtEl>
                                        <p:attrNameLst>
                                          <p:attrName>style.visibility</p:attrName>
                                        </p:attrNameLst>
                                      </p:cBhvr>
                                      <p:to>
                                        <p:strVal val="visible"/>
                                      </p:to>
                                    </p:set>
                                    <p:anim calcmode="lin" valueType="num">
                                      <p:cBhvr additive="base">
                                        <p:cTn id="61"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
                                            <p:txEl>
                                              <p:pRg st="6" end="6"/>
                                            </p:txEl>
                                          </p:spTgt>
                                        </p:tgtEl>
                                        <p:attrNameLst>
                                          <p:attrName>style.visibility</p:attrName>
                                        </p:attrNameLst>
                                      </p:cBhvr>
                                      <p:to>
                                        <p:strVal val="visible"/>
                                      </p:to>
                                    </p:set>
                                    <p:anim calcmode="lin" valueType="num">
                                      <p:cBhvr additive="base">
                                        <p:cTn id="67"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7">
                                            <p:txEl>
                                              <p:pRg st="7" end="7"/>
                                            </p:txEl>
                                          </p:spTgt>
                                        </p:tgtEl>
                                        <p:attrNameLst>
                                          <p:attrName>style.visibility</p:attrName>
                                        </p:attrNameLst>
                                      </p:cBhvr>
                                      <p:to>
                                        <p:strVal val="visible"/>
                                      </p:to>
                                    </p:set>
                                    <p:anim calcmode="lin" valueType="num">
                                      <p:cBhvr additive="base">
                                        <p:cTn id="73"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23848" y="103753"/>
            <a:ext cx="5904565" cy="1569660"/>
          </a:xfrm>
          <a:prstGeom prst="rect">
            <a:avLst/>
          </a:prstGeom>
          <a:noFill/>
        </p:spPr>
        <p:txBody>
          <a:bodyPr wrap="none" rtlCol="0">
            <a:spAutoFit/>
          </a:bodyPr>
          <a:lstStyle/>
          <a:p>
            <a:pPr>
              <a:defRPr/>
            </a:pPr>
            <a:r>
              <a:rPr kumimoji="0" lang="en-US" sz="2000" b="1" i="0" u="none" strike="noStrike" kern="1200" cap="none" spc="0" normalizeH="0" baseline="0" noProof="0" dirty="0">
                <a:ln>
                  <a:noFill/>
                </a:ln>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a:t>
            </a:r>
            <a:r>
              <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endParaRPr kumimoji="0" lang="ar-EG"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a:p>
            <a:pPr>
              <a:defRPr/>
            </a:pPr>
            <a:endParaRPr kumimoji="0" lang="ar-EG"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a:p>
            <a:pPr>
              <a:defRPr/>
            </a:pPr>
            <a:r>
              <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a:t>
            </a:r>
            <a:r>
              <a:rPr lang="en-US" sz="2400" b="1" dirty="0">
                <a:solidFill>
                  <a:srgbClr val="0A1F61"/>
                </a:solidFill>
                <a:effectLst>
                  <a:outerShdw blurRad="38100" dist="38100" dir="2700000" algn="tl">
                    <a:srgbClr val="000000">
                      <a:alpha val="43137"/>
                    </a:srgbClr>
                  </a:outerShdw>
                </a:effectLst>
                <a:cs typeface="Tajawal ExtraBold" panose="00000800000000000000" pitchFamily="2" charset="-78"/>
              </a:rPr>
              <a:t>THE MAIN TOPICS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745827" y="1305730"/>
            <a:ext cx="8424867" cy="4190314"/>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CHAPTER 1: </a:t>
            </a:r>
            <a:r>
              <a:rPr lang="en-US" sz="2000" b="1"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BUSINESS COMMUNICATION IN TODAY’S WORKPLACE.</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u="sng"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Which will cover:</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Why Communication Matters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Today’s Global Business Environment.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Exploring the Communication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Committing to Ethical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a World of Diversity. </a:t>
            </a:r>
          </a:p>
        </p:txBody>
      </p:sp>
    </p:spTree>
    <p:custDataLst>
      <p:tags r:id="rId1"/>
    </p:custDataLst>
    <p:extLst>
      <p:ext uri="{BB962C8B-B14F-4D97-AF65-F5344CB8AC3E}">
        <p14:creationId xmlns:p14="http://schemas.microsoft.com/office/powerpoint/2010/main" val="395145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115182" y="770768"/>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392917" y="817563"/>
            <a:ext cx="9435504" cy="4636590"/>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CHAPTER 2: MASTERING TEAM SKILLS INTERPERSONAL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Communicating Effectively in Teams</a:t>
            </a: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Collaborating on Communication Efforts.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Making Your Meetings More Productive</a:t>
            </a:r>
            <a:endPar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Improving Your Listening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Improving Your Nonverbal Communication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Developing Your Business Etiquette.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Advantages and Disadvantages of Teams</a:t>
            </a:r>
            <a:r>
              <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The most effective teams share the following characteristics</a:t>
            </a:r>
            <a:r>
              <a:rPr kumimoji="0" lang="en-US" sz="20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a:t>
            </a:r>
            <a:endPar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Tree>
    <p:custDataLst>
      <p:tags r:id="rId1"/>
    </p:custDataLst>
    <p:extLst>
      <p:ext uri="{BB962C8B-B14F-4D97-AF65-F5344CB8AC3E}">
        <p14:creationId xmlns:p14="http://schemas.microsoft.com/office/powerpoint/2010/main" val="3740687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3" end="3"/>
                                            </p:txEl>
                                          </p:spTgt>
                                        </p:tgtEl>
                                        <p:attrNameLst>
                                          <p:attrName>style.visibility</p:attrName>
                                        </p:attrNameLst>
                                      </p:cBhvr>
                                      <p:to>
                                        <p:strVal val="visible"/>
                                      </p:to>
                                    </p:set>
                                    <p:anim calcmode="lin" valueType="num">
                                      <p:cBhvr additive="base">
                                        <p:cTn id="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4" end="4"/>
                                            </p:txEl>
                                          </p:spTgt>
                                        </p:tgtEl>
                                        <p:attrNameLst>
                                          <p:attrName>style.visibility</p:attrName>
                                        </p:attrNameLst>
                                      </p:cBhvr>
                                      <p:to>
                                        <p:strVal val="visible"/>
                                      </p:to>
                                    </p:set>
                                    <p:anim calcmode="lin" valueType="num">
                                      <p:cBhvr additive="base">
                                        <p:cTn id="1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5" end="5"/>
                                            </p:txEl>
                                          </p:spTgt>
                                        </p:tgtEl>
                                        <p:attrNameLst>
                                          <p:attrName>style.visibility</p:attrName>
                                        </p:attrNameLst>
                                      </p:cBhvr>
                                      <p:to>
                                        <p:strVal val="visible"/>
                                      </p:to>
                                    </p:set>
                                    <p:anim calcmode="lin" valueType="num">
                                      <p:cBhvr additive="base">
                                        <p:cTn id="1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6" end="6"/>
                                            </p:txEl>
                                          </p:spTgt>
                                        </p:tgtEl>
                                        <p:attrNameLst>
                                          <p:attrName>style.visibility</p:attrName>
                                        </p:attrNameLst>
                                      </p:cBhvr>
                                      <p:to>
                                        <p:strVal val="visible"/>
                                      </p:to>
                                    </p:set>
                                    <p:anim calcmode="lin" valueType="num">
                                      <p:cBhvr additive="base">
                                        <p:cTn id="25"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7" end="7"/>
                                            </p:txEl>
                                          </p:spTgt>
                                        </p:tgtEl>
                                        <p:attrNameLst>
                                          <p:attrName>style.visibility</p:attrName>
                                        </p:attrNameLst>
                                      </p:cBhvr>
                                      <p:to>
                                        <p:strVal val="visible"/>
                                      </p:to>
                                    </p:set>
                                    <p:anim calcmode="lin" valueType="num">
                                      <p:cBhvr additive="base">
                                        <p:cTn id="31" dur="500" fill="hold"/>
                                        <p:tgtEl>
                                          <p:spTgt spid="19">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9">
                                            <p:txEl>
                                              <p:pRg st="8" end="8"/>
                                            </p:txEl>
                                          </p:spTgt>
                                        </p:tgtEl>
                                        <p:attrNameLst>
                                          <p:attrName>style.visibility</p:attrName>
                                        </p:attrNameLst>
                                      </p:cBhvr>
                                      <p:to>
                                        <p:strVal val="visible"/>
                                      </p:to>
                                    </p:set>
                                    <p:anim calcmode="lin" valueType="num">
                                      <p:cBhvr additive="base">
                                        <p:cTn id="37" dur="500" fill="hold"/>
                                        <p:tgtEl>
                                          <p:spTgt spid="19">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9">
                                            <p:txEl>
                                              <p:pRg st="9" end="9"/>
                                            </p:txEl>
                                          </p:spTgt>
                                        </p:tgtEl>
                                        <p:attrNameLst>
                                          <p:attrName>style.visibility</p:attrName>
                                        </p:attrNameLst>
                                      </p:cBhvr>
                                      <p:to>
                                        <p:strVal val="visible"/>
                                      </p:to>
                                    </p:set>
                                    <p:anim calcmode="lin" valueType="num">
                                      <p:cBhvr additive="base">
                                        <p:cTn id="43" dur="500" fill="hold"/>
                                        <p:tgtEl>
                                          <p:spTgt spid="19">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9">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xEl>
                                              <p:pRg st="10" end="10"/>
                                            </p:txEl>
                                          </p:spTgt>
                                        </p:tgtEl>
                                        <p:attrNameLst>
                                          <p:attrName>style.visibility</p:attrName>
                                        </p:attrNameLst>
                                      </p:cBhvr>
                                      <p:to>
                                        <p:strVal val="visible"/>
                                      </p:to>
                                    </p:set>
                                    <p:anim calcmode="lin" valueType="num">
                                      <p:cBhvr additive="base">
                                        <p:cTn id="49" dur="500" fill="hold"/>
                                        <p:tgtEl>
                                          <p:spTgt spid="19">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9">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19301" y="635291"/>
            <a:ext cx="65533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346045" y="1380352"/>
            <a:ext cx="8808608" cy="390183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strike="noStrike" kern="1200" cap="none" spc="0" normalizeH="0" baseline="0" noProof="0" dirty="0">
                <a:ln>
                  <a:noFill/>
                </a:ln>
                <a:solidFill>
                  <a:srgbClr val="C00000"/>
                </a:solidFill>
                <a:uLnTx/>
                <a:uFillTx/>
                <a:latin typeface="Tajawal ExtraBold" panose="00000800000000000000" pitchFamily="2" charset="-78"/>
                <a:ea typeface="+mn-ea"/>
                <a:cs typeface="Tajawal ExtraBold" panose="00000800000000000000" pitchFamily="2" charset="-78"/>
              </a:rPr>
              <a:t>CHAPTER 3: PLANNING BUSINESS MESSAGES</a:t>
            </a:r>
          </a:p>
          <a:p>
            <a:pPr>
              <a:lnSpc>
                <a:spcPct val="200000"/>
              </a:lnSpc>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 </a:t>
            </a:r>
            <a:r>
              <a:rPr kumimoji="0" lang="en-US" sz="2400" b="1" i="0" u="sng"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Which will cover:</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Understanding the Three-Step Writing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Planning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Writing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Completing business messages</a:t>
            </a:r>
          </a:p>
        </p:txBody>
      </p:sp>
    </p:spTree>
    <p:custDataLst>
      <p:tags r:id="rId1"/>
    </p:custDataLst>
    <p:extLst>
      <p:ext uri="{BB962C8B-B14F-4D97-AF65-F5344CB8AC3E}">
        <p14:creationId xmlns:p14="http://schemas.microsoft.com/office/powerpoint/2010/main" val="235644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sp>
        <p:nvSpPr>
          <p:cNvPr id="7" name="TextBox 6"/>
          <p:cNvSpPr txBox="1"/>
          <p:nvPr/>
        </p:nvSpPr>
        <p:spPr>
          <a:xfrm>
            <a:off x="2936922" y="703918"/>
            <a:ext cx="5630067"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582181" y="1293415"/>
            <a:ext cx="8339551" cy="4271169"/>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cs typeface="Tajawal ExtraBold" panose="00000800000000000000" pitchFamily="2" charset="-78"/>
              </a:rPr>
              <a:t>CHAPTER 4: WRITING BUSINESS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WHICH WILL COVER: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Being Sensitive to Your Audience’s Needs</a:t>
            </a:r>
            <a:r>
              <a:rPr lang="en-US" sz="2400"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Building Strong Relationships with Your Audience.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Composing Your Message: Choosing Strong Words</a:t>
            </a:r>
            <a:r>
              <a:rPr lang="en-US" sz="2400"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Composing Your Message: Creating Effective Sentences </a:t>
            </a:r>
          </a:p>
        </p:txBody>
      </p:sp>
    </p:spTree>
    <p:custDataLst>
      <p:tags r:id="rId1"/>
    </p:custDataLst>
    <p:extLst>
      <p:ext uri="{BB962C8B-B14F-4D97-AF65-F5344CB8AC3E}">
        <p14:creationId xmlns:p14="http://schemas.microsoft.com/office/powerpoint/2010/main" val="294026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38880" y="71853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518014" y="1688425"/>
            <a:ext cx="7364500" cy="3468898"/>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CHAPTER 5: WRITING PERSUASIVE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Using the Three-Step Writing Process for Persuasive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1: Planning Persuasive Messages</a:t>
            </a:r>
            <a:endParaRPr lang="en-US" b="1" dirty="0">
              <a:solidFill>
                <a:srgbClr val="0A1F61"/>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2: Writing Persuasive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3: Completing Persuasive Messages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2370469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06795" y="64322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389675" y="1340520"/>
            <a:ext cx="9647293" cy="4438138"/>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6: UNDERSTANDING AND PLANNING REPORTS AND PROPOSALS.</a:t>
            </a:r>
          </a:p>
          <a:p>
            <a:pPr>
              <a:lnSpc>
                <a:spcPct val="200000"/>
              </a:lnSpc>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WHICH WILL COVER: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The Types Of Reports.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Applying the Three-Step Writing Process to Reports and Proposals.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Supporting Your Messages with Reliable Information.</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Conducting Secondary Research.</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sz="2400" b="1" dirty="0">
                <a:solidFill>
                  <a:srgbClr val="0A1F61"/>
                </a:solidFill>
                <a:cs typeface="Tajawal ExtraBold" panose="00000800000000000000" pitchFamily="2" charset="-78"/>
              </a:rPr>
              <a:t>Documenting Your Sources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sz="2000" b="1"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9535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3622028" y="75802"/>
            <a:ext cx="6198451" cy="840667"/>
          </a:xfrm>
          <a:prstGeom prst="rect">
            <a:avLst/>
          </a:prstGeom>
        </p:spPr>
      </p:pic>
      <p:sp>
        <p:nvSpPr>
          <p:cNvPr id="7" name="TextBox 6"/>
          <p:cNvSpPr txBox="1"/>
          <p:nvPr/>
        </p:nvSpPr>
        <p:spPr>
          <a:xfrm>
            <a:off x="4053180" y="296080"/>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874165" y="1072443"/>
            <a:ext cx="8376740" cy="3913315"/>
          </a:xfrm>
          <a:prstGeom prst="rect">
            <a:avLst/>
          </a:prstGeom>
          <a:noFill/>
        </p:spPr>
        <p:txBody>
          <a:bodyPr wrap="square" rtlCol="0">
            <a:spAutoFit/>
          </a:bodyPr>
          <a:lstStyle/>
          <a:p>
            <a:pPr>
              <a:lnSpc>
                <a:spcPct val="150000"/>
              </a:lnSpc>
            </a:pPr>
            <a:r>
              <a:rPr lang="en-US" sz="2400" b="1" dirty="0">
                <a:solidFill>
                  <a:srgbClr val="C00000"/>
                </a:solidFill>
                <a:effectLst>
                  <a:outerShdw blurRad="38100" dist="38100" dir="2700000" algn="tl">
                    <a:srgbClr val="000000">
                      <a:alpha val="43137"/>
                    </a:srgbClr>
                  </a:outerShdw>
                </a:effectLst>
                <a:cs typeface="Tajawal ExtraBold" panose="00000800000000000000" pitchFamily="2" charset="-78"/>
              </a:rPr>
              <a:t>CHAPTER 7 : WRITING AND COMPLETING REPORTS AND PROPOSALS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4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Adapting to Your Audience.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Drafting Proposal Content</a:t>
            </a:r>
            <a:r>
              <a:rPr lang="en-US" sz="2000"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Helping Readers Find Their Way.</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Designing Effective Visuals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Completing Reports and Proposals</a:t>
            </a:r>
          </a:p>
        </p:txBody>
      </p:sp>
    </p:spTree>
    <p:custDataLst>
      <p:tags r:id="rId1"/>
    </p:custDataLst>
    <p:extLst>
      <p:ext uri="{BB962C8B-B14F-4D97-AF65-F5344CB8AC3E}">
        <p14:creationId xmlns:p14="http://schemas.microsoft.com/office/powerpoint/2010/main" val="204331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5218069" y="710290"/>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932861" y="1688425"/>
            <a:ext cx="7364500" cy="388439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8 : BULDING CAREERS AND WRITING RESUMES</a:t>
            </a:r>
          </a:p>
          <a:p>
            <a:pPr>
              <a:lnSpc>
                <a:spcPct val="200000"/>
              </a:lnSpc>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how to find the ideal opportunity in today’s job market.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building an effective LinkedIn profile.</a:t>
            </a:r>
          </a:p>
          <a:p>
            <a:pPr marR="0" lvl="0" algn="l" defTabSz="914400" rtl="0" eaLnBrk="1" fontAlgn="auto" latinLnBrk="0" hangingPunct="1">
              <a:lnSpc>
                <a:spcPct val="200000"/>
              </a:lnSpc>
              <a:spcBef>
                <a:spcPts val="0"/>
              </a:spcBef>
              <a:spcAft>
                <a:spcPts val="0"/>
              </a:spcAft>
              <a:buClrTx/>
              <a:buSzTx/>
              <a:tabLst/>
              <a:defRPr/>
            </a:pPr>
            <a:endParaRPr lang="en-US"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Tree>
    <p:custDataLst>
      <p:tags r:id="rId1"/>
    </p:custDataLst>
    <p:extLst>
      <p:ext uri="{BB962C8B-B14F-4D97-AF65-F5344CB8AC3E}">
        <p14:creationId xmlns:p14="http://schemas.microsoft.com/office/powerpoint/2010/main" val="336135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186907" y="66417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811571" y="1416872"/>
            <a:ext cx="7364500" cy="4776949"/>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9 : APPLYING AND INTERVIEWING FOR EMPLOYMENT.</a:t>
            </a:r>
            <a:endParaRPr kumimoji="0" lang="ar-EG"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a:p>
            <a:pPr>
              <a:lnSpc>
                <a:spcPct val="200000"/>
              </a:lnSpc>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kumimoji="0" lang="ar-EG"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PREPARING FOR A JOB INTERVIEW</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INTERVIEWING FOR SUCCESS</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FOLLOWING UP AFTER AN INTERVIEW. </a:t>
            </a:r>
          </a:p>
          <a:p>
            <a:pPr>
              <a:lnSpc>
                <a:spcPct val="200000"/>
              </a:lnSpc>
              <a:defRPr/>
            </a:pP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lang="ar-EG"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p:txBody>
      </p:sp>
    </p:spTree>
    <p:custDataLst>
      <p:tags r:id="rId1"/>
    </p:custDataLst>
    <p:extLst>
      <p:ext uri="{BB962C8B-B14F-4D97-AF65-F5344CB8AC3E}">
        <p14:creationId xmlns:p14="http://schemas.microsoft.com/office/powerpoint/2010/main" val="329850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Box 13"/>
          <p:cNvSpPr txBox="1"/>
          <p:nvPr/>
        </p:nvSpPr>
        <p:spPr>
          <a:xfrm>
            <a:off x="4973969" y="2138790"/>
            <a:ext cx="4872119" cy="1015663"/>
          </a:xfrm>
          <a:prstGeom prst="rect">
            <a:avLst/>
          </a:prstGeom>
          <a:noFill/>
        </p:spPr>
        <p:txBody>
          <a:bodyPr wrap="square" rtlCol="0">
            <a:spAutoFit/>
          </a:bodyPr>
          <a:lstStyle/>
          <a:p>
            <a:pPr algn="ctr"/>
            <a:r>
              <a:rPr lang="ar-EG"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rPr>
              <a:t>شكرًا جزيلًا</a:t>
            </a:r>
            <a:endParaRPr lang="en-US"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558" y="3791664"/>
            <a:ext cx="2338034" cy="1918256"/>
          </a:xfrm>
          <a:prstGeom prst="rect">
            <a:avLst/>
          </a:prstGeom>
        </p:spPr>
      </p:pic>
    </p:spTree>
    <p:extLst>
      <p:ext uri="{BB962C8B-B14F-4D97-AF65-F5344CB8AC3E}">
        <p14:creationId xmlns:p14="http://schemas.microsoft.com/office/powerpoint/2010/main" val="113456308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4|14.5|8.5|8.5|6.9"/>
</p:tagLst>
</file>

<file path=ppt/tags/tag2.xml><?xml version="1.0" encoding="utf-8"?>
<p:tagLst xmlns:a="http://schemas.openxmlformats.org/drawingml/2006/main" xmlns:r="http://schemas.openxmlformats.org/officeDocument/2006/relationships" xmlns:p="http://schemas.openxmlformats.org/presentationml/2006/main">
  <p:tag name="TIMING" val="|10.2|7.9|8.2|11.8|12.7"/>
</p:tagLst>
</file>

<file path=ppt/tags/tag3.xml><?xml version="1.0" encoding="utf-8"?>
<p:tagLst xmlns:a="http://schemas.openxmlformats.org/drawingml/2006/main" xmlns:r="http://schemas.openxmlformats.org/officeDocument/2006/relationships" xmlns:p="http://schemas.openxmlformats.org/presentationml/2006/main">
  <p:tag name="TIMING" val="|115.6"/>
</p:tagLst>
</file>

<file path=ppt/tags/tag4.xml><?xml version="1.0" encoding="utf-8"?>
<p:tagLst xmlns:a="http://schemas.openxmlformats.org/drawingml/2006/main" xmlns:r="http://schemas.openxmlformats.org/officeDocument/2006/relationships" xmlns:p="http://schemas.openxmlformats.org/presentationml/2006/main">
  <p:tag name="TIMING" val="|63.4|8.2|34.2|43|28.9|33.2|38.2|41.3|35.6|12.2|17.8|8.6"/>
</p:tagLst>
</file>

<file path=ppt/tags/tag5.xml><?xml version="1.0" encoding="utf-8"?>
<p:tagLst xmlns:a="http://schemas.openxmlformats.org/drawingml/2006/main" xmlns:r="http://schemas.openxmlformats.org/officeDocument/2006/relationships" xmlns:p="http://schemas.openxmlformats.org/presentationml/2006/main">
  <p:tag name="TIMING" val="|93.3|17.8|59.7|24.2|12.3"/>
</p:tagLst>
</file>

<file path=ppt/tags/tag6.xml><?xml version="1.0" encoding="utf-8"?>
<p:tagLst xmlns:a="http://schemas.openxmlformats.org/drawingml/2006/main" xmlns:r="http://schemas.openxmlformats.org/officeDocument/2006/relationships" xmlns:p="http://schemas.openxmlformats.org/presentationml/2006/main">
  <p:tag name="TIMING" val="|48.9|4.5|9.6|18.8|33.5|37.6|2.2|25.5"/>
</p:tagLst>
</file>

<file path=ppt/tags/tag7.xml><?xml version="1.0" encoding="utf-8"?>
<p:tagLst xmlns:a="http://schemas.openxmlformats.org/drawingml/2006/main" xmlns:r="http://schemas.openxmlformats.org/officeDocument/2006/relationships" xmlns:p="http://schemas.openxmlformats.org/presentationml/2006/main">
  <p:tag name="TIMING" val="|39.2|17.5|7.4|1.4"/>
</p:tagLst>
</file>

<file path=ppt/tags/tag8.xml><?xml version="1.0" encoding="utf-8"?>
<p:tagLst xmlns:a="http://schemas.openxmlformats.org/drawingml/2006/main" xmlns:r="http://schemas.openxmlformats.org/officeDocument/2006/relationships" xmlns:p="http://schemas.openxmlformats.org/presentationml/2006/main">
  <p:tag name="TIMING" val="|9.9|43.2|27.5|17.6"/>
</p:tagLst>
</file>

<file path=ppt/tags/tag9.xml><?xml version="1.0" encoding="utf-8"?>
<p:tagLst xmlns:a="http://schemas.openxmlformats.org/drawingml/2006/main" xmlns:r="http://schemas.openxmlformats.org/officeDocument/2006/relationships" xmlns:p="http://schemas.openxmlformats.org/presentationml/2006/main">
  <p:tag name="TIMING" val="|40.1|38.6|12.1|21.1|35.4"/>
</p:tagLst>
</file>

<file path=ppt/tags/tag10.xml><?xml version="1.0" encoding="utf-8"?>
<p:tagLst xmlns:a="http://schemas.openxmlformats.org/drawingml/2006/main" xmlns:r="http://schemas.openxmlformats.org/officeDocument/2006/relationships" xmlns:p="http://schemas.openxmlformats.org/presentationml/2006/main">
  <p:tag name="TIMING" val="|10.9|25.7|13.3|51.7|15.3"/>
</p:tagLst>
</file>

<file path=ppt/tags/tag11.xml><?xml version="1.0" encoding="utf-8"?>
<p:tagLst xmlns:a="http://schemas.openxmlformats.org/drawingml/2006/main" xmlns:r="http://schemas.openxmlformats.org/officeDocument/2006/relationships" xmlns:p="http://schemas.openxmlformats.org/presentationml/2006/main">
  <p:tag name="TIMING" val="|65.9|38.7"/>
</p:tagLst>
</file>

<file path=ppt/tags/tag12.xml><?xml version="1.0" encoding="utf-8"?>
<p:tagLst xmlns:a="http://schemas.openxmlformats.org/drawingml/2006/main" xmlns:r="http://schemas.openxmlformats.org/officeDocument/2006/relationships" xmlns:p="http://schemas.openxmlformats.org/presentationml/2006/main">
  <p:tag name="TIMING" val="|58.2|14.8|1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0638ADF-51CE-4E76-AB88-2B17C7C857B7}"/>
</file>

<file path=customXml/itemProps2.xml><?xml version="1.0" encoding="utf-8"?>
<ds:datastoreItem xmlns:ds="http://schemas.openxmlformats.org/officeDocument/2006/customXml" ds:itemID="{282CEFC0-819D-42B6-86F1-41DE117C82E0}"/>
</file>

<file path=customXml/itemProps3.xml><?xml version="1.0" encoding="utf-8"?>
<ds:datastoreItem xmlns:ds="http://schemas.openxmlformats.org/officeDocument/2006/customXml" ds:itemID="{5981FA8C-8C48-438E-B1F0-07F0F3AD9394}"/>
</file>

<file path=docProps/app.xml><?xml version="1.0" encoding="utf-8"?>
<Properties xmlns="http://schemas.openxmlformats.org/officeDocument/2006/extended-properties" xmlns:vt="http://schemas.openxmlformats.org/officeDocument/2006/docPropsVTypes">
  <TotalTime>604</TotalTime>
  <Words>623</Words>
  <Application>Microsoft Office PowerPoint</Application>
  <PresentationFormat>Widescreen</PresentationFormat>
  <Paragraphs>109</Paragraphs>
  <Slides>16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Calibri Light</vt:lpstr>
      <vt:lpstr>Noto Sans Symbols</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22</cp:revision>
  <dcterms:created xsi:type="dcterms:W3CDTF">2021-08-03T13:03:26Z</dcterms:created>
  <dcterms:modified xsi:type="dcterms:W3CDTF">2024-01-08T19:12:29Z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