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  <p:sldMasterId id="2147483659" r:id="rId2"/>
  </p:sldMasterIdLst>
  <p:notesMasterIdLst>
    <p:notesMasterId r:id="rId52"/>
  </p:notesMasterIdLst>
  <p:sldIdLst>
    <p:sldId id="256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306" r:id="rId45"/>
    <p:sldId id="307" r:id="rId46"/>
    <p:sldId id="308" r:id="rId47"/>
    <p:sldId id="309" r:id="rId48"/>
    <p:sldId id="310" r:id="rId49"/>
    <p:sldId id="311" r:id="rId50"/>
    <p:sldId id="312" r:id="rId51"/>
  </p:sldIdLst>
  <p:sldSz cx="12192000" cy="6858000"/>
  <p:notesSz cx="6858000" cy="9144000"/>
  <p:embeddedFontLst>
    <p:embeddedFont>
      <p:font typeface="Calibri" panose="020F0502020204030204" pitchFamily="34" charset="0"/>
      <p:regular r:id="rId53"/>
      <p:bold r:id="rId54"/>
      <p:italic r:id="rId55"/>
      <p:boldItalic r:id="rId56"/>
    </p:embeddedFont>
    <p:embeddedFont>
      <p:font typeface="Tajawal Medium" panose="00000600000000000000" charset="-78"/>
      <p:regular r:id="rId57"/>
      <p:bold r:id="rId5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1" roundtripDataSignature="AMtx7mhEqAgaeB3OpRpDCKJUoHYZ8chw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font" Target="fonts/font3.fntdata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1.fntdata"/><Relationship Id="rId58" Type="http://schemas.openxmlformats.org/officeDocument/2006/relationships/font" Target="fonts/font6.fntdata"/><Relationship Id="rId5" Type="http://schemas.openxmlformats.org/officeDocument/2006/relationships/slide" Target="slides/slide3.xml"/><Relationship Id="rId61" Type="http://customschemas.google.com/relationships/presentationmetadata" Target="metadata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4.fntdata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font" Target="fonts/font2.fntdata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font" Target="fonts/font5.fntdata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4" name="Google Shape;11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817665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588491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434534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372778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879272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399987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id="{65D5CA23-D98D-411D-A186-CD574A9B264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1529F4-1FE0-403B-96F8-DAFC44785861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B6BF0B50-D1A4-42CC-AA28-D8604A021E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id="{43799E62-A344-460E-A71D-313612EDBE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24</a:t>
            </a:r>
          </a:p>
        </p:txBody>
      </p:sp>
      <p:sp>
        <p:nvSpPr>
          <p:cNvPr id="26629" name="Rectangle 4">
            <a:extLst>
              <a:ext uri="{FF2B5EF4-FFF2-40B4-BE49-F238E27FC236}">
                <a16:creationId xmlns:a16="http://schemas.microsoft.com/office/drawing/2014/main" id="{CF474A6B-AAAD-4D9E-9489-5E3449E3D0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6630" name="Rectangle 5">
            <a:extLst>
              <a:ext uri="{FF2B5EF4-FFF2-40B4-BE49-F238E27FC236}">
                <a16:creationId xmlns:a16="http://schemas.microsoft.com/office/drawing/2014/main" id="{F4CFB257-58DD-47A4-AE3E-0D452A166F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6631" name="Rectangle 6">
            <a:extLst>
              <a:ext uri="{FF2B5EF4-FFF2-40B4-BE49-F238E27FC236}">
                <a16:creationId xmlns:a16="http://schemas.microsoft.com/office/drawing/2014/main" id="{49BE6FD2-178F-416F-8ABC-9166244192C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26632" name="Rectangle 7">
            <a:extLst>
              <a:ext uri="{FF2B5EF4-FFF2-40B4-BE49-F238E27FC236}">
                <a16:creationId xmlns:a16="http://schemas.microsoft.com/office/drawing/2014/main" id="{DD437FBA-9625-4A36-A526-841E424DBD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:a16="http://schemas.microsoft.com/office/drawing/2014/main" id="{3EA80D4F-3F6C-4CDF-8D05-04A5F9F6C89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E859319-963A-46DB-AEA8-E8B0521B6D9D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A9F0EF0E-45E3-4699-BB52-CA4D4A9030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07D3877B-076B-4FD4-B2F5-A5B42DD7A9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25</a:t>
            </a:r>
          </a:p>
        </p:txBody>
      </p:sp>
      <p:sp>
        <p:nvSpPr>
          <p:cNvPr id="28677" name="Rectangle 4">
            <a:extLst>
              <a:ext uri="{FF2B5EF4-FFF2-40B4-BE49-F238E27FC236}">
                <a16:creationId xmlns:a16="http://schemas.microsoft.com/office/drawing/2014/main" id="{4F3A9191-ADE0-4E41-BFCB-64839C0949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8678" name="Rectangle 5">
            <a:extLst>
              <a:ext uri="{FF2B5EF4-FFF2-40B4-BE49-F238E27FC236}">
                <a16:creationId xmlns:a16="http://schemas.microsoft.com/office/drawing/2014/main" id="{9C721D57-5356-4DB4-87E3-F3F36BF65B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8679" name="Rectangle 6">
            <a:extLst>
              <a:ext uri="{FF2B5EF4-FFF2-40B4-BE49-F238E27FC236}">
                <a16:creationId xmlns:a16="http://schemas.microsoft.com/office/drawing/2014/main" id="{E6448B95-8AA3-41DF-936B-53A89D55D5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28680" name="Rectangle 7">
            <a:extLst>
              <a:ext uri="{FF2B5EF4-FFF2-40B4-BE49-F238E27FC236}">
                <a16:creationId xmlns:a16="http://schemas.microsoft.com/office/drawing/2014/main" id="{BDEF02CC-64ED-4405-98B6-4533C86661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>
            <a:extLst>
              <a:ext uri="{FF2B5EF4-FFF2-40B4-BE49-F238E27FC236}">
                <a16:creationId xmlns:a16="http://schemas.microsoft.com/office/drawing/2014/main" id="{B7422A31-2E50-405F-A712-C7B155CD838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F76519E-E7AC-45AD-8329-62D6ACC0F57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id="{13A386D3-AAAE-4AB2-A908-80FED86A5A6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30724" name="Rectangle 3">
            <a:extLst>
              <a:ext uri="{FF2B5EF4-FFF2-40B4-BE49-F238E27FC236}">
                <a16:creationId xmlns:a16="http://schemas.microsoft.com/office/drawing/2014/main" id="{6EBE9DEA-7742-4424-89A0-FE903756B1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:a16="http://schemas.microsoft.com/office/drawing/2014/main" id="{C8487CD0-D0C2-4F35-8CA4-77446A2A18F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31B26B-C86A-4C5E-91FA-E70C2985EA1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id="{ED6EFB7D-4D82-4C42-8651-776FA525386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32772" name="Rectangle 3">
            <a:extLst>
              <a:ext uri="{FF2B5EF4-FFF2-40B4-BE49-F238E27FC236}">
                <a16:creationId xmlns:a16="http://schemas.microsoft.com/office/drawing/2014/main" id="{49D537B9-0B37-4628-9EA3-65E57EE005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:a16="http://schemas.microsoft.com/office/drawing/2014/main" id="{C20FC8AF-2DAA-4596-A403-C6941266A58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9E1FE86-650A-43AB-B6C8-4F91C7C6061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9EA3006A-32C9-4AD2-9704-7129732536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4820" name="Rectangle 3">
            <a:extLst>
              <a:ext uri="{FF2B5EF4-FFF2-40B4-BE49-F238E27FC236}">
                <a16:creationId xmlns:a16="http://schemas.microsoft.com/office/drawing/2014/main" id="{B603435A-E482-45E4-BEBC-48266E3EA0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31</a:t>
            </a:r>
          </a:p>
        </p:txBody>
      </p:sp>
      <p:sp>
        <p:nvSpPr>
          <p:cNvPr id="34821" name="Rectangle 4">
            <a:extLst>
              <a:ext uri="{FF2B5EF4-FFF2-40B4-BE49-F238E27FC236}">
                <a16:creationId xmlns:a16="http://schemas.microsoft.com/office/drawing/2014/main" id="{E71AA902-9068-40E6-8481-8BAA38365F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4822" name="Rectangle 5">
            <a:extLst>
              <a:ext uri="{FF2B5EF4-FFF2-40B4-BE49-F238E27FC236}">
                <a16:creationId xmlns:a16="http://schemas.microsoft.com/office/drawing/2014/main" id="{58A02326-59C1-4616-BFB7-C9D18F513A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4823" name="Rectangle 6">
            <a:extLst>
              <a:ext uri="{FF2B5EF4-FFF2-40B4-BE49-F238E27FC236}">
                <a16:creationId xmlns:a16="http://schemas.microsoft.com/office/drawing/2014/main" id="{FA807347-5317-41F5-A773-0C6B4160980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34824" name="Rectangle 7">
            <a:extLst>
              <a:ext uri="{FF2B5EF4-FFF2-40B4-BE49-F238E27FC236}">
                <a16:creationId xmlns:a16="http://schemas.microsoft.com/office/drawing/2014/main" id="{E2370D2D-F0A0-40C3-A989-50A627C4AE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:a16="http://schemas.microsoft.com/office/drawing/2014/main" id="{19F51CC4-5E7D-466F-8A50-12D0DEEC22C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AE32C95-2FA7-48C6-AEA0-1201F24DC4C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id="{A9F269A4-E129-4403-8423-9B55CF19BD8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36868" name="Rectangle 3">
            <a:extLst>
              <a:ext uri="{FF2B5EF4-FFF2-40B4-BE49-F238E27FC236}">
                <a16:creationId xmlns:a16="http://schemas.microsoft.com/office/drawing/2014/main" id="{9958B92F-DF7F-4D20-BCFB-03A0996EEE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:a16="http://schemas.microsoft.com/office/drawing/2014/main" id="{D89EEE96-1814-4C4E-A11D-49743C623FC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C51BE19-DD9A-49F8-8FC0-D7A619044AF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id="{30C0A7F9-9EAA-47F5-B2A4-EF1E8F570F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38916" name="Rectangle 3">
            <a:extLst>
              <a:ext uri="{FF2B5EF4-FFF2-40B4-BE49-F238E27FC236}">
                <a16:creationId xmlns:a16="http://schemas.microsoft.com/office/drawing/2014/main" id="{78D891CB-28E3-4AF5-8D7A-230807BBC6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121C60BD-2FDA-48CB-A95A-48BC06FF887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2326B02-B819-4525-A572-152D02D8C301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A59271E7-B079-4FF1-91D8-CE8B2989DA7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40964" name="Rectangle 3">
            <a:extLst>
              <a:ext uri="{FF2B5EF4-FFF2-40B4-BE49-F238E27FC236}">
                <a16:creationId xmlns:a16="http://schemas.microsoft.com/office/drawing/2014/main" id="{AB6545E7-1247-4ECE-8020-E499D869C9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id="{69602F0F-0AD6-4C83-8126-8417684B5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8ABE412-FE5C-4BBA-9EBB-A19B1CA76E9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id="{D09A2F30-FA00-49A7-A14D-5F604664EB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43012" name="Rectangle 3">
            <a:extLst>
              <a:ext uri="{FF2B5EF4-FFF2-40B4-BE49-F238E27FC236}">
                <a16:creationId xmlns:a16="http://schemas.microsoft.com/office/drawing/2014/main" id="{EECAB1C3-9FBC-4532-8705-07C7828DF1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id="{43CA1F83-A7B7-4CDE-98C7-F7BA40EFF27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1D6E9ED-09A5-4846-B7CA-E9C130F7889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1C2957BF-BBF0-4DBB-9372-54C7D7E198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5060" name="Rectangle 3">
            <a:extLst>
              <a:ext uri="{FF2B5EF4-FFF2-40B4-BE49-F238E27FC236}">
                <a16:creationId xmlns:a16="http://schemas.microsoft.com/office/drawing/2014/main" id="{27734D19-90B4-417C-AB6E-A88B449FFB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14</a:t>
            </a:r>
          </a:p>
        </p:txBody>
      </p:sp>
      <p:sp>
        <p:nvSpPr>
          <p:cNvPr id="45061" name="Rectangle 4">
            <a:extLst>
              <a:ext uri="{FF2B5EF4-FFF2-40B4-BE49-F238E27FC236}">
                <a16:creationId xmlns:a16="http://schemas.microsoft.com/office/drawing/2014/main" id="{45708D23-38B5-4C5F-8CE9-0712DBFC0B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5062" name="Rectangle 5">
            <a:extLst>
              <a:ext uri="{FF2B5EF4-FFF2-40B4-BE49-F238E27FC236}">
                <a16:creationId xmlns:a16="http://schemas.microsoft.com/office/drawing/2014/main" id="{6C667011-3D1B-48B3-B39C-2B582D94B3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5063" name="Rectangle 6">
            <a:extLst>
              <a:ext uri="{FF2B5EF4-FFF2-40B4-BE49-F238E27FC236}">
                <a16:creationId xmlns:a16="http://schemas.microsoft.com/office/drawing/2014/main" id="{80F58CCB-4E64-45D1-8FC0-AC14621E2BB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45064" name="Rectangle 7">
            <a:extLst>
              <a:ext uri="{FF2B5EF4-FFF2-40B4-BE49-F238E27FC236}">
                <a16:creationId xmlns:a16="http://schemas.microsoft.com/office/drawing/2014/main" id="{67913C57-129E-4863-8A37-4F7A859871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:a16="http://schemas.microsoft.com/office/drawing/2014/main" id="{DB7A1A1C-690B-434D-952D-7F731842EA6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DD80307-7FAD-4E5E-9F5D-8FB3FA6E90C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id="{63AA6180-9C73-4007-BBFE-5DB5BF9261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7108" name="Rectangle 3">
            <a:extLst>
              <a:ext uri="{FF2B5EF4-FFF2-40B4-BE49-F238E27FC236}">
                <a16:creationId xmlns:a16="http://schemas.microsoft.com/office/drawing/2014/main" id="{DD25E92B-75A1-42DD-9C6F-424D9A6FE2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16</a:t>
            </a:r>
          </a:p>
        </p:txBody>
      </p:sp>
      <p:sp>
        <p:nvSpPr>
          <p:cNvPr id="47109" name="Rectangle 4">
            <a:extLst>
              <a:ext uri="{FF2B5EF4-FFF2-40B4-BE49-F238E27FC236}">
                <a16:creationId xmlns:a16="http://schemas.microsoft.com/office/drawing/2014/main" id="{24E7FAF8-C134-483C-A311-5C3431569F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7110" name="Rectangle 5">
            <a:extLst>
              <a:ext uri="{FF2B5EF4-FFF2-40B4-BE49-F238E27FC236}">
                <a16:creationId xmlns:a16="http://schemas.microsoft.com/office/drawing/2014/main" id="{79554B94-02D4-4BE3-B99C-D767293721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7111" name="Rectangle 6">
            <a:extLst>
              <a:ext uri="{FF2B5EF4-FFF2-40B4-BE49-F238E27FC236}">
                <a16:creationId xmlns:a16="http://schemas.microsoft.com/office/drawing/2014/main" id="{09F61DED-C063-4132-A3FD-A930079A9A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47112" name="Rectangle 7">
            <a:extLst>
              <a:ext uri="{FF2B5EF4-FFF2-40B4-BE49-F238E27FC236}">
                <a16:creationId xmlns:a16="http://schemas.microsoft.com/office/drawing/2014/main" id="{9E61D82A-3BE2-4A61-BDFB-5AAF2DE648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id="{24301D36-5A43-4F22-92BA-043300AB673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E02DF62-C2FC-4A45-8124-D6F69F8EA31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id="{F36C675E-3BB6-4BDF-BF83-4E4D17CF1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9156" name="Rectangle 3">
            <a:extLst>
              <a:ext uri="{FF2B5EF4-FFF2-40B4-BE49-F238E27FC236}">
                <a16:creationId xmlns:a16="http://schemas.microsoft.com/office/drawing/2014/main" id="{C999696D-9EDA-42A0-AF42-CB940CA053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18</a:t>
            </a:r>
          </a:p>
        </p:txBody>
      </p:sp>
      <p:sp>
        <p:nvSpPr>
          <p:cNvPr id="49157" name="Rectangle 4">
            <a:extLst>
              <a:ext uri="{FF2B5EF4-FFF2-40B4-BE49-F238E27FC236}">
                <a16:creationId xmlns:a16="http://schemas.microsoft.com/office/drawing/2014/main" id="{CCA69F71-ECCC-4134-994D-D3ADB52588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9158" name="Rectangle 5">
            <a:extLst>
              <a:ext uri="{FF2B5EF4-FFF2-40B4-BE49-F238E27FC236}">
                <a16:creationId xmlns:a16="http://schemas.microsoft.com/office/drawing/2014/main" id="{8AF1982F-A8A9-4844-BA42-D3909BC49A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9159" name="Rectangle 6">
            <a:extLst>
              <a:ext uri="{FF2B5EF4-FFF2-40B4-BE49-F238E27FC236}">
                <a16:creationId xmlns:a16="http://schemas.microsoft.com/office/drawing/2014/main" id="{7E87D0ED-E1A6-45BB-AA70-8188D50518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49160" name="Rectangle 7">
            <a:extLst>
              <a:ext uri="{FF2B5EF4-FFF2-40B4-BE49-F238E27FC236}">
                <a16:creationId xmlns:a16="http://schemas.microsoft.com/office/drawing/2014/main" id="{ADEE91AF-EC27-48C0-A2A1-2137CE3FEF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:a16="http://schemas.microsoft.com/office/drawing/2014/main" id="{B7F3F53F-7557-46F9-AECA-EB271CCF789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1A6F0A-4A3D-4A6C-801A-C07EB3AECD9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1203" name="Rectangle 2">
            <a:extLst>
              <a:ext uri="{FF2B5EF4-FFF2-40B4-BE49-F238E27FC236}">
                <a16:creationId xmlns:a16="http://schemas.microsoft.com/office/drawing/2014/main" id="{46A2C123-2423-417E-876E-AB8834D04D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51204" name="Rectangle 3">
            <a:extLst>
              <a:ext uri="{FF2B5EF4-FFF2-40B4-BE49-F238E27FC236}">
                <a16:creationId xmlns:a16="http://schemas.microsoft.com/office/drawing/2014/main" id="{C90BDA5E-E948-47CD-80DB-664987B40E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id="{80914129-842B-45FA-B171-DE9433BBAD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9AF97A7-77EC-4BA2-A329-76DA36FB5D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:a16="http://schemas.microsoft.com/office/drawing/2014/main" id="{EC30922D-D162-4CFE-98E2-CF7EDE723F1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53252" name="Rectangle 3">
            <a:extLst>
              <a:ext uri="{FF2B5EF4-FFF2-40B4-BE49-F238E27FC236}">
                <a16:creationId xmlns:a16="http://schemas.microsoft.com/office/drawing/2014/main" id="{5BC8209B-78A2-4975-B8B5-86E2B76167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>
            <a:extLst>
              <a:ext uri="{FF2B5EF4-FFF2-40B4-BE49-F238E27FC236}">
                <a16:creationId xmlns:a16="http://schemas.microsoft.com/office/drawing/2014/main" id="{39892659-F179-4BC9-9FE3-723FAD599E4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07A071-842D-45D5-9E26-EE459922E36F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id="{229CD9A2-F9E3-4D45-9B4A-7D8592D8C02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55300" name="Rectangle 3">
            <a:extLst>
              <a:ext uri="{FF2B5EF4-FFF2-40B4-BE49-F238E27FC236}">
                <a16:creationId xmlns:a16="http://schemas.microsoft.com/office/drawing/2014/main" id="{EC4EC576-CF27-40CB-BC07-DF3223F5560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:a16="http://schemas.microsoft.com/office/drawing/2014/main" id="{DFEDFD6E-5AF2-4DF0-880A-EC3C4E59F4F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4DD4E81-F4EC-4540-926D-7ECA47AAA9D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95CF5C1B-8F89-4027-AA59-00B22851A6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8A7BFC37-BF3B-4934-82C6-E39419B6C3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37</a:t>
            </a:r>
          </a:p>
        </p:txBody>
      </p:sp>
      <p:sp>
        <p:nvSpPr>
          <p:cNvPr id="57349" name="Rectangle 4">
            <a:extLst>
              <a:ext uri="{FF2B5EF4-FFF2-40B4-BE49-F238E27FC236}">
                <a16:creationId xmlns:a16="http://schemas.microsoft.com/office/drawing/2014/main" id="{A48BF7CF-1A56-4F77-AF84-174E7C4E2F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50" name="Rectangle 5">
            <a:extLst>
              <a:ext uri="{FF2B5EF4-FFF2-40B4-BE49-F238E27FC236}">
                <a16:creationId xmlns:a16="http://schemas.microsoft.com/office/drawing/2014/main" id="{D29971AA-25AD-47C2-9978-B79AF66B9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51" name="Rectangle 6">
            <a:extLst>
              <a:ext uri="{FF2B5EF4-FFF2-40B4-BE49-F238E27FC236}">
                <a16:creationId xmlns:a16="http://schemas.microsoft.com/office/drawing/2014/main" id="{1E330C3C-44A7-4635-9B26-C7073E367B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57352" name="Rectangle 7">
            <a:extLst>
              <a:ext uri="{FF2B5EF4-FFF2-40B4-BE49-F238E27FC236}">
                <a16:creationId xmlns:a16="http://schemas.microsoft.com/office/drawing/2014/main" id="{EB564558-63AE-4B4F-B47A-BE875B7676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>
            <a:extLst>
              <a:ext uri="{FF2B5EF4-FFF2-40B4-BE49-F238E27FC236}">
                <a16:creationId xmlns:a16="http://schemas.microsoft.com/office/drawing/2014/main" id="{58501369-A64D-4434-9577-3974B7D822F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0F0F558-8064-432B-8992-7DA50D9231F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1443" name="Rectangle 2">
            <a:extLst>
              <a:ext uri="{FF2B5EF4-FFF2-40B4-BE49-F238E27FC236}">
                <a16:creationId xmlns:a16="http://schemas.microsoft.com/office/drawing/2014/main" id="{26DEE6B9-4BC1-4357-9A52-58B8C1EEE0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61444" name="Rectangle 3">
            <a:extLst>
              <a:ext uri="{FF2B5EF4-FFF2-40B4-BE49-F238E27FC236}">
                <a16:creationId xmlns:a16="http://schemas.microsoft.com/office/drawing/2014/main" id="{73DA91AF-D190-4AA6-854C-9F08007B1F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B872CA0D-614A-4016-9C67-1BE06ECCFD8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33912CE-AB2B-45CE-9938-D11AA24521B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F8652533-2D2B-48E0-81C8-4A917E2633C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8C2102A7-3AD5-4368-8AF5-646FAD3D99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>
            <a:extLst>
              <a:ext uri="{FF2B5EF4-FFF2-40B4-BE49-F238E27FC236}">
                <a16:creationId xmlns:a16="http://schemas.microsoft.com/office/drawing/2014/main" id="{EADF369C-AE03-404B-A3EA-50BB0D7FB24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3184D7-6445-4614-B214-66EB52CB1FF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5539" name="Rectangle 2">
            <a:extLst>
              <a:ext uri="{FF2B5EF4-FFF2-40B4-BE49-F238E27FC236}">
                <a16:creationId xmlns:a16="http://schemas.microsoft.com/office/drawing/2014/main" id="{9E3E911A-479A-44FD-91ED-001DB6AC4F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5540" name="Rectangle 3">
            <a:extLst>
              <a:ext uri="{FF2B5EF4-FFF2-40B4-BE49-F238E27FC236}">
                <a16:creationId xmlns:a16="http://schemas.microsoft.com/office/drawing/2014/main" id="{B9C082C2-CF17-47A5-9B4F-E40CBE54B7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65541" name="Rectangle 4">
            <a:extLst>
              <a:ext uri="{FF2B5EF4-FFF2-40B4-BE49-F238E27FC236}">
                <a16:creationId xmlns:a16="http://schemas.microsoft.com/office/drawing/2014/main" id="{DB005A54-E7B9-4046-B955-CC1013E8B3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5542" name="Rectangle 5">
            <a:extLst>
              <a:ext uri="{FF2B5EF4-FFF2-40B4-BE49-F238E27FC236}">
                <a16:creationId xmlns:a16="http://schemas.microsoft.com/office/drawing/2014/main" id="{87917D73-2E52-4A9E-9B55-AD47BF2CA4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5543" name="Rectangle 6">
            <a:extLst>
              <a:ext uri="{FF2B5EF4-FFF2-40B4-BE49-F238E27FC236}">
                <a16:creationId xmlns:a16="http://schemas.microsoft.com/office/drawing/2014/main" id="{809EC555-E82F-4047-920F-7A004C2325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65544" name="Rectangle 7">
            <a:extLst>
              <a:ext uri="{FF2B5EF4-FFF2-40B4-BE49-F238E27FC236}">
                <a16:creationId xmlns:a16="http://schemas.microsoft.com/office/drawing/2014/main" id="{787CC10C-DE27-41AA-ADBC-78AED1A7D2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>
            <a:extLst>
              <a:ext uri="{FF2B5EF4-FFF2-40B4-BE49-F238E27FC236}">
                <a16:creationId xmlns:a16="http://schemas.microsoft.com/office/drawing/2014/main" id="{7AE7F705-CC44-487F-89F3-EB091DD5EC0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4959CBD-172D-4D34-B625-72C227F83E7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7587" name="Rectangle 2">
            <a:extLst>
              <a:ext uri="{FF2B5EF4-FFF2-40B4-BE49-F238E27FC236}">
                <a16:creationId xmlns:a16="http://schemas.microsoft.com/office/drawing/2014/main" id="{B8E322D9-FB54-4ED1-8158-7A44B5DA4F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7588" name="Rectangle 3">
            <a:extLst>
              <a:ext uri="{FF2B5EF4-FFF2-40B4-BE49-F238E27FC236}">
                <a16:creationId xmlns:a16="http://schemas.microsoft.com/office/drawing/2014/main" id="{AA675954-D1BA-4545-B37E-AAB2D7B642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4</a:t>
            </a:r>
          </a:p>
        </p:txBody>
      </p:sp>
      <p:sp>
        <p:nvSpPr>
          <p:cNvPr id="67589" name="Rectangle 4">
            <a:extLst>
              <a:ext uri="{FF2B5EF4-FFF2-40B4-BE49-F238E27FC236}">
                <a16:creationId xmlns:a16="http://schemas.microsoft.com/office/drawing/2014/main" id="{1FB47196-5053-4C98-A137-61FD0463DA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7590" name="Rectangle 5">
            <a:extLst>
              <a:ext uri="{FF2B5EF4-FFF2-40B4-BE49-F238E27FC236}">
                <a16:creationId xmlns:a16="http://schemas.microsoft.com/office/drawing/2014/main" id="{7C59A902-BBEB-4EED-8339-3361B549B1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7591" name="Rectangle 6">
            <a:extLst>
              <a:ext uri="{FF2B5EF4-FFF2-40B4-BE49-F238E27FC236}">
                <a16:creationId xmlns:a16="http://schemas.microsoft.com/office/drawing/2014/main" id="{FD0D9C2F-35FB-4B3E-A4E8-6AF624FED5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67592" name="Rectangle 7">
            <a:extLst>
              <a:ext uri="{FF2B5EF4-FFF2-40B4-BE49-F238E27FC236}">
                <a16:creationId xmlns:a16="http://schemas.microsoft.com/office/drawing/2014/main" id="{2C6C3052-BC9F-4C56-85A7-A91718C647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>
            <a:extLst>
              <a:ext uri="{FF2B5EF4-FFF2-40B4-BE49-F238E27FC236}">
                <a16:creationId xmlns:a16="http://schemas.microsoft.com/office/drawing/2014/main" id="{F5C975D6-81FD-4CBA-9265-8512E33DD49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DCD6BBA-6577-4D1E-B463-CE5C586F4D8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9635" name="Rectangle 2">
            <a:extLst>
              <a:ext uri="{FF2B5EF4-FFF2-40B4-BE49-F238E27FC236}">
                <a16:creationId xmlns:a16="http://schemas.microsoft.com/office/drawing/2014/main" id="{70F09E8A-0D4C-42B1-AC51-5D938D3D7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9636" name="Rectangle 3">
            <a:extLst>
              <a:ext uri="{FF2B5EF4-FFF2-40B4-BE49-F238E27FC236}">
                <a16:creationId xmlns:a16="http://schemas.microsoft.com/office/drawing/2014/main" id="{9AAE876F-F8D8-48A2-90A2-F877530D16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6</a:t>
            </a:r>
          </a:p>
        </p:txBody>
      </p:sp>
      <p:sp>
        <p:nvSpPr>
          <p:cNvPr id="69637" name="Rectangle 4">
            <a:extLst>
              <a:ext uri="{FF2B5EF4-FFF2-40B4-BE49-F238E27FC236}">
                <a16:creationId xmlns:a16="http://schemas.microsoft.com/office/drawing/2014/main" id="{2F9FA430-F59D-408F-AE23-0D30D97D07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9638" name="Rectangle 5">
            <a:extLst>
              <a:ext uri="{FF2B5EF4-FFF2-40B4-BE49-F238E27FC236}">
                <a16:creationId xmlns:a16="http://schemas.microsoft.com/office/drawing/2014/main" id="{253EC4A0-DB5B-4AE7-8991-4A5B66FC9F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9639" name="Rectangle 6">
            <a:extLst>
              <a:ext uri="{FF2B5EF4-FFF2-40B4-BE49-F238E27FC236}">
                <a16:creationId xmlns:a16="http://schemas.microsoft.com/office/drawing/2014/main" id="{4E7A178E-8569-4DA8-80DF-FFD0623C7D5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69640" name="Rectangle 7">
            <a:extLst>
              <a:ext uri="{FF2B5EF4-FFF2-40B4-BE49-F238E27FC236}">
                <a16:creationId xmlns:a16="http://schemas.microsoft.com/office/drawing/2014/main" id="{B79E5210-F1B4-4E9C-8188-0DD65D1F3A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>
            <a:extLst>
              <a:ext uri="{FF2B5EF4-FFF2-40B4-BE49-F238E27FC236}">
                <a16:creationId xmlns:a16="http://schemas.microsoft.com/office/drawing/2014/main" id="{FD35CADB-7E22-456D-A242-C8D2F301E0D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EBBF44F-8567-47EE-9D84-A1885DD22FA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1683" name="Rectangle 2">
            <a:extLst>
              <a:ext uri="{FF2B5EF4-FFF2-40B4-BE49-F238E27FC236}">
                <a16:creationId xmlns:a16="http://schemas.microsoft.com/office/drawing/2014/main" id="{DCBA9423-7075-46BE-8A40-47D847A7C5C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1684" name="Rectangle 3">
            <a:extLst>
              <a:ext uri="{FF2B5EF4-FFF2-40B4-BE49-F238E27FC236}">
                <a16:creationId xmlns:a16="http://schemas.microsoft.com/office/drawing/2014/main" id="{65B7C145-7084-4595-A3FD-19908AAB5B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>
            <a:extLst>
              <a:ext uri="{FF2B5EF4-FFF2-40B4-BE49-F238E27FC236}">
                <a16:creationId xmlns:a16="http://schemas.microsoft.com/office/drawing/2014/main" id="{4DB575E4-D430-4357-AF3E-1C418281D66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FD81087-4057-4F82-8395-214CA704314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3731" name="Rectangle 2">
            <a:extLst>
              <a:ext uri="{FF2B5EF4-FFF2-40B4-BE49-F238E27FC236}">
                <a16:creationId xmlns:a16="http://schemas.microsoft.com/office/drawing/2014/main" id="{AA616FDE-3A9A-4E97-8D3F-84EC893D4C8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3732" name="Rectangle 3">
            <a:extLst>
              <a:ext uri="{FF2B5EF4-FFF2-40B4-BE49-F238E27FC236}">
                <a16:creationId xmlns:a16="http://schemas.microsoft.com/office/drawing/2014/main" id="{467BB74C-2DE2-42D0-A9B7-A396673E46B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>
            <a:extLst>
              <a:ext uri="{FF2B5EF4-FFF2-40B4-BE49-F238E27FC236}">
                <a16:creationId xmlns:a16="http://schemas.microsoft.com/office/drawing/2014/main" id="{25B2F2A3-9D98-4B5B-8B0B-F9047D383A7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751ABE-C782-486B-A3B3-AF32368BA98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5779" name="Rectangle 2">
            <a:extLst>
              <a:ext uri="{FF2B5EF4-FFF2-40B4-BE49-F238E27FC236}">
                <a16:creationId xmlns:a16="http://schemas.microsoft.com/office/drawing/2014/main" id="{CC49DDA9-299F-4F6F-BFA2-F127678AE2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5780" name="Rectangle 3">
            <a:extLst>
              <a:ext uri="{FF2B5EF4-FFF2-40B4-BE49-F238E27FC236}">
                <a16:creationId xmlns:a16="http://schemas.microsoft.com/office/drawing/2014/main" id="{909BFDD5-FE70-4471-B4F2-1FC495E4E6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</a:t>
            </a:r>
          </a:p>
        </p:txBody>
      </p:sp>
      <p:sp>
        <p:nvSpPr>
          <p:cNvPr id="75781" name="Rectangle 4">
            <a:extLst>
              <a:ext uri="{FF2B5EF4-FFF2-40B4-BE49-F238E27FC236}">
                <a16:creationId xmlns:a16="http://schemas.microsoft.com/office/drawing/2014/main" id="{F9B53B55-221B-4C2B-9963-640C67693D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5782" name="Rectangle 5">
            <a:extLst>
              <a:ext uri="{FF2B5EF4-FFF2-40B4-BE49-F238E27FC236}">
                <a16:creationId xmlns:a16="http://schemas.microsoft.com/office/drawing/2014/main" id="{476420A7-B4F5-419E-ABA9-3545AA59E9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5783" name="Rectangle 6">
            <a:extLst>
              <a:ext uri="{FF2B5EF4-FFF2-40B4-BE49-F238E27FC236}">
                <a16:creationId xmlns:a16="http://schemas.microsoft.com/office/drawing/2014/main" id="{8093EE1F-E39A-4D04-81BC-D6428D7AD40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5784" name="Rectangle 7">
            <a:extLst>
              <a:ext uri="{FF2B5EF4-FFF2-40B4-BE49-F238E27FC236}">
                <a16:creationId xmlns:a16="http://schemas.microsoft.com/office/drawing/2014/main" id="{7FC11EEE-83EB-44EA-ACFA-8753636A18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>
            <a:extLst>
              <a:ext uri="{FF2B5EF4-FFF2-40B4-BE49-F238E27FC236}">
                <a16:creationId xmlns:a16="http://schemas.microsoft.com/office/drawing/2014/main" id="{74C3C8F3-6225-4BE3-9AFB-5B214F2EB32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D8FDE1-758B-4F65-9FCB-A819C21B7B8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7827" name="Rectangle 2">
            <a:extLst>
              <a:ext uri="{FF2B5EF4-FFF2-40B4-BE49-F238E27FC236}">
                <a16:creationId xmlns:a16="http://schemas.microsoft.com/office/drawing/2014/main" id="{565FCBD8-1098-44FD-9B10-FF48D68837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7828" name="Rectangle 3">
            <a:extLst>
              <a:ext uri="{FF2B5EF4-FFF2-40B4-BE49-F238E27FC236}">
                <a16:creationId xmlns:a16="http://schemas.microsoft.com/office/drawing/2014/main" id="{2227D4CC-5381-4ACD-B214-EFA1DBD171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77829" name="Rectangle 4">
            <a:extLst>
              <a:ext uri="{FF2B5EF4-FFF2-40B4-BE49-F238E27FC236}">
                <a16:creationId xmlns:a16="http://schemas.microsoft.com/office/drawing/2014/main" id="{17C6B085-9B9C-4A16-B809-A275CECFE6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7830" name="Rectangle 5">
            <a:extLst>
              <a:ext uri="{FF2B5EF4-FFF2-40B4-BE49-F238E27FC236}">
                <a16:creationId xmlns:a16="http://schemas.microsoft.com/office/drawing/2014/main" id="{2B1A8206-D89A-4D3F-83F4-CF60B9F950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7831" name="Rectangle 6">
            <a:extLst>
              <a:ext uri="{FF2B5EF4-FFF2-40B4-BE49-F238E27FC236}">
                <a16:creationId xmlns:a16="http://schemas.microsoft.com/office/drawing/2014/main" id="{79D764D3-A2DA-4D0C-B4C4-C1C04513AE8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7832" name="Rectangle 7">
            <a:extLst>
              <a:ext uri="{FF2B5EF4-FFF2-40B4-BE49-F238E27FC236}">
                <a16:creationId xmlns:a16="http://schemas.microsoft.com/office/drawing/2014/main" id="{497027FD-D71C-4EBD-9131-24C32C07B4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>
            <a:extLst>
              <a:ext uri="{FF2B5EF4-FFF2-40B4-BE49-F238E27FC236}">
                <a16:creationId xmlns:a16="http://schemas.microsoft.com/office/drawing/2014/main" id="{DE1EB052-51F6-4FAD-BBC4-EF679876A6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124289D-C1B5-4656-8491-A08452595E8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9875" name="Rectangle 2">
            <a:extLst>
              <a:ext uri="{FF2B5EF4-FFF2-40B4-BE49-F238E27FC236}">
                <a16:creationId xmlns:a16="http://schemas.microsoft.com/office/drawing/2014/main" id="{FFE0CB43-C46C-47BD-A31D-B733F5A14D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9876" name="Rectangle 3">
            <a:extLst>
              <a:ext uri="{FF2B5EF4-FFF2-40B4-BE49-F238E27FC236}">
                <a16:creationId xmlns:a16="http://schemas.microsoft.com/office/drawing/2014/main" id="{20CBACA9-CD41-4F2A-B350-3556A925B9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7</a:t>
            </a:r>
          </a:p>
        </p:txBody>
      </p:sp>
      <p:sp>
        <p:nvSpPr>
          <p:cNvPr id="79877" name="Rectangle 4">
            <a:extLst>
              <a:ext uri="{FF2B5EF4-FFF2-40B4-BE49-F238E27FC236}">
                <a16:creationId xmlns:a16="http://schemas.microsoft.com/office/drawing/2014/main" id="{12FF7875-1E13-4049-B2B3-E5E6091E0A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9878" name="Rectangle 5">
            <a:extLst>
              <a:ext uri="{FF2B5EF4-FFF2-40B4-BE49-F238E27FC236}">
                <a16:creationId xmlns:a16="http://schemas.microsoft.com/office/drawing/2014/main" id="{8476C58A-8A8B-4297-BCE3-CDC9679073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9879" name="Rectangle 6">
            <a:extLst>
              <a:ext uri="{FF2B5EF4-FFF2-40B4-BE49-F238E27FC236}">
                <a16:creationId xmlns:a16="http://schemas.microsoft.com/office/drawing/2014/main" id="{8DC1A874-A2A4-4645-9F6B-090631B0288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9880" name="Rectangle 7">
            <a:extLst>
              <a:ext uri="{FF2B5EF4-FFF2-40B4-BE49-F238E27FC236}">
                <a16:creationId xmlns:a16="http://schemas.microsoft.com/office/drawing/2014/main" id="{E5361926-A4A0-47E3-AF9D-28C207D526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>
            <a:extLst>
              <a:ext uri="{FF2B5EF4-FFF2-40B4-BE49-F238E27FC236}">
                <a16:creationId xmlns:a16="http://schemas.microsoft.com/office/drawing/2014/main" id="{2B57A8FB-1E1D-4663-81A0-20CC9435C51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D8AF41C-E0A1-4693-AB00-557B40E4EA1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1923" name="Rectangle 2">
            <a:extLst>
              <a:ext uri="{FF2B5EF4-FFF2-40B4-BE49-F238E27FC236}">
                <a16:creationId xmlns:a16="http://schemas.microsoft.com/office/drawing/2014/main" id="{685CE488-9446-41D9-839B-84A17A3884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1924" name="Rectangle 3">
            <a:extLst>
              <a:ext uri="{FF2B5EF4-FFF2-40B4-BE49-F238E27FC236}">
                <a16:creationId xmlns:a16="http://schemas.microsoft.com/office/drawing/2014/main" id="{3941E9EF-3CA5-42BA-A17F-569E36BC0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8</a:t>
            </a:r>
          </a:p>
        </p:txBody>
      </p:sp>
      <p:sp>
        <p:nvSpPr>
          <p:cNvPr id="81925" name="Rectangle 4">
            <a:extLst>
              <a:ext uri="{FF2B5EF4-FFF2-40B4-BE49-F238E27FC236}">
                <a16:creationId xmlns:a16="http://schemas.microsoft.com/office/drawing/2014/main" id="{96D4F649-024F-4B5E-A23F-EB40A8BF69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1926" name="Rectangle 5">
            <a:extLst>
              <a:ext uri="{FF2B5EF4-FFF2-40B4-BE49-F238E27FC236}">
                <a16:creationId xmlns:a16="http://schemas.microsoft.com/office/drawing/2014/main" id="{C74A0598-62DA-40F3-BC66-F6DA8CEE18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1927" name="Rectangle 6">
            <a:extLst>
              <a:ext uri="{FF2B5EF4-FFF2-40B4-BE49-F238E27FC236}">
                <a16:creationId xmlns:a16="http://schemas.microsoft.com/office/drawing/2014/main" id="{A0D983B8-4848-456F-B67C-D26FB36770C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81928" name="Rectangle 7">
            <a:extLst>
              <a:ext uri="{FF2B5EF4-FFF2-40B4-BE49-F238E27FC236}">
                <a16:creationId xmlns:a16="http://schemas.microsoft.com/office/drawing/2014/main" id="{067089E6-99D3-428B-9AB6-7486006FE3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>
            <a:extLst>
              <a:ext uri="{FF2B5EF4-FFF2-40B4-BE49-F238E27FC236}">
                <a16:creationId xmlns:a16="http://schemas.microsoft.com/office/drawing/2014/main" id="{55996EA7-35E5-4612-9903-F0835EE466A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31B1693-F11C-4F7F-A603-6BBED932159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3971" name="Rectangle 2">
            <a:extLst>
              <a:ext uri="{FF2B5EF4-FFF2-40B4-BE49-F238E27FC236}">
                <a16:creationId xmlns:a16="http://schemas.microsoft.com/office/drawing/2014/main" id="{8DC2E4C4-1ABD-433B-AE09-E5085B5EB7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3972" name="Rectangle 3">
            <a:extLst>
              <a:ext uri="{FF2B5EF4-FFF2-40B4-BE49-F238E27FC236}">
                <a16:creationId xmlns:a16="http://schemas.microsoft.com/office/drawing/2014/main" id="{6A0DC3E8-8CFA-4F8A-88CD-034DF05CF4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9</a:t>
            </a:r>
          </a:p>
        </p:txBody>
      </p:sp>
      <p:sp>
        <p:nvSpPr>
          <p:cNvPr id="83973" name="Rectangle 4">
            <a:extLst>
              <a:ext uri="{FF2B5EF4-FFF2-40B4-BE49-F238E27FC236}">
                <a16:creationId xmlns:a16="http://schemas.microsoft.com/office/drawing/2014/main" id="{E877F9D0-99F6-4462-BEC7-47609F2498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3974" name="Rectangle 5">
            <a:extLst>
              <a:ext uri="{FF2B5EF4-FFF2-40B4-BE49-F238E27FC236}">
                <a16:creationId xmlns:a16="http://schemas.microsoft.com/office/drawing/2014/main" id="{F04EE4B5-8539-475E-BF9A-B25342DD65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3975" name="Rectangle 6">
            <a:extLst>
              <a:ext uri="{FF2B5EF4-FFF2-40B4-BE49-F238E27FC236}">
                <a16:creationId xmlns:a16="http://schemas.microsoft.com/office/drawing/2014/main" id="{3FBE7FE0-66A3-437D-9B78-B9EC502A5EB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83976" name="Rectangle 7">
            <a:extLst>
              <a:ext uri="{FF2B5EF4-FFF2-40B4-BE49-F238E27FC236}">
                <a16:creationId xmlns:a16="http://schemas.microsoft.com/office/drawing/2014/main" id="{917FEF63-2134-4DD2-AF31-4B4E28A2B7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>
            <a:extLst>
              <a:ext uri="{FF2B5EF4-FFF2-40B4-BE49-F238E27FC236}">
                <a16:creationId xmlns:a16="http://schemas.microsoft.com/office/drawing/2014/main" id="{28B6C9B5-87AA-4F19-A940-8E48C02C975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484635-BD25-472E-A027-FAA963B6003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6019" name="Rectangle 2">
            <a:extLst>
              <a:ext uri="{FF2B5EF4-FFF2-40B4-BE49-F238E27FC236}">
                <a16:creationId xmlns:a16="http://schemas.microsoft.com/office/drawing/2014/main" id="{36A81005-4FD6-4957-8266-46B63347AC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6020" name="Rectangle 3">
            <a:extLst>
              <a:ext uri="{FF2B5EF4-FFF2-40B4-BE49-F238E27FC236}">
                <a16:creationId xmlns:a16="http://schemas.microsoft.com/office/drawing/2014/main" id="{D3A8C976-2601-4B9C-9549-2E7EF51AE8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11</a:t>
            </a:r>
          </a:p>
        </p:txBody>
      </p:sp>
      <p:sp>
        <p:nvSpPr>
          <p:cNvPr id="86021" name="Rectangle 4">
            <a:extLst>
              <a:ext uri="{FF2B5EF4-FFF2-40B4-BE49-F238E27FC236}">
                <a16:creationId xmlns:a16="http://schemas.microsoft.com/office/drawing/2014/main" id="{161CAC1C-C5E3-4056-99F9-3AFDD7C38C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6022" name="Rectangle 5">
            <a:extLst>
              <a:ext uri="{FF2B5EF4-FFF2-40B4-BE49-F238E27FC236}">
                <a16:creationId xmlns:a16="http://schemas.microsoft.com/office/drawing/2014/main" id="{8684A2FA-5EED-44F2-9031-5CE6974BB8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6023" name="Rectangle 6">
            <a:extLst>
              <a:ext uri="{FF2B5EF4-FFF2-40B4-BE49-F238E27FC236}">
                <a16:creationId xmlns:a16="http://schemas.microsoft.com/office/drawing/2014/main" id="{B304F257-5CF3-4444-A695-322D1A104E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86024" name="Rectangle 7">
            <a:extLst>
              <a:ext uri="{FF2B5EF4-FFF2-40B4-BE49-F238E27FC236}">
                <a16:creationId xmlns:a16="http://schemas.microsoft.com/office/drawing/2014/main" id="{883C2D06-276F-454F-8B36-3FBB6B165F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>
            <a:extLst>
              <a:ext uri="{FF2B5EF4-FFF2-40B4-BE49-F238E27FC236}">
                <a16:creationId xmlns:a16="http://schemas.microsoft.com/office/drawing/2014/main" id="{45F0125E-F27F-4CFA-9760-5525532FD06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8688626-90BD-4E23-97A5-BE750AD0986F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8067" name="Rectangle 2">
            <a:extLst>
              <a:ext uri="{FF2B5EF4-FFF2-40B4-BE49-F238E27FC236}">
                <a16:creationId xmlns:a16="http://schemas.microsoft.com/office/drawing/2014/main" id="{6FDB06A5-B93F-42DB-AC40-BBDADF2D30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8068" name="Rectangle 3">
            <a:extLst>
              <a:ext uri="{FF2B5EF4-FFF2-40B4-BE49-F238E27FC236}">
                <a16:creationId xmlns:a16="http://schemas.microsoft.com/office/drawing/2014/main" id="{D3CE760B-2DB7-4088-B1AC-462245B19D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14</a:t>
            </a:r>
          </a:p>
        </p:txBody>
      </p:sp>
      <p:sp>
        <p:nvSpPr>
          <p:cNvPr id="88069" name="Rectangle 4">
            <a:extLst>
              <a:ext uri="{FF2B5EF4-FFF2-40B4-BE49-F238E27FC236}">
                <a16:creationId xmlns:a16="http://schemas.microsoft.com/office/drawing/2014/main" id="{DB845FEC-74D2-4ED4-AF16-9A8E08130D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8070" name="Rectangle 5">
            <a:extLst>
              <a:ext uri="{FF2B5EF4-FFF2-40B4-BE49-F238E27FC236}">
                <a16:creationId xmlns:a16="http://schemas.microsoft.com/office/drawing/2014/main" id="{1790B880-7A6C-4CC4-8CC2-16336EBEF1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8071" name="Rectangle 6">
            <a:extLst>
              <a:ext uri="{FF2B5EF4-FFF2-40B4-BE49-F238E27FC236}">
                <a16:creationId xmlns:a16="http://schemas.microsoft.com/office/drawing/2014/main" id="{D2E63588-967A-4101-B4E3-B6FED72EDB7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88072" name="Rectangle 7">
            <a:extLst>
              <a:ext uri="{FF2B5EF4-FFF2-40B4-BE49-F238E27FC236}">
                <a16:creationId xmlns:a16="http://schemas.microsoft.com/office/drawing/2014/main" id="{DDC77FA6-ED03-4E2F-8080-B970542C9D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>
            <a:extLst>
              <a:ext uri="{FF2B5EF4-FFF2-40B4-BE49-F238E27FC236}">
                <a16:creationId xmlns:a16="http://schemas.microsoft.com/office/drawing/2014/main" id="{D359E978-C9E3-43BE-8CFF-0A78B84066C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1D5E262-BDAE-4405-A70F-21CFC1DB56A1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0115" name="Rectangle 2">
            <a:extLst>
              <a:ext uri="{FF2B5EF4-FFF2-40B4-BE49-F238E27FC236}">
                <a16:creationId xmlns:a16="http://schemas.microsoft.com/office/drawing/2014/main" id="{843074C9-19A9-4444-B845-333CEA1D6B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0116" name="Rectangle 3">
            <a:extLst>
              <a:ext uri="{FF2B5EF4-FFF2-40B4-BE49-F238E27FC236}">
                <a16:creationId xmlns:a16="http://schemas.microsoft.com/office/drawing/2014/main" id="{81F56E51-CE0F-4A12-8A77-5893BE3958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>
            <a:extLst>
              <a:ext uri="{FF2B5EF4-FFF2-40B4-BE49-F238E27FC236}">
                <a16:creationId xmlns:a16="http://schemas.microsoft.com/office/drawing/2014/main" id="{7BE26DFC-12CB-412E-A3FD-5012CDA5FFF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1215EB1-6EC9-48DC-B1B3-159138AB596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163" name="Rectangle 2">
            <a:extLst>
              <a:ext uri="{FF2B5EF4-FFF2-40B4-BE49-F238E27FC236}">
                <a16:creationId xmlns:a16="http://schemas.microsoft.com/office/drawing/2014/main" id="{3954DD7A-5E72-41C1-8448-734145E7AD7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2164" name="Rectangle 3">
            <a:extLst>
              <a:ext uri="{FF2B5EF4-FFF2-40B4-BE49-F238E27FC236}">
                <a16:creationId xmlns:a16="http://schemas.microsoft.com/office/drawing/2014/main" id="{BEE3046E-B10D-4229-A42A-7E6C72BE17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>
            <a:extLst>
              <a:ext uri="{FF2B5EF4-FFF2-40B4-BE49-F238E27FC236}">
                <a16:creationId xmlns:a16="http://schemas.microsoft.com/office/drawing/2014/main" id="{1FA5B1B4-D7A6-422A-B0A3-86D2E8AAF34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630002-8F89-4EBA-8A9F-5D8E29C2698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4211" name="Rectangle 2">
            <a:extLst>
              <a:ext uri="{FF2B5EF4-FFF2-40B4-BE49-F238E27FC236}">
                <a16:creationId xmlns:a16="http://schemas.microsoft.com/office/drawing/2014/main" id="{A582F9F2-84B2-4716-AA28-AB428C1D894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4212" name="Rectangle 3">
            <a:extLst>
              <a:ext uri="{FF2B5EF4-FFF2-40B4-BE49-F238E27FC236}">
                <a16:creationId xmlns:a16="http://schemas.microsoft.com/office/drawing/2014/main" id="{7E98FAD8-07A4-47E7-880B-B80DA31C9E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>
            <a:extLst>
              <a:ext uri="{FF2B5EF4-FFF2-40B4-BE49-F238E27FC236}">
                <a16:creationId xmlns:a16="http://schemas.microsoft.com/office/drawing/2014/main" id="{EECC063F-A632-4D60-B515-70BBCBCB7C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A593C3-EA03-4879-90FD-A1282740BEC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6259" name="Rectangle 2">
            <a:extLst>
              <a:ext uri="{FF2B5EF4-FFF2-40B4-BE49-F238E27FC236}">
                <a16:creationId xmlns:a16="http://schemas.microsoft.com/office/drawing/2014/main" id="{F4CC8353-8118-48F5-9895-0FD718D0B6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6260" name="Rectangle 3">
            <a:extLst>
              <a:ext uri="{FF2B5EF4-FFF2-40B4-BE49-F238E27FC236}">
                <a16:creationId xmlns:a16="http://schemas.microsoft.com/office/drawing/2014/main" id="{F522FD5B-9014-4D5D-9E1C-3AB478F7E8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>
            <a:extLst>
              <a:ext uri="{FF2B5EF4-FFF2-40B4-BE49-F238E27FC236}">
                <a16:creationId xmlns:a16="http://schemas.microsoft.com/office/drawing/2014/main" id="{0833E65A-AD57-47A5-992D-B01B1B34B53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71B5AFF-C4AE-407F-BDEA-B91B4BE96BF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8307" name="Rectangle 2">
            <a:extLst>
              <a:ext uri="{FF2B5EF4-FFF2-40B4-BE49-F238E27FC236}">
                <a16:creationId xmlns:a16="http://schemas.microsoft.com/office/drawing/2014/main" id="{F0786B93-7B50-49B3-AB8F-385F4D084F3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8308" name="Rectangle 3">
            <a:extLst>
              <a:ext uri="{FF2B5EF4-FFF2-40B4-BE49-F238E27FC236}">
                <a16:creationId xmlns:a16="http://schemas.microsoft.com/office/drawing/2014/main" id="{2ABEE9CD-3769-43B9-BF56-93727597C2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>
            <a:extLst>
              <a:ext uri="{FF2B5EF4-FFF2-40B4-BE49-F238E27FC236}">
                <a16:creationId xmlns:a16="http://schemas.microsoft.com/office/drawing/2014/main" id="{EAF9B2EC-8BE5-4B02-93E6-243EB4D7683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B62A11D-4B18-4725-A6D9-BC97D277466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0355" name="Rectangle 2">
            <a:extLst>
              <a:ext uri="{FF2B5EF4-FFF2-40B4-BE49-F238E27FC236}">
                <a16:creationId xmlns:a16="http://schemas.microsoft.com/office/drawing/2014/main" id="{F6261C68-72FB-43C1-89BB-8E5AB52E603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100356" name="Rectangle 3">
            <a:extLst>
              <a:ext uri="{FF2B5EF4-FFF2-40B4-BE49-F238E27FC236}">
                <a16:creationId xmlns:a16="http://schemas.microsoft.com/office/drawing/2014/main" id="{E3C1CC73-E3E6-43F4-9C15-D9C558A33A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>
            <a:extLst>
              <a:ext uri="{FF2B5EF4-FFF2-40B4-BE49-F238E27FC236}">
                <a16:creationId xmlns:a16="http://schemas.microsoft.com/office/drawing/2014/main" id="{7B9C3031-6654-4CB3-88A7-49F3A4EDE02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D5334E2-C1C1-4E2E-B22C-1F10AE45B131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2403" name="Rectangle 2">
            <a:extLst>
              <a:ext uri="{FF2B5EF4-FFF2-40B4-BE49-F238E27FC236}">
                <a16:creationId xmlns:a16="http://schemas.microsoft.com/office/drawing/2014/main" id="{5D21EF09-1C68-4807-B1DA-D5576A86C55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102404" name="Rectangle 3">
            <a:extLst>
              <a:ext uri="{FF2B5EF4-FFF2-40B4-BE49-F238E27FC236}">
                <a16:creationId xmlns:a16="http://schemas.microsoft.com/office/drawing/2014/main" id="{D8FB8192-9DDF-4D0D-8C2C-1BC3B6DD84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>
            <a:extLst>
              <a:ext uri="{FF2B5EF4-FFF2-40B4-BE49-F238E27FC236}">
                <a16:creationId xmlns:a16="http://schemas.microsoft.com/office/drawing/2014/main" id="{A7A777D2-9F7C-4064-9A99-B0A13D3AC6F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E6F7983-10E2-4804-8F9C-AC9D4690474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4451" name="Rectangle 2">
            <a:extLst>
              <a:ext uri="{FF2B5EF4-FFF2-40B4-BE49-F238E27FC236}">
                <a16:creationId xmlns:a16="http://schemas.microsoft.com/office/drawing/2014/main" id="{D9717B2A-68D8-4356-8C78-4BC6890C837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104452" name="Rectangle 3">
            <a:extLst>
              <a:ext uri="{FF2B5EF4-FFF2-40B4-BE49-F238E27FC236}">
                <a16:creationId xmlns:a16="http://schemas.microsoft.com/office/drawing/2014/main" id="{071E7E0C-BE38-4219-9C34-C840E5E7FB2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>
            <a:extLst>
              <a:ext uri="{FF2B5EF4-FFF2-40B4-BE49-F238E27FC236}">
                <a16:creationId xmlns:a16="http://schemas.microsoft.com/office/drawing/2014/main" id="{39A15698-562C-42C8-817E-5AD4715DD2F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E5EB44E-9C25-4F7E-A994-E544CC23E02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6499" name="Rectangle 2">
            <a:extLst>
              <a:ext uri="{FF2B5EF4-FFF2-40B4-BE49-F238E27FC236}">
                <a16:creationId xmlns:a16="http://schemas.microsoft.com/office/drawing/2014/main" id="{2772A9CB-1E41-4E09-9285-111B5DDBA9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106500" name="Rectangle 3">
            <a:extLst>
              <a:ext uri="{FF2B5EF4-FFF2-40B4-BE49-F238E27FC236}">
                <a16:creationId xmlns:a16="http://schemas.microsoft.com/office/drawing/2014/main" id="{B785E9E7-0C9F-4EBF-AF4D-6E78391515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>
            <a:extLst>
              <a:ext uri="{FF2B5EF4-FFF2-40B4-BE49-F238E27FC236}">
                <a16:creationId xmlns:a16="http://schemas.microsoft.com/office/drawing/2014/main" id="{343D94BD-6B5E-4991-9540-F1171256E4F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0DA68EA-990B-45B2-ABA9-B3487B412DA4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8547" name="Rectangle 2">
            <a:extLst>
              <a:ext uri="{FF2B5EF4-FFF2-40B4-BE49-F238E27FC236}">
                <a16:creationId xmlns:a16="http://schemas.microsoft.com/office/drawing/2014/main" id="{89748378-0521-4437-A56B-FDD7A60242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108548" name="Rectangle 3">
            <a:extLst>
              <a:ext uri="{FF2B5EF4-FFF2-40B4-BE49-F238E27FC236}">
                <a16:creationId xmlns:a16="http://schemas.microsoft.com/office/drawing/2014/main" id="{7AB6899A-40E3-44F1-8178-DE29FAFEA0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>
            <a:extLst>
              <a:ext uri="{FF2B5EF4-FFF2-40B4-BE49-F238E27FC236}">
                <a16:creationId xmlns:a16="http://schemas.microsoft.com/office/drawing/2014/main" id="{7C02D2DF-F1C3-4EA2-9EEC-F4173EE654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2D5416D-DAA1-4B7B-BFE6-BBCA648F15D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0595" name="Rectangle 2">
            <a:extLst>
              <a:ext uri="{FF2B5EF4-FFF2-40B4-BE49-F238E27FC236}">
                <a16:creationId xmlns:a16="http://schemas.microsoft.com/office/drawing/2014/main" id="{10E5B8F1-013D-469B-8993-6215604CCDB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110596" name="Rectangle 3">
            <a:extLst>
              <a:ext uri="{FF2B5EF4-FFF2-40B4-BE49-F238E27FC236}">
                <a16:creationId xmlns:a16="http://schemas.microsoft.com/office/drawing/2014/main" id="{AC4EB9B1-6E92-4C09-9079-4161224E8E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>
  <p:cSld name="Blank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43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" name="Google Shape;44;p43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5" name="Google Shape;45;p43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6" name="Google Shape;46;p43"/>
          <p:cNvSpPr txBox="1"/>
          <p:nvPr/>
        </p:nvSpPr>
        <p:spPr>
          <a:xfrm>
            <a:off x="2674188" y="607260"/>
            <a:ext cx="892726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7" name="Google Shape;47;p43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48" name="Google Shape;48;p4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97908" y="6377876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Google Shape;51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Google Shape;52;p43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3" name="Google Shape;53;p43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4" name="Google Shape;54;p43"/>
          <p:cNvSpPr/>
          <p:nvPr/>
        </p:nvSpPr>
        <p:spPr>
          <a:xfrm>
            <a:off x="23812" y="12677"/>
            <a:ext cx="9532937" cy="160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43"/>
          <p:cNvSpPr/>
          <p:nvPr/>
        </p:nvSpPr>
        <p:spPr>
          <a:xfrm>
            <a:off x="21748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43"/>
          <p:cNvSpPr/>
          <p:nvPr/>
        </p:nvSpPr>
        <p:spPr>
          <a:xfrm>
            <a:off x="10953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43"/>
          <p:cNvSpPr/>
          <p:nvPr/>
        </p:nvSpPr>
        <p:spPr>
          <a:xfrm>
            <a:off x="1501775" y="460352"/>
            <a:ext cx="8220075" cy="838200"/>
          </a:xfrm>
          <a:custGeom>
            <a:avLst/>
            <a:gdLst/>
            <a:ahLst/>
            <a:cxnLst/>
            <a:rect l="l" t="t" r="r" b="b"/>
            <a:pathLst>
              <a:path w="3744" h="387" extrusionOk="0">
                <a:moveTo>
                  <a:pt x="3551" y="387"/>
                </a:moveTo>
                <a:cubicBezTo>
                  <a:pt x="0" y="387"/>
                  <a:pt x="0" y="387"/>
                  <a:pt x="0" y="387"/>
                </a:cubicBezTo>
                <a:cubicBezTo>
                  <a:pt x="0" y="0"/>
                  <a:pt x="0" y="0"/>
                  <a:pt x="0" y="0"/>
                </a:cubicBezTo>
                <a:cubicBezTo>
                  <a:pt x="3551" y="0"/>
                  <a:pt x="3551" y="0"/>
                  <a:pt x="3551" y="0"/>
                </a:cubicBezTo>
                <a:cubicBezTo>
                  <a:pt x="3657" y="0"/>
                  <a:pt x="3744" y="87"/>
                  <a:pt x="3744" y="193"/>
                </a:cubicBezTo>
                <a:cubicBezTo>
                  <a:pt x="3744" y="193"/>
                  <a:pt x="3744" y="193"/>
                  <a:pt x="3744" y="193"/>
                </a:cubicBezTo>
                <a:cubicBezTo>
                  <a:pt x="3744" y="300"/>
                  <a:pt x="3657" y="387"/>
                  <a:pt x="3551" y="387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43"/>
          <p:cNvSpPr/>
          <p:nvPr/>
        </p:nvSpPr>
        <p:spPr>
          <a:xfrm>
            <a:off x="0" y="14265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43"/>
          <p:cNvSpPr txBox="1"/>
          <p:nvPr/>
        </p:nvSpPr>
        <p:spPr>
          <a:xfrm>
            <a:off x="390839" y="251650"/>
            <a:ext cx="1385316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60" name="Google Shape;60;p43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  <a:defRPr sz="36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43"/>
          <p:cNvSpPr txBox="1">
            <a:spLocks noGrp="1"/>
          </p:cNvSpPr>
          <p:nvPr>
            <p:ph type="body" idx="1"/>
          </p:nvPr>
        </p:nvSpPr>
        <p:spPr>
          <a:xfrm>
            <a:off x="272016" y="1667741"/>
            <a:ext cx="832445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2pPr>
            <a:lvl3pPr marL="1371600" lvl="2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4pPr>
            <a:lvl5pPr marL="2286000" lvl="4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2" name="Google Shape;62;p4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17450" y="1331392"/>
            <a:ext cx="3179850" cy="49720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4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6191286"/>
            <a:ext cx="781679" cy="700968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43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marL="1371600" lvl="2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marL="1828800" lvl="3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marL="2286000" lvl="4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 type="twoObj">
  <p:cSld name="TWO_OBJECTS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4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mparison" type="twoTxTwoObj">
  <p:cSld name="TWO_OBJECTS_WITH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4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5" name="Google Shape;75;p4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6" name="Google Shape;76;p4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7" name="Google Shape;77;p4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Only" type="titleOnly">
  <p:cSld name="TITLE_ONLY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4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4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4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89" name="Google Shape;89;p4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0" name="Google Shape;90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5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5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96" name="Google Shape;96;p5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7" name="Google Shape;97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Vertical Text" type="vertTx">
  <p:cSld name="VERTICAL_TEXT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5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5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LK Power Point Title.jpg">
            <a:extLst>
              <a:ext uri="{FF2B5EF4-FFF2-40B4-BE49-F238E27FC236}">
                <a16:creationId xmlns:a16="http://schemas.microsoft.com/office/drawing/2014/main" id="{688F4D13-C055-452E-856E-7982AF4FFFB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2E9FC18-5FAF-473A-ABAB-AE14249EF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D579ED9-644D-4CFB-847C-85A6AE3B2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F889027-BDF9-43D4-8D04-755BD4614F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B9E00C1-6012-4DCB-8747-8795A57B2CA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1791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600200"/>
            <a:ext cx="10363200" cy="1143000"/>
          </a:xfrm>
        </p:spPr>
        <p:txBody>
          <a:bodyPr/>
          <a:lstStyle>
            <a:lvl1pPr>
              <a:defRPr sz="40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590800"/>
            <a:ext cx="10363200" cy="4114800"/>
          </a:xfrm>
        </p:spPr>
        <p:txBody>
          <a:bodyPr/>
          <a:lstStyle>
            <a:lvl1pPr>
              <a:defRPr sz="2800" b="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5AB3F14-BE37-48EB-98B6-AB82814F5D8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A8EBADE-BCA2-4A37-947B-3D437B479A5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5486E9A-0547-469C-88D5-088DE94EE20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8599B3-C665-4E4E-9F7F-448508EC4D3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700079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C4F133D-4776-44D0-8FF0-905A6343E5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18276A3-45BC-4C84-868E-9B8FC384F14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24BFFFA-27B2-422A-BAFE-BF13028205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399410-B491-483D-A34D-584372E587A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142337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3F4D1D-E269-4B21-BB46-1D71BB5380A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9E8C695-B826-48D1-9375-141BC3181AA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0D65E54-FFD2-4F13-A4D2-F27F13A6962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D9F256-E38C-4BF3-896B-CD366F9330E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90446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4DF6E493-1056-4695-8BD6-6171F6828F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64F3F7DF-CF48-4F0C-84A0-A83132E03D9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76203655-AB2F-42BC-BF8B-95A0EBC2B79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9AC372-5A43-4AA8-851A-182EB562CD4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60902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3277BAAE-5AFD-4567-9551-4B3F24ED58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24C22FD-D3AF-4952-8312-0457544C2E5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26DEE06-75A6-4947-919F-88F880114C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9499F2-2CCA-4AC0-A56A-644D96C1C7E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605533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31739175-AC95-45D2-BB45-2ED0ACEE154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62B5E46-CF34-4F9B-9195-ECEEE0A99BD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67072186-282E-4437-9C0E-2A3CAE2AFED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695F48-437B-4614-9C68-39DEB9870C0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50295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529EBC5-1B81-45B4-807D-F5CC7A41111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D86F16-DD61-47B2-B513-2E656B450B7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E047067-E416-4D03-8229-C8B1D7AD0E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C4E193-C963-406D-ADDC-4FAAEA97E1D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005738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10E7E8-10B3-46AE-A450-B543442B478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30BC4D3-793E-4051-B6A2-37493EA940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8A16B6B-7B83-4395-A2D8-13B43E8F2D8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E7226-54F0-4415-9C46-478BF97E235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341821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355EA31-5E0D-4F3A-9A50-BB1AA186F2E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3F43F1D-0792-4B8C-A176-83A84EE65BE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372345C-E6E1-43D2-9427-E943AE6760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3D2987-E8D4-4C01-9001-65EA8B6685C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12620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30391B2-3CC0-47F6-B0CD-F89A62DAE4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42FE117-6C64-4CE5-BC3A-6256BE0ADAA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98D1F7B-6D0A-4C6C-8BFE-EB81D90D4C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5F78C5-3A60-45EC-9F6F-E5FE95D6121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28077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A8E8C68-B588-4443-9173-E661AC17F90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DC79C2-061A-40AD-9E71-C3CA97960B1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588DE07-DDFC-4AE3-83A3-41A80567BF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D6C830-BC74-4D90-9659-41532B978C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555820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914400" y="1981200"/>
            <a:ext cx="103632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FC50F2A-EE8A-418A-BC43-EB437BCB837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A663CEB-9328-4E7C-B886-A6C99193536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377A76D-D8F1-4E92-AA8B-9015FFB8391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D1D07-1321-4722-88E9-C90F7B56810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72165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103632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4114800"/>
            <a:ext cx="103632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4FC93E-ACB1-41CA-8B8D-61F5A088B4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E2CBA3D-1D5F-45F1-AA26-3FFADA27A6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428EFF-4710-4EA2-AAFA-7A875DFD99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CCEFE9-BD77-4E3D-BB8D-BBAD9C8F323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72964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17" Type="http://schemas.openxmlformats.org/officeDocument/2006/relationships/image" Target="../media/image7.jpeg"/><Relationship Id="rId2" Type="http://schemas.openxmlformats.org/officeDocument/2006/relationships/slideLayout" Target="../slideLayouts/slideLayout11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4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05C0E1F7-49BC-4687-8CD3-808C178BE8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E48516D5-D24C-4192-8F21-27CB5D34EA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A401157-3C8D-4731-B43D-1C6C2A698A7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B3EF5C0-4344-44D7-990E-400ACFFA23E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0A103D63-94C7-4B35-863D-D7B4C97715D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A75D8430-379E-4B16-B3D0-10F73CED29B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pic>
        <p:nvPicPr>
          <p:cNvPr id="1031" name="Picture 6" descr="LK Power Point.jpg">
            <a:extLst>
              <a:ext uri="{FF2B5EF4-FFF2-40B4-BE49-F238E27FC236}">
                <a16:creationId xmlns:a16="http://schemas.microsoft.com/office/drawing/2014/main" id="{96F7F591-7B39-406C-99B5-AF5E40A72342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889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8.wmf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5549" y="0"/>
            <a:ext cx="11616451" cy="6680068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"/>
          <p:cNvSpPr/>
          <p:nvPr/>
        </p:nvSpPr>
        <p:spPr>
          <a:xfrm rot="10800000">
            <a:off x="-79022" y="-78619"/>
            <a:ext cx="12350045" cy="7044267"/>
          </a:xfrm>
          <a:prstGeom prst="rect">
            <a:avLst/>
          </a:prstGeom>
          <a:gradFill>
            <a:gsLst>
              <a:gs pos="0">
                <a:srgbClr val="86CEFF">
                  <a:alpha val="32549"/>
                </a:srgbClr>
              </a:gs>
              <a:gs pos="50000">
                <a:srgbClr val="B6DFFF">
                  <a:alpha val="21568"/>
                </a:srgbClr>
              </a:gs>
              <a:gs pos="100000">
                <a:srgbClr val="DBEEFE">
                  <a:alpha val="43529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8" name="Google Shape;118;p1"/>
          <p:cNvPicPr preferRelativeResize="0"/>
          <p:nvPr/>
        </p:nvPicPr>
        <p:blipFill rotWithShape="1">
          <a:blip r:embed="rId4">
            <a:alphaModFix/>
          </a:blip>
          <a:srcRect l="984" r="913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0762" y="4963885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703" y="264954"/>
            <a:ext cx="7223901" cy="1972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76609" y="3125529"/>
            <a:ext cx="5882401" cy="1034667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"/>
          <p:cNvSpPr txBox="1"/>
          <p:nvPr/>
        </p:nvSpPr>
        <p:spPr>
          <a:xfrm>
            <a:off x="65396" y="558623"/>
            <a:ext cx="7124514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Accounting Principles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 dirty="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Dr. Mohamed Hamouda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1"/>
          <p:cNvSpPr txBox="1"/>
          <p:nvPr/>
        </p:nvSpPr>
        <p:spPr>
          <a:xfrm>
            <a:off x="6267900" y="3159395"/>
            <a:ext cx="5777715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Lecture 2</a:t>
            </a:r>
            <a:endParaRPr sz="1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buSzPts val="2800"/>
            </a:pPr>
            <a:r>
              <a:rPr lang="en-US" altLang="en-US" sz="2000" b="1" dirty="0"/>
              <a:t>Reading &amp; Understanding Basic Financial Statements</a:t>
            </a:r>
            <a:endParaRPr sz="2000" b="0" i="0" u="none" strike="noStrike" cap="none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66D6AA71-6249-45C3-A7C8-444DE03513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789" y="1419368"/>
            <a:ext cx="7772400" cy="714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Agenda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ECF0E390-92A7-4C33-8023-F830891520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2133600"/>
            <a:ext cx="8077200" cy="44196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/>
              <a:t>Purpose of financial statements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The Balance Sheet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The Income Statement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Statement of Retained Earnings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Statement of Cash Flows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Notes to the financial statements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Fundamental concepts and assumptions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Accrual vs. cash-basis accounting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Standards for comparison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Tools of analysis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utoUpdateAnimBg="0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3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F6C91BB9-FC39-4ED9-8773-9DC27BA3A3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16002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Primary Financial Statements</a:t>
            </a:r>
            <a:endParaRPr kumimoji="0" lang="en-US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+mj-cs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AE6C92C0-0155-48AD-B2E3-504EB62891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2514600"/>
            <a:ext cx="82296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Basic financial statements</a:t>
            </a:r>
            <a:r>
              <a:rPr kumimoji="0" lang="en-US" altLang="en-US" sz="2800" b="0" i="0" u="sng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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Balance Sheet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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Income Statement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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Statement of Retained Earnings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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Statement of Cash Flows</a:t>
            </a:r>
          </a:p>
          <a:p>
            <a:pPr marL="863600" marR="0" lvl="1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"/>
              <a:tabLst/>
              <a:defRPr/>
            </a:pPr>
            <a:endParaRPr kumimoji="0" lang="en-US" altLang="en-US" sz="2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767654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4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6040F32-04BA-4117-BD72-19012BA7FF4F}"/>
              </a:ext>
            </a:extLst>
          </p:cNvPr>
          <p:cNvSpPr/>
          <p:nvPr/>
        </p:nvSpPr>
        <p:spPr>
          <a:xfrm>
            <a:off x="879834" y="1786893"/>
            <a:ext cx="73309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Primary Financial Statements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503EB47-6B5F-419C-A426-778D685BEE4C}"/>
              </a:ext>
            </a:extLst>
          </p:cNvPr>
          <p:cNvSpPr/>
          <p:nvPr/>
        </p:nvSpPr>
        <p:spPr>
          <a:xfrm>
            <a:off x="1068371" y="2494779"/>
            <a:ext cx="76608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Primary financial statements answer basic questions including: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000" dirty="0">
                <a:latin typeface="Times New Roman"/>
              </a:rPr>
              <a:t>What is the company’s current financial status?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000" dirty="0">
                <a:latin typeface="Times New Roman"/>
              </a:rPr>
              <a:t>What was the company’s operating results for the period?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000" dirty="0">
                <a:latin typeface="Times New Roman"/>
              </a:rPr>
              <a:t>How did the company obtain and use cash during the period?</a:t>
            </a:r>
          </a:p>
        </p:txBody>
      </p:sp>
    </p:spTree>
    <p:extLst>
      <p:ext uri="{BB962C8B-B14F-4D97-AF65-F5344CB8AC3E}">
        <p14:creationId xmlns:p14="http://schemas.microsoft.com/office/powerpoint/2010/main" val="3786281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5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BA7E3A6-8FAF-492E-96FF-9BF4938DCAAC}"/>
              </a:ext>
            </a:extLst>
          </p:cNvPr>
          <p:cNvSpPr/>
          <p:nvPr/>
        </p:nvSpPr>
        <p:spPr>
          <a:xfrm>
            <a:off x="2321560" y="1419368"/>
            <a:ext cx="42306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The Balance Sheet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73F4A4-E641-48E3-8DCA-70160C0655CD}"/>
              </a:ext>
            </a:extLst>
          </p:cNvPr>
          <p:cNvSpPr/>
          <p:nvPr/>
        </p:nvSpPr>
        <p:spPr>
          <a:xfrm>
            <a:off x="974102" y="2172415"/>
            <a:ext cx="7821105" cy="3841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fontAlgn="base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Summary of the financial position of a company at a particular date</a:t>
            </a:r>
          </a:p>
          <a:p>
            <a:pPr marL="228600" lvl="0" indent="-228600" fontAlgn="base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FontTx/>
              <a:buChar char="•"/>
            </a:pPr>
            <a:r>
              <a:rPr lang="en-US" altLang="en-US" sz="2800" u="sng" dirty="0">
                <a:latin typeface="Times New Roman"/>
                <a:ea typeface="+mn-ea"/>
                <a:cs typeface="+mn-cs"/>
              </a:rPr>
              <a:t>Assets</a:t>
            </a:r>
            <a:r>
              <a:rPr lang="en-US" altLang="en-US" sz="2800" dirty="0">
                <a:latin typeface="Times New Roman"/>
                <a:ea typeface="+mn-ea"/>
                <a:cs typeface="+mn-cs"/>
              </a:rPr>
              <a:t>: cash, accounts receivable, inventory, land, buildings, equipment and intangible items</a:t>
            </a:r>
          </a:p>
          <a:p>
            <a:pPr marL="228600" lvl="0" indent="-228600" fontAlgn="base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FontTx/>
              <a:buChar char="•"/>
            </a:pPr>
            <a:r>
              <a:rPr lang="en-US" altLang="en-US" sz="2800" u="sng" dirty="0">
                <a:latin typeface="Times New Roman"/>
                <a:ea typeface="+mn-ea"/>
                <a:cs typeface="+mn-cs"/>
              </a:rPr>
              <a:t>Liabilities</a:t>
            </a:r>
            <a:r>
              <a:rPr lang="en-US" altLang="en-US" sz="2800" dirty="0">
                <a:latin typeface="Times New Roman"/>
                <a:ea typeface="+mn-ea"/>
                <a:cs typeface="+mn-cs"/>
              </a:rPr>
              <a:t>: accounts payable, notes payable and mortgages payable</a:t>
            </a:r>
          </a:p>
          <a:p>
            <a:pPr marL="228600" lvl="0" indent="-228600" fontAlgn="base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FontTx/>
              <a:buChar char="•"/>
            </a:pPr>
            <a:r>
              <a:rPr lang="en-US" altLang="en-US" sz="2800" u="sng" dirty="0">
                <a:latin typeface="Times New Roman"/>
                <a:ea typeface="+mn-ea"/>
                <a:cs typeface="+mn-cs"/>
              </a:rPr>
              <a:t>Owners’ Equity</a:t>
            </a:r>
            <a:r>
              <a:rPr lang="en-US" altLang="en-US" sz="2800" dirty="0">
                <a:latin typeface="Times New Roman"/>
                <a:ea typeface="+mn-ea"/>
                <a:cs typeface="+mn-cs"/>
              </a:rPr>
              <a:t>: net assets after all obligations have been satisfied</a:t>
            </a:r>
          </a:p>
        </p:txBody>
      </p:sp>
    </p:spTree>
    <p:extLst>
      <p:ext uri="{BB962C8B-B14F-4D97-AF65-F5344CB8AC3E}">
        <p14:creationId xmlns:p14="http://schemas.microsoft.com/office/powerpoint/2010/main" val="743289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6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C217C43-2D64-4715-A27C-F4B72A968357}"/>
              </a:ext>
            </a:extLst>
          </p:cNvPr>
          <p:cNvSpPr/>
          <p:nvPr/>
        </p:nvSpPr>
        <p:spPr>
          <a:xfrm>
            <a:off x="2302706" y="1519634"/>
            <a:ext cx="42306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The Balance Sheet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7B4C011-A960-4AE4-933B-605A42C99E89}"/>
              </a:ext>
            </a:extLst>
          </p:cNvPr>
          <p:cNvSpPr/>
          <p:nvPr/>
        </p:nvSpPr>
        <p:spPr>
          <a:xfrm>
            <a:off x="945822" y="2258595"/>
            <a:ext cx="7359191" cy="15573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What are the resources of the company?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What are the company’s existing obligations?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What are the company’s net assets?</a:t>
            </a:r>
          </a:p>
        </p:txBody>
      </p:sp>
    </p:spTree>
    <p:extLst>
      <p:ext uri="{BB962C8B-B14F-4D97-AF65-F5344CB8AC3E}">
        <p14:creationId xmlns:p14="http://schemas.microsoft.com/office/powerpoint/2010/main" val="28140311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7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B75C74FD-DB96-40EA-A7F9-C59E94A58C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14478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Accounting Equation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5704703C-0BAE-47FA-8FBD-0A1003B95B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2362200"/>
            <a:ext cx="6858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Assets = Liabilities + Owners’ Equity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5410E6CC-223B-4359-9655-07E746AFFC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0" y="3060700"/>
            <a:ext cx="4800600" cy="673100"/>
          </a:xfrm>
          <a:prstGeom prst="rect">
            <a:avLst/>
          </a:prstGeom>
          <a:solidFill>
            <a:srgbClr val="FFFFFF"/>
          </a:solidFill>
          <a:ln w="50800">
            <a:solidFill>
              <a:srgbClr val="000000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Sources of Funding</a:t>
            </a:r>
          </a:p>
        </p:txBody>
      </p:sp>
      <p:sp>
        <p:nvSpPr>
          <p:cNvPr id="7" name="AutoShape 5">
            <a:extLst>
              <a:ext uri="{FF2B5EF4-FFF2-40B4-BE49-F238E27FC236}">
                <a16:creationId xmlns:a16="http://schemas.microsoft.com/office/drawing/2014/main" id="{98AEF151-002E-4C5B-9CB9-8D0876CE702A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5811838" y="3810000"/>
            <a:ext cx="596900" cy="596900"/>
          </a:xfrm>
          <a:prstGeom prst="rightArrow">
            <a:avLst>
              <a:gd name="adj1" fmla="val 75000"/>
              <a:gd name="adj2" fmla="val 50088"/>
            </a:avLst>
          </a:prstGeom>
          <a:solidFill>
            <a:srgbClr val="DDDDDD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" name="AutoShape 6">
            <a:extLst>
              <a:ext uri="{FF2B5EF4-FFF2-40B4-BE49-F238E27FC236}">
                <a16:creationId xmlns:a16="http://schemas.microsoft.com/office/drawing/2014/main" id="{BBABB234-7A09-4DB0-9A3B-9EE9A859AE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4495800"/>
            <a:ext cx="2349500" cy="1816100"/>
          </a:xfrm>
          <a:prstGeom prst="roundRect">
            <a:avLst>
              <a:gd name="adj" fmla="val 12412"/>
            </a:avLst>
          </a:prstGeom>
          <a:solidFill>
            <a:srgbClr val="DDDDDD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Creditors’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claims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against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resources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4C1B7F62-5958-4604-858D-9CFA86AD8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5181600"/>
            <a:ext cx="3937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=</a:t>
            </a:r>
          </a:p>
        </p:txBody>
      </p:sp>
      <p:sp>
        <p:nvSpPr>
          <p:cNvPr id="10" name="Rectangle 8">
            <a:extLst>
              <a:ext uri="{FF2B5EF4-FFF2-40B4-BE49-F238E27FC236}">
                <a16:creationId xmlns:a16="http://schemas.microsoft.com/office/drawing/2014/main" id="{A63F646D-ED21-4B26-93A1-4B2EB75361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5105400"/>
            <a:ext cx="3937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+</a:t>
            </a:r>
          </a:p>
        </p:txBody>
      </p:sp>
      <p:sp>
        <p:nvSpPr>
          <p:cNvPr id="11" name="AutoShape 9">
            <a:extLst>
              <a:ext uri="{FF2B5EF4-FFF2-40B4-BE49-F238E27FC236}">
                <a16:creationId xmlns:a16="http://schemas.microsoft.com/office/drawing/2014/main" id="{6FAFA3E8-83DA-40DA-9C85-2A9E7BE885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1438" y="4495800"/>
            <a:ext cx="2349500" cy="1816100"/>
          </a:xfrm>
          <a:prstGeom prst="roundRect">
            <a:avLst>
              <a:gd name="adj" fmla="val 12412"/>
            </a:avLst>
          </a:prstGeom>
          <a:solidFill>
            <a:srgbClr val="DDDDDD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Owners’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claims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against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resources</a:t>
            </a:r>
          </a:p>
        </p:txBody>
      </p:sp>
      <p:sp>
        <p:nvSpPr>
          <p:cNvPr id="12" name="Rectangle 10">
            <a:extLst>
              <a:ext uri="{FF2B5EF4-FFF2-40B4-BE49-F238E27FC236}">
                <a16:creationId xmlns:a16="http://schemas.microsoft.com/office/drawing/2014/main" id="{0143CFED-4AFB-426D-BD08-FC1DBDB5A8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3048000"/>
            <a:ext cx="2362200" cy="685800"/>
          </a:xfrm>
          <a:prstGeom prst="rect">
            <a:avLst/>
          </a:prstGeom>
          <a:solidFill>
            <a:srgbClr val="FFFFFF"/>
          </a:solidFill>
          <a:ln w="508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Resources</a:t>
            </a:r>
          </a:p>
        </p:txBody>
      </p:sp>
      <p:sp>
        <p:nvSpPr>
          <p:cNvPr id="13" name="AutoShape 12">
            <a:extLst>
              <a:ext uri="{FF2B5EF4-FFF2-40B4-BE49-F238E27FC236}">
                <a16:creationId xmlns:a16="http://schemas.microsoft.com/office/drawing/2014/main" id="{F41199A3-229B-42F4-97AA-A9E8BFA61F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" y="4495800"/>
            <a:ext cx="1828800" cy="1816100"/>
          </a:xfrm>
          <a:prstGeom prst="roundRect">
            <a:avLst>
              <a:gd name="adj" fmla="val 12412"/>
            </a:avLst>
          </a:prstGeom>
          <a:solidFill>
            <a:srgbClr val="DDDDDD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Resources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to use to 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generate 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revenues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5388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8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4786547-D2F0-4C10-99FE-B963377C75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600" y="1714351"/>
            <a:ext cx="6691659" cy="4497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9284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D74A39AD-D86E-4C64-8C7C-0778F89AB2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1600200"/>
            <a:ext cx="7334054" cy="1143000"/>
          </a:xfrm>
        </p:spPr>
        <p:txBody>
          <a:bodyPr/>
          <a:lstStyle/>
          <a:p>
            <a:r>
              <a:rPr lang="en-US" altLang="en-US" dirty="0"/>
              <a:t>Classified and Comparative Balance Sheets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AB4E905D-D3C1-4A0D-B71B-6659B11B66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2590800"/>
            <a:ext cx="7598004" cy="4114800"/>
          </a:xfrm>
        </p:spPr>
        <p:txBody>
          <a:bodyPr/>
          <a:lstStyle/>
          <a:p>
            <a:r>
              <a:rPr lang="en-US" altLang="en-US" dirty="0"/>
              <a:t>They distinguish between:</a:t>
            </a:r>
          </a:p>
          <a:p>
            <a:pPr lvl="1"/>
            <a:r>
              <a:rPr lang="en-US" altLang="en-US" dirty="0"/>
              <a:t>Current and long-term assets</a:t>
            </a:r>
          </a:p>
          <a:p>
            <a:pPr lvl="1"/>
            <a:r>
              <a:rPr lang="en-US" altLang="en-US" dirty="0"/>
              <a:t>Current and long-term liabilities</a:t>
            </a:r>
          </a:p>
          <a:p>
            <a:r>
              <a:rPr lang="en-US" altLang="en-US" dirty="0"/>
              <a:t>Listed in decreasing order of liquidity</a:t>
            </a:r>
          </a:p>
          <a:p>
            <a:r>
              <a:rPr lang="en-US" altLang="en-US" dirty="0"/>
              <a:t>Comparative so financial statement users can identify significant changes over time. They have more than one year on the Balance Sheet.</a:t>
            </a:r>
          </a:p>
        </p:txBody>
      </p:sp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6F2DEE80-55E7-4A79-94CD-9A519A3BBC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2825" y="1524000"/>
            <a:ext cx="74803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Balance Sheet Limitations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C1FC7100-79FB-4FBA-AA69-C0C529E968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2590800"/>
            <a:ext cx="7861955" cy="41148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Char char=""/>
            </a:pPr>
            <a:r>
              <a:rPr lang="en-US" altLang="en-US" dirty="0"/>
              <a:t>Assets recorded at historical value</a:t>
            </a:r>
          </a:p>
          <a:p>
            <a:pPr eaLnBrk="1" hangingPunct="1">
              <a:buFont typeface="Wingdings" panose="05000000000000000000" pitchFamily="2" charset="2"/>
              <a:buChar char=""/>
            </a:pPr>
            <a:r>
              <a:rPr lang="en-US" altLang="en-US" dirty="0"/>
              <a:t>Only recognizes assets that can be expressed in monetary terms  </a:t>
            </a:r>
          </a:p>
          <a:p>
            <a:pPr eaLnBrk="1" hangingPunct="1">
              <a:buFont typeface="Wingdings" panose="05000000000000000000" pitchFamily="2" charset="2"/>
              <a:buChar char=""/>
            </a:pPr>
            <a:r>
              <a:rPr lang="en-US" altLang="en-US" dirty="0"/>
              <a:t>Owners’ equity is usually less than the company’s market value</a:t>
            </a:r>
          </a:p>
        </p:txBody>
      </p:sp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CFA7A836-E469-43FC-9A8E-A1414C3FA0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2401" y="1423956"/>
            <a:ext cx="7480300" cy="788987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The Income Statement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D9AAC0E7-2179-473A-9867-0DBF43C825B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1701" y="2212943"/>
            <a:ext cx="8001000" cy="4267200"/>
          </a:xfrm>
        </p:spPr>
        <p:txBody>
          <a:bodyPr/>
          <a:lstStyle/>
          <a:p>
            <a:pPr eaLnBrk="1" hangingPunct="1"/>
            <a:r>
              <a:rPr lang="en-US" altLang="en-US" dirty="0"/>
              <a:t>Shows the results of a company’s operations over a period of time.</a:t>
            </a:r>
          </a:p>
          <a:p>
            <a:pPr eaLnBrk="1" hangingPunct="1"/>
            <a:r>
              <a:rPr lang="en-US" altLang="en-US" dirty="0"/>
              <a:t>What goods were sold or services performed that provided revenue for the company?</a:t>
            </a:r>
          </a:p>
          <a:p>
            <a:pPr eaLnBrk="1" hangingPunct="1"/>
            <a:r>
              <a:rPr lang="en-US" altLang="en-US" dirty="0"/>
              <a:t>What costs were incurred in normal operations to generate these revenues?</a:t>
            </a:r>
          </a:p>
          <a:p>
            <a:pPr eaLnBrk="1" hangingPunct="1"/>
            <a:r>
              <a:rPr lang="en-US" altLang="en-US" dirty="0"/>
              <a:t>What are the earnings or company profit?</a:t>
            </a:r>
          </a:p>
        </p:txBody>
      </p:sp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5AE239DA-6CD7-4E46-B8DB-69555FE3FE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12596" y="1203489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The Income Statement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E5BF249A-CC37-47AD-965A-A7A151B560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25310" y="2027238"/>
            <a:ext cx="8424421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Revenues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Assets (cash or AR) created through business operations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Expenses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Assets (cash or AP) consumed through business operations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Net Income or (Net Loss)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Revenues - Expenses</a:t>
            </a:r>
          </a:p>
        </p:txBody>
      </p:sp>
      <p:sp>
        <p:nvSpPr>
          <p:cNvPr id="31748" name="Text Box 4">
            <a:extLst>
              <a:ext uri="{FF2B5EF4-FFF2-40B4-BE49-F238E27FC236}">
                <a16:creationId xmlns:a16="http://schemas.microsoft.com/office/drawing/2014/main" id="{E11B90D6-1BB1-40BC-A27F-568E612ACF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1526" y="6400801"/>
            <a:ext cx="16160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0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McGraw-Hill/Irwin, 2003</a:t>
            </a:r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13D2DCEC-1A88-47F3-A385-3ED3B91E0D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567A200A-939D-4161-8B9C-DBE23261D6F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338606" y="1366885"/>
            <a:ext cx="6815579" cy="5262513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lnSpc>
                <a:spcPct val="7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2000" b="1" dirty="0"/>
              <a:t>The Example Company</a:t>
            </a:r>
          </a:p>
          <a:p>
            <a:pPr algn="ctr" eaLnBrk="1" hangingPunct="1">
              <a:lnSpc>
                <a:spcPct val="7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2000" b="1" dirty="0"/>
              <a:t>Income Statement</a:t>
            </a:r>
          </a:p>
          <a:p>
            <a:pPr algn="ctr" eaLnBrk="1" hangingPunct="1">
              <a:lnSpc>
                <a:spcPct val="7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2000" b="1" dirty="0"/>
              <a:t>For the Years Ended December 31, 2010 and 2011</a:t>
            </a:r>
          </a:p>
          <a:p>
            <a:pPr algn="ctr" eaLnBrk="1" hangingPunct="1">
              <a:lnSpc>
                <a:spcPct val="70000"/>
              </a:lnSpc>
              <a:buNone/>
              <a:tabLst>
                <a:tab pos="4635500" algn="r"/>
                <a:tab pos="7772400" algn="r"/>
              </a:tabLst>
            </a:pPr>
            <a:endParaRPr lang="en-US" altLang="en-US" sz="1400" dirty="0"/>
          </a:p>
          <a:p>
            <a:pPr algn="ctr" eaLnBrk="1" hangingPunct="1">
              <a:lnSpc>
                <a:spcPct val="10000"/>
              </a:lnSpc>
              <a:buNone/>
              <a:tabLst>
                <a:tab pos="4635500" algn="r"/>
                <a:tab pos="7772400" algn="r"/>
              </a:tabLst>
            </a:pPr>
            <a:endParaRPr lang="en-US" altLang="en-US" sz="2000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dirty="0"/>
              <a:t>		</a:t>
            </a:r>
            <a:r>
              <a:rPr lang="en-US" altLang="en-US" sz="1800" b="1" dirty="0"/>
              <a:t>2011	2010</a:t>
            </a:r>
          </a:p>
          <a:p>
            <a:pPr eaLnBrk="1" hangingPunct="1">
              <a:lnSpc>
                <a:spcPct val="13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Revenues: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Sales	$100	$  85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Other revenue	     </a:t>
            </a:r>
            <a:r>
              <a:rPr lang="en-US" altLang="en-US" sz="1800" b="1" u="sng" dirty="0"/>
              <a:t>    30</a:t>
            </a:r>
            <a:r>
              <a:rPr lang="en-US" altLang="en-US" sz="1800" b="1" dirty="0"/>
              <a:t>	  </a:t>
            </a:r>
            <a:r>
              <a:rPr lang="en-US" altLang="en-US" sz="1800" b="1" u="sng" dirty="0"/>
              <a:t>    15</a:t>
            </a:r>
            <a:endParaRPr lang="en-US" altLang="en-US" sz="1800" b="1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  Total revenues	$130	$100</a:t>
            </a:r>
          </a:p>
          <a:p>
            <a:pPr eaLnBrk="1" hangingPunct="1">
              <a:lnSpc>
                <a:spcPct val="30000"/>
              </a:lnSpc>
              <a:buNone/>
              <a:tabLst>
                <a:tab pos="4635500" algn="r"/>
                <a:tab pos="7772400" algn="r"/>
              </a:tabLst>
            </a:pPr>
            <a:endParaRPr lang="en-US" altLang="en-US" sz="1800" b="1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Expenses: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Cost of goods sold	$  62	$  58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Operating &amp; admin.	16	12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Income tax	  </a:t>
            </a:r>
            <a:r>
              <a:rPr lang="en-US" altLang="en-US" sz="1800" b="1" u="sng" dirty="0"/>
              <a:t>    20</a:t>
            </a:r>
            <a:r>
              <a:rPr lang="en-US" altLang="en-US" sz="1800" b="1" dirty="0"/>
              <a:t>	  </a:t>
            </a:r>
            <a:r>
              <a:rPr lang="en-US" altLang="en-US" sz="1800" b="1" u="sng" dirty="0"/>
              <a:t>    18</a:t>
            </a:r>
            <a:endParaRPr lang="en-US" altLang="en-US" sz="1800" b="1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  Total expenses	</a:t>
            </a:r>
            <a:r>
              <a:rPr lang="en-US" altLang="en-US" sz="1800" b="1" u="sng" dirty="0"/>
              <a:t>$  98</a:t>
            </a:r>
            <a:r>
              <a:rPr lang="en-US" altLang="en-US" sz="1800" b="1" dirty="0"/>
              <a:t>	</a:t>
            </a:r>
            <a:r>
              <a:rPr lang="en-US" altLang="en-US" sz="1800" b="1" u="sng" dirty="0"/>
              <a:t>$  88</a:t>
            </a:r>
            <a:endParaRPr lang="en-US" altLang="en-US" sz="1800" b="1" dirty="0"/>
          </a:p>
          <a:p>
            <a:pPr eaLnBrk="1" hangingPunct="1">
              <a:lnSpc>
                <a:spcPct val="30000"/>
              </a:lnSpc>
              <a:buNone/>
              <a:tabLst>
                <a:tab pos="4635500" algn="r"/>
                <a:tab pos="7772400" algn="r"/>
              </a:tabLst>
            </a:pPr>
            <a:endParaRPr lang="en-US" altLang="en-US" sz="1800" b="1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Net Income	$  32	$  12</a:t>
            </a:r>
          </a:p>
        </p:txBody>
      </p:sp>
      <p:sp>
        <p:nvSpPr>
          <p:cNvPr id="33796" name="Line 4">
            <a:extLst>
              <a:ext uri="{FF2B5EF4-FFF2-40B4-BE49-F238E27FC236}">
                <a16:creationId xmlns:a16="http://schemas.microsoft.com/office/drawing/2014/main" id="{C3A4C394-1236-440C-8268-926FBC4E26FE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7589" y="6553200"/>
            <a:ext cx="581025" cy="0"/>
          </a:xfrm>
          <a:prstGeom prst="line">
            <a:avLst/>
          </a:prstGeom>
          <a:noFill/>
          <a:ln w="38100" cmpd="dbl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3797" name="Line 5">
            <a:extLst>
              <a:ext uri="{FF2B5EF4-FFF2-40B4-BE49-F238E27FC236}">
                <a16:creationId xmlns:a16="http://schemas.microsoft.com/office/drawing/2014/main" id="{B145B664-EC81-4C54-81A1-909B98A40E54}"/>
              </a:ext>
            </a:extLst>
          </p:cNvPr>
          <p:cNvSpPr>
            <a:spLocks noChangeShapeType="1"/>
          </p:cNvSpPr>
          <p:nvPr/>
        </p:nvSpPr>
        <p:spPr bwMode="auto">
          <a:xfrm>
            <a:off x="9221788" y="6553200"/>
            <a:ext cx="684212" cy="0"/>
          </a:xfrm>
          <a:prstGeom prst="line">
            <a:avLst/>
          </a:prstGeom>
          <a:noFill/>
          <a:ln w="38100" cmpd="dbl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5FAA054B-23BF-45CF-A308-E411FCA46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1" y="2514600"/>
            <a:ext cx="2452688" cy="224420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 eaLnBrk="0" fontAlgn="base" hangingPunct="0">
              <a:spcBef>
                <a:spcPct val="2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An additional financial statement that identifies changes in retained earnings from one accounting period to the next.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75B4D448-8D69-4EB5-AE8E-A3D27CC0FB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7964" y="1270001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/>
              <a:t>Statement of Retained Earnings</a:t>
            </a:r>
          </a:p>
        </p:txBody>
      </p:sp>
      <p:grpSp>
        <p:nvGrpSpPr>
          <p:cNvPr id="2" name="Group 4">
            <a:extLst>
              <a:ext uri="{FF2B5EF4-FFF2-40B4-BE49-F238E27FC236}">
                <a16:creationId xmlns:a16="http://schemas.microsoft.com/office/drawing/2014/main" id="{C24D7F4B-7E91-49E2-9C52-E3903F82D8A0}"/>
              </a:ext>
            </a:extLst>
          </p:cNvPr>
          <p:cNvGrpSpPr>
            <a:grpSpLocks/>
          </p:cNvGrpSpPr>
          <p:nvPr/>
        </p:nvGrpSpPr>
        <p:grpSpPr bwMode="auto">
          <a:xfrm>
            <a:off x="1939133" y="2552701"/>
            <a:ext cx="4495800" cy="2590800"/>
            <a:chOff x="240" y="1584"/>
            <a:chExt cx="2832" cy="1632"/>
          </a:xfrm>
        </p:grpSpPr>
        <p:sp>
          <p:nvSpPr>
            <p:cNvPr id="37893" name="Rectangle 5">
              <a:extLst>
                <a:ext uri="{FF2B5EF4-FFF2-40B4-BE49-F238E27FC236}">
                  <a16:creationId xmlns:a16="http://schemas.microsoft.com/office/drawing/2014/main" id="{FA99B0E0-E6D5-4E9C-9205-57842E9F63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" y="1584"/>
              <a:ext cx="2832" cy="1632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lIns="90488" tIns="44450" rIns="90488" bIns="44450"/>
            <a:lstStyle/>
            <a:p>
              <a:pPr marL="292100" indent="-292100" eaLnBrk="0" fontAlgn="base" hangingPunct="0">
                <a:lnSpc>
                  <a:spcPct val="140000"/>
                </a:lnSpc>
                <a:spcBef>
                  <a:spcPct val="20000"/>
                </a:spcBef>
                <a:spcAft>
                  <a:spcPct val="0"/>
                </a:spcAft>
                <a:buClrTx/>
                <a:tabLst>
                  <a:tab pos="63500" algn="l"/>
                </a:tabLst>
                <a:defRPr/>
              </a:pPr>
              <a:r>
                <a:rPr lang="en-US" sz="2000" b="1" kern="1200" dirty="0">
                  <a:latin typeface="Times New Roman"/>
                  <a:ea typeface="+mn-ea"/>
                  <a:cs typeface="+mn-cs"/>
                </a:rPr>
                <a:t>Beginning retained earnings</a:t>
              </a:r>
            </a:p>
            <a:p>
              <a:pPr marL="292100" indent="-292100" eaLnBrk="0" fontAlgn="base" hangingPunct="0">
                <a:lnSpc>
                  <a:spcPct val="140000"/>
                </a:lnSpc>
                <a:spcBef>
                  <a:spcPct val="20000"/>
                </a:spcBef>
                <a:spcAft>
                  <a:spcPct val="0"/>
                </a:spcAft>
                <a:buClrTx/>
                <a:tabLst>
                  <a:tab pos="63500" algn="l"/>
                </a:tabLst>
                <a:defRPr/>
              </a:pPr>
              <a:r>
                <a:rPr lang="en-US" sz="2000" b="1" kern="1200" dirty="0">
                  <a:latin typeface="Times New Roman"/>
                  <a:ea typeface="+mn-ea"/>
                  <a:cs typeface="+mn-cs"/>
                </a:rPr>
                <a:t>+	Net income</a:t>
              </a:r>
            </a:p>
            <a:p>
              <a:pPr marL="292100" indent="-292100" eaLnBrk="0" fontAlgn="base" hangingPunct="0">
                <a:lnSpc>
                  <a:spcPct val="140000"/>
                </a:lnSpc>
                <a:spcBef>
                  <a:spcPct val="20000"/>
                </a:spcBef>
                <a:spcAft>
                  <a:spcPct val="0"/>
                </a:spcAft>
                <a:buClrTx/>
                <a:tabLst>
                  <a:tab pos="63500" algn="l"/>
                </a:tabLst>
                <a:defRPr/>
              </a:pPr>
              <a:r>
                <a:rPr lang="en-US" sz="2000" b="1" kern="1200" dirty="0">
                  <a:latin typeface="Times New Roman"/>
                  <a:ea typeface="+mn-ea"/>
                  <a:cs typeface="+mn-cs"/>
                </a:rPr>
                <a:t>–	Dividends paid</a:t>
              </a:r>
            </a:p>
            <a:p>
              <a:pPr marL="292100" indent="-292100" eaLnBrk="0" fontAlgn="base" hangingPunct="0">
                <a:lnSpc>
                  <a:spcPct val="140000"/>
                </a:lnSpc>
                <a:spcBef>
                  <a:spcPct val="40000"/>
                </a:spcBef>
                <a:spcAft>
                  <a:spcPct val="30000"/>
                </a:spcAft>
                <a:buClrTx/>
                <a:tabLst>
                  <a:tab pos="63500" algn="l"/>
                </a:tabLst>
                <a:defRPr/>
              </a:pPr>
              <a:r>
                <a:rPr lang="en-US" sz="2000" b="1" kern="1200" dirty="0">
                  <a:latin typeface="Times New Roman"/>
                  <a:ea typeface="+mn-ea"/>
                  <a:cs typeface="+mn-cs"/>
                </a:rPr>
                <a:t>=	Ending retained earnings</a:t>
              </a:r>
            </a:p>
          </p:txBody>
        </p:sp>
        <p:sp>
          <p:nvSpPr>
            <p:cNvPr id="35854" name="Line 6">
              <a:extLst>
                <a:ext uri="{FF2B5EF4-FFF2-40B4-BE49-F238E27FC236}">
                  <a16:creationId xmlns:a16="http://schemas.microsoft.com/office/drawing/2014/main" id="{87212157-C946-4456-95DC-43062E47C89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1" y="2304"/>
              <a:ext cx="2199" cy="0"/>
            </a:xfrm>
            <a:prstGeom prst="line">
              <a:avLst/>
            </a:prstGeom>
            <a:noFill/>
            <a:ln w="254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3" name="Group 7">
            <a:extLst>
              <a:ext uri="{FF2B5EF4-FFF2-40B4-BE49-F238E27FC236}">
                <a16:creationId xmlns:a16="http://schemas.microsoft.com/office/drawing/2014/main" id="{2B92D606-0E54-49AB-99DA-AFC1ADD6CE43}"/>
              </a:ext>
            </a:extLst>
          </p:cNvPr>
          <p:cNvGrpSpPr>
            <a:grpSpLocks/>
          </p:cNvGrpSpPr>
          <p:nvPr/>
        </p:nvGrpSpPr>
        <p:grpSpPr bwMode="auto">
          <a:xfrm>
            <a:off x="1668464" y="2957513"/>
            <a:ext cx="2971801" cy="3429000"/>
            <a:chOff x="91" y="1601"/>
            <a:chExt cx="1872" cy="2160"/>
          </a:xfrm>
        </p:grpSpPr>
        <p:sp>
          <p:nvSpPr>
            <p:cNvPr id="35850" name="AutoShape 8">
              <a:extLst>
                <a:ext uri="{FF2B5EF4-FFF2-40B4-BE49-F238E27FC236}">
                  <a16:creationId xmlns:a16="http://schemas.microsoft.com/office/drawing/2014/main" id="{8F864876-0A2F-4DA0-8DD6-557ECE3799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" y="1601"/>
              <a:ext cx="1296" cy="368"/>
            </a:xfrm>
            <a:prstGeom prst="roundRect">
              <a:avLst>
                <a:gd name="adj" fmla="val 12412"/>
              </a:avLst>
            </a:prstGeom>
            <a:noFill/>
            <a:ln w="38100">
              <a:solidFill>
                <a:srgbClr val="9900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35851" name="Arc 9">
              <a:extLst>
                <a:ext uri="{FF2B5EF4-FFF2-40B4-BE49-F238E27FC236}">
                  <a16:creationId xmlns:a16="http://schemas.microsoft.com/office/drawing/2014/main" id="{D7D36649-B8F7-4D20-95CC-DA518E7827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" y="1920"/>
              <a:ext cx="341" cy="1267"/>
            </a:xfrm>
            <a:custGeom>
              <a:avLst/>
              <a:gdLst>
                <a:gd name="T0" fmla="*/ 0 w 21598"/>
                <a:gd name="T1" fmla="*/ 0 h 21600"/>
                <a:gd name="T2" fmla="*/ 0 w 21598"/>
                <a:gd name="T3" fmla="*/ 0 h 21600"/>
                <a:gd name="T4" fmla="*/ 0 w 21598"/>
                <a:gd name="T5" fmla="*/ 0 h 21600"/>
                <a:gd name="T6" fmla="*/ 0 60000 65536"/>
                <a:gd name="T7" fmla="*/ 0 60000 65536"/>
                <a:gd name="T8" fmla="*/ 0 60000 65536"/>
                <a:gd name="T9" fmla="*/ 0 w 21598"/>
                <a:gd name="T10" fmla="*/ 0 h 21600"/>
                <a:gd name="T11" fmla="*/ 21598 w 21598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98" h="21600" fill="none" extrusionOk="0">
                  <a:moveTo>
                    <a:pt x="-1" y="21327"/>
                  </a:moveTo>
                  <a:cubicBezTo>
                    <a:pt x="147" y="9555"/>
                    <a:pt x="9696" y="70"/>
                    <a:pt x="21469" y="0"/>
                  </a:cubicBezTo>
                </a:path>
                <a:path w="21598" h="21600" stroke="0" extrusionOk="0">
                  <a:moveTo>
                    <a:pt x="-1" y="21327"/>
                  </a:moveTo>
                  <a:cubicBezTo>
                    <a:pt x="147" y="9555"/>
                    <a:pt x="9696" y="70"/>
                    <a:pt x="21469" y="0"/>
                  </a:cubicBezTo>
                  <a:lnTo>
                    <a:pt x="21598" y="21600"/>
                  </a:lnTo>
                  <a:lnTo>
                    <a:pt x="-1" y="21327"/>
                  </a:lnTo>
                  <a:close/>
                </a:path>
              </a:pathLst>
            </a:custGeom>
            <a:noFill/>
            <a:ln w="38100" cap="rnd">
              <a:solidFill>
                <a:srgbClr val="990033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37898" name="Rectangle 10">
              <a:extLst>
                <a:ext uri="{FF2B5EF4-FFF2-40B4-BE49-F238E27FC236}">
                  <a16:creationId xmlns:a16="http://schemas.microsoft.com/office/drawing/2014/main" id="{61401023-5461-4C68-B03C-57EDE6FDB7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" y="3084"/>
              <a:ext cx="1859" cy="67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sz="1600" b="1" u="sng" kern="1200" dirty="0">
                  <a:latin typeface="Arial" charset="0"/>
                  <a:ea typeface="+mn-ea"/>
                  <a:cs typeface="+mn-cs"/>
                </a:rPr>
                <a:t>N</a:t>
              </a:r>
              <a:r>
                <a:rPr lang="en-US" sz="1600" b="1" u="sng" kern="1200" dirty="0">
                  <a:latin typeface="Times New Roman"/>
                  <a:ea typeface="+mn-ea"/>
                  <a:cs typeface="+mn-cs"/>
                </a:rPr>
                <a:t>et income results in: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sz="1600" b="1" kern="1200" dirty="0">
                  <a:latin typeface="Times New Roman"/>
                  <a:ea typeface="+mn-ea"/>
                  <a:cs typeface="+mn-cs"/>
                </a:rPr>
                <a:t>	Increase in net assets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sz="1600" b="1" kern="1200" dirty="0">
                  <a:latin typeface="Times New Roman"/>
                  <a:ea typeface="+mn-ea"/>
                  <a:cs typeface="+mn-cs"/>
                </a:rPr>
                <a:t>	Increase in retained earnings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sz="1600" b="1" kern="1200" dirty="0">
                  <a:latin typeface="Times New Roman"/>
                  <a:ea typeface="+mn-ea"/>
                  <a:cs typeface="+mn-cs"/>
                </a:rPr>
                <a:t>	Increase in owners’ equity</a:t>
              </a:r>
            </a:p>
          </p:txBody>
        </p:sp>
      </p:grpSp>
      <p:grpSp>
        <p:nvGrpSpPr>
          <p:cNvPr id="4" name="Group 11">
            <a:extLst>
              <a:ext uri="{FF2B5EF4-FFF2-40B4-BE49-F238E27FC236}">
                <a16:creationId xmlns:a16="http://schemas.microsoft.com/office/drawing/2014/main" id="{8FA6016E-8D2B-4A0B-AF84-C8AE9A6F2F40}"/>
              </a:ext>
            </a:extLst>
          </p:cNvPr>
          <p:cNvGrpSpPr>
            <a:grpSpLocks/>
          </p:cNvGrpSpPr>
          <p:nvPr/>
        </p:nvGrpSpPr>
        <p:grpSpPr bwMode="auto">
          <a:xfrm>
            <a:off x="2209801" y="3556002"/>
            <a:ext cx="6338888" cy="2808288"/>
            <a:chOff x="432" y="1968"/>
            <a:chExt cx="3993" cy="1769"/>
          </a:xfrm>
        </p:grpSpPr>
        <p:sp>
          <p:nvSpPr>
            <p:cNvPr id="37900" name="Rectangle 12">
              <a:extLst>
                <a:ext uri="{FF2B5EF4-FFF2-40B4-BE49-F238E27FC236}">
                  <a16:creationId xmlns:a16="http://schemas.microsoft.com/office/drawing/2014/main" id="{A23E2ABC-4162-4B57-AF44-2FD8E089AA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3002"/>
              <a:ext cx="1545" cy="73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b="1" u="sng" kern="1200" dirty="0">
                  <a:latin typeface="Times New Roman"/>
                  <a:ea typeface="+mn-ea"/>
                  <a:cs typeface="+mn-cs"/>
                </a:rPr>
                <a:t>Dividends result in: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b="1" kern="1200" dirty="0">
                  <a:latin typeface="Times New Roman"/>
                  <a:ea typeface="+mn-ea"/>
                  <a:cs typeface="+mn-cs"/>
                </a:rPr>
                <a:t>	Decrease in net assets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b="1" kern="1200" dirty="0">
                  <a:latin typeface="Times New Roman"/>
                  <a:ea typeface="+mn-ea"/>
                  <a:cs typeface="+mn-cs"/>
                </a:rPr>
                <a:t>	Decrease in retained </a:t>
              </a:r>
              <a:br>
                <a:rPr lang="en-US" b="1" kern="1200" dirty="0">
                  <a:latin typeface="Times New Roman"/>
                  <a:ea typeface="+mn-ea"/>
                  <a:cs typeface="+mn-cs"/>
                </a:rPr>
              </a:br>
              <a:r>
                <a:rPr lang="en-US" b="1" kern="1200" dirty="0">
                  <a:latin typeface="Times New Roman"/>
                  <a:ea typeface="+mn-ea"/>
                  <a:cs typeface="+mn-cs"/>
                </a:rPr>
                <a:t>    earnings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b="1" kern="1200" dirty="0">
                  <a:latin typeface="Times New Roman"/>
                  <a:ea typeface="+mn-ea"/>
                  <a:cs typeface="+mn-cs"/>
                </a:rPr>
                <a:t>	Decrease in owners’ equity</a:t>
              </a:r>
            </a:p>
          </p:txBody>
        </p:sp>
        <p:sp>
          <p:nvSpPr>
            <p:cNvPr id="35848" name="AutoShape 13">
              <a:extLst>
                <a:ext uri="{FF2B5EF4-FFF2-40B4-BE49-F238E27FC236}">
                  <a16:creationId xmlns:a16="http://schemas.microsoft.com/office/drawing/2014/main" id="{84DAFCC7-7757-4665-8A4F-E2BF41F5A9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" y="1968"/>
              <a:ext cx="1528" cy="272"/>
            </a:xfrm>
            <a:prstGeom prst="roundRect">
              <a:avLst>
                <a:gd name="adj" fmla="val 12412"/>
              </a:avLst>
            </a:prstGeom>
            <a:noFill/>
            <a:ln w="38100">
              <a:solidFill>
                <a:srgbClr val="9900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35849" name="Arc 14">
              <a:extLst>
                <a:ext uri="{FF2B5EF4-FFF2-40B4-BE49-F238E27FC236}">
                  <a16:creationId xmlns:a16="http://schemas.microsoft.com/office/drawing/2014/main" id="{994F5B83-9802-4C50-91CA-827EFE879A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8" y="2200"/>
              <a:ext cx="1080" cy="923"/>
            </a:xfrm>
            <a:custGeom>
              <a:avLst/>
              <a:gdLst>
                <a:gd name="T0" fmla="*/ 0 w 21600"/>
                <a:gd name="T1" fmla="*/ 0 h 21303"/>
                <a:gd name="T2" fmla="*/ 0 w 21600"/>
                <a:gd name="T3" fmla="*/ 0 h 21303"/>
                <a:gd name="T4" fmla="*/ 0 w 21600"/>
                <a:gd name="T5" fmla="*/ 0 h 213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03"/>
                <a:gd name="T11" fmla="*/ 21600 w 21600"/>
                <a:gd name="T12" fmla="*/ 21303 h 213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03" fill="none" extrusionOk="0">
                  <a:moveTo>
                    <a:pt x="3569" y="0"/>
                  </a:moveTo>
                  <a:cubicBezTo>
                    <a:pt x="13976" y="1744"/>
                    <a:pt x="21600" y="10751"/>
                    <a:pt x="21600" y="21303"/>
                  </a:cubicBezTo>
                </a:path>
                <a:path w="21600" h="21303" stroke="0" extrusionOk="0">
                  <a:moveTo>
                    <a:pt x="3569" y="0"/>
                  </a:moveTo>
                  <a:cubicBezTo>
                    <a:pt x="13976" y="1744"/>
                    <a:pt x="21600" y="10751"/>
                    <a:pt x="21600" y="21303"/>
                  </a:cubicBezTo>
                  <a:lnTo>
                    <a:pt x="0" y="21303"/>
                  </a:lnTo>
                  <a:lnTo>
                    <a:pt x="3569" y="0"/>
                  </a:lnTo>
                  <a:close/>
                </a:path>
              </a:pathLst>
            </a:custGeom>
            <a:noFill/>
            <a:ln w="38100" cap="rnd">
              <a:solidFill>
                <a:srgbClr val="990033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F87749EE-2B2E-494F-B50B-2F43ABE901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122549" y="1447800"/>
            <a:ext cx="10363200" cy="1143000"/>
          </a:xfrm>
        </p:spPr>
        <p:txBody>
          <a:bodyPr/>
          <a:lstStyle/>
          <a:p>
            <a:pPr eaLnBrk="1" hangingPunct="1"/>
            <a:r>
              <a:rPr lang="en-US" altLang="en-US" dirty="0"/>
              <a:t>Statement of Cash Flows</a:t>
            </a: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F3FC5869-1715-4AA9-B10C-5F03BA3C90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3378" y="2392837"/>
            <a:ext cx="8474696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Reports the amount of cash collected and paid out by a company in operating, investing and financing activities for a period of time.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How did the company receive cash?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How did the company use its cash?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Complementary to the income statement.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Indicates ability of a company to generate income in the future.</a:t>
            </a: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A6003CAC-130B-4892-B8BE-AD921728B4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16290" y="1296972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Statement of Cash Flows</a:t>
            </a:r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3E242228-8083-460E-BD9D-BAD1D9113F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63890" y="2246329"/>
            <a:ext cx="8077200" cy="4343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Cash inflows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Sell goods or services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Sell other assets or by borrowing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Receive cash from investments by owners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en-US" sz="1000" b="1" u="sng" dirty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Cash outflows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Pay operating expenses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Expand operations, repay loans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Pay owners a return on investment</a:t>
            </a:r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A8C86DA6-E161-4944-A540-4803F59743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22401" y="1404594"/>
            <a:ext cx="8206819" cy="11430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en-US" altLang="en-US" dirty="0">
                <a:solidFill>
                  <a:schemeClr val="tx1"/>
                </a:solidFill>
              </a:rPr>
              <a:t>Match Classification of</a:t>
            </a:r>
            <a:br>
              <a:rPr lang="en-US" altLang="en-US" dirty="0">
                <a:solidFill>
                  <a:schemeClr val="tx1"/>
                </a:solidFill>
              </a:rPr>
            </a:br>
            <a:r>
              <a:rPr lang="en-US" altLang="en-US" dirty="0">
                <a:solidFill>
                  <a:schemeClr val="tx1"/>
                </a:solidFill>
              </a:rPr>
              <a:t>Cash Flows</a:t>
            </a:r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1011BC6A-BFF1-4112-A029-A34CEB75CB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39610" y="2547594"/>
            <a:ext cx="7772400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b="1" u="sng" dirty="0"/>
              <a:t>Operating activities</a:t>
            </a:r>
            <a:r>
              <a:rPr lang="en-US" altLang="en-US" dirty="0"/>
              <a:t> – Transactions and events that enter into the determination of net income.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b="1" u="sng" dirty="0"/>
              <a:t>Investing activities</a:t>
            </a:r>
            <a:r>
              <a:rPr lang="en-US" altLang="en-US" dirty="0"/>
              <a:t> – Transactions and events that involve the purchase and sale of securities, property, plant, equipment, and other assets not generally held for resale, and the making and collecting of loans.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b="1" u="sng" dirty="0"/>
              <a:t>Financing activities</a:t>
            </a:r>
            <a:r>
              <a:rPr lang="en-US" altLang="en-US" dirty="0"/>
              <a:t> – Transactions and events whereby resources and obtained from, or </a:t>
            </a:r>
            <a:br>
              <a:rPr lang="en-US" altLang="en-US" dirty="0"/>
            </a:br>
            <a:r>
              <a:rPr lang="en-US" altLang="en-US" dirty="0"/>
              <a:t>repaid to, owners and creditors.</a:t>
            </a: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D75AFDFF-01DA-4810-870C-CB8702B3C1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0427" y="12192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Operating Activities</a:t>
            </a:r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CBE595D5-DB7B-4B82-A554-F5220819E16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57286" y="2209801"/>
            <a:ext cx="3962400" cy="4572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Inflow</a:t>
            </a:r>
          </a:p>
          <a:p>
            <a:pPr eaLnBrk="1" hangingPunct="1"/>
            <a:r>
              <a:rPr lang="en-US" altLang="en-US" dirty="0"/>
              <a:t>Sale of goods or</a:t>
            </a:r>
            <a:br>
              <a:rPr lang="en-US" altLang="en-US" dirty="0"/>
            </a:br>
            <a:r>
              <a:rPr lang="en-US" altLang="en-US" dirty="0"/>
              <a:t>services </a:t>
            </a:r>
          </a:p>
          <a:p>
            <a:pPr eaLnBrk="1" hangingPunct="1"/>
            <a:r>
              <a:rPr lang="en-US" altLang="en-US" dirty="0"/>
              <a:t>Sale of investments</a:t>
            </a:r>
            <a:br>
              <a:rPr lang="en-US" altLang="en-US" dirty="0"/>
            </a:br>
            <a:r>
              <a:rPr lang="en-US" altLang="en-US" dirty="0"/>
              <a:t>in trading securities</a:t>
            </a:r>
          </a:p>
          <a:p>
            <a:pPr eaLnBrk="1" hangingPunct="1"/>
            <a:r>
              <a:rPr lang="en-US" altLang="en-US" dirty="0"/>
              <a:t>Interest revenue</a:t>
            </a:r>
          </a:p>
          <a:p>
            <a:pPr eaLnBrk="1" hangingPunct="1"/>
            <a:r>
              <a:rPr lang="en-US" altLang="en-US" dirty="0"/>
              <a:t>Dividend revenue</a:t>
            </a:r>
          </a:p>
        </p:txBody>
      </p:sp>
      <p:sp>
        <p:nvSpPr>
          <p:cNvPr id="44036" name="Rectangle 4">
            <a:extLst>
              <a:ext uri="{FF2B5EF4-FFF2-40B4-BE49-F238E27FC236}">
                <a16:creationId xmlns:a16="http://schemas.microsoft.com/office/drawing/2014/main" id="{52DC0A00-EE91-450F-888F-1AA183D185C1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605386" y="2339419"/>
            <a:ext cx="3924300" cy="3733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Outflow</a:t>
            </a:r>
          </a:p>
          <a:p>
            <a:pPr eaLnBrk="1" hangingPunct="1"/>
            <a:r>
              <a:rPr lang="en-US" altLang="en-US" dirty="0"/>
              <a:t>Inventory payments</a:t>
            </a:r>
          </a:p>
          <a:p>
            <a:pPr eaLnBrk="1" hangingPunct="1"/>
            <a:r>
              <a:rPr lang="en-US" altLang="en-US" dirty="0"/>
              <a:t>Interest payments</a:t>
            </a:r>
          </a:p>
          <a:p>
            <a:pPr eaLnBrk="1" hangingPunct="1"/>
            <a:r>
              <a:rPr lang="en-US" altLang="en-US" dirty="0"/>
              <a:t>Wages</a:t>
            </a:r>
          </a:p>
          <a:p>
            <a:pPr eaLnBrk="1" hangingPunct="1"/>
            <a:r>
              <a:rPr lang="en-US" altLang="en-US" dirty="0"/>
              <a:t>Utilities, rent </a:t>
            </a:r>
          </a:p>
          <a:p>
            <a:pPr eaLnBrk="1" hangingPunct="1"/>
            <a:r>
              <a:rPr lang="en-US" altLang="en-US" dirty="0"/>
              <a:t>Taxes</a:t>
            </a:r>
          </a:p>
          <a:p>
            <a:pPr eaLnBrk="1" hangingPunct="1"/>
            <a:endParaRPr lang="en-US" altLang="en-US" sz="3000" dirty="0"/>
          </a:p>
        </p:txBody>
      </p:sp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F949328A-FAB8-42EA-BFE7-D7D8A96D7F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99475" y="1219200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>
                <a:solidFill>
                  <a:schemeClr val="tx1"/>
                </a:solidFill>
              </a:rPr>
              <a:t>Investing Activities</a:t>
            </a:r>
          </a:p>
        </p:txBody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CF9BC36C-7609-4782-809D-C39E8BA18C5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20366" y="2302104"/>
            <a:ext cx="3813175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Cash Inflow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Sale of plant assets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Sale of securities, other than trading securities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Collection of principal on loans</a:t>
            </a:r>
          </a:p>
        </p:txBody>
      </p:sp>
      <p:sp>
        <p:nvSpPr>
          <p:cNvPr id="46084" name="Rectangle 4">
            <a:extLst>
              <a:ext uri="{FF2B5EF4-FFF2-40B4-BE49-F238E27FC236}">
                <a16:creationId xmlns:a16="http://schemas.microsoft.com/office/drawing/2014/main" id="{75E8EB95-33C1-43B5-8E07-FE4FB50F9E8D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926684" y="2225904"/>
            <a:ext cx="3924300" cy="4191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Outflow</a:t>
            </a:r>
          </a:p>
          <a:p>
            <a:pPr eaLnBrk="1" hangingPunct="1"/>
            <a:r>
              <a:rPr lang="en-US" altLang="en-US" dirty="0"/>
              <a:t>Purchase of plant assets</a:t>
            </a:r>
          </a:p>
          <a:p>
            <a:pPr eaLnBrk="1" hangingPunct="1"/>
            <a:r>
              <a:rPr lang="en-US" altLang="en-US" dirty="0"/>
              <a:t>Purchase of securities, other than trading securities</a:t>
            </a:r>
          </a:p>
          <a:p>
            <a:pPr eaLnBrk="1" hangingPunct="1"/>
            <a:r>
              <a:rPr lang="en-US" altLang="en-US" dirty="0"/>
              <a:t>Making of loans to other entities</a:t>
            </a:r>
          </a:p>
        </p:txBody>
      </p:sp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16910BF6-B65E-41AC-8B7B-AA5FBD94F5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3487" y="12954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Financing Activities</a:t>
            </a:r>
          </a:p>
        </p:txBody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FE40A95C-1657-4963-9AD1-AA772D17682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135145" y="2362201"/>
            <a:ext cx="3813175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Inflow</a:t>
            </a:r>
          </a:p>
          <a:p>
            <a:pPr eaLnBrk="1" hangingPunct="1"/>
            <a:r>
              <a:rPr lang="en-US" altLang="en-US" dirty="0"/>
              <a:t>Issuance of own stock</a:t>
            </a:r>
          </a:p>
          <a:p>
            <a:pPr eaLnBrk="1" hangingPunct="1"/>
            <a:r>
              <a:rPr lang="en-US" altLang="en-US" dirty="0"/>
              <a:t>Borrowing</a:t>
            </a:r>
          </a:p>
        </p:txBody>
      </p:sp>
      <p:sp>
        <p:nvSpPr>
          <p:cNvPr id="48132" name="Rectangle 4">
            <a:extLst>
              <a:ext uri="{FF2B5EF4-FFF2-40B4-BE49-F238E27FC236}">
                <a16:creationId xmlns:a16="http://schemas.microsoft.com/office/drawing/2014/main" id="{4D3A2124-CED2-4510-8609-C57520E00216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5433735" y="2231010"/>
            <a:ext cx="3813175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Outflow</a:t>
            </a:r>
          </a:p>
          <a:p>
            <a:pPr eaLnBrk="1" hangingPunct="1"/>
            <a:r>
              <a:rPr lang="en-US" altLang="en-US" dirty="0"/>
              <a:t>Dividend payments</a:t>
            </a:r>
          </a:p>
          <a:p>
            <a:pPr eaLnBrk="1" hangingPunct="1"/>
            <a:r>
              <a:rPr lang="en-US" altLang="en-US" dirty="0"/>
              <a:t>Repaying principal on borrowing</a:t>
            </a:r>
          </a:p>
          <a:p>
            <a:pPr eaLnBrk="1" hangingPunct="1"/>
            <a:r>
              <a:rPr lang="en-US" altLang="en-US" dirty="0"/>
              <a:t>Treasury stock purchase</a:t>
            </a:r>
          </a:p>
        </p:txBody>
      </p:sp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6138E97E-1E23-42CC-B142-E420687FBA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0976" y="4162426"/>
            <a:ext cx="2359025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altLang="en-US" sz="2800" b="1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OUTFLOWS</a:t>
            </a:r>
          </a:p>
        </p:txBody>
      </p:sp>
      <p:grpSp>
        <p:nvGrpSpPr>
          <p:cNvPr id="50179" name="Group 3">
            <a:extLst>
              <a:ext uri="{FF2B5EF4-FFF2-40B4-BE49-F238E27FC236}">
                <a16:creationId xmlns:a16="http://schemas.microsoft.com/office/drawing/2014/main" id="{7D0B7C6D-5366-4B0B-8FD0-35E3FC88EC7B}"/>
              </a:ext>
            </a:extLst>
          </p:cNvPr>
          <p:cNvGrpSpPr>
            <a:grpSpLocks/>
          </p:cNvGrpSpPr>
          <p:nvPr/>
        </p:nvGrpSpPr>
        <p:grpSpPr bwMode="auto">
          <a:xfrm>
            <a:off x="4495800" y="3479800"/>
            <a:ext cx="3873500" cy="2006600"/>
            <a:chOff x="2408" y="1883"/>
            <a:chExt cx="1904" cy="1264"/>
          </a:xfrm>
        </p:grpSpPr>
        <p:sp>
          <p:nvSpPr>
            <p:cNvPr id="50200" name="AutoShape 4">
              <a:extLst>
                <a:ext uri="{FF2B5EF4-FFF2-40B4-BE49-F238E27FC236}">
                  <a16:creationId xmlns:a16="http://schemas.microsoft.com/office/drawing/2014/main" id="{B4901EF1-0498-417A-AC0E-A9BC6F1615A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H="1" flipV="1">
              <a:off x="2430" y="2028"/>
              <a:ext cx="1862" cy="1088"/>
            </a:xfrm>
            <a:custGeom>
              <a:avLst/>
              <a:gdLst>
                <a:gd name="T0" fmla="*/ 1 w 21600"/>
                <a:gd name="T1" fmla="*/ 0 h 21600"/>
                <a:gd name="T2" fmla="*/ 1 w 21600"/>
                <a:gd name="T3" fmla="*/ 0 h 21600"/>
                <a:gd name="T4" fmla="*/ 0 w 21600"/>
                <a:gd name="T5" fmla="*/ 0 h 21600"/>
                <a:gd name="T6" fmla="*/ 1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489 w 21600"/>
                <a:gd name="T13" fmla="*/ 4487 h 21600"/>
                <a:gd name="T14" fmla="*/ 17111 w 21600"/>
                <a:gd name="T15" fmla="*/ 1711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383" y="21600"/>
                  </a:lnTo>
                  <a:lnTo>
                    <a:pt x="16217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FDFDF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50201" name="Oval 5">
              <a:extLst>
                <a:ext uri="{FF2B5EF4-FFF2-40B4-BE49-F238E27FC236}">
                  <a16:creationId xmlns:a16="http://schemas.microsoft.com/office/drawing/2014/main" id="{1FC61745-AC51-40C7-8554-28923B732C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8" y="1883"/>
              <a:ext cx="1904" cy="218"/>
            </a:xfrm>
            <a:prstGeom prst="ellipse">
              <a:avLst/>
            </a:prstGeom>
            <a:solidFill>
              <a:srgbClr val="C4C4C4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50202" name="Oval 6">
              <a:extLst>
                <a:ext uri="{FF2B5EF4-FFF2-40B4-BE49-F238E27FC236}">
                  <a16:creationId xmlns:a16="http://schemas.microsoft.com/office/drawing/2014/main" id="{EE89F024-EB6D-408B-B6E8-E649F3AB50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8" y="3080"/>
              <a:ext cx="944" cy="67"/>
            </a:xfrm>
            <a:prstGeom prst="ellipse">
              <a:avLst/>
            </a:prstGeom>
            <a:solidFill>
              <a:srgbClr val="C4C4C4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</p:grpSp>
      <p:grpSp>
        <p:nvGrpSpPr>
          <p:cNvPr id="50180" name="Group 7">
            <a:extLst>
              <a:ext uri="{FF2B5EF4-FFF2-40B4-BE49-F238E27FC236}">
                <a16:creationId xmlns:a16="http://schemas.microsoft.com/office/drawing/2014/main" id="{1B7EA52E-42C3-4EBB-9A22-93A4601F7C81}"/>
              </a:ext>
            </a:extLst>
          </p:cNvPr>
          <p:cNvGrpSpPr>
            <a:grpSpLocks/>
          </p:cNvGrpSpPr>
          <p:nvPr/>
        </p:nvGrpSpPr>
        <p:grpSpPr bwMode="auto">
          <a:xfrm>
            <a:off x="3175001" y="5106987"/>
            <a:ext cx="2158999" cy="1428749"/>
            <a:chOff x="1305" y="3217"/>
            <a:chExt cx="1360" cy="900"/>
          </a:xfrm>
        </p:grpSpPr>
        <p:sp>
          <p:nvSpPr>
            <p:cNvPr id="50198" name="Rectangle 8">
              <a:extLst>
                <a:ext uri="{FF2B5EF4-FFF2-40B4-BE49-F238E27FC236}">
                  <a16:creationId xmlns:a16="http://schemas.microsoft.com/office/drawing/2014/main" id="{7E8C3165-82BE-4B30-A01A-AEFFB89B3A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5" y="3518"/>
              <a:ext cx="1111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Operating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9" name="Arc 9">
              <a:extLst>
                <a:ext uri="{FF2B5EF4-FFF2-40B4-BE49-F238E27FC236}">
                  <a16:creationId xmlns:a16="http://schemas.microsoft.com/office/drawing/2014/main" id="{6DE16A86-B4D7-4162-B5F8-A07485529890}"/>
                </a:ext>
              </a:extLst>
            </p:cNvPr>
            <p:cNvSpPr>
              <a:spLocks/>
            </p:cNvSpPr>
            <p:nvPr/>
          </p:nvSpPr>
          <p:spPr bwMode="auto">
            <a:xfrm rot="-917551">
              <a:off x="2017" y="3217"/>
              <a:ext cx="648" cy="264"/>
            </a:xfrm>
            <a:custGeom>
              <a:avLst/>
              <a:gdLst>
                <a:gd name="T0" fmla="*/ 0 w 21592"/>
                <a:gd name="T1" fmla="*/ 0 h 21600"/>
                <a:gd name="T2" fmla="*/ 0 w 21592"/>
                <a:gd name="T3" fmla="*/ 0 h 21600"/>
                <a:gd name="T4" fmla="*/ 0 w 21592"/>
                <a:gd name="T5" fmla="*/ 0 h 21600"/>
                <a:gd name="T6" fmla="*/ 0 60000 65536"/>
                <a:gd name="T7" fmla="*/ 0 60000 65536"/>
                <a:gd name="T8" fmla="*/ 0 60000 65536"/>
                <a:gd name="T9" fmla="*/ 0 w 21592"/>
                <a:gd name="T10" fmla="*/ 0 h 21600"/>
                <a:gd name="T11" fmla="*/ 21592 w 21592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92" h="21600" fill="none" extrusionOk="0">
                  <a:moveTo>
                    <a:pt x="-1" y="21026"/>
                  </a:moveTo>
                  <a:cubicBezTo>
                    <a:pt x="309" y="9331"/>
                    <a:pt x="9875" y="9"/>
                    <a:pt x="21575" y="0"/>
                  </a:cubicBezTo>
                </a:path>
                <a:path w="21592" h="21600" stroke="0" extrusionOk="0">
                  <a:moveTo>
                    <a:pt x="-1" y="21026"/>
                  </a:moveTo>
                  <a:cubicBezTo>
                    <a:pt x="309" y="9331"/>
                    <a:pt x="9875" y="9"/>
                    <a:pt x="21575" y="0"/>
                  </a:cubicBezTo>
                  <a:lnTo>
                    <a:pt x="21592" y="21600"/>
                  </a:lnTo>
                  <a:lnTo>
                    <a:pt x="-1" y="21026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50181" name="Group 10">
            <a:extLst>
              <a:ext uri="{FF2B5EF4-FFF2-40B4-BE49-F238E27FC236}">
                <a16:creationId xmlns:a16="http://schemas.microsoft.com/office/drawing/2014/main" id="{E116C2F0-25DE-4F69-9B86-081AC4DE290F}"/>
              </a:ext>
            </a:extLst>
          </p:cNvPr>
          <p:cNvGrpSpPr>
            <a:grpSpLocks/>
          </p:cNvGrpSpPr>
          <p:nvPr/>
        </p:nvGrpSpPr>
        <p:grpSpPr bwMode="auto">
          <a:xfrm>
            <a:off x="6324601" y="5029203"/>
            <a:ext cx="2498725" cy="1408113"/>
            <a:chOff x="3600" y="3168"/>
            <a:chExt cx="1574" cy="887"/>
          </a:xfrm>
        </p:grpSpPr>
        <p:sp>
          <p:nvSpPr>
            <p:cNvPr id="50196" name="Rectangle 11">
              <a:extLst>
                <a:ext uri="{FF2B5EF4-FFF2-40B4-BE49-F238E27FC236}">
                  <a16:creationId xmlns:a16="http://schemas.microsoft.com/office/drawing/2014/main" id="{1415F5DD-DFD8-4472-AC10-15BA45F7DF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5" y="3456"/>
              <a:ext cx="1099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Financing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7" name="Arc 12">
              <a:extLst>
                <a:ext uri="{FF2B5EF4-FFF2-40B4-BE49-F238E27FC236}">
                  <a16:creationId xmlns:a16="http://schemas.microsoft.com/office/drawing/2014/main" id="{E3BB4E69-FD42-4F9C-AB28-BA949AD58725}"/>
                </a:ext>
              </a:extLst>
            </p:cNvPr>
            <p:cNvSpPr>
              <a:spLocks/>
            </p:cNvSpPr>
            <p:nvPr/>
          </p:nvSpPr>
          <p:spPr bwMode="auto">
            <a:xfrm rot="1101980">
              <a:off x="3600" y="3168"/>
              <a:ext cx="600" cy="31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50182" name="Group 13">
            <a:extLst>
              <a:ext uri="{FF2B5EF4-FFF2-40B4-BE49-F238E27FC236}">
                <a16:creationId xmlns:a16="http://schemas.microsoft.com/office/drawing/2014/main" id="{9BA80D9E-41EB-4952-8375-F78EEF5C4566}"/>
              </a:ext>
            </a:extLst>
          </p:cNvPr>
          <p:cNvGrpSpPr>
            <a:grpSpLocks/>
          </p:cNvGrpSpPr>
          <p:nvPr/>
        </p:nvGrpSpPr>
        <p:grpSpPr bwMode="auto">
          <a:xfrm>
            <a:off x="5319714" y="4889502"/>
            <a:ext cx="1622425" cy="1636713"/>
            <a:chOff x="2679" y="3072"/>
            <a:chExt cx="1022" cy="1031"/>
          </a:xfrm>
        </p:grpSpPr>
        <p:sp>
          <p:nvSpPr>
            <p:cNvPr id="50194" name="Rectangle 14">
              <a:extLst>
                <a:ext uri="{FF2B5EF4-FFF2-40B4-BE49-F238E27FC236}">
                  <a16:creationId xmlns:a16="http://schemas.microsoft.com/office/drawing/2014/main" id="{C83956B2-9E74-4444-8079-C5C66F8EE7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9" y="3504"/>
              <a:ext cx="1022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Investing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5" name="Arc 15">
              <a:extLst>
                <a:ext uri="{FF2B5EF4-FFF2-40B4-BE49-F238E27FC236}">
                  <a16:creationId xmlns:a16="http://schemas.microsoft.com/office/drawing/2014/main" id="{AA48DF4C-0BCF-4792-8AB2-6E0D68CAF83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0" y="3072"/>
              <a:ext cx="144" cy="52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sp>
        <p:nvSpPr>
          <p:cNvPr id="50183" name="Rectangle 16">
            <a:extLst>
              <a:ext uri="{FF2B5EF4-FFF2-40B4-BE49-F238E27FC236}">
                <a16:creationId xmlns:a16="http://schemas.microsoft.com/office/drawing/2014/main" id="{23F47B4A-16EB-4B56-BBCE-637CE8393F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5401" y="2667001"/>
            <a:ext cx="2206625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altLang="en-US" sz="2800" b="1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INFLOWS</a:t>
            </a:r>
          </a:p>
        </p:txBody>
      </p:sp>
      <p:grpSp>
        <p:nvGrpSpPr>
          <p:cNvPr id="50184" name="Group 17">
            <a:extLst>
              <a:ext uri="{FF2B5EF4-FFF2-40B4-BE49-F238E27FC236}">
                <a16:creationId xmlns:a16="http://schemas.microsoft.com/office/drawing/2014/main" id="{01BA3983-BFDE-4A69-BEC3-D54C8A5AF11C}"/>
              </a:ext>
            </a:extLst>
          </p:cNvPr>
          <p:cNvGrpSpPr>
            <a:grpSpLocks/>
          </p:cNvGrpSpPr>
          <p:nvPr/>
        </p:nvGrpSpPr>
        <p:grpSpPr bwMode="auto">
          <a:xfrm>
            <a:off x="8259763" y="2298700"/>
            <a:ext cx="2189162" cy="1435100"/>
            <a:chOff x="3843" y="1128"/>
            <a:chExt cx="1379" cy="904"/>
          </a:xfrm>
        </p:grpSpPr>
        <p:sp>
          <p:nvSpPr>
            <p:cNvPr id="50192" name="Rectangle 18">
              <a:extLst>
                <a:ext uri="{FF2B5EF4-FFF2-40B4-BE49-F238E27FC236}">
                  <a16:creationId xmlns:a16="http://schemas.microsoft.com/office/drawing/2014/main" id="{91750232-D606-4560-A4A1-3F558B7502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23" y="1128"/>
              <a:ext cx="1099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Financing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3" name="Arc 19">
              <a:extLst>
                <a:ext uri="{FF2B5EF4-FFF2-40B4-BE49-F238E27FC236}">
                  <a16:creationId xmlns:a16="http://schemas.microsoft.com/office/drawing/2014/main" id="{CE4C49EE-F123-4DC1-9B36-FC074D40D90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3" y="1696"/>
              <a:ext cx="493" cy="336"/>
            </a:xfrm>
            <a:custGeom>
              <a:avLst/>
              <a:gdLst>
                <a:gd name="T0" fmla="*/ 0 w 21959"/>
                <a:gd name="T1" fmla="*/ 0 h 21600"/>
                <a:gd name="T2" fmla="*/ 0 w 21959"/>
                <a:gd name="T3" fmla="*/ 0 h 21600"/>
                <a:gd name="T4" fmla="*/ 0 w 21959"/>
                <a:gd name="T5" fmla="*/ 0 h 21600"/>
                <a:gd name="T6" fmla="*/ 0 60000 65536"/>
                <a:gd name="T7" fmla="*/ 0 60000 65536"/>
                <a:gd name="T8" fmla="*/ 0 60000 65536"/>
                <a:gd name="T9" fmla="*/ 0 w 21959"/>
                <a:gd name="T10" fmla="*/ 0 h 21600"/>
                <a:gd name="T11" fmla="*/ 21959 w 21959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959" h="21600" fill="none" extrusionOk="0">
                  <a:moveTo>
                    <a:pt x="0" y="21180"/>
                  </a:moveTo>
                  <a:cubicBezTo>
                    <a:pt x="228" y="9416"/>
                    <a:pt x="9830" y="-1"/>
                    <a:pt x="21596" y="0"/>
                  </a:cubicBezTo>
                  <a:cubicBezTo>
                    <a:pt x="21717" y="0"/>
                    <a:pt x="21838" y="1"/>
                    <a:pt x="21958" y="3"/>
                  </a:cubicBezTo>
                </a:path>
                <a:path w="21959" h="21600" stroke="0" extrusionOk="0">
                  <a:moveTo>
                    <a:pt x="0" y="21180"/>
                  </a:moveTo>
                  <a:cubicBezTo>
                    <a:pt x="228" y="9416"/>
                    <a:pt x="9830" y="-1"/>
                    <a:pt x="21596" y="0"/>
                  </a:cubicBezTo>
                  <a:cubicBezTo>
                    <a:pt x="21717" y="0"/>
                    <a:pt x="21838" y="1"/>
                    <a:pt x="21958" y="3"/>
                  </a:cubicBezTo>
                  <a:lnTo>
                    <a:pt x="21596" y="21600"/>
                  </a:lnTo>
                  <a:lnTo>
                    <a:pt x="0" y="2118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50185" name="Group 20">
            <a:extLst>
              <a:ext uri="{FF2B5EF4-FFF2-40B4-BE49-F238E27FC236}">
                <a16:creationId xmlns:a16="http://schemas.microsoft.com/office/drawing/2014/main" id="{90748B88-B5F7-4917-ABB7-F9907C02DA40}"/>
              </a:ext>
            </a:extLst>
          </p:cNvPr>
          <p:cNvGrpSpPr>
            <a:grpSpLocks/>
          </p:cNvGrpSpPr>
          <p:nvPr/>
        </p:nvGrpSpPr>
        <p:grpSpPr bwMode="auto">
          <a:xfrm>
            <a:off x="3040063" y="2286000"/>
            <a:ext cx="1836738" cy="1447800"/>
            <a:chOff x="1099" y="1112"/>
            <a:chExt cx="1157" cy="912"/>
          </a:xfrm>
        </p:grpSpPr>
        <p:sp>
          <p:nvSpPr>
            <p:cNvPr id="50190" name="Rectangle 21">
              <a:extLst>
                <a:ext uri="{FF2B5EF4-FFF2-40B4-BE49-F238E27FC236}">
                  <a16:creationId xmlns:a16="http://schemas.microsoft.com/office/drawing/2014/main" id="{DFC2683F-F1EB-4449-B414-5F8F1F2FC5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9" y="1112"/>
              <a:ext cx="1111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 dirty="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Operating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 dirty="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1" name="Arc 22">
              <a:extLst>
                <a:ext uri="{FF2B5EF4-FFF2-40B4-BE49-F238E27FC236}">
                  <a16:creationId xmlns:a16="http://schemas.microsoft.com/office/drawing/2014/main" id="{2F6DE395-3A95-4A90-8B0A-298D3829B55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00" y="1688"/>
              <a:ext cx="456" cy="33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50186" name="Group 23">
            <a:extLst>
              <a:ext uri="{FF2B5EF4-FFF2-40B4-BE49-F238E27FC236}">
                <a16:creationId xmlns:a16="http://schemas.microsoft.com/office/drawing/2014/main" id="{66C2AA7B-78B6-40C4-BA15-8F4DAF75FB3F}"/>
              </a:ext>
            </a:extLst>
          </p:cNvPr>
          <p:cNvGrpSpPr>
            <a:grpSpLocks/>
          </p:cNvGrpSpPr>
          <p:nvPr/>
        </p:nvGrpSpPr>
        <p:grpSpPr bwMode="auto">
          <a:xfrm>
            <a:off x="5681664" y="2301876"/>
            <a:ext cx="1622425" cy="1431925"/>
            <a:chOff x="2619" y="1136"/>
            <a:chExt cx="1022" cy="902"/>
          </a:xfrm>
        </p:grpSpPr>
        <p:sp>
          <p:nvSpPr>
            <p:cNvPr id="50188" name="Rectangle 24">
              <a:extLst>
                <a:ext uri="{FF2B5EF4-FFF2-40B4-BE49-F238E27FC236}">
                  <a16:creationId xmlns:a16="http://schemas.microsoft.com/office/drawing/2014/main" id="{A081DE01-A41F-40B2-B46F-C36A2FB927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19" y="1136"/>
              <a:ext cx="1022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Investing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89" name="Arc 25">
              <a:extLst>
                <a:ext uri="{FF2B5EF4-FFF2-40B4-BE49-F238E27FC236}">
                  <a16:creationId xmlns:a16="http://schemas.microsoft.com/office/drawing/2014/main" id="{65D090D0-9086-4930-B4B1-41A4A227665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8" y="1696"/>
              <a:ext cx="48" cy="342"/>
            </a:xfrm>
            <a:custGeom>
              <a:avLst/>
              <a:gdLst>
                <a:gd name="T0" fmla="*/ 0 w 21600"/>
                <a:gd name="T1" fmla="*/ 0 h 20732"/>
                <a:gd name="T2" fmla="*/ 0 w 21600"/>
                <a:gd name="T3" fmla="*/ 0 h 20732"/>
                <a:gd name="T4" fmla="*/ 0 w 21600"/>
                <a:gd name="T5" fmla="*/ 0 h 20732"/>
                <a:gd name="T6" fmla="*/ 0 60000 65536"/>
                <a:gd name="T7" fmla="*/ 0 60000 65536"/>
                <a:gd name="T8" fmla="*/ 0 60000 65536"/>
                <a:gd name="T9" fmla="*/ 0 w 21600"/>
                <a:gd name="T10" fmla="*/ 0 h 20732"/>
                <a:gd name="T11" fmla="*/ 21600 w 21600"/>
                <a:gd name="T12" fmla="*/ 20732 h 207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0732" fill="none" extrusionOk="0">
                  <a:moveTo>
                    <a:pt x="6062" y="0"/>
                  </a:moveTo>
                  <a:cubicBezTo>
                    <a:pt x="15271" y="2693"/>
                    <a:pt x="21600" y="11137"/>
                    <a:pt x="21600" y="20732"/>
                  </a:cubicBezTo>
                </a:path>
                <a:path w="21600" h="20732" stroke="0" extrusionOk="0">
                  <a:moveTo>
                    <a:pt x="6062" y="0"/>
                  </a:moveTo>
                  <a:cubicBezTo>
                    <a:pt x="15271" y="2693"/>
                    <a:pt x="21600" y="11137"/>
                    <a:pt x="21600" y="20732"/>
                  </a:cubicBezTo>
                  <a:lnTo>
                    <a:pt x="0" y="20732"/>
                  </a:lnTo>
                  <a:lnTo>
                    <a:pt x="6062" y="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sp>
        <p:nvSpPr>
          <p:cNvPr id="50187" name="Rectangle 26">
            <a:extLst>
              <a:ext uri="{FF2B5EF4-FFF2-40B4-BE49-F238E27FC236}">
                <a16:creationId xmlns:a16="http://schemas.microsoft.com/office/drawing/2014/main" id="{EE41BB8F-848E-4936-A2A8-1DED8EF27D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0000" y="1145827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Statement of Cash Flows</a:t>
            </a:r>
          </a:p>
        </p:txBody>
      </p:sp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E36F4353-67EC-41CA-8C16-511DDED3E8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22364" y="1217613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4000" b="1" dirty="0"/>
              <a:t>Statement of Cash Flows Analysis</a:t>
            </a:r>
          </a:p>
        </p:txBody>
      </p:sp>
      <p:sp>
        <p:nvSpPr>
          <p:cNvPr id="54275" name="Text Box 3">
            <a:extLst>
              <a:ext uri="{FF2B5EF4-FFF2-40B4-BE49-F238E27FC236}">
                <a16:creationId xmlns:a16="http://schemas.microsoft.com/office/drawing/2014/main" id="{5D6657B2-A28E-4750-8376-7214235D94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2189" y="2601914"/>
            <a:ext cx="11969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Operating</a:t>
            </a:r>
          </a:p>
        </p:txBody>
      </p:sp>
      <p:sp>
        <p:nvSpPr>
          <p:cNvPr id="54276" name="Text Box 4">
            <a:extLst>
              <a:ext uri="{FF2B5EF4-FFF2-40B4-BE49-F238E27FC236}">
                <a16:creationId xmlns:a16="http://schemas.microsoft.com/office/drawing/2014/main" id="{608144F9-CE89-47F8-A35B-8B359D13E7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3189" y="2601914"/>
            <a:ext cx="10953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Investing</a:t>
            </a:r>
          </a:p>
        </p:txBody>
      </p:sp>
      <p:sp>
        <p:nvSpPr>
          <p:cNvPr id="54277" name="Text Box 5">
            <a:extLst>
              <a:ext uri="{FF2B5EF4-FFF2-40B4-BE49-F238E27FC236}">
                <a16:creationId xmlns:a16="http://schemas.microsoft.com/office/drawing/2014/main" id="{B7442FDC-71B0-4FDE-BD6D-AAB191CEEB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7689" y="2601914"/>
            <a:ext cx="11715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Financing</a:t>
            </a:r>
          </a:p>
        </p:txBody>
      </p:sp>
      <p:sp>
        <p:nvSpPr>
          <p:cNvPr id="54278" name="Text Box 6">
            <a:extLst>
              <a:ext uri="{FF2B5EF4-FFF2-40B4-BE49-F238E27FC236}">
                <a16:creationId xmlns:a16="http://schemas.microsoft.com/office/drawing/2014/main" id="{1F4365DB-9DEC-4F14-B6C2-4B84CF8E42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32664" y="2601914"/>
            <a:ext cx="2243137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General Explanation</a:t>
            </a:r>
          </a:p>
        </p:txBody>
      </p:sp>
      <p:sp>
        <p:nvSpPr>
          <p:cNvPr id="54279" name="Text Box 7">
            <a:extLst>
              <a:ext uri="{FF2B5EF4-FFF2-40B4-BE49-F238E27FC236}">
                <a16:creationId xmlns:a16="http://schemas.microsoft.com/office/drawing/2014/main" id="{3BAD4892-AD7D-436E-BDC3-E07B7761A0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2987676"/>
            <a:ext cx="3429000" cy="3324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Building up pile of cash,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Possibly looking for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Acquisition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Operating cash flow being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Used to buy fixed assets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And pay down debt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Operating cash flow and sale of fixed assets being used to pay down debt.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Operating cash flow and borrowed </a:t>
            </a:r>
            <a:br>
              <a:rPr lang="en-US" kern="1200" dirty="0">
                <a:latin typeface="Times New Roman"/>
                <a:ea typeface="+mn-ea"/>
                <a:cs typeface="+mn-cs"/>
              </a:rPr>
            </a:br>
            <a:r>
              <a:rPr lang="en-US" kern="1200" dirty="0">
                <a:latin typeface="Times New Roman"/>
                <a:ea typeface="+mn-ea"/>
                <a:cs typeface="+mn-cs"/>
              </a:rPr>
              <a:t>money being used </a:t>
            </a:r>
            <a:br>
              <a:rPr lang="en-US" kern="1200" dirty="0">
                <a:latin typeface="Times New Roman"/>
                <a:ea typeface="+mn-ea"/>
                <a:cs typeface="+mn-cs"/>
              </a:rPr>
            </a:br>
            <a:r>
              <a:rPr lang="en-US" kern="1200" dirty="0">
                <a:latin typeface="Times New Roman"/>
                <a:ea typeface="+mn-ea"/>
                <a:cs typeface="+mn-cs"/>
              </a:rPr>
              <a:t>to expand</a:t>
            </a:r>
          </a:p>
        </p:txBody>
      </p:sp>
      <p:sp>
        <p:nvSpPr>
          <p:cNvPr id="54280" name="Text Box 8">
            <a:extLst>
              <a:ext uri="{FF2B5EF4-FFF2-40B4-BE49-F238E27FC236}">
                <a16:creationId xmlns:a16="http://schemas.microsoft.com/office/drawing/2014/main" id="{2706EE87-5A51-4610-969B-F6C19BCB9B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1" y="3071813"/>
            <a:ext cx="415925" cy="3048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400" b="1" kern="1200" dirty="0">
                <a:latin typeface="Times New Roman"/>
                <a:ea typeface="+mn-ea"/>
                <a:cs typeface="+mn-cs"/>
              </a:rPr>
              <a:t>1.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sz="2400" b="1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400" b="1" kern="1200" dirty="0">
                <a:latin typeface="Times New Roman"/>
                <a:ea typeface="+mn-ea"/>
                <a:cs typeface="+mn-cs"/>
              </a:rPr>
              <a:t>2.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sz="2400" b="1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400" b="1" kern="1200" dirty="0">
                <a:latin typeface="Times New Roman"/>
                <a:ea typeface="+mn-ea"/>
                <a:cs typeface="+mn-cs"/>
              </a:rPr>
              <a:t>3.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sz="2400" b="1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sz="2400" b="1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400" b="1" kern="1200" dirty="0">
                <a:latin typeface="Times New Roman"/>
                <a:ea typeface="+mn-ea"/>
                <a:cs typeface="+mn-cs"/>
              </a:rPr>
              <a:t>4.</a:t>
            </a:r>
          </a:p>
        </p:txBody>
      </p:sp>
      <p:sp>
        <p:nvSpPr>
          <p:cNvPr id="52233" name="Line 9">
            <a:extLst>
              <a:ext uri="{FF2B5EF4-FFF2-40B4-BE49-F238E27FC236}">
                <a16:creationId xmlns:a16="http://schemas.microsoft.com/office/drawing/2014/main" id="{35C3EDFE-E20B-4BF5-BA23-960F01057AD4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29718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2234" name="Line 10">
            <a:extLst>
              <a:ext uri="{FF2B5EF4-FFF2-40B4-BE49-F238E27FC236}">
                <a16:creationId xmlns:a16="http://schemas.microsoft.com/office/drawing/2014/main" id="{1D63099F-6A85-4CB4-8114-D5F8F1F2AF99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37338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2235" name="Line 11">
            <a:extLst>
              <a:ext uri="{FF2B5EF4-FFF2-40B4-BE49-F238E27FC236}">
                <a16:creationId xmlns:a16="http://schemas.microsoft.com/office/drawing/2014/main" id="{DBEE0936-63F8-45C3-8C76-B1E421CA97F1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45720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2236" name="Line 12">
            <a:extLst>
              <a:ext uri="{FF2B5EF4-FFF2-40B4-BE49-F238E27FC236}">
                <a16:creationId xmlns:a16="http://schemas.microsoft.com/office/drawing/2014/main" id="{D61C3FFE-75F0-45AB-ACB5-904FBC1D218F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56007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2237" name="Text Box 13">
            <a:extLst>
              <a:ext uri="{FF2B5EF4-FFF2-40B4-BE49-F238E27FC236}">
                <a16:creationId xmlns:a16="http://schemas.microsoft.com/office/drawing/2014/main" id="{B977E878-26E1-439E-B749-2C86ABFFC5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1126" y="3125788"/>
            <a:ext cx="35877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</p:txBody>
      </p:sp>
      <p:sp>
        <p:nvSpPr>
          <p:cNvPr id="52238" name="Text Box 14">
            <a:extLst>
              <a:ext uri="{FF2B5EF4-FFF2-40B4-BE49-F238E27FC236}">
                <a16:creationId xmlns:a16="http://schemas.microsoft.com/office/drawing/2014/main" id="{7942EE45-9F62-4224-9EC0-989249DD8D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51326" y="3125788"/>
            <a:ext cx="40322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Times New Roman" panose="02020603050405020304" pitchFamily="18" charset="0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</p:txBody>
      </p:sp>
      <p:sp>
        <p:nvSpPr>
          <p:cNvPr id="52239" name="Text Box 15">
            <a:extLst>
              <a:ext uri="{FF2B5EF4-FFF2-40B4-BE49-F238E27FC236}">
                <a16:creationId xmlns:a16="http://schemas.microsoft.com/office/drawing/2014/main" id="{98EB803E-969E-46AD-8620-689647145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7726" y="3125788"/>
            <a:ext cx="40322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</p:txBody>
      </p:sp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34E6FF91-5396-4533-BC06-78B8080949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4509" y="123984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4000" b="1" dirty="0"/>
              <a:t>Statement of Cash Flows Analysis</a:t>
            </a:r>
          </a:p>
        </p:txBody>
      </p:sp>
      <p:sp>
        <p:nvSpPr>
          <p:cNvPr id="56323" name="Text Box 3">
            <a:extLst>
              <a:ext uri="{FF2B5EF4-FFF2-40B4-BE49-F238E27FC236}">
                <a16:creationId xmlns:a16="http://schemas.microsoft.com/office/drawing/2014/main" id="{54F7F443-E188-460B-9133-A1C68BEEB3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5989" y="2525714"/>
            <a:ext cx="11969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Operating</a:t>
            </a:r>
          </a:p>
        </p:txBody>
      </p:sp>
      <p:sp>
        <p:nvSpPr>
          <p:cNvPr id="56324" name="Text Box 4">
            <a:extLst>
              <a:ext uri="{FF2B5EF4-FFF2-40B4-BE49-F238E27FC236}">
                <a16:creationId xmlns:a16="http://schemas.microsoft.com/office/drawing/2014/main" id="{01E77960-35EF-49E5-AF00-CE0A522015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6989" y="2514600"/>
            <a:ext cx="1095375" cy="3698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Investing</a:t>
            </a:r>
          </a:p>
        </p:txBody>
      </p:sp>
      <p:sp>
        <p:nvSpPr>
          <p:cNvPr id="56325" name="Text Box 5">
            <a:extLst>
              <a:ext uri="{FF2B5EF4-FFF2-40B4-BE49-F238E27FC236}">
                <a16:creationId xmlns:a16="http://schemas.microsoft.com/office/drawing/2014/main" id="{510CBED3-BDE1-46DC-8635-50D7FB85F8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51489" y="2525714"/>
            <a:ext cx="11715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Financing</a:t>
            </a:r>
          </a:p>
        </p:txBody>
      </p:sp>
      <p:sp>
        <p:nvSpPr>
          <p:cNvPr id="56326" name="Text Box 6">
            <a:extLst>
              <a:ext uri="{FF2B5EF4-FFF2-40B4-BE49-F238E27FC236}">
                <a16:creationId xmlns:a16="http://schemas.microsoft.com/office/drawing/2014/main" id="{7FE15B8E-73C7-4584-BE92-F857F9C000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8050" y="2525714"/>
            <a:ext cx="2243138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General Explanation</a:t>
            </a:r>
          </a:p>
        </p:txBody>
      </p:sp>
      <p:sp>
        <p:nvSpPr>
          <p:cNvPr id="56327" name="Text Box 7">
            <a:extLst>
              <a:ext uri="{FF2B5EF4-FFF2-40B4-BE49-F238E27FC236}">
                <a16:creationId xmlns:a16="http://schemas.microsoft.com/office/drawing/2014/main" id="{77401ED7-4C46-4D9F-B048-CC6603EC29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3048001"/>
            <a:ext cx="3581400" cy="35401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Operating cash flow problems covered by sale of fixed assets, borrowing and owner contributions.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Rapid growth, short falls in operating cash flow; purchase of fixed assets.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Sale of fixed assets is financing operating cash flow shortages.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Company is using reserves </a:t>
            </a:r>
            <a:br>
              <a:rPr lang="en-US" kern="1200" dirty="0">
                <a:latin typeface="Times New Roman"/>
                <a:ea typeface="+mn-ea"/>
                <a:cs typeface="+mn-cs"/>
              </a:rPr>
            </a:br>
            <a:r>
              <a:rPr lang="en-US" kern="1200" dirty="0">
                <a:latin typeface="Times New Roman"/>
                <a:ea typeface="+mn-ea"/>
                <a:cs typeface="+mn-cs"/>
              </a:rPr>
              <a:t>to finance cash flow </a:t>
            </a:r>
            <a:br>
              <a:rPr lang="en-US" kern="1200" dirty="0">
                <a:latin typeface="Times New Roman"/>
                <a:ea typeface="+mn-ea"/>
                <a:cs typeface="+mn-cs"/>
              </a:rPr>
            </a:br>
            <a:r>
              <a:rPr lang="en-US" kern="1200" dirty="0">
                <a:latin typeface="Times New Roman"/>
                <a:ea typeface="+mn-ea"/>
                <a:cs typeface="+mn-cs"/>
              </a:rPr>
              <a:t>short falls.</a:t>
            </a:r>
          </a:p>
        </p:txBody>
      </p:sp>
      <p:sp>
        <p:nvSpPr>
          <p:cNvPr id="54280" name="Text Box 8">
            <a:extLst>
              <a:ext uri="{FF2B5EF4-FFF2-40B4-BE49-F238E27FC236}">
                <a16:creationId xmlns:a16="http://schemas.microsoft.com/office/drawing/2014/main" id="{4AFB7EE9-02BC-4C60-9DF1-E7854671B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1" y="3114675"/>
            <a:ext cx="4413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5.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6.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7.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8.</a:t>
            </a:r>
          </a:p>
        </p:txBody>
      </p:sp>
      <p:sp>
        <p:nvSpPr>
          <p:cNvPr id="54281" name="Line 9">
            <a:extLst>
              <a:ext uri="{FF2B5EF4-FFF2-40B4-BE49-F238E27FC236}">
                <a16:creationId xmlns:a16="http://schemas.microsoft.com/office/drawing/2014/main" id="{27B507D2-9FEE-478F-8C1A-4F4EAE7DEF3D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29718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4282" name="Line 10">
            <a:extLst>
              <a:ext uri="{FF2B5EF4-FFF2-40B4-BE49-F238E27FC236}">
                <a16:creationId xmlns:a16="http://schemas.microsoft.com/office/drawing/2014/main" id="{3381A4D0-49BA-4355-A4B9-92AEC0637FE6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38100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4283" name="Line 11">
            <a:extLst>
              <a:ext uri="{FF2B5EF4-FFF2-40B4-BE49-F238E27FC236}">
                <a16:creationId xmlns:a16="http://schemas.microsoft.com/office/drawing/2014/main" id="{5D22857C-6DB1-43DD-ABDD-310CF7BFC014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47117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4284" name="Line 12">
            <a:extLst>
              <a:ext uri="{FF2B5EF4-FFF2-40B4-BE49-F238E27FC236}">
                <a16:creationId xmlns:a16="http://schemas.microsoft.com/office/drawing/2014/main" id="{FE337BAE-BEF8-4B5B-8F4D-3DE4E6EA86E1}"/>
              </a:ext>
            </a:extLst>
          </p:cNvPr>
          <p:cNvSpPr>
            <a:spLocks noChangeShapeType="1"/>
          </p:cNvSpPr>
          <p:nvPr/>
        </p:nvSpPr>
        <p:spPr bwMode="auto">
          <a:xfrm>
            <a:off x="1752600" y="57785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4285" name="Text Box 13">
            <a:extLst>
              <a:ext uri="{FF2B5EF4-FFF2-40B4-BE49-F238E27FC236}">
                <a16:creationId xmlns:a16="http://schemas.microsoft.com/office/drawing/2014/main" id="{BAE9FE69-E55B-4ED5-9EC8-809D377BD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1126" y="3068639"/>
            <a:ext cx="403225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Times New Roman" panose="02020603050405020304" pitchFamily="18" charset="0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0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2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</p:txBody>
      </p:sp>
      <p:sp>
        <p:nvSpPr>
          <p:cNvPr id="54286" name="Text Box 14">
            <a:extLst>
              <a:ext uri="{FF2B5EF4-FFF2-40B4-BE49-F238E27FC236}">
                <a16:creationId xmlns:a16="http://schemas.microsoft.com/office/drawing/2014/main" id="{E0CDC13C-FD23-4FD1-8CFE-DC744E2C2E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51326" y="3068638"/>
            <a:ext cx="40322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Times New Roman" panose="02020603050405020304" pitchFamily="18" charset="0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2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</p:txBody>
      </p:sp>
      <p:sp>
        <p:nvSpPr>
          <p:cNvPr id="54287" name="Text Box 15">
            <a:extLst>
              <a:ext uri="{FF2B5EF4-FFF2-40B4-BE49-F238E27FC236}">
                <a16:creationId xmlns:a16="http://schemas.microsoft.com/office/drawing/2014/main" id="{C44D2528-E5ED-472B-BFDD-CCBD241915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7726" y="3068638"/>
            <a:ext cx="40322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2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</p:txBody>
      </p:sp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2958E8DF-29FD-419C-863B-0AB629BE05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5196" y="1378671"/>
            <a:ext cx="3230052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0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The Example Company</a:t>
            </a:r>
          </a:p>
          <a:p>
            <a:pPr algn="ctr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0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Statement of Cash Flows</a:t>
            </a:r>
          </a:p>
          <a:p>
            <a:pPr algn="ctr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0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December 31, 2011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E93D09C9-E69B-4089-BA6F-8FD6296F62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809" y="2487106"/>
            <a:ext cx="7010400" cy="3330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457200" algn="l"/>
                <a:tab pos="5767388" algn="r"/>
                <a:tab pos="6745288" algn="r"/>
              </a:tabLs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457200" algn="l"/>
                <a:tab pos="5767388" algn="r"/>
                <a:tab pos="6745288" algn="r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457200" algn="l"/>
                <a:tab pos="5767388" algn="r"/>
                <a:tab pos="67452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Flows From Operating Activities: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Receipts 	48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Payments	</a:t>
            </a:r>
            <a:r>
              <a:rPr lang="en-US" altLang="en-US" sz="1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(43</a:t>
            </a: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)	5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800" b="1" kern="1200" dirty="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Flows From Investing Activities: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Receipts	0 	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Payments	</a:t>
            </a:r>
            <a:r>
              <a:rPr lang="en-US" altLang="en-US" sz="1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(4</a:t>
            </a: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)	(4)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800" b="1" kern="1200" dirty="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Flows Used By Financing Activities: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Receipts	10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Payments	   </a:t>
            </a:r>
            <a:r>
              <a:rPr lang="en-US" altLang="en-US" sz="1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(6</a:t>
            </a: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)	</a:t>
            </a:r>
            <a:r>
              <a:rPr lang="en-US" altLang="en-US" sz="1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 4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Net Cash Flow		5 </a:t>
            </a:r>
          </a:p>
        </p:txBody>
      </p:sp>
      <p:sp>
        <p:nvSpPr>
          <p:cNvPr id="56324" name="Line 4">
            <a:extLst>
              <a:ext uri="{FF2B5EF4-FFF2-40B4-BE49-F238E27FC236}">
                <a16:creationId xmlns:a16="http://schemas.microsoft.com/office/drawing/2014/main" id="{A8DF87B7-E35F-435A-9962-5ED3C3D6B51C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0" y="6019800"/>
            <a:ext cx="338138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44DB873B-F6FD-4481-8E45-3D7F26F551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320511" y="1421090"/>
            <a:ext cx="10363200" cy="1143000"/>
          </a:xfrm>
        </p:spPr>
        <p:txBody>
          <a:bodyPr/>
          <a:lstStyle/>
          <a:p>
            <a:pPr eaLnBrk="1" hangingPunct="1"/>
            <a:r>
              <a:rPr lang="en-US" altLang="en-US" dirty="0"/>
              <a:t>Notes to the Financial Statements</a:t>
            </a:r>
          </a:p>
        </p:txBody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D0B9D5F1-FFCA-4811-8060-261597DC13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4890" y="2752626"/>
            <a:ext cx="7478713" cy="2324100"/>
          </a:xfrm>
        </p:spPr>
        <p:txBody>
          <a:bodyPr/>
          <a:lstStyle/>
          <a:p>
            <a:pPr eaLnBrk="1" hangingPunct="1"/>
            <a:r>
              <a:rPr lang="en-US" altLang="en-US" dirty="0"/>
              <a:t>Notes are used to convey information required by GAAP or to provide further explanation.</a:t>
            </a:r>
          </a:p>
        </p:txBody>
      </p:sp>
    </p:spTree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>
            <a:extLst>
              <a:ext uri="{FF2B5EF4-FFF2-40B4-BE49-F238E27FC236}">
                <a16:creationId xmlns:a16="http://schemas.microsoft.com/office/drawing/2014/main" id="{E2847439-162D-4D75-9C9E-748CB51931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80241" y="1327608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sz="4000" b="1" dirty="0"/>
              <a:t>Notes to the Financial Statements</a:t>
            </a:r>
          </a:p>
        </p:txBody>
      </p:sp>
      <p:sp>
        <p:nvSpPr>
          <p:cNvPr id="62467" name="Rectangle 3">
            <a:extLst>
              <a:ext uri="{FF2B5EF4-FFF2-40B4-BE49-F238E27FC236}">
                <a16:creationId xmlns:a16="http://schemas.microsoft.com/office/drawing/2014/main" id="{E77F3735-E221-4F5B-96C9-007B5F024C9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733981" y="2253793"/>
            <a:ext cx="8305800" cy="4267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2800" b="1" u="sng" dirty="0"/>
              <a:t>Four general types of notes</a:t>
            </a:r>
            <a:r>
              <a:rPr lang="en-US" altLang="en-US" sz="2800" dirty="0"/>
              <a:t>: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"/>
            </a:pPr>
            <a:r>
              <a:rPr lang="en-US" altLang="en-US" sz="2800" dirty="0"/>
              <a:t>Summary of significant accounting policies: assumptions and estimates.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"/>
            </a:pPr>
            <a:r>
              <a:rPr lang="en-US" altLang="en-US" sz="2800" dirty="0"/>
              <a:t>Additional information about the summary totals.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"/>
            </a:pPr>
            <a:r>
              <a:rPr lang="en-US" altLang="en-US" sz="2800" dirty="0"/>
              <a:t>Disclosure of important information that is not recognized in the financial statements.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"/>
            </a:pPr>
            <a:r>
              <a:rPr lang="en-US" altLang="en-US" sz="2800" dirty="0"/>
              <a:t>Supplementary information required by the FASB or the SEC.</a:t>
            </a:r>
          </a:p>
        </p:txBody>
      </p:sp>
    </p:spTree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>
            <a:extLst>
              <a:ext uri="{FF2B5EF4-FFF2-40B4-BE49-F238E27FC236}">
                <a16:creationId xmlns:a16="http://schemas.microsoft.com/office/drawing/2014/main" id="{515BD98C-B672-4E24-9E24-B127427D5F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64515" name="Rectangle 3">
            <a:extLst>
              <a:ext uri="{FF2B5EF4-FFF2-40B4-BE49-F238E27FC236}">
                <a16:creationId xmlns:a16="http://schemas.microsoft.com/office/drawing/2014/main" id="{86D66EAE-4495-4630-AE9E-644CB4A4F5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38840" y="2720975"/>
            <a:ext cx="6932613" cy="3984625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120000"/>
              </a:lnSpc>
            </a:pPr>
            <a:r>
              <a:rPr lang="en-US" altLang="en-US" dirty="0"/>
              <a:t>Separate Entity Concept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dirty="0"/>
              <a:t>Arm’s-Length Transactions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dirty="0"/>
              <a:t>Cost Principle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dirty="0"/>
              <a:t>Monetary Measurement Concept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dirty="0"/>
              <a:t>Going Concern Assumption</a:t>
            </a:r>
          </a:p>
        </p:txBody>
      </p:sp>
      <p:sp>
        <p:nvSpPr>
          <p:cNvPr id="64516" name="Rectangle 4">
            <a:extLst>
              <a:ext uri="{FF2B5EF4-FFF2-40B4-BE49-F238E27FC236}">
                <a16:creationId xmlns:a16="http://schemas.microsoft.com/office/drawing/2014/main" id="{AF3264E4-5C6C-4277-B207-5EB9F4AD5A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49924" y="1491006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>
                <a:solidFill>
                  <a:schemeClr val="tx1"/>
                </a:solidFill>
              </a:rPr>
              <a:t>What Are The Fundamental Concepts and Assumptions?</a:t>
            </a:r>
          </a:p>
        </p:txBody>
      </p:sp>
    </p:spTree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0D91A970-7E6B-4DC7-B8DF-D6F5C9F66B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76EED6C7-6665-4113-8355-B27605344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8787" y="2326850"/>
            <a:ext cx="8378825" cy="267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Entity</a:t>
            </a: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US" altLang="en-US" sz="2800" kern="1200" dirty="0">
                <a:solidFill>
                  <a:srgbClr val="000000"/>
                </a:solidFill>
                <a:ea typeface="+mn-ea"/>
                <a:cs typeface="+mn-cs"/>
              </a:rPr>
              <a:t>─ </a:t>
            </a: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The organizational unit for which accounting records are maintained.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800" b="1" u="sng" kern="1200" dirty="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Separate entity concept</a:t>
            </a:r>
            <a:r>
              <a:rPr lang="en-US" altLang="en-US" sz="2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─ </a:t>
            </a: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The activities of an entity are to be separate from those of its individual owners.</a:t>
            </a:r>
          </a:p>
        </p:txBody>
      </p:sp>
      <p:sp>
        <p:nvSpPr>
          <p:cNvPr id="66564" name="Rectangle 4">
            <a:extLst>
              <a:ext uri="{FF2B5EF4-FFF2-40B4-BE49-F238E27FC236}">
                <a16:creationId xmlns:a16="http://schemas.microsoft.com/office/drawing/2014/main" id="{B6261D6E-8F82-4CCD-BB74-E30833D66F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86124" y="4899942"/>
            <a:ext cx="2724150" cy="1344613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/>
              <a:t>Proprietorship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Partnership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Corporation</a:t>
            </a:r>
          </a:p>
        </p:txBody>
      </p:sp>
      <p:sp>
        <p:nvSpPr>
          <p:cNvPr id="66565" name="Rectangle 5">
            <a:extLst>
              <a:ext uri="{FF2B5EF4-FFF2-40B4-BE49-F238E27FC236}">
                <a16:creationId xmlns:a16="http://schemas.microsoft.com/office/drawing/2014/main" id="{BA1C2493-3A6D-4508-8DA5-2372CF0AF8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08050" y="1183850"/>
            <a:ext cx="74803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Separate Entity Concept</a:t>
            </a:r>
          </a:p>
        </p:txBody>
      </p:sp>
    </p:spTree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538029CC-DB18-4C8F-8E79-59497DF085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D17BB648-CEF4-4FED-81EC-B40BB18554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371600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The Cost Principle</a:t>
            </a:r>
          </a:p>
        </p:txBody>
      </p:sp>
      <p:sp>
        <p:nvSpPr>
          <p:cNvPr id="68612" name="Rectangle 4">
            <a:extLst>
              <a:ext uri="{FF2B5EF4-FFF2-40B4-BE49-F238E27FC236}">
                <a16:creationId xmlns:a16="http://schemas.microsoft.com/office/drawing/2014/main" id="{19CBBCE5-8F99-4E1C-9C2B-DD8EDB0C8E0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057400" y="2438400"/>
            <a:ext cx="8153400" cy="4114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2800" dirty="0">
                <a:solidFill>
                  <a:schemeClr val="tx2"/>
                </a:solidFill>
              </a:rPr>
              <a:t>All</a:t>
            </a:r>
            <a:r>
              <a:rPr lang="en-US" altLang="en-US" sz="2800" dirty="0"/>
              <a:t> transactions are recorded at </a:t>
            </a:r>
            <a:r>
              <a:rPr lang="en-US" altLang="en-US" sz="2800" dirty="0">
                <a:solidFill>
                  <a:schemeClr val="tx2"/>
                </a:solidFill>
              </a:rPr>
              <a:t>historical cost</a:t>
            </a:r>
            <a:r>
              <a:rPr lang="en-US" altLang="en-US" sz="2800" dirty="0"/>
              <a:t>.</a:t>
            </a:r>
          </a:p>
          <a:p>
            <a:pPr eaLnBrk="1" hangingPunct="1"/>
            <a:r>
              <a:rPr lang="en-US" altLang="en-US" sz="2800" dirty="0"/>
              <a:t>Historical cost is assumed to represent the </a:t>
            </a:r>
            <a:r>
              <a:rPr lang="en-US" altLang="en-US" sz="2800" dirty="0">
                <a:solidFill>
                  <a:schemeClr val="tx2"/>
                </a:solidFill>
              </a:rPr>
              <a:t>fair market value </a:t>
            </a:r>
            <a:r>
              <a:rPr lang="en-US" altLang="en-US" sz="2800" dirty="0"/>
              <a:t>of the item </a:t>
            </a:r>
            <a:r>
              <a:rPr lang="en-US" altLang="en-US" sz="2800" dirty="0">
                <a:solidFill>
                  <a:schemeClr val="tx2"/>
                </a:solidFill>
              </a:rPr>
              <a:t>at the date of the transaction </a:t>
            </a:r>
            <a:r>
              <a:rPr lang="en-US" altLang="en-US" sz="2800" dirty="0"/>
              <a:t>because it </a:t>
            </a:r>
            <a:r>
              <a:rPr lang="en-US" altLang="en-US" sz="2800" dirty="0">
                <a:solidFill>
                  <a:schemeClr val="tx2"/>
                </a:solidFill>
              </a:rPr>
              <a:t>reflects the actual use of resources </a:t>
            </a:r>
            <a:r>
              <a:rPr lang="en-US" altLang="en-US" sz="2800" dirty="0"/>
              <a:t>by independent parties.</a:t>
            </a:r>
          </a:p>
        </p:txBody>
      </p:sp>
    </p:spTree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>
            <a:extLst>
              <a:ext uri="{FF2B5EF4-FFF2-40B4-BE49-F238E27FC236}">
                <a16:creationId xmlns:a16="http://schemas.microsoft.com/office/drawing/2014/main" id="{130D0A1C-909E-4EEE-ABF8-FA6DCCE8C8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21237" y="1592116"/>
            <a:ext cx="8229600" cy="860425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sz="4000" b="1" dirty="0">
                <a:solidFill>
                  <a:schemeClr val="tx1"/>
                </a:solidFill>
              </a:rPr>
              <a:t>The Monetary Measurement Concept</a:t>
            </a:r>
          </a:p>
        </p:txBody>
      </p:sp>
      <p:sp>
        <p:nvSpPr>
          <p:cNvPr id="70659" name="Rectangle 3">
            <a:extLst>
              <a:ext uri="{FF2B5EF4-FFF2-40B4-BE49-F238E27FC236}">
                <a16:creationId xmlns:a16="http://schemas.microsoft.com/office/drawing/2014/main" id="{E4D22112-9498-4680-BE3B-BE797AE8D08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945037" y="2549951"/>
            <a:ext cx="8305800" cy="4114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800" dirty="0"/>
              <a:t>Accountants measure only those economic activities that can be measured in monetary terms.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/>
              <a:t>Listed values may not be the same as actual market values:</a:t>
            </a:r>
          </a:p>
          <a:p>
            <a:pPr lvl="1" eaLnBrk="1" hangingPunct="1">
              <a:lnSpc>
                <a:spcPct val="90000"/>
              </a:lnSpc>
              <a:buSzPct val="90000"/>
            </a:pPr>
            <a:r>
              <a:rPr lang="en-US" altLang="en-US" sz="2000" dirty="0"/>
              <a:t>Inflation</a:t>
            </a:r>
          </a:p>
          <a:p>
            <a:pPr lvl="1" eaLnBrk="1" hangingPunct="1">
              <a:lnSpc>
                <a:spcPct val="90000"/>
              </a:lnSpc>
              <a:buSzPct val="90000"/>
            </a:pPr>
            <a:r>
              <a:rPr lang="en-US" altLang="en-US" sz="2000" dirty="0"/>
              <a:t>Measurement issues</a:t>
            </a:r>
          </a:p>
        </p:txBody>
      </p:sp>
    </p:spTree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>
            <a:extLst>
              <a:ext uri="{FF2B5EF4-FFF2-40B4-BE49-F238E27FC236}">
                <a16:creationId xmlns:a16="http://schemas.microsoft.com/office/drawing/2014/main" id="{340FD3B6-636B-40A7-9E52-F27D685DEF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52034" y="1326823"/>
            <a:ext cx="8534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The Going Concern Assumption</a:t>
            </a:r>
          </a:p>
        </p:txBody>
      </p:sp>
      <p:sp>
        <p:nvSpPr>
          <p:cNvPr id="72707" name="Rectangle 3">
            <a:extLst>
              <a:ext uri="{FF2B5EF4-FFF2-40B4-BE49-F238E27FC236}">
                <a16:creationId xmlns:a16="http://schemas.microsoft.com/office/drawing/2014/main" id="{7C001062-2EDA-442D-B269-2B24A58DA1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709864"/>
            <a:ext cx="7772400" cy="1176337"/>
          </a:xfrm>
        </p:spPr>
        <p:txBody>
          <a:bodyPr/>
          <a:lstStyle/>
          <a:p>
            <a:pPr eaLnBrk="1" hangingPunct="1"/>
            <a:r>
              <a:rPr lang="en-US" altLang="en-US" dirty="0"/>
              <a:t>An entity will have a continuing existence for the foreseeable future.</a:t>
            </a:r>
          </a:p>
        </p:txBody>
      </p:sp>
    </p:spTree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>
            <a:extLst>
              <a:ext uri="{FF2B5EF4-FFF2-40B4-BE49-F238E27FC236}">
                <a16:creationId xmlns:a16="http://schemas.microsoft.com/office/drawing/2014/main" id="{294AF1C1-0E4D-4974-945B-B8CF049F62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78583" y="1280474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/>
              <a:t>Why Use Accrual Accounting?</a:t>
            </a:r>
          </a:p>
        </p:txBody>
      </p:sp>
      <p:sp>
        <p:nvSpPr>
          <p:cNvPr id="74755" name="Rectangle 3">
            <a:extLst>
              <a:ext uri="{FF2B5EF4-FFF2-40B4-BE49-F238E27FC236}">
                <a16:creationId xmlns:a16="http://schemas.microsoft.com/office/drawing/2014/main" id="{AB41C2DE-2FE0-49AA-A2F4-1DC26048E6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53998" y="2423474"/>
            <a:ext cx="7772400" cy="4049712"/>
          </a:xfrm>
        </p:spPr>
        <p:txBody>
          <a:bodyPr/>
          <a:lstStyle/>
          <a:p>
            <a:pPr eaLnBrk="1" hangingPunct="1"/>
            <a:r>
              <a:rPr lang="en-US" altLang="en-US" dirty="0"/>
              <a:t>GAAP – Generally Accepted Accounting Principles</a:t>
            </a:r>
          </a:p>
          <a:p>
            <a:pPr eaLnBrk="1" hangingPunct="1"/>
            <a:r>
              <a:rPr lang="en-US" altLang="en-US" dirty="0"/>
              <a:t>Business requires periodic, timely reporting</a:t>
            </a:r>
          </a:p>
          <a:p>
            <a:pPr eaLnBrk="1" hangingPunct="1"/>
            <a:r>
              <a:rPr lang="en-US" altLang="en-US" dirty="0"/>
              <a:t>Accrual-basis accounting better measures a firm’s performance than does cash flow data.</a:t>
            </a:r>
          </a:p>
        </p:txBody>
      </p:sp>
    </p:spTree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>
            <a:extLst>
              <a:ext uri="{FF2B5EF4-FFF2-40B4-BE49-F238E27FC236}">
                <a16:creationId xmlns:a16="http://schemas.microsoft.com/office/drawing/2014/main" id="{37891A08-ABA5-4EC9-BF29-FEEFDFE8BF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1402" y="1466656"/>
            <a:ext cx="103632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The Time Period Concept</a:t>
            </a:r>
          </a:p>
        </p:txBody>
      </p:sp>
      <p:sp>
        <p:nvSpPr>
          <p:cNvPr id="78851" name="Rectangle 3">
            <a:extLst>
              <a:ext uri="{FF2B5EF4-FFF2-40B4-BE49-F238E27FC236}">
                <a16:creationId xmlns:a16="http://schemas.microsoft.com/office/drawing/2014/main" id="{864361B6-836D-4EF1-87B2-36752FA54F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667001"/>
            <a:ext cx="7924800" cy="18129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800" kern="1200" dirty="0">
                <a:latin typeface="Times New Roman"/>
                <a:ea typeface="+mn-ea"/>
                <a:cs typeface="+mn-cs"/>
              </a:rPr>
              <a:t>The life of a business is divided into distinct and relatively short time periods so the accounting information can be timely, generally 12 months or less.</a:t>
            </a:r>
          </a:p>
        </p:txBody>
      </p:sp>
    </p:spTree>
  </p:cSld>
  <p:clrMapOvr>
    <a:masterClrMapping/>
  </p:clrMapOvr>
  <p:transition spd="med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>
            <a:extLst>
              <a:ext uri="{FF2B5EF4-FFF2-40B4-BE49-F238E27FC236}">
                <a16:creationId xmlns:a16="http://schemas.microsoft.com/office/drawing/2014/main" id="{6B97C3EE-31C8-4533-9F6A-AEF835C3A3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78851" name="Rectangle 3">
            <a:extLst>
              <a:ext uri="{FF2B5EF4-FFF2-40B4-BE49-F238E27FC236}">
                <a16:creationId xmlns:a16="http://schemas.microsoft.com/office/drawing/2014/main" id="{1821B0A5-48E6-4C76-8840-D4E6FB529C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02789" y="1219200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Define Accrual Accounting</a:t>
            </a:r>
          </a:p>
        </p:txBody>
      </p:sp>
      <p:sp>
        <p:nvSpPr>
          <p:cNvPr id="78852" name="Rectangle 4">
            <a:extLst>
              <a:ext uri="{FF2B5EF4-FFF2-40B4-BE49-F238E27FC236}">
                <a16:creationId xmlns:a16="http://schemas.microsoft.com/office/drawing/2014/main" id="{10DC285A-25D0-433A-9D12-4C31584401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10152" y="2095500"/>
            <a:ext cx="8001000" cy="4419600"/>
          </a:xfrm>
        </p:spPr>
        <p:txBody>
          <a:bodyPr/>
          <a:lstStyle/>
          <a:p>
            <a:pPr eaLnBrk="1" hangingPunct="1"/>
            <a:r>
              <a:rPr lang="en-US" altLang="en-US" dirty="0"/>
              <a:t>A system of accounting in which revenues and expenses are recorded as they are earned and incurred, not necessarily when cash is received </a:t>
            </a:r>
            <a:br>
              <a:rPr lang="en-US" altLang="en-US" dirty="0"/>
            </a:br>
            <a:r>
              <a:rPr lang="en-US" altLang="en-US" dirty="0"/>
              <a:t>or paid.</a:t>
            </a:r>
          </a:p>
          <a:p>
            <a:pPr eaLnBrk="1" hangingPunct="1"/>
            <a:r>
              <a:rPr lang="en-US" altLang="en-US" dirty="0"/>
              <a:t>Provides a more accurate picture of a </a:t>
            </a:r>
            <a:br>
              <a:rPr lang="en-US" altLang="en-US" dirty="0"/>
            </a:br>
            <a:r>
              <a:rPr lang="en-US" altLang="en-US" dirty="0"/>
              <a:t>company’s profitability.</a:t>
            </a:r>
          </a:p>
          <a:p>
            <a:pPr eaLnBrk="1" hangingPunct="1"/>
            <a:r>
              <a:rPr lang="en-US" altLang="en-US" dirty="0"/>
              <a:t>Statement users can make more informed judgments concerning the company’s earnings </a:t>
            </a:r>
            <a:br>
              <a:rPr lang="en-US" altLang="en-US" dirty="0"/>
            </a:br>
            <a:r>
              <a:rPr lang="en-US" altLang="en-US" dirty="0"/>
              <a:t>potential.</a:t>
            </a:r>
          </a:p>
        </p:txBody>
      </p:sp>
    </p:spTree>
  </p:cSld>
  <p:clrMapOvr>
    <a:masterClrMapping/>
  </p:clrMapOvr>
  <p:transition spd="med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>
            <a:extLst>
              <a:ext uri="{FF2B5EF4-FFF2-40B4-BE49-F238E27FC236}">
                <a16:creationId xmlns:a16="http://schemas.microsoft.com/office/drawing/2014/main" id="{5A6B691D-FEEF-4946-B42E-9430101894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91705" y="1333501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Revenue Recognition</a:t>
            </a:r>
          </a:p>
        </p:txBody>
      </p:sp>
      <p:sp>
        <p:nvSpPr>
          <p:cNvPr id="82947" name="Rectangle 3">
            <a:extLst>
              <a:ext uri="{FF2B5EF4-FFF2-40B4-BE49-F238E27FC236}">
                <a16:creationId xmlns:a16="http://schemas.microsoft.com/office/drawing/2014/main" id="{7BFE6603-6454-4187-AACA-160C8EBD86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2446" y="2206626"/>
            <a:ext cx="8077200" cy="520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800" kern="1200" dirty="0">
                <a:latin typeface="Times New Roman"/>
                <a:ea typeface="+mn-ea"/>
                <a:cs typeface="+mn-cs"/>
              </a:rPr>
              <a:t>Revenues are recorded when two main criteria are met: </a:t>
            </a:r>
          </a:p>
        </p:txBody>
      </p:sp>
      <p:sp>
        <p:nvSpPr>
          <p:cNvPr id="82948" name="Rectangle 4">
            <a:extLst>
              <a:ext uri="{FF2B5EF4-FFF2-40B4-BE49-F238E27FC236}">
                <a16:creationId xmlns:a16="http://schemas.microsoft.com/office/drawing/2014/main" id="{999B6FBF-42BE-46DB-A085-F7F15AE4AF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4419601"/>
            <a:ext cx="3810002" cy="1382713"/>
          </a:xfrm>
          <a:prstGeom prst="rect">
            <a:avLst/>
          </a:prstGeom>
          <a:solidFill>
            <a:srgbClr val="FFFFFF">
              <a:alpha val="50000"/>
            </a:srgbClr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800" kern="1200" dirty="0">
                <a:latin typeface="Times New Roman"/>
                <a:ea typeface="+mn-ea"/>
                <a:cs typeface="+mn-cs"/>
              </a:rPr>
              <a:t>Cash has either been collected or collection is reasonably assured.</a:t>
            </a:r>
          </a:p>
        </p:txBody>
      </p:sp>
      <p:sp>
        <p:nvSpPr>
          <p:cNvPr id="82949" name="Text Box 5">
            <a:extLst>
              <a:ext uri="{FF2B5EF4-FFF2-40B4-BE49-F238E27FC236}">
                <a16:creationId xmlns:a16="http://schemas.microsoft.com/office/drawing/2014/main" id="{63C87CC9-A240-4C11-9201-5FA8E9E185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3200400"/>
            <a:ext cx="3579829" cy="954088"/>
          </a:xfrm>
          <a:prstGeom prst="rect">
            <a:avLst/>
          </a:prstGeom>
          <a:solidFill>
            <a:srgbClr val="FFFFFF">
              <a:alpha val="50000"/>
            </a:srgbClr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800" kern="1200" dirty="0">
                <a:latin typeface="Times New Roman"/>
                <a:ea typeface="+mn-ea"/>
                <a:cs typeface="+mn-cs"/>
              </a:rPr>
              <a:t>The earning process is substantially complete</a:t>
            </a:r>
          </a:p>
        </p:txBody>
      </p:sp>
      <p:sp>
        <p:nvSpPr>
          <p:cNvPr id="80902" name="Text Box 6">
            <a:extLst>
              <a:ext uri="{FF2B5EF4-FFF2-40B4-BE49-F238E27FC236}">
                <a16:creationId xmlns:a16="http://schemas.microsoft.com/office/drawing/2014/main" id="{173FE081-5894-43C9-9076-3C687B6314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3276601"/>
            <a:ext cx="9906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altLang="en-US" sz="6000" kern="1200">
                <a:solidFill>
                  <a:srgbClr val="3333CC"/>
                </a:solidFill>
                <a:ea typeface="+mn-ea"/>
                <a:cs typeface="+mn-cs"/>
                <a:sym typeface="Wingdings" panose="05000000000000000000" pitchFamily="2" charset="2"/>
              </a:rPr>
              <a:t></a:t>
            </a:r>
          </a:p>
        </p:txBody>
      </p:sp>
      <p:sp>
        <p:nvSpPr>
          <p:cNvPr id="80903" name="Text Box 7">
            <a:extLst>
              <a:ext uri="{FF2B5EF4-FFF2-40B4-BE49-F238E27FC236}">
                <a16:creationId xmlns:a16="http://schemas.microsoft.com/office/drawing/2014/main" id="{6FA91B1E-4B8E-4539-A90F-D7FF4B7323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4724401"/>
            <a:ext cx="9906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altLang="en-US" sz="6000" kern="1200">
                <a:solidFill>
                  <a:srgbClr val="3333CC"/>
                </a:solidFill>
                <a:ea typeface="+mn-ea"/>
                <a:cs typeface="+mn-cs"/>
                <a:sym typeface="Wingdings" panose="05000000000000000000" pitchFamily="2" charset="2"/>
              </a:rPr>
              <a:t></a:t>
            </a:r>
          </a:p>
        </p:txBody>
      </p:sp>
      <p:sp>
        <p:nvSpPr>
          <p:cNvPr id="80904" name="Line 8">
            <a:extLst>
              <a:ext uri="{FF2B5EF4-FFF2-40B4-BE49-F238E27FC236}">
                <a16:creationId xmlns:a16="http://schemas.microsoft.com/office/drawing/2014/main" id="{23A5E5A6-5D47-4B29-9747-251BD700EA5D}"/>
              </a:ext>
            </a:extLst>
          </p:cNvPr>
          <p:cNvSpPr>
            <a:spLocks noChangeShapeType="1"/>
          </p:cNvSpPr>
          <p:nvPr/>
        </p:nvSpPr>
        <p:spPr bwMode="auto">
          <a:xfrm>
            <a:off x="3276600" y="5181600"/>
            <a:ext cx="12192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0905" name="Line 9">
            <a:extLst>
              <a:ext uri="{FF2B5EF4-FFF2-40B4-BE49-F238E27FC236}">
                <a16:creationId xmlns:a16="http://schemas.microsoft.com/office/drawing/2014/main" id="{79F91C1F-D3AE-4250-9A57-6C92D5D67197}"/>
              </a:ext>
            </a:extLst>
          </p:cNvPr>
          <p:cNvSpPr>
            <a:spLocks noChangeShapeType="1"/>
          </p:cNvSpPr>
          <p:nvPr/>
        </p:nvSpPr>
        <p:spPr bwMode="auto">
          <a:xfrm>
            <a:off x="3276600" y="3733800"/>
            <a:ext cx="12192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>
            <a:extLst>
              <a:ext uri="{FF2B5EF4-FFF2-40B4-BE49-F238E27FC236}">
                <a16:creationId xmlns:a16="http://schemas.microsoft.com/office/drawing/2014/main" id="{F8344B17-22F4-4047-8244-F2F5EB95EA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The Matching Principle</a:t>
            </a:r>
          </a:p>
        </p:txBody>
      </p:sp>
      <p:sp>
        <p:nvSpPr>
          <p:cNvPr id="82947" name="Rectangle 3">
            <a:extLst>
              <a:ext uri="{FF2B5EF4-FFF2-40B4-BE49-F238E27FC236}">
                <a16:creationId xmlns:a16="http://schemas.microsoft.com/office/drawing/2014/main" id="{697C6BCA-386B-4C0A-9F83-691BBC8E62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1238" y="3009900"/>
            <a:ext cx="7700962" cy="33147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Aft>
                <a:spcPct val="20000"/>
              </a:spcAft>
            </a:pPr>
            <a:r>
              <a:rPr lang="en-US" altLang="en-US"/>
              <a:t>All costs and expenses incurred in generating revenues must be recognized in the same reporting period as the related revenues.</a:t>
            </a:r>
          </a:p>
          <a:p>
            <a:pPr eaLnBrk="1" hangingPunct="1">
              <a:spcAft>
                <a:spcPct val="20000"/>
              </a:spcAft>
            </a:pPr>
            <a:r>
              <a:rPr lang="en-US" altLang="en-US"/>
              <a:t>This process of matching expenses with recognized revenues determines the amount of net income reported on the income statement.</a:t>
            </a:r>
          </a:p>
        </p:txBody>
      </p:sp>
      <p:sp>
        <p:nvSpPr>
          <p:cNvPr id="84996" name="Rectangle 4">
            <a:extLst>
              <a:ext uri="{FF2B5EF4-FFF2-40B4-BE49-F238E27FC236}">
                <a16:creationId xmlns:a16="http://schemas.microsoft.com/office/drawing/2014/main" id="{A3305B08-5978-491F-88B8-BB06F81EFB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1" y="2527300"/>
            <a:ext cx="3603625" cy="520700"/>
          </a:xfrm>
          <a:prstGeom prst="rect">
            <a:avLst/>
          </a:prstGeom>
          <a:solidFill>
            <a:schemeClr val="bg1"/>
          </a:solidFill>
          <a:ln w="254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90488" tIns="44450" rIns="90488" bIns="4445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800" b="1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costs and expenses</a:t>
            </a:r>
          </a:p>
        </p:txBody>
      </p:sp>
      <p:sp>
        <p:nvSpPr>
          <p:cNvPr id="84997" name="Rectangle 5">
            <a:extLst>
              <a:ext uri="{FF2B5EF4-FFF2-40B4-BE49-F238E27FC236}">
                <a16:creationId xmlns:a16="http://schemas.microsoft.com/office/drawing/2014/main" id="{299F51C2-1650-41FE-B79C-73D938A4C0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1" y="5867400"/>
            <a:ext cx="2630529" cy="459100"/>
          </a:xfrm>
          <a:prstGeom prst="rect">
            <a:avLst/>
          </a:prstGeom>
          <a:solidFill>
            <a:schemeClr val="bg1"/>
          </a:solidFill>
          <a:ln w="254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90488" tIns="44450" rIns="90488" bIns="4445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b="1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related revenues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6" grpId="0" animBg="1" autoUpdateAnimBg="0"/>
      <p:bldP spid="84997" grpId="0" animBg="1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>
            <a:extLst>
              <a:ext uri="{FF2B5EF4-FFF2-40B4-BE49-F238E27FC236}">
                <a16:creationId xmlns:a16="http://schemas.microsoft.com/office/drawing/2014/main" id="{46A2C823-4E12-4931-9B53-D0A0E0D6E0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Cash-Basis Accounting</a:t>
            </a:r>
          </a:p>
        </p:txBody>
      </p:sp>
      <p:sp>
        <p:nvSpPr>
          <p:cNvPr id="84995" name="Rectangle 3">
            <a:extLst>
              <a:ext uri="{FF2B5EF4-FFF2-40B4-BE49-F238E27FC236}">
                <a16:creationId xmlns:a16="http://schemas.microsoft.com/office/drawing/2014/main" id="{F99FECB2-ECD4-477D-8870-809E01B008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581276"/>
            <a:ext cx="7772400" cy="3895725"/>
          </a:xfrm>
        </p:spPr>
        <p:txBody>
          <a:bodyPr/>
          <a:lstStyle/>
          <a:p>
            <a:pPr eaLnBrk="1" hangingPunct="1"/>
            <a:r>
              <a:rPr lang="en-US" altLang="en-US"/>
              <a:t>Revenues and expenses are recognized only when cash is received or payments are made.</a:t>
            </a:r>
          </a:p>
          <a:p>
            <a:pPr eaLnBrk="1" hangingPunct="1"/>
            <a:r>
              <a:rPr lang="en-US" altLang="en-US"/>
              <a:t>Mainly used by small businesses.</a:t>
            </a:r>
          </a:p>
          <a:p>
            <a:pPr eaLnBrk="1" hangingPunct="1"/>
            <a:r>
              <a:rPr lang="en-US" altLang="en-US"/>
              <a:t>Not an accurate picture of true profitability.</a:t>
            </a:r>
          </a:p>
        </p:txBody>
      </p:sp>
    </p:spTree>
  </p:cSld>
  <p:clrMapOvr>
    <a:masterClrMapping/>
  </p:clrMapOvr>
  <p:transition spd="med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333AF93A-C8AD-49E5-BC49-C6F441DBD2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228600"/>
            <a:ext cx="8077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b="1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9091" name="Rectangle 3">
            <a:extLst>
              <a:ext uri="{FF2B5EF4-FFF2-40B4-BE49-F238E27FC236}">
                <a16:creationId xmlns:a16="http://schemas.microsoft.com/office/drawing/2014/main" id="{6B224007-72C9-468D-AC15-60927602A7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1205" y="2329655"/>
            <a:ext cx="7924800" cy="17827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200" b="1" kern="1200" dirty="0">
                <a:latin typeface="Times New Roman"/>
                <a:ea typeface="+mn-ea"/>
                <a:cs typeface="+mn-cs"/>
              </a:rPr>
              <a:t>During 2010, Crown Consulting billed its client for $48,000.  On December 31, 2010, it had received $41,000, with the remaining $7,000 to be received in 2011.  Total expenses during 2010 were $31,000 with $3,000 of these costs not yet paid at December 31. Determine net income under both methods.</a:t>
            </a:r>
          </a:p>
        </p:txBody>
      </p:sp>
      <p:sp>
        <p:nvSpPr>
          <p:cNvPr id="89093" name="Rectangle 5">
            <a:extLst>
              <a:ext uri="{FF2B5EF4-FFF2-40B4-BE49-F238E27FC236}">
                <a16:creationId xmlns:a16="http://schemas.microsoft.com/office/drawing/2014/main" id="{D370FF3B-DE53-49DE-9F21-80B26474B3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839" y="4132693"/>
            <a:ext cx="4419600" cy="16906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tabLst>
                <a:tab pos="4227513" algn="r"/>
                <a:tab pos="4576763" algn="l"/>
                <a:tab pos="8572500" algn="r"/>
              </a:tabLst>
              <a:defRPr/>
            </a:pPr>
            <a:r>
              <a:rPr lang="en-US" sz="2000" b="1" i="1" u="sng" kern="1200" dirty="0">
                <a:latin typeface="Times New Roman"/>
                <a:ea typeface="+mn-ea"/>
                <a:cs typeface="+mn-cs"/>
              </a:rPr>
              <a:t>Cash-Basis Accounting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tabLst>
                <a:tab pos="4227513" algn="r"/>
                <a:tab pos="4576763" algn="l"/>
                <a:tab pos="8572500" algn="r"/>
              </a:tabLst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Cash receipts	$41,000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tabLst>
                <a:tab pos="4227513" algn="r"/>
                <a:tab pos="4576763" algn="l"/>
                <a:tab pos="8572500" algn="r"/>
              </a:tabLst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Cash disbursement	</a:t>
            </a:r>
            <a:r>
              <a:rPr lang="en-US" sz="2000" b="1" u="sng" kern="1200" dirty="0">
                <a:latin typeface="Times New Roman"/>
                <a:ea typeface="+mn-ea"/>
                <a:cs typeface="+mn-cs"/>
              </a:rPr>
              <a:t>  28,000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tabLst>
                <a:tab pos="4227513" algn="r"/>
                <a:tab pos="4576763" algn="l"/>
                <a:tab pos="8572500" algn="r"/>
              </a:tabLst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   Income	$13,000</a:t>
            </a:r>
          </a:p>
        </p:txBody>
      </p:sp>
      <p:sp>
        <p:nvSpPr>
          <p:cNvPr id="87045" name="Text Box 7">
            <a:extLst>
              <a:ext uri="{FF2B5EF4-FFF2-40B4-BE49-F238E27FC236}">
                <a16:creationId xmlns:a16="http://schemas.microsoft.com/office/drawing/2014/main" id="{1DBCAC67-B5AB-4AC7-812D-A2679F9059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0800" y="4572000"/>
            <a:ext cx="426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89097" name="Text Box 9">
            <a:extLst>
              <a:ext uri="{FF2B5EF4-FFF2-40B4-BE49-F238E27FC236}">
                <a16:creationId xmlns:a16="http://schemas.microsoft.com/office/drawing/2014/main" id="{566C81DF-A60B-4DE8-91BB-F880F5BBC2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9097" y="4124688"/>
            <a:ext cx="4419600" cy="1692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defRPr/>
            </a:pPr>
            <a:r>
              <a:rPr lang="en-US" sz="2000" b="1" i="1" u="sng" kern="1200" dirty="0">
                <a:latin typeface="Times New Roman"/>
                <a:ea typeface="+mn-ea"/>
                <a:cs typeface="+mn-cs"/>
              </a:rPr>
              <a:t>Accrual-Basis Accounting 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Revenues earned   $48,000 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Expenses incurred $</a:t>
            </a:r>
            <a:r>
              <a:rPr lang="en-US" sz="2000" b="1" u="sng" kern="1200" dirty="0">
                <a:latin typeface="Times New Roman"/>
                <a:ea typeface="+mn-ea"/>
                <a:cs typeface="+mn-cs"/>
              </a:rPr>
              <a:t>31,000  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Income	                  $17,000</a:t>
            </a:r>
          </a:p>
        </p:txBody>
      </p:sp>
      <p:sp>
        <p:nvSpPr>
          <p:cNvPr id="87047" name="Rectangle 11">
            <a:extLst>
              <a:ext uri="{FF2B5EF4-FFF2-40B4-BE49-F238E27FC236}">
                <a16:creationId xmlns:a16="http://schemas.microsoft.com/office/drawing/2014/main" id="{5CE10F87-D714-4847-B4ED-268CC16EAD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24539" y="1503363"/>
            <a:ext cx="8305800" cy="685800"/>
          </a:xfrm>
        </p:spPr>
        <p:txBody>
          <a:bodyPr/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Accrual vs. Cash-Basis Accounting</a:t>
            </a:r>
          </a:p>
        </p:txBody>
      </p:sp>
    </p:spTree>
  </p:cSld>
  <p:clrMapOvr>
    <a:masterClrMapping/>
  </p:clrMapOvr>
  <p:transition spd="med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:a16="http://schemas.microsoft.com/office/drawing/2014/main" id="{36CCA15A-714D-4882-AAD8-C3C3459E45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03169" y="1132683"/>
            <a:ext cx="7772400" cy="1143000"/>
          </a:xfrm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Purpose of Analysis</a:t>
            </a:r>
          </a:p>
        </p:txBody>
      </p:sp>
      <p:sp>
        <p:nvSpPr>
          <p:cNvPr id="89091" name="Rectangle 3">
            <a:extLst>
              <a:ext uri="{FF2B5EF4-FFF2-40B4-BE49-F238E27FC236}">
                <a16:creationId xmlns:a16="http://schemas.microsoft.com/office/drawing/2014/main" id="{EEB06B5E-51AA-48F4-BBFD-B04FE6046A6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001581" y="3429000"/>
            <a:ext cx="3811588" cy="21558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u="sng"/>
              <a:t>Internal Users</a:t>
            </a:r>
          </a:p>
          <a:p>
            <a:pPr eaLnBrk="1" hangingPunct="1"/>
            <a:r>
              <a:rPr lang="en-US" altLang="en-US"/>
              <a:t>Managers</a:t>
            </a:r>
          </a:p>
          <a:p>
            <a:pPr eaLnBrk="1" hangingPunct="1"/>
            <a:r>
              <a:rPr lang="en-US" altLang="en-US"/>
              <a:t>Officers</a:t>
            </a:r>
          </a:p>
          <a:p>
            <a:pPr eaLnBrk="1" hangingPunct="1"/>
            <a:r>
              <a:rPr lang="en-US" altLang="en-US"/>
              <a:t>Internal Auditors</a:t>
            </a:r>
          </a:p>
        </p:txBody>
      </p:sp>
      <p:sp>
        <p:nvSpPr>
          <p:cNvPr id="89092" name="Rectangle 4">
            <a:extLst>
              <a:ext uri="{FF2B5EF4-FFF2-40B4-BE49-F238E27FC236}">
                <a16:creationId xmlns:a16="http://schemas.microsoft.com/office/drawing/2014/main" id="{2811CAC1-01D0-4AC9-BBB8-6D0E06580022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5311432" y="3428999"/>
            <a:ext cx="3332162" cy="21558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u="sng" dirty="0"/>
              <a:t>External Users</a:t>
            </a:r>
          </a:p>
          <a:p>
            <a:pPr eaLnBrk="1" hangingPunct="1"/>
            <a:r>
              <a:rPr lang="en-US" altLang="en-US" dirty="0"/>
              <a:t>Shareholders</a:t>
            </a:r>
          </a:p>
          <a:p>
            <a:pPr eaLnBrk="1" hangingPunct="1"/>
            <a:r>
              <a:rPr lang="en-US" altLang="en-US" dirty="0"/>
              <a:t>Lenders</a:t>
            </a:r>
          </a:p>
          <a:p>
            <a:pPr eaLnBrk="1" hangingPunct="1"/>
            <a:r>
              <a:rPr lang="en-US" altLang="en-US" dirty="0"/>
              <a:t>Customers</a:t>
            </a:r>
          </a:p>
        </p:txBody>
      </p:sp>
      <p:sp>
        <p:nvSpPr>
          <p:cNvPr id="91141" name="Text Box 5">
            <a:extLst>
              <a:ext uri="{FF2B5EF4-FFF2-40B4-BE49-F238E27FC236}">
                <a16:creationId xmlns:a16="http://schemas.microsoft.com/office/drawing/2014/main" id="{926A318A-2CDA-4C7A-A655-3A4605C611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0769" y="2097056"/>
            <a:ext cx="7924800" cy="95408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800" b="1" kern="1200" dirty="0">
                <a:latin typeface="Times New Roman"/>
                <a:ea typeface="+mn-ea"/>
                <a:cs typeface="+mn-cs"/>
              </a:rPr>
              <a:t>Financial statement analysis helps users make better decisions.</a:t>
            </a:r>
          </a:p>
        </p:txBody>
      </p:sp>
    </p:spTree>
  </p:cSld>
  <p:clrMapOvr>
    <a:masterClrMapping/>
  </p:clrMapOvr>
  <p:transition spd="med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138" name="Group 2">
            <a:extLst>
              <a:ext uri="{FF2B5EF4-FFF2-40B4-BE49-F238E27FC236}">
                <a16:creationId xmlns:a16="http://schemas.microsoft.com/office/drawing/2014/main" id="{D5292A89-6F8B-406A-B6A0-CEF0D16F06E2}"/>
              </a:ext>
            </a:extLst>
          </p:cNvPr>
          <p:cNvGrpSpPr>
            <a:grpSpLocks/>
          </p:cNvGrpSpPr>
          <p:nvPr/>
        </p:nvGrpSpPr>
        <p:grpSpPr bwMode="auto">
          <a:xfrm>
            <a:off x="3962400" y="2513014"/>
            <a:ext cx="4129088" cy="4344987"/>
            <a:chOff x="1536" y="1200"/>
            <a:chExt cx="2601" cy="2737"/>
          </a:xfrm>
        </p:grpSpPr>
        <p:sp>
          <p:nvSpPr>
            <p:cNvPr id="91149" name="Rectangle 3">
              <a:extLst>
                <a:ext uri="{FF2B5EF4-FFF2-40B4-BE49-F238E27FC236}">
                  <a16:creationId xmlns:a16="http://schemas.microsoft.com/office/drawing/2014/main" id="{F75CEBD1-5140-4366-AF2A-A28F8714DD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2" y="1479"/>
              <a:ext cx="1245" cy="1225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91150" name="Rectangle 4">
              <a:extLst>
                <a:ext uri="{FF2B5EF4-FFF2-40B4-BE49-F238E27FC236}">
                  <a16:creationId xmlns:a16="http://schemas.microsoft.com/office/drawing/2014/main" id="{DD2F7DA3-4140-4178-9FF8-3ED73E10DC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4" y="1478"/>
              <a:ext cx="1244" cy="1225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91151" name="Rectangle 5">
              <a:extLst>
                <a:ext uri="{FF2B5EF4-FFF2-40B4-BE49-F238E27FC236}">
                  <a16:creationId xmlns:a16="http://schemas.microsoft.com/office/drawing/2014/main" id="{7B4EE965-ED82-4834-BC5A-B880DD61CF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2" y="2711"/>
              <a:ext cx="1245" cy="1226"/>
            </a:xfrm>
            <a:prstGeom prst="rect">
              <a:avLst/>
            </a:prstGeom>
            <a:solidFill>
              <a:srgbClr val="DDDDDD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91152" name="Rectangle 6">
              <a:extLst>
                <a:ext uri="{FF2B5EF4-FFF2-40B4-BE49-F238E27FC236}">
                  <a16:creationId xmlns:a16="http://schemas.microsoft.com/office/drawing/2014/main" id="{521B5A89-AA03-4AA8-96D0-581DD746A0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4" y="2709"/>
              <a:ext cx="1244" cy="1226"/>
            </a:xfrm>
            <a:prstGeom prst="rect">
              <a:avLst/>
            </a:prstGeom>
            <a:solidFill>
              <a:srgbClr val="FFFF99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91153" name="Freeform 7">
              <a:extLst>
                <a:ext uri="{FF2B5EF4-FFF2-40B4-BE49-F238E27FC236}">
                  <a16:creationId xmlns:a16="http://schemas.microsoft.com/office/drawing/2014/main" id="{4C63B7B2-1380-41A8-B8C8-91D8B2E8C0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3" y="1200"/>
              <a:ext cx="1253" cy="281"/>
            </a:xfrm>
            <a:custGeom>
              <a:avLst/>
              <a:gdLst>
                <a:gd name="T0" fmla="*/ 218 w 1253"/>
                <a:gd name="T1" fmla="*/ 0 h 281"/>
                <a:gd name="T2" fmla="*/ 1252 w 1253"/>
                <a:gd name="T3" fmla="*/ 0 h 281"/>
                <a:gd name="T4" fmla="*/ 1252 w 1253"/>
                <a:gd name="T5" fmla="*/ 280 h 281"/>
                <a:gd name="T6" fmla="*/ 0 w 1253"/>
                <a:gd name="T7" fmla="*/ 280 h 281"/>
                <a:gd name="T8" fmla="*/ 218 w 1253"/>
                <a:gd name="T9" fmla="*/ 0 h 2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53"/>
                <a:gd name="T16" fmla="*/ 0 h 281"/>
                <a:gd name="T17" fmla="*/ 1253 w 1253"/>
                <a:gd name="T18" fmla="*/ 281 h 2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53" h="281">
                  <a:moveTo>
                    <a:pt x="218" y="0"/>
                  </a:moveTo>
                  <a:lnTo>
                    <a:pt x="1252" y="0"/>
                  </a:lnTo>
                  <a:lnTo>
                    <a:pt x="1252" y="280"/>
                  </a:lnTo>
                  <a:lnTo>
                    <a:pt x="0" y="280"/>
                  </a:lnTo>
                  <a:lnTo>
                    <a:pt x="218" y="0"/>
                  </a:lnTo>
                </a:path>
              </a:pathLst>
            </a:custGeom>
            <a:solidFill>
              <a:srgbClr val="480018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91154" name="Freeform 8">
              <a:extLst>
                <a:ext uri="{FF2B5EF4-FFF2-40B4-BE49-F238E27FC236}">
                  <a16:creationId xmlns:a16="http://schemas.microsoft.com/office/drawing/2014/main" id="{716030EA-7C89-443C-A300-8F3C10404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5" y="1200"/>
              <a:ext cx="1252" cy="281"/>
            </a:xfrm>
            <a:custGeom>
              <a:avLst/>
              <a:gdLst>
                <a:gd name="T0" fmla="*/ 1033 w 1252"/>
                <a:gd name="T1" fmla="*/ 0 h 281"/>
                <a:gd name="T2" fmla="*/ 0 w 1252"/>
                <a:gd name="T3" fmla="*/ 0 h 281"/>
                <a:gd name="T4" fmla="*/ 0 w 1252"/>
                <a:gd name="T5" fmla="*/ 280 h 281"/>
                <a:gd name="T6" fmla="*/ 1251 w 1252"/>
                <a:gd name="T7" fmla="*/ 280 h 281"/>
                <a:gd name="T8" fmla="*/ 1033 w 1252"/>
                <a:gd name="T9" fmla="*/ 0 h 2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52"/>
                <a:gd name="T16" fmla="*/ 0 h 281"/>
                <a:gd name="T17" fmla="*/ 1252 w 1252"/>
                <a:gd name="T18" fmla="*/ 281 h 2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52" h="281">
                  <a:moveTo>
                    <a:pt x="1033" y="0"/>
                  </a:moveTo>
                  <a:lnTo>
                    <a:pt x="0" y="0"/>
                  </a:lnTo>
                  <a:lnTo>
                    <a:pt x="0" y="280"/>
                  </a:lnTo>
                  <a:lnTo>
                    <a:pt x="1251" y="280"/>
                  </a:lnTo>
                  <a:lnTo>
                    <a:pt x="1033" y="0"/>
                  </a:lnTo>
                </a:path>
              </a:pathLst>
            </a:custGeom>
            <a:solidFill>
              <a:srgbClr val="33CCCC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93193" name="Rectangle 9">
              <a:extLst>
                <a:ext uri="{FF2B5EF4-FFF2-40B4-BE49-F238E27FC236}">
                  <a16:creationId xmlns:a16="http://schemas.microsoft.com/office/drawing/2014/main" id="{62980B0E-02EC-4511-8940-789A12A1EF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0" y="1728"/>
              <a:ext cx="1164" cy="7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ClrTx/>
                <a:defRPr/>
              </a:pPr>
              <a:r>
                <a:rPr lang="en-US" sz="2400" b="1" kern="1200" dirty="0">
                  <a:solidFill>
                    <a:srgbClr val="FFFFFF"/>
                  </a:solidFill>
                  <a:latin typeface="Times New Roman"/>
                  <a:ea typeface="+mn-ea"/>
                  <a:cs typeface="+mn-cs"/>
                </a:rPr>
                <a:t>Liquidity and Efficiency</a:t>
              </a:r>
            </a:p>
          </p:txBody>
        </p:sp>
        <p:sp>
          <p:nvSpPr>
            <p:cNvPr id="93194" name="Rectangle 10">
              <a:extLst>
                <a:ext uri="{FF2B5EF4-FFF2-40B4-BE49-F238E27FC236}">
                  <a16:creationId xmlns:a16="http://schemas.microsoft.com/office/drawing/2014/main" id="{EB80B7D2-8730-41F1-82B6-3F95EE60C8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6" y="1920"/>
              <a:ext cx="1104" cy="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ClrTx/>
                <a:defRPr/>
              </a:pPr>
              <a:r>
                <a:rPr lang="en-US" sz="2400" b="1" kern="1200" dirty="0">
                  <a:latin typeface="Times New Roman"/>
                  <a:ea typeface="+mn-ea"/>
                  <a:cs typeface="+mn-cs"/>
                </a:rPr>
                <a:t>Solvency</a:t>
              </a:r>
            </a:p>
          </p:txBody>
        </p:sp>
        <p:sp>
          <p:nvSpPr>
            <p:cNvPr id="93195" name="Rectangle 11">
              <a:extLst>
                <a:ext uri="{FF2B5EF4-FFF2-40B4-BE49-F238E27FC236}">
                  <a16:creationId xmlns:a16="http://schemas.microsoft.com/office/drawing/2014/main" id="{C940A413-0BAD-468B-A406-326A154703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6" y="3168"/>
              <a:ext cx="1440" cy="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ClrTx/>
                <a:defRPr/>
              </a:pPr>
              <a:r>
                <a:rPr lang="en-US" sz="2400" b="1" kern="1200" dirty="0">
                  <a:latin typeface="Times New Roman"/>
                  <a:ea typeface="+mn-ea"/>
                  <a:cs typeface="+mn-cs"/>
                </a:rPr>
                <a:t>Profitability</a:t>
              </a:r>
            </a:p>
          </p:txBody>
        </p:sp>
      </p:grpSp>
      <p:sp>
        <p:nvSpPr>
          <p:cNvPr id="93196" name="Rectangle 12">
            <a:extLst>
              <a:ext uri="{FF2B5EF4-FFF2-40B4-BE49-F238E27FC236}">
                <a16:creationId xmlns:a16="http://schemas.microsoft.com/office/drawing/2014/main" id="{A48B07FE-9792-423F-A615-5821391FC6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5638800"/>
            <a:ext cx="1804988" cy="5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800" b="1" kern="1200" dirty="0">
                <a:latin typeface="Times New Roman"/>
                <a:ea typeface="+mn-ea"/>
                <a:cs typeface="+mn-cs"/>
              </a:rPr>
              <a:t>Market</a:t>
            </a:r>
          </a:p>
        </p:txBody>
      </p:sp>
      <p:sp>
        <p:nvSpPr>
          <p:cNvPr id="93197" name="Rectangle 13">
            <a:extLst>
              <a:ext uri="{FF2B5EF4-FFF2-40B4-BE49-F238E27FC236}">
                <a16:creationId xmlns:a16="http://schemas.microsoft.com/office/drawing/2014/main" id="{4BD051C1-1638-4F76-962B-51D62E512C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1" y="2362201"/>
            <a:ext cx="228282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Ability to meet short-term obligations and to efficiently generate revenues</a:t>
            </a:r>
          </a:p>
        </p:txBody>
      </p:sp>
      <p:sp>
        <p:nvSpPr>
          <p:cNvPr id="91141" name="Line 14">
            <a:extLst>
              <a:ext uri="{FF2B5EF4-FFF2-40B4-BE49-F238E27FC236}">
                <a16:creationId xmlns:a16="http://schemas.microsoft.com/office/drawing/2014/main" id="{A0BE4946-0E91-49A4-BE92-F08DEA0E5379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4267200"/>
            <a:ext cx="2057400" cy="0"/>
          </a:xfrm>
          <a:prstGeom prst="line">
            <a:avLst/>
          </a:prstGeom>
          <a:noFill/>
          <a:ln w="50800">
            <a:solidFill>
              <a:srgbClr val="8C002F"/>
            </a:solidFill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3199" name="Rectangle 15">
            <a:extLst>
              <a:ext uri="{FF2B5EF4-FFF2-40B4-BE49-F238E27FC236}">
                <a16:creationId xmlns:a16="http://schemas.microsoft.com/office/drawing/2014/main" id="{0522F7EC-A0F8-4E1B-8127-A96528DD60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7201" y="2362200"/>
            <a:ext cx="2130425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Ability to generate future revenues and meet long-term obligations</a:t>
            </a:r>
          </a:p>
        </p:txBody>
      </p:sp>
      <p:sp>
        <p:nvSpPr>
          <p:cNvPr id="91143" name="Line 16">
            <a:extLst>
              <a:ext uri="{FF2B5EF4-FFF2-40B4-BE49-F238E27FC236}">
                <a16:creationId xmlns:a16="http://schemas.microsoft.com/office/drawing/2014/main" id="{FDBFAF81-F54D-4AB8-84AE-5E52E651E422}"/>
              </a:ext>
            </a:extLst>
          </p:cNvPr>
          <p:cNvSpPr>
            <a:spLocks noChangeShapeType="1"/>
          </p:cNvSpPr>
          <p:nvPr/>
        </p:nvSpPr>
        <p:spPr bwMode="auto">
          <a:xfrm>
            <a:off x="8077200" y="4191000"/>
            <a:ext cx="2057400" cy="0"/>
          </a:xfrm>
          <a:prstGeom prst="line">
            <a:avLst/>
          </a:prstGeom>
          <a:noFill/>
          <a:ln w="50800">
            <a:solidFill>
              <a:srgbClr val="FF5008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3201" name="Rectangle 17">
            <a:extLst>
              <a:ext uri="{FF2B5EF4-FFF2-40B4-BE49-F238E27FC236}">
                <a16:creationId xmlns:a16="http://schemas.microsoft.com/office/drawing/2014/main" id="{722C393A-53D6-4AE4-9187-43329B793E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1" y="4343400"/>
            <a:ext cx="1978025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Ability to generate positive market expectations</a:t>
            </a:r>
          </a:p>
        </p:txBody>
      </p:sp>
      <p:sp>
        <p:nvSpPr>
          <p:cNvPr id="91145" name="Line 18">
            <a:extLst>
              <a:ext uri="{FF2B5EF4-FFF2-40B4-BE49-F238E27FC236}">
                <a16:creationId xmlns:a16="http://schemas.microsoft.com/office/drawing/2014/main" id="{452A666D-5D66-4EA5-8B05-C63FD0B9DC16}"/>
              </a:ext>
            </a:extLst>
          </p:cNvPr>
          <p:cNvSpPr>
            <a:spLocks noChangeShapeType="1"/>
          </p:cNvSpPr>
          <p:nvPr/>
        </p:nvSpPr>
        <p:spPr bwMode="auto">
          <a:xfrm>
            <a:off x="8077200" y="5715000"/>
            <a:ext cx="2057400" cy="0"/>
          </a:xfrm>
          <a:prstGeom prst="line">
            <a:avLst/>
          </a:prstGeom>
          <a:noFill/>
          <a:ln w="50800">
            <a:solidFill>
              <a:srgbClr val="004E47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3203" name="Rectangle 19">
            <a:extLst>
              <a:ext uri="{FF2B5EF4-FFF2-40B4-BE49-F238E27FC236}">
                <a16:creationId xmlns:a16="http://schemas.microsoft.com/office/drawing/2014/main" id="{24888CE9-2BA4-464A-B148-3FFA7A6AF5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1" y="4572000"/>
            <a:ext cx="2282825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Ability to provide financial rewards sufficient to attract and retain financing</a:t>
            </a:r>
          </a:p>
        </p:txBody>
      </p:sp>
      <p:sp>
        <p:nvSpPr>
          <p:cNvPr id="91147" name="Line 20">
            <a:extLst>
              <a:ext uri="{FF2B5EF4-FFF2-40B4-BE49-F238E27FC236}">
                <a16:creationId xmlns:a16="http://schemas.microsoft.com/office/drawing/2014/main" id="{AA52EAB2-2AFB-45FF-92CC-23E328F51040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6248400"/>
            <a:ext cx="2057400" cy="0"/>
          </a:xfrm>
          <a:prstGeom prst="line">
            <a:avLst/>
          </a:prstGeom>
          <a:noFill/>
          <a:ln w="50800">
            <a:solidFill>
              <a:srgbClr val="114FFB"/>
            </a:solidFill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1148" name="Rectangle 21">
            <a:extLst>
              <a:ext uri="{FF2B5EF4-FFF2-40B4-BE49-F238E27FC236}">
                <a16:creationId xmlns:a16="http://schemas.microsoft.com/office/drawing/2014/main" id="{2CFF3D0E-1D8C-4D41-A401-444B42B883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600200"/>
            <a:ext cx="7772400" cy="1143000"/>
          </a:xfrm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/>
              <a:t>Building Blocks of Analysis</a:t>
            </a:r>
          </a:p>
        </p:txBody>
      </p:sp>
    </p:spTree>
  </p:cSld>
  <p:clrMapOvr>
    <a:masterClrMapping/>
  </p:clrMapOvr>
  <p:transition spd="med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>
            <a:extLst>
              <a:ext uri="{FF2B5EF4-FFF2-40B4-BE49-F238E27FC236}">
                <a16:creationId xmlns:a16="http://schemas.microsoft.com/office/drawing/2014/main" id="{403EA369-B429-480B-A620-5764EEBD6E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1" y="2714626"/>
            <a:ext cx="3806825" cy="277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Œ"/>
            </a:pPr>
            <a:r>
              <a:rPr lang="en-US" altLang="en-US" b="1" kern="1200">
                <a:solidFill>
                  <a:srgbClr val="FF5008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Intra-company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"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Competitor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Ž"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Industry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"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Guidelines</a:t>
            </a:r>
          </a:p>
        </p:txBody>
      </p:sp>
      <p:sp>
        <p:nvSpPr>
          <p:cNvPr id="93187" name="Rectangle 3">
            <a:extLst>
              <a:ext uri="{FF2B5EF4-FFF2-40B4-BE49-F238E27FC236}">
                <a16:creationId xmlns:a16="http://schemas.microsoft.com/office/drawing/2014/main" id="{D0275FFD-E9B1-473B-B0E1-DCCC0F9855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Standards for Comparison</a:t>
            </a:r>
          </a:p>
        </p:txBody>
      </p:sp>
      <p:pic>
        <p:nvPicPr>
          <p:cNvPr id="95236" name="Picture 4" descr="BS01580_[1]">
            <a:extLst>
              <a:ext uri="{FF2B5EF4-FFF2-40B4-BE49-F238E27FC236}">
                <a16:creationId xmlns:a16="http://schemas.microsoft.com/office/drawing/2014/main" id="{D5CEBD4F-CD65-4B89-8E54-DBEE5995424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32514" y="2606676"/>
            <a:ext cx="3627437" cy="2955925"/>
          </a:xfr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>
            <a:extLst>
              <a:ext uri="{FF2B5EF4-FFF2-40B4-BE49-F238E27FC236}">
                <a16:creationId xmlns:a16="http://schemas.microsoft.com/office/drawing/2014/main" id="{24F907D0-34EF-44EF-9885-A6E83C5A21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1600200"/>
            <a:ext cx="7145518" cy="803635"/>
          </a:xfrm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Tools of Analysis</a:t>
            </a:r>
          </a:p>
        </p:txBody>
      </p:sp>
      <p:sp>
        <p:nvSpPr>
          <p:cNvPr id="95235" name="Rectangle 3">
            <a:extLst>
              <a:ext uri="{FF2B5EF4-FFF2-40B4-BE49-F238E27FC236}">
                <a16:creationId xmlns:a16="http://schemas.microsoft.com/office/drawing/2014/main" id="{A466DFD9-1C5E-46FB-93B2-56542397CF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37471" y="2295166"/>
            <a:ext cx="7699375" cy="2159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Horizontal Analysis</a:t>
            </a:r>
          </a:p>
          <a:p>
            <a:pPr eaLnBrk="1" hangingPunct="1"/>
            <a:r>
              <a:rPr lang="en-US" altLang="en-US" dirty="0"/>
              <a:t>Comparing a company’s financial condition and performance across time.</a:t>
            </a:r>
          </a:p>
        </p:txBody>
      </p:sp>
      <p:pic>
        <p:nvPicPr>
          <p:cNvPr id="97284" name="Picture 4" descr="BS01990_[1]">
            <a:extLst>
              <a:ext uri="{FF2B5EF4-FFF2-40B4-BE49-F238E27FC236}">
                <a16:creationId xmlns:a16="http://schemas.microsoft.com/office/drawing/2014/main" id="{2EEA84E9-A132-4D22-B92A-C46F5C7772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33"/>
          <a:stretch>
            <a:fillRect/>
          </a:stretch>
        </p:blipFill>
        <p:spPr bwMode="auto">
          <a:xfrm>
            <a:off x="1693682" y="3868214"/>
            <a:ext cx="3505200" cy="23733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>
            <a:extLst>
              <a:ext uri="{FF2B5EF4-FFF2-40B4-BE49-F238E27FC236}">
                <a16:creationId xmlns:a16="http://schemas.microsoft.com/office/drawing/2014/main" id="{B6E0D340-2F82-4BD1-9F77-ABB170EDE0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Tools of Analysis</a:t>
            </a:r>
          </a:p>
        </p:txBody>
      </p:sp>
      <p:sp>
        <p:nvSpPr>
          <p:cNvPr id="97283" name="Rectangle 3">
            <a:extLst>
              <a:ext uri="{FF2B5EF4-FFF2-40B4-BE49-F238E27FC236}">
                <a16:creationId xmlns:a16="http://schemas.microsoft.com/office/drawing/2014/main" id="{0A422EBA-6107-447C-B264-66A3F5ED7E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77072" y="2345703"/>
            <a:ext cx="7827964" cy="369687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Vertical Analysis</a:t>
            </a:r>
          </a:p>
          <a:p>
            <a:pPr eaLnBrk="1" hangingPunct="1"/>
            <a:r>
              <a:rPr lang="en-US" altLang="en-US" dirty="0"/>
              <a:t>Comparing a company’s financial condition and performance to a base amount.</a:t>
            </a:r>
          </a:p>
        </p:txBody>
      </p:sp>
      <p:pic>
        <p:nvPicPr>
          <p:cNvPr id="99332" name="Picture 4" descr="BS01177_[1]">
            <a:extLst>
              <a:ext uri="{FF2B5EF4-FFF2-40B4-BE49-F238E27FC236}">
                <a16:creationId xmlns:a16="http://schemas.microsoft.com/office/drawing/2014/main" id="{155D7416-B9E8-4C30-ADE0-6BA1200E62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440" y="3858705"/>
            <a:ext cx="2951163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>
            <a:extLst>
              <a:ext uri="{FF2B5EF4-FFF2-40B4-BE49-F238E27FC236}">
                <a16:creationId xmlns:a16="http://schemas.microsoft.com/office/drawing/2014/main" id="{F30D67F2-BF85-4A96-888E-568E8779C4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Debt Ratio and its Purpose</a:t>
            </a:r>
          </a:p>
        </p:txBody>
      </p:sp>
      <p:sp>
        <p:nvSpPr>
          <p:cNvPr id="99331" name="Rectangle 3">
            <a:extLst>
              <a:ext uri="{FF2B5EF4-FFF2-40B4-BE49-F238E27FC236}">
                <a16:creationId xmlns:a16="http://schemas.microsoft.com/office/drawing/2014/main" id="{31F9E9F7-E0B8-46B8-A796-4E08DF60E4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644776"/>
            <a:ext cx="7772400" cy="2155825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Measure of leverage</a:t>
            </a:r>
          </a:p>
          <a:p>
            <a:pPr eaLnBrk="1" hangingPunct="1"/>
            <a:r>
              <a:rPr lang="en-US" altLang="en-US"/>
              <a:t>Varies from industry to industry, but should be around 50%</a:t>
            </a:r>
          </a:p>
        </p:txBody>
      </p:sp>
      <p:grpSp>
        <p:nvGrpSpPr>
          <p:cNvPr id="99332" name="Group 4">
            <a:extLst>
              <a:ext uri="{FF2B5EF4-FFF2-40B4-BE49-F238E27FC236}">
                <a16:creationId xmlns:a16="http://schemas.microsoft.com/office/drawing/2014/main" id="{7FD19FB9-FC0A-4A6F-87DC-9B66524F2782}"/>
              </a:ext>
            </a:extLst>
          </p:cNvPr>
          <p:cNvGrpSpPr>
            <a:grpSpLocks/>
          </p:cNvGrpSpPr>
          <p:nvPr/>
        </p:nvGrpSpPr>
        <p:grpSpPr bwMode="auto">
          <a:xfrm>
            <a:off x="2438400" y="4286251"/>
            <a:ext cx="3340100" cy="1331913"/>
            <a:chOff x="1200" y="2640"/>
            <a:chExt cx="2104" cy="839"/>
          </a:xfrm>
        </p:grpSpPr>
        <p:grpSp>
          <p:nvGrpSpPr>
            <p:cNvPr id="99333" name="Group 5">
              <a:extLst>
                <a:ext uri="{FF2B5EF4-FFF2-40B4-BE49-F238E27FC236}">
                  <a16:creationId xmlns:a16="http://schemas.microsoft.com/office/drawing/2014/main" id="{E623A929-451B-4330-B099-877118F396A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84" y="2640"/>
              <a:ext cx="1720" cy="839"/>
              <a:chOff x="777" y="2640"/>
              <a:chExt cx="1720" cy="839"/>
            </a:xfrm>
          </p:grpSpPr>
          <p:sp>
            <p:nvSpPr>
              <p:cNvPr id="101382" name="Rectangle 6">
                <a:extLst>
                  <a:ext uri="{FF2B5EF4-FFF2-40B4-BE49-F238E27FC236}">
                    <a16:creationId xmlns:a16="http://schemas.microsoft.com/office/drawing/2014/main" id="{3E4E17FD-6B9E-4A38-97C7-5C24B0CC31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77" y="2640"/>
                <a:ext cx="1720" cy="83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90488" tIns="44450" rIns="90488" bIns="44450">
                <a:spAutoFit/>
              </a:bodyPr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buClrTx/>
                  <a:defRPr/>
                </a:pPr>
                <a:r>
                  <a:rPr lang="en-US" sz="3200" kern="1200" dirty="0">
                    <a:latin typeface="Times New Roman"/>
                    <a:ea typeface="+mn-ea"/>
                    <a:cs typeface="+mn-cs"/>
                  </a:rPr>
                  <a:t>Total liabilities</a:t>
                </a:r>
              </a:p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buClrTx/>
                  <a:defRPr/>
                </a:pPr>
                <a:endParaRPr lang="en-US" sz="800" kern="1200" dirty="0">
                  <a:latin typeface="Times New Roman"/>
                  <a:ea typeface="+mn-ea"/>
                  <a:cs typeface="+mn-cs"/>
                </a:endParaRPr>
              </a:p>
              <a:p>
                <a:pPr algn="ctr" eaLnBrk="0" fontAlgn="base" hangingPunct="0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defRPr/>
                </a:pPr>
                <a:r>
                  <a:rPr lang="en-US" sz="3200" kern="1200" dirty="0">
                    <a:latin typeface="Times New Roman"/>
                    <a:ea typeface="+mn-ea"/>
                    <a:cs typeface="+mn-cs"/>
                  </a:rPr>
                  <a:t>Total assets</a:t>
                </a:r>
              </a:p>
            </p:txBody>
          </p:sp>
          <p:sp>
            <p:nvSpPr>
              <p:cNvPr id="99336" name="Line 7">
                <a:extLst>
                  <a:ext uri="{FF2B5EF4-FFF2-40B4-BE49-F238E27FC236}">
                    <a16:creationId xmlns:a16="http://schemas.microsoft.com/office/drawing/2014/main" id="{8FEB4319-1688-4B85-A262-9874449B1AF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3072"/>
                <a:ext cx="163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buClrTx/>
                </a:pPr>
                <a:endParaRPr lang="en-US" sz="2400" kern="1200">
                  <a:latin typeface="Times New Roman" panose="02020603050405020304" pitchFamily="18" charset="0"/>
                  <a:ea typeface="+mn-ea"/>
                  <a:cs typeface="+mn-cs"/>
                </a:endParaRPr>
              </a:p>
            </p:txBody>
          </p:sp>
        </p:grpSp>
        <p:sp>
          <p:nvSpPr>
            <p:cNvPr id="99334" name="Text Box 8">
              <a:extLst>
                <a:ext uri="{FF2B5EF4-FFF2-40B4-BE49-F238E27FC236}">
                  <a16:creationId xmlns:a16="http://schemas.microsoft.com/office/drawing/2014/main" id="{20A3A650-1273-41E3-B1BE-9D99E67D19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00" y="2848"/>
              <a:ext cx="280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3600" b="1" kern="1200">
                  <a:solidFill>
                    <a:srgbClr val="000000"/>
                  </a:solidFill>
                  <a:ea typeface="+mn-ea"/>
                  <a:cs typeface="+mn-cs"/>
                </a:rPr>
                <a:t>=</a:t>
              </a:r>
            </a:p>
          </p:txBody>
        </p:sp>
      </p:grpSp>
    </p:spTree>
  </p:cSld>
  <p:clrMapOvr>
    <a:masterClrMapping/>
  </p:clrMapOvr>
  <p:transition spd="med"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>
            <a:extLst>
              <a:ext uri="{FF2B5EF4-FFF2-40B4-BE49-F238E27FC236}">
                <a16:creationId xmlns:a16="http://schemas.microsoft.com/office/drawing/2014/main" id="{2214D91E-B9EE-4518-B277-CA493F5A6D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buClr>
                <a:schemeClr val="tx1"/>
              </a:buClr>
            </a:pPr>
            <a:r>
              <a:rPr lang="en-US" altLang="en-US">
                <a:solidFill>
                  <a:schemeClr val="tx1"/>
                </a:solidFill>
              </a:rPr>
              <a:t>Current Ratio and its Purpose </a:t>
            </a:r>
          </a:p>
        </p:txBody>
      </p:sp>
      <p:sp>
        <p:nvSpPr>
          <p:cNvPr id="101379" name="Rectangle 3">
            <a:extLst>
              <a:ext uri="{FF2B5EF4-FFF2-40B4-BE49-F238E27FC236}">
                <a16:creationId xmlns:a16="http://schemas.microsoft.com/office/drawing/2014/main" id="{91B96299-F39C-4E65-8939-29713C98B5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636838"/>
            <a:ext cx="7772400" cy="2773362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Measure of liquidity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Also called Working Capital Ratio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Some successful companies have current ratios less than 1.0</a:t>
            </a:r>
          </a:p>
        </p:txBody>
      </p:sp>
      <p:grpSp>
        <p:nvGrpSpPr>
          <p:cNvPr id="101380" name="Group 4">
            <a:extLst>
              <a:ext uri="{FF2B5EF4-FFF2-40B4-BE49-F238E27FC236}">
                <a16:creationId xmlns:a16="http://schemas.microsoft.com/office/drawing/2014/main" id="{8C225200-1329-420B-A585-5E89101051AA}"/>
              </a:ext>
            </a:extLst>
          </p:cNvPr>
          <p:cNvGrpSpPr>
            <a:grpSpLocks/>
          </p:cNvGrpSpPr>
          <p:nvPr/>
        </p:nvGrpSpPr>
        <p:grpSpPr bwMode="auto">
          <a:xfrm>
            <a:off x="4343400" y="4724401"/>
            <a:ext cx="4503738" cy="1281113"/>
            <a:chOff x="1776" y="3072"/>
            <a:chExt cx="2837" cy="807"/>
          </a:xfrm>
        </p:grpSpPr>
        <p:sp>
          <p:nvSpPr>
            <p:cNvPr id="103429" name="Rectangle 5">
              <a:extLst>
                <a:ext uri="{FF2B5EF4-FFF2-40B4-BE49-F238E27FC236}">
                  <a16:creationId xmlns:a16="http://schemas.microsoft.com/office/drawing/2014/main" id="{32132D7D-4177-4DF8-9D69-7BF68969C9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7" y="3072"/>
              <a:ext cx="2466" cy="80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3200" kern="1200" dirty="0">
                  <a:latin typeface="Times New Roman"/>
                  <a:ea typeface="+mn-ea"/>
                  <a:cs typeface="+mn-cs"/>
                </a:rPr>
                <a:t>Total current assets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0" kern="1200" dirty="0">
                <a:latin typeface="Times New Roman"/>
                <a:ea typeface="+mn-ea"/>
                <a:cs typeface="+mn-cs"/>
              </a:endParaRPr>
            </a:p>
            <a:p>
              <a:pPr algn="ctr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3200" kern="1200" dirty="0">
                  <a:latin typeface="Times New Roman"/>
                  <a:ea typeface="+mn-ea"/>
                  <a:cs typeface="+mn-cs"/>
                </a:rPr>
                <a:t>Total current liabilities</a:t>
              </a:r>
            </a:p>
          </p:txBody>
        </p:sp>
        <p:sp>
          <p:nvSpPr>
            <p:cNvPr id="101382" name="Line 6">
              <a:extLst>
                <a:ext uri="{FF2B5EF4-FFF2-40B4-BE49-F238E27FC236}">
                  <a16:creationId xmlns:a16="http://schemas.microsoft.com/office/drawing/2014/main" id="{B1761571-D180-4540-B19C-8A96D5FF44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12" y="3504"/>
              <a:ext cx="24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1383" name="Text Box 7">
              <a:extLst>
                <a:ext uri="{FF2B5EF4-FFF2-40B4-BE49-F238E27FC236}">
                  <a16:creationId xmlns:a16="http://schemas.microsoft.com/office/drawing/2014/main" id="{44C8C596-B087-4EBF-841E-97685D7BE1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6" y="3280"/>
              <a:ext cx="280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US" altLang="en-US" sz="3600" b="1" kern="1200">
                  <a:solidFill>
                    <a:srgbClr val="000000"/>
                  </a:solidFill>
                  <a:ea typeface="+mn-ea"/>
                  <a:cs typeface="+mn-cs"/>
                </a:rPr>
                <a:t>=</a:t>
              </a:r>
            </a:p>
          </p:txBody>
        </p:sp>
      </p:grpSp>
    </p:spTree>
  </p:cSld>
  <p:clrMapOvr>
    <a:masterClrMapping/>
  </p:clrMapOvr>
  <p:transition spd="med"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>
            <a:extLst>
              <a:ext uri="{FF2B5EF4-FFF2-40B4-BE49-F238E27FC236}">
                <a16:creationId xmlns:a16="http://schemas.microsoft.com/office/drawing/2014/main" id="{BFDAE41B-4378-4A1A-A253-9DD7FB5B6C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7400" y="1600200"/>
            <a:ext cx="8610600" cy="10668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>
                <a:solidFill>
                  <a:schemeClr val="tx1"/>
                </a:solidFill>
              </a:rPr>
              <a:t>Asset Turnover and its Purpose</a:t>
            </a:r>
          </a:p>
        </p:txBody>
      </p:sp>
      <p:sp>
        <p:nvSpPr>
          <p:cNvPr id="103427" name="Rectangle 3">
            <a:extLst>
              <a:ext uri="{FF2B5EF4-FFF2-40B4-BE49-F238E27FC236}">
                <a16:creationId xmlns:a16="http://schemas.microsoft.com/office/drawing/2014/main" id="{A8699D48-A0B0-402A-9D59-ADAD902E5A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644776"/>
            <a:ext cx="7772400" cy="2155825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Measure of company efficiency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The higher the asset turnover ratio, the more efficient the company is using its assets to generate sales.</a:t>
            </a:r>
          </a:p>
        </p:txBody>
      </p:sp>
      <p:grpSp>
        <p:nvGrpSpPr>
          <p:cNvPr id="103428" name="Group 4">
            <a:extLst>
              <a:ext uri="{FF2B5EF4-FFF2-40B4-BE49-F238E27FC236}">
                <a16:creationId xmlns:a16="http://schemas.microsoft.com/office/drawing/2014/main" id="{D553BB83-1329-4FE0-A565-58E68F4B7983}"/>
              </a:ext>
            </a:extLst>
          </p:cNvPr>
          <p:cNvGrpSpPr>
            <a:grpSpLocks/>
          </p:cNvGrpSpPr>
          <p:nvPr/>
        </p:nvGrpSpPr>
        <p:grpSpPr bwMode="auto">
          <a:xfrm>
            <a:off x="2362200" y="4343401"/>
            <a:ext cx="2819400" cy="1025525"/>
            <a:chOff x="528" y="2616"/>
            <a:chExt cx="1776" cy="646"/>
          </a:xfrm>
        </p:grpSpPr>
        <p:sp>
          <p:nvSpPr>
            <p:cNvPr id="105477" name="Rectangle 5">
              <a:extLst>
                <a:ext uri="{FF2B5EF4-FFF2-40B4-BE49-F238E27FC236}">
                  <a16:creationId xmlns:a16="http://schemas.microsoft.com/office/drawing/2014/main" id="{A823F104-15EF-4971-B771-F8F86D551C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0" y="2616"/>
              <a:ext cx="1159" cy="64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Sales</a:t>
              </a:r>
            </a:p>
            <a:p>
              <a:pPr algn="ctr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Total assets</a:t>
              </a:r>
            </a:p>
          </p:txBody>
        </p:sp>
        <p:sp>
          <p:nvSpPr>
            <p:cNvPr id="103430" name="Line 6">
              <a:extLst>
                <a:ext uri="{FF2B5EF4-FFF2-40B4-BE49-F238E27FC236}">
                  <a16:creationId xmlns:a16="http://schemas.microsoft.com/office/drawing/2014/main" id="{A57E6B4D-DAEF-4D31-B947-6CC0954F751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12" y="2960"/>
              <a:ext cx="13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3431" name="Text Box 7">
              <a:extLst>
                <a:ext uri="{FF2B5EF4-FFF2-40B4-BE49-F238E27FC236}">
                  <a16:creationId xmlns:a16="http://schemas.microsoft.com/office/drawing/2014/main" id="{A45BAC93-E524-4B15-BEC4-BE34E4B730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8" y="2768"/>
              <a:ext cx="278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3600" kern="1200">
                  <a:solidFill>
                    <a:srgbClr val="000000"/>
                  </a:solidFill>
                  <a:ea typeface="+mn-ea"/>
                  <a:cs typeface="+mn-cs"/>
                </a:rPr>
                <a:t>=</a:t>
              </a:r>
            </a:p>
          </p:txBody>
        </p:sp>
      </p:grpSp>
    </p:spTree>
  </p:cSld>
  <p:clrMapOvr>
    <a:masterClrMapping/>
  </p:clrMapOvr>
  <p:transition spd="med"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>
            <a:extLst>
              <a:ext uri="{FF2B5EF4-FFF2-40B4-BE49-F238E27FC236}">
                <a16:creationId xmlns:a16="http://schemas.microsoft.com/office/drawing/2014/main" id="{450B7CA2-A4EB-49FC-B5AA-CA62EB4990A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7400" y="1752600"/>
            <a:ext cx="8610600" cy="762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>
                <a:solidFill>
                  <a:schemeClr val="tx1"/>
                </a:solidFill>
              </a:rPr>
              <a:t>Return on Sales and its Purpose</a:t>
            </a:r>
          </a:p>
        </p:txBody>
      </p:sp>
      <p:sp>
        <p:nvSpPr>
          <p:cNvPr id="105475" name="Rectangle 3">
            <a:extLst>
              <a:ext uri="{FF2B5EF4-FFF2-40B4-BE49-F238E27FC236}">
                <a16:creationId xmlns:a16="http://schemas.microsoft.com/office/drawing/2014/main" id="{F9731A5B-518F-4BBE-B059-F4EE022845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743200"/>
            <a:ext cx="7772400" cy="1828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Measure of the amount of profit earned per dollar of sales.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Evaluated within the appropriate industry.</a:t>
            </a:r>
          </a:p>
        </p:txBody>
      </p:sp>
      <p:graphicFrame>
        <p:nvGraphicFramePr>
          <p:cNvPr id="107524" name="Object 4">
            <a:hlinkClick r:id="" action="ppaction://ole?verb=0"/>
            <a:extLst>
              <a:ext uri="{FF2B5EF4-FFF2-40B4-BE49-F238E27FC236}">
                <a16:creationId xmlns:a16="http://schemas.microsoft.com/office/drawing/2014/main" id="{30E801CB-3BD8-4EF9-8E16-1FB42D3DD471}"/>
              </a:ext>
            </a:extLst>
          </p:cNvPr>
          <p:cNvGraphicFramePr>
            <a:graphicFrameLocks/>
          </p:cNvGraphicFramePr>
          <p:nvPr/>
        </p:nvGraphicFramePr>
        <p:xfrm>
          <a:off x="6400801" y="4038601"/>
          <a:ext cx="2905125" cy="2619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3" imgW="2905125" imgH="2619375" progId="MS_ClipArt_Gallery.5">
                  <p:embed/>
                </p:oleObj>
              </mc:Choice>
              <mc:Fallback>
                <p:oleObj name="Clip" r:id="rId3" imgW="2905125" imgH="2619375" progId="MS_ClipArt_Gallery.5">
                  <p:embed/>
                  <p:pic>
                    <p:nvPicPr>
                      <p:cNvPr id="107524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30E801CB-3BD8-4EF9-8E16-1FB42D3DD47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grayscl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0801" y="4038601"/>
                        <a:ext cx="2905125" cy="2619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rgbClr val="7FFF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5477" name="Group 5">
            <a:extLst>
              <a:ext uri="{FF2B5EF4-FFF2-40B4-BE49-F238E27FC236}">
                <a16:creationId xmlns:a16="http://schemas.microsoft.com/office/drawing/2014/main" id="{1F5B82B4-D702-4E79-8164-AEC9032852D1}"/>
              </a:ext>
            </a:extLst>
          </p:cNvPr>
          <p:cNvGrpSpPr>
            <a:grpSpLocks/>
          </p:cNvGrpSpPr>
          <p:nvPr/>
        </p:nvGrpSpPr>
        <p:grpSpPr bwMode="auto">
          <a:xfrm>
            <a:off x="2387601" y="4127501"/>
            <a:ext cx="2627313" cy="1025525"/>
            <a:chOff x="816" y="2784"/>
            <a:chExt cx="1655" cy="646"/>
          </a:xfrm>
        </p:grpSpPr>
        <p:sp>
          <p:nvSpPr>
            <p:cNvPr id="105479" name="Line 6">
              <a:extLst>
                <a:ext uri="{FF2B5EF4-FFF2-40B4-BE49-F238E27FC236}">
                  <a16:creationId xmlns:a16="http://schemas.microsoft.com/office/drawing/2014/main" id="{7D6C3D48-D65A-40C0-9359-A2EB82EAB2D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84" y="3128"/>
              <a:ext cx="128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7527" name="Rectangle 7">
              <a:extLst>
                <a:ext uri="{FF2B5EF4-FFF2-40B4-BE49-F238E27FC236}">
                  <a16:creationId xmlns:a16="http://schemas.microsoft.com/office/drawing/2014/main" id="{3856F643-9287-4EB0-B2C6-7A0C173262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5" y="2784"/>
              <a:ext cx="1162" cy="64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Net income</a:t>
              </a:r>
            </a:p>
            <a:p>
              <a:pPr algn="ctr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Sales</a:t>
              </a:r>
            </a:p>
          </p:txBody>
        </p:sp>
        <p:sp>
          <p:nvSpPr>
            <p:cNvPr id="105481" name="Text Box 8">
              <a:extLst>
                <a:ext uri="{FF2B5EF4-FFF2-40B4-BE49-F238E27FC236}">
                  <a16:creationId xmlns:a16="http://schemas.microsoft.com/office/drawing/2014/main" id="{6C286C43-611C-471E-AAEB-3913F63EFB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6" y="2944"/>
              <a:ext cx="278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3600" kern="1200">
                  <a:solidFill>
                    <a:srgbClr val="000000"/>
                  </a:solidFill>
                  <a:ea typeface="+mn-ea"/>
                  <a:cs typeface="+mn-cs"/>
                </a:rPr>
                <a:t>=</a:t>
              </a:r>
            </a:p>
          </p:txBody>
        </p:sp>
      </p:grpSp>
      <p:sp>
        <p:nvSpPr>
          <p:cNvPr id="105478" name="Text Box 9">
            <a:extLst>
              <a:ext uri="{FF2B5EF4-FFF2-40B4-BE49-F238E27FC236}">
                <a16:creationId xmlns:a16="http://schemas.microsoft.com/office/drawing/2014/main" id="{232DBBBF-9652-4760-A937-583CF762B6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1526" y="6400801"/>
            <a:ext cx="16160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0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McGraw-Hill/Irwin, 2003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>
            <a:extLst>
              <a:ext uri="{FF2B5EF4-FFF2-40B4-BE49-F238E27FC236}">
                <a16:creationId xmlns:a16="http://schemas.microsoft.com/office/drawing/2014/main" id="{D0AF4731-61ED-4FAC-AB07-8ED716AB2C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7400" y="1858964"/>
            <a:ext cx="8610600" cy="579437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>
                <a:solidFill>
                  <a:schemeClr val="tx1"/>
                </a:solidFill>
              </a:rPr>
              <a:t>Return on Equity and its Purpose</a:t>
            </a:r>
          </a:p>
        </p:txBody>
      </p:sp>
      <p:sp>
        <p:nvSpPr>
          <p:cNvPr id="107523" name="Rectangle 3">
            <a:extLst>
              <a:ext uri="{FF2B5EF4-FFF2-40B4-BE49-F238E27FC236}">
                <a16:creationId xmlns:a16="http://schemas.microsoft.com/office/drawing/2014/main" id="{4A75943A-7C22-4A54-9713-D5E9657142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667000"/>
            <a:ext cx="7772400" cy="1828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Overall measure of performance</a:t>
            </a:r>
            <a:r>
              <a:rPr lang="en-US" altLang="en-US">
                <a:cs typeface="Arial" panose="020B0604020202020204" pitchFamily="34" charset="0"/>
              </a:rPr>
              <a:t>─</a:t>
            </a:r>
            <a:r>
              <a:rPr lang="en-US" altLang="en-US"/>
              <a:t>profit earned per dollar of investment.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Typically between 15% and 25%.</a:t>
            </a:r>
          </a:p>
        </p:txBody>
      </p:sp>
      <p:grpSp>
        <p:nvGrpSpPr>
          <p:cNvPr id="107524" name="Group 4">
            <a:extLst>
              <a:ext uri="{FF2B5EF4-FFF2-40B4-BE49-F238E27FC236}">
                <a16:creationId xmlns:a16="http://schemas.microsoft.com/office/drawing/2014/main" id="{3828E901-0BB3-487A-8E1D-2A4680F7C9CB}"/>
              </a:ext>
            </a:extLst>
          </p:cNvPr>
          <p:cNvGrpSpPr>
            <a:grpSpLocks/>
          </p:cNvGrpSpPr>
          <p:nvPr/>
        </p:nvGrpSpPr>
        <p:grpSpPr bwMode="auto">
          <a:xfrm>
            <a:off x="2413001" y="4232276"/>
            <a:ext cx="3249613" cy="1025525"/>
            <a:chOff x="640" y="2640"/>
            <a:chExt cx="2047" cy="646"/>
          </a:xfrm>
        </p:grpSpPr>
        <p:sp>
          <p:nvSpPr>
            <p:cNvPr id="109573" name="Rectangle 5">
              <a:extLst>
                <a:ext uri="{FF2B5EF4-FFF2-40B4-BE49-F238E27FC236}">
                  <a16:creationId xmlns:a16="http://schemas.microsoft.com/office/drawing/2014/main" id="{FD5870ED-637C-4C86-BCA3-DE22A1E3EA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" y="2640"/>
              <a:ext cx="1499" cy="64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Net income</a:t>
              </a:r>
            </a:p>
            <a:p>
              <a:pPr algn="ctr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Owners’ equity</a:t>
              </a:r>
            </a:p>
          </p:txBody>
        </p:sp>
        <p:sp>
          <p:nvSpPr>
            <p:cNvPr id="107526" name="Line 6">
              <a:extLst>
                <a:ext uri="{FF2B5EF4-FFF2-40B4-BE49-F238E27FC236}">
                  <a16:creationId xmlns:a16="http://schemas.microsoft.com/office/drawing/2014/main" id="{C4DBC3C8-5FAF-4017-A7BF-8D3E2829D26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8" y="2976"/>
              <a:ext cx="171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7527" name="Text Box 7">
              <a:extLst>
                <a:ext uri="{FF2B5EF4-FFF2-40B4-BE49-F238E27FC236}">
                  <a16:creationId xmlns:a16="http://schemas.microsoft.com/office/drawing/2014/main" id="{D1FE447E-6BFF-4609-9BB8-0A69278543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0" y="2776"/>
              <a:ext cx="278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3600" kern="1200">
                  <a:solidFill>
                    <a:srgbClr val="000000"/>
                  </a:solidFill>
                  <a:ea typeface="+mn-ea"/>
                  <a:cs typeface="+mn-cs"/>
                </a:rPr>
                <a:t>=</a:t>
              </a:r>
            </a:p>
          </p:txBody>
        </p:sp>
      </p:grpSp>
    </p:spTree>
  </p:cSld>
  <p:clrMapOvr>
    <a:masterClrMapping/>
  </p:clrMapOvr>
  <p:transition spd="med">
    <p:fad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840C683-7FBB-4326-B3A2-C5AFDBB90E3E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971800" y="2895601"/>
            <a:ext cx="6515100" cy="1470025"/>
          </a:xfrm>
        </p:spPr>
        <p:txBody>
          <a:bodyPr/>
          <a:lstStyle/>
          <a:p>
            <a:pPr eaLnBrk="1" hangingPunct="1"/>
            <a:r>
              <a:rPr lang="en-US" altLang="en-US" sz="4000" b="1"/>
              <a:t>Thank You!	</a:t>
            </a: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2043</Words>
  <Application>Microsoft Office PowerPoint</Application>
  <PresentationFormat>Widescreen</PresentationFormat>
  <Paragraphs>495</Paragraphs>
  <Slides>49</Slides>
  <Notes>49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7" baseType="lpstr">
      <vt:lpstr>Calibri</vt:lpstr>
      <vt:lpstr>Times New Roman</vt:lpstr>
      <vt:lpstr>Arial</vt:lpstr>
      <vt:lpstr>Wingdings</vt:lpstr>
      <vt:lpstr>Tajawal Medium</vt:lpstr>
      <vt:lpstr>Office Theme</vt:lpstr>
      <vt:lpstr>Default Design</vt:lpstr>
      <vt:lpstr>Clip</vt:lpstr>
      <vt:lpstr>PowerPoint Presentation</vt:lpstr>
      <vt:lpstr>Reading &amp; Understanding Basic Financial Statements</vt:lpstr>
      <vt:lpstr>Reading &amp; Understanding Basic Financial Statements</vt:lpstr>
      <vt:lpstr>Reading &amp; Understanding Basic Financial Statements</vt:lpstr>
      <vt:lpstr>Reading &amp; Understanding Basic Financial Statements</vt:lpstr>
      <vt:lpstr>Reading &amp; Understanding Basic Financial Statements</vt:lpstr>
      <vt:lpstr>Reading &amp; Understanding Basic Financial Statements</vt:lpstr>
      <vt:lpstr>Reading &amp; Understanding Basic Financial Statements</vt:lpstr>
      <vt:lpstr>Classified and Comparative Balance Sheets</vt:lpstr>
      <vt:lpstr>Balance Sheet Limitations</vt:lpstr>
      <vt:lpstr>The Income Statement</vt:lpstr>
      <vt:lpstr>The Income Statement</vt:lpstr>
      <vt:lpstr>PowerPoint Presentation</vt:lpstr>
      <vt:lpstr>Statement of Retained Earnings</vt:lpstr>
      <vt:lpstr>Statement of Cash Flows</vt:lpstr>
      <vt:lpstr>Statement of Cash Flows</vt:lpstr>
      <vt:lpstr>Match Classification of Cash Flows</vt:lpstr>
      <vt:lpstr>Operating Activities</vt:lpstr>
      <vt:lpstr>Investing Activities</vt:lpstr>
      <vt:lpstr>Financing Activities</vt:lpstr>
      <vt:lpstr>Statement of Cash Flows</vt:lpstr>
      <vt:lpstr>Statement of Cash Flows Analysis</vt:lpstr>
      <vt:lpstr>Statement of Cash Flows Analysis</vt:lpstr>
      <vt:lpstr>PowerPoint Presentation</vt:lpstr>
      <vt:lpstr>Notes to the Financial Statements</vt:lpstr>
      <vt:lpstr>Notes to the Financial Statements</vt:lpstr>
      <vt:lpstr>What Are The Fundamental Concepts and Assumptions?</vt:lpstr>
      <vt:lpstr>Separate Entity Concept</vt:lpstr>
      <vt:lpstr>The Cost Principle</vt:lpstr>
      <vt:lpstr>The Monetary Measurement Concept</vt:lpstr>
      <vt:lpstr>The Going Concern Assumption</vt:lpstr>
      <vt:lpstr>Why Use Accrual Accounting?</vt:lpstr>
      <vt:lpstr>The Time Period Concept</vt:lpstr>
      <vt:lpstr>Define Accrual Accounting</vt:lpstr>
      <vt:lpstr>Revenue Recognition</vt:lpstr>
      <vt:lpstr>The Matching Principle</vt:lpstr>
      <vt:lpstr>Cash-Basis Accounting</vt:lpstr>
      <vt:lpstr>Accrual vs. Cash-Basis Accounting</vt:lpstr>
      <vt:lpstr>Purpose of Analysis</vt:lpstr>
      <vt:lpstr>Building Blocks of Analysis</vt:lpstr>
      <vt:lpstr>Standards for Comparison</vt:lpstr>
      <vt:lpstr>Tools of Analysis</vt:lpstr>
      <vt:lpstr>Tools of Analysis</vt:lpstr>
      <vt:lpstr>Debt Ratio and its Purpose</vt:lpstr>
      <vt:lpstr>Current Ratio and its Purpose </vt:lpstr>
      <vt:lpstr>Asset Turnover and its Purpose</vt:lpstr>
      <vt:lpstr>Return on Sales and its Purpose</vt:lpstr>
      <vt:lpstr>Return on Equity and its Purpose</vt:lpstr>
      <vt:lpstr>Thank You!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mohamed Hamouda</cp:lastModifiedBy>
  <cp:revision>12</cp:revision>
  <dcterms:created xsi:type="dcterms:W3CDTF">2021-08-03T13:03:26Z</dcterms:created>
  <dcterms:modified xsi:type="dcterms:W3CDTF">2022-06-03T07:59:00Z</dcterms:modified>
</cp:coreProperties>
</file>