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8" r:id="rId7"/>
    <p:sldId id="587" r:id="rId8"/>
    <p:sldId id="271" r:id="rId9"/>
    <p:sldId id="643" r:id="rId10"/>
    <p:sldId id="628" r:id="rId11"/>
    <p:sldId id="532" r:id="rId12"/>
    <p:sldId id="612" r:id="rId13"/>
    <p:sldId id="644" r:id="rId14"/>
    <p:sldId id="597" r:id="rId15"/>
    <p:sldId id="645" r:id="rId16"/>
    <p:sldId id="599" r:id="rId17"/>
    <p:sldId id="600" r:id="rId18"/>
    <p:sldId id="642" r:id="rId19"/>
    <p:sldId id="601" r:id="rId20"/>
    <p:sldId id="602" r:id="rId21"/>
    <p:sldId id="629" r:id="rId22"/>
    <p:sldId id="603" r:id="rId23"/>
    <p:sldId id="604" r:id="rId24"/>
    <p:sldId id="605" r:id="rId25"/>
    <p:sldId id="606" r:id="rId26"/>
    <p:sldId id="631" r:id="rId27"/>
    <p:sldId id="630" r:id="rId28"/>
    <p:sldId id="632" r:id="rId29"/>
    <p:sldId id="633" r:id="rId30"/>
    <p:sldId id="634" r:id="rId31"/>
    <p:sldId id="635" r:id="rId32"/>
    <p:sldId id="636" r:id="rId33"/>
    <p:sldId id="637" r:id="rId34"/>
    <p:sldId id="607" r:id="rId35"/>
    <p:sldId id="608" r:id="rId36"/>
    <p:sldId id="609" r:id="rId37"/>
    <p:sldId id="627" r:id="rId38"/>
    <p:sldId id="638" r:id="rId39"/>
    <p:sldId id="639" r:id="rId40"/>
    <p:sldId id="640" r:id="rId41"/>
    <p:sldId id="641" r:id="rId42"/>
    <p:sldId id="57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587"/>
            <p14:sldId id="271"/>
            <p14:sldId id="643"/>
            <p14:sldId id="628"/>
            <p14:sldId id="532"/>
            <p14:sldId id="612"/>
            <p14:sldId id="644"/>
            <p14:sldId id="597"/>
            <p14:sldId id="645"/>
            <p14:sldId id="599"/>
            <p14:sldId id="600"/>
            <p14:sldId id="642"/>
            <p14:sldId id="601"/>
            <p14:sldId id="602"/>
            <p14:sldId id="629"/>
            <p14:sldId id="603"/>
            <p14:sldId id="604"/>
            <p14:sldId id="605"/>
            <p14:sldId id="606"/>
            <p14:sldId id="631"/>
            <p14:sldId id="630"/>
            <p14:sldId id="632"/>
            <p14:sldId id="633"/>
            <p14:sldId id="634"/>
            <p14:sldId id="635"/>
            <p14:sldId id="636"/>
            <p14:sldId id="637"/>
            <p14:sldId id="607"/>
            <p14:sldId id="608"/>
            <p14:sldId id="609"/>
            <p14:sldId id="627"/>
            <p14:sldId id="638"/>
            <p14:sldId id="639"/>
            <p14:sldId id="640"/>
            <p14:sldId id="641"/>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E92EEC-C548-40EF-8015-52F6E9327ECB}" v="22" dt="2024-05-23T09:00:56.3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508905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994045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272230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76453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727354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25160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52106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167807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40984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431098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210189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6547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751929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137940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0090038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203713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8686063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966488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864381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735862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487846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35840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2226853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899716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527423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832453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7.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05</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05</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768600"/>
            <a:ext cx="10240296" cy="4159472"/>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مكانة علم القانون بين العلوم الأخرى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الاجتماع</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السياسة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الاقتصاد</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التاريخ</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فروع القانون / القانون العام والخاص</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013474"/>
            <a:ext cx="10240296" cy="379924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مصادر القاعدة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المادية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الرسمية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والأنظمة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طرائق سن التشريع</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غير الرسمية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43088" y="4823059"/>
            <a:ext cx="5111390" cy="1527982"/>
          </a:xfrm>
          <a:prstGeom prst="rect">
            <a:avLst/>
          </a:prstGeom>
          <a:noFill/>
        </p:spPr>
        <p:txBody>
          <a:bodyPr wrap="square">
            <a:spAutoFit/>
          </a:bodyPr>
          <a:lstStyle/>
          <a:p>
            <a:pPr marL="0" marR="0" algn="just" rtl="1">
              <a:lnSpc>
                <a:spcPct val="150000"/>
              </a:lnSpc>
              <a:spcBef>
                <a:spcPts val="0"/>
              </a:spcBef>
              <a:spcAft>
                <a:spcPts val="0"/>
              </a:spcAft>
            </a:pPr>
            <a:r>
              <a:rPr lang="ar-AE" sz="1600" b="1" dirty="0">
                <a:effectLst/>
                <a:latin typeface="Alexandria" pitchFamily="2" charset="-78"/>
                <a:ea typeface="Calibri" panose="020F0502020204030204" pitchFamily="34" charset="0"/>
                <a:cs typeface="Alexandria" pitchFamily="2" charset="-78"/>
              </a:rPr>
              <a:t>تستند القواعد القانونية إلى مجموعة من المصادر التي تُعتبر الأساس في تكوينها، وتُقسم هذه المصادر إلى قسمين رئيسيين؛ المصادر الرسمية والمصادر غير الرسمية.</a:t>
            </a:r>
            <a:endParaRPr lang="en-US" sz="1600" b="1" dirty="0">
              <a:effectLst/>
              <a:latin typeface="Alexandria" pitchFamily="2" charset="-78"/>
              <a:ea typeface="Times New Roman" panose="02020603050405020304" pitchFamily="18" charset="0"/>
              <a:cs typeface="Alexandria" pitchFamily="2" charset="-78"/>
            </a:endParaRPr>
          </a:p>
        </p:txBody>
      </p:sp>
      <p:sp>
        <p:nvSpPr>
          <p:cNvPr id="41" name="TextBox 40"/>
          <p:cNvSpPr txBox="1"/>
          <p:nvPr/>
        </p:nvSpPr>
        <p:spPr>
          <a:xfrm>
            <a:off x="5798405" y="914157"/>
            <a:ext cx="5470012" cy="501932"/>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مصادر القاعدة القانونية</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الفرع الأول: المصادر الرسمية">
            <a:extLst>
              <a:ext uri="{FF2B5EF4-FFF2-40B4-BE49-F238E27FC236}">
                <a16:creationId xmlns:a16="http://schemas.microsoft.com/office/drawing/2014/main" id="{C6E481DA-589F-D1C9-A2DC-E6B8A39896E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95523" y="457200"/>
            <a:ext cx="5800953"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971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0" y="2157548"/>
            <a:ext cx="3124712" cy="2225033"/>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المصادر المادية للتشريع</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376750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26118" y="2359565"/>
            <a:ext cx="8562022" cy="3677032"/>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
            </a:pPr>
            <a:r>
              <a:rPr lang="ar-AE" sz="2400" b="1" dirty="0">
                <a:latin typeface="Alexandria" pitchFamily="2" charset="-78"/>
                <a:cs typeface="Alexandria" pitchFamily="2" charset="-78"/>
              </a:rPr>
              <a:t>تختلف المصادر المادية للتشريع بحسب كل دولة أو مجتمع وظروفه الاقتصادية والاجتماعية والسياسية؛ حيث يشير هذا النوع من المصادر إلى مجموعة الظروف التي تؤثر في عملية صياغة التشريع والتي يمكن أن نوردها على النحو الآتي:</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87405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854418"/>
            <a:ext cx="8911483" cy="2226892"/>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
            </a:pPr>
            <a:r>
              <a:rPr lang="en-US" b="1" dirty="0">
                <a:latin typeface="Alexandria" pitchFamily="2" charset="-78"/>
                <a:cs typeface="Alexandria" pitchFamily="2" charset="-78"/>
              </a:rPr>
              <a:t>o	</a:t>
            </a:r>
            <a:r>
              <a:rPr lang="ar-AE" b="1" dirty="0">
                <a:latin typeface="Alexandria" pitchFamily="2" charset="-78"/>
                <a:cs typeface="Alexandria" pitchFamily="2" charset="-78"/>
              </a:rPr>
              <a:t>الاحتياجات الاجتماعية والاقتصادية: تتأثر القوانين بالحاجات والمتطلبات الاجتماعية والاقتصادية في المجتمع، مثل الحاجة إلى قوانين تنظم العلاقات الاقتصادية، أو توفير الخدمات الأساسية للمواطنين وذلك لا ينطبق على مجتمع بعينه بل على كل المجتمعات.</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9229707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80517" y="2916009"/>
            <a:ext cx="8911483" cy="2226892"/>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
            </a:pPr>
            <a:r>
              <a:rPr lang="en-US" b="1" dirty="0">
                <a:latin typeface="Alexandria" pitchFamily="2" charset="-78"/>
                <a:cs typeface="Alexandria" pitchFamily="2" charset="-78"/>
              </a:rPr>
              <a:t>o	</a:t>
            </a:r>
            <a:r>
              <a:rPr lang="ar-AE" b="1" dirty="0">
                <a:latin typeface="Alexandria" pitchFamily="2" charset="-78"/>
                <a:cs typeface="Alexandria" pitchFamily="2" charset="-78"/>
              </a:rPr>
              <a:t>التغيرات الديموغرافية (السكانية)؛ حيث يؤثر التغير في التركيب السكاني للمجتمع على القوانين، إذ يتطلب زيادة في عدد السكان أو تغير في هيكلهم تعديلات في التشريعات لتلبية الاحتياجات الجديدة، لا سيما في المجتمعات السكانية الكبيرة.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752790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90144" y="2400513"/>
            <a:ext cx="8797996" cy="2482090"/>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en-US" sz="1600" b="1" dirty="0">
              <a:latin typeface="Alexandria" pitchFamily="2" charset="-78"/>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en-US" sz="1600" b="1" dirty="0">
                <a:latin typeface="Alexandria" pitchFamily="2" charset="-78"/>
                <a:cs typeface="Alexandria" pitchFamily="2" charset="-78"/>
              </a:rPr>
              <a:t>o	</a:t>
            </a:r>
            <a:r>
              <a:rPr lang="ar-AE" sz="1600" b="1" dirty="0">
                <a:latin typeface="Alexandria" pitchFamily="2" charset="-78"/>
                <a:cs typeface="Alexandria" pitchFamily="2" charset="-78"/>
              </a:rPr>
              <a:t>التطور التكنولوجي؛ إذ يُجبر التطور التكنولوجي على إعادة تقييم القوانين لمعالجة القضايا المتعلقة بالتكنولوجيا، مثل الخصوصية على الإنترنت أو التشريعات المتعلقة بالذكاء الاصطناعي والتقنيات الحديثة، والأمن السيبراني، وهو ويعد هذا التطور جزءاً من دراستنا التي نتناول فيها هذا التطور بصورة مفصلة.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006636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90144" y="2363511"/>
            <a:ext cx="8797996" cy="2974532"/>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en-US" sz="1600" b="1" dirty="0">
              <a:latin typeface="Alexandria" pitchFamily="2" charset="-78"/>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en-US" sz="1600" b="1" dirty="0">
                <a:latin typeface="Alexandria" pitchFamily="2" charset="-78"/>
                <a:cs typeface="Alexandria" pitchFamily="2" charset="-78"/>
              </a:rPr>
              <a:t>o	</a:t>
            </a:r>
            <a:r>
              <a:rPr lang="ar-AE" sz="1600" b="1" dirty="0">
                <a:latin typeface="Alexandria" pitchFamily="2" charset="-78"/>
                <a:cs typeface="Alexandria" pitchFamily="2" charset="-78"/>
              </a:rPr>
              <a:t>التغيرات البيئية؛ حيث تتطلب التحديات البيئية المتزايدة تطوير قوانين وتشريعات للحفاظ على البيئة وتنظيم الأنشطة البشرية المؤثرة عليها.</a:t>
            </a:r>
          </a:p>
          <a:p>
            <a:pPr marL="342900" marR="0" lvl="0" indent="-342900" algn="just" rtl="1">
              <a:lnSpc>
                <a:spcPct val="200000"/>
              </a:lnSpc>
              <a:spcBef>
                <a:spcPts val="0"/>
              </a:spcBef>
              <a:spcAft>
                <a:spcPts val="0"/>
              </a:spcAft>
              <a:buFont typeface="Wingdings" panose="05000000000000000000" pitchFamily="2" charset="2"/>
              <a:buChar char="q"/>
            </a:pPr>
            <a:r>
              <a:rPr lang="en-US" sz="1600" b="1" dirty="0">
                <a:latin typeface="Alexandria" pitchFamily="2" charset="-78"/>
                <a:cs typeface="Alexandria" pitchFamily="2" charset="-78"/>
              </a:rPr>
              <a:t>o	</a:t>
            </a:r>
            <a:r>
              <a:rPr lang="ar-AE" sz="1600" b="1" dirty="0">
                <a:latin typeface="Alexandria" pitchFamily="2" charset="-78"/>
                <a:cs typeface="Alexandria" pitchFamily="2" charset="-78"/>
              </a:rPr>
              <a:t>التحديات الأمنية والسياسية؛ إن الوضع الأمني والسياسي في أي مجتمع يؤثر في صياغة القوانين، حيث يمكن أن تتغير التشريعات لتعزيز الأمن الوطني أو لتلبية تحديات السياسة الداخلية والخارجية.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511125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0" y="2157548"/>
            <a:ext cx="3124712" cy="2225033"/>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المصادر الرسمية للتشريع</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2961230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31895" y="2204910"/>
            <a:ext cx="8417320" cy="347608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en-US" sz="1400" b="1" dirty="0">
                <a:latin typeface="Alexandria" pitchFamily="2" charset="-78"/>
                <a:cs typeface="Alexandria" pitchFamily="2" charset="-78"/>
              </a:rPr>
              <a:t>o	</a:t>
            </a:r>
            <a:r>
              <a:rPr lang="ar-AE" sz="1400" b="1" dirty="0">
                <a:latin typeface="Alexandria" pitchFamily="2" charset="-78"/>
                <a:cs typeface="Alexandria" pitchFamily="2" charset="-78"/>
              </a:rPr>
              <a:t>هناك العديد من المصادر الرسمية للتشريع والتي يمكن لها أن تتأثر بالظروف المادية وغير المادية في المجتمع، ومن أهمها التشريعات والتي تنقسم إلى الدساتير والتشريعات الداخلية والاتفاقيات الدولية، واللوائح والأنظمة، ويمكن الإشارة في هذا السياق إلى أن التطور والتقدم الرقمي الذي يشهده العالم اليوم يسهم بشكل لافت في التطور الكبير في التشريعات.</a:t>
            </a:r>
          </a:p>
          <a:p>
            <a:pPr marL="342900" marR="0" lvl="0" indent="-342900" algn="just" rtl="1">
              <a:lnSpc>
                <a:spcPct val="200000"/>
              </a:lnSpc>
              <a:spcBef>
                <a:spcPts val="0"/>
              </a:spcBef>
              <a:spcAft>
                <a:spcPts val="0"/>
              </a:spcAft>
              <a:buFont typeface="Wingdings" panose="05000000000000000000" pitchFamily="2" charset="2"/>
              <a:buChar char="q"/>
            </a:pPr>
            <a:r>
              <a:rPr lang="en-US" sz="1400" b="1" dirty="0">
                <a:latin typeface="Alexandria" pitchFamily="2" charset="-78"/>
                <a:cs typeface="Alexandria" pitchFamily="2" charset="-78"/>
              </a:rPr>
              <a:t>o	</a:t>
            </a:r>
            <a:r>
              <a:rPr lang="ar-AE" sz="1400" b="1" dirty="0">
                <a:latin typeface="Alexandria" pitchFamily="2" charset="-78"/>
                <a:cs typeface="Alexandria" pitchFamily="2" charset="-78"/>
              </a:rPr>
              <a:t>ومن هنا جاءت الحاجة إلى سن العديد من التشريعات الجديدة في هذا السياق ومن أبرزها على سبيل المثال لا الحصر، قوانين الجرائم الإلكترونية والمعلومات الائتمانية والمعاملات الإلكترونية والتي جاءت نتيجة للتطورات التي يشهدها العالم، وبالتالي فإن مصادر التشريع لا تنفصل بأي حال من الأحوال عن الظروف المجتمعية المحيطة بأفراد المجتمع.</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90876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 name="Rectangle 104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6" name="Rectangle 104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Rectangle 104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الفرع الأول: المصادر الرسمية">
            <a:extLst>
              <a:ext uri="{FF2B5EF4-FFF2-40B4-BE49-F238E27FC236}">
                <a16:creationId xmlns:a16="http://schemas.microsoft.com/office/drawing/2014/main" id="{C6E98389-BA3B-5A1E-DD2E-CFD845A86C4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374715"/>
            <a:ext cx="11277600" cy="4108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692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31895" y="2551300"/>
            <a:ext cx="8417320" cy="347608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تمثل الدساتير الوثيقة الأساسية في أي نظام قانوني. تحدد الدستور الهيكل الأساسي للحكومة وتوزع السلطات بين فروع الحكومة المختلفة، كما تحدد حقوق المواطنين والحريات الأساسية التي يجب حمايتها.</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تشكل القوانين؛ النصوص التشريعية التي يصدرها البرلمان، وتمتاز بأنها تحظى بقوة قانونية عامة وتعمل على تنظيم العلاقات الاجتماعية وتحديد الحقوق والواجبات وتفرض الجزاءات والعقوبات.</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الأنظمة واللوائح، والتي تصدر بموجب القوانين وتعتبر بمثابة قرارات إدارية تضمن حسن تنفيذ القوانين ويمكن الطعن فيها إدارياً من خلال القضاء الإداري.</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الدستور والتشريعات الداخلية</a:t>
            </a:r>
          </a:p>
        </p:txBody>
      </p:sp>
    </p:spTree>
    <p:extLst>
      <p:ext uri="{BB962C8B-B14F-4D97-AF65-F5344CB8AC3E}">
        <p14:creationId xmlns:p14="http://schemas.microsoft.com/office/powerpoint/2010/main" val="23265316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31895" y="2249968"/>
            <a:ext cx="8417320" cy="390696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المعاهدات والاتفاقيات التي تبرمها الدول مع بعضها البعض لتنظيم العلاقات الدولية، وتشمل هذه القوانين قوانين الحرب والتجارة الدولية وحقوق الإنسان.</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ومن الأمثلة عليها:</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اتفاقية الحقوق المدنية والسياسية لعام 1966.</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الميثاق العالمي لحقوق الإنسان 1948.</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اتفاقيات التجارة الحرة.</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اتفاقيات الأمن السيبراني.</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اتفاقيات مكافحة غسل الأموال.</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وغيرها الكثير.</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الاتفاقيات الدولية</a:t>
            </a:r>
          </a:p>
        </p:txBody>
      </p:sp>
    </p:spTree>
    <p:extLst>
      <p:ext uri="{BB962C8B-B14F-4D97-AF65-F5344CB8AC3E}">
        <p14:creationId xmlns:p14="http://schemas.microsoft.com/office/powerpoint/2010/main" val="2942958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0" y="2157548"/>
            <a:ext cx="3124712" cy="2225033"/>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المصادر غير الرسمية للتشريع</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3476716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2680855"/>
            <a:ext cx="8417320" cy="347608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العرف هو السلوك القانوني الذي يعتمده المجتمع بشكل عام والذي يتمثل في الممارسات والتقاليد والعادات التي تنشأ وتتطور طوال فترة زمنية معينة في دولة معينة أو في مجتمع معين، ويصبح لدى المجتمع شعور بإلزامها.</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ويلعب دورًا هامًا في تطوير القانون وتفسيره في العديد من الأنظمة القانونية؛ وقد تختلف درجة اعتبار العرف كمصدر قانوني بين الأنظمة القانونية المختلفة، إذ يُعتبر العرف مصدرًا مهمًا في بعض الأنظمة القانونية مثل القانون العرفي، في حين يمكن أن يُعتبر مصدرًا ثانويًا في أنظمة أخرى تعتمد بشكل رئيسي على القوانين المكتوبة.</a:t>
            </a:r>
          </a:p>
          <a:p>
            <a:pPr marL="342900" marR="0" lvl="0" indent="-342900" algn="just" rtl="1">
              <a:lnSpc>
                <a:spcPct val="200000"/>
              </a:lnSpc>
              <a:spcBef>
                <a:spcPts val="0"/>
              </a:spcBef>
              <a:spcAft>
                <a:spcPts val="0"/>
              </a:spcAft>
              <a:buFont typeface="Wingdings" panose="05000000000000000000" pitchFamily="2" charset="2"/>
              <a:buChar char="q"/>
            </a:pPr>
            <a:endParaRPr lang="ar-AE" sz="1400" b="1"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العرف</a:t>
            </a:r>
          </a:p>
        </p:txBody>
      </p:sp>
    </p:spTree>
    <p:extLst>
      <p:ext uri="{BB962C8B-B14F-4D97-AF65-F5344CB8AC3E}">
        <p14:creationId xmlns:p14="http://schemas.microsoft.com/office/powerpoint/2010/main" val="35108585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4243" y="2835752"/>
            <a:ext cx="8417320" cy="3045193"/>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القرارات القضائية تُعتبر مصدراً "غير رسمي" للتشريع في بعض الأنظمة القانونية، من خلال ما يلي:</a:t>
            </a:r>
          </a:p>
          <a:p>
            <a:pPr marL="342900" marR="0" lvl="0" indent="-342900" algn="just" rtl="1">
              <a:lnSpc>
                <a:spcPct val="200000"/>
              </a:lnSpc>
              <a:spcBef>
                <a:spcPts val="0"/>
              </a:spcBef>
              <a:spcAft>
                <a:spcPts val="0"/>
              </a:spcAft>
              <a:buFont typeface="Wingdings" panose="05000000000000000000" pitchFamily="2" charset="2"/>
              <a:buChar char="q"/>
            </a:pPr>
            <a:r>
              <a:rPr lang="en-US" sz="1400" b="1" dirty="0">
                <a:latin typeface="Alexandria" pitchFamily="2" charset="-78"/>
                <a:cs typeface="Alexandria" pitchFamily="2" charset="-78"/>
              </a:rPr>
              <a:t>o	</a:t>
            </a:r>
            <a:r>
              <a:rPr lang="ar-AE" sz="1400" b="1" dirty="0">
                <a:latin typeface="Alexandria" pitchFamily="2" charset="-78"/>
                <a:cs typeface="Alexandria" pitchFamily="2" charset="-78"/>
              </a:rPr>
              <a:t>التفسير والتطبيق القضائي للقوانين: يقوم القضاة بتفسير القوانين وتطبيقها على الحالات المحددة التي تأتي أمامهم، وفي بعض الأحيان، يتطلب التفسير القضائي إبداء رأي حول المعنى والتطبيق الصحيح للقانون، وهذا الرأي يمكن أن يؤثر على الفهم العام للقانون وتطبيقه في المستقبل.</a:t>
            </a:r>
          </a:p>
          <a:p>
            <a:pPr marL="342900" marR="0" lvl="0" indent="-342900" algn="just" rtl="1">
              <a:lnSpc>
                <a:spcPct val="200000"/>
              </a:lnSpc>
              <a:spcBef>
                <a:spcPts val="0"/>
              </a:spcBef>
              <a:spcAft>
                <a:spcPts val="0"/>
              </a:spcAft>
              <a:buFont typeface="Wingdings" panose="05000000000000000000" pitchFamily="2" charset="2"/>
              <a:buChar char="q"/>
            </a:pPr>
            <a:endParaRPr lang="ar-AE" sz="1400" b="1"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القرارات القضائية</a:t>
            </a:r>
          </a:p>
        </p:txBody>
      </p:sp>
    </p:spTree>
    <p:extLst>
      <p:ext uri="{BB962C8B-B14F-4D97-AF65-F5344CB8AC3E}">
        <p14:creationId xmlns:p14="http://schemas.microsoft.com/office/powerpoint/2010/main" val="17861622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10584"/>
            <a:ext cx="8417320" cy="390696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en-US" sz="1400" b="1" dirty="0">
                <a:latin typeface="Alexandria" pitchFamily="2" charset="-78"/>
                <a:cs typeface="Alexandria" pitchFamily="2" charset="-78"/>
              </a:rPr>
              <a:t>o	</a:t>
            </a:r>
            <a:r>
              <a:rPr lang="ar-AE" sz="1400" b="1" dirty="0">
                <a:latin typeface="Alexandria" pitchFamily="2" charset="-78"/>
                <a:cs typeface="Alexandria" pitchFamily="2" charset="-78"/>
              </a:rPr>
              <a:t>المبادئ القانونية العامة: قد تؤدي القرارات القضائية إلى تطوير وتحديد المبادئ القانونية العامة التي تصبح مرجعاً لتفسير القوانين في المستقبل، حتى في حال عدم وجود نص قانوني صريح يغطي الحالة المعينة.</a:t>
            </a:r>
          </a:p>
          <a:p>
            <a:pPr marL="342900" marR="0" lvl="0" indent="-342900" algn="just" rtl="1">
              <a:lnSpc>
                <a:spcPct val="200000"/>
              </a:lnSpc>
              <a:spcBef>
                <a:spcPts val="0"/>
              </a:spcBef>
              <a:spcAft>
                <a:spcPts val="0"/>
              </a:spcAft>
              <a:buFont typeface="Wingdings" panose="05000000000000000000" pitchFamily="2" charset="2"/>
              <a:buChar char="q"/>
            </a:pPr>
            <a:r>
              <a:rPr lang="en-US" sz="1400" b="1" dirty="0">
                <a:latin typeface="Alexandria" pitchFamily="2" charset="-78"/>
                <a:cs typeface="Alexandria" pitchFamily="2" charset="-78"/>
              </a:rPr>
              <a:t>o	</a:t>
            </a:r>
            <a:r>
              <a:rPr lang="ar-AE" sz="1400" b="1" dirty="0">
                <a:latin typeface="Alexandria" pitchFamily="2" charset="-78"/>
                <a:cs typeface="Alexandria" pitchFamily="2" charset="-78"/>
              </a:rPr>
              <a:t>تطور القانون العرفي: في الأنظمة التي تعتمد على القانون العرفي، قد تكون القرارات القضائية مصدراً مهماً لتطوير القانون وتحديد القواعد القانونية العامة.</a:t>
            </a:r>
          </a:p>
          <a:p>
            <a:pPr marL="342900" marR="0" lvl="0" indent="-342900" algn="just" rtl="1">
              <a:lnSpc>
                <a:spcPct val="200000"/>
              </a:lnSpc>
              <a:spcBef>
                <a:spcPts val="0"/>
              </a:spcBef>
              <a:spcAft>
                <a:spcPts val="0"/>
              </a:spcAft>
              <a:buFont typeface="Wingdings" panose="05000000000000000000" pitchFamily="2" charset="2"/>
              <a:buChar char="q"/>
            </a:pPr>
            <a:r>
              <a:rPr lang="en-US" sz="1400" b="1" dirty="0">
                <a:latin typeface="Alexandria" pitchFamily="2" charset="-78"/>
                <a:cs typeface="Alexandria" pitchFamily="2" charset="-78"/>
              </a:rPr>
              <a:t>o	</a:t>
            </a:r>
            <a:r>
              <a:rPr lang="ar-AE" sz="1400" b="1" dirty="0">
                <a:latin typeface="Alexandria" pitchFamily="2" charset="-78"/>
                <a:cs typeface="Alexandria" pitchFamily="2" charset="-78"/>
              </a:rPr>
              <a:t>سد الفجوات التشريعية: في بعض الأحيان.</a:t>
            </a:r>
          </a:p>
          <a:p>
            <a:pPr marL="342900" marR="0" lvl="0" indent="-342900" algn="just" rtl="1">
              <a:lnSpc>
                <a:spcPct val="200000"/>
              </a:lnSpc>
              <a:spcBef>
                <a:spcPts val="0"/>
              </a:spcBef>
              <a:spcAft>
                <a:spcPts val="0"/>
              </a:spcAft>
              <a:buFont typeface="Wingdings" panose="05000000000000000000" pitchFamily="2" charset="2"/>
              <a:buChar char="q"/>
            </a:pPr>
            <a:r>
              <a:rPr lang="en-US" sz="1400" b="1" dirty="0">
                <a:latin typeface="Alexandria" pitchFamily="2" charset="-78"/>
                <a:cs typeface="Alexandria" pitchFamily="2" charset="-78"/>
              </a:rPr>
              <a:t>o	</a:t>
            </a:r>
            <a:r>
              <a:rPr lang="ar-AE" sz="1400" b="1" dirty="0">
                <a:latin typeface="Alexandria" pitchFamily="2" charset="-78"/>
                <a:cs typeface="Alexandria" pitchFamily="2" charset="-78"/>
              </a:rPr>
              <a:t>وبالتالي؛ على الرغم من أن القرارات القضائية ليست تشريعات رسمية، إلا أنها تلعب دوراً رئيسياً في تطوير وتفسير القانون وتشكيل الممارسة القانونية في العديد من الأنظمة القانونية.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القرارات القضائية</a:t>
            </a:r>
          </a:p>
        </p:txBody>
      </p:sp>
    </p:spTree>
    <p:extLst>
      <p:ext uri="{BB962C8B-B14F-4D97-AF65-F5344CB8AC3E}">
        <p14:creationId xmlns:p14="http://schemas.microsoft.com/office/powerpoint/2010/main" val="25833223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2183418"/>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يُمكن اعتبار مبادئ العدالة مصدراً غير رسمي للتشريع، خاصة عندما يتعلق الأمر بتطوير القانون أو تفسيره؛ من خلال:</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توجيه التشريعات الجديدة: تعتبر مبادئ العدالة والمساواة وحقوق الإنسان مرجعاً عند صياغة التشريعات الجديدة، ويُمكن لهذه المبادئ أن توجه السياسات والقوانين لضمان معاملة عادلة ومساواة بين جميع أفراد المجتمع.</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096000" y="1253906"/>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مبادئ العدالة</a:t>
            </a:r>
          </a:p>
        </p:txBody>
      </p:sp>
    </p:spTree>
    <p:extLst>
      <p:ext uri="{BB962C8B-B14F-4D97-AF65-F5344CB8AC3E}">
        <p14:creationId xmlns:p14="http://schemas.microsoft.com/office/powerpoint/2010/main" val="6135892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1321644"/>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تفسير القوانين القائمة: عندما يتعين على المحكمين والقضاة تفسير القوانين القائمة في القضايا التي تأتي أمامهم، فإن مبادئ العدالة والمساواة يمكن أن تكون بوصلة مهمة، ويتطلب ذلك إلقاء الضوء على الغرض الأساسي للقوانين والمبادئ التي تقوم عليها.</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096000" y="1253906"/>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مبادئ العدالة</a:t>
            </a:r>
          </a:p>
        </p:txBody>
      </p:sp>
    </p:spTree>
    <p:extLst>
      <p:ext uri="{BB962C8B-B14F-4D97-AF65-F5344CB8AC3E}">
        <p14:creationId xmlns:p14="http://schemas.microsoft.com/office/powerpoint/2010/main" val="36237194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022808"/>
            <a:ext cx="8417320" cy="2183418"/>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ملء الفجوات التشريعية: قد تستخدم مبادئ العدالة لملء الفجوات التشريعية في القوانين الموجودة؛ فعلى سبيل المثال، إذا كان هناك جوانب في القانون غير واضحة أو لم يتم تنظيمها بشكل كاف، يمكن استخدام مبادئ العدالة لتحديد الحلول المناسبة.</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تطوير القانون العرفي: في الأنظمة التي تعتمد على القانون العرفي، يُمكن أن تُسهم مبادئ العدالة في تطوير القانون وتشكيل الممارسة القانونية مستقبلاً.</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096000" y="1253906"/>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مبادئ العدالة</a:t>
            </a:r>
          </a:p>
        </p:txBody>
      </p:sp>
    </p:spTree>
    <p:extLst>
      <p:ext uri="{BB962C8B-B14F-4D97-AF65-F5344CB8AC3E}">
        <p14:creationId xmlns:p14="http://schemas.microsoft.com/office/powerpoint/2010/main" val="19977011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022808"/>
            <a:ext cx="8417320" cy="175253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تُعتبر آراء الفقهاء والعلماء والمختصين مصدراً غير رسمي للتشريع في بعض الأنظمة القانونية، خاصة في الأنظمة التي تعتمد على الفقه الإسلامي كمصدر رئيسي للتشريع. </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ويُمكن أن تكون آراء الفقهاء مرجعاً مهماً لتفسير النصوص الشرعية وتحديد الأحكام القانونية في مجالات متعددة، وذلك من خلال ما يلي:</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096000" y="1253906"/>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آراء الفقهاء والعلماء</a:t>
            </a:r>
          </a:p>
        </p:txBody>
      </p:sp>
    </p:spTree>
    <p:extLst>
      <p:ext uri="{BB962C8B-B14F-4D97-AF65-F5344CB8AC3E}">
        <p14:creationId xmlns:p14="http://schemas.microsoft.com/office/powerpoint/2010/main" val="18313981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022808"/>
            <a:ext cx="8417320" cy="1321644"/>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التفسير والتأويل؛ حيث يقوم الفقهاء بتفسير النصوص الشرعية والبحث في معانيها وتطبيقاتها في الحياة العملية، وتلك التفاسير والتأويلات يمكن أن تُعتبر مرجعاً لفهم القوانين وتطبيقها.</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096000" y="1253906"/>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آراء الفقهاء والعلماء</a:t>
            </a:r>
          </a:p>
        </p:txBody>
      </p:sp>
    </p:spTree>
    <p:extLst>
      <p:ext uri="{BB962C8B-B14F-4D97-AF65-F5344CB8AC3E}">
        <p14:creationId xmlns:p14="http://schemas.microsoft.com/office/powerpoint/2010/main" val="28881486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022808"/>
            <a:ext cx="8417320" cy="1321644"/>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الاجتهاد الفقهي؛ إذ يُمكن للفقهاء أن يقوموا بالاجتهاد وإصدار الأحكام الشرعية المبنية على المناهج الفقهية والأدلة الشرعية، وهذه الأحكام قد تكون مرجعاً للتشريع في مجتمعات تعتمد على الفقه الإسلامي كمصدر رئيسي للقوانين.</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096000" y="1253906"/>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آراء الفقهاء والعلماء</a:t>
            </a:r>
          </a:p>
        </p:txBody>
      </p:sp>
    </p:spTree>
    <p:extLst>
      <p:ext uri="{BB962C8B-B14F-4D97-AF65-F5344CB8AC3E}">
        <p14:creationId xmlns:p14="http://schemas.microsoft.com/office/powerpoint/2010/main" val="26713192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022808"/>
            <a:ext cx="8417320" cy="2183418"/>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المبادئ العامة للفقه؛ إذ تشمل آراء الفقهاء المبادئ العامة التي تستند إلى قيم العدالة والمساواة والإنصاف، ويمكن أن تكون هذه المبادئ مرشدًا لتطوير القوانين وفقاً للقيم الشرعية.</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الفتاوى الشرعية؛ حيث تصدر الفتاوى الشرعية عن الفقهاء وتحتوي على توجيهات وأحكام قانونية يمكن أن تؤثر في الممارسة القانونية وتطبيق القوانين.</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096000" y="1253906"/>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آراء الفقهاء والعلماء</a:t>
            </a:r>
          </a:p>
        </p:txBody>
      </p:sp>
    </p:spTree>
    <p:extLst>
      <p:ext uri="{BB962C8B-B14F-4D97-AF65-F5344CB8AC3E}">
        <p14:creationId xmlns:p14="http://schemas.microsoft.com/office/powerpoint/2010/main" val="24083349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022808"/>
            <a:ext cx="8417320" cy="1321644"/>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ومع ذلك، يجب ملاحظة أن دور آراء الفقهاء كمصدر غير رسمي للتشريع قد يختلف من نظام قانوني إلى آخر، وقد تكون لها درجات مختلفة من التأثير والسلطة في عملية تطوير القانون وتفسيره.</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096000" y="1253906"/>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آراء الفقهاء والعلماء</a:t>
            </a:r>
          </a:p>
        </p:txBody>
      </p:sp>
    </p:spTree>
    <p:extLst>
      <p:ext uri="{BB962C8B-B14F-4D97-AF65-F5344CB8AC3E}">
        <p14:creationId xmlns:p14="http://schemas.microsoft.com/office/powerpoint/2010/main" val="17838807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226141" y="3055147"/>
            <a:ext cx="3124712" cy="1486369"/>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طرائق سن التشريع</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27692383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4411" y="2552734"/>
            <a:ext cx="8417320" cy="175253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تختلف الطرق التي يتم من خلالها سن التشريع وذلك بحسب النظام القانوني في كل دولة وكل مجتمع، والتي تختلف بحسب الظروف السياسية والاقتصادية والاجتماعية في الدول، وهو ما سوف نناقشه بصورة مفصلة تالياً، لكن قبل ذلك لا بد من الإشارة إلى العديد من الطرق التي يتم من خلالها سن التشريع على النحو الآتي:</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216273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4915" y="3053559"/>
            <a:ext cx="8417320" cy="1321644"/>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التشريع بواسطة البرلمان أو الجمعية التشريعية؛ ففي الأنظمة الديمقراطية، يتم تشريع القوانين عادةً عن طريق البرلمان أو الجمعية التشريعية، التي تتكون من نواب يمثلون الشعب، بحيث يتم مناقشة مشاريع القوانين وإقرارها بعد تحقيق الأغلبية اللازمة.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البرلمان</a:t>
            </a:r>
          </a:p>
        </p:txBody>
      </p:sp>
    </p:spTree>
    <p:extLst>
      <p:ext uri="{BB962C8B-B14F-4D97-AF65-F5344CB8AC3E}">
        <p14:creationId xmlns:p14="http://schemas.microsoft.com/office/powerpoint/2010/main" val="31424752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109896"/>
            <a:ext cx="8417320" cy="175253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AE" sz="1400" b="1" dirty="0">
              <a:latin typeface="Alexandria" pitchFamily="2" charset="-78"/>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endParaRPr lang="ar-AE" sz="1400" b="1" dirty="0">
              <a:latin typeface="Alexandria" pitchFamily="2" charset="-78"/>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التشريع بواسطة الرئيس أو الحكومة؛ ذلك أنه في بعض الأنظمة، يحتفظ رئيس الدولة أو الحكومة بسلطة تقديرية لإصدار القوانين أو الأوامر التنفيذية التي تكون بمثابة قوانين.</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سلطة الرئيس</a:t>
            </a:r>
          </a:p>
        </p:txBody>
      </p:sp>
    </p:spTree>
    <p:extLst>
      <p:ext uri="{BB962C8B-B14F-4D97-AF65-F5344CB8AC3E}">
        <p14:creationId xmlns:p14="http://schemas.microsoft.com/office/powerpoint/2010/main" val="22216039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717535"/>
            <a:ext cx="8417320" cy="89075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التشريع بواسطة الهيئات الدستورية الخاصة؛ قد تُشكل هيئات دستورية خاصة لتقديم مشورة أو تطوير التشريعات في مجالات محددة، مثل مجالس الشورى.</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الهيئات الدستورية الخاصة</a:t>
            </a:r>
          </a:p>
        </p:txBody>
      </p:sp>
    </p:spTree>
    <p:extLst>
      <p:ext uri="{BB962C8B-B14F-4D97-AF65-F5344CB8AC3E}">
        <p14:creationId xmlns:p14="http://schemas.microsoft.com/office/powerpoint/2010/main" val="10817525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717535"/>
            <a:ext cx="8417320" cy="1321644"/>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التشريع بواسطة الانتخابات الشعبية أو الاستفتاء؛ ففي بعض الحالات، يمكن أن تستخدم الانتخابات الشعبية أو الاستفتاءات لاتخاذ القرارات التشريعية، خاصة فيما يتعلق بالقضايا الدستورية الكبرى.</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الانتخابات الشعبية</a:t>
            </a:r>
          </a:p>
        </p:txBody>
      </p:sp>
    </p:spTree>
    <p:extLst>
      <p:ext uri="{BB962C8B-B14F-4D97-AF65-F5344CB8AC3E}">
        <p14:creationId xmlns:p14="http://schemas.microsoft.com/office/powerpoint/2010/main" val="18026241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717535"/>
            <a:ext cx="8417320" cy="89075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التشريع بواسطة المحاكم: في بعض الأنظمة القانونية، يمكن أن تصدر المحاكم قرارات تعتبر كأحكام قضائية لتفسير القوانين أو ملء الفجوات التشريعية.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المحاكم</a:t>
            </a:r>
          </a:p>
        </p:txBody>
      </p:sp>
    </p:spTree>
    <p:extLst>
      <p:ext uri="{BB962C8B-B14F-4D97-AF65-F5344CB8AC3E}">
        <p14:creationId xmlns:p14="http://schemas.microsoft.com/office/powerpoint/2010/main" val="26027611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717535"/>
            <a:ext cx="8417320" cy="89075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التشريع بواسطة المفوضين أو اللجان الفنية: فقد تعين الحكومة مفوضين أو لجانًا فنية لوضع التشريعات أو تطويرها في مجالات معينة.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المفوضين أو اللجان الفنية</a:t>
            </a:r>
          </a:p>
        </p:txBody>
      </p:sp>
    </p:spTree>
    <p:extLst>
      <p:ext uri="{BB962C8B-B14F-4D97-AF65-F5344CB8AC3E}">
        <p14:creationId xmlns:p14="http://schemas.microsoft.com/office/powerpoint/2010/main" val="37536399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717535"/>
            <a:ext cx="8417320" cy="89075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تعتمد كل طريقة على النظام القانوني والسياسي في الدولة، وتهدف إلى ضمان أن تتم عملية التشريع بشكل ديمقراطي وشفاف، مع مراعاة حقوق وحريات الأفراد والمجتمع بشكل عام.</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إذن:</a:t>
            </a:r>
          </a:p>
        </p:txBody>
      </p:sp>
    </p:spTree>
    <p:extLst>
      <p:ext uri="{BB962C8B-B14F-4D97-AF65-F5344CB8AC3E}">
        <p14:creationId xmlns:p14="http://schemas.microsoft.com/office/powerpoint/2010/main" val="24125318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768600"/>
            <a:ext cx="10240296" cy="4159472"/>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مصادر القاعدة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المادية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الرسمية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والأنظمة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طرائق سن التشريع</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غير الرسمية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2FC29DE-D420-4A89-9F9A-FC9D327AD6E7}">
  <ds:schemaRefs>
    <ds:schemaRef ds:uri="http://schemas.microsoft.com/sharepoint/v3/contenttype/forms"/>
  </ds:schemaRefs>
</ds:datastoreItem>
</file>

<file path=customXml/itemProps2.xml><?xml version="1.0" encoding="utf-8"?>
<ds:datastoreItem xmlns:ds="http://schemas.openxmlformats.org/officeDocument/2006/customXml" ds:itemID="{CC1C326D-6800-4B97-BFAC-F43C15E526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F12924C-1A0D-4DBE-BD4B-5221BFA7226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668</TotalTime>
  <Words>1730</Words>
  <Application>Microsoft Office PowerPoint</Application>
  <PresentationFormat>شاشة عريضة</PresentationFormat>
  <Paragraphs>203</Paragraphs>
  <Slides>40</Slides>
  <Notes>29</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35</cp:revision>
  <dcterms:created xsi:type="dcterms:W3CDTF">2023-04-29T09:08:00Z</dcterms:created>
  <dcterms:modified xsi:type="dcterms:W3CDTF">2026-01-31T09:48:25Z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