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303" r:id="rId2"/>
    <p:sldId id="546" r:id="rId3"/>
    <p:sldId id="548" r:id="rId4"/>
    <p:sldId id="276" r:id="rId5"/>
    <p:sldId id="517" r:id="rId6"/>
    <p:sldId id="552" r:id="rId7"/>
    <p:sldId id="518" r:id="rId8"/>
    <p:sldId id="519" r:id="rId9"/>
    <p:sldId id="521" r:id="rId10"/>
    <p:sldId id="522" r:id="rId11"/>
    <p:sldId id="523" r:id="rId12"/>
    <p:sldId id="524" r:id="rId13"/>
    <p:sldId id="525" r:id="rId14"/>
    <p:sldId id="526" r:id="rId15"/>
    <p:sldId id="527" r:id="rId16"/>
    <p:sldId id="528" r:id="rId17"/>
    <p:sldId id="529" r:id="rId18"/>
    <p:sldId id="530" r:id="rId19"/>
    <p:sldId id="531" r:id="rId20"/>
    <p:sldId id="532" r:id="rId21"/>
    <p:sldId id="533" r:id="rId22"/>
    <p:sldId id="509" r:id="rId23"/>
    <p:sldId id="520" r:id="rId24"/>
    <p:sldId id="508" r:id="rId25"/>
    <p:sldId id="511" r:id="rId26"/>
    <p:sldId id="512" r:id="rId27"/>
    <p:sldId id="513" r:id="rId28"/>
    <p:sldId id="514" r:id="rId29"/>
    <p:sldId id="515" r:id="rId30"/>
    <p:sldId id="535" r:id="rId31"/>
    <p:sldId id="553" r:id="rId32"/>
    <p:sldId id="554" r:id="rId33"/>
    <p:sldId id="555" r:id="rId34"/>
    <p:sldId id="557" r:id="rId35"/>
    <p:sldId id="559" r:id="rId36"/>
    <p:sldId id="558" r:id="rId37"/>
    <p:sldId id="561" r:id="rId38"/>
    <p:sldId id="560"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9"/>
            <p14:sldId id="558"/>
            <p14:sldId id="561"/>
            <p14:sldId id="560"/>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021421" y="3600778"/>
            <a:ext cx="4868995"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accent1"/>
                </a:solidFill>
                <a:latin typeface="Alexandria" pitchFamily="2" charset="-78"/>
                <a:cs typeface="Alexandria" pitchFamily="2" charset="-78"/>
              </a:rPr>
              <a:t>أ.د/ محمد محمدي مخلص </a:t>
            </a:r>
          </a:p>
          <a:p>
            <a:pPr algn="ctr"/>
            <a:r>
              <a:rPr lang="ar-EG" b="1" dirty="0">
                <a:solidFill>
                  <a:schemeClr val="accent1"/>
                </a:solidFill>
                <a:latin typeface="Alexandria" pitchFamily="2" charset="-78"/>
                <a:cs typeface="Alexandria" pitchFamily="2" charset="-78"/>
              </a:rPr>
              <a:t>أستاذ القيادة التربوية المشارك بجامعة ميد اوشن </a:t>
            </a:r>
            <a:endParaRPr lang="en-US" b="1" dirty="0">
              <a:solidFill>
                <a:schemeClr val="accent1"/>
              </a:solidFill>
              <a:latin typeface="Alexandria" pitchFamily="2" charset="-78"/>
              <a:cs typeface="Alexandria" pitchFamily="2" charset="-78"/>
            </a:endParaRPr>
          </a:p>
        </p:txBody>
      </p:sp>
      <p:sp>
        <p:nvSpPr>
          <p:cNvPr id="11" name="TextBox 10"/>
          <p:cNvSpPr txBox="1"/>
          <p:nvPr/>
        </p:nvSpPr>
        <p:spPr>
          <a:xfrm>
            <a:off x="2697017" y="4802552"/>
            <a:ext cx="5133137"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التاسعة  – </a:t>
            </a:r>
            <a:r>
              <a:rPr lang="ar-SA" sz="2000" b="1" dirty="0">
                <a:solidFill>
                  <a:srgbClr val="FF0000"/>
                </a:solidFill>
                <a:latin typeface="Alexandria" pitchFamily="2" charset="-78"/>
                <a:cs typeface="Alexandria" pitchFamily="2" charset="-78"/>
              </a:rPr>
              <a:t>معوقات تطبيق القيادة الأخلاقية</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id="{6168DF63-FB3F-9099-8203-8961C5752661}"/>
              </a:ext>
            </a:extLst>
          </p:cNvPr>
          <p:cNvSpPr txBox="1"/>
          <p:nvPr/>
        </p:nvSpPr>
        <p:spPr>
          <a:xfrm>
            <a:off x="2675050" y="2032118"/>
            <a:ext cx="8702666" cy="3046988"/>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2000" dirty="0">
                <a:latin typeface="Alexandria" pitchFamily="2" charset="-78"/>
                <a:ea typeface="Times New Roman" panose="02020603050405020304" pitchFamily="18" charset="0"/>
                <a:cs typeface="Alexandria" pitchFamily="2" charset="-78"/>
              </a:rPr>
              <a:t>3-</a:t>
            </a:r>
            <a:r>
              <a:rPr lang="ar-EG" sz="20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20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2000" dirty="0">
                <a:effectLst/>
                <a:latin typeface="Alexandria" pitchFamily="2" charset="-78"/>
                <a:ea typeface="Times New Roman" panose="02020603050405020304" pitchFamily="18" charset="0"/>
                <a:cs typeface="Alexandria" pitchFamily="2" charset="-78"/>
              </a:rPr>
              <a:t>5- </a:t>
            </a:r>
            <a:r>
              <a:rPr lang="ar-EG" sz="2000" dirty="0">
                <a:latin typeface="Alexandria" pitchFamily="2" charset="-78"/>
                <a:ea typeface="Times New Roman" panose="02020603050405020304" pitchFamily="18" charset="0"/>
                <a:cs typeface="Alexandria" pitchFamily="2" charset="-78"/>
              </a:rPr>
              <a:t>اخلاقيات العمل </a:t>
            </a:r>
          </a:p>
          <a:p>
            <a:pPr algn="r"/>
            <a:r>
              <a:rPr lang="ar-EG" sz="2000" dirty="0">
                <a:effectLst/>
                <a:latin typeface="Alexandria" pitchFamily="2" charset="-78"/>
                <a:ea typeface="Times New Roman" panose="02020603050405020304" pitchFamily="18" charset="0"/>
                <a:cs typeface="Alexandria" pitchFamily="2" charset="-78"/>
              </a:rPr>
              <a:t>6- </a:t>
            </a:r>
            <a:r>
              <a:rPr lang="ar-EG" sz="2000" dirty="0">
                <a:latin typeface="Alexandria" pitchFamily="2" charset="-78"/>
                <a:ea typeface="Times New Roman" panose="02020603050405020304" pitchFamily="18" charset="0"/>
                <a:cs typeface="Alexandria" pitchFamily="2" charset="-78"/>
              </a:rPr>
              <a:t>تنظيمات العمل الأخلاقية</a:t>
            </a:r>
          </a:p>
          <a:p>
            <a:pPr algn="r"/>
            <a:r>
              <a:rPr lang="ar-EG" sz="2000" dirty="0">
                <a:effectLst/>
                <a:latin typeface="Alexandria" pitchFamily="2" charset="-78"/>
                <a:ea typeface="Times New Roman" panose="02020603050405020304" pitchFamily="18" charset="0"/>
                <a:cs typeface="Alexandria" pitchFamily="2" charset="-78"/>
              </a:rPr>
              <a:t>7-  </a:t>
            </a:r>
            <a:r>
              <a:rPr lang="ar-EG" sz="20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20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20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922196" y="1381164"/>
            <a:ext cx="6235429" cy="3970318"/>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endParaRPr lang="ar-EG" sz="1600" dirty="0">
              <a:effectLst/>
              <a:latin typeface="Alexandria" pitchFamily="2" charset="-78"/>
              <a:ea typeface="Times New Roman" panose="02020603050405020304" pitchFamily="18" charset="0"/>
              <a:cs typeface="Alexandria" pitchFamily="2" charset="-78"/>
            </a:endParaRPr>
          </a:p>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أهمية القيادة الأخلاقية</a:t>
            </a:r>
          </a:p>
          <a:p>
            <a:pPr algn="r"/>
            <a:r>
              <a:rPr lang="ar-EG" sz="2000" dirty="0">
                <a:solidFill>
                  <a:prstClr val="black"/>
                </a:solidFill>
                <a:effectLst/>
                <a:latin typeface="Alexandria" pitchFamily="2" charset="-78"/>
                <a:ea typeface="Calibri" panose="020F0502020204030204" pitchFamily="34" charset="0"/>
                <a:cs typeface="Alexandria" pitchFamily="2" charset="-78"/>
              </a:rPr>
              <a:t>3- صفات القائد الأخلاقي</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قوة تأثير القيادة الأخلاقية</a:t>
            </a:r>
          </a:p>
          <a:p>
            <a:pPr algn="r"/>
            <a:r>
              <a:rPr lang="ar-EG" sz="2000" dirty="0">
                <a:solidFill>
                  <a:prstClr val="black"/>
                </a:solidFill>
                <a:latin typeface="Alexandria" pitchFamily="2" charset="-78"/>
                <a:ea typeface="Calibri" panose="020F0502020204030204" pitchFamily="34" charset="0"/>
                <a:cs typeface="Alexandria" pitchFamily="2" charset="-78"/>
              </a:rPr>
              <a:t>5- واجبات القيادة الأخلاقية</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فنون القيادة الأخلاقية </a:t>
            </a:r>
          </a:p>
          <a:p>
            <a:pPr algn="r"/>
            <a:r>
              <a:rPr lang="ar-EG" sz="2000" dirty="0">
                <a:solidFill>
                  <a:prstClr val="black"/>
                </a:solidFill>
                <a:latin typeface="Alexandria" pitchFamily="2" charset="-78"/>
                <a:ea typeface="Calibri" panose="020F0502020204030204" pitchFamily="34" charset="0"/>
                <a:cs typeface="Alexandria" pitchFamily="2" charset="-78"/>
              </a:rPr>
              <a:t>7- معوقات القيادة الأخلاقية</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المشكلات الإدارية للقيادة التربوية</a:t>
            </a:r>
          </a:p>
          <a:p>
            <a:pPr algn="r"/>
            <a:r>
              <a:rPr lang="ar-EG" sz="2000" dirty="0">
                <a:solidFill>
                  <a:prstClr val="black"/>
                </a:solidFill>
                <a:latin typeface="Alexandria" pitchFamily="2" charset="-78"/>
                <a:ea typeface="Calibri" panose="020F0502020204030204" pitchFamily="34" charset="0"/>
                <a:cs typeface="Alexandria" pitchFamily="2" charset="-78"/>
              </a:rPr>
              <a:t>9- التغلب على معوقات القيادة الأخلاقية </a:t>
            </a: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01963" y="1674543"/>
            <a:ext cx="10547729" cy="3257302"/>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algn="just"/>
            <a:r>
              <a:rPr lang="ar-EG" sz="2000" b="1" kern="0" dirty="0">
                <a:solidFill>
                  <a:srgbClr val="FF0000"/>
                </a:solidFill>
                <a:latin typeface="Alexandria" pitchFamily="2" charset="-78"/>
                <a:ea typeface="Times New Roman" panose="02020603050405020304" pitchFamily="18" charset="0"/>
                <a:cs typeface="Alexandria" pitchFamily="2" charset="-78"/>
              </a:rPr>
              <a:t>تمهيد:</a:t>
            </a:r>
            <a:r>
              <a:rPr lang="ar-SA" sz="2000" b="1" kern="0" dirty="0">
                <a:solidFill>
                  <a:srgbClr val="FF0000"/>
                </a:solidFill>
                <a:effectLst/>
                <a:latin typeface="Alexandria" pitchFamily="2" charset="-78"/>
                <a:ea typeface="Times New Roman" panose="02020603050405020304" pitchFamily="18" charset="0"/>
                <a:cs typeface="Alexandria" pitchFamily="2" charset="-78"/>
              </a:rPr>
              <a:t> </a:t>
            </a:r>
            <a:r>
              <a:rPr lang="ar-SA"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kern="0" dirty="0">
                <a:latin typeface="Alexandria" pitchFamily="2" charset="-78"/>
                <a:cs typeface="Alexandria" pitchFamily="2" charset="-78"/>
              </a:rPr>
              <a:t>تركز التنمية الإدارية في دول العالم الثالث على تطوير وتحسين قدرات ومهارات القيادات الإدارية المسؤولة عن إدارة المنظمات. ذلك أن تحقيق أهداف التنمية الإدارية يعتمد في المقام الأول على العنصر البشري الذي يمثل حجر الأساس في العملية الإنتاجية، إذ مهما توافرت رؤوس الأموال والآلات والنظم السليمة فإن كفاءة استخدام هذه الوسائل يعتمد بالدرجة الأولى على قدرات ومهارات الأفراد العاملين، ورغبتهم في استخدامها لتحقيق أهداف التنمية، ومن أهم المعوقات التي تواجه الإدارة في الدول النامية عجز القيادات الإدارية عن القيام بدورها القيادي، وحل المشكلات المعقدة التي تواجهها في ظل مراحل التغير والتطوير التي تشهدها الأجهزة الإدارية في هذه الدول في مرحلتها الحالية. وقد كشفت بعض الدراسات التجريبية الحديثة في هذا المجال – والتي تمت في بعض الدول العربية – عن أن هناك مشكلات ومعوقات تواجه المديرين في إداراتهم ولها تأثر على فعالية أدائهم لدورهم القيادي.                  </a:t>
            </a: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1" y="2084454"/>
            <a:ext cx="10268625" cy="4104200"/>
          </a:xfrm>
          <a:prstGeom prst="rect">
            <a:avLst/>
          </a:prstGeom>
          <a:noFill/>
        </p:spPr>
        <p:txBody>
          <a:bodyPr wrap="square" rtlCol="0">
            <a:spAutoFit/>
          </a:bodyPr>
          <a:lstStyle/>
          <a:p>
            <a:pPr algn="justLow" rtl="1"/>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b="1" dirty="0">
                <a:effectLst/>
                <a:latin typeface="Alexandria" pitchFamily="2" charset="-78"/>
                <a:ea typeface="Times New Roman" panose="02020603050405020304" pitchFamily="18" charset="0"/>
                <a:cs typeface="Alexandria" pitchFamily="2" charset="-78"/>
              </a:rPr>
              <a:t>أهمية القيادة</a:t>
            </a:r>
            <a:r>
              <a:rPr lang="ar-EG" sz="1800" b="1" dirty="0">
                <a:effectLst/>
                <a:latin typeface="Alexandria" pitchFamily="2" charset="-78"/>
                <a:ea typeface="Times New Roman" panose="02020603050405020304" pitchFamily="18" charset="0"/>
                <a:cs typeface="Alexandria" pitchFamily="2" charset="-78"/>
              </a:rPr>
              <a:t> الأخلاقية </a:t>
            </a:r>
            <a:r>
              <a:rPr lang="ar-SA" sz="1800" b="1"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indent="333375" algn="justLow" rtl="1"/>
            <a:r>
              <a:rPr lang="ar-SA" sz="1800" dirty="0">
                <a:effectLst/>
                <a:latin typeface="Alexandria" pitchFamily="2" charset="-78"/>
                <a:ea typeface="Times New Roman" panose="02020603050405020304" pitchFamily="18" charset="0"/>
                <a:cs typeface="Alexandria" pitchFamily="2" charset="-78"/>
              </a:rPr>
              <a:t>تكمن </a:t>
            </a:r>
            <a:r>
              <a:rPr lang="ar-EG" sz="1800" dirty="0">
                <a:effectLst/>
                <a:latin typeface="Alexandria" pitchFamily="2" charset="-78"/>
                <a:ea typeface="Times New Roman" panose="02020603050405020304" pitchFamily="18" charset="0"/>
                <a:cs typeface="Alexandria" pitchFamily="2" charset="-78"/>
              </a:rPr>
              <a:t>أهمية القيادة الأخلاقية فيما يلي </a:t>
            </a:r>
            <a:r>
              <a:rPr lang="ar-SA"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حلقة الوصول بين العاملين وبين خطط المؤسسة وتصوراتها المستقبلية.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البوتقة التي تنصهر داخلها كافة المفاهيم والاستراتيجيات والسياسات.</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تدعيم القوى الايجابية في المؤسسة وتقليص الجوانب السلبية قدر الإمكان.</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السيطرة على مشكلات العمل وحلها، وحسم الخلافات والترجيح بين الآراء.</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تنمية وتدريب ورعاية الأفراد باعتبارهم أهم مورد للمؤسسة، كما أن الأفراد يتخذون من القائد قدوة لهم.</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مواكبة المتغيرات المحيطة وتوظيفها لخدمة المؤسسة.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التي تسهل للمؤسسة تحقيق الأهداف المرسومة.</a:t>
            </a:r>
            <a:endParaRPr lang="en-GB" sz="1800" dirty="0">
              <a:effectLst/>
              <a:latin typeface="Alexandria" pitchFamily="2" charset="-78"/>
              <a:ea typeface="Times New Roman" panose="02020603050405020304" pitchFamily="18" charset="0"/>
              <a:cs typeface="Alexandria" pitchFamily="2" charset="-78"/>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YE" sz="1800" b="1" dirty="0">
                <a:solidFill>
                  <a:schemeClr val="tx1"/>
                </a:solidFill>
                <a:effectLst/>
                <a:latin typeface="Alexandria" pitchFamily="2" charset="-78"/>
                <a:ea typeface="Times New Roman" panose="02020603050405020304" pitchFamily="18" charset="0"/>
                <a:cs typeface="Alexandria" pitchFamily="2" charset="-78"/>
              </a:rPr>
              <a:t>صفات القائد</a:t>
            </a:r>
            <a:r>
              <a:rPr lang="ar-EG" sz="1800" b="1" dirty="0">
                <a:solidFill>
                  <a:schemeClr val="tx1"/>
                </a:solidFill>
                <a:effectLst/>
                <a:latin typeface="Alexandria" pitchFamily="2" charset="-78"/>
                <a:ea typeface="Times New Roman" panose="02020603050405020304" pitchFamily="18" charset="0"/>
                <a:cs typeface="Alexandria" pitchFamily="2" charset="-78"/>
              </a:rPr>
              <a:t> الأخلاقي </a:t>
            </a:r>
            <a:r>
              <a:rPr lang="ar-YE" sz="1800" b="1" dirty="0">
                <a:solidFill>
                  <a:schemeClr val="tx1"/>
                </a:solidFill>
                <a:effectLst/>
                <a:latin typeface="Alexandria" pitchFamily="2" charset="-78"/>
                <a:ea typeface="Times New Roman" panose="02020603050405020304" pitchFamily="18" charset="0"/>
                <a:cs typeface="Alexandria" pitchFamily="2" charset="-78"/>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الصفات المميزة للقائد الناجح عملية نسبية تختلف من وظيفة قيادية إلى آخر</a:t>
            </a:r>
            <a:r>
              <a:rPr lang="ar-EG" sz="1800" dirty="0">
                <a:solidFill>
                  <a:schemeClr val="tx1"/>
                </a:solidFill>
                <a:effectLst/>
                <a:latin typeface="Alexandria" pitchFamily="2" charset="-78"/>
                <a:ea typeface="Times New Roman" panose="02020603050405020304" pitchFamily="18" charset="0"/>
                <a:cs typeface="Alexandria" pitchFamily="2" charset="-78"/>
              </a:rPr>
              <a:t>ي</a:t>
            </a:r>
            <a:r>
              <a:rPr lang="ar-YE" sz="1800" dirty="0">
                <a:solidFill>
                  <a:schemeClr val="tx1"/>
                </a:solidFill>
                <a:effectLst/>
                <a:latin typeface="Alexandria" pitchFamily="2" charset="-78"/>
                <a:ea typeface="Times New Roman" panose="02020603050405020304" pitchFamily="18" charset="0"/>
                <a:cs typeface="Alexandria" pitchFamily="2" charset="-78"/>
              </a:rPr>
              <a:t>, وتتوقف على عوامل متداخلة, ولكن هناك صفات أساسية للقيادة...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eriod"/>
              <a:tabLst>
                <a:tab pos="373380" algn="l"/>
              </a:tabLst>
            </a:pPr>
            <a:r>
              <a:rPr lang="ar-YE" sz="1800" b="1" dirty="0">
                <a:solidFill>
                  <a:schemeClr val="tx1"/>
                </a:solidFill>
                <a:effectLst/>
                <a:latin typeface="Alexandria" pitchFamily="2" charset="-78"/>
                <a:ea typeface="Times New Roman" panose="02020603050405020304" pitchFamily="18" charset="0"/>
                <a:cs typeface="Alexandria" pitchFamily="2" charset="-78"/>
              </a:rPr>
              <a:t>الثقة بالنفس وبالآخرين:</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تعاني المنظمات الكبيرة من ضعف الأداء وانحدار المعنويات, نتيجة لانعدام الثقة والاحترام المتبادل بين القادة ومرؤوسهم.</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ومن الممكن أن تخدع إذا وثقت كثيراً, ولكنك ستعيش في عذاب إذا لم تثق بما يكفي.</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lvl="0" algn="justLow" rtl="1">
              <a:tabLst>
                <a:tab pos="373380" algn="l"/>
              </a:tabLst>
            </a:pPr>
            <a:br>
              <a:rPr lang="ar-YE" sz="1800" b="1" dirty="0">
                <a:solidFill>
                  <a:schemeClr val="tx1"/>
                </a:solidFill>
                <a:effectLst/>
                <a:latin typeface="Alexandria" pitchFamily="2" charset="-78"/>
                <a:ea typeface="Times New Roman" panose="02020603050405020304" pitchFamily="18" charset="0"/>
                <a:cs typeface="Alexandria" pitchFamily="2" charset="-78"/>
              </a:rPr>
            </a:br>
            <a:r>
              <a:rPr lang="ar-EG" sz="1800" b="1" dirty="0">
                <a:solidFill>
                  <a:schemeClr val="tx1"/>
                </a:solidFill>
                <a:effectLst/>
                <a:latin typeface="Alexandria" pitchFamily="2" charset="-78"/>
                <a:ea typeface="Times New Roman" panose="02020603050405020304" pitchFamily="18" charset="0"/>
                <a:cs typeface="Alexandria" pitchFamily="2" charset="-78"/>
              </a:rPr>
              <a:t>2- </a:t>
            </a:r>
            <a:r>
              <a:rPr lang="ar-YE" sz="1800" b="1" dirty="0">
                <a:solidFill>
                  <a:schemeClr val="tx1"/>
                </a:solidFill>
                <a:effectLst/>
                <a:latin typeface="Alexandria" pitchFamily="2" charset="-78"/>
                <a:ea typeface="Times New Roman" panose="02020603050405020304" pitchFamily="18" charset="0"/>
                <a:cs typeface="Alexandria" pitchFamily="2" charset="-78"/>
              </a:rPr>
              <a:t>وظيفته الرئيسية ليست حل المشكلات:</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القائد يستطيع مساعدة منظمته على التطور والنجاح إذا كان تدخله لحل المشكلات عند الضرورة.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لا تخبر الناس أبداً كيف ينجزون الأشياء, أخبرهم فقط ماذا ينجزون؟ وسوف يفاجئونك ببراعتهم.</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7" y="2084454"/>
            <a:ext cx="10243126" cy="3649076"/>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3- </a:t>
            </a:r>
            <a:r>
              <a:rPr lang="ar-YE" sz="1800" b="1" dirty="0">
                <a:effectLst/>
                <a:latin typeface="Alexandria" pitchFamily="2" charset="-78"/>
                <a:ea typeface="Times New Roman" panose="02020603050405020304" pitchFamily="18" charset="0"/>
                <a:cs typeface="Alexandria" pitchFamily="2" charset="-78"/>
              </a:rPr>
              <a:t>الواقعية والمعرفة: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يفضل الناس حل المشكلات وليس الحديث عنها, ومن يرغب في المعرفة فليبحث حوله, وسوف يجد الكثيرين ممن لديهم خبرات كبيرة يعطونها للآخرين, وعلى القائد الاستفادة منها, فالمعرفة تزود القائد بالواقعية والاتزان, والجهل سبب قلة المعرفة.</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4- </a:t>
            </a:r>
            <a:r>
              <a:rPr lang="ar-YE" sz="1800" b="1" dirty="0">
                <a:effectLst/>
                <a:latin typeface="Alexandria" pitchFamily="2" charset="-78"/>
                <a:ea typeface="Times New Roman" panose="02020603050405020304" pitchFamily="18" charset="0"/>
                <a:cs typeface="Alexandria" pitchFamily="2" charset="-78"/>
              </a:rPr>
              <a:t>مد يد المساعدة للآخرين:</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لا تحبط أحلام الآخرين بعدم الحماس وعدم التعاون, لأن ذلك يعني أنك تقتل أحلامك وإمكانية تقدمهم.</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5- </a:t>
            </a:r>
            <a:r>
              <a:rPr lang="ar-YE" sz="1800" b="1" dirty="0">
                <a:effectLst/>
                <a:latin typeface="Alexandria" pitchFamily="2" charset="-78"/>
                <a:ea typeface="Times New Roman" panose="02020603050405020304" pitchFamily="18" charset="0"/>
                <a:cs typeface="Alexandria" pitchFamily="2" charset="-78"/>
              </a:rPr>
              <a:t>لديه القدرة على الاتصال:</a:t>
            </a:r>
            <a:endParaRPr lang="en-GB" sz="1800" dirty="0">
              <a:effectLst/>
              <a:latin typeface="Alexandria" pitchFamily="2" charset="-78"/>
              <a:ea typeface="Times New Roman" panose="02020603050405020304" pitchFamily="18" charset="0"/>
              <a:cs typeface="Alexandria" pitchFamily="2" charset="-78"/>
            </a:endParaRPr>
          </a:p>
          <a:p>
            <a:pPr indent="78105" algn="justLow" rtl="1"/>
            <a:r>
              <a:rPr lang="ar-YE" sz="1800" dirty="0">
                <a:effectLst/>
                <a:latin typeface="Alexandria" pitchFamily="2" charset="-78"/>
                <a:ea typeface="Times New Roman" panose="02020603050405020304" pitchFamily="18" charset="0"/>
                <a:cs typeface="Alexandria" pitchFamily="2" charset="-78"/>
              </a:rPr>
              <a:t>القائد لديه مجموعة مهارات الاتصال: </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كتابة التقارير </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الحديث والإقناع.</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الاستماع والانصات.</a:t>
            </a:r>
            <a:endParaRPr lang="en-GB" sz="1800" dirty="0">
              <a:effectLst/>
              <a:latin typeface="Alexandria" pitchFamily="2" charset="-78"/>
              <a:ea typeface="Times New Roman" panose="02020603050405020304" pitchFamily="18"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1" y="1674544"/>
            <a:ext cx="10360691" cy="3261277"/>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6- </a:t>
            </a:r>
            <a:r>
              <a:rPr lang="ar-YE" sz="1800" b="1" dirty="0">
                <a:effectLst/>
                <a:latin typeface="Alexandria" pitchFamily="2" charset="-78"/>
                <a:ea typeface="Times New Roman" panose="02020603050405020304" pitchFamily="18" charset="0"/>
                <a:cs typeface="Alexandria" pitchFamily="2" charset="-78"/>
              </a:rPr>
              <a:t>ينظم ويدير الوقت بكفاءة: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يحتاج القائد إلى مقدرة سريعة في تنظيم أفكاره وقراءة المنشورات والتعامل مع مساعديه, وتوفير الوقت للتفكير والتخطيط وعليه أن يقود وقته ويتحكم فيه.</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b="1" dirty="0">
                <a:latin typeface="Alexandria" pitchFamily="2" charset="-78"/>
                <a:ea typeface="Times New Roman" panose="02020603050405020304" pitchFamily="18" charset="0"/>
                <a:cs typeface="Alexandria" pitchFamily="2" charset="-78"/>
              </a:rPr>
              <a:t>7- </a:t>
            </a:r>
            <a:r>
              <a:rPr lang="ar-YE" sz="1800" b="1" dirty="0">
                <a:effectLst/>
                <a:latin typeface="Alexandria" pitchFamily="2" charset="-78"/>
                <a:ea typeface="Times New Roman" panose="02020603050405020304" pitchFamily="18" charset="0"/>
                <a:cs typeface="Alexandria" pitchFamily="2" charset="-78"/>
              </a:rPr>
              <a:t>صناعة القرارات:</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كثير من القادة يتوقعون أن يكونوا صانعي قرارات ذوي كفاءة عالية, وعميقي التفكير, ويقبلون مسئولية الاختبارات العسيرة, ولكن يكتشفون أن صناعة القرار من الصناعات الثقيلة في العملية الإدارية.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فالقرار هو القلب النابض لها حيث يترجم المدخلات والعلاقات والظروف إلى مدخلات معين, ويحتا</a:t>
            </a:r>
            <a:r>
              <a:rPr lang="ar-EG" sz="1800" dirty="0">
                <a:effectLst/>
                <a:latin typeface="Alexandria" pitchFamily="2" charset="-78"/>
                <a:ea typeface="Times New Roman" panose="02020603050405020304" pitchFamily="18" charset="0"/>
                <a:cs typeface="Alexandria" pitchFamily="2" charset="-78"/>
              </a:rPr>
              <a:t>ج</a:t>
            </a:r>
            <a:r>
              <a:rPr lang="ar-YE" sz="1800" dirty="0">
                <a:effectLst/>
                <a:latin typeface="Alexandria" pitchFamily="2" charset="-78"/>
                <a:ea typeface="Times New Roman" panose="02020603050405020304" pitchFamily="18" charset="0"/>
                <a:cs typeface="Alexandria" pitchFamily="2" charset="-78"/>
              </a:rPr>
              <a:t> القادة أن يكون لديهم مهارة الحصول على المعلومات وتحليلها, ودراسة المؤشرات وتحديد البدائل, واختيار الحلول المناسبة وصيا</a:t>
            </a:r>
            <a:r>
              <a:rPr lang="ar-EG" sz="1800" dirty="0">
                <a:effectLst/>
                <a:latin typeface="Alexandria" pitchFamily="2" charset="-78"/>
                <a:ea typeface="Times New Roman" panose="02020603050405020304" pitchFamily="18" charset="0"/>
                <a:cs typeface="Alexandria" pitchFamily="2" charset="-78"/>
              </a:rPr>
              <a:t>ن</a:t>
            </a:r>
            <a:r>
              <a:rPr lang="ar-YE" sz="1800" dirty="0" err="1">
                <a:effectLst/>
                <a:latin typeface="Alexandria" pitchFamily="2" charset="-78"/>
                <a:ea typeface="Times New Roman" panose="02020603050405020304" pitchFamily="18" charset="0"/>
                <a:cs typeface="Alexandria" pitchFamily="2" charset="-78"/>
              </a:rPr>
              <a:t>تها</a:t>
            </a:r>
            <a:r>
              <a:rPr lang="ar-YE" sz="1800" dirty="0">
                <a:effectLst/>
                <a:latin typeface="Alexandria" pitchFamily="2" charset="-78"/>
                <a:ea typeface="Times New Roman" panose="02020603050405020304" pitchFamily="18" charset="0"/>
                <a:cs typeface="Alexandria" pitchFamily="2" charset="-78"/>
              </a:rPr>
              <a:t> في عبارات معبرة وفي الزمن المناسب.</a:t>
            </a:r>
            <a:endParaRPr lang="en-GB" sz="18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57184" y="1967346"/>
            <a:ext cx="10409580" cy="3693319"/>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8- </a:t>
            </a:r>
            <a:r>
              <a:rPr lang="ar-YE" sz="1800" b="1" dirty="0">
                <a:effectLst/>
                <a:latin typeface="Alexandria" pitchFamily="2" charset="-78"/>
                <a:ea typeface="Times New Roman" panose="02020603050405020304" pitchFamily="18" charset="0"/>
                <a:cs typeface="Alexandria" pitchFamily="2" charset="-78"/>
              </a:rPr>
              <a:t>مستوى مميز من الأخلاقيات الشخصية: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لا بد أن تتطابق أخلاقيات القائد الشخصية مع أخلاقيات المهنة التي يقوم بها, وكثير من القادة يصلون إلى أعلى المناصب, ولكنهم يسقطون من فوق عروشهم نتيجة لحدوث تصدع في مستوى أخلاقهم الشخصية, إن كل فرد مسئول عن سلوكه, ولكن القائد تقع عليه مسئولية إضافية وهي مسئوليته عن سلوك مرؤوسيه.</a:t>
            </a:r>
            <a:endParaRPr lang="ar-EG" sz="18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9- </a:t>
            </a:r>
            <a:r>
              <a:rPr lang="ar-YE" sz="1800" b="1" dirty="0">
                <a:effectLst/>
                <a:latin typeface="Alexandria" pitchFamily="2" charset="-78"/>
                <a:ea typeface="Times New Roman" panose="02020603050405020304" pitchFamily="18" charset="0"/>
                <a:cs typeface="Alexandria" pitchFamily="2" charset="-78"/>
              </a:rPr>
              <a:t>قدر كبير من الطاقة والنشاط:</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القائد الحقيقي لديه حاسة قوية للتفريق بين ما هو مهم وما هو مثير فقط, إن التفاهات والمشاكل الصغيرة ذات قوة تدميرية لأن عددها كبير جداً إذا أعارها القائد المزيد من الاهتمام. إن هذه الأمور الصغيرة والتفاهات تمر بدون ملاحظة, ولكن بالغرم من ذلك تتراكم كما يتراكم التراب في مرشح المياه ويعوق تقدم المياه التي هي سر الحياة, ويتم تكريس الجهد في التعامل مع هذه التفاهات من خلال مزيد من التعليمات واللوائح, وعلى القائد أن يعي أن المبالغة في التعامل مع الموضوعات غير الهامة هي إهدار للجهود والأموال.</a:t>
            </a:r>
            <a:endParaRPr lang="en-GB" sz="18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89638" y="1819564"/>
            <a:ext cx="10560054" cy="3970318"/>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10- </a:t>
            </a:r>
            <a:r>
              <a:rPr lang="ar-YE" sz="1800" b="1" dirty="0">
                <a:effectLst/>
                <a:latin typeface="Alexandria" pitchFamily="2" charset="-78"/>
                <a:ea typeface="Times New Roman" panose="02020603050405020304" pitchFamily="18" charset="0"/>
                <a:cs typeface="Alexandria" pitchFamily="2" charset="-78"/>
              </a:rPr>
              <a:t>ترتيب الأعمال حسب أهميتها:</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ترتيب الأولويات شيء أساسي وضروري للاستقرار ويتعامل معها من القاع في القمة, وكلما كانت الفترة أقصر كان ذلك أفضل, ومن الممكن أن تمسك النمر من ذيله إذا كنت تعرف ماذا تفعل بعد ذلك.</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11- </a:t>
            </a:r>
            <a:r>
              <a:rPr lang="ar-YE" sz="1800" b="1" dirty="0">
                <a:effectLst/>
                <a:latin typeface="Alexandria" pitchFamily="2" charset="-78"/>
                <a:ea typeface="Times New Roman" panose="02020603050405020304" pitchFamily="18" charset="0"/>
                <a:cs typeface="Alexandria" pitchFamily="2" charset="-78"/>
              </a:rPr>
              <a:t>التحلي بالشجاعة: </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القائد الشجاع هو المستعد لمواجهة المخاطر, ليس من أجل المغامرة ولكن بهدف إنهاء المهمة.</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والقائد الجبن هو الذي يحجم من مجابهة الأمور لأنه يخافها أو يخاف من نتائجها, وليست هناك حلول وسط فإما أن يبدأ في العمل أو يدع خوفه يسيطر عليه ويسير به في الظلمات.</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12- </a:t>
            </a:r>
            <a:r>
              <a:rPr lang="ar-YE" sz="1800" b="1" dirty="0">
                <a:effectLst/>
                <a:latin typeface="Alexandria" pitchFamily="2" charset="-78"/>
                <a:ea typeface="Times New Roman" panose="02020603050405020304" pitchFamily="18" charset="0"/>
                <a:cs typeface="Alexandria" pitchFamily="2" charset="-78"/>
              </a:rPr>
              <a:t>الإخلاص والاجتهاد:</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القائد الذي يحب عمله يفكر في كيفية تجويد الأداء, ومن القادة الناجحين لا يهتمون بالنواحي المادية, فهم يؤدون عملهم الذي يحبونه ويأتي العائد المادي في المرحلة الثانية.</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والقائد المخلص والمجتهد غير متشائم, ولا يشكو كثيراً, حيث أنه ليس لديه وقت لذلك.</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13- </a:t>
            </a:r>
            <a:r>
              <a:rPr lang="ar-YE" sz="1800" b="1" dirty="0">
                <a:effectLst/>
                <a:latin typeface="Alexandria" pitchFamily="2" charset="-78"/>
                <a:ea typeface="Times New Roman" panose="02020603050405020304" pitchFamily="18" charset="0"/>
                <a:cs typeface="Alexandria" pitchFamily="2" charset="-78"/>
              </a:rPr>
              <a:t>الخلق والابتكار:</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القادة الناجحون لديهم قدرة واضحة على الابتكار وتوليد الأفكار والحلول, والقائد شخص مجدد وغير تقليدي ولا ينتظر قرارات الآخرين كثيراً.</a:t>
            </a: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75010" y="1847274"/>
            <a:ext cx="10146101" cy="4524315"/>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14- </a:t>
            </a:r>
            <a:r>
              <a:rPr lang="ar-YE" sz="1800" b="1" dirty="0">
                <a:effectLst/>
                <a:latin typeface="Alexandria" pitchFamily="2" charset="-78"/>
                <a:ea typeface="Times New Roman" panose="02020603050405020304" pitchFamily="18" charset="0"/>
                <a:cs typeface="Alexandria" pitchFamily="2" charset="-78"/>
              </a:rPr>
              <a:t>يضع الهدف نصب عينيه:</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إن عقل القائد لا يستطيع التركيز في أكثر من شيء واحد, والتركيز في عمل معين ووضع الهدف محل التنفيذ بصورة دائمة يولد نوعاً من الحماية والمناعة ضد الألم والتعب الذي ينشأ من العمل.</a:t>
            </a:r>
            <a:endParaRPr lang="ar-EG" sz="18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15- </a:t>
            </a:r>
            <a:r>
              <a:rPr lang="ar-YE" sz="1800" b="1" dirty="0">
                <a:effectLst/>
                <a:latin typeface="Alexandria" pitchFamily="2" charset="-78"/>
                <a:ea typeface="Times New Roman" panose="02020603050405020304" pitchFamily="18" charset="0"/>
                <a:cs typeface="Alexandria" pitchFamily="2" charset="-78"/>
              </a:rPr>
              <a:t>الحماس الثابت والمستمر:</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شخصية القائد وخاصة الذي يقع تحت ضغوط كثيرة تتطلب شعلة كبيرة من الحماس.</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وعلى القادة أن يفحصوا حماسهم, ويحددوا مصدره, هل هو عن حب حقيقي أم لظروف طارئة؟ والإنجازات هي التي تزيد من جرعة الحماس.</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16- </a:t>
            </a:r>
            <a:r>
              <a:rPr lang="ar-YE" sz="1800" b="1" dirty="0">
                <a:effectLst/>
                <a:latin typeface="Alexandria" pitchFamily="2" charset="-78"/>
                <a:ea typeface="Times New Roman" panose="02020603050405020304" pitchFamily="18" charset="0"/>
                <a:cs typeface="Alexandria" pitchFamily="2" charset="-78"/>
              </a:rPr>
              <a:t>القدرة على الحسم:</a:t>
            </a:r>
            <a:endParaRPr lang="ar-EG" sz="1800" b="1"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يجب على القائد أن يكون قاطعاً وعاقلاً في نفس الوقت, وعليه أن يعطي الفرصة لنفسه لأن يستمع لأكثر من اقتراح أو رأي قبل أخذ القرار, وعليه أيضاً أن يتشاور مع أهل الخبرة ومساعديه والمخلصين له.</a:t>
            </a:r>
            <a:endParaRPr lang="en-GB" sz="1800" dirty="0">
              <a:effectLst/>
              <a:latin typeface="Alexandria" pitchFamily="2" charset="-78"/>
              <a:ea typeface="Times New Roman" panose="02020603050405020304" pitchFamily="18" charset="0"/>
              <a:cs typeface="Alexandria" pitchFamily="2" charset="-78"/>
            </a:endParaRPr>
          </a:p>
          <a:p>
            <a:br>
              <a:rPr lang="ar-YE" sz="1800" b="1" dirty="0">
                <a:effectLst/>
                <a:latin typeface="Times New Roman" panose="02020603050405020304" pitchFamily="18" charset="0"/>
                <a:ea typeface="Times New Roman" panose="02020603050405020304" pitchFamily="18" charset="0"/>
                <a:cs typeface="Simplified Arabic" panose="02020603050405020304" pitchFamily="18" charset="-78"/>
              </a:rPr>
            </a:br>
            <a:endParaRPr lang="ar-EG"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38779"/>
            <a:ext cx="10990521" cy="4749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089889" y="1782619"/>
            <a:ext cx="10031221" cy="3816429"/>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17- </a:t>
            </a:r>
            <a:r>
              <a:rPr lang="ar-YE" sz="1800" b="1" dirty="0">
                <a:effectLst/>
                <a:latin typeface="Alexandria" pitchFamily="2" charset="-78"/>
                <a:ea typeface="Times New Roman" panose="02020603050405020304" pitchFamily="18" charset="0"/>
                <a:cs typeface="Alexandria" pitchFamily="2" charset="-78"/>
              </a:rPr>
              <a:t>ذو عقل مفتوح:</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أنجح القادة هم أولئك الذين لا يغلقون عقولهم أبداً, والذين يهتمون بسماع وجهات نظر جديدة, والذي يتوقون للتعامل مع قضايا جديدة.</a:t>
            </a:r>
            <a:endParaRPr lang="ar-EG" sz="16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18- </a:t>
            </a:r>
            <a:r>
              <a:rPr lang="ar-YE" sz="1800" b="1" dirty="0">
                <a:effectLst/>
                <a:latin typeface="Alexandria" pitchFamily="2" charset="-78"/>
                <a:ea typeface="Times New Roman" panose="02020603050405020304" pitchFamily="18" charset="0"/>
                <a:cs typeface="Alexandria" pitchFamily="2" charset="-78"/>
              </a:rPr>
              <a:t>أن يمتلك الفكاهة: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400" dirty="0">
                <a:effectLst/>
                <a:latin typeface="Alexandria" pitchFamily="2" charset="-78"/>
                <a:ea typeface="Times New Roman" panose="02020603050405020304" pitchFamily="18" charset="0"/>
                <a:cs typeface="Alexandria" pitchFamily="2" charset="-78"/>
              </a:rPr>
              <a:t>الفكاهة تخدم القائد في أنها ملطف عظيم للتوتر, وعلاج لكثير من المواقف, ورسالة يصعب سردها أو إرسالها بكلمات الحوار الجافة, ولكن لا تستعمل الفكاهة ضدهم.</a:t>
            </a:r>
            <a:endParaRPr lang="ar-EG" sz="1400" dirty="0">
              <a:effectLst/>
              <a:latin typeface="Alexandria" pitchFamily="2" charset="-78"/>
              <a:ea typeface="Times New Roman" panose="02020603050405020304" pitchFamily="18" charset="0"/>
              <a:cs typeface="Alexandria" pitchFamily="2" charset="-78"/>
            </a:endParaRPr>
          </a:p>
          <a:p>
            <a:pPr marL="373380" algn="justLow" rtl="1"/>
            <a:endParaRPr lang="en-GB" sz="14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19- </a:t>
            </a:r>
            <a:r>
              <a:rPr lang="ar-YE" sz="1800" b="1" dirty="0">
                <a:effectLst/>
                <a:latin typeface="Alexandria" pitchFamily="2" charset="-78"/>
                <a:ea typeface="Times New Roman" panose="02020603050405020304" pitchFamily="18" charset="0"/>
                <a:cs typeface="Alexandria" pitchFamily="2" charset="-78"/>
              </a:rPr>
              <a:t>له رؤيا نافذة: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400" dirty="0">
                <a:effectLst/>
                <a:latin typeface="Alexandria" pitchFamily="2" charset="-78"/>
                <a:ea typeface="Times New Roman" panose="02020603050405020304" pitchFamily="18" charset="0"/>
                <a:cs typeface="Alexandria" pitchFamily="2" charset="-78"/>
              </a:rPr>
              <a:t>حيث يعمل على الوصول إلى أعماق الموضوع ويملك حاسة قوية تعينه على الوصول إلى الخفايا والخبايا التي يصعب ذكرها ولكن يمكن إدراكها.</a:t>
            </a:r>
            <a:endParaRPr lang="ar-EG" sz="14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20- </a:t>
            </a:r>
            <a:r>
              <a:rPr lang="ar-YE" sz="1800" b="1" dirty="0">
                <a:effectLst/>
                <a:latin typeface="Alexandria" pitchFamily="2" charset="-78"/>
                <a:ea typeface="Times New Roman" panose="02020603050405020304" pitchFamily="18" charset="0"/>
                <a:cs typeface="Alexandria" pitchFamily="2" charset="-78"/>
              </a:rPr>
              <a:t>القائد يملك العقل والقلب:</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فلا تكن سيفاً ليناً ولا قلباً جامداً ولكن استخدم الأسلوب العلمي الصحيح في مكانه الصحيح.</a:t>
            </a:r>
            <a:endParaRPr lang="en-GB" sz="1600" dirty="0">
              <a:effectLst/>
              <a:latin typeface="Alexandria" pitchFamily="2" charset="-78"/>
              <a:ea typeface="Times New Roman" panose="02020603050405020304" pitchFamily="18"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6" y="2084454"/>
            <a:ext cx="10399946" cy="4264629"/>
          </a:xfrm>
          <a:prstGeom prst="rect">
            <a:avLst/>
          </a:prstGeom>
          <a:noFill/>
        </p:spPr>
        <p:txBody>
          <a:bodyPr wrap="square" rtlCol="0">
            <a:spAutoFit/>
          </a:bodyPr>
          <a:lstStyle/>
          <a:p>
            <a:pPr marL="228600" algn="justLow" rtl="1"/>
            <a:r>
              <a:rPr lang="ar-SA" b="1" kern="0" dirty="0">
                <a:effectLst/>
                <a:latin typeface="Alexandria" pitchFamily="2" charset="-78"/>
                <a:cs typeface="Alexandria" pitchFamily="2" charset="-78"/>
              </a:rPr>
              <a:t>قوة تأثير القيادة:</a:t>
            </a:r>
            <a:endParaRPr lang="en-GB" b="1" kern="0" dirty="0">
              <a:effectLst/>
              <a:latin typeface="Alexandria" pitchFamily="2" charset="-78"/>
              <a:cs typeface="Alexandria" pitchFamily="2" charset="-78"/>
            </a:endParaRPr>
          </a:p>
          <a:p>
            <a:pPr marL="228600" indent="344805" algn="justLow" rtl="1"/>
            <a:r>
              <a:rPr lang="ar-SA" b="0" dirty="0">
                <a:effectLst/>
                <a:latin typeface="Alexandria" pitchFamily="2" charset="-78"/>
                <a:ea typeface="Times New Roman" panose="02020603050405020304" pitchFamily="18" charset="0"/>
                <a:cs typeface="Alexandria" pitchFamily="2" charset="-78"/>
              </a:rPr>
              <a:t>قوة القائد تعني قدرة تأثيره على سلوك الجماعة التابعين له وذلك لتحقيق الأهداف المشتركة والمرغوبة للجماعة أو الإدارة التي ينتمون إليها .</a:t>
            </a:r>
            <a:endParaRPr lang="en-GB" b="1" dirty="0">
              <a:effectLst/>
              <a:latin typeface="Alexandria" pitchFamily="2" charset="-78"/>
              <a:ea typeface="Times New Roman" panose="02020603050405020304" pitchFamily="18" charset="0"/>
              <a:cs typeface="Alexandria" pitchFamily="2" charset="-78"/>
            </a:endParaRPr>
          </a:p>
          <a:p>
            <a:pPr marL="228600" algn="justLow" rtl="1"/>
            <a:r>
              <a:rPr lang="ar-SA" b="0" dirty="0">
                <a:effectLst/>
                <a:latin typeface="Alexandria" pitchFamily="2" charset="-78"/>
                <a:ea typeface="Times New Roman" panose="02020603050405020304" pitchFamily="18" charset="0"/>
                <a:cs typeface="Alexandria" pitchFamily="2" charset="-78"/>
              </a:rPr>
              <a:t>وقد أظهرت إحدى الدراسات المشهورة أن أنماط قوة القائد وتأثيره تشتمل على ما يلي:</a:t>
            </a:r>
            <a:endParaRPr lang="ar-EG" b="0" dirty="0">
              <a:effectLst/>
              <a:latin typeface="Alexandria" pitchFamily="2" charset="-78"/>
              <a:ea typeface="Times New Roman" panose="02020603050405020304" pitchFamily="18" charset="0"/>
              <a:cs typeface="Alexandria" pitchFamily="2" charset="-78"/>
            </a:endParaRPr>
          </a:p>
          <a:p>
            <a:pPr marL="228600" algn="justLow" rtl="1"/>
            <a:endParaRPr lang="en-GB" b="1" dirty="0">
              <a:effectLst/>
              <a:latin typeface="Alexandria" pitchFamily="2" charset="-78"/>
              <a:ea typeface="Times New Roman" panose="02020603050405020304" pitchFamily="18" charset="0"/>
              <a:cs typeface="Alexandria" pitchFamily="2" charset="-78"/>
            </a:endParaRPr>
          </a:p>
          <a:p>
            <a:pPr marL="742950" lvl="1" indent="-285750" algn="justLow" rtl="1">
              <a:buFont typeface="+mj-lt"/>
              <a:buAutoNum type="arabicPeriod"/>
              <a:tabLst>
                <a:tab pos="276225" algn="l"/>
                <a:tab pos="1528445" algn="l"/>
              </a:tabLst>
            </a:pPr>
            <a:r>
              <a:rPr lang="ar-SA" b="1" dirty="0">
                <a:effectLst/>
                <a:latin typeface="Alexandria" pitchFamily="2" charset="-78"/>
                <a:ea typeface="Times New Roman" panose="02020603050405020304" pitchFamily="18" charset="0"/>
                <a:cs typeface="Alexandria" pitchFamily="2" charset="-78"/>
              </a:rPr>
              <a:t>القوة الشرعية أو القانونية: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وهذه القوة هي نتيجة عن مركز القائد في الهيكل التنظيمي في الإدارة كأن تضع اسم وظيفته على باب المكتب مثل ( المدير العام – المدير – المشرف )</a:t>
            </a:r>
            <a:endParaRPr lang="ar-EG"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endParaRPr lang="en-GB"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2- </a:t>
            </a:r>
            <a:r>
              <a:rPr lang="ar-SA" b="1" dirty="0">
                <a:effectLst/>
                <a:latin typeface="Alexandria" pitchFamily="2" charset="-78"/>
                <a:ea typeface="Times New Roman" panose="02020603050405020304" pitchFamily="18" charset="0"/>
                <a:cs typeface="Alexandria" pitchFamily="2" charset="-78"/>
              </a:rPr>
              <a:t>قوة التحكم في نظام التحفيز:</a:t>
            </a:r>
            <a:endParaRPr lang="en-GB" dirty="0">
              <a:effectLst/>
              <a:latin typeface="Alexandria" pitchFamily="2" charset="-78"/>
              <a:ea typeface="Times New Roman" panose="02020603050405020304" pitchFamily="18" charset="0"/>
              <a:cs typeface="Alexandria" pitchFamily="2" charset="-78"/>
            </a:endParaRPr>
          </a:p>
          <a:p>
            <a:pPr marL="602615" indent="-326390" algn="justLow" rtl="1">
              <a:tabLst>
                <a:tab pos="1528445" algn="l"/>
              </a:tabLst>
            </a:pPr>
            <a:r>
              <a:rPr lang="ar-SA" b="0" dirty="0">
                <a:effectLst/>
                <a:latin typeface="Alexandria" pitchFamily="2" charset="-78"/>
                <a:ea typeface="Times New Roman" panose="02020603050405020304" pitchFamily="18" charset="0"/>
                <a:cs typeface="Alexandria" pitchFamily="2" charset="-78"/>
              </a:rPr>
              <a:t>وهذه القدرة تعتمد على قدرته على رقابة وإدارة مكافأة الآخرين مثل</a:t>
            </a:r>
            <a:endParaRPr lang="en-GB" b="1" dirty="0">
              <a:effectLst/>
              <a:latin typeface="Alexandria" pitchFamily="2" charset="-78"/>
              <a:ea typeface="Times New Roman" panose="02020603050405020304" pitchFamily="18" charset="0"/>
              <a:cs typeface="Alexandria" pitchFamily="2" charset="-78"/>
            </a:endParaRPr>
          </a:p>
          <a:p>
            <a:pPr marL="602615" indent="-326390" algn="justLow" rtl="1">
              <a:tabLst>
                <a:tab pos="1528445" algn="l"/>
              </a:tabLst>
            </a:pPr>
            <a:r>
              <a:rPr lang="ar-SA" b="0" dirty="0">
                <a:effectLst/>
                <a:latin typeface="Alexandria" pitchFamily="2" charset="-78"/>
                <a:ea typeface="Times New Roman" panose="02020603050405020304" pitchFamily="18" charset="0"/>
                <a:cs typeface="Alexandria" pitchFamily="2" charset="-78"/>
              </a:rPr>
              <a:t>(الرواتب – الترقيات – الجوائز)</a:t>
            </a:r>
            <a:endParaRPr lang="en-GB" b="1" dirty="0">
              <a:effectLst/>
              <a:latin typeface="Alexandria" pitchFamily="2" charset="-78"/>
              <a:ea typeface="Times New Roman" panose="02020603050405020304" pitchFamily="18" charset="0"/>
              <a:cs typeface="Alexandria" pitchFamily="2" charset="-78"/>
            </a:endParaRPr>
          </a:p>
          <a:p>
            <a:br>
              <a:rPr lang="ar-SA" sz="1600" b="1" dirty="0">
                <a:effectLst/>
                <a:latin typeface="Times New Roman" panose="02020603050405020304" pitchFamily="18" charset="0"/>
                <a:ea typeface="Times New Roman" panose="02020603050405020304" pitchFamily="18" charset="0"/>
                <a:cs typeface="Simplified Arabic" panose="02020603050405020304" pitchFamily="18" charset="-78"/>
              </a:rPr>
            </a:b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080653" y="1838036"/>
            <a:ext cx="10261601" cy="3785652"/>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endParaRPr lang="ar-EG" sz="2400" dirty="0">
              <a:effectLst/>
              <a:latin typeface="Alexandria" pitchFamily="2" charset="-78"/>
              <a:ea typeface="Calibri" panose="020F0502020204030204" pitchFamily="34" charset="0"/>
              <a:cs typeface="Alexandria" pitchFamily="2" charset="-78"/>
            </a:endParaRPr>
          </a:p>
          <a:p>
            <a:pPr lvl="1" algn="justLow" rtl="1">
              <a:tabLst>
                <a:tab pos="276225" algn="l"/>
                <a:tab pos="1528445" algn="l"/>
              </a:tabLst>
            </a:pPr>
            <a:r>
              <a:rPr lang="ar-EG" kern="0" dirty="0">
                <a:latin typeface="Alexandria" pitchFamily="2" charset="-78"/>
                <a:ea typeface="Times New Roman" panose="02020603050405020304" pitchFamily="18" charset="0"/>
                <a:cs typeface="Alexandria" pitchFamily="2" charset="-78"/>
              </a:rPr>
              <a:t>3- </a:t>
            </a:r>
            <a:r>
              <a:rPr lang="ar-EG" kern="0" dirty="0">
                <a:effectLst/>
                <a:latin typeface="Alexandria" pitchFamily="2" charset="-78"/>
                <a:ea typeface="Times New Roman" panose="02020603050405020304" pitchFamily="18" charset="0"/>
                <a:cs typeface="Alexandria" pitchFamily="2" charset="-78"/>
              </a:rPr>
              <a:t> </a:t>
            </a:r>
            <a:r>
              <a:rPr lang="ar-SA" b="1" dirty="0">
                <a:effectLst/>
                <a:latin typeface="Alexandria" pitchFamily="2" charset="-78"/>
                <a:ea typeface="Times New Roman" panose="02020603050405020304" pitchFamily="18" charset="0"/>
                <a:cs typeface="Alexandria" pitchFamily="2" charset="-78"/>
              </a:rPr>
              <a:t>قوة القسر أو الإكراه:</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b="0" dirty="0">
                <a:effectLst/>
                <a:latin typeface="Alexandria" pitchFamily="2" charset="-78"/>
                <a:ea typeface="Times New Roman" panose="02020603050405020304" pitchFamily="18" charset="0"/>
                <a:cs typeface="Alexandria" pitchFamily="2" charset="-78"/>
              </a:rPr>
              <a:t>هذه القوة تأتي عن طريق القدرة على المراقبة والعقاب والجزاء بالنسبة للآخرين مثل (لفت النظر – التأنيب – إنهاء الخدمة)</a:t>
            </a:r>
            <a:endParaRPr lang="ar-EG" b="0"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endParaRPr lang="en-GB" b="1"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4- </a:t>
            </a:r>
            <a:r>
              <a:rPr lang="ar-SA" b="1" dirty="0">
                <a:effectLst/>
                <a:latin typeface="Alexandria" pitchFamily="2" charset="-78"/>
                <a:ea typeface="Times New Roman" panose="02020603050405020304" pitchFamily="18" charset="0"/>
                <a:cs typeface="Alexandria" pitchFamily="2" charset="-78"/>
              </a:rPr>
              <a:t>قوة الخبرة: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وهي القوة التي تأتي من الخبرات والمعلومات السابقة وكذلك التجارب التي يمر بها القائد فتزيد من قدرته على التصرف والتأثير على الآخرين نتيجة للممارسات السابقة.</a:t>
            </a:r>
            <a:endParaRPr lang="en-GB"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5- ق</a:t>
            </a:r>
            <a:r>
              <a:rPr lang="ar-SA" b="1" dirty="0" err="1">
                <a:effectLst/>
                <a:latin typeface="Alexandria" pitchFamily="2" charset="-78"/>
                <a:ea typeface="Times New Roman" panose="02020603050405020304" pitchFamily="18" charset="0"/>
                <a:cs typeface="Alexandria" pitchFamily="2" charset="-78"/>
              </a:rPr>
              <a:t>وة</a:t>
            </a:r>
            <a:r>
              <a:rPr lang="ar-SA" b="1" dirty="0">
                <a:effectLst/>
                <a:latin typeface="Alexandria" pitchFamily="2" charset="-78"/>
                <a:ea typeface="Times New Roman" panose="02020603050405020304" pitchFamily="18" charset="0"/>
                <a:cs typeface="Alexandria" pitchFamily="2" charset="-78"/>
              </a:rPr>
              <a:t> العلاقة أو الصلة بمصادر السلطة العليا:</a:t>
            </a:r>
            <a:endParaRPr lang="ar-EG" b="1" dirty="0">
              <a:effectLst/>
              <a:latin typeface="Alexandria" pitchFamily="2" charset="-78"/>
              <a:ea typeface="Times New Roman" panose="02020603050405020304" pitchFamily="18" charset="0"/>
              <a:cs typeface="Alexandria" pitchFamily="2" charset="-78"/>
            </a:endParaRPr>
          </a:p>
          <a:p>
            <a:pPr marL="742950" lvl="1" indent="-285750" algn="justLow" rtl="1">
              <a:buFont typeface="+mj-lt"/>
              <a:buAutoNum type="arabicPeriod"/>
              <a:tabLst>
                <a:tab pos="276225" algn="l"/>
                <a:tab pos="1528445" algn="l"/>
              </a:tabLst>
            </a:pP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وهي القوة التي تأتي عن طريق العلاقة أو الصلاحيات أو عن طريق التجاذب وربط العلاقة.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وهذه العلاقة تتمثل في مساعدي المديرين والمشرفين في المستويات الدنيا وقدرة تأثيرهم على المديرين في المستويات العليا وذلك لعلاقتهم مع بعض وصلاتهم المعروفة.</a:t>
            </a:r>
            <a:endParaRPr lang="en-GB"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6" y="2212316"/>
            <a:ext cx="10307781" cy="2769989"/>
          </a:xfrm>
          <a:prstGeom prst="rect">
            <a:avLst/>
          </a:prstGeom>
          <a:noFill/>
        </p:spPr>
        <p:txBody>
          <a:bodyPr wrap="square" rtlCol="0">
            <a:spAutoFit/>
          </a:bodyPr>
          <a:lstStyle/>
          <a:p>
            <a:pPr algn="justLow" rtl="1">
              <a:spcBef>
                <a:spcPts val="1800"/>
              </a:spcBef>
              <a:tabLst>
                <a:tab pos="2637155" algn="ctr"/>
                <a:tab pos="5274310" algn="r"/>
              </a:tabLst>
            </a:pPr>
            <a:r>
              <a:rPr lang="ar-SA" sz="1800" b="1" dirty="0">
                <a:effectLst/>
                <a:latin typeface="Alexandria" pitchFamily="2" charset="-78"/>
                <a:ea typeface="Times New Roman" panose="02020603050405020304" pitchFamily="18" charset="0"/>
                <a:cs typeface="Alexandria" pitchFamily="2" charset="-78"/>
              </a:rPr>
              <a:t>واجبات القيادة: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تحويل أهداف المجموعة إلى نتائج وإنجازات.</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حفز الأفراد ودفعهم لتحقيق أهداف المؤسسة وأهدافهم.</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قابلية التعامل مع المتغيرات والمؤثرات ذات المساس المباشر وغير المباشر بالمؤسسة والأفراد.</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استشراف المستقبل والتخطيط له فيما يتعلق بالمؤسسة وأهدافها وخططها وأفرادها.</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Lst>
            </a:pPr>
            <a:r>
              <a:rPr lang="ar-SA" sz="1800" dirty="0">
                <a:effectLst/>
                <a:latin typeface="Alexandria" pitchFamily="2" charset="-78"/>
                <a:ea typeface="Times New Roman" panose="02020603050405020304" pitchFamily="18" charset="0"/>
                <a:cs typeface="Alexandria" pitchFamily="2" charset="-78"/>
              </a:rPr>
              <a:t>دعم عناصر وظائف الإدارة الأربعة.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إعداد جيل جديد من قادة المستقبل.</a:t>
            </a:r>
            <a:endParaRPr lang="en-GB" sz="1800" dirty="0">
              <a:effectLst/>
              <a:latin typeface="Alexandria" pitchFamily="2" charset="-78"/>
              <a:ea typeface="Times New Roman" panose="02020603050405020304" pitchFamily="18" charset="0"/>
              <a:cs typeface="Alexandria" pitchFamily="2" charset="-78"/>
            </a:endParaRPr>
          </a:p>
          <a:p>
            <a:pPr algn="r"/>
            <a:r>
              <a:rPr lang="ar-EG" sz="1800" dirty="0">
                <a:effectLst/>
                <a:latin typeface="Alexandria" pitchFamily="2" charset="-78"/>
                <a:ea typeface="Times New Roman" panose="02020603050405020304" pitchFamily="18" charset="0"/>
                <a:cs typeface="Alexandria" pitchFamily="2" charset="-78"/>
              </a:rPr>
              <a:t>7)  </a:t>
            </a:r>
            <a:r>
              <a:rPr lang="ar-SA" sz="1800" dirty="0">
                <a:effectLst/>
                <a:latin typeface="Alexandria" pitchFamily="2" charset="-78"/>
                <a:ea typeface="Times New Roman" panose="02020603050405020304" pitchFamily="18" charset="0"/>
                <a:cs typeface="Alexandria" pitchFamily="2" charset="-78"/>
              </a:rPr>
              <a:t>الجرأة والتحدي لتبني الأفكار والأساليب والتغييرات التي تصب في صالح المؤسسة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490278" y="2101396"/>
            <a:ext cx="10538691" cy="1877437"/>
          </a:xfrm>
          <a:prstGeom prst="rect">
            <a:avLst/>
          </a:prstGeom>
          <a:noFill/>
        </p:spPr>
        <p:txBody>
          <a:bodyPr wrap="square" rtlCol="0">
            <a:spAutoFit/>
          </a:bodyPr>
          <a:lstStyle/>
          <a:p>
            <a:pPr algn="justLow" rtl="1">
              <a:spcBef>
                <a:spcPts val="1800"/>
              </a:spcBef>
              <a:tabLst>
                <a:tab pos="2637155" algn="ctr"/>
                <a:tab pos="5274310" algn="r"/>
              </a:tabLst>
            </a:pPr>
            <a:r>
              <a:rPr lang="ar-SA" sz="1600" b="1" dirty="0">
                <a:effectLst/>
                <a:latin typeface="Alexandria" pitchFamily="2" charset="-78"/>
                <a:ea typeface="Times New Roman" panose="02020603050405020304" pitchFamily="18" charset="0"/>
                <a:cs typeface="Alexandria" pitchFamily="2" charset="-78"/>
              </a:rPr>
              <a:t>فنون القيادة:</a:t>
            </a:r>
            <a:endParaRPr lang="en-GB" sz="1700" dirty="0">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إصدار الأوامر:</a:t>
            </a:r>
            <a:endParaRPr lang="en-GB" sz="24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هل الأمر ضروري, وهل تملك حق إصداره "صلاحيات" لهؤلاء الأشخاص "إشراف".</a:t>
            </a:r>
            <a:endParaRPr lang="en-GB" sz="16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الغاية من الأمر سياسة الرجال والاستفادة من قدراتهم, وليست الغاية منه استعراضية.</a:t>
            </a:r>
            <a:endParaRPr lang="en-GB" sz="16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عيّن الشخص المسؤول بعد إصدار الأمر مباشرة, وحدّد الوقت المتاح, وحدد المساعدين.</a:t>
            </a:r>
            <a:endParaRPr lang="en-GB" sz="1600" dirty="0">
              <a:effectLst/>
              <a:latin typeface="Alexandria" pitchFamily="2" charset="-78"/>
              <a:ea typeface="Times New Roman" panose="02020603050405020304" pitchFamily="18" charset="0"/>
              <a:cs typeface="Alexandria" pitchFamily="2" charset="-78"/>
            </a:endParaRPr>
          </a:p>
          <a:p>
            <a:pPr algn="r"/>
            <a:r>
              <a:rPr lang="ar-EG" sz="1600" dirty="0">
                <a:effectLst/>
                <a:latin typeface="Alexandria" pitchFamily="2" charset="-78"/>
                <a:ea typeface="Times New Roman" panose="02020603050405020304" pitchFamily="18" charset="0"/>
                <a:cs typeface="Alexandria" pitchFamily="2" charset="-78"/>
              </a:rPr>
              <a:t>        -  </a:t>
            </a:r>
            <a:r>
              <a:rPr lang="ar-SA" sz="1600" dirty="0">
                <a:effectLst/>
                <a:latin typeface="Alexandria" pitchFamily="2" charset="-78"/>
                <a:ea typeface="Times New Roman" panose="02020603050405020304" pitchFamily="18" charset="0"/>
                <a:cs typeface="Alexandria" pitchFamily="2" charset="-78"/>
              </a:rPr>
              <a:t>ليكن أمرك واضحاً, كاملاً, موجزاً, دقيقاً, وكن واثقاً من نفسك عند إصداره</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02850" y="2101396"/>
            <a:ext cx="10617731" cy="3739485"/>
          </a:xfrm>
          <a:prstGeom prst="rect">
            <a:avLst/>
          </a:prstGeom>
          <a:noFill/>
        </p:spPr>
        <p:txBody>
          <a:bodyPr wrap="square" rtlCol="0">
            <a:spAutoFit/>
          </a:bodyP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الاتصال:</a:t>
            </a:r>
            <a:endParaRPr lang="en-GB" sz="2400" dirty="0">
              <a:effectLst/>
              <a:latin typeface="Alexandria" pitchFamily="2" charset="-78"/>
              <a:ea typeface="Times New Roman" panose="02020603050405020304" pitchFamily="18" charset="0"/>
              <a:cs typeface="Alexandria" pitchFamily="2" charset="-78"/>
            </a:endParaRPr>
          </a:p>
          <a:p>
            <a:pPr indent="323850" algn="justLow" rtl="1">
              <a:spcBef>
                <a:spcPts val="600"/>
              </a:spcBef>
              <a:tabLst>
                <a:tab pos="2637155" algn="ctr"/>
                <a:tab pos="5274310" algn="r"/>
              </a:tabLst>
            </a:pPr>
            <a:r>
              <a:rPr lang="ar-SA" sz="1600" dirty="0">
                <a:effectLst/>
                <a:latin typeface="Alexandria" pitchFamily="2" charset="-78"/>
                <a:ea typeface="Times New Roman" panose="02020603050405020304" pitchFamily="18" charset="0"/>
                <a:cs typeface="Alexandria" pitchFamily="2" charset="-78"/>
              </a:rPr>
              <a:t>نحن أحوج ما نكون إلى دورة موسعة عن فن الاتصال قبل الشروع في الحديث عن القيادة.</a:t>
            </a:r>
            <a:endParaRPr lang="en-GB" sz="1600" dirty="0">
              <a:effectLst/>
              <a:latin typeface="Alexandria" pitchFamily="2" charset="-78"/>
              <a:ea typeface="Times New Roman" panose="02020603050405020304" pitchFamily="18" charset="0"/>
              <a:cs typeface="Alexandria" pitchFamily="2" charset="-78"/>
            </a:endParaRPr>
          </a:p>
          <a:p>
            <a:pPr marL="742950" lvl="1" indent="-285750" algn="justLow" rtl="1">
              <a:spcBef>
                <a:spcPts val="600"/>
              </a:spcBef>
              <a:spcAft>
                <a:spcPts val="0"/>
              </a:spcAft>
              <a:buFont typeface="Symbol" panose="05050102010706020507" pitchFamily="18" charset="2"/>
              <a:buChar char=""/>
              <a:tabLst>
                <a:tab pos="2637155" algn="ctr"/>
                <a:tab pos="5274310" algn="r"/>
                <a:tab pos="470535" algn="r"/>
              </a:tabLst>
            </a:pPr>
            <a:r>
              <a:rPr lang="ar-SA" sz="1600" dirty="0">
                <a:effectLst/>
                <a:latin typeface="Alexandria" pitchFamily="2" charset="-78"/>
                <a:ea typeface="Times New Roman" panose="02020603050405020304" pitchFamily="18" charset="0"/>
                <a:cs typeface="Alexandria" pitchFamily="2" charset="-78"/>
              </a:rPr>
              <a:t>من أهم مهارات الاتصال: الإنصات حيث يعد الإصغاء للموظفين وإعلامهم بما يدور أفضل الطرق لإغلاق فجوة الالتزام ولجعلهم يشعرون بالانتماء.</a:t>
            </a:r>
            <a:endParaRPr lang="en-GB" sz="1600" dirty="0">
              <a:effectLst/>
              <a:latin typeface="Alexandria" pitchFamily="2" charset="-78"/>
              <a:ea typeface="Times New Roman" panose="02020603050405020304" pitchFamily="18" charset="0"/>
              <a:cs typeface="Alexandria" pitchFamily="2" charset="-78"/>
            </a:endParaRPr>
          </a:p>
          <a:p>
            <a:pPr marL="742950" lvl="1" indent="-285750" algn="justLow" rtl="1">
              <a:spcBef>
                <a:spcPts val="600"/>
              </a:spcBef>
              <a:spcAft>
                <a:spcPts val="0"/>
              </a:spcAft>
              <a:buFont typeface="Symbol" panose="05050102010706020507" pitchFamily="18" charset="2"/>
              <a:buChar char=""/>
              <a:tabLst>
                <a:tab pos="2637155" algn="ctr"/>
                <a:tab pos="5274310" algn="r"/>
                <a:tab pos="470535" algn="r"/>
              </a:tabLst>
            </a:pPr>
            <a:r>
              <a:rPr lang="ar-SA" sz="1600" dirty="0">
                <a:effectLst/>
                <a:latin typeface="Alexandria" pitchFamily="2" charset="-78"/>
                <a:ea typeface="Times New Roman" panose="02020603050405020304" pitchFamily="18" charset="0"/>
                <a:cs typeface="Alexandria" pitchFamily="2" charset="-78"/>
              </a:rPr>
              <a:t>تضمنت إحدى الدراسات الحديثة قواعد للاتصال الناجح أدرجتها تحت الكلمة الإنجليزية (</a:t>
            </a:r>
            <a:r>
              <a:rPr lang="en-US" sz="1400" dirty="0">
                <a:effectLst/>
                <a:latin typeface="Alexandria" pitchFamily="2" charset="-78"/>
                <a:ea typeface="Times New Roman" panose="02020603050405020304" pitchFamily="18" charset="0"/>
                <a:cs typeface="Alexandria" pitchFamily="2" charset="-78"/>
              </a:rPr>
              <a:t>Human Touch</a:t>
            </a:r>
            <a:r>
              <a:rPr lang="ar-SA" sz="1600" dirty="0">
                <a:effectLst/>
                <a:latin typeface="Alexandria" pitchFamily="2" charset="-78"/>
                <a:ea typeface="Times New Roman" panose="02020603050405020304" pitchFamily="18" charset="0"/>
                <a:cs typeface="Alexandria" pitchFamily="2" charset="-78"/>
              </a:rPr>
              <a:t>) أي اللمسة الإنسانية على النحول التالي:</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استمع إليه.			       		</a:t>
            </a:r>
            <a:r>
              <a:rPr lang="en-US" sz="1600" dirty="0">
                <a:effectLst/>
                <a:latin typeface="Alexandria" pitchFamily="2" charset="-78"/>
                <a:ea typeface="Times New Roman" panose="02020603050405020304" pitchFamily="18" charset="0"/>
                <a:cs typeface="Alexandria" pitchFamily="2" charset="-78"/>
              </a:rPr>
              <a:t>.</a:t>
            </a:r>
            <a:r>
              <a:rPr lang="ar-SA"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احترم شعوره.			</a:t>
            </a:r>
            <a:r>
              <a:rPr lang="ar-SA" sz="14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قدر مجهوده. 			</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مده بالأخبار. 				       					</a:t>
            </a:r>
            <a:r>
              <a:rPr lang="en-US"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تفهم تفرده.		  		   		</a:t>
            </a:r>
            <a:r>
              <a:rPr lang="en-US"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أكرمه. </a:t>
            </a: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en-US" sz="1600"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GB" sz="1600" dirty="0">
              <a:effectLst/>
              <a:latin typeface="Times New Roman" panose="02020603050405020304" pitchFamily="18" charset="0"/>
              <a:ea typeface="Times New Roman" panose="02020603050405020304" pitchFamily="18" charset="0"/>
              <a:cs typeface="Traditional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7" y="1847273"/>
            <a:ext cx="11211445" cy="4541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800" b="1" dirty="0">
                <a:solidFill>
                  <a:schemeClr val="tx1"/>
                </a:solidFill>
                <a:effectLst/>
                <a:latin typeface="Alexandria" pitchFamily="2" charset="-78"/>
                <a:ea typeface="Times New Roman" panose="02020603050405020304" pitchFamily="18" charset="0"/>
                <a:cs typeface="Alexandria" pitchFamily="2" charset="-78"/>
              </a:rPr>
              <a:t>فن التأنيب:</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اعط الملاحظة الضرورية دون تأخير, ولتكن بنغمة هادئة رزينة.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أنب ولكن بعد تحري الحقيقة كاملة بملابستها, وتجنب إثارة الجروح السابقة.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التأنيب الذي لا يتناسب مع الخطأ يعطي نتيجة عكسية.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أسأل: ما الواجب عليه فعله لتجنب هذا الخطأ مستقبلاً.</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800" b="1" dirty="0">
                <a:solidFill>
                  <a:schemeClr val="tx1"/>
                </a:solidFill>
                <a:effectLst/>
                <a:latin typeface="Alexandria" pitchFamily="2" charset="-78"/>
                <a:ea typeface="Times New Roman" panose="02020603050405020304" pitchFamily="18" charset="0"/>
                <a:cs typeface="Alexandria" pitchFamily="2" charset="-78"/>
              </a:rPr>
              <a:t>فن معالجة </a:t>
            </a:r>
            <a:r>
              <a:rPr lang="ar-SA" sz="1800" b="1" dirty="0" err="1">
                <a:solidFill>
                  <a:schemeClr val="tx1"/>
                </a:solidFill>
                <a:effectLst/>
                <a:latin typeface="Alexandria" pitchFamily="2" charset="-78"/>
                <a:ea typeface="Times New Roman" panose="02020603050405020304" pitchFamily="18" charset="0"/>
                <a:cs typeface="Alexandria" pitchFamily="2" charset="-78"/>
              </a:rPr>
              <a:t>التذمرات</a:t>
            </a:r>
            <a:r>
              <a:rPr lang="ar-SA" sz="1800" b="1" dirty="0">
                <a:solidFill>
                  <a:schemeClr val="tx1"/>
                </a:solidFill>
                <a:effectLst/>
                <a:latin typeface="Alexandria" pitchFamily="2" charset="-78"/>
                <a:ea typeface="Times New Roman" panose="02020603050405020304" pitchFamily="18" charset="0"/>
                <a:cs typeface="Alexandria" pitchFamily="2" charset="-78"/>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تجنب الأوضاع التي تخلق المشكلات.</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استقبل الشاكي بالترحاب واستمع إليه ولا ترفض الشكوى مباشرة, ثم استمع إلى وجهة النظر الأخرى.</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إذا قررت فعل شيء فأفعله, وإلا وضح للشاكي أسباب حفظ شكواه.</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1800" b="1" dirty="0">
                <a:solidFill>
                  <a:schemeClr val="tx1"/>
                </a:solidFill>
                <a:effectLst/>
                <a:latin typeface="Alexandria" pitchFamily="2" charset="-78"/>
                <a:ea typeface="Times New Roman" panose="02020603050405020304" pitchFamily="18" charset="0"/>
                <a:cs typeface="Alexandria" pitchFamily="2" charset="-78"/>
              </a:rPr>
              <a:t>فن المكافأة والتشجيع:</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اثن على الأعمال الناجحة, واعترف بإنجازات الأفراد, وشجع معاونيك دوماً.</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عاملهم كخبراء فيما يتقنونه, وتقبل أفكارهم التجديدية.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لا بد من توطيد "ثقافة الإشادة" داخل مؤسستك.</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كلف المتميزين بأعمال أهم ومسؤوليات أعلى.</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تذكر أنه كم من عبقريات رائعة تحطمت لأنها لم تجد في اللحظة الملائمة رئيساً صالحاً يثني بعدل ويشجع بتعقل ويهتم بطريقة تذكي نار الحماسة.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83490" y="1674545"/>
            <a:ext cx="10566202" cy="4683526"/>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المراقبة:</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إن الأمر شيء واحد, ولكن التنفيذ كل شيء, ولا تظهر صفات القائد ومقدرته إلا عند مراقبة التنفيذ.</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على القائد أن يعترف بالأعمال الحسنة, وعليه أن لا يتردد بتوجيه الانتباه نحو الأخطاء.</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إن الاحتكاك مع الحقيقة بكل محاسنها ومساويها يعطي القائد فكرة صحيحة أفضل من مئات التقارير.</a:t>
            </a:r>
            <a:endParaRPr lang="ar-EG" sz="1600" dirty="0">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latin typeface="Alexandria" pitchFamily="2" charset="-78"/>
                <a:cs typeface="Alexandria" pitchFamily="2" charset="-78"/>
              </a:rPr>
              <a:t>فن المعاقبة:</a:t>
            </a:r>
            <a:endParaRPr lang="en-GB" sz="1600" b="1" dirty="0">
              <a:latin typeface="Alexandria" pitchFamily="2" charset="-78"/>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لتكن العقوبة متناسبة مع الذنب والمذنب والظروف المحيطة.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تركز المعاقبين في عمل واحد, فالاجتماع يولد القوة, وقوة الشر هدامة.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تعاقب الرئيس أمام مرؤوسيه حتى لا ينهار مبدأ السلطة وتتحطم سلسلة القيادة.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تناقش مشاغباً أمام الآخرين.</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من العقوبة تغيير نوع العمل, اللوم, ترك استثارة المعاقب .. الخ.</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فن التعاون مع القادة الآخرين</a:t>
            </a:r>
            <a:r>
              <a:rPr lang="ar-EG"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lvl="0" algn="justLow" rtl="1">
              <a:spcBef>
                <a:spcPts val="600"/>
              </a:spcBef>
              <a:spcAft>
                <a:spcPts val="0"/>
              </a:spcAft>
              <a:tabLst>
                <a:tab pos="2637155" algn="ctr"/>
                <a:tab pos="5274310" algn="r"/>
                <a:tab pos="447675" algn="r"/>
                <a:tab pos="487680" algn="r"/>
              </a:tabLst>
            </a:pP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6321" y="1645857"/>
            <a:ext cx="10679357" cy="4669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ثانياً. </a:t>
            </a:r>
            <a:r>
              <a:rPr lang="ar-EG" sz="1800" b="1" kern="0" dirty="0">
                <a:solidFill>
                  <a:schemeClr val="tx1"/>
                </a:solidFill>
                <a:effectLst/>
                <a:latin typeface="Alexandria" pitchFamily="2" charset="-78"/>
                <a:ea typeface="Times New Roman" panose="02020603050405020304" pitchFamily="18" charset="0"/>
                <a:cs typeface="Alexandria" pitchFamily="2" charset="-78"/>
              </a:rPr>
              <a:t>معوقات القيادة الأخلاقية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r>
              <a:rPr lang="ar-EG" sz="1600" b="0" i="0" dirty="0">
                <a:solidFill>
                  <a:schemeClr val="tx1"/>
                </a:solidFill>
                <a:effectLst/>
                <a:latin typeface="Alexandria" pitchFamily="2" charset="-78"/>
                <a:cs typeface="Alexandria" pitchFamily="2" charset="-78"/>
              </a:rPr>
              <a:t>تنقسم هذه المشكلات والمعوقات إلى ثلاثة أنواع رئيسة وهي:</a:t>
            </a:r>
          </a:p>
          <a:p>
            <a:pPr algn="r"/>
            <a:r>
              <a:rPr lang="ar-EG" sz="1600" b="0" i="0" dirty="0">
                <a:solidFill>
                  <a:schemeClr val="tx1"/>
                </a:solidFill>
                <a:effectLst/>
                <a:latin typeface="Alexandria" pitchFamily="2" charset="-78"/>
                <a:cs typeface="Alexandria" pitchFamily="2" charset="-78"/>
              </a:rPr>
              <a:t>(أ) العوائق الإدارية:</a:t>
            </a:r>
          </a:p>
          <a:p>
            <a:pPr algn="r"/>
            <a:r>
              <a:rPr lang="ar-EG" sz="1600" b="0" i="0" dirty="0">
                <a:solidFill>
                  <a:schemeClr val="tx1"/>
                </a:solidFill>
                <a:effectLst/>
                <a:latin typeface="Alexandria" pitchFamily="2" charset="-78"/>
                <a:cs typeface="Alexandria" pitchFamily="2" charset="-78"/>
              </a:rPr>
              <a:t>حيث تتعدد وتتنوع المعوقات الإدارية التي تعترض القيادات الإدارية في الدول النامية وتحد من فاعليتها، وأهم المعوقات التي كشفت عنها التطبيقات العملية:</a:t>
            </a:r>
          </a:p>
          <a:p>
            <a:pPr algn="r"/>
            <a:r>
              <a:rPr lang="ar-EG" sz="1600" b="0" i="0" dirty="0">
                <a:solidFill>
                  <a:schemeClr val="tx1"/>
                </a:solidFill>
                <a:effectLst/>
                <a:latin typeface="Alexandria" pitchFamily="2" charset="-78"/>
                <a:cs typeface="Alexandria" pitchFamily="2" charset="-78"/>
              </a:rPr>
              <a:t>1.المركزية الشديدة وعدم التفويض.</a:t>
            </a:r>
          </a:p>
          <a:p>
            <a:pPr algn="r"/>
            <a:r>
              <a:rPr lang="ar-EG" sz="1600" b="0" i="0" dirty="0">
                <a:solidFill>
                  <a:schemeClr val="tx1"/>
                </a:solidFill>
                <a:effectLst/>
                <a:latin typeface="Alexandria" pitchFamily="2" charset="-78"/>
                <a:cs typeface="Alexandria" pitchFamily="2" charset="-78"/>
              </a:rPr>
              <a:t>2.التخطيط غير السليم.</a:t>
            </a:r>
          </a:p>
          <a:p>
            <a:pPr algn="r"/>
            <a:r>
              <a:rPr lang="ar-EG" sz="1600" b="0" i="0" dirty="0">
                <a:solidFill>
                  <a:schemeClr val="tx1"/>
                </a:solidFill>
                <a:effectLst/>
                <a:latin typeface="Alexandria" pitchFamily="2" charset="-78"/>
                <a:cs typeface="Alexandria" pitchFamily="2" charset="-78"/>
              </a:rPr>
              <a:t>3.عدم وفرة المعلومات اللازمة لاتخاذ القرارات.</a:t>
            </a:r>
          </a:p>
          <a:p>
            <a:pPr algn="r"/>
            <a:r>
              <a:rPr lang="ar-EG" sz="1600" b="0" i="0" dirty="0">
                <a:solidFill>
                  <a:schemeClr val="tx1"/>
                </a:solidFill>
                <a:effectLst/>
                <a:latin typeface="Alexandria" pitchFamily="2" charset="-78"/>
                <a:cs typeface="Alexandria" pitchFamily="2" charset="-78"/>
              </a:rPr>
              <a:t>4.البيروقراطية وتباين وتعقد الإجراءات.</a:t>
            </a:r>
          </a:p>
          <a:p>
            <a:pPr algn="r"/>
            <a:r>
              <a:rPr lang="ar-EG" sz="1600" b="0" i="0" dirty="0">
                <a:solidFill>
                  <a:schemeClr val="tx1"/>
                </a:solidFill>
                <a:effectLst/>
                <a:latin typeface="Alexandria" pitchFamily="2" charset="-78"/>
                <a:cs typeface="Alexandria" pitchFamily="2" charset="-78"/>
              </a:rPr>
              <a:t>5.الوضع التنظيمي للأجهزة الإدارية.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1600" b="0" i="0" dirty="0">
                <a:solidFill>
                  <a:schemeClr val="tx1"/>
                </a:solidFill>
                <a:effectLst/>
                <a:latin typeface="Alexandria" pitchFamily="2" charset="-78"/>
                <a:cs typeface="Alexandria" pitchFamily="2" charset="-78"/>
              </a:rPr>
              <a:t>ب) العوائق البيئية:</a:t>
            </a:r>
          </a:p>
          <a:p>
            <a:pPr algn="r"/>
            <a:r>
              <a:rPr lang="ar-EG" sz="1600" b="0" i="0" dirty="0">
                <a:solidFill>
                  <a:schemeClr val="tx1"/>
                </a:solidFill>
                <a:effectLst/>
                <a:latin typeface="Alexandria" pitchFamily="2" charset="-78"/>
                <a:cs typeface="Alexandria" pitchFamily="2" charset="-78"/>
              </a:rPr>
              <a:t>إن معظم المعوقات البيئية التي تواجه القيادات الإدارية في أغلب الدول النامية تنبع من اعتبارات سياسية واجتماعية وفنية، وضغوط وتأثرات شخصية تمارسها الجماعات الضاغطة أو المنظمات المهنية، وكلها تحول دون تمكين القيادات من ممارسة مهامها، أو دون التزامها بالموضوعية في اتخاذ قراراتها. ومن أهم المعوقات البيئية التي تواجه القيادات الإدارية في معظم الدول النامية، والتي كشفت عنها التطبيقات العملية:</a:t>
            </a:r>
          </a:p>
          <a:p>
            <a:pPr algn="r"/>
            <a:r>
              <a:rPr lang="ar-EG" sz="1600" b="0" i="0" dirty="0">
                <a:solidFill>
                  <a:schemeClr val="tx1"/>
                </a:solidFill>
                <a:effectLst/>
                <a:latin typeface="Alexandria" pitchFamily="2" charset="-78"/>
                <a:cs typeface="Alexandria" pitchFamily="2" charset="-78"/>
              </a:rPr>
              <a:t>1.عدم استقرار الأنظمة السياسية.</a:t>
            </a:r>
          </a:p>
          <a:p>
            <a:pPr algn="r"/>
            <a:r>
              <a:rPr lang="ar-EG" sz="1600" b="0" i="0" dirty="0">
                <a:solidFill>
                  <a:schemeClr val="tx1"/>
                </a:solidFill>
                <a:effectLst/>
                <a:latin typeface="Alexandria" pitchFamily="2" charset="-78"/>
                <a:cs typeface="Alexandria" pitchFamily="2" charset="-78"/>
              </a:rPr>
              <a:t>2.الانقسامات السياسية والاجتماعية داخل هذه الأنظمة.</a:t>
            </a:r>
          </a:p>
          <a:p>
            <a:pPr algn="r"/>
            <a:r>
              <a:rPr lang="ar-EG" sz="1600" b="0" i="0" dirty="0">
                <a:solidFill>
                  <a:schemeClr val="tx1"/>
                </a:solidFill>
                <a:effectLst/>
                <a:latin typeface="Alexandria" pitchFamily="2" charset="-78"/>
                <a:cs typeface="Alexandria" pitchFamily="2" charset="-78"/>
              </a:rPr>
              <a:t>3.الموروثات الاجتماعية وما يرتبط بها من عادات وتقاليد.</a:t>
            </a:r>
          </a:p>
          <a:p>
            <a:pPr algn="r"/>
            <a:r>
              <a:rPr lang="ar-EG" sz="1600" b="0" i="0" dirty="0">
                <a:solidFill>
                  <a:schemeClr val="tx1"/>
                </a:solidFill>
                <a:effectLst/>
                <a:latin typeface="Alexandria" pitchFamily="2" charset="-78"/>
                <a:cs typeface="Alexandria" pitchFamily="2" charset="-78"/>
              </a:rPr>
              <a:t>4.غموض وجمود الأنظمة واللوائح.</a:t>
            </a:r>
          </a:p>
          <a:p>
            <a:pPr algn="r"/>
            <a:r>
              <a:rPr lang="ar-EG" sz="1600" b="0" i="0" dirty="0">
                <a:solidFill>
                  <a:schemeClr val="tx1"/>
                </a:solidFill>
                <a:effectLst/>
                <a:latin typeface="Alexandria" pitchFamily="2" charset="-78"/>
                <a:cs typeface="Alexandria" pitchFamily="2" charset="-78"/>
              </a:rPr>
              <a:t>5.عدم الاستفادة من التقدم العلمي والتكنولوجي في مجال إدارة التنمية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0" i="0" dirty="0">
                <a:solidFill>
                  <a:srgbClr val="777777"/>
                </a:solidFill>
                <a:effectLst/>
                <a:latin typeface="Bahij_thesansarabic-plain"/>
              </a:rPr>
              <a:t>(</a:t>
            </a:r>
            <a:r>
              <a:rPr lang="ar-EG" b="0" i="0" dirty="0">
                <a:solidFill>
                  <a:schemeClr val="tx1"/>
                </a:solidFill>
                <a:effectLst/>
                <a:latin typeface="Alexandria" pitchFamily="2" charset="-78"/>
                <a:cs typeface="Alexandria" pitchFamily="2" charset="-78"/>
              </a:rPr>
              <a:t>ج) المعوقات النابعة من وضع القيادات الإدارية:</a:t>
            </a:r>
          </a:p>
          <a:p>
            <a:pPr algn="r"/>
            <a:r>
              <a:rPr lang="ar-EG" b="0" i="0" dirty="0">
                <a:solidFill>
                  <a:schemeClr val="tx1"/>
                </a:solidFill>
                <a:effectLst/>
                <a:latin typeface="Alexandria" pitchFamily="2" charset="-78"/>
                <a:cs typeface="Alexandria" pitchFamily="2" charset="-78"/>
              </a:rPr>
              <a:t>إن من أهم المعوقات التي تواجه الإدارة في الدول النامية التي تنعكس على القيادات الإدارية، عجز القيادات الإدارية عن القيام بدورها القيادي وحل المشكلات المعقدة التي تواجهها في ظل مراحل التغير والتطوير التي تشهدها الأجهزة الإدارية في هذه الدول في مرحلتها الحالية. ومن أهم المعوقات المرتبطة بوضع القيادات الإدارية في الدول النامية والتي كشفت عنها التطبيقات العملية:</a:t>
            </a:r>
          </a:p>
          <a:p>
            <a:pPr algn="r"/>
            <a:r>
              <a:rPr lang="ar-EG" b="0" i="0" dirty="0">
                <a:solidFill>
                  <a:schemeClr val="tx1"/>
                </a:solidFill>
                <a:effectLst/>
                <a:latin typeface="Alexandria" pitchFamily="2" charset="-78"/>
                <a:cs typeface="Alexandria" pitchFamily="2" charset="-78"/>
              </a:rPr>
              <a:t>1.عدم توافر الكوادر القيادية الفعالة.</a:t>
            </a:r>
          </a:p>
          <a:p>
            <a:pPr algn="r"/>
            <a:r>
              <a:rPr lang="ar-EG" b="0" i="0" dirty="0">
                <a:solidFill>
                  <a:schemeClr val="tx1"/>
                </a:solidFill>
                <a:effectLst/>
                <a:latin typeface="Alexandria" pitchFamily="2" charset="-78"/>
                <a:cs typeface="Alexandria" pitchFamily="2" charset="-78"/>
              </a:rPr>
              <a:t>2.عدم سلامة طرق وأساليب اختيار هذه القيادات.</a:t>
            </a:r>
          </a:p>
          <a:p>
            <a:pPr algn="r"/>
            <a:r>
              <a:rPr lang="ar-EG" b="0" i="0" dirty="0">
                <a:solidFill>
                  <a:schemeClr val="tx1"/>
                </a:solidFill>
                <a:effectLst/>
                <a:latin typeface="Alexandria" pitchFamily="2" charset="-78"/>
                <a:cs typeface="Alexandria" pitchFamily="2" charset="-78"/>
              </a:rPr>
              <a:t>3.خوف القيادات من المسؤولية وترددها أو إحجامها عن اتخاذ القرارات لحل المشكلات الطارئة.</a:t>
            </a:r>
          </a:p>
          <a:p>
            <a:pPr algn="r"/>
            <a:r>
              <a:rPr lang="ar-EG" b="0" i="0" dirty="0">
                <a:solidFill>
                  <a:schemeClr val="tx1"/>
                </a:solidFill>
                <a:effectLst/>
                <a:latin typeface="Alexandria" pitchFamily="2" charset="-78"/>
                <a:cs typeface="Alexandria" pitchFamily="2" charset="-78"/>
              </a:rPr>
              <a:t>4.عدم إحساس القيادات بالأمان والاطمئنان الوظيفي النفسي.</a:t>
            </a:r>
          </a:p>
          <a:p>
            <a:pPr algn="r"/>
            <a:r>
              <a:rPr lang="ar-EG" b="0" i="0" dirty="0">
                <a:solidFill>
                  <a:schemeClr val="tx1"/>
                </a:solidFill>
                <a:effectLst/>
                <a:latin typeface="Alexandria" pitchFamily="2" charset="-78"/>
                <a:cs typeface="Alexandria" pitchFamily="2" charset="-78"/>
              </a:rPr>
              <a:t>5.عدم اهتمام القيادات بالأساليب العلمية والتكنولوجية الحديثة في مجال الإدارة.</a:t>
            </a:r>
          </a:p>
          <a:p>
            <a:pPr algn="r"/>
            <a:r>
              <a:rPr lang="ar-EG" b="0" i="0" dirty="0">
                <a:solidFill>
                  <a:schemeClr val="tx1"/>
                </a:solidFill>
                <a:effectLst/>
                <a:latin typeface="Alexandria" pitchFamily="2" charset="-78"/>
                <a:cs typeface="Alexandria" pitchFamily="2" charset="-78"/>
              </a:rPr>
              <a:t>3.اعتمادها على الخبرة الشخصية والاستشارة الأجنبية.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800000"/>
                </a:solidFill>
                <a:effectLst/>
                <a:latin typeface="Alexandria" pitchFamily="2" charset="-78"/>
                <a:cs typeface="Alexandria" pitchFamily="2" charset="-78"/>
              </a:rPr>
              <a:t> ما هي معوقات القيادة الإدارية</a:t>
            </a:r>
            <a:r>
              <a:rPr lang="ar-EG" b="1" i="0" dirty="0">
                <a:solidFill>
                  <a:srgbClr val="2C2F34"/>
                </a:solidFill>
                <a:effectLst/>
                <a:latin typeface="Alexandria" pitchFamily="2" charset="-78"/>
                <a:cs typeface="Alexandria" pitchFamily="2" charset="-78"/>
              </a:rPr>
              <a:t> ..؟</a:t>
            </a:r>
            <a:r>
              <a:rPr lang="ar-EG" b="0" i="0" dirty="0">
                <a:solidFill>
                  <a:srgbClr val="2C2F34"/>
                </a:solidFill>
                <a:effectLst/>
                <a:latin typeface="Alexandria" pitchFamily="2" charset="-78"/>
                <a:cs typeface="Alexandria" pitchFamily="2" charset="-78"/>
              </a:rPr>
              <a:t> </a:t>
            </a:r>
          </a:p>
          <a:p>
            <a:pPr algn="just"/>
            <a:r>
              <a:rPr lang="ar-EG" b="0" i="0" dirty="0">
                <a:solidFill>
                  <a:srgbClr val="2C2F34"/>
                </a:solidFill>
                <a:effectLst/>
                <a:latin typeface="Alexandria" pitchFamily="2" charset="-78"/>
                <a:cs typeface="Alexandria" pitchFamily="2" charset="-78"/>
              </a:rPr>
              <a:t> يقصد بمعوقات القيادة الإدارية بأنها هي العوائق و الحواجز التي تمنع القيادات الإدارية من تنفيذ مهامهم و مسئولياتهم و تتنوع تلك المعوقات ما بين معوقات ترتبط بالأشخاص ،و آخري ترتبط بالبيئة و معوقات ترتبط بنظم الإدارة ،و هي كالتالي :                                                                                                    </a:t>
            </a:r>
          </a:p>
          <a:p>
            <a:pPr algn="just"/>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42308" y="2250462"/>
            <a:ext cx="10453255" cy="2252924"/>
          </a:xfrm>
          <a:prstGeom prst="rect">
            <a:avLst/>
          </a:prstGeom>
          <a:noFill/>
        </p:spPr>
        <p:txBody>
          <a:bodyPr wrap="square" rtlCol="0">
            <a:spAutoFit/>
          </a:bodyPr>
          <a:lstStyle/>
          <a:p>
            <a:pPr marL="609600" indent="-609600" algn="r">
              <a:lnSpc>
                <a:spcPct val="90000"/>
              </a:lnSpc>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b="0" i="0" dirty="0">
                <a:solidFill>
                  <a:srgbClr val="800000"/>
                </a:solidFill>
                <a:effectLst/>
                <a:latin typeface="Alexandria" pitchFamily="2" charset="-78"/>
                <a:cs typeface="Alexandria" pitchFamily="2" charset="-78"/>
              </a:rPr>
              <a:t>1-  معوقات ترتبط بالإدارة و تسمى بالمعوقات الإدارية .. </a:t>
            </a:r>
            <a:r>
              <a:rPr lang="ar-EG" b="0" i="0" dirty="0">
                <a:solidFill>
                  <a:srgbClr val="2C2F34"/>
                </a:solidFill>
                <a:effectLst/>
                <a:latin typeface="Alexandria" pitchFamily="2" charset="-78"/>
                <a:cs typeface="Alexandria" pitchFamily="2" charset="-78"/>
              </a:rPr>
              <a:t>و تشتمل عدم التخطيط بشكل جيد ،و عدم الالتزام بالقواعد و القوانين الإدارية ،و عدم توافر المعلومات الدقيقة اللازمة لاتخاذ القرارات الصحيحة ،و الروتين و اللوائح البيروقراطية ،و التمسك بالمركزية ،و عدم التفويض الذي من الممكن أن يعتمد عليه في تيسير العمل الإداري ،و فشل الأوضاع التنظيمية للنظم الإدارية</a:t>
            </a:r>
            <a:endParaRPr lang="ar-SA" b="1" dirty="0">
              <a:latin typeface="Alexandria" pitchFamily="2" charset="-78"/>
              <a:cs typeface="Alexandria" pitchFamily="2" charset="-78"/>
            </a:endParaRPr>
          </a:p>
          <a:p>
            <a:pPr marL="609600" indent="-609600" algn="just">
              <a:lnSpc>
                <a:spcPct val="90000"/>
              </a:lnSpc>
              <a:buFontTx/>
              <a:buNone/>
            </a:pPr>
            <a:r>
              <a:rPr lang="ar-EG" sz="1600" b="0" i="0" dirty="0">
                <a:solidFill>
                  <a:srgbClr val="800000"/>
                </a:solidFill>
                <a:effectLst/>
                <a:latin typeface="Alexandria" pitchFamily="2" charset="-78"/>
                <a:cs typeface="Alexandria" pitchFamily="2" charset="-78"/>
              </a:rPr>
              <a:t>                                                       </a:t>
            </a:r>
            <a:endParaRPr lang="ar-EG" dirty="0">
              <a:solidFill>
                <a:srgbClr val="2C2F34"/>
              </a:solidFill>
              <a:latin typeface="Alexandria" pitchFamily="2" charset="-78"/>
              <a:cs typeface="Alexandria" pitchFamily="2" charset="-78"/>
            </a:endParaRPr>
          </a:p>
          <a:p>
            <a:pPr marL="609600" indent="-609600" algn="r">
              <a:lnSpc>
                <a:spcPct val="90000"/>
              </a:lnSpc>
              <a:buFontTx/>
              <a:buNone/>
            </a:pPr>
            <a:r>
              <a:rPr lang="ar-EG" dirty="0">
                <a:solidFill>
                  <a:srgbClr val="800000"/>
                </a:solidFill>
                <a:latin typeface="Alexandria" pitchFamily="2" charset="-78"/>
                <a:cs typeface="Alexandria" pitchFamily="2" charset="-78"/>
              </a:rPr>
              <a:t>  ثانياً معوقات ترتبط بالبيئة </a:t>
            </a:r>
            <a:r>
              <a:rPr lang="ar-EG" dirty="0">
                <a:solidFill>
                  <a:srgbClr val="2C2F34"/>
                </a:solidFill>
                <a:latin typeface="Alexandria" pitchFamily="2" charset="-78"/>
                <a:cs typeface="Alexandria" pitchFamily="2" charset="-78"/>
              </a:rPr>
              <a:t>و تسمى بالمعوقات البيئية .. و تتضمن عدم وجود لوائح واضحة بجانب المشكلات المرتبطة بالعادات ،و التقاليد ،و </a:t>
            </a:r>
            <a:r>
              <a:rPr lang="ar-EG" dirty="0" err="1">
                <a:solidFill>
                  <a:srgbClr val="2C2F34"/>
                </a:solidFill>
                <a:latin typeface="Alexandria" pitchFamily="2" charset="-78"/>
                <a:cs typeface="Alexandria" pitchFamily="2" charset="-78"/>
              </a:rPr>
              <a:t>الإنقسام</a:t>
            </a:r>
            <a:r>
              <a:rPr lang="ar-EG" dirty="0">
                <a:solidFill>
                  <a:srgbClr val="2C2F34"/>
                </a:solidFill>
                <a:latin typeface="Alexandria" pitchFamily="2" charset="-78"/>
                <a:cs typeface="Alexandria" pitchFamily="2" charset="-78"/>
              </a:rPr>
              <a:t> داخل الجماعات بجانب عدم توافر البيئة التكنولوجية السليمة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9</a:t>
            </a:r>
            <a:endParaRPr lang="en-US" sz="6000" b="1" dirty="0">
              <a:ea typeface="Roboto Light" panose="02000000000000000000" pitchFamily="2" charset="0"/>
            </a:endParaRPr>
          </a:p>
        </p:txBody>
      </p:sp>
      <p:sp>
        <p:nvSpPr>
          <p:cNvPr id="48" name="TextBox 47"/>
          <p:cNvSpPr txBox="1"/>
          <p:nvPr/>
        </p:nvSpPr>
        <p:spPr>
          <a:xfrm>
            <a:off x="942308" y="1685496"/>
            <a:ext cx="10487692" cy="3734292"/>
          </a:xfrm>
          <a:prstGeom prst="rect">
            <a:avLst/>
          </a:prstGeom>
          <a:noFill/>
        </p:spPr>
        <p:txBody>
          <a:bodyPr wrap="square" rtlCol="0">
            <a:spAutoFit/>
          </a:bodyPr>
          <a:lstStyle/>
          <a:p>
            <a:pPr marL="285750" indent="-285750" algn="just" rtl="1">
              <a:lnSpc>
                <a:spcPct val="107000"/>
              </a:lnSpc>
              <a:spcAft>
                <a:spcPts val="750"/>
              </a:spcAft>
              <a:buFont typeface="Arial" panose="020B0604020202020204" pitchFamily="34" charset="0"/>
              <a:buChar char="•"/>
            </a:pPr>
            <a:r>
              <a:rPr lang="ar-EG" b="0" i="0" dirty="0">
                <a:solidFill>
                  <a:srgbClr val="800000"/>
                </a:solidFill>
                <a:effectLst/>
                <a:latin typeface="Alexandria" pitchFamily="2" charset="-78"/>
                <a:cs typeface="Alexandria" pitchFamily="2" charset="-78"/>
              </a:rPr>
              <a:t>ثالثاً معوقات ترتبط بالقادة ..</a:t>
            </a:r>
            <a:r>
              <a:rPr lang="ar-EG" b="0" i="0" dirty="0">
                <a:solidFill>
                  <a:srgbClr val="2C2F34"/>
                </a:solidFill>
                <a:effectLst/>
                <a:latin typeface="Alexandria" pitchFamily="2" charset="-78"/>
                <a:cs typeface="Alexandria" pitchFamily="2" charset="-78"/>
              </a:rPr>
              <a:t> </a:t>
            </a:r>
          </a:p>
          <a:p>
            <a:pPr marL="285750" indent="-285750" algn="just" rtl="1">
              <a:lnSpc>
                <a:spcPct val="107000"/>
              </a:lnSpc>
              <a:spcAft>
                <a:spcPts val="750"/>
              </a:spcAft>
              <a:buFont typeface="Arial" panose="020B0604020202020204" pitchFamily="34" charset="0"/>
              <a:buChar char="•"/>
            </a:pPr>
            <a:r>
              <a:rPr lang="ar-EG" b="0" i="0" dirty="0">
                <a:solidFill>
                  <a:srgbClr val="2C2F34"/>
                </a:solidFill>
                <a:effectLst/>
                <a:latin typeface="Alexandria" pitchFamily="2" charset="-78"/>
                <a:cs typeface="Alexandria" pitchFamily="2" charset="-78"/>
              </a:rPr>
              <a:t>و تشتمل على غياب الكوادر القيادية التي تصلح لتولي المناصب القيادية بجانب كافة المشكلات التي من الممكن أن تواجه القيادات الإدارية مثل عدم القدرة على تحمل المسئولية و التردد ،و عدم شعور القيادات الإدارية بالراحة في العمل وفشلهم في مواكبة التطورات ،و السعي نحو تنمية مهاراتهم وقدراتهم و التعامل مع الأساليب و الطرق التقنية الحديثة و الاعتماد على استشارات الغير بشكل أساسي و من جانب آخر قد تفشل الرؤساء في اختيار القيادات حيث أن هناك بعض الرؤساء يخلطون بين اختيار القيادات الإدارية ،و بين العلاقات الشخصية و بالتالي عملية الاختيار تفقد الدقة و الشفافية و تتم بشكل غير صحيح فضلاً عن  وجود بعض القيادات  التي لا تسمع  لآراء الآخرين حتى ، و إن كانت صحيحة ،و تفضل دائماً الانفراد بآرائها و قراراتها و من المعوقات أيضاً عدم تأهيل القيادات للتعامل مع أساليب و نظم  المؤسسة و العمل في بيئة مملوءة بالتوتر و كثرة النزاعات بين العاملين مما يؤدي إلى انشغال القادة ،و المدراء في حل هذه النزاعات ،و هذا ما يعوقهم عن أداء مهامهم الأساسية .</a:t>
            </a:r>
            <a:endParaRPr lang="en-US" alt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333333"/>
                </a:solidFill>
                <a:effectLst/>
                <a:latin typeface="Alexandria" pitchFamily="2" charset="-78"/>
                <a:cs typeface="Alexandria" pitchFamily="2" charset="-78"/>
              </a:rPr>
              <a:t>بعض المشكلات الإدارية للقادة التربويين: </a:t>
            </a:r>
          </a:p>
          <a:p>
            <a:pPr algn="r"/>
            <a:r>
              <a:rPr lang="ar-EG" b="1" i="0" dirty="0">
                <a:solidFill>
                  <a:srgbClr val="333333"/>
                </a:solidFill>
                <a:effectLst/>
                <a:latin typeface="Alexandria" pitchFamily="2" charset="-78"/>
                <a:cs typeface="Alexandria" pitchFamily="2" charset="-78"/>
              </a:rPr>
              <a:t>مشاكل إدارية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تنظيمية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ثقافية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اجتماعية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فنية</a:t>
            </a:r>
            <a:br>
              <a:rPr lang="ar-EG" b="1"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المدرسة مؤسسة اجتماعية، كالمؤسسة الدينية أو الأسرية ، لها تاريخها ومفرداتها اللغوية المتخصصة ، وناس ذوو وظائف بيروقراطية ، ومجموعة من القواعد والترتيبات والإجراءات المعقدة المتبعة خاصة بها . وكأية مؤسسة اجتماعية تقوم بتجديد أدوار مختلفة وحقوق مختلفة ، ومسؤوليات مختلفة لمختلف الناس فيها وإن ما يجعل المدرسة وإدارتها مؤسسة قائمة هو تلك المجموعة المحددة من الوظائف الأساسية التي تقوم بها لخدمة المجتمع.</a:t>
            </a:r>
          </a:p>
          <a:p>
            <a:pPr algn="r"/>
            <a:r>
              <a:rPr lang="ar-EG" b="0" i="0" dirty="0">
                <a:solidFill>
                  <a:srgbClr val="333333"/>
                </a:solidFill>
                <a:effectLst/>
                <a:latin typeface="Alexandria" pitchFamily="2" charset="-78"/>
                <a:cs typeface="Alexandria" pitchFamily="2" charset="-78"/>
              </a:rPr>
              <a:t>وتواجه الإدارة المدرسية عدد من المعوقات ، وهذه المعوقات قد تكون إدارية أو تنظيمية أو فنية أو اجتماعية، ويمكن استعراض أهم المعوقات على النحو التالي</a:t>
            </a:r>
            <a:r>
              <a:rPr lang="ar-EG" sz="2000" b="0" i="0" dirty="0">
                <a:solidFill>
                  <a:srgbClr val="333333"/>
                </a:solidFill>
                <a:effectLst/>
                <a:latin typeface="Trebuchet MS" panose="020B0603020202020204" pitchFamily="34" charset="0"/>
              </a:rPr>
              <a: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42309" y="1884218"/>
            <a:ext cx="10381474" cy="3514873"/>
          </a:xfrm>
          <a:prstGeom prst="rect">
            <a:avLst/>
          </a:prstGeom>
          <a:noFill/>
        </p:spPr>
        <p:txBody>
          <a:bodyPr wrap="square" rtlCol="0">
            <a:spAutoFit/>
          </a:bodyPr>
          <a:lstStyle/>
          <a:p>
            <a:pPr algn="r"/>
            <a:r>
              <a:rPr lang="ar-EG" sz="2400" b="1" i="0" dirty="0">
                <a:solidFill>
                  <a:srgbClr val="333333"/>
                </a:solidFill>
                <a:effectLst/>
                <a:latin typeface="Trebuchet MS" panose="020B0603020202020204" pitchFamily="34" charset="0"/>
              </a:rPr>
              <a:t>1. </a:t>
            </a:r>
            <a:r>
              <a:rPr lang="ar-EG" b="1" i="0" dirty="0">
                <a:solidFill>
                  <a:srgbClr val="333333"/>
                </a:solidFill>
                <a:effectLst/>
                <a:latin typeface="Alexandria" pitchFamily="2" charset="-78"/>
                <a:cs typeface="Alexandria" pitchFamily="2" charset="-78"/>
              </a:rPr>
              <a:t>مشاكل إدارية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وجود أسلوب إداري يتم من خلاله ممارسة الإدارة بشكل منظم.</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عدم وجود قواعد وقوانين إدارية تكفل حسن سير العمل بنظام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انعدام الرقابة والمتابعة لسير العمل أثناء الإدارة الذاتية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انعدام الحوافز والمكافآت المعنوية .</a:t>
            </a:r>
          </a:p>
          <a:p>
            <a:pPr algn="r"/>
            <a:r>
              <a:rPr lang="ar-EG" b="1" i="0" dirty="0">
                <a:solidFill>
                  <a:srgbClr val="333333"/>
                </a:solidFill>
                <a:effectLst/>
                <a:latin typeface="Alexandria" pitchFamily="2" charset="-78"/>
                <a:cs typeface="Alexandria" pitchFamily="2" charset="-78"/>
              </a:rPr>
              <a:t>2. مشاكل تنظيمية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وجود خطة منظمة لسير العمل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عدم وجود هيئة عامة تعني بالعمل والمؤسسة تزيد الانتاجية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عدم توزيع الأدوار على العاملين في المؤسسة يكفل المساواة وتساوي الفرص والعدالة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عدم التنسيق بين الإدارة والجماعة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‌ه- التعارض بين الإدارة والعمل الأساسي للموظف مما يؤثر سلباً على الإنتاج.</a:t>
            </a: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6836" y="1847273"/>
            <a:ext cx="10122856" cy="3139321"/>
          </a:xfrm>
          <a:prstGeom prst="rect">
            <a:avLst/>
          </a:prstGeom>
          <a:noFill/>
        </p:spPr>
        <p:txBody>
          <a:bodyPr wrap="square" rtlCol="0">
            <a:spAutoFit/>
          </a:bodyPr>
          <a:lstStyle/>
          <a:p>
            <a:pPr algn="r"/>
            <a:r>
              <a:rPr lang="ar-EG" b="1" i="0" dirty="0">
                <a:solidFill>
                  <a:srgbClr val="333333"/>
                </a:solidFill>
                <a:effectLst/>
                <a:latin typeface="Alexandria" pitchFamily="2" charset="-78"/>
                <a:cs typeface="Alexandria" pitchFamily="2" charset="-78"/>
              </a:rPr>
              <a:t>3. مشاكل ثقافية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الوعي الكامل لدور الإدارة</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انعدام قنوات الاتصال لدى الإدارة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عدم فهم الأهداف العامة والخصائص الهامة لدى الإدارة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التسلط والسيطرة وحب التملك .</a:t>
            </a:r>
          </a:p>
          <a:p>
            <a:pPr algn="r"/>
            <a:endParaRPr lang="ar-EG" dirty="0">
              <a:solidFill>
                <a:srgbClr val="333333"/>
              </a:solidFill>
              <a:latin typeface="Alexandria" pitchFamily="2" charset="-78"/>
              <a:cs typeface="Alexandria" pitchFamily="2" charset="-78"/>
            </a:endParaRPr>
          </a:p>
          <a:p>
            <a:pPr algn="r"/>
            <a:endParaRPr lang="ar-EG" b="0" i="0" dirty="0">
              <a:solidFill>
                <a:srgbClr val="333333"/>
              </a:solidFill>
              <a:effectLst/>
              <a:latin typeface="Alexandria" pitchFamily="2" charset="-78"/>
              <a:cs typeface="Alexandria" pitchFamily="2" charset="-78"/>
            </a:endParaRPr>
          </a:p>
          <a:p>
            <a:pPr algn="r"/>
            <a:r>
              <a:rPr lang="ar-EG" b="1" i="0" dirty="0">
                <a:solidFill>
                  <a:srgbClr val="333333"/>
                </a:solidFill>
                <a:effectLst/>
                <a:latin typeface="Alexandria" pitchFamily="2" charset="-78"/>
                <a:cs typeface="Alexandria" pitchFamily="2" charset="-78"/>
              </a:rPr>
              <a:t>4. مشاكل اجتماعية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السيطرة المفروضة من قبل شخص معين على جهاز إداري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الاعتماد على الغير والاتكالية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انتشار الفساد والمحسوبية والرشوة من قبل فئة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7928" y="18721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87927" y="2101396"/>
            <a:ext cx="10704945" cy="1384995"/>
          </a:xfrm>
          <a:prstGeom prst="rect">
            <a:avLst/>
          </a:prstGeom>
          <a:noFill/>
        </p:spPr>
        <p:txBody>
          <a:bodyPr wrap="square" rtlCol="0">
            <a:spAutoFit/>
          </a:bodyPr>
          <a:lstStyle/>
          <a:p>
            <a:pPr algn="r"/>
            <a:r>
              <a:rPr lang="ar-EG" sz="2000" b="1" dirty="0">
                <a:solidFill>
                  <a:srgbClr val="3C4859"/>
                </a:solidFill>
                <a:latin typeface="Alexandria" pitchFamily="2" charset="-78"/>
                <a:cs typeface="Alexandria" pitchFamily="2" charset="-78"/>
              </a:rPr>
              <a:t> </a:t>
            </a:r>
            <a:r>
              <a:rPr lang="ar-EG" sz="1600" b="1" i="0" dirty="0">
                <a:solidFill>
                  <a:srgbClr val="333333"/>
                </a:solidFill>
                <a:effectLst/>
                <a:latin typeface="Alexandria" pitchFamily="2" charset="-78"/>
                <a:cs typeface="Alexandria" pitchFamily="2" charset="-78"/>
              </a:rPr>
              <a:t>5. مشاكل فنية :</a:t>
            </a:r>
            <a:endParaRPr lang="ar-EG" sz="1600" b="0" i="0" dirty="0">
              <a:solidFill>
                <a:srgbClr val="333333"/>
              </a:solidFill>
              <a:effectLst/>
              <a:latin typeface="Alexandria" pitchFamily="2" charset="-78"/>
              <a:cs typeface="Alexandria" pitchFamily="2" charset="-78"/>
            </a:endParaRPr>
          </a:p>
          <a:p>
            <a:pPr algn="r"/>
            <a:r>
              <a:rPr lang="ar-EG" sz="1600" b="0" i="0" dirty="0">
                <a:solidFill>
                  <a:srgbClr val="333333"/>
                </a:solidFill>
                <a:effectLst/>
                <a:latin typeface="Alexandria" pitchFamily="2" charset="-78"/>
                <a:cs typeface="Alexandria" pitchFamily="2" charset="-78"/>
              </a:rPr>
              <a:t>‌أ- عدم التدريب والخبرة والدراسة والكفاءة الكافية للإدارة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‌ب- عدم حضور دورات وندوات والتطبيق العملي للإدارة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‌ج- بالإضافة لعدم التخطيط الجيد وعدم الرقابة وعدم التنسيق والتنظيم الجيد والمركزية في اتخاذ القرار، وعدم قبول التغيير.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6" y="2367722"/>
            <a:ext cx="10384533" cy="2062103"/>
          </a:xfrm>
          <a:prstGeom prst="rect">
            <a:avLst/>
          </a:prstGeom>
          <a:noFill/>
        </p:spPr>
        <p:txBody>
          <a:bodyPr wrap="square" rtlCol="0">
            <a:spAutoFit/>
          </a:bodyPr>
          <a:lstStyle/>
          <a:p>
            <a:pPr algn="r"/>
            <a:r>
              <a:rPr lang="ar-EG" sz="1600" i="0" dirty="0">
                <a:effectLst/>
                <a:latin typeface="Alexandria" pitchFamily="2" charset="-78"/>
                <a:cs typeface="Alexandria" pitchFamily="2" charset="-78"/>
              </a:rPr>
              <a:t>6- أهم معوقات تنمية القيادة التربوية في وظيفة الرقابة:</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ا- الفشل في محاسبة المخالفين و المقصرين.</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ب- ضعف نظام المتابعة و التقييم للعمل الإداري التربوي.</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ج- انتشار الرشوة بين قيادات و كوادر الإدارة التربوية.</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د- سعي الأحزاب السياسية </a:t>
            </a:r>
            <a:r>
              <a:rPr lang="ar-EG" sz="1600" i="0" dirty="0" err="1">
                <a:effectLst/>
                <a:latin typeface="Alexandria" pitchFamily="2" charset="-78"/>
                <a:cs typeface="Alexandria" pitchFamily="2" charset="-78"/>
              </a:rPr>
              <a:t>لتسييس</a:t>
            </a:r>
            <a:r>
              <a:rPr lang="ar-EG" sz="1600" i="0" dirty="0">
                <a:effectLst/>
                <a:latin typeface="Alexandria" pitchFamily="2" charset="-78"/>
                <a:cs typeface="Alexandria" pitchFamily="2" charset="-78"/>
              </a:rPr>
              <a:t> نظم الإدارة لتربوية لمصلحتها.</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ه- ضعف كفاءة الكادر الإداري الرقابي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و- ضعف التزام الكادر الإداري بالدوام الرسمي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ز- غياب الرقابة الشعبية على أداء نظم الإدارة التربوية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311174" y="5676009"/>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5" y="2199203"/>
            <a:ext cx="10495370" cy="3139321"/>
          </a:xfrm>
          <a:prstGeom prst="rect">
            <a:avLst/>
          </a:prstGeom>
          <a:noFill/>
        </p:spPr>
        <p:txBody>
          <a:bodyPr wrap="square" rtlCol="0">
            <a:spAutoFit/>
          </a:bodyPr>
          <a:lstStyle/>
          <a:p>
            <a:pPr marL="285750" indent="-285750" algn="r">
              <a:buFont typeface="Arial" panose="020B0604020202020204" pitchFamily="34" charset="0"/>
              <a:buChar char="•"/>
            </a:pPr>
            <a:r>
              <a:rPr lang="ar-EG" i="0" dirty="0">
                <a:effectLst/>
                <a:latin typeface="Alexandria" pitchFamily="2" charset="-78"/>
                <a:cs typeface="Alexandria" pitchFamily="2" charset="-78"/>
              </a:rPr>
              <a:t>7- معوقات تنمية القيادة التربوية في وظيفة التنظيم:</a:t>
            </a:r>
            <a:br>
              <a:rPr lang="ar-EG" dirty="0">
                <a:latin typeface="Alexandria" pitchFamily="2" charset="-78"/>
                <a:cs typeface="Alexandria" pitchFamily="2" charset="-78"/>
              </a:rPr>
            </a:br>
            <a:r>
              <a:rPr lang="ar-EG" i="0" dirty="0">
                <a:effectLst/>
                <a:latin typeface="Alexandria" pitchFamily="2" charset="-78"/>
                <a:cs typeface="Alexandria" pitchFamily="2" charset="-78"/>
              </a:rPr>
              <a:t>- تدخّل الشخصيات الاجتماعية في تعيين و تقييم قيادات و كوادر الإدارة التربوية.</a:t>
            </a:r>
            <a:br>
              <a:rPr lang="ar-EG" dirty="0">
                <a:latin typeface="Alexandria" pitchFamily="2" charset="-78"/>
                <a:cs typeface="Alexandria" pitchFamily="2" charset="-78"/>
              </a:rPr>
            </a:br>
            <a:r>
              <a:rPr lang="ar-EG" i="0" dirty="0">
                <a:effectLst/>
                <a:latin typeface="Alexandria" pitchFamily="2" charset="-78"/>
                <a:cs typeface="Alexandria" pitchFamily="2" charset="-78"/>
              </a:rPr>
              <a:t>- إسناد الصلاحيات بحسب التقارب الطائفي بين الرؤساء و المرؤوسين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التقاسم السياسي للهيكل الإداري بوزارة التربية و التعليم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عشوائية التقسيم الإداري التربوي الحالي </a:t>
            </a:r>
            <a:r>
              <a:rPr lang="ar-EG" i="0">
                <a:effectLst/>
                <a:latin typeface="Alexandria" pitchFamily="2" charset="-78"/>
                <a:cs typeface="Alexandria" pitchFamily="2" charset="-78"/>
              </a:rPr>
              <a:t>في الدول العربية.</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التوصيف الوظيفي للوظائف الإدارية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سوء توزيع المخصصات المالية بين مستويات ووحدات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اختلاف الهياكل التنظيمية المعمول بها في نظم الإدارة التربوية ووحداتها المتماثلة الهدف و النشاط.</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التباين الكمي (بشريا و ماديا ) في امكانات نظم ووحدات الإدارة التربوية المتماثلة الهدف و النشاط.</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الضوضاء التي يحدثها المراجعون أثناء الدوام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5" y="2199203"/>
            <a:ext cx="10390908" cy="3939540"/>
          </a:xfrm>
          <a:prstGeom prst="rect">
            <a:avLst/>
          </a:prstGeom>
          <a:noFill/>
        </p:spPr>
        <p:txBody>
          <a:bodyPr wrap="square" rtlCol="0">
            <a:spAutoFit/>
          </a:bodyPr>
          <a:lstStyle/>
          <a:p>
            <a:pPr algn="r"/>
            <a:r>
              <a:rPr lang="ar-EG" sz="2400" b="0" i="0" dirty="0">
                <a:solidFill>
                  <a:srgbClr val="212529"/>
                </a:solidFill>
                <a:effectLst/>
                <a:latin typeface="TheSans"/>
              </a:rPr>
              <a:t> 8- </a:t>
            </a:r>
            <a:r>
              <a:rPr lang="ar-EG" i="0" dirty="0">
                <a:effectLst/>
                <a:latin typeface="Alexandria" pitchFamily="2" charset="-78"/>
                <a:cs typeface="Alexandria" pitchFamily="2" charset="-78"/>
              </a:rPr>
              <a:t>معوقات تنمية القيادة التربوية في وظيفة التوجيه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عدم ربط الترقيات بمعايير الإنجاز و الإبداع</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تطبيق الأساليب الإدارية الحديثة و المعاصرة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عدم التقييم الدوري للسلوك الإداري في نظم ووحدات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برامج تدريب قيادات و كوادر الإدارة التربوية في أثناء الخدمة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المعايير العلمية في تقييم مخرجات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انخفاض الروح المعنوية لدى كوادر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الاهتمام بتسيير العمل الإداري دون الاهتمام بتحديثه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كفاءة الكادر الإداري العامل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الموجهين الإداريين المتخصصين في مجال الإدارة التربوية</a:t>
            </a:r>
            <a:r>
              <a:rPr lang="ar-EG" sz="2000" b="1" i="0" dirty="0">
                <a:solidFill>
                  <a:srgbClr val="F21313"/>
                </a:solidFill>
                <a:effectLst/>
                <a:latin typeface="Arial" panose="020B0604020202020204" pitchFamily="34" charset="0"/>
              </a:rPr>
              <a:t> .</a:t>
            </a:r>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902690" y="1608238"/>
            <a:ext cx="8922328"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9- معوقات تنمية القيادة  التربوية في وظيفة التنسيق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الترابط بين التخطيط و التنفيذ و التقييم للعمل الإداري التربوي .</a:t>
            </a:r>
            <a:br>
              <a:rPr lang="ar-EG" dirty="0">
                <a:latin typeface="Alexandria" pitchFamily="2" charset="-78"/>
                <a:cs typeface="Alexandria" pitchFamily="2" charset="-78"/>
              </a:rPr>
            </a:br>
            <a:r>
              <a:rPr lang="ar-EG" i="0" dirty="0">
                <a:effectLst/>
                <a:latin typeface="Alexandria" pitchFamily="2" charset="-78"/>
                <a:cs typeface="Alexandria" pitchFamily="2" charset="-78"/>
              </a:rPr>
              <a:t>-ضعف الاستفادة من تجارب الإدارات التربوية الناجحة في دول أخرى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الرؤية الإدارية الموحدة لكيفية إنجاز الأعمال الإدارية و تقييمها.</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التداخل في الاختصاصات الإدارية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الترابط أفقيا بين نظم ووحدات الإدارة التربوية المتكاملة وظيفيا .</a:t>
            </a:r>
            <a:br>
              <a:rPr lang="ar-EG" dirty="0">
                <a:latin typeface="Alexandria" pitchFamily="2" charset="-78"/>
                <a:cs typeface="Alexandria" pitchFamily="2" charset="-78"/>
              </a:rPr>
            </a:br>
            <a:r>
              <a:rPr lang="ar-EG" i="0" dirty="0">
                <a:effectLst/>
                <a:latin typeface="Alexandria" pitchFamily="2" charset="-78"/>
                <a:cs typeface="Alexandria" pitchFamily="2" charset="-78"/>
              </a:rPr>
              <a:t>10- أهم معوقات تنمية الإدارة التربوية في وظيفة القرارات :</a:t>
            </a:r>
            <a:br>
              <a:rPr lang="ar-EG" dirty="0">
                <a:latin typeface="Alexandria" pitchFamily="2" charset="-78"/>
                <a:cs typeface="Alexandria" pitchFamily="2" charset="-78"/>
              </a:rPr>
            </a:br>
            <a:r>
              <a:rPr lang="ar-EG" i="0" dirty="0">
                <a:effectLst/>
                <a:latin typeface="Alexandria" pitchFamily="2" charset="-78"/>
                <a:cs typeface="Alexandria" pitchFamily="2" charset="-78"/>
              </a:rPr>
              <a:t>- ندرة استناد القرارات الجديدة على نتائج القرارات السابقة لها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متابعة ردود الفعل الميداني تجاه القرارات الصادرة و تقييمها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مشاركة المرؤوسين في اتخاذ القرار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ارتباط القرارات المتخذة بالمعلومات العلمية ذات العلاقة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تأثر القرارات الإدارية التربوية بالمشاكل الاجتماعية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D2000-3BAB-56D9-C3B9-1531E0E974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F1281-AE45-B86E-3CCE-AF3578BE91E6}"/>
              </a:ext>
            </a:extLst>
          </p:cNvPr>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EFCA447-C851-A504-820E-92401E2FB3B7}"/>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id="{A306A8EB-A955-3000-4D36-E207724B2D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F3647E-D7EB-31F9-9797-32469A62BF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CFE7B9B-0D0C-DB6A-F91C-AB73EA598A70}"/>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642ECD2B-C3AD-040C-9193-57FAE1978837}"/>
              </a:ext>
            </a:extLst>
          </p:cNvPr>
          <p:cNvSpPr>
            <a:spLocks noChangeArrowheads="1"/>
          </p:cNvSpPr>
          <p:nvPr/>
        </p:nvSpPr>
        <p:spPr bwMode="auto">
          <a:xfrm rot="10800000" flipV="1">
            <a:off x="1902690" y="2023737"/>
            <a:ext cx="8922328" cy="2872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11- معوقات تنمية القيادة التربوية في وظيفة التخطيط:</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الخطة الاستراتيجية الشاملة لتنمية الإدارة التربوية و تأهيل كوادرها.</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المخصصات المالية المعتمدة للإدارة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إهمال الجانب النوعي عند التوسع في مجال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ضآلة دور المنظمات التنموية الدولية و قلّة اهتمامها بالإدارة التربوية في اليمن.</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اهتمام الخطط الخمسية بتحسين قدرات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الكوادر و القيادات المتخصصة في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السلوكيات الإدارية الممارسة من قبل القيادات الإدارية عكس التحديث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المباني و الغرف الإدارية المخصصة للإدارة التربوية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329486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542473" y="1954542"/>
            <a:ext cx="9144000" cy="3149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endParaRPr lang="ar-EG" i="0" dirty="0">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12-  معوقات تنمية القيادة التربوية في وظيفة الاتصالات</a:t>
            </a:r>
            <a:br>
              <a:rPr lang="ar-EG" dirty="0">
                <a:latin typeface="Alexandria" pitchFamily="2" charset="-78"/>
                <a:cs typeface="Alexandria" pitchFamily="2" charset="-78"/>
              </a:rPr>
            </a:br>
            <a:r>
              <a:rPr lang="ar-EG" i="0" dirty="0">
                <a:effectLst/>
                <a:latin typeface="Alexandria" pitchFamily="2" charset="-78"/>
                <a:cs typeface="Alexandria" pitchFamily="2" charset="-78"/>
              </a:rPr>
              <a:t>- إغفال دور البحث العلمي في حل مشكلات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الأدلة التنفيذية المفصلة في كيفيات إنجاز الأعمال و المهام الإدارية</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البيانات الكاملة عن مدخلات و مخرجات الإدارة التربوية</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نظم المعلومات الإدارية الحديثة.</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الاتصالات الأفقية بين نظم الإدارة التربوية المتكاملة</a:t>
            </a:r>
            <a:br>
              <a:rPr lang="ar-EG" dirty="0">
                <a:latin typeface="Alexandria" pitchFamily="2" charset="-78"/>
                <a:cs typeface="Alexandria" pitchFamily="2" charset="-78"/>
              </a:rPr>
            </a:br>
            <a:r>
              <a:rPr lang="ar-EG" i="0" dirty="0">
                <a:effectLst/>
                <a:latin typeface="Alexandria" pitchFamily="2" charset="-78"/>
                <a:cs typeface="Alexandria" pitchFamily="2" charset="-78"/>
              </a:rPr>
              <a:t>- تقطع الاتصالات الإدارية الرأسية ( الصاعدة من أسفل لأعلى)</a:t>
            </a:r>
            <a:br>
              <a:rPr lang="ar-EG">
                <a:latin typeface="Alexandria" pitchFamily="2" charset="-78"/>
                <a:cs typeface="Alexandria" pitchFamily="2" charset="-78"/>
              </a:rPr>
            </a:br>
            <a:r>
              <a:rPr lang="ar-EG" i="0">
                <a:effectLst/>
                <a:latin typeface="Alexandria" pitchFamily="2" charset="-78"/>
                <a:cs typeface="Alexandria" pitchFamily="2" charset="-78"/>
              </a:rPr>
              <a:t>- </a:t>
            </a:r>
            <a:r>
              <a:rPr lang="ar-EG" i="0" dirty="0">
                <a:effectLst/>
                <a:latin typeface="Alexandria" pitchFamily="2" charset="-78"/>
                <a:cs typeface="Alexandria" pitchFamily="2" charset="-78"/>
              </a:rPr>
              <a:t>الاحتفاظ بوثائق العمل الإداري في المنازل .</a:t>
            </a:r>
            <a:endParaRPr kumimoji="0" lang="ar-EG" altLang="en-US" i="0" u="none" strike="noStrike" cap="none" normalizeH="0" baseline="0" dirty="0">
              <a:ln>
                <a:noFill/>
              </a:ln>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B5A7B-D913-A50B-BECA-22FFA50854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4899ED-8177-4FFA-DE57-A760DC31F3D1}"/>
              </a:ext>
            </a:extLst>
          </p:cNvPr>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46B64F8-5AC9-3FB2-B16B-DAB3497DEE42}"/>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id="{5B8FD2DE-9B88-06CE-9B78-233603B26C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6DAFDD-C4E2-638E-3070-984F09EBD9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52F87A1-AFD5-FA1A-5D31-EF7FB63A0E17}"/>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6A2DB793-9325-7069-E2B1-4489515DD2B1}"/>
              </a:ext>
            </a:extLst>
          </p:cNvPr>
          <p:cNvSpPr>
            <a:spLocks noChangeArrowheads="1"/>
          </p:cNvSpPr>
          <p:nvPr/>
        </p:nvSpPr>
        <p:spPr bwMode="auto">
          <a:xfrm rot="10800000" flipV="1">
            <a:off x="563128" y="1265745"/>
            <a:ext cx="10812718" cy="487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r>
              <a:rPr lang="ar-EG" sz="1600" b="1" dirty="0">
                <a:solidFill>
                  <a:srgbClr val="333333"/>
                </a:solidFill>
                <a:latin typeface="Alexandria" pitchFamily="2" charset="-78"/>
                <a:cs typeface="Alexandria" pitchFamily="2" charset="-78"/>
              </a:rPr>
              <a:t>التغلب </a:t>
            </a:r>
            <a:r>
              <a:rPr lang="ar-EG" sz="1600" b="1" i="0" dirty="0">
                <a:solidFill>
                  <a:srgbClr val="333333"/>
                </a:solidFill>
                <a:effectLst/>
                <a:latin typeface="Alexandria" pitchFamily="2" charset="-78"/>
                <a:cs typeface="Alexandria" pitchFamily="2" charset="-78"/>
              </a:rPr>
              <a:t>على المعوقات؟</a:t>
            </a:r>
            <a:endParaRPr lang="ar-EG" sz="1600" b="0" i="0" dirty="0">
              <a:solidFill>
                <a:srgbClr val="333333"/>
              </a:solidFill>
              <a:effectLst/>
              <a:latin typeface="Alexandria" pitchFamily="2" charset="-78"/>
              <a:cs typeface="Alexandria" pitchFamily="2" charset="-78"/>
            </a:endParaRPr>
          </a:p>
          <a:p>
            <a:pPr algn="r"/>
            <a:r>
              <a:rPr lang="ar-EG" sz="1600" b="0" i="0" dirty="0">
                <a:solidFill>
                  <a:srgbClr val="333333"/>
                </a:solidFill>
                <a:effectLst/>
                <a:latin typeface="Alexandria" pitchFamily="2" charset="-78"/>
                <a:cs typeface="Alexandria" pitchFamily="2" charset="-78"/>
              </a:rPr>
              <a:t>1. زيادة الاهتمام بالكيف بدلاً من الكم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2. الانتقال من السيطرة الطبيعية إلى الانسجام معها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3. الانتقال من الاستقلالية إلى الاهتمام المتبادل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4. التغيير من المنافسة إلى التعاون ، ومن السلطة إلى التعاون والمشاركة ، ومن الوحدة إلى التنوع ، ومن السيطرة على الإنتاج إلى العدالة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5. الانفتاح ذهنياً واجتماعياً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6. الإيمان بنفسه وخبرته والاستفادة من خبرات غيره </a:t>
            </a:r>
            <a:r>
              <a:rPr lang="ar-EG" sz="1600" b="0" i="0" dirty="0">
                <a:solidFill>
                  <a:srgbClr val="333333"/>
                </a:solidFill>
                <a:effectLst/>
                <a:latin typeface="Trebuchet MS" panose="020B0603020202020204" pitchFamily="34" charset="0"/>
              </a:rPr>
              <a:t>.</a:t>
            </a:r>
            <a:br>
              <a:rPr lang="ar-EG" sz="1600" dirty="0"/>
            </a:br>
            <a:r>
              <a:rPr lang="ar-EG" sz="1600" b="1" i="0" dirty="0">
                <a:effectLst/>
                <a:latin typeface="Arial" panose="020B0604020202020204" pitchFamily="34" charset="0"/>
              </a:rPr>
              <a:t>7</a:t>
            </a:r>
            <a:r>
              <a:rPr lang="ar-EG" sz="1600" dirty="0">
                <a:solidFill>
                  <a:srgbClr val="333333"/>
                </a:solidFill>
                <a:latin typeface="Alexandria" pitchFamily="2" charset="-78"/>
                <a:cs typeface="Alexandria" pitchFamily="2" charset="-78"/>
              </a:rPr>
              <a:t>- صياغة الأسس الفلسفية الإدارية التربوية الحديثة في قواعد وسياسات إدارية واضحة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8- الاهتمام بإعداد وتأهيل وتدريب الكوادر البشرية في هذا المجال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9- التخطيط الاستراتيجي لتنمية قدرات الإدارة التربوية وتحديثها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10- توفير الإمكانات المادية والمالية اللازمة وإصلاح وترشيد نظام استخدامها وصرفها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11- إعادة التقسيم الإداري لنظام الإدارة التربوية وتشكيلها في نظم ووحدات إدارية متناسبة ومتناسقة في أحجامها وإمكاناتها المادية والبشرية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12- استخدام نظام دوري فاعل للمتابعة والتقييم الإداري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13- تحديث نظم الاتصالات والمعلومات الإدارية باستخدام الحاسوب والإنترنت .</a:t>
            </a:r>
            <a:br>
              <a:rPr lang="ar-EG" dirty="0">
                <a:solidFill>
                  <a:srgbClr val="333333"/>
                </a:solidFill>
                <a:latin typeface="Alexandria" pitchFamily="2" charset="-78"/>
                <a:cs typeface="Alexandria" pitchFamily="2" charset="-78"/>
              </a:rPr>
            </a:br>
            <a:endParaRPr lang="ar-EG" altLang="en-US" dirty="0">
              <a:solidFill>
                <a:srgbClr val="333333"/>
              </a:solidFill>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709580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B507F-283B-EA83-E1CC-4DEF748B0D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CD0D27-81B8-4A03-6B1F-B2A7AB3286FE}"/>
              </a:ext>
            </a:extLst>
          </p:cNvPr>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B5F44B4-A977-2698-809D-BBCBBDA1C595}"/>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id="{BB70A01F-21CB-E9DB-D2C9-E2F08AC59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F7227A5-B487-7EF3-E082-9A23D89D0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0087AEA-7F93-B1C0-84BC-773628E1499B}"/>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90FFE8C0-3833-5FF4-F825-B7687AD73639}"/>
              </a:ext>
            </a:extLst>
          </p:cNvPr>
          <p:cNvSpPr>
            <a:spLocks noChangeArrowheads="1"/>
          </p:cNvSpPr>
          <p:nvPr/>
        </p:nvSpPr>
        <p:spPr bwMode="auto">
          <a:xfrm rot="10800000" flipV="1">
            <a:off x="1542473" y="1677546"/>
            <a:ext cx="9144000"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dirty="0">
                <a:latin typeface="Alexandria" pitchFamily="2" charset="-78"/>
                <a:ea typeface="Times New Roman" panose="02020603050405020304" pitchFamily="18" charset="0"/>
                <a:cs typeface="Alexandria" pitchFamily="2" charset="-78"/>
              </a:rPr>
              <a:t>1- تمهيد</a:t>
            </a:r>
          </a:p>
          <a:p>
            <a:pPr algn="r"/>
            <a:r>
              <a:rPr lang="ar-EG" sz="1800" dirty="0">
                <a:effectLst/>
                <a:latin typeface="Alexandria" pitchFamily="2" charset="-78"/>
                <a:ea typeface="Times New Roman" panose="02020603050405020304" pitchFamily="18" charset="0"/>
                <a:cs typeface="Alexandria" pitchFamily="2" charset="-78"/>
              </a:rPr>
              <a:t>2- أهمية القيادة الأخلاقية</a:t>
            </a:r>
          </a:p>
          <a:p>
            <a:pPr algn="r"/>
            <a:r>
              <a:rPr lang="ar-EG" sz="1800" dirty="0">
                <a:solidFill>
                  <a:prstClr val="black"/>
                </a:solidFill>
                <a:effectLst/>
                <a:latin typeface="Alexandria" pitchFamily="2" charset="-78"/>
                <a:ea typeface="Calibri" panose="020F0502020204030204" pitchFamily="34" charset="0"/>
                <a:cs typeface="Alexandria" pitchFamily="2" charset="-78"/>
              </a:rPr>
              <a:t>3- صفات القائد الأخلاقي</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قوة تأثير القيادة الأخلاقية</a:t>
            </a:r>
          </a:p>
          <a:p>
            <a:pPr algn="r"/>
            <a:r>
              <a:rPr lang="ar-EG" dirty="0">
                <a:solidFill>
                  <a:prstClr val="black"/>
                </a:solidFill>
                <a:latin typeface="Alexandria" pitchFamily="2" charset="-78"/>
                <a:ea typeface="Calibri" panose="020F0502020204030204" pitchFamily="34" charset="0"/>
                <a:cs typeface="Alexandria" pitchFamily="2" charset="-78"/>
              </a:rPr>
              <a:t>5- واجبات القيادة الأخلاقية</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فنون القيادة الأخلاقية </a:t>
            </a:r>
          </a:p>
          <a:p>
            <a:pPr algn="r"/>
            <a:r>
              <a:rPr lang="ar-EG" dirty="0">
                <a:solidFill>
                  <a:prstClr val="black"/>
                </a:solidFill>
                <a:latin typeface="Alexandria" pitchFamily="2" charset="-78"/>
                <a:ea typeface="Calibri" panose="020F0502020204030204" pitchFamily="34" charset="0"/>
                <a:cs typeface="Alexandria" pitchFamily="2" charset="-78"/>
              </a:rPr>
              <a:t>7- معوقات القيادة الأخلاقية</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المشكلات الإدارية للقيادة التربوية</a:t>
            </a:r>
          </a:p>
          <a:p>
            <a:pPr algn="r"/>
            <a:r>
              <a:rPr lang="ar-EG" dirty="0">
                <a:solidFill>
                  <a:prstClr val="black"/>
                </a:solidFill>
                <a:latin typeface="Alexandria" pitchFamily="2" charset="-78"/>
                <a:ea typeface="Calibri" panose="020F0502020204030204" pitchFamily="34" charset="0"/>
                <a:cs typeface="Alexandria" pitchFamily="2" charset="-78"/>
              </a:rPr>
              <a:t>9- التغلب على معوقات القيادة الأخلاقية </a:t>
            </a: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endParaRPr kumimoji="0" lang="ar-EG" sz="18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3564763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5C724FC-D683-4D66-ACDB-9D521611EE3E}"/>
</file>

<file path=customXml/itemProps2.xml><?xml version="1.0" encoding="utf-8"?>
<ds:datastoreItem xmlns:ds="http://schemas.openxmlformats.org/officeDocument/2006/customXml" ds:itemID="{9026F6B5-3E30-4941-9E52-F18CE13233BE}"/>
</file>

<file path=customXml/itemProps3.xml><?xml version="1.0" encoding="utf-8"?>
<ds:datastoreItem xmlns:ds="http://schemas.openxmlformats.org/officeDocument/2006/customXml" ds:itemID="{52F5536C-B8E4-4239-A228-FAAFBB60655B}"/>
</file>

<file path=docProps/app.xml><?xml version="1.0" encoding="utf-8"?>
<Properties xmlns="http://schemas.openxmlformats.org/officeDocument/2006/extended-properties" xmlns:vt="http://schemas.openxmlformats.org/officeDocument/2006/docPropsVTypes">
  <TotalTime>1522</TotalTime>
  <Words>4374</Words>
  <Application>Microsoft Office PowerPoint</Application>
  <PresentationFormat>Widescreen</PresentationFormat>
  <Paragraphs>388</Paragraphs>
  <Slides>40</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Alexandria</vt:lpstr>
      <vt:lpstr>Arial</vt:lpstr>
      <vt:lpstr>Bahij_thesansarabic-plain</vt:lpstr>
      <vt:lpstr>Cairo</vt:lpstr>
      <vt:lpstr>Calibri</vt:lpstr>
      <vt:lpstr>Calibri Light</vt:lpstr>
      <vt:lpstr>Courier New</vt:lpstr>
      <vt:lpstr>Roboto Light</vt:lpstr>
      <vt:lpstr>Simplified Arabic</vt:lpstr>
      <vt:lpstr>Symbol</vt:lpstr>
      <vt:lpstr>TheSans</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103</cp:revision>
  <dcterms:created xsi:type="dcterms:W3CDTF">2023-04-29T09:08:00Z</dcterms:created>
  <dcterms:modified xsi:type="dcterms:W3CDTF">2024-03-24T20:01:46Z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