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diagrams/quickStyle1.xml" ContentType="application/vnd.openxmlformats-officedocument.drawingml.diagramStyle+xml"/>
  <Override PartName="/ppt/theme/theme1.xml" ContentType="application/vnd.openxmlformats-officedocument.theme+xml"/>
  <Override PartName="/ppt/theme/theme2.xml" ContentType="application/vnd.openxmlformats-officedocument.theme+xml"/>
  <Override PartName="/ppt/diagrams/drawing1.xml" ContentType="application/vnd.ms-office.drawingml.diagramDrawing+xml"/>
  <Override PartName="/ppt/theme/theme3.xml" ContentType="application/vnd.openxmlformats-officedocument.theme+xml"/>
  <Override PartName="/ppt/theme/theme4.xml" ContentType="application/vnd.openxmlformats-officedocument.theme+xml"/>
  <Override PartName="/ppt/diagrams/colors1.xml" ContentType="application/vnd.openxmlformats-officedocument.drawingml.diagramColors+xml"/>
  <Override PartName="/ppt/diagrams/layout1.xml" ContentType="application/vnd.openxmlformats-officedocument.drawingml.diagramLayout+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5.xml" ContentType="application/vnd.openxmlformats-officedocument.presentationml.tags+xml"/>
  <Override PartName="/ppt/tags/tag6.xml" ContentType="application/vnd.openxmlformats-officedocument.presentationml.tags+xml"/>
  <Override PartName="/ppt/tags/tag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ppt/tags/tag8.xml" ContentType="application/vnd.openxmlformats-officedocument.presentationml.tags+xml"/>
  <Override PartName="/docProps/app.xml" ContentType="application/vnd.openxmlformats-officedocument.extended-properties+xml"/>
  <Override PartName="/ppt/tags/tag2.xml" ContentType="application/vnd.openxmlformats-officedocument.presentationml.tags+xml"/>
  <Override PartName="/ppt/tags/tag7.xml" ContentType="application/vnd.openxmlformats-officedocument.presentationml.tag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97" r:id="rId2"/>
    <p:sldMasterId id="2147483737" r:id="rId3"/>
  </p:sldMasterIdLst>
  <p:notesMasterIdLst>
    <p:notesMasterId r:id="rId41"/>
  </p:notesMasterIdLst>
  <p:sldIdLst>
    <p:sldId id="498" r:id="rId4"/>
    <p:sldId id="481" r:id="rId5"/>
    <p:sldId id="256" r:id="rId6"/>
    <p:sldId id="603" r:id="rId7"/>
    <p:sldId id="504" r:id="rId8"/>
    <p:sldId id="600" r:id="rId9"/>
    <p:sldId id="567" r:id="rId10"/>
    <p:sldId id="601" r:id="rId11"/>
    <p:sldId id="552" r:id="rId12"/>
    <p:sldId id="602" r:id="rId13"/>
    <p:sldId id="557" r:id="rId14"/>
    <p:sldId id="547" r:id="rId15"/>
    <p:sldId id="560" r:id="rId16"/>
    <p:sldId id="561" r:id="rId17"/>
    <p:sldId id="562" r:id="rId18"/>
    <p:sldId id="565" r:id="rId19"/>
    <p:sldId id="566" r:id="rId20"/>
    <p:sldId id="297" r:id="rId21"/>
    <p:sldId id="564" r:id="rId22"/>
    <p:sldId id="260" r:id="rId23"/>
    <p:sldId id="364" r:id="rId24"/>
    <p:sldId id="553" r:id="rId25"/>
    <p:sldId id="593" r:id="rId26"/>
    <p:sldId id="585" r:id="rId27"/>
    <p:sldId id="584" r:id="rId28"/>
    <p:sldId id="574" r:id="rId29"/>
    <p:sldId id="590" r:id="rId30"/>
    <p:sldId id="576" r:id="rId31"/>
    <p:sldId id="580" r:id="rId32"/>
    <p:sldId id="586" r:id="rId33"/>
    <p:sldId id="591" r:id="rId34"/>
    <p:sldId id="579" r:id="rId35"/>
    <p:sldId id="559" r:id="rId36"/>
    <p:sldId id="595" r:id="rId37"/>
    <p:sldId id="537" r:id="rId38"/>
    <p:sldId id="317" r:id="rId39"/>
    <p:sldId id="293" r:id="rId40"/>
  </p:sldIdLst>
  <p:sldSz cx="12192000" cy="6858000"/>
  <p:notesSz cx="6858000" cy="9144000"/>
  <p:embeddedFontLst>
    <p:embeddedFont>
      <p:font typeface="Alexandria" pitchFamily="2" charset="-78"/>
      <p:regular r:id="rId42"/>
      <p:bold r:id="rId43"/>
    </p:embeddedFont>
    <p:embeddedFont>
      <p:font typeface="Simplified Arabic Fixed" panose="02070309020205020404" pitchFamily="49" charset="-78"/>
      <p:regular r:id="rId44"/>
    </p:embeddedFont>
    <p:embeddedFont>
      <p:font typeface="Tajawal Medium" panose="00000600000000000000" charset="-78"/>
      <p:regular r:id="rId45"/>
      <p:bold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2"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A2A34"/>
    <a:srgbClr val="990099"/>
    <a:srgbClr val="FF3300"/>
    <a:srgbClr val="A50021"/>
    <a:srgbClr val="4A20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620" autoAdjust="0"/>
    <p:restoredTop sz="94602" autoAdjust="0"/>
  </p:normalViewPr>
  <p:slideViewPr>
    <p:cSldViewPr>
      <p:cViewPr varScale="1">
        <p:scale>
          <a:sx n="56" d="100"/>
          <a:sy n="56" d="100"/>
        </p:scale>
        <p:origin x="740" y="5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690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1.fntdata"/><Relationship Id="rId97" Type="http://schemas.openxmlformats.org/officeDocument/2006/relationships/customXml" Target="../customXml/item1.xml"/><Relationship Id="rId7" Type="http://schemas.openxmlformats.org/officeDocument/2006/relationships/slide" Target="slides/slide4.xml"/><Relationship Id="rId92"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4.fntdata"/><Relationship Id="rId5" Type="http://schemas.openxmlformats.org/officeDocument/2006/relationships/slide" Target="slides/slide2.xml"/><Relationship Id="rId95"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3.fntdata"/><Relationship Id="rId94" Type="http://schemas.openxmlformats.org/officeDocument/2006/relationships/viewProps" Target="viewProps.xml"/><Relationship Id="rId99" Type="http://schemas.openxmlformats.org/officeDocument/2006/relationships/customXml" Target="../customXml/item3.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2.fntdata"/><Relationship Id="rId8" Type="http://schemas.openxmlformats.org/officeDocument/2006/relationships/slide" Target="slides/slide5.xml"/><Relationship Id="rId93" Type="http://schemas.openxmlformats.org/officeDocument/2006/relationships/presProps" Target="presProps.xml"/><Relationship Id="rId98" Type="http://schemas.openxmlformats.org/officeDocument/2006/relationships/customXml" Target="../customXml/item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5.fntdata"/><Relationship Id="rId20" Type="http://schemas.openxmlformats.org/officeDocument/2006/relationships/slide" Target="slides/slide17.xml"/><Relationship Id="rId41" Type="http://schemas.openxmlformats.org/officeDocument/2006/relationships/notesMaster" Target="notesMasters/notesMaster1.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A47E86-E4FA-4328-A1B7-C72A5C969055}" type="doc">
      <dgm:prSet loTypeId="urn:microsoft.com/office/officeart/2005/8/layout/pyramid2" loCatId="pyramid" qsTypeId="urn:microsoft.com/office/officeart/2005/8/quickstyle/3d7" qsCatId="3D" csTypeId="urn:microsoft.com/office/officeart/2005/8/colors/accent1_2" csCatId="accent1" phldr="1"/>
      <dgm:spPr/>
      <dgm:t>
        <a:bodyPr/>
        <a:lstStyle/>
        <a:p>
          <a:endParaRPr lang="en-GB"/>
        </a:p>
      </dgm:t>
    </dgm:pt>
    <dgm:pt modelId="{B71D25B4-3D66-4550-8E03-A48193EDD4EB}">
      <dgm:prSet custT="1"/>
      <dgm:spPr/>
      <dgm:t>
        <a:bodyPr/>
        <a:lstStyle/>
        <a:p>
          <a:r>
            <a:rPr lang="ar-JO" sz="1600" b="1" i="0" dirty="0">
              <a:latin typeface="Alexandria" pitchFamily="2" charset="-78"/>
              <a:cs typeface="Alexandria" pitchFamily="2" charset="-78"/>
            </a:rPr>
            <a:t>تقديم إطار عمل للمنظمة بغرض دعم تنفيذ الأنشطة المستقبلية بأسلوب متناسق ومتحكم فيها. </a:t>
          </a:r>
          <a:endParaRPr lang="en-GB" sz="1600" b="1" dirty="0">
            <a:latin typeface="Alexandria" pitchFamily="2" charset="-78"/>
            <a:cs typeface="Alexandria" pitchFamily="2" charset="-78"/>
          </a:endParaRPr>
        </a:p>
      </dgm:t>
    </dgm:pt>
    <dgm:pt modelId="{28607FAC-AAEE-414B-B13F-482A4B134776}" type="parTrans" cxnId="{A64F4784-71B5-406C-AD27-78CA327523E4}">
      <dgm:prSet/>
      <dgm:spPr/>
      <dgm:t>
        <a:bodyPr/>
        <a:lstStyle/>
        <a:p>
          <a:endParaRPr lang="en-GB"/>
        </a:p>
      </dgm:t>
    </dgm:pt>
    <dgm:pt modelId="{E9B2C2B5-B4D1-45E0-85F5-155F0A29695F}" type="sibTrans" cxnId="{A64F4784-71B5-406C-AD27-78CA327523E4}">
      <dgm:prSet/>
      <dgm:spPr/>
      <dgm:t>
        <a:bodyPr/>
        <a:lstStyle/>
        <a:p>
          <a:endParaRPr lang="en-GB"/>
        </a:p>
      </dgm:t>
    </dgm:pt>
    <dgm:pt modelId="{6224E34B-87E9-4257-B0DB-6463F5BA19CF}">
      <dgm:prSet custT="1"/>
      <dgm:spPr/>
      <dgm:t>
        <a:bodyPr/>
        <a:lstStyle/>
        <a:p>
          <a:r>
            <a:rPr lang="ar-JO" sz="1600" b="1" i="0" dirty="0">
              <a:latin typeface="Alexandria" pitchFamily="2" charset="-78"/>
              <a:cs typeface="Alexandria" pitchFamily="2" charset="-78"/>
            </a:rPr>
            <a:t>تطوير أساليب اتخاذ القرار والتخطيط وتحديد الأولويات والتغيرات والفرص والمخاطر. </a:t>
          </a:r>
          <a:endParaRPr lang="en-GB" sz="1600" b="1" dirty="0">
            <a:latin typeface="Alexandria" pitchFamily="2" charset="-78"/>
            <a:cs typeface="Alexandria" pitchFamily="2" charset="-78"/>
          </a:endParaRPr>
        </a:p>
      </dgm:t>
    </dgm:pt>
    <dgm:pt modelId="{A97B2616-E758-4CD6-A622-6A1E3B833C37}" type="parTrans" cxnId="{ADAD37A2-33EB-44B6-B3A8-A19CA7B3464D}">
      <dgm:prSet/>
      <dgm:spPr/>
      <dgm:t>
        <a:bodyPr/>
        <a:lstStyle/>
        <a:p>
          <a:endParaRPr lang="en-GB"/>
        </a:p>
      </dgm:t>
    </dgm:pt>
    <dgm:pt modelId="{51AF2E34-93B1-40B3-A3E5-966A2BABDE22}" type="sibTrans" cxnId="{ADAD37A2-33EB-44B6-B3A8-A19CA7B3464D}">
      <dgm:prSet/>
      <dgm:spPr/>
      <dgm:t>
        <a:bodyPr/>
        <a:lstStyle/>
        <a:p>
          <a:endParaRPr lang="en-GB"/>
        </a:p>
      </dgm:t>
    </dgm:pt>
    <dgm:pt modelId="{9D2F7AAE-C80C-4A80-BF65-B3905CDDC847}">
      <dgm:prSet custT="1"/>
      <dgm:spPr/>
      <dgm:t>
        <a:bodyPr/>
        <a:lstStyle/>
        <a:p>
          <a:r>
            <a:rPr lang="ar-JO" sz="1600" b="1" i="0" dirty="0">
              <a:latin typeface="Alexandria" pitchFamily="2" charset="-78"/>
              <a:cs typeface="Alexandria" pitchFamily="2" charset="-78"/>
            </a:rPr>
            <a:t>المساهمة في الاستخدام الفعال لرأس المال والموارد المتاحة للمنظمة. </a:t>
          </a:r>
          <a:endParaRPr lang="en-GB" sz="1600" b="1" dirty="0">
            <a:latin typeface="Alexandria" pitchFamily="2" charset="-78"/>
            <a:cs typeface="Alexandria" pitchFamily="2" charset="-78"/>
          </a:endParaRPr>
        </a:p>
      </dgm:t>
    </dgm:pt>
    <dgm:pt modelId="{60B56BE7-1D99-43FE-B76F-A1B34EFD0EDE}" type="parTrans" cxnId="{6D169D24-D46B-4448-B77F-9269FC4146D1}">
      <dgm:prSet/>
      <dgm:spPr/>
      <dgm:t>
        <a:bodyPr/>
        <a:lstStyle/>
        <a:p>
          <a:endParaRPr lang="en-GB"/>
        </a:p>
      </dgm:t>
    </dgm:pt>
    <dgm:pt modelId="{994D67D4-64A2-453F-B35B-01623C45084F}" type="sibTrans" cxnId="{6D169D24-D46B-4448-B77F-9269FC4146D1}">
      <dgm:prSet/>
      <dgm:spPr/>
      <dgm:t>
        <a:bodyPr/>
        <a:lstStyle/>
        <a:p>
          <a:endParaRPr lang="en-GB"/>
        </a:p>
      </dgm:t>
    </dgm:pt>
    <dgm:pt modelId="{A38F810F-87F4-4F4E-B89A-EFEF98EDE370}">
      <dgm:prSet custT="1"/>
      <dgm:spPr/>
      <dgm:t>
        <a:bodyPr/>
        <a:lstStyle/>
        <a:p>
          <a:r>
            <a:rPr lang="ar-JO" sz="1600" b="1" i="0" dirty="0">
              <a:latin typeface="Alexandria" pitchFamily="2" charset="-78"/>
              <a:cs typeface="Alexandria" pitchFamily="2" charset="-78"/>
            </a:rPr>
            <a:t>تخفيض التقلبات في مجالات النشاطات غير الأساسية.</a:t>
          </a:r>
          <a:endParaRPr lang="en-GB" sz="1600" b="1" dirty="0">
            <a:latin typeface="Alexandria" pitchFamily="2" charset="-78"/>
            <a:cs typeface="Alexandria" pitchFamily="2" charset="-78"/>
          </a:endParaRPr>
        </a:p>
      </dgm:t>
    </dgm:pt>
    <dgm:pt modelId="{F7D457D4-4219-4560-8897-99BD8450A5F4}" type="parTrans" cxnId="{64FAE9A9-32DE-4572-A7F4-5DDDA6AADC78}">
      <dgm:prSet/>
      <dgm:spPr/>
      <dgm:t>
        <a:bodyPr/>
        <a:lstStyle/>
        <a:p>
          <a:endParaRPr lang="en-GB"/>
        </a:p>
      </dgm:t>
    </dgm:pt>
    <dgm:pt modelId="{4853100D-2DAF-491A-8357-404F067C77FE}" type="sibTrans" cxnId="{64FAE9A9-32DE-4572-A7F4-5DDDA6AADC78}">
      <dgm:prSet/>
      <dgm:spPr/>
      <dgm:t>
        <a:bodyPr/>
        <a:lstStyle/>
        <a:p>
          <a:endParaRPr lang="en-GB"/>
        </a:p>
      </dgm:t>
    </dgm:pt>
    <dgm:pt modelId="{ABFA76F7-D36F-4632-8658-DFC8A3006D94}">
      <dgm:prSet custT="1"/>
      <dgm:spPr/>
      <dgm:t>
        <a:bodyPr/>
        <a:lstStyle/>
        <a:p>
          <a:r>
            <a:rPr lang="ar-JO" sz="1600" b="1" i="0" dirty="0">
              <a:latin typeface="Alexandria" pitchFamily="2" charset="-78"/>
              <a:cs typeface="Alexandria" pitchFamily="2" charset="-78"/>
            </a:rPr>
            <a:t>حماية وتطوير أصول وسمعة المنظمة.</a:t>
          </a:r>
          <a:endParaRPr lang="en-GB" sz="1600" b="1" dirty="0">
            <a:latin typeface="Alexandria" pitchFamily="2" charset="-78"/>
            <a:cs typeface="Alexandria" pitchFamily="2" charset="-78"/>
          </a:endParaRPr>
        </a:p>
      </dgm:t>
    </dgm:pt>
    <dgm:pt modelId="{A09D82F8-5786-44AC-8C33-E61D4F9867DD}" type="parTrans" cxnId="{85D09347-79CB-4941-BE1F-965393FCA263}">
      <dgm:prSet/>
      <dgm:spPr/>
      <dgm:t>
        <a:bodyPr/>
        <a:lstStyle/>
        <a:p>
          <a:endParaRPr lang="en-GB"/>
        </a:p>
      </dgm:t>
    </dgm:pt>
    <dgm:pt modelId="{E47D96B9-37C9-477B-AEFD-74E3183D5047}" type="sibTrans" cxnId="{85D09347-79CB-4941-BE1F-965393FCA263}">
      <dgm:prSet/>
      <dgm:spPr/>
      <dgm:t>
        <a:bodyPr/>
        <a:lstStyle/>
        <a:p>
          <a:endParaRPr lang="en-GB"/>
        </a:p>
      </dgm:t>
    </dgm:pt>
    <dgm:pt modelId="{76345D61-1F55-4575-809C-57F34D9D8032}">
      <dgm:prSet custT="1"/>
      <dgm:spPr/>
      <dgm:t>
        <a:bodyPr/>
        <a:lstStyle/>
        <a:p>
          <a:r>
            <a:rPr lang="ar-JO" sz="1600" b="1" i="0" dirty="0">
              <a:latin typeface="Alexandria" pitchFamily="2" charset="-78"/>
              <a:cs typeface="Alexandria" pitchFamily="2" charset="-78"/>
            </a:rPr>
            <a:t>تطوير ودعم القوى البشرية وقاعدة معلومات المنظمة وتعظيم كفاءة التشغيل. </a:t>
          </a:r>
          <a:endParaRPr lang="en-GB" sz="1600" b="1" dirty="0">
            <a:latin typeface="Alexandria" pitchFamily="2" charset="-78"/>
            <a:cs typeface="Alexandria" pitchFamily="2" charset="-78"/>
          </a:endParaRPr>
        </a:p>
      </dgm:t>
    </dgm:pt>
    <dgm:pt modelId="{21CE7535-39DA-43B4-9B75-47E531D47C58}" type="parTrans" cxnId="{39413D13-6335-416F-9ED9-B35BBD514E80}">
      <dgm:prSet/>
      <dgm:spPr/>
      <dgm:t>
        <a:bodyPr/>
        <a:lstStyle/>
        <a:p>
          <a:endParaRPr lang="en-GB"/>
        </a:p>
      </dgm:t>
    </dgm:pt>
    <dgm:pt modelId="{BCB56B81-E809-4F84-8F54-5A6AF865A9FB}" type="sibTrans" cxnId="{39413D13-6335-416F-9ED9-B35BBD514E80}">
      <dgm:prSet/>
      <dgm:spPr/>
      <dgm:t>
        <a:bodyPr/>
        <a:lstStyle/>
        <a:p>
          <a:endParaRPr lang="en-GB"/>
        </a:p>
      </dgm:t>
    </dgm:pt>
    <dgm:pt modelId="{E416E6BD-3FA4-4AD8-B908-DC3C62629A7C}" type="pres">
      <dgm:prSet presAssocID="{34A47E86-E4FA-4328-A1B7-C72A5C969055}" presName="compositeShape" presStyleCnt="0">
        <dgm:presLayoutVars>
          <dgm:dir/>
          <dgm:resizeHandles/>
        </dgm:presLayoutVars>
      </dgm:prSet>
      <dgm:spPr/>
    </dgm:pt>
    <dgm:pt modelId="{12B20A58-2A17-404B-9A32-13D59709A183}" type="pres">
      <dgm:prSet presAssocID="{34A47E86-E4FA-4328-A1B7-C72A5C969055}" presName="pyramid" presStyleLbl="node1" presStyleIdx="0" presStyleCnt="1"/>
      <dgm:spPr>
        <a:solidFill>
          <a:srgbClr val="00B0F0"/>
        </a:solidFill>
      </dgm:spPr>
    </dgm:pt>
    <dgm:pt modelId="{F8F27FAA-7C53-41A4-80C4-157369FF08E6}" type="pres">
      <dgm:prSet presAssocID="{34A47E86-E4FA-4328-A1B7-C72A5C969055}" presName="theList" presStyleCnt="0"/>
      <dgm:spPr/>
    </dgm:pt>
    <dgm:pt modelId="{803EBDD8-485C-417E-ADEB-9C16A406049B}" type="pres">
      <dgm:prSet presAssocID="{B71D25B4-3D66-4550-8E03-A48193EDD4EB}" presName="aNode" presStyleLbl="fgAcc1" presStyleIdx="0" presStyleCnt="6" custScaleY="404994" custLinFactY="-55566" custLinFactNeighborX="856" custLinFactNeighborY="-100000">
        <dgm:presLayoutVars>
          <dgm:bulletEnabled val="1"/>
        </dgm:presLayoutVars>
      </dgm:prSet>
      <dgm:spPr/>
    </dgm:pt>
    <dgm:pt modelId="{90DE8F50-99BF-49FB-B58A-4C1BB24F8D64}" type="pres">
      <dgm:prSet presAssocID="{B71D25B4-3D66-4550-8E03-A48193EDD4EB}" presName="aSpace" presStyleCnt="0"/>
      <dgm:spPr/>
    </dgm:pt>
    <dgm:pt modelId="{051981AA-6E28-4D3E-AC8D-78A8E4A14DF6}" type="pres">
      <dgm:prSet presAssocID="{6224E34B-87E9-4257-B0DB-6463F5BA19CF}" presName="aNode" presStyleLbl="fgAcc1" presStyleIdx="1" presStyleCnt="6" custScaleY="332802" custLinFactY="1361" custLinFactNeighborX="856" custLinFactNeighborY="100000">
        <dgm:presLayoutVars>
          <dgm:bulletEnabled val="1"/>
        </dgm:presLayoutVars>
      </dgm:prSet>
      <dgm:spPr/>
    </dgm:pt>
    <dgm:pt modelId="{B76D015A-266C-4CA7-8D1E-DF0FBB5A5D7B}" type="pres">
      <dgm:prSet presAssocID="{6224E34B-87E9-4257-B0DB-6463F5BA19CF}" presName="aSpace" presStyleCnt="0"/>
      <dgm:spPr/>
    </dgm:pt>
    <dgm:pt modelId="{354458F0-9523-4E7E-BB91-31B8044BA481}" type="pres">
      <dgm:prSet presAssocID="{9D2F7AAE-C80C-4A80-BF65-B3905CDDC847}" presName="aNode" presStyleLbl="fgAcc1" presStyleIdx="2" presStyleCnt="6" custScaleY="303706" custLinFactY="44058" custLinFactNeighborX="856" custLinFactNeighborY="100000">
        <dgm:presLayoutVars>
          <dgm:bulletEnabled val="1"/>
        </dgm:presLayoutVars>
      </dgm:prSet>
      <dgm:spPr/>
    </dgm:pt>
    <dgm:pt modelId="{1F831F8B-0CD3-40B5-A34E-C4A0C6494C47}" type="pres">
      <dgm:prSet presAssocID="{9D2F7AAE-C80C-4A80-BF65-B3905CDDC847}" presName="aSpace" presStyleCnt="0"/>
      <dgm:spPr/>
    </dgm:pt>
    <dgm:pt modelId="{D860AA3D-26C6-45B9-B25C-325CD1F66714}" type="pres">
      <dgm:prSet presAssocID="{A38F810F-87F4-4F4E-B89A-EFEF98EDE370}" presName="aNode" presStyleLbl="fgAcc1" presStyleIdx="3" presStyleCnt="6" custScaleY="216377" custLinFactY="81165" custLinFactNeighborX="856" custLinFactNeighborY="100000">
        <dgm:presLayoutVars>
          <dgm:bulletEnabled val="1"/>
        </dgm:presLayoutVars>
      </dgm:prSet>
      <dgm:spPr/>
    </dgm:pt>
    <dgm:pt modelId="{65B790BB-083C-4A4E-8193-554C32DAD3EA}" type="pres">
      <dgm:prSet presAssocID="{A38F810F-87F4-4F4E-B89A-EFEF98EDE370}" presName="aSpace" presStyleCnt="0"/>
      <dgm:spPr/>
    </dgm:pt>
    <dgm:pt modelId="{6617A905-08C3-4168-8916-B569CD822D13}" type="pres">
      <dgm:prSet presAssocID="{ABFA76F7-D36F-4632-8658-DFC8A3006D94}" presName="aNode" presStyleLbl="fgAcc1" presStyleIdx="4" presStyleCnt="6" custScaleY="228029" custLinFactY="101988" custLinFactNeighborX="856" custLinFactNeighborY="200000">
        <dgm:presLayoutVars>
          <dgm:bulletEnabled val="1"/>
        </dgm:presLayoutVars>
      </dgm:prSet>
      <dgm:spPr/>
    </dgm:pt>
    <dgm:pt modelId="{09874311-089C-4222-A772-C4B365F8BFD6}" type="pres">
      <dgm:prSet presAssocID="{ABFA76F7-D36F-4632-8658-DFC8A3006D94}" presName="aSpace" presStyleCnt="0"/>
      <dgm:spPr/>
    </dgm:pt>
    <dgm:pt modelId="{2C99EA51-F941-4A43-8A40-C1C6150CCB8E}" type="pres">
      <dgm:prSet presAssocID="{76345D61-1F55-4575-809C-57F34D9D8032}" presName="aNode" presStyleLbl="fgAcc1" presStyleIdx="5" presStyleCnt="6" custScaleY="345628" custLinFactY="120794" custLinFactNeighborX="856" custLinFactNeighborY="200000">
        <dgm:presLayoutVars>
          <dgm:bulletEnabled val="1"/>
        </dgm:presLayoutVars>
      </dgm:prSet>
      <dgm:spPr/>
    </dgm:pt>
    <dgm:pt modelId="{18C6BEE6-E0B2-45B0-96C1-660A74167518}" type="pres">
      <dgm:prSet presAssocID="{76345D61-1F55-4575-809C-57F34D9D8032}" presName="aSpace" presStyleCnt="0"/>
      <dgm:spPr/>
    </dgm:pt>
  </dgm:ptLst>
  <dgm:cxnLst>
    <dgm:cxn modelId="{39413D13-6335-416F-9ED9-B35BBD514E80}" srcId="{34A47E86-E4FA-4328-A1B7-C72A5C969055}" destId="{76345D61-1F55-4575-809C-57F34D9D8032}" srcOrd="5" destOrd="0" parTransId="{21CE7535-39DA-43B4-9B75-47E531D47C58}" sibTransId="{BCB56B81-E809-4F84-8F54-5A6AF865A9FB}"/>
    <dgm:cxn modelId="{F2BD1C1B-00C3-4057-A127-C546F2B34193}" type="presOf" srcId="{34A47E86-E4FA-4328-A1B7-C72A5C969055}" destId="{E416E6BD-3FA4-4AD8-B908-DC3C62629A7C}" srcOrd="0" destOrd="0" presId="urn:microsoft.com/office/officeart/2005/8/layout/pyramid2"/>
    <dgm:cxn modelId="{6D169D24-D46B-4448-B77F-9269FC4146D1}" srcId="{34A47E86-E4FA-4328-A1B7-C72A5C969055}" destId="{9D2F7AAE-C80C-4A80-BF65-B3905CDDC847}" srcOrd="2" destOrd="0" parTransId="{60B56BE7-1D99-43FE-B76F-A1B34EFD0EDE}" sibTransId="{994D67D4-64A2-453F-B35B-01623C45084F}"/>
    <dgm:cxn modelId="{A7AADE27-45A6-48A4-9C6D-755744B1FF6F}" type="presOf" srcId="{B71D25B4-3D66-4550-8E03-A48193EDD4EB}" destId="{803EBDD8-485C-417E-ADEB-9C16A406049B}" srcOrd="0" destOrd="0" presId="urn:microsoft.com/office/officeart/2005/8/layout/pyramid2"/>
    <dgm:cxn modelId="{06C37044-6065-49C6-99F6-720775A99410}" type="presOf" srcId="{A38F810F-87F4-4F4E-B89A-EFEF98EDE370}" destId="{D860AA3D-26C6-45B9-B25C-325CD1F66714}" srcOrd="0" destOrd="0" presId="urn:microsoft.com/office/officeart/2005/8/layout/pyramid2"/>
    <dgm:cxn modelId="{85D09347-79CB-4941-BE1F-965393FCA263}" srcId="{34A47E86-E4FA-4328-A1B7-C72A5C969055}" destId="{ABFA76F7-D36F-4632-8658-DFC8A3006D94}" srcOrd="4" destOrd="0" parTransId="{A09D82F8-5786-44AC-8C33-E61D4F9867DD}" sibTransId="{E47D96B9-37C9-477B-AEFD-74E3183D5047}"/>
    <dgm:cxn modelId="{64C46C4A-4295-4025-8161-5E5CEEB33480}" type="presOf" srcId="{ABFA76F7-D36F-4632-8658-DFC8A3006D94}" destId="{6617A905-08C3-4168-8916-B569CD822D13}" srcOrd="0" destOrd="0" presId="urn:microsoft.com/office/officeart/2005/8/layout/pyramid2"/>
    <dgm:cxn modelId="{A64F4784-71B5-406C-AD27-78CA327523E4}" srcId="{34A47E86-E4FA-4328-A1B7-C72A5C969055}" destId="{B71D25B4-3D66-4550-8E03-A48193EDD4EB}" srcOrd="0" destOrd="0" parTransId="{28607FAC-AAEE-414B-B13F-482A4B134776}" sibTransId="{E9B2C2B5-B4D1-45E0-85F5-155F0A29695F}"/>
    <dgm:cxn modelId="{C8B31697-DDE0-4E2E-B60A-F9946CB22976}" type="presOf" srcId="{76345D61-1F55-4575-809C-57F34D9D8032}" destId="{2C99EA51-F941-4A43-8A40-C1C6150CCB8E}" srcOrd="0" destOrd="0" presId="urn:microsoft.com/office/officeart/2005/8/layout/pyramid2"/>
    <dgm:cxn modelId="{2CFE4898-701F-4304-8F3C-ECBFD1A5782C}" type="presOf" srcId="{6224E34B-87E9-4257-B0DB-6463F5BA19CF}" destId="{051981AA-6E28-4D3E-AC8D-78A8E4A14DF6}" srcOrd="0" destOrd="0" presId="urn:microsoft.com/office/officeart/2005/8/layout/pyramid2"/>
    <dgm:cxn modelId="{ADAD37A2-33EB-44B6-B3A8-A19CA7B3464D}" srcId="{34A47E86-E4FA-4328-A1B7-C72A5C969055}" destId="{6224E34B-87E9-4257-B0DB-6463F5BA19CF}" srcOrd="1" destOrd="0" parTransId="{A97B2616-E758-4CD6-A622-6A1E3B833C37}" sibTransId="{51AF2E34-93B1-40B3-A3E5-966A2BABDE22}"/>
    <dgm:cxn modelId="{64FAE9A9-32DE-4572-A7F4-5DDDA6AADC78}" srcId="{34A47E86-E4FA-4328-A1B7-C72A5C969055}" destId="{A38F810F-87F4-4F4E-B89A-EFEF98EDE370}" srcOrd="3" destOrd="0" parTransId="{F7D457D4-4219-4560-8897-99BD8450A5F4}" sibTransId="{4853100D-2DAF-491A-8357-404F067C77FE}"/>
    <dgm:cxn modelId="{DF7C5AE2-459F-4825-98DD-84A5684273E7}" type="presOf" srcId="{9D2F7AAE-C80C-4A80-BF65-B3905CDDC847}" destId="{354458F0-9523-4E7E-BB91-31B8044BA481}" srcOrd="0" destOrd="0" presId="urn:microsoft.com/office/officeart/2005/8/layout/pyramid2"/>
    <dgm:cxn modelId="{861426BB-8E6F-4A75-BD81-EC40058BCAFA}" type="presParOf" srcId="{E416E6BD-3FA4-4AD8-B908-DC3C62629A7C}" destId="{12B20A58-2A17-404B-9A32-13D59709A183}" srcOrd="0" destOrd="0" presId="urn:microsoft.com/office/officeart/2005/8/layout/pyramid2"/>
    <dgm:cxn modelId="{9B7E725C-CAB0-40E3-9E0B-DD8784855CA8}" type="presParOf" srcId="{E416E6BD-3FA4-4AD8-B908-DC3C62629A7C}" destId="{F8F27FAA-7C53-41A4-80C4-157369FF08E6}" srcOrd="1" destOrd="0" presId="urn:microsoft.com/office/officeart/2005/8/layout/pyramid2"/>
    <dgm:cxn modelId="{5267662F-9B35-49B8-9030-14DE546856EC}" type="presParOf" srcId="{F8F27FAA-7C53-41A4-80C4-157369FF08E6}" destId="{803EBDD8-485C-417E-ADEB-9C16A406049B}" srcOrd="0" destOrd="0" presId="urn:microsoft.com/office/officeart/2005/8/layout/pyramid2"/>
    <dgm:cxn modelId="{3E3ED765-90ED-4272-AC7C-B9341FC1B94D}" type="presParOf" srcId="{F8F27FAA-7C53-41A4-80C4-157369FF08E6}" destId="{90DE8F50-99BF-49FB-B58A-4C1BB24F8D64}" srcOrd="1" destOrd="0" presId="urn:microsoft.com/office/officeart/2005/8/layout/pyramid2"/>
    <dgm:cxn modelId="{D2C15778-095C-4F30-B563-4B60768C04D1}" type="presParOf" srcId="{F8F27FAA-7C53-41A4-80C4-157369FF08E6}" destId="{051981AA-6E28-4D3E-AC8D-78A8E4A14DF6}" srcOrd="2" destOrd="0" presId="urn:microsoft.com/office/officeart/2005/8/layout/pyramid2"/>
    <dgm:cxn modelId="{8ADDBF59-73A9-404E-A208-3E4A3124FAD0}" type="presParOf" srcId="{F8F27FAA-7C53-41A4-80C4-157369FF08E6}" destId="{B76D015A-266C-4CA7-8D1E-DF0FBB5A5D7B}" srcOrd="3" destOrd="0" presId="urn:microsoft.com/office/officeart/2005/8/layout/pyramid2"/>
    <dgm:cxn modelId="{70B8AD69-B904-4F4F-94AE-43A24F38F658}" type="presParOf" srcId="{F8F27FAA-7C53-41A4-80C4-157369FF08E6}" destId="{354458F0-9523-4E7E-BB91-31B8044BA481}" srcOrd="4" destOrd="0" presId="urn:microsoft.com/office/officeart/2005/8/layout/pyramid2"/>
    <dgm:cxn modelId="{BF37EDC1-B2A5-403E-B310-96375D223454}" type="presParOf" srcId="{F8F27FAA-7C53-41A4-80C4-157369FF08E6}" destId="{1F831F8B-0CD3-40B5-A34E-C4A0C6494C47}" srcOrd="5" destOrd="0" presId="urn:microsoft.com/office/officeart/2005/8/layout/pyramid2"/>
    <dgm:cxn modelId="{C82D7246-32D0-4C29-B925-CFD6B31A66A5}" type="presParOf" srcId="{F8F27FAA-7C53-41A4-80C4-157369FF08E6}" destId="{D860AA3D-26C6-45B9-B25C-325CD1F66714}" srcOrd="6" destOrd="0" presId="urn:microsoft.com/office/officeart/2005/8/layout/pyramid2"/>
    <dgm:cxn modelId="{84319AD4-837C-40FE-9A5E-E008557FA0A1}" type="presParOf" srcId="{F8F27FAA-7C53-41A4-80C4-157369FF08E6}" destId="{65B790BB-083C-4A4E-8193-554C32DAD3EA}" srcOrd="7" destOrd="0" presId="urn:microsoft.com/office/officeart/2005/8/layout/pyramid2"/>
    <dgm:cxn modelId="{0CDE0889-7239-49DF-B42F-63AEA01A1C99}" type="presParOf" srcId="{F8F27FAA-7C53-41A4-80C4-157369FF08E6}" destId="{6617A905-08C3-4168-8916-B569CD822D13}" srcOrd="8" destOrd="0" presId="urn:microsoft.com/office/officeart/2005/8/layout/pyramid2"/>
    <dgm:cxn modelId="{FE81F751-7830-430A-A1B5-FA26AE8B4170}" type="presParOf" srcId="{F8F27FAA-7C53-41A4-80C4-157369FF08E6}" destId="{09874311-089C-4222-A772-C4B365F8BFD6}" srcOrd="9" destOrd="0" presId="urn:microsoft.com/office/officeart/2005/8/layout/pyramid2"/>
    <dgm:cxn modelId="{4E48B82A-ED80-4607-AB1A-A1C1008A1D1D}" type="presParOf" srcId="{F8F27FAA-7C53-41A4-80C4-157369FF08E6}" destId="{2C99EA51-F941-4A43-8A40-C1C6150CCB8E}" srcOrd="10" destOrd="0" presId="urn:microsoft.com/office/officeart/2005/8/layout/pyramid2"/>
    <dgm:cxn modelId="{4C9BEBBA-37A9-438F-9887-F7FBBDA7F021}" type="presParOf" srcId="{F8F27FAA-7C53-41A4-80C4-157369FF08E6}" destId="{18C6BEE6-E0B2-45B0-96C1-660A74167518}" srcOrd="11" destOrd="0" presId="urn:microsoft.com/office/officeart/2005/8/layout/pyramid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B20A58-2A17-404B-9A32-13D59709A183}">
      <dsp:nvSpPr>
        <dsp:cNvPr id="0" name=""/>
        <dsp:cNvSpPr/>
      </dsp:nvSpPr>
      <dsp:spPr>
        <a:xfrm>
          <a:off x="2455676" y="0"/>
          <a:ext cx="6164611" cy="6164611"/>
        </a:xfrm>
        <a:prstGeom prst="triangle">
          <a:avLst/>
        </a:prstGeom>
        <a:solidFill>
          <a:srgbClr val="00B0F0"/>
        </a:solidFill>
        <a:ln>
          <a:noFill/>
        </a:ln>
        <a:effectLst>
          <a:outerShdw blurRad="40000" dist="20000" dir="5400000" rotWithShape="0">
            <a:srgbClr val="000000">
              <a:alpha val="38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803EBDD8-485C-417E-ADEB-9C16A406049B}">
      <dsp:nvSpPr>
        <dsp:cNvPr id="0" name=""/>
        <dsp:cNvSpPr/>
      </dsp:nvSpPr>
      <dsp:spPr>
        <a:xfrm>
          <a:off x="5572282" y="441498"/>
          <a:ext cx="4006997" cy="1047170"/>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latin typeface="Alexandria" pitchFamily="2" charset="-78"/>
              <a:cs typeface="Alexandria" pitchFamily="2" charset="-78"/>
            </a:rPr>
            <a:t>تقديم إطار عمل للمنظمة بغرض دعم تنفيذ الأنشطة المستقبلية بأسلوب متناسق ومتحكم فيها. </a:t>
          </a:r>
          <a:endParaRPr lang="en-GB" sz="1600" b="1" kern="1200" dirty="0">
            <a:latin typeface="Alexandria" pitchFamily="2" charset="-78"/>
            <a:cs typeface="Alexandria" pitchFamily="2" charset="-78"/>
          </a:endParaRPr>
        </a:p>
      </dsp:txBody>
      <dsp:txXfrm>
        <a:off x="5623401" y="492617"/>
        <a:ext cx="3904759" cy="944932"/>
      </dsp:txXfrm>
    </dsp:sp>
    <dsp:sp modelId="{051981AA-6E28-4D3E-AC8D-78A8E4A14DF6}">
      <dsp:nvSpPr>
        <dsp:cNvPr id="0" name=""/>
        <dsp:cNvSpPr/>
      </dsp:nvSpPr>
      <dsp:spPr>
        <a:xfrm>
          <a:off x="5572282" y="1732823"/>
          <a:ext cx="4006997" cy="860507"/>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latin typeface="Alexandria" pitchFamily="2" charset="-78"/>
              <a:cs typeface="Alexandria" pitchFamily="2" charset="-78"/>
            </a:rPr>
            <a:t>تطوير أساليب اتخاذ القرار والتخطيط وتحديد الأولويات والتغيرات والفرص والمخاطر. </a:t>
          </a:r>
          <a:endParaRPr lang="en-GB" sz="1600" b="1" kern="1200" dirty="0">
            <a:latin typeface="Alexandria" pitchFamily="2" charset="-78"/>
            <a:cs typeface="Alexandria" pitchFamily="2" charset="-78"/>
          </a:endParaRPr>
        </a:p>
      </dsp:txBody>
      <dsp:txXfrm>
        <a:off x="5614288" y="1774829"/>
        <a:ext cx="3922985" cy="776495"/>
      </dsp:txXfrm>
    </dsp:sp>
    <dsp:sp modelId="{354458F0-9523-4E7E-BB91-31B8044BA481}">
      <dsp:nvSpPr>
        <dsp:cNvPr id="0" name=""/>
        <dsp:cNvSpPr/>
      </dsp:nvSpPr>
      <dsp:spPr>
        <a:xfrm>
          <a:off x="5572282" y="2736051"/>
          <a:ext cx="4006997" cy="785275"/>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latin typeface="Alexandria" pitchFamily="2" charset="-78"/>
              <a:cs typeface="Alexandria" pitchFamily="2" charset="-78"/>
            </a:rPr>
            <a:t>المساهمة في الاستخدام الفعال لرأس المال والموارد المتاحة للمنظمة. </a:t>
          </a:r>
          <a:endParaRPr lang="en-GB" sz="1600" b="1" kern="1200" dirty="0">
            <a:latin typeface="Alexandria" pitchFamily="2" charset="-78"/>
            <a:cs typeface="Alexandria" pitchFamily="2" charset="-78"/>
          </a:endParaRPr>
        </a:p>
      </dsp:txBody>
      <dsp:txXfrm>
        <a:off x="5610616" y="2774385"/>
        <a:ext cx="3930329" cy="708607"/>
      </dsp:txXfrm>
    </dsp:sp>
    <dsp:sp modelId="{D860AA3D-26C6-45B9-B25C-325CD1F66714}">
      <dsp:nvSpPr>
        <dsp:cNvPr id="0" name=""/>
        <dsp:cNvSpPr/>
      </dsp:nvSpPr>
      <dsp:spPr>
        <a:xfrm>
          <a:off x="5572282" y="3649593"/>
          <a:ext cx="4006997" cy="559474"/>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latin typeface="Alexandria" pitchFamily="2" charset="-78"/>
              <a:cs typeface="Alexandria" pitchFamily="2" charset="-78"/>
            </a:rPr>
            <a:t>تخفيض التقلبات في مجالات النشاطات غير الأساسية.</a:t>
          </a:r>
          <a:endParaRPr lang="en-GB" sz="1600" b="1" kern="1200" dirty="0">
            <a:latin typeface="Alexandria" pitchFamily="2" charset="-78"/>
            <a:cs typeface="Alexandria" pitchFamily="2" charset="-78"/>
          </a:endParaRPr>
        </a:p>
      </dsp:txBody>
      <dsp:txXfrm>
        <a:off x="5599593" y="3676904"/>
        <a:ext cx="3952375" cy="504852"/>
      </dsp:txXfrm>
    </dsp:sp>
    <dsp:sp modelId="{6617A905-08C3-4168-8916-B569CD822D13}">
      <dsp:nvSpPr>
        <dsp:cNvPr id="0" name=""/>
        <dsp:cNvSpPr/>
      </dsp:nvSpPr>
      <dsp:spPr>
        <a:xfrm>
          <a:off x="5572282" y="4327549"/>
          <a:ext cx="4006997" cy="589602"/>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latin typeface="Alexandria" pitchFamily="2" charset="-78"/>
              <a:cs typeface="Alexandria" pitchFamily="2" charset="-78"/>
            </a:rPr>
            <a:t>حماية وتطوير أصول وسمعة المنظمة.</a:t>
          </a:r>
          <a:endParaRPr lang="en-GB" sz="1600" b="1" kern="1200" dirty="0">
            <a:latin typeface="Alexandria" pitchFamily="2" charset="-78"/>
            <a:cs typeface="Alexandria" pitchFamily="2" charset="-78"/>
          </a:endParaRPr>
        </a:p>
      </dsp:txBody>
      <dsp:txXfrm>
        <a:off x="5601064" y="4356331"/>
        <a:ext cx="3949433" cy="532038"/>
      </dsp:txXfrm>
    </dsp:sp>
    <dsp:sp modelId="{2C99EA51-F941-4A43-8A40-C1C6150CCB8E}">
      <dsp:nvSpPr>
        <dsp:cNvPr id="0" name=""/>
        <dsp:cNvSpPr/>
      </dsp:nvSpPr>
      <dsp:spPr>
        <a:xfrm>
          <a:off x="5572282" y="4998097"/>
          <a:ext cx="4006997" cy="893671"/>
        </a:xfrm>
        <a:prstGeom prst="round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latin typeface="Alexandria" pitchFamily="2" charset="-78"/>
              <a:cs typeface="Alexandria" pitchFamily="2" charset="-78"/>
            </a:rPr>
            <a:t>تطوير ودعم القوى البشرية وقاعدة معلومات المنظمة وتعظيم كفاءة التشغيل. </a:t>
          </a:r>
          <a:endParaRPr lang="en-GB" sz="1600" b="1" kern="1200" dirty="0">
            <a:latin typeface="Alexandria" pitchFamily="2" charset="-78"/>
            <a:cs typeface="Alexandria" pitchFamily="2" charset="-78"/>
          </a:endParaRPr>
        </a:p>
      </dsp:txBody>
      <dsp:txXfrm>
        <a:off x="5615907" y="5041722"/>
        <a:ext cx="3919747" cy="806421"/>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4929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4132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509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53136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40184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Alexandria" pitchFamily="2" charset="-78"/>
                <a:cs typeface="Alexandria" pitchFamily="2" charset="-78"/>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grpSp>
    </p:spTree>
    <p:extLst>
      <p:ext uri="{BB962C8B-B14F-4D97-AF65-F5344CB8AC3E}">
        <p14:creationId xmlns:p14="http://schemas.microsoft.com/office/powerpoint/2010/main" val="3253288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latin typeface="Alexandria" pitchFamily="2" charset="-78"/>
                <a:cs typeface="Alexandria" pitchFamily="2" charset="-78"/>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dirty="0">
              <a:latin typeface="Alexandria" pitchFamily="2" charset="-78"/>
            </a:endParaRPr>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latin typeface="Alexandria" pitchFamily="2" charset="-78"/>
                <a:cs typeface="Alexandria" pitchFamily="2" charset="-78"/>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1916764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lIns="121917" tIns="60958" rIns="121917" bIns="60958" anchor="ctr"/>
          <a:lstStyle>
            <a:lvl1pPr marL="0" indent="0" algn="ctr">
              <a:buNone/>
              <a:defRPr sz="4800" b="0" baseline="0">
                <a:solidFill>
                  <a:schemeClr val="accent2">
                    <a:lumMod val="50000"/>
                  </a:schemeClr>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lIns="121917" tIns="60958" rIns="121917" bIns="60958" anchor="ctr"/>
          <a:lstStyle>
            <a:lvl1pPr marL="0" indent="0" algn="ctr">
              <a:buNone/>
              <a:defRPr sz="1900" b="0" baseline="0">
                <a:solidFill>
                  <a:schemeClr val="accent2">
                    <a:lumMod val="50000"/>
                  </a:schemeClr>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8663974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6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1732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2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26" name="그림 개체 틀 25">
            <a:extLst>
              <a:ext uri="{FF2B5EF4-FFF2-40B4-BE49-F238E27FC236}">
                <a16:creationId xmlns:a16="http://schemas.microsoft.com/office/drawing/2014/main" id="{FD1AC33C-0748-4865-932F-6D8BA4643ACA}"/>
              </a:ext>
            </a:extLst>
          </p:cNvPr>
          <p:cNvSpPr>
            <a:spLocks noGrp="1"/>
          </p:cNvSpPr>
          <p:nvPr>
            <p:ph type="pic" sz="quarter" idx="11" hasCustomPrompt="1"/>
          </p:nvPr>
        </p:nvSpPr>
        <p:spPr>
          <a:xfrm>
            <a:off x="4697013" y="52057"/>
            <a:ext cx="6847888" cy="6753884"/>
          </a:xfrm>
          <a:custGeom>
            <a:avLst/>
            <a:gdLst>
              <a:gd name="connsiteX0" fmla="*/ 3704348 w 6847888"/>
              <a:gd name="connsiteY0" fmla="*/ 5 h 6753884"/>
              <a:gd name="connsiteX1" fmla="*/ 4005720 w 6847888"/>
              <a:gd name="connsiteY1" fmla="*/ 361947 h 6753884"/>
              <a:gd name="connsiteX2" fmla="*/ 3756101 w 6847888"/>
              <a:gd name="connsiteY2" fmla="*/ 1075954 h 6753884"/>
              <a:gd name="connsiteX3" fmla="*/ 3808606 w 6847888"/>
              <a:gd name="connsiteY3" fmla="*/ 1408969 h 6753884"/>
              <a:gd name="connsiteX4" fmla="*/ 4102330 w 6847888"/>
              <a:gd name="connsiteY4" fmla="*/ 1405443 h 6753884"/>
              <a:gd name="connsiteX5" fmla="*/ 4189935 w 6847888"/>
              <a:gd name="connsiteY5" fmla="*/ 955591 h 6753884"/>
              <a:gd name="connsiteX6" fmla="*/ 4386903 w 6847888"/>
              <a:gd name="connsiteY6" fmla="*/ 729816 h 6753884"/>
              <a:gd name="connsiteX7" fmla="*/ 4462508 w 6847888"/>
              <a:gd name="connsiteY7" fmla="*/ 1003700 h 6753884"/>
              <a:gd name="connsiteX8" fmla="*/ 4290141 w 6847888"/>
              <a:gd name="connsiteY8" fmla="*/ 1451300 h 6753884"/>
              <a:gd name="connsiteX9" fmla="*/ 4479906 w 6847888"/>
              <a:gd name="connsiteY9" fmla="*/ 1558119 h 6753884"/>
              <a:gd name="connsiteX10" fmla="*/ 4652418 w 6847888"/>
              <a:gd name="connsiteY10" fmla="*/ 1291849 h 6753884"/>
              <a:gd name="connsiteX11" fmla="*/ 4765676 w 6847888"/>
              <a:gd name="connsiteY11" fmla="*/ 714012 h 6753884"/>
              <a:gd name="connsiteX12" fmla="*/ 4799428 w 6847888"/>
              <a:gd name="connsiteY12" fmla="*/ 394967 h 6753884"/>
              <a:gd name="connsiteX13" fmla="*/ 5004194 w 6847888"/>
              <a:gd name="connsiteY13" fmla="*/ 127002 h 6753884"/>
              <a:gd name="connsiteX14" fmla="*/ 5239118 w 6847888"/>
              <a:gd name="connsiteY14" fmla="*/ 192050 h 6753884"/>
              <a:gd name="connsiteX15" fmla="*/ 5208812 w 6847888"/>
              <a:gd name="connsiteY15" fmla="*/ 577136 h 6753884"/>
              <a:gd name="connsiteX16" fmla="*/ 4785928 w 6847888"/>
              <a:gd name="connsiteY16" fmla="*/ 1648852 h 6753884"/>
              <a:gd name="connsiteX17" fmla="*/ 5084152 w 6847888"/>
              <a:gd name="connsiteY17" fmla="*/ 1573924 h 6753884"/>
              <a:gd name="connsiteX18" fmla="*/ 5454388 w 6847888"/>
              <a:gd name="connsiteY18" fmla="*/ 1220876 h 6753884"/>
              <a:gd name="connsiteX19" fmla="*/ 5820412 w 6847888"/>
              <a:gd name="connsiteY19" fmla="*/ 791621 h 6753884"/>
              <a:gd name="connsiteX20" fmla="*/ 6488554 w 6847888"/>
              <a:gd name="connsiteY20" fmla="*/ 699901 h 6753884"/>
              <a:gd name="connsiteX21" fmla="*/ 6192287 w 6847888"/>
              <a:gd name="connsiteY21" fmla="*/ 1353942 h 6753884"/>
              <a:gd name="connsiteX22" fmla="*/ 5480803 w 6847888"/>
              <a:gd name="connsiteY22" fmla="*/ 1591998 h 6753884"/>
              <a:gd name="connsiteX23" fmla="*/ 4996546 w 6847888"/>
              <a:gd name="connsiteY23" fmla="*/ 2136796 h 6753884"/>
              <a:gd name="connsiteX24" fmla="*/ 5316970 w 6847888"/>
              <a:gd name="connsiteY24" fmla="*/ 2261685 h 6753884"/>
              <a:gd name="connsiteX25" fmla="*/ 5832552 w 6847888"/>
              <a:gd name="connsiteY25" fmla="*/ 2059893 h 6753884"/>
              <a:gd name="connsiteX26" fmla="*/ 6198284 w 6847888"/>
              <a:gd name="connsiteY26" fmla="*/ 1721240 h 6753884"/>
              <a:gd name="connsiteX27" fmla="*/ 6511057 w 6847888"/>
              <a:gd name="connsiteY27" fmla="*/ 1787139 h 6753884"/>
              <a:gd name="connsiteX28" fmla="*/ 6338392 w 6847888"/>
              <a:gd name="connsiteY28" fmla="*/ 2109428 h 6753884"/>
              <a:gd name="connsiteX29" fmla="*/ 5894660 w 6847888"/>
              <a:gd name="connsiteY29" fmla="*/ 2187178 h 6753884"/>
              <a:gd name="connsiteX30" fmla="*/ 5350720 w 6847888"/>
              <a:gd name="connsiteY30" fmla="*/ 2509611 h 6753884"/>
              <a:gd name="connsiteX31" fmla="*/ 5337966 w 6847888"/>
              <a:gd name="connsiteY31" fmla="*/ 2841924 h 6753884"/>
              <a:gd name="connsiteX32" fmla="*/ 5722747 w 6847888"/>
              <a:gd name="connsiteY32" fmla="*/ 2939991 h 6753884"/>
              <a:gd name="connsiteX33" fmla="*/ 6365545 w 6847888"/>
              <a:gd name="connsiteY33" fmla="*/ 2659891 h 6753884"/>
              <a:gd name="connsiteX34" fmla="*/ 6772825 w 6847888"/>
              <a:gd name="connsiteY34" fmla="*/ 2757962 h 6753884"/>
              <a:gd name="connsiteX35" fmla="*/ 6450302 w 6847888"/>
              <a:gd name="connsiteY35" fmla="*/ 3041588 h 6753884"/>
              <a:gd name="connsiteX36" fmla="*/ 5794002 w 6847888"/>
              <a:gd name="connsiteY36" fmla="*/ 3061344 h 6753884"/>
              <a:gd name="connsiteX37" fmla="*/ 5566884 w 6847888"/>
              <a:gd name="connsiteY37" fmla="*/ 3295578 h 6753884"/>
              <a:gd name="connsiteX38" fmla="*/ 5924786 w 6847888"/>
              <a:gd name="connsiteY38" fmla="*/ 3470206 h 6753884"/>
              <a:gd name="connsiteX39" fmla="*/ 6646448 w 6847888"/>
              <a:gd name="connsiteY39" fmla="*/ 3568310 h 6753884"/>
              <a:gd name="connsiteX40" fmla="*/ 5957990 w 6847888"/>
              <a:gd name="connsiteY40" fmla="*/ 3543273 h 6753884"/>
              <a:gd name="connsiteX41" fmla="*/ 5679994 w 6847888"/>
              <a:gd name="connsiteY41" fmla="*/ 3559455 h 6753884"/>
              <a:gd name="connsiteX42" fmla="*/ 5639035 w 6847888"/>
              <a:gd name="connsiteY42" fmla="*/ 4035837 h 6753884"/>
              <a:gd name="connsiteX43" fmla="*/ 6838762 w 6847888"/>
              <a:gd name="connsiteY43" fmla="*/ 4397663 h 6753884"/>
              <a:gd name="connsiteX44" fmla="*/ 5833001 w 6847888"/>
              <a:gd name="connsiteY44" fmla="*/ 4238897 h 6753884"/>
              <a:gd name="connsiteX45" fmla="*/ 5215709 w 6847888"/>
              <a:gd name="connsiteY45" fmla="*/ 4274451 h 6753884"/>
              <a:gd name="connsiteX46" fmla="*/ 5136502 w 6847888"/>
              <a:gd name="connsiteY46" fmla="*/ 4515036 h 6753884"/>
              <a:gd name="connsiteX47" fmla="*/ 5480660 w 6847888"/>
              <a:gd name="connsiteY47" fmla="*/ 4848320 h 6753884"/>
              <a:gd name="connsiteX48" fmla="*/ 6101276 w 6847888"/>
              <a:gd name="connsiteY48" fmla="*/ 5412584 h 6753884"/>
              <a:gd name="connsiteX49" fmla="*/ 5335310 w 6847888"/>
              <a:gd name="connsiteY49" fmla="*/ 4941769 h 6753884"/>
              <a:gd name="connsiteX50" fmla="*/ 4887530 w 6847888"/>
              <a:gd name="connsiteY50" fmla="*/ 4918188 h 6753884"/>
              <a:gd name="connsiteX51" fmla="*/ 4721424 w 6847888"/>
              <a:gd name="connsiteY51" fmla="*/ 5309901 h 6753884"/>
              <a:gd name="connsiteX52" fmla="*/ 4794693 w 6847888"/>
              <a:gd name="connsiteY52" fmla="*/ 5776368 h 6753884"/>
              <a:gd name="connsiteX53" fmla="*/ 4843214 w 6847888"/>
              <a:gd name="connsiteY53" fmla="*/ 6753302 h 6753884"/>
              <a:gd name="connsiteX54" fmla="*/ 4621620 w 6847888"/>
              <a:gd name="connsiteY54" fmla="*/ 6003373 h 6753884"/>
              <a:gd name="connsiteX55" fmla="*/ 4542910 w 6847888"/>
              <a:gd name="connsiteY55" fmla="*/ 5278318 h 6753884"/>
              <a:gd name="connsiteX56" fmla="*/ 4284891 w 6847888"/>
              <a:gd name="connsiteY56" fmla="*/ 4931956 h 6753884"/>
              <a:gd name="connsiteX57" fmla="*/ 3901613 w 6847888"/>
              <a:gd name="connsiteY57" fmla="*/ 4940185 h 6753884"/>
              <a:gd name="connsiteX58" fmla="*/ 3718599 w 6847888"/>
              <a:gd name="connsiteY58" fmla="*/ 5262629 h 6753884"/>
              <a:gd name="connsiteX59" fmla="*/ 3768102 w 6847888"/>
              <a:gd name="connsiteY59" fmla="*/ 5681014 h 6753884"/>
              <a:gd name="connsiteX60" fmla="*/ 3541585 w 6847888"/>
              <a:gd name="connsiteY60" fmla="*/ 6112805 h 6753884"/>
              <a:gd name="connsiteX61" fmla="*/ 3390074 w 6847888"/>
              <a:gd name="connsiteY61" fmla="*/ 5647148 h 6753884"/>
              <a:gd name="connsiteX62" fmla="*/ 3530334 w 6847888"/>
              <a:gd name="connsiteY62" fmla="*/ 5252751 h 6753884"/>
              <a:gd name="connsiteX63" fmla="*/ 3438078 w 6847888"/>
              <a:gd name="connsiteY63" fmla="*/ 4904921 h 6753884"/>
              <a:gd name="connsiteX64" fmla="*/ 3123805 w 6847888"/>
              <a:gd name="connsiteY64" fmla="*/ 4837894 h 6753884"/>
              <a:gd name="connsiteX65" fmla="*/ 2747277 w 6847888"/>
              <a:gd name="connsiteY65" fmla="*/ 5184314 h 6753884"/>
              <a:gd name="connsiteX66" fmla="*/ 2508759 w 6847888"/>
              <a:gd name="connsiteY66" fmla="*/ 5867983 h 6753884"/>
              <a:gd name="connsiteX67" fmla="*/ 1877212 w 6847888"/>
              <a:gd name="connsiteY67" fmla="*/ 6254619 h 6753884"/>
              <a:gd name="connsiteX68" fmla="*/ 1793956 w 6847888"/>
              <a:gd name="connsiteY68" fmla="*/ 5594938 h 6753884"/>
              <a:gd name="connsiteX69" fmla="*/ 2825282 w 6847888"/>
              <a:gd name="connsiteY69" fmla="*/ 4769457 h 6753884"/>
              <a:gd name="connsiteX70" fmla="*/ 2843283 w 6847888"/>
              <a:gd name="connsiteY70" fmla="*/ 4338371 h 6753884"/>
              <a:gd name="connsiteX71" fmla="*/ 2509509 w 6847888"/>
              <a:gd name="connsiteY71" fmla="*/ 4184563 h 6753884"/>
              <a:gd name="connsiteX72" fmla="*/ 2145732 w 6847888"/>
              <a:gd name="connsiteY72" fmla="*/ 4312267 h 6753884"/>
              <a:gd name="connsiteX73" fmla="*/ 1745953 w 6847888"/>
              <a:gd name="connsiteY73" fmla="*/ 4757462 h 6753884"/>
              <a:gd name="connsiteX74" fmla="*/ 1410678 w 6847888"/>
              <a:gd name="connsiteY74" fmla="*/ 4810378 h 6753884"/>
              <a:gd name="connsiteX75" fmla="*/ 1519436 w 6847888"/>
              <a:gd name="connsiteY75" fmla="*/ 4450552 h 6753884"/>
              <a:gd name="connsiteX76" fmla="*/ 2177235 w 6847888"/>
              <a:gd name="connsiteY76" fmla="*/ 4061094 h 6753884"/>
              <a:gd name="connsiteX77" fmla="*/ 2236489 w 6847888"/>
              <a:gd name="connsiteY77" fmla="*/ 3792989 h 6753884"/>
              <a:gd name="connsiteX78" fmla="*/ 1943218 w 6847888"/>
              <a:gd name="connsiteY78" fmla="*/ 3725256 h 6753884"/>
              <a:gd name="connsiteX79" fmla="*/ 1646195 w 6847888"/>
              <a:gd name="connsiteY79" fmla="*/ 3769000 h 6753884"/>
              <a:gd name="connsiteX80" fmla="*/ 1475933 w 6847888"/>
              <a:gd name="connsiteY80" fmla="*/ 3821210 h 6753884"/>
              <a:gd name="connsiteX81" fmla="*/ 773301 w 6847888"/>
              <a:gd name="connsiteY81" fmla="*/ 4138496 h 6753884"/>
              <a:gd name="connsiteX82" fmla="*/ 10449 w 6847888"/>
              <a:gd name="connsiteY82" fmla="*/ 4282644 h 6753884"/>
              <a:gd name="connsiteX83" fmla="*/ 698113 w 6847888"/>
              <a:gd name="connsiteY83" fmla="*/ 3885768 h 6753884"/>
              <a:gd name="connsiteX84" fmla="*/ 1569689 w 6847888"/>
              <a:gd name="connsiteY84" fmla="*/ 3693508 h 6753884"/>
              <a:gd name="connsiteX85" fmla="*/ 1871212 w 6847888"/>
              <a:gd name="connsiteY85" fmla="*/ 3598260 h 6753884"/>
              <a:gd name="connsiteX86" fmla="*/ 2129231 w 6847888"/>
              <a:gd name="connsiteY86" fmla="*/ 3361198 h 6753884"/>
              <a:gd name="connsiteX87" fmla="*/ 1946218 w 6847888"/>
              <a:gd name="connsiteY87" fmla="*/ 3168586 h 6753884"/>
              <a:gd name="connsiteX88" fmla="*/ 1078525 w 6847888"/>
              <a:gd name="connsiteY88" fmla="*/ 3261717 h 6753884"/>
              <a:gd name="connsiteX89" fmla="*/ 355264 w 6847888"/>
              <a:gd name="connsiteY89" fmla="*/ 3077920 h 6753884"/>
              <a:gd name="connsiteX90" fmla="*/ 1270418 w 6847888"/>
              <a:gd name="connsiteY90" fmla="*/ 3019717 h 6753884"/>
              <a:gd name="connsiteX91" fmla="*/ 1876462 w 6847888"/>
              <a:gd name="connsiteY91" fmla="*/ 2963274 h 6753884"/>
              <a:gd name="connsiteX92" fmla="*/ 2046289 w 6847888"/>
              <a:gd name="connsiteY92" fmla="*/ 2552361 h 6753884"/>
              <a:gd name="connsiteX93" fmla="*/ 1608020 w 6847888"/>
              <a:gd name="connsiteY93" fmla="*/ 2243943 h 6753884"/>
              <a:gd name="connsiteX94" fmla="*/ 884360 w 6847888"/>
              <a:gd name="connsiteY94" fmla="*/ 1671796 h 6753884"/>
              <a:gd name="connsiteX95" fmla="*/ 1677807 w 6847888"/>
              <a:gd name="connsiteY95" fmla="*/ 2125859 h 6753884"/>
              <a:gd name="connsiteX96" fmla="*/ 2480999 w 6847888"/>
              <a:gd name="connsiteY96" fmla="*/ 2291025 h 6753884"/>
              <a:gd name="connsiteX97" fmla="*/ 2789337 w 6847888"/>
              <a:gd name="connsiteY97" fmla="*/ 1973660 h 6753884"/>
              <a:gd name="connsiteX98" fmla="*/ 2605228 w 6847888"/>
              <a:gd name="connsiteY98" fmla="*/ 1554212 h 6753884"/>
              <a:gd name="connsiteX99" fmla="*/ 1886011 w 6847888"/>
              <a:gd name="connsiteY99" fmla="*/ 841920 h 6753884"/>
              <a:gd name="connsiteX100" fmla="*/ 2701797 w 6847888"/>
              <a:gd name="connsiteY100" fmla="*/ 1488981 h 6753884"/>
              <a:gd name="connsiteX101" fmla="*/ 3003046 w 6847888"/>
              <a:gd name="connsiteY101" fmla="*/ 1694006 h 6753884"/>
              <a:gd name="connsiteX102" fmla="*/ 3172858 w 6847888"/>
              <a:gd name="connsiteY102" fmla="*/ 1616116 h 6753884"/>
              <a:gd name="connsiteX103" fmla="*/ 3170310 w 6847888"/>
              <a:gd name="connsiteY103" fmla="*/ 1323597 h 6753884"/>
              <a:gd name="connsiteX104" fmla="*/ 2928026 w 6847888"/>
              <a:gd name="connsiteY104" fmla="*/ 677624 h 6753884"/>
              <a:gd name="connsiteX105" fmla="*/ 3225507 w 6847888"/>
              <a:gd name="connsiteY105" fmla="*/ 1291714 h 6753884"/>
              <a:gd name="connsiteX106" fmla="*/ 3426679 w 6847888"/>
              <a:gd name="connsiteY106" fmla="*/ 1486720 h 6753884"/>
              <a:gd name="connsiteX107" fmla="*/ 3527334 w 6847888"/>
              <a:gd name="connsiteY107" fmla="*/ 1399091 h 6753884"/>
              <a:gd name="connsiteX108" fmla="*/ 3537085 w 6847888"/>
              <a:gd name="connsiteY108" fmla="*/ 1104881 h 6753884"/>
              <a:gd name="connsiteX109" fmla="*/ 3372073 w 6847888"/>
              <a:gd name="connsiteY109" fmla="*/ 293510 h 6753884"/>
              <a:gd name="connsiteX110" fmla="*/ 3704348 w 6847888"/>
              <a:gd name="connsiteY110" fmla="*/ 5 h 6753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6847888" h="6753884">
                <a:moveTo>
                  <a:pt x="3704348" y="5"/>
                </a:moveTo>
                <a:cubicBezTo>
                  <a:pt x="3810646" y="-809"/>
                  <a:pt x="4026723" y="117124"/>
                  <a:pt x="4005720" y="361947"/>
                </a:cubicBezTo>
                <a:cubicBezTo>
                  <a:pt x="3986743" y="580216"/>
                  <a:pt x="3787229" y="901450"/>
                  <a:pt x="3756101" y="1075954"/>
                </a:cubicBezTo>
                <a:cubicBezTo>
                  <a:pt x="3742751" y="1176844"/>
                  <a:pt x="3745600" y="1330654"/>
                  <a:pt x="3808606" y="1408969"/>
                </a:cubicBezTo>
                <a:cubicBezTo>
                  <a:pt x="3880610" y="1486578"/>
                  <a:pt x="4030324" y="1512685"/>
                  <a:pt x="4102330" y="1405443"/>
                </a:cubicBezTo>
                <a:cubicBezTo>
                  <a:pt x="4185586" y="1287617"/>
                  <a:pt x="4206888" y="1092324"/>
                  <a:pt x="4189935" y="955591"/>
                </a:cubicBezTo>
                <a:cubicBezTo>
                  <a:pt x="4179856" y="789440"/>
                  <a:pt x="4293168" y="715308"/>
                  <a:pt x="4386903" y="729816"/>
                </a:cubicBezTo>
                <a:cubicBezTo>
                  <a:pt x="4480638" y="744325"/>
                  <a:pt x="4529242" y="877503"/>
                  <a:pt x="4462508" y="1003700"/>
                </a:cubicBezTo>
                <a:cubicBezTo>
                  <a:pt x="4392324" y="1120160"/>
                  <a:pt x="4279766" y="1338885"/>
                  <a:pt x="4290141" y="1451300"/>
                </a:cubicBezTo>
                <a:cubicBezTo>
                  <a:pt x="4288366" y="1524678"/>
                  <a:pt x="4391924" y="1561977"/>
                  <a:pt x="4479906" y="1558119"/>
                </a:cubicBezTo>
                <a:cubicBezTo>
                  <a:pt x="4599916" y="1551769"/>
                  <a:pt x="4630666" y="1394858"/>
                  <a:pt x="4652418" y="1291849"/>
                </a:cubicBezTo>
                <a:cubicBezTo>
                  <a:pt x="4692172" y="1095709"/>
                  <a:pt x="4755176" y="909446"/>
                  <a:pt x="4765676" y="714012"/>
                </a:cubicBezTo>
                <a:cubicBezTo>
                  <a:pt x="4790178" y="564532"/>
                  <a:pt x="4759676" y="492802"/>
                  <a:pt x="4799428" y="394967"/>
                </a:cubicBezTo>
                <a:cubicBezTo>
                  <a:pt x="4841432" y="238337"/>
                  <a:pt x="4931439" y="146757"/>
                  <a:pt x="5004194" y="127002"/>
                </a:cubicBezTo>
                <a:cubicBezTo>
                  <a:pt x="5150010" y="75499"/>
                  <a:pt x="5211817" y="169191"/>
                  <a:pt x="5239118" y="192050"/>
                </a:cubicBezTo>
                <a:cubicBezTo>
                  <a:pt x="5299674" y="250846"/>
                  <a:pt x="5296994" y="393292"/>
                  <a:pt x="5208812" y="577136"/>
                </a:cubicBezTo>
                <a:cubicBezTo>
                  <a:pt x="5067800" y="821536"/>
                  <a:pt x="4525658" y="1443540"/>
                  <a:pt x="4785928" y="1648852"/>
                </a:cubicBezTo>
                <a:cubicBezTo>
                  <a:pt x="4920938" y="1725051"/>
                  <a:pt x="5009743" y="1637420"/>
                  <a:pt x="5084152" y="1573924"/>
                </a:cubicBezTo>
                <a:cubicBezTo>
                  <a:pt x="5127654" y="1540058"/>
                  <a:pt x="5352230" y="1344488"/>
                  <a:pt x="5454388" y="1220876"/>
                </a:cubicBezTo>
                <a:cubicBezTo>
                  <a:pt x="5595400" y="1069185"/>
                  <a:pt x="5664252" y="970828"/>
                  <a:pt x="5820412" y="791621"/>
                </a:cubicBezTo>
                <a:cubicBezTo>
                  <a:pt x="5968922" y="636402"/>
                  <a:pt x="6229786" y="490356"/>
                  <a:pt x="6488554" y="699901"/>
                </a:cubicBezTo>
                <a:cubicBezTo>
                  <a:pt x="6742073" y="1018099"/>
                  <a:pt x="6400803" y="1304555"/>
                  <a:pt x="6192287" y="1353942"/>
                </a:cubicBezTo>
                <a:cubicBezTo>
                  <a:pt x="5889261" y="1436635"/>
                  <a:pt x="5698873" y="1491549"/>
                  <a:pt x="5480803" y="1591998"/>
                </a:cubicBezTo>
                <a:cubicBezTo>
                  <a:pt x="5253910" y="1696510"/>
                  <a:pt x="4931590" y="1809017"/>
                  <a:pt x="4996546" y="2136796"/>
                </a:cubicBezTo>
                <a:cubicBezTo>
                  <a:pt x="5046203" y="2240795"/>
                  <a:pt x="5220216" y="2280734"/>
                  <a:pt x="5316970" y="2261685"/>
                </a:cubicBezTo>
                <a:cubicBezTo>
                  <a:pt x="5465506" y="2226691"/>
                  <a:pt x="5685666" y="2149966"/>
                  <a:pt x="5832552" y="2059893"/>
                </a:cubicBezTo>
                <a:cubicBezTo>
                  <a:pt x="5944310" y="1983412"/>
                  <a:pt x="6085200" y="1766699"/>
                  <a:pt x="6198284" y="1721240"/>
                </a:cubicBezTo>
                <a:cubicBezTo>
                  <a:pt x="6311367" y="1675781"/>
                  <a:pt x="6409799" y="1653087"/>
                  <a:pt x="6511057" y="1787139"/>
                </a:cubicBezTo>
                <a:cubicBezTo>
                  <a:pt x="6586814" y="1937277"/>
                  <a:pt x="6450153" y="2050727"/>
                  <a:pt x="6338392" y="2109428"/>
                </a:cubicBezTo>
                <a:cubicBezTo>
                  <a:pt x="6216682" y="2164201"/>
                  <a:pt x="6007516" y="2152934"/>
                  <a:pt x="5894660" y="2187178"/>
                </a:cubicBezTo>
                <a:cubicBezTo>
                  <a:pt x="5781804" y="2221422"/>
                  <a:pt x="5522488" y="2346487"/>
                  <a:pt x="5350720" y="2509611"/>
                </a:cubicBezTo>
                <a:cubicBezTo>
                  <a:pt x="5241060" y="2619816"/>
                  <a:pt x="5275712" y="2737504"/>
                  <a:pt x="5337966" y="2841924"/>
                </a:cubicBezTo>
                <a:cubicBezTo>
                  <a:pt x="5400220" y="2946343"/>
                  <a:pt x="5592838" y="2982464"/>
                  <a:pt x="5722747" y="2939991"/>
                </a:cubicBezTo>
                <a:cubicBezTo>
                  <a:pt x="5947168" y="2871978"/>
                  <a:pt x="6241035" y="2686984"/>
                  <a:pt x="6365545" y="2659891"/>
                </a:cubicBezTo>
                <a:cubicBezTo>
                  <a:pt x="6512556" y="2630965"/>
                  <a:pt x="6751074" y="2582282"/>
                  <a:pt x="6772825" y="2757962"/>
                </a:cubicBezTo>
                <a:cubicBezTo>
                  <a:pt x="6792326" y="2934346"/>
                  <a:pt x="6647566" y="3011956"/>
                  <a:pt x="6450302" y="3041588"/>
                </a:cubicBezTo>
                <a:cubicBezTo>
                  <a:pt x="6314542" y="3061344"/>
                  <a:pt x="6067777" y="3008996"/>
                  <a:pt x="5794002" y="3061344"/>
                </a:cubicBezTo>
                <a:cubicBezTo>
                  <a:pt x="5694092" y="3093797"/>
                  <a:pt x="5565984" y="3135708"/>
                  <a:pt x="5566884" y="3295578"/>
                </a:cubicBezTo>
                <a:cubicBezTo>
                  <a:pt x="5584136" y="3394602"/>
                  <a:pt x="5764046" y="3461148"/>
                  <a:pt x="5924786" y="3470206"/>
                </a:cubicBezTo>
                <a:cubicBezTo>
                  <a:pt x="6241250" y="3470455"/>
                  <a:pt x="6675030" y="3353870"/>
                  <a:pt x="6646448" y="3568310"/>
                </a:cubicBezTo>
                <a:cubicBezTo>
                  <a:pt x="6606736" y="3806610"/>
                  <a:pt x="6208178" y="3558109"/>
                  <a:pt x="5957990" y="3543273"/>
                </a:cubicBezTo>
                <a:cubicBezTo>
                  <a:pt x="5890802" y="3537398"/>
                  <a:pt x="5745062" y="3544992"/>
                  <a:pt x="5679994" y="3559455"/>
                </a:cubicBezTo>
                <a:cubicBezTo>
                  <a:pt x="5453044" y="3598970"/>
                  <a:pt x="5291757" y="3892894"/>
                  <a:pt x="5639035" y="4035837"/>
                </a:cubicBezTo>
                <a:cubicBezTo>
                  <a:pt x="5961740" y="4167682"/>
                  <a:pt x="6953080" y="3913801"/>
                  <a:pt x="6838762" y="4397663"/>
                </a:cubicBezTo>
                <a:cubicBezTo>
                  <a:pt x="6705978" y="4839592"/>
                  <a:pt x="6223310" y="4344608"/>
                  <a:pt x="5833001" y="4238897"/>
                </a:cubicBezTo>
                <a:cubicBezTo>
                  <a:pt x="5646234" y="4186402"/>
                  <a:pt x="5306312" y="4159727"/>
                  <a:pt x="5215709" y="4274451"/>
                </a:cubicBezTo>
                <a:cubicBezTo>
                  <a:pt x="5163956" y="4333010"/>
                  <a:pt x="5115501" y="4416966"/>
                  <a:pt x="5136502" y="4515036"/>
                </a:cubicBezTo>
                <a:cubicBezTo>
                  <a:pt x="5159005" y="4603405"/>
                  <a:pt x="5300256" y="4745093"/>
                  <a:pt x="5480660" y="4848320"/>
                </a:cubicBezTo>
                <a:cubicBezTo>
                  <a:pt x="5689832" y="4949866"/>
                  <a:pt x="6354463" y="5164998"/>
                  <a:pt x="6101276" y="5412584"/>
                </a:cubicBezTo>
                <a:cubicBezTo>
                  <a:pt x="5865496" y="5624531"/>
                  <a:pt x="5484828" y="5051110"/>
                  <a:pt x="5335310" y="4941769"/>
                </a:cubicBezTo>
                <a:cubicBezTo>
                  <a:pt x="5119438" y="4860879"/>
                  <a:pt x="4989844" y="4856833"/>
                  <a:pt x="4887530" y="4918188"/>
                </a:cubicBezTo>
                <a:cubicBezTo>
                  <a:pt x="4794522" y="5004970"/>
                  <a:pt x="4697526" y="5071784"/>
                  <a:pt x="4721424" y="5309901"/>
                </a:cubicBezTo>
                <a:cubicBezTo>
                  <a:pt x="4755926" y="5583650"/>
                  <a:pt x="4727188" y="5504030"/>
                  <a:pt x="4794693" y="5776368"/>
                </a:cubicBezTo>
                <a:cubicBezTo>
                  <a:pt x="4904951" y="6155243"/>
                  <a:pt x="5127484" y="6709559"/>
                  <a:pt x="4843214" y="6753302"/>
                </a:cubicBezTo>
                <a:cubicBezTo>
                  <a:pt x="4588196" y="6769530"/>
                  <a:pt x="4579617" y="6445041"/>
                  <a:pt x="4621620" y="6003373"/>
                </a:cubicBezTo>
                <a:cubicBezTo>
                  <a:pt x="4647170" y="5698890"/>
                  <a:pt x="4617916" y="5550657"/>
                  <a:pt x="4542910" y="5278318"/>
                </a:cubicBezTo>
                <a:cubicBezTo>
                  <a:pt x="4468702" y="5079954"/>
                  <a:pt x="4391774" y="4988312"/>
                  <a:pt x="4284891" y="4931956"/>
                </a:cubicBezTo>
                <a:cubicBezTo>
                  <a:pt x="4178008" y="4875601"/>
                  <a:pt x="4014121" y="4892209"/>
                  <a:pt x="3901613" y="4940185"/>
                </a:cubicBezTo>
                <a:cubicBezTo>
                  <a:pt x="3743350" y="5001568"/>
                  <a:pt x="3741100" y="5120815"/>
                  <a:pt x="3718599" y="5262629"/>
                </a:cubicBezTo>
                <a:cubicBezTo>
                  <a:pt x="3709598" y="5410793"/>
                  <a:pt x="3737350" y="5450302"/>
                  <a:pt x="3768102" y="5681014"/>
                </a:cubicBezTo>
                <a:cubicBezTo>
                  <a:pt x="3780853" y="5856693"/>
                  <a:pt x="3746350" y="6098694"/>
                  <a:pt x="3541585" y="6112805"/>
                </a:cubicBezTo>
                <a:cubicBezTo>
                  <a:pt x="3324820" y="6102222"/>
                  <a:pt x="3348072" y="5776967"/>
                  <a:pt x="3390074" y="5647148"/>
                </a:cubicBezTo>
                <a:cubicBezTo>
                  <a:pt x="3432077" y="5517329"/>
                  <a:pt x="3522084" y="5376221"/>
                  <a:pt x="3530334" y="5252751"/>
                </a:cubicBezTo>
                <a:cubicBezTo>
                  <a:pt x="3538585" y="5129281"/>
                  <a:pt x="3505583" y="4974063"/>
                  <a:pt x="3438078" y="4904921"/>
                </a:cubicBezTo>
                <a:cubicBezTo>
                  <a:pt x="3370573" y="4835777"/>
                  <a:pt x="3245314" y="4820961"/>
                  <a:pt x="3123805" y="4837894"/>
                </a:cubicBezTo>
                <a:cubicBezTo>
                  <a:pt x="2952042" y="4883754"/>
                  <a:pt x="2850034" y="5012867"/>
                  <a:pt x="2747277" y="5184314"/>
                </a:cubicBezTo>
                <a:cubicBezTo>
                  <a:pt x="2644519" y="5355760"/>
                  <a:pt x="2559763" y="5625982"/>
                  <a:pt x="2508759" y="5867983"/>
                </a:cubicBezTo>
                <a:cubicBezTo>
                  <a:pt x="2460755" y="6006268"/>
                  <a:pt x="2223738" y="6403487"/>
                  <a:pt x="1877212" y="6254619"/>
                </a:cubicBezTo>
                <a:cubicBezTo>
                  <a:pt x="1636444" y="6171364"/>
                  <a:pt x="1607193" y="5793900"/>
                  <a:pt x="1793956" y="5594938"/>
                </a:cubicBezTo>
                <a:cubicBezTo>
                  <a:pt x="2088728" y="5283090"/>
                  <a:pt x="2592015" y="5170203"/>
                  <a:pt x="2825282" y="4769457"/>
                </a:cubicBezTo>
                <a:cubicBezTo>
                  <a:pt x="2918289" y="4595893"/>
                  <a:pt x="2895788" y="4435736"/>
                  <a:pt x="2843283" y="4338371"/>
                </a:cubicBezTo>
                <a:cubicBezTo>
                  <a:pt x="2790780" y="4241007"/>
                  <a:pt x="2641519" y="4190208"/>
                  <a:pt x="2509509" y="4184563"/>
                </a:cubicBezTo>
                <a:cubicBezTo>
                  <a:pt x="2358748" y="4181741"/>
                  <a:pt x="2273241" y="4217018"/>
                  <a:pt x="2145732" y="4312267"/>
                </a:cubicBezTo>
                <a:cubicBezTo>
                  <a:pt x="2018222" y="4407514"/>
                  <a:pt x="1852461" y="4674914"/>
                  <a:pt x="1745953" y="4757462"/>
                </a:cubicBezTo>
                <a:cubicBezTo>
                  <a:pt x="1658196" y="4843537"/>
                  <a:pt x="1498434" y="4878110"/>
                  <a:pt x="1410678" y="4810378"/>
                </a:cubicBezTo>
                <a:cubicBezTo>
                  <a:pt x="1280168" y="4721480"/>
                  <a:pt x="1403177" y="4498529"/>
                  <a:pt x="1519436" y="4450552"/>
                </a:cubicBezTo>
                <a:cubicBezTo>
                  <a:pt x="1787955" y="4347544"/>
                  <a:pt x="2057226" y="4170453"/>
                  <a:pt x="2177235" y="4061094"/>
                </a:cubicBezTo>
                <a:cubicBezTo>
                  <a:pt x="2297244" y="3951736"/>
                  <a:pt x="2282993" y="3869892"/>
                  <a:pt x="2236489" y="3792989"/>
                </a:cubicBezTo>
                <a:cubicBezTo>
                  <a:pt x="2154732" y="3718907"/>
                  <a:pt x="2105229" y="3718202"/>
                  <a:pt x="1943218" y="3725256"/>
                </a:cubicBezTo>
                <a:cubicBezTo>
                  <a:pt x="1769954" y="3730901"/>
                  <a:pt x="1718201" y="3759123"/>
                  <a:pt x="1646195" y="3769000"/>
                </a:cubicBezTo>
                <a:cubicBezTo>
                  <a:pt x="1589191" y="3786639"/>
                  <a:pt x="1621415" y="3759627"/>
                  <a:pt x="1475933" y="3821210"/>
                </a:cubicBezTo>
                <a:cubicBezTo>
                  <a:pt x="1330451" y="3882794"/>
                  <a:pt x="996953" y="4018334"/>
                  <a:pt x="773301" y="4138496"/>
                </a:cubicBezTo>
                <a:cubicBezTo>
                  <a:pt x="529052" y="4269722"/>
                  <a:pt x="137210" y="4545329"/>
                  <a:pt x="10449" y="4282644"/>
                </a:cubicBezTo>
                <a:cubicBezTo>
                  <a:pt x="-71518" y="4012081"/>
                  <a:pt x="344836" y="3944329"/>
                  <a:pt x="698113" y="3885768"/>
                </a:cubicBezTo>
                <a:cubicBezTo>
                  <a:pt x="971883" y="3849080"/>
                  <a:pt x="1374172" y="3741426"/>
                  <a:pt x="1569689" y="3693508"/>
                </a:cubicBezTo>
                <a:cubicBezTo>
                  <a:pt x="1765206" y="3645589"/>
                  <a:pt x="1770704" y="3640592"/>
                  <a:pt x="1871212" y="3598260"/>
                </a:cubicBezTo>
                <a:cubicBezTo>
                  <a:pt x="1961969" y="3542522"/>
                  <a:pt x="2122480" y="3500189"/>
                  <a:pt x="2129231" y="3361198"/>
                </a:cubicBezTo>
                <a:cubicBezTo>
                  <a:pt x="2131481" y="3239845"/>
                  <a:pt x="2060976" y="3207391"/>
                  <a:pt x="1946218" y="3168586"/>
                </a:cubicBezTo>
                <a:cubicBezTo>
                  <a:pt x="1771100" y="3152007"/>
                  <a:pt x="1388950" y="3204399"/>
                  <a:pt x="1078525" y="3261717"/>
                </a:cubicBezTo>
                <a:cubicBezTo>
                  <a:pt x="768100" y="3319035"/>
                  <a:pt x="334262" y="3420107"/>
                  <a:pt x="355264" y="3077920"/>
                </a:cubicBezTo>
                <a:cubicBezTo>
                  <a:pt x="419768" y="2677879"/>
                  <a:pt x="878138" y="2975268"/>
                  <a:pt x="1270418" y="3019717"/>
                </a:cubicBezTo>
                <a:cubicBezTo>
                  <a:pt x="1492434" y="3054994"/>
                  <a:pt x="1726451" y="3053583"/>
                  <a:pt x="1876462" y="2963274"/>
                </a:cubicBezTo>
                <a:cubicBezTo>
                  <a:pt x="1971719" y="2866615"/>
                  <a:pt x="2091030" y="2672250"/>
                  <a:pt x="2046289" y="2552361"/>
                </a:cubicBezTo>
                <a:cubicBezTo>
                  <a:pt x="2001549" y="2432472"/>
                  <a:pt x="1608041" y="2243980"/>
                  <a:pt x="1608020" y="2243943"/>
                </a:cubicBezTo>
                <a:cubicBezTo>
                  <a:pt x="1296260" y="2073846"/>
                  <a:pt x="701803" y="1907011"/>
                  <a:pt x="884360" y="1671796"/>
                </a:cubicBezTo>
                <a:cubicBezTo>
                  <a:pt x="1089824" y="1412656"/>
                  <a:pt x="1481682" y="1994995"/>
                  <a:pt x="1677807" y="2125859"/>
                </a:cubicBezTo>
                <a:cubicBezTo>
                  <a:pt x="2056079" y="2339783"/>
                  <a:pt x="2295745" y="2316391"/>
                  <a:pt x="2480999" y="2291025"/>
                </a:cubicBezTo>
                <a:cubicBezTo>
                  <a:pt x="2666255" y="2265659"/>
                  <a:pt x="2767530" y="2105153"/>
                  <a:pt x="2789337" y="1973660"/>
                </a:cubicBezTo>
                <a:cubicBezTo>
                  <a:pt x="2809717" y="1860696"/>
                  <a:pt x="2713780" y="1633569"/>
                  <a:pt x="2605228" y="1554212"/>
                </a:cubicBezTo>
                <a:cubicBezTo>
                  <a:pt x="2304269" y="1292718"/>
                  <a:pt x="1625026" y="1082788"/>
                  <a:pt x="1886011" y="841920"/>
                </a:cubicBezTo>
                <a:cubicBezTo>
                  <a:pt x="2137837" y="626183"/>
                  <a:pt x="2414335" y="1222589"/>
                  <a:pt x="2701797" y="1488981"/>
                </a:cubicBezTo>
                <a:cubicBezTo>
                  <a:pt x="2883834" y="1636745"/>
                  <a:pt x="2924536" y="1672817"/>
                  <a:pt x="3003046" y="1694006"/>
                </a:cubicBezTo>
                <a:cubicBezTo>
                  <a:pt x="3081556" y="1715196"/>
                  <a:pt x="3144981" y="1677851"/>
                  <a:pt x="3172858" y="1616116"/>
                </a:cubicBezTo>
                <a:cubicBezTo>
                  <a:pt x="3200735" y="1554382"/>
                  <a:pt x="3211115" y="1480012"/>
                  <a:pt x="3170310" y="1323597"/>
                </a:cubicBezTo>
                <a:cubicBezTo>
                  <a:pt x="3129505" y="1167182"/>
                  <a:pt x="2599438" y="804735"/>
                  <a:pt x="2928026" y="677624"/>
                </a:cubicBezTo>
                <a:cubicBezTo>
                  <a:pt x="3190782" y="552811"/>
                  <a:pt x="3103292" y="1038951"/>
                  <a:pt x="3225507" y="1291714"/>
                </a:cubicBezTo>
                <a:cubicBezTo>
                  <a:pt x="3297966" y="1401632"/>
                  <a:pt x="3343420" y="1480087"/>
                  <a:pt x="3426679" y="1486720"/>
                </a:cubicBezTo>
                <a:cubicBezTo>
                  <a:pt x="3501136" y="1491635"/>
                  <a:pt x="3501457" y="1464354"/>
                  <a:pt x="3527334" y="1399091"/>
                </a:cubicBezTo>
                <a:cubicBezTo>
                  <a:pt x="3548336" y="1340531"/>
                  <a:pt x="3548336" y="1183196"/>
                  <a:pt x="3537085" y="1104881"/>
                </a:cubicBezTo>
                <a:cubicBezTo>
                  <a:pt x="3511208" y="920618"/>
                  <a:pt x="3344196" y="477655"/>
                  <a:pt x="3372073" y="293510"/>
                </a:cubicBezTo>
                <a:cubicBezTo>
                  <a:pt x="3412576" y="117124"/>
                  <a:pt x="3498677" y="1580"/>
                  <a:pt x="3704348" y="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atin typeface="Alexandria" pitchFamily="2" charset="-78"/>
                <a:cs typeface="Alexandria" pitchFamily="2" charset="-78"/>
              </a:defRPr>
            </a:lvl1pPr>
          </a:lstStyle>
          <a:p>
            <a:r>
              <a:rPr lang="en-US" altLang="ko-KR" dirty="0"/>
              <a:t>Your Picture Here</a:t>
            </a:r>
            <a:endParaRPr lang="ko-KR" altLang="en-US" dirty="0"/>
          </a:p>
        </p:txBody>
      </p:sp>
    </p:spTree>
    <p:extLst>
      <p:ext uri="{BB962C8B-B14F-4D97-AF65-F5344CB8AC3E}">
        <p14:creationId xmlns:p14="http://schemas.microsoft.com/office/powerpoint/2010/main" val="110733969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5" name="Picture Placeholder 34">
            <a:extLst>
              <a:ext uri="{FF2B5EF4-FFF2-40B4-BE49-F238E27FC236}">
                <a16:creationId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14036368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Agenda Layout">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53402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0523599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050308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4" name="Rectangle 3"/>
          <p:cNvSpPr/>
          <p:nvPr userDrawn="1"/>
        </p:nvSpPr>
        <p:spPr>
          <a:xfrm>
            <a:off x="719403" y="1572287"/>
            <a:ext cx="2784309" cy="30723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4" name="Rectangle 13"/>
          <p:cNvSpPr/>
          <p:nvPr userDrawn="1"/>
        </p:nvSpPr>
        <p:spPr>
          <a:xfrm>
            <a:off x="4501919" y="1572287"/>
            <a:ext cx="2784309" cy="307234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5" name="Rectangle 14"/>
          <p:cNvSpPr/>
          <p:nvPr userDrawn="1"/>
        </p:nvSpPr>
        <p:spPr>
          <a:xfrm>
            <a:off x="8284435" y="1572287"/>
            <a:ext cx="2784309" cy="30723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
        <p:nvSpPr>
          <p:cNvPr id="9" name="Picture Placeholder 2"/>
          <p:cNvSpPr>
            <a:spLocks noGrp="1"/>
          </p:cNvSpPr>
          <p:nvPr>
            <p:ph type="pic" idx="1" hasCustomPrompt="1"/>
          </p:nvPr>
        </p:nvSpPr>
        <p:spPr>
          <a:xfrm>
            <a:off x="868330"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4647754"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3" hasCustomPrompt="1"/>
          </p:nvPr>
        </p:nvSpPr>
        <p:spPr>
          <a:xfrm>
            <a:off x="8427178"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560501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pic>
        <p:nvPicPr>
          <p:cNvPr id="12291" name="Picture 3" descr="D:\Fullppt\005-PNG이미지\탭.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6200000">
            <a:off x="540593" y="2551692"/>
            <a:ext cx="3429959" cy="422446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Fullppt\005-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95734" y="2880577"/>
            <a:ext cx="3072341" cy="3720547"/>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463820" y="3043177"/>
            <a:ext cx="1759459" cy="27245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2" hasCustomPrompt="1"/>
          </p:nvPr>
        </p:nvSpPr>
        <p:spPr>
          <a:xfrm>
            <a:off x="564872" y="3429001"/>
            <a:ext cx="3130861" cy="2335995"/>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5231915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pic>
        <p:nvPicPr>
          <p:cNvPr id="8"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19669" y="1988840"/>
            <a:ext cx="3744416" cy="4534413"/>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049949" y="2173037"/>
            <a:ext cx="2159479" cy="333573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0058376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5_Basic Layout">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lIns="648000" anchor="ctr"/>
          <a:lstStyle>
            <a:lvl1pPr marL="0" indent="0" algn="l">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14945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6_Basic Layout">
    <p:spTree>
      <p:nvGrpSpPr>
        <p:cNvPr id="1" name=""/>
        <p:cNvGrpSpPr/>
        <p:nvPr/>
      </p:nvGrpSpPr>
      <p:grpSpPr>
        <a:xfrm>
          <a:off x="0" y="0"/>
          <a:ext cx="0" cy="0"/>
          <a:chOff x="0" y="0"/>
          <a:chExt cx="0" cy="0"/>
        </a:xfrm>
      </p:grpSpPr>
      <p:sp>
        <p:nvSpPr>
          <p:cNvPr id="2" name="Rectangle 1"/>
          <p:cNvSpPr/>
          <p:nvPr userDrawn="1"/>
        </p:nvSpPr>
        <p:spPr>
          <a:xfrm>
            <a:off x="-1891"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0138956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7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465502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9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8" name="Picture Placeholder 2"/>
          <p:cNvSpPr>
            <a:spLocks noGrp="1"/>
          </p:cNvSpPr>
          <p:nvPr>
            <p:ph type="pic" idx="12" hasCustomPrompt="1"/>
          </p:nvPr>
        </p:nvSpPr>
        <p:spPr>
          <a:xfrm>
            <a:off x="0" y="2028911"/>
            <a:ext cx="12192000" cy="280017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828032"/>
            <a:ext cx="6096000"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dirty="0">
              <a:latin typeface="Alexandria" pitchFamily="2" charset="-78"/>
            </a:endParaRPr>
          </a:p>
        </p:txBody>
      </p:sp>
      <p:sp>
        <p:nvSpPr>
          <p:cNvPr id="9" name="Rectangle 8"/>
          <p:cNvSpPr/>
          <p:nvPr userDrawn="1"/>
        </p:nvSpPr>
        <p:spPr>
          <a:xfrm>
            <a:off x="6096000" y="0"/>
            <a:ext cx="6096000"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dirty="0">
              <a:latin typeface="Alexandria" pitchFamily="2" charset="-78"/>
            </a:endParaRPr>
          </a:p>
        </p:txBody>
      </p:sp>
    </p:spTree>
    <p:extLst>
      <p:ext uri="{BB962C8B-B14F-4D97-AF65-F5344CB8AC3E}">
        <p14:creationId xmlns:p14="http://schemas.microsoft.com/office/powerpoint/2010/main" val="28999702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8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2" hasCustomPrompt="1"/>
          </p:nvPr>
        </p:nvSpPr>
        <p:spPr>
          <a:xfrm>
            <a:off x="335360" y="270401"/>
            <a:ext cx="4079776" cy="412845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4493079" y="27040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4493079" y="2382860"/>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5" hasCustomPrompt="1"/>
          </p:nvPr>
        </p:nvSpPr>
        <p:spPr>
          <a:xfrm>
            <a:off x="335361" y="449487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1" name="Picture Placeholder 2"/>
          <p:cNvSpPr>
            <a:spLocks noGrp="1"/>
          </p:cNvSpPr>
          <p:nvPr>
            <p:ph type="pic" idx="16" hasCustomPrompt="1"/>
          </p:nvPr>
        </p:nvSpPr>
        <p:spPr>
          <a:xfrm>
            <a:off x="2334757" y="4494871"/>
            <a:ext cx="4032448"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903697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hapes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Alexandria" pitchFamily="2" charset="-78"/>
                <a:cs typeface="Alexandria" pitchFamily="2" charset="-78"/>
              </a:defRPr>
            </a:lvl1pPr>
          </a:lstStyle>
          <a:p>
            <a:r>
              <a:rPr lang="en-US" altLang="ko-KR" dirty="0"/>
              <a:t>Fully Editable Shapes</a:t>
            </a:r>
          </a:p>
        </p:txBody>
      </p:sp>
    </p:spTree>
    <p:extLst>
      <p:ext uri="{BB962C8B-B14F-4D97-AF65-F5344CB8AC3E}">
        <p14:creationId xmlns:p14="http://schemas.microsoft.com/office/powerpoint/2010/main" val="15847158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solidFill>
                <a:schemeClr val="bg1"/>
              </a:solidFill>
              <a:latin typeface="Alexandria" pitchFamily="2" charset="-78"/>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solidFill>
                <a:schemeClr val="tx1"/>
              </a:solidFill>
              <a:latin typeface="Alexandria" pitchFamily="2" charset="-78"/>
            </a:endParaRPr>
          </a:p>
        </p:txBody>
      </p:sp>
    </p:spTree>
    <p:extLst>
      <p:ext uri="{BB962C8B-B14F-4D97-AF65-F5344CB8AC3E}">
        <p14:creationId xmlns:p14="http://schemas.microsoft.com/office/powerpoint/2010/main" val="30530047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Alexandria" pitchFamily="2" charset="-78"/>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597228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End Slide Layou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95901" y="848277"/>
            <a:ext cx="6206964" cy="5269023"/>
          </a:xfrm>
          <a:prstGeom prst="rect">
            <a:avLst/>
          </a:prstGeom>
        </p:spPr>
      </p:pic>
      <p:sp>
        <p:nvSpPr>
          <p:cNvPr id="10" name="Text Placeholder 9"/>
          <p:cNvSpPr>
            <a:spLocks noGrp="1"/>
          </p:cNvSpPr>
          <p:nvPr>
            <p:ph type="body" sz="quarter" idx="10" hasCustomPrompt="1"/>
          </p:nvPr>
        </p:nvSpPr>
        <p:spPr>
          <a:xfrm>
            <a:off x="0" y="2948947"/>
            <a:ext cx="12192000" cy="768084"/>
          </a:xfrm>
          <a:prstGeom prst="rect">
            <a:avLst/>
          </a:prstGeom>
        </p:spPr>
        <p:txBody>
          <a:bodyPr anchor="ctr"/>
          <a:lstStyle>
            <a:lvl1pPr marL="0" indent="0" algn="ctr">
              <a:buNone/>
              <a:defRPr sz="4800" b="0" baseline="0">
                <a:solidFill>
                  <a:schemeClr val="bg1"/>
                </a:solidFill>
                <a:latin typeface="Alexandria" pitchFamily="2" charset="-78"/>
                <a:cs typeface="Alexandria" pitchFamily="2" charset="-78"/>
              </a:defRPr>
            </a:lvl1pPr>
          </a:lstStyle>
          <a:p>
            <a:pPr lvl="0"/>
            <a:r>
              <a:rPr lang="en-US" altLang="ko-KR" dirty="0"/>
              <a:t>Thank you</a:t>
            </a:r>
          </a:p>
        </p:txBody>
      </p:sp>
      <p:sp>
        <p:nvSpPr>
          <p:cNvPr id="11" name="Text Placeholder 9"/>
          <p:cNvSpPr>
            <a:spLocks noGrp="1"/>
          </p:cNvSpPr>
          <p:nvPr>
            <p:ph type="body" sz="quarter" idx="11" hasCustomPrompt="1"/>
          </p:nvPr>
        </p:nvSpPr>
        <p:spPr>
          <a:xfrm>
            <a:off x="-197" y="3717032"/>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70468902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5/23/2024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9297914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5/23/2024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182613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5/23/2024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7492461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5/23/2024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6020792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5/23/2024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463347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5/23/2024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286317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5/23/2024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3426114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5/23/2024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3119819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5/23/2024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514405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5/23/2024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740313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5/23/2024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230726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1403996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3669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29287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image" Target="../media/image1.png"/><Relationship Id="rId2" Type="http://schemas.openxmlformats.org/officeDocument/2006/relationships/slideLayout" Target="../slideLayouts/slideLayout18.xml"/><Relationship Id="rId16" Type="http://schemas.openxmlformats.org/officeDocument/2006/relationships/theme" Target="../theme/theme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2" Type="http://schemas.openxmlformats.org/officeDocument/2006/relationships/slideLayout" Target="../slideLayouts/slideLayout33.xml"/><Relationship Id="rId16" Type="http://schemas.openxmlformats.org/officeDocument/2006/relationships/image" Target="../media/image13.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theme" Target="../theme/theme3.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6" r:id="rId2"/>
    <p:sldLayoutId id="2147483657" r:id="rId3"/>
    <p:sldLayoutId id="2147483658" r:id="rId4"/>
    <p:sldLayoutId id="2147483659" r:id="rId5"/>
    <p:sldLayoutId id="2147483660" r:id="rId6"/>
    <p:sldLayoutId id="2147483663" r:id="rId7"/>
    <p:sldLayoutId id="2147483664" r:id="rId8"/>
    <p:sldLayoutId id="2147483665" r:id="rId9"/>
    <p:sldLayoutId id="2147483666" r:id="rId10"/>
    <p:sldLayoutId id="2147483677" r:id="rId11"/>
    <p:sldLayoutId id="2147483693" r:id="rId12"/>
    <p:sldLayoutId id="2147483732" r:id="rId13"/>
    <p:sldLayoutId id="2147483733" r:id="rId14"/>
    <p:sldLayoutId id="2147483734" r:id="rId15"/>
    <p:sldLayoutId id="2147483736"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87177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2" r:id="rId14"/>
    <p:sldLayoutId id="2147483713" r:id="rId15"/>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5/23/2024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00722203"/>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44.xml"/><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15.png"/><Relationship Id="rId4" Type="http://schemas.openxmlformats.org/officeDocument/2006/relationships/image" Target="../media/image18.svg"/></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5.png"/><Relationship Id="rId2" Type="http://schemas.openxmlformats.org/officeDocument/2006/relationships/diagramData" Target="../diagrams/data1.xml"/><Relationship Id="rId1" Type="http://schemas.openxmlformats.org/officeDocument/2006/relationships/slideLayout" Target="../slideLayouts/slideLayout2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15.xml"/><Relationship Id="rId1" Type="http://schemas.openxmlformats.org/officeDocument/2006/relationships/tags" Target="../tags/tag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8.xml"/><Relationship Id="rId5" Type="http://schemas.openxmlformats.org/officeDocument/2006/relationships/image" Target="../media/image15.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329269" y="3910064"/>
            <a:ext cx="468661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4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Leadership</a:t>
            </a:r>
          </a:p>
        </p:txBody>
      </p:sp>
      <p:sp>
        <p:nvSpPr>
          <p:cNvPr id="34" name="Rectangle: Rounded Corners 33"/>
          <p:cNvSpPr/>
          <p:nvPr/>
        </p:nvSpPr>
        <p:spPr>
          <a:xfrm>
            <a:off x="1058949" y="597111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a:t>
            </a:r>
            <a:r>
              <a:rPr kumimoji="0" lang="ar-AE"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7</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6" name="TextBox 45"/>
          <p:cNvSpPr txBox="1"/>
          <p:nvPr/>
        </p:nvSpPr>
        <p:spPr>
          <a:xfrm>
            <a:off x="2287236" y="5128229"/>
            <a:ext cx="10842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ELD711</a:t>
            </a:r>
          </a:p>
        </p:txBody>
      </p:sp>
      <p:sp>
        <p:nvSpPr>
          <p:cNvPr id="14" name="Oval 13"/>
          <p:cNvSpPr/>
          <p:nvPr/>
        </p:nvSpPr>
        <p:spPr>
          <a:xfrm>
            <a:off x="6096000" y="133157"/>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50727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57811" y="-43542"/>
            <a:ext cx="12307621" cy="684175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44591" y="2856795"/>
            <a:ext cx="2206053" cy="1691873"/>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الأزمات</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المخاطر </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10" name="Rectangle: Rounded Corners 9"/>
          <p:cNvSpPr/>
          <p:nvPr/>
        </p:nvSpPr>
        <p:spPr>
          <a:xfrm>
            <a:off x="6281699" y="587096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Lecture </a:t>
            </a:r>
            <a:r>
              <a:rPr kumimoji="0" lang="ar-AE"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7</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Google Shape;126;p2">
            <a:extLst>
              <a:ext uri="{FF2B5EF4-FFF2-40B4-BE49-F238E27FC236}">
                <a16:creationId xmlns:a16="http://schemas.microsoft.com/office/drawing/2014/main" id="{B342DA4D-CC4E-2EBB-6ED0-38D5A370E77E}"/>
              </a:ext>
            </a:extLst>
          </p:cNvPr>
          <p:cNvSpPr txBox="1"/>
          <p:nvPr/>
        </p:nvSpPr>
        <p:spPr>
          <a:xfrm>
            <a:off x="-240704" y="5240005"/>
            <a:ext cx="4318990" cy="461624"/>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Tajawal Medium"/>
                <a:ea typeface="Tajawal Medium"/>
                <a:cs typeface="Tajawal Medium"/>
                <a:sym typeface="Tajawal Medium"/>
              </a:rPr>
              <a:t>إعداد: د. وردة محمود كلوب</a:t>
            </a:r>
            <a:endParaRPr kumimoji="0" sz="2400" b="0"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3" name="Freeform: Shape 94">
            <a:extLst>
              <a:ext uri="{FF2B5EF4-FFF2-40B4-BE49-F238E27FC236}">
                <a16:creationId xmlns:a16="http://schemas.microsoft.com/office/drawing/2014/main" id="{DB763A7F-EE47-855C-CA4C-7162A73B9813}"/>
              </a:ext>
            </a:extLst>
          </p:cNvPr>
          <p:cNvSpPr/>
          <p:nvPr/>
        </p:nvSpPr>
        <p:spPr>
          <a:xfrm>
            <a:off x="6228056" y="2211309"/>
            <a:ext cx="5748044" cy="3816424"/>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chemeClr val="bg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666993"/>
            <a:ext cx="4128422" cy="45271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617749"/>
            <a:ext cx="9345750" cy="4576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591385"/>
            <a:ext cx="8417320" cy="5015860"/>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الأزمة </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نشوء الأزمة وتطورها</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مناهج تشخيص الأزمة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إدارة الأزمات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وملامحها</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إدارة الأزمات والإدارة بالأزمات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نجاح </a:t>
            </a: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إدارة الأزمات</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متطلّبات نجاح إدارة الأزمات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مواجهة الأزمات وخطوات إدارتها</a:t>
            </a:r>
          </a:p>
          <a:p>
            <a:pPr marR="0" lvl="0" algn="just" defTabSz="914400" rtl="1" eaLnBrk="1" fontAlgn="auto" latinLnBrk="0" hangingPunct="1">
              <a:lnSpc>
                <a:spcPct val="150000"/>
              </a:lnSpc>
              <a:spcBef>
                <a:spcPts val="0"/>
              </a:spcBef>
              <a:spcAft>
                <a:spcPts val="0"/>
              </a:spcAft>
              <a:buClr>
                <a:srgbClr val="000000"/>
              </a:buClr>
              <a:buSzTx/>
              <a:tabLst/>
              <a:defRPr/>
            </a:pP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إدارة الأزمات</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وأمثلة على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أهمية 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إدارة أنواع المخاطر المختلفة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طرق التعامل مع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إدارة الأزمات وإدارة المخاطر</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عملية إدارة المخاطر(مثال تطبيقي)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sym typeface="Arial"/>
              </a:rPr>
              <a:t>إدارة المخاطر</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1080124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251620" y="1074556"/>
            <a:ext cx="11521280" cy="5031506"/>
          </a:xfrm>
          <a:prstGeom prst="rect">
            <a:avLst/>
          </a:prstGeom>
          <a:noFill/>
        </p:spPr>
        <p:txBody>
          <a:bodyPr wrap="square">
            <a:spAutoFit/>
          </a:bodyPr>
          <a:lstStyle/>
          <a:p>
            <a:pPr algn="just" rtl="1">
              <a:lnSpc>
                <a:spcPct val="150000"/>
              </a:lnSpc>
            </a:pPr>
            <a:r>
              <a:rPr lang="ar-JO" sz="1800" b="1" dirty="0">
                <a:solidFill>
                  <a:schemeClr val="tx1"/>
                </a:solidFill>
                <a:latin typeface="Alexandria" pitchFamily="2" charset="-78"/>
                <a:cs typeface="Alexandria" pitchFamily="2" charset="-78"/>
              </a:rPr>
              <a:t>مقدمة</a:t>
            </a:r>
          </a:p>
          <a:p>
            <a:pPr algn="just" rtl="1">
              <a:lnSpc>
                <a:spcPct val="150000"/>
              </a:lnSpc>
            </a:pPr>
            <a:r>
              <a:rPr lang="ar-JO" sz="1800" dirty="0">
                <a:solidFill>
                  <a:schemeClr val="tx1"/>
                </a:solidFill>
                <a:latin typeface="Alexandria" pitchFamily="2" charset="-78"/>
                <a:cs typeface="Alexandria" pitchFamily="2" charset="-78"/>
              </a:rPr>
              <a:t>         شهد العصر الحاضر تطورًا كبيرًا في المجالات كافة وتغيرًا واسعاً في العلوم والمعارف والتكنولوجيا، وكان لهذا التوسّع والتغيير أثره في الدول والمنظمات والمؤسسات عبر بروز العديد من الأزمات التي تُؤثر في سير العمل. وقد ترتب على تعقّد الحياة المعاشة بروز ظاهرة "الأزمة" وانتشارها، إن مصطلح إدارة الأزمات أو ما يُعرف بـ </a:t>
            </a:r>
            <a:r>
              <a:rPr lang="en-GB" sz="1800" dirty="0">
                <a:solidFill>
                  <a:schemeClr val="tx1"/>
                </a:solidFill>
                <a:latin typeface="Alexandria" pitchFamily="2" charset="-78"/>
                <a:cs typeface="Alexandria" pitchFamily="2" charset="-78"/>
              </a:rPr>
              <a:t>Crisis Management  </a:t>
            </a:r>
            <a:r>
              <a:rPr lang="ar-JO" sz="1800" dirty="0">
                <a:solidFill>
                  <a:schemeClr val="tx1"/>
                </a:solidFill>
                <a:latin typeface="Alexandria" pitchFamily="2" charset="-78"/>
                <a:cs typeface="Alexandria" pitchFamily="2" charset="-78"/>
              </a:rPr>
              <a:t>هو أحد أكثر المصطلحات شيوعاً في العالم. </a:t>
            </a:r>
          </a:p>
          <a:p>
            <a:pPr algn="just" rtl="1">
              <a:lnSpc>
                <a:spcPct val="150000"/>
              </a:lnSpc>
            </a:pPr>
            <a:r>
              <a:rPr lang="ar-JO" sz="1800" dirty="0">
                <a:solidFill>
                  <a:schemeClr val="tx1"/>
                </a:solidFill>
                <a:latin typeface="Alexandria" pitchFamily="2" charset="-78"/>
                <a:cs typeface="Alexandria" pitchFamily="2" charset="-78"/>
              </a:rPr>
              <a:t>تعبّر الأزمات عن الأحداث المفاجئة، والتي تشكل خطراً أو تهديداً للاقتصاد واستمرارية الأعمال، وتستدعي قرارات حاسمة وسريعة تجاهها. أمّا "إدارة الأزمات" فهي أحد المجالات المعرفية المهمة التي شهدت توسعاً متسارعاً خلال السنوات الماضية، فقد توسّعت تلك الدراسات لتشمل جوانب عديدة مثل" تخطيط الأزمات" و"التنبؤ بالأزمة" وغير ذلك. </a:t>
            </a:r>
          </a:p>
          <a:p>
            <a:pPr algn="just" rtl="1">
              <a:lnSpc>
                <a:spcPct val="150000"/>
              </a:lnSpc>
            </a:pPr>
            <a:r>
              <a:rPr lang="ar-JO" sz="1800" dirty="0">
                <a:solidFill>
                  <a:schemeClr val="tx1"/>
                </a:solidFill>
                <a:latin typeface="Alexandria" pitchFamily="2" charset="-78"/>
                <a:cs typeface="Alexandria" pitchFamily="2" charset="-78"/>
              </a:rPr>
              <a:t>أدّى تسارع ظهور الأزمات وتعدّدها إلى اهتمام علماء الإدارة بوضع أسس ومبادئ لإدارة الأزمات؛ حتى أصبحت إدارة الأزمات فرعاً متميزًا من فروع علم الإدارة، وتعد إدارة الأزمات أسلوب علمي يستخدم للتعامل مع الأزمات والحالات الطارئة عند حدوثها بغرض التحكم في النتائج أو التخفيف منها. (البريدي، 1999) </a:t>
            </a:r>
            <a:endParaRPr lang="ar-JO" sz="1800" i="0" dirty="0">
              <a:solidFill>
                <a:schemeClr val="tx1"/>
              </a:solidFill>
              <a:effectLst/>
              <a:latin typeface="Tajawal"/>
              <a:cs typeface="Alexandria" pitchFamily="2" charset="-78"/>
            </a:endParaRPr>
          </a:p>
        </p:txBody>
      </p:sp>
      <p:sp>
        <p:nvSpPr>
          <p:cNvPr id="9" name="TextBox 8">
            <a:extLst>
              <a:ext uri="{FF2B5EF4-FFF2-40B4-BE49-F238E27FC236}">
                <a16:creationId xmlns:a16="http://schemas.microsoft.com/office/drawing/2014/main" id="{E91FB3ED-84F1-410A-AEBD-38B14AA5DD29}"/>
              </a:ext>
            </a:extLst>
          </p:cNvPr>
          <p:cNvSpPr txBox="1"/>
          <p:nvPr/>
        </p:nvSpPr>
        <p:spPr>
          <a:xfrm>
            <a:off x="5268516" y="490328"/>
            <a:ext cx="1487488"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الأزمات</a:t>
            </a:r>
          </a:p>
        </p:txBody>
      </p:sp>
      <p:pic>
        <p:nvPicPr>
          <p:cNvPr id="4" name="Graphic 21">
            <a:extLst>
              <a:ext uri="{FF2B5EF4-FFF2-40B4-BE49-F238E27FC236}">
                <a16:creationId xmlns:a16="http://schemas.microsoft.com/office/drawing/2014/main" id="{1A99C946-94FA-89EC-AC25-69955B57075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672314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863752" y="409629"/>
            <a:ext cx="3080844" cy="523180"/>
          </a:xfrm>
          <a:prstGeom prst="rect">
            <a:avLst/>
          </a:prstGeom>
          <a:noFill/>
          <a:ln>
            <a:noFill/>
          </a:ln>
        </p:spPr>
        <p:txBody>
          <a:bodyPr spcFirstLastPara="1" wrap="square" lIns="91425" tIns="45700" rIns="91425" bIns="45700" anchor="t" anchorCtr="0">
            <a:spAutoFit/>
          </a:bodyPr>
          <a:lstStyle/>
          <a:p>
            <a:pPr algn="r" rtl="1"/>
            <a:r>
              <a:rPr lang="ar-JO" sz="2800" b="1" i="0" u="none" strike="noStrike" baseline="0" dirty="0">
                <a:latin typeface="SimplifiedArabic,Bold"/>
                <a:cs typeface="Alexandria" pitchFamily="2" charset="-78"/>
              </a:rPr>
              <a:t>مفهوم الأزمة</a:t>
            </a:r>
          </a:p>
        </p:txBody>
      </p:sp>
      <p:sp>
        <p:nvSpPr>
          <p:cNvPr id="3" name="Rectangle 2"/>
          <p:cNvSpPr/>
          <p:nvPr/>
        </p:nvSpPr>
        <p:spPr>
          <a:xfrm>
            <a:off x="512476" y="1114365"/>
            <a:ext cx="11260424" cy="5324535"/>
          </a:xfrm>
          <a:prstGeom prst="rect">
            <a:avLst/>
          </a:prstGeom>
        </p:spPr>
        <p:txBody>
          <a:bodyPr wrap="square">
            <a:spAutoFit/>
          </a:bodyPr>
          <a:lstStyle/>
          <a:p>
            <a:pPr algn="r" rtl="1"/>
            <a:r>
              <a:rPr lang="en-US" sz="2000" b="0" i="0" u="none" strike="noStrike" baseline="0" dirty="0">
                <a:latin typeface="SimplifiedArabic"/>
                <a:cs typeface="Alexandria" pitchFamily="2" charset="-78"/>
              </a:rPr>
              <a:t> </a:t>
            </a:r>
            <a:endParaRPr lang="ar-JO" sz="2000" b="0" i="0" u="none" strike="noStrike" baseline="0" dirty="0">
              <a:latin typeface="SimplifiedArabic"/>
              <a:cs typeface="Alexandria" pitchFamily="2" charset="-78"/>
            </a:endParaRPr>
          </a:p>
          <a:p>
            <a:pPr algn="r" rtl="1"/>
            <a:r>
              <a:rPr lang="ar-JO" sz="2000" b="1" i="0" u="none" strike="noStrike" baseline="0" dirty="0">
                <a:latin typeface="SimplifiedArabic,Bold"/>
                <a:cs typeface="Alexandria" pitchFamily="2" charset="-78"/>
              </a:rPr>
              <a:t>الأزمة </a:t>
            </a:r>
            <a:r>
              <a:rPr lang="ar-JO" sz="2000" i="0" u="none" strike="noStrike" baseline="0" dirty="0">
                <a:latin typeface="SimplifiedArabic,Bold"/>
                <a:cs typeface="Alexandria" pitchFamily="2" charset="-78"/>
              </a:rPr>
              <a:t>هي</a:t>
            </a:r>
            <a:r>
              <a:rPr lang="ar-JO" sz="2000" b="1" i="0" u="none" strike="noStrike" baseline="0" dirty="0">
                <a:latin typeface="SimplifiedArabic,Bold"/>
                <a:cs typeface="Alexandria" pitchFamily="2" charset="-78"/>
              </a:rPr>
              <a:t> </a:t>
            </a:r>
            <a:r>
              <a:rPr lang="ar-JO" sz="2000" b="0" i="0" u="none" strike="noStrike" baseline="0" dirty="0">
                <a:latin typeface="SimplifiedArabic"/>
                <a:cs typeface="Alexandria" pitchFamily="2" charset="-78"/>
              </a:rPr>
              <a:t>خلل مفاجئ يؤثّر على المقوّمات الرئيسة للنظام، وتشكل تهديداً صريحاً وواضحاً لبقاء المنظمة أوالنظام نفسه هلال( </a:t>
            </a:r>
            <a:r>
              <a:rPr lang="ar-JO" sz="2000" b="0" i="0" u="none" strike="noStrike" baseline="0" dirty="0">
                <a:latin typeface="TimesNewRoman"/>
                <a:cs typeface="Alexandria" pitchFamily="2" charset="-78"/>
              </a:rPr>
              <a:t>1996 </a:t>
            </a:r>
            <a:r>
              <a:rPr lang="ar-JO" sz="2000" b="0" i="0" u="none" strike="noStrike" baseline="0" dirty="0">
                <a:latin typeface="SimplifiedArabic"/>
                <a:cs typeface="Alexandria" pitchFamily="2" charset="-78"/>
              </a:rPr>
              <a:t>) .</a:t>
            </a:r>
          </a:p>
          <a:p>
            <a:pPr algn="r" rtl="1"/>
            <a:endParaRPr lang="ar-JO" sz="2000" b="0" i="0" u="none" strike="noStrike" baseline="0" dirty="0">
              <a:latin typeface="SimplifiedArabic"/>
              <a:cs typeface="Alexandria" pitchFamily="2" charset="-78"/>
            </a:endParaRPr>
          </a:p>
          <a:p>
            <a:pPr algn="just" rtl="1"/>
            <a:r>
              <a:rPr lang="ar-JO" sz="2000" b="0" i="0" u="none" strike="noStrike" baseline="0" dirty="0">
                <a:latin typeface="SimplifiedArabic"/>
                <a:cs typeface="Alexandria" pitchFamily="2" charset="-78"/>
              </a:rPr>
              <a:t>كما تم تعريفها بأنها </a:t>
            </a:r>
            <a:r>
              <a:rPr lang="ar-JO" sz="2000" dirty="0">
                <a:latin typeface="SimplifiedArabic"/>
                <a:cs typeface="Alexandria" pitchFamily="2" charset="-78"/>
              </a:rPr>
              <a:t>"</a:t>
            </a:r>
            <a:r>
              <a:rPr lang="ar-JO" sz="2000" b="0" i="0" u="none" strike="noStrike" baseline="0" dirty="0">
                <a:latin typeface="SimplifiedArabic"/>
                <a:cs typeface="Alexandria" pitchFamily="2" charset="-78"/>
              </a:rPr>
              <a:t>موقف حاد مفاجئ، وحالة حرجة وصعبة تنجم عن تطور التناقض والخلاف، وهي مرحلة متقدمة من الصراع القائم بين أطراف الأزمة، سواء أكانت علنية ظاهرة أوخفية كامنة، أم كانت ذات سمات وخصائص آنية مفاجئة أو قديمة مستمرة، وسواء أكانت عرضية دون تخطيط مسبق أم نتيجة تخطيط ".</a:t>
            </a:r>
          </a:p>
          <a:p>
            <a:pPr algn="r" rtl="1"/>
            <a:endParaRPr lang="ar-JO" sz="2000" b="0" i="0" u="none" strike="noStrike" baseline="0" dirty="0">
              <a:latin typeface="SimplifiedArabic"/>
              <a:cs typeface="Alexandria" pitchFamily="2" charset="-78"/>
            </a:endParaRPr>
          </a:p>
          <a:p>
            <a:pPr algn="just" rtl="1"/>
            <a:r>
              <a:rPr lang="ar-JO" sz="2000" b="0" i="0" u="none" strike="noStrike" baseline="0" dirty="0">
                <a:latin typeface="TimesNewRoman"/>
                <a:cs typeface="Alexandria" pitchFamily="2" charset="-78"/>
              </a:rPr>
              <a:t>أما فنك فعر</a:t>
            </a:r>
            <a:r>
              <a:rPr lang="ar-JO" sz="2000" dirty="0">
                <a:latin typeface="TimesNewRoman"/>
                <a:cs typeface="Alexandria" pitchFamily="2" charset="-78"/>
              </a:rPr>
              <a:t>ّ</a:t>
            </a:r>
            <a:r>
              <a:rPr lang="ar-JO" sz="2000" b="0" i="0" u="none" strike="noStrike" baseline="0" dirty="0">
                <a:latin typeface="TimesNewRoman"/>
                <a:cs typeface="Alexandria" pitchFamily="2" charset="-78"/>
              </a:rPr>
              <a:t>ف الأزمة بأنها " نقطة تحول في حياة المنظمة نحو الأسوأ أو الأفضل، فهي حالة من عدم الاستقرار يحدث فيها تغيير حاسم في سير العمل في المنظمة، قد يؤدّي إلى نتائج مرغوب فيها، أو نتائج غير مرغوب فيها. </a:t>
            </a:r>
          </a:p>
          <a:p>
            <a:pPr algn="r" rtl="1"/>
            <a:endParaRPr lang="ar-JO" sz="2000" b="0" i="0" u="none" strike="noStrike" baseline="0" dirty="0">
              <a:latin typeface="TimesNewRoman"/>
              <a:cs typeface="Alexandria" pitchFamily="2" charset="-78"/>
            </a:endParaRPr>
          </a:p>
          <a:p>
            <a:pPr algn="just" rtl="1"/>
            <a:r>
              <a:rPr lang="ar-JO" sz="2000" b="0" i="0" u="none" strike="noStrike" baseline="0" dirty="0">
                <a:latin typeface="SimplifiedArabic"/>
                <a:cs typeface="Alexandria" pitchFamily="2" charset="-78"/>
              </a:rPr>
              <a:t>أما السيد فخلص إلى تعريف الأزمة بأنها " موقف خارج عن السيطرة وتحوّل فجائي عن السلوك المعتاد يؤدي إلى خلل وتهديد للمصالح، يؤثر على النظام العام للمجتمع، وأن مواجهة هذا الموقف يتطلب اتخاذ قرار محدد وسريع في ظل محدودية المعلومات والمفاجأة وضيق الوقت المقترن بالتهديد ". ( السيد، 2000)</a:t>
            </a:r>
            <a:endParaRPr lang="ar-JO" sz="2000" dirty="0">
              <a:solidFill>
                <a:schemeClr val="tx1"/>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B2B191DB-038E-1661-AB8D-3C31B284FED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custDataLst>
      <p:tags r:id="rId1"/>
    </p:custDataLst>
    <p:extLst>
      <p:ext uri="{BB962C8B-B14F-4D97-AF65-F5344CB8AC3E}">
        <p14:creationId xmlns:p14="http://schemas.microsoft.com/office/powerpoint/2010/main" val="8832621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1F0988-7D41-4818-B162-2162B3493D75}"/>
              </a:ext>
            </a:extLst>
          </p:cNvPr>
          <p:cNvSpPr txBox="1"/>
          <p:nvPr/>
        </p:nvSpPr>
        <p:spPr>
          <a:xfrm>
            <a:off x="67776" y="908720"/>
            <a:ext cx="11737304" cy="6041910"/>
          </a:xfrm>
          <a:prstGeom prst="rect">
            <a:avLst/>
          </a:prstGeom>
          <a:noFill/>
        </p:spPr>
        <p:txBody>
          <a:bodyPr wrap="square">
            <a:spAutoFit/>
          </a:bodyPr>
          <a:lstStyle/>
          <a:p>
            <a:pPr algn="r">
              <a:lnSpc>
                <a:spcPct val="150000"/>
              </a:lnSpc>
            </a:pPr>
            <a:r>
              <a:rPr lang="ar-JO" sz="2000" dirty="0">
                <a:latin typeface="Alexandria" pitchFamily="2" charset="-78"/>
                <a:cs typeface="Alexandria" pitchFamily="2" charset="-78"/>
              </a:rPr>
              <a:t>-  </a:t>
            </a:r>
            <a:r>
              <a:rPr lang="ar-JO" sz="2000" b="1" dirty="0">
                <a:latin typeface="Alexandria" pitchFamily="2" charset="-78"/>
                <a:cs typeface="Alexandria" pitchFamily="2" charset="-78"/>
              </a:rPr>
              <a:t>المفاجأة العنيفة </a:t>
            </a:r>
            <a:r>
              <a:rPr lang="ar-JO" sz="2000" dirty="0">
                <a:latin typeface="Alexandria" pitchFamily="2" charset="-78"/>
                <a:cs typeface="Alexandria" pitchFamily="2" charset="-78"/>
              </a:rPr>
              <a:t>: عند انفجارها واستحواذها على اهتمام جميع الأفراد والمؤسسات المتصلة بها أو المحيطين بها .</a:t>
            </a:r>
          </a:p>
          <a:p>
            <a:pPr algn="r">
              <a:lnSpc>
                <a:spcPct val="150000"/>
              </a:lnSpc>
            </a:pPr>
            <a:r>
              <a:rPr lang="ar-JO" sz="2000" dirty="0">
                <a:latin typeface="Alexandria" pitchFamily="2" charset="-78"/>
                <a:cs typeface="Alexandria" pitchFamily="2" charset="-78"/>
              </a:rPr>
              <a:t>-  </a:t>
            </a:r>
            <a:r>
              <a:rPr lang="ar-JO" sz="2000" b="1" dirty="0">
                <a:latin typeface="Alexandria" pitchFamily="2" charset="-78"/>
                <a:cs typeface="Alexandria" pitchFamily="2" charset="-78"/>
              </a:rPr>
              <a:t>التعقيد والتشابك والتداخل والتعدد: </a:t>
            </a:r>
            <a:r>
              <a:rPr lang="ar-JO" sz="2000" dirty="0">
                <a:latin typeface="Alexandria" pitchFamily="2" charset="-78"/>
                <a:cs typeface="Alexandria" pitchFamily="2" charset="-78"/>
              </a:rPr>
              <a:t>في عناصرها وعواملها وأسبابها. </a:t>
            </a:r>
          </a:p>
          <a:p>
            <a:pPr algn="r">
              <a:lnSpc>
                <a:spcPct val="150000"/>
              </a:lnSpc>
            </a:pPr>
            <a:r>
              <a:rPr lang="ar-JO" sz="2000" dirty="0">
                <a:latin typeface="Alexandria" pitchFamily="2" charset="-78"/>
                <a:cs typeface="Alexandria" pitchFamily="2" charset="-78"/>
              </a:rPr>
              <a:t>- </a:t>
            </a:r>
            <a:r>
              <a:rPr lang="ar-JO" sz="2000" b="1" dirty="0">
                <a:latin typeface="Alexandria" pitchFamily="2" charset="-78"/>
                <a:cs typeface="Alexandria" pitchFamily="2" charset="-78"/>
              </a:rPr>
              <a:t>نقص المعلومات وعدم وضوح الرؤيا لدى متخذ القرار</a:t>
            </a:r>
            <a:r>
              <a:rPr lang="ar-JO" sz="2000" dirty="0">
                <a:latin typeface="Alexandria" pitchFamily="2" charset="-78"/>
                <a:cs typeface="Alexandria" pitchFamily="2" charset="-78"/>
              </a:rPr>
              <a:t>: وجود ما يشبه الضباب الكثيف الذي يحول دون رؤية الاتجاهات الصحيحة، وماذا يخفيه له هذا الاتجاه من أخطار مجهولة، سواء في حجمها أو في درجة تحمل الكيان الإداري لها .</a:t>
            </a:r>
          </a:p>
          <a:p>
            <a:pPr algn="r">
              <a:lnSpc>
                <a:spcPct val="150000"/>
              </a:lnSpc>
            </a:pPr>
            <a:r>
              <a:rPr lang="ar-JO" sz="2000" dirty="0">
                <a:latin typeface="Alexandria" pitchFamily="2" charset="-78"/>
                <a:cs typeface="Alexandria" pitchFamily="2" charset="-78"/>
              </a:rPr>
              <a:t>- </a:t>
            </a:r>
            <a:r>
              <a:rPr lang="ar-JO" sz="2000" b="1" dirty="0">
                <a:latin typeface="Alexandria" pitchFamily="2" charset="-78"/>
                <a:cs typeface="Alexandria" pitchFamily="2" charset="-78"/>
              </a:rPr>
              <a:t>سيادة حالة من الخوف </a:t>
            </a:r>
            <a:r>
              <a:rPr lang="ar-JO" sz="2000" dirty="0">
                <a:latin typeface="Alexandria" pitchFamily="2" charset="-78"/>
                <a:cs typeface="Alexandria" pitchFamily="2" charset="-78"/>
              </a:rPr>
              <a:t>: قد تصل إلى حد الرعب من المخاوف التي ترافق الأزمة . </a:t>
            </a:r>
          </a:p>
          <a:p>
            <a:pPr algn="r">
              <a:lnSpc>
                <a:spcPct val="150000"/>
              </a:lnSpc>
            </a:pPr>
            <a:r>
              <a:rPr lang="ar-JO" sz="2000" dirty="0">
                <a:latin typeface="Alexandria" pitchFamily="2" charset="-78"/>
                <a:cs typeface="Alexandria" pitchFamily="2" charset="-78"/>
              </a:rPr>
              <a:t>- </a:t>
            </a:r>
            <a:r>
              <a:rPr lang="ar-JO" sz="2000" b="1" dirty="0">
                <a:latin typeface="Alexandria" pitchFamily="2" charset="-78"/>
                <a:cs typeface="Alexandria" pitchFamily="2" charset="-78"/>
              </a:rPr>
              <a:t>ضيق الوقت: </a:t>
            </a:r>
            <a:r>
              <a:rPr lang="ar-JO" sz="2000" dirty="0">
                <a:latin typeface="Alexandria" pitchFamily="2" charset="-78"/>
                <a:cs typeface="Alexandria" pitchFamily="2" charset="-78"/>
              </a:rPr>
              <a:t>فالحدث المفاجئ لا يتيح وقتًا كافيًا للرد عليه والاستجابة له، لما يمثّله من تهديد للمصالح القومية، كما أن الاستعداد لا يكون كافيًا للمواجهة ( مهنا، 2004).</a:t>
            </a:r>
          </a:p>
          <a:p>
            <a:pPr algn="r">
              <a:lnSpc>
                <a:spcPct val="150000"/>
              </a:lnSpc>
            </a:pPr>
            <a:r>
              <a:rPr lang="ar-JO" sz="2000" dirty="0">
                <a:latin typeface="Alexandria" pitchFamily="2" charset="-78"/>
                <a:cs typeface="Alexandria" pitchFamily="2" charset="-78"/>
              </a:rPr>
              <a:t>- </a:t>
            </a:r>
            <a:r>
              <a:rPr lang="ar-JO" sz="2000" b="1" dirty="0">
                <a:latin typeface="Alexandria" pitchFamily="2" charset="-78"/>
                <a:cs typeface="Alexandria" pitchFamily="2" charset="-78"/>
              </a:rPr>
              <a:t>التهديد: </a:t>
            </a:r>
            <a:r>
              <a:rPr lang="ar-JO" sz="2000" dirty="0">
                <a:latin typeface="Alexandria" pitchFamily="2" charset="-78"/>
                <a:cs typeface="Alexandria" pitchFamily="2" charset="-78"/>
              </a:rPr>
              <a:t> "الإجراءات والأفعال التي تصدر من فرد أو مجموعة أفراد أو تقدم معين سواء بالإشارة أو القول أو الفعل من أجل الاستجابة لمطالب أو شروط محددة يسعى الطرف الأول لتحقيقها من قبل الطرف الثاني مع التلويح باستخدام القوة عند عدم الاستجابة لهذه المطالب، ومن هنا تبدأ الأزمة". ( عودة، 2008: 14) </a:t>
            </a:r>
            <a:endParaRPr lang="en-GB" sz="20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61D7639F-6C93-4BFC-A5CB-7897E02427AD}"/>
              </a:ext>
            </a:extLst>
          </p:cNvPr>
          <p:cNvSpPr txBox="1"/>
          <p:nvPr/>
        </p:nvSpPr>
        <p:spPr>
          <a:xfrm>
            <a:off x="3935760" y="72166"/>
            <a:ext cx="5184576"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الخصائص الأساسية للأزمات </a:t>
            </a:r>
          </a:p>
        </p:txBody>
      </p:sp>
      <p:pic>
        <p:nvPicPr>
          <p:cNvPr id="2" name="Graphic 21">
            <a:extLst>
              <a:ext uri="{FF2B5EF4-FFF2-40B4-BE49-F238E27FC236}">
                <a16:creationId xmlns:a16="http://schemas.microsoft.com/office/drawing/2014/main" id="{C6D840A6-B010-D668-B95C-DB15D2C40C9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4143098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4117370" y="188640"/>
            <a:ext cx="3885701" cy="58477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32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أسباب الأزمات</a:t>
            </a:r>
          </a:p>
        </p:txBody>
      </p:sp>
      <p:sp>
        <p:nvSpPr>
          <p:cNvPr id="5" name="TextBox 4">
            <a:extLst>
              <a:ext uri="{FF2B5EF4-FFF2-40B4-BE49-F238E27FC236}">
                <a16:creationId xmlns:a16="http://schemas.microsoft.com/office/drawing/2014/main" id="{2670FE89-E7A1-4D0A-964E-A2E8DCD0E2B5}"/>
              </a:ext>
            </a:extLst>
          </p:cNvPr>
          <p:cNvSpPr txBox="1"/>
          <p:nvPr/>
        </p:nvSpPr>
        <p:spPr>
          <a:xfrm>
            <a:off x="335360" y="678468"/>
            <a:ext cx="11496600" cy="1323439"/>
          </a:xfrm>
          <a:prstGeom prst="rect">
            <a:avLst/>
          </a:prstGeom>
          <a:noFill/>
        </p:spPr>
        <p:txBody>
          <a:bodyPr wrap="square">
            <a:spAutoFit/>
          </a:bodyPr>
          <a:lstStyle/>
          <a:p>
            <a:pPr algn="r"/>
            <a:endParaRPr lang="en-US" sz="2000" dirty="0">
              <a:solidFill>
                <a:srgbClr val="002060"/>
              </a:solidFill>
              <a:latin typeface="Alexandria" pitchFamily="2" charset="-78"/>
              <a:cs typeface="Alexandria" pitchFamily="2" charset="-78"/>
            </a:endParaRPr>
          </a:p>
          <a:p>
            <a:pPr algn="r"/>
            <a:r>
              <a:rPr lang="ar-JO" sz="2000" dirty="0">
                <a:solidFill>
                  <a:schemeClr val="tx1"/>
                </a:solidFill>
                <a:latin typeface="Alexandria" pitchFamily="2" charset="-78"/>
                <a:cs typeface="Alexandria" pitchFamily="2" charset="-78"/>
              </a:rPr>
              <a:t>بالنظر إلى طبيعة ظاهرة الأزمة، نجد انها لا تأتي في الغالب نتيجة تفاعل عامل محدّد أو مجموعة عوامل محدّدة بل نتيجة عدد من العوامل المتزامنة والمتتالية وفقاً لطبيعة الأزمة، وبالتالي فإن للأزمة مقدّمات تدل عليها وأسباب تشير إلى حدوثها ، ومن هذه الأسباب :(اليوسفي،2015)</a:t>
            </a:r>
          </a:p>
        </p:txBody>
      </p:sp>
      <p:sp>
        <p:nvSpPr>
          <p:cNvPr id="6" name="Oval 5">
            <a:extLst>
              <a:ext uri="{FF2B5EF4-FFF2-40B4-BE49-F238E27FC236}">
                <a16:creationId xmlns:a16="http://schemas.microsoft.com/office/drawing/2014/main" id="{CE1FE291-3FFB-4D0B-83D2-06619CF01C06}"/>
              </a:ext>
            </a:extLst>
          </p:cNvPr>
          <p:cNvSpPr/>
          <p:nvPr/>
        </p:nvSpPr>
        <p:spPr>
          <a:xfrm>
            <a:off x="9595494" y="3466446"/>
            <a:ext cx="1991668" cy="1998600"/>
          </a:xfrm>
          <a:prstGeom prst="ellipse">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ar-SA" sz="2700" b="1" dirty="0">
                <a:solidFill>
                  <a:srgbClr val="002060"/>
                </a:solidFill>
                <a:effectLst/>
                <a:latin typeface="Simplified Arabic Fixed" panose="02070309020205020404" pitchFamily="49" charset="-78"/>
                <a:ea typeface="Calibri" panose="020F0502020204030204" pitchFamily="34" charset="0"/>
                <a:cs typeface="Alexandria" pitchFamily="2" charset="-78"/>
              </a:rPr>
              <a:t>سوء الإدر</a:t>
            </a:r>
            <a:r>
              <a:rPr lang="ar-JO" sz="2700" b="1" dirty="0">
                <a:solidFill>
                  <a:srgbClr val="002060"/>
                </a:solidFill>
                <a:effectLst/>
                <a:latin typeface="Simplified Arabic Fixed" panose="02070309020205020404" pitchFamily="49" charset="-78"/>
                <a:ea typeface="Calibri" panose="020F0502020204030204" pitchFamily="34" charset="0"/>
                <a:cs typeface="Alexandria" pitchFamily="2" charset="-78"/>
              </a:rPr>
              <a:t>ا</a:t>
            </a:r>
            <a:r>
              <a:rPr lang="ar-SA" sz="2700" b="1" dirty="0">
                <a:solidFill>
                  <a:srgbClr val="002060"/>
                </a:solidFill>
                <a:effectLst/>
                <a:latin typeface="Simplified Arabic Fixed" panose="02070309020205020404" pitchFamily="49" charset="-78"/>
                <a:ea typeface="Calibri" panose="020F0502020204030204" pitchFamily="34" charset="0"/>
                <a:cs typeface="Alexandria" pitchFamily="2" charset="-78"/>
              </a:rPr>
              <a:t>ك</a:t>
            </a:r>
            <a:endParaRPr lang="ko-KR" altLang="en-US" sz="2700" dirty="0">
              <a:solidFill>
                <a:srgbClr val="002060"/>
              </a:solidFill>
              <a:latin typeface="Alexandria" pitchFamily="2" charset="-78"/>
            </a:endParaRPr>
          </a:p>
        </p:txBody>
      </p:sp>
      <p:sp>
        <p:nvSpPr>
          <p:cNvPr id="7" name="Oval 6">
            <a:extLst>
              <a:ext uri="{FF2B5EF4-FFF2-40B4-BE49-F238E27FC236}">
                <a16:creationId xmlns:a16="http://schemas.microsoft.com/office/drawing/2014/main" id="{3C096EF6-FA54-4CE3-A856-3D3833812E0F}"/>
              </a:ext>
            </a:extLst>
          </p:cNvPr>
          <p:cNvSpPr/>
          <p:nvPr/>
        </p:nvSpPr>
        <p:spPr>
          <a:xfrm>
            <a:off x="8306175" y="2233306"/>
            <a:ext cx="2495473" cy="1998600"/>
          </a:xfrm>
          <a:prstGeom prst="ellipse">
            <a:avLst/>
          </a:prstGeom>
          <a:solidFill>
            <a:srgbClr val="00B0F0"/>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latin typeface="Alexandria" pitchFamily="2" charset="-78"/>
                <a:cs typeface="Alexandria" pitchFamily="2" charset="-78"/>
              </a:rPr>
              <a:t>الأخطاء البشرية</a:t>
            </a:r>
            <a:endParaRPr lang="ko-KR" altLang="en-US" sz="2700" b="1" dirty="0">
              <a:solidFill>
                <a:srgbClr val="002060"/>
              </a:solidFill>
              <a:latin typeface="Alexandria" pitchFamily="2" charset="-78"/>
            </a:endParaRPr>
          </a:p>
        </p:txBody>
      </p:sp>
      <p:sp>
        <p:nvSpPr>
          <p:cNvPr id="8" name="Oval 7">
            <a:extLst>
              <a:ext uri="{FF2B5EF4-FFF2-40B4-BE49-F238E27FC236}">
                <a16:creationId xmlns:a16="http://schemas.microsoft.com/office/drawing/2014/main" id="{30F1EF51-265C-4DD0-A8FF-6956E4433077}"/>
              </a:ext>
            </a:extLst>
          </p:cNvPr>
          <p:cNvSpPr/>
          <p:nvPr/>
        </p:nvSpPr>
        <p:spPr>
          <a:xfrm>
            <a:off x="3544577" y="3140576"/>
            <a:ext cx="2492205" cy="1998600"/>
          </a:xfrm>
          <a:prstGeom prst="ellipse">
            <a:avLst/>
          </a:prstGeom>
          <a:solidFill>
            <a:srgbClr val="00B0F0"/>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latin typeface="Alexandria" pitchFamily="2" charset="-78"/>
                <a:cs typeface="Alexandria" pitchFamily="2" charset="-78"/>
              </a:rPr>
              <a:t>تعارض المصالح والأهداف</a:t>
            </a:r>
            <a:endParaRPr lang="ko-KR" altLang="en-US" sz="2700" b="1" dirty="0">
              <a:solidFill>
                <a:srgbClr val="002060"/>
              </a:solidFill>
              <a:latin typeface="Alexandria" pitchFamily="2" charset="-78"/>
            </a:endParaRPr>
          </a:p>
        </p:txBody>
      </p:sp>
      <p:sp>
        <p:nvSpPr>
          <p:cNvPr id="9" name="Oval 8">
            <a:extLst>
              <a:ext uri="{FF2B5EF4-FFF2-40B4-BE49-F238E27FC236}">
                <a16:creationId xmlns:a16="http://schemas.microsoft.com/office/drawing/2014/main" id="{5AA8D470-9593-4B71-8B35-69614FEA242A}"/>
              </a:ext>
            </a:extLst>
          </p:cNvPr>
          <p:cNvSpPr/>
          <p:nvPr/>
        </p:nvSpPr>
        <p:spPr>
          <a:xfrm>
            <a:off x="6083660" y="3107288"/>
            <a:ext cx="2492205" cy="1998600"/>
          </a:xfrm>
          <a:prstGeom prst="ellipse">
            <a:avLst/>
          </a:prstGeom>
          <a:solidFill>
            <a:srgbClr val="00B0F0"/>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latin typeface="Alexandria" pitchFamily="2" charset="-78"/>
                <a:cs typeface="Alexandria" pitchFamily="2" charset="-78"/>
              </a:rPr>
              <a:t>سوء</a:t>
            </a:r>
          </a:p>
          <a:p>
            <a:pPr algn="ctr"/>
            <a:r>
              <a:rPr lang="ar-JO" altLang="ko-KR" sz="2700" b="1" dirty="0">
                <a:solidFill>
                  <a:srgbClr val="002060"/>
                </a:solidFill>
                <a:latin typeface="Alexandria" pitchFamily="2" charset="-78"/>
                <a:cs typeface="Alexandria" pitchFamily="2" charset="-78"/>
              </a:rPr>
              <a:t> الفهم</a:t>
            </a:r>
            <a:endParaRPr lang="ko-KR" altLang="en-US" sz="2700" b="1" dirty="0">
              <a:solidFill>
                <a:srgbClr val="002060"/>
              </a:solidFill>
              <a:latin typeface="Alexandria" pitchFamily="2" charset="-78"/>
            </a:endParaRPr>
          </a:p>
        </p:txBody>
      </p:sp>
      <p:sp>
        <p:nvSpPr>
          <p:cNvPr id="10" name="Oval 9">
            <a:extLst>
              <a:ext uri="{FF2B5EF4-FFF2-40B4-BE49-F238E27FC236}">
                <a16:creationId xmlns:a16="http://schemas.microsoft.com/office/drawing/2014/main" id="{5C1CBA66-8B36-425D-A424-40D6F6D49E45}"/>
              </a:ext>
            </a:extLst>
          </p:cNvPr>
          <p:cNvSpPr/>
          <p:nvPr/>
        </p:nvSpPr>
        <p:spPr>
          <a:xfrm>
            <a:off x="1450037" y="2313418"/>
            <a:ext cx="2304256" cy="1998600"/>
          </a:xfrm>
          <a:prstGeom prst="ellipse">
            <a:avLst/>
          </a:prstGeom>
          <a:solidFill>
            <a:srgbClr val="00B0F0"/>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latin typeface="Alexandria" pitchFamily="2" charset="-78"/>
                <a:cs typeface="Alexandria" pitchFamily="2" charset="-78"/>
              </a:rPr>
              <a:t>انعدام الثقة</a:t>
            </a:r>
            <a:endParaRPr lang="ko-KR" altLang="en-US" sz="2700" b="1" dirty="0">
              <a:solidFill>
                <a:srgbClr val="002060"/>
              </a:solidFill>
              <a:latin typeface="Alexandria" pitchFamily="2" charset="-78"/>
            </a:endParaRPr>
          </a:p>
        </p:txBody>
      </p:sp>
      <p:sp>
        <p:nvSpPr>
          <p:cNvPr id="11" name="Oval 10">
            <a:extLst>
              <a:ext uri="{FF2B5EF4-FFF2-40B4-BE49-F238E27FC236}">
                <a16:creationId xmlns:a16="http://schemas.microsoft.com/office/drawing/2014/main" id="{97591DB0-0332-4E19-822E-96FB761BB7CF}"/>
              </a:ext>
            </a:extLst>
          </p:cNvPr>
          <p:cNvSpPr/>
          <p:nvPr/>
        </p:nvSpPr>
        <p:spPr>
          <a:xfrm>
            <a:off x="335360" y="3753140"/>
            <a:ext cx="2889065" cy="1998600"/>
          </a:xfrm>
          <a:prstGeom prst="ellipse">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ar-SA" sz="2700" b="1" dirty="0">
                <a:solidFill>
                  <a:srgbClr val="002060"/>
                </a:solidFill>
                <a:effectLst/>
                <a:latin typeface="Simplified Arabic Fixed" panose="02070309020205020404" pitchFamily="49" charset="-78"/>
                <a:ea typeface="Calibri" panose="020F0502020204030204" pitchFamily="34" charset="0"/>
                <a:cs typeface="Alexandria" pitchFamily="2" charset="-78"/>
              </a:rPr>
              <a:t>الإدارة الفوضوية غير الرشيدة</a:t>
            </a:r>
            <a:endParaRPr lang="ko-KR" altLang="en-US" sz="2700" dirty="0">
              <a:solidFill>
                <a:srgbClr val="002060"/>
              </a:solidFill>
              <a:latin typeface="Alexandria" pitchFamily="2" charset="-78"/>
            </a:endParaRPr>
          </a:p>
        </p:txBody>
      </p:sp>
      <p:sp>
        <p:nvSpPr>
          <p:cNvPr id="12" name="Oval 11">
            <a:extLst>
              <a:ext uri="{FF2B5EF4-FFF2-40B4-BE49-F238E27FC236}">
                <a16:creationId xmlns:a16="http://schemas.microsoft.com/office/drawing/2014/main" id="{9D65C90D-A64B-49AE-B5FD-3F661DA7BC53}"/>
              </a:ext>
            </a:extLst>
          </p:cNvPr>
          <p:cNvSpPr/>
          <p:nvPr/>
        </p:nvSpPr>
        <p:spPr>
          <a:xfrm>
            <a:off x="7332139" y="4518173"/>
            <a:ext cx="2620250" cy="1998600"/>
          </a:xfrm>
          <a:prstGeom prst="ellipse">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ar-SA" sz="2700" b="1" dirty="0">
                <a:solidFill>
                  <a:srgbClr val="002060"/>
                </a:solidFill>
                <a:effectLst/>
                <a:latin typeface="Simplified Arabic Fixed" panose="02070309020205020404" pitchFamily="49" charset="-78"/>
                <a:ea typeface="Calibri" panose="020F0502020204030204" pitchFamily="34" charset="0"/>
                <a:cs typeface="Alexandria" pitchFamily="2" charset="-78"/>
              </a:rPr>
              <a:t>سوء التقدير والتقويم</a:t>
            </a:r>
            <a:endParaRPr lang="ko-KR" altLang="en-US" sz="2700" dirty="0">
              <a:solidFill>
                <a:srgbClr val="002060"/>
              </a:solidFill>
              <a:latin typeface="Alexandria" pitchFamily="2" charset="-78"/>
            </a:endParaRPr>
          </a:p>
        </p:txBody>
      </p:sp>
      <p:sp>
        <p:nvSpPr>
          <p:cNvPr id="13" name="Oval 12">
            <a:extLst>
              <a:ext uri="{FF2B5EF4-FFF2-40B4-BE49-F238E27FC236}">
                <a16:creationId xmlns:a16="http://schemas.microsoft.com/office/drawing/2014/main" id="{69DB839B-2F03-4D19-B7D3-2855A005F2AF}"/>
              </a:ext>
            </a:extLst>
          </p:cNvPr>
          <p:cNvSpPr/>
          <p:nvPr/>
        </p:nvSpPr>
        <p:spPr>
          <a:xfrm>
            <a:off x="2402875" y="4881352"/>
            <a:ext cx="2651708" cy="1998600"/>
          </a:xfrm>
          <a:prstGeom prst="ellipse">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ar-SA" sz="2700" b="1" dirty="0">
                <a:solidFill>
                  <a:srgbClr val="002060"/>
                </a:solidFill>
                <a:effectLst/>
                <a:latin typeface="Simplified Arabic Fixed" panose="02070309020205020404" pitchFamily="49" charset="-78"/>
                <a:ea typeface="Calibri" panose="020F0502020204030204" pitchFamily="34" charset="0"/>
                <a:cs typeface="Alexandria" pitchFamily="2" charset="-78"/>
              </a:rPr>
              <a:t>الفكر الجماعي السائد</a:t>
            </a:r>
            <a:endParaRPr lang="ko-KR" altLang="en-US" sz="2700" dirty="0">
              <a:solidFill>
                <a:srgbClr val="002060"/>
              </a:solidFill>
              <a:latin typeface="Alexandria" pitchFamily="2" charset="-78"/>
            </a:endParaRPr>
          </a:p>
        </p:txBody>
      </p:sp>
      <p:sp>
        <p:nvSpPr>
          <p:cNvPr id="14" name="Oval 13">
            <a:extLst>
              <a:ext uri="{FF2B5EF4-FFF2-40B4-BE49-F238E27FC236}">
                <a16:creationId xmlns:a16="http://schemas.microsoft.com/office/drawing/2014/main" id="{14F35308-8BB1-42B0-9B71-FC654C70E143}"/>
              </a:ext>
            </a:extLst>
          </p:cNvPr>
          <p:cNvSpPr/>
          <p:nvPr/>
        </p:nvSpPr>
        <p:spPr>
          <a:xfrm>
            <a:off x="5130430" y="4887456"/>
            <a:ext cx="2651708" cy="1998600"/>
          </a:xfrm>
          <a:prstGeom prst="ellipse">
            <a:avLst/>
          </a:prstGeom>
          <a:solidFill>
            <a:srgbClr val="00B0F0"/>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latin typeface="Alexandria" pitchFamily="2" charset="-78"/>
                <a:cs typeface="Alexandria" pitchFamily="2" charset="-78"/>
              </a:rPr>
              <a:t>استعراض القوة</a:t>
            </a:r>
            <a:endParaRPr lang="ko-KR" altLang="en-US" sz="2700" b="1" dirty="0">
              <a:solidFill>
                <a:srgbClr val="002060"/>
              </a:solidFill>
              <a:latin typeface="Alexandria" pitchFamily="2" charset="-78"/>
            </a:endParaRPr>
          </a:p>
        </p:txBody>
      </p:sp>
      <p:pic>
        <p:nvPicPr>
          <p:cNvPr id="3" name="Graphic 21">
            <a:extLst>
              <a:ext uri="{FF2B5EF4-FFF2-40B4-BE49-F238E27FC236}">
                <a16:creationId xmlns:a16="http://schemas.microsoft.com/office/drawing/2014/main" id="{7DA5110C-AFE3-8667-2138-130FE8F7C3D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4021193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863752" y="473047"/>
            <a:ext cx="30808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latin typeface="Alexandria" pitchFamily="2" charset="-78"/>
                <a:cs typeface="Alexandria" pitchFamily="2" charset="-78"/>
              </a:rPr>
              <a:t>مراحل الأزمة</a:t>
            </a:r>
          </a:p>
        </p:txBody>
      </p:sp>
      <p:sp>
        <p:nvSpPr>
          <p:cNvPr id="3" name="Rectangle 2"/>
          <p:cNvSpPr/>
          <p:nvPr/>
        </p:nvSpPr>
        <p:spPr>
          <a:xfrm>
            <a:off x="335359" y="1180133"/>
            <a:ext cx="11672737" cy="4708981"/>
          </a:xfrm>
          <a:prstGeom prst="rect">
            <a:avLst/>
          </a:prstGeom>
        </p:spPr>
        <p:txBody>
          <a:bodyPr wrap="square">
            <a:spAutoFit/>
          </a:bodyPr>
          <a:lstStyle/>
          <a:p>
            <a:pPr algn="r"/>
            <a:r>
              <a:rPr lang="ar-JO" sz="2000" b="1" i="0" u="none" strike="noStrike" baseline="0" dirty="0">
                <a:latin typeface="SimplifiedArabic,Bold"/>
                <a:cs typeface="Alexandria" pitchFamily="2" charset="-78"/>
              </a:rPr>
              <a:t>مراحل نشوء الأزمة وتطورها:</a:t>
            </a:r>
          </a:p>
          <a:p>
            <a:pPr algn="r"/>
            <a:r>
              <a:rPr lang="ar-JO" sz="2000" b="0" i="0" u="none" strike="noStrike" baseline="0" dirty="0">
                <a:latin typeface="SimplifiedArabic"/>
                <a:cs typeface="Alexandria" pitchFamily="2" charset="-78"/>
              </a:rPr>
              <a:t>       تمرّ الأزمة في تطورها بمراحل أربع، تعرف المرحلة الأولى بالتحذيرية، والثانية ولادة الأزمة، ثم الأزمة المزمنة ثم مرحلة تسوية الأزمة وإزالة آثارها، وفيما يلي عرض مختصر للمراحل الأربع :</a:t>
            </a:r>
          </a:p>
          <a:p>
            <a:pPr algn="r"/>
            <a:endParaRPr lang="ar-JO" sz="2000" b="0" i="0" u="none" strike="noStrike" baseline="0" dirty="0">
              <a:latin typeface="SimplifiedArabic"/>
              <a:cs typeface="Alexandria" pitchFamily="2" charset="-78"/>
            </a:endParaRPr>
          </a:p>
          <a:p>
            <a:pPr algn="r"/>
            <a:r>
              <a:rPr lang="ar-JO" sz="2000" b="1" i="0" u="none" strike="noStrike" baseline="0" dirty="0">
                <a:latin typeface="SimplifiedArabic,Bold"/>
                <a:cs typeface="Alexandria" pitchFamily="2" charset="-78"/>
              </a:rPr>
              <a:t> المرحلة الأولى: مرحلة بوادر الأزمة: </a:t>
            </a:r>
            <a:r>
              <a:rPr lang="ar-JO" sz="2000" b="0" i="0" u="none" strike="noStrike" baseline="0" dirty="0">
                <a:latin typeface="SimplifiedArabic"/>
                <a:cs typeface="Alexandria" pitchFamily="2" charset="-78"/>
              </a:rPr>
              <a:t>في العادة يسبق وقوع الأزمة عدد من المؤشرات، ولذلك يطلق على تلك المرحلة من تطور الأزمة بالمرحلة التحذيرية، أو مرحلة الإنذار.</a:t>
            </a:r>
          </a:p>
          <a:p>
            <a:pPr algn="r"/>
            <a:r>
              <a:rPr lang="ar-JO" sz="2000" b="1" i="0" u="none" strike="noStrike" baseline="0" dirty="0">
                <a:latin typeface="SimplifiedArabic,Bold"/>
                <a:cs typeface="Alexandria" pitchFamily="2" charset="-78"/>
              </a:rPr>
              <a:t>المرحلة الثانية: ميلاد الأزمة: </a:t>
            </a:r>
            <a:r>
              <a:rPr lang="ar-JO" sz="2000" b="0" i="0" u="none" strike="noStrike" baseline="0" dirty="0">
                <a:latin typeface="SimplifiedArabic"/>
                <a:cs typeface="Alexandria" pitchFamily="2" charset="-78"/>
              </a:rPr>
              <a:t>وتشير تلك المرحلة إلى لحظة الظهور المادي للأزمة نتيجة الفشل في القضاء عليها خلال مرحلة ظهور مؤشراتها الأولى، أو نتيجة الاستهانة بتلك المؤشرات وسوء تقديرها، أو بسبب عدم القدرة على إدارتها والتعامل معها لأسباب تتعلق بفعالية فريق إدارة الأزمة.</a:t>
            </a:r>
          </a:p>
          <a:p>
            <a:pPr algn="r"/>
            <a:r>
              <a:rPr lang="ar-JO" sz="2000" b="1" i="0" u="none" strike="noStrike" baseline="0" dirty="0">
                <a:latin typeface="SimplifiedArabic,Bold"/>
                <a:cs typeface="Alexandria" pitchFamily="2" charset="-78"/>
              </a:rPr>
              <a:t>المرحلة الثالثة: الأزمة المزمنة: </a:t>
            </a:r>
            <a:r>
              <a:rPr lang="ar-JO" sz="2000" b="0" i="0" u="none" strike="noStrike" baseline="0" dirty="0">
                <a:latin typeface="SimplifiedArabic"/>
                <a:cs typeface="Alexandria" pitchFamily="2" charset="-78"/>
              </a:rPr>
              <a:t>وتتطور تلك المرحلة نتيجة تفاعل الأزمة مع المحفزات الذاتية والخارجية التي تقوم بتغذيتها، ومِن ثَم تصعب السيطرة عليها، وتزداد درجة حدتها وتعقّدها، كما يزداد حجم التكلفة الناتجة عنها، خاصة في حالة سوء الإدارة الناتجة عن ضيق الأفق.</a:t>
            </a:r>
          </a:p>
          <a:p>
            <a:pPr algn="r"/>
            <a:r>
              <a:rPr lang="ar-JO" sz="2000" b="1" dirty="0">
                <a:solidFill>
                  <a:schemeClr val="tx1"/>
                </a:solidFill>
                <a:latin typeface="Alexandria" pitchFamily="2" charset="-78"/>
                <a:cs typeface="Alexandria" pitchFamily="2" charset="-78"/>
              </a:rPr>
              <a:t>المرحلة الرابعة: تسوية الأزمة</a:t>
            </a:r>
            <a:r>
              <a:rPr lang="ar-JO" sz="2000" dirty="0">
                <a:solidFill>
                  <a:schemeClr val="tx1"/>
                </a:solidFill>
                <a:latin typeface="Alexandria" pitchFamily="2" charset="-78"/>
                <a:cs typeface="Alexandria" pitchFamily="2" charset="-78"/>
              </a:rPr>
              <a:t>: تبدأ الأزمة خلال تلك المرحلة في الانحسار والتقلّص، لتعود الأمور على طبيعتها. (اليوسفي،2015)</a:t>
            </a:r>
          </a:p>
          <a:p>
            <a:pPr algn="r"/>
            <a:endParaRPr lang="ar-JO" sz="2000" dirty="0">
              <a:solidFill>
                <a:schemeClr val="tx1"/>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985F563E-D3B8-3CD7-E974-63EC5E10963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custDataLst>
      <p:tags r:id="rId1"/>
    </p:custDataLst>
    <p:extLst>
      <p:ext uri="{BB962C8B-B14F-4D97-AF65-F5344CB8AC3E}">
        <p14:creationId xmlns:p14="http://schemas.microsoft.com/office/powerpoint/2010/main" val="3471735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CAEE13B-38D3-4BD0-B1AD-477E4D1CFB3D}"/>
              </a:ext>
            </a:extLst>
          </p:cNvPr>
          <p:cNvSpPr txBox="1"/>
          <p:nvPr/>
        </p:nvSpPr>
        <p:spPr>
          <a:xfrm>
            <a:off x="317500" y="1175921"/>
            <a:ext cx="11557000" cy="5324535"/>
          </a:xfrm>
          <a:prstGeom prst="rect">
            <a:avLst/>
          </a:prstGeom>
          <a:noFill/>
        </p:spPr>
        <p:txBody>
          <a:bodyPr wrap="square">
            <a:spAutoFit/>
          </a:bodyPr>
          <a:lstStyle/>
          <a:p>
            <a:pPr algn="ctr"/>
            <a:r>
              <a:rPr lang="ar-JO" sz="2000" dirty="0">
                <a:latin typeface="Alexandria" pitchFamily="2" charset="-78"/>
                <a:cs typeface="Alexandria" pitchFamily="2" charset="-78"/>
              </a:rPr>
              <a:t>يعدّ التشخيص السليم للأزمات المفتاح الرئيس للتعامل معها، ومن دون التشخيص يعد التعامل معها ارتجالاً، ومن مناهج التشخيص ما يأتي:</a:t>
            </a:r>
          </a:p>
          <a:p>
            <a:pPr algn="r"/>
            <a:r>
              <a:rPr lang="ar-JO" sz="2000" b="1" dirty="0">
                <a:latin typeface="Alexandria" pitchFamily="2" charset="-78"/>
                <a:cs typeface="Alexandria" pitchFamily="2" charset="-78"/>
              </a:rPr>
              <a:t>المنهج الوصفي التحليلي</a:t>
            </a:r>
            <a:r>
              <a:rPr lang="ar-JO" sz="2000" dirty="0">
                <a:latin typeface="Alexandria" pitchFamily="2" charset="-78"/>
                <a:cs typeface="Alexandria" pitchFamily="2" charset="-78"/>
              </a:rPr>
              <a:t>: يقوم هذا المنهج على تشخيص الأزمة .</a:t>
            </a:r>
          </a:p>
          <a:p>
            <a:pPr algn="r"/>
            <a:endParaRPr lang="ar-JO" sz="2000" dirty="0">
              <a:latin typeface="Alexandria" pitchFamily="2" charset="-78"/>
              <a:cs typeface="Alexandria" pitchFamily="2" charset="-78"/>
            </a:endParaRPr>
          </a:p>
          <a:p>
            <a:pPr algn="r"/>
            <a:r>
              <a:rPr lang="ar-JO" sz="2000" b="1" dirty="0">
                <a:latin typeface="Alexandria" pitchFamily="2" charset="-78"/>
                <a:cs typeface="Alexandria" pitchFamily="2" charset="-78"/>
              </a:rPr>
              <a:t>المنهج التاريخي لتشخيص الأزمات</a:t>
            </a:r>
            <a:r>
              <a:rPr lang="ar-JO" sz="2000" dirty="0">
                <a:latin typeface="Alexandria" pitchFamily="2" charset="-78"/>
                <a:cs typeface="Alexandria" pitchFamily="2" charset="-78"/>
              </a:rPr>
              <a:t>: ينطلق هذا المنهج من مبدأ أن الأزمة لا تنشأ فجأة ولكنها نتيجة تفاعل أسباب وعوامل نشأت قبل ظهورها تاريخياً.</a:t>
            </a:r>
          </a:p>
          <a:p>
            <a:pPr algn="r"/>
            <a:endParaRPr lang="ar-JO" sz="2000" dirty="0">
              <a:latin typeface="Alexandria" pitchFamily="2" charset="-78"/>
              <a:cs typeface="Alexandria" pitchFamily="2" charset="-78"/>
            </a:endParaRPr>
          </a:p>
          <a:p>
            <a:pPr algn="r"/>
            <a:r>
              <a:rPr lang="ar-JO" sz="2000" b="1" dirty="0">
                <a:latin typeface="Alexandria" pitchFamily="2" charset="-78"/>
                <a:cs typeface="Alexandria" pitchFamily="2" charset="-78"/>
              </a:rPr>
              <a:t>المنهج البيئي</a:t>
            </a:r>
            <a:r>
              <a:rPr lang="ar-JO" sz="2000" dirty="0">
                <a:latin typeface="Alexandria" pitchFamily="2" charset="-78"/>
                <a:cs typeface="Alexandria" pitchFamily="2" charset="-78"/>
              </a:rPr>
              <a:t>: ينطلق هذا المنهج من مبدأ أن أية أزمة هي وليدة البيئة التي نشأت فيها وتفاعلت معها.</a:t>
            </a:r>
          </a:p>
          <a:p>
            <a:pPr algn="r"/>
            <a:endParaRPr lang="ar-JO" sz="2000" dirty="0">
              <a:latin typeface="Alexandria" pitchFamily="2" charset="-78"/>
              <a:cs typeface="Alexandria" pitchFamily="2" charset="-78"/>
            </a:endParaRPr>
          </a:p>
          <a:p>
            <a:pPr algn="r"/>
            <a:r>
              <a:rPr lang="ar-JO" sz="2000" b="1" dirty="0">
                <a:latin typeface="Alexandria" pitchFamily="2" charset="-78"/>
                <a:cs typeface="Alexandria" pitchFamily="2" charset="-78"/>
              </a:rPr>
              <a:t>منهج دراسة الحالة لتشخيص الأزمات</a:t>
            </a:r>
            <a:r>
              <a:rPr lang="ar-JO" sz="2000" dirty="0">
                <a:latin typeface="Alexandria" pitchFamily="2" charset="-78"/>
                <a:cs typeface="Alexandria" pitchFamily="2" charset="-78"/>
              </a:rPr>
              <a:t>: يعتمد على دراسة كل أزمة على حدة، باعتبار أنها حالة مستقلة .</a:t>
            </a:r>
          </a:p>
          <a:p>
            <a:pPr algn="r"/>
            <a:r>
              <a:rPr lang="ar-JO" sz="2000" b="1" dirty="0">
                <a:latin typeface="Alexandria" pitchFamily="2" charset="-78"/>
                <a:cs typeface="Alexandria" pitchFamily="2" charset="-78"/>
              </a:rPr>
              <a:t>منهج الدراسات المقارنة لتشخيص الأزمات</a:t>
            </a:r>
            <a:r>
              <a:rPr lang="ar-JO" sz="2000" dirty="0">
                <a:latin typeface="Alexandria" pitchFamily="2" charset="-78"/>
                <a:cs typeface="Alexandria" pitchFamily="2" charset="-78"/>
              </a:rPr>
              <a:t>: يقوم على دراسة الأزمات التي تمت في الماضي ومقارنتها موضوعياً بالأزمات التي تواجهها المنظمة في الحاضر (ربابعة، 2006)</a:t>
            </a:r>
          </a:p>
          <a:p>
            <a:pPr algn="r"/>
            <a:r>
              <a:rPr lang="ar-JO" sz="2000" b="1" dirty="0">
                <a:latin typeface="Alexandria" pitchFamily="2" charset="-78"/>
                <a:cs typeface="Alexandria" pitchFamily="2" charset="-78"/>
              </a:rPr>
              <a:t>منهج الدراسات المتكاملة لتشخيص الأزمات</a:t>
            </a:r>
            <a:r>
              <a:rPr lang="ar-JO" sz="2000" dirty="0">
                <a:latin typeface="Alexandria" pitchFamily="2" charset="-78"/>
                <a:cs typeface="Alexandria" pitchFamily="2" charset="-78"/>
              </a:rPr>
              <a:t>: تحديد وتقييم المخاطر المحتمل أن تتعرض لها من البيئة المحيطة (داخلياً وخارجياً)، لمنع أو مواجهة تلك المخاطر بكفاءة وفعالية، ووضع خطط الطوارئ للأزمة، (الحملاوي وعفيفي، 2000)</a:t>
            </a:r>
          </a:p>
        </p:txBody>
      </p:sp>
      <p:sp>
        <p:nvSpPr>
          <p:cNvPr id="8" name="TextBox 7">
            <a:extLst>
              <a:ext uri="{FF2B5EF4-FFF2-40B4-BE49-F238E27FC236}">
                <a16:creationId xmlns:a16="http://schemas.microsoft.com/office/drawing/2014/main" id="{1E1FAC65-4919-4590-ADF3-58022C75EB6D}"/>
              </a:ext>
            </a:extLst>
          </p:cNvPr>
          <p:cNvSpPr txBox="1"/>
          <p:nvPr/>
        </p:nvSpPr>
        <p:spPr>
          <a:xfrm>
            <a:off x="3027680" y="419100"/>
            <a:ext cx="613664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مناهج تشخيص الأزمة</a:t>
            </a:r>
          </a:p>
        </p:txBody>
      </p:sp>
      <p:pic>
        <p:nvPicPr>
          <p:cNvPr id="2" name="Graphic 21">
            <a:extLst>
              <a:ext uri="{FF2B5EF4-FFF2-40B4-BE49-F238E27FC236}">
                <a16:creationId xmlns:a16="http://schemas.microsoft.com/office/drawing/2014/main" id="{492B32BD-5405-78F3-C663-64375AA5A83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134690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927648" y="422522"/>
            <a:ext cx="5472608"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latin typeface="Alexandria" pitchFamily="2" charset="-78"/>
                <a:cs typeface="Alexandria" pitchFamily="2" charset="-78"/>
              </a:rPr>
              <a:t>مراحل نشوء الأزمة وتطوّرها</a:t>
            </a:r>
          </a:p>
        </p:txBody>
      </p:sp>
      <p:sp>
        <p:nvSpPr>
          <p:cNvPr id="3" name="Rectangle 2"/>
          <p:cNvSpPr/>
          <p:nvPr/>
        </p:nvSpPr>
        <p:spPr>
          <a:xfrm>
            <a:off x="674656" y="1255684"/>
            <a:ext cx="10850792" cy="4195251"/>
          </a:xfrm>
          <a:prstGeom prst="rect">
            <a:avLst/>
          </a:prstGeom>
        </p:spPr>
        <p:txBody>
          <a:bodyPr wrap="square">
            <a:spAutoFit/>
          </a:bodyPr>
          <a:lstStyle/>
          <a:p>
            <a:pPr algn="just" rtl="1">
              <a:lnSpc>
                <a:spcPct val="150000"/>
              </a:lnSpc>
            </a:pPr>
            <a:r>
              <a:rPr lang="ar-JO" sz="2000" b="0" i="0" u="none" strike="noStrike" baseline="0" dirty="0">
                <a:latin typeface="SimplifiedArabic"/>
                <a:cs typeface="Alexandria" pitchFamily="2" charset="-78"/>
              </a:rPr>
              <a:t>وضع لاغديك </a:t>
            </a:r>
            <a:r>
              <a:rPr lang="en-GB" sz="2000" b="0" i="0" u="none" strike="noStrike" baseline="0" dirty="0">
                <a:latin typeface="SimplifiedArabic"/>
                <a:cs typeface="Alexandria" pitchFamily="2" charset="-78"/>
              </a:rPr>
              <a:t>Lagadec </a:t>
            </a:r>
            <a:r>
              <a:rPr lang="ar-JO" sz="2000" b="0" i="0" u="none" strike="noStrike" baseline="0" dirty="0">
                <a:latin typeface="SimplifiedArabic"/>
                <a:cs typeface="Alexandria" pitchFamily="2" charset="-78"/>
              </a:rPr>
              <a:t> تصورًا ثلاثياً لمراحل تطوّر الأزمة من وجهة نظر المديرين، يشمل </a:t>
            </a:r>
            <a:r>
              <a:rPr lang="ar-JO" sz="2000" b="1" i="0" u="none" strike="noStrike" baseline="0" dirty="0">
                <a:latin typeface="SimplifiedArabic"/>
                <a:cs typeface="Alexandria" pitchFamily="2" charset="-78"/>
              </a:rPr>
              <a:t>المد والجزر، ومرحلة الفوضى، ومرحلة العطل والخراب</a:t>
            </a:r>
            <a:r>
              <a:rPr lang="ar-JO" sz="2000" b="0" i="0" u="none" strike="noStrike" baseline="0" dirty="0">
                <a:latin typeface="SimplifiedArabic"/>
                <a:cs typeface="Alexandria" pitchFamily="2" charset="-78"/>
              </a:rPr>
              <a:t>.</a:t>
            </a:r>
          </a:p>
          <a:p>
            <a:pPr algn="just" rtl="1">
              <a:lnSpc>
                <a:spcPct val="150000"/>
              </a:lnSpc>
            </a:pPr>
            <a:endParaRPr lang="ar-JO" sz="2000" b="0" i="0" u="none" strike="noStrike" baseline="0" dirty="0">
              <a:latin typeface="SimplifiedArabic"/>
              <a:cs typeface="Alexandria" pitchFamily="2" charset="-78"/>
            </a:endParaRPr>
          </a:p>
          <a:p>
            <a:pPr algn="just" rtl="1">
              <a:lnSpc>
                <a:spcPct val="150000"/>
              </a:lnSpc>
            </a:pPr>
            <a:r>
              <a:rPr lang="ar-JO" sz="2000" b="0" i="0" u="none" strike="noStrike" baseline="0" dirty="0">
                <a:latin typeface="SimplifiedArabic"/>
                <a:cs typeface="Alexandria" pitchFamily="2" charset="-78"/>
              </a:rPr>
              <a:t> وبالنظر إلى ما سبق يمكن تلخيص مراحل نشوء وتطور الأزمة في ثلاث مراحل هي: </a:t>
            </a:r>
            <a:r>
              <a:rPr lang="ar-JO" sz="2000" b="1" i="0" u="none" strike="noStrike" baseline="0" dirty="0">
                <a:latin typeface="SimplifiedArabic"/>
                <a:cs typeface="Alexandria" pitchFamily="2" charset="-78"/>
              </a:rPr>
              <a:t>مرحلة ما قبل الأزمة </a:t>
            </a:r>
            <a:r>
              <a:rPr lang="ar-JO" sz="2000" b="0" i="0" u="none" strike="noStrike" baseline="0" dirty="0">
                <a:latin typeface="SimplifiedArabic"/>
                <a:cs typeface="Alexandria" pitchFamily="2" charset="-78"/>
              </a:rPr>
              <a:t>التي تتعلّق بالتدابير الوقائية التي تتخذها المنظمة، وتعمل على تلافي حدوثها من خلال اكتشاف إشارات الإنذار المبكر. </a:t>
            </a:r>
            <a:r>
              <a:rPr lang="ar-JO" sz="2000" b="1" i="0" u="none" strike="noStrike" baseline="0" dirty="0">
                <a:latin typeface="SimplifiedArabic"/>
                <a:cs typeface="Alexandria" pitchFamily="2" charset="-78"/>
              </a:rPr>
              <a:t>مرحلة حدوث الأزمة </a:t>
            </a:r>
            <a:r>
              <a:rPr lang="ar-JO" sz="2000" b="0" i="0" u="none" strike="noStrike" baseline="0" dirty="0">
                <a:latin typeface="SimplifiedArabic"/>
                <a:cs typeface="Alexandria" pitchFamily="2" charset="-78"/>
              </a:rPr>
              <a:t>التي تتضمن التدابير الكفيلة بتحقيق أكبر قدر من النتائج الجيدة من خلال احتواء الأضرار الناجمة عنها والحد منها. </a:t>
            </a:r>
            <a:r>
              <a:rPr lang="ar-JO" sz="2000" b="1" i="0" u="none" strike="noStrike" baseline="0" dirty="0">
                <a:latin typeface="SimplifiedArabic"/>
                <a:cs typeface="Alexandria" pitchFamily="2" charset="-78"/>
              </a:rPr>
              <a:t>مرحلة ما بعد الأزمة </a:t>
            </a:r>
            <a:r>
              <a:rPr lang="ar-JO" sz="2000" b="0" i="0" u="none" strike="noStrike" baseline="0" dirty="0">
                <a:latin typeface="SimplifiedArabic"/>
                <a:cs typeface="Alexandria" pitchFamily="2" charset="-78"/>
              </a:rPr>
              <a:t>التي تتضمن كل التّدابير اللازمة لإعادة التكيف واستعادة النشاط والتعلّم والاستفادة. (اليوسفي،2015)</a:t>
            </a:r>
          </a:p>
        </p:txBody>
      </p:sp>
      <p:pic>
        <p:nvPicPr>
          <p:cNvPr id="4" name="Graphic 21">
            <a:extLst>
              <a:ext uri="{FF2B5EF4-FFF2-40B4-BE49-F238E27FC236}">
                <a16:creationId xmlns:a16="http://schemas.microsoft.com/office/drawing/2014/main" id="{252E3FDA-EE80-099C-4CBE-C6DD4C7092D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custDataLst>
      <p:tags r:id="rId1"/>
    </p:custDataLst>
    <p:extLst>
      <p:ext uri="{BB962C8B-B14F-4D97-AF65-F5344CB8AC3E}">
        <p14:creationId xmlns:p14="http://schemas.microsoft.com/office/powerpoint/2010/main" val="2850920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4019021" y="257834"/>
            <a:ext cx="4153958" cy="523180"/>
          </a:xfrm>
          <a:prstGeom prst="rect">
            <a:avLst/>
          </a:prstGeom>
          <a:noFill/>
          <a:ln>
            <a:noFill/>
          </a:ln>
        </p:spPr>
        <p:txBody>
          <a:bodyPr spcFirstLastPara="1" wrap="square" lIns="91425" tIns="45700" rIns="91425" bIns="45700" anchor="t" anchorCtr="0">
            <a:spAutoFit/>
          </a:bodyPr>
          <a:lstStyle/>
          <a:p>
            <a:pPr algn="just" rtl="1"/>
            <a:r>
              <a:rPr lang="ar-AE" sz="2800" b="1" dirty="0">
                <a:solidFill>
                  <a:schemeClr val="tx1"/>
                </a:solidFill>
                <a:latin typeface="Alexandria" pitchFamily="2" charset="-78"/>
                <a:cs typeface="Alexandria" pitchFamily="2" charset="-78"/>
              </a:rPr>
              <a:t>مفهوم </a:t>
            </a:r>
            <a:r>
              <a:rPr lang="ar-JO" sz="2800" b="1" dirty="0">
                <a:solidFill>
                  <a:schemeClr val="tx1"/>
                </a:solidFill>
                <a:latin typeface="Alexandria" pitchFamily="2" charset="-78"/>
                <a:cs typeface="Alexandria" pitchFamily="2" charset="-78"/>
              </a:rPr>
              <a:t>إدارة الأزمات</a:t>
            </a:r>
          </a:p>
        </p:txBody>
      </p:sp>
      <p:sp>
        <p:nvSpPr>
          <p:cNvPr id="3" name="Rectangle 2"/>
          <p:cNvSpPr/>
          <p:nvPr/>
        </p:nvSpPr>
        <p:spPr>
          <a:xfrm>
            <a:off x="304839" y="927090"/>
            <a:ext cx="11582321" cy="5940088"/>
          </a:xfrm>
          <a:prstGeom prst="rect">
            <a:avLst/>
          </a:prstGeom>
        </p:spPr>
        <p:txBody>
          <a:bodyPr wrap="square">
            <a:spAutoFit/>
          </a:bodyPr>
          <a:lstStyle/>
          <a:p>
            <a:pPr algn="r" rtl="1"/>
            <a:r>
              <a:rPr lang="ar-JO" sz="2000" b="1" i="0" u="none" strike="noStrike" baseline="0" dirty="0">
                <a:latin typeface="SimplifiedArabic,Bold"/>
                <a:cs typeface="Alexandria" pitchFamily="2" charset="-78"/>
              </a:rPr>
              <a:t>إدارة الأزمات</a:t>
            </a:r>
            <a:r>
              <a:rPr lang="ar-AE" sz="2000" b="1" i="0" u="none" strike="noStrike" baseline="0" dirty="0">
                <a:latin typeface="SimplifiedArabic,Bold"/>
                <a:cs typeface="Alexandria" pitchFamily="2" charset="-78"/>
              </a:rPr>
              <a:t> هي </a:t>
            </a:r>
            <a:r>
              <a:rPr lang="ar-JO" sz="2000" i="0" u="none" strike="noStrike" baseline="0" dirty="0">
                <a:latin typeface="SimplifiedArabic,Bold"/>
                <a:cs typeface="Alexandria" pitchFamily="2" charset="-78"/>
              </a:rPr>
              <a:t>" تقنية أو أسلوب معين يستخدم عند مواجهة الحالات الطارئة، والتعامل مع الأزمات التي لا بدّ من مواجهتها والتخطيط لأسلوب المواجهة بشكل مبكّر بناءً على الافتراضات المبنية على المعلومات التي تنبّئ بحدوث مثل هذه الأزمات".</a:t>
            </a:r>
          </a:p>
          <a:p>
            <a:pPr algn="r" rtl="1"/>
            <a:endParaRPr lang="ar-JO" sz="2000" i="0" u="none" strike="noStrike" baseline="0" dirty="0">
              <a:latin typeface="SimplifiedArabic,Bold"/>
              <a:cs typeface="Alexandria" pitchFamily="2" charset="-78"/>
            </a:endParaRPr>
          </a:p>
          <a:p>
            <a:pPr algn="r" rtl="1"/>
            <a:r>
              <a:rPr lang="ar-JO" sz="2000" b="0" i="0" u="none" strike="noStrike" baseline="0" dirty="0">
                <a:latin typeface="SimplifiedArabic"/>
                <a:cs typeface="Alexandria" pitchFamily="2" charset="-78"/>
              </a:rPr>
              <a:t>كما عرفت إدارة الأزمات بأنها: استراتيجية علمية رشيدة تبنى على العلم والمعرفة، وتعمل على حماية ووقاية المنظمة والارتقاء بأدائها، والمحافظة على سلامة العاملين فيها، ومعالجة أي قصور أو خلل يصيب أحد جوانبها.</a:t>
            </a:r>
            <a:endParaRPr lang="ar-JO" sz="2000" b="0" i="0" u="none" strike="noStrike" baseline="0" dirty="0">
              <a:latin typeface="TimesNewRoman"/>
              <a:cs typeface="Alexandria" pitchFamily="2" charset="-78"/>
            </a:endParaRPr>
          </a:p>
          <a:p>
            <a:pPr algn="r" rtl="1"/>
            <a:endParaRPr lang="ar-JO" sz="2000" b="0" i="0" u="none" strike="noStrike" baseline="0" dirty="0">
              <a:latin typeface="SimplifiedArabic"/>
              <a:cs typeface="Alexandria" pitchFamily="2" charset="-78"/>
            </a:endParaRPr>
          </a:p>
          <a:p>
            <a:pPr algn="r"/>
            <a:r>
              <a:rPr lang="ar-JO" sz="2000" b="0" i="0" u="none" strike="noStrike" baseline="0" dirty="0">
                <a:latin typeface="SimplifiedArabic"/>
                <a:cs typeface="Alexandria" pitchFamily="2" charset="-78"/>
              </a:rPr>
              <a:t>ويرى ماهر ( </a:t>
            </a:r>
            <a:r>
              <a:rPr lang="ar-JO" sz="2000" b="0" i="0" u="none" strike="noStrike" baseline="0" dirty="0">
                <a:latin typeface="TimesNewRoman"/>
                <a:cs typeface="Alexandria" pitchFamily="2" charset="-78"/>
              </a:rPr>
              <a:t>2006 </a:t>
            </a:r>
            <a:r>
              <a:rPr lang="ar-JO" sz="2000" b="0" i="0" u="none" strike="noStrike" baseline="0" dirty="0">
                <a:latin typeface="SimplifiedArabic"/>
                <a:cs typeface="Alexandria" pitchFamily="2" charset="-78"/>
              </a:rPr>
              <a:t>) أنها: "طريقة للسيطرة على الأزمة باستخدام مجموعة من الأدوات، والجهود للتغلب على الأزمة، واحتواء الأزمات المسببة لها، والاستفادة والتعلم من الجوانب الخاصة بالأزمة، حتى يمكن تفادي الأزمات المستقبلية" .</a:t>
            </a:r>
          </a:p>
          <a:p>
            <a:pPr algn="r"/>
            <a:endParaRPr lang="ar-JO" sz="2000" b="0" i="0" u="none" strike="noStrike" baseline="0" dirty="0">
              <a:latin typeface="SimplifiedArabic"/>
              <a:cs typeface="Alexandria" pitchFamily="2" charset="-78"/>
            </a:endParaRPr>
          </a:p>
          <a:p>
            <a:pPr algn="r"/>
            <a:r>
              <a:rPr lang="ar-JO" sz="2000" b="0" i="0" u="none" strike="noStrike" baseline="0" dirty="0">
                <a:latin typeface="SimplifiedArabic"/>
                <a:cs typeface="Alexandria" pitchFamily="2" charset="-78"/>
              </a:rPr>
              <a:t>وعرفت بأنها : العملية الإدارية المستمرة التي تتنبأ بالأزمات المحتملة عن طريق الاستشعار ورصد التغيرات البيئية الداخلية والخارجية المولدة للأزمات وتعبئة الموارد والإمكانيات المتاحة لمنع الأزمات أو الإعداد للتعامل بأكبر قدر ممكن من الكفاءة والفعالية وبما يحقق أقل قدر من الضرر للمنظمة والبيئة والعاملين مع ضمان العودة إلى الأوضاع الطبيعية في أسرع وقت وبأقل كلفة ممكنة.</a:t>
            </a:r>
          </a:p>
          <a:p>
            <a:pPr algn="r"/>
            <a:r>
              <a:rPr lang="ar-JO" sz="2000" b="0" i="0" u="none" strike="noStrike" baseline="0" dirty="0">
                <a:latin typeface="SimplifiedArabic"/>
                <a:cs typeface="Alexandria" pitchFamily="2" charset="-78"/>
              </a:rPr>
              <a:t>كما يمكن تعريف </a:t>
            </a:r>
            <a:r>
              <a:rPr lang="ar-JO" sz="2000" b="1" i="0" u="none" strike="noStrike" baseline="0" dirty="0">
                <a:latin typeface="SimplifiedArabic,Bold"/>
                <a:cs typeface="Alexandria" pitchFamily="2" charset="-78"/>
              </a:rPr>
              <a:t>إدارة الأزمات </a:t>
            </a:r>
            <a:r>
              <a:rPr lang="ar-JO" sz="2000" b="0" i="0" u="none" strike="noStrike" baseline="0" dirty="0">
                <a:latin typeface="SimplifiedArabic"/>
                <a:cs typeface="Alexandria" pitchFamily="2" charset="-78"/>
              </a:rPr>
              <a:t>بأنها: مجموعة العمليات الإدارية الممنهجة التي يقوم بها المدير من أجل التعامل مع الأزمة من خلال اتخاذ التدابير الوقائية لتلافي حدوث الأزمة، والتقليل من آثارها السلبية في حال حدوثها، واستخلاص الدروس والعبر منها بعد حدوثها.</a:t>
            </a:r>
            <a:endParaRPr lang="ar-JO" sz="2000" dirty="0">
              <a:solidFill>
                <a:schemeClr val="tx1"/>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8D3DF4F8-112B-58A6-A8DC-29513C686A1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custDataLst>
      <p:tags r:id="rId1"/>
    </p:custDataLst>
    <p:extLst>
      <p:ext uri="{BB962C8B-B14F-4D97-AF65-F5344CB8AC3E}">
        <p14:creationId xmlns:p14="http://schemas.microsoft.com/office/powerpoint/2010/main" val="1891971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CCA1C4F-AA11-4F5C-A8C8-48EE47488D48}"/>
              </a:ext>
            </a:extLst>
          </p:cNvPr>
          <p:cNvSpPr txBox="1"/>
          <p:nvPr/>
        </p:nvSpPr>
        <p:spPr>
          <a:xfrm>
            <a:off x="215900" y="3124414"/>
            <a:ext cx="11557000" cy="3733586"/>
          </a:xfrm>
          <a:prstGeom prst="rect">
            <a:avLst/>
          </a:prstGeom>
          <a:noFill/>
        </p:spPr>
        <p:txBody>
          <a:bodyPr wrap="square">
            <a:spAutoFit/>
          </a:bodyPr>
          <a:lstStyle/>
          <a:p>
            <a:pPr algn="just" rtl="1">
              <a:lnSpc>
                <a:spcPct val="150000"/>
              </a:lnSpc>
            </a:pPr>
            <a:r>
              <a:rPr lang="ar-JO" sz="2000" i="0" u="none" strike="noStrike" baseline="0" dirty="0">
                <a:latin typeface="TimesNewRoman"/>
                <a:cs typeface="Alexandria" pitchFamily="2" charset="-78"/>
              </a:rPr>
              <a:t>1</a:t>
            </a:r>
            <a:r>
              <a:rPr lang="ar-JO" sz="2000" i="0" u="none" strike="noStrike" baseline="0" dirty="0">
                <a:latin typeface="SimplifiedArabic"/>
                <a:cs typeface="Alexandria" pitchFamily="2" charset="-78"/>
              </a:rPr>
              <a:t>. علمٌ يهتم بالتنبؤ والتوقعات المستقبلية وعمل السيناريوهات اللازمة للتصدّي لما قد يحدث</a:t>
            </a:r>
            <a:r>
              <a:rPr lang="ar-JO" sz="2000" i="0" u="none" strike="noStrike" baseline="0" dirty="0">
                <a:latin typeface="TimesNewRoman"/>
                <a:cs typeface="Alexandria" pitchFamily="2" charset="-78"/>
              </a:rPr>
              <a:t>.</a:t>
            </a:r>
          </a:p>
          <a:p>
            <a:pPr algn="just" rtl="1">
              <a:lnSpc>
                <a:spcPct val="150000"/>
              </a:lnSpc>
            </a:pPr>
            <a:r>
              <a:rPr lang="ar-JO" sz="2000" i="0" u="none" strike="noStrike" baseline="0" dirty="0">
                <a:latin typeface="TimesNewRoman"/>
                <a:cs typeface="Alexandria" pitchFamily="2" charset="-78"/>
              </a:rPr>
              <a:t>2</a:t>
            </a:r>
            <a:r>
              <a:rPr lang="ar-JO" sz="2000" i="0" u="none" strike="noStrike" baseline="0" dirty="0">
                <a:latin typeface="SimplifiedArabic"/>
                <a:cs typeface="Alexandria" pitchFamily="2" charset="-78"/>
              </a:rPr>
              <a:t>. تتطلّب إدارة الأزمات إداريين مدربين تدريبا ً خاصاً ويمتلكون مهارات تفادي الأزمات أو التقليل من خسائرها.</a:t>
            </a:r>
          </a:p>
          <a:p>
            <a:pPr algn="just" rtl="1">
              <a:lnSpc>
                <a:spcPct val="150000"/>
              </a:lnSpc>
            </a:pPr>
            <a:r>
              <a:rPr lang="ar-JO" sz="2000" i="0" u="none" strike="noStrike" baseline="0" dirty="0">
                <a:latin typeface="TimesNewRoman"/>
                <a:cs typeface="Alexandria" pitchFamily="2" charset="-78"/>
              </a:rPr>
              <a:t>3</a:t>
            </a:r>
            <a:r>
              <a:rPr lang="ar-JO" sz="2000" i="0" u="none" strike="noStrike" baseline="0" dirty="0">
                <a:latin typeface="SimplifiedArabic"/>
                <a:cs typeface="Alexandria" pitchFamily="2" charset="-78"/>
              </a:rPr>
              <a:t>. تتطلّب إدارة الأزمات حشد القوى والإمكانات المادية والبشرية المتوافرة للسيطرة على الموقف الأزموي</a:t>
            </a:r>
            <a:r>
              <a:rPr lang="ar-JO" sz="2000" i="0" u="none" strike="noStrike" baseline="0" dirty="0">
                <a:latin typeface="TimesNewRoman"/>
                <a:cs typeface="Alexandria" pitchFamily="2" charset="-78"/>
              </a:rPr>
              <a:t>.</a:t>
            </a:r>
          </a:p>
          <a:p>
            <a:pPr algn="just" rtl="1">
              <a:lnSpc>
                <a:spcPct val="150000"/>
              </a:lnSpc>
            </a:pPr>
            <a:r>
              <a:rPr lang="ar-JO" sz="2000" i="0" u="none" strike="noStrike" baseline="0" dirty="0">
                <a:latin typeface="TimesNewRoman"/>
                <a:cs typeface="Alexandria" pitchFamily="2" charset="-78"/>
              </a:rPr>
              <a:t>4</a:t>
            </a:r>
            <a:r>
              <a:rPr lang="ar-JO" sz="2000" i="0" u="none" strike="noStrike" baseline="0" dirty="0">
                <a:latin typeface="SimplifiedArabic"/>
                <a:cs typeface="Alexandria" pitchFamily="2" charset="-78"/>
              </a:rPr>
              <a:t>. تتطلّب إدارة الأزمات استخدام الأسلوب العلمي في التعامل معها، واتخاذ القرارات اللازمة بشأنها</a:t>
            </a:r>
            <a:r>
              <a:rPr lang="ar-JO" sz="2000" i="0" u="none" strike="noStrike" baseline="0" dirty="0">
                <a:latin typeface="TimesNewRoman"/>
                <a:cs typeface="Alexandria" pitchFamily="2" charset="-78"/>
              </a:rPr>
              <a:t>.</a:t>
            </a:r>
          </a:p>
          <a:p>
            <a:pPr algn="just" rtl="1">
              <a:lnSpc>
                <a:spcPct val="150000"/>
              </a:lnSpc>
            </a:pPr>
            <a:r>
              <a:rPr lang="ar-JO" sz="2000" i="0" u="none" strike="noStrike" baseline="0" dirty="0">
                <a:latin typeface="TimesNewRoman"/>
                <a:cs typeface="Alexandria" pitchFamily="2" charset="-78"/>
              </a:rPr>
              <a:t>5</a:t>
            </a:r>
            <a:r>
              <a:rPr lang="ar-JO" sz="2000" i="0" u="none" strike="noStrike" baseline="0" dirty="0">
                <a:latin typeface="SimplifiedArabic"/>
                <a:cs typeface="Alexandria" pitchFamily="2" charset="-78"/>
              </a:rPr>
              <a:t>. ضرورة الاستفادة من الأزمات التي مرّت بها المنظمات، وأخذ الدروس والعبر </a:t>
            </a:r>
            <a:endParaRPr lang="ar-AE" sz="2000" i="0" u="none" strike="noStrike" baseline="0" dirty="0">
              <a:latin typeface="SimplifiedArabic"/>
              <a:cs typeface="Alexandria" pitchFamily="2" charset="-78"/>
            </a:endParaRPr>
          </a:p>
          <a:p>
            <a:pPr algn="just" rtl="1">
              <a:lnSpc>
                <a:spcPct val="150000"/>
              </a:lnSpc>
            </a:pPr>
            <a:r>
              <a:rPr lang="ar-AE" sz="2000" dirty="0">
                <a:latin typeface="SimplifiedArabic"/>
                <a:cs typeface="Alexandria" pitchFamily="2" charset="-78"/>
              </a:rPr>
              <a:t>  </a:t>
            </a:r>
            <a:r>
              <a:rPr lang="ar-JO" sz="2000" i="0" u="none" strike="noStrike" baseline="0" dirty="0">
                <a:latin typeface="SimplifiedArabic"/>
                <a:cs typeface="Alexandria" pitchFamily="2" charset="-78"/>
              </a:rPr>
              <a:t>للإفادة منها.(اليوسفي،2015)</a:t>
            </a:r>
            <a:endParaRPr lang="en-GB" sz="20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4291637A-5073-4E05-8A9A-3745C8D4C291}"/>
              </a:ext>
            </a:extLst>
          </p:cNvPr>
          <p:cNvSpPr txBox="1"/>
          <p:nvPr/>
        </p:nvSpPr>
        <p:spPr>
          <a:xfrm>
            <a:off x="209204" y="1101535"/>
            <a:ext cx="11665296" cy="2246769"/>
          </a:xfrm>
          <a:prstGeom prst="rect">
            <a:avLst/>
          </a:prstGeom>
          <a:noFill/>
        </p:spPr>
        <p:txBody>
          <a:bodyPr wrap="square">
            <a:spAutoFit/>
          </a:bodyPr>
          <a:lstStyle/>
          <a:p>
            <a:pPr algn="just" rtl="1"/>
            <a:r>
              <a:rPr lang="ar-AE" sz="2000" dirty="0">
                <a:latin typeface="Alexandria" pitchFamily="2" charset="-78"/>
                <a:cs typeface="Alexandria" pitchFamily="2" charset="-78"/>
              </a:rPr>
              <a:t>         </a:t>
            </a:r>
            <a:r>
              <a:rPr lang="ar-JO" sz="2000" dirty="0">
                <a:latin typeface="Alexandria" pitchFamily="2" charset="-78"/>
                <a:cs typeface="Alexandria" pitchFamily="2" charset="-78"/>
              </a:rPr>
              <a:t>في العصر الحالي اختلفت طبيعة حدوث الأزمات وتزايد تشابكها؛ لذلك تطلّب الأمر اختلاف نظرة التصدي لها، فبعد أن كانت </a:t>
            </a:r>
            <a:r>
              <a:rPr lang="ar-JO" sz="2000" b="1" u="sng" dirty="0">
                <a:latin typeface="Alexandria" pitchFamily="2" charset="-78"/>
                <a:cs typeface="Alexandria" pitchFamily="2" charset="-78"/>
              </a:rPr>
              <a:t>إدارة الأزمات إدارة فردية </a:t>
            </a:r>
            <a:r>
              <a:rPr lang="ar-JO" sz="2000" dirty="0">
                <a:latin typeface="Alexandria" pitchFamily="2" charset="-78"/>
                <a:cs typeface="Alexandria" pitchFamily="2" charset="-78"/>
              </a:rPr>
              <a:t>اعتمدت عملية التصدي لها اليوم على </a:t>
            </a:r>
            <a:r>
              <a:rPr lang="ar-JO" sz="2000" b="1" u="sng" dirty="0">
                <a:latin typeface="Alexandria" pitchFamily="2" charset="-78"/>
                <a:cs typeface="Alexandria" pitchFamily="2" charset="-78"/>
              </a:rPr>
              <a:t>قرارات جماعية تقوم على رؤية فكرية متكاملة لفريق متكامل للتعامل معها</a:t>
            </a:r>
            <a:r>
              <a:rPr lang="ar-JO" sz="2000" dirty="0">
                <a:latin typeface="Alexandria" pitchFamily="2" charset="-78"/>
                <a:cs typeface="Alexandria" pitchFamily="2" charset="-78"/>
              </a:rPr>
              <a:t>.</a:t>
            </a:r>
          </a:p>
          <a:p>
            <a:pPr algn="just" rtl="1"/>
            <a:r>
              <a:rPr lang="ar-JO" sz="2000" dirty="0">
                <a:latin typeface="Alexandria" pitchFamily="2" charset="-78"/>
                <a:cs typeface="Alexandria" pitchFamily="2" charset="-78"/>
              </a:rPr>
              <a:t>ويعذُ علم الإدارة من الأسباب الرئيسة في تقدم المجتمعات وتطورها وذلك لما يمثله من أهمية بالغة في تحقيق أهداف المنظمات من ناحية، والاستثمار الأمثل للموارد المادية والبشرية في المجتمعات .</a:t>
            </a:r>
          </a:p>
          <a:p>
            <a:pPr algn="just" rtl="1"/>
            <a:r>
              <a:rPr lang="ar-JO" sz="2000" b="0" i="0" u="none" strike="noStrike" baseline="0" dirty="0">
                <a:latin typeface="SimplifiedArabic"/>
                <a:cs typeface="Alexandria" pitchFamily="2" charset="-78"/>
              </a:rPr>
              <a:t>تتميز إدارة الأزمات بعدة ملامح خاصة بها منها:</a:t>
            </a:r>
          </a:p>
          <a:p>
            <a:pPr algn="just" rtl="1"/>
            <a:endParaRPr lang="en-GB" sz="20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09E1EDA2-AF58-3EAE-0609-2D82861D487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2287" y="-3388"/>
            <a:ext cx="2305141" cy="1076343"/>
          </a:xfrm>
          <a:prstGeom prst="rect">
            <a:avLst/>
          </a:prstGeom>
        </p:spPr>
      </p:pic>
      <p:sp>
        <p:nvSpPr>
          <p:cNvPr id="9" name="TextBox 8">
            <a:extLst>
              <a:ext uri="{FF2B5EF4-FFF2-40B4-BE49-F238E27FC236}">
                <a16:creationId xmlns:a16="http://schemas.microsoft.com/office/drawing/2014/main" id="{718070F3-E12D-32C1-E368-5A206BE80A77}"/>
              </a:ext>
            </a:extLst>
          </p:cNvPr>
          <p:cNvSpPr txBox="1"/>
          <p:nvPr/>
        </p:nvSpPr>
        <p:spPr>
          <a:xfrm>
            <a:off x="3359696" y="194893"/>
            <a:ext cx="3721640" cy="46166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ملامح </a:t>
            </a: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إدارة الأزمات</a:t>
            </a:r>
          </a:p>
        </p:txBody>
      </p:sp>
    </p:spTree>
    <p:extLst>
      <p:ext uri="{BB962C8B-B14F-4D97-AF65-F5344CB8AC3E}">
        <p14:creationId xmlns:p14="http://schemas.microsoft.com/office/powerpoint/2010/main" val="1624296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4BBF8D0-39F5-440A-8338-C004AF50B83A}"/>
              </a:ext>
            </a:extLst>
          </p:cNvPr>
          <p:cNvSpPr txBox="1"/>
          <p:nvPr/>
        </p:nvSpPr>
        <p:spPr>
          <a:xfrm>
            <a:off x="107604" y="676604"/>
            <a:ext cx="11665296" cy="5940088"/>
          </a:xfrm>
          <a:prstGeom prst="rect">
            <a:avLst/>
          </a:prstGeom>
          <a:noFill/>
        </p:spPr>
        <p:txBody>
          <a:bodyPr wrap="square">
            <a:spAutoFit/>
          </a:bodyPr>
          <a:lstStyle/>
          <a:p>
            <a:pPr algn="ctr" rtl="1"/>
            <a:r>
              <a:rPr lang="ar-JO" sz="2000" b="1" dirty="0">
                <a:latin typeface="Alexandria" pitchFamily="2" charset="-78"/>
                <a:cs typeface="Alexandria" pitchFamily="2" charset="-78"/>
              </a:rPr>
              <a:t>الفرق بين إدارة الأزمات، والإدارة بالأزمات</a:t>
            </a:r>
          </a:p>
          <a:p>
            <a:pPr algn="ctr" rtl="1"/>
            <a:endParaRPr lang="ar-JO" sz="2000" b="1" dirty="0">
              <a:latin typeface="Alexandria" pitchFamily="2" charset="-78"/>
              <a:cs typeface="Alexandria" pitchFamily="2" charset="-78"/>
            </a:endParaRPr>
          </a:p>
          <a:p>
            <a:pPr algn="ctr" rtl="1"/>
            <a:r>
              <a:rPr lang="ar-JO" sz="2000" b="1" dirty="0">
                <a:latin typeface="Alexandria" pitchFamily="2" charset="-78"/>
                <a:cs typeface="Alexandria" pitchFamily="2" charset="-78"/>
              </a:rPr>
              <a:t>أ-إدارة الأزمات:</a:t>
            </a:r>
          </a:p>
          <a:p>
            <a:pPr algn="just" rtl="1"/>
            <a:r>
              <a:rPr lang="ar-JO" sz="2000" dirty="0">
                <a:latin typeface="Alexandria" pitchFamily="2" charset="-78"/>
                <a:cs typeface="Alexandria" pitchFamily="2" charset="-78"/>
              </a:rPr>
              <a:t>أشار (الخضيري، 2003 ) إلى أن إدارة الأزمات هي إدارة المستقبل والحاضر، وتعدّ إدارة علمية رشيدة تبنى على العلم والمعرفة، وتعمل على حماية المؤسسة ووقايتها، والارتقاء بأدائها، ومعالجة أي قصور يصيب أحد قطاعاتها. وأضاف (أحمد، 2002 ) أن إدارة الأزمة: "أسلوب إداري حديث يقوم على التنبؤ بالأزمات المحتملة عن طريق الاستشعار، ورصد المتغيرات البيئية، الداخلية والخارجية المولدة للأزمة، والاستعداد بجميع الموارد المتاحة لمنع الأزمة، أو الإعداد للتعامل معها بكفاءة عالية للحد من الخسائر المادية والمعنوية والعودة للوضع الطبيعي في أسرع وقت، وبأقل تكلفة، ثم دراسة الأسباب المسببة للأزمة، واستخلاص النتائج لمنع حدوثها، أو تحسين طرق التعامل معها مستقبلاً مع محاولة تعظيم الفائدة الناتجة منها لأقصى درجة"</a:t>
            </a:r>
          </a:p>
          <a:p>
            <a:pPr algn="just" rtl="1"/>
            <a:endParaRPr lang="ar-JO" sz="2000" dirty="0">
              <a:latin typeface="Alexandria" pitchFamily="2" charset="-78"/>
              <a:cs typeface="Alexandria" pitchFamily="2" charset="-78"/>
            </a:endParaRPr>
          </a:p>
          <a:p>
            <a:pPr algn="ctr" rtl="1"/>
            <a:r>
              <a:rPr lang="ar-JO" sz="2000" b="1" dirty="0">
                <a:latin typeface="Alexandria" pitchFamily="2" charset="-78"/>
                <a:cs typeface="Alexandria" pitchFamily="2" charset="-78"/>
              </a:rPr>
              <a:t>ب -الإدارة بالأزمات:</a:t>
            </a:r>
          </a:p>
          <a:p>
            <a:pPr algn="just" rtl="1"/>
            <a:r>
              <a:rPr lang="ar-JO" sz="2000" dirty="0">
                <a:latin typeface="Alexandria" pitchFamily="2" charset="-78"/>
                <a:cs typeface="Alexandria" pitchFamily="2" charset="-78"/>
              </a:rPr>
              <a:t>الإدارة بالأزمات تعني افتعال الأزمات وإيجادها كوسيلة للتغطية والتمويه عن المشكلات القائمة بالفعل، ويتم خلالها توجيه قوى الفعل إلى تكريس الأزمة او إلى سلوك معين بشأنها . تقوم الإدارة بالأزمات كما أشار عامر( 1997 ) على افتعال الأزمات وإيجادها وسيلة للتغطية والتمويه على المشكلات القائمة لدى الفرد أو المؤسسة، ويطلق عليها بعض الباحثين الأزمة للتحكم والسيطرة على الآخرين "ويمكن أن تهتم الإدارة بالأزمات بنقاط الضعف واستثمارها، واستغلال الفرص التي يمكن أن تنتج عنها أزمة حقيقية لتحقيق بعض الأهداف التي كان يصعب تحقيقها في الظروف العادية"(اليوسفي،2015)</a:t>
            </a:r>
            <a:endParaRPr lang="en-GB" sz="20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200985A4-63D5-C99B-98AF-E1D2AED8434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3083347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49FEDCF-814B-47BE-93FC-A0DB69191EE5}"/>
              </a:ext>
            </a:extLst>
          </p:cNvPr>
          <p:cNvSpPr txBox="1"/>
          <p:nvPr/>
        </p:nvSpPr>
        <p:spPr>
          <a:xfrm>
            <a:off x="443372" y="519424"/>
            <a:ext cx="11305256" cy="5118581"/>
          </a:xfrm>
          <a:prstGeom prst="rect">
            <a:avLst/>
          </a:prstGeom>
          <a:noFill/>
        </p:spPr>
        <p:txBody>
          <a:bodyPr wrap="square">
            <a:spAutoFit/>
          </a:bodyPr>
          <a:lstStyle/>
          <a:p>
            <a:pPr algn="ctr">
              <a:lnSpc>
                <a:spcPct val="150000"/>
              </a:lnSpc>
            </a:pPr>
            <a:r>
              <a:rPr lang="ar-JO" sz="2000" b="1" i="0" u="none" strike="noStrike" baseline="0" dirty="0">
                <a:latin typeface="SimplifiedArabic,Bold"/>
                <a:cs typeface="Alexandria" pitchFamily="2" charset="-78"/>
              </a:rPr>
              <a:t>أهداف إدارة الأزمات</a:t>
            </a:r>
          </a:p>
          <a:p>
            <a:pPr algn="r">
              <a:lnSpc>
                <a:spcPct val="150000"/>
              </a:lnSpc>
            </a:pPr>
            <a:r>
              <a:rPr lang="ar-JO" sz="2000" b="0" i="0" u="none" strike="noStrike" baseline="0" dirty="0">
                <a:latin typeface="SimplifiedArabic"/>
                <a:cs typeface="Alexandria" pitchFamily="2" charset="-78"/>
              </a:rPr>
              <a:t>من أهداف إدارة الأزمات ما يأتي:</a:t>
            </a:r>
          </a:p>
          <a:p>
            <a:pPr algn="r">
              <a:lnSpc>
                <a:spcPct val="150000"/>
              </a:lnSpc>
            </a:pPr>
            <a:r>
              <a:rPr lang="ar-JO" sz="2000" b="0" i="0" u="none" strike="noStrike" baseline="0" dirty="0">
                <a:latin typeface="TimesNewRoman"/>
                <a:cs typeface="Alexandria" pitchFamily="2" charset="-78"/>
              </a:rPr>
              <a:t>1</a:t>
            </a:r>
            <a:r>
              <a:rPr lang="ar-JO" sz="2000" b="0" i="0" u="none" strike="noStrike" baseline="0" dirty="0">
                <a:latin typeface="SimplifiedArabic"/>
                <a:cs typeface="Alexandria" pitchFamily="2" charset="-78"/>
              </a:rPr>
              <a:t>. توفير القدرة العلمية على استقراء مصادر التهديد، والتنبؤ بالأخطاء والاستغلال الأمثل للموارد</a:t>
            </a:r>
            <a:r>
              <a:rPr lang="ar-JO" sz="2000" b="0" i="0" u="none" strike="noStrike" baseline="0" dirty="0">
                <a:latin typeface="TimesNewRoman"/>
                <a:cs typeface="Alexandria" pitchFamily="2" charset="-78"/>
              </a:rPr>
              <a:t>.</a:t>
            </a:r>
          </a:p>
          <a:p>
            <a:pPr algn="r">
              <a:lnSpc>
                <a:spcPct val="150000"/>
              </a:lnSpc>
            </a:pPr>
            <a:r>
              <a:rPr lang="ar-JO" sz="2000" b="0" i="0" u="none" strike="noStrike" baseline="0" dirty="0">
                <a:latin typeface="TimesNewRoman"/>
                <a:cs typeface="Alexandria" pitchFamily="2" charset="-78"/>
              </a:rPr>
              <a:t>2</a:t>
            </a:r>
            <a:r>
              <a:rPr lang="ar-JO" sz="2000" b="0" i="0" u="none" strike="noStrike" baseline="0" dirty="0">
                <a:latin typeface="SimplifiedArabic"/>
                <a:cs typeface="Alexandria" pitchFamily="2" charset="-78"/>
              </a:rPr>
              <a:t>. تحديد دور الأجهزة المعنية بتنظيم وإدارة الأزمة قبل الأزمة وحين حدوثها والعمل على عدم تكرارها</a:t>
            </a:r>
            <a:r>
              <a:rPr lang="ar-JO" sz="2000" b="0" i="0" u="none" strike="noStrike" baseline="0" dirty="0">
                <a:latin typeface="TimesNewRoman"/>
                <a:cs typeface="Alexandria" pitchFamily="2" charset="-78"/>
              </a:rPr>
              <a:t>.</a:t>
            </a:r>
          </a:p>
          <a:p>
            <a:pPr algn="r">
              <a:lnSpc>
                <a:spcPct val="150000"/>
              </a:lnSpc>
            </a:pPr>
            <a:r>
              <a:rPr lang="ar-JO" sz="2000" b="0" i="0" u="none" strike="noStrike" baseline="0" dirty="0">
                <a:latin typeface="TimesNewRoman"/>
                <a:cs typeface="Alexandria" pitchFamily="2" charset="-78"/>
              </a:rPr>
              <a:t>3</a:t>
            </a:r>
            <a:r>
              <a:rPr lang="ar-JO" sz="2000" b="0" i="0" u="none" strike="noStrike" baseline="0" dirty="0">
                <a:latin typeface="SimplifiedArabic"/>
                <a:cs typeface="Alexandria" pitchFamily="2" charset="-78"/>
              </a:rPr>
              <a:t>. توفير الإمكانات المادية والاستعداد والمواجهة.</a:t>
            </a:r>
          </a:p>
          <a:p>
            <a:pPr algn="r">
              <a:lnSpc>
                <a:spcPct val="150000"/>
              </a:lnSpc>
            </a:pPr>
            <a:r>
              <a:rPr lang="ar-JO" sz="2000" b="0" i="0" u="none" strike="noStrike" baseline="0" dirty="0">
                <a:latin typeface="TimesNewRoman"/>
                <a:cs typeface="Alexandria" pitchFamily="2" charset="-78"/>
              </a:rPr>
              <a:t>4</a:t>
            </a:r>
            <a:r>
              <a:rPr lang="ar-JO" sz="2000" b="0" i="0" u="none" strike="noStrike" baseline="0" dirty="0">
                <a:latin typeface="SimplifiedArabic"/>
                <a:cs typeface="Alexandria" pitchFamily="2" charset="-78"/>
              </a:rPr>
              <a:t>. الاستعداد لمواجهة الأزمة من خلال التنبؤ بالمشكلات، وتمكين الإدارة من السيطرة على الموقف، والمحافظة على ثقة جميع الأطراف المعنية، وتوفير نظم الاتصال الفعالة</a:t>
            </a:r>
            <a:r>
              <a:rPr lang="ar-JO" sz="2000" b="0" i="0" u="none" strike="noStrike" baseline="0" dirty="0">
                <a:latin typeface="TimesNewRoman"/>
                <a:cs typeface="Alexandria" pitchFamily="2" charset="-78"/>
              </a:rPr>
              <a:t>.</a:t>
            </a:r>
          </a:p>
          <a:p>
            <a:pPr algn="r">
              <a:lnSpc>
                <a:spcPct val="150000"/>
              </a:lnSpc>
            </a:pPr>
            <a:r>
              <a:rPr lang="ar-JO" sz="2000" b="0" i="0" u="none" strike="noStrike" baseline="0" dirty="0">
                <a:latin typeface="TimesNewRoman"/>
                <a:cs typeface="Alexandria" pitchFamily="2" charset="-78"/>
              </a:rPr>
              <a:t>5</a:t>
            </a:r>
            <a:r>
              <a:rPr lang="ar-JO" sz="2000" b="0" i="0" u="none" strike="noStrike" baseline="0" dirty="0">
                <a:latin typeface="SimplifiedArabic"/>
                <a:cs typeface="Alexandria" pitchFamily="2" charset="-78"/>
              </a:rPr>
              <a:t>. التعامل الفوري مع الأزمة عند وقوعها، لوقف اتساع بؤرة الأزمة، وتحليل نقاط القوة والضعف في المواجهة</a:t>
            </a:r>
            <a:endParaRPr lang="ar-JO" sz="2000" b="0" i="0" u="none" strike="noStrike" baseline="0" dirty="0">
              <a:latin typeface="TimesNewRoman"/>
              <a:cs typeface="Alexandria" pitchFamily="2" charset="-78"/>
            </a:endParaRPr>
          </a:p>
          <a:p>
            <a:pPr algn="r">
              <a:lnSpc>
                <a:spcPct val="150000"/>
              </a:lnSpc>
            </a:pPr>
            <a:r>
              <a:rPr lang="ar-AE" sz="2000" b="0" i="0" u="none" strike="noStrike" baseline="0" dirty="0">
                <a:latin typeface="SimplifiedArabic"/>
                <a:cs typeface="Alexandria" pitchFamily="2" charset="-78"/>
              </a:rPr>
              <a:t>6</a:t>
            </a:r>
            <a:r>
              <a:rPr lang="ar-JO" sz="2000" b="0" i="0" u="none" strike="noStrike" baseline="0" dirty="0">
                <a:latin typeface="SimplifiedArabic"/>
                <a:cs typeface="Alexandria" pitchFamily="2" charset="-78"/>
              </a:rPr>
              <a:t>-السعي بالإمكانيات البشرية والمادية المتوفرة لمعالجة الأزمة واتخاذ الإجراءات الوقائية لمنع تكرارها، وحدوث أزمات مشابهة لها. (مكاوي ،2005 ) </a:t>
            </a:r>
            <a:endParaRPr lang="en-GB" sz="20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E0F0AA04-A033-DBA8-DFC2-4E1B63FC77F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40705198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42D6C26-5AEA-42D8-8E8B-7307611871E8}"/>
              </a:ext>
            </a:extLst>
          </p:cNvPr>
          <p:cNvSpPr txBox="1"/>
          <p:nvPr/>
        </p:nvSpPr>
        <p:spPr>
          <a:xfrm>
            <a:off x="623392" y="908720"/>
            <a:ext cx="11161240" cy="4310667"/>
          </a:xfrm>
          <a:prstGeom prst="rect">
            <a:avLst/>
          </a:prstGeom>
          <a:noFill/>
        </p:spPr>
        <p:txBody>
          <a:bodyPr wrap="square">
            <a:spAutoFit/>
          </a:bodyPr>
          <a:lstStyle/>
          <a:p>
            <a:pPr algn="r">
              <a:lnSpc>
                <a:spcPct val="200000"/>
              </a:lnSpc>
            </a:pPr>
            <a:r>
              <a:rPr lang="ar-JO" sz="2000" b="1" i="0" u="none" strike="noStrike" baseline="0" dirty="0">
                <a:latin typeface="SimplifiedArabic,Bold"/>
                <a:cs typeface="Alexandria" pitchFamily="2" charset="-78"/>
              </a:rPr>
              <a:t>معوّقات نجاح إدارة الأزمات:</a:t>
            </a:r>
          </a:p>
          <a:p>
            <a:pPr algn="r">
              <a:lnSpc>
                <a:spcPct val="200000"/>
              </a:lnSpc>
            </a:pPr>
            <a:r>
              <a:rPr lang="ar-JO" sz="2000" b="0" i="0" u="none" strike="noStrike" baseline="0" dirty="0">
                <a:latin typeface="SimplifiedArabic"/>
                <a:cs typeface="Alexandria" pitchFamily="2" charset="-78"/>
              </a:rPr>
              <a:t>إن المعوّقات التي قد تعرقل عميلة إدارة الأزمة عن تحقيق أهدافها تصنّف إلى أربعة أصناف هي:</a:t>
            </a:r>
          </a:p>
          <a:p>
            <a:pPr algn="r">
              <a:lnSpc>
                <a:spcPct val="200000"/>
              </a:lnSpc>
            </a:pPr>
            <a:endParaRPr lang="ar-JO" sz="2000" b="1" i="0" u="none" strike="noStrike" baseline="0" dirty="0">
              <a:latin typeface="Alexandria" pitchFamily="2" charset="-78"/>
              <a:cs typeface="Alexandria" pitchFamily="2" charset="-78"/>
            </a:endParaRPr>
          </a:p>
          <a:p>
            <a:pPr algn="r">
              <a:lnSpc>
                <a:spcPct val="200000"/>
              </a:lnSpc>
            </a:pPr>
            <a:r>
              <a:rPr lang="en-GB" sz="2000" b="1" dirty="0">
                <a:latin typeface="Alexandria" pitchFamily="2" charset="-78"/>
                <a:cs typeface="Alexandria" pitchFamily="2" charset="-78"/>
              </a:rPr>
              <a:t>(Communication Obstacles)</a:t>
            </a:r>
            <a:r>
              <a:rPr lang="ar-JO" sz="2000" b="1" dirty="0">
                <a:latin typeface="Alexandria" pitchFamily="2" charset="-78"/>
                <a:cs typeface="Alexandria" pitchFamily="2" charset="-78"/>
              </a:rPr>
              <a:t>معوقات الاتصال </a:t>
            </a:r>
          </a:p>
          <a:p>
            <a:pPr algn="r">
              <a:lnSpc>
                <a:spcPct val="200000"/>
              </a:lnSpc>
            </a:pPr>
            <a:r>
              <a:rPr lang="en-GB" sz="2000" b="1" dirty="0">
                <a:latin typeface="Alexandria" pitchFamily="2" charset="-78"/>
                <a:cs typeface="Alexandria" pitchFamily="2" charset="-78"/>
              </a:rPr>
              <a:t>(Organizational Obstacle) </a:t>
            </a:r>
            <a:r>
              <a:rPr lang="ar-JO" sz="2000" b="1" dirty="0">
                <a:latin typeface="Alexandria" pitchFamily="2" charset="-78"/>
                <a:cs typeface="Alexandria" pitchFamily="2" charset="-78"/>
              </a:rPr>
              <a:t>معوقات تنظيمية</a:t>
            </a:r>
          </a:p>
          <a:p>
            <a:pPr algn="r">
              <a:lnSpc>
                <a:spcPct val="200000"/>
              </a:lnSpc>
            </a:pPr>
            <a:r>
              <a:rPr lang="en-GB" sz="2000" b="1" i="0" u="none" strike="noStrike" baseline="0" dirty="0">
                <a:latin typeface="Alexandria" pitchFamily="2" charset="-78"/>
                <a:cs typeface="Alexandria" pitchFamily="2" charset="-78"/>
              </a:rPr>
              <a:t>(Information Obstacles) </a:t>
            </a:r>
            <a:r>
              <a:rPr lang="ar-JO" sz="2000" b="1" i="0" u="none" strike="noStrike" baseline="0" dirty="0">
                <a:latin typeface="Alexandria" pitchFamily="2" charset="-78"/>
                <a:cs typeface="Alexandria" pitchFamily="2" charset="-78"/>
              </a:rPr>
              <a:t>معوقات المعلومات</a:t>
            </a:r>
          </a:p>
          <a:p>
            <a:pPr algn="r">
              <a:lnSpc>
                <a:spcPct val="200000"/>
              </a:lnSpc>
            </a:pPr>
            <a:r>
              <a:rPr lang="ar-JO" sz="2000" b="1" i="0" u="none" strike="noStrike" baseline="0" dirty="0">
                <a:latin typeface="Alexandria" pitchFamily="2" charset="-78"/>
                <a:cs typeface="Alexandria" pitchFamily="2" charset="-78"/>
              </a:rPr>
              <a:t>)</a:t>
            </a:r>
            <a:r>
              <a:rPr lang="en-GB" sz="2000" b="1" i="0" u="none" strike="noStrike" baseline="0" dirty="0">
                <a:latin typeface="Alexandria" pitchFamily="2" charset="-78"/>
                <a:cs typeface="Alexandria" pitchFamily="2" charset="-78"/>
              </a:rPr>
              <a:t>Human Nature Obstacles) </a:t>
            </a:r>
            <a:r>
              <a:rPr lang="ar-JO" sz="2000" b="1" i="0" u="none" strike="noStrike" baseline="0" dirty="0">
                <a:latin typeface="SimplifiedArabic,Bold"/>
                <a:cs typeface="Alexandria" pitchFamily="2" charset="-78"/>
              </a:rPr>
              <a:t>معوقات الطبيعة الإنسانية </a:t>
            </a:r>
          </a:p>
        </p:txBody>
      </p:sp>
      <p:pic>
        <p:nvPicPr>
          <p:cNvPr id="3" name="Graphic 21">
            <a:extLst>
              <a:ext uri="{FF2B5EF4-FFF2-40B4-BE49-F238E27FC236}">
                <a16:creationId xmlns:a16="http://schemas.microsoft.com/office/drawing/2014/main" id="{D4DC62B7-AEA2-B2D9-044D-6B326832A9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25120167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9" name="Group 30">
            <a:extLst>
              <a:ext uri="{FF2B5EF4-FFF2-40B4-BE49-F238E27FC236}">
                <a16:creationId xmlns:a16="http://schemas.microsoft.com/office/drawing/2014/main" id="{B3914EB2-B90F-47AE-87C4-00662EF030BD}"/>
              </a:ext>
            </a:extLst>
          </p:cNvPr>
          <p:cNvGrpSpPr/>
          <p:nvPr/>
        </p:nvGrpSpPr>
        <p:grpSpPr>
          <a:xfrm>
            <a:off x="323784" y="1763771"/>
            <a:ext cx="11544432" cy="4501649"/>
            <a:chOff x="-626761" y="1677941"/>
            <a:chExt cx="10382903" cy="4477385"/>
          </a:xfrm>
          <a:solidFill>
            <a:srgbClr val="FFC000"/>
          </a:solidFill>
        </p:grpSpPr>
        <p:grpSp>
          <p:nvGrpSpPr>
            <p:cNvPr id="12" name="Group 12">
              <a:extLst>
                <a:ext uri="{FF2B5EF4-FFF2-40B4-BE49-F238E27FC236}">
                  <a16:creationId xmlns:a16="http://schemas.microsoft.com/office/drawing/2014/main" id="{05E48384-4E8B-4A87-9553-3F9C1ADD9B0B}"/>
                </a:ext>
              </a:extLst>
            </p:cNvPr>
            <p:cNvGrpSpPr/>
            <p:nvPr/>
          </p:nvGrpSpPr>
          <p:grpSpPr>
            <a:xfrm>
              <a:off x="4562475" y="1714499"/>
              <a:ext cx="5193667" cy="1990727"/>
              <a:chOff x="4562475" y="1714499"/>
              <a:chExt cx="5193667" cy="1990727"/>
            </a:xfrm>
            <a:grpFill/>
          </p:grpSpPr>
          <p:sp>
            <p:nvSpPr>
              <p:cNvPr id="31" name="Rectangle 4">
                <a:extLst>
                  <a:ext uri="{FF2B5EF4-FFF2-40B4-BE49-F238E27FC236}">
                    <a16:creationId xmlns:a16="http://schemas.microsoft.com/office/drawing/2014/main" id="{6B3B65A2-B45D-4C0D-8398-8AE9DBB38CD8}"/>
                  </a:ext>
                </a:extLst>
              </p:cNvPr>
              <p:cNvSpPr/>
              <p:nvPr/>
            </p:nvSpPr>
            <p:spPr>
              <a:xfrm>
                <a:off x="5868142" y="1716807"/>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32" name="Rectangle 5">
                <a:extLst>
                  <a:ext uri="{FF2B5EF4-FFF2-40B4-BE49-F238E27FC236}">
                    <a16:creationId xmlns:a16="http://schemas.microsoft.com/office/drawing/2014/main" id="{A56FA15C-76F0-43AA-A1DC-A538777DEF72}"/>
                  </a:ext>
                </a:extLst>
              </p:cNvPr>
              <p:cNvSpPr/>
              <p:nvPr/>
            </p:nvSpPr>
            <p:spPr>
              <a:xfrm>
                <a:off x="5867400" y="2148855"/>
                <a:ext cx="3888742"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33" name="Rectangle 6">
                <a:extLst>
                  <a:ext uri="{FF2B5EF4-FFF2-40B4-BE49-F238E27FC236}">
                    <a16:creationId xmlns:a16="http://schemas.microsoft.com/office/drawing/2014/main" id="{6D8BE46D-4D4A-4FD0-802C-D50664F2EA2C}"/>
                  </a:ext>
                </a:extLst>
              </p:cNvPr>
              <p:cNvSpPr/>
              <p:nvPr/>
            </p:nvSpPr>
            <p:spPr>
              <a:xfrm>
                <a:off x="5868142" y="2580903"/>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34" name="Rectangle 7">
                <a:extLst>
                  <a:ext uri="{FF2B5EF4-FFF2-40B4-BE49-F238E27FC236}">
                    <a16:creationId xmlns:a16="http://schemas.microsoft.com/office/drawing/2014/main" id="{7687C6D5-75A0-4A35-ABFD-25675EB92B88}"/>
                  </a:ext>
                </a:extLst>
              </p:cNvPr>
              <p:cNvSpPr/>
              <p:nvPr/>
            </p:nvSpPr>
            <p:spPr>
              <a:xfrm>
                <a:off x="5868142" y="3012951"/>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35" name="Freeform 8">
                <a:extLst>
                  <a:ext uri="{FF2B5EF4-FFF2-40B4-BE49-F238E27FC236}">
                    <a16:creationId xmlns:a16="http://schemas.microsoft.com/office/drawing/2014/main" id="{9A1C1D50-93B4-4363-BECA-4B6823A54420}"/>
                  </a:ext>
                </a:extLst>
              </p:cNvPr>
              <p:cNvSpPr/>
              <p:nvPr/>
            </p:nvSpPr>
            <p:spPr>
              <a:xfrm>
                <a:off x="4562475" y="1714499"/>
                <a:ext cx="1304925" cy="1990725"/>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4925 w 1304925"/>
                  <a:gd name="connsiteY0" fmla="*/ 0 h 1990725"/>
                  <a:gd name="connsiteX1" fmla="*/ 0 w 1304925"/>
                  <a:gd name="connsiteY1" fmla="*/ 1990725 h 1990725"/>
                  <a:gd name="connsiteX2" fmla="*/ 1304925 w 1304925"/>
                  <a:gd name="connsiteY2" fmla="*/ 358709 h 1990725"/>
                  <a:gd name="connsiteX3" fmla="*/ 1304925 w 1304925"/>
                  <a:gd name="connsiteY3" fmla="*/ 0 h 1990725"/>
                </a:gdLst>
                <a:ahLst/>
                <a:cxnLst>
                  <a:cxn ang="0">
                    <a:pos x="connsiteX0" y="connsiteY0"/>
                  </a:cxn>
                  <a:cxn ang="0">
                    <a:pos x="connsiteX1" y="connsiteY1"/>
                  </a:cxn>
                  <a:cxn ang="0">
                    <a:pos x="connsiteX2" y="connsiteY2"/>
                  </a:cxn>
                  <a:cxn ang="0">
                    <a:pos x="connsiteX3" y="connsiteY3"/>
                  </a:cxn>
                </a:cxnLst>
                <a:rect l="l" t="t" r="r" b="b"/>
                <a:pathLst>
                  <a:path w="1304925" h="1990725">
                    <a:moveTo>
                      <a:pt x="1304925" y="0"/>
                    </a:moveTo>
                    <a:lnTo>
                      <a:pt x="0" y="1990725"/>
                    </a:lnTo>
                    <a:lnTo>
                      <a:pt x="1304925" y="358709"/>
                    </a:lnTo>
                    <a:lnTo>
                      <a:pt x="1304925" y="0"/>
                    </a:ln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36" name="Freeform 9">
                <a:extLst>
                  <a:ext uri="{FF2B5EF4-FFF2-40B4-BE49-F238E27FC236}">
                    <a16:creationId xmlns:a16="http://schemas.microsoft.com/office/drawing/2014/main" id="{AAE1484C-26A6-40CB-AF5B-4932D9234FB4}"/>
                  </a:ext>
                </a:extLst>
              </p:cNvPr>
              <p:cNvSpPr/>
              <p:nvPr/>
            </p:nvSpPr>
            <p:spPr>
              <a:xfrm>
                <a:off x="4562476" y="2152650"/>
                <a:ext cx="1311338" cy="1543050"/>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04925"/>
                  <a:gd name="connsiteY0" fmla="*/ 0 h 1543050"/>
                  <a:gd name="connsiteX1" fmla="*/ 0 w 1304925"/>
                  <a:gd name="connsiteY1" fmla="*/ 1543050 h 1543050"/>
                  <a:gd name="connsiteX2" fmla="*/ 1301782 w 1304925"/>
                  <a:gd name="connsiteY2" fmla="*/ 355469 h 1543050"/>
                  <a:gd name="connsiteX3" fmla="*/ 1304925 w 1304925"/>
                  <a:gd name="connsiteY3" fmla="*/ 0 h 1543050"/>
                  <a:gd name="connsiteX0" fmla="*/ 1304925 w 1311299"/>
                  <a:gd name="connsiteY0" fmla="*/ 0 h 1543050"/>
                  <a:gd name="connsiteX1" fmla="*/ 0 w 1311299"/>
                  <a:gd name="connsiteY1" fmla="*/ 1543050 h 1543050"/>
                  <a:gd name="connsiteX2" fmla="*/ 1311209 w 1311299"/>
                  <a:gd name="connsiteY2" fmla="*/ 355469 h 1543050"/>
                  <a:gd name="connsiteX3" fmla="*/ 1304925 w 1311299"/>
                  <a:gd name="connsiteY3" fmla="*/ 0 h 1543050"/>
                  <a:gd name="connsiteX0" fmla="*/ 1307638 w 1311338"/>
                  <a:gd name="connsiteY0" fmla="*/ 0 h 1543050"/>
                  <a:gd name="connsiteX1" fmla="*/ 0 w 1311338"/>
                  <a:gd name="connsiteY1" fmla="*/ 1543050 h 1543050"/>
                  <a:gd name="connsiteX2" fmla="*/ 1311209 w 1311338"/>
                  <a:gd name="connsiteY2" fmla="*/ 355469 h 1543050"/>
                  <a:gd name="connsiteX3" fmla="*/ 1307638 w 1311338"/>
                  <a:gd name="connsiteY3" fmla="*/ 0 h 1543050"/>
                </a:gdLst>
                <a:ahLst/>
                <a:cxnLst>
                  <a:cxn ang="0">
                    <a:pos x="connsiteX0" y="connsiteY0"/>
                  </a:cxn>
                  <a:cxn ang="0">
                    <a:pos x="connsiteX1" y="connsiteY1"/>
                  </a:cxn>
                  <a:cxn ang="0">
                    <a:pos x="connsiteX2" y="connsiteY2"/>
                  </a:cxn>
                  <a:cxn ang="0">
                    <a:pos x="connsiteX3" y="connsiteY3"/>
                  </a:cxn>
                </a:cxnLst>
                <a:rect l="l" t="t" r="r" b="b"/>
                <a:pathLst>
                  <a:path w="1311338" h="1543050">
                    <a:moveTo>
                      <a:pt x="1307638" y="0"/>
                    </a:moveTo>
                    <a:lnTo>
                      <a:pt x="0" y="1543050"/>
                    </a:lnTo>
                    <a:lnTo>
                      <a:pt x="1311209" y="355469"/>
                    </a:lnTo>
                    <a:cubicBezTo>
                      <a:pt x="1312257" y="236979"/>
                      <a:pt x="1306590" y="118490"/>
                      <a:pt x="1307638" y="0"/>
                    </a:cubicBez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37" name="Freeform 10">
                <a:extLst>
                  <a:ext uri="{FF2B5EF4-FFF2-40B4-BE49-F238E27FC236}">
                    <a16:creationId xmlns:a16="http://schemas.microsoft.com/office/drawing/2014/main" id="{C9C9C1F7-8495-4788-961E-C7BACE8533DF}"/>
                  </a:ext>
                </a:extLst>
              </p:cNvPr>
              <p:cNvSpPr/>
              <p:nvPr/>
            </p:nvSpPr>
            <p:spPr>
              <a:xfrm>
                <a:off x="4562475" y="2581275"/>
                <a:ext cx="1314450" cy="1123950"/>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14450"/>
                  <a:gd name="connsiteY0" fmla="*/ 0 h 1123950"/>
                  <a:gd name="connsiteX1" fmla="*/ 0 w 1314450"/>
                  <a:gd name="connsiteY1" fmla="*/ 1123950 h 1123950"/>
                  <a:gd name="connsiteX2" fmla="*/ 1314450 w 1314450"/>
                  <a:gd name="connsiteY2" fmla="*/ 358709 h 1123950"/>
                  <a:gd name="connsiteX3" fmla="*/ 1304925 w 1314450"/>
                  <a:gd name="connsiteY3" fmla="*/ 0 h 1123950"/>
                </a:gdLst>
                <a:ahLst/>
                <a:cxnLst>
                  <a:cxn ang="0">
                    <a:pos x="connsiteX0" y="connsiteY0"/>
                  </a:cxn>
                  <a:cxn ang="0">
                    <a:pos x="connsiteX1" y="connsiteY1"/>
                  </a:cxn>
                  <a:cxn ang="0">
                    <a:pos x="connsiteX2" y="connsiteY2"/>
                  </a:cxn>
                  <a:cxn ang="0">
                    <a:pos x="connsiteX3" y="connsiteY3"/>
                  </a:cxn>
                </a:cxnLst>
                <a:rect l="l" t="t" r="r" b="b"/>
                <a:pathLst>
                  <a:path w="1314450" h="1123950">
                    <a:moveTo>
                      <a:pt x="1304925" y="0"/>
                    </a:moveTo>
                    <a:lnTo>
                      <a:pt x="0" y="1123950"/>
                    </a:lnTo>
                    <a:lnTo>
                      <a:pt x="1314450" y="358709"/>
                    </a:lnTo>
                    <a:lnTo>
                      <a:pt x="1304925" y="0"/>
                    </a:ln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38" name="Freeform 11">
                <a:extLst>
                  <a:ext uri="{FF2B5EF4-FFF2-40B4-BE49-F238E27FC236}">
                    <a16:creationId xmlns:a16="http://schemas.microsoft.com/office/drawing/2014/main" id="{782D0C28-C804-4AD2-9D4F-D26678C610CC}"/>
                  </a:ext>
                </a:extLst>
              </p:cNvPr>
              <p:cNvSpPr/>
              <p:nvPr/>
            </p:nvSpPr>
            <p:spPr>
              <a:xfrm>
                <a:off x="4562475" y="3013044"/>
                <a:ext cx="1314547" cy="692182"/>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grpSp>
        <p:grpSp>
          <p:nvGrpSpPr>
            <p:cNvPr id="13" name="Group 13">
              <a:extLst>
                <a:ext uri="{FF2B5EF4-FFF2-40B4-BE49-F238E27FC236}">
                  <a16:creationId xmlns:a16="http://schemas.microsoft.com/office/drawing/2014/main" id="{712284BF-07D6-47ED-B78C-B9610B80D00F}"/>
                </a:ext>
              </a:extLst>
            </p:cNvPr>
            <p:cNvGrpSpPr/>
            <p:nvPr/>
          </p:nvGrpSpPr>
          <p:grpSpPr>
            <a:xfrm rot="10800000">
              <a:off x="-621670" y="3705224"/>
              <a:ext cx="5193670" cy="1988418"/>
              <a:chOff x="4562475" y="1716807"/>
              <a:chExt cx="5193670" cy="1988418"/>
            </a:xfrm>
            <a:grpFill/>
          </p:grpSpPr>
          <p:sp>
            <p:nvSpPr>
              <p:cNvPr id="23" name="Rectangle 14">
                <a:extLst>
                  <a:ext uri="{FF2B5EF4-FFF2-40B4-BE49-F238E27FC236}">
                    <a16:creationId xmlns:a16="http://schemas.microsoft.com/office/drawing/2014/main" id="{A5836D6F-4EA7-471E-BC99-BB1B063B84AB}"/>
                  </a:ext>
                </a:extLst>
              </p:cNvPr>
              <p:cNvSpPr/>
              <p:nvPr/>
            </p:nvSpPr>
            <p:spPr>
              <a:xfrm>
                <a:off x="5868145" y="1716807"/>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24" name="Rectangle 15">
                <a:extLst>
                  <a:ext uri="{FF2B5EF4-FFF2-40B4-BE49-F238E27FC236}">
                    <a16:creationId xmlns:a16="http://schemas.microsoft.com/office/drawing/2014/main" id="{217FD09A-6A38-4367-8826-01490FA74BDF}"/>
                  </a:ext>
                </a:extLst>
              </p:cNvPr>
              <p:cNvSpPr/>
              <p:nvPr/>
            </p:nvSpPr>
            <p:spPr>
              <a:xfrm>
                <a:off x="5868145" y="2148855"/>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25" name="Rectangle 16">
                <a:extLst>
                  <a:ext uri="{FF2B5EF4-FFF2-40B4-BE49-F238E27FC236}">
                    <a16:creationId xmlns:a16="http://schemas.microsoft.com/office/drawing/2014/main" id="{8ED876F6-0593-42DB-A677-FA917CAA6F04}"/>
                  </a:ext>
                </a:extLst>
              </p:cNvPr>
              <p:cNvSpPr/>
              <p:nvPr/>
            </p:nvSpPr>
            <p:spPr>
              <a:xfrm>
                <a:off x="5860100" y="2535189"/>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26" name="Rectangle 17">
                <a:extLst>
                  <a:ext uri="{FF2B5EF4-FFF2-40B4-BE49-F238E27FC236}">
                    <a16:creationId xmlns:a16="http://schemas.microsoft.com/office/drawing/2014/main" id="{FBE9B382-6629-4963-8F4E-F93252A5BAD1}"/>
                  </a:ext>
                </a:extLst>
              </p:cNvPr>
              <p:cNvSpPr/>
              <p:nvPr/>
            </p:nvSpPr>
            <p:spPr>
              <a:xfrm>
                <a:off x="5868145" y="3012951"/>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27" name="Freeform 18">
                <a:extLst>
                  <a:ext uri="{FF2B5EF4-FFF2-40B4-BE49-F238E27FC236}">
                    <a16:creationId xmlns:a16="http://schemas.microsoft.com/office/drawing/2014/main" id="{F2E909AC-26E8-4F74-A70C-C1C38D352A59}"/>
                  </a:ext>
                </a:extLst>
              </p:cNvPr>
              <p:cNvSpPr/>
              <p:nvPr/>
            </p:nvSpPr>
            <p:spPr>
              <a:xfrm>
                <a:off x="4562476" y="1717577"/>
                <a:ext cx="1310757" cy="1987646"/>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1846 w 1304925"/>
                  <a:gd name="connsiteY0" fmla="*/ 0 h 1984567"/>
                  <a:gd name="connsiteX1" fmla="*/ 0 w 1304925"/>
                  <a:gd name="connsiteY1" fmla="*/ 1984567 h 1984567"/>
                  <a:gd name="connsiteX2" fmla="*/ 1304925 w 1304925"/>
                  <a:gd name="connsiteY2" fmla="*/ 346267 h 1984567"/>
                  <a:gd name="connsiteX3" fmla="*/ 1301846 w 1304925"/>
                  <a:gd name="connsiteY3" fmla="*/ 0 h 1984567"/>
                  <a:gd name="connsiteX0" fmla="*/ 1301846 w 1308003"/>
                  <a:gd name="connsiteY0" fmla="*/ 0 h 1984567"/>
                  <a:gd name="connsiteX1" fmla="*/ 0 w 1308003"/>
                  <a:gd name="connsiteY1" fmla="*/ 1984567 h 1984567"/>
                  <a:gd name="connsiteX2" fmla="*/ 1308003 w 1308003"/>
                  <a:gd name="connsiteY2" fmla="*/ 349346 h 1984567"/>
                  <a:gd name="connsiteX3" fmla="*/ 1301846 w 1308003"/>
                  <a:gd name="connsiteY3" fmla="*/ 0 h 1984567"/>
                  <a:gd name="connsiteX0" fmla="*/ 1304925 w 1308003"/>
                  <a:gd name="connsiteY0" fmla="*/ 0 h 1987646"/>
                  <a:gd name="connsiteX1" fmla="*/ 0 w 1308003"/>
                  <a:gd name="connsiteY1" fmla="*/ 1987646 h 1987646"/>
                  <a:gd name="connsiteX2" fmla="*/ 1308003 w 1308003"/>
                  <a:gd name="connsiteY2" fmla="*/ 352425 h 1987646"/>
                  <a:gd name="connsiteX3" fmla="*/ 1304925 w 1308003"/>
                  <a:gd name="connsiteY3" fmla="*/ 0 h 1987646"/>
                  <a:gd name="connsiteX0" fmla="*/ 1307679 w 1308018"/>
                  <a:gd name="connsiteY0" fmla="*/ 0 h 1987646"/>
                  <a:gd name="connsiteX1" fmla="*/ 0 w 1308018"/>
                  <a:gd name="connsiteY1" fmla="*/ 1987646 h 1987646"/>
                  <a:gd name="connsiteX2" fmla="*/ 1308003 w 1308018"/>
                  <a:gd name="connsiteY2" fmla="*/ 352425 h 1987646"/>
                  <a:gd name="connsiteX3" fmla="*/ 1307679 w 1308018"/>
                  <a:gd name="connsiteY3" fmla="*/ 0 h 1987646"/>
                  <a:gd name="connsiteX0" fmla="*/ 1307679 w 1310757"/>
                  <a:gd name="connsiteY0" fmla="*/ 0 h 1987646"/>
                  <a:gd name="connsiteX1" fmla="*/ 0 w 1310757"/>
                  <a:gd name="connsiteY1" fmla="*/ 1987646 h 1987646"/>
                  <a:gd name="connsiteX2" fmla="*/ 1310757 w 1310757"/>
                  <a:gd name="connsiteY2" fmla="*/ 352425 h 1987646"/>
                  <a:gd name="connsiteX3" fmla="*/ 1307679 w 1310757"/>
                  <a:gd name="connsiteY3" fmla="*/ 0 h 1987646"/>
                </a:gdLst>
                <a:ahLst/>
                <a:cxnLst>
                  <a:cxn ang="0">
                    <a:pos x="connsiteX0" y="connsiteY0"/>
                  </a:cxn>
                  <a:cxn ang="0">
                    <a:pos x="connsiteX1" y="connsiteY1"/>
                  </a:cxn>
                  <a:cxn ang="0">
                    <a:pos x="connsiteX2" y="connsiteY2"/>
                  </a:cxn>
                  <a:cxn ang="0">
                    <a:pos x="connsiteX3" y="connsiteY3"/>
                  </a:cxn>
                </a:cxnLst>
                <a:rect l="l" t="t" r="r" b="b"/>
                <a:pathLst>
                  <a:path w="1310757" h="1987646">
                    <a:moveTo>
                      <a:pt x="1307679" y="0"/>
                    </a:moveTo>
                    <a:lnTo>
                      <a:pt x="0" y="1987646"/>
                    </a:lnTo>
                    <a:lnTo>
                      <a:pt x="1310757" y="352425"/>
                    </a:lnTo>
                    <a:cubicBezTo>
                      <a:pt x="1309731" y="237003"/>
                      <a:pt x="1308705" y="115422"/>
                      <a:pt x="1307679" y="0"/>
                    </a:cubicBez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28" name="Freeform 19">
                <a:extLst>
                  <a:ext uri="{FF2B5EF4-FFF2-40B4-BE49-F238E27FC236}">
                    <a16:creationId xmlns:a16="http://schemas.microsoft.com/office/drawing/2014/main" id="{773E5C0E-AD79-49B4-B0E3-BCBB5570F860}"/>
                  </a:ext>
                </a:extLst>
              </p:cNvPr>
              <p:cNvSpPr/>
              <p:nvPr/>
            </p:nvSpPr>
            <p:spPr>
              <a:xfrm>
                <a:off x="4562475" y="2144388"/>
                <a:ext cx="1316915" cy="1551312"/>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6915"/>
                  <a:gd name="connsiteY0" fmla="*/ 0 h 1543050"/>
                  <a:gd name="connsiteX1" fmla="*/ 0 w 1316915"/>
                  <a:gd name="connsiteY1" fmla="*/ 1543050 h 1543050"/>
                  <a:gd name="connsiteX2" fmla="*/ 1316915 w 1316915"/>
                  <a:gd name="connsiteY2" fmla="*/ 345654 h 1543050"/>
                  <a:gd name="connsiteX3" fmla="*/ 1304925 w 1316915"/>
                  <a:gd name="connsiteY3" fmla="*/ 0 h 1543050"/>
                  <a:gd name="connsiteX0" fmla="*/ 1310433 w 1316915"/>
                  <a:gd name="connsiteY0" fmla="*/ 0 h 1543050"/>
                  <a:gd name="connsiteX1" fmla="*/ 0 w 1316915"/>
                  <a:gd name="connsiteY1" fmla="*/ 1543050 h 1543050"/>
                  <a:gd name="connsiteX2" fmla="*/ 1316915 w 1316915"/>
                  <a:gd name="connsiteY2" fmla="*/ 345654 h 1543050"/>
                  <a:gd name="connsiteX3" fmla="*/ 1310433 w 1316915"/>
                  <a:gd name="connsiteY3" fmla="*/ 0 h 1543050"/>
                  <a:gd name="connsiteX0" fmla="*/ 1310433 w 1316915"/>
                  <a:gd name="connsiteY0" fmla="*/ 0 h 1543050"/>
                  <a:gd name="connsiteX1" fmla="*/ 0 w 1316915"/>
                  <a:gd name="connsiteY1" fmla="*/ 1543050 h 1543050"/>
                  <a:gd name="connsiteX2" fmla="*/ 1316915 w 1316915"/>
                  <a:gd name="connsiteY2" fmla="*/ 353916 h 1543050"/>
                  <a:gd name="connsiteX3" fmla="*/ 1310433 w 1316915"/>
                  <a:gd name="connsiteY3" fmla="*/ 0 h 1543050"/>
                  <a:gd name="connsiteX0" fmla="*/ 1313187 w 1316915"/>
                  <a:gd name="connsiteY0" fmla="*/ 0 h 1551312"/>
                  <a:gd name="connsiteX1" fmla="*/ 0 w 1316915"/>
                  <a:gd name="connsiteY1" fmla="*/ 1551312 h 1551312"/>
                  <a:gd name="connsiteX2" fmla="*/ 1316915 w 1316915"/>
                  <a:gd name="connsiteY2" fmla="*/ 362178 h 1551312"/>
                  <a:gd name="connsiteX3" fmla="*/ 1313187 w 1316915"/>
                  <a:gd name="connsiteY3" fmla="*/ 0 h 1551312"/>
                </a:gdLst>
                <a:ahLst/>
                <a:cxnLst>
                  <a:cxn ang="0">
                    <a:pos x="connsiteX0" y="connsiteY0"/>
                  </a:cxn>
                  <a:cxn ang="0">
                    <a:pos x="connsiteX1" y="connsiteY1"/>
                  </a:cxn>
                  <a:cxn ang="0">
                    <a:pos x="connsiteX2" y="connsiteY2"/>
                  </a:cxn>
                  <a:cxn ang="0">
                    <a:pos x="connsiteX3" y="connsiteY3"/>
                  </a:cxn>
                </a:cxnLst>
                <a:rect l="l" t="t" r="r" b="b"/>
                <a:pathLst>
                  <a:path w="1316915" h="1551312">
                    <a:moveTo>
                      <a:pt x="1313187" y="0"/>
                    </a:moveTo>
                    <a:lnTo>
                      <a:pt x="0" y="1551312"/>
                    </a:lnTo>
                    <a:lnTo>
                      <a:pt x="1316915" y="362178"/>
                    </a:lnTo>
                    <a:cubicBezTo>
                      <a:pt x="1315672" y="241452"/>
                      <a:pt x="1314430" y="120726"/>
                      <a:pt x="1313187" y="0"/>
                    </a:cubicBez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29" name="Freeform 20">
                <a:extLst>
                  <a:ext uri="{FF2B5EF4-FFF2-40B4-BE49-F238E27FC236}">
                    <a16:creationId xmlns:a16="http://schemas.microsoft.com/office/drawing/2014/main" id="{3050FD0F-DD54-4EC0-B62A-7D75F7E202AC}"/>
                  </a:ext>
                </a:extLst>
              </p:cNvPr>
              <p:cNvSpPr/>
              <p:nvPr/>
            </p:nvSpPr>
            <p:spPr>
              <a:xfrm>
                <a:off x="4562476" y="2580626"/>
                <a:ext cx="1314449" cy="1124599"/>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08292"/>
                  <a:gd name="connsiteY0" fmla="*/ 0 h 1123950"/>
                  <a:gd name="connsiteX1" fmla="*/ 0 w 1308292"/>
                  <a:gd name="connsiteY1" fmla="*/ 1123950 h 1123950"/>
                  <a:gd name="connsiteX2" fmla="*/ 1308292 w 1308292"/>
                  <a:gd name="connsiteY2" fmla="*/ 358582 h 1123950"/>
                  <a:gd name="connsiteX3" fmla="*/ 1304925 w 1308292"/>
                  <a:gd name="connsiteY3" fmla="*/ 0 h 1123950"/>
                  <a:gd name="connsiteX0" fmla="*/ 1298767 w 1308292"/>
                  <a:gd name="connsiteY0" fmla="*/ 0 h 1123950"/>
                  <a:gd name="connsiteX1" fmla="*/ 0 w 1308292"/>
                  <a:gd name="connsiteY1" fmla="*/ 1123950 h 1123950"/>
                  <a:gd name="connsiteX2" fmla="*/ 1308292 w 1308292"/>
                  <a:gd name="connsiteY2" fmla="*/ 358582 h 1123950"/>
                  <a:gd name="connsiteX3" fmla="*/ 1298767 w 1308292"/>
                  <a:gd name="connsiteY3" fmla="*/ 0 h 1123950"/>
                  <a:gd name="connsiteX0" fmla="*/ 1301846 w 1308292"/>
                  <a:gd name="connsiteY0" fmla="*/ 0 h 1127029"/>
                  <a:gd name="connsiteX1" fmla="*/ 0 w 1308292"/>
                  <a:gd name="connsiteY1" fmla="*/ 1127029 h 1127029"/>
                  <a:gd name="connsiteX2" fmla="*/ 1308292 w 1308292"/>
                  <a:gd name="connsiteY2" fmla="*/ 361661 h 1127029"/>
                  <a:gd name="connsiteX3" fmla="*/ 1301846 w 1308292"/>
                  <a:gd name="connsiteY3" fmla="*/ 0 h 1127029"/>
                  <a:gd name="connsiteX0" fmla="*/ 1308004 w 1308365"/>
                  <a:gd name="connsiteY0" fmla="*/ 0 h 1130108"/>
                  <a:gd name="connsiteX1" fmla="*/ 0 w 1308365"/>
                  <a:gd name="connsiteY1" fmla="*/ 1130108 h 1130108"/>
                  <a:gd name="connsiteX2" fmla="*/ 1308292 w 1308365"/>
                  <a:gd name="connsiteY2" fmla="*/ 364740 h 1130108"/>
                  <a:gd name="connsiteX3" fmla="*/ 1308004 w 1308365"/>
                  <a:gd name="connsiteY3" fmla="*/ 0 h 1130108"/>
                  <a:gd name="connsiteX0" fmla="*/ 1308004 w 1314449"/>
                  <a:gd name="connsiteY0" fmla="*/ 0 h 1130108"/>
                  <a:gd name="connsiteX1" fmla="*/ 0 w 1314449"/>
                  <a:gd name="connsiteY1" fmla="*/ 1130108 h 1130108"/>
                  <a:gd name="connsiteX2" fmla="*/ 1314449 w 1314449"/>
                  <a:gd name="connsiteY2" fmla="*/ 361661 h 1130108"/>
                  <a:gd name="connsiteX3" fmla="*/ 1308004 w 1314449"/>
                  <a:gd name="connsiteY3" fmla="*/ 0 h 1130108"/>
                  <a:gd name="connsiteX0" fmla="*/ 1310758 w 1314449"/>
                  <a:gd name="connsiteY0" fmla="*/ 0 h 1121845"/>
                  <a:gd name="connsiteX1" fmla="*/ 0 w 1314449"/>
                  <a:gd name="connsiteY1" fmla="*/ 1121845 h 1121845"/>
                  <a:gd name="connsiteX2" fmla="*/ 1314449 w 1314449"/>
                  <a:gd name="connsiteY2" fmla="*/ 353398 h 1121845"/>
                  <a:gd name="connsiteX3" fmla="*/ 1310758 w 1314449"/>
                  <a:gd name="connsiteY3" fmla="*/ 0 h 1121845"/>
                  <a:gd name="connsiteX0" fmla="*/ 1310758 w 1314449"/>
                  <a:gd name="connsiteY0" fmla="*/ 0 h 1124599"/>
                  <a:gd name="connsiteX1" fmla="*/ 0 w 1314449"/>
                  <a:gd name="connsiteY1" fmla="*/ 1124599 h 1124599"/>
                  <a:gd name="connsiteX2" fmla="*/ 1314449 w 1314449"/>
                  <a:gd name="connsiteY2" fmla="*/ 356152 h 1124599"/>
                  <a:gd name="connsiteX3" fmla="*/ 1310758 w 1314449"/>
                  <a:gd name="connsiteY3" fmla="*/ 0 h 1124599"/>
                </a:gdLst>
                <a:ahLst/>
                <a:cxnLst>
                  <a:cxn ang="0">
                    <a:pos x="connsiteX0" y="connsiteY0"/>
                  </a:cxn>
                  <a:cxn ang="0">
                    <a:pos x="connsiteX1" y="connsiteY1"/>
                  </a:cxn>
                  <a:cxn ang="0">
                    <a:pos x="connsiteX2" y="connsiteY2"/>
                  </a:cxn>
                  <a:cxn ang="0">
                    <a:pos x="connsiteX3" y="connsiteY3"/>
                  </a:cxn>
                </a:cxnLst>
                <a:rect l="l" t="t" r="r" b="b"/>
                <a:pathLst>
                  <a:path w="1314449" h="1124599">
                    <a:moveTo>
                      <a:pt x="1310758" y="0"/>
                    </a:moveTo>
                    <a:lnTo>
                      <a:pt x="0" y="1124599"/>
                    </a:lnTo>
                    <a:lnTo>
                      <a:pt x="1314449" y="356152"/>
                    </a:lnTo>
                    <a:cubicBezTo>
                      <a:pt x="1313327" y="236625"/>
                      <a:pt x="1311880" y="119527"/>
                      <a:pt x="1310758" y="0"/>
                    </a:cubicBez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30" name="Freeform 21">
                <a:extLst>
                  <a:ext uri="{FF2B5EF4-FFF2-40B4-BE49-F238E27FC236}">
                    <a16:creationId xmlns:a16="http://schemas.microsoft.com/office/drawing/2014/main" id="{5D909EDB-A8DD-4151-AFB8-C1DF9AD103F3}"/>
                  </a:ext>
                </a:extLst>
              </p:cNvPr>
              <p:cNvSpPr/>
              <p:nvPr/>
            </p:nvSpPr>
            <p:spPr>
              <a:xfrm>
                <a:off x="4562475" y="3012654"/>
                <a:ext cx="1327054" cy="692571"/>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grpSp>
        <p:sp>
          <p:nvSpPr>
            <p:cNvPr id="14" name="Oval 3">
              <a:extLst>
                <a:ext uri="{FF2B5EF4-FFF2-40B4-BE49-F238E27FC236}">
                  <a16:creationId xmlns:a16="http://schemas.microsoft.com/office/drawing/2014/main" id="{607B74F3-5E14-429D-B6AA-55FE5A618492}"/>
                </a:ext>
              </a:extLst>
            </p:cNvPr>
            <p:cNvSpPr/>
            <p:nvPr/>
          </p:nvSpPr>
          <p:spPr>
            <a:xfrm>
              <a:off x="3813820" y="2953519"/>
              <a:ext cx="1512168" cy="1512168"/>
            </a:xfrm>
            <a:prstGeom prst="ellipse">
              <a:avLst/>
            </a:prstGeom>
            <a:solidFill>
              <a:srgbClr val="00B0F0"/>
            </a:solid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latin typeface="Alexandria" pitchFamily="2" charset="-78"/>
              </a:endParaRPr>
            </a:p>
          </p:txBody>
        </p:sp>
        <p:sp>
          <p:nvSpPr>
            <p:cNvPr id="15" name="TextBox 14">
              <a:extLst>
                <a:ext uri="{FF2B5EF4-FFF2-40B4-BE49-F238E27FC236}">
                  <a16:creationId xmlns:a16="http://schemas.microsoft.com/office/drawing/2014/main" id="{60D8770F-5A83-4871-A1F6-3EEC1062D7AA}"/>
                </a:ext>
              </a:extLst>
            </p:cNvPr>
            <p:cNvSpPr txBox="1"/>
            <p:nvPr/>
          </p:nvSpPr>
          <p:spPr>
            <a:xfrm>
              <a:off x="5873813" y="1677941"/>
              <a:ext cx="3881585"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Alexandria" pitchFamily="2" charset="-78"/>
                  <a:ea typeface="Times New Roman"/>
                  <a:cs typeface="Alexandria" pitchFamily="2" charset="-78"/>
                </a:rPr>
                <a:t>الاستعداد الدائم</a:t>
              </a:r>
              <a:endParaRPr lang="ko-KR" altLang="en-US" sz="2400" b="1" dirty="0">
                <a:solidFill>
                  <a:schemeClr val="tx1"/>
                </a:solidFill>
                <a:latin typeface="Alexandria" pitchFamily="2" charset="-78"/>
              </a:endParaRPr>
            </a:p>
          </p:txBody>
        </p:sp>
        <p:sp>
          <p:nvSpPr>
            <p:cNvPr id="16" name="TextBox 15">
              <a:extLst>
                <a:ext uri="{FF2B5EF4-FFF2-40B4-BE49-F238E27FC236}">
                  <a16:creationId xmlns:a16="http://schemas.microsoft.com/office/drawing/2014/main" id="{9689C8A9-3677-4704-825B-504469146F90}"/>
                </a:ext>
              </a:extLst>
            </p:cNvPr>
            <p:cNvSpPr txBox="1"/>
            <p:nvPr/>
          </p:nvSpPr>
          <p:spPr>
            <a:xfrm>
              <a:off x="5873814" y="2148855"/>
              <a:ext cx="3882327"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Alexandria" pitchFamily="2" charset="-78"/>
                  <a:ea typeface="Times New Roman"/>
                  <a:cs typeface="Alexandria" pitchFamily="2" charset="-78"/>
                </a:rPr>
                <a:t>التنسيق الفعال</a:t>
              </a:r>
              <a:endParaRPr lang="ko-KR" altLang="en-US" sz="2400" b="1" dirty="0">
                <a:solidFill>
                  <a:schemeClr val="tx1"/>
                </a:solidFill>
                <a:latin typeface="Alexandria" pitchFamily="2" charset="-78"/>
              </a:endParaRPr>
            </a:p>
          </p:txBody>
        </p:sp>
        <p:sp>
          <p:nvSpPr>
            <p:cNvPr id="17" name="TextBox 16">
              <a:extLst>
                <a:ext uri="{FF2B5EF4-FFF2-40B4-BE49-F238E27FC236}">
                  <a16:creationId xmlns:a16="http://schemas.microsoft.com/office/drawing/2014/main" id="{A955B78E-12AB-4DF5-B472-0E19B890D178}"/>
                </a:ext>
              </a:extLst>
            </p:cNvPr>
            <p:cNvSpPr txBox="1"/>
            <p:nvPr/>
          </p:nvSpPr>
          <p:spPr>
            <a:xfrm>
              <a:off x="5867400" y="2632352"/>
              <a:ext cx="3888741"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Alexandria" pitchFamily="2" charset="-78"/>
                  <a:ea typeface="Times New Roman"/>
                  <a:cs typeface="Alexandria" pitchFamily="2" charset="-78"/>
                </a:rPr>
                <a:t>التواجد المستمر</a:t>
              </a:r>
              <a:endParaRPr lang="ko-KR" altLang="en-US" sz="2400" b="1" dirty="0">
                <a:solidFill>
                  <a:schemeClr val="tx1"/>
                </a:solidFill>
                <a:latin typeface="Alexandria" pitchFamily="2" charset="-78"/>
              </a:endParaRPr>
            </a:p>
          </p:txBody>
        </p:sp>
        <p:sp>
          <p:nvSpPr>
            <p:cNvPr id="18" name="TextBox 17">
              <a:extLst>
                <a:ext uri="{FF2B5EF4-FFF2-40B4-BE49-F238E27FC236}">
                  <a16:creationId xmlns:a16="http://schemas.microsoft.com/office/drawing/2014/main" id="{33ADB8CE-3D3B-4641-84CD-40357878E8B8}"/>
                </a:ext>
              </a:extLst>
            </p:cNvPr>
            <p:cNvSpPr txBox="1"/>
            <p:nvPr/>
          </p:nvSpPr>
          <p:spPr>
            <a:xfrm>
              <a:off x="5867399" y="3050313"/>
              <a:ext cx="3887999"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Alexandria" pitchFamily="2" charset="-78"/>
                  <a:ea typeface="Times New Roman"/>
                  <a:cs typeface="Alexandria" pitchFamily="2" charset="-78"/>
                </a:rPr>
                <a:t>تفويض السلطة</a:t>
              </a:r>
              <a:endParaRPr lang="ko-KR" altLang="en-US" sz="2400" b="1" dirty="0">
                <a:solidFill>
                  <a:schemeClr val="tx1"/>
                </a:solidFill>
                <a:latin typeface="Alexandria" pitchFamily="2" charset="-78"/>
              </a:endParaRPr>
            </a:p>
          </p:txBody>
        </p:sp>
        <p:sp>
          <p:nvSpPr>
            <p:cNvPr id="19" name="TextBox 18">
              <a:extLst>
                <a:ext uri="{FF2B5EF4-FFF2-40B4-BE49-F238E27FC236}">
                  <a16:creationId xmlns:a16="http://schemas.microsoft.com/office/drawing/2014/main" id="{9768C343-C4F1-40E2-B2BF-BE0D295F1A5C}"/>
                </a:ext>
              </a:extLst>
            </p:cNvPr>
            <p:cNvSpPr txBox="1"/>
            <p:nvPr/>
          </p:nvSpPr>
          <p:spPr>
            <a:xfrm>
              <a:off x="-621672" y="4078977"/>
              <a:ext cx="3863619"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Alexandria" pitchFamily="2" charset="-78"/>
                  <a:ea typeface="Times New Roman"/>
                  <a:cs typeface="Alexandria" pitchFamily="2" charset="-78"/>
                </a:rPr>
                <a:t>عقد البر</a:t>
              </a:r>
              <a:r>
                <a:rPr lang="ar-JO" sz="2400" b="1" dirty="0">
                  <a:solidFill>
                    <a:schemeClr val="tx1"/>
                  </a:solidFill>
                  <a:latin typeface="Alexandria" pitchFamily="2" charset="-78"/>
                  <a:ea typeface="Times New Roman"/>
                  <a:cs typeface="Alexandria" pitchFamily="2" charset="-78"/>
                </a:rPr>
                <a:t>ا</a:t>
              </a:r>
              <a:r>
                <a:rPr lang="ar-SA" sz="2400" b="1" dirty="0">
                  <a:solidFill>
                    <a:schemeClr val="tx1"/>
                  </a:solidFill>
                  <a:latin typeface="Alexandria" pitchFamily="2" charset="-78"/>
                  <a:ea typeface="Times New Roman"/>
                  <a:cs typeface="Alexandria" pitchFamily="2" charset="-78"/>
                </a:rPr>
                <a:t>مج التدريبية</a:t>
              </a:r>
              <a:endParaRPr lang="ko-KR" altLang="en-US" sz="2400" b="1" dirty="0">
                <a:solidFill>
                  <a:schemeClr val="tx1"/>
                </a:solidFill>
                <a:latin typeface="Alexandria" pitchFamily="2" charset="-78"/>
              </a:endParaRPr>
            </a:p>
          </p:txBody>
        </p:sp>
        <p:sp>
          <p:nvSpPr>
            <p:cNvPr id="20" name="TextBox 19">
              <a:extLst>
                <a:ext uri="{FF2B5EF4-FFF2-40B4-BE49-F238E27FC236}">
                  <a16:creationId xmlns:a16="http://schemas.microsoft.com/office/drawing/2014/main" id="{F1915525-C6DA-4565-BE6B-057ABC7FA48E}"/>
                </a:ext>
              </a:extLst>
            </p:cNvPr>
            <p:cNvSpPr txBox="1"/>
            <p:nvPr/>
          </p:nvSpPr>
          <p:spPr>
            <a:xfrm>
              <a:off x="-613626" y="4515990"/>
              <a:ext cx="3855574" cy="826518"/>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Alexandria" pitchFamily="2" charset="-78"/>
                  <a:ea typeface="Times New Roman"/>
                  <a:cs typeface="Alexandria" pitchFamily="2" charset="-78"/>
                </a:rPr>
                <a:t>وجود نظام فعال للإنذار المبك</a:t>
              </a:r>
              <a:r>
                <a:rPr lang="ar-JO" sz="2400" b="1" dirty="0">
                  <a:solidFill>
                    <a:schemeClr val="tx1"/>
                  </a:solidFill>
                  <a:latin typeface="Alexandria" pitchFamily="2" charset="-78"/>
                  <a:ea typeface="Times New Roman"/>
                  <a:cs typeface="Alexandria" pitchFamily="2" charset="-78"/>
                </a:rPr>
                <a:t>ّ</a:t>
              </a:r>
              <a:r>
                <a:rPr lang="ar-SA" sz="2400" b="1" dirty="0">
                  <a:solidFill>
                    <a:schemeClr val="tx1"/>
                  </a:solidFill>
                  <a:latin typeface="Alexandria" pitchFamily="2" charset="-78"/>
                  <a:ea typeface="Times New Roman"/>
                  <a:cs typeface="Alexandria" pitchFamily="2" charset="-78"/>
                </a:rPr>
                <a:t>ر</a:t>
              </a:r>
              <a:endParaRPr lang="ko-KR" altLang="en-US" sz="2400" b="1" dirty="0">
                <a:solidFill>
                  <a:schemeClr val="tx1"/>
                </a:solidFill>
                <a:latin typeface="Alexandria" pitchFamily="2" charset="-78"/>
              </a:endParaRPr>
            </a:p>
          </p:txBody>
        </p:sp>
        <p:sp>
          <p:nvSpPr>
            <p:cNvPr id="21" name="TextBox 20">
              <a:extLst>
                <a:ext uri="{FF2B5EF4-FFF2-40B4-BE49-F238E27FC236}">
                  <a16:creationId xmlns:a16="http://schemas.microsoft.com/office/drawing/2014/main" id="{2BF30661-FC7D-400B-B744-58DA67029B77}"/>
                </a:ext>
              </a:extLst>
            </p:cNvPr>
            <p:cNvSpPr txBox="1"/>
            <p:nvPr/>
          </p:nvSpPr>
          <p:spPr>
            <a:xfrm>
              <a:off x="-613626" y="4920424"/>
              <a:ext cx="3855574"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Alexandria" pitchFamily="2" charset="-78"/>
                  <a:ea typeface="Times New Roman"/>
                  <a:cs typeface="Alexandria" pitchFamily="2" charset="-78"/>
                </a:rPr>
                <a:t>تبسيط الإجر</a:t>
              </a:r>
              <a:r>
                <a:rPr lang="ar-JO" sz="2400" b="1" dirty="0">
                  <a:solidFill>
                    <a:schemeClr val="tx1"/>
                  </a:solidFill>
                  <a:latin typeface="Alexandria" pitchFamily="2" charset="-78"/>
                  <a:ea typeface="Times New Roman"/>
                  <a:cs typeface="Alexandria" pitchFamily="2" charset="-78"/>
                </a:rPr>
                <a:t>ا</a:t>
              </a:r>
              <a:r>
                <a:rPr lang="ar-SA" sz="2400" b="1" dirty="0">
                  <a:solidFill>
                    <a:schemeClr val="tx1"/>
                  </a:solidFill>
                  <a:latin typeface="Alexandria" pitchFamily="2" charset="-78"/>
                  <a:ea typeface="Times New Roman"/>
                  <a:cs typeface="Alexandria" pitchFamily="2" charset="-78"/>
                </a:rPr>
                <a:t>ءات وتسهيلها</a:t>
              </a:r>
              <a:endParaRPr lang="ko-KR" altLang="en-US" sz="2400" b="1" dirty="0">
                <a:solidFill>
                  <a:schemeClr val="tx1"/>
                </a:solidFill>
                <a:latin typeface="Alexandria" pitchFamily="2" charset="-78"/>
              </a:endParaRPr>
            </a:p>
          </p:txBody>
        </p:sp>
        <p:sp>
          <p:nvSpPr>
            <p:cNvPr id="22" name="TextBox 21">
              <a:extLst>
                <a:ext uri="{FF2B5EF4-FFF2-40B4-BE49-F238E27FC236}">
                  <a16:creationId xmlns:a16="http://schemas.microsoft.com/office/drawing/2014/main" id="{89C18394-03CC-4651-B4B4-DE6B1F2D90A8}"/>
                </a:ext>
              </a:extLst>
            </p:cNvPr>
            <p:cNvSpPr txBox="1"/>
            <p:nvPr/>
          </p:nvSpPr>
          <p:spPr>
            <a:xfrm>
              <a:off x="-626761" y="5328808"/>
              <a:ext cx="3855575" cy="826518"/>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JO" sz="2400" b="1" dirty="0">
                  <a:solidFill>
                    <a:schemeClr val="tx1"/>
                  </a:solidFill>
                  <a:latin typeface="Alexandria" pitchFamily="2" charset="-78"/>
                  <a:ea typeface="Times New Roman"/>
                  <a:cs typeface="Alexandria" pitchFamily="2" charset="-78"/>
                </a:rPr>
                <a:t>توفير </a:t>
              </a:r>
              <a:r>
                <a:rPr lang="ar-SA" sz="2400" b="1" dirty="0">
                  <a:solidFill>
                    <a:schemeClr val="tx1"/>
                  </a:solidFill>
                  <a:latin typeface="Alexandria" pitchFamily="2" charset="-78"/>
                  <a:ea typeface="Times New Roman"/>
                  <a:cs typeface="Alexandria" pitchFamily="2" charset="-78"/>
                </a:rPr>
                <a:t>غرفة عمليات إدارة الأزمات</a:t>
              </a:r>
              <a:endParaRPr lang="ko-KR" altLang="en-US" sz="2400" b="1" dirty="0">
                <a:solidFill>
                  <a:schemeClr val="tx1"/>
                </a:solidFill>
                <a:latin typeface="Alexandria" pitchFamily="2" charset="-78"/>
              </a:endParaRPr>
            </a:p>
          </p:txBody>
        </p:sp>
      </p:grpSp>
      <p:sp>
        <p:nvSpPr>
          <p:cNvPr id="2" name="Rectangle 1"/>
          <p:cNvSpPr/>
          <p:nvPr/>
        </p:nvSpPr>
        <p:spPr>
          <a:xfrm>
            <a:off x="5393003" y="3335729"/>
            <a:ext cx="1343638" cy="830997"/>
          </a:xfrm>
          <a:prstGeom prst="rect">
            <a:avLst/>
          </a:prstGeom>
          <a:noFill/>
        </p:spPr>
        <p:txBody>
          <a:bodyPr wrap="none">
            <a:spAutoFit/>
          </a:bodyPr>
          <a:lstStyle/>
          <a:p>
            <a:pPr lvl="0" algn="ctr"/>
            <a:r>
              <a:rPr lang="ar-JO" sz="2400" b="1" dirty="0">
                <a:latin typeface="Alexandria" pitchFamily="2" charset="-78"/>
                <a:ea typeface="Times New Roman"/>
                <a:cs typeface="Alexandria" pitchFamily="2" charset="-78"/>
              </a:rPr>
              <a:t>إدارة</a:t>
            </a:r>
          </a:p>
          <a:p>
            <a:pPr lvl="0" algn="ctr"/>
            <a:r>
              <a:rPr lang="ar-JO" sz="2400" b="1" dirty="0">
                <a:latin typeface="Alexandria" pitchFamily="2" charset="-78"/>
                <a:ea typeface="Times New Roman"/>
                <a:cs typeface="Alexandria" pitchFamily="2" charset="-78"/>
              </a:rPr>
              <a:t> الأزمات</a:t>
            </a:r>
            <a:endParaRPr lang="en-GB" dirty="0">
              <a:latin typeface="Alexandria" pitchFamily="2" charset="-78"/>
              <a:cs typeface="Alexandria" pitchFamily="2" charset="-78"/>
            </a:endParaRPr>
          </a:p>
        </p:txBody>
      </p:sp>
      <p:sp>
        <p:nvSpPr>
          <p:cNvPr id="39" name="TextBox 38">
            <a:extLst>
              <a:ext uri="{FF2B5EF4-FFF2-40B4-BE49-F238E27FC236}">
                <a16:creationId xmlns:a16="http://schemas.microsoft.com/office/drawing/2014/main" id="{6E66DDD8-9A18-4ECF-A970-82A1AF7CA0DB}"/>
              </a:ext>
            </a:extLst>
          </p:cNvPr>
          <p:cNvSpPr txBox="1"/>
          <p:nvPr/>
        </p:nvSpPr>
        <p:spPr>
          <a:xfrm>
            <a:off x="191344" y="1104330"/>
            <a:ext cx="11326936" cy="400110"/>
          </a:xfrm>
          <a:prstGeom prst="rect">
            <a:avLst/>
          </a:prstGeom>
          <a:noFill/>
        </p:spPr>
        <p:txBody>
          <a:bodyPr wrap="square">
            <a:spAutoFit/>
          </a:bodyPr>
          <a:lstStyle/>
          <a:p>
            <a:pPr algn="r"/>
            <a:r>
              <a:rPr lang="ar-JO" sz="2000" i="0" u="none" strike="noStrike" baseline="0" dirty="0">
                <a:latin typeface="SimplifiedArabic"/>
                <a:cs typeface="Alexandria" pitchFamily="2" charset="-78"/>
              </a:rPr>
              <a:t>إدارة الأزمات تعبير عن "إدارة الإدارات" أي إدارة صنع الأزمة، وإدارة التغلب عليها، والحد من خطورتها.</a:t>
            </a:r>
            <a:endParaRPr lang="en-GB" sz="2000" dirty="0">
              <a:latin typeface="Alexandria" pitchFamily="2" charset="-78"/>
              <a:cs typeface="Alexandria" pitchFamily="2" charset="-78"/>
            </a:endParaRPr>
          </a:p>
        </p:txBody>
      </p:sp>
      <p:sp>
        <p:nvSpPr>
          <p:cNvPr id="41" name="TextBox 40">
            <a:extLst>
              <a:ext uri="{FF2B5EF4-FFF2-40B4-BE49-F238E27FC236}">
                <a16:creationId xmlns:a16="http://schemas.microsoft.com/office/drawing/2014/main" id="{12E53C06-6A32-42D4-8C52-630D53BF46A0}"/>
              </a:ext>
            </a:extLst>
          </p:cNvPr>
          <p:cNvSpPr txBox="1"/>
          <p:nvPr/>
        </p:nvSpPr>
        <p:spPr>
          <a:xfrm>
            <a:off x="3791744" y="229256"/>
            <a:ext cx="5400600" cy="523220"/>
          </a:xfrm>
          <a:prstGeom prst="rect">
            <a:avLst/>
          </a:prstGeom>
          <a:noFill/>
        </p:spPr>
        <p:txBody>
          <a:bodyPr wrap="square">
            <a:spAutoFit/>
          </a:bodyPr>
          <a:lstStyle/>
          <a:p>
            <a:r>
              <a:rPr lang="ar-JO" sz="2800" b="1" dirty="0">
                <a:latin typeface="Alexandria" pitchFamily="2" charset="-78"/>
                <a:cs typeface="Alexandria" pitchFamily="2" charset="-78"/>
              </a:rPr>
              <a:t>متطلّبات نجاح إدارة الأزمات</a:t>
            </a:r>
            <a:endParaRPr lang="en-GB" sz="2800" b="1" dirty="0">
              <a:latin typeface="Alexandria" pitchFamily="2" charset="-78"/>
              <a:cs typeface="Alexandria" pitchFamily="2" charset="-78"/>
            </a:endParaRPr>
          </a:p>
        </p:txBody>
      </p:sp>
      <p:sp>
        <p:nvSpPr>
          <p:cNvPr id="40" name="TextBox 39">
            <a:extLst>
              <a:ext uri="{FF2B5EF4-FFF2-40B4-BE49-F238E27FC236}">
                <a16:creationId xmlns:a16="http://schemas.microsoft.com/office/drawing/2014/main" id="{5D576DD2-EFB8-48A7-9FD6-CF62025FC3BB}"/>
              </a:ext>
            </a:extLst>
          </p:cNvPr>
          <p:cNvSpPr txBox="1"/>
          <p:nvPr/>
        </p:nvSpPr>
        <p:spPr>
          <a:xfrm>
            <a:off x="1415480" y="6504143"/>
            <a:ext cx="1462758" cy="307777"/>
          </a:xfrm>
          <a:prstGeom prst="rect">
            <a:avLst/>
          </a:prstGeom>
          <a:noFill/>
        </p:spPr>
        <p:txBody>
          <a:bodyPr wrap="square">
            <a:spAutoFit/>
          </a:bodyPr>
          <a:lstStyle/>
          <a:p>
            <a:r>
              <a:rPr lang="ar-JO" sz="1400" dirty="0">
                <a:solidFill>
                  <a:schemeClr val="tx1"/>
                </a:solidFill>
                <a:latin typeface="Alexandria" pitchFamily="2" charset="-78"/>
                <a:cs typeface="Alexandria" pitchFamily="2" charset="-78"/>
              </a:rPr>
              <a:t>(اليوسفي،2015)</a:t>
            </a:r>
            <a:endParaRPr lang="en-GB"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9C88E50D-4937-8EFA-9B85-310015BFCB3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11030566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C0489DE0-863C-486E-BA5B-95D27B12225A}"/>
              </a:ext>
            </a:extLst>
          </p:cNvPr>
          <p:cNvSpPr txBox="1"/>
          <p:nvPr/>
        </p:nvSpPr>
        <p:spPr>
          <a:xfrm>
            <a:off x="5879976" y="5587068"/>
            <a:ext cx="6134836" cy="830997"/>
          </a:xfrm>
          <a:prstGeom prst="rect">
            <a:avLst/>
          </a:prstGeom>
          <a:noFill/>
        </p:spPr>
        <p:txBody>
          <a:bodyPr wrap="square" rtlCol="0">
            <a:spAutoFit/>
          </a:bodyPr>
          <a:lstStyle/>
          <a:p>
            <a:pPr algn="just" rtl="1"/>
            <a:r>
              <a:rPr lang="ar-JO" sz="1600" b="1" i="0" u="none" strike="noStrike" baseline="0" dirty="0">
                <a:latin typeface="SimplifiedArabic,Bold"/>
                <a:cs typeface="Alexandria" pitchFamily="2" charset="-78"/>
              </a:rPr>
              <a:t>المرحلة الثالثة: احتواء الأضرار أو الحد منها: </a:t>
            </a:r>
            <a:r>
              <a:rPr lang="ar-JO" sz="1600" b="0" i="0" u="none" strike="noStrike" baseline="0" dirty="0">
                <a:latin typeface="SimplifiedArabic"/>
                <a:cs typeface="Alexandria" pitchFamily="2" charset="-78"/>
              </a:rPr>
              <a:t>ويتم احتواء الأزمة باستيعاب نتائجها والاعتراف بأسبابها، ثم التغلب عليها، ومعالجة إفرازاتها ونتائجها، وحفز مشاركة أفرادها وزيادة انتمائهم وولائهم.</a:t>
            </a:r>
            <a:endPar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0" name="TextBox 19">
            <a:extLst>
              <a:ext uri="{FF2B5EF4-FFF2-40B4-BE49-F238E27FC236}">
                <a16:creationId xmlns:a16="http://schemas.microsoft.com/office/drawing/2014/main" id="{F7B46B91-3CDF-4738-8A63-58D12EA9D86B}"/>
              </a:ext>
            </a:extLst>
          </p:cNvPr>
          <p:cNvSpPr txBox="1"/>
          <p:nvPr/>
        </p:nvSpPr>
        <p:spPr>
          <a:xfrm>
            <a:off x="5632378" y="2073555"/>
            <a:ext cx="6382434" cy="2308324"/>
          </a:xfrm>
          <a:prstGeom prst="rect">
            <a:avLst/>
          </a:prstGeom>
          <a:noFill/>
        </p:spPr>
        <p:txBody>
          <a:bodyPr wrap="square" rtlCol="0">
            <a:spAutoFit/>
          </a:bodyPr>
          <a:lstStyle/>
          <a:p>
            <a:pPr algn="r"/>
            <a:r>
              <a:rPr lang="ar-JO" sz="1600" b="1" i="0" u="none" strike="noStrike" baseline="0" dirty="0">
                <a:latin typeface="SimplifiedArabic,Bold"/>
                <a:cs typeface="Alexandria" pitchFamily="2" charset="-78"/>
              </a:rPr>
              <a:t>المرحلة الأولى: اكتشاف إشارات الإنذار (الإنذار المبكر): </a:t>
            </a:r>
            <a:r>
              <a:rPr lang="ar-JO" sz="1600" b="0" i="0" u="none" strike="noStrike" baseline="0" dirty="0">
                <a:latin typeface="SimplifiedArabic"/>
                <a:cs typeface="Alexandria" pitchFamily="2" charset="-78"/>
              </a:rPr>
              <a:t>ويقصد بعملية الاكتشاف، عملية رصد وتسجيل وتحليل الإشارات التي تتنبّأ بقرب حدوث أزمة، مثل :</a:t>
            </a:r>
          </a:p>
          <a:p>
            <a:pPr algn="r"/>
            <a:r>
              <a:rPr lang="ar-JO" sz="1600" dirty="0">
                <a:latin typeface="SimplifiedArabic"/>
                <a:cs typeface="Alexandria" pitchFamily="2" charset="-78"/>
              </a:rPr>
              <a:t>1</a:t>
            </a:r>
            <a:r>
              <a:rPr lang="ar-JO" sz="1600" b="0" i="0" u="none" strike="noStrike" baseline="0" dirty="0">
                <a:latin typeface="SimplifiedArabic"/>
                <a:cs typeface="Alexandria" pitchFamily="2" charset="-78"/>
              </a:rPr>
              <a:t>.تحديد نقاط الضعف بالمنظمة، وتحديد المعايير التي تحدد وجود أو عدم وجود أزمة. </a:t>
            </a:r>
          </a:p>
          <a:p>
            <a:pPr algn="r"/>
            <a:r>
              <a:rPr lang="ar-JO" sz="1600" b="0" i="0" u="none" strike="noStrike" baseline="0" dirty="0">
                <a:latin typeface="SimplifiedArabic"/>
                <a:cs typeface="Alexandria" pitchFamily="2" charset="-78"/>
              </a:rPr>
              <a:t>2. جمع وعرض المعلومات المهمة بشكل دوري</a:t>
            </a:r>
          </a:p>
          <a:p>
            <a:pPr algn="r"/>
            <a:r>
              <a:rPr lang="ar-JO" sz="1600" b="0" i="0" u="none" strike="noStrike" baseline="0" dirty="0">
                <a:latin typeface="SimplifiedArabic"/>
                <a:cs typeface="Alexandria" pitchFamily="2" charset="-78"/>
              </a:rPr>
              <a:t>3. وجود معايير محددة تحدد وجود أزمة من عدمه.</a:t>
            </a:r>
          </a:p>
          <a:p>
            <a:pPr algn="r"/>
            <a:r>
              <a:rPr lang="ar-JO" sz="1600" b="0" i="0" u="none" strike="noStrike" baseline="0" dirty="0">
                <a:latin typeface="SimplifiedArabic"/>
                <a:cs typeface="Alexandria" pitchFamily="2" charset="-78"/>
              </a:rPr>
              <a:t>4. السيطرة على الموقف.</a:t>
            </a:r>
          </a:p>
          <a:p>
            <a:pPr algn="r"/>
            <a:r>
              <a:rPr lang="ar-JO" sz="1600" b="0" i="0" u="none" strike="noStrike" baseline="0" dirty="0">
                <a:latin typeface="SimplifiedArabic"/>
                <a:cs typeface="Alexandria" pitchFamily="2" charset="-78"/>
              </a:rPr>
              <a:t>5. التخطيط لتجنب الأزمة الوشيكة.</a:t>
            </a:r>
            <a:endPar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6" name="TextBox 25">
            <a:extLst>
              <a:ext uri="{FF2B5EF4-FFF2-40B4-BE49-F238E27FC236}">
                <a16:creationId xmlns:a16="http://schemas.microsoft.com/office/drawing/2014/main" id="{0A5675E9-D305-432A-8A06-656A732381A7}"/>
              </a:ext>
            </a:extLst>
          </p:cNvPr>
          <p:cNvSpPr txBox="1"/>
          <p:nvPr/>
        </p:nvSpPr>
        <p:spPr>
          <a:xfrm>
            <a:off x="145612" y="2353719"/>
            <a:ext cx="5230307" cy="2062103"/>
          </a:xfrm>
          <a:prstGeom prst="rect">
            <a:avLst/>
          </a:prstGeom>
          <a:noFill/>
        </p:spPr>
        <p:txBody>
          <a:bodyPr wrap="square" rtlCol="0">
            <a:spAutoFit/>
          </a:bodyPr>
          <a:lstStyle/>
          <a:p>
            <a:pPr algn="just"/>
            <a:r>
              <a:rPr lang="ar-JO" sz="1600" b="1" i="0" u="none" strike="noStrike" baseline="0" dirty="0">
                <a:latin typeface="SimplifiedArabic,Bold"/>
                <a:cs typeface="Alexandria" pitchFamily="2" charset="-78"/>
              </a:rPr>
              <a:t>المرحلة الرابعة: مرحلة استعادة النشاط: </a:t>
            </a:r>
            <a:r>
              <a:rPr lang="ar-JO" sz="1600" b="0" i="0" u="none" strike="noStrike" baseline="0" dirty="0">
                <a:latin typeface="SimplifiedArabic"/>
                <a:cs typeface="Alexandria" pitchFamily="2" charset="-78"/>
              </a:rPr>
              <a:t>وهي عبارة عن العمليات التي تقوم بها إدارة المنظمة التينجحت في احتواء أضرار الأزمة، بغرض استعادة توازنها ومقدرتها على ممارسة أعمالها ونشاطاته      </a:t>
            </a:r>
          </a:p>
          <a:p>
            <a:pPr algn="r"/>
            <a:r>
              <a:rPr lang="ar-JO" sz="1600" b="0" i="0" u="none" strike="noStrike" baseline="0" dirty="0">
                <a:latin typeface="SimplifiedArabic"/>
                <a:cs typeface="Alexandria" pitchFamily="2" charset="-78"/>
              </a:rPr>
              <a:t>الاعتيادية قبل تعرض المنظمة للأزمة، وذلك يتطلب قدرات فنية وإدارية، وإمكانات كبيرة، ودعماً مالياً وتشمل هذه المرحلة إعداد وتنفيذ برامج قصيرة وطويلة الأجل تم اختبارها سابقاً.</a:t>
            </a:r>
            <a:endPar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7" name="TextBox 26">
            <a:extLst>
              <a:ext uri="{FF2B5EF4-FFF2-40B4-BE49-F238E27FC236}">
                <a16:creationId xmlns:a16="http://schemas.microsoft.com/office/drawing/2014/main" id="{DF277B80-984D-4950-B41C-8B36ADA72102}"/>
              </a:ext>
            </a:extLst>
          </p:cNvPr>
          <p:cNvSpPr txBox="1"/>
          <p:nvPr/>
        </p:nvSpPr>
        <p:spPr>
          <a:xfrm>
            <a:off x="5561014" y="4338143"/>
            <a:ext cx="6525164" cy="1077218"/>
          </a:xfrm>
          <a:prstGeom prst="rect">
            <a:avLst/>
          </a:prstGeom>
          <a:noFill/>
        </p:spPr>
        <p:txBody>
          <a:bodyPr wrap="square">
            <a:spAutoFit/>
          </a:bodyPr>
          <a:lstStyle/>
          <a:p>
            <a:pPr algn="just" rtl="1"/>
            <a:r>
              <a:rPr lang="ar-JO" sz="1600" b="1" i="0" u="none" strike="noStrike" baseline="0" dirty="0">
                <a:latin typeface="SimplifiedArabic,Bold"/>
                <a:cs typeface="Alexandria" pitchFamily="2" charset="-78"/>
              </a:rPr>
              <a:t>المرحلة الثانية: الاستعداد والوقاية: </a:t>
            </a:r>
            <a:r>
              <a:rPr lang="ar-JO" sz="1600" b="0" i="0" u="none" strike="noStrike" baseline="0" dirty="0">
                <a:latin typeface="SimplifiedArabic"/>
                <a:cs typeface="Alexandria" pitchFamily="2" charset="-78"/>
              </a:rPr>
              <a:t>تتمثل في مجموعة العناصر التي تعكس مدى قيام الإدارة بالاستعدادات اللازمة للوقاية من الأزمات، وإجراء التحضيرات لها التي يمكن التنبؤ بحدوثها، والتخطيط للحالات التي لا يمكن تجنبها، وذلك للسيطرة على الأزمة، والتقليل من حدتها وآثارها.</a:t>
            </a:r>
            <a:endParaRPr lang="en-GB" sz="1600" dirty="0">
              <a:latin typeface="Alexandria" pitchFamily="2" charset="-78"/>
              <a:cs typeface="Alexandria" pitchFamily="2" charset="-78"/>
            </a:endParaRPr>
          </a:p>
        </p:txBody>
      </p:sp>
      <p:sp>
        <p:nvSpPr>
          <p:cNvPr id="33" name="TextBox 32">
            <a:extLst>
              <a:ext uri="{FF2B5EF4-FFF2-40B4-BE49-F238E27FC236}">
                <a16:creationId xmlns:a16="http://schemas.microsoft.com/office/drawing/2014/main" id="{0682E039-7F76-4C75-AE3D-2AD032A06207}"/>
              </a:ext>
            </a:extLst>
          </p:cNvPr>
          <p:cNvSpPr txBox="1"/>
          <p:nvPr/>
        </p:nvSpPr>
        <p:spPr>
          <a:xfrm>
            <a:off x="275691" y="1369876"/>
            <a:ext cx="11640617" cy="646331"/>
          </a:xfrm>
          <a:prstGeom prst="rect">
            <a:avLst/>
          </a:prstGeom>
          <a:noFill/>
        </p:spPr>
        <p:txBody>
          <a:bodyPr wrap="square">
            <a:spAutoFit/>
          </a:bodyPr>
          <a:lstStyle/>
          <a:p>
            <a:pPr algn="r"/>
            <a:r>
              <a:rPr lang="ar-JO" sz="1800" i="0" u="none" strike="noStrike" baseline="0" dirty="0">
                <a:latin typeface="SimplifiedArabic"/>
                <a:cs typeface="Alexandria" pitchFamily="2" charset="-78"/>
              </a:rPr>
              <a:t>إن عملية إدارة الأزمات تمر بخمس مراحل أساسية، هي مرحلة اكتشاف إشارات الإنذار المبكر، ومرحلة الاستعداد والوقاية، ومرحلة احتواء الأضرار أو الحد منها، ومرحلة استعادة النشاط، ومرحلة التعلم.</a:t>
            </a:r>
            <a:endParaRPr kumimoji="0" lang="ar-JO" sz="2000" i="0" u="none" strike="noStrike" kern="0" cap="none" spc="0" normalizeH="0" baseline="0" noProof="0" dirty="0">
              <a:ln>
                <a:noFill/>
              </a:ln>
              <a:solidFill>
                <a:srgbClr val="002060"/>
              </a:solidFill>
              <a:effectLst/>
              <a:uLnTx/>
              <a:uFillTx/>
              <a:latin typeface="Arimo"/>
              <a:cs typeface="Alexandria" pitchFamily="2" charset="-78"/>
              <a:sym typeface="Arial"/>
            </a:endParaRPr>
          </a:p>
        </p:txBody>
      </p:sp>
      <p:sp>
        <p:nvSpPr>
          <p:cNvPr id="36" name="TextBox 35">
            <a:extLst>
              <a:ext uri="{FF2B5EF4-FFF2-40B4-BE49-F238E27FC236}">
                <a16:creationId xmlns:a16="http://schemas.microsoft.com/office/drawing/2014/main" id="{99B9EEA9-8047-41F9-9B54-82E42CA320A6}"/>
              </a:ext>
            </a:extLst>
          </p:cNvPr>
          <p:cNvSpPr txBox="1"/>
          <p:nvPr/>
        </p:nvSpPr>
        <p:spPr>
          <a:xfrm>
            <a:off x="276977" y="4841794"/>
            <a:ext cx="4967575" cy="1077218"/>
          </a:xfrm>
          <a:prstGeom prst="rect">
            <a:avLst/>
          </a:prstGeom>
          <a:noFill/>
        </p:spPr>
        <p:txBody>
          <a:bodyPr wrap="square">
            <a:spAutoFit/>
          </a:bodyPr>
          <a:lstStyle/>
          <a:p>
            <a:pPr algn="r"/>
            <a:r>
              <a:rPr lang="ar-JO" sz="1600" b="1" i="0" u="none" strike="noStrike" baseline="0" dirty="0">
                <a:latin typeface="SimplifiedArabic,Bold"/>
                <a:cs typeface="Alexandria" pitchFamily="2" charset="-78"/>
              </a:rPr>
              <a:t>المرحلة الخامسة: مرحلة التعلم (الاستفادة من الأزمة): </a:t>
            </a:r>
            <a:r>
              <a:rPr lang="ar-JO" sz="1600" b="0" i="0" u="none" strike="noStrike" baseline="0" dirty="0">
                <a:latin typeface="SimplifiedArabic"/>
                <a:cs typeface="Alexandria" pitchFamily="2" charset="-78"/>
              </a:rPr>
              <a:t>لابدّ من دراسة وتحليل الأحداث واستخلاص الدروس والعبر من تلك الأزمة أو من الأزمات المشابهة التي يمكن للمنظمة أن تقع فيها:(اليوسفي،2015)    </a:t>
            </a:r>
            <a:endParaRPr kumimoji="0" lang="ar-JO" sz="1600" b="0" i="0" u="none" strike="noStrike" kern="0" cap="none" spc="0" normalizeH="0" baseline="0" noProof="0" dirty="0">
              <a:ln>
                <a:noFill/>
              </a:ln>
              <a:solidFill>
                <a:srgbClr val="333333"/>
              </a:solidFill>
              <a:effectLst/>
              <a:uLnTx/>
              <a:uFillTx/>
              <a:latin typeface="Arimo"/>
              <a:cs typeface="Alexandria" pitchFamily="2" charset="-78"/>
              <a:sym typeface="Arial"/>
            </a:endParaRPr>
          </a:p>
        </p:txBody>
      </p:sp>
      <p:sp>
        <p:nvSpPr>
          <p:cNvPr id="30" name="TextBox 29">
            <a:extLst>
              <a:ext uri="{FF2B5EF4-FFF2-40B4-BE49-F238E27FC236}">
                <a16:creationId xmlns:a16="http://schemas.microsoft.com/office/drawing/2014/main" id="{EED99966-2965-44C8-AF66-2CBBFFFFCABC}"/>
              </a:ext>
            </a:extLst>
          </p:cNvPr>
          <p:cNvSpPr txBox="1"/>
          <p:nvPr/>
        </p:nvSpPr>
        <p:spPr>
          <a:xfrm>
            <a:off x="4007768" y="203906"/>
            <a:ext cx="4634914" cy="523220"/>
          </a:xfrm>
          <a:prstGeom prst="rect">
            <a:avLst/>
          </a:prstGeom>
          <a:noFill/>
        </p:spPr>
        <p:txBody>
          <a:bodyPr wrap="square">
            <a:spAutoFit/>
          </a:bodyPr>
          <a:lstStyle/>
          <a:p>
            <a:r>
              <a:rPr kumimoji="0" lang="ar-JO" sz="2800" b="1" i="0" u="none" strike="noStrike" kern="0" cap="none" spc="0" normalizeH="0" baseline="0" noProof="0" dirty="0">
                <a:ln>
                  <a:noFill/>
                </a:ln>
                <a:solidFill>
                  <a:srgbClr val="000000"/>
                </a:solidFill>
                <a:effectLst/>
                <a:uLnTx/>
                <a:uFillTx/>
                <a:latin typeface="SimplifiedArabic,Bold"/>
                <a:cs typeface="Alexandria" pitchFamily="2" charset="-78"/>
                <a:sym typeface="Arial"/>
              </a:rPr>
              <a:t>مراحل إدارة الأزمات</a:t>
            </a:r>
            <a:endParaRPr lang="en-GB" sz="28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1AD08CFC-505B-6DCB-C1FE-F1529473FBD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14424254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1127448" y="1750685"/>
            <a:ext cx="3424955" cy="191858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sz="2800" dirty="0">
              <a:latin typeface="Alexandria" pitchFamily="2" charset="-78"/>
            </a:endParaRPr>
          </a:p>
        </p:txBody>
      </p:sp>
      <p:sp>
        <p:nvSpPr>
          <p:cNvPr id="9" name="Oval 8"/>
          <p:cNvSpPr/>
          <p:nvPr/>
        </p:nvSpPr>
        <p:spPr>
          <a:xfrm>
            <a:off x="7608444" y="3875118"/>
            <a:ext cx="2245915" cy="1930146"/>
          </a:xfrm>
          <a:prstGeom prst="ellipse">
            <a:avLst/>
          </a:prstGeom>
          <a:gradFill>
            <a:gsLst>
              <a:gs pos="4000">
                <a:schemeClr val="accent4">
                  <a:lumMod val="60000"/>
                  <a:lumOff val="40000"/>
                </a:schemeClr>
              </a:gs>
              <a:gs pos="97000">
                <a:schemeClr val="accent4">
                  <a:lumMod val="40000"/>
                  <a:lumOff val="60000"/>
                </a:schemeClr>
              </a:gs>
              <a:gs pos="53000">
                <a:srgbClr val="E8DAB4"/>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تكوين لجان لدراسة الأزمة</a:t>
            </a:r>
            <a:endParaRPr lang="ko-KR" altLang="en-US" sz="2400" b="1" dirty="0">
              <a:solidFill>
                <a:srgbClr val="002060"/>
              </a:solidFill>
              <a:latin typeface="Alexandria" pitchFamily="2" charset="-78"/>
            </a:endParaRPr>
          </a:p>
        </p:txBody>
      </p:sp>
      <p:sp>
        <p:nvSpPr>
          <p:cNvPr id="10" name="Oval 9"/>
          <p:cNvSpPr/>
          <p:nvPr/>
        </p:nvSpPr>
        <p:spPr>
          <a:xfrm>
            <a:off x="468778" y="3865375"/>
            <a:ext cx="2628987" cy="1824203"/>
          </a:xfrm>
          <a:prstGeom prst="ellipse">
            <a:avLst/>
          </a:prstGeom>
          <a:gradFill>
            <a:gsLst>
              <a:gs pos="4000">
                <a:schemeClr val="accent4">
                  <a:lumMod val="60000"/>
                  <a:lumOff val="40000"/>
                </a:schemeClr>
              </a:gs>
              <a:gs pos="97000">
                <a:schemeClr val="accent4">
                  <a:lumMod val="40000"/>
                  <a:lumOff val="60000"/>
                </a:schemeClr>
              </a:gs>
              <a:gs pos="53000">
                <a:srgbClr val="E8DAB4"/>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تفريع الأزمة</a:t>
            </a:r>
            <a:endParaRPr lang="ko-KR" altLang="en-US" sz="2400" b="1" dirty="0">
              <a:solidFill>
                <a:srgbClr val="002060"/>
              </a:solidFill>
              <a:latin typeface="Alexandria" pitchFamily="2" charset="-78"/>
            </a:endParaRPr>
          </a:p>
        </p:txBody>
      </p:sp>
      <p:sp>
        <p:nvSpPr>
          <p:cNvPr id="12" name="Oval 11"/>
          <p:cNvSpPr/>
          <p:nvPr/>
        </p:nvSpPr>
        <p:spPr>
          <a:xfrm>
            <a:off x="5620341" y="3865376"/>
            <a:ext cx="2304952" cy="2083904"/>
          </a:xfrm>
          <a:prstGeom prst="ellipse">
            <a:avLst/>
          </a:prstGeom>
          <a:gradFill>
            <a:gsLst>
              <a:gs pos="4000">
                <a:schemeClr val="accent4">
                  <a:lumMod val="60000"/>
                  <a:lumOff val="40000"/>
                </a:schemeClr>
              </a:gs>
              <a:gs pos="97000">
                <a:schemeClr val="accent4">
                  <a:lumMod val="40000"/>
                  <a:lumOff val="60000"/>
                </a:schemeClr>
              </a:gs>
              <a:gs pos="53000">
                <a:srgbClr val="E8DAB4"/>
              </a:gs>
            </a:gsLst>
            <a:path path="circle">
              <a:fillToRect t="100000" r="100000"/>
            </a:path>
          </a:gra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13" name="Oval 12"/>
          <p:cNvSpPr/>
          <p:nvPr/>
        </p:nvSpPr>
        <p:spPr>
          <a:xfrm>
            <a:off x="3136188" y="356595"/>
            <a:ext cx="5805359" cy="174472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800" b="1" dirty="0">
                <a:solidFill>
                  <a:srgbClr val="002060"/>
                </a:solidFill>
                <a:latin typeface="Alexandria" pitchFamily="2" charset="-78"/>
                <a:cs typeface="Alexandria" pitchFamily="2" charset="-78"/>
              </a:rPr>
              <a:t>أساليب مواجهة الأزمات: الأساليب التقليدية</a:t>
            </a:r>
            <a:endParaRPr lang="ko-KR" altLang="en-US" sz="2800" b="1" dirty="0">
              <a:solidFill>
                <a:srgbClr val="002060"/>
              </a:solidFill>
              <a:latin typeface="Alexandria" pitchFamily="2" charset="-78"/>
            </a:endParaRPr>
          </a:p>
        </p:txBody>
      </p:sp>
      <p:sp>
        <p:nvSpPr>
          <p:cNvPr id="36" name="Rectangle 35"/>
          <p:cNvSpPr/>
          <p:nvPr/>
        </p:nvSpPr>
        <p:spPr>
          <a:xfrm>
            <a:off x="6038868" y="4094721"/>
            <a:ext cx="1490720" cy="1200329"/>
          </a:xfrm>
          <a:prstGeom prst="rect">
            <a:avLst/>
          </a:prstGeom>
          <a:noFill/>
        </p:spPr>
        <p:txBody>
          <a:bodyPr wrap="square">
            <a:spAutoFit/>
          </a:bodyPr>
          <a:lstStyle/>
          <a:p>
            <a:pPr algn="ctr"/>
            <a:r>
              <a:rPr lang="ar-JO" sz="2400" b="1" i="0" u="none" strike="noStrike" baseline="0" dirty="0">
                <a:solidFill>
                  <a:srgbClr val="002060"/>
                </a:solidFill>
                <a:latin typeface="SimplifiedArabic,Bold"/>
                <a:cs typeface="Alexandria" pitchFamily="2" charset="-78"/>
              </a:rPr>
              <a:t>التقليل من شأن الأزمة</a:t>
            </a:r>
            <a:endParaRPr lang="en-US" sz="2400" b="1" dirty="0">
              <a:solidFill>
                <a:srgbClr val="002060"/>
              </a:solidFill>
              <a:latin typeface="Alexandria" pitchFamily="2" charset="-78"/>
              <a:cs typeface="Alexandria" pitchFamily="2" charset="-78"/>
            </a:endParaRPr>
          </a:p>
        </p:txBody>
      </p:sp>
      <p:sp>
        <p:nvSpPr>
          <p:cNvPr id="37" name="Rectangle 36"/>
          <p:cNvSpPr/>
          <p:nvPr/>
        </p:nvSpPr>
        <p:spPr>
          <a:xfrm>
            <a:off x="1429966" y="880512"/>
            <a:ext cx="2500009" cy="523220"/>
          </a:xfrm>
          <a:prstGeom prst="rect">
            <a:avLst/>
          </a:prstGeom>
        </p:spPr>
        <p:txBody>
          <a:bodyPr wrap="square">
            <a:spAutoFit/>
          </a:bodyPr>
          <a:lstStyle/>
          <a:p>
            <a:pPr algn="ctr" rtl="1"/>
            <a:endParaRPr lang="en-US" sz="2800" dirty="0">
              <a:latin typeface="Alexandria" pitchFamily="2" charset="-78"/>
              <a:cs typeface="Alexandria" pitchFamily="2" charset="-78"/>
            </a:endParaRPr>
          </a:p>
        </p:txBody>
      </p:sp>
      <p:sp>
        <p:nvSpPr>
          <p:cNvPr id="38" name="Rectangle 37"/>
          <p:cNvSpPr/>
          <p:nvPr/>
        </p:nvSpPr>
        <p:spPr>
          <a:xfrm>
            <a:off x="1429966" y="2192215"/>
            <a:ext cx="2793826" cy="830997"/>
          </a:xfrm>
          <a:prstGeom prst="rect">
            <a:avLst/>
          </a:prstGeom>
        </p:spPr>
        <p:txBody>
          <a:bodyPr wrap="square">
            <a:spAutoFit/>
          </a:bodyPr>
          <a:lstStyle/>
          <a:p>
            <a:pPr algn="ctr"/>
            <a:r>
              <a:rPr lang="ar-JO" sz="2400" b="1" dirty="0">
                <a:solidFill>
                  <a:srgbClr val="002060"/>
                </a:solidFill>
                <a:latin typeface="Alexandria" pitchFamily="2" charset="-78"/>
                <a:cs typeface="Alexandria" pitchFamily="2" charset="-78"/>
              </a:rPr>
              <a:t>عزل القوى الفاعلة في الأزمة</a:t>
            </a:r>
            <a:endParaRPr lang="ko-KR" altLang="en-US" sz="2400" b="1" dirty="0">
              <a:solidFill>
                <a:srgbClr val="002060"/>
              </a:solidFill>
              <a:latin typeface="Alexandria" pitchFamily="2" charset="-78"/>
              <a:cs typeface="Alexandria" pitchFamily="2" charset="-78"/>
            </a:endParaRPr>
          </a:p>
        </p:txBody>
      </p:sp>
      <p:sp>
        <p:nvSpPr>
          <p:cNvPr id="18" name="Oval 17">
            <a:extLst>
              <a:ext uri="{FF2B5EF4-FFF2-40B4-BE49-F238E27FC236}">
                <a16:creationId xmlns:a16="http://schemas.microsoft.com/office/drawing/2014/main" id="{0ABA3736-CF11-49E1-9E29-E8874689AA28}"/>
              </a:ext>
            </a:extLst>
          </p:cNvPr>
          <p:cNvSpPr/>
          <p:nvPr/>
        </p:nvSpPr>
        <p:spPr>
          <a:xfrm>
            <a:off x="3052605" y="3875118"/>
            <a:ext cx="2528308" cy="1918581"/>
          </a:xfrm>
          <a:prstGeom prst="ellipse">
            <a:avLst/>
          </a:prstGeom>
          <a:gradFill>
            <a:gsLst>
              <a:gs pos="4000">
                <a:schemeClr val="accent4">
                  <a:lumMod val="60000"/>
                  <a:lumOff val="40000"/>
                </a:schemeClr>
              </a:gs>
              <a:gs pos="97000">
                <a:schemeClr val="accent4">
                  <a:lumMod val="40000"/>
                  <a:lumOff val="60000"/>
                </a:schemeClr>
              </a:gs>
              <a:gs pos="53000">
                <a:srgbClr val="E8DAB4"/>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200" b="1" dirty="0">
                <a:solidFill>
                  <a:srgbClr val="002060"/>
                </a:solidFill>
                <a:latin typeface="Alexandria" pitchFamily="2" charset="-78"/>
                <a:cs typeface="Alexandria" pitchFamily="2" charset="-78"/>
              </a:rPr>
              <a:t>السماح بظهور الضغوط الداخلية للأزمة</a:t>
            </a:r>
            <a:endParaRPr lang="ko-KR" altLang="en-US" sz="2200" b="1" dirty="0">
              <a:solidFill>
                <a:srgbClr val="002060"/>
              </a:solidFill>
              <a:latin typeface="Alexandria" pitchFamily="2" charset="-78"/>
            </a:endParaRPr>
          </a:p>
        </p:txBody>
      </p:sp>
      <p:sp>
        <p:nvSpPr>
          <p:cNvPr id="20" name="Oval 19">
            <a:extLst>
              <a:ext uri="{FF2B5EF4-FFF2-40B4-BE49-F238E27FC236}">
                <a16:creationId xmlns:a16="http://schemas.microsoft.com/office/drawing/2014/main" id="{EFE24DEF-C019-416E-BD17-1201EACC0643}"/>
              </a:ext>
            </a:extLst>
          </p:cNvPr>
          <p:cNvSpPr/>
          <p:nvPr/>
        </p:nvSpPr>
        <p:spPr>
          <a:xfrm>
            <a:off x="9537510" y="3879243"/>
            <a:ext cx="2574973" cy="1824203"/>
          </a:xfrm>
          <a:prstGeom prst="ellipse">
            <a:avLst/>
          </a:prstGeom>
          <a:gradFill>
            <a:gsLst>
              <a:gs pos="4000">
                <a:schemeClr val="accent4">
                  <a:lumMod val="60000"/>
                  <a:lumOff val="40000"/>
                </a:schemeClr>
              </a:gs>
              <a:gs pos="97000">
                <a:schemeClr val="accent4">
                  <a:lumMod val="40000"/>
                  <a:lumOff val="60000"/>
                </a:schemeClr>
              </a:gs>
              <a:gs pos="53000">
                <a:srgbClr val="E8DAB4"/>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تأجيل ظهور الأزمة</a:t>
            </a:r>
            <a:endParaRPr lang="ko-KR" altLang="en-US" sz="2400" b="1" dirty="0">
              <a:solidFill>
                <a:srgbClr val="002060"/>
              </a:solidFill>
              <a:latin typeface="Alexandria" pitchFamily="2" charset="-78"/>
            </a:endParaRPr>
          </a:p>
        </p:txBody>
      </p:sp>
      <p:sp>
        <p:nvSpPr>
          <p:cNvPr id="21" name="Oval 20">
            <a:extLst>
              <a:ext uri="{FF2B5EF4-FFF2-40B4-BE49-F238E27FC236}">
                <a16:creationId xmlns:a16="http://schemas.microsoft.com/office/drawing/2014/main" id="{49E69125-DC45-45AA-A916-8BDD5E7B7E61}"/>
              </a:ext>
            </a:extLst>
          </p:cNvPr>
          <p:cNvSpPr/>
          <p:nvPr/>
        </p:nvSpPr>
        <p:spPr>
          <a:xfrm>
            <a:off x="8551144" y="1869130"/>
            <a:ext cx="3424956" cy="182420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إنكار الأزمة وعدم إعلانها</a:t>
            </a:r>
            <a:endParaRPr lang="ko-KR" altLang="en-US" sz="2400" b="1" dirty="0">
              <a:solidFill>
                <a:srgbClr val="002060"/>
              </a:solidFill>
              <a:latin typeface="Alexandria" pitchFamily="2" charset="-78"/>
            </a:endParaRPr>
          </a:p>
        </p:txBody>
      </p:sp>
      <p:sp>
        <p:nvSpPr>
          <p:cNvPr id="17" name="TextBox 16">
            <a:extLst>
              <a:ext uri="{FF2B5EF4-FFF2-40B4-BE49-F238E27FC236}">
                <a16:creationId xmlns:a16="http://schemas.microsoft.com/office/drawing/2014/main" id="{B517AC55-198F-428D-9520-DDBBF0166495}"/>
              </a:ext>
            </a:extLst>
          </p:cNvPr>
          <p:cNvSpPr txBox="1"/>
          <p:nvPr/>
        </p:nvSpPr>
        <p:spPr>
          <a:xfrm>
            <a:off x="165046" y="6235700"/>
            <a:ext cx="1610474" cy="307777"/>
          </a:xfrm>
          <a:prstGeom prst="rect">
            <a:avLst/>
          </a:prstGeom>
          <a:noFill/>
        </p:spPr>
        <p:txBody>
          <a:bodyPr wrap="square">
            <a:spAutoFit/>
          </a:bodyPr>
          <a:lstStyle/>
          <a:p>
            <a:r>
              <a:rPr lang="ar-JO" dirty="0">
                <a:latin typeface="Alexandria" pitchFamily="2" charset="-78"/>
                <a:cs typeface="Alexandria" pitchFamily="2" charset="-78"/>
              </a:rPr>
              <a:t>(اليوسفي،2015)</a:t>
            </a:r>
            <a:endParaRPr lang="en-GB"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EBD967D4-34EE-D29B-6103-F4F9B564342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3612567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1242151" y="3025141"/>
            <a:ext cx="1938789" cy="191858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sz="2800" dirty="0">
              <a:latin typeface="Alexandria" pitchFamily="2" charset="-78"/>
            </a:endParaRPr>
          </a:p>
        </p:txBody>
      </p:sp>
      <p:sp>
        <p:nvSpPr>
          <p:cNvPr id="9" name="Oval 8"/>
          <p:cNvSpPr/>
          <p:nvPr/>
        </p:nvSpPr>
        <p:spPr>
          <a:xfrm>
            <a:off x="8618986" y="3072329"/>
            <a:ext cx="1824203" cy="182420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احتواء الأزمة</a:t>
            </a:r>
            <a:endParaRPr lang="ko-KR" altLang="en-US" sz="2400" b="1" dirty="0">
              <a:solidFill>
                <a:srgbClr val="002060"/>
              </a:solidFill>
              <a:latin typeface="Alexandria" pitchFamily="2" charset="-78"/>
            </a:endParaRPr>
          </a:p>
        </p:txBody>
      </p:sp>
      <p:sp>
        <p:nvSpPr>
          <p:cNvPr id="10" name="Oval 9"/>
          <p:cNvSpPr/>
          <p:nvPr/>
        </p:nvSpPr>
        <p:spPr>
          <a:xfrm>
            <a:off x="2866852" y="3889691"/>
            <a:ext cx="1864898" cy="182420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تفتيت الأزمة</a:t>
            </a:r>
            <a:endParaRPr lang="ko-KR" altLang="en-US" sz="2400" b="1" dirty="0">
              <a:solidFill>
                <a:srgbClr val="002060"/>
              </a:solidFill>
              <a:latin typeface="Alexandria" pitchFamily="2" charset="-78"/>
            </a:endParaRPr>
          </a:p>
        </p:txBody>
      </p:sp>
      <p:sp>
        <p:nvSpPr>
          <p:cNvPr id="12" name="Oval 11"/>
          <p:cNvSpPr/>
          <p:nvPr/>
        </p:nvSpPr>
        <p:spPr>
          <a:xfrm>
            <a:off x="7258565" y="4147221"/>
            <a:ext cx="1824203" cy="1824203"/>
          </a:xfrm>
          <a:prstGeom prst="ellipse">
            <a:avLst/>
          </a:prstGeom>
          <a:solidFill>
            <a:srgbClr val="00B0F0"/>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13" name="Oval 12"/>
          <p:cNvSpPr/>
          <p:nvPr/>
        </p:nvSpPr>
        <p:spPr>
          <a:xfrm>
            <a:off x="2909911" y="637894"/>
            <a:ext cx="6259823" cy="174472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800" b="1" dirty="0">
                <a:solidFill>
                  <a:srgbClr val="002060"/>
                </a:solidFill>
                <a:latin typeface="Alexandria" pitchFamily="2" charset="-78"/>
                <a:cs typeface="Alexandria" pitchFamily="2" charset="-78"/>
              </a:rPr>
              <a:t>أساليب مواجهة الأزمات: الأساليب الحديثة</a:t>
            </a:r>
            <a:endParaRPr lang="ko-KR" altLang="en-US" sz="2800" b="1" dirty="0">
              <a:solidFill>
                <a:srgbClr val="002060"/>
              </a:solidFill>
              <a:latin typeface="Alexandria" pitchFamily="2" charset="-78"/>
            </a:endParaRPr>
          </a:p>
        </p:txBody>
      </p:sp>
      <p:sp>
        <p:nvSpPr>
          <p:cNvPr id="8" name="Up Arrow 7"/>
          <p:cNvSpPr/>
          <p:nvPr/>
        </p:nvSpPr>
        <p:spPr>
          <a:xfrm rot="2197571">
            <a:off x="4291768" y="3266071"/>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32" name="Up Arrow 31"/>
          <p:cNvSpPr/>
          <p:nvPr/>
        </p:nvSpPr>
        <p:spPr>
          <a:xfrm rot="20807293">
            <a:off x="6741047" y="3610537"/>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33" name="Up Arrow 32"/>
          <p:cNvSpPr/>
          <p:nvPr/>
        </p:nvSpPr>
        <p:spPr>
          <a:xfrm rot="19054844">
            <a:off x="8057096" y="3025226"/>
            <a:ext cx="646176" cy="1040203"/>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34" name="Up Arrow 33"/>
          <p:cNvSpPr/>
          <p:nvPr/>
        </p:nvSpPr>
        <p:spPr>
          <a:xfrm rot="2888182">
            <a:off x="3420452" y="2670595"/>
            <a:ext cx="646176" cy="1080219"/>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36" name="Rectangle 35"/>
          <p:cNvSpPr/>
          <p:nvPr/>
        </p:nvSpPr>
        <p:spPr>
          <a:xfrm>
            <a:off x="7541289" y="4466668"/>
            <a:ext cx="1453402" cy="954107"/>
          </a:xfrm>
          <a:prstGeom prst="rect">
            <a:avLst/>
          </a:prstGeom>
          <a:noFill/>
        </p:spPr>
        <p:txBody>
          <a:bodyPr wrap="square">
            <a:spAutoFit/>
          </a:bodyPr>
          <a:lstStyle/>
          <a:p>
            <a:pPr algn="ctr"/>
            <a:r>
              <a:rPr lang="ar-JO" sz="2800" b="1" i="0" u="none" strike="noStrike" baseline="0" dirty="0">
                <a:latin typeface="SimplifiedArabic,Bold"/>
                <a:cs typeface="Alexandria" pitchFamily="2" charset="-78"/>
              </a:rPr>
              <a:t>تصعيد الأزمة</a:t>
            </a:r>
            <a:endParaRPr lang="en-US" sz="2800" b="1" dirty="0">
              <a:solidFill>
                <a:srgbClr val="002060"/>
              </a:solidFill>
              <a:latin typeface="Alexandria" pitchFamily="2" charset="-78"/>
              <a:cs typeface="Alexandria" pitchFamily="2" charset="-78"/>
            </a:endParaRPr>
          </a:p>
        </p:txBody>
      </p:sp>
      <p:sp>
        <p:nvSpPr>
          <p:cNvPr id="37" name="Rectangle 36"/>
          <p:cNvSpPr/>
          <p:nvPr/>
        </p:nvSpPr>
        <p:spPr>
          <a:xfrm>
            <a:off x="1429966" y="880512"/>
            <a:ext cx="2500009" cy="523220"/>
          </a:xfrm>
          <a:prstGeom prst="rect">
            <a:avLst/>
          </a:prstGeom>
        </p:spPr>
        <p:txBody>
          <a:bodyPr wrap="square">
            <a:spAutoFit/>
          </a:bodyPr>
          <a:lstStyle/>
          <a:p>
            <a:pPr algn="ctr" rtl="1"/>
            <a:endParaRPr lang="en-US" sz="2800" dirty="0">
              <a:latin typeface="Alexandria" pitchFamily="2" charset="-78"/>
              <a:cs typeface="Alexandria" pitchFamily="2" charset="-78"/>
            </a:endParaRPr>
          </a:p>
        </p:txBody>
      </p:sp>
      <p:sp>
        <p:nvSpPr>
          <p:cNvPr id="38" name="Rectangle 37"/>
          <p:cNvSpPr/>
          <p:nvPr/>
        </p:nvSpPr>
        <p:spPr>
          <a:xfrm>
            <a:off x="1574185" y="3426013"/>
            <a:ext cx="1225685" cy="1200329"/>
          </a:xfrm>
          <a:prstGeom prst="rect">
            <a:avLst/>
          </a:prstGeom>
        </p:spPr>
        <p:txBody>
          <a:bodyPr wrap="square">
            <a:spAutoFit/>
          </a:bodyPr>
          <a:lstStyle/>
          <a:p>
            <a:pPr algn="ctr"/>
            <a:r>
              <a:rPr lang="ar-JO" sz="2400" b="1" dirty="0">
                <a:solidFill>
                  <a:srgbClr val="002060"/>
                </a:solidFill>
                <a:latin typeface="Alexandria" pitchFamily="2" charset="-78"/>
                <a:cs typeface="Alexandria" pitchFamily="2" charset="-78"/>
              </a:rPr>
              <a:t>تحويل مسار الأزمة</a:t>
            </a:r>
            <a:endParaRPr lang="ko-KR" altLang="en-US" sz="2400" b="1" dirty="0">
              <a:solidFill>
                <a:srgbClr val="002060"/>
              </a:solidFill>
              <a:latin typeface="Alexandria" pitchFamily="2" charset="-78"/>
              <a:cs typeface="Alexandria" pitchFamily="2" charset="-78"/>
            </a:endParaRPr>
          </a:p>
        </p:txBody>
      </p:sp>
      <p:sp>
        <p:nvSpPr>
          <p:cNvPr id="18" name="Oval 17">
            <a:extLst>
              <a:ext uri="{FF2B5EF4-FFF2-40B4-BE49-F238E27FC236}">
                <a16:creationId xmlns:a16="http://schemas.microsoft.com/office/drawing/2014/main" id="{0ABA3736-CF11-49E1-9E29-E8874689AA28}"/>
              </a:ext>
            </a:extLst>
          </p:cNvPr>
          <p:cNvSpPr/>
          <p:nvPr/>
        </p:nvSpPr>
        <p:spPr>
          <a:xfrm>
            <a:off x="4724509" y="4272976"/>
            <a:ext cx="2451612" cy="182420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latin typeface="Alexandria" pitchFamily="2" charset="-78"/>
                <a:cs typeface="Alexandria" pitchFamily="2" charset="-78"/>
              </a:rPr>
              <a:t>تفريغ الأزمة من</a:t>
            </a:r>
            <a:r>
              <a:rPr lang="ar-AE" sz="2400" b="1" dirty="0">
                <a:solidFill>
                  <a:srgbClr val="002060"/>
                </a:solidFill>
                <a:latin typeface="Alexandria" pitchFamily="2" charset="-78"/>
                <a:cs typeface="Alexandria" pitchFamily="2" charset="-78"/>
              </a:rPr>
              <a:t> </a:t>
            </a:r>
            <a:r>
              <a:rPr lang="ar-JO" sz="2400" b="1" dirty="0">
                <a:solidFill>
                  <a:srgbClr val="002060"/>
                </a:solidFill>
                <a:latin typeface="Alexandria" pitchFamily="2" charset="-78"/>
                <a:cs typeface="Alexandria" pitchFamily="2" charset="-78"/>
              </a:rPr>
              <a:t>مضمونها</a:t>
            </a:r>
            <a:endParaRPr lang="ko-KR" altLang="en-US" sz="2400" b="1" dirty="0">
              <a:solidFill>
                <a:srgbClr val="002060"/>
              </a:solidFill>
              <a:latin typeface="Alexandria" pitchFamily="2" charset="-78"/>
            </a:endParaRPr>
          </a:p>
        </p:txBody>
      </p:sp>
      <p:sp>
        <p:nvSpPr>
          <p:cNvPr id="19" name="Up Arrow 7">
            <a:extLst>
              <a:ext uri="{FF2B5EF4-FFF2-40B4-BE49-F238E27FC236}">
                <a16:creationId xmlns:a16="http://schemas.microsoft.com/office/drawing/2014/main" id="{547D70AB-43E7-4873-AC47-B29873FBF921}"/>
              </a:ext>
            </a:extLst>
          </p:cNvPr>
          <p:cNvSpPr/>
          <p:nvPr/>
        </p:nvSpPr>
        <p:spPr>
          <a:xfrm rot="1331571">
            <a:off x="5464460" y="3558175"/>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20" name="TextBox 19">
            <a:extLst>
              <a:ext uri="{FF2B5EF4-FFF2-40B4-BE49-F238E27FC236}">
                <a16:creationId xmlns:a16="http://schemas.microsoft.com/office/drawing/2014/main" id="{8A3E0C7B-4B50-494B-9892-18B0622BCC25}"/>
              </a:ext>
            </a:extLst>
          </p:cNvPr>
          <p:cNvSpPr txBox="1"/>
          <p:nvPr/>
        </p:nvSpPr>
        <p:spPr>
          <a:xfrm>
            <a:off x="153904" y="6525344"/>
            <a:ext cx="1765632" cy="307777"/>
          </a:xfrm>
          <a:prstGeom prst="rect">
            <a:avLst/>
          </a:prstGeom>
          <a:noFill/>
        </p:spPr>
        <p:txBody>
          <a:bodyPr wrap="square">
            <a:spAutoFit/>
          </a:bodyPr>
          <a:lstStyle/>
          <a:p>
            <a:r>
              <a:rPr lang="ar-JO" dirty="0">
                <a:latin typeface="Alexandria" pitchFamily="2" charset="-78"/>
                <a:cs typeface="Alexandria" pitchFamily="2" charset="-78"/>
              </a:rPr>
              <a:t>(اليوسفي،2015)</a:t>
            </a:r>
            <a:endParaRPr lang="en-GB"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76E9A389-9531-FD29-2C5E-664B3C1B829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38346982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E3EA2A2-DE5A-4292-AA15-56E18B229C48}"/>
              </a:ext>
            </a:extLst>
          </p:cNvPr>
          <p:cNvSpPr txBox="1">
            <a:spLocks/>
          </p:cNvSpPr>
          <p:nvPr/>
        </p:nvSpPr>
        <p:spPr>
          <a:xfrm>
            <a:off x="1127448" y="1412776"/>
            <a:ext cx="9433048" cy="1325563"/>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r>
              <a:rPr lang="ar-JO" sz="2800" b="1" dirty="0">
                <a:solidFill>
                  <a:schemeClr val="tx1"/>
                </a:solidFill>
                <a:latin typeface="Alexandria" pitchFamily="2" charset="-78"/>
                <a:cs typeface="Alexandria" pitchFamily="2" charset="-78"/>
              </a:rPr>
              <a:t>فكّر معي الآن: </a:t>
            </a:r>
            <a:r>
              <a:rPr lang="ar-SA" sz="2800" b="1" dirty="0">
                <a:solidFill>
                  <a:schemeClr val="tx1"/>
                </a:solidFill>
                <a:latin typeface="Alexandria" pitchFamily="2" charset="-78"/>
                <a:ea typeface="Calibri"/>
                <a:cs typeface="Alexandria" pitchFamily="2" charset="-78"/>
              </a:rPr>
              <a:t>ما </a:t>
            </a:r>
            <a:r>
              <a:rPr lang="ar-JO" sz="2800" b="1" dirty="0">
                <a:solidFill>
                  <a:schemeClr val="tx1"/>
                </a:solidFill>
                <a:latin typeface="Alexandria" pitchFamily="2" charset="-78"/>
                <a:cs typeface="Alexandria" pitchFamily="2" charset="-78"/>
              </a:rPr>
              <a:t>الفرق بين إدارة الأزمات والمخاطر؟</a:t>
            </a:r>
          </a:p>
          <a:p>
            <a:pPr algn="ctr" rtl="1"/>
            <a:endParaRPr lang="en-GB" sz="2800" u="sng" dirty="0">
              <a:solidFill>
                <a:schemeClr val="bg2"/>
              </a:solidFill>
              <a:latin typeface="Alexandria" pitchFamily="2" charset="-78"/>
              <a:cs typeface="Alexandria" pitchFamily="2" charset="-78"/>
            </a:endParaRPr>
          </a:p>
        </p:txBody>
      </p:sp>
      <p:pic>
        <p:nvPicPr>
          <p:cNvPr id="5"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98933" y="2366805"/>
            <a:ext cx="2295525" cy="2304256"/>
          </a:xfrm>
          <a:prstGeom prst="rect">
            <a:avLst/>
          </a:prstGeom>
        </p:spPr>
      </p:pic>
      <p:sp>
        <p:nvSpPr>
          <p:cNvPr id="9" name="TextBox 8">
            <a:extLst>
              <a:ext uri="{FF2B5EF4-FFF2-40B4-BE49-F238E27FC236}">
                <a16:creationId xmlns:a16="http://schemas.microsoft.com/office/drawing/2014/main" id="{A66206FD-4099-4EFF-B3D2-3B303A54F1A1}"/>
              </a:ext>
            </a:extLst>
          </p:cNvPr>
          <p:cNvSpPr txBox="1"/>
          <p:nvPr/>
        </p:nvSpPr>
        <p:spPr>
          <a:xfrm>
            <a:off x="7824192" y="3565757"/>
            <a:ext cx="3455124" cy="584775"/>
          </a:xfrm>
          <a:prstGeom prst="rect">
            <a:avLst/>
          </a:prstGeom>
          <a:noFill/>
        </p:spPr>
        <p:txBody>
          <a:bodyPr wrap="square">
            <a:spAutoFit/>
          </a:bodyPr>
          <a:lstStyle/>
          <a:p>
            <a:pPr algn="ctr"/>
            <a:r>
              <a:rPr lang="ar-JO" sz="3200" b="1" dirty="0">
                <a:solidFill>
                  <a:schemeClr val="tx1"/>
                </a:solidFill>
                <a:latin typeface="Alexandria" pitchFamily="2" charset="-78"/>
                <a:cs typeface="Alexandria" pitchFamily="2" charset="-78"/>
              </a:rPr>
              <a:t>الأحداث الحالية</a:t>
            </a:r>
            <a:r>
              <a:rPr lang="ar-JO" sz="3200" b="1" i="0" u="none" strike="noStrike" baseline="0" dirty="0">
                <a:solidFill>
                  <a:schemeClr val="tx1"/>
                </a:solidFill>
                <a:latin typeface="SimplifiedArabic,Bold"/>
                <a:cs typeface="Alexandria" pitchFamily="2" charset="-78"/>
              </a:rPr>
              <a:t> </a:t>
            </a:r>
          </a:p>
        </p:txBody>
      </p:sp>
      <p:sp>
        <p:nvSpPr>
          <p:cNvPr id="10" name="TextBox 9">
            <a:extLst>
              <a:ext uri="{FF2B5EF4-FFF2-40B4-BE49-F238E27FC236}">
                <a16:creationId xmlns:a16="http://schemas.microsoft.com/office/drawing/2014/main" id="{402F9F2E-F116-4AC4-BC67-80BEF481871B}"/>
              </a:ext>
            </a:extLst>
          </p:cNvPr>
          <p:cNvSpPr txBox="1"/>
          <p:nvPr/>
        </p:nvSpPr>
        <p:spPr>
          <a:xfrm>
            <a:off x="256442" y="3546681"/>
            <a:ext cx="4942491" cy="584775"/>
          </a:xfrm>
          <a:prstGeom prst="rect">
            <a:avLst/>
          </a:prstGeom>
          <a:noFill/>
        </p:spPr>
        <p:txBody>
          <a:bodyPr wrap="square">
            <a:spAutoFit/>
          </a:bodyPr>
          <a:lstStyle/>
          <a:p>
            <a:pPr algn="ctr"/>
            <a:r>
              <a:rPr lang="ar-JO" sz="3200" b="1" dirty="0">
                <a:solidFill>
                  <a:schemeClr val="tx1"/>
                </a:solidFill>
                <a:latin typeface="SimplifiedArabic,Bold"/>
                <a:cs typeface="Alexandria" pitchFamily="2" charset="-78"/>
              </a:rPr>
              <a:t>ا</a:t>
            </a:r>
            <a:r>
              <a:rPr lang="ar-JO" sz="3200" b="1" i="0" u="none" strike="noStrike" baseline="0" dirty="0">
                <a:solidFill>
                  <a:schemeClr val="tx1"/>
                </a:solidFill>
                <a:latin typeface="SimplifiedArabic,Bold"/>
                <a:cs typeface="Alexandria" pitchFamily="2" charset="-78"/>
              </a:rPr>
              <a:t>لت</a:t>
            </a:r>
            <a:r>
              <a:rPr lang="ar-AE" sz="3200" b="1" i="0" u="none" strike="noStrike" baseline="0" dirty="0">
                <a:solidFill>
                  <a:schemeClr val="tx1"/>
                </a:solidFill>
                <a:latin typeface="SimplifiedArabic,Bold"/>
                <a:cs typeface="Alexandria" pitchFamily="2" charset="-78"/>
              </a:rPr>
              <a:t>ّ</a:t>
            </a:r>
            <a:r>
              <a:rPr lang="ar-JO" sz="3200" b="1" i="0" u="none" strike="noStrike" baseline="0" dirty="0">
                <a:solidFill>
                  <a:schemeClr val="tx1"/>
                </a:solidFill>
                <a:latin typeface="SimplifiedArabic,Bold"/>
                <a:cs typeface="Alexandria" pitchFamily="2" charset="-78"/>
              </a:rPr>
              <a:t>وقعات </a:t>
            </a:r>
            <a:r>
              <a:rPr lang="ar-AE" sz="3200" b="1" i="0" u="none" strike="noStrike" baseline="0" dirty="0">
                <a:solidFill>
                  <a:schemeClr val="tx1"/>
                </a:solidFill>
                <a:latin typeface="SimplifiedArabic,Bold"/>
                <a:cs typeface="Alexandria" pitchFamily="2" charset="-78"/>
              </a:rPr>
              <a:t>ال</a:t>
            </a:r>
            <a:r>
              <a:rPr lang="ar-JO" sz="3200" b="1" i="0" u="none" strike="noStrike" baseline="0" dirty="0">
                <a:solidFill>
                  <a:schemeClr val="tx1"/>
                </a:solidFill>
                <a:latin typeface="SimplifiedArabic,Bold"/>
                <a:cs typeface="Alexandria" pitchFamily="2" charset="-78"/>
              </a:rPr>
              <a:t>مستقبلية </a:t>
            </a:r>
            <a:endParaRPr lang="en-GB" sz="3200" b="1" dirty="0">
              <a:solidFill>
                <a:schemeClr val="tx1"/>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35736590-8729-7190-D26E-DD03C5C83F4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custDataLst>
      <p:tags r:id="rId1"/>
    </p:custDataLst>
    <p:extLst>
      <p:ext uri="{BB962C8B-B14F-4D97-AF65-F5344CB8AC3E}">
        <p14:creationId xmlns:p14="http://schemas.microsoft.com/office/powerpoint/2010/main" val="44070249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9AE3D26-BCF8-47AF-9741-CA9B958B8D23}"/>
              </a:ext>
            </a:extLst>
          </p:cNvPr>
          <p:cNvSpPr txBox="1"/>
          <p:nvPr/>
        </p:nvSpPr>
        <p:spPr>
          <a:xfrm>
            <a:off x="2351584" y="1700808"/>
            <a:ext cx="7704856" cy="1569660"/>
          </a:xfrm>
          <a:prstGeom prst="rect">
            <a:avLst/>
          </a:prstGeom>
          <a:noFill/>
        </p:spPr>
        <p:txBody>
          <a:bodyPr wrap="square">
            <a:spAutoFit/>
          </a:bodyPr>
          <a:lstStyle/>
          <a:p>
            <a:pPr algn="ctr"/>
            <a:r>
              <a:rPr lang="ar-JO" sz="4800" b="1" dirty="0">
                <a:solidFill>
                  <a:schemeClr val="tx1"/>
                </a:solidFill>
                <a:latin typeface="Alexandria" pitchFamily="2" charset="-78"/>
                <a:cs typeface="Alexandria" pitchFamily="2" charset="-78"/>
              </a:rPr>
              <a:t>إدارة المخاطر</a:t>
            </a:r>
          </a:p>
          <a:p>
            <a:pPr algn="ctr"/>
            <a:r>
              <a:rPr lang="en-GB" sz="4800" dirty="0">
                <a:solidFill>
                  <a:schemeClr val="tx1"/>
                </a:solidFill>
                <a:latin typeface="Alexandria" pitchFamily="2" charset="-78"/>
                <a:cs typeface="Alexandria" pitchFamily="2" charset="-78"/>
              </a:rPr>
              <a:t>Risk Management</a:t>
            </a:r>
          </a:p>
        </p:txBody>
      </p:sp>
      <p:pic>
        <p:nvPicPr>
          <p:cNvPr id="3" name="Graphic 21">
            <a:extLst>
              <a:ext uri="{FF2B5EF4-FFF2-40B4-BE49-F238E27FC236}">
                <a16:creationId xmlns:a16="http://schemas.microsoft.com/office/drawing/2014/main" id="{FE2859D0-615C-096F-7225-CB415D72677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27272106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FCB936A-7265-4118-844A-CFE95CAA8B67}"/>
              </a:ext>
            </a:extLst>
          </p:cNvPr>
          <p:cNvSpPr txBox="1"/>
          <p:nvPr/>
        </p:nvSpPr>
        <p:spPr>
          <a:xfrm>
            <a:off x="214140" y="877917"/>
            <a:ext cx="11737304" cy="5621219"/>
          </a:xfrm>
          <a:prstGeom prst="rect">
            <a:avLst/>
          </a:prstGeom>
          <a:noFill/>
        </p:spPr>
        <p:txBody>
          <a:bodyPr wrap="square">
            <a:spAutoFit/>
          </a:bodyPr>
          <a:lstStyle/>
          <a:p>
            <a:pPr algn="r">
              <a:lnSpc>
                <a:spcPct val="150000"/>
              </a:lnSpc>
            </a:pPr>
            <a:r>
              <a:rPr lang="ar-JO" sz="2200" b="1" dirty="0">
                <a:latin typeface="Alexandria" pitchFamily="2" charset="-78"/>
                <a:cs typeface="Alexandria" pitchFamily="2" charset="-78"/>
              </a:rPr>
              <a:t>مقدمة</a:t>
            </a:r>
          </a:p>
          <a:p>
            <a:pPr algn="r">
              <a:lnSpc>
                <a:spcPct val="150000"/>
              </a:lnSpc>
            </a:pPr>
            <a:r>
              <a:rPr lang="ar-JO" sz="2200" dirty="0">
                <a:latin typeface="Alexandria" pitchFamily="2" charset="-78"/>
                <a:cs typeface="Alexandria" pitchFamily="2" charset="-78"/>
              </a:rPr>
              <a:t>        يُشير مُصطلح إدارة المخاطر إلى عملية تخطيط نشاطات المؤسسة المُرتبطة بمواردها البشرية والمادية، وتنظيمها وقيادتها والتحكّم بها بهدف الحد من آثار المخاطر التي قد تتعرّض لها المنظمة. </a:t>
            </a:r>
          </a:p>
          <a:p>
            <a:pPr algn="r">
              <a:lnSpc>
                <a:spcPct val="150000"/>
              </a:lnSpc>
            </a:pPr>
            <a:r>
              <a:rPr lang="ar-JO" sz="2200" dirty="0">
                <a:latin typeface="Alexandria" pitchFamily="2" charset="-78"/>
                <a:cs typeface="Alexandria" pitchFamily="2" charset="-78"/>
              </a:rPr>
              <a:t>أثارت العوامل الخارجية في السنوات الأخيرة اهتمام المؤسسات بإدارة المخاطر، وبدأت الهيئات الناظمة في الحكومات والشركات إضافة إلى المستثمرين، بالاهتمام بسياسات الشركات وإجراءاتها المُتعلّقة بإدارة المخاطر في عدد متزايد من الصناعات. </a:t>
            </a:r>
          </a:p>
          <a:p>
            <a:pPr algn="r">
              <a:lnSpc>
                <a:spcPct val="150000"/>
              </a:lnSpc>
            </a:pPr>
            <a:r>
              <a:rPr lang="ar-JO" sz="2200" dirty="0">
                <a:latin typeface="Alexandria" pitchFamily="2" charset="-78"/>
                <a:cs typeface="Alexandria" pitchFamily="2" charset="-78"/>
              </a:rPr>
              <a:t>توفّر إدارة مخاطر المؤسسات إطارًا متكاملاً لإدارة المخاطر، والذي يتضمن عادة تحديد أحداث أو ظروف معينة، ذات صلة بأهداف المؤسسة وتقييمها من حيث احتمال وحجم التأثير، وتحديد إستراتيجية الاستجابة، وعملية المتابعة، من خلال تحديد المخاطر والفرص ومعالجتها بشكل استباقي.</a:t>
            </a:r>
            <a:endParaRPr lang="en-GB" sz="2200" dirty="0">
              <a:latin typeface="Alexandria" pitchFamily="2" charset="-78"/>
              <a:cs typeface="Alexandria" pitchFamily="2" charset="-78"/>
            </a:endParaRPr>
          </a:p>
        </p:txBody>
      </p:sp>
      <p:sp>
        <p:nvSpPr>
          <p:cNvPr id="6" name="Google Shape;145;p3">
            <a:extLst>
              <a:ext uri="{FF2B5EF4-FFF2-40B4-BE49-F238E27FC236}">
                <a16:creationId xmlns:a16="http://schemas.microsoft.com/office/drawing/2014/main" id="{03BA5B9E-F86D-4AF9-B64B-A3A4A513231C}"/>
              </a:ext>
            </a:extLst>
          </p:cNvPr>
          <p:cNvSpPr txBox="1"/>
          <p:nvPr/>
        </p:nvSpPr>
        <p:spPr>
          <a:xfrm>
            <a:off x="3647728" y="431797"/>
            <a:ext cx="30963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latin typeface="Alexandria" pitchFamily="2" charset="-78"/>
                <a:cs typeface="Alexandria" pitchFamily="2" charset="-78"/>
              </a:rPr>
              <a:t>إدارة المخاطر</a:t>
            </a:r>
          </a:p>
        </p:txBody>
      </p:sp>
      <p:pic>
        <p:nvPicPr>
          <p:cNvPr id="3" name="Graphic 21">
            <a:extLst>
              <a:ext uri="{FF2B5EF4-FFF2-40B4-BE49-F238E27FC236}">
                <a16:creationId xmlns:a16="http://schemas.microsoft.com/office/drawing/2014/main" id="{6D4E68B2-5E75-BDE4-88FE-3BD25A12F39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30260932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191344" y="1147606"/>
            <a:ext cx="11809312" cy="5031506"/>
          </a:xfrm>
          <a:prstGeom prst="rect">
            <a:avLst/>
          </a:prstGeom>
          <a:noFill/>
        </p:spPr>
        <p:txBody>
          <a:bodyPr wrap="square">
            <a:spAutoFit/>
          </a:bodyPr>
          <a:lstStyle/>
          <a:p>
            <a:pPr algn="r">
              <a:lnSpc>
                <a:spcPct val="150000"/>
              </a:lnSpc>
            </a:pPr>
            <a:r>
              <a:rPr lang="ar-JO" sz="1800" dirty="0">
                <a:latin typeface="Alexandria" pitchFamily="2" charset="-78"/>
                <a:cs typeface="Alexandria" pitchFamily="2" charset="-78"/>
              </a:rPr>
              <a:t>     يمكن تعريف </a:t>
            </a:r>
            <a:r>
              <a:rPr lang="ar-JO" sz="1800" b="1" dirty="0">
                <a:latin typeface="Alexandria" pitchFamily="2" charset="-78"/>
                <a:cs typeface="Alexandria" pitchFamily="2" charset="-78"/>
              </a:rPr>
              <a:t>الخطر</a:t>
            </a:r>
            <a:r>
              <a:rPr lang="ar-JO" sz="1800" dirty="0">
                <a:latin typeface="Alexandria" pitchFamily="2" charset="-78"/>
                <a:cs typeface="Alexandria" pitchFamily="2" charset="-78"/>
              </a:rPr>
              <a:t> بأنه</a:t>
            </a:r>
            <a:r>
              <a:rPr lang="ar-AE" sz="1800" dirty="0">
                <a:latin typeface="Alexandria" pitchFamily="2" charset="-78"/>
                <a:cs typeface="Alexandria" pitchFamily="2" charset="-78"/>
              </a:rPr>
              <a:t>:</a:t>
            </a:r>
            <a:r>
              <a:rPr lang="ar-JO" sz="1800" dirty="0">
                <a:latin typeface="Alexandria" pitchFamily="2" charset="-78"/>
                <a:cs typeface="Alexandria" pitchFamily="2" charset="-78"/>
              </a:rPr>
              <a:t> الخسارة الكلية أو الجزئية المادية التي تنتج عن الخطر ، والتي قد تترك أثاراً سلبيةً على المنظمة، مما يستوجب الأخذ بعين الاعتبار أن جميع مهام وأنشطة المنظمة تتضمن إمكانية لتحقيق أحداث ونتائج قد تؤدي إلى تحقيق فرص إيجابية أو سلبية تهدّد نجاح المنظمة ، مع الأخذ بعين الاعتبار التركيز على الآثار السلبية المحتملة التي قد تطرأ نتيجة إهمال عملية الاستشعار بهذه المتغيرات والآثار المحتملة لها ، مما يساعد في تجنب الآثار السلبية المحتملة أو تخفيف الضرر المترتب لحدوثها ما أمكن . </a:t>
            </a:r>
          </a:p>
          <a:p>
            <a:pPr algn="r">
              <a:lnSpc>
                <a:spcPct val="150000"/>
              </a:lnSpc>
            </a:pPr>
            <a:r>
              <a:rPr lang="ar-JO" sz="1800" b="1" dirty="0">
                <a:latin typeface="Alexandria" pitchFamily="2" charset="-78"/>
                <a:cs typeface="Alexandria" pitchFamily="2" charset="-78"/>
              </a:rPr>
              <a:t>المخاطر</a:t>
            </a:r>
            <a:r>
              <a:rPr lang="ar-JO" sz="1800" dirty="0">
                <a:latin typeface="Alexandria" pitchFamily="2" charset="-78"/>
                <a:cs typeface="Alexandria" pitchFamily="2" charset="-78"/>
              </a:rPr>
              <a:t> في قاموس الأعمال : “احتمال أو خطر حدوث ضرر أو إصابة أو عائق أو خسارة أو أي حدث سلبي آخر ينتج عن نقاط ضعف خارجية أو داخلية، ويمكن تجنب ذلك من خلال إجراء وقائي”.</a:t>
            </a:r>
          </a:p>
          <a:p>
            <a:pPr algn="r">
              <a:lnSpc>
                <a:spcPct val="150000"/>
              </a:lnSpc>
            </a:pPr>
            <a:r>
              <a:rPr lang="ar-JO" sz="1800" dirty="0">
                <a:latin typeface="Alexandria" pitchFamily="2" charset="-78"/>
                <a:cs typeface="Alexandria" pitchFamily="2" charset="-78"/>
              </a:rPr>
              <a:t>     إن إدارة المخاطر تستوجب على الإدارة العمل على تبنّي الفعل الاستراتيجي لمواجهة مجمل الإفرازات المحتملة للمتغيرات البيئية من أجل بناء حالة من التكيف والاستجابة لها  من خلال اعتماد إدارة المخاطر كجزء أساسي من العمل الاستراتيجي لأخذ الحذر من المخاطر التي قد تواجهها المنظمات، والمحافظة ما أمكن على تحقيق الأهداف والتقدم في سير العمل مما يسهم في زيادة الفعالية التنظيمية للمنظمة في التعامل أو مواجهة الآثار السلبية للمخاطر المختلفة التي قد تعترضها. </a:t>
            </a:r>
            <a:endParaRPr lang="ar-JO" sz="1800" b="0" i="0" dirty="0">
              <a:solidFill>
                <a:srgbClr val="161C2D"/>
              </a:solidFill>
              <a:effectLst/>
              <a:latin typeface="Alexandria" pitchFamily="2" charset="-78"/>
              <a:cs typeface="Alexandria" pitchFamily="2" charset="-78"/>
            </a:endParaRPr>
          </a:p>
        </p:txBody>
      </p:sp>
      <p:sp>
        <p:nvSpPr>
          <p:cNvPr id="10" name="Google Shape;145;p3">
            <a:extLst>
              <a:ext uri="{FF2B5EF4-FFF2-40B4-BE49-F238E27FC236}">
                <a16:creationId xmlns:a16="http://schemas.microsoft.com/office/drawing/2014/main" id="{2982E9B2-511E-403F-B62E-25881E47CAE8}"/>
              </a:ext>
            </a:extLst>
          </p:cNvPr>
          <p:cNvSpPr txBox="1"/>
          <p:nvPr/>
        </p:nvSpPr>
        <p:spPr>
          <a:xfrm>
            <a:off x="4367808" y="501178"/>
            <a:ext cx="3096344" cy="523180"/>
          </a:xfrm>
          <a:prstGeom prst="rect">
            <a:avLst/>
          </a:prstGeom>
          <a:noFill/>
          <a:ln>
            <a:noFill/>
          </a:ln>
        </p:spPr>
        <p:txBody>
          <a:bodyPr spcFirstLastPara="1" wrap="square" lIns="91425" tIns="45700" rIns="91425" bIns="45700" anchor="t" anchorCtr="0">
            <a:spAutoFit/>
          </a:bodyPr>
          <a:lstStyle/>
          <a:p>
            <a:pPr algn="just" rtl="1"/>
            <a:r>
              <a:rPr lang="ar-AE" sz="2800" b="1" dirty="0">
                <a:solidFill>
                  <a:schemeClr val="tx1"/>
                </a:solidFill>
                <a:latin typeface="Alexandria" pitchFamily="2" charset="-78"/>
                <a:cs typeface="Alexandria" pitchFamily="2" charset="-78"/>
              </a:rPr>
              <a:t>تعريف</a:t>
            </a:r>
            <a:r>
              <a:rPr lang="ar-JO" sz="2800" b="1" dirty="0">
                <a:solidFill>
                  <a:schemeClr val="tx1"/>
                </a:solidFill>
                <a:latin typeface="Alexandria" pitchFamily="2" charset="-78"/>
                <a:cs typeface="Alexandria" pitchFamily="2" charset="-78"/>
              </a:rPr>
              <a:t> المخاطر</a:t>
            </a:r>
          </a:p>
        </p:txBody>
      </p:sp>
      <p:pic>
        <p:nvPicPr>
          <p:cNvPr id="2" name="Graphic 21">
            <a:extLst>
              <a:ext uri="{FF2B5EF4-FFF2-40B4-BE49-F238E27FC236}">
                <a16:creationId xmlns:a16="http://schemas.microsoft.com/office/drawing/2014/main" id="{CC468A37-5CBD-6CB1-492A-C5BF0EE9AC9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1938714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191344" y="1147606"/>
            <a:ext cx="11784756" cy="5118581"/>
          </a:xfrm>
          <a:prstGeom prst="rect">
            <a:avLst/>
          </a:prstGeom>
          <a:noFill/>
        </p:spPr>
        <p:txBody>
          <a:bodyPr wrap="square">
            <a:spAutoFit/>
          </a:bodyPr>
          <a:lstStyle/>
          <a:p>
            <a:pPr algn="r">
              <a:lnSpc>
                <a:spcPct val="150000"/>
              </a:lnSpc>
            </a:pPr>
            <a:r>
              <a:rPr lang="ar-JO" sz="2000" i="0" u="sng" dirty="0">
                <a:solidFill>
                  <a:srgbClr val="161C2D"/>
                </a:solidFill>
                <a:effectLst/>
                <a:latin typeface="Alexandria" pitchFamily="2" charset="-78"/>
                <a:cs typeface="Alexandria" pitchFamily="2" charset="-78"/>
              </a:rPr>
              <a:t>إدارة المخاطر </a:t>
            </a:r>
            <a:r>
              <a:rPr lang="ar-JO" sz="2000" i="0" dirty="0">
                <a:solidFill>
                  <a:srgbClr val="161C2D"/>
                </a:solidFill>
                <a:effectLst/>
                <a:latin typeface="Alexandria" pitchFamily="2" charset="-78"/>
                <a:cs typeface="Alexandria" pitchFamily="2" charset="-78"/>
              </a:rPr>
              <a:t>أو </a:t>
            </a:r>
            <a:r>
              <a:rPr lang="ar-JO" sz="2000" i="0" u="sng" dirty="0">
                <a:solidFill>
                  <a:srgbClr val="161C2D"/>
                </a:solidFill>
                <a:effectLst/>
                <a:latin typeface="Alexandria" pitchFamily="2" charset="-78"/>
                <a:cs typeface="Alexandria" pitchFamily="2" charset="-78"/>
              </a:rPr>
              <a:t>إدارة الخطر </a:t>
            </a:r>
            <a:r>
              <a:rPr lang="ar-JO" sz="2000" i="0" dirty="0">
                <a:solidFill>
                  <a:srgbClr val="161C2D"/>
                </a:solidFill>
                <a:effectLst/>
                <a:latin typeface="Alexandria" pitchFamily="2" charset="-78"/>
                <a:cs typeface="Alexandria" pitchFamily="2" charset="-78"/>
              </a:rPr>
              <a:t>أو </a:t>
            </a:r>
            <a:r>
              <a:rPr lang="ar-JO" sz="2000" i="0" u="sng" dirty="0">
                <a:solidFill>
                  <a:srgbClr val="161C2D"/>
                </a:solidFill>
                <a:effectLst/>
                <a:latin typeface="Alexandria" pitchFamily="2" charset="-78"/>
                <a:cs typeface="Alexandria" pitchFamily="2" charset="-78"/>
              </a:rPr>
              <a:t>إدارة المجازفة</a:t>
            </a:r>
            <a:r>
              <a:rPr lang="ar-JO" sz="2000" i="0" dirty="0">
                <a:solidFill>
                  <a:srgbClr val="161C2D"/>
                </a:solidFill>
                <a:effectLst/>
                <a:latin typeface="Alexandria" pitchFamily="2" charset="-78"/>
                <a:cs typeface="Alexandria" pitchFamily="2" charset="-78"/>
              </a:rPr>
              <a:t>، تركّز جميعها على تحديد ما هو محتمل حدوثه بشكل خاطئ، وكذلك تقييم المخاطر التي يجب أن يتم التعامل معها</a:t>
            </a:r>
            <a:r>
              <a:rPr lang="ar-JO" sz="2000" dirty="0">
                <a:solidFill>
                  <a:srgbClr val="161C2D"/>
                </a:solidFill>
                <a:latin typeface="Alexandria" pitchFamily="2" charset="-78"/>
                <a:cs typeface="Alexandria" pitchFamily="2" charset="-78"/>
              </a:rPr>
              <a:t>.</a:t>
            </a:r>
          </a:p>
          <a:p>
            <a:pPr algn="r">
              <a:lnSpc>
                <a:spcPct val="150000"/>
              </a:lnSpc>
            </a:pPr>
            <a:endParaRPr lang="ar-JO" sz="2000" i="0" dirty="0">
              <a:solidFill>
                <a:srgbClr val="161C2D"/>
              </a:solidFill>
              <a:effectLst/>
              <a:latin typeface="Alexandria" pitchFamily="2" charset="-78"/>
              <a:cs typeface="Alexandria" pitchFamily="2" charset="-78"/>
            </a:endParaRPr>
          </a:p>
          <a:p>
            <a:pPr algn="r">
              <a:lnSpc>
                <a:spcPct val="150000"/>
              </a:lnSpc>
            </a:pPr>
            <a:r>
              <a:rPr lang="ar-JO" sz="2000" i="0" dirty="0">
                <a:solidFill>
                  <a:srgbClr val="161C2D"/>
                </a:solidFill>
                <a:effectLst/>
                <a:latin typeface="Alexandria" pitchFamily="2" charset="-78"/>
                <a:cs typeface="Alexandria" pitchFamily="2" charset="-78"/>
              </a:rPr>
              <a:t>تُعرف إدارة المخاطر ب</a:t>
            </a:r>
            <a:r>
              <a:rPr lang="ar-AE" sz="2000" i="0" dirty="0">
                <a:solidFill>
                  <a:srgbClr val="161C2D"/>
                </a:solidFill>
                <a:effectLst/>
                <a:latin typeface="Alexandria" pitchFamily="2" charset="-78"/>
                <a:cs typeface="Alexandria" pitchFamily="2" charset="-78"/>
              </a:rPr>
              <a:t>أنها : </a:t>
            </a:r>
            <a:r>
              <a:rPr lang="ar-JO" sz="2000" i="0" dirty="0">
                <a:solidFill>
                  <a:srgbClr val="161C2D"/>
                </a:solidFill>
                <a:effectLst/>
                <a:latin typeface="Alexandria" pitchFamily="2" charset="-78"/>
                <a:cs typeface="Alexandria" pitchFamily="2" charset="-78"/>
              </a:rPr>
              <a:t>عملية القياس والتقييم للمخاطر والعمل على تطوير الاستراتيجيات الخاصة بإدارتها، وهذه الاستراتيجيات تتضمّن تجنّب هذه المخاطر ونقلها إلى جهة أخرى وتقليل الآثار السلبية المتعلّقة بها، أو قبول كل تبعاتها أو البعض منها.</a:t>
            </a:r>
          </a:p>
          <a:p>
            <a:pPr algn="r">
              <a:lnSpc>
                <a:spcPct val="150000"/>
              </a:lnSpc>
            </a:pPr>
            <a:r>
              <a:rPr lang="ar-JO" sz="2000" i="0" dirty="0">
                <a:solidFill>
                  <a:srgbClr val="161C2D"/>
                </a:solidFill>
                <a:effectLst/>
                <a:latin typeface="Alexandria" pitchFamily="2" charset="-78"/>
                <a:cs typeface="Alexandria" pitchFamily="2" charset="-78"/>
              </a:rPr>
              <a:t>وتُعرف أيضاً بأنها</a:t>
            </a:r>
            <a:r>
              <a:rPr lang="ar-AE" sz="2000" i="0" dirty="0">
                <a:solidFill>
                  <a:srgbClr val="161C2D"/>
                </a:solidFill>
                <a:effectLst/>
                <a:latin typeface="Alexandria" pitchFamily="2" charset="-78"/>
                <a:cs typeface="Alexandria" pitchFamily="2" charset="-78"/>
              </a:rPr>
              <a:t>:</a:t>
            </a:r>
            <a:r>
              <a:rPr lang="ar-JO" sz="2000" i="0" dirty="0">
                <a:solidFill>
                  <a:srgbClr val="161C2D"/>
                </a:solidFill>
                <a:effectLst/>
                <a:latin typeface="Alexandria" pitchFamily="2" charset="-78"/>
                <a:cs typeface="Alexandria" pitchFamily="2" charset="-78"/>
              </a:rPr>
              <a:t> النشاط الإداري الذي يتم من خلاله التحكم بالمخاطر وخفضها إلى مستويات مقبولة، فهي تعني عملية التحديد والقياس والسيطرة والعمل على تخفيض المخاطر التي قد تواجهها المؤسسة.</a:t>
            </a:r>
          </a:p>
          <a:p>
            <a:pPr algn="r">
              <a:lnSpc>
                <a:spcPct val="150000"/>
              </a:lnSpc>
            </a:pPr>
            <a:r>
              <a:rPr lang="ar-JO" sz="2000" i="0" dirty="0">
                <a:solidFill>
                  <a:srgbClr val="161C2D"/>
                </a:solidFill>
                <a:effectLst/>
                <a:latin typeface="Alexandria" pitchFamily="2" charset="-78"/>
                <a:cs typeface="Alexandria" pitchFamily="2" charset="-78"/>
              </a:rPr>
              <a:t> كما تعرف بأنها </a:t>
            </a:r>
            <a:r>
              <a:rPr lang="ar-AE" sz="2000" i="0" dirty="0">
                <a:solidFill>
                  <a:srgbClr val="161C2D"/>
                </a:solidFill>
                <a:effectLst/>
                <a:latin typeface="Alexandria" pitchFamily="2" charset="-78"/>
                <a:cs typeface="Alexandria" pitchFamily="2" charset="-78"/>
              </a:rPr>
              <a:t>: </a:t>
            </a:r>
            <a:r>
              <a:rPr lang="ar-JO" sz="2000" i="0" dirty="0">
                <a:solidFill>
                  <a:srgbClr val="161C2D"/>
                </a:solidFill>
                <a:effectLst/>
                <a:latin typeface="Alexandria" pitchFamily="2" charset="-78"/>
                <a:cs typeface="Alexandria" pitchFamily="2" charset="-78"/>
              </a:rPr>
              <a:t>مجموعة من الأساليب والأدوات والعمليات التي تهدف إلى تحديد وتقييم وترتيب الأولويات للمخاطر بغرض التقليل منها إلى الحد الأدنى.</a:t>
            </a:r>
          </a:p>
          <a:p>
            <a:pPr algn="r">
              <a:lnSpc>
                <a:spcPct val="150000"/>
              </a:lnSpc>
            </a:pPr>
            <a:r>
              <a:rPr lang="ar-JO" sz="2000" i="0" dirty="0">
                <a:solidFill>
                  <a:srgbClr val="161C2D"/>
                </a:solidFill>
                <a:effectLst/>
                <a:latin typeface="Alexandria" pitchFamily="2" charset="-78"/>
                <a:cs typeface="Alexandria" pitchFamily="2" charset="-78"/>
              </a:rPr>
              <a:t> </a:t>
            </a:r>
          </a:p>
        </p:txBody>
      </p:sp>
      <p:sp>
        <p:nvSpPr>
          <p:cNvPr id="10" name="Google Shape;145;p3">
            <a:extLst>
              <a:ext uri="{FF2B5EF4-FFF2-40B4-BE49-F238E27FC236}">
                <a16:creationId xmlns:a16="http://schemas.microsoft.com/office/drawing/2014/main" id="{2982E9B2-511E-403F-B62E-25881E47CAE8}"/>
              </a:ext>
            </a:extLst>
          </p:cNvPr>
          <p:cNvSpPr txBox="1"/>
          <p:nvPr/>
        </p:nvSpPr>
        <p:spPr>
          <a:xfrm>
            <a:off x="2999656" y="257834"/>
            <a:ext cx="5112568"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latin typeface="Alexandria" pitchFamily="2" charset="-78"/>
                <a:cs typeface="Alexandria" pitchFamily="2" charset="-78"/>
              </a:rPr>
              <a:t>مفهوم إدارة المخاطر</a:t>
            </a:r>
          </a:p>
        </p:txBody>
      </p:sp>
      <p:pic>
        <p:nvPicPr>
          <p:cNvPr id="3" name="Graphic 21">
            <a:extLst>
              <a:ext uri="{FF2B5EF4-FFF2-40B4-BE49-F238E27FC236}">
                <a16:creationId xmlns:a16="http://schemas.microsoft.com/office/drawing/2014/main" id="{79B7EB42-78EC-0D1B-FADE-9765EB7D8AF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18836574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341864" y="816090"/>
            <a:ext cx="11227836" cy="6041910"/>
          </a:xfrm>
          <a:prstGeom prst="rect">
            <a:avLst/>
          </a:prstGeom>
          <a:noFill/>
        </p:spPr>
        <p:txBody>
          <a:bodyPr wrap="square">
            <a:spAutoFit/>
          </a:bodyPr>
          <a:lstStyle/>
          <a:p>
            <a:pPr algn="r">
              <a:lnSpc>
                <a:spcPct val="150000"/>
              </a:lnSpc>
            </a:pPr>
            <a:r>
              <a:rPr lang="ar-JO" sz="2000" i="0" dirty="0">
                <a:solidFill>
                  <a:srgbClr val="161C2D"/>
                </a:solidFill>
                <a:effectLst/>
                <a:latin typeface="Alexandria" pitchFamily="2" charset="-78"/>
                <a:cs typeface="Alexandria" pitchFamily="2" charset="-78"/>
              </a:rPr>
              <a:t>المخاطر في العمل </a:t>
            </a:r>
            <a:r>
              <a:rPr lang="ar-AE" sz="2000" i="0" dirty="0">
                <a:solidFill>
                  <a:srgbClr val="161C2D"/>
                </a:solidFill>
                <a:effectLst/>
                <a:latin typeface="Alexandria" pitchFamily="2" charset="-78"/>
                <a:cs typeface="Alexandria" pitchFamily="2" charset="-78"/>
              </a:rPr>
              <a:t>هي </a:t>
            </a:r>
            <a:r>
              <a:rPr lang="ar-JO" sz="2000" i="0" dirty="0">
                <a:solidFill>
                  <a:srgbClr val="161C2D"/>
                </a:solidFill>
                <a:effectLst/>
                <a:latin typeface="Alexandria" pitchFamily="2" charset="-78"/>
                <a:cs typeface="Alexandria" pitchFamily="2" charset="-78"/>
              </a:rPr>
              <a:t>"أحداث قد تضرّ بالشؤون المالية للمنظمة وإيراداتها وسمعتها ومكانتها في السوق وقدرتها على تقديم الخدمات"، وهي ذات طبيعة استراتيجيّة أو تشغيلية".</a:t>
            </a:r>
            <a:endParaRPr lang="ar-AE" sz="2000" i="0" dirty="0">
              <a:solidFill>
                <a:srgbClr val="161C2D"/>
              </a:solidFill>
              <a:effectLst/>
              <a:latin typeface="Alexandria" pitchFamily="2" charset="-78"/>
              <a:cs typeface="Alexandria" pitchFamily="2" charset="-78"/>
            </a:endParaRPr>
          </a:p>
          <a:p>
            <a:pPr algn="r">
              <a:lnSpc>
                <a:spcPct val="150000"/>
              </a:lnSpc>
            </a:pPr>
            <a:endParaRPr lang="ar-AE" sz="2000" dirty="0">
              <a:solidFill>
                <a:srgbClr val="161C2D"/>
              </a:solidFill>
              <a:latin typeface="Alexandria" pitchFamily="2" charset="-78"/>
              <a:cs typeface="Alexandria" pitchFamily="2" charset="-78"/>
            </a:endParaRPr>
          </a:p>
          <a:p>
            <a:pPr algn="r">
              <a:lnSpc>
                <a:spcPct val="150000"/>
              </a:lnSpc>
            </a:pPr>
            <a:r>
              <a:rPr lang="ar-JO" sz="2000" i="0" dirty="0">
                <a:solidFill>
                  <a:srgbClr val="161C2D"/>
                </a:solidFill>
                <a:effectLst/>
                <a:latin typeface="Alexandria" pitchFamily="2" charset="-78"/>
                <a:cs typeface="Alexandria" pitchFamily="2" charset="-78"/>
              </a:rPr>
              <a:t> </a:t>
            </a:r>
            <a:r>
              <a:rPr lang="ar-JO" sz="2000" b="1" i="0" dirty="0">
                <a:solidFill>
                  <a:srgbClr val="161C2D"/>
                </a:solidFill>
                <a:effectLst/>
                <a:latin typeface="Alexandria" pitchFamily="2" charset="-78"/>
                <a:cs typeface="Alexandria" pitchFamily="2" charset="-78"/>
              </a:rPr>
              <a:t>ومن </a:t>
            </a:r>
            <a:r>
              <a:rPr lang="ar-JO" sz="2000" b="1" i="0" u="sng" dirty="0">
                <a:solidFill>
                  <a:srgbClr val="161C2D"/>
                </a:solidFill>
                <a:effectLst/>
                <a:latin typeface="Alexandria" pitchFamily="2" charset="-78"/>
                <a:cs typeface="Alexandria" pitchFamily="2" charset="-78"/>
              </a:rPr>
              <a:t>الأمثلة على المخاطر </a:t>
            </a:r>
            <a:r>
              <a:rPr lang="ar-JO" sz="2000" b="1" i="0" dirty="0">
                <a:solidFill>
                  <a:srgbClr val="161C2D"/>
                </a:solidFill>
                <a:effectLst/>
                <a:latin typeface="Alexandria" pitchFamily="2" charset="-78"/>
                <a:cs typeface="Alexandria" pitchFamily="2" charset="-78"/>
              </a:rPr>
              <a:t>:</a:t>
            </a:r>
          </a:p>
          <a:p>
            <a:pPr marL="342900" indent="-342900" algn="r" rtl="1">
              <a:lnSpc>
                <a:spcPct val="150000"/>
              </a:lnSpc>
              <a:buFont typeface="Arial" panose="020B0604020202020204" pitchFamily="34" charset="0"/>
              <a:buChar char="•"/>
            </a:pPr>
            <a:r>
              <a:rPr lang="ar-JO" sz="2000" i="0" dirty="0">
                <a:solidFill>
                  <a:srgbClr val="161C2D"/>
                </a:solidFill>
                <a:effectLst/>
                <a:latin typeface="Alexandria" pitchFamily="2" charset="-78"/>
                <a:cs typeface="Alexandria" pitchFamily="2" charset="-78"/>
              </a:rPr>
              <a:t>مخاطر الملاحة الجوية والبحرية من عواصف ورياح وتغيرات الضغط الجوي وهطول الأمطار والبرد الشديد والحر الشديد وخلافه .</a:t>
            </a:r>
          </a:p>
          <a:p>
            <a:pPr marL="342900" indent="-342900" algn="r" rtl="1">
              <a:lnSpc>
                <a:spcPct val="150000"/>
              </a:lnSpc>
              <a:buFont typeface="Arial" panose="020B0604020202020204" pitchFamily="34" charset="0"/>
              <a:buChar char="•"/>
            </a:pPr>
            <a:r>
              <a:rPr lang="ar-JO" sz="2000" i="0" dirty="0">
                <a:solidFill>
                  <a:srgbClr val="161C2D"/>
                </a:solidFill>
                <a:effectLst/>
                <a:latin typeface="Alexandria" pitchFamily="2" charset="-78"/>
                <a:cs typeface="Alexandria" pitchFamily="2" charset="-78"/>
              </a:rPr>
              <a:t>مخاطر العمل بالقطاع الطبي من الإصابة بالعدوى والتعرض لمشاهد مريعة والتعرض لردود أفعال المرضى وخلافه </a:t>
            </a:r>
          </a:p>
          <a:p>
            <a:pPr marL="342900" indent="-342900" algn="r" rtl="1">
              <a:lnSpc>
                <a:spcPct val="150000"/>
              </a:lnSpc>
              <a:buFont typeface="Arial" panose="020B0604020202020204" pitchFamily="34" charset="0"/>
              <a:buChar char="•"/>
            </a:pPr>
            <a:r>
              <a:rPr lang="ar-JO" sz="2000" i="0" dirty="0">
                <a:solidFill>
                  <a:srgbClr val="161C2D"/>
                </a:solidFill>
                <a:effectLst/>
                <a:latin typeface="Alexandria" pitchFamily="2" charset="-78"/>
                <a:cs typeface="Alexandria" pitchFamily="2" charset="-78"/>
              </a:rPr>
              <a:t>المخاطر التشغيلية: تجاوز تكلفة مشروع البنية التحتية أو سوء إدارة قسم الأعمال أو النقص في التدريب والتعريف حول الإبلاغ عن الحوادث الخطيرة.</a:t>
            </a:r>
            <a:endParaRPr lang="ar-AE" sz="2000" i="0" dirty="0">
              <a:solidFill>
                <a:srgbClr val="161C2D"/>
              </a:solidFill>
              <a:effectLst/>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JO" sz="2000" i="0" dirty="0">
                <a:solidFill>
                  <a:srgbClr val="161C2D"/>
                </a:solidFill>
                <a:effectLst/>
                <a:latin typeface="Alexandria" pitchFamily="2" charset="-78"/>
                <a:cs typeface="Alexandria" pitchFamily="2" charset="-78"/>
              </a:rPr>
              <a:t>المخاطر في البيئات التعليمية</a:t>
            </a:r>
            <a:r>
              <a:rPr lang="ar-AE" sz="2000" i="0" dirty="0">
                <a:solidFill>
                  <a:srgbClr val="161C2D"/>
                </a:solidFill>
                <a:effectLst/>
                <a:latin typeface="Alexandria" pitchFamily="2" charset="-78"/>
                <a:cs typeface="Alexandria" pitchFamily="2" charset="-78"/>
              </a:rPr>
              <a:t> </a:t>
            </a:r>
            <a:r>
              <a:rPr lang="ar-JO" sz="2000" i="0" dirty="0">
                <a:solidFill>
                  <a:srgbClr val="161C2D"/>
                </a:solidFill>
                <a:effectLst/>
                <a:latin typeface="Alexandria" pitchFamily="2" charset="-78"/>
                <a:cs typeface="Alexandria" pitchFamily="2" charset="-78"/>
              </a:rPr>
              <a:t>التي يمكن أن تنشأ في </a:t>
            </a:r>
            <a:r>
              <a:rPr lang="ar-AE" sz="2000" i="0" dirty="0">
                <a:solidFill>
                  <a:srgbClr val="161C2D"/>
                </a:solidFill>
                <a:effectLst/>
                <a:latin typeface="Alexandria" pitchFamily="2" charset="-78"/>
                <a:cs typeface="Alexandria" pitchFamily="2" charset="-78"/>
              </a:rPr>
              <a:t>المدارس والجامعات مثل</a:t>
            </a:r>
            <a:r>
              <a:rPr lang="ar-JO" sz="2000" i="0" dirty="0">
                <a:solidFill>
                  <a:srgbClr val="161C2D"/>
                </a:solidFill>
                <a:effectLst/>
                <a:latin typeface="Alexandria" pitchFamily="2" charset="-78"/>
                <a:cs typeface="Alexandria" pitchFamily="2" charset="-78"/>
              </a:rPr>
              <a:t> خطر الحوادث والإصابات، مثل الانزلاق والتعثر والسقوط</a:t>
            </a:r>
            <a:r>
              <a:rPr lang="ar-AE" sz="2000" i="0" dirty="0">
                <a:solidFill>
                  <a:srgbClr val="161C2D"/>
                </a:solidFill>
                <a:effectLst/>
                <a:latin typeface="Alexandria" pitchFamily="2" charset="-78"/>
                <a:cs typeface="Alexandria" pitchFamily="2" charset="-78"/>
              </a:rPr>
              <a:t>- </a:t>
            </a:r>
            <a:r>
              <a:rPr lang="ar-JO" sz="2000" i="0" dirty="0">
                <a:solidFill>
                  <a:srgbClr val="161C2D"/>
                </a:solidFill>
                <a:effectLst/>
                <a:latin typeface="Alexandria" pitchFamily="2" charset="-78"/>
                <a:cs typeface="Alexandria" pitchFamily="2" charset="-78"/>
              </a:rPr>
              <a:t>خطر التنمر والتحرش، والذي يمكن أن يكون له تأثير ضار على الصحة العقلية للطلاب ورفاههم بشكل عام</a:t>
            </a:r>
          </a:p>
        </p:txBody>
      </p:sp>
      <p:sp>
        <p:nvSpPr>
          <p:cNvPr id="10" name="Google Shape;145;p3">
            <a:extLst>
              <a:ext uri="{FF2B5EF4-FFF2-40B4-BE49-F238E27FC236}">
                <a16:creationId xmlns:a16="http://schemas.microsoft.com/office/drawing/2014/main" id="{2982E9B2-511E-403F-B62E-25881E47CAE8}"/>
              </a:ext>
            </a:extLst>
          </p:cNvPr>
          <p:cNvSpPr txBox="1"/>
          <p:nvPr/>
        </p:nvSpPr>
        <p:spPr>
          <a:xfrm>
            <a:off x="1991544" y="152599"/>
            <a:ext cx="5688632"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latin typeface="Alexandria" pitchFamily="2" charset="-78"/>
                <a:cs typeface="Alexandria" pitchFamily="2" charset="-78"/>
              </a:rPr>
              <a:t>أمثلة على المخاطر</a:t>
            </a:r>
          </a:p>
        </p:txBody>
      </p:sp>
      <p:pic>
        <p:nvPicPr>
          <p:cNvPr id="3" name="Graphic 21">
            <a:extLst>
              <a:ext uri="{FF2B5EF4-FFF2-40B4-BE49-F238E27FC236}">
                <a16:creationId xmlns:a16="http://schemas.microsoft.com/office/drawing/2014/main" id="{FFA993AB-B889-8C98-F53D-D443D39A89C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37332477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0" y="907156"/>
            <a:ext cx="11936465" cy="5590633"/>
          </a:xfrm>
          <a:prstGeom prst="rect">
            <a:avLst/>
          </a:prstGeom>
          <a:noFill/>
        </p:spPr>
        <p:txBody>
          <a:bodyPr wrap="square">
            <a:spAutoFit/>
          </a:bodyPr>
          <a:lstStyle/>
          <a:p>
            <a:pPr algn="r">
              <a:lnSpc>
                <a:spcPct val="150000"/>
              </a:lnSpc>
            </a:pPr>
            <a:r>
              <a:rPr lang="ar-JO" sz="1600" b="1" i="0" dirty="0">
                <a:solidFill>
                  <a:schemeClr val="tx1"/>
                </a:solidFill>
                <a:effectLst/>
                <a:latin typeface="Alexandria" pitchFamily="2" charset="-78"/>
                <a:cs typeface="Alexandria" pitchFamily="2" charset="-78"/>
              </a:rPr>
              <a:t>المخاطر التشغيلية: </a:t>
            </a:r>
            <a:r>
              <a:rPr lang="ar-JO" sz="1600" i="0" dirty="0">
                <a:solidFill>
                  <a:schemeClr val="tx1"/>
                </a:solidFill>
                <a:effectLst/>
                <a:latin typeface="Alexandria" pitchFamily="2" charset="-78"/>
                <a:cs typeface="Alexandria" pitchFamily="2" charset="-78"/>
              </a:rPr>
              <a:t>يقصد بالمخاطر التشغيلية إمكانية حدوث تعطّل غير متوقع في العمليات اليومية، قد يكون عطلًا فنيًا، مثل تعطل أحد المعدات، وقد يحدث الخطر التشغيلي عمومًا بسبب الأشخاص أو العمليات التقنية.</a:t>
            </a:r>
          </a:p>
          <a:p>
            <a:pPr algn="r">
              <a:lnSpc>
                <a:spcPct val="150000"/>
              </a:lnSpc>
            </a:pPr>
            <a:r>
              <a:rPr lang="ar-JO" sz="1600" b="1" i="0" dirty="0">
                <a:solidFill>
                  <a:schemeClr val="tx1"/>
                </a:solidFill>
                <a:effectLst/>
                <a:latin typeface="Alexandria" pitchFamily="2" charset="-78"/>
                <a:cs typeface="Alexandria" pitchFamily="2" charset="-78"/>
              </a:rPr>
              <a:t>المخاطر الاستراتيجية: </a:t>
            </a:r>
            <a:r>
              <a:rPr lang="ar-JO" sz="1600" i="0" dirty="0">
                <a:solidFill>
                  <a:schemeClr val="tx1"/>
                </a:solidFill>
                <a:effectLst/>
                <a:latin typeface="Alexandria" pitchFamily="2" charset="-78"/>
                <a:cs typeface="Alexandria" pitchFamily="2" charset="-78"/>
              </a:rPr>
              <a:t>وهي مجموع التغيرات التي تحدث فجأة في السوق وتؤثر على أداء العمل، مثل ظهور منافس جديد في السوق وتغير في نسب الطلب من العملاء والتغيرات التكنولوجية المتلاحقة، أو ارتفاع تكاليف المواد الخام.</a:t>
            </a:r>
          </a:p>
          <a:p>
            <a:pPr algn="r">
              <a:lnSpc>
                <a:spcPct val="150000"/>
              </a:lnSpc>
            </a:pPr>
            <a:r>
              <a:rPr lang="ar-JO" sz="1600" b="1" i="0" dirty="0">
                <a:solidFill>
                  <a:schemeClr val="tx1"/>
                </a:solidFill>
                <a:effectLst/>
                <a:latin typeface="Alexandria" pitchFamily="2" charset="-78"/>
                <a:cs typeface="Alexandria" pitchFamily="2" charset="-78"/>
              </a:rPr>
              <a:t>المخاطر المالية: </a:t>
            </a:r>
            <a:r>
              <a:rPr lang="ar-JO" sz="1600" i="0" dirty="0">
                <a:solidFill>
                  <a:schemeClr val="tx1"/>
                </a:solidFill>
                <a:effectLst/>
                <a:latin typeface="Alexandria" pitchFamily="2" charset="-78"/>
                <a:cs typeface="Alexandria" pitchFamily="2" charset="-78"/>
              </a:rPr>
              <a:t>تشير إلى الأموال التي تتدفق داخل وخارج أعمالك، وإمكانية حدوث خسارة مالية مفاجئة.</a:t>
            </a:r>
            <a:endParaRPr lang="ar-JO" sz="1600" b="1" i="0" dirty="0">
              <a:solidFill>
                <a:schemeClr val="tx1"/>
              </a:solidFill>
              <a:effectLst/>
              <a:latin typeface="Alexandria" pitchFamily="2" charset="-78"/>
              <a:cs typeface="Alexandria" pitchFamily="2" charset="-78"/>
            </a:endParaRPr>
          </a:p>
          <a:p>
            <a:pPr algn="r">
              <a:lnSpc>
                <a:spcPct val="150000"/>
              </a:lnSpc>
            </a:pPr>
            <a:r>
              <a:rPr lang="ar-JO" sz="1600" b="1" i="0" dirty="0">
                <a:solidFill>
                  <a:schemeClr val="tx1"/>
                </a:solidFill>
                <a:effectLst/>
                <a:latin typeface="Alexandria" pitchFamily="2" charset="-78"/>
                <a:cs typeface="Alexandria" pitchFamily="2" charset="-78"/>
              </a:rPr>
              <a:t>المخاطر القانونية</a:t>
            </a:r>
            <a:r>
              <a:rPr lang="ar-JO" sz="1600" i="0" dirty="0">
                <a:solidFill>
                  <a:schemeClr val="tx1"/>
                </a:solidFill>
                <a:effectLst/>
                <a:latin typeface="Alexandria" pitchFamily="2" charset="-78"/>
                <a:cs typeface="Alexandria" pitchFamily="2" charset="-78"/>
              </a:rPr>
              <a:t>: تتغير القوانين باستمرار لذلك قد تواجه في المستقبل خطر ظهور قوانين إضافية، مثل: إدخال تشريعات الصحة والسلامة الجديدة.</a:t>
            </a:r>
          </a:p>
          <a:p>
            <a:pPr algn="r">
              <a:lnSpc>
                <a:spcPct val="150000"/>
              </a:lnSpc>
            </a:pPr>
            <a:r>
              <a:rPr lang="ar-JO" sz="1600" b="1" i="0" dirty="0">
                <a:solidFill>
                  <a:schemeClr val="tx1"/>
                </a:solidFill>
                <a:effectLst/>
                <a:latin typeface="Alexandria" pitchFamily="2" charset="-78"/>
                <a:cs typeface="Alexandria" pitchFamily="2" charset="-78"/>
              </a:rPr>
              <a:t>مخاطر عدم الامتثال</a:t>
            </a:r>
            <a:r>
              <a:rPr lang="ar-AE" sz="1600" b="1" i="0" dirty="0">
                <a:solidFill>
                  <a:schemeClr val="tx1"/>
                </a:solidFill>
                <a:effectLst/>
                <a:latin typeface="Alexandria" pitchFamily="2" charset="-78"/>
                <a:cs typeface="Alexandria" pitchFamily="2" charset="-78"/>
              </a:rPr>
              <a:t>:</a:t>
            </a:r>
            <a:r>
              <a:rPr lang="ar-JO" sz="1600" i="0" dirty="0">
                <a:solidFill>
                  <a:schemeClr val="tx1"/>
                </a:solidFill>
                <a:effectLst/>
                <a:latin typeface="Alexandria" pitchFamily="2" charset="-78"/>
                <a:cs typeface="Alexandria" pitchFamily="2" charset="-78"/>
              </a:rPr>
              <a:t> وهي المخاطر التي قد تواجه الشركة نتيجة لعدم التزامها بالأنظمة الحكومية ذات الصلة والمتعلقة بالصحة والأمان والخصوصية.</a:t>
            </a:r>
            <a:endParaRPr lang="en-GB" sz="1600" i="0" dirty="0">
              <a:solidFill>
                <a:schemeClr val="tx1"/>
              </a:solidFill>
              <a:effectLst/>
              <a:latin typeface="Alexandria" pitchFamily="2" charset="-78"/>
              <a:cs typeface="Alexandria" pitchFamily="2" charset="-78"/>
            </a:endParaRPr>
          </a:p>
          <a:p>
            <a:pPr algn="r">
              <a:lnSpc>
                <a:spcPct val="150000"/>
              </a:lnSpc>
            </a:pPr>
            <a:r>
              <a:rPr lang="ar-JO" sz="1600" b="1" i="0" dirty="0">
                <a:solidFill>
                  <a:schemeClr val="tx1"/>
                </a:solidFill>
                <a:effectLst/>
                <a:latin typeface="Alexandria" pitchFamily="2" charset="-78"/>
                <a:cs typeface="Alexandria" pitchFamily="2" charset="-78"/>
              </a:rPr>
              <a:t>مخاطر السمعة: </a:t>
            </a:r>
            <a:r>
              <a:rPr lang="ar-JO" sz="1600" i="0" dirty="0">
                <a:solidFill>
                  <a:schemeClr val="tx1"/>
                </a:solidFill>
                <a:effectLst/>
                <a:latin typeface="Alexandria" pitchFamily="2" charset="-78"/>
                <a:cs typeface="Alexandria" pitchFamily="2" charset="-78"/>
              </a:rPr>
              <a:t>قد تتعرض سمعة الشركة إلى الضرر، فتتأثر ثقة العملاء والموظفين بالشركة، أو حتى الموردين والمستثمرين ما يؤدي إلى انخفاض المبيعات. </a:t>
            </a:r>
            <a:endParaRPr lang="en-GB" sz="1600" i="0" dirty="0">
              <a:solidFill>
                <a:schemeClr val="tx1"/>
              </a:solidFill>
              <a:effectLst/>
              <a:latin typeface="Alexandria" pitchFamily="2" charset="-78"/>
              <a:cs typeface="Alexandria" pitchFamily="2" charset="-78"/>
            </a:endParaRPr>
          </a:p>
          <a:p>
            <a:pPr algn="r">
              <a:lnSpc>
                <a:spcPct val="150000"/>
              </a:lnSpc>
            </a:pPr>
            <a:r>
              <a:rPr lang="ar-JO" sz="1600" b="1" i="0" dirty="0">
                <a:solidFill>
                  <a:schemeClr val="tx1"/>
                </a:solidFill>
                <a:effectLst/>
                <a:latin typeface="Alexandria" pitchFamily="2" charset="-78"/>
                <a:cs typeface="Alexandria" pitchFamily="2" charset="-78"/>
              </a:rPr>
              <a:t>مخاطر مُتعلقة بأنظمة الشركة </a:t>
            </a:r>
            <a:r>
              <a:rPr lang="ar-AE" sz="1600" b="1" i="0" dirty="0">
                <a:solidFill>
                  <a:schemeClr val="tx1"/>
                </a:solidFill>
                <a:effectLst/>
                <a:latin typeface="Alexandria" pitchFamily="2" charset="-78"/>
                <a:cs typeface="Alexandria" pitchFamily="2" charset="-78"/>
              </a:rPr>
              <a:t>:</a:t>
            </a:r>
            <a:r>
              <a:rPr lang="ar-JO" sz="1600" i="0" dirty="0">
                <a:solidFill>
                  <a:schemeClr val="tx1"/>
                </a:solidFill>
                <a:effectLst/>
                <a:latin typeface="Alexandria" pitchFamily="2" charset="-78"/>
                <a:cs typeface="Alexandria" pitchFamily="2" charset="-78"/>
              </a:rPr>
              <a:t>(وهي المخاطر التي قد تواجهها الشركة بسبب أنظمتها التي تتفاعل من خلالها مع الوكلاء والكيانات الأخرى، مثل أنظمة معلومات الشركة، التي قد تكون غير كافية. </a:t>
            </a:r>
          </a:p>
          <a:p>
            <a:pPr algn="r">
              <a:lnSpc>
                <a:spcPct val="150000"/>
              </a:lnSpc>
            </a:pPr>
            <a:r>
              <a:rPr lang="ar-JO" sz="1600" i="0" dirty="0">
                <a:solidFill>
                  <a:schemeClr val="tx1"/>
                </a:solidFill>
                <a:effectLst/>
                <a:latin typeface="Alexandria" pitchFamily="2" charset="-78"/>
                <a:cs typeface="Alexandria" pitchFamily="2" charset="-78"/>
              </a:rPr>
              <a:t>وهناك أنواع كثيرة من المخاطر الأخرى، مثل: مخاطر السلامة للموظفين والعملاء على حد سواء، أو حتى حدوث أي عطل في سلسلة التوريد.</a:t>
            </a:r>
            <a:r>
              <a:rPr lang="en-GB" sz="1600" i="0" dirty="0">
                <a:solidFill>
                  <a:schemeClr val="tx1"/>
                </a:solidFill>
                <a:effectLst/>
                <a:latin typeface="Alexandria" pitchFamily="2" charset="-78"/>
                <a:cs typeface="Alexandria" pitchFamily="2" charset="-78"/>
              </a:rPr>
              <a:t>/</a:t>
            </a:r>
            <a:endParaRPr lang="ar-JO" sz="1600" i="0" dirty="0">
              <a:solidFill>
                <a:schemeClr val="tx1"/>
              </a:solidFill>
              <a:effectLst/>
              <a:latin typeface="Alexandria" pitchFamily="2" charset="-78"/>
              <a:cs typeface="Alexandria" pitchFamily="2" charset="-78"/>
            </a:endParaRPr>
          </a:p>
        </p:txBody>
      </p:sp>
      <p:sp>
        <p:nvSpPr>
          <p:cNvPr id="10" name="Google Shape;145;p3">
            <a:extLst>
              <a:ext uri="{FF2B5EF4-FFF2-40B4-BE49-F238E27FC236}">
                <a16:creationId xmlns:a16="http://schemas.microsoft.com/office/drawing/2014/main" id="{2982E9B2-511E-403F-B62E-25881E47CAE8}"/>
              </a:ext>
            </a:extLst>
          </p:cNvPr>
          <p:cNvSpPr txBox="1"/>
          <p:nvPr/>
        </p:nvSpPr>
        <p:spPr>
          <a:xfrm>
            <a:off x="3719736" y="182615"/>
            <a:ext cx="30963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latin typeface="Alexandria" pitchFamily="2" charset="-78"/>
                <a:cs typeface="Alexandria" pitchFamily="2" charset="-78"/>
              </a:rPr>
              <a:t>أنواع المخاطر</a:t>
            </a:r>
          </a:p>
        </p:txBody>
      </p:sp>
      <p:pic>
        <p:nvPicPr>
          <p:cNvPr id="3" name="Graphic 21">
            <a:extLst>
              <a:ext uri="{FF2B5EF4-FFF2-40B4-BE49-F238E27FC236}">
                <a16:creationId xmlns:a16="http://schemas.microsoft.com/office/drawing/2014/main" id="{53666637-A883-E57C-B7B9-0C075239222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6" name="TextBox 5">
            <a:extLst>
              <a:ext uri="{FF2B5EF4-FFF2-40B4-BE49-F238E27FC236}">
                <a16:creationId xmlns:a16="http://schemas.microsoft.com/office/drawing/2014/main" id="{478A3C90-97C1-108B-C164-53D5376C1248}"/>
              </a:ext>
            </a:extLst>
          </p:cNvPr>
          <p:cNvSpPr txBox="1"/>
          <p:nvPr/>
        </p:nvSpPr>
        <p:spPr>
          <a:xfrm>
            <a:off x="215900" y="6521496"/>
            <a:ext cx="6097904" cy="307777"/>
          </a:xfrm>
          <a:prstGeom prst="rect">
            <a:avLst/>
          </a:prstGeom>
          <a:noFill/>
        </p:spPr>
        <p:txBody>
          <a:bodyPr wrap="square">
            <a:spAutoFit/>
          </a:bodyPr>
          <a:lstStyle/>
          <a:p>
            <a:r>
              <a:rPr lang="en-GB" sz="1400" i="0" dirty="0">
                <a:solidFill>
                  <a:schemeClr val="tx1"/>
                </a:solidFill>
                <a:effectLst/>
                <a:latin typeface="Alexandria" pitchFamily="2" charset="-78"/>
                <a:cs typeface="Alexandria" pitchFamily="2" charset="-78"/>
              </a:rPr>
              <a:t>https://blog.mostaql.com/risk-management-steps</a:t>
            </a:r>
            <a:endParaRPr lang="en-US" dirty="0"/>
          </a:p>
        </p:txBody>
      </p:sp>
    </p:spTree>
    <p:extLst>
      <p:ext uri="{BB962C8B-B14F-4D97-AF65-F5344CB8AC3E}">
        <p14:creationId xmlns:p14="http://schemas.microsoft.com/office/powerpoint/2010/main" val="40089234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47328" y="1085730"/>
            <a:ext cx="11809312" cy="5447004"/>
          </a:xfrm>
          <a:prstGeom prst="rect">
            <a:avLst/>
          </a:prstGeom>
          <a:noFill/>
        </p:spPr>
        <p:txBody>
          <a:bodyPr wrap="square">
            <a:spAutoFit/>
          </a:bodyPr>
          <a:lstStyle/>
          <a:p>
            <a:pPr marL="342900" indent="-342900" algn="r" rtl="1">
              <a:lnSpc>
                <a:spcPct val="150000"/>
              </a:lnSpc>
              <a:buFont typeface="Arial" panose="020B0604020202020204" pitchFamily="34" charset="0"/>
              <a:buChar char="•"/>
            </a:pPr>
            <a:r>
              <a:rPr lang="ar-JO" sz="1800" b="1" i="0" dirty="0">
                <a:solidFill>
                  <a:schemeClr val="tx1"/>
                </a:solidFill>
                <a:effectLst/>
                <a:latin typeface="Alexandria" pitchFamily="2" charset="-78"/>
                <a:cs typeface="Alexandria" pitchFamily="2" charset="-78"/>
              </a:rPr>
              <a:t>اﻟﻣﺧﺎطر اﻟﻧﺎﺟﻣﺔ ﻋن اﻟدراﺳﺎت اﻟﻣﺑدﺋﯾﺔ اﻟﺧﺎطﺋﺔ ﻟﻠﻣﺷروع </a:t>
            </a:r>
            <a:r>
              <a:rPr lang="ar-JO" sz="1800" i="0" dirty="0">
                <a:solidFill>
                  <a:schemeClr val="tx1"/>
                </a:solidFill>
                <a:effectLst/>
                <a:latin typeface="Alexandria" pitchFamily="2" charset="-78"/>
                <a:cs typeface="Alexandria" pitchFamily="2" charset="-78"/>
              </a:rPr>
              <a:t>: وﻣﻧﻬﺎ اﻟﻣﺧﺎطر اﻟﻘﺎﻧوﻧﯾﺔ واﻟﺗﻧظﯾﻣﯾﺔ وﺗﺧﺗص ﺑﺎﻟﻣﺧﺎطر اﻟﺧﺎﺻﺔ ﺑﺎﻟﺗراﺧﯾص واﻟﺗﺻﺎرﯾﺢ. </a:t>
            </a:r>
          </a:p>
          <a:p>
            <a:pPr marL="342900" indent="-342900" algn="r" rtl="1">
              <a:lnSpc>
                <a:spcPct val="150000"/>
              </a:lnSpc>
              <a:buFont typeface="Arial" panose="020B0604020202020204" pitchFamily="34" charset="0"/>
              <a:buChar char="•"/>
            </a:pPr>
            <a:r>
              <a:rPr lang="ar-JO" sz="1800" b="1" i="0" dirty="0">
                <a:solidFill>
                  <a:schemeClr val="tx1"/>
                </a:solidFill>
                <a:effectLst/>
                <a:latin typeface="Alexandria" pitchFamily="2" charset="-78"/>
                <a:cs typeface="Alexandria" pitchFamily="2" charset="-78"/>
              </a:rPr>
              <a:t>اﻟﻣﺧﺎطر اﻟﻣﺗﻌﻠﻘﺔ ﺑﻌﻣﻠﯾﺎت اﻟﺗﺻﻣﯾم</a:t>
            </a:r>
            <a:r>
              <a:rPr lang="ar-JO" sz="1800" i="0" dirty="0">
                <a:solidFill>
                  <a:schemeClr val="tx1"/>
                </a:solidFill>
                <a:effectLst/>
                <a:latin typeface="Alexandria" pitchFamily="2" charset="-78"/>
                <a:cs typeface="Alexandria" pitchFamily="2" charset="-78"/>
              </a:rPr>
              <a:t>: ﻋدم ﻣراﻋﺎة اﻟﻣﺣددات اﻟﻣوﺟودة ﺑﺎﻟﻣوﻗﻊ. </a:t>
            </a:r>
          </a:p>
          <a:p>
            <a:pPr marL="342900" indent="-342900" algn="r" rtl="1">
              <a:lnSpc>
                <a:spcPct val="150000"/>
              </a:lnSpc>
              <a:buFont typeface="Arial" panose="020B0604020202020204" pitchFamily="34" charset="0"/>
              <a:buChar char="•"/>
            </a:pPr>
            <a:r>
              <a:rPr lang="ar-JO" sz="1800" b="1" i="0" dirty="0">
                <a:solidFill>
                  <a:schemeClr val="tx1"/>
                </a:solidFill>
                <a:effectLst/>
                <a:latin typeface="Alexandria" pitchFamily="2" charset="-78"/>
                <a:cs typeface="Alexandria" pitchFamily="2" charset="-78"/>
              </a:rPr>
              <a:t>ﻣﺧﺎطر ﺗرﻛﯾب اﻟﺗﻘﻧﯾﺎت الحديثة</a:t>
            </a:r>
            <a:r>
              <a:rPr lang="ar-JO" sz="1800" i="0" dirty="0">
                <a:solidFill>
                  <a:schemeClr val="tx1"/>
                </a:solidFill>
                <a:effectLst/>
                <a:latin typeface="Alexandria" pitchFamily="2" charset="-78"/>
                <a:cs typeface="Alexandria" pitchFamily="2" charset="-78"/>
              </a:rPr>
              <a:t>: ﺣﯾث ﯾﻛون ﻣن اﻟﺻﻌب ﻋﻣل ﺗﻘﯾﯾم الاﻧﺗﺎﺟﯾﺔ واﻟﺗﺄﺧﯾرات اﻟﻣﺣﺗﻣﻠﺔ ﺣﯾث يتم تعديل اﻹﻧﺗﺎﺟﯾﺔ أو ﺗﻛﺎﻟﯾف اﻟوﺣدة ﺑدون أﺳﺎس ﻣرﺟﻌﻲ. </a:t>
            </a:r>
          </a:p>
          <a:p>
            <a:pPr marL="342900" indent="-342900" algn="r" rtl="1">
              <a:lnSpc>
                <a:spcPct val="150000"/>
              </a:lnSpc>
              <a:buFont typeface="Arial" panose="020B0604020202020204" pitchFamily="34" charset="0"/>
              <a:buChar char="•"/>
            </a:pPr>
            <a:r>
              <a:rPr lang="ar-JO" sz="1800" b="1" i="0" dirty="0">
                <a:solidFill>
                  <a:schemeClr val="tx1"/>
                </a:solidFill>
                <a:effectLst/>
                <a:latin typeface="Alexandria" pitchFamily="2" charset="-78"/>
                <a:cs typeface="Alexandria" pitchFamily="2" charset="-78"/>
              </a:rPr>
              <a:t>اﻟﺻﻌوﺑﺎت اﻟﻣﺗوﻗﻌﺔ ﻓﻲ ﺑﻧﺎء اﻟﺗﺻﻣﯾم أو إدارة اﻹﻧﺷﺎء</a:t>
            </a:r>
            <a:r>
              <a:rPr lang="ar-JO" sz="1800" i="0" dirty="0">
                <a:solidFill>
                  <a:schemeClr val="tx1"/>
                </a:solidFill>
                <a:effectLst/>
                <a:latin typeface="Alexandria" pitchFamily="2" charset="-78"/>
                <a:cs typeface="Alexandria" pitchFamily="2" charset="-78"/>
              </a:rPr>
              <a:t>:  ﺗﻐﯾﯾر ﻓﻲ اﻟﻣواﺻﻔﺎت واﻟﺗﺻﻣﯾم.</a:t>
            </a:r>
          </a:p>
          <a:p>
            <a:pPr marL="342900" indent="-342900" algn="r" rtl="1">
              <a:lnSpc>
                <a:spcPct val="150000"/>
              </a:lnSpc>
              <a:buFont typeface="Arial" panose="020B0604020202020204" pitchFamily="34" charset="0"/>
              <a:buChar char="•"/>
            </a:pPr>
            <a:r>
              <a:rPr lang="ar-JO" sz="1800" i="0" dirty="0">
                <a:solidFill>
                  <a:schemeClr val="tx1"/>
                </a:solidFill>
                <a:effectLst/>
                <a:latin typeface="Alexandria" pitchFamily="2" charset="-78"/>
                <a:cs typeface="Alexandria" pitchFamily="2" charset="-78"/>
              </a:rPr>
              <a:t> </a:t>
            </a:r>
            <a:r>
              <a:rPr lang="ar-JO" sz="1800" b="1" i="0" dirty="0">
                <a:solidFill>
                  <a:schemeClr val="tx1"/>
                </a:solidFill>
                <a:effectLst/>
                <a:latin typeface="Alexandria" pitchFamily="2" charset="-78"/>
                <a:cs typeface="Alexandria" pitchFamily="2" charset="-78"/>
              </a:rPr>
              <a:t>اﻟﻣﺧﺎطر اﻟﻧﺎﺟﻣﺔ ﻋن ﻓرﯾق اﻟﻌﻣل</a:t>
            </a:r>
            <a:r>
              <a:rPr lang="ar-JO" sz="1800" i="0" dirty="0">
                <a:solidFill>
                  <a:schemeClr val="tx1"/>
                </a:solidFill>
                <a:effectLst/>
                <a:latin typeface="Alexandria" pitchFamily="2" charset="-78"/>
                <a:cs typeface="Alexandria" pitchFamily="2" charset="-78"/>
              </a:rPr>
              <a:t>: أن ﯾﻛون ﻓرﯾق اﻟﻌﻣل ﻏﯾر ﻣﺳﺗﻌد ﻓﻲ اﻟوﻗت اﻟﻣﻧﺎﺳب أو ﯾﺗﻘﺎﻋس ﻋن أداء اﻟﻌﻣل . </a:t>
            </a:r>
          </a:p>
          <a:p>
            <a:pPr marL="342900" indent="-342900" algn="r" rtl="1">
              <a:lnSpc>
                <a:spcPct val="150000"/>
              </a:lnSpc>
              <a:buFont typeface="Arial" panose="020B0604020202020204" pitchFamily="34" charset="0"/>
              <a:buChar char="•"/>
            </a:pPr>
            <a:r>
              <a:rPr lang="ar-JO" sz="1800" b="1" i="0" dirty="0">
                <a:solidFill>
                  <a:schemeClr val="tx1"/>
                </a:solidFill>
                <a:effectLst/>
                <a:latin typeface="Alexandria" pitchFamily="2" charset="-78"/>
                <a:cs typeface="Alexandria" pitchFamily="2" charset="-78"/>
              </a:rPr>
              <a:t>اﻟﻣﺧﺎطر اﻟﻧﺎﺟﻣﺔ ﻋن ﺳوء إدارة اﻟﻣﺷروع</a:t>
            </a:r>
            <a:r>
              <a:rPr lang="ar-JO" sz="1800" i="0" dirty="0">
                <a:solidFill>
                  <a:schemeClr val="tx1"/>
                </a:solidFill>
                <a:effectLst/>
                <a:latin typeface="Alexandria" pitchFamily="2" charset="-78"/>
                <a:cs typeface="Alexandria" pitchFamily="2" charset="-78"/>
              </a:rPr>
              <a:t>: اﺗﺧﺎذ اﻟﻘرارات ﻓﻲ اﻟوﻗت ﻏﯾر اﻟﻣﻧﺎﺳب أو اﺗﺧﺎذ اﻟﻘرارات اﻟﺧﺎطﺋﺔ اﻟﺗﻲ ﺗؤدي إلى ﺗﻌطﯾل اﻟﻣﺷروع.</a:t>
            </a:r>
          </a:p>
          <a:p>
            <a:pPr marL="342900" indent="-342900" algn="r" rtl="1">
              <a:lnSpc>
                <a:spcPct val="150000"/>
              </a:lnSpc>
              <a:buFont typeface="Arial" panose="020B0604020202020204" pitchFamily="34" charset="0"/>
              <a:buChar char="•"/>
            </a:pPr>
            <a:r>
              <a:rPr lang="ar-JO" sz="1800" b="1" i="0" dirty="0">
                <a:solidFill>
                  <a:schemeClr val="tx1"/>
                </a:solidFill>
                <a:effectLst/>
                <a:latin typeface="Alexandria" pitchFamily="2" charset="-78"/>
                <a:cs typeface="Alexandria" pitchFamily="2" charset="-78"/>
              </a:rPr>
              <a:t>اﻟﻣﺧﺎطر اﻟﻣرﺗﺑطﺔ ﺑﻌﻣﻠﯾﺎت اﻹﻧﺷﺎء</a:t>
            </a:r>
            <a:r>
              <a:rPr lang="ar-JO" sz="1800" i="0" dirty="0">
                <a:solidFill>
                  <a:schemeClr val="tx1"/>
                </a:solidFill>
                <a:effectLst/>
                <a:latin typeface="Alexandria" pitchFamily="2" charset="-78"/>
                <a:cs typeface="Alexandria" pitchFamily="2" charset="-78"/>
              </a:rPr>
              <a:t>: ﻣﺛﺎل ﻣﺷﺎﻛل اﻟﺟودة وﺿﻌف اﻷﻣﺎن ﺑﺎﻟﻣوﻗﻊ واﺿراﺑﺎت اﻟﻌﻣﺎلز </a:t>
            </a:r>
          </a:p>
          <a:p>
            <a:pPr marL="342900" indent="-342900" algn="r" rtl="1">
              <a:lnSpc>
                <a:spcPct val="150000"/>
              </a:lnSpc>
              <a:buFont typeface="Arial" panose="020B0604020202020204" pitchFamily="34" charset="0"/>
              <a:buChar char="•"/>
            </a:pPr>
            <a:r>
              <a:rPr lang="ar-JO" sz="1800" b="1" i="0" dirty="0">
                <a:solidFill>
                  <a:schemeClr val="tx1"/>
                </a:solidFill>
                <a:effectLst/>
                <a:latin typeface="Alexandria" pitchFamily="2" charset="-78"/>
                <a:cs typeface="Alexandria" pitchFamily="2" charset="-78"/>
              </a:rPr>
              <a:t>ﻣﺧﺎطر اﻟﺗﺳﻠﯾم</a:t>
            </a:r>
            <a:r>
              <a:rPr lang="ar-JO" sz="1800" i="0" dirty="0">
                <a:solidFill>
                  <a:schemeClr val="tx1"/>
                </a:solidFill>
                <a:effectLst/>
                <a:latin typeface="Alexandria" pitchFamily="2" charset="-78"/>
                <a:cs typeface="Alexandria" pitchFamily="2" charset="-78"/>
              </a:rPr>
              <a:t>: وﻫﻲ اﻟﻣﺧﺎطر اﻟﺗﻲ ﺗؤدي إلى ﺗﺄﺧير ﺗﺳﻠﯾم اﻟﻣﺷروع ﻋن اﻟوﻗت اﻟﻣﺣدد .(</a:t>
            </a:r>
            <a:r>
              <a:rPr lang="en-GB" sz="1800" i="0" dirty="0">
                <a:solidFill>
                  <a:schemeClr val="tx1"/>
                </a:solidFill>
                <a:effectLst/>
                <a:latin typeface="Alexandria" pitchFamily="2" charset="-78"/>
                <a:cs typeface="Alexandria" pitchFamily="2" charset="-78"/>
              </a:rPr>
              <a:t>https://www.riadhkraiem.com</a:t>
            </a:r>
            <a:r>
              <a:rPr lang="ar-JO" sz="1800" i="0" dirty="0">
                <a:solidFill>
                  <a:schemeClr val="tx1"/>
                </a:solidFill>
                <a:effectLst/>
                <a:latin typeface="Alexandria" pitchFamily="2" charset="-78"/>
                <a:cs typeface="Alexandria" pitchFamily="2" charset="-78"/>
              </a:rPr>
              <a:t>)</a:t>
            </a:r>
          </a:p>
        </p:txBody>
      </p:sp>
      <p:sp>
        <p:nvSpPr>
          <p:cNvPr id="10" name="Google Shape;145;p3">
            <a:extLst>
              <a:ext uri="{FF2B5EF4-FFF2-40B4-BE49-F238E27FC236}">
                <a16:creationId xmlns:a16="http://schemas.microsoft.com/office/drawing/2014/main" id="{2982E9B2-511E-403F-B62E-25881E47CAE8}"/>
              </a:ext>
            </a:extLst>
          </p:cNvPr>
          <p:cNvSpPr txBox="1"/>
          <p:nvPr/>
        </p:nvSpPr>
        <p:spPr>
          <a:xfrm>
            <a:off x="3647728" y="431797"/>
            <a:ext cx="4248472"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latin typeface="Alexandria" pitchFamily="2" charset="-78"/>
                <a:cs typeface="Alexandria" pitchFamily="2" charset="-78"/>
              </a:rPr>
              <a:t>أنواع المخاطر</a:t>
            </a:r>
            <a:r>
              <a:rPr lang="ar-AE" sz="2800" b="1" dirty="0">
                <a:solidFill>
                  <a:schemeClr val="tx1"/>
                </a:solidFill>
                <a:latin typeface="Alexandria" pitchFamily="2" charset="-78"/>
                <a:cs typeface="Alexandria" pitchFamily="2" charset="-78"/>
              </a:rPr>
              <a:t> الداخلية</a:t>
            </a:r>
            <a:endParaRPr lang="ar-JO" sz="2800" b="1"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AEF9835D-9C50-0A10-041C-925C906B633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24063817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551384" y="1358865"/>
            <a:ext cx="11031224" cy="4401205"/>
          </a:xfrm>
          <a:prstGeom prst="rect">
            <a:avLst/>
          </a:prstGeom>
          <a:noFill/>
        </p:spPr>
        <p:txBody>
          <a:bodyPr wrap="square">
            <a:spAutoFit/>
          </a:bodyPr>
          <a:lstStyle/>
          <a:p>
            <a:pPr algn="r"/>
            <a:r>
              <a:rPr lang="ar-JO" sz="2000" b="1" i="0" dirty="0">
                <a:solidFill>
                  <a:srgbClr val="161C2D"/>
                </a:solidFill>
                <a:effectLst/>
                <a:latin typeface="Alexandria" pitchFamily="2" charset="-78"/>
                <a:cs typeface="Alexandria" pitchFamily="2" charset="-78"/>
              </a:rPr>
              <a:t>اﻟﻣﺧﺎطر اﻟﻧﺎﺟﻣﺔ ﻋن المعدّات</a:t>
            </a:r>
            <a:r>
              <a:rPr lang="ar-JO" sz="2000" i="0" dirty="0">
                <a:solidFill>
                  <a:srgbClr val="161C2D"/>
                </a:solidFill>
                <a:effectLst/>
                <a:latin typeface="Alexandria" pitchFamily="2" charset="-78"/>
                <a:cs typeface="Alexandria" pitchFamily="2" charset="-78"/>
              </a:rPr>
              <a:t>: ﺗﻌطل اﻷﺟﻬزة واﻟﻣﻌدات اﻟﻣﺳﺗﺧدﻣﺔ ﻓﻲ اﻟﻣﺷروع.</a:t>
            </a:r>
          </a:p>
          <a:p>
            <a:pPr marL="342900" indent="-342900" algn="r" rtl="1">
              <a:buFont typeface="Arial" panose="020B0604020202020204" pitchFamily="34" charset="0"/>
              <a:buChar char="•"/>
            </a:pPr>
            <a:endParaRPr lang="ar-JO" sz="2000" i="0" dirty="0">
              <a:solidFill>
                <a:srgbClr val="161C2D"/>
              </a:solidFill>
              <a:effectLst/>
              <a:latin typeface="Alexandria" pitchFamily="2" charset="-78"/>
              <a:cs typeface="Alexandria" pitchFamily="2" charset="-78"/>
            </a:endParaRPr>
          </a:p>
          <a:p>
            <a:pPr marL="342900" indent="-342900" algn="r" rtl="1">
              <a:buFont typeface="Arial" panose="020B0604020202020204" pitchFamily="34" charset="0"/>
              <a:buChar char="•"/>
            </a:pPr>
            <a:r>
              <a:rPr lang="ar-JO" sz="2000" b="1" i="0" dirty="0">
                <a:solidFill>
                  <a:srgbClr val="161C2D"/>
                </a:solidFill>
                <a:effectLst/>
                <a:latin typeface="Alexandria" pitchFamily="2" charset="-78"/>
                <a:cs typeface="Alexandria" pitchFamily="2" charset="-78"/>
              </a:rPr>
              <a:t>اﻟﻣﺧﺎطر اﻟﻧﺎﺗﺟﺔ ﻋن اﻟﺗﻛﻧوﻟوﺟﯾﺎ: </a:t>
            </a:r>
            <a:r>
              <a:rPr lang="ar-JO" sz="2000" i="0" dirty="0">
                <a:solidFill>
                  <a:srgbClr val="161C2D"/>
                </a:solidFill>
                <a:effectLst/>
                <a:latin typeface="Alexandria" pitchFamily="2" charset="-78"/>
                <a:cs typeface="Alexandria" pitchFamily="2" charset="-78"/>
              </a:rPr>
              <a:t>ضعف اﺳﺗﺧدام اﻟﺗﻛﻧوﻟوﺟﯾﺎ ﻗد ﯾؤدي إلى  ﺗﺄﺧﯾر اﻟﻣﺷروع .  </a:t>
            </a:r>
          </a:p>
          <a:p>
            <a:pPr marL="342900" indent="-342900" algn="r" rtl="1">
              <a:buFont typeface="Arial" panose="020B0604020202020204" pitchFamily="34" charset="0"/>
              <a:buChar char="•"/>
            </a:pPr>
            <a:endParaRPr lang="ar-JO" sz="2000" i="0" dirty="0">
              <a:solidFill>
                <a:srgbClr val="161C2D"/>
              </a:solidFill>
              <a:effectLst/>
              <a:latin typeface="Alexandria" pitchFamily="2" charset="-78"/>
              <a:cs typeface="Alexandria" pitchFamily="2" charset="-78"/>
            </a:endParaRPr>
          </a:p>
          <a:p>
            <a:pPr marL="342900" indent="-342900" algn="r" rtl="1">
              <a:buFont typeface="Arial" panose="020B0604020202020204" pitchFamily="34" charset="0"/>
              <a:buChar char="•"/>
            </a:pPr>
            <a:r>
              <a:rPr lang="ar-JO" sz="2000" b="1" i="0" dirty="0">
                <a:solidFill>
                  <a:srgbClr val="161C2D"/>
                </a:solidFill>
                <a:effectLst/>
                <a:latin typeface="Alexandria" pitchFamily="2" charset="-78"/>
                <a:cs typeface="Alexandria" pitchFamily="2" charset="-78"/>
              </a:rPr>
              <a:t>ا</a:t>
            </a:r>
            <a:r>
              <a:rPr lang="ar-AE" sz="2000" b="1" i="0" dirty="0">
                <a:solidFill>
                  <a:srgbClr val="161C2D"/>
                </a:solidFill>
                <a:effectLst/>
                <a:latin typeface="Alexandria" pitchFamily="2" charset="-78"/>
                <a:cs typeface="Alexandria" pitchFamily="2" charset="-78"/>
              </a:rPr>
              <a:t>لمخاطر</a:t>
            </a:r>
            <a:r>
              <a:rPr lang="ar-JO" sz="2000" b="1" i="0" dirty="0">
                <a:solidFill>
                  <a:srgbClr val="161C2D"/>
                </a:solidFill>
                <a:effectLst/>
                <a:latin typeface="Alexandria" pitchFamily="2" charset="-78"/>
                <a:cs typeface="Alexandria" pitchFamily="2" charset="-78"/>
              </a:rPr>
              <a:t> اﻟطﺑﯾﻌﯾﺔ أو اﻟﺑﯾﺋﯾﺔ: </a:t>
            </a:r>
            <a:r>
              <a:rPr lang="ar-JO" sz="2000" i="0" dirty="0">
                <a:solidFill>
                  <a:srgbClr val="161C2D"/>
                </a:solidFill>
                <a:effectLst/>
                <a:latin typeface="Alexandria" pitchFamily="2" charset="-78"/>
                <a:cs typeface="Alexandria" pitchFamily="2" charset="-78"/>
              </a:rPr>
              <a:t>ﻫﻲ إﺣﺗﻣﺎل وﺟود أﺛﺎر ﺑﯾﺋﯾﺔ ﻋﻛﺳﯾﺔ ﻋﻧد اﻟﺗﺧطﯾط واﻟﺗﻧﻔﯾذ .</a:t>
            </a:r>
          </a:p>
          <a:p>
            <a:pPr marL="342900" indent="-342900" algn="r" rtl="1">
              <a:buFont typeface="Arial" panose="020B0604020202020204" pitchFamily="34" charset="0"/>
              <a:buChar char="•"/>
            </a:pPr>
            <a:endParaRPr lang="ar-JO" sz="2000" i="0" dirty="0">
              <a:solidFill>
                <a:srgbClr val="161C2D"/>
              </a:solidFill>
              <a:effectLst/>
              <a:latin typeface="Alexandria" pitchFamily="2" charset="-78"/>
              <a:cs typeface="Alexandria" pitchFamily="2" charset="-78"/>
            </a:endParaRPr>
          </a:p>
          <a:p>
            <a:pPr marL="342900" indent="-342900" algn="r" rtl="1">
              <a:buFont typeface="Arial" panose="020B0604020202020204" pitchFamily="34" charset="0"/>
              <a:buChar char="•"/>
            </a:pPr>
            <a:r>
              <a:rPr lang="ar-JO" sz="2000" b="1" i="0" dirty="0">
                <a:solidFill>
                  <a:srgbClr val="161C2D"/>
                </a:solidFill>
                <a:effectLst/>
                <a:latin typeface="Alexandria" pitchFamily="2" charset="-78"/>
                <a:cs typeface="Alexandria" pitchFamily="2" charset="-78"/>
              </a:rPr>
              <a:t>اﻟﻣﺧﺎطر اﻻﺟﺗﻣﺎﻋﯾﺔ</a:t>
            </a:r>
            <a:r>
              <a:rPr lang="ar-JO" sz="2000" i="0" dirty="0">
                <a:solidFill>
                  <a:srgbClr val="161C2D"/>
                </a:solidFill>
                <a:effectLst/>
                <a:latin typeface="Alexandria" pitchFamily="2" charset="-78"/>
                <a:cs typeface="Alexandria" pitchFamily="2" charset="-78"/>
              </a:rPr>
              <a:t>: ﺗﺧﺗص ﻫذﻩ اﻟﻣﺧﺎطرة ﺑﻌﺎدات اﻟﻣﺟﺗﻣﻊ وﺗﻘﺎﻟﯾدﻩ وثقافته. </a:t>
            </a:r>
          </a:p>
          <a:p>
            <a:pPr marL="342900" indent="-342900" algn="r" rtl="1">
              <a:buFont typeface="Arial" panose="020B0604020202020204" pitchFamily="34" charset="0"/>
              <a:buChar char="•"/>
            </a:pPr>
            <a:endParaRPr lang="ar-JO" sz="2000" i="0" dirty="0">
              <a:solidFill>
                <a:srgbClr val="161C2D"/>
              </a:solidFill>
              <a:effectLst/>
              <a:latin typeface="Alexandria" pitchFamily="2" charset="-78"/>
              <a:cs typeface="Alexandria" pitchFamily="2" charset="-78"/>
            </a:endParaRPr>
          </a:p>
          <a:p>
            <a:pPr marL="342900" indent="-342900" algn="r" rtl="1">
              <a:buFont typeface="Arial" panose="020B0604020202020204" pitchFamily="34" charset="0"/>
              <a:buChar char="•"/>
            </a:pPr>
            <a:r>
              <a:rPr lang="ar-JO" sz="2000" b="1" i="0" dirty="0">
                <a:solidFill>
                  <a:srgbClr val="161C2D"/>
                </a:solidFill>
                <a:effectLst/>
                <a:latin typeface="Alexandria" pitchFamily="2" charset="-78"/>
                <a:cs typeface="Alexandria" pitchFamily="2" charset="-78"/>
              </a:rPr>
              <a:t>اﻟﻣﺧﺎطر اﻟﺗﺟﺎرﯾﺔ واﻻﻗﺗﺻﺎدﯾﺔ</a:t>
            </a:r>
            <a:r>
              <a:rPr lang="ar-JO" sz="2000" i="0" dirty="0">
                <a:solidFill>
                  <a:srgbClr val="161C2D"/>
                </a:solidFill>
                <a:effectLst/>
                <a:latin typeface="Alexandria" pitchFamily="2" charset="-78"/>
                <a:cs typeface="Alexandria" pitchFamily="2" charset="-78"/>
              </a:rPr>
              <a:t>: مشاكل في التضخم والكساد أو مشاكل في مسالك التوزيع .</a:t>
            </a:r>
          </a:p>
          <a:p>
            <a:pPr marL="342900" indent="-342900" algn="r" rtl="1">
              <a:buFont typeface="Arial" panose="020B0604020202020204" pitchFamily="34" charset="0"/>
              <a:buChar char="•"/>
            </a:pPr>
            <a:endParaRPr lang="ar-JO" sz="2000" i="0" dirty="0">
              <a:solidFill>
                <a:srgbClr val="161C2D"/>
              </a:solidFill>
              <a:effectLst/>
              <a:latin typeface="Alexandria" pitchFamily="2" charset="-78"/>
              <a:cs typeface="Alexandria" pitchFamily="2" charset="-78"/>
            </a:endParaRPr>
          </a:p>
          <a:p>
            <a:pPr marL="342900" indent="-342900" algn="r" rtl="1">
              <a:buFont typeface="Arial" panose="020B0604020202020204" pitchFamily="34" charset="0"/>
              <a:buChar char="•"/>
            </a:pPr>
            <a:r>
              <a:rPr lang="ar-JO" sz="2000" b="1" i="0" dirty="0">
                <a:solidFill>
                  <a:srgbClr val="161C2D"/>
                </a:solidFill>
                <a:effectLst/>
                <a:latin typeface="Alexandria" pitchFamily="2" charset="-78"/>
                <a:cs typeface="Alexandria" pitchFamily="2" charset="-78"/>
              </a:rPr>
              <a:t>ﻣﺧﺎطر اﻟﺳوق العالمية: </a:t>
            </a:r>
            <a:r>
              <a:rPr lang="ar-JO" sz="2000" i="0" dirty="0">
                <a:solidFill>
                  <a:srgbClr val="161C2D"/>
                </a:solidFill>
                <a:effectLst/>
                <a:latin typeface="Alexandria" pitchFamily="2" charset="-78"/>
                <a:cs typeface="Alexandria" pitchFamily="2" charset="-78"/>
              </a:rPr>
              <a:t>ﯾوﺟد ﺗﻐﯾّر ﺳرﯾﻊ في اﻷﺳﻌﺎر العالمية والمحلية، ﻣن ﺑداﯾﺔ اﻟﻣﺷروع إلى نهايته.</a:t>
            </a:r>
          </a:p>
          <a:p>
            <a:pPr marL="342900" indent="-342900" algn="r" rtl="1">
              <a:buFont typeface="Arial" panose="020B0604020202020204" pitchFamily="34" charset="0"/>
              <a:buChar char="•"/>
            </a:pPr>
            <a:endParaRPr lang="ar-JO" sz="2000" i="0" dirty="0">
              <a:solidFill>
                <a:srgbClr val="161C2D"/>
              </a:solidFill>
              <a:effectLst/>
              <a:latin typeface="Alexandria" pitchFamily="2" charset="-78"/>
              <a:cs typeface="Alexandria" pitchFamily="2" charset="-78"/>
            </a:endParaRPr>
          </a:p>
          <a:p>
            <a:pPr marL="342900" indent="-342900" algn="r" rtl="1">
              <a:buFont typeface="Arial" panose="020B0604020202020204" pitchFamily="34" charset="0"/>
              <a:buChar char="•"/>
            </a:pPr>
            <a:r>
              <a:rPr lang="ar-JO" sz="2000" b="1" i="0" dirty="0">
                <a:solidFill>
                  <a:srgbClr val="161C2D"/>
                </a:solidFill>
                <a:effectLst/>
                <a:latin typeface="Alexandria" pitchFamily="2" charset="-78"/>
                <a:cs typeface="Alexandria" pitchFamily="2" charset="-78"/>
              </a:rPr>
              <a:t>ﻣﺧﺎطر اﻻﺋﺗﻣﺎن: </a:t>
            </a:r>
            <a:r>
              <a:rPr lang="ar-JO" sz="2000" i="0" dirty="0">
                <a:solidFill>
                  <a:srgbClr val="161C2D"/>
                </a:solidFill>
                <a:effectLst/>
                <a:latin typeface="Alexandria" pitchFamily="2" charset="-78"/>
                <a:cs typeface="Alexandria" pitchFamily="2" charset="-78"/>
              </a:rPr>
              <a:t>وﻫو أﺧذ ﻗروض ﻛﺑﯾرة ﻣن اﻟﺑﻧوك وﻋدم وﺟود إﺳﺗراﺗﯾﺟﯾﺎت ﻟﺗﺳدﯾد ﺗﻠك اﻟﻘروض.</a:t>
            </a:r>
          </a:p>
        </p:txBody>
      </p:sp>
      <p:sp>
        <p:nvSpPr>
          <p:cNvPr id="10" name="Google Shape;145;p3">
            <a:extLst>
              <a:ext uri="{FF2B5EF4-FFF2-40B4-BE49-F238E27FC236}">
                <a16:creationId xmlns:a16="http://schemas.microsoft.com/office/drawing/2014/main" id="{2982E9B2-511E-403F-B62E-25881E47CAE8}"/>
              </a:ext>
            </a:extLst>
          </p:cNvPr>
          <p:cNvSpPr txBox="1"/>
          <p:nvPr/>
        </p:nvSpPr>
        <p:spPr>
          <a:xfrm>
            <a:off x="3264733" y="257834"/>
            <a:ext cx="4351559"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latin typeface="Alexandria" pitchFamily="2" charset="-78"/>
                <a:cs typeface="Alexandria" pitchFamily="2" charset="-78"/>
              </a:rPr>
              <a:t>أنواع المخاطر</a:t>
            </a:r>
            <a:r>
              <a:rPr lang="ar-AE" sz="2800" b="1" dirty="0">
                <a:solidFill>
                  <a:schemeClr val="tx1"/>
                </a:solidFill>
                <a:latin typeface="Alexandria" pitchFamily="2" charset="-78"/>
                <a:cs typeface="Alexandria" pitchFamily="2" charset="-78"/>
              </a:rPr>
              <a:t> الخارجية</a:t>
            </a:r>
            <a:endParaRPr lang="ar-JO" sz="2800" b="1" dirty="0">
              <a:solidFill>
                <a:schemeClr val="tx1"/>
              </a:solidFill>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25E54F7-027C-4BBC-8933-6A69025A3B00}"/>
              </a:ext>
            </a:extLst>
          </p:cNvPr>
          <p:cNvSpPr txBox="1"/>
          <p:nvPr/>
        </p:nvSpPr>
        <p:spPr>
          <a:xfrm>
            <a:off x="2392513" y="6348709"/>
            <a:ext cx="6096000" cy="307777"/>
          </a:xfrm>
          <a:prstGeom prst="rect">
            <a:avLst/>
          </a:prstGeom>
          <a:noFill/>
        </p:spPr>
        <p:txBody>
          <a:bodyPr wrap="square">
            <a:spAutoFit/>
          </a:bodyPr>
          <a:lstStyle/>
          <a:p>
            <a:r>
              <a:rPr lang="en-GB" dirty="0">
                <a:latin typeface="Alexandria" pitchFamily="2" charset="-78"/>
                <a:cs typeface="Alexandria" pitchFamily="2" charset="-78"/>
              </a:rPr>
              <a:t>https://www.riadhkraiem.com)</a:t>
            </a:r>
          </a:p>
        </p:txBody>
      </p:sp>
      <p:pic>
        <p:nvPicPr>
          <p:cNvPr id="3" name="Graphic 21">
            <a:extLst>
              <a:ext uri="{FF2B5EF4-FFF2-40B4-BE49-F238E27FC236}">
                <a16:creationId xmlns:a16="http://schemas.microsoft.com/office/drawing/2014/main" id="{7F133511-2D8B-0BA1-C869-BE4A1153A86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30249106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471DA30D-5626-4265-A1DB-8816B92360EC}"/>
              </a:ext>
            </a:extLst>
          </p:cNvPr>
          <p:cNvGraphicFramePr/>
          <p:nvPr>
            <p:extLst>
              <p:ext uri="{D42A27DB-BD31-4B8C-83A1-F6EECF244321}">
                <p14:modId xmlns:p14="http://schemas.microsoft.com/office/powerpoint/2010/main" val="4108273087"/>
              </p:ext>
            </p:extLst>
          </p:nvPr>
        </p:nvGraphicFramePr>
        <p:xfrm>
          <a:off x="191344" y="693388"/>
          <a:ext cx="12000656" cy="61646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Google Shape;145;p3">
            <a:extLst>
              <a:ext uri="{FF2B5EF4-FFF2-40B4-BE49-F238E27FC236}">
                <a16:creationId xmlns:a16="http://schemas.microsoft.com/office/drawing/2014/main" id="{2982E9B2-511E-403F-B62E-25881E47CAE8}"/>
              </a:ext>
            </a:extLst>
          </p:cNvPr>
          <p:cNvSpPr txBox="1"/>
          <p:nvPr/>
        </p:nvSpPr>
        <p:spPr>
          <a:xfrm>
            <a:off x="2855640" y="170208"/>
            <a:ext cx="4824536" cy="523180"/>
          </a:xfrm>
          <a:prstGeom prst="rect">
            <a:avLst/>
          </a:prstGeom>
          <a:noFill/>
          <a:ln>
            <a:noFill/>
          </a:ln>
        </p:spPr>
        <p:txBody>
          <a:bodyPr spcFirstLastPara="1" wrap="square" lIns="91425" tIns="45700" rIns="91425" bIns="45700" anchor="t" anchorCtr="0">
            <a:spAutoFit/>
          </a:bodyPr>
          <a:lstStyle/>
          <a:p>
            <a:pPr algn="just" rtl="1"/>
            <a:r>
              <a:rPr lang="ar-AE" sz="2800" b="1" dirty="0">
                <a:solidFill>
                  <a:schemeClr val="tx1"/>
                </a:solidFill>
                <a:latin typeface="Alexandria" pitchFamily="2" charset="-78"/>
                <a:cs typeface="Alexandria" pitchFamily="2" charset="-78"/>
              </a:rPr>
              <a:t>أهمية </a:t>
            </a:r>
            <a:r>
              <a:rPr lang="ar-JO" sz="2800" b="1" dirty="0">
                <a:solidFill>
                  <a:schemeClr val="tx1"/>
                </a:solidFill>
                <a:latin typeface="Alexandria" pitchFamily="2" charset="-78"/>
                <a:cs typeface="Alexandria" pitchFamily="2" charset="-78"/>
              </a:rPr>
              <a:t>إدارة المخاطر</a:t>
            </a:r>
          </a:p>
        </p:txBody>
      </p:sp>
      <p:pic>
        <p:nvPicPr>
          <p:cNvPr id="3" name="Graphic 21">
            <a:extLst>
              <a:ext uri="{FF2B5EF4-FFF2-40B4-BE49-F238E27FC236}">
                <a16:creationId xmlns:a16="http://schemas.microsoft.com/office/drawing/2014/main" id="{71322F06-EB9B-089F-825A-B567A5E1C163}"/>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3835227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EB6ADFC-E365-4F2F-9CA3-00DBCC331D40}"/>
              </a:ext>
            </a:extLst>
          </p:cNvPr>
          <p:cNvSpPr txBox="1"/>
          <p:nvPr/>
        </p:nvSpPr>
        <p:spPr>
          <a:xfrm>
            <a:off x="192266" y="620688"/>
            <a:ext cx="11760200" cy="5693866"/>
          </a:xfrm>
          <a:prstGeom prst="rect">
            <a:avLst/>
          </a:prstGeom>
          <a:noFill/>
        </p:spPr>
        <p:txBody>
          <a:bodyPr wrap="square">
            <a:spAutoFit/>
          </a:bodyPr>
          <a:lstStyle/>
          <a:p>
            <a:pPr algn="ctr"/>
            <a:r>
              <a:rPr lang="ar-JO" sz="2400" b="1" dirty="0">
                <a:latin typeface="Alexandria" pitchFamily="2" charset="-78"/>
                <a:cs typeface="Alexandria" pitchFamily="2" charset="-78"/>
              </a:rPr>
              <a:t>خطوات إدارة أنواع المخاطر</a:t>
            </a:r>
          </a:p>
          <a:p>
            <a:pPr algn="r"/>
            <a:endParaRPr lang="ar-JO" sz="2000" dirty="0">
              <a:latin typeface="Alexandria" pitchFamily="2" charset="-78"/>
              <a:cs typeface="Alexandria" pitchFamily="2" charset="-78"/>
            </a:endParaRPr>
          </a:p>
          <a:p>
            <a:pPr marL="457200" indent="-457200" algn="just" rtl="1">
              <a:buAutoNum type="arabicPeriod"/>
            </a:pPr>
            <a:r>
              <a:rPr lang="ar-JO" sz="2000" b="1" dirty="0">
                <a:latin typeface="Alexandria" pitchFamily="2" charset="-78"/>
                <a:cs typeface="Alexandria" pitchFamily="2" charset="-78"/>
              </a:rPr>
              <a:t>تحديد المخاطر</a:t>
            </a:r>
            <a:r>
              <a:rPr lang="ar-AE" sz="2000" b="1" dirty="0">
                <a:latin typeface="Alexandria" pitchFamily="2" charset="-78"/>
                <a:cs typeface="Alexandria" pitchFamily="2" charset="-78"/>
              </a:rPr>
              <a:t>: </a:t>
            </a:r>
            <a:r>
              <a:rPr lang="ar-JO" sz="2000" dirty="0">
                <a:latin typeface="Alexandria" pitchFamily="2" charset="-78"/>
                <a:cs typeface="Alexandria" pitchFamily="2" charset="-78"/>
              </a:rPr>
              <a:t>تحديد المخاطر هو الخطوة الأولى في إعداد خطة إدارة المخاطر الاستباقية، وهي عنصر أساسي في التخطيط الاستراتيجي، هناك طرق متعددة لتحديد المخاطر من بينها القيام بعصف ذهني، استطلاع المخاطر التي يتعرض لها المنافسين .</a:t>
            </a:r>
            <a:endParaRPr lang="ar-AE" sz="2000" dirty="0">
              <a:latin typeface="Alexandria" pitchFamily="2" charset="-78"/>
              <a:cs typeface="Alexandria" pitchFamily="2" charset="-78"/>
            </a:endParaRPr>
          </a:p>
          <a:p>
            <a:pPr marL="457200" indent="-457200" algn="just" rtl="1">
              <a:buAutoNum type="arabicPeriod"/>
            </a:pPr>
            <a:endParaRPr lang="ar-JO" sz="2000" dirty="0">
              <a:latin typeface="Alexandria" pitchFamily="2" charset="-78"/>
              <a:cs typeface="Alexandria" pitchFamily="2" charset="-78"/>
            </a:endParaRPr>
          </a:p>
          <a:p>
            <a:pPr algn="just" rtl="1"/>
            <a:r>
              <a:rPr lang="ar-JO" sz="2000" dirty="0">
                <a:latin typeface="Alexandria" pitchFamily="2" charset="-78"/>
                <a:cs typeface="Alexandria" pitchFamily="2" charset="-78"/>
              </a:rPr>
              <a:t>2. </a:t>
            </a:r>
            <a:r>
              <a:rPr lang="ar-JO" sz="2000" b="1" dirty="0">
                <a:latin typeface="Alexandria" pitchFamily="2" charset="-78"/>
                <a:cs typeface="Alexandria" pitchFamily="2" charset="-78"/>
              </a:rPr>
              <a:t>تقييم المخاطر</a:t>
            </a:r>
            <a:r>
              <a:rPr lang="ar-AE" sz="2000" b="1" dirty="0">
                <a:latin typeface="Alexandria" pitchFamily="2" charset="-78"/>
                <a:cs typeface="Alexandria" pitchFamily="2" charset="-78"/>
              </a:rPr>
              <a:t>: </a:t>
            </a:r>
            <a:r>
              <a:rPr lang="ar-JO" sz="2000" dirty="0">
                <a:latin typeface="Alexandria" pitchFamily="2" charset="-78"/>
                <a:cs typeface="Alexandria" pitchFamily="2" charset="-78"/>
              </a:rPr>
              <a:t>تعتبر مرحلة تقييم المخاطر مرحلة مهمة من خطة إدارة السلامة المهنية، تمنح نظرة شاملة عن المخاطر ومدى شدتها، ترتكز العملية على تحديد وتقييم الأمور المتعلقة بهذا الخطر وتحديد الطرق المناسبة للقضاء على المخاطر، وتحديد نوع الخطر (بيئي، مالي، تشغيلي… )</a:t>
            </a:r>
            <a:endParaRPr lang="ar-AE" sz="2000" dirty="0">
              <a:latin typeface="Alexandria" pitchFamily="2" charset="-78"/>
              <a:cs typeface="Alexandria" pitchFamily="2" charset="-78"/>
            </a:endParaRPr>
          </a:p>
          <a:p>
            <a:pPr algn="just" rtl="1"/>
            <a:endParaRPr lang="ar-JO" sz="2000" dirty="0">
              <a:latin typeface="Alexandria" pitchFamily="2" charset="-78"/>
              <a:cs typeface="Alexandria" pitchFamily="2" charset="-78"/>
            </a:endParaRPr>
          </a:p>
          <a:p>
            <a:pPr algn="just" rtl="1"/>
            <a:r>
              <a:rPr lang="ar-JO" sz="2000" dirty="0">
                <a:latin typeface="Alexandria" pitchFamily="2" charset="-78"/>
                <a:cs typeface="Alexandria" pitchFamily="2" charset="-78"/>
              </a:rPr>
              <a:t>3. </a:t>
            </a:r>
            <a:r>
              <a:rPr lang="ar-JO" sz="2000" b="1" dirty="0">
                <a:latin typeface="Alexandria" pitchFamily="2" charset="-78"/>
                <a:cs typeface="Alexandria" pitchFamily="2" charset="-78"/>
              </a:rPr>
              <a:t>التحكم في المخاطر</a:t>
            </a:r>
            <a:r>
              <a:rPr lang="ar-JO" sz="2000" dirty="0">
                <a:latin typeface="Alexandria" pitchFamily="2" charset="-78"/>
                <a:cs typeface="Alexandria" pitchFamily="2" charset="-78"/>
              </a:rPr>
              <a:t>: تقديم استراتيجيات محددة للتحكم بالمخاطر المعنية. وفي العادة، تُصنف طرق التحكم في المخاطر من أعلى مستوى من الحماية والموثوقية إلى أدنى مستوى، تُعرف هذه العملية </a:t>
            </a:r>
            <a:r>
              <a:rPr lang="ar-JO" sz="2000" u="sng" dirty="0">
                <a:latin typeface="Alexandria" pitchFamily="2" charset="-78"/>
                <a:cs typeface="Alexandria" pitchFamily="2" charset="-78"/>
              </a:rPr>
              <a:t>بالتسلسل الهرمي للتحكم </a:t>
            </a:r>
            <a:r>
              <a:rPr lang="ar-JO" sz="2000" dirty="0">
                <a:latin typeface="Alexandria" pitchFamily="2" charset="-78"/>
                <a:cs typeface="Alexandria" pitchFamily="2" charset="-78"/>
              </a:rPr>
              <a:t>الذي ينقسم إلى ثلاثة مستويات: </a:t>
            </a:r>
            <a:r>
              <a:rPr lang="ar-JO" sz="2000" b="1" dirty="0">
                <a:latin typeface="Alexandria" pitchFamily="2" charset="-78"/>
                <a:cs typeface="Alexandria" pitchFamily="2" charset="-78"/>
              </a:rPr>
              <a:t>القضاء: </a:t>
            </a:r>
            <a:r>
              <a:rPr lang="ar-JO" sz="2000" dirty="0">
                <a:latin typeface="Alexandria" pitchFamily="2" charset="-78"/>
                <a:cs typeface="Alexandria" pitchFamily="2" charset="-78"/>
              </a:rPr>
              <a:t>أي القضاء على المخاطر نهائيًا، إذا كانت تفوق الفوائد المحتملة. ا</a:t>
            </a:r>
            <a:r>
              <a:rPr lang="ar-JO" sz="2000" b="1" dirty="0">
                <a:latin typeface="Alexandria" pitchFamily="2" charset="-78"/>
                <a:cs typeface="Alexandria" pitchFamily="2" charset="-78"/>
              </a:rPr>
              <a:t>لاستبدال</a:t>
            </a:r>
            <a:r>
              <a:rPr lang="ar-JO" sz="2000" dirty="0">
                <a:latin typeface="Alexandria" pitchFamily="2" charset="-78"/>
                <a:cs typeface="Alexandria" pitchFamily="2" charset="-78"/>
              </a:rPr>
              <a:t>: استبدل الخطر بشيء أقل خطورة.</a:t>
            </a:r>
            <a:r>
              <a:rPr lang="ar-JO" sz="2000" b="1" dirty="0">
                <a:latin typeface="Alexandria" pitchFamily="2" charset="-78"/>
                <a:cs typeface="Alexandria" pitchFamily="2" charset="-78"/>
              </a:rPr>
              <a:t>العزل</a:t>
            </a:r>
            <a:r>
              <a:rPr lang="ar-JO" sz="2000" dirty="0">
                <a:latin typeface="Alexandria" pitchFamily="2" charset="-78"/>
                <a:cs typeface="Alexandria" pitchFamily="2" charset="-78"/>
              </a:rPr>
              <a:t>: عزل الخطر عن طريق استخدام الحواجز أو المسافة.</a:t>
            </a:r>
            <a:endParaRPr lang="ar-AE" sz="2000" dirty="0">
              <a:latin typeface="Alexandria" pitchFamily="2" charset="-78"/>
              <a:cs typeface="Alexandria" pitchFamily="2" charset="-78"/>
            </a:endParaRPr>
          </a:p>
          <a:p>
            <a:pPr algn="just" rtl="1"/>
            <a:endParaRPr lang="ar-JO" sz="2000" dirty="0">
              <a:latin typeface="Alexandria" pitchFamily="2" charset="-78"/>
              <a:cs typeface="Alexandria" pitchFamily="2" charset="-78"/>
            </a:endParaRPr>
          </a:p>
          <a:p>
            <a:pPr algn="just" rtl="1"/>
            <a:r>
              <a:rPr lang="ar-JO" sz="2000" dirty="0">
                <a:latin typeface="Alexandria" pitchFamily="2" charset="-78"/>
                <a:cs typeface="Alexandria" pitchFamily="2" charset="-78"/>
              </a:rPr>
              <a:t>4. </a:t>
            </a:r>
            <a:r>
              <a:rPr lang="ar-JO" sz="2000" b="1" dirty="0">
                <a:latin typeface="Alexandria" pitchFamily="2" charset="-78"/>
                <a:cs typeface="Alexandria" pitchFamily="2" charset="-78"/>
              </a:rPr>
              <a:t>مراجعة التحكم في المخاطر</a:t>
            </a:r>
            <a:r>
              <a:rPr lang="ar-JO" sz="2000" dirty="0">
                <a:latin typeface="Alexandria" pitchFamily="2" charset="-78"/>
                <a:cs typeface="Alexandria" pitchFamily="2" charset="-78"/>
              </a:rPr>
              <a:t>: مراجعة إجراءات الرقابة التي نُفذت، وتقييمها وتنقيحها إذا لزم الأمر للتأكد من أنها تعمل كما هو مخطط له.</a:t>
            </a:r>
          </a:p>
        </p:txBody>
      </p:sp>
      <p:pic>
        <p:nvPicPr>
          <p:cNvPr id="3" name="Graphic 21">
            <a:extLst>
              <a:ext uri="{FF2B5EF4-FFF2-40B4-BE49-F238E27FC236}">
                <a16:creationId xmlns:a16="http://schemas.microsoft.com/office/drawing/2014/main" id="{1C46C190-5000-4755-9F15-591EAF99A3E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8905063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286261" y="1090962"/>
            <a:ext cx="11619477" cy="5118581"/>
          </a:xfrm>
          <a:prstGeom prst="rect">
            <a:avLst/>
          </a:prstGeom>
          <a:noFill/>
        </p:spPr>
        <p:txBody>
          <a:bodyPr wrap="square">
            <a:spAutoFit/>
          </a:bodyPr>
          <a:lstStyle/>
          <a:p>
            <a:pPr algn="r">
              <a:lnSpc>
                <a:spcPct val="150000"/>
              </a:lnSpc>
            </a:pPr>
            <a:r>
              <a:rPr lang="ar-JO" sz="2000" b="1" i="0" dirty="0">
                <a:solidFill>
                  <a:srgbClr val="161C2D"/>
                </a:solidFill>
                <a:effectLst/>
                <a:latin typeface="Alexandria" pitchFamily="2" charset="-78"/>
                <a:cs typeface="Alexandria" pitchFamily="2" charset="-78"/>
              </a:rPr>
              <a:t>النقل: </a:t>
            </a:r>
            <a:r>
              <a:rPr lang="ar-JO" sz="2000" i="0" dirty="0">
                <a:solidFill>
                  <a:srgbClr val="161C2D"/>
                </a:solidFill>
                <a:effectLst/>
                <a:latin typeface="Alexandria" pitchFamily="2" charset="-78"/>
                <a:cs typeface="Alexandria" pitchFamily="2" charset="-78"/>
              </a:rPr>
              <a:t>وهي وسائل تساعد على قبول الخطر من قبل طرف آخر وعادة ما تكون عن طريق العقود أو الوقاية المالية. مثال: التأمين عن طريق العقود، وقد يتضمّن العقد صيغة تضمن نقل الخطر إلى جهة أخرى دون الالتزام بالأقساط </a:t>
            </a:r>
            <a:r>
              <a:rPr lang="ar-AE" sz="2000" i="0" dirty="0">
                <a:solidFill>
                  <a:srgbClr val="161C2D"/>
                </a:solidFill>
                <a:effectLst/>
                <a:latin typeface="Alexandria" pitchFamily="2" charset="-78"/>
                <a:cs typeface="Alexandria" pitchFamily="2" charset="-78"/>
              </a:rPr>
              <a:t>.</a:t>
            </a:r>
          </a:p>
          <a:p>
            <a:pPr algn="r">
              <a:lnSpc>
                <a:spcPct val="150000"/>
              </a:lnSpc>
            </a:pPr>
            <a:r>
              <a:rPr lang="ar-JO" sz="2000" b="1" i="0" dirty="0">
                <a:solidFill>
                  <a:srgbClr val="161C2D"/>
                </a:solidFill>
                <a:effectLst/>
                <a:latin typeface="Alexandria" pitchFamily="2" charset="-78"/>
                <a:cs typeface="Alexandria" pitchFamily="2" charset="-78"/>
              </a:rPr>
              <a:t>التجنب</a:t>
            </a:r>
            <a:r>
              <a:rPr lang="ar-JO" sz="2000" i="0" dirty="0">
                <a:solidFill>
                  <a:srgbClr val="161C2D"/>
                </a:solidFill>
                <a:effectLst/>
                <a:latin typeface="Alexandria" pitchFamily="2" charset="-78"/>
                <a:cs typeface="Alexandria" pitchFamily="2" charset="-78"/>
              </a:rPr>
              <a:t>: وتعني محاولة تجنّب النشاطات التي تؤدي إلى حدوث خطر ما، ومثال على ذلك عدم شراء ملكية ما أو الدخول في عمل ما لتجنب تحمل المسؤولية القانونية. </a:t>
            </a:r>
            <a:endParaRPr lang="ar-JO" sz="2000" b="1" dirty="0">
              <a:solidFill>
                <a:srgbClr val="161C2D"/>
              </a:solidFill>
              <a:latin typeface="Alexandria" pitchFamily="2" charset="-78"/>
              <a:cs typeface="Alexandria" pitchFamily="2" charset="-78"/>
            </a:endParaRPr>
          </a:p>
          <a:p>
            <a:pPr algn="r">
              <a:lnSpc>
                <a:spcPct val="150000"/>
              </a:lnSpc>
            </a:pPr>
            <a:r>
              <a:rPr lang="ar-JO" sz="2000" b="1" i="0" dirty="0">
                <a:solidFill>
                  <a:srgbClr val="161C2D"/>
                </a:solidFill>
                <a:effectLst/>
                <a:latin typeface="Alexandria" pitchFamily="2" charset="-78"/>
                <a:cs typeface="Alexandria" pitchFamily="2" charset="-78"/>
              </a:rPr>
              <a:t>التقليص</a:t>
            </a:r>
            <a:r>
              <a:rPr lang="ar-JO" sz="2000" i="0" dirty="0">
                <a:solidFill>
                  <a:srgbClr val="161C2D"/>
                </a:solidFill>
                <a:effectLst/>
                <a:latin typeface="Alexandria" pitchFamily="2" charset="-78"/>
                <a:cs typeface="Alexandria" pitchFamily="2" charset="-78"/>
              </a:rPr>
              <a:t>: وتشمل طرق للتقليل من حدّة الخسائر الناتجة. ومثال على ذلك شركات تطوير البرمجيات التي تتبع منهجيات للتقليل من المخاطر وذلك عن طريق تطوير البرامج بشكل تدريجي.</a:t>
            </a:r>
          </a:p>
          <a:p>
            <a:pPr algn="r">
              <a:lnSpc>
                <a:spcPct val="150000"/>
              </a:lnSpc>
            </a:pPr>
            <a:r>
              <a:rPr lang="ar-JO" sz="2000" b="1" i="0" dirty="0">
                <a:solidFill>
                  <a:srgbClr val="161C2D"/>
                </a:solidFill>
                <a:effectLst/>
                <a:latin typeface="Alexandria" pitchFamily="2" charset="-78"/>
                <a:cs typeface="Alexandria" pitchFamily="2" charset="-78"/>
              </a:rPr>
              <a:t>القبول (الاحتجاز</a:t>
            </a:r>
            <a:r>
              <a:rPr lang="ar-JO" sz="2000" i="0" dirty="0">
                <a:solidFill>
                  <a:srgbClr val="161C2D"/>
                </a:solidFill>
                <a:effectLst/>
                <a:latin typeface="Alexandria" pitchFamily="2" charset="-78"/>
                <a:cs typeface="Alexandria" pitchFamily="2" charset="-78"/>
              </a:rPr>
              <a:t>): وتعني قبول الخسائر عند حدوثها. إنّ هذه الطريقة تعتبر استراتيجية مقبولة في حالة المخاطر الصغيرة والتي تكون فيها تكلفة التأمين ضد الخطر على مدى الزمن أكبر من إجمالي الخسائر.</a:t>
            </a:r>
          </a:p>
          <a:p>
            <a:pPr algn="r">
              <a:lnSpc>
                <a:spcPct val="150000"/>
              </a:lnSpc>
            </a:pPr>
            <a:r>
              <a:rPr lang="ar-JO" sz="2000" b="1" i="0" dirty="0">
                <a:solidFill>
                  <a:srgbClr val="161C2D"/>
                </a:solidFill>
                <a:effectLst/>
                <a:latin typeface="Alexandria" pitchFamily="2" charset="-78"/>
                <a:cs typeface="Alexandria" pitchFamily="2" charset="-78"/>
              </a:rPr>
              <a:t>الاستسلام: </a:t>
            </a:r>
            <a:r>
              <a:rPr lang="ar-JO" sz="2000" i="0" dirty="0">
                <a:solidFill>
                  <a:srgbClr val="161C2D"/>
                </a:solidFill>
                <a:effectLst/>
                <a:latin typeface="Alexandria" pitchFamily="2" charset="-78"/>
                <a:cs typeface="Alexandria" pitchFamily="2" charset="-78"/>
              </a:rPr>
              <a:t>يجب احتساب العامل النفسي لدى الجهة المخاطرة وإقناعها بالتوجّه إلى المصلحة الدائمة لا السريعة.</a:t>
            </a:r>
          </a:p>
        </p:txBody>
      </p:sp>
      <p:sp>
        <p:nvSpPr>
          <p:cNvPr id="10" name="Google Shape;145;p3">
            <a:extLst>
              <a:ext uri="{FF2B5EF4-FFF2-40B4-BE49-F238E27FC236}">
                <a16:creationId xmlns:a16="http://schemas.microsoft.com/office/drawing/2014/main" id="{2982E9B2-511E-403F-B62E-25881E47CAE8}"/>
              </a:ext>
            </a:extLst>
          </p:cNvPr>
          <p:cNvSpPr txBox="1"/>
          <p:nvPr/>
        </p:nvSpPr>
        <p:spPr>
          <a:xfrm>
            <a:off x="1991544" y="89649"/>
            <a:ext cx="6097712" cy="738623"/>
          </a:xfrm>
          <a:prstGeom prst="rect">
            <a:avLst/>
          </a:prstGeom>
          <a:noFill/>
          <a:ln>
            <a:noFill/>
          </a:ln>
        </p:spPr>
        <p:txBody>
          <a:bodyPr spcFirstLastPara="1" wrap="square" lIns="91425" tIns="45700" rIns="91425" bIns="45700" anchor="t" anchorCtr="0">
            <a:spAutoFit/>
          </a:bodyPr>
          <a:lstStyle/>
          <a:p>
            <a:pPr algn="r">
              <a:lnSpc>
                <a:spcPct val="150000"/>
              </a:lnSpc>
            </a:pPr>
            <a:r>
              <a:rPr lang="ar-JO" sz="2800" b="1" i="0" dirty="0">
                <a:solidFill>
                  <a:srgbClr val="161C2D"/>
                </a:solidFill>
                <a:effectLst/>
                <a:latin typeface="Alexandria" pitchFamily="2" charset="-78"/>
                <a:cs typeface="Alexandria" pitchFamily="2" charset="-78"/>
              </a:rPr>
              <a:t>طرق التعامل مع المخاطر</a:t>
            </a:r>
          </a:p>
        </p:txBody>
      </p:sp>
      <p:sp>
        <p:nvSpPr>
          <p:cNvPr id="12" name="TextBox 11">
            <a:extLst>
              <a:ext uri="{FF2B5EF4-FFF2-40B4-BE49-F238E27FC236}">
                <a16:creationId xmlns:a16="http://schemas.microsoft.com/office/drawing/2014/main" id="{4673ED1C-ABD6-4572-92F0-B0C82D6F0469}"/>
              </a:ext>
            </a:extLst>
          </p:cNvPr>
          <p:cNvSpPr txBox="1"/>
          <p:nvPr/>
        </p:nvSpPr>
        <p:spPr>
          <a:xfrm>
            <a:off x="407368" y="6438900"/>
            <a:ext cx="6097712" cy="307777"/>
          </a:xfrm>
          <a:prstGeom prst="rect">
            <a:avLst/>
          </a:prstGeom>
          <a:noFill/>
        </p:spPr>
        <p:txBody>
          <a:bodyPr wrap="square">
            <a:spAutoFit/>
          </a:bodyPr>
          <a:lstStyle/>
          <a:p>
            <a:r>
              <a:rPr lang="en-GB" dirty="0">
                <a:latin typeface="Alexandria" pitchFamily="2" charset="-78"/>
                <a:cs typeface="Alexandria" pitchFamily="2" charset="-78"/>
              </a:rPr>
              <a:t>https://kenanaonline.com/users/ahmedkordy/posts</a:t>
            </a:r>
          </a:p>
        </p:txBody>
      </p:sp>
      <p:pic>
        <p:nvPicPr>
          <p:cNvPr id="3" name="Graphic 21">
            <a:extLst>
              <a:ext uri="{FF2B5EF4-FFF2-40B4-BE49-F238E27FC236}">
                <a16:creationId xmlns:a16="http://schemas.microsoft.com/office/drawing/2014/main" id="{96C66C9C-502A-27E7-47DD-2F9BDCC4903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extLst>
      <p:ext uri="{BB962C8B-B14F-4D97-AF65-F5344CB8AC3E}">
        <p14:creationId xmlns:p14="http://schemas.microsoft.com/office/powerpoint/2010/main" val="22994651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1343472" y="422522"/>
            <a:ext cx="7344816"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latin typeface="Alexandria" pitchFamily="2" charset="-78"/>
                <a:cs typeface="Alexandria" pitchFamily="2" charset="-78"/>
              </a:rPr>
              <a:t>الفرق بين إدارة الأزمات و</a:t>
            </a:r>
            <a:r>
              <a:rPr lang="ar-AE" sz="2800" b="1" dirty="0">
                <a:solidFill>
                  <a:schemeClr val="tx1"/>
                </a:solidFill>
                <a:latin typeface="Alexandria" pitchFamily="2" charset="-78"/>
                <a:cs typeface="Alexandria" pitchFamily="2" charset="-78"/>
              </a:rPr>
              <a:t>إدارة </a:t>
            </a:r>
            <a:r>
              <a:rPr lang="ar-JO" sz="2800" b="1" dirty="0">
                <a:solidFill>
                  <a:schemeClr val="tx1"/>
                </a:solidFill>
                <a:latin typeface="Alexandria" pitchFamily="2" charset="-78"/>
                <a:cs typeface="Alexandria" pitchFamily="2" charset="-78"/>
              </a:rPr>
              <a:t>المخاطر</a:t>
            </a:r>
          </a:p>
        </p:txBody>
      </p:sp>
      <p:sp>
        <p:nvSpPr>
          <p:cNvPr id="3" name="Rectangle 2"/>
          <p:cNvSpPr/>
          <p:nvPr/>
        </p:nvSpPr>
        <p:spPr>
          <a:xfrm>
            <a:off x="351371" y="1383501"/>
            <a:ext cx="11624729" cy="5016758"/>
          </a:xfrm>
          <a:prstGeom prst="rect">
            <a:avLst/>
          </a:prstGeom>
        </p:spPr>
        <p:txBody>
          <a:bodyPr wrap="square">
            <a:spAutoFit/>
          </a:bodyPr>
          <a:lstStyle/>
          <a:p>
            <a:pPr algn="just" rtl="1"/>
            <a:r>
              <a:rPr lang="ar-JO" sz="2000" i="0" u="none" strike="noStrike" baseline="0" dirty="0">
                <a:latin typeface="SimplifiedArabic,Bold"/>
                <a:cs typeface="Alexandria" pitchFamily="2" charset="-78"/>
              </a:rPr>
              <a:t>       لا بدّ من التفريق بين إدارة المخاطر وإدارة الأزمات، </a:t>
            </a:r>
            <a:r>
              <a:rPr lang="ar-JO" sz="2000" i="0" u="sng" strike="noStrike" baseline="0" dirty="0">
                <a:latin typeface="SimplifiedArabic,Bold"/>
                <a:cs typeface="Alexandria" pitchFamily="2" charset="-78"/>
              </a:rPr>
              <a:t>فإدارة المخاطر </a:t>
            </a:r>
            <a:r>
              <a:rPr lang="ar-JO" sz="2000" i="0" u="none" strike="noStrike" baseline="0" dirty="0">
                <a:latin typeface="SimplifiedArabic,Bold"/>
                <a:cs typeface="Alexandria" pitchFamily="2" charset="-78"/>
              </a:rPr>
              <a:t>تُعنى بالاستعداد لتوقعات مستقبلية «قبل حدوثها»، وذلك من خلال وضع الفرضيات والاحتمالات ووضع سيناريو لمواجهتها، وتعبّر عن المخطط المسبق لإدارة الأزمات، بينما خطة </a:t>
            </a:r>
            <a:r>
              <a:rPr lang="ar-JO" sz="2000" i="0" u="sng" strike="noStrike" baseline="0" dirty="0">
                <a:latin typeface="SimplifiedArabic,Bold"/>
                <a:cs typeface="Alexandria" pitchFamily="2" charset="-78"/>
              </a:rPr>
              <a:t>إدارة الأزمات </a:t>
            </a:r>
            <a:r>
              <a:rPr lang="ar-JO" sz="2000" i="0" u="none" strike="noStrike" baseline="0" dirty="0">
                <a:latin typeface="SimplifiedArabic,Bold"/>
                <a:cs typeface="Alexandria" pitchFamily="2" charset="-78"/>
              </a:rPr>
              <a:t>هي تعديل لخطة المخاطر حسب تطورات الأحداث.كما تعبر عن معالجة ومواجهة التوقعات «بعد حدوثها»، وهنا ترتبط إدارة المخاطر بإدارة الأزمات بإدارة المشاكل من حيث أسبقية التنفيذ، حيث تأتي المخاطر أولاً ثم إدارة الأزمات. </a:t>
            </a:r>
            <a:endParaRPr lang="ar-AE" sz="2000" i="0" u="none" strike="noStrike" baseline="0" dirty="0">
              <a:latin typeface="SimplifiedArabic,Bold"/>
              <a:cs typeface="Alexandria" pitchFamily="2" charset="-78"/>
            </a:endParaRPr>
          </a:p>
          <a:p>
            <a:pPr algn="just" rtl="1"/>
            <a:endParaRPr lang="ar-AE" sz="2000" i="0" u="none" strike="noStrike" baseline="0" dirty="0">
              <a:latin typeface="SimplifiedArabic,Bold"/>
              <a:cs typeface="Alexandria" pitchFamily="2" charset="-78"/>
            </a:endParaRPr>
          </a:p>
          <a:p>
            <a:pPr algn="just" rtl="1"/>
            <a:r>
              <a:rPr lang="ar-AE" sz="2000" dirty="0">
                <a:latin typeface="SimplifiedArabic,Bold"/>
                <a:cs typeface="Alexandria" pitchFamily="2" charset="-78"/>
              </a:rPr>
              <a:t>و</a:t>
            </a:r>
            <a:r>
              <a:rPr lang="ar-JO" sz="2000" i="0" u="none" strike="noStrike" baseline="0" dirty="0">
                <a:latin typeface="SimplifiedArabic,Bold"/>
                <a:cs typeface="Alexandria" pitchFamily="2" charset="-78"/>
              </a:rPr>
              <a:t>من الجدير بالذكر أن الأزمات هي أحداث مفاجئة قد وقعت بالفعل، بينما المخاطر هي توقع وتخطيط درء الأزمات والاستعداد لمواجهتها قبل حدوثها، وبالتالي منع حدوثها، حيثما يُمكن ذلك.</a:t>
            </a:r>
            <a:endParaRPr lang="ar-AE" sz="2000" i="0" u="none" strike="noStrike" baseline="0" dirty="0">
              <a:latin typeface="SimplifiedArabic,Bold"/>
              <a:cs typeface="Alexandria" pitchFamily="2" charset="-78"/>
            </a:endParaRPr>
          </a:p>
          <a:p>
            <a:pPr algn="just" rtl="1"/>
            <a:endParaRPr lang="ar-JO" sz="2000" i="0" u="none" strike="noStrike" baseline="0" dirty="0">
              <a:latin typeface="SimplifiedArabic,Bold"/>
              <a:cs typeface="Alexandria" pitchFamily="2" charset="-78"/>
            </a:endParaRPr>
          </a:p>
          <a:p>
            <a:pPr algn="just" rtl="1"/>
            <a:r>
              <a:rPr lang="ar-JO" sz="2000" dirty="0">
                <a:solidFill>
                  <a:schemeClr val="tx1"/>
                </a:solidFill>
                <a:latin typeface="Alexandria" pitchFamily="2" charset="-78"/>
                <a:cs typeface="Alexandria" pitchFamily="2" charset="-78"/>
              </a:rPr>
              <a:t>      إن إدارة الأزمات تُشير إلى العمليّات التي تقوم بها أي منظمة للتعامل مع أي أحداث غير متوقعة ومفاجئة قد يكون لها تأثيرات سلبيّة في عملياتها"، بينما إدارة المخاطر تشتمل على تحديد أي مخاطر محتملة قد تواجهها "المنظمة" في المستقبل، والخطوات التي يمكن اتخاذها للتخفيف من تلك المخاطر والتقليل من وقعها وتأثيراتها". لذا فإن هذان النهجان (إدارة الأزمات وإدارة المخاطر) مختلفان؛ لأن إدارة الأزمات عملية تفاعلية وتنفّذ في إطار ردّ الفعل على أحداث سلبيّة تطرأ على المنظّمة، في حين أن إدارة المخاطر نهج استباقي ينفّذ للتعامل مع أي أحداث قد تقع داخل المنظمة في المستقبل.</a:t>
            </a:r>
          </a:p>
          <a:p>
            <a:pPr algn="just" rtl="1"/>
            <a:endParaRPr lang="ar-JO" sz="2000" dirty="0">
              <a:solidFill>
                <a:schemeClr val="tx1"/>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75C9D1AF-97E4-1867-5249-BA23713EA58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custDataLst>
      <p:tags r:id="rId1"/>
    </p:custDataLst>
    <p:extLst>
      <p:ext uri="{BB962C8B-B14F-4D97-AF65-F5344CB8AC3E}">
        <p14:creationId xmlns:p14="http://schemas.microsoft.com/office/powerpoint/2010/main" val="7528692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6A37A371-10DF-4C6F-A7BC-BB8E212F1E33}"/>
              </a:ext>
            </a:extLst>
          </p:cNvPr>
          <p:cNvGraphicFramePr>
            <a:graphicFrameLocks noGrp="1"/>
          </p:cNvGraphicFramePr>
          <p:nvPr>
            <p:extLst>
              <p:ext uri="{D42A27DB-BD31-4B8C-83A1-F6EECF244321}">
                <p14:modId xmlns:p14="http://schemas.microsoft.com/office/powerpoint/2010/main" val="3595682612"/>
              </p:ext>
            </p:extLst>
          </p:nvPr>
        </p:nvGraphicFramePr>
        <p:xfrm>
          <a:off x="310306" y="836712"/>
          <a:ext cx="11571387" cy="5624561"/>
        </p:xfrm>
        <a:graphic>
          <a:graphicData uri="http://schemas.openxmlformats.org/drawingml/2006/table">
            <a:tbl>
              <a:tblPr rtl="1" firstRow="1" firstCol="1" bandRow="1">
                <a:tableStyleId>{8A107856-5554-42FB-B03E-39F5DBC370BA}</a:tableStyleId>
              </a:tblPr>
              <a:tblGrid>
                <a:gridCol w="833635">
                  <a:extLst>
                    <a:ext uri="{9D8B030D-6E8A-4147-A177-3AD203B41FA5}">
                      <a16:colId xmlns:a16="http://schemas.microsoft.com/office/drawing/2014/main" val="3060010227"/>
                    </a:ext>
                  </a:extLst>
                </a:gridCol>
                <a:gridCol w="1502658">
                  <a:extLst>
                    <a:ext uri="{9D8B030D-6E8A-4147-A177-3AD203B41FA5}">
                      <a16:colId xmlns:a16="http://schemas.microsoft.com/office/drawing/2014/main" val="1302606204"/>
                    </a:ext>
                  </a:extLst>
                </a:gridCol>
                <a:gridCol w="2893350">
                  <a:extLst>
                    <a:ext uri="{9D8B030D-6E8A-4147-A177-3AD203B41FA5}">
                      <a16:colId xmlns:a16="http://schemas.microsoft.com/office/drawing/2014/main" val="1895678473"/>
                    </a:ext>
                  </a:extLst>
                </a:gridCol>
                <a:gridCol w="583171">
                  <a:extLst>
                    <a:ext uri="{9D8B030D-6E8A-4147-A177-3AD203B41FA5}">
                      <a16:colId xmlns:a16="http://schemas.microsoft.com/office/drawing/2014/main" val="2074067375"/>
                    </a:ext>
                  </a:extLst>
                </a:gridCol>
                <a:gridCol w="569058">
                  <a:extLst>
                    <a:ext uri="{9D8B030D-6E8A-4147-A177-3AD203B41FA5}">
                      <a16:colId xmlns:a16="http://schemas.microsoft.com/office/drawing/2014/main" val="337322624"/>
                    </a:ext>
                  </a:extLst>
                </a:gridCol>
                <a:gridCol w="610925">
                  <a:extLst>
                    <a:ext uri="{9D8B030D-6E8A-4147-A177-3AD203B41FA5}">
                      <a16:colId xmlns:a16="http://schemas.microsoft.com/office/drawing/2014/main" val="3469381146"/>
                    </a:ext>
                  </a:extLst>
                </a:gridCol>
                <a:gridCol w="3173070">
                  <a:extLst>
                    <a:ext uri="{9D8B030D-6E8A-4147-A177-3AD203B41FA5}">
                      <a16:colId xmlns:a16="http://schemas.microsoft.com/office/drawing/2014/main" val="2474951399"/>
                    </a:ext>
                  </a:extLst>
                </a:gridCol>
                <a:gridCol w="1405520">
                  <a:extLst>
                    <a:ext uri="{9D8B030D-6E8A-4147-A177-3AD203B41FA5}">
                      <a16:colId xmlns:a16="http://schemas.microsoft.com/office/drawing/2014/main" val="3774231575"/>
                    </a:ext>
                  </a:extLst>
                </a:gridCol>
              </a:tblGrid>
              <a:tr h="446406">
                <a:tc rowSpan="2">
                  <a:txBody>
                    <a:bodyPr/>
                    <a:lstStyle/>
                    <a:p>
                      <a:pPr algn="ctr" rtl="1">
                        <a:lnSpc>
                          <a:spcPct val="115000"/>
                        </a:lnSpc>
                        <a:spcAft>
                          <a:spcPts val="1000"/>
                        </a:spcAft>
                      </a:pPr>
                      <a:r>
                        <a:rPr lang="ar-JO" sz="1300" b="1" dirty="0">
                          <a:effectLst/>
                          <a:latin typeface="Alexandria" pitchFamily="2" charset="-78"/>
                          <a:cs typeface="Alexandria" pitchFamily="2" charset="-78"/>
                        </a:rPr>
                        <a:t>المخاطر</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nchor="ctr">
                    <a:solidFill>
                      <a:srgbClr val="00B0F0"/>
                    </a:solidFill>
                  </a:tcPr>
                </a:tc>
                <a:tc rowSpan="2">
                  <a:txBody>
                    <a:bodyPr/>
                    <a:lstStyle/>
                    <a:p>
                      <a:pPr algn="ctr" rtl="1">
                        <a:lnSpc>
                          <a:spcPct val="115000"/>
                        </a:lnSpc>
                        <a:spcAft>
                          <a:spcPts val="1000"/>
                        </a:spcAft>
                      </a:pPr>
                      <a:r>
                        <a:rPr lang="ar-JO" sz="1300" b="1" dirty="0">
                          <a:effectLst/>
                          <a:latin typeface="Alexandria" pitchFamily="2" charset="-78"/>
                          <a:cs typeface="Alexandria" pitchFamily="2" charset="-78"/>
                        </a:rPr>
                        <a:t>نوع المخاطرة</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nchor="ctr">
                    <a:solidFill>
                      <a:srgbClr val="00B0F0"/>
                    </a:solidFill>
                  </a:tcPr>
                </a:tc>
                <a:tc rowSpan="2">
                  <a:txBody>
                    <a:bodyPr/>
                    <a:lstStyle/>
                    <a:p>
                      <a:pPr algn="ctr" rtl="1">
                        <a:lnSpc>
                          <a:spcPct val="115000"/>
                        </a:lnSpc>
                        <a:spcAft>
                          <a:spcPts val="1000"/>
                        </a:spcAft>
                      </a:pPr>
                      <a:r>
                        <a:rPr lang="ar-JO" sz="1300" b="1" dirty="0">
                          <a:effectLst/>
                          <a:latin typeface="Alexandria" pitchFamily="2" charset="-78"/>
                          <a:cs typeface="Alexandria" pitchFamily="2" charset="-78"/>
                        </a:rPr>
                        <a:t>وصف المخاطرة</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nchor="ctr">
                    <a:solidFill>
                      <a:srgbClr val="00B0F0"/>
                    </a:solidFill>
                  </a:tcPr>
                </a:tc>
                <a:tc rowSpan="2">
                  <a:txBody>
                    <a:bodyPr/>
                    <a:lstStyle/>
                    <a:p>
                      <a:pPr marL="71755" marR="71755" algn="ctr" rtl="1">
                        <a:lnSpc>
                          <a:spcPct val="115000"/>
                        </a:lnSpc>
                        <a:spcAft>
                          <a:spcPts val="1000"/>
                        </a:spcAft>
                      </a:pPr>
                      <a:r>
                        <a:rPr lang="ar-JO" sz="1300" b="1" dirty="0">
                          <a:effectLst/>
                          <a:latin typeface="Alexandria" pitchFamily="2" charset="-78"/>
                          <a:cs typeface="Alexandria" pitchFamily="2" charset="-78"/>
                        </a:rPr>
                        <a:t>نسبة تقييم </a:t>
                      </a:r>
                      <a:r>
                        <a:rPr lang="ar-AE" sz="1300" b="1" dirty="0">
                          <a:effectLst/>
                          <a:latin typeface="Alexandria" pitchFamily="2" charset="-78"/>
                          <a:cs typeface="Alexandria" pitchFamily="2" charset="-78"/>
                        </a:rPr>
                        <a:t>           </a:t>
                      </a:r>
                      <a:r>
                        <a:rPr lang="ar-JO" sz="1300" b="1" dirty="0">
                          <a:effectLst/>
                          <a:latin typeface="Alexandria" pitchFamily="2" charset="-78"/>
                          <a:cs typeface="Alexandria" pitchFamily="2" charset="-78"/>
                        </a:rPr>
                        <a:t>الخطر</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vert="vert270">
                    <a:solidFill>
                      <a:srgbClr val="00B0F0"/>
                    </a:solidFill>
                  </a:tcPr>
                </a:tc>
                <a:tc gridSpan="2">
                  <a:txBody>
                    <a:bodyPr/>
                    <a:lstStyle/>
                    <a:p>
                      <a:pPr algn="ctr" rtl="1">
                        <a:lnSpc>
                          <a:spcPct val="115000"/>
                        </a:lnSpc>
                        <a:spcAft>
                          <a:spcPts val="1000"/>
                        </a:spcAft>
                      </a:pPr>
                      <a:r>
                        <a:rPr lang="ar-JO" sz="1300" dirty="0">
                          <a:effectLst/>
                          <a:latin typeface="Alexandria" pitchFamily="2" charset="-78"/>
                          <a:cs typeface="Alexandria" pitchFamily="2" charset="-78"/>
                        </a:rPr>
                        <a:t>تقييم الخطر</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hMerge="1">
                  <a:txBody>
                    <a:bodyPr/>
                    <a:lstStyle/>
                    <a:p>
                      <a:endParaRPr lang="en-GB"/>
                    </a:p>
                  </a:txBody>
                  <a:tcPr/>
                </a:tc>
                <a:tc rowSpan="2">
                  <a:txBody>
                    <a:bodyPr/>
                    <a:lstStyle/>
                    <a:p>
                      <a:pPr algn="ctr" rtl="1">
                        <a:lnSpc>
                          <a:spcPct val="115000"/>
                        </a:lnSpc>
                        <a:spcAft>
                          <a:spcPts val="1000"/>
                        </a:spcAft>
                      </a:pPr>
                      <a:r>
                        <a:rPr lang="ar-JO" sz="1300" b="1" dirty="0">
                          <a:effectLst/>
                          <a:latin typeface="Alexandria" pitchFamily="2" charset="-78"/>
                          <a:cs typeface="Alexandria" pitchFamily="2" charset="-78"/>
                        </a:rPr>
                        <a:t>آليات المعالجة</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nchor="ctr">
                    <a:solidFill>
                      <a:srgbClr val="00B0F0"/>
                    </a:solidFill>
                  </a:tcPr>
                </a:tc>
                <a:tc rowSpan="2">
                  <a:txBody>
                    <a:bodyPr/>
                    <a:lstStyle/>
                    <a:p>
                      <a:pPr algn="ctr" rtl="1">
                        <a:lnSpc>
                          <a:spcPct val="115000"/>
                        </a:lnSpc>
                        <a:spcAft>
                          <a:spcPts val="1000"/>
                        </a:spcAft>
                      </a:pPr>
                      <a:r>
                        <a:rPr lang="ar-JO" sz="1300" b="1" dirty="0">
                          <a:effectLst/>
                          <a:latin typeface="Alexandria" pitchFamily="2" charset="-78"/>
                          <a:cs typeface="Alexandria" pitchFamily="2" charset="-78"/>
                        </a:rPr>
                        <a:t>الشخص </a:t>
                      </a:r>
                      <a:endParaRPr lang="ar-AE" sz="1300" b="1" dirty="0">
                        <a:effectLst/>
                        <a:latin typeface="Alexandria" pitchFamily="2" charset="-78"/>
                        <a:cs typeface="Alexandria" pitchFamily="2" charset="-78"/>
                      </a:endParaRPr>
                    </a:p>
                    <a:p>
                      <a:pPr algn="ctr" rtl="1">
                        <a:lnSpc>
                          <a:spcPct val="115000"/>
                        </a:lnSpc>
                        <a:spcAft>
                          <a:spcPts val="1000"/>
                        </a:spcAft>
                      </a:pPr>
                      <a:r>
                        <a:rPr lang="ar-JO" sz="1300" b="1" dirty="0">
                          <a:effectLst/>
                          <a:latin typeface="Alexandria" pitchFamily="2" charset="-78"/>
                          <a:cs typeface="Alexandria" pitchFamily="2" charset="-78"/>
                        </a:rPr>
                        <a:t>المسؤول </a:t>
                      </a:r>
                      <a:r>
                        <a:rPr lang="ar-AE" sz="1300" b="1" dirty="0">
                          <a:effectLst/>
                          <a:latin typeface="Alexandria" pitchFamily="2" charset="-78"/>
                          <a:cs typeface="Alexandria" pitchFamily="2" charset="-78"/>
                        </a:rPr>
                        <a:t>        </a:t>
                      </a:r>
                      <a:r>
                        <a:rPr lang="ar-JO" sz="1300" b="1" dirty="0">
                          <a:effectLst/>
                          <a:latin typeface="Alexandria" pitchFamily="2" charset="-78"/>
                          <a:cs typeface="Alexandria" pitchFamily="2" charset="-78"/>
                        </a:rPr>
                        <a:t> لاتخاذ القرار</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nchor="ctr">
                    <a:solidFill>
                      <a:srgbClr val="00B0F0"/>
                    </a:solidFill>
                  </a:tcPr>
                </a:tc>
                <a:extLst>
                  <a:ext uri="{0D108BD9-81ED-4DB2-BD59-A6C34878D82A}">
                    <a16:rowId xmlns:a16="http://schemas.microsoft.com/office/drawing/2014/main" val="779085787"/>
                  </a:ext>
                </a:extLst>
              </a:tr>
              <a:tr h="1180659">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marL="71755" marR="71755" algn="ctr" rtl="1">
                        <a:lnSpc>
                          <a:spcPct val="115000"/>
                        </a:lnSpc>
                        <a:spcAft>
                          <a:spcPts val="1000"/>
                        </a:spcAft>
                      </a:pPr>
                      <a:r>
                        <a:rPr lang="ar-JO" sz="1300" b="1" dirty="0">
                          <a:effectLst/>
                          <a:latin typeface="Alexandria" pitchFamily="2" charset="-78"/>
                          <a:cs typeface="Alexandria" pitchFamily="2" charset="-78"/>
                        </a:rPr>
                        <a:t>احتمالية    </a:t>
                      </a:r>
                      <a:r>
                        <a:rPr lang="ar-AE" sz="1300" b="1" dirty="0">
                          <a:effectLst/>
                          <a:latin typeface="Alexandria" pitchFamily="2" charset="-78"/>
                          <a:cs typeface="Alexandria" pitchFamily="2" charset="-78"/>
                        </a:rPr>
                        <a:t> </a:t>
                      </a:r>
                      <a:r>
                        <a:rPr lang="ar-JO" sz="1300" b="1" dirty="0">
                          <a:effectLst/>
                          <a:latin typeface="Alexandria" pitchFamily="2" charset="-78"/>
                          <a:cs typeface="Alexandria" pitchFamily="2" charset="-78"/>
                        </a:rPr>
                        <a:t>   الحدوث</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vert="vert270">
                    <a:solidFill>
                      <a:srgbClr val="00B0F0"/>
                    </a:solidFill>
                  </a:tcPr>
                </a:tc>
                <a:tc>
                  <a:txBody>
                    <a:bodyPr/>
                    <a:lstStyle/>
                    <a:p>
                      <a:pPr marL="71755" marR="71755" algn="ctr" rtl="1">
                        <a:lnSpc>
                          <a:spcPct val="115000"/>
                        </a:lnSpc>
                        <a:spcAft>
                          <a:spcPts val="1000"/>
                        </a:spcAft>
                      </a:pPr>
                      <a:r>
                        <a:rPr lang="ar-JO" sz="1300" b="1" dirty="0">
                          <a:effectLst/>
                          <a:latin typeface="Alexandria" pitchFamily="2" charset="-78"/>
                          <a:cs typeface="Alexandria" pitchFamily="2" charset="-78"/>
                        </a:rPr>
                        <a:t>مدى التأثير</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vert="vert270">
                    <a:solidFill>
                      <a:srgbClr val="00B0F0"/>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31083473"/>
                  </a:ext>
                </a:extLst>
              </a:tr>
              <a:tr h="1261214">
                <a:tc>
                  <a:txBody>
                    <a:bodyPr/>
                    <a:lstStyle/>
                    <a:p>
                      <a:pPr algn="ctr" rtl="1">
                        <a:lnSpc>
                          <a:spcPct val="115000"/>
                        </a:lnSpc>
                        <a:spcAft>
                          <a:spcPts val="1000"/>
                        </a:spcAft>
                      </a:pPr>
                      <a:r>
                        <a:rPr lang="ar-JO" sz="1300" dirty="0">
                          <a:effectLst/>
                          <a:latin typeface="Alexandria" pitchFamily="2" charset="-78"/>
                          <a:cs typeface="Alexandria" pitchFamily="2" charset="-78"/>
                        </a:rPr>
                        <a:t>تعليمية  وإدارية</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justLow" rtl="1">
                        <a:lnSpc>
                          <a:spcPct val="115000"/>
                        </a:lnSpc>
                        <a:spcAft>
                          <a:spcPts val="1000"/>
                        </a:spcAft>
                      </a:pPr>
                      <a:r>
                        <a:rPr lang="ar-JO" sz="1300" dirty="0">
                          <a:effectLst/>
                          <a:latin typeface="Alexandria" pitchFamily="2" charset="-78"/>
                          <a:cs typeface="Alexandria" pitchFamily="2" charset="-78"/>
                        </a:rPr>
                        <a:t>عدم تقبل التغيير</a:t>
                      </a:r>
                      <a:endParaRPr lang="en-GB" sz="1300" dirty="0">
                        <a:effectLst/>
                        <a:latin typeface="Alexandria" pitchFamily="2" charset="-78"/>
                        <a:cs typeface="Alexandria" pitchFamily="2" charset="-78"/>
                      </a:endParaRPr>
                    </a:p>
                    <a:p>
                      <a:pPr algn="justLow" rtl="1">
                        <a:lnSpc>
                          <a:spcPct val="115000"/>
                        </a:lnSpc>
                        <a:spcAft>
                          <a:spcPts val="1000"/>
                        </a:spcAft>
                      </a:pPr>
                      <a:r>
                        <a:rPr lang="ar-JO" sz="1300" dirty="0">
                          <a:effectLst/>
                          <a:latin typeface="Alexandria" pitchFamily="2" charset="-78"/>
                          <a:cs typeface="Alexandria" pitchFamily="2" charset="-78"/>
                        </a:rPr>
                        <a:t> </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marL="342900" lvl="0" indent="-342900" algn="justLow" rtl="1">
                        <a:lnSpc>
                          <a:spcPct val="115000"/>
                        </a:lnSpc>
                        <a:buFont typeface="+mj-lt"/>
                        <a:buAutoNum type="arabicPeriod"/>
                      </a:pPr>
                      <a:r>
                        <a:rPr lang="ar-JO" sz="1300" dirty="0">
                          <a:effectLst/>
                          <a:latin typeface="Alexandria" pitchFamily="2" charset="-78"/>
                          <a:cs typeface="Alexandria" pitchFamily="2" charset="-78"/>
                        </a:rPr>
                        <a:t>قلة تقبل الأفكار الجديدة</a:t>
                      </a:r>
                      <a:endParaRPr lang="en-GB" sz="1300" dirty="0">
                        <a:effectLst/>
                        <a:latin typeface="Alexandria" pitchFamily="2" charset="-78"/>
                        <a:cs typeface="Alexandria" pitchFamily="2" charset="-78"/>
                      </a:endParaRPr>
                    </a:p>
                    <a:p>
                      <a:pPr marL="342900" lvl="0" indent="-342900" algn="justLow" rtl="1">
                        <a:lnSpc>
                          <a:spcPct val="115000"/>
                        </a:lnSpc>
                        <a:spcAft>
                          <a:spcPts val="1000"/>
                        </a:spcAft>
                        <a:buFont typeface="+mj-lt"/>
                        <a:buAutoNum type="arabicPeriod"/>
                      </a:pPr>
                      <a:r>
                        <a:rPr lang="ar-JO" sz="1300" dirty="0">
                          <a:effectLst/>
                          <a:latin typeface="Alexandria" pitchFamily="2" charset="-78"/>
                          <a:cs typeface="Alexandria" pitchFamily="2" charset="-78"/>
                        </a:rPr>
                        <a:t>البدء بتطبيق طرق جديدة</a:t>
                      </a:r>
                    </a:p>
                    <a:p>
                      <a:pPr marL="342900" marR="0" lvl="0" indent="-342900" algn="justLow" defTabSz="1219170" rtl="1" eaLnBrk="1" fontAlgn="auto" latinLnBrk="1" hangingPunct="1">
                        <a:lnSpc>
                          <a:spcPct val="115000"/>
                        </a:lnSpc>
                        <a:spcBef>
                          <a:spcPts val="0"/>
                        </a:spcBef>
                        <a:spcAft>
                          <a:spcPts val="1000"/>
                        </a:spcAft>
                        <a:buClrTx/>
                        <a:buSzTx/>
                        <a:buFont typeface="+mj-lt"/>
                        <a:buAutoNum type="arabicPeriod"/>
                        <a:tabLst/>
                        <a:defRPr/>
                      </a:pPr>
                      <a:r>
                        <a:rPr lang="ar-JO" sz="1300" dirty="0">
                          <a:effectLst/>
                          <a:latin typeface="Alexandria" pitchFamily="2" charset="-78"/>
                          <a:cs typeface="Alexandria" pitchFamily="2" charset="-78"/>
                        </a:rPr>
                        <a:t>عدم مواكبة المستجدات</a:t>
                      </a:r>
                      <a:endParaRPr lang="en-GB" sz="1300" dirty="0">
                        <a:effectLst/>
                        <a:latin typeface="Alexandria" pitchFamily="2" charset="-78"/>
                        <a:cs typeface="Alexandria" pitchFamily="2" charset="-78"/>
                      </a:endParaRPr>
                    </a:p>
                    <a:p>
                      <a:pPr marL="342900" lvl="0" indent="-342900" algn="justLow" rtl="1">
                        <a:lnSpc>
                          <a:spcPct val="115000"/>
                        </a:lnSpc>
                        <a:spcAft>
                          <a:spcPts val="1000"/>
                        </a:spcAft>
                        <a:buFont typeface="+mj-lt"/>
                        <a:buAutoNum type="arabicPeriod"/>
                      </a:pP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ctr" rtl="1">
                        <a:lnSpc>
                          <a:spcPct val="115000"/>
                        </a:lnSpc>
                        <a:spcAft>
                          <a:spcPts val="1000"/>
                        </a:spcAft>
                      </a:pPr>
                      <a:r>
                        <a:rPr lang="ar-JO" sz="1300" b="1" dirty="0">
                          <a:effectLst/>
                          <a:latin typeface="Alexandria" pitchFamily="2" charset="-78"/>
                          <a:cs typeface="Alexandria" pitchFamily="2" charset="-78"/>
                        </a:rPr>
                        <a:t>8</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ctr" rtl="1">
                        <a:lnSpc>
                          <a:spcPct val="115000"/>
                        </a:lnSpc>
                        <a:spcAft>
                          <a:spcPts val="1000"/>
                        </a:spcAft>
                      </a:pPr>
                      <a:r>
                        <a:rPr lang="ar-JO" sz="1300" b="1" dirty="0">
                          <a:effectLst/>
                          <a:latin typeface="Alexandria" pitchFamily="2" charset="-78"/>
                          <a:cs typeface="Alexandria" pitchFamily="2" charset="-78"/>
                        </a:rPr>
                        <a:t>4</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ctr" rtl="1">
                        <a:lnSpc>
                          <a:spcPct val="115000"/>
                        </a:lnSpc>
                        <a:spcAft>
                          <a:spcPts val="1000"/>
                        </a:spcAft>
                      </a:pPr>
                      <a:r>
                        <a:rPr lang="ar-JO" sz="1300" b="1" dirty="0">
                          <a:effectLst/>
                          <a:latin typeface="Alexandria" pitchFamily="2" charset="-78"/>
                          <a:cs typeface="Alexandria" pitchFamily="2" charset="-78"/>
                        </a:rPr>
                        <a:t>2</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marL="342900" lvl="0" indent="-342900" algn="justLow" rtl="1">
                        <a:lnSpc>
                          <a:spcPct val="115000"/>
                        </a:lnSpc>
                        <a:buFont typeface="+mj-lt"/>
                        <a:buAutoNum type="arabicPeriod"/>
                      </a:pPr>
                      <a:r>
                        <a:rPr lang="ar-JO" sz="1300" dirty="0">
                          <a:effectLst/>
                          <a:latin typeface="Alexandria" pitchFamily="2" charset="-78"/>
                          <a:cs typeface="Alexandria" pitchFamily="2" charset="-78"/>
                        </a:rPr>
                        <a:t>نشر ثقافة تقبل التغيير</a:t>
                      </a:r>
                      <a:endParaRPr lang="en-GB" sz="1300" dirty="0">
                        <a:effectLst/>
                        <a:latin typeface="Alexandria" pitchFamily="2" charset="-78"/>
                        <a:cs typeface="Alexandria" pitchFamily="2" charset="-78"/>
                      </a:endParaRPr>
                    </a:p>
                    <a:p>
                      <a:pPr marL="342900" lvl="0" indent="-342900" algn="justLow" rtl="1">
                        <a:lnSpc>
                          <a:spcPct val="115000"/>
                        </a:lnSpc>
                        <a:buFont typeface="+mj-lt"/>
                        <a:buAutoNum type="arabicPeriod"/>
                      </a:pPr>
                      <a:r>
                        <a:rPr lang="ar-JO" sz="1300" dirty="0">
                          <a:effectLst/>
                          <a:latin typeface="Alexandria" pitchFamily="2" charset="-78"/>
                          <a:cs typeface="Alexandria" pitchFamily="2" charset="-78"/>
                        </a:rPr>
                        <a:t> تحديد الاحتياجات التدريبية</a:t>
                      </a:r>
                      <a:endParaRPr lang="en-GB" sz="1300" dirty="0">
                        <a:effectLst/>
                        <a:latin typeface="Alexandria" pitchFamily="2" charset="-78"/>
                        <a:cs typeface="Alexandria" pitchFamily="2" charset="-78"/>
                      </a:endParaRPr>
                    </a:p>
                    <a:p>
                      <a:pPr marL="342900" lvl="0" indent="-342900" algn="justLow" rtl="1">
                        <a:lnSpc>
                          <a:spcPct val="115000"/>
                        </a:lnSpc>
                        <a:buFont typeface="+mj-lt"/>
                        <a:buAutoNum type="arabicPeriod"/>
                      </a:pPr>
                      <a:r>
                        <a:rPr lang="ar-JO" sz="1300" dirty="0">
                          <a:effectLst/>
                          <a:latin typeface="Alexandria" pitchFamily="2" charset="-78"/>
                          <a:cs typeface="Alexandria" pitchFamily="2" charset="-78"/>
                        </a:rPr>
                        <a:t>عقد دورات تدريبية ملائمة لطبيعة</a:t>
                      </a:r>
                      <a:r>
                        <a:rPr lang="ar-AE" sz="1300" dirty="0">
                          <a:effectLst/>
                          <a:latin typeface="Alexandria" pitchFamily="2" charset="-78"/>
                          <a:cs typeface="Alexandria" pitchFamily="2" charset="-78"/>
                        </a:rPr>
                        <a:t>    </a:t>
                      </a:r>
                      <a:r>
                        <a:rPr lang="ar-JO" sz="1300" dirty="0">
                          <a:effectLst/>
                          <a:latin typeface="Alexandria" pitchFamily="2" charset="-78"/>
                          <a:cs typeface="Alexandria" pitchFamily="2" charset="-78"/>
                        </a:rPr>
                        <a:t> العمل</a:t>
                      </a:r>
                      <a:endParaRPr lang="en-GB" sz="1300" dirty="0">
                        <a:effectLst/>
                        <a:latin typeface="Alexandria" pitchFamily="2" charset="-78"/>
                        <a:cs typeface="Alexandria" pitchFamily="2" charset="-78"/>
                      </a:endParaRPr>
                    </a:p>
                    <a:p>
                      <a:pPr marL="228600" algn="justLow" rtl="1">
                        <a:lnSpc>
                          <a:spcPct val="115000"/>
                        </a:lnSpc>
                      </a:pP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marL="0" lvl="0" indent="0" algn="justLow" rtl="1">
                        <a:lnSpc>
                          <a:spcPct val="115000"/>
                        </a:lnSpc>
                        <a:spcAft>
                          <a:spcPts val="1000"/>
                        </a:spcAft>
                        <a:buFont typeface="Symbol" panose="05050102010706020507" pitchFamily="18" charset="2"/>
                        <a:buNone/>
                      </a:pPr>
                      <a:r>
                        <a:rPr lang="ar-JO" sz="1300" dirty="0">
                          <a:effectLst/>
                          <a:latin typeface="Alexandria" pitchFamily="2" charset="-78"/>
                          <a:cs typeface="Alexandria" pitchFamily="2" charset="-78"/>
                        </a:rPr>
                        <a:t>مدير المدرسة</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extLst>
                  <a:ext uri="{0D108BD9-81ED-4DB2-BD59-A6C34878D82A}">
                    <a16:rowId xmlns:a16="http://schemas.microsoft.com/office/drawing/2014/main" val="3748382856"/>
                  </a:ext>
                </a:extLst>
              </a:tr>
              <a:tr h="732421">
                <a:tc>
                  <a:txBody>
                    <a:bodyPr/>
                    <a:lstStyle/>
                    <a:p>
                      <a:pPr algn="ctr" rtl="1">
                        <a:lnSpc>
                          <a:spcPct val="115000"/>
                        </a:lnSpc>
                        <a:spcAft>
                          <a:spcPts val="1000"/>
                        </a:spcAft>
                      </a:pPr>
                      <a:r>
                        <a:rPr lang="ar-JO" sz="1300" dirty="0">
                          <a:effectLst/>
                          <a:latin typeface="Alexandria" pitchFamily="2" charset="-78"/>
                          <a:cs typeface="Alexandria" pitchFamily="2" charset="-78"/>
                        </a:rPr>
                        <a:t>تعليمية  وإدارية</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justLow" rtl="1">
                        <a:lnSpc>
                          <a:spcPct val="115000"/>
                        </a:lnSpc>
                        <a:spcAft>
                          <a:spcPts val="1000"/>
                        </a:spcAft>
                      </a:pPr>
                      <a:r>
                        <a:rPr lang="ar-JO" sz="1300" dirty="0">
                          <a:effectLst/>
                          <a:latin typeface="Alexandria" pitchFamily="2" charset="-78"/>
                          <a:cs typeface="Alexandria" pitchFamily="2" charset="-78"/>
                        </a:rPr>
                        <a:t>نقص </a:t>
                      </a:r>
                      <a:r>
                        <a:rPr lang="ar-AE" sz="1300" dirty="0">
                          <a:effectLst/>
                          <a:latin typeface="Alexandria" pitchFamily="2" charset="-78"/>
                          <a:cs typeface="Alexandria" pitchFamily="2" charset="-78"/>
                        </a:rPr>
                        <a:t>ال</a:t>
                      </a:r>
                      <a:r>
                        <a:rPr lang="ar-JO" sz="1300" dirty="0">
                          <a:effectLst/>
                          <a:latin typeface="Alexandria" pitchFamily="2" charset="-78"/>
                          <a:cs typeface="Alexandria" pitchFamily="2" charset="-78"/>
                        </a:rPr>
                        <a:t>كوادر</a:t>
                      </a:r>
                      <a:r>
                        <a:rPr lang="ar-AE" sz="1300" dirty="0">
                          <a:effectLst/>
                          <a:latin typeface="Alexandria" pitchFamily="2" charset="-78"/>
                          <a:cs typeface="Alexandria" pitchFamily="2" charset="-78"/>
                        </a:rPr>
                        <a:t>         </a:t>
                      </a:r>
                      <a:r>
                        <a:rPr lang="ar-JO" sz="1300" dirty="0">
                          <a:effectLst/>
                          <a:latin typeface="Alexandria" pitchFamily="2" charset="-78"/>
                          <a:cs typeface="Alexandria" pitchFamily="2" charset="-78"/>
                        </a:rPr>
                        <a:t> الإشراف</a:t>
                      </a:r>
                      <a:r>
                        <a:rPr lang="ar-AE" sz="1300" dirty="0">
                          <a:effectLst/>
                          <a:latin typeface="Alexandria" pitchFamily="2" charset="-78"/>
                          <a:cs typeface="Alexandria" pitchFamily="2" charset="-78"/>
                        </a:rPr>
                        <a:t>ية</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marL="342900" lvl="0" indent="-342900" algn="justLow" rtl="1">
                        <a:lnSpc>
                          <a:spcPct val="115000"/>
                        </a:lnSpc>
                        <a:spcAft>
                          <a:spcPts val="1000"/>
                        </a:spcAft>
                        <a:buFont typeface="+mj-lt"/>
                        <a:buAutoNum type="arabicPeriod"/>
                      </a:pPr>
                      <a:r>
                        <a:rPr lang="ar-JO" sz="1300" dirty="0">
                          <a:effectLst/>
                          <a:latin typeface="Alexandria" pitchFamily="2" charset="-78"/>
                          <a:cs typeface="Alexandria" pitchFamily="2" charset="-78"/>
                        </a:rPr>
                        <a:t>قلة عدد المشرفين للتعليم</a:t>
                      </a:r>
                      <a:r>
                        <a:rPr lang="ar-AE" sz="1300" dirty="0">
                          <a:effectLst/>
                          <a:latin typeface="Alexandria" pitchFamily="2" charset="-78"/>
                          <a:cs typeface="Alexandria" pitchFamily="2" charset="-78"/>
                        </a:rPr>
                        <a:t>          </a:t>
                      </a:r>
                      <a:r>
                        <a:rPr lang="ar-JO" sz="1300" dirty="0">
                          <a:effectLst/>
                          <a:latin typeface="Alexandria" pitchFamily="2" charset="-78"/>
                          <a:cs typeface="Alexandria" pitchFamily="2" charset="-78"/>
                        </a:rPr>
                        <a:t> الصناعي وعدم   تغطية الشواغر من قبل الوزارة</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ctr" rtl="1">
                        <a:lnSpc>
                          <a:spcPct val="115000"/>
                        </a:lnSpc>
                        <a:spcAft>
                          <a:spcPts val="1000"/>
                        </a:spcAft>
                      </a:pPr>
                      <a:r>
                        <a:rPr lang="ar-JO" sz="1300" b="1" dirty="0">
                          <a:effectLst/>
                          <a:latin typeface="Alexandria" pitchFamily="2" charset="-78"/>
                          <a:cs typeface="Alexandria" pitchFamily="2" charset="-78"/>
                        </a:rPr>
                        <a:t>9</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ctr" rtl="1">
                        <a:lnSpc>
                          <a:spcPct val="115000"/>
                        </a:lnSpc>
                        <a:spcAft>
                          <a:spcPts val="1000"/>
                        </a:spcAft>
                      </a:pPr>
                      <a:r>
                        <a:rPr lang="ar-JO" sz="1300" b="1" dirty="0">
                          <a:effectLst/>
                          <a:latin typeface="Alexandria" pitchFamily="2" charset="-78"/>
                          <a:cs typeface="Alexandria" pitchFamily="2" charset="-78"/>
                        </a:rPr>
                        <a:t>3</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ctr" rtl="1">
                        <a:lnSpc>
                          <a:spcPct val="115000"/>
                        </a:lnSpc>
                        <a:spcAft>
                          <a:spcPts val="1000"/>
                        </a:spcAft>
                      </a:pPr>
                      <a:r>
                        <a:rPr lang="ar-JO" sz="1300" b="1" dirty="0">
                          <a:effectLst/>
                          <a:latin typeface="Alexandria" pitchFamily="2" charset="-78"/>
                          <a:cs typeface="Alexandria" pitchFamily="2" charset="-78"/>
                        </a:rPr>
                        <a:t>3</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marL="342900" lvl="0" indent="-342900" algn="justLow" rtl="1">
                        <a:lnSpc>
                          <a:spcPct val="115000"/>
                        </a:lnSpc>
                        <a:buFont typeface="+mj-lt"/>
                        <a:buAutoNum type="arabicPeriod"/>
                      </a:pPr>
                      <a:r>
                        <a:rPr lang="ar-JO" sz="1300" dirty="0">
                          <a:effectLst/>
                          <a:latin typeface="Alexandria" pitchFamily="2" charset="-78"/>
                          <a:cs typeface="Alexandria" pitchFamily="2" charset="-78"/>
                        </a:rPr>
                        <a:t>تكليف المعلمين الأكثر خبرة  لنقل</a:t>
                      </a:r>
                      <a:r>
                        <a:rPr lang="ar-AE" sz="1300" dirty="0">
                          <a:effectLst/>
                          <a:latin typeface="Alexandria" pitchFamily="2" charset="-78"/>
                          <a:cs typeface="Alexandria" pitchFamily="2" charset="-78"/>
                        </a:rPr>
                        <a:t>      </a:t>
                      </a:r>
                      <a:r>
                        <a:rPr lang="ar-JO" sz="1300" dirty="0">
                          <a:effectLst/>
                          <a:latin typeface="Alexandria" pitchFamily="2" charset="-78"/>
                          <a:cs typeface="Alexandria" pitchFamily="2" charset="-78"/>
                        </a:rPr>
                        <a:t> المعرفة  لزملائهم</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marL="0" lvl="0" indent="0" algn="justLow" rtl="1">
                        <a:lnSpc>
                          <a:spcPct val="115000"/>
                        </a:lnSpc>
                        <a:spcAft>
                          <a:spcPts val="1000"/>
                        </a:spcAft>
                        <a:buFont typeface="Symbol" panose="05050102010706020507" pitchFamily="18" charset="2"/>
                        <a:buNone/>
                      </a:pPr>
                      <a:r>
                        <a:rPr lang="ar-JO" sz="1300" dirty="0">
                          <a:effectLst/>
                          <a:latin typeface="Alexandria" pitchFamily="2" charset="-78"/>
                          <a:cs typeface="Alexandria" pitchFamily="2" charset="-78"/>
                        </a:rPr>
                        <a:t>مدير المدرسة</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extLst>
                  <a:ext uri="{0D108BD9-81ED-4DB2-BD59-A6C34878D82A}">
                    <a16:rowId xmlns:a16="http://schemas.microsoft.com/office/drawing/2014/main" val="1481128017"/>
                  </a:ext>
                </a:extLst>
              </a:tr>
              <a:tr h="2003861">
                <a:tc>
                  <a:txBody>
                    <a:bodyPr/>
                    <a:lstStyle/>
                    <a:p>
                      <a:pPr algn="ctr" rtl="1">
                        <a:lnSpc>
                          <a:spcPct val="115000"/>
                        </a:lnSpc>
                        <a:spcAft>
                          <a:spcPts val="1000"/>
                        </a:spcAft>
                      </a:pPr>
                      <a:r>
                        <a:rPr lang="ar-JO" sz="1300" dirty="0">
                          <a:effectLst/>
                          <a:latin typeface="Alexandria" pitchFamily="2" charset="-78"/>
                          <a:cs typeface="Alexandria" pitchFamily="2" charset="-78"/>
                        </a:rPr>
                        <a:t>تعليمية  وإدارية</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justLow" rtl="1">
                        <a:lnSpc>
                          <a:spcPct val="115000"/>
                        </a:lnSpc>
                        <a:spcAft>
                          <a:spcPts val="1000"/>
                        </a:spcAft>
                      </a:pPr>
                      <a:r>
                        <a:rPr lang="ar-JO" sz="1300" dirty="0">
                          <a:effectLst/>
                          <a:latin typeface="Alexandria" pitchFamily="2" charset="-78"/>
                          <a:cs typeface="Alexandria" pitchFamily="2" charset="-78"/>
                        </a:rPr>
                        <a:t>عدم فاعلية الزيارات     الإشرافية</a:t>
                      </a:r>
                      <a:endParaRPr lang="en-GB" sz="1300" dirty="0">
                        <a:effectLst/>
                        <a:latin typeface="Alexandria" pitchFamily="2" charset="-78"/>
                        <a:cs typeface="Alexandria" pitchFamily="2" charset="-78"/>
                      </a:endParaRPr>
                    </a:p>
                    <a:p>
                      <a:pPr algn="justLow" rtl="1">
                        <a:lnSpc>
                          <a:spcPct val="115000"/>
                        </a:lnSpc>
                        <a:spcAft>
                          <a:spcPts val="1000"/>
                        </a:spcAft>
                      </a:pPr>
                      <a:r>
                        <a:rPr lang="ar-JO" sz="1300" dirty="0">
                          <a:effectLst/>
                          <a:latin typeface="Alexandria" pitchFamily="2" charset="-78"/>
                          <a:cs typeface="Alexandria" pitchFamily="2" charset="-78"/>
                        </a:rPr>
                        <a:t>(الاسناد التربوي)</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marL="342900" lvl="0" indent="-342900" algn="justLow" rtl="1">
                        <a:lnSpc>
                          <a:spcPct val="115000"/>
                        </a:lnSpc>
                        <a:buFont typeface="+mj-lt"/>
                        <a:buAutoNum type="arabicPeriod"/>
                      </a:pPr>
                      <a:r>
                        <a:rPr lang="ar-JO" sz="1300" dirty="0">
                          <a:effectLst/>
                          <a:latin typeface="Alexandria" pitchFamily="2" charset="-78"/>
                          <a:cs typeface="Alexandria" pitchFamily="2" charset="-78"/>
                        </a:rPr>
                        <a:t>ضعف متابعة المشرف للمعلمين ضعيفي     الأداء</a:t>
                      </a:r>
                      <a:endParaRPr lang="en-GB" sz="1300" dirty="0">
                        <a:effectLst/>
                        <a:latin typeface="Alexandria" pitchFamily="2" charset="-78"/>
                        <a:cs typeface="Alexandria" pitchFamily="2" charset="-78"/>
                      </a:endParaRPr>
                    </a:p>
                    <a:p>
                      <a:pPr marL="342900" lvl="0" indent="-342900" algn="justLow" rtl="1">
                        <a:lnSpc>
                          <a:spcPct val="115000"/>
                        </a:lnSpc>
                        <a:buFont typeface="+mj-lt"/>
                        <a:buAutoNum type="arabicPeriod"/>
                      </a:pPr>
                      <a:r>
                        <a:rPr lang="ar-JO" sz="1300" dirty="0">
                          <a:effectLst/>
                          <a:latin typeface="Alexandria" pitchFamily="2" charset="-78"/>
                          <a:cs typeface="Alexandria" pitchFamily="2" charset="-78"/>
                        </a:rPr>
                        <a:t>عدم تقيد المعلمين بملاحظات</a:t>
                      </a:r>
                      <a:r>
                        <a:rPr lang="ar-AE" sz="1300" dirty="0">
                          <a:effectLst/>
                          <a:latin typeface="Alexandria" pitchFamily="2" charset="-78"/>
                          <a:cs typeface="Alexandria" pitchFamily="2" charset="-78"/>
                        </a:rPr>
                        <a:t>   </a:t>
                      </a:r>
                      <a:r>
                        <a:rPr lang="ar-JO" sz="1300" dirty="0">
                          <a:effectLst/>
                          <a:latin typeface="Alexandria" pitchFamily="2" charset="-78"/>
                          <a:cs typeface="Alexandria" pitchFamily="2" charset="-78"/>
                        </a:rPr>
                        <a:t> المشرفين      التربويين</a:t>
                      </a:r>
                      <a:endParaRPr lang="en-GB" sz="1300" dirty="0">
                        <a:effectLst/>
                        <a:latin typeface="Alexandria" pitchFamily="2" charset="-78"/>
                        <a:cs typeface="Alexandria" pitchFamily="2" charset="-78"/>
                      </a:endParaRPr>
                    </a:p>
                    <a:p>
                      <a:pPr marL="342900" lvl="0" indent="-342900" algn="justLow" rtl="1">
                        <a:lnSpc>
                          <a:spcPct val="115000"/>
                        </a:lnSpc>
                        <a:spcAft>
                          <a:spcPts val="1000"/>
                        </a:spcAft>
                        <a:buFont typeface="+mj-lt"/>
                        <a:buAutoNum type="arabicPeriod"/>
                      </a:pPr>
                      <a:r>
                        <a:rPr lang="ar-JO" sz="1300" dirty="0">
                          <a:effectLst/>
                          <a:latin typeface="Alexandria" pitchFamily="2" charset="-78"/>
                          <a:cs typeface="Alexandria" pitchFamily="2" charset="-78"/>
                        </a:rPr>
                        <a:t>عدم اعتماد تقارير المشرفين عند تعبئة      تقرير المعلمين من قبل المدير</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ctr" rtl="1">
                        <a:lnSpc>
                          <a:spcPct val="115000"/>
                        </a:lnSpc>
                        <a:spcAft>
                          <a:spcPts val="1000"/>
                        </a:spcAft>
                      </a:pPr>
                      <a:r>
                        <a:rPr lang="ar-JO" sz="1300" b="1" dirty="0">
                          <a:effectLst/>
                          <a:latin typeface="Alexandria" pitchFamily="2" charset="-78"/>
                          <a:cs typeface="Alexandria" pitchFamily="2" charset="-78"/>
                        </a:rPr>
                        <a:t>9</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ctr" rtl="1">
                        <a:lnSpc>
                          <a:spcPct val="115000"/>
                        </a:lnSpc>
                        <a:spcAft>
                          <a:spcPts val="1000"/>
                        </a:spcAft>
                      </a:pPr>
                      <a:r>
                        <a:rPr lang="ar-JO" sz="1300" b="1" dirty="0">
                          <a:effectLst/>
                          <a:latin typeface="Alexandria" pitchFamily="2" charset="-78"/>
                          <a:cs typeface="Alexandria" pitchFamily="2" charset="-78"/>
                        </a:rPr>
                        <a:t>3</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algn="ctr" rtl="1">
                        <a:lnSpc>
                          <a:spcPct val="115000"/>
                        </a:lnSpc>
                        <a:spcAft>
                          <a:spcPts val="1000"/>
                        </a:spcAft>
                      </a:pPr>
                      <a:r>
                        <a:rPr lang="ar-JO" sz="1300" b="1" dirty="0">
                          <a:effectLst/>
                          <a:latin typeface="Alexandria" pitchFamily="2" charset="-78"/>
                          <a:cs typeface="Alexandria" pitchFamily="2" charset="-78"/>
                        </a:rPr>
                        <a:t>3</a:t>
                      </a:r>
                      <a:endParaRPr lang="en-GB" sz="1300" b="1"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marL="342900" lvl="0" indent="-342900" algn="justLow" rtl="1">
                        <a:lnSpc>
                          <a:spcPct val="115000"/>
                        </a:lnSpc>
                        <a:buFont typeface="+mj-lt"/>
                        <a:buAutoNum type="arabicPeriod"/>
                      </a:pPr>
                      <a:r>
                        <a:rPr lang="ar-JO" sz="1300" dirty="0">
                          <a:effectLst/>
                          <a:latin typeface="Alexandria" pitchFamily="2" charset="-78"/>
                          <a:cs typeface="Alexandria" pitchFamily="2" charset="-78"/>
                        </a:rPr>
                        <a:t>متابعة المشرف التربوي للمعلمين</a:t>
                      </a:r>
                      <a:endParaRPr lang="en-GB" sz="1300" dirty="0">
                        <a:effectLst/>
                        <a:latin typeface="Alexandria" pitchFamily="2" charset="-78"/>
                        <a:cs typeface="Alexandria" pitchFamily="2" charset="-78"/>
                      </a:endParaRPr>
                    </a:p>
                    <a:p>
                      <a:pPr marL="342900" lvl="0" indent="-342900" algn="justLow" rtl="1">
                        <a:lnSpc>
                          <a:spcPct val="115000"/>
                        </a:lnSpc>
                        <a:buFont typeface="+mj-lt"/>
                        <a:buAutoNum type="arabicPeriod"/>
                      </a:pPr>
                      <a:r>
                        <a:rPr lang="ar-JO" sz="1300" dirty="0">
                          <a:effectLst/>
                          <a:latin typeface="Alexandria" pitchFamily="2" charset="-78"/>
                          <a:cs typeface="Alexandria" pitchFamily="2" charset="-78"/>
                        </a:rPr>
                        <a:t>الأخذ بملاحظات المشرف التربوي عند تعبئة التقرير السنوي للمعلم</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tc>
                  <a:txBody>
                    <a:bodyPr/>
                    <a:lstStyle/>
                    <a:p>
                      <a:pPr marL="0" lvl="0" indent="0" algn="justLow" rtl="1">
                        <a:lnSpc>
                          <a:spcPct val="115000"/>
                        </a:lnSpc>
                        <a:spcAft>
                          <a:spcPts val="1000"/>
                        </a:spcAft>
                        <a:buFont typeface="Symbol" panose="05050102010706020507" pitchFamily="18" charset="2"/>
                        <a:buNone/>
                      </a:pPr>
                      <a:r>
                        <a:rPr lang="ar-JO" sz="1300" dirty="0">
                          <a:effectLst/>
                          <a:latin typeface="Alexandria" pitchFamily="2" charset="-78"/>
                          <a:cs typeface="Alexandria" pitchFamily="2" charset="-78"/>
                        </a:rPr>
                        <a:t>مدير المدرسة</a:t>
                      </a:r>
                      <a:endParaRPr lang="en-GB" sz="1300" dirty="0">
                        <a:effectLst/>
                        <a:latin typeface="Alexandria" pitchFamily="2" charset="-78"/>
                        <a:ea typeface="Times New Roman" panose="02020603050405020304" pitchFamily="18" charset="0"/>
                        <a:cs typeface="Alexandria" pitchFamily="2" charset="-78"/>
                      </a:endParaRPr>
                    </a:p>
                  </a:txBody>
                  <a:tcPr marL="53297" marR="53297" marT="0" marB="0">
                    <a:solidFill>
                      <a:srgbClr val="00B0F0"/>
                    </a:solidFill>
                  </a:tcPr>
                </a:tc>
                <a:extLst>
                  <a:ext uri="{0D108BD9-81ED-4DB2-BD59-A6C34878D82A}">
                    <a16:rowId xmlns:a16="http://schemas.microsoft.com/office/drawing/2014/main" val="508341254"/>
                  </a:ext>
                </a:extLst>
              </a:tr>
            </a:tbl>
          </a:graphicData>
        </a:graphic>
      </p:graphicFrame>
      <p:sp>
        <p:nvSpPr>
          <p:cNvPr id="4" name="Rectangle 1">
            <a:extLst>
              <a:ext uri="{FF2B5EF4-FFF2-40B4-BE49-F238E27FC236}">
                <a16:creationId xmlns:a16="http://schemas.microsoft.com/office/drawing/2014/main" id="{F45D9082-95EE-41A4-9660-3D6AF683DCAD}"/>
              </a:ext>
            </a:extLst>
          </p:cNvPr>
          <p:cNvSpPr>
            <a:spLocks noChangeArrowheads="1"/>
          </p:cNvSpPr>
          <p:nvPr/>
        </p:nvSpPr>
        <p:spPr bwMode="auto">
          <a:xfrm>
            <a:off x="-5438261" y="1271463"/>
            <a:ext cx="1412655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dirty="0">
              <a:latin typeface="Alexandria" pitchFamily="2" charset="-78"/>
              <a:cs typeface="Alexandria" pitchFamily="2" charset="-78"/>
            </a:endParaRPr>
          </a:p>
        </p:txBody>
      </p:sp>
      <p:sp>
        <p:nvSpPr>
          <p:cNvPr id="5" name="Google Shape;145;p3">
            <a:extLst>
              <a:ext uri="{FF2B5EF4-FFF2-40B4-BE49-F238E27FC236}">
                <a16:creationId xmlns:a16="http://schemas.microsoft.com/office/drawing/2014/main" id="{6BBEC890-A1A9-44D1-BC26-0A59D2A3C5B7}"/>
              </a:ext>
            </a:extLst>
          </p:cNvPr>
          <p:cNvSpPr txBox="1"/>
          <p:nvPr/>
        </p:nvSpPr>
        <p:spPr>
          <a:xfrm>
            <a:off x="2135560" y="144276"/>
            <a:ext cx="5730139" cy="461624"/>
          </a:xfrm>
          <a:prstGeom prst="rect">
            <a:avLst/>
          </a:prstGeom>
          <a:noFill/>
          <a:ln>
            <a:noFill/>
          </a:ln>
        </p:spPr>
        <p:txBody>
          <a:bodyPr spcFirstLastPara="1" wrap="square" lIns="91425" tIns="45700" rIns="91425" bIns="45700" anchor="t" anchorCtr="0">
            <a:spAutoFit/>
          </a:bodyPr>
          <a:lstStyle/>
          <a:p>
            <a:pPr algn="just" rtl="1"/>
            <a:r>
              <a:rPr lang="ar-AE" sz="2400" b="1" dirty="0">
                <a:solidFill>
                  <a:schemeClr val="tx1"/>
                </a:solidFill>
                <a:latin typeface="Alexandria" pitchFamily="2" charset="-78"/>
                <a:cs typeface="Alexandria" pitchFamily="2" charset="-78"/>
              </a:rPr>
              <a:t>مثال عملي على خطة لإدارة </a:t>
            </a:r>
            <a:r>
              <a:rPr lang="ar-JO" sz="2400" b="1" dirty="0">
                <a:solidFill>
                  <a:schemeClr val="tx1"/>
                </a:solidFill>
                <a:latin typeface="Alexandria" pitchFamily="2" charset="-78"/>
                <a:cs typeface="Alexandria" pitchFamily="2" charset="-78"/>
              </a:rPr>
              <a:t>المخاطر</a:t>
            </a:r>
          </a:p>
        </p:txBody>
      </p:sp>
      <p:sp>
        <p:nvSpPr>
          <p:cNvPr id="8" name="TextBox 7">
            <a:extLst>
              <a:ext uri="{FF2B5EF4-FFF2-40B4-BE49-F238E27FC236}">
                <a16:creationId xmlns:a16="http://schemas.microsoft.com/office/drawing/2014/main" id="{3E858248-1ACA-43DA-BBD5-9572F952D700}"/>
              </a:ext>
            </a:extLst>
          </p:cNvPr>
          <p:cNvSpPr txBox="1"/>
          <p:nvPr/>
        </p:nvSpPr>
        <p:spPr>
          <a:xfrm>
            <a:off x="479376" y="6461274"/>
            <a:ext cx="8812924" cy="276999"/>
          </a:xfrm>
          <a:prstGeom prst="rect">
            <a:avLst/>
          </a:prstGeom>
          <a:noFill/>
        </p:spPr>
        <p:txBody>
          <a:bodyPr wrap="square">
            <a:spAutoFit/>
          </a:bodyPr>
          <a:lstStyle/>
          <a:p>
            <a:r>
              <a:rPr lang="ar-JO" sz="1200" dirty="0">
                <a:latin typeface="Alexandria" pitchFamily="2" charset="-78"/>
                <a:cs typeface="Alexandria" pitchFamily="2" charset="-78"/>
              </a:rPr>
              <a:t>خطة إدارة المخاطر والأزمات لمدرسة قتيبة بن مسلم المهنية 2021/2022</a:t>
            </a:r>
            <a:endParaRPr lang="en-GB" sz="12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3678C599-BD00-0ABA-72E0-498DB118FBD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45354"/>
            <a:ext cx="2305141" cy="1076343"/>
          </a:xfrm>
          <a:prstGeom prst="rect">
            <a:avLst/>
          </a:prstGeom>
        </p:spPr>
      </p:pic>
    </p:spTree>
    <p:extLst>
      <p:ext uri="{BB962C8B-B14F-4D97-AF65-F5344CB8AC3E}">
        <p14:creationId xmlns:p14="http://schemas.microsoft.com/office/powerpoint/2010/main" val="9426599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A29A24CE-96BE-9D73-D4FF-A92A1067E5F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7" name="TextBox 6">
            <a:extLst>
              <a:ext uri="{FF2B5EF4-FFF2-40B4-BE49-F238E27FC236}">
                <a16:creationId xmlns:a16="http://schemas.microsoft.com/office/drawing/2014/main" id="{E07E4502-263E-96A7-13B8-6A4BD1F89D3E}"/>
              </a:ext>
            </a:extLst>
          </p:cNvPr>
          <p:cNvSpPr txBox="1"/>
          <p:nvPr/>
        </p:nvSpPr>
        <p:spPr>
          <a:xfrm>
            <a:off x="528584" y="655454"/>
            <a:ext cx="11233248" cy="5672579"/>
          </a:xfrm>
          <a:prstGeom prst="rect">
            <a:avLst/>
          </a:prstGeom>
          <a:noFill/>
        </p:spPr>
        <p:txBody>
          <a:bodyPr wrap="square">
            <a:spAutoFit/>
          </a:bodyPr>
          <a:lstStyle/>
          <a:p>
            <a:pPr algn="ctr" rtl="1" fontAlgn="base">
              <a:lnSpc>
                <a:spcPct val="150000"/>
              </a:lnSpc>
            </a:pPr>
            <a:r>
              <a:rPr lang="ar-JO" sz="2400" b="1" dirty="0">
                <a:solidFill>
                  <a:srgbClr val="3A2A34"/>
                </a:solidFill>
                <a:latin typeface="Alexandria" pitchFamily="2" charset="-78"/>
                <a:cs typeface="Alexandria" pitchFamily="2" charset="-78"/>
              </a:rPr>
              <a:t>خاتمة</a:t>
            </a:r>
          </a:p>
          <a:p>
            <a:pPr algn="just" rtl="1" fontAlgn="base">
              <a:lnSpc>
                <a:spcPct val="150000"/>
              </a:lnSpc>
            </a:pPr>
            <a:endParaRPr lang="ar-JO" sz="2000" dirty="0">
              <a:solidFill>
                <a:schemeClr val="accent1"/>
              </a:solidFill>
              <a:latin typeface="Alexandria" pitchFamily="2" charset="-78"/>
              <a:cs typeface="Alexandria" pitchFamily="2" charset="-78"/>
            </a:endParaRPr>
          </a:p>
          <a:p>
            <a:pPr algn="just" rtl="1" fontAlgn="base">
              <a:lnSpc>
                <a:spcPct val="150000"/>
              </a:lnSpc>
            </a:pPr>
            <a:r>
              <a:rPr lang="ar-AE" sz="2000" dirty="0">
                <a:solidFill>
                  <a:srgbClr val="3A2A34"/>
                </a:solidFill>
                <a:latin typeface="Alexandria" pitchFamily="2" charset="-78"/>
                <a:cs typeface="Alexandria" pitchFamily="2" charset="-78"/>
              </a:rPr>
              <a:t>        </a:t>
            </a:r>
            <a:r>
              <a:rPr lang="ar-JO" sz="2000" dirty="0">
                <a:solidFill>
                  <a:srgbClr val="3A2A34"/>
                </a:solidFill>
                <a:latin typeface="Alexandria" pitchFamily="2" charset="-78"/>
                <a:cs typeface="Alexandria" pitchFamily="2" charset="-78"/>
              </a:rPr>
              <a:t>في عصرنا الحاضر باتت الحاجة لدراسة الأزمات والمخاطر وطرق التعامل معها حاجة ملحة، باعتبارهما إدارة الحاضر والمستقبل، لحماية ووقاية الكيان الإداري والارتقاء بأدائه، والمحافظة على سلامة تشغيل القوى المكونة لهذا الكيان، ومعالجة أي قصور أو خلل يصيب أحد قطاعات هذا الكيان. </a:t>
            </a:r>
          </a:p>
          <a:p>
            <a:pPr algn="just" rtl="1" fontAlgn="base">
              <a:lnSpc>
                <a:spcPct val="150000"/>
              </a:lnSpc>
            </a:pPr>
            <a:endParaRPr lang="ar-JO" sz="2000" dirty="0">
              <a:solidFill>
                <a:srgbClr val="002060"/>
              </a:solidFill>
              <a:latin typeface="Alexandria" pitchFamily="2" charset="-78"/>
              <a:cs typeface="Alexandria" pitchFamily="2" charset="-78"/>
            </a:endParaRPr>
          </a:p>
          <a:p>
            <a:pPr algn="just" rtl="1" fontAlgn="base">
              <a:lnSpc>
                <a:spcPct val="150000"/>
              </a:lnSpc>
            </a:pPr>
            <a:r>
              <a:rPr lang="ar-JO" sz="2000" dirty="0">
                <a:solidFill>
                  <a:srgbClr val="3A2A34"/>
                </a:solidFill>
                <a:latin typeface="Alexandria" pitchFamily="2" charset="-78"/>
                <a:cs typeface="Alexandria" pitchFamily="2" charset="-78"/>
              </a:rPr>
              <a:t>فأي أزمة من الأزمات تنطوي على بذور النجاح وجذور الفشل في آن واحد، وليست إدارة الأزمات إلا السعي نحو الوقوف على غرس وحصاد النجاح الممكن وتتبلور</a:t>
            </a:r>
            <a:r>
              <a:rPr lang="ar-AE" sz="2000" dirty="0">
                <a:solidFill>
                  <a:srgbClr val="3A2A34"/>
                </a:solidFill>
                <a:latin typeface="Alexandria" pitchFamily="2" charset="-78"/>
                <a:cs typeface="Alexandria" pitchFamily="2" charset="-78"/>
              </a:rPr>
              <a:t> </a:t>
            </a:r>
            <a:r>
              <a:rPr lang="ar-JO" sz="2000" dirty="0">
                <a:solidFill>
                  <a:srgbClr val="3A2A34"/>
                </a:solidFill>
                <a:latin typeface="Alexandria" pitchFamily="2" charset="-78"/>
                <a:cs typeface="Alexandria" pitchFamily="2" charset="-78"/>
              </a:rPr>
              <a:t>الإدارة الناجحة للمواقف المتأزّمة في الإقرار بوجود مثل هذا الموقف واتخاذ الإجراءات المناسبة.</a:t>
            </a:r>
          </a:p>
          <a:p>
            <a:pPr algn="just" rtl="1" fontAlgn="base">
              <a:lnSpc>
                <a:spcPct val="150000"/>
              </a:lnSpc>
            </a:pPr>
            <a:r>
              <a:rPr lang="ar-JO" sz="2000" dirty="0">
                <a:solidFill>
                  <a:srgbClr val="3A2A34"/>
                </a:solidFill>
                <a:latin typeface="Alexandria" pitchFamily="2" charset="-78"/>
                <a:cs typeface="Alexandria" pitchFamily="2" charset="-78"/>
              </a:rPr>
              <a:t>كما تعدّ إدارة المخاطر جزءًا أساسيًا من الانضباط الأوسع لإدارة المشاريع، والخطوة الأولى هي تحديد تلك المخاطر، ثم تقييمها للسيطرة عليها، ثم مراجعة وتقييم الخطة من خلال ورشة عمل مخصصة لإدارة المخاطر للاستفادة من أفكارهم وخبراتهم. (الخضيري، 1990 )</a:t>
            </a:r>
            <a:endParaRPr lang="ar-JO" sz="2000" dirty="0">
              <a:solidFill>
                <a:schemeClr val="accent1"/>
              </a:solidFill>
              <a:latin typeface="Alexandria" pitchFamily="2" charset="-78"/>
              <a:cs typeface="Alexandria" pitchFamily="2" charset="-78"/>
            </a:endParaRPr>
          </a:p>
        </p:txBody>
      </p:sp>
    </p:spTree>
    <p:extLst>
      <p:ext uri="{BB962C8B-B14F-4D97-AF65-F5344CB8AC3E}">
        <p14:creationId xmlns:p14="http://schemas.microsoft.com/office/powerpoint/2010/main" val="12746618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p:cNvSpPr/>
          <p:nvPr/>
        </p:nvSpPr>
        <p:spPr>
          <a:xfrm>
            <a:off x="262647" y="2071992"/>
            <a:ext cx="5398851" cy="523220"/>
          </a:xfrm>
          <a:prstGeom prst="rect">
            <a:avLst/>
          </a:prstGeom>
        </p:spPr>
        <p:txBody>
          <a:bodyPr wrap="square">
            <a:spAutoFit/>
          </a:bodyPr>
          <a:lstStyle/>
          <a:p>
            <a:pPr algn="r"/>
            <a:endParaRPr lang="en-US" sz="2800"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8BE51AEC-4DC2-45B5-AF09-09922D401372}"/>
              </a:ext>
            </a:extLst>
          </p:cNvPr>
          <p:cNvSpPr txBox="1"/>
          <p:nvPr/>
        </p:nvSpPr>
        <p:spPr>
          <a:xfrm>
            <a:off x="3971764" y="1156258"/>
            <a:ext cx="4464496" cy="523220"/>
          </a:xfrm>
          <a:prstGeom prst="rect">
            <a:avLst/>
          </a:prstGeom>
          <a:noFill/>
        </p:spPr>
        <p:txBody>
          <a:bodyPr wrap="square">
            <a:spAutoFit/>
          </a:bodyPr>
          <a:lstStyle/>
          <a:p>
            <a:r>
              <a:rPr kumimoji="0" lang="ar-JO"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إدارة الأزمات والمخاطر</a:t>
            </a:r>
            <a:endParaRPr lang="en-GB"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3AE592C3-ED33-0F48-F628-6FC5A73C2BF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5" name="TextBox 4">
            <a:extLst>
              <a:ext uri="{FF2B5EF4-FFF2-40B4-BE49-F238E27FC236}">
                <a16:creationId xmlns:a16="http://schemas.microsoft.com/office/drawing/2014/main" id="{D19E8E15-1644-C2DD-0F91-FA1C592B2D66}"/>
              </a:ext>
            </a:extLst>
          </p:cNvPr>
          <p:cNvSpPr txBox="1"/>
          <p:nvPr/>
        </p:nvSpPr>
        <p:spPr>
          <a:xfrm>
            <a:off x="3047048" y="721379"/>
            <a:ext cx="6097904" cy="461665"/>
          </a:xfrm>
          <a:prstGeom prst="rect">
            <a:avLst/>
          </a:prstGeom>
          <a:noFill/>
        </p:spPr>
        <p:txBody>
          <a:bodyPr wrap="square">
            <a:spAutoFit/>
          </a:bodyPr>
          <a:lstStyle/>
          <a:p>
            <a:pPr marL="0" marR="0" lvl="0" indent="0" algn="ctr" rtl="0">
              <a:spcBef>
                <a:spcPts val="0"/>
              </a:spcBef>
              <a:spcAft>
                <a:spcPts val="0"/>
              </a:spcAft>
              <a:buNone/>
            </a:pPr>
            <a:r>
              <a:rPr kumimoji="0" lang="ar-JO" sz="2400" b="1" i="0" u="none" strike="noStrike" kern="0" cap="none" spc="0" normalizeH="0" baseline="0" noProof="0" dirty="0">
                <a:ln>
                  <a:noFill/>
                </a:ln>
                <a:solidFill>
                  <a:srgbClr val="000000"/>
                </a:solidFill>
                <a:effectLst/>
                <a:uLnTx/>
                <a:uFillTx/>
                <a:latin typeface="Alexandria" pitchFamily="2" charset="-78"/>
                <a:ea typeface="Tajawal Medium"/>
                <a:cs typeface="Alexandria" pitchFamily="2" charset="-78"/>
                <a:sym typeface="Tajawal Medium"/>
              </a:rPr>
              <a:t>ملخص المحاضرة</a:t>
            </a:r>
            <a:endParaRPr kumimoji="0" lang="en-US" sz="2400" b="1" i="0" u="none" strike="noStrike" kern="0" cap="none" spc="0" normalizeH="0" baseline="0" noProof="0" dirty="0">
              <a:ln>
                <a:noFill/>
              </a:ln>
              <a:solidFill>
                <a:srgbClr val="000000"/>
              </a:solidFill>
              <a:effectLst/>
              <a:uLnTx/>
              <a:uFillTx/>
              <a:latin typeface="Alexandria" pitchFamily="2" charset="-78"/>
              <a:ea typeface="Tajawal Medium"/>
              <a:cs typeface="Alexandria" pitchFamily="2" charset="-78"/>
              <a:sym typeface="Tajawal Medium"/>
            </a:endParaRPr>
          </a:p>
        </p:txBody>
      </p:sp>
      <p:sp>
        <p:nvSpPr>
          <p:cNvPr id="6" name="TextBox 5">
            <a:extLst>
              <a:ext uri="{FF2B5EF4-FFF2-40B4-BE49-F238E27FC236}">
                <a16:creationId xmlns:a16="http://schemas.microsoft.com/office/drawing/2014/main" id="{8DFBDAF0-D2B7-68D4-5717-31B4B836B5E0}"/>
              </a:ext>
            </a:extLst>
          </p:cNvPr>
          <p:cNvSpPr txBox="1"/>
          <p:nvPr/>
        </p:nvSpPr>
        <p:spPr>
          <a:xfrm>
            <a:off x="335361" y="1975211"/>
            <a:ext cx="11593992" cy="4441985"/>
          </a:xfrm>
          <a:prstGeom prst="rect">
            <a:avLst/>
          </a:prstGeom>
          <a:noFill/>
        </p:spPr>
        <p:txBody>
          <a:bodyPr wrap="square">
            <a:spAutoFit/>
          </a:bodyPr>
          <a:lstStyle/>
          <a:p>
            <a:pPr algn="r">
              <a:lnSpc>
                <a:spcPct val="200000"/>
              </a:lnSpc>
            </a:pPr>
            <a:r>
              <a:rPr lang="ar-JO" sz="1800" dirty="0">
                <a:solidFill>
                  <a:schemeClr val="tx1"/>
                </a:solidFill>
                <a:latin typeface="Alexandria" pitchFamily="2" charset="-78"/>
                <a:cs typeface="Alexandria" pitchFamily="2" charset="-78"/>
              </a:rPr>
              <a:t>الأزمات هي </a:t>
            </a:r>
            <a:r>
              <a:rPr lang="ar-AE" sz="1800" dirty="0">
                <a:solidFill>
                  <a:schemeClr val="tx1"/>
                </a:solidFill>
                <a:latin typeface="Alexandria" pitchFamily="2" charset="-78"/>
                <a:cs typeface="Alexandria" pitchFamily="2" charset="-78"/>
              </a:rPr>
              <a:t>أحداث مفاجئة</a:t>
            </a:r>
            <a:r>
              <a:rPr lang="ar-JO" sz="1800" dirty="0">
                <a:solidFill>
                  <a:schemeClr val="tx1"/>
                </a:solidFill>
                <a:latin typeface="Alexandria" pitchFamily="2" charset="-78"/>
                <a:cs typeface="Alexandria" pitchFamily="2" charset="-78"/>
              </a:rPr>
              <a:t> قد وقعت بالفعل، بينما المخاطر هي توقع وتخطيط درء الأزمات والاستعداد لمواجهتها قبل حدوثها، وبالتالي منع حدوثها، حيثما يُمكن ذلك.</a:t>
            </a:r>
          </a:p>
          <a:p>
            <a:pPr algn="r">
              <a:lnSpc>
                <a:spcPct val="200000"/>
              </a:lnSpc>
            </a:pPr>
            <a:r>
              <a:rPr lang="ar-JO" sz="1800" dirty="0">
                <a:solidFill>
                  <a:schemeClr val="tx1"/>
                </a:solidFill>
                <a:latin typeface="Alexandria" pitchFamily="2" charset="-78"/>
                <a:cs typeface="Alexandria" pitchFamily="2" charset="-78"/>
              </a:rPr>
              <a:t>إن </a:t>
            </a:r>
            <a:r>
              <a:rPr lang="ar-JO" sz="1800" b="1" dirty="0">
                <a:solidFill>
                  <a:schemeClr val="tx1"/>
                </a:solidFill>
                <a:latin typeface="Alexandria" pitchFamily="2" charset="-78"/>
                <a:cs typeface="Alexandria" pitchFamily="2" charset="-78"/>
              </a:rPr>
              <a:t>إدارة الأزمات </a:t>
            </a:r>
            <a:r>
              <a:rPr lang="ar-JO" sz="1800" dirty="0">
                <a:solidFill>
                  <a:schemeClr val="tx1"/>
                </a:solidFill>
                <a:latin typeface="Alexandria" pitchFamily="2" charset="-78"/>
                <a:cs typeface="Alexandria" pitchFamily="2" charset="-78"/>
              </a:rPr>
              <a:t>تُشير إلى العمليّات التي تقوم بها أي منظمة للتعامل مع أي أحداث غير متوقعة </a:t>
            </a:r>
            <a:r>
              <a:rPr lang="ar-AE" sz="1800" dirty="0">
                <a:solidFill>
                  <a:schemeClr val="tx1"/>
                </a:solidFill>
                <a:latin typeface="Alexandria" pitchFamily="2" charset="-78"/>
                <a:cs typeface="Alexandria" pitchFamily="2" charset="-78"/>
              </a:rPr>
              <a:t>ومفاجئة </a:t>
            </a:r>
            <a:r>
              <a:rPr lang="ar-JO" sz="1800" dirty="0">
                <a:solidFill>
                  <a:schemeClr val="tx1"/>
                </a:solidFill>
                <a:latin typeface="Alexandria" pitchFamily="2" charset="-78"/>
                <a:cs typeface="Alexandria" pitchFamily="2" charset="-78"/>
              </a:rPr>
              <a:t>قد يكون لها تأثيرات سلبيّة في عملياتها"، ب</a:t>
            </a:r>
            <a:r>
              <a:rPr lang="ar-AE" sz="1800" dirty="0">
                <a:solidFill>
                  <a:schemeClr val="tx1"/>
                </a:solidFill>
                <a:latin typeface="Alexandria" pitchFamily="2" charset="-78"/>
                <a:cs typeface="Alexandria" pitchFamily="2" charset="-78"/>
              </a:rPr>
              <a:t>ينما </a:t>
            </a:r>
            <a:r>
              <a:rPr lang="ar-AE" sz="1800" b="1" dirty="0">
                <a:solidFill>
                  <a:schemeClr val="tx1"/>
                </a:solidFill>
                <a:latin typeface="Alexandria" pitchFamily="2" charset="-78"/>
                <a:cs typeface="Alexandria" pitchFamily="2" charset="-78"/>
              </a:rPr>
              <a:t>إدارة المخاطر</a:t>
            </a:r>
            <a:r>
              <a:rPr lang="ar-JO" sz="1800" b="1"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تشتمل على تحديد أي مخاطر محتملة قد تواجهها "المنظمة" في المستقبل، والخطوات التي يمكن اتخاذها للتخفيف من تلك المخاطر والتقليل من وقعها وتأثيراتها". </a:t>
            </a:r>
            <a:r>
              <a:rPr lang="ar-AE" sz="1800" dirty="0">
                <a:solidFill>
                  <a:schemeClr val="tx1"/>
                </a:solidFill>
                <a:latin typeface="Alexandria" pitchFamily="2" charset="-78"/>
                <a:cs typeface="Alexandria" pitchFamily="2" charset="-78"/>
              </a:rPr>
              <a:t>لذا فإن </a:t>
            </a:r>
            <a:r>
              <a:rPr lang="ar-JO" sz="1800" dirty="0">
                <a:solidFill>
                  <a:schemeClr val="tx1"/>
                </a:solidFill>
                <a:latin typeface="Alexandria" pitchFamily="2" charset="-78"/>
                <a:cs typeface="Alexandria" pitchFamily="2" charset="-78"/>
              </a:rPr>
              <a:t>هذان النهجان (إدارة الأزمات وإدارة المخاطر) مختلفان؛ لأن </a:t>
            </a:r>
            <a:r>
              <a:rPr lang="ar-JO" sz="1800" b="1" dirty="0">
                <a:solidFill>
                  <a:schemeClr val="tx1"/>
                </a:solidFill>
                <a:latin typeface="Alexandria" pitchFamily="2" charset="-78"/>
                <a:cs typeface="Alexandria" pitchFamily="2" charset="-78"/>
              </a:rPr>
              <a:t>إدارة الأزمات عملية تفاعلية </a:t>
            </a:r>
            <a:r>
              <a:rPr lang="ar-JO" sz="1800" dirty="0">
                <a:solidFill>
                  <a:schemeClr val="tx1"/>
                </a:solidFill>
                <a:latin typeface="Alexandria" pitchFamily="2" charset="-78"/>
                <a:cs typeface="Alexandria" pitchFamily="2" charset="-78"/>
              </a:rPr>
              <a:t>وتنفّذ في إطار ردّ الفعل على أحداث سلبيّة تطرأ على المنظّمة، في حين أن </a:t>
            </a:r>
            <a:r>
              <a:rPr lang="ar-JO" sz="1800" b="1" dirty="0">
                <a:solidFill>
                  <a:schemeClr val="tx1"/>
                </a:solidFill>
                <a:latin typeface="Alexandria" pitchFamily="2" charset="-78"/>
                <a:cs typeface="Alexandria" pitchFamily="2" charset="-78"/>
              </a:rPr>
              <a:t>إدارة المخاطر نهج استباقي </a:t>
            </a:r>
            <a:r>
              <a:rPr lang="ar-JO" sz="1800" dirty="0">
                <a:solidFill>
                  <a:schemeClr val="tx1"/>
                </a:solidFill>
                <a:latin typeface="Alexandria" pitchFamily="2" charset="-78"/>
                <a:cs typeface="Alexandria" pitchFamily="2" charset="-78"/>
              </a:rPr>
              <a:t>ينفّذ للتعامل مع أي أحداث قد تقع داخل المنظمة في المستقبل.</a:t>
            </a:r>
            <a:endParaRPr lang="en-US" sz="1800" dirty="0"/>
          </a:p>
        </p:txBody>
      </p:sp>
    </p:spTree>
    <p:custDataLst>
      <p:tags r:id="rId1"/>
    </p:custDataLst>
    <p:extLst>
      <p:ext uri="{BB962C8B-B14F-4D97-AF65-F5344CB8AC3E}">
        <p14:creationId xmlns:p14="http://schemas.microsoft.com/office/powerpoint/2010/main" val="137520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7116650" y="3645024"/>
            <a:ext cx="5075349" cy="3212977"/>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2" name="Rectangle 11"/>
          <p:cNvSpPr/>
          <p:nvPr/>
        </p:nvSpPr>
        <p:spPr>
          <a:xfrm>
            <a:off x="8663732" y="2183606"/>
            <a:ext cx="3312368" cy="2554545"/>
          </a:xfrm>
          <a:prstGeom prst="rect">
            <a:avLst/>
          </a:prstGeom>
        </p:spPr>
        <p:txBody>
          <a:bodyPr wrap="square">
            <a:spAutoFit/>
          </a:bodyPr>
          <a:lstStyle/>
          <a:p>
            <a:pPr algn="just" rtl="1"/>
            <a:r>
              <a:rPr lang="ar-JO" sz="2000" b="1" dirty="0">
                <a:latin typeface="Alexandria" pitchFamily="2" charset="-78"/>
                <a:cs typeface="Alexandria" pitchFamily="2" charset="-78"/>
              </a:rPr>
              <a:t>"تحتاج إدارة المخاطر الارتقاء من مراقبة المخاطر إلى ذكاء التعامل مع المخاطر، والتي يمكن أن تحدّد فرص نمو الأعمال المحتملة. </a:t>
            </a:r>
            <a:endParaRPr lang="ar-AE" sz="2000" b="1" dirty="0">
              <a:latin typeface="Alexandria" pitchFamily="2" charset="-78"/>
              <a:cs typeface="Alexandria" pitchFamily="2" charset="-78"/>
            </a:endParaRPr>
          </a:p>
          <a:p>
            <a:pPr algn="just" rtl="1"/>
            <a:endParaRPr lang="ar-JO" sz="2000" b="1" dirty="0">
              <a:latin typeface="Alexandria" pitchFamily="2" charset="-78"/>
              <a:cs typeface="Alexandria" pitchFamily="2" charset="-78"/>
            </a:endParaRPr>
          </a:p>
          <a:p>
            <a:pPr algn="just" rtl="1"/>
            <a:r>
              <a:rPr lang="ar-JO" sz="2000" b="1" dirty="0">
                <a:latin typeface="Alexandria" pitchFamily="2" charset="-78"/>
                <a:cs typeface="Alexandria" pitchFamily="2" charset="-78"/>
              </a:rPr>
              <a:t>بيرل تشو</a:t>
            </a:r>
            <a:endParaRPr lang="en-GB" sz="2000" b="1" dirty="0">
              <a:latin typeface="Alexandria" pitchFamily="2" charset="-78"/>
              <a:cs typeface="Alexandria" pitchFamily="2" charset="-78"/>
            </a:endParaRPr>
          </a:p>
        </p:txBody>
      </p:sp>
      <p:sp>
        <p:nvSpPr>
          <p:cNvPr id="5" name="Rectangle 4"/>
          <p:cNvSpPr/>
          <p:nvPr/>
        </p:nvSpPr>
        <p:spPr>
          <a:xfrm>
            <a:off x="525462" y="2011771"/>
            <a:ext cx="3744448" cy="3046988"/>
          </a:xfrm>
          <a:prstGeom prst="rect">
            <a:avLst/>
          </a:prstGeom>
        </p:spPr>
        <p:txBody>
          <a:bodyPr wrap="square">
            <a:spAutoFit/>
          </a:bodyPr>
          <a:lstStyle/>
          <a:p>
            <a:pPr algn="just"/>
            <a:r>
              <a:rPr lang="ar-JO" sz="2400" b="0" i="0" dirty="0">
                <a:solidFill>
                  <a:srgbClr val="2D2D2D"/>
                </a:solidFill>
                <a:effectLst/>
                <a:latin typeface="Gibson-Light"/>
                <a:cs typeface="Alexandria" pitchFamily="2" charset="-78"/>
              </a:rPr>
              <a:t>Risk</a:t>
            </a:r>
            <a:r>
              <a:rPr lang="en-GB" sz="2400" b="0" i="0" dirty="0">
                <a:solidFill>
                  <a:srgbClr val="2D2D2D"/>
                </a:solidFill>
                <a:effectLst/>
                <a:latin typeface="Gibson-Light"/>
                <a:cs typeface="Alexandria" pitchFamily="2" charset="-78"/>
              </a:rPr>
              <a:t> management needs to lift from risk control to risk intelligence, which can identify potential business growth opportunities. </a:t>
            </a:r>
            <a:endParaRPr lang="ar-JO" sz="2400" b="0" i="0" dirty="0">
              <a:solidFill>
                <a:srgbClr val="2D2D2D"/>
              </a:solidFill>
              <a:effectLst/>
              <a:latin typeface="Gibson-Light"/>
              <a:cs typeface="Alexandria" pitchFamily="2" charset="-78"/>
            </a:endParaRPr>
          </a:p>
          <a:p>
            <a:pPr algn="l"/>
            <a:endParaRPr lang="ar-JO" sz="2400" b="0" i="0" dirty="0">
              <a:solidFill>
                <a:srgbClr val="2D2D2D"/>
              </a:solidFill>
              <a:effectLst/>
              <a:latin typeface="Gibson-Light"/>
              <a:cs typeface="Alexandria" pitchFamily="2" charset="-78"/>
            </a:endParaRPr>
          </a:p>
          <a:p>
            <a:pPr algn="l"/>
            <a:r>
              <a:rPr lang="en-GB" sz="2400" b="1" i="0" dirty="0">
                <a:solidFill>
                  <a:srgbClr val="2D2D2D"/>
                </a:solidFill>
                <a:effectLst/>
                <a:latin typeface="Gibson-Light"/>
                <a:cs typeface="Alexandria" pitchFamily="2" charset="-78"/>
              </a:rPr>
              <a:t>Pearl Zhu</a:t>
            </a:r>
            <a:br>
              <a:rPr lang="en-GB" sz="2400" b="0" i="1" dirty="0">
                <a:solidFill>
                  <a:srgbClr val="2D2D2D"/>
                </a:solidFill>
                <a:effectLst/>
                <a:latin typeface="Gibson-Light"/>
                <a:cs typeface="Alexandria" pitchFamily="2" charset="-78"/>
              </a:rPr>
            </a:br>
            <a:endParaRPr lang="en-GB" sz="2400" b="0" i="0" dirty="0">
              <a:solidFill>
                <a:srgbClr val="2D2D2D"/>
              </a:solidFill>
              <a:effectLst/>
              <a:latin typeface="Gibson-Light"/>
              <a:cs typeface="Alexandria" pitchFamily="2" charset="-78"/>
            </a:endParaRPr>
          </a:p>
        </p:txBody>
      </p:sp>
      <p:sp>
        <p:nvSpPr>
          <p:cNvPr id="15" name="TextBox 14">
            <a:extLst>
              <a:ext uri="{FF2B5EF4-FFF2-40B4-BE49-F238E27FC236}">
                <a16:creationId xmlns:a16="http://schemas.microsoft.com/office/drawing/2014/main" id="{67E44CA9-1D9D-4792-980D-9E86AA555A0E}"/>
              </a:ext>
            </a:extLst>
          </p:cNvPr>
          <p:cNvSpPr txBox="1"/>
          <p:nvPr/>
        </p:nvSpPr>
        <p:spPr>
          <a:xfrm>
            <a:off x="22178" y="5845574"/>
            <a:ext cx="5137718" cy="646331"/>
          </a:xfrm>
          <a:prstGeom prst="rect">
            <a:avLst/>
          </a:prstGeom>
          <a:noFill/>
        </p:spPr>
        <p:txBody>
          <a:bodyPr wrap="square">
            <a:spAutoFit/>
          </a:bodyPr>
          <a:lstStyle/>
          <a:p>
            <a:pPr marL="0" marR="0" lvl="0" indent="0" algn="ctr" rtl="0">
              <a:spcBef>
                <a:spcPts val="0"/>
              </a:spcBef>
              <a:spcAft>
                <a:spcPts val="0"/>
              </a:spcAft>
              <a:buNone/>
            </a:pPr>
            <a:r>
              <a:rPr lang="ar-JO" sz="1800" b="1" dirty="0">
                <a:solidFill>
                  <a:srgbClr val="3A2A34"/>
                </a:solidFill>
                <a:latin typeface="Alexandria" pitchFamily="2" charset="-78"/>
                <a:cs typeface="Alexandria" pitchFamily="2" charset="-78"/>
                <a:sym typeface="Tajawal Medium"/>
              </a:rPr>
              <a:t>الدكتورة: وردة محمود كلوب</a:t>
            </a:r>
          </a:p>
          <a:p>
            <a:pPr marL="0" marR="0" lvl="0" indent="0" algn="ctr" rtl="0">
              <a:spcBef>
                <a:spcPts val="0"/>
              </a:spcBef>
              <a:spcAft>
                <a:spcPts val="0"/>
              </a:spcAft>
              <a:buNone/>
            </a:pPr>
            <a:r>
              <a:rPr lang="ar-JO" sz="1800" b="1" dirty="0">
                <a:solidFill>
                  <a:srgbClr val="3A2A34"/>
                </a:solidFill>
                <a:latin typeface="Alexandria" pitchFamily="2" charset="-78"/>
                <a:cs typeface="Alexandria" pitchFamily="2" charset="-78"/>
                <a:sym typeface="Tajawal Medium"/>
              </a:rPr>
              <a:t>اتجاهات معاصرة في القيادة التربوية</a:t>
            </a:r>
            <a:endParaRPr lang="ar-JO" sz="1800" b="1" dirty="0">
              <a:solidFill>
                <a:srgbClr val="3A2A34"/>
              </a:solidFill>
              <a:latin typeface="Alexandria" pitchFamily="2" charset="-78"/>
              <a:cs typeface="Alexandria" pitchFamily="2" charset="-78"/>
            </a:endParaRPr>
          </a:p>
        </p:txBody>
      </p:sp>
      <p:sp>
        <p:nvSpPr>
          <p:cNvPr id="11" name="Oval 10">
            <a:extLst>
              <a:ext uri="{FF2B5EF4-FFF2-40B4-BE49-F238E27FC236}">
                <a16:creationId xmlns:a16="http://schemas.microsoft.com/office/drawing/2014/main" id="{C0419B7F-C344-47B5-823E-8171CCAAD625}"/>
              </a:ext>
            </a:extLst>
          </p:cNvPr>
          <p:cNvSpPr/>
          <p:nvPr/>
        </p:nvSpPr>
        <p:spPr>
          <a:xfrm>
            <a:off x="3595769" y="366095"/>
            <a:ext cx="5088137" cy="1606174"/>
          </a:xfrm>
          <a:prstGeom prst="ellipse">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ar-AE" altLang="ko-KR" sz="2700" dirty="0">
                <a:latin typeface="Alexandria" pitchFamily="2" charset="-78"/>
                <a:cs typeface="Alexandria" pitchFamily="2" charset="-78"/>
              </a:rPr>
              <a:t>الموضوع القادم: </a:t>
            </a:r>
            <a:r>
              <a:rPr lang="ar-JO" altLang="ko-KR" sz="2700" dirty="0">
                <a:latin typeface="Alexandria" pitchFamily="2" charset="-78"/>
                <a:cs typeface="Alexandria" pitchFamily="2" charset="-78"/>
              </a:rPr>
              <a:t>المساءلة والتقييم</a:t>
            </a:r>
            <a:endParaRPr lang="ko-KR" altLang="en-US" sz="2700" dirty="0">
              <a:latin typeface="Alexandria" pitchFamily="2" charset="-78"/>
            </a:endParaRPr>
          </a:p>
        </p:txBody>
      </p:sp>
      <p:pic>
        <p:nvPicPr>
          <p:cNvPr id="2" name="Graphic 21">
            <a:extLst>
              <a:ext uri="{FF2B5EF4-FFF2-40B4-BE49-F238E27FC236}">
                <a16:creationId xmlns:a16="http://schemas.microsoft.com/office/drawing/2014/main" id="{98E77BE0-A1AA-0046-C41E-EEB88BD72AB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Tree>
    <p:custDataLst>
      <p:tags r:id="rId1"/>
    </p:custDataLst>
    <p:extLst>
      <p:ext uri="{BB962C8B-B14F-4D97-AF65-F5344CB8AC3E}">
        <p14:creationId xmlns:p14="http://schemas.microsoft.com/office/powerpoint/2010/main" val="30961526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6.2"/>
</p:tagLst>
</file>

<file path=ppt/tags/tag2.xml><?xml version="1.0" encoding="utf-8"?>
<p:tagLst xmlns:a="http://schemas.openxmlformats.org/drawingml/2006/main" xmlns:r="http://schemas.openxmlformats.org/officeDocument/2006/relationships" xmlns:p="http://schemas.openxmlformats.org/presentationml/2006/main">
  <p:tag name="TIMING" val="|156.2"/>
</p:tagLst>
</file>

<file path=ppt/tags/tag3.xml><?xml version="1.0" encoding="utf-8"?>
<p:tagLst xmlns:a="http://schemas.openxmlformats.org/drawingml/2006/main" xmlns:r="http://schemas.openxmlformats.org/officeDocument/2006/relationships" xmlns:p="http://schemas.openxmlformats.org/presentationml/2006/main">
  <p:tag name="TIMING" val="|156.2"/>
</p:tagLst>
</file>

<file path=ppt/tags/tag4.xml><?xml version="1.0" encoding="utf-8"?>
<p:tagLst xmlns:a="http://schemas.openxmlformats.org/drawingml/2006/main" xmlns:r="http://schemas.openxmlformats.org/officeDocument/2006/relationships" xmlns:p="http://schemas.openxmlformats.org/presentationml/2006/main">
  <p:tag name="TIMING" val="|156.2"/>
</p:tagLst>
</file>

<file path=ppt/tags/tag5.xml><?xml version="1.0" encoding="utf-8"?>
<p:tagLst xmlns:a="http://schemas.openxmlformats.org/drawingml/2006/main" xmlns:r="http://schemas.openxmlformats.org/officeDocument/2006/relationships" xmlns:p="http://schemas.openxmlformats.org/presentationml/2006/main">
  <p:tag name="TIMING" val="|3.9|43.9"/>
</p:tagLst>
</file>

<file path=ppt/tags/tag6.xml><?xml version="1.0" encoding="utf-8"?>
<p:tagLst xmlns:a="http://schemas.openxmlformats.org/drawingml/2006/main" xmlns:r="http://schemas.openxmlformats.org/officeDocument/2006/relationships" xmlns:p="http://schemas.openxmlformats.org/presentationml/2006/main">
  <p:tag name="TIMING" val="|156.2"/>
</p:tagLst>
</file>

<file path=ppt/tags/tag7.xml><?xml version="1.0" encoding="utf-8"?>
<p:tagLst xmlns:a="http://schemas.openxmlformats.org/drawingml/2006/main" xmlns:r="http://schemas.openxmlformats.org/officeDocument/2006/relationships" xmlns:p="http://schemas.openxmlformats.org/presentationml/2006/main">
  <p:tag name="TIMING" val="|1.6"/>
</p:tagLst>
</file>

<file path=ppt/tags/tag8.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ALLPPT-COLOR-A12">
      <a:dk1>
        <a:sysClr val="windowText" lastClr="000000"/>
      </a:dk1>
      <a:lt1>
        <a:sysClr val="window" lastClr="FFFFFF"/>
      </a:lt1>
      <a:dk2>
        <a:srgbClr val="1F497D"/>
      </a:dk2>
      <a:lt2>
        <a:srgbClr val="EEECE1"/>
      </a:lt2>
      <a:accent1>
        <a:srgbClr val="984807"/>
      </a:accent1>
      <a:accent2>
        <a:srgbClr val="E79F05"/>
      </a:accent2>
      <a:accent3>
        <a:srgbClr val="984807"/>
      </a:accent3>
      <a:accent4>
        <a:srgbClr val="E79F05"/>
      </a:accent4>
      <a:accent5>
        <a:srgbClr val="984807"/>
      </a:accent5>
      <a:accent6>
        <a:srgbClr val="E79F05"/>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FCB3E6B-F131-4B58-ACC8-16DE00ECC311}"/>
</file>

<file path=customXml/itemProps2.xml><?xml version="1.0" encoding="utf-8"?>
<ds:datastoreItem xmlns:ds="http://schemas.openxmlformats.org/officeDocument/2006/customXml" ds:itemID="{C205E0D2-134D-47C4-9917-DA3A75AB3D08}"/>
</file>

<file path=customXml/itemProps3.xml><?xml version="1.0" encoding="utf-8"?>
<ds:datastoreItem xmlns:ds="http://schemas.openxmlformats.org/officeDocument/2006/customXml" ds:itemID="{9FF86CB9-0067-44A2-8E25-5EDE67BC8B7E}"/>
</file>

<file path=docProps/app.xml><?xml version="1.0" encoding="utf-8"?>
<Properties xmlns="http://schemas.openxmlformats.org/officeDocument/2006/extended-properties" xmlns:vt="http://schemas.openxmlformats.org/officeDocument/2006/docPropsVTypes">
  <TotalTime>30088</TotalTime>
  <Words>4679</Words>
  <Application>Microsoft Office PowerPoint</Application>
  <PresentationFormat>Widescreen</PresentationFormat>
  <Paragraphs>329</Paragraphs>
  <Slides>37</Slides>
  <Notes>9</Notes>
  <HiddenSlides>0</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37</vt:i4>
      </vt:variant>
    </vt:vector>
  </HeadingPairs>
  <TitlesOfParts>
    <vt:vector size="53" baseType="lpstr">
      <vt:lpstr>Arimo</vt:lpstr>
      <vt:lpstr>Symbol</vt:lpstr>
      <vt:lpstr>Calibri</vt:lpstr>
      <vt:lpstr>SimplifiedArabic</vt:lpstr>
      <vt:lpstr>Calibri Light</vt:lpstr>
      <vt:lpstr>Alexandria</vt:lpstr>
      <vt:lpstr>Gibson-Light</vt:lpstr>
      <vt:lpstr>Tajawal</vt:lpstr>
      <vt:lpstr>TimesNewRoman</vt:lpstr>
      <vt:lpstr>Simplified Arabic Fixed</vt:lpstr>
      <vt:lpstr>Arial</vt:lpstr>
      <vt:lpstr>SimplifiedArabic,Bold</vt:lpstr>
      <vt:lpstr>Tajawal Medium</vt:lpstr>
      <vt:lpstr>Office Theme</vt:lpstr>
      <vt:lpstr>Contents Slide Master</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529</cp:revision>
  <dcterms:created xsi:type="dcterms:W3CDTF">2023-04-29T09:08:23Z</dcterms:created>
  <dcterms:modified xsi:type="dcterms:W3CDTF">2024-05-23T05:37:26Z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