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9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0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6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6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65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66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6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  <p:sldMasterId id="2147483831" r:id="rId7"/>
  </p:sldMasterIdLst>
  <p:notesMasterIdLst>
    <p:notesMasterId r:id="rId76"/>
  </p:notesMasterIdLst>
  <p:handoutMasterIdLst>
    <p:handoutMasterId r:id="rId77"/>
  </p:handoutMasterIdLst>
  <p:sldIdLst>
    <p:sldId id="480" r:id="rId8"/>
    <p:sldId id="556" r:id="rId9"/>
    <p:sldId id="557" r:id="rId10"/>
    <p:sldId id="609" r:id="rId11"/>
    <p:sldId id="610" r:id="rId12"/>
    <p:sldId id="612" r:id="rId13"/>
    <p:sldId id="611" r:id="rId14"/>
    <p:sldId id="613" r:id="rId15"/>
    <p:sldId id="614" r:id="rId16"/>
    <p:sldId id="615" r:id="rId17"/>
    <p:sldId id="616" r:id="rId18"/>
    <p:sldId id="618" r:id="rId19"/>
    <p:sldId id="619" r:id="rId20"/>
    <p:sldId id="620" r:id="rId21"/>
    <p:sldId id="621" r:id="rId22"/>
    <p:sldId id="622" r:id="rId23"/>
    <p:sldId id="623" r:id="rId24"/>
    <p:sldId id="624" r:id="rId25"/>
    <p:sldId id="625" r:id="rId26"/>
    <p:sldId id="626" r:id="rId27"/>
    <p:sldId id="627" r:id="rId28"/>
    <p:sldId id="629" r:id="rId29"/>
    <p:sldId id="628" r:id="rId30"/>
    <p:sldId id="630" r:id="rId31"/>
    <p:sldId id="632" r:id="rId32"/>
    <p:sldId id="633" r:id="rId33"/>
    <p:sldId id="634" r:id="rId34"/>
    <p:sldId id="637" r:id="rId35"/>
    <p:sldId id="638" r:id="rId36"/>
    <p:sldId id="642" r:id="rId37"/>
    <p:sldId id="643" r:id="rId38"/>
    <p:sldId id="644" r:id="rId39"/>
    <p:sldId id="645" r:id="rId40"/>
    <p:sldId id="646" r:id="rId41"/>
    <p:sldId id="647" r:id="rId42"/>
    <p:sldId id="648" r:id="rId43"/>
    <p:sldId id="649" r:id="rId44"/>
    <p:sldId id="650" r:id="rId45"/>
    <p:sldId id="651" r:id="rId46"/>
    <p:sldId id="652" r:id="rId47"/>
    <p:sldId id="653" r:id="rId48"/>
    <p:sldId id="654" r:id="rId49"/>
    <p:sldId id="656" r:id="rId50"/>
    <p:sldId id="655" r:id="rId51"/>
    <p:sldId id="657" r:id="rId52"/>
    <p:sldId id="658" r:id="rId53"/>
    <p:sldId id="659" r:id="rId54"/>
    <p:sldId id="660" r:id="rId55"/>
    <p:sldId id="661" r:id="rId56"/>
    <p:sldId id="662" r:id="rId57"/>
    <p:sldId id="663" r:id="rId58"/>
    <p:sldId id="664" r:id="rId59"/>
    <p:sldId id="665" r:id="rId60"/>
    <p:sldId id="666" r:id="rId61"/>
    <p:sldId id="667" r:id="rId62"/>
    <p:sldId id="668" r:id="rId63"/>
    <p:sldId id="559" r:id="rId64"/>
    <p:sldId id="357" r:id="rId65"/>
    <p:sldId id="678" r:id="rId66"/>
    <p:sldId id="669" r:id="rId67"/>
    <p:sldId id="670" r:id="rId68"/>
    <p:sldId id="671" r:id="rId69"/>
    <p:sldId id="672" r:id="rId70"/>
    <p:sldId id="673" r:id="rId71"/>
    <p:sldId id="674" r:id="rId72"/>
    <p:sldId id="675" r:id="rId73"/>
    <p:sldId id="676" r:id="rId74"/>
    <p:sldId id="677" r:id="rId7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05" autoAdjust="0"/>
    <p:restoredTop sz="93879" autoAdjust="0"/>
  </p:normalViewPr>
  <p:slideViewPr>
    <p:cSldViewPr snapToGrid="0">
      <p:cViewPr varScale="1">
        <p:scale>
          <a:sx n="82" d="100"/>
          <a:sy n="82" d="100"/>
        </p:scale>
        <p:origin x="192" y="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4.xml"/><Relationship Id="rId82" Type="http://schemas.openxmlformats.org/officeDocument/2006/relationships/tableStyles" Target="tableStyles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commentAuthors" Target="commentAuthors.xml"/><Relationship Id="rId8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2" Type="http://schemas.openxmlformats.org/officeDocument/2006/relationships/customXml" Target="../customXml/item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6/15/24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6/15/24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27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05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5284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50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46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5948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259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422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747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822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975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609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122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909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7458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4202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5280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9252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917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704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622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2874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482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9496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0115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111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2500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021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920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32497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51144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160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18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82358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7750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9737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0135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57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9116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76583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9313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4658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53555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20047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15826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08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33174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56444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3096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04903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92286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66536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18056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59253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57749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197857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48688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86648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254655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41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811872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5712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240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4402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7597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4068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3305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F2F0876-DA34-44C2-B05E-66533803FE6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33400" y="246600"/>
            <a:ext cx="11725200" cy="6364800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E352C7E-BCE1-47CD-872E-2935DD89FC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52488" y="2103438"/>
            <a:ext cx="5243512" cy="3748087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5769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066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9838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322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90860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0949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CD7A40E7-331A-409D-8385-D6893D1EA86A}"/>
              </a:ext>
            </a:extLst>
          </p:cNvPr>
          <p:cNvSpPr/>
          <p:nvPr/>
        </p:nvSpPr>
        <p:spPr>
          <a:xfrm>
            <a:off x="948394" y="941695"/>
            <a:ext cx="5452526" cy="497461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5561E95-1FD2-4358-9E4C-3D2E929E487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48394 w 12192000"/>
              <a:gd name="connsiteY0" fmla="*/ 941695 h 6858000"/>
              <a:gd name="connsiteX1" fmla="*/ 948394 w 12192000"/>
              <a:gd name="connsiteY1" fmla="*/ 5916305 h 6858000"/>
              <a:gd name="connsiteX2" fmla="*/ 6400920 w 12192000"/>
              <a:gd name="connsiteY2" fmla="*/ 5916305 h 6858000"/>
              <a:gd name="connsiteX3" fmla="*/ 6400920 w 12192000"/>
              <a:gd name="connsiteY3" fmla="*/ 941695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948394" y="941695"/>
                </a:moveTo>
                <a:lnTo>
                  <a:pt x="948394" y="5916305"/>
                </a:lnTo>
                <a:lnTo>
                  <a:pt x="6400920" y="5916305"/>
                </a:lnTo>
                <a:lnTo>
                  <a:pt x="6400920" y="941695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6E7077FF-6FAE-4A98-862F-3A2F931B958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1357950" y="2852792"/>
            <a:ext cx="4633415" cy="257219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51E07B6-8D69-4F8A-9729-400511B37F8B}"/>
              </a:ext>
            </a:extLst>
          </p:cNvPr>
          <p:cNvSpPr/>
          <p:nvPr/>
        </p:nvSpPr>
        <p:spPr>
          <a:xfrm>
            <a:off x="1101715" y="1106424"/>
            <a:ext cx="5120640" cy="46451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950" y="1352804"/>
            <a:ext cx="4633415" cy="1333641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597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642424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862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4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8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10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1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14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16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18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0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12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3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13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6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14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9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oleObject" Target="../embeddings/oleObject30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35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17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31.bin"/><Relationship Id="rId10" Type="http://schemas.openxmlformats.org/officeDocument/2006/relationships/image" Target="../media/image16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39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37.bin"/><Relationship Id="rId12" Type="http://schemas.openxmlformats.org/officeDocument/2006/relationships/image" Target="../media/image2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6.bin"/><Relationship Id="rId10" Type="http://schemas.openxmlformats.org/officeDocument/2006/relationships/image" Target="../media/image20.png"/><Relationship Id="rId4" Type="http://schemas.openxmlformats.org/officeDocument/2006/relationships/image" Target="../media/image7.png"/><Relationship Id="rId9" Type="http://schemas.openxmlformats.org/officeDocument/2006/relationships/image" Target="../media/image19.png"/><Relationship Id="rId14" Type="http://schemas.openxmlformats.org/officeDocument/2006/relationships/image" Target="../media/image22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41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24.png"/><Relationship Id="rId4" Type="http://schemas.openxmlformats.org/officeDocument/2006/relationships/image" Target="../media/image7.png"/><Relationship Id="rId9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43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45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47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7.png"/><Relationship Id="rId9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49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1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7.png"/><Relationship Id="rId9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3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5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7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9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7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57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1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0.bin"/><Relationship Id="rId10" Type="http://schemas.openxmlformats.org/officeDocument/2006/relationships/image" Target="../media/image27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62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4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6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8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70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8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68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7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74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3.bin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72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79.bin"/><Relationship Id="rId18" Type="http://schemas.openxmlformats.org/officeDocument/2006/relationships/image" Target="../media/image32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29.emf"/><Relationship Id="rId17" Type="http://schemas.openxmlformats.org/officeDocument/2006/relationships/oleObject" Target="../embeddings/oleObject81.bin"/><Relationship Id="rId2" Type="http://schemas.openxmlformats.org/officeDocument/2006/relationships/notesSlide" Target="../notesSlides/notesSlide45.xml"/><Relationship Id="rId16" Type="http://schemas.openxmlformats.org/officeDocument/2006/relationships/image" Target="../media/image31.emf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5" Type="http://schemas.openxmlformats.org/officeDocument/2006/relationships/oleObject" Target="../embeddings/oleObject80.bin"/><Relationship Id="rId10" Type="http://schemas.openxmlformats.org/officeDocument/2006/relationships/image" Target="../media/image28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77.bin"/><Relationship Id="rId14" Type="http://schemas.openxmlformats.org/officeDocument/2006/relationships/image" Target="../media/image30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83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85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4.bin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87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6.bin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89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8.bin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91.bin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35.png"/><Relationship Id="rId5" Type="http://schemas.openxmlformats.org/officeDocument/2006/relationships/oleObject" Target="../embeddings/oleObject90.bin"/><Relationship Id="rId10" Type="http://schemas.openxmlformats.org/officeDocument/2006/relationships/image" Target="../media/image34.png"/><Relationship Id="rId4" Type="http://schemas.openxmlformats.org/officeDocument/2006/relationships/image" Target="../media/image7.png"/><Relationship Id="rId9" Type="http://schemas.openxmlformats.org/officeDocument/2006/relationships/image" Target="../media/image33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89.bin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8.bin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93.bin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92.bin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95.bin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94.bin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97.bin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96.bin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97.bin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96.bin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3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4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4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48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4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5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474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17946" y="2303396"/>
            <a:ext cx="44877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#02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Preprocessing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152999" y="181291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192589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558569" y="1757066"/>
            <a:ext cx="8229600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Quality: Why Preprocess the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F349802-CEE6-367A-42D2-A222BA0C437E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57297"/>
            <a:ext cx="8382000" cy="49466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JO" sz="2400" b="1" dirty="0"/>
              <a:t>Measures for data quality</a:t>
            </a:r>
            <a:r>
              <a:rPr lang="en-US" altLang="en-JO" sz="2400" dirty="0"/>
              <a:t>: A multidimensional view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Accuracy</a:t>
            </a:r>
            <a:r>
              <a:rPr lang="en-US" altLang="en-JO" dirty="0"/>
              <a:t>: correct or wrong, accurate or not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Completeness</a:t>
            </a:r>
            <a:r>
              <a:rPr lang="en-US" altLang="en-JO" dirty="0"/>
              <a:t>: not recorded, unavailable, …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Consistency</a:t>
            </a:r>
            <a:r>
              <a:rPr lang="en-US" altLang="en-JO" dirty="0"/>
              <a:t>: some modified but some not, dangling, …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Timeliness</a:t>
            </a:r>
            <a:r>
              <a:rPr lang="en-US" altLang="en-JO" dirty="0"/>
              <a:t>: timely update? 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Believability</a:t>
            </a:r>
            <a:r>
              <a:rPr lang="en-US" altLang="en-JO" dirty="0"/>
              <a:t>: how trustable the data are correct?</a:t>
            </a:r>
          </a:p>
          <a:p>
            <a:pPr lvl="1">
              <a:lnSpc>
                <a:spcPct val="140000"/>
              </a:lnSpc>
            </a:pPr>
            <a:r>
              <a:rPr lang="en-US" altLang="en-JO" b="1" dirty="0"/>
              <a:t>Interpretability</a:t>
            </a:r>
            <a:r>
              <a:rPr lang="en-US" altLang="en-JO" dirty="0"/>
              <a:t>: how easily the data can be understood?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Major Tasks in Data Preprocessing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808699A8-3CC8-1ADB-668A-BA2340E8A95B}"/>
              </a:ext>
            </a:extLst>
          </p:cNvPr>
          <p:cNvSpPr txBox="1">
            <a:spLocks noChangeArrowheads="1"/>
          </p:cNvSpPr>
          <p:nvPr/>
        </p:nvSpPr>
        <p:spPr>
          <a:xfrm>
            <a:off x="2430184" y="1187555"/>
            <a:ext cx="9381897" cy="4803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cleaning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integration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Integration of multiple databases, data cubes, or files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Fill in missing values, smooth noisy data, identify or remove outliers, and resolve inconsistencies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reduction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Dimensionality reduction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Numerosity reduction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Data compression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b="1" dirty="0"/>
              <a:t>Data transformation and data discretization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Normalization 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US" sz="2300" dirty="0"/>
              <a:t>Concept hierarchy generation</a:t>
            </a:r>
          </a:p>
        </p:txBody>
      </p:sp>
    </p:spTree>
    <p:extLst>
      <p:ext uri="{BB962C8B-B14F-4D97-AF65-F5344CB8AC3E}">
        <p14:creationId xmlns:p14="http://schemas.microsoft.com/office/powerpoint/2010/main" val="181478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822016" y="347844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558569" y="1757066"/>
            <a:ext cx="7858843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93926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Cleaning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2387753-1317-1FCE-C28F-0487EDB6BD51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44701"/>
            <a:ext cx="9362662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Data in the Real World Is Dirty</a:t>
            </a:r>
            <a:r>
              <a:rPr lang="en-US" altLang="en-JO" sz="2000" dirty="0"/>
              <a:t>: Lots of potentially incorrect data, e.g., instrument faulty, human or computer error, transmission error</a:t>
            </a:r>
          </a:p>
          <a:p>
            <a:pPr lvl="1">
              <a:lnSpc>
                <a:spcPct val="120000"/>
              </a:lnSpc>
            </a:pPr>
            <a:r>
              <a:rPr lang="en-US" altLang="en-JO" sz="2000" b="1" u="sng" dirty="0"/>
              <a:t>incomplete</a:t>
            </a:r>
            <a:r>
              <a:rPr lang="en-US" altLang="en-JO" sz="2000" dirty="0"/>
              <a:t>: lacking attribute values, lacking certain attributes of interest, or containing only aggregate data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e.g., </a:t>
            </a:r>
            <a:r>
              <a:rPr lang="en-US" altLang="en-JO" i="1" dirty="0"/>
              <a:t>Occupation</a:t>
            </a:r>
            <a:r>
              <a:rPr lang="en-US" altLang="en-JO" dirty="0"/>
              <a:t>=“ ” (missing data)</a:t>
            </a:r>
          </a:p>
          <a:p>
            <a:pPr lvl="1">
              <a:lnSpc>
                <a:spcPct val="110000"/>
              </a:lnSpc>
            </a:pPr>
            <a:r>
              <a:rPr lang="en-US" altLang="en-JO" sz="2000" b="1" u="sng" dirty="0"/>
              <a:t>noisy</a:t>
            </a:r>
            <a:r>
              <a:rPr lang="en-US" altLang="en-JO" sz="2000" dirty="0"/>
              <a:t>: containing noise, errors, or outliers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e.g., </a:t>
            </a:r>
            <a:r>
              <a:rPr lang="en-US" altLang="en-JO" i="1" dirty="0"/>
              <a:t>Salary</a:t>
            </a:r>
            <a:r>
              <a:rPr lang="en-US" altLang="en-JO" dirty="0"/>
              <a:t>=“</a:t>
            </a:r>
            <a:r>
              <a:rPr lang="en-US" altLang="en-JO" dirty="0">
                <a:cs typeface="Tahoma" panose="020B0604030504040204" pitchFamily="34" charset="0"/>
              </a:rPr>
              <a:t>−</a:t>
            </a:r>
            <a:r>
              <a:rPr lang="en-US" altLang="en-JO" dirty="0"/>
              <a:t>10” (an error)</a:t>
            </a:r>
          </a:p>
          <a:p>
            <a:pPr lvl="1">
              <a:lnSpc>
                <a:spcPct val="110000"/>
              </a:lnSpc>
            </a:pPr>
            <a:r>
              <a:rPr lang="en-US" altLang="en-JO" sz="2000" b="1" u="sng" dirty="0"/>
              <a:t>inconsistent</a:t>
            </a:r>
            <a:r>
              <a:rPr lang="en-US" altLang="en-JO" sz="2000" dirty="0"/>
              <a:t>: containing discrepancies in codes or names, e.g.,</a:t>
            </a:r>
          </a:p>
          <a:p>
            <a:pPr lvl="2">
              <a:lnSpc>
                <a:spcPct val="110000"/>
              </a:lnSpc>
            </a:pPr>
            <a:r>
              <a:rPr lang="en-US" altLang="en-JO" i="1" dirty="0"/>
              <a:t>Age</a:t>
            </a:r>
            <a:r>
              <a:rPr lang="en-US" altLang="en-JO" dirty="0"/>
              <a:t>=“42”, </a:t>
            </a:r>
            <a:r>
              <a:rPr lang="en-US" altLang="en-JO" i="1" dirty="0"/>
              <a:t>Birthday</a:t>
            </a:r>
            <a:r>
              <a:rPr lang="en-US" altLang="en-JO" dirty="0"/>
              <a:t>=“03/07/2010”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Was rating “1, 2, 3”, now rating “A, B, C”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discrepancy between duplicate records</a:t>
            </a:r>
          </a:p>
          <a:p>
            <a:pPr lvl="1">
              <a:lnSpc>
                <a:spcPct val="120000"/>
              </a:lnSpc>
            </a:pPr>
            <a:r>
              <a:rPr lang="en-US" altLang="en-JO" sz="2000" b="1" u="sng" dirty="0"/>
              <a:t>Intentional </a:t>
            </a:r>
            <a:r>
              <a:rPr lang="en-US" altLang="en-JO" sz="2000" dirty="0"/>
              <a:t>(e.g., </a:t>
            </a:r>
            <a:r>
              <a:rPr lang="en-US" altLang="en-JO" sz="2000" i="1" dirty="0"/>
              <a:t>disguised missing</a:t>
            </a:r>
            <a:r>
              <a:rPr lang="en-US" altLang="en-JO" sz="2000" dirty="0"/>
              <a:t> data)</a:t>
            </a:r>
          </a:p>
          <a:p>
            <a:pPr lvl="2">
              <a:lnSpc>
                <a:spcPct val="120000"/>
              </a:lnSpc>
            </a:pPr>
            <a:r>
              <a:rPr lang="en-US" altLang="en-JO" dirty="0"/>
              <a:t>Jan. 1 as everyone’s birthday?</a:t>
            </a:r>
          </a:p>
        </p:txBody>
      </p:sp>
    </p:spTree>
    <p:extLst>
      <p:ext uri="{BB962C8B-B14F-4D97-AF65-F5344CB8AC3E}">
        <p14:creationId xmlns:p14="http://schemas.microsoft.com/office/powerpoint/2010/main" val="237269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Incomplete (Missing) Data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59F1AD4-08F5-6D25-C4C4-1A90361910A5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17032"/>
            <a:ext cx="9286462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Data is not always available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E.g., many tuples have no recorded value for several attributes, such as customer income in sales data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Missing data may be due to 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equipment malfunction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inconsistent with other recorded data and thus deleted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not entered due to misunderstanding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certain data may not be considered important at the time of entry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not register history or changes of the data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Missing data may need to be inferred</a:t>
            </a:r>
          </a:p>
        </p:txBody>
      </p:sp>
    </p:spTree>
    <p:extLst>
      <p:ext uri="{BB962C8B-B14F-4D97-AF65-F5344CB8AC3E}">
        <p14:creationId xmlns:p14="http://schemas.microsoft.com/office/powerpoint/2010/main" val="13815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to Handle Missing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74CBF69-9D1B-B3D0-9FB9-5C5EA42437E5}"/>
              </a:ext>
            </a:extLst>
          </p:cNvPr>
          <p:cNvSpPr txBox="1">
            <a:spLocks noChangeArrowheads="1"/>
          </p:cNvSpPr>
          <p:nvPr/>
        </p:nvSpPr>
        <p:spPr>
          <a:xfrm>
            <a:off x="2488687" y="1176495"/>
            <a:ext cx="9392137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300" b="1" dirty="0"/>
              <a:t>Ignore the tuple</a:t>
            </a:r>
            <a:r>
              <a:rPr lang="en-US" altLang="en-JO" sz="2300" dirty="0"/>
              <a:t>: usually done when class label is missing (when doing classification)—not effective when the % of missing values per attribute varies considerably</a:t>
            </a:r>
          </a:p>
          <a:p>
            <a:pPr>
              <a:lnSpc>
                <a:spcPct val="120000"/>
              </a:lnSpc>
            </a:pPr>
            <a:r>
              <a:rPr lang="en-US" altLang="en-JO" sz="2300" b="1" dirty="0"/>
              <a:t>Fill in the missing value manually</a:t>
            </a:r>
            <a:r>
              <a:rPr lang="en-US" altLang="en-JO" sz="2300" dirty="0"/>
              <a:t>: tedious + infeasible?</a:t>
            </a:r>
          </a:p>
          <a:p>
            <a:pPr>
              <a:lnSpc>
                <a:spcPct val="120000"/>
              </a:lnSpc>
            </a:pPr>
            <a:r>
              <a:rPr lang="en-US" altLang="en-JO" sz="2300" b="1" dirty="0"/>
              <a:t>Fill in it automatically with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/>
              <a:t>a global constant : e.g., “unknown”, a new class?! 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/>
              <a:t>the attribute mean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/>
              <a:t>the attribute mean for all samples belonging to the same class: smarter</a:t>
            </a:r>
          </a:p>
          <a:p>
            <a:pPr lvl="1">
              <a:lnSpc>
                <a:spcPct val="120000"/>
              </a:lnSpc>
            </a:pPr>
            <a:r>
              <a:rPr lang="en-US" altLang="en-JO" sz="2300" dirty="0">
                <a:solidFill>
                  <a:schemeClr val="hlink"/>
                </a:solidFill>
              </a:rPr>
              <a:t>the most probable value: inference-based such as Bayesian formula or decision tree</a:t>
            </a:r>
          </a:p>
        </p:txBody>
      </p:sp>
    </p:spTree>
    <p:extLst>
      <p:ext uri="{BB962C8B-B14F-4D97-AF65-F5344CB8AC3E}">
        <p14:creationId xmlns:p14="http://schemas.microsoft.com/office/powerpoint/2010/main" val="2179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Noisy Data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468D947-0342-C830-A357-5075CAEC4FF2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293232"/>
            <a:ext cx="9431405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>
                <a:solidFill>
                  <a:srgbClr val="0070C0"/>
                </a:solidFill>
              </a:rPr>
              <a:t>Noise</a:t>
            </a:r>
            <a:r>
              <a:rPr lang="en-US" altLang="en-JO" sz="2400" dirty="0"/>
              <a:t>: random error or variance in a measured variable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Incorrect attribute values </a:t>
            </a:r>
            <a:r>
              <a:rPr lang="en-US" altLang="en-JO" sz="2400" dirty="0"/>
              <a:t>may be due to</a:t>
            </a:r>
          </a:p>
          <a:p>
            <a:pPr lvl="1"/>
            <a:r>
              <a:rPr lang="en-US" altLang="en-JO" dirty="0"/>
              <a:t>faulty data collection instruments</a:t>
            </a:r>
          </a:p>
          <a:p>
            <a:pPr lvl="1"/>
            <a:r>
              <a:rPr lang="en-US" altLang="en-JO" dirty="0"/>
              <a:t>data entry problems</a:t>
            </a:r>
          </a:p>
          <a:p>
            <a:pPr lvl="1"/>
            <a:r>
              <a:rPr lang="en-US" altLang="en-JO" dirty="0"/>
              <a:t>data transmission problems</a:t>
            </a:r>
          </a:p>
          <a:p>
            <a:pPr lvl="1"/>
            <a:r>
              <a:rPr lang="en-US" altLang="en-JO" dirty="0"/>
              <a:t>technology limitation</a:t>
            </a:r>
          </a:p>
          <a:p>
            <a:pPr lvl="1"/>
            <a:r>
              <a:rPr lang="en-US" altLang="en-JO" dirty="0"/>
              <a:t>inconsistency in naming convention 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Other data problems </a:t>
            </a:r>
            <a:r>
              <a:rPr lang="en-US" altLang="en-JO" sz="2400" dirty="0"/>
              <a:t>which require data cleaning</a:t>
            </a:r>
          </a:p>
          <a:p>
            <a:pPr lvl="1"/>
            <a:r>
              <a:rPr lang="en-US" altLang="en-JO" dirty="0"/>
              <a:t>duplicate records</a:t>
            </a:r>
          </a:p>
          <a:p>
            <a:pPr lvl="1"/>
            <a:r>
              <a:rPr lang="en-US" altLang="en-JO" dirty="0"/>
              <a:t>incomplete data</a:t>
            </a:r>
          </a:p>
          <a:p>
            <a:pPr lvl="1"/>
            <a:r>
              <a:rPr lang="en-US" altLang="en-JO" dirty="0"/>
              <a:t>inconsistent data</a:t>
            </a:r>
          </a:p>
        </p:txBody>
      </p:sp>
    </p:spTree>
    <p:extLst>
      <p:ext uri="{BB962C8B-B14F-4D97-AF65-F5344CB8AC3E}">
        <p14:creationId xmlns:p14="http://schemas.microsoft.com/office/powerpoint/2010/main" val="339590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to Handle Noisy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50481AD-7D0F-CA64-F9B1-44A3A452741A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347893"/>
            <a:ext cx="9362662" cy="47513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>
                <a:solidFill>
                  <a:srgbClr val="0070C0"/>
                </a:solidFill>
              </a:rPr>
              <a:t>Binning</a:t>
            </a:r>
          </a:p>
          <a:p>
            <a:pPr lvl="1"/>
            <a:r>
              <a:rPr lang="en-US" altLang="en-JO" dirty="0"/>
              <a:t>first sort data and partition into (equal-frequency) bins</a:t>
            </a:r>
          </a:p>
          <a:p>
            <a:pPr lvl="1" algn="just"/>
            <a:r>
              <a:rPr lang="en-US" altLang="en-JO" dirty="0"/>
              <a:t>then one can </a:t>
            </a:r>
            <a:r>
              <a:rPr lang="en-US" altLang="en-JO" b="1" dirty="0"/>
              <a:t>smooth by bin means,  smooth by bin median, smooth by bin boundaries</a:t>
            </a:r>
            <a:r>
              <a:rPr lang="en-US" altLang="en-JO" dirty="0"/>
              <a:t>, etc.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Regression</a:t>
            </a:r>
          </a:p>
          <a:p>
            <a:pPr lvl="1"/>
            <a:r>
              <a:rPr lang="en-US" altLang="en-JO" dirty="0"/>
              <a:t>smooth by fitting the data into regression functions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Clustering</a:t>
            </a:r>
          </a:p>
          <a:p>
            <a:pPr lvl="1"/>
            <a:r>
              <a:rPr lang="en-US" altLang="en-JO" dirty="0"/>
              <a:t>detect and remove outliers</a:t>
            </a:r>
          </a:p>
          <a:p>
            <a:r>
              <a:rPr lang="en-US" altLang="en-JO" sz="2400" dirty="0">
                <a:solidFill>
                  <a:srgbClr val="0070C0"/>
                </a:solidFill>
              </a:rPr>
              <a:t>Combined computer and human inspection</a:t>
            </a:r>
          </a:p>
          <a:p>
            <a:pPr lvl="1"/>
            <a:r>
              <a:rPr lang="en-US" altLang="en-JO" dirty="0"/>
              <a:t>detect suspicious values and check by human (e.g., deal with possible outliers)</a:t>
            </a:r>
          </a:p>
        </p:txBody>
      </p:sp>
    </p:spTree>
    <p:extLst>
      <p:ext uri="{BB962C8B-B14F-4D97-AF65-F5344CB8AC3E}">
        <p14:creationId xmlns:p14="http://schemas.microsoft.com/office/powerpoint/2010/main" val="212717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050179" y="394244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558569" y="1757066"/>
            <a:ext cx="7140944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367296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Integration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B891D5A-A6F3-96DB-C2F3-6D34D3D1AD4F}"/>
              </a:ext>
            </a:extLst>
          </p:cNvPr>
          <p:cNvSpPr txBox="1">
            <a:spLocks noChangeArrowheads="1"/>
          </p:cNvSpPr>
          <p:nvPr/>
        </p:nvSpPr>
        <p:spPr>
          <a:xfrm>
            <a:off x="2455125" y="1205427"/>
            <a:ext cx="9425699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000" b="1" dirty="0"/>
              <a:t>Data integration</a:t>
            </a:r>
            <a:r>
              <a:rPr lang="en-US" altLang="en-JO" sz="2000" dirty="0"/>
              <a:t>: 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Combines data from multiple sources into a coherent store</a:t>
            </a:r>
          </a:p>
          <a:p>
            <a:pPr>
              <a:lnSpc>
                <a:spcPct val="130000"/>
              </a:lnSpc>
            </a:pPr>
            <a:r>
              <a:rPr lang="en-US" altLang="en-JO" sz="2000" dirty="0">
                <a:solidFill>
                  <a:srgbClr val="0070C0"/>
                </a:solidFill>
              </a:rPr>
              <a:t>Schema integration</a:t>
            </a:r>
            <a:r>
              <a:rPr lang="en-US" altLang="en-JO" sz="2000" dirty="0"/>
              <a:t>: e.g., </a:t>
            </a:r>
            <a:r>
              <a:rPr lang="en-US" altLang="en-JO" sz="2000" dirty="0" err="1"/>
              <a:t>A.cust</a:t>
            </a:r>
            <a:r>
              <a:rPr lang="en-US" altLang="en-JO" sz="2000" dirty="0"/>
              <a:t>-id </a:t>
            </a:r>
            <a:r>
              <a:rPr lang="en-US" altLang="en-JO" sz="2000" dirty="0">
                <a:sym typeface="Symbol" pitchFamily="2" charset="2"/>
              </a:rPr>
              <a:t> </a:t>
            </a:r>
            <a:r>
              <a:rPr lang="en-US" altLang="en-JO" sz="2000" dirty="0" err="1">
                <a:sym typeface="Symbol" pitchFamily="2" charset="2"/>
              </a:rPr>
              <a:t>B.</a:t>
            </a:r>
            <a:r>
              <a:rPr lang="en-US" altLang="en-JO" sz="2000" dirty="0" err="1"/>
              <a:t>cust</a:t>
            </a:r>
            <a:r>
              <a:rPr lang="en-US" altLang="en-JO" sz="2000" dirty="0"/>
              <a:t>-#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Integrate metadata from different sources</a:t>
            </a:r>
          </a:p>
          <a:p>
            <a:pPr>
              <a:lnSpc>
                <a:spcPct val="130000"/>
              </a:lnSpc>
            </a:pPr>
            <a:r>
              <a:rPr lang="en-US" altLang="en-JO" sz="2000" dirty="0">
                <a:solidFill>
                  <a:schemeClr val="hlink"/>
                </a:solidFill>
              </a:rPr>
              <a:t>Entity identification problem</a:t>
            </a:r>
            <a:r>
              <a:rPr lang="en-US" altLang="en-JO" sz="2000" dirty="0"/>
              <a:t>: 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Identify real world entities from multiple data sources, e.g., Bill Clinton = William Clinton</a:t>
            </a:r>
          </a:p>
          <a:p>
            <a:pPr>
              <a:lnSpc>
                <a:spcPct val="130000"/>
              </a:lnSpc>
            </a:pPr>
            <a:r>
              <a:rPr lang="en-US" altLang="en-JO" sz="2000" dirty="0">
                <a:solidFill>
                  <a:srgbClr val="0070C0"/>
                </a:solidFill>
              </a:rPr>
              <a:t>Detecting and resolving data value conflicts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For the same real world entity, attribute values from different sources are different</a:t>
            </a:r>
          </a:p>
          <a:p>
            <a:pPr lvl="1">
              <a:lnSpc>
                <a:spcPct val="130000"/>
              </a:lnSpc>
            </a:pPr>
            <a:r>
              <a:rPr lang="en-US" altLang="en-JO" sz="2000" dirty="0"/>
              <a:t>Possible reasons: different representations, different scales, e.g., metric vs. British units</a:t>
            </a:r>
          </a:p>
        </p:txBody>
      </p:sp>
    </p:spTree>
    <p:extLst>
      <p:ext uri="{BB962C8B-B14F-4D97-AF65-F5344CB8AC3E}">
        <p14:creationId xmlns:p14="http://schemas.microsoft.com/office/powerpoint/2010/main" val="368539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Handling Redundancy in Data Integration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1CDCD91-D588-7D6D-A4B3-627A718F809C}"/>
              </a:ext>
            </a:extLst>
          </p:cNvPr>
          <p:cNvSpPr txBox="1">
            <a:spLocks noChangeArrowheads="1"/>
          </p:cNvSpPr>
          <p:nvPr/>
        </p:nvSpPr>
        <p:spPr>
          <a:xfrm>
            <a:off x="2512368" y="1280853"/>
            <a:ext cx="9355205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Redundant data occur often when integration of multiple databases</a:t>
            </a:r>
          </a:p>
          <a:p>
            <a:pPr lvl="1">
              <a:lnSpc>
                <a:spcPct val="120000"/>
              </a:lnSpc>
            </a:pPr>
            <a:r>
              <a:rPr lang="en-US" altLang="en-JO" i="1" dirty="0"/>
              <a:t>Object identification</a:t>
            </a:r>
            <a:r>
              <a:rPr lang="en-US" altLang="en-JO" dirty="0"/>
              <a:t>:  The same attribute or object may have different names in different databases</a:t>
            </a:r>
          </a:p>
          <a:p>
            <a:pPr lvl="1">
              <a:lnSpc>
                <a:spcPct val="120000"/>
              </a:lnSpc>
            </a:pPr>
            <a:r>
              <a:rPr lang="en-US" altLang="en-JO" i="1" dirty="0"/>
              <a:t>Derivable data:</a:t>
            </a:r>
            <a:r>
              <a:rPr lang="en-US" altLang="en-JO" dirty="0"/>
              <a:t> One attribute may be a “derived” attribute in another table, e.g., annual revenue</a:t>
            </a:r>
          </a:p>
          <a:p>
            <a:pPr>
              <a:lnSpc>
                <a:spcPct val="120000"/>
              </a:lnSpc>
            </a:pPr>
            <a:r>
              <a:rPr lang="en-US" altLang="en-JO" sz="2400" dirty="0">
                <a:solidFill>
                  <a:srgbClr val="0070C0"/>
                </a:solidFill>
              </a:rPr>
              <a:t>Redundant attributes may be able to be detected by </a:t>
            </a:r>
            <a:r>
              <a:rPr lang="en-US" altLang="en-JO" sz="2400" i="1" dirty="0">
                <a:solidFill>
                  <a:srgbClr val="0070C0"/>
                </a:solidFill>
              </a:rPr>
              <a:t>correlation analysis </a:t>
            </a:r>
            <a:r>
              <a:rPr lang="en-US" altLang="en-JO" sz="2400" dirty="0">
                <a:solidFill>
                  <a:srgbClr val="0070C0"/>
                </a:solidFill>
              </a:rPr>
              <a:t>and</a:t>
            </a:r>
            <a:r>
              <a:rPr lang="en-US" altLang="en-JO" sz="2400" i="1" dirty="0">
                <a:solidFill>
                  <a:srgbClr val="0070C0"/>
                </a:solidFill>
              </a:rPr>
              <a:t> covariance analysis</a:t>
            </a:r>
            <a:endParaRPr lang="en-US" altLang="en-JO" sz="2400" dirty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en-JO" sz="2400" dirty="0"/>
              <a:t>Careful integration of the data from multiple sources may help reduce/avoid redundancies and inconsistencies and improve mining speed and quality</a:t>
            </a:r>
          </a:p>
        </p:txBody>
      </p:sp>
    </p:spTree>
    <p:extLst>
      <p:ext uri="{BB962C8B-B14F-4D97-AF65-F5344CB8AC3E}">
        <p14:creationId xmlns:p14="http://schemas.microsoft.com/office/powerpoint/2010/main" val="233153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Correlation Analysis (Nominal Data)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A095E6D-F6D4-782D-61C1-FA6BDB7AE76E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334361"/>
            <a:ext cx="9431405" cy="48447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l-GR" altLang="en-JO" sz="2400" b="1" dirty="0">
                <a:solidFill>
                  <a:srgbClr val="0070C0"/>
                </a:solidFill>
              </a:rPr>
              <a:t>Χ</a:t>
            </a:r>
            <a:r>
              <a:rPr lang="en-US" altLang="en-JO" sz="2400" b="1" baseline="30000" dirty="0">
                <a:solidFill>
                  <a:srgbClr val="0070C0"/>
                </a:solidFill>
              </a:rPr>
              <a:t>2</a:t>
            </a:r>
            <a:r>
              <a:rPr lang="en-US" altLang="en-JO" sz="2400" b="1" dirty="0">
                <a:solidFill>
                  <a:srgbClr val="0070C0"/>
                </a:solidFill>
              </a:rPr>
              <a:t> (chi-square) test</a:t>
            </a:r>
            <a:endParaRPr lang="el-GR" altLang="en-JO" sz="2400" b="1" dirty="0">
              <a:solidFill>
                <a:srgbClr val="0070C0"/>
              </a:solidFill>
            </a:endParaRPr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r>
              <a:rPr lang="en-US" altLang="en-JO" sz="2400" dirty="0"/>
              <a:t>The larger the </a:t>
            </a:r>
            <a:r>
              <a:rPr lang="el-GR" altLang="en-JO" sz="2400" dirty="0"/>
              <a:t>Χ</a:t>
            </a:r>
            <a:r>
              <a:rPr lang="en-US" altLang="en-JO" sz="2400" baseline="30000" dirty="0"/>
              <a:t>2</a:t>
            </a:r>
            <a:r>
              <a:rPr lang="en-US" altLang="en-JO" sz="2400" dirty="0"/>
              <a:t> value, the more likely the variables are related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The cells that contribute the most to the </a:t>
            </a:r>
            <a:r>
              <a:rPr lang="el-GR" altLang="en-JO" sz="2400" dirty="0"/>
              <a:t>Χ</a:t>
            </a:r>
            <a:r>
              <a:rPr lang="en-US" altLang="en-JO" sz="2400" baseline="30000" dirty="0"/>
              <a:t>2</a:t>
            </a:r>
            <a:r>
              <a:rPr lang="en-US" altLang="en-JO" sz="2400" dirty="0"/>
              <a:t> value are those whose actual count is very different from the expected count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Correlation does not imply causality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# of hospitals and # of car-theft in a city are correlated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Both are causally linked to the third variable: population</a:t>
            </a:r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9B7F0110-FCCB-D64A-42A7-A336026BDA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335120"/>
              </p:ext>
            </p:extLst>
          </p:nvPr>
        </p:nvGraphicFramePr>
        <p:xfrm>
          <a:off x="4413940" y="1836131"/>
          <a:ext cx="4540250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7396400" imgH="10236200" progId="Equation.3">
                  <p:embed/>
                </p:oleObj>
              </mc:Choice>
              <mc:Fallback>
                <p:oleObj name="Equation" r:id="rId9" imgW="47396400" imgH="10236200" progId="Equation.3">
                  <p:embed/>
                  <p:pic>
                    <p:nvPicPr>
                      <p:cNvPr id="19461" name="Object 4">
                        <a:extLst>
                          <a:ext uri="{FF2B5EF4-FFF2-40B4-BE49-F238E27FC236}">
                            <a16:creationId xmlns:a16="http://schemas.microsoft.com/office/drawing/2014/main" id="{268A9C2F-96BD-2D39-21A6-9AD041E8E8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940" y="1836131"/>
                        <a:ext cx="4540250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259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Chi-Square Calculation: An Example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519FCD1-39EF-A88C-8BEC-95D12D44FF46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08911"/>
            <a:ext cx="9248920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r>
              <a:rPr lang="el-GR" altLang="en-JO" sz="2400" dirty="0"/>
              <a:t>Χ</a:t>
            </a:r>
            <a:r>
              <a:rPr lang="en-US" altLang="en-JO" sz="2400" baseline="30000" dirty="0"/>
              <a:t>2</a:t>
            </a:r>
            <a:r>
              <a:rPr lang="en-US" altLang="en-JO" sz="2400" dirty="0"/>
              <a:t> (chi-square) calculation (numbers in parenthesis are expected counts calculated based on the data distribution in the two categories)</a:t>
            </a:r>
            <a:endParaRPr lang="el-GR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endParaRPr lang="en-US" altLang="en-JO" sz="2400" dirty="0"/>
          </a:p>
          <a:p>
            <a:pPr>
              <a:lnSpc>
                <a:spcPct val="110000"/>
              </a:lnSpc>
            </a:pPr>
            <a:r>
              <a:rPr lang="en-US" altLang="en-JO" sz="2400" dirty="0"/>
              <a:t>It shows that </a:t>
            </a:r>
            <a:r>
              <a:rPr lang="en-US" altLang="en-JO" sz="2400" dirty="0" err="1"/>
              <a:t>like_science_fiction</a:t>
            </a:r>
            <a:r>
              <a:rPr lang="en-US" altLang="en-JO" sz="2400" dirty="0"/>
              <a:t> and </a:t>
            </a:r>
            <a:r>
              <a:rPr lang="en-US" altLang="en-JO" sz="2400" dirty="0" err="1"/>
              <a:t>play_chess</a:t>
            </a:r>
            <a:r>
              <a:rPr lang="en-US" altLang="en-JO" sz="2400" dirty="0"/>
              <a:t> are correlated in the group</a:t>
            </a:r>
          </a:p>
        </p:txBody>
      </p:sp>
      <p:graphicFrame>
        <p:nvGraphicFramePr>
          <p:cNvPr id="18" name="Group 5">
            <a:extLst>
              <a:ext uri="{FF2B5EF4-FFF2-40B4-BE49-F238E27FC236}">
                <a16:creationId xmlns:a16="http://schemas.microsoft.com/office/drawing/2014/main" id="{F1056DE9-22BA-73C4-5A21-0F012B4EB2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895145"/>
              </p:ext>
            </p:extLst>
          </p:nvPr>
        </p:nvGraphicFramePr>
        <p:xfrm>
          <a:off x="3653456" y="1396163"/>
          <a:ext cx="6096000" cy="1595439"/>
        </p:xfrm>
        <a:graphic>
          <a:graphicData uri="http://schemas.openxmlformats.org/drawingml/2006/table">
            <a:tbl>
              <a:tblPr/>
              <a:tblGrid>
                <a:gridCol w="221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Play chess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Not play chess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 (row)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Like science fiction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250(90)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200(360)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Not like science fiction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50(210)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1000(840)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Sum(col.)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Object 4">
            <a:extLst>
              <a:ext uri="{FF2B5EF4-FFF2-40B4-BE49-F238E27FC236}">
                <a16:creationId xmlns:a16="http://schemas.microsoft.com/office/drawing/2014/main" id="{E3751A7D-41C7-E019-D617-F717A17DA2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254850"/>
              </p:ext>
            </p:extLst>
          </p:nvPr>
        </p:nvGraphicFramePr>
        <p:xfrm>
          <a:off x="3370165" y="4352235"/>
          <a:ext cx="7772400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00939600" imgH="9652000" progId="Equation.3">
                  <p:embed/>
                </p:oleObj>
              </mc:Choice>
              <mc:Fallback>
                <p:oleObj name="Equation" r:id="rId9" imgW="100939600" imgH="9652000" progId="Equation.3">
                  <p:embed/>
                  <p:pic>
                    <p:nvPicPr>
                      <p:cNvPr id="20485" name="Object 4">
                        <a:extLst>
                          <a:ext uri="{FF2B5EF4-FFF2-40B4-BE49-F238E27FC236}">
                            <a16:creationId xmlns:a16="http://schemas.microsoft.com/office/drawing/2014/main" id="{A8BA29C0-5D82-C7C6-FD9D-01D7EC80DF8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0165" y="4352235"/>
                        <a:ext cx="7772400" cy="744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0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Correlation Analysis (Numeric Data)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A7B3586-5FB2-CCA1-01EE-8F7FE1466B99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6" y="1263372"/>
            <a:ext cx="9333925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Correlation coefficient (also called </a:t>
            </a:r>
            <a:r>
              <a:rPr lang="en-US" altLang="en-JO" sz="2400">
                <a:solidFill>
                  <a:schemeClr val="folHlink"/>
                </a:solidFill>
              </a:rPr>
              <a:t>Pearson’s product moment coefficient</a:t>
            </a:r>
            <a:r>
              <a:rPr lang="en-US" altLang="en-JO" sz="2400"/>
              <a:t>)</a:t>
            </a:r>
          </a:p>
          <a:p>
            <a:pPr>
              <a:lnSpc>
                <a:spcPct val="110000"/>
              </a:lnSpc>
            </a:pPr>
            <a:endParaRPr lang="en-US" altLang="en-JO" sz="2400"/>
          </a:p>
          <a:p>
            <a:pPr>
              <a:lnSpc>
                <a:spcPct val="110000"/>
              </a:lnSpc>
            </a:pPr>
            <a:endParaRPr lang="en-US" altLang="en-JO" sz="2400"/>
          </a:p>
          <a:p>
            <a:pPr>
              <a:lnSpc>
                <a:spcPct val="110000"/>
              </a:lnSpc>
            </a:pPr>
            <a:endParaRPr lang="en-US" altLang="en-JO" sz="2400"/>
          </a:p>
          <a:p>
            <a:pPr lvl="1">
              <a:lnSpc>
                <a:spcPct val="110000"/>
              </a:lnSpc>
              <a:buFont typeface="Wingdings" pitchFamily="2" charset="2"/>
              <a:buNone/>
            </a:pPr>
            <a:r>
              <a:rPr lang="en-US" altLang="en-JO" sz="2000"/>
              <a:t>where n is the number of tuples,       and      are the respective means of A and B, </a:t>
            </a:r>
            <a:r>
              <a:rPr lang="el-GR" altLang="en-JO" sz="2000"/>
              <a:t>σ</a:t>
            </a:r>
            <a:r>
              <a:rPr lang="en-US" altLang="en-JO" sz="2000" baseline="-25000"/>
              <a:t>A </a:t>
            </a:r>
            <a:r>
              <a:rPr lang="en-US" altLang="en-JO" sz="2000"/>
              <a:t>and </a:t>
            </a:r>
            <a:r>
              <a:rPr lang="el-GR" altLang="en-JO" sz="2000"/>
              <a:t>σ</a:t>
            </a:r>
            <a:r>
              <a:rPr lang="en-US" altLang="en-JO" sz="2000" baseline="-25000"/>
              <a:t>B </a:t>
            </a:r>
            <a:r>
              <a:rPr lang="en-US" altLang="en-JO" sz="2000"/>
              <a:t>are the respective standard deviation of A and B, and </a:t>
            </a:r>
            <a:r>
              <a:rPr lang="el-GR" altLang="en-JO" sz="2000"/>
              <a:t>Σ</a:t>
            </a:r>
            <a:r>
              <a:rPr lang="en-US" altLang="en-JO" sz="2000"/>
              <a:t>(a</a:t>
            </a:r>
            <a:r>
              <a:rPr lang="en-US" altLang="en-JO" sz="2000" baseline="-25000"/>
              <a:t>i</a:t>
            </a:r>
            <a:r>
              <a:rPr lang="en-US" altLang="en-JO" sz="2000"/>
              <a:t>b</a:t>
            </a:r>
            <a:r>
              <a:rPr lang="en-US" altLang="en-JO" sz="2000" baseline="-25000"/>
              <a:t>i</a:t>
            </a:r>
            <a:r>
              <a:rPr lang="en-US" altLang="en-JO" sz="2000"/>
              <a:t>) is the sum of the AB cross-product.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If r</a:t>
            </a:r>
            <a:r>
              <a:rPr lang="en-US" altLang="en-JO" sz="2400" baseline="-25000"/>
              <a:t>A,B</a:t>
            </a:r>
            <a:r>
              <a:rPr lang="en-US" altLang="en-JO" sz="2400"/>
              <a:t> &gt; 0, A and B are positively correlated (A’s values increase as B’s).  The higher, the stronger correlation.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r</a:t>
            </a:r>
            <a:r>
              <a:rPr lang="en-US" altLang="en-JO" sz="2400" baseline="-25000"/>
              <a:t>A,B</a:t>
            </a:r>
            <a:r>
              <a:rPr lang="en-US" altLang="en-JO" sz="2400"/>
              <a:t> = 0: independent;  r</a:t>
            </a:r>
            <a:r>
              <a:rPr lang="en-US" altLang="en-JO" sz="2400" baseline="-25000"/>
              <a:t>AB</a:t>
            </a:r>
            <a:r>
              <a:rPr lang="en-US" altLang="en-JO" sz="2400"/>
              <a:t> &lt; 0: negatively correlated</a:t>
            </a:r>
            <a:endParaRPr lang="en-US" altLang="en-JO" sz="2400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4781EEE7-0ABC-5867-1ADC-A07D242570B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3836863"/>
              </p:ext>
            </p:extLst>
          </p:nvPr>
        </p:nvGraphicFramePr>
        <p:xfrm>
          <a:off x="4275654" y="2314299"/>
          <a:ext cx="5081588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66116200" imgH="11696700" progId="Equation.3">
                  <p:embed/>
                </p:oleObj>
              </mc:Choice>
              <mc:Fallback>
                <p:oleObj name="Equation" r:id="rId9" imgW="66116200" imgH="11696700" progId="Equation.3">
                  <p:embed/>
                  <p:pic>
                    <p:nvPicPr>
                      <p:cNvPr id="21509" name="Object 4">
                        <a:extLst>
                          <a:ext uri="{FF2B5EF4-FFF2-40B4-BE49-F238E27FC236}">
                            <a16:creationId xmlns:a16="http://schemas.microsoft.com/office/drawing/2014/main" id="{1C91F114-0551-35FA-A0C4-C1B55E1856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5654" y="2314299"/>
                        <a:ext cx="5081588" cy="900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898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Visually Evaluating Correlation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4D9565EF-77D7-8ABD-23CE-9C4ECD9A6AF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19585"/>
              </p:ext>
            </p:extLst>
          </p:nvPr>
        </p:nvGraphicFramePr>
        <p:xfrm>
          <a:off x="2885128" y="1354460"/>
          <a:ext cx="6096000" cy="466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9" imgW="5029200" imgH="4819650" progId="Paint.Picture">
                  <p:embed/>
                </p:oleObj>
              </mc:Choice>
              <mc:Fallback>
                <p:oleObj name="Bitmap Image" r:id="rId9" imgW="5029200" imgH="4819650" progId="Paint.Picture">
                  <p:embed/>
                  <p:pic>
                    <p:nvPicPr>
                      <p:cNvPr id="22532" name="Object 3">
                        <a:extLst>
                          <a:ext uri="{FF2B5EF4-FFF2-40B4-BE49-F238E27FC236}">
                            <a16:creationId xmlns:a16="http://schemas.microsoft.com/office/drawing/2014/main" id="{F32E13AF-BF48-1F02-01C7-CDD04CDDC2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7918"/>
                      <a:stretch>
                        <a:fillRect/>
                      </a:stretch>
                    </p:blipFill>
                    <p:spPr bwMode="auto">
                      <a:xfrm>
                        <a:off x="2885128" y="1354460"/>
                        <a:ext cx="6096000" cy="466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4">
            <a:extLst>
              <a:ext uri="{FF2B5EF4-FFF2-40B4-BE49-F238E27FC236}">
                <a16:creationId xmlns:a16="http://schemas.microsoft.com/office/drawing/2014/main" id="{078B7891-0128-251C-08A4-C851D1EFDB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9735" y="2962681"/>
            <a:ext cx="18288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JO" sz="1800" b="1" dirty="0">
                <a:latin typeface="Arial" panose="020B0604020202020204" pitchFamily="34" charset="0"/>
              </a:rPr>
              <a:t>Scatter plots showing the similarity from –1 to 1.</a:t>
            </a:r>
          </a:p>
        </p:txBody>
      </p:sp>
    </p:spTree>
    <p:extLst>
      <p:ext uri="{BB962C8B-B14F-4D97-AF65-F5344CB8AC3E}">
        <p14:creationId xmlns:p14="http://schemas.microsoft.com/office/powerpoint/2010/main" val="41878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5447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Correlation (viewed as linear relationship)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53DF78C-93E5-86BB-DFA3-EB45F594EE41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354460"/>
            <a:ext cx="9431405" cy="4824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Correlation measures the linear relationship between objects</a:t>
            </a:r>
          </a:p>
          <a:p>
            <a:r>
              <a:rPr lang="en-US" altLang="en-JO"/>
              <a:t>To compute correlation, we standardize data objects, A and B, and then take their dot product</a:t>
            </a:r>
            <a:endParaRPr lang="en-US" altLang="en-JO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0FDFBFC8-D965-4DB0-7E7F-FF13DA1531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13894"/>
              </p:ext>
            </p:extLst>
          </p:nvPr>
        </p:nvGraphicFramePr>
        <p:xfrm>
          <a:off x="3959766" y="2965584"/>
          <a:ext cx="53213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0957500" imgH="5270500" progId="Equation.3">
                  <p:embed/>
                </p:oleObj>
              </mc:Choice>
              <mc:Fallback>
                <p:oleObj name="Equation" r:id="rId9" imgW="40957500" imgH="5270500" progId="Equation.3">
                  <p:embed/>
                  <p:pic>
                    <p:nvPicPr>
                      <p:cNvPr id="23557" name="Object 4">
                        <a:extLst>
                          <a:ext uri="{FF2B5EF4-FFF2-40B4-BE49-F238E27FC236}">
                            <a16:creationId xmlns:a16="http://schemas.microsoft.com/office/drawing/2014/main" id="{2A40E8E7-CB2C-AFF2-7E3F-618C69D7DE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766" y="2965584"/>
                        <a:ext cx="53213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>
            <a:extLst>
              <a:ext uri="{FF2B5EF4-FFF2-40B4-BE49-F238E27FC236}">
                <a16:creationId xmlns:a16="http://schemas.microsoft.com/office/drawing/2014/main" id="{11B61D71-4335-467F-7D4C-4AF1BB32CB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0774814"/>
              </p:ext>
            </p:extLst>
          </p:nvPr>
        </p:nvGraphicFramePr>
        <p:xfrm>
          <a:off x="3959766" y="3888304"/>
          <a:ext cx="5256213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0373300" imgH="5270500" progId="Equation.3">
                  <p:embed/>
                </p:oleObj>
              </mc:Choice>
              <mc:Fallback>
                <p:oleObj name="Equation" r:id="rId11" imgW="40373300" imgH="5270500" progId="Equation.3">
                  <p:embed/>
                  <p:pic>
                    <p:nvPicPr>
                      <p:cNvPr id="23558" name="Object 5">
                        <a:extLst>
                          <a:ext uri="{FF2B5EF4-FFF2-40B4-BE49-F238E27FC236}">
                            <a16:creationId xmlns:a16="http://schemas.microsoft.com/office/drawing/2014/main" id="{0244A7BC-73F0-9B99-F156-F5E4D3D5D2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766" y="3888304"/>
                        <a:ext cx="5256213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6">
            <a:extLst>
              <a:ext uri="{FF2B5EF4-FFF2-40B4-BE49-F238E27FC236}">
                <a16:creationId xmlns:a16="http://schemas.microsoft.com/office/drawing/2014/main" id="{42B47C7A-BB50-81EC-9ADE-CBCD4EF52DE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7671919"/>
              </p:ext>
            </p:extLst>
          </p:nvPr>
        </p:nvGraphicFramePr>
        <p:xfrm>
          <a:off x="4125982" y="4964852"/>
          <a:ext cx="4605338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6283900" imgH="4686300" progId="Equation.3">
                  <p:embed/>
                </p:oleObj>
              </mc:Choice>
              <mc:Fallback>
                <p:oleObj name="Equation" r:id="rId13" imgW="36283900" imgH="4686300" progId="Equation.3">
                  <p:embed/>
                  <p:pic>
                    <p:nvPicPr>
                      <p:cNvPr id="23559" name="Object 6">
                        <a:extLst>
                          <a:ext uri="{FF2B5EF4-FFF2-40B4-BE49-F238E27FC236}">
                            <a16:creationId xmlns:a16="http://schemas.microsoft.com/office/drawing/2014/main" id="{2A17738E-64DF-E01E-AD2D-EA8B6A657C4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5982" y="4964852"/>
                        <a:ext cx="4605338" cy="59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324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Co-variance (Numeric Data)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AFAC9E3-0CA3-0C21-C55C-74CCE5FC8BA4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7" y="1246991"/>
            <a:ext cx="9402668" cy="5334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dirty="0"/>
              <a:t>Covariance is similar to correlation</a:t>
            </a:r>
          </a:p>
          <a:p>
            <a:pPr>
              <a:lnSpc>
                <a:spcPct val="110000"/>
              </a:lnSpc>
            </a:pPr>
            <a:endParaRPr lang="en-US" altLang="en-JO" sz="1800" dirty="0"/>
          </a:p>
          <a:p>
            <a:pPr>
              <a:lnSpc>
                <a:spcPct val="110000"/>
              </a:lnSpc>
            </a:pPr>
            <a:endParaRPr lang="en-US" altLang="en-JO" sz="1800" dirty="0"/>
          </a:p>
          <a:p>
            <a:pPr marL="0" indent="0">
              <a:lnSpc>
                <a:spcPct val="110000"/>
              </a:lnSpc>
              <a:buNone/>
            </a:pPr>
            <a:endParaRPr lang="en-US" altLang="en-JO" sz="1800" dirty="0"/>
          </a:p>
          <a:p>
            <a:pPr marL="0" indent="0">
              <a:lnSpc>
                <a:spcPct val="110000"/>
              </a:lnSpc>
              <a:buNone/>
            </a:pPr>
            <a:endParaRPr lang="en-US" altLang="en-JO" sz="1800" dirty="0"/>
          </a:p>
          <a:p>
            <a:pPr lvl="1">
              <a:lnSpc>
                <a:spcPct val="110000"/>
              </a:lnSpc>
              <a:buFont typeface="Wingdings" pitchFamily="2" charset="2"/>
              <a:buNone/>
            </a:pPr>
            <a:r>
              <a:rPr lang="en-US" altLang="en-JO" sz="2000" dirty="0"/>
              <a:t>where n is the number of tuples,      and      are the respective mean or </a:t>
            </a:r>
            <a:r>
              <a:rPr lang="en-US" altLang="en-JO" sz="2000" b="1" dirty="0"/>
              <a:t>expected values</a:t>
            </a:r>
            <a:r>
              <a:rPr lang="en-US" altLang="en-JO" sz="2000" dirty="0"/>
              <a:t> of A and B, </a:t>
            </a:r>
            <a:r>
              <a:rPr lang="el-GR" altLang="en-JO" sz="2000" dirty="0"/>
              <a:t>σ</a:t>
            </a:r>
            <a:r>
              <a:rPr lang="en-US" altLang="en-JO" sz="2000" baseline="-25000" dirty="0"/>
              <a:t>A </a:t>
            </a:r>
            <a:r>
              <a:rPr lang="en-US" altLang="en-JO" sz="2000" dirty="0"/>
              <a:t>and </a:t>
            </a:r>
            <a:r>
              <a:rPr lang="el-GR" altLang="en-JO" sz="2000" dirty="0"/>
              <a:t>σ</a:t>
            </a:r>
            <a:r>
              <a:rPr lang="en-US" altLang="en-JO" sz="2000" baseline="-25000" dirty="0"/>
              <a:t>B </a:t>
            </a:r>
            <a:r>
              <a:rPr lang="en-US" altLang="en-JO" sz="2000" dirty="0"/>
              <a:t>are the respective standard deviation of A and B.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Positive covariance</a:t>
            </a:r>
            <a:r>
              <a:rPr lang="en-US" altLang="en-JO" sz="1800" dirty="0"/>
              <a:t>: If </a:t>
            </a:r>
            <a:r>
              <a:rPr lang="en-US" altLang="en-JO" sz="1800" dirty="0" err="1"/>
              <a:t>Cov</a:t>
            </a:r>
            <a:r>
              <a:rPr lang="en-US" altLang="en-JO" sz="1800" baseline="-25000" dirty="0" err="1"/>
              <a:t>A,B</a:t>
            </a:r>
            <a:r>
              <a:rPr lang="en-US" altLang="en-JO" sz="1800" baseline="-25000" dirty="0"/>
              <a:t> </a:t>
            </a:r>
            <a:r>
              <a:rPr lang="en-US" altLang="en-JO" sz="1800" dirty="0"/>
              <a:t>&gt; 0, then A and B both tend to be larger than their expected values.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Negative covariance</a:t>
            </a:r>
            <a:r>
              <a:rPr lang="en-US" altLang="en-JO" sz="1800" dirty="0"/>
              <a:t>: If </a:t>
            </a:r>
            <a:r>
              <a:rPr lang="en-US" altLang="en-JO" sz="1800" dirty="0" err="1"/>
              <a:t>Cov</a:t>
            </a:r>
            <a:r>
              <a:rPr lang="en-US" altLang="en-JO" sz="1800" baseline="-25000" dirty="0" err="1"/>
              <a:t>A,B</a:t>
            </a:r>
            <a:r>
              <a:rPr lang="en-US" altLang="en-JO" sz="1800" baseline="-25000" dirty="0"/>
              <a:t> </a:t>
            </a:r>
            <a:r>
              <a:rPr lang="en-US" altLang="en-JO" sz="1800" dirty="0"/>
              <a:t>&lt; 0 then if A is larger than its expected value, B is likely to be smaller than its expected value.</a:t>
            </a:r>
          </a:p>
          <a:p>
            <a:pPr>
              <a:lnSpc>
                <a:spcPct val="80000"/>
              </a:lnSpc>
            </a:pPr>
            <a:r>
              <a:rPr lang="en-US" altLang="en-JO" sz="1800" b="1" dirty="0"/>
              <a:t>Independence</a:t>
            </a:r>
            <a:r>
              <a:rPr lang="en-US" altLang="en-JO" sz="1800" dirty="0"/>
              <a:t>: </a:t>
            </a:r>
            <a:r>
              <a:rPr lang="en-US" altLang="en-JO" sz="1800" dirty="0" err="1"/>
              <a:t>Cov</a:t>
            </a:r>
            <a:r>
              <a:rPr lang="en-US" altLang="en-JO" sz="1800" baseline="-25000" dirty="0" err="1"/>
              <a:t>A,B</a:t>
            </a:r>
            <a:r>
              <a:rPr lang="en-US" altLang="en-JO" sz="1800" dirty="0"/>
              <a:t> = 0 but the converse is not true:</a:t>
            </a:r>
          </a:p>
          <a:p>
            <a:pPr lvl="1"/>
            <a:r>
              <a:rPr lang="en-US" altLang="en-JO" sz="1800" dirty="0"/>
              <a:t>Some pairs of random variables may have a covariance of 0 but are not independent. Only under some additional assumptions (e.g., the data follow multivariate normal distributions) does a covariance of 0 imply independence</a:t>
            </a:r>
          </a:p>
        </p:txBody>
      </p:sp>
      <p:pic>
        <p:nvPicPr>
          <p:cNvPr id="17" name="Picture 13">
            <a:extLst>
              <a:ext uri="{FF2B5EF4-FFF2-40B4-BE49-F238E27FC236}">
                <a16:creationId xmlns:a16="http://schemas.microsoft.com/office/drawing/2014/main" id="{888BBC55-32D9-CB7A-5521-071336807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357" y="1629342"/>
            <a:ext cx="8149185" cy="7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2">
            <a:extLst>
              <a:ext uri="{FF2B5EF4-FFF2-40B4-BE49-F238E27FC236}">
                <a16:creationId xmlns:a16="http://schemas.microsoft.com/office/drawing/2014/main" id="{617D21B7-74F7-7912-A386-D3D3039F09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5128" y="2565534"/>
            <a:ext cx="2746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dirty="0"/>
              <a:t>Correlation coefficient:</a:t>
            </a:r>
          </a:p>
        </p:txBody>
      </p:sp>
      <p:pic>
        <p:nvPicPr>
          <p:cNvPr id="21" name="Picture 14">
            <a:extLst>
              <a:ext uri="{FF2B5EF4-FFF2-40B4-BE49-F238E27FC236}">
                <a16:creationId xmlns:a16="http://schemas.microsoft.com/office/drawing/2014/main" id="{7023CA88-213C-C522-0055-D311DBE4A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503" y="2430025"/>
            <a:ext cx="2447925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2" name="Object 13">
            <a:extLst>
              <a:ext uri="{FF2B5EF4-FFF2-40B4-BE49-F238E27FC236}">
                <a16:creationId xmlns:a16="http://schemas.microsoft.com/office/drawing/2014/main" id="{E51DCC1C-6A88-8C1B-A9AE-9EB8A2E89E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9270189"/>
              </p:ext>
            </p:extLst>
          </p:nvPr>
        </p:nvGraphicFramePr>
        <p:xfrm>
          <a:off x="6420264" y="3354579"/>
          <a:ext cx="255588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3505200" imgH="4686300" progId="Equation.3">
                  <p:embed/>
                </p:oleObj>
              </mc:Choice>
              <mc:Fallback>
                <p:oleObj name="Equation" r:id="rId11" imgW="3505200" imgH="4686300" progId="Equation.3">
                  <p:embed/>
                  <p:pic>
                    <p:nvPicPr>
                      <p:cNvPr id="24583" name="Object 13">
                        <a:extLst>
                          <a:ext uri="{FF2B5EF4-FFF2-40B4-BE49-F238E27FC236}">
                            <a16:creationId xmlns:a16="http://schemas.microsoft.com/office/drawing/2014/main" id="{228108A9-F72F-2B71-E0C9-9E467EA1FC2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0264" y="3354579"/>
                        <a:ext cx="255588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4">
            <a:extLst>
              <a:ext uri="{FF2B5EF4-FFF2-40B4-BE49-F238E27FC236}">
                <a16:creationId xmlns:a16="http://schemas.microsoft.com/office/drawing/2014/main" id="{7C82227C-B53F-006E-9BED-9E6EFD525A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3318025"/>
              </p:ext>
            </p:extLst>
          </p:nvPr>
        </p:nvGraphicFramePr>
        <p:xfrm>
          <a:off x="7179491" y="3332602"/>
          <a:ext cx="295275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505200" imgH="4686300" progId="Equation.3">
                  <p:embed/>
                </p:oleObj>
              </mc:Choice>
              <mc:Fallback>
                <p:oleObj name="Equation" r:id="rId13" imgW="3505200" imgH="4686300" progId="Equation.3">
                  <p:embed/>
                  <p:pic>
                    <p:nvPicPr>
                      <p:cNvPr id="24584" name="Object 14">
                        <a:extLst>
                          <a:ext uri="{FF2B5EF4-FFF2-40B4-BE49-F238E27FC236}">
                            <a16:creationId xmlns:a16="http://schemas.microsoft.com/office/drawing/2014/main" id="{914CB7B2-B82C-0A8B-EFCC-F4A93E9EBA5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9491" y="3332602"/>
                        <a:ext cx="295275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630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Co-Variance: An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3676B764-2F8D-5732-46D5-D6EDBAC1E975}"/>
              </a:ext>
            </a:extLst>
          </p:cNvPr>
          <p:cNvSpPr txBox="1">
            <a:spLocks/>
          </p:cNvSpPr>
          <p:nvPr/>
        </p:nvSpPr>
        <p:spPr>
          <a:xfrm>
            <a:off x="2594094" y="1229601"/>
            <a:ext cx="9241582" cy="5486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endParaRPr lang="en-US" sz="2000" dirty="0"/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It can be simplified in computation as</a:t>
            </a:r>
          </a:p>
          <a:p>
            <a:pPr>
              <a:lnSpc>
                <a:spcPct val="150000"/>
              </a:lnSpc>
              <a:defRPr/>
            </a:pPr>
            <a:endParaRPr lang="en-US" sz="500" dirty="0"/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70C0"/>
                </a:solidFill>
              </a:rPr>
              <a:t>Suppose</a:t>
            </a:r>
            <a:r>
              <a:rPr lang="en-US" sz="2000" dirty="0"/>
              <a:t> two stocks A and B have the following values in one week:  (2, 5), (3, 8), (5, 10), (4, 11), (6, 14). 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0070C0"/>
                </a:solidFill>
              </a:rPr>
              <a:t>Question</a:t>
            </a:r>
            <a:r>
              <a:rPr lang="en-US" sz="2000" dirty="0"/>
              <a:t>:  If the stocks are affected by the same industry trends, will their prices rise or fall together?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000" dirty="0"/>
              <a:t>E(A) = (2 + 3 + 5 + 4 + 6)/ 5 = 20/5 = 4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000" dirty="0"/>
              <a:t>E(B) = (5 + 8 + 10 + 11 + 14) /5 = 48/5 = 9.6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000" dirty="0" err="1"/>
              <a:t>Cov</a:t>
            </a:r>
            <a:r>
              <a:rPr lang="en-US" sz="2000" dirty="0"/>
              <a:t>(A,B) = (2×5+3×8+5×10+4×11+6×14)/5 − 4 × 9.6 = 4</a:t>
            </a:r>
          </a:p>
          <a:p>
            <a:pPr>
              <a:lnSpc>
                <a:spcPct val="100000"/>
              </a:lnSpc>
              <a:defRPr/>
            </a:pPr>
            <a:r>
              <a:rPr lang="en-US" sz="2000" dirty="0"/>
              <a:t>Thus, A and B rise together since </a:t>
            </a:r>
            <a:r>
              <a:rPr lang="en-US" sz="2000" dirty="0" err="1"/>
              <a:t>Cov</a:t>
            </a:r>
            <a:r>
              <a:rPr lang="en-US" sz="2000" dirty="0"/>
              <a:t>(A, B) &gt; 0.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733031FD-00FA-8842-645E-2E4575610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807" y="1257297"/>
            <a:ext cx="67056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>
            <a:extLst>
              <a:ext uri="{FF2B5EF4-FFF2-40B4-BE49-F238E27FC236}">
                <a16:creationId xmlns:a16="http://schemas.microsoft.com/office/drawing/2014/main" id="{246AF765-BA04-5BAF-1408-461E272E7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007" y="2293460"/>
            <a:ext cx="42672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67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231273" y="448947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743742" y="1740375"/>
            <a:ext cx="7140944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56840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Strategies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F1089AB-99D0-212D-FADB-4BEFE1F39BD6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99999"/>
            <a:ext cx="9294730" cy="48979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b="1" dirty="0"/>
              <a:t>Data reduction</a:t>
            </a:r>
            <a:r>
              <a:rPr lang="en-US" altLang="en-JO" sz="2000" dirty="0"/>
              <a:t>: Obtain a reduced representation of the data set that is much smaller in volume but yet produces the same (or almost the same) analytical results</a:t>
            </a:r>
          </a:p>
          <a:p>
            <a:r>
              <a:rPr lang="en-US" altLang="en-JO" sz="2000" dirty="0"/>
              <a:t>Why data reduction? </a:t>
            </a:r>
            <a:r>
              <a:rPr lang="en-US" altLang="en-JO" sz="2000" dirty="0">
                <a:cs typeface="Tahoma" panose="020B0604030504040204" pitchFamily="34" charset="0"/>
              </a:rPr>
              <a:t>— </a:t>
            </a:r>
            <a:r>
              <a:rPr lang="en-US" altLang="en-JO" sz="2000" dirty="0"/>
              <a:t>A database/data warehouse may store terabytes of data.  Complex data analysis may take a very long time to run on the complete data set.</a:t>
            </a:r>
          </a:p>
          <a:p>
            <a:r>
              <a:rPr lang="en-US" altLang="en-JO" sz="2000" dirty="0"/>
              <a:t>Data reduction strategies</a:t>
            </a:r>
          </a:p>
          <a:p>
            <a:pPr lvl="1"/>
            <a:r>
              <a:rPr lang="en-US" altLang="en-JO" sz="2000" dirty="0">
                <a:solidFill>
                  <a:schemeClr val="hlink"/>
                </a:solidFill>
              </a:rPr>
              <a:t>Dimensionality reduction</a:t>
            </a:r>
            <a:r>
              <a:rPr lang="en-US" altLang="en-JO" sz="2000" dirty="0">
                <a:solidFill>
                  <a:schemeClr val="folHlink"/>
                </a:solidFill>
              </a:rPr>
              <a:t>, </a:t>
            </a:r>
            <a:r>
              <a:rPr lang="en-US" altLang="en-JO" sz="2000" dirty="0"/>
              <a:t>e.g.,</a:t>
            </a:r>
            <a:r>
              <a:rPr lang="en-US" altLang="en-JO" sz="2000" dirty="0">
                <a:solidFill>
                  <a:schemeClr val="folHlink"/>
                </a:solidFill>
              </a:rPr>
              <a:t> </a:t>
            </a:r>
            <a:r>
              <a:rPr lang="en-US" altLang="en-JO" sz="2000" dirty="0"/>
              <a:t>remove unimportant attributes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Wavelet transforms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Principal Components Analysis (PCA)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Feature subset selection, feature creation</a:t>
            </a:r>
          </a:p>
          <a:p>
            <a:pPr lvl="1"/>
            <a:r>
              <a:rPr lang="en-US" altLang="en-JO" sz="2000" dirty="0">
                <a:solidFill>
                  <a:schemeClr val="hlink"/>
                </a:solidFill>
              </a:rPr>
              <a:t>Numerosity reduction</a:t>
            </a:r>
            <a:r>
              <a:rPr lang="en-US" altLang="en-JO" sz="2000" dirty="0">
                <a:solidFill>
                  <a:schemeClr val="folHlink"/>
                </a:solidFill>
              </a:rPr>
              <a:t> (some simply call it: Data Reduction)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Regression and Log-Linear Models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Histograms, clustering, sampling</a:t>
            </a:r>
          </a:p>
          <a:p>
            <a:pPr lvl="2"/>
            <a:r>
              <a:rPr lang="en-US" altLang="en-JO" dirty="0">
                <a:solidFill>
                  <a:schemeClr val="folHlink"/>
                </a:solidFill>
              </a:rPr>
              <a:t>Data cube aggregation</a:t>
            </a:r>
          </a:p>
          <a:p>
            <a:pPr lvl="1"/>
            <a:r>
              <a:rPr lang="en-US" altLang="en-JO" sz="2000" dirty="0">
                <a:solidFill>
                  <a:schemeClr val="hlink"/>
                </a:solidFill>
              </a:rPr>
              <a:t>Data compression</a:t>
            </a:r>
          </a:p>
        </p:txBody>
      </p:sp>
    </p:spTree>
    <p:extLst>
      <p:ext uri="{BB962C8B-B14F-4D97-AF65-F5344CB8AC3E}">
        <p14:creationId xmlns:p14="http://schemas.microsoft.com/office/powerpoint/2010/main" val="39426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1: Dimensionality Reduction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59E7088-2493-589C-97E9-7B5F888EFE58}"/>
              </a:ext>
            </a:extLst>
          </p:cNvPr>
          <p:cNvSpPr txBox="1">
            <a:spLocks noChangeArrowheads="1"/>
          </p:cNvSpPr>
          <p:nvPr/>
        </p:nvSpPr>
        <p:spPr>
          <a:xfrm>
            <a:off x="2451652" y="1241270"/>
            <a:ext cx="9360430" cy="5181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1800" b="1" dirty="0"/>
              <a:t>Curse of dimensionality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When dimensionality increases, data becomes increasingly sparse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Density and distance between points, which is critical to clustering, outlier analysis, becomes less meaningful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The possible combinations of subspaces will grow exponentially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Dimensionality reduction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Avoid the curse of dimensionality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Help eliminate irrelevant features and reduce noise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Reduce time and space required in data mining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Allow easier visualization</a:t>
            </a:r>
          </a:p>
          <a:p>
            <a:pPr>
              <a:lnSpc>
                <a:spcPct val="110000"/>
              </a:lnSpc>
            </a:pPr>
            <a:r>
              <a:rPr lang="en-US" altLang="en-JO" sz="1800" b="1" dirty="0"/>
              <a:t>Dimensionality reduction techniques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Wavelet transforms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Principal Component Analysis</a:t>
            </a:r>
          </a:p>
          <a:p>
            <a:pPr lvl="1">
              <a:lnSpc>
                <a:spcPct val="110000"/>
              </a:lnSpc>
            </a:pPr>
            <a:r>
              <a:rPr lang="en-US" altLang="en-JO" sz="1800" dirty="0"/>
              <a:t>Supervised and nonlinear techniques (e.g., feature selection)</a:t>
            </a:r>
          </a:p>
        </p:txBody>
      </p:sp>
    </p:spTree>
    <p:extLst>
      <p:ext uri="{BB962C8B-B14F-4D97-AF65-F5344CB8AC3E}">
        <p14:creationId xmlns:p14="http://schemas.microsoft.com/office/powerpoint/2010/main" val="270349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Wavelet Transform?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E2DD392-856B-F736-3095-53D379A16A0B}"/>
              </a:ext>
            </a:extLst>
          </p:cNvPr>
          <p:cNvSpPr txBox="1">
            <a:spLocks noChangeArrowheads="1"/>
          </p:cNvSpPr>
          <p:nvPr/>
        </p:nvSpPr>
        <p:spPr>
          <a:xfrm>
            <a:off x="2434722" y="1282672"/>
            <a:ext cx="4572000" cy="4873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dirty="0"/>
              <a:t>Decomposes a signal into different frequency </a:t>
            </a:r>
            <a:r>
              <a:rPr lang="en-US" altLang="en-JO" sz="2400" dirty="0" err="1"/>
              <a:t>subbands</a:t>
            </a:r>
            <a:endParaRPr lang="en-US" altLang="en-JO" sz="2400" dirty="0"/>
          </a:p>
          <a:p>
            <a:pPr lvl="1">
              <a:lnSpc>
                <a:spcPct val="110000"/>
              </a:lnSpc>
            </a:pPr>
            <a:r>
              <a:rPr lang="en-US" altLang="en-JO" dirty="0"/>
              <a:t>Applicable to n-dimensional signals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Data are transformed to preserve relative distance between objects at different levels of resolution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Allow natural clusters to become more distinguishable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Used for image compression</a:t>
            </a:r>
          </a:p>
        </p:txBody>
      </p:sp>
      <p:pic>
        <p:nvPicPr>
          <p:cNvPr id="24" name="Picture 4" descr="Lina">
            <a:extLst>
              <a:ext uri="{FF2B5EF4-FFF2-40B4-BE49-F238E27FC236}">
                <a16:creationId xmlns:a16="http://schemas.microsoft.com/office/drawing/2014/main" id="{E91D8458-960F-846C-45E3-B5C0A7364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812" y="1344012"/>
            <a:ext cx="4111625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850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Wavelet Transformation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E8F2173-69CD-5AB1-AB68-990BC8EA6CA7}"/>
              </a:ext>
            </a:extLst>
          </p:cNvPr>
          <p:cNvSpPr txBox="1">
            <a:spLocks noChangeArrowheads="1"/>
          </p:cNvSpPr>
          <p:nvPr/>
        </p:nvSpPr>
        <p:spPr>
          <a:xfrm>
            <a:off x="2287385" y="1244485"/>
            <a:ext cx="9593440" cy="39853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dirty="0"/>
              <a:t>Discrete wavelet transform (DWT) for linear signal processing, multi-resolution analysis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Compressed approximation: store only a small fraction of the strongest of the wavelet coefficients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Similar to discrete Fourier transform (DFT), but better lossy compression, localized in space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Method: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Length, L, must be an integer power of 2 (padding with 0’s, when necessary)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Each transform has 2 functions: smoothing, difference</a:t>
            </a:r>
          </a:p>
          <a:p>
            <a:pPr lvl="1">
              <a:lnSpc>
                <a:spcPct val="110000"/>
              </a:lnSpc>
            </a:pPr>
            <a:r>
              <a:rPr lang="en-US" altLang="en-JO" sz="1900" dirty="0"/>
              <a:t>Applies to pairs of data, resulting in two set of data of length L/2</a:t>
            </a:r>
          </a:p>
          <a:p>
            <a:pPr lvl="1">
              <a:lnSpc>
                <a:spcPct val="110000"/>
              </a:lnSpc>
            </a:pPr>
            <a:r>
              <a:rPr lang="en-US" altLang="en-JO" sz="1900" dirty="0"/>
              <a:t>Applies two functions recursively, until reaches the desired length</a:t>
            </a:r>
          </a:p>
        </p:txBody>
      </p:sp>
      <p:grpSp>
        <p:nvGrpSpPr>
          <p:cNvPr id="18" name="Group 4">
            <a:extLst>
              <a:ext uri="{FF2B5EF4-FFF2-40B4-BE49-F238E27FC236}">
                <a16:creationId xmlns:a16="http://schemas.microsoft.com/office/drawing/2014/main" id="{5801C505-FF1C-DF2B-9D42-6DB9DA26FA96}"/>
              </a:ext>
            </a:extLst>
          </p:cNvPr>
          <p:cNvGrpSpPr>
            <a:grpSpLocks/>
          </p:cNvGrpSpPr>
          <p:nvPr/>
        </p:nvGrpSpPr>
        <p:grpSpPr bwMode="auto">
          <a:xfrm>
            <a:off x="9264625" y="4619002"/>
            <a:ext cx="2379025" cy="1471384"/>
            <a:chOff x="3936" y="96"/>
            <a:chExt cx="1632" cy="995"/>
          </a:xfrm>
        </p:grpSpPr>
        <p:sp>
          <p:nvSpPr>
            <p:cNvPr id="19" name="Rectangle 5">
              <a:extLst>
                <a:ext uri="{FF2B5EF4-FFF2-40B4-BE49-F238E27FC236}">
                  <a16:creationId xmlns:a16="http://schemas.microsoft.com/office/drawing/2014/main" id="{C873391E-7157-8727-2552-01A32F0A18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96"/>
              <a:ext cx="1632" cy="9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en-US" altLang="en-JO" dirty="0"/>
                <a:t> </a:t>
              </a:r>
              <a:endParaRPr lang="en-US" altLang="en-JO" sz="1600" dirty="0"/>
            </a:p>
            <a:p>
              <a:pPr algn="ctr" eaLnBrk="1" hangingPunct="1"/>
              <a:endParaRPr lang="en-US" altLang="en-JO" dirty="0"/>
            </a:p>
          </p:txBody>
        </p:sp>
        <p:sp>
          <p:nvSpPr>
            <p:cNvPr id="20" name="Line 6">
              <a:extLst>
                <a:ext uri="{FF2B5EF4-FFF2-40B4-BE49-F238E27FC236}">
                  <a16:creationId xmlns:a16="http://schemas.microsoft.com/office/drawing/2014/main" id="{EEB278A0-57C4-7236-E608-ABAC4E8AAA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84" y="864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1" name="Line 7">
              <a:extLst>
                <a:ext uri="{FF2B5EF4-FFF2-40B4-BE49-F238E27FC236}">
                  <a16:creationId xmlns:a16="http://schemas.microsoft.com/office/drawing/2014/main" id="{D5401D64-FD86-F732-0D09-4FD3452331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128" y="288"/>
              <a:ext cx="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2" name="Line 8">
              <a:extLst>
                <a:ext uri="{FF2B5EF4-FFF2-40B4-BE49-F238E27FC236}">
                  <a16:creationId xmlns:a16="http://schemas.microsoft.com/office/drawing/2014/main" id="{4083AE45-1498-6493-CB56-8BFC698C72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28" y="288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3" name="Line 9">
              <a:extLst>
                <a:ext uri="{FF2B5EF4-FFF2-40B4-BE49-F238E27FC236}">
                  <a16:creationId xmlns:a16="http://schemas.microsoft.com/office/drawing/2014/main" id="{DC434AFF-AD71-6577-9A09-9DBFB2045F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288"/>
              <a:ext cx="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6" name="Line 10">
              <a:extLst>
                <a:ext uri="{FF2B5EF4-FFF2-40B4-BE49-F238E27FC236}">
                  <a16:creationId xmlns:a16="http://schemas.microsoft.com/office/drawing/2014/main" id="{53623443-0E30-8572-9C11-D3C3E106A8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16" y="864"/>
              <a:ext cx="19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7" name="Line 11">
              <a:extLst>
                <a:ext uri="{FF2B5EF4-FFF2-40B4-BE49-F238E27FC236}">
                  <a16:creationId xmlns:a16="http://schemas.microsoft.com/office/drawing/2014/main" id="{9C0995BA-3837-733F-C452-7F57F2224F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48" y="86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8" name="Line 12">
              <a:extLst>
                <a:ext uri="{FF2B5EF4-FFF2-40B4-BE49-F238E27FC236}">
                  <a16:creationId xmlns:a16="http://schemas.microsoft.com/office/drawing/2014/main" id="{3A4B5D1E-FD50-CA65-8A59-8478603D4E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336"/>
              <a:ext cx="192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29" name="Line 13">
              <a:extLst>
                <a:ext uri="{FF2B5EF4-FFF2-40B4-BE49-F238E27FC236}">
                  <a16:creationId xmlns:a16="http://schemas.microsoft.com/office/drawing/2014/main" id="{CDC52D16-9CEC-4240-ECC8-6F706F4DF7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36" y="336"/>
              <a:ext cx="9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0" name="Line 14">
              <a:extLst>
                <a:ext uri="{FF2B5EF4-FFF2-40B4-BE49-F238E27FC236}">
                  <a16:creationId xmlns:a16="http://schemas.microsoft.com/office/drawing/2014/main" id="{DE1406F3-2DB4-B12B-180F-C1FDD212C6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32" y="624"/>
              <a:ext cx="96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1" name="Line 15">
              <a:extLst>
                <a:ext uri="{FF2B5EF4-FFF2-40B4-BE49-F238E27FC236}">
                  <a16:creationId xmlns:a16="http://schemas.microsoft.com/office/drawing/2014/main" id="{376A74E0-1778-9348-8525-18D5BEB40A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28" y="864"/>
              <a:ext cx="9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2" name="Line 16">
              <a:extLst>
                <a:ext uri="{FF2B5EF4-FFF2-40B4-BE49-F238E27FC236}">
                  <a16:creationId xmlns:a16="http://schemas.microsoft.com/office/drawing/2014/main" id="{D4F25B5B-2F5A-0998-5050-F1D20F3C0E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24" y="86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JO"/>
            </a:p>
          </p:txBody>
        </p:sp>
        <p:sp>
          <p:nvSpPr>
            <p:cNvPr id="33" name="Rectangle 17">
              <a:extLst>
                <a:ext uri="{FF2B5EF4-FFF2-40B4-BE49-F238E27FC236}">
                  <a16:creationId xmlns:a16="http://schemas.microsoft.com/office/drawing/2014/main" id="{066E3DDB-411D-103A-8C38-18B45835A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0" y="864"/>
              <a:ext cx="45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JO" sz="1600" dirty="0"/>
                <a:t>Haar2</a:t>
              </a:r>
            </a:p>
          </p:txBody>
        </p:sp>
        <p:sp>
          <p:nvSpPr>
            <p:cNvPr id="34" name="Rectangle 18">
              <a:extLst>
                <a:ext uri="{FF2B5EF4-FFF2-40B4-BE49-F238E27FC236}">
                  <a16:creationId xmlns:a16="http://schemas.microsoft.com/office/drawing/2014/main" id="{C9023EA1-327F-6FCB-4617-0128700644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864"/>
              <a:ext cx="775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lnSpc>
                  <a:spcPct val="110000"/>
                </a:lnSpc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altLang="en-JO" sz="1600" dirty="0"/>
                <a:t>Daubechie4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950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Wavelet Decomposition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4896D5E-F8C4-8C9D-EDDD-5EBD1699D343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309168"/>
            <a:ext cx="9431405" cy="473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Wavelets: A math tool for space-efficient hierarchical decomposition of functions 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 = [2, 2, 0, 2, 3, 5, 4, 4] can be transformed to S</a:t>
            </a:r>
            <a:r>
              <a:rPr lang="en-US" altLang="en-JO" sz="2400" baseline="-25000"/>
              <a:t>^ </a:t>
            </a:r>
            <a:r>
              <a:rPr lang="en-US" altLang="en-JO" sz="2400"/>
              <a:t>= [2</a:t>
            </a:r>
            <a:r>
              <a:rPr lang="en-US" altLang="en-JO" sz="2400" baseline="30000"/>
              <a:t>3</a:t>
            </a:r>
            <a:r>
              <a:rPr lang="en-US" altLang="en-JO" sz="2400"/>
              <a:t>/</a:t>
            </a:r>
            <a:r>
              <a:rPr lang="en-US" altLang="en-JO" sz="2400" baseline="-25000"/>
              <a:t>4</a:t>
            </a:r>
            <a:r>
              <a:rPr lang="en-US" altLang="en-JO" sz="2400"/>
              <a:t>, -1</a:t>
            </a:r>
            <a:r>
              <a:rPr lang="en-US" altLang="en-JO" sz="2400" baseline="30000"/>
              <a:t>1</a:t>
            </a:r>
            <a:r>
              <a:rPr lang="en-US" altLang="en-JO" sz="2400"/>
              <a:t>/</a:t>
            </a:r>
            <a:r>
              <a:rPr lang="en-US" altLang="en-JO" sz="2400" baseline="-25000"/>
              <a:t>4</a:t>
            </a:r>
            <a:r>
              <a:rPr lang="en-US" altLang="en-JO" sz="2400"/>
              <a:t>, </a:t>
            </a:r>
            <a:r>
              <a:rPr lang="en-US" altLang="en-JO" sz="2400" baseline="30000"/>
              <a:t>1</a:t>
            </a:r>
            <a:r>
              <a:rPr lang="en-US" altLang="en-JO" sz="2400"/>
              <a:t>/</a:t>
            </a:r>
            <a:r>
              <a:rPr lang="en-US" altLang="en-JO" sz="2400" baseline="-25000"/>
              <a:t>2</a:t>
            </a:r>
            <a:r>
              <a:rPr lang="en-US" altLang="en-JO" sz="2400"/>
              <a:t>, 0, 0, -1, -1, 0]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Compression: many small detail coefficients can be replaced by 0’s, and only the significant coefficients are retained</a:t>
            </a:r>
            <a:endParaRPr lang="en-US" altLang="en-JO" sz="2400" dirty="0"/>
          </a:p>
        </p:txBody>
      </p:sp>
      <p:pic>
        <p:nvPicPr>
          <p:cNvPr id="24" name="Picture 4">
            <a:extLst>
              <a:ext uri="{FF2B5EF4-FFF2-40B4-BE49-F238E27FC236}">
                <a16:creationId xmlns:a16="http://schemas.microsoft.com/office/drawing/2014/main" id="{DD9D4E4E-EEF9-3C01-862D-56BB27587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897" y="4155633"/>
            <a:ext cx="75438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3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Principal Component Analysis (PCA)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41">
            <a:extLst>
              <a:ext uri="{FF2B5EF4-FFF2-40B4-BE49-F238E27FC236}">
                <a16:creationId xmlns:a16="http://schemas.microsoft.com/office/drawing/2014/main" id="{55BA9571-09B5-1D1D-CBAC-AE6DE0B4DEE6}"/>
              </a:ext>
            </a:extLst>
          </p:cNvPr>
          <p:cNvSpPr txBox="1">
            <a:spLocks noChangeArrowheads="1"/>
          </p:cNvSpPr>
          <p:nvPr/>
        </p:nvSpPr>
        <p:spPr>
          <a:xfrm>
            <a:off x="2498582" y="1278598"/>
            <a:ext cx="9313499" cy="160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Find a projection that captures the largest amount of variation in data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The original data are projected onto a much smaller space, resulting in dimensionality reduction. We find the eigenvectors of the covariance matrix, and these eigenvectors define the new space</a:t>
            </a:r>
          </a:p>
          <a:p>
            <a:endParaRPr lang="en-US" altLang="en-JO" sz="2400" dirty="0"/>
          </a:p>
        </p:txBody>
      </p:sp>
      <p:grpSp>
        <p:nvGrpSpPr>
          <p:cNvPr id="18" name="Group 39">
            <a:extLst>
              <a:ext uri="{FF2B5EF4-FFF2-40B4-BE49-F238E27FC236}">
                <a16:creationId xmlns:a16="http://schemas.microsoft.com/office/drawing/2014/main" id="{5E26FE0F-1DDA-2BB9-F351-E28055F5890B}"/>
              </a:ext>
            </a:extLst>
          </p:cNvPr>
          <p:cNvGrpSpPr>
            <a:grpSpLocks/>
          </p:cNvGrpSpPr>
          <p:nvPr/>
        </p:nvGrpSpPr>
        <p:grpSpPr bwMode="auto">
          <a:xfrm>
            <a:off x="4248536" y="3165737"/>
            <a:ext cx="4123979" cy="3226421"/>
            <a:chOff x="1526" y="1936"/>
            <a:chExt cx="2177" cy="1983"/>
          </a:xfrm>
        </p:grpSpPr>
        <p:sp>
          <p:nvSpPr>
            <p:cNvPr id="19" name="Text Box 13">
              <a:extLst>
                <a:ext uri="{FF2B5EF4-FFF2-40B4-BE49-F238E27FC236}">
                  <a16:creationId xmlns:a16="http://schemas.microsoft.com/office/drawing/2014/main" id="{9A3D24CF-18D0-9CC7-4381-A27E54FDEF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6" y="1936"/>
              <a:ext cx="219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x</a:t>
              </a:r>
              <a:r>
                <a:rPr lang="en-US" altLang="en-JO" sz="2400" baseline="-250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0" name="Line 15">
              <a:extLst>
                <a:ext uri="{FF2B5EF4-FFF2-40B4-BE49-F238E27FC236}">
                  <a16:creationId xmlns:a16="http://schemas.microsoft.com/office/drawing/2014/main" id="{8BA42DAD-7806-BE3A-7532-E2FE6F977D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20" y="1952"/>
              <a:ext cx="0" cy="16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Line 16">
              <a:extLst>
                <a:ext uri="{FF2B5EF4-FFF2-40B4-BE49-F238E27FC236}">
                  <a16:creationId xmlns:a16="http://schemas.microsoft.com/office/drawing/2014/main" id="{D03781C5-5F7B-505B-1E1D-F05160BBDD3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0" y="3608"/>
              <a:ext cx="171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2" name="Line 17">
              <a:extLst>
                <a:ext uri="{FF2B5EF4-FFF2-40B4-BE49-F238E27FC236}">
                  <a16:creationId xmlns:a16="http://schemas.microsoft.com/office/drawing/2014/main" id="{825F431B-D63E-7FD4-4D77-462CF92FE2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28" y="2717"/>
              <a:ext cx="1632" cy="88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3" name="Oval 18">
              <a:extLst>
                <a:ext uri="{FF2B5EF4-FFF2-40B4-BE49-F238E27FC236}">
                  <a16:creationId xmlns:a16="http://schemas.microsoft.com/office/drawing/2014/main" id="{06FECF31-9259-A913-EE61-8F61AD9627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" y="3234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4" name="Oval 19">
              <a:extLst>
                <a:ext uri="{FF2B5EF4-FFF2-40B4-BE49-F238E27FC236}">
                  <a16:creationId xmlns:a16="http://schemas.microsoft.com/office/drawing/2014/main" id="{EFB8E61C-8CB8-37A3-8F70-000A0D2E2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3093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6" name="Oval 20">
              <a:extLst>
                <a:ext uri="{FF2B5EF4-FFF2-40B4-BE49-F238E27FC236}">
                  <a16:creationId xmlns:a16="http://schemas.microsoft.com/office/drawing/2014/main" id="{D20FD0CD-BD15-E2BA-C090-226BC61BB7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4" y="3417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Oval 21">
              <a:extLst>
                <a:ext uri="{FF2B5EF4-FFF2-40B4-BE49-F238E27FC236}">
                  <a16:creationId xmlns:a16="http://schemas.microsoft.com/office/drawing/2014/main" id="{02F21789-10D9-C97C-0737-9D1BDE4C97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8" y="3160"/>
              <a:ext cx="47" cy="4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Oval 22">
              <a:extLst>
                <a:ext uri="{FF2B5EF4-FFF2-40B4-BE49-F238E27FC236}">
                  <a16:creationId xmlns:a16="http://schemas.microsoft.com/office/drawing/2014/main" id="{2613C4A9-009D-9C46-8736-E5162DB21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2" y="3226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9" name="Oval 23">
              <a:extLst>
                <a:ext uri="{FF2B5EF4-FFF2-40B4-BE49-F238E27FC236}">
                  <a16:creationId xmlns:a16="http://schemas.microsoft.com/office/drawing/2014/main" id="{3F114168-A842-1749-4FDE-2315601355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2" y="321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0" name="Oval 24">
              <a:extLst>
                <a:ext uri="{FF2B5EF4-FFF2-40B4-BE49-F238E27FC236}">
                  <a16:creationId xmlns:a16="http://schemas.microsoft.com/office/drawing/2014/main" id="{363352DD-5351-DDC1-C1F0-0354D2E30C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2" y="3426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1" name="Oval 25">
              <a:extLst>
                <a:ext uri="{FF2B5EF4-FFF2-40B4-BE49-F238E27FC236}">
                  <a16:creationId xmlns:a16="http://schemas.microsoft.com/office/drawing/2014/main" id="{C1595BAB-FE45-7F82-EE89-1820013E6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3359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Oval 26">
              <a:extLst>
                <a:ext uri="{FF2B5EF4-FFF2-40B4-BE49-F238E27FC236}">
                  <a16:creationId xmlns:a16="http://schemas.microsoft.com/office/drawing/2014/main" id="{B4FB7190-56A2-DF05-47FD-279CE4C9F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8" y="301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Oval 27">
              <a:extLst>
                <a:ext uri="{FF2B5EF4-FFF2-40B4-BE49-F238E27FC236}">
                  <a16:creationId xmlns:a16="http://schemas.microsoft.com/office/drawing/2014/main" id="{0190E5C5-1ACD-F054-FBA2-8782FB90AA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4" y="3093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Oval 28">
              <a:extLst>
                <a:ext uri="{FF2B5EF4-FFF2-40B4-BE49-F238E27FC236}">
                  <a16:creationId xmlns:a16="http://schemas.microsoft.com/office/drawing/2014/main" id="{3F539648-CB2C-8B0C-3638-9A07FFD10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4" y="276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Oval 29">
              <a:extLst>
                <a:ext uri="{FF2B5EF4-FFF2-40B4-BE49-F238E27FC236}">
                  <a16:creationId xmlns:a16="http://schemas.microsoft.com/office/drawing/2014/main" id="{6B3B79EE-F6EE-F6BD-A05F-8F7C89A226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6" y="3442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6" name="Oval 30">
              <a:extLst>
                <a:ext uri="{FF2B5EF4-FFF2-40B4-BE49-F238E27FC236}">
                  <a16:creationId xmlns:a16="http://schemas.microsoft.com/office/drawing/2014/main" id="{5EBED09D-9674-4BCA-0AF3-DD3BC912CF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" y="3001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7" name="Oval 31">
              <a:extLst>
                <a:ext uri="{FF2B5EF4-FFF2-40B4-BE49-F238E27FC236}">
                  <a16:creationId xmlns:a16="http://schemas.microsoft.com/office/drawing/2014/main" id="{C2522692-6820-662D-A77B-3696E99F3A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2" y="2818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8" name="Oval 32">
              <a:extLst>
                <a:ext uri="{FF2B5EF4-FFF2-40B4-BE49-F238E27FC236}">
                  <a16:creationId xmlns:a16="http://schemas.microsoft.com/office/drawing/2014/main" id="{30888316-4DF4-23E2-D9DC-33B5B226B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2" y="3026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9" name="Oval 33">
              <a:extLst>
                <a:ext uri="{FF2B5EF4-FFF2-40B4-BE49-F238E27FC236}">
                  <a16:creationId xmlns:a16="http://schemas.microsoft.com/office/drawing/2014/main" id="{AED4CBEB-DA10-3F37-07B9-02827AA27A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6" y="2902"/>
              <a:ext cx="47" cy="48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0" name="Oval 34">
              <a:extLst>
                <a:ext uri="{FF2B5EF4-FFF2-40B4-BE49-F238E27FC236}">
                  <a16:creationId xmlns:a16="http://schemas.microsoft.com/office/drawing/2014/main" id="{8E5D401C-D42B-FF9E-9086-68B7432788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8" y="3243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7649C0F9-19E7-F34F-A3FB-5A7E3DA9DE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8" y="2697"/>
              <a:ext cx="1457" cy="1006"/>
            </a:xfrm>
            <a:custGeom>
              <a:avLst/>
              <a:gdLst>
                <a:gd name="T0" fmla="*/ 4 w 1457"/>
                <a:gd name="T1" fmla="*/ 1041 h 968"/>
                <a:gd name="T2" fmla="*/ 212 w 1457"/>
                <a:gd name="T3" fmla="*/ 507 h 968"/>
                <a:gd name="T4" fmla="*/ 716 w 1457"/>
                <a:gd name="T5" fmla="*/ 173 h 968"/>
                <a:gd name="T6" fmla="*/ 1356 w 1457"/>
                <a:gd name="T7" fmla="*/ 27 h 968"/>
                <a:gd name="T8" fmla="*/ 1324 w 1457"/>
                <a:gd name="T9" fmla="*/ 330 h 968"/>
                <a:gd name="T10" fmla="*/ 940 w 1457"/>
                <a:gd name="T11" fmla="*/ 917 h 968"/>
                <a:gd name="T12" fmla="*/ 188 w 1457"/>
                <a:gd name="T13" fmla="*/ 1241 h 968"/>
                <a:gd name="T14" fmla="*/ 4 w 1457"/>
                <a:gd name="T15" fmla="*/ 1041 h 9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57"/>
                <a:gd name="T25" fmla="*/ 0 h 968"/>
                <a:gd name="T26" fmla="*/ 1457 w 1457"/>
                <a:gd name="T27" fmla="*/ 968 h 96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57" h="968">
                  <a:moveTo>
                    <a:pt x="4" y="796"/>
                  </a:moveTo>
                  <a:cubicBezTo>
                    <a:pt x="8" y="703"/>
                    <a:pt x="93" y="499"/>
                    <a:pt x="212" y="388"/>
                  </a:cubicBezTo>
                  <a:cubicBezTo>
                    <a:pt x="331" y="277"/>
                    <a:pt x="525" y="193"/>
                    <a:pt x="716" y="132"/>
                  </a:cubicBezTo>
                  <a:cubicBezTo>
                    <a:pt x="907" y="71"/>
                    <a:pt x="1255" y="0"/>
                    <a:pt x="1356" y="20"/>
                  </a:cubicBezTo>
                  <a:cubicBezTo>
                    <a:pt x="1457" y="40"/>
                    <a:pt x="1393" y="139"/>
                    <a:pt x="1324" y="252"/>
                  </a:cubicBezTo>
                  <a:cubicBezTo>
                    <a:pt x="1255" y="365"/>
                    <a:pt x="1129" y="584"/>
                    <a:pt x="940" y="700"/>
                  </a:cubicBezTo>
                  <a:cubicBezTo>
                    <a:pt x="751" y="816"/>
                    <a:pt x="344" y="928"/>
                    <a:pt x="188" y="948"/>
                  </a:cubicBezTo>
                  <a:cubicBezTo>
                    <a:pt x="32" y="968"/>
                    <a:pt x="0" y="889"/>
                    <a:pt x="4" y="796"/>
                  </a:cubicBez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prstDash val="dash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2" name="Oval 36">
              <a:extLst>
                <a:ext uri="{FF2B5EF4-FFF2-40B4-BE49-F238E27FC236}">
                  <a16:creationId xmlns:a16="http://schemas.microsoft.com/office/drawing/2014/main" id="{4CF4BBFA-AED4-D568-B7AE-6C8D0E17F7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4" y="3559"/>
              <a:ext cx="47" cy="49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3" name="Text Box 37">
              <a:extLst>
                <a:ext uri="{FF2B5EF4-FFF2-40B4-BE49-F238E27FC236}">
                  <a16:creationId xmlns:a16="http://schemas.microsoft.com/office/drawing/2014/main" id="{3FE311E9-3E70-4679-5E68-FEEDBCF10A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4" y="3663"/>
              <a:ext cx="219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x</a:t>
              </a:r>
              <a:r>
                <a:rPr lang="en-US" altLang="en-JO" sz="2400" baseline="-2500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44" name="Text Box 38">
              <a:extLst>
                <a:ext uri="{FF2B5EF4-FFF2-40B4-BE49-F238E27FC236}">
                  <a16:creationId xmlns:a16="http://schemas.microsoft.com/office/drawing/2014/main" id="{3D168DF3-85DC-52DF-F0B3-FBBF6A72BA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4" y="2511"/>
              <a:ext cx="160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e</a:t>
              </a:r>
              <a:endParaRPr lang="en-US" altLang="en-JO" sz="2400" baseline="-25000"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22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Principal Component Analysis (Steps)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F6586714-3606-3585-A7FA-3F512DD37A80}"/>
              </a:ext>
            </a:extLst>
          </p:cNvPr>
          <p:cNvSpPr txBox="1">
            <a:spLocks noChangeArrowheads="1"/>
          </p:cNvSpPr>
          <p:nvPr/>
        </p:nvSpPr>
        <p:spPr>
          <a:xfrm>
            <a:off x="2498093" y="1175000"/>
            <a:ext cx="9382731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dirty="0"/>
              <a:t>Given </a:t>
            </a:r>
            <a:r>
              <a:rPr lang="en-US" altLang="en-JO" sz="2000" i="1" dirty="0"/>
              <a:t>N</a:t>
            </a:r>
            <a:r>
              <a:rPr lang="en-US" altLang="en-JO" sz="2000" dirty="0"/>
              <a:t> data vectors from </a:t>
            </a:r>
            <a:r>
              <a:rPr lang="en-US" altLang="en-JO" sz="2000" i="1" dirty="0"/>
              <a:t>n</a:t>
            </a:r>
            <a:r>
              <a:rPr lang="en-US" altLang="en-JO" sz="2000" dirty="0"/>
              <a:t>-dimensions, find </a:t>
            </a:r>
            <a:r>
              <a:rPr lang="en-US" altLang="en-JO" sz="2000" i="1" dirty="0"/>
              <a:t>k</a:t>
            </a:r>
            <a:r>
              <a:rPr lang="en-US" altLang="en-JO" sz="2000" dirty="0"/>
              <a:t> ≤ </a:t>
            </a:r>
            <a:r>
              <a:rPr lang="en-US" altLang="en-JO" sz="2000" i="1" dirty="0"/>
              <a:t>n </a:t>
            </a:r>
            <a:r>
              <a:rPr lang="en-US" altLang="en-JO" sz="2000" dirty="0"/>
              <a:t>orthogonal vectors (</a:t>
            </a:r>
            <a:r>
              <a:rPr lang="en-US" altLang="en-JO" sz="2000" i="1" dirty="0"/>
              <a:t>principal components</a:t>
            </a:r>
            <a:r>
              <a:rPr lang="en-US" altLang="en-JO" sz="2000" dirty="0"/>
              <a:t>) that can be best used to represent data 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Normalize input data: Each attribute falls within the same range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Compute </a:t>
            </a:r>
            <a:r>
              <a:rPr lang="en-US" altLang="en-JO" sz="2000" i="1" dirty="0"/>
              <a:t>k</a:t>
            </a:r>
            <a:r>
              <a:rPr lang="en-US" altLang="en-JO" sz="2000" dirty="0"/>
              <a:t> orthonormal (unit) vectors, i.e., </a:t>
            </a:r>
            <a:r>
              <a:rPr lang="en-US" altLang="en-JO" sz="2000" i="1" dirty="0"/>
              <a:t>principal components</a:t>
            </a:r>
            <a:endParaRPr lang="en-US" altLang="en-JO" sz="2000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Each input data (vector) is a linear combination of the </a:t>
            </a:r>
            <a:r>
              <a:rPr lang="en-US" altLang="en-JO" sz="2000" i="1" dirty="0"/>
              <a:t>k</a:t>
            </a:r>
            <a:r>
              <a:rPr lang="en-US" altLang="en-JO" sz="2000" dirty="0"/>
              <a:t> principal component vectors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>
                <a:sym typeface="Symbol" pitchFamily="2" charset="2"/>
              </a:rPr>
              <a:t>The principal components are sorted in order of decreasing “significance” or strength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>
                <a:sym typeface="Symbol" pitchFamily="2" charset="2"/>
              </a:rPr>
              <a:t>Since the components are sorted, the size of the data can be reduced by eliminating the </a:t>
            </a:r>
            <a:r>
              <a:rPr lang="en-US" altLang="en-JO" sz="2000" i="1" dirty="0">
                <a:sym typeface="Symbol" pitchFamily="2" charset="2"/>
              </a:rPr>
              <a:t>weak components</a:t>
            </a:r>
            <a:r>
              <a:rPr lang="en-US" altLang="en-JO" sz="2000" dirty="0">
                <a:sym typeface="Symbol" pitchFamily="2" charset="2"/>
              </a:rPr>
              <a:t>, i.e., those with low variance (i.e., using the strongest principal components, it is possible to reconstruct a good approximation of the original data)</a:t>
            </a:r>
          </a:p>
          <a:p>
            <a:pPr>
              <a:lnSpc>
                <a:spcPct val="120000"/>
              </a:lnSpc>
            </a:pPr>
            <a:r>
              <a:rPr lang="en-US" altLang="en-JO" sz="2000" dirty="0"/>
              <a:t>Works for numeric data only</a:t>
            </a:r>
          </a:p>
        </p:txBody>
      </p:sp>
    </p:spTree>
    <p:extLst>
      <p:ext uri="{BB962C8B-B14F-4D97-AF65-F5344CB8AC3E}">
        <p14:creationId xmlns:p14="http://schemas.microsoft.com/office/powerpoint/2010/main" val="381244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2: Numerosity Reduction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9F34F9E-94F2-F3D8-F1EB-BE77FEFDE092}"/>
              </a:ext>
            </a:extLst>
          </p:cNvPr>
          <p:cNvSpPr txBox="1">
            <a:spLocks noChangeArrowheads="1"/>
          </p:cNvSpPr>
          <p:nvPr/>
        </p:nvSpPr>
        <p:spPr>
          <a:xfrm>
            <a:off x="2531713" y="1334361"/>
            <a:ext cx="9349112" cy="48447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Reduce data volume by choosing alternative, </a:t>
            </a:r>
            <a:r>
              <a:rPr lang="en-US" altLang="en-JO" sz="2400" i="1"/>
              <a:t>smaller forms</a:t>
            </a:r>
            <a:r>
              <a:rPr lang="en-US" altLang="en-JO" sz="2400"/>
              <a:t> of data representation</a:t>
            </a:r>
          </a:p>
          <a:p>
            <a:r>
              <a:rPr lang="en-US" altLang="en-JO" sz="2400" b="1"/>
              <a:t>Parametric methods</a:t>
            </a:r>
            <a:r>
              <a:rPr lang="en-US" altLang="en-JO" sz="2400"/>
              <a:t> (e.g., regression)</a:t>
            </a:r>
          </a:p>
          <a:p>
            <a:pPr lvl="1"/>
            <a:r>
              <a:rPr lang="en-US" altLang="en-JO"/>
              <a:t>Assume the data fits some model, estimate model parameters, store only the parameters, and discard the data (except possible outliers)</a:t>
            </a:r>
            <a:endParaRPr lang="en-US" altLang="en-JO">
              <a:sym typeface="Symbol" pitchFamily="2" charset="2"/>
            </a:endParaRPr>
          </a:p>
          <a:p>
            <a:pPr lvl="1"/>
            <a:r>
              <a:rPr lang="en-US" altLang="en-JO"/>
              <a:t>Ex.: Log-linear models—obtain value at a point in </a:t>
            </a:r>
            <a:r>
              <a:rPr lang="en-US" altLang="en-JO" i="1"/>
              <a:t>m</a:t>
            </a:r>
            <a:r>
              <a:rPr lang="en-US" altLang="en-JO"/>
              <a:t>-D space as the product on appropriate marginal subspaces </a:t>
            </a:r>
          </a:p>
          <a:p>
            <a:r>
              <a:rPr lang="en-US" altLang="en-JO" sz="2400" b="1"/>
              <a:t>Non-parametric</a:t>
            </a:r>
            <a:r>
              <a:rPr lang="en-US" altLang="en-JO" sz="2400"/>
              <a:t> methods</a:t>
            </a:r>
            <a:r>
              <a:rPr lang="en-US" altLang="en-JO" sz="2400">
                <a:sym typeface="Symbol" pitchFamily="2" charset="2"/>
              </a:rPr>
              <a:t> </a:t>
            </a:r>
          </a:p>
          <a:p>
            <a:pPr lvl="1"/>
            <a:r>
              <a:rPr lang="en-US" altLang="en-JO">
                <a:sym typeface="Symbol" pitchFamily="2" charset="2"/>
              </a:rPr>
              <a:t>Do not assume models</a:t>
            </a:r>
          </a:p>
          <a:p>
            <a:pPr lvl="1"/>
            <a:r>
              <a:rPr lang="en-US" altLang="en-JO">
                <a:sym typeface="Symbol" pitchFamily="2" charset="2"/>
              </a:rPr>
              <a:t>Major families: histograms, clustering, sampling, … </a:t>
            </a:r>
            <a:endParaRPr lang="en-US" altLang="en-JO" dirty="0">
              <a:sym typeface="Symbol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4423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9512" y="792219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85128" y="244855"/>
            <a:ext cx="6898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24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Parametric Data Reduction: Regression and Log-Linear Models </a:t>
            </a:r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695171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1027">
            <a:extLst>
              <a:ext uri="{FF2B5EF4-FFF2-40B4-BE49-F238E27FC236}">
                <a16:creationId xmlns:a16="http://schemas.microsoft.com/office/drawing/2014/main" id="{A9FCB64C-6479-7465-59EB-B33E3620E338}"/>
              </a:ext>
            </a:extLst>
          </p:cNvPr>
          <p:cNvSpPr txBox="1">
            <a:spLocks noChangeArrowheads="1"/>
          </p:cNvSpPr>
          <p:nvPr/>
        </p:nvSpPr>
        <p:spPr>
          <a:xfrm>
            <a:off x="2601819" y="1347893"/>
            <a:ext cx="9279005" cy="40250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b="1" dirty="0"/>
              <a:t>Linear regression</a:t>
            </a:r>
            <a:endParaRPr lang="en-US" altLang="en-JO" sz="2400" dirty="0"/>
          </a:p>
          <a:p>
            <a:pPr lvl="1"/>
            <a:r>
              <a:rPr lang="en-US" altLang="en-JO" dirty="0"/>
              <a:t>Data modeled to fit a straight line</a:t>
            </a:r>
          </a:p>
          <a:p>
            <a:pPr lvl="1"/>
            <a:r>
              <a:rPr lang="en-US" altLang="en-JO" dirty="0"/>
              <a:t>Often uses the least-square method to fit the line</a:t>
            </a:r>
          </a:p>
          <a:p>
            <a:r>
              <a:rPr lang="en-US" altLang="en-JO" sz="2400" b="1" dirty="0">
                <a:sym typeface="Symbol" pitchFamily="2" charset="2"/>
              </a:rPr>
              <a:t>Multiple regression</a:t>
            </a:r>
            <a:endParaRPr lang="en-US" altLang="en-JO" sz="2400" dirty="0">
              <a:sym typeface="Symbol" pitchFamily="2" charset="2"/>
            </a:endParaRPr>
          </a:p>
          <a:p>
            <a:pPr lvl="1"/>
            <a:r>
              <a:rPr lang="en-US" altLang="en-JO" dirty="0">
                <a:sym typeface="Symbol" pitchFamily="2" charset="2"/>
              </a:rPr>
              <a:t>Allows a response variable Y to be modeled as a linear function of multidimensional feature vector</a:t>
            </a:r>
          </a:p>
          <a:p>
            <a:r>
              <a:rPr lang="en-US" altLang="en-JO" sz="2400" b="1" dirty="0">
                <a:sym typeface="Symbol" pitchFamily="2" charset="2"/>
              </a:rPr>
              <a:t>Log-linear model</a:t>
            </a:r>
            <a:endParaRPr lang="en-US" altLang="en-JO" sz="2400" dirty="0">
              <a:sym typeface="Symbol" pitchFamily="2" charset="2"/>
            </a:endParaRPr>
          </a:p>
          <a:p>
            <a:pPr lvl="1"/>
            <a:r>
              <a:rPr lang="en-US" altLang="en-JO" dirty="0">
                <a:sym typeface="Symbol" pitchFamily="2" charset="2"/>
              </a:rPr>
              <a:t>Approximates discrete multidimensional 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112938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Regression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28">
            <a:extLst>
              <a:ext uri="{FF2B5EF4-FFF2-40B4-BE49-F238E27FC236}">
                <a16:creationId xmlns:a16="http://schemas.microsoft.com/office/drawing/2014/main" id="{A179EC36-67A2-9C80-1538-8714AE1786CD}"/>
              </a:ext>
            </a:extLst>
          </p:cNvPr>
          <p:cNvSpPr txBox="1">
            <a:spLocks noChangeArrowheads="1"/>
          </p:cNvSpPr>
          <p:nvPr/>
        </p:nvSpPr>
        <p:spPr>
          <a:xfrm>
            <a:off x="2461447" y="1176424"/>
            <a:ext cx="541020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000"/>
              <a:t>Regression analysis:</a:t>
            </a:r>
            <a:r>
              <a:rPr lang="en-US" altLang="en-JO" sz="2000" b="1"/>
              <a:t> </a:t>
            </a:r>
            <a:r>
              <a:rPr lang="en-US" altLang="en-JO" sz="2000"/>
              <a:t>A collective name for techniques for the modeling and analysis of numerical data consisting of values of a </a:t>
            </a:r>
            <a:r>
              <a:rPr lang="en-US" altLang="en-JO" sz="2000" b="1" i="1"/>
              <a:t>dependent variable</a:t>
            </a:r>
            <a:r>
              <a:rPr lang="en-US" altLang="en-JO" sz="2000" b="1"/>
              <a:t> </a:t>
            </a:r>
            <a:r>
              <a:rPr lang="en-US" altLang="en-JO" sz="2000"/>
              <a:t>(also called </a:t>
            </a:r>
            <a:r>
              <a:rPr lang="en-US" altLang="en-JO" sz="2000" b="1" i="1"/>
              <a:t>response variable</a:t>
            </a:r>
            <a:r>
              <a:rPr lang="en-US" altLang="en-JO" sz="2000" b="1"/>
              <a:t> </a:t>
            </a:r>
            <a:r>
              <a:rPr lang="en-US" altLang="en-JO" sz="2000"/>
              <a:t>or </a:t>
            </a:r>
            <a:r>
              <a:rPr lang="en-US" altLang="en-JO" sz="2000" i="1"/>
              <a:t>measurement</a:t>
            </a:r>
            <a:r>
              <a:rPr lang="en-US" altLang="en-JO" sz="2000"/>
              <a:t>) and of one or more </a:t>
            </a:r>
            <a:r>
              <a:rPr lang="en-US" altLang="en-JO" sz="2000" i="1"/>
              <a:t>independent variables</a:t>
            </a:r>
            <a:r>
              <a:rPr lang="en-US" altLang="en-JO" sz="2000"/>
              <a:t> (aka. </a:t>
            </a:r>
            <a:r>
              <a:rPr lang="en-US" altLang="en-JO" sz="2000" b="1" i="1"/>
              <a:t>explanatory variables</a:t>
            </a:r>
            <a:r>
              <a:rPr lang="en-US" altLang="en-JO" sz="2000" b="1"/>
              <a:t> </a:t>
            </a:r>
            <a:r>
              <a:rPr lang="en-US" altLang="en-JO" sz="2000"/>
              <a:t>or </a:t>
            </a:r>
            <a:r>
              <a:rPr lang="en-US" altLang="en-JO" sz="2000" b="1" i="1"/>
              <a:t>predictors</a:t>
            </a:r>
            <a:r>
              <a:rPr lang="en-US" altLang="en-JO" sz="2000"/>
              <a:t>)</a:t>
            </a:r>
          </a:p>
          <a:p>
            <a:pPr>
              <a:lnSpc>
                <a:spcPct val="130000"/>
              </a:lnSpc>
            </a:pPr>
            <a:r>
              <a:rPr lang="en-US" altLang="en-JO" sz="2000"/>
              <a:t>The parameters are estimated so as to give a "</a:t>
            </a:r>
            <a:r>
              <a:rPr lang="en-US" altLang="en-JO" sz="2000" b="1"/>
              <a:t>best fit</a:t>
            </a:r>
            <a:r>
              <a:rPr lang="en-US" altLang="en-JO" sz="2000"/>
              <a:t>" of the data</a:t>
            </a:r>
          </a:p>
          <a:p>
            <a:pPr>
              <a:lnSpc>
                <a:spcPct val="130000"/>
              </a:lnSpc>
            </a:pPr>
            <a:r>
              <a:rPr lang="en-US" altLang="en-JO" sz="2000"/>
              <a:t>Most commonly the best fit is evaluated by using the </a:t>
            </a:r>
            <a:r>
              <a:rPr lang="en-US" altLang="en-JO" sz="2000" b="1" i="1"/>
              <a:t>least squares method</a:t>
            </a:r>
            <a:r>
              <a:rPr lang="en-US" altLang="en-JO" sz="2000"/>
              <a:t>, but other criteria have also been used</a:t>
            </a:r>
            <a:endParaRPr lang="en-US" altLang="en-JO" sz="2000" dirty="0"/>
          </a:p>
        </p:txBody>
      </p:sp>
      <p:grpSp>
        <p:nvGrpSpPr>
          <p:cNvPr id="18" name="Group 30">
            <a:extLst>
              <a:ext uri="{FF2B5EF4-FFF2-40B4-BE49-F238E27FC236}">
                <a16:creationId xmlns:a16="http://schemas.microsoft.com/office/drawing/2014/main" id="{02C374F4-B718-58EF-563B-A3CE22AD8839}"/>
              </a:ext>
            </a:extLst>
          </p:cNvPr>
          <p:cNvGrpSpPr>
            <a:grpSpLocks/>
          </p:cNvGrpSpPr>
          <p:nvPr/>
        </p:nvGrpSpPr>
        <p:grpSpPr bwMode="auto">
          <a:xfrm>
            <a:off x="8216208" y="1327514"/>
            <a:ext cx="3363913" cy="3175000"/>
            <a:chOff x="3456" y="64"/>
            <a:chExt cx="2119" cy="2000"/>
          </a:xfrm>
        </p:grpSpPr>
        <p:sp>
          <p:nvSpPr>
            <p:cNvPr id="19" name="Line 3">
              <a:extLst>
                <a:ext uri="{FF2B5EF4-FFF2-40B4-BE49-F238E27FC236}">
                  <a16:creationId xmlns:a16="http://schemas.microsoft.com/office/drawing/2014/main" id="{744A14F2-54A6-035C-C4A9-755F941A28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56" y="1776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0" name="Line 4">
              <a:extLst>
                <a:ext uri="{FF2B5EF4-FFF2-40B4-BE49-F238E27FC236}">
                  <a16:creationId xmlns:a16="http://schemas.microsoft.com/office/drawing/2014/main" id="{201AB440-A459-99C2-B545-9AAE9327E9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48" y="64"/>
              <a:ext cx="1" cy="2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1" name="Oval 5">
              <a:extLst>
                <a:ext uri="{FF2B5EF4-FFF2-40B4-BE49-F238E27FC236}">
                  <a16:creationId xmlns:a16="http://schemas.microsoft.com/office/drawing/2014/main" id="{C12134B5-5C03-1222-F38C-794C4D62237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522" y="1116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2" name="Oval 6">
              <a:extLst>
                <a:ext uri="{FF2B5EF4-FFF2-40B4-BE49-F238E27FC236}">
                  <a16:creationId xmlns:a16="http://schemas.microsoft.com/office/drawing/2014/main" id="{07152708-52AD-1D2D-99F1-114803421DC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259" y="1182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3" name="Oval 7">
              <a:extLst>
                <a:ext uri="{FF2B5EF4-FFF2-40B4-BE49-F238E27FC236}">
                  <a16:creationId xmlns:a16="http://schemas.microsoft.com/office/drawing/2014/main" id="{130CBDCB-5C11-08A9-408F-EC1489CDCDB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149" y="600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4" name="Oval 8">
              <a:extLst>
                <a:ext uri="{FF2B5EF4-FFF2-40B4-BE49-F238E27FC236}">
                  <a16:creationId xmlns:a16="http://schemas.microsoft.com/office/drawing/2014/main" id="{6296D443-5E69-E79B-2134-31F661F2D1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039" y="1477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6" name="Oval 9">
              <a:extLst>
                <a:ext uri="{FF2B5EF4-FFF2-40B4-BE49-F238E27FC236}">
                  <a16:creationId xmlns:a16="http://schemas.microsoft.com/office/drawing/2014/main" id="{353854D4-DBCE-2FB6-0878-4A23FE7A1AD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588" y="894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Oval 10">
              <a:extLst>
                <a:ext uri="{FF2B5EF4-FFF2-40B4-BE49-F238E27FC236}">
                  <a16:creationId xmlns:a16="http://schemas.microsoft.com/office/drawing/2014/main" id="{1CCC5E56-A652-FF51-4132-C0CF2F58066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15" y="722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Oval 11">
              <a:extLst>
                <a:ext uri="{FF2B5EF4-FFF2-40B4-BE49-F238E27FC236}">
                  <a16:creationId xmlns:a16="http://schemas.microsoft.com/office/drawing/2014/main" id="{28CE9B28-81A4-860B-7621-2D6EABB8808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813" y="1538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9" name="Oval 12">
              <a:extLst>
                <a:ext uri="{FF2B5EF4-FFF2-40B4-BE49-F238E27FC236}">
                  <a16:creationId xmlns:a16="http://schemas.microsoft.com/office/drawing/2014/main" id="{A8A452B5-E339-CC0B-9F22-12AA613737E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917" y="719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0" name="Oval 13">
              <a:extLst>
                <a:ext uri="{FF2B5EF4-FFF2-40B4-BE49-F238E27FC236}">
                  <a16:creationId xmlns:a16="http://schemas.microsoft.com/office/drawing/2014/main" id="{0DAAB4BB-7ED8-9AE9-F0DB-28652697C72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930" y="568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1" name="Oval 14">
              <a:extLst>
                <a:ext uri="{FF2B5EF4-FFF2-40B4-BE49-F238E27FC236}">
                  <a16:creationId xmlns:a16="http://schemas.microsoft.com/office/drawing/2014/main" id="{6BB80C6F-399D-594C-A9AB-6B8312C6878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191" y="551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Oval 15">
              <a:extLst>
                <a:ext uri="{FF2B5EF4-FFF2-40B4-BE49-F238E27FC236}">
                  <a16:creationId xmlns:a16="http://schemas.microsoft.com/office/drawing/2014/main" id="{5B07045E-AE24-672C-A6BB-84E0B6F28C8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785" y="1706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Oval 16">
              <a:extLst>
                <a:ext uri="{FF2B5EF4-FFF2-40B4-BE49-F238E27FC236}">
                  <a16:creationId xmlns:a16="http://schemas.microsoft.com/office/drawing/2014/main" id="{59154FE0-9235-D177-1B72-7FF52CCEC5D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178" y="393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Oval 17">
              <a:extLst>
                <a:ext uri="{FF2B5EF4-FFF2-40B4-BE49-F238E27FC236}">
                  <a16:creationId xmlns:a16="http://schemas.microsoft.com/office/drawing/2014/main" id="{7CEE72FF-F08F-ADC6-3315-58F429CC3BD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386" y="314"/>
              <a:ext cx="27" cy="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Line 18">
              <a:extLst>
                <a:ext uri="{FF2B5EF4-FFF2-40B4-BE49-F238E27FC236}">
                  <a16:creationId xmlns:a16="http://schemas.microsoft.com/office/drawing/2014/main" id="{0315EE76-FBF5-6411-F7B6-498FAAEF9E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38" y="259"/>
              <a:ext cx="1831" cy="143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36" name="Text Box 19">
              <a:extLst>
                <a:ext uri="{FF2B5EF4-FFF2-40B4-BE49-F238E27FC236}">
                  <a16:creationId xmlns:a16="http://schemas.microsoft.com/office/drawing/2014/main" id="{9B6E4CE5-5077-8492-43FE-1455BCCD26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28" y="1728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37" name="Text Box 21">
              <a:extLst>
                <a:ext uri="{FF2B5EF4-FFF2-40B4-BE49-F238E27FC236}">
                  <a16:creationId xmlns:a16="http://schemas.microsoft.com/office/drawing/2014/main" id="{BFD9033B-D5FD-B1E8-3376-EC73899B4B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3" y="1063"/>
              <a:ext cx="8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y = x + 1</a:t>
              </a:r>
            </a:p>
          </p:txBody>
        </p:sp>
        <p:sp>
          <p:nvSpPr>
            <p:cNvPr id="38" name="Line 22">
              <a:extLst>
                <a:ext uri="{FF2B5EF4-FFF2-40B4-BE49-F238E27FC236}">
                  <a16:creationId xmlns:a16="http://schemas.microsoft.com/office/drawing/2014/main" id="{370A2D72-7D56-6117-731C-490CE2BD8C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63" y="609"/>
              <a:ext cx="0" cy="1203"/>
            </a:xfrm>
            <a:prstGeom prst="line">
              <a:avLst/>
            </a:prstGeom>
            <a:noFill/>
            <a:ln w="9525">
              <a:solidFill>
                <a:srgbClr val="006666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39" name="Line 23">
              <a:extLst>
                <a:ext uri="{FF2B5EF4-FFF2-40B4-BE49-F238E27FC236}">
                  <a16:creationId xmlns:a16="http://schemas.microsoft.com/office/drawing/2014/main" id="{2BE77E3B-137E-5228-CBB8-DA50E62DD6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49" y="619"/>
              <a:ext cx="504" cy="0"/>
            </a:xfrm>
            <a:prstGeom prst="line">
              <a:avLst/>
            </a:prstGeom>
            <a:noFill/>
            <a:ln w="9525">
              <a:solidFill>
                <a:srgbClr val="006666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40" name="Line 24">
              <a:extLst>
                <a:ext uri="{FF2B5EF4-FFF2-40B4-BE49-F238E27FC236}">
                  <a16:creationId xmlns:a16="http://schemas.microsoft.com/office/drawing/2014/main" id="{8C35BF95-164C-1A6D-2D69-52D9126CE0A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9" y="1256"/>
              <a:ext cx="514" cy="0"/>
            </a:xfrm>
            <a:prstGeom prst="line">
              <a:avLst/>
            </a:prstGeom>
            <a:noFill/>
            <a:ln w="9525">
              <a:solidFill>
                <a:srgbClr val="006666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41" name="Text Box 25">
              <a:extLst>
                <a:ext uri="{FF2B5EF4-FFF2-40B4-BE49-F238E27FC236}">
                  <a16:creationId xmlns:a16="http://schemas.microsoft.com/office/drawing/2014/main" id="{1D5337C1-19FB-A6F8-60F6-CA23AC0037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15" y="1814"/>
              <a:ext cx="31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000">
                  <a:latin typeface="Times New Roman" panose="02020603050405020304" pitchFamily="18" charset="0"/>
                </a:rPr>
                <a:t>X1</a:t>
              </a:r>
            </a:p>
          </p:txBody>
        </p:sp>
        <p:sp>
          <p:nvSpPr>
            <p:cNvPr id="42" name="Text Box 26">
              <a:extLst>
                <a:ext uri="{FF2B5EF4-FFF2-40B4-BE49-F238E27FC236}">
                  <a16:creationId xmlns:a16="http://schemas.microsoft.com/office/drawing/2014/main" id="{76E3C596-783E-7FF6-CF15-F138A6F511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432"/>
              <a:ext cx="31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000">
                  <a:latin typeface="Times New Roman" panose="02020603050405020304" pitchFamily="18" charset="0"/>
                </a:rPr>
                <a:t>Y1</a:t>
              </a:r>
            </a:p>
          </p:txBody>
        </p:sp>
        <p:sp>
          <p:nvSpPr>
            <p:cNvPr id="43" name="Text Box 27">
              <a:extLst>
                <a:ext uri="{FF2B5EF4-FFF2-40B4-BE49-F238E27FC236}">
                  <a16:creationId xmlns:a16="http://schemas.microsoft.com/office/drawing/2014/main" id="{3EEAE7E1-BE45-ED7D-24BF-06FCF1FEB0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9" y="1008"/>
              <a:ext cx="36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000">
                  <a:latin typeface="Times New Roman" panose="02020603050405020304" pitchFamily="18" charset="0"/>
                </a:rPr>
                <a:t>Y1’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256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Regress Analysis and Log-Linear Models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D01F337-D67B-3EE8-63E5-0B9B55B8F76D}"/>
              </a:ext>
            </a:extLst>
          </p:cNvPr>
          <p:cNvSpPr txBox="1">
            <a:spLocks noChangeArrowheads="1"/>
          </p:cNvSpPr>
          <p:nvPr/>
        </p:nvSpPr>
        <p:spPr>
          <a:xfrm>
            <a:off x="2488687" y="1203700"/>
            <a:ext cx="9392137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b="1" u="sng" dirty="0"/>
              <a:t>Linear regression</a:t>
            </a:r>
            <a:r>
              <a:rPr lang="en-US" altLang="en-JO" sz="2000" dirty="0"/>
              <a:t>: </a:t>
            </a:r>
            <a:r>
              <a:rPr lang="en-US" altLang="en-JO" sz="2000" i="1" dirty="0"/>
              <a:t>Y = </a:t>
            </a:r>
            <a:r>
              <a:rPr lang="en-US" altLang="en-JO" sz="2000" i="1" dirty="0">
                <a:sym typeface="Symbol" pitchFamily="2" charset="2"/>
              </a:rPr>
              <a:t>w X + b</a:t>
            </a:r>
            <a:endParaRPr lang="en-US" altLang="en-JO" sz="2000" i="1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Two regression coefficients, </a:t>
            </a:r>
            <a:r>
              <a:rPr lang="en-US" altLang="en-JO" sz="2000" i="1" dirty="0">
                <a:sym typeface="Symbol" pitchFamily="2" charset="2"/>
              </a:rPr>
              <a:t>w</a:t>
            </a:r>
            <a:r>
              <a:rPr lang="en-US" altLang="en-JO" sz="2000" dirty="0">
                <a:sym typeface="Symbol" pitchFamily="2" charset="2"/>
              </a:rPr>
              <a:t> and </a:t>
            </a:r>
            <a:r>
              <a:rPr lang="en-US" altLang="en-JO" sz="2000" i="1" dirty="0">
                <a:sym typeface="Symbol" pitchFamily="2" charset="2"/>
              </a:rPr>
              <a:t>b,</a:t>
            </a:r>
            <a:r>
              <a:rPr lang="en-US" altLang="en-JO" sz="2000" dirty="0"/>
              <a:t> specify the line and are to be estimated by using the data at hand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Using the least squares criterion to the known values of </a:t>
            </a:r>
            <a:r>
              <a:rPr lang="en-US" altLang="en-JO" sz="2000" i="1" dirty="0"/>
              <a:t>Y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, Y</a:t>
            </a:r>
            <a:r>
              <a:rPr lang="en-US" altLang="en-JO" sz="2000" i="1" baseline="-25000" dirty="0"/>
              <a:t>2</a:t>
            </a:r>
            <a:r>
              <a:rPr lang="en-US" altLang="en-JO" sz="2000" i="1" dirty="0"/>
              <a:t>, …, X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, X</a:t>
            </a:r>
            <a:r>
              <a:rPr lang="en-US" altLang="en-JO" sz="2000" i="1" baseline="-25000" dirty="0"/>
              <a:t>2</a:t>
            </a:r>
            <a:r>
              <a:rPr lang="en-US" altLang="en-JO" sz="2000" i="1" dirty="0"/>
              <a:t>, ….</a:t>
            </a:r>
          </a:p>
          <a:p>
            <a:pPr>
              <a:lnSpc>
                <a:spcPct val="120000"/>
              </a:lnSpc>
            </a:pPr>
            <a:r>
              <a:rPr lang="en-US" altLang="en-JO" sz="2000" b="1" u="sng" dirty="0"/>
              <a:t>Multiple regression</a:t>
            </a:r>
            <a:r>
              <a:rPr lang="en-US" altLang="en-JO" sz="2000" dirty="0"/>
              <a:t>: </a:t>
            </a:r>
            <a:r>
              <a:rPr lang="en-US" altLang="en-JO" sz="2000" i="1" dirty="0"/>
              <a:t>Y = b</a:t>
            </a:r>
            <a:r>
              <a:rPr lang="en-US" altLang="en-JO" sz="2000" i="1" baseline="-25000" dirty="0"/>
              <a:t>0</a:t>
            </a:r>
            <a:r>
              <a:rPr lang="en-US" altLang="en-JO" sz="2000" i="1" dirty="0"/>
              <a:t> + b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 X</a:t>
            </a:r>
            <a:r>
              <a:rPr lang="en-US" altLang="en-JO" sz="2000" i="1" baseline="-25000" dirty="0"/>
              <a:t>1</a:t>
            </a:r>
            <a:r>
              <a:rPr lang="en-US" altLang="en-JO" sz="2000" i="1" dirty="0"/>
              <a:t> + b</a:t>
            </a:r>
            <a:r>
              <a:rPr lang="en-US" altLang="en-JO" sz="2000" i="1" baseline="-25000" dirty="0"/>
              <a:t>2</a:t>
            </a:r>
            <a:r>
              <a:rPr lang="en-US" altLang="en-JO" sz="2000" i="1" dirty="0"/>
              <a:t> X</a:t>
            </a:r>
            <a:r>
              <a:rPr lang="en-US" altLang="en-JO" sz="2000" i="1" baseline="-25000" dirty="0"/>
              <a:t>2</a:t>
            </a:r>
            <a:endParaRPr lang="en-US" altLang="en-JO" sz="2000" i="1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Many nonlinear functions can be transformed into the above</a:t>
            </a:r>
          </a:p>
          <a:p>
            <a:pPr>
              <a:lnSpc>
                <a:spcPct val="120000"/>
              </a:lnSpc>
            </a:pPr>
            <a:r>
              <a:rPr lang="en-US" altLang="en-JO" sz="2000" b="1" u="sng" dirty="0"/>
              <a:t>Log-linear models</a:t>
            </a:r>
            <a:r>
              <a:rPr lang="en-US" altLang="en-JO" sz="2000" dirty="0"/>
              <a:t>: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Approximate discrete multidimensional probability distributions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Estimate the probability of each point (tuple) in a multi-dimensional space for a set of discretized attributes, based on a smaller subset of dimensional combinations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Useful for dimensionality reduction and data smoothing</a:t>
            </a:r>
            <a:endParaRPr lang="en-US" altLang="en-JO" sz="2000" i="1" baseline="-25000" dirty="0"/>
          </a:p>
        </p:txBody>
      </p:sp>
    </p:spTree>
    <p:extLst>
      <p:ext uri="{BB962C8B-B14F-4D97-AF65-F5344CB8AC3E}">
        <p14:creationId xmlns:p14="http://schemas.microsoft.com/office/powerpoint/2010/main" val="340758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Histogram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E151B34-B8B2-8E36-C962-DF0FD16728B5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344353"/>
            <a:ext cx="4648200" cy="4191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Divide data into buckets and store average (sum) for each bucket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Partitioning rules: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Equal-width: equal bucket range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Equal-frequency (or equal-depth)</a:t>
            </a:r>
          </a:p>
          <a:p>
            <a:pPr lvl="1">
              <a:lnSpc>
                <a:spcPct val="120000"/>
              </a:lnSpc>
            </a:pPr>
            <a:endParaRPr lang="en-US" altLang="en-JO" dirty="0"/>
          </a:p>
        </p:txBody>
      </p:sp>
      <p:graphicFrame>
        <p:nvGraphicFramePr>
          <p:cNvPr id="18" name="Object 4">
            <a:extLst>
              <a:ext uri="{FF2B5EF4-FFF2-40B4-BE49-F238E27FC236}">
                <a16:creationId xmlns:a16="http://schemas.microsoft.com/office/drawing/2014/main" id="{08E3EDA4-005B-196E-08C7-8ED53D0066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7106043"/>
              </p:ext>
            </p:extLst>
          </p:nvPr>
        </p:nvGraphicFramePr>
        <p:xfrm>
          <a:off x="7072641" y="1196076"/>
          <a:ext cx="5756792" cy="4943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9" imgW="7899400" imgH="3835400" progId="MSGraph.Chart.8">
                  <p:embed followColorScheme="full"/>
                </p:oleObj>
              </mc:Choice>
              <mc:Fallback>
                <p:oleObj name="Chart" r:id="rId9" imgW="7899400" imgH="3835400" progId="MSGraph.Chart.8">
                  <p:embed followColorScheme="full"/>
                  <p:pic>
                    <p:nvPicPr>
                      <p:cNvPr id="96260" name="Object 4">
                        <a:extLst>
                          <a:ext uri="{FF2B5EF4-FFF2-40B4-BE49-F238E27FC236}">
                            <a16:creationId xmlns:a16="http://schemas.microsoft.com/office/drawing/2014/main" id="{732CA862-3CB3-01E3-1ADF-C4CBA08CFE1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2641" y="1196076"/>
                        <a:ext cx="5756792" cy="49432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9643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Clustering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24B319D-9DF5-2D6C-7B7E-F2714741A117}"/>
              </a:ext>
            </a:extLst>
          </p:cNvPr>
          <p:cNvSpPr txBox="1">
            <a:spLocks noChangeArrowheads="1"/>
          </p:cNvSpPr>
          <p:nvPr/>
        </p:nvSpPr>
        <p:spPr>
          <a:xfrm>
            <a:off x="2461281" y="1187172"/>
            <a:ext cx="9419543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Partition data set into clusters based on similarity, and store cluster representation (e.g., centroid and diameter) only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Can be very effective if data is clustered but not if data is “smeared”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Can have hierarchical clustering and be stored in multi-dimensional index tree structures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There are many choices of clustering definitions and clustering algorithms</a:t>
            </a:r>
          </a:p>
        </p:txBody>
      </p:sp>
    </p:spTree>
    <p:extLst>
      <p:ext uri="{BB962C8B-B14F-4D97-AF65-F5344CB8AC3E}">
        <p14:creationId xmlns:p14="http://schemas.microsoft.com/office/powerpoint/2010/main" val="123523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3883590-E9D9-F980-FE19-B532BB06692D}"/>
              </a:ext>
            </a:extLst>
          </p:cNvPr>
          <p:cNvSpPr txBox="1">
            <a:spLocks noChangeArrowheads="1"/>
          </p:cNvSpPr>
          <p:nvPr/>
        </p:nvSpPr>
        <p:spPr>
          <a:xfrm>
            <a:off x="2511665" y="1257297"/>
            <a:ext cx="9369159" cy="4786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Sampling</a:t>
            </a:r>
            <a:r>
              <a:rPr lang="en-US" altLang="en-JO" sz="2400" dirty="0"/>
              <a:t>: obtaining a small sample </a:t>
            </a:r>
            <a:r>
              <a:rPr lang="en-US" altLang="en-JO" sz="2400" i="1" dirty="0"/>
              <a:t>s</a:t>
            </a:r>
            <a:r>
              <a:rPr lang="en-US" altLang="en-JO" sz="2400" dirty="0"/>
              <a:t> to represent the whole data set </a:t>
            </a:r>
            <a:r>
              <a:rPr lang="en-US" altLang="en-JO" sz="2400" i="1" dirty="0"/>
              <a:t>N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Allow a mining algorithm to run in complexity that is potentially sub-linear to the size of the data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Key principle</a:t>
            </a:r>
            <a:r>
              <a:rPr lang="en-US" altLang="en-JO" sz="2400" dirty="0"/>
              <a:t>: Choose a </a:t>
            </a:r>
            <a:r>
              <a:rPr lang="en-US" altLang="en-JO" sz="2400" dirty="0">
                <a:solidFill>
                  <a:schemeClr val="hlink"/>
                </a:solidFill>
              </a:rPr>
              <a:t>representative</a:t>
            </a:r>
            <a:r>
              <a:rPr lang="en-US" altLang="en-JO" sz="2400" dirty="0"/>
              <a:t> subset of the data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Simple random sampling may have very poor performance in the presence of skew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Develop adaptive sampling methods, e.g., stratified sampling: 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Note: Sampling may not reduce database I/</a:t>
            </a:r>
            <a:r>
              <a:rPr lang="en-US" altLang="en-JO" sz="2400" dirty="0" err="1"/>
              <a:t>Os</a:t>
            </a:r>
            <a:r>
              <a:rPr lang="en-US" altLang="en-JO" sz="2400" dirty="0"/>
              <a:t> (page at a time)</a:t>
            </a:r>
          </a:p>
        </p:txBody>
      </p:sp>
    </p:spTree>
    <p:extLst>
      <p:ext uri="{BB962C8B-B14F-4D97-AF65-F5344CB8AC3E}">
        <p14:creationId xmlns:p14="http://schemas.microsoft.com/office/powerpoint/2010/main" val="24129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Sampling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B0DD9B7-E288-3DA9-7185-3EE151FDA674}"/>
              </a:ext>
            </a:extLst>
          </p:cNvPr>
          <p:cNvSpPr txBox="1">
            <a:spLocks noChangeArrowheads="1"/>
          </p:cNvSpPr>
          <p:nvPr/>
        </p:nvSpPr>
        <p:spPr>
          <a:xfrm>
            <a:off x="2473566" y="1278598"/>
            <a:ext cx="9338516" cy="46405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b="1"/>
              <a:t>Simple random sampling</a:t>
            </a:r>
          </a:p>
          <a:p>
            <a:pPr lvl="1"/>
            <a:r>
              <a:rPr lang="en-US" altLang="en-JO"/>
              <a:t>There is an equal probability of selecting any particular item</a:t>
            </a:r>
          </a:p>
          <a:p>
            <a:r>
              <a:rPr lang="en-US" altLang="en-JO" sz="2400" b="1"/>
              <a:t>Sampling without replacement</a:t>
            </a:r>
          </a:p>
          <a:p>
            <a:pPr lvl="1"/>
            <a:r>
              <a:rPr lang="en-US" altLang="en-JO"/>
              <a:t>Once an object is selected, it is removed from the population</a:t>
            </a:r>
          </a:p>
          <a:p>
            <a:r>
              <a:rPr lang="en-US" altLang="en-JO" sz="2400" b="1"/>
              <a:t>Sampling with replacement</a:t>
            </a:r>
          </a:p>
          <a:p>
            <a:pPr lvl="1"/>
            <a:r>
              <a:rPr lang="en-US" altLang="en-JO"/>
              <a:t>A selected object is not removed from the population</a:t>
            </a:r>
          </a:p>
          <a:p>
            <a:r>
              <a:rPr lang="en-US" altLang="en-JO" sz="2400" b="1"/>
              <a:t>Stratified sampling: </a:t>
            </a:r>
          </a:p>
          <a:p>
            <a:pPr lvl="1"/>
            <a:r>
              <a:rPr lang="en-US" altLang="en-JO"/>
              <a:t>Partition the data set, and draw samples from each partition (proportionally, i.e., approximately the same percentage of the data) </a:t>
            </a:r>
          </a:p>
          <a:p>
            <a:pPr lvl="1"/>
            <a:r>
              <a:rPr lang="en-US" altLang="en-JO"/>
              <a:t>Used in conjunction with skewed data</a:t>
            </a:r>
          </a:p>
          <a:p>
            <a:pPr lvl="1"/>
            <a:endParaRPr lang="en-US" altLang="en-JO" sz="2000"/>
          </a:p>
        </p:txBody>
      </p:sp>
    </p:spTree>
    <p:extLst>
      <p:ext uri="{BB962C8B-B14F-4D97-AF65-F5344CB8AC3E}">
        <p14:creationId xmlns:p14="http://schemas.microsoft.com/office/powerpoint/2010/main" val="327639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Sampling: With or without Replacement</a:t>
            </a:r>
          </a:p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 Box 3">
            <a:extLst>
              <a:ext uri="{FF2B5EF4-FFF2-40B4-BE49-F238E27FC236}">
                <a16:creationId xmlns:a16="http://schemas.microsoft.com/office/drawing/2014/main" id="{64BC343C-8E13-3379-D96F-D225F1932E2F}"/>
              </a:ext>
            </a:extLst>
          </p:cNvPr>
          <p:cNvSpPr txBox="1">
            <a:spLocks noChangeArrowheads="1"/>
          </p:cNvSpPr>
          <p:nvPr/>
        </p:nvSpPr>
        <p:spPr bwMode="auto">
          <a:xfrm rot="20586437">
            <a:off x="6128699" y="2580368"/>
            <a:ext cx="220503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SRSWOR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(simple random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 sample without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replacement)</a:t>
            </a:r>
          </a:p>
        </p:txBody>
      </p:sp>
      <p:grpSp>
        <p:nvGrpSpPr>
          <p:cNvPr id="18" name="Group 4">
            <a:extLst>
              <a:ext uri="{FF2B5EF4-FFF2-40B4-BE49-F238E27FC236}">
                <a16:creationId xmlns:a16="http://schemas.microsoft.com/office/drawing/2014/main" id="{06070869-A288-1655-CA96-3A43DCD37C49}"/>
              </a:ext>
            </a:extLst>
          </p:cNvPr>
          <p:cNvGrpSpPr>
            <a:grpSpLocks/>
          </p:cNvGrpSpPr>
          <p:nvPr/>
        </p:nvGrpSpPr>
        <p:grpSpPr bwMode="auto">
          <a:xfrm>
            <a:off x="8090849" y="1532618"/>
            <a:ext cx="2438400" cy="1676400"/>
            <a:chOff x="3588" y="1116"/>
            <a:chExt cx="1536" cy="1056"/>
          </a:xfrm>
        </p:grpSpPr>
        <p:sp>
          <p:nvSpPr>
            <p:cNvPr id="19" name="AutoShape 5">
              <a:extLst>
                <a:ext uri="{FF2B5EF4-FFF2-40B4-BE49-F238E27FC236}">
                  <a16:creationId xmlns:a16="http://schemas.microsoft.com/office/drawing/2014/main" id="{EB993D44-034D-1452-4A11-3201B3FA8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8" y="1116"/>
              <a:ext cx="1536" cy="1056"/>
            </a:xfrm>
            <a:prstGeom prst="can">
              <a:avLst>
                <a:gd name="adj" fmla="val 25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0" name="Oval 6">
              <a:extLst>
                <a:ext uri="{FF2B5EF4-FFF2-40B4-BE49-F238E27FC236}">
                  <a16:creationId xmlns:a16="http://schemas.microsoft.com/office/drawing/2014/main" id="{0BB2D7A0-E21D-19EA-34A2-7234D91C09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2" y="1788"/>
              <a:ext cx="540" cy="36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1" name="Oval 7">
              <a:extLst>
                <a:ext uri="{FF2B5EF4-FFF2-40B4-BE49-F238E27FC236}">
                  <a16:creationId xmlns:a16="http://schemas.microsoft.com/office/drawing/2014/main" id="{3A6938BA-BAC9-53D2-F736-D7991A2535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2" y="1632"/>
              <a:ext cx="492" cy="3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2" name="Oval 8">
              <a:extLst>
                <a:ext uri="{FF2B5EF4-FFF2-40B4-BE49-F238E27FC236}">
                  <a16:creationId xmlns:a16="http://schemas.microsoft.com/office/drawing/2014/main" id="{A668B6F4-77F9-69F2-8912-BC3A37ACFA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8" y="1668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</p:grpSp>
      <p:sp>
        <p:nvSpPr>
          <p:cNvPr id="23" name="Text Box 9">
            <a:extLst>
              <a:ext uri="{FF2B5EF4-FFF2-40B4-BE49-F238E27FC236}">
                <a16:creationId xmlns:a16="http://schemas.microsoft.com/office/drawing/2014/main" id="{0E88C509-FD2C-871A-E786-90FFB7CADE5E}"/>
              </a:ext>
            </a:extLst>
          </p:cNvPr>
          <p:cNvSpPr txBox="1">
            <a:spLocks noChangeArrowheads="1"/>
          </p:cNvSpPr>
          <p:nvPr/>
        </p:nvSpPr>
        <p:spPr bwMode="auto">
          <a:xfrm rot="848056">
            <a:off x="6357299" y="4866368"/>
            <a:ext cx="1217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SRSWR</a:t>
            </a:r>
          </a:p>
        </p:txBody>
      </p:sp>
      <p:grpSp>
        <p:nvGrpSpPr>
          <p:cNvPr id="24" name="Group 10">
            <a:extLst>
              <a:ext uri="{FF2B5EF4-FFF2-40B4-BE49-F238E27FC236}">
                <a16:creationId xmlns:a16="http://schemas.microsoft.com/office/drawing/2014/main" id="{A75E3149-A1F4-84F4-56EF-1F8ACB2C612B}"/>
              </a:ext>
            </a:extLst>
          </p:cNvPr>
          <p:cNvGrpSpPr>
            <a:grpSpLocks/>
          </p:cNvGrpSpPr>
          <p:nvPr/>
        </p:nvGrpSpPr>
        <p:grpSpPr bwMode="auto">
          <a:xfrm>
            <a:off x="8167049" y="4218668"/>
            <a:ext cx="2438400" cy="1676400"/>
            <a:chOff x="3636" y="2808"/>
            <a:chExt cx="1536" cy="1056"/>
          </a:xfrm>
        </p:grpSpPr>
        <p:sp>
          <p:nvSpPr>
            <p:cNvPr id="26" name="AutoShape 11">
              <a:extLst>
                <a:ext uri="{FF2B5EF4-FFF2-40B4-BE49-F238E27FC236}">
                  <a16:creationId xmlns:a16="http://schemas.microsoft.com/office/drawing/2014/main" id="{AB066434-1170-76A0-5515-C033FCBCDB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808"/>
              <a:ext cx="1536" cy="1056"/>
            </a:xfrm>
            <a:prstGeom prst="can">
              <a:avLst>
                <a:gd name="adj" fmla="val 25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Oval 12">
              <a:extLst>
                <a:ext uri="{FF2B5EF4-FFF2-40B4-BE49-F238E27FC236}">
                  <a16:creationId xmlns:a16="http://schemas.microsoft.com/office/drawing/2014/main" id="{3B221657-C648-2065-F1F5-233869E0E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372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Oval 13">
              <a:extLst>
                <a:ext uri="{FF2B5EF4-FFF2-40B4-BE49-F238E27FC236}">
                  <a16:creationId xmlns:a16="http://schemas.microsoft.com/office/drawing/2014/main" id="{FA905E81-0FAA-C4F8-BDFB-08F153619C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" y="3480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9" name="Oval 14">
              <a:extLst>
                <a:ext uri="{FF2B5EF4-FFF2-40B4-BE49-F238E27FC236}">
                  <a16:creationId xmlns:a16="http://schemas.microsoft.com/office/drawing/2014/main" id="{79BC0608-F915-DBC0-E71D-8CE5E48261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6" y="3288"/>
              <a:ext cx="516" cy="396"/>
            </a:xfrm>
            <a:prstGeom prst="ellipse">
              <a:avLst/>
            </a:prstGeom>
            <a:solidFill>
              <a:srgbClr val="FAE2F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</p:grpSp>
      <p:grpSp>
        <p:nvGrpSpPr>
          <p:cNvPr id="30" name="Group 15">
            <a:extLst>
              <a:ext uri="{FF2B5EF4-FFF2-40B4-BE49-F238E27FC236}">
                <a16:creationId xmlns:a16="http://schemas.microsoft.com/office/drawing/2014/main" id="{E861E0E0-09BF-2229-C5B8-3952BA4A56C0}"/>
              </a:ext>
            </a:extLst>
          </p:cNvPr>
          <p:cNvGrpSpPr>
            <a:grpSpLocks/>
          </p:cNvGrpSpPr>
          <p:nvPr/>
        </p:nvGrpSpPr>
        <p:grpSpPr bwMode="auto">
          <a:xfrm>
            <a:off x="3271199" y="1665968"/>
            <a:ext cx="2724150" cy="4556125"/>
            <a:chOff x="564" y="1284"/>
            <a:chExt cx="1716" cy="2870"/>
          </a:xfrm>
        </p:grpSpPr>
        <p:sp>
          <p:nvSpPr>
            <p:cNvPr id="31" name="AutoShape 16">
              <a:extLst>
                <a:ext uri="{FF2B5EF4-FFF2-40B4-BE49-F238E27FC236}">
                  <a16:creationId xmlns:a16="http://schemas.microsoft.com/office/drawing/2014/main" id="{B925DF21-E8C9-1974-4185-EFA77FAD6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" y="1284"/>
              <a:ext cx="1716" cy="2616"/>
            </a:xfrm>
            <a:prstGeom prst="can">
              <a:avLst>
                <a:gd name="adj" fmla="val 3811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Oval 17">
              <a:extLst>
                <a:ext uri="{FF2B5EF4-FFF2-40B4-BE49-F238E27FC236}">
                  <a16:creationId xmlns:a16="http://schemas.microsoft.com/office/drawing/2014/main" id="{5DEE0B4E-0E10-82D5-EFF3-C648D13305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3336"/>
              <a:ext cx="516" cy="396"/>
            </a:xfrm>
            <a:prstGeom prst="ellipse">
              <a:avLst/>
            </a:prstGeom>
            <a:solidFill>
              <a:srgbClr val="FAE2F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Oval 18">
              <a:extLst>
                <a:ext uri="{FF2B5EF4-FFF2-40B4-BE49-F238E27FC236}">
                  <a16:creationId xmlns:a16="http://schemas.microsoft.com/office/drawing/2014/main" id="{D1BBDB73-92B7-DFE7-81B7-7AF3199F42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0" y="2916"/>
              <a:ext cx="540" cy="360"/>
            </a:xfrm>
            <a:prstGeom prst="ellipse">
              <a:avLst/>
            </a:prstGeom>
            <a:solidFill>
              <a:srgbClr val="006666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Oval 19">
              <a:extLst>
                <a:ext uri="{FF2B5EF4-FFF2-40B4-BE49-F238E27FC236}">
                  <a16:creationId xmlns:a16="http://schemas.microsoft.com/office/drawing/2014/main" id="{32B81A14-BB3E-D89A-07E9-04A1B8A5AF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6" y="3468"/>
              <a:ext cx="564" cy="396"/>
            </a:xfrm>
            <a:prstGeom prst="ellipse">
              <a:avLst/>
            </a:prstGeom>
            <a:solidFill>
              <a:srgbClr val="121328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Oval 20">
              <a:extLst>
                <a:ext uri="{FF2B5EF4-FFF2-40B4-BE49-F238E27FC236}">
                  <a16:creationId xmlns:a16="http://schemas.microsoft.com/office/drawing/2014/main" id="{490ED9D6-0466-0103-A3F3-952E31125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4" y="3240"/>
              <a:ext cx="492" cy="3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6" name="Oval 21">
              <a:extLst>
                <a:ext uri="{FF2B5EF4-FFF2-40B4-BE49-F238E27FC236}">
                  <a16:creationId xmlns:a16="http://schemas.microsoft.com/office/drawing/2014/main" id="{9970E737-7792-3C21-537C-C173AF1144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6" y="3084"/>
              <a:ext cx="468" cy="372"/>
            </a:xfrm>
            <a:prstGeom prst="ellipse">
              <a:avLst/>
            </a:prstGeom>
            <a:solidFill>
              <a:srgbClr val="CC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7" name="Oval 22">
              <a:extLst>
                <a:ext uri="{FF2B5EF4-FFF2-40B4-BE49-F238E27FC236}">
                  <a16:creationId xmlns:a16="http://schemas.microsoft.com/office/drawing/2014/main" id="{3166046A-C0AB-64FB-9933-03F48EA2A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2808"/>
              <a:ext cx="540" cy="36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8" name="Oval 23">
              <a:extLst>
                <a:ext uri="{FF2B5EF4-FFF2-40B4-BE49-F238E27FC236}">
                  <a16:creationId xmlns:a16="http://schemas.microsoft.com/office/drawing/2014/main" id="{1CB61CB4-3F07-8715-6AB3-853B59898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2" y="2664"/>
              <a:ext cx="540" cy="36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9" name="Oval 24">
              <a:extLst>
                <a:ext uri="{FF2B5EF4-FFF2-40B4-BE49-F238E27FC236}">
                  <a16:creationId xmlns:a16="http://schemas.microsoft.com/office/drawing/2014/main" id="{50F6664F-E79C-3A83-FC65-42B11DC0C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" y="2556"/>
              <a:ext cx="540" cy="36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0" name="Oval 25">
              <a:extLst>
                <a:ext uri="{FF2B5EF4-FFF2-40B4-BE49-F238E27FC236}">
                  <a16:creationId xmlns:a16="http://schemas.microsoft.com/office/drawing/2014/main" id="{4E3C95C1-8AB0-11E0-0D9B-AECB578F1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20" y="2424"/>
              <a:ext cx="540" cy="360"/>
            </a:xfrm>
            <a:prstGeom prst="ellipse">
              <a:avLst/>
            </a:prstGeom>
            <a:solidFill>
              <a:srgbClr val="423E78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41" name="Text Box 26">
              <a:extLst>
                <a:ext uri="{FF2B5EF4-FFF2-40B4-BE49-F238E27FC236}">
                  <a16:creationId xmlns:a16="http://schemas.microsoft.com/office/drawing/2014/main" id="{9D43E2F0-F013-DACA-4647-6C0CDDEB4F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4" y="3866"/>
              <a:ext cx="8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Raw Data</a:t>
              </a:r>
            </a:p>
          </p:txBody>
        </p:sp>
      </p:grpSp>
      <p:sp>
        <p:nvSpPr>
          <p:cNvPr id="42" name="Line 27">
            <a:extLst>
              <a:ext uri="{FF2B5EF4-FFF2-40B4-BE49-F238E27FC236}">
                <a16:creationId xmlns:a16="http://schemas.microsoft.com/office/drawing/2014/main" id="{296B5FA7-721D-BAE0-40DE-A6741762582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04899" y="2732768"/>
            <a:ext cx="1657350" cy="552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Line 28">
            <a:extLst>
              <a:ext uri="{FF2B5EF4-FFF2-40B4-BE49-F238E27FC236}">
                <a16:creationId xmlns:a16="http://schemas.microsoft.com/office/drawing/2014/main" id="{2DC1E85E-F646-24CC-33DA-3FBAA42453B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23949" y="4656818"/>
            <a:ext cx="1790700" cy="495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41330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Sampling: Cluster or Stratified Sampling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C6D4B994-CEB2-A437-1FBF-F02F9938975D}"/>
              </a:ext>
            </a:extLst>
          </p:cNvPr>
          <p:cNvGrpSpPr>
            <a:grpSpLocks/>
          </p:cNvGrpSpPr>
          <p:nvPr/>
        </p:nvGrpSpPr>
        <p:grpSpPr bwMode="auto">
          <a:xfrm>
            <a:off x="3022500" y="2452018"/>
            <a:ext cx="3751263" cy="3348038"/>
            <a:chOff x="274" y="1418"/>
            <a:chExt cx="2363" cy="2109"/>
          </a:xfrm>
        </p:grpSpPr>
        <p:sp>
          <p:nvSpPr>
            <p:cNvPr id="18" name="Rectangle 4">
              <a:extLst>
                <a:ext uri="{FF2B5EF4-FFF2-40B4-BE49-F238E27FC236}">
                  <a16:creationId xmlns:a16="http://schemas.microsoft.com/office/drawing/2014/main" id="{27946C44-FE78-1145-FAA4-6E4289953B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" y="1418"/>
              <a:ext cx="2363" cy="21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19" name="AutoShape 5">
              <a:extLst>
                <a:ext uri="{FF2B5EF4-FFF2-40B4-BE49-F238E27FC236}">
                  <a16:creationId xmlns:a16="http://schemas.microsoft.com/office/drawing/2014/main" id="{4CDEB20A-326B-B011-5117-2B64E3BAB6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9" y="1993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3A6B533D-3814-B0B9-6F7F-574D6BDF6A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6" y="2316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1" name="AutoShape 7">
              <a:extLst>
                <a:ext uri="{FF2B5EF4-FFF2-40B4-BE49-F238E27FC236}">
                  <a16:creationId xmlns:a16="http://schemas.microsoft.com/office/drawing/2014/main" id="{643042FE-4A2E-E7E6-B6B0-D32478DE3F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1" y="2134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2" name="AutoShape 8">
              <a:extLst>
                <a:ext uri="{FF2B5EF4-FFF2-40B4-BE49-F238E27FC236}">
                  <a16:creationId xmlns:a16="http://schemas.microsoft.com/office/drawing/2014/main" id="{20172C55-8EF4-D37C-62EB-DD711ED2C3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0" y="2168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3" name="AutoShape 9">
              <a:extLst>
                <a:ext uri="{FF2B5EF4-FFF2-40B4-BE49-F238E27FC236}">
                  <a16:creationId xmlns:a16="http://schemas.microsoft.com/office/drawing/2014/main" id="{E172EBAD-68FA-9EC1-FD3C-3586B671C5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4" y="2195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4" name="AutoShape 10">
              <a:extLst>
                <a:ext uri="{FF2B5EF4-FFF2-40B4-BE49-F238E27FC236}">
                  <a16:creationId xmlns:a16="http://schemas.microsoft.com/office/drawing/2014/main" id="{F668F1EE-D0C7-1CB1-12D3-63CAD50910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4" y="2354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6" name="AutoShape 11">
              <a:extLst>
                <a:ext uri="{FF2B5EF4-FFF2-40B4-BE49-F238E27FC236}">
                  <a16:creationId xmlns:a16="http://schemas.microsoft.com/office/drawing/2014/main" id="{53D98901-F558-3A23-53AA-C8D4A079F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40" y="2393"/>
              <a:ext cx="57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7" name="AutoShape 12">
              <a:extLst>
                <a:ext uri="{FF2B5EF4-FFF2-40B4-BE49-F238E27FC236}">
                  <a16:creationId xmlns:a16="http://schemas.microsoft.com/office/drawing/2014/main" id="{A49D3DB8-8918-BFE6-D859-17ACDF8E8C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3" y="1845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28" name="Freeform 13">
              <a:extLst>
                <a:ext uri="{FF2B5EF4-FFF2-40B4-BE49-F238E27FC236}">
                  <a16:creationId xmlns:a16="http://schemas.microsoft.com/office/drawing/2014/main" id="{51941CBB-F062-370F-6304-3345FEFDA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6" y="1763"/>
              <a:ext cx="686" cy="877"/>
            </a:xfrm>
            <a:custGeom>
              <a:avLst/>
              <a:gdLst>
                <a:gd name="T0" fmla="*/ 38 w 1101"/>
                <a:gd name="T1" fmla="*/ 70 h 1077"/>
                <a:gd name="T2" fmla="*/ 39 w 1101"/>
                <a:gd name="T3" fmla="*/ 115 h 1077"/>
                <a:gd name="T4" fmla="*/ 37 w 1101"/>
                <a:gd name="T5" fmla="*/ 221 h 1077"/>
                <a:gd name="T6" fmla="*/ 34 w 1101"/>
                <a:gd name="T7" fmla="*/ 248 h 1077"/>
                <a:gd name="T8" fmla="*/ 31 w 1101"/>
                <a:gd name="T9" fmla="*/ 256 h 1077"/>
                <a:gd name="T10" fmla="*/ 22 w 1101"/>
                <a:gd name="T11" fmla="*/ 248 h 1077"/>
                <a:gd name="T12" fmla="*/ 18 w 1101"/>
                <a:gd name="T13" fmla="*/ 236 h 1077"/>
                <a:gd name="T14" fmla="*/ 17 w 1101"/>
                <a:gd name="T15" fmla="*/ 234 h 1077"/>
                <a:gd name="T16" fmla="*/ 12 w 1101"/>
                <a:gd name="T17" fmla="*/ 208 h 1077"/>
                <a:gd name="T18" fmla="*/ 9 w 1101"/>
                <a:gd name="T19" fmla="*/ 191 h 1077"/>
                <a:gd name="T20" fmla="*/ 4 w 1101"/>
                <a:gd name="T21" fmla="*/ 163 h 1077"/>
                <a:gd name="T22" fmla="*/ 1 w 1101"/>
                <a:gd name="T23" fmla="*/ 107 h 1077"/>
                <a:gd name="T24" fmla="*/ 1 w 1101"/>
                <a:gd name="T25" fmla="*/ 30 h 1077"/>
                <a:gd name="T26" fmla="*/ 7 w 1101"/>
                <a:gd name="T27" fmla="*/ 5 h 1077"/>
                <a:gd name="T28" fmla="*/ 8 w 1101"/>
                <a:gd name="T29" fmla="*/ 3 h 1077"/>
                <a:gd name="T30" fmla="*/ 16 w 1101"/>
                <a:gd name="T31" fmla="*/ 7 h 1077"/>
                <a:gd name="T32" fmla="*/ 21 w 1101"/>
                <a:gd name="T33" fmla="*/ 24 h 1077"/>
                <a:gd name="T34" fmla="*/ 25 w 1101"/>
                <a:gd name="T35" fmla="*/ 42 h 1077"/>
                <a:gd name="T36" fmla="*/ 28 w 1101"/>
                <a:gd name="T37" fmla="*/ 48 h 1077"/>
                <a:gd name="T38" fmla="*/ 38 w 1101"/>
                <a:gd name="T39" fmla="*/ 70 h 107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01"/>
                <a:gd name="T61" fmla="*/ 0 h 1077"/>
                <a:gd name="T62" fmla="*/ 1101 w 1101"/>
                <a:gd name="T63" fmla="*/ 1077 h 107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01" h="1077">
                  <a:moveTo>
                    <a:pt x="1041" y="294"/>
                  </a:moveTo>
                  <a:cubicBezTo>
                    <a:pt x="1062" y="357"/>
                    <a:pt x="1070" y="419"/>
                    <a:pt x="1077" y="485"/>
                  </a:cubicBezTo>
                  <a:cubicBezTo>
                    <a:pt x="1072" y="641"/>
                    <a:pt x="1101" y="797"/>
                    <a:pt x="1013" y="930"/>
                  </a:cubicBezTo>
                  <a:cubicBezTo>
                    <a:pt x="1001" y="966"/>
                    <a:pt x="984" y="1017"/>
                    <a:pt x="950" y="1040"/>
                  </a:cubicBezTo>
                  <a:cubicBezTo>
                    <a:pt x="920" y="1060"/>
                    <a:pt x="884" y="1065"/>
                    <a:pt x="850" y="1076"/>
                  </a:cubicBezTo>
                  <a:cubicBezTo>
                    <a:pt x="677" y="1068"/>
                    <a:pt x="701" y="1077"/>
                    <a:pt x="595" y="1040"/>
                  </a:cubicBezTo>
                  <a:cubicBezTo>
                    <a:pt x="556" y="1026"/>
                    <a:pt x="527" y="1007"/>
                    <a:pt x="486" y="994"/>
                  </a:cubicBezTo>
                  <a:cubicBezTo>
                    <a:pt x="477" y="991"/>
                    <a:pt x="459" y="985"/>
                    <a:pt x="459" y="985"/>
                  </a:cubicBezTo>
                  <a:cubicBezTo>
                    <a:pt x="417" y="943"/>
                    <a:pt x="369" y="911"/>
                    <a:pt x="322" y="876"/>
                  </a:cubicBezTo>
                  <a:cubicBezTo>
                    <a:pt x="287" y="850"/>
                    <a:pt x="271" y="816"/>
                    <a:pt x="232" y="803"/>
                  </a:cubicBezTo>
                  <a:cubicBezTo>
                    <a:pt x="196" y="768"/>
                    <a:pt x="131" y="726"/>
                    <a:pt x="104" y="685"/>
                  </a:cubicBezTo>
                  <a:cubicBezTo>
                    <a:pt x="56" y="611"/>
                    <a:pt x="21" y="536"/>
                    <a:pt x="4" y="449"/>
                  </a:cubicBezTo>
                  <a:cubicBezTo>
                    <a:pt x="7" y="343"/>
                    <a:pt x="0" y="236"/>
                    <a:pt x="13" y="130"/>
                  </a:cubicBezTo>
                  <a:cubicBezTo>
                    <a:pt x="22" y="60"/>
                    <a:pt x="139" y="33"/>
                    <a:pt x="186" y="21"/>
                  </a:cubicBezTo>
                  <a:cubicBezTo>
                    <a:pt x="198" y="18"/>
                    <a:pt x="222" y="12"/>
                    <a:pt x="222" y="12"/>
                  </a:cubicBezTo>
                  <a:cubicBezTo>
                    <a:pt x="289" y="15"/>
                    <a:pt x="362" y="0"/>
                    <a:pt x="422" y="30"/>
                  </a:cubicBezTo>
                  <a:cubicBezTo>
                    <a:pt x="473" y="56"/>
                    <a:pt x="525" y="77"/>
                    <a:pt x="577" y="103"/>
                  </a:cubicBezTo>
                  <a:cubicBezTo>
                    <a:pt x="619" y="124"/>
                    <a:pt x="655" y="153"/>
                    <a:pt x="695" y="176"/>
                  </a:cubicBezTo>
                  <a:cubicBezTo>
                    <a:pt x="718" y="189"/>
                    <a:pt x="745" y="192"/>
                    <a:pt x="768" y="203"/>
                  </a:cubicBezTo>
                  <a:cubicBezTo>
                    <a:pt x="844" y="240"/>
                    <a:pt x="955" y="294"/>
                    <a:pt x="1041" y="294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9" name="AutoShape 14">
              <a:extLst>
                <a:ext uri="{FF2B5EF4-FFF2-40B4-BE49-F238E27FC236}">
                  <a16:creationId xmlns:a16="http://schemas.microsoft.com/office/drawing/2014/main" id="{17988862-6685-975D-8250-A41326F6C6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" y="2584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0" name="AutoShape 15">
              <a:extLst>
                <a:ext uri="{FF2B5EF4-FFF2-40B4-BE49-F238E27FC236}">
                  <a16:creationId xmlns:a16="http://schemas.microsoft.com/office/drawing/2014/main" id="{ABC7052F-E1C0-5C55-A88B-BF11D11721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1" y="2647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1" name="AutoShape 16">
              <a:extLst>
                <a:ext uri="{FF2B5EF4-FFF2-40B4-BE49-F238E27FC236}">
                  <a16:creationId xmlns:a16="http://schemas.microsoft.com/office/drawing/2014/main" id="{776A8C67-AF3F-5891-3E36-CF60D2FD01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6" y="2903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2" name="AutoShape 17">
              <a:extLst>
                <a:ext uri="{FF2B5EF4-FFF2-40B4-BE49-F238E27FC236}">
                  <a16:creationId xmlns:a16="http://schemas.microsoft.com/office/drawing/2014/main" id="{F149FFA3-6F56-6D82-7082-7126DAF04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5" y="2795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3" name="AutoShape 18">
              <a:extLst>
                <a:ext uri="{FF2B5EF4-FFF2-40B4-BE49-F238E27FC236}">
                  <a16:creationId xmlns:a16="http://schemas.microsoft.com/office/drawing/2014/main" id="{3358D851-AAE9-A81E-1BBD-95674F3BA4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1" y="2752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4" name="AutoShape 19">
              <a:extLst>
                <a:ext uri="{FF2B5EF4-FFF2-40B4-BE49-F238E27FC236}">
                  <a16:creationId xmlns:a16="http://schemas.microsoft.com/office/drawing/2014/main" id="{DFFD9663-FDC0-183A-CDE6-412801759E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8" y="2875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5" name="AutoShape 20">
              <a:extLst>
                <a:ext uri="{FF2B5EF4-FFF2-40B4-BE49-F238E27FC236}">
                  <a16:creationId xmlns:a16="http://schemas.microsoft.com/office/drawing/2014/main" id="{9EA0E6B8-8627-6560-8BE5-9D4277AA04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4" y="2504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6" name="AutoShape 21">
              <a:extLst>
                <a:ext uri="{FF2B5EF4-FFF2-40B4-BE49-F238E27FC236}">
                  <a16:creationId xmlns:a16="http://schemas.microsoft.com/office/drawing/2014/main" id="{C68A4126-0294-F487-C33E-D7A3FA2950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9" y="2628"/>
              <a:ext cx="56" cy="74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7" name="AutoShape 22">
              <a:extLst>
                <a:ext uri="{FF2B5EF4-FFF2-40B4-BE49-F238E27FC236}">
                  <a16:creationId xmlns:a16="http://schemas.microsoft.com/office/drawing/2014/main" id="{DF734C56-0512-65A7-689A-5E6371A722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9" y="2882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38" name="Freeform 23">
              <a:extLst>
                <a:ext uri="{FF2B5EF4-FFF2-40B4-BE49-F238E27FC236}">
                  <a16:creationId xmlns:a16="http://schemas.microsoft.com/office/drawing/2014/main" id="{CE0BB0DF-DFFA-C62C-481A-340FCC8A3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" y="2373"/>
              <a:ext cx="573" cy="785"/>
            </a:xfrm>
            <a:custGeom>
              <a:avLst/>
              <a:gdLst>
                <a:gd name="T0" fmla="*/ 9 w 918"/>
                <a:gd name="T1" fmla="*/ 193 h 965"/>
                <a:gd name="T2" fmla="*/ 7 w 918"/>
                <a:gd name="T3" fmla="*/ 184 h 965"/>
                <a:gd name="T4" fmla="*/ 4 w 918"/>
                <a:gd name="T5" fmla="*/ 174 h 965"/>
                <a:gd name="T6" fmla="*/ 2 w 918"/>
                <a:gd name="T7" fmla="*/ 165 h 965"/>
                <a:gd name="T8" fmla="*/ 1 w 918"/>
                <a:gd name="T9" fmla="*/ 152 h 965"/>
                <a:gd name="T10" fmla="*/ 0 w 918"/>
                <a:gd name="T11" fmla="*/ 109 h 965"/>
                <a:gd name="T12" fmla="*/ 1 w 918"/>
                <a:gd name="T13" fmla="*/ 48 h 965"/>
                <a:gd name="T14" fmla="*/ 2 w 918"/>
                <a:gd name="T15" fmla="*/ 32 h 965"/>
                <a:gd name="T16" fmla="*/ 11 w 918"/>
                <a:gd name="T17" fmla="*/ 0 h 965"/>
                <a:gd name="T18" fmla="*/ 14 w 918"/>
                <a:gd name="T19" fmla="*/ 5 h 965"/>
                <a:gd name="T20" fmla="*/ 18 w 918"/>
                <a:gd name="T21" fmla="*/ 13 h 965"/>
                <a:gd name="T22" fmla="*/ 26 w 918"/>
                <a:gd name="T23" fmla="*/ 39 h 965"/>
                <a:gd name="T24" fmla="*/ 26 w 918"/>
                <a:gd name="T25" fmla="*/ 51 h 965"/>
                <a:gd name="T26" fmla="*/ 27 w 918"/>
                <a:gd name="T27" fmla="*/ 59 h 965"/>
                <a:gd name="T28" fmla="*/ 30 w 918"/>
                <a:gd name="T29" fmla="*/ 81 h 965"/>
                <a:gd name="T30" fmla="*/ 31 w 918"/>
                <a:gd name="T31" fmla="*/ 100 h 965"/>
                <a:gd name="T32" fmla="*/ 32 w 918"/>
                <a:gd name="T33" fmla="*/ 122 h 965"/>
                <a:gd name="T34" fmla="*/ 32 w 918"/>
                <a:gd name="T35" fmla="*/ 144 h 965"/>
                <a:gd name="T36" fmla="*/ 34 w 918"/>
                <a:gd name="T37" fmla="*/ 182 h 965"/>
                <a:gd name="T38" fmla="*/ 31 w 918"/>
                <a:gd name="T39" fmla="*/ 218 h 965"/>
                <a:gd name="T40" fmla="*/ 28 w 918"/>
                <a:gd name="T41" fmla="*/ 223 h 965"/>
                <a:gd name="T42" fmla="*/ 26 w 918"/>
                <a:gd name="T43" fmla="*/ 225 h 965"/>
                <a:gd name="T44" fmla="*/ 13 w 918"/>
                <a:gd name="T45" fmla="*/ 221 h 965"/>
                <a:gd name="T46" fmla="*/ 9 w 918"/>
                <a:gd name="T47" fmla="*/ 203 h 965"/>
                <a:gd name="T48" fmla="*/ 9 w 918"/>
                <a:gd name="T49" fmla="*/ 193 h 96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18"/>
                <a:gd name="T76" fmla="*/ 0 h 965"/>
                <a:gd name="T77" fmla="*/ 918 w 918"/>
                <a:gd name="T78" fmla="*/ 965 h 96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18" h="965">
                  <a:moveTo>
                    <a:pt x="227" y="818"/>
                  </a:moveTo>
                  <a:cubicBezTo>
                    <a:pt x="178" y="802"/>
                    <a:pt x="216" y="822"/>
                    <a:pt x="191" y="782"/>
                  </a:cubicBezTo>
                  <a:cubicBezTo>
                    <a:pt x="176" y="757"/>
                    <a:pt x="144" y="746"/>
                    <a:pt x="118" y="737"/>
                  </a:cubicBezTo>
                  <a:cubicBezTo>
                    <a:pt x="106" y="724"/>
                    <a:pt x="92" y="714"/>
                    <a:pt x="81" y="700"/>
                  </a:cubicBezTo>
                  <a:cubicBezTo>
                    <a:pt x="68" y="683"/>
                    <a:pt x="45" y="646"/>
                    <a:pt x="45" y="646"/>
                  </a:cubicBezTo>
                  <a:cubicBezTo>
                    <a:pt x="30" y="585"/>
                    <a:pt x="10" y="526"/>
                    <a:pt x="0" y="464"/>
                  </a:cubicBezTo>
                  <a:cubicBezTo>
                    <a:pt x="3" y="376"/>
                    <a:pt x="1" y="288"/>
                    <a:pt x="9" y="200"/>
                  </a:cubicBezTo>
                  <a:cubicBezTo>
                    <a:pt x="11" y="175"/>
                    <a:pt x="74" y="139"/>
                    <a:pt x="81" y="136"/>
                  </a:cubicBezTo>
                  <a:cubicBezTo>
                    <a:pt x="153" y="101"/>
                    <a:pt x="222" y="22"/>
                    <a:pt x="291" y="0"/>
                  </a:cubicBezTo>
                  <a:cubicBezTo>
                    <a:pt x="314" y="3"/>
                    <a:pt x="364" y="5"/>
                    <a:pt x="391" y="18"/>
                  </a:cubicBezTo>
                  <a:cubicBezTo>
                    <a:pt x="430" y="37"/>
                    <a:pt x="446" y="46"/>
                    <a:pt x="491" y="55"/>
                  </a:cubicBezTo>
                  <a:cubicBezTo>
                    <a:pt x="555" y="98"/>
                    <a:pt x="638" y="100"/>
                    <a:pt x="691" y="164"/>
                  </a:cubicBezTo>
                  <a:cubicBezTo>
                    <a:pt x="760" y="248"/>
                    <a:pt x="665" y="138"/>
                    <a:pt x="718" y="218"/>
                  </a:cubicBezTo>
                  <a:cubicBezTo>
                    <a:pt x="725" y="229"/>
                    <a:pt x="737" y="236"/>
                    <a:pt x="745" y="246"/>
                  </a:cubicBezTo>
                  <a:cubicBezTo>
                    <a:pt x="770" y="278"/>
                    <a:pt x="782" y="319"/>
                    <a:pt x="809" y="346"/>
                  </a:cubicBezTo>
                  <a:cubicBezTo>
                    <a:pt x="830" y="410"/>
                    <a:pt x="816" y="384"/>
                    <a:pt x="845" y="427"/>
                  </a:cubicBezTo>
                  <a:cubicBezTo>
                    <a:pt x="851" y="457"/>
                    <a:pt x="856" y="488"/>
                    <a:pt x="863" y="518"/>
                  </a:cubicBezTo>
                  <a:cubicBezTo>
                    <a:pt x="871" y="549"/>
                    <a:pt x="884" y="578"/>
                    <a:pt x="890" y="609"/>
                  </a:cubicBezTo>
                  <a:cubicBezTo>
                    <a:pt x="902" y="666"/>
                    <a:pt x="900" y="718"/>
                    <a:pt x="918" y="773"/>
                  </a:cubicBezTo>
                  <a:cubicBezTo>
                    <a:pt x="910" y="845"/>
                    <a:pt x="904" y="901"/>
                    <a:pt x="827" y="927"/>
                  </a:cubicBezTo>
                  <a:cubicBezTo>
                    <a:pt x="803" y="935"/>
                    <a:pt x="778" y="940"/>
                    <a:pt x="754" y="946"/>
                  </a:cubicBezTo>
                  <a:cubicBezTo>
                    <a:pt x="742" y="949"/>
                    <a:pt x="718" y="955"/>
                    <a:pt x="718" y="955"/>
                  </a:cubicBezTo>
                  <a:cubicBezTo>
                    <a:pt x="668" y="954"/>
                    <a:pt x="462" y="965"/>
                    <a:pt x="354" y="937"/>
                  </a:cubicBezTo>
                  <a:cubicBezTo>
                    <a:pt x="316" y="927"/>
                    <a:pt x="272" y="891"/>
                    <a:pt x="245" y="864"/>
                  </a:cubicBezTo>
                  <a:cubicBezTo>
                    <a:pt x="231" y="850"/>
                    <a:pt x="192" y="818"/>
                    <a:pt x="227" y="818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grpSp>
          <p:nvGrpSpPr>
            <p:cNvPr id="39" name="Group 24">
              <a:extLst>
                <a:ext uri="{FF2B5EF4-FFF2-40B4-BE49-F238E27FC236}">
                  <a16:creationId xmlns:a16="http://schemas.microsoft.com/office/drawing/2014/main" id="{D94C1013-60A9-3D86-D84D-8208393C21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1" y="1796"/>
              <a:ext cx="542" cy="954"/>
              <a:chOff x="551" y="1796"/>
              <a:chExt cx="542" cy="954"/>
            </a:xfrm>
          </p:grpSpPr>
          <p:sp>
            <p:nvSpPr>
              <p:cNvPr id="40" name="AutoShape 25">
                <a:extLst>
                  <a:ext uri="{FF2B5EF4-FFF2-40B4-BE49-F238E27FC236}">
                    <a16:creationId xmlns:a16="http://schemas.microsoft.com/office/drawing/2014/main" id="{53435441-57B9-34B2-DFB3-AD1C27D8A2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7" y="2492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1" name="AutoShape 26">
                <a:extLst>
                  <a:ext uri="{FF2B5EF4-FFF2-40B4-BE49-F238E27FC236}">
                    <a16:creationId xmlns:a16="http://schemas.microsoft.com/office/drawing/2014/main" id="{CD686556-A5F3-B4D9-8AB7-C1A9BE7FFA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1" y="2392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2" name="AutoShape 27">
                <a:extLst>
                  <a:ext uri="{FF2B5EF4-FFF2-40B4-BE49-F238E27FC236}">
                    <a16:creationId xmlns:a16="http://schemas.microsoft.com/office/drawing/2014/main" id="{4F8D7328-41E0-1BA5-6EE4-0F0E5386C1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8" y="2405"/>
                <a:ext cx="56" cy="74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3" name="AutoShape 28">
                <a:extLst>
                  <a:ext uri="{FF2B5EF4-FFF2-40B4-BE49-F238E27FC236}">
                    <a16:creationId xmlns:a16="http://schemas.microsoft.com/office/drawing/2014/main" id="{1EE58C3B-CFB4-C32D-862E-B9422036D4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3" y="2230"/>
                <a:ext cx="57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4" name="AutoShape 29">
                <a:extLst>
                  <a:ext uri="{FF2B5EF4-FFF2-40B4-BE49-F238E27FC236}">
                    <a16:creationId xmlns:a16="http://schemas.microsoft.com/office/drawing/2014/main" id="{E1181894-AB29-BCA2-2075-F87164EE62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08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5" name="AutoShape 30">
                <a:extLst>
                  <a:ext uri="{FF2B5EF4-FFF2-40B4-BE49-F238E27FC236}">
                    <a16:creationId xmlns:a16="http://schemas.microsoft.com/office/drawing/2014/main" id="{B61F8EF6-62E7-B161-33A0-2B250AA5D9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9" y="2268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6" name="AutoShape 31">
                <a:extLst>
                  <a:ext uri="{FF2B5EF4-FFF2-40B4-BE49-F238E27FC236}">
                    <a16:creationId xmlns:a16="http://schemas.microsoft.com/office/drawing/2014/main" id="{6147A607-8734-0E25-70FD-4D139A50C6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7" y="2566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7" name="AutoShape 32">
                <a:extLst>
                  <a:ext uri="{FF2B5EF4-FFF2-40B4-BE49-F238E27FC236}">
                    <a16:creationId xmlns:a16="http://schemas.microsoft.com/office/drawing/2014/main" id="{B107B463-1CFC-57CF-9539-737F61BC0E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" y="2260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8" name="AutoShape 33">
                <a:extLst>
                  <a:ext uri="{FF2B5EF4-FFF2-40B4-BE49-F238E27FC236}">
                    <a16:creationId xmlns:a16="http://schemas.microsoft.com/office/drawing/2014/main" id="{435DBDFF-B2FF-C6BF-CD40-C0F09D1B12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1" y="2092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49" name="AutoShape 34">
                <a:extLst>
                  <a:ext uri="{FF2B5EF4-FFF2-40B4-BE49-F238E27FC236}">
                    <a16:creationId xmlns:a16="http://schemas.microsoft.com/office/drawing/2014/main" id="{4256B478-8017-2118-4E08-DA8498EEF9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81" y="1945"/>
                <a:ext cx="56" cy="75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JO" altLang="en-JO" sz="2400"/>
              </a:p>
            </p:txBody>
          </p:sp>
          <p:sp>
            <p:nvSpPr>
              <p:cNvPr id="50" name="Freeform 35">
                <a:extLst>
                  <a:ext uri="{FF2B5EF4-FFF2-40B4-BE49-F238E27FC236}">
                    <a16:creationId xmlns:a16="http://schemas.microsoft.com/office/drawing/2014/main" id="{EE62BD46-E49C-5865-BDE5-505FABB18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" y="1796"/>
                <a:ext cx="542" cy="954"/>
              </a:xfrm>
              <a:custGeom>
                <a:avLst/>
                <a:gdLst>
                  <a:gd name="T0" fmla="*/ 27 w 869"/>
                  <a:gd name="T1" fmla="*/ 186 h 1173"/>
                  <a:gd name="T2" fmla="*/ 26 w 869"/>
                  <a:gd name="T3" fmla="*/ 222 h 1173"/>
                  <a:gd name="T4" fmla="*/ 24 w 869"/>
                  <a:gd name="T5" fmla="*/ 255 h 1173"/>
                  <a:gd name="T6" fmla="*/ 23 w 869"/>
                  <a:gd name="T7" fmla="*/ 268 h 1173"/>
                  <a:gd name="T8" fmla="*/ 23 w 869"/>
                  <a:gd name="T9" fmla="*/ 272 h 1173"/>
                  <a:gd name="T10" fmla="*/ 21 w 869"/>
                  <a:gd name="T11" fmla="*/ 276 h 1173"/>
                  <a:gd name="T12" fmla="*/ 11 w 869"/>
                  <a:gd name="T13" fmla="*/ 269 h 1173"/>
                  <a:gd name="T14" fmla="*/ 4 w 869"/>
                  <a:gd name="T15" fmla="*/ 252 h 1173"/>
                  <a:gd name="T16" fmla="*/ 1 w 869"/>
                  <a:gd name="T17" fmla="*/ 237 h 1173"/>
                  <a:gd name="T18" fmla="*/ 0 w 869"/>
                  <a:gd name="T19" fmla="*/ 225 h 1173"/>
                  <a:gd name="T20" fmla="*/ 2 w 869"/>
                  <a:gd name="T21" fmla="*/ 118 h 1173"/>
                  <a:gd name="T22" fmla="*/ 4 w 869"/>
                  <a:gd name="T23" fmla="*/ 55 h 1173"/>
                  <a:gd name="T24" fmla="*/ 6 w 869"/>
                  <a:gd name="T25" fmla="*/ 39 h 1173"/>
                  <a:gd name="T26" fmla="*/ 7 w 869"/>
                  <a:gd name="T27" fmla="*/ 32 h 1173"/>
                  <a:gd name="T28" fmla="*/ 11 w 869"/>
                  <a:gd name="T29" fmla="*/ 17 h 1173"/>
                  <a:gd name="T30" fmla="*/ 13 w 869"/>
                  <a:gd name="T31" fmla="*/ 11 h 1173"/>
                  <a:gd name="T32" fmla="*/ 16 w 869"/>
                  <a:gd name="T33" fmla="*/ 0 h 1173"/>
                  <a:gd name="T34" fmla="*/ 26 w 869"/>
                  <a:gd name="T35" fmla="*/ 20 h 1173"/>
                  <a:gd name="T36" fmla="*/ 29 w 869"/>
                  <a:gd name="T37" fmla="*/ 48 h 1173"/>
                  <a:gd name="T38" fmla="*/ 31 w 869"/>
                  <a:gd name="T39" fmla="*/ 59 h 1173"/>
                  <a:gd name="T40" fmla="*/ 32 w 869"/>
                  <a:gd name="T41" fmla="*/ 72 h 1173"/>
                  <a:gd name="T42" fmla="*/ 29 w 869"/>
                  <a:gd name="T43" fmla="*/ 167 h 1173"/>
                  <a:gd name="T44" fmla="*/ 27 w 869"/>
                  <a:gd name="T45" fmla="*/ 186 h 117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869"/>
                  <a:gd name="T70" fmla="*/ 0 h 1173"/>
                  <a:gd name="T71" fmla="*/ 869 w 869"/>
                  <a:gd name="T72" fmla="*/ 1173 h 1173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869" h="1173">
                    <a:moveTo>
                      <a:pt x="754" y="791"/>
                    </a:moveTo>
                    <a:cubicBezTo>
                      <a:pt x="743" y="846"/>
                      <a:pt x="731" y="899"/>
                      <a:pt x="699" y="945"/>
                    </a:cubicBezTo>
                    <a:cubicBezTo>
                      <a:pt x="684" y="991"/>
                      <a:pt x="669" y="1036"/>
                      <a:pt x="654" y="1082"/>
                    </a:cubicBezTo>
                    <a:cubicBezTo>
                      <a:pt x="648" y="1100"/>
                      <a:pt x="649" y="1122"/>
                      <a:pt x="636" y="1136"/>
                    </a:cubicBezTo>
                    <a:cubicBezTo>
                      <a:pt x="630" y="1142"/>
                      <a:pt x="626" y="1151"/>
                      <a:pt x="618" y="1155"/>
                    </a:cubicBezTo>
                    <a:cubicBezTo>
                      <a:pt x="601" y="1164"/>
                      <a:pt x="563" y="1173"/>
                      <a:pt x="563" y="1173"/>
                    </a:cubicBezTo>
                    <a:cubicBezTo>
                      <a:pt x="471" y="1168"/>
                      <a:pt x="379" y="1170"/>
                      <a:pt x="290" y="1145"/>
                    </a:cubicBezTo>
                    <a:cubicBezTo>
                      <a:pt x="231" y="1129"/>
                      <a:pt x="182" y="1097"/>
                      <a:pt x="127" y="1073"/>
                    </a:cubicBezTo>
                    <a:cubicBezTo>
                      <a:pt x="93" y="1058"/>
                      <a:pt x="60" y="1039"/>
                      <a:pt x="36" y="1009"/>
                    </a:cubicBezTo>
                    <a:cubicBezTo>
                      <a:pt x="23" y="992"/>
                      <a:pt x="0" y="955"/>
                      <a:pt x="0" y="955"/>
                    </a:cubicBezTo>
                    <a:cubicBezTo>
                      <a:pt x="11" y="805"/>
                      <a:pt x="33" y="644"/>
                      <a:pt x="81" y="500"/>
                    </a:cubicBezTo>
                    <a:cubicBezTo>
                      <a:pt x="92" y="412"/>
                      <a:pt x="99" y="324"/>
                      <a:pt x="109" y="236"/>
                    </a:cubicBezTo>
                    <a:cubicBezTo>
                      <a:pt x="113" y="197"/>
                      <a:pt x="118" y="176"/>
                      <a:pt x="154" y="164"/>
                    </a:cubicBezTo>
                    <a:cubicBezTo>
                      <a:pt x="193" y="123"/>
                      <a:pt x="147" y="165"/>
                      <a:pt x="200" y="136"/>
                    </a:cubicBezTo>
                    <a:cubicBezTo>
                      <a:pt x="241" y="114"/>
                      <a:pt x="266" y="87"/>
                      <a:pt x="309" y="73"/>
                    </a:cubicBezTo>
                    <a:cubicBezTo>
                      <a:pt x="343" y="37"/>
                      <a:pt x="308" y="68"/>
                      <a:pt x="354" y="45"/>
                    </a:cubicBezTo>
                    <a:cubicBezTo>
                      <a:pt x="383" y="30"/>
                      <a:pt x="395" y="11"/>
                      <a:pt x="427" y="0"/>
                    </a:cubicBezTo>
                    <a:cubicBezTo>
                      <a:pt x="520" y="23"/>
                      <a:pt x="626" y="29"/>
                      <a:pt x="709" y="82"/>
                    </a:cubicBezTo>
                    <a:cubicBezTo>
                      <a:pt x="738" y="125"/>
                      <a:pt x="765" y="172"/>
                      <a:pt x="809" y="200"/>
                    </a:cubicBezTo>
                    <a:cubicBezTo>
                      <a:pt x="821" y="218"/>
                      <a:pt x="838" y="234"/>
                      <a:pt x="845" y="255"/>
                    </a:cubicBezTo>
                    <a:cubicBezTo>
                      <a:pt x="851" y="273"/>
                      <a:pt x="863" y="309"/>
                      <a:pt x="863" y="309"/>
                    </a:cubicBezTo>
                    <a:cubicBezTo>
                      <a:pt x="858" y="436"/>
                      <a:pt x="869" y="596"/>
                      <a:pt x="790" y="709"/>
                    </a:cubicBezTo>
                    <a:cubicBezTo>
                      <a:pt x="787" y="717"/>
                      <a:pt x="776" y="791"/>
                      <a:pt x="754" y="791"/>
                    </a:cubicBez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JO"/>
              </a:p>
            </p:txBody>
          </p:sp>
        </p:grpSp>
      </p:grpSp>
      <p:sp>
        <p:nvSpPr>
          <p:cNvPr id="51" name="Rectangle 36">
            <a:extLst>
              <a:ext uri="{FF2B5EF4-FFF2-40B4-BE49-F238E27FC236}">
                <a16:creationId xmlns:a16="http://schemas.microsoft.com/office/drawing/2014/main" id="{DADC1495-82CA-A757-8D71-526C530F6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3988" y="2431381"/>
            <a:ext cx="3751262" cy="33480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JO" altLang="en-JO" sz="2400"/>
          </a:p>
        </p:txBody>
      </p:sp>
      <p:grpSp>
        <p:nvGrpSpPr>
          <p:cNvPr id="52" name="Group 37">
            <a:extLst>
              <a:ext uri="{FF2B5EF4-FFF2-40B4-BE49-F238E27FC236}">
                <a16:creationId xmlns:a16="http://schemas.microsoft.com/office/drawing/2014/main" id="{6EB6B029-F123-528F-5E41-330874AD4FFC}"/>
              </a:ext>
            </a:extLst>
          </p:cNvPr>
          <p:cNvGrpSpPr>
            <a:grpSpLocks/>
          </p:cNvGrpSpPr>
          <p:nvPr/>
        </p:nvGrpSpPr>
        <p:grpSpPr bwMode="auto">
          <a:xfrm>
            <a:off x="7743725" y="2979068"/>
            <a:ext cx="2398713" cy="2214563"/>
            <a:chOff x="3302" y="2032"/>
            <a:chExt cx="1511" cy="1395"/>
          </a:xfrm>
        </p:grpSpPr>
        <p:sp>
          <p:nvSpPr>
            <p:cNvPr id="53" name="AutoShape 38">
              <a:extLst>
                <a:ext uri="{FF2B5EF4-FFF2-40B4-BE49-F238E27FC236}">
                  <a16:creationId xmlns:a16="http://schemas.microsoft.com/office/drawing/2014/main" id="{CCC862AA-F477-8396-6DA7-67BBE65E05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6" y="2777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4" name="AutoShape 39">
              <a:extLst>
                <a:ext uri="{FF2B5EF4-FFF2-40B4-BE49-F238E27FC236}">
                  <a16:creationId xmlns:a16="http://schemas.microsoft.com/office/drawing/2014/main" id="{C22C6142-0C56-B288-1C56-6BC6488997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2537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5" name="AutoShape 40">
              <a:extLst>
                <a:ext uri="{FF2B5EF4-FFF2-40B4-BE49-F238E27FC236}">
                  <a16:creationId xmlns:a16="http://schemas.microsoft.com/office/drawing/2014/main" id="{FA389275-C39F-8B7B-0856-734B0D3BFB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0" y="2262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6" name="AutoShape 41">
              <a:extLst>
                <a:ext uri="{FF2B5EF4-FFF2-40B4-BE49-F238E27FC236}">
                  <a16:creationId xmlns:a16="http://schemas.microsoft.com/office/drawing/2014/main" id="{34A8A1CB-E05F-4B82-C767-5B323757A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7" y="2585"/>
              <a:ext cx="56" cy="75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7" name="AutoShape 42">
              <a:extLst>
                <a:ext uri="{FF2B5EF4-FFF2-40B4-BE49-F238E27FC236}">
                  <a16:creationId xmlns:a16="http://schemas.microsoft.com/office/drawing/2014/main" id="{689C358C-9AF4-37B1-DDC6-DF3B8CFA8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5" y="2464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8" name="AutoShape 43">
              <a:extLst>
                <a:ext uri="{FF2B5EF4-FFF2-40B4-BE49-F238E27FC236}">
                  <a16:creationId xmlns:a16="http://schemas.microsoft.com/office/drawing/2014/main" id="{FDE6F142-7012-671B-B8F5-26244468F5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8" y="2835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59" name="AutoShape 44">
              <a:extLst>
                <a:ext uri="{FF2B5EF4-FFF2-40B4-BE49-F238E27FC236}">
                  <a16:creationId xmlns:a16="http://schemas.microsoft.com/office/drawing/2014/main" id="{675035D9-94DA-4522-D11D-6EFD0B0B91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7" y="3172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0" name="AutoShape 45">
              <a:extLst>
                <a:ext uri="{FF2B5EF4-FFF2-40B4-BE49-F238E27FC236}">
                  <a16:creationId xmlns:a16="http://schemas.microsoft.com/office/drawing/2014/main" id="{5DECA418-C676-CC4F-7BBF-F4552DC33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6" y="3064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1" name="AutoShape 46">
              <a:extLst>
                <a:ext uri="{FF2B5EF4-FFF2-40B4-BE49-F238E27FC236}">
                  <a16:creationId xmlns:a16="http://schemas.microsoft.com/office/drawing/2014/main" id="{9BE82595-65B0-94FD-664E-21ECCE7C9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5" y="2529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2" name="AutoShape 47">
              <a:extLst>
                <a:ext uri="{FF2B5EF4-FFF2-40B4-BE49-F238E27FC236}">
                  <a16:creationId xmlns:a16="http://schemas.microsoft.com/office/drawing/2014/main" id="{1858ACAC-4F72-7244-653E-D6DED1427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2" y="3021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3" name="AutoShape 48">
              <a:extLst>
                <a:ext uri="{FF2B5EF4-FFF2-40B4-BE49-F238E27FC236}">
                  <a16:creationId xmlns:a16="http://schemas.microsoft.com/office/drawing/2014/main" id="{492B0A4A-B8E0-03C5-96C0-AF46FFF54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2" y="2361"/>
              <a:ext cx="56" cy="7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4" name="AutoShape 49">
              <a:extLst>
                <a:ext uri="{FF2B5EF4-FFF2-40B4-BE49-F238E27FC236}">
                  <a16:creationId xmlns:a16="http://schemas.microsoft.com/office/drawing/2014/main" id="{53F255F4-059C-D494-04FB-984EB80CDF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4" y="2114"/>
              <a:ext cx="56" cy="7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5" name="AutoShape 50">
              <a:extLst>
                <a:ext uri="{FF2B5EF4-FFF2-40B4-BE49-F238E27FC236}">
                  <a16:creationId xmlns:a16="http://schemas.microsoft.com/office/drawing/2014/main" id="{92BDDCDB-2140-65BE-3649-BC9F8DABE6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5" y="2773"/>
              <a:ext cx="56" cy="75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JO" altLang="en-JO" sz="2400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841E10D5-DE2C-B3D1-56B7-27DBB3AECE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7" y="2032"/>
              <a:ext cx="686" cy="877"/>
            </a:xfrm>
            <a:custGeom>
              <a:avLst/>
              <a:gdLst>
                <a:gd name="T0" fmla="*/ 38 w 1101"/>
                <a:gd name="T1" fmla="*/ 70 h 1077"/>
                <a:gd name="T2" fmla="*/ 39 w 1101"/>
                <a:gd name="T3" fmla="*/ 115 h 1077"/>
                <a:gd name="T4" fmla="*/ 37 w 1101"/>
                <a:gd name="T5" fmla="*/ 221 h 1077"/>
                <a:gd name="T6" fmla="*/ 34 w 1101"/>
                <a:gd name="T7" fmla="*/ 248 h 1077"/>
                <a:gd name="T8" fmla="*/ 31 w 1101"/>
                <a:gd name="T9" fmla="*/ 256 h 1077"/>
                <a:gd name="T10" fmla="*/ 22 w 1101"/>
                <a:gd name="T11" fmla="*/ 248 h 1077"/>
                <a:gd name="T12" fmla="*/ 18 w 1101"/>
                <a:gd name="T13" fmla="*/ 236 h 1077"/>
                <a:gd name="T14" fmla="*/ 17 w 1101"/>
                <a:gd name="T15" fmla="*/ 234 h 1077"/>
                <a:gd name="T16" fmla="*/ 12 w 1101"/>
                <a:gd name="T17" fmla="*/ 208 h 1077"/>
                <a:gd name="T18" fmla="*/ 9 w 1101"/>
                <a:gd name="T19" fmla="*/ 191 h 1077"/>
                <a:gd name="T20" fmla="*/ 4 w 1101"/>
                <a:gd name="T21" fmla="*/ 163 h 1077"/>
                <a:gd name="T22" fmla="*/ 1 w 1101"/>
                <a:gd name="T23" fmla="*/ 107 h 1077"/>
                <a:gd name="T24" fmla="*/ 1 w 1101"/>
                <a:gd name="T25" fmla="*/ 30 h 1077"/>
                <a:gd name="T26" fmla="*/ 7 w 1101"/>
                <a:gd name="T27" fmla="*/ 5 h 1077"/>
                <a:gd name="T28" fmla="*/ 8 w 1101"/>
                <a:gd name="T29" fmla="*/ 3 h 1077"/>
                <a:gd name="T30" fmla="*/ 16 w 1101"/>
                <a:gd name="T31" fmla="*/ 7 h 1077"/>
                <a:gd name="T32" fmla="*/ 21 w 1101"/>
                <a:gd name="T33" fmla="*/ 24 h 1077"/>
                <a:gd name="T34" fmla="*/ 25 w 1101"/>
                <a:gd name="T35" fmla="*/ 42 h 1077"/>
                <a:gd name="T36" fmla="*/ 28 w 1101"/>
                <a:gd name="T37" fmla="*/ 48 h 1077"/>
                <a:gd name="T38" fmla="*/ 38 w 1101"/>
                <a:gd name="T39" fmla="*/ 70 h 107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01"/>
                <a:gd name="T61" fmla="*/ 0 h 1077"/>
                <a:gd name="T62" fmla="*/ 1101 w 1101"/>
                <a:gd name="T63" fmla="*/ 1077 h 1077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01" h="1077">
                  <a:moveTo>
                    <a:pt x="1041" y="294"/>
                  </a:moveTo>
                  <a:cubicBezTo>
                    <a:pt x="1062" y="357"/>
                    <a:pt x="1070" y="419"/>
                    <a:pt x="1077" y="485"/>
                  </a:cubicBezTo>
                  <a:cubicBezTo>
                    <a:pt x="1072" y="641"/>
                    <a:pt x="1101" y="797"/>
                    <a:pt x="1013" y="930"/>
                  </a:cubicBezTo>
                  <a:cubicBezTo>
                    <a:pt x="1001" y="966"/>
                    <a:pt x="984" y="1017"/>
                    <a:pt x="950" y="1040"/>
                  </a:cubicBezTo>
                  <a:cubicBezTo>
                    <a:pt x="920" y="1060"/>
                    <a:pt x="884" y="1065"/>
                    <a:pt x="850" y="1076"/>
                  </a:cubicBezTo>
                  <a:cubicBezTo>
                    <a:pt x="677" y="1068"/>
                    <a:pt x="701" y="1077"/>
                    <a:pt x="595" y="1040"/>
                  </a:cubicBezTo>
                  <a:cubicBezTo>
                    <a:pt x="556" y="1026"/>
                    <a:pt x="527" y="1007"/>
                    <a:pt x="486" y="994"/>
                  </a:cubicBezTo>
                  <a:cubicBezTo>
                    <a:pt x="477" y="991"/>
                    <a:pt x="459" y="985"/>
                    <a:pt x="459" y="985"/>
                  </a:cubicBezTo>
                  <a:cubicBezTo>
                    <a:pt x="417" y="943"/>
                    <a:pt x="369" y="911"/>
                    <a:pt x="322" y="876"/>
                  </a:cubicBezTo>
                  <a:cubicBezTo>
                    <a:pt x="287" y="850"/>
                    <a:pt x="271" y="816"/>
                    <a:pt x="232" y="803"/>
                  </a:cubicBezTo>
                  <a:cubicBezTo>
                    <a:pt x="196" y="768"/>
                    <a:pt x="131" y="726"/>
                    <a:pt x="104" y="685"/>
                  </a:cubicBezTo>
                  <a:cubicBezTo>
                    <a:pt x="56" y="611"/>
                    <a:pt x="21" y="536"/>
                    <a:pt x="4" y="449"/>
                  </a:cubicBezTo>
                  <a:cubicBezTo>
                    <a:pt x="7" y="343"/>
                    <a:pt x="0" y="236"/>
                    <a:pt x="13" y="130"/>
                  </a:cubicBezTo>
                  <a:cubicBezTo>
                    <a:pt x="22" y="60"/>
                    <a:pt x="139" y="33"/>
                    <a:pt x="186" y="21"/>
                  </a:cubicBezTo>
                  <a:cubicBezTo>
                    <a:pt x="198" y="18"/>
                    <a:pt x="222" y="12"/>
                    <a:pt x="222" y="12"/>
                  </a:cubicBezTo>
                  <a:cubicBezTo>
                    <a:pt x="289" y="15"/>
                    <a:pt x="362" y="0"/>
                    <a:pt x="422" y="30"/>
                  </a:cubicBezTo>
                  <a:cubicBezTo>
                    <a:pt x="473" y="56"/>
                    <a:pt x="525" y="77"/>
                    <a:pt x="577" y="103"/>
                  </a:cubicBezTo>
                  <a:cubicBezTo>
                    <a:pt x="619" y="124"/>
                    <a:pt x="655" y="153"/>
                    <a:pt x="695" y="176"/>
                  </a:cubicBezTo>
                  <a:cubicBezTo>
                    <a:pt x="718" y="189"/>
                    <a:pt x="745" y="192"/>
                    <a:pt x="768" y="203"/>
                  </a:cubicBezTo>
                  <a:cubicBezTo>
                    <a:pt x="844" y="240"/>
                    <a:pt x="955" y="294"/>
                    <a:pt x="1041" y="294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7" name="Freeform 52">
              <a:extLst>
                <a:ext uri="{FF2B5EF4-FFF2-40B4-BE49-F238E27FC236}">
                  <a16:creationId xmlns:a16="http://schemas.microsoft.com/office/drawing/2014/main" id="{F47FFD74-1929-1C00-B499-D9EB35E309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2" y="2642"/>
              <a:ext cx="573" cy="785"/>
            </a:xfrm>
            <a:custGeom>
              <a:avLst/>
              <a:gdLst>
                <a:gd name="T0" fmla="*/ 9 w 918"/>
                <a:gd name="T1" fmla="*/ 193 h 965"/>
                <a:gd name="T2" fmla="*/ 7 w 918"/>
                <a:gd name="T3" fmla="*/ 184 h 965"/>
                <a:gd name="T4" fmla="*/ 4 w 918"/>
                <a:gd name="T5" fmla="*/ 174 h 965"/>
                <a:gd name="T6" fmla="*/ 2 w 918"/>
                <a:gd name="T7" fmla="*/ 165 h 965"/>
                <a:gd name="T8" fmla="*/ 1 w 918"/>
                <a:gd name="T9" fmla="*/ 152 h 965"/>
                <a:gd name="T10" fmla="*/ 0 w 918"/>
                <a:gd name="T11" fmla="*/ 109 h 965"/>
                <a:gd name="T12" fmla="*/ 1 w 918"/>
                <a:gd name="T13" fmla="*/ 48 h 965"/>
                <a:gd name="T14" fmla="*/ 2 w 918"/>
                <a:gd name="T15" fmla="*/ 32 h 965"/>
                <a:gd name="T16" fmla="*/ 11 w 918"/>
                <a:gd name="T17" fmla="*/ 0 h 965"/>
                <a:gd name="T18" fmla="*/ 14 w 918"/>
                <a:gd name="T19" fmla="*/ 5 h 965"/>
                <a:gd name="T20" fmla="*/ 18 w 918"/>
                <a:gd name="T21" fmla="*/ 13 h 965"/>
                <a:gd name="T22" fmla="*/ 26 w 918"/>
                <a:gd name="T23" fmla="*/ 39 h 965"/>
                <a:gd name="T24" fmla="*/ 26 w 918"/>
                <a:gd name="T25" fmla="*/ 51 h 965"/>
                <a:gd name="T26" fmla="*/ 27 w 918"/>
                <a:gd name="T27" fmla="*/ 59 h 965"/>
                <a:gd name="T28" fmla="*/ 30 w 918"/>
                <a:gd name="T29" fmla="*/ 81 h 965"/>
                <a:gd name="T30" fmla="*/ 31 w 918"/>
                <a:gd name="T31" fmla="*/ 100 h 965"/>
                <a:gd name="T32" fmla="*/ 32 w 918"/>
                <a:gd name="T33" fmla="*/ 122 h 965"/>
                <a:gd name="T34" fmla="*/ 32 w 918"/>
                <a:gd name="T35" fmla="*/ 144 h 965"/>
                <a:gd name="T36" fmla="*/ 34 w 918"/>
                <a:gd name="T37" fmla="*/ 182 h 965"/>
                <a:gd name="T38" fmla="*/ 31 w 918"/>
                <a:gd name="T39" fmla="*/ 218 h 965"/>
                <a:gd name="T40" fmla="*/ 28 w 918"/>
                <a:gd name="T41" fmla="*/ 223 h 965"/>
                <a:gd name="T42" fmla="*/ 26 w 918"/>
                <a:gd name="T43" fmla="*/ 225 h 965"/>
                <a:gd name="T44" fmla="*/ 13 w 918"/>
                <a:gd name="T45" fmla="*/ 221 h 965"/>
                <a:gd name="T46" fmla="*/ 9 w 918"/>
                <a:gd name="T47" fmla="*/ 203 h 965"/>
                <a:gd name="T48" fmla="*/ 9 w 918"/>
                <a:gd name="T49" fmla="*/ 193 h 96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918"/>
                <a:gd name="T76" fmla="*/ 0 h 965"/>
                <a:gd name="T77" fmla="*/ 918 w 918"/>
                <a:gd name="T78" fmla="*/ 965 h 96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918" h="965">
                  <a:moveTo>
                    <a:pt x="227" y="818"/>
                  </a:moveTo>
                  <a:cubicBezTo>
                    <a:pt x="178" y="802"/>
                    <a:pt x="216" y="822"/>
                    <a:pt x="191" y="782"/>
                  </a:cubicBezTo>
                  <a:cubicBezTo>
                    <a:pt x="176" y="757"/>
                    <a:pt x="144" y="746"/>
                    <a:pt x="118" y="737"/>
                  </a:cubicBezTo>
                  <a:cubicBezTo>
                    <a:pt x="106" y="724"/>
                    <a:pt x="92" y="714"/>
                    <a:pt x="81" y="700"/>
                  </a:cubicBezTo>
                  <a:cubicBezTo>
                    <a:pt x="68" y="683"/>
                    <a:pt x="45" y="646"/>
                    <a:pt x="45" y="646"/>
                  </a:cubicBezTo>
                  <a:cubicBezTo>
                    <a:pt x="30" y="585"/>
                    <a:pt x="10" y="526"/>
                    <a:pt x="0" y="464"/>
                  </a:cubicBezTo>
                  <a:cubicBezTo>
                    <a:pt x="3" y="376"/>
                    <a:pt x="1" y="288"/>
                    <a:pt x="9" y="200"/>
                  </a:cubicBezTo>
                  <a:cubicBezTo>
                    <a:pt x="11" y="175"/>
                    <a:pt x="74" y="139"/>
                    <a:pt x="81" y="136"/>
                  </a:cubicBezTo>
                  <a:cubicBezTo>
                    <a:pt x="153" y="101"/>
                    <a:pt x="222" y="22"/>
                    <a:pt x="291" y="0"/>
                  </a:cubicBezTo>
                  <a:cubicBezTo>
                    <a:pt x="314" y="3"/>
                    <a:pt x="364" y="5"/>
                    <a:pt x="391" y="18"/>
                  </a:cubicBezTo>
                  <a:cubicBezTo>
                    <a:pt x="430" y="37"/>
                    <a:pt x="446" y="46"/>
                    <a:pt x="491" y="55"/>
                  </a:cubicBezTo>
                  <a:cubicBezTo>
                    <a:pt x="555" y="98"/>
                    <a:pt x="638" y="100"/>
                    <a:pt x="691" y="164"/>
                  </a:cubicBezTo>
                  <a:cubicBezTo>
                    <a:pt x="760" y="248"/>
                    <a:pt x="665" y="138"/>
                    <a:pt x="718" y="218"/>
                  </a:cubicBezTo>
                  <a:cubicBezTo>
                    <a:pt x="725" y="229"/>
                    <a:pt x="737" y="236"/>
                    <a:pt x="745" y="246"/>
                  </a:cubicBezTo>
                  <a:cubicBezTo>
                    <a:pt x="770" y="278"/>
                    <a:pt x="782" y="319"/>
                    <a:pt x="809" y="346"/>
                  </a:cubicBezTo>
                  <a:cubicBezTo>
                    <a:pt x="830" y="410"/>
                    <a:pt x="816" y="384"/>
                    <a:pt x="845" y="427"/>
                  </a:cubicBezTo>
                  <a:cubicBezTo>
                    <a:pt x="851" y="457"/>
                    <a:pt x="856" y="488"/>
                    <a:pt x="863" y="518"/>
                  </a:cubicBezTo>
                  <a:cubicBezTo>
                    <a:pt x="871" y="549"/>
                    <a:pt x="884" y="578"/>
                    <a:pt x="890" y="609"/>
                  </a:cubicBezTo>
                  <a:cubicBezTo>
                    <a:pt x="902" y="666"/>
                    <a:pt x="900" y="718"/>
                    <a:pt x="918" y="773"/>
                  </a:cubicBezTo>
                  <a:cubicBezTo>
                    <a:pt x="910" y="845"/>
                    <a:pt x="904" y="901"/>
                    <a:pt x="827" y="927"/>
                  </a:cubicBezTo>
                  <a:cubicBezTo>
                    <a:pt x="803" y="935"/>
                    <a:pt x="778" y="940"/>
                    <a:pt x="754" y="946"/>
                  </a:cubicBezTo>
                  <a:cubicBezTo>
                    <a:pt x="742" y="949"/>
                    <a:pt x="718" y="955"/>
                    <a:pt x="718" y="955"/>
                  </a:cubicBezTo>
                  <a:cubicBezTo>
                    <a:pt x="668" y="954"/>
                    <a:pt x="462" y="965"/>
                    <a:pt x="354" y="937"/>
                  </a:cubicBezTo>
                  <a:cubicBezTo>
                    <a:pt x="316" y="927"/>
                    <a:pt x="272" y="891"/>
                    <a:pt x="245" y="864"/>
                  </a:cubicBezTo>
                  <a:cubicBezTo>
                    <a:pt x="231" y="850"/>
                    <a:pt x="192" y="818"/>
                    <a:pt x="227" y="818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8" name="Freeform 53">
              <a:extLst>
                <a:ext uri="{FF2B5EF4-FFF2-40B4-BE49-F238E27FC236}">
                  <a16:creationId xmlns:a16="http://schemas.microsoft.com/office/drawing/2014/main" id="{57C9E34B-6BBC-D536-7F64-01011C2B4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" y="2065"/>
              <a:ext cx="542" cy="954"/>
            </a:xfrm>
            <a:custGeom>
              <a:avLst/>
              <a:gdLst>
                <a:gd name="T0" fmla="*/ 27 w 869"/>
                <a:gd name="T1" fmla="*/ 186 h 1173"/>
                <a:gd name="T2" fmla="*/ 26 w 869"/>
                <a:gd name="T3" fmla="*/ 222 h 1173"/>
                <a:gd name="T4" fmla="*/ 24 w 869"/>
                <a:gd name="T5" fmla="*/ 255 h 1173"/>
                <a:gd name="T6" fmla="*/ 23 w 869"/>
                <a:gd name="T7" fmla="*/ 268 h 1173"/>
                <a:gd name="T8" fmla="*/ 23 w 869"/>
                <a:gd name="T9" fmla="*/ 272 h 1173"/>
                <a:gd name="T10" fmla="*/ 21 w 869"/>
                <a:gd name="T11" fmla="*/ 276 h 1173"/>
                <a:gd name="T12" fmla="*/ 11 w 869"/>
                <a:gd name="T13" fmla="*/ 269 h 1173"/>
                <a:gd name="T14" fmla="*/ 4 w 869"/>
                <a:gd name="T15" fmla="*/ 252 h 1173"/>
                <a:gd name="T16" fmla="*/ 1 w 869"/>
                <a:gd name="T17" fmla="*/ 237 h 1173"/>
                <a:gd name="T18" fmla="*/ 0 w 869"/>
                <a:gd name="T19" fmla="*/ 225 h 1173"/>
                <a:gd name="T20" fmla="*/ 2 w 869"/>
                <a:gd name="T21" fmla="*/ 118 h 1173"/>
                <a:gd name="T22" fmla="*/ 4 w 869"/>
                <a:gd name="T23" fmla="*/ 55 h 1173"/>
                <a:gd name="T24" fmla="*/ 6 w 869"/>
                <a:gd name="T25" fmla="*/ 39 h 1173"/>
                <a:gd name="T26" fmla="*/ 7 w 869"/>
                <a:gd name="T27" fmla="*/ 32 h 1173"/>
                <a:gd name="T28" fmla="*/ 11 w 869"/>
                <a:gd name="T29" fmla="*/ 17 h 1173"/>
                <a:gd name="T30" fmla="*/ 13 w 869"/>
                <a:gd name="T31" fmla="*/ 11 h 1173"/>
                <a:gd name="T32" fmla="*/ 16 w 869"/>
                <a:gd name="T33" fmla="*/ 0 h 1173"/>
                <a:gd name="T34" fmla="*/ 26 w 869"/>
                <a:gd name="T35" fmla="*/ 20 h 1173"/>
                <a:gd name="T36" fmla="*/ 29 w 869"/>
                <a:gd name="T37" fmla="*/ 48 h 1173"/>
                <a:gd name="T38" fmla="*/ 31 w 869"/>
                <a:gd name="T39" fmla="*/ 59 h 1173"/>
                <a:gd name="T40" fmla="*/ 32 w 869"/>
                <a:gd name="T41" fmla="*/ 72 h 1173"/>
                <a:gd name="T42" fmla="*/ 29 w 869"/>
                <a:gd name="T43" fmla="*/ 167 h 1173"/>
                <a:gd name="T44" fmla="*/ 27 w 869"/>
                <a:gd name="T45" fmla="*/ 186 h 117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69"/>
                <a:gd name="T70" fmla="*/ 0 h 1173"/>
                <a:gd name="T71" fmla="*/ 869 w 869"/>
                <a:gd name="T72" fmla="*/ 1173 h 117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69" h="1173">
                  <a:moveTo>
                    <a:pt x="754" y="791"/>
                  </a:moveTo>
                  <a:cubicBezTo>
                    <a:pt x="743" y="846"/>
                    <a:pt x="731" y="899"/>
                    <a:pt x="699" y="945"/>
                  </a:cubicBezTo>
                  <a:cubicBezTo>
                    <a:pt x="684" y="991"/>
                    <a:pt x="669" y="1036"/>
                    <a:pt x="654" y="1082"/>
                  </a:cubicBezTo>
                  <a:cubicBezTo>
                    <a:pt x="648" y="1100"/>
                    <a:pt x="649" y="1122"/>
                    <a:pt x="636" y="1136"/>
                  </a:cubicBezTo>
                  <a:cubicBezTo>
                    <a:pt x="630" y="1142"/>
                    <a:pt x="626" y="1151"/>
                    <a:pt x="618" y="1155"/>
                  </a:cubicBezTo>
                  <a:cubicBezTo>
                    <a:pt x="601" y="1164"/>
                    <a:pt x="563" y="1173"/>
                    <a:pt x="563" y="1173"/>
                  </a:cubicBezTo>
                  <a:cubicBezTo>
                    <a:pt x="471" y="1168"/>
                    <a:pt x="379" y="1170"/>
                    <a:pt x="290" y="1145"/>
                  </a:cubicBezTo>
                  <a:cubicBezTo>
                    <a:pt x="231" y="1129"/>
                    <a:pt x="182" y="1097"/>
                    <a:pt x="127" y="1073"/>
                  </a:cubicBezTo>
                  <a:cubicBezTo>
                    <a:pt x="93" y="1058"/>
                    <a:pt x="60" y="1039"/>
                    <a:pt x="36" y="1009"/>
                  </a:cubicBezTo>
                  <a:cubicBezTo>
                    <a:pt x="23" y="992"/>
                    <a:pt x="0" y="955"/>
                    <a:pt x="0" y="955"/>
                  </a:cubicBezTo>
                  <a:cubicBezTo>
                    <a:pt x="11" y="805"/>
                    <a:pt x="33" y="644"/>
                    <a:pt x="81" y="500"/>
                  </a:cubicBezTo>
                  <a:cubicBezTo>
                    <a:pt x="92" y="412"/>
                    <a:pt x="99" y="324"/>
                    <a:pt x="109" y="236"/>
                  </a:cubicBezTo>
                  <a:cubicBezTo>
                    <a:pt x="113" y="197"/>
                    <a:pt x="118" y="176"/>
                    <a:pt x="154" y="164"/>
                  </a:cubicBezTo>
                  <a:cubicBezTo>
                    <a:pt x="193" y="123"/>
                    <a:pt x="147" y="165"/>
                    <a:pt x="200" y="136"/>
                  </a:cubicBezTo>
                  <a:cubicBezTo>
                    <a:pt x="241" y="114"/>
                    <a:pt x="266" y="87"/>
                    <a:pt x="309" y="73"/>
                  </a:cubicBezTo>
                  <a:cubicBezTo>
                    <a:pt x="343" y="37"/>
                    <a:pt x="308" y="68"/>
                    <a:pt x="354" y="45"/>
                  </a:cubicBezTo>
                  <a:cubicBezTo>
                    <a:pt x="383" y="30"/>
                    <a:pt x="395" y="11"/>
                    <a:pt x="427" y="0"/>
                  </a:cubicBezTo>
                  <a:cubicBezTo>
                    <a:pt x="520" y="23"/>
                    <a:pt x="626" y="29"/>
                    <a:pt x="709" y="82"/>
                  </a:cubicBezTo>
                  <a:cubicBezTo>
                    <a:pt x="738" y="125"/>
                    <a:pt x="765" y="172"/>
                    <a:pt x="809" y="200"/>
                  </a:cubicBezTo>
                  <a:cubicBezTo>
                    <a:pt x="821" y="218"/>
                    <a:pt x="838" y="234"/>
                    <a:pt x="845" y="255"/>
                  </a:cubicBezTo>
                  <a:cubicBezTo>
                    <a:pt x="851" y="273"/>
                    <a:pt x="863" y="309"/>
                    <a:pt x="863" y="309"/>
                  </a:cubicBezTo>
                  <a:cubicBezTo>
                    <a:pt x="858" y="436"/>
                    <a:pt x="869" y="596"/>
                    <a:pt x="790" y="709"/>
                  </a:cubicBezTo>
                  <a:cubicBezTo>
                    <a:pt x="787" y="717"/>
                    <a:pt x="776" y="791"/>
                    <a:pt x="754" y="791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</p:grpSp>
      <p:sp>
        <p:nvSpPr>
          <p:cNvPr id="69" name="Text Box 54">
            <a:extLst>
              <a:ext uri="{FF2B5EF4-FFF2-40B4-BE49-F238E27FC236}">
                <a16:creationId xmlns:a16="http://schemas.microsoft.com/office/drawing/2014/main" id="{0939F3A2-A250-0096-DCBD-C7CD7802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5475" y="1650331"/>
            <a:ext cx="1470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Raw Data </a:t>
            </a:r>
          </a:p>
        </p:txBody>
      </p:sp>
      <p:sp>
        <p:nvSpPr>
          <p:cNvPr id="70" name="Text Box 55">
            <a:extLst>
              <a:ext uri="{FF2B5EF4-FFF2-40B4-BE49-F238E27FC236}">
                <a16:creationId xmlns:a16="http://schemas.microsoft.com/office/drawing/2014/main" id="{FB38A7C1-7042-42F9-F89C-F63ACD227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5288" y="1593181"/>
            <a:ext cx="3268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Cluster/Stratified Sample</a:t>
            </a:r>
          </a:p>
        </p:txBody>
      </p:sp>
    </p:spTree>
    <p:extLst>
      <p:ext uri="{BB962C8B-B14F-4D97-AF65-F5344CB8AC3E}">
        <p14:creationId xmlns:p14="http://schemas.microsoft.com/office/powerpoint/2010/main" val="103387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Cube Aggregation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F3843E7-3B9D-9922-7944-443D997BC7F4}"/>
              </a:ext>
            </a:extLst>
          </p:cNvPr>
          <p:cNvSpPr txBox="1">
            <a:spLocks noChangeArrowheads="1"/>
          </p:cNvSpPr>
          <p:nvPr/>
        </p:nvSpPr>
        <p:spPr>
          <a:xfrm>
            <a:off x="2511665" y="1160644"/>
            <a:ext cx="9369159" cy="5238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/>
              <a:t>The lowest level of a data cube (base cuboid)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The aggregated data for an </a:t>
            </a:r>
            <a:r>
              <a:rPr lang="en-US" altLang="en-JO">
                <a:solidFill>
                  <a:schemeClr val="hlink"/>
                </a:solidFill>
              </a:rPr>
              <a:t>individual entity of interest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E.g., a customer in a phone calling data warehouse</a:t>
            </a:r>
          </a:p>
          <a:p>
            <a:pPr>
              <a:lnSpc>
                <a:spcPct val="120000"/>
              </a:lnSpc>
            </a:pPr>
            <a:r>
              <a:rPr lang="en-US" altLang="en-JO" sz="2400"/>
              <a:t>Multiple levels of aggregation in data cubes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Further reduce the size of data to deal with</a:t>
            </a:r>
          </a:p>
          <a:p>
            <a:pPr>
              <a:lnSpc>
                <a:spcPct val="120000"/>
              </a:lnSpc>
            </a:pPr>
            <a:r>
              <a:rPr lang="en-US" altLang="en-JO" sz="2400"/>
              <a:t>Reference appropriate levels</a:t>
            </a:r>
          </a:p>
          <a:p>
            <a:pPr lvl="1">
              <a:lnSpc>
                <a:spcPct val="120000"/>
              </a:lnSpc>
            </a:pPr>
            <a:r>
              <a:rPr lang="en-US" altLang="en-JO"/>
              <a:t>Use the smallest representation which is enough to solve the task</a:t>
            </a:r>
          </a:p>
          <a:p>
            <a:pPr>
              <a:lnSpc>
                <a:spcPct val="120000"/>
              </a:lnSpc>
            </a:pPr>
            <a:r>
              <a:rPr lang="en-US" altLang="en-JO" sz="2400"/>
              <a:t>Queries regarding aggregated information should be answered using data cube, when possible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61237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Reduction 3: Data Compression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550F847-7465-CF83-0D80-6F4F8D019B1F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73117"/>
            <a:ext cx="9294730" cy="5019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String compression</a:t>
            </a:r>
          </a:p>
          <a:p>
            <a:pPr lvl="1"/>
            <a:r>
              <a:rPr lang="en-US" altLang="en-JO"/>
              <a:t>There are extensive theories and well-tuned algorithms</a:t>
            </a:r>
          </a:p>
          <a:p>
            <a:pPr lvl="1"/>
            <a:r>
              <a:rPr lang="en-US" altLang="en-JO"/>
              <a:t>Typically lossless, but only limited manipulation is possible without expansion</a:t>
            </a:r>
            <a:endParaRPr lang="en-US" altLang="en-JO">
              <a:sym typeface="Symbol" pitchFamily="2" charset="2"/>
            </a:endParaRPr>
          </a:p>
          <a:p>
            <a:r>
              <a:rPr lang="en-US" altLang="en-JO" sz="2400">
                <a:sym typeface="Symbol" pitchFamily="2" charset="2"/>
              </a:rPr>
              <a:t>Audio/video compression</a:t>
            </a:r>
          </a:p>
          <a:p>
            <a:pPr lvl="1"/>
            <a:r>
              <a:rPr lang="en-US" altLang="en-JO">
                <a:sym typeface="Symbol" pitchFamily="2" charset="2"/>
              </a:rPr>
              <a:t>Typically lossy compression, with progressive refinement</a:t>
            </a:r>
          </a:p>
          <a:p>
            <a:pPr lvl="1"/>
            <a:r>
              <a:rPr lang="en-US" altLang="en-JO">
                <a:sym typeface="Symbol" pitchFamily="2" charset="2"/>
              </a:rPr>
              <a:t>Sometimes small fragments of signal can be reconstructed without reconstructing the whole</a:t>
            </a:r>
          </a:p>
          <a:p>
            <a:r>
              <a:rPr lang="en-US" altLang="en-JO" sz="2400">
                <a:sym typeface="Symbol" pitchFamily="2" charset="2"/>
              </a:rPr>
              <a:t>Time sequence is not audio</a:t>
            </a:r>
          </a:p>
          <a:p>
            <a:pPr lvl="1"/>
            <a:r>
              <a:rPr lang="en-US" altLang="en-JO">
                <a:sym typeface="Symbol" pitchFamily="2" charset="2"/>
              </a:rPr>
              <a:t>Typically short and vary slowly with time</a:t>
            </a:r>
          </a:p>
          <a:p>
            <a:r>
              <a:rPr lang="en-US" altLang="en-JO" sz="2400">
                <a:sym typeface="Symbol" pitchFamily="2" charset="2"/>
              </a:rPr>
              <a:t>Dimensionality and numerosity reduction may also be considered as forms of data compression</a:t>
            </a:r>
          </a:p>
          <a:p>
            <a:pPr lvl="1">
              <a:lnSpc>
                <a:spcPct val="80000"/>
              </a:lnSpc>
            </a:pPr>
            <a:endParaRPr lang="en-US" altLang="en-JO" dirty="0">
              <a:sym typeface="Symbol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27720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Compression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CA7D3D04-8F89-7D94-49F7-7E7B00526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4892" y="1277249"/>
            <a:ext cx="3446463" cy="2595563"/>
          </a:xfrm>
          <a:prstGeom prst="can">
            <a:avLst>
              <a:gd name="adj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Original Data</a:t>
            </a:r>
          </a:p>
        </p:txBody>
      </p:sp>
      <p:sp>
        <p:nvSpPr>
          <p:cNvPr id="18" name="AutoShape 4">
            <a:extLst>
              <a:ext uri="{FF2B5EF4-FFF2-40B4-BE49-F238E27FC236}">
                <a16:creationId xmlns:a16="http://schemas.microsoft.com/office/drawing/2014/main" id="{743914DF-632D-6ACA-091B-C8CB9C8D7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2067" y="1901137"/>
            <a:ext cx="2182813" cy="1608137"/>
          </a:xfrm>
          <a:prstGeom prst="cube">
            <a:avLst>
              <a:gd name="adj" fmla="val 25000"/>
            </a:avLst>
          </a:prstGeom>
          <a:solidFill>
            <a:srgbClr val="F6E6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Compressed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Data</a:t>
            </a:r>
          </a:p>
        </p:txBody>
      </p:sp>
      <p:sp>
        <p:nvSpPr>
          <p:cNvPr id="19" name="Line 5">
            <a:extLst>
              <a:ext uri="{FF2B5EF4-FFF2-40B4-BE49-F238E27FC236}">
                <a16:creationId xmlns:a16="http://schemas.microsoft.com/office/drawing/2014/main" id="{926E34BB-55CD-37F3-6A71-EA0DD5EFFC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6280" y="2656787"/>
            <a:ext cx="1838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6">
            <a:extLst>
              <a:ext uri="{FF2B5EF4-FFF2-40B4-BE49-F238E27FC236}">
                <a16:creationId xmlns:a16="http://schemas.microsoft.com/office/drawing/2014/main" id="{10A78E3F-C41F-38F7-0EB6-34FD4CEF239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76280" y="3231462"/>
            <a:ext cx="1838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Text Box 7">
            <a:extLst>
              <a:ext uri="{FF2B5EF4-FFF2-40B4-BE49-F238E27FC236}">
                <a16:creationId xmlns:a16="http://schemas.microsoft.com/office/drawing/2014/main" id="{F8EED01D-13D7-E891-AEF2-0023214B7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780" y="3317187"/>
            <a:ext cx="111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lossless</a:t>
            </a:r>
          </a:p>
        </p:txBody>
      </p:sp>
      <p:sp>
        <p:nvSpPr>
          <p:cNvPr id="22" name="AutoShape 8">
            <a:extLst>
              <a:ext uri="{FF2B5EF4-FFF2-40B4-BE49-F238E27FC236}">
                <a16:creationId xmlns:a16="http://schemas.microsoft.com/office/drawing/2014/main" id="{2F778AB3-3D69-7C94-2376-FA6A42BED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7605" y="4018862"/>
            <a:ext cx="3286125" cy="2184400"/>
          </a:xfrm>
          <a:prstGeom prst="can">
            <a:avLst>
              <a:gd name="adj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Original Data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Approximated </a:t>
            </a:r>
          </a:p>
        </p:txBody>
      </p:sp>
      <p:sp>
        <p:nvSpPr>
          <p:cNvPr id="23" name="Line 9">
            <a:extLst>
              <a:ext uri="{FF2B5EF4-FFF2-40B4-BE49-F238E27FC236}">
                <a16:creationId xmlns:a16="http://schemas.microsoft.com/office/drawing/2014/main" id="{75B9F7BC-CB49-EB0B-C50C-9D1D98E0F6F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09605" y="3526737"/>
            <a:ext cx="2743200" cy="1806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4" name="Text Box 10">
            <a:extLst>
              <a:ext uri="{FF2B5EF4-FFF2-40B4-BE49-F238E27FC236}">
                <a16:creationId xmlns:a16="http://schemas.microsoft.com/office/drawing/2014/main" id="{E147CA0F-BA7A-2502-5B00-8E6AB50455F2}"/>
              </a:ext>
            </a:extLst>
          </p:cNvPr>
          <p:cNvSpPr txBox="1">
            <a:spLocks noChangeArrowheads="1"/>
          </p:cNvSpPr>
          <p:nvPr/>
        </p:nvSpPr>
        <p:spPr bwMode="auto">
          <a:xfrm rot="19802972">
            <a:off x="7484330" y="4434787"/>
            <a:ext cx="811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>
                <a:latin typeface="Times New Roman" panose="02020603050405020304" pitchFamily="18" charset="0"/>
              </a:rPr>
              <a:t>lossy</a:t>
            </a:r>
          </a:p>
        </p:txBody>
      </p:sp>
    </p:spTree>
    <p:extLst>
      <p:ext uri="{BB962C8B-B14F-4D97-AF65-F5344CB8AC3E}">
        <p14:creationId xmlns:p14="http://schemas.microsoft.com/office/powerpoint/2010/main" val="15238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743741" y="1740375"/>
            <a:ext cx="7234068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6FF359F4-71AF-7F0A-BB41-17DFD21FF18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565758" y="499305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99863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Transformation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EACF9418-F173-A07C-5E1C-873F89268181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4" y="1331022"/>
            <a:ext cx="9180178" cy="533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A function that maps the entire set of values of a given attribute to a new set of replacement values </a:t>
            </a:r>
            <a:r>
              <a:rPr lang="en-US" altLang="en-JO" sz="2000" dirty="0" err="1"/>
              <a:t>s.t.</a:t>
            </a:r>
            <a:r>
              <a:rPr lang="en-US" altLang="en-JO" sz="2000" dirty="0"/>
              <a:t> each old value can be identified with one of the new values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JO" sz="2000" b="1" dirty="0"/>
              <a:t>Methods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Smoothing: Remove noise from data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Attribute/feature construction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New attributes constructed from the given ones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Aggregation: Summarization, data cube construction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Normalization: Scaled to fall within a smaller, specified range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min-max normalization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z-score normalization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normalization by decimal scaling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JO" sz="2000" dirty="0"/>
              <a:t>Discretization: Concept hierarchy climbing</a:t>
            </a:r>
          </a:p>
        </p:txBody>
      </p:sp>
    </p:spTree>
    <p:extLst>
      <p:ext uri="{BB962C8B-B14F-4D97-AF65-F5344CB8AC3E}">
        <p14:creationId xmlns:p14="http://schemas.microsoft.com/office/powerpoint/2010/main" val="345360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08E0D50-21EE-3FA5-FD89-A6AA139D3337}"/>
              </a:ext>
            </a:extLst>
          </p:cNvPr>
          <p:cNvSpPr txBox="1">
            <a:spLocks noChangeArrowheads="1"/>
          </p:cNvSpPr>
          <p:nvPr/>
        </p:nvSpPr>
        <p:spPr>
          <a:xfrm>
            <a:off x="2507717" y="1255132"/>
            <a:ext cx="9233707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b="1" dirty="0"/>
              <a:t>Min-max normalization</a:t>
            </a:r>
            <a:r>
              <a:rPr lang="en-US" altLang="en-JO" sz="2000" dirty="0"/>
              <a:t>: to [</a:t>
            </a:r>
            <a:r>
              <a:rPr lang="en-US" altLang="en-JO" sz="2000" dirty="0" err="1"/>
              <a:t>new_min</a:t>
            </a:r>
            <a:r>
              <a:rPr lang="en-US" altLang="en-JO" sz="2000" baseline="-25000" dirty="0" err="1"/>
              <a:t>A</a:t>
            </a:r>
            <a:r>
              <a:rPr lang="en-US" altLang="en-JO" sz="2000" dirty="0"/>
              <a:t>, </a:t>
            </a:r>
            <a:r>
              <a:rPr lang="en-US" altLang="en-JO" sz="2000" dirty="0" err="1"/>
              <a:t>new_max</a:t>
            </a:r>
            <a:r>
              <a:rPr lang="en-US" altLang="en-JO" sz="2000" baseline="-25000" dirty="0" err="1"/>
              <a:t>A</a:t>
            </a:r>
            <a:r>
              <a:rPr lang="en-US" altLang="en-JO" sz="2000" dirty="0"/>
              <a:t>]</a:t>
            </a:r>
          </a:p>
          <a:p>
            <a:pPr lvl="1"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Ex.  Let income range $12,000 to $98,000 normalized to [0.0, 1.0].  Then $73,600 is mapped to  </a:t>
            </a:r>
          </a:p>
          <a:p>
            <a:pPr>
              <a:lnSpc>
                <a:spcPct val="120000"/>
              </a:lnSpc>
            </a:pPr>
            <a:r>
              <a:rPr lang="en-US" altLang="en-JO" sz="2000" b="1" dirty="0"/>
              <a:t>Z-score normalization</a:t>
            </a:r>
            <a:r>
              <a:rPr lang="en-US" altLang="en-JO" sz="2000" dirty="0"/>
              <a:t> (</a:t>
            </a:r>
            <a:r>
              <a:rPr lang="el-GR" altLang="en-JO" sz="2000" dirty="0"/>
              <a:t>μ</a:t>
            </a:r>
            <a:r>
              <a:rPr lang="en-US" altLang="en-JO" sz="2000" dirty="0"/>
              <a:t>: mean, </a:t>
            </a:r>
            <a:r>
              <a:rPr lang="el-GR" altLang="en-JO" sz="2000" dirty="0"/>
              <a:t>σ</a:t>
            </a:r>
            <a:r>
              <a:rPr lang="en-US" altLang="en-JO" sz="2000" dirty="0"/>
              <a:t>: standard deviation):</a:t>
            </a:r>
          </a:p>
          <a:p>
            <a:pPr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endParaRPr lang="en-US" altLang="en-JO" sz="2000" dirty="0"/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Ex. Let </a:t>
            </a:r>
            <a:r>
              <a:rPr lang="el-GR" altLang="en-JO" sz="2000" dirty="0"/>
              <a:t>μ</a:t>
            </a:r>
            <a:r>
              <a:rPr lang="en-US" altLang="en-JO" sz="2000" dirty="0"/>
              <a:t> = 54,000, </a:t>
            </a:r>
            <a:r>
              <a:rPr lang="el-GR" altLang="en-JO" sz="2000" dirty="0"/>
              <a:t>σ</a:t>
            </a:r>
            <a:r>
              <a:rPr lang="en-US" altLang="en-JO" sz="2000" dirty="0"/>
              <a:t> = 16,000.  Then </a:t>
            </a:r>
            <a:endParaRPr lang="el-GR" altLang="en-JO" sz="2000" dirty="0"/>
          </a:p>
          <a:p>
            <a:pPr>
              <a:lnSpc>
                <a:spcPct val="120000"/>
              </a:lnSpc>
            </a:pPr>
            <a:r>
              <a:rPr lang="en-US" altLang="en-JO" sz="2000" b="1" dirty="0"/>
              <a:t>Normalization by decimal scaling</a:t>
            </a:r>
          </a:p>
        </p:txBody>
      </p:sp>
      <p:graphicFrame>
        <p:nvGraphicFramePr>
          <p:cNvPr id="19" name="Object 5">
            <a:extLst>
              <a:ext uri="{FF2B5EF4-FFF2-40B4-BE49-F238E27FC236}">
                <a16:creationId xmlns:a16="http://schemas.microsoft.com/office/drawing/2014/main" id="{6B1015B2-AB28-3F3D-ADEE-736601F333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9519702"/>
              </p:ext>
            </p:extLst>
          </p:nvPr>
        </p:nvGraphicFramePr>
        <p:xfrm>
          <a:off x="3516135" y="1777552"/>
          <a:ext cx="5943600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76949300" imgH="9067800" progId="Equation.3">
                  <p:embed/>
                </p:oleObj>
              </mc:Choice>
              <mc:Fallback>
                <p:oleObj name="Equation" r:id="rId9" imgW="76949300" imgH="9067800" progId="Equation.3">
                  <p:embed/>
                  <p:pic>
                    <p:nvPicPr>
                      <p:cNvPr id="118789" name="Object 5">
                        <a:extLst>
                          <a:ext uri="{FF2B5EF4-FFF2-40B4-BE49-F238E27FC236}">
                            <a16:creationId xmlns:a16="http://schemas.microsoft.com/office/drawing/2014/main" id="{44ABAC45-8DA8-B7F6-33C5-12153B9A9CB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135" y="1777552"/>
                        <a:ext cx="5943600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6">
            <a:extLst>
              <a:ext uri="{FF2B5EF4-FFF2-40B4-BE49-F238E27FC236}">
                <a16:creationId xmlns:a16="http://schemas.microsoft.com/office/drawing/2014/main" id="{CFF8E3A4-C65C-7658-CCA9-2F560B66AB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6091647"/>
              </p:ext>
            </p:extLst>
          </p:nvPr>
        </p:nvGraphicFramePr>
        <p:xfrm>
          <a:off x="3516135" y="3936882"/>
          <a:ext cx="1447800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4630400" imgH="9067800" progId="Equation.3">
                  <p:embed/>
                </p:oleObj>
              </mc:Choice>
              <mc:Fallback>
                <p:oleObj name="Equation" r:id="rId11" imgW="14630400" imgH="9067800" progId="Equation.3">
                  <p:embed/>
                  <p:pic>
                    <p:nvPicPr>
                      <p:cNvPr id="118790" name="Object 6">
                        <a:extLst>
                          <a:ext uri="{FF2B5EF4-FFF2-40B4-BE49-F238E27FC236}">
                            <a16:creationId xmlns:a16="http://schemas.microsoft.com/office/drawing/2014/main" id="{940B17A5-001E-3751-390E-307A3F8956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135" y="3936882"/>
                        <a:ext cx="1447800" cy="70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7">
            <a:extLst>
              <a:ext uri="{FF2B5EF4-FFF2-40B4-BE49-F238E27FC236}">
                <a16:creationId xmlns:a16="http://schemas.microsoft.com/office/drawing/2014/main" id="{33591C03-81E6-BFAD-41FB-B81B429E80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878562"/>
              </p:ext>
            </p:extLst>
          </p:nvPr>
        </p:nvGraphicFramePr>
        <p:xfrm>
          <a:off x="3475678" y="5536388"/>
          <a:ext cx="1066800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11404600" imgH="9067800" progId="Equation.3">
                  <p:embed/>
                </p:oleObj>
              </mc:Choice>
              <mc:Fallback>
                <p:oleObj name="Equation" r:id="rId13" imgW="11404600" imgH="9067800" progId="Equation.3">
                  <p:embed/>
                  <p:pic>
                    <p:nvPicPr>
                      <p:cNvPr id="118791" name="Object 7">
                        <a:extLst>
                          <a:ext uri="{FF2B5EF4-FFF2-40B4-BE49-F238E27FC236}">
                            <a16:creationId xmlns:a16="http://schemas.microsoft.com/office/drawing/2014/main" id="{8EB8721D-BD7D-6E22-3C5C-AF874385B5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5678" y="5536388"/>
                        <a:ext cx="1066800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4">
            <a:extLst>
              <a:ext uri="{FF2B5EF4-FFF2-40B4-BE49-F238E27FC236}">
                <a16:creationId xmlns:a16="http://schemas.microsoft.com/office/drawing/2014/main" id="{D29C29CF-35C3-9102-EE1B-44FD408E98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769897"/>
              </p:ext>
            </p:extLst>
          </p:nvPr>
        </p:nvGraphicFramePr>
        <p:xfrm>
          <a:off x="4722159" y="2944309"/>
          <a:ext cx="251460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51206400" imgH="9652000" progId="Equation.3">
                  <p:embed/>
                </p:oleObj>
              </mc:Choice>
              <mc:Fallback>
                <p:oleObj name="Equation" r:id="rId15" imgW="51206400" imgH="9652000" progId="Equation.3">
                  <p:embed/>
                  <p:pic>
                    <p:nvPicPr>
                      <p:cNvPr id="118788" name="Object 4">
                        <a:extLst>
                          <a:ext uri="{FF2B5EF4-FFF2-40B4-BE49-F238E27FC236}">
                            <a16:creationId xmlns:a16="http://schemas.microsoft.com/office/drawing/2014/main" id="{2D3418AD-42A4-9128-E639-481AC37046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2159" y="2944309"/>
                        <a:ext cx="2514600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">
            <a:extLst>
              <a:ext uri="{FF2B5EF4-FFF2-40B4-BE49-F238E27FC236}">
                <a16:creationId xmlns:a16="http://schemas.microsoft.com/office/drawing/2014/main" id="{A273F58B-D438-F647-7C28-2651EB351E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636237"/>
              </p:ext>
            </p:extLst>
          </p:nvPr>
        </p:nvGraphicFramePr>
        <p:xfrm>
          <a:off x="7124570" y="4752511"/>
          <a:ext cx="1952625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34518600" imgH="9652000" progId="Equation.3">
                  <p:embed/>
                </p:oleObj>
              </mc:Choice>
              <mc:Fallback>
                <p:oleObj name="Equation" r:id="rId17" imgW="34518600" imgH="9652000" progId="Equation.3">
                  <p:embed/>
                  <p:pic>
                    <p:nvPicPr>
                      <p:cNvPr id="118794" name="Object 10">
                        <a:extLst>
                          <a:ext uri="{FF2B5EF4-FFF2-40B4-BE49-F238E27FC236}">
                            <a16:creationId xmlns:a16="http://schemas.microsoft.com/office/drawing/2014/main" id="{9E8B3212-3A8E-C9E2-E58A-D3811501B2E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4570" y="4752511"/>
                        <a:ext cx="1952625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 Box 9">
            <a:extLst>
              <a:ext uri="{FF2B5EF4-FFF2-40B4-BE49-F238E27FC236}">
                <a16:creationId xmlns:a16="http://schemas.microsoft.com/office/drawing/2014/main" id="{0FF56C98-9500-8FBB-1620-E2723C616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168" y="5739300"/>
            <a:ext cx="57700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000" dirty="0">
                <a:latin typeface="Times New Roman" panose="02020603050405020304" pitchFamily="18" charset="0"/>
              </a:rPr>
              <a:t>Where </a:t>
            </a:r>
            <a:r>
              <a:rPr lang="en-US" altLang="en-JO" sz="2400" i="1" dirty="0">
                <a:latin typeface="Times New Roman" panose="02020603050405020304" pitchFamily="18" charset="0"/>
              </a:rPr>
              <a:t>j</a:t>
            </a:r>
            <a:r>
              <a:rPr lang="en-US" altLang="en-JO" sz="2000" dirty="0">
                <a:latin typeface="Times New Roman" panose="02020603050405020304" pitchFamily="18" charset="0"/>
              </a:rPr>
              <a:t> is the smallest integer such that Max(|</a:t>
            </a:r>
            <a:r>
              <a:rPr lang="el-GR" altLang="en-J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ν</a:t>
            </a:r>
            <a:r>
              <a:rPr lang="en-US" altLang="en-J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altLang="en-JO" sz="2000" dirty="0">
                <a:latin typeface="Times New Roman" panose="02020603050405020304" pitchFamily="18" charset="0"/>
              </a:rPr>
              <a:t>|) &lt; 1</a:t>
            </a:r>
            <a:endParaRPr lang="en-US" altLang="en-JO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89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C90AD80-2EE1-5D90-7473-B9AA78C1AE25}"/>
              </a:ext>
            </a:extLst>
          </p:cNvPr>
          <p:cNvSpPr txBox="1">
            <a:spLocks noChangeArrowheads="1"/>
          </p:cNvSpPr>
          <p:nvPr/>
        </p:nvSpPr>
        <p:spPr>
          <a:xfrm>
            <a:off x="2531172" y="1208891"/>
            <a:ext cx="9280909" cy="50519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dirty="0"/>
              <a:t>Three types of attributes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Nominal—values from an unordered set, e.g., color, profession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Ordinal—values from an ordered set, e.g., military or academic rank 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Numeric—real numbers, e.g., integer or real numbers</a:t>
            </a:r>
          </a:p>
          <a:p>
            <a:pPr>
              <a:lnSpc>
                <a:spcPct val="120000"/>
              </a:lnSpc>
            </a:pPr>
            <a:r>
              <a:rPr lang="en-US" altLang="en-JO" sz="2000" b="1" dirty="0"/>
              <a:t>Discretization</a:t>
            </a:r>
            <a:r>
              <a:rPr lang="en-US" altLang="en-JO" sz="2000" dirty="0"/>
              <a:t>: Divide the range of a continuous attribute into intervals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Interval labels can then be used to replace actual data values 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Reduce data size by discretization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Supervised vs. unsupervised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Split (top-down) vs. merge (bottom-up)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Discretization can be performed recursively on an attribute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Prepare for further analysis, e.g.,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1234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Discretization Methods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8B5F9928-C1F1-8EF7-AC7C-5E5B7D5EBAAC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79900"/>
            <a:ext cx="9294730" cy="4823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Typical methods: All the methods can be applied recursively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Binning</a:t>
            </a:r>
            <a:r>
              <a:rPr lang="en-US" altLang="en-JO" dirty="0"/>
              <a:t> </a:t>
            </a:r>
          </a:p>
          <a:p>
            <a:pPr lvl="2">
              <a:lnSpc>
                <a:spcPct val="120000"/>
              </a:lnSpc>
            </a:pPr>
            <a:r>
              <a:rPr lang="en-US" altLang="en-JO" dirty="0"/>
              <a:t>Top-down split, unsupervised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Histogram analysis</a:t>
            </a:r>
          </a:p>
          <a:p>
            <a:pPr lvl="2">
              <a:lnSpc>
                <a:spcPct val="120000"/>
              </a:lnSpc>
            </a:pPr>
            <a:r>
              <a:rPr lang="en-US" altLang="en-JO" dirty="0"/>
              <a:t>Top-down split, unsupervised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Clustering analysis</a:t>
            </a:r>
            <a:r>
              <a:rPr lang="en-US" altLang="en-JO" dirty="0"/>
              <a:t> (unsupervised, top-down split or bottom-up merge)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</a:rPr>
              <a:t>Decision-tree analysis</a:t>
            </a:r>
            <a:r>
              <a:rPr lang="en-US" altLang="en-JO" dirty="0"/>
              <a:t> (supervised, top-down split)</a:t>
            </a:r>
          </a:p>
          <a:p>
            <a:pPr lvl="1">
              <a:lnSpc>
                <a:spcPct val="120000"/>
              </a:lnSpc>
            </a:pPr>
            <a:r>
              <a:rPr lang="en-US" altLang="en-JO" dirty="0">
                <a:solidFill>
                  <a:schemeClr val="hlink"/>
                </a:solidFill>
                <a:sym typeface="Symbol" pitchFamily="2" charset="2"/>
              </a:rPr>
              <a:t>Correlation (e.g., </a:t>
            </a:r>
            <a:r>
              <a:rPr lang="en-US" altLang="en-JO" baseline="30000" dirty="0">
                <a:solidFill>
                  <a:schemeClr val="hlink"/>
                </a:solidFill>
              </a:rPr>
              <a:t>2</a:t>
            </a:r>
            <a:r>
              <a:rPr lang="en-US" altLang="en-JO" dirty="0">
                <a:solidFill>
                  <a:schemeClr val="hlink"/>
                </a:solidFill>
              </a:rPr>
              <a:t>) analysis</a:t>
            </a:r>
            <a:r>
              <a:rPr lang="en-US" altLang="en-JO" dirty="0"/>
              <a:t> (unsupervised, bottom-up merge)</a:t>
            </a:r>
          </a:p>
        </p:txBody>
      </p:sp>
    </p:spTree>
    <p:extLst>
      <p:ext uri="{BB962C8B-B14F-4D97-AF65-F5344CB8AC3E}">
        <p14:creationId xmlns:p14="http://schemas.microsoft.com/office/powerpoint/2010/main" val="34344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8097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Simple Discretization: Binning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7F34F7E-C7DE-238C-F044-DA4F0EC0976A}"/>
              </a:ext>
            </a:extLst>
          </p:cNvPr>
          <p:cNvSpPr txBox="1">
            <a:spLocks noChangeArrowheads="1"/>
          </p:cNvSpPr>
          <p:nvPr/>
        </p:nvSpPr>
        <p:spPr>
          <a:xfrm>
            <a:off x="2493758" y="1118941"/>
            <a:ext cx="9318323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JO" sz="2000" dirty="0">
                <a:solidFill>
                  <a:schemeClr val="hlink"/>
                </a:solidFill>
              </a:rPr>
              <a:t>Equal-width</a:t>
            </a:r>
            <a:r>
              <a:rPr lang="en-US" altLang="en-JO" sz="2000" dirty="0"/>
              <a:t> (distance) partitioning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Divides the range into </a:t>
            </a:r>
            <a:r>
              <a:rPr lang="en-US" altLang="en-JO" sz="2000" i="1" dirty="0"/>
              <a:t>N</a:t>
            </a:r>
            <a:r>
              <a:rPr lang="en-US" altLang="en-JO" sz="2000" dirty="0"/>
              <a:t> intervals of equal size: </a:t>
            </a:r>
            <a:r>
              <a:rPr lang="en-US" altLang="en-JO" sz="2000" dirty="0">
                <a:solidFill>
                  <a:srgbClr val="39513E"/>
                </a:solidFill>
              </a:rPr>
              <a:t>uniform grid</a:t>
            </a:r>
            <a:endParaRPr lang="en-US" altLang="en-JO" sz="2000" dirty="0">
              <a:solidFill>
                <a:schemeClr val="hlink"/>
              </a:solidFill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if </a:t>
            </a:r>
            <a:r>
              <a:rPr lang="en-US" altLang="en-JO" sz="2000" i="1" dirty="0"/>
              <a:t>A</a:t>
            </a:r>
            <a:r>
              <a:rPr lang="en-US" altLang="en-JO" sz="2000" dirty="0"/>
              <a:t> and </a:t>
            </a:r>
            <a:r>
              <a:rPr lang="en-US" altLang="en-JO" sz="2000" i="1" dirty="0"/>
              <a:t>B</a:t>
            </a:r>
            <a:r>
              <a:rPr lang="en-US" altLang="en-JO" sz="2000" dirty="0"/>
              <a:t> are the lowest and highest values of the attribute, the width of intervals will be: </a:t>
            </a:r>
            <a:r>
              <a:rPr lang="en-US" altLang="en-JO" sz="2000" i="1" dirty="0"/>
              <a:t>W </a:t>
            </a:r>
            <a:r>
              <a:rPr lang="en-US" altLang="en-JO" sz="2000" dirty="0"/>
              <a:t>= (</a:t>
            </a:r>
            <a:r>
              <a:rPr lang="en-US" altLang="en-JO" sz="2000" i="1" dirty="0"/>
              <a:t>B </a:t>
            </a:r>
            <a:r>
              <a:rPr lang="en-US" altLang="en-JO" sz="2000" dirty="0"/>
              <a:t>–</a:t>
            </a:r>
            <a:r>
              <a:rPr lang="en-US" altLang="en-JO" sz="2000" i="1" dirty="0"/>
              <a:t>A</a:t>
            </a:r>
            <a:r>
              <a:rPr lang="en-US" altLang="en-JO" sz="2000" dirty="0"/>
              <a:t>)/</a:t>
            </a:r>
            <a:r>
              <a:rPr lang="en-US" altLang="en-JO" sz="2000" i="1" dirty="0"/>
              <a:t>N.</a:t>
            </a:r>
            <a:endParaRPr lang="en-US" altLang="en-JO" sz="2000" dirty="0"/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The most straightforward, but outliers may dominate presentation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Skewed data is not handled well</a:t>
            </a:r>
            <a:endParaRPr lang="en-US" altLang="en-JO" sz="2000" i="1" dirty="0"/>
          </a:p>
          <a:p>
            <a:pPr>
              <a:lnSpc>
                <a:spcPct val="150000"/>
              </a:lnSpc>
            </a:pPr>
            <a:r>
              <a:rPr lang="en-US" altLang="en-JO" sz="2000" dirty="0">
                <a:solidFill>
                  <a:schemeClr val="hlink"/>
                </a:solidFill>
              </a:rPr>
              <a:t>Equal-depth</a:t>
            </a:r>
            <a:r>
              <a:rPr lang="en-US" altLang="en-JO" sz="2000" dirty="0"/>
              <a:t> (frequency) partitioning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Divides the range into </a:t>
            </a:r>
            <a:r>
              <a:rPr lang="en-US" altLang="en-JO" sz="2000" i="1" dirty="0"/>
              <a:t>N</a:t>
            </a:r>
            <a:r>
              <a:rPr lang="en-US" altLang="en-JO" sz="2000" dirty="0"/>
              <a:t> intervals, each containing approximately same number of samples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Good data scaling</a:t>
            </a: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en-US" altLang="en-JO" sz="2000" dirty="0"/>
              <a:t>Managing categorical attributes can be tricky</a:t>
            </a:r>
          </a:p>
        </p:txBody>
      </p:sp>
    </p:spTree>
    <p:extLst>
      <p:ext uri="{BB962C8B-B14F-4D97-AF65-F5344CB8AC3E}">
        <p14:creationId xmlns:p14="http://schemas.microsoft.com/office/powerpoint/2010/main" val="428908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208700"/>
            <a:ext cx="6431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Binning</a:t>
            </a:r>
            <a:r>
              <a:rPr lang="en-US" altLang="en-JO" sz="54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Methods</a:t>
            </a:r>
            <a:r>
              <a:rPr lang="en-US" altLang="en-JO" sz="54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for</a:t>
            </a:r>
            <a:r>
              <a:rPr lang="en-US" altLang="en-JO" sz="54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Smoothing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577633FC-A9F6-37D6-4297-9F77AD55CF21}"/>
              </a:ext>
            </a:extLst>
          </p:cNvPr>
          <p:cNvSpPr txBox="1">
            <a:spLocks noChangeArrowheads="1"/>
          </p:cNvSpPr>
          <p:nvPr/>
        </p:nvSpPr>
        <p:spPr>
          <a:xfrm>
            <a:off x="2482604" y="1255548"/>
            <a:ext cx="9329478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q"/>
            </a:pPr>
            <a:r>
              <a:rPr lang="en-US" altLang="en-JO" sz="2000" dirty="0"/>
              <a:t>Sorted data for price (in dollars): 4, 8, 9, 15, 21, 21, 24, 25, 26, 28, 29, 34</a:t>
            </a:r>
          </a:p>
          <a:p>
            <a:pPr>
              <a:buFontTx/>
              <a:buNone/>
            </a:pPr>
            <a:r>
              <a:rPr lang="en-US" altLang="en-JO" sz="2000" dirty="0"/>
              <a:t>*  Partition into equal-frequency (</a:t>
            </a:r>
            <a:r>
              <a:rPr lang="en-US" altLang="en-JO" sz="2000" b="1" dirty="0" err="1"/>
              <a:t>equi</a:t>
            </a:r>
            <a:r>
              <a:rPr lang="en-US" altLang="en-JO" sz="2000" b="1" dirty="0"/>
              <a:t>-depth</a:t>
            </a:r>
            <a:r>
              <a:rPr lang="en-US" altLang="en-JO" sz="2000" dirty="0"/>
              <a:t>) bins:</a:t>
            </a:r>
          </a:p>
          <a:p>
            <a:pPr>
              <a:buFontTx/>
              <a:buNone/>
            </a:pPr>
            <a:r>
              <a:rPr lang="en-US" altLang="en-JO" sz="2000" dirty="0"/>
              <a:t>      - Bin 1: 4, 8, 9, 15</a:t>
            </a:r>
          </a:p>
          <a:p>
            <a:pPr>
              <a:buFontTx/>
              <a:buNone/>
            </a:pPr>
            <a:r>
              <a:rPr lang="en-US" altLang="en-JO" sz="2000" dirty="0"/>
              <a:t>      - Bin 2: 21, 21, 24, 25</a:t>
            </a:r>
          </a:p>
          <a:p>
            <a:pPr>
              <a:buFontTx/>
              <a:buNone/>
            </a:pPr>
            <a:r>
              <a:rPr lang="en-US" altLang="en-JO" sz="2000" dirty="0"/>
              <a:t>      - Bin 3: 26, 28, 29, 34</a:t>
            </a:r>
          </a:p>
          <a:p>
            <a:pPr>
              <a:buFontTx/>
              <a:buNone/>
            </a:pPr>
            <a:r>
              <a:rPr lang="en-US" altLang="en-JO" sz="2000" dirty="0"/>
              <a:t>*  Smoothing by </a:t>
            </a:r>
            <a:r>
              <a:rPr lang="en-US" altLang="en-JO" sz="2000" b="1" dirty="0"/>
              <a:t>bin means</a:t>
            </a:r>
            <a:r>
              <a:rPr lang="en-US" altLang="en-JO" sz="2000" dirty="0"/>
              <a:t>:</a:t>
            </a:r>
          </a:p>
          <a:p>
            <a:pPr>
              <a:buFontTx/>
              <a:buNone/>
            </a:pPr>
            <a:r>
              <a:rPr lang="en-US" altLang="en-JO" sz="2000" dirty="0"/>
              <a:t>      - Bin 1: 9, 9, 9, 9</a:t>
            </a:r>
          </a:p>
          <a:p>
            <a:pPr>
              <a:buFontTx/>
              <a:buNone/>
            </a:pPr>
            <a:r>
              <a:rPr lang="en-US" altLang="en-JO" sz="2000" dirty="0"/>
              <a:t>      - Bin 2: 23, 23, 23, 23</a:t>
            </a:r>
          </a:p>
          <a:p>
            <a:pPr>
              <a:buFontTx/>
              <a:buNone/>
            </a:pPr>
            <a:r>
              <a:rPr lang="en-US" altLang="en-JO" sz="2000" dirty="0"/>
              <a:t>      - Bin 3: 29, 29, 29, 29</a:t>
            </a:r>
          </a:p>
          <a:p>
            <a:pPr>
              <a:buFontTx/>
              <a:buNone/>
            </a:pPr>
            <a:r>
              <a:rPr lang="en-US" altLang="en-JO" sz="2000" dirty="0"/>
              <a:t>*  Smoothing by </a:t>
            </a:r>
            <a:r>
              <a:rPr lang="en-US" altLang="en-JO" sz="2000" b="1" dirty="0"/>
              <a:t>bin boundaries</a:t>
            </a:r>
            <a:r>
              <a:rPr lang="en-US" altLang="en-JO" sz="2000" dirty="0"/>
              <a:t>:</a:t>
            </a:r>
          </a:p>
          <a:p>
            <a:pPr>
              <a:buFontTx/>
              <a:buNone/>
            </a:pPr>
            <a:r>
              <a:rPr lang="en-US" altLang="en-JO" sz="2000" dirty="0"/>
              <a:t>      - Bin 1: 4, 4, 4, 15</a:t>
            </a:r>
          </a:p>
          <a:p>
            <a:pPr>
              <a:buFontTx/>
              <a:buNone/>
            </a:pPr>
            <a:r>
              <a:rPr lang="en-US" altLang="en-JO" sz="2000" dirty="0"/>
              <a:t>      - Bin 2: 21, 21, 25, 25</a:t>
            </a:r>
          </a:p>
          <a:p>
            <a:pPr>
              <a:buFontTx/>
              <a:buNone/>
            </a:pPr>
            <a:r>
              <a:rPr lang="en-US" altLang="en-JO" sz="2000" dirty="0"/>
              <a:t>      - Bin 3: 26, 26, 26, 34</a:t>
            </a:r>
          </a:p>
        </p:txBody>
      </p:sp>
    </p:spTree>
    <p:extLst>
      <p:ext uri="{BB962C8B-B14F-4D97-AF65-F5344CB8AC3E}">
        <p14:creationId xmlns:p14="http://schemas.microsoft.com/office/powerpoint/2010/main" val="293399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-69595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Discretization Without Using Class Labels</a:t>
            </a:r>
            <a:b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(Binning vs. Clustering)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F5E88BFE-630A-D1A2-C07F-9E25FE059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315" y="1351674"/>
            <a:ext cx="4114800" cy="205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4F95F921-BC57-A696-11EF-1AD3E209C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115" y="1275474"/>
            <a:ext cx="449580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>
            <a:extLst>
              <a:ext uri="{FF2B5EF4-FFF2-40B4-BE49-F238E27FC236}">
                <a16:creationId xmlns:a16="http://schemas.microsoft.com/office/drawing/2014/main" id="{AF3F1B9B-CD45-02E6-C415-53272AEDB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315" y="3637674"/>
            <a:ext cx="419100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6">
            <a:extLst>
              <a:ext uri="{FF2B5EF4-FFF2-40B4-BE49-F238E27FC236}">
                <a16:creationId xmlns:a16="http://schemas.microsoft.com/office/drawing/2014/main" id="{32DC1335-B77A-69ED-E73E-E2EE846C0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5715" y="3485274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21" name="Text Box 7">
            <a:extLst>
              <a:ext uri="{FF2B5EF4-FFF2-40B4-BE49-F238E27FC236}">
                <a16:creationId xmlns:a16="http://schemas.microsoft.com/office/drawing/2014/main" id="{25CE2527-DBB3-0EE7-F596-0140F49F4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7115" y="3561474"/>
            <a:ext cx="1905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 dirty="0">
                <a:latin typeface="Arial" panose="020B0604020202020204" pitchFamily="34" charset="0"/>
              </a:rPr>
              <a:t>Data</a:t>
            </a:r>
          </a:p>
        </p:txBody>
      </p:sp>
      <p:sp>
        <p:nvSpPr>
          <p:cNvPr id="22" name="Text Box 8">
            <a:extLst>
              <a:ext uri="{FF2B5EF4-FFF2-40B4-BE49-F238E27FC236}">
                <a16:creationId xmlns:a16="http://schemas.microsoft.com/office/drawing/2014/main" id="{8BE79489-471F-69B0-B90F-64F157EC7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6115" y="3637674"/>
            <a:ext cx="2667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>
                <a:latin typeface="Arial" panose="020B0604020202020204" pitchFamily="34" charset="0"/>
              </a:rPr>
              <a:t>Equal interval width (binning)</a:t>
            </a:r>
          </a:p>
        </p:txBody>
      </p:sp>
      <p:sp>
        <p:nvSpPr>
          <p:cNvPr id="23" name="Text Box 9">
            <a:extLst>
              <a:ext uri="{FF2B5EF4-FFF2-40B4-BE49-F238E27FC236}">
                <a16:creationId xmlns:a16="http://schemas.microsoft.com/office/drawing/2014/main" id="{82D71E81-45D0-FB6B-FC1F-7729912E9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2315" y="5999874"/>
            <a:ext cx="2514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>
                <a:latin typeface="Arial" panose="020B0604020202020204" pitchFamily="34" charset="0"/>
              </a:rPr>
              <a:t>Equal frequency (binning)</a:t>
            </a:r>
          </a:p>
        </p:txBody>
      </p:sp>
      <p:sp>
        <p:nvSpPr>
          <p:cNvPr id="24" name="Text Box 10">
            <a:extLst>
              <a:ext uri="{FF2B5EF4-FFF2-40B4-BE49-F238E27FC236}">
                <a16:creationId xmlns:a16="http://schemas.microsoft.com/office/drawing/2014/main" id="{A6B4CED2-63B5-1F46-6CBE-2332A9724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15" y="5999874"/>
            <a:ext cx="3733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1400" b="1">
                <a:latin typeface="Arial" panose="020B0604020202020204" pitchFamily="34" charset="0"/>
              </a:rPr>
              <a:t>K-means clustering leads to better results</a:t>
            </a:r>
          </a:p>
        </p:txBody>
      </p:sp>
      <p:pic>
        <p:nvPicPr>
          <p:cNvPr id="26" name="Picture 11">
            <a:extLst>
              <a:ext uri="{FF2B5EF4-FFF2-40B4-BE49-F238E27FC236}">
                <a16:creationId xmlns:a16="http://schemas.microsoft.com/office/drawing/2014/main" id="{9B3C7190-A45E-0235-CAF4-746866896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915" y="3596399"/>
            <a:ext cx="4876800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21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-5634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Discretization by Classification &amp; Correlation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546A9DA-4B88-124A-A0C5-D6559E4DB94E}"/>
              </a:ext>
            </a:extLst>
          </p:cNvPr>
          <p:cNvSpPr txBox="1">
            <a:spLocks noChangeArrowheads="1"/>
          </p:cNvSpPr>
          <p:nvPr/>
        </p:nvSpPr>
        <p:spPr>
          <a:xfrm>
            <a:off x="2628388" y="1273158"/>
            <a:ext cx="9183694" cy="5181600"/>
          </a:xfrm>
          <a:prstGeom prst="rect">
            <a:avLst/>
          </a:prstGeom>
          <a:noFill/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b="1" dirty="0">
                <a:cs typeface="Times New Roman" panose="02020603050405020304" pitchFamily="18" charset="0"/>
              </a:rPr>
              <a:t>Classification</a:t>
            </a:r>
            <a:r>
              <a:rPr lang="en-US" altLang="en-JO" sz="2000" dirty="0">
                <a:cs typeface="Times New Roman" panose="02020603050405020304" pitchFamily="18" charset="0"/>
              </a:rPr>
              <a:t> (e.g., decision tree analysis)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/>
              <a:t>Supervised: Given class labels, e.g., cancerous vs. benign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imes New Roman" panose="02020603050405020304" pitchFamily="18" charset="0"/>
              </a:rPr>
              <a:t>Using </a:t>
            </a:r>
            <a:r>
              <a:rPr lang="en-US" altLang="en-JO" sz="2000" i="1" dirty="0">
                <a:cs typeface="Times New Roman" panose="02020603050405020304" pitchFamily="18" charset="0"/>
              </a:rPr>
              <a:t>entropy</a:t>
            </a:r>
            <a:r>
              <a:rPr lang="en-US" altLang="en-JO" sz="2000" dirty="0">
                <a:cs typeface="Times New Roman" panose="02020603050405020304" pitchFamily="18" charset="0"/>
              </a:rPr>
              <a:t> to determine split point (discretization point)</a:t>
            </a:r>
            <a:endParaRPr lang="en-US" altLang="en-JO" sz="2000" dirty="0"/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/>
              <a:t>Top-down, recursive split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/>
              <a:t>Details to be covered in Chapter 7</a:t>
            </a:r>
            <a:endParaRPr lang="en-US" altLang="en-JO" sz="2000" dirty="0"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b="1" dirty="0">
                <a:cs typeface="Times New Roman" panose="02020603050405020304" pitchFamily="18" charset="0"/>
              </a:rPr>
              <a:t>Correlation analysis </a:t>
            </a:r>
            <a:r>
              <a:rPr lang="en-US" altLang="en-JO" sz="2000" dirty="0">
                <a:cs typeface="Times New Roman" panose="02020603050405020304" pitchFamily="18" charset="0"/>
              </a:rPr>
              <a:t>(e.g., Chi-merge: </a:t>
            </a:r>
            <a:r>
              <a:rPr lang="el-GR" altLang="en-JO" sz="2000" dirty="0">
                <a:cs typeface="Tahoma" panose="020B0604030504040204" pitchFamily="34" charset="0"/>
              </a:rPr>
              <a:t>χ</a:t>
            </a:r>
            <a:r>
              <a:rPr lang="en-US" altLang="en-JO" sz="2000" baseline="30000" dirty="0">
                <a:cs typeface="Tahoma" panose="020B0604030504040204" pitchFamily="34" charset="0"/>
              </a:rPr>
              <a:t>2</a:t>
            </a:r>
            <a:r>
              <a:rPr lang="en-US" altLang="en-JO" sz="2000" dirty="0">
                <a:cs typeface="Tahoma" panose="020B0604030504040204" pitchFamily="34" charset="0"/>
              </a:rPr>
              <a:t>-based discretization</a:t>
            </a:r>
            <a:r>
              <a:rPr lang="en-US" altLang="en-JO" sz="2000" dirty="0">
                <a:cs typeface="Times New Roman" panose="02020603050405020304" pitchFamily="18" charset="0"/>
              </a:rPr>
              <a:t>)</a:t>
            </a:r>
            <a:endParaRPr lang="en-US" altLang="en-JO" sz="2000" dirty="0">
              <a:cs typeface="Tahoma" panose="020B0604030504040204" pitchFamily="34" charset="0"/>
            </a:endParaRP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ahoma" panose="020B0604030504040204" pitchFamily="34" charset="0"/>
              </a:rPr>
              <a:t>Supervised: use class information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ahoma" panose="020B0604030504040204" pitchFamily="34" charset="0"/>
              </a:rPr>
              <a:t>Bottom-up merge: find the best neighboring intervals (those having similar distributions of classes, i.e., low </a:t>
            </a:r>
            <a:r>
              <a:rPr lang="el-GR" altLang="en-JO" sz="2000" dirty="0">
                <a:cs typeface="Tahoma" panose="020B0604030504040204" pitchFamily="34" charset="0"/>
              </a:rPr>
              <a:t>χ</a:t>
            </a:r>
            <a:r>
              <a:rPr lang="en-US" altLang="en-JO" sz="2000" baseline="30000" dirty="0">
                <a:cs typeface="Tahoma" panose="020B0604030504040204" pitchFamily="34" charset="0"/>
              </a:rPr>
              <a:t>2</a:t>
            </a:r>
            <a:r>
              <a:rPr lang="en-US" altLang="en-JO" sz="2000" dirty="0">
                <a:cs typeface="Tahoma" panose="020B0604030504040204" pitchFamily="34" charset="0"/>
              </a:rPr>
              <a:t> values) to merge</a:t>
            </a:r>
          </a:p>
          <a:p>
            <a:pPr lvl="1" algn="just">
              <a:lnSpc>
                <a:spcPct val="145000"/>
              </a:lnSpc>
              <a:tabLst>
                <a:tab pos="1198563" algn="l"/>
              </a:tabLst>
            </a:pPr>
            <a:r>
              <a:rPr lang="en-US" altLang="en-JO" sz="2000" dirty="0">
                <a:cs typeface="Tahoma" panose="020B0604030504040204" pitchFamily="34" charset="0"/>
              </a:rPr>
              <a:t>Merge performed recursively, until a predefined stopping condition</a:t>
            </a:r>
          </a:p>
        </p:txBody>
      </p:sp>
    </p:spTree>
    <p:extLst>
      <p:ext uri="{BB962C8B-B14F-4D97-AF65-F5344CB8AC3E}">
        <p14:creationId xmlns:p14="http://schemas.microsoft.com/office/powerpoint/2010/main" val="315827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94891" y="394235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Concept Hierarchy Generation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144AE17-883A-5D30-0A44-F61D636F69AF}"/>
              </a:ext>
            </a:extLst>
          </p:cNvPr>
          <p:cNvSpPr txBox="1">
            <a:spLocks noChangeArrowheads="1"/>
          </p:cNvSpPr>
          <p:nvPr/>
        </p:nvSpPr>
        <p:spPr>
          <a:xfrm>
            <a:off x="2473566" y="1257570"/>
            <a:ext cx="9338516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000" b="1"/>
              <a:t>Concept hierarchy</a:t>
            </a:r>
            <a:r>
              <a:rPr lang="en-US" altLang="en-JO" sz="2000"/>
              <a:t> organizes concepts (i.e., attribute values) hierarchically and is usually associated with each dimension in a data warehouse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hierarchies facilitate </a:t>
            </a:r>
            <a:r>
              <a:rPr lang="en-US" altLang="en-JO" sz="2000" u="sng"/>
              <a:t>drilling and rolling</a:t>
            </a:r>
            <a:r>
              <a:rPr lang="en-US" altLang="en-JO" sz="2000"/>
              <a:t> in data warehouses to view data in multiple granularity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hierarchy formation: Recursively reduce the data by collecting and replacing low level concepts (such as numeric values for </a:t>
            </a:r>
            <a:r>
              <a:rPr lang="en-US" altLang="en-JO" sz="2000" i="1"/>
              <a:t>age</a:t>
            </a:r>
            <a:r>
              <a:rPr lang="en-US" altLang="en-JO" sz="2000"/>
              <a:t>) by higher level concepts (such as </a:t>
            </a:r>
            <a:r>
              <a:rPr lang="en-US" altLang="en-JO" sz="2000" i="1"/>
              <a:t>youth, adult</a:t>
            </a:r>
            <a:r>
              <a:rPr lang="en-US" altLang="en-JO" sz="2000"/>
              <a:t>, or </a:t>
            </a:r>
            <a:r>
              <a:rPr lang="en-US" altLang="en-JO" sz="2000" i="1"/>
              <a:t>senior</a:t>
            </a:r>
            <a:r>
              <a:rPr lang="en-US" altLang="en-JO" sz="2000"/>
              <a:t>)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hierarchies can be explicitly specified by domain experts and/or data warehouse designers</a:t>
            </a:r>
          </a:p>
          <a:p>
            <a:pPr>
              <a:lnSpc>
                <a:spcPct val="120000"/>
              </a:lnSpc>
            </a:pPr>
            <a:r>
              <a:rPr lang="en-US" altLang="en-JO" sz="2000"/>
              <a:t>Concept hierarchy can be automatically formed for both numeric and nominal data.  For numeric data, use discretization methods shown.</a:t>
            </a:r>
          </a:p>
          <a:p>
            <a:pPr>
              <a:lnSpc>
                <a:spcPct val="120000"/>
              </a:lnSpc>
            </a:pPr>
            <a:endParaRPr lang="en-US" altLang="en-JO" sz="2000" dirty="0"/>
          </a:p>
        </p:txBody>
      </p:sp>
    </p:spTree>
    <p:extLst>
      <p:ext uri="{BB962C8B-B14F-4D97-AF65-F5344CB8AC3E}">
        <p14:creationId xmlns:p14="http://schemas.microsoft.com/office/powerpoint/2010/main" val="363834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47031" y="-22107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Concept Hierarchy Generation </a:t>
            </a:r>
            <a:b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for Nominal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E8640D3-2C65-4849-8941-A3CAB4949D50}"/>
              </a:ext>
            </a:extLst>
          </p:cNvPr>
          <p:cNvSpPr txBox="1">
            <a:spLocks noChangeArrowheads="1"/>
          </p:cNvSpPr>
          <p:nvPr/>
        </p:nvSpPr>
        <p:spPr>
          <a:xfrm>
            <a:off x="2493758" y="1159397"/>
            <a:ext cx="9318323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/>
              <a:t>Specification of a partial/total ordering of attributes explicitly at the schema level by users or experts</a:t>
            </a:r>
          </a:p>
          <a:p>
            <a:pPr lvl="1">
              <a:lnSpc>
                <a:spcPct val="110000"/>
              </a:lnSpc>
            </a:pPr>
            <a:r>
              <a:rPr lang="en-US" altLang="en-JO" i="1"/>
              <a:t>street</a:t>
            </a:r>
            <a:r>
              <a:rPr lang="en-US" altLang="en-JO"/>
              <a:t> &lt; </a:t>
            </a:r>
            <a:r>
              <a:rPr lang="en-US" altLang="en-JO" i="1"/>
              <a:t>city</a:t>
            </a:r>
            <a:r>
              <a:rPr lang="en-US" altLang="en-JO"/>
              <a:t> &lt; </a:t>
            </a:r>
            <a:r>
              <a:rPr lang="en-US" altLang="en-JO" i="1"/>
              <a:t>state</a:t>
            </a:r>
            <a:r>
              <a:rPr lang="en-US" altLang="en-JO"/>
              <a:t> &lt; </a:t>
            </a:r>
            <a:r>
              <a:rPr lang="en-US" altLang="en-JO" i="1"/>
              <a:t>country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Specification of a hierarchy for a set of values by explicit data grouping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{Urbana, Champaign, Chicago} &lt; Illinois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Specification of only a partial set of attributes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E.g., only </a:t>
            </a:r>
            <a:r>
              <a:rPr lang="en-US" altLang="en-JO" i="1"/>
              <a:t>street</a:t>
            </a:r>
            <a:r>
              <a:rPr lang="en-US" altLang="en-JO"/>
              <a:t> &lt; </a:t>
            </a:r>
            <a:r>
              <a:rPr lang="en-US" altLang="en-JO" i="1"/>
              <a:t>city</a:t>
            </a:r>
            <a:r>
              <a:rPr lang="en-US" altLang="en-JO"/>
              <a:t>, not others</a:t>
            </a:r>
          </a:p>
          <a:p>
            <a:pPr>
              <a:lnSpc>
                <a:spcPct val="110000"/>
              </a:lnSpc>
            </a:pPr>
            <a:r>
              <a:rPr lang="en-US" altLang="en-JO" sz="2400"/>
              <a:t>Automatic generation of hierarchies (or attribute levels) by the analysis of the number of distinct values</a:t>
            </a:r>
          </a:p>
          <a:p>
            <a:pPr lvl="1">
              <a:lnSpc>
                <a:spcPct val="110000"/>
              </a:lnSpc>
            </a:pPr>
            <a:r>
              <a:rPr lang="en-US" altLang="en-JO"/>
              <a:t>E.g., for a set of attributes: {</a:t>
            </a:r>
            <a:r>
              <a:rPr lang="en-US" altLang="en-JO" i="1"/>
              <a:t>street, city, state, country</a:t>
            </a:r>
            <a:r>
              <a:rPr lang="en-US" altLang="en-JO"/>
              <a:t>}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03632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47031" y="41521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Automatic Concept Hierarchy Generation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C731E206-0CB0-BE86-1085-85BD1A78C280}"/>
              </a:ext>
            </a:extLst>
          </p:cNvPr>
          <p:cNvSpPr txBox="1">
            <a:spLocks noChangeArrowheads="1"/>
          </p:cNvSpPr>
          <p:nvPr/>
        </p:nvSpPr>
        <p:spPr>
          <a:xfrm>
            <a:off x="2495524" y="1278598"/>
            <a:ext cx="9316557" cy="2286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>
                <a:latin typeface="Calibri" panose="020F0502020204030204" pitchFamily="34" charset="0"/>
                <a:cs typeface="Calibri" panose="020F0502020204030204" pitchFamily="34" charset="0"/>
              </a:rPr>
              <a:t>Some hierarchies can be automatically generated based on the analysis of the number of distinct values per attribute in the data set </a:t>
            </a:r>
          </a:p>
          <a:p>
            <a:pPr lvl="1"/>
            <a:r>
              <a:rPr lang="en-US" altLang="en-JO">
                <a:latin typeface="Calibri" panose="020F0502020204030204" pitchFamily="34" charset="0"/>
                <a:cs typeface="Calibri" panose="020F0502020204030204" pitchFamily="34" charset="0"/>
              </a:rPr>
              <a:t>The attribute with the most distinct values is placed at the lowest level of the hierarchy</a:t>
            </a:r>
          </a:p>
          <a:p>
            <a:pPr lvl="1"/>
            <a:r>
              <a:rPr lang="en-US" altLang="en-JO">
                <a:latin typeface="Calibri" panose="020F0502020204030204" pitchFamily="34" charset="0"/>
                <a:cs typeface="Calibri" panose="020F0502020204030204" pitchFamily="34" charset="0"/>
              </a:rPr>
              <a:t>Exceptions, e.g., weekday, month, quarter, year</a:t>
            </a:r>
            <a:endParaRPr lang="en-US" altLang="en-JO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8" name="Group 4">
            <a:extLst>
              <a:ext uri="{FF2B5EF4-FFF2-40B4-BE49-F238E27FC236}">
                <a16:creationId xmlns:a16="http://schemas.microsoft.com/office/drawing/2014/main" id="{F847E96A-70F3-786A-42A0-A9040BE5A140}"/>
              </a:ext>
            </a:extLst>
          </p:cNvPr>
          <p:cNvGrpSpPr>
            <a:grpSpLocks/>
          </p:cNvGrpSpPr>
          <p:nvPr/>
        </p:nvGrpSpPr>
        <p:grpSpPr bwMode="auto">
          <a:xfrm>
            <a:off x="3162541" y="3270566"/>
            <a:ext cx="7156450" cy="2724150"/>
            <a:chOff x="672" y="2438"/>
            <a:chExt cx="4508" cy="1716"/>
          </a:xfrm>
        </p:grpSpPr>
        <p:sp>
          <p:nvSpPr>
            <p:cNvPr id="19" name="Oval 5">
              <a:extLst>
                <a:ext uri="{FF2B5EF4-FFF2-40B4-BE49-F238E27FC236}">
                  <a16:creationId xmlns:a16="http://schemas.microsoft.com/office/drawing/2014/main" id="{887AFBB8-FD6D-F260-699C-5611CC1159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2496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country</a:t>
              </a:r>
            </a:p>
          </p:txBody>
        </p:sp>
        <p:sp>
          <p:nvSpPr>
            <p:cNvPr id="20" name="Oval 6">
              <a:extLst>
                <a:ext uri="{FF2B5EF4-FFF2-40B4-BE49-F238E27FC236}">
                  <a16:creationId xmlns:a16="http://schemas.microsoft.com/office/drawing/2014/main" id="{30631B41-F0F2-D532-EC20-5F9150A76D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" y="2952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province_or_ state</a:t>
              </a:r>
            </a:p>
          </p:txBody>
        </p:sp>
        <p:sp>
          <p:nvSpPr>
            <p:cNvPr id="21" name="Oval 7">
              <a:extLst>
                <a:ext uri="{FF2B5EF4-FFF2-40B4-BE49-F238E27FC236}">
                  <a16:creationId xmlns:a16="http://schemas.microsoft.com/office/drawing/2014/main" id="{57FE20EB-0C75-525C-8941-203B39F28D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6" y="3456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city</a:t>
              </a:r>
            </a:p>
          </p:txBody>
        </p:sp>
        <p:sp>
          <p:nvSpPr>
            <p:cNvPr id="22" name="Oval 8">
              <a:extLst>
                <a:ext uri="{FF2B5EF4-FFF2-40B4-BE49-F238E27FC236}">
                  <a16:creationId xmlns:a16="http://schemas.microsoft.com/office/drawing/2014/main" id="{5B588E75-71CC-7FBB-EA1C-C331BF50A5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" y="3936"/>
              <a:ext cx="2256" cy="216"/>
            </a:xfrm>
            <a:prstGeom prst="ellips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 i="1">
                  <a:latin typeface="Times New Roman" panose="02020603050405020304" pitchFamily="18" charset="0"/>
                </a:rPr>
                <a:t>street</a:t>
              </a:r>
            </a:p>
          </p:txBody>
        </p:sp>
        <p:sp>
          <p:nvSpPr>
            <p:cNvPr id="23" name="Line 9">
              <a:extLst>
                <a:ext uri="{FF2B5EF4-FFF2-40B4-BE49-F238E27FC236}">
                  <a16:creationId xmlns:a16="http://schemas.microsoft.com/office/drawing/2014/main" id="{B6E88557-07A0-F913-5728-FE7A0253C3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36" y="2736"/>
              <a:ext cx="0" cy="24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4" name="Line 10">
              <a:extLst>
                <a:ext uri="{FF2B5EF4-FFF2-40B4-BE49-F238E27FC236}">
                  <a16:creationId xmlns:a16="http://schemas.microsoft.com/office/drawing/2014/main" id="{A06A41FF-0405-5D17-4EB2-715DF65805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6" y="3096"/>
              <a:ext cx="0" cy="336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6" name="Line 11">
              <a:extLst>
                <a:ext uri="{FF2B5EF4-FFF2-40B4-BE49-F238E27FC236}">
                  <a16:creationId xmlns:a16="http://schemas.microsoft.com/office/drawing/2014/main" id="{5B95CA18-931F-BDD9-1E73-DD75E67E336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36" y="3612"/>
              <a:ext cx="0" cy="3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JO"/>
            </a:p>
          </p:txBody>
        </p:sp>
        <p:sp>
          <p:nvSpPr>
            <p:cNvPr id="27" name="Text Box 12">
              <a:extLst>
                <a:ext uri="{FF2B5EF4-FFF2-40B4-BE49-F238E27FC236}">
                  <a16:creationId xmlns:a16="http://schemas.microsoft.com/office/drawing/2014/main" id="{FC5995E4-BE82-F099-642C-DD0BF41734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2" y="2438"/>
              <a:ext cx="145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15 distinct values</a:t>
              </a:r>
            </a:p>
          </p:txBody>
        </p:sp>
        <p:sp>
          <p:nvSpPr>
            <p:cNvPr id="28" name="Text Box 13">
              <a:extLst>
                <a:ext uri="{FF2B5EF4-FFF2-40B4-BE49-F238E27FC236}">
                  <a16:creationId xmlns:a16="http://schemas.microsoft.com/office/drawing/2014/main" id="{DCE48308-A89B-7FBE-923F-610A935F4E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2942"/>
              <a:ext cx="157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365 distinct values</a:t>
              </a:r>
            </a:p>
          </p:txBody>
        </p:sp>
        <p:sp>
          <p:nvSpPr>
            <p:cNvPr id="29" name="Text Box 14">
              <a:extLst>
                <a:ext uri="{FF2B5EF4-FFF2-40B4-BE49-F238E27FC236}">
                  <a16:creationId xmlns:a16="http://schemas.microsoft.com/office/drawing/2014/main" id="{2B2E1086-4FE6-9165-FF2C-6841DDDD87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3410"/>
              <a:ext cx="16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3567 distinct values</a:t>
              </a:r>
            </a:p>
          </p:txBody>
        </p:sp>
        <p:sp>
          <p:nvSpPr>
            <p:cNvPr id="30" name="Text Box 15">
              <a:extLst>
                <a:ext uri="{FF2B5EF4-FFF2-40B4-BE49-F238E27FC236}">
                  <a16:creationId xmlns:a16="http://schemas.microsoft.com/office/drawing/2014/main" id="{586BD3A9-ECE6-645F-0D44-A721DE61F4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0" y="3866"/>
              <a:ext cx="189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JO" sz="2400">
                  <a:latin typeface="Times New Roman" panose="02020603050405020304" pitchFamily="18" charset="0"/>
                </a:rPr>
                <a:t>674,339 distinct values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125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Preprocessing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3">
            <a:extLst>
              <a:ext uri="{FF2B5EF4-FFF2-40B4-BE49-F238E27FC236}">
                <a16:creationId xmlns:a16="http://schemas.microsoft.com/office/drawing/2014/main" id="{81160175-765A-3084-DF75-4E0213C7EF46}"/>
              </a:ext>
            </a:extLst>
          </p:cNvPr>
          <p:cNvSpPr txBox="1">
            <a:spLocks noChangeArrowheads="1"/>
          </p:cNvSpPr>
          <p:nvPr/>
        </p:nvSpPr>
        <p:spPr>
          <a:xfrm>
            <a:off x="743741" y="1740375"/>
            <a:ext cx="7234068" cy="453943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Preprocessing: An Overview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Data Quality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en-US" altLang="en-US" dirty="0"/>
              <a:t>Major Tasks in Data Preprocessing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Cleaning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Integration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Reduction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Data Transformation and Data Discretization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en-US" sz="2400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6FF359F4-71AF-7F0A-BB41-17DFD21FF18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394364" y="562781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67569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75C0A952-4B7F-427D-1CB6-FF2E5FF20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0766" y="134789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02E0208D-5C26-8539-90E6-C6A7B4751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003" y="6044047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JO" altLang="en-JO" sz="1400" b="1"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A6319-38FC-AC9E-0A4D-650F830CA19B}"/>
              </a:ext>
            </a:extLst>
          </p:cNvPr>
          <p:cNvSpPr txBox="1"/>
          <p:nvPr/>
        </p:nvSpPr>
        <p:spPr>
          <a:xfrm>
            <a:off x="3047031" y="415216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75174CD-3E35-4D5B-ECA9-87C74084AB5E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255082"/>
            <a:ext cx="9294730" cy="51038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b="1"/>
              <a:t>Data quality</a:t>
            </a:r>
            <a:r>
              <a:rPr lang="en-US" altLang="en-JO" sz="2000"/>
              <a:t>: accuracy, completeness, consistency, timeliness, believability, interpretability</a:t>
            </a:r>
          </a:p>
          <a:p>
            <a:r>
              <a:rPr lang="en-US" altLang="en-JO" sz="2000" b="1"/>
              <a:t>Data cleaning</a:t>
            </a:r>
            <a:r>
              <a:rPr lang="en-US" altLang="en-JO" sz="2000"/>
              <a:t>: e.g. missing/noisy values, outliers</a:t>
            </a:r>
          </a:p>
          <a:p>
            <a:r>
              <a:rPr lang="en-US" altLang="en-JO" sz="2000" b="1"/>
              <a:t>Data integration</a:t>
            </a:r>
            <a:r>
              <a:rPr lang="en-US" altLang="en-JO" sz="2000"/>
              <a:t> from multiple sources: </a:t>
            </a:r>
          </a:p>
          <a:p>
            <a:pPr lvl="1"/>
            <a:r>
              <a:rPr lang="en-US" altLang="en-JO" sz="2000"/>
              <a:t>Entity identification problem</a:t>
            </a:r>
          </a:p>
          <a:p>
            <a:pPr lvl="1"/>
            <a:r>
              <a:rPr lang="en-US" altLang="en-JO" sz="2000"/>
              <a:t>Remove redundancies</a:t>
            </a:r>
          </a:p>
          <a:p>
            <a:pPr lvl="1"/>
            <a:r>
              <a:rPr lang="en-US" altLang="en-JO" sz="2000"/>
              <a:t>Detect inconsistencies</a:t>
            </a:r>
          </a:p>
          <a:p>
            <a:r>
              <a:rPr lang="en-US" altLang="en-JO" sz="2000" b="1"/>
              <a:t>Data reduction</a:t>
            </a:r>
          </a:p>
          <a:p>
            <a:pPr lvl="1"/>
            <a:r>
              <a:rPr lang="en-US" altLang="en-JO" sz="2000"/>
              <a:t>Dimensionality reduction</a:t>
            </a:r>
          </a:p>
          <a:p>
            <a:pPr lvl="1"/>
            <a:r>
              <a:rPr lang="en-US" altLang="en-JO" sz="2000"/>
              <a:t>Numerosity reduction</a:t>
            </a:r>
          </a:p>
          <a:p>
            <a:pPr lvl="1"/>
            <a:r>
              <a:rPr lang="en-US" altLang="en-JO" sz="2000"/>
              <a:t>Data compression</a:t>
            </a:r>
          </a:p>
          <a:p>
            <a:r>
              <a:rPr lang="en-US" altLang="en-JO" sz="2000" b="1"/>
              <a:t>Data transformation and data discretization</a:t>
            </a:r>
            <a:endParaRPr lang="en-US" altLang="en-JO" sz="2000"/>
          </a:p>
          <a:p>
            <a:pPr lvl="1"/>
            <a:r>
              <a:rPr lang="en-US" altLang="en-JO" sz="2000"/>
              <a:t>Normalization</a:t>
            </a:r>
          </a:p>
          <a:p>
            <a:pPr lvl="1"/>
            <a:r>
              <a:rPr lang="en-US" altLang="en-JO" sz="2000"/>
              <a:t>Concept hierarchy generation</a:t>
            </a:r>
          </a:p>
          <a:p>
            <a:pPr lvl="1">
              <a:lnSpc>
                <a:spcPct val="120000"/>
              </a:lnSpc>
            </a:pPr>
            <a:endParaRPr lang="en-US" altLang="en-JO" sz="1600"/>
          </a:p>
          <a:p>
            <a:pPr>
              <a:lnSpc>
                <a:spcPct val="120000"/>
              </a:lnSpc>
            </a:pPr>
            <a:endParaRPr lang="en-US" altLang="en-JO" sz="1600"/>
          </a:p>
          <a:p>
            <a:pPr>
              <a:lnSpc>
                <a:spcPct val="120000"/>
              </a:lnSpc>
              <a:buFont typeface="Wingdings" pitchFamily="2" charset="2"/>
              <a:buNone/>
            </a:pPr>
            <a:endParaRPr lang="en-US" altLang="en-JO" sz="1600" dirty="0"/>
          </a:p>
        </p:txBody>
      </p:sp>
    </p:spTree>
    <p:extLst>
      <p:ext uri="{BB962C8B-B14F-4D97-AF65-F5344CB8AC3E}">
        <p14:creationId xmlns:p14="http://schemas.microsoft.com/office/powerpoint/2010/main" val="11982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5" name="Picture 4" descr="A blue text on a purple background&#10;&#10;Description automatically generated">
            <a:extLst>
              <a:ext uri="{FF2B5EF4-FFF2-40B4-BE49-F238E27FC236}">
                <a16:creationId xmlns:a16="http://schemas.microsoft.com/office/drawing/2014/main" id="{75D205E9-DAF9-F35A-1279-E431F56ED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6155" y="2016392"/>
            <a:ext cx="7859689" cy="3159875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59887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60E5A-1B1D-A39F-3D85-07624CACA5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2" y="2029168"/>
            <a:ext cx="9128503" cy="308264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899954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C02E55-5BB9-BBA0-431C-06DD7D2DB6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6573"/>
          <a:stretch/>
        </p:blipFill>
        <p:spPr>
          <a:xfrm>
            <a:off x="1701720" y="1447800"/>
            <a:ext cx="8788560" cy="488673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801668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0459E-2DB3-05F9-9E3E-4E7A5AA55D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376" y="1720283"/>
            <a:ext cx="10028238" cy="449453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0511126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6BB73B-8F27-F718-05D8-19848B81E2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26" y="1447800"/>
            <a:ext cx="6551009" cy="4810931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515B25-A690-F36E-8D72-2C6DC2CC43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199" y="1447800"/>
            <a:ext cx="4304009" cy="2984715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895940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7D127-B912-9826-036F-3161B1A7C9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676" y="1447800"/>
            <a:ext cx="7092648" cy="4899991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28426889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57E8A0-069A-BDE0-ACC6-2EF174E8A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531" y="1554794"/>
            <a:ext cx="7784938" cy="4860010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871943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75ACD-0A6D-7396-8623-F71A1362E4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6807" y="1447800"/>
            <a:ext cx="8912817" cy="4875508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288419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E97B63-93C0-3960-CA9A-661DB415DC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907" y="1931153"/>
            <a:ext cx="9048185" cy="3880711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9737784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1EC56-0119-B738-B8DE-E270C3FD5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0588" y="1447800"/>
            <a:ext cx="8850824" cy="4982532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562257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Preprocessing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4AC700-710A-0E82-F1AE-988E3DA90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5090" y="1650906"/>
            <a:ext cx="8881820" cy="4667786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763340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avonVTI">
  <a:themeElements>
    <a:clrScheme name="">
      <a:dk1>
        <a:srgbClr val="000000"/>
      </a:dk1>
      <a:lt1>
        <a:srgbClr val="FFFFFF"/>
      </a:lt1>
      <a:dk2>
        <a:srgbClr val="41242D"/>
      </a:dk2>
      <a:lt2>
        <a:srgbClr val="E2E2E8"/>
      </a:lt2>
      <a:accent1>
        <a:srgbClr val="A5A27D"/>
      </a:accent1>
      <a:accent2>
        <a:srgbClr val="B79A7A"/>
      </a:accent2>
      <a:accent3>
        <a:srgbClr val="C2948F"/>
      </a:accent3>
      <a:accent4>
        <a:srgbClr val="BA7F91"/>
      </a:accent4>
      <a:accent5>
        <a:srgbClr val="C390B5"/>
      </a:accent5>
      <a:accent6>
        <a:srgbClr val="B17FBA"/>
      </a:accent6>
      <a:hlink>
        <a:srgbClr val="6D71B0"/>
      </a:hlink>
      <a:folHlink>
        <a:srgbClr val="7F7F7F"/>
      </a:folHlink>
    </a:clrScheme>
    <a:fontScheme name="Savon">
      <a:maj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-Corporate_Teach a Course_04_Win32_MO - v4" id="{2AE1B83A-9721-4EF8-B275-2624D019C8C0}" vid="{8CDF83C5-BCF3-42CE-9DDC-151D6253CC44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6987</TotalTime>
  <Words>5019</Words>
  <Application>Microsoft Macintosh PowerPoint</Application>
  <PresentationFormat>Widescreen</PresentationFormat>
  <Paragraphs>868</Paragraphs>
  <Slides>68</Slides>
  <Notes>67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68</vt:i4>
      </vt:variant>
    </vt:vector>
  </HeadingPairs>
  <TitlesOfParts>
    <vt:vector size="89" baseType="lpstr">
      <vt:lpstr>Agency FB</vt:lpstr>
      <vt:lpstr>Andalus</vt:lpstr>
      <vt:lpstr>Arial</vt:lpstr>
      <vt:lpstr>Calibri</vt:lpstr>
      <vt:lpstr>Calibri Light</vt:lpstr>
      <vt:lpstr>Garamond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SavonVTI</vt:lpstr>
      <vt:lpstr>Clip</vt:lpstr>
      <vt:lpstr>Equation</vt:lpstr>
      <vt:lpstr>Bitmap Image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  <vt:lpstr>Data Preprocessing - Practice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1106</cp:revision>
  <dcterms:created xsi:type="dcterms:W3CDTF">2020-09-29T10:23:33Z</dcterms:created>
  <dcterms:modified xsi:type="dcterms:W3CDTF">2024-06-15T11:48:41Z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