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50" r:id="rId2"/>
    <p:sldId id="276" r:id="rId3"/>
    <p:sldId id="391" r:id="rId4"/>
    <p:sldId id="390" r:id="rId5"/>
    <p:sldId id="351" r:id="rId6"/>
    <p:sldId id="352" r:id="rId7"/>
    <p:sldId id="392" r:id="rId8"/>
    <p:sldId id="354" r:id="rId9"/>
    <p:sldId id="353" r:id="rId10"/>
    <p:sldId id="355" r:id="rId11"/>
    <p:sldId id="358" r:id="rId12"/>
    <p:sldId id="356" r:id="rId13"/>
    <p:sldId id="357" r:id="rId14"/>
    <p:sldId id="359" r:id="rId15"/>
    <p:sldId id="360" r:id="rId16"/>
    <p:sldId id="361" r:id="rId17"/>
    <p:sldId id="362" r:id="rId18"/>
    <p:sldId id="363" r:id="rId19"/>
    <p:sldId id="364" r:id="rId20"/>
    <p:sldId id="366" r:id="rId21"/>
    <p:sldId id="367" r:id="rId22"/>
    <p:sldId id="368" r:id="rId23"/>
    <p:sldId id="393" r:id="rId24"/>
    <p:sldId id="369" r:id="rId25"/>
    <p:sldId id="370" r:id="rId26"/>
    <p:sldId id="371" r:id="rId27"/>
    <p:sldId id="372" r:id="rId28"/>
    <p:sldId id="373" r:id="rId29"/>
    <p:sldId id="374" r:id="rId30"/>
    <p:sldId id="375" r:id="rId31"/>
    <p:sldId id="376" r:id="rId32"/>
    <p:sldId id="377" r:id="rId33"/>
    <p:sldId id="378" r:id="rId34"/>
    <p:sldId id="379" r:id="rId35"/>
    <p:sldId id="380" r:id="rId36"/>
    <p:sldId id="381" r:id="rId37"/>
    <p:sldId id="382" r:id="rId38"/>
    <p:sldId id="383" r:id="rId39"/>
    <p:sldId id="394"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50"/>
            <p14:sldId id="276"/>
            <p14:sldId id="391"/>
            <p14:sldId id="390"/>
            <p14:sldId id="351"/>
            <p14:sldId id="352"/>
            <p14:sldId id="392"/>
            <p14:sldId id="354"/>
            <p14:sldId id="353"/>
            <p14:sldId id="355"/>
            <p14:sldId id="358"/>
            <p14:sldId id="356"/>
            <p14:sldId id="357"/>
            <p14:sldId id="359"/>
            <p14:sldId id="360"/>
            <p14:sldId id="361"/>
            <p14:sldId id="362"/>
            <p14:sldId id="363"/>
            <p14:sldId id="364"/>
            <p14:sldId id="366"/>
            <p14:sldId id="367"/>
            <p14:sldId id="368"/>
            <p14:sldId id="393"/>
            <p14:sldId id="369"/>
            <p14:sldId id="370"/>
            <p14:sldId id="371"/>
            <p14:sldId id="372"/>
            <p14:sldId id="373"/>
            <p14:sldId id="374"/>
            <p14:sldId id="375"/>
            <p14:sldId id="376"/>
            <p14:sldId id="377"/>
            <p14:sldId id="378"/>
            <p14:sldId id="379"/>
            <p14:sldId id="380"/>
            <p14:sldId id="381"/>
            <p14:sldId id="382"/>
            <p14:sldId id="383"/>
            <p14:sldId id="39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48538" y="9866"/>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660265"/>
            <a:ext cx="5427067"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Advanced Project Management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751443" y="4012857"/>
            <a:ext cx="4970033" cy="172873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PMG 506</a:t>
            </a:r>
          </a:p>
          <a:p>
            <a:pPr algn="ctr"/>
            <a:r>
              <a:rPr lang="en-US" sz="2800" b="1" dirty="0">
                <a:solidFill>
                  <a:schemeClr val="tx1"/>
                </a:solidFill>
                <a:latin typeface="Times New Roman" panose="02020603050405020304" pitchFamily="18" charset="0"/>
                <a:cs typeface="Times New Roman" panose="02020603050405020304" pitchFamily="18" charset="0"/>
              </a:rPr>
              <a:t>Lecture 3</a:t>
            </a:r>
          </a:p>
          <a:p>
            <a:pPr algn="ctr"/>
            <a:r>
              <a:rPr lang="en-US" sz="2800" b="1" dirty="0">
                <a:solidFill>
                  <a:schemeClr val="tx1"/>
                </a:solidFill>
                <a:latin typeface="Times New Roman" panose="02020603050405020304" pitchFamily="18" charset="0"/>
                <a:cs typeface="Times New Roman" panose="02020603050405020304" pitchFamily="18" charset="0"/>
              </a:rPr>
              <a:t>-Strategic Management</a:t>
            </a:r>
          </a:p>
          <a:p>
            <a:pPr algn="ctr"/>
            <a:r>
              <a:rPr lang="en-US" sz="2800" b="1" dirty="0">
                <a:solidFill>
                  <a:schemeClr val="tx1"/>
                </a:solidFill>
                <a:latin typeface="Times New Roman" panose="02020603050405020304" pitchFamily="18" charset="0"/>
                <a:cs typeface="Times New Roman" panose="02020603050405020304" pitchFamily="18" charset="0"/>
              </a:rPr>
              <a:t>and Project Selection</a:t>
            </a: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b="19828"/>
          <a:stretch>
            <a:fillRect/>
          </a:stretch>
        </p:blipFill>
        <p:spPr>
          <a:xfrm>
            <a:off x="9264625" y="181601"/>
            <a:ext cx="2470340" cy="934809"/>
          </a:xfrm>
          <a:prstGeom prst="rect">
            <a:avLst/>
          </a:prstGeom>
        </p:spPr>
      </p:pic>
    </p:spTree>
    <p:extLst>
      <p:ext uri="{BB962C8B-B14F-4D97-AF65-F5344CB8AC3E}">
        <p14:creationId xmlns:p14="http://schemas.microsoft.com/office/powerpoint/2010/main" val="4029489863"/>
      </p:ext>
    </p:extLst>
  </p:cSld>
  <p:clrMapOvr>
    <a:masterClrMapping/>
  </p:clrMapOvr>
  <mc:AlternateContent xmlns:mc="http://schemas.openxmlformats.org/markup-compatibility/2006" xmlns:p14="http://schemas.microsoft.com/office/powerpoint/2010/main">
    <mc:Choice Requires="p14">
      <p:transition spd="slow" p14:dur="2000" advTm="13305"/>
    </mc:Choice>
    <mc:Fallback xmlns="">
      <p:transition spd="slow" advTm="133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2242" y="1589003"/>
            <a:ext cx="10806169" cy="49108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05127" y="1880260"/>
            <a:ext cx="10895735" cy="461665"/>
          </a:xfrm>
          <a:prstGeom prst="rect">
            <a:avLst/>
          </a:prstGeom>
          <a:noFill/>
        </p:spPr>
        <p:txBody>
          <a:bodyPr wrap="square">
            <a:spAutoFit/>
          </a:bodyPr>
          <a:lstStyle/>
          <a:p>
            <a:pPr algn="ctr"/>
            <a:r>
              <a:rPr lang="en-GB" sz="2400" b="1" dirty="0">
                <a:latin typeface="Tajawal Medium" panose="00000600000000000000" pitchFamily="2" charset="-78"/>
                <a:cs typeface="Tajawal Medium" panose="00000600000000000000" pitchFamily="2" charset="-78"/>
              </a:rPr>
              <a:t>Strategic Management and Project Selection</a:t>
            </a:r>
            <a:endParaRPr lang="en-US" sz="2400" b="1" dirty="0">
              <a:latin typeface="Tajawal Medium" panose="00000600000000000000" pitchFamily="2" charset="-78"/>
              <a:cs typeface="Tajawal Medium" panose="00000600000000000000" pitchFamily="2" charset="-78"/>
            </a:endParaRPr>
          </a:p>
        </p:txBody>
      </p:sp>
      <p:pic>
        <p:nvPicPr>
          <p:cNvPr id="1028" name="Picture 4" descr="9 Project Management Challenges and How to Overcome Them Effectively  [UPDATED] - Rindle Blog">
            <a:extLst>
              <a:ext uri="{FF2B5EF4-FFF2-40B4-BE49-F238E27FC236}">
                <a16:creationId xmlns:a16="http://schemas.microsoft.com/office/drawing/2014/main" id="{2AA834C7-EF1C-9167-D73C-76FE2214BE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6881" y="2699988"/>
            <a:ext cx="6372225" cy="344178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39C5765D-1376-3F4C-05F9-5477C88921EE}"/>
              </a:ext>
            </a:extLst>
          </p:cNvPr>
          <p:cNvPicPr>
            <a:picLocks noChangeAspect="1"/>
          </p:cNvPicPr>
          <p:nvPr/>
        </p:nvPicPr>
        <p:blipFill>
          <a:blip r:embed="rId3">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
        <p:nvSpPr>
          <p:cNvPr id="19" name="TextBox 18">
            <a:extLst>
              <a:ext uri="{FF2B5EF4-FFF2-40B4-BE49-F238E27FC236}">
                <a16:creationId xmlns:a16="http://schemas.microsoft.com/office/drawing/2014/main" id="{B839DD0E-0410-2377-198F-6A58F5EF0C0B}"/>
              </a:ext>
            </a:extLst>
          </p:cNvPr>
          <p:cNvSpPr txBox="1"/>
          <p:nvPr/>
        </p:nvSpPr>
        <p:spPr>
          <a:xfrm>
            <a:off x="826026" y="1844791"/>
            <a:ext cx="10895735" cy="5663089"/>
          </a:xfrm>
          <a:prstGeom prst="rect">
            <a:avLst/>
          </a:prstGeom>
          <a:noFill/>
        </p:spPr>
        <p:txBody>
          <a:bodyPr wrap="square">
            <a:spAutoFit/>
          </a:bodyPr>
          <a:lstStyle/>
          <a:p>
            <a:r>
              <a:rPr lang="en-GB" sz="3200" dirty="0"/>
              <a:t>2.4 TYPES OF PROJECT SELECTION MODELS</a:t>
            </a:r>
          </a:p>
          <a:p>
            <a:endParaRPr lang="en-GB" sz="2400" dirty="0"/>
          </a:p>
          <a:p>
            <a:r>
              <a:rPr lang="en-GB" sz="2400" b="1" dirty="0"/>
              <a:t>Numeric Models: Scoring</a:t>
            </a:r>
          </a:p>
          <a:p>
            <a:endParaRPr lang="en-GB" sz="2400" dirty="0"/>
          </a:p>
          <a:p>
            <a:r>
              <a:rPr lang="en-GB" sz="2400" dirty="0"/>
              <a:t>In an attempt to overcome some of the disadvantages of profitability models, particularly their focus on a single decision criterion, a number of </a:t>
            </a:r>
          </a:p>
          <a:p>
            <a:r>
              <a:rPr lang="en-GB" sz="2400" dirty="0"/>
              <a:t>evaluation/selection models that use multiple criteria to evaluate a project </a:t>
            </a:r>
          </a:p>
          <a:p>
            <a:r>
              <a:rPr lang="en-GB" sz="2400" dirty="0"/>
              <a:t>have been developed.</a:t>
            </a:r>
            <a:endParaRPr lang="en-GB" sz="2400" b="1" dirty="0"/>
          </a:p>
          <a:p>
            <a:endParaRPr lang="en-GB" sz="2400" b="1" dirty="0"/>
          </a:p>
          <a:p>
            <a:endParaRPr lang="en-GB" sz="2400" b="1" dirty="0"/>
          </a:p>
          <a:p>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1845990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4401205"/>
          </a:xfrm>
          <a:prstGeom prst="rect">
            <a:avLst/>
          </a:prstGeom>
          <a:noFill/>
        </p:spPr>
        <p:txBody>
          <a:bodyPr wrap="square">
            <a:spAutoFit/>
          </a:bodyPr>
          <a:lstStyle/>
          <a:p>
            <a:pPr algn="ctr"/>
            <a:r>
              <a:rPr lang="en-GB" sz="2400" b="1" dirty="0"/>
              <a:t>2.4 TYPES OF PROJECT SELECTION MODELS</a:t>
            </a:r>
            <a:endParaRPr lang="en-GB" sz="1800" b="1" dirty="0"/>
          </a:p>
          <a:p>
            <a:pPr algn="ctr"/>
            <a:r>
              <a:rPr lang="en-GB" sz="2200" b="1" dirty="0"/>
              <a:t>Numeric Models: Scoring</a:t>
            </a:r>
          </a:p>
          <a:p>
            <a:endParaRPr lang="en-GB" dirty="0"/>
          </a:p>
          <a:p>
            <a:r>
              <a:rPr lang="en-GB" sz="2200" b="1" i="1" dirty="0"/>
              <a:t>Unweighted 0–1 Factor Model </a:t>
            </a:r>
          </a:p>
          <a:p>
            <a:endParaRPr lang="en-GB" sz="2200" b="1" i="1" dirty="0"/>
          </a:p>
          <a:p>
            <a:r>
              <a:rPr lang="en-GB" sz="2200" dirty="0"/>
              <a:t>A set of relevant factors is selected by management and then usually listed in a preprinted form. One or more raters score the project on each factor, depending on whether or not it qualifies for an individual criterion. The criteria for choice are (1) a clear understanding of organizational goals and (2) a good knowledge of the firm’s potential project portfolio. </a:t>
            </a:r>
          </a:p>
          <a:p>
            <a:r>
              <a:rPr lang="en-GB" sz="2200" dirty="0"/>
              <a:t>The main advantage of such a model is that it uses several criteria in the decision process. The major disadvantages are that it assumes all criteria are of equal importance and it allows for no gradation of the degree to which a specific project meets the various criteria.</a:t>
            </a:r>
            <a:endParaRPr lang="en-GB" sz="2200" b="1" dirty="0"/>
          </a:p>
          <a:p>
            <a:endParaRPr lang="en-GB" dirty="0"/>
          </a:p>
        </p:txBody>
      </p:sp>
      <p:pic>
        <p:nvPicPr>
          <p:cNvPr id="4" name="Picture 3">
            <a:extLst>
              <a:ext uri="{FF2B5EF4-FFF2-40B4-BE49-F238E27FC236}">
                <a16:creationId xmlns:a16="http://schemas.microsoft.com/office/drawing/2014/main" id="{E0C1E90D-DE6E-E124-975D-91AFFC2A351B}"/>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1550856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7" name="TextBox 6">
            <a:extLst>
              <a:ext uri="{FF2B5EF4-FFF2-40B4-BE49-F238E27FC236}">
                <a16:creationId xmlns:a16="http://schemas.microsoft.com/office/drawing/2014/main" id="{A4E919E9-EDC8-74FA-E128-A57CF4BA1A2A}"/>
              </a:ext>
            </a:extLst>
          </p:cNvPr>
          <p:cNvSpPr txBox="1"/>
          <p:nvPr/>
        </p:nvSpPr>
        <p:spPr>
          <a:xfrm>
            <a:off x="762000" y="1712925"/>
            <a:ext cx="10182895" cy="1292662"/>
          </a:xfrm>
          <a:prstGeom prst="rect">
            <a:avLst/>
          </a:prstGeom>
          <a:noFill/>
        </p:spPr>
        <p:txBody>
          <a:bodyPr wrap="square">
            <a:spAutoFit/>
          </a:bodyPr>
          <a:lstStyle/>
          <a:p>
            <a:pPr algn="ctr"/>
            <a:r>
              <a:rPr lang="en-GB" sz="2400" dirty="0"/>
              <a:t>2.4 TYPES OF PROJECT SELECTION MODELS</a:t>
            </a:r>
          </a:p>
          <a:p>
            <a:pPr algn="ctr"/>
            <a:r>
              <a:rPr lang="en-GB" b="1" dirty="0"/>
              <a:t>Numeric Models: Scoring</a:t>
            </a:r>
          </a:p>
          <a:p>
            <a:r>
              <a:rPr lang="en-GB" b="1" i="1" dirty="0"/>
              <a:t>Unweighted 0–1 Factor Model</a:t>
            </a:r>
          </a:p>
          <a:p>
            <a:endParaRPr lang="en-GB" b="1" dirty="0"/>
          </a:p>
        </p:txBody>
      </p:sp>
      <p:pic>
        <p:nvPicPr>
          <p:cNvPr id="9" name="Picture 8">
            <a:extLst>
              <a:ext uri="{FF2B5EF4-FFF2-40B4-BE49-F238E27FC236}">
                <a16:creationId xmlns:a16="http://schemas.microsoft.com/office/drawing/2014/main" id="{7FC13319-2EB3-508D-7F94-21AAD019885F}"/>
              </a:ext>
            </a:extLst>
          </p:cNvPr>
          <p:cNvPicPr>
            <a:picLocks noChangeAspect="1"/>
          </p:cNvPicPr>
          <p:nvPr/>
        </p:nvPicPr>
        <p:blipFill>
          <a:blip r:embed="rId2"/>
          <a:stretch>
            <a:fillRect/>
          </a:stretch>
        </p:blipFill>
        <p:spPr>
          <a:xfrm>
            <a:off x="1129657" y="2729937"/>
            <a:ext cx="9702249" cy="3281526"/>
          </a:xfrm>
          <a:prstGeom prst="rect">
            <a:avLst/>
          </a:prstGeom>
        </p:spPr>
      </p:pic>
      <p:pic>
        <p:nvPicPr>
          <p:cNvPr id="4" name="Picture 3">
            <a:extLst>
              <a:ext uri="{FF2B5EF4-FFF2-40B4-BE49-F238E27FC236}">
                <a16:creationId xmlns:a16="http://schemas.microsoft.com/office/drawing/2014/main" id="{85A91F9A-5043-E178-E890-1D0F011EE4A3}"/>
              </a:ext>
            </a:extLst>
          </p:cNvPr>
          <p:cNvPicPr>
            <a:picLocks noChangeAspect="1"/>
          </p:cNvPicPr>
          <p:nvPr/>
        </p:nvPicPr>
        <p:blipFill>
          <a:blip r:embed="rId3">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53600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39707" y="1685495"/>
            <a:ext cx="10541001" cy="63709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2.4 TYPES OF PROJECT SELECTION MODELS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Numeric Models: Scoring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200" b="1" i="1" u="none" strike="noStrike" kern="1200" cap="none" spc="0" normalizeH="0" baseline="0" noProof="0" dirty="0">
                <a:ln>
                  <a:noFill/>
                </a:ln>
                <a:solidFill>
                  <a:prstClr val="black"/>
                </a:solidFill>
                <a:effectLst/>
                <a:uLnTx/>
                <a:uFillTx/>
                <a:latin typeface="Calibri" panose="020F0502020204030204"/>
                <a:ea typeface="+mn-ea"/>
                <a:cs typeface="+mn-cs"/>
              </a:rPr>
              <a:t>Unweighted Factor Scoring Model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200" b="1" i="1" dirty="0">
              <a:solidFill>
                <a:prstClr val="black"/>
              </a:solidFill>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dirty="0">
                <a:ln>
                  <a:noFill/>
                </a:ln>
                <a:solidFill>
                  <a:prstClr val="black"/>
                </a:solidFill>
                <a:effectLst/>
                <a:uLnTx/>
                <a:uFillTx/>
                <a:latin typeface="Calibri" panose="020F0502020204030204"/>
                <a:ea typeface="+mn-ea"/>
                <a:cs typeface="+mn-cs"/>
              </a:rPr>
              <a:t>The second disadvantage of the 0–1 factor model can be dealt with by constructing a simple linear measure of the degree to which the project being evaluated meets each of the criteria contained in the list. Often a five-point scale is used, where 5 is very good, 4 is good, 3 is fair, 2 is poor, 1 is very poor. (Three-, seven-, and 10-point scales are also common.) The column of scores is summed, and those projects with a total score exceeding some critical value are selected.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dirty="0">
                <a:ln>
                  <a:noFill/>
                </a:ln>
                <a:solidFill>
                  <a:prstClr val="black"/>
                </a:solidFill>
                <a:effectLst/>
                <a:uLnTx/>
                <a:uFillTx/>
                <a:latin typeface="Calibri" panose="020F0502020204030204"/>
                <a:ea typeface="+mn-ea"/>
                <a:cs typeface="+mn-cs"/>
              </a:rPr>
              <a:t>However, the criticism that the criteria are all assumed to be of equal importance still holds.</a:t>
            </a:r>
          </a:p>
          <a:p>
            <a:pPr algn="ctr"/>
            <a:endParaRPr lang="en-GB" sz="2800" b="1" i="1" dirty="0"/>
          </a:p>
          <a:p>
            <a:endParaRPr lang="en-GB" sz="2400" dirty="0"/>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650C6E4A-140E-495F-B394-FCDF06DDF833}"/>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3517430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39707" y="1685495"/>
            <a:ext cx="10541001" cy="33239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2.4 TYPES OF PROJECT SELECTION MODELS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Numeric Models: Scoring</a:t>
            </a:r>
          </a:p>
          <a:p>
            <a:endParaRPr lang="en-US" sz="2400" dirty="0">
              <a:solidFill>
                <a:srgbClr val="2D3956"/>
              </a:solidFill>
              <a:latin typeface="Times New Roman" panose="02020603050405020304" pitchFamily="18" charset="0"/>
              <a:cs typeface="Times New Roman" panose="02020603050405020304" pitchFamily="18" charset="0"/>
            </a:endParaRPr>
          </a:p>
          <a:p>
            <a:r>
              <a:rPr lang="en-GB" sz="2400" b="1" i="1" dirty="0"/>
              <a:t>Weighted Factor Scoring Model </a:t>
            </a:r>
            <a:r>
              <a:rPr lang="en-GB" sz="2400" dirty="0"/>
              <a:t>When numeric weights reflecting the relative importance of each individual factor are added, we have a weighted factor scoring model.</a:t>
            </a: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21ABB930-BA9A-8C5B-8D01-F818FE18BD7F}"/>
              </a:ext>
            </a:extLst>
          </p:cNvPr>
          <p:cNvPicPr>
            <a:picLocks noChangeAspect="1"/>
          </p:cNvPicPr>
          <p:nvPr/>
        </p:nvPicPr>
        <p:blipFill>
          <a:blip r:embed="rId2"/>
          <a:stretch>
            <a:fillRect/>
          </a:stretch>
        </p:blipFill>
        <p:spPr>
          <a:xfrm>
            <a:off x="762000" y="3594742"/>
            <a:ext cx="8493652" cy="1989585"/>
          </a:xfrm>
          <a:prstGeom prst="rect">
            <a:avLst/>
          </a:prstGeom>
        </p:spPr>
      </p:pic>
      <p:pic>
        <p:nvPicPr>
          <p:cNvPr id="7" name="Picture 6">
            <a:extLst>
              <a:ext uri="{FF2B5EF4-FFF2-40B4-BE49-F238E27FC236}">
                <a16:creationId xmlns:a16="http://schemas.microsoft.com/office/drawing/2014/main" id="{1296A3E6-AAAA-B884-846A-E758C74E5BE3}"/>
              </a:ext>
            </a:extLst>
          </p:cNvPr>
          <p:cNvPicPr>
            <a:picLocks noChangeAspect="1"/>
          </p:cNvPicPr>
          <p:nvPr/>
        </p:nvPicPr>
        <p:blipFill>
          <a:blip r:embed="rId3">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3661322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1902276"/>
            <a:ext cx="10541001" cy="646331"/>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4" name="Picture 1">
            <a:extLst>
              <a:ext uri="{FF2B5EF4-FFF2-40B4-BE49-F238E27FC236}">
                <a16:creationId xmlns:a16="http://schemas.microsoft.com/office/drawing/2014/main" id="{BDBA0E57-9972-3182-E1CB-C46031B3ECB1}"/>
              </a:ext>
            </a:extLst>
          </p:cNvPr>
          <p:cNvPicPr>
            <a:picLocks noChangeAspect="1" noChangeArrowheads="1"/>
          </p:cNvPicPr>
          <p:nvPr/>
        </p:nvPicPr>
        <p:blipFill>
          <a:blip r:embed="rId2"/>
          <a:srcRect/>
          <a:stretch>
            <a:fillRect/>
          </a:stretch>
        </p:blipFill>
        <p:spPr bwMode="auto">
          <a:xfrm>
            <a:off x="975585" y="1712924"/>
            <a:ext cx="10240829" cy="4342983"/>
          </a:xfrm>
          <a:prstGeom prst="rect">
            <a:avLst/>
          </a:prstGeom>
          <a:noFill/>
          <a:ln w="9525">
            <a:noFill/>
            <a:miter lim="800000"/>
            <a:headEnd/>
            <a:tailEnd/>
          </a:ln>
          <a:effectLst/>
        </p:spPr>
      </p:pic>
      <p:pic>
        <p:nvPicPr>
          <p:cNvPr id="7" name="Picture 6">
            <a:extLst>
              <a:ext uri="{FF2B5EF4-FFF2-40B4-BE49-F238E27FC236}">
                <a16:creationId xmlns:a16="http://schemas.microsoft.com/office/drawing/2014/main" id="{57B837A3-B033-7FBD-5DA1-2D4686AF9322}"/>
              </a:ext>
            </a:extLst>
          </p:cNvPr>
          <p:cNvPicPr>
            <a:picLocks noChangeAspect="1"/>
          </p:cNvPicPr>
          <p:nvPr/>
        </p:nvPicPr>
        <p:blipFill>
          <a:blip r:embed="rId3">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48215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mc:AlternateContent xmlns:mc="http://schemas.openxmlformats.org/markup-compatibility/2006" xmlns:a14="http://schemas.microsoft.com/office/drawing/2010/main">
        <mc:Choice Requires="a14">
          <p:sp>
            <p:nvSpPr>
              <p:cNvPr id="48" name="TextBox 47">
                <a:extLst>
                  <a:ext uri="{FF2B5EF4-FFF2-40B4-BE49-F238E27FC236}">
                    <a16:creationId xmlns:a16="http://schemas.microsoft.com/office/drawing/2014/main" id="{050976E4-0CF2-BA00-34CA-2F9419409B9E}"/>
                  </a:ext>
                </a:extLst>
              </p:cNvPr>
              <p:cNvSpPr txBox="1"/>
              <p:nvPr/>
            </p:nvSpPr>
            <p:spPr>
              <a:xfrm>
                <a:off x="762000" y="1856916"/>
                <a:ext cx="10541001" cy="4677178"/>
              </a:xfrm>
              <a:prstGeom prst="rect">
                <a:avLst/>
              </a:prstGeom>
              <a:noFill/>
            </p:spPr>
            <p:txBody>
              <a:bodyPr wrap="square" rtlCol="0">
                <a:spAutoFit/>
              </a:bodyPr>
              <a:lstStyle/>
              <a:p>
                <a:pPr algn="ctr"/>
                <a:r>
                  <a:rPr lang="en-GB" sz="3200" dirty="0"/>
                  <a:t>2.4 TYPES OF PROJECT SELECTION MODELS</a:t>
                </a:r>
              </a:p>
              <a:p>
                <a:pPr algn="ctr"/>
                <a:r>
                  <a:rPr lang="en-GB" sz="2400" b="1" dirty="0"/>
                  <a:t>Numeric Models: Scoring</a:t>
                </a:r>
              </a:p>
              <a:p>
                <a:endParaRPr lang="en-GB" sz="2400" b="1" dirty="0"/>
              </a:p>
              <a:p>
                <a:r>
                  <a:rPr lang="en-GB" sz="2400" b="1" i="1" dirty="0"/>
                  <a:t>Weighted Factor Scoring Model</a:t>
                </a:r>
              </a:p>
              <a:p>
                <a:r>
                  <a:rPr lang="en-GB" sz="2400" dirty="0"/>
                  <a:t>The weights </a:t>
                </a:r>
                <a14:m>
                  <m:oMath xmlns:m="http://schemas.openxmlformats.org/officeDocument/2006/math">
                    <m:sSub>
                      <m:sSubPr>
                        <m:ctrlPr>
                          <a:rPr lang="en-GB" sz="2400" i="1" smtClean="0">
                            <a:latin typeface="Cambria Math" panose="02040503050406030204" pitchFamily="18" charset="0"/>
                          </a:rPr>
                        </m:ctrlPr>
                      </m:sSubPr>
                      <m:e>
                        <m:r>
                          <a:rPr lang="en-US" sz="2400" b="0" i="1" smtClean="0">
                            <a:latin typeface="Cambria Math" panose="02040503050406030204" pitchFamily="18" charset="0"/>
                          </a:rPr>
                          <m:t>𝑤</m:t>
                        </m:r>
                      </m:e>
                      <m:sub>
                        <m:r>
                          <a:rPr lang="en-US" sz="2400" b="0" i="1" smtClean="0">
                            <a:latin typeface="Cambria Math" panose="02040503050406030204" pitchFamily="18" charset="0"/>
                          </a:rPr>
                          <m:t>𝑗</m:t>
                        </m:r>
                      </m:sub>
                    </m:sSub>
                  </m:oMath>
                </a14:m>
                <a:r>
                  <a:rPr lang="en-GB" sz="2400" dirty="0"/>
                  <a:t> may be generated by any technique that is acceptable to the organization’s policy makers. There are several techniques available to generate such numbers, but the most effective and most widely used is the Delphi technique. It is a technique for developing numeric values that are equivalent to subjective, verbal measures of relative value.</a:t>
                </a: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mc:Choice>
        <mc:Fallback xmlns="">
          <p:sp>
            <p:nvSpPr>
              <p:cNvPr id="48" name="TextBox 47">
                <a:extLst>
                  <a:ext uri="{FF2B5EF4-FFF2-40B4-BE49-F238E27FC236}">
                    <a16:creationId xmlns:a16="http://schemas.microsoft.com/office/drawing/2014/main" id="{050976E4-0CF2-BA00-34CA-2F9419409B9E}"/>
                  </a:ext>
                </a:extLst>
              </p:cNvPr>
              <p:cNvSpPr txBox="1">
                <a:spLocks noRot="1" noChangeAspect="1" noMove="1" noResize="1" noEditPoints="1" noAdjustHandles="1" noChangeArrowheads="1" noChangeShapeType="1" noTextEdit="1"/>
              </p:cNvSpPr>
              <p:nvPr/>
            </p:nvSpPr>
            <p:spPr>
              <a:xfrm>
                <a:off x="762000" y="1856916"/>
                <a:ext cx="10541001" cy="4677178"/>
              </a:xfrm>
              <a:prstGeom prst="rect">
                <a:avLst/>
              </a:prstGeom>
              <a:blipFill>
                <a:blip r:embed="rId2"/>
                <a:stretch>
                  <a:fillRect l="-868" t="-1695"/>
                </a:stretch>
              </a:blipFill>
            </p:spPr>
            <p:txBody>
              <a:bodyPr/>
              <a:lstStyle/>
              <a:p>
                <a:r>
                  <a:rPr lang="en-US">
                    <a:noFill/>
                  </a:rPr>
                  <a:t> </a:t>
                </a:r>
              </a:p>
            </p:txBody>
          </p:sp>
        </mc:Fallback>
      </mc:AlternateContent>
      <p:pic>
        <p:nvPicPr>
          <p:cNvPr id="4" name="Picture 3">
            <a:extLst>
              <a:ext uri="{FF2B5EF4-FFF2-40B4-BE49-F238E27FC236}">
                <a16:creationId xmlns:a16="http://schemas.microsoft.com/office/drawing/2014/main" id="{FFBDD94A-6DC2-8081-4A76-1523829BAAE8}"/>
              </a:ext>
            </a:extLst>
          </p:cNvPr>
          <p:cNvPicPr>
            <a:picLocks noChangeAspect="1"/>
          </p:cNvPicPr>
          <p:nvPr/>
        </p:nvPicPr>
        <p:blipFill>
          <a:blip r:embed="rId3">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3363444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712925"/>
            <a:ext cx="10541001" cy="4708981"/>
          </a:xfrm>
          <a:prstGeom prst="rect">
            <a:avLst/>
          </a:prstGeom>
          <a:noFill/>
        </p:spPr>
        <p:txBody>
          <a:bodyPr wrap="square" rtlCol="0">
            <a:spAutoFit/>
          </a:bodyPr>
          <a:lstStyle/>
          <a:p>
            <a:pPr algn="ctr"/>
            <a:r>
              <a:rPr lang="en-GB" sz="2800" dirty="0"/>
              <a:t>2.4 TYPES OF PROJECT SELECTION MODELS</a:t>
            </a:r>
          </a:p>
          <a:p>
            <a:pPr algn="ctr"/>
            <a:r>
              <a:rPr lang="en-GB" sz="2800" b="1" dirty="0"/>
              <a:t>Numeric Models: Scoring</a:t>
            </a:r>
          </a:p>
          <a:p>
            <a:pPr algn="ctr"/>
            <a:endParaRPr lang="en-GB" sz="2800" b="1" dirty="0"/>
          </a:p>
          <a:p>
            <a:r>
              <a:rPr lang="en-GB" sz="2400" b="1" dirty="0"/>
              <a:t>Scoring models advantages are:</a:t>
            </a:r>
          </a:p>
          <a:p>
            <a:r>
              <a:rPr lang="en-GB" sz="2400" dirty="0"/>
              <a:t>1. These models allow multiple criteria to be used for evaluation and decision making, including profit/profitability models and both tangible and intangible criteria. </a:t>
            </a:r>
          </a:p>
          <a:p>
            <a:r>
              <a:rPr lang="en-GB" sz="2400" dirty="0"/>
              <a:t>2. They are structurally simple and therefore easy to understand and use. </a:t>
            </a:r>
          </a:p>
          <a:p>
            <a:r>
              <a:rPr lang="en-GB" sz="2400" dirty="0"/>
              <a:t>3. They are a direct reflection of managerial policy. </a:t>
            </a:r>
          </a:p>
          <a:p>
            <a:r>
              <a:rPr lang="en-GB" sz="2400" dirty="0"/>
              <a:t>	</a:t>
            </a:r>
          </a:p>
          <a:p>
            <a:r>
              <a:rPr lang="en-US" sz="2400" dirty="0">
                <a:solidFill>
                  <a:srgbClr val="2D3956"/>
                </a:solidFill>
                <a:latin typeface="Times New Roman" panose="02020603050405020304" pitchFamily="18" charset="0"/>
                <a:cs typeface="Times New Roman" panose="02020603050405020304" pitchFamily="18" charset="0"/>
              </a:rPr>
              <a:t>   </a:t>
            </a: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3DE995AE-AC7D-09AB-418F-15C0B9D6D0E6}"/>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3704127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39707" y="1739741"/>
            <a:ext cx="10541001" cy="4339650"/>
          </a:xfrm>
          <a:prstGeom prst="rect">
            <a:avLst/>
          </a:prstGeom>
          <a:noFill/>
        </p:spPr>
        <p:txBody>
          <a:bodyPr wrap="square" rtlCol="0">
            <a:spAutoFit/>
          </a:bodyPr>
          <a:lstStyle/>
          <a:p>
            <a:pPr algn="ctr"/>
            <a:r>
              <a:rPr lang="en-GB" sz="2200" dirty="0"/>
              <a:t>2.4 TYPES OF PROJECT SELECTION MODELS</a:t>
            </a:r>
          </a:p>
          <a:p>
            <a:pPr algn="ctr"/>
            <a:r>
              <a:rPr lang="en-GB" sz="2200" b="1" dirty="0"/>
              <a:t>Numeric Models: Scoring</a:t>
            </a:r>
          </a:p>
          <a:p>
            <a:r>
              <a:rPr lang="en-GB" sz="2200" b="1" dirty="0"/>
              <a:t>Scoring models advantages are:</a:t>
            </a:r>
          </a:p>
          <a:p>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solidFill>
                  <a:prstClr val="black"/>
                </a:solidFill>
                <a:latin typeface="Calibri" panose="020F0502020204030204"/>
              </a:rPr>
              <a:t>4</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 They are easily altered to accommodate changes in the environment or managerial policy.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5. Weighted scoring models allow for the fact that some criteria are more important than others.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6. These models allow easy sensitivity analysis. The trade-offs between the several criteria are readily observable.</a:t>
            </a:r>
          </a:p>
          <a:p>
            <a:endParaRPr lang="en-GB" sz="1600" b="1" dirty="0"/>
          </a:p>
          <a:p>
            <a:endParaRPr lang="en-GB" sz="1600" b="1" dirty="0"/>
          </a:p>
          <a:p>
            <a:endParaRPr lang="en-GB" sz="1600" b="1" dirty="0"/>
          </a:p>
        </p:txBody>
      </p:sp>
      <p:pic>
        <p:nvPicPr>
          <p:cNvPr id="4" name="Picture 3">
            <a:extLst>
              <a:ext uri="{FF2B5EF4-FFF2-40B4-BE49-F238E27FC236}">
                <a16:creationId xmlns:a16="http://schemas.microsoft.com/office/drawing/2014/main" id="{FC2C7B43-D73A-37AD-B410-16DCF13FC064}"/>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1102441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78382" y="1648872"/>
            <a:ext cx="10541001" cy="4308872"/>
          </a:xfrm>
          <a:prstGeom prst="rect">
            <a:avLst/>
          </a:prstGeom>
          <a:noFill/>
        </p:spPr>
        <p:txBody>
          <a:bodyPr wrap="square" rtlCol="0">
            <a:spAutoFit/>
          </a:bodyPr>
          <a:lstStyle/>
          <a:p>
            <a:pPr algn="ctr"/>
            <a:r>
              <a:rPr lang="en-GB" sz="2200" dirty="0"/>
              <a:t>2.4 TYPES OF PROJECT SELECTION MODELS</a:t>
            </a:r>
          </a:p>
          <a:p>
            <a:pPr algn="ctr"/>
            <a:r>
              <a:rPr lang="en-GB" sz="2200" b="1" dirty="0"/>
              <a:t>Numeric Models: Scoring</a:t>
            </a:r>
          </a:p>
          <a:p>
            <a:pPr algn="ctr"/>
            <a:endParaRPr lang="en-GB" sz="2200" b="1" dirty="0"/>
          </a:p>
          <a:p>
            <a:r>
              <a:rPr lang="en-GB" sz="2200" b="1" dirty="0"/>
              <a:t>The disadvantages are: </a:t>
            </a:r>
          </a:p>
          <a:p>
            <a:endParaRPr lang="en-GB" sz="2200" b="1" dirty="0"/>
          </a:p>
          <a:p>
            <a:r>
              <a:rPr lang="en-GB" sz="2200" dirty="0"/>
              <a:t>1. The output of a scoring model is strictly a relative measure. Project scores do not represent the value or “utility” associated with a project and thus do not directly indicate whether or not 	the project should be supported. </a:t>
            </a:r>
          </a:p>
          <a:p>
            <a:r>
              <a:rPr lang="en-GB" sz="2200" dirty="0"/>
              <a:t>2. In general, scoring models are linear in form and the elements of such models are assumed to be independent. </a:t>
            </a:r>
          </a:p>
          <a:p>
            <a:r>
              <a:rPr lang="en-GB" dirty="0"/>
              <a:t>	</a:t>
            </a:r>
          </a:p>
          <a:p>
            <a:endParaRPr lang="en-GB" dirty="0"/>
          </a:p>
          <a:p>
            <a:pPr algn="ctr"/>
            <a:endParaRPr lang="en-GB" sz="1800" b="1" dirty="0"/>
          </a:p>
        </p:txBody>
      </p:sp>
      <p:pic>
        <p:nvPicPr>
          <p:cNvPr id="4" name="Picture 3">
            <a:extLst>
              <a:ext uri="{FF2B5EF4-FFF2-40B4-BE49-F238E27FC236}">
                <a16:creationId xmlns:a16="http://schemas.microsoft.com/office/drawing/2014/main" id="{36D979AC-6D52-9EA3-FC55-D31F788B643B}"/>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2665981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1819577"/>
            <a:ext cx="10541001" cy="3754874"/>
          </a:xfrm>
          <a:prstGeom prst="rect">
            <a:avLst/>
          </a:prstGeom>
          <a:noFill/>
        </p:spPr>
        <p:txBody>
          <a:bodyPr wrap="square" rtlCol="0">
            <a:spAutoFit/>
          </a:bodyPr>
          <a:lstStyle/>
          <a:p>
            <a:pPr algn="ctr"/>
            <a:r>
              <a:rPr lang="en-GB" sz="2200" dirty="0"/>
              <a:t>2.4 TYPES OF PROJECT SELECTION MODELS</a:t>
            </a:r>
          </a:p>
          <a:p>
            <a:pPr algn="ctr"/>
            <a:r>
              <a:rPr lang="en-GB" sz="2200" b="1" dirty="0"/>
              <a:t>Numeric Models: Scoring</a:t>
            </a:r>
          </a:p>
          <a:p>
            <a:pPr algn="ctr"/>
            <a:endParaRPr lang="en-GB" sz="2200" b="1" dirty="0"/>
          </a:p>
          <a:p>
            <a:r>
              <a:rPr lang="en-GB" sz="2200" dirty="0"/>
              <a:t>3. The ease of use of these models is conducive to the inclusion of a large number of criteria, most of which have such small weights that they have little impact on the total project score. </a:t>
            </a:r>
          </a:p>
          <a:p>
            <a:r>
              <a:rPr lang="en-GB" sz="2200" dirty="0"/>
              <a:t>4. Unweighted scoring models assume all criteria are of equal importance, which is almost certainly contrary to fact. </a:t>
            </a:r>
          </a:p>
          <a:p>
            <a:r>
              <a:rPr lang="en-GB" sz="2200" dirty="0"/>
              <a:t>5. To the extent that profit/profitability is included as an element in the scoring model, this element has the advantages and disadvantages noted earlier for the profitability models.</a:t>
            </a:r>
          </a:p>
          <a:p>
            <a:endParaRPr lang="en-GB" b="1" dirty="0"/>
          </a:p>
        </p:txBody>
      </p:sp>
      <p:pic>
        <p:nvPicPr>
          <p:cNvPr id="4" name="Picture 3">
            <a:extLst>
              <a:ext uri="{FF2B5EF4-FFF2-40B4-BE49-F238E27FC236}">
                <a16:creationId xmlns:a16="http://schemas.microsoft.com/office/drawing/2014/main" id="{8EE4B4AA-D2E7-B49D-6AC7-C9F69626548D}"/>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2927138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646331"/>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64AA244-5C19-2000-8BD6-D02A0C638C4E}"/>
              </a:ext>
            </a:extLst>
          </p:cNvPr>
          <p:cNvSpPr txBox="1"/>
          <p:nvPr/>
        </p:nvSpPr>
        <p:spPr>
          <a:xfrm>
            <a:off x="850425" y="2153305"/>
            <a:ext cx="10168759" cy="3277820"/>
          </a:xfrm>
          <a:prstGeom prst="rect">
            <a:avLst/>
          </a:prstGeom>
          <a:noFill/>
        </p:spPr>
        <p:txBody>
          <a:bodyPr wrap="square">
            <a:spAutoFit/>
          </a:bodyPr>
          <a:lstStyle/>
          <a:p>
            <a:r>
              <a:rPr lang="en-GB" sz="2300" b="1" dirty="0"/>
              <a:t>Window-of-Opportunity Analysis</a:t>
            </a:r>
          </a:p>
          <a:p>
            <a:endParaRPr lang="en-GB" sz="2300" dirty="0"/>
          </a:p>
          <a:p>
            <a:r>
              <a:rPr lang="en-GB" sz="2300" dirty="0"/>
              <a:t>That one ability to achieve a new technology does not necessarily imply that the new technology is worth implementing, or economically profitable. Given some idea for a new product or process, we can invert this traditional approach by attempting to determine the cost, timing, and performance specifications that must be met by this new technology before any R &amp; D is undertaken. (This is called the window-of-opportunity for the innovation.)</a:t>
            </a:r>
          </a:p>
          <a:p>
            <a:endParaRPr lang="en-GB" sz="2300" b="1" i="1" dirty="0"/>
          </a:p>
        </p:txBody>
      </p:sp>
      <p:pic>
        <p:nvPicPr>
          <p:cNvPr id="4" name="Picture 3">
            <a:extLst>
              <a:ext uri="{FF2B5EF4-FFF2-40B4-BE49-F238E27FC236}">
                <a16:creationId xmlns:a16="http://schemas.microsoft.com/office/drawing/2014/main" id="{D9C59D97-27F4-18B2-CB28-565B1CFC0C5C}"/>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1476040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3401" y="14141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78382" y="1561573"/>
            <a:ext cx="10541001" cy="1815882"/>
          </a:xfrm>
          <a:prstGeom prst="rect">
            <a:avLst/>
          </a:prstGeom>
          <a:noFill/>
        </p:spPr>
        <p:txBody>
          <a:bodyPr wrap="square" rtlCol="0">
            <a:spAutoFit/>
          </a:bodyPr>
          <a:lstStyle/>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D91A9C9-B91F-04A1-B26D-ACBD3D42CDF8}"/>
              </a:ext>
            </a:extLst>
          </p:cNvPr>
          <p:cNvSpPr txBox="1"/>
          <p:nvPr/>
        </p:nvSpPr>
        <p:spPr>
          <a:xfrm>
            <a:off x="678383" y="1561572"/>
            <a:ext cx="10310184" cy="4370427"/>
          </a:xfrm>
          <a:prstGeom prst="rect">
            <a:avLst/>
          </a:prstGeom>
          <a:noFill/>
        </p:spPr>
        <p:txBody>
          <a:bodyPr wrap="square">
            <a:spAutoFit/>
          </a:bodyPr>
          <a:lstStyle/>
          <a:p>
            <a:r>
              <a:rPr lang="en-GB" sz="2000" dirty="0"/>
              <a:t>2.4 TYPES OF PROJECT SELECTION MODELS</a:t>
            </a:r>
          </a:p>
          <a:p>
            <a:endParaRPr lang="en-GB" sz="2000" dirty="0"/>
          </a:p>
          <a:p>
            <a:r>
              <a:rPr lang="en-GB" sz="2000" b="1" dirty="0"/>
              <a:t>Choosing a Project Selection Model</a:t>
            </a:r>
          </a:p>
          <a:p>
            <a:endParaRPr lang="en-GB" sz="2000" dirty="0"/>
          </a:p>
          <a:p>
            <a:r>
              <a:rPr lang="en-GB" sz="2000" dirty="0"/>
              <a:t>Selecting the type of model to aid the evaluation/selection process depends on the philosophy and wishes of management.</a:t>
            </a:r>
          </a:p>
          <a:p>
            <a:r>
              <a:rPr lang="en-GB" sz="2000" dirty="0"/>
              <a:t>We strongly Favor weighted scoring models for three fundamental reasons. </a:t>
            </a:r>
          </a:p>
          <a:p>
            <a:r>
              <a:rPr lang="en-GB" sz="2000" u="sng" dirty="0"/>
              <a:t>First, </a:t>
            </a:r>
            <a:r>
              <a:rPr lang="en-GB" sz="2000" dirty="0"/>
              <a:t>they allow the multiple objectives of all organizations to be reflected in the important    decision about which projects will be supported and which will be rejected. </a:t>
            </a:r>
          </a:p>
          <a:p>
            <a:r>
              <a:rPr lang="en-GB" sz="2000" u="sng" dirty="0"/>
              <a:t>Second, </a:t>
            </a:r>
            <a:r>
              <a:rPr lang="en-GB" sz="2000" dirty="0"/>
              <a:t>scoring models are easily adapted to changes in managerial philosophy or changes in the environment. </a:t>
            </a:r>
          </a:p>
          <a:p>
            <a:r>
              <a:rPr lang="en-GB" sz="2000" u="sng" dirty="0"/>
              <a:t>Third</a:t>
            </a:r>
            <a:r>
              <a:rPr lang="en-GB" sz="2000" dirty="0"/>
              <a:t>, they do not suffer from the bias toward the short run that is inherent in profitability models that discount future cash flows.</a:t>
            </a:r>
            <a:endParaRPr lang="en-GB" sz="2000" b="1" i="1" dirty="0"/>
          </a:p>
          <a:p>
            <a:endParaRPr lang="en-GB" b="1" dirty="0"/>
          </a:p>
        </p:txBody>
      </p:sp>
      <p:pic>
        <p:nvPicPr>
          <p:cNvPr id="4" name="Picture 3">
            <a:extLst>
              <a:ext uri="{FF2B5EF4-FFF2-40B4-BE49-F238E27FC236}">
                <a16:creationId xmlns:a16="http://schemas.microsoft.com/office/drawing/2014/main" id="{B0EF10C8-A592-34F8-2FA6-F1260BEA6BFF}"/>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1570550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1856916"/>
            <a:ext cx="10541001" cy="3600986"/>
          </a:xfrm>
          <a:prstGeom prst="rect">
            <a:avLst/>
          </a:prstGeom>
          <a:noFill/>
        </p:spPr>
        <p:txBody>
          <a:bodyPr wrap="square" rtlCol="0">
            <a:spAutoFit/>
          </a:bodyPr>
          <a:lstStyle/>
          <a:p>
            <a:r>
              <a:rPr lang="en-GB" sz="2400" b="1" dirty="0"/>
              <a:t>2.5 ANALYSIS UNDER UNCERTAINTY — THE MANAGEMENT OF RISK</a:t>
            </a:r>
          </a:p>
          <a:p>
            <a:endParaRPr lang="en-US" sz="2400" dirty="0">
              <a:solidFill>
                <a:srgbClr val="2D3956"/>
              </a:solidFill>
              <a:latin typeface="Times New Roman" panose="02020603050405020304" pitchFamily="18" charset="0"/>
              <a:cs typeface="Times New Roman" panose="02020603050405020304" pitchFamily="18" charset="0"/>
            </a:endParaRPr>
          </a:p>
          <a:p>
            <a:r>
              <a:rPr lang="en-GB" sz="2400" dirty="0"/>
              <a:t> Risk has been interpreted as being unsure about project task durations and/or costs, but uncertainty plagues all aspects of the work on projects and is present in all stages of project life cycles. In this section, we will consider uncertainty as it affects the selection process. </a:t>
            </a:r>
          </a:p>
          <a:p>
            <a:r>
              <a:rPr lang="en-GB" sz="2400" dirty="0"/>
              <a:t>Before proceeding, it is useful to discuss briefly the distinction between two words, “risk” and “uncertainty.” </a:t>
            </a:r>
            <a:endParaRPr lang="en-US" sz="2400"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2F168B75-41F7-0AE2-8D4D-2445869483C5}"/>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1027289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228671"/>
            <a:ext cx="10541001" cy="3016210"/>
          </a:xfrm>
          <a:prstGeom prst="rect">
            <a:avLst/>
          </a:prstGeom>
          <a:noFill/>
        </p:spPr>
        <p:txBody>
          <a:bodyPr wrap="square" rtlCol="0">
            <a:spAutoFit/>
          </a:bodyPr>
          <a:lstStyle/>
          <a:p>
            <a:r>
              <a:rPr lang="en-GB" sz="2800" b="1" dirty="0"/>
              <a:t>2.5 ANALYSIS UNDER UNCERTAINTY — THE MANAGEMENT OF RISK</a:t>
            </a:r>
          </a:p>
          <a:p>
            <a:endParaRPr lang="en-US" sz="2400" dirty="0">
              <a:solidFill>
                <a:srgbClr val="2D3956"/>
              </a:solidFill>
              <a:latin typeface="Times New Roman" panose="02020603050405020304" pitchFamily="18" charset="0"/>
              <a:cs typeface="Times New Roman" panose="02020603050405020304" pitchFamily="18" charset="0"/>
            </a:endParaRPr>
          </a:p>
          <a:p>
            <a:r>
              <a:rPr lang="en-GB" sz="2400" dirty="0"/>
              <a:t>The outcome of any decision depends on two things: </a:t>
            </a:r>
          </a:p>
          <a:p>
            <a:endParaRPr lang="en-GB" sz="2400" dirty="0"/>
          </a:p>
          <a:p>
            <a:r>
              <a:rPr lang="en-GB" sz="2400" dirty="0"/>
              <a:t>(1) what the decision maker does; and </a:t>
            </a:r>
          </a:p>
          <a:p>
            <a:r>
              <a:rPr lang="en-GB" sz="2400" dirty="0"/>
              <a:t>(2) what nature does—“nature” being the set of exogenous factors that interact with the decision maker’s course of action to produce an outcome. </a:t>
            </a: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0B08BFA4-E6F7-3C28-AED6-73AA41AEE4D9}"/>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3120373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9260" y="17529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4247317"/>
          </a:xfrm>
          <a:prstGeom prst="rect">
            <a:avLst/>
          </a:prstGeom>
          <a:noFill/>
        </p:spPr>
        <p:txBody>
          <a:bodyPr wrap="square" rtlCol="0">
            <a:spAutoFit/>
          </a:bodyPr>
          <a:lstStyle/>
          <a:p>
            <a:r>
              <a:rPr lang="en-GB" sz="2400" b="1" dirty="0"/>
              <a:t>2.5 ANALYSIS UNDER UNCERTAINTY — THE MANAGEMENT OF RISK</a:t>
            </a:r>
          </a:p>
          <a:p>
            <a:endParaRPr lang="en-US" sz="2400" dirty="0">
              <a:solidFill>
                <a:srgbClr val="2D3956"/>
              </a:solidFill>
              <a:latin typeface="Times New Roman" panose="02020603050405020304" pitchFamily="18" charset="0"/>
              <a:cs typeface="Times New Roman" panose="02020603050405020304" pitchFamily="18" charset="0"/>
            </a:endParaRPr>
          </a:p>
          <a:p>
            <a:r>
              <a:rPr lang="en-GB" sz="2400" dirty="0"/>
              <a:t>If the decision maker knows the probability of each and every state of nature and thus of each and every outcome, he can find the expected value of each alternative course of action he has. </a:t>
            </a:r>
          </a:p>
          <a:p>
            <a:r>
              <a:rPr lang="en-GB" sz="2400" dirty="0"/>
              <a:t>The expected value of a specific action is the sum of the values of each outcome associated with the action times the probability that it will occur. . he can select the course of action associated with the best of these expected values. This is decision making under conditions of </a:t>
            </a:r>
            <a:r>
              <a:rPr lang="en-GB" sz="2400" b="1" i="1" u="sng" dirty="0"/>
              <a:t>risk</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B039FA5E-614E-DFC2-D5AB-CBC83101B1BF}"/>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152685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228671"/>
            <a:ext cx="10541001" cy="2585323"/>
          </a:xfrm>
          <a:prstGeom prst="rect">
            <a:avLst/>
          </a:prstGeom>
          <a:noFill/>
        </p:spPr>
        <p:txBody>
          <a:bodyPr wrap="square" rtlCol="0">
            <a:spAutoFit/>
          </a:bodyPr>
          <a:lstStyle/>
          <a:p>
            <a:r>
              <a:rPr lang="en-GB" sz="2400" b="1" dirty="0"/>
              <a:t>2.5 ANALYSIS UNDER UNCERTAINTY — THE MANAGEMENT OF RISK</a:t>
            </a:r>
          </a:p>
          <a:p>
            <a:endParaRPr lang="en-GB" sz="2400" b="1" dirty="0"/>
          </a:p>
          <a:p>
            <a:r>
              <a:rPr lang="en-GB" sz="2400" dirty="0"/>
              <a:t>If the decision maker’s information is not so complete and he does not know and cannot collect sufficient data to determine the probability of occurrence for some states of nature, he cannot find the expected value for each alternative actions. This is decision making under conditions of </a:t>
            </a:r>
            <a:r>
              <a:rPr lang="en-GB" sz="2400" b="1" i="1" u="sng" dirty="0"/>
              <a:t>uncertainty.</a:t>
            </a:r>
          </a:p>
          <a:p>
            <a:endParaRPr lang="en-GB" sz="1800" b="1" dirty="0"/>
          </a:p>
        </p:txBody>
      </p:sp>
      <p:pic>
        <p:nvPicPr>
          <p:cNvPr id="4" name="Picture 3">
            <a:extLst>
              <a:ext uri="{FF2B5EF4-FFF2-40B4-BE49-F238E27FC236}">
                <a16:creationId xmlns:a16="http://schemas.microsoft.com/office/drawing/2014/main" id="{B4831A0F-A277-84AF-17EC-371D9E5E0832}"/>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1664113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1950" y="16827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28389" y="1957278"/>
            <a:ext cx="10396281" cy="3816429"/>
          </a:xfrm>
          <a:prstGeom prst="rect">
            <a:avLst/>
          </a:prstGeom>
          <a:noFill/>
        </p:spPr>
        <p:txBody>
          <a:bodyPr wrap="square" rtlCol="0">
            <a:spAutoFit/>
          </a:bodyPr>
          <a:lstStyle/>
          <a:p>
            <a:r>
              <a:rPr lang="en-GB" sz="2800" b="1" dirty="0"/>
              <a:t>2.5 ANALYSIS UNDER UNCERTAINTY — THE MANAGEMENT OF RISK</a:t>
            </a:r>
          </a:p>
          <a:p>
            <a:endParaRPr lang="en-GB" sz="2800" b="1" dirty="0"/>
          </a:p>
          <a:p>
            <a:r>
              <a:rPr lang="en-GB" sz="2800" dirty="0"/>
              <a:t>When relationships between inputs and outputs in the projects are complex, Monte Carlo simulation can handle such uncertainty by exposing the many possible consequences of embarking on a project. Risk analysis is a method based on such a procedure. With the great availability of microcomputers and user-friendly software, these procedures are becoming very common.</a:t>
            </a:r>
          </a:p>
          <a:p>
            <a:endParaRPr lang="en-GB" sz="1800" b="1" dirty="0"/>
          </a:p>
        </p:txBody>
      </p:sp>
      <p:pic>
        <p:nvPicPr>
          <p:cNvPr id="4" name="Picture 3">
            <a:extLst>
              <a:ext uri="{FF2B5EF4-FFF2-40B4-BE49-F238E27FC236}">
                <a16:creationId xmlns:a16="http://schemas.microsoft.com/office/drawing/2014/main" id="{8A143B43-0E6A-103C-2F2E-5F16B4227493}"/>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2182864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7" name="TextBox 6">
            <a:extLst>
              <a:ext uri="{FF2B5EF4-FFF2-40B4-BE49-F238E27FC236}">
                <a16:creationId xmlns:a16="http://schemas.microsoft.com/office/drawing/2014/main" id="{67474F6F-1BAC-F7C7-6565-00BFE865A9EB}"/>
              </a:ext>
            </a:extLst>
          </p:cNvPr>
          <p:cNvSpPr txBox="1"/>
          <p:nvPr/>
        </p:nvSpPr>
        <p:spPr>
          <a:xfrm>
            <a:off x="928389" y="1957278"/>
            <a:ext cx="10396281" cy="4678204"/>
          </a:xfrm>
          <a:prstGeom prst="rect">
            <a:avLst/>
          </a:prstGeom>
          <a:noFill/>
        </p:spPr>
        <p:txBody>
          <a:bodyPr wrap="square" rtlCol="0">
            <a:spAutoFit/>
          </a:bodyPr>
          <a:lstStyle/>
          <a:p>
            <a:r>
              <a:rPr lang="en-GB" sz="2800" b="1" dirty="0"/>
              <a:t>2.5 ANALYSIS UNDER UNCERTAINTY — THE MANAGEMENT OF RISK</a:t>
            </a:r>
          </a:p>
          <a:p>
            <a:endParaRPr lang="en-GB" sz="2800" b="1" dirty="0"/>
          </a:p>
          <a:p>
            <a:r>
              <a:rPr lang="en-GB" sz="2800" b="1" i="1" dirty="0"/>
              <a:t>Risk Analysis and Simulation</a:t>
            </a:r>
          </a:p>
          <a:p>
            <a:endParaRPr lang="en-GB" sz="2800" b="1" i="1" dirty="0"/>
          </a:p>
          <a:p>
            <a:r>
              <a:rPr lang="en-GB" sz="2800" dirty="0"/>
              <a:t>While a project manager may be able to reduce uncertainty, it cannot be eliminated. Decisions must be made in the face of the ambiguity that results from uncertain information. Risk analysis does not remove the ambiguity, it simply describes the uncertainties in a way that provides the decision maker with a useful insight into their nature.</a:t>
            </a:r>
            <a:endParaRPr lang="en-GB" sz="2800" b="1" i="1" dirty="0"/>
          </a:p>
          <a:p>
            <a:endParaRPr lang="en-GB" sz="2800" b="1" dirty="0"/>
          </a:p>
          <a:p>
            <a:endParaRPr lang="en-GB" sz="1800" b="1" dirty="0"/>
          </a:p>
        </p:txBody>
      </p:sp>
      <p:pic>
        <p:nvPicPr>
          <p:cNvPr id="4" name="Picture 3">
            <a:extLst>
              <a:ext uri="{FF2B5EF4-FFF2-40B4-BE49-F238E27FC236}">
                <a16:creationId xmlns:a16="http://schemas.microsoft.com/office/drawing/2014/main" id="{807B85FB-3541-37F0-1AB5-5ED59FE07323}"/>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2446359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 name="TextBox 3">
            <a:extLst>
              <a:ext uri="{FF2B5EF4-FFF2-40B4-BE49-F238E27FC236}">
                <a16:creationId xmlns:a16="http://schemas.microsoft.com/office/drawing/2014/main" id="{C8DF5016-04E3-8660-0AEA-2E36DEF7FA4E}"/>
              </a:ext>
            </a:extLst>
          </p:cNvPr>
          <p:cNvSpPr txBox="1"/>
          <p:nvPr/>
        </p:nvSpPr>
        <p:spPr>
          <a:xfrm>
            <a:off x="1033719" y="1860786"/>
            <a:ext cx="10396281" cy="4985980"/>
          </a:xfrm>
          <a:prstGeom prst="rect">
            <a:avLst/>
          </a:prstGeom>
          <a:noFill/>
        </p:spPr>
        <p:txBody>
          <a:bodyPr wrap="square" rtlCol="0">
            <a:spAutoFit/>
          </a:bodyPr>
          <a:lstStyle/>
          <a:p>
            <a:r>
              <a:rPr lang="en-GB" sz="2800" b="1" dirty="0"/>
              <a:t>2.5 ANALYSIS UNDER UNCERTAINTY — THE MANAGEMENT OF RISK</a:t>
            </a:r>
          </a:p>
          <a:p>
            <a:r>
              <a:rPr lang="en-GB" sz="2800" b="1" i="1" dirty="0"/>
              <a:t>Risk Analysis and Simulation</a:t>
            </a:r>
          </a:p>
          <a:p>
            <a:r>
              <a:rPr lang="en-GB" sz="2400" dirty="0"/>
              <a:t>To apply risk analysis, one must make assumptions about the probability distributions that characterize key parameters and variables associated with a decision and then use these  to estimate the risk profiles or probability distributions of the outcomes of the decision. This can be done analytically or by Monte Carlo simulation, an easy-to-use technique that is  well-adapted to evaluating the risk in certain situations. </a:t>
            </a:r>
          </a:p>
          <a:p>
            <a:r>
              <a:rPr lang="en-GB" sz="2400" dirty="0"/>
              <a:t>When the decisions involve several input variables or parameters, simulation is highly preferable to the tedious calculations required by analytic methods. </a:t>
            </a:r>
          </a:p>
          <a:p>
            <a:endParaRPr lang="en-GB" sz="2400" dirty="0"/>
          </a:p>
          <a:p>
            <a:endParaRPr lang="en-GB" sz="2800" b="1" dirty="0"/>
          </a:p>
          <a:p>
            <a:endParaRPr lang="en-GB" sz="1800" b="1" dirty="0"/>
          </a:p>
        </p:txBody>
      </p:sp>
      <p:pic>
        <p:nvPicPr>
          <p:cNvPr id="7" name="Picture 6">
            <a:extLst>
              <a:ext uri="{FF2B5EF4-FFF2-40B4-BE49-F238E27FC236}">
                <a16:creationId xmlns:a16="http://schemas.microsoft.com/office/drawing/2014/main" id="{5DA49F0E-7C51-12EE-7BB6-6531AC37F036}"/>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426980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 name="TextBox 3">
            <a:extLst>
              <a:ext uri="{FF2B5EF4-FFF2-40B4-BE49-F238E27FC236}">
                <a16:creationId xmlns:a16="http://schemas.microsoft.com/office/drawing/2014/main" id="{69119241-21BB-292F-7597-300826875298}"/>
              </a:ext>
            </a:extLst>
          </p:cNvPr>
          <p:cNvSpPr txBox="1"/>
          <p:nvPr/>
        </p:nvSpPr>
        <p:spPr>
          <a:xfrm>
            <a:off x="928389" y="1957278"/>
            <a:ext cx="10396281" cy="4678204"/>
          </a:xfrm>
          <a:prstGeom prst="rect">
            <a:avLst/>
          </a:prstGeom>
          <a:noFill/>
        </p:spPr>
        <p:txBody>
          <a:bodyPr wrap="square" rtlCol="0">
            <a:spAutoFit/>
          </a:bodyPr>
          <a:lstStyle/>
          <a:p>
            <a:r>
              <a:rPr lang="en-GB" sz="2800" b="1" dirty="0"/>
              <a:t>2.5 ANALYSIS UNDER UNCERTAINTY — THE MANAGEMENT OF RISK</a:t>
            </a:r>
          </a:p>
          <a:p>
            <a:r>
              <a:rPr lang="en-GB" sz="2800" b="1" i="1" dirty="0"/>
              <a:t>-General Simulation Analysis</a:t>
            </a:r>
          </a:p>
          <a:p>
            <a:r>
              <a:rPr lang="en-GB" sz="2800" dirty="0"/>
              <a:t>The analysis gives a picture of the proposed change in terms of the costs and times that will be affected. The uncertainty associated with each individual element of the process is included. Simulation runs will then indicate the likelihood of achieving various levels of savings. Note also that investigation of the simulation model will expose the major sources of uncertainty in the final cost distributions</a:t>
            </a:r>
          </a:p>
          <a:p>
            <a:endParaRPr lang="en-GB" sz="2800" b="1" dirty="0"/>
          </a:p>
          <a:p>
            <a:endParaRPr lang="en-GB" sz="2800" b="1" dirty="0"/>
          </a:p>
          <a:p>
            <a:endParaRPr lang="en-GB" sz="1800" b="1" dirty="0"/>
          </a:p>
        </p:txBody>
      </p:sp>
      <p:pic>
        <p:nvPicPr>
          <p:cNvPr id="7" name="Picture 6">
            <a:extLst>
              <a:ext uri="{FF2B5EF4-FFF2-40B4-BE49-F238E27FC236}">
                <a16:creationId xmlns:a16="http://schemas.microsoft.com/office/drawing/2014/main" id="{F8CC7673-9B14-29CC-B6DF-C3A51D3EA209}"/>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347056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t>2.6 COMMENTS ON THE INFORMATION BASE FOR SELECTION</a:t>
            </a:r>
          </a:p>
          <a:p>
            <a:r>
              <a:rPr lang="en-GB"/>
              <a:t>Our bias in favor of weighted scoring models is quite clear and weighted scoring models can be simulated because both the scores and the weights are usually estimates.</a:t>
            </a:r>
          </a:p>
          <a:p>
            <a:r>
              <a:rPr lang="en-GB"/>
              <a:t>The use of any project selection model assumes that the decision-making procedure takes place in a reasonably rational organizational environment. </a:t>
            </a:r>
          </a:p>
          <a:p>
            <a:r>
              <a:rPr lang="en-GB"/>
              <a:t>Three special problems affecting the data used in project selection models are:</a:t>
            </a:r>
            <a:endParaRPr lang="en-GB" sz="2400"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 name="TextBox 3">
            <a:extLst>
              <a:ext uri="{FF2B5EF4-FFF2-40B4-BE49-F238E27FC236}">
                <a16:creationId xmlns:a16="http://schemas.microsoft.com/office/drawing/2014/main" id="{39C31B01-50C2-4F67-8C56-FACBDD95CDA4}"/>
              </a:ext>
            </a:extLst>
          </p:cNvPr>
          <p:cNvSpPr txBox="1"/>
          <p:nvPr/>
        </p:nvSpPr>
        <p:spPr>
          <a:xfrm>
            <a:off x="762000" y="1772887"/>
            <a:ext cx="9902229" cy="3662541"/>
          </a:xfrm>
          <a:prstGeom prst="rect">
            <a:avLst/>
          </a:prstGeom>
          <a:noFill/>
        </p:spPr>
        <p:txBody>
          <a:bodyPr wrap="square" rtlCol="0">
            <a:spAutoFit/>
          </a:bodyPr>
          <a:lstStyle/>
          <a:p>
            <a:r>
              <a:rPr lang="en-GB" sz="3200" b="1" dirty="0"/>
              <a:t>2.6 COMMENTS ON THE INFORMATION BASE FOR SELECTION</a:t>
            </a:r>
          </a:p>
          <a:p>
            <a:r>
              <a:rPr lang="en-GB" sz="2400" dirty="0"/>
              <a:t>Our bias in Favor of weighted scoring models is quite clear and weighted scoring models can be simulated because both the scores and the weights are usually estimates.</a:t>
            </a:r>
          </a:p>
          <a:p>
            <a:r>
              <a:rPr lang="en-GB" sz="2400" dirty="0"/>
              <a:t>The use of any project selection model assumes that the decision-making procedure takes place in a reasonably rational organizational environment. </a:t>
            </a:r>
          </a:p>
          <a:p>
            <a:r>
              <a:rPr lang="en-GB" sz="2400" dirty="0"/>
              <a:t>Three special problems affecting the data used in project selection models are:</a:t>
            </a:r>
            <a:endParaRPr lang="en-GB" sz="3200" dirty="0"/>
          </a:p>
        </p:txBody>
      </p:sp>
      <p:pic>
        <p:nvPicPr>
          <p:cNvPr id="7" name="Picture 6">
            <a:extLst>
              <a:ext uri="{FF2B5EF4-FFF2-40B4-BE49-F238E27FC236}">
                <a16:creationId xmlns:a16="http://schemas.microsoft.com/office/drawing/2014/main" id="{30834CCD-ABD4-96C8-2D23-E6CA7CA7D05C}"/>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4017604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94160" y="16132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801033" y="544497"/>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7A8DC8-BD58-5F01-B297-C0E7CD8B8090}"/>
              </a:ext>
            </a:extLst>
          </p:cNvPr>
          <p:cNvSpPr txBox="1"/>
          <p:nvPr/>
        </p:nvSpPr>
        <p:spPr>
          <a:xfrm>
            <a:off x="865879" y="1630229"/>
            <a:ext cx="9902229" cy="3539430"/>
          </a:xfrm>
          <a:prstGeom prst="rect">
            <a:avLst/>
          </a:prstGeom>
          <a:noFill/>
        </p:spPr>
        <p:txBody>
          <a:bodyPr wrap="square" rtlCol="0">
            <a:spAutoFit/>
          </a:bodyPr>
          <a:lstStyle/>
          <a:p>
            <a:r>
              <a:rPr lang="en-GB" sz="2800" dirty="0"/>
              <a:t>2.6 COMMENTS ON THE INFORMATION BASE FOR SELECTION</a:t>
            </a:r>
          </a:p>
          <a:p>
            <a:endParaRPr lang="en-GB" sz="2800" b="1" i="1" dirty="0"/>
          </a:p>
          <a:p>
            <a:r>
              <a:rPr lang="en-GB" sz="2800" b="1" i="1" dirty="0"/>
              <a:t>Accounting Data</a:t>
            </a:r>
          </a:p>
          <a:p>
            <a:r>
              <a:rPr lang="en-GB" sz="2800" dirty="0"/>
              <a:t>Managers can find it useful to reflect on the methods and assumptions used in the preparation of accounting data. Among the most crucial are the following:</a:t>
            </a:r>
          </a:p>
          <a:p>
            <a:pPr marL="342900" indent="-342900">
              <a:buAutoNum type="arabicPeriod"/>
            </a:pPr>
            <a:r>
              <a:rPr lang="en-GB" sz="2800" dirty="0"/>
              <a:t>Cost and revenue data are assumed to vary linearly with associated changes in inputs and outputs.</a:t>
            </a:r>
          </a:p>
        </p:txBody>
      </p:sp>
      <p:pic>
        <p:nvPicPr>
          <p:cNvPr id="4" name="Picture 3">
            <a:extLst>
              <a:ext uri="{FF2B5EF4-FFF2-40B4-BE49-F238E27FC236}">
                <a16:creationId xmlns:a16="http://schemas.microsoft.com/office/drawing/2014/main" id="{366A7CC6-3520-BAA4-4ECC-B39AA3DAF435}"/>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1401158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1950" y="15615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7" name="TextBox 6">
            <a:extLst>
              <a:ext uri="{FF2B5EF4-FFF2-40B4-BE49-F238E27FC236}">
                <a16:creationId xmlns:a16="http://schemas.microsoft.com/office/drawing/2014/main" id="{6AC57599-4087-FF64-104C-ADF1AFAD2732}"/>
              </a:ext>
            </a:extLst>
          </p:cNvPr>
          <p:cNvSpPr txBox="1"/>
          <p:nvPr/>
        </p:nvSpPr>
        <p:spPr>
          <a:xfrm>
            <a:off x="865879" y="1630229"/>
            <a:ext cx="9902229" cy="3108543"/>
          </a:xfrm>
          <a:prstGeom prst="rect">
            <a:avLst/>
          </a:prstGeom>
          <a:noFill/>
        </p:spPr>
        <p:txBody>
          <a:bodyPr wrap="square" rtlCol="0">
            <a:spAutoFit/>
          </a:bodyPr>
          <a:lstStyle/>
          <a:p>
            <a:r>
              <a:rPr lang="en-GB" sz="2800" dirty="0"/>
              <a:t>2.6 COMMENTS ON THE INFORMATION BASE FOR SELECTION</a:t>
            </a:r>
          </a:p>
          <a:p>
            <a:endParaRPr lang="en-GB" sz="2800" b="1" i="1" dirty="0"/>
          </a:p>
          <a:p>
            <a:r>
              <a:rPr lang="en-GB" sz="2800" dirty="0"/>
              <a:t>2. The cost-revenue information that is derived from standard cost analyses may or may not be accurate representations of the cost-revenue structure of the physical system they purport to represent.</a:t>
            </a:r>
          </a:p>
          <a:p>
            <a:r>
              <a:rPr lang="en-GB" sz="2800" dirty="0"/>
              <a:t>3. The data provided by the accounting system may or may not include overhead costs.</a:t>
            </a:r>
          </a:p>
        </p:txBody>
      </p:sp>
      <p:pic>
        <p:nvPicPr>
          <p:cNvPr id="4" name="Picture 3">
            <a:extLst>
              <a:ext uri="{FF2B5EF4-FFF2-40B4-BE49-F238E27FC236}">
                <a16:creationId xmlns:a16="http://schemas.microsoft.com/office/drawing/2014/main" id="{DE98CEBB-C5A9-DCDA-CE6D-08D954387EB3}"/>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4245960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7" name="TextBox 6">
            <a:extLst>
              <a:ext uri="{FF2B5EF4-FFF2-40B4-BE49-F238E27FC236}">
                <a16:creationId xmlns:a16="http://schemas.microsoft.com/office/drawing/2014/main" id="{899DC244-B2C6-7029-D95F-5B389A207C3B}"/>
              </a:ext>
            </a:extLst>
          </p:cNvPr>
          <p:cNvSpPr txBox="1"/>
          <p:nvPr/>
        </p:nvSpPr>
        <p:spPr>
          <a:xfrm>
            <a:off x="813021" y="1856916"/>
            <a:ext cx="9902229" cy="3816429"/>
          </a:xfrm>
          <a:prstGeom prst="rect">
            <a:avLst/>
          </a:prstGeom>
          <a:noFill/>
        </p:spPr>
        <p:txBody>
          <a:bodyPr wrap="square" rtlCol="0">
            <a:spAutoFit/>
          </a:bodyPr>
          <a:lstStyle/>
          <a:p>
            <a:r>
              <a:rPr lang="en-GB" sz="2200" dirty="0"/>
              <a:t>2.6 COMMENTS ON THE INFORMATION BASE FOR SELECTION</a:t>
            </a:r>
          </a:p>
          <a:p>
            <a:endParaRPr lang="en-GB" sz="2200" b="1" i="1" dirty="0"/>
          </a:p>
          <a:p>
            <a:r>
              <a:rPr lang="en-GB" sz="2200" b="1" i="1" dirty="0"/>
              <a:t>Measurements </a:t>
            </a:r>
          </a:p>
          <a:p>
            <a:r>
              <a:rPr lang="en-GB" sz="2200" dirty="0"/>
              <a:t>To use the scoring methods discussed or to practice risk management in project selection, we need to represent expected project performance for each criterion in numeric form. </a:t>
            </a:r>
          </a:p>
          <a:p>
            <a:r>
              <a:rPr lang="en-GB" sz="2200" i="1" u="sng" dirty="0"/>
              <a:t>Subjective versus Objective </a:t>
            </a:r>
          </a:p>
          <a:p>
            <a:r>
              <a:rPr lang="en-GB" sz="2200" dirty="0"/>
              <a:t>All too often the word</a:t>
            </a:r>
            <a:r>
              <a:rPr lang="en-GB" sz="2200" dirty="0">
                <a:highlight>
                  <a:srgbClr val="00FF00"/>
                </a:highlight>
              </a:rPr>
              <a:t> objective </a:t>
            </a:r>
            <a:r>
              <a:rPr lang="en-GB" sz="2200" dirty="0"/>
              <a:t>is held to be synonymous with </a:t>
            </a:r>
            <a:r>
              <a:rPr lang="en-GB" sz="2200" dirty="0">
                <a:highlight>
                  <a:srgbClr val="00FF00"/>
                </a:highlight>
              </a:rPr>
              <a:t>fact </a:t>
            </a:r>
            <a:r>
              <a:rPr lang="en-GB" sz="2200" dirty="0"/>
              <a:t>and </a:t>
            </a:r>
            <a:r>
              <a:rPr lang="en-GB" sz="2200" dirty="0">
                <a:highlight>
                  <a:srgbClr val="FFFF00"/>
                </a:highlight>
              </a:rPr>
              <a:t>subjective</a:t>
            </a:r>
            <a:r>
              <a:rPr lang="en-GB" sz="2200" dirty="0"/>
              <a:t> is taken to be a synonym for </a:t>
            </a:r>
            <a:r>
              <a:rPr lang="en-GB" sz="2200" dirty="0">
                <a:highlight>
                  <a:srgbClr val="FFFF00"/>
                </a:highlight>
              </a:rPr>
              <a:t>opinion. </a:t>
            </a:r>
            <a:r>
              <a:rPr lang="en-GB" sz="2200" dirty="0"/>
              <a:t>Where fact = true and opinion = false. A measurement taken by reference to an external standard is said to be “objective.” Reference to a standard that is internal to the system is said to be “subjective.” </a:t>
            </a:r>
          </a:p>
        </p:txBody>
      </p:sp>
      <p:pic>
        <p:nvPicPr>
          <p:cNvPr id="4" name="Picture 3">
            <a:extLst>
              <a:ext uri="{FF2B5EF4-FFF2-40B4-BE49-F238E27FC236}">
                <a16:creationId xmlns:a16="http://schemas.microsoft.com/office/drawing/2014/main" id="{7BAE7E60-A280-FB3D-B87A-15D8D6102D5A}"/>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773301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4154984"/>
          </a:xfrm>
          <a:prstGeom prst="rect">
            <a:avLst/>
          </a:prstGeom>
          <a:noFill/>
        </p:spPr>
        <p:txBody>
          <a:bodyPr wrap="square" rtlCol="0">
            <a:spAutoFit/>
          </a:bodyPr>
          <a:lstStyle/>
          <a:p>
            <a:r>
              <a:rPr lang="en-GB" sz="2400" b="1" dirty="0"/>
              <a:t>2.6 COMMENTS ON THE INFORMATION BASE FOR SELECTION</a:t>
            </a:r>
          </a:p>
          <a:p>
            <a:endParaRPr lang="en-GB" sz="2400" b="1" i="1" dirty="0"/>
          </a:p>
          <a:p>
            <a:r>
              <a:rPr lang="en-GB" sz="2400" b="1" i="1" dirty="0"/>
              <a:t>Measurements </a:t>
            </a:r>
          </a:p>
          <a:p>
            <a:r>
              <a:rPr lang="en-GB" sz="2400" i="1" u="sng" dirty="0"/>
              <a:t>Quantitative versus Qualitative</a:t>
            </a:r>
          </a:p>
          <a:p>
            <a:r>
              <a:rPr lang="en-GB" sz="2400" dirty="0"/>
              <a:t>The true distinction is that one may apply the law of addition to quantities but not to qualities. For example, Water has a volumetric measure and a density measure. The former is quantitative and the latter qualitative. Two one-gallon containers of water poured into one larger container give us two gallons, but the density of the water, before and after joining the two gallons, is still the same</a:t>
            </a:r>
          </a:p>
          <a:p>
            <a:endParaRPr lang="en-GB" sz="2400" b="1" dirty="0"/>
          </a:p>
          <a:p>
            <a:endParaRPr lang="en-GB" sz="2400" b="1" dirty="0"/>
          </a:p>
        </p:txBody>
      </p:sp>
      <p:pic>
        <p:nvPicPr>
          <p:cNvPr id="4" name="Picture 3">
            <a:extLst>
              <a:ext uri="{FF2B5EF4-FFF2-40B4-BE49-F238E27FC236}">
                <a16:creationId xmlns:a16="http://schemas.microsoft.com/office/drawing/2014/main" id="{7954CC24-257C-F740-57D3-A0CC4E2E755B}"/>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107599"/>
            <a:ext cx="2383737" cy="965827"/>
          </a:xfrm>
          <a:prstGeom prst="rect">
            <a:avLst/>
          </a:prstGeom>
        </p:spPr>
      </p:pic>
    </p:spTree>
    <p:extLst>
      <p:ext uri="{BB962C8B-B14F-4D97-AF65-F5344CB8AC3E}">
        <p14:creationId xmlns:p14="http://schemas.microsoft.com/office/powerpoint/2010/main" val="2671961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488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11" name="TextBox 10">
            <a:extLst>
              <a:ext uri="{FF2B5EF4-FFF2-40B4-BE49-F238E27FC236}">
                <a16:creationId xmlns:a16="http://schemas.microsoft.com/office/drawing/2014/main" id="{067E5BB5-F939-E6DB-E139-490EFE4A750D}"/>
              </a:ext>
            </a:extLst>
          </p:cNvPr>
          <p:cNvSpPr txBox="1"/>
          <p:nvPr/>
        </p:nvSpPr>
        <p:spPr>
          <a:xfrm>
            <a:off x="762000" y="1948085"/>
            <a:ext cx="10100441" cy="3108543"/>
          </a:xfrm>
          <a:prstGeom prst="rect">
            <a:avLst/>
          </a:prstGeom>
          <a:noFill/>
        </p:spPr>
        <p:txBody>
          <a:bodyPr wrap="square">
            <a:spAutoFit/>
          </a:bodyPr>
          <a:lstStyle/>
          <a:p>
            <a:r>
              <a:rPr lang="en-GB" sz="2800" b="1" dirty="0"/>
              <a:t>2.6 COMMENTS ON THE INFORMATION BASE FOR SELECTION</a:t>
            </a:r>
          </a:p>
          <a:p>
            <a:endParaRPr lang="en-GB" sz="2800" b="1" i="1" dirty="0"/>
          </a:p>
          <a:p>
            <a:r>
              <a:rPr lang="en-GB" sz="2800" b="1" i="1" dirty="0"/>
              <a:t>Measurements </a:t>
            </a:r>
          </a:p>
          <a:p>
            <a:r>
              <a:rPr lang="en-GB" sz="2800" i="1" u="sng" dirty="0"/>
              <a:t>Reliable versus Unreliable </a:t>
            </a:r>
          </a:p>
          <a:p>
            <a:r>
              <a:rPr lang="en-GB" sz="2800" dirty="0"/>
              <a:t> A data source is said to be reliable if repetitions of a measurement produce results that vary from one another by less than a prespecified amount. </a:t>
            </a:r>
          </a:p>
        </p:txBody>
      </p:sp>
      <p:pic>
        <p:nvPicPr>
          <p:cNvPr id="4" name="Picture 3">
            <a:extLst>
              <a:ext uri="{FF2B5EF4-FFF2-40B4-BE49-F238E27FC236}">
                <a16:creationId xmlns:a16="http://schemas.microsoft.com/office/drawing/2014/main" id="{62ACF39B-3EC3-6FD2-0BD2-5861696F8848}"/>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1703525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7" name="TextBox 6">
            <a:extLst>
              <a:ext uri="{FF2B5EF4-FFF2-40B4-BE49-F238E27FC236}">
                <a16:creationId xmlns:a16="http://schemas.microsoft.com/office/drawing/2014/main" id="{E5E74963-2F1A-0B28-7352-2B9C4C84D22B}"/>
              </a:ext>
            </a:extLst>
          </p:cNvPr>
          <p:cNvSpPr txBox="1"/>
          <p:nvPr/>
        </p:nvSpPr>
        <p:spPr>
          <a:xfrm>
            <a:off x="762000" y="1685495"/>
            <a:ext cx="10100441" cy="4401205"/>
          </a:xfrm>
          <a:prstGeom prst="rect">
            <a:avLst/>
          </a:prstGeom>
          <a:noFill/>
        </p:spPr>
        <p:txBody>
          <a:bodyPr wrap="square">
            <a:spAutoFit/>
          </a:bodyPr>
          <a:lstStyle/>
          <a:p>
            <a:r>
              <a:rPr lang="en-GB" sz="2800" dirty="0"/>
              <a:t>2.6 COMMENTS ON THE INFORMATION BASE FOR SELECTION</a:t>
            </a:r>
          </a:p>
          <a:p>
            <a:r>
              <a:rPr lang="en-GB" sz="2800" b="1" i="1" dirty="0"/>
              <a:t>Measurements :</a:t>
            </a:r>
          </a:p>
          <a:p>
            <a:r>
              <a:rPr lang="en-GB" sz="2800" i="1" u="sng" dirty="0"/>
              <a:t>Valid versus Invalid</a:t>
            </a:r>
          </a:p>
          <a:p>
            <a:r>
              <a:rPr lang="en-GB" sz="2800" dirty="0"/>
              <a:t>Validity measures the extent to which a piece of information actually means what we believe it to mean. A measure may be reliable but not valid. </a:t>
            </a:r>
          </a:p>
          <a:p>
            <a:r>
              <a:rPr lang="en-GB" sz="2800" i="1" dirty="0"/>
              <a:t>To be satisfactory when used in the previous project selection models, the measures may be either subjective or objective, quantitative or qualitative, but they must be numeric, reliable, and valid. </a:t>
            </a:r>
          </a:p>
        </p:txBody>
      </p:sp>
      <p:pic>
        <p:nvPicPr>
          <p:cNvPr id="4" name="Picture 3">
            <a:extLst>
              <a:ext uri="{FF2B5EF4-FFF2-40B4-BE49-F238E27FC236}">
                <a16:creationId xmlns:a16="http://schemas.microsoft.com/office/drawing/2014/main" id="{4346F2CD-9317-ABFB-FE18-67CD46BF108A}"/>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3835003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6401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r>
              <a:rPr lang="en-GB" dirty="0"/>
              <a:t>The value of k is found by trial and error.</a:t>
            </a:r>
          </a:p>
          <a:p>
            <a:pPr algn="ctr"/>
            <a:r>
              <a:rPr lang="en-GB" dirty="0"/>
              <a:t>The value of k is found by trial and error.</a:t>
            </a:r>
          </a:p>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7" name="TextBox 6">
            <a:extLst>
              <a:ext uri="{FF2B5EF4-FFF2-40B4-BE49-F238E27FC236}">
                <a16:creationId xmlns:a16="http://schemas.microsoft.com/office/drawing/2014/main" id="{CFDC702E-68B8-60C4-03A5-B71551235562}"/>
              </a:ext>
            </a:extLst>
          </p:cNvPr>
          <p:cNvSpPr txBox="1"/>
          <p:nvPr/>
        </p:nvSpPr>
        <p:spPr>
          <a:xfrm>
            <a:off x="786727" y="1894670"/>
            <a:ext cx="9902229" cy="3785652"/>
          </a:xfrm>
          <a:prstGeom prst="rect">
            <a:avLst/>
          </a:prstGeom>
          <a:noFill/>
        </p:spPr>
        <p:txBody>
          <a:bodyPr wrap="square" rtlCol="0">
            <a:spAutoFit/>
          </a:bodyPr>
          <a:lstStyle/>
          <a:p>
            <a:r>
              <a:rPr lang="en-GB" sz="3600" dirty="0"/>
              <a:t>2.6 COMMENTS ON THE INFORMATION BASE FOR SELECTION</a:t>
            </a:r>
          </a:p>
          <a:p>
            <a:r>
              <a:rPr lang="en-GB" sz="2800" b="1" i="1" dirty="0"/>
              <a:t>Uncertain Information</a:t>
            </a:r>
          </a:p>
          <a:p>
            <a:r>
              <a:rPr lang="en-GB" sz="2800" dirty="0"/>
              <a:t>In the section on weighted scoring models, we noted some useful methods for finding the numeric weights and criteria scores when they take the form of verbal descriptors rather than numbers. These same methods are also useful when estimating the inputs for risk analysis models. </a:t>
            </a:r>
          </a:p>
        </p:txBody>
      </p:sp>
      <p:pic>
        <p:nvPicPr>
          <p:cNvPr id="4" name="Picture 3">
            <a:extLst>
              <a:ext uri="{FF2B5EF4-FFF2-40B4-BE49-F238E27FC236}">
                <a16:creationId xmlns:a16="http://schemas.microsoft.com/office/drawing/2014/main" id="{5208ADCA-513B-B712-61F1-26E0DDB311E9}"/>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2190691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7" name="TextBox 6">
            <a:extLst>
              <a:ext uri="{FF2B5EF4-FFF2-40B4-BE49-F238E27FC236}">
                <a16:creationId xmlns:a16="http://schemas.microsoft.com/office/drawing/2014/main" id="{A44615CF-8503-B86C-4B79-5491D7B46E07}"/>
              </a:ext>
            </a:extLst>
          </p:cNvPr>
          <p:cNvSpPr txBox="1"/>
          <p:nvPr/>
        </p:nvSpPr>
        <p:spPr>
          <a:xfrm>
            <a:off x="930165" y="2002406"/>
            <a:ext cx="9948042" cy="3170099"/>
          </a:xfrm>
          <a:prstGeom prst="rect">
            <a:avLst/>
          </a:prstGeom>
          <a:noFill/>
        </p:spPr>
        <p:txBody>
          <a:bodyPr wrap="square">
            <a:spAutoFit/>
          </a:bodyPr>
          <a:lstStyle/>
          <a:p>
            <a:r>
              <a:rPr lang="en-GB" sz="3200" dirty="0"/>
              <a:t>Summary</a:t>
            </a:r>
          </a:p>
          <a:p>
            <a:r>
              <a:rPr lang="en-GB" sz="2400" dirty="0"/>
              <a:t>This chapter initiated our discussion of the project management process by describing procedures for strategically evaluating and selecting projects. We first described the strategic objective of using projects to help achieve the organization’s goals and strategy, and a project portfolio process to help achieve this. We then outlined some criteria for project selection models and then discussed the general nature of these models. The chapter then described the types of models in use and their advantages and disadvantages.</a:t>
            </a:r>
            <a:endParaRPr lang="en-US" sz="2400" dirty="0"/>
          </a:p>
        </p:txBody>
      </p:sp>
      <p:pic>
        <p:nvPicPr>
          <p:cNvPr id="4" name="Picture 3">
            <a:extLst>
              <a:ext uri="{FF2B5EF4-FFF2-40B4-BE49-F238E27FC236}">
                <a16:creationId xmlns:a16="http://schemas.microsoft.com/office/drawing/2014/main" id="{BBD69E70-36E0-0280-6AC4-5C8A6B6339C9}"/>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388500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58092" y="50495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 name="TextBox 3">
            <a:extLst>
              <a:ext uri="{FF2B5EF4-FFF2-40B4-BE49-F238E27FC236}">
                <a16:creationId xmlns:a16="http://schemas.microsoft.com/office/drawing/2014/main" id="{E8B84EFD-7608-FCFA-7843-7204E6404E07}"/>
              </a:ext>
            </a:extLst>
          </p:cNvPr>
          <p:cNvSpPr txBox="1"/>
          <p:nvPr/>
        </p:nvSpPr>
        <p:spPr>
          <a:xfrm>
            <a:off x="930165" y="2002406"/>
            <a:ext cx="9948042" cy="3293209"/>
          </a:xfrm>
          <a:prstGeom prst="rect">
            <a:avLst/>
          </a:prstGeom>
          <a:noFill/>
        </p:spPr>
        <p:txBody>
          <a:bodyPr wrap="square">
            <a:spAutoFit/>
          </a:bodyPr>
          <a:lstStyle/>
          <a:p>
            <a:r>
              <a:rPr lang="en-GB" sz="2800" dirty="0"/>
              <a:t>Summary</a:t>
            </a:r>
          </a:p>
          <a:p>
            <a:r>
              <a:rPr lang="en-GB" sz="2000" dirty="0"/>
              <a:t>Considering the degree of uncertainty associated with many projects, a section was devoted to evaluating the impact of risk and uncertainty. Concluding the discussion, some general comments were made about data requirements and the use of these models. The final section discussed the documentation of the evaluation/selection process via project proposals. The following specific points were made in this chapter: </a:t>
            </a:r>
          </a:p>
          <a:p>
            <a:r>
              <a:rPr lang="en-GB" sz="2000" dirty="0"/>
              <a:t>• The role of projects in achieving the organization’s goals and strategy is critical. </a:t>
            </a:r>
          </a:p>
          <a:p>
            <a:r>
              <a:rPr lang="en-GB" sz="2000" dirty="0"/>
              <a:t>• The eight-step project portfolio process is an effective way to select and manage projects that are tied to the organization’s goals. </a:t>
            </a:r>
          </a:p>
          <a:p>
            <a:r>
              <a:rPr lang="en-GB" sz="2000" dirty="0"/>
              <a:t>• Primary model selection criteria are realism, capability, flexibility, ease of use, and cost.</a:t>
            </a:r>
            <a:endParaRPr lang="en-US" sz="2000" dirty="0"/>
          </a:p>
        </p:txBody>
      </p:sp>
      <p:pic>
        <p:nvPicPr>
          <p:cNvPr id="7" name="Picture 6">
            <a:extLst>
              <a:ext uri="{FF2B5EF4-FFF2-40B4-BE49-F238E27FC236}">
                <a16:creationId xmlns:a16="http://schemas.microsoft.com/office/drawing/2014/main" id="{B7C7C0A3-43D2-4C60-22FB-E1C979DBCE33}"/>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534114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69266"/>
            <a:ext cx="10541001" cy="3539430"/>
          </a:xfrm>
          <a:prstGeom prst="rect">
            <a:avLst/>
          </a:prstGeom>
          <a:noFill/>
        </p:spPr>
        <p:txBody>
          <a:bodyPr wrap="square" rtlCol="0">
            <a:spAutoFit/>
          </a:bodyPr>
          <a:lstStyle/>
          <a:p>
            <a:r>
              <a:rPr lang="en-GB" sz="3200"/>
              <a:t>Summary</a:t>
            </a:r>
          </a:p>
          <a:p>
            <a:r>
              <a:rPr lang="en-GB" sz="2400"/>
              <a:t> • Preparatory steps in using a model include: (1) identifying the firm’s objectives; (2) weighting them relative to each other; and (3) determining the probable impacts of the project on the firm’s competitive abilities. </a:t>
            </a:r>
          </a:p>
          <a:p>
            <a:r>
              <a:rPr lang="en-GB" sz="2400"/>
              <a:t>• Project selection models can generally be classified as either numeric or nonnumeric; numeric models are further subdivided into profitability and scoring categories. </a:t>
            </a:r>
          </a:p>
          <a:p>
            <a:r>
              <a:rPr lang="en-GB" sz="2400"/>
              <a:t>• Nonnumeric models include: (1) the sacred cow; (2) the operating necessity; (3) the competitive necessity; and (4) comparative benefit. </a:t>
            </a:r>
            <a:endParaRPr lang="en-GB" sz="2400" dirty="0"/>
          </a:p>
        </p:txBody>
      </p:sp>
      <p:pic>
        <p:nvPicPr>
          <p:cNvPr id="4" name="Picture 3">
            <a:extLst>
              <a:ext uri="{FF2B5EF4-FFF2-40B4-BE49-F238E27FC236}">
                <a16:creationId xmlns:a16="http://schemas.microsoft.com/office/drawing/2014/main" id="{C509AB31-670C-3136-40EA-2F8FCCCD0B6B}"/>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2128356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t>• Profitability models include standard forms such as: (1) payback period; (2) average rate of return; (3) discounted cash flow; (4) internal rate of return; and (5) profitability index. </a:t>
            </a:r>
          </a:p>
          <a:p>
            <a:r>
              <a:rPr lang="en-GB"/>
              <a:t>• Project management maturity measurement is a way of assessing an organization’s ability to conduct projects successfully.</a:t>
            </a:r>
          </a:p>
          <a:p>
            <a:r>
              <a:rPr lang="en-GB"/>
              <a:t>• Scoring models—the authors’ preference—include: (1) the unweighted 0–1 factor model; (2) the unweighted factor scoring model; (3) the weighted factor scoring model; and (4) the constrained weighted factor scoring model. </a:t>
            </a:r>
          </a:p>
          <a:p>
            <a:r>
              <a:rPr lang="en-GB" sz="2400"/>
              <a:t>Summary</a:t>
            </a:r>
            <a:endParaRPr lang="en-GB" sz="2400"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 name="TextBox 3">
            <a:extLst>
              <a:ext uri="{FF2B5EF4-FFF2-40B4-BE49-F238E27FC236}">
                <a16:creationId xmlns:a16="http://schemas.microsoft.com/office/drawing/2014/main" id="{72CBB97A-83E4-FFE3-77F5-1418AB289B0F}"/>
              </a:ext>
            </a:extLst>
          </p:cNvPr>
          <p:cNvSpPr txBox="1"/>
          <p:nvPr/>
        </p:nvSpPr>
        <p:spPr>
          <a:xfrm>
            <a:off x="719124" y="1716257"/>
            <a:ext cx="9902229" cy="3539430"/>
          </a:xfrm>
          <a:prstGeom prst="rect">
            <a:avLst/>
          </a:prstGeom>
          <a:noFill/>
        </p:spPr>
        <p:txBody>
          <a:bodyPr wrap="square" rtlCol="0">
            <a:spAutoFit/>
          </a:bodyPr>
          <a:lstStyle/>
          <a:p>
            <a:r>
              <a:rPr lang="en-GB" sz="3200" dirty="0"/>
              <a:t>Summary</a:t>
            </a:r>
          </a:p>
          <a:p>
            <a:r>
              <a:rPr lang="en-GB" sz="2400" dirty="0"/>
              <a:t> • • Profitability models include standard forms such as: (1) payback period; (2) average rate of return; (3) discounted cash flow; (4) internal rate of return; and (5) profitability index. </a:t>
            </a:r>
          </a:p>
          <a:p>
            <a:r>
              <a:rPr lang="en-GB" sz="2400" dirty="0"/>
              <a:t>• Project management maturity measurement is a way of assessing an organization’s ability to conduct projects successfully.</a:t>
            </a:r>
          </a:p>
          <a:p>
            <a:r>
              <a:rPr lang="en-GB" sz="2400" dirty="0"/>
              <a:t>• Scoring models—the authors’ preference—include: (1) the unweighted 0–1 factor model; (2) the unweighted factor scoring model; (3) the weighted factor scoring model. </a:t>
            </a:r>
          </a:p>
        </p:txBody>
      </p:sp>
      <p:pic>
        <p:nvPicPr>
          <p:cNvPr id="7" name="Picture 6">
            <a:extLst>
              <a:ext uri="{FF2B5EF4-FFF2-40B4-BE49-F238E27FC236}">
                <a16:creationId xmlns:a16="http://schemas.microsoft.com/office/drawing/2014/main" id="{E3334560-B503-AD72-B174-A28075BE19C1}"/>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1762009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b="1"/>
              <a:t>2.4 TYPES OF PROJECT SELECTION MODELS</a:t>
            </a:r>
          </a:p>
          <a:p>
            <a:endParaRPr lang="en-GB" sz="1800"/>
          </a:p>
          <a:p>
            <a:r>
              <a:rPr lang="en-GB" sz="1800" b="1"/>
              <a:t>Numeric Models: Profit/Profitability</a:t>
            </a:r>
            <a:endParaRPr lang="en-GB" sz="1800" b="1"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 name="TextBox 3">
            <a:extLst>
              <a:ext uri="{FF2B5EF4-FFF2-40B4-BE49-F238E27FC236}">
                <a16:creationId xmlns:a16="http://schemas.microsoft.com/office/drawing/2014/main" id="{463F4A16-E493-F285-2F2F-40278C2FC054}"/>
              </a:ext>
            </a:extLst>
          </p:cNvPr>
          <p:cNvSpPr txBox="1"/>
          <p:nvPr/>
        </p:nvSpPr>
        <p:spPr>
          <a:xfrm>
            <a:off x="786727" y="1856916"/>
            <a:ext cx="9902229" cy="4278094"/>
          </a:xfrm>
          <a:prstGeom prst="rect">
            <a:avLst/>
          </a:prstGeom>
          <a:noFill/>
        </p:spPr>
        <p:txBody>
          <a:bodyPr wrap="square" rtlCol="0">
            <a:spAutoFit/>
          </a:bodyPr>
          <a:lstStyle/>
          <a:p>
            <a:r>
              <a:rPr lang="en-US" sz="3200" dirty="0"/>
              <a:t>Glossary</a:t>
            </a:r>
          </a:p>
          <a:p>
            <a:r>
              <a:rPr lang="en-GB" sz="2400" b="1" i="1" dirty="0"/>
              <a:t>Decision Support System </a:t>
            </a:r>
            <a:r>
              <a:rPr lang="en-GB" sz="2400" dirty="0"/>
              <a:t>A computer package and data base to aid managers in making decisions. It may include simulation programs, mathematical programming routines, and decision rules. </a:t>
            </a:r>
          </a:p>
          <a:p>
            <a:r>
              <a:rPr lang="en-GB" sz="2400" b="1" i="1" dirty="0"/>
              <a:t>Deterministic</a:t>
            </a:r>
            <a:r>
              <a:rPr lang="en-GB" sz="2400" dirty="0"/>
              <a:t> Predetermined, with no possibility of an alternate outcome. Compare with stochastic. </a:t>
            </a:r>
            <a:r>
              <a:rPr lang="en-GB" sz="2400" b="1" i="1" dirty="0"/>
              <a:t>Expert System </a:t>
            </a:r>
            <a:r>
              <a:rPr lang="en-GB" sz="2400" dirty="0"/>
              <a:t>A computer package that captures the knowledge of recognized experts in an area and can make inferences about a problem based on decision rules and data input to the package. </a:t>
            </a:r>
          </a:p>
          <a:p>
            <a:r>
              <a:rPr lang="en-GB" sz="2400" b="1" i="1" dirty="0"/>
              <a:t>Maturity</a:t>
            </a:r>
            <a:r>
              <a:rPr lang="en-GB" sz="2400" dirty="0"/>
              <a:t> The sophistication and experience of an organization in managing multiple projects. </a:t>
            </a:r>
          </a:p>
          <a:p>
            <a:endParaRPr lang="en-GB" sz="2400" dirty="0"/>
          </a:p>
        </p:txBody>
      </p:sp>
      <p:pic>
        <p:nvPicPr>
          <p:cNvPr id="7" name="Picture 6">
            <a:extLst>
              <a:ext uri="{FF2B5EF4-FFF2-40B4-BE49-F238E27FC236}">
                <a16:creationId xmlns:a16="http://schemas.microsoft.com/office/drawing/2014/main" id="{DF43215B-60A2-A44C-A2AD-8161551546F4}"/>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1224634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 name="TextBox 3">
            <a:extLst>
              <a:ext uri="{FF2B5EF4-FFF2-40B4-BE49-F238E27FC236}">
                <a16:creationId xmlns:a16="http://schemas.microsoft.com/office/drawing/2014/main" id="{6353B0D7-2D2E-D5C9-4FF6-3999A2D103C5}"/>
              </a:ext>
            </a:extLst>
          </p:cNvPr>
          <p:cNvSpPr txBox="1"/>
          <p:nvPr/>
        </p:nvSpPr>
        <p:spPr>
          <a:xfrm>
            <a:off x="882982" y="1984708"/>
            <a:ext cx="9902229" cy="3908762"/>
          </a:xfrm>
          <a:prstGeom prst="rect">
            <a:avLst/>
          </a:prstGeom>
          <a:noFill/>
        </p:spPr>
        <p:txBody>
          <a:bodyPr wrap="square" rtlCol="0">
            <a:spAutoFit/>
          </a:bodyPr>
          <a:lstStyle/>
          <a:p>
            <a:r>
              <a:rPr lang="en-US" sz="3200" dirty="0"/>
              <a:t>Glossary</a:t>
            </a:r>
          </a:p>
          <a:p>
            <a:r>
              <a:rPr lang="en-GB" sz="2400" b="1" i="1" dirty="0"/>
              <a:t>Model</a:t>
            </a:r>
            <a:r>
              <a:rPr lang="en-GB" sz="2400" dirty="0"/>
              <a:t> A way of looking at reality, usually for the purpose of abstracting and simplifying it, to make it understandable in a particular context. </a:t>
            </a:r>
          </a:p>
          <a:p>
            <a:r>
              <a:rPr lang="en-GB" sz="2400" b="1" i="1" dirty="0"/>
              <a:t>Network</a:t>
            </a:r>
            <a:r>
              <a:rPr lang="en-GB" sz="2400" dirty="0"/>
              <a:t> A group of items connected by some common mechanism. </a:t>
            </a:r>
          </a:p>
          <a:p>
            <a:r>
              <a:rPr lang="en-GB" sz="2400" b="1" i="1" dirty="0"/>
              <a:t>Portfolio</a:t>
            </a:r>
            <a:r>
              <a:rPr lang="en-GB" sz="2400" dirty="0"/>
              <a:t> A group or set of projects with varying characteristics. </a:t>
            </a:r>
          </a:p>
          <a:p>
            <a:r>
              <a:rPr lang="en-GB" sz="2400" b="1" i="1" dirty="0"/>
              <a:t>Pro forma </a:t>
            </a:r>
            <a:r>
              <a:rPr lang="en-GB" sz="2400" dirty="0"/>
              <a:t>Projected or anticipated, usually applied to financial data such as balance sheets and income statements. </a:t>
            </a:r>
          </a:p>
          <a:p>
            <a:r>
              <a:rPr lang="en-GB" sz="2400" b="1" i="1" dirty="0"/>
              <a:t>Programming</a:t>
            </a:r>
            <a:r>
              <a:rPr lang="en-GB" sz="2400" dirty="0"/>
              <a:t> An algorithmic methodology for solving a particular type of complex problem, usually conducted on a computer. </a:t>
            </a:r>
          </a:p>
          <a:p>
            <a:endParaRPr lang="en-GB" sz="2400" dirty="0"/>
          </a:p>
        </p:txBody>
      </p:sp>
      <p:pic>
        <p:nvPicPr>
          <p:cNvPr id="7" name="Picture 6">
            <a:extLst>
              <a:ext uri="{FF2B5EF4-FFF2-40B4-BE49-F238E27FC236}">
                <a16:creationId xmlns:a16="http://schemas.microsoft.com/office/drawing/2014/main" id="{544F67DE-7144-AA0C-864C-E1ACA9534588}"/>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2520943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 name="TextBox 3">
            <a:extLst>
              <a:ext uri="{FF2B5EF4-FFF2-40B4-BE49-F238E27FC236}">
                <a16:creationId xmlns:a16="http://schemas.microsoft.com/office/drawing/2014/main" id="{51BB36C1-7D71-DF91-CBCA-9FC08B238AC1}"/>
              </a:ext>
            </a:extLst>
          </p:cNvPr>
          <p:cNvSpPr txBox="1"/>
          <p:nvPr/>
        </p:nvSpPr>
        <p:spPr>
          <a:xfrm>
            <a:off x="786727" y="2116374"/>
            <a:ext cx="9902229" cy="3416320"/>
          </a:xfrm>
          <a:prstGeom prst="rect">
            <a:avLst/>
          </a:prstGeom>
          <a:noFill/>
        </p:spPr>
        <p:txBody>
          <a:bodyPr wrap="square" rtlCol="0">
            <a:spAutoFit/>
          </a:bodyPr>
          <a:lstStyle/>
          <a:p>
            <a:r>
              <a:rPr lang="en-US" sz="2400" dirty="0"/>
              <a:t>Glossary</a:t>
            </a:r>
          </a:p>
          <a:p>
            <a:endParaRPr lang="en-US" sz="2400" dirty="0"/>
          </a:p>
          <a:p>
            <a:r>
              <a:rPr lang="en-GB" sz="2400" b="1" i="1" dirty="0"/>
              <a:t>Project portfolio process </a:t>
            </a:r>
            <a:r>
              <a:rPr lang="en-GB" sz="2400" dirty="0"/>
              <a:t>An eight-step procedure for selecting, implementing, and reviewing projects that will help an organization achieve its strategic goals. </a:t>
            </a:r>
          </a:p>
          <a:p>
            <a:r>
              <a:rPr lang="en-GB" sz="2400" b="1" i="1" dirty="0"/>
              <a:t>Risk analysis </a:t>
            </a:r>
            <a:r>
              <a:rPr lang="en-GB" sz="2400" dirty="0"/>
              <a:t>A procedure that uses a distribution of input factors and probabilities and returns a range of outcomes and their probabilities. </a:t>
            </a:r>
          </a:p>
          <a:p>
            <a:r>
              <a:rPr lang="en-GB" sz="2400" b="1" i="1" dirty="0"/>
              <a:t>Sensitivity analysis </a:t>
            </a:r>
            <a:r>
              <a:rPr lang="en-GB" sz="2400" dirty="0"/>
              <a:t>Investigation of the effect on the outcome of changing some parameters or data in the procedure or model. </a:t>
            </a:r>
          </a:p>
        </p:txBody>
      </p:sp>
      <p:pic>
        <p:nvPicPr>
          <p:cNvPr id="7" name="Picture 6">
            <a:extLst>
              <a:ext uri="{FF2B5EF4-FFF2-40B4-BE49-F238E27FC236}">
                <a16:creationId xmlns:a16="http://schemas.microsoft.com/office/drawing/2014/main" id="{2341C343-64C9-595B-2D5D-A033F64DA43C}"/>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883015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 name="TextBox 3">
            <a:extLst>
              <a:ext uri="{FF2B5EF4-FFF2-40B4-BE49-F238E27FC236}">
                <a16:creationId xmlns:a16="http://schemas.microsoft.com/office/drawing/2014/main" id="{51BB36C1-7D71-DF91-CBCA-9FC08B238AC1}"/>
              </a:ext>
            </a:extLst>
          </p:cNvPr>
          <p:cNvSpPr txBox="1"/>
          <p:nvPr/>
        </p:nvSpPr>
        <p:spPr>
          <a:xfrm>
            <a:off x="786727" y="2116374"/>
            <a:ext cx="9902229" cy="3046988"/>
          </a:xfrm>
          <a:prstGeom prst="rect">
            <a:avLst/>
          </a:prstGeom>
          <a:noFill/>
        </p:spPr>
        <p:txBody>
          <a:bodyPr wrap="square" rtlCol="0">
            <a:spAutoFit/>
          </a:bodyPr>
          <a:lstStyle/>
          <a:p>
            <a:r>
              <a:rPr lang="en-US" sz="2400" dirty="0"/>
              <a:t>Glossary</a:t>
            </a:r>
          </a:p>
          <a:p>
            <a:endParaRPr lang="en-US" sz="2400" dirty="0"/>
          </a:p>
          <a:p>
            <a:r>
              <a:rPr lang="en-GB" sz="2400" b="1" i="1" dirty="0"/>
              <a:t>Simulation</a:t>
            </a:r>
            <a:r>
              <a:rPr lang="en-GB" sz="2400" dirty="0"/>
              <a:t> A technique for emulating a process, usually conducted a considerable number of times to understand the process better and measure its outcomes under different policies. </a:t>
            </a:r>
          </a:p>
          <a:p>
            <a:r>
              <a:rPr lang="en-GB" sz="2400" b="1" i="1" dirty="0"/>
              <a:t>Stochastic</a:t>
            </a:r>
            <a:r>
              <a:rPr lang="en-GB" sz="2400" dirty="0"/>
              <a:t> Probabilistic, or not deterministic.</a:t>
            </a:r>
          </a:p>
          <a:p>
            <a:r>
              <a:rPr lang="en-GB" sz="2400" b="1" i="1" dirty="0"/>
              <a:t>Delphi</a:t>
            </a:r>
            <a:r>
              <a:rPr lang="en-GB" sz="2400" dirty="0"/>
              <a:t> A formalized method of group decision making that facilitates drawing on the knowledge of experts in the group.</a:t>
            </a:r>
          </a:p>
        </p:txBody>
      </p:sp>
      <p:pic>
        <p:nvPicPr>
          <p:cNvPr id="7" name="Picture 6">
            <a:extLst>
              <a:ext uri="{FF2B5EF4-FFF2-40B4-BE49-F238E27FC236}">
                <a16:creationId xmlns:a16="http://schemas.microsoft.com/office/drawing/2014/main" id="{EFB64BA8-D6B9-CAFD-9C3D-E9FEF100AAE4}"/>
              </a:ext>
            </a:extLst>
          </p:cNvPr>
          <p:cNvPicPr>
            <a:picLocks noChangeAspect="1"/>
          </p:cNvPicPr>
          <p:nvPr/>
        </p:nvPicPr>
        <p:blipFill>
          <a:blip r:embed="rId2">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4146909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2" name="Picture 1">
            <a:extLst>
              <a:ext uri="{FF2B5EF4-FFF2-40B4-BE49-F238E27FC236}">
                <a16:creationId xmlns:a16="http://schemas.microsoft.com/office/drawing/2014/main" id="{A51C3614-3ACD-6145-12CC-2077793D9A07}"/>
              </a:ext>
            </a:extLst>
          </p:cNvPr>
          <p:cNvPicPr>
            <a:picLocks noChangeAspect="1"/>
          </p:cNvPicPr>
          <p:nvPr/>
        </p:nvPicPr>
        <p:blipFill>
          <a:blip r:embed="rId4">
            <a:extLst>
              <a:ext uri="{28A0092B-C50C-407E-A947-70E740481C1C}">
                <a14:useLocalDpi xmlns:a14="http://schemas.microsoft.com/office/drawing/2010/main" val="0"/>
              </a:ext>
            </a:extLst>
          </a:blip>
          <a:srcRect b="14158"/>
          <a:stretch>
            <a:fillRect/>
          </a:stretch>
        </p:blipFill>
        <p:spPr>
          <a:xfrm>
            <a:off x="9497088" y="87721"/>
            <a:ext cx="2383737" cy="965827"/>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1B06D59-42E0-412A-9EB6-271E5D2E499D}"/>
</file>

<file path=customXml/itemProps2.xml><?xml version="1.0" encoding="utf-8"?>
<ds:datastoreItem xmlns:ds="http://schemas.openxmlformats.org/officeDocument/2006/customXml" ds:itemID="{EE48BCC8-7A68-4B8A-B629-E559CFB37516}"/>
</file>

<file path=customXml/itemProps3.xml><?xml version="1.0" encoding="utf-8"?>
<ds:datastoreItem xmlns:ds="http://schemas.openxmlformats.org/officeDocument/2006/customXml" ds:itemID="{25C845E9-3FD6-4E74-9077-EDE21787F8D5}"/>
</file>

<file path=docProps/app.xml><?xml version="1.0" encoding="utf-8"?>
<Properties xmlns="http://schemas.openxmlformats.org/officeDocument/2006/extended-properties" xmlns:vt="http://schemas.openxmlformats.org/officeDocument/2006/docPropsVTypes">
  <TotalTime>2016</TotalTime>
  <Words>3368</Words>
  <Application>Microsoft Office PowerPoint</Application>
  <PresentationFormat>Widescreen</PresentationFormat>
  <Paragraphs>344</Paragraphs>
  <Slides>40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Cambria Math</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35</cp:revision>
  <dcterms:created xsi:type="dcterms:W3CDTF">2023-04-29T09:08:23Z</dcterms:created>
  <dcterms:modified xsi:type="dcterms:W3CDTF">2025-10-02T14:10:20Z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