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2" r:id="rId4"/>
  </p:sldMasterIdLst>
  <p:notesMasterIdLst>
    <p:notesMasterId r:id="rId42"/>
  </p:notesMasterIdLst>
  <p:sldIdLst>
    <p:sldId id="480" r:id="rId5"/>
    <p:sldId id="523" r:id="rId6"/>
    <p:sldId id="482" r:id="rId7"/>
    <p:sldId id="524" r:id="rId8"/>
    <p:sldId id="508" r:id="rId9"/>
    <p:sldId id="483" r:id="rId10"/>
    <p:sldId id="484" r:id="rId11"/>
    <p:sldId id="503" r:id="rId12"/>
    <p:sldId id="507" r:id="rId13"/>
    <p:sldId id="506" r:id="rId14"/>
    <p:sldId id="505" r:id="rId15"/>
    <p:sldId id="512" r:id="rId16"/>
    <p:sldId id="509" r:id="rId17"/>
    <p:sldId id="510" r:id="rId18"/>
    <p:sldId id="511" r:id="rId19"/>
    <p:sldId id="504" r:id="rId20"/>
    <p:sldId id="513" r:id="rId21"/>
    <p:sldId id="502" r:id="rId22"/>
    <p:sldId id="501" r:id="rId23"/>
    <p:sldId id="500" r:id="rId24"/>
    <p:sldId id="514" r:id="rId25"/>
    <p:sldId id="499" r:id="rId26"/>
    <p:sldId id="516" r:id="rId27"/>
    <p:sldId id="498" r:id="rId28"/>
    <p:sldId id="515" r:id="rId29"/>
    <p:sldId id="488" r:id="rId30"/>
    <p:sldId id="494" r:id="rId31"/>
    <p:sldId id="497" r:id="rId32"/>
    <p:sldId id="496" r:id="rId33"/>
    <p:sldId id="495" r:id="rId34"/>
    <p:sldId id="493" r:id="rId35"/>
    <p:sldId id="492" r:id="rId36"/>
    <p:sldId id="491" r:id="rId37"/>
    <p:sldId id="490" r:id="rId38"/>
    <p:sldId id="517" r:id="rId39"/>
    <p:sldId id="518" r:id="rId40"/>
    <p:sldId id="522"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23"/>
            <p14:sldId id="482"/>
            <p14:sldId id="524"/>
            <p14:sldId id="508"/>
            <p14:sldId id="483"/>
            <p14:sldId id="484"/>
            <p14:sldId id="503"/>
            <p14:sldId id="507"/>
            <p14:sldId id="506"/>
            <p14:sldId id="505"/>
            <p14:sldId id="512"/>
            <p14:sldId id="509"/>
            <p14:sldId id="510"/>
            <p14:sldId id="511"/>
            <p14:sldId id="504"/>
            <p14:sldId id="513"/>
            <p14:sldId id="502"/>
            <p14:sldId id="501"/>
            <p14:sldId id="500"/>
            <p14:sldId id="514"/>
            <p14:sldId id="499"/>
            <p14:sldId id="516"/>
            <p14:sldId id="498"/>
            <p14:sldId id="515"/>
            <p14:sldId id="488"/>
            <p14:sldId id="494"/>
            <p14:sldId id="497"/>
            <p14:sldId id="496"/>
            <p14:sldId id="495"/>
            <p14:sldId id="493"/>
            <p14:sldId id="492"/>
            <p14:sldId id="491"/>
            <p14:sldId id="490"/>
            <p14:sldId id="517"/>
            <p14:sldId id="518"/>
            <p14:sldId id="522"/>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77" d="100"/>
          <a:sy n="77" d="100"/>
        </p:scale>
        <p:origin x="883" y="58"/>
      </p:cViewPr>
      <p:guideLst/>
    </p:cSldViewPr>
  </p:slideViewPr>
  <p:notesTextViewPr>
    <p:cViewPr>
      <p:scale>
        <a:sx n="1" d="1"/>
        <a:sy n="1" d="1"/>
      </p:scale>
      <p:origin x="0" y="0"/>
    </p:cViewPr>
  </p:notesTextViewPr>
  <p:notesViewPr>
    <p:cSldViewPr snapToGrid="0">
      <p:cViewPr varScale="1">
        <p:scale>
          <a:sx n="62" d="100"/>
          <a:sy n="62" d="100"/>
        </p:scale>
        <p:origin x="3226" y="77"/>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notesMaster" Target="notesMasters/notesMaster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presProps" Target="presProp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tableStyles" Target="tableStyles.xml"/><Relationship Id="rId20" Type="http://schemas.openxmlformats.org/officeDocument/2006/relationships/slide" Target="slides/slide16.xml"/><Relationship Id="rId41"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2/22/2025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425151054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2/22/2025</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3611849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2/22/2025</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279008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2/22/2025</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0806220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2/22/2025</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613458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2/22/2025</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714866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2/22/2025</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615519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2/22/2025</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5818094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2/22/2025</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7849229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2/22/2025</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3236663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2/22/2025</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679493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2/22/2025</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1633344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27419451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012162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7829136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pic>
        <p:nvPicPr>
          <p:cNvPr id="2" name="Graphic 21">
            <a:extLst>
              <a:ext uri="{FF2B5EF4-FFF2-40B4-BE49-F238E27FC236}">
                <a16:creationId xmlns:a16="http://schemas.microsoft.com/office/drawing/2014/main" id="{5FD63A86-2B9E-EEA7-A158-4AEC0AB811CC}"/>
              </a:ext>
            </a:extLst>
          </p:cNvPr>
          <p:cNvPicPr>
            <a:picLocks noChangeAspect="1"/>
          </p:cNvPicPr>
          <p:nvPr userDrawn="1"/>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8668428" y="508820"/>
            <a:ext cx="2295960" cy="1072056"/>
          </a:xfrm>
          <a:prstGeom prst="rect">
            <a:avLst/>
          </a:prstGeom>
        </p:spPr>
      </p:pic>
    </p:spTree>
    <p:extLst>
      <p:ext uri="{BB962C8B-B14F-4D97-AF65-F5344CB8AC3E}">
        <p14:creationId xmlns:p14="http://schemas.microsoft.com/office/powerpoint/2010/main" val="5998576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4763078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5994138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4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18352119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13235088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userDrawn="1">
  <p:cSld name="34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20172264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userDrawn="1">
  <p:cSld name="5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a:t>Click icon to add picture</a:t>
            </a:r>
            <a:endParaRPr lang="id-ID"/>
          </a:p>
        </p:txBody>
      </p:sp>
    </p:spTree>
    <p:extLst>
      <p:ext uri="{BB962C8B-B14F-4D97-AF65-F5344CB8AC3E}">
        <p14:creationId xmlns:p14="http://schemas.microsoft.com/office/powerpoint/2010/main" val="41899667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image" Target="../media/image1.png"/><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4">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2/22/2025</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226412208"/>
      </p:ext>
    </p:extLst>
  </p:cSld>
  <p:clrMap bg1="lt1" tx1="dk1" bg2="lt2" tx2="dk2" accent1="accent1" accent2="accent2" accent3="accent3" accent4="accent4" accent5="accent5" accent6="accent6" hlink="hlink" folHlink="folHlink"/>
  <p:sldLayoutIdLst>
    <p:sldLayoutId id="2147483683" r:id="rId1"/>
    <p:sldLayoutId id="2147483684" r:id="rId2"/>
    <p:sldLayoutId id="2147483685" r:id="rId3"/>
    <p:sldLayoutId id="2147483686" r:id="rId4"/>
    <p:sldLayoutId id="2147483687" r:id="rId5"/>
    <p:sldLayoutId id="2147483688" r:id="rId6"/>
    <p:sldLayoutId id="2147483689" r:id="rId7"/>
    <p:sldLayoutId id="2147483690" r:id="rId8"/>
    <p:sldLayoutId id="2147483691" r:id="rId9"/>
    <p:sldLayoutId id="2147483692" r:id="rId10"/>
    <p:sldLayoutId id="2147483693" r:id="rId11"/>
    <p:sldLayoutId id="2147483694" r:id="rId12"/>
    <p:sldLayoutId id="2147483695" r:id="rId13"/>
    <p:sldLayoutId id="2147483696" r:id="rId14"/>
    <p:sldLayoutId id="2147483697" r:id="rId15"/>
    <p:sldLayoutId id="2147483698" r:id="rId16"/>
    <p:sldLayoutId id="2147483699" r:id="rId17"/>
    <p:sldLayoutId id="2147483666" r:id="rId18"/>
    <p:sldLayoutId id="2147483712" r:id="rId19"/>
    <p:sldLayoutId id="2147483713" r:id="rId20"/>
    <p:sldLayoutId id="2147483714" r:id="rId21"/>
    <p:sldLayoutId id="2147483715" r:id="rId2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16.xml"/><Relationship Id="rId5" Type="http://schemas.openxmlformats.org/officeDocument/2006/relationships/image" Target="../media/image10.png"/><Relationship Id="rId4" Type="http://schemas.openxmlformats.org/officeDocument/2006/relationships/image" Target="../media/image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Prepared by Dr. </a:t>
            </a:r>
            <a:r>
              <a:rPr kumimoji="0" lang="en-US" sz="2400" b="0"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Nagwan</a:t>
            </a:r>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Al-</a:t>
            </a:r>
            <a:r>
              <a:rPr kumimoji="0" lang="en-US" sz="2400" b="0"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Qershi</a:t>
            </a:r>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94617" y="6015708"/>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No. 4</a:t>
            </a:r>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2741456" cy="707886"/>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PMG201</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Project Feasibility Study</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
        <p:nvSpPr>
          <p:cNvPr id="6" name="TextBox 5">
            <a:extLst>
              <a:ext uri="{FF2B5EF4-FFF2-40B4-BE49-F238E27FC236}">
                <a16:creationId xmlns:a16="http://schemas.microsoft.com/office/drawing/2014/main" id="{4DEF428B-C119-AEA3-EEFD-6557AEB8D444}"/>
              </a:ext>
            </a:extLst>
          </p:cNvPr>
          <p:cNvSpPr txBox="1"/>
          <p:nvPr/>
        </p:nvSpPr>
        <p:spPr>
          <a:xfrm>
            <a:off x="350933" y="2082696"/>
            <a:ext cx="5539989" cy="707886"/>
          </a:xfrm>
          <a:prstGeom prst="rect">
            <a:avLst/>
          </a:prstGeom>
          <a:noFill/>
        </p:spPr>
        <p:txBody>
          <a:bodyPr wrap="square">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Project Feasibility Study</a:t>
            </a:r>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a:stretch/>
        </p:blipFill>
        <p:spPr>
          <a:xfrm>
            <a:off x="0" y="-43542"/>
            <a:ext cx="8659664" cy="5300798"/>
          </a:xfrm>
        </p:spPr>
      </p:pic>
      <p:sp>
        <p:nvSpPr>
          <p:cNvPr id="10" name="Rectangle: Rounded Corners 9">
            <a:extLst>
              <a:ext uri="{FF2B5EF4-FFF2-40B4-BE49-F238E27FC236}">
                <a16:creationId xmlns:a16="http://schemas.microsoft.com/office/drawing/2014/main" id="{844810E4-E8A9-2051-4D02-31024B944D7B}"/>
              </a:ext>
            </a:extLst>
          </p:cNvPr>
          <p:cNvSpPr/>
          <p:nvPr/>
        </p:nvSpPr>
        <p:spPr>
          <a:xfrm>
            <a:off x="6798365" y="2468612"/>
            <a:ext cx="5082460" cy="1499794"/>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THE WORLD OF PROJECT MANAGEMENT</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2894401" cy="787908"/>
          </a:xfrm>
          <a:prstGeom prst="rect">
            <a:avLst/>
          </a:prstGeom>
          <a:noFill/>
        </p:spPr>
        <p:txBody>
          <a:bodyPr wrap="square" rtlCol="0">
            <a:spAutoFit/>
          </a:body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PMG201</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Policy Analysis</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240524" y="6231076"/>
            <a:ext cx="4886463"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Dr. </a:t>
            </a:r>
            <a:r>
              <a:rPr kumimoji="0" lang="en-US" sz="2800" b="1" i="0" u="none" strike="noStrike" kern="1200" cap="none" spc="0" normalizeH="0" baseline="0" noProof="0" dirty="0" err="1">
                <a:ln>
                  <a:noFill/>
                </a:ln>
                <a:solidFill>
                  <a:srgbClr val="00B0F0"/>
                </a:solidFill>
                <a:effectLst/>
                <a:uLnTx/>
                <a:uFillTx/>
                <a:latin typeface="Times New Roman" panose="02020603050405020304" pitchFamily="18" charset="0"/>
                <a:ea typeface="+mn-ea"/>
                <a:cs typeface="Times New Roman" panose="02020603050405020304" pitchFamily="18" charset="0"/>
              </a:rPr>
              <a:t>Nagwan</a:t>
            </a: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 Al-</a:t>
            </a:r>
            <a:r>
              <a:rPr kumimoji="0" lang="en-US" sz="2800" b="1" i="0" u="none" strike="noStrike" kern="1200" cap="none" spc="0" normalizeH="0" baseline="0" noProof="0" dirty="0" err="1">
                <a:ln>
                  <a:noFill/>
                </a:ln>
                <a:solidFill>
                  <a:srgbClr val="00B0F0"/>
                </a:solidFill>
                <a:effectLst/>
                <a:uLnTx/>
                <a:uFillTx/>
                <a:latin typeface="Times New Roman" panose="02020603050405020304" pitchFamily="18" charset="0"/>
                <a:ea typeface="+mn-ea"/>
                <a:cs typeface="Times New Roman" panose="02020603050405020304" pitchFamily="18" charset="0"/>
              </a:rPr>
              <a:t>Qershi</a:t>
            </a: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 </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4" y="5755368"/>
            <a:ext cx="488646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Prepared by</a:t>
            </a:r>
          </a:p>
        </p:txBody>
      </p:sp>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43901656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40871" y="1616529"/>
            <a:ext cx="10989129" cy="44393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80324" y="1031718"/>
            <a:ext cx="6582980"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effectLst/>
                <a:uLnTx/>
                <a:uFillTx/>
                <a:latin typeface="Times New Roman" panose="02020603050405020304" pitchFamily="18" charset="0"/>
                <a:ea typeface="+mn-ea"/>
                <a:cs typeface="Times New Roman" panose="02020603050405020304" pitchFamily="18" charset="0"/>
              </a:rPr>
              <a:t>LEARNING OUTCOMES </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57300" y="1432546"/>
            <a:ext cx="896374"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b="1" dirty="0">
                <a:solidFill>
                  <a:prstClr val="white"/>
                </a:solidFill>
                <a:latin typeface="Times New Roman" panose="02020603050405020304" pitchFamily="18" charset="0"/>
                <a:cs typeface="Times New Roman" panose="02020603050405020304" pitchFamily="18" charset="0"/>
              </a:rPr>
              <a:t>04</a:t>
            </a:r>
            <a:r>
              <a:rPr kumimoji="0" lang="en-US"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80918" y="2369374"/>
            <a:ext cx="10181771" cy="2933688"/>
          </a:xfrm>
          <a:prstGeom prst="rect">
            <a:avLst/>
          </a:prstGeom>
          <a:noFill/>
        </p:spPr>
        <p:txBody>
          <a:bodyPr wrap="square" rtlCol="0">
            <a:spAutoFit/>
          </a:bodyPr>
          <a:lstStyle/>
          <a:p>
            <a:pPr marL="187452" marR="0" lvl="0" indent="-187452" algn="l" defTabSz="749808" rtl="0" eaLnBrk="1" fontAlgn="auto" latinLnBrk="0" hangingPunct="1">
              <a:lnSpc>
                <a:spcPct val="90000"/>
              </a:lnSpc>
              <a:spcBef>
                <a:spcPts val="820"/>
              </a:spcBef>
              <a:spcAft>
                <a:spcPts val="0"/>
              </a:spcAft>
              <a:buClrTx/>
              <a:buSzTx/>
              <a:buFont typeface="Arial" panose="020B0604020202020204" pitchFamily="34" charset="0"/>
              <a:buChar char="•"/>
              <a:tabLst/>
              <a:defRPr/>
            </a:pPr>
            <a:r>
              <a:rPr kumimoji="0" lang="en-US" sz="2296" b="1" i="0" u="none" strike="noStrike" kern="1200" cap="none" spc="0" normalizeH="0" baseline="0" noProof="0" dirty="0">
                <a:ln>
                  <a:noFill/>
                </a:ln>
                <a:solidFill>
                  <a:prstClr val="black"/>
                </a:solidFill>
                <a:effectLst/>
                <a:uLnTx/>
                <a:uFillTx/>
                <a:latin typeface="Calibri" panose="020F0502020204030204"/>
                <a:ea typeface="+mn-ea"/>
                <a:cs typeface="+mn-cs"/>
              </a:rPr>
              <a:t>What Is a Project?</a:t>
            </a:r>
          </a:p>
          <a:p>
            <a:pPr marL="187452" marR="0" lvl="0" indent="-187452" algn="l" defTabSz="749808" rtl="0" eaLnBrk="1" fontAlgn="auto" latinLnBrk="0" hangingPunct="1">
              <a:lnSpc>
                <a:spcPct val="90000"/>
              </a:lnSpc>
              <a:spcBef>
                <a:spcPts val="820"/>
              </a:spcBef>
              <a:spcAft>
                <a:spcPts val="0"/>
              </a:spcAft>
              <a:buClrTx/>
              <a:buSzTx/>
              <a:buFont typeface="Arial" panose="020B0604020202020204" pitchFamily="34" charset="0"/>
              <a:buChar char="•"/>
              <a:tabLst/>
              <a:defRPr/>
            </a:pPr>
            <a:r>
              <a:rPr kumimoji="0" lang="en-US" sz="2296" b="1" i="0" u="none" strike="noStrike" kern="1200" cap="none" spc="0" normalizeH="0" baseline="0" noProof="0" dirty="0">
                <a:ln>
                  <a:noFill/>
                </a:ln>
                <a:solidFill>
                  <a:prstClr val="black"/>
                </a:solidFill>
                <a:effectLst/>
                <a:uLnTx/>
                <a:uFillTx/>
                <a:latin typeface="Calibri" panose="020F0502020204030204"/>
                <a:ea typeface="+mn-ea"/>
                <a:cs typeface="+mn-cs"/>
              </a:rPr>
              <a:t>Project Management vs. General Management</a:t>
            </a:r>
          </a:p>
          <a:p>
            <a:pPr marL="187452" marR="0" lvl="0" indent="-187452" algn="l" defTabSz="749808" rtl="0" eaLnBrk="1" fontAlgn="auto" latinLnBrk="0" hangingPunct="1">
              <a:lnSpc>
                <a:spcPct val="90000"/>
              </a:lnSpc>
              <a:spcBef>
                <a:spcPts val="820"/>
              </a:spcBef>
              <a:spcAft>
                <a:spcPts val="0"/>
              </a:spcAft>
              <a:buClrTx/>
              <a:buSzTx/>
              <a:buFont typeface="Arial" panose="020B0604020202020204" pitchFamily="34" charset="0"/>
              <a:buChar char="•"/>
              <a:tabLst/>
              <a:defRPr/>
            </a:pPr>
            <a:r>
              <a:rPr kumimoji="0" lang="en-US" sz="2296" b="1" i="0" u="none" strike="noStrike" kern="1200" cap="none" spc="0" normalizeH="0" baseline="0" noProof="0" dirty="0">
                <a:ln>
                  <a:noFill/>
                </a:ln>
                <a:solidFill>
                  <a:prstClr val="black"/>
                </a:solidFill>
                <a:effectLst/>
                <a:uLnTx/>
                <a:uFillTx/>
                <a:latin typeface="Calibri" panose="020F0502020204030204"/>
                <a:ea typeface="+mn-ea"/>
                <a:cs typeface="+mn-cs"/>
              </a:rPr>
              <a:t>What Is Managed? The Three Goals of a Project</a:t>
            </a:r>
          </a:p>
          <a:p>
            <a:pPr marL="187452" marR="0" lvl="0" indent="-187452" algn="l" defTabSz="749808" rtl="0" eaLnBrk="1" fontAlgn="auto" latinLnBrk="0" hangingPunct="1">
              <a:lnSpc>
                <a:spcPct val="90000"/>
              </a:lnSpc>
              <a:spcBef>
                <a:spcPts val="820"/>
              </a:spcBef>
              <a:spcAft>
                <a:spcPts val="0"/>
              </a:spcAft>
              <a:buClrTx/>
              <a:buSzTx/>
              <a:buFont typeface="Arial" panose="020B0604020202020204" pitchFamily="34" charset="0"/>
              <a:buChar char="•"/>
              <a:tabLst/>
              <a:defRPr/>
            </a:pPr>
            <a:r>
              <a:rPr kumimoji="0" lang="en-US" sz="2296" b="1" i="0" u="none" strike="noStrike" kern="1200" cap="none" spc="0" normalizeH="0" baseline="0" noProof="0" dirty="0">
                <a:ln>
                  <a:noFill/>
                </a:ln>
                <a:solidFill>
                  <a:prstClr val="black"/>
                </a:solidFill>
                <a:effectLst/>
                <a:uLnTx/>
                <a:uFillTx/>
                <a:latin typeface="Calibri" panose="020F0502020204030204"/>
                <a:ea typeface="+mn-ea"/>
                <a:cs typeface="+mn-cs"/>
              </a:rPr>
              <a:t>The Life Cycles of Projects </a:t>
            </a:r>
          </a:p>
          <a:p>
            <a:pPr marL="187452" marR="0" lvl="0" indent="-187452" algn="l" defTabSz="749808" rtl="0" eaLnBrk="1" fontAlgn="auto" latinLnBrk="0" hangingPunct="1">
              <a:lnSpc>
                <a:spcPct val="90000"/>
              </a:lnSpc>
              <a:spcBef>
                <a:spcPts val="820"/>
              </a:spcBef>
              <a:spcAft>
                <a:spcPts val="0"/>
              </a:spcAft>
              <a:buClrTx/>
              <a:buSzTx/>
              <a:buFont typeface="Arial" panose="020B0604020202020204" pitchFamily="34" charset="0"/>
              <a:buChar char="•"/>
              <a:tabLst/>
              <a:defRPr/>
            </a:pPr>
            <a:r>
              <a:rPr kumimoji="0" lang="en-US" sz="2296" b="1" i="0" u="none" strike="noStrike" kern="1200" cap="none" spc="0" normalizeH="0" baseline="0" noProof="0" dirty="0">
                <a:ln>
                  <a:noFill/>
                </a:ln>
                <a:solidFill>
                  <a:prstClr val="black"/>
                </a:solidFill>
                <a:effectLst/>
                <a:uLnTx/>
                <a:uFillTx/>
                <a:latin typeface="Calibri" panose="020F0502020204030204"/>
                <a:ea typeface="+mn-ea"/>
                <a:cs typeface="+mn-cs"/>
              </a:rPr>
              <a:t> Selecting Projects to Meet Organizational Objectives</a:t>
            </a:r>
          </a:p>
          <a:p>
            <a:pPr marL="187452" marR="0" lvl="0" indent="-187452" algn="l" defTabSz="749808" rtl="0" eaLnBrk="1" fontAlgn="auto" latinLnBrk="0" hangingPunct="1">
              <a:lnSpc>
                <a:spcPct val="90000"/>
              </a:lnSpc>
              <a:spcBef>
                <a:spcPts val="820"/>
              </a:spcBef>
              <a:spcAft>
                <a:spcPts val="0"/>
              </a:spcAft>
              <a:buClrTx/>
              <a:buSzTx/>
              <a:buFont typeface="Arial" panose="020B0604020202020204" pitchFamily="34" charset="0"/>
              <a:buChar char="•"/>
              <a:tabLst/>
              <a:defRPr/>
            </a:pPr>
            <a:r>
              <a:rPr kumimoji="0" lang="en-US" sz="2296" b="1" i="0" u="none" strike="noStrike" kern="1200" cap="none" spc="0" normalizeH="0" baseline="0" noProof="0" dirty="0">
                <a:ln>
                  <a:noFill/>
                </a:ln>
                <a:solidFill>
                  <a:prstClr val="black"/>
                </a:solidFill>
                <a:effectLst/>
                <a:uLnTx/>
                <a:uFillTx/>
                <a:latin typeface="Calibri" panose="020F0502020204030204"/>
                <a:ea typeface="+mn-ea"/>
                <a:cs typeface="+mn-cs"/>
              </a:rPr>
              <a:t>Confronting Uncertainty—the Management of Risk</a:t>
            </a:r>
          </a:p>
          <a:p>
            <a:pPr marL="187452" marR="0" lvl="0" indent="-187452" algn="l" defTabSz="749808" rtl="0" eaLnBrk="1" fontAlgn="auto" latinLnBrk="0" hangingPunct="1">
              <a:lnSpc>
                <a:spcPct val="90000"/>
              </a:lnSpc>
              <a:spcBef>
                <a:spcPts val="820"/>
              </a:spcBef>
              <a:spcAft>
                <a:spcPts val="0"/>
              </a:spcAft>
              <a:buClrTx/>
              <a:buSzTx/>
              <a:buFont typeface="Arial" panose="020B0604020202020204" pitchFamily="34" charset="0"/>
              <a:buChar char="•"/>
              <a:tabLst/>
              <a:defRPr/>
            </a:pPr>
            <a:r>
              <a:rPr kumimoji="0" lang="en-US" sz="2296" b="1" i="0" u="none" strike="noStrike" kern="1200" cap="none" spc="0" normalizeH="0" baseline="0" noProof="0" dirty="0">
                <a:ln>
                  <a:noFill/>
                </a:ln>
                <a:solidFill>
                  <a:prstClr val="black"/>
                </a:solidFill>
                <a:effectLst/>
                <a:uLnTx/>
                <a:uFillTx/>
                <a:latin typeface="Calibri" panose="020F0502020204030204"/>
                <a:ea typeface="+mn-ea"/>
                <a:cs typeface="+mn-cs"/>
              </a:rPr>
              <a:t>The Project Portfolio Process</a:t>
            </a:r>
            <a:endPar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5896908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1A764E-3BC6-C76B-E80C-A7C47CBF3FF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AC3FBBF-F3A7-AC7C-A3B9-ADDCF9A60018}"/>
              </a:ext>
            </a:extLst>
          </p:cNvPr>
          <p:cNvSpPr/>
          <p:nvPr/>
        </p:nvSpPr>
        <p:spPr>
          <a:xfrm>
            <a:off x="440871" y="1616529"/>
            <a:ext cx="10989129" cy="44393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82829B09-20AA-B6AB-F361-9CFF49ECF135}"/>
              </a:ext>
            </a:extLst>
          </p:cNvPr>
          <p:cNvSpPr txBox="1"/>
          <p:nvPr/>
        </p:nvSpPr>
        <p:spPr>
          <a:xfrm>
            <a:off x="2557606" y="872065"/>
            <a:ext cx="6582980" cy="6463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effectLst/>
                <a:uLnTx/>
                <a:uFillTx/>
                <a:latin typeface="Arial Black" panose="020B0A04020102020204" pitchFamily="34" charset="0"/>
                <a:ea typeface="+mj-ea"/>
                <a:cs typeface="+mj-cs"/>
              </a:rPr>
              <a:t>What Is a Project?</a:t>
            </a:r>
            <a:endParaRPr kumimoji="0" lang="en-US" sz="2000" b="1" i="0" u="none" strike="noStrike" kern="1200" cap="none" spc="0" normalizeH="0" baseline="0" noProof="0" dirty="0">
              <a:ln>
                <a:noFill/>
              </a:ln>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BDF00B40-03F2-AF1D-CD7A-F51B23800ED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80CC7926-6DCE-2C00-5453-436C03D7282D}"/>
              </a:ext>
            </a:extLst>
          </p:cNvPr>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89C3D746-F311-89F7-1B15-DBFB0F6CF82D}"/>
              </a:ext>
            </a:extLst>
          </p:cNvPr>
          <p:cNvSpPr txBox="1"/>
          <p:nvPr/>
        </p:nvSpPr>
        <p:spPr>
          <a:xfrm>
            <a:off x="1257300" y="1432546"/>
            <a:ext cx="896374"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b="1" dirty="0">
                <a:solidFill>
                  <a:prstClr val="white"/>
                </a:solidFill>
                <a:latin typeface="Times New Roman" panose="02020603050405020304" pitchFamily="18" charset="0"/>
                <a:cs typeface="Times New Roman" panose="02020603050405020304" pitchFamily="18" charset="0"/>
              </a:rPr>
              <a:t>04</a:t>
            </a:r>
            <a:r>
              <a:rPr kumimoji="0" lang="en-US"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a:t>
            </a:r>
          </a:p>
        </p:txBody>
      </p:sp>
      <p:sp>
        <p:nvSpPr>
          <p:cNvPr id="48" name="TextBox 47">
            <a:extLst>
              <a:ext uri="{FF2B5EF4-FFF2-40B4-BE49-F238E27FC236}">
                <a16:creationId xmlns:a16="http://schemas.microsoft.com/office/drawing/2014/main" id="{9FF59A46-A1F8-F532-4FA4-8A618E6110DE}"/>
              </a:ext>
            </a:extLst>
          </p:cNvPr>
          <p:cNvSpPr txBox="1"/>
          <p:nvPr/>
        </p:nvSpPr>
        <p:spPr>
          <a:xfrm>
            <a:off x="847271" y="2516605"/>
            <a:ext cx="10181771" cy="1937966"/>
          </a:xfrm>
          <a:prstGeom prst="rect">
            <a:avLst/>
          </a:prstGeom>
          <a:noFill/>
        </p:spPr>
        <p:txBody>
          <a:bodyPr wrap="square" rtlCol="0">
            <a:spAutoFit/>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ar-SA" sz="4000" b="1" i="1" u="sng" strike="noStrike" kern="1200" cap="none" spc="0" normalizeH="0" baseline="0" noProof="0" dirty="0">
                <a:ln>
                  <a:noFill/>
                </a:ln>
                <a:solidFill>
                  <a:srgbClr val="FF0000"/>
                </a:solidFill>
                <a:effectLst/>
                <a:uLnTx/>
                <a:uFillTx/>
                <a:latin typeface="Calibri" panose="020F0502020204030204"/>
                <a:ea typeface="+mn-ea"/>
                <a:cs typeface="Arial" panose="020B0604020202020204" pitchFamily="34" charset="0"/>
              </a:rPr>
              <a:t>Project, Defined</a:t>
            </a:r>
            <a:endParaRPr kumimoji="0" lang="en-US" altLang="ar-SA" sz="4000" b="1" i="1" u="sng" strike="noStrike" kern="1200" cap="none" spc="0" normalizeH="0" baseline="0" noProof="0" dirty="0">
              <a:ln>
                <a:noFill/>
              </a:ln>
              <a:solidFill>
                <a:srgbClr val="FF0000"/>
              </a:solidFill>
              <a:effectLst/>
              <a:uLnTx/>
              <a:uFillTx/>
              <a:latin typeface="Times" panose="02020603050405020304" pitchFamily="18" charset="0"/>
              <a:ea typeface="+mn-ea"/>
              <a:cs typeface="Arial" panose="020B0604020202020204" pitchFamily="34" charset="0"/>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altLang="ar-SA" sz="2800" b="1" i="0" u="none" strike="noStrike" kern="1200" cap="none" spc="0" normalizeH="0" baseline="0" noProof="0" dirty="0">
                <a:ln>
                  <a:noFill/>
                </a:ln>
                <a:solidFill>
                  <a:prstClr val="black"/>
                </a:solidFill>
                <a:effectLst/>
                <a:uLnTx/>
                <a:uFillTx/>
                <a:latin typeface="Times" panose="02020603050405020304" pitchFamily="18" charset="0"/>
                <a:ea typeface="+mn-ea"/>
                <a:cs typeface="Arial" panose="020B0604020202020204" pitchFamily="34" charset="0"/>
              </a:rPr>
              <a:t>At first A project is an endeavor to accomplish a specific objective through a unique set of interrelated tasks and the effective utilization of resources.</a:t>
            </a:r>
          </a:p>
        </p:txBody>
      </p:sp>
      <p:sp>
        <p:nvSpPr>
          <p:cNvPr id="8" name="TextBox 7">
            <a:extLst>
              <a:ext uri="{FF2B5EF4-FFF2-40B4-BE49-F238E27FC236}">
                <a16:creationId xmlns:a16="http://schemas.microsoft.com/office/drawing/2014/main" id="{B3C10723-99DE-02AE-584F-5C915DD8EB19}"/>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7013310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27906" y="1532374"/>
            <a:ext cx="11021786" cy="516001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rPr>
              <a:t>A secondary effect of using multidisciplinary teams to deal with complex problems is conflict. Projects are characterized by conflict. As we will see in later chapters, the project schedule, budget, and specifications conflict with each other. </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rPr>
              <a:t>The needs and desires of the client conflict with those of the project team, the senior management of the organization conducting the project and others who may have a less direct stake in the project. Some of the most intense conflicts are those between members of the project team.</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rPr>
              <a:t> Much more will be said about this in later chapters. For the moment, it is sufficient to recognize that projects and conflict are inseparable companions, an environment that is unsuitable and uncomfortable for conflict avoiders.</a:t>
            </a:r>
            <a:endParaRPr kumimoji="0" lang="ar-SA" sz="26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57606" y="761264"/>
            <a:ext cx="6582980" cy="6463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effectLst/>
                <a:uLnTx/>
                <a:uFillTx/>
                <a:latin typeface="Arial Black" panose="020B0A04020102020204" pitchFamily="34" charset="0"/>
                <a:ea typeface="+mj-ea"/>
                <a:cs typeface="+mj-cs"/>
              </a:rPr>
              <a:t>What Is a Project?</a:t>
            </a:r>
            <a:endParaRPr kumimoji="0" lang="en-US" sz="2000" b="1" i="0" u="none" strike="noStrike" kern="1200" cap="none" spc="0" normalizeH="0" baseline="0" noProof="0" dirty="0">
              <a:ln>
                <a:noFill/>
              </a:ln>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79685" y="72821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33726" y="1311211"/>
            <a:ext cx="896374"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b="1" dirty="0">
                <a:solidFill>
                  <a:prstClr val="white"/>
                </a:solidFill>
                <a:latin typeface="Times New Roman" panose="02020603050405020304" pitchFamily="18" charset="0"/>
                <a:cs typeface="Times New Roman" panose="02020603050405020304" pitchFamily="18" charset="0"/>
              </a:rPr>
              <a:t>04</a:t>
            </a:r>
            <a:r>
              <a:rPr kumimoji="0" lang="en-US"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4735934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40871" y="1616529"/>
            <a:ext cx="10989129" cy="44393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57606" y="816652"/>
            <a:ext cx="6582980" cy="6463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ar-SA" sz="3600" b="1" i="1" u="none" strike="noStrike" kern="1200" cap="none" spc="0" normalizeH="0" baseline="0" noProof="0" dirty="0">
                <a:ln>
                  <a:noFill/>
                </a:ln>
                <a:effectLst/>
                <a:uLnTx/>
                <a:uFillTx/>
                <a:latin typeface="Arial Black" panose="020B0A04020102020204" pitchFamily="34" charset="0"/>
                <a:ea typeface="+mj-ea"/>
                <a:cs typeface="Times New Roman" panose="02020603050405020304" pitchFamily="18" charset="0"/>
              </a:rPr>
              <a:t>Project, Defined</a:t>
            </a:r>
            <a:endParaRPr kumimoji="0" lang="en-US" sz="2400" b="1" i="0" u="none" strike="noStrike" kern="1200" cap="none" spc="0" normalizeH="0" baseline="0" noProof="0" dirty="0">
              <a:ln>
                <a:noFill/>
              </a:ln>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57300" y="1432546"/>
            <a:ext cx="896374"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b="1" dirty="0">
                <a:solidFill>
                  <a:prstClr val="white"/>
                </a:solidFill>
                <a:latin typeface="Times New Roman" panose="02020603050405020304" pitchFamily="18" charset="0"/>
                <a:cs typeface="Times New Roman" panose="02020603050405020304" pitchFamily="18" charset="0"/>
              </a:rPr>
              <a:t>04</a:t>
            </a:r>
            <a:r>
              <a:rPr kumimoji="0" lang="en-US"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47271" y="2516605"/>
            <a:ext cx="10181771" cy="2031325"/>
          </a:xfrm>
          <a:prstGeom prst="rect">
            <a:avLst/>
          </a:prstGeom>
          <a:noFill/>
        </p:spPr>
        <p:txBody>
          <a:bodyPr wrap="square" rtlCol="0">
            <a:spAutoFit/>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Finally, it is appropriate to ask, “ Why projects? ” The reason is simple. We form projects in order to fi x the responsibility and authority for the achievement of an organizational goal on an individual or small group when the job does not clearly fall within the definition of routine work.</a:t>
            </a:r>
            <a:endParaRPr kumimoji="0" lang="ar-SA" sz="28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4866080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40871" y="1616529"/>
            <a:ext cx="10989129" cy="44393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ar-SA" sz="2800" b="1" i="0" u="none" strike="noStrike" kern="1200" cap="none" spc="0" normalizeH="0" baseline="0" noProof="0" dirty="0">
                <a:ln>
                  <a:noFill/>
                </a:ln>
                <a:solidFill>
                  <a:prstClr val="black"/>
                </a:solidFill>
                <a:effectLst/>
                <a:uLnTx/>
                <a:uFillTx/>
                <a:latin typeface="Times" panose="02020603050405020304" pitchFamily="18" charset="0"/>
                <a:ea typeface="+mn-ea"/>
                <a:cs typeface="Arial" panose="020B0604020202020204" pitchFamily="34" charset="0"/>
              </a:rPr>
              <a:t>Has a well-defined objective</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ar-SA" sz="2800" b="1" i="0" u="none" strike="noStrike" kern="1200" cap="none" spc="0" normalizeH="0" baseline="0" noProof="0" dirty="0">
                <a:ln>
                  <a:noFill/>
                </a:ln>
                <a:solidFill>
                  <a:prstClr val="black"/>
                </a:solidFill>
                <a:effectLst/>
                <a:uLnTx/>
                <a:uFillTx/>
                <a:latin typeface="Times" panose="02020603050405020304" pitchFamily="18" charset="0"/>
                <a:ea typeface="+mn-ea"/>
                <a:cs typeface="Arial" panose="020B0604020202020204" pitchFamily="34" charset="0"/>
              </a:rPr>
              <a:t>Composed of a series of interdependent tasks </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ar-SA" sz="2800" b="1" i="0" u="none" strike="noStrike" kern="1200" cap="none" spc="0" normalizeH="0" baseline="0" noProof="0" dirty="0">
                <a:ln>
                  <a:noFill/>
                </a:ln>
                <a:solidFill>
                  <a:prstClr val="black"/>
                </a:solidFill>
                <a:effectLst/>
                <a:uLnTx/>
                <a:uFillTx/>
                <a:latin typeface="Times" panose="02020603050405020304" pitchFamily="18" charset="0"/>
                <a:ea typeface="+mn-ea"/>
                <a:cs typeface="Arial" panose="020B0604020202020204" pitchFamily="34" charset="0"/>
              </a:rPr>
              <a:t>Utilizes various resources</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ar-SA" sz="2800" b="1" i="0" u="none" strike="noStrike" kern="1200" cap="none" spc="0" normalizeH="0" baseline="0" noProof="0" dirty="0">
                <a:ln>
                  <a:noFill/>
                </a:ln>
                <a:solidFill>
                  <a:prstClr val="black"/>
                </a:solidFill>
                <a:effectLst/>
                <a:uLnTx/>
                <a:uFillTx/>
                <a:latin typeface="Times" panose="02020603050405020304" pitchFamily="18" charset="0"/>
                <a:ea typeface="+mn-ea"/>
                <a:cs typeface="Arial" panose="020B0604020202020204" pitchFamily="34" charset="0"/>
              </a:rPr>
              <a:t>Has a specific time frame</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ar-SA" sz="2800" b="1" i="0" u="none" strike="noStrike" kern="1200" cap="none" spc="0" normalizeH="0" baseline="0" noProof="0" dirty="0">
                <a:ln>
                  <a:noFill/>
                </a:ln>
                <a:solidFill>
                  <a:prstClr val="black"/>
                </a:solidFill>
                <a:effectLst/>
                <a:uLnTx/>
                <a:uFillTx/>
                <a:latin typeface="Times" panose="02020603050405020304" pitchFamily="18" charset="0"/>
                <a:ea typeface="+mn-ea"/>
                <a:cs typeface="Arial" panose="020B0604020202020204" pitchFamily="34" charset="0"/>
              </a:rPr>
              <a:t>Has a customer</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ar-SA" sz="2800" b="1" i="0" u="none" strike="noStrike" kern="1200" cap="none" spc="0" normalizeH="0" baseline="0" noProof="0" dirty="0">
                <a:ln>
                  <a:noFill/>
                </a:ln>
                <a:solidFill>
                  <a:prstClr val="black"/>
                </a:solidFill>
                <a:effectLst/>
                <a:uLnTx/>
                <a:uFillTx/>
                <a:latin typeface="Times" panose="02020603050405020304" pitchFamily="18" charset="0"/>
                <a:ea typeface="+mn-ea"/>
                <a:cs typeface="Arial" panose="020B0604020202020204" pitchFamily="34" charset="0"/>
              </a:rPr>
              <a:t>Involves a degree of uncertainty</a:t>
            </a:r>
          </a:p>
        </p:txBody>
      </p:sp>
      <p:sp>
        <p:nvSpPr>
          <p:cNvPr id="3" name="TextBox 2">
            <a:extLst>
              <a:ext uri="{FF2B5EF4-FFF2-40B4-BE49-F238E27FC236}">
                <a16:creationId xmlns:a16="http://schemas.microsoft.com/office/drawing/2014/main" id="{F9A80F9F-74DB-1D57-04E8-E20E92A09B0A}"/>
              </a:ext>
            </a:extLst>
          </p:cNvPr>
          <p:cNvSpPr txBox="1"/>
          <p:nvPr/>
        </p:nvSpPr>
        <p:spPr>
          <a:xfrm>
            <a:off x="2557606" y="878206"/>
            <a:ext cx="6582980" cy="6463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effectLst/>
                <a:uLnTx/>
                <a:uFillTx/>
                <a:latin typeface="Arial Black" panose="020B0A04020102020204" pitchFamily="34" charset="0"/>
                <a:ea typeface="+mj-ea"/>
                <a:cs typeface="+mj-cs"/>
              </a:rPr>
              <a:t>Attributes of a Project</a:t>
            </a:r>
            <a:endParaRPr kumimoji="0" lang="en-US" sz="2000" b="1" i="0" u="none" strike="noStrike" kern="1200" cap="none" spc="0" normalizeH="0" baseline="0" noProof="0" dirty="0">
              <a:ln>
                <a:noFill/>
              </a:ln>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57300" y="1432546"/>
            <a:ext cx="896374"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b="1" dirty="0">
                <a:solidFill>
                  <a:prstClr val="white"/>
                </a:solidFill>
                <a:latin typeface="Times New Roman" panose="02020603050405020304" pitchFamily="18" charset="0"/>
                <a:cs typeface="Times New Roman" panose="02020603050405020304" pitchFamily="18" charset="0"/>
              </a:rPr>
              <a:t>04</a:t>
            </a:r>
            <a:r>
              <a:rPr kumimoji="0" lang="en-US"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3062355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40871" y="1616529"/>
            <a:ext cx="10989129" cy="44393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ar-SA" sz="2800" b="1" i="0" u="none" strike="noStrike" kern="1200" cap="none" spc="0" normalizeH="0" baseline="0" noProof="0" dirty="0">
                <a:ln>
                  <a:noFill/>
                </a:ln>
                <a:solidFill>
                  <a:prstClr val="black"/>
                </a:solidFill>
                <a:effectLst/>
                <a:uLnTx/>
                <a:uFillTx/>
                <a:latin typeface="Times" panose="02020603050405020304" pitchFamily="18" charset="0"/>
                <a:ea typeface="+mn-ea"/>
                <a:cs typeface="Arial" panose="020B0604020202020204" pitchFamily="34" charset="0"/>
              </a:rPr>
              <a:t>Scope</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ar-SA" sz="2800" b="1" i="0" u="none" strike="noStrike" kern="1200" cap="none" spc="0" normalizeH="0" baseline="0" noProof="0" dirty="0">
                <a:ln>
                  <a:noFill/>
                </a:ln>
                <a:solidFill>
                  <a:prstClr val="black"/>
                </a:solidFill>
                <a:effectLst/>
                <a:uLnTx/>
                <a:uFillTx/>
                <a:latin typeface="Times" panose="02020603050405020304" pitchFamily="18" charset="0"/>
                <a:ea typeface="+mn-ea"/>
                <a:cs typeface="Arial" panose="020B0604020202020204" pitchFamily="34" charset="0"/>
              </a:rPr>
              <a:t>Cost</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ar-SA" sz="2800" b="1" i="0" u="none" strike="noStrike" kern="1200" cap="none" spc="0" normalizeH="0" baseline="0" noProof="0" dirty="0">
                <a:ln>
                  <a:noFill/>
                </a:ln>
                <a:solidFill>
                  <a:prstClr val="black"/>
                </a:solidFill>
                <a:effectLst/>
                <a:uLnTx/>
                <a:uFillTx/>
                <a:latin typeface="Times" panose="02020603050405020304" pitchFamily="18" charset="0"/>
                <a:ea typeface="+mn-ea"/>
                <a:cs typeface="Arial" panose="020B0604020202020204" pitchFamily="34" charset="0"/>
              </a:rPr>
              <a:t>Schedule</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ar-SA" sz="2800" b="1" i="0" u="none" strike="noStrike" kern="1200" cap="none" spc="0" normalizeH="0" baseline="0" noProof="0" dirty="0">
                <a:ln>
                  <a:noFill/>
                </a:ln>
                <a:solidFill>
                  <a:prstClr val="black"/>
                </a:solidFill>
                <a:effectLst/>
                <a:uLnTx/>
                <a:uFillTx/>
                <a:latin typeface="Times" panose="02020603050405020304" pitchFamily="18" charset="0"/>
                <a:ea typeface="+mn-ea"/>
                <a:cs typeface="Arial" panose="020B0604020202020204" pitchFamily="34" charset="0"/>
              </a:rPr>
              <a:t>Customer satisfaction</a:t>
            </a:r>
          </a:p>
        </p:txBody>
      </p:sp>
      <p:sp>
        <p:nvSpPr>
          <p:cNvPr id="3" name="TextBox 2">
            <a:extLst>
              <a:ext uri="{FF2B5EF4-FFF2-40B4-BE49-F238E27FC236}">
                <a16:creationId xmlns:a16="http://schemas.microsoft.com/office/drawing/2014/main" id="{F9A80F9F-74DB-1D57-04E8-E20E92A09B0A}"/>
              </a:ext>
            </a:extLst>
          </p:cNvPr>
          <p:cNvSpPr txBox="1"/>
          <p:nvPr/>
        </p:nvSpPr>
        <p:spPr>
          <a:xfrm>
            <a:off x="2557606" y="878206"/>
            <a:ext cx="6582980" cy="6463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effectLst/>
                <a:uLnTx/>
                <a:uFillTx/>
                <a:latin typeface="Arial Black" panose="020B0A04020102020204" pitchFamily="34" charset="0"/>
                <a:ea typeface="+mj-ea"/>
                <a:cs typeface="+mj-cs"/>
              </a:rPr>
              <a:t>Constraints</a:t>
            </a:r>
            <a:endParaRPr kumimoji="0" lang="en-US" sz="2000" b="1" i="0" u="none" strike="noStrike" kern="1200" cap="none" spc="0" normalizeH="0" baseline="0" noProof="0" dirty="0">
              <a:ln>
                <a:noFill/>
              </a:ln>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57300" y="1432546"/>
            <a:ext cx="896374"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b="1" dirty="0">
                <a:solidFill>
                  <a:prstClr val="white"/>
                </a:solidFill>
                <a:latin typeface="Times New Roman" panose="02020603050405020304" pitchFamily="18" charset="0"/>
                <a:cs typeface="Times New Roman" panose="02020603050405020304" pitchFamily="18" charset="0"/>
              </a:rPr>
              <a:t>04</a:t>
            </a:r>
            <a:r>
              <a:rPr kumimoji="0" lang="en-US"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40923444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40871" y="1629229"/>
            <a:ext cx="10989129" cy="44393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90000"/>
              </a:lnSpc>
              <a:spcBef>
                <a:spcPct val="0"/>
              </a:spcBef>
              <a:spcAft>
                <a:spcPts val="2400"/>
              </a:spcAft>
              <a:buClrTx/>
              <a:buSzTx/>
              <a:buFont typeface="Arial" panose="020B0604020202020204" pitchFamily="34" charset="0"/>
              <a:buChar char="•"/>
              <a:tabLst/>
              <a:defRPr/>
            </a:pPr>
            <a:r>
              <a:rPr kumimoji="0" lang="en-US" altLang="ar-SA" sz="2800" b="1" i="0" u="none" strike="noStrike" kern="1200" cap="none" spc="0" normalizeH="0" baseline="0" noProof="0" dirty="0">
                <a:ln>
                  <a:noFill/>
                </a:ln>
                <a:solidFill>
                  <a:prstClr val="black"/>
                </a:solidFill>
                <a:effectLst/>
                <a:uLnTx/>
                <a:uFillTx/>
                <a:latin typeface="Times" panose="02020603050405020304" pitchFamily="18" charset="0"/>
                <a:ea typeface="+mn-ea"/>
                <a:cs typeface="Arial" panose="020B0604020202020204" pitchFamily="34" charset="0"/>
              </a:rPr>
              <a:t>Unforeseen circumstances may jeopardize achievement of the project objective.</a:t>
            </a:r>
          </a:p>
          <a:p>
            <a:pPr marL="228600" marR="0" lvl="0" indent="-228600" algn="l" defTabSz="914400" rtl="0" eaLnBrk="1" fontAlgn="auto" latinLnBrk="0" hangingPunct="1">
              <a:lnSpc>
                <a:spcPct val="90000"/>
              </a:lnSpc>
              <a:spcBef>
                <a:spcPct val="0"/>
              </a:spcBef>
              <a:spcAft>
                <a:spcPts val="2400"/>
              </a:spcAft>
              <a:buClrTx/>
              <a:buSzTx/>
              <a:buFont typeface="Arial" panose="020B0604020202020204" pitchFamily="34" charset="0"/>
              <a:buChar char="•"/>
              <a:tabLst/>
              <a:defRPr/>
            </a:pPr>
            <a:r>
              <a:rPr kumimoji="0" lang="en-US" altLang="ar-SA" sz="2800" b="1" i="0" u="none" strike="noStrike" kern="1200" cap="none" spc="0" normalizeH="0" baseline="0" noProof="0" dirty="0">
                <a:ln>
                  <a:noFill/>
                </a:ln>
                <a:solidFill>
                  <a:prstClr val="black"/>
                </a:solidFill>
                <a:effectLst/>
                <a:uLnTx/>
                <a:uFillTx/>
                <a:latin typeface="Times" panose="02020603050405020304" pitchFamily="18" charset="0"/>
                <a:ea typeface="+mn-ea"/>
                <a:cs typeface="Arial" panose="020B0604020202020204" pitchFamily="34" charset="0"/>
              </a:rPr>
              <a:t>The challenge facing the project manager is to prevent, anticipate, and/or overcome such circumstances.</a:t>
            </a:r>
          </a:p>
        </p:txBody>
      </p:sp>
      <p:sp>
        <p:nvSpPr>
          <p:cNvPr id="3" name="TextBox 2">
            <a:extLst>
              <a:ext uri="{FF2B5EF4-FFF2-40B4-BE49-F238E27FC236}">
                <a16:creationId xmlns:a16="http://schemas.microsoft.com/office/drawing/2014/main" id="{F9A80F9F-74DB-1D57-04E8-E20E92A09B0A}"/>
              </a:ext>
            </a:extLst>
          </p:cNvPr>
          <p:cNvSpPr txBox="1"/>
          <p:nvPr/>
        </p:nvSpPr>
        <p:spPr>
          <a:xfrm>
            <a:off x="2362176" y="1025693"/>
            <a:ext cx="7146518" cy="58477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ar-SA" sz="3200" b="1" i="0" u="none" strike="noStrike" kern="1200" cap="none" spc="0" normalizeH="0" baseline="0" noProof="0" dirty="0">
                <a:ln>
                  <a:noFill/>
                </a:ln>
                <a:effectLst/>
                <a:uLnTx/>
                <a:uFillTx/>
                <a:latin typeface="Arial Black" panose="020B0A04020102020204" pitchFamily="34" charset="0"/>
                <a:ea typeface="+mj-ea"/>
                <a:cs typeface="Times New Roman" panose="02020603050405020304" pitchFamily="18" charset="0"/>
              </a:rPr>
              <a:t>Unforeseen Circumstances</a:t>
            </a:r>
            <a:endParaRPr kumimoji="0" lang="en-US" b="1" i="0" u="none" strike="noStrike" kern="1200" cap="none" spc="0" normalizeH="0" baseline="0" noProof="0" dirty="0">
              <a:ln>
                <a:noFill/>
              </a:ln>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57300" y="1432546"/>
            <a:ext cx="896374"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b="1" dirty="0">
                <a:solidFill>
                  <a:prstClr val="white"/>
                </a:solidFill>
                <a:latin typeface="Times New Roman" panose="02020603050405020304" pitchFamily="18" charset="0"/>
                <a:cs typeface="Times New Roman" panose="02020603050405020304" pitchFamily="18" charset="0"/>
              </a:rPr>
              <a:t>04</a:t>
            </a:r>
            <a:r>
              <a:rPr kumimoji="0" lang="en-US"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40669123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40871" y="1616529"/>
            <a:ext cx="10989129" cy="44393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ar-SA" sz="4000" b="1" i="0" u="none" strike="noStrike" kern="1200" cap="none" spc="0" normalizeH="0" baseline="0" noProof="0" dirty="0">
                <a:ln>
                  <a:noFill/>
                </a:ln>
                <a:solidFill>
                  <a:prstClr val="black"/>
                </a:solidFill>
                <a:effectLst/>
                <a:uLnTx/>
                <a:uFillTx/>
                <a:latin typeface="Times" panose="02020603050405020304" pitchFamily="18" charset="0"/>
                <a:ea typeface="+mn-ea"/>
                <a:cs typeface="Arial" panose="020B0604020202020204" pitchFamily="34" charset="0"/>
              </a:rPr>
              <a:t>The project management process means planning the work and then working the plan.</a:t>
            </a:r>
          </a:p>
        </p:txBody>
      </p:sp>
      <p:sp>
        <p:nvSpPr>
          <p:cNvPr id="3" name="TextBox 2">
            <a:extLst>
              <a:ext uri="{FF2B5EF4-FFF2-40B4-BE49-F238E27FC236}">
                <a16:creationId xmlns:a16="http://schemas.microsoft.com/office/drawing/2014/main" id="{F9A80F9F-74DB-1D57-04E8-E20E92A09B0A}"/>
              </a:ext>
            </a:extLst>
          </p:cNvPr>
          <p:cNvSpPr txBox="1"/>
          <p:nvPr/>
        </p:nvSpPr>
        <p:spPr>
          <a:xfrm>
            <a:off x="2580314" y="675693"/>
            <a:ext cx="6582980" cy="95410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effectLst/>
                <a:uLnTx/>
                <a:uFillTx/>
                <a:latin typeface="Arial Black" panose="020B0A04020102020204" pitchFamily="34" charset="0"/>
                <a:ea typeface="+mj-ea"/>
                <a:cs typeface="+mj-cs"/>
              </a:rPr>
              <a:t>The Project Management Process</a:t>
            </a:r>
            <a:endParaRPr kumimoji="0" lang="en-US" sz="1600" b="1" i="0" u="none" strike="noStrike" kern="1200" cap="none" spc="0" normalizeH="0" baseline="0" noProof="0" dirty="0">
              <a:ln>
                <a:noFill/>
              </a:ln>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57300" y="1432546"/>
            <a:ext cx="896374"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b="1" dirty="0">
                <a:solidFill>
                  <a:prstClr val="white"/>
                </a:solidFill>
                <a:latin typeface="Times New Roman" panose="02020603050405020304" pitchFamily="18" charset="0"/>
                <a:cs typeface="Times New Roman" panose="02020603050405020304" pitchFamily="18" charset="0"/>
              </a:rPr>
              <a:t>04</a:t>
            </a:r>
            <a:r>
              <a:rPr kumimoji="0" lang="en-US"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2018839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54531" y="1879311"/>
            <a:ext cx="10989129" cy="44393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ts val="4300"/>
              </a:lnSpc>
              <a:spcBef>
                <a:spcPct val="0"/>
              </a:spcBef>
              <a:spcAft>
                <a:spcPts val="2400"/>
              </a:spcAft>
              <a:buClrTx/>
              <a:buSzTx/>
              <a:buFont typeface="Arial" panose="020B0604020202020204" pitchFamily="34" charset="0"/>
              <a:buChar char="•"/>
              <a:tabLst/>
              <a:defRPr/>
            </a:pPr>
            <a:r>
              <a:rPr kumimoji="0" lang="en-US" altLang="ar-SA" sz="28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Clearly define the project objective. </a:t>
            </a:r>
          </a:p>
          <a:p>
            <a:pPr marL="228600" marR="0" lvl="0" indent="-228600" algn="l" defTabSz="914400" rtl="0" eaLnBrk="1" fontAlgn="auto" latinLnBrk="0" hangingPunct="1">
              <a:lnSpc>
                <a:spcPts val="4300"/>
              </a:lnSpc>
              <a:spcBef>
                <a:spcPct val="0"/>
              </a:spcBef>
              <a:spcAft>
                <a:spcPts val="2400"/>
              </a:spcAft>
              <a:buClrTx/>
              <a:buSzTx/>
              <a:buFont typeface="Arial" panose="020B0604020202020204" pitchFamily="34" charset="0"/>
              <a:buChar char="•"/>
              <a:tabLst/>
              <a:defRPr/>
            </a:pPr>
            <a:r>
              <a:rPr kumimoji="0" lang="en-US" altLang="ar-SA" sz="28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Divide and subdivide the project.</a:t>
            </a:r>
          </a:p>
          <a:p>
            <a:pPr marL="228600" marR="0" lvl="0" indent="-228600" algn="l" defTabSz="914400" rtl="0" eaLnBrk="1" fontAlgn="auto" latinLnBrk="0" hangingPunct="1">
              <a:lnSpc>
                <a:spcPts val="4300"/>
              </a:lnSpc>
              <a:spcBef>
                <a:spcPct val="0"/>
              </a:spcBef>
              <a:spcAft>
                <a:spcPts val="2400"/>
              </a:spcAft>
              <a:buClrTx/>
              <a:buSzTx/>
              <a:buFont typeface="Arial" panose="020B0604020202020204" pitchFamily="34" charset="0"/>
              <a:buChar char="•"/>
              <a:tabLst/>
              <a:defRPr/>
            </a:pPr>
            <a:r>
              <a:rPr kumimoji="0" lang="en-US" altLang="ar-SA" sz="28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Define the specific activities that need to be performed.</a:t>
            </a:r>
            <a:endParaRPr kumimoji="0" lang="en-US" altLang="ar-SA" sz="2800" b="1" i="1"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a:p>
            <a:pPr marL="228600" marR="0" lvl="0" indent="-228600" algn="l" defTabSz="914400" rtl="0" eaLnBrk="1" fontAlgn="auto" latinLnBrk="0" hangingPunct="1">
              <a:lnSpc>
                <a:spcPts val="4300"/>
              </a:lnSpc>
              <a:spcBef>
                <a:spcPct val="0"/>
              </a:spcBef>
              <a:spcAft>
                <a:spcPts val="2400"/>
              </a:spcAft>
              <a:buClrTx/>
              <a:buSzTx/>
              <a:buFont typeface="Arial" panose="020B0604020202020204" pitchFamily="34" charset="0"/>
              <a:buChar char="•"/>
              <a:tabLst/>
              <a:defRPr/>
            </a:pPr>
            <a:r>
              <a:rPr kumimoji="0" lang="en-US" altLang="ar-SA" sz="2800" b="1" i="0" u="none" strike="noStrike" kern="1200" cap="none" spc="0" normalizeH="0" baseline="0" noProof="0" dirty="0">
                <a:ln>
                  <a:noFill/>
                </a:ln>
                <a:solidFill>
                  <a:prstClr val="black"/>
                </a:solidFill>
                <a:effectLst/>
                <a:uLnTx/>
                <a:uFillTx/>
                <a:latin typeface="Times" panose="02020603050405020304" pitchFamily="18" charset="0"/>
                <a:ea typeface="+mn-ea"/>
                <a:cs typeface="Arial" panose="020B0604020202020204" pitchFamily="34" charset="0"/>
              </a:rPr>
              <a:t>Graphically portray the activities in a network diagram</a:t>
            </a: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398812" y="674235"/>
            <a:ext cx="6582980" cy="107721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effectLst/>
                <a:uLnTx/>
                <a:uFillTx/>
                <a:latin typeface="Arial Black" panose="020B0A04020102020204" pitchFamily="34" charset="0"/>
                <a:ea typeface="+mj-ea"/>
                <a:cs typeface="+mj-cs"/>
              </a:rPr>
              <a:t>The Project Management Process  (Cont.)</a:t>
            </a:r>
            <a:endParaRPr kumimoji="0" lang="en-US" b="1" i="0" u="none" strike="noStrike" kern="1200" cap="none" spc="0" normalizeH="0" baseline="0" noProof="0" dirty="0">
              <a:ln>
                <a:noFill/>
              </a:ln>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57300" y="1432546"/>
            <a:ext cx="896374"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b="1" dirty="0">
                <a:solidFill>
                  <a:prstClr val="white"/>
                </a:solidFill>
                <a:latin typeface="Times New Roman" panose="02020603050405020304" pitchFamily="18" charset="0"/>
                <a:cs typeface="Times New Roman" panose="02020603050405020304" pitchFamily="18" charset="0"/>
              </a:rPr>
              <a:t>04</a:t>
            </a:r>
            <a:r>
              <a:rPr kumimoji="0" lang="en-US"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5123135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40871" y="1879311"/>
            <a:ext cx="10902789" cy="4439378"/>
          </a:xfrm>
          <a:prstGeom prst="roundRect">
            <a:avLst>
              <a:gd name="adj" fmla="val 2637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90000"/>
              </a:lnSpc>
              <a:spcBef>
                <a:spcPct val="0"/>
              </a:spcBef>
              <a:spcAft>
                <a:spcPts val="2400"/>
              </a:spcAft>
              <a:buClrTx/>
              <a:buSzTx/>
              <a:buFont typeface="Arial" panose="020B0604020202020204" pitchFamily="34" charset="0"/>
              <a:buChar char="•"/>
              <a:tabLst/>
              <a:defRPr/>
            </a:pPr>
            <a:r>
              <a:rPr kumimoji="0" lang="en-US" altLang="ar-SA" sz="2800" b="1" i="0" u="none" strike="noStrike" kern="1200" cap="none" spc="0" normalizeH="0" baseline="0" noProof="0" dirty="0">
                <a:ln>
                  <a:noFill/>
                </a:ln>
                <a:solidFill>
                  <a:prstClr val="black"/>
                </a:solidFill>
                <a:effectLst/>
                <a:uLnTx/>
                <a:uFillTx/>
                <a:latin typeface="Times" panose="02020603050405020304" pitchFamily="18" charset="0"/>
                <a:ea typeface="+mn-ea"/>
                <a:cs typeface="Arial" panose="020B0604020202020204" pitchFamily="34" charset="0"/>
              </a:rPr>
              <a:t>Make a time estimate.</a:t>
            </a:r>
          </a:p>
          <a:p>
            <a:pPr marL="228600" marR="0" lvl="0" indent="-228600" algn="l" defTabSz="914400" rtl="0" eaLnBrk="1" fontAlgn="auto" latinLnBrk="0" hangingPunct="1">
              <a:lnSpc>
                <a:spcPct val="90000"/>
              </a:lnSpc>
              <a:spcBef>
                <a:spcPct val="0"/>
              </a:spcBef>
              <a:spcAft>
                <a:spcPts val="2400"/>
              </a:spcAft>
              <a:buClrTx/>
              <a:buSzTx/>
              <a:buFont typeface="Arial" panose="020B0604020202020204" pitchFamily="34" charset="0"/>
              <a:buChar char="•"/>
              <a:tabLst/>
              <a:defRPr/>
            </a:pPr>
            <a:r>
              <a:rPr kumimoji="0" lang="en-US" altLang="ar-SA" sz="2800" b="1" i="0" u="none" strike="noStrike" kern="1200" cap="none" spc="0" normalizeH="0" baseline="0" noProof="0" dirty="0">
                <a:ln>
                  <a:noFill/>
                </a:ln>
                <a:solidFill>
                  <a:prstClr val="black"/>
                </a:solidFill>
                <a:effectLst/>
                <a:uLnTx/>
                <a:uFillTx/>
                <a:latin typeface="Times" panose="02020603050405020304" pitchFamily="18" charset="0"/>
                <a:ea typeface="+mn-ea"/>
                <a:cs typeface="Arial" panose="020B0604020202020204" pitchFamily="34" charset="0"/>
              </a:rPr>
              <a:t>Make a cost estimate.</a:t>
            </a:r>
            <a:endParaRPr kumimoji="0" lang="en-US" altLang="ar-SA" sz="28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a:p>
            <a:pPr marL="228600" marR="0" lvl="0" indent="-228600" algn="l" defTabSz="914400" rtl="0" eaLnBrk="1" fontAlgn="auto" latinLnBrk="0" hangingPunct="1">
              <a:lnSpc>
                <a:spcPts val="4300"/>
              </a:lnSpc>
              <a:spcBef>
                <a:spcPct val="0"/>
              </a:spcBef>
              <a:spcAft>
                <a:spcPts val="2400"/>
              </a:spcAft>
              <a:buClrTx/>
              <a:buSzTx/>
              <a:buFont typeface="Arial" panose="020B0604020202020204" pitchFamily="34" charset="0"/>
              <a:buChar char="•"/>
              <a:tabLst/>
              <a:defRPr/>
            </a:pPr>
            <a:r>
              <a:rPr kumimoji="0" lang="en-US" altLang="ar-SA" sz="28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Calculate a project schedule and budget.</a:t>
            </a:r>
          </a:p>
        </p:txBody>
      </p:sp>
      <p:sp>
        <p:nvSpPr>
          <p:cNvPr id="3" name="TextBox 2">
            <a:extLst>
              <a:ext uri="{FF2B5EF4-FFF2-40B4-BE49-F238E27FC236}">
                <a16:creationId xmlns:a16="http://schemas.microsoft.com/office/drawing/2014/main" id="{F9A80F9F-74DB-1D57-04E8-E20E92A09B0A}"/>
              </a:ext>
            </a:extLst>
          </p:cNvPr>
          <p:cNvSpPr txBox="1"/>
          <p:nvPr/>
        </p:nvSpPr>
        <p:spPr>
          <a:xfrm>
            <a:off x="2502963" y="674235"/>
            <a:ext cx="6582980" cy="107721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effectLst/>
                <a:uLnTx/>
                <a:uFillTx/>
                <a:latin typeface="Arial Black" panose="020B0A04020102020204" pitchFamily="34" charset="0"/>
                <a:ea typeface="+mj-ea"/>
                <a:cs typeface="+mj-cs"/>
              </a:rPr>
              <a:t>The Project Management Process  (Cont.)</a:t>
            </a:r>
            <a:endParaRPr kumimoji="0" lang="en-US" b="1" i="0" u="none" strike="noStrike" kern="1200" cap="none" spc="0" normalizeH="0" baseline="0" noProof="0" dirty="0">
              <a:ln>
                <a:noFill/>
              </a:ln>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57300" y="1432546"/>
            <a:ext cx="896374"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b="1" dirty="0">
                <a:solidFill>
                  <a:prstClr val="white"/>
                </a:solidFill>
                <a:latin typeface="Times New Roman" panose="02020603050405020304" pitchFamily="18" charset="0"/>
                <a:cs typeface="Times New Roman" panose="02020603050405020304" pitchFamily="18" charset="0"/>
              </a:rPr>
              <a:t>04</a:t>
            </a:r>
            <a:r>
              <a:rPr kumimoji="0" lang="en-US"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7624930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40871" y="1616529"/>
            <a:ext cx="10989129" cy="44393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90000"/>
              </a:lnSpc>
              <a:spcBef>
                <a:spcPct val="0"/>
              </a:spcBef>
              <a:spcAft>
                <a:spcPts val="0"/>
              </a:spcAft>
              <a:buClrTx/>
              <a:buSzTx/>
              <a:buFont typeface="Arial" panose="020B0604020202020204" pitchFamily="34" charset="0"/>
              <a:buChar char="•"/>
              <a:tabLst/>
              <a:defRPr/>
            </a:pPr>
            <a:r>
              <a:rPr kumimoji="0" lang="en-US" altLang="ar-SA" sz="2800" b="1" i="0" u="none" strike="noStrike" kern="1200" cap="none" spc="0" normalizeH="0" baseline="0" noProof="0" dirty="0">
                <a:ln>
                  <a:noFill/>
                </a:ln>
                <a:solidFill>
                  <a:prstClr val="black"/>
                </a:solidFill>
                <a:effectLst/>
                <a:uLnTx/>
                <a:uFillTx/>
                <a:latin typeface="Times" panose="02020603050405020304" pitchFamily="18" charset="0"/>
                <a:ea typeface="+mn-ea"/>
                <a:cs typeface="Arial" panose="020B0604020202020204" pitchFamily="34" charset="0"/>
              </a:rPr>
              <a:t>Establish a baseline plan.</a:t>
            </a:r>
          </a:p>
          <a:p>
            <a:pPr marL="228600" marR="0" lvl="0" indent="-228600" algn="l" defTabSz="914400" rtl="0" eaLnBrk="1" fontAlgn="auto" latinLnBrk="0" hangingPunct="1">
              <a:lnSpc>
                <a:spcPct val="90000"/>
              </a:lnSpc>
              <a:spcBef>
                <a:spcPct val="0"/>
              </a:spcBef>
              <a:spcAft>
                <a:spcPts val="0"/>
              </a:spcAft>
              <a:buClrTx/>
              <a:buSzTx/>
              <a:buFont typeface="Arial" panose="020B0604020202020204" pitchFamily="34" charset="0"/>
              <a:buChar char="•"/>
              <a:tabLst/>
              <a:defRPr/>
            </a:pPr>
            <a:r>
              <a:rPr kumimoji="0" lang="en-US" altLang="ar-SA" sz="2800" b="1" i="0" u="none" strike="noStrike" kern="1200" cap="none" spc="0" normalizeH="0" baseline="0" noProof="0" dirty="0">
                <a:ln>
                  <a:noFill/>
                </a:ln>
                <a:solidFill>
                  <a:prstClr val="black"/>
                </a:solidFill>
                <a:effectLst/>
                <a:uLnTx/>
                <a:uFillTx/>
                <a:latin typeface="Times" panose="02020603050405020304" pitchFamily="18" charset="0"/>
                <a:ea typeface="+mn-ea"/>
                <a:cs typeface="Arial" panose="020B0604020202020204" pitchFamily="34" charset="0"/>
              </a:rPr>
              <a:t>Monitor progress.</a:t>
            </a:r>
          </a:p>
          <a:p>
            <a:pPr marL="228600" marR="0" lvl="0" indent="-228600" algn="l" defTabSz="914400" rtl="0" eaLnBrk="1" fontAlgn="auto" latinLnBrk="0" hangingPunct="1">
              <a:lnSpc>
                <a:spcPct val="90000"/>
              </a:lnSpc>
              <a:spcBef>
                <a:spcPct val="0"/>
              </a:spcBef>
              <a:spcAft>
                <a:spcPts val="0"/>
              </a:spcAft>
              <a:buClrTx/>
              <a:buSzTx/>
              <a:buFont typeface="Arial" panose="020B0604020202020204" pitchFamily="34" charset="0"/>
              <a:buChar char="•"/>
              <a:tabLst/>
              <a:defRPr/>
            </a:pPr>
            <a:r>
              <a:rPr kumimoji="0" lang="en-US" altLang="ar-SA" sz="2800" b="1" i="0" u="none" strike="noStrike" kern="1200" cap="none" spc="0" normalizeH="0" baseline="0" noProof="0" dirty="0">
                <a:ln>
                  <a:noFill/>
                </a:ln>
                <a:solidFill>
                  <a:prstClr val="black"/>
                </a:solidFill>
                <a:effectLst/>
                <a:uLnTx/>
                <a:uFillTx/>
                <a:latin typeface="Times" panose="02020603050405020304" pitchFamily="18" charset="0"/>
                <a:ea typeface="+mn-ea"/>
                <a:cs typeface="Arial" panose="020B0604020202020204" pitchFamily="34" charset="0"/>
              </a:rPr>
              <a:t>Measure actual progress and compare it to planned progress.</a:t>
            </a:r>
          </a:p>
          <a:p>
            <a:pPr marL="228600" marR="0" lvl="0" indent="-228600" algn="l" defTabSz="914400" rtl="0" eaLnBrk="1" fontAlgn="auto" latinLnBrk="0" hangingPunct="1">
              <a:lnSpc>
                <a:spcPct val="90000"/>
              </a:lnSpc>
              <a:spcBef>
                <a:spcPct val="0"/>
              </a:spcBef>
              <a:spcAft>
                <a:spcPts val="0"/>
              </a:spcAft>
              <a:buClrTx/>
              <a:buSzTx/>
              <a:buFont typeface="Arial" panose="020B0604020202020204" pitchFamily="34" charset="0"/>
              <a:buChar char="•"/>
              <a:tabLst/>
              <a:defRPr/>
            </a:pPr>
            <a:r>
              <a:rPr kumimoji="0" lang="en-US" altLang="ar-SA" sz="2800" b="1" i="0" u="none" strike="noStrike" kern="1200" cap="none" spc="0" normalizeH="0" baseline="0" noProof="0" dirty="0">
                <a:ln>
                  <a:noFill/>
                </a:ln>
                <a:solidFill>
                  <a:prstClr val="black"/>
                </a:solidFill>
                <a:effectLst/>
                <a:uLnTx/>
                <a:uFillTx/>
                <a:latin typeface="Times" panose="02020603050405020304" pitchFamily="18" charset="0"/>
                <a:ea typeface="+mn-ea"/>
                <a:cs typeface="Arial" panose="020B0604020202020204" pitchFamily="34" charset="0"/>
              </a:rPr>
              <a:t>Take corrective action if  the project is behind schedule, overrunning the budget, or not meeting technical specifications.</a:t>
            </a:r>
          </a:p>
        </p:txBody>
      </p:sp>
      <p:sp>
        <p:nvSpPr>
          <p:cNvPr id="3" name="TextBox 2">
            <a:extLst>
              <a:ext uri="{FF2B5EF4-FFF2-40B4-BE49-F238E27FC236}">
                <a16:creationId xmlns:a16="http://schemas.microsoft.com/office/drawing/2014/main" id="{F9A80F9F-74DB-1D57-04E8-E20E92A09B0A}"/>
              </a:ext>
            </a:extLst>
          </p:cNvPr>
          <p:cNvSpPr txBox="1"/>
          <p:nvPr/>
        </p:nvSpPr>
        <p:spPr>
          <a:xfrm>
            <a:off x="2398812" y="748955"/>
            <a:ext cx="6582980" cy="76944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effectLst/>
                <a:uLnTx/>
                <a:uFillTx/>
                <a:latin typeface="Arial Black" panose="020B0A04020102020204" pitchFamily="34" charset="0"/>
                <a:ea typeface="+mj-ea"/>
                <a:cs typeface="+mj-cs"/>
              </a:rPr>
              <a:t>Controlling Projects</a:t>
            </a:r>
            <a:endParaRPr kumimoji="0" lang="en-US" sz="2800" b="1" i="0" u="none" strike="noStrike" kern="1200" cap="none" spc="0" normalizeH="0" baseline="0" noProof="0" dirty="0">
              <a:ln>
                <a:noFill/>
              </a:ln>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57300" y="1432546"/>
            <a:ext cx="896374"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b="1" dirty="0">
                <a:solidFill>
                  <a:prstClr val="white"/>
                </a:solidFill>
                <a:latin typeface="Times New Roman" panose="02020603050405020304" pitchFamily="18" charset="0"/>
                <a:cs typeface="Times New Roman" panose="02020603050405020304" pitchFamily="18" charset="0"/>
              </a:rPr>
              <a:t>04</a:t>
            </a:r>
            <a:r>
              <a:rPr kumimoji="0" lang="en-US"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0591974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40871" y="1616529"/>
            <a:ext cx="10989129" cy="44393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ar-SA" sz="28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Satisfied customers</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ar-SA" sz="2800" b="1" i="0" u="none" strike="noStrike" kern="1200" cap="none" spc="0" normalizeH="0" baseline="0" noProof="0" dirty="0">
                <a:ln>
                  <a:noFill/>
                </a:ln>
                <a:solidFill>
                  <a:prstClr val="black"/>
                </a:solidFill>
                <a:effectLst/>
                <a:uLnTx/>
                <a:uFillTx/>
                <a:latin typeface="Times" panose="02020603050405020304" pitchFamily="18" charset="0"/>
                <a:ea typeface="+mn-ea"/>
                <a:cs typeface="Arial" panose="020B0604020202020204" pitchFamily="34" charset="0"/>
              </a:rPr>
              <a:t>Additional business</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ar-SA" sz="2800" b="1" i="0" u="none" strike="noStrike" kern="1200" cap="none" spc="0" normalizeH="0" baseline="0" noProof="0" dirty="0">
                <a:ln>
                  <a:noFill/>
                </a:ln>
                <a:solidFill>
                  <a:prstClr val="black"/>
                </a:solidFill>
                <a:effectLst/>
                <a:uLnTx/>
                <a:uFillTx/>
                <a:latin typeface="Times" panose="02020603050405020304" pitchFamily="18" charset="0"/>
                <a:ea typeface="+mn-ea"/>
                <a:cs typeface="Arial" panose="020B0604020202020204" pitchFamily="34" charset="0"/>
              </a:rPr>
              <a:t>Expansion of career opportunities </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altLang="ar-SA" sz="2800" b="1" i="0" u="none" strike="noStrike" kern="1200" cap="none" spc="0" normalizeH="0" baseline="0" noProof="0" dirty="0">
                <a:ln>
                  <a:noFill/>
                </a:ln>
                <a:solidFill>
                  <a:prstClr val="black"/>
                </a:solidFill>
                <a:effectLst/>
                <a:uLnTx/>
                <a:uFillTx/>
                <a:latin typeface="Times" panose="02020603050405020304" pitchFamily="18" charset="0"/>
                <a:ea typeface="+mn-ea"/>
                <a:cs typeface="Arial" panose="020B0604020202020204" pitchFamily="34" charset="0"/>
              </a:rPr>
              <a:t>Satisfaction of being on a winning team </a:t>
            </a:r>
          </a:p>
          <a:p>
            <a:pPr marL="228600" marR="0" lvl="0" indent="-228600" algn="l" defTabSz="914400" rtl="0" eaLnBrk="1" fontAlgn="auto" latinLnBrk="0" hangingPunct="1">
              <a:lnSpc>
                <a:spcPct val="90000"/>
              </a:lnSpc>
              <a:spcBef>
                <a:spcPts val="1000"/>
              </a:spcBef>
              <a:spcAft>
                <a:spcPts val="2400"/>
              </a:spcAft>
              <a:buClrTx/>
              <a:buSzTx/>
              <a:buFont typeface="Arial" panose="020B0604020202020204" pitchFamily="34" charset="0"/>
              <a:buChar char="•"/>
              <a:tabLst/>
              <a:defRPr/>
            </a:pPr>
            <a:r>
              <a:rPr kumimoji="0" lang="en-US" altLang="ar-SA" sz="2800" b="1" i="0" u="none" strike="noStrike" kern="1200" cap="none" spc="0" normalizeH="0" baseline="0" noProof="0" dirty="0">
                <a:ln>
                  <a:noFill/>
                </a:ln>
                <a:solidFill>
                  <a:prstClr val="black"/>
                </a:solidFill>
                <a:effectLst/>
                <a:uLnTx/>
                <a:uFillTx/>
                <a:latin typeface="Times" panose="02020603050405020304" pitchFamily="18" charset="0"/>
                <a:ea typeface="+mn-ea"/>
                <a:cs typeface="Arial" panose="020B0604020202020204" pitchFamily="34" charset="0"/>
              </a:rPr>
              <a:t>Improved knowledge and skills</a:t>
            </a:r>
          </a:p>
          <a:p>
            <a:pPr marL="228600" marR="0" lvl="0" indent="-228600" algn="ctr" defTabSz="914400" rtl="0" eaLnBrk="1" fontAlgn="auto" latinLnBrk="0" hangingPunct="1">
              <a:lnSpc>
                <a:spcPct val="90000"/>
              </a:lnSpc>
              <a:spcBef>
                <a:spcPts val="1000"/>
              </a:spcBef>
              <a:spcAft>
                <a:spcPts val="0"/>
              </a:spcAft>
              <a:buClrTx/>
              <a:buSzTx/>
              <a:buFont typeface="Times New Roman" panose="02020603050405020304" pitchFamily="18" charset="0"/>
              <a:buNone/>
              <a:tabLst/>
              <a:defRPr/>
            </a:pPr>
            <a:r>
              <a:rPr kumimoji="0" lang="en-US" altLang="ar-SA" sz="2800" b="1" i="0" u="none" strike="noStrike" kern="1200" cap="none" spc="0" normalizeH="0" baseline="0" noProof="0" dirty="0">
                <a:ln>
                  <a:noFill/>
                </a:ln>
                <a:solidFill>
                  <a:prstClr val="black"/>
                </a:solidFill>
                <a:effectLst/>
                <a:uLnTx/>
                <a:uFillTx/>
                <a:latin typeface="Times" panose="02020603050405020304" pitchFamily="18" charset="0"/>
                <a:ea typeface="+mn-ea"/>
                <a:cs typeface="Arial" panose="020B0604020202020204" pitchFamily="34" charset="0"/>
              </a:rPr>
              <a:t>When projects are successful, everybody WINS</a:t>
            </a: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398812" y="416200"/>
            <a:ext cx="6582980" cy="120032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ar-SA" sz="3600" b="1" i="0" u="none" strike="noStrike" kern="1200" cap="none" spc="0" normalizeH="0" baseline="0" noProof="0" dirty="0">
                <a:ln>
                  <a:noFill/>
                </a:ln>
                <a:effectLst/>
                <a:uLnTx/>
                <a:uFillTx/>
                <a:latin typeface="Arial Black" panose="020B0A04020102020204" pitchFamily="34" charset="0"/>
                <a:ea typeface="+mj-ea"/>
                <a:cs typeface="Times New Roman" panose="02020603050405020304" pitchFamily="18" charset="0"/>
              </a:rPr>
              <a:t>Benefits of Project Management</a:t>
            </a:r>
            <a:endParaRPr kumimoji="0" lang="en-US" sz="2000" b="1" i="0" u="none" strike="noStrike" kern="1200" cap="none" spc="0" normalizeH="0" baseline="0" noProof="0" dirty="0">
              <a:ln>
                <a:noFill/>
              </a:ln>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57300" y="1432546"/>
            <a:ext cx="896374"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b="1" dirty="0">
                <a:solidFill>
                  <a:prstClr val="white"/>
                </a:solidFill>
                <a:latin typeface="Times New Roman" panose="02020603050405020304" pitchFamily="18" charset="0"/>
                <a:cs typeface="Times New Roman" panose="02020603050405020304" pitchFamily="18" charset="0"/>
              </a:rPr>
              <a:t>04</a:t>
            </a:r>
            <a:r>
              <a:rPr kumimoji="0" lang="en-US"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3770628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40871" y="1616529"/>
            <a:ext cx="10989129" cy="44393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90000"/>
              </a:lnSpc>
              <a:spcBef>
                <a:spcPts val="100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Many recent developments in project management are being driven by quickly changing global markets, technology, and education.</a:t>
            </a:r>
          </a:p>
          <a:p>
            <a:pPr marL="228600" marR="0" lvl="0" indent="-228600" algn="l" defTabSz="914400" rtl="0" eaLnBrk="1" fontAlgn="auto" latinLnBrk="0" hangingPunct="1">
              <a:lnSpc>
                <a:spcPct val="90000"/>
              </a:lnSpc>
              <a:spcBef>
                <a:spcPts val="100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Global competition is putting pressure  on prices, response times, and product/service innovation. Computer and telecommunication technology, along with rapidly expanding higher education across the world allows the use of project management for types of projects and in regions where these sophisticated tools had never been considered before.</a:t>
            </a:r>
            <a:endParaRPr kumimoji="0" lang="ar-SA" sz="28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398812" y="622031"/>
            <a:ext cx="6665675" cy="107721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effectLst/>
                <a:uLnTx/>
                <a:uFillTx/>
                <a:latin typeface="Arial Black" panose="020B0A04020102020204" pitchFamily="34" charset="0"/>
                <a:ea typeface="+mj-ea"/>
                <a:cs typeface="+mj-cs"/>
              </a:rPr>
              <a:t>Trends in Project Management</a:t>
            </a:r>
            <a:endParaRPr kumimoji="0" lang="en-US" sz="2000" b="1" i="0" u="none" strike="noStrike" kern="1200" cap="none" spc="0" normalizeH="0" baseline="0" noProof="0" dirty="0">
              <a:ln>
                <a:noFill/>
              </a:ln>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57300" y="1432546"/>
            <a:ext cx="896374"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b="1" dirty="0">
                <a:solidFill>
                  <a:prstClr val="white"/>
                </a:solidFill>
                <a:latin typeface="Times New Roman" panose="02020603050405020304" pitchFamily="18" charset="0"/>
                <a:cs typeface="Times New Roman" panose="02020603050405020304" pitchFamily="18" charset="0"/>
              </a:rPr>
              <a:t>04</a:t>
            </a:r>
            <a:r>
              <a:rPr kumimoji="0" lang="en-US"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0446331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60563" y="1663378"/>
            <a:ext cx="10989129" cy="44393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90000"/>
              </a:lnSpc>
              <a:spcBef>
                <a:spcPts val="1000"/>
              </a:spcBef>
              <a:spcAft>
                <a:spcPts val="0"/>
              </a:spcAft>
              <a:buClrTx/>
              <a:buSzTx/>
              <a:buFont typeface="Courier New" panose="02070309020205020404" pitchFamily="49" charset="0"/>
              <a:buChar char="o"/>
              <a:tabLst/>
              <a:defRPr/>
            </a:pPr>
            <a:r>
              <a:rPr kumimoji="0" lang="en-US" sz="2800" b="0" i="1" u="none" strike="noStrike" kern="1200" cap="none" spc="0" normalizeH="0" baseline="0" noProof="0" dirty="0">
                <a:ln>
                  <a:noFill/>
                </a:ln>
                <a:solidFill>
                  <a:prstClr val="black"/>
                </a:solidFill>
                <a:effectLst/>
                <a:uLnTx/>
                <a:uFillTx/>
                <a:latin typeface="Calibri" panose="020F0502020204030204"/>
                <a:ea typeface="+mn-ea"/>
                <a:cs typeface="+mn-cs"/>
              </a:rPr>
              <a:t>Achieving Strategic Goals</a:t>
            </a:r>
          </a:p>
          <a:p>
            <a:pPr marL="228600" marR="0" lvl="0" indent="-228600" algn="l" defTabSz="914400" rtl="0" eaLnBrk="1" fontAlgn="auto" latinLnBrk="0" hangingPunct="1">
              <a:lnSpc>
                <a:spcPct val="90000"/>
              </a:lnSpc>
              <a:spcBef>
                <a:spcPts val="1000"/>
              </a:spcBef>
              <a:spcAft>
                <a:spcPts val="0"/>
              </a:spcAft>
              <a:buClrTx/>
              <a:buSzTx/>
              <a:buFont typeface="Courier New" panose="02070309020205020404" pitchFamily="49" charset="0"/>
              <a:buChar char="o"/>
              <a:tabLst/>
              <a:defRPr/>
            </a:pPr>
            <a:r>
              <a:rPr kumimoji="0" lang="en-US" sz="2800" b="0" i="1" u="none" strike="noStrike" kern="1200" cap="none" spc="0" normalizeH="0" baseline="0" noProof="0" dirty="0">
                <a:ln>
                  <a:noFill/>
                </a:ln>
                <a:solidFill>
                  <a:prstClr val="black"/>
                </a:solidFill>
                <a:effectLst/>
                <a:uLnTx/>
                <a:uFillTx/>
                <a:latin typeface="Calibri" panose="020F0502020204030204"/>
                <a:ea typeface="+mn-ea"/>
                <a:cs typeface="+mn-cs"/>
              </a:rPr>
              <a:t>Achieving Routine Goals</a:t>
            </a:r>
          </a:p>
          <a:p>
            <a:pPr marL="228600" marR="0" lvl="0" indent="-228600" algn="l" defTabSz="914400" rtl="0" eaLnBrk="1" fontAlgn="auto" latinLnBrk="0" hangingPunct="1">
              <a:lnSpc>
                <a:spcPct val="90000"/>
              </a:lnSpc>
              <a:spcBef>
                <a:spcPts val="1000"/>
              </a:spcBef>
              <a:spcAft>
                <a:spcPts val="0"/>
              </a:spcAft>
              <a:buClrTx/>
              <a:buSzTx/>
              <a:buFont typeface="Courier New" panose="02070309020205020404" pitchFamily="49" charset="0"/>
              <a:buChar char="o"/>
              <a:tabLst/>
              <a:defRPr/>
            </a:pPr>
            <a:r>
              <a:rPr kumimoji="0" lang="en-US" sz="2800" b="0" i="1" u="none" strike="noStrike" kern="1200" cap="none" spc="0" normalizeH="0" baseline="0" noProof="0" dirty="0">
                <a:ln>
                  <a:noFill/>
                </a:ln>
                <a:solidFill>
                  <a:prstClr val="black"/>
                </a:solidFill>
                <a:effectLst/>
                <a:uLnTx/>
                <a:uFillTx/>
                <a:latin typeface="Calibri" panose="020F0502020204030204"/>
                <a:ea typeface="+mn-ea"/>
                <a:cs typeface="+mn-cs"/>
              </a:rPr>
              <a:t>Improving Project Effectiveness</a:t>
            </a:r>
          </a:p>
          <a:p>
            <a:pPr marL="228600" marR="0" lvl="0" indent="-228600" algn="l" defTabSz="914400" rtl="0" eaLnBrk="1" fontAlgn="auto" latinLnBrk="0" hangingPunct="1">
              <a:lnSpc>
                <a:spcPct val="90000"/>
              </a:lnSpc>
              <a:spcBef>
                <a:spcPts val="1000"/>
              </a:spcBef>
              <a:spcAft>
                <a:spcPts val="0"/>
              </a:spcAft>
              <a:buClrTx/>
              <a:buSzTx/>
              <a:buFont typeface="Courier New" panose="02070309020205020404" pitchFamily="49" charset="0"/>
              <a:buChar char="o"/>
              <a:tabLst/>
              <a:defRPr/>
            </a:pPr>
            <a:r>
              <a:rPr kumimoji="0" lang="en-US" sz="2800" b="0" i="1" u="none" strike="noStrike" kern="1200" cap="none" spc="0" normalizeH="0" baseline="0" noProof="0" dirty="0">
                <a:ln>
                  <a:noFill/>
                </a:ln>
                <a:solidFill>
                  <a:prstClr val="black"/>
                </a:solidFill>
                <a:effectLst/>
                <a:uLnTx/>
                <a:uFillTx/>
                <a:latin typeface="Calibri" panose="020F0502020204030204"/>
                <a:ea typeface="+mn-ea"/>
                <a:cs typeface="+mn-cs"/>
              </a:rPr>
              <a:t>Virtual Projects</a:t>
            </a:r>
          </a:p>
          <a:p>
            <a:pPr marL="228600" marR="0" lvl="0" indent="-228600" algn="l" defTabSz="914400" rtl="0" eaLnBrk="1" fontAlgn="auto" latinLnBrk="0" hangingPunct="1">
              <a:lnSpc>
                <a:spcPct val="90000"/>
              </a:lnSpc>
              <a:spcBef>
                <a:spcPts val="1000"/>
              </a:spcBef>
              <a:spcAft>
                <a:spcPts val="0"/>
              </a:spcAft>
              <a:buClrTx/>
              <a:buSzTx/>
              <a:buFont typeface="Courier New" panose="02070309020205020404" pitchFamily="49" charset="0"/>
              <a:buChar char="o"/>
              <a:tabLst/>
              <a:defRPr/>
            </a:pPr>
            <a:r>
              <a:rPr kumimoji="0" lang="en-US" sz="2800" b="0" i="1" u="none" strike="noStrike" kern="1200" cap="none" spc="0" normalizeH="0" baseline="0" noProof="0" dirty="0">
                <a:ln>
                  <a:noFill/>
                </a:ln>
                <a:solidFill>
                  <a:prstClr val="black"/>
                </a:solidFill>
                <a:effectLst/>
                <a:uLnTx/>
                <a:uFillTx/>
                <a:latin typeface="Calibri" panose="020F0502020204030204"/>
                <a:ea typeface="+mn-ea"/>
                <a:cs typeface="+mn-cs"/>
              </a:rPr>
              <a:t>Quasi - Projects</a:t>
            </a:r>
            <a:endParaRPr kumimoji="0" lang="ar-SA" sz="28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346765" y="463049"/>
            <a:ext cx="7739343" cy="120032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0" i="0" u="none" strike="noStrike" kern="1200" cap="none" spc="0" normalizeH="0" baseline="0" noProof="0" dirty="0">
                <a:ln>
                  <a:noFill/>
                </a:ln>
                <a:effectLst/>
                <a:uLnTx/>
                <a:uFillTx/>
                <a:latin typeface="Arial Black" panose="020B0A04020102020204" pitchFamily="34" charset="0"/>
                <a:ea typeface="+mj-ea"/>
                <a:cs typeface="+mj-cs"/>
              </a:rPr>
              <a:t>Trends in Project Management</a:t>
            </a:r>
            <a:endParaRPr kumimoji="0" lang="en-US" sz="2400" b="1" i="0" u="none" strike="noStrike" kern="1200" cap="none" spc="0" normalizeH="0" baseline="0" noProof="0" dirty="0">
              <a:ln>
                <a:noFill/>
              </a:ln>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57300" y="1432546"/>
            <a:ext cx="896374"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b="1" dirty="0">
                <a:solidFill>
                  <a:prstClr val="white"/>
                </a:solidFill>
                <a:latin typeface="Times New Roman" panose="02020603050405020304" pitchFamily="18" charset="0"/>
                <a:cs typeface="Times New Roman" panose="02020603050405020304" pitchFamily="18" charset="0"/>
              </a:rPr>
              <a:t>04</a:t>
            </a:r>
            <a:r>
              <a:rPr kumimoji="0" lang="en-US"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4526068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60563" y="1663378"/>
            <a:ext cx="10989129" cy="44393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A project, then, is a temporary endeavor undertaken to create a unique product or service. It is specific, timely, usually multidisciplinary, and always conflict ridden. Projects are parts of overall programs and may be broken down into tasks, subtasks, and further if desired. Current trends in project management are noted.</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24A9E1"/>
                </a:solidFill>
                <a:effectLst/>
                <a:uLnTx/>
                <a:uFillTx/>
                <a:latin typeface="Calibri" panose="020F0502020204030204"/>
                <a:ea typeface="+mn-ea"/>
                <a:cs typeface="+mn-cs"/>
              </a:rPr>
              <a:t>Portfolio       Program       project       task        subtask</a:t>
            </a:r>
            <a:endParaRPr kumimoji="0" lang="ar-SA" sz="2800" b="1" i="0" u="none" strike="noStrike" kern="1200" cap="none" spc="0" normalizeH="0" baseline="0" noProof="0" dirty="0">
              <a:ln>
                <a:noFill/>
              </a:ln>
              <a:solidFill>
                <a:srgbClr val="24A9E1"/>
              </a:solidFill>
              <a:effectLst/>
              <a:uLnTx/>
              <a:uFillTx/>
              <a:latin typeface="Calibri" panose="020F0502020204030204"/>
              <a:ea typeface="+mn-ea"/>
              <a:cs typeface="Arial" panose="020B0604020202020204" pitchFamily="34"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398812" y="463049"/>
            <a:ext cx="7739343" cy="120032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0" i="0" u="none" strike="noStrike" kern="1200" cap="none" spc="0" normalizeH="0" baseline="0" noProof="0" dirty="0">
                <a:ln>
                  <a:noFill/>
                </a:ln>
                <a:effectLst/>
                <a:uLnTx/>
                <a:uFillTx/>
                <a:latin typeface="Arial Black" panose="020B0A04020102020204" pitchFamily="34" charset="0"/>
                <a:ea typeface="+mj-ea"/>
                <a:cs typeface="+mj-cs"/>
              </a:rPr>
              <a:t>Trends in Project Management</a:t>
            </a:r>
            <a:endParaRPr kumimoji="0" lang="en-US" sz="2400" b="1" i="0" u="none" strike="noStrike" kern="1200" cap="none" spc="0" normalizeH="0" baseline="0" noProof="0" dirty="0">
              <a:ln>
                <a:noFill/>
              </a:ln>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57300" y="1432546"/>
            <a:ext cx="896374"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b="1" dirty="0">
                <a:solidFill>
                  <a:prstClr val="white"/>
                </a:solidFill>
                <a:latin typeface="Times New Roman" panose="02020603050405020304" pitchFamily="18" charset="0"/>
                <a:cs typeface="Times New Roman" panose="02020603050405020304" pitchFamily="18" charset="0"/>
              </a:rPr>
              <a:t>04</a:t>
            </a:r>
            <a:r>
              <a:rPr kumimoji="0" lang="en-US"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049691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94658" y="1598281"/>
            <a:ext cx="11013638" cy="4872093"/>
          </a:xfrm>
          <a:prstGeom prst="roundRect">
            <a:avLst>
              <a:gd name="adj" fmla="val 25201"/>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2400" b="1" i="0" u="none" strike="noStrike" kern="1200" cap="none" spc="0" normalizeH="0" baseline="0" noProof="0" dirty="0">
                <a:ln>
                  <a:noFill/>
                </a:ln>
                <a:solidFill>
                  <a:prstClr val="black"/>
                </a:solidFill>
                <a:effectLst/>
                <a:uLnTx/>
                <a:uFillTx/>
                <a:latin typeface="Calibri" panose="020F0502020204030204"/>
                <a:ea typeface="+mn-ea"/>
                <a:cs typeface="+mn-cs"/>
              </a:rPr>
              <a:t>1. </a:t>
            </a:r>
            <a:r>
              <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rPr>
              <a:t>Project management differs greatly from general management. Every project is planned, budgeted, scheduled, and controlled as a unique task. Unlike non projects, projects are often multidisciplinary and usually have considerable need to cross departmental boundaries for technology, information, resources, and personnel. Crossing these boundaries tends to lead to intergroup conflict. The development of a detailed project plan based on the scope and due date of the project is critical to the project ’ s success.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rPr>
              <a:t>2- Unlike their general management counterparts, project managers have responsibility for accomplishing a project, but little or no legitimate authority to command the required resources from the functional departments. The PM must be skilled at win - win negotiation to obtain these resources.</a:t>
            </a:r>
            <a:endParaRPr kumimoji="0" lang="ar-SA" sz="24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68666" y="825462"/>
            <a:ext cx="7496302" cy="6463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a:ln>
                  <a:noFill/>
                </a:ln>
                <a:effectLst/>
                <a:uLnTx/>
                <a:uFillTx/>
                <a:latin typeface="Times New Roman" panose="02020603050405020304" pitchFamily="18" charset="0"/>
                <a:ea typeface="+mn-ea"/>
                <a:cs typeface="Times New Roman" panose="02020603050405020304" pitchFamily="18" charset="0"/>
              </a:rPr>
              <a:t>Major Differences</a:t>
            </a:r>
            <a:endParaRPr kumimoji="0" lang="en-US" sz="3600" b="1" i="0" u="none" strike="noStrike" kern="1200" cap="none" spc="0" normalizeH="0" baseline="0" noProof="0" dirty="0">
              <a:ln>
                <a:noFill/>
              </a:ln>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57300" y="1432546"/>
            <a:ext cx="896374"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b="1" dirty="0">
                <a:solidFill>
                  <a:prstClr val="white"/>
                </a:solidFill>
                <a:latin typeface="Times New Roman" panose="02020603050405020304" pitchFamily="18" charset="0"/>
                <a:cs typeface="Times New Roman" panose="02020603050405020304" pitchFamily="18" charset="0"/>
              </a:rPr>
              <a:t>04</a:t>
            </a:r>
            <a:r>
              <a:rPr kumimoji="0" lang="en-US"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852038"/>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9690632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40871" y="1616529"/>
            <a:ext cx="10989129" cy="44393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The performance of a project is measured by three criteria. Is the project on time or early? Is the project on or under budget? Does the project deliver the agreed - upon outputs to the satisfaction of the customer? Figure 1-1 shows the three goals of a project. The performance of the project and the PM is measured by the degree to which these goals are achieved.</a:t>
            </a:r>
          </a:p>
        </p:txBody>
      </p:sp>
      <p:sp>
        <p:nvSpPr>
          <p:cNvPr id="3" name="TextBox 2">
            <a:extLst>
              <a:ext uri="{FF2B5EF4-FFF2-40B4-BE49-F238E27FC236}">
                <a16:creationId xmlns:a16="http://schemas.microsoft.com/office/drawing/2014/main" id="{F9A80F9F-74DB-1D57-04E8-E20E92A09B0A}"/>
              </a:ext>
            </a:extLst>
          </p:cNvPr>
          <p:cNvSpPr txBox="1"/>
          <p:nvPr/>
        </p:nvSpPr>
        <p:spPr>
          <a:xfrm>
            <a:off x="2384590" y="650282"/>
            <a:ext cx="6381723" cy="95410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effectLst/>
                <a:uLnTx/>
                <a:uFillTx/>
                <a:latin typeface="Arial Black" panose="020B0A04020102020204" pitchFamily="34" charset="0"/>
                <a:ea typeface="+mj-ea"/>
                <a:cs typeface="+mj-cs"/>
              </a:rPr>
              <a:t>WHAT IS MANAGED? THE THREE GOALS OF A PROJECT</a:t>
            </a:r>
            <a:endParaRPr kumimoji="0" lang="en-US" sz="2000" b="1" i="0" u="none" strike="noStrike" kern="1200" cap="none" spc="0" normalizeH="0" baseline="0" noProof="0" dirty="0">
              <a:ln>
                <a:noFill/>
              </a:ln>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57300" y="1432546"/>
            <a:ext cx="896374"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b="1" dirty="0">
                <a:solidFill>
                  <a:prstClr val="white"/>
                </a:solidFill>
                <a:latin typeface="Times New Roman" panose="02020603050405020304" pitchFamily="18" charset="0"/>
                <a:cs typeface="Times New Roman" panose="02020603050405020304" pitchFamily="18" charset="0"/>
              </a:rPr>
              <a:t>04</a:t>
            </a:r>
            <a:r>
              <a:rPr kumimoji="0" lang="en-US"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0385924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40871" y="1616529"/>
            <a:ext cx="10989129" cy="44393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One of these goals, scope, is set primarily by the client (although the client agrees to all three when contracting for the project). It is the client who must decide what capabilities are required of the project ’ s deliverables — and this is what makes the project unique. Some writers insist that “ quality ” is a separate and distinct goal of the project along with time, cost, and scope. We do not agree because we consider quality an inherent part of the project specifications. If we did not live in an uncertain world in which</a:t>
            </a:r>
            <a:endParaRPr kumimoji="0" lang="ar-SA" sz="28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57300" y="1432546"/>
            <a:ext cx="896374"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b="1" dirty="0">
                <a:solidFill>
                  <a:prstClr val="white"/>
                </a:solidFill>
                <a:latin typeface="Times New Roman" panose="02020603050405020304" pitchFamily="18" charset="0"/>
                <a:cs typeface="Times New Roman" panose="02020603050405020304" pitchFamily="18" charset="0"/>
              </a:rPr>
              <a:t>04</a:t>
            </a:r>
            <a:r>
              <a:rPr kumimoji="0" lang="en-US"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4" name="TextBox 3">
            <a:extLst>
              <a:ext uri="{FF2B5EF4-FFF2-40B4-BE49-F238E27FC236}">
                <a16:creationId xmlns:a16="http://schemas.microsoft.com/office/drawing/2014/main" id="{D780059B-106A-1965-313B-80F31A8FE0C3}"/>
              </a:ext>
            </a:extLst>
          </p:cNvPr>
          <p:cNvSpPr txBox="1"/>
          <p:nvPr/>
        </p:nvSpPr>
        <p:spPr>
          <a:xfrm>
            <a:off x="2398812" y="693540"/>
            <a:ext cx="6012044" cy="83099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effectLst/>
                <a:uLnTx/>
                <a:uFillTx/>
                <a:latin typeface="Arial Black" panose="020B0A04020102020204" pitchFamily="34" charset="0"/>
                <a:ea typeface="+mj-ea"/>
                <a:cs typeface="+mj-cs"/>
              </a:rPr>
              <a:t>WHAT IS MANAGED? THE THREE GOALS OF A PROJECT</a:t>
            </a:r>
            <a:endParaRPr kumimoji="0" lang="en-US" b="1" i="0" u="none" strike="noStrike" kern="1200" cap="none" spc="0" normalizeH="0" baseline="0" noProof="0" dirty="0">
              <a:ln>
                <a:noFill/>
              </a:ln>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6090917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40871" y="1616529"/>
            <a:ext cx="10989129" cy="44393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One of these goals, scope, is set primarily by the client (although the client agrees to all three when contracting for the project). It is the client who must decide what capabilities are required of the project ’ s deliverables — and this is what makes the project unique. Some writers insist that “ quality ” is a separate and distinct goal of the project along with time, cost, and scope. We do not agree because we consider quality an inherent part of the project specifications. If we did not live in an uncertain world in which</a:t>
            </a:r>
            <a:endParaRPr kumimoji="0" lang="ar-SA" sz="28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57300" y="1432546"/>
            <a:ext cx="896374"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b="1" dirty="0">
                <a:solidFill>
                  <a:prstClr val="white"/>
                </a:solidFill>
                <a:latin typeface="Times New Roman" panose="02020603050405020304" pitchFamily="18" charset="0"/>
                <a:cs typeface="Times New Roman" panose="02020603050405020304" pitchFamily="18" charset="0"/>
              </a:rPr>
              <a:t>04</a:t>
            </a:r>
            <a:r>
              <a:rPr kumimoji="0" lang="en-US"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4" name="TextBox 3">
            <a:extLst>
              <a:ext uri="{FF2B5EF4-FFF2-40B4-BE49-F238E27FC236}">
                <a16:creationId xmlns:a16="http://schemas.microsoft.com/office/drawing/2014/main" id="{D780059B-106A-1965-313B-80F31A8FE0C3}"/>
              </a:ext>
            </a:extLst>
          </p:cNvPr>
          <p:cNvSpPr txBox="1"/>
          <p:nvPr/>
        </p:nvSpPr>
        <p:spPr>
          <a:xfrm>
            <a:off x="2502963" y="802093"/>
            <a:ext cx="5745619" cy="83099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effectLst/>
                <a:uLnTx/>
                <a:uFillTx/>
                <a:latin typeface="Arial Black" panose="020B0A04020102020204" pitchFamily="34" charset="0"/>
                <a:ea typeface="+mj-ea"/>
                <a:cs typeface="+mj-cs"/>
              </a:rPr>
              <a:t>WHAT IS MANAGED? THE THREE GOALS OF A PROJECT</a:t>
            </a:r>
            <a:endParaRPr kumimoji="0" lang="en-US" b="1" i="0" u="none" strike="noStrike" kern="1200" cap="none" spc="0" normalizeH="0" baseline="0" noProof="0" dirty="0">
              <a:ln>
                <a:noFill/>
              </a:ln>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7788166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27361" y="1981451"/>
            <a:ext cx="10989129" cy="44393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There are two different paths (life cycles) along which projects progress from start to completion. One is S - shaped and the other is J - shaped. It is an important distinction because identifying the different life cycles helps the PM to focus attention on appropriate matters to ensure successful project completion.</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S-Shaped :They start slowly, develop momentum, and then finish slowly.</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J-Shaped :They start slowly, proceed slowly, and then finish rapidly.</a:t>
            </a:r>
            <a:endParaRPr kumimoji="0" lang="ar-SA" sz="2800" b="1" i="0" u="none" strike="noStrike" kern="1200" cap="none" spc="0" normalizeH="0" baseline="0" noProof="0" dirty="0">
              <a:ln>
                <a:noFill/>
              </a:ln>
              <a:solidFill>
                <a:srgbClr val="FF0000"/>
              </a:solidFill>
              <a:effectLst/>
              <a:uLnTx/>
              <a:uFillTx/>
              <a:latin typeface="Calibri" panose="020F0502020204030204"/>
              <a:ea typeface="+mn-ea"/>
              <a:cs typeface="Arial" panose="020B0604020202020204" pitchFamily="34"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57606" y="1212844"/>
            <a:ext cx="6582980" cy="58477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ar-SA" sz="3200" b="1" i="0" u="none" strike="noStrike" kern="1200" cap="none" spc="0" normalizeH="0" baseline="0" noProof="0" dirty="0">
                <a:ln>
                  <a:noFill/>
                </a:ln>
                <a:effectLst/>
                <a:uLnTx/>
                <a:uFillTx/>
                <a:latin typeface="Arial Black" panose="020B0A04020102020204" pitchFamily="34" charset="0"/>
                <a:ea typeface="+mj-ea"/>
                <a:cs typeface="Times New Roman" panose="02020603050405020304" pitchFamily="18" charset="0"/>
              </a:rPr>
              <a:t>The Project Life Cycle</a:t>
            </a:r>
            <a:endParaRPr kumimoji="0" lang="en-US" b="1" i="0" u="none" strike="noStrike" kern="1200" cap="none" spc="0" normalizeH="0" baseline="0" noProof="0" dirty="0">
              <a:ln>
                <a:noFill/>
              </a:ln>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57300" y="1432546"/>
            <a:ext cx="896374"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b="1" dirty="0">
                <a:solidFill>
                  <a:prstClr val="white"/>
                </a:solidFill>
                <a:latin typeface="Times New Roman" panose="02020603050405020304" pitchFamily="18" charset="0"/>
                <a:cs typeface="Times New Roman" panose="02020603050405020304" pitchFamily="18" charset="0"/>
              </a:rPr>
              <a:t>04</a:t>
            </a:r>
            <a:r>
              <a:rPr kumimoji="0" lang="en-US"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6302189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40871" y="1616529"/>
            <a:ext cx="10989129" cy="44393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ts val="3800"/>
              </a:lnSpc>
              <a:spcBef>
                <a:spcPct val="0"/>
              </a:spcBef>
              <a:spcAft>
                <a:spcPts val="2400"/>
              </a:spcAft>
              <a:buClrTx/>
              <a:buSzTx/>
              <a:buFont typeface="Arial" panose="020B0604020202020204" pitchFamily="34" charset="0"/>
              <a:buChar char="•"/>
              <a:tabLst/>
              <a:defRPr/>
            </a:pPr>
            <a:r>
              <a:rPr kumimoji="0" lang="en-US" altLang="ar-SA" sz="2800" b="1" i="0" u="none" strike="noStrike" kern="1200" cap="none" spc="0" normalizeH="0" baseline="0" noProof="0" dirty="0">
                <a:ln>
                  <a:noFill/>
                </a:ln>
                <a:solidFill>
                  <a:prstClr val="black"/>
                </a:solidFill>
                <a:effectLst/>
                <a:uLnTx/>
                <a:uFillTx/>
                <a:latin typeface="Times" panose="02020603050405020304" pitchFamily="18" charset="0"/>
                <a:ea typeface="+mn-ea"/>
                <a:cs typeface="Arial" panose="020B0604020202020204" pitchFamily="34" charset="0"/>
              </a:rPr>
              <a:t>Projects are “born” when a need is identified by the customer.</a:t>
            </a:r>
          </a:p>
          <a:p>
            <a:pPr marL="228600" marR="0" lvl="0" indent="-228600" algn="l" defTabSz="914400" rtl="0" eaLnBrk="1" fontAlgn="auto" latinLnBrk="0" hangingPunct="1">
              <a:lnSpc>
                <a:spcPts val="3800"/>
              </a:lnSpc>
              <a:spcBef>
                <a:spcPct val="0"/>
              </a:spcBef>
              <a:spcAft>
                <a:spcPts val="2400"/>
              </a:spcAft>
              <a:buClrTx/>
              <a:buSzTx/>
              <a:buFont typeface="Arial" panose="020B0604020202020204" pitchFamily="34" charset="0"/>
              <a:buChar char="•"/>
              <a:tabLst/>
              <a:defRPr/>
            </a:pPr>
            <a:r>
              <a:rPr kumimoji="0" lang="en-US" altLang="ar-SA" sz="2800" b="1" i="0" u="none" strike="noStrike" kern="1200" cap="none" spc="0" normalizeH="0" baseline="0" noProof="0" dirty="0">
                <a:ln>
                  <a:noFill/>
                </a:ln>
                <a:solidFill>
                  <a:prstClr val="black"/>
                </a:solidFill>
                <a:effectLst/>
                <a:uLnTx/>
                <a:uFillTx/>
                <a:latin typeface="Times" panose="02020603050405020304" pitchFamily="18" charset="0"/>
                <a:ea typeface="+mn-ea"/>
                <a:cs typeface="Arial" panose="020B0604020202020204" pitchFamily="34" charset="0"/>
              </a:rPr>
              <a:t>Project life cycles vary in length, from a few weeks to several years.</a:t>
            </a:r>
          </a:p>
          <a:p>
            <a:pPr marL="228600" marR="0" lvl="0" indent="-228600" algn="l" defTabSz="914400" rtl="0" eaLnBrk="1" fontAlgn="auto" latinLnBrk="0" hangingPunct="1">
              <a:lnSpc>
                <a:spcPts val="3800"/>
              </a:lnSpc>
              <a:spcBef>
                <a:spcPct val="0"/>
              </a:spcBef>
              <a:spcAft>
                <a:spcPts val="2400"/>
              </a:spcAft>
              <a:buClrTx/>
              <a:buSzTx/>
              <a:buFont typeface="Arial" panose="020B0604020202020204" pitchFamily="34" charset="0"/>
              <a:buChar char="•"/>
              <a:tabLst/>
              <a:defRPr/>
            </a:pPr>
            <a:r>
              <a:rPr kumimoji="0" lang="en-US" altLang="ar-SA" sz="2800" b="1" i="0" u="none" strike="noStrike" kern="1200" cap="none" spc="0" normalizeH="0" baseline="0" noProof="0" dirty="0">
                <a:ln>
                  <a:noFill/>
                </a:ln>
                <a:solidFill>
                  <a:prstClr val="black"/>
                </a:solidFill>
                <a:effectLst/>
                <a:uLnTx/>
                <a:uFillTx/>
                <a:latin typeface="Times" panose="02020603050405020304" pitchFamily="18" charset="0"/>
                <a:ea typeface="+mn-ea"/>
                <a:cs typeface="Arial" panose="020B0604020202020204" pitchFamily="34" charset="0"/>
              </a:rPr>
              <a:t>Not all projects formally go through all four phases of the project life cycle.</a:t>
            </a:r>
          </a:p>
        </p:txBody>
      </p:sp>
      <p:sp>
        <p:nvSpPr>
          <p:cNvPr id="3" name="TextBox 2">
            <a:extLst>
              <a:ext uri="{FF2B5EF4-FFF2-40B4-BE49-F238E27FC236}">
                <a16:creationId xmlns:a16="http://schemas.microsoft.com/office/drawing/2014/main" id="{F9A80F9F-74DB-1D57-04E8-E20E92A09B0A}"/>
              </a:ext>
            </a:extLst>
          </p:cNvPr>
          <p:cNvSpPr txBox="1"/>
          <p:nvPr/>
        </p:nvSpPr>
        <p:spPr>
          <a:xfrm>
            <a:off x="2606592" y="935396"/>
            <a:ext cx="6582980" cy="58477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effectLst/>
                <a:uLnTx/>
                <a:uFillTx/>
                <a:latin typeface="Times New Roman" panose="02020603050405020304" pitchFamily="18" charset="0"/>
                <a:ea typeface="+mn-ea"/>
                <a:cs typeface="Times New Roman" panose="02020603050405020304" pitchFamily="18" charset="0"/>
              </a:rPr>
              <a:t>The Project Life Cycle</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57300" y="1432546"/>
            <a:ext cx="896374"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b="1" dirty="0">
                <a:solidFill>
                  <a:prstClr val="white"/>
                </a:solidFill>
                <a:latin typeface="Times New Roman" panose="02020603050405020304" pitchFamily="18" charset="0"/>
                <a:cs typeface="Times New Roman" panose="02020603050405020304" pitchFamily="18" charset="0"/>
              </a:rPr>
              <a:t>04</a:t>
            </a:r>
            <a:r>
              <a:rPr kumimoji="0" lang="en-US"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2066407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40871" y="1616529"/>
            <a:ext cx="10989129" cy="44393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90000"/>
              </a:lnSpc>
              <a:spcBef>
                <a:spcPct val="0"/>
              </a:spcBef>
              <a:spcAft>
                <a:spcPts val="1200"/>
              </a:spcAft>
              <a:buClrTx/>
              <a:buSzTx/>
              <a:buFont typeface="Arial" panose="020B0604020202020204" pitchFamily="34" charset="0"/>
              <a:buChar char="•"/>
              <a:tabLst/>
              <a:defRPr/>
            </a:pPr>
            <a:r>
              <a:rPr kumimoji="0" lang="en-US" altLang="ar-SA" sz="28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The first phase involves the identification of a need, problem, or opportunity.</a:t>
            </a:r>
          </a:p>
          <a:p>
            <a:pPr marL="228600" marR="0" lvl="0" indent="-228600" algn="l" defTabSz="914400" rtl="0" eaLnBrk="1" fontAlgn="auto" latinLnBrk="0" hangingPunct="1">
              <a:lnSpc>
                <a:spcPct val="90000"/>
              </a:lnSpc>
              <a:spcBef>
                <a:spcPct val="0"/>
              </a:spcBef>
              <a:spcAft>
                <a:spcPts val="1200"/>
              </a:spcAft>
              <a:buClrTx/>
              <a:buSzTx/>
              <a:buFont typeface="Arial" panose="020B0604020202020204" pitchFamily="34" charset="0"/>
              <a:buChar char="•"/>
              <a:tabLst/>
              <a:defRPr/>
            </a:pPr>
            <a:r>
              <a:rPr kumimoji="0" lang="en-US" altLang="ar-SA" sz="28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The need and requirements are usually written by the customer into a document called a request for proposal (RFP).</a:t>
            </a:r>
          </a:p>
        </p:txBody>
      </p:sp>
      <p:sp>
        <p:nvSpPr>
          <p:cNvPr id="3" name="TextBox 2">
            <a:extLst>
              <a:ext uri="{FF2B5EF4-FFF2-40B4-BE49-F238E27FC236}">
                <a16:creationId xmlns:a16="http://schemas.microsoft.com/office/drawing/2014/main" id="{F9A80F9F-74DB-1D57-04E8-E20E92A09B0A}"/>
              </a:ext>
            </a:extLst>
          </p:cNvPr>
          <p:cNvSpPr txBox="1"/>
          <p:nvPr/>
        </p:nvSpPr>
        <p:spPr>
          <a:xfrm>
            <a:off x="2502963" y="975974"/>
            <a:ext cx="6070269" cy="58477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a:ln>
                  <a:noFill/>
                </a:ln>
                <a:effectLst/>
                <a:uLnTx/>
                <a:uFillTx/>
                <a:latin typeface="Times New Roman" panose="02020603050405020304" pitchFamily="18" charset="0"/>
                <a:ea typeface="+mn-ea"/>
                <a:cs typeface="Times New Roman" panose="02020603050405020304" pitchFamily="18" charset="0"/>
              </a:rPr>
              <a:t>Phases of the Project Life Cycle 1</a:t>
            </a:r>
            <a:endParaRPr kumimoji="0" lang="en-US" sz="3200" b="1" i="0" u="none" strike="noStrike" kern="1200" cap="none" spc="0" normalizeH="0" baseline="0" noProof="0" dirty="0">
              <a:ln>
                <a:noFill/>
              </a:ln>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57300" y="1432546"/>
            <a:ext cx="896374"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b="1" dirty="0">
                <a:solidFill>
                  <a:prstClr val="white"/>
                </a:solidFill>
                <a:latin typeface="Times New Roman" panose="02020603050405020304" pitchFamily="18" charset="0"/>
                <a:cs typeface="Times New Roman" panose="02020603050405020304" pitchFamily="18" charset="0"/>
              </a:rPr>
              <a:t>04</a:t>
            </a:r>
            <a:r>
              <a:rPr kumimoji="0" lang="en-US"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2262543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40871" y="1616529"/>
            <a:ext cx="10989129" cy="44393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90000"/>
              </a:lnSpc>
              <a:spcBef>
                <a:spcPct val="0"/>
              </a:spcBef>
              <a:spcAft>
                <a:spcPts val="1200"/>
              </a:spcAft>
              <a:buClrTx/>
              <a:buSzTx/>
              <a:buFont typeface="Arial" panose="020B0604020202020204" pitchFamily="34" charset="0"/>
              <a:buChar char="•"/>
              <a:tabLst/>
              <a:defRPr/>
            </a:pPr>
            <a:r>
              <a:rPr kumimoji="0" lang="en-US" altLang="ar-SA" sz="28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The second phase is the development of a proposed solution to the need or problem.</a:t>
            </a:r>
          </a:p>
          <a:p>
            <a:pPr marL="685800" marR="0" lvl="1" indent="-228600" algn="l" defTabSz="914400" rtl="0" eaLnBrk="1" fontAlgn="auto" latinLnBrk="0" hangingPunct="1">
              <a:lnSpc>
                <a:spcPct val="90000"/>
              </a:lnSpc>
              <a:spcBef>
                <a:spcPct val="0"/>
              </a:spcBef>
              <a:spcAft>
                <a:spcPts val="1200"/>
              </a:spcAft>
              <a:buClrTx/>
              <a:buSzTx/>
              <a:buFont typeface="Arial" panose="020B0604020202020204" pitchFamily="34" charset="0"/>
              <a:buChar char="•"/>
              <a:tabLst/>
              <a:defRPr/>
            </a:pPr>
            <a:r>
              <a:rPr kumimoji="0" lang="en-US" altLang="ar-SA" sz="24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This phase results in the submission of a proposal.</a:t>
            </a:r>
          </a:p>
          <a:p>
            <a:pPr marL="685800" marR="0" lvl="1" indent="-228600" algn="l" defTabSz="914400" rtl="0" eaLnBrk="1" fontAlgn="auto" latinLnBrk="0" hangingPunct="1">
              <a:lnSpc>
                <a:spcPct val="90000"/>
              </a:lnSpc>
              <a:spcBef>
                <a:spcPct val="0"/>
              </a:spcBef>
              <a:spcAft>
                <a:spcPts val="1200"/>
              </a:spcAft>
              <a:buClrTx/>
              <a:buSzTx/>
              <a:buFont typeface="Arial" panose="020B0604020202020204" pitchFamily="34" charset="0"/>
              <a:buChar char="•"/>
              <a:tabLst/>
              <a:defRPr/>
            </a:pPr>
            <a:r>
              <a:rPr kumimoji="0" lang="en-US" altLang="ar-SA" sz="24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The customer and the winning contractor negotiate and sign a contract (agreement). </a:t>
            </a:r>
          </a:p>
        </p:txBody>
      </p:sp>
      <p:sp>
        <p:nvSpPr>
          <p:cNvPr id="3" name="TextBox 2">
            <a:extLst>
              <a:ext uri="{FF2B5EF4-FFF2-40B4-BE49-F238E27FC236}">
                <a16:creationId xmlns:a16="http://schemas.microsoft.com/office/drawing/2014/main" id="{F9A80F9F-74DB-1D57-04E8-E20E92A09B0A}"/>
              </a:ext>
            </a:extLst>
          </p:cNvPr>
          <p:cNvSpPr txBox="1"/>
          <p:nvPr/>
        </p:nvSpPr>
        <p:spPr>
          <a:xfrm>
            <a:off x="2346765" y="1052918"/>
            <a:ext cx="6429487" cy="58477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effectLst/>
                <a:uLnTx/>
                <a:uFillTx/>
                <a:latin typeface="Times New Roman" panose="02020603050405020304" pitchFamily="18" charset="0"/>
                <a:ea typeface="+mn-ea"/>
                <a:cs typeface="Times New Roman" panose="02020603050405020304" pitchFamily="18" charset="0"/>
              </a:rPr>
              <a:t>Phases of the Project Life Cycle 2</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57300" y="1432546"/>
            <a:ext cx="896374"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b="1" dirty="0">
                <a:solidFill>
                  <a:prstClr val="white"/>
                </a:solidFill>
                <a:latin typeface="Times New Roman" panose="02020603050405020304" pitchFamily="18" charset="0"/>
                <a:cs typeface="Times New Roman" panose="02020603050405020304" pitchFamily="18" charset="0"/>
              </a:rPr>
              <a:t>04</a:t>
            </a:r>
            <a:r>
              <a:rPr kumimoji="0" lang="en-US"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42931129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40871" y="1616529"/>
            <a:ext cx="10989129" cy="44393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90000"/>
              </a:lnSpc>
              <a:spcBef>
                <a:spcPct val="0"/>
              </a:spcBef>
              <a:spcAft>
                <a:spcPts val="2400"/>
              </a:spcAft>
              <a:buClrTx/>
              <a:buSzTx/>
              <a:buFont typeface="Arial" panose="020B0604020202020204" pitchFamily="34" charset="0"/>
              <a:buChar char="•"/>
              <a:tabLst/>
              <a:defRPr/>
            </a:pPr>
            <a:r>
              <a:rPr kumimoji="0" lang="en-US" altLang="ar-SA" sz="28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The third phase is performing the project.</a:t>
            </a:r>
          </a:p>
          <a:p>
            <a:pPr marL="685800" marR="0" lvl="1" indent="-228600" algn="l" defTabSz="914400" rtl="0" eaLnBrk="1" fontAlgn="auto" latinLnBrk="0" hangingPunct="1">
              <a:lnSpc>
                <a:spcPct val="90000"/>
              </a:lnSpc>
              <a:spcBef>
                <a:spcPct val="0"/>
              </a:spcBef>
              <a:spcAft>
                <a:spcPts val="2400"/>
              </a:spcAft>
              <a:buClrTx/>
              <a:buSzTx/>
              <a:buFont typeface="Arial" panose="020B0604020202020204" pitchFamily="34" charset="0"/>
              <a:buChar char="•"/>
              <a:tabLst/>
              <a:defRPr/>
            </a:pPr>
            <a:r>
              <a:rPr kumimoji="0" lang="en-US" altLang="ar-SA" sz="24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Different types of resources are utilized</a:t>
            </a:r>
          </a:p>
          <a:p>
            <a:pPr marL="685800" marR="0" lvl="1" indent="-228600" algn="l" defTabSz="914400" rtl="0" eaLnBrk="1" fontAlgn="auto" latinLnBrk="0" hangingPunct="1">
              <a:lnSpc>
                <a:spcPct val="90000"/>
              </a:lnSpc>
              <a:spcBef>
                <a:spcPct val="0"/>
              </a:spcBef>
              <a:spcAft>
                <a:spcPts val="2400"/>
              </a:spcAft>
              <a:buClrTx/>
              <a:buSzTx/>
              <a:buFont typeface="Arial" panose="020B0604020202020204" pitchFamily="34" charset="0"/>
              <a:buChar char="•"/>
              <a:tabLst/>
              <a:defRPr/>
            </a:pPr>
            <a:r>
              <a:rPr kumimoji="0" lang="en-US" altLang="ar-SA" sz="24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Results in the accomplishment of the project objective</a:t>
            </a:r>
          </a:p>
        </p:txBody>
      </p:sp>
      <p:sp>
        <p:nvSpPr>
          <p:cNvPr id="3" name="TextBox 2">
            <a:extLst>
              <a:ext uri="{FF2B5EF4-FFF2-40B4-BE49-F238E27FC236}">
                <a16:creationId xmlns:a16="http://schemas.microsoft.com/office/drawing/2014/main" id="{F9A80F9F-74DB-1D57-04E8-E20E92A09B0A}"/>
              </a:ext>
            </a:extLst>
          </p:cNvPr>
          <p:cNvSpPr txBox="1"/>
          <p:nvPr/>
        </p:nvSpPr>
        <p:spPr>
          <a:xfrm>
            <a:off x="2350935" y="1019252"/>
            <a:ext cx="6737600"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effectLst/>
                <a:uLnTx/>
                <a:uFillTx/>
                <a:latin typeface="Arial Black" panose="020B0A04020102020204" pitchFamily="34" charset="0"/>
                <a:ea typeface="+mj-ea"/>
                <a:cs typeface="+mj-cs"/>
              </a:rPr>
              <a:t>Phases of the Project Life Cycle 3 </a:t>
            </a:r>
            <a:endParaRPr kumimoji="0" lang="en-US" sz="1400" b="1" i="0" u="none" strike="noStrike" kern="1200" cap="none" spc="0" normalizeH="0" baseline="0" noProof="0" dirty="0">
              <a:ln>
                <a:noFill/>
              </a:ln>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57300" y="1432546"/>
            <a:ext cx="896374"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b="1" dirty="0">
                <a:solidFill>
                  <a:prstClr val="white"/>
                </a:solidFill>
                <a:latin typeface="Times New Roman" panose="02020603050405020304" pitchFamily="18" charset="0"/>
                <a:cs typeface="Times New Roman" panose="02020603050405020304" pitchFamily="18" charset="0"/>
              </a:rPr>
              <a:t>04</a:t>
            </a:r>
            <a:r>
              <a:rPr kumimoji="0" lang="en-US"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8883761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40871" y="1616529"/>
            <a:ext cx="10989129" cy="44393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90000"/>
              </a:lnSpc>
              <a:spcBef>
                <a:spcPct val="0"/>
              </a:spcBef>
              <a:spcAft>
                <a:spcPts val="2400"/>
              </a:spcAft>
              <a:buClrTx/>
              <a:buSzTx/>
              <a:buFont typeface="Arial" panose="020B0604020202020204" pitchFamily="34" charset="0"/>
              <a:buChar char="•"/>
              <a:tabLst/>
              <a:defRPr/>
            </a:pPr>
            <a:r>
              <a:rPr kumimoji="0" lang="en-US" altLang="ar-SA" sz="28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The final phase is terminating the project.</a:t>
            </a:r>
          </a:p>
          <a:p>
            <a:pPr marL="685800" marR="0" lvl="1" indent="-228600" algn="l" defTabSz="914400" rtl="0" eaLnBrk="1" fontAlgn="auto" latinLnBrk="0" hangingPunct="1">
              <a:lnSpc>
                <a:spcPct val="90000"/>
              </a:lnSpc>
              <a:spcBef>
                <a:spcPct val="0"/>
              </a:spcBef>
              <a:spcAft>
                <a:spcPts val="2400"/>
              </a:spcAft>
              <a:buClrTx/>
              <a:buSzTx/>
              <a:buFont typeface="Arial" panose="020B0604020202020204" pitchFamily="34" charset="0"/>
              <a:buChar char="•"/>
              <a:tabLst/>
              <a:defRPr/>
            </a:pPr>
            <a:r>
              <a:rPr kumimoji="0" lang="en-US" altLang="ar-SA" sz="24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Perform close-out activities</a:t>
            </a:r>
          </a:p>
          <a:p>
            <a:pPr marL="685800" marR="0" lvl="1" indent="-228600" algn="l" defTabSz="914400" rtl="0" eaLnBrk="1" fontAlgn="auto" latinLnBrk="0" hangingPunct="1">
              <a:lnSpc>
                <a:spcPct val="90000"/>
              </a:lnSpc>
              <a:spcBef>
                <a:spcPct val="0"/>
              </a:spcBef>
              <a:spcAft>
                <a:spcPts val="2400"/>
              </a:spcAft>
              <a:buClrTx/>
              <a:buSzTx/>
              <a:buFont typeface="Arial" panose="020B0604020202020204" pitchFamily="34" charset="0"/>
              <a:buChar char="•"/>
              <a:tabLst/>
              <a:defRPr/>
            </a:pPr>
            <a:r>
              <a:rPr kumimoji="0" lang="en-US" altLang="ar-SA" sz="24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Evaluate performance</a:t>
            </a:r>
          </a:p>
          <a:p>
            <a:pPr marL="685800" marR="0" lvl="1" indent="-228600" algn="l" defTabSz="914400" rtl="0" eaLnBrk="1" fontAlgn="auto" latinLnBrk="0" hangingPunct="1">
              <a:lnSpc>
                <a:spcPct val="90000"/>
              </a:lnSpc>
              <a:spcBef>
                <a:spcPct val="0"/>
              </a:spcBef>
              <a:spcAft>
                <a:spcPts val="2400"/>
              </a:spcAft>
              <a:buClrTx/>
              <a:buSzTx/>
              <a:buFont typeface="Arial" panose="020B0604020202020204" pitchFamily="34" charset="0"/>
              <a:buChar char="•"/>
              <a:tabLst/>
              <a:defRPr/>
            </a:pPr>
            <a:r>
              <a:rPr kumimoji="0" lang="en-US" altLang="ar-SA" sz="24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Invite customer feedback</a:t>
            </a:r>
          </a:p>
        </p:txBody>
      </p:sp>
      <p:sp>
        <p:nvSpPr>
          <p:cNvPr id="3" name="TextBox 2">
            <a:extLst>
              <a:ext uri="{FF2B5EF4-FFF2-40B4-BE49-F238E27FC236}">
                <a16:creationId xmlns:a16="http://schemas.microsoft.com/office/drawing/2014/main" id="{F9A80F9F-74DB-1D57-04E8-E20E92A09B0A}"/>
              </a:ext>
            </a:extLst>
          </p:cNvPr>
          <p:cNvSpPr txBox="1"/>
          <p:nvPr/>
        </p:nvSpPr>
        <p:spPr>
          <a:xfrm>
            <a:off x="2398812" y="539311"/>
            <a:ext cx="6582980" cy="107721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effectLst/>
                <a:uLnTx/>
                <a:uFillTx/>
                <a:latin typeface="Arial Black" panose="020B0A04020102020204" pitchFamily="34" charset="0"/>
                <a:ea typeface="+mj-ea"/>
                <a:cs typeface="+mj-cs"/>
              </a:rPr>
              <a:t>Phases of the Project Life Cycle 4</a:t>
            </a:r>
            <a:endParaRPr kumimoji="0" lang="en-US" b="1" i="0" u="none" strike="noStrike" kern="1200" cap="none" spc="0" normalizeH="0" baseline="0" noProof="0" dirty="0">
              <a:ln>
                <a:noFill/>
              </a:ln>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57300" y="1432546"/>
            <a:ext cx="896374"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b="1" dirty="0">
                <a:solidFill>
                  <a:prstClr val="white"/>
                </a:solidFill>
                <a:latin typeface="Times New Roman" panose="02020603050405020304" pitchFamily="18" charset="0"/>
                <a:cs typeface="Times New Roman" panose="02020603050405020304" pitchFamily="18" charset="0"/>
              </a:rPr>
              <a:t>04</a:t>
            </a:r>
            <a:r>
              <a:rPr kumimoji="0" lang="en-US"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40233183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40871" y="1616529"/>
            <a:ext cx="10989129" cy="44393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The accomplishment of important tasks and goals in organizations today is being achieved increasingly through the use of projects. A new kind of organization has emerged recently to deal with the accelerating growth in the number of multiple, simultaneously ongoing, and often interrelated projects in organizations</a:t>
            </a: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398812" y="908643"/>
            <a:ext cx="6582980" cy="7078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effectLst/>
                <a:uLnTx/>
                <a:uFillTx/>
                <a:latin typeface="Arial Black" panose="020B0A04020102020204" pitchFamily="34" charset="0"/>
                <a:ea typeface="+mj-ea"/>
                <a:cs typeface="+mj-cs"/>
              </a:rPr>
              <a:t>SELECTING PROJECTS TO MEET ORGANIZATIONAL OBJECTIVES</a:t>
            </a:r>
            <a:endParaRPr kumimoji="0" lang="en-US" sz="1200" b="1" i="0" u="none" strike="noStrike" kern="1200" cap="none" spc="0" normalizeH="0" baseline="0" noProof="0" dirty="0">
              <a:ln>
                <a:noFill/>
              </a:ln>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57300" y="1432546"/>
            <a:ext cx="896374"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b="1" dirty="0">
                <a:solidFill>
                  <a:prstClr val="white"/>
                </a:solidFill>
                <a:latin typeface="Times New Roman" panose="02020603050405020304" pitchFamily="18" charset="0"/>
                <a:cs typeface="Times New Roman" panose="02020603050405020304" pitchFamily="18" charset="0"/>
              </a:rPr>
              <a:t>04</a:t>
            </a:r>
            <a:r>
              <a:rPr kumimoji="0" lang="en-US"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8948301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40871" y="1616529"/>
            <a:ext cx="10989129" cy="44393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There are many different methods for selecting projects, but they may be grouped into two fundamental types, nonnumeric and numeric.</a:t>
            </a:r>
          </a:p>
          <a:p>
            <a:pPr marL="514350" marR="0" lvl="0" indent="-514350" algn="l" defTabSz="914400" rtl="0" eaLnBrk="1" fontAlgn="auto" latinLnBrk="0" hangingPunct="1">
              <a:lnSpc>
                <a:spcPct val="90000"/>
              </a:lnSpc>
              <a:spcBef>
                <a:spcPts val="1000"/>
              </a:spcBef>
              <a:spcAft>
                <a:spcPts val="0"/>
              </a:spcAft>
              <a:buClrTx/>
              <a:buSzTx/>
              <a:buFont typeface="Arial" panose="020B0604020202020204" pitchFamily="34" charset="0"/>
              <a:buAutoNum type="arabicPeriod"/>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Nonnumeric Selection Methods</a:t>
            </a:r>
          </a:p>
          <a:p>
            <a:pPr marL="514350" marR="0" lvl="0" indent="-514350" algn="l" defTabSz="914400" rtl="0" eaLnBrk="1" fontAlgn="auto" latinLnBrk="0" hangingPunct="1">
              <a:lnSpc>
                <a:spcPct val="90000"/>
              </a:lnSpc>
              <a:spcBef>
                <a:spcPts val="1000"/>
              </a:spcBef>
              <a:spcAft>
                <a:spcPts val="0"/>
              </a:spcAft>
              <a:buClrTx/>
              <a:buSzTx/>
              <a:buFont typeface="Arial" panose="020B0604020202020204" pitchFamily="34" charset="0"/>
              <a:buAutoNum type="arabicPeriod"/>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Numeric Selection Methods</a:t>
            </a:r>
            <a:endParaRPr kumimoji="0" lang="ar-SA" sz="28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398812" y="586160"/>
            <a:ext cx="6582980" cy="107721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effectLst/>
                <a:uLnTx/>
                <a:uFillTx/>
                <a:latin typeface="Arial Black" panose="020B0A04020102020204" pitchFamily="34" charset="0"/>
                <a:ea typeface="+mj-ea"/>
                <a:cs typeface="+mj-cs"/>
              </a:rPr>
              <a:t>methods for selecting projects</a:t>
            </a:r>
            <a:endParaRPr kumimoji="0" lang="en-US" b="1" i="0" u="none" strike="noStrike" kern="1200" cap="none" spc="0" normalizeH="0" baseline="0" noProof="0" dirty="0">
              <a:ln>
                <a:noFill/>
              </a:ln>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57300" y="1432546"/>
            <a:ext cx="896374"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b="1" dirty="0">
                <a:solidFill>
                  <a:prstClr val="white"/>
                </a:solidFill>
                <a:latin typeface="Times New Roman" panose="02020603050405020304" pitchFamily="18" charset="0"/>
                <a:cs typeface="Times New Roman" panose="02020603050405020304" pitchFamily="18" charset="0"/>
              </a:rPr>
              <a:t>04</a:t>
            </a:r>
            <a:r>
              <a:rPr kumimoji="0" lang="en-US"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2242515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40871" y="1616529"/>
            <a:ext cx="10989129" cy="44393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514350" marR="0" lvl="0" indent="-514350" algn="l" defTabSz="914400" rtl="0" eaLnBrk="1" fontAlgn="auto" latinLnBrk="0" hangingPunct="1">
              <a:lnSpc>
                <a:spcPct val="90000"/>
              </a:lnSpc>
              <a:spcBef>
                <a:spcPts val="1000"/>
              </a:spcBef>
              <a:spcAft>
                <a:spcPts val="0"/>
              </a:spcAft>
              <a:buClrTx/>
              <a:buSzTx/>
              <a:buFont typeface="+mj-lt"/>
              <a:buAutoNum type="arabicPeriod"/>
              <a:tabLst/>
              <a:defRPr/>
            </a:pPr>
            <a:r>
              <a:rPr kumimoji="0" lang="en-US" sz="3600" b="1" i="1" u="none" strike="noStrike" kern="1200" cap="none" spc="0" normalizeH="0" baseline="0" noProof="0" dirty="0">
                <a:ln>
                  <a:noFill/>
                </a:ln>
                <a:solidFill>
                  <a:prstClr val="black"/>
                </a:solidFill>
                <a:effectLst/>
                <a:uLnTx/>
                <a:uFillTx/>
                <a:latin typeface="Calibri" panose="020F0502020204030204"/>
                <a:ea typeface="+mn-ea"/>
                <a:cs typeface="+mn-cs"/>
              </a:rPr>
              <a:t>The Sacred Cow</a:t>
            </a:r>
          </a:p>
          <a:p>
            <a:pPr marL="514350" marR="0" lvl="0" indent="-514350" algn="l" defTabSz="914400" rtl="0" eaLnBrk="1" fontAlgn="auto" latinLnBrk="0" hangingPunct="1">
              <a:lnSpc>
                <a:spcPct val="90000"/>
              </a:lnSpc>
              <a:spcBef>
                <a:spcPts val="1000"/>
              </a:spcBef>
              <a:spcAft>
                <a:spcPts val="0"/>
              </a:spcAft>
              <a:buClrTx/>
              <a:buSzTx/>
              <a:buFont typeface="+mj-lt"/>
              <a:buAutoNum type="arabicPeriod"/>
              <a:tabLst/>
              <a:defRPr/>
            </a:pPr>
            <a:r>
              <a:rPr kumimoji="0" lang="en-US" sz="3600" b="1" i="1" u="none" strike="noStrike" kern="1200" cap="none" spc="0" normalizeH="0" baseline="0" noProof="0" dirty="0">
                <a:ln>
                  <a:noFill/>
                </a:ln>
                <a:solidFill>
                  <a:prstClr val="black"/>
                </a:solidFill>
                <a:effectLst/>
                <a:uLnTx/>
                <a:uFillTx/>
                <a:latin typeface="Calibri" panose="020F0502020204030204"/>
                <a:ea typeface="+mn-ea"/>
                <a:cs typeface="+mn-cs"/>
              </a:rPr>
              <a:t>The Operating/Competitive Necessity</a:t>
            </a:r>
          </a:p>
          <a:p>
            <a:pPr marL="514350" marR="0" lvl="0" indent="-514350" algn="l" defTabSz="914400" rtl="0" eaLnBrk="1" fontAlgn="auto" latinLnBrk="0" hangingPunct="1">
              <a:lnSpc>
                <a:spcPct val="90000"/>
              </a:lnSpc>
              <a:spcBef>
                <a:spcPts val="1000"/>
              </a:spcBef>
              <a:spcAft>
                <a:spcPts val="0"/>
              </a:spcAft>
              <a:buClrTx/>
              <a:buSzTx/>
              <a:buFont typeface="+mj-lt"/>
              <a:buAutoNum type="arabicPeriod"/>
              <a:tabLst/>
              <a:defRPr/>
            </a:pPr>
            <a:r>
              <a:rPr kumimoji="0" lang="en-US" sz="3600" b="1" i="1" u="none" strike="noStrike" kern="1200" cap="none" spc="0" normalizeH="0" baseline="0" noProof="0" dirty="0">
                <a:ln>
                  <a:noFill/>
                </a:ln>
                <a:solidFill>
                  <a:prstClr val="black"/>
                </a:solidFill>
                <a:effectLst/>
                <a:uLnTx/>
                <a:uFillTx/>
                <a:latin typeface="Calibri" panose="020F0502020204030204"/>
                <a:ea typeface="+mn-ea"/>
                <a:cs typeface="+mn-cs"/>
              </a:rPr>
              <a:t>Comparative Benefits</a:t>
            </a:r>
          </a:p>
        </p:txBody>
      </p:sp>
      <p:sp>
        <p:nvSpPr>
          <p:cNvPr id="3" name="TextBox 2">
            <a:extLst>
              <a:ext uri="{FF2B5EF4-FFF2-40B4-BE49-F238E27FC236}">
                <a16:creationId xmlns:a16="http://schemas.microsoft.com/office/drawing/2014/main" id="{F9A80F9F-74DB-1D57-04E8-E20E92A09B0A}"/>
              </a:ext>
            </a:extLst>
          </p:cNvPr>
          <p:cNvSpPr txBox="1"/>
          <p:nvPr/>
        </p:nvSpPr>
        <p:spPr>
          <a:xfrm>
            <a:off x="2346765" y="586160"/>
            <a:ext cx="6582980" cy="107721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3200" b="1" dirty="0">
                <a:latin typeface="Arial Black" panose="020B0A04020102020204" pitchFamily="34" charset="0"/>
                <a:ea typeface="+mj-ea"/>
                <a:cs typeface="+mj-cs"/>
              </a:rPr>
              <a:t>1. </a:t>
            </a:r>
            <a:r>
              <a:rPr kumimoji="0" lang="en-US" sz="3200" b="1" i="0" u="none" strike="noStrike" kern="1200" cap="none" spc="0" normalizeH="0" baseline="0" noProof="0" dirty="0">
                <a:ln>
                  <a:noFill/>
                </a:ln>
                <a:effectLst/>
                <a:uLnTx/>
                <a:uFillTx/>
                <a:latin typeface="Arial Black" panose="020B0A04020102020204" pitchFamily="34" charset="0"/>
                <a:ea typeface="+mj-ea"/>
                <a:cs typeface="+mj-cs"/>
              </a:rPr>
              <a:t>Nonnumeric Selection Methods</a:t>
            </a:r>
            <a:endParaRPr kumimoji="0" lang="en-US" b="1" i="0" u="none" strike="noStrike" kern="1200" cap="none" spc="0" normalizeH="0" baseline="0" noProof="0" dirty="0">
              <a:ln>
                <a:noFill/>
              </a:ln>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57300" y="1432546"/>
            <a:ext cx="896374"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b="1" dirty="0">
                <a:solidFill>
                  <a:prstClr val="white"/>
                </a:solidFill>
                <a:latin typeface="Times New Roman" panose="02020603050405020304" pitchFamily="18" charset="0"/>
                <a:cs typeface="Times New Roman" panose="02020603050405020304" pitchFamily="18" charset="0"/>
              </a:rPr>
              <a:t>04</a:t>
            </a:r>
            <a:r>
              <a:rPr kumimoji="0" lang="en-US"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2422221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54531" y="2025706"/>
            <a:ext cx="10989129" cy="44393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514350" marR="0" lvl="0" indent="-514350" algn="l" defTabSz="914400" rtl="0" eaLnBrk="1" fontAlgn="auto" latinLnBrk="0" hangingPunct="1">
              <a:lnSpc>
                <a:spcPct val="90000"/>
              </a:lnSpc>
              <a:spcBef>
                <a:spcPts val="1000"/>
              </a:spcBef>
              <a:spcAft>
                <a:spcPts val="0"/>
              </a:spcAft>
              <a:buClrTx/>
              <a:buSzTx/>
              <a:buFont typeface="+mj-lt"/>
              <a:buAutoNum type="arabicPeriod"/>
              <a:tabLst/>
              <a:defRPr/>
            </a:pPr>
            <a:r>
              <a:rPr kumimoji="0" lang="en-US" sz="3200" b="1" i="1" u="none" strike="noStrike" kern="1200" cap="none" spc="0" normalizeH="0" baseline="0" noProof="0" dirty="0">
                <a:ln>
                  <a:noFill/>
                </a:ln>
                <a:solidFill>
                  <a:prstClr val="black"/>
                </a:solidFill>
                <a:effectLst/>
                <a:uLnTx/>
                <a:uFillTx/>
                <a:latin typeface="Calibri" panose="020F0502020204030204"/>
                <a:ea typeface="+mn-ea"/>
                <a:cs typeface="+mn-cs"/>
              </a:rPr>
              <a:t>Financial Assessment Methods</a:t>
            </a:r>
          </a:p>
          <a:p>
            <a:pPr marL="514350" marR="0" lvl="0" indent="-514350" algn="l" defTabSz="914400" rtl="0" eaLnBrk="1" fontAlgn="auto" latinLnBrk="0" hangingPunct="1">
              <a:lnSpc>
                <a:spcPct val="90000"/>
              </a:lnSpc>
              <a:spcBef>
                <a:spcPts val="1000"/>
              </a:spcBef>
              <a:spcAft>
                <a:spcPts val="0"/>
              </a:spcAft>
              <a:buClrTx/>
              <a:buSzTx/>
              <a:buFont typeface="+mj-lt"/>
              <a:buAutoNum type="arabicPeriod"/>
              <a:tabLst/>
              <a:defRPr/>
            </a:pPr>
            <a:r>
              <a:rPr kumimoji="0" lang="en-US" sz="3200" b="1" i="1" u="none" strike="noStrike" kern="1200" cap="none" spc="0" normalizeH="0" baseline="0" noProof="0" dirty="0">
                <a:ln>
                  <a:noFill/>
                </a:ln>
                <a:solidFill>
                  <a:prstClr val="black"/>
                </a:solidFill>
                <a:effectLst/>
                <a:uLnTx/>
                <a:uFillTx/>
                <a:latin typeface="Calibri" panose="020F0502020204030204"/>
                <a:ea typeface="+mn-ea"/>
                <a:cs typeface="+mn-cs"/>
              </a:rPr>
              <a:t>Financial Options and Opportunity Costs</a:t>
            </a:r>
          </a:p>
          <a:p>
            <a:pPr marL="514350" marR="0" lvl="0" indent="-514350" algn="l" defTabSz="914400" rtl="0" eaLnBrk="1" fontAlgn="auto" latinLnBrk="0" hangingPunct="1">
              <a:lnSpc>
                <a:spcPct val="90000"/>
              </a:lnSpc>
              <a:spcBef>
                <a:spcPts val="1000"/>
              </a:spcBef>
              <a:spcAft>
                <a:spcPts val="0"/>
              </a:spcAft>
              <a:buClrTx/>
              <a:buSzTx/>
              <a:buFont typeface="+mj-lt"/>
              <a:buAutoNum type="arabicPeriod"/>
              <a:tabLst/>
              <a:defRPr/>
            </a:pPr>
            <a:r>
              <a:rPr kumimoji="0" lang="en-US" sz="3200" b="1" i="1" u="none" strike="noStrike" kern="1200" cap="none" spc="0" normalizeH="0" baseline="0" noProof="0" dirty="0">
                <a:ln>
                  <a:noFill/>
                </a:ln>
                <a:solidFill>
                  <a:prstClr val="black"/>
                </a:solidFill>
                <a:effectLst/>
                <a:uLnTx/>
                <a:uFillTx/>
                <a:latin typeface="Calibri" panose="020F0502020204030204"/>
                <a:ea typeface="+mn-ea"/>
                <a:cs typeface="+mn-cs"/>
              </a:rPr>
              <a:t>Scoring Methods</a:t>
            </a:r>
            <a:endParaRPr kumimoji="0" lang="ar-SA" sz="32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346765" y="948488"/>
            <a:ext cx="6582980" cy="107721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effectLst/>
                <a:uLnTx/>
                <a:uFillTx/>
                <a:latin typeface="Arial Black" panose="020B0A04020102020204" pitchFamily="34" charset="0"/>
                <a:ea typeface="+mj-ea"/>
                <a:cs typeface="+mj-cs"/>
              </a:rPr>
              <a:t>2. Numeric Selection Methods</a:t>
            </a:r>
            <a:endParaRPr kumimoji="0" lang="en-US" b="1" i="0" u="none" strike="noStrike" kern="1200" cap="none" spc="0" normalizeH="0" baseline="0" noProof="0" dirty="0">
              <a:ln>
                <a:noFill/>
              </a:ln>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57300" y="1432546"/>
            <a:ext cx="896374"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b="1" dirty="0">
                <a:solidFill>
                  <a:prstClr val="white"/>
                </a:solidFill>
                <a:latin typeface="Times New Roman" panose="02020603050405020304" pitchFamily="18" charset="0"/>
                <a:cs typeface="Times New Roman" panose="02020603050405020304" pitchFamily="18" charset="0"/>
              </a:rPr>
              <a:t>04</a:t>
            </a:r>
            <a:r>
              <a:rPr kumimoji="0" lang="en-US"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9527158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40871" y="1616529"/>
            <a:ext cx="10989129" cy="44393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As we note throughout this book, projects are all about uncertainty, and effective project management requires an ability to deal with uncertainty. </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The time required to complete a project, the availability and costs of key resources, the timing of solutions to technological problems, a wide variety of macroeconomic variables, the whims of a client, the actions taken by competitors, even the likelihood that the output of a project will perform as expected</a:t>
            </a: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346765" y="886254"/>
            <a:ext cx="6582980" cy="7078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effectLst/>
                <a:uLnTx/>
                <a:uFillTx/>
                <a:latin typeface="Arial Black" panose="020B0A04020102020204" pitchFamily="34" charset="0"/>
                <a:ea typeface="+mj-ea"/>
                <a:cs typeface="+mj-cs"/>
              </a:rPr>
              <a:t>CONFRONTING UNCERTAINTY — THE MANAGEMENT OF RISK</a:t>
            </a:r>
            <a:endParaRPr kumimoji="0" lang="en-US" b="1" i="0" u="none" strike="noStrike" kern="1200" cap="none" spc="0" normalizeH="0" baseline="0" noProof="0" dirty="0">
              <a:ln>
                <a:noFill/>
              </a:ln>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57300" y="1432546"/>
            <a:ext cx="896374"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b="1" dirty="0">
                <a:solidFill>
                  <a:prstClr val="white"/>
                </a:solidFill>
                <a:latin typeface="Times New Roman" panose="02020603050405020304" pitchFamily="18" charset="0"/>
                <a:cs typeface="Times New Roman" panose="02020603050405020304" pitchFamily="18" charset="0"/>
              </a:rPr>
              <a:t>04</a:t>
            </a:r>
            <a:r>
              <a:rPr kumimoji="0" lang="en-US"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0199212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40871" y="1616529"/>
            <a:ext cx="10989129" cy="44393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90000"/>
              </a:lnSpc>
              <a:spcBef>
                <a:spcPts val="1000"/>
              </a:spcBef>
              <a:spcAft>
                <a:spcPts val="0"/>
              </a:spcAft>
              <a:buClrTx/>
              <a:buSzTx/>
              <a:buFont typeface="Wingdings" panose="05000000000000000000" pitchFamily="2" charset="2"/>
              <a:buChar char="q"/>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all these exemplify the uncertainties encountered when managing projects. While there are actions that may be taken to reduce the uncertainty, no actions of a PM can ever eliminate it.</a:t>
            </a:r>
            <a:endParaRPr kumimoji="0" lang="ar-SA" sz="28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Considering Uncertainty in Project Selection Decisions</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Considering Disaster</a:t>
            </a:r>
            <a:endParaRPr kumimoji="0" lang="ar-SA" sz="28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57300" y="1432546"/>
            <a:ext cx="896374"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b="1" dirty="0">
                <a:solidFill>
                  <a:prstClr val="white"/>
                </a:solidFill>
                <a:latin typeface="Times New Roman" panose="02020603050405020304" pitchFamily="18" charset="0"/>
                <a:cs typeface="Times New Roman" panose="02020603050405020304" pitchFamily="18" charset="0"/>
              </a:rPr>
              <a:t>04</a:t>
            </a:r>
            <a:r>
              <a:rPr kumimoji="0" lang="en-US"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9205874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40871" y="1616529"/>
            <a:ext cx="10989129" cy="44393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The Project Portfolio Process (PPP) attempts to link the organization ’ s projects directly to the goals and strategy of the organization. This occurs not only in the project ’ s initiation and planning phases, but also throughout the life cycle of the projects as they are managed and eventually brought to completion. </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Thus, the PPP is also a means for monitoring and controlling the organization ’ s strategic projects,</a:t>
            </a:r>
            <a:endParaRPr kumimoji="0" lang="ar-SA" sz="28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398812" y="735790"/>
            <a:ext cx="6582980" cy="95410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effectLst/>
                <a:uLnTx/>
                <a:uFillTx/>
                <a:latin typeface="Arial Black" panose="020B0A04020102020204" pitchFamily="34" charset="0"/>
                <a:ea typeface="+mj-ea"/>
                <a:cs typeface="+mj-cs"/>
              </a:rPr>
              <a:t>THE PROJECT PORTFOLIO PROCESS</a:t>
            </a:r>
            <a:endParaRPr kumimoji="0" lang="en-US" b="1" i="0" u="none" strike="noStrike" kern="1200" cap="none" spc="0" normalizeH="0" baseline="0" noProof="0" dirty="0">
              <a:ln>
                <a:noFill/>
              </a:ln>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57300" y="1432546"/>
            <a:ext cx="896374"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b="1" dirty="0">
                <a:solidFill>
                  <a:prstClr val="white"/>
                </a:solidFill>
                <a:latin typeface="Times New Roman" panose="02020603050405020304" pitchFamily="18" charset="0"/>
                <a:cs typeface="Times New Roman" panose="02020603050405020304" pitchFamily="18" charset="0"/>
              </a:rPr>
              <a:t>04</a:t>
            </a:r>
            <a:r>
              <a:rPr kumimoji="0" lang="en-US"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9260753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761505" y="1850793"/>
            <a:ext cx="10989129" cy="44393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87452" marR="0" lvl="0" indent="-187452" algn="l" defTabSz="749808" rtl="0" eaLnBrk="1" fontAlgn="auto" latinLnBrk="0" hangingPunct="1">
              <a:lnSpc>
                <a:spcPct val="90000"/>
              </a:lnSpc>
              <a:spcBef>
                <a:spcPts val="820"/>
              </a:spcBef>
              <a:spcAft>
                <a:spcPts val="0"/>
              </a:spcAft>
              <a:buClrTx/>
              <a:buSzTx/>
              <a:buFont typeface="Arial" panose="020B0604020202020204" pitchFamily="34" charset="0"/>
              <a:buChar char="•"/>
              <a:tabLst/>
              <a:defRPr/>
            </a:pPr>
            <a:r>
              <a:rPr kumimoji="0" lang="en-US" sz="2296" b="0" i="0" u="none" strike="noStrike" kern="1200" cap="none" spc="0" normalizeH="0" baseline="0" noProof="0" dirty="0">
                <a:ln>
                  <a:noFill/>
                </a:ln>
                <a:solidFill>
                  <a:prstClr val="black"/>
                </a:solidFill>
                <a:effectLst/>
                <a:uLnTx/>
                <a:uFillTx/>
                <a:latin typeface="Calibri" panose="020F0502020204030204"/>
                <a:ea typeface="+mn-ea"/>
                <a:cs typeface="+mn-cs"/>
              </a:rPr>
              <a:t>Step 1: Establish a Project Council</a:t>
            </a:r>
          </a:p>
          <a:p>
            <a:pPr marL="187452" marR="0" lvl="0" indent="-187452" algn="l" defTabSz="749808" rtl="0" eaLnBrk="1" fontAlgn="auto" latinLnBrk="0" hangingPunct="1">
              <a:lnSpc>
                <a:spcPct val="90000"/>
              </a:lnSpc>
              <a:spcBef>
                <a:spcPts val="820"/>
              </a:spcBef>
              <a:spcAft>
                <a:spcPts val="0"/>
              </a:spcAft>
              <a:buClrTx/>
              <a:buSzTx/>
              <a:buFont typeface="Arial" panose="020B0604020202020204" pitchFamily="34" charset="0"/>
              <a:buChar char="•"/>
              <a:tabLst/>
              <a:defRPr/>
            </a:pPr>
            <a:r>
              <a:rPr kumimoji="0" lang="en-US" sz="2296" b="0" i="0" u="none" strike="noStrike" kern="1200" cap="none" spc="0" normalizeH="0" baseline="0" noProof="0" dirty="0">
                <a:ln>
                  <a:noFill/>
                </a:ln>
                <a:solidFill>
                  <a:prstClr val="black"/>
                </a:solidFill>
                <a:effectLst/>
                <a:uLnTx/>
                <a:uFillTx/>
                <a:latin typeface="Calibri" panose="020F0502020204030204"/>
                <a:ea typeface="+mn-ea"/>
                <a:cs typeface="+mn-cs"/>
              </a:rPr>
              <a:t>Step 2: Identify Project Categories and Criteria</a:t>
            </a:r>
          </a:p>
          <a:p>
            <a:pPr marL="187452" marR="0" lvl="0" indent="-187452" algn="l" defTabSz="749808" rtl="0" eaLnBrk="1" fontAlgn="auto" latinLnBrk="0" hangingPunct="1">
              <a:lnSpc>
                <a:spcPct val="90000"/>
              </a:lnSpc>
              <a:spcBef>
                <a:spcPts val="820"/>
              </a:spcBef>
              <a:spcAft>
                <a:spcPts val="0"/>
              </a:spcAft>
              <a:buClrTx/>
              <a:buSzTx/>
              <a:buFont typeface="Arial" panose="020B0604020202020204" pitchFamily="34" charset="0"/>
              <a:buChar char="•"/>
              <a:tabLst/>
              <a:defRPr/>
            </a:pPr>
            <a:r>
              <a:rPr kumimoji="0" lang="en-US" sz="2296" b="0" i="0" u="none" strike="noStrike" kern="1200" cap="none" spc="0" normalizeH="0" baseline="0" noProof="0" dirty="0">
                <a:ln>
                  <a:noFill/>
                </a:ln>
                <a:solidFill>
                  <a:prstClr val="black"/>
                </a:solidFill>
                <a:effectLst/>
                <a:uLnTx/>
                <a:uFillTx/>
                <a:latin typeface="Calibri" panose="020F0502020204030204"/>
                <a:ea typeface="+mn-ea"/>
                <a:cs typeface="+mn-cs"/>
              </a:rPr>
              <a:t>Step 3: Collect Project Data</a:t>
            </a:r>
          </a:p>
          <a:p>
            <a:pPr marL="187452" marR="0" lvl="0" indent="-187452" algn="l" defTabSz="749808" rtl="0" eaLnBrk="1" fontAlgn="auto" latinLnBrk="0" hangingPunct="1">
              <a:lnSpc>
                <a:spcPct val="90000"/>
              </a:lnSpc>
              <a:spcBef>
                <a:spcPts val="820"/>
              </a:spcBef>
              <a:spcAft>
                <a:spcPts val="0"/>
              </a:spcAft>
              <a:buClrTx/>
              <a:buSzTx/>
              <a:buFont typeface="Arial" panose="020B0604020202020204" pitchFamily="34" charset="0"/>
              <a:buChar char="•"/>
              <a:tabLst/>
              <a:defRPr/>
            </a:pPr>
            <a:r>
              <a:rPr kumimoji="0" lang="en-US" sz="2296" b="0" i="0" u="none" strike="noStrike" kern="1200" cap="none" spc="0" normalizeH="0" baseline="0" noProof="0" dirty="0">
                <a:ln>
                  <a:noFill/>
                </a:ln>
                <a:solidFill>
                  <a:prstClr val="black"/>
                </a:solidFill>
                <a:effectLst/>
                <a:uLnTx/>
                <a:uFillTx/>
                <a:latin typeface="Calibri" panose="020F0502020204030204"/>
                <a:ea typeface="+mn-ea"/>
                <a:cs typeface="+mn-cs"/>
              </a:rPr>
              <a:t>Step 4: Assess Resource Availability</a:t>
            </a:r>
          </a:p>
          <a:p>
            <a:pPr marL="187452" marR="0" lvl="0" indent="-187452" algn="l" defTabSz="749808" rtl="0" eaLnBrk="1" fontAlgn="auto" latinLnBrk="0" hangingPunct="1">
              <a:lnSpc>
                <a:spcPct val="90000"/>
              </a:lnSpc>
              <a:spcBef>
                <a:spcPts val="820"/>
              </a:spcBef>
              <a:spcAft>
                <a:spcPts val="0"/>
              </a:spcAft>
              <a:buClrTx/>
              <a:buSzTx/>
              <a:buFont typeface="Arial" panose="020B0604020202020204" pitchFamily="34" charset="0"/>
              <a:buChar char="•"/>
              <a:tabLst/>
              <a:defRPr/>
            </a:pPr>
            <a:r>
              <a:rPr kumimoji="0" lang="en-US" sz="2296" b="0" i="0" u="none" strike="noStrike" kern="1200" cap="none" spc="0" normalizeH="0" baseline="0" noProof="0" dirty="0">
                <a:ln>
                  <a:noFill/>
                </a:ln>
                <a:solidFill>
                  <a:prstClr val="black"/>
                </a:solidFill>
                <a:effectLst/>
                <a:uLnTx/>
                <a:uFillTx/>
                <a:latin typeface="Calibri" panose="020F0502020204030204"/>
                <a:ea typeface="+mn-ea"/>
                <a:cs typeface="+mn-cs"/>
              </a:rPr>
              <a:t>Step 5: Reduce the Project and Criteria Set</a:t>
            </a:r>
          </a:p>
          <a:p>
            <a:pPr marL="187452" marR="0" lvl="0" indent="-187452" algn="l" defTabSz="749808" rtl="0" eaLnBrk="1" fontAlgn="auto" latinLnBrk="0" hangingPunct="1">
              <a:lnSpc>
                <a:spcPct val="90000"/>
              </a:lnSpc>
              <a:spcBef>
                <a:spcPts val="820"/>
              </a:spcBef>
              <a:spcAft>
                <a:spcPts val="0"/>
              </a:spcAft>
              <a:buClrTx/>
              <a:buSzTx/>
              <a:buFont typeface="Arial" panose="020B0604020202020204" pitchFamily="34" charset="0"/>
              <a:buChar char="•"/>
              <a:tabLst/>
              <a:defRPr/>
            </a:pPr>
            <a:r>
              <a:rPr kumimoji="0" lang="en-US" sz="2296" b="0" i="0" u="none" strike="noStrike" kern="1200" cap="none" spc="0" normalizeH="0" baseline="0" noProof="0" dirty="0">
                <a:ln>
                  <a:noFill/>
                </a:ln>
                <a:solidFill>
                  <a:prstClr val="black"/>
                </a:solidFill>
                <a:effectLst/>
                <a:uLnTx/>
                <a:uFillTx/>
                <a:latin typeface="Calibri" panose="020F0502020204030204"/>
                <a:ea typeface="+mn-ea"/>
                <a:cs typeface="+mn-cs"/>
              </a:rPr>
              <a:t>Step 6: Prioritize the Projects within Categories</a:t>
            </a:r>
          </a:p>
          <a:p>
            <a:pPr marL="187452" marR="0" lvl="0" indent="-187452" algn="l" defTabSz="749808" rtl="0" eaLnBrk="1" fontAlgn="auto" latinLnBrk="0" hangingPunct="1">
              <a:lnSpc>
                <a:spcPct val="90000"/>
              </a:lnSpc>
              <a:spcBef>
                <a:spcPts val="820"/>
              </a:spcBef>
              <a:spcAft>
                <a:spcPts val="0"/>
              </a:spcAft>
              <a:buClrTx/>
              <a:buSzTx/>
              <a:buFont typeface="Arial" panose="020B0604020202020204" pitchFamily="34" charset="0"/>
              <a:buChar char="•"/>
              <a:tabLst/>
              <a:defRPr/>
            </a:pPr>
            <a:r>
              <a:rPr kumimoji="0" lang="en-US" sz="2296" b="0" i="0" u="none" strike="noStrike" kern="1200" cap="none" spc="0" normalizeH="0" baseline="0" noProof="0" dirty="0">
                <a:ln>
                  <a:noFill/>
                </a:ln>
                <a:solidFill>
                  <a:prstClr val="black"/>
                </a:solidFill>
                <a:effectLst/>
                <a:uLnTx/>
                <a:uFillTx/>
                <a:latin typeface="Calibri" panose="020F0502020204030204"/>
                <a:ea typeface="+mn-ea"/>
                <a:cs typeface="+mn-cs"/>
              </a:rPr>
              <a:t>Step 7: Select the Projects to Be Funded and Held in Reserve</a:t>
            </a:r>
          </a:p>
          <a:p>
            <a:pPr marL="187452" marR="0" lvl="0" indent="-187452" algn="l" defTabSz="749808" rtl="0" eaLnBrk="1" fontAlgn="auto" latinLnBrk="0" hangingPunct="1">
              <a:lnSpc>
                <a:spcPct val="90000"/>
              </a:lnSpc>
              <a:spcBef>
                <a:spcPts val="820"/>
              </a:spcBef>
              <a:spcAft>
                <a:spcPts val="0"/>
              </a:spcAft>
              <a:buClrTx/>
              <a:buSzTx/>
              <a:buFont typeface="Arial" panose="020B0604020202020204" pitchFamily="34" charset="0"/>
              <a:buChar char="•"/>
              <a:tabLst/>
              <a:defRPr/>
            </a:pPr>
            <a:r>
              <a:rPr kumimoji="0" lang="en-US" sz="2296" b="0" i="0" u="none" strike="noStrike" kern="1200" cap="none" spc="0" normalizeH="0" baseline="0" noProof="0" dirty="0">
                <a:ln>
                  <a:noFill/>
                </a:ln>
                <a:solidFill>
                  <a:prstClr val="black"/>
                </a:solidFill>
                <a:effectLst/>
                <a:uLnTx/>
                <a:uFillTx/>
                <a:latin typeface="Calibri" panose="020F0502020204030204"/>
                <a:ea typeface="+mn-ea"/>
                <a:cs typeface="+mn-cs"/>
              </a:rPr>
              <a:t>Step 8: Implement the Process</a:t>
            </a:r>
            <a:endParaRPr kumimoji="0" lang="ar-SA" sz="28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398812" y="773575"/>
            <a:ext cx="6582980" cy="107721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effectLst/>
                <a:uLnTx/>
                <a:uFillTx/>
                <a:latin typeface="Arial Black" panose="020B0A04020102020204" pitchFamily="34" charset="0"/>
                <a:ea typeface="+mn-ea"/>
                <a:cs typeface="+mn-cs"/>
              </a:rPr>
              <a:t>THE PROJECT PORTFOLIO PROCESS</a:t>
            </a:r>
            <a:endParaRPr kumimoji="0" lang="en-US" sz="2000" b="1" i="0" u="none" strike="noStrike" kern="1200" cap="none" spc="0" normalizeH="0" baseline="0" noProof="0" dirty="0">
              <a:ln>
                <a:noFill/>
              </a:ln>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57300" y="1432546"/>
            <a:ext cx="896374"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04 </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7410256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761505" y="1850793"/>
            <a:ext cx="10989129" cy="44393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87452" marR="0" lvl="0" indent="-187452" algn="l" defTabSz="749808" rtl="0" eaLnBrk="1" fontAlgn="auto" latinLnBrk="0" hangingPunct="1">
              <a:lnSpc>
                <a:spcPct val="90000"/>
              </a:lnSpc>
              <a:spcBef>
                <a:spcPts val="820"/>
              </a:spcBef>
              <a:spcAft>
                <a:spcPts val="0"/>
              </a:spcAft>
              <a:buClrTx/>
              <a:buSzTx/>
              <a:buFont typeface="Arial" panose="020B0604020202020204" pitchFamily="34" charset="0"/>
              <a:buChar char="•"/>
              <a:tabLst/>
              <a:defRPr/>
            </a:pPr>
            <a:endParaRPr kumimoji="0" lang="ar-SA" sz="28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398812" y="866669"/>
            <a:ext cx="6582980" cy="107721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effectLst/>
                <a:uLnTx/>
                <a:uFillTx/>
                <a:latin typeface="Arial Black" panose="020B0A04020102020204" pitchFamily="34" charset="0"/>
                <a:ea typeface="+mn-ea"/>
                <a:cs typeface="+mn-cs"/>
              </a:rPr>
              <a:t>THE PROJECT PORTFOLIO PROCESS</a:t>
            </a:r>
            <a:endParaRPr kumimoji="0" lang="en-US" sz="2000" b="1" i="0" u="none" strike="noStrike" kern="1200" cap="none" spc="0" normalizeH="0" baseline="0" noProof="0" dirty="0">
              <a:ln>
                <a:noFill/>
              </a:ln>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57300" y="1432546"/>
            <a:ext cx="896374"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04 </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7" name="TextBox 6">
            <a:extLst>
              <a:ext uri="{FF2B5EF4-FFF2-40B4-BE49-F238E27FC236}">
                <a16:creationId xmlns:a16="http://schemas.microsoft.com/office/drawing/2014/main" id="{B9B8564B-AAB1-55B8-FCBF-7175574E0819}"/>
              </a:ext>
            </a:extLst>
          </p:cNvPr>
          <p:cNvSpPr txBox="1"/>
          <p:nvPr/>
        </p:nvSpPr>
        <p:spPr>
          <a:xfrm>
            <a:off x="1995649" y="2262861"/>
            <a:ext cx="8200702" cy="3692614"/>
          </a:xfrm>
          <a:prstGeom prst="rect">
            <a:avLst/>
          </a:prstGeom>
          <a:noFill/>
        </p:spPr>
        <p:txBody>
          <a:bodyPr wrap="square">
            <a:spAutoFit/>
          </a:bodyPr>
          <a:lstStyle/>
          <a:p>
            <a:pPr marL="187452" marR="0" lvl="0" indent="-187452" algn="l" defTabSz="749808" rtl="0" eaLnBrk="1" fontAlgn="auto" latinLnBrk="0" hangingPunct="1">
              <a:lnSpc>
                <a:spcPct val="90000"/>
              </a:lnSpc>
              <a:spcBef>
                <a:spcPts val="820"/>
              </a:spcBef>
              <a:spcAft>
                <a:spcPts val="0"/>
              </a:spcAft>
              <a:buClrTx/>
              <a:buSzTx/>
              <a:buFont typeface="Wingdings" panose="05000000000000000000" pitchFamily="2" charset="2"/>
              <a:buChar char="Ø"/>
              <a:tabLst/>
              <a:defRPr/>
            </a:pPr>
            <a:r>
              <a:rPr kumimoji="0" lang="en-US" sz="2296" b="1" i="0" u="none" strike="noStrike" kern="1200" cap="none" spc="0" normalizeH="0" baseline="0" noProof="0" dirty="0">
                <a:ln>
                  <a:noFill/>
                </a:ln>
                <a:solidFill>
                  <a:prstClr val="black"/>
                </a:solidFill>
                <a:effectLst/>
                <a:uLnTx/>
                <a:uFillTx/>
                <a:latin typeface="Calibri" panose="020F0502020204030204"/>
                <a:ea typeface="+mn-ea"/>
                <a:cs typeface="+mn-cs"/>
              </a:rPr>
              <a:t>Projects are often subdivisions of major programs. Long - run success is determined by the organization ’ s portfolio of projects. Classified by the extent of innovation in product and process, there are four types of projects: </a:t>
            </a:r>
          </a:p>
          <a:p>
            <a:pPr marL="0" marR="0" lvl="0" indent="0" algn="l" defTabSz="749808" rtl="0" eaLnBrk="1" fontAlgn="auto" latinLnBrk="0" hangingPunct="1">
              <a:lnSpc>
                <a:spcPct val="90000"/>
              </a:lnSpc>
              <a:spcBef>
                <a:spcPts val="820"/>
              </a:spcBef>
              <a:spcAft>
                <a:spcPts val="0"/>
              </a:spcAft>
              <a:buClrTx/>
              <a:buSzTx/>
              <a:buFontTx/>
              <a:buNone/>
              <a:tabLst/>
              <a:defRPr/>
            </a:pPr>
            <a:r>
              <a:rPr kumimoji="0" lang="en-US" sz="2296" b="1" i="0" u="none" strike="noStrike" kern="1200" cap="none" spc="0" normalizeH="0" baseline="0" noProof="0" dirty="0">
                <a:ln>
                  <a:noFill/>
                </a:ln>
                <a:solidFill>
                  <a:prstClr val="black"/>
                </a:solidFill>
                <a:effectLst/>
                <a:uLnTx/>
                <a:uFillTx/>
                <a:latin typeface="Calibri" panose="020F0502020204030204"/>
                <a:ea typeface="+mn-ea"/>
                <a:cs typeface="+mn-cs"/>
              </a:rPr>
              <a:t>derivative, breakthrough, platform, and R &amp; D projects. The actual mix of projects is a direct expression of the organization ’ s competitive strategy. A proper mix of project categories can help ensure its long - run competitive position. It is important for the Project Council or PMO to preplan project portfolio adjustments to respond to significant changes in the state of competition and other industrial crises.</a:t>
            </a:r>
            <a:endParaRPr kumimoji="0" lang="ar-SA" sz="28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p:txBody>
      </p:sp>
    </p:spTree>
    <p:extLst>
      <p:ext uri="{BB962C8B-B14F-4D97-AF65-F5344CB8AC3E}">
        <p14:creationId xmlns:p14="http://schemas.microsoft.com/office/powerpoint/2010/main" val="5397667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1499370118"/>
      </p:ext>
    </p:extLst>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19F94005-00A7-40E1-944D-55A7D5B36C9D}">
  <ds:schemaRefs>
    <ds:schemaRef ds:uri="http://schemas.microsoft.com/sharepoint/v3/contenttype/forms"/>
  </ds:schemaRefs>
</ds:datastoreItem>
</file>

<file path=customXml/itemProps2.xml><?xml version="1.0" encoding="utf-8"?>
<ds:datastoreItem xmlns:ds="http://schemas.openxmlformats.org/officeDocument/2006/customXml" ds:itemID="{CD461F9F-A736-44FB-A1B0-26A63E96FB9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859BC40A-F7F2-4E35-8EB9-C7C26E07E5CB}">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docProps/app.xml><?xml version="1.0" encoding="utf-8"?>
<Properties xmlns="http://schemas.openxmlformats.org/officeDocument/2006/extended-properties" xmlns:vt="http://schemas.openxmlformats.org/officeDocument/2006/docPropsVTypes">
  <Template/>
  <TotalTime>959</TotalTime>
  <Words>2188</Words>
  <Application>Microsoft Office PowerPoint</Application>
  <PresentationFormat>Widescreen</PresentationFormat>
  <Paragraphs>253</Paragraphs>
  <Slides>37</Slides>
  <Notes>3</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37</vt:i4>
      </vt:variant>
    </vt:vector>
  </HeadingPairs>
  <TitlesOfParts>
    <vt:vector size="46" baseType="lpstr">
      <vt:lpstr>Arial</vt:lpstr>
      <vt:lpstr>Arial Black</vt:lpstr>
      <vt:lpstr>Calibri</vt:lpstr>
      <vt:lpstr>Calibri Light</vt:lpstr>
      <vt:lpstr>Courier New</vt:lpstr>
      <vt:lpstr>Times</vt:lpstr>
      <vt:lpstr>Times New Roman</vt:lpstr>
      <vt:lpstr>Wingdings</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Gitex</cp:lastModifiedBy>
  <cp:revision>27</cp:revision>
  <dcterms:created xsi:type="dcterms:W3CDTF">2023-04-29T09:08:23Z</dcterms:created>
  <dcterms:modified xsi:type="dcterms:W3CDTF">2025-02-22T13:41:02Z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