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9" r:id="rId1"/>
  </p:sldMasterIdLst>
  <p:notesMasterIdLst>
    <p:notesMasterId r:id="rId11"/>
  </p:notesMasterIdLst>
  <p:sldIdLst>
    <p:sldId id="480" r:id="rId2"/>
    <p:sldId id="303" r:id="rId3"/>
    <p:sldId id="271" r:id="rId4"/>
    <p:sldId id="313" r:id="rId5"/>
    <p:sldId id="276" r:id="rId6"/>
    <p:sldId id="482" r:id="rId7"/>
    <p:sldId id="256" r:id="rId8"/>
    <p:sldId id="306" r:id="rId9"/>
    <p:sldId id="349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482"/>
            <p14:sldId id="256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672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5651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701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5154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98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15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61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771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1306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475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771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9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0537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000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78926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0832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8632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8211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92908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94785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  <p:sldLayoutId id="2147483782" r:id="rId13"/>
    <p:sldLayoutId id="2147483783" r:id="rId14"/>
    <p:sldLayoutId id="2147483784" r:id="rId15"/>
    <p:sldLayoutId id="2147483785" r:id="rId16"/>
    <p:sldLayoutId id="2147483786" r:id="rId17"/>
    <p:sldLayoutId id="2147483787" r:id="rId18"/>
    <p:sldLayoutId id="2147483660" r:id="rId19"/>
    <p:sldLayoutId id="2147483662" r:id="rId20"/>
    <p:sldLayoutId id="2147483664" r:id="rId21"/>
    <p:sldLayoutId id="2147483665" r:id="rId22"/>
    <p:sldLayoutId id="2147483666" r:id="rId23"/>
    <p:sldLayoutId id="2147483667" r:id="rId24"/>
    <p:sldLayoutId id="2147483668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=""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30" y="433137"/>
            <a:ext cx="5312070" cy="5478818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01884" y="3794396"/>
            <a:ext cx="5389775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مقرر الحكومة الرقمية </a:t>
            </a:r>
          </a:p>
          <a:p>
            <a:pPr algn="ctr"/>
            <a:r>
              <a:rPr lang="en-US" sz="2400" dirty="0" smtClean="0">
                <a:latin typeface="Alexandria" pitchFamily="2" charset="-78"/>
                <a:cs typeface="Alexandria" pitchFamily="2" charset="-78"/>
              </a:rPr>
              <a:t>LAW625</a:t>
            </a:r>
          </a:p>
          <a:p>
            <a:pPr algn="ctr"/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3" y="1937901"/>
            <a:ext cx="47597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EG" sz="28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ماجستير القانون الرقمي </a:t>
            </a:r>
            <a:endParaRPr lang="ar-EG" sz="28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  <a:p>
            <a:r>
              <a:rPr lang="ar-EG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=""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5868365" y="972152"/>
            <a:ext cx="5595324" cy="5000075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43775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219"/>
    </mc:Choice>
    <mc:Fallback xmlns="">
      <p:transition spd="slow" advTm="27219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7211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44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الحكومة الرقمية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=""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3815282"/>
            <a:ext cx="3516608" cy="94614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EG" sz="2800" b="1" dirty="0" smtClean="0">
                <a:solidFill>
                  <a:schemeClr val="tx1"/>
                </a:solidFill>
                <a:latin typeface="Alexandria" pitchFamily="2" charset="-78"/>
                <a:cs typeface="Alexandria" pitchFamily="2" charset="-78"/>
              </a:rPr>
              <a:t>المحاضرة التعريفية</a:t>
            </a:r>
            <a:endParaRPr lang="en-US" sz="2800" b="1" dirty="0">
              <a:solidFill>
                <a:schemeClr val="tx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2870522" y="4802552"/>
            <a:ext cx="45025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Prepared by Dr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. 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Haytham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Eissa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 </a:t>
            </a:r>
            <a:r>
              <a:rPr lang="en-US" sz="2000" dirty="0" err="1" smtClean="0">
                <a:solidFill>
                  <a:schemeClr val="accent1">
                    <a:lumMod val="50000"/>
                  </a:schemeClr>
                </a:solidFill>
                <a:latin typeface="Alexandria" pitchFamily="2" charset="-78"/>
                <a:cs typeface="Alexandria" pitchFamily="2" charset="-78"/>
              </a:rPr>
              <a:t>Manaa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0761" y="185679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98"/>
    </mc:Choice>
    <mc:Fallback xmlns="">
      <p:transition spd="slow" advTm="5569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=""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388962" y="1123950"/>
            <a:ext cx="9675278" cy="4488913"/>
          </a:xfr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1546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EG" sz="1600" b="1" dirty="0" smtClean="0">
                <a:latin typeface="Alexandria" pitchFamily="2" charset="-78"/>
                <a:cs typeface="Alexandria" pitchFamily="2" charset="-78"/>
              </a:rPr>
              <a:t>1-التعريف بالمحاضر          </a:t>
            </a: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2-مضمون المقرر </a:t>
            </a:r>
          </a:p>
          <a:p>
            <a:pPr algn="r">
              <a:lnSpc>
                <a:spcPct val="120000"/>
              </a:lnSpc>
            </a:pP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3 -أهداف المقرر                4- استراتيجية التدريس وأسلوب التقييم</a:t>
            </a:r>
          </a:p>
          <a:p>
            <a:pPr algn="r">
              <a:lnSpc>
                <a:spcPct val="120000"/>
              </a:lnSpc>
            </a:pPr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5-المراجع</a:t>
            </a:r>
          </a:p>
          <a:p>
            <a:pPr algn="r">
              <a:lnSpc>
                <a:spcPct val="120000"/>
              </a:lnSpc>
            </a:pPr>
            <a:r>
              <a:rPr lang="ar-EG" sz="1600" dirty="0" smtClean="0">
                <a:solidFill>
                  <a:schemeClr val="bg1"/>
                </a:solidFill>
                <a:latin typeface="Alexandria" pitchFamily="2" charset="-78"/>
                <a:cs typeface="Alexandria" pitchFamily="2" charset="-78"/>
              </a:rPr>
              <a:t>   </a:t>
            </a:r>
            <a:endParaRPr lang="en-US" sz="1600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=""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3121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EG" sz="32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محاور المحاضرة</a:t>
            </a:r>
            <a:endParaRPr lang="en-US" sz="3200" b="1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349" y="84905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60"/>
    </mc:Choice>
    <mc:Fallback xmlns="">
      <p:transition spd="slow" advTm="63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=""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dirty="0" err="1" smtClean="0">
                <a:latin typeface="Alexandria" pitchFamily="2" charset="-78"/>
                <a:cs typeface="Alexandria" pitchFamily="2" charset="-78"/>
              </a:rPr>
              <a:t>د.هيثم</a:t>
            </a:r>
            <a:r>
              <a:rPr lang="ar-EG" dirty="0" smtClean="0">
                <a:latin typeface="Alexandria" pitchFamily="2" charset="-78"/>
                <a:cs typeface="Alexandria" pitchFamily="2" charset="-78"/>
              </a:rPr>
              <a:t> عيسى مناع </a:t>
            </a:r>
          </a:p>
          <a:p>
            <a:pPr algn="r"/>
            <a:r>
              <a:rPr lang="ar-EG" dirty="0" smtClean="0">
                <a:latin typeface="Alexandria" pitchFamily="2" charset="-78"/>
                <a:cs typeface="Alexandria" pitchFamily="2" charset="-78"/>
              </a:rPr>
              <a:t>أستاذ القانون المدني المشارك </a:t>
            </a:r>
          </a:p>
          <a:p>
            <a:pPr algn="r"/>
            <a:r>
              <a:rPr lang="ar-EG" dirty="0" smtClean="0">
                <a:latin typeface="Alexandria" pitchFamily="2" charset="-78"/>
                <a:cs typeface="Alexandria" pitchFamily="2" charset="-78"/>
              </a:rPr>
              <a:t>الحائز على جائزة الدولة المصرية في العلوم القانونية والاقتصادية لعام 2019 </a:t>
            </a:r>
          </a:p>
          <a:p>
            <a:pPr algn="r"/>
            <a:r>
              <a:rPr lang="ar-EG" dirty="0" smtClean="0">
                <a:latin typeface="Alexandria" pitchFamily="2" charset="-78"/>
                <a:cs typeface="Alexandria" pitchFamily="2" charset="-78"/>
              </a:rPr>
              <a:t>عمل في عدد من الجامعات المصرية والعربية </a:t>
            </a:r>
          </a:p>
          <a:p>
            <a:pPr algn="r"/>
            <a:r>
              <a:rPr lang="ar-EG" dirty="0" smtClean="0">
                <a:latin typeface="Alexandria" pitchFamily="2" charset="-78"/>
                <a:cs typeface="Alexandria" pitchFamily="2" charset="-78"/>
              </a:rPr>
              <a:t>باحث في مجال قانون تكنولوجيا المعلومات بفروعه المختلفة </a:t>
            </a:r>
          </a:p>
          <a:p>
            <a:pPr algn="r"/>
            <a:r>
              <a:rPr lang="ar-EG" dirty="0" smtClean="0">
                <a:latin typeface="Alexandria" pitchFamily="2" charset="-78"/>
                <a:cs typeface="Alexandria" pitchFamily="2" charset="-78"/>
              </a:rPr>
              <a:t>قام بنشر عدد من الأبحاث العلمية في مجال علاقة تكنولوجيا المعلومات بالقانون </a:t>
            </a:r>
            <a:endParaRPr lang="en-US" dirty="0">
              <a:latin typeface="Alexandria" pitchFamily="2" charset="-78"/>
              <a:cs typeface="Alexandria" pitchFamily="2" charset="-78"/>
            </a:endParaRPr>
          </a:p>
          <a:p>
            <a:pPr algn="r" rtl="1"/>
            <a:endParaRPr lang="en-US" dirty="0">
              <a:solidFill>
                <a:schemeClr val="bg1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49" y="1599946"/>
            <a:ext cx="70907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 smtClean="0">
                <a:latin typeface="Alexandria" pitchFamily="2" charset="-78"/>
                <a:cs typeface="Alexandria" pitchFamily="2" charset="-78"/>
              </a:rPr>
              <a:t>1-التعريف</a:t>
            </a:r>
            <a:r>
              <a:rPr lang="ar-EG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EG" sz="4400" b="1" dirty="0" smtClean="0">
                <a:latin typeface="Alexandria" pitchFamily="2" charset="-78"/>
                <a:cs typeface="Alexandria" pitchFamily="2" charset="-78"/>
              </a:rPr>
              <a:t>بالمحاضر</a:t>
            </a:r>
            <a:endParaRPr lang="en-US" sz="12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1059" y="223940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215"/>
    </mc:Choice>
    <mc:Fallback xmlns="">
      <p:transition spd="slow" advTm="15721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479402" y="1019069"/>
            <a:ext cx="38368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>
                <a:latin typeface="Alexandria" pitchFamily="2" charset="-78"/>
                <a:cs typeface="Alexandria" pitchFamily="2" charset="-78"/>
              </a:rPr>
              <a:t>2-مضمون المقرر </a:t>
            </a:r>
            <a:endParaRPr lang="en-US" sz="2800" b="1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419466" cy="37902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مفهوم الحكومة الرقمية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المبادئ الأساسية لتطبيق الحكومة الرقمية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تجارب بعض الدول في تطبيق الحكومة الرقمية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ماهية الادارة الالكترونية للمرافق العامة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أثر الادارة الالكترونية للمرافق العامة على المبادئ التي تحكم سيرها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الأحكام العامة للقرار الاداري الالكتروني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الأثر القانوني للقرار الإداري الالكتروني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ماهية العقد الاداري الالكتروني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أساليب إبرام العقد الاداري الالكتروني </a:t>
            </a:r>
            <a:endParaRPr lang="en-US" sz="1600" dirty="0">
              <a:solidFill>
                <a:srgbClr val="000000"/>
              </a:solidFill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algn="r"/>
            <a:r>
              <a:rPr lang="ar-EG" dirty="0" smtClean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10-</a:t>
            </a:r>
            <a:r>
              <a:rPr lang="ar-SA" dirty="0" smtClean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إثبات </a:t>
            </a:r>
            <a:r>
              <a:rPr lang="ar-SA" dirty="0">
                <a:solidFill>
                  <a:srgbClr val="00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العقد الاداري الالكتروني </a:t>
            </a:r>
            <a:endParaRPr lang="en-US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  <a:p>
            <a:endParaRPr lang="en-US" dirty="0">
              <a:solidFill>
                <a:srgbClr val="2D3956"/>
              </a:solidFill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2215" y="-37198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6239"/>
    </mc:Choice>
    <mc:Fallback xmlns="">
      <p:transition advTm="1586239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838200" y="960700"/>
            <a:ext cx="10515600" cy="446782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r-EG" sz="2000" b="1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3-أهداف المقرر </a:t>
            </a:r>
            <a:endParaRPr lang="en-US" sz="2000" b="1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0" indent="0" algn="ctr">
              <a:buNone/>
            </a:pPr>
            <a:endParaRPr lang="ar-EG" sz="2000" b="1" dirty="0" smtClean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/>
              <a:buChar char="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معرفة المفاهيم الأساسية المرتبطة بالحكومة الرقمية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/>
              <a:buChar char="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التمييز بين الأساليب التقليدية والالكترونية في الإدارة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/>
              <a:buChar char="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معرفة  الأسس اللازمة لتطبيق الحكومة الرقمية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/>
              <a:buChar char="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الوقوف على وسائل الادارة الالكترونية التي تستخدمها الحكومة في إنجاز أنشطتها وتحقيق أهدافها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/>
              <a:buChar char="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معرفة المزايا والمخاطر التي تنشأ عن تطبيق الحكومة الرقمية 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marL="342900" lvl="0" indent="-342900" algn="just" rtl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/>
              <a:buChar char=""/>
            </a:pPr>
            <a:r>
              <a:rPr lang="ar-SA" sz="1600" dirty="0">
                <a:latin typeface="Alexandria" pitchFamily="2" charset="-78"/>
                <a:cs typeface="Alexandria" pitchFamily="2" charset="-78"/>
              </a:rPr>
              <a:t>تحديد ملامح التنظيم القانوني للحكومة الرقمية الذي يمكن أن يحقق الحماية القانونية للمصالح العامة أو الخاصة.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  <a:p>
            <a:pPr algn="r" rtl="1"/>
            <a:r>
              <a:rPr lang="ar-SA" sz="1600" dirty="0">
                <a:latin typeface="Alexandria" pitchFamily="2" charset="-78"/>
                <a:ea typeface="Times New Roman"/>
                <a:cs typeface="Alexandria" pitchFamily="2" charset="-78"/>
              </a:rPr>
              <a:t>المقارنة بين التجارب المختلفة للحكومة الرقمية</a:t>
            </a:r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9284" y="176724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431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0689"/>
    </mc:Choice>
    <mc:Fallback xmlns="">
      <p:transition spd="slow" advTm="28068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12844"/>
            <a:ext cx="9345750" cy="4619963"/>
          </a:xfrm>
          <a:prstGeom prst="roundRect">
            <a:avLst>
              <a:gd name="adj" fmla="val 6140"/>
            </a:avLst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r" rtl="1">
              <a:buFont typeface="Arial" pitchFamily="34" charset="0"/>
              <a:buChar char="•"/>
            </a:pPr>
            <a:endParaRPr lang="ar-EG" sz="1600" b="1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buFont typeface="Arial" pitchFamily="34" charset="0"/>
              <a:buChar char="•"/>
            </a:pPr>
            <a:endParaRPr lang="ar-EG" sz="16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buFont typeface="Arial" pitchFamily="34" charset="0"/>
              <a:buChar char="•"/>
            </a:pPr>
            <a:endParaRPr lang="ar-EG" sz="1600" b="1" dirty="0" smtClean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buFont typeface="Arial" pitchFamily="34" charset="0"/>
              <a:buChar char="•"/>
            </a:pPr>
            <a:endParaRPr lang="ar-EG" sz="1600" b="1" dirty="0">
              <a:latin typeface="Alexandria" pitchFamily="2" charset="-78"/>
              <a:cs typeface="Alexandria" pitchFamily="2" charset="-78"/>
            </a:endParaRPr>
          </a:p>
          <a:p>
            <a:pPr marL="285750" indent="-285750" algn="r" rtl="1">
              <a:buFont typeface="Arial" pitchFamily="34" charset="0"/>
              <a:buChar char="•"/>
            </a:pPr>
            <a:r>
              <a:rPr lang="ar-EG" sz="1600" b="1" dirty="0" smtClean="0">
                <a:latin typeface="Alexandria" pitchFamily="2" charset="-78"/>
                <a:cs typeface="Alexandria" pitchFamily="2" charset="-78"/>
              </a:rPr>
              <a:t>الأسابيع الدراسية: 13 اسبوع </a:t>
            </a:r>
          </a:p>
          <a:p>
            <a:pPr marL="285750" indent="-285750" algn="r" rtl="1">
              <a:buFont typeface="Arial" pitchFamily="34" charset="0"/>
              <a:buChar char="•"/>
            </a:pPr>
            <a:r>
              <a:rPr lang="ar-EG" sz="1600" b="1" dirty="0" smtClean="0">
                <a:latin typeface="Alexandria" pitchFamily="2" charset="-78"/>
                <a:cs typeface="Alexandria" pitchFamily="2" charset="-78"/>
              </a:rPr>
              <a:t>الأسبوع الأول: محاضرة تعريفية </a:t>
            </a:r>
          </a:p>
          <a:p>
            <a:pPr marL="285750" indent="-285750" algn="r" rtl="1">
              <a:buFont typeface="Arial" pitchFamily="34" charset="0"/>
              <a:buChar char="•"/>
            </a:pPr>
            <a:r>
              <a:rPr lang="ar-EG" sz="1600" b="1" dirty="0" smtClean="0">
                <a:latin typeface="Alexandria" pitchFamily="2" charset="-78"/>
                <a:cs typeface="Alexandria" pitchFamily="2" charset="-78"/>
              </a:rPr>
              <a:t>الأسبوع 2 - الأسبوع 11 : محاضرة مسجلة – حلقة نقاش – اختبار قصير </a:t>
            </a:r>
          </a:p>
          <a:p>
            <a:pPr marL="285750" indent="-285750" algn="r" rtl="1">
              <a:buFont typeface="Arial" pitchFamily="34" charset="0"/>
              <a:buChar char="•"/>
            </a:pPr>
            <a:r>
              <a:rPr lang="ar-EG" sz="1600" b="1" dirty="0" smtClean="0">
                <a:latin typeface="Alexandria" pitchFamily="2" charset="-78"/>
                <a:cs typeface="Alexandria" pitchFamily="2" charset="-78"/>
              </a:rPr>
              <a:t>الأسبوع 12: حلقة نقاش </a:t>
            </a:r>
          </a:p>
          <a:p>
            <a:pPr marL="285750" indent="-285750" algn="r" rtl="1">
              <a:buFont typeface="Arial" pitchFamily="34" charset="0"/>
              <a:buChar char="•"/>
            </a:pPr>
            <a:r>
              <a:rPr lang="ar-EG" sz="1600" b="1" dirty="0" smtClean="0">
                <a:latin typeface="Alexandria" pitchFamily="2" charset="-78"/>
                <a:cs typeface="Alexandria" pitchFamily="2" charset="-78"/>
              </a:rPr>
              <a:t>الأسبوع 13: الاختبارات النهائية</a:t>
            </a:r>
          </a:p>
          <a:p>
            <a:pPr marL="285750" indent="-285750" algn="r" rtl="1">
              <a:buFont typeface="Arial" pitchFamily="34" charset="0"/>
              <a:buChar char="•"/>
            </a:pPr>
            <a:endParaRPr lang="ar-EG" sz="1600" b="1" dirty="0">
              <a:latin typeface="Alexandria" pitchFamily="2" charset="-78"/>
              <a:cs typeface="Alexandria" pitchFamily="2" charset="-78"/>
            </a:endParaRPr>
          </a:p>
          <a:p>
            <a:pPr algn="r" rtl="1"/>
            <a:r>
              <a:rPr lang="ar-EG" sz="1600" b="1" dirty="0" smtClean="0">
                <a:latin typeface="Alexandria" pitchFamily="2" charset="-78"/>
                <a:cs typeface="Alexandria" pitchFamily="2" charset="-78"/>
              </a:rPr>
              <a:t>مجموع الدرجات: 100 درجة (80 على الاختبارات القصيرة الأسبوعية+ 20 على الاختبار النهائي) </a:t>
            </a:r>
          </a:p>
          <a:p>
            <a:pPr algn="r" rtl="1"/>
            <a:endParaRPr lang="ar-EG" sz="1600" b="1" dirty="0" smtClean="0">
              <a:latin typeface="Alexandria" pitchFamily="2" charset="-78"/>
              <a:cs typeface="Alexandria" pitchFamily="2" charset="-78"/>
            </a:endParaRPr>
          </a:p>
          <a:p>
            <a:pPr algn="r"/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الاختبارات القصيرة الأسبوعية: كل اختبار من 8 أسئلة (8 درجات) - يوجد أسئلة صوتية</a:t>
            </a:r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r"/>
            <a:r>
              <a:rPr lang="ar-EG" sz="1600" dirty="0" smtClean="0">
                <a:latin typeface="Alexandria" pitchFamily="2" charset="-78"/>
                <a:cs typeface="Alexandria" pitchFamily="2" charset="-78"/>
              </a:rPr>
              <a:t>الاختبار النهائي: 20 درجة </a:t>
            </a:r>
          </a:p>
          <a:p>
            <a:pPr algn="r"/>
            <a:endParaRPr lang="ar-EG" sz="1600" dirty="0">
              <a:latin typeface="Alexandria" pitchFamily="2" charset="-78"/>
              <a:cs typeface="Alexandria" pitchFamily="2" charset="-78"/>
            </a:endParaRPr>
          </a:p>
          <a:p>
            <a:pPr algn="r"/>
            <a:endParaRPr lang="en-US" sz="1600" dirty="0"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728530"/>
            <a:ext cx="84173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000" dirty="0" smtClean="0">
                <a:solidFill>
                  <a:srgbClr val="FF0000"/>
                </a:solidFill>
                <a:latin typeface="Alexandria" pitchFamily="2" charset="-78"/>
                <a:cs typeface="Alexandria" pitchFamily="2" charset="-78"/>
              </a:rPr>
              <a:t>4-استراتيجية التدريس واسلوب التقييم </a:t>
            </a:r>
            <a:endParaRPr lang="en-US" sz="2000" dirty="0">
              <a:solidFill>
                <a:srgbClr val="FF000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-609600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7068" y="-65328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734"/>
    </mc:Choice>
    <mc:Fallback xmlns="">
      <p:transition spd="slow" advTm="103734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088020"/>
            <a:ext cx="7385113" cy="49192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sz="1400" dirty="0" err="1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أ.د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/ حمدي </a:t>
            </a:r>
            <a:r>
              <a:rPr lang="ar-SA" sz="1400" dirty="0" err="1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القبيلات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، قانون الإدارة العامة الالكترونية، دار وائل للنشر، عمان، ط1، 2014.</a:t>
            </a:r>
            <a:endParaRPr lang="en-US" sz="1400" dirty="0"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د /سحر قدوري الرفاعي، الحكومة الالكترونية وسبل تطبيقها :مدخل استراتيجي، مجلة اقتصاديات شمال إفريقيا - العدد السابع، 2011</a:t>
            </a:r>
            <a:r>
              <a:rPr lang="ar-SA" sz="1400" dirty="0">
                <a:latin typeface="Alexandria" pitchFamily="2" charset="-78"/>
                <a:ea typeface="Times New Roman"/>
                <a:cs typeface="Alexandria" pitchFamily="2" charset="-78"/>
              </a:rPr>
              <a:t> ، 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جامعة حسيبة بن بوعلي بالشلف- الجزائر. 305: 328.</a:t>
            </a:r>
            <a:endParaRPr lang="en-US" sz="1400" dirty="0"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خبال حميد و  شول بن شهرة، التحول الى الحكومة الذكية -الفجوة بين التشريع والتكنولوجيا عند التطبيق ، مجلـة الحقوق والعلوم الإنسانية، العدد 3، 2021، 127: 138.</a:t>
            </a:r>
            <a:endParaRPr lang="en-US" sz="1400" dirty="0"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 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د. فيصل عبد الحافظ الشوابكة ، النظام القانوني للعقد الإداري الإلكتروني،  مجلة الجامعة الإسلامية للدراسات الاقتصادية والإدارية، المجلد الحادي والعشرون، العدد الثاني، ص335 -ص364 يونيو 2013</a:t>
            </a:r>
            <a:endParaRPr lang="en-US" sz="1400" dirty="0"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  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د. </a:t>
            </a:r>
            <a:r>
              <a:rPr lang="ar-SA" sz="1400" dirty="0" err="1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قيدار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 عبد القادر صالح ، إبرام العقد الإداري الإلكتروني وإثباته،  مجلة </a:t>
            </a:r>
            <a:r>
              <a:rPr lang="ar-SA" sz="1400" dirty="0" err="1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الرافدین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 للحقوق ، المجلد ١٠، العدد ٣٧ ، السنة ، ٢٠٠٨، 149-184.</a:t>
            </a:r>
            <a:endParaRPr lang="en-US" sz="1400" dirty="0"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 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ماهر مشعل منيف الفيصل، </a:t>
            </a:r>
            <a:r>
              <a:rPr lang="ar-SA" sz="1400" dirty="0">
                <a:latin typeface="Alexandria" pitchFamily="2" charset="-78"/>
                <a:ea typeface="Times New Roman"/>
                <a:cs typeface="Alexandria" pitchFamily="2" charset="-78"/>
              </a:rPr>
              <a:t> 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القرار الإداري الالكتروني كأسلوب حديث من أساليب النشاط الإداري،  رسالة ماجستير، جامعة الشرق الأوسط، 2020.</a:t>
            </a:r>
            <a:endParaRPr lang="en-US" sz="1400" dirty="0">
              <a:latin typeface="Alexandria" pitchFamily="2" charset="-78"/>
              <a:ea typeface="Times New Roman"/>
              <a:cs typeface="Alexandria" pitchFamily="2" charset="-78"/>
            </a:endParaRPr>
          </a:p>
          <a:p>
            <a:pPr marL="342900" marR="0" lvl="0" indent="-342900" algn="just" rtl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د/ ماجد ملفي زايد </a:t>
            </a:r>
            <a:r>
              <a:rPr lang="ar-SA" sz="1400" dirty="0" err="1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الديجاني</a:t>
            </a:r>
            <a:r>
              <a:rPr lang="ar-SA" sz="1400" dirty="0">
                <a:solidFill>
                  <a:srgbClr val="FF0000"/>
                </a:solidFill>
                <a:latin typeface="Alexandria" pitchFamily="2" charset="-78"/>
                <a:ea typeface="Times New Roman"/>
                <a:cs typeface="Alexandria" pitchFamily="2" charset="-78"/>
              </a:rPr>
              <a:t>، الضوابط القانونية للقرارات الإدارية الالكترونية، مجلة البحوث الفقهية والقانونية، كلية الشريعة والقانون جامعة دمنهور، عدد 41، إبريل 2023.</a:t>
            </a:r>
            <a:endParaRPr lang="en-US" sz="1400" dirty="0">
              <a:latin typeface="Alexandria" pitchFamily="2" charset="-78"/>
              <a:ea typeface="Times New Roman"/>
              <a:cs typeface="Alexandria" pitchFamily="2" charset="-78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9143093" y="1252892"/>
            <a:ext cx="2327417" cy="2495550"/>
          </a:xfrm>
        </p:spPr>
      </p:pic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8854633" y="3996751"/>
            <a:ext cx="26158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400" b="1" dirty="0" smtClean="0">
                <a:solidFill>
                  <a:srgbClr val="00B0F0"/>
                </a:solidFill>
                <a:latin typeface="Alexandria" pitchFamily="2" charset="-78"/>
                <a:cs typeface="Alexandria" pitchFamily="2" charset="-78"/>
              </a:rPr>
              <a:t>5- المراجع</a:t>
            </a:r>
            <a:endParaRPr lang="en-US" sz="2400" b="1" dirty="0">
              <a:solidFill>
                <a:srgbClr val="00B0F0"/>
              </a:solidFill>
              <a:latin typeface="Alexandria" pitchFamily="2" charset="-78"/>
              <a:cs typeface="Alexandria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9284" y="80472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 advTm="435744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2688" y="2974694"/>
            <a:ext cx="4743450" cy="1387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12590" y="170004"/>
            <a:ext cx="2956816" cy="1383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64"/>
    </mc:Choice>
    <mc:Fallback xmlns="">
      <p:transition spd="slow" advTm="27864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2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24" id="{F4E9B020-F857-4984-87D4-CDC2032A1507}" vid="{518D7A3B-2651-42B0-99AB-B4EF026B50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5" ma:contentTypeDescription="إنشاء مستند جديد." ma:contentTypeScope="" ma:versionID="4381a61e2e76338479683f4812ea4ea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43b9e962ac83e50b8880f2925a9263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BCCD83F-082A-42EB-9873-87B4514AB516}"/>
</file>

<file path=customXml/itemProps2.xml><?xml version="1.0" encoding="utf-8"?>
<ds:datastoreItem xmlns:ds="http://schemas.openxmlformats.org/officeDocument/2006/customXml" ds:itemID="{6333AE5D-40EF-4082-970E-E10A14F05EC6}"/>
</file>

<file path=customXml/itemProps3.xml><?xml version="1.0" encoding="utf-8"?>
<ds:datastoreItem xmlns:ds="http://schemas.openxmlformats.org/officeDocument/2006/customXml" ds:itemID="{52123FEA-7E54-4EA3-9FA1-BD8444924B18}"/>
</file>

<file path=docProps/app.xml><?xml version="1.0" encoding="utf-8"?>
<Properties xmlns="http://schemas.openxmlformats.org/officeDocument/2006/extended-properties" xmlns:vt="http://schemas.openxmlformats.org/officeDocument/2006/docPropsVTypes">
  <Template>2024</Template>
  <TotalTime>1158</TotalTime>
  <Words>494</Words>
  <Application>Microsoft Office PowerPoint</Application>
  <PresentationFormat>Widescreen</PresentationFormat>
  <Paragraphs>66</Paragraphs>
  <Slides>9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Alexandria</vt:lpstr>
      <vt:lpstr>Arial</vt:lpstr>
      <vt:lpstr>Calibri</vt:lpstr>
      <vt:lpstr>Calibri Light</vt:lpstr>
      <vt:lpstr>Roboto Light</vt:lpstr>
      <vt:lpstr>Symbol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ALSAAD</cp:lastModifiedBy>
  <cp:revision>74</cp:revision>
  <dcterms:created xsi:type="dcterms:W3CDTF">2023-04-29T09:08:23Z</dcterms:created>
  <dcterms:modified xsi:type="dcterms:W3CDTF">2026-01-26T17:14:04Z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