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1108" r:id="rId4"/>
    <p:sldId id="1107" r:id="rId5"/>
    <p:sldId id="1389" r:id="rId6"/>
    <p:sldId id="1154" r:id="rId7"/>
    <p:sldId id="1386" r:id="rId8"/>
    <p:sldId id="1415" r:id="rId9"/>
    <p:sldId id="1416" r:id="rId10"/>
    <p:sldId id="1349" r:id="rId11"/>
    <p:sldId id="1351" r:id="rId12"/>
    <p:sldId id="1418" r:id="rId13"/>
    <p:sldId id="1419" r:id="rId14"/>
    <p:sldId id="1390" r:id="rId15"/>
    <p:sldId id="1157" r:id="rId16"/>
    <p:sldId id="1391" r:id="rId17"/>
    <p:sldId id="1392" r:id="rId18"/>
    <p:sldId id="1420" r:id="rId19"/>
    <p:sldId id="1393" r:id="rId20"/>
    <p:sldId id="1394" r:id="rId21"/>
    <p:sldId id="1395" r:id="rId22"/>
    <p:sldId id="1397" r:id="rId23"/>
    <p:sldId id="1398" r:id="rId24"/>
    <p:sldId id="1399" r:id="rId25"/>
    <p:sldId id="1400" r:id="rId26"/>
    <p:sldId id="1401" r:id="rId27"/>
    <p:sldId id="1402" r:id="rId28"/>
    <p:sldId id="1404" r:id="rId29"/>
    <p:sldId id="1403" r:id="rId30"/>
    <p:sldId id="1409" r:id="rId31"/>
    <p:sldId id="1406" r:id="rId32"/>
    <p:sldId id="1407" r:id="rId33"/>
    <p:sldId id="1408" r:id="rId34"/>
    <p:sldId id="1410" r:id="rId35"/>
    <p:sldId id="1411" r:id="rId36"/>
    <p:sldId id="1412" r:id="rId37"/>
    <p:sldId id="1413" r:id="rId38"/>
    <p:sldId id="1414" r:id="rId39"/>
    <p:sldId id="13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389"/>
            <p14:sldId id="1154"/>
            <p14:sldId id="1386"/>
            <p14:sldId id="1415"/>
            <p14:sldId id="1416"/>
            <p14:sldId id="1349"/>
            <p14:sldId id="1351"/>
            <p14:sldId id="1418"/>
            <p14:sldId id="1419"/>
            <p14:sldId id="1390"/>
            <p14:sldId id="1157"/>
            <p14:sldId id="1391"/>
            <p14:sldId id="1392"/>
            <p14:sldId id="1420"/>
            <p14:sldId id="1393"/>
            <p14:sldId id="1394"/>
            <p14:sldId id="1395"/>
            <p14:sldId id="1397"/>
            <p14:sldId id="1398"/>
            <p14:sldId id="1399"/>
            <p14:sldId id="1400"/>
            <p14:sldId id="1401"/>
            <p14:sldId id="1402"/>
            <p14:sldId id="1404"/>
            <p14:sldId id="1403"/>
            <p14:sldId id="1409"/>
            <p14:sldId id="1406"/>
            <p14:sldId id="1407"/>
            <p14:sldId id="1408"/>
            <p14:sldId id="1410"/>
            <p14:sldId id="1411"/>
            <p14:sldId id="1412"/>
            <p14:sldId id="1413"/>
            <p14:sldId id="1414"/>
            <p14:sldId id="13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2D3956"/>
    <a:srgbClr val="852F4A"/>
    <a:srgbClr val="8E5A6D"/>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02372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71198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3787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83464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23.png"/><Relationship Id="rId3" Type="http://schemas.openxmlformats.org/officeDocument/2006/relationships/image" Target="../media/image13.jpeg"/><Relationship Id="rId7" Type="http://schemas.openxmlformats.org/officeDocument/2006/relationships/image" Target="../media/image7.png"/><Relationship Id="rId12" Type="http://schemas.microsoft.com/office/2007/relationships/hdphoto" Target="../media/hdphoto2.wdp"/><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2.svg"/><Relationship Id="rId11" Type="http://schemas.openxmlformats.org/officeDocument/2006/relationships/image" Target="../media/image22.png"/><Relationship Id="rId5" Type="http://schemas.openxmlformats.org/officeDocument/2006/relationships/image" Target="../media/image11.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21.png"/><Relationship Id="rId14"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3.jpe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microsoft.com/office/2007/relationships/hdphoto" Target="../media/hdphoto4.wdp"/><Relationship Id="rId11" Type="http://schemas.microsoft.com/office/2007/relationships/hdphoto" Target="../media/hdphoto6.wdp"/><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image" Target="../media/image3.png"/><Relationship Id="rId9"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29.png"/><Relationship Id="rId5" Type="http://schemas.openxmlformats.org/officeDocument/2006/relationships/image" Target="../media/image28.jp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12.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slideLayout" Target="../slideLayouts/slideLayout1.xml"/><Relationship Id="rId7" Type="http://schemas.openxmlformats.org/officeDocument/2006/relationships/image" Target="../media/image3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9.jpe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1.png"/><Relationship Id="rId7"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1.png"/><Relationship Id="rId7"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2.svg"/><Relationship Id="rId9"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12.svg"/></Relationships>
</file>

<file path=ppt/slides/_rels/slide2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12.sv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7.jpe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8.jpeg"/><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9.jpeg"/><Relationship Id="rId4" Type="http://schemas.openxmlformats.org/officeDocument/2006/relationships/image" Target="../media/image12.sv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0.jpeg"/><Relationship Id="rId4" Type="http://schemas.openxmlformats.org/officeDocument/2006/relationships/image" Target="../media/image12.sv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1.jpeg"/><Relationship Id="rId4" Type="http://schemas.openxmlformats.org/officeDocument/2006/relationships/image" Target="../media/image12.sv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2.png"/><Relationship Id="rId4" Type="http://schemas.openxmlformats.org/officeDocument/2006/relationships/image" Target="../media/image12.svg"/></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6.png"/><Relationship Id="rId7" Type="http://schemas.openxmlformats.org/officeDocument/2006/relationships/image" Target="../media/image4.png"/><Relationship Id="rId2" Type="http://schemas.openxmlformats.org/officeDocument/2006/relationships/image" Target="../media/image65.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6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632727"/>
            <a:ext cx="5577344"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Consumer Perception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3447" y="1816530"/>
            <a:ext cx="10459092" cy="450660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385476" y="2120601"/>
            <a:ext cx="10193500" cy="3862596"/>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To understand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sz="2000" b="1" dirty="0"/>
              <a:t>To understand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sz="2000" b="1" dirty="0"/>
              <a:t>To understand how consumers organize consumption-related information.</a:t>
            </a:r>
          </a:p>
          <a:p>
            <a:pPr marL="298450" lvl="0" indent="-285750">
              <a:lnSpc>
                <a:spcPct val="100000"/>
              </a:lnSpc>
              <a:spcBef>
                <a:spcPts val="1739"/>
              </a:spcBef>
              <a:buFont typeface="Arial" panose="020B0604020202020204" pitchFamily="34" charset="0"/>
              <a:buChar char="•"/>
            </a:pPr>
            <a:r>
              <a:rPr lang="en-US" sz="2000" b="1" dirty="0"/>
              <a:t>To understand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sz="2000" b="1" dirty="0"/>
              <a:t>To understand the elements of consumers’ imagery.</a:t>
            </a:r>
          </a:p>
          <a:p>
            <a:pPr marL="298450" lvl="0" indent="-285750">
              <a:lnSpc>
                <a:spcPct val="100000"/>
              </a:lnSpc>
              <a:spcBef>
                <a:spcPts val="1739"/>
              </a:spcBef>
              <a:buFont typeface="Arial" panose="020B0604020202020204" pitchFamily="34" charset="0"/>
              <a:buChar char="•"/>
            </a:pPr>
            <a:r>
              <a:rPr lang="en-US" sz="2000" b="1" dirty="0"/>
              <a:t>To understand how consumers determine the quality of products and services.</a:t>
            </a:r>
          </a:p>
          <a:p>
            <a:pPr marL="298450" lvl="0" indent="-285750">
              <a:lnSpc>
                <a:spcPct val="100000"/>
              </a:lnSpc>
              <a:spcBef>
                <a:spcPts val="1739"/>
              </a:spcBef>
              <a:buFont typeface="Arial" panose="020B0604020202020204" pitchFamily="34" charset="0"/>
              <a:buChar char="•"/>
            </a:pPr>
            <a:r>
              <a:rPr lang="en-US" sz="2000" b="1" dirty="0"/>
              <a:t>To understand consumers’ perceived risks and how they handle and reduce those risks.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4D6BFA-171A-42D4-87A4-48AEDF647C4A}"/>
              </a:ext>
            </a:extLst>
          </p:cNvPr>
          <p:cNvGrpSpPr/>
          <p:nvPr/>
        </p:nvGrpSpPr>
        <p:grpSpPr>
          <a:xfrm>
            <a:off x="3358836" y="86328"/>
            <a:ext cx="8725908" cy="6594111"/>
            <a:chOff x="3531886" y="1351832"/>
            <a:chExt cx="8525771" cy="5328607"/>
          </a:xfrm>
        </p:grpSpPr>
        <p:pic>
          <p:nvPicPr>
            <p:cNvPr id="10" name="Picture 9">
              <a:extLst>
                <a:ext uri="{FF2B5EF4-FFF2-40B4-BE49-F238E27FC236}">
                  <a16:creationId xmlns:a16="http://schemas.microsoft.com/office/drawing/2014/main" id="{A558852E-AD29-4FDB-ABB6-E0AEAF77EA6C}"/>
                </a:ext>
              </a:extLst>
            </p:cNvPr>
            <p:cNvPicPr>
              <a:picLocks noChangeAspect="1"/>
            </p:cNvPicPr>
            <p:nvPr/>
          </p:nvPicPr>
          <p:blipFill>
            <a:blip r:embed="rId8"/>
            <a:stretch>
              <a:fillRect/>
            </a:stretch>
          </p:blipFill>
          <p:spPr>
            <a:xfrm>
              <a:off x="3531886" y="1351832"/>
              <a:ext cx="8525771" cy="5328607"/>
            </a:xfrm>
            <a:prstGeom prst="rect">
              <a:avLst/>
            </a:prstGeom>
          </p:spPr>
        </p:pic>
        <p:sp>
          <p:nvSpPr>
            <p:cNvPr id="11" name="Rectangle: Rounded Corners 10">
              <a:extLst>
                <a:ext uri="{FF2B5EF4-FFF2-40B4-BE49-F238E27FC236}">
                  <a16:creationId xmlns:a16="http://schemas.microsoft.com/office/drawing/2014/main" id="{513153C1-9FDD-45F6-B22A-4DAB6D50EEFB}"/>
                </a:ext>
              </a:extLst>
            </p:cNvPr>
            <p:cNvSpPr/>
            <p:nvPr/>
          </p:nvSpPr>
          <p:spPr>
            <a:xfrm>
              <a:off x="3904180" y="3575407"/>
              <a:ext cx="3678148" cy="369869"/>
            </a:xfrm>
            <a:prstGeom prst="roundRect">
              <a:avLst/>
            </a:prstGeom>
            <a:solidFill>
              <a:schemeClr val="bg1">
                <a:lumMod val="9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96F66BAF-6655-46E6-BE7D-2A34E26F01F0}"/>
                </a:ext>
              </a:extLst>
            </p:cNvPr>
            <p:cNvSpPr/>
            <p:nvPr/>
          </p:nvSpPr>
          <p:spPr>
            <a:xfrm>
              <a:off x="3539502" y="5949487"/>
              <a:ext cx="1885253" cy="426124"/>
            </a:xfrm>
            <a:prstGeom prst="roundRect">
              <a:avLst/>
            </a:prstGeom>
            <a:solidFill>
              <a:schemeClr val="bg1">
                <a:lumMod val="6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539502" y="106272"/>
            <a:ext cx="5547684" cy="646331"/>
          </a:xfrm>
          <a:prstGeom prst="rect">
            <a:avLst/>
          </a:prstGeom>
        </p:spPr>
        <p:txBody>
          <a:bodyPr wrap="square">
            <a:spAutoFit/>
          </a:bodyPr>
          <a:lstStyle/>
          <a:p>
            <a:pPr algn="ctr"/>
            <a:r>
              <a:rPr lang="en-US" sz="3600" b="1" dirty="0">
                <a:solidFill>
                  <a:srgbClr val="852F4A"/>
                </a:solidFill>
              </a:rPr>
              <a:t>Consumer Perception</a:t>
            </a:r>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68B6CDB4-51AB-4ED6-A829-9AFBB02FD637}"/>
              </a:ext>
            </a:extLst>
          </p:cNvPr>
          <p:cNvPicPr>
            <a:picLocks noChangeAspect="1"/>
          </p:cNvPicPr>
          <p:nvPr/>
        </p:nvPicPr>
        <p:blipFill>
          <a:blip r:embed="rId9"/>
          <a:stretch>
            <a:fillRect/>
          </a:stretch>
        </p:blipFill>
        <p:spPr>
          <a:xfrm>
            <a:off x="3358835" y="1023171"/>
            <a:ext cx="8768938" cy="5748501"/>
          </a:xfrm>
          <a:prstGeom prst="rect">
            <a:avLst/>
          </a:prstGeom>
        </p:spPr>
      </p:pic>
    </p:spTree>
    <p:extLst>
      <p:ext uri="{BB962C8B-B14F-4D97-AF65-F5344CB8AC3E}">
        <p14:creationId xmlns:p14="http://schemas.microsoft.com/office/powerpoint/2010/main" val="2121683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7082" y="1341957"/>
            <a:ext cx="10850231"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4371" y="116149"/>
            <a:ext cx="2710935" cy="769441"/>
          </a:xfrm>
          <a:prstGeom prst="rect">
            <a:avLst/>
          </a:prstGeom>
        </p:spPr>
        <p:txBody>
          <a:bodyPr wrap="none">
            <a:spAutoFit/>
          </a:bodyPr>
          <a:lstStyle/>
          <a:p>
            <a:pPr algn="ctr"/>
            <a:r>
              <a:rPr lang="en-US" sz="4400" b="1" dirty="0">
                <a:solidFill>
                  <a:srgbClr val="852F4A"/>
                </a:solidFill>
              </a:rPr>
              <a:t>Perception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87082" y="1983958"/>
            <a:ext cx="4128422"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process by which individuals </a:t>
            </a:r>
            <a:r>
              <a:rPr lang="en-US" altLang="en-US" sz="2800" i="1" dirty="0">
                <a:solidFill>
                  <a:srgbClr val="FF0000"/>
                </a:solidFill>
              </a:rPr>
              <a:t>select, organize, and interpret </a:t>
            </a:r>
            <a:r>
              <a:rPr lang="en-US" altLang="en-US" sz="2800" dirty="0"/>
              <a:t>stimuli into a meaningful and coherent picture of the world. </a:t>
            </a:r>
          </a:p>
          <a:p>
            <a:pPr marL="457200" indent="-457200" algn="l">
              <a:buFont typeface="Arial" panose="020B0604020202020204" pitchFamily="34" charset="0"/>
              <a:buChar char="•"/>
            </a:pPr>
            <a:r>
              <a:rPr lang="en-US" altLang="en-US" sz="2800" dirty="0"/>
              <a:t>It can be described as “how we see the world around us.”</a:t>
            </a:r>
          </a:p>
        </p:txBody>
      </p:sp>
      <p:pic>
        <p:nvPicPr>
          <p:cNvPr id="11" name="Picture 25" descr="C:\Users\Dr.Mayar\Desktop\perception_vs_reality.jpg">
            <a:extLst>
              <a:ext uri="{FF2B5EF4-FFF2-40B4-BE49-F238E27FC236}">
                <a16:creationId xmlns:a16="http://schemas.microsoft.com/office/drawing/2014/main" id="{9F30FB4B-DB8C-4032-B264-284F81DAB3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9934" y="2410538"/>
            <a:ext cx="6647379" cy="376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76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053888"/>
            <a:ext cx="10839957"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1367" y="249290"/>
            <a:ext cx="3738075" cy="584775"/>
          </a:xfrm>
          <a:prstGeom prst="rect">
            <a:avLst/>
          </a:prstGeom>
        </p:spPr>
        <p:txBody>
          <a:bodyPr wrap="none">
            <a:spAutoFit/>
          </a:bodyPr>
          <a:lstStyle/>
          <a:p>
            <a:pPr algn="ctr"/>
            <a:r>
              <a:rPr lang="en-US" sz="3200" b="1" dirty="0">
                <a:solidFill>
                  <a:srgbClr val="852F4A"/>
                </a:solidFill>
              </a:rPr>
              <a:t>Perception vs Reality</a:t>
            </a:r>
          </a:p>
        </p:txBody>
      </p:sp>
      <p:pic>
        <p:nvPicPr>
          <p:cNvPr id="1026" name="Picture 2" descr="Arab celebrities mourn the demise of UAE President Sheikh Khalifa bin Zayed  Al Nahyan - Culture">
            <a:extLst>
              <a:ext uri="{FF2B5EF4-FFF2-40B4-BE49-F238E27FC236}">
                <a16:creationId xmlns:a16="http://schemas.microsoft.com/office/drawing/2014/main" id="{3CD60E60-B8D9-475F-B0C7-B148CADBCD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9463" y="2162110"/>
            <a:ext cx="6323886" cy="44014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83202C0-FD07-4665-AE71-02FC0DF65CD3}"/>
              </a:ext>
            </a:extLst>
          </p:cNvPr>
          <p:cNvPicPr>
            <a:picLocks noChangeAspect="1"/>
          </p:cNvPicPr>
          <p:nvPr/>
        </p:nvPicPr>
        <p:blipFill>
          <a:blip r:embed="rId6"/>
          <a:stretch>
            <a:fillRect/>
          </a:stretch>
        </p:blipFill>
        <p:spPr>
          <a:xfrm>
            <a:off x="336564" y="1276039"/>
            <a:ext cx="4214887" cy="2105683"/>
          </a:xfrm>
          <a:prstGeom prst="rect">
            <a:avLst/>
          </a:prstGeom>
        </p:spPr>
      </p:pic>
      <p:pic>
        <p:nvPicPr>
          <p:cNvPr id="5" name="Picture 4">
            <a:extLst>
              <a:ext uri="{FF2B5EF4-FFF2-40B4-BE49-F238E27FC236}">
                <a16:creationId xmlns:a16="http://schemas.microsoft.com/office/drawing/2014/main" id="{155EB40B-954B-4F60-90FB-B83C7D6B6535}"/>
              </a:ext>
            </a:extLst>
          </p:cNvPr>
          <p:cNvPicPr>
            <a:picLocks noChangeAspect="1"/>
          </p:cNvPicPr>
          <p:nvPr/>
        </p:nvPicPr>
        <p:blipFill>
          <a:blip r:embed="rId7"/>
          <a:stretch>
            <a:fillRect/>
          </a:stretch>
        </p:blipFill>
        <p:spPr>
          <a:xfrm>
            <a:off x="346901" y="3476279"/>
            <a:ext cx="4017324" cy="2749860"/>
          </a:xfrm>
          <a:prstGeom prst="rect">
            <a:avLst/>
          </a:prstGeom>
        </p:spPr>
      </p:pic>
    </p:spTree>
    <p:extLst>
      <p:ext uri="{BB962C8B-B14F-4D97-AF65-F5344CB8AC3E}">
        <p14:creationId xmlns:p14="http://schemas.microsoft.com/office/powerpoint/2010/main" val="1896490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8360" y="1359071"/>
            <a:ext cx="4844061"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1093529"/>
            <a:ext cx="8189222"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852F4A"/>
                </a:solidFill>
              </a:rPr>
              <a:t>Perception vs Reality</a:t>
            </a:r>
          </a:p>
        </p:txBody>
      </p:sp>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49156" y="1687529"/>
            <a:ext cx="6896867"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Each individual has his or her own perception of reality. </a:t>
            </a:r>
          </a:p>
          <a:p>
            <a:pPr marL="457200" indent="-457200" algn="l">
              <a:buFont typeface="Arial" panose="020B0604020202020204" pitchFamily="34" charset="0"/>
              <a:buChar char="•"/>
            </a:pPr>
            <a:r>
              <a:rPr lang="en-US" altLang="en-US" sz="2800" dirty="0"/>
              <a:t>The implication is that because each of us perceives the world through our own eyes, reality itself changes from person to person. </a:t>
            </a:r>
          </a:p>
          <a:p>
            <a:pPr marL="457200" indent="-457200" algn="l">
              <a:buFont typeface="Arial" panose="020B0604020202020204" pitchFamily="34" charset="0"/>
              <a:buChar char="•"/>
            </a:pPr>
            <a:r>
              <a:rPr lang="en-US" altLang="en-US" sz="2800" dirty="0">
                <a:solidFill>
                  <a:srgbClr val="0070C0"/>
                </a:solidFill>
              </a:rPr>
              <a:t>While it’s true that everyone perceives reality differently, reality could care less about our perceptions.  </a:t>
            </a:r>
          </a:p>
        </p:txBody>
      </p:sp>
      <p:pic>
        <p:nvPicPr>
          <p:cNvPr id="4" name="Picture 3">
            <a:extLst>
              <a:ext uri="{FF2B5EF4-FFF2-40B4-BE49-F238E27FC236}">
                <a16:creationId xmlns:a16="http://schemas.microsoft.com/office/drawing/2014/main" id="{BE4CADA0-0923-40AF-BBF5-863FF5C5CA52}"/>
              </a:ext>
            </a:extLst>
          </p:cNvPr>
          <p:cNvPicPr>
            <a:picLocks noChangeAspect="1"/>
          </p:cNvPicPr>
          <p:nvPr/>
        </p:nvPicPr>
        <p:blipFill>
          <a:blip r:embed="rId5"/>
          <a:stretch>
            <a:fillRect/>
          </a:stretch>
        </p:blipFill>
        <p:spPr>
          <a:xfrm>
            <a:off x="8534946" y="2551835"/>
            <a:ext cx="4017612" cy="2749534"/>
          </a:xfrm>
          <a:prstGeom prst="rect">
            <a:avLst/>
          </a:prstGeom>
        </p:spPr>
      </p:pic>
    </p:spTree>
    <p:extLst>
      <p:ext uri="{BB962C8B-B14F-4D97-AF65-F5344CB8AC3E}">
        <p14:creationId xmlns:p14="http://schemas.microsoft.com/office/powerpoint/2010/main" val="126927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988" y="1121888"/>
            <a:ext cx="8682384"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852F4A"/>
                </a:solidFill>
              </a:rPr>
              <a:t>Perception vs Reality</a:t>
            </a:r>
          </a:p>
        </p:txBody>
      </p:sp>
      <p:pic>
        <p:nvPicPr>
          <p:cNvPr id="3" name="Picture 2">
            <a:extLst>
              <a:ext uri="{FF2B5EF4-FFF2-40B4-BE49-F238E27FC236}">
                <a16:creationId xmlns:a16="http://schemas.microsoft.com/office/drawing/2014/main" id="{883202C0-FD07-4665-AE71-02FC0DF65CD3}"/>
              </a:ext>
            </a:extLst>
          </p:cNvPr>
          <p:cNvPicPr>
            <a:picLocks noChangeAspect="1"/>
          </p:cNvPicPr>
          <p:nvPr/>
        </p:nvPicPr>
        <p:blipFill>
          <a:blip r:embed="rId5"/>
          <a:stretch>
            <a:fillRect/>
          </a:stretch>
        </p:blipFill>
        <p:spPr>
          <a:xfrm>
            <a:off x="4309312" y="4474608"/>
            <a:ext cx="4128422" cy="2062487"/>
          </a:xfrm>
          <a:prstGeom prst="rect">
            <a:avLst/>
          </a:prstGeom>
        </p:spPr>
      </p:pic>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76063" y="1418044"/>
            <a:ext cx="8222233" cy="355719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FF0000"/>
                </a:solidFill>
              </a:rPr>
              <a:t>Reality does not change to adapt to our viewpoints; reality is what it is.</a:t>
            </a:r>
          </a:p>
          <a:p>
            <a:pPr marL="457200" indent="-457200" algn="l">
              <a:buFont typeface="Arial" panose="020B0604020202020204" pitchFamily="34" charset="0"/>
              <a:buChar char="•"/>
            </a:pPr>
            <a:r>
              <a:rPr lang="en-US" altLang="en-US" sz="2800" dirty="0"/>
              <a:t>Reality is fact.</a:t>
            </a:r>
          </a:p>
          <a:p>
            <a:pPr marL="457200" indent="-457200" algn="l">
              <a:buFont typeface="Arial" panose="020B0604020202020204" pitchFamily="34" charset="0"/>
              <a:buChar char="•"/>
            </a:pPr>
            <a:r>
              <a:rPr lang="en-US" altLang="en-US" sz="2800" dirty="0"/>
              <a:t>Reality is truth.</a:t>
            </a:r>
          </a:p>
          <a:p>
            <a:pPr marL="457200" indent="-457200" algn="l">
              <a:buFont typeface="Arial" panose="020B0604020202020204" pitchFamily="34" charset="0"/>
              <a:buChar char="•"/>
            </a:pPr>
            <a:r>
              <a:rPr lang="en-US" altLang="en-US" sz="2800" dirty="0">
                <a:solidFill>
                  <a:srgbClr val="FF0000"/>
                </a:solidFill>
              </a:rPr>
              <a:t>Reality is a fixed factor in the equation of life, perception of reality is a variable.</a:t>
            </a:r>
          </a:p>
        </p:txBody>
      </p:sp>
    </p:spTree>
    <p:extLst>
      <p:ext uri="{BB962C8B-B14F-4D97-AF65-F5344CB8AC3E}">
        <p14:creationId xmlns:p14="http://schemas.microsoft.com/office/powerpoint/2010/main" val="343352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53220" y="893491"/>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5543" y="5902710"/>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298777" y="159522"/>
            <a:ext cx="6694002" cy="646331"/>
          </a:xfrm>
          <a:prstGeom prst="rect">
            <a:avLst/>
          </a:prstGeom>
        </p:spPr>
        <p:txBody>
          <a:bodyPr wrap="square">
            <a:spAutoFit/>
          </a:bodyPr>
          <a:lstStyle/>
          <a:p>
            <a:r>
              <a:rPr lang="en-US" sz="3600" b="1" dirty="0">
                <a:solidFill>
                  <a:srgbClr val="852F4A"/>
                </a:solidFill>
              </a:rPr>
              <a:t>Just Noticeable Difference JND </a:t>
            </a:r>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04E9D566-A270-4DF1-96E3-3777788221AE}"/>
              </a:ext>
            </a:extLst>
          </p:cNvPr>
          <p:cNvSpPr/>
          <p:nvPr/>
        </p:nvSpPr>
        <p:spPr>
          <a:xfrm>
            <a:off x="4026459" y="1472355"/>
            <a:ext cx="7577052" cy="1384995"/>
          </a:xfrm>
          <a:prstGeom prst="rect">
            <a:avLst/>
          </a:prstGeom>
        </p:spPr>
        <p:txBody>
          <a:bodyPr wrap="square">
            <a:spAutoFit/>
          </a:bodyPr>
          <a:lstStyle/>
          <a:p>
            <a:r>
              <a:rPr lang="en-US" sz="2800" dirty="0">
                <a:solidFill>
                  <a:schemeClr val="accent1">
                    <a:lumMod val="75000"/>
                  </a:schemeClr>
                </a:solidFill>
              </a:rPr>
              <a:t>Companies update their visual identities.</a:t>
            </a:r>
            <a:br>
              <a:rPr lang="en-US" sz="2800" dirty="0">
                <a:solidFill>
                  <a:schemeClr val="accent1">
                    <a:lumMod val="75000"/>
                  </a:schemeClr>
                </a:solidFill>
              </a:rPr>
            </a:br>
            <a:r>
              <a:rPr lang="en-US" sz="2800" dirty="0">
                <a:solidFill>
                  <a:schemeClr val="accent1">
                    <a:lumMod val="75000"/>
                  </a:schemeClr>
                </a:solidFill>
              </a:rPr>
              <a:t>When doing so they have to focus on Just Noticeable Difference JND (differential threshold)</a:t>
            </a:r>
          </a:p>
        </p:txBody>
      </p:sp>
      <p:pic>
        <p:nvPicPr>
          <p:cNvPr id="17" name="Picture 16" descr="Logo&#10;&#10;Description automatically generated">
            <a:extLst>
              <a:ext uri="{FF2B5EF4-FFF2-40B4-BE49-F238E27FC236}">
                <a16:creationId xmlns:a16="http://schemas.microsoft.com/office/drawing/2014/main" id="{B1F1D9AB-49F7-48A8-8EC8-561FB963B214}"/>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4943" b="97719" l="8013" r="89744">
                        <a14:foregroundMark x1="23077" y1="37643" x2="23077" y2="37643"/>
                        <a14:foregroundMark x1="28846" y1="25856" x2="28846" y2="25856"/>
                        <a14:foregroundMark x1="33333" y1="39163" x2="33333" y2="39163"/>
                        <a14:foregroundMark x1="31731" y1="76426" x2="18910" y2="73384"/>
                        <a14:foregroundMark x1="15705" y1="83650" x2="12500" y2="48289"/>
                        <a14:foregroundMark x1="11859" y1="26236" x2="18910" y2="10266"/>
                        <a14:foregroundMark x1="18910" y1="10266" x2="20192" y2="9125"/>
                        <a14:foregroundMark x1="21154" y1="9506" x2="31090" y2="9506"/>
                        <a14:foregroundMark x1="18910" y1="7985" x2="29808" y2="8365"/>
                        <a14:foregroundMark x1="14103" y1="5703" x2="21474" y2="5703"/>
                        <a14:foregroundMark x1="34295" y1="9125" x2="28205" y2="5323"/>
                        <a14:foregroundMark x1="37821" y1="70342" x2="30769" y2="82510"/>
                        <a14:foregroundMark x1="19231" y1="96578" x2="19231" y2="96578"/>
                        <a14:foregroundMark x1="19872" y1="97719" x2="19872" y2="97719"/>
                        <a14:foregroundMark x1="21474" y1="97719" x2="21474" y2="97719"/>
                        <a14:foregroundMark x1="25000" y1="96198" x2="25000" y2="96198"/>
                        <a14:foregroundMark x1="61859" y1="89354" x2="74359" y2="87072"/>
                        <a14:foregroundMark x1="26282" y1="15970" x2="31090" y2="19392"/>
                        <a14:foregroundMark x1="8013" y1="79468" x2="8974" y2="66160"/>
                        <a14:foregroundMark x1="63782" y1="95437" x2="63782" y2="95437"/>
                        <a14:foregroundMark x1="68590" y1="95057" x2="68590" y2="95057"/>
                        <a14:foregroundMark x1="74679" y1="96578" x2="74679" y2="96578"/>
                      </a14:backgroundRemoval>
                    </a14:imgEffect>
                  </a14:imgLayer>
                </a14:imgProps>
              </a:ext>
            </a:extLst>
          </a:blip>
          <a:stretch>
            <a:fillRect/>
          </a:stretch>
        </p:blipFill>
        <p:spPr>
          <a:xfrm>
            <a:off x="6020656" y="3577102"/>
            <a:ext cx="3072912" cy="2906915"/>
          </a:xfrm>
          <a:prstGeom prst="rect">
            <a:avLst/>
          </a:prstGeom>
        </p:spPr>
      </p:pic>
      <p:pic>
        <p:nvPicPr>
          <p:cNvPr id="18" name="Picture 17" descr="A picture containing food&#10;&#10;Description automatically generated">
            <a:extLst>
              <a:ext uri="{FF2B5EF4-FFF2-40B4-BE49-F238E27FC236}">
                <a16:creationId xmlns:a16="http://schemas.microsoft.com/office/drawing/2014/main" id="{BB239DEA-00D0-42D9-9D1A-FEDE0186D683}"/>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5274" b="96414" l="5274" r="94515">
                        <a14:foregroundMark x1="34388" y1="41561" x2="30591" y2="29325"/>
                        <a14:foregroundMark x1="40928" y1="46414" x2="21941" y2="36498"/>
                        <a14:foregroundMark x1="14557" y1="39873" x2="9072" y2="56962"/>
                        <a14:foregroundMark x1="12447" y1="88819" x2="37131" y2="91983"/>
                        <a14:foregroundMark x1="36498" y1="89030" x2="36498" y2="75949"/>
                        <a14:foregroundMark x1="41983" y1="90928" x2="40295" y2="37553"/>
                        <a14:foregroundMark x1="31224" y1="94304" x2="9283" y2="77426"/>
                        <a14:foregroundMark x1="9283" y1="77426" x2="9072" y2="70886"/>
                        <a14:foregroundMark x1="21941" y1="95359" x2="6751" y2="85021"/>
                        <a14:foregroundMark x1="6751" y1="85021" x2="6540" y2="78059"/>
                        <a14:foregroundMark x1="6540" y1="86920" x2="16034" y2="97046"/>
                        <a14:foregroundMark x1="7595" y1="65823" x2="13291" y2="34177"/>
                        <a14:foregroundMark x1="13291" y1="34177" x2="17089" y2="26582"/>
                        <a14:foregroundMark x1="6540" y1="41983" x2="8017" y2="54008"/>
                        <a14:foregroundMark x1="22574" y1="16878" x2="33333" y2="14979"/>
                        <a14:foregroundMark x1="24262" y1="9072" x2="29114" y2="8861"/>
                        <a14:foregroundMark x1="24262" y1="5907" x2="27848" y2="13080"/>
                        <a14:foregroundMark x1="70886" y1="7595" x2="82278" y2="14346"/>
                        <a14:foregroundMark x1="72996" y1="15401" x2="70042" y2="89241"/>
                        <a14:foregroundMark x1="70042" y1="89241" x2="89873" y2="83755"/>
                        <a14:foregroundMark x1="89873" y1="83755" x2="80591" y2="21730"/>
                        <a14:foregroundMark x1="80591" y1="21730" x2="80169" y2="20886"/>
                        <a14:foregroundMark x1="66667" y1="35865" x2="61181" y2="54641"/>
                        <a14:foregroundMark x1="61181" y1="54641" x2="63924" y2="90928"/>
                        <a14:foregroundMark x1="69831" y1="91350" x2="91983" y2="89030"/>
                        <a14:foregroundMark x1="94515" y1="87342" x2="93038" y2="68565"/>
                        <a14:foregroundMark x1="76371" y1="49578" x2="78903" y2="73840"/>
                        <a14:foregroundMark x1="66667" y1="62025" x2="66667" y2="54008"/>
                      </a14:backgroundRemoval>
                    </a14:imgEffect>
                  </a14:imgLayer>
                </a14:imgProps>
              </a:ext>
            </a:extLst>
          </a:blip>
          <a:stretch>
            <a:fillRect/>
          </a:stretch>
        </p:blipFill>
        <p:spPr>
          <a:xfrm>
            <a:off x="9387826" y="3452188"/>
            <a:ext cx="2523866" cy="2884909"/>
          </a:xfrm>
          <a:prstGeom prst="rect">
            <a:avLst/>
          </a:prstGeom>
        </p:spPr>
      </p:pic>
      <p:pic>
        <p:nvPicPr>
          <p:cNvPr id="19" name="Picture 18" descr="Text, whiteboard&#10;&#10;Description automatically generated">
            <a:extLst>
              <a:ext uri="{FF2B5EF4-FFF2-40B4-BE49-F238E27FC236}">
                <a16:creationId xmlns:a16="http://schemas.microsoft.com/office/drawing/2014/main" id="{3EC63763-03D8-4C08-83F3-131AD31F3468}"/>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4167" b="93155" l="6410" r="95513">
                        <a14:foregroundMark x1="78419" y1="29167" x2="90385" y2="27381"/>
                        <a14:foregroundMark x1="77137" y1="30952" x2="78632" y2="20833"/>
                        <a14:foregroundMark x1="78632" y1="20833" x2="85897" y2="15476"/>
                        <a14:foregroundMark x1="85897" y1="15476" x2="87179" y2="25298"/>
                        <a14:foregroundMark x1="87179" y1="25298" x2="80128" y2="29464"/>
                        <a14:foregroundMark x1="80128" y1="29464" x2="77991" y2="27679"/>
                        <a14:foregroundMark x1="88248" y1="38690" x2="95513" y2="25893"/>
                        <a14:foregroundMark x1="95513" y1="25893" x2="95085" y2="12202"/>
                        <a14:foregroundMark x1="73291" y1="64286" x2="77778" y2="78274"/>
                        <a14:foregroundMark x1="77778" y1="78274" x2="86966" y2="84226"/>
                        <a14:foregroundMark x1="86966" y1="84226" x2="91667" y2="77679"/>
                        <a14:foregroundMark x1="91667" y1="77679" x2="90598" y2="66964"/>
                        <a14:foregroundMark x1="66239" y1="71726" x2="31410" y2="66369"/>
                        <a14:foregroundMark x1="31410" y1="66369" x2="17521" y2="72024"/>
                        <a14:foregroundMark x1="17521" y1="72024" x2="21368" y2="84524"/>
                        <a14:foregroundMark x1="21368" y1="84524" x2="55342" y2="88095"/>
                        <a14:foregroundMark x1="12393" y1="64881" x2="8974" y2="80357"/>
                        <a14:foregroundMark x1="8974" y1="80357" x2="12179" y2="88690"/>
                        <a14:foregroundMark x1="12179" y1="88690" x2="16239" y2="88393"/>
                        <a14:foregroundMark x1="8974" y1="37798" x2="10470" y2="15774"/>
                        <a14:foregroundMark x1="23291" y1="37798" x2="62821" y2="41964"/>
                        <a14:foregroundMark x1="64103" y1="40774" x2="69658" y2="40774"/>
                        <a14:foregroundMark x1="68803" y1="10714" x2="72222" y2="18452"/>
                        <a14:foregroundMark x1="8120" y1="61310" x2="5556" y2="87500"/>
                        <a14:foregroundMark x1="5556" y1="87500" x2="11538" y2="94643"/>
                        <a14:foregroundMark x1="11538" y1="94643" x2="19017" y2="93155"/>
                        <a14:foregroundMark x1="19017" y1="93155" x2="19231" y2="92857"/>
                        <a14:foregroundMark x1="7479" y1="41667" x2="29274" y2="22619"/>
                        <a14:foregroundMark x1="29274" y1="22619" x2="55769" y2="16964"/>
                        <a14:foregroundMark x1="55769" y1="16964" x2="62821" y2="16964"/>
                        <a14:foregroundMark x1="65385" y1="28869" x2="51496" y2="29762"/>
                        <a14:foregroundMark x1="6410" y1="4167" x2="8547" y2="4167"/>
                        <a14:foregroundMark x1="66667" y1="66964" x2="66453" y2="64583"/>
                        <a14:foregroundMark x1="60897" y1="59524" x2="66026" y2="59226"/>
                        <a14:foregroundMark x1="66239" y1="58929" x2="71368" y2="62202"/>
                      </a14:backgroundRemoval>
                    </a14:imgEffect>
                  </a14:imgLayer>
                </a14:imgProps>
              </a:ext>
            </a:extLst>
          </a:blip>
          <a:stretch>
            <a:fillRect/>
          </a:stretch>
        </p:blipFill>
        <p:spPr>
          <a:xfrm rot="16200000">
            <a:off x="3375197" y="3991637"/>
            <a:ext cx="2794523" cy="2126449"/>
          </a:xfrm>
          <a:prstGeom prst="rect">
            <a:avLst/>
          </a:prstGeom>
        </p:spPr>
      </p:pic>
    </p:spTree>
    <p:extLst>
      <p:ext uri="{BB962C8B-B14F-4D97-AF65-F5344CB8AC3E}">
        <p14:creationId xmlns:p14="http://schemas.microsoft.com/office/powerpoint/2010/main" val="41565397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369" y="3764237"/>
            <a:ext cx="5708416" cy="24334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852F4A"/>
                </a:solidFill>
              </a:rPr>
              <a:t>Perception and Consumers</a:t>
            </a:r>
          </a:p>
        </p:txBody>
      </p:sp>
      <p:sp>
        <p:nvSpPr>
          <p:cNvPr id="17" name="TextBox 16">
            <a:extLst>
              <a:ext uri="{FF2B5EF4-FFF2-40B4-BE49-F238E27FC236}">
                <a16:creationId xmlns:a16="http://schemas.microsoft.com/office/drawing/2014/main" id="{8545E1F9-F3AB-4E42-ABB8-B6C785D70CCA}"/>
              </a:ext>
            </a:extLst>
          </p:cNvPr>
          <p:cNvSpPr txBox="1"/>
          <p:nvPr/>
        </p:nvSpPr>
        <p:spPr>
          <a:xfrm>
            <a:off x="3669700" y="1013951"/>
            <a:ext cx="8446034" cy="1772793"/>
          </a:xfrm>
          <a:prstGeom prst="rect">
            <a:avLst/>
          </a:prstGeom>
          <a:noFill/>
        </p:spPr>
        <p:txBody>
          <a:bodyPr wrap="square">
            <a:spAutoFit/>
          </a:bodyPr>
          <a:lstStyle/>
          <a:p>
            <a:pPr marL="0" lvl="0" indent="0" rtl="0">
              <a:spcBef>
                <a:spcPts val="0"/>
              </a:spcBef>
              <a:spcAft>
                <a:spcPts val="0"/>
              </a:spcAft>
              <a:buNone/>
            </a:pPr>
            <a:r>
              <a:rPr lang="en-US" sz="2800" dirty="0">
                <a:solidFill>
                  <a:srgbClr val="0070C0"/>
                </a:solidFill>
                <a:latin typeface="Lato"/>
                <a:ea typeface="Lato"/>
                <a:cs typeface="Lato"/>
                <a:sym typeface="Lato"/>
              </a:rPr>
              <a:t>Changing a brand image or repositioning is necessary because consumers view brands </a:t>
            </a:r>
            <a:r>
              <a:rPr lang="en-US" sz="2800" u="sng" dirty="0">
                <a:solidFill>
                  <a:srgbClr val="0070C0"/>
                </a:solidFill>
                <a:latin typeface="Lato"/>
                <a:ea typeface="Lato"/>
                <a:cs typeface="Lato"/>
                <a:sym typeface="Lato"/>
              </a:rPr>
              <a:t>subjectively (feelings) not objectively</a:t>
            </a:r>
          </a:p>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endParaRPr kumimoji="0" lang="en-US" altLang="en-US" sz="2800" i="0" u="none" strike="noStrike" kern="0" cap="none" spc="0" normalizeH="0" baseline="0" noProof="0" dirty="0">
              <a:ln>
                <a:noFill/>
              </a:ln>
              <a:solidFill>
                <a:srgbClr val="0070C0"/>
              </a:solidFill>
              <a:uLnTx/>
              <a:uFillTx/>
              <a:latin typeface="Lato"/>
              <a:ea typeface="Lato"/>
              <a:cs typeface="Lato"/>
              <a:sym typeface="Lato"/>
            </a:endParaRPr>
          </a:p>
        </p:txBody>
      </p:sp>
      <p:pic>
        <p:nvPicPr>
          <p:cNvPr id="11" name="Picture 2" descr="C:\Users\Dr.Mayar\Desktop\23ae249f345016a009778074a4d9ba16.jpg">
            <a:extLst>
              <a:ext uri="{FF2B5EF4-FFF2-40B4-BE49-F238E27FC236}">
                <a16:creationId xmlns:a16="http://schemas.microsoft.com/office/drawing/2014/main" id="{CF570E8F-CF4E-4252-BD55-3968795EF624}"/>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486" b="89328" l="8947" r="90263">
                        <a14:foregroundMark x1="16842" y1="71146" x2="16842" y2="71146"/>
                        <a14:foregroundMark x1="20263" y1="74308" x2="20263" y2="74308"/>
                        <a14:foregroundMark x1="25789" y1="78261" x2="25789" y2="78261"/>
                        <a14:foregroundMark x1="28421" y1="78656" x2="28421" y2="78656"/>
                        <a14:foregroundMark x1="39211" y1="78656" x2="39211" y2="78656"/>
                        <a14:foregroundMark x1="37105" y1="75494" x2="37105" y2="75494"/>
                        <a14:foregroundMark x1="42105" y1="75494" x2="42105" y2="75494"/>
                        <a14:foregroundMark x1="48947" y1="75494" x2="48947" y2="75494"/>
                        <a14:foregroundMark x1="57895" y1="76680" x2="57895" y2="76680"/>
                        <a14:foregroundMark x1="62368" y1="76285" x2="62368" y2="76285"/>
                        <a14:foregroundMark x1="66053" y1="73518" x2="66053" y2="73518"/>
                        <a14:foregroundMark x1="29474" y1="75494" x2="29474" y2="75494"/>
                        <a14:foregroundMark x1="23684" y1="72727" x2="23684" y2="72727"/>
                        <a14:foregroundMark x1="20263" y1="78656" x2="20263" y2="78656"/>
                        <a14:foregroundMark x1="15000" y1="73518" x2="15000" y2="73518"/>
                        <a14:foregroundMark x1="87632" y1="35178" x2="88684" y2="35178"/>
                        <a14:foregroundMark x1="87368" y1="33202" x2="90526" y2="32411"/>
                        <a14:foregroundMark x1="83684" y1="76285" x2="83684" y2="76285"/>
                        <a14:foregroundMark x1="77368" y1="76285" x2="77368" y2="76285"/>
                        <a14:foregroundMark x1="71053" y1="76285" x2="71053" y2="76285"/>
                        <a14:foregroundMark x1="53158" y1="76680" x2="53158" y2="76680"/>
                        <a14:foregroundMark x1="47895" y1="72332" x2="47895" y2="72332"/>
                        <a14:foregroundMark x1="8947" y1="45455" x2="8947" y2="45455"/>
                        <a14:foregroundMark x1="42895" y1="71542" x2="42895" y2="71542"/>
                        <a14:foregroundMark x1="44737" y1="71542" x2="44737" y2="71542"/>
                        <a14:foregroundMark x1="43947" y1="80632" x2="43947" y2="80632"/>
                        <a14:foregroundMark x1="39737" y1="72332" x2="39737" y2="72332"/>
                        <a14:foregroundMark x1="35263" y1="80632" x2="35263" y2="80632"/>
                      </a14:backgroundRemoval>
                    </a14:imgEffect>
                  </a14:imgLayer>
                </a14:imgProps>
              </a:ext>
              <a:ext uri="{28A0092B-C50C-407E-A947-70E740481C1C}">
                <a14:useLocalDpi xmlns:a14="http://schemas.microsoft.com/office/drawing/2010/main" val="0"/>
              </a:ext>
            </a:extLst>
          </a:blip>
          <a:srcRect/>
          <a:stretch>
            <a:fillRect/>
          </a:stretch>
        </p:blipFill>
        <p:spPr bwMode="auto">
          <a:xfrm>
            <a:off x="8463033" y="4312203"/>
            <a:ext cx="3485910" cy="1764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Dr.Mayar\Desktop\ffb5ed1d50292805f0ae4525aba0a665.jpg">
            <a:extLst>
              <a:ext uri="{FF2B5EF4-FFF2-40B4-BE49-F238E27FC236}">
                <a16:creationId xmlns:a16="http://schemas.microsoft.com/office/drawing/2014/main" id="{F0BEE835-FF0E-4B23-97CC-5E156E31FF2C}"/>
              </a:ext>
            </a:extLst>
          </p:cNvPr>
          <p:cNvPicPr>
            <a:picLocks noChangeAspect="1" noChangeArrowheads="1"/>
          </p:cNvPicPr>
          <p:nvPr/>
        </p:nvPicPr>
        <p:blipFill>
          <a:blip r:embed="rId7">
            <a:duotone>
              <a:schemeClr val="bg2">
                <a:shade val="45000"/>
                <a:satMod val="135000"/>
              </a:schemeClr>
              <a:prstClr val="white"/>
            </a:duotone>
            <a:extLst>
              <a:ext uri="{BEBA8EAE-BF5A-486C-A8C5-ECC9F3942E4B}">
                <a14:imgProps xmlns:a14="http://schemas.microsoft.com/office/drawing/2010/main">
                  <a14:imgLayer r:embed="rId8">
                    <a14:imgEffect>
                      <a14:backgroundRemoval t="9404" b="89679" l="3481" r="97590">
                        <a14:foregroundMark x1="7363" y1="58028" x2="7363" y2="58028"/>
                        <a14:foregroundMark x1="3748" y1="58028" x2="3748" y2="58028"/>
                        <a14:foregroundMark x1="25033" y1="58716" x2="25033" y2="58716"/>
                        <a14:foregroundMark x1="17001" y1="58028" x2="17001" y2="58028"/>
                        <a14:foregroundMark x1="17001" y1="58028" x2="17001" y2="58028"/>
                        <a14:foregroundMark x1="14592" y1="29128" x2="14592" y2="29128"/>
                        <a14:foregroundMark x1="14190" y1="26606" x2="17403" y2="27523"/>
                        <a14:foregroundMark x1="12182" y1="31422" x2="22624" y2="33945"/>
                        <a14:foregroundMark x1="42035" y1="54817" x2="42035" y2="54817"/>
                        <a14:foregroundMark x1="73762" y1="54817" x2="73762" y2="54817"/>
                        <a14:foregroundMark x1="78179" y1="58028" x2="78179" y2="58028"/>
                        <a14:foregroundMark x1="92637" y1="58028" x2="92637" y2="58028"/>
                        <a14:foregroundMark x1="13387" y1="47477" x2="20214" y2="47477"/>
                        <a14:foregroundMark x1="15395" y1="72477" x2="21821" y2="72477"/>
                        <a14:foregroundMark x1="39491" y1="37844" x2="39491" y2="37844"/>
                        <a14:foregroundMark x1="55288" y1="37156" x2="55288" y2="37156"/>
                        <a14:foregroundMark x1="71352" y1="32339" x2="71352" y2="32339"/>
                        <a14:foregroundMark x1="66934" y1="31422" x2="66934" y2="31422"/>
                        <a14:foregroundMark x1="80589" y1="31422" x2="80589" y2="31422"/>
                        <a14:foregroundMark x1="97590" y1="70872" x2="97590" y2="70872"/>
                        <a14:foregroundMark x1="97590" y1="70872" x2="97590" y2="70872"/>
                        <a14:foregroundMark x1="26640" y1="30734" x2="23025" y2="30734"/>
                        <a14:foregroundMark x1="79384" y1="31422" x2="79384" y2="31422"/>
                      </a14:backgroundRemoval>
                    </a14:imgEffect>
                  </a14:imgLayer>
                </a14:imgProps>
              </a:ext>
              <a:ext uri="{28A0092B-C50C-407E-A947-70E740481C1C}">
                <a14:useLocalDpi xmlns:a14="http://schemas.microsoft.com/office/drawing/2010/main" val="0"/>
              </a:ext>
            </a:extLst>
          </a:blip>
          <a:srcRect/>
          <a:stretch>
            <a:fillRect/>
          </a:stretch>
        </p:blipFill>
        <p:spPr bwMode="auto">
          <a:xfrm>
            <a:off x="3864861" y="2346912"/>
            <a:ext cx="3826509" cy="19146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Dr.Mayar\Desktop\bl-pg4-chevy-1.jpg">
            <a:extLst>
              <a:ext uri="{FF2B5EF4-FFF2-40B4-BE49-F238E27FC236}">
                <a16:creationId xmlns:a16="http://schemas.microsoft.com/office/drawing/2014/main" id="{3C1DF696-AECF-411F-A69E-8C43691683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52657" y="4261579"/>
            <a:ext cx="4086686" cy="172611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5" descr="C:\Users\Dr.Mayar\Desktop\heartbeat-of-americalogo.jpg">
            <a:extLst>
              <a:ext uri="{FF2B5EF4-FFF2-40B4-BE49-F238E27FC236}">
                <a16:creationId xmlns:a16="http://schemas.microsoft.com/office/drawing/2014/main" id="{31BFEACB-8F47-4EDD-B48B-F7C58F904F7A}"/>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9167" b="90000" l="5167" r="94500">
                        <a14:foregroundMark x1="5333" y1="62500" x2="5333" y2="62500"/>
                        <a14:foregroundMark x1="29167" y1="18333" x2="29167" y2="18333"/>
                        <a14:foregroundMark x1="26500" y1="11250" x2="26500" y2="11250"/>
                        <a14:foregroundMark x1="34167" y1="16250" x2="34167" y2="16250"/>
                        <a14:foregroundMark x1="38667" y1="16250" x2="38667" y2="16250"/>
                        <a14:foregroundMark x1="65167" y1="9167" x2="65167" y2="9167"/>
                        <a14:foregroundMark x1="94500" y1="15417" x2="94500" y2="15417"/>
                        <a14:foregroundMark x1="31500" y1="76667" x2="31500" y2="76667"/>
                        <a14:foregroundMark x1="33667" y1="77500" x2="33667" y2="77500"/>
                        <a14:foregroundMark x1="43167" y1="81250" x2="43167" y2="81250"/>
                        <a14:foregroundMark x1="56667" y1="80000" x2="56667" y2="80000"/>
                        <a14:foregroundMark x1="60167" y1="80000" x2="60167" y2="80000"/>
                        <a14:foregroundMark x1="69333" y1="81250" x2="69333" y2="81250"/>
                        <a14:foregroundMark x1="77833" y1="82083" x2="77833" y2="82083"/>
                        <a14:foregroundMark x1="77333" y1="19167" x2="77333" y2="19167"/>
                        <a14:backgroundMark x1="15167" y1="67917" x2="15167" y2="67917"/>
                        <a14:backgroundMark x1="24167" y1="60833" x2="24167" y2="60833"/>
                        <a14:backgroundMark x1="36333" y1="52917" x2="36333" y2="52917"/>
                        <a14:backgroundMark x1="44500" y1="50833" x2="44500" y2="50833"/>
                        <a14:backgroundMark x1="52667" y1="46667" x2="52667" y2="46667"/>
                        <a14:backgroundMark x1="61167" y1="41250" x2="61167" y2="41250"/>
                        <a14:backgroundMark x1="70167" y1="39583" x2="70167" y2="39583"/>
                        <a14:backgroundMark x1="81000" y1="24167" x2="81000" y2="24167"/>
                        <a14:backgroundMark x1="76500" y1="23333" x2="76500" y2="23333"/>
                        <a14:backgroundMark x1="52667" y1="35000" x2="52667" y2="35000"/>
                        <a14:backgroundMark x1="44500" y1="33333" x2="44500" y2="33333"/>
                        <a14:backgroundMark x1="30500" y1="43750" x2="30500" y2="43750"/>
                        <a14:backgroundMark x1="23333" y1="51667" x2="23333" y2="51667"/>
                      </a14:backgroundRemoval>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327140" y="2360652"/>
            <a:ext cx="3419857" cy="1738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9470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369" y="3764237"/>
            <a:ext cx="5708416" cy="24334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852F4A"/>
                </a:solidFill>
              </a:rPr>
              <a:t>Perception and Consumers</a:t>
            </a:r>
          </a:p>
        </p:txBody>
      </p:sp>
      <p:pic>
        <p:nvPicPr>
          <p:cNvPr id="18" name="Picture 17" descr="Logo, company name&#10;&#10;Description automatically generated">
            <a:extLst>
              <a:ext uri="{FF2B5EF4-FFF2-40B4-BE49-F238E27FC236}">
                <a16:creationId xmlns:a16="http://schemas.microsoft.com/office/drawing/2014/main" id="{2D51B26D-F338-4F3D-A924-AA94C16322BD}"/>
              </a:ext>
            </a:extLst>
          </p:cNvPr>
          <p:cNvPicPr>
            <a:picLocks noChangeAspect="1"/>
          </p:cNvPicPr>
          <p:nvPr/>
        </p:nvPicPr>
        <p:blipFill>
          <a:blip r:embed="rId5"/>
          <a:stretch>
            <a:fillRect/>
          </a:stretch>
        </p:blipFill>
        <p:spPr>
          <a:xfrm>
            <a:off x="6568049" y="901159"/>
            <a:ext cx="5375887" cy="3489596"/>
          </a:xfrm>
          <a:prstGeom prst="rect">
            <a:avLst/>
          </a:prstGeom>
        </p:spPr>
      </p:pic>
      <p:pic>
        <p:nvPicPr>
          <p:cNvPr id="19" name="Picture 18" descr="A picture containing diagram&#10;&#10;Description automatically generated">
            <a:extLst>
              <a:ext uri="{FF2B5EF4-FFF2-40B4-BE49-F238E27FC236}">
                <a16:creationId xmlns:a16="http://schemas.microsoft.com/office/drawing/2014/main" id="{C9560941-44A9-4EB6-90AA-AA9CBF158F99}"/>
              </a:ext>
            </a:extLst>
          </p:cNvPr>
          <p:cNvPicPr>
            <a:picLocks noChangeAspect="1"/>
          </p:cNvPicPr>
          <p:nvPr/>
        </p:nvPicPr>
        <p:blipFill>
          <a:blip r:embed="rId6"/>
          <a:stretch>
            <a:fillRect/>
          </a:stretch>
        </p:blipFill>
        <p:spPr>
          <a:xfrm>
            <a:off x="1916821" y="4072087"/>
            <a:ext cx="5898163" cy="2785913"/>
          </a:xfrm>
          <a:prstGeom prst="rect">
            <a:avLst/>
          </a:prstGeom>
        </p:spPr>
      </p:pic>
    </p:spTree>
    <p:extLst>
      <p:ext uri="{BB962C8B-B14F-4D97-AF65-F5344CB8AC3E}">
        <p14:creationId xmlns:p14="http://schemas.microsoft.com/office/powerpoint/2010/main" val="4413327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369" y="3764237"/>
            <a:ext cx="5708416" cy="24334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852F4A"/>
                </a:solidFill>
              </a:rPr>
              <a:t>Perception and Consumers</a:t>
            </a:r>
          </a:p>
        </p:txBody>
      </p:sp>
      <p:pic>
        <p:nvPicPr>
          <p:cNvPr id="10" name="Picture 2">
            <a:extLst>
              <a:ext uri="{FF2B5EF4-FFF2-40B4-BE49-F238E27FC236}">
                <a16:creationId xmlns:a16="http://schemas.microsoft.com/office/drawing/2014/main" id="{6D4E6FE2-D3CB-4402-A2AA-2D438446C2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8440" y="899652"/>
            <a:ext cx="7453166" cy="5917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9848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5357E9-8D2A-4CB5-8435-71F5EEE73E6B}"/>
              </a:ext>
            </a:extLst>
          </p:cNvPr>
          <p:cNvPicPr>
            <a:picLocks noChangeAspect="1"/>
          </p:cNvPicPr>
          <p:nvPr/>
        </p:nvPicPr>
        <p:blipFill>
          <a:blip r:embed="rId2"/>
          <a:stretch>
            <a:fillRect/>
          </a:stretch>
        </p:blipFill>
        <p:spPr>
          <a:xfrm>
            <a:off x="1" y="-92940"/>
            <a:ext cx="12192000" cy="7043880"/>
          </a:xfrm>
          <a:prstGeom prst="rect">
            <a:avLst/>
          </a:prstGeom>
        </p:spPr>
      </p:pic>
    </p:spTree>
    <p:extLst>
      <p:ext uri="{BB962C8B-B14F-4D97-AF65-F5344CB8AC3E}">
        <p14:creationId xmlns:p14="http://schemas.microsoft.com/office/powerpoint/2010/main" val="3545154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54021" cy="584775"/>
          </a:xfrm>
          <a:prstGeom prst="rect">
            <a:avLst/>
          </a:prstGeom>
        </p:spPr>
        <p:txBody>
          <a:bodyPr wrap="none">
            <a:spAutoFit/>
          </a:bodyPr>
          <a:lstStyle/>
          <a:p>
            <a:r>
              <a:rPr lang="en-US" sz="3200" b="1" dirty="0">
                <a:solidFill>
                  <a:srgbClr val="852F4A"/>
                </a:solidFill>
              </a:rPr>
              <a:t>The Elements of Perception</a:t>
            </a:r>
          </a:p>
        </p:txBody>
      </p:sp>
      <p:grpSp>
        <p:nvGrpSpPr>
          <p:cNvPr id="3" name="Group 2">
            <a:extLst>
              <a:ext uri="{FF2B5EF4-FFF2-40B4-BE49-F238E27FC236}">
                <a16:creationId xmlns:a16="http://schemas.microsoft.com/office/drawing/2014/main" id="{A5669CFE-21E5-447E-A4F1-A7741B1B45A0}"/>
              </a:ext>
            </a:extLst>
          </p:cNvPr>
          <p:cNvGrpSpPr/>
          <p:nvPr/>
        </p:nvGrpSpPr>
        <p:grpSpPr>
          <a:xfrm>
            <a:off x="143117" y="1121888"/>
            <a:ext cx="10295425" cy="5391829"/>
            <a:chOff x="143117" y="1121888"/>
            <a:chExt cx="10295425" cy="5391829"/>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3117" y="1121888"/>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1D0C4FC7-1B8C-4FD6-BED1-06FD536517B6}"/>
                </a:ext>
              </a:extLst>
            </p:cNvPr>
            <p:cNvPicPr>
              <a:picLocks noChangeAspect="1"/>
            </p:cNvPicPr>
            <p:nvPr/>
          </p:nvPicPr>
          <p:blipFill>
            <a:blip r:embed="rId5"/>
            <a:stretch>
              <a:fillRect/>
            </a:stretch>
          </p:blipFill>
          <p:spPr>
            <a:xfrm>
              <a:off x="540715" y="1838267"/>
              <a:ext cx="9724687" cy="4474818"/>
            </a:xfrm>
            <a:prstGeom prst="rect">
              <a:avLst/>
            </a:prstGeom>
          </p:spPr>
        </p:pic>
        <p:sp>
          <p:nvSpPr>
            <p:cNvPr id="9" name="Rectangle 8">
              <a:extLst>
                <a:ext uri="{FF2B5EF4-FFF2-40B4-BE49-F238E27FC236}">
                  <a16:creationId xmlns:a16="http://schemas.microsoft.com/office/drawing/2014/main" id="{DA1D714C-EBFB-4EB6-968E-0E8BB431BF53}"/>
                </a:ext>
              </a:extLst>
            </p:cNvPr>
            <p:cNvSpPr/>
            <p:nvPr/>
          </p:nvSpPr>
          <p:spPr>
            <a:xfrm>
              <a:off x="5291635" y="1653601"/>
              <a:ext cx="4602377" cy="369332"/>
            </a:xfrm>
            <a:prstGeom prst="rect">
              <a:avLst/>
            </a:prstGeom>
          </p:spPr>
          <p:txBody>
            <a:bodyPr wrap="square">
              <a:spAutoFit/>
            </a:bodyPr>
            <a:lstStyle/>
            <a:p>
              <a:r>
                <a:rPr lang="en-US" dirty="0">
                  <a:solidFill>
                    <a:schemeClr val="tx1">
                      <a:lumMod val="85000"/>
                      <a:lumOff val="15000"/>
                    </a:schemeClr>
                  </a:solidFill>
                </a:rPr>
                <a:t>Brand names, advertisements/ commercials</a:t>
              </a:r>
            </a:p>
          </p:txBody>
        </p:sp>
        <p:sp>
          <p:nvSpPr>
            <p:cNvPr id="10" name="Rectangle 9">
              <a:extLst>
                <a:ext uri="{FF2B5EF4-FFF2-40B4-BE49-F238E27FC236}">
                  <a16:creationId xmlns:a16="http://schemas.microsoft.com/office/drawing/2014/main" id="{74C1C96F-3403-4593-802F-999192CB9B51}"/>
                </a:ext>
              </a:extLst>
            </p:cNvPr>
            <p:cNvSpPr/>
            <p:nvPr/>
          </p:nvSpPr>
          <p:spPr>
            <a:xfrm>
              <a:off x="407444" y="2883272"/>
              <a:ext cx="3038308" cy="646331"/>
            </a:xfrm>
            <a:prstGeom prst="rect">
              <a:avLst/>
            </a:prstGeom>
          </p:spPr>
          <p:txBody>
            <a:bodyPr wrap="square">
              <a:spAutoFit/>
            </a:bodyPr>
            <a:lstStyle/>
            <a:p>
              <a:pPr algn="ctr"/>
              <a:r>
                <a:rPr lang="en-US" b="1" dirty="0">
                  <a:solidFill>
                    <a:schemeClr val="tx1">
                      <a:lumMod val="85000"/>
                      <a:lumOff val="15000"/>
                    </a:schemeClr>
                  </a:solidFill>
                </a:rPr>
                <a:t>Sensory Receptors </a:t>
              </a:r>
            </a:p>
            <a:p>
              <a:pPr algn="ctr"/>
              <a:r>
                <a:rPr lang="en-US" b="1" dirty="0">
                  <a:solidFill>
                    <a:schemeClr val="tx1">
                      <a:lumMod val="85000"/>
                      <a:lumOff val="15000"/>
                    </a:schemeClr>
                  </a:solidFill>
                </a:rPr>
                <a:t>(Physical Stimuli)</a:t>
              </a:r>
            </a:p>
          </p:txBody>
        </p:sp>
      </p:grpSp>
      <p:sp>
        <p:nvSpPr>
          <p:cNvPr id="11" name="Rectangle 10">
            <a:extLst>
              <a:ext uri="{FF2B5EF4-FFF2-40B4-BE49-F238E27FC236}">
                <a16:creationId xmlns:a16="http://schemas.microsoft.com/office/drawing/2014/main" id="{1FADE2FA-D06C-49E4-921E-3D819560C818}"/>
              </a:ext>
            </a:extLst>
          </p:cNvPr>
          <p:cNvSpPr/>
          <p:nvPr/>
        </p:nvSpPr>
        <p:spPr>
          <a:xfrm>
            <a:off x="3077885" y="1532549"/>
            <a:ext cx="3038308" cy="369332"/>
          </a:xfrm>
          <a:prstGeom prst="rect">
            <a:avLst/>
          </a:prstGeom>
        </p:spPr>
        <p:txBody>
          <a:bodyPr wrap="square">
            <a:spAutoFit/>
          </a:bodyPr>
          <a:lstStyle/>
          <a:p>
            <a:r>
              <a:rPr lang="en-US" b="1" dirty="0">
                <a:solidFill>
                  <a:schemeClr val="tx1">
                    <a:lumMod val="85000"/>
                    <a:lumOff val="15000"/>
                  </a:schemeClr>
                </a:solidFill>
              </a:rPr>
              <a:t>Sensory Inputs</a:t>
            </a:r>
          </a:p>
        </p:txBody>
      </p:sp>
    </p:spTree>
    <p:extLst>
      <p:ext uri="{BB962C8B-B14F-4D97-AF65-F5344CB8AC3E}">
        <p14:creationId xmlns:p14="http://schemas.microsoft.com/office/powerpoint/2010/main" val="1852820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601EEE-1358-44D7-817B-0FACD16BDF61}"/>
              </a:ext>
            </a:extLst>
          </p:cNvPr>
          <p:cNvPicPr>
            <a:picLocks noChangeAspect="1"/>
          </p:cNvPicPr>
          <p:nvPr/>
        </p:nvPicPr>
        <p:blipFill>
          <a:blip r:embed="rId2"/>
          <a:stretch>
            <a:fillRect/>
          </a:stretch>
        </p:blipFill>
        <p:spPr>
          <a:xfrm>
            <a:off x="14828" y="0"/>
            <a:ext cx="12177171" cy="6773669"/>
          </a:xfrm>
          <a:prstGeom prst="rect">
            <a:avLst/>
          </a:prstGeom>
        </p:spPr>
      </p:pic>
    </p:spTree>
    <p:extLst>
      <p:ext uri="{BB962C8B-B14F-4D97-AF65-F5344CB8AC3E}">
        <p14:creationId xmlns:p14="http://schemas.microsoft.com/office/powerpoint/2010/main" val="1880952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1851212" cy="584775"/>
          </a:xfrm>
          <a:prstGeom prst="rect">
            <a:avLst/>
          </a:prstGeom>
        </p:spPr>
        <p:txBody>
          <a:bodyPr wrap="none">
            <a:spAutoFit/>
          </a:bodyPr>
          <a:lstStyle/>
          <a:p>
            <a:r>
              <a:rPr lang="en-US" sz="3200" b="1" dirty="0">
                <a:solidFill>
                  <a:srgbClr val="852F4A"/>
                </a:solidFill>
              </a:rPr>
              <a:t>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1094" y="2162110"/>
            <a:ext cx="5012839" cy="255372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b="1" i="0" u="none" strike="noStrike" kern="0" cap="none" spc="0" normalizeH="0" baseline="0" noProof="0" dirty="0">
                <a:ln>
                  <a:noFill/>
                </a:ln>
                <a:solidFill>
                  <a:srgbClr val="191818"/>
                </a:solidFill>
                <a:effectLst/>
                <a:uLnTx/>
                <a:uFillTx/>
                <a:latin typeface="Lato"/>
                <a:ea typeface="Lato"/>
                <a:cs typeface="Lato"/>
                <a:sym typeface="Lato"/>
              </a:rPr>
              <a:t>The immediate and direct </a:t>
            </a:r>
            <a:r>
              <a:rPr kumimoji="0" lang="en-US" altLang="en-US" sz="2400" b="1" i="0" u="sng" strike="noStrike" kern="0" cap="none" spc="0" normalizeH="0" baseline="0" noProof="0" dirty="0">
                <a:ln>
                  <a:noFill/>
                </a:ln>
                <a:solidFill>
                  <a:srgbClr val="191818"/>
                </a:solidFill>
                <a:effectLst/>
                <a:uLnTx/>
                <a:uFillTx/>
                <a:latin typeface="Lato"/>
                <a:ea typeface="Lato"/>
                <a:cs typeface="Lato"/>
                <a:sym typeface="Lato"/>
              </a:rPr>
              <a:t>response</a:t>
            </a:r>
            <a:r>
              <a:rPr kumimoji="0" lang="en-US" altLang="en-US" sz="2400" b="1" i="0" u="none" strike="noStrike" kern="0" cap="none" spc="0" normalizeH="0" baseline="0" noProof="0" dirty="0">
                <a:ln>
                  <a:noFill/>
                </a:ln>
                <a:solidFill>
                  <a:srgbClr val="191818"/>
                </a:solidFill>
                <a:effectLst/>
                <a:uLnTx/>
                <a:uFillTx/>
                <a:latin typeface="Lato"/>
                <a:ea typeface="Lato"/>
                <a:cs typeface="Lato"/>
                <a:sym typeface="Lato"/>
              </a:rPr>
              <a:t> of the sensory organs to</a:t>
            </a:r>
            <a:r>
              <a:rPr kumimoji="0" lang="en-US" altLang="en-US" sz="2400" b="1" i="0" u="sng" strike="noStrike" kern="0" cap="none" spc="0" normalizeH="0" baseline="0" noProof="0" dirty="0">
                <a:ln>
                  <a:noFill/>
                </a:ln>
                <a:solidFill>
                  <a:srgbClr val="191818"/>
                </a:solidFill>
                <a:effectLst/>
                <a:uLnTx/>
                <a:uFillTx/>
                <a:latin typeface="Lato"/>
                <a:ea typeface="Lato"/>
                <a:cs typeface="Lato"/>
                <a:sym typeface="Lato"/>
              </a:rPr>
              <a:t> stimuli </a:t>
            </a:r>
            <a:r>
              <a:rPr kumimoji="0" lang="en-US" altLang="en-US" sz="2400" b="1" i="0" u="none" strike="noStrike" kern="0" cap="none" spc="0" normalizeH="0" baseline="0" noProof="0" dirty="0">
                <a:ln>
                  <a:noFill/>
                </a:ln>
                <a:solidFill>
                  <a:srgbClr val="191818"/>
                </a:solidFill>
                <a:effectLst/>
                <a:uLnTx/>
                <a:uFillTx/>
                <a:latin typeface="Lato"/>
                <a:ea typeface="Lato"/>
                <a:cs typeface="Lato"/>
                <a:sym typeface="Lato"/>
              </a:rPr>
              <a:t>(units of input to the senses, as captured by the </a:t>
            </a:r>
            <a:r>
              <a:rPr kumimoji="0" lang="en-US" altLang="en-US" sz="2400" b="1" i="0" u="sng" strike="noStrike" kern="0" cap="none" spc="0" normalizeH="0" baseline="0" noProof="0" dirty="0">
                <a:ln>
                  <a:noFill/>
                </a:ln>
                <a:solidFill>
                  <a:srgbClr val="191818"/>
                </a:solidFill>
                <a:effectLst/>
                <a:uLnTx/>
                <a:uFillTx/>
                <a:latin typeface="Lato"/>
                <a:ea typeface="Lato"/>
                <a:cs typeface="Lato"/>
                <a:sym typeface="Lato"/>
              </a:rPr>
              <a:t>sensory receptors</a:t>
            </a:r>
            <a:r>
              <a:rPr kumimoji="0" lang="en-US" altLang="en-US" sz="2400" b="1" i="0" u="none" strike="noStrike" kern="0" cap="none" spc="0" normalizeH="0" baseline="0" noProof="0" dirty="0">
                <a:ln>
                  <a:noFill/>
                </a:ln>
                <a:solidFill>
                  <a:srgbClr val="191818"/>
                </a:solidFill>
                <a:effectLst/>
                <a:uLnTx/>
                <a:uFillTx/>
                <a:latin typeface="Lato"/>
                <a:ea typeface="Lato"/>
                <a:cs typeface="Lato"/>
                <a:sym typeface="Lato"/>
              </a:rPr>
              <a:t>).</a:t>
            </a:r>
          </a:p>
        </p:txBody>
      </p:sp>
      <p:pic>
        <p:nvPicPr>
          <p:cNvPr id="3" name="Picture 2">
            <a:extLst>
              <a:ext uri="{FF2B5EF4-FFF2-40B4-BE49-F238E27FC236}">
                <a16:creationId xmlns:a16="http://schemas.microsoft.com/office/drawing/2014/main" id="{72D6D2B9-3820-451F-B784-A744906F9F08}"/>
              </a:ext>
            </a:extLst>
          </p:cNvPr>
          <p:cNvPicPr>
            <a:picLocks noChangeAspect="1"/>
          </p:cNvPicPr>
          <p:nvPr/>
        </p:nvPicPr>
        <p:blipFill>
          <a:blip r:embed="rId5"/>
          <a:stretch>
            <a:fillRect/>
          </a:stretch>
        </p:blipFill>
        <p:spPr>
          <a:xfrm>
            <a:off x="5060831" y="1428065"/>
            <a:ext cx="5426720" cy="4941912"/>
          </a:xfrm>
          <a:prstGeom prst="rect">
            <a:avLst/>
          </a:prstGeom>
        </p:spPr>
      </p:pic>
    </p:spTree>
    <p:extLst>
      <p:ext uri="{BB962C8B-B14F-4D97-AF65-F5344CB8AC3E}">
        <p14:creationId xmlns:p14="http://schemas.microsoft.com/office/powerpoint/2010/main" val="3363477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1851212" cy="584775"/>
          </a:xfrm>
          <a:prstGeom prst="rect">
            <a:avLst/>
          </a:prstGeom>
        </p:spPr>
        <p:txBody>
          <a:bodyPr wrap="none">
            <a:spAutoFit/>
          </a:bodyPr>
          <a:lstStyle/>
          <a:p>
            <a:r>
              <a:rPr lang="en-US" sz="3200" b="1" dirty="0">
                <a:solidFill>
                  <a:srgbClr val="852F4A"/>
                </a:solidFill>
              </a:rPr>
              <a:t>Sensation</a:t>
            </a:r>
          </a:p>
        </p:txBody>
      </p:sp>
      <p:pic>
        <p:nvPicPr>
          <p:cNvPr id="3" name="Picture 2">
            <a:extLst>
              <a:ext uri="{FF2B5EF4-FFF2-40B4-BE49-F238E27FC236}">
                <a16:creationId xmlns:a16="http://schemas.microsoft.com/office/drawing/2014/main" id="{72D6D2B9-3820-451F-B784-A744906F9F08}"/>
              </a:ext>
            </a:extLst>
          </p:cNvPr>
          <p:cNvPicPr>
            <a:picLocks noChangeAspect="1"/>
          </p:cNvPicPr>
          <p:nvPr/>
        </p:nvPicPr>
        <p:blipFill>
          <a:blip r:embed="rId5"/>
          <a:stretch>
            <a:fillRect/>
          </a:stretch>
        </p:blipFill>
        <p:spPr>
          <a:xfrm>
            <a:off x="5060831" y="1428065"/>
            <a:ext cx="5426720" cy="4941912"/>
          </a:xfrm>
          <a:prstGeom prst="rect">
            <a:avLst/>
          </a:prstGeom>
        </p:spPr>
      </p:pic>
      <p:sp>
        <p:nvSpPr>
          <p:cNvPr id="11" name="Rectangle 10">
            <a:extLst>
              <a:ext uri="{FF2B5EF4-FFF2-40B4-BE49-F238E27FC236}">
                <a16:creationId xmlns:a16="http://schemas.microsoft.com/office/drawing/2014/main" id="{B3B78F78-60B7-4A8D-AD2C-BF730E5DD103}"/>
              </a:ext>
            </a:extLst>
          </p:cNvPr>
          <p:cNvSpPr/>
          <p:nvPr/>
        </p:nvSpPr>
        <p:spPr>
          <a:xfrm>
            <a:off x="488831" y="2943987"/>
            <a:ext cx="4572000" cy="2308324"/>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dirty="0">
                <a:ln>
                  <a:noFill/>
                </a:ln>
                <a:solidFill>
                  <a:srgbClr val="0070C0"/>
                </a:solidFill>
                <a:effectLst/>
                <a:uLnTx/>
                <a:uFillTx/>
              </a:rPr>
              <a:t>As sensory input </a:t>
            </a:r>
            <a:r>
              <a:rPr kumimoji="0" lang="en-US" altLang="en-US" sz="2400" b="0" i="1" u="none" strike="noStrike" kern="0" cap="none" spc="0" normalizeH="0" baseline="0" noProof="0" dirty="0">
                <a:ln>
                  <a:noFill/>
                </a:ln>
                <a:solidFill>
                  <a:srgbClr val="0070C0"/>
                </a:solidFill>
                <a:effectLst/>
                <a:uLnTx/>
                <a:uFillTx/>
              </a:rPr>
              <a:t>decreases</a:t>
            </a:r>
            <a:r>
              <a:rPr kumimoji="0" lang="en-US" altLang="en-US" sz="2400" b="0" i="0" u="none" strike="noStrike" kern="0" cap="none" spc="0" normalizeH="0" baseline="0" noProof="0" dirty="0">
                <a:ln>
                  <a:noFill/>
                </a:ln>
                <a:solidFill>
                  <a:srgbClr val="0070C0"/>
                </a:solidFill>
                <a:effectLst/>
                <a:uLnTx/>
                <a:uFillTx/>
              </a:rPr>
              <a:t>, our ability to detect changes in input or intensity </a:t>
            </a:r>
            <a:r>
              <a:rPr kumimoji="0" lang="en-US" altLang="en-US" sz="2400" b="0" i="1" u="none" strike="noStrike" kern="0" cap="none" spc="0" normalizeH="0" baseline="0" noProof="0" dirty="0">
                <a:ln>
                  <a:noFill/>
                </a:ln>
                <a:solidFill>
                  <a:srgbClr val="0070C0"/>
                </a:solidFill>
                <a:effectLst/>
                <a:uLnTx/>
                <a:uFillTx/>
              </a:rPr>
              <a:t>increases</a:t>
            </a:r>
            <a:r>
              <a:rPr kumimoji="0" lang="en-US" altLang="en-US" sz="2400" b="0" i="0" u="none" strike="noStrike" kern="0" cap="none" spc="0" normalizeH="0" baseline="0" noProof="0" dirty="0">
                <a:ln>
                  <a:noFill/>
                </a:ln>
                <a:solidFill>
                  <a:srgbClr val="0070C0"/>
                </a:solidFill>
                <a:effectLst/>
                <a:uLnTx/>
                <a:uFillTx/>
              </a:rPr>
              <a:t>, to the point that we attain maximum sensitivity under conditions of minimal stimulation.</a:t>
            </a:r>
          </a:p>
        </p:txBody>
      </p:sp>
    </p:spTree>
    <p:extLst>
      <p:ext uri="{BB962C8B-B14F-4D97-AF65-F5344CB8AC3E}">
        <p14:creationId xmlns:p14="http://schemas.microsoft.com/office/powerpoint/2010/main" val="1260896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Audio Sensory Input</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1094" y="2162109"/>
            <a:ext cx="4357361"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i="0" u="none" strike="noStrike" kern="0" cap="none" spc="0" normalizeH="0" baseline="0" noProof="0" dirty="0">
                <a:ln>
                  <a:noFill/>
                </a:ln>
                <a:solidFill>
                  <a:srgbClr val="191818"/>
                </a:solidFill>
                <a:effectLst/>
                <a:uLnTx/>
                <a:uFillTx/>
                <a:latin typeface="Lato"/>
                <a:ea typeface="Lato"/>
                <a:cs typeface="Lato"/>
                <a:sym typeface="Lato"/>
              </a:rPr>
              <a:t>Many companies have invested large amounts of resources in designing products and packages that emit just the right audio sensory input, after studying how consumers perceive the volumes and pitches of sounds</a:t>
            </a:r>
          </a:p>
        </p:txBody>
      </p:sp>
      <p:pic>
        <p:nvPicPr>
          <p:cNvPr id="12" name="Google Shape;217;p33">
            <a:extLst>
              <a:ext uri="{FF2B5EF4-FFF2-40B4-BE49-F238E27FC236}">
                <a16:creationId xmlns:a16="http://schemas.microsoft.com/office/drawing/2014/main" id="{116B10E4-5BA5-45E8-BAC5-E1E1551B9EBE}"/>
              </a:ext>
            </a:extLst>
          </p:cNvPr>
          <p:cNvPicPr preferRelativeResize="0"/>
          <p:nvPr/>
        </p:nvPicPr>
        <p:blipFill rotWithShape="1">
          <a:blip r:embed="rId5"/>
          <a:srcRect l="-466" r="30288" b="41365"/>
          <a:stretch/>
        </p:blipFill>
        <p:spPr>
          <a:xfrm>
            <a:off x="5054229" y="1805623"/>
            <a:ext cx="5290708" cy="4564355"/>
          </a:xfrm>
          <a:prstGeom prst="rect">
            <a:avLst/>
          </a:prstGeom>
          <a:noFill/>
          <a:ln>
            <a:noFill/>
          </a:ln>
        </p:spPr>
      </p:pic>
    </p:spTree>
    <p:extLst>
      <p:ext uri="{BB962C8B-B14F-4D97-AF65-F5344CB8AC3E}">
        <p14:creationId xmlns:p14="http://schemas.microsoft.com/office/powerpoint/2010/main" val="1997242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Audio Sensory Input</a:t>
            </a:r>
          </a:p>
        </p:txBody>
      </p:sp>
      <p:pic>
        <p:nvPicPr>
          <p:cNvPr id="4" name="Picture 3">
            <a:extLst>
              <a:ext uri="{FF2B5EF4-FFF2-40B4-BE49-F238E27FC236}">
                <a16:creationId xmlns:a16="http://schemas.microsoft.com/office/drawing/2014/main" id="{905660BF-A7A0-40A0-8CA9-C5A43C2E087E}"/>
              </a:ext>
            </a:extLst>
          </p:cNvPr>
          <p:cNvPicPr>
            <a:picLocks noChangeAspect="1"/>
          </p:cNvPicPr>
          <p:nvPr/>
        </p:nvPicPr>
        <p:blipFill rotWithShape="1">
          <a:blip r:embed="rId7"/>
          <a:srcRect t="29813" b="20749"/>
          <a:stretch/>
        </p:blipFill>
        <p:spPr>
          <a:xfrm>
            <a:off x="6595319" y="1651178"/>
            <a:ext cx="3857359" cy="4643962"/>
          </a:xfrm>
          <a:prstGeom prst="rect">
            <a:avLst/>
          </a:prstGeom>
        </p:spPr>
      </p:pic>
      <p:pic>
        <p:nvPicPr>
          <p:cNvPr id="5" name="WhatsApp Video 2023-06-18 at 16.41.15">
            <a:hlinkClick r:id="" action="ppaction://media"/>
            <a:extLst>
              <a:ext uri="{FF2B5EF4-FFF2-40B4-BE49-F238E27FC236}">
                <a16:creationId xmlns:a16="http://schemas.microsoft.com/office/drawing/2014/main" id="{4B68589A-BD8A-4C53-9EE5-0B49ABEBDCE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832207" y="1322348"/>
            <a:ext cx="5580655" cy="5301622"/>
          </a:xfrm>
          <a:prstGeom prst="rect">
            <a:avLst/>
          </a:prstGeom>
        </p:spPr>
      </p:pic>
    </p:spTree>
    <p:extLst>
      <p:ext uri="{BB962C8B-B14F-4D97-AF65-F5344CB8AC3E}">
        <p14:creationId xmlns:p14="http://schemas.microsoft.com/office/powerpoint/2010/main" val="78805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3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2066008"/>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Absolute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lowest level at which an individual can experience a sensation.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The point at which a person can detect a difference between </a:t>
            </a:r>
            <a:r>
              <a:rPr kumimoji="0" lang="en-US" sz="2000" b="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Lato"/>
                <a:ea typeface="Lato"/>
                <a:cs typeface="Lato"/>
                <a:sym typeface="Lato"/>
              </a:rPr>
              <a:t>“something” and “nothing”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is that people.</a:t>
            </a:r>
          </a:p>
        </p:txBody>
      </p:sp>
      <p:pic>
        <p:nvPicPr>
          <p:cNvPr id="3" name="Picture 2">
            <a:extLst>
              <a:ext uri="{FF2B5EF4-FFF2-40B4-BE49-F238E27FC236}">
                <a16:creationId xmlns:a16="http://schemas.microsoft.com/office/drawing/2014/main" id="{20BCDD31-A9D6-4A2C-AEC9-DE2C270C0287}"/>
              </a:ext>
            </a:extLst>
          </p:cNvPr>
          <p:cNvPicPr>
            <a:picLocks noChangeAspect="1"/>
          </p:cNvPicPr>
          <p:nvPr/>
        </p:nvPicPr>
        <p:blipFill>
          <a:blip r:embed="rId5"/>
          <a:stretch>
            <a:fillRect/>
          </a:stretch>
        </p:blipFill>
        <p:spPr>
          <a:xfrm>
            <a:off x="4626415" y="1831147"/>
            <a:ext cx="5603201" cy="4622451"/>
          </a:xfrm>
          <a:prstGeom prst="rect">
            <a:avLst/>
          </a:prstGeom>
        </p:spPr>
      </p:pic>
    </p:spTree>
    <p:extLst>
      <p:ext uri="{BB962C8B-B14F-4D97-AF65-F5344CB8AC3E}">
        <p14:creationId xmlns:p14="http://schemas.microsoft.com/office/powerpoint/2010/main" val="4076863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86080"/>
            <a:ext cx="10788586"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1687529"/>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ctr"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2. Differential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minimal difference that can be detected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between two similar stimuli ,or the just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noticeable difference (JND).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Weber’s Law suggests the minimum amount of change that can be detected depends on the size of the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initial stimulus.</a:t>
            </a:r>
          </a:p>
        </p:txBody>
      </p:sp>
      <p:pic>
        <p:nvPicPr>
          <p:cNvPr id="10" name="Picture 9" descr="C:\Users\Dr.Mayar\Desktop\coke.jpeg">
            <a:extLst>
              <a:ext uri="{FF2B5EF4-FFF2-40B4-BE49-F238E27FC236}">
                <a16:creationId xmlns:a16="http://schemas.microsoft.com/office/drawing/2014/main" id="{523294A6-347A-44CF-AC2C-91AC18AEE0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1840" y="1476036"/>
            <a:ext cx="6082802" cy="5011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893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42993" y="1233303"/>
            <a:ext cx="9926302"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3. Sensory Adaption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is becoming </a:t>
            </a:r>
            <a:r>
              <a:rPr kumimoji="0" lang="en-US" sz="2000" b="0" i="0" u="sng" strike="noStrike" kern="0" cap="none" spc="0" normalizeH="0" baseline="0" noProof="0" dirty="0">
                <a:ln>
                  <a:noFill/>
                </a:ln>
                <a:solidFill>
                  <a:srgbClr val="002060"/>
                </a:solidFill>
                <a:effectLst/>
                <a:uLnTx/>
                <a:uFillTx/>
                <a:latin typeface="Lato"/>
                <a:ea typeface="Lato"/>
                <a:cs typeface="Lato"/>
                <a:sym typeface="Lato"/>
              </a:rPr>
              <a:t>accommodated to a certain level of stimulation </a:t>
            </a: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and becoming less able to notice a particular stimulus.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Marketers care because consumers stop paying attention to their communications when they adapt to them.</a:t>
            </a:r>
          </a:p>
        </p:txBody>
      </p:sp>
      <p:pic>
        <p:nvPicPr>
          <p:cNvPr id="11" name="Picture 10" descr="C:\Users\Dr.Mayar\Desktop\1200-611393-149071424-470024234.jpg">
            <a:extLst>
              <a:ext uri="{FF2B5EF4-FFF2-40B4-BE49-F238E27FC236}">
                <a16:creationId xmlns:a16="http://schemas.microsoft.com/office/drawing/2014/main" id="{23637A61-ECF5-4AE3-91BA-C496271912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4185" y="4135837"/>
            <a:ext cx="3191838" cy="24240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0A4C588-A968-404F-B722-A0BA67365BCF}"/>
              </a:ext>
            </a:extLst>
          </p:cNvPr>
          <p:cNvPicPr>
            <a:picLocks noChangeAspect="1"/>
          </p:cNvPicPr>
          <p:nvPr/>
        </p:nvPicPr>
        <p:blipFill>
          <a:blip r:embed="rId6"/>
          <a:stretch>
            <a:fillRect/>
          </a:stretch>
        </p:blipFill>
        <p:spPr>
          <a:xfrm>
            <a:off x="283171" y="4135837"/>
            <a:ext cx="3212917" cy="2409688"/>
          </a:xfrm>
          <a:prstGeom prst="rect">
            <a:avLst/>
          </a:prstGeom>
        </p:spPr>
      </p:pic>
      <p:pic>
        <p:nvPicPr>
          <p:cNvPr id="4" name="Picture 3">
            <a:extLst>
              <a:ext uri="{FF2B5EF4-FFF2-40B4-BE49-F238E27FC236}">
                <a16:creationId xmlns:a16="http://schemas.microsoft.com/office/drawing/2014/main" id="{1FE13B10-87D4-49A8-BFE5-4D979DEC47D5}"/>
              </a:ext>
            </a:extLst>
          </p:cNvPr>
          <p:cNvPicPr>
            <a:picLocks noChangeAspect="1"/>
          </p:cNvPicPr>
          <p:nvPr/>
        </p:nvPicPr>
        <p:blipFill>
          <a:blip r:embed="rId7"/>
          <a:stretch>
            <a:fillRect/>
          </a:stretch>
        </p:blipFill>
        <p:spPr>
          <a:xfrm>
            <a:off x="7124120" y="4704491"/>
            <a:ext cx="3531445" cy="1855388"/>
          </a:xfrm>
          <a:prstGeom prst="rect">
            <a:avLst/>
          </a:prstGeom>
        </p:spPr>
      </p:pic>
      <p:pic>
        <p:nvPicPr>
          <p:cNvPr id="5" name="Picture 4">
            <a:extLst>
              <a:ext uri="{FF2B5EF4-FFF2-40B4-BE49-F238E27FC236}">
                <a16:creationId xmlns:a16="http://schemas.microsoft.com/office/drawing/2014/main" id="{B0BFC8DC-6847-446B-BC52-8DFE2A84D1CF}"/>
              </a:ext>
            </a:extLst>
          </p:cNvPr>
          <p:cNvPicPr>
            <a:picLocks noChangeAspect="1"/>
          </p:cNvPicPr>
          <p:nvPr/>
        </p:nvPicPr>
        <p:blipFill rotWithShape="1">
          <a:blip r:embed="rId8"/>
          <a:srcRect t="20149" b="16655"/>
          <a:stretch/>
        </p:blipFill>
        <p:spPr>
          <a:xfrm>
            <a:off x="7946030" y="3019767"/>
            <a:ext cx="2346126" cy="1482651"/>
          </a:xfrm>
          <a:prstGeom prst="rect">
            <a:avLst/>
          </a:prstGeom>
        </p:spPr>
      </p:pic>
    </p:spTree>
    <p:extLst>
      <p:ext uri="{BB962C8B-B14F-4D97-AF65-F5344CB8AC3E}">
        <p14:creationId xmlns:p14="http://schemas.microsoft.com/office/powerpoint/2010/main" val="1292300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40242" y="1318043"/>
            <a:ext cx="343310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4. Ambush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Placing ads in places where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consumers do not expect to see them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and cannot readily avoid them.</a:t>
            </a:r>
            <a:endParaRPr lang="en-US" sz="2400"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Guerilla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i="1" kern="0" dirty="0">
                <a:solidFill>
                  <a:srgbClr val="002060"/>
                </a:solidFill>
                <a:effectLst>
                  <a:outerShdw blurRad="38100" dist="38100" dir="2700000" algn="tl">
                    <a:srgbClr val="000000">
                      <a:alpha val="43137"/>
                    </a:srgbClr>
                  </a:outerShdw>
                </a:effectLst>
              </a:rPr>
              <a:t>Activation</a:t>
            </a:r>
            <a:endPar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sym typeface="Lato"/>
            </a:endParaRPr>
          </a:p>
        </p:txBody>
      </p:sp>
      <p:pic>
        <p:nvPicPr>
          <p:cNvPr id="6" name="Picture 5">
            <a:extLst>
              <a:ext uri="{FF2B5EF4-FFF2-40B4-BE49-F238E27FC236}">
                <a16:creationId xmlns:a16="http://schemas.microsoft.com/office/drawing/2014/main" id="{F01E60C6-F1BE-40ED-9365-0362576F65B8}"/>
              </a:ext>
            </a:extLst>
          </p:cNvPr>
          <p:cNvPicPr>
            <a:picLocks noChangeAspect="1"/>
          </p:cNvPicPr>
          <p:nvPr/>
        </p:nvPicPr>
        <p:blipFill>
          <a:blip r:embed="rId5"/>
          <a:stretch>
            <a:fillRect/>
          </a:stretch>
        </p:blipFill>
        <p:spPr>
          <a:xfrm>
            <a:off x="5377735" y="4056311"/>
            <a:ext cx="2998841" cy="2486149"/>
          </a:xfrm>
          <a:prstGeom prst="rect">
            <a:avLst/>
          </a:prstGeom>
        </p:spPr>
      </p:pic>
      <p:pic>
        <p:nvPicPr>
          <p:cNvPr id="3" name="Picture 2">
            <a:extLst>
              <a:ext uri="{FF2B5EF4-FFF2-40B4-BE49-F238E27FC236}">
                <a16:creationId xmlns:a16="http://schemas.microsoft.com/office/drawing/2014/main" id="{C78043CB-899C-4756-9977-43512118DA49}"/>
              </a:ext>
            </a:extLst>
          </p:cNvPr>
          <p:cNvPicPr>
            <a:picLocks noChangeAspect="1"/>
          </p:cNvPicPr>
          <p:nvPr/>
        </p:nvPicPr>
        <p:blipFill>
          <a:blip r:embed="rId6"/>
          <a:stretch>
            <a:fillRect/>
          </a:stretch>
        </p:blipFill>
        <p:spPr>
          <a:xfrm>
            <a:off x="7614677" y="1181329"/>
            <a:ext cx="3090381" cy="2410497"/>
          </a:xfrm>
          <a:prstGeom prst="rect">
            <a:avLst/>
          </a:prstGeom>
        </p:spPr>
      </p:pic>
      <p:pic>
        <p:nvPicPr>
          <p:cNvPr id="4" name="Picture 3">
            <a:extLst>
              <a:ext uri="{FF2B5EF4-FFF2-40B4-BE49-F238E27FC236}">
                <a16:creationId xmlns:a16="http://schemas.microsoft.com/office/drawing/2014/main" id="{2BB3ADDB-2C48-4CD7-979D-E56CCEF54D4D}"/>
              </a:ext>
            </a:extLst>
          </p:cNvPr>
          <p:cNvPicPr>
            <a:picLocks noChangeAspect="1"/>
          </p:cNvPicPr>
          <p:nvPr/>
        </p:nvPicPr>
        <p:blipFill rotWithShape="1">
          <a:blip r:embed="rId7"/>
          <a:srcRect b="31446"/>
          <a:stretch/>
        </p:blipFill>
        <p:spPr>
          <a:xfrm>
            <a:off x="635520" y="4775468"/>
            <a:ext cx="4702482" cy="1813351"/>
          </a:xfrm>
          <a:prstGeom prst="rect">
            <a:avLst/>
          </a:prstGeom>
        </p:spPr>
      </p:pic>
      <p:pic>
        <p:nvPicPr>
          <p:cNvPr id="5" name="Picture 4">
            <a:extLst>
              <a:ext uri="{FF2B5EF4-FFF2-40B4-BE49-F238E27FC236}">
                <a16:creationId xmlns:a16="http://schemas.microsoft.com/office/drawing/2014/main" id="{50C47A5F-3B6C-4C81-AF18-591948CC776B}"/>
              </a:ext>
            </a:extLst>
          </p:cNvPr>
          <p:cNvPicPr>
            <a:picLocks noChangeAspect="1"/>
          </p:cNvPicPr>
          <p:nvPr/>
        </p:nvPicPr>
        <p:blipFill>
          <a:blip r:embed="rId8"/>
          <a:stretch>
            <a:fillRect/>
          </a:stretch>
        </p:blipFill>
        <p:spPr>
          <a:xfrm>
            <a:off x="4318377" y="1682424"/>
            <a:ext cx="3223735" cy="1813351"/>
          </a:xfrm>
          <a:prstGeom prst="rect">
            <a:avLst/>
          </a:prstGeom>
        </p:spPr>
      </p:pic>
      <p:pic>
        <p:nvPicPr>
          <p:cNvPr id="7" name="Picture 6">
            <a:extLst>
              <a:ext uri="{FF2B5EF4-FFF2-40B4-BE49-F238E27FC236}">
                <a16:creationId xmlns:a16="http://schemas.microsoft.com/office/drawing/2014/main" id="{72ED2824-8AC1-485C-92C9-56641878113B}"/>
              </a:ext>
            </a:extLst>
          </p:cNvPr>
          <p:cNvPicPr>
            <a:picLocks noChangeAspect="1"/>
          </p:cNvPicPr>
          <p:nvPr/>
        </p:nvPicPr>
        <p:blipFill>
          <a:blip r:embed="rId9"/>
          <a:stretch>
            <a:fillRect/>
          </a:stretch>
        </p:blipFill>
        <p:spPr>
          <a:xfrm>
            <a:off x="8659191" y="3664818"/>
            <a:ext cx="2122828" cy="2953820"/>
          </a:xfrm>
          <a:prstGeom prst="rect">
            <a:avLst/>
          </a:prstGeom>
        </p:spPr>
      </p:pic>
    </p:spTree>
    <p:extLst>
      <p:ext uri="{BB962C8B-B14F-4D97-AF65-F5344CB8AC3E}">
        <p14:creationId xmlns:p14="http://schemas.microsoft.com/office/powerpoint/2010/main" val="544150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606058" y="1193448"/>
            <a:ext cx="10068188"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5. Experiential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Allows customers to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engage and interact with offerings in sensory ways in order to create emotional bonds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between consumers and marketing offerings.</a:t>
            </a:r>
          </a:p>
        </p:txBody>
      </p:sp>
      <p:pic>
        <p:nvPicPr>
          <p:cNvPr id="3" name="Picture 2">
            <a:extLst>
              <a:ext uri="{FF2B5EF4-FFF2-40B4-BE49-F238E27FC236}">
                <a16:creationId xmlns:a16="http://schemas.microsoft.com/office/drawing/2014/main" id="{EE5BC0AD-7783-451B-8571-9B1310227781}"/>
              </a:ext>
            </a:extLst>
          </p:cNvPr>
          <p:cNvPicPr>
            <a:picLocks noChangeAspect="1"/>
          </p:cNvPicPr>
          <p:nvPr/>
        </p:nvPicPr>
        <p:blipFill>
          <a:blip r:embed="rId5"/>
          <a:stretch>
            <a:fillRect/>
          </a:stretch>
        </p:blipFill>
        <p:spPr>
          <a:xfrm>
            <a:off x="349091" y="3971889"/>
            <a:ext cx="3271347" cy="2182960"/>
          </a:xfrm>
          <a:prstGeom prst="rect">
            <a:avLst/>
          </a:prstGeom>
        </p:spPr>
      </p:pic>
      <p:pic>
        <p:nvPicPr>
          <p:cNvPr id="4" name="Picture 3">
            <a:extLst>
              <a:ext uri="{FF2B5EF4-FFF2-40B4-BE49-F238E27FC236}">
                <a16:creationId xmlns:a16="http://schemas.microsoft.com/office/drawing/2014/main" id="{75790020-E108-4293-9D11-C6E7584E5716}"/>
              </a:ext>
            </a:extLst>
          </p:cNvPr>
          <p:cNvPicPr>
            <a:picLocks noChangeAspect="1"/>
          </p:cNvPicPr>
          <p:nvPr/>
        </p:nvPicPr>
        <p:blipFill>
          <a:blip r:embed="rId6"/>
          <a:stretch>
            <a:fillRect/>
          </a:stretch>
        </p:blipFill>
        <p:spPr>
          <a:xfrm>
            <a:off x="3754969" y="3120460"/>
            <a:ext cx="6976500" cy="3488250"/>
          </a:xfrm>
          <a:prstGeom prst="rect">
            <a:avLst/>
          </a:prstGeom>
        </p:spPr>
      </p:pic>
    </p:spTree>
    <p:extLst>
      <p:ext uri="{BB962C8B-B14F-4D97-AF65-F5344CB8AC3E}">
        <p14:creationId xmlns:p14="http://schemas.microsoft.com/office/powerpoint/2010/main" val="883432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69753" y="1687529"/>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6. Subliminal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Stimuli that are too weak or too brief to be consciously seen or heard.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They may be strong enough to be perceived by one or more receptor cells. </a:t>
            </a:r>
          </a:p>
        </p:txBody>
      </p:sp>
      <p:pic>
        <p:nvPicPr>
          <p:cNvPr id="5" name="Picture 4">
            <a:extLst>
              <a:ext uri="{FF2B5EF4-FFF2-40B4-BE49-F238E27FC236}">
                <a16:creationId xmlns:a16="http://schemas.microsoft.com/office/drawing/2014/main" id="{046FA5DD-EFC8-437D-AB5F-50A3219E80B5}"/>
              </a:ext>
            </a:extLst>
          </p:cNvPr>
          <p:cNvPicPr>
            <a:picLocks noChangeAspect="1"/>
          </p:cNvPicPr>
          <p:nvPr/>
        </p:nvPicPr>
        <p:blipFill>
          <a:blip r:embed="rId5"/>
          <a:stretch>
            <a:fillRect/>
          </a:stretch>
        </p:blipFill>
        <p:spPr>
          <a:xfrm>
            <a:off x="4894281" y="1498360"/>
            <a:ext cx="5950729" cy="4876069"/>
          </a:xfrm>
          <a:prstGeom prst="rect">
            <a:avLst/>
          </a:prstGeom>
        </p:spPr>
      </p:pic>
    </p:spTree>
    <p:extLst>
      <p:ext uri="{BB962C8B-B14F-4D97-AF65-F5344CB8AC3E}">
        <p14:creationId xmlns:p14="http://schemas.microsoft.com/office/powerpoint/2010/main" val="13860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417E0BAE-80A9-41D0-BD4C-C458CE27203F}"/>
              </a:ext>
            </a:extLst>
          </p:cNvPr>
          <p:cNvPicPr>
            <a:picLocks noChangeAspect="1"/>
          </p:cNvPicPr>
          <p:nvPr/>
        </p:nvPicPr>
        <p:blipFill>
          <a:blip r:embed="rId2"/>
          <a:stretch>
            <a:fillRect/>
          </a:stretch>
        </p:blipFill>
        <p:spPr>
          <a:xfrm>
            <a:off x="80854" y="-424692"/>
            <a:ext cx="12111145" cy="7429526"/>
          </a:xfrm>
          <a:prstGeom prst="rect">
            <a:avLst/>
          </a:prstGeom>
        </p:spPr>
      </p:pic>
    </p:spTree>
    <p:extLst>
      <p:ext uri="{BB962C8B-B14F-4D97-AF65-F5344CB8AC3E}">
        <p14:creationId xmlns:p14="http://schemas.microsoft.com/office/powerpoint/2010/main" val="1565058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 company name&#10;&#10;Description automatically generated">
            <a:extLst>
              <a:ext uri="{FF2B5EF4-FFF2-40B4-BE49-F238E27FC236}">
                <a16:creationId xmlns:a16="http://schemas.microsoft.com/office/drawing/2014/main" id="{E139E3A8-F80A-416C-B7CC-F82F04C77B1C}"/>
              </a:ext>
            </a:extLst>
          </p:cNvPr>
          <p:cNvPicPr>
            <a:picLocks noChangeAspect="1"/>
          </p:cNvPicPr>
          <p:nvPr/>
        </p:nvPicPr>
        <p:blipFill>
          <a:blip r:embed="rId2"/>
          <a:stretch>
            <a:fillRect/>
          </a:stretch>
        </p:blipFill>
        <p:spPr>
          <a:xfrm>
            <a:off x="436973" y="135783"/>
            <a:ext cx="11111180" cy="6722217"/>
          </a:xfrm>
          <a:prstGeom prst="rect">
            <a:avLst/>
          </a:prstGeom>
        </p:spPr>
      </p:pic>
    </p:spTree>
    <p:extLst>
      <p:ext uri="{BB962C8B-B14F-4D97-AF65-F5344CB8AC3E}">
        <p14:creationId xmlns:p14="http://schemas.microsoft.com/office/powerpoint/2010/main" val="3589316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69753" y="1687529"/>
            <a:ext cx="6051595" cy="441532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Physical stimuli </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that affect consumers’ perceptions of products and evoke attention include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the product itself, its attributes, package design, brand name, advertisements, and commercials</a:t>
            </a:r>
            <a:r>
              <a:rPr kumimoji="0" lang="en-US" altLang="en-US" sz="2000" b="0" i="0" strike="noStrike" kern="0" cap="none" spc="0" normalizeH="0" baseline="0" noProof="0" dirty="0">
                <a:ln>
                  <a:noFill/>
                </a:ln>
                <a:solidFill>
                  <a:srgbClr val="002060"/>
                </a:solidFill>
                <a:effectLst/>
                <a:uLnTx/>
                <a:uFillTx/>
                <a:latin typeface="Lato"/>
                <a:ea typeface="Lato"/>
                <a:cs typeface="Lato"/>
                <a:sym typeface="Lato"/>
              </a:rPr>
              <a:t> (including copy claims, choice and gender of model, positioning of model, size of ad, and typography),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and placement of promotional messages</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 within the advertising space. </a:t>
            </a:r>
          </a:p>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endPar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endParaRPr>
          </a:p>
        </p:txBody>
      </p:sp>
      <p:pic>
        <p:nvPicPr>
          <p:cNvPr id="3" name="Picture 2">
            <a:extLst>
              <a:ext uri="{FF2B5EF4-FFF2-40B4-BE49-F238E27FC236}">
                <a16:creationId xmlns:a16="http://schemas.microsoft.com/office/drawing/2014/main" id="{74BADCAC-EA59-43F0-A144-9CB03E87D486}"/>
              </a:ext>
            </a:extLst>
          </p:cNvPr>
          <p:cNvPicPr>
            <a:picLocks noChangeAspect="1"/>
          </p:cNvPicPr>
          <p:nvPr/>
        </p:nvPicPr>
        <p:blipFill>
          <a:blip r:embed="rId5"/>
          <a:stretch>
            <a:fillRect/>
          </a:stretch>
        </p:blipFill>
        <p:spPr>
          <a:xfrm>
            <a:off x="6545242" y="1428065"/>
            <a:ext cx="4234320" cy="4916516"/>
          </a:xfrm>
          <a:prstGeom prst="rect">
            <a:avLst/>
          </a:prstGeom>
        </p:spPr>
      </p:pic>
    </p:spTree>
    <p:extLst>
      <p:ext uri="{BB962C8B-B14F-4D97-AF65-F5344CB8AC3E}">
        <p14:creationId xmlns:p14="http://schemas.microsoft.com/office/powerpoint/2010/main" val="177970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69754" y="1687529"/>
            <a:ext cx="4428278" cy="441532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indent="-342900" algn="l">
              <a:spcBef>
                <a:spcPct val="20000"/>
              </a:spcBef>
              <a:buClrTx/>
              <a:buSzTx/>
              <a:buFont typeface="Arial" pitchFamily="34" charset="0"/>
              <a:buChar char="•"/>
              <a:defRPr/>
            </a:pPr>
            <a:r>
              <a:rPr kumimoji="0" lang="en-US" altLang="en-US" sz="24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Ads</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that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contrast with their environments </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are very likely to be noticed. Contrast is one of the most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attention-compelling</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attributes of a stimulus. </a:t>
            </a: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Calibri"/>
                <a:ea typeface="+mn-ea"/>
                <a:cs typeface="+mn-cs"/>
              </a:rPr>
              <a:t>Shocking and unrealistic images provoke attention.</a:t>
            </a:r>
          </a:p>
          <a:p>
            <a:pPr marL="0" marR="0" lvl="0" indent="0" algn="l" defTabSz="914400" rtl="0" eaLnBrk="1" fontAlgn="auto" latinLnBrk="0" hangingPunct="1">
              <a:lnSpc>
                <a:spcPct val="100000"/>
              </a:lnSpc>
              <a:spcBef>
                <a:spcPct val="20000"/>
              </a:spcBef>
              <a:spcAft>
                <a:spcPts val="0"/>
              </a:spcAft>
              <a:buClrTx/>
              <a:buSzTx/>
              <a:buNone/>
              <a:tabLst/>
              <a:defRPr/>
            </a:pPr>
            <a:r>
              <a:rPr lang="en-US" altLang="en-US" sz="2400" i="1" dirty="0">
                <a:solidFill>
                  <a:srgbClr val="002060"/>
                </a:solidFill>
                <a:effectLst>
                  <a:outerShdw blurRad="38100" dist="38100" dir="2700000" algn="tl">
                    <a:srgbClr val="000000">
                      <a:alpha val="43137"/>
                    </a:srgbClr>
                  </a:outerShdw>
                </a:effectLst>
                <a:latin typeface="Calibri"/>
                <a:ea typeface="+mn-ea"/>
                <a:cs typeface="+mn-cs"/>
              </a:rPr>
              <a:t>Buzz Marketing</a:t>
            </a:r>
            <a:r>
              <a:rPr kumimoji="0" lang="en-US" alt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rPr>
              <a:t> </a:t>
            </a:r>
            <a:endParaRPr kumimoji="0" 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p:txBody>
      </p:sp>
      <p:pic>
        <p:nvPicPr>
          <p:cNvPr id="10" name="Content Placeholder 6">
            <a:extLst>
              <a:ext uri="{FF2B5EF4-FFF2-40B4-BE49-F238E27FC236}">
                <a16:creationId xmlns:a16="http://schemas.microsoft.com/office/drawing/2014/main" id="{9EBE3B5B-1EAF-4053-9B9F-0DC4F9915AB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42929" y="1428065"/>
            <a:ext cx="5501271" cy="497707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62451CAA-5145-4F7D-8826-6C0C325D5342}"/>
              </a:ext>
            </a:extLst>
          </p:cNvPr>
          <p:cNvPicPr>
            <a:picLocks noChangeAspect="1"/>
          </p:cNvPicPr>
          <p:nvPr/>
        </p:nvPicPr>
        <p:blipFill rotWithShape="1">
          <a:blip r:embed="rId6"/>
          <a:srcRect l="6194" t="6603" r="51306" b="4969"/>
          <a:stretch/>
        </p:blipFill>
        <p:spPr>
          <a:xfrm>
            <a:off x="8260422" y="2671281"/>
            <a:ext cx="1665832" cy="2070622"/>
          </a:xfrm>
          <a:prstGeom prst="rect">
            <a:avLst/>
          </a:prstGeom>
        </p:spPr>
      </p:pic>
      <p:pic>
        <p:nvPicPr>
          <p:cNvPr id="14" name="Picture 13">
            <a:extLst>
              <a:ext uri="{FF2B5EF4-FFF2-40B4-BE49-F238E27FC236}">
                <a16:creationId xmlns:a16="http://schemas.microsoft.com/office/drawing/2014/main" id="{5CC9D74B-B283-4055-8F4D-D475837F093E}"/>
              </a:ext>
            </a:extLst>
          </p:cNvPr>
          <p:cNvPicPr>
            <a:picLocks noChangeAspect="1"/>
          </p:cNvPicPr>
          <p:nvPr/>
        </p:nvPicPr>
        <p:blipFill rotWithShape="1">
          <a:blip r:embed="rId6"/>
          <a:srcRect l="6194" t="6603" r="51306" b="4969"/>
          <a:stretch/>
        </p:blipFill>
        <p:spPr>
          <a:xfrm>
            <a:off x="5813422" y="2267236"/>
            <a:ext cx="1183905" cy="1471589"/>
          </a:xfrm>
          <a:prstGeom prst="rect">
            <a:avLst/>
          </a:prstGeom>
        </p:spPr>
      </p:pic>
    </p:spTree>
    <p:extLst>
      <p:ext uri="{BB962C8B-B14F-4D97-AF65-F5344CB8AC3E}">
        <p14:creationId xmlns:p14="http://schemas.microsoft.com/office/powerpoint/2010/main" val="431015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69753" y="1687529"/>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Expectations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lvl="0" indent="0" algn="l" rtl="0">
              <a:spcBef>
                <a:spcPts val="0"/>
              </a:spcBef>
              <a:spcAft>
                <a:spcPts val="0"/>
              </a:spcAft>
              <a:buNone/>
            </a:pPr>
            <a:r>
              <a:rPr lang="en-US" sz="2400" u="sng" dirty="0">
                <a:solidFill>
                  <a:srgbClr val="002060"/>
                </a:solidFill>
                <a:latin typeface="Lato"/>
                <a:ea typeface="Lato"/>
                <a:cs typeface="Lato"/>
                <a:sym typeface="Lato"/>
              </a:rPr>
              <a:t>People usually see what they expect to see, </a:t>
            </a:r>
            <a:r>
              <a:rPr lang="en-US" sz="2400" dirty="0">
                <a:solidFill>
                  <a:srgbClr val="002060"/>
                </a:solidFill>
                <a:latin typeface="Lato"/>
                <a:ea typeface="Lato"/>
                <a:cs typeface="Lato"/>
                <a:sym typeface="Lato"/>
              </a:rPr>
              <a:t>usually based on </a:t>
            </a:r>
          </a:p>
          <a:p>
            <a:pPr marL="0" lvl="0" indent="0" algn="l" rtl="0">
              <a:spcBef>
                <a:spcPts val="0"/>
              </a:spcBef>
              <a:spcAft>
                <a:spcPts val="0"/>
              </a:spcAft>
              <a:buNone/>
            </a:pPr>
            <a:r>
              <a:rPr lang="en-US" sz="2400" dirty="0">
                <a:solidFill>
                  <a:srgbClr val="002060"/>
                </a:solidFill>
                <a:latin typeface="Lato"/>
                <a:ea typeface="Lato"/>
                <a:cs typeface="Lato"/>
                <a:sym typeface="Lato"/>
              </a:rPr>
              <a:t>1.familiarity, </a:t>
            </a:r>
          </a:p>
          <a:p>
            <a:pPr marL="0" lvl="0" indent="0" algn="l" rtl="0">
              <a:spcBef>
                <a:spcPts val="0"/>
              </a:spcBef>
              <a:spcAft>
                <a:spcPts val="0"/>
              </a:spcAft>
              <a:buNone/>
            </a:pPr>
            <a:r>
              <a:rPr lang="en-US" sz="2400" dirty="0">
                <a:solidFill>
                  <a:srgbClr val="002060"/>
                </a:solidFill>
                <a:latin typeface="Lato"/>
                <a:ea typeface="Lato"/>
                <a:cs typeface="Lato"/>
                <a:sym typeface="Lato"/>
              </a:rPr>
              <a:t>2.previous experience, </a:t>
            </a:r>
          </a:p>
          <a:p>
            <a:pPr marL="0" lvl="0" indent="0" algn="l" rtl="0">
              <a:spcBef>
                <a:spcPts val="0"/>
              </a:spcBef>
              <a:spcAft>
                <a:spcPts val="0"/>
              </a:spcAft>
              <a:buNone/>
            </a:pPr>
            <a:r>
              <a:rPr lang="en-US" sz="2400" dirty="0">
                <a:solidFill>
                  <a:srgbClr val="002060"/>
                </a:solidFill>
                <a:latin typeface="Lato"/>
                <a:ea typeface="Lato"/>
                <a:cs typeface="Lato"/>
                <a:sym typeface="Lato"/>
              </a:rPr>
              <a:t>3.preconditioned set of expectations</a:t>
            </a:r>
            <a:r>
              <a:rPr lang="en-US" sz="2400" dirty="0">
                <a:solidFill>
                  <a:schemeClr val="bg1"/>
                </a:solidFill>
                <a:latin typeface="Lato"/>
                <a:ea typeface="Lato"/>
                <a:cs typeface="Lato"/>
                <a:sym typeface="Lato"/>
              </a:rPr>
              <a:t>. </a:t>
            </a:r>
          </a:p>
        </p:txBody>
      </p:sp>
      <p:pic>
        <p:nvPicPr>
          <p:cNvPr id="10" name="Picture 2" descr="Image result for product expectations examples">
            <a:extLst>
              <a:ext uri="{FF2B5EF4-FFF2-40B4-BE49-F238E27FC236}">
                <a16:creationId xmlns:a16="http://schemas.microsoft.com/office/drawing/2014/main" id="{CDFF8665-487C-4E11-9238-D10493F572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8909" y="1473754"/>
            <a:ext cx="5917311" cy="4829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1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121888"/>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69753" y="1687529"/>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2. Motives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2060"/>
              </a:solidFill>
            </a:endParaRPr>
          </a:p>
          <a:p>
            <a:pPr marL="0" lvl="0" indent="0" algn="l" rtl="0">
              <a:spcBef>
                <a:spcPts val="0"/>
              </a:spcBef>
              <a:spcAft>
                <a:spcPts val="0"/>
              </a:spcAft>
              <a:buNone/>
            </a:pPr>
            <a:r>
              <a:rPr lang="en-US" sz="2400" dirty="0">
                <a:solidFill>
                  <a:srgbClr val="002060"/>
                </a:solidFill>
                <a:latin typeface="Lato"/>
                <a:ea typeface="Lato"/>
                <a:cs typeface="Lato"/>
                <a:sym typeface="Lato"/>
              </a:rPr>
              <a:t>People tend </a:t>
            </a:r>
            <a:r>
              <a:rPr lang="en-US" sz="2400" u="sng" dirty="0">
                <a:solidFill>
                  <a:srgbClr val="002060"/>
                </a:solidFill>
                <a:latin typeface="Lato"/>
                <a:ea typeface="Lato"/>
                <a:cs typeface="Lato"/>
                <a:sym typeface="Lato"/>
              </a:rPr>
              <a:t>to perceive the things they need or want:</a:t>
            </a:r>
          </a:p>
          <a:p>
            <a:pPr marL="0" lvl="0" indent="0" algn="l" rtl="0">
              <a:spcBef>
                <a:spcPts val="0"/>
              </a:spcBef>
              <a:spcAft>
                <a:spcPts val="0"/>
              </a:spcAft>
              <a:buNone/>
            </a:pPr>
            <a:endParaRPr lang="en-US" sz="2400" dirty="0">
              <a:solidFill>
                <a:srgbClr val="002060"/>
              </a:solidFill>
              <a:latin typeface="Lato"/>
              <a:ea typeface="Lato"/>
              <a:cs typeface="Lato"/>
              <a:sym typeface="Lato"/>
            </a:endParaRPr>
          </a:p>
          <a:p>
            <a:pPr marL="0" lvl="0" indent="0" algn="l" rtl="0">
              <a:spcBef>
                <a:spcPts val="0"/>
              </a:spcBef>
              <a:spcAft>
                <a:spcPts val="0"/>
              </a:spcAft>
              <a:buNone/>
            </a:pPr>
            <a:r>
              <a:rPr lang="en-US" sz="2400" dirty="0">
                <a:solidFill>
                  <a:srgbClr val="002060"/>
                </a:solidFill>
                <a:latin typeface="Lato"/>
                <a:ea typeface="Lato"/>
                <a:cs typeface="Lato"/>
                <a:sym typeface="Lato"/>
              </a:rPr>
              <a:t>The </a:t>
            </a:r>
            <a:r>
              <a:rPr lang="en-US" sz="2400" u="sng" dirty="0">
                <a:solidFill>
                  <a:srgbClr val="002060"/>
                </a:solidFill>
                <a:latin typeface="Lato"/>
                <a:ea typeface="Lato"/>
                <a:cs typeface="Lato"/>
                <a:sym typeface="Lato"/>
              </a:rPr>
              <a:t>stronger the need</a:t>
            </a:r>
            <a:r>
              <a:rPr lang="en-US" sz="2400" dirty="0">
                <a:solidFill>
                  <a:srgbClr val="002060"/>
                </a:solidFill>
                <a:latin typeface="Lato"/>
                <a:ea typeface="Lato"/>
                <a:cs typeface="Lato"/>
                <a:sym typeface="Lato"/>
              </a:rPr>
              <a:t>, the </a:t>
            </a:r>
            <a:r>
              <a:rPr lang="en-US" sz="2400" u="sng" dirty="0">
                <a:solidFill>
                  <a:srgbClr val="002060"/>
                </a:solidFill>
                <a:latin typeface="Lato"/>
                <a:ea typeface="Lato"/>
                <a:cs typeface="Lato"/>
                <a:sym typeface="Lato"/>
              </a:rPr>
              <a:t>greater the tendency to ignore unrelated stimuli </a:t>
            </a:r>
            <a:r>
              <a:rPr lang="en-US" sz="2400" dirty="0">
                <a:solidFill>
                  <a:srgbClr val="002060"/>
                </a:solidFill>
                <a:latin typeface="Lato"/>
                <a:ea typeface="Lato"/>
                <a:cs typeface="Lato"/>
                <a:sym typeface="Lato"/>
              </a:rPr>
              <a:t>in the environment. </a:t>
            </a:r>
          </a:p>
        </p:txBody>
      </p:sp>
      <p:pic>
        <p:nvPicPr>
          <p:cNvPr id="11" name="Picture 10" descr="Image result for product motives examples">
            <a:extLst>
              <a:ext uri="{FF2B5EF4-FFF2-40B4-BE49-F238E27FC236}">
                <a16:creationId xmlns:a16="http://schemas.microsoft.com/office/drawing/2014/main" id="{577FCCE6-50CA-4B9F-84BF-5161027166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3915" y="1428065"/>
            <a:ext cx="6112002" cy="4988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882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041" y="1252030"/>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6087" y="142806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A. Consumer’s Selective Exposure</a:t>
            </a:r>
            <a:endParaRPr kumimoji="0" lang="en-US" sz="2400" b="1" u="none" strike="noStrike" kern="0" cap="none" spc="0" normalizeH="0" baseline="0" noProof="0" dirty="0">
              <a:ln>
                <a:noFill/>
              </a:ln>
              <a:solidFill>
                <a:srgbClr val="000000"/>
              </a:solidFill>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600" u="sng" kern="0" dirty="0">
              <a:solidFill>
                <a:srgbClr val="002060"/>
              </a:solidFill>
            </a:endParaRPr>
          </a:p>
          <a:p>
            <a:pPr algn="l"/>
            <a:r>
              <a:rPr lang="en-US" altLang="en-US" sz="2400" dirty="0">
                <a:solidFill>
                  <a:srgbClr val="002060"/>
                </a:solidFill>
              </a:rPr>
              <a:t>consumers tune out messages that they </a:t>
            </a:r>
            <a:r>
              <a:rPr lang="en-US" altLang="en-US" sz="2400" b="1" dirty="0">
                <a:solidFill>
                  <a:srgbClr val="002060"/>
                </a:solidFill>
              </a:rPr>
              <a:t>find pleasant or with which they are sympathetic</a:t>
            </a:r>
            <a:r>
              <a:rPr lang="en-US" altLang="en-US" sz="2400" dirty="0">
                <a:solidFill>
                  <a:srgbClr val="002060"/>
                </a:solidFill>
              </a:rPr>
              <a:t>, and they actively </a:t>
            </a:r>
            <a:r>
              <a:rPr lang="en-US" altLang="en-US" sz="2400" u="sng" dirty="0">
                <a:solidFill>
                  <a:srgbClr val="002060"/>
                </a:solidFill>
              </a:rPr>
              <a:t>avoid painful or threatening ones. </a:t>
            </a:r>
          </a:p>
          <a:p>
            <a:pPr algn="l"/>
            <a:r>
              <a:rPr lang="en-US" altLang="en-US" sz="2400" dirty="0">
                <a:solidFill>
                  <a:srgbClr val="002060"/>
                </a:solidFill>
              </a:rPr>
              <a:t>advertisements that reassure them of the </a:t>
            </a:r>
            <a:r>
              <a:rPr lang="en-US" altLang="en-US" sz="2400" u="sng" dirty="0">
                <a:solidFill>
                  <a:srgbClr val="002060"/>
                </a:solidFill>
              </a:rPr>
              <a:t>wisdom of their purchase decisions</a:t>
            </a:r>
            <a:r>
              <a:rPr lang="en-US" altLang="en-US" sz="2400" dirty="0">
                <a:solidFill>
                  <a:srgbClr val="002060"/>
                </a:solidFill>
              </a:rPr>
              <a:t>.  </a:t>
            </a:r>
          </a:p>
          <a:p>
            <a:pPr marL="728663" lvl="1" indent="-385763" algn="l">
              <a:buFont typeface="+mj-lt"/>
              <a:buAutoNum type="alphaLcPeriod"/>
            </a:pPr>
            <a:endParaRPr lang="en-US" altLang="en-US" sz="2400" dirty="0">
              <a:solidFill>
                <a:srgbClr val="002060"/>
              </a:solidFill>
            </a:endParaRPr>
          </a:p>
          <a:p>
            <a:pPr lvl="1"/>
            <a:endParaRPr lang="en-US" altLang="en-US" sz="1600" dirty="0">
              <a:solidFill>
                <a:schemeClr val="bg1"/>
              </a:solidFill>
            </a:endParaRPr>
          </a:p>
        </p:txBody>
      </p:sp>
      <p:pic>
        <p:nvPicPr>
          <p:cNvPr id="10" name="Picture 2" descr="C:\Users\Dr.Mayar\Desktop\A+Consumer’s+Selective+Exposure.jpg">
            <a:extLst>
              <a:ext uri="{FF2B5EF4-FFF2-40B4-BE49-F238E27FC236}">
                <a16:creationId xmlns:a16="http://schemas.microsoft.com/office/drawing/2014/main" id="{311BD1D5-F29C-4B23-A56E-57DBDCB457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7203" y="1337939"/>
            <a:ext cx="5370815" cy="522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148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041" y="1252030"/>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6087" y="142806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B. Selective Attention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kern="0" dirty="0">
                <a:solidFill>
                  <a:srgbClr val="002060"/>
                </a:solidFill>
              </a:rPr>
              <a:t>C</a:t>
            </a:r>
            <a:r>
              <a:rPr kumimoji="0" lang="en-US" sz="2400" b="0" i="0" u="none" strike="noStrike" kern="0" cap="none" spc="0" normalizeH="0" baseline="0" noProof="0" dirty="0" err="1">
                <a:ln>
                  <a:noFill/>
                </a:ln>
                <a:solidFill>
                  <a:srgbClr val="002060"/>
                </a:solidFill>
                <a:effectLst/>
                <a:uLnTx/>
                <a:uFillTx/>
                <a:latin typeface="Lato"/>
                <a:ea typeface="Lato"/>
                <a:cs typeface="Lato"/>
                <a:sym typeface="Lato"/>
              </a:rPr>
              <a:t>onsumers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heightened awareness of stimuli that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meet their needs or interests and minimal awareness of stimuli irrelevant to their needs.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2060"/>
                </a:solidFill>
                <a:effectLst/>
                <a:uLnTx/>
                <a:uFillTx/>
                <a:latin typeface="Lato"/>
                <a:ea typeface="Lato"/>
                <a:cs typeface="Lato"/>
                <a:sym typeface="Lato"/>
              </a:rPr>
              <a:t>People also vary in terms of</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1. kinds of information</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2. the form of message</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3. type of medium they prefer.</a:t>
            </a:r>
            <a:endParaRPr lang="en-US" altLang="en-US" sz="3200" dirty="0">
              <a:solidFill>
                <a:srgbClr val="002060"/>
              </a:solidFill>
            </a:endParaRPr>
          </a:p>
          <a:p>
            <a:pPr lvl="1"/>
            <a:endParaRPr lang="en-US" altLang="en-US" sz="1600" dirty="0">
              <a:solidFill>
                <a:schemeClr val="bg1"/>
              </a:solidFill>
            </a:endParaRPr>
          </a:p>
        </p:txBody>
      </p:sp>
      <p:pic>
        <p:nvPicPr>
          <p:cNvPr id="11" name="Picture 8" descr="Image result for lifebuoy ads ads">
            <a:extLst>
              <a:ext uri="{FF2B5EF4-FFF2-40B4-BE49-F238E27FC236}">
                <a16:creationId xmlns:a16="http://schemas.microsoft.com/office/drawing/2014/main" id="{3ACFEEEB-BE3D-4FC2-AC1D-7192503033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2982" y="1352841"/>
            <a:ext cx="5556387" cy="525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7127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041" y="1252030"/>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6087" y="1428065"/>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C. Perceptual Defense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psychologically threatening, even though exposure has already taken place. </a:t>
            </a:r>
          </a:p>
          <a:p>
            <a:pPr lvl="1"/>
            <a:endParaRPr lang="en-US" altLang="en-US" sz="1600" dirty="0">
              <a:solidFill>
                <a:schemeClr val="bg1"/>
              </a:solidFill>
            </a:endParaRPr>
          </a:p>
        </p:txBody>
      </p:sp>
      <p:pic>
        <p:nvPicPr>
          <p:cNvPr id="10" name="Picture 12" descr="Image result for Perceptual Defense  ads">
            <a:extLst>
              <a:ext uri="{FF2B5EF4-FFF2-40B4-BE49-F238E27FC236}">
                <a16:creationId xmlns:a16="http://schemas.microsoft.com/office/drawing/2014/main" id="{6E3715E2-D2CF-4BF9-AB2E-8846F69E15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4582" y="1748154"/>
            <a:ext cx="5801996" cy="473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534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041" y="1252030"/>
            <a:ext cx="10788586" cy="55560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852F4A"/>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386087" y="1428065"/>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D. Perceptual Blocking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protect themselves from being bombarded with stimuli by simply “tuning out”—blocking such stimuli from conscious awareness. </a:t>
            </a:r>
          </a:p>
          <a:p>
            <a:pPr lvl="1"/>
            <a:endParaRPr lang="en-US" altLang="en-US" sz="1600" dirty="0">
              <a:solidFill>
                <a:schemeClr val="bg1"/>
              </a:solidFill>
            </a:endParaRPr>
          </a:p>
        </p:txBody>
      </p:sp>
      <p:pic>
        <p:nvPicPr>
          <p:cNvPr id="11" name="Picture 14" descr="Image result for perceptual blocking ads">
            <a:extLst>
              <a:ext uri="{FF2B5EF4-FFF2-40B4-BE49-F238E27FC236}">
                <a16:creationId xmlns:a16="http://schemas.microsoft.com/office/drawing/2014/main" id="{F7F3D9BB-510B-419E-BCA0-9BE9DC437C8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 t="521" r="28987" b="521"/>
          <a:stretch/>
        </p:blipFill>
        <p:spPr bwMode="auto">
          <a:xfrm>
            <a:off x="4685016" y="1444379"/>
            <a:ext cx="5910250" cy="5164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038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2060"/>
              </a:solidFill>
            </a:endParaRPr>
          </a:p>
        </p:txBody>
      </p:sp>
      <p:sp>
        <p:nvSpPr>
          <p:cNvPr id="6" name="Google Shape;402;p43">
            <a:extLst>
              <a:ext uri="{FF2B5EF4-FFF2-40B4-BE49-F238E27FC236}">
                <a16:creationId xmlns:a16="http://schemas.microsoft.com/office/drawing/2014/main" id="{E181B48A-AAE4-4FEB-BBA4-F8DCAB016D17}"/>
              </a:ext>
            </a:extLst>
          </p:cNvPr>
          <p:cNvSpPr txBox="1">
            <a:spLocks/>
          </p:cNvSpPr>
          <p:nvPr/>
        </p:nvSpPr>
        <p:spPr>
          <a:xfrm>
            <a:off x="2408434" y="769441"/>
            <a:ext cx="7919516" cy="79634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US" altLang="en-US" sz="2000" b="1" dirty="0"/>
              <a:t>The degree of uncertainty perceived by the consumer as to the consequences (outcome) of a specific purchase decision</a:t>
            </a:r>
          </a:p>
          <a:p>
            <a:pPr algn="ctr">
              <a:defRPr/>
            </a:pPr>
            <a:endParaRPr lang="en-US" altLang="en-US" sz="2000" b="1" dirty="0"/>
          </a:p>
          <a:p>
            <a:pPr algn="ctr">
              <a:defRPr/>
            </a:pPr>
            <a:endParaRPr lang="en-US" altLang="en-US" sz="2000" b="1" dirty="0"/>
          </a:p>
        </p:txBody>
      </p:sp>
      <p:pic>
        <p:nvPicPr>
          <p:cNvPr id="3" name="Picture 2">
            <a:extLst>
              <a:ext uri="{FF2B5EF4-FFF2-40B4-BE49-F238E27FC236}">
                <a16:creationId xmlns:a16="http://schemas.microsoft.com/office/drawing/2014/main" id="{3F991D46-7A98-48D3-97FE-D24DE9E22053}"/>
              </a:ext>
            </a:extLst>
          </p:cNvPr>
          <p:cNvPicPr>
            <a:picLocks noChangeAspect="1"/>
          </p:cNvPicPr>
          <p:nvPr/>
        </p:nvPicPr>
        <p:blipFill>
          <a:blip r:embed="rId2"/>
          <a:stretch>
            <a:fillRect/>
          </a:stretch>
        </p:blipFill>
        <p:spPr>
          <a:xfrm>
            <a:off x="213248" y="1967532"/>
            <a:ext cx="11799979" cy="4890468"/>
          </a:xfrm>
          <a:prstGeom prst="rect">
            <a:avLst/>
          </a:prstGeom>
        </p:spPr>
      </p:pic>
    </p:spTree>
    <p:extLst>
      <p:ext uri="{BB962C8B-B14F-4D97-AF65-F5344CB8AC3E}">
        <p14:creationId xmlns:p14="http://schemas.microsoft.com/office/powerpoint/2010/main" val="33386489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2060"/>
              </a:solidFill>
            </a:endParaRPr>
          </a:p>
        </p:txBody>
      </p:sp>
      <p:pic>
        <p:nvPicPr>
          <p:cNvPr id="7" name="Content Placeholder 2">
            <a:extLst>
              <a:ext uri="{FF2B5EF4-FFF2-40B4-BE49-F238E27FC236}">
                <a16:creationId xmlns:a16="http://schemas.microsoft.com/office/drawing/2014/main" id="{09213C91-5401-421C-95A5-3FBEC2345928}"/>
              </a:ext>
            </a:extLst>
          </p:cNvPr>
          <p:cNvPicPr>
            <a:picLocks noChangeAspect="1"/>
          </p:cNvPicPr>
          <p:nvPr/>
        </p:nvPicPr>
        <p:blipFill rotWithShape="1">
          <a:blip r:embed="rId2">
            <a:extLst>
              <a:ext uri="{28A0092B-C50C-407E-A947-70E740481C1C}">
                <a14:useLocalDpi xmlns:a14="http://schemas.microsoft.com/office/drawing/2010/main" val="0"/>
              </a:ext>
            </a:extLst>
          </a:blip>
          <a:srcRect t="-1" b="1134"/>
          <a:stretch/>
        </p:blipFill>
        <p:spPr bwMode="auto">
          <a:xfrm>
            <a:off x="82193" y="769441"/>
            <a:ext cx="12109807" cy="617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4362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3447" y="1816530"/>
            <a:ext cx="10459092" cy="450660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1385476" y="2120601"/>
            <a:ext cx="10193500" cy="3862596"/>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Understood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sz="2000" b="1" dirty="0"/>
              <a:t>Understood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sz="2000" b="1" dirty="0"/>
              <a:t>Understood how consumers organize consumption-related information.</a:t>
            </a:r>
          </a:p>
          <a:p>
            <a:pPr marL="298450" lvl="0" indent="-285750">
              <a:lnSpc>
                <a:spcPct val="100000"/>
              </a:lnSpc>
              <a:spcBef>
                <a:spcPts val="1739"/>
              </a:spcBef>
              <a:buFont typeface="Arial" panose="020B0604020202020204" pitchFamily="34" charset="0"/>
              <a:buChar char="•"/>
            </a:pPr>
            <a:r>
              <a:rPr lang="en-US" sz="2000" b="1" dirty="0"/>
              <a:t>Understood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sz="2000" b="1" dirty="0"/>
              <a:t>Understood the elements of consumers’ imagery.</a:t>
            </a:r>
          </a:p>
          <a:p>
            <a:pPr marL="298450" lvl="0" indent="-285750">
              <a:lnSpc>
                <a:spcPct val="100000"/>
              </a:lnSpc>
              <a:spcBef>
                <a:spcPts val="1739"/>
              </a:spcBef>
              <a:buFont typeface="Arial" panose="020B0604020202020204" pitchFamily="34" charset="0"/>
              <a:buChar char="•"/>
            </a:pPr>
            <a:r>
              <a:rPr lang="en-US" sz="2000" b="1" dirty="0"/>
              <a:t>Understood how consumers determine the quality of products and services.</a:t>
            </a:r>
          </a:p>
          <a:p>
            <a:pPr marL="298450" lvl="0" indent="-285750">
              <a:lnSpc>
                <a:spcPct val="100000"/>
              </a:lnSpc>
              <a:spcBef>
                <a:spcPts val="1739"/>
              </a:spcBef>
              <a:buFont typeface="Arial" panose="020B0604020202020204" pitchFamily="34" charset="0"/>
              <a:buChar char="•"/>
            </a:pPr>
            <a:r>
              <a:rPr lang="en-US" sz="2000" b="1" dirty="0"/>
              <a:t>Understood consumers’ perceived risks and how they handle and reduce those risks.</a:t>
            </a:r>
          </a:p>
        </p:txBody>
      </p:sp>
    </p:spTree>
    <p:extLst>
      <p:ext uri="{BB962C8B-B14F-4D97-AF65-F5344CB8AC3E}">
        <p14:creationId xmlns:p14="http://schemas.microsoft.com/office/powerpoint/2010/main" val="3236240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12978</TotalTime>
  <Words>1146</Words>
  <Application>Microsoft Office PowerPoint</Application>
  <PresentationFormat>Widescreen</PresentationFormat>
  <Paragraphs>161</Paragraphs>
  <Slides>40</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Cormorant Garamond</vt:lpstr>
      <vt:lpstr>Cormorant Garamond Medium</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599</cp:revision>
  <dcterms:created xsi:type="dcterms:W3CDTF">2023-04-29T09:08:23Z</dcterms:created>
  <dcterms:modified xsi:type="dcterms:W3CDTF">2023-07-04T12:04:11Z</dcterms:modified>
</cp:coreProperties>
</file>