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480" r:id="rId5"/>
    <p:sldId id="303" r:id="rId6"/>
    <p:sldId id="271" r:id="rId7"/>
    <p:sldId id="313" r:id="rId8"/>
    <p:sldId id="276" r:id="rId9"/>
    <p:sldId id="497" r:id="rId10"/>
    <p:sldId id="504" r:id="rId11"/>
    <p:sldId id="506" r:id="rId12"/>
    <p:sldId id="507" r:id="rId13"/>
    <p:sldId id="505" r:id="rId14"/>
    <p:sldId id="500" r:id="rId15"/>
    <p:sldId id="508" r:id="rId16"/>
    <p:sldId id="501" r:id="rId17"/>
    <p:sldId id="509" r:id="rId18"/>
    <p:sldId id="496" r:id="rId19"/>
    <p:sldId id="502" r:id="rId20"/>
    <p:sldId id="503"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97"/>
            <p14:sldId id="504"/>
            <p14:sldId id="506"/>
            <p14:sldId id="507"/>
            <p14:sldId id="505"/>
            <p14:sldId id="500"/>
            <p14:sldId id="508"/>
            <p14:sldId id="501"/>
            <p14:sldId id="509"/>
            <p14:sldId id="496"/>
            <p14:sldId id="502"/>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907F72-8A6D-853E-D768-5A69BCA17C8F}" v="2" dt="2026-09-22T10:08:37.4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nnaMohamed" userId="S::menna.mohamed@midocean.edu.km::9e4c4d11-9fb8-4dcb-ac0a-12063d49cba7" providerId="AD" clId="Web-{5D907F72-8A6D-853E-D768-5A69BCA17C8F}"/>
    <pc:docChg chg="modSld">
      <pc:chgData name="MennaMohamed" userId="S::menna.mohamed@midocean.edu.km::9e4c4d11-9fb8-4dcb-ac0a-12063d49cba7" providerId="AD" clId="Web-{5D907F72-8A6D-853E-D768-5A69BCA17C8F}" dt="2026-09-22T10:08:37.429" v="1" actId="1076"/>
      <pc:docMkLst>
        <pc:docMk/>
      </pc:docMkLst>
      <pc:sldChg chg="modSp">
        <pc:chgData name="MennaMohamed" userId="S::menna.mohamed@midocean.edu.km::9e4c4d11-9fb8-4dcb-ac0a-12063d49cba7" providerId="AD" clId="Web-{5D907F72-8A6D-853E-D768-5A69BCA17C8F}" dt="2026-09-22T10:08:37.429" v="1" actId="1076"/>
        <pc:sldMkLst>
          <pc:docMk/>
          <pc:sldMk cId="0" sldId="480"/>
        </pc:sldMkLst>
        <pc:spChg chg="mod">
          <ac:chgData name="MennaMohamed" userId="S::menna.mohamed@midocean.edu.km::9e4c4d11-9fb8-4dcb-ac0a-12063d49cba7" providerId="AD" clId="Web-{5D907F72-8A6D-853E-D768-5A69BCA17C8F}" dt="2026-09-22T10:08:37.429" v="1" actId="1076"/>
          <ac:spMkLst>
            <pc:docMk/>
            <pc:sldMk cId="0" sldId="480"/>
            <ac:spMk id="1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47825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2.jpg"/></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4.jpg"/></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jpeg"/><Relationship Id="rId1" Type="http://schemas.openxmlformats.org/officeDocument/2006/relationships/slideLayout" Target="../slideLayouts/slideLayout17.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Sanaa Hashem </a:t>
            </a:r>
            <a:r>
              <a:rPr lang="en-US" sz="2000" dirty="0" err="1">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902304" cy="707886"/>
          </a:xfrm>
          <a:prstGeom prst="rect">
            <a:avLst/>
          </a:prstGeom>
          <a:noFill/>
        </p:spPr>
        <p:txBody>
          <a:bodyPr wrap="none" rtlCol="0">
            <a:spAutoFit/>
          </a:bodyPr>
          <a:lstStyle/>
          <a:p>
            <a:pPr rtl="1"/>
            <a:r>
              <a:rPr lang="en-US" sz="2000" dirty="0">
                <a:latin typeface="Alexandria"/>
              </a:rPr>
              <a:t>MKT 411</a:t>
            </a:r>
          </a:p>
          <a:p>
            <a:r>
              <a:rPr lang="en-US" sz="2000" dirty="0">
                <a:latin typeface="Alexandria" charset="0"/>
                <a:cs typeface="Alexandria" charset="0"/>
              </a:rPr>
              <a:t>Organizing special events and occasions</a:t>
            </a:r>
          </a:p>
        </p:txBody>
      </p:sp>
      <p:sp>
        <p:nvSpPr>
          <p:cNvPr id="14" name="Oval 13"/>
          <p:cNvSpPr/>
          <p:nvPr/>
        </p:nvSpPr>
        <p:spPr>
          <a:xfrm>
            <a:off x="6244426" y="-2487022"/>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a:solidFill>
                  <a:srgbClr val="00AEEF"/>
                </a:solidFill>
                <a:latin typeface="Alexandria"/>
              </a:rPr>
              <a:t>تنظيم الفعاليات والأحداث الخاصة</a:t>
            </a:r>
          </a:p>
          <a:p>
            <a:pPr algn="ctr"/>
            <a:r>
              <a:rPr lang="en-US" sz="2800" b="1" dirty="0">
                <a:solidFill>
                  <a:srgbClr val="FF0000"/>
                </a:solidFill>
                <a:latin typeface="Alexandria"/>
              </a:rPr>
              <a:t>Organizing special events and occasions</a:t>
            </a:r>
            <a:endParaRPr lang="ar-SA" sz="2800" b="1" dirty="0">
              <a:solidFill>
                <a:srgbClr val="FF0000"/>
              </a:solidFill>
              <a:latin typeface="Alexandri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938793" y="2371080"/>
            <a:ext cx="4054607" cy="1446550"/>
          </a:xfrm>
          <a:prstGeom prst="rect">
            <a:avLst/>
          </a:prstGeom>
          <a:noFill/>
        </p:spPr>
        <p:txBody>
          <a:bodyPr wrap="square" rtlCol="0">
            <a:spAutoFit/>
          </a:bodyPr>
          <a:lstStyle/>
          <a:p>
            <a:pPr algn="ctr" rtl="1"/>
            <a:r>
              <a:rPr lang="ar-SA" sz="4400" b="1" dirty="0">
                <a:solidFill>
                  <a:srgbClr val="00AEEF"/>
                </a:solidFill>
                <a:latin typeface="Alexandria"/>
              </a:rPr>
              <a:t>تنظيم الفعاليات والأحداث الخاصة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Intro 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902304" cy="707886"/>
          </a:xfrm>
          <a:prstGeom prst="rect">
            <a:avLst/>
          </a:prstGeom>
          <a:noFill/>
        </p:spPr>
        <p:txBody>
          <a:bodyPr wrap="none" rtlCol="0">
            <a:spAutoFit/>
          </a:bodyPr>
          <a:lstStyle/>
          <a:p>
            <a:pPr rtl="1"/>
            <a:r>
              <a:rPr lang="en-US" sz="2000" dirty="0">
                <a:latin typeface="Alexandria"/>
              </a:rPr>
              <a:t>MKT 411</a:t>
            </a:r>
          </a:p>
          <a:p>
            <a:r>
              <a:rPr lang="en-US" sz="2000" dirty="0">
                <a:latin typeface="Alexandria" charset="0"/>
                <a:cs typeface="Alexandria" charset="0"/>
              </a:rPr>
              <a:t>Organizing special events and occasions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Sanaa Hashem </a:t>
            </a:r>
            <a:r>
              <a:rPr lang="en-US" sz="2800" b="1" dirty="0" err="1">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547258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8033453" y="195681"/>
            <a:ext cx="3759362" cy="646331"/>
          </a:xfrm>
          <a:prstGeom prst="rect">
            <a:avLst/>
          </a:prstGeom>
          <a:solidFill>
            <a:srgbClr val="00AEEF"/>
          </a:solidFill>
        </p:spPr>
        <p:txBody>
          <a:bodyPr wrap="none" rtlCol="0">
            <a:spAutoFit/>
          </a:bodyPr>
          <a:lstStyle/>
          <a:p>
            <a:pPr algn="r" rtl="1"/>
            <a:r>
              <a:rPr lang="ar-SA" sz="3600" b="1" dirty="0">
                <a:solidFill>
                  <a:schemeClr val="bg1"/>
                </a:solidFill>
                <a:latin typeface="Alexandria" charset="0"/>
                <a:cs typeface="Alexandria" charset="0"/>
              </a:rPr>
              <a:t>تعريف عن أستاذ المقرر</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82743" y="1539550"/>
            <a:ext cx="3069771" cy="4525347"/>
          </a:xfrm>
          <a:prstGeom prst="rect">
            <a:avLst/>
          </a:prstGeom>
        </p:spPr>
      </p:pic>
      <p:sp>
        <p:nvSpPr>
          <p:cNvPr id="7" name="مستطيل 6"/>
          <p:cNvSpPr/>
          <p:nvPr/>
        </p:nvSpPr>
        <p:spPr>
          <a:xfrm rot="10800000" flipV="1">
            <a:off x="8882742" y="6259905"/>
            <a:ext cx="3069771" cy="502529"/>
          </a:xfrm>
          <a:prstGeom prst="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a:latin typeface="Alexandria"/>
              </a:rPr>
              <a:t>د. سناء هاشم الشوا</a:t>
            </a:r>
          </a:p>
        </p:txBody>
      </p:sp>
      <p:sp>
        <p:nvSpPr>
          <p:cNvPr id="8" name="مستطيل مستدير الزوايا 7"/>
          <p:cNvSpPr/>
          <p:nvPr/>
        </p:nvSpPr>
        <p:spPr>
          <a:xfrm rot="10800000" flipH="1" flipV="1">
            <a:off x="180431" y="1072669"/>
            <a:ext cx="8444203" cy="5595888"/>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a:solidFill>
                  <a:schemeClr val="tx1"/>
                </a:solidFill>
                <a:latin typeface="Alexandria"/>
              </a:rPr>
              <a:t>مدرس تنظيم الفعاليات والأحداث الخاصة في كلية الإعلام والتسويق.</a:t>
            </a:r>
          </a:p>
          <a:p>
            <a:pPr algn="justLow" rtl="1"/>
            <a:r>
              <a:rPr lang="ar-SA" sz="2800" dirty="0">
                <a:solidFill>
                  <a:schemeClr val="tx1"/>
                </a:solidFill>
                <a:latin typeface="Alexandria"/>
              </a:rPr>
              <a:t>حاصلة على درجة الدكتوراه في إدارة الأعمال تخصص تسويق إلكتروني، لديها خبرة أكاديمية متنوعة بالعمل لدى جامعات الجمهورية العربية السورية، كما لديها خبرة في العمل كمدير موارد بشرية في عدد من القطاعات الحكومية السورية، ومدير تنفيذي في المسوقون السوريون، تحمل عدد من الشهادات في مجال التسويق الرقمي، والتسويق عبر منصات التواصل الاجتماعي، مُدربة في مجال حاضنات الأعمال في الجمهورية العربية السورية.</a:t>
            </a:r>
          </a:p>
          <a:p>
            <a:pPr algn="justLow" rtl="1"/>
            <a:r>
              <a:rPr lang="ar-SA" sz="2800" dirty="0">
                <a:solidFill>
                  <a:schemeClr val="tx1"/>
                </a:solidFill>
                <a:latin typeface="Alexandria"/>
              </a:rPr>
              <a:t>من اهتماماتها البحثية: نشر أبحاث في مجال التسويق الإلكتروني، تحسين تصنيف الجامعات، معايير تصنيف الجامعات، التعليم عن بعد، التسويق عبر المؤثرين، وعدد من الأبحاث في مجال إدارة الأعمال.</a:t>
            </a:r>
          </a:p>
        </p:txBody>
      </p:sp>
      <p:sp>
        <p:nvSpPr>
          <p:cNvPr id="17" name="Rectangle: Rounded Corners 33"/>
          <p:cNvSpPr/>
          <p:nvPr/>
        </p:nvSpPr>
        <p:spPr>
          <a:xfrm>
            <a:off x="-503792" y="622691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Tree>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4800" b="1" dirty="0">
                <a:solidFill>
                  <a:srgbClr val="00B0F0"/>
                </a:solidFill>
                <a:latin typeface="Alexandria" charset="0"/>
                <a:cs typeface="Alexandria" charset="0"/>
              </a:rPr>
              <a:t>Content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flipH="1">
            <a:off x="3924298" y="2657115"/>
            <a:ext cx="7829551" cy="30303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b="1" dirty="0">
                <a:latin typeface="Alexandria"/>
              </a:rPr>
              <a:t>1- توصيف المقرر        </a:t>
            </a:r>
            <a:r>
              <a:rPr lang="en-US" sz="2800" b="1" dirty="0">
                <a:latin typeface="Alexandria"/>
              </a:rPr>
              <a:t>Course Description</a:t>
            </a:r>
            <a:endParaRPr lang="ar-SA" sz="2800" b="1" dirty="0">
              <a:latin typeface="Alexandria"/>
            </a:endParaRPr>
          </a:p>
          <a:p>
            <a:pPr algn="ctr" rtl="1"/>
            <a:r>
              <a:rPr lang="ar-SA" sz="2800" b="1" dirty="0">
                <a:latin typeface="Alexandria"/>
              </a:rPr>
              <a:t>2- مخرجات التعلم        </a:t>
            </a:r>
            <a:r>
              <a:rPr lang="en-US" sz="2800" b="1" dirty="0">
                <a:latin typeface="Alexandria"/>
              </a:rPr>
              <a:t>Learning Outcomes</a:t>
            </a:r>
            <a:r>
              <a:rPr lang="ar-SA" sz="2800" b="1" dirty="0">
                <a:latin typeface="Alexandria"/>
              </a:rPr>
              <a:t> </a:t>
            </a:r>
          </a:p>
          <a:p>
            <a:pPr algn="ctr" rtl="1"/>
            <a:r>
              <a:rPr lang="ar-SA" sz="2800" b="1" dirty="0">
                <a:latin typeface="Alexandria"/>
              </a:rPr>
              <a:t>3- موضوعات المقرر             </a:t>
            </a:r>
            <a:r>
              <a:rPr lang="en-US" sz="2800" b="1" dirty="0">
                <a:latin typeface="Alexandria"/>
              </a:rPr>
              <a:t>Course Topics</a:t>
            </a:r>
            <a:endParaRPr lang="ar-SA" sz="2800" b="1" dirty="0">
              <a:latin typeface="Alexandria"/>
            </a:endParaRPr>
          </a:p>
          <a:p>
            <a:pPr algn="ctr" rtl="1"/>
            <a:r>
              <a:rPr lang="ar-SA" sz="2800" b="1" dirty="0">
                <a:latin typeface="Alexandria"/>
              </a:rPr>
              <a:t>4- التقييم الطلابي       </a:t>
            </a:r>
            <a:r>
              <a:rPr lang="en-US" sz="2800" b="1" dirty="0">
                <a:latin typeface="Alexandria"/>
              </a:rPr>
              <a:t>Student Assessment</a:t>
            </a:r>
            <a:endParaRPr lang="ar-SA" sz="2800" b="1" dirty="0">
              <a:latin typeface="Alexandria"/>
            </a:endParaRPr>
          </a:p>
          <a:p>
            <a:pPr algn="ctr" rtl="1"/>
            <a:r>
              <a:rPr lang="ar-SA" sz="2800" b="1" dirty="0">
                <a:latin typeface="Alexandria"/>
              </a:rPr>
              <a:t>5- حلقات النقاش       </a:t>
            </a:r>
            <a:r>
              <a:rPr lang="en-US" sz="2800" b="1" dirty="0">
                <a:latin typeface="Alexandria"/>
              </a:rPr>
              <a:t>Discussion Sessions</a:t>
            </a:r>
            <a:endParaRPr lang="ar-SA" sz="2800" b="1" dirty="0">
              <a:latin typeface="Alexandria"/>
            </a:endParaRPr>
          </a:p>
          <a:p>
            <a:pPr algn="ctr" rtl="1"/>
            <a:r>
              <a:rPr lang="ar-SA" sz="2800" b="1" dirty="0">
                <a:latin typeface="Alexandria"/>
              </a:rPr>
              <a:t>      </a:t>
            </a: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6530" y="1119672"/>
            <a:ext cx="7604449" cy="5617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dirty="0">
                <a:solidFill>
                  <a:schemeClr val="tx1"/>
                </a:solidFill>
                <a:latin typeface="Alexandria"/>
              </a:rPr>
              <a:t>مقرر تنظيم الفعاليات والأحداث الخاصة هو تجربة أكاديمية تعليمية حديثة تستهدف تطوير قدرات الطلاب في مجال تنظيم وإدارة الفعاليات والأحداث الخاصة، لما لهذا الموضوع من أهمية خاصة في عالم اليوم الذي يغدو فيه أي حدث مهما كان بسيطاً، حدثاً عالمياً يتم تسليط الضوء عليه من خلال التسويق والميديا، بحيث يُقدم المقرر للطلاب الذين يرغبون في تطوير مهاراتهم في مجال إدارة وتنظيم الفعاليات والأحداث الخاصة، المادة العلمية، والتدريب اللازم للخوض في هذا المجال الحيوي بما يسهم في تعزيز قدرات الطلاب في ابتكار وسائل إعلامية وتسويقية فعالة ومؤثرة لتنظيم الفعاليات والأحداث، إذ يركز المقرر على دراسة مفهوم تنظيم الفعاليات، وكيف تطورت هذه الصناعة، وأبرز أنواعها، وأهمية الفعاليات في العلاقات العامة والتسويق، والاتجاهات الحديثة في تنظيم الفعاليات.</a:t>
            </a:r>
            <a:endParaRPr lang="en-US" sz="2800" dirty="0">
              <a:solidFill>
                <a:schemeClr val="tx1"/>
              </a:solidFill>
              <a:latin typeface="Alexandria"/>
            </a:endParaRPr>
          </a:p>
        </p:txBody>
      </p:sp>
      <p:sp>
        <p:nvSpPr>
          <p:cNvPr id="3" name="TextBox 2"/>
          <p:cNvSpPr txBox="1"/>
          <p:nvPr/>
        </p:nvSpPr>
        <p:spPr>
          <a:xfrm>
            <a:off x="251927" y="179313"/>
            <a:ext cx="8294914" cy="769441"/>
          </a:xfrm>
          <a:prstGeom prst="rect">
            <a:avLst/>
          </a:prstGeom>
          <a:noFill/>
        </p:spPr>
        <p:txBody>
          <a:bodyPr wrap="square" rtlCol="0">
            <a:spAutoFit/>
          </a:bodyPr>
          <a:lstStyle/>
          <a:p>
            <a:pPr algn="r" rtl="1"/>
            <a:r>
              <a:rPr lang="ar-SA" sz="4400" b="1" dirty="0">
                <a:solidFill>
                  <a:srgbClr val="00AEEF"/>
                </a:solidFill>
                <a:latin typeface="Alexandria" charset="0"/>
                <a:cs typeface="Alexandria" charset="0"/>
              </a:rPr>
              <a:t>توصيف المقرر </a:t>
            </a:r>
            <a:r>
              <a:rPr lang="en-US" sz="4000" b="1" dirty="0">
                <a:solidFill>
                  <a:srgbClr val="00AEEF"/>
                </a:solidFill>
                <a:latin typeface="Alexandria"/>
              </a:rPr>
              <a:t>Course Description</a:t>
            </a:r>
            <a:endParaRPr lang="en-US" sz="4000" b="1" dirty="0">
              <a:solidFill>
                <a:srgbClr val="00AEEF"/>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Placeholder 4"/>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t="12315" b="12315"/>
          <a:stretch>
            <a:fillRect/>
          </a:stretch>
        </p:blipFill>
        <p:spPr>
          <a:xfrm>
            <a:off x="7931020" y="1890161"/>
            <a:ext cx="4144161" cy="3708206"/>
          </a:xfrm>
          <a:prstGeom prst="rect">
            <a:avLst/>
          </a:prstGeom>
        </p:spPr>
      </p:pic>
      <p:sp>
        <p:nvSpPr>
          <p:cNvPr id="11" name="Rectangle: Rounded Corners 33"/>
          <p:cNvSpPr/>
          <p:nvPr/>
        </p:nvSpPr>
        <p:spPr>
          <a:xfrm>
            <a:off x="-624118" y="63784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5912" y="2093940"/>
            <a:ext cx="83734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800" b="1" u="sng" dirty="0">
                <a:solidFill>
                  <a:schemeClr val="tx1"/>
                </a:solidFill>
                <a:latin typeface="Alexandria"/>
              </a:rPr>
              <a:t>في نهاية المقرر سيكون الطلاب قادرين على:</a:t>
            </a:r>
            <a:endParaRPr lang="en-US" sz="2800" u="sng" dirty="0">
              <a:solidFill>
                <a:schemeClr val="tx1"/>
              </a:solidFill>
              <a:latin typeface="Alexandria"/>
            </a:endParaRPr>
          </a:p>
          <a:p>
            <a:pPr marL="457200" lvl="0" indent="-457200" algn="justLow" rtl="1">
              <a:buFont typeface="Arial" panose="020B0604020202020204" pitchFamily="34" charset="0"/>
              <a:buChar char="•"/>
            </a:pPr>
            <a:r>
              <a:rPr lang="ar-SA" sz="2800" dirty="0">
                <a:solidFill>
                  <a:schemeClr val="tx1"/>
                </a:solidFill>
                <a:latin typeface="Alexandria"/>
              </a:rPr>
              <a:t>فهم مفهوم الفعاليات والأحداث الخاصة وأهميتها الاتصالية والتسويقية.</a:t>
            </a:r>
            <a:endParaRPr lang="en-US" sz="2800" dirty="0">
              <a:solidFill>
                <a:schemeClr val="tx1"/>
              </a:solidFill>
              <a:latin typeface="Alexandria"/>
            </a:endParaRPr>
          </a:p>
          <a:p>
            <a:pPr marL="457200" lvl="0" indent="-457200" algn="justLow" rtl="1">
              <a:buFont typeface="Arial" panose="020B0604020202020204" pitchFamily="34" charset="0"/>
              <a:buChar char="•"/>
            </a:pPr>
            <a:r>
              <a:rPr lang="ar-SA" sz="2800" dirty="0">
                <a:solidFill>
                  <a:schemeClr val="tx1"/>
                </a:solidFill>
                <a:latin typeface="Alexandria"/>
              </a:rPr>
              <a:t>التمييز بين أنواع الفعاليات واستخداماتها المختلفة.</a:t>
            </a:r>
            <a:endParaRPr lang="en-US" sz="2800" dirty="0">
              <a:solidFill>
                <a:schemeClr val="tx1"/>
              </a:solidFill>
              <a:latin typeface="Alexandria"/>
            </a:endParaRPr>
          </a:p>
          <a:p>
            <a:pPr marL="457200" lvl="0" indent="-457200" algn="justLow" rtl="1">
              <a:buFont typeface="Arial" panose="020B0604020202020204" pitchFamily="34" charset="0"/>
              <a:buChar char="•"/>
            </a:pPr>
            <a:r>
              <a:rPr lang="ar-SA" sz="2800" dirty="0">
                <a:solidFill>
                  <a:schemeClr val="tx1"/>
                </a:solidFill>
                <a:latin typeface="Alexandria"/>
              </a:rPr>
              <a:t>تخطيط الفعاليات وفق منهجية علمية ومنظمة.</a:t>
            </a:r>
            <a:endParaRPr lang="en-US" sz="2800" dirty="0">
              <a:solidFill>
                <a:schemeClr val="tx1"/>
              </a:solidFill>
              <a:latin typeface="Alexandria"/>
            </a:endParaRPr>
          </a:p>
          <a:p>
            <a:pPr marL="457200" lvl="0" indent="-457200" algn="justLow" rtl="1">
              <a:buFont typeface="Arial" panose="020B0604020202020204" pitchFamily="34" charset="0"/>
              <a:buChar char="•"/>
            </a:pPr>
            <a:r>
              <a:rPr lang="ar-SA" sz="2800" dirty="0">
                <a:solidFill>
                  <a:schemeClr val="tx1"/>
                </a:solidFill>
                <a:latin typeface="Alexandria"/>
              </a:rPr>
              <a:t>إدارة الموارد البشرية والمالية للفعالية.</a:t>
            </a:r>
            <a:endParaRPr lang="en-US" sz="2800" dirty="0">
              <a:solidFill>
                <a:schemeClr val="tx1"/>
              </a:solidFill>
              <a:latin typeface="Alexandria"/>
            </a:endParaRPr>
          </a:p>
          <a:p>
            <a:pPr marL="457200" lvl="0" indent="-457200" algn="justLow" rtl="1">
              <a:buFont typeface="Arial" panose="020B0604020202020204" pitchFamily="34" charset="0"/>
              <a:buChar char="•"/>
            </a:pPr>
            <a:r>
              <a:rPr lang="ar-SA" sz="2800" dirty="0">
                <a:solidFill>
                  <a:schemeClr val="tx1"/>
                </a:solidFill>
                <a:latin typeface="Alexandria"/>
              </a:rPr>
              <a:t>تطبيق مهارات الاتصال والتسويق أثناء تنظيم الفعاليات.</a:t>
            </a:r>
            <a:endParaRPr lang="en-US" sz="2800" dirty="0">
              <a:solidFill>
                <a:schemeClr val="tx1"/>
              </a:solidFill>
              <a:latin typeface="Alexandria"/>
            </a:endParaRPr>
          </a:p>
          <a:p>
            <a:pPr marL="457200" lvl="0" indent="-457200" algn="justLow" rtl="1">
              <a:buFont typeface="Arial" panose="020B0604020202020204" pitchFamily="34" charset="0"/>
              <a:buChar char="•"/>
            </a:pPr>
            <a:r>
              <a:rPr lang="ar-SA" sz="2800" dirty="0">
                <a:solidFill>
                  <a:schemeClr val="tx1"/>
                </a:solidFill>
                <a:latin typeface="Alexandria"/>
              </a:rPr>
              <a:t>تقييم نجاح الفعالية وقياس أثرها.</a:t>
            </a:r>
            <a:endParaRPr lang="en-US" sz="2800" dirty="0">
              <a:solidFill>
                <a:schemeClr val="tx1"/>
              </a:solidFill>
              <a:latin typeface="Alexandria"/>
            </a:endParaRPr>
          </a:p>
          <a:p>
            <a:pPr algn="r" rtl="1"/>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9395" y="1484690"/>
            <a:ext cx="3618985" cy="4952309"/>
          </a:xfrm>
          <a:prstGeom prst="rect">
            <a:avLst/>
          </a:prstGeom>
        </p:spPr>
      </p:pic>
      <p:sp>
        <p:nvSpPr>
          <p:cNvPr id="8" name="Rectangle: Rounded Corners 33"/>
          <p:cNvSpPr/>
          <p:nvPr/>
        </p:nvSpPr>
        <p:spPr>
          <a:xfrm>
            <a:off x="66347" y="57569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401216" y="1102598"/>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99796" y="341410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32" dur="500"/>
                                        <p:tgtEl>
                                          <p:spTgt spid="2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7" dur="500"/>
                                        <p:tgtEl>
                                          <p:spTgt spid="2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42" dur="500"/>
                                        <p:tgtEl>
                                          <p:spTgt spid="2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7" dur="500"/>
                                        <p:tgtEl>
                                          <p:spTgt spid="25">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52" dur="500"/>
                                        <p:tgtEl>
                                          <p:spTgt spid="25">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nodeType="clickEffect">
                                  <p:stCondLst>
                                    <p:cond delay="0"/>
                                  </p:stCondLst>
                                  <p:childTnLst>
                                    <p:set>
                                      <p:cBhvr>
                                        <p:cTn id="56"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57" dur="500"/>
                                        <p:tgtEl>
                                          <p:spTgt spid="2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1984210" y="997925"/>
            <a:ext cx="7595119" cy="764184"/>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900" y="2193412"/>
            <a:ext cx="10477737" cy="3746091"/>
          </a:xfrm>
          <a:prstGeom prst="rect">
            <a:avLst/>
          </a:prstGeom>
        </p:spPr>
      </p:pic>
    </p:spTree>
    <p:extLst>
      <p:ext uri="{BB962C8B-B14F-4D97-AF65-F5344CB8AC3E}">
        <p14:creationId xmlns:p14="http://schemas.microsoft.com/office/powerpoint/2010/main" val="26334940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742969"/>
            <a:ext cx="11618278" cy="47697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a:solidFill>
                  <a:schemeClr val="tx1"/>
                </a:solidFill>
                <a:latin typeface="Alexandria"/>
              </a:rPr>
              <a:t>سيتناول هذا المقرر البحث في الأمور الآتية:</a:t>
            </a:r>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a:solidFill>
                  <a:schemeClr val="tx1"/>
                </a:solidFill>
                <a:latin typeface="Alexandria"/>
              </a:rPr>
              <a:t>مدخل إلى تنظيم الفعاليات:</a:t>
            </a:r>
          </a:p>
          <a:p>
            <a:pPr marL="457200" indent="-457200" algn="justLow" rtl="1">
              <a:buFont typeface="Wingdings" panose="05000000000000000000" pitchFamily="2" charset="2"/>
              <a:buChar char="ü"/>
            </a:pPr>
            <a:r>
              <a:rPr lang="ar-SA" sz="2800" dirty="0">
                <a:solidFill>
                  <a:schemeClr val="tx1"/>
                </a:solidFill>
                <a:latin typeface="Alexandria"/>
              </a:rPr>
              <a:t>مفهوم الفعاليات والأحداث الخاصة.</a:t>
            </a:r>
          </a:p>
          <a:p>
            <a:pPr marL="457200" indent="-457200" algn="justLow" rtl="1">
              <a:buFont typeface="Wingdings" panose="05000000000000000000" pitchFamily="2" charset="2"/>
              <a:buChar char="ü"/>
            </a:pPr>
            <a:r>
              <a:rPr lang="ar-SA" sz="2800" dirty="0">
                <a:solidFill>
                  <a:schemeClr val="tx1"/>
                </a:solidFill>
                <a:latin typeface="Alexandria"/>
              </a:rPr>
              <a:t>تطور صناعة الفعاليات.</a:t>
            </a:r>
          </a:p>
          <a:p>
            <a:pPr marL="457200" indent="-457200" algn="justLow" rtl="1">
              <a:buFont typeface="Wingdings" panose="05000000000000000000" pitchFamily="2" charset="2"/>
              <a:buChar char="ü"/>
            </a:pPr>
            <a:r>
              <a:rPr lang="ar-SA" sz="2800" dirty="0">
                <a:solidFill>
                  <a:schemeClr val="tx1"/>
                </a:solidFill>
                <a:latin typeface="Alexandria"/>
              </a:rPr>
              <a:t>أهمية الفعاليات في العلاقات العامة والتسويق. </a:t>
            </a:r>
            <a:endParaRPr lang="en-US" sz="2800" dirty="0">
              <a:solidFill>
                <a:schemeClr val="tx1"/>
              </a:solidFill>
              <a:latin typeface="Alexandria"/>
            </a:endParaRPr>
          </a:p>
          <a:p>
            <a:pPr marL="457200" indent="-457200" algn="justLow" rtl="1">
              <a:buFont typeface="Arial" panose="020B0604020202020204" pitchFamily="34" charset="0"/>
              <a:buChar char="•"/>
            </a:pPr>
            <a:r>
              <a:rPr lang="ar-SA" sz="2800" dirty="0">
                <a:solidFill>
                  <a:schemeClr val="tx1"/>
                </a:solidFill>
                <a:latin typeface="Alexandria"/>
              </a:rPr>
              <a:t>أنواع الفعاليات والأحداث الخاصة:</a:t>
            </a:r>
          </a:p>
          <a:p>
            <a:pPr marL="457200" indent="-457200" algn="justLow" rtl="1">
              <a:buFont typeface="Wingdings" panose="05000000000000000000" pitchFamily="2" charset="2"/>
              <a:buChar char="ü"/>
            </a:pPr>
            <a:r>
              <a:rPr lang="ar-SA" sz="2800" dirty="0">
                <a:solidFill>
                  <a:schemeClr val="tx1"/>
                </a:solidFill>
                <a:latin typeface="Alexandria"/>
              </a:rPr>
              <a:t>المؤتمرات والندوات، المعارض.</a:t>
            </a:r>
          </a:p>
          <a:p>
            <a:pPr marL="457200" indent="-457200" algn="justLow" rtl="1">
              <a:buFont typeface="Wingdings" panose="05000000000000000000" pitchFamily="2" charset="2"/>
              <a:buChar char="ü"/>
            </a:pPr>
            <a:r>
              <a:rPr lang="ar-SA" sz="2800" dirty="0">
                <a:solidFill>
                  <a:schemeClr val="tx1"/>
                </a:solidFill>
                <a:latin typeface="Alexandria"/>
              </a:rPr>
              <a:t>الفعاليات الثقافية والترفيهية، الفعاليات المؤسسية والرسمية.</a:t>
            </a:r>
          </a:p>
          <a:p>
            <a:pPr marL="457200" indent="-457200" algn="justLow" rtl="1">
              <a:buFont typeface="Wingdings" panose="05000000000000000000" pitchFamily="2" charset="2"/>
              <a:buChar char="ü"/>
            </a:pPr>
            <a:r>
              <a:rPr lang="ar-SA" sz="2800" dirty="0">
                <a:solidFill>
                  <a:schemeClr val="tx1"/>
                </a:solidFill>
                <a:latin typeface="Alexandria"/>
              </a:rPr>
              <a:t>المناسبات الخاصة مثل إطلاق المنتجات، احتفالات، </a:t>
            </a:r>
            <a:r>
              <a:rPr lang="ar-SA" sz="2800" dirty="0" err="1">
                <a:solidFill>
                  <a:schemeClr val="tx1"/>
                </a:solidFill>
                <a:latin typeface="Alexandria"/>
              </a:rPr>
              <a:t>الرعايات</a:t>
            </a:r>
            <a:r>
              <a:rPr lang="ar-SA" sz="2800" dirty="0">
                <a:solidFill>
                  <a:schemeClr val="tx1"/>
                </a:solidFill>
                <a:latin typeface="Alexandria"/>
              </a:rPr>
              <a:t>.</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485572" y="817776"/>
            <a:ext cx="7595119" cy="764184"/>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1953" y="2285010"/>
            <a:ext cx="1860286" cy="1820445"/>
          </a:xfrm>
          <a:prstGeom prst="rect">
            <a:avLst/>
          </a:prstGeom>
        </p:spPr>
      </p:pic>
      <p:pic>
        <p:nvPicPr>
          <p:cNvPr id="6" name="صورة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0400" y="2364406"/>
            <a:ext cx="2300748" cy="1661651"/>
          </a:xfrm>
          <a:prstGeom prst="rect">
            <a:avLst/>
          </a:prstGeom>
        </p:spPr>
      </p:pic>
      <p:pic>
        <p:nvPicPr>
          <p:cNvPr id="7" name="صورة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42096" y="4442237"/>
            <a:ext cx="2743199" cy="1513726"/>
          </a:xfrm>
          <a:prstGeom prst="rect">
            <a:avLst/>
          </a:prstGeom>
        </p:spPr>
      </p:pic>
    </p:spTree>
    <p:extLst>
      <p:ext uri="{BB962C8B-B14F-4D97-AF65-F5344CB8AC3E}">
        <p14:creationId xmlns:p14="http://schemas.microsoft.com/office/powerpoint/2010/main" val="24426233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2" dur="500"/>
                                        <p:tgtEl>
                                          <p:spTgt spid="2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7" dur="500"/>
                                        <p:tgtEl>
                                          <p:spTgt spid="25">
                                            <p:txEl>
                                              <p:pRg st="2" end="2"/>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0" dur="500"/>
                                        <p:tgtEl>
                                          <p:spTgt spid="25">
                                            <p:txEl>
                                              <p:pRg st="3" end="3"/>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3" dur="500"/>
                                        <p:tgtEl>
                                          <p:spTgt spid="25">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38" dur="500"/>
                                        <p:tgtEl>
                                          <p:spTgt spid="25">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3" dur="500"/>
                                        <p:tgtEl>
                                          <p:spTgt spid="25">
                                            <p:txEl>
                                              <p:pRg st="6" end="6"/>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randombar(horizontal)">
                                      <p:cBhvr>
                                        <p:cTn id="48" dur="500"/>
                                        <p:tgtEl>
                                          <p:spTgt spid="2"/>
                                        </p:tgtEl>
                                      </p:cBhvr>
                                    </p:animEffect>
                                  </p:childTnLst>
                                </p:cTn>
                              </p:par>
                            </p:childTnLst>
                          </p:cTn>
                        </p:par>
                      </p:childTnLst>
                    </p:cTn>
                  </p:par>
                  <p:par>
                    <p:cTn id="49" fill="hold">
                      <p:stCondLst>
                        <p:cond delay="indefinite"/>
                      </p:stCondLst>
                      <p:childTnLst>
                        <p:par>
                          <p:cTn id="50" fill="hold">
                            <p:stCondLst>
                              <p:cond delay="0"/>
                            </p:stCondLst>
                            <p:childTnLst>
                              <p:par>
                                <p:cTn id="51" presetID="14" presetClass="entr" presetSubtype="10" fill="hold" nodeType="click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randombar(horizontal)">
                                      <p:cBhvr>
                                        <p:cTn id="53" dur="500"/>
                                        <p:tgtEl>
                                          <p:spTgt spid="6"/>
                                        </p:tgtEl>
                                      </p:cBhvr>
                                    </p:animEffect>
                                  </p:childTnLst>
                                </p:cTn>
                              </p:par>
                            </p:childTnLst>
                          </p:cTn>
                        </p:par>
                      </p:childTnLst>
                    </p:cTn>
                  </p:par>
                  <p:par>
                    <p:cTn id="54" fill="hold">
                      <p:stCondLst>
                        <p:cond delay="indefinite"/>
                      </p:stCondLst>
                      <p:childTnLst>
                        <p:par>
                          <p:cTn id="55" fill="hold">
                            <p:stCondLst>
                              <p:cond delay="0"/>
                            </p:stCondLst>
                            <p:childTnLst>
                              <p:par>
                                <p:cTn id="56" presetID="14" presetClass="entr" presetSubtype="10" fill="hold" nodeType="clickEffect">
                                  <p:stCondLst>
                                    <p:cond delay="0"/>
                                  </p:stCondLst>
                                  <p:childTnLst>
                                    <p:set>
                                      <p:cBhvr>
                                        <p:cTn id="57"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58" dur="500"/>
                                        <p:tgtEl>
                                          <p:spTgt spid="25">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4" presetClass="entr" presetSubtype="10" fill="hold" nodeType="clickEffect">
                                  <p:stCondLst>
                                    <p:cond delay="0"/>
                                  </p:stCondLst>
                                  <p:childTnLst>
                                    <p:set>
                                      <p:cBhvr>
                                        <p:cTn id="62" dur="1" fill="hold">
                                          <p:stCondLst>
                                            <p:cond delay="0"/>
                                          </p:stCondLst>
                                        </p:cTn>
                                        <p:tgtEl>
                                          <p:spTgt spid="25">
                                            <p:txEl>
                                              <p:pRg st="8" end="8"/>
                                            </p:txEl>
                                          </p:spTgt>
                                        </p:tgtEl>
                                        <p:attrNameLst>
                                          <p:attrName>style.visibility</p:attrName>
                                        </p:attrNameLst>
                                      </p:cBhvr>
                                      <p:to>
                                        <p:strVal val="visible"/>
                                      </p:to>
                                    </p:set>
                                    <p:animEffect transition="in" filter="randombar(horizontal)">
                                      <p:cBhvr>
                                        <p:cTn id="63" dur="500"/>
                                        <p:tgtEl>
                                          <p:spTgt spid="25">
                                            <p:txEl>
                                              <p:pRg st="8" end="8"/>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4" presetClass="entr" presetSubtype="10" fill="hold" nodeType="click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randombar(horizontal)">
                                      <p:cBhvr>
                                        <p:cTn id="6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59089" y="1702372"/>
            <a:ext cx="11687103" cy="5155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latin typeface="Alexandria"/>
              </a:rPr>
              <a:t>تخطيط الفعاليات:</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تحديد أهداف الفعالية.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دراسة الجمهور المستهدف</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اختيار الفكرة والرسالة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إعداد الجدول الزمني.</a:t>
            </a:r>
          </a:p>
          <a:p>
            <a:pPr marL="457200" indent="-457200" algn="justLow" rtl="1">
              <a:lnSpc>
                <a:spcPts val="5000"/>
              </a:lnSpc>
              <a:buFont typeface="Arial" panose="020B0604020202020204" pitchFamily="34" charset="0"/>
              <a:buChar char="•"/>
            </a:pPr>
            <a:r>
              <a:rPr lang="ar-SA" sz="2800" dirty="0">
                <a:solidFill>
                  <a:schemeClr val="tx1"/>
                </a:solidFill>
                <a:latin typeface="Alexandria"/>
              </a:rPr>
              <a:t>الجوانب القانونية والأخلاقية: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التصاريح والتراخيص، حقوق الملكية الفكرية.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المسؤولية القانونية، أخلاقيات تنظيم الفعاليات.</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1944881" y="938187"/>
            <a:ext cx="7595119" cy="764184"/>
          </a:xfrm>
          <a:prstGeom prst="rect">
            <a:avLst/>
          </a:prstGeom>
        </p:spPr>
        <p:txBody>
          <a:bodyPr wrap="square">
            <a:spAutoFit/>
          </a:bodyPr>
          <a:lstStyle/>
          <a:p>
            <a:pPr algn="ctr" rtl="1">
              <a:lnSpc>
                <a:spcPct val="107000"/>
              </a:lnSpc>
              <a:spcAft>
                <a:spcPts val="800"/>
              </a:spcAft>
            </a:pPr>
            <a:r>
              <a:rPr lang="ar-SA" sz="4400" b="1" dirty="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6152" y="2384768"/>
            <a:ext cx="2998839" cy="1863484"/>
          </a:xfrm>
          <a:prstGeom prst="rect">
            <a:avLst/>
          </a:prstGeom>
        </p:spPr>
      </p:pic>
      <p:pic>
        <p:nvPicPr>
          <p:cNvPr id="6" name="صورة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02315" y="3588204"/>
            <a:ext cx="2600325" cy="1752600"/>
          </a:xfrm>
          <a:prstGeom prst="rect">
            <a:avLst/>
          </a:prstGeom>
        </p:spPr>
      </p:pic>
    </p:spTree>
    <p:extLst>
      <p:ext uri="{BB962C8B-B14F-4D97-AF65-F5344CB8AC3E}">
        <p14:creationId xmlns:p14="http://schemas.microsoft.com/office/powerpoint/2010/main" val="22575027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2" dur="500"/>
                                        <p:tgtEl>
                                          <p:spTgt spid="25">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5" dur="500"/>
                                        <p:tgtEl>
                                          <p:spTgt spid="25">
                                            <p:txEl>
                                              <p:pRg st="2" end="2"/>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28" dur="500"/>
                                        <p:tgtEl>
                                          <p:spTgt spid="25">
                                            <p:txEl>
                                              <p:pRg st="3" end="3"/>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1" dur="500"/>
                                        <p:tgtEl>
                                          <p:spTgt spid="25">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randombar(horizontal)">
                                      <p:cBhvr>
                                        <p:cTn id="36" dur="500"/>
                                        <p:tgtEl>
                                          <p:spTgt spid="2"/>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nodeType="clickEffect">
                                  <p:stCondLst>
                                    <p:cond delay="0"/>
                                  </p:stCondLst>
                                  <p:childTnLst>
                                    <p:set>
                                      <p:cBhvr>
                                        <p:cTn id="40"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41" dur="500"/>
                                        <p:tgtEl>
                                          <p:spTgt spid="25">
                                            <p:txEl>
                                              <p:pRg st="5" end="5"/>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nodeType="click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randombar(horizontal)">
                                      <p:cBhvr>
                                        <p:cTn id="46" dur="500"/>
                                        <p:tgtEl>
                                          <p:spTgt spid="6"/>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nodeType="clickEffect">
                                  <p:stCondLst>
                                    <p:cond delay="0"/>
                                  </p:stCondLst>
                                  <p:childTnLst>
                                    <p:set>
                                      <p:cBhvr>
                                        <p:cTn id="50"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51" dur="500"/>
                                        <p:tgtEl>
                                          <p:spTgt spid="25">
                                            <p:txEl>
                                              <p:pRg st="6" end="6"/>
                                            </p:txEl>
                                          </p:spTgt>
                                        </p:tgtEl>
                                      </p:cBhvr>
                                    </p:animEffect>
                                  </p:childTnLst>
                                </p:cTn>
                              </p:par>
                              <p:par>
                                <p:cTn id="52" presetID="14" presetClass="entr" presetSubtype="10" fill="hold" nodeType="withEffect">
                                  <p:stCondLst>
                                    <p:cond delay="0"/>
                                  </p:stCondLst>
                                  <p:childTnLst>
                                    <p:set>
                                      <p:cBhvr>
                                        <p:cTn id="53"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54" dur="500"/>
                                        <p:tgtEl>
                                          <p:spTgt spid="2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858297"/>
            <a:ext cx="11746097"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latin typeface="Alexandria"/>
              </a:rPr>
              <a:t>تصميم الفعالية وتجربة الحضور:</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تصميم البرنامج، إدارة البروتوكول والمراسم.</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تجربة الضيف، الهوية البصرية للفعالية.</a:t>
            </a:r>
            <a:endParaRPr lang="en-US" sz="2800" dirty="0">
              <a:solidFill>
                <a:schemeClr val="tx1"/>
              </a:solidFill>
              <a:latin typeface="Alexandria"/>
            </a:endParaRPr>
          </a:p>
          <a:p>
            <a:pPr marL="457200" indent="-457200" algn="justLow" rtl="1">
              <a:lnSpc>
                <a:spcPts val="5000"/>
              </a:lnSpc>
              <a:buFont typeface="Arial" panose="020B0604020202020204" pitchFamily="34" charset="0"/>
              <a:buChar char="•"/>
            </a:pPr>
            <a:r>
              <a:rPr lang="ar-SA" sz="2800" dirty="0">
                <a:solidFill>
                  <a:schemeClr val="tx1"/>
                </a:solidFill>
                <a:latin typeface="Alexandria"/>
              </a:rPr>
              <a:t>الإدارة اللوجستية للفعاليات:</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اختيار المكان، الإضاءة والصوت والتجهيزات التقنية.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إدارة الموردين والمتعاقدين.</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النقل والاستقبال.</a:t>
            </a:r>
            <a:endParaRPr lang="en-US" sz="2800" dirty="0">
              <a:solidFill>
                <a:schemeClr val="tx1"/>
              </a:solidFill>
              <a:latin typeface="Alexandria"/>
            </a:endParaRPr>
          </a:p>
          <a:p>
            <a:pPr algn="justLow" rtl="1"/>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131693" y="953514"/>
            <a:ext cx="7595119" cy="764184"/>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l="20039" t="2152" r="-98" b="21331"/>
          <a:stretch/>
        </p:blipFill>
        <p:spPr>
          <a:xfrm>
            <a:off x="3284939" y="2039689"/>
            <a:ext cx="2388274" cy="2316001"/>
          </a:xfrm>
          <a:prstGeom prst="rect">
            <a:avLst/>
          </a:prstGeom>
        </p:spPr>
      </p:pic>
      <p:pic>
        <p:nvPicPr>
          <p:cNvPr id="6" name="صورة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968" y="3973051"/>
            <a:ext cx="2989971" cy="1905000"/>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2" dur="500"/>
                                        <p:tgtEl>
                                          <p:spTgt spid="25">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5" dur="500"/>
                                        <p:tgtEl>
                                          <p:spTgt spid="25">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randombar(horizontal)">
                                      <p:cBhvr>
                                        <p:cTn id="30" dur="500"/>
                                        <p:tgtEl>
                                          <p:spTgt spid="2"/>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5" dur="500"/>
                                        <p:tgtEl>
                                          <p:spTgt spid="25">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randombar(horizontal)">
                                      <p:cBhvr>
                                        <p:cTn id="40" dur="50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5" dur="500"/>
                                        <p:tgtEl>
                                          <p:spTgt spid="25">
                                            <p:txEl>
                                              <p:pRg st="4" end="4"/>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48" dur="500"/>
                                        <p:tgtEl>
                                          <p:spTgt spid="25">
                                            <p:txEl>
                                              <p:pRg st="5" end="5"/>
                                            </p:txEl>
                                          </p:spTgt>
                                        </p:tgtEl>
                                      </p:cBhvr>
                                    </p:animEffect>
                                  </p:childTnLst>
                                </p:cTn>
                              </p:par>
                              <p:par>
                                <p:cTn id="49" presetID="14" presetClass="entr" presetSubtype="10" fill="hold" nodeType="withEffect">
                                  <p:stCondLst>
                                    <p:cond delay="0"/>
                                  </p:stCondLst>
                                  <p:childTnLst>
                                    <p:set>
                                      <p:cBhvr>
                                        <p:cTn id="50"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51" dur="500"/>
                                        <p:tgtEl>
                                          <p:spTgt spid="2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866782"/>
            <a:ext cx="11775594" cy="49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latin typeface="Alexandria"/>
              </a:rPr>
              <a:t>الميزانية والتمويل:</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إعداد الميزانية، ضبط التكاليف.</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مصادر التمويل والرعاية، التقييم المالي للفعالية.</a:t>
            </a:r>
            <a:endParaRPr lang="en-US" sz="2800" dirty="0">
              <a:solidFill>
                <a:schemeClr val="tx1"/>
              </a:solidFill>
              <a:latin typeface="Alexandria"/>
            </a:endParaRPr>
          </a:p>
          <a:p>
            <a:pPr marL="457200" indent="-457200" algn="justLow" rtl="1">
              <a:lnSpc>
                <a:spcPts val="5000"/>
              </a:lnSpc>
              <a:buFont typeface="Arial" panose="020B0604020202020204" pitchFamily="34" charset="0"/>
              <a:buChar char="•"/>
            </a:pPr>
            <a:r>
              <a:rPr lang="ar-SA" sz="2800" dirty="0">
                <a:solidFill>
                  <a:schemeClr val="tx1"/>
                </a:solidFill>
                <a:latin typeface="Alexandria"/>
              </a:rPr>
              <a:t>إدارة الموارد البشرية في الفعاليات:</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فرق العمل والمتطوعين، توزيع الأدوار والمسؤوليات.</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القيادة والعمل الجماعي.</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إدارة الوقت والضغط أثناء الحدث.</a:t>
            </a: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485572" y="747142"/>
            <a:ext cx="7595119" cy="764184"/>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4788" y="1955124"/>
            <a:ext cx="2776077" cy="1759974"/>
          </a:xfrm>
          <a:prstGeom prst="rect">
            <a:avLst/>
          </a:prstGeom>
        </p:spPr>
      </p:pic>
      <p:pic>
        <p:nvPicPr>
          <p:cNvPr id="6" name="صورة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1444" y="3797577"/>
            <a:ext cx="2614313" cy="2118851"/>
          </a:xfrm>
          <a:prstGeom prst="rect">
            <a:avLst/>
          </a:prstGeom>
        </p:spPr>
      </p:pic>
    </p:spTree>
    <p:extLst>
      <p:ext uri="{BB962C8B-B14F-4D97-AF65-F5344CB8AC3E}">
        <p14:creationId xmlns:p14="http://schemas.microsoft.com/office/powerpoint/2010/main" val="3529640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0" dur="500"/>
                                        <p:tgtEl>
                                          <p:spTgt spid="25">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5" dur="500"/>
                                        <p:tgtEl>
                                          <p:spTgt spid="25">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randombar(horizontal)">
                                      <p:cBhvr>
                                        <p:cTn id="40" dur="50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5" dur="500"/>
                                        <p:tgtEl>
                                          <p:spTgt spid="25">
                                            <p:txEl>
                                              <p:pRg st="4" end="4"/>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48" dur="500"/>
                                        <p:tgtEl>
                                          <p:spTgt spid="25">
                                            <p:txEl>
                                              <p:pRg st="5" end="5"/>
                                            </p:txEl>
                                          </p:spTgt>
                                        </p:tgtEl>
                                      </p:cBhvr>
                                    </p:animEffect>
                                  </p:childTnLst>
                                </p:cTn>
                              </p:par>
                              <p:par>
                                <p:cTn id="49" presetID="14" presetClass="entr" presetSubtype="10" fill="hold" nodeType="withEffect">
                                  <p:stCondLst>
                                    <p:cond delay="0"/>
                                  </p:stCondLst>
                                  <p:childTnLst>
                                    <p:set>
                                      <p:cBhvr>
                                        <p:cTn id="50"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51" dur="500"/>
                                        <p:tgtEl>
                                          <p:spTgt spid="2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866782"/>
            <a:ext cx="11687103" cy="4907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latin typeface="Alexandria"/>
              </a:rPr>
              <a:t>التسويق والترويج للفعاليات:</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استراتيجيات التسويق قبل وأثناء وبعد الفعالية.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استخدام وسائل الإعلام ووسائل التواصل الاجتماعي.</a:t>
            </a:r>
          </a:p>
          <a:p>
            <a:pPr marL="457200" indent="-457200" algn="justLow" rtl="1">
              <a:lnSpc>
                <a:spcPts val="5000"/>
              </a:lnSpc>
              <a:buFont typeface="Wingdings" panose="05000000000000000000" pitchFamily="2" charset="2"/>
              <a:buChar char="ü"/>
            </a:pPr>
            <a:r>
              <a:rPr lang="ar-SA" sz="2800" dirty="0" err="1">
                <a:solidFill>
                  <a:schemeClr val="tx1"/>
                </a:solidFill>
                <a:latin typeface="Alexandria"/>
              </a:rPr>
              <a:t>الرعايات</a:t>
            </a:r>
            <a:r>
              <a:rPr lang="ar-SA" sz="2800" dirty="0">
                <a:solidFill>
                  <a:schemeClr val="tx1"/>
                </a:solidFill>
                <a:latin typeface="Alexandria"/>
              </a:rPr>
              <a:t> والشراكات.</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العلاقات الإعلامية.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354294" y="824608"/>
            <a:ext cx="7595119" cy="764184"/>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4138" y="2050990"/>
            <a:ext cx="3087022" cy="2449884"/>
          </a:xfrm>
          <a:prstGeom prst="rect">
            <a:avLst/>
          </a:prstGeom>
        </p:spPr>
      </p:pic>
      <p:pic>
        <p:nvPicPr>
          <p:cNvPr id="6" name="صورة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92129" y="4586350"/>
            <a:ext cx="3913239" cy="1952530"/>
          </a:xfrm>
          <a:prstGeom prst="rect">
            <a:avLst/>
          </a:prstGeom>
        </p:spPr>
      </p:pic>
    </p:spTree>
    <p:extLst>
      <p:ext uri="{BB962C8B-B14F-4D97-AF65-F5344CB8AC3E}">
        <p14:creationId xmlns:p14="http://schemas.microsoft.com/office/powerpoint/2010/main" val="334152760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randombar(horizontal)">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42" dur="500"/>
                                        <p:tgtEl>
                                          <p:spTgt spid="25">
                                            <p:txEl>
                                              <p:pRg st="3" end="3"/>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5"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68922" y="1673052"/>
            <a:ext cx="11775594" cy="4991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latin typeface="Alexandria"/>
              </a:rPr>
              <a:t>إدارة المخاطر والأزمات:</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تحديد المخاطر المحتملة، خطط الطوارئ.</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السلامة والأمن، إدارة الأزمات أثناء الفعالية.</a:t>
            </a:r>
            <a:endParaRPr lang="en-US" sz="2800" dirty="0">
              <a:solidFill>
                <a:schemeClr val="tx1"/>
              </a:solidFill>
              <a:latin typeface="Alexandria"/>
            </a:endParaRPr>
          </a:p>
          <a:p>
            <a:pPr marL="457200" indent="-457200" algn="justLow" rtl="1">
              <a:lnSpc>
                <a:spcPts val="5000"/>
              </a:lnSpc>
              <a:buFont typeface="Arial" panose="020B0604020202020204" pitchFamily="34" charset="0"/>
              <a:buChar char="•"/>
            </a:pPr>
            <a:r>
              <a:rPr lang="ar-SA" sz="2800" dirty="0">
                <a:solidFill>
                  <a:schemeClr val="tx1"/>
                </a:solidFill>
                <a:latin typeface="Alexandria"/>
              </a:rPr>
              <a:t>تقييم الفعاليات وقياس الأثر:</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مؤشرات نجاح الفعالية، رضا الحضور.</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التغطية الإعلامية، الأثر </a:t>
            </a:r>
            <a:r>
              <a:rPr lang="ar-SA" sz="2800" dirty="0" err="1">
                <a:solidFill>
                  <a:schemeClr val="tx1"/>
                </a:solidFill>
                <a:latin typeface="Alexandria"/>
              </a:rPr>
              <a:t>الاتصالي</a:t>
            </a:r>
            <a:r>
              <a:rPr lang="ar-SA" sz="2800" dirty="0">
                <a:solidFill>
                  <a:schemeClr val="tx1"/>
                </a:solidFill>
                <a:latin typeface="Alexandria"/>
              </a:rPr>
              <a:t> والتسويقي.</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425303" y="586235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377500" y="875440"/>
            <a:ext cx="7595119" cy="764184"/>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137" y="3687817"/>
            <a:ext cx="2752725" cy="1657350"/>
          </a:xfrm>
          <a:prstGeom prst="rect">
            <a:avLst/>
          </a:prstGeom>
        </p:spPr>
      </p:pic>
      <p:pic>
        <p:nvPicPr>
          <p:cNvPr id="7" name="صورة 6"/>
          <p:cNvPicPr>
            <a:picLocks noChangeAspect="1"/>
          </p:cNvPicPr>
          <p:nvPr/>
        </p:nvPicPr>
        <p:blipFill rotWithShape="1">
          <a:blip r:embed="rId4">
            <a:extLst>
              <a:ext uri="{28A0092B-C50C-407E-A947-70E740481C1C}">
                <a14:useLocalDpi xmlns:a14="http://schemas.microsoft.com/office/drawing/2010/main" val="0"/>
              </a:ext>
            </a:extLst>
          </a:blip>
          <a:srcRect b="14366"/>
          <a:stretch/>
        </p:blipFill>
        <p:spPr>
          <a:xfrm>
            <a:off x="3858702" y="2058484"/>
            <a:ext cx="1800225" cy="1816975"/>
          </a:xfrm>
          <a:prstGeom prst="rect">
            <a:avLst/>
          </a:prstGeom>
        </p:spPr>
      </p:pic>
    </p:spTree>
    <p:extLst>
      <p:ext uri="{BB962C8B-B14F-4D97-AF65-F5344CB8AC3E}">
        <p14:creationId xmlns:p14="http://schemas.microsoft.com/office/powerpoint/2010/main" val="22107104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2" dur="500"/>
                                        <p:tgtEl>
                                          <p:spTgt spid="25">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5" dur="500"/>
                                        <p:tgtEl>
                                          <p:spTgt spid="25">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randombar(horizontal)">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5" dur="500"/>
                                        <p:tgtEl>
                                          <p:spTgt spid="25">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0" dur="500"/>
                                        <p:tgtEl>
                                          <p:spTgt spid="25">
                                            <p:txEl>
                                              <p:pRg st="4" end="4"/>
                                            </p:txEl>
                                          </p:spTgt>
                                        </p:tgtEl>
                                      </p:cBhvr>
                                    </p:animEffect>
                                  </p:childTnLst>
                                </p:cTn>
                              </p:par>
                              <p:par>
                                <p:cTn id="41" presetID="14" presetClass="entr" presetSubtype="10" fill="hold" nodeType="withEffect">
                                  <p:stCondLst>
                                    <p:cond delay="0"/>
                                  </p:stCondLst>
                                  <p:childTnLst>
                                    <p:set>
                                      <p:cBhvr>
                                        <p:cTn id="42"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43" dur="500"/>
                                        <p:tgtEl>
                                          <p:spTgt spid="25">
                                            <p:txEl>
                                              <p:pRg st="5" end="5"/>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randombar(horizontal)">
                                      <p:cBhvr>
                                        <p:cTn id="4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866782"/>
            <a:ext cx="11736265" cy="46459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ts val="5000"/>
              </a:lnSpc>
              <a:buFont typeface="Arial" panose="020B0604020202020204" pitchFamily="34" charset="0"/>
              <a:buChar char="•"/>
            </a:pPr>
            <a:r>
              <a:rPr lang="ar-SA" sz="2800" dirty="0">
                <a:solidFill>
                  <a:schemeClr val="tx1"/>
                </a:solidFill>
                <a:latin typeface="Alexandria"/>
              </a:rPr>
              <a:t>الاتجاهات الحديثة في صناعة الفعاليات:</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الفعاليات الرقمية والهجينة.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التقنيات الحديثة (</a:t>
            </a:r>
            <a:r>
              <a:rPr lang="en-US" sz="2800" dirty="0">
                <a:solidFill>
                  <a:schemeClr val="tx1"/>
                </a:solidFill>
                <a:latin typeface="Alexandria"/>
              </a:rPr>
              <a:t>AR/VR</a:t>
            </a:r>
            <a:r>
              <a:rPr lang="ar-SA" sz="2800" dirty="0">
                <a:solidFill>
                  <a:schemeClr val="tx1"/>
                </a:solidFill>
                <a:latin typeface="Alexandria"/>
              </a:rPr>
              <a:t>).</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الاستدامة في الفعاليات.</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الذكاء الاصطناعي في إدارة الفعاليات.</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35873" y="585150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062868" y="970499"/>
            <a:ext cx="7595119" cy="764184"/>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موضوعات المقرر: </a:t>
            </a:r>
            <a:r>
              <a:rPr lang="en-US" sz="4000" b="1" dirty="0">
                <a:solidFill>
                  <a:srgbClr val="00AEEF"/>
                </a:solidFill>
                <a:latin typeface="Alexandria"/>
              </a:rPr>
              <a:t>Course Topics</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223" y="2279387"/>
            <a:ext cx="2789289" cy="1742007"/>
          </a:xfrm>
          <a:prstGeom prst="rect">
            <a:avLst/>
          </a:prstGeom>
        </p:spPr>
      </p:pic>
      <p:pic>
        <p:nvPicPr>
          <p:cNvPr id="6" name="صورة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73816" y="3489105"/>
            <a:ext cx="2790637" cy="1932749"/>
          </a:xfrm>
          <a:prstGeom prst="rect">
            <a:avLst/>
          </a:prstGeom>
        </p:spPr>
      </p:pic>
    </p:spTree>
    <p:extLst>
      <p:ext uri="{BB962C8B-B14F-4D97-AF65-F5344CB8AC3E}">
        <p14:creationId xmlns:p14="http://schemas.microsoft.com/office/powerpoint/2010/main" val="36063800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2" dur="500"/>
                                        <p:tgtEl>
                                          <p:spTgt spid="2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17" dur="500"/>
                                        <p:tgtEl>
                                          <p:spTgt spid="2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2" dur="500"/>
                                        <p:tgtEl>
                                          <p:spTgt spid="2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2" dur="500"/>
                                        <p:tgtEl>
                                          <p:spTgt spid="25">
                                            <p:txEl>
                                              <p:pRg st="3" end="3"/>
                                            </p:txEl>
                                          </p:spTgt>
                                        </p:tgtEl>
                                      </p:cBhvr>
                                    </p:animEffect>
                                  </p:childTnLst>
                                </p:cTn>
                              </p:par>
                              <p:par>
                                <p:cTn id="33" presetID="14" presetClass="entr" presetSubtype="10" fill="hold" nodeType="withEffect">
                                  <p:stCondLst>
                                    <p:cond delay="0"/>
                                  </p:stCondLst>
                                  <p:childTnLst>
                                    <p:set>
                                      <p:cBhvr>
                                        <p:cTn id="34"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5" dur="500"/>
                                        <p:tgtEl>
                                          <p:spTgt spid="25">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randombar(horizontal)">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531315" y="1653776"/>
            <a:ext cx="8284639" cy="769441"/>
          </a:xfrm>
          <a:prstGeom prst="rect">
            <a:avLst/>
          </a:prstGeom>
        </p:spPr>
        <p:txBody>
          <a:bodyPr wrap="none">
            <a:spAutoFit/>
          </a:bodyPr>
          <a:lstStyle/>
          <a:p>
            <a:pPr algn="ctr" rtl="1"/>
            <a:r>
              <a:rPr lang="ar-SA" sz="4400" b="1" dirty="0">
                <a:solidFill>
                  <a:srgbClr val="00AEEF"/>
                </a:solidFill>
                <a:latin typeface="Alexandria"/>
              </a:rPr>
              <a:t>حلقات النقاش   </a:t>
            </a:r>
            <a:r>
              <a:rPr lang="en-US" sz="4000" b="1" dirty="0">
                <a:solidFill>
                  <a:srgbClr val="00AEEF"/>
                </a:solidFill>
                <a:latin typeface="Alexandria"/>
              </a:rPr>
              <a:t>Discussion Sessions</a:t>
            </a:r>
            <a:endParaRPr lang="ar-SA" sz="4000" b="1" dirty="0">
              <a:solidFill>
                <a:srgbClr val="00AEEF"/>
              </a:solidFill>
              <a:latin typeface="Alexandria"/>
            </a:endParaRPr>
          </a:p>
        </p:txBody>
      </p:sp>
      <p:pic>
        <p:nvPicPr>
          <p:cNvPr id="9" name="صورة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9802" y="2489562"/>
            <a:ext cx="7689668" cy="3972197"/>
          </a:xfrm>
          <a:prstGeom prst="rect">
            <a:avLst/>
          </a:prstGeom>
        </p:spPr>
      </p:pic>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174101426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626179" y="455181"/>
            <a:ext cx="824211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791567" y="1202748"/>
            <a:ext cx="8304068" cy="769441"/>
          </a:xfrm>
          <a:prstGeom prst="rect">
            <a:avLst/>
          </a:prstGeom>
        </p:spPr>
        <p:txBody>
          <a:bodyPr wrap="none">
            <a:spAutoFit/>
          </a:bodyPr>
          <a:lstStyle/>
          <a:p>
            <a:pPr algn="ctr" rtl="1"/>
            <a:r>
              <a:rPr lang="ar-SA" sz="4400" b="1" dirty="0">
                <a:solidFill>
                  <a:srgbClr val="00AEEF"/>
                </a:solidFill>
                <a:latin typeface="Alexandria"/>
              </a:rPr>
              <a:t>التقييم الطلابي   </a:t>
            </a:r>
            <a:r>
              <a:rPr lang="en-US" sz="4000" b="1" dirty="0">
                <a:solidFill>
                  <a:srgbClr val="00AEEF"/>
                </a:solidFill>
                <a:latin typeface="Alexandria"/>
              </a:rPr>
              <a:t>Student Assessment</a:t>
            </a:r>
            <a:endParaRPr lang="ar-SA" sz="4000" b="1" dirty="0">
              <a:solidFill>
                <a:srgbClr val="00AEEF"/>
              </a:solidFill>
              <a:latin typeface="Alexandria"/>
            </a:endParaRPr>
          </a:p>
        </p:txBody>
      </p:sp>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pic>
        <p:nvPicPr>
          <p:cNvPr id="5" name="صورة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589" y="2019068"/>
            <a:ext cx="10432024" cy="4097904"/>
          </a:xfrm>
          <a:prstGeom prst="rect">
            <a:avLst/>
          </a:prstGeom>
        </p:spPr>
      </p:pic>
    </p:spTree>
    <p:extLst>
      <p:ext uri="{BB962C8B-B14F-4D97-AF65-F5344CB8AC3E}">
        <p14:creationId xmlns:p14="http://schemas.microsoft.com/office/powerpoint/2010/main" val="8049814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5052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a:solidFill>
                  <a:schemeClr val="tx1"/>
                </a:solidFill>
                <a:latin typeface="Alexandria"/>
              </a:rPr>
              <a:t>ستتمحور المحاضرة القادمة حول الأمور الآتية:</a:t>
            </a:r>
          </a:p>
          <a:p>
            <a:pPr algn="justLow" rtl="1"/>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a:solidFill>
                  <a:schemeClr val="tx1"/>
                </a:solidFill>
                <a:latin typeface="Alexandria"/>
              </a:rPr>
              <a:t>مدخل إلى تنظيم الفعاليات (مفهوم الفعاليات والأحداث الخاصة، تطور صناعة الفعاليات، أهمية الفعاليات في العلاقات العامة والتسويق)</a:t>
            </a:r>
          </a:p>
          <a:p>
            <a:pPr algn="justLow" rtl="1"/>
            <a:r>
              <a:rPr lang="ar-SA" sz="2800" dirty="0">
                <a:solidFill>
                  <a:schemeClr val="tx1"/>
                </a:solidFill>
                <a:latin typeface="Alexandria"/>
              </a:rPr>
              <a:t> </a:t>
            </a:r>
            <a:endParaRPr lang="en-US" sz="2800" dirty="0">
              <a:solidFill>
                <a:schemeClr val="tx1"/>
              </a:solidFill>
              <a:latin typeface="Alexandria"/>
            </a:endParaRPr>
          </a:p>
          <a:p>
            <a:pPr marL="457200" indent="-457200" algn="justLow" rtl="1">
              <a:buFont typeface="Arial" panose="020B0604020202020204" pitchFamily="34" charset="0"/>
              <a:buChar char="•"/>
            </a:pPr>
            <a:r>
              <a:rPr lang="ar-SA" sz="2800" dirty="0">
                <a:solidFill>
                  <a:schemeClr val="tx1"/>
                </a:solidFill>
                <a:latin typeface="Alexandria"/>
              </a:rPr>
              <a:t>أنواع الفعاليات والأحداث الخاصة (المؤتمرات والندوات، المعارض، الفعاليات الثقافية والترفيهية، الفعاليات المؤسسية والرسمية، المناسبات الخاصة مثل إطلاق المنتجات، احتفالات، </a:t>
            </a:r>
            <a:r>
              <a:rPr lang="ar-SA" sz="2800" dirty="0" err="1">
                <a:solidFill>
                  <a:schemeClr val="tx1"/>
                </a:solidFill>
                <a:latin typeface="Alexandria"/>
              </a:rPr>
              <a:t>رعايات</a:t>
            </a:r>
            <a:r>
              <a:rPr lang="ar-SA" sz="2800" dirty="0">
                <a:solidFill>
                  <a:schemeClr val="tx1"/>
                </a:solidFill>
                <a:latin typeface="Alexandria"/>
              </a:rPr>
              <a:t>).</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Intro 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7" dur="500"/>
                                        <p:tgtEl>
                                          <p:spTgt spid="2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2"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2006/metadata/properties"/>
    <ds:schemaRef ds:uri="http://schemas.microsoft.com/office/2006/documentManagement/types"/>
    <ds:schemaRef ds:uri="http://purl.org/dc/elements/1.1/"/>
    <ds:schemaRef ds:uri="688354b5-287c-4cda-825e-1d7935aea40e"/>
    <ds:schemaRef ds:uri="http://schemas.openxmlformats.org/package/2006/metadata/core-properties"/>
    <ds:schemaRef ds:uri="http://purl.org/dc/terms/"/>
    <ds:schemaRef ds:uri="http://schemas.microsoft.com/office/infopath/2007/PartnerControls"/>
    <ds:schemaRef ds:uri="aca13214-df29-4e3c-a050-857c0bf7bd8e"/>
    <ds:schemaRef ds:uri="http://www.w3.org/XML/1998/namespa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18B96DF5-84E2-466C-8433-6C45E78CC9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310</TotalTime>
  <Words>781</Words>
  <Application>Microsoft Office PowerPoint</Application>
  <PresentationFormat>Widescreen</PresentationFormat>
  <Paragraphs>117</Paragraphs>
  <Slides>18</Slides>
  <Notes>4</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44</cp:revision>
  <dcterms:created xsi:type="dcterms:W3CDTF">2023-04-29T09:08:00Z</dcterms:created>
  <dcterms:modified xsi:type="dcterms:W3CDTF">2026-09-22T10:08:37Z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