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A07630-24E7-98FE-4AF2-607B0A0418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902CC80-F5F8-0729-4574-1116D38FF2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887A4-F7E9-434A-8129-EE145354880C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F90EB6-FDB2-651E-4D13-7218A3DF94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902D3A7-5903-889B-5636-D53077E5F8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591BA-EA57-44A3-8625-43ACB7EDFC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0307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4A26242-BB36-5873-DB63-66B6EA6FCF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231CD1-9842-02EB-AE69-8365B95AEC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4616A1-5A6C-49EB-BF40-115A3D28285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6E887A4-F7E9-434A-8129-EE145354880C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560216-C712-F3FE-323F-3D7DC36D250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24272B-13DA-30C7-8AE0-7C17D53DC12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70591BA-EA57-44A3-8625-43ACB7EDFC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69540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8DD4CD-2F9C-7176-C897-B156F0AAC7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5FBB68-EBA8-48B2-0B80-66A4B3F12C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52338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AAC54C0-7D9D-BCDB-41AE-B979503509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96CD9E-357C-9A3D-1B69-9777FC649B9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3724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37A902A-1753-D233-4B5D-D8B7F0499E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400" b="1">
                <a:solidFill>
                  <a:srgbClr val="004B89"/>
                </a:solidFill>
                <a:cs typeface="Calibri"/>
              </a:rPr>
              <a:t>Dyna Architecture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645598-37DE-ED43-E5B2-68A7DEFD21B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53095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E2C3BE9-4A74-F847-516E-244B792CED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ndalus" panose="02020603050405020304" pitchFamily="18" charset="-78"/>
                <a:cs typeface="Andalus" panose="02020603050405020304" pitchFamily="18" charset="-78"/>
              </a:rPr>
              <a:t>The objectives of this lecture is to: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39D9F8-4112-D8A0-56EB-E42353A7BC2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58763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05B65AB-DFA4-9298-C717-2EE5BF0A88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281E3E-990C-590E-757B-8C7775883E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8210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4EEACFE-EE47-AD64-3FBD-16D1DC158A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42848DC-B73F-0256-5AC5-7E06360650A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28164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34C57BF-A895-80F7-542C-392897DDF5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BB50A0-8705-B90C-3F5C-0A4F09427DE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9510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ED276B8-DBEA-B155-8E3E-8C72843159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61593B-696F-65F7-F863-05197F8B22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53228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FE67F60-6E66-A115-D023-58690A7B9C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CD317B-9012-B73C-D22E-4EB3F8FB0D9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76709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2E23CD0-0019-707D-6CE9-CFBB159B8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972B58-A5C3-153B-8444-19F9446D87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88458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DB42574-578F-FB58-DAE1-662BDCF91E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BEC540-01CD-EFA7-D46E-B6D6AE03464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56703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FE825E8-DE1F-7AFC-CD5C-123DB130FB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571D75-6828-F966-E08F-3F434BAA49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17749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8C5F472-4F78-9912-AB78-F33B7BDC17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081B54-AD4E-7E9B-7776-D4DC739B72A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7680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53DC721-ABC2-02A0-3DC7-B5EBF5F475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Dyna Architecture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E30D65-6059-15AE-C86E-C315E168B5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0824111"/>
      </p:ext>
    </p:extLst>
  </p:cSld>
  <p:clrMapOvr>
    <a:masterClrMapping/>
  </p:clrMapOvr>
  <p:transition>
    <p:cut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B228CD-D140-2C8F-72F2-E6E69C8493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Dyna Architecture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F91F36-DDA9-3E73-D9BC-4ACA2D597C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5861864"/>
      </p:ext>
    </p:extLst>
  </p:cSld>
  <p:clrMapOvr>
    <a:masterClrMapping/>
  </p:clrMapOvr>
  <p:transition>
    <p:cut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25992C-C425-471B-A141-DA689554A1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Dyna Architecture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670F77-B58B-764A-6026-FF997BC141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2820687"/>
      </p:ext>
    </p:extLst>
  </p:cSld>
  <p:clrMapOvr>
    <a:masterClrMapping/>
  </p:clrMapOvr>
  <p:transition>
    <p:cut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836FB07-B68E-C522-9FFD-C88EF3DC77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Dyna Architecture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555C14-D7B1-7375-8AA7-235EBDB6DD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1727680"/>
      </p:ext>
    </p:extLst>
  </p:cSld>
  <p:clrMapOvr>
    <a:masterClrMapping/>
  </p:clrMapOvr>
  <p:transition>
    <p:cut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494456A-6DFF-19FF-7F50-B6CE594ED7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Dyna Architecture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C1918E-2BEE-8B23-4BCC-D769B76C90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5359043"/>
      </p:ext>
    </p:extLst>
  </p:cSld>
  <p:clrMapOvr>
    <a:masterClrMapping/>
  </p:clrMapOvr>
  <p:transition>
    <p:cut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DDF7E16-9B1F-9C64-1E96-149FF50944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Dyna Architecture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E88842-05D6-4322-CCA8-4CE1CB3EE3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280753"/>
      </p:ext>
    </p:extLst>
  </p:cSld>
  <p:clrMapOvr>
    <a:masterClrMapping/>
  </p:clrMapOvr>
  <p:transition>
    <p:cut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00B834-6C12-E016-20E5-E26494EE52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Dyna Architecture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2FB872-C6D5-14AF-F0DF-AB2F3AA16F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4143212"/>
      </p:ext>
    </p:extLst>
  </p:cSld>
  <p:clrMapOvr>
    <a:masterClrMapping/>
  </p:clrMapOvr>
  <p:transition>
    <p:cut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C232114-FF43-7C8B-A2C0-F1C8D1971F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Tabular Dyna-Q Algorithm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98C489-6A0C-E10C-5473-9495BA35EAB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7795141"/>
      </p:ext>
    </p:extLst>
  </p:cSld>
  <p:clrMapOvr>
    <a:masterClrMapping/>
  </p:clrMapOvr>
  <p:transition>
    <p:cut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329BB8-C02C-3887-26B1-FBC4B328D7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Tabular Dyna-Q Algorithm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60D71D-FC5D-4D12-3F38-8BFE619158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7495003"/>
      </p:ext>
    </p:extLst>
  </p:cSld>
  <p:clrMapOvr>
    <a:masterClrMapping/>
  </p:clrMapOvr>
  <p:transition>
    <p:cut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CA31811-1936-6649-751E-55943EF84C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Tabular Dyna-Q Algorithm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12DE11-5217-AEE2-9B30-154D2167820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7189231"/>
      </p:ext>
    </p:extLst>
  </p:cSld>
  <p:clrMapOvr>
    <a:masterClrMapping/>
  </p:clrMapOvr>
  <p:transition>
    <p:cut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5C6EC60-9EA8-96F8-8B04-0E53F27153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Tabular Dyna-Q Algorithm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B10CD4-ED10-1B28-1AB5-E12541092C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7693550"/>
      </p:ext>
    </p:extLst>
  </p:cSld>
  <p:clrMapOvr>
    <a:masterClrMapping/>
  </p:clrMapOvr>
  <p:transition>
    <p:cut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1C3CC3-9A59-EF5B-6420-9E2BD91EB3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Tabular Dyna-Q Algorithm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B51853-2AD1-A6F3-AE2E-B56A709AAA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331086"/>
      </p:ext>
    </p:extLst>
  </p:cSld>
  <p:clrMapOvr>
    <a:masterClrMapping/>
  </p:clrMapOvr>
  <p:transition>
    <p:cut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37EE9BA-9C12-29CE-82F9-BA417C354B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Dyna-Q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1970FE-2CDF-DBEB-DC88-740BBA6754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750293"/>
      </p:ext>
    </p:extLst>
  </p:cSld>
  <p:clrMapOvr>
    <a:masterClrMapping/>
  </p:clrMapOvr>
  <p:transition>
    <p:cut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5D44EE3-76DF-0D24-A150-82673F543A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Dyna-Q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793393-A601-80F9-06CC-83E9DACD34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2738375"/>
      </p:ext>
    </p:extLst>
  </p:cSld>
  <p:clrMapOvr>
    <a:masterClrMapping/>
  </p:clrMapOvr>
  <p:transition>
    <p:cut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3D43ED4-85F5-D6C5-D447-60EF703E3B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Dyna-Q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D2D594-4E3E-4775-1F03-8149E06E3B3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7100331"/>
      </p:ext>
    </p:extLst>
  </p:cSld>
  <p:clrMapOvr>
    <a:masterClrMapping/>
  </p:clrMapOvr>
  <p:transition>
    <p:cut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9D7950A-5B7A-39C2-DE78-8C165E7F55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Dyna-Q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4BBF75-5136-0228-485F-E9B0D2DB15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5561152"/>
      </p:ext>
    </p:extLst>
  </p:cSld>
  <p:clrMapOvr>
    <a:masterClrMapping/>
  </p:clrMapOvr>
  <p:transition>
    <p:cut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E18701E-3C23-DEEA-FA6C-FAA8D08058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Tabular Dyna-Q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D4AD7C-03EA-E07C-1CF7-2E18BBB799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984492"/>
      </p:ext>
    </p:extLst>
  </p:cSld>
  <p:clrMapOvr>
    <a:masterClrMapping/>
  </p:clrMapOvr>
  <p:transition>
    <p:cut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00E575-9BD4-E672-8659-6D855D7A68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C0CA6A-D52A-DBE1-1841-2A980F20C9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717442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04B5DD4-55A7-14DA-4CB6-B3B4DA28CD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B05849-F45B-794D-5C24-744206F3A90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914867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008CCDA-1AEA-684D-2F4F-60695A6600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Dyna vs Q-learning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9C9D88-AA89-540A-797D-8B997BE931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0381555"/>
      </p:ext>
    </p:extLst>
  </p:cSld>
  <p:clrMapOvr>
    <a:masterClrMapping/>
  </p:clrMapOvr>
  <p:transition>
    <p:cut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685AD54-2E86-DDCF-CEC7-4803AE2780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Dyna vs Q-learning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DAE213-6C28-E795-22F6-3A445D8044F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7138559"/>
      </p:ext>
    </p:extLst>
  </p:cSld>
  <p:clrMapOvr>
    <a:masterClrMapping/>
  </p:clrMapOvr>
  <p:transition>
    <p:cut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1EB90F-D367-542C-F003-1C16501FEB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Q-learning (Simulation example)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D6DB7F-B59F-5D0C-6796-00F5790E8B7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044033"/>
      </p:ext>
    </p:extLst>
  </p:cSld>
  <p:clrMapOvr>
    <a:masterClrMapping/>
  </p:clrMapOvr>
  <p:transition>
    <p:cut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5298F3C-9932-0376-9124-F82D5BD0FE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Dyna-Q (Simulation example)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BA53A6-7897-5D33-45B6-9BFD96F7A4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741076"/>
      </p:ext>
    </p:extLst>
  </p:cSld>
  <p:clrMapOvr>
    <a:masterClrMapping/>
  </p:clrMapOvr>
  <p:transition>
    <p:cut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B5AB963-69BD-58F4-70BE-2FBB679881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Dealing with inaccurate models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FE0FF0-6D20-69A2-60E4-5B9C939BD45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6913718"/>
      </p:ext>
    </p:extLst>
  </p:cSld>
  <p:clrMapOvr>
    <a:masterClrMapping/>
  </p:clrMapOvr>
  <p:transition>
    <p:cut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DC627CF-7AF0-C0BE-FE0E-0DB0A70D51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Dealing with inaccurate models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657657-86D3-FF80-9C1F-426CE3FF15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5852037"/>
      </p:ext>
    </p:extLst>
  </p:cSld>
  <p:clrMapOvr>
    <a:masterClrMapping/>
  </p:clrMapOvr>
  <p:transition>
    <p:cut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1DEAE36-696A-D1B4-E918-266A1CCD10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Dealing with inaccurate models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A3F713-A718-EA95-48C9-9ED1279B0C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2969662"/>
      </p:ext>
    </p:extLst>
  </p:cSld>
  <p:clrMapOvr>
    <a:masterClrMapping/>
  </p:clrMapOvr>
  <p:transition>
    <p:cut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B2D401F-D7CD-2D10-8A57-139694950F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Dealing with inaccurate models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0A6B59-6E7D-A163-0F10-DE7C5B437D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976969"/>
      </p:ext>
    </p:extLst>
  </p:cSld>
  <p:clrMapOvr>
    <a:masterClrMapping/>
  </p:clrMapOvr>
  <p:transition>
    <p:cut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228521C-2169-A5A2-4818-6B5C2805B3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Dealing with inaccurate models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63956A-5091-FBAC-34E7-5F21A8DEA3B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4712576"/>
      </p:ext>
    </p:extLst>
  </p:cSld>
  <p:clrMapOvr>
    <a:masterClrMapping/>
  </p:clrMapOvr>
  <p:transition>
    <p:cut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29339C7-C2DF-7450-86E4-DC083E35D8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Dealing with inaccurate models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C14CD2-2799-2D6A-82E9-54B1CCA93E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4360442"/>
      </p:ext>
    </p:extLst>
  </p:cSld>
  <p:clrMapOvr>
    <a:masterClrMapping/>
  </p:clrMapOvr>
  <p:transition>
    <p:cut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B474DB-7D33-B402-A340-C5A1FA0B57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244">
                <a:solidFill>
                  <a:srgbClr val="3333B2"/>
                </a:solidFill>
                <a:latin typeface="Georgia" panose="02040502050405020303" pitchFamily="18" charset="0"/>
              </a:rPr>
              <a:t>Exploration and exploitation for model accuracy</a:t>
            </a:r>
            <a:endParaRPr lang="en-GB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7FF421-6C71-EC05-6B20-82A45C68B7D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4939601"/>
      </p:ext>
    </p:extLst>
  </p:cSld>
  <p:clrMapOvr>
    <a:masterClrMapping/>
  </p:clrMapOvr>
  <p:transition>
    <p:cut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F1F6B1-8FDA-6082-1795-73774E0658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244">
                <a:solidFill>
                  <a:srgbClr val="3333B2"/>
                </a:solidFill>
                <a:latin typeface="Georgia" panose="02040502050405020303" pitchFamily="18" charset="0"/>
              </a:rPr>
              <a:t>Exploration and exploitation for model accuracy</a:t>
            </a:r>
            <a:endParaRPr lang="en-GB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79532B-E2CE-1838-42D3-0D31B59300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704757"/>
      </p:ext>
    </p:extLst>
  </p:cSld>
  <p:clrMapOvr>
    <a:masterClrMapping/>
  </p:clrMapOvr>
  <p:transition>
    <p:cut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0A31DE-9EA2-29C2-F868-15EA68A083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Dyna-Q+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32DD7B-96F9-302A-87A6-8ACB3D3B72D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8205039"/>
      </p:ext>
    </p:extLst>
  </p:cSld>
  <p:clrMapOvr>
    <a:masterClrMapping/>
  </p:clrMapOvr>
  <p:transition>
    <p:cut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896C72-52CF-AF3B-B1D6-7AB922A478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Dyna-Q vs Dyna-Q+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280A5C-F1DC-708A-9A98-FFCB40E16D7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2528320"/>
      </p:ext>
    </p:extLst>
  </p:cSld>
  <p:clrMapOvr>
    <a:masterClrMapping/>
  </p:clrMapOvr>
  <p:transition>
    <p:cut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F50654-4D58-81E4-368D-419DA74E1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Dyna-Q vs Dyna-Q+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FB223C-B7DA-9B8B-DB34-D607D09326B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3064549"/>
      </p:ext>
    </p:extLst>
  </p:cSld>
  <p:clrMapOvr>
    <a:masterClrMapping/>
  </p:clrMapOvr>
  <p:transition>
    <p:cut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6891DC6-F4A9-B248-0707-8FE48C6F23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Dyna-Q vs Dyna-Q+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2E9BD4-01CE-EEB1-4F86-C609B48AAB5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2459772"/>
      </p:ext>
    </p:extLst>
  </p:cSld>
  <p:clrMapOvr>
    <a:masterClrMapping/>
  </p:clrMapOvr>
  <p:transition>
    <p:cut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4C2DDE3-A763-29B2-F50D-FEBEA51870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C1FAEB-527F-7D05-EE60-942BD2B02C4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933717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E943013-5FE8-1E55-9029-CBD35199B5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AF885F-D3DB-5764-2112-9E1FC2D6713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9982237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23470B-E8B5-590A-9D7A-5C9BBE083A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FC32CB-BD3D-E82F-C3AD-A9BD6B7973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216587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21043C-CA9C-CC16-D8DD-B7F261EAD8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7084F9-3077-8727-9E0A-A27D041B6E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021042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56340E-33AD-09FB-7696-6960DE8B26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30D607-1BEE-EEF3-3ADB-05CF02C433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3388138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991A4FA-2139-DBC2-7417-3289231094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D77EF1-2223-8CDA-0691-91960745AD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997499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D864EE5-274F-245D-192E-5A96BAB12E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8C7486-7F93-948A-F0E2-43D9F759C3D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1452486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76E090-EFE4-2A77-19C1-BCE72687B8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37C2CD-DAFB-577A-4908-74DFD60D7A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796307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41B453B-9579-1F2F-5D54-A1E8C32C06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ndalus" panose="02020603050405020304" pitchFamily="18" charset="-78"/>
                <a:cs typeface="Andalus" panose="02020603050405020304" pitchFamily="18" charset="-78"/>
              </a:rPr>
              <a:t>Summary: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A43810-67F5-BAB4-8829-65EE24F951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0878599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3DB2A3-E6F5-ADFD-94CF-6A27E6284E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5642E7-C114-F3AF-4042-E08A44D282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7807450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74F9BE-CC04-68F9-6685-1DB583E58E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Core Concepts and Early Algorithms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620616-E04B-072A-9AC7-9185F8134D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3925713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C62FBF3-A9BF-ED33-664D-0000B8786A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Motivation and Breakthroughs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6C3EAD-1E59-C59B-077A-B2E30C6096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8615439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D676714-A63F-3B36-ABE2-D5DBC020E1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CC5614-C02C-E621-DCF0-90265BE85F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192421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37A695C-8F7D-D2BE-2507-DBD11F0C69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Real-World Use Cases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E6D9E4-308A-5EA9-E6AD-8EE01B085B9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606815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D2D3FC-8428-1E0A-6480-B67DB77BC8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800"/>
              <a:t>Major Algorithmic Advances</a:t>
            </a:r>
            <a:endParaRPr lang="en-US" sz="38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61FBD3-D1FE-38FC-C08A-14215E9AC6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4082296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B399FF2-15AF-2684-2BCD-4EFEFD361C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Components and Algorithms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730843-839D-3A16-0956-9D669D5F75D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4698019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1EB566-31F5-8C83-43D1-8DDBCDD161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Advancements from 2024 to 2025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03CDE4-A54D-EEEF-3790-006E02C5E85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391563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9FCDC6-EDEB-6765-BA87-9E5CF43784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7ED0C6-5C12-6000-F59A-C0918F9B010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6668528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4D5F00-A290-D239-B085-0FAEE62887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Current Limitations and Opportunities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18EAE1-AE0E-C55F-7665-EF0F1D1C1A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7161576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8C142B-2F4E-F440-343E-4B4B9589E3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800"/>
              <a:t>Future Research Directions</a:t>
            </a:r>
            <a:endParaRPr lang="en-US" sz="38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B911B9-756C-9FC0-3AAF-66F8B89D4C9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5985527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B5B5D3B-C9AC-4FD5-BB3F-606274DFB2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E349AE-D1D8-8260-12FF-7CC677892A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8660812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162523-03DB-1828-EC43-EA7B69E3B0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Evolution of RL and DRL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D2A075-5633-0ABB-22E1-1F55D7907A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009564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894E0B-26CD-F8AA-FA4B-139EB3D6DC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9DD2FB-6038-13C0-9CA1-DC9EA13B58C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74104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163</Words>
  <Application>Microsoft Office PowerPoint</Application>
  <PresentationFormat>Widescreen</PresentationFormat>
  <Paragraphs>45</Paragraphs>
  <Slides>71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71</vt:i4>
      </vt:variant>
    </vt:vector>
  </HeadingPairs>
  <TitlesOfParts>
    <vt:vector size="78" baseType="lpstr">
      <vt:lpstr>Andalus</vt:lpstr>
      <vt:lpstr>Aptos</vt:lpstr>
      <vt:lpstr>Aptos Display</vt:lpstr>
      <vt:lpstr>Arial</vt:lpstr>
      <vt:lpstr>Calibri</vt:lpstr>
      <vt:lpstr>Georgia</vt:lpstr>
      <vt:lpstr>Office Theme</vt:lpstr>
      <vt:lpstr>PowerPoint Presentation</vt:lpstr>
      <vt:lpstr>PowerPoint Presentation</vt:lpstr>
      <vt:lpstr>Dyna Architecture</vt:lpstr>
      <vt:lpstr>The objectives of this lecture is to: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Dyna Architecture</vt:lpstr>
      <vt:lpstr>Dyna Architecture</vt:lpstr>
      <vt:lpstr>Dyna Architecture</vt:lpstr>
      <vt:lpstr>Example: Dyna Architecture</vt:lpstr>
      <vt:lpstr>Example: Dyna Architecture</vt:lpstr>
      <vt:lpstr>Example: Dyna Architecture</vt:lpstr>
      <vt:lpstr>Example: Dyna Architecture</vt:lpstr>
      <vt:lpstr>Tabular Dyna-Q Algorithm</vt:lpstr>
      <vt:lpstr>Tabular Dyna-Q Algorithm</vt:lpstr>
      <vt:lpstr>Tabular Dyna-Q Algorithm</vt:lpstr>
      <vt:lpstr>Tabular Dyna-Q Algorithm</vt:lpstr>
      <vt:lpstr>Tabular Dyna-Q Algorithm</vt:lpstr>
      <vt:lpstr>Example: Dyna-Q</vt:lpstr>
      <vt:lpstr>Example: Dyna-Q</vt:lpstr>
      <vt:lpstr>Example: Dyna-Q</vt:lpstr>
      <vt:lpstr>Example: Dyna-Q</vt:lpstr>
      <vt:lpstr>Tabular Dyna-Q</vt:lpstr>
      <vt:lpstr>PowerPoint Presentation</vt:lpstr>
      <vt:lpstr>PowerPoint Presentation</vt:lpstr>
      <vt:lpstr>Dyna vs Q-learning</vt:lpstr>
      <vt:lpstr>Dyna vs Q-learning</vt:lpstr>
      <vt:lpstr>Q-learning (Simulation example)</vt:lpstr>
      <vt:lpstr>Dyna-Q (Simulation example)</vt:lpstr>
      <vt:lpstr>Dealing with inaccurate models</vt:lpstr>
      <vt:lpstr>Dealing with inaccurate models</vt:lpstr>
      <vt:lpstr>Dealing with inaccurate models</vt:lpstr>
      <vt:lpstr>Dealing with inaccurate models</vt:lpstr>
      <vt:lpstr>Dealing with inaccurate models</vt:lpstr>
      <vt:lpstr>Dealing with inaccurate models</vt:lpstr>
      <vt:lpstr>Exploration and exploitation for model accuracy</vt:lpstr>
      <vt:lpstr>Exploration and exploitation for model accuracy</vt:lpstr>
      <vt:lpstr>Dyna-Q+</vt:lpstr>
      <vt:lpstr>Dyna-Q vs Dyna-Q+</vt:lpstr>
      <vt:lpstr>Dyna-Q vs Dyna-Q+</vt:lpstr>
      <vt:lpstr>Dyna-Q vs Dyna-Q+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Summary:</vt:lpstr>
      <vt:lpstr>PowerPoint Presentation</vt:lpstr>
      <vt:lpstr>Core Concepts and Early Algorithms</vt:lpstr>
      <vt:lpstr>Motivation and Breakthroughs</vt:lpstr>
      <vt:lpstr>PowerPoint Presentation</vt:lpstr>
      <vt:lpstr>Real-World Use Cases</vt:lpstr>
      <vt:lpstr>Major Algorithmic Advances</vt:lpstr>
      <vt:lpstr>Components and Algorithms</vt:lpstr>
      <vt:lpstr>Advancements from 2024 to 2025</vt:lpstr>
      <vt:lpstr>PowerPoint Presentation</vt:lpstr>
      <vt:lpstr>Current Limitations and Opportunities</vt:lpstr>
      <vt:lpstr>Future Research Directions</vt:lpstr>
      <vt:lpstr>PowerPoint Presentation</vt:lpstr>
      <vt:lpstr>Evolution of RL and DRL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walid raslan</dc:creator>
  <cp:lastModifiedBy>walid raslan</cp:lastModifiedBy>
  <cp:revision>1</cp:revision>
  <dcterms:created xsi:type="dcterms:W3CDTF">2026-04-14T17:26:30Z</dcterms:created>
  <dcterms:modified xsi:type="dcterms:W3CDTF">2026-04-14T17:26:30Z</dcterms:modified>
</cp:coreProperties>
</file>