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19" r:id="rId2"/>
    <p:sldId id="418" r:id="rId3"/>
    <p:sldId id="430" r:id="rId4"/>
    <p:sldId id="439" r:id="rId5"/>
    <p:sldId id="432" r:id="rId6"/>
    <p:sldId id="258" r:id="rId7"/>
    <p:sldId id="433" r:id="rId8"/>
    <p:sldId id="259" r:id="rId9"/>
    <p:sldId id="431" r:id="rId10"/>
    <p:sldId id="260" r:id="rId11"/>
    <p:sldId id="261" r:id="rId12"/>
    <p:sldId id="262" r:id="rId13"/>
    <p:sldId id="434" r:id="rId14"/>
    <p:sldId id="263" r:id="rId15"/>
    <p:sldId id="264" r:id="rId16"/>
    <p:sldId id="265" r:id="rId17"/>
    <p:sldId id="266" r:id="rId18"/>
    <p:sldId id="267" r:id="rId19"/>
    <p:sldId id="268" r:id="rId20"/>
    <p:sldId id="269" r:id="rId21"/>
    <p:sldId id="270" r:id="rId22"/>
    <p:sldId id="272" r:id="rId23"/>
    <p:sldId id="273" r:id="rId24"/>
    <p:sldId id="274" r:id="rId25"/>
    <p:sldId id="276" r:id="rId26"/>
    <p:sldId id="277" r:id="rId27"/>
    <p:sldId id="278" r:id="rId28"/>
    <p:sldId id="279" r:id="rId29"/>
    <p:sldId id="280" r:id="rId30"/>
    <p:sldId id="281" r:id="rId31"/>
    <p:sldId id="283" r:id="rId32"/>
    <p:sldId id="282" r:id="rId33"/>
    <p:sldId id="284" r:id="rId34"/>
    <p:sldId id="420" r:id="rId35"/>
    <p:sldId id="285" r:id="rId36"/>
    <p:sldId id="286" r:id="rId37"/>
    <p:sldId id="435" r:id="rId38"/>
    <p:sldId id="436" r:id="rId39"/>
    <p:sldId id="437" r:id="rId40"/>
    <p:sldId id="438"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19"/>
            <p14:sldId id="418"/>
            <p14:sldId id="430"/>
            <p14:sldId id="439"/>
            <p14:sldId id="432"/>
            <p14:sldId id="258"/>
            <p14:sldId id="433"/>
            <p14:sldId id="259"/>
            <p14:sldId id="431"/>
            <p14:sldId id="260"/>
            <p14:sldId id="261"/>
            <p14:sldId id="262"/>
            <p14:sldId id="434"/>
            <p14:sldId id="263"/>
            <p14:sldId id="264"/>
            <p14:sldId id="265"/>
            <p14:sldId id="266"/>
            <p14:sldId id="267"/>
            <p14:sldId id="268"/>
            <p14:sldId id="269"/>
            <p14:sldId id="270"/>
            <p14:sldId id="272"/>
            <p14:sldId id="273"/>
            <p14:sldId id="274"/>
            <p14:sldId id="276"/>
            <p14:sldId id="277"/>
            <p14:sldId id="278"/>
            <p14:sldId id="279"/>
            <p14:sldId id="280"/>
            <p14:sldId id="281"/>
            <p14:sldId id="283"/>
            <p14:sldId id="282"/>
            <p14:sldId id="284"/>
            <p14:sldId id="420"/>
            <p14:sldId id="285"/>
            <p14:sldId id="286"/>
            <p14:sldId id="435"/>
            <p14:sldId id="436"/>
            <p14:sldId id="437"/>
            <p14:sldId id="43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3738" autoAdjust="0"/>
  </p:normalViewPr>
  <p:slideViewPr>
    <p:cSldViewPr snapToGrid="0">
      <p:cViewPr varScale="1">
        <p:scale>
          <a:sx n="67" d="100"/>
          <a:sy n="67" d="100"/>
        </p:scale>
        <p:origin x="87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B6FC12-2109-437A-86E2-215EC0744425}"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39AA8C7-1F1A-4404-96E0-1D4D28F89BB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القرارات الأساسيّة في إدارة المنتج</a:t>
          </a:r>
          <a:endParaRPr lang="en-US" dirty="0">
            <a:solidFill>
              <a:schemeClr val="bg1"/>
            </a:solidFill>
          </a:endParaRPr>
        </a:p>
      </dgm:t>
    </dgm:pt>
    <dgm:pt modelId="{0176AA87-99CE-49FA-92A3-5A754E937833}" type="parTrans" cxnId="{DAEE0FB3-DFD3-46E1-9F19-9463FDBAF908}">
      <dgm:prSet/>
      <dgm:spPr/>
      <dgm:t>
        <a:bodyPr/>
        <a:lstStyle/>
        <a:p>
          <a:endParaRPr lang="en-US"/>
        </a:p>
      </dgm:t>
    </dgm:pt>
    <dgm:pt modelId="{45342E54-193A-40B2-9617-C0634F4D3A70}" type="sibTrans" cxnId="{DAEE0FB3-DFD3-46E1-9F19-9463FDBAF908}">
      <dgm:prSet/>
      <dgm:spPr/>
      <dgm:t>
        <a:bodyPr/>
        <a:lstStyle/>
        <a:p>
          <a:endParaRPr lang="en-US"/>
        </a:p>
      </dgm:t>
    </dgm:pt>
    <dgm:pt modelId="{6AA848CB-67C7-4251-9A6E-398B27B6DC0A}">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3. العلامة التجاريّة</a:t>
          </a:r>
          <a:endParaRPr lang="en-US" dirty="0">
            <a:solidFill>
              <a:schemeClr val="bg1"/>
            </a:solidFill>
          </a:endParaRPr>
        </a:p>
      </dgm:t>
    </dgm:pt>
    <dgm:pt modelId="{271A7240-60A8-41F5-8FED-45F9A10BB26B}" type="parTrans" cxnId="{061AEE58-9A78-41DF-9927-BDD9CF0247A9}">
      <dgm:prSet/>
      <dgm:spPr/>
      <dgm:t>
        <a:bodyPr/>
        <a:lstStyle/>
        <a:p>
          <a:endParaRPr lang="en-US">
            <a:solidFill>
              <a:schemeClr val="bg1"/>
            </a:solidFill>
          </a:endParaRPr>
        </a:p>
      </dgm:t>
    </dgm:pt>
    <dgm:pt modelId="{CBBE1469-27C2-47D9-9014-EEFB718719F2}" type="sibTrans" cxnId="{061AEE58-9A78-41DF-9927-BDD9CF0247A9}">
      <dgm:prSet/>
      <dgm:spPr/>
      <dgm:t>
        <a:bodyPr/>
        <a:lstStyle/>
        <a:p>
          <a:endParaRPr lang="en-US"/>
        </a:p>
      </dgm:t>
    </dgm:pt>
    <dgm:pt modelId="{55DEEB25-CF39-41D6-8CAB-8B1C9467F137}">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2. التغليف</a:t>
          </a:r>
          <a:endParaRPr lang="en-US" dirty="0">
            <a:solidFill>
              <a:schemeClr val="bg1"/>
            </a:solidFill>
          </a:endParaRPr>
        </a:p>
      </dgm:t>
    </dgm:pt>
    <dgm:pt modelId="{31AECDBA-08A5-4BE9-9EEA-3274CC0B44CA}" type="parTrans" cxnId="{92783C39-070B-4A7C-9954-61A6790880EB}">
      <dgm:prSet/>
      <dgm:spPr/>
      <dgm:t>
        <a:bodyPr/>
        <a:lstStyle/>
        <a:p>
          <a:endParaRPr lang="en-US">
            <a:solidFill>
              <a:schemeClr val="bg1"/>
            </a:solidFill>
          </a:endParaRPr>
        </a:p>
      </dgm:t>
    </dgm:pt>
    <dgm:pt modelId="{DA69C191-5AAE-4A71-9D30-6B0B003FE1A5}" type="sibTrans" cxnId="{92783C39-070B-4A7C-9954-61A6790880EB}">
      <dgm:prSet/>
      <dgm:spPr/>
      <dgm:t>
        <a:bodyPr/>
        <a:lstStyle/>
        <a:p>
          <a:endParaRPr lang="en-US"/>
        </a:p>
      </dgm:t>
    </dgm:pt>
    <dgm:pt modelId="{2E17B4AD-A2AA-4436-A0E2-114D3325983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1. مزايا المنتج</a:t>
          </a:r>
          <a:endParaRPr lang="en-US" dirty="0">
            <a:solidFill>
              <a:schemeClr val="bg1"/>
            </a:solidFill>
          </a:endParaRPr>
        </a:p>
      </dgm:t>
    </dgm:pt>
    <dgm:pt modelId="{E63F0EAD-7B29-43C1-9FDD-12930CA9B36C}" type="parTrans" cxnId="{A7D951DF-BB0D-4708-A00C-5765B482A4C0}">
      <dgm:prSet/>
      <dgm:spPr/>
      <dgm:t>
        <a:bodyPr/>
        <a:lstStyle/>
        <a:p>
          <a:endParaRPr lang="en-US">
            <a:solidFill>
              <a:schemeClr val="bg1"/>
            </a:solidFill>
          </a:endParaRPr>
        </a:p>
      </dgm:t>
    </dgm:pt>
    <dgm:pt modelId="{A6A33017-6C00-4388-862D-8203CD920F3A}" type="sibTrans" cxnId="{A7D951DF-BB0D-4708-A00C-5765B482A4C0}">
      <dgm:prSet/>
      <dgm:spPr/>
      <dgm:t>
        <a:bodyPr/>
        <a:lstStyle/>
        <a:p>
          <a:endParaRPr lang="en-US"/>
        </a:p>
      </dgm:t>
    </dgm:pt>
    <dgm:pt modelId="{99E01995-956B-4E98-9ECC-AD67B1DDD1EA}" type="pres">
      <dgm:prSet presAssocID="{7CB6FC12-2109-437A-86E2-215EC0744425}" presName="hierChild1" presStyleCnt="0">
        <dgm:presLayoutVars>
          <dgm:orgChart val="1"/>
          <dgm:chPref val="1"/>
          <dgm:dir/>
          <dgm:animOne val="branch"/>
          <dgm:animLvl val="lvl"/>
          <dgm:resizeHandles/>
        </dgm:presLayoutVars>
      </dgm:prSet>
      <dgm:spPr/>
    </dgm:pt>
    <dgm:pt modelId="{9EEACFC8-532C-4A21-A1E2-381696166F7F}" type="pres">
      <dgm:prSet presAssocID="{539AA8C7-1F1A-4404-96E0-1D4D28F89BB8}" presName="hierRoot1" presStyleCnt="0">
        <dgm:presLayoutVars>
          <dgm:hierBranch val="init"/>
        </dgm:presLayoutVars>
      </dgm:prSet>
      <dgm:spPr/>
    </dgm:pt>
    <dgm:pt modelId="{0559992F-3549-482D-ADD1-ECEC1CEA2C8F}" type="pres">
      <dgm:prSet presAssocID="{539AA8C7-1F1A-4404-96E0-1D4D28F89BB8}" presName="rootComposite1" presStyleCnt="0"/>
      <dgm:spPr/>
    </dgm:pt>
    <dgm:pt modelId="{A96B4DB4-DE20-41AB-8BDA-DC2B0BE36E54}" type="pres">
      <dgm:prSet presAssocID="{539AA8C7-1F1A-4404-96E0-1D4D28F89BB8}" presName="rootText1" presStyleLbl="node0" presStyleIdx="0" presStyleCnt="1">
        <dgm:presLayoutVars>
          <dgm:chPref val="3"/>
        </dgm:presLayoutVars>
      </dgm:prSet>
      <dgm:spPr/>
    </dgm:pt>
    <dgm:pt modelId="{1CB8311A-02F7-47C2-A755-2C42A5873F74}" type="pres">
      <dgm:prSet presAssocID="{539AA8C7-1F1A-4404-96E0-1D4D28F89BB8}" presName="rootConnector1" presStyleLbl="node1" presStyleIdx="0" presStyleCnt="0"/>
      <dgm:spPr/>
    </dgm:pt>
    <dgm:pt modelId="{5A633844-05A3-4F6E-8FE5-F356411F8EB8}" type="pres">
      <dgm:prSet presAssocID="{539AA8C7-1F1A-4404-96E0-1D4D28F89BB8}" presName="hierChild2" presStyleCnt="0"/>
      <dgm:spPr/>
    </dgm:pt>
    <dgm:pt modelId="{69F05434-C2F3-4606-A2A0-37B8D71A0A2D}" type="pres">
      <dgm:prSet presAssocID="{271A7240-60A8-41F5-8FED-45F9A10BB26B}" presName="Name37" presStyleLbl="parChTrans1D2" presStyleIdx="0" presStyleCnt="3"/>
      <dgm:spPr/>
    </dgm:pt>
    <dgm:pt modelId="{B0991F74-A6AF-4E74-BEE0-B71EDD414C10}" type="pres">
      <dgm:prSet presAssocID="{6AA848CB-67C7-4251-9A6E-398B27B6DC0A}" presName="hierRoot2" presStyleCnt="0">
        <dgm:presLayoutVars>
          <dgm:hierBranch val="init"/>
        </dgm:presLayoutVars>
      </dgm:prSet>
      <dgm:spPr/>
    </dgm:pt>
    <dgm:pt modelId="{43DA4004-57C1-4190-BFB5-583F10952279}" type="pres">
      <dgm:prSet presAssocID="{6AA848CB-67C7-4251-9A6E-398B27B6DC0A}" presName="rootComposite" presStyleCnt="0"/>
      <dgm:spPr/>
    </dgm:pt>
    <dgm:pt modelId="{33950201-6F9C-4DCE-8082-DCD558F0DCE4}" type="pres">
      <dgm:prSet presAssocID="{6AA848CB-67C7-4251-9A6E-398B27B6DC0A}" presName="rootText" presStyleLbl="node2" presStyleIdx="0" presStyleCnt="3">
        <dgm:presLayoutVars>
          <dgm:chPref val="3"/>
        </dgm:presLayoutVars>
      </dgm:prSet>
      <dgm:spPr/>
    </dgm:pt>
    <dgm:pt modelId="{5B22FC70-CAD2-4F89-B7B7-38ADF002C6FD}" type="pres">
      <dgm:prSet presAssocID="{6AA848CB-67C7-4251-9A6E-398B27B6DC0A}" presName="rootConnector" presStyleLbl="node2" presStyleIdx="0" presStyleCnt="3"/>
      <dgm:spPr/>
    </dgm:pt>
    <dgm:pt modelId="{B842B41E-F66E-4FC7-BE00-7F4904D5710A}" type="pres">
      <dgm:prSet presAssocID="{6AA848CB-67C7-4251-9A6E-398B27B6DC0A}" presName="hierChild4" presStyleCnt="0"/>
      <dgm:spPr/>
    </dgm:pt>
    <dgm:pt modelId="{C05AA809-FFDF-43A5-9744-5EE461B3849C}" type="pres">
      <dgm:prSet presAssocID="{6AA848CB-67C7-4251-9A6E-398B27B6DC0A}" presName="hierChild5" presStyleCnt="0"/>
      <dgm:spPr/>
    </dgm:pt>
    <dgm:pt modelId="{88B3F253-5BC0-40AF-9383-95B421233A5F}" type="pres">
      <dgm:prSet presAssocID="{31AECDBA-08A5-4BE9-9EEA-3274CC0B44CA}" presName="Name37" presStyleLbl="parChTrans1D2" presStyleIdx="1" presStyleCnt="3"/>
      <dgm:spPr/>
    </dgm:pt>
    <dgm:pt modelId="{F87B2978-AD62-4FEC-B174-0A43577414F9}" type="pres">
      <dgm:prSet presAssocID="{55DEEB25-CF39-41D6-8CAB-8B1C9467F137}" presName="hierRoot2" presStyleCnt="0">
        <dgm:presLayoutVars>
          <dgm:hierBranch val="init"/>
        </dgm:presLayoutVars>
      </dgm:prSet>
      <dgm:spPr/>
    </dgm:pt>
    <dgm:pt modelId="{23591D55-2753-4F02-8AA7-D827AB5CB667}" type="pres">
      <dgm:prSet presAssocID="{55DEEB25-CF39-41D6-8CAB-8B1C9467F137}" presName="rootComposite" presStyleCnt="0"/>
      <dgm:spPr/>
    </dgm:pt>
    <dgm:pt modelId="{EB2B2C22-B2ED-497A-A68A-EAD0AF8A9811}" type="pres">
      <dgm:prSet presAssocID="{55DEEB25-CF39-41D6-8CAB-8B1C9467F137}" presName="rootText" presStyleLbl="node2" presStyleIdx="1" presStyleCnt="3">
        <dgm:presLayoutVars>
          <dgm:chPref val="3"/>
        </dgm:presLayoutVars>
      </dgm:prSet>
      <dgm:spPr/>
    </dgm:pt>
    <dgm:pt modelId="{318911D7-DC4E-465F-8986-3C2910C0C1CC}" type="pres">
      <dgm:prSet presAssocID="{55DEEB25-CF39-41D6-8CAB-8B1C9467F137}" presName="rootConnector" presStyleLbl="node2" presStyleIdx="1" presStyleCnt="3"/>
      <dgm:spPr/>
    </dgm:pt>
    <dgm:pt modelId="{4A23978E-C965-46C2-BA05-030BB3BD8C4F}" type="pres">
      <dgm:prSet presAssocID="{55DEEB25-CF39-41D6-8CAB-8B1C9467F137}" presName="hierChild4" presStyleCnt="0"/>
      <dgm:spPr/>
    </dgm:pt>
    <dgm:pt modelId="{688EFBA8-C11F-49EB-A1F8-7868393F80A6}" type="pres">
      <dgm:prSet presAssocID="{55DEEB25-CF39-41D6-8CAB-8B1C9467F137}" presName="hierChild5" presStyleCnt="0"/>
      <dgm:spPr/>
    </dgm:pt>
    <dgm:pt modelId="{5275B327-A816-46A3-B73B-09030A9168D4}" type="pres">
      <dgm:prSet presAssocID="{E63F0EAD-7B29-43C1-9FDD-12930CA9B36C}" presName="Name37" presStyleLbl="parChTrans1D2" presStyleIdx="2" presStyleCnt="3"/>
      <dgm:spPr/>
    </dgm:pt>
    <dgm:pt modelId="{602470E5-3401-447D-86C6-A48E6E4547DA}" type="pres">
      <dgm:prSet presAssocID="{2E17B4AD-A2AA-4436-A0E2-114D33259838}" presName="hierRoot2" presStyleCnt="0">
        <dgm:presLayoutVars>
          <dgm:hierBranch val="init"/>
        </dgm:presLayoutVars>
      </dgm:prSet>
      <dgm:spPr/>
    </dgm:pt>
    <dgm:pt modelId="{C65A4D10-0669-4464-96C8-B2BFBB515DCB}" type="pres">
      <dgm:prSet presAssocID="{2E17B4AD-A2AA-4436-A0E2-114D33259838}" presName="rootComposite" presStyleCnt="0"/>
      <dgm:spPr/>
    </dgm:pt>
    <dgm:pt modelId="{F2EB6A32-3A30-4E02-9B02-0EC637D5C0FF}" type="pres">
      <dgm:prSet presAssocID="{2E17B4AD-A2AA-4436-A0E2-114D33259838}" presName="rootText" presStyleLbl="node2" presStyleIdx="2" presStyleCnt="3">
        <dgm:presLayoutVars>
          <dgm:chPref val="3"/>
        </dgm:presLayoutVars>
      </dgm:prSet>
      <dgm:spPr/>
    </dgm:pt>
    <dgm:pt modelId="{D3D66342-DE2F-4ADE-928B-025865A79CB7}" type="pres">
      <dgm:prSet presAssocID="{2E17B4AD-A2AA-4436-A0E2-114D33259838}" presName="rootConnector" presStyleLbl="node2" presStyleIdx="2" presStyleCnt="3"/>
      <dgm:spPr/>
    </dgm:pt>
    <dgm:pt modelId="{0F2AFE07-00A9-4C8B-8799-E0080A4E39A3}" type="pres">
      <dgm:prSet presAssocID="{2E17B4AD-A2AA-4436-A0E2-114D33259838}" presName="hierChild4" presStyleCnt="0"/>
      <dgm:spPr/>
    </dgm:pt>
    <dgm:pt modelId="{943B948A-2BF2-457E-BB04-C796156E41EC}" type="pres">
      <dgm:prSet presAssocID="{2E17B4AD-A2AA-4436-A0E2-114D33259838}" presName="hierChild5" presStyleCnt="0"/>
      <dgm:spPr/>
    </dgm:pt>
    <dgm:pt modelId="{7EF47A75-3E80-421F-8AE0-8DB228A4B224}" type="pres">
      <dgm:prSet presAssocID="{539AA8C7-1F1A-4404-96E0-1D4D28F89BB8}" presName="hierChild3" presStyleCnt="0"/>
      <dgm:spPr/>
    </dgm:pt>
  </dgm:ptLst>
  <dgm:cxnLst>
    <dgm:cxn modelId="{A6F60205-AD41-406F-9D88-43CA4BCC4596}" type="presOf" srcId="{539AA8C7-1F1A-4404-96E0-1D4D28F89BB8}" destId="{A96B4DB4-DE20-41AB-8BDA-DC2B0BE36E54}" srcOrd="0" destOrd="0" presId="urn:microsoft.com/office/officeart/2005/8/layout/orgChart1"/>
    <dgm:cxn modelId="{78825025-F761-4B3B-B204-E2948716D7D4}" type="presOf" srcId="{271A7240-60A8-41F5-8FED-45F9A10BB26B}" destId="{69F05434-C2F3-4606-A2A0-37B8D71A0A2D}" srcOrd="0" destOrd="0" presId="urn:microsoft.com/office/officeart/2005/8/layout/orgChart1"/>
    <dgm:cxn modelId="{92783C39-070B-4A7C-9954-61A6790880EB}" srcId="{539AA8C7-1F1A-4404-96E0-1D4D28F89BB8}" destId="{55DEEB25-CF39-41D6-8CAB-8B1C9467F137}" srcOrd="1" destOrd="0" parTransId="{31AECDBA-08A5-4BE9-9EEA-3274CC0B44CA}" sibTransId="{DA69C191-5AAE-4A71-9D30-6B0B003FE1A5}"/>
    <dgm:cxn modelId="{44932243-C745-44EF-B0AE-C17313E76C03}" type="presOf" srcId="{2E17B4AD-A2AA-4436-A0E2-114D33259838}" destId="{F2EB6A32-3A30-4E02-9B02-0EC637D5C0FF}" srcOrd="0" destOrd="0" presId="urn:microsoft.com/office/officeart/2005/8/layout/orgChart1"/>
    <dgm:cxn modelId="{60F57E64-3DB4-4281-87F2-C0273B3E139D}" type="presOf" srcId="{2E17B4AD-A2AA-4436-A0E2-114D33259838}" destId="{D3D66342-DE2F-4ADE-928B-025865A79CB7}" srcOrd="1" destOrd="0" presId="urn:microsoft.com/office/officeart/2005/8/layout/orgChart1"/>
    <dgm:cxn modelId="{6F378445-28AA-4D2A-8ECF-2124A7233698}" type="presOf" srcId="{55DEEB25-CF39-41D6-8CAB-8B1C9467F137}" destId="{EB2B2C22-B2ED-497A-A68A-EAD0AF8A9811}" srcOrd="0" destOrd="0" presId="urn:microsoft.com/office/officeart/2005/8/layout/orgChart1"/>
    <dgm:cxn modelId="{BCA95272-4D06-447D-8823-19AC1E333635}" type="presOf" srcId="{E63F0EAD-7B29-43C1-9FDD-12930CA9B36C}" destId="{5275B327-A816-46A3-B73B-09030A9168D4}" srcOrd="0" destOrd="0" presId="urn:microsoft.com/office/officeart/2005/8/layout/orgChart1"/>
    <dgm:cxn modelId="{AB9C4B77-1640-4F72-AD95-E0919A693841}" type="presOf" srcId="{539AA8C7-1F1A-4404-96E0-1D4D28F89BB8}" destId="{1CB8311A-02F7-47C2-A755-2C42A5873F74}" srcOrd="1" destOrd="0" presId="urn:microsoft.com/office/officeart/2005/8/layout/orgChart1"/>
    <dgm:cxn modelId="{061AEE58-9A78-41DF-9927-BDD9CF0247A9}" srcId="{539AA8C7-1F1A-4404-96E0-1D4D28F89BB8}" destId="{6AA848CB-67C7-4251-9A6E-398B27B6DC0A}" srcOrd="0" destOrd="0" parTransId="{271A7240-60A8-41F5-8FED-45F9A10BB26B}" sibTransId="{CBBE1469-27C2-47D9-9014-EEFB718719F2}"/>
    <dgm:cxn modelId="{89F07081-A3B3-462C-B22A-1F7D422F568F}" type="presOf" srcId="{7CB6FC12-2109-437A-86E2-215EC0744425}" destId="{99E01995-956B-4E98-9ECC-AD67B1DDD1EA}" srcOrd="0" destOrd="0" presId="urn:microsoft.com/office/officeart/2005/8/layout/orgChart1"/>
    <dgm:cxn modelId="{6E6A748F-BA9C-4E3A-A089-35ACB8B0DBBD}" type="presOf" srcId="{6AA848CB-67C7-4251-9A6E-398B27B6DC0A}" destId="{33950201-6F9C-4DCE-8082-DCD558F0DCE4}" srcOrd="0" destOrd="0" presId="urn:microsoft.com/office/officeart/2005/8/layout/orgChart1"/>
    <dgm:cxn modelId="{C1E556A3-AAA7-4079-8E00-4A2D1C903D37}" type="presOf" srcId="{31AECDBA-08A5-4BE9-9EEA-3274CC0B44CA}" destId="{88B3F253-5BC0-40AF-9383-95B421233A5F}" srcOrd="0" destOrd="0" presId="urn:microsoft.com/office/officeart/2005/8/layout/orgChart1"/>
    <dgm:cxn modelId="{DAEE0FB3-DFD3-46E1-9F19-9463FDBAF908}" srcId="{7CB6FC12-2109-437A-86E2-215EC0744425}" destId="{539AA8C7-1F1A-4404-96E0-1D4D28F89BB8}" srcOrd="0" destOrd="0" parTransId="{0176AA87-99CE-49FA-92A3-5A754E937833}" sibTransId="{45342E54-193A-40B2-9617-C0634F4D3A70}"/>
    <dgm:cxn modelId="{62466BCA-1A23-4192-9F26-001DF51DEB73}" type="presOf" srcId="{55DEEB25-CF39-41D6-8CAB-8B1C9467F137}" destId="{318911D7-DC4E-465F-8986-3C2910C0C1CC}" srcOrd="1" destOrd="0" presId="urn:microsoft.com/office/officeart/2005/8/layout/orgChart1"/>
    <dgm:cxn modelId="{A7D951DF-BB0D-4708-A00C-5765B482A4C0}" srcId="{539AA8C7-1F1A-4404-96E0-1D4D28F89BB8}" destId="{2E17B4AD-A2AA-4436-A0E2-114D33259838}" srcOrd="2" destOrd="0" parTransId="{E63F0EAD-7B29-43C1-9FDD-12930CA9B36C}" sibTransId="{A6A33017-6C00-4388-862D-8203CD920F3A}"/>
    <dgm:cxn modelId="{7105B6FC-446D-44BD-B8EC-236B65298BAB}" type="presOf" srcId="{6AA848CB-67C7-4251-9A6E-398B27B6DC0A}" destId="{5B22FC70-CAD2-4F89-B7B7-38ADF002C6FD}" srcOrd="1" destOrd="0" presId="urn:microsoft.com/office/officeart/2005/8/layout/orgChart1"/>
    <dgm:cxn modelId="{4FA7FB08-6F67-4900-ABB3-F8529E808AD7}" type="presParOf" srcId="{99E01995-956B-4E98-9ECC-AD67B1DDD1EA}" destId="{9EEACFC8-532C-4A21-A1E2-381696166F7F}" srcOrd="0" destOrd="0" presId="urn:microsoft.com/office/officeart/2005/8/layout/orgChart1"/>
    <dgm:cxn modelId="{2B1D71ED-E271-4638-88A5-B0C119432F59}" type="presParOf" srcId="{9EEACFC8-532C-4A21-A1E2-381696166F7F}" destId="{0559992F-3549-482D-ADD1-ECEC1CEA2C8F}" srcOrd="0" destOrd="0" presId="urn:microsoft.com/office/officeart/2005/8/layout/orgChart1"/>
    <dgm:cxn modelId="{E03F96CE-F662-4534-A447-D65EA1F1372C}" type="presParOf" srcId="{0559992F-3549-482D-ADD1-ECEC1CEA2C8F}" destId="{A96B4DB4-DE20-41AB-8BDA-DC2B0BE36E54}" srcOrd="0" destOrd="0" presId="urn:microsoft.com/office/officeart/2005/8/layout/orgChart1"/>
    <dgm:cxn modelId="{E6FACC90-B298-45ED-AEAC-740E249156CE}" type="presParOf" srcId="{0559992F-3549-482D-ADD1-ECEC1CEA2C8F}" destId="{1CB8311A-02F7-47C2-A755-2C42A5873F74}" srcOrd="1" destOrd="0" presId="urn:microsoft.com/office/officeart/2005/8/layout/orgChart1"/>
    <dgm:cxn modelId="{A77E2532-D982-4DDE-AA64-709195CF873F}" type="presParOf" srcId="{9EEACFC8-532C-4A21-A1E2-381696166F7F}" destId="{5A633844-05A3-4F6E-8FE5-F356411F8EB8}" srcOrd="1" destOrd="0" presId="urn:microsoft.com/office/officeart/2005/8/layout/orgChart1"/>
    <dgm:cxn modelId="{F94B5CBF-0EE8-4D15-B343-A101FBBB2BE3}" type="presParOf" srcId="{5A633844-05A3-4F6E-8FE5-F356411F8EB8}" destId="{69F05434-C2F3-4606-A2A0-37B8D71A0A2D}" srcOrd="0" destOrd="0" presId="urn:microsoft.com/office/officeart/2005/8/layout/orgChart1"/>
    <dgm:cxn modelId="{8D9A96BA-2777-4DF9-BB2E-C3AAA99753A3}" type="presParOf" srcId="{5A633844-05A3-4F6E-8FE5-F356411F8EB8}" destId="{B0991F74-A6AF-4E74-BEE0-B71EDD414C10}" srcOrd="1" destOrd="0" presId="urn:microsoft.com/office/officeart/2005/8/layout/orgChart1"/>
    <dgm:cxn modelId="{54C21083-D123-4BC8-81DC-0A1AB4EA4E85}" type="presParOf" srcId="{B0991F74-A6AF-4E74-BEE0-B71EDD414C10}" destId="{43DA4004-57C1-4190-BFB5-583F10952279}" srcOrd="0" destOrd="0" presId="urn:microsoft.com/office/officeart/2005/8/layout/orgChart1"/>
    <dgm:cxn modelId="{E3AE17C6-A0A3-4CAC-9D2E-E62EF0DB6BF0}" type="presParOf" srcId="{43DA4004-57C1-4190-BFB5-583F10952279}" destId="{33950201-6F9C-4DCE-8082-DCD558F0DCE4}" srcOrd="0" destOrd="0" presId="urn:microsoft.com/office/officeart/2005/8/layout/orgChart1"/>
    <dgm:cxn modelId="{7E58CA4D-9DE5-4F06-991E-486B3C4AB315}" type="presParOf" srcId="{43DA4004-57C1-4190-BFB5-583F10952279}" destId="{5B22FC70-CAD2-4F89-B7B7-38ADF002C6FD}" srcOrd="1" destOrd="0" presId="urn:microsoft.com/office/officeart/2005/8/layout/orgChart1"/>
    <dgm:cxn modelId="{14C8C279-9CDF-4068-A11A-BD1BFEFBE253}" type="presParOf" srcId="{B0991F74-A6AF-4E74-BEE0-B71EDD414C10}" destId="{B842B41E-F66E-4FC7-BE00-7F4904D5710A}" srcOrd="1" destOrd="0" presId="urn:microsoft.com/office/officeart/2005/8/layout/orgChart1"/>
    <dgm:cxn modelId="{7DD068B2-2A3B-465D-8B5E-D413C435C5CE}" type="presParOf" srcId="{B0991F74-A6AF-4E74-BEE0-B71EDD414C10}" destId="{C05AA809-FFDF-43A5-9744-5EE461B3849C}" srcOrd="2" destOrd="0" presId="urn:microsoft.com/office/officeart/2005/8/layout/orgChart1"/>
    <dgm:cxn modelId="{91EC2689-5F0D-4DF2-8D73-6C3CCFBAAF21}" type="presParOf" srcId="{5A633844-05A3-4F6E-8FE5-F356411F8EB8}" destId="{88B3F253-5BC0-40AF-9383-95B421233A5F}" srcOrd="2" destOrd="0" presId="urn:microsoft.com/office/officeart/2005/8/layout/orgChart1"/>
    <dgm:cxn modelId="{83AED5AC-1D71-4C5B-AB0E-70954322D07A}" type="presParOf" srcId="{5A633844-05A3-4F6E-8FE5-F356411F8EB8}" destId="{F87B2978-AD62-4FEC-B174-0A43577414F9}" srcOrd="3" destOrd="0" presId="urn:microsoft.com/office/officeart/2005/8/layout/orgChart1"/>
    <dgm:cxn modelId="{BC914CC4-EC84-4FFE-A5AC-DAE898BCF0F7}" type="presParOf" srcId="{F87B2978-AD62-4FEC-B174-0A43577414F9}" destId="{23591D55-2753-4F02-8AA7-D827AB5CB667}" srcOrd="0" destOrd="0" presId="urn:microsoft.com/office/officeart/2005/8/layout/orgChart1"/>
    <dgm:cxn modelId="{2953D2F5-8C64-466F-9012-CA0B11B6D2CA}" type="presParOf" srcId="{23591D55-2753-4F02-8AA7-D827AB5CB667}" destId="{EB2B2C22-B2ED-497A-A68A-EAD0AF8A9811}" srcOrd="0" destOrd="0" presId="urn:microsoft.com/office/officeart/2005/8/layout/orgChart1"/>
    <dgm:cxn modelId="{1ED85FB0-A857-4366-919E-BD0918114563}" type="presParOf" srcId="{23591D55-2753-4F02-8AA7-D827AB5CB667}" destId="{318911D7-DC4E-465F-8986-3C2910C0C1CC}" srcOrd="1" destOrd="0" presId="urn:microsoft.com/office/officeart/2005/8/layout/orgChart1"/>
    <dgm:cxn modelId="{E3721CE2-9229-4483-BA79-30B0B8DAEC91}" type="presParOf" srcId="{F87B2978-AD62-4FEC-B174-0A43577414F9}" destId="{4A23978E-C965-46C2-BA05-030BB3BD8C4F}" srcOrd="1" destOrd="0" presId="urn:microsoft.com/office/officeart/2005/8/layout/orgChart1"/>
    <dgm:cxn modelId="{1423EAA1-44E6-4648-AD39-67C83656C020}" type="presParOf" srcId="{F87B2978-AD62-4FEC-B174-0A43577414F9}" destId="{688EFBA8-C11F-49EB-A1F8-7868393F80A6}" srcOrd="2" destOrd="0" presId="urn:microsoft.com/office/officeart/2005/8/layout/orgChart1"/>
    <dgm:cxn modelId="{D5BFBDB2-A2AD-4508-80C6-D7D873E2636C}" type="presParOf" srcId="{5A633844-05A3-4F6E-8FE5-F356411F8EB8}" destId="{5275B327-A816-46A3-B73B-09030A9168D4}" srcOrd="4" destOrd="0" presId="urn:microsoft.com/office/officeart/2005/8/layout/orgChart1"/>
    <dgm:cxn modelId="{B4E18E89-FCB1-4ABE-BFC5-57ABC96D7E27}" type="presParOf" srcId="{5A633844-05A3-4F6E-8FE5-F356411F8EB8}" destId="{602470E5-3401-447D-86C6-A48E6E4547DA}" srcOrd="5" destOrd="0" presId="urn:microsoft.com/office/officeart/2005/8/layout/orgChart1"/>
    <dgm:cxn modelId="{F9B6B651-0D6C-4AA3-85E5-7FFF698E7802}" type="presParOf" srcId="{602470E5-3401-447D-86C6-A48E6E4547DA}" destId="{C65A4D10-0669-4464-96C8-B2BFBB515DCB}" srcOrd="0" destOrd="0" presId="urn:microsoft.com/office/officeart/2005/8/layout/orgChart1"/>
    <dgm:cxn modelId="{4DD884E2-4FC3-4178-A656-F73AA7C6557D}" type="presParOf" srcId="{C65A4D10-0669-4464-96C8-B2BFBB515DCB}" destId="{F2EB6A32-3A30-4E02-9B02-0EC637D5C0FF}" srcOrd="0" destOrd="0" presId="urn:microsoft.com/office/officeart/2005/8/layout/orgChart1"/>
    <dgm:cxn modelId="{9717C36B-FDF0-44D8-ADCA-16FBC330DFC1}" type="presParOf" srcId="{C65A4D10-0669-4464-96C8-B2BFBB515DCB}" destId="{D3D66342-DE2F-4ADE-928B-025865A79CB7}" srcOrd="1" destOrd="0" presId="urn:microsoft.com/office/officeart/2005/8/layout/orgChart1"/>
    <dgm:cxn modelId="{F31A1BA6-6ABA-42DC-B360-8901CF38283C}" type="presParOf" srcId="{602470E5-3401-447D-86C6-A48E6E4547DA}" destId="{0F2AFE07-00A9-4C8B-8799-E0080A4E39A3}" srcOrd="1" destOrd="0" presId="urn:microsoft.com/office/officeart/2005/8/layout/orgChart1"/>
    <dgm:cxn modelId="{3D5BEA03-4642-4F8B-B985-A52092015E3A}" type="presParOf" srcId="{602470E5-3401-447D-86C6-A48E6E4547DA}" destId="{943B948A-2BF2-457E-BB04-C796156E41EC}" srcOrd="2" destOrd="0" presId="urn:microsoft.com/office/officeart/2005/8/layout/orgChart1"/>
    <dgm:cxn modelId="{4D0A12F2-CCFC-41E7-9FBF-63828D270C2E}" type="presParOf" srcId="{9EEACFC8-532C-4A21-A1E2-381696166F7F}" destId="{7EF47A75-3E80-421F-8AE0-8DB228A4B224}"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B6FC12-2109-437A-86E2-215EC0744425}"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39AA8C7-1F1A-4404-96E0-1D4D28F89BB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  القرارات الأساسيّة في إدارة المنتج</a:t>
          </a:r>
          <a:endParaRPr lang="en-US" dirty="0">
            <a:solidFill>
              <a:schemeClr val="bg1"/>
            </a:solidFill>
          </a:endParaRPr>
        </a:p>
      </dgm:t>
    </dgm:pt>
    <dgm:pt modelId="{0176AA87-99CE-49FA-92A3-5A754E937833}" type="parTrans" cxnId="{DAEE0FB3-DFD3-46E1-9F19-9463FDBAF908}">
      <dgm:prSet/>
      <dgm:spPr/>
      <dgm:t>
        <a:bodyPr/>
        <a:lstStyle/>
        <a:p>
          <a:endParaRPr lang="en-US"/>
        </a:p>
      </dgm:t>
    </dgm:pt>
    <dgm:pt modelId="{45342E54-193A-40B2-9617-C0634F4D3A70}" type="sibTrans" cxnId="{DAEE0FB3-DFD3-46E1-9F19-9463FDBAF908}">
      <dgm:prSet/>
      <dgm:spPr/>
      <dgm:t>
        <a:bodyPr/>
        <a:lstStyle/>
        <a:p>
          <a:endParaRPr lang="en-US"/>
        </a:p>
      </dgm:t>
    </dgm:pt>
    <dgm:pt modelId="{6AA848CB-67C7-4251-9A6E-398B27B6DC0A}">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7. إلغاء المنتج</a:t>
          </a:r>
          <a:endParaRPr lang="en-US" dirty="0">
            <a:solidFill>
              <a:schemeClr val="bg1"/>
            </a:solidFill>
          </a:endParaRPr>
        </a:p>
      </dgm:t>
    </dgm:pt>
    <dgm:pt modelId="{271A7240-60A8-41F5-8FED-45F9A10BB26B}" type="parTrans" cxnId="{061AEE58-9A78-41DF-9927-BDD9CF0247A9}">
      <dgm:prSet/>
      <dgm:spPr/>
      <dgm:t>
        <a:bodyPr/>
        <a:lstStyle/>
        <a:p>
          <a:endParaRPr lang="en-US">
            <a:solidFill>
              <a:schemeClr val="bg1"/>
            </a:solidFill>
          </a:endParaRPr>
        </a:p>
      </dgm:t>
    </dgm:pt>
    <dgm:pt modelId="{CBBE1469-27C2-47D9-9014-EEFB718719F2}" type="sibTrans" cxnId="{061AEE58-9A78-41DF-9927-BDD9CF0247A9}">
      <dgm:prSet/>
      <dgm:spPr/>
      <dgm:t>
        <a:bodyPr/>
        <a:lstStyle/>
        <a:p>
          <a:endParaRPr lang="en-US"/>
        </a:p>
      </dgm:t>
    </dgm:pt>
    <dgm:pt modelId="{55DEEB25-CF39-41D6-8CAB-8B1C9467F137}">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5. استراتيجيات المزيج التسويقي</a:t>
          </a:r>
          <a:endParaRPr lang="en-US" dirty="0">
            <a:solidFill>
              <a:schemeClr val="bg1"/>
            </a:solidFill>
          </a:endParaRPr>
        </a:p>
      </dgm:t>
    </dgm:pt>
    <dgm:pt modelId="{31AECDBA-08A5-4BE9-9EEA-3274CC0B44CA}" type="parTrans" cxnId="{92783C39-070B-4A7C-9954-61A6790880EB}">
      <dgm:prSet/>
      <dgm:spPr/>
      <dgm:t>
        <a:bodyPr/>
        <a:lstStyle/>
        <a:p>
          <a:endParaRPr lang="en-US">
            <a:solidFill>
              <a:schemeClr val="bg1"/>
            </a:solidFill>
          </a:endParaRPr>
        </a:p>
      </dgm:t>
    </dgm:pt>
    <dgm:pt modelId="{DA69C191-5AAE-4A71-9D30-6B0B003FE1A5}" type="sibTrans" cxnId="{92783C39-070B-4A7C-9954-61A6790880EB}">
      <dgm:prSet/>
      <dgm:spPr/>
      <dgm:t>
        <a:bodyPr/>
        <a:lstStyle/>
        <a:p>
          <a:endParaRPr lang="en-US"/>
        </a:p>
      </dgm:t>
    </dgm:pt>
    <dgm:pt modelId="{2E17B4AD-A2AA-4436-A0E2-114D3325983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4. الخدمات المرتبطة</a:t>
          </a:r>
          <a:endParaRPr lang="en-US" dirty="0">
            <a:solidFill>
              <a:schemeClr val="bg1"/>
            </a:solidFill>
          </a:endParaRPr>
        </a:p>
      </dgm:t>
    </dgm:pt>
    <dgm:pt modelId="{E63F0EAD-7B29-43C1-9FDD-12930CA9B36C}" type="parTrans" cxnId="{A7D951DF-BB0D-4708-A00C-5765B482A4C0}">
      <dgm:prSet/>
      <dgm:spPr/>
      <dgm:t>
        <a:bodyPr/>
        <a:lstStyle/>
        <a:p>
          <a:endParaRPr lang="en-US">
            <a:solidFill>
              <a:schemeClr val="bg1"/>
            </a:solidFill>
          </a:endParaRPr>
        </a:p>
      </dgm:t>
    </dgm:pt>
    <dgm:pt modelId="{A6A33017-6C00-4388-862D-8203CD920F3A}" type="sibTrans" cxnId="{A7D951DF-BB0D-4708-A00C-5765B482A4C0}">
      <dgm:prSet/>
      <dgm:spPr/>
      <dgm:t>
        <a:bodyPr/>
        <a:lstStyle/>
        <a:p>
          <a:endParaRPr lang="en-US"/>
        </a:p>
      </dgm:t>
    </dgm:pt>
    <dgm:pt modelId="{C11FC6F6-6199-4CCB-968C-0F5CE0414D31}">
      <dgm:prSe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6. القرارات المتعلقة بخط المنتجات</a:t>
          </a:r>
        </a:p>
      </dgm:t>
    </dgm:pt>
    <dgm:pt modelId="{700C1052-E969-4C8B-ABEA-99F9E8033BF3}" type="parTrans" cxnId="{AEA40C52-ACF8-4278-B428-DB481BED0842}">
      <dgm:prSet/>
      <dgm:spPr/>
      <dgm:t>
        <a:bodyPr/>
        <a:lstStyle/>
        <a:p>
          <a:endParaRPr lang="en-US">
            <a:solidFill>
              <a:schemeClr val="bg1"/>
            </a:solidFill>
          </a:endParaRPr>
        </a:p>
      </dgm:t>
    </dgm:pt>
    <dgm:pt modelId="{15751326-FE7A-4DD1-A836-A6C220F625DA}" type="sibTrans" cxnId="{AEA40C52-ACF8-4278-B428-DB481BED0842}">
      <dgm:prSet/>
      <dgm:spPr/>
      <dgm:t>
        <a:bodyPr/>
        <a:lstStyle/>
        <a:p>
          <a:endParaRPr lang="en-US"/>
        </a:p>
      </dgm:t>
    </dgm:pt>
    <dgm:pt modelId="{99E01995-956B-4E98-9ECC-AD67B1DDD1EA}" type="pres">
      <dgm:prSet presAssocID="{7CB6FC12-2109-437A-86E2-215EC0744425}" presName="hierChild1" presStyleCnt="0">
        <dgm:presLayoutVars>
          <dgm:orgChart val="1"/>
          <dgm:chPref val="1"/>
          <dgm:dir/>
          <dgm:animOne val="branch"/>
          <dgm:animLvl val="lvl"/>
          <dgm:resizeHandles/>
        </dgm:presLayoutVars>
      </dgm:prSet>
      <dgm:spPr/>
    </dgm:pt>
    <dgm:pt modelId="{9EEACFC8-532C-4A21-A1E2-381696166F7F}" type="pres">
      <dgm:prSet presAssocID="{539AA8C7-1F1A-4404-96E0-1D4D28F89BB8}" presName="hierRoot1" presStyleCnt="0">
        <dgm:presLayoutVars>
          <dgm:hierBranch val="init"/>
        </dgm:presLayoutVars>
      </dgm:prSet>
      <dgm:spPr/>
    </dgm:pt>
    <dgm:pt modelId="{0559992F-3549-482D-ADD1-ECEC1CEA2C8F}" type="pres">
      <dgm:prSet presAssocID="{539AA8C7-1F1A-4404-96E0-1D4D28F89BB8}" presName="rootComposite1" presStyleCnt="0"/>
      <dgm:spPr/>
    </dgm:pt>
    <dgm:pt modelId="{A96B4DB4-DE20-41AB-8BDA-DC2B0BE36E54}" type="pres">
      <dgm:prSet presAssocID="{539AA8C7-1F1A-4404-96E0-1D4D28F89BB8}" presName="rootText1" presStyleLbl="node0" presStyleIdx="0" presStyleCnt="1">
        <dgm:presLayoutVars>
          <dgm:chPref val="3"/>
        </dgm:presLayoutVars>
      </dgm:prSet>
      <dgm:spPr/>
    </dgm:pt>
    <dgm:pt modelId="{1CB8311A-02F7-47C2-A755-2C42A5873F74}" type="pres">
      <dgm:prSet presAssocID="{539AA8C7-1F1A-4404-96E0-1D4D28F89BB8}" presName="rootConnector1" presStyleLbl="node1" presStyleIdx="0" presStyleCnt="0"/>
      <dgm:spPr/>
    </dgm:pt>
    <dgm:pt modelId="{5A633844-05A3-4F6E-8FE5-F356411F8EB8}" type="pres">
      <dgm:prSet presAssocID="{539AA8C7-1F1A-4404-96E0-1D4D28F89BB8}" presName="hierChild2" presStyleCnt="0"/>
      <dgm:spPr/>
    </dgm:pt>
    <dgm:pt modelId="{69F05434-C2F3-4606-A2A0-37B8D71A0A2D}" type="pres">
      <dgm:prSet presAssocID="{271A7240-60A8-41F5-8FED-45F9A10BB26B}" presName="Name37" presStyleLbl="parChTrans1D2" presStyleIdx="0" presStyleCnt="4"/>
      <dgm:spPr/>
    </dgm:pt>
    <dgm:pt modelId="{B0991F74-A6AF-4E74-BEE0-B71EDD414C10}" type="pres">
      <dgm:prSet presAssocID="{6AA848CB-67C7-4251-9A6E-398B27B6DC0A}" presName="hierRoot2" presStyleCnt="0">
        <dgm:presLayoutVars>
          <dgm:hierBranch val="init"/>
        </dgm:presLayoutVars>
      </dgm:prSet>
      <dgm:spPr/>
    </dgm:pt>
    <dgm:pt modelId="{43DA4004-57C1-4190-BFB5-583F10952279}" type="pres">
      <dgm:prSet presAssocID="{6AA848CB-67C7-4251-9A6E-398B27B6DC0A}" presName="rootComposite" presStyleCnt="0"/>
      <dgm:spPr/>
    </dgm:pt>
    <dgm:pt modelId="{33950201-6F9C-4DCE-8082-DCD558F0DCE4}" type="pres">
      <dgm:prSet presAssocID="{6AA848CB-67C7-4251-9A6E-398B27B6DC0A}" presName="rootText" presStyleLbl="node2" presStyleIdx="0" presStyleCnt="4">
        <dgm:presLayoutVars>
          <dgm:chPref val="3"/>
        </dgm:presLayoutVars>
      </dgm:prSet>
      <dgm:spPr/>
    </dgm:pt>
    <dgm:pt modelId="{5B22FC70-CAD2-4F89-B7B7-38ADF002C6FD}" type="pres">
      <dgm:prSet presAssocID="{6AA848CB-67C7-4251-9A6E-398B27B6DC0A}" presName="rootConnector" presStyleLbl="node2" presStyleIdx="0" presStyleCnt="4"/>
      <dgm:spPr/>
    </dgm:pt>
    <dgm:pt modelId="{B842B41E-F66E-4FC7-BE00-7F4904D5710A}" type="pres">
      <dgm:prSet presAssocID="{6AA848CB-67C7-4251-9A6E-398B27B6DC0A}" presName="hierChild4" presStyleCnt="0"/>
      <dgm:spPr/>
    </dgm:pt>
    <dgm:pt modelId="{C05AA809-FFDF-43A5-9744-5EE461B3849C}" type="pres">
      <dgm:prSet presAssocID="{6AA848CB-67C7-4251-9A6E-398B27B6DC0A}" presName="hierChild5" presStyleCnt="0"/>
      <dgm:spPr/>
    </dgm:pt>
    <dgm:pt modelId="{366D2930-CAE7-4C30-9E16-A749E7C3A051}" type="pres">
      <dgm:prSet presAssocID="{700C1052-E969-4C8B-ABEA-99F9E8033BF3}" presName="Name37" presStyleLbl="parChTrans1D2" presStyleIdx="1" presStyleCnt="4"/>
      <dgm:spPr/>
    </dgm:pt>
    <dgm:pt modelId="{B081F6A0-3804-4F33-B01E-9EF6A14C47C2}" type="pres">
      <dgm:prSet presAssocID="{C11FC6F6-6199-4CCB-968C-0F5CE0414D31}" presName="hierRoot2" presStyleCnt="0">
        <dgm:presLayoutVars>
          <dgm:hierBranch val="init"/>
        </dgm:presLayoutVars>
      </dgm:prSet>
      <dgm:spPr/>
    </dgm:pt>
    <dgm:pt modelId="{6B54C888-E725-4762-B6FB-47209D70C8AA}" type="pres">
      <dgm:prSet presAssocID="{C11FC6F6-6199-4CCB-968C-0F5CE0414D31}" presName="rootComposite" presStyleCnt="0"/>
      <dgm:spPr/>
    </dgm:pt>
    <dgm:pt modelId="{F2923629-4AA6-49D0-B79A-1FB16FD7260E}" type="pres">
      <dgm:prSet presAssocID="{C11FC6F6-6199-4CCB-968C-0F5CE0414D31}" presName="rootText" presStyleLbl="node2" presStyleIdx="1" presStyleCnt="4">
        <dgm:presLayoutVars>
          <dgm:chPref val="3"/>
        </dgm:presLayoutVars>
      </dgm:prSet>
      <dgm:spPr/>
    </dgm:pt>
    <dgm:pt modelId="{E117E4A7-0E5C-4875-AE86-0297DFEEE7EE}" type="pres">
      <dgm:prSet presAssocID="{C11FC6F6-6199-4CCB-968C-0F5CE0414D31}" presName="rootConnector" presStyleLbl="node2" presStyleIdx="1" presStyleCnt="4"/>
      <dgm:spPr/>
    </dgm:pt>
    <dgm:pt modelId="{924B10E7-0C55-4FED-AD97-A671ABD81483}" type="pres">
      <dgm:prSet presAssocID="{C11FC6F6-6199-4CCB-968C-0F5CE0414D31}" presName="hierChild4" presStyleCnt="0"/>
      <dgm:spPr/>
    </dgm:pt>
    <dgm:pt modelId="{0C4E8B00-1FCB-4CE5-8BF5-9F35291D7622}" type="pres">
      <dgm:prSet presAssocID="{C11FC6F6-6199-4CCB-968C-0F5CE0414D31}" presName="hierChild5" presStyleCnt="0"/>
      <dgm:spPr/>
    </dgm:pt>
    <dgm:pt modelId="{88B3F253-5BC0-40AF-9383-95B421233A5F}" type="pres">
      <dgm:prSet presAssocID="{31AECDBA-08A5-4BE9-9EEA-3274CC0B44CA}" presName="Name37" presStyleLbl="parChTrans1D2" presStyleIdx="2" presStyleCnt="4"/>
      <dgm:spPr/>
    </dgm:pt>
    <dgm:pt modelId="{F87B2978-AD62-4FEC-B174-0A43577414F9}" type="pres">
      <dgm:prSet presAssocID="{55DEEB25-CF39-41D6-8CAB-8B1C9467F137}" presName="hierRoot2" presStyleCnt="0">
        <dgm:presLayoutVars>
          <dgm:hierBranch val="init"/>
        </dgm:presLayoutVars>
      </dgm:prSet>
      <dgm:spPr/>
    </dgm:pt>
    <dgm:pt modelId="{23591D55-2753-4F02-8AA7-D827AB5CB667}" type="pres">
      <dgm:prSet presAssocID="{55DEEB25-CF39-41D6-8CAB-8B1C9467F137}" presName="rootComposite" presStyleCnt="0"/>
      <dgm:spPr/>
    </dgm:pt>
    <dgm:pt modelId="{EB2B2C22-B2ED-497A-A68A-EAD0AF8A9811}" type="pres">
      <dgm:prSet presAssocID="{55DEEB25-CF39-41D6-8CAB-8B1C9467F137}" presName="rootText" presStyleLbl="node2" presStyleIdx="2" presStyleCnt="4">
        <dgm:presLayoutVars>
          <dgm:chPref val="3"/>
        </dgm:presLayoutVars>
      </dgm:prSet>
      <dgm:spPr/>
    </dgm:pt>
    <dgm:pt modelId="{318911D7-DC4E-465F-8986-3C2910C0C1CC}" type="pres">
      <dgm:prSet presAssocID="{55DEEB25-CF39-41D6-8CAB-8B1C9467F137}" presName="rootConnector" presStyleLbl="node2" presStyleIdx="2" presStyleCnt="4"/>
      <dgm:spPr/>
    </dgm:pt>
    <dgm:pt modelId="{4A23978E-C965-46C2-BA05-030BB3BD8C4F}" type="pres">
      <dgm:prSet presAssocID="{55DEEB25-CF39-41D6-8CAB-8B1C9467F137}" presName="hierChild4" presStyleCnt="0"/>
      <dgm:spPr/>
    </dgm:pt>
    <dgm:pt modelId="{688EFBA8-C11F-49EB-A1F8-7868393F80A6}" type="pres">
      <dgm:prSet presAssocID="{55DEEB25-CF39-41D6-8CAB-8B1C9467F137}" presName="hierChild5" presStyleCnt="0"/>
      <dgm:spPr/>
    </dgm:pt>
    <dgm:pt modelId="{5275B327-A816-46A3-B73B-09030A9168D4}" type="pres">
      <dgm:prSet presAssocID="{E63F0EAD-7B29-43C1-9FDD-12930CA9B36C}" presName="Name37" presStyleLbl="parChTrans1D2" presStyleIdx="3" presStyleCnt="4"/>
      <dgm:spPr/>
    </dgm:pt>
    <dgm:pt modelId="{602470E5-3401-447D-86C6-A48E6E4547DA}" type="pres">
      <dgm:prSet presAssocID="{2E17B4AD-A2AA-4436-A0E2-114D33259838}" presName="hierRoot2" presStyleCnt="0">
        <dgm:presLayoutVars>
          <dgm:hierBranch val="init"/>
        </dgm:presLayoutVars>
      </dgm:prSet>
      <dgm:spPr/>
    </dgm:pt>
    <dgm:pt modelId="{C65A4D10-0669-4464-96C8-B2BFBB515DCB}" type="pres">
      <dgm:prSet presAssocID="{2E17B4AD-A2AA-4436-A0E2-114D33259838}" presName="rootComposite" presStyleCnt="0"/>
      <dgm:spPr/>
    </dgm:pt>
    <dgm:pt modelId="{F2EB6A32-3A30-4E02-9B02-0EC637D5C0FF}" type="pres">
      <dgm:prSet presAssocID="{2E17B4AD-A2AA-4436-A0E2-114D33259838}" presName="rootText" presStyleLbl="node2" presStyleIdx="3" presStyleCnt="4">
        <dgm:presLayoutVars>
          <dgm:chPref val="3"/>
        </dgm:presLayoutVars>
      </dgm:prSet>
      <dgm:spPr/>
    </dgm:pt>
    <dgm:pt modelId="{D3D66342-DE2F-4ADE-928B-025865A79CB7}" type="pres">
      <dgm:prSet presAssocID="{2E17B4AD-A2AA-4436-A0E2-114D33259838}" presName="rootConnector" presStyleLbl="node2" presStyleIdx="3" presStyleCnt="4"/>
      <dgm:spPr/>
    </dgm:pt>
    <dgm:pt modelId="{0F2AFE07-00A9-4C8B-8799-E0080A4E39A3}" type="pres">
      <dgm:prSet presAssocID="{2E17B4AD-A2AA-4436-A0E2-114D33259838}" presName="hierChild4" presStyleCnt="0"/>
      <dgm:spPr/>
    </dgm:pt>
    <dgm:pt modelId="{943B948A-2BF2-457E-BB04-C796156E41EC}" type="pres">
      <dgm:prSet presAssocID="{2E17B4AD-A2AA-4436-A0E2-114D33259838}" presName="hierChild5" presStyleCnt="0"/>
      <dgm:spPr/>
    </dgm:pt>
    <dgm:pt modelId="{7EF47A75-3E80-421F-8AE0-8DB228A4B224}" type="pres">
      <dgm:prSet presAssocID="{539AA8C7-1F1A-4404-96E0-1D4D28F89BB8}" presName="hierChild3" presStyleCnt="0"/>
      <dgm:spPr/>
    </dgm:pt>
  </dgm:ptLst>
  <dgm:cxnLst>
    <dgm:cxn modelId="{A6F60205-AD41-406F-9D88-43CA4BCC4596}" type="presOf" srcId="{539AA8C7-1F1A-4404-96E0-1D4D28F89BB8}" destId="{A96B4DB4-DE20-41AB-8BDA-DC2B0BE36E54}" srcOrd="0" destOrd="0" presId="urn:microsoft.com/office/officeart/2005/8/layout/orgChart1"/>
    <dgm:cxn modelId="{4904410E-8E56-4FD9-A87F-F65F88875983}" type="presOf" srcId="{C11FC6F6-6199-4CCB-968C-0F5CE0414D31}" destId="{E117E4A7-0E5C-4875-AE86-0297DFEEE7EE}" srcOrd="1" destOrd="0" presId="urn:microsoft.com/office/officeart/2005/8/layout/orgChart1"/>
    <dgm:cxn modelId="{78825025-F761-4B3B-B204-E2948716D7D4}" type="presOf" srcId="{271A7240-60A8-41F5-8FED-45F9A10BB26B}" destId="{69F05434-C2F3-4606-A2A0-37B8D71A0A2D}" srcOrd="0" destOrd="0" presId="urn:microsoft.com/office/officeart/2005/8/layout/orgChart1"/>
    <dgm:cxn modelId="{92783C39-070B-4A7C-9954-61A6790880EB}" srcId="{539AA8C7-1F1A-4404-96E0-1D4D28F89BB8}" destId="{55DEEB25-CF39-41D6-8CAB-8B1C9467F137}" srcOrd="2" destOrd="0" parTransId="{31AECDBA-08A5-4BE9-9EEA-3274CC0B44CA}" sibTransId="{DA69C191-5AAE-4A71-9D30-6B0B003FE1A5}"/>
    <dgm:cxn modelId="{44932243-C745-44EF-B0AE-C17313E76C03}" type="presOf" srcId="{2E17B4AD-A2AA-4436-A0E2-114D33259838}" destId="{F2EB6A32-3A30-4E02-9B02-0EC637D5C0FF}" srcOrd="0" destOrd="0" presId="urn:microsoft.com/office/officeart/2005/8/layout/orgChart1"/>
    <dgm:cxn modelId="{60F57E64-3DB4-4281-87F2-C0273B3E139D}" type="presOf" srcId="{2E17B4AD-A2AA-4436-A0E2-114D33259838}" destId="{D3D66342-DE2F-4ADE-928B-025865A79CB7}" srcOrd="1" destOrd="0" presId="urn:microsoft.com/office/officeart/2005/8/layout/orgChart1"/>
    <dgm:cxn modelId="{6F378445-28AA-4D2A-8ECF-2124A7233698}" type="presOf" srcId="{55DEEB25-CF39-41D6-8CAB-8B1C9467F137}" destId="{EB2B2C22-B2ED-497A-A68A-EAD0AF8A9811}" srcOrd="0" destOrd="0" presId="urn:microsoft.com/office/officeart/2005/8/layout/orgChart1"/>
    <dgm:cxn modelId="{AEA40C52-ACF8-4278-B428-DB481BED0842}" srcId="{539AA8C7-1F1A-4404-96E0-1D4D28F89BB8}" destId="{C11FC6F6-6199-4CCB-968C-0F5CE0414D31}" srcOrd="1" destOrd="0" parTransId="{700C1052-E969-4C8B-ABEA-99F9E8033BF3}" sibTransId="{15751326-FE7A-4DD1-A836-A6C220F625DA}"/>
    <dgm:cxn modelId="{BCA95272-4D06-447D-8823-19AC1E333635}" type="presOf" srcId="{E63F0EAD-7B29-43C1-9FDD-12930CA9B36C}" destId="{5275B327-A816-46A3-B73B-09030A9168D4}" srcOrd="0" destOrd="0" presId="urn:microsoft.com/office/officeart/2005/8/layout/orgChart1"/>
    <dgm:cxn modelId="{AB9C4B77-1640-4F72-AD95-E0919A693841}" type="presOf" srcId="{539AA8C7-1F1A-4404-96E0-1D4D28F89BB8}" destId="{1CB8311A-02F7-47C2-A755-2C42A5873F74}" srcOrd="1" destOrd="0" presId="urn:microsoft.com/office/officeart/2005/8/layout/orgChart1"/>
    <dgm:cxn modelId="{061AEE58-9A78-41DF-9927-BDD9CF0247A9}" srcId="{539AA8C7-1F1A-4404-96E0-1D4D28F89BB8}" destId="{6AA848CB-67C7-4251-9A6E-398B27B6DC0A}" srcOrd="0" destOrd="0" parTransId="{271A7240-60A8-41F5-8FED-45F9A10BB26B}" sibTransId="{CBBE1469-27C2-47D9-9014-EEFB718719F2}"/>
    <dgm:cxn modelId="{30B51A7E-FF8B-4511-8524-CB7D9DEC037D}" type="presOf" srcId="{C11FC6F6-6199-4CCB-968C-0F5CE0414D31}" destId="{F2923629-4AA6-49D0-B79A-1FB16FD7260E}" srcOrd="0" destOrd="0" presId="urn:microsoft.com/office/officeart/2005/8/layout/orgChart1"/>
    <dgm:cxn modelId="{89F07081-A3B3-462C-B22A-1F7D422F568F}" type="presOf" srcId="{7CB6FC12-2109-437A-86E2-215EC0744425}" destId="{99E01995-956B-4E98-9ECC-AD67B1DDD1EA}" srcOrd="0" destOrd="0" presId="urn:microsoft.com/office/officeart/2005/8/layout/orgChart1"/>
    <dgm:cxn modelId="{6E6A748F-BA9C-4E3A-A089-35ACB8B0DBBD}" type="presOf" srcId="{6AA848CB-67C7-4251-9A6E-398B27B6DC0A}" destId="{33950201-6F9C-4DCE-8082-DCD558F0DCE4}" srcOrd="0" destOrd="0" presId="urn:microsoft.com/office/officeart/2005/8/layout/orgChart1"/>
    <dgm:cxn modelId="{C1E556A3-AAA7-4079-8E00-4A2D1C903D37}" type="presOf" srcId="{31AECDBA-08A5-4BE9-9EEA-3274CC0B44CA}" destId="{88B3F253-5BC0-40AF-9383-95B421233A5F}" srcOrd="0" destOrd="0" presId="urn:microsoft.com/office/officeart/2005/8/layout/orgChart1"/>
    <dgm:cxn modelId="{FA24EAA4-DA1B-486B-8404-DB184AC6C8C1}" type="presOf" srcId="{700C1052-E969-4C8B-ABEA-99F9E8033BF3}" destId="{366D2930-CAE7-4C30-9E16-A749E7C3A051}" srcOrd="0" destOrd="0" presId="urn:microsoft.com/office/officeart/2005/8/layout/orgChart1"/>
    <dgm:cxn modelId="{DAEE0FB3-DFD3-46E1-9F19-9463FDBAF908}" srcId="{7CB6FC12-2109-437A-86E2-215EC0744425}" destId="{539AA8C7-1F1A-4404-96E0-1D4D28F89BB8}" srcOrd="0" destOrd="0" parTransId="{0176AA87-99CE-49FA-92A3-5A754E937833}" sibTransId="{45342E54-193A-40B2-9617-C0634F4D3A70}"/>
    <dgm:cxn modelId="{62466BCA-1A23-4192-9F26-001DF51DEB73}" type="presOf" srcId="{55DEEB25-CF39-41D6-8CAB-8B1C9467F137}" destId="{318911D7-DC4E-465F-8986-3C2910C0C1CC}" srcOrd="1" destOrd="0" presId="urn:microsoft.com/office/officeart/2005/8/layout/orgChart1"/>
    <dgm:cxn modelId="{A7D951DF-BB0D-4708-A00C-5765B482A4C0}" srcId="{539AA8C7-1F1A-4404-96E0-1D4D28F89BB8}" destId="{2E17B4AD-A2AA-4436-A0E2-114D33259838}" srcOrd="3" destOrd="0" parTransId="{E63F0EAD-7B29-43C1-9FDD-12930CA9B36C}" sibTransId="{A6A33017-6C00-4388-862D-8203CD920F3A}"/>
    <dgm:cxn modelId="{7105B6FC-446D-44BD-B8EC-236B65298BAB}" type="presOf" srcId="{6AA848CB-67C7-4251-9A6E-398B27B6DC0A}" destId="{5B22FC70-CAD2-4F89-B7B7-38ADF002C6FD}" srcOrd="1" destOrd="0" presId="urn:microsoft.com/office/officeart/2005/8/layout/orgChart1"/>
    <dgm:cxn modelId="{4FA7FB08-6F67-4900-ABB3-F8529E808AD7}" type="presParOf" srcId="{99E01995-956B-4E98-9ECC-AD67B1DDD1EA}" destId="{9EEACFC8-532C-4A21-A1E2-381696166F7F}" srcOrd="0" destOrd="0" presId="urn:microsoft.com/office/officeart/2005/8/layout/orgChart1"/>
    <dgm:cxn modelId="{2B1D71ED-E271-4638-88A5-B0C119432F59}" type="presParOf" srcId="{9EEACFC8-532C-4A21-A1E2-381696166F7F}" destId="{0559992F-3549-482D-ADD1-ECEC1CEA2C8F}" srcOrd="0" destOrd="0" presId="urn:microsoft.com/office/officeart/2005/8/layout/orgChart1"/>
    <dgm:cxn modelId="{E03F96CE-F662-4534-A447-D65EA1F1372C}" type="presParOf" srcId="{0559992F-3549-482D-ADD1-ECEC1CEA2C8F}" destId="{A96B4DB4-DE20-41AB-8BDA-DC2B0BE36E54}" srcOrd="0" destOrd="0" presId="urn:microsoft.com/office/officeart/2005/8/layout/orgChart1"/>
    <dgm:cxn modelId="{E6FACC90-B298-45ED-AEAC-740E249156CE}" type="presParOf" srcId="{0559992F-3549-482D-ADD1-ECEC1CEA2C8F}" destId="{1CB8311A-02F7-47C2-A755-2C42A5873F74}" srcOrd="1" destOrd="0" presId="urn:microsoft.com/office/officeart/2005/8/layout/orgChart1"/>
    <dgm:cxn modelId="{A77E2532-D982-4DDE-AA64-709195CF873F}" type="presParOf" srcId="{9EEACFC8-532C-4A21-A1E2-381696166F7F}" destId="{5A633844-05A3-4F6E-8FE5-F356411F8EB8}" srcOrd="1" destOrd="0" presId="urn:microsoft.com/office/officeart/2005/8/layout/orgChart1"/>
    <dgm:cxn modelId="{F94B5CBF-0EE8-4D15-B343-A101FBBB2BE3}" type="presParOf" srcId="{5A633844-05A3-4F6E-8FE5-F356411F8EB8}" destId="{69F05434-C2F3-4606-A2A0-37B8D71A0A2D}" srcOrd="0" destOrd="0" presId="urn:microsoft.com/office/officeart/2005/8/layout/orgChart1"/>
    <dgm:cxn modelId="{8D9A96BA-2777-4DF9-BB2E-C3AAA99753A3}" type="presParOf" srcId="{5A633844-05A3-4F6E-8FE5-F356411F8EB8}" destId="{B0991F74-A6AF-4E74-BEE0-B71EDD414C10}" srcOrd="1" destOrd="0" presId="urn:microsoft.com/office/officeart/2005/8/layout/orgChart1"/>
    <dgm:cxn modelId="{54C21083-D123-4BC8-81DC-0A1AB4EA4E85}" type="presParOf" srcId="{B0991F74-A6AF-4E74-BEE0-B71EDD414C10}" destId="{43DA4004-57C1-4190-BFB5-583F10952279}" srcOrd="0" destOrd="0" presId="urn:microsoft.com/office/officeart/2005/8/layout/orgChart1"/>
    <dgm:cxn modelId="{E3AE17C6-A0A3-4CAC-9D2E-E62EF0DB6BF0}" type="presParOf" srcId="{43DA4004-57C1-4190-BFB5-583F10952279}" destId="{33950201-6F9C-4DCE-8082-DCD558F0DCE4}" srcOrd="0" destOrd="0" presId="urn:microsoft.com/office/officeart/2005/8/layout/orgChart1"/>
    <dgm:cxn modelId="{7E58CA4D-9DE5-4F06-991E-486B3C4AB315}" type="presParOf" srcId="{43DA4004-57C1-4190-BFB5-583F10952279}" destId="{5B22FC70-CAD2-4F89-B7B7-38ADF002C6FD}" srcOrd="1" destOrd="0" presId="urn:microsoft.com/office/officeart/2005/8/layout/orgChart1"/>
    <dgm:cxn modelId="{14C8C279-9CDF-4068-A11A-BD1BFEFBE253}" type="presParOf" srcId="{B0991F74-A6AF-4E74-BEE0-B71EDD414C10}" destId="{B842B41E-F66E-4FC7-BE00-7F4904D5710A}" srcOrd="1" destOrd="0" presId="urn:microsoft.com/office/officeart/2005/8/layout/orgChart1"/>
    <dgm:cxn modelId="{7DD068B2-2A3B-465D-8B5E-D413C435C5CE}" type="presParOf" srcId="{B0991F74-A6AF-4E74-BEE0-B71EDD414C10}" destId="{C05AA809-FFDF-43A5-9744-5EE461B3849C}" srcOrd="2" destOrd="0" presId="urn:microsoft.com/office/officeart/2005/8/layout/orgChart1"/>
    <dgm:cxn modelId="{FB7AFDD2-5F5B-45FB-BCB6-2EAC8698A7BF}" type="presParOf" srcId="{5A633844-05A3-4F6E-8FE5-F356411F8EB8}" destId="{366D2930-CAE7-4C30-9E16-A749E7C3A051}" srcOrd="2" destOrd="0" presId="urn:microsoft.com/office/officeart/2005/8/layout/orgChart1"/>
    <dgm:cxn modelId="{FBE8ABB6-BFDA-44EE-808A-60AB49D9041D}" type="presParOf" srcId="{5A633844-05A3-4F6E-8FE5-F356411F8EB8}" destId="{B081F6A0-3804-4F33-B01E-9EF6A14C47C2}" srcOrd="3" destOrd="0" presId="urn:microsoft.com/office/officeart/2005/8/layout/orgChart1"/>
    <dgm:cxn modelId="{BD931C82-36C0-4193-8457-7ECA46C63938}" type="presParOf" srcId="{B081F6A0-3804-4F33-B01E-9EF6A14C47C2}" destId="{6B54C888-E725-4762-B6FB-47209D70C8AA}" srcOrd="0" destOrd="0" presId="urn:microsoft.com/office/officeart/2005/8/layout/orgChart1"/>
    <dgm:cxn modelId="{F2DF33EA-469A-431E-9565-62B2FD7775A5}" type="presParOf" srcId="{6B54C888-E725-4762-B6FB-47209D70C8AA}" destId="{F2923629-4AA6-49D0-B79A-1FB16FD7260E}" srcOrd="0" destOrd="0" presId="urn:microsoft.com/office/officeart/2005/8/layout/orgChart1"/>
    <dgm:cxn modelId="{DB342768-2B03-4BD5-8C10-54FCFE7217E5}" type="presParOf" srcId="{6B54C888-E725-4762-B6FB-47209D70C8AA}" destId="{E117E4A7-0E5C-4875-AE86-0297DFEEE7EE}" srcOrd="1" destOrd="0" presId="urn:microsoft.com/office/officeart/2005/8/layout/orgChart1"/>
    <dgm:cxn modelId="{D827FE6D-B0EA-4B13-85F5-0477CC0A77C3}" type="presParOf" srcId="{B081F6A0-3804-4F33-B01E-9EF6A14C47C2}" destId="{924B10E7-0C55-4FED-AD97-A671ABD81483}" srcOrd="1" destOrd="0" presId="urn:microsoft.com/office/officeart/2005/8/layout/orgChart1"/>
    <dgm:cxn modelId="{CC9C3B2F-D68E-41B7-8468-A75926B8A1BF}" type="presParOf" srcId="{B081F6A0-3804-4F33-B01E-9EF6A14C47C2}" destId="{0C4E8B00-1FCB-4CE5-8BF5-9F35291D7622}" srcOrd="2" destOrd="0" presId="urn:microsoft.com/office/officeart/2005/8/layout/orgChart1"/>
    <dgm:cxn modelId="{91EC2689-5F0D-4DF2-8D73-6C3CCFBAAF21}" type="presParOf" srcId="{5A633844-05A3-4F6E-8FE5-F356411F8EB8}" destId="{88B3F253-5BC0-40AF-9383-95B421233A5F}" srcOrd="4" destOrd="0" presId="urn:microsoft.com/office/officeart/2005/8/layout/orgChart1"/>
    <dgm:cxn modelId="{83AED5AC-1D71-4C5B-AB0E-70954322D07A}" type="presParOf" srcId="{5A633844-05A3-4F6E-8FE5-F356411F8EB8}" destId="{F87B2978-AD62-4FEC-B174-0A43577414F9}" srcOrd="5" destOrd="0" presId="urn:microsoft.com/office/officeart/2005/8/layout/orgChart1"/>
    <dgm:cxn modelId="{BC914CC4-EC84-4FFE-A5AC-DAE898BCF0F7}" type="presParOf" srcId="{F87B2978-AD62-4FEC-B174-0A43577414F9}" destId="{23591D55-2753-4F02-8AA7-D827AB5CB667}" srcOrd="0" destOrd="0" presId="urn:microsoft.com/office/officeart/2005/8/layout/orgChart1"/>
    <dgm:cxn modelId="{2953D2F5-8C64-466F-9012-CA0B11B6D2CA}" type="presParOf" srcId="{23591D55-2753-4F02-8AA7-D827AB5CB667}" destId="{EB2B2C22-B2ED-497A-A68A-EAD0AF8A9811}" srcOrd="0" destOrd="0" presId="urn:microsoft.com/office/officeart/2005/8/layout/orgChart1"/>
    <dgm:cxn modelId="{1ED85FB0-A857-4366-919E-BD0918114563}" type="presParOf" srcId="{23591D55-2753-4F02-8AA7-D827AB5CB667}" destId="{318911D7-DC4E-465F-8986-3C2910C0C1CC}" srcOrd="1" destOrd="0" presId="urn:microsoft.com/office/officeart/2005/8/layout/orgChart1"/>
    <dgm:cxn modelId="{E3721CE2-9229-4483-BA79-30B0B8DAEC91}" type="presParOf" srcId="{F87B2978-AD62-4FEC-B174-0A43577414F9}" destId="{4A23978E-C965-46C2-BA05-030BB3BD8C4F}" srcOrd="1" destOrd="0" presId="urn:microsoft.com/office/officeart/2005/8/layout/orgChart1"/>
    <dgm:cxn modelId="{1423EAA1-44E6-4648-AD39-67C83656C020}" type="presParOf" srcId="{F87B2978-AD62-4FEC-B174-0A43577414F9}" destId="{688EFBA8-C11F-49EB-A1F8-7868393F80A6}" srcOrd="2" destOrd="0" presId="urn:microsoft.com/office/officeart/2005/8/layout/orgChart1"/>
    <dgm:cxn modelId="{D5BFBDB2-A2AD-4508-80C6-D7D873E2636C}" type="presParOf" srcId="{5A633844-05A3-4F6E-8FE5-F356411F8EB8}" destId="{5275B327-A816-46A3-B73B-09030A9168D4}" srcOrd="6" destOrd="0" presId="urn:microsoft.com/office/officeart/2005/8/layout/orgChart1"/>
    <dgm:cxn modelId="{B4E18E89-FCB1-4ABE-BFC5-57ABC96D7E27}" type="presParOf" srcId="{5A633844-05A3-4F6E-8FE5-F356411F8EB8}" destId="{602470E5-3401-447D-86C6-A48E6E4547DA}" srcOrd="7" destOrd="0" presId="urn:microsoft.com/office/officeart/2005/8/layout/orgChart1"/>
    <dgm:cxn modelId="{F9B6B651-0D6C-4AA3-85E5-7FFF698E7802}" type="presParOf" srcId="{602470E5-3401-447D-86C6-A48E6E4547DA}" destId="{C65A4D10-0669-4464-96C8-B2BFBB515DCB}" srcOrd="0" destOrd="0" presId="urn:microsoft.com/office/officeart/2005/8/layout/orgChart1"/>
    <dgm:cxn modelId="{4DD884E2-4FC3-4178-A656-F73AA7C6557D}" type="presParOf" srcId="{C65A4D10-0669-4464-96C8-B2BFBB515DCB}" destId="{F2EB6A32-3A30-4E02-9B02-0EC637D5C0FF}" srcOrd="0" destOrd="0" presId="urn:microsoft.com/office/officeart/2005/8/layout/orgChart1"/>
    <dgm:cxn modelId="{9717C36B-FDF0-44D8-ADCA-16FBC330DFC1}" type="presParOf" srcId="{C65A4D10-0669-4464-96C8-B2BFBB515DCB}" destId="{D3D66342-DE2F-4ADE-928B-025865A79CB7}" srcOrd="1" destOrd="0" presId="urn:microsoft.com/office/officeart/2005/8/layout/orgChart1"/>
    <dgm:cxn modelId="{F31A1BA6-6ABA-42DC-B360-8901CF38283C}" type="presParOf" srcId="{602470E5-3401-447D-86C6-A48E6E4547DA}" destId="{0F2AFE07-00A9-4C8B-8799-E0080A4E39A3}" srcOrd="1" destOrd="0" presId="urn:microsoft.com/office/officeart/2005/8/layout/orgChart1"/>
    <dgm:cxn modelId="{3D5BEA03-4642-4F8B-B985-A52092015E3A}" type="presParOf" srcId="{602470E5-3401-447D-86C6-A48E6E4547DA}" destId="{943B948A-2BF2-457E-BB04-C796156E41EC}" srcOrd="2" destOrd="0" presId="urn:microsoft.com/office/officeart/2005/8/layout/orgChart1"/>
    <dgm:cxn modelId="{4D0A12F2-CCFC-41E7-9FBF-63828D270C2E}" type="presParOf" srcId="{9EEACFC8-532C-4A21-A1E2-381696166F7F}" destId="{7EF47A75-3E80-421F-8AE0-8DB228A4B224}"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B6FC12-2109-437A-86E2-215EC0744425}"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39AA8C7-1F1A-4404-96E0-1D4D28F89BB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ما هو المنتج الجديد؟</a:t>
          </a:r>
          <a:endParaRPr lang="en-US" dirty="0">
            <a:solidFill>
              <a:schemeClr val="bg1"/>
            </a:solidFill>
          </a:endParaRPr>
        </a:p>
      </dgm:t>
    </dgm:pt>
    <dgm:pt modelId="{0176AA87-99CE-49FA-92A3-5A754E937833}" type="parTrans" cxnId="{DAEE0FB3-DFD3-46E1-9F19-9463FDBAF908}">
      <dgm:prSet/>
      <dgm:spPr/>
      <dgm:t>
        <a:bodyPr/>
        <a:lstStyle/>
        <a:p>
          <a:endParaRPr lang="en-US"/>
        </a:p>
      </dgm:t>
    </dgm:pt>
    <dgm:pt modelId="{45342E54-193A-40B2-9617-C0634F4D3A70}" type="sibTrans" cxnId="{DAEE0FB3-DFD3-46E1-9F19-9463FDBAF908}">
      <dgm:prSet/>
      <dgm:spPr/>
      <dgm:t>
        <a:bodyPr/>
        <a:lstStyle/>
        <a:p>
          <a:endParaRPr lang="en-US"/>
        </a:p>
      </dgm:t>
    </dgm:pt>
    <dgm:pt modelId="{55DEEB25-CF39-41D6-8CAB-8B1C9467F137}">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ب.  وجهة نظر الشركات</a:t>
          </a:r>
          <a:endParaRPr lang="en-US" dirty="0">
            <a:solidFill>
              <a:schemeClr val="bg1"/>
            </a:solidFill>
          </a:endParaRPr>
        </a:p>
      </dgm:t>
    </dgm:pt>
    <dgm:pt modelId="{31AECDBA-08A5-4BE9-9EEA-3274CC0B44CA}" type="parTrans" cxnId="{92783C39-070B-4A7C-9954-61A6790880EB}">
      <dgm:prSet/>
      <dgm:spPr/>
      <dgm:t>
        <a:bodyPr/>
        <a:lstStyle/>
        <a:p>
          <a:endParaRPr lang="en-US">
            <a:solidFill>
              <a:schemeClr val="bg1"/>
            </a:solidFill>
          </a:endParaRPr>
        </a:p>
      </dgm:t>
    </dgm:pt>
    <dgm:pt modelId="{DA69C191-5AAE-4A71-9D30-6B0B003FE1A5}" type="sibTrans" cxnId="{92783C39-070B-4A7C-9954-61A6790880EB}">
      <dgm:prSet/>
      <dgm:spPr/>
      <dgm:t>
        <a:bodyPr/>
        <a:lstStyle/>
        <a:p>
          <a:endParaRPr lang="en-US"/>
        </a:p>
      </dgm:t>
    </dgm:pt>
    <dgm:pt modelId="{2E17B4AD-A2AA-4436-A0E2-114D33259838}">
      <dgm:prSet phldrT="[Text]"/>
      <dgm:spPr/>
      <dgm:t>
        <a:bodyPr/>
        <a:lstStyle/>
        <a:p>
          <a:r>
            <a:rPr lang="ar-EG" b="1" i="0" u="none" strike="noStrike" baseline="0" dirty="0">
              <a:solidFill>
                <a:schemeClr val="bg1"/>
              </a:solidFill>
              <a:latin typeface="Sakkal Majalla" panose="02000000000000000000" pitchFamily="2" charset="-78"/>
              <a:cs typeface="Sakkal Majalla" panose="02000000000000000000" pitchFamily="2" charset="-78"/>
            </a:rPr>
            <a:t>أ.  وجهة نظر المستهلك</a:t>
          </a:r>
          <a:endParaRPr lang="en-US" dirty="0">
            <a:solidFill>
              <a:schemeClr val="bg1"/>
            </a:solidFill>
          </a:endParaRPr>
        </a:p>
      </dgm:t>
    </dgm:pt>
    <dgm:pt modelId="{E63F0EAD-7B29-43C1-9FDD-12930CA9B36C}" type="parTrans" cxnId="{A7D951DF-BB0D-4708-A00C-5765B482A4C0}">
      <dgm:prSet/>
      <dgm:spPr/>
      <dgm:t>
        <a:bodyPr/>
        <a:lstStyle/>
        <a:p>
          <a:endParaRPr lang="en-US">
            <a:solidFill>
              <a:schemeClr val="bg1"/>
            </a:solidFill>
          </a:endParaRPr>
        </a:p>
      </dgm:t>
    </dgm:pt>
    <dgm:pt modelId="{A6A33017-6C00-4388-862D-8203CD920F3A}" type="sibTrans" cxnId="{A7D951DF-BB0D-4708-A00C-5765B482A4C0}">
      <dgm:prSet/>
      <dgm:spPr/>
      <dgm:t>
        <a:bodyPr/>
        <a:lstStyle/>
        <a:p>
          <a:endParaRPr lang="en-US"/>
        </a:p>
      </dgm:t>
    </dgm:pt>
    <dgm:pt modelId="{99E01995-956B-4E98-9ECC-AD67B1DDD1EA}" type="pres">
      <dgm:prSet presAssocID="{7CB6FC12-2109-437A-86E2-215EC0744425}" presName="hierChild1" presStyleCnt="0">
        <dgm:presLayoutVars>
          <dgm:orgChart val="1"/>
          <dgm:chPref val="1"/>
          <dgm:dir/>
          <dgm:animOne val="branch"/>
          <dgm:animLvl val="lvl"/>
          <dgm:resizeHandles/>
        </dgm:presLayoutVars>
      </dgm:prSet>
      <dgm:spPr/>
    </dgm:pt>
    <dgm:pt modelId="{9EEACFC8-532C-4A21-A1E2-381696166F7F}" type="pres">
      <dgm:prSet presAssocID="{539AA8C7-1F1A-4404-96E0-1D4D28F89BB8}" presName="hierRoot1" presStyleCnt="0">
        <dgm:presLayoutVars>
          <dgm:hierBranch val="init"/>
        </dgm:presLayoutVars>
      </dgm:prSet>
      <dgm:spPr/>
    </dgm:pt>
    <dgm:pt modelId="{0559992F-3549-482D-ADD1-ECEC1CEA2C8F}" type="pres">
      <dgm:prSet presAssocID="{539AA8C7-1F1A-4404-96E0-1D4D28F89BB8}" presName="rootComposite1" presStyleCnt="0"/>
      <dgm:spPr/>
    </dgm:pt>
    <dgm:pt modelId="{A96B4DB4-DE20-41AB-8BDA-DC2B0BE36E54}" type="pres">
      <dgm:prSet presAssocID="{539AA8C7-1F1A-4404-96E0-1D4D28F89BB8}" presName="rootText1" presStyleLbl="node0" presStyleIdx="0" presStyleCnt="1">
        <dgm:presLayoutVars>
          <dgm:chPref val="3"/>
        </dgm:presLayoutVars>
      </dgm:prSet>
      <dgm:spPr/>
    </dgm:pt>
    <dgm:pt modelId="{1CB8311A-02F7-47C2-A755-2C42A5873F74}" type="pres">
      <dgm:prSet presAssocID="{539AA8C7-1F1A-4404-96E0-1D4D28F89BB8}" presName="rootConnector1" presStyleLbl="node1" presStyleIdx="0" presStyleCnt="0"/>
      <dgm:spPr/>
    </dgm:pt>
    <dgm:pt modelId="{5A633844-05A3-4F6E-8FE5-F356411F8EB8}" type="pres">
      <dgm:prSet presAssocID="{539AA8C7-1F1A-4404-96E0-1D4D28F89BB8}" presName="hierChild2" presStyleCnt="0"/>
      <dgm:spPr/>
    </dgm:pt>
    <dgm:pt modelId="{88B3F253-5BC0-40AF-9383-95B421233A5F}" type="pres">
      <dgm:prSet presAssocID="{31AECDBA-08A5-4BE9-9EEA-3274CC0B44CA}" presName="Name37" presStyleLbl="parChTrans1D2" presStyleIdx="0" presStyleCnt="2"/>
      <dgm:spPr/>
    </dgm:pt>
    <dgm:pt modelId="{F87B2978-AD62-4FEC-B174-0A43577414F9}" type="pres">
      <dgm:prSet presAssocID="{55DEEB25-CF39-41D6-8CAB-8B1C9467F137}" presName="hierRoot2" presStyleCnt="0">
        <dgm:presLayoutVars>
          <dgm:hierBranch val="init"/>
        </dgm:presLayoutVars>
      </dgm:prSet>
      <dgm:spPr/>
    </dgm:pt>
    <dgm:pt modelId="{23591D55-2753-4F02-8AA7-D827AB5CB667}" type="pres">
      <dgm:prSet presAssocID="{55DEEB25-CF39-41D6-8CAB-8B1C9467F137}" presName="rootComposite" presStyleCnt="0"/>
      <dgm:spPr/>
    </dgm:pt>
    <dgm:pt modelId="{EB2B2C22-B2ED-497A-A68A-EAD0AF8A9811}" type="pres">
      <dgm:prSet presAssocID="{55DEEB25-CF39-41D6-8CAB-8B1C9467F137}" presName="rootText" presStyleLbl="node2" presStyleIdx="0" presStyleCnt="2">
        <dgm:presLayoutVars>
          <dgm:chPref val="3"/>
        </dgm:presLayoutVars>
      </dgm:prSet>
      <dgm:spPr/>
    </dgm:pt>
    <dgm:pt modelId="{318911D7-DC4E-465F-8986-3C2910C0C1CC}" type="pres">
      <dgm:prSet presAssocID="{55DEEB25-CF39-41D6-8CAB-8B1C9467F137}" presName="rootConnector" presStyleLbl="node2" presStyleIdx="0" presStyleCnt="2"/>
      <dgm:spPr/>
    </dgm:pt>
    <dgm:pt modelId="{4A23978E-C965-46C2-BA05-030BB3BD8C4F}" type="pres">
      <dgm:prSet presAssocID="{55DEEB25-CF39-41D6-8CAB-8B1C9467F137}" presName="hierChild4" presStyleCnt="0"/>
      <dgm:spPr/>
    </dgm:pt>
    <dgm:pt modelId="{688EFBA8-C11F-49EB-A1F8-7868393F80A6}" type="pres">
      <dgm:prSet presAssocID="{55DEEB25-CF39-41D6-8CAB-8B1C9467F137}" presName="hierChild5" presStyleCnt="0"/>
      <dgm:spPr/>
    </dgm:pt>
    <dgm:pt modelId="{5275B327-A816-46A3-B73B-09030A9168D4}" type="pres">
      <dgm:prSet presAssocID="{E63F0EAD-7B29-43C1-9FDD-12930CA9B36C}" presName="Name37" presStyleLbl="parChTrans1D2" presStyleIdx="1" presStyleCnt="2"/>
      <dgm:spPr/>
    </dgm:pt>
    <dgm:pt modelId="{602470E5-3401-447D-86C6-A48E6E4547DA}" type="pres">
      <dgm:prSet presAssocID="{2E17B4AD-A2AA-4436-A0E2-114D33259838}" presName="hierRoot2" presStyleCnt="0">
        <dgm:presLayoutVars>
          <dgm:hierBranch val="init"/>
        </dgm:presLayoutVars>
      </dgm:prSet>
      <dgm:spPr/>
    </dgm:pt>
    <dgm:pt modelId="{C65A4D10-0669-4464-96C8-B2BFBB515DCB}" type="pres">
      <dgm:prSet presAssocID="{2E17B4AD-A2AA-4436-A0E2-114D33259838}" presName="rootComposite" presStyleCnt="0"/>
      <dgm:spPr/>
    </dgm:pt>
    <dgm:pt modelId="{F2EB6A32-3A30-4E02-9B02-0EC637D5C0FF}" type="pres">
      <dgm:prSet presAssocID="{2E17B4AD-A2AA-4436-A0E2-114D33259838}" presName="rootText" presStyleLbl="node2" presStyleIdx="1" presStyleCnt="2">
        <dgm:presLayoutVars>
          <dgm:chPref val="3"/>
        </dgm:presLayoutVars>
      </dgm:prSet>
      <dgm:spPr/>
    </dgm:pt>
    <dgm:pt modelId="{D3D66342-DE2F-4ADE-928B-025865A79CB7}" type="pres">
      <dgm:prSet presAssocID="{2E17B4AD-A2AA-4436-A0E2-114D33259838}" presName="rootConnector" presStyleLbl="node2" presStyleIdx="1" presStyleCnt="2"/>
      <dgm:spPr/>
    </dgm:pt>
    <dgm:pt modelId="{0F2AFE07-00A9-4C8B-8799-E0080A4E39A3}" type="pres">
      <dgm:prSet presAssocID="{2E17B4AD-A2AA-4436-A0E2-114D33259838}" presName="hierChild4" presStyleCnt="0"/>
      <dgm:spPr/>
    </dgm:pt>
    <dgm:pt modelId="{943B948A-2BF2-457E-BB04-C796156E41EC}" type="pres">
      <dgm:prSet presAssocID="{2E17B4AD-A2AA-4436-A0E2-114D33259838}" presName="hierChild5" presStyleCnt="0"/>
      <dgm:spPr/>
    </dgm:pt>
    <dgm:pt modelId="{7EF47A75-3E80-421F-8AE0-8DB228A4B224}" type="pres">
      <dgm:prSet presAssocID="{539AA8C7-1F1A-4404-96E0-1D4D28F89BB8}" presName="hierChild3" presStyleCnt="0"/>
      <dgm:spPr/>
    </dgm:pt>
  </dgm:ptLst>
  <dgm:cxnLst>
    <dgm:cxn modelId="{A6F60205-AD41-406F-9D88-43CA4BCC4596}" type="presOf" srcId="{539AA8C7-1F1A-4404-96E0-1D4D28F89BB8}" destId="{A96B4DB4-DE20-41AB-8BDA-DC2B0BE36E54}" srcOrd="0" destOrd="0" presId="urn:microsoft.com/office/officeart/2005/8/layout/orgChart1"/>
    <dgm:cxn modelId="{92783C39-070B-4A7C-9954-61A6790880EB}" srcId="{539AA8C7-1F1A-4404-96E0-1D4D28F89BB8}" destId="{55DEEB25-CF39-41D6-8CAB-8B1C9467F137}" srcOrd="0" destOrd="0" parTransId="{31AECDBA-08A5-4BE9-9EEA-3274CC0B44CA}" sibTransId="{DA69C191-5AAE-4A71-9D30-6B0B003FE1A5}"/>
    <dgm:cxn modelId="{44932243-C745-44EF-B0AE-C17313E76C03}" type="presOf" srcId="{2E17B4AD-A2AA-4436-A0E2-114D33259838}" destId="{F2EB6A32-3A30-4E02-9B02-0EC637D5C0FF}" srcOrd="0" destOrd="0" presId="urn:microsoft.com/office/officeart/2005/8/layout/orgChart1"/>
    <dgm:cxn modelId="{60F57E64-3DB4-4281-87F2-C0273B3E139D}" type="presOf" srcId="{2E17B4AD-A2AA-4436-A0E2-114D33259838}" destId="{D3D66342-DE2F-4ADE-928B-025865A79CB7}" srcOrd="1" destOrd="0" presId="urn:microsoft.com/office/officeart/2005/8/layout/orgChart1"/>
    <dgm:cxn modelId="{6F378445-28AA-4D2A-8ECF-2124A7233698}" type="presOf" srcId="{55DEEB25-CF39-41D6-8CAB-8B1C9467F137}" destId="{EB2B2C22-B2ED-497A-A68A-EAD0AF8A9811}" srcOrd="0" destOrd="0" presId="urn:microsoft.com/office/officeart/2005/8/layout/orgChart1"/>
    <dgm:cxn modelId="{BCA95272-4D06-447D-8823-19AC1E333635}" type="presOf" srcId="{E63F0EAD-7B29-43C1-9FDD-12930CA9B36C}" destId="{5275B327-A816-46A3-B73B-09030A9168D4}" srcOrd="0" destOrd="0" presId="urn:microsoft.com/office/officeart/2005/8/layout/orgChart1"/>
    <dgm:cxn modelId="{AB9C4B77-1640-4F72-AD95-E0919A693841}" type="presOf" srcId="{539AA8C7-1F1A-4404-96E0-1D4D28F89BB8}" destId="{1CB8311A-02F7-47C2-A755-2C42A5873F74}" srcOrd="1" destOrd="0" presId="urn:microsoft.com/office/officeart/2005/8/layout/orgChart1"/>
    <dgm:cxn modelId="{89F07081-A3B3-462C-B22A-1F7D422F568F}" type="presOf" srcId="{7CB6FC12-2109-437A-86E2-215EC0744425}" destId="{99E01995-956B-4E98-9ECC-AD67B1DDD1EA}" srcOrd="0" destOrd="0" presId="urn:microsoft.com/office/officeart/2005/8/layout/orgChart1"/>
    <dgm:cxn modelId="{C1E556A3-AAA7-4079-8E00-4A2D1C903D37}" type="presOf" srcId="{31AECDBA-08A5-4BE9-9EEA-3274CC0B44CA}" destId="{88B3F253-5BC0-40AF-9383-95B421233A5F}" srcOrd="0" destOrd="0" presId="urn:microsoft.com/office/officeart/2005/8/layout/orgChart1"/>
    <dgm:cxn modelId="{DAEE0FB3-DFD3-46E1-9F19-9463FDBAF908}" srcId="{7CB6FC12-2109-437A-86E2-215EC0744425}" destId="{539AA8C7-1F1A-4404-96E0-1D4D28F89BB8}" srcOrd="0" destOrd="0" parTransId="{0176AA87-99CE-49FA-92A3-5A754E937833}" sibTransId="{45342E54-193A-40B2-9617-C0634F4D3A70}"/>
    <dgm:cxn modelId="{62466BCA-1A23-4192-9F26-001DF51DEB73}" type="presOf" srcId="{55DEEB25-CF39-41D6-8CAB-8B1C9467F137}" destId="{318911D7-DC4E-465F-8986-3C2910C0C1CC}" srcOrd="1" destOrd="0" presId="urn:microsoft.com/office/officeart/2005/8/layout/orgChart1"/>
    <dgm:cxn modelId="{A7D951DF-BB0D-4708-A00C-5765B482A4C0}" srcId="{539AA8C7-1F1A-4404-96E0-1D4D28F89BB8}" destId="{2E17B4AD-A2AA-4436-A0E2-114D33259838}" srcOrd="1" destOrd="0" parTransId="{E63F0EAD-7B29-43C1-9FDD-12930CA9B36C}" sibTransId="{A6A33017-6C00-4388-862D-8203CD920F3A}"/>
    <dgm:cxn modelId="{4FA7FB08-6F67-4900-ABB3-F8529E808AD7}" type="presParOf" srcId="{99E01995-956B-4E98-9ECC-AD67B1DDD1EA}" destId="{9EEACFC8-532C-4A21-A1E2-381696166F7F}" srcOrd="0" destOrd="0" presId="urn:microsoft.com/office/officeart/2005/8/layout/orgChart1"/>
    <dgm:cxn modelId="{2B1D71ED-E271-4638-88A5-B0C119432F59}" type="presParOf" srcId="{9EEACFC8-532C-4A21-A1E2-381696166F7F}" destId="{0559992F-3549-482D-ADD1-ECEC1CEA2C8F}" srcOrd="0" destOrd="0" presId="urn:microsoft.com/office/officeart/2005/8/layout/orgChart1"/>
    <dgm:cxn modelId="{E03F96CE-F662-4534-A447-D65EA1F1372C}" type="presParOf" srcId="{0559992F-3549-482D-ADD1-ECEC1CEA2C8F}" destId="{A96B4DB4-DE20-41AB-8BDA-DC2B0BE36E54}" srcOrd="0" destOrd="0" presId="urn:microsoft.com/office/officeart/2005/8/layout/orgChart1"/>
    <dgm:cxn modelId="{E6FACC90-B298-45ED-AEAC-740E249156CE}" type="presParOf" srcId="{0559992F-3549-482D-ADD1-ECEC1CEA2C8F}" destId="{1CB8311A-02F7-47C2-A755-2C42A5873F74}" srcOrd="1" destOrd="0" presId="urn:microsoft.com/office/officeart/2005/8/layout/orgChart1"/>
    <dgm:cxn modelId="{A77E2532-D982-4DDE-AA64-709195CF873F}" type="presParOf" srcId="{9EEACFC8-532C-4A21-A1E2-381696166F7F}" destId="{5A633844-05A3-4F6E-8FE5-F356411F8EB8}" srcOrd="1" destOrd="0" presId="urn:microsoft.com/office/officeart/2005/8/layout/orgChart1"/>
    <dgm:cxn modelId="{91EC2689-5F0D-4DF2-8D73-6C3CCFBAAF21}" type="presParOf" srcId="{5A633844-05A3-4F6E-8FE5-F356411F8EB8}" destId="{88B3F253-5BC0-40AF-9383-95B421233A5F}" srcOrd="0" destOrd="0" presId="urn:microsoft.com/office/officeart/2005/8/layout/orgChart1"/>
    <dgm:cxn modelId="{83AED5AC-1D71-4C5B-AB0E-70954322D07A}" type="presParOf" srcId="{5A633844-05A3-4F6E-8FE5-F356411F8EB8}" destId="{F87B2978-AD62-4FEC-B174-0A43577414F9}" srcOrd="1" destOrd="0" presId="urn:microsoft.com/office/officeart/2005/8/layout/orgChart1"/>
    <dgm:cxn modelId="{BC914CC4-EC84-4FFE-A5AC-DAE898BCF0F7}" type="presParOf" srcId="{F87B2978-AD62-4FEC-B174-0A43577414F9}" destId="{23591D55-2753-4F02-8AA7-D827AB5CB667}" srcOrd="0" destOrd="0" presId="urn:microsoft.com/office/officeart/2005/8/layout/orgChart1"/>
    <dgm:cxn modelId="{2953D2F5-8C64-466F-9012-CA0B11B6D2CA}" type="presParOf" srcId="{23591D55-2753-4F02-8AA7-D827AB5CB667}" destId="{EB2B2C22-B2ED-497A-A68A-EAD0AF8A9811}" srcOrd="0" destOrd="0" presId="urn:microsoft.com/office/officeart/2005/8/layout/orgChart1"/>
    <dgm:cxn modelId="{1ED85FB0-A857-4366-919E-BD0918114563}" type="presParOf" srcId="{23591D55-2753-4F02-8AA7-D827AB5CB667}" destId="{318911D7-DC4E-465F-8986-3C2910C0C1CC}" srcOrd="1" destOrd="0" presId="urn:microsoft.com/office/officeart/2005/8/layout/orgChart1"/>
    <dgm:cxn modelId="{E3721CE2-9229-4483-BA79-30B0B8DAEC91}" type="presParOf" srcId="{F87B2978-AD62-4FEC-B174-0A43577414F9}" destId="{4A23978E-C965-46C2-BA05-030BB3BD8C4F}" srcOrd="1" destOrd="0" presId="urn:microsoft.com/office/officeart/2005/8/layout/orgChart1"/>
    <dgm:cxn modelId="{1423EAA1-44E6-4648-AD39-67C83656C020}" type="presParOf" srcId="{F87B2978-AD62-4FEC-B174-0A43577414F9}" destId="{688EFBA8-C11F-49EB-A1F8-7868393F80A6}" srcOrd="2" destOrd="0" presId="urn:microsoft.com/office/officeart/2005/8/layout/orgChart1"/>
    <dgm:cxn modelId="{D5BFBDB2-A2AD-4508-80C6-D7D873E2636C}" type="presParOf" srcId="{5A633844-05A3-4F6E-8FE5-F356411F8EB8}" destId="{5275B327-A816-46A3-B73B-09030A9168D4}" srcOrd="2" destOrd="0" presId="urn:microsoft.com/office/officeart/2005/8/layout/orgChart1"/>
    <dgm:cxn modelId="{B4E18E89-FCB1-4ABE-BFC5-57ABC96D7E27}" type="presParOf" srcId="{5A633844-05A3-4F6E-8FE5-F356411F8EB8}" destId="{602470E5-3401-447D-86C6-A48E6E4547DA}" srcOrd="3" destOrd="0" presId="urn:microsoft.com/office/officeart/2005/8/layout/orgChart1"/>
    <dgm:cxn modelId="{F9B6B651-0D6C-4AA3-85E5-7FFF698E7802}" type="presParOf" srcId="{602470E5-3401-447D-86C6-A48E6E4547DA}" destId="{C65A4D10-0669-4464-96C8-B2BFBB515DCB}" srcOrd="0" destOrd="0" presId="urn:microsoft.com/office/officeart/2005/8/layout/orgChart1"/>
    <dgm:cxn modelId="{4DD884E2-4FC3-4178-A656-F73AA7C6557D}" type="presParOf" srcId="{C65A4D10-0669-4464-96C8-B2BFBB515DCB}" destId="{F2EB6A32-3A30-4E02-9B02-0EC637D5C0FF}" srcOrd="0" destOrd="0" presId="urn:microsoft.com/office/officeart/2005/8/layout/orgChart1"/>
    <dgm:cxn modelId="{9717C36B-FDF0-44D8-ADCA-16FBC330DFC1}" type="presParOf" srcId="{C65A4D10-0669-4464-96C8-B2BFBB515DCB}" destId="{D3D66342-DE2F-4ADE-928B-025865A79CB7}" srcOrd="1" destOrd="0" presId="urn:microsoft.com/office/officeart/2005/8/layout/orgChart1"/>
    <dgm:cxn modelId="{F31A1BA6-6ABA-42DC-B360-8901CF38283C}" type="presParOf" srcId="{602470E5-3401-447D-86C6-A48E6E4547DA}" destId="{0F2AFE07-00A9-4C8B-8799-E0080A4E39A3}" srcOrd="1" destOrd="0" presId="urn:microsoft.com/office/officeart/2005/8/layout/orgChart1"/>
    <dgm:cxn modelId="{3D5BEA03-4642-4F8B-B985-A52092015E3A}" type="presParOf" srcId="{602470E5-3401-447D-86C6-A48E6E4547DA}" destId="{943B948A-2BF2-457E-BB04-C796156E41EC}" srcOrd="2" destOrd="0" presId="urn:microsoft.com/office/officeart/2005/8/layout/orgChart1"/>
    <dgm:cxn modelId="{4D0A12F2-CCFC-41E7-9FBF-63828D270C2E}" type="presParOf" srcId="{9EEACFC8-532C-4A21-A1E2-381696166F7F}" destId="{7EF47A75-3E80-421F-8AE0-8DB228A4B224}"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5B327-A816-46A3-B73B-09030A9168D4}">
      <dsp:nvSpPr>
        <dsp:cNvPr id="0" name=""/>
        <dsp:cNvSpPr/>
      </dsp:nvSpPr>
      <dsp:spPr>
        <a:xfrm>
          <a:off x="4064000" y="2459823"/>
          <a:ext cx="2875309" cy="499020"/>
        </a:xfrm>
        <a:custGeom>
          <a:avLst/>
          <a:gdLst/>
          <a:ahLst/>
          <a:cxnLst/>
          <a:rect l="0" t="0" r="0" b="0"/>
          <a:pathLst>
            <a:path>
              <a:moveTo>
                <a:pt x="0" y="0"/>
              </a:moveTo>
              <a:lnTo>
                <a:pt x="0" y="249510"/>
              </a:lnTo>
              <a:lnTo>
                <a:pt x="2875309" y="249510"/>
              </a:lnTo>
              <a:lnTo>
                <a:pt x="2875309"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B3F253-5BC0-40AF-9383-95B421233A5F}">
      <dsp:nvSpPr>
        <dsp:cNvPr id="0" name=""/>
        <dsp:cNvSpPr/>
      </dsp:nvSpPr>
      <dsp:spPr>
        <a:xfrm>
          <a:off x="4018280" y="2459823"/>
          <a:ext cx="91440" cy="499020"/>
        </a:xfrm>
        <a:custGeom>
          <a:avLst/>
          <a:gdLst/>
          <a:ahLst/>
          <a:cxnLst/>
          <a:rect l="0" t="0" r="0" b="0"/>
          <a:pathLst>
            <a:path>
              <a:moveTo>
                <a:pt x="45720" y="0"/>
              </a:moveTo>
              <a:lnTo>
                <a:pt x="4572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9F05434-C2F3-4606-A2A0-37B8D71A0A2D}">
      <dsp:nvSpPr>
        <dsp:cNvPr id="0" name=""/>
        <dsp:cNvSpPr/>
      </dsp:nvSpPr>
      <dsp:spPr>
        <a:xfrm>
          <a:off x="1188690" y="2459823"/>
          <a:ext cx="2875309" cy="499020"/>
        </a:xfrm>
        <a:custGeom>
          <a:avLst/>
          <a:gdLst/>
          <a:ahLst/>
          <a:cxnLst/>
          <a:rect l="0" t="0" r="0" b="0"/>
          <a:pathLst>
            <a:path>
              <a:moveTo>
                <a:pt x="2875309" y="0"/>
              </a:moveTo>
              <a:lnTo>
                <a:pt x="2875309" y="249510"/>
              </a:lnTo>
              <a:lnTo>
                <a:pt x="0" y="249510"/>
              </a:lnTo>
              <a:lnTo>
                <a:pt x="0" y="4990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6B4DB4-DE20-41AB-8BDA-DC2B0BE36E54}">
      <dsp:nvSpPr>
        <dsp:cNvPr id="0" name=""/>
        <dsp:cNvSpPr/>
      </dsp:nvSpPr>
      <dsp:spPr>
        <a:xfrm>
          <a:off x="2875855" y="1271678"/>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القرارات الأساسيّة في إدارة المنتج</a:t>
          </a:r>
          <a:endParaRPr lang="en-US" sz="3400" kern="1200" dirty="0">
            <a:solidFill>
              <a:schemeClr val="bg1"/>
            </a:solidFill>
          </a:endParaRPr>
        </a:p>
      </dsp:txBody>
      <dsp:txXfrm>
        <a:off x="2875855" y="1271678"/>
        <a:ext cx="2376289" cy="1188144"/>
      </dsp:txXfrm>
    </dsp:sp>
    <dsp:sp modelId="{33950201-6F9C-4DCE-8082-DCD558F0DCE4}">
      <dsp:nvSpPr>
        <dsp:cNvPr id="0" name=""/>
        <dsp:cNvSpPr/>
      </dsp:nvSpPr>
      <dsp:spPr>
        <a:xfrm>
          <a:off x="54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3. العلامة التجاريّة</a:t>
          </a:r>
          <a:endParaRPr lang="en-US" sz="3400" kern="1200" dirty="0">
            <a:solidFill>
              <a:schemeClr val="bg1"/>
            </a:solidFill>
          </a:endParaRPr>
        </a:p>
      </dsp:txBody>
      <dsp:txXfrm>
        <a:off x="545" y="2958843"/>
        <a:ext cx="2376289" cy="1188144"/>
      </dsp:txXfrm>
    </dsp:sp>
    <dsp:sp modelId="{EB2B2C22-B2ED-497A-A68A-EAD0AF8A9811}">
      <dsp:nvSpPr>
        <dsp:cNvPr id="0" name=""/>
        <dsp:cNvSpPr/>
      </dsp:nvSpPr>
      <dsp:spPr>
        <a:xfrm>
          <a:off x="287585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2. التغليف</a:t>
          </a:r>
          <a:endParaRPr lang="en-US" sz="3400" kern="1200" dirty="0">
            <a:solidFill>
              <a:schemeClr val="bg1"/>
            </a:solidFill>
          </a:endParaRPr>
        </a:p>
      </dsp:txBody>
      <dsp:txXfrm>
        <a:off x="2875855" y="2958843"/>
        <a:ext cx="2376289" cy="1188144"/>
      </dsp:txXfrm>
    </dsp:sp>
    <dsp:sp modelId="{F2EB6A32-3A30-4E02-9B02-0EC637D5C0FF}">
      <dsp:nvSpPr>
        <dsp:cNvPr id="0" name=""/>
        <dsp:cNvSpPr/>
      </dsp:nvSpPr>
      <dsp:spPr>
        <a:xfrm>
          <a:off x="5751165" y="2958843"/>
          <a:ext cx="2376289" cy="11881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1511300">
            <a:lnSpc>
              <a:spcPct val="90000"/>
            </a:lnSpc>
            <a:spcBef>
              <a:spcPct val="0"/>
            </a:spcBef>
            <a:spcAft>
              <a:spcPct val="35000"/>
            </a:spcAft>
            <a:buNone/>
          </a:pPr>
          <a:r>
            <a:rPr lang="ar-EG" sz="3400" b="1" i="0" u="none" strike="noStrike" kern="1200" baseline="0" dirty="0">
              <a:solidFill>
                <a:schemeClr val="bg1"/>
              </a:solidFill>
              <a:latin typeface="Sakkal Majalla" panose="02000000000000000000" pitchFamily="2" charset="-78"/>
              <a:cs typeface="Sakkal Majalla" panose="02000000000000000000" pitchFamily="2" charset="-78"/>
            </a:rPr>
            <a:t>1. مزايا المنتج</a:t>
          </a:r>
          <a:endParaRPr lang="en-US" sz="3400" kern="1200" dirty="0">
            <a:solidFill>
              <a:schemeClr val="bg1"/>
            </a:solidFill>
          </a:endParaRPr>
        </a:p>
      </dsp:txBody>
      <dsp:txXfrm>
        <a:off x="5751165" y="2958843"/>
        <a:ext cx="2376289" cy="11881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5B327-A816-46A3-B73B-09030A9168D4}">
      <dsp:nvSpPr>
        <dsp:cNvPr id="0" name=""/>
        <dsp:cNvSpPr/>
      </dsp:nvSpPr>
      <dsp:spPr>
        <a:xfrm>
          <a:off x="4513263" y="2804348"/>
          <a:ext cx="3534815" cy="408986"/>
        </a:xfrm>
        <a:custGeom>
          <a:avLst/>
          <a:gdLst/>
          <a:ahLst/>
          <a:cxnLst/>
          <a:rect l="0" t="0" r="0" b="0"/>
          <a:pathLst>
            <a:path>
              <a:moveTo>
                <a:pt x="0" y="0"/>
              </a:moveTo>
              <a:lnTo>
                <a:pt x="0" y="204493"/>
              </a:lnTo>
              <a:lnTo>
                <a:pt x="3534815" y="204493"/>
              </a:lnTo>
              <a:lnTo>
                <a:pt x="3534815" y="4089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B3F253-5BC0-40AF-9383-95B421233A5F}">
      <dsp:nvSpPr>
        <dsp:cNvPr id="0" name=""/>
        <dsp:cNvSpPr/>
      </dsp:nvSpPr>
      <dsp:spPr>
        <a:xfrm>
          <a:off x="4513263" y="2804348"/>
          <a:ext cx="1178271" cy="408986"/>
        </a:xfrm>
        <a:custGeom>
          <a:avLst/>
          <a:gdLst/>
          <a:ahLst/>
          <a:cxnLst/>
          <a:rect l="0" t="0" r="0" b="0"/>
          <a:pathLst>
            <a:path>
              <a:moveTo>
                <a:pt x="0" y="0"/>
              </a:moveTo>
              <a:lnTo>
                <a:pt x="0" y="204493"/>
              </a:lnTo>
              <a:lnTo>
                <a:pt x="1178271" y="204493"/>
              </a:lnTo>
              <a:lnTo>
                <a:pt x="1178271" y="4089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6D2930-CAE7-4C30-9E16-A749E7C3A051}">
      <dsp:nvSpPr>
        <dsp:cNvPr id="0" name=""/>
        <dsp:cNvSpPr/>
      </dsp:nvSpPr>
      <dsp:spPr>
        <a:xfrm>
          <a:off x="3334991" y="2804348"/>
          <a:ext cx="1178271" cy="408986"/>
        </a:xfrm>
        <a:custGeom>
          <a:avLst/>
          <a:gdLst/>
          <a:ahLst/>
          <a:cxnLst/>
          <a:rect l="0" t="0" r="0" b="0"/>
          <a:pathLst>
            <a:path>
              <a:moveTo>
                <a:pt x="1178271" y="0"/>
              </a:moveTo>
              <a:lnTo>
                <a:pt x="1178271" y="204493"/>
              </a:lnTo>
              <a:lnTo>
                <a:pt x="0" y="204493"/>
              </a:lnTo>
              <a:lnTo>
                <a:pt x="0" y="4089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9F05434-C2F3-4606-A2A0-37B8D71A0A2D}">
      <dsp:nvSpPr>
        <dsp:cNvPr id="0" name=""/>
        <dsp:cNvSpPr/>
      </dsp:nvSpPr>
      <dsp:spPr>
        <a:xfrm>
          <a:off x="978447" y="2804348"/>
          <a:ext cx="3534815" cy="408986"/>
        </a:xfrm>
        <a:custGeom>
          <a:avLst/>
          <a:gdLst/>
          <a:ahLst/>
          <a:cxnLst/>
          <a:rect l="0" t="0" r="0" b="0"/>
          <a:pathLst>
            <a:path>
              <a:moveTo>
                <a:pt x="3534815" y="0"/>
              </a:moveTo>
              <a:lnTo>
                <a:pt x="3534815" y="204493"/>
              </a:lnTo>
              <a:lnTo>
                <a:pt x="0" y="204493"/>
              </a:lnTo>
              <a:lnTo>
                <a:pt x="0" y="4089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6B4DB4-DE20-41AB-8BDA-DC2B0BE36E54}">
      <dsp:nvSpPr>
        <dsp:cNvPr id="0" name=""/>
        <dsp:cNvSpPr/>
      </dsp:nvSpPr>
      <dsp:spPr>
        <a:xfrm>
          <a:off x="3539484" y="1830570"/>
          <a:ext cx="1947556" cy="9737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1" i="0" u="none" strike="noStrike" kern="1200" baseline="0" dirty="0">
              <a:solidFill>
                <a:schemeClr val="bg1"/>
              </a:solidFill>
              <a:latin typeface="Sakkal Majalla" panose="02000000000000000000" pitchFamily="2" charset="-78"/>
              <a:cs typeface="Sakkal Majalla" panose="02000000000000000000" pitchFamily="2" charset="-78"/>
            </a:rPr>
            <a:t>  القرارات الأساسيّة في إدارة المنتج</a:t>
          </a:r>
          <a:endParaRPr lang="en-US" sz="2600" kern="1200" dirty="0">
            <a:solidFill>
              <a:schemeClr val="bg1"/>
            </a:solidFill>
          </a:endParaRPr>
        </a:p>
      </dsp:txBody>
      <dsp:txXfrm>
        <a:off x="3539484" y="1830570"/>
        <a:ext cx="1947556" cy="973778"/>
      </dsp:txXfrm>
    </dsp:sp>
    <dsp:sp modelId="{33950201-6F9C-4DCE-8082-DCD558F0DCE4}">
      <dsp:nvSpPr>
        <dsp:cNvPr id="0" name=""/>
        <dsp:cNvSpPr/>
      </dsp:nvSpPr>
      <dsp:spPr>
        <a:xfrm>
          <a:off x="4669" y="3213335"/>
          <a:ext cx="1947556" cy="9737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1" i="0" u="none" strike="noStrike" kern="1200" baseline="0" dirty="0">
              <a:solidFill>
                <a:schemeClr val="bg1"/>
              </a:solidFill>
              <a:latin typeface="Sakkal Majalla" panose="02000000000000000000" pitchFamily="2" charset="-78"/>
              <a:cs typeface="Sakkal Majalla" panose="02000000000000000000" pitchFamily="2" charset="-78"/>
            </a:rPr>
            <a:t>7. إلغاء المنتج</a:t>
          </a:r>
          <a:endParaRPr lang="en-US" sz="2600" kern="1200" dirty="0">
            <a:solidFill>
              <a:schemeClr val="bg1"/>
            </a:solidFill>
          </a:endParaRPr>
        </a:p>
      </dsp:txBody>
      <dsp:txXfrm>
        <a:off x="4669" y="3213335"/>
        <a:ext cx="1947556" cy="973778"/>
      </dsp:txXfrm>
    </dsp:sp>
    <dsp:sp modelId="{F2923629-4AA6-49D0-B79A-1FB16FD7260E}">
      <dsp:nvSpPr>
        <dsp:cNvPr id="0" name=""/>
        <dsp:cNvSpPr/>
      </dsp:nvSpPr>
      <dsp:spPr>
        <a:xfrm>
          <a:off x="2361212" y="3213335"/>
          <a:ext cx="1947556" cy="9737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1" i="0" u="none" strike="noStrike" kern="1200" baseline="0" dirty="0">
              <a:solidFill>
                <a:schemeClr val="bg1"/>
              </a:solidFill>
              <a:latin typeface="Sakkal Majalla" panose="02000000000000000000" pitchFamily="2" charset="-78"/>
              <a:cs typeface="Sakkal Majalla" panose="02000000000000000000" pitchFamily="2" charset="-78"/>
            </a:rPr>
            <a:t>6. القرارات المتعلقة بخط المنتجات</a:t>
          </a:r>
        </a:p>
      </dsp:txBody>
      <dsp:txXfrm>
        <a:off x="2361212" y="3213335"/>
        <a:ext cx="1947556" cy="973778"/>
      </dsp:txXfrm>
    </dsp:sp>
    <dsp:sp modelId="{EB2B2C22-B2ED-497A-A68A-EAD0AF8A9811}">
      <dsp:nvSpPr>
        <dsp:cNvPr id="0" name=""/>
        <dsp:cNvSpPr/>
      </dsp:nvSpPr>
      <dsp:spPr>
        <a:xfrm>
          <a:off x="4717756" y="3213335"/>
          <a:ext cx="1947556" cy="9737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1" i="0" u="none" strike="noStrike" kern="1200" baseline="0" dirty="0">
              <a:solidFill>
                <a:schemeClr val="bg1"/>
              </a:solidFill>
              <a:latin typeface="Sakkal Majalla" panose="02000000000000000000" pitchFamily="2" charset="-78"/>
              <a:cs typeface="Sakkal Majalla" panose="02000000000000000000" pitchFamily="2" charset="-78"/>
            </a:rPr>
            <a:t>5. استراتيجيات المزيج التسويقي</a:t>
          </a:r>
          <a:endParaRPr lang="en-US" sz="2600" kern="1200" dirty="0">
            <a:solidFill>
              <a:schemeClr val="bg1"/>
            </a:solidFill>
          </a:endParaRPr>
        </a:p>
      </dsp:txBody>
      <dsp:txXfrm>
        <a:off x="4717756" y="3213335"/>
        <a:ext cx="1947556" cy="973778"/>
      </dsp:txXfrm>
    </dsp:sp>
    <dsp:sp modelId="{F2EB6A32-3A30-4E02-9B02-0EC637D5C0FF}">
      <dsp:nvSpPr>
        <dsp:cNvPr id="0" name=""/>
        <dsp:cNvSpPr/>
      </dsp:nvSpPr>
      <dsp:spPr>
        <a:xfrm>
          <a:off x="7074300" y="3213335"/>
          <a:ext cx="1947556" cy="9737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ar-EG" sz="2600" b="1" i="0" u="none" strike="noStrike" kern="1200" baseline="0" dirty="0">
              <a:solidFill>
                <a:schemeClr val="bg1"/>
              </a:solidFill>
              <a:latin typeface="Sakkal Majalla" panose="02000000000000000000" pitchFamily="2" charset="-78"/>
              <a:cs typeface="Sakkal Majalla" panose="02000000000000000000" pitchFamily="2" charset="-78"/>
            </a:rPr>
            <a:t>4. الخدمات المرتبطة</a:t>
          </a:r>
          <a:endParaRPr lang="en-US" sz="2600" kern="1200" dirty="0">
            <a:solidFill>
              <a:schemeClr val="bg1"/>
            </a:solidFill>
          </a:endParaRPr>
        </a:p>
      </dsp:txBody>
      <dsp:txXfrm>
        <a:off x="7074300" y="3213335"/>
        <a:ext cx="1947556" cy="9737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5B327-A816-46A3-B73B-09030A9168D4}">
      <dsp:nvSpPr>
        <dsp:cNvPr id="0" name=""/>
        <dsp:cNvSpPr/>
      </dsp:nvSpPr>
      <dsp:spPr>
        <a:xfrm>
          <a:off x="4064000" y="2323347"/>
          <a:ext cx="2224013" cy="771971"/>
        </a:xfrm>
        <a:custGeom>
          <a:avLst/>
          <a:gdLst/>
          <a:ahLst/>
          <a:cxnLst/>
          <a:rect l="0" t="0" r="0" b="0"/>
          <a:pathLst>
            <a:path>
              <a:moveTo>
                <a:pt x="0" y="0"/>
              </a:moveTo>
              <a:lnTo>
                <a:pt x="0" y="385985"/>
              </a:lnTo>
              <a:lnTo>
                <a:pt x="2224013" y="385985"/>
              </a:lnTo>
              <a:lnTo>
                <a:pt x="2224013"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B3F253-5BC0-40AF-9383-95B421233A5F}">
      <dsp:nvSpPr>
        <dsp:cNvPr id="0" name=""/>
        <dsp:cNvSpPr/>
      </dsp:nvSpPr>
      <dsp:spPr>
        <a:xfrm>
          <a:off x="1839986" y="2323347"/>
          <a:ext cx="2224013" cy="771971"/>
        </a:xfrm>
        <a:custGeom>
          <a:avLst/>
          <a:gdLst/>
          <a:ahLst/>
          <a:cxnLst/>
          <a:rect l="0" t="0" r="0" b="0"/>
          <a:pathLst>
            <a:path>
              <a:moveTo>
                <a:pt x="2224013" y="0"/>
              </a:moveTo>
              <a:lnTo>
                <a:pt x="2224013" y="385985"/>
              </a:lnTo>
              <a:lnTo>
                <a:pt x="0" y="385985"/>
              </a:lnTo>
              <a:lnTo>
                <a:pt x="0" y="7719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6B4DB4-DE20-41AB-8BDA-DC2B0BE36E54}">
      <dsp:nvSpPr>
        <dsp:cNvPr id="0" name=""/>
        <dsp:cNvSpPr/>
      </dsp:nvSpPr>
      <dsp:spPr>
        <a:xfrm>
          <a:off x="2225972" y="485320"/>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ما هو المنتج الجديد؟</a:t>
          </a:r>
          <a:endParaRPr lang="en-US" sz="5300" kern="1200" dirty="0">
            <a:solidFill>
              <a:schemeClr val="bg1"/>
            </a:solidFill>
          </a:endParaRPr>
        </a:p>
      </dsp:txBody>
      <dsp:txXfrm>
        <a:off x="2225972" y="485320"/>
        <a:ext cx="3676054" cy="1838027"/>
      </dsp:txXfrm>
    </dsp:sp>
    <dsp:sp modelId="{EB2B2C22-B2ED-497A-A68A-EAD0AF8A9811}">
      <dsp:nvSpPr>
        <dsp:cNvPr id="0" name=""/>
        <dsp:cNvSpPr/>
      </dsp:nvSpPr>
      <dsp:spPr>
        <a:xfrm>
          <a:off x="1959"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ب.  وجهة نظر الشركات</a:t>
          </a:r>
          <a:endParaRPr lang="en-US" sz="5300" kern="1200" dirty="0">
            <a:solidFill>
              <a:schemeClr val="bg1"/>
            </a:solidFill>
          </a:endParaRPr>
        </a:p>
      </dsp:txBody>
      <dsp:txXfrm>
        <a:off x="1959" y="3095319"/>
        <a:ext cx="3676054" cy="1838027"/>
      </dsp:txXfrm>
    </dsp:sp>
    <dsp:sp modelId="{F2EB6A32-3A30-4E02-9B02-0EC637D5C0FF}">
      <dsp:nvSpPr>
        <dsp:cNvPr id="0" name=""/>
        <dsp:cNvSpPr/>
      </dsp:nvSpPr>
      <dsp:spPr>
        <a:xfrm>
          <a:off x="4449985" y="3095319"/>
          <a:ext cx="3676054" cy="183802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marL="0" lvl="0" indent="0" algn="ctr" defTabSz="2355850">
            <a:lnSpc>
              <a:spcPct val="90000"/>
            </a:lnSpc>
            <a:spcBef>
              <a:spcPct val="0"/>
            </a:spcBef>
            <a:spcAft>
              <a:spcPct val="35000"/>
            </a:spcAft>
            <a:buNone/>
          </a:pPr>
          <a:r>
            <a:rPr lang="ar-EG" sz="5300" b="1" i="0" u="none" strike="noStrike" kern="1200" baseline="0" dirty="0">
              <a:solidFill>
                <a:schemeClr val="bg1"/>
              </a:solidFill>
              <a:latin typeface="Sakkal Majalla" panose="02000000000000000000" pitchFamily="2" charset="-78"/>
              <a:cs typeface="Sakkal Majalla" panose="02000000000000000000" pitchFamily="2" charset="-78"/>
            </a:rPr>
            <a:t>أ.  وجهة نظر المستهلك</a:t>
          </a:r>
          <a:endParaRPr lang="en-US" sz="5300" kern="1200" dirty="0">
            <a:solidFill>
              <a:schemeClr val="bg1"/>
            </a:solidFill>
          </a:endParaRPr>
        </a:p>
      </dsp:txBody>
      <dsp:txXfrm>
        <a:off x="4449985" y="3095319"/>
        <a:ext cx="3676054" cy="183802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9.sv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23.sv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25.sv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28.svg"/><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32.sv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36.sv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37.gi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39.svg"/><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42.svg"/><Relationship Id="rId4" Type="http://schemas.openxmlformats.org/officeDocument/2006/relationships/image" Target="../media/image41.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44.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46.svg"/><Relationship Id="rId4" Type="http://schemas.openxmlformats.org/officeDocument/2006/relationships/image" Target="../media/image45.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48.svg"/><Relationship Id="rId4" Type="http://schemas.openxmlformats.org/officeDocument/2006/relationships/image" Target="../media/image47.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51.svg"/><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51.svg"/><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7.png"/><Relationship Id="rId7" Type="http://schemas.openxmlformats.org/officeDocument/2006/relationships/diagramColors" Target="../diagrams/colors3.xm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4.xml"/><Relationship Id="rId5" Type="http://schemas.openxmlformats.org/officeDocument/2006/relationships/image" Target="../media/image55.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538422"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تحليل البيانات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415088" y="3703774"/>
            <a:ext cx="3752491"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العاشرة</a:t>
            </a:r>
          </a:p>
          <a:p>
            <a:pPr algn="ctr" rtl="1"/>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استراتيجيّات تطوير المنتج الجديد</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698836" y="452752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213</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3587826"/>
      </p:ext>
    </p:extLst>
  </p:cSld>
  <p:clrMapOvr>
    <a:masterClrMapping/>
  </p:clrMapOvr>
  <mc:AlternateContent xmlns:mc="http://schemas.openxmlformats.org/markup-compatibility/2006" xmlns:p14="http://schemas.microsoft.com/office/powerpoint/2010/main">
    <mc:Choice Requires="p14">
      <p:transition spd="slow" p14:dur="2000" advTm="57617"/>
    </mc:Choice>
    <mc:Fallback xmlns="">
      <p:transition spd="slow" advTm="5761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6354945"/>
          </a:xfrm>
          <a:prstGeom prst="rect">
            <a:avLst/>
          </a:prstGeom>
          <a:noFill/>
        </p:spPr>
        <p:txBody>
          <a:bodyPr wrap="square">
            <a:spAutoFit/>
          </a:bodyPr>
          <a:lstStyle/>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القرارات الأساسيّة في إدارة المنتج</a:t>
            </a: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استراتيجيّات تطوير المنتج الجديد</a:t>
            </a:r>
            <a:endParaRPr lang="ar-EG" sz="2800" b="1" dirty="0">
              <a:solidFill>
                <a:srgbClr val="00B0F0"/>
              </a:solidFill>
              <a:latin typeface="Sakkal Majalla" panose="02000000000000000000" pitchFamily="2" charset="-78"/>
              <a:ea typeface="Tahoma" panose="020B0604030504040204" pitchFamily="34" charset="0"/>
              <a:cs typeface="Sakkal Majalla" panose="02000000000000000000" pitchFamily="2" charset="-78"/>
            </a:endParaRPr>
          </a:p>
          <a:p>
            <a:pPr marL="457200" indent="-457200" algn="r" rtl="1">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ما هو المنتج الجديد</a:t>
            </a: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1654079460"/>
      </p:ext>
    </p:extLst>
  </p:cSld>
  <p:clrMapOvr>
    <a:masterClrMapping/>
  </p:clrMapOvr>
  <mc:AlternateContent xmlns:mc="http://schemas.openxmlformats.org/markup-compatibility/2006" xmlns:p14="http://schemas.microsoft.com/office/powerpoint/2010/main">
    <mc:Choice Requires="p14">
      <p:transition spd="slow" p14:dur="2000" advTm="16054"/>
    </mc:Choice>
    <mc:Fallback xmlns="">
      <p:transition spd="slow" advTm="160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130628" y="624997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4216760" y="1433274"/>
            <a:ext cx="7791450" cy="8094524"/>
          </a:xfrm>
          <a:prstGeom prst="rect">
            <a:avLst/>
          </a:prstGeom>
          <a:noFill/>
        </p:spPr>
        <p:txBody>
          <a:bodyPr wrap="square">
            <a:spAutoFit/>
          </a:bodyPr>
          <a:lstStyle/>
          <a:p>
            <a:pPr marL="742950" indent="-742950" algn="just" rtl="1">
              <a:buAutoNum type="arabicPeriod"/>
            </a:pPr>
            <a:r>
              <a:rPr lang="ar-EG" sz="4000" b="1" i="0" u="none" strike="noStrike" baseline="0" dirty="0">
                <a:solidFill>
                  <a:srgbClr val="00B0F0"/>
                </a:solidFill>
                <a:latin typeface="Sakkal Majalla" panose="02000000000000000000" pitchFamily="2" charset="-78"/>
                <a:cs typeface="Sakkal Majalla" panose="02000000000000000000" pitchFamily="2" charset="-78"/>
              </a:rPr>
              <a:t>مزايا المنتج</a:t>
            </a:r>
          </a:p>
          <a:p>
            <a:pPr marL="742950" indent="-742950" algn="just" rtl="1">
              <a:buFontTx/>
              <a:buAutoNum type="arabicPeriod"/>
            </a:pPr>
            <a:r>
              <a:rPr lang="ar-EG" sz="4000" b="1" dirty="0">
                <a:solidFill>
                  <a:srgbClr val="00B0F0"/>
                </a:solidFill>
                <a:latin typeface="Sakkal Majalla" panose="02000000000000000000" pitchFamily="2" charset="-78"/>
                <a:cs typeface="Sakkal Majalla" panose="02000000000000000000" pitchFamily="2" charset="-78"/>
              </a:rPr>
              <a:t>التغليف</a:t>
            </a:r>
          </a:p>
          <a:p>
            <a:pPr marL="742950" indent="-742950" algn="just" rtl="1">
              <a:buFontTx/>
              <a:buAutoNum type="arabicPeriod"/>
            </a:pPr>
            <a:r>
              <a:rPr lang="ar-EG" sz="4000" b="1" dirty="0">
                <a:solidFill>
                  <a:srgbClr val="00B0F0"/>
                </a:solidFill>
                <a:latin typeface="Sakkal Majalla" panose="02000000000000000000" pitchFamily="2" charset="-78"/>
                <a:cs typeface="Sakkal Majalla" panose="02000000000000000000" pitchFamily="2" charset="-78"/>
              </a:rPr>
              <a:t>العلامة التجاريّة</a:t>
            </a:r>
          </a:p>
          <a:p>
            <a:pPr marL="742950" indent="-742950" algn="just" rtl="1">
              <a:buFontTx/>
              <a:buAutoNum type="arabicPeriod"/>
            </a:pPr>
            <a:r>
              <a:rPr lang="ar-EG" sz="4000" b="1" dirty="0">
                <a:solidFill>
                  <a:srgbClr val="00B0F0"/>
                </a:solidFill>
                <a:latin typeface="Sakkal Majalla" panose="02000000000000000000" pitchFamily="2" charset="-78"/>
                <a:cs typeface="Sakkal Majalla" panose="02000000000000000000" pitchFamily="2" charset="-78"/>
              </a:rPr>
              <a:t>الخدمات المرتبطة</a:t>
            </a:r>
          </a:p>
          <a:p>
            <a:pPr marL="742950" indent="-742950" algn="just" rtl="1">
              <a:buFontTx/>
              <a:buAutoNum type="arabicPeriod"/>
            </a:pPr>
            <a:r>
              <a:rPr lang="ar-EG" sz="4000" b="1" dirty="0">
                <a:solidFill>
                  <a:srgbClr val="00B0F0"/>
                </a:solidFill>
                <a:latin typeface="Sakkal Majalla" panose="02000000000000000000" pitchFamily="2" charset="-78"/>
                <a:cs typeface="Sakkal Majalla" panose="02000000000000000000" pitchFamily="2" charset="-78"/>
              </a:rPr>
              <a:t>استراتيجيات المزيج التسويقي</a:t>
            </a:r>
          </a:p>
          <a:p>
            <a:pPr marL="742950" indent="-742950" algn="just" rtl="1">
              <a:buFontTx/>
              <a:buAutoNum type="arabicPeriod"/>
            </a:pPr>
            <a:r>
              <a:rPr lang="ar-EG" sz="4000" b="1" dirty="0">
                <a:solidFill>
                  <a:srgbClr val="00B0F0"/>
                </a:solidFill>
                <a:latin typeface="Sakkal Majalla" panose="02000000000000000000" pitchFamily="2" charset="-78"/>
                <a:cs typeface="Sakkal Majalla" panose="02000000000000000000" pitchFamily="2" charset="-78"/>
              </a:rPr>
              <a:t>القرارات المتعلقة بخط المنتجات</a:t>
            </a:r>
          </a:p>
          <a:p>
            <a:pPr marL="742950" indent="-742950" algn="just" rtl="1">
              <a:buFontTx/>
              <a:buAutoNum type="arabicPeriod"/>
            </a:pPr>
            <a:r>
              <a:rPr lang="ar-EG" sz="4000" b="1" dirty="0">
                <a:solidFill>
                  <a:srgbClr val="00B0F0"/>
                </a:solidFill>
                <a:latin typeface="Sakkal Majalla" panose="02000000000000000000" pitchFamily="2" charset="-78"/>
                <a:cs typeface="Sakkal Majalla" panose="02000000000000000000" pitchFamily="2" charset="-78"/>
              </a:rPr>
              <a:t>إلغاء المنتج</a:t>
            </a:r>
            <a:endParaRPr lang="en-US" sz="4000" b="1" dirty="0">
              <a:solidFill>
                <a:srgbClr val="00B0F0"/>
              </a:solidFill>
              <a:latin typeface="Sakkal Majalla" panose="02000000000000000000" pitchFamily="2" charset="-78"/>
              <a:cs typeface="Sakkal Majalla" panose="02000000000000000000" pitchFamily="2" charset="-78"/>
            </a:endParaRPr>
          </a:p>
          <a:p>
            <a:pPr marL="742950" indent="-742950" algn="just" rtl="1">
              <a:buFontTx/>
              <a:buAutoNum type="arabicPeriod"/>
            </a:pPr>
            <a:endParaRPr lang="ar-EG" sz="4000" b="1" i="0" u="none" strike="noStrike" baseline="0" dirty="0">
              <a:solidFill>
                <a:schemeClr val="bg1"/>
              </a:solidFill>
              <a:latin typeface="Sakkal Majalla" panose="02000000000000000000" pitchFamily="2" charset="-78"/>
              <a:cs typeface="Sakkal Majalla" panose="02000000000000000000" pitchFamily="2" charset="-78"/>
            </a:endParaRPr>
          </a:p>
          <a:p>
            <a:pPr marL="742950" indent="-742950" algn="just" rtl="1">
              <a:buFontTx/>
              <a:buAutoNum type="arabicPeriod"/>
            </a:pPr>
            <a:endParaRPr lang="en-US" sz="4000" dirty="0">
              <a:solidFill>
                <a:schemeClr val="bg1"/>
              </a:solidFill>
            </a:endParaRPr>
          </a:p>
          <a:p>
            <a:pPr marL="742950" indent="-742950" algn="just" rtl="1">
              <a:buFontTx/>
              <a:buAutoNum type="arabicPeriod"/>
            </a:pPr>
            <a:endParaRPr lang="en-US" sz="4000" dirty="0">
              <a:solidFill>
                <a:schemeClr val="bg1"/>
              </a:solidFill>
            </a:endParaRPr>
          </a:p>
          <a:p>
            <a:pPr marL="742950" indent="-742950" algn="just" rtl="1">
              <a:buFontTx/>
              <a:buAutoNum type="arabicPeriod"/>
            </a:pPr>
            <a:endParaRPr lang="en-US" sz="4000" dirty="0">
              <a:solidFill>
                <a:schemeClr val="bg1"/>
              </a:solidFill>
            </a:endParaRPr>
          </a:p>
          <a:p>
            <a:pPr algn="just" rtl="1"/>
            <a:endParaRPr lang="en-US" sz="4000" dirty="0">
              <a:solidFill>
                <a:schemeClr val="bg1"/>
              </a:solidFill>
            </a:endParaRPr>
          </a:p>
          <a:p>
            <a:pPr marL="742950" indent="-742950" algn="just" rtl="1">
              <a:buAutoNum type="arabicPeriod"/>
            </a:pPr>
            <a:endParaRPr lang="ar-EG" sz="4000" b="1" i="0" u="none" strike="noStrike" baseline="0" dirty="0">
              <a:solidFill>
                <a:srgbClr val="00B0F0"/>
              </a:solidFill>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ADF7CC27-BF33-466B-9337-6ACE87EEF7AE}"/>
              </a:ext>
            </a:extLst>
          </p:cNvPr>
          <p:cNvSpPr txBox="1"/>
          <p:nvPr/>
        </p:nvSpPr>
        <p:spPr>
          <a:xfrm>
            <a:off x="5701481" y="801926"/>
            <a:ext cx="6179344" cy="707886"/>
          </a:xfrm>
          <a:prstGeom prst="rect">
            <a:avLst/>
          </a:prstGeom>
          <a:noFill/>
        </p:spPr>
        <p:txBody>
          <a:bodyPr wrap="square">
            <a:spAutoFit/>
          </a:bodyPr>
          <a:lstStyle/>
          <a:p>
            <a:pPr lvl="0" algn="r" rtl="1"/>
            <a:r>
              <a:rPr lang="ar-EG" sz="4000" b="1" dirty="0">
                <a:solidFill>
                  <a:srgbClr val="FF0000"/>
                </a:solidFill>
                <a:latin typeface="Cairo-Bold"/>
              </a:rPr>
              <a:t>القرارات الأساسيّة في إدارة المنتج</a:t>
            </a:r>
            <a:endParaRPr lang="en-US" sz="4000" b="1" dirty="0">
              <a:solidFill>
                <a:srgbClr val="FF0000"/>
              </a:solidFill>
              <a:latin typeface="Cairo-Bold"/>
            </a:endParaRPr>
          </a:p>
        </p:txBody>
      </p:sp>
      <p:pic>
        <p:nvPicPr>
          <p:cNvPr id="7" name="Picture 6">
            <a:extLst>
              <a:ext uri="{FF2B5EF4-FFF2-40B4-BE49-F238E27FC236}">
                <a16:creationId xmlns:a16="http://schemas.microsoft.com/office/drawing/2014/main" id="{1C4432EE-B983-4D50-A315-84E8D042C9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356" y="1202848"/>
            <a:ext cx="4761905" cy="4761905"/>
          </a:xfrm>
          <a:prstGeom prst="rect">
            <a:avLst/>
          </a:prstGeom>
        </p:spPr>
      </p:pic>
    </p:spTree>
    <p:extLst>
      <p:ext uri="{BB962C8B-B14F-4D97-AF65-F5344CB8AC3E}">
        <p14:creationId xmlns:p14="http://schemas.microsoft.com/office/powerpoint/2010/main" val="179469229"/>
      </p:ext>
    </p:extLst>
  </p:cSld>
  <p:clrMapOvr>
    <a:masterClrMapping/>
  </p:clrMapOvr>
  <mc:AlternateContent xmlns:mc="http://schemas.openxmlformats.org/markup-compatibility/2006" xmlns:p14="http://schemas.microsoft.com/office/powerpoint/2010/main">
    <mc:Choice Requires="p14">
      <p:transition spd="slow" p14:dur="2000" advTm="46774"/>
    </mc:Choice>
    <mc:Fallback xmlns="">
      <p:transition spd="slow" advTm="467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130628" y="624997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75788" y="1958226"/>
            <a:ext cx="2571203" cy="3636782"/>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4216760" y="1433274"/>
            <a:ext cx="7791450" cy="5016758"/>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1. مزايا المنتج</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إن السؤال الذي يطرح نفسه هو: «هل يلبي المنتج رغبة المستهلك؟ »، هل ينظف الملابس؟، هل يروي الظمأ؟، هل يوفر المال؟، قد لا يكون العثور على إجابة لهذه الأسئلة ممكنًا إلّا من خلال دراسة المنتج، إلا أن دراسة المستهلك تقدّم -عادةً- إجابات أوفر، وأكثر وضوحًا.</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لا يستطيع أحد أن يعرف كيف ينظر المستهلك لهذه الفائدة سوى المستهلك نفسه، فقد تكون الفائدة التي يقدّمها المنتج كبيرة للغاية إلى درجة يصعب على المستهلك تصديقها، لقد ابتكر عدد من شركات صناعة معاجين الأسنان مؤخرًا، منتجات قادرة على إصلاح المناطق المتآكلة من الأسنان بشكل جزئي، ولكنها لم تنشر هذه المعلومات على نطاق واسع بشكل متعمد، وذلك خشيّة ألا يصدقها المستهلكون.</a:t>
            </a:r>
          </a:p>
        </p:txBody>
      </p:sp>
      <p:sp>
        <p:nvSpPr>
          <p:cNvPr id="8" name="TextBox 7">
            <a:extLst>
              <a:ext uri="{FF2B5EF4-FFF2-40B4-BE49-F238E27FC236}">
                <a16:creationId xmlns:a16="http://schemas.microsoft.com/office/drawing/2014/main" id="{ADF7CC27-BF33-466B-9337-6ACE87EEF7AE}"/>
              </a:ext>
            </a:extLst>
          </p:cNvPr>
          <p:cNvSpPr txBox="1"/>
          <p:nvPr/>
        </p:nvSpPr>
        <p:spPr>
          <a:xfrm>
            <a:off x="5701481" y="801926"/>
            <a:ext cx="6179344" cy="707886"/>
          </a:xfrm>
          <a:prstGeom prst="rect">
            <a:avLst/>
          </a:prstGeom>
          <a:noFill/>
        </p:spPr>
        <p:txBody>
          <a:bodyPr wrap="square">
            <a:spAutoFit/>
          </a:bodyPr>
          <a:lstStyle/>
          <a:p>
            <a:pPr lvl="0" algn="r" rtl="1"/>
            <a:r>
              <a:rPr lang="ar-EG" sz="4000" b="1" dirty="0">
                <a:solidFill>
                  <a:srgbClr val="FF0000"/>
                </a:solidFill>
                <a:latin typeface="Cairo-Bold"/>
              </a:rPr>
              <a:t>القرارات الأساسيّة في إدارة المنتج</a:t>
            </a:r>
            <a:endParaRPr lang="en-US" sz="4000" b="1" dirty="0">
              <a:solidFill>
                <a:srgbClr val="FF0000"/>
              </a:solidFill>
              <a:latin typeface="Cairo-Bold"/>
            </a:endParaRPr>
          </a:p>
        </p:txBody>
      </p:sp>
    </p:spTree>
    <p:extLst>
      <p:ext uri="{BB962C8B-B14F-4D97-AF65-F5344CB8AC3E}">
        <p14:creationId xmlns:p14="http://schemas.microsoft.com/office/powerpoint/2010/main" val="1118348878"/>
      </p:ext>
    </p:extLst>
  </p:cSld>
  <p:clrMapOvr>
    <a:masterClrMapping/>
  </p:clrMapOvr>
  <mc:AlternateContent xmlns:mc="http://schemas.openxmlformats.org/markup-compatibility/2006" xmlns:p14="http://schemas.microsoft.com/office/powerpoint/2010/main">
    <mc:Choice Requires="p14">
      <p:transition spd="slow" p14:dur="2000" advTm="167679"/>
    </mc:Choice>
    <mc:Fallback xmlns="">
      <p:transition spd="slow" advTm="16767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130628" y="624997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1FB5956-9B70-4225-9A4E-D26C44AB364C}"/>
              </a:ext>
            </a:extLst>
          </p:cNvPr>
          <p:cNvSpPr txBox="1"/>
          <p:nvPr/>
        </p:nvSpPr>
        <p:spPr>
          <a:xfrm>
            <a:off x="4657726" y="1387108"/>
            <a:ext cx="7019925" cy="5262979"/>
          </a:xfrm>
          <a:prstGeom prst="rect">
            <a:avLst/>
          </a:prstGeom>
          <a:noFill/>
        </p:spPr>
        <p:txBody>
          <a:bodyPr wrap="square">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تتضمن مزايا المنتج عوامل متعددة مثل: </a:t>
            </a: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الشكل</a:t>
            </a:r>
          </a:p>
          <a:p>
            <a:pPr marL="514350" indent="-514350" algn="just" rtl="1">
              <a:buFont typeface="+mj-lt"/>
              <a:buAutoNum type="arabicPeriod"/>
            </a:pPr>
            <a:r>
              <a:rPr lang="ar-EG" sz="2800" b="1" dirty="0">
                <a:solidFill>
                  <a:srgbClr val="000000"/>
                </a:solidFill>
                <a:latin typeface="Sakkal Majalla" panose="02000000000000000000" pitchFamily="2" charset="-78"/>
                <a:cs typeface="Sakkal Majalla" panose="02000000000000000000" pitchFamily="2" charset="-78"/>
              </a:rPr>
              <a:t>ا</a:t>
            </a:r>
            <a:r>
              <a:rPr lang="ar-EG" sz="2800" b="1" i="0" u="none" strike="noStrike" baseline="0" dirty="0">
                <a:solidFill>
                  <a:srgbClr val="000000"/>
                </a:solidFill>
                <a:latin typeface="Sakkal Majalla" panose="02000000000000000000" pitchFamily="2" charset="-78"/>
                <a:cs typeface="Sakkal Majalla" panose="02000000000000000000" pitchFamily="2" charset="-78"/>
              </a:rPr>
              <a:t>للون </a:t>
            </a: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الحجم</a:t>
            </a: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الوزن </a:t>
            </a: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الرائحة </a:t>
            </a: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المواد </a:t>
            </a:r>
          </a:p>
          <a:p>
            <a:pPr marL="514350" indent="-514350" algn="just" rtl="1">
              <a:buFont typeface="+mj-lt"/>
              <a:buAutoNum type="arabicPeriod"/>
            </a:pPr>
            <a:r>
              <a:rPr lang="ar-EG" sz="2800" b="1" i="0" u="none" strike="noStrike" baseline="0" dirty="0">
                <a:solidFill>
                  <a:srgbClr val="000000"/>
                </a:solidFill>
                <a:latin typeface="Sakkal Majalla" panose="02000000000000000000" pitchFamily="2" charset="-78"/>
                <a:cs typeface="Sakkal Majalla" panose="02000000000000000000" pitchFamily="2" charset="-78"/>
              </a:rPr>
              <a:t>الملمس</a:t>
            </a:r>
            <a:endParaRPr lang="ar-EG" sz="2800" b="0" i="0" u="none" strike="noStrike" baseline="0" dirty="0">
              <a:solidFill>
                <a:srgbClr val="000000"/>
              </a:solidFill>
              <a:latin typeface="Sakkal Majalla" panose="02000000000000000000" pitchFamily="2" charset="-78"/>
              <a:cs typeface="Sakkal Majalla" panose="02000000000000000000" pitchFamily="2" charset="-78"/>
            </a:endParaRP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ويمكن لتصميم السيارة أن يتضمن آلاف البدائل المختلفة من الداخل والخارج، ولطالما ساهمت رائحة المخبوزات الطازجة، والمطاعم الإيطاليّة الجيّدة، في جذب كثير من الزبائن، لذلك يجب أن يكون المنتج بمجمله جميلاً وجذابًا، وقادرًا على إشباع حاجات المستهلكين.</a:t>
            </a:r>
            <a:endParaRPr lang="ar-EG" sz="2800" b="0" i="0" u="none" strike="noStrike" baseline="0" dirty="0">
              <a:latin typeface="Sakkal Majalla" panose="02000000000000000000" pitchFamily="2" charset="-78"/>
              <a:cs typeface="Sakkal Majalla" panose="02000000000000000000" pitchFamily="2" charset="-78"/>
            </a:endParaRPr>
          </a:p>
        </p:txBody>
      </p:sp>
      <p:sp>
        <p:nvSpPr>
          <p:cNvPr id="8" name="TextBox 7">
            <a:extLst>
              <a:ext uri="{FF2B5EF4-FFF2-40B4-BE49-F238E27FC236}">
                <a16:creationId xmlns:a16="http://schemas.microsoft.com/office/drawing/2014/main" id="{4379E6D5-521E-417B-BC94-A2460AE3F371}"/>
              </a:ext>
            </a:extLst>
          </p:cNvPr>
          <p:cNvSpPr txBox="1"/>
          <p:nvPr/>
        </p:nvSpPr>
        <p:spPr>
          <a:xfrm>
            <a:off x="5519739" y="679222"/>
            <a:ext cx="6157912"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1. مزايا المنتج</a:t>
            </a:r>
          </a:p>
        </p:txBody>
      </p:sp>
      <p:pic>
        <p:nvPicPr>
          <p:cNvPr id="10" name="Picture 9">
            <a:extLst>
              <a:ext uri="{FF2B5EF4-FFF2-40B4-BE49-F238E27FC236}">
                <a16:creationId xmlns:a16="http://schemas.microsoft.com/office/drawing/2014/main" id="{70D45019-E12D-40AE-BFB2-942CD4BCD8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356" y="1202848"/>
            <a:ext cx="4761905" cy="4761905"/>
          </a:xfrm>
          <a:prstGeom prst="rect">
            <a:avLst/>
          </a:prstGeom>
        </p:spPr>
      </p:pic>
    </p:spTree>
    <p:extLst>
      <p:ext uri="{BB962C8B-B14F-4D97-AF65-F5344CB8AC3E}">
        <p14:creationId xmlns:p14="http://schemas.microsoft.com/office/powerpoint/2010/main" val="2585450498"/>
      </p:ext>
    </p:extLst>
  </p:cSld>
  <p:clrMapOvr>
    <a:masterClrMapping/>
  </p:clrMapOvr>
  <mc:AlternateContent xmlns:mc="http://schemas.openxmlformats.org/markup-compatibility/2006" xmlns:p14="http://schemas.microsoft.com/office/powerpoint/2010/main">
    <mc:Choice Requires="p14">
      <p:transition spd="slow" p14:dur="2000" advTm="102337"/>
    </mc:Choice>
    <mc:Fallback xmlns="">
      <p:transition spd="slow" advTm="1023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2"/>
            <a:stretch>
              <a:fillRect t="-59702" b="-54461"/>
            </a:stretch>
          </a:blipFill>
        </p:spPr>
      </p:sp>
      <p:sp>
        <p:nvSpPr>
          <p:cNvPr id="7" name="TextBox 7"/>
          <p:cNvSpPr txBox="1"/>
          <p:nvPr/>
        </p:nvSpPr>
        <p:spPr>
          <a:xfrm>
            <a:off x="0" y="636364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9"/>
          <p:cNvSpPr txBox="1"/>
          <p:nvPr/>
        </p:nvSpPr>
        <p:spPr>
          <a:xfrm>
            <a:off x="3714751" y="917912"/>
            <a:ext cx="8166046" cy="5355312"/>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2. التغليف</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لقد بات التغليف يلعب دورًا مهمًا بصورة متزايدة، إذ يمر المتسوّق العادي أثناء تجوله في</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المتجر بحوالي 600 منتج في الدقيقة، أي منتج واحد في كل عُشر من الثانية، وعليه فإن الطريقة</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الأساسيّة لجذب انتباه الزبون إلى المنتج هي التغليف الفعال.</a:t>
            </a:r>
            <a:endParaRPr lang="en-US" sz="2800" b="0" i="0" u="none" strike="noStrike" baseline="0" dirty="0">
              <a:solidFill>
                <a:srgbClr val="000000"/>
              </a:solidFill>
              <a:latin typeface="Sakkal Majalla" panose="02000000000000000000" pitchFamily="2" charset="-78"/>
              <a:cs typeface="Sakkal Majalla" panose="02000000000000000000" pitchFamily="2" charset="-78"/>
            </a:endParaRP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وتتنوّع أغراض التغليف بين حماية</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المنتج، وتسهيل استخدامه، وكذلك التواصل مع المستهلك.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وبالنظر إلى أهميّة التغليف، فليس من المفاجئ أن تدرس الشركات دوافع المستهلكين، وسُبل</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التلاعب بنفسياتهم، وأن تختبر لون الغلاف ونحو ذلك من الأمور، وذلك بهدف التأكد من كيفية</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تفاعل الزبائن مع الغلاف الجديد، وبناءً على نتائج هذه الدراسات، والتجارب السابقة، والقرارات </a:t>
            </a:r>
            <a:r>
              <a:rPr lang="ar-EG" sz="2800" b="0" i="0" u="none" strike="noStrike" baseline="0" dirty="0">
                <a:latin typeface="Sakkal Majalla" panose="02000000000000000000" pitchFamily="2" charset="-78"/>
                <a:cs typeface="Sakkal Majalla" panose="02000000000000000000" pitchFamily="2" charset="-78"/>
              </a:rPr>
              <a:t>الحاليّة، والمتوقعة للمنافسين، يحدد المسوّق الدور الأساس للغلاف، وهل يجب أن يركز الغلاف على</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الجودة، أم السلامة، أم التميّز، أم تقليل التكاليف، أم سهولة الاستخدام، أم المنظر الجمالي؟</a:t>
            </a:r>
          </a:p>
        </p:txBody>
      </p:sp>
      <p:pic>
        <p:nvPicPr>
          <p:cNvPr id="10" name="Picture 9">
            <a:extLst>
              <a:ext uri="{FF2B5EF4-FFF2-40B4-BE49-F238E27FC236}">
                <a16:creationId xmlns:a16="http://schemas.microsoft.com/office/drawing/2014/main" id="{6745A9AB-0DE0-4A28-861B-3CAF88A22D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443" y="617697"/>
            <a:ext cx="5943600" cy="5943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1263"/>
    </mc:Choice>
    <mc:Fallback xmlns="">
      <p:transition spd="slow" advTm="21126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2626178" y="500900"/>
            <a:ext cx="9254647" cy="70600"/>
            <a:chOff x="0" y="0"/>
            <a:chExt cx="18509294" cy="141200"/>
          </a:xfrm>
        </p:grpSpPr>
        <p:sp>
          <p:nvSpPr>
            <p:cNvPr id="4" name="Freeform 4"/>
            <p:cNvSpPr/>
            <p:nvPr/>
          </p:nvSpPr>
          <p:spPr>
            <a:xfrm>
              <a:off x="0" y="0"/>
              <a:ext cx="18509235" cy="141224"/>
            </a:xfrm>
            <a:custGeom>
              <a:avLst/>
              <a:gdLst/>
              <a:ahLst/>
              <a:cxnLst/>
              <a:rect l="l" t="t" r="r" b="b"/>
              <a:pathLst>
                <a:path w="18509235" h="141224">
                  <a:moveTo>
                    <a:pt x="0" y="0"/>
                  </a:moveTo>
                  <a:lnTo>
                    <a:pt x="18509235" y="0"/>
                  </a:lnTo>
                  <a:lnTo>
                    <a:pt x="18509235" y="141224"/>
                  </a:lnTo>
                  <a:lnTo>
                    <a:pt x="0" y="1412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2"/>
            <a:stretch>
              <a:fillRect t="-59702" b="-54461"/>
            </a:stretch>
          </a:blipFill>
        </p:spPr>
      </p:sp>
      <p:sp>
        <p:nvSpPr>
          <p:cNvPr id="7" name="TextBox 7"/>
          <p:cNvSpPr txBox="1"/>
          <p:nvPr/>
        </p:nvSpPr>
        <p:spPr>
          <a:xfrm>
            <a:off x="0" y="6455506"/>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9"/>
          <p:cNvSpPr txBox="1"/>
          <p:nvPr/>
        </p:nvSpPr>
        <p:spPr>
          <a:xfrm>
            <a:off x="4529138" y="1475610"/>
            <a:ext cx="7212885" cy="4739759"/>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لقد أصبح</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ترويج الغلاف بالنسبة إلى صناعة زيوت السيارات أكثر أهميّة من أداء المنتج نفسه، والأمر ذاته</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ينطبق -ولو بقدر أقل- على العديد من المنتجات الأخرى. </a:t>
            </a:r>
          </a:p>
          <a:p>
            <a:pPr algn="just" rtl="1"/>
            <a:r>
              <a:rPr lang="ar-EG" sz="2800" b="1" i="0" u="sng" strike="noStrike" baseline="0" dirty="0">
                <a:latin typeface="Sakkal Majalla" panose="02000000000000000000" pitchFamily="2" charset="-78"/>
                <a:cs typeface="Sakkal Majalla" panose="02000000000000000000" pitchFamily="2" charset="-78"/>
              </a:rPr>
              <a:t>مثل</a:t>
            </a:r>
            <a:r>
              <a:rPr lang="ar-EG" sz="2800" b="0" i="0" u="none" strike="noStrike" baseline="0" dirty="0">
                <a:latin typeface="Sakkal Majalla" panose="02000000000000000000" pitchFamily="2" charset="-78"/>
                <a:cs typeface="Sakkal Majalla" panose="02000000000000000000" pitchFamily="2" charset="-78"/>
              </a:rPr>
              <a:t>: الزبدة، والعصائر، والعطور، وطعام</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الحيوانات، أمّا في حالة شيبس </a:t>
            </a:r>
            <a:r>
              <a:rPr lang="en-US" sz="2800" b="0" i="0" dirty="0">
                <a:solidFill>
                  <a:srgbClr val="1F1F1F"/>
                </a:solidFill>
                <a:effectLst/>
                <a:latin typeface="Google Sans"/>
              </a:rPr>
              <a:t>Pringles</a:t>
            </a:r>
            <a:r>
              <a:rPr lang="ar-EG" sz="2800" b="0" i="0" u="none" strike="noStrike" baseline="0" dirty="0">
                <a:latin typeface="Sakkal Majalla" panose="02000000000000000000" pitchFamily="2" charset="-78"/>
                <a:cs typeface="Sakkal Majalla" panose="02000000000000000000" pitchFamily="2" charset="-78"/>
              </a:rPr>
              <a:t>، فقد توجّب على الشركة تصميم الغلاف على</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نحو يحمي المنتج في داخله من التحطّم، ويسهل على تجار التجزئة تخزينه.</a:t>
            </a:r>
          </a:p>
          <a:p>
            <a:pPr algn="just" rtl="1"/>
            <a:r>
              <a:rPr lang="ar-EG" sz="2800" b="0" i="0" u="none" strike="noStrike" baseline="0" dirty="0">
                <a:latin typeface="Sakkal Majalla" panose="02000000000000000000" pitchFamily="2" charset="-78"/>
                <a:cs typeface="Sakkal Majalla" panose="02000000000000000000" pitchFamily="2" charset="-78"/>
              </a:rPr>
              <a:t>من الواضح أن دور المنتج يحدد شكل الغلاف، بما في ذلك اللون، والحجم، والخامة، وموقع</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العلامة التجاريّة، والاسم، ومعلومات المنتج، والعروض الترويجيّة</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يضع كثير</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من الشركات الرائدة في مجال الطعام المجفف، والجاهز، مثل خلطات الكعك، طريقة التحضير</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على الغلاف.</a:t>
            </a:r>
          </a:p>
        </p:txBody>
      </p:sp>
      <p:sp>
        <p:nvSpPr>
          <p:cNvPr id="10" name="TextBox 9">
            <a:extLst>
              <a:ext uri="{FF2B5EF4-FFF2-40B4-BE49-F238E27FC236}">
                <a16:creationId xmlns:a16="http://schemas.microsoft.com/office/drawing/2014/main" id="{5AE93A27-6F66-46B1-85DB-84FDB5F6AF10}"/>
              </a:ext>
            </a:extLst>
          </p:cNvPr>
          <p:cNvSpPr txBox="1"/>
          <p:nvPr/>
        </p:nvSpPr>
        <p:spPr>
          <a:xfrm>
            <a:off x="5787178" y="797535"/>
            <a:ext cx="609361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2. التغليف</a:t>
            </a:r>
          </a:p>
        </p:txBody>
      </p:sp>
      <p:pic>
        <p:nvPicPr>
          <p:cNvPr id="8" name="Picture 7">
            <a:extLst>
              <a:ext uri="{FF2B5EF4-FFF2-40B4-BE49-F238E27FC236}">
                <a16:creationId xmlns:a16="http://schemas.microsoft.com/office/drawing/2014/main" id="{F1539555-4AEB-43DC-A693-1B49C50FA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402" y="1945131"/>
            <a:ext cx="3919709" cy="3919709"/>
          </a:xfrm>
          <a:prstGeom prst="rect">
            <a:avLst/>
          </a:prstGeom>
        </p:spPr>
      </p:pic>
    </p:spTree>
    <p:extLst>
      <p:ext uri="{BB962C8B-B14F-4D97-AF65-F5344CB8AC3E}">
        <p14:creationId xmlns:p14="http://schemas.microsoft.com/office/powerpoint/2010/main" val="72004341"/>
      </p:ext>
    </p:extLst>
  </p:cSld>
  <p:clrMapOvr>
    <a:masterClrMapping/>
  </p:clrMapOvr>
  <mc:AlternateContent xmlns:mc="http://schemas.openxmlformats.org/markup-compatibility/2006" xmlns:p14="http://schemas.microsoft.com/office/powerpoint/2010/main">
    <mc:Choice Requires="p14">
      <p:transition spd="slow" p14:dur="2000" advTm="181750"/>
    </mc:Choice>
    <mc:Fallback xmlns="">
      <p:transition spd="slow" advTm="1817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105150" y="1431072"/>
            <a:ext cx="8906392" cy="5170646"/>
          </a:xfrm>
          <a:prstGeom prst="rect">
            <a:avLst/>
          </a:prstGeom>
        </p:spPr>
        <p:txBody>
          <a:bodyPr wrap="square"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مع ذلك، ينطوي اختيار الغلاف على العديد من الأسئلة الأخرى ومنها: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الألوان</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المستخدمة متناسقة معًا؟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تحاول إرباك الزبون من خلال تصميم غلاف مشابه لغلاف شركة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أخرى رائدة في السوق؟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يمكن صناعة الغلاف بتكلفة مناسبة؟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يمكن نقله، وتخزينه، وعرضه</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على الرفوف بطريقة ملائمة؟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هناك مساحة على الغلاف لإضافة العروض الترويجية الخاصة؟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تسهل ملاحظته؟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هو مميز؟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هو جميل؟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يحظى بقبول لدى البائعين؟ </a:t>
            </a:r>
          </a:p>
          <a:p>
            <a:pPr algn="just" rtl="1"/>
            <a:r>
              <a:rPr lang="ar-EG" sz="2800" b="0" i="0" u="none" strike="noStrike" baseline="0" dirty="0">
                <a:latin typeface="Sakkal Majalla" panose="02000000000000000000" pitchFamily="2" charset="-78"/>
                <a:cs typeface="Sakkal Majalla" panose="02000000000000000000" pitchFamily="2" charset="-78"/>
              </a:rPr>
              <a:t>في النهاية،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تعتمد الإجابة عن هذه الأسئلة على اختبار أشكال متعددة من الأغلفة في السوق.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78182" y="2324741"/>
            <a:ext cx="2726968" cy="3251229"/>
          </a:xfrm>
          <a:custGeom>
            <a:avLst/>
            <a:gdLst/>
            <a:ahLst/>
            <a:cxnLst/>
            <a:rect l="l" t="t" r="r" b="b"/>
            <a:pathLst>
              <a:path w="4090452" h="4876843">
                <a:moveTo>
                  <a:pt x="0" y="0"/>
                </a:moveTo>
                <a:lnTo>
                  <a:pt x="4090451" y="0"/>
                </a:lnTo>
                <a:lnTo>
                  <a:pt x="4090451" y="4876843"/>
                </a:lnTo>
                <a:lnTo>
                  <a:pt x="0" y="487684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131898" y="6428433"/>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06EEFA00-2A5C-405F-B721-7C3B81E083CD}"/>
              </a:ext>
            </a:extLst>
          </p:cNvPr>
          <p:cNvSpPr txBox="1"/>
          <p:nvPr/>
        </p:nvSpPr>
        <p:spPr>
          <a:xfrm>
            <a:off x="5787178" y="797535"/>
            <a:ext cx="609361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2. التغليف</a:t>
            </a:r>
          </a:p>
        </p:txBody>
      </p:sp>
    </p:spTree>
  </p:cSld>
  <p:clrMapOvr>
    <a:masterClrMapping/>
  </p:clrMapOvr>
  <mc:AlternateContent xmlns:mc="http://schemas.openxmlformats.org/markup-compatibility/2006" xmlns:p14="http://schemas.microsoft.com/office/powerpoint/2010/main">
    <mc:Choice Requires="p14">
      <p:transition spd="slow" p14:dur="2000" advTm="152260"/>
    </mc:Choice>
    <mc:Fallback xmlns="">
      <p:transition spd="slow" advTm="15226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4379657" y="674849"/>
            <a:ext cx="7501168" cy="5878532"/>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3. العلامة التجاريّة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يتلخص دور العلامة التجاريّة في تعريف المنتج، وتمييزه عن بقية منتجات</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المنافسين، ومن</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وجهة نظر الزبون، قد تعكس العلامة التجارية جودة المنتج، وتسهل عملية التسوّق، كما قد تلفت</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انتباهه إلى منتجات جديدة، وأمّا من وجهة نظر البائع، يُعد اختيار اسم العلامة التجاريّة واحدًا</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من أهم القرارات المتعلقة بالمنتج، وهو يعبّر عن البرنامج التسويقي للشركة بصفة عامة، ويتيح</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اسم العلامة التجاريّة: </a:t>
            </a:r>
          </a:p>
          <a:p>
            <a:pPr marL="514350" indent="-514350" algn="just" rtl="1">
              <a:buFont typeface="+mj-lt"/>
              <a:buAutoNum type="arabicPeriod"/>
            </a:pPr>
            <a:r>
              <a:rPr lang="ar-EG" sz="2800" b="0" i="0" u="none" strike="noStrike" baseline="0" dirty="0">
                <a:solidFill>
                  <a:srgbClr val="000000"/>
                </a:solidFill>
                <a:latin typeface="Sakkal Majalla" panose="02000000000000000000" pitchFamily="2" charset="-78"/>
                <a:cs typeface="Sakkal Majalla" panose="02000000000000000000" pitchFamily="2" charset="-78"/>
              </a:rPr>
              <a:t> الإعلان عن المنتج، وتمييزه عن البدائل الأخرى </a:t>
            </a:r>
          </a:p>
          <a:p>
            <a:pPr marL="514350" indent="-514350" algn="just" rtl="1">
              <a:buFont typeface="+mj-lt"/>
              <a:buAutoNum type="arabicPeriod"/>
            </a:pPr>
            <a:r>
              <a:rPr lang="ar-EG" sz="2800" b="0" i="0" u="none" strike="noStrike" baseline="0" dirty="0">
                <a:solidFill>
                  <a:srgbClr val="000000"/>
                </a:solidFill>
                <a:latin typeface="Sakkal Majalla" panose="02000000000000000000" pitchFamily="2" charset="-78"/>
                <a:cs typeface="Sakkal Majalla" panose="02000000000000000000" pitchFamily="2" charset="-78"/>
              </a:rPr>
              <a:t> تسهيل عملية العثور</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على المنتجات بالنسبة للمستهلك </a:t>
            </a:r>
          </a:p>
          <a:p>
            <a:pPr marL="514350" indent="-514350" algn="just" rtl="1">
              <a:buFont typeface="+mj-lt"/>
              <a:buAutoNum type="arabicPeriod"/>
            </a:pPr>
            <a:r>
              <a:rPr lang="ar-EG" sz="2800" b="0" i="0" u="none" strike="noStrike" baseline="0" dirty="0">
                <a:solidFill>
                  <a:srgbClr val="000000"/>
                </a:solidFill>
                <a:latin typeface="Sakkal Majalla" panose="02000000000000000000" pitchFamily="2" charset="-78"/>
                <a:cs typeface="Sakkal Majalla" panose="02000000000000000000" pitchFamily="2" charset="-78"/>
              </a:rPr>
              <a:t>منح المنتج الحماية القانونيّة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ويُضاف إلى كل ذلك أن الزبائن</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يرتبطون بالمنتجات عالية الجودة، التي استطاعت أن تشبع رغباتهم بعلامتها التجاريّة، ويظهر لديهم</a:t>
            </a:r>
            <a:r>
              <a:rPr lang="en-US" sz="2800" b="0"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ولاء تجاه هذه العلامة.</a:t>
            </a:r>
            <a:endParaRPr lang="en-US" sz="2800" dirty="0">
              <a:latin typeface="Sakkal Majalla" panose="02000000000000000000" pitchFamily="2" charset="-78"/>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24406" y="-1913198"/>
            <a:ext cx="7501168" cy="10609856"/>
          </a:xfrm>
          <a:prstGeom prst="rect">
            <a:avLst/>
          </a:prstGeom>
        </p:spPr>
      </p:pic>
    </p:spTree>
    <p:extLst>
      <p:ext uri="{BB962C8B-B14F-4D97-AF65-F5344CB8AC3E}">
        <p14:creationId xmlns:p14="http://schemas.microsoft.com/office/powerpoint/2010/main" val="696351761"/>
      </p:ext>
    </p:extLst>
  </p:cSld>
  <p:clrMapOvr>
    <a:masterClrMapping/>
  </p:clrMapOvr>
  <mc:AlternateContent xmlns:mc="http://schemas.openxmlformats.org/markup-compatibility/2006" xmlns:p14="http://schemas.microsoft.com/office/powerpoint/2010/main">
    <mc:Choice Requires="p14">
      <p:transition spd="slow" p14:dur="2000" advTm="127369"/>
    </mc:Choice>
    <mc:Fallback xmlns="">
      <p:transition spd="slow" advTm="12736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8" name="TextBox 8"/>
          <p:cNvSpPr txBox="1"/>
          <p:nvPr/>
        </p:nvSpPr>
        <p:spPr>
          <a:xfrm>
            <a:off x="4332314" y="1389538"/>
            <a:ext cx="7487551" cy="4739759"/>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ولكن قبل المضي قدمًا لابد من التفريق بين عدد من المصطلحات المتشابهة يجب أن نعرف كلًا من:</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العلامة التجاريّة</a:t>
            </a:r>
            <a:r>
              <a:rPr lang="ar-EG" sz="2800" b="0" i="0" u="none" strike="noStrike" baseline="0" dirty="0">
                <a:latin typeface="Sakkal Majalla" panose="02000000000000000000" pitchFamily="2" charset="-78"/>
                <a:cs typeface="Sakkal Majalla" panose="02000000000000000000" pitchFamily="2" charset="-78"/>
              </a:rPr>
              <a:t>: هي عبارة عن اسم، أو عبارة، أو إشارة، أو رمز، أو تصميم، أو مزيج من</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هؤلاء جميعًا، يُقصد بها تعريف منتجات، أو خدمات بائع معيّن، أو مجموعة من البائعين،</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وتمييزها عن منتجات المنافسين أو خدماتهم.</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اسم العلامة التجاريّة</a:t>
            </a:r>
            <a:r>
              <a:rPr lang="ar-EG" sz="2800" b="0" i="0" u="none" strike="noStrike" baseline="0" dirty="0">
                <a:latin typeface="Sakkal Majalla" panose="02000000000000000000" pitchFamily="2" charset="-78"/>
                <a:cs typeface="Sakkal Majalla" panose="02000000000000000000" pitchFamily="2" charset="-78"/>
              </a:rPr>
              <a:t>: هو الجزء المنطوق من العلامة التجاريّة.</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شكل العلامة التجاريّة</a:t>
            </a:r>
            <a:r>
              <a:rPr lang="ar-EG" sz="2800" b="0" i="0" u="none" strike="noStrike" baseline="0" dirty="0">
                <a:latin typeface="Sakkal Majalla" panose="02000000000000000000" pitchFamily="2" charset="-78"/>
                <a:cs typeface="Sakkal Majalla" panose="02000000000000000000" pitchFamily="2" charset="-78"/>
              </a:rPr>
              <a:t>: وهو الجزء المرئي من العلامة التجاريّة، وقد يكون رمزًا، أو تصميمًا،</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أو لونًا، أو خطًا مميزًا.</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العلامة القانونيّة</a:t>
            </a:r>
            <a:r>
              <a:rPr lang="ar-EG" sz="2800" b="0" i="0" u="none" strike="noStrike" baseline="0" dirty="0">
                <a:latin typeface="Sakkal Majalla" panose="02000000000000000000" pitchFamily="2" charset="-78"/>
                <a:cs typeface="Sakkal Majalla" panose="02000000000000000000" pitchFamily="2" charset="-78"/>
              </a:rPr>
              <a:t>: وهي جزء من العلامة التجاريّة، </a:t>
            </a:r>
            <a:r>
              <a:rPr lang="ar-EG" sz="2800" dirty="0">
                <a:latin typeface="Sakkal Majalla" panose="02000000000000000000" pitchFamily="2" charset="-78"/>
                <a:cs typeface="Sakkal Majalla" panose="02000000000000000000" pitchFamily="2" charset="-78"/>
              </a:rPr>
              <a:t>ت</a:t>
            </a:r>
            <a:r>
              <a:rPr lang="ar-EG" sz="2800" b="0" i="0" u="none" strike="noStrike" baseline="0" dirty="0">
                <a:latin typeface="Sakkal Majalla" panose="02000000000000000000" pitchFamily="2" charset="-78"/>
                <a:cs typeface="Sakkal Majalla" panose="02000000000000000000" pitchFamily="2" charset="-78"/>
              </a:rPr>
              <a:t>حظي بالحماية القانونيّة، ولها حق</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الاعتماد الحصري.</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65A58632-A40D-45BE-AF2D-6BCEB564B2A6}"/>
              </a:ext>
            </a:extLst>
          </p:cNvPr>
          <p:cNvSpPr txBox="1"/>
          <p:nvPr/>
        </p:nvSpPr>
        <p:spPr>
          <a:xfrm>
            <a:off x="5726247" y="801926"/>
            <a:ext cx="609361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3. العلامة التجاريّة</a:t>
            </a:r>
          </a:p>
        </p:txBody>
      </p:sp>
      <p:pic>
        <p:nvPicPr>
          <p:cNvPr id="11" name="Picture 10">
            <a:extLst>
              <a:ext uri="{FF2B5EF4-FFF2-40B4-BE49-F238E27FC236}">
                <a16:creationId xmlns:a16="http://schemas.microsoft.com/office/drawing/2014/main" id="{3175E7E4-B65A-443A-BAF9-67C6A29C0A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112" y="1900872"/>
            <a:ext cx="2064170" cy="2064170"/>
          </a:xfrm>
          <a:prstGeom prst="rect">
            <a:avLst/>
          </a:prstGeom>
        </p:spPr>
      </p:pic>
      <p:sp>
        <p:nvSpPr>
          <p:cNvPr id="12" name="Freeform 5">
            <a:extLst>
              <a:ext uri="{FF2B5EF4-FFF2-40B4-BE49-F238E27FC236}">
                <a16:creationId xmlns:a16="http://schemas.microsoft.com/office/drawing/2014/main" id="{8162974E-5AD3-4CCB-A4E2-481610778A43}"/>
              </a:ext>
            </a:extLst>
          </p:cNvPr>
          <p:cNvSpPr/>
          <p:nvPr/>
        </p:nvSpPr>
        <p:spPr>
          <a:xfrm>
            <a:off x="566626" y="4335177"/>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Tree>
  </p:cSld>
  <p:clrMapOvr>
    <a:masterClrMapping/>
  </p:clrMapOvr>
  <mc:AlternateContent xmlns:mc="http://schemas.openxmlformats.org/markup-compatibility/2006" xmlns:p14="http://schemas.microsoft.com/office/powerpoint/2010/main">
    <mc:Choice Requires="p14">
      <p:transition spd="slow" p14:dur="2000" advTm="191056"/>
    </mc:Choice>
    <mc:Fallback xmlns="">
      <p:transition spd="slow" advTm="1910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262781" y="1579207"/>
            <a:ext cx="8748789" cy="3447098"/>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وكما هو الحال في تصميم المنتج، والغلاف، فإن اختيار العلامة التجاريّة يتطلب طرح جميع</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الأسماء المحتملة، واختبارها، ومن ثم اختيار أفضل البدائل من بينها، ومع ذلك، يجب قبل البدء في</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هذه العمليّة اتخاذ قرار أساسي، يتلخص في الإجابة عن السؤال الآتي: </a:t>
            </a:r>
          </a:p>
          <a:p>
            <a:pPr algn="just" rtl="1"/>
            <a:r>
              <a:rPr lang="ar-EG" sz="2800" b="1" i="0" u="sng" strike="noStrike" baseline="0" dirty="0">
                <a:latin typeface="Sakkal Majalla" panose="02000000000000000000" pitchFamily="2" charset="-78"/>
                <a:cs typeface="Sakkal Majalla" panose="02000000000000000000" pitchFamily="2" charset="-78"/>
              </a:rPr>
              <a:t>ما هي إستراتيجيّة العلامة</a:t>
            </a:r>
            <a:r>
              <a:rPr lang="en-US" sz="2800" b="1" i="0" u="sng"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التجاريّة التي يجب استخدامها؟</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وتتضمن إجابة هذا السؤال ثلاثة خيارات.</a:t>
            </a:r>
          </a:p>
          <a:p>
            <a:pPr marL="457200" indent="-457200" algn="just" rtl="1">
              <a:buFont typeface="Arial" panose="020B0604020202020204" pitchFamily="34" charset="0"/>
              <a:buChar char="•"/>
            </a:pPr>
            <a:r>
              <a:rPr lang="ar-EG" sz="2800" b="1" i="0" u="sng" strike="noStrike" baseline="0" dirty="0">
                <a:latin typeface="Sakkal Majalla" panose="02000000000000000000" pitchFamily="2" charset="-78"/>
                <a:cs typeface="Sakkal Majalla" panose="02000000000000000000" pitchFamily="2" charset="-78"/>
              </a:rPr>
              <a:t>أولاً-</a:t>
            </a:r>
            <a:r>
              <a:rPr lang="ar-EG" sz="2800" b="0" i="0" u="none" strike="noStrike" baseline="0" dirty="0">
                <a:latin typeface="Sakkal Majalla" panose="02000000000000000000" pitchFamily="2" charset="-78"/>
                <a:cs typeface="Sakkal Majalla" panose="02000000000000000000" pitchFamily="2" charset="-78"/>
              </a:rPr>
              <a:t> استخدام العلامة التجاريّة للشركة المصنعة -فقط- وفي هذه الحالة، ترفض الشركة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تسويق منتجاتها تحت أي علامة، سوى علامتها التجاريّة الخاصة، رغم أنها قد تبيع بعض</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المنتجات المختلفة، أو غيرها دون علامة تجاريّة بالمطلق.</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9" name="TextBox 8">
            <a:extLst>
              <a:ext uri="{FF2B5EF4-FFF2-40B4-BE49-F238E27FC236}">
                <a16:creationId xmlns:a16="http://schemas.microsoft.com/office/drawing/2014/main" id="{D9D6BB56-B0E5-4BA7-A2B5-FC8D27EA1986}"/>
              </a:ext>
            </a:extLst>
          </p:cNvPr>
          <p:cNvSpPr txBox="1"/>
          <p:nvPr/>
        </p:nvSpPr>
        <p:spPr>
          <a:xfrm>
            <a:off x="5726247" y="801926"/>
            <a:ext cx="609361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3. العلامة التجاريّة</a:t>
            </a:r>
          </a:p>
        </p:txBody>
      </p:sp>
      <p:pic>
        <p:nvPicPr>
          <p:cNvPr id="12" name="Picture 11">
            <a:extLst>
              <a:ext uri="{FF2B5EF4-FFF2-40B4-BE49-F238E27FC236}">
                <a16:creationId xmlns:a16="http://schemas.microsoft.com/office/drawing/2014/main" id="{0AD1115F-E084-40E4-B016-06828F8D06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7835" y="2085444"/>
            <a:ext cx="2687112" cy="26871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6659"/>
    </mc:Choice>
    <mc:Fallback xmlns="">
      <p:transition spd="slow" advTm="8665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2"/>
            <a:stretch>
              <a:fillRect t="-59702" b="-54461"/>
            </a:stretch>
          </a:blipFill>
        </p:spPr>
      </p:sp>
      <p:sp>
        <p:nvSpPr>
          <p:cNvPr id="6" name="TextBox 6"/>
          <p:cNvSpPr txBox="1"/>
          <p:nvPr/>
        </p:nvSpPr>
        <p:spPr>
          <a:xfrm>
            <a:off x="4511672" y="1705451"/>
            <a:ext cx="7425779" cy="3016210"/>
          </a:xfrm>
          <a:prstGeom prst="rect">
            <a:avLst/>
          </a:prstGeom>
        </p:spPr>
        <p:txBody>
          <a:bodyPr wrap="square" lIns="0" tIns="0" rIns="0" bIns="0" rtlCol="0" anchor="t">
            <a:spAutoFit/>
          </a:bodyPr>
          <a:lstStyle/>
          <a:p>
            <a:pPr marL="457200" indent="-457200" algn="just" rtl="1">
              <a:buFont typeface="Arial" panose="020B0604020202020204" pitchFamily="34" charset="0"/>
              <a:buChar char="•"/>
            </a:pPr>
            <a:r>
              <a:rPr lang="ar-EG" sz="2800" b="1" i="0" u="sng" strike="noStrike" baseline="0" dirty="0">
                <a:latin typeface="Sakkal Majalla" panose="02000000000000000000" pitchFamily="2" charset="-78"/>
                <a:cs typeface="Sakkal Majalla" panose="02000000000000000000" pitchFamily="2" charset="-78"/>
              </a:rPr>
              <a:t>ثانيًا-</a:t>
            </a:r>
            <a:r>
              <a:rPr lang="ar-EG" sz="2800" b="0" i="0" u="none" strike="noStrike" baseline="0" dirty="0">
                <a:latin typeface="Sakkal Majalla" panose="02000000000000000000" pitchFamily="2" charset="-78"/>
                <a:cs typeface="Sakkal Majalla" panose="02000000000000000000" pitchFamily="2" charset="-78"/>
              </a:rPr>
              <a:t> استخدام العلامات التجاريّة الخاصة بالموزعين، وفي هذه الحالة، لا تمتلك الشركة</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المصنّعة علامة تجاريّة خاصة بها، لذلك توافق على بيع منتجاتها لموزع بعينه -فقط- وبالتالي</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تحمل المنتجات علامته التجاريّة.</a:t>
            </a:r>
          </a:p>
          <a:p>
            <a:pPr marL="457200" indent="-457200" algn="just" rtl="1">
              <a:buFont typeface="Arial" panose="020B0604020202020204" pitchFamily="34" charset="0"/>
              <a:buChar char="•"/>
            </a:pPr>
            <a:endParaRPr lang="ar-EG" sz="2800" b="0" i="0" u="none" strike="noStrike" baseline="0" dirty="0">
              <a:latin typeface="Sakkal Majalla" panose="02000000000000000000" pitchFamily="2" charset="-78"/>
              <a:cs typeface="Sakkal Majalla" panose="02000000000000000000" pitchFamily="2" charset="-78"/>
            </a:endParaRPr>
          </a:p>
          <a:p>
            <a:pPr marL="457200" indent="-457200" algn="just" rtl="1">
              <a:buFont typeface="Arial" panose="020B0604020202020204" pitchFamily="34" charset="0"/>
              <a:buChar char="•"/>
            </a:pPr>
            <a:r>
              <a:rPr lang="ar-EG" sz="2800" b="1" i="0" u="sng" strike="noStrike" baseline="0" dirty="0">
                <a:latin typeface="Sakkal Majalla" panose="02000000000000000000" pitchFamily="2" charset="-78"/>
                <a:cs typeface="Sakkal Majalla" panose="02000000000000000000" pitchFamily="2" charset="-78"/>
              </a:rPr>
              <a:t>ثالثًا</a:t>
            </a:r>
            <a:r>
              <a:rPr lang="ar-EG" sz="2800" b="0" i="0" u="none" strike="noStrike" baseline="0" dirty="0">
                <a:latin typeface="Sakkal Majalla" panose="02000000000000000000" pitchFamily="2" charset="-78"/>
                <a:cs typeface="Sakkal Majalla" panose="02000000000000000000" pitchFamily="2" charset="-78"/>
              </a:rPr>
              <a:t> وأخيرًا- استخدام مزيج من الخيارين السابقين، وذلك بأن تسوّق الشركة بعض</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منتجاتها تحت علامتها التجاريّة الخاصّة، وأن تسوّق منتجات أخرى من خ</a:t>
            </a:r>
            <a:r>
              <a:rPr lang="ar-EG" sz="2800" dirty="0">
                <a:latin typeface="Sakkal Majalla" panose="02000000000000000000" pitchFamily="2" charset="-78"/>
                <a:cs typeface="Sakkal Majalla" panose="02000000000000000000" pitchFamily="2" charset="-78"/>
              </a:rPr>
              <a:t>ل</a:t>
            </a:r>
            <a:r>
              <a:rPr lang="ar-EG" sz="2800" b="0" i="0" u="none" strike="noStrike" baseline="0" dirty="0">
                <a:latin typeface="Sakkal Majalla" panose="02000000000000000000" pitchFamily="2" charset="-78"/>
                <a:cs typeface="Sakkal Majalla" panose="02000000000000000000" pitchFamily="2" charset="-78"/>
              </a:rPr>
              <a:t>ال العلامات</a:t>
            </a:r>
            <a:r>
              <a:rPr lang="en-US" sz="2800" b="0" i="0" u="none"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التجاريّة الخاصّة بالموزعين</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p:txBody>
      </p:sp>
      <p:sp>
        <p:nvSpPr>
          <p:cNvPr id="8" name="TextBox 8"/>
          <p:cNvSpPr txBox="1"/>
          <p:nvPr/>
        </p:nvSpPr>
        <p:spPr>
          <a:xfrm>
            <a:off x="84896"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E902E231-EA9C-4368-9330-0F1705238CFA}"/>
              </a:ext>
            </a:extLst>
          </p:cNvPr>
          <p:cNvSpPr txBox="1"/>
          <p:nvPr/>
        </p:nvSpPr>
        <p:spPr>
          <a:xfrm>
            <a:off x="5726247" y="801926"/>
            <a:ext cx="609361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3. العلامة التجاريّة</a:t>
            </a:r>
          </a:p>
        </p:txBody>
      </p:sp>
      <p:pic>
        <p:nvPicPr>
          <p:cNvPr id="13" name="Picture 12">
            <a:extLst>
              <a:ext uri="{FF2B5EF4-FFF2-40B4-BE49-F238E27FC236}">
                <a16:creationId xmlns:a16="http://schemas.microsoft.com/office/drawing/2014/main" id="{1FB1E64D-D0F5-46B9-9DF0-64B748A18C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3950" y="2141993"/>
            <a:ext cx="2143125" cy="21431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7322"/>
    </mc:Choice>
    <mc:Fallback xmlns="">
      <p:transition spd="slow" advTm="12732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829050" y="1617341"/>
            <a:ext cx="7874247" cy="4308872"/>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أخيرًا، تلعب الأسماء والعلامات التجاريّة دورًا محوريًا في التعرّف على منتجات معظم الشركات، ولذلك يجب أن تستند عملية التصميم على دراسة السوق والمستهلكين، وغالبًا ما تستعين الشركات بوكالات متخصصة في مجال الإعلانات، وتُعد العلامات التجاريّة ضرورية بشكل خاص، إذا كانت الشركة المنتجة أو الموزعة ترغب في استعمال الإعلان الجماهيري، كذلك تسهل العلامات التجاريّة انتشار المنتج من خلال التواصل الشفهي بين المستهلكين، وبدون العلامات التجاريّة، فإن العودة لشراء المنتج ذاته سوف تصبح أمرًا شبه مستحيل، في ظل ما تقدّم</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1" i="0" u="sng" strike="noStrike" baseline="0" dirty="0">
                <a:latin typeface="Sakkal Majalla" panose="02000000000000000000" pitchFamily="2" charset="-78"/>
                <a:cs typeface="Sakkal Majalla" panose="02000000000000000000" pitchFamily="2" charset="-78"/>
              </a:rPr>
              <a:t>يمكن القول</a:t>
            </a:r>
            <a:r>
              <a:rPr lang="ar-EG" sz="2800" b="0" i="0" u="none" strike="noStrike" baseline="0" dirty="0">
                <a:latin typeface="Sakkal Majalla" panose="02000000000000000000" pitchFamily="2" charset="-78"/>
                <a:cs typeface="Sakkal Majalla" panose="02000000000000000000" pitchFamily="2" charset="-78"/>
              </a:rPr>
              <a:t>: إن التعرّف على المنتج من خلال علامته التجاريّة هو العنصر الأهم في خطة المنتج.</a:t>
            </a:r>
            <a:endParaRPr lang="en-US" sz="2800" b="1" dirty="0">
              <a:latin typeface="Sakkal Majalla" panose="02000000000000000000" pitchFamily="2" charset="-78"/>
              <a:cs typeface="Sakkal Majalla" panose="02000000000000000000" pitchFamily="2" charset="-78"/>
            </a:endParaRPr>
          </a:p>
          <a:p>
            <a:pPr algn="just" rtl="1"/>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094831" y="2564606"/>
            <a:ext cx="2502193" cy="1728788"/>
          </a:xfrm>
          <a:custGeom>
            <a:avLst/>
            <a:gdLst/>
            <a:ahLst/>
            <a:cxnLst/>
            <a:rect l="l" t="t" r="r" b="b"/>
            <a:pathLst>
              <a:path w="5955632" h="4114800">
                <a:moveTo>
                  <a:pt x="0" y="0"/>
                </a:moveTo>
                <a:lnTo>
                  <a:pt x="5955632" y="0"/>
                </a:lnTo>
                <a:lnTo>
                  <a:pt x="595563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84896"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D9FAF35B-248E-409F-9D4F-6FF678DCEDA9}"/>
              </a:ext>
            </a:extLst>
          </p:cNvPr>
          <p:cNvSpPr txBox="1"/>
          <p:nvPr/>
        </p:nvSpPr>
        <p:spPr>
          <a:xfrm>
            <a:off x="5726247" y="801926"/>
            <a:ext cx="6093618"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3. العلامة التجاريّة</a:t>
            </a:r>
          </a:p>
        </p:txBody>
      </p:sp>
    </p:spTree>
    <p:extLst>
      <p:ext uri="{BB962C8B-B14F-4D97-AF65-F5344CB8AC3E}">
        <p14:creationId xmlns:p14="http://schemas.microsoft.com/office/powerpoint/2010/main" val="3962378871"/>
      </p:ext>
    </p:extLst>
  </p:cSld>
  <p:clrMapOvr>
    <a:masterClrMapping/>
  </p:clrMapOvr>
  <mc:AlternateContent xmlns:mc="http://schemas.openxmlformats.org/markup-compatibility/2006" xmlns:p14="http://schemas.microsoft.com/office/powerpoint/2010/main">
    <mc:Choice Requires="p14">
      <p:transition spd="slow" p14:dur="2000" advTm="88775"/>
    </mc:Choice>
    <mc:Fallback xmlns="">
      <p:transition spd="slow" advTm="8877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61653" y="2898866"/>
            <a:ext cx="2785479" cy="1873235"/>
          </a:xfrm>
          <a:custGeom>
            <a:avLst/>
            <a:gdLst/>
            <a:ahLst/>
            <a:cxnLst/>
            <a:rect l="l" t="t" r="r" b="b"/>
            <a:pathLst>
              <a:path w="4907674" h="3300411">
                <a:moveTo>
                  <a:pt x="0" y="0"/>
                </a:moveTo>
                <a:lnTo>
                  <a:pt x="4907674" y="0"/>
                </a:lnTo>
                <a:lnTo>
                  <a:pt x="4907674" y="3300410"/>
                </a:lnTo>
                <a:lnTo>
                  <a:pt x="0" y="33004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697720" y="6374819"/>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15D41CD4-BF63-4682-A2DF-C42EFB018908}"/>
              </a:ext>
            </a:extLst>
          </p:cNvPr>
          <p:cNvSpPr txBox="1"/>
          <p:nvPr/>
        </p:nvSpPr>
        <p:spPr>
          <a:xfrm>
            <a:off x="2626178" y="628662"/>
            <a:ext cx="9475593" cy="5878532"/>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4. الخدمات المرتبطة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يحمل كل منتج مجموعة من الخدمات المساندة، </a:t>
            </a:r>
            <a:r>
              <a:rPr lang="ar-EG" sz="2800" b="1" i="0" u="sng" strike="noStrike" baseline="0" dirty="0">
                <a:solidFill>
                  <a:srgbClr val="000000"/>
                </a:solidFill>
                <a:latin typeface="Sakkal Majalla" panose="02000000000000000000" pitchFamily="2" charset="-78"/>
                <a:cs typeface="Sakkal Majalla" panose="02000000000000000000" pitchFamily="2" charset="-78"/>
              </a:rPr>
              <a:t>مثل</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الضمانة، واسترداد الأموال، وفي العديد من الحالات؛ لا تقل هذه الخدمات أهمية عن المنتج ذاته.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في الحقيقة، يصعب في كثير من الأحيان فصل هذه الخدمات عن المزايا التي يقدّمها المنتج، وبالتالي، يجب على الشركات أن تراقب باستمرار الخدمات التي تقدّمها، وكذلك الخدمات التي يقدّمها المنافسون.</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يستطيع مدير الإنتاج تحديد نوعيّة الخدمات التي تقدّمها الشركة، وشكلها، وسعرها، بناءً على البيانات التي يجمعها من استبيانات المستهلكين، وشكاواهم، ومقترحاتهم.</a:t>
            </a: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 على سبيل المثال</a:t>
            </a:r>
            <a:r>
              <a:rPr lang="ar-EG" sz="2800" b="1"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قد يتردد المستهلكون في شراء جهاز معين، إذا كانت عمليّة الصيانة تتطلب إرسال الجهاز إلى المصنع، ودفع رسوم صيانة مرتفعة، مع ذلك، نجحت شركة اخرى في بيع أجهزتها من خلال</a:t>
            </a:r>
            <a:r>
              <a:rPr lang="ar-EG" sz="280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توفير الصيانة في المتاجر المحليّة، وفي السياق ذاته، قد يهتم الزبائن الصناعيون بخدمات معيّنة، مثل سرعة التسليم، وانخفاض الأسعار، وإمكانية الائتمان، واختبار المنتجات، وإرجاعها بسهولة، وتوفّر الخبرة الهندسيّة.</a:t>
            </a:r>
            <a:endParaRPr lang="en-US" sz="2800" b="1"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42633"/>
    </mc:Choice>
    <mc:Fallback xmlns="">
      <p:transition spd="slow" advTm="24263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93873" y="1684507"/>
            <a:ext cx="8917669" cy="3877985"/>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ورغم وجود كثير من الخدمات الداعمة، إلا أن الخدمات الآتية هي أبرزها، وأكثرها شيوعًا:</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الائتمان والدين</a:t>
            </a:r>
            <a:r>
              <a:rPr lang="ar-EG" sz="2800" b="0" i="0" u="none" strike="noStrike" baseline="0" dirty="0">
                <a:latin typeface="Sakkal Majalla" panose="02000000000000000000" pitchFamily="2" charset="-78"/>
                <a:cs typeface="Sakkal Majalla" panose="02000000000000000000" pitchFamily="2" charset="-78"/>
              </a:rPr>
              <a:t>: مع ازدياد تقبّل المستهلكين لفكرة الدَّين، أصبح توفير خدمات الائتمان، والدَّين، جزءًا أساسيًا من المنتج بحد ذاته، وقد يمثل توفّر الائتمان في بعض الشرائح التسويقية، والمنتجات، الفارق بين شراء المنتج من عدمه.</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الضمانة</a:t>
            </a:r>
            <a:r>
              <a:rPr lang="ar-EG" sz="2800" b="0" i="0" u="none" strike="noStrike" baseline="0" dirty="0">
                <a:latin typeface="Sakkal Majalla" panose="02000000000000000000" pitchFamily="2" charset="-78"/>
                <a:cs typeface="Sakkal Majalla" panose="02000000000000000000" pitchFamily="2" charset="-78"/>
              </a:rPr>
              <a:t>: يتوقع المستهلك وجود ضمانة على العديد من المنتجات، والمتاجر، وحتى الخدمات، وقد تكون الضمانة محدودة للغاية، أو موسعة</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0" i="0" u="none" strike="noStrike" baseline="0" dirty="0">
                <a:latin typeface="Sakkal Majalla" panose="02000000000000000000" pitchFamily="2" charset="-78"/>
                <a:cs typeface="Sakkal Majalla" panose="02000000000000000000" pitchFamily="2" charset="-78"/>
              </a:rPr>
              <a:t>: تقدّم بعض الشركات ضمانة لمدّة شهر واحد -فقط- وفي المقابل، يقدّم ضمانة موسعة، كما تقدّم متاجر المجوهرات الجيّدة ضمانة على كل خاتم، أو قطعة مجوهرات.</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304800" y="1889986"/>
            <a:ext cx="2474113" cy="2984128"/>
          </a:xfrm>
          <a:custGeom>
            <a:avLst/>
            <a:gdLst/>
            <a:ahLst/>
            <a:cxnLst/>
            <a:rect l="l" t="t" r="r" b="b"/>
            <a:pathLst>
              <a:path w="3711170" h="4476192">
                <a:moveTo>
                  <a:pt x="0" y="0"/>
                </a:moveTo>
                <a:lnTo>
                  <a:pt x="3711170" y="0"/>
                </a:lnTo>
                <a:lnTo>
                  <a:pt x="3711170" y="4476192"/>
                </a:lnTo>
                <a:lnTo>
                  <a:pt x="0" y="44761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697720" y="631056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0" name="TextBox 9">
            <a:extLst>
              <a:ext uri="{FF2B5EF4-FFF2-40B4-BE49-F238E27FC236}">
                <a16:creationId xmlns:a16="http://schemas.microsoft.com/office/drawing/2014/main" id="{E9EB5777-A70C-470C-BA09-584A2F29923F}"/>
              </a:ext>
            </a:extLst>
          </p:cNvPr>
          <p:cNvSpPr txBox="1"/>
          <p:nvPr/>
        </p:nvSpPr>
        <p:spPr>
          <a:xfrm>
            <a:off x="5704815" y="933121"/>
            <a:ext cx="6115050"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4. الخدمات المرتبطة</a:t>
            </a:r>
          </a:p>
        </p:txBody>
      </p:sp>
    </p:spTree>
  </p:cSld>
  <p:clrMapOvr>
    <a:masterClrMapping/>
  </p:clrMapOvr>
  <mc:AlternateContent xmlns:mc="http://schemas.openxmlformats.org/markup-compatibility/2006" xmlns:p14="http://schemas.microsoft.com/office/powerpoint/2010/main">
    <mc:Choice Requires="p14">
      <p:transition spd="slow" p14:dur="2000" advTm="108369"/>
    </mc:Choice>
    <mc:Fallback xmlns="">
      <p:transition spd="slow" advTm="1083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64295" y="6433492"/>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2081909" y="1331272"/>
            <a:ext cx="9929633" cy="5170646"/>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3. </a:t>
            </a:r>
            <a:r>
              <a:rPr lang="ar-EG" sz="2800" b="1" i="0" u="sng" strike="noStrike" baseline="0" dirty="0">
                <a:latin typeface="Sakkal Majalla" panose="02000000000000000000" pitchFamily="2" charset="-78"/>
                <a:cs typeface="Sakkal Majalla" panose="02000000000000000000" pitchFamily="2" charset="-78"/>
              </a:rPr>
              <a:t>إعادة المال</a:t>
            </a:r>
            <a:r>
              <a:rPr lang="ar-EG" sz="2800" b="0" i="0" u="none" strike="noStrike" baseline="0" dirty="0">
                <a:latin typeface="Sakkal Majalla" panose="02000000000000000000" pitchFamily="2" charset="-78"/>
                <a:cs typeface="Sakkal Majalla" panose="02000000000000000000" pitchFamily="2" charset="-78"/>
              </a:rPr>
              <a:t>: تُعد إمكانية إعادة المال للمستهلك أفضل أشكال الضمانة، فهي تقضي على المخاطرة بشكل كامل تقريبًا، ولكن من الواضح أن هذه الخدمة لن تكون فعّالة إلا إذا كان المنتج ممتازًا فعلاً، وبالتالي لن يُقدم على إعادته سوى قلة قليلة من الزبائن، لذلك يجب على الشركة إجراء دراسة معمّقة قبل اتخاذ هذا القرار.</a:t>
            </a:r>
          </a:p>
          <a:p>
            <a:pPr algn="just" rtl="1"/>
            <a:r>
              <a:rPr lang="ar-EG" sz="2800" dirty="0">
                <a:latin typeface="Sakkal Majalla" panose="02000000000000000000" pitchFamily="2" charset="-78"/>
                <a:cs typeface="Sakkal Majalla" panose="02000000000000000000" pitchFamily="2" charset="-78"/>
              </a:rPr>
              <a:t>4. </a:t>
            </a:r>
            <a:r>
              <a:rPr lang="ar-EG" sz="2800" b="1" u="sng" dirty="0">
                <a:latin typeface="Sakkal Majalla" panose="02000000000000000000" pitchFamily="2" charset="-78"/>
                <a:cs typeface="Sakkal Majalla" panose="02000000000000000000" pitchFamily="2" charset="-78"/>
              </a:rPr>
              <a:t>ا</a:t>
            </a:r>
            <a:r>
              <a:rPr lang="ar-EG" sz="2800" b="1" i="0" u="sng" strike="noStrike" baseline="0" dirty="0">
                <a:latin typeface="Sakkal Majalla" panose="02000000000000000000" pitchFamily="2" charset="-78"/>
                <a:cs typeface="Sakkal Majalla" panose="02000000000000000000" pitchFamily="2" charset="-78"/>
              </a:rPr>
              <a:t>لتوصيل، والتركيب، والتدريب، والصيانة</a:t>
            </a:r>
            <a:r>
              <a:rPr lang="ar-EG" sz="2800" b="0" i="0" u="none" strike="noStrike" baseline="0" dirty="0">
                <a:latin typeface="Sakkal Majalla" panose="02000000000000000000" pitchFamily="2" charset="-78"/>
                <a:cs typeface="Sakkal Majalla" panose="02000000000000000000" pitchFamily="2" charset="-78"/>
              </a:rPr>
              <a:t>: قد تكون بعض المنتجات ثقيلة، أو كبيرة الحجم، أو بعيدة عن المستهلك، لذلك يجب على الشركة أن تدرس توفير خدمة التسليم إلى المنزل مجانًا، أو نظير رسوم بسيطة، وبدون توفير هذه الخدمة فإن كثيرًا من شركات الأجهزة الكهربائيّة، ومحلاّت الأثاث المنزلي سوف تواجه مشكلة في بيع منتجاتها، وقد تكون بعض المنتجات معقّدة، وبالتالي يصعب على المستهلك العادي تركيبها، أو استخدامها بدون مساعدة الشركة، يُضاف إلى ذلك ضرورة توفير خدمات التصليح، والصيانة بسرعة، وفاعليّة، وخصوصًا في المنتجات ذات الأعطال المطردة، والمتكررة، ورغم توفير خدمات الصيانة، والتصليح، للزبائن الصناعيين منذ سنوات عديدة، إلا أن هذه الخدمات ما زالت جديدة على العديد من الشركات الاستهلاكيّة.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D3B81FCB-9C8F-4201-8851-40495A91E25C}"/>
              </a:ext>
            </a:extLst>
          </p:cNvPr>
          <p:cNvSpPr/>
          <p:nvPr/>
        </p:nvSpPr>
        <p:spPr>
          <a:xfrm>
            <a:off x="180431" y="2169025"/>
            <a:ext cx="1812517" cy="1259975"/>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0B70ECDB-3E1A-4C8C-BDDF-53605C4932F8}"/>
              </a:ext>
            </a:extLst>
          </p:cNvPr>
          <p:cNvSpPr txBox="1"/>
          <p:nvPr/>
        </p:nvSpPr>
        <p:spPr>
          <a:xfrm>
            <a:off x="5719103" y="628662"/>
            <a:ext cx="6115050"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4. الخدمات المرتبطة</a:t>
            </a:r>
          </a:p>
        </p:txBody>
      </p:sp>
    </p:spTree>
  </p:cSld>
  <p:clrMapOvr>
    <a:masterClrMapping/>
  </p:clrMapOvr>
  <mc:AlternateContent xmlns:mc="http://schemas.openxmlformats.org/markup-compatibility/2006" xmlns:p14="http://schemas.microsoft.com/office/powerpoint/2010/main">
    <mc:Choice Requires="p14">
      <p:transition spd="slow" p14:dur="2000" advTm="186740"/>
    </mc:Choice>
    <mc:Fallback xmlns="">
      <p:transition spd="slow" advTm="18674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1426185" y="1927449"/>
            <a:ext cx="10393680" cy="3631763"/>
          </a:xfrm>
          <a:prstGeom prst="rect">
            <a:avLst/>
          </a:prstGeom>
        </p:spPr>
        <p:txBody>
          <a:bodyPr lIns="0" tIns="0" rIns="0" bIns="0" rtlCol="0" anchor="t">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5. استراتيجيات المزيج التسويقي</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مع دخول المزيد من العلامات التجاريّة إلى السوق، واستحواذها على حصص سوقيّة، اصبح الحصول على الزبائن، والاحتفاظ بهم، أمرًا أكثر صعوبة، ومع ذلك، </a:t>
            </a:r>
            <a:r>
              <a:rPr lang="ar-EG" sz="2800" b="1" i="0" u="sng" strike="noStrike" baseline="0" dirty="0">
                <a:solidFill>
                  <a:srgbClr val="000000"/>
                </a:solidFill>
                <a:latin typeface="Sakkal Majalla" panose="02000000000000000000" pitchFamily="2" charset="-78"/>
                <a:cs typeface="Sakkal Majalla" panose="02000000000000000000" pitchFamily="2" charset="-78"/>
              </a:rPr>
              <a:t>قد يشهد السوق عددًا من التغيّرات المهمة، مثل:</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(أ) تغيّر أذواق المستهلكين في شريحة تسويقية معيّنة، أو تغيّر حجم الشريحة، وسماتها.</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(ب) تغيّر في توفر، أو تكلفة المواد الخام، وغيرها من المكونات اللازمة للإنتاج، والتسويق</a:t>
            </a:r>
            <a:r>
              <a:rPr lang="ar-EG" sz="2800" dirty="0">
                <a:solidFill>
                  <a:srgbClr val="000000"/>
                </a:solidFill>
                <a:latin typeface="Sakkal Majalla" panose="02000000000000000000" pitchFamily="2" charset="-78"/>
                <a:cs typeface="Sakkal Majalla" panose="02000000000000000000" pitchFamily="2" charset="-78"/>
              </a:rPr>
              <a:t>.</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(ج) انتشار العلامات التجاريّة الصغيرة التي تقلل من جودة الإنتاج، والتسويق، والخدمات، بالنسبة للعلامات التجارية الأخرى، وبسبب هذه العوامل مجتمعة، يجب على الشركة العثور على طريقة لتغيير منتجها، وتمييزه عن غيره من المنتجات، أو تصميم إستراتيجيّة لإلغاء المنتج، وطرح منتجات جديدة</a:t>
            </a:r>
            <a:r>
              <a:rPr lang="ar-EG" sz="2800" dirty="0">
                <a:solidFill>
                  <a:srgbClr val="000000"/>
                </a:solidFill>
                <a:latin typeface="Sakkal Majalla" panose="02000000000000000000" pitchFamily="2" charset="-78"/>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2" y="685800"/>
            <a:ext cx="2030390" cy="1591319"/>
          </a:xfrm>
          <a:custGeom>
            <a:avLst/>
            <a:gdLst/>
            <a:ahLst/>
            <a:cxnLst/>
            <a:rect l="l" t="t" r="r" b="b"/>
            <a:pathLst>
              <a:path w="3045585" h="2386978">
                <a:moveTo>
                  <a:pt x="0" y="0"/>
                </a:moveTo>
                <a:lnTo>
                  <a:pt x="3045585" y="0"/>
                </a:lnTo>
                <a:lnTo>
                  <a:pt x="3045585" y="2386978"/>
                </a:lnTo>
                <a:lnTo>
                  <a:pt x="0" y="23869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8354"/>
    </mc:Choice>
    <mc:Fallback xmlns="">
      <p:transition spd="slow" advTm="13835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Freeform 7"/>
          <p:cNvSpPr/>
          <p:nvPr/>
        </p:nvSpPr>
        <p:spPr>
          <a:xfrm>
            <a:off x="321037" y="2592100"/>
            <a:ext cx="2305141" cy="1961466"/>
          </a:xfrm>
          <a:custGeom>
            <a:avLst/>
            <a:gdLst/>
            <a:ahLst/>
            <a:cxnLst/>
            <a:rect l="l" t="t" r="r" b="b"/>
            <a:pathLst>
              <a:path w="4271189" h="3634393">
                <a:moveTo>
                  <a:pt x="0" y="0"/>
                </a:moveTo>
                <a:lnTo>
                  <a:pt x="4271189" y="0"/>
                </a:lnTo>
                <a:lnTo>
                  <a:pt x="4271189" y="3634393"/>
                </a:lnTo>
                <a:lnTo>
                  <a:pt x="0" y="363439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180431" y="6297369"/>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14" name="TextBox 13">
            <a:extLst>
              <a:ext uri="{FF2B5EF4-FFF2-40B4-BE49-F238E27FC236}">
                <a16:creationId xmlns:a16="http://schemas.microsoft.com/office/drawing/2014/main" id="{4D235590-C9FD-4625-9A5E-DD2DC45DB144}"/>
              </a:ext>
            </a:extLst>
          </p:cNvPr>
          <p:cNvSpPr txBox="1"/>
          <p:nvPr/>
        </p:nvSpPr>
        <p:spPr>
          <a:xfrm>
            <a:off x="3208321" y="1164134"/>
            <a:ext cx="8695666" cy="5693866"/>
          </a:xfrm>
          <a:prstGeom prst="rect">
            <a:avLst/>
          </a:prstGeom>
          <a:noFill/>
        </p:spPr>
        <p:txBody>
          <a:bodyPr wrap="square">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يمكن تحقيق هذه الأهداف من خلال إحدى الاستراتيجيات التالية:</a:t>
            </a:r>
            <a:endParaRPr lang="ar-EG" sz="2800" b="0" i="0" u="none" strike="noStrike" baseline="0" dirty="0">
              <a:latin typeface="Sakkal Majalla" panose="02000000000000000000" pitchFamily="2" charset="-78"/>
              <a:cs typeface="Sakkal Majalla" panose="02000000000000000000" pitchFamily="2" charset="-78"/>
            </a:endParaRP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تعديل المنتج</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من الطبيعي أن يُعدّل المنتج عدّة مرّات خلال دورة حياته، وذلك حتى يكون مساويًا على الأقل للمنتجات الرئيسة المنافسة، أو حتى أفضل منها، ويصبح تعديل المنتج ضروريًا عندما يكون التعديل قادرًا على إرضاء الزبائن بدرجة أكبر، أو جذب زبائن جدد للمنتج.</a:t>
            </a:r>
          </a:p>
          <a:p>
            <a:pPr algn="just" rtl="1"/>
            <a:r>
              <a:rPr lang="ar-EG" sz="2800" b="0" i="0" u="none" strike="noStrike" baseline="0" dirty="0">
                <a:latin typeface="Sakkal Majalla" panose="02000000000000000000" pitchFamily="2" charset="-78"/>
                <a:cs typeface="Sakkal Majalla" panose="02000000000000000000" pitchFamily="2" charset="-78"/>
              </a:rPr>
              <a:t>مع ذلك، يجب عدم الإقدام على هذا القرار بطريقة عشوائيّة، فهو ينطوي على عدد من المخاطر. </a:t>
            </a:r>
          </a:p>
          <a:p>
            <a:pPr algn="just" rtl="1"/>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0" i="0" u="none" strike="noStrike" baseline="0" dirty="0">
                <a:latin typeface="Sakkal Majalla" panose="02000000000000000000" pitchFamily="2" charset="-78"/>
                <a:cs typeface="Sakkal Majalla" panose="02000000000000000000" pitchFamily="2" charset="-78"/>
              </a:rPr>
              <a:t>: قد تؤدي زيادة جودة المنتج بدرجة كبيرة إلى رفع سعره، فوق القدرة الشرائية للزبون المستهدف، وبالمثل، قد تُقدم شركة على إزالة ميّزة معيّنة من المنتج، ثم يتبين أنها الميّزة الأهم لدى الشريحة التسويقية المستهدفة، لذلك يجب على المسوّق قبل تعديل المنتج أن يبحث عن أهم المزايا فيه، وفي المنتجات المنافسة من وجهة نظر المستهلكين، وقد تشمل هذه المزايا جودة المنتج، ووظائفه، وسعره، وخدماته، وتصميمه، وتغليفه، وضمانته.</a:t>
            </a:r>
            <a:endParaRPr lang="en-US" sz="2800" dirty="0">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FC9A733C-9E83-42A5-82ED-4487658B63FB}"/>
              </a:ext>
            </a:extLst>
          </p:cNvPr>
          <p:cNvSpPr txBox="1"/>
          <p:nvPr/>
        </p:nvSpPr>
        <p:spPr>
          <a:xfrm>
            <a:off x="5810369" y="628662"/>
            <a:ext cx="6093618" cy="707886"/>
          </a:xfrm>
          <a:prstGeom prst="rect">
            <a:avLst/>
          </a:prstGeom>
          <a:noFill/>
        </p:spPr>
        <p:txBody>
          <a:bodyPr wrap="square">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5. استراتيجيات المزيج التسويقي</a:t>
            </a:r>
          </a:p>
        </p:txBody>
      </p:sp>
    </p:spTree>
  </p:cSld>
  <p:clrMapOvr>
    <a:masterClrMapping/>
  </p:clrMapOvr>
  <mc:AlternateContent xmlns:mc="http://schemas.openxmlformats.org/markup-compatibility/2006" xmlns:p14="http://schemas.microsoft.com/office/powerpoint/2010/main">
    <mc:Choice Requires="p14">
      <p:transition spd="slow" p14:dur="2000" advTm="142387"/>
    </mc:Choice>
    <mc:Fallback xmlns="">
      <p:transition spd="slow" advTm="14238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8086"/>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2" y="79526"/>
            <a:ext cx="2093988" cy="977749"/>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274420" y="1610687"/>
            <a:ext cx="9835628" cy="4739759"/>
          </a:xfrm>
          <a:prstGeom prst="rect">
            <a:avLst/>
          </a:prstGeom>
        </p:spPr>
        <p:txBody>
          <a:bodyPr wrap="square" lIns="0" tIns="0" rIns="0" bIns="0" rtlCol="0" anchor="t">
            <a:spAutoFit/>
          </a:bodyPr>
          <a:lstStyle/>
          <a:p>
            <a:pPr algn="just" rtl="1"/>
            <a:r>
              <a:rPr lang="ar-EG" sz="2800" b="1" i="0" u="none" strike="noStrike" baseline="0" dirty="0">
                <a:latin typeface="Sakkal Majalla" panose="02000000000000000000" pitchFamily="2" charset="-78"/>
                <a:cs typeface="Sakkal Majalla" panose="02000000000000000000" pitchFamily="2" charset="-78"/>
              </a:rPr>
              <a:t>2</a:t>
            </a:r>
            <a:r>
              <a:rPr lang="ar-EG" sz="2800" b="1" i="0" u="sng" strike="noStrike" baseline="0" dirty="0">
                <a:latin typeface="Sakkal Majalla" panose="02000000000000000000" pitchFamily="2" charset="-78"/>
                <a:cs typeface="Sakkal Majalla" panose="02000000000000000000" pitchFamily="2" charset="-78"/>
              </a:rPr>
              <a:t>. تموضع المنتج</a:t>
            </a:r>
            <a:r>
              <a:rPr lang="ar-EG" sz="2800" b="1"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هو قرار إداري استراتيجي، يحدد موقع المنتج في السوق المستهدف، وتحمل كلمة «تموضع » العديد من المعاني بحسب السياق، فقد تعني:</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 "</a:t>
            </a:r>
            <a:r>
              <a:rPr lang="ar-EG" sz="2800" b="1" i="0" u="none" strike="noStrike" baseline="0" dirty="0">
                <a:latin typeface="Sakkal Majalla" panose="02000000000000000000" pitchFamily="2" charset="-78"/>
                <a:cs typeface="Sakkal Majalla" panose="02000000000000000000" pitchFamily="2" charset="-78"/>
              </a:rPr>
              <a:t>المكان</a:t>
            </a:r>
            <a:r>
              <a:rPr lang="ar-EG" sz="2800" b="0" i="0" u="none" strike="noStrike" baseline="0" dirty="0">
                <a:latin typeface="Sakkal Majalla" panose="02000000000000000000" pitchFamily="2" charset="-78"/>
                <a:cs typeface="Sakkal Majalla" panose="02000000000000000000" pitchFamily="2" charset="-78"/>
              </a:rPr>
              <a:t>" ما هو مكان تواجد المنتج في السوق؟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أو"</a:t>
            </a:r>
            <a:r>
              <a:rPr lang="ar-EG" sz="2800" b="1" i="0" u="none" strike="noStrike" baseline="0" dirty="0">
                <a:latin typeface="Sakkal Majalla" panose="02000000000000000000" pitchFamily="2" charset="-78"/>
                <a:cs typeface="Sakkal Majalla" panose="02000000000000000000" pitchFamily="2" charset="-78"/>
              </a:rPr>
              <a:t>المرتبة</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كيف يتفوق المنتج على المنتجات المنافسة من النواحي المختلفة؟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أو "</a:t>
            </a:r>
            <a:r>
              <a:rPr lang="ar-EG" sz="2800" b="1" i="0" u="none" strike="noStrike" baseline="0" dirty="0">
                <a:latin typeface="Sakkal Majalla" panose="02000000000000000000" pitchFamily="2" charset="-78"/>
                <a:cs typeface="Sakkal Majalla" panose="02000000000000000000" pitchFamily="2" charset="-78"/>
              </a:rPr>
              <a:t>موقف المستهلكين</a:t>
            </a:r>
            <a:r>
              <a:rPr lang="ar-EG" sz="2800" b="0" i="0" u="none" strike="noStrike" baseline="0" dirty="0">
                <a:latin typeface="Sakkal Majalla" panose="02000000000000000000" pitchFamily="2" charset="-78"/>
                <a:cs typeface="Sakkal Majalla" panose="02000000000000000000" pitchFamily="2" charset="-78"/>
              </a:rPr>
              <a:t>" كيف ينظر المستهلكون إلى المنتج؟ </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أو "</a:t>
            </a:r>
            <a:r>
              <a:rPr lang="ar-EG" sz="2800" b="1" i="0" u="none" strike="noStrike" baseline="0" dirty="0">
                <a:latin typeface="Sakkal Majalla" panose="02000000000000000000" pitchFamily="2" charset="-78"/>
                <a:cs typeface="Sakkal Majalla" panose="02000000000000000000" pitchFamily="2" charset="-78"/>
              </a:rPr>
              <a:t>العملية الإستراتيجية</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ما هي الأنشطة اللازمة للوصول إلى أفضل تموضع للمنتج؟ </a:t>
            </a:r>
          </a:p>
          <a:p>
            <a:pPr algn="just" rtl="1"/>
            <a:r>
              <a:rPr lang="ar-EG" sz="2800" b="1" i="0" u="sng" strike="noStrike" baseline="0" dirty="0">
                <a:latin typeface="Sakkal Majalla" panose="02000000000000000000" pitchFamily="2" charset="-78"/>
                <a:cs typeface="Sakkal Majalla" panose="02000000000000000000" pitchFamily="2" charset="-78"/>
              </a:rPr>
              <a:t>وبالتالي يمكن القول</a:t>
            </a:r>
            <a:r>
              <a:rPr lang="ar-EG" sz="2800" b="0" i="0" u="none" strike="noStrike" baseline="0" dirty="0">
                <a:latin typeface="Sakkal Majalla" panose="02000000000000000000" pitchFamily="2" charset="-78"/>
                <a:cs typeface="Sakkal Majalla" panose="02000000000000000000" pitchFamily="2" charset="-78"/>
              </a:rPr>
              <a:t>: إن التموضع يمثل مفهومًا، وعملية في وقت واحد، وكما أن عملية التجزئة تنتج شرائح تسويقية مختلفة، فإن عملية التموضع تحدد موضع المنتج في السوق، ويمكن تطبيق عملية التموضع على أي منتج، وفي أي مرحلة من مراحل حياته، وتتراوح طرق التموضع بين جمع المعلومات التسويقية حول اختيارات المستهلكين، ومواقفهم، وحدس مدير الإنتاج، أو أفراد فريقه.</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180432" y="2568870"/>
            <a:ext cx="1729082" cy="1188744"/>
          </a:xfrm>
          <a:custGeom>
            <a:avLst/>
            <a:gdLst/>
            <a:ahLst/>
            <a:cxnLst/>
            <a:rect l="l" t="t" r="r" b="b"/>
            <a:pathLst>
              <a:path w="5005169" h="3441054">
                <a:moveTo>
                  <a:pt x="0" y="0"/>
                </a:moveTo>
                <a:lnTo>
                  <a:pt x="5005169" y="0"/>
                </a:lnTo>
                <a:lnTo>
                  <a:pt x="5005169" y="3441053"/>
                </a:lnTo>
                <a:lnTo>
                  <a:pt x="0" y="3441053"/>
                </a:lnTo>
                <a:lnTo>
                  <a:pt x="0" y="0"/>
                </a:lnTo>
                <a:close/>
              </a:path>
            </a:pathLst>
          </a:custGeom>
          <a:blipFill>
            <a:blip r:embed="rId4"/>
            <a:stretch>
              <a:fillRect/>
            </a:stretch>
          </a:blipFill>
        </p:spPr>
      </p:sp>
      <p:sp>
        <p:nvSpPr>
          <p:cNvPr id="8" name="TextBox 8"/>
          <p:cNvSpPr txBox="1"/>
          <p:nvPr/>
        </p:nvSpPr>
        <p:spPr>
          <a:xfrm>
            <a:off x="310173" y="6470697"/>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9" name="TextBox 8">
            <a:extLst>
              <a:ext uri="{FF2B5EF4-FFF2-40B4-BE49-F238E27FC236}">
                <a16:creationId xmlns:a16="http://schemas.microsoft.com/office/drawing/2014/main" id="{7CB66511-8C1F-423A-AF09-2AAE42AA80D7}"/>
              </a:ext>
            </a:extLst>
          </p:cNvPr>
          <p:cNvSpPr txBox="1"/>
          <p:nvPr/>
        </p:nvSpPr>
        <p:spPr>
          <a:xfrm>
            <a:off x="5810369" y="828131"/>
            <a:ext cx="6093618" cy="707886"/>
          </a:xfrm>
          <a:prstGeom prst="rect">
            <a:avLst/>
          </a:prstGeom>
          <a:noFill/>
        </p:spPr>
        <p:txBody>
          <a:bodyPr wrap="square">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5. استراتيجيات المزيج التسويقي</a:t>
            </a:r>
          </a:p>
        </p:txBody>
      </p:sp>
    </p:spTree>
  </p:cSld>
  <p:clrMapOvr>
    <a:masterClrMapping/>
  </p:clrMapOvr>
  <mc:AlternateContent xmlns:mc="http://schemas.openxmlformats.org/markup-compatibility/2006" xmlns:p14="http://schemas.microsoft.com/office/powerpoint/2010/main">
    <mc:Choice Requires="p14">
      <p:transition spd="slow" p14:dur="2000" advTm="118750"/>
    </mc:Choice>
    <mc:Fallback xmlns="">
      <p:transition spd="slow" advTm="11875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556801" y="2306164"/>
            <a:ext cx="2896530" cy="1964374"/>
          </a:xfrm>
          <a:custGeom>
            <a:avLst/>
            <a:gdLst/>
            <a:ahLst/>
            <a:cxnLst/>
            <a:rect l="l" t="t" r="r" b="b"/>
            <a:pathLst>
              <a:path w="6067399" h="4114800">
                <a:moveTo>
                  <a:pt x="0" y="0"/>
                </a:moveTo>
                <a:lnTo>
                  <a:pt x="6067399" y="0"/>
                </a:lnTo>
                <a:lnTo>
                  <a:pt x="606739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7" name="TextBox 7"/>
          <p:cNvSpPr txBox="1"/>
          <p:nvPr/>
        </p:nvSpPr>
        <p:spPr>
          <a:xfrm>
            <a:off x="-8708" y="6514694"/>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947842" y="709356"/>
            <a:ext cx="10935112" cy="6032421"/>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يشير خبير التسويق " </a:t>
            </a:r>
            <a:r>
              <a:rPr lang="en-US" sz="2800" dirty="0">
                <a:latin typeface="Sakkal Majalla" panose="02000000000000000000" pitchFamily="2" charset="-78"/>
                <a:cs typeface="Sakkal Majalla" panose="02000000000000000000" pitchFamily="2" charset="-78"/>
              </a:rPr>
              <a:t>Iker </a:t>
            </a:r>
            <a:r>
              <a:rPr lang="en-US" sz="2800" b="0" i="0" dirty="0">
                <a:solidFill>
                  <a:srgbClr val="4D5156"/>
                </a:solidFill>
                <a:effectLst/>
                <a:latin typeface="Arial" panose="020B0604020202020204" pitchFamily="34" charset="0"/>
              </a:rPr>
              <a:t>‏  </a:t>
            </a:r>
            <a:r>
              <a:rPr lang="ar-EG" sz="2800" b="0" i="0" u="none" strike="noStrike" baseline="0" dirty="0">
                <a:latin typeface="Sakkal Majalla" panose="02000000000000000000" pitchFamily="2" charset="-78"/>
                <a:cs typeface="Sakkal Majalla" panose="02000000000000000000" pitchFamily="2" charset="-78"/>
              </a:rPr>
              <a:t>إيكر" إلى وجود العديد من استراتيجيات التموضع، </a:t>
            </a:r>
          </a:p>
          <a:p>
            <a:pPr algn="just" rtl="1"/>
            <a:r>
              <a:rPr lang="ar-EG" sz="2800" b="0" i="0" u="none" strike="noStrike" baseline="0" dirty="0">
                <a:latin typeface="Sakkal Majalla" panose="02000000000000000000" pitchFamily="2" charset="-78"/>
                <a:cs typeface="Sakkal Majalla" panose="02000000000000000000" pitchFamily="2" charset="-78"/>
              </a:rPr>
              <a:t>إذ يمكن عمل تموضع لفكرة، أو منتج بحسب:</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المزايا</a:t>
            </a:r>
            <a:r>
              <a:rPr lang="ar-EG" sz="2800" b="0" i="0" u="none" strike="noStrike" baseline="0" dirty="0">
                <a:latin typeface="Sakkal Majalla" panose="02000000000000000000" pitchFamily="2" charset="-78"/>
                <a:cs typeface="Sakkal Majalla" panose="02000000000000000000" pitchFamily="2" charset="-78"/>
              </a:rPr>
              <a:t>.</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السعر</a:t>
            </a:r>
            <a:r>
              <a:rPr lang="ar-EG" sz="2800" b="0" i="0" u="none" strike="noStrike" baseline="0" dirty="0">
                <a:latin typeface="Sakkal Majalla" panose="02000000000000000000" pitchFamily="2" charset="-78"/>
                <a:cs typeface="Sakkal Majalla" panose="02000000000000000000" pitchFamily="2" charset="-78"/>
              </a:rPr>
              <a:t>.</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المنافسون</a:t>
            </a:r>
            <a:r>
              <a:rPr lang="ar-EG" sz="2800" b="0" i="0" u="none" strike="noStrike" baseline="0" dirty="0">
                <a:latin typeface="Sakkal Majalla" panose="02000000000000000000" pitchFamily="2" charset="-78"/>
                <a:cs typeface="Sakkal Majalla" panose="02000000000000000000" pitchFamily="2" charset="-78"/>
              </a:rPr>
              <a:t>.</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الاستخدام</a:t>
            </a:r>
            <a:r>
              <a:rPr lang="ar-EG" sz="2800" b="0" i="0" u="none" strike="noStrike" baseline="0" dirty="0">
                <a:latin typeface="Sakkal Majalla" panose="02000000000000000000" pitchFamily="2" charset="-78"/>
                <a:cs typeface="Sakkal Majalla" panose="02000000000000000000" pitchFamily="2" charset="-78"/>
              </a:rPr>
              <a:t>.</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المستخدم</a:t>
            </a:r>
            <a:r>
              <a:rPr lang="ar-EG" sz="2800" b="0" i="0" u="none" strike="noStrike" baseline="0" dirty="0">
                <a:latin typeface="Sakkal Majalla" panose="02000000000000000000" pitchFamily="2" charset="-78"/>
                <a:cs typeface="Sakkal Majalla" panose="02000000000000000000" pitchFamily="2" charset="-78"/>
              </a:rPr>
              <a:t>.</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فئة المنتج</a:t>
            </a:r>
            <a:r>
              <a:rPr lang="ar-EG" sz="2800" b="0" i="0" u="none" strike="noStrike" baseline="0" dirty="0">
                <a:latin typeface="Sakkal Majalla" panose="02000000000000000000" pitchFamily="2" charset="-78"/>
                <a:cs typeface="Sakkal Majalla" panose="02000000000000000000" pitchFamily="2" charset="-78"/>
              </a:rPr>
              <a:t>.</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الخدمات.</a:t>
            </a:r>
            <a:endParaRPr lang="ar-EG" sz="280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تتغير مواضع المنتجات، والعلامات التجاريّة باستمرار، نتيجة تغيّر وضع المنافسة في السوق، ويتضمن التموضع تغيير المواقف في السوق تجاه منتج معين، أو علامة معيّنة على نحو يمكّنها من المنافسة بصورة أكثر فاعليّة في سوقها الحالي، أو في شرائح تسويقية أخرى، ولكن تغيير مواقف المستهلكين ربما يتطلب </a:t>
            </a:r>
            <a:r>
              <a:rPr lang="ar-EG" sz="2800" b="0" i="0" u="none" strike="noStrike" baseline="0">
                <a:latin typeface="Sakkal Majalla" panose="02000000000000000000" pitchFamily="2" charset="-78"/>
                <a:cs typeface="Sakkal Majalla" panose="02000000000000000000" pitchFamily="2" charset="-78"/>
              </a:rPr>
              <a:t>إجراء تعديلات </a:t>
            </a:r>
            <a:r>
              <a:rPr lang="ar-EG" sz="2800" b="0" i="0" u="none" strike="noStrike" baseline="0" dirty="0">
                <a:latin typeface="Sakkal Majalla" panose="02000000000000000000" pitchFamily="2" charset="-78"/>
                <a:cs typeface="Sakkal Majalla" panose="02000000000000000000" pitchFamily="2" charset="-78"/>
              </a:rPr>
              <a:t>ملموسة على المنتج، أو سعره، ومع ذلك، يمكن تحقيق هذا الهدف من خلال تغيير الرسالة الترويجية فحسب، ويتطلب تقييم تموضع المنتج، وجمع المعلومات حول استراتيجيات التموضع المستقبليّة، ومراقبة موضع المنتج باستمرار.</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76571"/>
    </mc:Choice>
    <mc:Fallback xmlns="">
      <p:transition spd="slow" advTm="17657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048000" y="870175"/>
            <a:ext cx="8963569" cy="5355312"/>
          </a:xfrm>
          <a:prstGeom prst="rect">
            <a:avLst/>
          </a:prstGeom>
        </p:spPr>
        <p:txBody>
          <a:bodyPr lIns="0" tIns="0" rIns="0" bIns="0" rtlCol="0" anchor="t">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6. القرارات المتعلقة بخط المنتجات</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قد يحتوي خط الإنتاج لدى الشركة على منتج واحد -فقط- أو مئات المنتجات، ويشير عدد المنتجات في خط الإنتاج الواحد إلى مدى عمق الإنتاج لدى الشركة، بينما يعكس عدد خطوط</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الإنتاج المنفصلة حجم سعة الإنتاج لديها، والجدير بالذكر هنا إلى وجود العديد من القرارات المرتبطة بخط الإنتاج.</a:t>
            </a: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تتعامل الشركات مع خطوط الإنتاج وفق إستراتيجيتين أساسيتين:</a:t>
            </a:r>
          </a:p>
          <a:p>
            <a:pPr marL="514350" indent="-514350" algn="just" rtl="1">
              <a:buFont typeface="+mj-lt"/>
              <a:buAutoNum type="arabicPeriod"/>
            </a:pPr>
            <a:r>
              <a:rPr lang="ar-EG" sz="2800" b="1" i="0" u="sng" strike="noStrike" baseline="0" dirty="0">
                <a:solidFill>
                  <a:srgbClr val="000000"/>
                </a:solidFill>
                <a:latin typeface="Sakkal Majalla" panose="02000000000000000000" pitchFamily="2" charset="-78"/>
                <a:cs typeface="Sakkal Majalla" panose="02000000000000000000" pitchFamily="2" charset="-78"/>
              </a:rPr>
              <a:t>أمّا الإستراتيجية الأولى</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فهي إستراتيجية خط الإنتاج الكامل، الذي يوفر جميع المنتجات الممكنة التي يحتاجها المستهلك.</a:t>
            </a:r>
          </a:p>
          <a:p>
            <a:pPr marL="514350" indent="-514350" algn="just" rtl="1">
              <a:buFont typeface="+mj-lt"/>
              <a:buAutoNum type="arabicPeriod"/>
            </a:pPr>
            <a:r>
              <a:rPr lang="ar-EG" sz="2800" b="1" i="0" u="sng" strike="noStrike" baseline="0" dirty="0">
                <a:solidFill>
                  <a:srgbClr val="000000"/>
                </a:solidFill>
                <a:latin typeface="Sakkal Majalla" panose="02000000000000000000" pitchFamily="2" charset="-78"/>
                <a:cs typeface="Sakkal Majalla" panose="02000000000000000000" pitchFamily="2" charset="-78"/>
              </a:rPr>
              <a:t>وأمّا الإستراتيجية الثانية</a:t>
            </a:r>
            <a:r>
              <a:rPr lang="ar-EG" sz="2800" b="1"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فهي خط الإنتاج المحدود، الذي يقدّم عددًا محدودًا -فقط- من المنتجات، ومع ذلك، لا يعني تبني إستراتيجية خط الإنتاج الكامل، أن توفر الشركة المنتجات لجميع الشرائح التسويقية، كما أن تبني خط الإنتاج المحدود لا يمنع الشركة من إضافة منتج </a:t>
            </a:r>
            <a:r>
              <a:rPr lang="ar-EG" sz="2800" b="0" i="0" u="none" strike="noStrike" baseline="0" dirty="0">
                <a:latin typeface="Sakkal Majalla" panose="02000000000000000000" pitchFamily="2" charset="-78"/>
                <a:cs typeface="Sakkal Majalla" panose="02000000000000000000" pitchFamily="2" charset="-78"/>
              </a:rPr>
              <a:t>جديد، إذا كان الطلب عليه كبيرًا بما فيه الكفاية. </a:t>
            </a:r>
          </a:p>
        </p:txBody>
      </p:sp>
      <p:sp>
        <p:nvSpPr>
          <p:cNvPr id="7" name="Freeform 7"/>
          <p:cNvSpPr/>
          <p:nvPr/>
        </p:nvSpPr>
        <p:spPr>
          <a:xfrm>
            <a:off x="0" y="4114800"/>
            <a:ext cx="3048000" cy="2743200"/>
          </a:xfrm>
          <a:custGeom>
            <a:avLst/>
            <a:gdLst/>
            <a:ahLst/>
            <a:cxnLst/>
            <a:rect l="l" t="t" r="r" b="b"/>
            <a:pathLst>
              <a:path w="4572000" h="4114800">
                <a:moveTo>
                  <a:pt x="0" y="0"/>
                </a:moveTo>
                <a:lnTo>
                  <a:pt x="4572000" y="0"/>
                </a:lnTo>
                <a:lnTo>
                  <a:pt x="4572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517262" y="6408341"/>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28707"/>
    </mc:Choice>
    <mc:Fallback xmlns="">
      <p:transition spd="slow" advTm="2870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ct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491412" y="1155869"/>
            <a:ext cx="8328453" cy="4062651"/>
          </a:xfrm>
          <a:prstGeom prst="rect">
            <a:avLst/>
          </a:prstGeom>
        </p:spPr>
        <p:txBody>
          <a:bodyPr lIns="0" tIns="0" rIns="0" bIns="0" rtlCol="0" anchor="t">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6. القرارات المتعلقة بخط المنتجات</a:t>
            </a:r>
          </a:p>
          <a:p>
            <a:pPr algn="just" rtl="1"/>
            <a:r>
              <a:rPr lang="ar-EG" sz="2800" b="1" i="0" u="sng" strike="noStrike" baseline="0" dirty="0">
                <a:latin typeface="Sakkal Majalla" panose="02000000000000000000" pitchFamily="2" charset="-78"/>
                <a:cs typeface="Sakkal Majalla" panose="02000000000000000000" pitchFamily="2" charset="-78"/>
              </a:rPr>
              <a:t>ويمكن القول أن </a:t>
            </a:r>
            <a:r>
              <a:rPr lang="ar-EG" sz="2800" b="0" i="0" u="none" strike="noStrike" baseline="0" dirty="0">
                <a:latin typeface="Sakkal Majalla" panose="02000000000000000000" pitchFamily="2" charset="-78"/>
                <a:cs typeface="Sakkal Majalla" panose="02000000000000000000" pitchFamily="2" charset="-78"/>
              </a:rPr>
              <a:t>كل واحدة من الإستراتيجيتين</a:t>
            </a:r>
            <a:r>
              <a:rPr lang="ar-EG" sz="280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تنطوي على إيجابيات وعلى سلبيّات.</a:t>
            </a:r>
            <a:endParaRPr lang="en-US" sz="2800" spc="26" dirty="0">
              <a:solidFill>
                <a:srgbClr val="000000"/>
              </a:solidFill>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ولكن لابدّ قبل الإقدام على هذه الإستراتيجيّة يجب الإجابة عن عدد من الأسئلة المحوريّة: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يستطيع المنتج الجديد أن يدعم نفسه؟</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سيقضي المنتج الجديد على مبيعات المنتجات الأخرى الموجودة؟</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المتاجر الموجودة مستعدة لاستقباله، وبيعه؟</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هل سيعمل المنافسون على ملء هذه الفجوة إذا لم نملأها نحن؟</a:t>
            </a:r>
          </a:p>
          <a:p>
            <a:pPr marL="514350" indent="-514350" algn="just" rtl="1">
              <a:buFont typeface="+mj-lt"/>
              <a:buAutoNum type="arabicPeriod"/>
            </a:pPr>
            <a:r>
              <a:rPr lang="ar-EG" sz="2800" b="0" i="0" u="none" strike="noStrike" baseline="0" dirty="0">
                <a:latin typeface="Sakkal Majalla" panose="02000000000000000000" pitchFamily="2" charset="-78"/>
                <a:cs typeface="Sakkal Majalla" panose="02000000000000000000" pitchFamily="2" charset="-78"/>
              </a:rPr>
              <a:t>ماذا سيحدث إذا لم نفعل شيئًا؟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430075" y="2750025"/>
            <a:ext cx="2997317" cy="1566098"/>
          </a:xfrm>
          <a:custGeom>
            <a:avLst/>
            <a:gdLst/>
            <a:ahLst/>
            <a:cxnLst/>
            <a:rect l="l" t="t" r="r" b="b"/>
            <a:pathLst>
              <a:path w="4495975" h="2349147">
                <a:moveTo>
                  <a:pt x="0" y="0"/>
                </a:moveTo>
                <a:lnTo>
                  <a:pt x="4495975" y="0"/>
                </a:lnTo>
                <a:lnTo>
                  <a:pt x="4495975" y="2349147"/>
                </a:lnTo>
                <a:lnTo>
                  <a:pt x="0" y="23491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mc:AlternateContent xmlns:mc="http://schemas.openxmlformats.org/markup-compatibility/2006" xmlns:p14="http://schemas.microsoft.com/office/powerpoint/2010/main">
    <mc:Choice Requires="p14">
      <p:transition spd="slow" p14:dur="2000" advTm="141487"/>
    </mc:Choice>
    <mc:Fallback xmlns="">
      <p:transition spd="slow" advTm="1414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2626178" y="500900"/>
            <a:ext cx="9385391" cy="127750"/>
            <a:chOff x="0" y="0"/>
            <a:chExt cx="18770782" cy="255500"/>
          </a:xfrm>
        </p:grpSpPr>
        <p:sp>
          <p:nvSpPr>
            <p:cNvPr id="4" name="Freeform 4"/>
            <p:cNvSpPr/>
            <p:nvPr/>
          </p:nvSpPr>
          <p:spPr>
            <a:xfrm>
              <a:off x="0" y="0"/>
              <a:ext cx="18770727" cy="255524"/>
            </a:xfrm>
            <a:custGeom>
              <a:avLst/>
              <a:gdLst/>
              <a:ahLst/>
              <a:cxnLst/>
              <a:rect l="l" t="t" r="r" b="b"/>
              <a:pathLst>
                <a:path w="18770727" h="255524">
                  <a:moveTo>
                    <a:pt x="0" y="0"/>
                  </a:moveTo>
                  <a:lnTo>
                    <a:pt x="18770727" y="0"/>
                  </a:lnTo>
                  <a:lnTo>
                    <a:pt x="18770727" y="255524"/>
                  </a:lnTo>
                  <a:lnTo>
                    <a:pt x="0" y="255524"/>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2"/>
            <a:stretch>
              <a:fillRect t="-59702" b="-54461"/>
            </a:stretch>
          </a:blipFill>
        </p:spPr>
      </p:sp>
      <p:sp>
        <p:nvSpPr>
          <p:cNvPr id="7" name="TextBox 7"/>
          <p:cNvSpPr txBox="1"/>
          <p:nvPr/>
        </p:nvSpPr>
        <p:spPr>
          <a:xfrm>
            <a:off x="85861" y="6316760"/>
            <a:ext cx="2494280" cy="307777"/>
          </a:xfrm>
          <a:prstGeom prst="rect">
            <a:avLst/>
          </a:prstGeom>
        </p:spPr>
        <p:txBody>
          <a:bodyPr lIns="0" tIns="0" rIns="0" bIns="0" rtlCol="0" anchor="t">
            <a:spAutoFit/>
          </a:bodyPr>
          <a:lstStyle/>
          <a:p>
            <a:pPr algn="ct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1157289" y="674849"/>
            <a:ext cx="10854254" cy="5786199"/>
          </a:xfrm>
          <a:prstGeom prst="rect">
            <a:avLst/>
          </a:prstGeom>
        </p:spPr>
        <p:txBody>
          <a:bodyPr wrap="square" lIns="0" tIns="0" rIns="0" bIns="0" rtlCol="0" anchor="t">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6. القرارات المتعلقة بخط المنتجات</a:t>
            </a:r>
          </a:p>
          <a:p>
            <a:pPr algn="just" rtl="1"/>
            <a:r>
              <a:rPr lang="ar-EG" sz="2800" b="0" i="0" u="none" strike="noStrike" baseline="0" dirty="0">
                <a:latin typeface="Sakkal Majalla" panose="02000000000000000000" pitchFamily="2" charset="-78"/>
                <a:cs typeface="Sakkal Majalla" panose="02000000000000000000" pitchFamily="2" charset="-78"/>
              </a:rPr>
              <a:t>وعلى فرض أن الشركة قد قررت ملء الفراغ في خط الإنتاج لديها، فهناك أساليب متعددة لفعل ذلك، </a:t>
            </a:r>
            <a:r>
              <a:rPr lang="ar-EG" sz="2800" b="1" i="0" u="sng" strike="noStrike" baseline="0" dirty="0">
                <a:latin typeface="Sakkal Majalla" panose="02000000000000000000" pitchFamily="2" charset="-78"/>
                <a:cs typeface="Sakkal Majalla" panose="02000000000000000000" pitchFamily="2" charset="-78"/>
              </a:rPr>
              <a:t>وأبرزها ثلاثة أساليب هي:</a:t>
            </a:r>
          </a:p>
          <a:p>
            <a:pPr marL="514350" indent="-514350" algn="just" rtl="1">
              <a:buFont typeface="+mj-lt"/>
              <a:buAutoNum type="arabicPeriod"/>
            </a:pPr>
            <a:r>
              <a:rPr lang="ar-EG" sz="2800" b="1" i="0" u="sng" strike="noStrike" baseline="0" dirty="0">
                <a:latin typeface="Sakkal Majalla" panose="02000000000000000000" pitchFamily="2" charset="-78"/>
                <a:cs typeface="Sakkal Majalla" panose="02000000000000000000" pitchFamily="2" charset="-78"/>
              </a:rPr>
              <a:t>زيادة المنتجات</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بطرح أشكال جديدة من المنتج الأولي، أو منتجات مشابهة له</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1" i="0" u="sng" strike="noStrike" baseline="0" dirty="0">
                <a:latin typeface="Sakkal Majalla" panose="02000000000000000000" pitchFamily="2" charset="-78"/>
                <a:cs typeface="Sakkal Majalla" panose="02000000000000000000" pitchFamily="2" charset="-78"/>
              </a:rPr>
              <a:t>فعلى</a:t>
            </a:r>
            <a:r>
              <a:rPr lang="ar-EG" sz="2800" b="1" u="sng"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سبيل المثال</a:t>
            </a:r>
            <a:r>
              <a:rPr lang="ar-EG" sz="2800" b="0" i="0" u="none" strike="noStrike" baseline="0" dirty="0">
                <a:latin typeface="Sakkal Majalla" panose="02000000000000000000" pitchFamily="2" charset="-78"/>
                <a:cs typeface="Sakkal Majalla" panose="02000000000000000000" pitchFamily="2" charset="-78"/>
              </a:rPr>
              <a:t>: تستطيع شركة متخصصة في صناعة الكاتشب أن تنتج -أيضًا- صلصة بطعم البيتزا، وصلصة بطعم الجوز، وأخرى خاصة بساندويشات الهوت دوغ.</a:t>
            </a:r>
          </a:p>
          <a:p>
            <a:pPr algn="just" rtl="1"/>
            <a:r>
              <a:rPr lang="ar-EG" sz="2800" b="1" dirty="0">
                <a:latin typeface="Sakkal Majalla" panose="02000000000000000000" pitchFamily="2" charset="-78"/>
                <a:cs typeface="Sakkal Majalla" panose="02000000000000000000" pitchFamily="2" charset="-78"/>
              </a:rPr>
              <a:t>2 </a:t>
            </a:r>
            <a:r>
              <a:rPr lang="ar-EG" sz="2800" b="1" i="0" u="none" strike="noStrike" baseline="0" dirty="0">
                <a:latin typeface="Sakkal Majalla" panose="02000000000000000000" pitchFamily="2" charset="-78"/>
                <a:cs typeface="Sakkal Majalla" panose="02000000000000000000" pitchFamily="2" charset="-78"/>
              </a:rPr>
              <a:t>.    </a:t>
            </a:r>
            <a:r>
              <a:rPr lang="ar-EG" sz="2800" b="1" i="0" u="sng" strike="noStrike" baseline="0" dirty="0">
                <a:latin typeface="Sakkal Majalla" panose="02000000000000000000" pitchFamily="2" charset="-78"/>
                <a:cs typeface="Sakkal Majalla" panose="02000000000000000000" pitchFamily="2" charset="-78"/>
              </a:rPr>
              <a:t>توسيع العلامة التجاريّة</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تستطيع الشركة بفضل السمعة القويّة لعلامتها التجاريّة، أن تطرح منتجات جديدة تحت مظلة علامتها التجاريّة. </a:t>
            </a:r>
          </a:p>
          <a:p>
            <a:pPr algn="just" rtl="1"/>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0" i="0" u="none" strike="noStrike" baseline="0" dirty="0">
                <a:latin typeface="Sakkal Majalla" panose="02000000000000000000" pitchFamily="2" charset="-78"/>
                <a:cs typeface="Sakkal Majalla" panose="02000000000000000000" pitchFamily="2" charset="-78"/>
              </a:rPr>
              <a:t>: تقدّم شركة </a:t>
            </a:r>
            <a:r>
              <a:rPr lang="en-US" sz="2800" b="0" i="0" u="none" strike="noStrike" baseline="0" dirty="0">
                <a:latin typeface="Sakkal Majalla" panose="02000000000000000000" pitchFamily="2" charset="-78"/>
                <a:cs typeface="Sakkal Majalla" panose="02000000000000000000" pitchFamily="2" charset="-78"/>
              </a:rPr>
              <a:t>Jell-O </a:t>
            </a:r>
            <a:r>
              <a:rPr lang="ar-EG" sz="2800" b="0" i="0" u="none" strike="noStrike" baseline="0" dirty="0">
                <a:latin typeface="Sakkal Majalla" panose="02000000000000000000" pitchFamily="2" charset="-78"/>
                <a:cs typeface="Sakkal Majalla" panose="02000000000000000000" pitchFamily="2" charset="-78"/>
              </a:rPr>
              <a:t>حلويات منزوعة السكر، وحشوة فطائر تحت العلامة التجاريّة نفسها.</a:t>
            </a:r>
          </a:p>
          <a:p>
            <a:pPr marL="514350" indent="-514350" algn="just" rtl="1">
              <a:buAutoNum type="arabicPeriod" startAt="3"/>
            </a:pPr>
            <a:r>
              <a:rPr lang="ar-EG" sz="2800" b="1" i="0" u="sng" strike="noStrike" baseline="0" dirty="0">
                <a:latin typeface="Sakkal Majalla" panose="02000000000000000000" pitchFamily="2" charset="-78"/>
                <a:cs typeface="Sakkal Majalla" panose="02000000000000000000" pitchFamily="2" charset="-78"/>
              </a:rPr>
              <a:t>العلامة التجاريّة الخاصة</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0" i="0" u="none" strike="noStrike" baseline="0" dirty="0">
                <a:latin typeface="Sakkal Majalla" panose="02000000000000000000" pitchFamily="2" charset="-78"/>
                <a:cs typeface="Sakkal Majalla" panose="02000000000000000000" pitchFamily="2" charset="-78"/>
              </a:rPr>
              <a:t>ويتضمن هذا الأسلوب إنتاج، وتوزيع منتجات مرتبطة بالمنتج الأساس، تحت العلامة التجاريّة للموزع، أو العلامة التجاريّة لشركة أخرى.</a:t>
            </a:r>
          </a:p>
        </p:txBody>
      </p:sp>
      <p:pic>
        <p:nvPicPr>
          <p:cNvPr id="9" name="Picture 8">
            <a:extLst>
              <a:ext uri="{FF2B5EF4-FFF2-40B4-BE49-F238E27FC236}">
                <a16:creationId xmlns:a16="http://schemas.microsoft.com/office/drawing/2014/main" id="{E0A12C7A-27B2-4CA1-8352-FDA7A34629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514" y="3124200"/>
            <a:ext cx="2061550" cy="115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6980"/>
    </mc:Choice>
    <mc:Fallback xmlns="">
      <p:transition spd="slow" advTm="1969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215534" y="2323936"/>
            <a:ext cx="2523456" cy="2210127"/>
          </a:xfrm>
          <a:custGeom>
            <a:avLst/>
            <a:gdLst/>
            <a:ahLst/>
            <a:cxnLst/>
            <a:rect l="l" t="t" r="r" b="b"/>
            <a:pathLst>
              <a:path w="4698154" h="4114800">
                <a:moveTo>
                  <a:pt x="0" y="0"/>
                </a:moveTo>
                <a:lnTo>
                  <a:pt x="4698154" y="0"/>
                </a:lnTo>
                <a:lnTo>
                  <a:pt x="4698154" y="4114800"/>
                </a:lnTo>
                <a:lnTo>
                  <a:pt x="0" y="4114800"/>
                </a:lnTo>
                <a:lnTo>
                  <a:pt x="0" y="0"/>
                </a:lnTo>
                <a:close/>
              </a:path>
            </a:pathLst>
          </a:custGeom>
          <a:blipFill>
            <a:blip r:embed="rId4"/>
            <a:stretch>
              <a:fillRect/>
            </a:stretch>
          </a:blipFill>
        </p:spPr>
        <p:txBody>
          <a:bodyPr/>
          <a:lstStyle/>
          <a:p>
            <a:endParaRPr lang="en-US" dirty="0"/>
          </a:p>
        </p:txBody>
      </p:sp>
      <p:sp>
        <p:nvSpPr>
          <p:cNvPr id="7" name="TextBox 7"/>
          <p:cNvSpPr txBox="1"/>
          <p:nvPr/>
        </p:nvSpPr>
        <p:spPr>
          <a:xfrm>
            <a:off x="-242429" y="6388856"/>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076058" y="616278"/>
            <a:ext cx="8935484" cy="6217087"/>
          </a:xfrm>
          <a:prstGeom prst="rect">
            <a:avLst/>
          </a:prstGeom>
        </p:spPr>
        <p:txBody>
          <a:bodyPr wrap="square" lIns="0" tIns="0" rIns="0" bIns="0" rtlCol="0" anchor="t">
            <a:spAutoFit/>
          </a:bodyPr>
          <a:lstStyle/>
          <a:p>
            <a:pPr algn="just" rtl="1"/>
            <a:r>
              <a:rPr lang="ar-EG" sz="4000" b="1" dirty="0">
                <a:solidFill>
                  <a:srgbClr val="00B0F0"/>
                </a:solidFill>
                <a:latin typeface="Sakkal Majalla" panose="02000000000000000000" pitchFamily="2" charset="-78"/>
                <a:cs typeface="Sakkal Majalla" panose="02000000000000000000" pitchFamily="2" charset="-78"/>
              </a:rPr>
              <a:t>6. القرارات المتعلقة بخط المنتجات</a:t>
            </a:r>
          </a:p>
          <a:p>
            <a:pPr algn="just" rtl="1"/>
            <a:r>
              <a:rPr lang="ar-EG" sz="2800" b="0" i="0" u="none" strike="noStrike" baseline="0" dirty="0">
                <a:latin typeface="Sakkal Majalla" panose="02000000000000000000" pitchFamily="2" charset="-78"/>
                <a:cs typeface="Sakkal Majalla" panose="02000000000000000000" pitchFamily="2" charset="-78"/>
              </a:rPr>
              <a:t>وإلى جانب طلب الزبائن، وضغط المنافسين، هناك أسباب منطقيّة أخرى تدفع الشركات إلى تبني هذه الاستراتيجيّات:</a:t>
            </a:r>
          </a:p>
          <a:p>
            <a:pPr marL="457200" indent="-457200" algn="just" rtl="1">
              <a:buFont typeface="Arial" panose="020B0604020202020204" pitchFamily="34" charset="0"/>
              <a:buChar char="•"/>
            </a:pPr>
            <a:r>
              <a:rPr lang="ar-EG" sz="2800" b="1" i="0" u="sng" strike="noStrike" baseline="0" dirty="0">
                <a:latin typeface="Sakkal Majalla" panose="02000000000000000000" pitchFamily="2" charset="-78"/>
                <a:cs typeface="Sakkal Majalla" panose="02000000000000000000" pitchFamily="2" charset="-78"/>
              </a:rPr>
              <a:t>أولاً-</a:t>
            </a:r>
            <a:r>
              <a:rPr lang="ar-EG" sz="2800" b="0" i="0" u="none" strike="noStrike" baseline="0" dirty="0">
                <a:latin typeface="Sakkal Majalla" panose="02000000000000000000" pitchFamily="2" charset="-78"/>
                <a:cs typeface="Sakkal Majalla" panose="02000000000000000000" pitchFamily="2" charset="-78"/>
              </a:rPr>
              <a:t> قد تحظى المنتجات الإضافيّة بجاذبيّة أكبر، وقاعدة مستهلكين أوسع من المنتج الأصلي.</a:t>
            </a:r>
          </a:p>
          <a:p>
            <a:pPr marL="457200" indent="-457200" algn="just" rtl="1">
              <a:buFont typeface="Arial" panose="020B0604020202020204" pitchFamily="34" charset="0"/>
              <a:buChar char="•"/>
            </a:pPr>
            <a:r>
              <a:rPr lang="ar-EG" sz="2800" b="1" i="0" u="sng" strike="noStrike" baseline="0" dirty="0">
                <a:latin typeface="Sakkal Majalla" panose="02000000000000000000" pitchFamily="2" charset="-78"/>
                <a:cs typeface="Sakkal Majalla" panose="02000000000000000000" pitchFamily="2" charset="-78"/>
              </a:rPr>
              <a:t>ثانيًا-</a:t>
            </a:r>
            <a:r>
              <a:rPr lang="ar-EG" sz="2800" b="0" i="0" u="none" strike="noStrike" baseline="0" dirty="0">
                <a:latin typeface="Sakkal Majalla" panose="02000000000000000000" pitchFamily="2" charset="-78"/>
                <a:cs typeface="Sakkal Majalla" panose="02000000000000000000" pitchFamily="2" charset="-78"/>
              </a:rPr>
              <a:t> قد يزيد المنتج الإضافي من حماس الشركة المصنّعة، والموزعين.</a:t>
            </a:r>
          </a:p>
          <a:p>
            <a:pPr marL="457200" indent="-457200" algn="just" rtl="1">
              <a:buFont typeface="Arial" panose="020B0604020202020204" pitchFamily="34" charset="0"/>
              <a:buChar char="•"/>
            </a:pPr>
            <a:r>
              <a:rPr lang="ar-EG" sz="2800" b="1" i="0" u="sng" strike="noStrike" baseline="0" dirty="0">
                <a:latin typeface="Sakkal Majalla" panose="02000000000000000000" pitchFamily="2" charset="-78"/>
                <a:cs typeface="Sakkal Majalla" panose="02000000000000000000" pitchFamily="2" charset="-78"/>
              </a:rPr>
              <a:t>ثالثًا-</a:t>
            </a:r>
            <a:r>
              <a:rPr lang="ar-EG" sz="2800" b="0" i="0" u="none" strike="noStrike" baseline="0" dirty="0">
                <a:latin typeface="Sakkal Majalla" panose="02000000000000000000" pitchFamily="2" charset="-78"/>
                <a:cs typeface="Sakkal Majalla" panose="02000000000000000000" pitchFamily="2" charset="-78"/>
              </a:rPr>
              <a:t> تشغل المنتجات الجديدة مساحة على الأرفف في المتاجر والأسواق، وذلك يعني حرمان المنافسين من شغل هذه المساحات.</a:t>
            </a:r>
          </a:p>
          <a:p>
            <a:pPr marL="457200" indent="-457200" algn="just" rtl="1">
              <a:buFont typeface="Arial" panose="020B0604020202020204" pitchFamily="34" charset="0"/>
              <a:buChar char="•"/>
            </a:pPr>
            <a:r>
              <a:rPr lang="ar-EG" sz="2800" b="1" i="0" u="sng" strike="noStrike" baseline="0" dirty="0">
                <a:latin typeface="Sakkal Majalla" panose="02000000000000000000" pitchFamily="2" charset="-78"/>
                <a:cs typeface="Sakkal Majalla" panose="02000000000000000000" pitchFamily="2" charset="-78"/>
              </a:rPr>
              <a:t>أخيرًا-</a:t>
            </a:r>
            <a:r>
              <a:rPr lang="ar-EG" sz="2800" b="0" i="0" u="none" strike="noStrike" baseline="0" dirty="0">
                <a:latin typeface="Sakkal Majalla" panose="02000000000000000000" pitchFamily="2" charset="-78"/>
                <a:cs typeface="Sakkal Majalla" panose="02000000000000000000" pitchFamily="2" charset="-78"/>
              </a:rPr>
              <a:t> تساعد المنتجات الجديدة المنتج الأصلي على مواكبة السوق، ومع ذلك، ثمة خطر حقيقي يجب أخذه في الحسبان، فما لم تكن هناك أسواق للمنتجات الجديدة، فسوف تستحوذ هذه المنتجات على مبيعات المنتج الأصلي، وسوف يؤدي ذلك إلى تراجع الأرباح.</a:t>
            </a:r>
          </a:p>
          <a:p>
            <a:pPr algn="just" rtl="1"/>
            <a:r>
              <a:rPr lang="ar-EG" sz="2800" b="1" i="0" u="sng" strike="noStrike" baseline="0" dirty="0">
                <a:latin typeface="Sakkal Majalla" panose="02000000000000000000" pitchFamily="2" charset="-78"/>
                <a:cs typeface="Sakkal Majalla" panose="02000000000000000000" pitchFamily="2" charset="-78"/>
              </a:rPr>
              <a:t>تمثل إستراتيجيّة تقليم خط الإنتاج:</a:t>
            </a:r>
            <a:r>
              <a:rPr lang="ar-EG" sz="2800" b="1" i="0" strike="noStrike" baseline="0" dirty="0">
                <a:latin typeface="Sakkal Majalla" panose="02000000000000000000" pitchFamily="2" charset="-78"/>
                <a:cs typeface="Sakkal Majalla" panose="02000000000000000000" pitchFamily="2" charset="-78"/>
              </a:rPr>
              <a:t> </a:t>
            </a:r>
            <a:r>
              <a:rPr lang="ar-EG" sz="2800" b="0" i="0" u="none" strike="noStrike" baseline="0" dirty="0">
                <a:latin typeface="Sakkal Majalla" panose="02000000000000000000" pitchFamily="2" charset="-78"/>
                <a:cs typeface="Sakkal Majalla" panose="02000000000000000000" pitchFamily="2" charset="-78"/>
              </a:rPr>
              <a:t>عمليّة التخلص من المنتجات التي لم تعد تساهم في تحقيق الأرباح للشركة، فالطلب على أي منتج سوف يتراجع عاجلاً، أم آجلاً، الأمر الذي يتطلب إلغاءه، وهذا من بديهيات التسويق</a:t>
            </a:r>
            <a:r>
              <a:rPr lang="ar-EG" sz="2800" dirty="0">
                <a:latin typeface="Sakkal Majalla" panose="02000000000000000000" pitchFamily="2" charset="-78"/>
                <a:cs typeface="Sakkal Majalla" panose="02000000000000000000" pitchFamily="2" charset="-78"/>
              </a:rPr>
              <a:t>.</a:t>
            </a:r>
            <a:endParaRPr lang="en-US" sz="2800" dirty="0">
              <a:solidFill>
                <a:srgbClr val="0D0D0D"/>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6905"/>
    </mc:Choice>
    <mc:Fallback xmlns="">
      <p:transition spd="slow" advTm="18690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2614740" y="869116"/>
            <a:ext cx="9408239" cy="5355312"/>
          </a:xfrm>
          <a:prstGeom prst="rect">
            <a:avLst/>
          </a:prstGeom>
        </p:spPr>
        <p:txBody>
          <a:bodyPr wrap="square" lIns="0" tIns="0" rIns="0" bIns="0" rtlCol="0" anchor="t">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7. إلغاء المنتج</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إن كل منتج لابدّ له من نهاية، ولكن قدرتنا على فهم هذه المرحلة هي الأقل من بين جميع مراحل حياة المنتج</a:t>
            </a:r>
            <a:r>
              <a:rPr lang="ar-EG" sz="2800" dirty="0">
                <a:solidFill>
                  <a:srgbClr val="000000"/>
                </a:solidFill>
                <a:latin typeface="Sakkal Majalla" panose="02000000000000000000" pitchFamily="2" charset="-78"/>
                <a:cs typeface="Sakkal Majalla" panose="02000000000000000000" pitchFamily="2" charset="-78"/>
              </a:rPr>
              <a:t>.</a:t>
            </a:r>
            <a:endParaRPr lang="ar-EG" sz="2800" b="0" i="0" u="none" strike="noStrike" baseline="0" dirty="0">
              <a:solidFill>
                <a:srgbClr val="000000"/>
              </a:solidFill>
              <a:latin typeface="Sakkal Majalla" panose="02000000000000000000" pitchFamily="2" charset="-78"/>
              <a:cs typeface="Sakkal Majalla" panose="02000000000000000000" pitchFamily="2" charset="-78"/>
            </a:endParaRP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هناك العديد من الأسباب لإلغاء المنتج بعد نضجه:</a:t>
            </a:r>
          </a:p>
          <a:p>
            <a:pPr marL="457200" indent="-457200" algn="just" rtl="1">
              <a:buFont typeface="Arial" panose="020B0604020202020204" pitchFamily="34" charset="0"/>
              <a:buChar char="•"/>
            </a:pPr>
            <a:r>
              <a:rPr lang="ar-EG" sz="2800" b="1" i="0" u="sng" strike="noStrike" baseline="0" dirty="0">
                <a:solidFill>
                  <a:srgbClr val="000000"/>
                </a:solidFill>
                <a:latin typeface="Sakkal Majalla" panose="02000000000000000000" pitchFamily="2" charset="-78"/>
                <a:cs typeface="Sakkal Majalla" panose="02000000000000000000" pitchFamily="2" charset="-78"/>
              </a:rPr>
              <a:t>أولها-</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أن يسبب المنتج خسارة مالية للشركة، ولكن يجب أن تتأكد الشركة في البداية أن المنتج هو سبب الخسارة فعلاً، وليس خللاً في نظام المحاسبة مثلاً.</a:t>
            </a:r>
          </a:p>
          <a:p>
            <a:pPr marL="457200" indent="-457200" algn="just" rtl="1">
              <a:buFont typeface="Arial" panose="020B0604020202020204" pitchFamily="34" charset="0"/>
              <a:buChar char="•"/>
            </a:pPr>
            <a:r>
              <a:rPr lang="ar-EG" sz="2800" b="1" i="0" u="sng" strike="noStrike" baseline="0" dirty="0">
                <a:solidFill>
                  <a:srgbClr val="000000"/>
                </a:solidFill>
                <a:latin typeface="Sakkal Majalla" panose="02000000000000000000" pitchFamily="2" charset="-78"/>
                <a:cs typeface="Sakkal Majalla" panose="02000000000000000000" pitchFamily="2" charset="-78"/>
              </a:rPr>
              <a:t>ثانيًا-</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تلجأ الشركات التي تمتلك خطوط إنتاج كبيرة في بعض الأحيان، وهذا يعني إلغاء المنتج الأضعف، وتُعرف هذه العمليّة ب «تبسيط خط الإنتاج ». </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إن وجود كثير من المنتجات في خط الإنتاج لدى الشركة، يؤدي إلى تشتيت مواردها الماليّة، والتسويقيّة، والإنتاجيّة، كما أن بعض المنتجات قد يستهدف أسواقًا متداخلة، وهو ما يؤدي إلى المنافسة الداخليّة بين منتجات الشركة نفسها، ويربك المستهلكين، وبالتالي، تضع بعض الشركات معايير محددة لتقييم المنتجات، وتلغي المنتجات الأضعف أو الأسوأ.</a:t>
            </a:r>
          </a:p>
        </p:txBody>
      </p:sp>
      <p:sp>
        <p:nvSpPr>
          <p:cNvPr id="7" name="Freeform 7"/>
          <p:cNvSpPr/>
          <p:nvPr/>
        </p:nvSpPr>
        <p:spPr>
          <a:xfrm>
            <a:off x="72944" y="2487385"/>
            <a:ext cx="2553234" cy="2530893"/>
          </a:xfrm>
          <a:custGeom>
            <a:avLst/>
            <a:gdLst/>
            <a:ahLst/>
            <a:cxnLst/>
            <a:rect l="l" t="t" r="r" b="b"/>
            <a:pathLst>
              <a:path w="4151122" h="4114800">
                <a:moveTo>
                  <a:pt x="0" y="0"/>
                </a:moveTo>
                <a:lnTo>
                  <a:pt x="4151122" y="0"/>
                </a:lnTo>
                <a:lnTo>
                  <a:pt x="415112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sp>
        <p:nvSpPr>
          <p:cNvPr id="8" name="TextBox 8"/>
          <p:cNvSpPr txBox="1"/>
          <p:nvPr/>
        </p:nvSpPr>
        <p:spPr>
          <a:xfrm>
            <a:off x="-175602" y="6375709"/>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88987"/>
    </mc:Choice>
    <mc:Fallback xmlns="">
      <p:transition spd="slow" advTm="18898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pic>
        <p:nvPicPr>
          <p:cNvPr id="6" name="Picture 6"/>
          <p:cNvPicPr>
            <a:picLocks noChangeAspect="1"/>
          </p:cNvPicPr>
          <p:nvPr/>
        </p:nvPicPr>
        <p:blipFill>
          <a:blip r:embed="rId4"/>
          <a:srcRect/>
          <a:stretch>
            <a:fillRect/>
          </a:stretch>
        </p:blipFill>
        <p:spPr>
          <a:xfrm>
            <a:off x="516086" y="2289906"/>
            <a:ext cx="2917694" cy="2655102"/>
          </a:xfrm>
          <a:prstGeom prst="rect">
            <a:avLst/>
          </a:prstGeom>
        </p:spPr>
      </p:pic>
      <p:sp>
        <p:nvSpPr>
          <p:cNvPr id="7" name="TextBox 7"/>
          <p:cNvSpPr txBox="1"/>
          <p:nvPr/>
        </p:nvSpPr>
        <p:spPr>
          <a:xfrm>
            <a:off x="9325585" y="6316761"/>
            <a:ext cx="2494280" cy="307777"/>
          </a:xfrm>
          <a:prstGeom prst="rect">
            <a:avLst/>
          </a:prstGeom>
        </p:spPr>
        <p:txBody>
          <a:bodyPr lIns="0" tIns="0" rIns="0" bIns="0" rtlCol="0" anchor="t">
            <a:spAutoFit/>
          </a:bodyPr>
          <a:lstStyle/>
          <a:p>
            <a:pPr rtl="1">
              <a:lnSpc>
                <a:spcPts val="2400"/>
              </a:lnSpc>
            </a:pPr>
            <a:r>
              <a:rPr lang="en-US" sz="2000" spc="19">
                <a:solidFill>
                  <a:srgbClr val="000000"/>
                </a:solidFill>
                <a:latin typeface="Sakkal Majalla" panose="02000000000000000000" pitchFamily="2" charset="-78"/>
                <a:cs typeface="Sakkal Majalla" panose="02000000000000000000" pitchFamily="2" charset="-78"/>
              </a:rPr>
              <a:t>www.midocean.ae</a:t>
            </a:r>
          </a:p>
        </p:txBody>
      </p:sp>
      <p:sp>
        <p:nvSpPr>
          <p:cNvPr id="8" name="TextBox 8"/>
          <p:cNvSpPr txBox="1"/>
          <p:nvPr/>
        </p:nvSpPr>
        <p:spPr>
          <a:xfrm>
            <a:off x="3625485" y="1346430"/>
            <a:ext cx="8386085" cy="3447098"/>
          </a:xfrm>
          <a:prstGeom prst="rect">
            <a:avLst/>
          </a:prstGeom>
        </p:spPr>
        <p:txBody>
          <a:bodyPr lIns="0" tIns="0" rIns="0" bIns="0" rtlCol="0" anchor="t">
            <a:spAutoFit/>
          </a:bodyPr>
          <a:lstStyle/>
          <a:p>
            <a:pPr marL="457200" indent="-457200" algn="just" rtl="1">
              <a:buFont typeface="Arial" panose="020B0604020202020204" pitchFamily="34" charset="0"/>
              <a:buChar char="•"/>
            </a:pPr>
            <a:r>
              <a:rPr lang="ar-EG" sz="2800" b="1" i="0" u="sng" strike="noStrike" baseline="0" dirty="0">
                <a:solidFill>
                  <a:srgbClr val="000000"/>
                </a:solidFill>
                <a:latin typeface="Sakkal Majalla" panose="02000000000000000000" pitchFamily="2" charset="-78"/>
                <a:cs typeface="Sakkal Majalla" panose="02000000000000000000" pitchFamily="2" charset="-78"/>
              </a:rPr>
              <a:t>ثالثًا-</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قد تتطلب بعض المنتجات الضعيفة قدرًا كبيرًا من التكاليف غير المباشرة، مثل جهد الإدارة ووقتها، وتكلفة التخزين، والترويج، بالإضافة إلى تأثيرها على سمعة الشركة، ونحو ذلك. </a:t>
            </a:r>
          </a:p>
          <a:p>
            <a:pPr marL="457200" indent="-457200" algn="just" rtl="1">
              <a:buFont typeface="Arial" panose="020B0604020202020204" pitchFamily="34" charset="0"/>
              <a:buChar char="•"/>
            </a:pPr>
            <a:r>
              <a:rPr lang="ar-EG" sz="2800" b="1" i="0" u="sng" strike="noStrike" baseline="0" dirty="0">
                <a:latin typeface="Sakkal Majalla" panose="02000000000000000000" pitchFamily="2" charset="-78"/>
                <a:cs typeface="Sakkal Majalla" panose="02000000000000000000" pitchFamily="2" charset="-78"/>
              </a:rPr>
              <a:t>رابعًا</a:t>
            </a:r>
            <a:r>
              <a:rPr lang="ar-EG" sz="2800" b="0" i="0" u="none" strike="noStrike" baseline="0" dirty="0">
                <a:latin typeface="Sakkal Majalla" panose="02000000000000000000" pitchFamily="2" charset="-78"/>
                <a:cs typeface="Sakkal Majalla" panose="02000000000000000000" pitchFamily="2" charset="-78"/>
              </a:rPr>
              <a:t> أسباب إلغاء المنتج- تكلفة الفرصة البديلة، فحتى لو كان المنتج ناضجًا، ومدرًا للأرباح، وتكاليفه معقولة، ومبررة، فإن الشركة قد تفضل إلغاءه، وتوجيه مواردها إلى منتج جديد، قادر على تحقيق أرباح أكبر. </a:t>
            </a:r>
          </a:p>
          <a:p>
            <a:pPr algn="just" rtl="1"/>
            <a:r>
              <a:rPr lang="ar-EG" sz="2800" b="0" i="0" u="none" strike="noStrike" baseline="0" dirty="0">
                <a:latin typeface="Sakkal Majalla" panose="02000000000000000000" pitchFamily="2" charset="-78"/>
                <a:cs typeface="Sakkal Majalla" panose="02000000000000000000" pitchFamily="2" charset="-78"/>
              </a:rPr>
              <a:t>في النهاية، يتطلب إلغاء المنتج وجود إجراءات محددة، ولكن حتى بعد إلغاء المنتج، قد تلجأ الشركة في بعض الأحيان إلى إعادة طرحه مجددًا.</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10" name="TextBox 9">
            <a:extLst>
              <a:ext uri="{FF2B5EF4-FFF2-40B4-BE49-F238E27FC236}">
                <a16:creationId xmlns:a16="http://schemas.microsoft.com/office/drawing/2014/main" id="{4CF8E828-1F0A-45E8-A385-C3B4B93649B6}"/>
              </a:ext>
            </a:extLst>
          </p:cNvPr>
          <p:cNvSpPr txBox="1"/>
          <p:nvPr/>
        </p:nvSpPr>
        <p:spPr>
          <a:xfrm>
            <a:off x="5896492" y="704180"/>
            <a:ext cx="6115050" cy="707886"/>
          </a:xfrm>
          <a:prstGeom prst="rect">
            <a:avLst/>
          </a:prstGeom>
          <a:noFill/>
        </p:spPr>
        <p:txBody>
          <a:bodyPr wrap="square">
            <a:spAutoFit/>
          </a:bodyPr>
          <a:lstStyle/>
          <a:p>
            <a:pPr algn="just" rtl="1"/>
            <a:r>
              <a:rPr lang="ar-EG" sz="4000" b="1" i="0" u="none" strike="noStrike" baseline="0" dirty="0">
                <a:solidFill>
                  <a:srgbClr val="00B0F0"/>
                </a:solidFill>
                <a:latin typeface="Sakkal Majalla" panose="02000000000000000000" pitchFamily="2" charset="-78"/>
                <a:cs typeface="Sakkal Majalla" panose="02000000000000000000" pitchFamily="2" charset="-78"/>
              </a:rPr>
              <a:t>7. إلغاء المنتج</a:t>
            </a:r>
          </a:p>
        </p:txBody>
      </p:sp>
    </p:spTree>
  </p:cSld>
  <p:clrMapOvr>
    <a:masterClrMapping/>
  </p:clrMapOvr>
  <mc:AlternateContent xmlns:mc="http://schemas.openxmlformats.org/markup-compatibility/2006" xmlns:p14="http://schemas.microsoft.com/office/powerpoint/2010/main">
    <mc:Choice Requires="p14">
      <p:transition spd="slow" p14:dur="2000" advTm="115013"/>
    </mc:Choice>
    <mc:Fallback xmlns="">
      <p:transition spd="slow" advTm="11501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TextBox 5"/>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6" name="Freeform 6"/>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357849" y="2136338"/>
            <a:ext cx="8568965" cy="1723549"/>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لقد أدركت الشركات منذ عقود طويلة أن مفتاح نجاحها، وقدرتها على البقاء، يكمن في طرح منتجات جديدة، أو تحسين المنتجات الموجودة؛ ولذلك أصبحت إدارة المنتجات جزءًا لا يتجزأ من عمل الشركات، وباتت العديد من الشركات تطور منتجاتها وفق آليات منظمة، وبالاعتماد على بيانات شاملة ودقيقة.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Freeform 8"/>
          <p:cNvSpPr/>
          <p:nvPr/>
        </p:nvSpPr>
        <p:spPr>
          <a:xfrm>
            <a:off x="394172" y="2136338"/>
            <a:ext cx="2678361" cy="2743200"/>
          </a:xfrm>
          <a:custGeom>
            <a:avLst/>
            <a:gdLst/>
            <a:ahLst/>
            <a:cxnLst/>
            <a:rect l="l" t="t" r="r" b="b"/>
            <a:pathLst>
              <a:path w="4017541" h="4114800">
                <a:moveTo>
                  <a:pt x="0" y="0"/>
                </a:moveTo>
                <a:lnTo>
                  <a:pt x="4017541" y="0"/>
                </a:lnTo>
                <a:lnTo>
                  <a:pt x="4017541"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E995F76D-F445-417D-A631-1834D584F22C}"/>
              </a:ext>
            </a:extLst>
          </p:cNvPr>
          <p:cNvSpPr txBox="1"/>
          <p:nvPr/>
        </p:nvSpPr>
        <p:spPr>
          <a:xfrm>
            <a:off x="5833196" y="1271450"/>
            <a:ext cx="6093618" cy="707886"/>
          </a:xfrm>
          <a:prstGeom prst="rect">
            <a:avLst/>
          </a:prstGeom>
          <a:noFill/>
        </p:spPr>
        <p:txBody>
          <a:bodyPr wrap="square">
            <a:spAutoFit/>
          </a:bodyPr>
          <a:lstStyle/>
          <a:p>
            <a:pPr algn="r" rtl="1"/>
            <a:r>
              <a:rPr lang="ar-EG" sz="4000" b="1" i="0" u="none" strike="noStrike" baseline="0" dirty="0">
                <a:solidFill>
                  <a:srgbClr val="FF0000"/>
                </a:solidFill>
                <a:latin typeface="Cairo-Bold"/>
              </a:rPr>
              <a:t>استراتيجيّات تطوير المنتج الجديد</a:t>
            </a:r>
            <a:endParaRPr lang="en-US" sz="4000"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2872"/>
    </mc:Choice>
    <mc:Fallback xmlns="">
      <p:transition spd="slow" advTm="4287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7" name="TextBox 7"/>
          <p:cNvSpPr txBox="1"/>
          <p:nvPr/>
        </p:nvSpPr>
        <p:spPr>
          <a:xfrm>
            <a:off x="-303235" y="6314835"/>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684201" y="1155869"/>
            <a:ext cx="8282498" cy="5601533"/>
          </a:xfrm>
          <a:prstGeom prst="rect">
            <a:avLst/>
          </a:prstGeom>
        </p:spPr>
        <p:txBody>
          <a:bodyPr wrap="square"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ما زال هذا السؤال واحدًا من أصعب الأسئلة التي تواجه المسوّقين وهو: هل يُعد آخر تلفزيون أصدرته </a:t>
            </a:r>
            <a:r>
              <a:rPr lang="en-US" sz="2800" dirty="0" err="1">
                <a:latin typeface="Sakkal Majalla" panose="02000000000000000000" pitchFamily="2" charset="-78"/>
                <a:cs typeface="Sakkal Majalla" panose="02000000000000000000" pitchFamily="2" charset="-78"/>
              </a:rPr>
              <a:t>sony</a:t>
            </a:r>
            <a:r>
              <a:rPr lang="ar-EG" sz="2800" b="0" i="0" u="none" strike="noStrike" baseline="0" dirty="0">
                <a:latin typeface="Sakkal Majalla" panose="02000000000000000000" pitchFamily="2" charset="-78"/>
                <a:cs typeface="Sakkal Majalla" panose="02000000000000000000" pitchFamily="2" charset="-78"/>
              </a:rPr>
              <a:t> منتجًا جديدًا، رغم أنه يشبه الموديل السابق الذي أصدرته العام الماضي بنسبة 95% ؟ </a:t>
            </a:r>
            <a:endParaRPr lang="en-US"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هل تُعد السَّلطة المعلبة منتجًا جديدًا، رغم أن العلبة هي الشيء الوحيد الجديد فيها؟</a:t>
            </a:r>
          </a:p>
          <a:p>
            <a:pPr algn="just" rtl="1"/>
            <a:r>
              <a:rPr lang="ar-EG" sz="2800" b="0" i="0" u="none" strike="noStrike" baseline="0" dirty="0">
                <a:latin typeface="Sakkal Majalla" panose="02000000000000000000" pitchFamily="2" charset="-78"/>
                <a:cs typeface="Sakkal Majalla" panose="02000000000000000000" pitchFamily="2" charset="-78"/>
              </a:rPr>
              <a:t>في الحقيقة، لطالما استخدمت الشركات كلمة «جديد » مع منتجات مشكوك في أمرها، </a:t>
            </a:r>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0" i="0" u="none" strike="noStrike" baseline="0" dirty="0">
                <a:latin typeface="Sakkal Majalla" panose="02000000000000000000" pitchFamily="2" charset="-78"/>
                <a:cs typeface="Sakkal Majalla" panose="02000000000000000000" pitchFamily="2" charset="-78"/>
              </a:rPr>
              <a:t>: قد تلجأ الشركات ببساطة إلى وضع منتجاتها القديمة في أغلفة، أو حاويات جديدة، ثم تسوقها على أنها منتجات جديدة، حتى الشركات الصناعيّة، تلجأ إلى حيل مشابهة</a:t>
            </a:r>
            <a:r>
              <a:rPr lang="ar-EG" sz="2800" dirty="0">
                <a:latin typeface="Sakkal Majalla" panose="02000000000000000000" pitchFamily="2" charset="-78"/>
                <a:cs typeface="Sakkal Majalla" panose="02000000000000000000" pitchFamily="2" charset="-78"/>
              </a:rPr>
              <a:t>.</a:t>
            </a:r>
            <a:r>
              <a:rPr lang="ar-EG" sz="2800" b="0" i="0" u="none" strike="noStrike" baseline="0" dirty="0">
                <a:latin typeface="Sakkal Majalla" panose="02000000000000000000" pitchFamily="2" charset="-78"/>
                <a:cs typeface="Sakkal Majalla" panose="02000000000000000000" pitchFamily="2" charset="-78"/>
              </a:rPr>
              <a:t> </a:t>
            </a:r>
          </a:p>
          <a:p>
            <a:pPr algn="just" rtl="1"/>
            <a:r>
              <a:rPr lang="ar-EG" sz="2800" b="1" i="0" u="sng" strike="noStrike" baseline="0" dirty="0">
                <a:latin typeface="Sakkal Majalla" panose="02000000000000000000" pitchFamily="2" charset="-78"/>
                <a:cs typeface="Sakkal Majalla" panose="02000000000000000000" pitchFamily="2" charset="-78"/>
              </a:rPr>
              <a:t>فعلى سبيل المثال</a:t>
            </a:r>
            <a:r>
              <a:rPr lang="ar-EG" sz="2800" b="0" i="0" u="none" strike="noStrike" baseline="0" dirty="0">
                <a:latin typeface="Sakkal Majalla" panose="02000000000000000000" pitchFamily="2" charset="-78"/>
                <a:cs typeface="Sakkal Majalla" panose="02000000000000000000" pitchFamily="2" charset="-78"/>
              </a:rPr>
              <a:t>: قد تُدخل شركة حاسوب بعض التعديلات البسيطة على منتجاتها، أو تطوّر بعض البرمجيات لفئة معيّنة من المستهلكين مثل: المصارف، ثم تدّعي أنها تقدّم منتجات جديدة</a:t>
            </a:r>
            <a:r>
              <a:rPr lang="ar-EG" sz="2800" dirty="0">
                <a:latin typeface="Sakkal Majalla" panose="02000000000000000000" pitchFamily="2" charset="-78"/>
                <a:cs typeface="Sakkal Majalla" panose="02000000000000000000" pitchFamily="2" charset="-78"/>
              </a:rPr>
              <a:t>.</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وأخيرًا، قد تضيف بعض الشركات منتجًا موجودًا لديها بالفعل إلى خط الإنتاج، ثم تزعم أنه منتج جديد، رغم أنه ليس كذلك بالنسبة إلى المستهلكين.</a:t>
            </a:r>
          </a:p>
        </p:txBody>
      </p:sp>
      <p:sp>
        <p:nvSpPr>
          <p:cNvPr id="9" name="TextBox 9"/>
          <p:cNvSpPr txBox="1"/>
          <p:nvPr/>
        </p:nvSpPr>
        <p:spPr>
          <a:xfrm>
            <a:off x="7093572" y="713440"/>
            <a:ext cx="4873127" cy="442429"/>
          </a:xfrm>
          <a:prstGeom prst="rect">
            <a:avLst/>
          </a:prstGeom>
        </p:spPr>
        <p:txBody>
          <a:bodyPr lIns="0" tIns="0" rIns="0" bIns="0" rtlCol="0" anchor="t">
            <a:spAutoFit/>
          </a:bodyPr>
          <a:lstStyle/>
          <a:p>
            <a:pPr algn="r" rtl="1">
              <a:lnSpc>
                <a:spcPts val="3039"/>
              </a:lnSpc>
              <a:spcBef>
                <a:spcPct val="0"/>
              </a:spcBef>
            </a:pPr>
            <a:r>
              <a:rPr lang="ar-EG" sz="4000" b="1" i="0" u="none" strike="noStrike" baseline="0" dirty="0">
                <a:solidFill>
                  <a:srgbClr val="FF0000"/>
                </a:solidFill>
                <a:latin typeface="Sakkal Majalla" panose="02000000000000000000" pitchFamily="2" charset="-78"/>
                <a:cs typeface="Sakkal Majalla" panose="02000000000000000000" pitchFamily="2" charset="-78"/>
              </a:rPr>
              <a:t>ما هو المنتج الجديد؟</a:t>
            </a:r>
            <a:endParaRPr lang="en-US" sz="4000" b="1" spc="23" dirty="0">
              <a:solidFill>
                <a:srgbClr val="FF000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0A0F7463-42DE-46FE-9619-649B189FA0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800000" flipH="1" flipV="1">
            <a:off x="943906" y="2629976"/>
            <a:ext cx="2447924" cy="137695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3005"/>
    </mc:Choice>
    <mc:Fallback xmlns="">
      <p:transition spd="slow" advTm="1530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563011" y="1920895"/>
            <a:ext cx="8562605" cy="1723549"/>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ما الذي يجعل المنتج جديدًا؟ هل هي التقنية؟ أم المزايا؟ أم السعر؟ لذلك من الضروري وضع تصوّر دقيق لكلمة «جديد » واختيار إستراتيجيّة التسويق الملائمة بناءً على ذلك.</a:t>
            </a:r>
          </a:p>
          <a:p>
            <a:pPr algn="just" rtl="1"/>
            <a:r>
              <a:rPr lang="ar-EG" sz="2800" b="0" i="0" u="none" strike="noStrike" baseline="0" dirty="0">
                <a:latin typeface="Sakkal Majalla" panose="02000000000000000000" pitchFamily="2" charset="-78"/>
                <a:cs typeface="Sakkal Majalla" panose="02000000000000000000" pitchFamily="2" charset="-78"/>
              </a:rPr>
              <a:t>ولعل أفضل طريقة لوضع هذا التصور، هي النظر إلى المنتج من زاويتين مختلفتين، من</a:t>
            </a:r>
          </a:p>
          <a:p>
            <a:pPr algn="just" rtl="1"/>
            <a:r>
              <a:rPr lang="ar-EG" sz="2800" b="0" i="0" u="none" strike="noStrike" baseline="0" dirty="0">
                <a:latin typeface="Sakkal Majalla" panose="02000000000000000000" pitchFamily="2" charset="-78"/>
                <a:cs typeface="Sakkal Majalla" panose="02000000000000000000" pitchFamily="2" charset="-78"/>
              </a:rPr>
              <a:t>زاوية المستهلك، ومن زاوية المنتِج.</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519048" y="2545603"/>
            <a:ext cx="2738213" cy="2743200"/>
          </a:xfrm>
          <a:custGeom>
            <a:avLst/>
            <a:gdLst/>
            <a:ahLst/>
            <a:cxnLst/>
            <a:rect l="l" t="t" r="r" b="b"/>
            <a:pathLst>
              <a:path w="4107319" h="4114800">
                <a:moveTo>
                  <a:pt x="0" y="0"/>
                </a:moveTo>
                <a:lnTo>
                  <a:pt x="4107319" y="0"/>
                </a:lnTo>
                <a:lnTo>
                  <a:pt x="410731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a:extLst>
              <a:ext uri="{FF2B5EF4-FFF2-40B4-BE49-F238E27FC236}">
                <a16:creationId xmlns:a16="http://schemas.microsoft.com/office/drawing/2014/main" id="{0E3C67C7-9073-42BF-B389-CF4111694605}"/>
              </a:ext>
            </a:extLst>
          </p:cNvPr>
          <p:cNvSpPr txBox="1"/>
          <p:nvPr/>
        </p:nvSpPr>
        <p:spPr>
          <a:xfrm>
            <a:off x="6889021" y="836908"/>
            <a:ext cx="4873127" cy="442429"/>
          </a:xfrm>
          <a:prstGeom prst="rect">
            <a:avLst/>
          </a:prstGeom>
        </p:spPr>
        <p:txBody>
          <a:bodyPr lIns="0" tIns="0" rIns="0" bIns="0" rtlCol="0" anchor="t">
            <a:spAutoFit/>
          </a:bodyPr>
          <a:lstStyle/>
          <a:p>
            <a:pPr algn="r" rtl="1">
              <a:lnSpc>
                <a:spcPts val="3039"/>
              </a:lnSpc>
              <a:spcBef>
                <a:spcPct val="0"/>
              </a:spcBef>
            </a:pPr>
            <a:r>
              <a:rPr lang="ar-EG" sz="4000" b="1" i="0" u="none" strike="noStrike" baseline="0" dirty="0">
                <a:solidFill>
                  <a:srgbClr val="FF0000"/>
                </a:solidFill>
                <a:latin typeface="Sakkal Majalla" panose="02000000000000000000" pitchFamily="2" charset="-78"/>
                <a:cs typeface="Sakkal Majalla" panose="02000000000000000000" pitchFamily="2" charset="-78"/>
              </a:rPr>
              <a:t>ما هو المنتج الجديد؟</a:t>
            </a:r>
            <a:endParaRPr lang="en-US" sz="4000" b="1" spc="23" dirty="0">
              <a:solidFill>
                <a:srgbClr val="FF000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6510"/>
    </mc:Choice>
    <mc:Fallback xmlns="">
      <p:transition spd="slow" advTm="3651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462102" y="2007889"/>
            <a:ext cx="8485422" cy="4739759"/>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ينظر المستهلكون إلى المنتج على أنه جديد من نواحٍ متعددة، </a:t>
            </a:r>
            <a:r>
              <a:rPr lang="ar-EG" sz="2800" b="1" i="0" u="sng" strike="noStrike" baseline="0" dirty="0">
                <a:latin typeface="Sakkal Majalla" panose="02000000000000000000" pitchFamily="2" charset="-78"/>
                <a:cs typeface="Sakkal Majalla" panose="02000000000000000000" pitchFamily="2" charset="-78"/>
              </a:rPr>
              <a:t>مثل:</a:t>
            </a:r>
            <a:r>
              <a:rPr lang="ar-EG" sz="2800" b="0" i="0" u="none" strike="noStrike" baseline="0" dirty="0">
                <a:latin typeface="Sakkal Majalla" panose="02000000000000000000" pitchFamily="2" charset="-78"/>
                <a:cs typeface="Sakkal Majalla" panose="02000000000000000000" pitchFamily="2" charset="-78"/>
              </a:rPr>
              <a:t> مدى الحاجة إلى تغيير طريقة استهلاك المنتج، وكذلك مدى خبرة المستهلك في التعامل معه، ويشير خبير التسويق </a:t>
            </a:r>
            <a:r>
              <a:rPr lang="en-US" sz="2800" b="0" i="0" u="none" strike="noStrike" baseline="0" dirty="0">
                <a:latin typeface="Sakkal Majalla" panose="02000000000000000000" pitchFamily="2" charset="-78"/>
                <a:cs typeface="Sakkal Majalla" panose="02000000000000000000" pitchFamily="2" charset="-78"/>
              </a:rPr>
              <a:t>Robertson Cooper </a:t>
            </a:r>
            <a:r>
              <a:rPr lang="ar-EG" sz="2800" b="0" i="0" u="none" strike="noStrike" baseline="0" dirty="0">
                <a:latin typeface="Sakkal Majalla" panose="02000000000000000000" pitchFamily="2" charset="-78"/>
                <a:cs typeface="Sakkal Majalla" panose="02000000000000000000" pitchFamily="2" charset="-78"/>
              </a:rPr>
              <a:t> روبرتسون كوبر إلى أن تصنيف المنتج على أنه جديد، يعتمد على مدى حاجة المستهلك للتعلّم، أو تغيير سلوكياته حتى يتمكّن من استخدام المنتج</a:t>
            </a:r>
            <a:r>
              <a:rPr lang="ar-EG" sz="2800" dirty="0">
                <a:latin typeface="Sakkal Majalla" panose="02000000000000000000" pitchFamily="2" charset="-78"/>
                <a:cs typeface="Sakkal Majalla" panose="02000000000000000000" pitchFamily="2" charset="-78"/>
              </a:rPr>
              <a:t>. </a:t>
            </a:r>
            <a:endParaRPr lang="ar-EG" sz="2800" b="0" i="0" u="none" strike="noStrike" baseline="0" dirty="0">
              <a:latin typeface="Sakkal Majalla" panose="02000000000000000000" pitchFamily="2" charset="-78"/>
              <a:cs typeface="Sakkal Majalla" panose="02000000000000000000" pitchFamily="2" charset="-78"/>
            </a:endParaRPr>
          </a:p>
          <a:p>
            <a:pPr algn="just" rtl="1"/>
            <a:r>
              <a:rPr lang="ar-EG" sz="2800" b="0" i="0" u="none" strike="noStrike" baseline="0" dirty="0">
                <a:latin typeface="Sakkal Majalla" panose="02000000000000000000" pitchFamily="2" charset="-78"/>
                <a:cs typeface="Sakkal Majalla" panose="02000000000000000000" pitchFamily="2" charset="-78"/>
              </a:rPr>
              <a:t>وكما هو موضح في الشكل رقم 1 ، وضع </a:t>
            </a:r>
            <a:r>
              <a:rPr lang="en-US" sz="2800" b="0" i="0" u="none" strike="noStrike" baseline="0" dirty="0">
                <a:latin typeface="Sakkal Majalla" panose="02000000000000000000" pitchFamily="2" charset="-78"/>
                <a:cs typeface="Sakkal Majalla" panose="02000000000000000000" pitchFamily="2" charset="-78"/>
              </a:rPr>
              <a:t>Robertson Cooper</a:t>
            </a:r>
            <a:r>
              <a:rPr lang="ar-EG" sz="2800" b="0" i="0" u="none" strike="noStrike" baseline="0" dirty="0">
                <a:latin typeface="Sakkal Majalla" panose="02000000000000000000" pitchFamily="2" charset="-78"/>
                <a:cs typeface="Sakkal Majalla" panose="02000000000000000000" pitchFamily="2" charset="-78"/>
              </a:rPr>
              <a:t> روبرتسون مدرجًا بيانيًا، يصنّف المنتجات الجديدة بناءً على مدى تأثيرها على أنماط الاستهلاك إلى ثلاث فئات رئيسية، ويتضح من هذا المدرّج أن: </a:t>
            </a:r>
          </a:p>
          <a:p>
            <a:pPr algn="just" rtl="1"/>
            <a:r>
              <a:rPr lang="ar-EG" sz="2800" b="1" u="sng" dirty="0">
                <a:latin typeface="Sakkal Majalla" panose="02000000000000000000" pitchFamily="2" charset="-78"/>
                <a:cs typeface="Sakkal Majalla" panose="02000000000000000000" pitchFamily="2" charset="-78"/>
              </a:rPr>
              <a:t>الفئة الأولي هي </a:t>
            </a:r>
            <a:r>
              <a:rPr lang="ar-EG" sz="2800" dirty="0">
                <a:latin typeface="Sakkal Majalla" panose="02000000000000000000" pitchFamily="2" charset="-78"/>
                <a:cs typeface="Sakkal Majalla" panose="02000000000000000000" pitchFamily="2" charset="-78"/>
              </a:rPr>
              <a:t>: أن </a:t>
            </a:r>
            <a:r>
              <a:rPr lang="ar-EG" sz="2800" b="0" i="0" u="none" strike="noStrike" baseline="0" dirty="0">
                <a:latin typeface="Sakkal Majalla" panose="02000000000000000000" pitchFamily="2" charset="-78"/>
                <a:cs typeface="Sakkal Majalla" panose="02000000000000000000" pitchFamily="2" charset="-78"/>
              </a:rPr>
              <a:t>معظم المنتجات الجديدة هي في الحقيقة امتداد لمنتجات سابقة، ومن أمثلتها التعديلات السنويّة التي تدخلها الشركات على السيارات، والأجهزة الكهربائيّة، وآلات الحياكة.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417962" y="2210378"/>
            <a:ext cx="2626178" cy="2511283"/>
          </a:xfrm>
          <a:custGeom>
            <a:avLst/>
            <a:gdLst/>
            <a:ahLst/>
            <a:cxnLst/>
            <a:rect l="l" t="t" r="r" b="b"/>
            <a:pathLst>
              <a:path w="3939267" h="3766924">
                <a:moveTo>
                  <a:pt x="0" y="0"/>
                </a:moveTo>
                <a:lnTo>
                  <a:pt x="3939267" y="0"/>
                </a:lnTo>
                <a:lnTo>
                  <a:pt x="3939267" y="3766925"/>
                </a:lnTo>
                <a:lnTo>
                  <a:pt x="0" y="3766925"/>
                </a:lnTo>
                <a:lnTo>
                  <a:pt x="0" y="0"/>
                </a:lnTo>
                <a:close/>
              </a:path>
            </a:pathLst>
          </a:custGeom>
          <a:blipFill>
            <a:blip r:embed="rId4"/>
            <a:stretch>
              <a:fillRect/>
            </a:stretch>
          </a:blipFill>
        </p:spPr>
      </p:sp>
      <p:sp>
        <p:nvSpPr>
          <p:cNvPr id="8" name="TextBox 8"/>
          <p:cNvSpPr txBox="1"/>
          <p:nvPr/>
        </p:nvSpPr>
        <p:spPr>
          <a:xfrm>
            <a:off x="-8708" y="6374815"/>
            <a:ext cx="2494280" cy="307777"/>
          </a:xfrm>
          <a:prstGeom prst="rect">
            <a:avLst/>
          </a:prstGeom>
        </p:spPr>
        <p:txBody>
          <a:bodyPr lIns="0" tIns="0" rIns="0" bIns="0" rtlCol="0" anchor="t">
            <a:spAutoFit/>
          </a:bodyPr>
          <a:lstStyle/>
          <a:p>
            <a:pPr>
              <a:lnSpc>
                <a:spcPts val="2400"/>
              </a:lnSpc>
            </a:pPr>
            <a:r>
              <a:rPr lang="en-US" sz="2000" spc="19" dirty="0">
                <a:solidFill>
                  <a:srgbClr val="000000"/>
                </a:solidFill>
                <a:latin typeface="TT Rounds Condensed Bold"/>
              </a:rPr>
              <a:t>www.midocean.ae</a:t>
            </a:r>
          </a:p>
        </p:txBody>
      </p:sp>
      <p:sp>
        <p:nvSpPr>
          <p:cNvPr id="9" name="TextBox 9"/>
          <p:cNvSpPr txBox="1"/>
          <p:nvPr/>
        </p:nvSpPr>
        <p:spPr>
          <a:xfrm>
            <a:off x="7486650" y="1381517"/>
            <a:ext cx="4135419" cy="490519"/>
          </a:xfrm>
          <a:prstGeom prst="rect">
            <a:avLst/>
          </a:prstGeom>
        </p:spPr>
        <p:txBody>
          <a:bodyPr wrap="square" lIns="0" tIns="0" rIns="0" bIns="0" rtlCol="0" anchor="t">
            <a:spAutoFit/>
          </a:bodyPr>
          <a:lstStyle/>
          <a:p>
            <a:pPr algn="r" rtl="1">
              <a:lnSpc>
                <a:spcPts val="3520"/>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أ.  وجهة نظر المستهلك</a:t>
            </a:r>
            <a:endParaRPr lang="en-US" sz="4000" b="1" spc="27"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1762"/>
    </mc:Choice>
    <mc:Fallback xmlns="">
      <p:transition spd="slow" advTm="11176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pic>
        <p:nvPicPr>
          <p:cNvPr id="11" name="Picture 10">
            <a:extLst>
              <a:ext uri="{FF2B5EF4-FFF2-40B4-BE49-F238E27FC236}">
                <a16:creationId xmlns:a16="http://schemas.microsoft.com/office/drawing/2014/main" id="{0A7D0AA3-303D-411B-B27C-6C19EE29AF88}"/>
              </a:ext>
            </a:extLst>
          </p:cNvPr>
          <p:cNvPicPr>
            <a:picLocks noChangeAspect="1"/>
          </p:cNvPicPr>
          <p:nvPr/>
        </p:nvPicPr>
        <p:blipFill>
          <a:blip r:embed="rId4"/>
          <a:stretch>
            <a:fillRect/>
          </a:stretch>
        </p:blipFill>
        <p:spPr>
          <a:xfrm>
            <a:off x="1485778" y="1437599"/>
            <a:ext cx="9086947" cy="3327291"/>
          </a:xfrm>
          <a:prstGeom prst="rect">
            <a:avLst/>
          </a:prstGeom>
        </p:spPr>
      </p:pic>
      <p:sp>
        <p:nvSpPr>
          <p:cNvPr id="13" name="TextBox 12">
            <a:extLst>
              <a:ext uri="{FF2B5EF4-FFF2-40B4-BE49-F238E27FC236}">
                <a16:creationId xmlns:a16="http://schemas.microsoft.com/office/drawing/2014/main" id="{E3B1EDEB-92EB-4AF9-9E9B-8FE9986ACEB9}"/>
              </a:ext>
            </a:extLst>
          </p:cNvPr>
          <p:cNvSpPr txBox="1"/>
          <p:nvPr/>
        </p:nvSpPr>
        <p:spPr>
          <a:xfrm>
            <a:off x="3231967" y="5066458"/>
            <a:ext cx="6093618" cy="707886"/>
          </a:xfrm>
          <a:prstGeom prst="rect">
            <a:avLst/>
          </a:prstGeom>
          <a:noFill/>
        </p:spPr>
        <p:txBody>
          <a:bodyPr wrap="square">
            <a:spAutoFit/>
          </a:bodyPr>
          <a:lstStyle/>
          <a:p>
            <a:pPr algn="ctr"/>
            <a:r>
              <a:rPr lang="ar-EG" sz="4000" b="0" i="0" u="none" strike="noStrike" baseline="0" dirty="0">
                <a:latin typeface="Sakkal Majalla" panose="02000000000000000000" pitchFamily="2" charset="-78"/>
                <a:cs typeface="Sakkal Majalla" panose="02000000000000000000" pitchFamily="2" charset="-78"/>
              </a:rPr>
              <a:t>شكل رقم 1 تصنيف المنتجات الجديدة</a:t>
            </a:r>
            <a:endParaRPr lang="en-US" sz="4000" dirty="0">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63932"/>
    </mc:Choice>
    <mc:Fallback xmlns="">
      <p:transition spd="slow" advTm="6393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523322" y="1910250"/>
            <a:ext cx="7232398" cy="3447098"/>
          </a:xfrm>
          <a:prstGeom prst="rect">
            <a:avLst/>
          </a:prstGeom>
        </p:spPr>
        <p:txBody>
          <a:bodyPr lIns="0" tIns="0" rIns="0" bIns="0" rtlCol="0" anchor="t">
            <a:spAutoFit/>
          </a:bodyPr>
          <a:lstStyle/>
          <a:p>
            <a:pPr algn="just" rtl="1"/>
            <a:r>
              <a:rPr lang="ar-EG" sz="2800" b="1" i="0" u="sng" strike="noStrike" baseline="0" dirty="0">
                <a:latin typeface="Sakkal Majalla" panose="02000000000000000000" pitchFamily="2" charset="-78"/>
                <a:cs typeface="Sakkal Majalla" panose="02000000000000000000" pitchFamily="2" charset="-78"/>
              </a:rPr>
              <a:t>أمّا الفئة الثانية: </a:t>
            </a:r>
          </a:p>
          <a:p>
            <a:pPr algn="just" rtl="1"/>
            <a:r>
              <a:rPr lang="ar-EG" sz="2800" b="0" i="0" u="none" strike="noStrike" baseline="0" dirty="0">
                <a:latin typeface="Sakkal Majalla" panose="02000000000000000000" pitchFamily="2" charset="-78"/>
                <a:cs typeface="Sakkal Majalla" panose="02000000000000000000" pitchFamily="2" charset="-78"/>
              </a:rPr>
              <a:t>فهي عبارة عن منتجات جديدة، تعتمد على منتجات سابقة، ولكنها تتضمن بعض التغييرات المؤثرة على أنماط الاستهلاك، </a:t>
            </a:r>
            <a:r>
              <a:rPr lang="ar-EG" sz="2800" b="1" i="0" u="sng" strike="noStrike" baseline="0" dirty="0">
                <a:latin typeface="Sakkal Majalla" panose="02000000000000000000" pitchFamily="2" charset="-78"/>
                <a:cs typeface="Sakkal Majalla" panose="02000000000000000000" pitchFamily="2" charset="-78"/>
              </a:rPr>
              <a:t>مثل</a:t>
            </a:r>
            <a:r>
              <a:rPr lang="ar-EG" sz="2800" b="0" i="0" u="none" strike="noStrike" baseline="0" dirty="0">
                <a:latin typeface="Sakkal Majalla" panose="02000000000000000000" pitchFamily="2" charset="-78"/>
                <a:cs typeface="Sakkal Majalla" panose="02000000000000000000" pitchFamily="2" charset="-78"/>
              </a:rPr>
              <a:t> مجففات الشعر، والمشروبات الغازيّة الخلالية من السكر.</a:t>
            </a:r>
          </a:p>
          <a:p>
            <a:pPr algn="just" rtl="1"/>
            <a:r>
              <a:rPr lang="ar-EG" sz="2800" b="1" i="0" u="sng" strike="noStrike" baseline="0" dirty="0">
                <a:latin typeface="Sakkal Majalla" panose="02000000000000000000" pitchFamily="2" charset="-78"/>
                <a:cs typeface="Sakkal Majalla" panose="02000000000000000000" pitchFamily="2" charset="-78"/>
              </a:rPr>
              <a:t>وأمّا الفئة الثالثة: </a:t>
            </a:r>
          </a:p>
          <a:p>
            <a:pPr algn="just" rtl="1"/>
            <a:r>
              <a:rPr lang="ar-EG" sz="2800" b="0" i="0" u="none" strike="noStrike" baseline="0" dirty="0">
                <a:latin typeface="Sakkal Majalla" panose="02000000000000000000" pitchFamily="2" charset="-78"/>
                <a:cs typeface="Sakkal Majalla" panose="02000000000000000000" pitchFamily="2" charset="-78"/>
              </a:rPr>
              <a:t>من المنتجات الجديدة فهي تتطلب أنماط استهلاك جديدة كليًا، لأنها تمثل ابتكارات حقيقيّة، ولم تستند إلى منتجات سابقة، أو معروفة، وهي نادرة للغاية.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a:extLst>
              <a:ext uri="{FF2B5EF4-FFF2-40B4-BE49-F238E27FC236}">
                <a16:creationId xmlns:a16="http://schemas.microsoft.com/office/drawing/2014/main" id="{85549AE9-C839-47AF-B311-F885AF51DBB8}"/>
              </a:ext>
            </a:extLst>
          </p:cNvPr>
          <p:cNvSpPr txBox="1"/>
          <p:nvPr/>
        </p:nvSpPr>
        <p:spPr>
          <a:xfrm>
            <a:off x="7486650" y="1381517"/>
            <a:ext cx="4135419" cy="490519"/>
          </a:xfrm>
          <a:prstGeom prst="rect">
            <a:avLst/>
          </a:prstGeom>
        </p:spPr>
        <p:txBody>
          <a:bodyPr wrap="square" lIns="0" tIns="0" rIns="0" bIns="0" rtlCol="0" anchor="t">
            <a:spAutoFit/>
          </a:bodyPr>
          <a:lstStyle/>
          <a:p>
            <a:pPr algn="r" rtl="1">
              <a:lnSpc>
                <a:spcPts val="3520"/>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أ.  وجهة نظر المستهلك</a:t>
            </a:r>
            <a:endParaRPr lang="en-US" sz="4000" b="1" spc="27" dirty="0">
              <a:solidFill>
                <a:srgbClr val="00B0F0"/>
              </a:solidFill>
              <a:latin typeface="Sakkal Majalla" panose="02000000000000000000" pitchFamily="2" charset="-78"/>
              <a:cs typeface="Sakkal Majalla" panose="02000000000000000000" pitchFamily="2" charset="-78"/>
            </a:endParaRPr>
          </a:p>
        </p:txBody>
      </p:sp>
      <p:pic>
        <p:nvPicPr>
          <p:cNvPr id="12" name="Picture 11">
            <a:extLst>
              <a:ext uri="{FF2B5EF4-FFF2-40B4-BE49-F238E27FC236}">
                <a16:creationId xmlns:a16="http://schemas.microsoft.com/office/drawing/2014/main" id="{0F84A1F6-CEDD-47B6-8842-CEB45E42FF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4339" y="179457"/>
            <a:ext cx="6445081" cy="644508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890"/>
    </mc:Choice>
    <mc:Fallback xmlns="">
      <p:transition spd="slow" advTm="6289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724589" y="1683944"/>
            <a:ext cx="8263715" cy="4739759"/>
          </a:xfrm>
          <a:prstGeom prst="rect">
            <a:avLst/>
          </a:prstGeom>
        </p:spPr>
        <p:txBody>
          <a:bodyPr lIns="0" tIns="0" rIns="0" bIns="0" rtlCol="0" anchor="t">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ورغم أن فهم مدى تأثير المنتج الجديد على أنماط الاستهلاك قد يكون عامل تصنيف مفيدًا للغاية، إلا أنه يمكن -أيضًا- تصنيف المنتجات بناءً على مدى خبرة المستهلك في التعامل معها. </a:t>
            </a:r>
          </a:p>
          <a:p>
            <a:pPr algn="just" rtl="1"/>
            <a:r>
              <a:rPr lang="ar-EG" sz="2800" b="0" i="0" u="none" strike="noStrike" baseline="0" dirty="0">
                <a:latin typeface="Sakkal Majalla" panose="02000000000000000000" pitchFamily="2" charset="-78"/>
                <a:cs typeface="Sakkal Majalla" panose="02000000000000000000" pitchFamily="2" charset="-78"/>
              </a:rPr>
              <a:t>فقد يعيش شخص في منزل لسنوات عديدة دون أن يحتاج إلى تغيير نافذته، ولكن هذه النافذة قد تُكسر في يوم من الأيام، ويضطر هذا الشخص لشراء المعدّات اللازمة لتركيب نافذة جديدة، ولأنه لا يمتلك أي خبرة مسبقة، فإن جميع المعدّات المستعملة في تركيب النافذة سوف تكون جديدة بالنسبة إلى هذا المستهلك. </a:t>
            </a:r>
          </a:p>
          <a:p>
            <a:pPr algn="just" rtl="1"/>
            <a:r>
              <a:rPr lang="ar-EG" sz="2800" b="0" i="0" u="none" strike="noStrike" baseline="0" dirty="0">
                <a:latin typeface="Sakkal Majalla" panose="02000000000000000000" pitchFamily="2" charset="-78"/>
                <a:cs typeface="Sakkal Majalla" panose="02000000000000000000" pitchFamily="2" charset="-78"/>
              </a:rPr>
              <a:t>وباستعمال النموذج الذي اقترحه روبرتسون </a:t>
            </a:r>
            <a:r>
              <a:rPr lang="en-US" sz="2800" b="0" i="0" u="none" strike="noStrike" baseline="0" dirty="0">
                <a:latin typeface="Sakkal Majalla" panose="02000000000000000000" pitchFamily="2" charset="-78"/>
                <a:cs typeface="Sakkal Majalla" panose="02000000000000000000" pitchFamily="2" charset="-78"/>
              </a:rPr>
              <a:t>Robertson </a:t>
            </a:r>
            <a:r>
              <a:rPr lang="ar-EG" sz="2800" b="0" i="0" u="none" strike="noStrike" baseline="0" dirty="0">
                <a:latin typeface="Sakkal Majalla" panose="02000000000000000000" pitchFamily="2" charset="-78"/>
                <a:cs typeface="Sakkal Majalla" panose="02000000000000000000" pitchFamily="2" charset="-78"/>
              </a:rPr>
              <a:t> يمكن -أيضًا- وضع مدرج بياني لتصنيف المنتجات الجديدة بحسب خبرة المستهلك في التعامل معها، ومن الواضح أن المنتج قد يكون موجودًا منذ سنوات عديدة، ولكنه قد يكون جديدًا في نظر المستهلك، لأنه لم يسبق له استعماله من قبل.</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685800" y="2057400"/>
            <a:ext cx="2318004" cy="2743200"/>
          </a:xfrm>
          <a:custGeom>
            <a:avLst/>
            <a:gdLst/>
            <a:ahLst/>
            <a:cxnLst/>
            <a:rect l="l" t="t" r="r" b="b"/>
            <a:pathLst>
              <a:path w="3477006" h="4114800">
                <a:moveTo>
                  <a:pt x="0" y="0"/>
                </a:moveTo>
                <a:lnTo>
                  <a:pt x="3477006" y="0"/>
                </a:lnTo>
                <a:lnTo>
                  <a:pt x="3477006"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a:extLst>
              <a:ext uri="{FF2B5EF4-FFF2-40B4-BE49-F238E27FC236}">
                <a16:creationId xmlns:a16="http://schemas.microsoft.com/office/drawing/2014/main" id="{2068B624-2651-49D8-BEC9-9CEFC77D0975}"/>
              </a:ext>
            </a:extLst>
          </p:cNvPr>
          <p:cNvSpPr txBox="1"/>
          <p:nvPr/>
        </p:nvSpPr>
        <p:spPr>
          <a:xfrm>
            <a:off x="7684446" y="1031452"/>
            <a:ext cx="4135419" cy="490519"/>
          </a:xfrm>
          <a:prstGeom prst="rect">
            <a:avLst/>
          </a:prstGeom>
        </p:spPr>
        <p:txBody>
          <a:bodyPr wrap="square" lIns="0" tIns="0" rIns="0" bIns="0" rtlCol="0" anchor="t">
            <a:spAutoFit/>
          </a:bodyPr>
          <a:lstStyle/>
          <a:p>
            <a:pPr algn="r" rtl="1">
              <a:lnSpc>
                <a:spcPts val="3520"/>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أ.  وجهة نظر المستهلك</a:t>
            </a:r>
            <a:endParaRPr lang="en-US" sz="4000" b="1" spc="27" dirty="0">
              <a:solidFill>
                <a:srgbClr val="00B0F0"/>
              </a:solidFill>
              <a:latin typeface="Sakkal Majalla" panose="02000000000000000000" pitchFamily="2" charset="-78"/>
              <a:cs typeface="Sakkal Majalla" panose="020000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8648"/>
    </mc:Choice>
    <mc:Fallback xmlns="">
      <p:transition spd="slow" advTm="9864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12" name="TextBox 11">
            <a:extLst>
              <a:ext uri="{FF2B5EF4-FFF2-40B4-BE49-F238E27FC236}">
                <a16:creationId xmlns:a16="http://schemas.microsoft.com/office/drawing/2014/main" id="{B5867CFA-0FD5-4D5B-973C-D87F512CE5A7}"/>
              </a:ext>
            </a:extLst>
          </p:cNvPr>
          <p:cNvSpPr txBox="1"/>
          <p:nvPr/>
        </p:nvSpPr>
        <p:spPr>
          <a:xfrm>
            <a:off x="3676666" y="1665676"/>
            <a:ext cx="8334876" cy="4401205"/>
          </a:xfrm>
          <a:prstGeom prst="rect">
            <a:avLst/>
          </a:prstGeom>
          <a:noFill/>
        </p:spPr>
        <p:txBody>
          <a:bodyPr wrap="square">
            <a:spAutoFit/>
          </a:bodyPr>
          <a:lstStyle/>
          <a:p>
            <a:pPr algn="just" rtl="1"/>
            <a:r>
              <a:rPr lang="ar-EG" sz="2800" b="0" i="0" u="none" strike="noStrike" baseline="0" dirty="0">
                <a:latin typeface="Sakkal Majalla" panose="02000000000000000000" pitchFamily="2" charset="-78"/>
                <a:cs typeface="Sakkal Majalla" panose="02000000000000000000" pitchFamily="2" charset="-78"/>
              </a:rPr>
              <a:t>ولكن مشكلة هذه الطريقة في تصنيف المنتجات هي أنها تختلف من شخص إلى آخر، فقد يكون المنتج جديدًا بالنسبة إليك، ولكنه ليس كذلك بالنسبة إلى غيرك، ويمكن القول -أيضًا- أن أعدادًا كبيرة من الناس لا تمتلك خبرة كثيرة في أنواع معيّنة من المنتجات، وبالتالي، يجب أن تتضمن إستراتيجيّة التسويق تعليمات مفصلة للغاية حول كيفيّة استخدامها، كما يجب على مندوب المبيعات أن يراعي عدم معرفة الزبون بها.</a:t>
            </a:r>
          </a:p>
          <a:p>
            <a:pPr algn="just" rtl="1"/>
            <a:r>
              <a:rPr lang="ar-EG" sz="2800" b="0" i="0" u="none" strike="noStrike" baseline="0" dirty="0">
                <a:latin typeface="Sakkal Majalla" panose="02000000000000000000" pitchFamily="2" charset="-78"/>
                <a:cs typeface="Sakkal Majalla" panose="02000000000000000000" pitchFamily="2" charset="-78"/>
              </a:rPr>
              <a:t>قد يكون المستهلك على معرفة بالمنتج، ولكنه ليس ملمًا بجميع استخداماته. </a:t>
            </a:r>
          </a:p>
          <a:p>
            <a:pPr algn="just" rtl="1"/>
            <a:r>
              <a:rPr lang="ar-EG" sz="2800" b="1" i="0" u="sng" strike="noStrike" baseline="0" dirty="0">
                <a:latin typeface="Sakkal Majalla" panose="02000000000000000000" pitchFamily="2" charset="-78"/>
                <a:cs typeface="Sakkal Majalla" panose="02000000000000000000" pitchFamily="2" charset="-78"/>
              </a:rPr>
              <a:t>فعلى سبيل مثال</a:t>
            </a:r>
            <a:r>
              <a:rPr lang="ar-EG" sz="2800" b="0" i="0" u="none" strike="noStrike" baseline="0" dirty="0">
                <a:latin typeface="Sakkal Majalla" panose="02000000000000000000" pitchFamily="2" charset="-78"/>
                <a:cs typeface="Sakkal Majalla" panose="02000000000000000000" pitchFamily="2" charset="-78"/>
              </a:rPr>
              <a:t>: قد تمتلك ربة المنزل فرن مايكروويف، ولكنها تستخدمه فقط لتسخين الطعام، وإعداد الفطور، ولكنها قد تضطر إذا تعطل الفرن التقليدي لديها أن تستعمل المايكروويف في خبز الكعك، وهو استخدام جديد كليًا بالنسبة إليها.</a:t>
            </a:r>
            <a:endParaRPr lang="en-US" sz="2800" b="1" dirty="0">
              <a:latin typeface="Sakkal Majalla" panose="02000000000000000000" pitchFamily="2" charset="-78"/>
              <a:cs typeface="Sakkal Majalla" panose="02000000000000000000" pitchFamily="2" charset="-78"/>
            </a:endParaRPr>
          </a:p>
        </p:txBody>
      </p:sp>
      <p:sp>
        <p:nvSpPr>
          <p:cNvPr id="9" name="Freeform 7">
            <a:extLst>
              <a:ext uri="{FF2B5EF4-FFF2-40B4-BE49-F238E27FC236}">
                <a16:creationId xmlns:a16="http://schemas.microsoft.com/office/drawing/2014/main" id="{3615C6F5-0BD4-4A0F-9088-A40FEDF12836}"/>
              </a:ext>
            </a:extLst>
          </p:cNvPr>
          <p:cNvSpPr/>
          <p:nvPr/>
        </p:nvSpPr>
        <p:spPr>
          <a:xfrm>
            <a:off x="647202" y="2057400"/>
            <a:ext cx="2678049" cy="27432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TextBox 9">
            <a:extLst>
              <a:ext uri="{FF2B5EF4-FFF2-40B4-BE49-F238E27FC236}">
                <a16:creationId xmlns:a16="http://schemas.microsoft.com/office/drawing/2014/main" id="{E8543AB7-CDDB-4129-AF8D-3C7B16666F6D}"/>
              </a:ext>
            </a:extLst>
          </p:cNvPr>
          <p:cNvSpPr txBox="1"/>
          <p:nvPr/>
        </p:nvSpPr>
        <p:spPr>
          <a:xfrm>
            <a:off x="7486650" y="1133024"/>
            <a:ext cx="4135419" cy="490519"/>
          </a:xfrm>
          <a:prstGeom prst="rect">
            <a:avLst/>
          </a:prstGeom>
        </p:spPr>
        <p:txBody>
          <a:bodyPr wrap="square" lIns="0" tIns="0" rIns="0" bIns="0" rtlCol="0" anchor="t">
            <a:spAutoFit/>
          </a:bodyPr>
          <a:lstStyle/>
          <a:p>
            <a:pPr algn="r" rtl="1">
              <a:lnSpc>
                <a:spcPts val="3520"/>
              </a:lnSpc>
              <a:spcBef>
                <a:spcPct val="0"/>
              </a:spcBef>
            </a:pPr>
            <a:r>
              <a:rPr lang="ar-EG" sz="4000" b="1" i="0" u="none" strike="noStrike" baseline="0" dirty="0">
                <a:solidFill>
                  <a:srgbClr val="00B0F0"/>
                </a:solidFill>
                <a:latin typeface="Sakkal Majalla" panose="02000000000000000000" pitchFamily="2" charset="-78"/>
                <a:cs typeface="Sakkal Majalla" panose="02000000000000000000" pitchFamily="2" charset="-78"/>
              </a:rPr>
              <a:t>أ.  وجهة نظر المستهلك</a:t>
            </a:r>
            <a:endParaRPr lang="en-US" sz="4000" b="1" spc="27" dirty="0">
              <a:solidFill>
                <a:srgbClr val="00B0F0"/>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258952643"/>
      </p:ext>
    </p:extLst>
  </p:cSld>
  <p:clrMapOvr>
    <a:masterClrMapping/>
  </p:clrMapOvr>
  <mc:AlternateContent xmlns:mc="http://schemas.openxmlformats.org/markup-compatibility/2006" xmlns:p14="http://schemas.microsoft.com/office/powerpoint/2010/main">
    <mc:Choice Requires="p14">
      <p:transition spd="slow" p14:dur="2000" advTm="112436"/>
    </mc:Choice>
    <mc:Fallback xmlns="">
      <p:transition spd="slow" advTm="11243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Freeform 6"/>
          <p:cNvSpPr/>
          <p:nvPr/>
        </p:nvSpPr>
        <p:spPr>
          <a:xfrm>
            <a:off x="685800" y="2281302"/>
            <a:ext cx="2900561" cy="3521166"/>
          </a:xfrm>
          <a:custGeom>
            <a:avLst/>
            <a:gdLst/>
            <a:ahLst/>
            <a:cxnLst/>
            <a:rect l="l" t="t" r="r" b="b"/>
            <a:pathLst>
              <a:path w="4350841" h="5281749">
                <a:moveTo>
                  <a:pt x="0" y="0"/>
                </a:moveTo>
                <a:lnTo>
                  <a:pt x="4350841" y="0"/>
                </a:lnTo>
                <a:lnTo>
                  <a:pt x="4350841" y="5281749"/>
                </a:lnTo>
                <a:lnTo>
                  <a:pt x="0" y="5281749"/>
                </a:lnTo>
                <a:lnTo>
                  <a:pt x="0" y="0"/>
                </a:lnTo>
                <a:close/>
              </a:path>
            </a:pathLst>
          </a:custGeom>
          <a:blipFill>
            <a:blip r:embed="rId4"/>
            <a:stretch>
              <a:fillRect/>
            </a:stretch>
          </a:blipFill>
        </p:spPr>
      </p:sp>
      <p:sp>
        <p:nvSpPr>
          <p:cNvPr id="7" name="TextBox 7"/>
          <p:cNvSpPr txBox="1"/>
          <p:nvPr/>
        </p:nvSpPr>
        <p:spPr>
          <a:xfrm>
            <a:off x="-147027" y="6470697"/>
            <a:ext cx="2494280" cy="307777"/>
          </a:xfrm>
          <a:prstGeom prst="rect">
            <a:avLst/>
          </a:prstGeom>
        </p:spPr>
        <p:txBody>
          <a:bodyPr lIns="0" tIns="0" rIns="0" bIns="0" rtlCol="0" anchor="t">
            <a:spAutoFit/>
          </a:bodyPr>
          <a:lstStyle/>
          <a:p>
            <a:pPr algn="r">
              <a:lnSpc>
                <a:spcPts val="2400"/>
              </a:lnSpc>
            </a:pPr>
            <a:r>
              <a:rPr lang="en-US" sz="2000" spc="19" dirty="0">
                <a:solidFill>
                  <a:srgbClr val="000000"/>
                </a:solidFill>
                <a:latin typeface="TT Rounds Condensed Bold"/>
              </a:rPr>
              <a:t>www.midocean.ae</a:t>
            </a:r>
          </a:p>
        </p:txBody>
      </p:sp>
      <p:sp>
        <p:nvSpPr>
          <p:cNvPr id="8" name="TextBox 8"/>
          <p:cNvSpPr txBox="1"/>
          <p:nvPr/>
        </p:nvSpPr>
        <p:spPr>
          <a:xfrm>
            <a:off x="3577815" y="1256467"/>
            <a:ext cx="8433727" cy="5601533"/>
          </a:xfrm>
          <a:prstGeom prst="rect">
            <a:avLst/>
          </a:prstGeom>
        </p:spPr>
        <p:txBody>
          <a:bodyPr wrap="square"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يُعد أخذ وجهة نظر الشركات في الحسبان -عند تصنيف المنتجات الجديدة- أمرًا مهمًا للغاية، وهناك العديد من وسائل تصنيف المنتجات الجديدة، وذلك بحسب ما تتطلبه من تغييرات في الإنتاج، أو التسويق، أو كليهما معًا.</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ووفقًا ل «</a:t>
            </a:r>
            <a:r>
              <a:rPr lang="en-US" sz="2800" b="0" i="0" u="none" strike="noStrike" baseline="0" dirty="0">
                <a:solidFill>
                  <a:srgbClr val="000000"/>
                </a:solidFill>
                <a:latin typeface="Sakkal Majalla" panose="02000000000000000000" pitchFamily="2" charset="-78"/>
                <a:cs typeface="Sakkal Majalla" panose="02000000000000000000" pitchFamily="2" charset="-78"/>
              </a:rPr>
              <a:t>Eberhard Schwing</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إيبرهارد سكوينج </a:t>
            </a:r>
            <a:r>
              <a:rPr lang="ar-EG" sz="2800" b="1" i="0" u="sng" strike="noStrike" baseline="0" dirty="0">
                <a:solidFill>
                  <a:srgbClr val="000000"/>
                </a:solidFill>
                <a:latin typeface="Sakkal Majalla" panose="02000000000000000000" pitchFamily="2" charset="-78"/>
                <a:cs typeface="Sakkal Majalla" panose="02000000000000000000" pitchFamily="2" charset="-78"/>
              </a:rPr>
              <a:t>» تُصنف المنتجات على أنها جديدة من وجهة نظر الشركات لأحد الأسباب التالية:</a:t>
            </a:r>
          </a:p>
          <a:p>
            <a:pPr marL="514350" indent="-514350" algn="just" rtl="1">
              <a:buFont typeface="+mj-lt"/>
              <a:buAutoNum type="arabicPeriod"/>
            </a:pPr>
            <a:r>
              <a:rPr lang="ar-EG" sz="2800" b="1" i="0" u="sng" strike="noStrike" baseline="0" dirty="0">
                <a:solidFill>
                  <a:srgbClr val="000000"/>
                </a:solidFill>
                <a:latin typeface="Sakkal Majalla" panose="02000000000000000000" pitchFamily="2" charset="-78"/>
                <a:cs typeface="Sakkal Majalla" panose="02000000000000000000" pitchFamily="2" charset="-78"/>
              </a:rPr>
              <a:t>تغيير المزيج التسويقي</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يُعد المنتج جديدًا إذا اقتضى تغيير أحد عناصر المزيج التسويقي: المنتج، التخطيط، السعر، العلامة التجاريّة، قنوات التوزيع، والإعلان، إلخ.</a:t>
            </a:r>
          </a:p>
          <a:p>
            <a:pPr marL="514350" indent="-514350" algn="just" rtl="1">
              <a:buFont typeface="+mj-lt"/>
              <a:buAutoNum type="arabicPeriod"/>
            </a:pPr>
            <a:r>
              <a:rPr lang="ar-EG" sz="2800" b="1" i="0" u="sng" strike="noStrike" baseline="0" dirty="0">
                <a:solidFill>
                  <a:srgbClr val="000000"/>
                </a:solidFill>
                <a:latin typeface="Sakkal Majalla" panose="02000000000000000000" pitchFamily="2" charset="-78"/>
                <a:cs typeface="Sakkal Majalla" panose="02000000000000000000" pitchFamily="2" charset="-78"/>
              </a:rPr>
              <a:t>التعديل</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إدخال بعض التعديلات على منتج موجود بالفعل، وقد تشمل هذه التعديلات، تغيير التصميم الخارجي للمنتج، أو إدخال تحسينات تقنية، واستخدامات جديدة عليه.</a:t>
            </a:r>
          </a:p>
          <a:p>
            <a:pPr marL="514350" indent="-514350" algn="just" rtl="1">
              <a:buFont typeface="+mj-lt"/>
              <a:buAutoNum type="arabicPeriod"/>
            </a:pPr>
            <a:r>
              <a:rPr lang="ar-EG" sz="2800" b="1" i="0" u="sng" strike="noStrike" baseline="0" dirty="0">
                <a:solidFill>
                  <a:srgbClr val="000000"/>
                </a:solidFill>
                <a:latin typeface="Sakkal Majalla" panose="02000000000000000000" pitchFamily="2" charset="-78"/>
                <a:cs typeface="Sakkal Majalla" panose="02000000000000000000" pitchFamily="2" charset="-78"/>
              </a:rPr>
              <a:t>التمييز</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إضافة أشكال جديدة من المنتجات الموجودة بالفعل داخل خط الإنتاج الواحد.</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9" name="TextBox 9"/>
          <p:cNvSpPr txBox="1"/>
          <p:nvPr/>
        </p:nvSpPr>
        <p:spPr>
          <a:xfrm>
            <a:off x="6923896" y="750346"/>
            <a:ext cx="4860528" cy="615553"/>
          </a:xfrm>
          <a:prstGeom prst="rect">
            <a:avLst/>
          </a:prstGeom>
        </p:spPr>
        <p:txBody>
          <a:bodyPr lIns="0" tIns="0" rIns="0" bIns="0" rtlCol="0" anchor="t">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وجهة نظر الشركات</a:t>
            </a:r>
          </a:p>
        </p:txBody>
      </p:sp>
    </p:spTree>
  </p:cSld>
  <p:clrMapOvr>
    <a:masterClrMapping/>
  </p:clrMapOvr>
  <mc:AlternateContent xmlns:mc="http://schemas.openxmlformats.org/markup-compatibility/2006" xmlns:p14="http://schemas.microsoft.com/office/powerpoint/2010/main">
    <mc:Choice Requires="p14">
      <p:transition spd="slow" p14:dur="2000" advTm="135446"/>
    </mc:Choice>
    <mc:Fallback xmlns="">
      <p:transition spd="slow" advTm="13544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3629025" y="1528197"/>
            <a:ext cx="8190840" cy="3016210"/>
          </a:xfrm>
          <a:prstGeom prst="rect">
            <a:avLst/>
          </a:prstGeom>
        </p:spPr>
        <p:txBody>
          <a:bodyPr wrap="square" lIns="0" tIns="0" rIns="0" bIns="0" rtlCol="0" anchor="t">
            <a:spAutoFit/>
          </a:bodyPr>
          <a:lstStyle/>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4. </a:t>
            </a:r>
            <a:r>
              <a:rPr lang="ar-EG" sz="2800" b="1" i="0" u="sng" strike="noStrike" baseline="0" dirty="0">
                <a:solidFill>
                  <a:srgbClr val="000000"/>
                </a:solidFill>
                <a:latin typeface="Sakkal Majalla" panose="02000000000000000000" pitchFamily="2" charset="-78"/>
                <a:cs typeface="Sakkal Majalla" panose="02000000000000000000" pitchFamily="2" charset="-78"/>
              </a:rPr>
              <a:t>التنويع</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استحداث خطوط إنتاج جديدة لاستخدامات مختلفة.</a:t>
            </a:r>
          </a:p>
          <a:p>
            <a:pPr algn="just" rtl="1"/>
            <a:r>
              <a:rPr lang="ar-EG" sz="2800" b="0" i="0" u="none" strike="noStrike" baseline="0" dirty="0">
                <a:solidFill>
                  <a:srgbClr val="000000"/>
                </a:solidFill>
                <a:latin typeface="Sakkal Majalla" panose="02000000000000000000" pitchFamily="2" charset="-78"/>
                <a:cs typeface="Sakkal Majalla" panose="02000000000000000000" pitchFamily="2" charset="-78"/>
              </a:rPr>
              <a:t>5. </a:t>
            </a:r>
            <a:r>
              <a:rPr lang="ar-EG" sz="2800" b="1" i="0" u="sng" strike="noStrike" baseline="0" dirty="0">
                <a:solidFill>
                  <a:srgbClr val="000000"/>
                </a:solidFill>
                <a:latin typeface="Sakkal Majalla" panose="02000000000000000000" pitchFamily="2" charset="-78"/>
                <a:cs typeface="Sakkal Majalla" panose="02000000000000000000" pitchFamily="2" charset="-78"/>
              </a:rPr>
              <a:t>صدور حكم قضائي من لجنة التجارة الفيدرالية</a:t>
            </a:r>
            <a:r>
              <a:rPr lang="ar-EG" sz="2800" b="0" i="0" u="none" strike="noStrike" baseline="0" dirty="0">
                <a:solidFill>
                  <a:srgbClr val="000000"/>
                </a:solidFill>
                <a:latin typeface="Sakkal Majalla" panose="02000000000000000000" pitchFamily="2" charset="-78"/>
                <a:cs typeface="Sakkal Majalla" panose="02000000000000000000" pitchFamily="2" charset="-78"/>
              </a:rPr>
              <a:t>: ففي ظل استعمال مصطلح «جديد » بكثرة في ترويج المنتجات، شعرت لجنة التجارة الفيدرالية بأنها ملزمة بمنع استخدام هذا المصطلح، في المنتجات الجديدة كليًا، أو التي خضعت لتغيير كبير، وعلاوة على ذلك، تسمح اللجنة باستخدام هذا المصطلح لمدّة ستة أشهر -فقط- </a:t>
            </a:r>
          </a:p>
          <a:p>
            <a:pPr algn="just" rtl="1"/>
            <a:r>
              <a:rPr lang="ar-EG" sz="2800" b="1" i="0" u="sng" strike="noStrike" baseline="0" dirty="0">
                <a:solidFill>
                  <a:srgbClr val="000000"/>
                </a:solidFill>
                <a:latin typeface="Sakkal Majalla" panose="02000000000000000000" pitchFamily="2" charset="-78"/>
                <a:cs typeface="Sakkal Majalla" panose="02000000000000000000" pitchFamily="2" charset="-78"/>
              </a:rPr>
              <a:t>ويمكن القول</a:t>
            </a:r>
            <a:r>
              <a:rPr lang="ar-EG" sz="2800" b="1" i="0" u="none" strike="noStrike" baseline="0" dirty="0">
                <a:solidFill>
                  <a:srgbClr val="000000"/>
                </a:solidFill>
                <a:latin typeface="Sakkal Majalla" panose="02000000000000000000" pitchFamily="2" charset="-78"/>
                <a:cs typeface="Sakkal Majalla" panose="02000000000000000000" pitchFamily="2" charset="-78"/>
              </a:rPr>
              <a:t>: </a:t>
            </a:r>
            <a:r>
              <a:rPr lang="ar-EG" sz="2800" b="0" i="0" u="none" strike="noStrike" baseline="0" dirty="0">
                <a:solidFill>
                  <a:srgbClr val="000000"/>
                </a:solidFill>
                <a:latin typeface="Sakkal Majalla" panose="02000000000000000000" pitchFamily="2" charset="-78"/>
                <a:cs typeface="Sakkal Majalla" panose="02000000000000000000" pitchFamily="2" charset="-78"/>
              </a:rPr>
              <a:t>إن هذا القرار يبدو منطقيًا، خصوصًا أن معظم المنتجات الجديدة ليست فريدة للغاية.</a:t>
            </a:r>
            <a:endParaRPr lang="en-US" sz="2800" dirty="0">
              <a:solidFill>
                <a:srgbClr val="0D0D0D"/>
              </a:solidFill>
              <a:latin typeface="Sakkal Majalla" panose="02000000000000000000" pitchFamily="2" charset="-78"/>
              <a:cs typeface="Sakkal Majalla" panose="02000000000000000000" pitchFamily="2" charset="-78"/>
            </a:endParaRPr>
          </a:p>
        </p:txBody>
      </p:sp>
      <p:sp>
        <p:nvSpPr>
          <p:cNvPr id="7" name="Freeform 7"/>
          <p:cNvSpPr/>
          <p:nvPr/>
        </p:nvSpPr>
        <p:spPr>
          <a:xfrm>
            <a:off x="229890" y="3987183"/>
            <a:ext cx="3399135" cy="2698063"/>
          </a:xfrm>
          <a:custGeom>
            <a:avLst/>
            <a:gdLst/>
            <a:ahLst/>
            <a:cxnLst/>
            <a:rect l="l" t="t" r="r" b="b"/>
            <a:pathLst>
              <a:path w="5184000" h="4114800">
                <a:moveTo>
                  <a:pt x="0" y="0"/>
                </a:moveTo>
                <a:lnTo>
                  <a:pt x="5184000" y="0"/>
                </a:lnTo>
                <a:lnTo>
                  <a:pt x="5184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
        <p:nvSpPr>
          <p:cNvPr id="9" name="TextBox 9">
            <a:extLst>
              <a:ext uri="{FF2B5EF4-FFF2-40B4-BE49-F238E27FC236}">
                <a16:creationId xmlns:a16="http://schemas.microsoft.com/office/drawing/2014/main" id="{C2A066A4-C3AD-483C-AADA-BCDD9E60FCC6}"/>
              </a:ext>
            </a:extLst>
          </p:cNvPr>
          <p:cNvSpPr txBox="1"/>
          <p:nvPr/>
        </p:nvSpPr>
        <p:spPr>
          <a:xfrm>
            <a:off x="6895321" y="974826"/>
            <a:ext cx="4860528" cy="615553"/>
          </a:xfrm>
          <a:prstGeom prst="rect">
            <a:avLst/>
          </a:prstGeom>
        </p:spPr>
        <p:txBody>
          <a:bodyPr lIns="0" tIns="0" rIns="0" bIns="0" rtlCol="0" anchor="t">
            <a:spAutoFit/>
          </a:bodyPr>
          <a:lstStyle/>
          <a:p>
            <a:pPr algn="r" rtl="1"/>
            <a:r>
              <a:rPr lang="ar-EG" sz="4000" b="1" i="0" u="none" strike="noStrike" baseline="0" dirty="0">
                <a:solidFill>
                  <a:srgbClr val="00B0F0"/>
                </a:solidFill>
                <a:latin typeface="Sakkal Majalla" panose="02000000000000000000" pitchFamily="2" charset="-78"/>
                <a:cs typeface="Sakkal Majalla" panose="02000000000000000000" pitchFamily="2" charset="-78"/>
              </a:rPr>
              <a:t>ب.  وجهة نظر الشركات</a:t>
            </a:r>
          </a:p>
        </p:txBody>
      </p:sp>
    </p:spTree>
  </p:cSld>
  <p:clrMapOvr>
    <a:masterClrMapping/>
  </p:clrMapOvr>
  <mc:AlternateContent xmlns:mc="http://schemas.openxmlformats.org/markup-compatibility/2006" xmlns:p14="http://schemas.microsoft.com/office/powerpoint/2010/main">
    <mc:Choice Requires="p14">
      <p:transition spd="slow" p14:dur="2000" advTm="75189"/>
    </mc:Choice>
    <mc:Fallback xmlns="">
      <p:transition spd="slow" advTm="7518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6" name="TextBox 6"/>
          <p:cNvSpPr txBox="1"/>
          <p:nvPr/>
        </p:nvSpPr>
        <p:spPr>
          <a:xfrm>
            <a:off x="4001160" y="2967335"/>
            <a:ext cx="8190840" cy="923330"/>
          </a:xfrm>
          <a:prstGeom prst="rect">
            <a:avLst/>
          </a:prstGeom>
        </p:spPr>
        <p:txBody>
          <a:bodyPr wrap="square" lIns="0" tIns="0" rIns="0" bIns="0" rtlCol="0" anchor="t">
            <a:spAutoFit/>
          </a:bodyPr>
          <a:lstStyle/>
          <a:p>
            <a:pPr algn="ctr" rtl="1"/>
            <a:r>
              <a:rPr lang="ar-EG" sz="6000" b="0" i="0" u="none" strike="noStrike" baseline="0" dirty="0">
                <a:solidFill>
                  <a:srgbClr val="FF0000"/>
                </a:solidFill>
                <a:latin typeface="Sakkal Majalla" panose="02000000000000000000" pitchFamily="2" charset="-78"/>
                <a:cs typeface="Sakkal Majalla" panose="02000000000000000000" pitchFamily="2" charset="-78"/>
              </a:rPr>
              <a:t>أهم ما جاء في المحاضرة</a:t>
            </a:r>
            <a:endParaRPr lang="en-US" sz="6000" dirty="0">
              <a:solidFill>
                <a:srgbClr val="FF0000"/>
              </a:solidFill>
              <a:latin typeface="Sakkal Majalla" panose="02000000000000000000" pitchFamily="2" charset="-78"/>
              <a:cs typeface="Sakkal Majalla" panose="02000000000000000000" pitchFamily="2" charset="-78"/>
            </a:endParaRPr>
          </a:p>
        </p:txBody>
      </p:sp>
      <p:sp>
        <p:nvSpPr>
          <p:cNvPr id="7" name="Freeform 7"/>
          <p:cNvSpPr/>
          <p:nvPr/>
        </p:nvSpPr>
        <p:spPr>
          <a:xfrm>
            <a:off x="926610" y="2079968"/>
            <a:ext cx="3399135" cy="2698063"/>
          </a:xfrm>
          <a:custGeom>
            <a:avLst/>
            <a:gdLst/>
            <a:ahLst/>
            <a:cxnLst/>
            <a:rect l="l" t="t" r="r" b="b"/>
            <a:pathLst>
              <a:path w="5184000" h="4114800">
                <a:moveTo>
                  <a:pt x="0" y="0"/>
                </a:moveTo>
                <a:lnTo>
                  <a:pt x="5184000" y="0"/>
                </a:lnTo>
                <a:lnTo>
                  <a:pt x="5184000"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spTree>
    <p:extLst>
      <p:ext uri="{BB962C8B-B14F-4D97-AF65-F5344CB8AC3E}">
        <p14:creationId xmlns:p14="http://schemas.microsoft.com/office/powerpoint/2010/main" val="130721647"/>
      </p:ext>
    </p:extLst>
  </p:cSld>
  <p:clrMapOvr>
    <a:masterClrMapping/>
  </p:clrMapOvr>
  <mc:AlternateContent xmlns:mc="http://schemas.openxmlformats.org/markup-compatibility/2006" xmlns:p14="http://schemas.microsoft.com/office/powerpoint/2010/main">
    <mc:Choice Requires="p14">
      <p:transition spd="slow" p14:dur="2000" advTm="5767"/>
    </mc:Choice>
    <mc:Fallback xmlns="">
      <p:transition spd="slow" advTm="576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F52BAFDF-0970-4DC6-9421-4239084639D9}"/>
              </a:ext>
            </a:extLst>
          </p:cNvPr>
          <p:cNvGraphicFramePr/>
          <p:nvPr>
            <p:extLst>
              <p:ext uri="{D42A27DB-BD31-4B8C-83A1-F6EECF244321}">
                <p14:modId xmlns:p14="http://schemas.microsoft.com/office/powerpoint/2010/main" val="228042090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0658471"/>
      </p:ext>
    </p:extLst>
  </p:cSld>
  <p:clrMapOvr>
    <a:masterClrMapping/>
  </p:clrMapOvr>
  <mc:AlternateContent xmlns:mc="http://schemas.openxmlformats.org/markup-compatibility/2006" xmlns:p14="http://schemas.microsoft.com/office/powerpoint/2010/main">
    <mc:Choice Requires="p14">
      <p:transition spd="slow" p14:dur="2000" advTm="13632"/>
    </mc:Choice>
    <mc:Fallback xmlns="">
      <p:transition spd="slow" advTm="1363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F52BAFDF-0970-4DC6-9421-4239084639D9}"/>
              </a:ext>
            </a:extLst>
          </p:cNvPr>
          <p:cNvGraphicFramePr/>
          <p:nvPr>
            <p:extLst>
              <p:ext uri="{D42A27DB-BD31-4B8C-83A1-F6EECF244321}">
                <p14:modId xmlns:p14="http://schemas.microsoft.com/office/powerpoint/2010/main" val="2331870215"/>
              </p:ext>
            </p:extLst>
          </p:nvPr>
        </p:nvGraphicFramePr>
        <p:xfrm>
          <a:off x="2031999" y="719666"/>
          <a:ext cx="9026526" cy="60176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07021166"/>
      </p:ext>
    </p:extLst>
  </p:cSld>
  <p:clrMapOvr>
    <a:masterClrMapping/>
  </p:clrMapOvr>
  <mc:AlternateContent xmlns:mc="http://schemas.openxmlformats.org/markup-compatibility/2006" xmlns:p14="http://schemas.microsoft.com/office/powerpoint/2010/main">
    <mc:Choice Requires="p14">
      <p:transition spd="slow" p14:dur="2000" advTm="12826"/>
    </mc:Choice>
    <mc:Fallback xmlns="">
      <p:transition spd="slow" advTm="1282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sz="1200" dirty="0"/>
          </a:p>
        </p:txBody>
      </p:sp>
      <p:grpSp>
        <p:nvGrpSpPr>
          <p:cNvPr id="3" name="Group 3"/>
          <p:cNvGrpSpPr/>
          <p:nvPr/>
        </p:nvGrpSpPr>
        <p:grpSpPr>
          <a:xfrm>
            <a:off x="2626178" y="500899"/>
            <a:ext cx="9385391" cy="56313"/>
            <a:chOff x="0" y="0"/>
            <a:chExt cx="18770782" cy="112626"/>
          </a:xfrm>
        </p:grpSpPr>
        <p:sp>
          <p:nvSpPr>
            <p:cNvPr id="4" name="Freeform 4"/>
            <p:cNvSpPr/>
            <p:nvPr/>
          </p:nvSpPr>
          <p:spPr>
            <a:xfrm>
              <a:off x="0" y="0"/>
              <a:ext cx="18770727" cy="112649"/>
            </a:xfrm>
            <a:custGeom>
              <a:avLst/>
              <a:gdLst/>
              <a:ahLst/>
              <a:cxnLst/>
              <a:rect l="l" t="t" r="r" b="b"/>
              <a:pathLst>
                <a:path w="18770727" h="112649">
                  <a:moveTo>
                    <a:pt x="0" y="0"/>
                  </a:moveTo>
                  <a:lnTo>
                    <a:pt x="18770727" y="0"/>
                  </a:lnTo>
                  <a:lnTo>
                    <a:pt x="18770727" y="112649"/>
                  </a:lnTo>
                  <a:lnTo>
                    <a:pt x="0" y="112649"/>
                  </a:lnTo>
                  <a:close/>
                </a:path>
              </a:pathLst>
            </a:custGeom>
            <a:solidFill>
              <a:srgbClr val="000000"/>
            </a:solidFill>
          </p:spPr>
        </p:sp>
      </p:grpSp>
      <p:sp>
        <p:nvSpPr>
          <p:cNvPr id="5" name="Freeform 5"/>
          <p:cNvSpPr/>
          <p:nvPr/>
        </p:nvSpPr>
        <p:spPr>
          <a:xfrm>
            <a:off x="180431" y="79526"/>
            <a:ext cx="2305141" cy="1076343"/>
          </a:xfrm>
          <a:custGeom>
            <a:avLst/>
            <a:gdLst/>
            <a:ahLst/>
            <a:cxnLst/>
            <a:rect l="l" t="t" r="r" b="b"/>
            <a:pathLst>
              <a:path w="3457712" h="1614514">
                <a:moveTo>
                  <a:pt x="0" y="0"/>
                </a:moveTo>
                <a:lnTo>
                  <a:pt x="3457712" y="0"/>
                </a:lnTo>
                <a:lnTo>
                  <a:pt x="3457712" y="1614515"/>
                </a:lnTo>
                <a:lnTo>
                  <a:pt x="0" y="1614515"/>
                </a:lnTo>
                <a:lnTo>
                  <a:pt x="0" y="0"/>
                </a:lnTo>
                <a:close/>
              </a:path>
            </a:pathLst>
          </a:custGeom>
          <a:blipFill>
            <a:blip r:embed="rId3"/>
            <a:stretch>
              <a:fillRect t="-59702" b="-54461"/>
            </a:stretch>
          </a:blipFill>
        </p:spPr>
      </p:sp>
      <p:sp>
        <p:nvSpPr>
          <p:cNvPr id="8" name="TextBox 8"/>
          <p:cNvSpPr txBox="1"/>
          <p:nvPr/>
        </p:nvSpPr>
        <p:spPr>
          <a:xfrm>
            <a:off x="9325585" y="6316761"/>
            <a:ext cx="2494280" cy="307777"/>
          </a:xfrm>
          <a:prstGeom prst="rect">
            <a:avLst/>
          </a:prstGeom>
        </p:spPr>
        <p:txBody>
          <a:bodyPr lIns="0" tIns="0" rIns="0" bIns="0" rtlCol="0" anchor="t">
            <a:spAutoFit/>
          </a:bodyPr>
          <a:lstStyle/>
          <a:p>
            <a:pPr algn="r">
              <a:lnSpc>
                <a:spcPts val="2400"/>
              </a:lnSpc>
            </a:pPr>
            <a:r>
              <a:rPr lang="en-US" sz="2000" spc="19">
                <a:solidFill>
                  <a:srgbClr val="000000"/>
                </a:solidFill>
                <a:latin typeface="TT Rounds Condensed Bold"/>
              </a:rPr>
              <a:t>www.midocean.ae</a:t>
            </a:r>
          </a:p>
        </p:txBody>
      </p:sp>
      <p:graphicFrame>
        <p:nvGraphicFramePr>
          <p:cNvPr id="9" name="Diagram 8">
            <a:extLst>
              <a:ext uri="{FF2B5EF4-FFF2-40B4-BE49-F238E27FC236}">
                <a16:creationId xmlns:a16="http://schemas.microsoft.com/office/drawing/2014/main" id="{F52BAFDF-0970-4DC6-9421-4239084639D9}"/>
              </a:ext>
            </a:extLst>
          </p:cNvPr>
          <p:cNvGraphicFramePr/>
          <p:nvPr>
            <p:extLst>
              <p:ext uri="{D42A27DB-BD31-4B8C-83A1-F6EECF244321}">
                <p14:modId xmlns:p14="http://schemas.microsoft.com/office/powerpoint/2010/main" val="202024252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28979804"/>
      </p:ext>
    </p:extLst>
  </p:cSld>
  <p:clrMapOvr>
    <a:masterClrMapping/>
  </p:clrMapOvr>
  <mc:AlternateContent xmlns:mc="http://schemas.openxmlformats.org/markup-compatibility/2006" xmlns:p14="http://schemas.microsoft.com/office/powerpoint/2010/main">
    <mc:Choice Requires="p14">
      <p:transition spd="slow" p14:dur="2000" advTm="13594"/>
    </mc:Choice>
    <mc:Fallback xmlns="">
      <p:transition spd="slow" advTm="1359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55407"/>
    </mc:Choice>
    <mc:Fallback xmlns="">
      <p:transition spd="slow" advTm="5540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1BC0FFF-C574-4288-9D51-E26DF0047A98}"/>
</file>

<file path=customXml/itemProps2.xml><?xml version="1.0" encoding="utf-8"?>
<ds:datastoreItem xmlns:ds="http://schemas.openxmlformats.org/officeDocument/2006/customXml" ds:itemID="{3F2E5510-9991-4F30-9827-410608930969}"/>
</file>

<file path=customXml/itemProps3.xml><?xml version="1.0" encoding="utf-8"?>
<ds:datastoreItem xmlns:ds="http://schemas.openxmlformats.org/officeDocument/2006/customXml" ds:itemID="{82D0F607-549B-4CA3-926A-F77255EA40A4}"/>
</file>

<file path=docProps/app.xml><?xml version="1.0" encoding="utf-8"?>
<Properties xmlns="http://schemas.openxmlformats.org/officeDocument/2006/extended-properties" xmlns:vt="http://schemas.openxmlformats.org/officeDocument/2006/docPropsVTypes">
  <Template/>
  <TotalTime>1338</TotalTime>
  <Words>4279</Words>
  <Application>Microsoft Office PowerPoint</Application>
  <PresentationFormat>Widescreen</PresentationFormat>
  <Paragraphs>264</Paragraphs>
  <Slides>41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Cairo-Bold</vt:lpstr>
      <vt:lpstr>Calibri</vt:lpstr>
      <vt:lpstr>Calibri Light</vt:lpstr>
      <vt:lpstr>Google Sans</vt:lpstr>
      <vt:lpstr>Sakkal Majalla</vt:lpstr>
      <vt:lpstr>Times New Roman</vt:lpstr>
      <vt:lpstr>TT Rounds Condensed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 Moheb</cp:lastModifiedBy>
  <cp:revision>97</cp:revision>
  <dcterms:created xsi:type="dcterms:W3CDTF">2023-04-29T09:08:23Z</dcterms:created>
  <dcterms:modified xsi:type="dcterms:W3CDTF">2024-08-11T18:57:25Z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