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64"/>
  </p:notesMasterIdLst>
  <p:sldIdLst>
    <p:sldId id="482" r:id="rId2"/>
    <p:sldId id="483" r:id="rId3"/>
    <p:sldId id="1089" r:id="rId4"/>
    <p:sldId id="1090" r:id="rId5"/>
    <p:sldId id="1091" r:id="rId6"/>
    <p:sldId id="1214" r:id="rId7"/>
    <p:sldId id="1215" r:id="rId8"/>
    <p:sldId id="928" r:id="rId9"/>
    <p:sldId id="1180" r:id="rId10"/>
    <p:sldId id="1181" r:id="rId11"/>
    <p:sldId id="1182" r:id="rId12"/>
    <p:sldId id="1167" r:id="rId13"/>
    <p:sldId id="1168" r:id="rId14"/>
    <p:sldId id="1143" r:id="rId15"/>
    <p:sldId id="1170" r:id="rId16"/>
    <p:sldId id="1171" r:id="rId17"/>
    <p:sldId id="1216" r:id="rId18"/>
    <p:sldId id="1172" r:id="rId19"/>
    <p:sldId id="1175" r:id="rId20"/>
    <p:sldId id="1177" r:id="rId21"/>
    <p:sldId id="1176" r:id="rId22"/>
    <p:sldId id="1178" r:id="rId23"/>
    <p:sldId id="1217" r:id="rId24"/>
    <p:sldId id="1213" r:id="rId25"/>
    <p:sldId id="1183" r:id="rId26"/>
    <p:sldId id="1184" r:id="rId27"/>
    <p:sldId id="1218" r:id="rId28"/>
    <p:sldId id="1132" r:id="rId29"/>
    <p:sldId id="1193" r:id="rId30"/>
    <p:sldId id="1194" r:id="rId31"/>
    <p:sldId id="1195" r:id="rId32"/>
    <p:sldId id="1219" r:id="rId33"/>
    <p:sldId id="1192" r:id="rId34"/>
    <p:sldId id="1199" r:id="rId35"/>
    <p:sldId id="1200" r:id="rId36"/>
    <p:sldId id="1201" r:id="rId37"/>
    <p:sldId id="1220" r:id="rId38"/>
    <p:sldId id="1196" r:id="rId39"/>
    <p:sldId id="1093" r:id="rId40"/>
    <p:sldId id="1185" r:id="rId41"/>
    <p:sldId id="1186" r:id="rId42"/>
    <p:sldId id="1187" r:id="rId43"/>
    <p:sldId id="1221" r:id="rId44"/>
    <p:sldId id="1147" r:id="rId45"/>
    <p:sldId id="1097" r:id="rId46"/>
    <p:sldId id="1191" r:id="rId47"/>
    <p:sldId id="1188" r:id="rId48"/>
    <p:sldId id="1189" r:id="rId49"/>
    <p:sldId id="1190" r:id="rId50"/>
    <p:sldId id="1222" r:id="rId51"/>
    <p:sldId id="1202" r:id="rId52"/>
    <p:sldId id="1203" r:id="rId53"/>
    <p:sldId id="1204" r:id="rId54"/>
    <p:sldId id="1209" r:id="rId55"/>
    <p:sldId id="1210" r:id="rId56"/>
    <p:sldId id="1206" r:id="rId57"/>
    <p:sldId id="1207" r:id="rId58"/>
    <p:sldId id="1208" r:id="rId59"/>
    <p:sldId id="1211" r:id="rId60"/>
    <p:sldId id="1212" r:id="rId61"/>
    <p:sldId id="481"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3"/>
            <p14:sldId id="1089"/>
            <p14:sldId id="1090"/>
            <p14:sldId id="1091"/>
            <p14:sldId id="1214"/>
            <p14:sldId id="1215"/>
            <p14:sldId id="928"/>
            <p14:sldId id="1180"/>
            <p14:sldId id="1181"/>
            <p14:sldId id="1182"/>
            <p14:sldId id="1167"/>
            <p14:sldId id="1168"/>
            <p14:sldId id="1143"/>
            <p14:sldId id="1170"/>
            <p14:sldId id="1171"/>
            <p14:sldId id="1216"/>
            <p14:sldId id="1172"/>
            <p14:sldId id="1175"/>
            <p14:sldId id="1177"/>
            <p14:sldId id="1176"/>
            <p14:sldId id="1178"/>
            <p14:sldId id="1217"/>
            <p14:sldId id="1213"/>
            <p14:sldId id="1183"/>
            <p14:sldId id="1184"/>
            <p14:sldId id="1218"/>
            <p14:sldId id="1132"/>
            <p14:sldId id="1193"/>
            <p14:sldId id="1194"/>
            <p14:sldId id="1195"/>
            <p14:sldId id="1219"/>
            <p14:sldId id="1192"/>
            <p14:sldId id="1199"/>
            <p14:sldId id="1200"/>
            <p14:sldId id="1201"/>
            <p14:sldId id="1220"/>
            <p14:sldId id="1196"/>
            <p14:sldId id="1093"/>
            <p14:sldId id="1185"/>
            <p14:sldId id="1186"/>
            <p14:sldId id="1187"/>
            <p14:sldId id="1221"/>
            <p14:sldId id="1147"/>
            <p14:sldId id="1097"/>
            <p14:sldId id="1191"/>
            <p14:sldId id="1188"/>
            <p14:sldId id="1189"/>
            <p14:sldId id="1190"/>
            <p14:sldId id="1222"/>
            <p14:sldId id="1202"/>
            <p14:sldId id="1203"/>
            <p14:sldId id="1204"/>
            <p14:sldId id="1209"/>
            <p14:sldId id="1210"/>
            <p14:sldId id="1206"/>
            <p14:sldId id="1207"/>
            <p14:sldId id="1208"/>
            <p14:sldId id="1211"/>
            <p14:sldId id="1212"/>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2124736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16719248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30410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8279343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942039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138679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38091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729769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61262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982407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978008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951380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1073712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0629599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8148777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14866883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13.png"/><Relationship Id="rId5" Type="http://schemas.openxmlformats.org/officeDocument/2006/relationships/image" Target="../media/image10.png"/><Relationship Id="rId4" Type="http://schemas.openxmlformats.org/officeDocument/2006/relationships/hyperlink" Target="https://www.emerald.com/insight/content/doi/10.1108/S1548-643520180000015007/full/html#bib26"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10.png"/></Relationships>
</file>

<file path=ppt/slides/_rels/slide4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10.png"/></Relationships>
</file>

<file path=ppt/slides/_rels/slide5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3" Type="http://schemas.openxmlformats.org/officeDocument/2006/relationships/hyperlink" Target="https://info.planview.com/rs/456-QCH-520/images/Planview-Spigit-Polaris-CS912LTREN.pdf" TargetMode="External"/><Relationship Id="rId2" Type="http://schemas.openxmlformats.org/officeDocument/2006/relationships/image" Target="../media/image10.png"/><Relationship Id="rId1" Type="http://schemas.openxmlformats.org/officeDocument/2006/relationships/slideLayout" Target="../slideLayouts/slideLayout16.xml"/><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5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6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6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6.xml"/></Relationships>
</file>

<file path=ppt/slides/_rels/slide62.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4.png"/><Relationship Id="rId7"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941973" y="369900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Amira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7</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7257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5874003" y="2576415"/>
            <a:ext cx="4698722" cy="1754326"/>
          </a:xfrm>
          <a:prstGeom prst="rect">
            <a:avLst/>
          </a:prstGeom>
          <a:noFill/>
        </p:spPr>
        <p:txBody>
          <a:bodyPr wrap="none" rtlCol="0">
            <a:spAutoFit/>
          </a:bodyPr>
          <a:lstStyle/>
          <a:p>
            <a:pPr algn="ctr"/>
            <a:r>
              <a:rPr lang="en-US" sz="3600" b="1" dirty="0" smtClean="0">
                <a:solidFill>
                  <a:srgbClr val="00B0F0"/>
                </a:solidFill>
                <a:latin typeface="Times New Roman" panose="02020603050405020304" pitchFamily="18" charset="0"/>
                <a:cs typeface="Times New Roman" panose="02020603050405020304" pitchFamily="18" charset="0"/>
              </a:rPr>
              <a:t>Strategic </a:t>
            </a:r>
            <a:r>
              <a:rPr lang="en-US" sz="3600" b="1" dirty="0">
                <a:solidFill>
                  <a:srgbClr val="00B0F0"/>
                </a:solidFill>
                <a:latin typeface="Times New Roman" panose="02020603050405020304" pitchFamily="18" charset="0"/>
                <a:cs typeface="Times New Roman" panose="02020603050405020304" pitchFamily="18" charset="0"/>
              </a:rPr>
              <a:t>Leadership:</a:t>
            </a:r>
          </a:p>
          <a:p>
            <a:pPr algn="ctr"/>
            <a:r>
              <a:rPr lang="en-US" sz="3600" b="1" dirty="0">
                <a:solidFill>
                  <a:srgbClr val="00B0F0"/>
                </a:solidFill>
                <a:latin typeface="Times New Roman" panose="02020603050405020304" pitchFamily="18" charset="0"/>
                <a:cs typeface="Times New Roman" panose="02020603050405020304" pitchFamily="18" charset="0"/>
              </a:rPr>
              <a:t>Managing the Strategy</a:t>
            </a:r>
          </a:p>
          <a:p>
            <a:pPr algn="ctr"/>
            <a:r>
              <a:rPr lang="en-US" sz="3600" b="1" dirty="0">
                <a:solidFill>
                  <a:srgbClr val="00B0F0"/>
                </a:solidFill>
                <a:latin typeface="Times New Roman" panose="02020603050405020304" pitchFamily="18" charset="0"/>
                <a:cs typeface="Times New Roman" panose="02020603050405020304" pitchFamily="18" charset="0"/>
              </a:rPr>
              <a:t>Process</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a:t>
            </a:r>
            <a:r>
              <a:rPr lang="ar-EG" sz="2800" b="1" dirty="0" smtClean="0">
                <a:solidFill>
                  <a:srgbClr val="000000"/>
                </a:solidFill>
                <a:latin typeface="Times New Roman" panose="02020603050405020304" pitchFamily="18" charset="0"/>
                <a:cs typeface="Times New Roman" panose="02020603050405020304" pitchFamily="18" charset="0"/>
              </a:rPr>
              <a:t>7</a:t>
            </a:r>
            <a:endParaRPr lang="en-US" sz="2800" b="1" dirty="0" smtClean="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23849" y="4857146"/>
            <a:ext cx="1186543" cy="400110"/>
          </a:xfrm>
          <a:prstGeom prst="rect">
            <a:avLst/>
          </a:prstGeom>
          <a:noFill/>
        </p:spPr>
        <p:txBody>
          <a:bodyPr wrap="none" rtlCol="0">
            <a:spAutoFit/>
          </a:bodyPr>
          <a:lstStyle/>
          <a:p>
            <a:r>
              <a:rPr lang="en-US" sz="2000" b="1" u="sng"/>
              <a:t>MGM414</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940829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smtClean="0">
                <a:solidFill>
                  <a:schemeClr val="bg1">
                    <a:lumMod val="50000"/>
                  </a:schemeClr>
                </a:solidFill>
                <a:latin typeface="Times New Roman" panose="02020603050405020304" pitchFamily="18" charset="0"/>
                <a:cs typeface="Times New Roman" panose="02020603050405020304" pitchFamily="18" charset="0"/>
              </a:rPr>
              <a:t>Innovation </a:t>
            </a:r>
            <a:r>
              <a:rPr lang="en-US" sz="2000" dirty="0">
                <a:solidFill>
                  <a:schemeClr val="bg1">
                    <a:lumMod val="50000"/>
                  </a:schemeClr>
                </a:solidFill>
                <a:latin typeface="Times New Roman" panose="02020603050405020304" pitchFamily="18" charset="0"/>
                <a:cs typeface="Times New Roman" panose="02020603050405020304" pitchFamily="18" charset="0"/>
              </a:rPr>
              <a:t>– </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Definition</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Process </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innovation  </a:t>
            </a:r>
            <a:r>
              <a:rPr lang="en-US" sz="2000" dirty="0">
                <a:solidFill>
                  <a:schemeClr val="bg1">
                    <a:lumMod val="50000"/>
                  </a:schemeClr>
                </a:solidFill>
                <a:latin typeface="Times New Roman" panose="02020603050405020304" pitchFamily="18" charset="0"/>
                <a:cs typeface="Times New Roman" panose="02020603050405020304" pitchFamily="18" charset="0"/>
              </a:rPr>
              <a:t>– </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Definition</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Product </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Epochal </a:t>
            </a:r>
            <a:r>
              <a:rPr lang="en-US" sz="2400" b="1" dirty="0">
                <a:solidFill>
                  <a:schemeClr val="bg1">
                    <a:lumMod val="50000"/>
                  </a:schemeClr>
                </a:solidFill>
                <a:latin typeface="Times New Roman" panose="02020603050405020304" pitchFamily="18" charset="0"/>
                <a:cs typeface="Times New Roman" panose="02020603050405020304" pitchFamily="18" charset="0"/>
              </a:rPr>
              <a:t>innovations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Why innovation strategy is important </a:t>
            </a:r>
            <a:endParaRPr lang="en-US" sz="2400" b="1" dirty="0" smtClean="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Innovation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and incremental </a:t>
            </a:r>
            <a:r>
              <a:rPr lang="en-US" sz="2400" b="1" dirty="0">
                <a:solidFill>
                  <a:schemeClr val="bg1">
                    <a:lumMod val="50000"/>
                  </a:schemeClr>
                </a:solidFill>
                <a:latin typeface="Times New Roman" panose="02020603050405020304" pitchFamily="18" charset="0"/>
                <a:cs typeface="Times New Roman" panose="02020603050405020304" pitchFamily="18" charset="0"/>
              </a:rPr>
              <a:t>or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radical</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The </a:t>
            </a:r>
            <a:r>
              <a:rPr lang="en-US" sz="2400" b="1" dirty="0">
                <a:solidFill>
                  <a:schemeClr val="bg1">
                    <a:lumMod val="50000"/>
                  </a:schemeClr>
                </a:solidFill>
                <a:latin typeface="Times New Roman" panose="02020603050405020304" pitchFamily="18" charset="0"/>
                <a:cs typeface="Times New Roman" panose="02020603050405020304" pitchFamily="18" charset="0"/>
              </a:rPr>
              <a:t>stages of innovation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strategy</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The types of innovation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strategy</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Examples of successful innovation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strategies</a:t>
            </a:r>
            <a:endParaRPr lang="en-US" sz="2400" b="1" dirty="0">
              <a:solidFill>
                <a:schemeClr val="bg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16959037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570756"/>
          </a:xfrm>
          <a:prstGeom prst="rect">
            <a:avLst/>
          </a:prstGeom>
          <a:noFill/>
        </p:spPr>
        <p:txBody>
          <a:bodyPr wrap="square">
            <a:spAutoFit/>
          </a:bodyPr>
          <a:lstStyle/>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30602455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Innovation</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830997"/>
          </a:xfrm>
          <a:prstGeom prst="rect">
            <a:avLst/>
          </a:prstGeom>
          <a:noFill/>
        </p:spPr>
        <p:txBody>
          <a:bodyPr wrap="square" rtlCol="0">
            <a:spAutoFit/>
          </a:bodyPr>
          <a:lstStyle/>
          <a:p>
            <a:pPr algn="ctr"/>
            <a:r>
              <a:rPr lang="en-US" sz="2400" dirty="0">
                <a:effectLst>
                  <a:outerShdw blurRad="38100" dist="38100" dir="2700000" algn="tl">
                    <a:srgbClr val="000000">
                      <a:alpha val="43137"/>
                    </a:srgbClr>
                  </a:outerShdw>
                </a:effectLst>
              </a:rPr>
              <a:t>The conversion of a new idea into revenues and profits (</a:t>
            </a:r>
            <a:r>
              <a:rPr lang="en-US" sz="2400" dirty="0" err="1">
                <a:effectLst>
                  <a:outerShdw blurRad="38100" dist="38100" dir="2700000" algn="tl">
                    <a:srgbClr val="000000">
                      <a:alpha val="43137"/>
                    </a:srgbClr>
                  </a:outerShdw>
                </a:effectLst>
              </a:rPr>
              <a:t>Lafley</a:t>
            </a:r>
            <a:r>
              <a:rPr lang="en-US" sz="2400" dirty="0">
                <a:effectLst>
                  <a:outerShdw blurRad="38100" dist="38100" dir="2700000" algn="tl">
                    <a:srgbClr val="000000">
                      <a:alpha val="43137"/>
                    </a:srgbClr>
                  </a:outerShdw>
                </a:effectLst>
              </a:rPr>
              <a:t> &amp; </a:t>
            </a:r>
            <a:r>
              <a:rPr lang="en-US" sz="2400" dirty="0" err="1">
                <a:effectLst>
                  <a:outerShdw blurRad="38100" dist="38100" dir="2700000" algn="tl">
                    <a:srgbClr val="000000">
                      <a:alpha val="43137"/>
                    </a:srgbClr>
                  </a:outerShdw>
                </a:effectLst>
              </a:rPr>
              <a:t>Charan</a:t>
            </a:r>
            <a:r>
              <a:rPr lang="en-US" sz="2400" dirty="0">
                <a:effectLst>
                  <a:outerShdw blurRad="38100" dist="38100" dir="2700000" algn="tl">
                    <a:srgbClr val="000000">
                      <a:alpha val="43137"/>
                    </a:srgbClr>
                  </a:outerShdw>
                </a:effectLst>
              </a:rPr>
              <a:t>, 2008).</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734188" y="3443374"/>
            <a:ext cx="3762900" cy="2722853"/>
          </a:xfrm>
          <a:prstGeom prst="rect">
            <a:avLst/>
          </a:prstGeom>
        </p:spPr>
      </p:pic>
    </p:spTree>
    <p:extLst>
      <p:ext uri="{BB962C8B-B14F-4D97-AF65-F5344CB8AC3E}">
        <p14:creationId xmlns:p14="http://schemas.microsoft.com/office/powerpoint/2010/main" val="11784303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Innovation</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7076" y="2109868"/>
            <a:ext cx="8844924" cy="4431983"/>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innovation strategy definition is a controversial topic and it has many definitions such </a:t>
            </a:r>
            <a:r>
              <a:rPr lang="en-US" sz="2400" dirty="0" smtClean="0">
                <a:effectLst>
                  <a:outerShdw blurRad="38100" dist="38100" dir="2700000" algn="tl">
                    <a:srgbClr val="000000">
                      <a:alpha val="43137"/>
                    </a:srgbClr>
                  </a:outerShdw>
                </a:effectLst>
              </a:rPr>
              <a:t>as</a:t>
            </a:r>
          </a:p>
          <a:p>
            <a:pPr algn="ctr"/>
            <a:endParaRPr lang="en-US" sz="2400" dirty="0">
              <a:effectLst>
                <a:outerShdw blurRad="38100" dist="38100" dir="2700000" algn="tl">
                  <a:srgbClr val="000000">
                    <a:alpha val="43137"/>
                  </a:srgbClr>
                </a:outerShdw>
              </a:effectLst>
            </a:endParaRPr>
          </a:p>
          <a:p>
            <a:pPr marL="342900" indent="-342900">
              <a:buFont typeface="Wingdings" panose="05000000000000000000" pitchFamily="2" charset="2"/>
              <a:buChar char="Ø"/>
            </a:pPr>
            <a:r>
              <a:rPr lang="en-US" sz="2400" dirty="0" smtClean="0">
                <a:effectLst>
                  <a:outerShdw blurRad="38100" dist="38100" dir="2700000" algn="tl">
                    <a:srgbClr val="000000">
                      <a:alpha val="43137"/>
                    </a:srgbClr>
                  </a:outerShdw>
                </a:effectLst>
              </a:rPr>
              <a:t> </a:t>
            </a:r>
            <a:r>
              <a:rPr lang="en-US" sz="2400" dirty="0" smtClean="0"/>
              <a:t>“The </a:t>
            </a:r>
            <a:r>
              <a:rPr lang="en-US" sz="2400" dirty="0"/>
              <a:t>implementation of a new or significantly improved product (good or service), or process, a new marketing method, or a new organizational method in business practices, workplace organization or external relations” (</a:t>
            </a:r>
            <a:r>
              <a:rPr lang="en-US" sz="2400" dirty="0">
                <a:hlinkClick r:id="rId4"/>
              </a:rPr>
              <a:t>OECD, 2005</a:t>
            </a:r>
            <a:r>
              <a:rPr lang="en-US" sz="2400" dirty="0"/>
              <a:t>, p. 46</a:t>
            </a:r>
            <a:r>
              <a:rPr lang="en-US" sz="2400" dirty="0" smtClean="0"/>
              <a:t>).</a:t>
            </a:r>
          </a:p>
          <a:p>
            <a:r>
              <a:rPr lang="en-US" b="1" dirty="0" smtClean="0"/>
              <a:t>* </a:t>
            </a:r>
            <a:r>
              <a:rPr lang="en-US" b="1" dirty="0" err="1" smtClean="0"/>
              <a:t>Organisation</a:t>
            </a:r>
            <a:r>
              <a:rPr lang="en-US" b="1" dirty="0" smtClean="0"/>
              <a:t> </a:t>
            </a:r>
            <a:r>
              <a:rPr lang="en-US" b="1" dirty="0"/>
              <a:t>for Economic Co-operation and Development</a:t>
            </a:r>
          </a:p>
          <a:p>
            <a:endParaRPr lang="en-US" sz="2400" dirty="0"/>
          </a:p>
          <a:p>
            <a:pPr marL="342900" indent="-342900">
              <a:buFont typeface="Wingdings" panose="05000000000000000000" pitchFamily="2" charset="2"/>
              <a:buChar char="Ø"/>
            </a:pPr>
            <a:r>
              <a:rPr lang="en-US" sz="2400" dirty="0"/>
              <a:t>A new and improved way of doing things, something novel and useful (Anderson, </a:t>
            </a:r>
            <a:r>
              <a:rPr lang="en-US" sz="2400" dirty="0" err="1"/>
              <a:t>Potočnik</a:t>
            </a:r>
            <a:r>
              <a:rPr lang="en-US" sz="2400" dirty="0"/>
              <a:t>, &amp; Zhou, 2014).</a:t>
            </a:r>
          </a:p>
          <a:p>
            <a:pPr marL="342900" indent="-342900">
              <a:buFont typeface="Wingdings" panose="05000000000000000000" pitchFamily="2" charset="2"/>
              <a:buChar char="Ø"/>
            </a:pP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0" name="Picture 9"/>
          <p:cNvPicPr>
            <a:picLocks noChangeAspect="1"/>
          </p:cNvPicPr>
          <p:nvPr/>
        </p:nvPicPr>
        <p:blipFill>
          <a:blip r:embed="rId6"/>
          <a:stretch>
            <a:fillRect/>
          </a:stretch>
        </p:blipFill>
        <p:spPr>
          <a:xfrm>
            <a:off x="750435" y="4951532"/>
            <a:ext cx="2486251" cy="1810003"/>
          </a:xfrm>
          <a:prstGeom prst="rect">
            <a:avLst/>
          </a:prstGeom>
        </p:spPr>
      </p:pic>
    </p:spTree>
    <p:extLst>
      <p:ext uri="{BB962C8B-B14F-4D97-AF65-F5344CB8AC3E}">
        <p14:creationId xmlns:p14="http://schemas.microsoft.com/office/powerpoint/2010/main" val="10433503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Innovation</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4154984"/>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innovation strategy definition is a controversial topic and it has many definitions such </a:t>
            </a:r>
            <a:r>
              <a:rPr lang="en-US" sz="2400" dirty="0" smtClean="0">
                <a:effectLst>
                  <a:outerShdw blurRad="38100" dist="38100" dir="2700000" algn="tl">
                    <a:srgbClr val="000000">
                      <a:alpha val="43137"/>
                    </a:srgbClr>
                  </a:outerShdw>
                </a:effectLst>
              </a:rPr>
              <a:t>as</a:t>
            </a:r>
          </a:p>
          <a:p>
            <a:pPr algn="ctr"/>
            <a:endParaRPr lang="en-US" sz="2400" dirty="0">
              <a:effectLst>
                <a:outerShdw blurRad="38100" dist="38100" dir="2700000" algn="tl">
                  <a:srgbClr val="000000">
                    <a:alpha val="43137"/>
                  </a:srgbClr>
                </a:outerShdw>
              </a:effectLst>
            </a:endParaRPr>
          </a:p>
          <a:p>
            <a:pPr marL="342900" indent="-342900">
              <a:buFont typeface="Wingdings" panose="05000000000000000000" pitchFamily="2" charset="2"/>
              <a:buChar char="Ø"/>
            </a:pPr>
            <a:r>
              <a:rPr lang="en-US" sz="2400" dirty="0" smtClean="0"/>
              <a:t>A multi-stage process by which an organization transforms an idea into a new or improved product or process, in order to differentiate itself and compete successfully in the marketplace (</a:t>
            </a:r>
            <a:r>
              <a:rPr lang="en-US" sz="2400" dirty="0" err="1" smtClean="0"/>
              <a:t>Baregheh</a:t>
            </a:r>
            <a:r>
              <a:rPr lang="en-US" sz="2400" dirty="0" smtClean="0"/>
              <a:t>, Rowley, &amp; </a:t>
            </a:r>
            <a:r>
              <a:rPr lang="en-US" sz="2400" dirty="0" err="1" smtClean="0"/>
              <a:t>Sambrook</a:t>
            </a:r>
            <a:r>
              <a:rPr lang="en-US" sz="2400" dirty="0" smtClean="0"/>
              <a:t>, 2009).</a:t>
            </a:r>
            <a:endParaRPr lang="ar-EG" sz="2400" dirty="0" smtClean="0"/>
          </a:p>
          <a:p>
            <a:pPr marL="342900" indent="-342900">
              <a:buFont typeface="Wingdings" panose="05000000000000000000" pitchFamily="2" charset="2"/>
              <a:buChar char="Ø"/>
            </a:pPr>
            <a:endParaRPr lang="ar-EG" sz="2400" dirty="0" smtClean="0"/>
          </a:p>
          <a:p>
            <a:pPr marL="342900" indent="-342900">
              <a:buFont typeface="Wingdings" panose="05000000000000000000" pitchFamily="2" charset="2"/>
              <a:buChar char="Ø"/>
            </a:pPr>
            <a:r>
              <a:rPr lang="en-US" sz="2400" dirty="0"/>
              <a:t>Transforming an idea into a commercially successful product (</a:t>
            </a:r>
            <a:r>
              <a:rPr lang="en-US" sz="2400" dirty="0" err="1"/>
              <a:t>Ip</a:t>
            </a:r>
            <a:r>
              <a:rPr lang="en-US" sz="2400" dirty="0"/>
              <a:t>, 2016).</a:t>
            </a:r>
          </a:p>
          <a:p>
            <a:pPr marL="342900" indent="-342900">
              <a:buFont typeface="Wingdings" panose="05000000000000000000" pitchFamily="2" charset="2"/>
              <a:buChar char="Ø"/>
            </a:pP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750435" y="4951532"/>
            <a:ext cx="2486251" cy="1810003"/>
          </a:xfrm>
          <a:prstGeom prst="rect">
            <a:avLst/>
          </a:prstGeom>
        </p:spPr>
      </p:pic>
    </p:spTree>
    <p:extLst>
      <p:ext uri="{BB962C8B-B14F-4D97-AF65-F5344CB8AC3E}">
        <p14:creationId xmlns:p14="http://schemas.microsoft.com/office/powerpoint/2010/main" val="12095079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Innovation</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innovation strategy definition is a controversial topic and it has many definitions such </a:t>
            </a:r>
            <a:r>
              <a:rPr lang="en-US" sz="2400" dirty="0" smtClean="0">
                <a:effectLst>
                  <a:outerShdw blurRad="38100" dist="38100" dir="2700000" algn="tl">
                    <a:srgbClr val="000000">
                      <a:alpha val="43137"/>
                    </a:srgbClr>
                  </a:outerShdw>
                </a:effectLst>
              </a:rPr>
              <a:t>as</a:t>
            </a:r>
          </a:p>
          <a:p>
            <a:pPr algn="ctr"/>
            <a:endParaRPr lang="en-US" sz="2400" dirty="0">
              <a:effectLst>
                <a:outerShdw blurRad="38100" dist="38100" dir="2700000" algn="tl">
                  <a:srgbClr val="000000">
                    <a:alpha val="43137"/>
                  </a:srgbClr>
                </a:outerShdw>
              </a:effectLst>
            </a:endParaRPr>
          </a:p>
          <a:p>
            <a:pPr marL="342900" indent="-342900">
              <a:buFont typeface="Wingdings" panose="05000000000000000000" pitchFamily="2" charset="2"/>
              <a:buChar char="Ø"/>
            </a:pPr>
            <a:r>
              <a:rPr lang="en-US" sz="2400" dirty="0"/>
              <a:t>The transformation of knowledge into new products and processes (Porter &amp; Stern, 1999</a:t>
            </a:r>
            <a:r>
              <a:rPr lang="en-US" sz="2400" dirty="0" smtClean="0"/>
              <a:t>).</a:t>
            </a:r>
            <a:endParaRPr lang="ar-EG" sz="2400" dirty="0" smtClean="0"/>
          </a:p>
          <a:p>
            <a:pPr marL="342900" indent="-342900">
              <a:buFont typeface="Wingdings" panose="05000000000000000000" pitchFamily="2" charset="2"/>
              <a:buChar char="Ø"/>
            </a:pPr>
            <a:endParaRPr lang="en-US" sz="2400" dirty="0"/>
          </a:p>
          <a:p>
            <a:pPr marL="342900" indent="-342900">
              <a:buFont typeface="Wingdings" panose="05000000000000000000" pitchFamily="2" charset="2"/>
              <a:buChar char="Ø"/>
            </a:pPr>
            <a:r>
              <a:rPr lang="en-US" sz="2400" dirty="0"/>
              <a:t>The process of translating an idea into a commercially viable customer value proposition (</a:t>
            </a:r>
            <a:r>
              <a:rPr lang="en-US" sz="2400" dirty="0" err="1"/>
              <a:t>Chandy</a:t>
            </a:r>
            <a:r>
              <a:rPr lang="en-US" sz="2400" dirty="0"/>
              <a:t> &amp; </a:t>
            </a:r>
            <a:r>
              <a:rPr lang="en-US" sz="2400" dirty="0" err="1"/>
              <a:t>Tellis</a:t>
            </a:r>
            <a:r>
              <a:rPr lang="en-US" sz="2400" dirty="0"/>
              <a:t>, 1998).</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0" name="Picture 9"/>
          <p:cNvPicPr>
            <a:picLocks noChangeAspect="1"/>
          </p:cNvPicPr>
          <p:nvPr/>
        </p:nvPicPr>
        <p:blipFill>
          <a:blip r:embed="rId5"/>
          <a:stretch>
            <a:fillRect/>
          </a:stretch>
        </p:blipFill>
        <p:spPr>
          <a:xfrm>
            <a:off x="750435" y="4951532"/>
            <a:ext cx="2486251" cy="1810003"/>
          </a:xfrm>
          <a:prstGeom prst="rect">
            <a:avLst/>
          </a:prstGeom>
        </p:spPr>
      </p:pic>
    </p:spTree>
    <p:extLst>
      <p:ext uri="{BB962C8B-B14F-4D97-AF65-F5344CB8AC3E}">
        <p14:creationId xmlns:p14="http://schemas.microsoft.com/office/powerpoint/2010/main" val="17839882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Process innovation</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200329"/>
          </a:xfrm>
          <a:prstGeom prst="rect">
            <a:avLst/>
          </a:prstGeom>
          <a:noFill/>
        </p:spPr>
        <p:txBody>
          <a:bodyPr wrap="square" rtlCol="0">
            <a:spAutoFit/>
          </a:bodyPr>
          <a:lstStyle/>
          <a:p>
            <a:pPr algn="ctr"/>
            <a:r>
              <a:rPr lang="en-US" sz="2400" dirty="0">
                <a:effectLst>
                  <a:outerShdw blurRad="38100" dist="38100" dir="2700000" algn="tl">
                    <a:srgbClr val="000000">
                      <a:alpha val="43137"/>
                    </a:srgbClr>
                  </a:outerShdw>
                </a:effectLst>
              </a:rPr>
              <a:t>“The implementation of a new or significantly improved production or delivery method. This includes significant changes in techniques, equipment and/or software” (OECD, 2005, p. 49).</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4756392" y="3736364"/>
            <a:ext cx="5534797" cy="2591162"/>
          </a:xfrm>
          <a:prstGeom prst="rect">
            <a:avLst/>
          </a:prstGeom>
        </p:spPr>
      </p:pic>
    </p:spTree>
    <p:extLst>
      <p:ext uri="{BB962C8B-B14F-4D97-AF65-F5344CB8AC3E}">
        <p14:creationId xmlns:p14="http://schemas.microsoft.com/office/powerpoint/2010/main" val="40200666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Product innovation</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7076" y="2352069"/>
            <a:ext cx="8844924" cy="4154984"/>
          </a:xfrm>
          <a:prstGeom prst="rect">
            <a:avLst/>
          </a:prstGeom>
          <a:noFill/>
        </p:spPr>
        <p:txBody>
          <a:bodyPr wrap="square" rtlCol="0">
            <a:spAutoFit/>
          </a:bodyPr>
          <a:lstStyle/>
          <a:p>
            <a:pPr marL="342900" indent="-342900">
              <a:buFont typeface="Wingdings" panose="05000000000000000000" pitchFamily="2" charset="2"/>
              <a:buChar char="Ø"/>
            </a:pPr>
            <a:r>
              <a:rPr lang="en-US" sz="2400" dirty="0"/>
              <a:t>Various types of innovations differ with respect to their defining characteristics. For instance, a defining characteristic of social innovation is that it is a solution to a specific social problem, and the value created by the innovation accrues primarily to society as a whole rather than to individuals (</a:t>
            </a:r>
            <a:r>
              <a:rPr lang="en-US" sz="2400" dirty="0" err="1"/>
              <a:t>Phills</a:t>
            </a:r>
            <a:r>
              <a:rPr lang="en-US" sz="2400" dirty="0"/>
              <a:t>, </a:t>
            </a:r>
            <a:r>
              <a:rPr lang="en-US" sz="2400" dirty="0" err="1"/>
              <a:t>Deiglmeier</a:t>
            </a:r>
            <a:r>
              <a:rPr lang="en-US" sz="2400" dirty="0"/>
              <a:t>, &amp; Miller, 2008). </a:t>
            </a:r>
          </a:p>
          <a:p>
            <a:pPr marL="342900" indent="-342900">
              <a:buFont typeface="Wingdings" panose="05000000000000000000" pitchFamily="2" charset="2"/>
              <a:buChar char="Ø"/>
            </a:pPr>
            <a:endParaRPr lang="en-US" sz="2400" dirty="0"/>
          </a:p>
          <a:p>
            <a:pPr marL="342900" indent="-342900">
              <a:buFont typeface="Wingdings" panose="05000000000000000000" pitchFamily="2" charset="2"/>
              <a:buChar char="Ø"/>
            </a:pPr>
            <a:r>
              <a:rPr lang="en-US" sz="2400" dirty="0"/>
              <a:t>A defining characteristic of sustainable product innovation is that in comparison to products for which it is a substitute, the use or consumption of the product has a lower impact on the natural environment (</a:t>
            </a:r>
            <a:r>
              <a:rPr lang="en-US" sz="2400" dirty="0" err="1"/>
              <a:t>Varadarajan</a:t>
            </a:r>
            <a:r>
              <a:rPr lang="en-US" sz="2400" dirty="0"/>
              <a:t>, 2017).</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9470196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Innovation: Definition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10306336"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strategic innovation is an innovation with the potential to have major transformational effects on the evolution of markets and industries such as the following</a:t>
            </a:r>
            <a:r>
              <a:rPr lang="en-US" sz="2400" b="1" dirty="0" smtClean="0">
                <a:latin typeface="Times New Roman" panose="02020603050405020304" pitchFamily="18" charset="0"/>
                <a:cs typeface="Times New Roman" panose="02020603050405020304" pitchFamily="18" charset="0"/>
              </a:rPr>
              <a:t>:</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Emergence of a new industry</a:t>
            </a:r>
            <a:r>
              <a:rPr lang="en-US" sz="2400" dirty="0" smtClean="0">
                <a:latin typeface="Times New Roman" panose="02020603050405020304" pitchFamily="18" charset="0"/>
                <a:cs typeface="Times New Roman" panose="02020603050405020304" pitchFamily="18" charset="0"/>
              </a:rPr>
              <a:t>.</a:t>
            </a:r>
          </a:p>
          <a:p>
            <a:pPr marL="457200" indent="-457200">
              <a:buFont typeface="+mj-lt"/>
              <a:buAutoNum type="arabicPeriod"/>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Convergence of two or more existing industries</a:t>
            </a:r>
            <a:r>
              <a:rPr lang="en-US" sz="2400" dirty="0" smtClean="0">
                <a:latin typeface="Times New Roman" panose="02020603050405020304" pitchFamily="18" charset="0"/>
                <a:cs typeface="Times New Roman" panose="02020603050405020304" pitchFamily="18" charset="0"/>
              </a:rPr>
              <a:t>.</a:t>
            </a:r>
          </a:p>
          <a:p>
            <a:pPr marL="457200" indent="-457200">
              <a:buFont typeface="+mj-lt"/>
              <a:buAutoNum type="arabicPeriod"/>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Major changes in how a specific need or set of inter-related needs and wants of consumers is met</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8800377" y="2975429"/>
            <a:ext cx="2448267" cy="2133508"/>
          </a:xfrm>
          <a:prstGeom prst="rect">
            <a:avLst/>
          </a:prstGeom>
        </p:spPr>
      </p:pic>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Innovation: Definition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306336" cy="3785652"/>
          </a:xfrm>
          <a:prstGeom prst="rect">
            <a:avLst/>
          </a:prstGeom>
          <a:noFill/>
        </p:spPr>
        <p:txBody>
          <a:bodyPr wrap="square" rtlCol="0">
            <a:spAutoFit/>
          </a:bodyPr>
          <a:lstStyle/>
          <a:p>
            <a:pPr marL="457200" indent="-457200">
              <a:buFont typeface="+mj-lt"/>
              <a:buAutoNum type="arabicPeriod" startAt="4"/>
            </a:pPr>
            <a:r>
              <a:rPr lang="en-US" sz="2400" dirty="0">
                <a:latin typeface="Times New Roman" panose="02020603050405020304" pitchFamily="18" charset="0"/>
                <a:cs typeface="Times New Roman" panose="02020603050405020304" pitchFamily="18" charset="0"/>
              </a:rPr>
              <a:t>Major changes in how a product is produced, promoted, distributed, priced, and/or consumed/used.</a:t>
            </a:r>
          </a:p>
          <a:p>
            <a:pPr marL="457200" indent="-457200">
              <a:buFont typeface="+mj-lt"/>
              <a:buAutoNum type="arabicPeriod" startAt="4"/>
            </a:pPr>
            <a:endParaRPr lang="en-US" sz="2400" dirty="0" smtClean="0">
              <a:latin typeface="Times New Roman" panose="02020603050405020304" pitchFamily="18" charset="0"/>
              <a:cs typeface="Times New Roman" panose="02020603050405020304" pitchFamily="18" charset="0"/>
            </a:endParaRPr>
          </a:p>
          <a:p>
            <a:pPr marL="457200" indent="-457200">
              <a:buFont typeface="+mj-lt"/>
              <a:buAutoNum type="arabicPeriod" startAt="4"/>
            </a:pPr>
            <a:r>
              <a:rPr lang="en-US" sz="2400" dirty="0" smtClean="0">
                <a:latin typeface="Times New Roman" panose="02020603050405020304" pitchFamily="18" charset="0"/>
                <a:cs typeface="Times New Roman" panose="02020603050405020304" pitchFamily="18" charset="0"/>
              </a:rPr>
              <a:t>Major </a:t>
            </a:r>
            <a:r>
              <a:rPr lang="en-US" sz="2400" dirty="0">
                <a:latin typeface="Times New Roman" panose="02020603050405020304" pitchFamily="18" charset="0"/>
                <a:cs typeface="Times New Roman" panose="02020603050405020304" pitchFamily="18" charset="0"/>
              </a:rPr>
              <a:t>changes in the structural characteristics of an industry such as market size, market growth rate, industry concentration, entry barriers, and exit barriers</a:t>
            </a:r>
            <a:r>
              <a:rPr lang="en-US" sz="2400" dirty="0" smtClean="0">
                <a:latin typeface="Times New Roman" panose="02020603050405020304" pitchFamily="18" charset="0"/>
                <a:cs typeface="Times New Roman" panose="02020603050405020304" pitchFamily="18" charset="0"/>
              </a:rPr>
              <a:t>.</a:t>
            </a:r>
          </a:p>
          <a:p>
            <a:pPr marL="457200" indent="-457200">
              <a:buFont typeface="+mj-lt"/>
              <a:buAutoNum type="arabicPeriod" startAt="4"/>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startAt="4"/>
            </a:pPr>
            <a:r>
              <a:rPr lang="en-US" sz="2400" dirty="0">
                <a:latin typeface="Times New Roman" panose="02020603050405020304" pitchFamily="18" charset="0"/>
                <a:cs typeface="Times New Roman" panose="02020603050405020304" pitchFamily="18" charset="0"/>
              </a:rPr>
              <a:t>Major changes in the value proposition offered to customers and/or expected by customers.</a:t>
            </a:r>
          </a:p>
          <a:p>
            <a:pPr marL="457200" indent="-457200">
              <a:buFont typeface="+mj-lt"/>
              <a:buAutoNum type="arabicPeriod" startAt="4"/>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9047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Innovation: Definition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306336" cy="2985433"/>
          </a:xfrm>
          <a:prstGeom prst="rect">
            <a:avLst/>
          </a:prstGeom>
          <a:noFill/>
        </p:spPr>
        <p:txBody>
          <a:bodyPr wrap="square" rtlCol="0">
            <a:spAutoFit/>
          </a:bodyPr>
          <a:lstStyle/>
          <a:p>
            <a:pPr marL="457200" indent="-457200">
              <a:buFont typeface="+mj-lt"/>
              <a:buAutoNum type="arabicPeriod" startAt="4"/>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startAt="7"/>
            </a:pPr>
            <a:r>
              <a:rPr lang="en-US" sz="2400" dirty="0">
                <a:latin typeface="Times New Roman" panose="02020603050405020304" pitchFamily="18" charset="0"/>
                <a:cs typeface="Times New Roman" panose="02020603050405020304" pitchFamily="18" charset="0"/>
              </a:rPr>
              <a:t>Major changes in the configuration of value chain activities, assets and costs, and/or revenue model in an industry</a:t>
            </a:r>
            <a:r>
              <a:rPr lang="en-US" sz="2400" dirty="0" smtClean="0">
                <a:latin typeface="Times New Roman" panose="02020603050405020304" pitchFamily="18" charset="0"/>
                <a:cs typeface="Times New Roman" panose="02020603050405020304" pitchFamily="18" charset="0"/>
              </a:rPr>
              <a:t>.</a:t>
            </a:r>
          </a:p>
          <a:p>
            <a:pPr marL="457200" indent="-457200">
              <a:buFont typeface="+mj-lt"/>
              <a:buAutoNum type="arabicPeriod" startAt="7"/>
            </a:pPr>
            <a:endParaRPr lang="en-US" sz="2000" dirty="0">
              <a:latin typeface="Times New Roman" panose="02020603050405020304" pitchFamily="18" charset="0"/>
              <a:cs typeface="Times New Roman" panose="02020603050405020304" pitchFamily="18" charset="0"/>
            </a:endParaRPr>
          </a:p>
          <a:p>
            <a:pPr marL="457200" indent="-457200">
              <a:buFont typeface="+mj-lt"/>
              <a:buAutoNum type="arabicPeriod" startAt="7"/>
            </a:pPr>
            <a:r>
              <a:rPr lang="en-US" sz="2400" dirty="0" smtClean="0">
                <a:latin typeface="Times New Roman" panose="02020603050405020304" pitchFamily="18" charset="0"/>
                <a:cs typeface="Times New Roman" panose="02020603050405020304" pitchFamily="18" charset="0"/>
              </a:rPr>
              <a:t>Major </a:t>
            </a:r>
            <a:r>
              <a:rPr lang="en-US" sz="2400" dirty="0">
                <a:latin typeface="Times New Roman" panose="02020603050405020304" pitchFamily="18" charset="0"/>
                <a:cs typeface="Times New Roman" panose="02020603050405020304" pitchFamily="18" charset="0"/>
              </a:rPr>
              <a:t>changes in the composition of competitors in an industry as a result of entry of new competitors, exit of present competitors, and changes in the competitive position of incumbent competitors.</a:t>
            </a:r>
          </a:p>
          <a:p>
            <a:pPr marL="457200" indent="-457200">
              <a:buFont typeface="+mj-lt"/>
              <a:buAutoNum type="arabicPeriod" startAt="7"/>
            </a:pPr>
            <a:endParaRPr lang="en-US" sz="2400"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8909394" y="4575523"/>
            <a:ext cx="2448267" cy="2133508"/>
          </a:xfrm>
          <a:prstGeom prst="rect">
            <a:avLst/>
          </a:prstGeom>
        </p:spPr>
      </p:pic>
    </p:spTree>
    <p:extLst>
      <p:ext uri="{BB962C8B-B14F-4D97-AF65-F5344CB8AC3E}">
        <p14:creationId xmlns:p14="http://schemas.microsoft.com/office/powerpoint/2010/main" val="3221603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38433885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929216" y="169001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Epochal innovations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7076" y="2293159"/>
            <a:ext cx="8844924" cy="3785652"/>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Epochal innovations and civilization transforming innovations represent the high end of the strategic innovations continuum. Kuznets (1971) defines epochal innovations as “major breakthroughs in the advance of human knowledge, and dominant sources of sustained growth over long periods of time.” Based on input from thought leaders in various fields, Fallows (2013) lists 50 innovations organized under the following eight broad categories as civilization transforming innovations.</a:t>
            </a:r>
          </a:p>
          <a:p>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657331" y="5131883"/>
            <a:ext cx="2642175" cy="1514008"/>
          </a:xfrm>
          <a:prstGeom prst="rect">
            <a:avLst/>
          </a:prstGeom>
        </p:spPr>
      </p:pic>
    </p:spTree>
    <p:extLst>
      <p:ext uri="{BB962C8B-B14F-4D97-AF65-F5344CB8AC3E}">
        <p14:creationId xmlns:p14="http://schemas.microsoft.com/office/powerpoint/2010/main" val="42613895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Epochal innovations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592945" y="2288978"/>
            <a:ext cx="10876834"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Innovations </a:t>
            </a:r>
            <a:r>
              <a:rPr lang="en-US" sz="2400" b="1" dirty="0">
                <a:latin typeface="Times New Roman" panose="02020603050405020304" pitchFamily="18" charset="0"/>
                <a:cs typeface="Times New Roman" panose="02020603050405020304" pitchFamily="18" charset="0"/>
              </a:rPr>
              <a:t>that expanded the human intellect and its creative, expressive and moral possibilities: </a:t>
            </a:r>
            <a:r>
              <a:rPr lang="en-US" sz="2400" dirty="0">
                <a:latin typeface="Times New Roman" panose="02020603050405020304" pitchFamily="18" charset="0"/>
                <a:cs typeface="Times New Roman" panose="02020603050405020304" pitchFamily="18" charset="0"/>
              </a:rPr>
              <a:t>Printing press, paper, Internet, personal computer, photography, and the underlying technology for the modern data </a:t>
            </a:r>
            <a:r>
              <a:rPr lang="en-US" sz="2400" dirty="0" smtClean="0">
                <a:latin typeface="Times New Roman" panose="02020603050405020304" pitchFamily="18" charset="0"/>
                <a:cs typeface="Times New Roman" panose="02020603050405020304" pitchFamily="18" charset="0"/>
              </a:rPr>
              <a:t>age.</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that are integral to the physical and operating infrastructure of the modern world: </a:t>
            </a:r>
            <a:r>
              <a:rPr lang="en-US" sz="2400" dirty="0" smtClean="0">
                <a:latin typeface="Times New Roman" panose="02020603050405020304" pitchFamily="18" charset="0"/>
                <a:cs typeface="Times New Roman" panose="02020603050405020304" pitchFamily="18" charset="0"/>
              </a:rPr>
              <a:t>Cement </a:t>
            </a:r>
            <a:r>
              <a:rPr lang="ar-EG" sz="2400" dirty="0">
                <a:latin typeface="Times New Roman" panose="02020603050405020304" pitchFamily="18" charset="0"/>
                <a:cs typeface="Times New Roman" panose="02020603050405020304" pitchFamily="18" charset="0"/>
              </a:rPr>
              <a:t>الأسمنت</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electricity, sanitation </a:t>
            </a:r>
            <a:r>
              <a:rPr lang="en-US" sz="2400" dirty="0" smtClean="0">
                <a:latin typeface="Times New Roman" panose="02020603050405020304" pitchFamily="18" charset="0"/>
                <a:cs typeface="Times New Roman" panose="02020603050405020304" pitchFamily="18" charset="0"/>
              </a:rPr>
              <a:t>systems </a:t>
            </a:r>
            <a:r>
              <a:rPr lang="ar-EG" sz="2400" dirty="0">
                <a:latin typeface="Times New Roman" panose="02020603050405020304" pitchFamily="18" charset="0"/>
                <a:cs typeface="Times New Roman" panose="02020603050405020304" pitchFamily="18" charset="0"/>
              </a:rPr>
              <a:t>أنظمة الصرف الصحي</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air-conditioning.</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8319558" y="5086813"/>
            <a:ext cx="2642175" cy="1514008"/>
          </a:xfrm>
          <a:prstGeom prst="rect">
            <a:avLst/>
          </a:prstGeom>
        </p:spPr>
      </p:pic>
    </p:spTree>
    <p:extLst>
      <p:ext uri="{BB962C8B-B14F-4D97-AF65-F5344CB8AC3E}">
        <p14:creationId xmlns:p14="http://schemas.microsoft.com/office/powerpoint/2010/main" val="778934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Epochal innovations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3046988"/>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that extended life: </a:t>
            </a:r>
            <a:r>
              <a:rPr lang="en-US" sz="2400" dirty="0">
                <a:latin typeface="Times New Roman" panose="02020603050405020304" pitchFamily="18" charset="0"/>
                <a:cs typeface="Times New Roman" panose="02020603050405020304" pitchFamily="18" charset="0"/>
              </a:rPr>
              <a:t>Nitrogen fixation, green revolution, </a:t>
            </a:r>
            <a:r>
              <a:rPr lang="en-US" sz="2400" dirty="0" smtClean="0">
                <a:latin typeface="Times New Roman" panose="02020603050405020304" pitchFamily="18" charset="0"/>
                <a:cs typeface="Times New Roman" panose="02020603050405020304" pitchFamily="18" charset="0"/>
              </a:rPr>
              <a:t>and </a:t>
            </a:r>
            <a:r>
              <a:rPr lang="en-US" sz="2400" dirty="0">
                <a:latin typeface="Times New Roman" panose="02020603050405020304" pitchFamily="18" charset="0"/>
                <a:cs typeface="Times New Roman" panose="02020603050405020304" pitchFamily="18" charset="0"/>
              </a:rPr>
              <a:t>scientific plant breeding. Advances in medical knowledge and treatment that predate the current genomics revolution — penicillin, vaccination, and the birth control pill. Public-health measures that have advanced in parallel with improved medical treatment – sanitation systems and refrigeration</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Organizational breakthroughs: </a:t>
            </a:r>
            <a:r>
              <a:rPr lang="en-US" sz="2400" dirty="0">
                <a:latin typeface="Times New Roman" panose="02020603050405020304" pitchFamily="18" charset="0"/>
                <a:cs typeface="Times New Roman" panose="02020603050405020304" pitchFamily="18" charset="0"/>
              </a:rPr>
              <a:t>Gregorian calendar and </a:t>
            </a:r>
            <a:r>
              <a:rPr lang="en-US" sz="2400" dirty="0" smtClean="0">
                <a:latin typeface="Times New Roman" panose="02020603050405020304" pitchFamily="18" charset="0"/>
                <a:cs typeface="Times New Roman" panose="02020603050405020304" pitchFamily="18" charset="0"/>
              </a:rPr>
              <a:t>alphabetization </a:t>
            </a:r>
            <a:r>
              <a:rPr lang="ar-EG" sz="2400" dirty="0" smtClean="0">
                <a:latin typeface="Times New Roman" panose="02020603050405020304" pitchFamily="18" charset="0"/>
                <a:cs typeface="Times New Roman" panose="02020603050405020304" pitchFamily="18" charset="0"/>
              </a:rPr>
              <a:t>الابجدية </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678222" y="5407218"/>
            <a:ext cx="3924848" cy="1250496"/>
          </a:xfrm>
          <a:prstGeom prst="rect">
            <a:avLst/>
          </a:prstGeom>
        </p:spPr>
      </p:pic>
    </p:spTree>
    <p:extLst>
      <p:ext uri="{BB962C8B-B14F-4D97-AF65-F5344CB8AC3E}">
        <p14:creationId xmlns:p14="http://schemas.microsoft.com/office/powerpoint/2010/main" val="2371770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Epochal innovations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3046988"/>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that allowed real-time communication beyond the range of a single human voice: </a:t>
            </a:r>
            <a:r>
              <a:rPr lang="en-US" sz="2400" dirty="0">
                <a:latin typeface="Times New Roman" panose="02020603050405020304" pitchFamily="18" charset="0"/>
                <a:cs typeface="Times New Roman" panose="02020603050405020304" pitchFamily="18" charset="0"/>
              </a:rPr>
              <a:t>Internet, telegraph, telephone, radio, and television.</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in the physical movement of people and goods: </a:t>
            </a:r>
            <a:r>
              <a:rPr lang="en-US" sz="2400" dirty="0">
                <a:latin typeface="Times New Roman" panose="02020603050405020304" pitchFamily="18" charset="0"/>
                <a:cs typeface="Times New Roman" panose="02020603050405020304" pitchFamily="18" charset="0"/>
              </a:rPr>
              <a:t>Internal combustion engine, automobile, airplane, steam engine, </a:t>
            </a:r>
            <a:r>
              <a:rPr lang="en-US" sz="2400" dirty="0" smtClean="0">
                <a:latin typeface="Times New Roman" panose="02020603050405020304" pitchFamily="18" charset="0"/>
                <a:cs typeface="Times New Roman" panose="02020603050405020304" pitchFamily="18" charset="0"/>
              </a:rPr>
              <a:t>and </a:t>
            </a:r>
            <a:r>
              <a:rPr lang="en-US" sz="2400" dirty="0">
                <a:latin typeface="Times New Roman" panose="02020603050405020304" pitchFamily="18" charset="0"/>
                <a:cs typeface="Times New Roman" panose="02020603050405020304" pitchFamily="18" charset="0"/>
              </a:rPr>
              <a:t>the compass, and </a:t>
            </a:r>
            <a:r>
              <a:rPr lang="en-US" sz="2400" dirty="0" smtClean="0">
                <a:latin typeface="Times New Roman" panose="02020603050405020304" pitchFamily="18" charset="0"/>
                <a:cs typeface="Times New Roman" panose="02020603050405020304" pitchFamily="18" charset="0"/>
              </a:rPr>
              <a:t>rocketry</a:t>
            </a:r>
            <a:r>
              <a:rPr lang="ar-EG" sz="2400" dirty="0">
                <a:latin typeface="Times New Roman" panose="02020603050405020304" pitchFamily="18" charset="0"/>
                <a:cs typeface="Times New Roman" panose="02020603050405020304" pitchFamily="18" charset="0"/>
              </a:rPr>
              <a:t> </a:t>
            </a:r>
            <a:r>
              <a:rPr lang="ar-EG" sz="2400" dirty="0" smtClean="0">
                <a:latin typeface="Times New Roman" panose="02020603050405020304" pitchFamily="18" charset="0"/>
                <a:cs typeface="Times New Roman" panose="02020603050405020304" pitchFamily="18" charset="0"/>
              </a:rPr>
              <a:t>صواريخ</a:t>
            </a:r>
            <a:r>
              <a:rPr lang="ar-EG" sz="2400" dirty="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8176000" y="4380205"/>
            <a:ext cx="2642175" cy="1514008"/>
          </a:xfrm>
          <a:prstGeom prst="rect">
            <a:avLst/>
          </a:prstGeom>
        </p:spPr>
      </p:pic>
    </p:spTree>
    <p:extLst>
      <p:ext uri="{BB962C8B-B14F-4D97-AF65-F5344CB8AC3E}">
        <p14:creationId xmlns:p14="http://schemas.microsoft.com/office/powerpoint/2010/main" val="2844280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Epochal innovations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4154984"/>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that enabled the Industrial Revolution and its successive waves of expanded material output: </a:t>
            </a:r>
            <a:r>
              <a:rPr lang="en-US" sz="2400" dirty="0">
                <a:latin typeface="Times New Roman" panose="02020603050405020304" pitchFamily="18" charset="0"/>
                <a:cs typeface="Times New Roman" panose="02020603050405020304" pitchFamily="18" charset="0"/>
              </a:rPr>
              <a:t>Steam engine, industrial steelmaking, and the refining and drilling of oil</a:t>
            </a:r>
            <a:r>
              <a:rPr lang="en-US" sz="2400" dirty="0" smtClean="0">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in killing: </a:t>
            </a:r>
            <a:r>
              <a:rPr lang="en-US" sz="2400" dirty="0">
                <a:latin typeface="Times New Roman" panose="02020603050405020304" pitchFamily="18" charset="0"/>
                <a:cs typeface="Times New Roman" panose="02020603050405020304" pitchFamily="18" charset="0"/>
              </a:rPr>
              <a:t>Gunpowder and nuclear fission.</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031362" y="4174908"/>
            <a:ext cx="5220429" cy="2225858"/>
          </a:xfrm>
          <a:prstGeom prst="rect">
            <a:avLst/>
          </a:prstGeom>
        </p:spPr>
      </p:pic>
    </p:spTree>
    <p:extLst>
      <p:ext uri="{BB962C8B-B14F-4D97-AF65-F5344CB8AC3E}">
        <p14:creationId xmlns:p14="http://schemas.microsoft.com/office/powerpoint/2010/main" val="3552978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387074842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202768" y="1735771"/>
            <a:ext cx="7678057"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innovation strategy is important </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4495765" y="2947943"/>
            <a:ext cx="5001323" cy="2724530"/>
          </a:xfrm>
          <a:prstGeom prst="rect">
            <a:avLst/>
          </a:prstGeom>
        </p:spPr>
      </p:pic>
    </p:spTree>
    <p:extLst>
      <p:ext uri="{BB962C8B-B14F-4D97-AF65-F5344CB8AC3E}">
        <p14:creationId xmlns:p14="http://schemas.microsoft.com/office/powerpoint/2010/main" val="38326400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innovation strategy is important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5262979"/>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An </a:t>
            </a:r>
            <a:r>
              <a:rPr lang="en-US" sz="2400" b="1" dirty="0">
                <a:latin typeface="Times New Roman" panose="02020603050405020304" pitchFamily="18" charset="0"/>
                <a:cs typeface="Times New Roman" panose="02020603050405020304" pitchFamily="18" charset="0"/>
              </a:rPr>
              <a:t>effective innovation strategy can: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Clarify priorities and goals. </a:t>
            </a:r>
            <a:r>
              <a:rPr lang="en-US" sz="2400" dirty="0">
                <a:latin typeface="Times New Roman" panose="02020603050405020304" pitchFamily="18" charset="0"/>
                <a:cs typeface="Times New Roman" panose="02020603050405020304" pitchFamily="18" charset="0"/>
              </a:rPr>
              <a:t>An innovation strategy outlines the goals of the organization’s innovation activities and helps focus efforts on reaching those goals</a:t>
            </a:r>
            <a:r>
              <a:rPr lang="en-US" sz="2400" dirty="0" smtClean="0">
                <a:latin typeface="Times New Roman" panose="02020603050405020304" pitchFamily="18" charset="0"/>
                <a:cs typeface="Times New Roman" panose="02020603050405020304" pitchFamily="18" charset="0"/>
              </a:rPr>
              <a:t>.</a:t>
            </a:r>
          </a:p>
          <a:p>
            <a:pPr marL="457200" indent="-457200">
              <a:buFont typeface="+mj-lt"/>
              <a:buAutoNum type="arabicPeriod"/>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Foster alignment. </a:t>
            </a:r>
            <a:r>
              <a:rPr lang="en-US" sz="2400" dirty="0">
                <a:latin typeface="Times New Roman" panose="02020603050405020304" pitchFamily="18" charset="0"/>
                <a:cs typeface="Times New Roman" panose="02020603050405020304" pitchFamily="18" charset="0"/>
              </a:rPr>
              <a:t>With a plan in place, diverse groups within an organization will all be working toward common goals rather than pursuing their own individual priorities. </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0882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innovation strategy is important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5262979"/>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An </a:t>
            </a:r>
            <a:r>
              <a:rPr lang="en-US" sz="2400" b="1" dirty="0">
                <a:latin typeface="Times New Roman" panose="02020603050405020304" pitchFamily="18" charset="0"/>
                <a:cs typeface="Times New Roman" panose="02020603050405020304" pitchFamily="18" charset="0"/>
              </a:rPr>
              <a:t>effective innovation strategy can: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rabicPeriod" startAt="3"/>
            </a:pPr>
            <a:r>
              <a:rPr lang="en-US" sz="2400" b="1" dirty="0" smtClean="0">
                <a:latin typeface="Times New Roman" panose="02020603050405020304" pitchFamily="18" charset="0"/>
                <a:cs typeface="Times New Roman" panose="02020603050405020304" pitchFamily="18" charset="0"/>
              </a:rPr>
              <a:t>Keep </a:t>
            </a:r>
            <a:r>
              <a:rPr lang="en-US" sz="2400" b="1" dirty="0">
                <a:latin typeface="Times New Roman" panose="02020603050405020304" pitchFamily="18" charset="0"/>
                <a:cs typeface="Times New Roman" panose="02020603050405020304" pitchFamily="18" charset="0"/>
              </a:rPr>
              <a:t>a business from resting on its </a:t>
            </a:r>
            <a:r>
              <a:rPr lang="en-US" sz="2400" b="1" dirty="0" smtClean="0">
                <a:latin typeface="Times New Roman" panose="02020603050405020304" pitchFamily="18" charset="0"/>
                <a:cs typeface="Times New Roman" panose="02020603050405020304" pitchFamily="18" charset="0"/>
              </a:rPr>
              <a:t>laurels</a:t>
            </a:r>
            <a:r>
              <a:rPr lang="ar-EG" sz="2400" b="1" dirty="0">
                <a:latin typeface="Times New Roman" panose="02020603050405020304" pitchFamily="18" charset="0"/>
                <a:cs typeface="Times New Roman" panose="02020603050405020304" pitchFamily="18" charset="0"/>
              </a:rPr>
              <a:t> أمجادها.</a:t>
            </a:r>
            <a:r>
              <a:rPr lang="en-US" sz="2400" b="1"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Even businesses that start out as innovators must continue to innovate in a strategic way, as copycats and innovative competitors are likely to take market share over time</a:t>
            </a:r>
            <a:r>
              <a:rPr lang="en-US" sz="2400" dirty="0" smtClean="0">
                <a:latin typeface="Times New Roman" panose="02020603050405020304" pitchFamily="18" charset="0"/>
                <a:cs typeface="Times New Roman" panose="02020603050405020304" pitchFamily="18" charset="0"/>
              </a:rPr>
              <a:t>.</a:t>
            </a:r>
          </a:p>
          <a:p>
            <a:pPr marL="457200" indent="-457200">
              <a:buFont typeface="+mj-lt"/>
              <a:buAutoNum type="arabicPeriod" startAt="3"/>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startAt="3"/>
            </a:pPr>
            <a:r>
              <a:rPr lang="en-US" sz="2400" b="1" dirty="0">
                <a:latin typeface="Times New Roman" panose="02020603050405020304" pitchFamily="18" charset="0"/>
                <a:cs typeface="Times New Roman" panose="02020603050405020304" pitchFamily="18" charset="0"/>
              </a:rPr>
              <a:t>Help a business achieve long-term success. </a:t>
            </a:r>
            <a:r>
              <a:rPr lang="en-US" sz="2400" dirty="0">
                <a:latin typeface="Times New Roman" panose="02020603050405020304" pitchFamily="18" charset="0"/>
                <a:cs typeface="Times New Roman" panose="02020603050405020304" pitchFamily="18" charset="0"/>
              </a:rPr>
              <a:t>Without ongoing innovation, a company is unlikely to gain (or maintain) competitive advantage or keep customers engaged over the long term. </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9154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348346719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Innovation can be incremental or radical</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Have you ever made improvements to existing technologies, processes, products or services? This type of innovation is called </a:t>
            </a:r>
            <a:r>
              <a:rPr lang="en-US" sz="2400" b="1" dirty="0">
                <a:latin typeface="Times New Roman" panose="02020603050405020304" pitchFamily="18" charset="0"/>
                <a:cs typeface="Times New Roman" panose="02020603050405020304" pitchFamily="18" charset="0"/>
              </a:rPr>
              <a:t>incremental</a:t>
            </a:r>
            <a:r>
              <a:rPr lang="en-US" sz="2400" dirty="0">
                <a:latin typeface="Times New Roman" panose="02020603050405020304" pitchFamily="18" charset="0"/>
                <a:cs typeface="Times New Roman" panose="02020603050405020304" pitchFamily="18" charset="0"/>
              </a:rPr>
              <a:t> innovation. It's the most common form of innovation today and often produces incremental growth.</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 contrast, </a:t>
            </a:r>
            <a:r>
              <a:rPr lang="en-US" sz="2400" b="1" dirty="0">
                <a:latin typeface="Times New Roman" panose="02020603050405020304" pitchFamily="18" charset="0"/>
                <a:cs typeface="Times New Roman" panose="02020603050405020304" pitchFamily="18" charset="0"/>
              </a:rPr>
              <a:t>radical</a:t>
            </a:r>
            <a:r>
              <a:rPr lang="en-US" sz="2400" dirty="0">
                <a:latin typeface="Times New Roman" panose="02020603050405020304" pitchFamily="18" charset="0"/>
                <a:cs typeface="Times New Roman" panose="02020603050405020304" pitchFamily="18" charset="0"/>
              </a:rPr>
              <a:t> innovation entails high uncertainty with high risks, and has the potential, though not guaranteed, for high returns.</a:t>
            </a:r>
            <a:r>
              <a:rPr lang="en-US" sz="2400" dirty="0"/>
              <a:t/>
            </a:r>
            <a:br>
              <a:rPr lang="en-US" sz="2400" dirty="0"/>
            </a:b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79047" y="5549125"/>
            <a:ext cx="3096057" cy="1212410"/>
          </a:xfrm>
          <a:prstGeom prst="rect">
            <a:avLst/>
          </a:prstGeom>
        </p:spPr>
      </p:pic>
      <p:pic>
        <p:nvPicPr>
          <p:cNvPr id="7" name="Picture 6"/>
          <p:cNvPicPr>
            <a:picLocks noChangeAspect="1"/>
          </p:cNvPicPr>
          <p:nvPr/>
        </p:nvPicPr>
        <p:blipFill>
          <a:blip r:embed="rId6"/>
          <a:stretch>
            <a:fillRect/>
          </a:stretch>
        </p:blipFill>
        <p:spPr>
          <a:xfrm>
            <a:off x="8893468" y="5549125"/>
            <a:ext cx="2867425" cy="1212410"/>
          </a:xfrm>
          <a:prstGeom prst="rect">
            <a:avLst/>
          </a:prstGeom>
        </p:spPr>
      </p:pic>
    </p:spTree>
    <p:extLst>
      <p:ext uri="{BB962C8B-B14F-4D97-AF65-F5344CB8AC3E}">
        <p14:creationId xmlns:p14="http://schemas.microsoft.com/office/powerpoint/2010/main" val="396321349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Incremental and radical innovation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5715194" cy="4154984"/>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camera industry can be used to illustrate the difference between incremental and radical innovation. Kodak led the industry for years, developing new and improved products based on traditional film. However, these incremental innovations were all based on the same technology. Later, a radical innovation – digital imaging – </a:t>
            </a:r>
            <a:r>
              <a:rPr lang="en-US" sz="2400" dirty="0" err="1">
                <a:latin typeface="Times New Roman" panose="02020603050405020304" pitchFamily="18" charset="0"/>
                <a:cs typeface="Times New Roman" panose="02020603050405020304" pitchFamily="18" charset="0"/>
              </a:rPr>
              <a:t>revolutionised</a:t>
            </a:r>
            <a:r>
              <a:rPr lang="en-US" sz="2400" dirty="0">
                <a:latin typeface="Times New Roman" panose="02020603050405020304" pitchFamily="18" charset="0"/>
                <a:cs typeface="Times New Roman" panose="02020603050405020304" pitchFamily="18" charset="0"/>
              </a:rPr>
              <a:t> the industry and the way people capture, store and use images</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112000" y="2273473"/>
            <a:ext cx="4025475" cy="3210373"/>
          </a:xfrm>
          <a:prstGeom prst="rect">
            <a:avLst/>
          </a:prstGeom>
        </p:spPr>
      </p:pic>
    </p:spTree>
    <p:extLst>
      <p:ext uri="{BB962C8B-B14F-4D97-AF65-F5344CB8AC3E}">
        <p14:creationId xmlns:p14="http://schemas.microsoft.com/office/powerpoint/2010/main" val="2855113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Incremental and radical innovation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9895308" cy="3416320"/>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Incremental and radical innovation – which approach do you use</a:t>
            </a:r>
            <a:r>
              <a:rPr lang="en-US" sz="2400" b="1" dirty="0" smtClean="0">
                <a:latin typeface="Times New Roman" panose="02020603050405020304" pitchFamily="18" charset="0"/>
                <a:cs typeface="Times New Roman" panose="02020603050405020304" pitchFamily="18" charset="0"/>
              </a:rPr>
              <a:t>?</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Incremental innovation</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Exploits existing technology</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Involves little uncertainty</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Focuses on cost or feature improvements in existing products or services, processes, marketing or business models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Improves competitiveness within current markets or </a:t>
            </a:r>
            <a:r>
              <a:rPr lang="en-US" sz="2400" dirty="0" smtClean="0">
                <a:latin typeface="Times New Roman" panose="02020603050405020304" pitchFamily="18" charset="0"/>
                <a:cs typeface="Times New Roman" panose="02020603050405020304" pitchFamily="18" charset="0"/>
              </a:rPr>
              <a:t>industries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8477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Incremental and radical innovation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9895308" cy="3785652"/>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Incremental and radical innovation – which approach do you use?</a:t>
            </a:r>
          </a:p>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Radical </a:t>
            </a:r>
            <a:r>
              <a:rPr lang="en-US" sz="2400" b="1" dirty="0">
                <a:latin typeface="Times New Roman" panose="02020603050405020304" pitchFamily="18" charset="0"/>
                <a:cs typeface="Times New Roman" panose="02020603050405020304" pitchFamily="18" charset="0"/>
              </a:rPr>
              <a:t>innovation</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Explores new technology</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Can involve high uncertainty</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Focuses on processes, products or services with unprecedented performance features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Creates a dramatic change that can transform existing markets or industries, or create new ones</a:t>
            </a:r>
          </a:p>
        </p:txBody>
      </p:sp>
    </p:spTree>
    <p:extLst>
      <p:ext uri="{BB962C8B-B14F-4D97-AF65-F5344CB8AC3E}">
        <p14:creationId xmlns:p14="http://schemas.microsoft.com/office/powerpoint/2010/main" val="4285363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299886105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Developing an innovation strategy</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There are many different types of innovation, and the type of innovation will be determined by the innovation strategy. The strategy will be influenced by the stage your company has reached, where it is heading, and the desired outcome of the innovation.</a:t>
            </a: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Determine your desired outcome</a:t>
            </a:r>
          </a:p>
          <a:p>
            <a:r>
              <a:rPr lang="en-US" sz="2400" dirty="0">
                <a:latin typeface="Times New Roman" panose="02020603050405020304" pitchFamily="18" charset="0"/>
                <a:cs typeface="Times New Roman" panose="02020603050405020304" pitchFamily="18" charset="0"/>
              </a:rPr>
              <a:t>The innovation strategy should reflect what it wanted to achieve from the innovation process, for example:</a:t>
            </a:r>
          </a:p>
          <a:p>
            <a:r>
              <a:rPr lang="en-US" sz="2400" dirty="0"/>
              <a:t/>
            </a:r>
            <a:br>
              <a:rPr lang="en-US" sz="2400" dirty="0"/>
            </a:b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103302" y="5105948"/>
            <a:ext cx="3141987" cy="1551173"/>
          </a:xfrm>
          <a:prstGeom prst="rect">
            <a:avLst/>
          </a:prstGeom>
        </p:spPr>
      </p:pic>
    </p:spTree>
    <p:extLst>
      <p:ext uri="{BB962C8B-B14F-4D97-AF65-F5344CB8AC3E}">
        <p14:creationId xmlns:p14="http://schemas.microsoft.com/office/powerpoint/2010/main" val="220411821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Developing an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625002" y="2020161"/>
            <a:ext cx="10812720" cy="4524315"/>
          </a:xfrm>
          <a:prstGeom prst="rect">
            <a:avLst/>
          </a:prstGeom>
          <a:noFill/>
        </p:spPr>
        <p:txBody>
          <a:bodyPr wrap="square" rtlCol="0">
            <a:spAutoFit/>
          </a:bodyPr>
          <a:lstStyle/>
          <a:p>
            <a:pPr>
              <a:buFont typeface="Arial" panose="020B0604020202020204" pitchFamily="34" charset="0"/>
              <a:buChar char="•"/>
            </a:pPr>
            <a:r>
              <a:rPr lang="en-US" sz="2400" b="1" dirty="0">
                <a:solidFill>
                  <a:srgbClr val="242424"/>
                </a:solidFill>
                <a:latin typeface="Lato"/>
              </a:rPr>
              <a:t>The innovation strategy should reflect what it wanted to achieve from the innovation process, for example:</a:t>
            </a:r>
          </a:p>
          <a:p>
            <a:pPr>
              <a:buFont typeface="Arial" panose="020B0604020202020204" pitchFamily="34" charset="0"/>
              <a:buChar char="•"/>
            </a:pPr>
            <a:endParaRPr lang="en-US" sz="2400" b="1" dirty="0" smtClean="0">
              <a:solidFill>
                <a:srgbClr val="242424"/>
              </a:solidFill>
              <a:latin typeface="Lato"/>
            </a:endParaRPr>
          </a:p>
          <a:p>
            <a:pPr marL="342900" indent="-342900">
              <a:buFont typeface="Wingdings" panose="05000000000000000000" pitchFamily="2" charset="2"/>
              <a:buChar char="Ø"/>
            </a:pPr>
            <a:r>
              <a:rPr lang="en-US" sz="2400" b="1" dirty="0" smtClean="0">
                <a:solidFill>
                  <a:srgbClr val="242424"/>
                </a:solidFill>
                <a:latin typeface="Lato"/>
              </a:rPr>
              <a:t>Develop </a:t>
            </a:r>
            <a:r>
              <a:rPr lang="en-US" sz="2400" b="1" dirty="0">
                <a:solidFill>
                  <a:srgbClr val="242424"/>
                </a:solidFill>
                <a:latin typeface="Lato"/>
              </a:rPr>
              <a:t>a new product </a:t>
            </a:r>
            <a:r>
              <a:rPr lang="en-US" sz="2400" dirty="0">
                <a:solidFill>
                  <a:srgbClr val="242424"/>
                </a:solidFill>
                <a:latin typeface="Lato"/>
              </a:rPr>
              <a:t>– you may see an opportunity for a radical change in the type of products offered on the market</a:t>
            </a:r>
            <a:r>
              <a:rPr lang="en-US" sz="2400" dirty="0" smtClean="0">
                <a:solidFill>
                  <a:srgbClr val="242424"/>
                </a:solidFill>
                <a:latin typeface="Lato"/>
              </a:rPr>
              <a:t>.</a:t>
            </a:r>
          </a:p>
          <a:p>
            <a:pPr marL="342900" indent="-342900">
              <a:buFont typeface="Wingdings" panose="05000000000000000000" pitchFamily="2" charset="2"/>
              <a:buChar char="Ø"/>
            </a:pPr>
            <a:endParaRPr lang="en-US" sz="2400" dirty="0">
              <a:solidFill>
                <a:srgbClr val="242424"/>
              </a:solidFill>
              <a:latin typeface="Lato"/>
            </a:endParaRPr>
          </a:p>
          <a:p>
            <a:pPr marL="342900" indent="-342900">
              <a:buFont typeface="Wingdings" panose="05000000000000000000" pitchFamily="2" charset="2"/>
              <a:buChar char="Ø"/>
            </a:pPr>
            <a:r>
              <a:rPr lang="en-US" sz="2400" b="1" dirty="0">
                <a:solidFill>
                  <a:srgbClr val="242424"/>
                </a:solidFill>
                <a:latin typeface="Lato"/>
              </a:rPr>
              <a:t>Protect market share </a:t>
            </a:r>
            <a:r>
              <a:rPr lang="en-US" sz="2400" dirty="0">
                <a:solidFill>
                  <a:srgbClr val="242424"/>
                </a:solidFill>
                <a:latin typeface="Lato"/>
              </a:rPr>
              <a:t>– in a dynamic global environment, continuous innovation is required in many instances just to maintain market share</a:t>
            </a:r>
            <a:r>
              <a:rPr lang="en-US" sz="2400" dirty="0" smtClean="0">
                <a:solidFill>
                  <a:srgbClr val="242424"/>
                </a:solidFill>
                <a:latin typeface="Lato"/>
              </a:rPr>
              <a:t>.</a:t>
            </a:r>
          </a:p>
          <a:p>
            <a:pPr marL="342900" indent="-342900">
              <a:buFont typeface="Wingdings" panose="05000000000000000000" pitchFamily="2" charset="2"/>
              <a:buChar char="Ø"/>
            </a:pPr>
            <a:endParaRPr lang="en-US" sz="2400" dirty="0">
              <a:solidFill>
                <a:srgbClr val="242424"/>
              </a:solidFill>
              <a:latin typeface="Lato"/>
            </a:endParaRPr>
          </a:p>
          <a:p>
            <a:pPr marL="342900" indent="-342900">
              <a:buFont typeface="Wingdings" panose="05000000000000000000" pitchFamily="2" charset="2"/>
              <a:buChar char="Ø"/>
            </a:pPr>
            <a:r>
              <a:rPr lang="en-US" sz="2400" b="1" dirty="0">
                <a:solidFill>
                  <a:srgbClr val="242424"/>
                </a:solidFill>
                <a:latin typeface="Lato"/>
              </a:rPr>
              <a:t>Expand market share </a:t>
            </a:r>
            <a:r>
              <a:rPr lang="en-US" sz="2400" dirty="0">
                <a:solidFill>
                  <a:srgbClr val="242424"/>
                </a:solidFill>
                <a:latin typeface="Lato"/>
              </a:rPr>
              <a:t>– for example, offering existing products in a different market.</a:t>
            </a:r>
          </a:p>
          <a:p>
            <a:endParaRPr lang="en-US" sz="2400" dirty="0"/>
          </a:p>
        </p:txBody>
      </p:sp>
    </p:spTree>
    <p:extLst>
      <p:ext uri="{BB962C8B-B14F-4D97-AF65-F5344CB8AC3E}">
        <p14:creationId xmlns:p14="http://schemas.microsoft.com/office/powerpoint/2010/main" val="3663452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Developing an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98131" y="2105436"/>
            <a:ext cx="10466459" cy="4154984"/>
          </a:xfrm>
          <a:prstGeom prst="rect">
            <a:avLst/>
          </a:prstGeom>
          <a:noFill/>
        </p:spPr>
        <p:txBody>
          <a:bodyPr wrap="square" rtlCol="0">
            <a:spAutoFit/>
          </a:bodyPr>
          <a:lstStyle/>
          <a:p>
            <a:r>
              <a:rPr lang="en-US" sz="2400" b="1" dirty="0">
                <a:solidFill>
                  <a:srgbClr val="242424"/>
                </a:solidFill>
                <a:latin typeface="Lato"/>
              </a:rPr>
              <a:t>The innovation strategy should reflect what it wanted to achieve from the innovation process, for example:</a:t>
            </a:r>
          </a:p>
          <a:p>
            <a:endParaRPr lang="en-US" sz="2400" b="1" dirty="0" smtClean="0">
              <a:solidFill>
                <a:srgbClr val="242424"/>
              </a:solidFill>
              <a:latin typeface="Lato"/>
            </a:endParaRPr>
          </a:p>
          <a:p>
            <a:pPr marL="342900" indent="-342900">
              <a:buFont typeface="Wingdings" panose="05000000000000000000" pitchFamily="2" charset="2"/>
              <a:buChar char="Ø"/>
            </a:pPr>
            <a:r>
              <a:rPr lang="en-US" sz="2400" b="1" dirty="0" smtClean="0">
                <a:solidFill>
                  <a:srgbClr val="242424"/>
                </a:solidFill>
                <a:latin typeface="Lato"/>
              </a:rPr>
              <a:t>Sell </a:t>
            </a:r>
            <a:r>
              <a:rPr lang="en-US" sz="2400" b="1" dirty="0">
                <a:solidFill>
                  <a:srgbClr val="242424"/>
                </a:solidFill>
                <a:latin typeface="Lato"/>
              </a:rPr>
              <a:t>or </a:t>
            </a:r>
            <a:r>
              <a:rPr lang="en-US" sz="2400" b="1" dirty="0" err="1">
                <a:solidFill>
                  <a:srgbClr val="242424"/>
                </a:solidFill>
                <a:latin typeface="Lato"/>
              </a:rPr>
              <a:t>licence</a:t>
            </a:r>
            <a:r>
              <a:rPr lang="en-US" sz="2400" b="1" dirty="0">
                <a:solidFill>
                  <a:srgbClr val="242424"/>
                </a:solidFill>
                <a:latin typeface="Lato"/>
              </a:rPr>
              <a:t> to another </a:t>
            </a:r>
            <a:r>
              <a:rPr lang="en-US" sz="2400" b="1" dirty="0" err="1">
                <a:solidFill>
                  <a:srgbClr val="242424"/>
                </a:solidFill>
                <a:latin typeface="Lato"/>
              </a:rPr>
              <a:t>organisation</a:t>
            </a:r>
            <a:r>
              <a:rPr lang="en-US" sz="2400" b="1" dirty="0">
                <a:solidFill>
                  <a:srgbClr val="242424"/>
                </a:solidFill>
                <a:latin typeface="Lato"/>
              </a:rPr>
              <a:t> </a:t>
            </a:r>
            <a:r>
              <a:rPr lang="en-US" sz="2400" dirty="0">
                <a:solidFill>
                  <a:srgbClr val="242424"/>
                </a:solidFill>
                <a:latin typeface="Lato"/>
              </a:rPr>
              <a:t>– you may be looking at an exit strategy, once the innovation is developed you can sell or </a:t>
            </a:r>
            <a:r>
              <a:rPr lang="en-US" sz="2400" dirty="0" err="1">
                <a:solidFill>
                  <a:srgbClr val="242424"/>
                </a:solidFill>
                <a:latin typeface="Lato"/>
              </a:rPr>
              <a:t>licence</a:t>
            </a:r>
            <a:r>
              <a:rPr lang="en-US" sz="2400" dirty="0">
                <a:solidFill>
                  <a:srgbClr val="242424"/>
                </a:solidFill>
                <a:latin typeface="Lato"/>
              </a:rPr>
              <a:t> the innovation</a:t>
            </a:r>
            <a:r>
              <a:rPr lang="en-US" sz="2400" dirty="0" smtClean="0">
                <a:solidFill>
                  <a:srgbClr val="242424"/>
                </a:solidFill>
                <a:latin typeface="Lato"/>
              </a:rPr>
              <a:t>.</a:t>
            </a:r>
          </a:p>
          <a:p>
            <a:pPr marL="342900" indent="-342900">
              <a:buFont typeface="Wingdings" panose="05000000000000000000" pitchFamily="2" charset="2"/>
              <a:buChar char="Ø"/>
            </a:pPr>
            <a:endParaRPr lang="en-US" sz="2400" dirty="0">
              <a:solidFill>
                <a:srgbClr val="242424"/>
              </a:solidFill>
              <a:latin typeface="Lato"/>
            </a:endParaRPr>
          </a:p>
          <a:p>
            <a:pPr marL="342900" indent="-342900">
              <a:buFont typeface="Wingdings" panose="05000000000000000000" pitchFamily="2" charset="2"/>
              <a:buChar char="Ø"/>
            </a:pPr>
            <a:r>
              <a:rPr lang="en-US" sz="2400" b="1" dirty="0">
                <a:solidFill>
                  <a:srgbClr val="242424"/>
                </a:solidFill>
                <a:latin typeface="Lato"/>
              </a:rPr>
              <a:t>Retain more staff</a:t>
            </a:r>
            <a:r>
              <a:rPr lang="en-US" sz="2400" dirty="0">
                <a:solidFill>
                  <a:srgbClr val="242424"/>
                </a:solidFill>
                <a:latin typeface="Lato"/>
              </a:rPr>
              <a:t> – a commitment to innovation can motivate and retain skilled staff by providing a challenging and creative environment</a:t>
            </a:r>
            <a:r>
              <a:rPr lang="en-US" sz="2400" dirty="0" smtClean="0">
                <a:solidFill>
                  <a:srgbClr val="242424"/>
                </a:solidFill>
                <a:latin typeface="Lato"/>
              </a:rPr>
              <a:t>.</a:t>
            </a:r>
          </a:p>
          <a:p>
            <a:pPr>
              <a:buFont typeface="Arial" panose="020B0604020202020204" pitchFamily="34" charset="0"/>
              <a:buChar char="•"/>
            </a:pPr>
            <a:endParaRPr lang="en-US" sz="2400" dirty="0">
              <a:solidFill>
                <a:srgbClr val="242424"/>
              </a:solidFill>
              <a:latin typeface="Lato"/>
            </a:endParaRPr>
          </a:p>
          <a:p>
            <a:endParaRPr lang="en-US" sz="2400" dirty="0"/>
          </a:p>
        </p:txBody>
      </p:sp>
    </p:spTree>
    <p:extLst>
      <p:ext uri="{BB962C8B-B14F-4D97-AF65-F5344CB8AC3E}">
        <p14:creationId xmlns:p14="http://schemas.microsoft.com/office/powerpoint/2010/main" val="4238993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Developing an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98131" y="2105436"/>
            <a:ext cx="10466459" cy="3416320"/>
          </a:xfrm>
          <a:prstGeom prst="rect">
            <a:avLst/>
          </a:prstGeom>
          <a:noFill/>
        </p:spPr>
        <p:txBody>
          <a:bodyPr wrap="square" rtlCol="0">
            <a:spAutoFit/>
          </a:bodyPr>
          <a:lstStyle/>
          <a:p>
            <a:r>
              <a:rPr lang="en-US" sz="2400" b="1" dirty="0">
                <a:solidFill>
                  <a:srgbClr val="242424"/>
                </a:solidFill>
                <a:latin typeface="Lato"/>
              </a:rPr>
              <a:t>The innovation strategy should reflect what it wanted to achieve from the innovation process, for example:</a:t>
            </a:r>
          </a:p>
          <a:p>
            <a:pPr marL="342900" indent="-342900">
              <a:buFont typeface="Wingdings" panose="05000000000000000000" pitchFamily="2" charset="2"/>
              <a:buChar char="Ø"/>
            </a:pPr>
            <a:endParaRPr lang="en-US" sz="2400" b="1" dirty="0" smtClean="0">
              <a:solidFill>
                <a:srgbClr val="242424"/>
              </a:solidFill>
              <a:latin typeface="Lato"/>
            </a:endParaRPr>
          </a:p>
          <a:p>
            <a:pPr marL="342900" indent="-342900">
              <a:buFont typeface="Wingdings" panose="05000000000000000000" pitchFamily="2" charset="2"/>
              <a:buChar char="Ø"/>
            </a:pPr>
            <a:r>
              <a:rPr lang="en-US" sz="2400" b="1" dirty="0" smtClean="0">
                <a:solidFill>
                  <a:srgbClr val="242424"/>
                </a:solidFill>
                <a:latin typeface="Lato"/>
              </a:rPr>
              <a:t>Improve </a:t>
            </a:r>
            <a:r>
              <a:rPr lang="en-US" sz="2400" b="1" dirty="0">
                <a:solidFill>
                  <a:srgbClr val="242424"/>
                </a:solidFill>
                <a:latin typeface="Lato"/>
              </a:rPr>
              <a:t>operational efficiency </a:t>
            </a:r>
            <a:r>
              <a:rPr lang="en-US" sz="2400" dirty="0">
                <a:solidFill>
                  <a:srgbClr val="242424"/>
                </a:solidFill>
                <a:latin typeface="Lato"/>
              </a:rPr>
              <a:t>– you may wish to reduce costs through streamlining your operations.</a:t>
            </a:r>
          </a:p>
          <a:p>
            <a:pPr marL="342900" indent="-342900">
              <a:buFont typeface="Wingdings" panose="05000000000000000000" pitchFamily="2" charset="2"/>
              <a:buChar char="Ø"/>
            </a:pPr>
            <a:endParaRPr lang="en-US" sz="2400" b="1" dirty="0" smtClean="0">
              <a:solidFill>
                <a:srgbClr val="242424"/>
              </a:solidFill>
              <a:latin typeface="Lato"/>
            </a:endParaRPr>
          </a:p>
          <a:p>
            <a:pPr marL="342900" indent="-342900">
              <a:buFont typeface="Wingdings" panose="05000000000000000000" pitchFamily="2" charset="2"/>
              <a:buChar char="Ø"/>
            </a:pPr>
            <a:r>
              <a:rPr lang="en-US" sz="2400" b="1" dirty="0" smtClean="0">
                <a:solidFill>
                  <a:srgbClr val="242424"/>
                </a:solidFill>
                <a:latin typeface="Lato"/>
              </a:rPr>
              <a:t>Increased </a:t>
            </a:r>
            <a:r>
              <a:rPr lang="en-US" sz="2400" b="1" dirty="0">
                <a:solidFill>
                  <a:srgbClr val="242424"/>
                </a:solidFill>
                <a:latin typeface="Lato"/>
              </a:rPr>
              <a:t>recognition in the marketplace </a:t>
            </a:r>
            <a:r>
              <a:rPr lang="en-US" sz="2400" dirty="0">
                <a:solidFill>
                  <a:srgbClr val="242424"/>
                </a:solidFill>
                <a:latin typeface="Lato"/>
              </a:rPr>
              <a:t>– you may wish to increase your profile in the marketplace through an innovative marketing strategy.</a:t>
            </a:r>
          </a:p>
          <a:p>
            <a:endParaRPr lang="en-US" sz="2400" dirty="0"/>
          </a:p>
        </p:txBody>
      </p:sp>
    </p:spTree>
    <p:extLst>
      <p:ext uri="{BB962C8B-B14F-4D97-AF65-F5344CB8AC3E}">
        <p14:creationId xmlns:p14="http://schemas.microsoft.com/office/powerpoint/2010/main" val="106259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156691418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What are the stages of innovation strategy?</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785652"/>
          </a:xfrm>
          <a:prstGeom prst="rect">
            <a:avLst/>
          </a:prstGeom>
          <a:noFill/>
        </p:spPr>
        <p:txBody>
          <a:bodyPr wrap="square" rtlCol="0">
            <a:spAutoFit/>
          </a:bodyPr>
          <a:lstStyle/>
          <a:p>
            <a:pPr algn="ctr"/>
            <a:r>
              <a:rPr lang="en-US" sz="2400" b="1" dirty="0" smtClean="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innovation process doesn’t happen in a vacuum — it requires a clear process that takes a new idea and brings it to market</a:t>
            </a:r>
            <a:r>
              <a:rPr lang="en-US" sz="2400" b="1" dirty="0" smtClean="0">
                <a:latin typeface="Times New Roman" panose="02020603050405020304" pitchFamily="18" charset="0"/>
                <a:cs typeface="Times New Roman" panose="02020603050405020304" pitchFamily="18" charset="0"/>
              </a:rPr>
              <a:t>.</a:t>
            </a:r>
          </a:p>
          <a:p>
            <a:pPr algn="ct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stages of innovation </a:t>
            </a:r>
            <a:r>
              <a:rPr lang="en-US" sz="2400" b="1" dirty="0" smtClean="0">
                <a:latin typeface="Times New Roman" panose="02020603050405020304" pitchFamily="18" charset="0"/>
                <a:cs typeface="Times New Roman" panose="02020603050405020304" pitchFamily="18" charset="0"/>
              </a:rPr>
              <a:t>strategy;</a:t>
            </a: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 Idea generation and ideation</a:t>
            </a:r>
          </a:p>
          <a:p>
            <a:r>
              <a:rPr lang="en-US" sz="2400" dirty="0">
                <a:latin typeface="Times New Roman" panose="02020603050405020304" pitchFamily="18" charset="0"/>
                <a:cs typeface="Times New Roman" panose="02020603050405020304" pitchFamily="18" charset="0"/>
              </a:rPr>
              <a:t>2. Idea evaluation and selection</a:t>
            </a:r>
          </a:p>
          <a:p>
            <a:r>
              <a:rPr lang="en-US" sz="2400" dirty="0">
                <a:latin typeface="Times New Roman" panose="02020603050405020304" pitchFamily="18" charset="0"/>
                <a:cs typeface="Times New Roman" panose="02020603050405020304" pitchFamily="18" charset="0"/>
              </a:rPr>
              <a:t>3. Implementation and execution</a:t>
            </a:r>
          </a:p>
          <a:p>
            <a:r>
              <a:rPr lang="en-US" sz="2400" dirty="0">
                <a:latin typeface="Times New Roman" panose="02020603050405020304" pitchFamily="18" charset="0"/>
                <a:cs typeface="Times New Roman" panose="02020603050405020304" pitchFamily="18" charset="0"/>
              </a:rPr>
              <a:t>4. Monitoring and evaluation</a:t>
            </a:r>
          </a:p>
          <a:p>
            <a:r>
              <a:rPr lang="en-US" sz="2400" dirty="0"/>
              <a:t/>
            </a:r>
            <a:br>
              <a:rPr lang="en-US" sz="2400" dirty="0"/>
            </a:b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200571" y="4148644"/>
            <a:ext cx="3826802" cy="2038429"/>
          </a:xfrm>
          <a:prstGeom prst="rect">
            <a:avLst/>
          </a:prstGeom>
        </p:spPr>
      </p:pic>
    </p:spTree>
    <p:extLst>
      <p:ext uri="{BB962C8B-B14F-4D97-AF65-F5344CB8AC3E}">
        <p14:creationId xmlns:p14="http://schemas.microsoft.com/office/powerpoint/2010/main" val="125370824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stages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466459"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1- </a:t>
            </a:r>
            <a:r>
              <a:rPr lang="en-US" sz="2400" b="1" dirty="0" smtClean="0">
                <a:latin typeface="Times New Roman" panose="02020603050405020304" pitchFamily="18" charset="0"/>
                <a:cs typeface="Times New Roman" panose="02020603050405020304" pitchFamily="18" charset="0"/>
              </a:rPr>
              <a:t>Idea </a:t>
            </a:r>
            <a:r>
              <a:rPr lang="en-US" sz="2400" b="1" dirty="0">
                <a:latin typeface="Times New Roman" panose="02020603050405020304" pitchFamily="18" charset="0"/>
                <a:cs typeface="Times New Roman" panose="02020603050405020304" pitchFamily="18" charset="0"/>
              </a:rPr>
              <a:t>generation and ideation</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Idea generation is the foundation of an innovation system. It’s the process that helps companies develop ideas to compete in the market and explore new opportunities without taking too much risk.</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Many companies innovate by taking advantage of new technologies for insights — learning from data to see what problems customers have that you can solve. The vital part of this process is customer feedback. New ideas need customer validation to determine if they are viable.</a:t>
            </a:r>
          </a:p>
        </p:txBody>
      </p:sp>
    </p:spTree>
    <p:extLst>
      <p:ext uri="{BB962C8B-B14F-4D97-AF65-F5344CB8AC3E}">
        <p14:creationId xmlns:p14="http://schemas.microsoft.com/office/powerpoint/2010/main" val="1143053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stages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9856393"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Idea evaluation and selection</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Idea evaluation and selection is assessing new ideas to see if they are feasible. During this process, you’ll look at costs, time to market, potential profit, and other business metrics to see if it’s worth pursuing an idea.</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If it looks like a product you’re considering has a chance to succeed, then the next step is to compare it with what’s currently on the market.  Will this help your company stand </a:t>
            </a:r>
            <a:r>
              <a:rPr lang="en-US" sz="2400" dirty="0" err="1">
                <a:latin typeface="Times New Roman" panose="02020603050405020304" pitchFamily="18" charset="0"/>
                <a:cs typeface="Times New Roman" panose="02020603050405020304" pitchFamily="18" charset="0"/>
              </a:rPr>
              <a:t>out?Use</a:t>
            </a:r>
            <a:r>
              <a:rPr lang="en-US" sz="2400" dirty="0">
                <a:latin typeface="Times New Roman" panose="02020603050405020304" pitchFamily="18" charset="0"/>
                <a:cs typeface="Times New Roman" panose="02020603050405020304" pitchFamily="18" charset="0"/>
              </a:rPr>
              <a:t> this information to find the unique value proposition and determine if the idea is worth pursuing.</a:t>
            </a:r>
          </a:p>
        </p:txBody>
      </p:sp>
    </p:spTree>
    <p:extLst>
      <p:ext uri="{BB962C8B-B14F-4D97-AF65-F5344CB8AC3E}">
        <p14:creationId xmlns:p14="http://schemas.microsoft.com/office/powerpoint/2010/main" val="2583556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stages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9856393"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Implementation and execution</a:t>
            </a:r>
          </a:p>
          <a:p>
            <a:endParaRPr lang="en-US" sz="2400" b="1"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implementation and execution phase is where you take your new idea and turn it into a concrete plan to make it a reality. But this stage is more than building a product — it’s also about creating a successful business strategy and finding help to create your idea.</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first step is product development. Which vendors can supply the materials for your product or help you manufacture it? Which members of your team will be the best fit for development?</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5607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stages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9856393"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a:t>
            </a:r>
            <a:r>
              <a:rPr lang="en-US" sz="2400" b="1" dirty="0">
                <a:latin typeface="Times New Roman" panose="02020603050405020304" pitchFamily="18" charset="0"/>
                <a:cs typeface="Times New Roman" panose="02020603050405020304" pitchFamily="18" charset="0"/>
              </a:rPr>
              <a:t>. Monitoring and </a:t>
            </a:r>
            <a:r>
              <a:rPr lang="en-US" sz="2400" b="1" dirty="0" smtClean="0">
                <a:latin typeface="Times New Roman" panose="02020603050405020304" pitchFamily="18" charset="0"/>
                <a:cs typeface="Times New Roman" panose="02020603050405020304" pitchFamily="18" charset="0"/>
              </a:rPr>
              <a:t>evaluation</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Your goal when monitoring a new project is to assess your performance. Is what you’re doing helping you achieve your goals and keeping you on track for release?</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 key part of doing this is metrics. These numbers will tell you how well you are doing. Track your time to release, product progress, defects, and eventual return on investment. Reassess your strategy and make changes if your metrics show you aren’t meeting your goals.</a:t>
            </a:r>
          </a:p>
        </p:txBody>
      </p:sp>
    </p:spTree>
    <p:extLst>
      <p:ext uri="{BB962C8B-B14F-4D97-AF65-F5344CB8AC3E}">
        <p14:creationId xmlns:p14="http://schemas.microsoft.com/office/powerpoint/2010/main" val="2596804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282390127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544290" y="1380437"/>
            <a:ext cx="7678057" cy="523220"/>
          </a:xfrm>
          <a:prstGeom prst="rect">
            <a:avLst/>
          </a:prstGeom>
          <a:noFill/>
        </p:spPr>
        <p:txBody>
          <a:bodyPr wrap="square" rtlCol="0">
            <a:spAutoFit/>
          </a:bodyPr>
          <a:lstStyle/>
          <a:p>
            <a:pPr algn="ctr"/>
            <a:r>
              <a:rPr lang="en-US" sz="2800" b="1" dirty="0" smtClean="0">
                <a:solidFill>
                  <a:srgbClr val="00B0F0"/>
                </a:solidFill>
                <a:latin typeface="Times New Roman" panose="02020603050405020304" pitchFamily="18" charset="0"/>
                <a:cs typeface="Times New Roman" panose="02020603050405020304" pitchFamily="18" charset="0"/>
              </a:rPr>
              <a:t>The </a:t>
            </a:r>
            <a:r>
              <a:rPr lang="en-US" sz="2800" b="1" dirty="0">
                <a:solidFill>
                  <a:srgbClr val="00B0F0"/>
                </a:solidFill>
                <a:latin typeface="Times New Roman" panose="02020603050405020304" pitchFamily="18" charset="0"/>
                <a:cs typeface="Times New Roman" panose="02020603050405020304" pitchFamily="18" charset="0"/>
              </a:rPr>
              <a:t>types of innovation strategy</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Innovation </a:t>
            </a:r>
            <a:r>
              <a:rPr lang="en-US" sz="2400" b="1" dirty="0">
                <a:latin typeface="Times New Roman" panose="02020603050405020304" pitchFamily="18" charset="0"/>
                <a:cs typeface="Times New Roman" panose="02020603050405020304" pitchFamily="18" charset="0"/>
              </a:rPr>
              <a:t>strategies can be classed as proactive, active, reactive and passive (Dodgson et al. 2008</a:t>
            </a:r>
            <a:r>
              <a:rPr lang="en-US" sz="2400" b="1" dirty="0" smtClean="0">
                <a:latin typeface="Times New Roman" panose="02020603050405020304" pitchFamily="18" charset="0"/>
                <a:cs typeface="Times New Roman" panose="02020603050405020304" pitchFamily="18" charset="0"/>
              </a:rPr>
              <a:t>).</a:t>
            </a: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The types of innovation strategy;</a:t>
            </a:r>
          </a:p>
          <a:p>
            <a:pPr indent="-457200">
              <a:buFont typeface="+mj-lt"/>
              <a:buAutoNum type="arabicPeriod"/>
            </a:pPr>
            <a:r>
              <a:rPr lang="en-US" sz="2400" dirty="0">
                <a:latin typeface="Times New Roman" panose="02020603050405020304" pitchFamily="18" charset="0"/>
                <a:cs typeface="Times New Roman" panose="02020603050405020304" pitchFamily="18" charset="0"/>
              </a:rPr>
              <a:t>Proactive</a:t>
            </a:r>
          </a:p>
          <a:p>
            <a:pPr indent="-457200">
              <a:buFont typeface="+mj-lt"/>
              <a:buAutoNum type="arabicPeriod"/>
            </a:pPr>
            <a:r>
              <a:rPr lang="en-US" sz="2400" dirty="0">
                <a:latin typeface="Times New Roman" panose="02020603050405020304" pitchFamily="18" charset="0"/>
                <a:cs typeface="Times New Roman" panose="02020603050405020304" pitchFamily="18" charset="0"/>
              </a:rPr>
              <a:t>Active</a:t>
            </a:r>
          </a:p>
          <a:p>
            <a:pPr indent="-457200">
              <a:buFont typeface="+mj-lt"/>
              <a:buAutoNum type="arabicPeriod"/>
            </a:pPr>
            <a:r>
              <a:rPr lang="en-US" sz="2400" dirty="0">
                <a:latin typeface="Times New Roman" panose="02020603050405020304" pitchFamily="18" charset="0"/>
                <a:cs typeface="Times New Roman" panose="02020603050405020304" pitchFamily="18" charset="0"/>
              </a:rPr>
              <a:t>Reactive</a:t>
            </a:r>
          </a:p>
          <a:p>
            <a:pPr indent="-457200">
              <a:buFont typeface="+mj-lt"/>
              <a:buAutoNum type="arabicPeriod"/>
            </a:pPr>
            <a:r>
              <a:rPr lang="en-US" sz="2400" dirty="0">
                <a:latin typeface="Times New Roman" panose="02020603050405020304" pitchFamily="18" charset="0"/>
                <a:cs typeface="Times New Roman" panose="02020603050405020304" pitchFamily="18" charset="0"/>
              </a:rPr>
              <a:t>Passive</a:t>
            </a:r>
          </a:p>
          <a:p>
            <a:endParaRPr lang="en-US" sz="2400" b="1" dirty="0"/>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6123481" y="4080199"/>
            <a:ext cx="4525878" cy="2059742"/>
          </a:xfrm>
          <a:prstGeom prst="rect">
            <a:avLst/>
          </a:prstGeom>
        </p:spPr>
      </p:pic>
    </p:spTree>
    <p:extLst>
      <p:ext uri="{BB962C8B-B14F-4D97-AF65-F5344CB8AC3E}">
        <p14:creationId xmlns:p14="http://schemas.microsoft.com/office/powerpoint/2010/main" val="62451128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2677656"/>
          </a:xfrm>
          <a:prstGeom prst="rect">
            <a:avLst/>
          </a:prstGeom>
          <a:noFill/>
        </p:spPr>
        <p:txBody>
          <a:bodyPr wrap="square" rtlCol="0">
            <a:spAutoFit/>
          </a:bodyPr>
          <a:lstStyle/>
          <a:p>
            <a:r>
              <a:rPr lang="en-US" sz="2400" b="1" dirty="0"/>
              <a:t>1- </a:t>
            </a:r>
            <a:r>
              <a:rPr lang="en-US" sz="2400" b="1" dirty="0" smtClean="0"/>
              <a:t>Proactive</a:t>
            </a:r>
            <a:r>
              <a:rPr lang="en-US" sz="2400" dirty="0" smtClean="0"/>
              <a:t>:</a:t>
            </a:r>
            <a:r>
              <a:rPr lang="ar-EG" sz="2400" dirty="0" smtClean="0"/>
              <a:t>استباقي</a:t>
            </a:r>
            <a:endParaRPr lang="en-US" sz="2400" dirty="0" smtClean="0"/>
          </a:p>
          <a:p>
            <a:endParaRPr lang="en-US" sz="2400" dirty="0"/>
          </a:p>
          <a:p>
            <a:r>
              <a:rPr lang="en-US" sz="2400" dirty="0"/>
              <a:t>Companies with proactive innovation strategies tend to have strong research orientation and first-mover advantage, and be a technology market leader. They access knowledge from a broad range of sources and take big bets/high risks. Examples include: </a:t>
            </a:r>
            <a:r>
              <a:rPr lang="en-US" sz="2400" dirty="0" err="1"/>
              <a:t>Dupont</a:t>
            </a:r>
            <a:r>
              <a:rPr lang="en-US" sz="2400" dirty="0"/>
              <a:t>, Apple and Singapore Airlines.</a:t>
            </a:r>
          </a:p>
          <a:p>
            <a:endParaRPr lang="en-US" sz="2400" dirty="0"/>
          </a:p>
        </p:txBody>
      </p:sp>
    </p:spTree>
    <p:extLst>
      <p:ext uri="{BB962C8B-B14F-4D97-AF65-F5344CB8AC3E}">
        <p14:creationId xmlns:p14="http://schemas.microsoft.com/office/powerpoint/2010/main" val="644816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3046988"/>
          </a:xfrm>
          <a:prstGeom prst="rect">
            <a:avLst/>
          </a:prstGeom>
          <a:noFill/>
        </p:spPr>
        <p:txBody>
          <a:bodyPr wrap="square" rtlCol="0">
            <a:spAutoFit/>
          </a:bodyPr>
          <a:lstStyle/>
          <a:p>
            <a:r>
              <a:rPr lang="en-US" sz="2400" b="1" dirty="0"/>
              <a:t>1- Proactive</a:t>
            </a:r>
            <a:r>
              <a:rPr lang="en-US" sz="2400" dirty="0" smtClean="0"/>
              <a:t>: </a:t>
            </a:r>
          </a:p>
          <a:p>
            <a:endParaRPr lang="en-US" sz="2400" dirty="0"/>
          </a:p>
          <a:p>
            <a:r>
              <a:rPr lang="en-US" sz="2400" dirty="0"/>
              <a:t>The types of technological innovation used in a proactive innovation strategy are:</a:t>
            </a:r>
          </a:p>
          <a:p>
            <a:endParaRPr lang="en-US" sz="2400" dirty="0"/>
          </a:p>
          <a:p>
            <a:pPr marL="457200" indent="-457200">
              <a:buFont typeface="+mj-lt"/>
              <a:buAutoNum type="alphaUcPeriod"/>
            </a:pPr>
            <a:r>
              <a:rPr lang="en-US" sz="2400" b="1" dirty="0" smtClean="0"/>
              <a:t>Radical</a:t>
            </a:r>
            <a:r>
              <a:rPr lang="en-US" sz="2400" dirty="0" smtClean="0"/>
              <a:t> </a:t>
            </a:r>
            <a:r>
              <a:rPr lang="en-US" sz="2400" dirty="0"/>
              <a:t>– breakthroughs that change the nature of products and services</a:t>
            </a:r>
          </a:p>
          <a:p>
            <a:pPr marL="457200" indent="-457200">
              <a:buFont typeface="+mj-lt"/>
              <a:buAutoNum type="alphaUcPeriod"/>
            </a:pPr>
            <a:r>
              <a:rPr lang="en-US" sz="2400" b="1" dirty="0" smtClean="0"/>
              <a:t>Incremental</a:t>
            </a:r>
            <a:r>
              <a:rPr lang="en-US" sz="2400" dirty="0" smtClean="0"/>
              <a:t> </a:t>
            </a:r>
            <a:r>
              <a:rPr lang="en-US" sz="2400" dirty="0"/>
              <a:t>– the constant technological or process changes that lead to improved performance of products and services.</a:t>
            </a:r>
          </a:p>
        </p:txBody>
      </p:sp>
    </p:spTree>
    <p:extLst>
      <p:ext uri="{BB962C8B-B14F-4D97-AF65-F5344CB8AC3E}">
        <p14:creationId xmlns:p14="http://schemas.microsoft.com/office/powerpoint/2010/main" val="587979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3785652"/>
          </a:xfrm>
          <a:prstGeom prst="rect">
            <a:avLst/>
          </a:prstGeom>
          <a:noFill/>
        </p:spPr>
        <p:txBody>
          <a:bodyPr wrap="square" rtlCol="0">
            <a:spAutoFit/>
          </a:bodyPr>
          <a:lstStyle/>
          <a:p>
            <a:r>
              <a:rPr lang="en-US" sz="2400" b="1" dirty="0"/>
              <a:t>2- Active: </a:t>
            </a:r>
            <a:endParaRPr lang="en-US" sz="2400" b="1" dirty="0" smtClean="0"/>
          </a:p>
          <a:p>
            <a:endParaRPr lang="en-US" sz="2400" dirty="0"/>
          </a:p>
          <a:p>
            <a:r>
              <a:rPr lang="en-US" sz="2400" dirty="0"/>
              <a:t>Active innovation strategies involve defending existing technologies and markets while being prepared to respond quickly once markets and technologies are proven. Companies using this approach also have broad sources of knowledge and medium-to-low risk exposure; they tend to hedge their bets. Examples include Microsoft, Dell and British Airways.</a:t>
            </a:r>
          </a:p>
          <a:p>
            <a:endParaRPr lang="en-US" sz="2400" dirty="0"/>
          </a:p>
          <a:p>
            <a:r>
              <a:rPr lang="en-US" sz="2400" dirty="0"/>
              <a:t>These companies use mainly incremental innovation with in-house applied research and development.</a:t>
            </a:r>
          </a:p>
        </p:txBody>
      </p:sp>
    </p:spTree>
    <p:extLst>
      <p:ext uri="{BB962C8B-B14F-4D97-AF65-F5344CB8AC3E}">
        <p14:creationId xmlns:p14="http://schemas.microsoft.com/office/powerpoint/2010/main" val="2675671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3785652"/>
          </a:xfrm>
          <a:prstGeom prst="rect">
            <a:avLst/>
          </a:prstGeom>
          <a:noFill/>
        </p:spPr>
        <p:txBody>
          <a:bodyPr wrap="square" rtlCol="0">
            <a:spAutoFit/>
          </a:bodyPr>
          <a:lstStyle/>
          <a:p>
            <a:r>
              <a:rPr lang="en-US" sz="2400" b="1" dirty="0"/>
              <a:t>3- </a:t>
            </a:r>
            <a:r>
              <a:rPr lang="en-US" sz="2400" b="1" dirty="0" smtClean="0"/>
              <a:t>Reactive:</a:t>
            </a:r>
            <a:endParaRPr lang="en-US" sz="2400" dirty="0"/>
          </a:p>
          <a:p>
            <a:r>
              <a:rPr lang="en-US" sz="2400" dirty="0"/>
              <a:t>The reactive innovation strategy is used by companies</a:t>
            </a:r>
            <a:r>
              <a:rPr lang="en-US" sz="2400" dirty="0" smtClean="0"/>
              <a:t>:</a:t>
            </a:r>
            <a:endParaRPr lang="en-US" sz="2400" dirty="0"/>
          </a:p>
          <a:p>
            <a:pPr marL="342900" indent="-342900">
              <a:buFont typeface="Wingdings" panose="05000000000000000000" pitchFamily="2" charset="2"/>
              <a:buChar char="Ø"/>
            </a:pPr>
            <a:r>
              <a:rPr lang="en-US" sz="2400" dirty="0"/>
              <a:t>which are followers</a:t>
            </a:r>
          </a:p>
          <a:p>
            <a:pPr marL="342900" indent="-342900">
              <a:buFont typeface="Wingdings" panose="05000000000000000000" pitchFamily="2" charset="2"/>
              <a:buChar char="Ø"/>
            </a:pPr>
            <a:r>
              <a:rPr lang="en-US" sz="2400" dirty="0"/>
              <a:t>have a focus on operations</a:t>
            </a:r>
          </a:p>
          <a:p>
            <a:pPr marL="342900" indent="-342900">
              <a:buFont typeface="Wingdings" panose="05000000000000000000" pitchFamily="2" charset="2"/>
              <a:buChar char="Ø"/>
            </a:pPr>
            <a:r>
              <a:rPr lang="en-US" sz="2400" dirty="0"/>
              <a:t>take a wait-and-see approach</a:t>
            </a:r>
          </a:p>
          <a:p>
            <a:pPr marL="342900" indent="-342900">
              <a:buFont typeface="Wingdings" panose="05000000000000000000" pitchFamily="2" charset="2"/>
              <a:buChar char="Ø"/>
            </a:pPr>
            <a:r>
              <a:rPr lang="en-US" sz="2400" dirty="0"/>
              <a:t>look for low-risk opportunities</a:t>
            </a:r>
            <a:r>
              <a:rPr lang="en-US" sz="2400" dirty="0" smtClean="0"/>
              <a:t>.</a:t>
            </a:r>
          </a:p>
          <a:p>
            <a:endParaRPr lang="en-US" sz="2400" dirty="0"/>
          </a:p>
          <a:p>
            <a:r>
              <a:rPr lang="en-US" sz="2400" dirty="0"/>
              <a:t>They copy proven innovation and use entirely incremental innovators. An example is </a:t>
            </a:r>
            <a:r>
              <a:rPr lang="en-US" sz="2400" dirty="0" err="1"/>
              <a:t>Ryanair</a:t>
            </a:r>
            <a:r>
              <a:rPr lang="en-US" sz="2400" dirty="0"/>
              <a:t>, a budget airline which has successfully copied the no-frills service model of Southwest Airlines.</a:t>
            </a:r>
          </a:p>
        </p:txBody>
      </p:sp>
    </p:spTree>
    <p:extLst>
      <p:ext uri="{BB962C8B-B14F-4D97-AF65-F5344CB8AC3E}">
        <p14:creationId xmlns:p14="http://schemas.microsoft.com/office/powerpoint/2010/main" val="2337197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2308324"/>
          </a:xfrm>
          <a:prstGeom prst="rect">
            <a:avLst/>
          </a:prstGeom>
          <a:noFill/>
        </p:spPr>
        <p:txBody>
          <a:bodyPr wrap="square" rtlCol="0">
            <a:spAutoFit/>
          </a:bodyPr>
          <a:lstStyle/>
          <a:p>
            <a:r>
              <a:rPr lang="en-US" sz="2400" b="1" dirty="0"/>
              <a:t>4- </a:t>
            </a:r>
            <a:r>
              <a:rPr lang="en-US" sz="2400" b="1" dirty="0" smtClean="0"/>
              <a:t>Passive:</a:t>
            </a:r>
          </a:p>
          <a:p>
            <a:endParaRPr lang="en-US" sz="2400" dirty="0"/>
          </a:p>
          <a:p>
            <a:r>
              <a:rPr lang="en-US" sz="2400" dirty="0"/>
              <a:t>Companies with passive innovation strategies wait until their customers demand a change in their products or services. Examples include automotive supply companies as they wait for their customers to demand changes to specification before implementing these.</a:t>
            </a:r>
          </a:p>
        </p:txBody>
      </p:sp>
    </p:spTree>
    <p:extLst>
      <p:ext uri="{BB962C8B-B14F-4D97-AF65-F5344CB8AC3E}">
        <p14:creationId xmlns:p14="http://schemas.microsoft.com/office/powerpoint/2010/main" val="3379554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Examples of successful innovation strategies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98183575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544290" y="138043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E</a:t>
            </a:r>
            <a:r>
              <a:rPr lang="en-US" sz="2800" b="1" dirty="0" smtClean="0">
                <a:solidFill>
                  <a:srgbClr val="00B0F0"/>
                </a:solidFill>
                <a:latin typeface="Times New Roman" panose="02020603050405020304" pitchFamily="18" charset="0"/>
                <a:cs typeface="Times New Roman" panose="02020603050405020304" pitchFamily="18" charset="0"/>
              </a:rPr>
              <a:t>xamples </a:t>
            </a:r>
            <a:r>
              <a:rPr lang="en-US" sz="2800" b="1" dirty="0">
                <a:solidFill>
                  <a:srgbClr val="00B0F0"/>
                </a:solidFill>
                <a:latin typeface="Times New Roman" panose="02020603050405020304" pitchFamily="18" charset="0"/>
                <a:cs typeface="Times New Roman" panose="02020603050405020304" pitchFamily="18" charset="0"/>
              </a:rPr>
              <a:t>of successful innovation </a:t>
            </a:r>
            <a:r>
              <a:rPr lang="en-US" sz="2800" b="1" dirty="0" smtClean="0">
                <a:solidFill>
                  <a:srgbClr val="00B0F0"/>
                </a:solidFill>
                <a:latin typeface="Times New Roman" panose="02020603050405020304" pitchFamily="18" charset="0"/>
                <a:cs typeface="Times New Roman" panose="02020603050405020304" pitchFamily="18" charset="0"/>
              </a:rPr>
              <a:t>strategies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2677656"/>
          </a:xfrm>
          <a:prstGeom prst="rect">
            <a:avLst/>
          </a:prstGeom>
          <a:noFill/>
        </p:spPr>
        <p:txBody>
          <a:bodyPr wrap="square" rtlCol="0">
            <a:spAutoFit/>
          </a:bodyPr>
          <a:lstStyle/>
          <a:p>
            <a:r>
              <a:rPr lang="en-US" sz="2400" dirty="0"/>
              <a:t/>
            </a:r>
            <a:br>
              <a:rPr lang="en-US" sz="2400" dirty="0"/>
            </a:br>
            <a:r>
              <a:rPr lang="en-US" sz="2400" dirty="0"/>
              <a:t>What are some examples of successful innovation strategies?</a:t>
            </a:r>
          </a:p>
          <a:p>
            <a:r>
              <a:rPr lang="en-US" sz="2400" dirty="0"/>
              <a:t>Now that you’ve seen what types of innovations there are, let’s look at a few innovation strategy examples</a:t>
            </a:r>
            <a:r>
              <a:rPr lang="en-US" sz="2400" dirty="0" smtClean="0"/>
              <a:t>.</a:t>
            </a:r>
          </a:p>
          <a:p>
            <a:endParaRPr lang="en-US" sz="2400" dirty="0"/>
          </a:p>
          <a:p>
            <a:endParaRPr lang="en-US" sz="2400" dirty="0" smtClean="0"/>
          </a:p>
          <a:p>
            <a:endParaRPr lang="en-US" sz="2400" b="1" dirty="0"/>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3906209" y="4425286"/>
            <a:ext cx="6782747" cy="1798484"/>
          </a:xfrm>
          <a:prstGeom prst="rect">
            <a:avLst/>
          </a:prstGeom>
        </p:spPr>
      </p:pic>
    </p:spTree>
    <p:extLst>
      <p:ext uri="{BB962C8B-B14F-4D97-AF65-F5344CB8AC3E}">
        <p14:creationId xmlns:p14="http://schemas.microsoft.com/office/powerpoint/2010/main" val="323562415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3785652"/>
          </a:xfrm>
          <a:prstGeom prst="rect">
            <a:avLst/>
          </a:prstGeom>
          <a:noFill/>
        </p:spPr>
        <p:txBody>
          <a:bodyPr wrap="square" rtlCol="0">
            <a:spAutoFit/>
          </a:bodyPr>
          <a:lstStyle/>
          <a:p>
            <a:r>
              <a:rPr lang="en-US" sz="2400" b="1" dirty="0" smtClean="0"/>
              <a:t>1- </a:t>
            </a:r>
            <a:r>
              <a:rPr lang="en-US" sz="2400" b="1" dirty="0"/>
              <a:t>Amazon:</a:t>
            </a:r>
            <a:endParaRPr lang="en-US" sz="2400" b="1" dirty="0" smtClean="0"/>
          </a:p>
          <a:p>
            <a:endParaRPr lang="en-US" sz="2400" dirty="0"/>
          </a:p>
          <a:p>
            <a:r>
              <a:rPr lang="en-US" sz="2400" dirty="0"/>
              <a:t>Amazon was one of the first companies to use the internet to sell products. It started as an online bookstore, but as time passed, it changed its focus to become a one-stop marketplace for every product you can imagine</a:t>
            </a:r>
            <a:r>
              <a:rPr lang="en-US" sz="2400" dirty="0" smtClean="0"/>
              <a:t>.</a:t>
            </a:r>
          </a:p>
          <a:p>
            <a:endParaRPr lang="en-US" sz="2400" dirty="0"/>
          </a:p>
          <a:p>
            <a:r>
              <a:rPr lang="en-US" sz="2400" dirty="0"/>
              <a:t>Since then, Amazon has continued to use technology to innovate in the online market. It now offers subscription services to offer more customer value, video streaming, audiobooks, eBooks, and countless other value-added services for its customers.</a:t>
            </a:r>
          </a:p>
        </p:txBody>
      </p:sp>
      <p:pic>
        <p:nvPicPr>
          <p:cNvPr id="4" name="Picture 3"/>
          <p:cNvPicPr>
            <a:picLocks noChangeAspect="1"/>
          </p:cNvPicPr>
          <p:nvPr/>
        </p:nvPicPr>
        <p:blipFill>
          <a:blip r:embed="rId3"/>
          <a:stretch>
            <a:fillRect/>
          </a:stretch>
        </p:blipFill>
        <p:spPr>
          <a:xfrm>
            <a:off x="7017866" y="1549744"/>
            <a:ext cx="3742870" cy="1413529"/>
          </a:xfrm>
          <a:prstGeom prst="rect">
            <a:avLst/>
          </a:prstGeom>
        </p:spPr>
      </p:pic>
    </p:spTree>
    <p:extLst>
      <p:ext uri="{BB962C8B-B14F-4D97-AF65-F5344CB8AC3E}">
        <p14:creationId xmlns:p14="http://schemas.microsoft.com/office/powerpoint/2010/main" val="32042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12159" y="2005139"/>
            <a:ext cx="10175707" cy="4154984"/>
          </a:xfrm>
          <a:prstGeom prst="rect">
            <a:avLst/>
          </a:prstGeom>
          <a:noFill/>
        </p:spPr>
        <p:txBody>
          <a:bodyPr wrap="square" rtlCol="0">
            <a:spAutoFit/>
          </a:bodyPr>
          <a:lstStyle/>
          <a:p>
            <a:r>
              <a:rPr lang="en-US" sz="2400" b="1" dirty="0" smtClean="0"/>
              <a:t>2- </a:t>
            </a:r>
            <a:r>
              <a:rPr lang="en-US" sz="2400" b="1" dirty="0"/>
              <a:t>Apple:</a:t>
            </a:r>
            <a:endParaRPr lang="en-US" sz="2400" b="1" dirty="0" smtClean="0"/>
          </a:p>
          <a:p>
            <a:endParaRPr lang="en-US" sz="2400" dirty="0"/>
          </a:p>
          <a:p>
            <a:r>
              <a:rPr lang="en-US" sz="2400" dirty="0"/>
              <a:t>Apple’s innovation projects are a blend of user-centric design and quality. Apple doesn’t often create brand-new product categories. Instead, it waits to see how technology trends play out and creates innovative approaches to those products</a:t>
            </a:r>
            <a:r>
              <a:rPr lang="en-US" sz="2400" dirty="0" smtClean="0"/>
              <a:t>.</a:t>
            </a:r>
            <a:endParaRPr lang="en-US" sz="2400" dirty="0"/>
          </a:p>
          <a:p>
            <a:r>
              <a:rPr lang="en-US" sz="2400" dirty="0"/>
              <a:t>One of the best examples of this is the iPhone. Apple didn’t create the first smartphone. Blackberry was one of the first to market and was popular for a while</a:t>
            </a:r>
            <a:r>
              <a:rPr lang="en-US" sz="2400" dirty="0" smtClean="0"/>
              <a:t>.</a:t>
            </a:r>
            <a:endParaRPr lang="en-US" sz="2400" dirty="0"/>
          </a:p>
          <a:p>
            <a:r>
              <a:rPr lang="en-US" sz="2400" dirty="0"/>
              <a:t>But smartphones didn’t start making their way into most homes until Apple unveiled the iPhone — their easy-to-use smartphone offering that every consumer can use.</a:t>
            </a:r>
          </a:p>
        </p:txBody>
      </p:sp>
      <p:pic>
        <p:nvPicPr>
          <p:cNvPr id="4" name="Picture 3"/>
          <p:cNvPicPr>
            <a:picLocks noChangeAspect="1"/>
          </p:cNvPicPr>
          <p:nvPr/>
        </p:nvPicPr>
        <p:blipFill>
          <a:blip r:embed="rId3"/>
          <a:stretch>
            <a:fillRect/>
          </a:stretch>
        </p:blipFill>
        <p:spPr>
          <a:xfrm>
            <a:off x="7684359" y="1056779"/>
            <a:ext cx="1743318" cy="1629002"/>
          </a:xfrm>
          <a:prstGeom prst="rect">
            <a:avLst/>
          </a:prstGeom>
        </p:spPr>
      </p:pic>
    </p:spTree>
    <p:extLst>
      <p:ext uri="{BB962C8B-B14F-4D97-AF65-F5344CB8AC3E}">
        <p14:creationId xmlns:p14="http://schemas.microsoft.com/office/powerpoint/2010/main" val="131884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3416320"/>
          </a:xfrm>
          <a:prstGeom prst="rect">
            <a:avLst/>
          </a:prstGeom>
          <a:noFill/>
        </p:spPr>
        <p:txBody>
          <a:bodyPr wrap="square" rtlCol="0">
            <a:spAutoFit/>
          </a:bodyPr>
          <a:lstStyle/>
          <a:p>
            <a:endParaRPr lang="en-US" sz="2400" dirty="0"/>
          </a:p>
          <a:p>
            <a:r>
              <a:rPr lang="ar-EG" sz="2400" b="1" dirty="0" smtClean="0"/>
              <a:t>3</a:t>
            </a:r>
            <a:r>
              <a:rPr lang="en-US" sz="2400" b="1" dirty="0" smtClean="0"/>
              <a:t>- Google</a:t>
            </a:r>
            <a:r>
              <a:rPr lang="ar-EG" sz="2400" b="1" dirty="0" smtClean="0"/>
              <a:t>:</a:t>
            </a:r>
            <a:endParaRPr lang="en-US" sz="2400" b="1" dirty="0"/>
          </a:p>
          <a:p>
            <a:r>
              <a:rPr lang="en-US" sz="2400" dirty="0"/>
              <a:t>Google offers innovation classes for employees and runs an R&amp;D facility that has launched products like self-driving cars and Google Glass. But the company also looks to bring in innovations from external sources, with GV, its own venture capital fund for innovative startups, and an incubator for promising entrepreneurs.</a:t>
            </a:r>
          </a:p>
          <a:p>
            <a:r>
              <a:rPr lang="en-US" sz="2400" dirty="0"/>
              <a:t/>
            </a:r>
            <a:br>
              <a:rPr lang="en-US" sz="2400" dirty="0"/>
            </a:br>
            <a:endParaRPr lang="en-US" sz="2400" dirty="0"/>
          </a:p>
        </p:txBody>
      </p:sp>
      <p:pic>
        <p:nvPicPr>
          <p:cNvPr id="4" name="Picture 3"/>
          <p:cNvPicPr>
            <a:picLocks noChangeAspect="1"/>
          </p:cNvPicPr>
          <p:nvPr/>
        </p:nvPicPr>
        <p:blipFill>
          <a:blip r:embed="rId3"/>
          <a:stretch>
            <a:fillRect/>
          </a:stretch>
        </p:blipFill>
        <p:spPr>
          <a:xfrm>
            <a:off x="6581775" y="4495503"/>
            <a:ext cx="5001323" cy="1648500"/>
          </a:xfrm>
          <a:prstGeom prst="rect">
            <a:avLst/>
          </a:prstGeom>
        </p:spPr>
      </p:pic>
    </p:spTree>
    <p:extLst>
      <p:ext uri="{BB962C8B-B14F-4D97-AF65-F5344CB8AC3E}">
        <p14:creationId xmlns:p14="http://schemas.microsoft.com/office/powerpoint/2010/main" val="897201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3416320"/>
          </a:xfrm>
          <a:prstGeom prst="rect">
            <a:avLst/>
          </a:prstGeom>
          <a:noFill/>
        </p:spPr>
        <p:txBody>
          <a:bodyPr wrap="square" rtlCol="0">
            <a:spAutoFit/>
          </a:bodyPr>
          <a:lstStyle/>
          <a:p>
            <a:endParaRPr lang="en-US" sz="2400" dirty="0"/>
          </a:p>
          <a:p>
            <a:r>
              <a:rPr lang="ar-EG" sz="2400" b="1" dirty="0" smtClean="0"/>
              <a:t>4</a:t>
            </a:r>
            <a:r>
              <a:rPr lang="en-US" sz="2400" b="1" dirty="0" smtClean="0"/>
              <a:t>- Polaris</a:t>
            </a:r>
            <a:r>
              <a:rPr lang="ar-EG" sz="2400" b="1" dirty="0" smtClean="0"/>
              <a:t>:</a:t>
            </a:r>
            <a:endParaRPr lang="en-US" sz="2400" b="1" dirty="0"/>
          </a:p>
          <a:p>
            <a:r>
              <a:rPr lang="en-US" sz="2400" dirty="0">
                <a:hlinkClick r:id="rId3"/>
              </a:rPr>
              <a:t>Polaris</a:t>
            </a:r>
            <a:r>
              <a:rPr lang="en-US" sz="2400" dirty="0"/>
              <a:t> implemented an automated system for crowdsourcing new ideas from employees, making the process of ideation to execution 80 percent faster. The crowdsourcing innovation initiative has resulted in four cutting-edge vehicles, such as the Polaris Slingshot, that are all bestsellers and award winners in the ATV market. </a:t>
            </a:r>
          </a:p>
          <a:p>
            <a:r>
              <a:rPr lang="en-US" sz="2400" dirty="0"/>
              <a:t/>
            </a:r>
            <a:br>
              <a:rPr lang="en-US" sz="2400" dirty="0"/>
            </a:br>
            <a:endParaRPr lang="en-US" sz="2400" dirty="0"/>
          </a:p>
        </p:txBody>
      </p:sp>
      <p:pic>
        <p:nvPicPr>
          <p:cNvPr id="4" name="Picture 3"/>
          <p:cNvPicPr>
            <a:picLocks noChangeAspect="1"/>
          </p:cNvPicPr>
          <p:nvPr/>
        </p:nvPicPr>
        <p:blipFill>
          <a:blip r:embed="rId4"/>
          <a:stretch>
            <a:fillRect/>
          </a:stretch>
        </p:blipFill>
        <p:spPr>
          <a:xfrm>
            <a:off x="7237197" y="4446415"/>
            <a:ext cx="4477375" cy="2154406"/>
          </a:xfrm>
          <a:prstGeom prst="rect">
            <a:avLst/>
          </a:prstGeom>
        </p:spPr>
      </p:pic>
    </p:spTree>
    <p:extLst>
      <p:ext uri="{BB962C8B-B14F-4D97-AF65-F5344CB8AC3E}">
        <p14:creationId xmlns:p14="http://schemas.microsoft.com/office/powerpoint/2010/main" val="57102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544290" y="138043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E</a:t>
            </a:r>
            <a:r>
              <a:rPr lang="en-US" sz="2800" b="1" dirty="0" smtClean="0">
                <a:solidFill>
                  <a:srgbClr val="00B0F0"/>
                </a:solidFill>
                <a:latin typeface="Times New Roman" panose="02020603050405020304" pitchFamily="18" charset="0"/>
                <a:cs typeface="Times New Roman" panose="02020603050405020304" pitchFamily="18" charset="0"/>
              </a:rPr>
              <a:t>xamples </a:t>
            </a:r>
            <a:r>
              <a:rPr lang="en-US" sz="2800" b="1" dirty="0">
                <a:solidFill>
                  <a:srgbClr val="00B0F0"/>
                </a:solidFill>
                <a:latin typeface="Times New Roman" panose="02020603050405020304" pitchFamily="18" charset="0"/>
                <a:cs typeface="Times New Roman" panose="02020603050405020304" pitchFamily="18" charset="0"/>
              </a:rPr>
              <a:t>of successful innovation </a:t>
            </a:r>
            <a:r>
              <a:rPr lang="en-US" sz="2800" b="1" dirty="0" smtClean="0">
                <a:solidFill>
                  <a:srgbClr val="00B0F0"/>
                </a:solidFill>
                <a:latin typeface="Times New Roman" panose="02020603050405020304" pitchFamily="18" charset="0"/>
                <a:cs typeface="Times New Roman" panose="02020603050405020304" pitchFamily="18" charset="0"/>
              </a:rPr>
              <a:t>strategies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t/>
            </a:r>
            <a:br>
              <a:rPr lang="en-US" sz="2400" dirty="0"/>
            </a:br>
            <a:r>
              <a:rPr lang="en-US" sz="2400" dirty="0"/>
              <a:t>Startups and entrepreneurs</a:t>
            </a:r>
          </a:p>
          <a:p>
            <a:r>
              <a:rPr lang="en-US" sz="2400" dirty="0"/>
              <a:t>Innovation is at the heart of the startup and entrepreneurship ecosystem. Let’s look at how a few companies changed the game with their new innovations.</a:t>
            </a:r>
          </a:p>
          <a:p>
            <a:endParaRPr lang="en-US" sz="2400" dirty="0"/>
          </a:p>
          <a:p>
            <a:endParaRPr lang="en-US" sz="2400" dirty="0" smtClean="0"/>
          </a:p>
          <a:p>
            <a:endParaRPr lang="en-US" sz="2400" b="1" dirty="0"/>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19203115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1569660"/>
          </a:xfrm>
          <a:prstGeom prst="rect">
            <a:avLst/>
          </a:prstGeom>
          <a:noFill/>
        </p:spPr>
        <p:txBody>
          <a:bodyPr wrap="square" rtlCol="0">
            <a:spAutoFit/>
          </a:bodyPr>
          <a:lstStyle/>
          <a:p>
            <a:endParaRPr lang="en-US" sz="2400" b="1" dirty="0" smtClean="0"/>
          </a:p>
          <a:p>
            <a:endParaRPr lang="en-US" sz="2400" dirty="0"/>
          </a:p>
          <a:p>
            <a:r>
              <a:rPr lang="ar-EG" sz="2400" b="1" dirty="0" smtClean="0"/>
              <a:t>1</a:t>
            </a:r>
            <a:r>
              <a:rPr lang="en-US" sz="2400" b="1" dirty="0" smtClean="0"/>
              <a:t>- </a:t>
            </a:r>
            <a:r>
              <a:rPr lang="en-US" sz="2400" b="1" dirty="0" err="1" smtClean="0"/>
              <a:t>Uber</a:t>
            </a:r>
            <a:r>
              <a:rPr lang="en-US" sz="2400" b="1" dirty="0"/>
              <a:t>: </a:t>
            </a:r>
            <a:r>
              <a:rPr lang="en-US" sz="2400" dirty="0"/>
              <a:t>Took on the taxi industry by allowing regular people to use their cars to offer rideshare services to customers using mobile apps.</a:t>
            </a:r>
          </a:p>
        </p:txBody>
      </p:sp>
      <p:pic>
        <p:nvPicPr>
          <p:cNvPr id="4" name="Picture 3"/>
          <p:cNvPicPr>
            <a:picLocks noChangeAspect="1"/>
          </p:cNvPicPr>
          <p:nvPr/>
        </p:nvPicPr>
        <p:blipFill>
          <a:blip r:embed="rId3"/>
          <a:stretch>
            <a:fillRect/>
          </a:stretch>
        </p:blipFill>
        <p:spPr>
          <a:xfrm>
            <a:off x="6903189" y="4009816"/>
            <a:ext cx="4534533" cy="2054050"/>
          </a:xfrm>
          <a:prstGeom prst="rect">
            <a:avLst/>
          </a:prstGeom>
        </p:spPr>
      </p:pic>
    </p:spTree>
    <p:extLst>
      <p:ext uri="{BB962C8B-B14F-4D97-AF65-F5344CB8AC3E}">
        <p14:creationId xmlns:p14="http://schemas.microsoft.com/office/powerpoint/2010/main" val="1753288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1569660"/>
          </a:xfrm>
          <a:prstGeom prst="rect">
            <a:avLst/>
          </a:prstGeom>
          <a:noFill/>
        </p:spPr>
        <p:txBody>
          <a:bodyPr wrap="square" rtlCol="0">
            <a:spAutoFit/>
          </a:bodyPr>
          <a:lstStyle/>
          <a:p>
            <a:endParaRPr lang="en-US" sz="2400" b="1" dirty="0" smtClean="0"/>
          </a:p>
          <a:p>
            <a:endParaRPr lang="en-US" sz="2400" dirty="0"/>
          </a:p>
          <a:p>
            <a:r>
              <a:rPr lang="ar-EG" sz="2400" b="1" dirty="0" smtClean="0"/>
              <a:t>2</a:t>
            </a:r>
            <a:r>
              <a:rPr lang="en-US" sz="2400" b="1" dirty="0" smtClean="0"/>
              <a:t>- </a:t>
            </a:r>
            <a:r>
              <a:rPr lang="en-US" sz="2400" b="1" dirty="0" err="1"/>
              <a:t>Airbnb</a:t>
            </a:r>
            <a:r>
              <a:rPr lang="en-US" sz="2400" b="1" dirty="0"/>
              <a:t>: </a:t>
            </a:r>
            <a:r>
              <a:rPr lang="en-US" sz="2400" dirty="0"/>
              <a:t>Competed against the established hotel industry to give people more lodging options and allow homeowners to rent parts of their homes.</a:t>
            </a:r>
          </a:p>
        </p:txBody>
      </p:sp>
      <p:pic>
        <p:nvPicPr>
          <p:cNvPr id="7" name="Picture 6"/>
          <p:cNvPicPr>
            <a:picLocks noChangeAspect="1"/>
          </p:cNvPicPr>
          <p:nvPr/>
        </p:nvPicPr>
        <p:blipFill>
          <a:blip r:embed="rId3"/>
          <a:stretch>
            <a:fillRect/>
          </a:stretch>
        </p:blipFill>
        <p:spPr>
          <a:xfrm>
            <a:off x="7806164" y="4088892"/>
            <a:ext cx="3381847" cy="2143424"/>
          </a:xfrm>
          <a:prstGeom prst="rect">
            <a:avLst/>
          </a:prstGeom>
        </p:spPr>
      </p:pic>
    </p:spTree>
    <p:extLst>
      <p:ext uri="{BB962C8B-B14F-4D97-AF65-F5344CB8AC3E}">
        <p14:creationId xmlns:p14="http://schemas.microsoft.com/office/powerpoint/2010/main" val="3569370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2308324"/>
          </a:xfrm>
          <a:prstGeom prst="rect">
            <a:avLst/>
          </a:prstGeom>
          <a:noFill/>
        </p:spPr>
        <p:txBody>
          <a:bodyPr wrap="square" rtlCol="0">
            <a:spAutoFit/>
          </a:bodyPr>
          <a:lstStyle/>
          <a:p>
            <a:endParaRPr lang="en-US" sz="2400" b="1" dirty="0" smtClean="0"/>
          </a:p>
          <a:p>
            <a:endParaRPr lang="en-US" sz="2400" dirty="0"/>
          </a:p>
          <a:p>
            <a:r>
              <a:rPr lang="ar-EG" sz="2400" b="1" dirty="0" smtClean="0"/>
              <a:t>3</a:t>
            </a:r>
            <a:r>
              <a:rPr lang="en-US" sz="2400" b="1" dirty="0" smtClean="0"/>
              <a:t>- </a:t>
            </a:r>
            <a:r>
              <a:rPr lang="en-US" sz="2400" b="1" dirty="0"/>
              <a:t>Netflix: </a:t>
            </a:r>
            <a:r>
              <a:rPr lang="en-US" sz="2400" dirty="0"/>
              <a:t>Used a subscription model and on-demand streaming approach instead of a monthly fee for live TV.</a:t>
            </a:r>
          </a:p>
          <a:p>
            <a:r>
              <a:rPr lang="en-US" sz="2400" dirty="0"/>
              <a:t/>
            </a:r>
            <a:br>
              <a:rPr lang="en-US" sz="2400" dirty="0"/>
            </a:br>
            <a:endParaRPr lang="en-US" sz="2400" dirty="0"/>
          </a:p>
        </p:txBody>
      </p:sp>
      <p:pic>
        <p:nvPicPr>
          <p:cNvPr id="4" name="Picture 3"/>
          <p:cNvPicPr>
            <a:picLocks noChangeAspect="1"/>
          </p:cNvPicPr>
          <p:nvPr/>
        </p:nvPicPr>
        <p:blipFill>
          <a:blip r:embed="rId3"/>
          <a:stretch>
            <a:fillRect/>
          </a:stretch>
        </p:blipFill>
        <p:spPr>
          <a:xfrm>
            <a:off x="7193543" y="3495236"/>
            <a:ext cx="3953427" cy="2905530"/>
          </a:xfrm>
          <a:prstGeom prst="rect">
            <a:avLst/>
          </a:prstGeom>
        </p:spPr>
      </p:pic>
    </p:spTree>
    <p:extLst>
      <p:ext uri="{BB962C8B-B14F-4D97-AF65-F5344CB8AC3E}">
        <p14:creationId xmlns:p14="http://schemas.microsoft.com/office/powerpoint/2010/main" val="2802155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10175707" cy="2677656"/>
          </a:xfrm>
          <a:prstGeom prst="rect">
            <a:avLst/>
          </a:prstGeom>
          <a:noFill/>
        </p:spPr>
        <p:txBody>
          <a:bodyPr wrap="square" rtlCol="0">
            <a:spAutoFit/>
          </a:bodyPr>
          <a:lstStyle/>
          <a:p>
            <a:endParaRPr lang="en-US" sz="2400" b="1" dirty="0" smtClean="0"/>
          </a:p>
          <a:p>
            <a:endParaRPr lang="en-US" sz="2400" dirty="0"/>
          </a:p>
          <a:p>
            <a:r>
              <a:rPr lang="ar-EG" sz="2400" b="1" dirty="0"/>
              <a:t>4</a:t>
            </a:r>
            <a:r>
              <a:rPr lang="en-US" sz="2400" b="1" dirty="0"/>
              <a:t>- Stripe:</a:t>
            </a:r>
            <a:r>
              <a:rPr lang="en-US" sz="2400" dirty="0"/>
              <a:t> Changed the payment industry by allowing companies to integrate payment processing into their websites easily.</a:t>
            </a:r>
          </a:p>
          <a:p>
            <a:r>
              <a:rPr lang="en-US" sz="2400" dirty="0"/>
              <a:t/>
            </a:r>
            <a:br>
              <a:rPr lang="en-US" sz="2400" dirty="0"/>
            </a:br>
            <a:r>
              <a:rPr lang="en-US" sz="2400" dirty="0"/>
              <a:t/>
            </a:r>
            <a:br>
              <a:rPr lang="en-US" sz="2400" dirty="0"/>
            </a:br>
            <a:endParaRPr lang="en-US" sz="2400" dirty="0"/>
          </a:p>
        </p:txBody>
      </p:sp>
      <p:pic>
        <p:nvPicPr>
          <p:cNvPr id="4" name="Picture 3"/>
          <p:cNvPicPr>
            <a:picLocks noChangeAspect="1"/>
          </p:cNvPicPr>
          <p:nvPr/>
        </p:nvPicPr>
        <p:blipFill>
          <a:blip r:embed="rId3"/>
          <a:stretch>
            <a:fillRect/>
          </a:stretch>
        </p:blipFill>
        <p:spPr>
          <a:xfrm>
            <a:off x="7247360" y="3574083"/>
            <a:ext cx="3677163" cy="3096057"/>
          </a:xfrm>
          <a:prstGeom prst="rect">
            <a:avLst/>
          </a:prstGeom>
        </p:spPr>
      </p:pic>
    </p:spTree>
    <p:extLst>
      <p:ext uri="{BB962C8B-B14F-4D97-AF65-F5344CB8AC3E}">
        <p14:creationId xmlns:p14="http://schemas.microsoft.com/office/powerpoint/2010/main" val="2784256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11949</TotalTime>
  <Words>3404</Words>
  <Application>Microsoft Office PowerPoint</Application>
  <PresentationFormat>Widescreen</PresentationFormat>
  <Paragraphs>597</Paragraphs>
  <Slides>62</Slides>
  <Notes>20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62</vt:i4>
      </vt:variant>
    </vt:vector>
  </HeadingPairs>
  <TitlesOfParts>
    <vt:vector size="71" baseType="lpstr">
      <vt:lpstr>Arial</vt:lpstr>
      <vt:lpstr>Calibri</vt:lpstr>
      <vt:lpstr>Calibri Light</vt:lpstr>
      <vt:lpstr>Lato</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541</cp:revision>
  <dcterms:created xsi:type="dcterms:W3CDTF">2023-04-29T09:08:23Z</dcterms:created>
  <dcterms:modified xsi:type="dcterms:W3CDTF">2024-02-28T13:43:13Z</dcterms:modified>
</cp:coreProperties>
</file>