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536" r:id="rId5"/>
    <p:sldId id="544" r:id="rId6"/>
    <p:sldId id="580" r:id="rId7"/>
    <p:sldId id="533" r:id="rId8"/>
    <p:sldId id="592" r:id="rId9"/>
    <p:sldId id="593" r:id="rId10"/>
    <p:sldId id="545" r:id="rId11"/>
    <p:sldId id="537" r:id="rId12"/>
    <p:sldId id="546" r:id="rId13"/>
    <p:sldId id="547" r:id="rId14"/>
    <p:sldId id="594" r:id="rId15"/>
    <p:sldId id="581" r:id="rId16"/>
    <p:sldId id="551" r:id="rId17"/>
    <p:sldId id="583" r:id="rId18"/>
    <p:sldId id="582" r:id="rId19"/>
    <p:sldId id="549" r:id="rId20"/>
    <p:sldId id="552" r:id="rId21"/>
    <p:sldId id="584" r:id="rId22"/>
    <p:sldId id="585" r:id="rId23"/>
    <p:sldId id="554" r:id="rId24"/>
    <p:sldId id="586" r:id="rId25"/>
    <p:sldId id="595" r:id="rId26"/>
    <p:sldId id="555" r:id="rId27"/>
    <p:sldId id="553" r:id="rId28"/>
    <p:sldId id="589" r:id="rId29"/>
    <p:sldId id="590" r:id="rId30"/>
    <p:sldId id="587" r:id="rId31"/>
    <p:sldId id="588" r:id="rId32"/>
    <p:sldId id="563" r:id="rId33"/>
    <p:sldId id="558" r:id="rId34"/>
    <p:sldId id="534" r:id="rId35"/>
    <p:sldId id="535" r:id="rId36"/>
    <p:sldId id="557" r:id="rId37"/>
    <p:sldId id="567" r:id="rId38"/>
    <p:sldId id="579" r:id="rId39"/>
    <p:sldId id="539" r:id="rId40"/>
    <p:sldId id="562" r:id="rId41"/>
    <p:sldId id="556" r:id="rId42"/>
    <p:sldId id="591" r:id="rId43"/>
    <p:sldId id="540" r:id="rId44"/>
    <p:sldId id="564" r:id="rId45"/>
    <p:sldId id="566" r:id="rId46"/>
    <p:sldId id="542" r:id="rId47"/>
    <p:sldId id="569" r:id="rId48"/>
    <p:sldId id="596" r:id="rId49"/>
    <p:sldId id="59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44"/>
            <p14:sldId id="580"/>
            <p14:sldId id="533"/>
            <p14:sldId id="592"/>
            <p14:sldId id="593"/>
            <p14:sldId id="545"/>
            <p14:sldId id="537"/>
            <p14:sldId id="546"/>
            <p14:sldId id="547"/>
            <p14:sldId id="594"/>
            <p14:sldId id="581"/>
            <p14:sldId id="551"/>
            <p14:sldId id="583"/>
            <p14:sldId id="582"/>
            <p14:sldId id="549"/>
            <p14:sldId id="552"/>
            <p14:sldId id="584"/>
            <p14:sldId id="585"/>
            <p14:sldId id="554"/>
            <p14:sldId id="586"/>
            <p14:sldId id="595"/>
            <p14:sldId id="555"/>
            <p14:sldId id="553"/>
            <p14:sldId id="589"/>
            <p14:sldId id="590"/>
            <p14:sldId id="587"/>
            <p14:sldId id="588"/>
            <p14:sldId id="563"/>
            <p14:sldId id="558"/>
            <p14:sldId id="534"/>
            <p14:sldId id="535"/>
            <p14:sldId id="557"/>
            <p14:sldId id="567"/>
            <p14:sldId id="579"/>
            <p14:sldId id="539"/>
            <p14:sldId id="562"/>
            <p14:sldId id="556"/>
            <p14:sldId id="591"/>
            <p14:sldId id="540"/>
            <p14:sldId id="564"/>
            <p14:sldId id="566"/>
            <p14:sldId id="542"/>
            <p14:sldId id="569"/>
            <p14:sldId id="596"/>
            <p14:sldId id="5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1985" autoAdjust="0"/>
  </p:normalViewPr>
  <p:slideViewPr>
    <p:cSldViewPr snapToGrid="0">
      <p:cViewPr varScale="1">
        <p:scale>
          <a:sx n="85" d="100"/>
          <a:sy n="85" d="100"/>
        </p:scale>
        <p:origin x="254" y="53"/>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colorful2#15">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1728439-1F7F-475F-BF67-F8DAB9B00E87}" type="doc">
      <dgm:prSet loTypeId="urn:microsoft.com/office/officeart/2005/8/layout/list1#6" loCatId="list" qsTypeId="urn:microsoft.com/office/officeart/2005/8/quickstyle/simple4#3" qsCatId="simple" csTypeId="urn:microsoft.com/office/officeart/2005/8/colors/colorful2#15" csCatId="colorful" phldr="1"/>
      <dgm:spPr/>
      <dgm:t>
        <a:bodyPr/>
        <a:lstStyle/>
        <a:p>
          <a:endParaRPr lang="en-US"/>
        </a:p>
      </dgm:t>
    </dgm:pt>
    <dgm:pt modelId="{EA0F480A-7D96-44F2-95FC-A855D671B493}">
      <dgm:prSet custT="1"/>
      <dgm:spPr/>
      <dgm:t>
        <a:bodyPr/>
        <a:lstStyle/>
        <a:p>
          <a:pPr algn="r"/>
          <a:r>
            <a:rPr lang="ar-EG" sz="2000" dirty="0"/>
            <a:t>الاستطلاعات والاستبيانات</a:t>
          </a:r>
          <a:r>
            <a:rPr lang="ar-EG" sz="1500" dirty="0"/>
            <a:t>:</a:t>
          </a:r>
          <a:endParaRPr lang="en-US" sz="1500" dirty="0"/>
        </a:p>
      </dgm:t>
    </dgm:pt>
    <dgm:pt modelId="{578FCF5D-2D22-4275-B404-E5E7298F5D78}" type="parTrans" cxnId="{0AEAE48D-1BCA-4984-9CCE-96422BC84A5F}">
      <dgm:prSet/>
      <dgm:spPr/>
      <dgm:t>
        <a:bodyPr/>
        <a:lstStyle/>
        <a:p>
          <a:endParaRPr lang="en-US"/>
        </a:p>
      </dgm:t>
    </dgm:pt>
    <dgm:pt modelId="{17389ECB-2DF6-4D95-9D1D-79A15F62E663}" type="sibTrans" cxnId="{0AEAE48D-1BCA-4984-9CCE-96422BC84A5F}">
      <dgm:prSet/>
      <dgm:spPr/>
      <dgm:t>
        <a:bodyPr/>
        <a:lstStyle/>
        <a:p>
          <a:endParaRPr lang="en-US"/>
        </a:p>
      </dgm:t>
    </dgm:pt>
    <dgm:pt modelId="{803EC4DC-BAC3-4133-86FC-89261041C48B}">
      <dgm:prSet/>
      <dgm:spPr/>
      <dgm:t>
        <a:bodyPr/>
        <a:lstStyle/>
        <a:p>
          <a:pPr algn="r" rtl="1"/>
          <a:r>
            <a:rPr lang="ar-EG" dirty="0">
              <a:latin typeface="+mj-lt"/>
            </a:rPr>
            <a:t>غالبًا ما يتم استخدام أسئلة مقننة لقياس رضا العملاء، مثل الأسئلة المتعلقة بالجودة، الخدمة، السعر، وغيرها</a:t>
          </a:r>
          <a:r>
            <a:rPr lang="ar-EG" dirty="0"/>
            <a:t>.</a:t>
          </a:r>
          <a:r>
            <a:rPr lang="en-US" b="0" i="0" baseline="0" dirty="0"/>
            <a:t>.</a:t>
          </a:r>
          <a:endParaRPr lang="en-US" dirty="0"/>
        </a:p>
      </dgm:t>
    </dgm:pt>
    <dgm:pt modelId="{229DAD46-87B0-4324-B7AC-8DD2BBB832F3}" type="parTrans" cxnId="{0A2AA376-0AC6-4D0F-9C2B-899E3FA7A138}">
      <dgm:prSet/>
      <dgm:spPr/>
      <dgm:t>
        <a:bodyPr/>
        <a:lstStyle/>
        <a:p>
          <a:endParaRPr lang="en-US"/>
        </a:p>
      </dgm:t>
    </dgm:pt>
    <dgm:pt modelId="{64EF1048-61D4-470B-B812-848A1B85601C}" type="sibTrans" cxnId="{0A2AA376-0AC6-4D0F-9C2B-899E3FA7A138}">
      <dgm:prSet/>
      <dgm:spPr/>
      <dgm:t>
        <a:bodyPr/>
        <a:lstStyle/>
        <a:p>
          <a:endParaRPr lang="en-US"/>
        </a:p>
      </dgm:t>
    </dgm:pt>
    <dgm:pt modelId="{0E6F67E8-31B1-4769-9A14-3C71EBF581B9}">
      <dgm:prSet/>
      <dgm:spPr/>
      <dgm:t>
        <a:bodyPr/>
        <a:lstStyle/>
        <a:p>
          <a:pPr algn="r"/>
          <a:r>
            <a:rPr lang="ar-EG" b="1" dirty="0"/>
            <a:t>المؤشرات:</a:t>
          </a:r>
          <a:endParaRPr lang="en-US" b="1" dirty="0"/>
        </a:p>
      </dgm:t>
    </dgm:pt>
    <dgm:pt modelId="{1A8E8C58-5297-4DDC-AD84-C6F418FED670}" type="parTrans" cxnId="{C1348959-545C-468F-B288-1BDDDF06065C}">
      <dgm:prSet/>
      <dgm:spPr/>
      <dgm:t>
        <a:bodyPr/>
        <a:lstStyle/>
        <a:p>
          <a:endParaRPr lang="en-US"/>
        </a:p>
      </dgm:t>
    </dgm:pt>
    <dgm:pt modelId="{7D0BBA66-08F9-4803-9878-51572D49B66E}" type="sibTrans" cxnId="{C1348959-545C-468F-B288-1BDDDF06065C}">
      <dgm:prSet/>
      <dgm:spPr/>
      <dgm:t>
        <a:bodyPr/>
        <a:lstStyle/>
        <a:p>
          <a:endParaRPr lang="en-US"/>
        </a:p>
      </dgm:t>
    </dgm:pt>
    <dgm:pt modelId="{924B4CA9-4034-43E3-B734-8FD3FE387D3F}">
      <dgm:prSet/>
      <dgm:spPr/>
      <dgm:t>
        <a:bodyPr/>
        <a:lstStyle/>
        <a:p>
          <a:pPr algn="r" rtl="1"/>
          <a:r>
            <a:rPr lang="ar-EG" dirty="0"/>
            <a:t> يمكن أن تشمل مؤشرات مثل معدل الاحتفاظ بالعملاء، ومعدل الشكاوى، ودرجة التوصية .</a:t>
          </a:r>
          <a:endParaRPr lang="en-US" dirty="0"/>
        </a:p>
      </dgm:t>
    </dgm:pt>
    <dgm:pt modelId="{036AE0E9-5CC9-4ECD-8725-A6886F7056B3}" type="parTrans" cxnId="{DE2C31E7-99EA-40F0-9ED7-3B305A097A5E}">
      <dgm:prSet/>
      <dgm:spPr/>
      <dgm:t>
        <a:bodyPr/>
        <a:lstStyle/>
        <a:p>
          <a:endParaRPr lang="en-US"/>
        </a:p>
      </dgm:t>
    </dgm:pt>
    <dgm:pt modelId="{4CC8DF03-BBEC-4935-92B9-DFE7FAA04E35}" type="sibTrans" cxnId="{DE2C31E7-99EA-40F0-9ED7-3B305A097A5E}">
      <dgm:prSet/>
      <dgm:spPr/>
      <dgm:t>
        <a:bodyPr/>
        <a:lstStyle/>
        <a:p>
          <a:endParaRPr lang="en-US"/>
        </a:p>
      </dgm:t>
    </dgm:pt>
    <dgm:pt modelId="{58D97E68-B097-43F1-AA1E-9574A8409CA6}">
      <dgm:prSet/>
      <dgm:spPr/>
      <dgm:t>
        <a:bodyPr/>
        <a:lstStyle/>
        <a:p>
          <a:pPr algn="r"/>
          <a:r>
            <a:rPr lang="ar-EG" b="1" i="0" baseline="0" dirty="0"/>
            <a:t>التقييمات والتعليقات:</a:t>
          </a:r>
          <a:endParaRPr lang="en-US" b="1" dirty="0"/>
        </a:p>
      </dgm:t>
    </dgm:pt>
    <dgm:pt modelId="{5EB3E60E-9D1F-44B8-A89E-9F973F05EBC6}" type="parTrans" cxnId="{5C41FADD-82F5-47BE-AD65-E0CE541A0581}">
      <dgm:prSet/>
      <dgm:spPr/>
      <dgm:t>
        <a:bodyPr/>
        <a:lstStyle/>
        <a:p>
          <a:endParaRPr lang="en-US"/>
        </a:p>
      </dgm:t>
    </dgm:pt>
    <dgm:pt modelId="{04F011FC-5A80-4BFA-B876-55FA50924642}" type="sibTrans" cxnId="{5C41FADD-82F5-47BE-AD65-E0CE541A0581}">
      <dgm:prSet/>
      <dgm:spPr/>
      <dgm:t>
        <a:bodyPr/>
        <a:lstStyle/>
        <a:p>
          <a:endParaRPr lang="en-US"/>
        </a:p>
      </dgm:t>
    </dgm:pt>
    <dgm:pt modelId="{88ED6468-D4BF-4D04-8786-26054C75C3FA}">
      <dgm:prSet/>
      <dgm:spPr/>
      <dgm:t>
        <a:bodyPr/>
        <a:lstStyle/>
        <a:p>
          <a:pPr rtl="1"/>
          <a:r>
            <a:rPr lang="ar-EG" dirty="0"/>
            <a:t>تجمع الآراء والتعليقات المباشرة من العملاء، والتي يمكن أن تقدم رؤى عميقة حول تجربتهم.</a:t>
          </a:r>
          <a:endParaRPr lang="en-US" dirty="0"/>
        </a:p>
      </dgm:t>
    </dgm:pt>
    <dgm:pt modelId="{EA4B3132-EA13-458A-8D9E-EADD71F46379}" type="parTrans" cxnId="{85CA6063-76D6-4664-A255-CDA556D0A44E}">
      <dgm:prSet/>
      <dgm:spPr/>
      <dgm:t>
        <a:bodyPr/>
        <a:lstStyle/>
        <a:p>
          <a:endParaRPr lang="en-US"/>
        </a:p>
      </dgm:t>
    </dgm:pt>
    <dgm:pt modelId="{C62F1A8C-84C9-4493-9543-73514BE0A4FC}" type="sibTrans" cxnId="{85CA6063-76D6-4664-A255-CDA556D0A44E}">
      <dgm:prSet/>
      <dgm:spPr/>
      <dgm:t>
        <a:bodyPr/>
        <a:lstStyle/>
        <a:p>
          <a:endParaRPr lang="en-US"/>
        </a:p>
      </dgm:t>
    </dgm:pt>
    <dgm:pt modelId="{C878613D-6F65-44F8-A410-0B26C063081C}">
      <dgm:prSet/>
      <dgm:spPr/>
      <dgm:t>
        <a:bodyPr/>
        <a:lstStyle/>
        <a:p>
          <a:pPr algn="l"/>
          <a:endParaRPr lang="en-MY" dirty="0"/>
        </a:p>
      </dgm:t>
    </dgm:pt>
    <dgm:pt modelId="{F454A42A-80E1-4C06-A1A8-52EB6A3F15EB}" type="parTrans" cxnId="{61D79170-C9C7-492F-BEB7-8D984510F08E}">
      <dgm:prSet/>
      <dgm:spPr/>
      <dgm:t>
        <a:bodyPr/>
        <a:lstStyle/>
        <a:p>
          <a:endParaRPr lang="en-MY"/>
        </a:p>
      </dgm:t>
    </dgm:pt>
    <dgm:pt modelId="{E5D6B311-E8F3-45F3-BDE3-BC89C8FF5F39}" type="sibTrans" cxnId="{61D79170-C9C7-492F-BEB7-8D984510F08E}">
      <dgm:prSet/>
      <dgm:spPr/>
      <dgm:t>
        <a:bodyPr/>
        <a:lstStyle/>
        <a:p>
          <a:endParaRPr lang="en-MY"/>
        </a:p>
      </dgm:t>
    </dgm:pt>
    <dgm:pt modelId="{1E36A00C-7943-42FA-83C4-DB278CA5ECCA}" type="pres">
      <dgm:prSet presAssocID="{21728439-1F7F-475F-BF67-F8DAB9B00E87}" presName="linear" presStyleCnt="0">
        <dgm:presLayoutVars>
          <dgm:dir/>
          <dgm:animLvl val="lvl"/>
          <dgm:resizeHandles val="exact"/>
        </dgm:presLayoutVars>
      </dgm:prSet>
      <dgm:spPr/>
    </dgm:pt>
    <dgm:pt modelId="{A21C092E-700D-4916-B9D0-051BC15E07BD}" type="pres">
      <dgm:prSet presAssocID="{EA0F480A-7D96-44F2-95FC-A855D671B493}" presName="parentLin" presStyleCnt="0"/>
      <dgm:spPr/>
    </dgm:pt>
    <dgm:pt modelId="{6C22B91A-6DF6-451D-A207-C55A1AD0ED08}" type="pres">
      <dgm:prSet presAssocID="{EA0F480A-7D96-44F2-95FC-A855D671B493}" presName="parentLeftMargin" presStyleLbl="node1" presStyleIdx="0" presStyleCnt="3"/>
      <dgm:spPr/>
    </dgm:pt>
    <dgm:pt modelId="{85FD06DB-E83C-4E95-92C4-60ED742CAADC}" type="pres">
      <dgm:prSet presAssocID="{EA0F480A-7D96-44F2-95FC-A855D671B493}" presName="parentText" presStyleLbl="node1" presStyleIdx="0" presStyleCnt="3">
        <dgm:presLayoutVars>
          <dgm:chMax val="0"/>
          <dgm:bulletEnabled val="1"/>
        </dgm:presLayoutVars>
      </dgm:prSet>
      <dgm:spPr/>
    </dgm:pt>
    <dgm:pt modelId="{79DA0C9C-6E7C-4874-92F2-03213570CF2D}" type="pres">
      <dgm:prSet presAssocID="{EA0F480A-7D96-44F2-95FC-A855D671B493}" presName="negativeSpace" presStyleCnt="0"/>
      <dgm:spPr/>
    </dgm:pt>
    <dgm:pt modelId="{2039C476-53A8-4304-81ED-73D2C828FF75}" type="pres">
      <dgm:prSet presAssocID="{EA0F480A-7D96-44F2-95FC-A855D671B493}" presName="childText" presStyleLbl="conFgAcc1" presStyleIdx="0" presStyleCnt="3">
        <dgm:presLayoutVars>
          <dgm:bulletEnabled val="1"/>
        </dgm:presLayoutVars>
      </dgm:prSet>
      <dgm:spPr/>
    </dgm:pt>
    <dgm:pt modelId="{B16BB07D-5953-4EBE-9050-CEA34D0A9D44}" type="pres">
      <dgm:prSet presAssocID="{17389ECB-2DF6-4D95-9D1D-79A15F62E663}" presName="spaceBetweenRectangles" presStyleCnt="0"/>
      <dgm:spPr/>
    </dgm:pt>
    <dgm:pt modelId="{3788C957-BB34-4213-A9AE-2B5D2DA68E19}" type="pres">
      <dgm:prSet presAssocID="{0E6F67E8-31B1-4769-9A14-3C71EBF581B9}" presName="parentLin" presStyleCnt="0"/>
      <dgm:spPr/>
    </dgm:pt>
    <dgm:pt modelId="{F12AA50A-F078-42DF-9DBC-30DFECF0F436}" type="pres">
      <dgm:prSet presAssocID="{0E6F67E8-31B1-4769-9A14-3C71EBF581B9}" presName="parentLeftMargin" presStyleLbl="node1" presStyleIdx="0" presStyleCnt="3"/>
      <dgm:spPr/>
    </dgm:pt>
    <dgm:pt modelId="{EC655883-48FE-406B-B5A8-86741AAAA510}" type="pres">
      <dgm:prSet presAssocID="{0E6F67E8-31B1-4769-9A14-3C71EBF581B9}" presName="parentText" presStyleLbl="node1" presStyleIdx="1" presStyleCnt="3">
        <dgm:presLayoutVars>
          <dgm:chMax val="0"/>
          <dgm:bulletEnabled val="1"/>
        </dgm:presLayoutVars>
      </dgm:prSet>
      <dgm:spPr/>
    </dgm:pt>
    <dgm:pt modelId="{646EA4AA-F58C-4165-8992-CB956F00B86F}" type="pres">
      <dgm:prSet presAssocID="{0E6F67E8-31B1-4769-9A14-3C71EBF581B9}" presName="negativeSpace" presStyleCnt="0"/>
      <dgm:spPr/>
    </dgm:pt>
    <dgm:pt modelId="{A00EC6F1-A370-4710-80BB-43FAC7E97DAC}" type="pres">
      <dgm:prSet presAssocID="{0E6F67E8-31B1-4769-9A14-3C71EBF581B9}" presName="childText" presStyleLbl="conFgAcc1" presStyleIdx="1" presStyleCnt="3">
        <dgm:presLayoutVars>
          <dgm:bulletEnabled val="1"/>
        </dgm:presLayoutVars>
      </dgm:prSet>
      <dgm:spPr/>
    </dgm:pt>
    <dgm:pt modelId="{BF5D30BF-B40D-4CE1-AF9E-5CAE2754696C}" type="pres">
      <dgm:prSet presAssocID="{7D0BBA66-08F9-4803-9878-51572D49B66E}" presName="spaceBetweenRectangles" presStyleCnt="0"/>
      <dgm:spPr/>
    </dgm:pt>
    <dgm:pt modelId="{CA6AE2E0-3512-4EA2-85B4-71435C6E2088}" type="pres">
      <dgm:prSet presAssocID="{58D97E68-B097-43F1-AA1E-9574A8409CA6}" presName="parentLin" presStyleCnt="0"/>
      <dgm:spPr/>
    </dgm:pt>
    <dgm:pt modelId="{E24ABEDB-AF92-49F5-8B57-52DA67EE08B3}" type="pres">
      <dgm:prSet presAssocID="{58D97E68-B097-43F1-AA1E-9574A8409CA6}" presName="parentLeftMargin" presStyleLbl="node1" presStyleIdx="1" presStyleCnt="3"/>
      <dgm:spPr/>
    </dgm:pt>
    <dgm:pt modelId="{DA63D703-1B76-4C5B-86CC-7868034A3A28}" type="pres">
      <dgm:prSet presAssocID="{58D97E68-B097-43F1-AA1E-9574A8409CA6}" presName="parentText" presStyleLbl="node1" presStyleIdx="2" presStyleCnt="3">
        <dgm:presLayoutVars>
          <dgm:chMax val="0"/>
          <dgm:bulletEnabled val="1"/>
        </dgm:presLayoutVars>
      </dgm:prSet>
      <dgm:spPr/>
    </dgm:pt>
    <dgm:pt modelId="{BC898CD4-F1CD-4ACA-9081-4A8922D10A1C}" type="pres">
      <dgm:prSet presAssocID="{58D97E68-B097-43F1-AA1E-9574A8409CA6}" presName="negativeSpace" presStyleCnt="0"/>
      <dgm:spPr/>
    </dgm:pt>
    <dgm:pt modelId="{0D4B6318-D120-4A74-842F-BD15480FCF8F}" type="pres">
      <dgm:prSet presAssocID="{58D97E68-B097-43F1-AA1E-9574A8409CA6}" presName="childText" presStyleLbl="conFgAcc1" presStyleIdx="2" presStyleCnt="3" custLinFactNeighborX="649" custLinFactNeighborY="45852">
        <dgm:presLayoutVars>
          <dgm:bulletEnabled val="1"/>
        </dgm:presLayoutVars>
      </dgm:prSet>
      <dgm:spPr/>
    </dgm:pt>
  </dgm:ptLst>
  <dgm:cxnLst>
    <dgm:cxn modelId="{3A0D4C06-D2EA-4B57-94AE-A5C07234CC68}" type="presOf" srcId="{0E6F67E8-31B1-4769-9A14-3C71EBF581B9}" destId="{EC655883-48FE-406B-B5A8-86741AAAA510}" srcOrd="1" destOrd="0" presId="urn:microsoft.com/office/officeart/2005/8/layout/list1#6"/>
    <dgm:cxn modelId="{925B653C-A26C-4445-AD0B-68E93957EABF}" type="presOf" srcId="{EA0F480A-7D96-44F2-95FC-A855D671B493}" destId="{6C22B91A-6DF6-451D-A207-C55A1AD0ED08}" srcOrd="0" destOrd="0" presId="urn:microsoft.com/office/officeart/2005/8/layout/list1#6"/>
    <dgm:cxn modelId="{6450A23F-4C50-42B1-AF1D-7753EF729083}" type="presOf" srcId="{924B4CA9-4034-43E3-B734-8FD3FE387D3F}" destId="{A00EC6F1-A370-4710-80BB-43FAC7E97DAC}" srcOrd="0" destOrd="0" presId="urn:microsoft.com/office/officeart/2005/8/layout/list1#6"/>
    <dgm:cxn modelId="{85CA6063-76D6-4664-A255-CDA556D0A44E}" srcId="{58D97E68-B097-43F1-AA1E-9574A8409CA6}" destId="{88ED6468-D4BF-4D04-8786-26054C75C3FA}" srcOrd="0" destOrd="0" parTransId="{EA4B3132-EA13-458A-8D9E-EADD71F46379}" sibTransId="{C62F1A8C-84C9-4493-9543-73514BE0A4FC}"/>
    <dgm:cxn modelId="{F8C3B848-EA1E-4143-AAB7-A220E65DEA7B}" type="presOf" srcId="{EA0F480A-7D96-44F2-95FC-A855D671B493}" destId="{85FD06DB-E83C-4E95-92C4-60ED742CAADC}" srcOrd="1" destOrd="0" presId="urn:microsoft.com/office/officeart/2005/8/layout/list1#6"/>
    <dgm:cxn modelId="{61D79170-C9C7-492F-BEB7-8D984510F08E}" srcId="{0E6F67E8-31B1-4769-9A14-3C71EBF581B9}" destId="{C878613D-6F65-44F8-A410-0B26C063081C}" srcOrd="1" destOrd="0" parTransId="{F454A42A-80E1-4C06-A1A8-52EB6A3F15EB}" sibTransId="{E5D6B311-E8F3-45F3-BDE3-BC89C8FF5F39}"/>
    <dgm:cxn modelId="{0A2AA376-0AC6-4D0F-9C2B-899E3FA7A138}" srcId="{EA0F480A-7D96-44F2-95FC-A855D671B493}" destId="{803EC4DC-BAC3-4133-86FC-89261041C48B}" srcOrd="0" destOrd="0" parTransId="{229DAD46-87B0-4324-B7AC-8DD2BBB832F3}" sibTransId="{64EF1048-61D4-470B-B812-848A1B85601C}"/>
    <dgm:cxn modelId="{C1348959-545C-468F-B288-1BDDDF06065C}" srcId="{21728439-1F7F-475F-BF67-F8DAB9B00E87}" destId="{0E6F67E8-31B1-4769-9A14-3C71EBF581B9}" srcOrd="1" destOrd="0" parTransId="{1A8E8C58-5297-4DDC-AD84-C6F418FED670}" sibTransId="{7D0BBA66-08F9-4803-9878-51572D49B66E}"/>
    <dgm:cxn modelId="{0AEAE48D-1BCA-4984-9CCE-96422BC84A5F}" srcId="{21728439-1F7F-475F-BF67-F8DAB9B00E87}" destId="{EA0F480A-7D96-44F2-95FC-A855D671B493}" srcOrd="0" destOrd="0" parTransId="{578FCF5D-2D22-4275-B404-E5E7298F5D78}" sibTransId="{17389ECB-2DF6-4D95-9D1D-79A15F62E663}"/>
    <dgm:cxn modelId="{44195A9E-0CCC-40CA-873A-8F9D668D8193}" type="presOf" srcId="{803EC4DC-BAC3-4133-86FC-89261041C48B}" destId="{2039C476-53A8-4304-81ED-73D2C828FF75}" srcOrd="0" destOrd="0" presId="urn:microsoft.com/office/officeart/2005/8/layout/list1#6"/>
    <dgm:cxn modelId="{46E89FB7-0982-41A6-BB62-3CA4B1EDF73D}" type="presOf" srcId="{58D97E68-B097-43F1-AA1E-9574A8409CA6}" destId="{DA63D703-1B76-4C5B-86CC-7868034A3A28}" srcOrd="1" destOrd="0" presId="urn:microsoft.com/office/officeart/2005/8/layout/list1#6"/>
    <dgm:cxn modelId="{C45494D2-C088-4B2E-9FFA-F85B63BE6132}" type="presOf" srcId="{58D97E68-B097-43F1-AA1E-9574A8409CA6}" destId="{E24ABEDB-AF92-49F5-8B57-52DA67EE08B3}" srcOrd="0" destOrd="0" presId="urn:microsoft.com/office/officeart/2005/8/layout/list1#6"/>
    <dgm:cxn modelId="{5C41FADD-82F5-47BE-AD65-E0CE541A0581}" srcId="{21728439-1F7F-475F-BF67-F8DAB9B00E87}" destId="{58D97E68-B097-43F1-AA1E-9574A8409CA6}" srcOrd="2" destOrd="0" parTransId="{5EB3E60E-9D1F-44B8-A89E-9F973F05EBC6}" sibTransId="{04F011FC-5A80-4BFA-B876-55FA50924642}"/>
    <dgm:cxn modelId="{EFBCE8E2-DA21-420B-9375-22A404D87D14}" type="presOf" srcId="{21728439-1F7F-475F-BF67-F8DAB9B00E87}" destId="{1E36A00C-7943-42FA-83C4-DB278CA5ECCA}" srcOrd="0" destOrd="0" presId="urn:microsoft.com/office/officeart/2005/8/layout/list1#6"/>
    <dgm:cxn modelId="{12159DE4-9EC2-4AD6-BE27-47C64D2C8242}" type="presOf" srcId="{C878613D-6F65-44F8-A410-0B26C063081C}" destId="{A00EC6F1-A370-4710-80BB-43FAC7E97DAC}" srcOrd="0" destOrd="1" presId="urn:microsoft.com/office/officeart/2005/8/layout/list1#6"/>
    <dgm:cxn modelId="{DE2C31E7-99EA-40F0-9ED7-3B305A097A5E}" srcId="{0E6F67E8-31B1-4769-9A14-3C71EBF581B9}" destId="{924B4CA9-4034-43E3-B734-8FD3FE387D3F}" srcOrd="0" destOrd="0" parTransId="{036AE0E9-5CC9-4ECD-8725-A6886F7056B3}" sibTransId="{4CC8DF03-BBEC-4935-92B9-DFE7FAA04E35}"/>
    <dgm:cxn modelId="{D0A5B0FA-085C-4434-A635-DE4FB98C87D9}" type="presOf" srcId="{88ED6468-D4BF-4D04-8786-26054C75C3FA}" destId="{0D4B6318-D120-4A74-842F-BD15480FCF8F}" srcOrd="0" destOrd="0" presId="urn:microsoft.com/office/officeart/2005/8/layout/list1#6"/>
    <dgm:cxn modelId="{DD41A7FF-887F-4848-BD21-33266DF6872C}" type="presOf" srcId="{0E6F67E8-31B1-4769-9A14-3C71EBF581B9}" destId="{F12AA50A-F078-42DF-9DBC-30DFECF0F436}" srcOrd="0" destOrd="0" presId="urn:microsoft.com/office/officeart/2005/8/layout/list1#6"/>
    <dgm:cxn modelId="{B4BC0A58-B39F-41D3-849B-208F2E8ECF5B}" type="presParOf" srcId="{1E36A00C-7943-42FA-83C4-DB278CA5ECCA}" destId="{A21C092E-700D-4916-B9D0-051BC15E07BD}" srcOrd="0" destOrd="0" presId="urn:microsoft.com/office/officeart/2005/8/layout/list1#6"/>
    <dgm:cxn modelId="{456FAF90-80D3-4243-B319-8E84118E93C3}" type="presParOf" srcId="{A21C092E-700D-4916-B9D0-051BC15E07BD}" destId="{6C22B91A-6DF6-451D-A207-C55A1AD0ED08}" srcOrd="0" destOrd="0" presId="urn:microsoft.com/office/officeart/2005/8/layout/list1#6"/>
    <dgm:cxn modelId="{F08C070D-3251-4689-92A5-157886C10F16}" type="presParOf" srcId="{A21C092E-700D-4916-B9D0-051BC15E07BD}" destId="{85FD06DB-E83C-4E95-92C4-60ED742CAADC}" srcOrd="1" destOrd="0" presId="urn:microsoft.com/office/officeart/2005/8/layout/list1#6"/>
    <dgm:cxn modelId="{F2B90584-5BB5-4A14-8FA3-FA9AC57B7DB0}" type="presParOf" srcId="{1E36A00C-7943-42FA-83C4-DB278CA5ECCA}" destId="{79DA0C9C-6E7C-4874-92F2-03213570CF2D}" srcOrd="1" destOrd="0" presId="urn:microsoft.com/office/officeart/2005/8/layout/list1#6"/>
    <dgm:cxn modelId="{F72753FD-748B-43B5-B53C-FF8B24799E73}" type="presParOf" srcId="{1E36A00C-7943-42FA-83C4-DB278CA5ECCA}" destId="{2039C476-53A8-4304-81ED-73D2C828FF75}" srcOrd="2" destOrd="0" presId="urn:microsoft.com/office/officeart/2005/8/layout/list1#6"/>
    <dgm:cxn modelId="{9F7ABC64-3547-4A68-BFA0-86E20CE2B0BB}" type="presParOf" srcId="{1E36A00C-7943-42FA-83C4-DB278CA5ECCA}" destId="{B16BB07D-5953-4EBE-9050-CEA34D0A9D44}" srcOrd="3" destOrd="0" presId="urn:microsoft.com/office/officeart/2005/8/layout/list1#6"/>
    <dgm:cxn modelId="{CA14A825-C00D-4DF9-A1DA-3E6ADCDA1034}" type="presParOf" srcId="{1E36A00C-7943-42FA-83C4-DB278CA5ECCA}" destId="{3788C957-BB34-4213-A9AE-2B5D2DA68E19}" srcOrd="4" destOrd="0" presId="urn:microsoft.com/office/officeart/2005/8/layout/list1#6"/>
    <dgm:cxn modelId="{F0D52E37-9C46-4B8A-8303-3E5C431C4D79}" type="presParOf" srcId="{3788C957-BB34-4213-A9AE-2B5D2DA68E19}" destId="{F12AA50A-F078-42DF-9DBC-30DFECF0F436}" srcOrd="0" destOrd="0" presId="urn:microsoft.com/office/officeart/2005/8/layout/list1#6"/>
    <dgm:cxn modelId="{9C76D4B7-A2CC-4F06-A712-4BD537F6B0CA}" type="presParOf" srcId="{3788C957-BB34-4213-A9AE-2B5D2DA68E19}" destId="{EC655883-48FE-406B-B5A8-86741AAAA510}" srcOrd="1" destOrd="0" presId="urn:microsoft.com/office/officeart/2005/8/layout/list1#6"/>
    <dgm:cxn modelId="{D5C7C60D-4CE2-444D-9C0F-79106C9896A9}" type="presParOf" srcId="{1E36A00C-7943-42FA-83C4-DB278CA5ECCA}" destId="{646EA4AA-F58C-4165-8992-CB956F00B86F}" srcOrd="5" destOrd="0" presId="urn:microsoft.com/office/officeart/2005/8/layout/list1#6"/>
    <dgm:cxn modelId="{95A3447E-287A-4F64-A1DD-A0DDEF667A36}" type="presParOf" srcId="{1E36A00C-7943-42FA-83C4-DB278CA5ECCA}" destId="{A00EC6F1-A370-4710-80BB-43FAC7E97DAC}" srcOrd="6" destOrd="0" presId="urn:microsoft.com/office/officeart/2005/8/layout/list1#6"/>
    <dgm:cxn modelId="{504C8B44-32F6-498D-978F-E5FE6F812EA1}" type="presParOf" srcId="{1E36A00C-7943-42FA-83C4-DB278CA5ECCA}" destId="{BF5D30BF-B40D-4CE1-AF9E-5CAE2754696C}" srcOrd="7" destOrd="0" presId="urn:microsoft.com/office/officeart/2005/8/layout/list1#6"/>
    <dgm:cxn modelId="{BCE38A5A-315A-4173-891E-59698D3B7E8D}" type="presParOf" srcId="{1E36A00C-7943-42FA-83C4-DB278CA5ECCA}" destId="{CA6AE2E0-3512-4EA2-85B4-71435C6E2088}" srcOrd="8" destOrd="0" presId="urn:microsoft.com/office/officeart/2005/8/layout/list1#6"/>
    <dgm:cxn modelId="{AEB210A7-5286-4AC6-B073-BDC59366DADF}" type="presParOf" srcId="{CA6AE2E0-3512-4EA2-85B4-71435C6E2088}" destId="{E24ABEDB-AF92-49F5-8B57-52DA67EE08B3}" srcOrd="0" destOrd="0" presId="urn:microsoft.com/office/officeart/2005/8/layout/list1#6"/>
    <dgm:cxn modelId="{10ECCE19-9D00-4E0F-AC45-CF4A2BD57132}" type="presParOf" srcId="{CA6AE2E0-3512-4EA2-85B4-71435C6E2088}" destId="{DA63D703-1B76-4C5B-86CC-7868034A3A28}" srcOrd="1" destOrd="0" presId="urn:microsoft.com/office/officeart/2005/8/layout/list1#6"/>
    <dgm:cxn modelId="{928407BF-3896-4A5E-B58B-E9B4D4058C13}" type="presParOf" srcId="{1E36A00C-7943-42FA-83C4-DB278CA5ECCA}" destId="{BC898CD4-F1CD-4ACA-9081-4A8922D10A1C}" srcOrd="9" destOrd="0" presId="urn:microsoft.com/office/officeart/2005/8/layout/list1#6"/>
    <dgm:cxn modelId="{3F1139EA-F765-4274-8BA9-CF9C6E079876}" type="presParOf" srcId="{1E36A00C-7943-42FA-83C4-DB278CA5ECCA}" destId="{0D4B6318-D120-4A74-842F-BD15480FCF8F}" srcOrd="10" destOrd="0" presId="urn:microsoft.com/office/officeart/2005/8/layout/list1#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9C476-53A8-4304-81ED-73D2C828FF75}">
      <dsp:nvSpPr>
        <dsp:cNvPr id="0" name=""/>
        <dsp:cNvSpPr/>
      </dsp:nvSpPr>
      <dsp:spPr>
        <a:xfrm>
          <a:off x="0" y="259125"/>
          <a:ext cx="7715703" cy="937125"/>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98824" tIns="354076" rIns="598824" bIns="120904" numCol="1" spcCol="1270" anchor="t" anchorCtr="0">
          <a:noAutofit/>
        </a:bodyPr>
        <a:lstStyle/>
        <a:p>
          <a:pPr marL="171450" lvl="1" indent="-171450" algn="r" defTabSz="755650" rtl="1">
            <a:lnSpc>
              <a:spcPct val="90000"/>
            </a:lnSpc>
            <a:spcBef>
              <a:spcPct val="0"/>
            </a:spcBef>
            <a:spcAft>
              <a:spcPct val="15000"/>
            </a:spcAft>
            <a:buChar char="•"/>
          </a:pPr>
          <a:r>
            <a:rPr lang="ar-EG" sz="1700" kern="1200" dirty="0">
              <a:latin typeface="+mj-lt"/>
            </a:rPr>
            <a:t>غالبًا ما يتم استخدام أسئلة مقننة لقياس رضا العملاء، مثل الأسئلة المتعلقة بالجودة، الخدمة، السعر، وغيرها</a:t>
          </a:r>
          <a:r>
            <a:rPr lang="ar-EG" sz="1700" kern="1200" dirty="0"/>
            <a:t>.</a:t>
          </a:r>
          <a:r>
            <a:rPr lang="en-US" sz="1700" b="0" i="0" kern="1200" baseline="0" dirty="0"/>
            <a:t>.</a:t>
          </a:r>
          <a:endParaRPr lang="en-US" sz="1700" kern="1200" dirty="0"/>
        </a:p>
      </dsp:txBody>
      <dsp:txXfrm>
        <a:off x="0" y="259125"/>
        <a:ext cx="7715703" cy="937125"/>
      </dsp:txXfrm>
    </dsp:sp>
    <dsp:sp modelId="{85FD06DB-E83C-4E95-92C4-60ED742CAADC}">
      <dsp:nvSpPr>
        <dsp:cNvPr id="0" name=""/>
        <dsp:cNvSpPr/>
      </dsp:nvSpPr>
      <dsp:spPr>
        <a:xfrm>
          <a:off x="385785" y="8205"/>
          <a:ext cx="5400992" cy="5018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4145" tIns="0" rIns="204145" bIns="0" numCol="1" spcCol="1270" anchor="ctr" anchorCtr="0">
          <a:noAutofit/>
        </a:bodyPr>
        <a:lstStyle/>
        <a:p>
          <a:pPr marL="0" lvl="0" indent="0" algn="r" defTabSz="889000">
            <a:lnSpc>
              <a:spcPct val="90000"/>
            </a:lnSpc>
            <a:spcBef>
              <a:spcPct val="0"/>
            </a:spcBef>
            <a:spcAft>
              <a:spcPct val="35000"/>
            </a:spcAft>
            <a:buNone/>
          </a:pPr>
          <a:r>
            <a:rPr lang="ar-EG" sz="2000" kern="1200" dirty="0"/>
            <a:t>الاستطلاعات والاستبيانات</a:t>
          </a:r>
          <a:r>
            <a:rPr lang="ar-EG" sz="1500" kern="1200" dirty="0"/>
            <a:t>:</a:t>
          </a:r>
          <a:endParaRPr lang="en-US" sz="1500" kern="1200" dirty="0"/>
        </a:p>
      </dsp:txBody>
      <dsp:txXfrm>
        <a:off x="410283" y="32703"/>
        <a:ext cx="5351996" cy="452844"/>
      </dsp:txXfrm>
    </dsp:sp>
    <dsp:sp modelId="{A00EC6F1-A370-4710-80BB-43FAC7E97DAC}">
      <dsp:nvSpPr>
        <dsp:cNvPr id="0" name=""/>
        <dsp:cNvSpPr/>
      </dsp:nvSpPr>
      <dsp:spPr>
        <a:xfrm>
          <a:off x="0" y="1538970"/>
          <a:ext cx="7715703" cy="990675"/>
        </a:xfrm>
        <a:prstGeom prst="rect">
          <a:avLst/>
        </a:prstGeom>
        <a:solidFill>
          <a:schemeClr val="lt1">
            <a:alpha val="90000"/>
            <a:hueOff val="0"/>
            <a:satOff val="0"/>
            <a:lumOff val="0"/>
            <a:alphaOff val="0"/>
          </a:schemeClr>
        </a:solidFill>
        <a:ln w="6350" cap="flat" cmpd="sng" algn="ctr">
          <a:solidFill>
            <a:schemeClr val="accent2">
              <a:hueOff val="-727682"/>
              <a:satOff val="-41964"/>
              <a:lumOff val="4314"/>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98824" tIns="354076" rIns="598824" bIns="120904" numCol="1" spcCol="1270" anchor="t" anchorCtr="0">
          <a:noAutofit/>
        </a:bodyPr>
        <a:lstStyle/>
        <a:p>
          <a:pPr marL="171450" lvl="1" indent="-171450" algn="r" defTabSz="755650" rtl="1">
            <a:lnSpc>
              <a:spcPct val="90000"/>
            </a:lnSpc>
            <a:spcBef>
              <a:spcPct val="0"/>
            </a:spcBef>
            <a:spcAft>
              <a:spcPct val="15000"/>
            </a:spcAft>
            <a:buChar char="•"/>
          </a:pPr>
          <a:r>
            <a:rPr lang="ar-EG" sz="1700" kern="1200" dirty="0"/>
            <a:t> يمكن أن تشمل مؤشرات مثل معدل الاحتفاظ بالعملاء، ومعدل الشكاوى، ودرجة التوصية .</a:t>
          </a:r>
          <a:endParaRPr lang="en-US" sz="1700" kern="1200" dirty="0"/>
        </a:p>
        <a:p>
          <a:pPr marL="171450" lvl="1" indent="-171450" algn="l" defTabSz="755650">
            <a:lnSpc>
              <a:spcPct val="90000"/>
            </a:lnSpc>
            <a:spcBef>
              <a:spcPct val="0"/>
            </a:spcBef>
            <a:spcAft>
              <a:spcPct val="15000"/>
            </a:spcAft>
            <a:buChar char="•"/>
          </a:pPr>
          <a:endParaRPr lang="en-MY" sz="1700" kern="1200" dirty="0"/>
        </a:p>
      </dsp:txBody>
      <dsp:txXfrm>
        <a:off x="0" y="1538970"/>
        <a:ext cx="7715703" cy="990675"/>
      </dsp:txXfrm>
    </dsp:sp>
    <dsp:sp modelId="{EC655883-48FE-406B-B5A8-86741AAAA510}">
      <dsp:nvSpPr>
        <dsp:cNvPr id="0" name=""/>
        <dsp:cNvSpPr/>
      </dsp:nvSpPr>
      <dsp:spPr>
        <a:xfrm>
          <a:off x="385785" y="1288050"/>
          <a:ext cx="5400992" cy="501840"/>
        </a:xfrm>
        <a:prstGeom prst="round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4145" tIns="0" rIns="204145" bIns="0" numCol="1" spcCol="1270" anchor="ctr" anchorCtr="0">
          <a:noAutofit/>
        </a:bodyPr>
        <a:lstStyle/>
        <a:p>
          <a:pPr marL="0" lvl="0" indent="0" algn="r" defTabSz="755650">
            <a:lnSpc>
              <a:spcPct val="90000"/>
            </a:lnSpc>
            <a:spcBef>
              <a:spcPct val="0"/>
            </a:spcBef>
            <a:spcAft>
              <a:spcPct val="35000"/>
            </a:spcAft>
            <a:buNone/>
          </a:pPr>
          <a:r>
            <a:rPr lang="ar-EG" sz="1700" b="1" kern="1200" dirty="0"/>
            <a:t>المؤشرات:</a:t>
          </a:r>
          <a:endParaRPr lang="en-US" sz="1700" b="1" kern="1200" dirty="0"/>
        </a:p>
      </dsp:txBody>
      <dsp:txXfrm>
        <a:off x="410283" y="1312548"/>
        <a:ext cx="5351996" cy="452844"/>
      </dsp:txXfrm>
    </dsp:sp>
    <dsp:sp modelId="{0D4B6318-D120-4A74-842F-BD15480FCF8F}">
      <dsp:nvSpPr>
        <dsp:cNvPr id="0" name=""/>
        <dsp:cNvSpPr/>
      </dsp:nvSpPr>
      <dsp:spPr>
        <a:xfrm>
          <a:off x="0" y="2880571"/>
          <a:ext cx="7715703" cy="722925"/>
        </a:xfrm>
        <a:prstGeom prst="rect">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98824" tIns="354076" rIns="598824" bIns="120904" numCol="1" spcCol="1270" anchor="t" anchorCtr="0">
          <a:noAutofit/>
        </a:bodyPr>
        <a:lstStyle/>
        <a:p>
          <a:pPr marL="171450" lvl="1" indent="-171450" algn="r" defTabSz="755650" rtl="1">
            <a:lnSpc>
              <a:spcPct val="90000"/>
            </a:lnSpc>
            <a:spcBef>
              <a:spcPct val="0"/>
            </a:spcBef>
            <a:spcAft>
              <a:spcPct val="15000"/>
            </a:spcAft>
            <a:buChar char="•"/>
          </a:pPr>
          <a:r>
            <a:rPr lang="ar-EG" sz="1700" kern="1200" dirty="0"/>
            <a:t>تجمع الآراء والتعليقات المباشرة من العملاء، والتي يمكن أن تقدم رؤى عميقة حول تجربتهم.</a:t>
          </a:r>
          <a:endParaRPr lang="en-US" sz="1700" kern="1200" dirty="0"/>
        </a:p>
      </dsp:txBody>
      <dsp:txXfrm>
        <a:off x="0" y="2880571"/>
        <a:ext cx="7715703" cy="722925"/>
      </dsp:txXfrm>
    </dsp:sp>
    <dsp:sp modelId="{DA63D703-1B76-4C5B-86CC-7868034A3A28}">
      <dsp:nvSpPr>
        <dsp:cNvPr id="0" name=""/>
        <dsp:cNvSpPr/>
      </dsp:nvSpPr>
      <dsp:spPr>
        <a:xfrm>
          <a:off x="385785" y="2621445"/>
          <a:ext cx="5400992" cy="50184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4145" tIns="0" rIns="204145" bIns="0" numCol="1" spcCol="1270" anchor="ctr" anchorCtr="0">
          <a:noAutofit/>
        </a:bodyPr>
        <a:lstStyle/>
        <a:p>
          <a:pPr marL="0" lvl="0" indent="0" algn="r" defTabSz="755650">
            <a:lnSpc>
              <a:spcPct val="90000"/>
            </a:lnSpc>
            <a:spcBef>
              <a:spcPct val="0"/>
            </a:spcBef>
            <a:spcAft>
              <a:spcPct val="35000"/>
            </a:spcAft>
            <a:buNone/>
          </a:pPr>
          <a:r>
            <a:rPr lang="ar-EG" sz="1700" b="1" i="0" kern="1200" baseline="0" dirty="0"/>
            <a:t>التقييمات والتعليقات:</a:t>
          </a:r>
          <a:endParaRPr lang="en-US" sz="1700" b="1" kern="1200" dirty="0"/>
        </a:p>
      </dsp:txBody>
      <dsp:txXfrm>
        <a:off x="410283" y="2645943"/>
        <a:ext cx="5351996"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6">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3">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71863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99999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docs.google.com/spreadsheets/u/0/"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21.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s://advertising.amazon.com/blog/marketing-metrics?ref_=a20m_us_lbr_gd_roas_blg_mktgmtrcs_c"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hyperlink" Target="https://advertising.amazon.com/library/guides/advertising-budget?ref_=a20m_us_lbr_gd_roas_gd_advbdgt_c"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hyperlink" Target="https://www.sanadkk.com/files/arts/files/%D8%A8%D8%AD%D8%AB-%D8%B9%D9%86-%D8%A7%D9%84%D9%82%D9%8A%D8%A7%D8%B3-pdf.pdf"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hyperlink" Target="https://mailchimp.com/"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hyperlink" Target="https://www.sanadkk.com/files/arts/files/%D8%A8%D8%AD%D8%AB-%D8%B9%D9%86-%D8%A7%D9%84%D9%82%D9%8A%D8%A7%D8%B3-pdf.pdf"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hyperlink" Target="https://www.sanadkk.com/files/arts/files/%D8%A8%D8%AD%D8%AB-%D8%B9%D9%86-%D8%A7%D9%84%D9%82%D9%8A%D8%A7%D8%B3-pd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963930" y="2106664"/>
            <a:ext cx="4538361" cy="1200329"/>
          </a:xfrm>
          <a:prstGeom prst="rect">
            <a:avLst/>
          </a:prstGeom>
          <a:noFill/>
        </p:spPr>
        <p:txBody>
          <a:bodyPr wrap="square" rtlCol="0">
            <a:spAutoFit/>
          </a:bodyPr>
          <a:lstStyle/>
          <a:p>
            <a:pPr algn="ctr"/>
            <a:r>
              <a:rPr lang="ar-SA" sz="3600" b="1" dirty="0">
                <a:solidFill>
                  <a:srgbClr val="00AEEF"/>
                </a:solidFill>
                <a:latin typeface="Times New Roman"/>
                <a:cs typeface="Times New Roman"/>
              </a:rPr>
              <a:t>مقاييس تحليلات بيانات التسويق الهامة</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bg1"/>
                </a:solidFill>
                <a:latin typeface="Times New Roman"/>
                <a:cs typeface="Times New Roman"/>
              </a:rPr>
              <a:t>المحاضرة الرابعة</a:t>
            </a:r>
            <a:endParaRPr lang="en-US" sz="2800" b="1" dirty="0">
              <a:solidFill>
                <a:schemeClr val="bg1"/>
              </a:solidFill>
              <a:latin typeface="Times New Roman"/>
              <a:cs typeface="Times New Roman"/>
            </a:endParaRPr>
          </a:p>
        </p:txBody>
      </p:sp>
      <p:sp>
        <p:nvSpPr>
          <p:cNvPr id="46" name="TextBox 45"/>
          <p:cNvSpPr txBox="1"/>
          <p:nvPr/>
        </p:nvSpPr>
        <p:spPr>
          <a:xfrm>
            <a:off x="1475065" y="5316345"/>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070C19C1-1189-2F4B-4A5F-BC7820FA69EF}"/>
              </a:ext>
            </a:extLst>
          </p:cNvPr>
          <p:cNvSpPr txBox="1"/>
          <p:nvPr/>
        </p:nvSpPr>
        <p:spPr>
          <a:xfrm>
            <a:off x="1698091" y="3873334"/>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4401205"/>
          </a:xfrm>
          <a:prstGeom prst="rect">
            <a:avLst/>
          </a:prstGeom>
          <a:noFill/>
        </p:spPr>
        <p:txBody>
          <a:bodyPr wrap="square" rtlCol="0">
            <a:spAutoFit/>
          </a:bodyPr>
          <a:lstStyle/>
          <a:p>
            <a:pPr lvl="0" algn="r" rtl="1"/>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EG" sz="2800" b="1" u="sng" dirty="0">
                <a:latin typeface="Calibri" panose="020F0502020204030204" pitchFamily="34" charset="0"/>
                <a:cs typeface="Calibri" panose="020F0502020204030204" pitchFamily="34" charset="0"/>
              </a:rPr>
              <a:t> تناولنا في المحاضرة السابقة </a:t>
            </a:r>
            <a:r>
              <a:rPr lang="ar-EG" sz="2800" b="1" dirty="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تصور البيانات: المفهوم والأهمية والأنواع </a:t>
            </a:r>
          </a:p>
          <a:p>
            <a:pPr marL="285750" lvl="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سرد أو رواية البيانات</a:t>
            </a:r>
            <a:r>
              <a:rPr lang="ar-SA" sz="2800" b="1" dirty="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أدوات تصور البيانات</a:t>
            </a:r>
          </a:p>
          <a:p>
            <a:pPr marL="28575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Looker Studio</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Microsoft Power BI</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Tableau</a:t>
            </a:r>
            <a:r>
              <a:rPr lang="ar-EG" sz="2800" b="1" dirty="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7699" y="1471369"/>
            <a:ext cx="7709789" cy="3970318"/>
          </a:xfrm>
          <a:prstGeom prst="rect">
            <a:avLst/>
          </a:prstGeom>
          <a:noFill/>
        </p:spPr>
        <p:txBody>
          <a:bodyPr wrap="square" rtlCol="0">
            <a:spAutoFit/>
          </a:bodyPr>
          <a:lstStyle/>
          <a:p>
            <a:pPr marL="28575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مؤشرات الأداء الرئيسية  </a:t>
            </a:r>
            <a:r>
              <a:rPr lang="en-MY" sz="2800" b="1" dirty="0" err="1">
                <a:latin typeface="Calibri" panose="020F0502020204030204" pitchFamily="34" charset="0"/>
                <a:cs typeface="Calibri" panose="020F0502020204030204" pitchFamily="34" charset="0"/>
              </a:rPr>
              <a:t>KPIs</a:t>
            </a:r>
            <a:r>
              <a:rPr lang="ar-EG" sz="2800" b="1" dirty="0">
                <a:latin typeface="Calibri" panose="020F0502020204030204" pitchFamily="34" charset="0"/>
                <a:cs typeface="Calibri" panose="020F0502020204030204" pitchFamily="34" charset="0"/>
              </a:rPr>
              <a:t> </a:t>
            </a:r>
            <a:endParaRPr lang="en-MY" sz="2800" b="1" dirty="0"/>
          </a:p>
          <a:p>
            <a:pPr marL="285750" lvl="0" indent="-285750" algn="r" rtl="1">
              <a:buFont typeface="Arial" panose="020B0604020202020204" pitchFamily="34" charset="0"/>
              <a:buChar char="•"/>
            </a:pPr>
            <a:r>
              <a:rPr lang="ar-SA" sz="2800" b="1" dirty="0"/>
              <a:t>تكلفة اكتساب العملاء.</a:t>
            </a:r>
          </a:p>
          <a:p>
            <a:pPr marL="285750" lvl="0" indent="-285750" algn="r" rtl="1">
              <a:buFont typeface="Arial" panose="020B0604020202020204" pitchFamily="34" charset="0"/>
              <a:buChar char="•"/>
            </a:pPr>
            <a:r>
              <a:rPr lang="ar-SA" sz="2800" b="1" dirty="0"/>
              <a:t>قيمة عمر العميل. </a:t>
            </a:r>
          </a:p>
          <a:p>
            <a:pPr marL="285750" indent="-285750" algn="r" rtl="1">
              <a:buFont typeface="Arial" panose="020B0604020202020204" pitchFamily="34" charset="0"/>
              <a:buChar char="•"/>
            </a:pPr>
            <a:r>
              <a:rPr lang="ar-SA" sz="2800" b="1" dirty="0"/>
              <a:t>العائد على الاستثمار</a:t>
            </a:r>
            <a:r>
              <a:rPr lang="ar-EG" sz="2800" b="1" dirty="0">
                <a:latin typeface="Calibri" panose="020F0502020204030204" pitchFamily="34" charset="0"/>
                <a:cs typeface="Calibri" panose="020F0502020204030204" pitchFamily="34" charset="0"/>
              </a:rPr>
              <a:t>.</a:t>
            </a:r>
          </a:p>
          <a:p>
            <a:pPr marL="285750" lvl="0" indent="-285750" algn="r" rtl="1">
              <a:buFont typeface="Arial" panose="020B0604020202020204" pitchFamily="34" charset="0"/>
              <a:buChar char="•"/>
            </a:pPr>
            <a:r>
              <a:rPr lang="ar-SA" sz="2800" b="1" dirty="0"/>
              <a:t>نسبة النقر إلى الظهور</a:t>
            </a:r>
            <a:r>
              <a:rPr lang="ar-SA" sz="2800" b="1" dirty="0">
                <a:latin typeface="Calibri" panose="020F0502020204030204" pitchFamily="34" charset="0"/>
                <a:cs typeface="Calibri" panose="020F0502020204030204" pitchFamily="34" charset="0"/>
              </a:rPr>
              <a:t>. </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t>العائد على الإنفاق الإعلاني</a:t>
            </a:r>
            <a:r>
              <a:rPr lang="ar-SA"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t>معدل فتح البريد الإلكتروني </a:t>
            </a:r>
            <a:r>
              <a:rPr lang="ar-SA" sz="2800" b="1" dirty="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r>
              <a:rPr lang="ar-SA" sz="2800" b="1" dirty="0"/>
              <a:t>رضا العملاء</a:t>
            </a:r>
            <a:r>
              <a:rPr lang="ar-SA" sz="2800" b="1" dirty="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3150823" y="2238703"/>
            <a:ext cx="2629068" cy="2435649"/>
          </a:xfrm>
          <a:prstGeom prst="rect">
            <a:avLst/>
          </a:prstGeom>
        </p:spPr>
      </p:pic>
    </p:spTree>
    <p:extLst>
      <p:ext uri="{BB962C8B-B14F-4D97-AF65-F5344CB8AC3E}">
        <p14:creationId xmlns:p14="http://schemas.microsoft.com/office/powerpoint/2010/main" val="4063027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4050921" y="1595804"/>
            <a:ext cx="8466655" cy="954107"/>
          </a:xfrm>
          <a:prstGeom prst="rect">
            <a:avLst/>
          </a:prstGeom>
          <a:noFill/>
        </p:spPr>
        <p:txBody>
          <a:bodyPr wrap="square" rtlCol="0">
            <a:spAutoFit/>
          </a:bodyPr>
          <a:lstStyle/>
          <a:p>
            <a:pPr lvl="0" algn="ctr" rtl="1"/>
            <a:r>
              <a:rPr lang="ar-EG" sz="2800" b="1" dirty="0">
                <a:latin typeface="Calibri" panose="020F0502020204030204" pitchFamily="34" charset="0"/>
                <a:cs typeface="Calibri" panose="020F0502020204030204" pitchFamily="34" charset="0"/>
              </a:rPr>
              <a:t> </a:t>
            </a:r>
            <a:r>
              <a:rPr lang="en-US" sz="2800" b="1" dirty="0">
                <a:latin typeface="Calibri" panose="020F0502020204030204" pitchFamily="34" charset="0"/>
                <a:cs typeface="Calibri" panose="020F0502020204030204" pitchFamily="34" charset="0"/>
              </a:rPr>
              <a:t>  .1</a:t>
            </a:r>
            <a:r>
              <a:rPr lang="ar-EG" sz="2800" b="1" dirty="0">
                <a:latin typeface="Calibri" panose="020F0502020204030204" pitchFamily="34" charset="0"/>
                <a:cs typeface="Calibri" panose="020F0502020204030204" pitchFamily="34" charset="0"/>
              </a:rPr>
              <a:t> مؤشرات الأداء الرئيسية </a:t>
            </a:r>
            <a:r>
              <a:rPr lang="en-MY" sz="2800" b="1" dirty="0" err="1">
                <a:latin typeface="Calibri" panose="020F0502020204030204" pitchFamily="34" charset="0"/>
                <a:cs typeface="Calibri" panose="020F0502020204030204" pitchFamily="34" charset="0"/>
              </a:rPr>
              <a:t>KPIs</a:t>
            </a:r>
            <a:r>
              <a:rPr lang="ar-EG" sz="2800" b="1" dirty="0">
                <a:latin typeface="Calibri" panose="020F0502020204030204" pitchFamily="34" charset="0"/>
                <a:cs typeface="Calibri" panose="020F0502020204030204" pitchFamily="34" charset="0"/>
              </a:rPr>
              <a:t> </a:t>
            </a:r>
            <a:r>
              <a:rPr lang="en-MY"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1F1DEFC3-BEA6-CDDA-9BBC-16A061B61A73}"/>
              </a:ext>
            </a:extLst>
          </p:cNvPr>
          <p:cNvSpPr txBox="1"/>
          <p:nvPr/>
        </p:nvSpPr>
        <p:spPr>
          <a:xfrm>
            <a:off x="3171826" y="2035141"/>
            <a:ext cx="6958012" cy="3170099"/>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هي قياسات تُستخدم لتحديد </a:t>
            </a:r>
            <a:r>
              <a:rPr lang="ar-EG" sz="2200" b="1" dirty="0">
                <a:latin typeface="Calibri" panose="020F0502020204030204" pitchFamily="34" charset="0"/>
                <a:cs typeface="Calibri" panose="020F0502020204030204" pitchFamily="34" charset="0"/>
              </a:rPr>
              <a:t>مدى نجاح الحملات التسويقية </a:t>
            </a:r>
            <a:r>
              <a:rPr lang="ar-EG" sz="2200" dirty="0">
                <a:latin typeface="Calibri" panose="020F0502020204030204" pitchFamily="34" charset="0"/>
                <a:cs typeface="Calibri" panose="020F0502020204030204" pitchFamily="34" charset="0"/>
              </a:rPr>
              <a:t>أو </a:t>
            </a:r>
            <a:r>
              <a:rPr lang="ar-EG" sz="2200" b="1" dirty="0">
                <a:latin typeface="Calibri" panose="020F0502020204030204" pitchFamily="34" charset="0"/>
                <a:cs typeface="Calibri" panose="020F0502020204030204" pitchFamily="34" charset="0"/>
              </a:rPr>
              <a:t>الأداء العام للموقع.</a:t>
            </a:r>
          </a:p>
          <a:p>
            <a:pPr marL="457200" lvl="0" indent="-4572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تساعد في قياس مدى </a:t>
            </a:r>
            <a:r>
              <a:rPr lang="ar-EG" sz="2200" b="1" dirty="0">
                <a:latin typeface="Calibri" panose="020F0502020204030204" pitchFamily="34" charset="0"/>
                <a:cs typeface="Calibri" panose="020F0502020204030204" pitchFamily="34" charset="0"/>
              </a:rPr>
              <a:t>تحقيق تلك الأهداف والنتائج المرجوة </a:t>
            </a:r>
            <a:r>
              <a:rPr lang="ar-EG" sz="2200" dirty="0">
                <a:latin typeface="Calibri" panose="020F0502020204030204" pitchFamily="34" charset="0"/>
                <a:cs typeface="Calibri" panose="020F0502020204030204" pitchFamily="34" charset="0"/>
              </a:rPr>
              <a:t>.</a:t>
            </a:r>
          </a:p>
          <a:p>
            <a:pPr marL="457200" lvl="0" indent="-457200" algn="just" rtl="1">
              <a:buFont typeface="Wingdings" panose="05000000000000000000" pitchFamily="2" charset="2"/>
              <a:buChar char="ü"/>
            </a:pPr>
            <a:r>
              <a:rPr lang="ar-EG" sz="2200" b="1" dirty="0">
                <a:latin typeface="Calibri" panose="020F0502020204030204" pitchFamily="34" charset="0"/>
                <a:cs typeface="Calibri" panose="020F0502020204030204" pitchFamily="34" charset="0"/>
              </a:rPr>
              <a:t>وهي ضرورية أيضًا </a:t>
            </a:r>
            <a:r>
              <a:rPr lang="ar-EG" sz="2200" u="sng" dirty="0">
                <a:latin typeface="Calibri" panose="020F0502020204030204" pitchFamily="34" charset="0"/>
                <a:cs typeface="Calibri" panose="020F0502020204030204" pitchFamily="34" charset="0"/>
              </a:rPr>
              <a:t>للحفاظ على تركيز الأنشطة الإلكترونية وتوجيهها بشكل فعّال</a:t>
            </a:r>
            <a:r>
              <a:rPr lang="ar-EG" sz="2200" dirty="0">
                <a:latin typeface="Calibri" panose="020F0502020204030204" pitchFamily="34" charset="0"/>
                <a:cs typeface="Calibri" panose="020F0502020204030204" pitchFamily="34" charset="0"/>
              </a:rPr>
              <a:t>.</a:t>
            </a:r>
          </a:p>
          <a:p>
            <a:pPr marL="457200" lvl="0" indent="-4572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من خلال تحليل البيانات المستخلصة من مقاييس الأداء، يمكن </a:t>
            </a:r>
            <a:r>
              <a:rPr lang="ar-EG" sz="2200" b="1" dirty="0">
                <a:latin typeface="Calibri" panose="020F0502020204030204" pitchFamily="34" charset="0"/>
                <a:cs typeface="Calibri" panose="020F0502020204030204" pitchFamily="34" charset="0"/>
              </a:rPr>
              <a:t>تحديد المجالات التي تحتاج إلى تحسين وتطوير</a:t>
            </a:r>
            <a:r>
              <a:rPr lang="ar-EG" sz="2200" dirty="0">
                <a:latin typeface="Calibri" panose="020F0502020204030204" pitchFamily="34" charset="0"/>
                <a:cs typeface="Calibri" panose="020F0502020204030204" pitchFamily="34" charset="0"/>
              </a:rPr>
              <a:t>.</a:t>
            </a:r>
          </a:p>
          <a:p>
            <a:pPr marL="457200" lvl="0" indent="-4572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تعمل على تعزيز </a:t>
            </a:r>
            <a:r>
              <a:rPr lang="ar-EG" sz="2200" b="1" dirty="0">
                <a:latin typeface="Calibri" panose="020F0502020204030204" pitchFamily="34" charset="0"/>
                <a:cs typeface="Calibri" panose="020F0502020204030204" pitchFamily="34" charset="0"/>
              </a:rPr>
              <a:t>ثقافة المساءلة من خلال تحديد المسؤوليات والأدوار </a:t>
            </a:r>
            <a:r>
              <a:rPr lang="ar-EG" sz="2200" dirty="0">
                <a:latin typeface="Calibri" panose="020F0502020204030204" pitchFamily="34" charset="0"/>
                <a:cs typeface="Calibri" panose="020F0502020204030204" pitchFamily="34" charset="0"/>
              </a:rPr>
              <a:t>بشكل واضح.</a:t>
            </a:r>
            <a:endParaRPr lang="en-MY" sz="2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3886" y="2793734"/>
            <a:ext cx="1342292" cy="1676578"/>
          </a:xfrm>
          <a:prstGeom prst="rect">
            <a:avLst/>
          </a:prstGeom>
        </p:spPr>
      </p:pic>
    </p:spTree>
    <p:extLst>
      <p:ext uri="{BB962C8B-B14F-4D97-AF65-F5344CB8AC3E}">
        <p14:creationId xmlns:p14="http://schemas.microsoft.com/office/powerpoint/2010/main" val="346260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993693" y="1595804"/>
            <a:ext cx="8466655" cy="954107"/>
          </a:xfrm>
          <a:prstGeom prst="rect">
            <a:avLst/>
          </a:prstGeom>
          <a:noFill/>
        </p:spPr>
        <p:txBody>
          <a:bodyPr wrap="square" rtlCol="0">
            <a:spAutoFit/>
          </a:bodyPr>
          <a:lstStyle/>
          <a:p>
            <a:pPr lvl="0" algn="ctr" rtl="1"/>
            <a:r>
              <a:rPr lang="ar-EG" sz="2800" b="1" dirty="0">
                <a:latin typeface="Calibri" panose="020F0502020204030204" pitchFamily="34" charset="0"/>
                <a:cs typeface="Calibri" panose="020F0502020204030204" pitchFamily="34" charset="0"/>
              </a:rPr>
              <a:t> </a:t>
            </a:r>
            <a:r>
              <a:rPr lang="en-US" sz="2800" b="1" dirty="0">
                <a:latin typeface="Calibri" panose="020F0502020204030204" pitchFamily="34" charset="0"/>
                <a:cs typeface="Calibri" panose="020F0502020204030204" pitchFamily="34" charset="0"/>
              </a:rPr>
              <a:t>  .1</a:t>
            </a:r>
            <a:r>
              <a:rPr lang="ar-EG" sz="2800" b="1" dirty="0">
                <a:latin typeface="Calibri" panose="020F0502020204030204" pitchFamily="34" charset="0"/>
                <a:cs typeface="Calibri" panose="020F0502020204030204" pitchFamily="34" charset="0"/>
              </a:rPr>
              <a:t>مؤشرات الأداء الرئيسية </a:t>
            </a:r>
            <a:r>
              <a:rPr lang="en-MY" sz="2800" b="1" dirty="0" err="1">
                <a:latin typeface="Calibri" panose="020F0502020204030204" pitchFamily="34" charset="0"/>
                <a:cs typeface="Calibri" panose="020F0502020204030204" pitchFamily="34" charset="0"/>
              </a:rPr>
              <a:t>KPIs</a:t>
            </a:r>
            <a:r>
              <a:rPr lang="en-MY" sz="2800" b="1" dirty="0">
                <a:latin typeface="Calibri" panose="020F0502020204030204" pitchFamily="34" charset="0"/>
                <a:cs typeface="Calibri" panose="020F0502020204030204" pitchFamily="34" charset="0"/>
              </a:rPr>
              <a:t>)</a:t>
            </a:r>
            <a:r>
              <a:rPr lang="ar-EG" sz="2800" b="1" dirty="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1F1DEFC3-BEA6-CDDA-9BBC-16A061B61A73}"/>
              </a:ext>
            </a:extLst>
          </p:cNvPr>
          <p:cNvSpPr txBox="1"/>
          <p:nvPr/>
        </p:nvSpPr>
        <p:spPr>
          <a:xfrm>
            <a:off x="3171826" y="2035141"/>
            <a:ext cx="6958012" cy="430887"/>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a:t>
            </a:r>
            <a:endParaRPr lang="en-MY" sz="2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3886" y="2793734"/>
            <a:ext cx="962925" cy="167657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97443863"/>
              </p:ext>
            </p:extLst>
          </p:nvPr>
        </p:nvGraphicFramePr>
        <p:xfrm>
          <a:off x="2304942" y="2052320"/>
          <a:ext cx="7962464" cy="3479800"/>
        </p:xfrm>
        <a:graphic>
          <a:graphicData uri="http://schemas.openxmlformats.org/drawingml/2006/table">
            <a:tbl>
              <a:tblPr firstRow="1" bandRow="1">
                <a:tableStyleId>{5C22544A-7EE6-4342-B048-85BDC9FD1C3A}</a:tableStyleId>
              </a:tblPr>
              <a:tblGrid>
                <a:gridCol w="3981232">
                  <a:extLst>
                    <a:ext uri="{9D8B030D-6E8A-4147-A177-3AD203B41FA5}">
                      <a16:colId xmlns:a16="http://schemas.microsoft.com/office/drawing/2014/main" val="20000"/>
                    </a:ext>
                  </a:extLst>
                </a:gridCol>
                <a:gridCol w="3981232">
                  <a:extLst>
                    <a:ext uri="{9D8B030D-6E8A-4147-A177-3AD203B41FA5}">
                      <a16:colId xmlns:a16="http://schemas.microsoft.com/office/drawing/2014/main" val="20001"/>
                    </a:ext>
                  </a:extLst>
                </a:gridCol>
              </a:tblGrid>
              <a:tr h="370840">
                <a:tc>
                  <a:txBody>
                    <a:bodyPr/>
                    <a:lstStyle/>
                    <a:p>
                      <a:pPr algn="r"/>
                      <a:r>
                        <a:rPr lang="ar-EG" dirty="0">
                          <a:latin typeface="+mj-lt"/>
                        </a:rPr>
                        <a:t>المؤشر</a:t>
                      </a:r>
                      <a:endParaRPr lang="en-MY" dirty="0">
                        <a:latin typeface="+mj-lt"/>
                      </a:endParaRPr>
                    </a:p>
                  </a:txBody>
                  <a:tcPr/>
                </a:tc>
                <a:tc>
                  <a:txBody>
                    <a:bodyPr/>
                    <a:lstStyle/>
                    <a:p>
                      <a:pPr algn="ctr"/>
                      <a:r>
                        <a:rPr lang="ar-EG" dirty="0">
                          <a:latin typeface="+mj-lt"/>
                        </a:rPr>
                        <a:t>المقياس</a:t>
                      </a:r>
                      <a:endParaRPr lang="en-MY" dirty="0">
                        <a:latin typeface="+mj-lt"/>
                      </a:endParaRPr>
                    </a:p>
                  </a:txBody>
                  <a:tcPr/>
                </a:tc>
                <a:extLst>
                  <a:ext uri="{0D108BD9-81ED-4DB2-BD59-A6C34878D82A}">
                    <a16:rowId xmlns:a16="http://schemas.microsoft.com/office/drawing/2014/main" val="10000"/>
                  </a:ext>
                </a:extLst>
              </a:tr>
              <a:tr h="370840">
                <a:tc>
                  <a:txBody>
                    <a:bodyPr/>
                    <a:lstStyle/>
                    <a:p>
                      <a:pPr marL="400050" indent="-400050" algn="r" rtl="1">
                        <a:buFont typeface="+mj-lt"/>
                        <a:buAutoNum type="romanLcPeriod"/>
                      </a:pPr>
                      <a:r>
                        <a:rPr lang="ar-EG" sz="1200" kern="1200" dirty="0">
                          <a:solidFill>
                            <a:schemeClr val="dk1"/>
                          </a:solidFill>
                          <a:latin typeface="+mj-lt"/>
                          <a:ea typeface="+mn-ea"/>
                          <a:cs typeface="+mn-cs"/>
                        </a:rPr>
                        <a:t>عدد الزيارات (</a:t>
                      </a:r>
                      <a:r>
                        <a:rPr lang="en-MY" sz="1200" kern="1200" dirty="0">
                          <a:solidFill>
                            <a:schemeClr val="dk1"/>
                          </a:solidFill>
                          <a:latin typeface="+mj-lt"/>
                          <a:ea typeface="+mn-ea"/>
                          <a:cs typeface="+mn-cs"/>
                        </a:rPr>
                        <a:t>Sessions): </a:t>
                      </a:r>
                      <a:r>
                        <a:rPr lang="ar-EG" sz="1200" kern="1200" dirty="0">
                          <a:solidFill>
                            <a:schemeClr val="dk1"/>
                          </a:solidFill>
                          <a:latin typeface="+mj-lt"/>
                          <a:ea typeface="+mn-ea"/>
                          <a:cs typeface="+mn-cs"/>
                        </a:rPr>
                        <a:t>إجمالي عدد الزيارات إلى الموقع</a:t>
                      </a:r>
                    </a:p>
                    <a:p>
                      <a:pPr marL="400050" indent="-400050" algn="r" rtl="1">
                        <a:buFont typeface="+mj-lt"/>
                        <a:buAutoNum type="romanLcPeriod"/>
                      </a:pPr>
                      <a:r>
                        <a:rPr lang="ar-EG" sz="1200" kern="1200" dirty="0">
                          <a:solidFill>
                            <a:schemeClr val="dk1"/>
                          </a:solidFill>
                          <a:latin typeface="+mj-lt"/>
                          <a:ea typeface="+mn-ea"/>
                          <a:cs typeface="+mn-cs"/>
                        </a:rPr>
                        <a:t>عدد الزوار الفريدين (</a:t>
                      </a:r>
                      <a:r>
                        <a:rPr lang="en-MY" sz="1200" kern="1200" dirty="0">
                          <a:solidFill>
                            <a:schemeClr val="dk1"/>
                          </a:solidFill>
                          <a:latin typeface="+mj-lt"/>
                          <a:ea typeface="+mn-ea"/>
                          <a:cs typeface="+mn-cs"/>
                        </a:rPr>
                        <a:t>Unique Visitors): </a:t>
                      </a:r>
                      <a:r>
                        <a:rPr lang="ar-EG" sz="1200" kern="1200" dirty="0">
                          <a:solidFill>
                            <a:schemeClr val="dk1"/>
                          </a:solidFill>
                          <a:latin typeface="+mj-lt"/>
                          <a:ea typeface="+mn-ea"/>
                          <a:cs typeface="+mn-cs"/>
                        </a:rPr>
                        <a:t>عدد الزوار الجدد الذين زاروا الموقع في فترة </a:t>
                      </a:r>
                      <a:r>
                        <a:rPr lang="ar-EG" sz="1200" dirty="0">
                          <a:latin typeface="+mj-lt"/>
                        </a:rPr>
                        <a:t>زمنية معينة.</a:t>
                      </a:r>
                      <a:endParaRPr lang="en-MY" sz="1200" dirty="0">
                        <a:latin typeface="+mj-lt"/>
                      </a:endParaRPr>
                    </a:p>
                  </a:txBody>
                  <a:tcPr/>
                </a:tc>
                <a:tc>
                  <a:txBody>
                    <a:bodyPr/>
                    <a:lstStyle/>
                    <a:p>
                      <a:pPr algn="r" rtl="1"/>
                      <a:r>
                        <a:rPr lang="ar-EG" sz="1200" dirty="0">
                          <a:latin typeface="+mj-lt"/>
                        </a:rPr>
                        <a:t>حركة المرور على موقع الويب </a:t>
                      </a:r>
                      <a:r>
                        <a:rPr lang="en-MY" sz="1200" dirty="0">
                          <a:latin typeface="+mj-lt"/>
                        </a:rPr>
                        <a:t>Traffic)</a:t>
                      </a:r>
                      <a:r>
                        <a:rPr lang="ar-EG" sz="1200" dirty="0">
                          <a:latin typeface="+mj-lt"/>
                        </a:rPr>
                        <a:t>)</a:t>
                      </a:r>
                      <a:endParaRPr lang="en-MY" sz="1200" dirty="0">
                        <a:latin typeface="+mj-lt"/>
                      </a:endParaRPr>
                    </a:p>
                  </a:txBody>
                  <a:tcPr/>
                </a:tc>
                <a:extLst>
                  <a:ext uri="{0D108BD9-81ED-4DB2-BD59-A6C34878D82A}">
                    <a16:rowId xmlns:a16="http://schemas.microsoft.com/office/drawing/2014/main" val="10001"/>
                  </a:ext>
                </a:extLst>
              </a:tr>
              <a:tr h="370840">
                <a:tc>
                  <a:txBody>
                    <a:bodyPr/>
                    <a:lstStyle/>
                    <a:p>
                      <a:pPr marL="400050" indent="-400050" algn="r" rtl="1">
                        <a:buFont typeface="+mj-lt"/>
                        <a:buAutoNum type="romanLcPeriod"/>
                      </a:pPr>
                      <a:r>
                        <a:rPr lang="ar-EG" sz="1200" kern="1200" dirty="0">
                          <a:solidFill>
                            <a:schemeClr val="dk1"/>
                          </a:solidFill>
                          <a:latin typeface="+mj-lt"/>
                          <a:ea typeface="+mn-ea"/>
                          <a:cs typeface="+mn-cs"/>
                        </a:rPr>
                        <a:t>معدل الارتداد (</a:t>
                      </a:r>
                      <a:r>
                        <a:rPr lang="en-MY" sz="1200" kern="1200" dirty="0">
                          <a:solidFill>
                            <a:schemeClr val="dk1"/>
                          </a:solidFill>
                          <a:latin typeface="+mj-lt"/>
                          <a:ea typeface="+mn-ea"/>
                          <a:cs typeface="+mn-cs"/>
                        </a:rPr>
                        <a:t>Bounce Rate): </a:t>
                      </a:r>
                      <a:r>
                        <a:rPr lang="ar-EG" sz="1200" kern="1200" dirty="0">
                          <a:solidFill>
                            <a:schemeClr val="dk1"/>
                          </a:solidFill>
                          <a:latin typeface="+mj-lt"/>
                          <a:ea typeface="+mn-ea"/>
                          <a:cs typeface="+mn-cs"/>
                        </a:rPr>
                        <a:t>نسبة الزوار الذين يغادرون الموقع بعد زيارة صفحة واحدة فقط.</a:t>
                      </a:r>
                    </a:p>
                    <a:p>
                      <a:pPr marL="400050" indent="-400050" algn="r" rtl="1">
                        <a:buFont typeface="+mj-lt"/>
                        <a:buAutoNum type="romanLcPeriod"/>
                      </a:pPr>
                      <a:r>
                        <a:rPr lang="ar-EG" sz="1200" kern="1200" dirty="0">
                          <a:solidFill>
                            <a:schemeClr val="dk1"/>
                          </a:solidFill>
                          <a:latin typeface="+mj-lt"/>
                          <a:ea typeface="+mn-ea"/>
                          <a:cs typeface="+mn-cs"/>
                        </a:rPr>
                        <a:t>متوسط وقت البقاء (</a:t>
                      </a:r>
                      <a:r>
                        <a:rPr lang="en-MY" sz="1200" kern="1200" dirty="0">
                          <a:solidFill>
                            <a:schemeClr val="dk1"/>
                          </a:solidFill>
                          <a:latin typeface="+mj-lt"/>
                          <a:ea typeface="+mn-ea"/>
                          <a:cs typeface="+mn-cs"/>
                        </a:rPr>
                        <a:t>Average Time on Page): </a:t>
                      </a:r>
                      <a:r>
                        <a:rPr lang="ar-EG" sz="1200" kern="1200" baseline="0" dirty="0">
                          <a:solidFill>
                            <a:schemeClr val="dk1"/>
                          </a:solidFill>
                          <a:latin typeface="+mj-lt"/>
                          <a:ea typeface="+mn-ea"/>
                          <a:cs typeface="+mn-cs"/>
                        </a:rPr>
                        <a:t> </a:t>
                      </a:r>
                      <a:r>
                        <a:rPr lang="ar-EG" sz="1200" kern="1200" dirty="0">
                          <a:solidFill>
                            <a:schemeClr val="dk1"/>
                          </a:solidFill>
                          <a:latin typeface="+mj-lt"/>
                          <a:ea typeface="+mn-ea"/>
                          <a:cs typeface="+mn-cs"/>
                        </a:rPr>
                        <a:t>متوسط الوقت الذي يقضيه الزوار في صفحة معينة</a:t>
                      </a:r>
                      <a:r>
                        <a:rPr lang="ar-EG" sz="1200" dirty="0">
                          <a:latin typeface="+mj-lt"/>
                        </a:rPr>
                        <a:t>.</a:t>
                      </a:r>
                      <a:endParaRPr lang="en-MY" sz="1200" dirty="0">
                        <a:latin typeface="+mj-lt"/>
                      </a:endParaRPr>
                    </a:p>
                  </a:txBody>
                  <a:tcPr/>
                </a:tc>
                <a:tc>
                  <a:txBody>
                    <a:bodyPr/>
                    <a:lstStyle/>
                    <a:p>
                      <a:pPr algn="r" rtl="1"/>
                      <a:r>
                        <a:rPr lang="ar-EG" sz="1200" dirty="0">
                          <a:latin typeface="+mj-lt"/>
                        </a:rPr>
                        <a:t>معدلات التفاعل (</a:t>
                      </a:r>
                      <a:r>
                        <a:rPr lang="en-MY" sz="1200" dirty="0">
                          <a:latin typeface="+mj-lt"/>
                        </a:rPr>
                        <a:t>Engagement Rates</a:t>
                      </a:r>
                      <a:r>
                        <a:rPr lang="ar-EG" sz="1200" dirty="0">
                          <a:latin typeface="+mj-lt"/>
                        </a:rPr>
                        <a:t>)</a:t>
                      </a:r>
                      <a:endParaRPr lang="en-MY" sz="1200" dirty="0">
                        <a:latin typeface="+mj-lt"/>
                      </a:endParaRPr>
                    </a:p>
                  </a:txBody>
                  <a:tcPr/>
                </a:tc>
                <a:extLst>
                  <a:ext uri="{0D108BD9-81ED-4DB2-BD59-A6C34878D82A}">
                    <a16:rowId xmlns:a16="http://schemas.microsoft.com/office/drawing/2014/main" val="10002"/>
                  </a:ext>
                </a:extLst>
              </a:tr>
              <a:tr h="370840">
                <a:tc>
                  <a:txBody>
                    <a:bodyPr/>
                    <a:lstStyle/>
                    <a:p>
                      <a:pPr marL="400050" indent="-400050" algn="r" rtl="1">
                        <a:buFont typeface="+mj-lt"/>
                        <a:buAutoNum type="romanLcPeriod"/>
                      </a:pPr>
                      <a:r>
                        <a:rPr lang="ar-EG" sz="1200" kern="1200" dirty="0">
                          <a:solidFill>
                            <a:schemeClr val="dk1"/>
                          </a:solidFill>
                          <a:latin typeface="+mj-lt"/>
                          <a:ea typeface="+mn-ea"/>
                          <a:cs typeface="+mn-cs"/>
                        </a:rPr>
                        <a:t>معدل التحويل (</a:t>
                      </a:r>
                      <a:r>
                        <a:rPr lang="en-MY" sz="1200" kern="1200" dirty="0">
                          <a:solidFill>
                            <a:schemeClr val="dk1"/>
                          </a:solidFill>
                          <a:latin typeface="+mj-lt"/>
                          <a:ea typeface="+mn-ea"/>
                          <a:cs typeface="+mn-cs"/>
                        </a:rPr>
                        <a:t>Conversion Rate): </a:t>
                      </a:r>
                      <a:r>
                        <a:rPr lang="ar-EG" sz="1200" kern="1200" dirty="0">
                          <a:solidFill>
                            <a:schemeClr val="dk1"/>
                          </a:solidFill>
                          <a:latin typeface="+mj-lt"/>
                          <a:ea typeface="+mn-ea"/>
                          <a:cs typeface="+mn-cs"/>
                        </a:rPr>
                        <a:t>نسبة الزوار الذين يقومون بإجراء معين، مثل ملء نموذج أو شراء منتج</a:t>
                      </a:r>
                    </a:p>
                    <a:p>
                      <a:pPr marL="400050" indent="-400050" algn="r" rtl="1">
                        <a:buFont typeface="+mj-lt"/>
                        <a:buAutoNum type="romanLcPeriod"/>
                      </a:pPr>
                      <a:r>
                        <a:rPr lang="ar-EG" sz="1200" kern="1200" dirty="0">
                          <a:solidFill>
                            <a:schemeClr val="dk1"/>
                          </a:solidFill>
                          <a:latin typeface="+mj-lt"/>
                          <a:ea typeface="+mn-ea"/>
                          <a:cs typeface="+mn-cs"/>
                        </a:rPr>
                        <a:t>عدد التحويلات (</a:t>
                      </a:r>
                      <a:r>
                        <a:rPr lang="en-MY" sz="1200" kern="1200" dirty="0">
                          <a:solidFill>
                            <a:schemeClr val="dk1"/>
                          </a:solidFill>
                          <a:latin typeface="+mj-lt"/>
                          <a:ea typeface="+mn-ea"/>
                          <a:cs typeface="+mn-cs"/>
                        </a:rPr>
                        <a:t>Total Conversions): </a:t>
                      </a:r>
                      <a:r>
                        <a:rPr lang="ar-EG" sz="1200" kern="1200" dirty="0">
                          <a:solidFill>
                            <a:schemeClr val="dk1"/>
                          </a:solidFill>
                          <a:latin typeface="+mj-lt"/>
                          <a:ea typeface="+mn-ea"/>
                          <a:cs typeface="+mn-cs"/>
                        </a:rPr>
                        <a:t>عدد الإجراءات التي تم إجراؤها (مثل المبيعات أو الاشتراكات</a:t>
                      </a:r>
                      <a:r>
                        <a:rPr lang="ar-EG" sz="1200" dirty="0">
                          <a:latin typeface="+mj-lt"/>
                        </a:rPr>
                        <a:t>)</a:t>
                      </a:r>
                      <a:endParaRPr lang="en-MY" sz="1200" dirty="0">
                        <a:latin typeface="+mj-lt"/>
                      </a:endParaRPr>
                    </a:p>
                  </a:txBody>
                  <a:tcPr/>
                </a:tc>
                <a:tc>
                  <a:txBody>
                    <a:bodyPr/>
                    <a:lstStyle/>
                    <a:p>
                      <a:pPr algn="r" rtl="1"/>
                      <a:r>
                        <a:rPr lang="ar-EG" sz="1200" dirty="0">
                          <a:latin typeface="+mj-lt"/>
                        </a:rPr>
                        <a:t>تحويل الزوار (</a:t>
                      </a:r>
                      <a:r>
                        <a:rPr lang="en-MY" sz="1200" dirty="0">
                          <a:latin typeface="+mj-lt"/>
                        </a:rPr>
                        <a:t>Conversion)</a:t>
                      </a:r>
                      <a:r>
                        <a:rPr lang="ar-EG" sz="1200" dirty="0">
                          <a:latin typeface="+mj-lt"/>
                        </a:rPr>
                        <a:t>)</a:t>
                      </a:r>
                      <a:endParaRPr lang="en-MY" sz="1200" dirty="0">
                        <a:latin typeface="+mj-lt"/>
                      </a:endParaRPr>
                    </a:p>
                  </a:txBody>
                  <a:tcPr/>
                </a:tc>
                <a:extLst>
                  <a:ext uri="{0D108BD9-81ED-4DB2-BD59-A6C34878D82A}">
                    <a16:rowId xmlns:a16="http://schemas.microsoft.com/office/drawing/2014/main" val="10003"/>
                  </a:ext>
                </a:extLst>
              </a:tr>
              <a:tr h="370840">
                <a:tc>
                  <a:txBody>
                    <a:bodyPr/>
                    <a:lstStyle/>
                    <a:p>
                      <a:pPr marL="400050" indent="-400050" algn="r" rtl="1">
                        <a:buFont typeface="+mj-lt"/>
                        <a:buAutoNum type="romanLcPeriod"/>
                      </a:pPr>
                      <a:r>
                        <a:rPr lang="ar-EG" sz="1200" kern="1200" dirty="0">
                          <a:solidFill>
                            <a:schemeClr val="dk1"/>
                          </a:solidFill>
                          <a:latin typeface="+mj-lt"/>
                          <a:ea typeface="+mn-ea"/>
                          <a:cs typeface="+mn-cs"/>
                        </a:rPr>
                        <a:t>نسبة التفاعل (</a:t>
                      </a:r>
                      <a:r>
                        <a:rPr lang="en-MY" sz="1200" kern="1200" dirty="0">
                          <a:solidFill>
                            <a:schemeClr val="dk1"/>
                          </a:solidFill>
                          <a:latin typeface="+mj-lt"/>
                          <a:ea typeface="+mn-ea"/>
                          <a:cs typeface="+mn-cs"/>
                        </a:rPr>
                        <a:t>Engagement Rate): </a:t>
                      </a:r>
                      <a:r>
                        <a:rPr lang="ar-EG" sz="1200" kern="1200" dirty="0">
                          <a:solidFill>
                            <a:schemeClr val="dk1"/>
                          </a:solidFill>
                          <a:latin typeface="+mj-lt"/>
                          <a:ea typeface="+mn-ea"/>
                          <a:cs typeface="+mn-cs"/>
                        </a:rPr>
                        <a:t>عدد الإعجابات، التعليقات، والمشاركات مقارنةً بعدد المتابعين.</a:t>
                      </a:r>
                    </a:p>
                    <a:p>
                      <a:pPr marL="400050" indent="-400050" algn="r" rtl="1">
                        <a:buFont typeface="+mj-lt"/>
                        <a:buAutoNum type="romanLcPeriod"/>
                      </a:pPr>
                      <a:r>
                        <a:rPr lang="ar-EG" sz="1200" kern="1200" dirty="0">
                          <a:solidFill>
                            <a:schemeClr val="dk1"/>
                          </a:solidFill>
                          <a:latin typeface="+mj-lt"/>
                          <a:ea typeface="+mn-ea"/>
                          <a:cs typeface="+mn-cs"/>
                        </a:rPr>
                        <a:t>نمو المتابعين (</a:t>
                      </a:r>
                      <a:r>
                        <a:rPr lang="en-MY" sz="1200" kern="1200" dirty="0">
                          <a:solidFill>
                            <a:schemeClr val="dk1"/>
                          </a:solidFill>
                          <a:latin typeface="+mj-lt"/>
                          <a:ea typeface="+mn-ea"/>
                          <a:cs typeface="+mn-cs"/>
                        </a:rPr>
                        <a:t>Follower Growth): </a:t>
                      </a:r>
                      <a:r>
                        <a:rPr lang="ar-EG" sz="1200" kern="1200" dirty="0">
                          <a:solidFill>
                            <a:schemeClr val="dk1"/>
                          </a:solidFill>
                          <a:latin typeface="+mj-lt"/>
                          <a:ea typeface="+mn-ea"/>
                          <a:cs typeface="+mn-cs"/>
                        </a:rPr>
                        <a:t>زيادة عدد المتابعين على منصات وسائل التواصل الاجتماعي</a:t>
                      </a:r>
                      <a:r>
                        <a:rPr lang="ar-EG" sz="1200" dirty="0">
                          <a:latin typeface="+mj-lt"/>
                        </a:rPr>
                        <a:t>.</a:t>
                      </a:r>
                      <a:endParaRPr lang="en-MY" sz="1200" dirty="0">
                        <a:latin typeface="+mj-lt"/>
                      </a:endParaRPr>
                    </a:p>
                  </a:txBody>
                  <a:tcPr/>
                </a:tc>
                <a:tc>
                  <a:txBody>
                    <a:bodyPr/>
                    <a:lstStyle/>
                    <a:p>
                      <a:pPr algn="r" rtl="1"/>
                      <a:r>
                        <a:rPr lang="ar-EG" sz="1200" dirty="0">
                          <a:latin typeface="+mj-lt"/>
                        </a:rPr>
                        <a:t>التحليلات الاجتماعية </a:t>
                      </a:r>
                      <a:r>
                        <a:rPr lang="en-MY" sz="1200" dirty="0">
                          <a:latin typeface="+mj-lt"/>
                        </a:rPr>
                        <a:t>Social Media Analytics)</a:t>
                      </a:r>
                      <a:r>
                        <a:rPr lang="ar-EG" sz="1200" dirty="0">
                          <a:latin typeface="+mj-lt"/>
                        </a:rPr>
                        <a:t>)</a:t>
                      </a:r>
                      <a:endParaRPr lang="en-MY" sz="1200" dirty="0">
                        <a:latin typeface="+mj-lt"/>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69627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993693" y="1558087"/>
            <a:ext cx="8466655" cy="954107"/>
          </a:xfrm>
          <a:prstGeom prst="rect">
            <a:avLst/>
          </a:prstGeom>
          <a:noFill/>
        </p:spPr>
        <p:txBody>
          <a:bodyPr wrap="square" rtlCol="0">
            <a:spAutoFit/>
          </a:bodyPr>
          <a:lstStyle/>
          <a:p>
            <a:pPr lvl="0" algn="ctr" rtl="1"/>
            <a:r>
              <a:rPr lang="ar-EG" sz="2800" b="1" dirty="0">
                <a:latin typeface="Calibri" panose="020F0502020204030204" pitchFamily="34" charset="0"/>
                <a:cs typeface="Calibri" panose="020F0502020204030204" pitchFamily="34" charset="0"/>
              </a:rPr>
              <a:t> </a:t>
            </a:r>
            <a:r>
              <a:rPr lang="en-US" sz="2800" b="1" dirty="0">
                <a:latin typeface="Calibri" panose="020F0502020204030204" pitchFamily="34" charset="0"/>
                <a:cs typeface="Calibri" panose="020F0502020204030204" pitchFamily="34" charset="0"/>
              </a:rPr>
              <a:t>  .1</a:t>
            </a:r>
            <a:r>
              <a:rPr lang="ar-EG" sz="2800" b="1" dirty="0">
                <a:latin typeface="Calibri" panose="020F0502020204030204" pitchFamily="34" charset="0"/>
                <a:cs typeface="Calibri" panose="020F0502020204030204" pitchFamily="34" charset="0"/>
              </a:rPr>
              <a:t>مؤشرات الأداء الرئيسية </a:t>
            </a:r>
            <a:r>
              <a:rPr lang="en-MY" sz="2800" b="1" dirty="0" err="1">
                <a:latin typeface="Calibri" panose="020F0502020204030204" pitchFamily="34" charset="0"/>
                <a:cs typeface="Calibri" panose="020F0502020204030204" pitchFamily="34" charset="0"/>
              </a:rPr>
              <a:t>KPIs</a:t>
            </a:r>
            <a:r>
              <a:rPr lang="en-MY"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1F1DEFC3-BEA6-CDDA-9BBC-16A061B61A73}"/>
              </a:ext>
            </a:extLst>
          </p:cNvPr>
          <p:cNvSpPr txBox="1"/>
          <p:nvPr/>
        </p:nvSpPr>
        <p:spPr>
          <a:xfrm>
            <a:off x="3171826" y="2035141"/>
            <a:ext cx="6958012" cy="430887"/>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a:t>
            </a:r>
            <a:endParaRPr lang="en-MY" sz="2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3886" y="2793734"/>
            <a:ext cx="1342292" cy="167657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271920444"/>
              </p:ext>
            </p:extLst>
          </p:nvPr>
        </p:nvGraphicFramePr>
        <p:xfrm>
          <a:off x="2409444" y="2195769"/>
          <a:ext cx="7531390" cy="2656840"/>
        </p:xfrm>
        <a:graphic>
          <a:graphicData uri="http://schemas.openxmlformats.org/drawingml/2006/table">
            <a:tbl>
              <a:tblPr firstRow="1" bandRow="1">
                <a:tableStyleId>{5C22544A-7EE6-4342-B048-85BDC9FD1C3A}</a:tableStyleId>
              </a:tblPr>
              <a:tblGrid>
                <a:gridCol w="3765695">
                  <a:extLst>
                    <a:ext uri="{9D8B030D-6E8A-4147-A177-3AD203B41FA5}">
                      <a16:colId xmlns:a16="http://schemas.microsoft.com/office/drawing/2014/main" val="20000"/>
                    </a:ext>
                  </a:extLst>
                </a:gridCol>
                <a:gridCol w="3765695">
                  <a:extLst>
                    <a:ext uri="{9D8B030D-6E8A-4147-A177-3AD203B41FA5}">
                      <a16:colId xmlns:a16="http://schemas.microsoft.com/office/drawing/2014/main" val="20001"/>
                    </a:ext>
                  </a:extLst>
                </a:gridCol>
              </a:tblGrid>
              <a:tr h="370840">
                <a:tc>
                  <a:txBody>
                    <a:bodyPr/>
                    <a:lstStyle/>
                    <a:p>
                      <a:pPr algn="r"/>
                      <a:r>
                        <a:rPr lang="ar-EG" dirty="0">
                          <a:latin typeface="+mj-lt"/>
                        </a:rPr>
                        <a:t>المؤشر</a:t>
                      </a:r>
                      <a:endParaRPr lang="en-MY" dirty="0">
                        <a:latin typeface="+mj-lt"/>
                      </a:endParaRPr>
                    </a:p>
                  </a:txBody>
                  <a:tcPr/>
                </a:tc>
                <a:tc>
                  <a:txBody>
                    <a:bodyPr/>
                    <a:lstStyle/>
                    <a:p>
                      <a:pPr algn="ctr"/>
                      <a:r>
                        <a:rPr lang="ar-EG" dirty="0">
                          <a:latin typeface="+mj-lt"/>
                        </a:rPr>
                        <a:t>المقياس</a:t>
                      </a:r>
                      <a:endParaRPr lang="en-MY" dirty="0">
                        <a:latin typeface="+mj-lt"/>
                      </a:endParaRPr>
                    </a:p>
                  </a:txBody>
                  <a:tcPr/>
                </a:tc>
                <a:extLst>
                  <a:ext uri="{0D108BD9-81ED-4DB2-BD59-A6C34878D82A}">
                    <a16:rowId xmlns:a16="http://schemas.microsoft.com/office/drawing/2014/main" val="10000"/>
                  </a:ext>
                </a:extLst>
              </a:tr>
              <a:tr h="370840">
                <a:tc>
                  <a:txBody>
                    <a:bodyPr/>
                    <a:lstStyle/>
                    <a:p>
                      <a:pPr marL="0" indent="0" algn="r" rtl="1">
                        <a:buFont typeface="+mj-lt"/>
                        <a:buNone/>
                      </a:pPr>
                      <a:r>
                        <a:rPr lang="ar-EG" sz="1200" b="1" kern="1200" dirty="0">
                          <a:solidFill>
                            <a:schemeClr val="dk1"/>
                          </a:solidFill>
                          <a:latin typeface="+mj-lt"/>
                          <a:ea typeface="+mn-ea"/>
                          <a:cs typeface="+mn-cs"/>
                        </a:rPr>
                        <a:t>العائد على الاستثمار</a:t>
                      </a:r>
                      <a:r>
                        <a:rPr lang="en-MY" sz="1200" kern="1200" dirty="0">
                          <a:solidFill>
                            <a:schemeClr val="dk1"/>
                          </a:solidFill>
                          <a:latin typeface="+mj-lt"/>
                          <a:ea typeface="+mn-ea"/>
                          <a:cs typeface="+mn-cs"/>
                        </a:rPr>
                        <a:t>ROI): </a:t>
                      </a:r>
                      <a:r>
                        <a:rPr lang="ar-EG" sz="1200" kern="1200" dirty="0">
                          <a:solidFill>
                            <a:schemeClr val="dk1"/>
                          </a:solidFill>
                          <a:latin typeface="+mj-lt"/>
                          <a:ea typeface="+mn-ea"/>
                          <a:cs typeface="+mn-cs"/>
                        </a:rPr>
                        <a:t>مقارنة العائد المالي مع التكلفة الإجمالية للحملة</a:t>
                      </a:r>
                      <a:r>
                        <a:rPr lang="en-US" sz="1200" kern="1200" dirty="0">
                          <a:solidFill>
                            <a:schemeClr val="dk1"/>
                          </a:solidFill>
                          <a:latin typeface="+mj-lt"/>
                          <a:ea typeface="+mn-ea"/>
                          <a:cs typeface="+mn-cs"/>
                        </a:rPr>
                        <a:t>.</a:t>
                      </a:r>
                      <a:endParaRPr lang="ar-EG" sz="1200" kern="1200" dirty="0">
                        <a:solidFill>
                          <a:schemeClr val="dk1"/>
                        </a:solidFill>
                        <a:latin typeface="+mj-lt"/>
                        <a:ea typeface="+mn-ea"/>
                        <a:cs typeface="+mn-cs"/>
                      </a:endParaRPr>
                    </a:p>
                    <a:p>
                      <a:pPr marL="0" indent="0" algn="r" rtl="1">
                        <a:buFont typeface="+mj-lt"/>
                        <a:buNone/>
                      </a:pPr>
                      <a:r>
                        <a:rPr lang="ar-EG" sz="1200" b="1" kern="1200" dirty="0">
                          <a:solidFill>
                            <a:schemeClr val="dk1"/>
                          </a:solidFill>
                          <a:latin typeface="+mj-lt"/>
                          <a:ea typeface="+mn-ea"/>
                          <a:cs typeface="+mn-cs"/>
                        </a:rPr>
                        <a:t>قيمة العميل مدى الحياة </a:t>
                      </a:r>
                      <a:r>
                        <a:rPr lang="ar-EG" sz="1200" kern="1200" dirty="0">
                          <a:solidFill>
                            <a:schemeClr val="dk1"/>
                          </a:solidFill>
                          <a:latin typeface="+mj-lt"/>
                          <a:ea typeface="+mn-ea"/>
                          <a:cs typeface="+mn-cs"/>
                        </a:rPr>
                        <a:t>(</a:t>
                      </a:r>
                      <a:r>
                        <a:rPr lang="en-MY" sz="1200" kern="1200" dirty="0">
                          <a:solidFill>
                            <a:schemeClr val="dk1"/>
                          </a:solidFill>
                          <a:latin typeface="+mj-lt"/>
                          <a:ea typeface="+mn-ea"/>
                          <a:cs typeface="+mn-cs"/>
                        </a:rPr>
                        <a:t>Customer Lifetime Value - CLV): </a:t>
                      </a:r>
                      <a:r>
                        <a:rPr lang="ar-EG" sz="1200" kern="1200" dirty="0">
                          <a:solidFill>
                            <a:schemeClr val="dk1"/>
                          </a:solidFill>
                          <a:latin typeface="+mj-lt"/>
                          <a:ea typeface="+mn-ea"/>
                          <a:cs typeface="+mn-cs"/>
                        </a:rPr>
                        <a:t>تقدير العائد المتوقع من عميل على مدى فترة زمنية.</a:t>
                      </a:r>
                      <a:endParaRPr lang="en-MY" sz="1200" kern="1200" dirty="0">
                        <a:solidFill>
                          <a:schemeClr val="dk1"/>
                        </a:solidFill>
                        <a:latin typeface="+mj-lt"/>
                        <a:ea typeface="+mn-ea"/>
                        <a:cs typeface="+mn-cs"/>
                      </a:endParaRPr>
                    </a:p>
                  </a:txBody>
                  <a:tcPr/>
                </a:tc>
                <a:tc>
                  <a:txBody>
                    <a:bodyPr/>
                    <a:lstStyle/>
                    <a:p>
                      <a:pPr algn="r" rtl="1"/>
                      <a:r>
                        <a:rPr lang="ar-EG" sz="1200" kern="1200" dirty="0">
                          <a:solidFill>
                            <a:schemeClr val="dk1"/>
                          </a:solidFill>
                          <a:latin typeface="+mj-lt"/>
                          <a:ea typeface="+mn-ea"/>
                          <a:cs typeface="+mn-cs"/>
                        </a:rPr>
                        <a:t>الأداء المالي (</a:t>
                      </a:r>
                      <a:r>
                        <a:rPr lang="en-MY" sz="1200" kern="1200" dirty="0">
                          <a:solidFill>
                            <a:schemeClr val="dk1"/>
                          </a:solidFill>
                          <a:latin typeface="+mj-lt"/>
                          <a:ea typeface="+mn-ea"/>
                          <a:cs typeface="+mn-cs"/>
                        </a:rPr>
                        <a:t>Financial Performance)</a:t>
                      </a:r>
                    </a:p>
                  </a:txBody>
                  <a:tcPr/>
                </a:tc>
                <a:extLst>
                  <a:ext uri="{0D108BD9-81ED-4DB2-BD59-A6C34878D82A}">
                    <a16:rowId xmlns:a16="http://schemas.microsoft.com/office/drawing/2014/main" val="10001"/>
                  </a:ext>
                </a:extLst>
              </a:tr>
              <a:tr h="370840">
                <a:tc>
                  <a:txBody>
                    <a:bodyPr/>
                    <a:lstStyle/>
                    <a:p>
                      <a:pPr marL="400050" indent="-400050" algn="r" rtl="1">
                        <a:buFont typeface="+mj-lt"/>
                        <a:buAutoNum type="romanLcPeriod"/>
                      </a:pPr>
                      <a:r>
                        <a:rPr lang="ar-EG" sz="1200" kern="1200" dirty="0">
                          <a:solidFill>
                            <a:schemeClr val="dk1"/>
                          </a:solidFill>
                          <a:latin typeface="+mj-lt"/>
                          <a:ea typeface="+mn-ea"/>
                          <a:cs typeface="+mn-cs"/>
                        </a:rPr>
                        <a:t>معدل الفتح (</a:t>
                      </a:r>
                      <a:r>
                        <a:rPr lang="en-US" sz="1200" kern="1200" dirty="0">
                          <a:solidFill>
                            <a:schemeClr val="dk1"/>
                          </a:solidFill>
                          <a:latin typeface="+mj-lt"/>
                          <a:ea typeface="+mn-ea"/>
                          <a:cs typeface="+mn-cs"/>
                        </a:rPr>
                        <a:t> </a:t>
                      </a:r>
                      <a:r>
                        <a:rPr lang="en-MY" sz="1200" kern="1200" dirty="0">
                          <a:solidFill>
                            <a:schemeClr val="dk1"/>
                          </a:solidFill>
                          <a:latin typeface="+mj-lt"/>
                          <a:ea typeface="+mn-ea"/>
                          <a:cs typeface="+mn-cs"/>
                        </a:rPr>
                        <a:t>Open Rate : </a:t>
                      </a:r>
                      <a:r>
                        <a:rPr lang="ar-EG" sz="1200" kern="1200" dirty="0">
                          <a:solidFill>
                            <a:schemeClr val="dk1"/>
                          </a:solidFill>
                          <a:latin typeface="+mj-lt"/>
                          <a:ea typeface="+mn-ea"/>
                          <a:cs typeface="+mn-cs"/>
                        </a:rPr>
                        <a:t>نسبة المستلمين الذين فتحوا البريد الإلكتروني.</a:t>
                      </a:r>
                    </a:p>
                    <a:p>
                      <a:pPr marL="400050" indent="-400050" algn="r" rtl="1">
                        <a:buFont typeface="+mj-lt"/>
                        <a:buAutoNum type="romanLcPeriod"/>
                      </a:pPr>
                      <a:r>
                        <a:rPr lang="ar-EG" sz="1200" b="1" kern="1200" dirty="0">
                          <a:solidFill>
                            <a:schemeClr val="dk1"/>
                          </a:solidFill>
                          <a:latin typeface="+mj-lt"/>
                          <a:ea typeface="+mn-ea"/>
                          <a:cs typeface="+mn-cs"/>
                        </a:rPr>
                        <a:t>معدل النقر </a:t>
                      </a:r>
                      <a:r>
                        <a:rPr lang="en-US" sz="1200" b="1" kern="1200" dirty="0">
                          <a:solidFill>
                            <a:schemeClr val="dk1"/>
                          </a:solidFill>
                          <a:latin typeface="+mj-lt"/>
                          <a:ea typeface="+mn-ea"/>
                          <a:cs typeface="+mn-cs"/>
                        </a:rPr>
                        <a:t> </a:t>
                      </a:r>
                      <a:r>
                        <a:rPr lang="en-MY" sz="1200" kern="1200" dirty="0">
                          <a:solidFill>
                            <a:schemeClr val="dk1"/>
                          </a:solidFill>
                          <a:latin typeface="+mj-lt"/>
                          <a:ea typeface="+mn-ea"/>
                          <a:cs typeface="+mn-cs"/>
                        </a:rPr>
                        <a:t>Click-Through Rate - </a:t>
                      </a:r>
                      <a:r>
                        <a:rPr lang="en-MY" sz="1200" kern="1200" dirty="0" err="1">
                          <a:solidFill>
                            <a:schemeClr val="dk1"/>
                          </a:solidFill>
                          <a:latin typeface="+mj-lt"/>
                          <a:ea typeface="+mn-ea"/>
                          <a:cs typeface="+mn-cs"/>
                        </a:rPr>
                        <a:t>CTR</a:t>
                      </a:r>
                      <a:r>
                        <a:rPr lang="en-MY" sz="1200" kern="1200" dirty="0">
                          <a:solidFill>
                            <a:schemeClr val="dk1"/>
                          </a:solidFill>
                          <a:latin typeface="+mj-lt"/>
                          <a:ea typeface="+mn-ea"/>
                          <a:cs typeface="+mn-cs"/>
                        </a:rPr>
                        <a:t>): </a:t>
                      </a:r>
                      <a:r>
                        <a:rPr lang="ar-EG" sz="1200" kern="1200" dirty="0">
                          <a:solidFill>
                            <a:schemeClr val="dk1"/>
                          </a:solidFill>
                          <a:latin typeface="+mj-lt"/>
                          <a:ea typeface="+mn-ea"/>
                          <a:cs typeface="+mn-cs"/>
                        </a:rPr>
                        <a:t>نسبة الأشخاص الذين نقروا على الروابط في البريد الإلكتروني..</a:t>
                      </a:r>
                      <a:endParaRPr lang="en-MY" sz="1200" kern="1200" dirty="0">
                        <a:solidFill>
                          <a:schemeClr val="dk1"/>
                        </a:solidFill>
                        <a:latin typeface="+mj-lt"/>
                        <a:ea typeface="+mn-ea"/>
                        <a:cs typeface="+mn-cs"/>
                      </a:endParaRPr>
                    </a:p>
                  </a:txBody>
                  <a:tcPr/>
                </a:tc>
                <a:tc>
                  <a:txBody>
                    <a:bodyPr/>
                    <a:lstStyle/>
                    <a:p>
                      <a:pPr algn="r" rtl="1"/>
                      <a:r>
                        <a:rPr lang="ar-EG" sz="1200" kern="1200" dirty="0">
                          <a:solidFill>
                            <a:schemeClr val="dk1"/>
                          </a:solidFill>
                          <a:latin typeface="+mj-lt"/>
                          <a:ea typeface="+mn-ea"/>
                          <a:cs typeface="+mn-cs"/>
                        </a:rPr>
                        <a:t>تحليل البريد الإلكتروني (</a:t>
                      </a:r>
                      <a:r>
                        <a:rPr lang="en-MY" sz="1200" kern="1200" dirty="0">
                          <a:solidFill>
                            <a:schemeClr val="dk1"/>
                          </a:solidFill>
                          <a:latin typeface="+mj-lt"/>
                          <a:ea typeface="+mn-ea"/>
                          <a:cs typeface="+mn-cs"/>
                        </a:rPr>
                        <a:t>Email Analytics</a:t>
                      </a:r>
                    </a:p>
                  </a:txBody>
                  <a:tcPr/>
                </a:tc>
                <a:extLst>
                  <a:ext uri="{0D108BD9-81ED-4DB2-BD59-A6C34878D82A}">
                    <a16:rowId xmlns:a16="http://schemas.microsoft.com/office/drawing/2014/main" val="10002"/>
                  </a:ext>
                </a:extLst>
              </a:tr>
              <a:tr h="370840">
                <a:tc>
                  <a:txBody>
                    <a:bodyPr/>
                    <a:lstStyle/>
                    <a:p>
                      <a:pPr marL="400050" indent="-400050" algn="r" rtl="1">
                        <a:buFont typeface="+mj-lt"/>
                        <a:buAutoNum type="romanLcPeriod"/>
                      </a:pPr>
                      <a:r>
                        <a:rPr lang="ar-EG" sz="1200" kern="1200" dirty="0">
                          <a:solidFill>
                            <a:schemeClr val="dk1"/>
                          </a:solidFill>
                          <a:latin typeface="+mj-lt"/>
                          <a:ea typeface="+mn-ea"/>
                          <a:cs typeface="+mn-cs"/>
                        </a:rPr>
                        <a:t>الصفحات الأكثر زيارة (</a:t>
                      </a:r>
                      <a:r>
                        <a:rPr lang="en-MY" sz="1200" kern="1200" dirty="0">
                          <a:solidFill>
                            <a:schemeClr val="dk1"/>
                          </a:solidFill>
                          <a:latin typeface="+mj-lt"/>
                          <a:ea typeface="+mn-ea"/>
                          <a:cs typeface="+mn-cs"/>
                        </a:rPr>
                        <a:t>Most Visited Pages): </a:t>
                      </a:r>
                      <a:r>
                        <a:rPr lang="ar-EG" sz="1200" kern="1200" dirty="0">
                          <a:solidFill>
                            <a:schemeClr val="dk1"/>
                          </a:solidFill>
                          <a:latin typeface="+mj-lt"/>
                          <a:ea typeface="+mn-ea"/>
                          <a:cs typeface="+mn-cs"/>
                        </a:rPr>
                        <a:t>تحديد الصفحات التي تحظى بأكبر عدد من الزيارات.</a:t>
                      </a:r>
                    </a:p>
                    <a:p>
                      <a:pPr marL="400050" indent="-400050" algn="r" rtl="1">
                        <a:buFont typeface="+mj-lt"/>
                        <a:buAutoNum type="romanLcPeriod"/>
                      </a:pPr>
                      <a:r>
                        <a:rPr lang="ar-EG" sz="1200" b="1" kern="1200" dirty="0">
                          <a:solidFill>
                            <a:schemeClr val="dk1"/>
                          </a:solidFill>
                          <a:latin typeface="+mj-lt"/>
                          <a:ea typeface="+mn-ea"/>
                          <a:cs typeface="+mn-cs"/>
                        </a:rPr>
                        <a:t>معدل التحويل للصفحات </a:t>
                      </a:r>
                      <a:r>
                        <a:rPr lang="ar-EG" sz="1200" kern="1200" dirty="0">
                          <a:solidFill>
                            <a:schemeClr val="dk1"/>
                          </a:solidFill>
                          <a:latin typeface="+mj-lt"/>
                          <a:ea typeface="+mn-ea"/>
                          <a:cs typeface="+mn-cs"/>
                        </a:rPr>
                        <a:t>(</a:t>
                      </a:r>
                      <a:r>
                        <a:rPr lang="en-MY" sz="1200" kern="1200" dirty="0">
                          <a:solidFill>
                            <a:schemeClr val="dk1"/>
                          </a:solidFill>
                          <a:latin typeface="+mj-lt"/>
                          <a:ea typeface="+mn-ea"/>
                          <a:cs typeface="+mn-cs"/>
                        </a:rPr>
                        <a:t>Page Conversion Rates): </a:t>
                      </a:r>
                      <a:r>
                        <a:rPr lang="ar-EG" sz="1200" kern="1200" dirty="0">
                          <a:solidFill>
                            <a:schemeClr val="dk1"/>
                          </a:solidFill>
                          <a:latin typeface="+mj-lt"/>
                          <a:ea typeface="+mn-ea"/>
                          <a:cs typeface="+mn-cs"/>
                        </a:rPr>
                        <a:t>قياس فعالية صفحات معينة في تحويل الزوار.</a:t>
                      </a:r>
                      <a:endParaRPr lang="en-MY" sz="1200" kern="1200" dirty="0">
                        <a:solidFill>
                          <a:schemeClr val="dk1"/>
                        </a:solidFill>
                        <a:latin typeface="+mj-lt"/>
                        <a:ea typeface="+mn-ea"/>
                        <a:cs typeface="+mn-cs"/>
                      </a:endParaRPr>
                    </a:p>
                  </a:txBody>
                  <a:tcPr/>
                </a:tc>
                <a:tc>
                  <a:txBody>
                    <a:bodyPr/>
                    <a:lstStyle/>
                    <a:p>
                      <a:pPr algn="r" rtl="1"/>
                      <a:r>
                        <a:rPr lang="ar-EG" sz="1200" kern="1200" dirty="0">
                          <a:solidFill>
                            <a:schemeClr val="dk1"/>
                          </a:solidFill>
                          <a:latin typeface="+mj-lt"/>
                          <a:ea typeface="+mn-ea"/>
                          <a:cs typeface="+mn-cs"/>
                        </a:rPr>
                        <a:t>تحليلات محتوى الموقع </a:t>
                      </a:r>
                      <a:r>
                        <a:rPr lang="en-MY" sz="1200" kern="1200" dirty="0">
                          <a:solidFill>
                            <a:schemeClr val="dk1"/>
                          </a:solidFill>
                          <a:latin typeface="+mj-lt"/>
                          <a:ea typeface="+mn-ea"/>
                          <a:cs typeface="+mn-cs"/>
                        </a:rPr>
                        <a:t>Website Content Analytics)</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1781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3060" y="4524019"/>
            <a:ext cx="4747323" cy="2456057"/>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lvl="0" algn="ctr" rtl="1">
              <a:lnSpc>
                <a:spcPct val="120000"/>
              </a:lnSpc>
            </a:pPr>
            <a:r>
              <a:rPr lang="ar-SA" sz="2800" b="1" dirty="0">
                <a:latin typeface="Calibri" panose="020F0502020204030204" pitchFamily="34" charset="0"/>
                <a:cs typeface="Calibri" panose="020F0502020204030204" pitchFamily="34" charset="0"/>
              </a:rPr>
              <a:t>تكلفة اكتساب العملاء</a:t>
            </a:r>
            <a:r>
              <a:rPr lang="en-MY" sz="2800" b="1" dirty="0">
                <a:latin typeface="Calibri" panose="020F0502020204030204" pitchFamily="34" charset="0"/>
                <a:cs typeface="Calibri" panose="020F0502020204030204" pitchFamily="34" charset="0"/>
              </a:rPr>
              <a:t>  </a:t>
            </a:r>
          </a:p>
          <a:p>
            <a:pPr algn="ctr">
              <a:lnSpc>
                <a:spcPct val="120000"/>
              </a:lnSpc>
            </a:pPr>
            <a:r>
              <a:rPr lang="en-MY" sz="2800" b="1" dirty="0">
                <a:latin typeface="Calibri" panose="020F0502020204030204" pitchFamily="34" charset="0"/>
                <a:cs typeface="Calibri" panose="020F0502020204030204" pitchFamily="34" charset="0"/>
              </a:rPr>
              <a:t>Cost of Customer Acquisition</a:t>
            </a:r>
            <a:r>
              <a:rPr lang="en-US" sz="2800" b="1" dirty="0">
                <a:latin typeface="Calibri" panose="020F0502020204030204" pitchFamily="34" charset="0"/>
                <a:cs typeface="Calibri" panose="020F0502020204030204" pitchFamily="34" charset="0"/>
              </a:rPr>
              <a:t>(</a:t>
            </a:r>
            <a:r>
              <a:rPr lang="en-US" sz="2800" b="1" dirty="0" err="1">
                <a:latin typeface="Calibri" panose="020F0502020204030204" pitchFamily="34" charset="0"/>
                <a:cs typeface="Calibri" panose="020F0502020204030204" pitchFamily="34" charset="0"/>
              </a:rPr>
              <a:t>CCA</a:t>
            </a:r>
            <a:r>
              <a:rPr lang="en-US" sz="2800" b="1" dirty="0">
                <a:latin typeface="Calibri" panose="020F0502020204030204" pitchFamily="34" charset="0"/>
                <a:cs typeface="Calibri" panose="020F0502020204030204" pitchFamily="34" charset="0"/>
              </a:rPr>
              <a:t>)</a:t>
            </a: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94259" y="12158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7689" y="145790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401405" y="1639665"/>
            <a:ext cx="8466655" cy="523220"/>
          </a:xfrm>
          <a:prstGeom prst="rect">
            <a:avLst/>
          </a:prstGeom>
          <a:noFill/>
        </p:spPr>
        <p:txBody>
          <a:bodyPr wrap="square" rtlCol="0">
            <a:spAutoFit/>
          </a:bodyPr>
          <a:lstStyle/>
          <a:p>
            <a:pPr lvl="0" algn="ctr" rtl="1"/>
            <a:r>
              <a:rPr lang="en-US"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2</a:t>
            </a:r>
            <a:r>
              <a:rPr lang="en-US" sz="2800" b="1" dirty="0">
                <a:latin typeface="Calibri" panose="020F0502020204030204" pitchFamily="34" charset="0"/>
                <a:cs typeface="Calibri" panose="020F0502020204030204" pitchFamily="34" charset="0"/>
              </a:rPr>
              <a:t>.</a:t>
            </a:r>
            <a:r>
              <a:rPr lang="ar-EG" sz="2800" b="1" dirty="0">
                <a:latin typeface="Calibri" panose="020F0502020204030204" pitchFamily="34" charset="0"/>
                <a:cs typeface="Calibri" panose="020F0502020204030204" pitchFamily="34" charset="0"/>
              </a:rPr>
              <a:t>  تكلفة اكتساب عملاء:</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1684618" y="2283890"/>
            <a:ext cx="6371228" cy="2492990"/>
          </a:xfrm>
          <a:prstGeom prst="rect">
            <a:avLst/>
          </a:prstGeom>
          <a:noFill/>
        </p:spPr>
        <p:txBody>
          <a:bodyPr wrap="square" rtlCol="0">
            <a:spAutoFit/>
          </a:bodyPr>
          <a:lstStyle/>
          <a:p>
            <a:pPr lvl="0" algn="just" rtl="1"/>
            <a:r>
              <a:rPr lang="en-US" sz="2400" b="1" dirty="0">
                <a:latin typeface="Calibri" panose="020F0502020204030204" pitchFamily="34" charset="0"/>
                <a:cs typeface="Calibri" panose="020F0502020204030204" pitchFamily="34" charset="0"/>
              </a:rPr>
              <a:t>	</a:t>
            </a:r>
            <a:r>
              <a:rPr lang="ar-EG" sz="2400" dirty="0"/>
              <a:t> </a:t>
            </a:r>
            <a:r>
              <a:rPr lang="ar-EG" sz="2200" b="1" dirty="0">
                <a:latin typeface="Calibri" panose="020F0502020204030204" pitchFamily="34" charset="0"/>
                <a:cs typeface="Calibri" panose="020F0502020204030204" pitchFamily="34" charset="0"/>
              </a:rPr>
              <a:t>تكلفة اكتساب العملاء </a:t>
            </a:r>
            <a:r>
              <a:rPr lang="en-MY" sz="2200" dirty="0">
                <a:latin typeface="Calibri" panose="020F0502020204030204" pitchFamily="34" charset="0"/>
                <a:cs typeface="Calibri" panose="020F0502020204030204" pitchFamily="34" charset="0"/>
              </a:rPr>
              <a:t>CAC) </a:t>
            </a:r>
            <a:r>
              <a:rPr lang="ar-EG" sz="2200" dirty="0">
                <a:latin typeface="Calibri" panose="020F0502020204030204" pitchFamily="34" charset="0"/>
                <a:cs typeface="Calibri" panose="020F0502020204030204" pitchFamily="34" charset="0"/>
              </a:rPr>
              <a:t>) هي مقياس يستخدم لتحديد المبلغ الذي تنفقة الشركة للحصول على عميل جديد.</a:t>
            </a:r>
          </a:p>
          <a:p>
            <a:pPr lvl="0" algn="just" rtl="1"/>
            <a:r>
              <a:rPr lang="ar-EG" sz="2200" dirty="0">
                <a:latin typeface="Calibri" panose="020F0502020204030204" pitchFamily="34" charset="0"/>
                <a:cs typeface="Calibri" panose="020F0502020204030204" pitchFamily="34" charset="0"/>
              </a:rPr>
              <a:t>	 تستخدم الشركات هذا المقياس </a:t>
            </a:r>
            <a:r>
              <a:rPr lang="ar-EG" sz="2200" b="1" u="sng" dirty="0">
                <a:latin typeface="Calibri" panose="020F0502020204030204" pitchFamily="34" charset="0"/>
                <a:cs typeface="Calibri" panose="020F0502020204030204" pitchFamily="34" charset="0"/>
              </a:rPr>
              <a:t>لتحديد ربحيتها </a:t>
            </a:r>
            <a:r>
              <a:rPr lang="ar-EG" sz="2200" dirty="0">
                <a:latin typeface="Calibri" panose="020F0502020204030204" pitchFamily="34" charset="0"/>
                <a:cs typeface="Calibri" panose="020F0502020204030204" pitchFamily="34" charset="0"/>
              </a:rPr>
              <a:t>لأنه يساعدها على مقارنة مبلغ الأموال </a:t>
            </a:r>
            <a:r>
              <a:rPr lang="ar-EG" sz="2200" b="1" dirty="0">
                <a:latin typeface="Calibri" panose="020F0502020204030204" pitchFamily="34" charset="0"/>
                <a:cs typeface="Calibri" panose="020F0502020204030204" pitchFamily="34" charset="0"/>
              </a:rPr>
              <a:t>التي أنفقتها على جذب العملاء بعدد العملاء الذين كسبتهم بالفعل</a:t>
            </a:r>
            <a:r>
              <a:rPr lang="ar-EG" sz="2200" dirty="0">
                <a:latin typeface="Calibri" panose="020F0502020204030204" pitchFamily="34" charset="0"/>
                <a:cs typeface="Calibri" panose="020F0502020204030204" pitchFamily="34" charset="0"/>
              </a:rPr>
              <a:t>، إن تقليل </a:t>
            </a:r>
            <a:r>
              <a:rPr lang="ar-EG" sz="2200" b="1" dirty="0">
                <a:latin typeface="Calibri" panose="020F0502020204030204" pitchFamily="34" charset="0"/>
                <a:cs typeface="Calibri" panose="020F0502020204030204" pitchFamily="34" charset="0"/>
              </a:rPr>
              <a:t>تكلفة جذب العملاء </a:t>
            </a:r>
            <a:r>
              <a:rPr lang="ar-EG" sz="2200" dirty="0">
                <a:latin typeface="Calibri" panose="020F0502020204030204" pitchFamily="34" charset="0"/>
                <a:cs typeface="Calibri" panose="020F0502020204030204" pitchFamily="34" charset="0"/>
              </a:rPr>
              <a:t>يعني أن الشركات </a:t>
            </a:r>
            <a:r>
              <a:rPr lang="ar-EG" sz="2200" b="1" dirty="0">
                <a:latin typeface="Calibri" panose="020F0502020204030204" pitchFamily="34" charset="0"/>
                <a:cs typeface="Calibri" panose="020F0502020204030204" pitchFamily="34" charset="0"/>
              </a:rPr>
              <a:t>قد أنفقت أموالها على النحو الأمثل</a:t>
            </a:r>
            <a:r>
              <a:rPr lang="ar-EG" sz="2200" dirty="0">
                <a:latin typeface="Calibri" panose="020F0502020204030204" pitchFamily="34" charset="0"/>
                <a:cs typeface="Calibri" panose="020F0502020204030204" pitchFamily="34" charset="0"/>
              </a:rPr>
              <a:t>.</a:t>
            </a:r>
          </a:p>
          <a:p>
            <a:pPr lvl="0" algn="just" rtl="1"/>
            <a:endParaRPr lang="ar-EG" sz="22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8230927" y="2505564"/>
            <a:ext cx="1926664" cy="2328863"/>
          </a:xfrm>
          <a:prstGeom prst="rect">
            <a:avLst/>
          </a:prstGeom>
        </p:spPr>
      </p:pic>
    </p:spTree>
    <p:extLst>
      <p:ext uri="{BB962C8B-B14F-4D97-AF65-F5344CB8AC3E}">
        <p14:creationId xmlns:p14="http://schemas.microsoft.com/office/powerpoint/2010/main" val="4115581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77156" y="1570538"/>
            <a:ext cx="8466655" cy="1015663"/>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.2</a:t>
            </a:r>
            <a:r>
              <a:rPr lang="ar-EG" sz="3200" b="1" dirty="0">
                <a:latin typeface="Calibri" panose="020F0502020204030204" pitchFamily="34" charset="0"/>
                <a:cs typeface="Calibri" panose="020F0502020204030204" pitchFamily="34" charset="0"/>
              </a:rPr>
              <a:t>حساب تكلفة اكتساب العملاء:</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5117521" y="1977081"/>
            <a:ext cx="5170907" cy="3570208"/>
          </a:xfrm>
          <a:prstGeom prst="rect">
            <a:avLst/>
          </a:prstGeom>
          <a:noFill/>
        </p:spPr>
        <p:txBody>
          <a:bodyPr wrap="square" rtlCol="0">
            <a:spAutoFit/>
          </a:bodyPr>
          <a:lstStyle/>
          <a:p>
            <a:pPr algn="r"/>
            <a:r>
              <a:rPr lang="ar-EG" sz="2400" b="1" dirty="0"/>
              <a:t>مثال:</a:t>
            </a:r>
            <a:endParaRPr lang="ar-EG" b="1" dirty="0"/>
          </a:p>
          <a:p>
            <a:pPr algn="r"/>
            <a:r>
              <a:rPr lang="ar-EG" sz="2200" dirty="0">
                <a:latin typeface="Calibri" panose="020F0502020204030204" pitchFamily="34" charset="0"/>
                <a:cs typeface="Calibri" panose="020F0502020204030204" pitchFamily="34" charset="0"/>
              </a:rPr>
              <a:t>لنفترض أن لديك </a:t>
            </a:r>
            <a:r>
              <a:rPr lang="ar-EG" dirty="0">
                <a:latin typeface="Calibri" panose="020F0502020204030204" pitchFamily="34" charset="0"/>
                <a:cs typeface="Calibri" panose="020F0502020204030204" pitchFamily="34" charset="0"/>
              </a:rPr>
              <a:t>شركة تقدم خدمات تسويقية عبر الإنترنت. خلال الربع الأول من السنة، قمت بالاستثمار في عدة قنوات تسويقية مثل الإعلانات على وسائل التواصل الاجتماعي، والتسويق عبر البريد الإلكتروني، وحضور </a:t>
            </a:r>
            <a:r>
              <a:rPr lang="ar-EG" dirty="0"/>
              <a:t>معارض.</a:t>
            </a:r>
            <a:endParaRPr lang="ar-EG" dirty="0">
              <a:latin typeface="Calibri" panose="020F0502020204030204" pitchFamily="34" charset="0"/>
              <a:cs typeface="Calibri" panose="020F0502020204030204" pitchFamily="34" charset="0"/>
            </a:endParaRPr>
          </a:p>
          <a:p>
            <a:pPr algn="r"/>
            <a:r>
              <a:rPr lang="ar-EG" b="1" dirty="0">
                <a:latin typeface="Calibri" panose="020F0502020204030204" pitchFamily="34" charset="0"/>
                <a:cs typeface="Calibri" panose="020F0502020204030204" pitchFamily="34" charset="0"/>
              </a:rPr>
              <a:t>الخطوات:</a:t>
            </a:r>
          </a:p>
          <a:p>
            <a:pPr algn="r"/>
            <a:r>
              <a:rPr lang="ar-EG" dirty="0">
                <a:latin typeface="Calibri" panose="020F0502020204030204" pitchFamily="34" charset="0"/>
                <a:cs typeface="Calibri" panose="020F0502020204030204" pitchFamily="34" charset="0"/>
              </a:rPr>
              <a:t>تحديد التكاليف:</a:t>
            </a:r>
          </a:p>
          <a:p>
            <a:pPr lvl="1" algn="r"/>
            <a:r>
              <a:rPr lang="ar-EG" dirty="0">
                <a:latin typeface="Calibri" panose="020F0502020204030204" pitchFamily="34" charset="0"/>
                <a:cs typeface="Calibri" panose="020F0502020204030204" pitchFamily="34" charset="0"/>
              </a:rPr>
              <a:t>إعلانات وسائل التواصل الاجتماعي: 3000 دولار</a:t>
            </a:r>
          </a:p>
          <a:p>
            <a:pPr lvl="1" algn="r"/>
            <a:r>
              <a:rPr lang="ar-EG" dirty="0">
                <a:latin typeface="Calibri" panose="020F0502020204030204" pitchFamily="34" charset="0"/>
                <a:cs typeface="Calibri" panose="020F0502020204030204" pitchFamily="34" charset="0"/>
              </a:rPr>
              <a:t>التسويق عبر البريد الإلكتروني: 1500 دولار</a:t>
            </a:r>
          </a:p>
          <a:p>
            <a:pPr lvl="1" algn="r"/>
            <a:r>
              <a:rPr lang="ar-EG" dirty="0">
                <a:latin typeface="Calibri" panose="020F0502020204030204" pitchFamily="34" charset="0"/>
                <a:cs typeface="Calibri" panose="020F0502020204030204" pitchFamily="34" charset="0"/>
              </a:rPr>
              <a:t>حضور المعارض: 2000 دولار</a:t>
            </a:r>
          </a:p>
          <a:p>
            <a:pPr lvl="1" algn="r"/>
            <a:r>
              <a:rPr lang="ar-EG" dirty="0">
                <a:latin typeface="Calibri" panose="020F0502020204030204" pitchFamily="34" charset="0"/>
                <a:cs typeface="Calibri" panose="020F0502020204030204" pitchFamily="34" charset="0"/>
              </a:rPr>
              <a:t>الرواتب والمصروفات الأخرى المرتبطة بالتسويق: 2500 دولار</a:t>
            </a:r>
          </a:p>
        </p:txBody>
      </p:sp>
      <p:cxnSp>
        <p:nvCxnSpPr>
          <p:cNvPr id="6" name="Straight Connector 5"/>
          <p:cNvCxnSpPr/>
          <p:nvPr/>
        </p:nvCxnSpPr>
        <p:spPr>
          <a:xfrm>
            <a:off x="5123305" y="1754155"/>
            <a:ext cx="0" cy="3660861"/>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585321" y="1622962"/>
            <a:ext cx="3451666" cy="4216539"/>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إجمالي التكاليف:</a:t>
            </a:r>
          </a:p>
          <a:p>
            <a:pPr algn="r"/>
            <a:r>
              <a:rPr lang="ar-EG" dirty="0">
                <a:latin typeface="Calibri" panose="020F0502020204030204" pitchFamily="34" charset="0"/>
                <a:cs typeface="Calibri" panose="020F0502020204030204" pitchFamily="34" charset="0"/>
              </a:rPr>
              <a:t> 3000+1500+2000+2500=9000 دولار</a:t>
            </a:r>
          </a:p>
          <a:p>
            <a:pPr algn="r"/>
            <a:endParaRPr lang="ar-EG" dirty="0">
              <a:latin typeface="Calibri" panose="020F0502020204030204" pitchFamily="34" charset="0"/>
              <a:cs typeface="Calibri" panose="020F0502020204030204" pitchFamily="34" charset="0"/>
            </a:endParaRPr>
          </a:p>
          <a:p>
            <a:pPr algn="r"/>
            <a:r>
              <a:rPr lang="ar-EG" b="1" dirty="0">
                <a:latin typeface="Calibri" panose="020F0502020204030204" pitchFamily="34" charset="0"/>
                <a:cs typeface="Calibri" panose="020F0502020204030204" pitchFamily="34" charset="0"/>
              </a:rPr>
              <a:t>عدد العملاء الجدد المكتسبين</a:t>
            </a:r>
            <a:r>
              <a:rPr lang="ar-EG" dirty="0">
                <a:latin typeface="Calibri" panose="020F0502020204030204" pitchFamily="34" charset="0"/>
                <a:cs typeface="Calibri" panose="020F0502020204030204" pitchFamily="34" charset="0"/>
              </a:rPr>
              <a:t>: لنفترض أنك اكتسبت 100 عميل جديد خلال هذا الربع.</a:t>
            </a:r>
          </a:p>
          <a:p>
            <a:pPr algn="r" rtl="1"/>
            <a:r>
              <a:rPr lang="ar-EG" dirty="0">
                <a:latin typeface="Calibri" panose="020F0502020204030204" pitchFamily="34" charset="0"/>
                <a:cs typeface="Calibri" panose="020F0502020204030204" pitchFamily="34" charset="0"/>
              </a:rPr>
              <a:t>حساب </a:t>
            </a:r>
            <a:r>
              <a:rPr lang="en-MY" dirty="0">
                <a:latin typeface="Calibri" panose="020F0502020204030204" pitchFamily="34" charset="0"/>
                <a:cs typeface="Calibri" panose="020F0502020204030204" pitchFamily="34" charset="0"/>
              </a:rPr>
              <a:t>CAC:</a:t>
            </a:r>
            <a:endParaRPr lang="ar-EG" dirty="0">
              <a:latin typeface="Calibri" panose="020F0502020204030204" pitchFamily="34" charset="0"/>
              <a:cs typeface="Calibri" panose="020F0502020204030204" pitchFamily="34" charset="0"/>
            </a:endParaRPr>
          </a:p>
          <a:p>
            <a:pPr algn="r" rtl="1"/>
            <a:endParaRPr lang="ar-EG" sz="1400" b="1" dirty="0"/>
          </a:p>
          <a:p>
            <a:pPr algn="r" rtl="1"/>
            <a:endParaRPr lang="en-US" sz="1400" dirty="0"/>
          </a:p>
          <a:p>
            <a:pPr algn="r" rtl="1"/>
            <a:endParaRPr lang="en-US" sz="1400" dirty="0"/>
          </a:p>
          <a:p>
            <a:pPr algn="r" rtl="1"/>
            <a:endParaRPr lang="en-US" sz="1400" dirty="0"/>
          </a:p>
          <a:p>
            <a:pPr algn="r"/>
            <a:r>
              <a:rPr lang="ar-EG" b="1" dirty="0">
                <a:latin typeface="Calibri" panose="020F0502020204030204" pitchFamily="34" charset="0"/>
                <a:cs typeface="Calibri" panose="020F0502020204030204" pitchFamily="34" charset="0"/>
              </a:rPr>
              <a:t>النتائج:</a:t>
            </a:r>
          </a:p>
          <a:p>
            <a:pPr algn="r"/>
            <a:r>
              <a:rPr lang="ar-EG" b="1" dirty="0">
                <a:latin typeface="Calibri" panose="020F0502020204030204" pitchFamily="34" charset="0"/>
                <a:cs typeface="Calibri" panose="020F0502020204030204" pitchFamily="34" charset="0"/>
              </a:rPr>
              <a:t>تكلفة اكتساب كل عميل جديد هي 90 دولار</a:t>
            </a:r>
            <a:r>
              <a:rPr lang="ar-EG" sz="1400" dirty="0"/>
              <a:t>.</a:t>
            </a:r>
          </a:p>
          <a:p>
            <a:pPr algn="r" rtl="1"/>
            <a:endParaRPr lang="en-MY" sz="1400" dirty="0"/>
          </a:p>
        </p:txBody>
      </p:sp>
      <p:pic>
        <p:nvPicPr>
          <p:cNvPr id="12" name="Picture 11"/>
          <p:cNvPicPr>
            <a:picLocks noChangeAspect="1"/>
          </p:cNvPicPr>
          <p:nvPr/>
        </p:nvPicPr>
        <p:blipFill>
          <a:blip r:embed="rId3"/>
          <a:stretch>
            <a:fillRect/>
          </a:stretch>
        </p:blipFill>
        <p:spPr>
          <a:xfrm>
            <a:off x="1788696" y="3912210"/>
            <a:ext cx="3999013" cy="2195968"/>
          </a:xfrm>
          <a:prstGeom prst="rect">
            <a:avLst/>
          </a:prstGeom>
        </p:spPr>
      </p:pic>
    </p:spTree>
    <p:extLst>
      <p:ext uri="{BB962C8B-B14F-4D97-AF65-F5344CB8AC3E}">
        <p14:creationId xmlns:p14="http://schemas.microsoft.com/office/powerpoint/2010/main" val="560911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92752" y="11531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390308" y="1651316"/>
            <a:ext cx="8466655" cy="1015663"/>
          </a:xfrm>
          <a:prstGeom prst="rect">
            <a:avLst/>
          </a:prstGeom>
          <a:noFill/>
        </p:spPr>
        <p:txBody>
          <a:bodyPr wrap="square" rtlCol="0">
            <a:spAutoFit/>
          </a:bodyPr>
          <a:lstStyle/>
          <a:p>
            <a:pPr algn="ctr" rtl="1"/>
            <a:r>
              <a:rPr lang="ar-EG" sz="3200" b="1" dirty="0"/>
              <a:t>3</a:t>
            </a:r>
            <a:r>
              <a:rPr lang="ar-EG" sz="3200" b="1" dirty="0">
                <a:latin typeface="+mj-lt"/>
              </a:rPr>
              <a:t>. أهمية تكلفة أكتساب العملاء:</a:t>
            </a:r>
            <a:endParaRPr lang="en-US" sz="3200" b="1" dirty="0">
              <a:latin typeface="+mj-lt"/>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2002697" y="2205054"/>
            <a:ext cx="5979052" cy="2369880"/>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هذا المقياس يساعد</a:t>
            </a:r>
            <a:r>
              <a:rPr lang="en-US" sz="2400" dirty="0">
                <a:latin typeface="Calibri" panose="020F0502020204030204" pitchFamily="34" charset="0"/>
                <a:cs typeface="Calibri" panose="020F0502020204030204" pitchFamily="34" charset="0"/>
              </a:rPr>
              <a:t>  </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في: </a:t>
            </a:r>
          </a:p>
          <a:p>
            <a:pPr marL="514350" lvl="0" indent="-514350" algn="just" rtl="1">
              <a:buFont typeface="+mj-lt"/>
              <a:buAutoNum type="romanLcPeriod"/>
            </a:pPr>
            <a:r>
              <a:rPr lang="ar-EG" sz="2400" dirty="0">
                <a:latin typeface="Calibri" panose="020F0502020204030204" pitchFamily="34" charset="0"/>
                <a:cs typeface="Calibri" panose="020F0502020204030204" pitchFamily="34" charset="0"/>
              </a:rPr>
              <a:t>فهم </a:t>
            </a:r>
            <a:r>
              <a:rPr lang="ar-EG" sz="2400" b="1" dirty="0">
                <a:latin typeface="Calibri" panose="020F0502020204030204" pitchFamily="34" charset="0"/>
                <a:cs typeface="Calibri" panose="020F0502020204030204" pitchFamily="34" charset="0"/>
              </a:rPr>
              <a:t>كفاءة استثماراتك التسويقية</a:t>
            </a:r>
            <a:r>
              <a:rPr lang="ar-EG" sz="2400" dirty="0">
                <a:latin typeface="Calibri" panose="020F0502020204030204" pitchFamily="34" charset="0"/>
                <a:cs typeface="Calibri" panose="020F0502020204030204" pitchFamily="34" charset="0"/>
              </a:rPr>
              <a:t>.</a:t>
            </a:r>
          </a:p>
          <a:p>
            <a:pPr marL="514350" lvl="0" indent="-514350" algn="just" rtl="1">
              <a:buFont typeface="+mj-lt"/>
              <a:buAutoNum type="romanLcPeriod"/>
            </a:pPr>
            <a:r>
              <a:rPr lang="ar-EG" sz="2400" dirty="0">
                <a:latin typeface="Calibri" panose="020F0502020204030204" pitchFamily="34" charset="0"/>
                <a:cs typeface="Calibri" panose="020F0502020204030204" pitchFamily="34" charset="0"/>
              </a:rPr>
              <a:t>مقارنة أداء </a:t>
            </a:r>
            <a:r>
              <a:rPr lang="ar-EG" sz="2400" b="1" dirty="0">
                <a:latin typeface="Calibri" panose="020F0502020204030204" pitchFamily="34" charset="0"/>
                <a:cs typeface="Calibri" panose="020F0502020204030204" pitchFamily="34" charset="0"/>
              </a:rPr>
              <a:t>قنوات تسويقية مختلفة </a:t>
            </a:r>
            <a:r>
              <a:rPr lang="ar-EG" sz="2400" dirty="0">
                <a:latin typeface="Calibri" panose="020F0502020204030204" pitchFamily="34" charset="0"/>
                <a:cs typeface="Calibri" panose="020F0502020204030204" pitchFamily="34" charset="0"/>
              </a:rPr>
              <a:t>.</a:t>
            </a:r>
          </a:p>
          <a:p>
            <a:pPr marL="514350" lvl="0" indent="-514350" algn="just" rtl="1">
              <a:buFont typeface="+mj-lt"/>
              <a:buAutoNum type="romanLcPeriod"/>
            </a:pPr>
            <a:r>
              <a:rPr lang="ar-EG" sz="2400" dirty="0">
                <a:latin typeface="Calibri" panose="020F0502020204030204" pitchFamily="34" charset="0"/>
                <a:cs typeface="Calibri" panose="020F0502020204030204" pitchFamily="34" charset="0"/>
              </a:rPr>
              <a:t> تحديد ما إذا كنت بحاجة إلى </a:t>
            </a:r>
            <a:r>
              <a:rPr lang="ar-EG" sz="2400" b="1" dirty="0">
                <a:latin typeface="Calibri" panose="020F0502020204030204" pitchFamily="34" charset="0"/>
                <a:cs typeface="Calibri" panose="020F0502020204030204" pitchFamily="34" charset="0"/>
              </a:rPr>
              <a:t>تعديل استراتيجياتك</a:t>
            </a:r>
            <a:r>
              <a:rPr lang="ar-EG" sz="2400" dirty="0">
                <a:latin typeface="Calibri" panose="020F0502020204030204" pitchFamily="34" charset="0"/>
                <a:cs typeface="Calibri" panose="020F0502020204030204" pitchFamily="34" charset="0"/>
              </a:rPr>
              <a:t>.</a:t>
            </a:r>
          </a:p>
          <a:p>
            <a:pPr marL="514350" lvl="0" indent="-514350" algn="just" rtl="1">
              <a:buFont typeface="+mj-lt"/>
              <a:buAutoNum type="romanLcPeriod"/>
            </a:pPr>
            <a:r>
              <a:rPr lang="ar-EG" sz="2400" dirty="0">
                <a:latin typeface="Calibri" panose="020F0502020204030204" pitchFamily="34" charset="0"/>
                <a:cs typeface="Calibri" panose="020F0502020204030204" pitchFamily="34" charset="0"/>
              </a:rPr>
              <a:t> خفض التكلفة </a:t>
            </a:r>
            <a:r>
              <a:rPr lang="ar-EG" sz="2400" b="1" dirty="0">
                <a:latin typeface="Calibri" panose="020F0502020204030204" pitchFamily="34" charset="0"/>
                <a:cs typeface="Calibri" panose="020F0502020204030204" pitchFamily="34" charset="0"/>
              </a:rPr>
              <a:t>وزيادة العائد على الاستثمار</a:t>
            </a:r>
            <a:r>
              <a:rPr lang="ar-EG"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a:p>
            <a:pPr lvl="0" algn="just" rtl="1"/>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8610941" y="2793681"/>
            <a:ext cx="1926503" cy="1870946"/>
          </a:xfrm>
          <a:prstGeom prst="rect">
            <a:avLst/>
          </a:prstGeom>
        </p:spPr>
      </p:pic>
    </p:spTree>
    <p:extLst>
      <p:ext uri="{BB962C8B-B14F-4D97-AF65-F5344CB8AC3E}">
        <p14:creationId xmlns:p14="http://schemas.microsoft.com/office/powerpoint/2010/main" val="3976833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النتائج:</a:t>
            </a:r>
          </a:p>
          <a:p>
            <a:pPr>
              <a:buFont typeface="Arial" panose="020B0604020202020204" pitchFamily="34" charset="0"/>
              <a:buChar char="•"/>
            </a:pPr>
            <a:r>
              <a:rPr lang="ar-EG" b="1"/>
              <a:t>قيمة عمر العميل (</a:t>
            </a:r>
            <a:r>
              <a:rPr lang="en-MY" b="1"/>
              <a:t>CLV)</a:t>
            </a:r>
            <a:r>
              <a:rPr lang="en-MY"/>
              <a:t> </a:t>
            </a:r>
            <a:r>
              <a:rPr lang="ar-EG"/>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708307" y="1493590"/>
            <a:ext cx="9784701" cy="1015663"/>
          </a:xfrm>
          <a:prstGeom prst="rect">
            <a:avLst/>
          </a:prstGeom>
          <a:noFill/>
        </p:spPr>
        <p:txBody>
          <a:bodyPr wrap="square" rtlCol="0">
            <a:spAutoFit/>
          </a:bodyPr>
          <a:lstStyle/>
          <a:p>
            <a:pPr lvl="0" algn="ctr" rtl="1"/>
            <a:r>
              <a:rPr lang="en-US" sz="2400" b="1" dirty="0">
                <a:latin typeface="Calibri" panose="020F0502020204030204" pitchFamily="34" charset="0"/>
                <a:cs typeface="Calibri" panose="020F0502020204030204" pitchFamily="34" charset="0"/>
              </a:rPr>
              <a:t> .2</a:t>
            </a:r>
            <a:r>
              <a:rPr lang="ar-EG" sz="2400" b="1" dirty="0"/>
              <a:t>مثال عملي لحساب كلفة اكتساب العميل</a:t>
            </a:r>
            <a:r>
              <a:rPr lang="en-US" sz="2400" b="1" dirty="0"/>
              <a:t> </a:t>
            </a:r>
            <a:r>
              <a:rPr lang="en-MY" sz="2400" b="1" dirty="0"/>
              <a:t> </a:t>
            </a:r>
            <a:r>
              <a:rPr lang="ar-EG" sz="2400" b="1" dirty="0"/>
              <a:t> باستخدام </a:t>
            </a:r>
            <a:r>
              <a:rPr lang="en-MY" sz="2400" b="1" dirty="0"/>
              <a:t>Google Sheets</a:t>
            </a:r>
            <a:r>
              <a:rPr lang="ar-EG" sz="3200" b="1" dirty="0"/>
              <a:t>:</a:t>
            </a:r>
            <a:endParaRPr lang="en-US" sz="32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5652528" y="2075149"/>
            <a:ext cx="4685180" cy="3170099"/>
          </a:xfrm>
          <a:prstGeom prst="rect">
            <a:avLst/>
          </a:prstGeom>
          <a:noFill/>
        </p:spPr>
        <p:txBody>
          <a:bodyPr wrap="square" rtlCol="0">
            <a:spAutoFit/>
          </a:bodyPr>
          <a:lstStyle/>
          <a:p>
            <a:pPr algn="r"/>
            <a:r>
              <a:rPr lang="ar-EG" sz="1400" dirty="0">
                <a:latin typeface="Calibri" panose="020F0502020204030204" pitchFamily="34" charset="0"/>
                <a:cs typeface="Calibri" panose="020F0502020204030204" pitchFamily="34" charset="0"/>
              </a:rPr>
              <a:t>الخطوات:</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فتح </a:t>
            </a:r>
            <a:r>
              <a:rPr lang="en-MY" sz="1400" dirty="0">
                <a:latin typeface="Calibri" panose="020F0502020204030204" pitchFamily="34" charset="0"/>
                <a:cs typeface="Calibri" panose="020F0502020204030204" pitchFamily="34" charset="0"/>
              </a:rPr>
              <a:t>Google Sheets:</a:t>
            </a:r>
          </a:p>
          <a:p>
            <a:pPr marL="400050" indent="-400050" algn="r" rtl="1">
              <a:buFont typeface="+mj-lt"/>
              <a:buAutoNum type="romanLcPeriod"/>
            </a:pPr>
            <a:endParaRPr lang="en-MY"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انتقل إلى </a:t>
            </a:r>
            <a:r>
              <a:rPr lang="en-MY" sz="1400" dirty="0">
                <a:latin typeface="Calibri" panose="020F0502020204030204" pitchFamily="34" charset="0"/>
                <a:cs typeface="Calibri" panose="020F0502020204030204" pitchFamily="34" charset="0"/>
              </a:rPr>
              <a:t>Google Sheets </a:t>
            </a:r>
            <a:r>
              <a:rPr lang="ar-EG" sz="1400" dirty="0">
                <a:latin typeface="Calibri" panose="020F0502020204030204" pitchFamily="34" charset="0"/>
                <a:cs typeface="Calibri" panose="020F0502020204030204" pitchFamily="34" charset="0"/>
              </a:rPr>
              <a:t>وسجل الدخول إلى حسابك.</a:t>
            </a:r>
            <a:endParaRPr lang="en-US"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en-MY" sz="1400" dirty="0">
                <a:latin typeface="Calibri" panose="020F0502020204030204" pitchFamily="34" charset="0"/>
                <a:cs typeface="Calibri" panose="020F0502020204030204" pitchFamily="34" charset="0"/>
                <a:hlinkClick r:id="rId3"/>
              </a:rPr>
              <a:t>https://</a:t>
            </a:r>
            <a:r>
              <a:rPr lang="en-MY" sz="1400" dirty="0" err="1">
                <a:latin typeface="Calibri" panose="020F0502020204030204" pitchFamily="34" charset="0"/>
                <a:cs typeface="Calibri" panose="020F0502020204030204" pitchFamily="34" charset="0"/>
                <a:hlinkClick r:id="rId3"/>
              </a:rPr>
              <a:t>docs.google.com</a:t>
            </a:r>
            <a:r>
              <a:rPr lang="en-MY" sz="1400" dirty="0">
                <a:latin typeface="Calibri" panose="020F0502020204030204" pitchFamily="34" charset="0"/>
                <a:cs typeface="Calibri" panose="020F0502020204030204" pitchFamily="34" charset="0"/>
                <a:hlinkClick r:id="rId3"/>
              </a:rPr>
              <a:t>/spreadsheets/u/0/</a:t>
            </a:r>
            <a:endParaRPr lang="en-MY" sz="1400" dirty="0">
              <a:latin typeface="Calibri" panose="020F0502020204030204" pitchFamily="34" charset="0"/>
              <a:cs typeface="Calibri" panose="020F0502020204030204" pitchFamily="34" charset="0"/>
            </a:endParaRPr>
          </a:p>
          <a:p>
            <a:pPr marL="400050" indent="-400050" algn="r" rtl="1">
              <a:buFont typeface="+mj-lt"/>
              <a:buAutoNum type="romanLcPeriod"/>
            </a:pPr>
            <a:endParaRPr lang="ar-EG"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إنشاء جدول جديد:</a:t>
            </a:r>
          </a:p>
          <a:p>
            <a:pPr marL="400050" indent="-400050" algn="r" rtl="1">
              <a:buFont typeface="+mj-lt"/>
              <a:buAutoNum type="romanLcPeriod"/>
            </a:pPr>
            <a:endParaRPr lang="ar-EG"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انقر على "بدء جديد" ثم اختر "جدول بيانات فارغ".</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إعداد الجدول:</a:t>
            </a:r>
          </a:p>
          <a:p>
            <a:pPr marL="400050" indent="-400050" algn="r" rtl="1">
              <a:buFont typeface="+mj-lt"/>
              <a:buAutoNum type="romanLcPeriod"/>
            </a:pPr>
            <a:endParaRPr lang="ar-EG"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في الخانة </a:t>
            </a:r>
            <a:r>
              <a:rPr lang="en-MY" sz="1400" dirty="0">
                <a:latin typeface="Calibri" panose="020F0502020204030204" pitchFamily="34" charset="0"/>
                <a:cs typeface="Calibri" panose="020F0502020204030204" pitchFamily="34" charset="0"/>
              </a:rPr>
              <a:t>A1، </a:t>
            </a:r>
            <a:r>
              <a:rPr lang="ar-EG" sz="1400" dirty="0">
                <a:latin typeface="Calibri" panose="020F0502020204030204" pitchFamily="34" charset="0"/>
                <a:cs typeface="Calibri" panose="020F0502020204030204" pitchFamily="34" charset="0"/>
              </a:rPr>
              <a:t>اكتب "التكاليف".</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في الخانة </a:t>
            </a:r>
            <a:r>
              <a:rPr lang="en-MY" sz="1400" dirty="0" err="1">
                <a:latin typeface="Calibri" panose="020F0502020204030204" pitchFamily="34" charset="0"/>
                <a:cs typeface="Calibri" panose="020F0502020204030204" pitchFamily="34" charset="0"/>
              </a:rPr>
              <a:t>B1</a:t>
            </a:r>
            <a:r>
              <a:rPr lang="en-MY" sz="1400" dirty="0">
                <a:latin typeface="Calibri" panose="020F0502020204030204" pitchFamily="34" charset="0"/>
                <a:cs typeface="Calibri" panose="020F0502020204030204" pitchFamily="34" charset="0"/>
              </a:rPr>
              <a:t>، </a:t>
            </a:r>
            <a:r>
              <a:rPr lang="ar-EG" sz="1400" dirty="0">
                <a:latin typeface="Calibri" panose="020F0502020204030204" pitchFamily="34" charset="0"/>
                <a:cs typeface="Calibri" panose="020F0502020204030204" pitchFamily="34" charset="0"/>
              </a:rPr>
              <a:t>اكتب "عدد العملاء الجدد".</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في الخانة </a:t>
            </a:r>
            <a:r>
              <a:rPr lang="en-MY" sz="1400" dirty="0" err="1">
                <a:latin typeface="Calibri" panose="020F0502020204030204" pitchFamily="34" charset="0"/>
                <a:cs typeface="Calibri" panose="020F0502020204030204" pitchFamily="34" charset="0"/>
              </a:rPr>
              <a:t>C1</a:t>
            </a:r>
            <a:r>
              <a:rPr lang="en-MY" sz="1400" dirty="0">
                <a:latin typeface="Calibri" panose="020F0502020204030204" pitchFamily="34" charset="0"/>
                <a:cs typeface="Calibri" panose="020F0502020204030204" pitchFamily="34" charset="0"/>
              </a:rPr>
              <a:t>، </a:t>
            </a:r>
            <a:r>
              <a:rPr lang="ar-EG" sz="1400" dirty="0">
                <a:latin typeface="Calibri" panose="020F0502020204030204" pitchFamily="34" charset="0"/>
                <a:cs typeface="Calibri" panose="020F0502020204030204" pitchFamily="34" charset="0"/>
              </a:rPr>
              <a:t>اكتب "</a:t>
            </a:r>
            <a:r>
              <a:rPr lang="en-MY" sz="1600" dirty="0">
                <a:latin typeface="Calibri" panose="020F0502020204030204" pitchFamily="34" charset="0"/>
                <a:cs typeface="Calibri" panose="020F0502020204030204" pitchFamily="34" charset="0"/>
              </a:rPr>
              <a:t>CAC</a:t>
            </a:r>
            <a:r>
              <a:rPr lang="en-MY" dirty="0">
                <a:latin typeface="Calibri" panose="020F0502020204030204" pitchFamily="34" charset="0"/>
                <a:cs typeface="Calibri" panose="020F0502020204030204" pitchFamily="34" charset="0"/>
              </a:rPr>
              <a:t>".</a:t>
            </a:r>
            <a:endParaRPr lang="ar-EG" dirty="0"/>
          </a:p>
        </p:txBody>
      </p:sp>
      <p:cxnSp>
        <p:nvCxnSpPr>
          <p:cNvPr id="6" name="Straight Connector 5"/>
          <p:cNvCxnSpPr/>
          <p:nvPr/>
        </p:nvCxnSpPr>
        <p:spPr>
          <a:xfrm>
            <a:off x="5135915" y="1911387"/>
            <a:ext cx="0" cy="3660861"/>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565903" y="2018694"/>
            <a:ext cx="3451666" cy="2616101"/>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الحساب:</a:t>
            </a:r>
          </a:p>
          <a:p>
            <a:pPr algn="r" rtl="1"/>
            <a:r>
              <a:rPr lang="ar-EG" dirty="0">
                <a:latin typeface="Calibri" panose="020F0502020204030204" pitchFamily="34" charset="0"/>
                <a:cs typeface="Calibri" panose="020F0502020204030204" pitchFamily="34" charset="0"/>
              </a:rPr>
              <a:t>1. </a:t>
            </a:r>
            <a:r>
              <a:rPr lang="ar-EG" b="1" dirty="0"/>
              <a:t>حساب </a:t>
            </a:r>
            <a:r>
              <a:rPr lang="en-MY" b="1" dirty="0"/>
              <a:t>CAC</a:t>
            </a:r>
            <a:r>
              <a:rPr lang="en-MY" dirty="0"/>
              <a:t>:</a:t>
            </a:r>
            <a:r>
              <a:rPr lang="ar-EG" dirty="0">
                <a:latin typeface="Calibri" panose="020F0502020204030204" pitchFamily="34" charset="0"/>
                <a:cs typeface="Calibri" panose="020F0502020204030204" pitchFamily="34" charset="0"/>
              </a:rPr>
              <a:t>:</a:t>
            </a:r>
            <a:endParaRPr lang="en-US" sz="1400" dirty="0"/>
          </a:p>
          <a:p>
            <a:pPr algn="r" rtl="1"/>
            <a:endParaRPr lang="en-US" sz="1400" dirty="0"/>
          </a:p>
          <a:p>
            <a:pPr algn="r" rtl="1"/>
            <a:r>
              <a:rPr lang="ar-EG" sz="1400" b="1" dirty="0"/>
              <a:t>2</a:t>
            </a:r>
            <a:r>
              <a:rPr lang="ar-EG" dirty="0">
                <a:latin typeface="Calibri" panose="020F0502020204030204" pitchFamily="34" charset="0"/>
                <a:cs typeface="Calibri" panose="020F0502020204030204" pitchFamily="34" charset="0"/>
              </a:rPr>
              <a:t>. </a:t>
            </a:r>
            <a:r>
              <a:rPr lang="ar-EG" dirty="0"/>
              <a:t>في الخانة </a:t>
            </a:r>
            <a:r>
              <a:rPr lang="en-MY" dirty="0" err="1"/>
              <a:t>C2</a:t>
            </a:r>
            <a:r>
              <a:rPr lang="en-MY" dirty="0"/>
              <a:t>، </a:t>
            </a:r>
            <a:r>
              <a:rPr lang="ar-EG" dirty="0"/>
              <a:t>أدخل الصيغة:</a:t>
            </a:r>
            <a:r>
              <a:rPr lang="ar-EG" dirty="0">
                <a:latin typeface="Calibri" panose="020F0502020204030204" pitchFamily="34" charset="0"/>
                <a:cs typeface="Calibri" panose="020F0502020204030204" pitchFamily="34" charset="0"/>
              </a:rPr>
              <a:t>:</a:t>
            </a:r>
            <a:r>
              <a:rPr lang="en-MY" dirty="0"/>
              <a:t>=</a:t>
            </a:r>
            <a:r>
              <a:rPr lang="en-MY" dirty="0" err="1"/>
              <a:t>A2</a:t>
            </a:r>
            <a:r>
              <a:rPr lang="en-MY" dirty="0"/>
              <a:t>/</a:t>
            </a:r>
            <a:r>
              <a:rPr lang="en-MY" dirty="0" err="1"/>
              <a:t>B2</a:t>
            </a:r>
            <a:endParaRPr lang="ar-EG" sz="1400" b="1" dirty="0"/>
          </a:p>
          <a:p>
            <a:pPr algn="r" rtl="1"/>
            <a:r>
              <a:rPr lang="ar-EG" sz="1400" b="1" dirty="0"/>
              <a:t>حساب الإجمالي:</a:t>
            </a:r>
          </a:p>
          <a:p>
            <a:pPr algn="r" rtl="1"/>
            <a:r>
              <a:rPr lang="ar-EG" sz="1400" b="1" dirty="0"/>
              <a:t>في الخانة </a:t>
            </a:r>
            <a:r>
              <a:rPr lang="en-MY" sz="1400" b="1" dirty="0" err="1"/>
              <a:t>A5</a:t>
            </a:r>
            <a:r>
              <a:rPr lang="en-MY" sz="1400" b="1" dirty="0"/>
              <a:t>، </a:t>
            </a:r>
            <a:r>
              <a:rPr lang="ar-EG" sz="1400" b="1" dirty="0"/>
              <a:t>اكتب "إجمالي".</a:t>
            </a:r>
          </a:p>
          <a:p>
            <a:pPr algn="r" rtl="1"/>
            <a:r>
              <a:rPr lang="ar-EG" sz="1400" b="1" dirty="0"/>
              <a:t>في الخانة </a:t>
            </a:r>
            <a:r>
              <a:rPr lang="en-MY" sz="1400" b="1" dirty="0" err="1"/>
              <a:t>A6</a:t>
            </a:r>
            <a:r>
              <a:rPr lang="en-MY" sz="1400" b="1" dirty="0"/>
              <a:t>، </a:t>
            </a:r>
            <a:r>
              <a:rPr lang="ar-EG" sz="1400" b="1" dirty="0"/>
              <a:t>استخدم الصيغة:</a:t>
            </a:r>
            <a:r>
              <a:rPr lang="ar-EG" dirty="0">
                <a:latin typeface="Calibri" panose="020F0502020204030204" pitchFamily="34" charset="0"/>
                <a:cs typeface="Calibri" panose="020F0502020204030204" pitchFamily="34" charset="0"/>
              </a:rPr>
              <a:t>.</a:t>
            </a:r>
          </a:p>
          <a:p>
            <a:pPr algn="r" rtl="1"/>
            <a:r>
              <a:rPr lang="en-MY" dirty="0"/>
              <a:t>=SUM(</a:t>
            </a:r>
            <a:r>
              <a:rPr lang="en-MY" dirty="0" err="1"/>
              <a:t>A2:A4</a:t>
            </a:r>
            <a:r>
              <a:rPr lang="en-MY" dirty="0"/>
              <a:t>)</a:t>
            </a:r>
            <a:endParaRPr lang="ar-EG" dirty="0">
              <a:latin typeface="Calibri" panose="020F0502020204030204" pitchFamily="34" charset="0"/>
              <a:cs typeface="Calibri" panose="020F0502020204030204" pitchFamily="34" charset="0"/>
            </a:endParaRPr>
          </a:p>
          <a:p>
            <a:pPr algn="r" rtl="1"/>
            <a:endParaRPr lang="ar-EG" dirty="0">
              <a:latin typeface="Calibri" panose="020F0502020204030204" pitchFamily="34" charset="0"/>
              <a:cs typeface="Calibri" panose="020F0502020204030204" pitchFamily="34" charset="0"/>
            </a:endParaRPr>
          </a:p>
          <a:p>
            <a:pPr algn="r" rtl="1"/>
            <a:endParaRPr lang="en-MY" sz="1400" dirty="0"/>
          </a:p>
        </p:txBody>
      </p:sp>
      <p:graphicFrame>
        <p:nvGraphicFramePr>
          <p:cNvPr id="9" name="Table 8"/>
          <p:cNvGraphicFramePr>
            <a:graphicFrameLocks noGrp="1"/>
          </p:cNvGraphicFramePr>
          <p:nvPr>
            <p:extLst>
              <p:ext uri="{D42A27DB-BD31-4B8C-83A1-F6EECF244321}">
                <p14:modId xmlns:p14="http://schemas.microsoft.com/office/powerpoint/2010/main" val="4178492846"/>
              </p:ext>
            </p:extLst>
          </p:nvPr>
        </p:nvGraphicFramePr>
        <p:xfrm>
          <a:off x="1228414" y="4101588"/>
          <a:ext cx="3810000" cy="1470660"/>
        </p:xfrm>
        <a:graphic>
          <a:graphicData uri="http://schemas.openxmlformats.org/drawingml/2006/table">
            <a:tbl>
              <a:tblPr/>
              <a:tblGrid>
                <a:gridCol w="1822450">
                  <a:extLst>
                    <a:ext uri="{9D8B030D-6E8A-4147-A177-3AD203B41FA5}">
                      <a16:colId xmlns:a16="http://schemas.microsoft.com/office/drawing/2014/main" val="20000"/>
                    </a:ext>
                  </a:extLst>
                </a:gridCol>
                <a:gridCol w="82550">
                  <a:extLst>
                    <a:ext uri="{9D8B030D-6E8A-4147-A177-3AD203B41FA5}">
                      <a16:colId xmlns:a16="http://schemas.microsoft.com/office/drawing/2014/main" val="20001"/>
                    </a:ext>
                  </a:extLst>
                </a:gridCol>
                <a:gridCol w="952500">
                  <a:extLst>
                    <a:ext uri="{9D8B030D-6E8A-4147-A177-3AD203B41FA5}">
                      <a16:colId xmlns:a16="http://schemas.microsoft.com/office/drawing/2014/main" val="20002"/>
                    </a:ext>
                  </a:extLst>
                </a:gridCol>
                <a:gridCol w="952500">
                  <a:extLst>
                    <a:ext uri="{9D8B030D-6E8A-4147-A177-3AD203B41FA5}">
                      <a16:colId xmlns:a16="http://schemas.microsoft.com/office/drawing/2014/main" val="20003"/>
                    </a:ext>
                  </a:extLst>
                </a:gridCol>
              </a:tblGrid>
              <a:tr h="200025">
                <a:tc>
                  <a:txBody>
                    <a:bodyPr/>
                    <a:lstStyle/>
                    <a:p>
                      <a:pPr algn="ctr" rtl="0" fontAlgn="b"/>
                      <a:r>
                        <a:rPr lang="en-US" sz="1400" dirty="0" err="1">
                          <a:effectLst/>
                        </a:rPr>
                        <a:t>CAC</a:t>
                      </a:r>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endParaRPr lang="en-MY" sz="140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sz="1400" dirty="0">
                          <a:effectLst/>
                        </a:rPr>
                        <a:t>عدد العملاء</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sz="1400" dirty="0">
                          <a:effectLst/>
                        </a:rPr>
                        <a:t>التكاليف </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0"/>
                  </a:ext>
                </a:extLst>
              </a:tr>
              <a:tr h="200025">
                <a:tc>
                  <a:txBody>
                    <a:bodyPr/>
                    <a:lstStyle/>
                    <a:p>
                      <a:pPr algn="ctr" rtl="0" fontAlgn="b"/>
                      <a:r>
                        <a:rPr lang="en-MY" sz="1400" dirty="0">
                          <a:effectLst/>
                        </a:rPr>
                        <a:t>100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a:endParaRPr lang="en-MY" sz="1400" dirty="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50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5000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1"/>
                  </a:ext>
                </a:extLst>
              </a:tr>
              <a:tr h="200025">
                <a:tc>
                  <a:txBody>
                    <a:bodyPr/>
                    <a:lstStyle/>
                    <a:p>
                      <a:pPr algn="ctr" rtl="0" fontAlgn="b"/>
                      <a:r>
                        <a:rPr lang="en-MY" sz="1400" dirty="0">
                          <a:effectLst/>
                        </a:rPr>
                        <a:t>60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a:endParaRPr lang="en-MY" sz="140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50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3000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2"/>
                  </a:ext>
                </a:extLst>
              </a:tr>
              <a:tr h="200025">
                <a:tc>
                  <a:txBody>
                    <a:bodyPr/>
                    <a:lstStyle/>
                    <a:p>
                      <a:pPr algn="ctr" rtl="0" fontAlgn="b"/>
                      <a:r>
                        <a:rPr lang="en-MY" sz="1400" dirty="0">
                          <a:effectLst/>
                        </a:rPr>
                        <a:t>100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a:endParaRPr lang="en-MY" sz="140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20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2000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3"/>
                  </a:ext>
                </a:extLst>
              </a:tr>
              <a:tr h="20002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MY" sz="1400" dirty="0">
                          <a:effectLst/>
                        </a:rPr>
                        <a:t>260</a:t>
                      </a:r>
                    </a:p>
                    <a:p>
                      <a:pPr algn="ctr" rtl="0" fontAlgn="b"/>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MY" sz="1400" dirty="0">
                          <a:effectLst/>
                        </a:rPr>
                        <a:t>120</a:t>
                      </a:r>
                    </a:p>
                    <a:p>
                      <a:pPr algn="ctr" rtl="0" fontAlgn="b"/>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sz="1400" dirty="0">
                          <a:effectLst/>
                        </a:rPr>
                        <a:t>الاجمالي</a:t>
                      </a:r>
                      <a:r>
                        <a:rPr lang="ar-EG" sz="1400" baseline="0" dirty="0">
                          <a:effectLst/>
                        </a:rPr>
                        <a:t> =10000</a:t>
                      </a:r>
                      <a:r>
                        <a:rPr lang="ar-EG" sz="1400" dirty="0">
                          <a:effectLst/>
                        </a:rPr>
                        <a:t> </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10" name="Picture 9"/>
          <p:cNvPicPr>
            <a:picLocks noChangeAspect="1"/>
          </p:cNvPicPr>
          <p:nvPr/>
        </p:nvPicPr>
        <p:blipFill>
          <a:blip r:embed="rId4"/>
          <a:stretch>
            <a:fillRect/>
          </a:stretch>
        </p:blipFill>
        <p:spPr>
          <a:xfrm>
            <a:off x="-357001" y="2905525"/>
            <a:ext cx="1548695" cy="1452995"/>
          </a:xfrm>
          <a:prstGeom prst="rect">
            <a:avLst/>
          </a:prstGeom>
        </p:spPr>
      </p:pic>
    </p:spTree>
    <p:extLst>
      <p:ext uri="{BB962C8B-B14F-4D97-AF65-F5344CB8AC3E}">
        <p14:creationId xmlns:p14="http://schemas.microsoft.com/office/powerpoint/2010/main" val="925010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901206" y="4192763"/>
            <a:ext cx="4747323" cy="2947345"/>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lvl="0" algn="ctr" rtl="1">
              <a:lnSpc>
                <a:spcPct val="120000"/>
              </a:lnSpc>
            </a:pPr>
            <a:r>
              <a:rPr lang="en-MY" sz="2800" b="1" dirty="0">
                <a:latin typeface="Calibri" panose="020F0502020204030204" pitchFamily="34" charset="0"/>
                <a:cs typeface="Calibri" panose="020F0502020204030204" pitchFamily="34" charset="0"/>
              </a:rPr>
              <a:t> </a:t>
            </a:r>
          </a:p>
          <a:p>
            <a:pPr algn="ctr" rtl="1">
              <a:lnSpc>
                <a:spcPct val="120000"/>
              </a:lnSpc>
            </a:pPr>
            <a:r>
              <a:rPr lang="ar-EG" sz="2800" b="1" dirty="0">
                <a:latin typeface="Calibri" panose="020F0502020204030204" pitchFamily="34" charset="0"/>
                <a:cs typeface="Calibri" panose="020F0502020204030204" pitchFamily="34" charset="0"/>
              </a:rPr>
              <a:t> قيمة عمر العميل </a:t>
            </a:r>
          </a:p>
          <a:p>
            <a:pPr algn="ctr" rtl="1">
              <a:lnSpc>
                <a:spcPct val="120000"/>
              </a:lnSpc>
            </a:pPr>
            <a:r>
              <a:rPr lang="ar-EG" sz="2800" b="1" dirty="0">
                <a:latin typeface="Calibri" panose="020F0502020204030204" pitchFamily="34" charset="0"/>
                <a:cs typeface="Calibri" panose="020F0502020204030204" pitchFamily="34" charset="0"/>
              </a:rPr>
              <a:t>(</a:t>
            </a:r>
            <a:r>
              <a:rPr lang="en-MY" sz="2800" b="1" dirty="0">
                <a:latin typeface="Calibri" panose="020F0502020204030204" pitchFamily="34" charset="0"/>
                <a:cs typeface="Calibri" panose="020F0502020204030204" pitchFamily="34" charset="0"/>
              </a:rPr>
              <a:t>Customer Lifetime Value - CLV)</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4405522" y="1618566"/>
            <a:ext cx="8466655" cy="1015663"/>
          </a:xfrm>
          <a:prstGeom prst="rect">
            <a:avLst/>
          </a:prstGeom>
          <a:noFill/>
        </p:spPr>
        <p:txBody>
          <a:bodyPr wrap="square" rtlCol="0">
            <a:spAutoFit/>
          </a:bodyPr>
          <a:lstStyle/>
          <a:p>
            <a:pPr lvl="0" algn="ctr" rtl="1"/>
            <a:r>
              <a:rPr lang="ar-EG" sz="3200" b="1" dirty="0"/>
              <a:t>3</a:t>
            </a:r>
            <a:r>
              <a:rPr lang="ar-EG" sz="3200" b="1" dirty="0">
                <a:latin typeface="Calibri" panose="020F0502020204030204" pitchFamily="34" charset="0"/>
                <a:cs typeface="Calibri" panose="020F0502020204030204" pitchFamily="34" charset="0"/>
              </a:rPr>
              <a:t>.قيمة عمر العميل </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3397212" y="2138562"/>
            <a:ext cx="6642266" cy="3416320"/>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	هي مقياس يُستخدم لتحديد القيمة الإجمالية التي يمكن أن تجنيها الشركة من عميل معين خلال فترة تعامله معها. تعتبر هذه القيمة مهمة لأنه </a:t>
            </a:r>
            <a:r>
              <a:rPr lang="ar-EG" sz="2400" b="1" dirty="0">
                <a:latin typeface="Calibri" panose="020F0502020204030204" pitchFamily="34" charset="0"/>
                <a:cs typeface="Calibri" panose="020F0502020204030204" pitchFamily="34" charset="0"/>
              </a:rPr>
              <a:t>تساعد الشركات على فهم مدى استثمارها </a:t>
            </a:r>
            <a:r>
              <a:rPr lang="ar-EG" sz="2400" dirty="0">
                <a:latin typeface="Calibri" panose="020F0502020204030204" pitchFamily="34" charset="0"/>
                <a:cs typeface="Calibri" panose="020F0502020204030204" pitchFamily="34" charset="0"/>
              </a:rPr>
              <a:t>في اكتساب العملاء والاحتفاظ بهم، مما يؤثر على استراتيجيات التسويق والمبيعات وخدمة العملاء.</a:t>
            </a:r>
          </a:p>
          <a:p>
            <a:pPr lvl="0" algn="just" rtl="1"/>
            <a:r>
              <a:rPr lang="ar-EG" sz="2400" dirty="0">
                <a:latin typeface="Calibri" panose="020F0502020204030204" pitchFamily="34" charset="0"/>
                <a:cs typeface="Calibri" panose="020F0502020204030204" pitchFamily="34" charset="0"/>
              </a:rPr>
              <a:t>لحساب قيمة عمر العميل، </a:t>
            </a:r>
            <a:r>
              <a:rPr lang="ar-EG" sz="2400" b="1" dirty="0">
                <a:latin typeface="Calibri" panose="020F0502020204030204" pitchFamily="34" charset="0"/>
                <a:cs typeface="Calibri" panose="020F0502020204030204" pitchFamily="34" charset="0"/>
              </a:rPr>
              <a:t>يمكن استخدام المعادلة التالية:</a:t>
            </a:r>
          </a:p>
          <a:p>
            <a:pPr lvl="0" algn="just" rtl="1"/>
            <a:endParaRPr lang="ar-EG" sz="2400" dirty="0">
              <a:latin typeface="Calibri" panose="020F0502020204030204" pitchFamily="34" charset="0"/>
              <a:cs typeface="Calibri" panose="020F0502020204030204" pitchFamily="34" charset="0"/>
            </a:endParaRPr>
          </a:p>
          <a:p>
            <a:pPr lvl="0" algn="r" rtl="1"/>
            <a:r>
              <a:rPr lang="en-MY" sz="2400" b="1" dirty="0">
                <a:latin typeface="Calibri" panose="020F0502020204030204" pitchFamily="34" charset="0"/>
                <a:cs typeface="Calibri" panose="020F0502020204030204" pitchFamily="34" charset="0"/>
              </a:rPr>
              <a:t>CLV</a:t>
            </a:r>
            <a:r>
              <a:rPr lang="ar-EG" sz="2400" b="1" dirty="0">
                <a:latin typeface="Calibri" panose="020F0502020204030204" pitchFamily="34" charset="0"/>
                <a:cs typeface="Calibri" panose="020F0502020204030204" pitchFamily="34" charset="0"/>
              </a:rPr>
              <a:t>  </a:t>
            </a:r>
            <a:r>
              <a:rPr lang="en-MY" sz="2400" b="1" dirty="0">
                <a:latin typeface="Calibri" panose="020F0502020204030204" pitchFamily="34" charset="0"/>
                <a:cs typeface="Calibri" panose="020F0502020204030204" pitchFamily="34" charset="0"/>
              </a:rPr>
              <a:t>=</a:t>
            </a:r>
            <a:r>
              <a:rPr lang="ar-EG" sz="2400" b="1" dirty="0">
                <a:latin typeface="Calibri" panose="020F0502020204030204" pitchFamily="34" charset="0"/>
                <a:cs typeface="Calibri" panose="020F0502020204030204" pitchFamily="34" charset="0"/>
              </a:rPr>
              <a:t>قيمة الشراء السنوية×متوسط مدة العلاقة (بالسنوات)</a:t>
            </a:r>
          </a:p>
          <a:p>
            <a:pPr lvl="0" algn="just" rtl="1"/>
            <a:r>
              <a:rPr lang="ar-EG" sz="2400" dirty="0">
                <a:latin typeface="Calibri" panose="020F0502020204030204" pitchFamily="34" charset="0"/>
                <a:cs typeface="Calibri" panose="020F0502020204030204" pitchFamily="34" charset="0"/>
              </a:rPr>
              <a:t>	</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1290550" y="3291915"/>
            <a:ext cx="2007807" cy="1780148"/>
          </a:xfrm>
          <a:prstGeom prst="rect">
            <a:avLst/>
          </a:prstGeom>
        </p:spPr>
      </p:pic>
    </p:spTree>
    <p:extLst>
      <p:ext uri="{BB962C8B-B14F-4D97-AF65-F5344CB8AC3E}">
        <p14:creationId xmlns:p14="http://schemas.microsoft.com/office/powerpoint/2010/main" val="1484456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734001" y="1622962"/>
            <a:ext cx="8466655" cy="1015663"/>
          </a:xfrm>
          <a:prstGeom prst="rect">
            <a:avLst/>
          </a:prstGeom>
          <a:noFill/>
        </p:spPr>
        <p:txBody>
          <a:bodyPr wrap="square" rtlCol="0">
            <a:spAutoFit/>
          </a:bodyPr>
          <a:lstStyle/>
          <a:p>
            <a:pPr lvl="0" algn="ctr" rtl="1"/>
            <a:r>
              <a:rPr lang="ar-EG" sz="3200" b="1" dirty="0"/>
              <a:t>3</a:t>
            </a:r>
            <a:r>
              <a:rPr lang="ar-EG" sz="3200" b="1" dirty="0">
                <a:latin typeface="Calibri" panose="020F0502020204030204" pitchFamily="34" charset="0"/>
                <a:cs typeface="Calibri" panose="020F0502020204030204" pitchFamily="34" charset="0"/>
              </a:rPr>
              <a:t>. فوائد حساب قيمة عمر العميل </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3397212" y="2293195"/>
            <a:ext cx="6642266" cy="3785652"/>
          </a:xfrm>
          <a:prstGeom prst="rect">
            <a:avLst/>
          </a:prstGeom>
          <a:noFill/>
        </p:spPr>
        <p:txBody>
          <a:bodyPr wrap="square" rtlCol="0">
            <a:spAutoFit/>
          </a:bodyPr>
          <a:lstStyle/>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توجيه الاستثمارات</a:t>
            </a:r>
            <a:r>
              <a:rPr lang="ar-EG" sz="2400" dirty="0">
                <a:latin typeface="Calibri" panose="020F0502020204030204" pitchFamily="34" charset="0"/>
                <a:cs typeface="Calibri" panose="020F0502020204030204" pitchFamily="34" charset="0"/>
              </a:rPr>
              <a:t>: يساعد هذا المقياس على تحديد مقدار ما يمكنك إنفاقه لاكتساب عميل جديد</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مع الحفاظ على الربحية.</a:t>
            </a:r>
          </a:p>
          <a:p>
            <a:pPr marL="342900" indent="-342900" algn="r" rtl="1">
              <a:buFont typeface="Wingdings" panose="05000000000000000000" pitchFamily="2" charset="2"/>
              <a:buChar char="ü"/>
            </a:pPr>
            <a:endParaRPr lang="ar-EG"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تحسين استراتيجيات الاحتفاظ</a:t>
            </a:r>
            <a:r>
              <a:rPr lang="ar-EG" sz="2400" dirty="0">
                <a:latin typeface="Calibri" panose="020F0502020204030204" pitchFamily="34" charset="0"/>
                <a:cs typeface="Calibri" panose="020F0502020204030204" pitchFamily="34" charset="0"/>
              </a:rPr>
              <a:t>: فهم </a:t>
            </a:r>
            <a:r>
              <a:rPr lang="ar-EG" sz="2400" b="1" dirty="0">
                <a:latin typeface="Calibri" panose="020F0502020204030204" pitchFamily="34" charset="0"/>
                <a:cs typeface="Calibri" panose="020F0502020204030204" pitchFamily="34" charset="0"/>
              </a:rPr>
              <a:t>قيمة عمر العميل</a:t>
            </a:r>
            <a:r>
              <a:rPr lang="en-MY" sz="2400" b="1"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أن يساعدك في تصميم استراتيجيات فعّالة للاحتفاظ بالعملاء وزيادة ولائهم.</a:t>
            </a:r>
          </a:p>
          <a:p>
            <a:pPr marL="342900" indent="-3429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حساب </a:t>
            </a:r>
            <a:r>
              <a:rPr lang="ar-EG" sz="2400" b="1" dirty="0">
                <a:latin typeface="Calibri" panose="020F0502020204030204" pitchFamily="34" charset="0"/>
                <a:cs typeface="Calibri" panose="020F0502020204030204" pitchFamily="34" charset="0"/>
              </a:rPr>
              <a:t>قيمة عمر العميل</a:t>
            </a:r>
            <a:r>
              <a:rPr lang="en-MY" sz="2400" b="1"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يعد أداة مهمة لتحسين الأداء المالي للشركة وزيادة عائد الاستثمار.</a:t>
            </a:r>
          </a:p>
          <a:p>
            <a:pPr marL="457200" lvl="0" indent="-457200" algn="r" rtl="1">
              <a:buFont typeface="Arial" panose="020B0604020202020204" pitchFamily="34" charset="0"/>
              <a:buChar char="•"/>
            </a:pPr>
            <a:r>
              <a:rPr lang="ar-EG" sz="2400" dirty="0">
                <a:latin typeface="Calibri" panose="020F0502020204030204" pitchFamily="34" charset="0"/>
                <a:cs typeface="Calibri" panose="020F0502020204030204" pitchFamily="34" charset="0"/>
              </a:rPr>
              <a:t>.</a:t>
            </a:r>
          </a:p>
          <a:p>
            <a:pPr lvl="0" algn="just" rtl="1"/>
            <a:r>
              <a:rPr lang="ar-EG" sz="2400" dirty="0">
                <a:latin typeface="Calibri" panose="020F0502020204030204" pitchFamily="34" charset="0"/>
                <a:cs typeface="Calibri" panose="020F0502020204030204" pitchFamily="34" charset="0"/>
              </a:rPr>
              <a:t>	</a:t>
            </a:r>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277100" y="2638625"/>
            <a:ext cx="2456901" cy="2530059"/>
          </a:xfrm>
          <a:prstGeom prst="rect">
            <a:avLst/>
          </a:prstGeom>
        </p:spPr>
      </p:pic>
    </p:spTree>
    <p:extLst>
      <p:ext uri="{BB962C8B-B14F-4D97-AF65-F5344CB8AC3E}">
        <p14:creationId xmlns:p14="http://schemas.microsoft.com/office/powerpoint/2010/main" val="4158044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النتائج:</a:t>
            </a:r>
          </a:p>
          <a:p>
            <a:pPr>
              <a:buFont typeface="Arial" panose="020B0604020202020204" pitchFamily="34" charset="0"/>
              <a:buChar char="•"/>
            </a:pPr>
            <a:r>
              <a:rPr lang="ar-EG" b="1"/>
              <a:t>قيمة عمر العميل (</a:t>
            </a:r>
            <a:r>
              <a:rPr lang="en-MY" b="1"/>
              <a:t>CLV)</a:t>
            </a:r>
            <a:r>
              <a:rPr lang="en-MY"/>
              <a:t> </a:t>
            </a:r>
            <a:r>
              <a:rPr lang="ar-EG"/>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165709" y="1543501"/>
            <a:ext cx="8466655" cy="1015663"/>
          </a:xfrm>
          <a:prstGeom prst="rect">
            <a:avLst/>
          </a:prstGeom>
          <a:noFill/>
        </p:spPr>
        <p:txBody>
          <a:bodyPr wrap="square" rtlCol="0">
            <a:spAutoFit/>
          </a:bodyPr>
          <a:lstStyle/>
          <a:p>
            <a:pPr lvl="0" algn="ctr" rtl="1"/>
            <a:r>
              <a:rPr lang="ar-EG" sz="3200" b="1" dirty="0">
                <a:latin typeface="Calibri" panose="020F0502020204030204" pitchFamily="34" charset="0"/>
                <a:cs typeface="Calibri" panose="020F0502020204030204" pitchFamily="34" charset="0"/>
              </a:rPr>
              <a:t>3. </a:t>
            </a:r>
            <a:r>
              <a:rPr lang="ar-EG" sz="3200" b="1" dirty="0"/>
              <a:t>مثال عملي لحساب </a:t>
            </a:r>
            <a:r>
              <a:rPr lang="ar-EG" sz="3200" b="1" dirty="0">
                <a:latin typeface="Calibri" panose="020F0502020204030204" pitchFamily="34" charset="0"/>
                <a:cs typeface="Calibri" panose="020F0502020204030204" pitchFamily="34" charset="0"/>
              </a:rPr>
              <a:t>قيمة عمر العميل :</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5430510" y="2291923"/>
            <a:ext cx="4685180" cy="2585323"/>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الخطوات:</a:t>
            </a:r>
          </a:p>
          <a:p>
            <a:pPr marL="400050" indent="-400050" algn="r" rtl="1">
              <a:buFont typeface="+mj-lt"/>
              <a:buAutoNum type="romanLcPeriod"/>
            </a:pPr>
            <a:r>
              <a:rPr lang="ar-EG" dirty="0">
                <a:latin typeface="Calibri" panose="020F0502020204030204" pitchFamily="34" charset="0"/>
                <a:cs typeface="Calibri" panose="020F0502020204030204" pitchFamily="34" charset="0"/>
              </a:rPr>
              <a:t>تحديد متوسط قيمة الشراء: لنفترض أن متوسط قيمة الشراء لكل عميل هو 100 دولار.</a:t>
            </a:r>
          </a:p>
          <a:p>
            <a:pPr marL="400050" indent="-400050" algn="r" rtl="1">
              <a:buFont typeface="+mj-lt"/>
              <a:buAutoNum type="romanLcPeriod"/>
            </a:pPr>
            <a:endParaRPr lang="ar-EG"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dirty="0">
                <a:latin typeface="Calibri" panose="020F0502020204030204" pitchFamily="34" charset="0"/>
                <a:cs typeface="Calibri" panose="020F0502020204030204" pitchFamily="34" charset="0"/>
              </a:rPr>
              <a:t>تحديد عدد مرات الشراء سنويًا: </a:t>
            </a:r>
            <a:r>
              <a:rPr lang="ar-EG" b="1" dirty="0">
                <a:latin typeface="Calibri" panose="020F0502020204030204" pitchFamily="34" charset="0"/>
                <a:cs typeface="Calibri" panose="020F0502020204030204" pitchFamily="34" charset="0"/>
              </a:rPr>
              <a:t>لنفترض أن العميل يقوم بإجراء 5 عمليات شراء في السنة</a:t>
            </a:r>
            <a:r>
              <a:rPr lang="ar-EG" dirty="0">
                <a:latin typeface="Calibri" panose="020F0502020204030204" pitchFamily="34" charset="0"/>
                <a:cs typeface="Calibri" panose="020F0502020204030204" pitchFamily="34" charset="0"/>
              </a:rPr>
              <a:t>.</a:t>
            </a:r>
          </a:p>
          <a:p>
            <a:pPr marL="400050" indent="-400050" algn="r" rtl="1">
              <a:buFont typeface="+mj-lt"/>
              <a:buAutoNum type="romanLcPeriod"/>
            </a:pPr>
            <a:endParaRPr lang="ar-EG"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dirty="0">
                <a:latin typeface="Calibri" panose="020F0502020204030204" pitchFamily="34" charset="0"/>
                <a:cs typeface="Calibri" panose="020F0502020204030204" pitchFamily="34" charset="0"/>
              </a:rPr>
              <a:t>تحديد متوسط مدة علاقة العميل مع الشركة: لنفترض أن متوسط مدة علاقة العميل هو 3 سنوات</a:t>
            </a:r>
            <a:r>
              <a:rPr lang="ar-EG" dirty="0"/>
              <a:t>.</a:t>
            </a:r>
          </a:p>
        </p:txBody>
      </p:sp>
      <p:cxnSp>
        <p:nvCxnSpPr>
          <p:cNvPr id="6" name="Straight Connector 5"/>
          <p:cNvCxnSpPr/>
          <p:nvPr/>
        </p:nvCxnSpPr>
        <p:spPr>
          <a:xfrm>
            <a:off x="5123305" y="1754155"/>
            <a:ext cx="0" cy="3660861"/>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308132" y="1911387"/>
            <a:ext cx="3451666" cy="3908762"/>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الحساب:</a:t>
            </a:r>
          </a:p>
          <a:p>
            <a:pPr algn="r"/>
            <a:r>
              <a:rPr lang="ar-EG" dirty="0">
                <a:latin typeface="Calibri" panose="020F0502020204030204" pitchFamily="34" charset="0"/>
                <a:cs typeface="Calibri" panose="020F0502020204030204" pitchFamily="34" charset="0"/>
              </a:rPr>
              <a:t>1.حساب قيمة الشراء السنوية:</a:t>
            </a:r>
          </a:p>
          <a:p>
            <a:pPr algn="r" rtl="1"/>
            <a:endParaRPr lang="ar-EG" sz="1400" b="1" dirty="0"/>
          </a:p>
          <a:p>
            <a:pPr algn="r" rtl="1"/>
            <a:endParaRPr lang="en-US" sz="1400" dirty="0"/>
          </a:p>
          <a:p>
            <a:pPr algn="r" rtl="1"/>
            <a:endParaRPr lang="en-US" sz="1400" dirty="0"/>
          </a:p>
          <a:p>
            <a:pPr algn="r" rtl="1"/>
            <a:endParaRPr lang="en-US" sz="1400" dirty="0"/>
          </a:p>
          <a:p>
            <a:pPr algn="r" rtl="1"/>
            <a:r>
              <a:rPr lang="ar-EG" sz="1400" b="1" dirty="0"/>
              <a:t>2</a:t>
            </a:r>
            <a:r>
              <a:rPr lang="ar-EG" dirty="0">
                <a:latin typeface="Calibri" panose="020F0502020204030204" pitchFamily="34" charset="0"/>
                <a:cs typeface="Calibri" panose="020F0502020204030204" pitchFamily="34" charset="0"/>
              </a:rPr>
              <a:t>. احتساب </a:t>
            </a:r>
            <a:r>
              <a:rPr lang="en-MY" dirty="0">
                <a:latin typeface="Calibri" panose="020F0502020204030204" pitchFamily="34" charset="0"/>
                <a:cs typeface="Calibri" panose="020F0502020204030204" pitchFamily="34" charset="0"/>
              </a:rPr>
              <a:t>CLV</a:t>
            </a:r>
            <a:r>
              <a:rPr lang="ar-EG" dirty="0">
                <a:latin typeface="Calibri" panose="020F0502020204030204" pitchFamily="34" charset="0"/>
                <a:cs typeface="Calibri" panose="020F0502020204030204" pitchFamily="34" charset="0"/>
              </a:rPr>
              <a:t>:</a:t>
            </a:r>
          </a:p>
          <a:p>
            <a:pPr algn="r" rtl="1"/>
            <a:endParaRPr lang="ar-EG" sz="1400" b="1" dirty="0"/>
          </a:p>
          <a:p>
            <a:pPr algn="r" rtl="1"/>
            <a:endParaRPr lang="ar-EG" sz="1400" b="1" dirty="0"/>
          </a:p>
          <a:p>
            <a:pPr algn="r" rtl="1"/>
            <a:endParaRPr lang="ar-EG" sz="1400" b="1" dirty="0"/>
          </a:p>
          <a:p>
            <a:pPr algn="r" rtl="1"/>
            <a:endParaRPr lang="ar-EG" sz="1400" b="1" dirty="0"/>
          </a:p>
          <a:p>
            <a:pPr algn="r" rtl="1"/>
            <a:endParaRPr lang="ar-EG" sz="1400" b="1" dirty="0"/>
          </a:p>
          <a:p>
            <a:pPr algn="r"/>
            <a:r>
              <a:rPr lang="ar-EG" dirty="0">
                <a:latin typeface="Calibri" panose="020F0502020204030204" pitchFamily="34" charset="0"/>
                <a:cs typeface="Calibri" panose="020F0502020204030204" pitchFamily="34" charset="0"/>
              </a:rPr>
              <a:t>النتائج:</a:t>
            </a:r>
          </a:p>
          <a:p>
            <a:pPr algn="r" rtl="1"/>
            <a:r>
              <a:rPr lang="ar-EG" dirty="0">
                <a:latin typeface="Calibri" panose="020F0502020204030204" pitchFamily="34" charset="0"/>
                <a:cs typeface="Calibri" panose="020F0502020204030204" pitchFamily="34" charset="0"/>
              </a:rPr>
              <a:t>قيمة عمر العميل (</a:t>
            </a:r>
            <a:r>
              <a:rPr lang="en-MY" dirty="0">
                <a:latin typeface="Calibri" panose="020F0502020204030204" pitchFamily="34" charset="0"/>
                <a:cs typeface="Calibri" panose="020F0502020204030204" pitchFamily="34" charset="0"/>
              </a:rPr>
              <a:t>CLV) </a:t>
            </a:r>
            <a:r>
              <a:rPr lang="ar-EG" dirty="0">
                <a:latin typeface="Calibri" panose="020F0502020204030204" pitchFamily="34" charset="0"/>
                <a:cs typeface="Calibri" panose="020F0502020204030204" pitchFamily="34" charset="0"/>
              </a:rPr>
              <a:t>هي 1500 دولار.</a:t>
            </a:r>
          </a:p>
          <a:p>
            <a:pPr algn="r" rtl="1"/>
            <a:endParaRPr lang="ar-EG" dirty="0">
              <a:latin typeface="Calibri" panose="020F0502020204030204" pitchFamily="34" charset="0"/>
              <a:cs typeface="Calibri" panose="020F0502020204030204" pitchFamily="34" charset="0"/>
            </a:endParaRPr>
          </a:p>
          <a:p>
            <a:pPr algn="r" rtl="1"/>
            <a:endParaRPr lang="en-MY" sz="1400" dirty="0"/>
          </a:p>
        </p:txBody>
      </p:sp>
      <p:pic>
        <p:nvPicPr>
          <p:cNvPr id="3" name="Picture 2"/>
          <p:cNvPicPr>
            <a:picLocks noChangeAspect="1"/>
          </p:cNvPicPr>
          <p:nvPr/>
        </p:nvPicPr>
        <p:blipFill>
          <a:blip r:embed="rId3"/>
          <a:stretch>
            <a:fillRect/>
          </a:stretch>
        </p:blipFill>
        <p:spPr>
          <a:xfrm>
            <a:off x="1473089" y="2769817"/>
            <a:ext cx="3662826" cy="485915"/>
          </a:xfrm>
          <a:prstGeom prst="rect">
            <a:avLst/>
          </a:prstGeom>
        </p:spPr>
      </p:pic>
      <p:pic>
        <p:nvPicPr>
          <p:cNvPr id="4" name="Picture 3"/>
          <p:cNvPicPr>
            <a:picLocks noChangeAspect="1"/>
          </p:cNvPicPr>
          <p:nvPr/>
        </p:nvPicPr>
        <p:blipFill>
          <a:blip r:embed="rId4"/>
          <a:stretch>
            <a:fillRect/>
          </a:stretch>
        </p:blipFill>
        <p:spPr>
          <a:xfrm>
            <a:off x="1708307" y="3960274"/>
            <a:ext cx="3322028" cy="648481"/>
          </a:xfrm>
          <a:prstGeom prst="rect">
            <a:avLst/>
          </a:prstGeom>
        </p:spPr>
      </p:pic>
    </p:spTree>
    <p:extLst>
      <p:ext uri="{BB962C8B-B14F-4D97-AF65-F5344CB8AC3E}">
        <p14:creationId xmlns:p14="http://schemas.microsoft.com/office/powerpoint/2010/main" val="3122800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089657"/>
          </a:xfrm>
          <a:prstGeom prst="rect">
            <a:avLst/>
          </a:prstGeom>
          <a:noFill/>
        </p:spPr>
        <p:txBody>
          <a:bodyPr wrap="square">
            <a:spAutoFit/>
          </a:bodyPr>
          <a:lstStyle/>
          <a:p>
            <a:pPr algn="ctr">
              <a:lnSpc>
                <a:spcPct val="120000"/>
              </a:lnSpc>
            </a:pPr>
            <a:r>
              <a:rPr lang="ar-EG" sz="2800" b="1" dirty="0">
                <a:latin typeface="Calibri" panose="020F0502020204030204" pitchFamily="34" charset="0"/>
                <a:cs typeface="Calibri" panose="020F0502020204030204" pitchFamily="34" charset="0"/>
              </a:rPr>
              <a:t>العائد على الاستثمار</a:t>
            </a:r>
          </a:p>
          <a:p>
            <a:pPr algn="ctr">
              <a:lnSpc>
                <a:spcPct val="120000"/>
              </a:lnSpc>
            </a:pPr>
            <a:r>
              <a:rPr lang="en-MY" sz="2800" dirty="0">
                <a:latin typeface="Calibri" panose="020F0502020204030204" pitchFamily="34" charset="0"/>
                <a:cs typeface="Calibri" panose="020F0502020204030204" pitchFamily="34" charset="0"/>
              </a:rPr>
              <a:t>Return on Investment - </a:t>
            </a:r>
            <a:r>
              <a:rPr lang="ar-EG" sz="2800" dirty="0">
                <a:latin typeface="Calibri" panose="020F0502020204030204" pitchFamily="34" charset="0"/>
                <a:cs typeface="Calibri" panose="020F0502020204030204" pitchFamily="34" charset="0"/>
              </a:rPr>
              <a:t>)</a:t>
            </a:r>
            <a:r>
              <a:rPr lang="en-MY" sz="2800" dirty="0">
                <a:latin typeface="Calibri" panose="020F0502020204030204" pitchFamily="34" charset="0"/>
                <a:cs typeface="Calibri" panose="020F0502020204030204" pitchFamily="34" charset="0"/>
              </a:rPr>
              <a:t>ROI)</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1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45251" y="1646817"/>
            <a:ext cx="8466655" cy="1015663"/>
          </a:xfrm>
          <a:prstGeom prst="rect">
            <a:avLst/>
          </a:prstGeom>
          <a:noFill/>
        </p:spPr>
        <p:txBody>
          <a:bodyPr wrap="square" rtlCol="0">
            <a:spAutoFit/>
          </a:bodyPr>
          <a:lstStyle/>
          <a:p>
            <a:pPr lvl="0" algn="ctr" rtl="1"/>
            <a:r>
              <a:rPr lang="ar-EG" sz="3200" b="1" dirty="0"/>
              <a:t>4</a:t>
            </a:r>
            <a:r>
              <a:rPr lang="ar-EG" sz="3200" b="1" dirty="0">
                <a:latin typeface="Calibri" panose="020F0502020204030204" pitchFamily="34" charset="0"/>
                <a:cs typeface="Calibri" panose="020F0502020204030204" pitchFamily="34" charset="0"/>
              </a:rPr>
              <a:t>. العائد على الاستثمار :</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4470699" y="2450858"/>
            <a:ext cx="5808245" cy="1569660"/>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العائد على الاستثمار </a:t>
            </a:r>
            <a:r>
              <a:rPr lang="en-MY" sz="2400" dirty="0">
                <a:latin typeface="Calibri" panose="020F0502020204030204" pitchFamily="34" charset="0"/>
                <a:cs typeface="Calibri" panose="020F0502020204030204" pitchFamily="34" charset="0"/>
              </a:rPr>
              <a:t>ROI) </a:t>
            </a:r>
            <a:r>
              <a:rPr lang="ar-EG" sz="2400" dirty="0">
                <a:latin typeface="Calibri" panose="020F0502020204030204" pitchFamily="34" charset="0"/>
                <a:cs typeface="Calibri" panose="020F0502020204030204" pitchFamily="34" charset="0"/>
              </a:rPr>
              <a:t> ) </a:t>
            </a:r>
            <a:r>
              <a:rPr lang="ar-EG" sz="2400" b="1" dirty="0">
                <a:latin typeface="Calibri" panose="020F0502020204030204" pitchFamily="34" charset="0"/>
                <a:cs typeface="Calibri" panose="020F0502020204030204" pitchFamily="34" charset="0"/>
              </a:rPr>
              <a:t>هو مقياس مالي يُستخدم لتقييم كفاءة استثمار أو لمقارنة كفاءة عدة استثمارات</a:t>
            </a:r>
            <a:r>
              <a:rPr lang="ar-EG" sz="2400" dirty="0">
                <a:latin typeface="Calibri" panose="020F0502020204030204" pitchFamily="34" charset="0"/>
                <a:cs typeface="Calibri" panose="020F0502020204030204" pitchFamily="34" charset="0"/>
              </a:rPr>
              <a:t>. يعكس </a:t>
            </a:r>
            <a:r>
              <a:rPr lang="en-MY" sz="2400" dirty="0">
                <a:latin typeface="Calibri" panose="020F0502020204030204" pitchFamily="34" charset="0"/>
                <a:cs typeface="Calibri" panose="020F0502020204030204" pitchFamily="34" charset="0"/>
              </a:rPr>
              <a:t>ROI </a:t>
            </a:r>
            <a:r>
              <a:rPr lang="ar-EG" sz="2400" dirty="0">
                <a:latin typeface="Calibri" panose="020F0502020204030204" pitchFamily="34" charset="0"/>
                <a:cs typeface="Calibri" panose="020F0502020204030204" pitchFamily="34" charset="0"/>
              </a:rPr>
              <a:t>العائد الذي تم تحقيقه من استثمار معين بالنسبة للتكاليف المرتبطة به.</a:t>
            </a:r>
          </a:p>
        </p:txBody>
      </p:sp>
      <p:pic>
        <p:nvPicPr>
          <p:cNvPr id="3" name="Picture 2"/>
          <p:cNvPicPr>
            <a:picLocks noChangeAspect="1"/>
          </p:cNvPicPr>
          <p:nvPr/>
        </p:nvPicPr>
        <p:blipFill>
          <a:blip r:embed="rId3"/>
          <a:stretch>
            <a:fillRect/>
          </a:stretch>
        </p:blipFill>
        <p:spPr>
          <a:xfrm>
            <a:off x="1333001" y="2945785"/>
            <a:ext cx="1828801" cy="1372476"/>
          </a:xfrm>
          <a:prstGeom prst="rect">
            <a:avLst/>
          </a:prstGeom>
        </p:spPr>
      </p:pic>
    </p:spTree>
    <p:extLst>
      <p:ext uri="{BB962C8B-B14F-4D97-AF65-F5344CB8AC3E}">
        <p14:creationId xmlns:p14="http://schemas.microsoft.com/office/powerpoint/2010/main" val="2671538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743325" y="1671526"/>
            <a:ext cx="8466655" cy="1015663"/>
          </a:xfrm>
          <a:prstGeom prst="rect">
            <a:avLst/>
          </a:prstGeom>
          <a:noFill/>
        </p:spPr>
        <p:txBody>
          <a:bodyPr wrap="square" rtlCol="0">
            <a:spAutoFit/>
          </a:bodyPr>
          <a:lstStyle/>
          <a:p>
            <a:pPr lvl="0" algn="ctr" rtl="1"/>
            <a:r>
              <a:rPr lang="ar-EG" sz="3200" b="1" dirty="0"/>
              <a:t>4</a:t>
            </a:r>
            <a:r>
              <a:rPr lang="ar-EG" sz="3200" b="1" dirty="0">
                <a:latin typeface="Calibri" panose="020F0502020204030204" pitchFamily="34" charset="0"/>
                <a:cs typeface="Calibri" panose="020F0502020204030204" pitchFamily="34" charset="0"/>
              </a:rPr>
              <a:t>. حساب العائد على الاستثمار :</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3366609" y="2450858"/>
            <a:ext cx="6912336" cy="2308324"/>
          </a:xfrm>
          <a:prstGeom prst="rect">
            <a:avLst/>
          </a:prstGeom>
          <a:noFill/>
        </p:spPr>
        <p:txBody>
          <a:bodyPr wrap="square" rtlCol="0">
            <a:spAutoFit/>
          </a:bodyPr>
          <a:lstStyle/>
          <a:p>
            <a:pPr algn="r"/>
            <a:r>
              <a:rPr lang="ar-EG" sz="2400" dirty="0">
                <a:latin typeface="Calibri" panose="020F0502020204030204" pitchFamily="34" charset="0"/>
                <a:cs typeface="Calibri" panose="020F0502020204030204" pitchFamily="34" charset="0"/>
              </a:rPr>
              <a:t>يتم حسابه عن طريق المعادلة التالية:</a:t>
            </a:r>
          </a:p>
          <a:p>
            <a:pPr algn="r"/>
            <a:endParaRPr lang="ar-EG" sz="2400" b="1" dirty="0">
              <a:latin typeface="Calibri" panose="020F0502020204030204" pitchFamily="34" charset="0"/>
              <a:cs typeface="Calibri" panose="020F0502020204030204" pitchFamily="34" charset="0"/>
            </a:endParaRPr>
          </a:p>
          <a:p>
            <a:pPr algn="r"/>
            <a:r>
              <a:rPr lang="ar-EG" sz="2400" dirty="0">
                <a:latin typeface="Calibri" panose="020F0502020204030204" pitchFamily="34" charset="0"/>
                <a:cs typeface="Calibri" panose="020F0502020204030204" pitchFamily="34" charset="0"/>
              </a:rPr>
              <a:t>من المعادلة:</a:t>
            </a:r>
          </a:p>
          <a:p>
            <a:pPr algn="r"/>
            <a:r>
              <a:rPr lang="ar-EG" sz="2400" dirty="0">
                <a:latin typeface="Calibri" panose="020F0502020204030204" pitchFamily="34" charset="0"/>
                <a:cs typeface="Calibri" panose="020F0502020204030204" pitchFamily="34" charset="0"/>
              </a:rPr>
              <a:t>صافي الربح = العائد على الاستثمار – تكلفة الاستثمار</a:t>
            </a:r>
          </a:p>
          <a:p>
            <a:pPr algn="r"/>
            <a:endParaRPr lang="ar-EG" sz="2400" dirty="0">
              <a:latin typeface="Calibri" panose="020F0502020204030204" pitchFamily="34" charset="0"/>
              <a:cs typeface="Calibri" panose="020F0502020204030204" pitchFamily="34" charset="0"/>
            </a:endParaRPr>
          </a:p>
          <a:p>
            <a:pPr lvl="0" algn="just" rtl="1"/>
            <a:r>
              <a:rPr lang="ar-EG" sz="2400" dirty="0">
                <a:latin typeface="Calibri" panose="020F0502020204030204" pitchFamily="34" charset="0"/>
                <a:cs typeface="Calibri" panose="020F0502020204030204" pitchFamily="34" charset="0"/>
              </a:rPr>
              <a:t>اذن :</a:t>
            </a:r>
          </a:p>
        </p:txBody>
      </p:sp>
      <p:pic>
        <p:nvPicPr>
          <p:cNvPr id="3" name="Picture 2"/>
          <p:cNvPicPr>
            <a:picLocks noChangeAspect="1"/>
          </p:cNvPicPr>
          <p:nvPr/>
        </p:nvPicPr>
        <p:blipFill>
          <a:blip r:embed="rId3"/>
          <a:stretch>
            <a:fillRect/>
          </a:stretch>
        </p:blipFill>
        <p:spPr>
          <a:xfrm>
            <a:off x="1600582" y="3181234"/>
            <a:ext cx="1828801" cy="1372476"/>
          </a:xfrm>
          <a:prstGeom prst="rect">
            <a:avLst/>
          </a:prstGeom>
        </p:spPr>
      </p:pic>
      <p:pic>
        <p:nvPicPr>
          <p:cNvPr id="4" name="Picture 3"/>
          <p:cNvPicPr>
            <a:picLocks noChangeAspect="1"/>
          </p:cNvPicPr>
          <p:nvPr/>
        </p:nvPicPr>
        <p:blipFill>
          <a:blip r:embed="rId4"/>
          <a:stretch>
            <a:fillRect/>
          </a:stretch>
        </p:blipFill>
        <p:spPr>
          <a:xfrm>
            <a:off x="6034086" y="4457779"/>
            <a:ext cx="2610214" cy="543001"/>
          </a:xfrm>
          <a:prstGeom prst="rect">
            <a:avLst/>
          </a:prstGeom>
        </p:spPr>
      </p:pic>
      <p:pic>
        <p:nvPicPr>
          <p:cNvPr id="6" name="Picture 5"/>
          <p:cNvPicPr>
            <a:picLocks noChangeAspect="1"/>
          </p:cNvPicPr>
          <p:nvPr/>
        </p:nvPicPr>
        <p:blipFill>
          <a:blip r:embed="rId5"/>
          <a:stretch>
            <a:fillRect/>
          </a:stretch>
        </p:blipFill>
        <p:spPr>
          <a:xfrm>
            <a:off x="4481294" y="2928787"/>
            <a:ext cx="4163006" cy="504895"/>
          </a:xfrm>
          <a:prstGeom prst="rect">
            <a:avLst/>
          </a:prstGeom>
        </p:spPr>
      </p:pic>
    </p:spTree>
    <p:extLst>
      <p:ext uri="{BB962C8B-B14F-4D97-AF65-F5344CB8AC3E}">
        <p14:creationId xmlns:p14="http://schemas.microsoft.com/office/powerpoint/2010/main" val="4200586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611463" y="1584877"/>
            <a:ext cx="8466655" cy="1015663"/>
          </a:xfrm>
          <a:prstGeom prst="rect">
            <a:avLst/>
          </a:prstGeom>
          <a:noFill/>
        </p:spPr>
        <p:txBody>
          <a:bodyPr wrap="square" rtlCol="0">
            <a:spAutoFit/>
          </a:bodyPr>
          <a:lstStyle/>
          <a:p>
            <a:pPr lvl="0" algn="ctr" rtl="1"/>
            <a:r>
              <a:rPr lang="ar-EG" sz="3200" b="1" dirty="0"/>
              <a:t>4</a:t>
            </a:r>
            <a:r>
              <a:rPr lang="ar-EG" sz="3200" b="1" dirty="0">
                <a:latin typeface="Calibri" panose="020F0502020204030204" pitchFamily="34" charset="0"/>
                <a:cs typeface="Calibri" panose="020F0502020204030204" pitchFamily="34" charset="0"/>
              </a:rPr>
              <a:t>. العائد على الاستثمار :</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4353133" y="2103635"/>
            <a:ext cx="5808245" cy="3785652"/>
          </a:xfrm>
          <a:prstGeom prst="rect">
            <a:avLst/>
          </a:prstGeom>
          <a:noFill/>
        </p:spPr>
        <p:txBody>
          <a:bodyPr wrap="square" rtlCol="0">
            <a:spAutoFit/>
          </a:bodyPr>
          <a:lstStyle/>
          <a:p>
            <a:pPr algn="r" rtl="1"/>
            <a:r>
              <a:rPr lang="ar-EG" sz="2400" dirty="0">
                <a:latin typeface="Calibri" panose="020F0502020204030204" pitchFamily="34" charset="0"/>
                <a:cs typeface="Calibri" panose="020F0502020204030204" pitchFamily="34" charset="0"/>
              </a:rPr>
              <a:t>خطوات حساب </a:t>
            </a:r>
            <a:r>
              <a:rPr lang="en-MY" sz="2400" dirty="0">
                <a:latin typeface="Calibri" panose="020F0502020204030204" pitchFamily="34" charset="0"/>
                <a:cs typeface="Calibri" panose="020F0502020204030204" pitchFamily="34" charset="0"/>
              </a:rPr>
              <a:t>ROI:</a:t>
            </a: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تحديد صافي الربح:</a:t>
            </a:r>
          </a:p>
          <a:p>
            <a:pPr marL="800100" lvl="1" indent="-342900" algn="r" rtl="1">
              <a:buFont typeface="+mj-lt"/>
              <a:buAutoNum type="alphaUcPeriod"/>
            </a:pPr>
            <a:r>
              <a:rPr lang="ar-EG" sz="2400" dirty="0">
                <a:latin typeface="Calibri" panose="020F0502020204030204" pitchFamily="34" charset="0"/>
                <a:cs typeface="Calibri" panose="020F0502020204030204" pitchFamily="34" charset="0"/>
              </a:rPr>
              <a:t>احسب الإيرادات الناتجة عن الاستثمار.</a:t>
            </a:r>
          </a:p>
          <a:p>
            <a:pPr marL="800100" lvl="1" indent="-342900" algn="r" rtl="1">
              <a:buFont typeface="+mj-lt"/>
              <a:buAutoNum type="alphaUcPeriod"/>
            </a:pPr>
            <a:r>
              <a:rPr lang="ar-EG" sz="2400" dirty="0">
                <a:latin typeface="Calibri" panose="020F0502020204030204" pitchFamily="34" charset="0"/>
                <a:cs typeface="Calibri" panose="020F0502020204030204" pitchFamily="34" charset="0"/>
              </a:rPr>
              <a:t>اطرح </a:t>
            </a:r>
            <a:r>
              <a:rPr lang="ar-EG" sz="2400" b="1" dirty="0">
                <a:latin typeface="Calibri" panose="020F0502020204030204" pitchFamily="34" charset="0"/>
                <a:cs typeface="Calibri" panose="020F0502020204030204" pitchFamily="34" charset="0"/>
              </a:rPr>
              <a:t>التكاليف المرتبطة بالاستثمار </a:t>
            </a:r>
            <a:r>
              <a:rPr lang="ar-EG" sz="2400" dirty="0">
                <a:latin typeface="Calibri" panose="020F0502020204030204" pitchFamily="34" charset="0"/>
                <a:cs typeface="Calibri" panose="020F0502020204030204" pitchFamily="34" charset="0"/>
              </a:rPr>
              <a:t>(مثل تكاليف التشغيل، التسويق، الإنتاج) من العائد.</a:t>
            </a: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تحديد تكلفة الاستثمار:</a:t>
            </a:r>
          </a:p>
          <a:p>
            <a:pPr lvl="1" algn="r" rtl="1"/>
            <a:r>
              <a:rPr lang="ar-EG" sz="2400" dirty="0">
                <a:latin typeface="Calibri" panose="020F0502020204030204" pitchFamily="34" charset="0"/>
                <a:cs typeface="Calibri" panose="020F0502020204030204" pitchFamily="34" charset="0"/>
              </a:rPr>
              <a:t>اجمع جميع التكاليف المرتبطة بالاستثمار.</a:t>
            </a: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تطبيق المعادلة:</a:t>
            </a:r>
          </a:p>
          <a:p>
            <a:pPr lvl="1" algn="r" rtl="1"/>
            <a:r>
              <a:rPr lang="ar-EG" sz="2400" dirty="0">
                <a:latin typeface="Calibri" panose="020F0502020204030204" pitchFamily="34" charset="0"/>
                <a:cs typeface="Calibri" panose="020F0502020204030204" pitchFamily="34" charset="0"/>
              </a:rPr>
              <a:t>استخدم الأرقام التي حصلت عليها لتطبيق المعادلة</a:t>
            </a:r>
            <a:r>
              <a:rPr lang="ar-EG" dirty="0"/>
              <a:t>.</a:t>
            </a:r>
          </a:p>
          <a:p>
            <a:pPr lvl="0" algn="just" rtl="1"/>
            <a:endParaRPr lang="ar-EG" sz="24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333001" y="2757035"/>
            <a:ext cx="1828801" cy="1372476"/>
          </a:xfrm>
          <a:prstGeom prst="rect">
            <a:avLst/>
          </a:prstGeom>
        </p:spPr>
      </p:pic>
    </p:spTree>
    <p:extLst>
      <p:ext uri="{BB962C8B-B14F-4D97-AF65-F5344CB8AC3E}">
        <p14:creationId xmlns:p14="http://schemas.microsoft.com/office/powerpoint/2010/main" val="2926821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7513"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333001" y="1613123"/>
            <a:ext cx="8466655" cy="584775"/>
          </a:xfrm>
          <a:prstGeom prst="rect">
            <a:avLst/>
          </a:prstGeom>
          <a:noFill/>
        </p:spPr>
        <p:txBody>
          <a:bodyPr wrap="square" rtlCol="0">
            <a:spAutoFit/>
          </a:bodyPr>
          <a:lstStyle/>
          <a:p>
            <a:pPr lvl="0" algn="r" rtl="1"/>
            <a:r>
              <a:rPr lang="ar-EG" sz="3200" b="1" dirty="0"/>
              <a:t>4</a:t>
            </a:r>
            <a:r>
              <a:rPr lang="ar-EG" sz="3200" b="1" dirty="0">
                <a:latin typeface="Calibri" panose="020F0502020204030204" pitchFamily="34" charset="0"/>
                <a:cs typeface="Calibri" panose="020F0502020204030204" pitchFamily="34" charset="0"/>
              </a:rPr>
              <a:t>. فوائد احتساب </a:t>
            </a:r>
            <a:r>
              <a:rPr lang="en-US" sz="3200" b="1" dirty="0">
                <a:latin typeface="Calibri" panose="020F0502020204030204" pitchFamily="34" charset="0"/>
                <a:cs typeface="Calibri" panose="020F0502020204030204" pitchFamily="34" charset="0"/>
              </a:rPr>
              <a:t>ROI</a:t>
            </a:r>
          </a:p>
        </p:txBody>
      </p:sp>
      <p:sp>
        <p:nvSpPr>
          <p:cNvPr id="2" name="TextBox 1">
            <a:extLst>
              <a:ext uri="{FF2B5EF4-FFF2-40B4-BE49-F238E27FC236}">
                <a16:creationId xmlns:a16="http://schemas.microsoft.com/office/drawing/2014/main" id="{1D49B629-A710-F119-EA46-044B5624E5D2}"/>
              </a:ext>
            </a:extLst>
          </p:cNvPr>
          <p:cNvSpPr txBox="1"/>
          <p:nvPr/>
        </p:nvSpPr>
        <p:spPr>
          <a:xfrm>
            <a:off x="2626178" y="2197898"/>
            <a:ext cx="7173479" cy="2677656"/>
          </a:xfrm>
          <a:prstGeom prst="rect">
            <a:avLst/>
          </a:prstGeom>
          <a:noFill/>
        </p:spPr>
        <p:txBody>
          <a:bodyPr wrap="square" rtlCol="0">
            <a:spAutoFit/>
          </a:bodyPr>
          <a:lstStyle/>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تقييم الأداء: يساعد في قياس </a:t>
            </a:r>
            <a:r>
              <a:rPr lang="ar-EG" sz="2400" b="1" dirty="0">
                <a:latin typeface="Calibri" panose="020F0502020204030204" pitchFamily="34" charset="0"/>
                <a:cs typeface="Calibri" panose="020F0502020204030204" pitchFamily="34" charset="0"/>
              </a:rPr>
              <a:t>كفاءة الاستثمارات المختلفة</a:t>
            </a:r>
            <a:r>
              <a:rPr lang="ar-EG"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اتخاذ القرارات: يوفر </a:t>
            </a:r>
            <a:r>
              <a:rPr lang="ar-EG" sz="2400" b="1" dirty="0">
                <a:latin typeface="Calibri" panose="020F0502020204030204" pitchFamily="34" charset="0"/>
                <a:cs typeface="Calibri" panose="020F0502020204030204" pitchFamily="34" charset="0"/>
              </a:rPr>
              <a:t>معلومات قيمة تساعد في اتخاذ قرارات </a:t>
            </a:r>
            <a:r>
              <a:rPr lang="ar-EG" sz="2400" dirty="0">
                <a:latin typeface="Calibri" panose="020F0502020204030204" pitchFamily="34" charset="0"/>
                <a:cs typeface="Calibri" panose="020F0502020204030204" pitchFamily="34" charset="0"/>
              </a:rPr>
              <a:t>استثمارية أفضل.</a:t>
            </a:r>
            <a:endParaRPr lang="en-US"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مقارنة الاستثمارات: يمكن استخدامه ل</a:t>
            </a:r>
            <a:r>
              <a:rPr lang="ar-EG" sz="2400" b="1" dirty="0">
                <a:latin typeface="Calibri" panose="020F0502020204030204" pitchFamily="34" charset="0"/>
                <a:cs typeface="Calibri" panose="020F0502020204030204" pitchFamily="34" charset="0"/>
              </a:rPr>
              <a:t>مقارنة العوائد المحتملة لمشاريع أو استثمارات مختلفة</a:t>
            </a:r>
            <a:r>
              <a:rPr lang="ar-EG" dirty="0"/>
              <a:t>.</a:t>
            </a:r>
          </a:p>
        </p:txBody>
      </p:sp>
      <p:pic>
        <p:nvPicPr>
          <p:cNvPr id="9" name="Picture 8"/>
          <p:cNvPicPr>
            <a:picLocks noChangeAspect="1"/>
          </p:cNvPicPr>
          <p:nvPr/>
        </p:nvPicPr>
        <p:blipFill>
          <a:blip r:embed="rId3"/>
          <a:stretch>
            <a:fillRect/>
          </a:stretch>
        </p:blipFill>
        <p:spPr>
          <a:xfrm>
            <a:off x="1333001" y="2757035"/>
            <a:ext cx="1828801" cy="1372476"/>
          </a:xfrm>
          <a:prstGeom prst="rect">
            <a:avLst/>
          </a:prstGeom>
        </p:spPr>
      </p:pic>
    </p:spTree>
    <p:extLst>
      <p:ext uri="{BB962C8B-B14F-4D97-AF65-F5344CB8AC3E}">
        <p14:creationId xmlns:p14="http://schemas.microsoft.com/office/powerpoint/2010/main" val="193155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944443" y="1393539"/>
            <a:ext cx="8466655" cy="584775"/>
          </a:xfrm>
          <a:prstGeom prst="rect">
            <a:avLst/>
          </a:prstGeom>
          <a:noFill/>
        </p:spPr>
        <p:txBody>
          <a:bodyPr wrap="square" rtlCol="0">
            <a:spAutoFit/>
          </a:bodyPr>
          <a:lstStyle/>
          <a:p>
            <a:pPr lvl="0" algn="r" rtl="1"/>
            <a:r>
              <a:rPr lang="ar-EG" sz="3200" b="1" dirty="0"/>
              <a:t>4</a:t>
            </a:r>
            <a:r>
              <a:rPr lang="ar-EG" sz="3200" b="1" dirty="0">
                <a:latin typeface="Calibri" panose="020F0502020204030204" pitchFamily="34" charset="0"/>
                <a:cs typeface="Calibri" panose="020F0502020204030204" pitchFamily="34" charset="0"/>
              </a:rPr>
              <a:t>. مثال عملي لاحتساب </a:t>
            </a:r>
            <a:r>
              <a:rPr lang="en-US" sz="3200" b="1" dirty="0">
                <a:latin typeface="Calibri" panose="020F0502020204030204" pitchFamily="34" charset="0"/>
                <a:cs typeface="Calibri" panose="020F0502020204030204" pitchFamily="34" charset="0"/>
              </a:rPr>
              <a:t>ROI</a:t>
            </a:r>
          </a:p>
        </p:txBody>
      </p:sp>
      <p:sp>
        <p:nvSpPr>
          <p:cNvPr id="2" name="TextBox 1">
            <a:extLst>
              <a:ext uri="{FF2B5EF4-FFF2-40B4-BE49-F238E27FC236}">
                <a16:creationId xmlns:a16="http://schemas.microsoft.com/office/drawing/2014/main" id="{1D49B629-A710-F119-EA46-044B5624E5D2}"/>
              </a:ext>
            </a:extLst>
          </p:cNvPr>
          <p:cNvSpPr txBox="1"/>
          <p:nvPr/>
        </p:nvSpPr>
        <p:spPr>
          <a:xfrm>
            <a:off x="4757284" y="2097519"/>
            <a:ext cx="5653814" cy="2677656"/>
          </a:xfrm>
          <a:prstGeom prst="rect">
            <a:avLst/>
          </a:prstGeom>
          <a:noFill/>
        </p:spPr>
        <p:txBody>
          <a:bodyPr wrap="square" rtlCol="0">
            <a:spAutoFit/>
          </a:bodyPr>
          <a:lstStyle/>
          <a:p>
            <a:pPr algn="r"/>
            <a:r>
              <a:rPr lang="ar-EG" sz="2400" dirty="0">
                <a:latin typeface="Calibri" panose="020F0502020204030204" pitchFamily="34" charset="0"/>
                <a:cs typeface="Calibri" panose="020F0502020204030204" pitchFamily="34" charset="0"/>
              </a:rPr>
              <a:t>مثال عملي:</a:t>
            </a:r>
          </a:p>
          <a:p>
            <a:pPr algn="r"/>
            <a:r>
              <a:rPr lang="ar-EG" sz="2400" dirty="0">
                <a:latin typeface="Calibri" panose="020F0502020204030204" pitchFamily="34" charset="0"/>
                <a:cs typeface="Calibri" panose="020F0502020204030204" pitchFamily="34" charset="0"/>
              </a:rPr>
              <a:t>افترض أنك استثمرت 10,000 دولار في حملة تسويقية، وحققت عائدات إجمالية قدرها 15,000 دولار.</a:t>
            </a:r>
          </a:p>
          <a:p>
            <a:pPr algn="r"/>
            <a:r>
              <a:rPr lang="ar-EG" sz="2400" b="1" dirty="0">
                <a:latin typeface="Calibri" panose="020F0502020204030204" pitchFamily="34" charset="0"/>
                <a:cs typeface="Calibri" panose="020F0502020204030204" pitchFamily="34" charset="0"/>
              </a:rPr>
              <a:t>احسب صافي الربح:</a:t>
            </a:r>
          </a:p>
          <a:p>
            <a:pPr lvl="1" algn="r"/>
            <a:r>
              <a:rPr lang="ar-EG" sz="2400" dirty="0">
                <a:latin typeface="Calibri" panose="020F0502020204030204" pitchFamily="34" charset="0"/>
                <a:cs typeface="Calibri" panose="020F0502020204030204" pitchFamily="34" charset="0"/>
              </a:rPr>
              <a:t>الإيرادات: 15,000 دولار</a:t>
            </a:r>
          </a:p>
          <a:p>
            <a:pPr lvl="1" algn="r"/>
            <a:r>
              <a:rPr lang="ar-EG" sz="2400" dirty="0">
                <a:latin typeface="Calibri" panose="020F0502020204030204" pitchFamily="34" charset="0"/>
                <a:cs typeface="Calibri" panose="020F0502020204030204" pitchFamily="34" charset="0"/>
              </a:rPr>
              <a:t>التكاليف: 10,000 دولار</a:t>
            </a:r>
          </a:p>
          <a:p>
            <a:pPr lvl="1" algn="r"/>
            <a:r>
              <a:rPr lang="ar-EG" sz="2400" dirty="0">
                <a:latin typeface="Calibri" panose="020F0502020204030204" pitchFamily="34" charset="0"/>
                <a:cs typeface="Calibri" panose="020F0502020204030204" pitchFamily="34" charset="0"/>
              </a:rPr>
              <a:t>صافي الربح = 15,000 - 10,000 = 5,000 دولار</a:t>
            </a:r>
          </a:p>
        </p:txBody>
      </p:sp>
      <p:pic>
        <p:nvPicPr>
          <p:cNvPr id="9" name="Picture 8"/>
          <p:cNvPicPr>
            <a:picLocks noChangeAspect="1"/>
          </p:cNvPicPr>
          <p:nvPr/>
        </p:nvPicPr>
        <p:blipFill>
          <a:blip r:embed="rId3"/>
          <a:stretch>
            <a:fillRect/>
          </a:stretch>
        </p:blipFill>
        <p:spPr>
          <a:xfrm>
            <a:off x="1333001" y="1385009"/>
            <a:ext cx="1304003" cy="978626"/>
          </a:xfrm>
          <a:prstGeom prst="rect">
            <a:avLst/>
          </a:prstGeom>
        </p:spPr>
      </p:pic>
      <p:cxnSp>
        <p:nvCxnSpPr>
          <p:cNvPr id="4" name="Straight Connector 3"/>
          <p:cNvCxnSpPr/>
          <p:nvPr/>
        </p:nvCxnSpPr>
        <p:spPr>
          <a:xfrm>
            <a:off x="4757738" y="1393539"/>
            <a:ext cx="0" cy="4090836"/>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567544" y="1905510"/>
            <a:ext cx="3032462" cy="3970318"/>
          </a:xfrm>
          <a:prstGeom prst="rect">
            <a:avLst/>
          </a:prstGeom>
          <a:noFill/>
        </p:spPr>
        <p:txBody>
          <a:bodyPr wrap="square" rtlCol="0">
            <a:spAutoFit/>
          </a:bodyPr>
          <a:lstStyle/>
          <a:p>
            <a:pPr algn="r" rtl="1"/>
            <a:r>
              <a:rPr lang="ar-EG" b="1" dirty="0"/>
              <a:t>حساب </a:t>
            </a:r>
            <a:r>
              <a:rPr lang="en-MY" b="1" dirty="0"/>
              <a:t>ROI:</a:t>
            </a:r>
            <a:endParaRPr lang="en-MY" dirty="0"/>
          </a:p>
          <a:p>
            <a:pPr algn="r"/>
            <a:endParaRPr lang="en-US" dirty="0"/>
          </a:p>
          <a:p>
            <a:pPr algn="r"/>
            <a:endParaRPr lang="en-US" dirty="0"/>
          </a:p>
          <a:p>
            <a:pPr algn="r"/>
            <a:endParaRPr lang="en-US" sz="2400" dirty="0">
              <a:latin typeface="Calibri" panose="020F0502020204030204" pitchFamily="34" charset="0"/>
              <a:cs typeface="Calibri" panose="020F0502020204030204" pitchFamily="34" charset="0"/>
            </a:endParaRPr>
          </a:p>
          <a:p>
            <a:pPr algn="r"/>
            <a:r>
              <a:rPr lang="ar-EG" sz="2400" b="1" dirty="0">
                <a:latin typeface="Calibri" panose="020F0502020204030204" pitchFamily="34" charset="0"/>
                <a:cs typeface="Calibri" panose="020F0502020204030204" pitchFamily="34" charset="0"/>
              </a:rPr>
              <a:t>النتائج:</a:t>
            </a:r>
          </a:p>
          <a:p>
            <a:pPr algn="r"/>
            <a:r>
              <a:rPr lang="en-MY" sz="2400" dirty="0">
                <a:latin typeface="Calibri" panose="020F0502020204030204" pitchFamily="34" charset="0"/>
                <a:cs typeface="Calibri" panose="020F0502020204030204" pitchFamily="34" charset="0"/>
              </a:rPr>
              <a:t>ROI </a:t>
            </a:r>
            <a:r>
              <a:rPr lang="ar-EG" sz="2400" dirty="0">
                <a:latin typeface="Calibri" panose="020F0502020204030204" pitchFamily="34" charset="0"/>
                <a:cs typeface="Calibri" panose="020F0502020204030204" pitchFamily="34" charset="0"/>
              </a:rPr>
              <a:t>لهذه الحملة التسويقية هو </a:t>
            </a:r>
            <a:r>
              <a:rPr lang="ar-EG" sz="2400" b="1" dirty="0">
                <a:latin typeface="Calibri" panose="020F0502020204030204" pitchFamily="34" charset="0"/>
                <a:cs typeface="Calibri" panose="020F0502020204030204" pitchFamily="34" charset="0"/>
              </a:rPr>
              <a:t>50%، </a:t>
            </a:r>
            <a:r>
              <a:rPr lang="ar-EG" sz="2400" dirty="0">
                <a:latin typeface="Calibri" panose="020F0502020204030204" pitchFamily="34" charset="0"/>
                <a:cs typeface="Calibri" panose="020F0502020204030204" pitchFamily="34" charset="0"/>
              </a:rPr>
              <a:t>مما يعني أنك حققت عائدًا بنسبة 50% على كل دولار استثمرته</a:t>
            </a:r>
          </a:p>
          <a:p>
            <a:endParaRPr lang="en-US" dirty="0"/>
          </a:p>
          <a:p>
            <a:endParaRPr lang="en-US" dirty="0"/>
          </a:p>
          <a:p>
            <a:endParaRPr lang="en-MY" dirty="0"/>
          </a:p>
        </p:txBody>
      </p:sp>
      <p:pic>
        <p:nvPicPr>
          <p:cNvPr id="8" name="Picture 7"/>
          <p:cNvPicPr>
            <a:picLocks noChangeAspect="1"/>
          </p:cNvPicPr>
          <p:nvPr/>
        </p:nvPicPr>
        <p:blipFill>
          <a:blip r:embed="rId4"/>
          <a:stretch>
            <a:fillRect/>
          </a:stretch>
        </p:blipFill>
        <p:spPr>
          <a:xfrm>
            <a:off x="1749560" y="2313332"/>
            <a:ext cx="3007951" cy="800212"/>
          </a:xfrm>
          <a:prstGeom prst="rect">
            <a:avLst/>
          </a:prstGeom>
        </p:spPr>
      </p:pic>
    </p:spTree>
    <p:extLst>
      <p:ext uri="{BB962C8B-B14F-4D97-AF65-F5344CB8AC3E}">
        <p14:creationId xmlns:p14="http://schemas.microsoft.com/office/powerpoint/2010/main" val="895259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589234" y="1336350"/>
            <a:ext cx="8466655" cy="584775"/>
          </a:xfrm>
          <a:prstGeom prst="rect">
            <a:avLst/>
          </a:prstGeom>
          <a:noFill/>
        </p:spPr>
        <p:txBody>
          <a:bodyPr wrap="square" rtlCol="0">
            <a:spAutoFit/>
          </a:bodyPr>
          <a:lstStyle/>
          <a:p>
            <a:pPr lvl="0" algn="r" rtl="1"/>
            <a:r>
              <a:rPr lang="ar-EG" sz="3200" b="1" dirty="0"/>
              <a:t>4</a:t>
            </a:r>
            <a:r>
              <a:rPr lang="ar-EG" sz="3200" b="1" dirty="0">
                <a:latin typeface="Calibri" panose="020F0502020204030204" pitchFamily="34" charset="0"/>
                <a:cs typeface="Calibri" panose="020F0502020204030204" pitchFamily="34" charset="0"/>
              </a:rPr>
              <a:t>. مثال احتساب </a:t>
            </a:r>
            <a:r>
              <a:rPr lang="en-MY" sz="3200" dirty="0">
                <a:latin typeface="Calibri" panose="020F0502020204030204" pitchFamily="34" charset="0"/>
                <a:cs typeface="Calibri" panose="020F0502020204030204" pitchFamily="34" charset="0"/>
              </a:rPr>
              <a:t>Google Sheets </a:t>
            </a:r>
            <a:r>
              <a:rPr lang="en-US" sz="3200" b="1" dirty="0">
                <a:latin typeface="Calibri" panose="020F0502020204030204" pitchFamily="34" charset="0"/>
                <a:cs typeface="Calibri" panose="020F0502020204030204" pitchFamily="34" charset="0"/>
              </a:rPr>
              <a:t>ROI</a:t>
            </a:r>
          </a:p>
        </p:txBody>
      </p:sp>
      <p:sp>
        <p:nvSpPr>
          <p:cNvPr id="2" name="TextBox 1">
            <a:extLst>
              <a:ext uri="{FF2B5EF4-FFF2-40B4-BE49-F238E27FC236}">
                <a16:creationId xmlns:a16="http://schemas.microsoft.com/office/drawing/2014/main" id="{1D49B629-A710-F119-EA46-044B5624E5D2}"/>
              </a:ext>
            </a:extLst>
          </p:cNvPr>
          <p:cNvSpPr txBox="1"/>
          <p:nvPr/>
        </p:nvSpPr>
        <p:spPr>
          <a:xfrm>
            <a:off x="4975102" y="2197898"/>
            <a:ext cx="5199651" cy="2585323"/>
          </a:xfrm>
          <a:prstGeom prst="rect">
            <a:avLst/>
          </a:prstGeom>
          <a:noFill/>
        </p:spPr>
        <p:txBody>
          <a:bodyPr wrap="square" rtlCol="0">
            <a:spAutoFit/>
          </a:bodyPr>
          <a:lstStyle/>
          <a:p>
            <a:pPr algn="r"/>
            <a:r>
              <a:rPr lang="ar-EG" sz="1600" dirty="0">
                <a:latin typeface="Calibri" panose="020F0502020204030204" pitchFamily="34" charset="0"/>
                <a:cs typeface="Calibri" panose="020F0502020204030204" pitchFamily="34" charset="0"/>
              </a:rPr>
              <a:t>مثال عملي:</a:t>
            </a:r>
          </a:p>
          <a:p>
            <a:pPr algn="r" rtl="1"/>
            <a:r>
              <a:rPr lang="ar-EG" sz="1600" dirty="0">
                <a:latin typeface="Calibri" panose="020F0502020204030204" pitchFamily="34" charset="0"/>
                <a:cs typeface="Calibri" panose="020F0502020204030204" pitchFamily="34" charset="0"/>
              </a:rPr>
              <a:t> إعداد الجدول في </a:t>
            </a:r>
            <a:r>
              <a:rPr lang="en-MY" sz="1600" dirty="0">
                <a:latin typeface="Calibri" panose="020F0502020204030204" pitchFamily="34" charset="0"/>
                <a:cs typeface="Calibri" panose="020F0502020204030204" pitchFamily="34" charset="0"/>
              </a:rPr>
              <a:t>Google Sheets </a:t>
            </a:r>
            <a:r>
              <a:rPr lang="ar-EG" sz="1600" dirty="0">
                <a:latin typeface="Calibri" panose="020F0502020204030204" pitchFamily="34" charset="0"/>
                <a:cs typeface="Calibri" panose="020F0502020204030204" pitchFamily="34" charset="0"/>
              </a:rPr>
              <a:t>:</a:t>
            </a:r>
          </a:p>
          <a:p>
            <a:pPr algn="r"/>
            <a:r>
              <a:rPr lang="ar-EG" sz="1600" dirty="0">
                <a:latin typeface="Calibri" panose="020F0502020204030204" pitchFamily="34" charset="0"/>
                <a:cs typeface="Calibri" panose="020F0502020204030204" pitchFamily="34" charset="0"/>
              </a:rPr>
              <a:t>في الخانة </a:t>
            </a:r>
            <a:r>
              <a:rPr lang="en-MY" sz="1600" dirty="0">
                <a:latin typeface="Calibri" panose="020F0502020204030204" pitchFamily="34" charset="0"/>
                <a:cs typeface="Calibri" panose="020F0502020204030204" pitchFamily="34" charset="0"/>
              </a:rPr>
              <a:t>A1، </a:t>
            </a:r>
            <a:r>
              <a:rPr lang="ar-EG" sz="1600" dirty="0">
                <a:latin typeface="Calibri" panose="020F0502020204030204" pitchFamily="34" charset="0"/>
                <a:cs typeface="Calibri" panose="020F0502020204030204" pitchFamily="34" charset="0"/>
              </a:rPr>
              <a:t>اكتب "العائد".</a:t>
            </a:r>
          </a:p>
          <a:p>
            <a:pPr algn="r"/>
            <a:r>
              <a:rPr lang="ar-EG" sz="1600" dirty="0">
                <a:latin typeface="Calibri" panose="020F0502020204030204" pitchFamily="34" charset="0"/>
                <a:cs typeface="Calibri" panose="020F0502020204030204" pitchFamily="34" charset="0"/>
              </a:rPr>
              <a:t>في الخانة </a:t>
            </a:r>
            <a:r>
              <a:rPr lang="en-MY" sz="1600" dirty="0" err="1">
                <a:latin typeface="Calibri" panose="020F0502020204030204" pitchFamily="34" charset="0"/>
                <a:cs typeface="Calibri" panose="020F0502020204030204" pitchFamily="34" charset="0"/>
              </a:rPr>
              <a:t>B1</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اكتب "التكاليف".</a:t>
            </a:r>
          </a:p>
          <a:p>
            <a:pPr algn="r"/>
            <a:r>
              <a:rPr lang="ar-EG" sz="1600" dirty="0">
                <a:latin typeface="Calibri" panose="020F0502020204030204" pitchFamily="34" charset="0"/>
                <a:cs typeface="Calibri" panose="020F0502020204030204" pitchFamily="34" charset="0"/>
              </a:rPr>
              <a:t>في الخانة </a:t>
            </a:r>
            <a:r>
              <a:rPr lang="en-MY" sz="1600" dirty="0" err="1">
                <a:latin typeface="Calibri" panose="020F0502020204030204" pitchFamily="34" charset="0"/>
                <a:cs typeface="Calibri" panose="020F0502020204030204" pitchFamily="34" charset="0"/>
              </a:rPr>
              <a:t>C1</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اكتب "</a:t>
            </a:r>
            <a:r>
              <a:rPr lang="en-MY" sz="1600" dirty="0">
                <a:latin typeface="Calibri" panose="020F0502020204030204" pitchFamily="34" charset="0"/>
                <a:cs typeface="Calibri" panose="020F0502020204030204" pitchFamily="34" charset="0"/>
              </a:rPr>
              <a:t>ROI".</a:t>
            </a:r>
          </a:p>
          <a:p>
            <a:pPr algn="r"/>
            <a:r>
              <a:rPr lang="ar-EG" sz="1600" dirty="0">
                <a:latin typeface="Calibri" panose="020F0502020204030204" pitchFamily="34" charset="0"/>
                <a:cs typeface="Calibri" panose="020F0502020204030204" pitchFamily="34" charset="0"/>
              </a:rPr>
              <a:t>إدخال البيانات:</a:t>
            </a:r>
          </a:p>
          <a:p>
            <a:pPr algn="r"/>
            <a:endParaRPr lang="ar-EG" sz="1600" dirty="0">
              <a:latin typeface="Calibri" panose="020F0502020204030204" pitchFamily="34" charset="0"/>
              <a:cs typeface="Calibri" panose="020F0502020204030204" pitchFamily="34" charset="0"/>
            </a:endParaRPr>
          </a:p>
          <a:p>
            <a:pPr algn="r"/>
            <a:r>
              <a:rPr lang="ar-EG" sz="1600" dirty="0">
                <a:latin typeface="Calibri" panose="020F0502020204030204" pitchFamily="34" charset="0"/>
                <a:cs typeface="Calibri" panose="020F0502020204030204" pitchFamily="34" charset="0"/>
              </a:rPr>
              <a:t>أدخل البيانات في العمودين </a:t>
            </a:r>
            <a:r>
              <a:rPr lang="en-MY" sz="1600" dirty="0">
                <a:latin typeface="Calibri" panose="020F0502020204030204" pitchFamily="34" charset="0"/>
                <a:cs typeface="Calibri" panose="020F0502020204030204" pitchFamily="34" charset="0"/>
              </a:rPr>
              <a:t>A </a:t>
            </a:r>
            <a:r>
              <a:rPr lang="ar-EG" sz="1600" dirty="0">
                <a:latin typeface="Calibri" panose="020F0502020204030204" pitchFamily="34" charset="0"/>
                <a:cs typeface="Calibri" panose="020F0502020204030204" pitchFamily="34" charset="0"/>
              </a:rPr>
              <a:t>و</a:t>
            </a:r>
            <a:r>
              <a:rPr lang="en-MY" sz="1600" dirty="0">
                <a:latin typeface="Calibri" panose="020F0502020204030204" pitchFamily="34" charset="0"/>
                <a:cs typeface="Calibri" panose="020F0502020204030204" pitchFamily="34" charset="0"/>
              </a:rPr>
              <a:t>B. </a:t>
            </a:r>
            <a:r>
              <a:rPr lang="ar-EG" sz="1600" dirty="0">
                <a:latin typeface="Calibri" panose="020F0502020204030204" pitchFamily="34" charset="0"/>
                <a:cs typeface="Calibri" panose="020F0502020204030204" pitchFamily="34" charset="0"/>
              </a:rPr>
              <a:t>على سبيل المثال:</a:t>
            </a:r>
          </a:p>
          <a:p>
            <a:pPr algn="r"/>
            <a:r>
              <a:rPr lang="en-MY" sz="1600" dirty="0" err="1">
                <a:latin typeface="Calibri" panose="020F0502020204030204" pitchFamily="34" charset="0"/>
                <a:cs typeface="Calibri" panose="020F0502020204030204" pitchFamily="34" charset="0"/>
              </a:rPr>
              <a:t>A2</a:t>
            </a:r>
            <a:r>
              <a:rPr lang="en-MY" sz="1600" dirty="0">
                <a:latin typeface="Calibri" panose="020F0502020204030204" pitchFamily="34" charset="0"/>
                <a:cs typeface="Calibri" panose="020F0502020204030204" pitchFamily="34" charset="0"/>
              </a:rPr>
              <a:t>: 15000 (</a:t>
            </a:r>
            <a:r>
              <a:rPr lang="ar-EG" sz="1600" dirty="0">
                <a:latin typeface="Calibri" panose="020F0502020204030204" pitchFamily="34" charset="0"/>
                <a:cs typeface="Calibri" panose="020F0502020204030204" pitchFamily="34" charset="0"/>
              </a:rPr>
              <a:t>العائد)</a:t>
            </a:r>
          </a:p>
          <a:p>
            <a:pPr algn="r"/>
            <a:r>
              <a:rPr lang="en-MY" sz="1600" dirty="0" err="1">
                <a:latin typeface="Calibri" panose="020F0502020204030204" pitchFamily="34" charset="0"/>
                <a:cs typeface="Calibri" panose="020F0502020204030204" pitchFamily="34" charset="0"/>
              </a:rPr>
              <a:t>B2</a:t>
            </a:r>
            <a:r>
              <a:rPr lang="en-MY" sz="1600" dirty="0">
                <a:latin typeface="Calibri" panose="020F0502020204030204" pitchFamily="34" charset="0"/>
                <a:cs typeface="Calibri" panose="020F0502020204030204" pitchFamily="34" charset="0"/>
              </a:rPr>
              <a:t>: 10000 (</a:t>
            </a:r>
            <a:r>
              <a:rPr lang="ar-EG" sz="1600" dirty="0">
                <a:latin typeface="Calibri" panose="020F0502020204030204" pitchFamily="34" charset="0"/>
                <a:cs typeface="Calibri" panose="020F0502020204030204" pitchFamily="34" charset="0"/>
              </a:rPr>
              <a:t>التكاليف)</a:t>
            </a:r>
          </a:p>
        </p:txBody>
      </p:sp>
      <p:pic>
        <p:nvPicPr>
          <p:cNvPr id="9" name="Picture 8"/>
          <p:cNvPicPr>
            <a:picLocks noChangeAspect="1"/>
          </p:cNvPicPr>
          <p:nvPr/>
        </p:nvPicPr>
        <p:blipFill>
          <a:blip r:embed="rId3"/>
          <a:stretch>
            <a:fillRect/>
          </a:stretch>
        </p:blipFill>
        <p:spPr>
          <a:xfrm>
            <a:off x="1214437" y="1351964"/>
            <a:ext cx="1828801" cy="1372476"/>
          </a:xfrm>
          <a:prstGeom prst="rect">
            <a:avLst/>
          </a:prstGeom>
        </p:spPr>
      </p:pic>
      <p:cxnSp>
        <p:nvCxnSpPr>
          <p:cNvPr id="4" name="Straight Connector 3"/>
          <p:cNvCxnSpPr/>
          <p:nvPr/>
        </p:nvCxnSpPr>
        <p:spPr>
          <a:xfrm>
            <a:off x="4757738" y="1393539"/>
            <a:ext cx="0" cy="4090836"/>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128838" y="1905510"/>
            <a:ext cx="2471167" cy="1908215"/>
          </a:xfrm>
          <a:prstGeom prst="rect">
            <a:avLst/>
          </a:prstGeom>
          <a:noFill/>
        </p:spPr>
        <p:txBody>
          <a:bodyPr wrap="square" rtlCol="0">
            <a:spAutoFit/>
          </a:bodyPr>
          <a:lstStyle/>
          <a:p>
            <a:pPr algn="r" rtl="1"/>
            <a:r>
              <a:rPr lang="ar-EG" b="1" dirty="0"/>
              <a:t>حساب </a:t>
            </a:r>
            <a:r>
              <a:rPr lang="en-MY" b="1" dirty="0"/>
              <a:t>ROI:</a:t>
            </a:r>
            <a:endParaRPr lang="en-MY" dirty="0"/>
          </a:p>
          <a:p>
            <a:pPr algn="r"/>
            <a:endParaRPr lang="en-US" dirty="0"/>
          </a:p>
          <a:p>
            <a:pPr algn="r"/>
            <a:endParaRPr lang="en-US" dirty="0"/>
          </a:p>
          <a:p>
            <a:pPr algn="r"/>
            <a:r>
              <a:rPr lang="ar-EG" sz="1600" dirty="0">
                <a:latin typeface="Calibri" panose="020F0502020204030204" pitchFamily="34" charset="0"/>
                <a:cs typeface="Calibri" panose="020F0502020204030204" pitchFamily="34" charset="0"/>
              </a:rPr>
              <a:t>في الخانة </a:t>
            </a:r>
            <a:r>
              <a:rPr lang="en-US" sz="1600" dirty="0">
                <a:latin typeface="Calibri" panose="020F0502020204030204" pitchFamily="34" charset="0"/>
                <a:cs typeface="Calibri" panose="020F0502020204030204" pitchFamily="34" charset="0"/>
              </a:rPr>
              <a:t> </a:t>
            </a:r>
            <a:r>
              <a:rPr lang="en-MY" sz="1600" dirty="0" err="1">
                <a:latin typeface="Calibri" panose="020F0502020204030204" pitchFamily="34" charset="0"/>
                <a:cs typeface="Calibri" panose="020F0502020204030204" pitchFamily="34" charset="0"/>
              </a:rPr>
              <a:t>C2</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أدخل الصيغة التالية</a:t>
            </a:r>
            <a:endParaRPr lang="en-US" sz="1600" dirty="0">
              <a:latin typeface="Calibri" panose="020F0502020204030204" pitchFamily="34" charset="0"/>
              <a:cs typeface="Calibri" panose="020F0502020204030204" pitchFamily="34" charset="0"/>
            </a:endParaRPr>
          </a:p>
          <a:p>
            <a:endParaRPr lang="en-US" sz="1600" dirty="0">
              <a:latin typeface="Calibri" panose="020F0502020204030204" pitchFamily="34" charset="0"/>
              <a:cs typeface="Calibri" panose="020F0502020204030204" pitchFamily="34" charset="0"/>
            </a:endParaRPr>
          </a:p>
          <a:p>
            <a:r>
              <a:rPr lang="en-MY" sz="1600" dirty="0">
                <a:latin typeface="Calibri" panose="020F0502020204030204" pitchFamily="34" charset="0"/>
                <a:cs typeface="Calibri" panose="020F0502020204030204" pitchFamily="34" charset="0"/>
              </a:rPr>
              <a:t>=(</a:t>
            </a:r>
            <a:r>
              <a:rPr lang="en-MY" sz="1600" dirty="0" err="1">
                <a:latin typeface="Calibri" panose="020F0502020204030204" pitchFamily="34" charset="0"/>
                <a:cs typeface="Calibri" panose="020F0502020204030204" pitchFamily="34" charset="0"/>
              </a:rPr>
              <a:t>A2-B2</a:t>
            </a:r>
            <a:r>
              <a:rPr lang="en-MY" sz="1600" dirty="0">
                <a:latin typeface="Calibri" panose="020F0502020204030204" pitchFamily="34" charset="0"/>
                <a:cs typeface="Calibri" panose="020F0502020204030204" pitchFamily="34" charset="0"/>
              </a:rPr>
              <a:t>)/</a:t>
            </a:r>
            <a:r>
              <a:rPr lang="en-MY" sz="1600" dirty="0" err="1">
                <a:latin typeface="Calibri" panose="020F0502020204030204" pitchFamily="34" charset="0"/>
                <a:cs typeface="Calibri" panose="020F0502020204030204" pitchFamily="34" charset="0"/>
              </a:rPr>
              <a:t>B2</a:t>
            </a:r>
            <a:r>
              <a:rPr lang="en-MY" sz="1600" dirty="0">
                <a:latin typeface="Calibri" panose="020F0502020204030204" pitchFamily="34" charset="0"/>
                <a:cs typeface="Calibri" panose="020F0502020204030204" pitchFamily="34" charset="0"/>
              </a:rPr>
              <a:t>*100</a:t>
            </a:r>
          </a:p>
        </p:txBody>
      </p:sp>
      <p:graphicFrame>
        <p:nvGraphicFramePr>
          <p:cNvPr id="3" name="Table 2"/>
          <p:cNvGraphicFramePr>
            <a:graphicFrameLocks noGrp="1"/>
          </p:cNvGraphicFramePr>
          <p:nvPr>
            <p:extLst>
              <p:ext uri="{D42A27DB-BD31-4B8C-83A1-F6EECF244321}">
                <p14:modId xmlns:p14="http://schemas.microsoft.com/office/powerpoint/2010/main" val="497817777"/>
              </p:ext>
            </p:extLst>
          </p:nvPr>
        </p:nvGraphicFramePr>
        <p:xfrm>
          <a:off x="1288384" y="4161060"/>
          <a:ext cx="3484296" cy="899160"/>
        </p:xfrm>
        <a:graphic>
          <a:graphicData uri="http://schemas.openxmlformats.org/drawingml/2006/table">
            <a:tbl>
              <a:tblPr/>
              <a:tblGrid>
                <a:gridCol w="871074">
                  <a:extLst>
                    <a:ext uri="{9D8B030D-6E8A-4147-A177-3AD203B41FA5}">
                      <a16:colId xmlns:a16="http://schemas.microsoft.com/office/drawing/2014/main" val="20000"/>
                    </a:ext>
                  </a:extLst>
                </a:gridCol>
                <a:gridCol w="871074">
                  <a:extLst>
                    <a:ext uri="{9D8B030D-6E8A-4147-A177-3AD203B41FA5}">
                      <a16:colId xmlns:a16="http://schemas.microsoft.com/office/drawing/2014/main" val="20001"/>
                    </a:ext>
                  </a:extLst>
                </a:gridCol>
                <a:gridCol w="871074">
                  <a:extLst>
                    <a:ext uri="{9D8B030D-6E8A-4147-A177-3AD203B41FA5}">
                      <a16:colId xmlns:a16="http://schemas.microsoft.com/office/drawing/2014/main" val="20002"/>
                    </a:ext>
                  </a:extLst>
                </a:gridCol>
                <a:gridCol w="871074">
                  <a:extLst>
                    <a:ext uri="{9D8B030D-6E8A-4147-A177-3AD203B41FA5}">
                      <a16:colId xmlns:a16="http://schemas.microsoft.com/office/drawing/2014/main" val="20003"/>
                    </a:ext>
                  </a:extLst>
                </a:gridCol>
              </a:tblGrid>
              <a:tr h="200025">
                <a:tc>
                  <a:txBody>
                    <a:bodyPr/>
                    <a:lstStyle/>
                    <a:p>
                      <a:pPr algn="ctr" rtl="0" fontAlgn="b"/>
                      <a:r>
                        <a:rPr lang="ar-EG" dirty="0">
                          <a:effectLst/>
                        </a:rPr>
                        <a:t>العائد</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dirty="0">
                          <a:effectLst/>
                        </a:rPr>
                        <a:t>التكاليف</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dirty="0">
                          <a:effectLst/>
                        </a:rPr>
                        <a:t>صافي</a:t>
                      </a:r>
                      <a:r>
                        <a:rPr lang="ar-EG" baseline="0" dirty="0">
                          <a:effectLst/>
                        </a:rPr>
                        <a:t> الربح</a:t>
                      </a:r>
                      <a:endParaRPr lang="en-MY"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dirty="0">
                          <a:effectLst/>
                        </a:rPr>
                        <a:t>النسبة</a:t>
                      </a:r>
                      <a:r>
                        <a:rPr lang="ar-EG" baseline="0" dirty="0">
                          <a:effectLst/>
                        </a:rPr>
                        <a:t> %</a:t>
                      </a:r>
                      <a:endParaRPr lang="en-MY"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0"/>
                  </a:ext>
                </a:extLst>
              </a:tr>
              <a:tr h="200025">
                <a:tc>
                  <a:txBody>
                    <a:bodyPr/>
                    <a:lstStyle/>
                    <a:p>
                      <a:pPr algn="ctr" rtl="0" fontAlgn="b"/>
                      <a:r>
                        <a:rPr lang="en-MY">
                          <a:effectLst/>
                        </a:rPr>
                        <a:t>15000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a:effectLst/>
                        </a:rPr>
                        <a:t>10000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a:effectLst/>
                        </a:rPr>
                        <a:t>5000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dirty="0">
                          <a:effectLst/>
                        </a:rPr>
                        <a:t>50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1" name="Picture 10"/>
          <p:cNvPicPr>
            <a:picLocks noChangeAspect="1"/>
          </p:cNvPicPr>
          <p:nvPr/>
        </p:nvPicPr>
        <p:blipFill>
          <a:blip r:embed="rId4"/>
          <a:stretch>
            <a:fillRect/>
          </a:stretch>
        </p:blipFill>
        <p:spPr>
          <a:xfrm>
            <a:off x="10591539" y="3088238"/>
            <a:ext cx="1548518" cy="1450974"/>
          </a:xfrm>
          <a:prstGeom prst="rect">
            <a:avLst/>
          </a:prstGeom>
        </p:spPr>
      </p:pic>
    </p:spTree>
    <p:extLst>
      <p:ext uri="{BB962C8B-B14F-4D97-AF65-F5344CB8AC3E}">
        <p14:creationId xmlns:p14="http://schemas.microsoft.com/office/powerpoint/2010/main" val="37743168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t>نسبة النقر إلى الظهور </a:t>
            </a:r>
            <a:endParaRPr lang="en-US" sz="3200" b="1" dirty="0"/>
          </a:p>
          <a:p>
            <a:pPr algn="ctr">
              <a:lnSpc>
                <a:spcPct val="120000"/>
              </a:lnSpc>
            </a:pPr>
            <a:r>
              <a:rPr lang="en-MY" sz="3200" dirty="0"/>
              <a:t>Social Media Analytics</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a:t>5</a:t>
            </a:r>
            <a:r>
              <a:rPr lang="ar-EG" sz="3200" b="1" dirty="0">
                <a:latin typeface="Calibri" panose="020F0502020204030204" pitchFamily="34" charset="0"/>
                <a:cs typeface="Calibri" panose="020F0502020204030204" pitchFamily="34" charset="0"/>
              </a:rPr>
              <a:t>. </a:t>
            </a:r>
            <a:r>
              <a:rPr lang="ar-SA" sz="3200" b="1" dirty="0"/>
              <a:t>نسبة النقر إلى الظهور</a:t>
            </a:r>
            <a:r>
              <a:rPr lang="ar-EG" sz="3200" b="1" dirty="0">
                <a:latin typeface="Calibri" panose="020F0502020204030204" pitchFamily="34" charset="0"/>
                <a:cs typeface="Calibri" panose="020F0502020204030204" pitchFamily="34" charset="0"/>
              </a:rPr>
              <a:t>؟</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4414838" y="2231189"/>
            <a:ext cx="5948362" cy="2677656"/>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نسبة النقر إلى الظهور </a:t>
            </a:r>
            <a:r>
              <a:rPr lang="en-MY" sz="2400" dirty="0" err="1">
                <a:latin typeface="Calibri" panose="020F0502020204030204" pitchFamily="34" charset="0"/>
                <a:cs typeface="Calibri" panose="020F0502020204030204" pitchFamily="34" charset="0"/>
              </a:rPr>
              <a:t>CTR</a:t>
            </a:r>
            <a:endParaRPr lang="en-MY"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هي مقياس يستخدم في التسويق الرقمي </a:t>
            </a:r>
            <a:r>
              <a:rPr lang="ar-EG" sz="2400" b="1" dirty="0">
                <a:latin typeface="Calibri" panose="020F0502020204030204" pitchFamily="34" charset="0"/>
                <a:cs typeface="Calibri" panose="020F0502020204030204" pitchFamily="34" charset="0"/>
              </a:rPr>
              <a:t>لتحليل فعالية الإعلانات أو الروابط</a:t>
            </a:r>
            <a:r>
              <a:rPr lang="ar-EG" sz="2400" dirty="0">
                <a:latin typeface="Calibri" panose="020F0502020204030204" pitchFamily="34" charset="0"/>
                <a:cs typeface="Calibri" panose="020F0502020204030204" pitchFamily="34" charset="0"/>
              </a:rPr>
              <a:t>. تُحسب كنسبة عدد النقرات على الإعلان أو الرابط إلى عدد مرات ظهوره.</a:t>
            </a: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او تعبر عن النسبة المئوية لعدد الأشخاص الذين نقروا على الإعلان مقارنةً بعدد مرات ظهوره.</a:t>
            </a: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عدد النقرات ÷ مرات الظهور = ‏‫نسبة النقر إلى الظهور</a:t>
            </a:r>
            <a:r>
              <a:rPr lang="en-US" sz="2400" b="1" dirty="0">
                <a:latin typeface="Calibri" panose="020F0502020204030204" pitchFamily="34" charset="0"/>
                <a:cs typeface="Calibri" panose="020F0502020204030204" pitchFamily="34" charset="0"/>
              </a:rPr>
              <a:t>.</a:t>
            </a:r>
            <a:endParaRPr lang="en-MY" sz="24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73066" y="1973101"/>
            <a:ext cx="2798883" cy="1600200"/>
          </a:xfrm>
          <a:prstGeom prst="rect">
            <a:avLst/>
          </a:prstGeom>
        </p:spPr>
      </p:pic>
      <p:pic>
        <p:nvPicPr>
          <p:cNvPr id="6" name="Picture 5"/>
          <p:cNvPicPr>
            <a:picLocks noChangeAspect="1"/>
          </p:cNvPicPr>
          <p:nvPr/>
        </p:nvPicPr>
        <p:blipFill>
          <a:blip r:embed="rId4"/>
          <a:stretch>
            <a:fillRect/>
          </a:stretch>
        </p:blipFill>
        <p:spPr>
          <a:xfrm>
            <a:off x="1333001" y="3573301"/>
            <a:ext cx="2838949" cy="1760699"/>
          </a:xfrm>
          <a:prstGeom prst="rect">
            <a:avLst/>
          </a:prstGeom>
        </p:spPr>
      </p:pic>
    </p:spTree>
    <p:extLst>
      <p:ext uri="{BB962C8B-B14F-4D97-AF65-F5344CB8AC3E}">
        <p14:creationId xmlns:p14="http://schemas.microsoft.com/office/powerpoint/2010/main" val="1474763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https:///hub/%D8%A7%D8%AF%D8%A7%D8%B1%D8%A9-%D8%B9%D9%84%D8%A7%D9%82%D8%A7%D8%AA-%D8%A7%D9%84%D8%B9%D9%85%D9%84%D8%A7%D8%A1</a:t>
            </a: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0431" y="1622962"/>
            <a:ext cx="10182769" cy="584775"/>
          </a:xfrm>
          <a:prstGeom prst="rect">
            <a:avLst/>
          </a:prstGeom>
          <a:noFill/>
        </p:spPr>
        <p:txBody>
          <a:bodyPr wrap="square" rtlCol="0">
            <a:spAutoFit/>
          </a:bodyPr>
          <a:lstStyle/>
          <a:p>
            <a:pPr algn="r" rtl="1"/>
            <a:r>
              <a:rPr lang="ar-EG" sz="3200" b="1" dirty="0"/>
              <a:t>5</a:t>
            </a:r>
            <a:r>
              <a:rPr lang="ar-EG" sz="3200" b="1" dirty="0">
                <a:latin typeface="Calibri" panose="020F0502020204030204" pitchFamily="34" charset="0"/>
                <a:cs typeface="Calibri" panose="020F0502020204030204" pitchFamily="34" charset="0"/>
              </a:rPr>
              <a:t>. مصادر الحصول بيانات </a:t>
            </a:r>
            <a:r>
              <a:rPr lang="ar-SA" sz="3200" b="1" dirty="0"/>
              <a:t>نسبة النقر إلى الظهور</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3000375" y="2207737"/>
            <a:ext cx="7362825" cy="3416320"/>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منصات الإعلان</a:t>
            </a:r>
            <a:r>
              <a:rPr lang="ar-EG" sz="1600" dirty="0">
                <a:latin typeface="Calibri" panose="020F0502020204030204" pitchFamily="34" charset="0"/>
                <a:cs typeface="Calibri" panose="020F0502020204030204" pitchFamily="34" charset="0"/>
              </a:rPr>
              <a:t>:</a:t>
            </a:r>
          </a:p>
          <a:p>
            <a:pPr marL="285750" lvl="0" indent="-285750" algn="just" rtl="1">
              <a:buFont typeface="Wingdings" panose="05000000000000000000" pitchFamily="2" charset="2"/>
              <a:buChar char="q"/>
            </a:pPr>
            <a:r>
              <a:rPr lang="en-MY" sz="1600" dirty="0">
                <a:latin typeface="Calibri" panose="020F0502020204030204" pitchFamily="34" charset="0"/>
                <a:cs typeface="Calibri" panose="020F0502020204030204" pitchFamily="34" charset="0"/>
              </a:rPr>
              <a:t>Google Ads</a:t>
            </a:r>
            <a:r>
              <a:rPr lang="ar-EG" sz="1600" dirty="0">
                <a:latin typeface="Calibri" panose="020F0502020204030204" pitchFamily="34" charset="0"/>
                <a:cs typeface="Calibri" panose="020F0502020204030204" pitchFamily="34" charset="0"/>
              </a:rPr>
              <a:t>توفر بيانات مفصلة حول أداء الإعلانات، بما في ذلك عدد الظهورات والنقرات.</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  </a:t>
            </a:r>
            <a:r>
              <a:rPr lang="en-MY" sz="1600" dirty="0">
                <a:latin typeface="Calibri" panose="020F0502020204030204" pitchFamily="34" charset="0"/>
                <a:cs typeface="Calibri" panose="020F0502020204030204" pitchFamily="34" charset="0"/>
              </a:rPr>
              <a:t>Facebook Ads</a:t>
            </a:r>
            <a:r>
              <a:rPr lang="ar-EG" sz="1600" dirty="0">
                <a:latin typeface="Calibri" panose="020F0502020204030204" pitchFamily="34" charset="0"/>
                <a:cs typeface="Calibri" panose="020F0502020204030204" pitchFamily="34" charset="0"/>
              </a:rPr>
              <a:t>يمكننا الوصول إلى إحصاءات الحملات، بما في ذلك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عبر مدير الإعلانات.</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أدوات التحليل.</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 </a:t>
            </a:r>
            <a:r>
              <a:rPr lang="en-MY" sz="1600" b="1" dirty="0">
                <a:latin typeface="Calibri" panose="020F0502020204030204" pitchFamily="34" charset="0"/>
                <a:cs typeface="Calibri" panose="020F0502020204030204" pitchFamily="34" charset="0"/>
              </a:rPr>
              <a:t>Google Analytics </a:t>
            </a:r>
            <a:r>
              <a:rPr lang="ar-EG" sz="1600" dirty="0">
                <a:latin typeface="Calibri" panose="020F0502020204030204" pitchFamily="34" charset="0"/>
                <a:cs typeface="Calibri" panose="020F0502020204030204" pitchFamily="34" charset="0"/>
              </a:rPr>
              <a:t>يمكنك استخدامه لتتبع حركة المرور إلى الموقع ومعرفة كيفية تفاعل الزوار مع الإعلانات.</a:t>
            </a:r>
          </a:p>
          <a:p>
            <a:pPr marL="285750" lvl="0" indent="-285750" algn="just"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تحليلات الوسائط الاجتماعية</a:t>
            </a:r>
            <a:r>
              <a:rPr lang="ar-EG" sz="1600" dirty="0">
                <a:latin typeface="Calibri" panose="020F0502020204030204" pitchFamily="34" charset="0"/>
                <a:cs typeface="Calibri" panose="020F0502020204030204" pitchFamily="34" charset="0"/>
              </a:rPr>
              <a:t>: تقدم بيانات حول التفاعل مع المحتوى والإعلانات عبر منصات مثل </a:t>
            </a:r>
            <a:r>
              <a:rPr lang="en-MY" sz="1600" dirty="0" err="1">
                <a:latin typeface="Calibri" panose="020F0502020204030204" pitchFamily="34" charset="0"/>
                <a:cs typeface="Calibri" panose="020F0502020204030204" pitchFamily="34" charset="0"/>
              </a:rPr>
              <a:t>Instagram</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و</a:t>
            </a:r>
            <a:r>
              <a:rPr lang="en-MY" sz="1600" dirty="0">
                <a:latin typeface="Calibri" panose="020F0502020204030204" pitchFamily="34" charset="0"/>
                <a:cs typeface="Calibri" panose="020F0502020204030204" pitchFamily="34" charset="0"/>
              </a:rPr>
              <a:t>Twitter.</a:t>
            </a:r>
          </a:p>
          <a:p>
            <a:pPr marL="285750" lvl="0" indent="-285750" algn="just"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تقارير الحملات البريدية:</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إذا كنت تستخدم منصات التسويق عبر البريد الإلكتروني مثل </a:t>
            </a:r>
            <a:r>
              <a:rPr lang="en-MY" sz="1600" dirty="0" err="1">
                <a:latin typeface="Calibri" panose="020F0502020204030204" pitchFamily="34" charset="0"/>
                <a:cs typeface="Calibri" panose="020F0502020204030204" pitchFamily="34" charset="0"/>
              </a:rPr>
              <a:t>Mailchimp</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أو </a:t>
            </a:r>
            <a:r>
              <a:rPr lang="en-MY" sz="1600" dirty="0" err="1">
                <a:latin typeface="Calibri" panose="020F0502020204030204" pitchFamily="34" charset="0"/>
                <a:cs typeface="Calibri" panose="020F0502020204030204" pitchFamily="34" charset="0"/>
              </a:rPr>
              <a:t>SendinBlue</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فإنها تقدم تقارير تشمل نسبة النقر إلى الظهور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لحملات البريد الإلكتروني.</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التقارير الداخلية</a:t>
            </a:r>
          </a:p>
          <a:p>
            <a:pPr lvl="0" algn="just" rtl="1"/>
            <a:endParaRPr lang="ar-EG" sz="2400" dirty="0"/>
          </a:p>
        </p:txBody>
      </p:sp>
      <p:pic>
        <p:nvPicPr>
          <p:cNvPr id="4" name="Picture 3"/>
          <p:cNvPicPr>
            <a:picLocks noChangeAspect="1"/>
          </p:cNvPicPr>
          <p:nvPr/>
        </p:nvPicPr>
        <p:blipFill>
          <a:blip r:embed="rId5"/>
          <a:stretch>
            <a:fillRect/>
          </a:stretch>
        </p:blipFill>
        <p:spPr>
          <a:xfrm>
            <a:off x="-7737" y="2719972"/>
            <a:ext cx="2681476" cy="1600200"/>
          </a:xfrm>
          <a:prstGeom prst="rect">
            <a:avLst/>
          </a:prstGeom>
        </p:spPr>
      </p:pic>
    </p:spTree>
    <p:extLst>
      <p:ext uri="{BB962C8B-B14F-4D97-AF65-F5344CB8AC3E}">
        <p14:creationId xmlns:p14="http://schemas.microsoft.com/office/powerpoint/2010/main" val="3254638796"/>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39151" y="1422159"/>
            <a:ext cx="10182769" cy="584775"/>
          </a:xfrm>
          <a:prstGeom prst="rect">
            <a:avLst/>
          </a:prstGeom>
          <a:noFill/>
        </p:spPr>
        <p:txBody>
          <a:bodyPr wrap="square" rtlCol="0">
            <a:spAutoFit/>
          </a:bodyPr>
          <a:lstStyle/>
          <a:p>
            <a:pPr algn="r" rtl="1"/>
            <a:r>
              <a:rPr lang="ar-EG" sz="3200" b="1" dirty="0">
                <a:latin typeface="Calibri" panose="020F0502020204030204" pitchFamily="34" charset="0"/>
                <a:cs typeface="Calibri" panose="020F0502020204030204" pitchFamily="34" charset="0"/>
              </a:rPr>
              <a:t>5. مثال مصادر الحصول بيانات </a:t>
            </a:r>
            <a:r>
              <a:rPr lang="ar-SA" sz="3200" b="1" dirty="0">
                <a:latin typeface="Calibri" panose="020F0502020204030204" pitchFamily="34" charset="0"/>
                <a:cs typeface="Calibri" panose="020F0502020204030204" pitchFamily="34" charset="0"/>
              </a:rPr>
              <a:t>نسبة النقر إلى الظهور</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2871789" y="2207737"/>
            <a:ext cx="7491412" cy="2092881"/>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في حسابك على "إعلانات </a:t>
            </a:r>
            <a:r>
              <a:rPr lang="en-MY" sz="1600" dirty="0">
                <a:latin typeface="Calibri" panose="020F0502020204030204" pitchFamily="34" charset="0"/>
                <a:cs typeface="Calibri" panose="020F0502020204030204" pitchFamily="34" charset="0"/>
              </a:rPr>
              <a:t>Google"، </a:t>
            </a:r>
            <a:r>
              <a:rPr lang="ar-EG" sz="1600" dirty="0">
                <a:latin typeface="Calibri" panose="020F0502020204030204" pitchFamily="34" charset="0"/>
                <a:cs typeface="Calibri" panose="020F0502020204030204" pitchFamily="34" charset="0"/>
              </a:rPr>
              <a:t>انقر على رمز الحملات</a:t>
            </a:r>
            <a:r>
              <a:rPr lang="ar-EG" sz="1400" b="1" dirty="0"/>
              <a:t>.</a:t>
            </a:r>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a:p>
          <a:p>
            <a:pPr lvl="0" algn="just" rtl="1"/>
            <a:endParaRPr lang="ar-EG" sz="1400" b="1" dirty="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 قم بالتمرير أثناء عرض عمود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لرؤية نسبة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لكل حملة إعلانية</a:t>
            </a:r>
            <a:r>
              <a:rPr lang="ar-EG" sz="1400" b="1" dirty="0"/>
              <a:t>.</a:t>
            </a:r>
          </a:p>
        </p:txBody>
      </p:sp>
      <p:pic>
        <p:nvPicPr>
          <p:cNvPr id="9" name="Picture 8"/>
          <p:cNvPicPr>
            <a:picLocks noChangeAspect="1"/>
          </p:cNvPicPr>
          <p:nvPr/>
        </p:nvPicPr>
        <p:blipFill>
          <a:blip r:embed="rId3"/>
          <a:stretch>
            <a:fillRect/>
          </a:stretch>
        </p:blipFill>
        <p:spPr>
          <a:xfrm>
            <a:off x="1046335" y="2148421"/>
            <a:ext cx="3982866" cy="1795122"/>
          </a:xfrm>
          <a:prstGeom prst="rect">
            <a:avLst/>
          </a:prstGeom>
        </p:spPr>
      </p:pic>
      <p:pic>
        <p:nvPicPr>
          <p:cNvPr id="10" name="Picture 9"/>
          <p:cNvPicPr>
            <a:picLocks noChangeAspect="1"/>
          </p:cNvPicPr>
          <p:nvPr/>
        </p:nvPicPr>
        <p:blipFill>
          <a:blip r:embed="rId4"/>
          <a:stretch>
            <a:fillRect/>
          </a:stretch>
        </p:blipFill>
        <p:spPr>
          <a:xfrm>
            <a:off x="1046335" y="3970680"/>
            <a:ext cx="3889665" cy="2819158"/>
          </a:xfrm>
          <a:prstGeom prst="rect">
            <a:avLst/>
          </a:prstGeom>
        </p:spPr>
      </p:pic>
      <p:pic>
        <p:nvPicPr>
          <p:cNvPr id="3" name="Picture 2"/>
          <p:cNvPicPr>
            <a:picLocks noChangeAspect="1"/>
          </p:cNvPicPr>
          <p:nvPr/>
        </p:nvPicPr>
        <p:blipFill>
          <a:blip r:embed="rId5"/>
          <a:stretch>
            <a:fillRect/>
          </a:stretch>
        </p:blipFill>
        <p:spPr>
          <a:xfrm>
            <a:off x="7079717" y="2492569"/>
            <a:ext cx="1548518" cy="1450974"/>
          </a:xfrm>
          <a:prstGeom prst="rect">
            <a:avLst/>
          </a:prstGeom>
        </p:spPr>
      </p:pic>
    </p:spTree>
    <p:extLst>
      <p:ext uri="{BB962C8B-B14F-4D97-AF65-F5344CB8AC3E}">
        <p14:creationId xmlns:p14="http://schemas.microsoft.com/office/powerpoint/2010/main" val="3070919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953528" y="1276161"/>
            <a:ext cx="8466655" cy="584775"/>
          </a:xfrm>
          <a:prstGeom prst="rect">
            <a:avLst/>
          </a:prstGeom>
          <a:noFill/>
        </p:spPr>
        <p:txBody>
          <a:bodyPr wrap="square" rtlCol="0">
            <a:spAutoFit/>
          </a:bodyPr>
          <a:lstStyle/>
          <a:p>
            <a:pPr lvl="0" algn="r" rtl="1"/>
            <a:r>
              <a:rPr lang="ar-EG" sz="3200" b="1" dirty="0"/>
              <a:t>5</a:t>
            </a:r>
            <a:r>
              <a:rPr lang="ar-EG" sz="3200" b="1" dirty="0">
                <a:latin typeface="Calibri" panose="020F0502020204030204" pitchFamily="34" charset="0"/>
                <a:cs typeface="Calibri" panose="020F0502020204030204" pitchFamily="34" charset="0"/>
              </a:rPr>
              <a:t>. احتساب </a:t>
            </a:r>
            <a:r>
              <a:rPr lang="ar-EG" sz="3200" b="1" dirty="0"/>
              <a:t>نسبة النقر إلى الظهور</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4975102" y="2197898"/>
            <a:ext cx="5199651" cy="3046988"/>
          </a:xfrm>
          <a:prstGeom prst="rect">
            <a:avLst/>
          </a:prstGeom>
          <a:noFill/>
        </p:spPr>
        <p:txBody>
          <a:bodyPr wrap="square" rtlCol="0">
            <a:spAutoFit/>
          </a:bodyPr>
          <a:lstStyle/>
          <a:p>
            <a:pPr algn="r"/>
            <a:r>
              <a:rPr lang="ar-EG" sz="2400" dirty="0">
                <a:latin typeface="Calibri" panose="020F0502020204030204" pitchFamily="34" charset="0"/>
                <a:cs typeface="Calibri" panose="020F0502020204030204" pitchFamily="34" charset="0"/>
              </a:rPr>
              <a:t>مثال عملي:</a:t>
            </a:r>
          </a:p>
          <a:p>
            <a:pPr algn="r"/>
            <a:r>
              <a:rPr lang="ar-EG" sz="2400" dirty="0">
                <a:latin typeface="Calibri" panose="020F0502020204030204" pitchFamily="34" charset="0"/>
                <a:cs typeface="Calibri" panose="020F0502020204030204" pitchFamily="34" charset="0"/>
              </a:rPr>
              <a:t>إذا كان لديك إعلان تم ظهوره 1000 مرة وتلقى 50 نقرة، فإن.</a:t>
            </a:r>
          </a:p>
          <a:p>
            <a:pPr algn="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 النقرات</a:t>
            </a:r>
            <a:r>
              <a:rPr lang="ar-EG" sz="2400" dirty="0">
                <a:latin typeface="Calibri" panose="020F0502020204030204" pitchFamily="34" charset="0"/>
                <a:cs typeface="Calibri" panose="020F0502020204030204" pitchFamily="34" charset="0"/>
              </a:rPr>
              <a:t>: عدد المرات (1000) التي نقر فيها المستخدمون على الإعلان.</a:t>
            </a:r>
          </a:p>
          <a:p>
            <a:pPr marL="285750" indent="-28575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الظهورات</a:t>
            </a:r>
            <a:r>
              <a:rPr lang="ar-EG" sz="2400" dirty="0">
                <a:latin typeface="Calibri" panose="020F0502020204030204" pitchFamily="34" charset="0"/>
                <a:cs typeface="Calibri" panose="020F0502020204030204" pitchFamily="34" charset="0"/>
              </a:rPr>
              <a:t>: عدد المرات  (50) التي تم فيها عرض الإعلان للمستخدمين</a:t>
            </a:r>
          </a:p>
        </p:txBody>
      </p:sp>
      <p:cxnSp>
        <p:nvCxnSpPr>
          <p:cNvPr id="4" name="Straight Connector 3"/>
          <p:cNvCxnSpPr/>
          <p:nvPr/>
        </p:nvCxnSpPr>
        <p:spPr>
          <a:xfrm>
            <a:off x="5060827" y="1351964"/>
            <a:ext cx="0" cy="4090836"/>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p:cNvSpPr txBox="1"/>
              <p:nvPr/>
            </p:nvSpPr>
            <p:spPr>
              <a:xfrm>
                <a:off x="1457326" y="1224915"/>
                <a:ext cx="3517776" cy="4613892"/>
              </a:xfrm>
              <a:prstGeom prst="rect">
                <a:avLst/>
              </a:prstGeom>
              <a:noFill/>
            </p:spPr>
            <p:txBody>
              <a:bodyPr wrap="square" rtlCol="0">
                <a:spAutoFit/>
              </a:bodyPr>
              <a:lstStyle/>
              <a:p>
                <a:pPr algn="r" rtl="1"/>
                <a:r>
                  <a:rPr lang="ar-EG" b="1" dirty="0"/>
                  <a:t>حساب </a:t>
                </a:r>
                <a:r>
                  <a:rPr lang="en-MY" b="1" dirty="0"/>
                  <a:t>ROI:</a:t>
                </a:r>
                <a:endParaRPr lang="en-MY" dirty="0"/>
              </a:p>
              <a:p>
                <a:pPr algn="r"/>
                <a:endParaRPr lang="en-US" dirty="0"/>
              </a:p>
              <a:p>
                <a:pPr algn="r"/>
                <a:endParaRPr lang="en-US" dirty="0">
                  <a:latin typeface="+mj-lt"/>
                </a:endParaRPr>
              </a:p>
              <a:p>
                <a:pPr algn="r"/>
                <a14:m>
                  <m:oMath xmlns:m="http://schemas.openxmlformats.org/officeDocument/2006/math">
                    <m:r>
                      <m:rPr>
                        <m:sty m:val="p"/>
                      </m:rPr>
                      <a:rPr lang="en-US" i="1">
                        <a:latin typeface="Cambria Math" panose="02040503050406030204" pitchFamily="18" charset="0"/>
                      </a:rPr>
                      <m:t>C</m:t>
                    </m:r>
                    <m:r>
                      <a:rPr lang="en-US" b="0" i="1" smtClean="0">
                        <a:latin typeface="Cambria Math" panose="02040503050406030204" pitchFamily="18" charset="0"/>
                      </a:rPr>
                      <m:t>𝑇𝑅</m:t>
                    </m:r>
                    <m:r>
                      <a:rPr lang="en-US" i="1" smtClean="0">
                        <a:latin typeface="Cambria Math" panose="02040503050406030204" pitchFamily="18" charset="0"/>
                      </a:rPr>
                      <m:t>=</m:t>
                    </m:r>
                    <m:f>
                      <m:fPr>
                        <m:ctrlPr>
                          <a:rPr lang="en-US" i="1" smtClean="0">
                            <a:latin typeface="Cambria Math" panose="02040503050406030204" pitchFamily="18" charset="0"/>
                          </a:rPr>
                        </m:ctrlPr>
                      </m:fPr>
                      <m:num>
                        <m:r>
                          <a:rPr lang="ar-EG" b="0" i="1" smtClean="0">
                            <a:latin typeface="Cambria Math" panose="02040503050406030204" pitchFamily="18" charset="0"/>
                          </a:rPr>
                          <m:t>50</m:t>
                        </m:r>
                      </m:num>
                      <m:den>
                        <m:r>
                          <a:rPr lang="ar-EG" b="0" i="1" smtClean="0">
                            <a:latin typeface="Cambria Math" panose="02040503050406030204" pitchFamily="18" charset="0"/>
                          </a:rPr>
                          <m:t>1000</m:t>
                        </m:r>
                        <m:r>
                          <a:rPr lang="ar-EG" b="0" i="1" smtClean="0">
                            <a:latin typeface="Cambria Math" panose="02040503050406030204" pitchFamily="18" charset="0"/>
                          </a:rPr>
                          <m:t> </m:t>
                        </m:r>
                      </m:den>
                    </m:f>
                  </m:oMath>
                </a14:m>
                <a:r>
                  <a:rPr lang="ar-EG" dirty="0">
                    <a:latin typeface="+mj-lt"/>
                  </a:rPr>
                  <a:t> 100 * </a:t>
                </a:r>
              </a:p>
              <a:p>
                <a:pPr algn="l" rtl="1"/>
                <a:endParaRPr lang="en-US" dirty="0">
                  <a:latin typeface="+mj-lt"/>
                </a:endParaRPr>
              </a:p>
              <a:p>
                <a:pPr algn="r"/>
                <a:r>
                  <a:rPr lang="ar-EG" b="1" dirty="0">
                    <a:latin typeface="+mj-lt"/>
                  </a:rPr>
                  <a:t>النتائج:</a:t>
                </a:r>
              </a:p>
              <a:p>
                <a:pPr algn="r"/>
                <a:r>
                  <a:rPr lang="ar-EG" dirty="0">
                    <a:latin typeface="+mj-lt"/>
                  </a:rPr>
                  <a:t>نسبة النقر إلى الظهورهو 5%، </a:t>
                </a:r>
              </a:p>
              <a:p>
                <a:pPr algn="r" rtl="1"/>
                <a:r>
                  <a:rPr lang="ar-EG" dirty="0">
                    <a:latin typeface="+mj-lt"/>
                  </a:rPr>
                  <a:t> </a:t>
                </a:r>
              </a:p>
              <a:p>
                <a:pPr algn="r" rtl="1"/>
                <a:r>
                  <a:rPr lang="ar-EG" sz="2200" dirty="0">
                    <a:latin typeface="Calibri" panose="020F0502020204030204" pitchFamily="34" charset="0"/>
                    <a:cs typeface="Calibri" panose="020F0502020204030204" pitchFamily="34" charset="0"/>
                  </a:rPr>
                  <a:t>نسبة </a:t>
                </a:r>
                <a:r>
                  <a:rPr lang="en-MY" sz="2200" dirty="0" err="1">
                    <a:latin typeface="Calibri" panose="020F0502020204030204" pitchFamily="34" charset="0"/>
                    <a:cs typeface="Calibri" panose="020F0502020204030204" pitchFamily="34" charset="0"/>
                  </a:rPr>
                  <a:t>CTR</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 المرتفعة تشير عادة إلى أن الإعلان </a:t>
                </a:r>
                <a:r>
                  <a:rPr lang="ar-EG" sz="2200" b="1" dirty="0">
                    <a:latin typeface="Calibri" panose="020F0502020204030204" pitchFamily="34" charset="0"/>
                    <a:cs typeface="Calibri" panose="020F0502020204030204" pitchFamily="34" charset="0"/>
                  </a:rPr>
                  <a:t>كان جذاب وفعّال</a:t>
                </a:r>
                <a:r>
                  <a:rPr lang="ar-EG" sz="2200" dirty="0">
                    <a:latin typeface="Calibri" panose="020F0502020204030204" pitchFamily="34" charset="0"/>
                    <a:cs typeface="Calibri" panose="020F0502020204030204" pitchFamily="34" charset="0"/>
                  </a:rPr>
                  <a:t>، بينما النسبة المنخفضة قد تعني أن هناك حاجة </a:t>
                </a:r>
                <a:r>
                  <a:rPr lang="ar-EG" sz="2200" b="1" dirty="0">
                    <a:latin typeface="Calibri" panose="020F0502020204030204" pitchFamily="34" charset="0"/>
                    <a:cs typeface="Calibri" panose="020F0502020204030204" pitchFamily="34" charset="0"/>
                  </a:rPr>
                  <a:t>لتحسين الرسالة أو التصميم</a:t>
                </a:r>
              </a:p>
              <a:p>
                <a:endParaRPr lang="en-US" dirty="0"/>
              </a:p>
              <a:p>
                <a:endParaRPr lang="en-US" dirty="0"/>
              </a:p>
              <a:p>
                <a:endParaRPr lang="en-MY" dirty="0"/>
              </a:p>
            </p:txBody>
          </p:sp>
        </mc:Choice>
        <mc:Fallback xmlns="">
          <p:sp>
            <p:nvSpPr>
              <p:cNvPr id="6" name="TextBox 5"/>
              <p:cNvSpPr txBox="1">
                <a:spLocks noRot="1" noChangeAspect="1" noMove="1" noResize="1" noEditPoints="1" noAdjustHandles="1" noChangeArrowheads="1" noChangeShapeType="1" noTextEdit="1"/>
              </p:cNvSpPr>
              <p:nvPr/>
            </p:nvSpPr>
            <p:spPr>
              <a:xfrm>
                <a:off x="1457326" y="1224915"/>
                <a:ext cx="3517776" cy="4613892"/>
              </a:xfrm>
              <a:prstGeom prst="rect">
                <a:avLst/>
              </a:prstGeom>
              <a:blipFill rotWithShape="0">
                <a:blip r:embed="rId3"/>
                <a:stretch>
                  <a:fillRect t="-925" r="-2253"/>
                </a:stretch>
              </a:blipFill>
            </p:spPr>
            <p:txBody>
              <a:bodyPr/>
              <a:lstStyle/>
              <a:p>
                <a:r>
                  <a:rPr lang="en-MY">
                    <a:noFill/>
                  </a:rPr>
                  <a:t> </a:t>
                </a:r>
              </a:p>
            </p:txBody>
          </p:sp>
        </mc:Fallback>
      </mc:AlternateContent>
      <p:pic>
        <p:nvPicPr>
          <p:cNvPr id="3" name="Picture 2"/>
          <p:cNvPicPr>
            <a:picLocks noChangeAspect="1"/>
          </p:cNvPicPr>
          <p:nvPr/>
        </p:nvPicPr>
        <p:blipFill>
          <a:blip r:embed="rId4"/>
          <a:stretch>
            <a:fillRect/>
          </a:stretch>
        </p:blipFill>
        <p:spPr>
          <a:xfrm>
            <a:off x="957904" y="1472256"/>
            <a:ext cx="1548518" cy="1110655"/>
          </a:xfrm>
          <a:prstGeom prst="rect">
            <a:avLst/>
          </a:prstGeom>
        </p:spPr>
      </p:pic>
    </p:spTree>
    <p:extLst>
      <p:ext uri="{BB962C8B-B14F-4D97-AF65-F5344CB8AC3E}">
        <p14:creationId xmlns:p14="http://schemas.microsoft.com/office/powerpoint/2010/main" val="3424133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236355" y="1511116"/>
            <a:ext cx="8466655" cy="523220"/>
          </a:xfrm>
          <a:prstGeom prst="rect">
            <a:avLst/>
          </a:prstGeom>
          <a:noFill/>
        </p:spPr>
        <p:txBody>
          <a:bodyPr wrap="square" rtlCol="0">
            <a:spAutoFit/>
          </a:bodyPr>
          <a:lstStyle/>
          <a:p>
            <a:pPr lvl="0" algn="r" rtl="1"/>
            <a:r>
              <a:rPr lang="ar-EG" sz="2800" b="1" dirty="0">
                <a:latin typeface="Calibri" panose="020F0502020204030204" pitchFamily="34" charset="0"/>
                <a:cs typeface="Calibri" panose="020F0502020204030204" pitchFamily="34" charset="0"/>
              </a:rPr>
              <a:t>5. لماذا احتساب نسبة النقر إلى الظهور مهم </a:t>
            </a:r>
            <a:r>
              <a:rPr lang="ar-EG"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1D49B629-A710-F119-EA46-044B5624E5D2}"/>
              </a:ext>
            </a:extLst>
          </p:cNvPr>
          <p:cNvSpPr txBox="1"/>
          <p:nvPr/>
        </p:nvSpPr>
        <p:spPr>
          <a:xfrm>
            <a:off x="3174274" y="2230431"/>
            <a:ext cx="6701064" cy="2585323"/>
          </a:xfrm>
          <a:prstGeom prst="rect">
            <a:avLst/>
          </a:prstGeom>
          <a:noFill/>
        </p:spPr>
        <p:txBody>
          <a:bodyPr wrap="square" rtlCol="0">
            <a:spAutoFit/>
          </a:bodyPr>
          <a:lstStyle/>
          <a:p>
            <a:pPr marL="285750" indent="-285750" algn="r" rtl="1">
              <a:buFont typeface="Wingdings" panose="05000000000000000000" pitchFamily="2" charset="2"/>
              <a:buChar char="q"/>
            </a:pPr>
            <a:r>
              <a:rPr lang="ar-EG" b="1" dirty="0"/>
              <a:t> </a:t>
            </a:r>
            <a:r>
              <a:rPr lang="ar-EG" sz="1600" dirty="0">
                <a:latin typeface="Calibri" panose="020F0502020204030204" pitchFamily="34" charset="0"/>
                <a:cs typeface="Calibri" panose="020F0502020204030204" pitchFamily="34" charset="0"/>
              </a:rPr>
              <a:t>تساعد على تقييم </a:t>
            </a:r>
            <a:r>
              <a:rPr lang="ar-EG" sz="1600" b="1" dirty="0">
                <a:latin typeface="Calibri" panose="020F0502020204030204" pitchFamily="34" charset="0"/>
                <a:cs typeface="Calibri" panose="020F0502020204030204" pitchFamily="34" charset="0"/>
              </a:rPr>
              <a:t>جاذبية الإعلان وفاعليته بين حمهورك </a:t>
            </a:r>
            <a:r>
              <a:rPr lang="ar-EG" sz="1600"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يمكن أن تشير إلى </a:t>
            </a:r>
            <a:r>
              <a:rPr lang="ar-EG" sz="1600" b="1" dirty="0">
                <a:latin typeface="Calibri" panose="020F0502020204030204" pitchFamily="34" charset="0"/>
                <a:cs typeface="Calibri" panose="020F0502020204030204" pitchFamily="34" charset="0"/>
              </a:rPr>
              <a:t>مدى صلة المحتوى بالاهتمامات المستهدفة</a:t>
            </a:r>
            <a:r>
              <a:rPr lang="ar-EG" sz="1600"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تستخدم لتوجيه الاستراتيجيات التسويقية، مثل </a:t>
            </a:r>
            <a:r>
              <a:rPr lang="ar-EG" sz="1600" b="1" dirty="0">
                <a:latin typeface="Calibri" panose="020F0502020204030204" pitchFamily="34" charset="0"/>
                <a:cs typeface="Calibri" panose="020F0502020204030204" pitchFamily="34" charset="0"/>
              </a:rPr>
              <a:t>تعديل النصوص أو التصميم</a:t>
            </a:r>
            <a:r>
              <a:rPr lang="ar-EG" sz="1600" dirty="0">
                <a:latin typeface="Calibri" panose="020F0502020204030204" pitchFamily="34" charset="0"/>
                <a:cs typeface="Calibri" panose="020F0502020204030204" pitchFamily="34" charset="0"/>
              </a:rPr>
              <a:t>.</a:t>
            </a:r>
            <a:endParaRPr lang="en-US" sz="16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16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فعالية كلفة الاعلان :إذا كنت تدفع مقابل الإعلانات على أساس التكلفة لكل نقرة </a:t>
            </a:r>
            <a:r>
              <a:rPr lang="en-MY" sz="1600" dirty="0">
                <a:latin typeface="Calibri" panose="020F0502020204030204" pitchFamily="34" charset="0"/>
                <a:cs typeface="Calibri" panose="020F0502020204030204" pitchFamily="34" charset="0"/>
              </a:rPr>
              <a:t>CPC ، </a:t>
            </a:r>
            <a:r>
              <a:rPr lang="ar-EG" sz="1600" dirty="0">
                <a:latin typeface="Calibri" panose="020F0502020204030204" pitchFamily="34" charset="0"/>
                <a:cs typeface="Calibri" panose="020F0502020204030204" pitchFamily="34" charset="0"/>
              </a:rPr>
              <a:t>فإن </a:t>
            </a:r>
            <a:r>
              <a:rPr lang="ar-EG" sz="1600" b="1" dirty="0">
                <a:latin typeface="Calibri" panose="020F0502020204030204" pitchFamily="34" charset="0"/>
                <a:cs typeface="Calibri" panose="020F0502020204030204" pitchFamily="34" charset="0"/>
              </a:rPr>
              <a:t>معدل النقر إلى الظهور الأعلى يعني أنك تحصل على قيمة أكبر مقابل إنفاقك الإعلاني</a:t>
            </a:r>
            <a:r>
              <a:rPr lang="ar-EG" sz="1600" dirty="0">
                <a:latin typeface="Calibri" panose="020F0502020204030204" pitchFamily="34" charset="0"/>
                <a:cs typeface="Calibri" panose="020F0502020204030204" pitchFamily="34" charset="0"/>
              </a:rPr>
              <a:t>.</a:t>
            </a:r>
            <a:endParaRPr lang="en-US" sz="16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16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تحسين ترتيب إعلانك</a:t>
            </a:r>
            <a:r>
              <a:rPr lang="ar-EG" sz="1600" dirty="0">
                <a:latin typeface="Calibri" panose="020F0502020204030204" pitchFamily="34" charset="0"/>
                <a:cs typeface="Calibri" panose="020F0502020204030204" pitchFamily="34" charset="0"/>
              </a:rPr>
              <a:t>: يمكن أن يؤثر معدل النقر إلى الظهور الفعلي على معدل النقر إلى الظهور المتوقع من </a:t>
            </a:r>
            <a:r>
              <a:rPr lang="en-MY" sz="1600" dirty="0">
                <a:latin typeface="Calibri" panose="020F0502020204030204" pitchFamily="34" charset="0"/>
                <a:cs typeface="Calibri" panose="020F0502020204030204" pitchFamily="34" charset="0"/>
              </a:rPr>
              <a:t>Google </a:t>
            </a:r>
            <a:r>
              <a:rPr lang="ar-EG" sz="1600" dirty="0">
                <a:latin typeface="Calibri" panose="020F0502020204030204" pitchFamily="34" charset="0"/>
                <a:cs typeface="Calibri" panose="020F0502020204030204" pitchFamily="34" charset="0"/>
              </a:rPr>
              <a:t>بمرور الوقت. </a:t>
            </a:r>
            <a:r>
              <a:rPr lang="ar-EG" sz="1600" b="1" dirty="0">
                <a:latin typeface="Calibri" panose="020F0502020204030204" pitchFamily="34" charset="0"/>
                <a:cs typeface="Calibri" panose="020F0502020204030204" pitchFamily="34" charset="0"/>
              </a:rPr>
              <a:t>وكلما ارتفع ترتيب إعلانك، كلما كان من الممكن أن يحقق إعلانك موضعًا أفضل</a:t>
            </a:r>
            <a:r>
              <a:rPr lang="en-US" sz="1600" b="1" dirty="0">
                <a:latin typeface="Calibri" panose="020F0502020204030204" pitchFamily="34" charset="0"/>
                <a:cs typeface="Calibri" panose="020F0502020204030204" pitchFamily="34" charset="0"/>
              </a:rPr>
              <a:t>.</a:t>
            </a:r>
            <a:endParaRPr lang="ar-EG" sz="16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56339" y="2521477"/>
            <a:ext cx="1642261" cy="1597290"/>
          </a:xfrm>
          <a:prstGeom prst="rect">
            <a:avLst/>
          </a:prstGeom>
        </p:spPr>
      </p:pic>
    </p:spTree>
    <p:extLst>
      <p:ext uri="{BB962C8B-B14F-4D97-AF65-F5344CB8AC3E}">
        <p14:creationId xmlns:p14="http://schemas.microsoft.com/office/powerpoint/2010/main" val="341548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latin typeface="Calibri" panose="020F0502020204030204" pitchFamily="34" charset="0"/>
                <a:cs typeface="Calibri" panose="020F0502020204030204" pitchFamily="34" charset="0"/>
              </a:rPr>
              <a:t>العائد على الإنفاق الإعلاني</a:t>
            </a:r>
            <a:endParaRPr lang="en-US" sz="3200" b="1" dirty="0">
              <a:latin typeface="Calibri" panose="020F0502020204030204" pitchFamily="34" charset="0"/>
              <a:cs typeface="Calibri" panose="020F0502020204030204" pitchFamily="34" charset="0"/>
            </a:endParaRPr>
          </a:p>
          <a:p>
            <a:pPr algn="ctr">
              <a:lnSpc>
                <a:spcPct val="120000"/>
              </a:lnSpc>
            </a:pPr>
            <a:r>
              <a:rPr lang="en-MY" sz="3200" dirty="0"/>
              <a:t>Return on Ad Spend</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671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15710" y="12421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087715" y="1716533"/>
            <a:ext cx="7313586" cy="4493538"/>
          </a:xfrm>
          <a:prstGeom prst="rect">
            <a:avLst/>
          </a:prstGeom>
          <a:noFill/>
        </p:spPr>
        <p:txBody>
          <a:bodyPr wrap="square" rtlCol="0">
            <a:spAutoFit/>
          </a:bodyPr>
          <a:lstStyle/>
          <a:p>
            <a:pPr lvl="0" algn="r" rtl="1"/>
            <a:r>
              <a:rPr lang="ar-EG" sz="3200" b="1" dirty="0">
                <a:latin typeface="Calibri" panose="020F0502020204030204" pitchFamily="34" charset="0"/>
                <a:cs typeface="Calibri" panose="020F0502020204030204" pitchFamily="34" charset="0"/>
              </a:rPr>
              <a:t>6.العائد على الإنفاق الإعلاني </a:t>
            </a:r>
            <a:r>
              <a:rPr lang="en-MY" sz="2800" dirty="0"/>
              <a:t>Return on Ad Spend</a:t>
            </a:r>
            <a:endParaRPr lang="ar-EG" sz="2800" dirty="0"/>
          </a:p>
          <a:p>
            <a:pPr lvl="0" algn="r" rtl="1"/>
            <a:endParaRPr lang="en-US" sz="2800" b="1" dirty="0"/>
          </a:p>
          <a:p>
            <a:pPr marL="342900" indent="-342900" algn="just" rtl="1">
              <a:buFont typeface="Wingdings" panose="05000000000000000000" pitchFamily="2" charset="2"/>
              <a:buChar char="Ø"/>
            </a:pPr>
            <a:r>
              <a:rPr lang="ar-EG" sz="2200" dirty="0">
                <a:latin typeface="Calibri" panose="020F0502020204030204" pitchFamily="34" charset="0"/>
                <a:cs typeface="Calibri" panose="020F0502020204030204" pitchFamily="34" charset="0"/>
              </a:rPr>
              <a:t>العائد على الإنفاق الإعلاني يُمثل أحد، إن لم يكن، أهم </a:t>
            </a:r>
            <a:r>
              <a:rPr lang="ar-EG" sz="2200" dirty="0">
                <a:latin typeface="Calibri" panose="020F0502020204030204" pitchFamily="34" charset="0"/>
                <a:cs typeface="Calibri" panose="020F0502020204030204" pitchFamily="34" charset="0"/>
                <a:hlinkClick r:id="rId3"/>
              </a:rPr>
              <a:t>معايير التسويق</a:t>
            </a:r>
            <a:r>
              <a:rPr lang="ar-EG" sz="2200" dirty="0">
                <a:latin typeface="Calibri" panose="020F0502020204030204" pitchFamily="34" charset="0"/>
                <a:cs typeface="Calibri" panose="020F0502020204030204" pitchFamily="34" charset="0"/>
              </a:rPr>
              <a:t> التي يجب مراعاتها عند تقييم حملتك الإعلانية و</a:t>
            </a:r>
            <a:r>
              <a:rPr lang="ar-EG" sz="2200" dirty="0">
                <a:latin typeface="Calibri" panose="020F0502020204030204" pitchFamily="34" charset="0"/>
                <a:cs typeface="Calibri" panose="020F0502020204030204" pitchFamily="34" charset="0"/>
                <a:hlinkClick r:id="rId4"/>
              </a:rPr>
              <a:t>ميزانيتك الإعلانية</a:t>
            </a:r>
            <a:r>
              <a:rPr lang="ar-EG" sz="2200" dirty="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endParaRPr lang="ar-EG" sz="22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200" dirty="0">
                <a:latin typeface="Calibri" panose="020F0502020204030204" pitchFamily="34" charset="0"/>
                <a:cs typeface="Calibri" panose="020F0502020204030204" pitchFamily="34" charset="0"/>
              </a:rPr>
              <a:t>(</a:t>
            </a:r>
            <a:r>
              <a:rPr lang="en-US" sz="2200" dirty="0" err="1">
                <a:latin typeface="Calibri" panose="020F0502020204030204" pitchFamily="34" charset="0"/>
                <a:cs typeface="Calibri" panose="020F0502020204030204" pitchFamily="34" charset="0"/>
              </a:rPr>
              <a:t>ROAS</a:t>
            </a:r>
            <a:r>
              <a:rPr lang="en-US" sz="2200" dirty="0">
                <a:latin typeface="Calibri" panose="020F0502020204030204" pitchFamily="34" charset="0"/>
                <a:cs typeface="Calibri" panose="020F0502020204030204" pitchFamily="34" charset="0"/>
              </a:rPr>
              <a:t>)</a:t>
            </a:r>
            <a:r>
              <a:rPr lang="en-MY" sz="2200" dirty="0">
                <a:latin typeface="Calibri" panose="020F0502020204030204" pitchFamily="34" charset="0"/>
                <a:cs typeface="Calibri" panose="020F0502020204030204" pitchFamily="34" charset="0"/>
              </a:rPr>
              <a:t> Return on Ad Spend</a:t>
            </a:r>
            <a:r>
              <a:rPr lang="en-US"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هو مقياس يُستخدم لتقييم فعالية </a:t>
            </a:r>
            <a:r>
              <a:rPr lang="ar-EG" sz="2200" dirty="0">
                <a:latin typeface="Calibri" panose="020F0502020204030204" pitchFamily="34" charset="0"/>
                <a:cs typeface="Calibri" panose="020F0502020204030204" pitchFamily="34" charset="0"/>
              </a:rPr>
              <a:t>الحملات الإعلانية، ويعبر عن العائد الذي </a:t>
            </a:r>
            <a:r>
              <a:rPr lang="ar-EG" sz="2200" u="sng" dirty="0">
                <a:latin typeface="Calibri" panose="020F0502020204030204" pitchFamily="34" charset="0"/>
                <a:cs typeface="Calibri" panose="020F0502020204030204" pitchFamily="34" charset="0"/>
              </a:rPr>
              <a:t>تحقق مقابل كل وحدة مالية تم إنفاقها على الإعلانات.</a:t>
            </a:r>
          </a:p>
          <a:p>
            <a:pPr marL="342900" indent="-342900" algn="just" rtl="1">
              <a:buFont typeface="Wingdings" panose="05000000000000000000" pitchFamily="2" charset="2"/>
              <a:buChar char="Ø"/>
            </a:pPr>
            <a:endParaRPr lang="ar-EG" sz="22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200" dirty="0">
                <a:latin typeface="Calibri" panose="020F0502020204030204" pitchFamily="34" charset="0"/>
                <a:cs typeface="Calibri" panose="020F0502020204030204" pitchFamily="34" charset="0"/>
              </a:rPr>
              <a:t>يمكن تطبيق </a:t>
            </a:r>
            <a:r>
              <a:rPr lang="en-MY" sz="2200" dirty="0" err="1">
                <a:latin typeface="Calibri" panose="020F0502020204030204" pitchFamily="34" charset="0"/>
                <a:cs typeface="Calibri" panose="020F0502020204030204" pitchFamily="34" charset="0"/>
              </a:rPr>
              <a:t>ROAS</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على أي </a:t>
            </a:r>
            <a:r>
              <a:rPr lang="ar-EG" sz="2200" b="1" dirty="0">
                <a:latin typeface="Calibri" panose="020F0502020204030204" pitchFamily="34" charset="0"/>
                <a:cs typeface="Calibri" panose="020F0502020204030204" pitchFamily="34" charset="0"/>
              </a:rPr>
              <a:t>عدد من قياسات الأثر، مثل حملة فردية </a:t>
            </a:r>
            <a:r>
              <a:rPr lang="ar-EG" sz="2200" dirty="0">
                <a:latin typeface="Calibri" panose="020F0502020204030204" pitchFamily="34" charset="0"/>
                <a:cs typeface="Calibri" panose="020F0502020204030204" pitchFamily="34" charset="0"/>
              </a:rPr>
              <a:t>يتم تشغيلها خلال </a:t>
            </a:r>
            <a:r>
              <a:rPr lang="ar-EG" sz="2200" b="1" dirty="0">
                <a:latin typeface="Calibri" panose="020F0502020204030204" pitchFamily="34" charset="0"/>
                <a:cs typeface="Calibri" panose="020F0502020204030204" pitchFamily="34" charset="0"/>
              </a:rPr>
              <a:t>فترة زمنية قصيرة، أو التقييم السنوي لحملة إعلانية</a:t>
            </a:r>
            <a:r>
              <a:rPr lang="ar-EG" sz="2200" dirty="0"/>
              <a:t>.</a:t>
            </a:r>
            <a:endParaRPr lang="ar-EG" sz="2200" dirty="0">
              <a:latin typeface="Microsoft Uighur" panose="02000000000000000000" pitchFamily="2" charset="-78"/>
            </a:endParaRPr>
          </a:p>
          <a:p>
            <a:pPr algn="r" rtl="1"/>
            <a:r>
              <a:rPr lang="ar-EG" sz="2800" dirty="0">
                <a:latin typeface="Microsoft Uighur" panose="02000000000000000000" pitchFamily="2" charset="-78"/>
              </a:rPr>
              <a:t> </a:t>
            </a:r>
            <a:endParaRPr lang="en-US" sz="2800" dirty="0">
              <a:latin typeface="Microsoft Uighur" panose="02000000000000000000" pitchFamily="2" charset="-78"/>
            </a:endParaRPr>
          </a:p>
        </p:txBody>
      </p:sp>
      <p:pic>
        <p:nvPicPr>
          <p:cNvPr id="3" name="Picture 2"/>
          <p:cNvPicPr>
            <a:picLocks noChangeAspect="1"/>
          </p:cNvPicPr>
          <p:nvPr/>
        </p:nvPicPr>
        <p:blipFill>
          <a:blip r:embed="rId5"/>
          <a:stretch>
            <a:fillRect/>
          </a:stretch>
        </p:blipFill>
        <p:spPr>
          <a:xfrm>
            <a:off x="1191694" y="2791112"/>
            <a:ext cx="1896020" cy="1325321"/>
          </a:xfrm>
          <a:prstGeom prst="rect">
            <a:avLst/>
          </a:prstGeom>
        </p:spPr>
      </p:pic>
    </p:spTree>
    <p:extLst>
      <p:ext uri="{BB962C8B-B14F-4D97-AF65-F5344CB8AC3E}">
        <p14:creationId xmlns:p14="http://schemas.microsoft.com/office/powerpoint/2010/main" val="3822185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897554" y="1697222"/>
            <a:ext cx="9345751" cy="1015663"/>
          </a:xfrm>
          <a:prstGeom prst="rect">
            <a:avLst/>
          </a:prstGeom>
          <a:noFill/>
        </p:spPr>
        <p:txBody>
          <a:bodyPr wrap="square" rtlCol="0">
            <a:spAutoFit/>
          </a:bodyPr>
          <a:lstStyle/>
          <a:p>
            <a:pPr lvl="0" algn="r" rtl="1"/>
            <a:r>
              <a:rPr lang="ar-EG" sz="2800" b="1" dirty="0"/>
              <a:t>6</a:t>
            </a:r>
            <a:r>
              <a:rPr lang="ar-EG" sz="3200" b="1" dirty="0">
                <a:latin typeface="Calibri" panose="020F0502020204030204" pitchFamily="34" charset="0"/>
                <a:cs typeface="Calibri" panose="020F0502020204030204" pitchFamily="34" charset="0"/>
              </a:rPr>
              <a:t>. أهمية حساب العائد على الإنفاق الإعلاني </a:t>
            </a:r>
            <a:r>
              <a:rPr lang="ar-EG" sz="2800" b="1" dirty="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A028DE1E-AC7C-1CAD-54B2-C57BF57D3578}"/>
              </a:ext>
            </a:extLst>
          </p:cNvPr>
          <p:cNvSpPr txBox="1"/>
          <p:nvPr/>
        </p:nvSpPr>
        <p:spPr>
          <a:xfrm>
            <a:off x="2626178" y="2205053"/>
            <a:ext cx="7568266" cy="3416320"/>
          </a:xfrm>
          <a:prstGeom prst="rect">
            <a:avLst/>
          </a:prstGeom>
          <a:noFill/>
        </p:spPr>
        <p:txBody>
          <a:bodyPr wrap="square" rtlCol="0">
            <a:spAutoFit/>
          </a:bodyPr>
          <a:lstStyle/>
          <a:p>
            <a:pPr lvl="0" algn="r" rtl="1"/>
            <a:endParaRPr lang="ar-EG"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قياس الأداء</a:t>
            </a:r>
            <a:r>
              <a:rPr lang="ar-EG" sz="2400" dirty="0">
                <a:latin typeface="Calibri" panose="020F0502020204030204" pitchFamily="34" charset="0"/>
                <a:cs typeface="Calibri" panose="020F0502020204030204" pitchFamily="34" charset="0"/>
              </a:rPr>
              <a:t>: يساعد في فهم ما إذا كانت الحملات الإعلانية فعّالة أم لا.</a:t>
            </a:r>
          </a:p>
          <a:p>
            <a:pPr marL="457200" lvl="0" indent="-457200" algn="r" rtl="1">
              <a:buFont typeface="Wingdings" panose="05000000000000000000" pitchFamily="2" charset="2"/>
              <a:buChar char="ü"/>
            </a:pPr>
            <a:r>
              <a:rPr lang="ar-EG" sz="2400" i="1" u="sng" dirty="0">
                <a:latin typeface="Calibri" panose="020F0502020204030204" pitchFamily="34" charset="0"/>
                <a:cs typeface="Calibri" panose="020F0502020204030204" pitchFamily="34" charset="0"/>
              </a:rPr>
              <a:t>معيار العائد  على الإنفاق الإعلاني الشائع هو نسبة 4:1 - 4 دولارات من الإيرادات إلى 1 دولار من الإنفاق الإعلاني</a:t>
            </a:r>
          </a:p>
          <a:p>
            <a:pPr marL="457200" lvl="0" indent="-4572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توجيه الاستراتيجيات</a:t>
            </a:r>
            <a:r>
              <a:rPr lang="ar-EG" sz="2400" dirty="0">
                <a:latin typeface="Calibri" panose="020F0502020204030204" pitchFamily="34" charset="0"/>
                <a:cs typeface="Calibri" panose="020F0502020204030204" pitchFamily="34" charset="0"/>
              </a:rPr>
              <a:t>: يمكن أن يساعد في تحديد الحملات التي تحتاج إلى تحسين أو إعادة توجيه الميزانية.</a:t>
            </a:r>
          </a:p>
          <a:p>
            <a:pPr marL="457200" lvl="0" indent="-4572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تخصيص الميزانية</a:t>
            </a:r>
            <a:r>
              <a:rPr lang="ar-EG" sz="2400" dirty="0">
                <a:latin typeface="Calibri" panose="020F0502020204030204" pitchFamily="34" charset="0"/>
                <a:cs typeface="Calibri" panose="020F0502020204030204" pitchFamily="34" charset="0"/>
              </a:rPr>
              <a:t>: يُساعد على اتخاذ قرارات مستنيرة حول كيفية توزيع الميزانية الإعلانية بين القنوات المختلفة.. </a:t>
            </a:r>
            <a:endParaRPr lang="ar-JO"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80431" y="3883276"/>
            <a:ext cx="1892333" cy="1957454"/>
          </a:xfrm>
          <a:prstGeom prst="rect">
            <a:avLst/>
          </a:prstGeom>
        </p:spPr>
      </p:pic>
    </p:spTree>
    <p:extLst>
      <p:ext uri="{BB962C8B-B14F-4D97-AF65-F5344CB8AC3E}">
        <p14:creationId xmlns:p14="http://schemas.microsoft.com/office/powerpoint/2010/main" val="805012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348411" y="1672179"/>
            <a:ext cx="8466655" cy="1015663"/>
          </a:xfrm>
          <a:prstGeom prst="rect">
            <a:avLst/>
          </a:prstGeom>
          <a:noFill/>
        </p:spPr>
        <p:txBody>
          <a:bodyPr wrap="square" rtlCol="0">
            <a:spAutoFit/>
          </a:bodyPr>
          <a:lstStyle/>
          <a:p>
            <a:pPr algn="ctr" rtl="1"/>
            <a:r>
              <a:rPr lang="ar-EG" sz="3200" b="1" dirty="0"/>
              <a:t> 6. كيف تحسب عائد الإنفاق على الإعلانات (</a:t>
            </a:r>
            <a:r>
              <a:rPr lang="en-MY" sz="3200" b="1" dirty="0" err="1"/>
              <a:t>ROAS</a:t>
            </a:r>
            <a:r>
              <a:rPr lang="en-MY" sz="3200" b="1" dirty="0"/>
              <a:t>؟</a:t>
            </a:r>
          </a:p>
          <a:p>
            <a:pPr algn="r" rtl="1"/>
            <a:endParaRPr lang="en-US" sz="2800" dirty="0">
              <a:latin typeface="Microsoft Uighur" panose="02000000000000000000" pitchFamily="2" charset="-78"/>
            </a:endParaRP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EB633881-02BD-15F5-DA30-BB8378C59957}"/>
                  </a:ext>
                </a:extLst>
              </p:cNvPr>
              <p:cNvSpPr txBox="1"/>
              <p:nvPr/>
            </p:nvSpPr>
            <p:spPr>
              <a:xfrm>
                <a:off x="1499834" y="2232212"/>
                <a:ext cx="9037610" cy="3946208"/>
              </a:xfrm>
              <a:prstGeom prst="rect">
                <a:avLst/>
              </a:prstGeom>
              <a:noFill/>
            </p:spPr>
            <p:txBody>
              <a:bodyPr wrap="square" rtlCol="0">
                <a:spAutoFit/>
              </a:bodyPr>
              <a:lstStyle/>
              <a:p>
                <a:pPr marL="342900" lvl="0" indent="-342900" algn="r" rtl="1">
                  <a:buFont typeface="Arial" panose="020B0604020202020204" pitchFamily="34" charset="0"/>
                  <a:buChar char="•"/>
                </a:pPr>
                <a:r>
                  <a:rPr lang="ar-EG" sz="2400" dirty="0"/>
                  <a:t>يعد حساب </a:t>
                </a:r>
                <a:r>
                  <a:rPr lang="en-MY" sz="2400" dirty="0" err="1"/>
                  <a:t>ROAS</a:t>
                </a:r>
                <a:r>
                  <a:rPr lang="en-MY" sz="2400" dirty="0"/>
                  <a:t> </a:t>
                </a:r>
                <a:r>
                  <a:rPr lang="ar-EG" sz="2400" dirty="0"/>
                  <a:t>أمرًا بسيطًا:</a:t>
                </a:r>
              </a:p>
              <a:p>
                <a:pPr marL="342900" lvl="0" indent="-342900" algn="r" rtl="1">
                  <a:buFont typeface="Arial" panose="020B0604020202020204" pitchFamily="34" charset="0"/>
                  <a:buChar char="•"/>
                </a:pPr>
                <a:r>
                  <a:rPr lang="ar-EG" sz="2400" dirty="0"/>
                  <a:t>معادلة</a:t>
                </a:r>
                <a:r>
                  <a:rPr lang="en-MY" sz="2400" dirty="0" err="1"/>
                  <a:t>ROAS</a:t>
                </a:r>
                <a:r>
                  <a:rPr lang="en-MY" sz="2400" dirty="0"/>
                  <a:t> </a:t>
                </a:r>
                <a:r>
                  <a:rPr lang="ar-EG" sz="2400" dirty="0"/>
                  <a:t> هي مقدار الإيرادات من الحملة الإعلانية، مقسومًا على المبلغ المنفق على الحملة نفسها.</a:t>
                </a:r>
              </a:p>
              <a:p>
                <a:pPr lvl="0" algn="r" rtl="1"/>
                <a:endParaRPr lang="ar-EG" sz="2400" dirty="0"/>
              </a:p>
              <a:p>
                <a:pPr lvl="0" algn="ctr" rtl="1"/>
                <a:endParaRPr lang="ar-EG" sz="2400" dirty="0"/>
              </a:p>
              <a:p>
                <a:pPr marL="342900" indent="-342900" algn="r" rtl="1">
                  <a:buFont typeface="Arial" panose="020B0604020202020204" pitchFamily="34" charset="0"/>
                  <a:buChar char="•"/>
                </a:pPr>
                <a:r>
                  <a:rPr lang="ar-EG" sz="2400" dirty="0"/>
                  <a:t>إذا كانت الإيرادات الناتجة عن حملة إعلانية معينة 5000 دولار، وتكلفة الحملة 1000 دولار، فإن: </a:t>
                </a:r>
                <a14:m>
                  <m:oMath xmlns:m="http://schemas.openxmlformats.org/officeDocument/2006/math">
                    <m:f>
                      <m:fPr>
                        <m:ctrlPr>
                          <a:rPr lang="en-US" sz="2400" i="1">
                            <a:latin typeface="Cambria Math" panose="02040503050406030204" pitchFamily="18" charset="0"/>
                          </a:rPr>
                        </m:ctrlPr>
                      </m:fPr>
                      <m:num>
                        <m:r>
                          <a:rPr lang="ar-EG" sz="2400" i="1">
                            <a:latin typeface="Cambria Math" panose="02040503050406030204" pitchFamily="18" charset="0"/>
                          </a:rPr>
                          <m:t>5000</m:t>
                        </m:r>
                      </m:num>
                      <m:den>
                        <m:r>
                          <a:rPr lang="ar-EG" sz="2400" i="1">
                            <a:latin typeface="Cambria Math" panose="02040503050406030204" pitchFamily="18" charset="0"/>
                          </a:rPr>
                          <m:t>1000</m:t>
                        </m:r>
                        <m:r>
                          <a:rPr lang="ar-EG" sz="2400" i="1">
                            <a:latin typeface="Cambria Math" panose="02040503050406030204" pitchFamily="18" charset="0"/>
                          </a:rPr>
                          <m:t> </m:t>
                        </m:r>
                      </m:den>
                    </m:f>
                  </m:oMath>
                </a14:m>
                <a:endParaRPr lang="ar-EG" sz="2400" dirty="0"/>
              </a:p>
              <a:p>
                <a:pPr marL="342900" indent="-342900" algn="r" rtl="1">
                  <a:buFont typeface="Arial" panose="020B0604020202020204" pitchFamily="34" charset="0"/>
                  <a:buChar char="•"/>
                </a:pPr>
                <a:r>
                  <a:rPr lang="en-MY" sz="2400" b="1" dirty="0" err="1"/>
                  <a:t>ROAS</a:t>
                </a:r>
                <a:r>
                  <a:rPr lang="en-MY" sz="2400" b="1" dirty="0"/>
                  <a:t> = 5</a:t>
                </a:r>
                <a:r>
                  <a:rPr lang="en-MY" sz="2400" dirty="0"/>
                  <a:t> </a:t>
                </a:r>
                <a:r>
                  <a:rPr lang="ar-EG" sz="2400" dirty="0"/>
                  <a:t>يعني أنك تحقق </a:t>
                </a:r>
                <a:r>
                  <a:rPr lang="ar-EG" sz="2400" u="sng" dirty="0"/>
                  <a:t>5 دولارات من العائد لكل دولار واحد تنفقه على الإعلانات.</a:t>
                </a:r>
              </a:p>
              <a:p>
                <a:pPr marL="457200" lvl="0" indent="-457200" algn="r" rtl="1">
                  <a:buFont typeface="Wingdings" panose="05000000000000000000" pitchFamily="2" charset="2"/>
                  <a:buChar char="ü"/>
                </a:pPr>
                <a:endParaRPr lang="ar-EG" sz="2400" dirty="0"/>
              </a:p>
              <a:p>
                <a:pPr marL="457200" lvl="0" indent="-457200" algn="r" rtl="1">
                  <a:buFont typeface="Wingdings" panose="05000000000000000000" pitchFamily="2" charset="2"/>
                  <a:buChar char="ü"/>
                </a:pPr>
                <a:endParaRPr lang="en-MY" sz="2400" dirty="0"/>
              </a:p>
            </p:txBody>
          </p:sp>
        </mc:Choice>
        <mc:Fallback xmlns="">
          <p:sp>
            <p:nvSpPr>
              <p:cNvPr id="4" name="TextBox 3">
                <a:extLst>
                  <a:ext uri="{FF2B5EF4-FFF2-40B4-BE49-F238E27FC236}">
                    <a16:creationId xmlns:a16="http://schemas.microsoft.com/office/drawing/2014/main" xmlns="" xmlns:a14="http://schemas.microsoft.com/office/drawing/2010/main" id="{EB633881-02BD-15F5-DA30-BB8378C59957}"/>
                  </a:ext>
                </a:extLst>
              </p:cNvPr>
              <p:cNvSpPr txBox="1">
                <a:spLocks noRot="1" noChangeAspect="1" noMove="1" noResize="1" noEditPoints="1" noAdjustHandles="1" noChangeArrowheads="1" noChangeShapeType="1" noTextEdit="1"/>
              </p:cNvSpPr>
              <p:nvPr/>
            </p:nvSpPr>
            <p:spPr>
              <a:xfrm>
                <a:off x="1499834" y="2232212"/>
                <a:ext cx="9037610" cy="3946208"/>
              </a:xfrm>
              <a:prstGeom prst="rect">
                <a:avLst/>
              </a:prstGeom>
              <a:blipFill rotWithShape="0">
                <a:blip r:embed="rId3"/>
                <a:stretch>
                  <a:fillRect l="-607" t="-1389" r="-944"/>
                </a:stretch>
              </a:blipFill>
            </p:spPr>
            <p:txBody>
              <a:bodyPr/>
              <a:lstStyle/>
              <a:p>
                <a:r>
                  <a:rPr lang="en-MY">
                    <a:noFill/>
                  </a:rPr>
                  <a:t> </a:t>
                </a:r>
              </a:p>
            </p:txBody>
          </p:sp>
        </mc:Fallback>
      </mc:AlternateContent>
      <p:pic>
        <p:nvPicPr>
          <p:cNvPr id="2" name="Picture 1"/>
          <p:cNvPicPr>
            <a:picLocks noChangeAspect="1"/>
          </p:cNvPicPr>
          <p:nvPr/>
        </p:nvPicPr>
        <p:blipFill>
          <a:blip r:embed="rId4"/>
          <a:stretch>
            <a:fillRect/>
          </a:stretch>
        </p:blipFill>
        <p:spPr>
          <a:xfrm>
            <a:off x="6339330" y="3083289"/>
            <a:ext cx="2495898" cy="1026692"/>
          </a:xfrm>
          <a:prstGeom prst="rect">
            <a:avLst/>
          </a:prstGeom>
        </p:spPr>
      </p:pic>
    </p:spTree>
    <p:extLst>
      <p:ext uri="{BB962C8B-B14F-4D97-AF65-F5344CB8AC3E}">
        <p14:creationId xmlns:p14="http://schemas.microsoft.com/office/powerpoint/2010/main" val="3932524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79053" y="1651223"/>
            <a:ext cx="9882125" cy="954107"/>
          </a:xfrm>
          <a:prstGeom prst="rect">
            <a:avLst/>
          </a:prstGeom>
          <a:noFill/>
        </p:spPr>
        <p:txBody>
          <a:bodyPr wrap="square" rtlCol="0">
            <a:spAutoFit/>
          </a:bodyPr>
          <a:lstStyle/>
          <a:p>
            <a:pPr lvl="0" algn="r" rtl="1"/>
            <a:r>
              <a:rPr lang="ar-EG" sz="2800" b="1" dirty="0"/>
              <a:t>8. </a:t>
            </a:r>
            <a:r>
              <a:rPr lang="ar-EG" sz="2800" b="1" dirty="0">
                <a:latin typeface="+mj-lt"/>
              </a:rPr>
              <a:t>كيف احصل على بيانات العائد الإنفاق على الإعلانات (</a:t>
            </a:r>
            <a:r>
              <a:rPr lang="en-MY" sz="2800" b="1" dirty="0" err="1">
                <a:latin typeface="+mj-lt"/>
              </a:rPr>
              <a:t>ROAS</a:t>
            </a:r>
            <a:r>
              <a:rPr lang="en-MY" sz="2800" b="1" dirty="0">
                <a:latin typeface="+mj-lt"/>
              </a:rPr>
              <a:t> </a:t>
            </a:r>
            <a:r>
              <a:rPr lang="ar-EG" sz="2800" b="1" dirty="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A028DE1E-AC7C-1CAD-54B2-C57BF57D3578}"/>
              </a:ext>
            </a:extLst>
          </p:cNvPr>
          <p:cNvSpPr txBox="1"/>
          <p:nvPr/>
        </p:nvSpPr>
        <p:spPr>
          <a:xfrm>
            <a:off x="5279949" y="2277790"/>
            <a:ext cx="4978476" cy="3170099"/>
          </a:xfrm>
          <a:prstGeom prst="rect">
            <a:avLst/>
          </a:prstGeom>
          <a:noFill/>
        </p:spPr>
        <p:txBody>
          <a:bodyPr wrap="square" rtlCol="0">
            <a:spAutoFit/>
          </a:bodyPr>
          <a:lstStyle/>
          <a:p>
            <a:pPr lvl="0" algn="just" rtl="1"/>
            <a:r>
              <a:rPr lang="en-MY" sz="2400" b="1" dirty="0">
                <a:latin typeface="Calibri" panose="020F0502020204030204" pitchFamily="34" charset="0"/>
                <a:cs typeface="Calibri" panose="020F0502020204030204" pitchFamily="34" charset="0"/>
              </a:rPr>
              <a:t>Facebook Ads</a:t>
            </a:r>
            <a:r>
              <a:rPr lang="ar-EG" sz="2400" b="1" dirty="0">
                <a:latin typeface="Calibri" panose="020F0502020204030204" pitchFamily="34" charset="0"/>
                <a:cs typeface="Calibri" panose="020F0502020204030204" pitchFamily="34" charset="0"/>
              </a:rPr>
              <a:t> </a:t>
            </a:r>
            <a:endParaRPr lang="en-MY" sz="2400" b="1" dirty="0">
              <a:latin typeface="Calibri" panose="020F0502020204030204" pitchFamily="34" charset="0"/>
              <a:cs typeface="Calibri" panose="020F0502020204030204" pitchFamily="34" charset="0"/>
            </a:endParaRPr>
          </a:p>
          <a:p>
            <a:pPr lvl="0" algn="just" rtl="1"/>
            <a:r>
              <a:rPr lang="ar-EG" sz="2400" b="1" dirty="0">
                <a:latin typeface="Calibri" panose="020F0502020204030204" pitchFamily="34" charset="0"/>
                <a:cs typeface="Calibri" panose="020F0502020204030204" pitchFamily="34" charset="0"/>
              </a:rPr>
              <a:t>سجل الدخول إلى مدير الإعلانات.</a:t>
            </a:r>
          </a:p>
          <a:p>
            <a:pPr lvl="0" algn="just" rtl="1"/>
            <a:r>
              <a:rPr lang="ar-EG" sz="2400" b="1" dirty="0">
                <a:latin typeface="Calibri" panose="020F0502020204030204" pitchFamily="34" charset="0"/>
                <a:cs typeface="Calibri" panose="020F0502020204030204" pitchFamily="34" charset="0"/>
              </a:rPr>
              <a:t>اذهب إلى الحملات الخاصة بك.</a:t>
            </a:r>
          </a:p>
          <a:p>
            <a:pPr lvl="0" algn="just" rtl="1"/>
            <a:r>
              <a:rPr lang="ar-EG" sz="2400" b="1" dirty="0">
                <a:latin typeface="Calibri" panose="020F0502020204030204" pitchFamily="34" charset="0"/>
                <a:cs typeface="Calibri" panose="020F0502020204030204" pitchFamily="34" charset="0"/>
              </a:rPr>
              <a:t>ابحث عن بيانات الإيرادات وتكاليف الحملة.</a:t>
            </a:r>
          </a:p>
          <a:p>
            <a:pPr lvl="0" algn="just" rtl="1"/>
            <a:r>
              <a:rPr lang="ar-EG" sz="2400" b="1" dirty="0">
                <a:latin typeface="Calibri" panose="020F0502020204030204" pitchFamily="34" charset="0"/>
                <a:cs typeface="Calibri" panose="020F0502020204030204" pitchFamily="34" charset="0"/>
              </a:rPr>
              <a:t>احسب </a:t>
            </a:r>
            <a:r>
              <a:rPr lang="en-MY" sz="2400" b="1" dirty="0" err="1">
                <a:latin typeface="Calibri" panose="020F0502020204030204" pitchFamily="34" charset="0"/>
                <a:cs typeface="Calibri" panose="020F0502020204030204" pitchFamily="34" charset="0"/>
              </a:rPr>
              <a:t>ROAS</a:t>
            </a:r>
            <a:r>
              <a:rPr lang="en-MY"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باستخدام الصيغة</a:t>
            </a:r>
          </a:p>
          <a:p>
            <a:pPr lvl="0" algn="just" rtl="1"/>
            <a:endParaRPr lang="ar-EG" sz="2400" b="1" dirty="0">
              <a:latin typeface="Calibri" panose="020F0502020204030204" pitchFamily="34" charset="0"/>
              <a:cs typeface="Calibri" panose="020F0502020204030204" pitchFamily="34" charset="0"/>
            </a:endParaRPr>
          </a:p>
          <a:p>
            <a:pPr lvl="0" algn="just" rtl="1"/>
            <a:r>
              <a:rPr lang="en-MY" sz="2800" dirty="0"/>
              <a:t>https://</a:t>
            </a:r>
            <a:r>
              <a:rPr lang="en-MY" sz="2800" dirty="0" err="1"/>
              <a:t>www.mu7et.com</a:t>
            </a:r>
            <a:r>
              <a:rPr lang="en-MY" sz="2800" dirty="0"/>
              <a:t>/2023/01/Facebook-Ads-</a:t>
            </a:r>
            <a:r>
              <a:rPr lang="en-MY" sz="2800" dirty="0" err="1"/>
              <a:t>Manager.html</a:t>
            </a:r>
            <a:endParaRPr lang="en-MY" sz="2800" dirty="0"/>
          </a:p>
        </p:txBody>
      </p:sp>
      <p:pic>
        <p:nvPicPr>
          <p:cNvPr id="2" name="Picture 1"/>
          <p:cNvPicPr>
            <a:picLocks noChangeAspect="1"/>
          </p:cNvPicPr>
          <p:nvPr/>
        </p:nvPicPr>
        <p:blipFill>
          <a:blip r:embed="rId3"/>
          <a:stretch>
            <a:fillRect/>
          </a:stretch>
        </p:blipFill>
        <p:spPr>
          <a:xfrm>
            <a:off x="1333001" y="2232212"/>
            <a:ext cx="3946947" cy="3608518"/>
          </a:xfrm>
          <a:prstGeom prst="rect">
            <a:avLst/>
          </a:prstGeom>
        </p:spPr>
      </p:pic>
    </p:spTree>
    <p:extLst>
      <p:ext uri="{BB962C8B-B14F-4D97-AF65-F5344CB8AC3E}">
        <p14:creationId xmlns:p14="http://schemas.microsoft.com/office/powerpoint/2010/main" val="22792296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2416687"/>
          </a:xfrm>
          <a:prstGeom prst="rect">
            <a:avLst/>
          </a:prstGeom>
          <a:noFill/>
        </p:spPr>
        <p:txBody>
          <a:bodyPr wrap="square">
            <a:spAutoFit/>
          </a:bodyPr>
          <a:lstStyle/>
          <a:p>
            <a:pPr algn="ctr">
              <a:lnSpc>
                <a:spcPct val="120000"/>
              </a:lnSpc>
            </a:pPr>
            <a:r>
              <a:rPr lang="ar-SA" sz="3200" b="1" dirty="0"/>
              <a:t>معدل فتح البريد الإلكتروني</a:t>
            </a:r>
            <a:endParaRPr lang="ar-EG" sz="3200" b="1" dirty="0"/>
          </a:p>
          <a:p>
            <a:pPr algn="ctr">
              <a:lnSpc>
                <a:spcPct val="120000"/>
              </a:lnSpc>
            </a:pPr>
            <a:r>
              <a:rPr lang="en-MY" sz="3200"/>
              <a:t>Email Open Rate</a:t>
            </a:r>
            <a:r>
              <a:rPr lang="en-US" sz="3200" b="1">
                <a:latin typeface="Calibri" panose="020F0502020204030204" pitchFamily="34" charset="0"/>
                <a:cs typeface="Calibri" panose="020F0502020204030204" pitchFamily="34" charset="0"/>
              </a:rPr>
              <a:t>  </a:t>
            </a:r>
            <a:endParaRPr lang="en-US" sz="3200" b="1" dirty="0">
              <a:latin typeface="Calibri" panose="020F0502020204030204" pitchFamily="34" charset="0"/>
              <a:cs typeface="Calibri" panose="020F0502020204030204" pitchFamily="34" charset="0"/>
            </a:endParaRPr>
          </a:p>
          <a:p>
            <a:pPr algn="ctr">
              <a:lnSpc>
                <a:spcPct val="120000"/>
              </a:lnSpc>
            </a:pPr>
            <a:r>
              <a:rPr lang="en-MY" sz="3200" dirty="0">
                <a:hlinkClick r:id="rId4"/>
              </a:rPr>
              <a:t> </a:t>
            </a: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939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655320" y="1639178"/>
            <a:ext cx="9882125" cy="954107"/>
          </a:xfrm>
          <a:prstGeom prst="rect">
            <a:avLst/>
          </a:prstGeom>
          <a:noFill/>
        </p:spPr>
        <p:txBody>
          <a:bodyPr wrap="square" rtlCol="0">
            <a:spAutoFit/>
          </a:bodyPr>
          <a:lstStyle/>
          <a:p>
            <a:pPr algn="r" rtl="1"/>
            <a:r>
              <a:rPr lang="ar-EG" sz="2800" b="1" dirty="0"/>
              <a:t>9. </a:t>
            </a:r>
            <a:r>
              <a:rPr lang="ar-SA" sz="2800" b="1" dirty="0"/>
              <a:t>معدل فتح البريد الإلكتروني</a:t>
            </a:r>
            <a:r>
              <a:rPr lang="en-US" sz="2800" b="1" dirty="0">
                <a:latin typeface="Calibri" panose="020F0502020204030204" pitchFamily="34" charset="0"/>
                <a:cs typeface="Calibri" panose="020F0502020204030204" pitchFamily="34" charset="0"/>
              </a:rPr>
              <a:t>  </a:t>
            </a: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A028DE1E-AC7C-1CAD-54B2-C57BF57D3578}"/>
              </a:ext>
            </a:extLst>
          </p:cNvPr>
          <p:cNvSpPr txBox="1"/>
          <p:nvPr/>
        </p:nvSpPr>
        <p:spPr>
          <a:xfrm>
            <a:off x="4915151" y="2411739"/>
            <a:ext cx="5353128" cy="3416320"/>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معدل فتح البريد الإلكتروني (</a:t>
            </a:r>
            <a:r>
              <a:rPr lang="en-MY" sz="2400" b="1" dirty="0">
                <a:latin typeface="Calibri" panose="020F0502020204030204" pitchFamily="34" charset="0"/>
                <a:cs typeface="Calibri" panose="020F0502020204030204" pitchFamily="34" charset="0"/>
              </a:rPr>
              <a:t>Email Open Rate</a:t>
            </a:r>
            <a:r>
              <a:rPr lang="ar-EG" sz="2400" b="1" dirty="0">
                <a:latin typeface="Calibri" panose="020F0502020204030204" pitchFamily="34" charset="0"/>
                <a:cs typeface="Calibri" panose="020F0502020204030204" pitchFamily="34" charset="0"/>
              </a:rPr>
              <a:t>)</a:t>
            </a:r>
            <a:r>
              <a:rPr lang="en-MY"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هو مقياس يُستخدم في التسويق عبر البريد الإلكتروني لقياس نسبة المستلمين الذين فتحوا البريد الإلكتروني المرسل. يُعتبر هذا المعدل مؤشرًا جيدًا على فعالية حملات البريد الإلكتروني واهتمام الجمهور بالمحتوى.</a:t>
            </a:r>
          </a:p>
          <a:p>
            <a:pPr lvl="0" algn="just" rtl="1"/>
            <a:r>
              <a:rPr lang="ar-EG" sz="2400" dirty="0">
                <a:latin typeface="Calibri" panose="020F0502020204030204" pitchFamily="34" charset="0"/>
                <a:cs typeface="Calibri" panose="020F0502020204030204" pitchFamily="34" charset="0"/>
              </a:rPr>
              <a:t>اذا افترضنا على سبيل المثال أن معدل فتح البريد الإلكتروني لحملة إعلانية ما هو 25%، فإن ربع </a:t>
            </a:r>
            <a:r>
              <a:rPr lang="ar-EG" sz="2400" b="1" dirty="0">
                <a:latin typeface="Calibri" panose="020F0502020204030204" pitchFamily="34" charset="0"/>
                <a:cs typeface="Calibri" panose="020F0502020204030204" pitchFamily="34" charset="0"/>
              </a:rPr>
              <a:t>الأشخاص الذين تلقوا الرسائل قاموا فعلاً بفتحها</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459879" y="2906924"/>
            <a:ext cx="3187085" cy="1870548"/>
          </a:xfrm>
          <a:prstGeom prst="rect">
            <a:avLst/>
          </a:prstGeom>
        </p:spPr>
      </p:pic>
    </p:spTree>
    <p:extLst>
      <p:ext uri="{BB962C8B-B14F-4D97-AF65-F5344CB8AC3E}">
        <p14:creationId xmlns:p14="http://schemas.microsoft.com/office/powerpoint/2010/main" val="9327077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842249" y="1570842"/>
            <a:ext cx="9922203" cy="1015663"/>
          </a:xfrm>
          <a:prstGeom prst="rect">
            <a:avLst/>
          </a:prstGeom>
          <a:noFill/>
        </p:spPr>
        <p:txBody>
          <a:bodyPr wrap="square" rtlCol="0">
            <a:spAutoFit/>
          </a:bodyPr>
          <a:lstStyle/>
          <a:p>
            <a:pPr lvl="0" algn="ctr" rtl="1"/>
            <a:r>
              <a:rPr lang="ar-EG" sz="2400" b="1" dirty="0"/>
              <a:t>9. اهمية </a:t>
            </a:r>
            <a:r>
              <a:rPr lang="ar-SA" sz="2400" b="1" dirty="0"/>
              <a:t>معدل فتح البريد الإلكتروني</a:t>
            </a:r>
            <a:r>
              <a:rPr lang="en-US" sz="2400" b="1" dirty="0">
                <a:latin typeface="Calibri" panose="020F0502020204030204" pitchFamily="34" charset="0"/>
                <a:cs typeface="Calibri" panose="020F0502020204030204" pitchFamily="34" charset="0"/>
              </a:rPr>
              <a:t> </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7873E335-FE9D-2123-68FC-A451498FA8C2}"/>
              </a:ext>
            </a:extLst>
          </p:cNvPr>
          <p:cNvSpPr txBox="1"/>
          <p:nvPr/>
        </p:nvSpPr>
        <p:spPr>
          <a:xfrm>
            <a:off x="3586162" y="2205054"/>
            <a:ext cx="6655117" cy="2677656"/>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تقييم الأداء: يساعد على قياس مدى فعالية العنوان وموضوع البريد الإلكتروني.</a:t>
            </a:r>
          </a:p>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تحسين الحملات: يمكنك استخدام البيانات لتحسين استراتيجيات التسويق وجعل </a:t>
            </a:r>
            <a:r>
              <a:rPr lang="ar-EG" sz="2800" b="1" dirty="0">
                <a:latin typeface="Calibri" panose="020F0502020204030204" pitchFamily="34" charset="0"/>
                <a:cs typeface="Calibri" panose="020F0502020204030204" pitchFamily="34" charset="0"/>
              </a:rPr>
              <a:t>الرسائل أكثر جاذبية</a:t>
            </a:r>
            <a:r>
              <a:rPr lang="ar-EG" sz="2800" dirty="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تحليل الجمهور: يساعد في فهم </a:t>
            </a:r>
            <a:r>
              <a:rPr lang="ar-EG" sz="2800" b="1" dirty="0">
                <a:latin typeface="Calibri" panose="020F0502020204030204" pitchFamily="34" charset="0"/>
                <a:cs typeface="Calibri" panose="020F0502020204030204" pitchFamily="34" charset="0"/>
              </a:rPr>
              <a:t>اهتمامات الجمهور وسلوكهم</a:t>
            </a:r>
            <a:r>
              <a:rPr lang="ar-EG" sz="2200" b="1" dirty="0">
                <a:latin typeface="Calibri" panose="020F0502020204030204" pitchFamily="34" charset="0"/>
                <a:cs typeface="Calibri" panose="020F0502020204030204" pitchFamily="34" charset="0"/>
              </a:rPr>
              <a:t>.</a:t>
            </a:r>
            <a:endParaRPr lang="en-MY" sz="2400" b="1"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342572" y="2781426"/>
            <a:ext cx="2286000" cy="2095484"/>
          </a:xfrm>
          <a:prstGeom prst="rect">
            <a:avLst/>
          </a:prstGeom>
        </p:spPr>
      </p:pic>
    </p:spTree>
    <p:extLst>
      <p:ext uri="{BB962C8B-B14F-4D97-AF65-F5344CB8AC3E}">
        <p14:creationId xmlns:p14="http://schemas.microsoft.com/office/powerpoint/2010/main" val="15835205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34011" y="117182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092167" y="1630654"/>
            <a:ext cx="9922203" cy="1015663"/>
          </a:xfrm>
          <a:prstGeom prst="rect">
            <a:avLst/>
          </a:prstGeom>
          <a:noFill/>
        </p:spPr>
        <p:txBody>
          <a:bodyPr wrap="square" rtlCol="0">
            <a:spAutoFit/>
          </a:bodyPr>
          <a:lstStyle/>
          <a:p>
            <a:pPr lvl="0" algn="ctr" rtl="1"/>
            <a:r>
              <a:rPr lang="en-US" sz="2400" b="1" dirty="0">
                <a:latin typeface="Calibri" panose="020F0502020204030204" pitchFamily="34" charset="0"/>
                <a:cs typeface="Calibri" panose="020F0502020204030204" pitchFamily="34" charset="0"/>
              </a:rPr>
              <a:t>.</a:t>
            </a:r>
            <a:r>
              <a:rPr lang="ar-EG" sz="2000" b="1" dirty="0">
                <a:latin typeface="Calibri" panose="020F0502020204030204" pitchFamily="34" charset="0"/>
                <a:cs typeface="Calibri" panose="020F0502020204030204" pitchFamily="34" charset="0"/>
              </a:rPr>
              <a:t>9 كيفية حساب معدل فتح البريد الإلكتروني </a:t>
            </a:r>
            <a:r>
              <a:rPr lang="ar-EG" sz="3200" b="1" dirty="0">
                <a:latin typeface="+mj-lt"/>
              </a:rPr>
              <a:t>:</a:t>
            </a:r>
            <a:endParaRPr lang="en-US" sz="3200" b="1" dirty="0">
              <a:latin typeface="+mj-lt"/>
            </a:endParaRPr>
          </a:p>
          <a:p>
            <a:pPr algn="r" rtl="1"/>
            <a:endParaRPr lang="en-US" sz="2800" dirty="0">
              <a:latin typeface="Microsoft Uighur" panose="02000000000000000000" pitchFamily="2" charset="-78"/>
            </a:endParaRP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873E335-FE9D-2123-68FC-A451498FA8C2}"/>
                  </a:ext>
                </a:extLst>
              </p:cNvPr>
              <p:cNvSpPr txBox="1"/>
              <p:nvPr/>
            </p:nvSpPr>
            <p:spPr>
              <a:xfrm>
                <a:off x="1191694" y="2360208"/>
                <a:ext cx="8717280" cy="4038157"/>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إذا أرسلت 1000 رسالة بريد إلكتروني وفتح 200 شخصًا الرسالة بالفعل ، فإن معدل الفتح:</a:t>
                </a:r>
              </a:p>
              <a:p>
                <a:pPr marL="342900" lvl="0" indent="-342900" algn="just"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14:m>
                  <m:oMath xmlns:m="http://schemas.openxmlformats.org/officeDocument/2006/math">
                    <m:r>
                      <a:rPr lang="en-US" sz="2000" b="0">
                        <a:latin typeface="Cambria Math" panose="02040503050406030204" pitchFamily="18" charset="0"/>
                        <a:cs typeface="Calibri" panose="020F0502020204030204" pitchFamily="34" charset="0"/>
                      </a:rPr>
                      <m:t>=</m:t>
                    </m:r>
                    <m:f>
                      <m:fPr>
                        <m:ctrlPr>
                          <a:rPr lang="en-US" sz="2000" i="1">
                            <a:latin typeface="Cambria Math" panose="02040503050406030204" pitchFamily="18" charset="0"/>
                            <a:cs typeface="Calibri" panose="020F0502020204030204" pitchFamily="34" charset="0"/>
                          </a:rPr>
                        </m:ctrlPr>
                      </m:fPr>
                      <m:num>
                        <m:r>
                          <a:rPr lang="ar-EG" sz="2000" b="0">
                            <a:latin typeface="Cambria Math" panose="02040503050406030204" pitchFamily="18" charset="0"/>
                            <a:cs typeface="Calibri" panose="020F0502020204030204" pitchFamily="34" charset="0"/>
                          </a:rPr>
                          <m:t>200</m:t>
                        </m:r>
                      </m:num>
                      <m:den>
                        <m:r>
                          <a:rPr lang="ar-EG" sz="2000" b="0">
                            <a:latin typeface="Cambria Math" panose="02040503050406030204" pitchFamily="18" charset="0"/>
                            <a:cs typeface="Calibri" panose="020F0502020204030204" pitchFamily="34" charset="0"/>
                          </a:rPr>
                          <m:t>1000</m:t>
                        </m:r>
                        <m:r>
                          <a:rPr lang="ar-EG" sz="2000" b="0">
                            <a:latin typeface="Cambria Math" panose="02040503050406030204" pitchFamily="18" charset="0"/>
                            <a:cs typeface="Calibri" panose="020F0502020204030204" pitchFamily="34" charset="0"/>
                          </a:rPr>
                          <m:t> </m:t>
                        </m:r>
                      </m:den>
                    </m:f>
                  </m:oMath>
                </a14:m>
                <a:endParaRPr lang="ar-EG" sz="2000" dirty="0">
                  <a:latin typeface="Calibri" panose="020F0502020204030204" pitchFamily="34" charset="0"/>
                  <a:cs typeface="Calibri" panose="020F0502020204030204" pitchFamily="34" charset="0"/>
                </a:endParaRPr>
              </a:p>
              <a:p>
                <a:pPr lvl="0" algn="just" rtl="1"/>
                <a:endParaRPr lang="ar-EG"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معدل الفتح= 20%:</a:t>
                </a:r>
              </a:p>
              <a:p>
                <a:pPr marL="342900" indent="-342900" algn="just" rtl="1">
                  <a:buFont typeface="Wingdings" panose="05000000000000000000" pitchFamily="2" charset="2"/>
                  <a:buChar char="q"/>
                </a:pPr>
                <a:r>
                  <a:rPr lang="ar-EG" sz="2000" i="1" dirty="0">
                    <a:latin typeface="Calibri" panose="020F0502020204030204" pitchFamily="34" charset="0"/>
                    <a:cs typeface="Calibri" panose="020F0502020204030204" pitchFamily="34" charset="0"/>
                  </a:rPr>
                  <a:t>معدل فتح البريد الإلكتروني الجيد بين 17-28% ، وذلك حسب الصناعة التي تعمل بها .</a:t>
                </a: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 تحسين عناوين الرسائل: اجعلها جذابة ومباشرة.</a:t>
                </a: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التخصيص: </a:t>
                </a:r>
                <a:r>
                  <a:rPr lang="ar-EG" sz="2000" b="1" dirty="0">
                    <a:latin typeface="Calibri" panose="020F0502020204030204" pitchFamily="34" charset="0"/>
                    <a:cs typeface="Calibri" panose="020F0502020204030204" pitchFamily="34" charset="0"/>
                  </a:rPr>
                  <a:t>استخدم أسماء المستلمين أو معلومات شخصية لجعل الرسالة أكثر قربًا.</a:t>
                </a: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توقيت الإرسال: جرب أوقات مختلفة لإرسال الرسائل لمعرفة الوقت الذي يكون فيه المستلمون أكثر نشاطًا.</a:t>
                </a:r>
              </a:p>
              <a:p>
                <a:pPr marL="342900" lvl="0" indent="-342900" algn="just" rtl="1">
                  <a:buFont typeface="Wingdings" panose="05000000000000000000" pitchFamily="2" charset="2"/>
                  <a:buChar char="q"/>
                </a:pPr>
                <a:endParaRPr lang="ar-EG" sz="2400" dirty="0"/>
              </a:p>
              <a:p>
                <a:pPr marL="342900" lvl="0" indent="-342900" algn="just" rtl="1">
                  <a:buFont typeface="Wingdings" panose="05000000000000000000" pitchFamily="2" charset="2"/>
                  <a:buChar char="q"/>
                </a:pPr>
                <a:endParaRPr lang="en-MY" sz="2400" b="1" u="sng" dirty="0"/>
              </a:p>
            </p:txBody>
          </p:sp>
        </mc:Choice>
        <mc:Fallback xmlns="">
          <p:sp>
            <p:nvSpPr>
              <p:cNvPr id="3" name="TextBox 2">
                <a:extLst>
                  <a:ext uri="{FF2B5EF4-FFF2-40B4-BE49-F238E27FC236}">
                    <a16:creationId xmlns:a16="http://schemas.microsoft.com/office/drawing/2014/main" xmlns="" xmlns:a14="http://schemas.microsoft.com/office/drawing/2010/main" id="{7873E335-FE9D-2123-68FC-A451498FA8C2}"/>
                  </a:ext>
                </a:extLst>
              </p:cNvPr>
              <p:cNvSpPr txBox="1">
                <a:spLocks noRot="1" noChangeAspect="1" noMove="1" noResize="1" noEditPoints="1" noAdjustHandles="1" noChangeArrowheads="1" noChangeShapeType="1" noTextEdit="1"/>
              </p:cNvSpPr>
              <p:nvPr/>
            </p:nvSpPr>
            <p:spPr>
              <a:xfrm>
                <a:off x="1191694" y="2360208"/>
                <a:ext cx="8717280" cy="4038157"/>
              </a:xfrm>
              <a:prstGeom prst="rect">
                <a:avLst/>
              </a:prstGeom>
              <a:blipFill rotWithShape="0">
                <a:blip r:embed="rId3"/>
                <a:stretch>
                  <a:fillRect l="-1329" t="-754" r="-769"/>
                </a:stretch>
              </a:blipFill>
            </p:spPr>
            <p:txBody>
              <a:bodyPr/>
              <a:lstStyle/>
              <a:p>
                <a:r>
                  <a:rPr lang="en-MY">
                    <a:noFill/>
                  </a:rPr>
                  <a:t> </a:t>
                </a:r>
              </a:p>
            </p:txBody>
          </p:sp>
        </mc:Fallback>
      </mc:AlternateContent>
      <p:pic>
        <p:nvPicPr>
          <p:cNvPr id="4" name="Picture 3"/>
          <p:cNvPicPr>
            <a:picLocks noChangeAspect="1"/>
          </p:cNvPicPr>
          <p:nvPr/>
        </p:nvPicPr>
        <p:blipFill>
          <a:blip r:embed="rId4"/>
          <a:stretch>
            <a:fillRect/>
          </a:stretch>
        </p:blipFill>
        <p:spPr>
          <a:xfrm>
            <a:off x="5514649" y="2846544"/>
            <a:ext cx="2867425" cy="885949"/>
          </a:xfrm>
          <a:prstGeom prst="rect">
            <a:avLst/>
          </a:prstGeom>
        </p:spPr>
      </p:pic>
      <p:pic>
        <p:nvPicPr>
          <p:cNvPr id="8" name="Picture 7"/>
          <p:cNvPicPr>
            <a:picLocks noChangeAspect="1"/>
          </p:cNvPicPr>
          <p:nvPr/>
        </p:nvPicPr>
        <p:blipFill>
          <a:blip r:embed="rId5"/>
          <a:stretch>
            <a:fillRect/>
          </a:stretch>
        </p:blipFill>
        <p:spPr>
          <a:xfrm>
            <a:off x="10666586" y="2646317"/>
            <a:ext cx="1761897" cy="1896020"/>
          </a:xfrm>
          <a:prstGeom prst="rect">
            <a:avLst/>
          </a:prstGeom>
        </p:spPr>
      </p:pic>
    </p:spTree>
    <p:extLst>
      <p:ext uri="{BB962C8B-B14F-4D97-AF65-F5344CB8AC3E}">
        <p14:creationId xmlns:p14="http://schemas.microsoft.com/office/powerpoint/2010/main" val="25269709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467959" y="1691452"/>
            <a:ext cx="8575631" cy="4216539"/>
          </a:xfrm>
          <a:prstGeom prst="rect">
            <a:avLst/>
          </a:prstGeom>
          <a:noFill/>
        </p:spPr>
        <p:txBody>
          <a:bodyPr wrap="square" rtlCol="0">
            <a:spAutoFit/>
          </a:bodyPr>
          <a:lstStyle/>
          <a:p>
            <a:pPr lvl="0" algn="r" rtl="1"/>
            <a:r>
              <a:rPr lang="ar-EG" sz="2000" b="1" dirty="0">
                <a:latin typeface="Calibri" panose="020F0502020204030204" pitchFamily="34" charset="0"/>
                <a:cs typeface="Calibri" panose="020F0502020204030204" pitchFamily="34" charset="0"/>
              </a:rPr>
              <a:t>4.الحصول على بيانات معدل فتح البريد الإلكتروني،</a:t>
            </a:r>
          </a:p>
          <a:p>
            <a:pPr lvl="0" algn="r" rtl="1"/>
            <a:r>
              <a:rPr lang="ar-EG" sz="2000" dirty="0">
                <a:latin typeface="Calibri" panose="020F0502020204030204" pitchFamily="34" charset="0"/>
                <a:cs typeface="Calibri" panose="020F0502020204030204" pitchFamily="34" charset="0"/>
              </a:rPr>
              <a:t> يمكنك اتباع الخطوات التالية حسب الأداة أو المنصة التي تستخدمها:</a:t>
            </a:r>
          </a:p>
          <a:p>
            <a:pPr lvl="0" algn="r" rtl="1"/>
            <a:endParaRPr lang="ar-EG" sz="2000" dirty="0">
              <a:latin typeface="Calibri" panose="020F0502020204030204" pitchFamily="34" charset="0"/>
              <a:cs typeface="Calibri" panose="020F0502020204030204" pitchFamily="34" charset="0"/>
            </a:endParaRPr>
          </a:p>
          <a:p>
            <a:pPr algn="r" rtl="1"/>
            <a:r>
              <a:rPr lang="ar-EG" sz="2000" dirty="0">
                <a:latin typeface="Calibri" panose="020F0502020204030204" pitchFamily="34" charset="0"/>
                <a:cs typeface="Calibri" panose="020F0502020204030204" pitchFamily="34" charset="0"/>
              </a:rPr>
              <a:t> </a:t>
            </a:r>
            <a:r>
              <a:rPr lang="en-MY" sz="2000" dirty="0" err="1">
                <a:latin typeface="Calibri" panose="020F0502020204030204" pitchFamily="34" charset="0"/>
                <a:cs typeface="Calibri" panose="020F0502020204030204" pitchFamily="34" charset="0"/>
              </a:rPr>
              <a:t>Mailchimp</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هي واحدة </a:t>
            </a:r>
            <a:r>
              <a:rPr lang="ar-EG" sz="2000" b="1" dirty="0">
                <a:latin typeface="Calibri" panose="020F0502020204030204" pitchFamily="34" charset="0"/>
                <a:cs typeface="Calibri" panose="020F0502020204030204" pitchFamily="34" charset="0"/>
              </a:rPr>
              <a:t>من أشهر منصات التسويق عبر البريد الإلكتروني</a:t>
            </a:r>
            <a:r>
              <a:rPr lang="ar-EG" sz="2000" dirty="0">
                <a:latin typeface="Calibri" panose="020F0502020204030204" pitchFamily="34" charset="0"/>
                <a:cs typeface="Calibri" panose="020F0502020204030204" pitchFamily="34" charset="0"/>
              </a:rPr>
              <a:t>، وتقدم مجموعة متنوعة من الأدوات لإدارة الحملات البريدية وتحليل الأداء.</a:t>
            </a:r>
            <a:endParaRPr lang="en-US" sz="2000" dirty="0">
              <a:latin typeface="Calibri" panose="020F0502020204030204" pitchFamily="34" charset="0"/>
              <a:cs typeface="Calibri" panose="020F0502020204030204" pitchFamily="34" charset="0"/>
            </a:endParaRPr>
          </a:p>
          <a:p>
            <a:pPr algn="r" rtl="1"/>
            <a:r>
              <a:rPr lang="en-MY" sz="2000" dirty="0">
                <a:latin typeface="Calibri" panose="020F0502020204030204" pitchFamily="34" charset="0"/>
                <a:cs typeface="Calibri" panose="020F0502020204030204" pitchFamily="34" charset="0"/>
                <a:hlinkClick r:id="rId3"/>
              </a:rPr>
              <a:t>https://</a:t>
            </a:r>
            <a:r>
              <a:rPr lang="en-MY" sz="2000" dirty="0" err="1">
                <a:latin typeface="Calibri" panose="020F0502020204030204" pitchFamily="34" charset="0"/>
                <a:cs typeface="Calibri" panose="020F0502020204030204" pitchFamily="34" charset="0"/>
                <a:hlinkClick r:id="rId3"/>
              </a:rPr>
              <a:t>mailchimp.com</a:t>
            </a:r>
            <a:r>
              <a:rPr lang="en-MY" sz="2000" dirty="0">
                <a:latin typeface="Calibri" panose="020F0502020204030204" pitchFamily="34" charset="0"/>
                <a:cs typeface="Calibri" panose="020F0502020204030204" pitchFamily="34" charset="0"/>
                <a:hlinkClick r:id="rId3"/>
              </a:rPr>
              <a:t>/</a:t>
            </a:r>
            <a:endParaRPr lang="en-MY" sz="2000" dirty="0">
              <a:latin typeface="Calibri" panose="020F0502020204030204" pitchFamily="34" charset="0"/>
              <a:cs typeface="Calibri" panose="020F0502020204030204" pitchFamily="34" charset="0"/>
            </a:endParaRPr>
          </a:p>
          <a:p>
            <a:pPr algn="r" rtl="1"/>
            <a:endParaRPr lang="ar-EG" sz="2000" dirty="0">
              <a:latin typeface="Calibri" panose="020F0502020204030204" pitchFamily="34" charset="0"/>
              <a:cs typeface="Calibri" panose="020F0502020204030204" pitchFamily="34" charset="0"/>
            </a:endParaRPr>
          </a:p>
          <a:p>
            <a:pPr algn="r" rtl="1"/>
            <a:r>
              <a:rPr lang="ar-EG" sz="2000" dirty="0">
                <a:latin typeface="Calibri" panose="020F0502020204030204" pitchFamily="34" charset="0"/>
                <a:cs typeface="Calibri" panose="020F0502020204030204" pitchFamily="34" charset="0"/>
              </a:rPr>
              <a:t> إليك كيفية استخدام </a:t>
            </a:r>
            <a:r>
              <a:rPr lang="en-MY" sz="2000" dirty="0" err="1">
                <a:latin typeface="Calibri" panose="020F0502020204030204" pitchFamily="34" charset="0"/>
                <a:cs typeface="Calibri" panose="020F0502020204030204" pitchFamily="34" charset="0"/>
              </a:rPr>
              <a:t>Mailchimp</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 للحصول على بيانات معدل فتح البريد الإلكترو </a:t>
            </a:r>
            <a:r>
              <a:rPr lang="en-MY" sz="2000" dirty="0" err="1">
                <a:latin typeface="Calibri" panose="020F0502020204030204" pitchFamily="34" charset="0"/>
                <a:cs typeface="Calibri" panose="020F0502020204030204" pitchFamily="34" charset="0"/>
              </a:rPr>
              <a:t>Mailchimp</a:t>
            </a:r>
            <a:r>
              <a:rPr lang="en-MY" sz="2000" dirty="0">
                <a:latin typeface="Calibri" panose="020F0502020204030204" pitchFamily="34" charset="0"/>
                <a:cs typeface="Calibri" panose="020F0502020204030204" pitchFamily="34" charset="0"/>
              </a:rPr>
              <a:t>:</a:t>
            </a: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سجّل الدخول إلى حسابك.</a:t>
            </a:r>
            <a:r>
              <a:rPr lang="en-US" sz="2000" dirty="0">
                <a:latin typeface="Calibri" panose="020F0502020204030204" pitchFamily="34" charset="0"/>
                <a:cs typeface="Calibri" panose="020F0502020204030204" pitchFamily="34" charset="0"/>
              </a:rPr>
              <a:t> https://</a:t>
            </a:r>
            <a:r>
              <a:rPr lang="en-US" sz="2000" dirty="0" err="1">
                <a:latin typeface="Calibri" panose="020F0502020204030204" pitchFamily="34" charset="0"/>
                <a:cs typeface="Calibri" panose="020F0502020204030204" pitchFamily="34" charset="0"/>
              </a:rPr>
              <a:t>mailchimp.com</a:t>
            </a:r>
            <a:r>
              <a:rPr lang="en-US" sz="2000" dirty="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اذهب إلى </a:t>
            </a:r>
            <a:r>
              <a:rPr lang="en-MY" sz="2000" dirty="0">
                <a:latin typeface="Calibri" panose="020F0502020204030204" pitchFamily="34" charset="0"/>
                <a:cs typeface="Calibri" panose="020F0502020204030204" pitchFamily="34" charset="0"/>
              </a:rPr>
              <a:t>Campaigns (</a:t>
            </a:r>
            <a:r>
              <a:rPr lang="ar-EG" sz="2000" dirty="0">
                <a:latin typeface="Calibri" panose="020F0502020204030204" pitchFamily="34" charset="0"/>
                <a:cs typeface="Calibri" panose="020F0502020204030204" pitchFamily="34" charset="0"/>
              </a:rPr>
              <a:t>الحملات) واختر الحملة التي تريد تحليلها.</a:t>
            </a: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ستجد قسمًا يوضح </a:t>
            </a:r>
            <a:r>
              <a:rPr lang="ar-EG" sz="2000" b="1" dirty="0">
                <a:latin typeface="Calibri" panose="020F0502020204030204" pitchFamily="34" charset="0"/>
                <a:cs typeface="Calibri" panose="020F0502020204030204" pitchFamily="34" charset="0"/>
              </a:rPr>
              <a:t>معدل الفتح وعدد الفتحات</a:t>
            </a: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عد الحصول على البيانات، يمكنك حساب معدل الفتح باستخدام الصيغة</a:t>
            </a:r>
          </a:p>
          <a:p>
            <a:pPr lvl="0" algn="r" rtl="1"/>
            <a:endParaRPr lang="en-US" sz="2800" dirty="0">
              <a:latin typeface="Microsoft Uighur" panose="02000000000000000000" pitchFamily="2" charset="-78"/>
            </a:endParaRPr>
          </a:p>
        </p:txBody>
      </p:sp>
      <p:pic>
        <p:nvPicPr>
          <p:cNvPr id="2" name="Picture 1"/>
          <p:cNvPicPr>
            <a:picLocks noChangeAspect="1"/>
          </p:cNvPicPr>
          <p:nvPr/>
        </p:nvPicPr>
        <p:blipFill>
          <a:blip r:embed="rId4"/>
          <a:stretch>
            <a:fillRect/>
          </a:stretch>
        </p:blipFill>
        <p:spPr>
          <a:xfrm>
            <a:off x="-890532" y="3563962"/>
            <a:ext cx="2241548" cy="1703574"/>
          </a:xfrm>
          <a:prstGeom prst="rect">
            <a:avLst/>
          </a:prstGeom>
        </p:spPr>
      </p:pic>
    </p:spTree>
    <p:extLst>
      <p:ext uri="{BB962C8B-B14F-4D97-AF65-F5344CB8AC3E}">
        <p14:creationId xmlns:p14="http://schemas.microsoft.com/office/powerpoint/2010/main" val="2153912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2416687"/>
          </a:xfrm>
          <a:prstGeom prst="rect">
            <a:avLst/>
          </a:prstGeom>
          <a:noFill/>
        </p:spPr>
        <p:txBody>
          <a:bodyPr wrap="square">
            <a:spAutoFit/>
          </a:bodyPr>
          <a:lstStyle/>
          <a:p>
            <a:pPr algn="ctr">
              <a:lnSpc>
                <a:spcPct val="120000"/>
              </a:lnSpc>
            </a:pPr>
            <a:r>
              <a:rPr lang="ar-EG" sz="3200" b="1" dirty="0"/>
              <a:t>مقياس رضا العميل  </a:t>
            </a:r>
          </a:p>
          <a:p>
            <a:pPr algn="ctr">
              <a:lnSpc>
                <a:spcPct val="120000"/>
              </a:lnSpc>
            </a:pPr>
            <a:r>
              <a:rPr lang="en-US" sz="3200" dirty="0"/>
              <a:t>Customer Satisfaction </a:t>
            </a:r>
            <a:endParaRPr lang="en-US" sz="3200" b="1" dirty="0">
              <a:latin typeface="Calibri" panose="020F0502020204030204" pitchFamily="34" charset="0"/>
              <a:cs typeface="Calibri" panose="020F0502020204030204" pitchFamily="34" charset="0"/>
            </a:endParaRPr>
          </a:p>
          <a:p>
            <a:pPr algn="ctr">
              <a:lnSpc>
                <a:spcPct val="120000"/>
              </a:lnSpc>
            </a:pPr>
            <a:r>
              <a:rPr lang="en-MY" sz="3200" dirty="0">
                <a:hlinkClick r:id="rId4"/>
              </a:rPr>
              <a:t> </a:t>
            </a: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54082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14315" y="1631124"/>
            <a:ext cx="8466655" cy="1015663"/>
          </a:xfrm>
          <a:prstGeom prst="rect">
            <a:avLst/>
          </a:prstGeom>
          <a:noFill/>
        </p:spPr>
        <p:txBody>
          <a:bodyPr wrap="square" rtlCol="0">
            <a:spAutoFit/>
          </a:bodyPr>
          <a:lstStyle/>
          <a:p>
            <a:pPr lvl="0" algn="r" rtl="1"/>
            <a:r>
              <a:rPr lang="ar-EG" sz="3200" b="1" dirty="0"/>
              <a:t>10</a:t>
            </a:r>
            <a:r>
              <a:rPr lang="ar-EG" sz="2400" b="1" dirty="0">
                <a:latin typeface="+mj-lt"/>
                <a:cs typeface="Calibri" panose="020F0502020204030204" pitchFamily="34" charset="0"/>
              </a:rPr>
              <a:t>. ما</a:t>
            </a:r>
            <a:r>
              <a:rPr lang="ar-JO" sz="2400" b="1" dirty="0">
                <a:latin typeface="+mj-lt"/>
                <a:cs typeface="Calibri" panose="020F0502020204030204" pitchFamily="34" charset="0"/>
              </a:rPr>
              <a:t> ا</a:t>
            </a:r>
            <a:r>
              <a:rPr lang="ar-EG" sz="2400" b="1" dirty="0">
                <a:latin typeface="+mj-lt"/>
                <a:cs typeface="Calibri" panose="020F0502020204030204" pitchFamily="34" charset="0"/>
              </a:rPr>
              <a:t>لمقصود </a:t>
            </a:r>
            <a:r>
              <a:rPr lang="ar-JO" sz="2400" b="1" dirty="0">
                <a:latin typeface="+mj-lt"/>
                <a:cs typeface="Calibri" panose="020F0502020204030204" pitchFamily="34" charset="0"/>
              </a:rPr>
              <a:t>ب</a:t>
            </a:r>
            <a:r>
              <a:rPr lang="ar-EG" sz="2400" b="1" dirty="0">
                <a:latin typeface="+mj-lt"/>
                <a:cs typeface="Calibri" panose="020F0502020204030204" pitchFamily="34" charset="0"/>
              </a:rPr>
              <a:t>مقياس رضا العميل  </a:t>
            </a:r>
            <a:r>
              <a:rPr lang="ar-EG" sz="3200" b="1" dirty="0">
                <a:latin typeface="+mj-lt"/>
              </a:rPr>
              <a:t>: </a:t>
            </a:r>
            <a:endParaRPr lang="en-US" sz="3200" b="1" dirty="0">
              <a:latin typeface="+mj-lt"/>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E17B397-19E8-153F-BE0A-C74B1ECAF1D5}"/>
              </a:ext>
            </a:extLst>
          </p:cNvPr>
          <p:cNvSpPr txBox="1"/>
          <p:nvPr/>
        </p:nvSpPr>
        <p:spPr>
          <a:xfrm>
            <a:off x="1814315" y="2138955"/>
            <a:ext cx="8466655" cy="3477875"/>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000" b="1" dirty="0">
                <a:latin typeface="Calibri" panose="020F0502020204030204" pitchFamily="34" charset="0"/>
                <a:cs typeface="Calibri" panose="020F0502020204030204" pitchFamily="34" charset="0"/>
              </a:rPr>
              <a:t>مقياس رضا العميل </a:t>
            </a:r>
            <a:r>
              <a:rPr lang="ar-EG" sz="2000" dirty="0">
                <a:latin typeface="Calibri" panose="020F0502020204030204" pitchFamily="34" charset="0"/>
                <a:cs typeface="Calibri" panose="020F0502020204030204" pitchFamily="34" charset="0"/>
              </a:rPr>
              <a:t>هو أداة تُستخدم لقياس مدى رضا العملاء عن منتجات أو خدمات معينة.  ويُستخدم لقياس مدى </a:t>
            </a:r>
            <a:r>
              <a:rPr lang="ar-EG" sz="2000" b="1" dirty="0">
                <a:latin typeface="Calibri" panose="020F0502020204030204" pitchFamily="34" charset="0"/>
                <a:cs typeface="Calibri" panose="020F0502020204030204" pitchFamily="34" charset="0"/>
              </a:rPr>
              <a:t>سعادة عملائك في تجربة منتجاتك أو خدماتك</a:t>
            </a:r>
            <a:r>
              <a:rPr lang="ar-EG" sz="2000" dirty="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يهدف هذا المقياس إلى جمع تقييمات العملاء حول تجربتهم، مما يساعد الشركات على فهم </a:t>
            </a:r>
            <a:r>
              <a:rPr lang="ar-EG" sz="2000" b="1" dirty="0">
                <a:latin typeface="Calibri" panose="020F0502020204030204" pitchFamily="34" charset="0"/>
                <a:cs typeface="Calibri" panose="020F0502020204030204" pitchFamily="34" charset="0"/>
              </a:rPr>
              <a:t>نقاط القوة والضعف في خدماتها أو منتجاتها</a:t>
            </a:r>
            <a:r>
              <a:rPr lang="ar-EG" sz="2000" b="1" dirty="0"/>
              <a:t>.</a:t>
            </a:r>
          </a:p>
          <a:p>
            <a:pPr marL="342900" indent="-342900" algn="just" rtl="1">
              <a:buFont typeface="Wingdings" panose="05000000000000000000" pitchFamily="2" charset="2"/>
              <a:buChar char="ü"/>
            </a:pPr>
            <a:r>
              <a:rPr lang="ar-EG" sz="2000" i="1" dirty="0"/>
              <a:t>توقع </a:t>
            </a:r>
            <a:r>
              <a:rPr lang="ar-EG" sz="2000" i="1" dirty="0">
                <a:latin typeface="Calibri" panose="020F0502020204030204" pitchFamily="34" charset="0"/>
                <a:cs typeface="Calibri" panose="020F0502020204030204" pitchFamily="34" charset="0"/>
              </a:rPr>
              <a:t>ستيف ووكر (</a:t>
            </a:r>
            <a:r>
              <a:rPr lang="en-MY" sz="2000" i="1" dirty="0">
                <a:latin typeface="Calibri" panose="020F0502020204030204" pitchFamily="34" charset="0"/>
                <a:cs typeface="Calibri" panose="020F0502020204030204" pitchFamily="34" charset="0"/>
              </a:rPr>
              <a:t>Steve Walker) </a:t>
            </a:r>
            <a:r>
              <a:rPr lang="ar-EG" sz="2000" i="1" dirty="0">
                <a:latin typeface="Calibri" panose="020F0502020204030204" pitchFamily="34" charset="0"/>
                <a:cs typeface="Calibri" panose="020F0502020204030204" pitchFamily="34" charset="0"/>
              </a:rPr>
              <a:t>أنه في المستقبل القريب ستكون تجربة العميل هي </a:t>
            </a:r>
            <a:r>
              <a:rPr lang="ar-EG" sz="2000" b="1" i="1" dirty="0">
                <a:latin typeface="Calibri" panose="020F0502020204030204" pitchFamily="34" charset="0"/>
                <a:cs typeface="Calibri" panose="020F0502020204030204" pitchFamily="34" charset="0"/>
              </a:rPr>
              <a:t>العامل الأساسي الذي يميز قرار العميل بشراء منتج أو خدمة.</a:t>
            </a:r>
            <a:endParaRPr lang="ar-EG" sz="20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ü"/>
            </a:pPr>
            <a:endParaRPr lang="ar-EG" sz="2000" b="1" dirty="0"/>
          </a:p>
          <a:p>
            <a:pPr marL="342900" lvl="0" indent="-34290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 العملاء الراضون للغاية يميلون إلى </a:t>
            </a:r>
            <a:r>
              <a:rPr lang="ar-EG" sz="2000" u="sng" dirty="0">
                <a:latin typeface="Calibri" panose="020F0502020204030204" pitchFamily="34" charset="0"/>
                <a:cs typeface="Calibri" panose="020F0502020204030204" pitchFamily="34" charset="0"/>
              </a:rPr>
              <a:t>شراء المزيد</a:t>
            </a:r>
            <a:r>
              <a:rPr lang="ar-EG" sz="2000" dirty="0">
                <a:latin typeface="Calibri" panose="020F0502020204030204" pitchFamily="34" charset="0"/>
                <a:cs typeface="Calibri" panose="020F0502020204030204" pitchFamily="34" charset="0"/>
              </a:rPr>
              <a:t>، والبقاء لفترة أطول، وإخبار أصدقائهم عن تجاربهم الإيجابية. هؤلاء العملاء السعداء </a:t>
            </a:r>
            <a:r>
              <a:rPr lang="ar-EG" sz="2000" b="1" dirty="0">
                <a:latin typeface="Calibri" panose="020F0502020204030204" pitchFamily="34" charset="0"/>
                <a:cs typeface="Calibri" panose="020F0502020204030204" pitchFamily="34" charset="0"/>
              </a:rPr>
              <a:t>يقومون بعمليات شراء أكثر تواتراً ويكونون أقل حساسية للسعر</a:t>
            </a:r>
            <a:r>
              <a:rPr lang="ar-EG" sz="2000" dirty="0">
                <a:latin typeface="Calibri" panose="020F0502020204030204" pitchFamily="34" charset="0"/>
                <a:cs typeface="Calibri" panose="020F0502020204030204" pitchFamily="34" charset="0"/>
              </a:rPr>
              <a:t>. كما يصبحون دعاة للعلامة التجارية، مما </a:t>
            </a:r>
            <a:r>
              <a:rPr lang="ar-EG" sz="2000" b="1" dirty="0">
                <a:latin typeface="Calibri" panose="020F0502020204030204" pitchFamily="34" charset="0"/>
                <a:cs typeface="Calibri" panose="020F0502020204030204" pitchFamily="34" charset="0"/>
              </a:rPr>
              <a:t>يجذب أعمالاً جديدة من خلال التوصيات الشفهية والمراجعات الإيجابية</a:t>
            </a:r>
            <a:r>
              <a:rPr lang="ar-EG" sz="2000" dirty="0">
                <a:latin typeface="Calibri" panose="020F0502020204030204" pitchFamily="34" charset="0"/>
                <a:cs typeface="Calibri" panose="020F0502020204030204" pitchFamily="34" charset="0"/>
              </a:rPr>
              <a:t>.</a:t>
            </a:r>
            <a:endParaRPr lang="en-MY" sz="20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057058" y="2646787"/>
            <a:ext cx="2390059" cy="2314574"/>
          </a:xfrm>
          <a:prstGeom prst="rect">
            <a:avLst/>
          </a:prstGeom>
        </p:spPr>
      </p:pic>
    </p:spTree>
    <p:extLst>
      <p:ext uri="{BB962C8B-B14F-4D97-AF65-F5344CB8AC3E}">
        <p14:creationId xmlns:p14="http://schemas.microsoft.com/office/powerpoint/2010/main" val="15414845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3" y="1595804"/>
            <a:ext cx="9911735"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122784" y="1467052"/>
            <a:ext cx="9922203" cy="1015663"/>
          </a:xfrm>
          <a:prstGeom prst="rect">
            <a:avLst/>
          </a:prstGeom>
          <a:noFill/>
        </p:spPr>
        <p:txBody>
          <a:bodyPr wrap="square" rtlCol="0">
            <a:spAutoFit/>
          </a:bodyPr>
          <a:lstStyle/>
          <a:p>
            <a:pPr lvl="0" algn="ctr" rtl="1"/>
            <a:r>
              <a:rPr lang="ar-EG" sz="2400" b="1" dirty="0">
                <a:latin typeface="Calibri" panose="020F0502020204030204" pitchFamily="34" charset="0"/>
                <a:cs typeface="Calibri" panose="020F0502020204030204" pitchFamily="34" charset="0"/>
              </a:rPr>
              <a:t>10.العناصر الرئيسية لمقياس رضا العميل:</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7873E335-FE9D-2123-68FC-A451498FA8C2}"/>
              </a:ext>
            </a:extLst>
          </p:cNvPr>
          <p:cNvSpPr txBox="1"/>
          <p:nvPr/>
        </p:nvSpPr>
        <p:spPr>
          <a:xfrm>
            <a:off x="1789514" y="2152370"/>
            <a:ext cx="8299366" cy="523220"/>
          </a:xfrm>
          <a:prstGeom prst="rect">
            <a:avLst/>
          </a:prstGeom>
          <a:noFill/>
        </p:spPr>
        <p:txBody>
          <a:bodyPr wrap="square" rtlCol="0">
            <a:spAutoFit/>
          </a:bodyPr>
          <a:lstStyle/>
          <a:p>
            <a:pPr lvl="0" algn="just" rtl="1"/>
            <a:r>
              <a:rPr lang="ar-EG" sz="2800" dirty="0"/>
              <a:t>.</a:t>
            </a:r>
            <a:endParaRPr lang="en-MY" sz="2800" b="1" u="sng" dirty="0"/>
          </a:p>
        </p:txBody>
      </p:sp>
      <p:graphicFrame>
        <p:nvGraphicFramePr>
          <p:cNvPr id="10" name="Rectangle 1"/>
          <p:cNvGraphicFramePr>
            <a:graphicFrameLocks/>
          </p:cNvGraphicFramePr>
          <p:nvPr>
            <p:extLst>
              <p:ext uri="{D42A27DB-BD31-4B8C-83A1-F6EECF244321}">
                <p14:modId xmlns:p14="http://schemas.microsoft.com/office/powerpoint/2010/main" val="1236241854"/>
              </p:ext>
            </p:extLst>
          </p:nvPr>
        </p:nvGraphicFramePr>
        <p:xfrm>
          <a:off x="1191694" y="1974883"/>
          <a:ext cx="7715703" cy="36034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43666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986145" y="1622962"/>
            <a:ext cx="9075918" cy="1815882"/>
          </a:xfrm>
          <a:prstGeom prst="rect">
            <a:avLst/>
          </a:prstGeom>
          <a:noFill/>
        </p:spPr>
        <p:txBody>
          <a:bodyPr wrap="square" rtlCol="0">
            <a:spAutoFit/>
          </a:bodyPr>
          <a:lstStyle/>
          <a:p>
            <a:pPr lvl="0" algn="ctr" rtl="1"/>
            <a:r>
              <a:rPr lang="ar-EG" sz="2400" b="1" dirty="0">
                <a:latin typeface="Calibri" panose="020F0502020204030204" pitchFamily="34" charset="0"/>
                <a:cs typeface="Calibri" panose="020F0502020204030204" pitchFamily="34" charset="0"/>
              </a:rPr>
              <a:t>10. أمثلة عملية لمقياس رضا العميل باستخدام تطبيقات مختلفة:</a:t>
            </a:r>
          </a:p>
          <a:p>
            <a:pPr lvl="0" algn="ctr" rtl="1"/>
            <a:endParaRPr lang="ar-EG" sz="2800" b="1" dirty="0">
              <a:latin typeface="Microsoft Uighur" panose="02000000000000000000" pitchFamily="2" charset="-78"/>
            </a:endParaRPr>
          </a:p>
          <a:p>
            <a:pPr lvl="0" algn="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378388832"/>
              </p:ext>
            </p:extLst>
          </p:nvPr>
        </p:nvGraphicFramePr>
        <p:xfrm>
          <a:off x="2143124" y="2232212"/>
          <a:ext cx="7915275" cy="3022600"/>
        </p:xfrm>
        <a:graphic>
          <a:graphicData uri="http://schemas.openxmlformats.org/drawingml/2006/table">
            <a:tbl>
              <a:tblPr firstRow="1" bandRow="1">
                <a:tableStyleId>{5C22544A-7EE6-4342-B048-85BDC9FD1C3A}</a:tableStyleId>
              </a:tblPr>
              <a:tblGrid>
                <a:gridCol w="6486526">
                  <a:extLst>
                    <a:ext uri="{9D8B030D-6E8A-4147-A177-3AD203B41FA5}">
                      <a16:colId xmlns:a16="http://schemas.microsoft.com/office/drawing/2014/main" val="20000"/>
                    </a:ext>
                  </a:extLst>
                </a:gridCol>
                <a:gridCol w="1428749">
                  <a:extLst>
                    <a:ext uri="{9D8B030D-6E8A-4147-A177-3AD203B41FA5}">
                      <a16:colId xmlns:a16="http://schemas.microsoft.com/office/drawing/2014/main" val="20001"/>
                    </a:ext>
                  </a:extLst>
                </a:gridCol>
              </a:tblGrid>
              <a:tr h="370840">
                <a:tc>
                  <a:txBody>
                    <a:bodyPr/>
                    <a:lstStyle/>
                    <a:p>
                      <a:pPr algn="r"/>
                      <a:r>
                        <a:rPr lang="ar-EG" sz="1800" dirty="0"/>
                        <a:t>مثال عملي </a:t>
                      </a:r>
                      <a:endParaRPr lang="en-MY" sz="1800" dirty="0"/>
                    </a:p>
                  </a:txBody>
                  <a:tcPr/>
                </a:tc>
                <a:tc>
                  <a:txBody>
                    <a:bodyPr/>
                    <a:lstStyle/>
                    <a:p>
                      <a:pPr algn="r"/>
                      <a:r>
                        <a:rPr lang="ar-EG" sz="1800" dirty="0"/>
                        <a:t>المقياس</a:t>
                      </a:r>
                      <a:endParaRPr lang="en-MY" sz="1800" dirty="0"/>
                    </a:p>
                  </a:txBody>
                  <a:tcPr/>
                </a:tc>
                <a:extLst>
                  <a:ext uri="{0D108BD9-81ED-4DB2-BD59-A6C34878D82A}">
                    <a16:rowId xmlns:a16="http://schemas.microsoft.com/office/drawing/2014/main" val="10000"/>
                  </a:ext>
                </a:extLst>
              </a:tr>
              <a:tr h="370840">
                <a:tc>
                  <a:txBody>
                    <a:bodyPr/>
                    <a:lstStyle/>
                    <a:p>
                      <a:pPr algn="r"/>
                      <a:r>
                        <a:rPr lang="ar-EG" sz="1800" kern="1200" dirty="0">
                          <a:solidFill>
                            <a:schemeClr val="tx1"/>
                          </a:solidFill>
                          <a:latin typeface="Calibri" panose="020F0502020204030204" pitchFamily="34" charset="0"/>
                          <a:ea typeface="+mn-ea"/>
                          <a:cs typeface="Calibri" panose="020F0502020204030204" pitchFamily="34" charset="0"/>
                        </a:rPr>
                        <a:t> مثال عملي: شركة تقدم خدمة الإنترنت  ارسلت </a:t>
                      </a:r>
                      <a:r>
                        <a:rPr lang="ar-EG" sz="1800" b="1" kern="1200" dirty="0">
                          <a:solidFill>
                            <a:schemeClr val="tx1"/>
                          </a:solidFill>
                          <a:latin typeface="Calibri" panose="020F0502020204030204" pitchFamily="34" charset="0"/>
                          <a:ea typeface="+mn-ea"/>
                          <a:cs typeface="Calibri" panose="020F0502020204030204" pitchFamily="34" charset="0"/>
                        </a:rPr>
                        <a:t>استطلاعًا عبر البريد الإلكتروني </a:t>
                      </a:r>
                      <a:r>
                        <a:rPr lang="ar-EG" sz="1800" kern="1200" dirty="0">
                          <a:solidFill>
                            <a:schemeClr val="tx1"/>
                          </a:solidFill>
                          <a:latin typeface="Calibri" panose="020F0502020204030204" pitchFamily="34" charset="0"/>
                          <a:ea typeface="+mn-ea"/>
                          <a:cs typeface="Calibri" panose="020F0502020204030204" pitchFamily="34" charset="0"/>
                        </a:rPr>
                        <a:t>إلى عملائها بعد تثبيت الخدمة. يحتوي الاستطلاع على أسئلة مثل:</a:t>
                      </a:r>
                    </a:p>
                    <a:p>
                      <a:pPr algn="r"/>
                      <a:r>
                        <a:rPr lang="ar-EG" sz="1800" kern="1200" dirty="0">
                          <a:solidFill>
                            <a:schemeClr val="tx1"/>
                          </a:solidFill>
                          <a:latin typeface="Calibri" panose="020F0502020204030204" pitchFamily="34" charset="0"/>
                          <a:ea typeface="+mn-ea"/>
                          <a:cs typeface="Calibri" panose="020F0502020204030204" pitchFamily="34" charset="0"/>
                        </a:rPr>
                        <a:t>كيف تقيم جودة اتصال الإنترنت؟</a:t>
                      </a:r>
                    </a:p>
                    <a:p>
                      <a:pPr algn="r"/>
                      <a:r>
                        <a:rPr lang="ar-EG" sz="1800" kern="1200" dirty="0">
                          <a:solidFill>
                            <a:schemeClr val="tx1"/>
                          </a:solidFill>
                          <a:latin typeface="Calibri" panose="020F0502020204030204" pitchFamily="34" charset="0"/>
                          <a:ea typeface="+mn-ea"/>
                          <a:cs typeface="Calibri" panose="020F0502020204030204" pitchFamily="34" charset="0"/>
                        </a:rPr>
                        <a:t>هل كانت تجربة سرعة التحميل والتنزيل مرضية؟</a:t>
                      </a:r>
                    </a:p>
                    <a:p>
                      <a:pPr algn="r"/>
                      <a:r>
                        <a:rPr lang="ar-EG" sz="1800" kern="1200" dirty="0">
                          <a:solidFill>
                            <a:schemeClr val="tx1"/>
                          </a:solidFill>
                          <a:latin typeface="Calibri" panose="020F0502020204030204" pitchFamily="34" charset="0"/>
                          <a:ea typeface="+mn-ea"/>
                          <a:cs typeface="Calibri" panose="020F0502020204030204" pitchFamily="34" charset="0"/>
                        </a:rPr>
                        <a:t>ما مدى احتمالية أن توصي بنا لأصدقائك؟</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800" b="1" dirty="0"/>
                        <a:t>الاستطلاعات والاستبيانات</a:t>
                      </a:r>
                      <a:endParaRPr lang="en-MY" sz="1800" b="1"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val="10001"/>
                  </a:ext>
                </a:extLst>
              </a:tr>
              <a:tr h="370840">
                <a:tc>
                  <a:txBody>
                    <a:bodyPr/>
                    <a:lstStyle/>
                    <a:p>
                      <a:pPr algn="r" rtl="1"/>
                      <a:r>
                        <a:rPr lang="ar-EG" sz="1800" kern="1200" dirty="0">
                          <a:solidFill>
                            <a:schemeClr val="tx1"/>
                          </a:solidFill>
                          <a:latin typeface="Calibri" panose="020F0502020204030204" pitchFamily="34" charset="0"/>
                          <a:ea typeface="+mn-ea"/>
                          <a:cs typeface="Calibri" panose="020F0502020204030204" pitchFamily="34" charset="0"/>
                        </a:rPr>
                        <a:t>مثال عملي: مطعم يستخدم تطبيقات مثل </a:t>
                      </a:r>
                      <a:r>
                        <a:rPr lang="en-MY" sz="1800" kern="1200" dirty="0">
                          <a:solidFill>
                            <a:schemeClr val="tx1"/>
                          </a:solidFill>
                          <a:latin typeface="Calibri" panose="020F0502020204030204" pitchFamily="34" charset="0"/>
                          <a:ea typeface="+mn-ea"/>
                          <a:cs typeface="Calibri" panose="020F0502020204030204" pitchFamily="34" charset="0"/>
                        </a:rPr>
                        <a:t>Yelp </a:t>
                      </a:r>
                      <a:r>
                        <a:rPr lang="ar-EG" sz="1800" kern="1200" dirty="0">
                          <a:solidFill>
                            <a:schemeClr val="tx1"/>
                          </a:solidFill>
                          <a:latin typeface="Calibri" panose="020F0502020204030204" pitchFamily="34" charset="0"/>
                          <a:ea typeface="+mn-ea"/>
                          <a:cs typeface="Calibri" panose="020F0502020204030204" pitchFamily="34" charset="0"/>
                        </a:rPr>
                        <a:t>أو </a:t>
                      </a:r>
                      <a:r>
                        <a:rPr lang="en-MY" sz="1800" kern="1200" dirty="0">
                          <a:solidFill>
                            <a:schemeClr val="tx1"/>
                          </a:solidFill>
                          <a:latin typeface="Calibri" panose="020F0502020204030204" pitchFamily="34" charset="0"/>
                          <a:ea typeface="+mn-ea"/>
                          <a:cs typeface="Calibri" panose="020F0502020204030204" pitchFamily="34" charset="0"/>
                        </a:rPr>
                        <a:t>Google Reviews </a:t>
                      </a:r>
                      <a:r>
                        <a:rPr lang="ar-EG" sz="1800" kern="1200" dirty="0">
                          <a:solidFill>
                            <a:schemeClr val="tx1"/>
                          </a:solidFill>
                          <a:latin typeface="Calibri" panose="020F0502020204030204" pitchFamily="34" charset="0"/>
                          <a:ea typeface="+mn-ea"/>
                          <a:cs typeface="Calibri" panose="020F0502020204030204" pitchFamily="34" charset="0"/>
                        </a:rPr>
                        <a:t>لجمع تقييمات العملاء بعد الزيارة. يمكن للعملاء ترك تعليقات عن الطعام والخدمة. تتيح هذه التعليقات للمطعم معرفة ما إذا كان هناك أي مشاكل في الجودة أو الخدمة، وكيف يمكن تحسين التجربة.</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800" b="1" dirty="0"/>
                        <a:t>التقييمات والتعليقات</a:t>
                      </a:r>
                      <a:endParaRPr lang="en-MY" sz="1800" b="1"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61034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717367" y="1595804"/>
            <a:ext cx="8466655" cy="1015663"/>
          </a:xfrm>
          <a:prstGeom prst="rect">
            <a:avLst/>
          </a:prstGeom>
          <a:noFill/>
        </p:spPr>
        <p:txBody>
          <a:bodyPr wrap="square" rtlCol="0">
            <a:spAutoFit/>
          </a:bodyPr>
          <a:lstStyle/>
          <a:p>
            <a:pPr lvl="0" algn="r" rtl="1"/>
            <a:r>
              <a:rPr lang="ar-EG" sz="3200" b="1" dirty="0"/>
              <a:t>1</a:t>
            </a:r>
            <a:r>
              <a:rPr lang="ar-EG" sz="2400" b="1" dirty="0">
                <a:latin typeface="Calibri" panose="020F0502020204030204" pitchFamily="34" charset="0"/>
                <a:cs typeface="Calibri" panose="020F0502020204030204" pitchFamily="34" charset="0"/>
              </a:rPr>
              <a:t>. مقياس صافي المروجين (</a:t>
            </a:r>
            <a:r>
              <a:rPr lang="en-MY" sz="2400" b="1" dirty="0">
                <a:latin typeface="Calibri" panose="020F0502020204030204" pitchFamily="34" charset="0"/>
                <a:cs typeface="Calibri" panose="020F0502020204030204" pitchFamily="34" charset="0"/>
              </a:rPr>
              <a:t>NPS</a:t>
            </a:r>
            <a:r>
              <a:rPr lang="ar-EG" sz="2400" b="1" dirty="0">
                <a:latin typeface="Calibri" panose="020F0502020204030204" pitchFamily="34" charset="0"/>
                <a:cs typeface="Calibri" panose="020F0502020204030204" pitchFamily="34" charset="0"/>
              </a:rPr>
              <a:t>)</a:t>
            </a:r>
            <a:r>
              <a:rPr lang="en-MY" sz="2400" b="1" dirty="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a16="http://schemas.microsoft.com/office/drawing/2014/main" id="{8A08B86A-D41F-967F-5DF7-40B288586A1C}"/>
              </a:ext>
            </a:extLst>
          </p:cNvPr>
          <p:cNvPicPr>
            <a:picLocks noChangeAspect="1"/>
          </p:cNvPicPr>
          <p:nvPr/>
        </p:nvPicPr>
        <p:blipFill>
          <a:blip r:embed="rId3"/>
          <a:stretch>
            <a:fillRect/>
          </a:stretch>
        </p:blipFill>
        <p:spPr>
          <a:xfrm>
            <a:off x="1922344" y="3605315"/>
            <a:ext cx="2129246" cy="1476556"/>
          </a:xfrm>
          <a:prstGeom prst="rect">
            <a:avLst/>
          </a:prstGeom>
        </p:spPr>
      </p:pic>
      <p:sp>
        <p:nvSpPr>
          <p:cNvPr id="3" name="TextBox 2">
            <a:extLst>
              <a:ext uri="{FF2B5EF4-FFF2-40B4-BE49-F238E27FC236}">
                <a16:creationId xmlns:a16="http://schemas.microsoft.com/office/drawing/2014/main" id="{B3CB04AD-8C63-01CF-047D-E932CCCD856C}"/>
              </a:ext>
            </a:extLst>
          </p:cNvPr>
          <p:cNvSpPr txBox="1"/>
          <p:nvPr/>
        </p:nvSpPr>
        <p:spPr>
          <a:xfrm>
            <a:off x="2485572" y="2362021"/>
            <a:ext cx="7698450" cy="3046988"/>
          </a:xfrm>
          <a:prstGeom prst="rect">
            <a:avLst/>
          </a:prstGeom>
          <a:noFill/>
        </p:spPr>
        <p:txBody>
          <a:bodyPr wrap="square" rtlCol="0">
            <a:spAutoFit/>
          </a:bodyPr>
          <a:lstStyle/>
          <a:p>
            <a:pPr algn="just" rtl="1"/>
            <a:r>
              <a:rPr lang="ar-EG" sz="1600" dirty="0">
                <a:latin typeface="Calibri" panose="020F0502020204030204" pitchFamily="34" charset="0"/>
                <a:cs typeface="Calibri" panose="020F0502020204030204" pitchFamily="34" charset="0"/>
              </a:rPr>
              <a:t>	تتضمن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بشكل أساسي في استطلاعات العملاء </a:t>
            </a:r>
            <a:r>
              <a:rPr lang="ar-EG" sz="1600" b="1" dirty="0">
                <a:latin typeface="Calibri" panose="020F0502020204030204" pitchFamily="34" charset="0"/>
                <a:cs typeface="Calibri" panose="020F0502020204030204" pitchFamily="34" charset="0"/>
              </a:rPr>
              <a:t>على مقياس من 0 إلى </a:t>
            </a:r>
            <a:r>
              <a:rPr lang="ar-EG" sz="1600" dirty="0">
                <a:latin typeface="Calibri" panose="020F0502020204030204" pitchFamily="34" charset="0"/>
                <a:cs typeface="Calibri" panose="020F0502020204030204" pitchFamily="34" charset="0"/>
              </a:rPr>
              <a:t>10 ، ما مدى احتمالية أن توصي أو تنشر </a:t>
            </a:r>
            <a:r>
              <a:rPr lang="ar-EG" sz="1600" b="1" dirty="0">
                <a:latin typeface="Calibri" panose="020F0502020204030204" pitchFamily="34" charset="0"/>
                <a:cs typeface="Calibri" panose="020F0502020204030204" pitchFamily="34" charset="0"/>
              </a:rPr>
              <a:t>كلمة شفهية عن الشركة أو المنتج أو الخدمات</a:t>
            </a:r>
            <a:r>
              <a:rPr lang="ar-EG" sz="1600" dirty="0">
                <a:latin typeface="Calibri" panose="020F0502020204030204" pitchFamily="34" charset="0"/>
                <a:cs typeface="Calibri" panose="020F0502020204030204" pitchFamily="34" charset="0"/>
              </a:rPr>
              <a:t>. </a:t>
            </a:r>
          </a:p>
          <a:p>
            <a:pPr algn="just" rtl="1"/>
            <a:r>
              <a:rPr lang="ar-EG" sz="1600" dirty="0">
                <a:latin typeface="Calibri" panose="020F0502020204030204" pitchFamily="34" charset="0"/>
                <a:cs typeface="Calibri" panose="020F0502020204030204" pitchFamily="34" charset="0"/>
              </a:rPr>
              <a:t>يعتبر مؤشر صافي نقاط الترويج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أداة من أدوات قياس رضا العملاء الرئيسية لفهم ولاء العملاء </a:t>
            </a:r>
            <a:r>
              <a:rPr lang="ar-EG" sz="1600" b="1" dirty="0">
                <a:latin typeface="Calibri" panose="020F0502020204030204" pitchFamily="34" charset="0"/>
                <a:cs typeface="Calibri" panose="020F0502020204030204" pitchFamily="34" charset="0"/>
              </a:rPr>
              <a:t>ومدى استعدادهم للترويج لمنتجات أو خدمات العمل</a:t>
            </a:r>
            <a:r>
              <a:rPr lang="en-US" sz="1600" dirty="0">
                <a:latin typeface="Calibri" panose="020F0502020204030204" pitchFamily="34" charset="0"/>
                <a:cs typeface="Calibri" panose="020F0502020204030204" pitchFamily="34" charset="0"/>
              </a:rPr>
              <a:t>.</a:t>
            </a:r>
            <a:endParaRPr lang="ar-EG" sz="1600" dirty="0">
              <a:latin typeface="Calibri" panose="020F0502020204030204" pitchFamily="34" charset="0"/>
              <a:cs typeface="Calibri" panose="020F0502020204030204" pitchFamily="34" charset="0"/>
            </a:endParaRPr>
          </a:p>
          <a:p>
            <a:pPr algn="r"/>
            <a:r>
              <a:rPr lang="ar-EG" sz="1600" dirty="0">
                <a:latin typeface="Calibri" panose="020F0502020204030204" pitchFamily="34" charset="0"/>
                <a:cs typeface="Calibri" panose="020F0502020204030204" pitchFamily="34" charset="0"/>
              </a:rPr>
              <a:t> </a:t>
            </a:r>
            <a:r>
              <a:rPr lang="ar-EG" sz="1600" b="1" dirty="0">
                <a:latin typeface="Calibri" panose="020F0502020204030204" pitchFamily="34" charset="0"/>
                <a:cs typeface="Calibri" panose="020F0502020204030204" pitchFamily="34" charset="0"/>
              </a:rPr>
              <a:t>الخطوات:</a:t>
            </a:r>
          </a:p>
          <a:p>
            <a:pPr algn="r"/>
            <a:r>
              <a:rPr lang="ar-EG" sz="1600" dirty="0">
                <a:latin typeface="Calibri" panose="020F0502020204030204" pitchFamily="34" charset="0"/>
                <a:cs typeface="Calibri" panose="020F0502020204030204" pitchFamily="34" charset="0"/>
              </a:rPr>
              <a:t>جمع البيانات:</a:t>
            </a:r>
          </a:p>
          <a:p>
            <a:pPr lvl="1" algn="r"/>
            <a:r>
              <a:rPr lang="ar-EG" sz="1600" dirty="0">
                <a:latin typeface="Calibri" panose="020F0502020204030204" pitchFamily="34" charset="0"/>
                <a:cs typeface="Calibri" panose="020F0502020204030204" pitchFamily="34" charset="0"/>
              </a:rPr>
              <a:t>بعد تجربة تسوق عبر الإنترنت، يُرسل استطلاع للعميل يحتوي على السؤال التالي:</a:t>
            </a:r>
          </a:p>
          <a:p>
            <a:pPr lvl="1" algn="r"/>
            <a:r>
              <a:rPr lang="ar-EG" sz="1600" dirty="0">
                <a:latin typeface="Calibri" panose="020F0502020204030204" pitchFamily="34" charset="0"/>
                <a:cs typeface="Calibri" panose="020F0502020204030204" pitchFamily="34" charset="0"/>
              </a:rPr>
              <a:t>"على مقياس من 0 إلى 10، ما مدى احتمالية أن توصي بمنتجنا لصديق؟"</a:t>
            </a:r>
          </a:p>
          <a:p>
            <a:pPr algn="r"/>
            <a:r>
              <a:rPr lang="ar-EG" sz="1600" dirty="0">
                <a:latin typeface="Calibri" panose="020F0502020204030204" pitchFamily="34" charset="0"/>
                <a:cs typeface="Calibri" panose="020F0502020204030204" pitchFamily="34" charset="0"/>
              </a:rPr>
              <a:t>تصنيف الإجابات:</a:t>
            </a:r>
          </a:p>
          <a:p>
            <a:pPr lvl="1" algn="r"/>
            <a:r>
              <a:rPr lang="ar-EG" sz="1600" b="1" dirty="0">
                <a:latin typeface="Calibri" panose="020F0502020204030204" pitchFamily="34" charset="0"/>
                <a:cs typeface="Calibri" panose="020F0502020204030204" pitchFamily="34" charset="0"/>
              </a:rPr>
              <a:t>المروجون (9-10</a:t>
            </a:r>
            <a:r>
              <a:rPr lang="ar-EG" sz="1600" dirty="0">
                <a:latin typeface="Calibri" panose="020F0502020204030204" pitchFamily="34" charset="0"/>
                <a:cs typeface="Calibri" panose="020F0502020204030204" pitchFamily="34" charset="0"/>
              </a:rPr>
              <a:t>): عملاء راضون للغاية، من المحتمل أن يوصوا بالمنتج.</a:t>
            </a:r>
          </a:p>
          <a:p>
            <a:pPr lvl="1" algn="r"/>
            <a:r>
              <a:rPr lang="ar-EG" sz="1600" b="1" dirty="0">
                <a:latin typeface="Calibri" panose="020F0502020204030204" pitchFamily="34" charset="0"/>
                <a:cs typeface="Calibri" panose="020F0502020204030204" pitchFamily="34" charset="0"/>
              </a:rPr>
              <a:t>المحايدون (7-8)</a:t>
            </a:r>
            <a:r>
              <a:rPr lang="ar-EG" sz="1600" dirty="0">
                <a:latin typeface="Calibri" panose="020F0502020204030204" pitchFamily="34" charset="0"/>
                <a:cs typeface="Calibri" panose="020F0502020204030204" pitchFamily="34" charset="0"/>
              </a:rPr>
              <a:t>: عملاء راضون لكن ليسوا متحمسين للتوصية.</a:t>
            </a:r>
          </a:p>
          <a:p>
            <a:pPr lvl="1" algn="r"/>
            <a:r>
              <a:rPr lang="ar-EG" sz="1600" dirty="0">
                <a:latin typeface="Calibri" panose="020F0502020204030204" pitchFamily="34" charset="0"/>
                <a:cs typeface="Calibri" panose="020F0502020204030204" pitchFamily="34" charset="0"/>
              </a:rPr>
              <a:t>ا</a:t>
            </a:r>
            <a:r>
              <a:rPr lang="ar-EG" sz="1600" b="1" dirty="0">
                <a:latin typeface="Calibri" panose="020F0502020204030204" pitchFamily="34" charset="0"/>
                <a:cs typeface="Calibri" panose="020F0502020204030204" pitchFamily="34" charset="0"/>
              </a:rPr>
              <a:t>لناقدون (0-6)</a:t>
            </a:r>
            <a:r>
              <a:rPr lang="ar-EG" sz="1600" dirty="0">
                <a:latin typeface="Calibri" panose="020F0502020204030204" pitchFamily="34" charset="0"/>
                <a:cs typeface="Calibri" panose="020F0502020204030204" pitchFamily="34" charset="0"/>
              </a:rPr>
              <a:t>: عملاء غير راضين، قد يؤثرون سلبًا على سمعة الممنتج</a:t>
            </a:r>
            <a:r>
              <a:rPr lang="ar-EG" sz="1600" dirty="0">
                <a:latin typeface="+mj-lt"/>
              </a:rPr>
              <a:t>.</a:t>
            </a:r>
          </a:p>
        </p:txBody>
      </p:sp>
    </p:spTree>
    <p:extLst>
      <p:ext uri="{BB962C8B-B14F-4D97-AF65-F5344CB8AC3E}">
        <p14:creationId xmlns:p14="http://schemas.microsoft.com/office/powerpoint/2010/main" val="28444531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206143" y="1595804"/>
            <a:ext cx="9337995" cy="1631216"/>
          </a:xfrm>
          <a:prstGeom prst="rect">
            <a:avLst/>
          </a:prstGeom>
          <a:noFill/>
        </p:spPr>
        <p:txBody>
          <a:bodyPr wrap="square" rtlCol="0">
            <a:spAutoFit/>
          </a:bodyPr>
          <a:lstStyle/>
          <a:p>
            <a:pPr algn="r" rtl="1"/>
            <a:r>
              <a:rPr lang="ar-EG" sz="3200" b="1" dirty="0"/>
              <a:t>2</a:t>
            </a:r>
            <a:r>
              <a:rPr lang="ar-EG" sz="3200" b="1" dirty="0">
                <a:latin typeface="Calibri" panose="020F0502020204030204" pitchFamily="34" charset="0"/>
                <a:cs typeface="Calibri" panose="020F0502020204030204" pitchFamily="34" charset="0"/>
              </a:rPr>
              <a:t>. حساب </a:t>
            </a:r>
            <a:r>
              <a:rPr lang="en-MY" sz="3200" b="1" dirty="0">
                <a:latin typeface="Calibri" panose="020F0502020204030204" pitchFamily="34" charset="0"/>
                <a:cs typeface="Calibri" panose="020F0502020204030204" pitchFamily="34" charset="0"/>
              </a:rPr>
              <a:t>NPS</a:t>
            </a:r>
            <a:r>
              <a:rPr lang="ar-EG" sz="3200" dirty="0">
                <a:latin typeface="Calibri" panose="020F0502020204030204" pitchFamily="34" charset="0"/>
                <a:cs typeface="Calibri" panose="020F0502020204030204" pitchFamily="34" charset="0"/>
              </a:rPr>
              <a:t> </a:t>
            </a:r>
            <a:endParaRPr lang="en-MY" sz="3200" dirty="0">
              <a:latin typeface="Calibri" panose="020F0502020204030204" pitchFamily="34" charset="0"/>
              <a:cs typeface="Calibri" panose="020F0502020204030204" pitchFamily="34" charset="0"/>
            </a:endParaRPr>
          </a:p>
          <a:p>
            <a:pPr lvl="0" algn="r" rtl="1"/>
            <a:r>
              <a:rPr lang="ar-EG" sz="4000" b="1" dirty="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E17B397-19E8-153F-BE0A-C74B1ECAF1D5}"/>
              </a:ext>
            </a:extLst>
          </p:cNvPr>
          <p:cNvSpPr txBox="1"/>
          <p:nvPr/>
        </p:nvSpPr>
        <p:spPr>
          <a:xfrm>
            <a:off x="6213790" y="2188420"/>
            <a:ext cx="3973198" cy="2554545"/>
          </a:xfrm>
          <a:prstGeom prst="rect">
            <a:avLst/>
          </a:prstGeom>
          <a:noFill/>
        </p:spPr>
        <p:txBody>
          <a:bodyPr wrap="square" rtlCol="0">
            <a:spAutoFit/>
          </a:bodyPr>
          <a:lstStyle/>
          <a:p>
            <a:pPr lvl="0" algn="just" rtl="1"/>
            <a:r>
              <a:rPr lang="ar-EG" sz="1600" dirty="0">
                <a:latin typeface="Calibri" panose="020F0502020204030204" pitchFamily="34" charset="0"/>
                <a:cs typeface="Calibri" panose="020F0502020204030204" pitchFamily="34" charset="0"/>
              </a:rPr>
              <a:t>افترض أن عدد الإجابات كان كالتالي:</a:t>
            </a:r>
          </a:p>
          <a:p>
            <a:pPr lvl="0" algn="just" rtl="1"/>
            <a:r>
              <a:rPr lang="ar-EG" sz="1600" dirty="0">
                <a:latin typeface="Calibri" panose="020F0502020204030204" pitchFamily="34" charset="0"/>
                <a:cs typeface="Calibri" panose="020F0502020204030204" pitchFamily="34" charset="0"/>
              </a:rPr>
              <a:t>50 عميلًا من المروجين.</a:t>
            </a:r>
          </a:p>
          <a:p>
            <a:pPr lvl="0" algn="just" rtl="1"/>
            <a:r>
              <a:rPr lang="ar-EG" sz="1600" dirty="0">
                <a:latin typeface="Calibri" panose="020F0502020204030204" pitchFamily="34" charset="0"/>
                <a:cs typeface="Calibri" panose="020F0502020204030204" pitchFamily="34" charset="0"/>
              </a:rPr>
              <a:t>30 عميلًا من المحايدين.</a:t>
            </a:r>
          </a:p>
          <a:p>
            <a:pPr lvl="0" algn="just" rtl="1"/>
            <a:r>
              <a:rPr lang="ar-EG" sz="1600" dirty="0">
                <a:latin typeface="Calibri" panose="020F0502020204030204" pitchFamily="34" charset="0"/>
                <a:cs typeface="Calibri" panose="020F0502020204030204" pitchFamily="34" charset="0"/>
              </a:rPr>
              <a:t>20 عميلًا من الناقدين.</a:t>
            </a:r>
          </a:p>
          <a:p>
            <a:pPr lvl="0" algn="just" rtl="1"/>
            <a:r>
              <a:rPr lang="ar-EG" sz="1600" dirty="0">
                <a:latin typeface="Calibri" panose="020F0502020204030204" pitchFamily="34" charset="0"/>
                <a:cs typeface="Calibri" panose="020F0502020204030204" pitchFamily="34" charset="0"/>
              </a:rPr>
              <a:t>الخطوة الأولى: احسب النسب:</a:t>
            </a:r>
          </a:p>
          <a:p>
            <a:pPr lvl="0" algn="just" rtl="1"/>
            <a:r>
              <a:rPr lang="ar-EG" sz="1600" dirty="0">
                <a:latin typeface="Calibri" panose="020F0502020204030204" pitchFamily="34" charset="0"/>
                <a:cs typeface="Calibri" panose="020F0502020204030204" pitchFamily="34" charset="0"/>
              </a:rPr>
              <a:t>المروجون: </a:t>
            </a:r>
          </a:p>
          <a:p>
            <a:pPr lvl="0" algn="just" rtl="1"/>
            <a:r>
              <a:rPr lang="en-US" sz="1600" dirty="0">
                <a:latin typeface="Calibri" panose="020F0502020204030204" pitchFamily="34" charset="0"/>
                <a:cs typeface="Calibri" panose="020F0502020204030204" pitchFamily="34" charset="0"/>
              </a:rPr>
              <a:t> 50/100*100=50%</a:t>
            </a:r>
          </a:p>
          <a:p>
            <a:pPr lvl="0" algn="just" rtl="1"/>
            <a:r>
              <a:rPr lang="ar-EG" sz="1600" dirty="0">
                <a:latin typeface="Calibri" panose="020F0502020204030204" pitchFamily="34" charset="0"/>
                <a:cs typeface="Calibri" panose="020F0502020204030204" pitchFamily="34" charset="0"/>
              </a:rPr>
              <a:t>الناقدون</a:t>
            </a:r>
            <a:endParaRPr lang="en-US" sz="1600" dirty="0">
              <a:latin typeface="Calibri" panose="020F0502020204030204" pitchFamily="34" charset="0"/>
              <a:cs typeface="Calibri" panose="020F0502020204030204" pitchFamily="34" charset="0"/>
            </a:endParaRPr>
          </a:p>
          <a:p>
            <a:pPr lvl="0" algn="just" rtl="1"/>
            <a:r>
              <a:rPr lang="en-US" sz="1600" dirty="0">
                <a:latin typeface="Calibri" panose="020F0502020204030204" pitchFamily="34" charset="0"/>
                <a:cs typeface="Calibri" panose="020F0502020204030204" pitchFamily="34" charset="0"/>
              </a:rPr>
              <a:t>20/100*100=20%</a:t>
            </a:r>
          </a:p>
          <a:p>
            <a:pPr lvl="0" algn="just" rtl="1"/>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 المروجين – الناقدون</a:t>
            </a:r>
            <a:r>
              <a:rPr lang="ar-EG" sz="1400" dirty="0">
                <a:latin typeface="Calibri" panose="020F0502020204030204" pitchFamily="34" charset="0"/>
                <a:cs typeface="Calibri" panose="020F0502020204030204" pitchFamily="34" charset="0"/>
              </a:rPr>
              <a:t> = </a:t>
            </a:r>
          </a:p>
        </p:txBody>
      </p:sp>
      <p:sp>
        <p:nvSpPr>
          <p:cNvPr id="10" name="TextBox 9">
            <a:extLst>
              <a:ext uri="{FF2B5EF4-FFF2-40B4-BE49-F238E27FC236}">
                <a16:creationId xmlns:a16="http://schemas.microsoft.com/office/drawing/2014/main" id="{4E17B397-19E8-153F-BE0A-C74B1ECAF1D5}"/>
              </a:ext>
            </a:extLst>
          </p:cNvPr>
          <p:cNvSpPr txBox="1"/>
          <p:nvPr/>
        </p:nvSpPr>
        <p:spPr>
          <a:xfrm>
            <a:off x="2143125" y="2130054"/>
            <a:ext cx="4070665" cy="3293209"/>
          </a:xfrm>
          <a:prstGeom prst="rect">
            <a:avLst/>
          </a:prstGeom>
          <a:noFill/>
        </p:spPr>
        <p:txBody>
          <a:bodyPr wrap="square" rtlCol="0">
            <a:spAutoFit/>
          </a:bodyPr>
          <a:lstStyle/>
          <a:p>
            <a:pPr lvl="0" algn="just" rtl="1"/>
            <a:r>
              <a:rPr lang="ar-EG" sz="1600" dirty="0">
                <a:latin typeface="Calibri" panose="020F0502020204030204" pitchFamily="34" charset="0"/>
                <a:cs typeface="Calibri" panose="020F0502020204030204" pitchFamily="34" charset="0"/>
              </a:rPr>
              <a:t>التفسير:</a:t>
            </a:r>
          </a:p>
          <a:p>
            <a:pPr lvl="0" algn="just" rtl="1"/>
            <a:r>
              <a:rPr lang="en-MY" sz="1600" dirty="0">
                <a:latin typeface="Calibri" panose="020F0502020204030204" pitchFamily="34" charset="0"/>
                <a:cs typeface="Calibri" panose="020F0502020204030204" pitchFamily="34" charset="0"/>
              </a:rPr>
              <a:t>NPS = 30: </a:t>
            </a:r>
            <a:r>
              <a:rPr lang="ar-EG" sz="1600" dirty="0">
                <a:latin typeface="Calibri" panose="020F0502020204030204" pitchFamily="34" charset="0"/>
                <a:cs typeface="Calibri" panose="020F0502020204030204" pitchFamily="34" charset="0"/>
              </a:rPr>
              <a:t>هذه النتيجة تشير إلى أن هناك مستوى جيد من رضا العملاء، حيث يوجد عدد أكبر من المروجين مقارنة بالناقدين.</a:t>
            </a:r>
          </a:p>
          <a:p>
            <a:pPr lvl="0" algn="just" rtl="1"/>
            <a:r>
              <a:rPr lang="ar-EG" sz="1600" dirty="0">
                <a:latin typeface="Calibri" panose="020F0502020204030204" pitchFamily="34" charset="0"/>
                <a:cs typeface="Calibri" panose="020F0502020204030204" pitchFamily="34" charset="0"/>
              </a:rPr>
              <a:t>الشركات عادةً تعتبر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فوق 0 إيجابي، وأي قيمة أعلى من 50 تعتبر ممتازة.</a:t>
            </a:r>
          </a:p>
          <a:p>
            <a:pPr lvl="0" algn="just" rtl="1"/>
            <a:endParaRPr lang="ar-EG" sz="1600" dirty="0">
              <a:latin typeface="Calibri" panose="020F0502020204030204" pitchFamily="34" charset="0"/>
              <a:cs typeface="Calibri" panose="020F0502020204030204" pitchFamily="34" charset="0"/>
            </a:endParaRPr>
          </a:p>
          <a:p>
            <a:pPr lvl="0" algn="just" rtl="1"/>
            <a:r>
              <a:rPr lang="ar-EG" sz="1600" dirty="0">
                <a:latin typeface="Calibri" panose="020F0502020204030204" pitchFamily="34" charset="0"/>
                <a:cs typeface="Calibri" panose="020F0502020204030204" pitchFamily="34" charset="0"/>
              </a:rPr>
              <a:t>استخدام النتائج:</a:t>
            </a:r>
          </a:p>
          <a:p>
            <a:pPr lvl="0" algn="just" rtl="1"/>
            <a:r>
              <a:rPr lang="ar-EG" sz="1600" dirty="0">
                <a:latin typeface="Calibri" panose="020F0502020204030204" pitchFamily="34" charset="0"/>
                <a:cs typeface="Calibri" panose="020F0502020204030204" pitchFamily="34" charset="0"/>
              </a:rPr>
              <a:t>بناءً على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يمكن </a:t>
            </a:r>
            <a:r>
              <a:rPr lang="ar-EG" sz="1600" b="1" dirty="0">
                <a:latin typeface="Calibri" panose="020F0502020204030204" pitchFamily="34" charset="0"/>
                <a:cs typeface="Calibri" panose="020F0502020204030204" pitchFamily="34" charset="0"/>
              </a:rPr>
              <a:t>للشركة تحديد مجالات التحسين</a:t>
            </a:r>
            <a:r>
              <a:rPr lang="ar-EG" sz="1600" dirty="0">
                <a:latin typeface="Calibri" panose="020F0502020204030204" pitchFamily="34" charset="0"/>
                <a:cs typeface="Calibri" panose="020F0502020204030204" pitchFamily="34" charset="0"/>
              </a:rPr>
              <a:t>. إذا كان هناك عدد كبير من الناقدين، يمكن أن يشير ذلك إلى مشاكل في تجربة التسوق أو خدمة العملاء.</a:t>
            </a:r>
          </a:p>
          <a:p>
            <a:pPr lvl="0" algn="just" rtl="1"/>
            <a:r>
              <a:rPr lang="ar-EG" sz="1600" dirty="0">
                <a:latin typeface="Calibri" panose="020F0502020204030204" pitchFamily="34" charset="0"/>
                <a:cs typeface="Calibri" panose="020F0502020204030204" pitchFamily="34" charset="0"/>
              </a:rPr>
              <a:t>يمكن أيضًا استخدام تعليقات العملاء لفهم الأسباب وراء درجاتهم، مما يساعد في تحسين المنتجات والخدمات</a:t>
            </a:r>
            <a:r>
              <a:rPr lang="ar-EG" sz="1400" dirty="0">
                <a:latin typeface="Calibri" panose="020F0502020204030204" pitchFamily="34" charset="0"/>
                <a:cs typeface="Calibri" panose="020F0502020204030204" pitchFamily="34" charset="0"/>
              </a:rPr>
              <a:t>.</a:t>
            </a:r>
            <a:r>
              <a:rPr lang="ar-EG" sz="1400" b="1" dirty="0"/>
              <a:t>  </a:t>
            </a:r>
            <a:endParaRPr lang="en-MY" sz="1400" b="1" dirty="0"/>
          </a:p>
        </p:txBody>
      </p:sp>
      <p:pic>
        <p:nvPicPr>
          <p:cNvPr id="2" name="Picture 1"/>
          <p:cNvPicPr>
            <a:picLocks noChangeAspect="1"/>
          </p:cNvPicPr>
          <p:nvPr/>
        </p:nvPicPr>
        <p:blipFill>
          <a:blip r:embed="rId3"/>
          <a:stretch>
            <a:fillRect/>
          </a:stretch>
        </p:blipFill>
        <p:spPr>
          <a:xfrm>
            <a:off x="6213791" y="2718945"/>
            <a:ext cx="1584736" cy="1896020"/>
          </a:xfrm>
          <a:prstGeom prst="rect">
            <a:avLst/>
          </a:prstGeom>
        </p:spPr>
      </p:pic>
    </p:spTree>
    <p:extLst>
      <p:ext uri="{BB962C8B-B14F-4D97-AF65-F5344CB8AC3E}">
        <p14:creationId xmlns:p14="http://schemas.microsoft.com/office/powerpoint/2010/main" val="13055215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74919" y="1793380"/>
            <a:ext cx="8466655" cy="892552"/>
          </a:xfrm>
          <a:prstGeom prst="rect">
            <a:avLst/>
          </a:prstGeom>
          <a:noFill/>
        </p:spPr>
        <p:txBody>
          <a:bodyPr wrap="square" rtlCol="0">
            <a:spAutoFit/>
          </a:bodyPr>
          <a:lstStyle/>
          <a:p>
            <a:pPr lvl="0" algn="r" rtl="1"/>
            <a:r>
              <a:rPr lang="ar-EG" sz="2400" b="1" dirty="0">
                <a:latin typeface="Calibri" panose="020F0502020204030204" pitchFamily="34" charset="0"/>
                <a:cs typeface="Calibri" panose="020F0502020204030204" pitchFamily="34" charset="0"/>
              </a:rPr>
              <a:t>الخلاصة:</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B3CB04AD-8C63-01CF-047D-E932CCCD856C}"/>
              </a:ext>
            </a:extLst>
          </p:cNvPr>
          <p:cNvSpPr txBox="1"/>
          <p:nvPr/>
        </p:nvSpPr>
        <p:spPr>
          <a:xfrm>
            <a:off x="2626178" y="2010392"/>
            <a:ext cx="6858001" cy="2923877"/>
          </a:xfrm>
          <a:prstGeom prst="rect">
            <a:avLst/>
          </a:prstGeom>
          <a:noFill/>
        </p:spPr>
        <p:txBody>
          <a:bodyPr wrap="square" rtlCol="0">
            <a:spAutoFit/>
          </a:bodyPr>
          <a:lstStyle/>
          <a:p>
            <a:pPr algn="r" rtl="1"/>
            <a:r>
              <a:rPr lang="ar-EG" sz="2400" dirty="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a:p>
            <a:pPr algn="just" rtl="1"/>
            <a:r>
              <a:rPr lang="ar-EG" sz="2400" dirty="0">
                <a:latin typeface="Calibri" panose="020F0502020204030204" pitchFamily="34" charset="0"/>
                <a:cs typeface="Calibri" panose="020F0502020204030204" pitchFamily="34" charset="0"/>
              </a:rPr>
              <a:t>  تعرفنا  في هذه المحاضرة على مؤشرات الأداء الرئيسية </a:t>
            </a:r>
            <a:r>
              <a:rPr lang="en-MY" sz="2400" dirty="0" err="1">
                <a:latin typeface="Calibri" panose="020F0502020204030204" pitchFamily="34" charset="0"/>
                <a:cs typeface="Calibri" panose="020F0502020204030204" pitchFamily="34" charset="0"/>
              </a:rPr>
              <a:t>KPIs</a:t>
            </a:r>
            <a:r>
              <a:rPr lang="en-MY" sz="2400" dirty="0">
                <a:latin typeface="Calibri" panose="020F0502020204030204" pitchFamily="34" charset="0"/>
                <a:cs typeface="Calibri" panose="020F0502020204030204" pitchFamily="34" charset="0"/>
              </a:rPr>
              <a:t>)</a:t>
            </a:r>
            <a:r>
              <a:rPr lang="ar-EG" sz="2400" dirty="0">
                <a:latin typeface="Calibri" panose="020F0502020204030204" pitchFamily="34" charset="0"/>
                <a:cs typeface="Calibri" panose="020F0502020204030204" pitchFamily="34" charset="0"/>
              </a:rPr>
              <a:t>)  والتي تستخدم لتقييم </a:t>
            </a:r>
            <a:r>
              <a:rPr lang="ar-EG" sz="2400" b="1" dirty="0">
                <a:latin typeface="Calibri" panose="020F0502020204030204" pitchFamily="34" charset="0"/>
                <a:cs typeface="Calibri" panose="020F0502020204030204" pitchFamily="34" charset="0"/>
              </a:rPr>
              <a:t>نجاح منظمة أو حملة تسويقة </a:t>
            </a:r>
            <a:r>
              <a:rPr lang="ar-EG" sz="2400" dirty="0">
                <a:latin typeface="Calibri" panose="020F0502020204030204" pitchFamily="34" charset="0"/>
                <a:cs typeface="Calibri" panose="020F0502020204030204" pitchFamily="34" charset="0"/>
              </a:rPr>
              <a:t>في تحقيق أهداف معينة </a:t>
            </a:r>
            <a:r>
              <a:rPr lang="en-MY" sz="2400" dirty="0">
                <a:latin typeface="Calibri" panose="020F0502020204030204" pitchFamily="34" charset="0"/>
                <a:cs typeface="Calibri" panose="020F0502020204030204" pitchFamily="34" charset="0"/>
              </a:rPr>
              <a:t>،</a:t>
            </a:r>
            <a:r>
              <a:rPr lang="ar-EG" sz="2400" dirty="0">
                <a:latin typeface="Calibri" panose="020F0502020204030204" pitchFamily="34" charset="0"/>
                <a:cs typeface="Calibri" panose="020F0502020204030204" pitchFamily="34" charset="0"/>
              </a:rPr>
              <a:t> والهدف منها المساعده في تحديد مدى تحقيق الأهداف الاستراتيجية التسويقية وتحسين الأداء. و</a:t>
            </a:r>
            <a:r>
              <a:rPr lang="ar-EG" sz="2400" b="1" dirty="0">
                <a:latin typeface="Calibri" panose="020F0502020204030204" pitchFamily="34" charset="0"/>
                <a:cs typeface="Calibri" panose="020F0502020204030204" pitchFamily="34" charset="0"/>
              </a:rPr>
              <a:t>من اهم المؤشرات التي </a:t>
            </a:r>
            <a:r>
              <a:rPr lang="ar-EG" sz="2400" dirty="0">
                <a:latin typeface="Calibri" panose="020F0502020204030204" pitchFamily="34" charset="0"/>
                <a:cs typeface="Calibri" panose="020F0502020204030204" pitchFamily="34" charset="0"/>
              </a:rPr>
              <a:t>ناقشناها كلفة اكتساب العميل </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العائد على الاستثمار</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قيمة عمر العميل</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ورضاء العملاء</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وكذلك العائد على الانفاق الاعلاني.</a:t>
            </a:r>
          </a:p>
          <a:p>
            <a:pPr algn="just" rtl="1"/>
            <a:endParaRPr lang="ar-EG"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34773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825756"/>
          </a:xfrm>
          <a:prstGeom prst="rect">
            <a:avLst/>
          </a:prstGeom>
          <a:noFill/>
        </p:spPr>
        <p:txBody>
          <a:bodyPr wrap="square">
            <a:spAutoFit/>
          </a:bodyPr>
          <a:lstStyle/>
          <a:p>
            <a:pPr algn="ctr">
              <a:lnSpc>
                <a:spcPct val="120000"/>
              </a:lnSpc>
            </a:pPr>
            <a:r>
              <a:rPr lang="ar-EG" sz="3200" b="1" dirty="0"/>
              <a:t> شكرا جزيلا لاستماعكم </a:t>
            </a:r>
            <a:endParaRPr lang="en-US" sz="3200" b="1" dirty="0">
              <a:latin typeface="Calibri" panose="020F0502020204030204" pitchFamily="34" charset="0"/>
              <a:cs typeface="Calibri" panose="020F0502020204030204" pitchFamily="34" charset="0"/>
            </a:endParaRPr>
          </a:p>
          <a:p>
            <a:pPr algn="ctr">
              <a:lnSpc>
                <a:spcPct val="120000"/>
              </a:lnSpc>
            </a:pPr>
            <a:r>
              <a:rPr lang="en-MY" sz="3200" dirty="0">
                <a:hlinkClick r:id="rId4"/>
              </a:rPr>
              <a:t> </a:t>
            </a: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536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56D055-DD5A-464F-936C-3823BD2FCE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infopath/2007/PartnerControls"/>
    <ds:schemaRef ds:uri="688354b5-287c-4cda-825e-1d7935aea40e"/>
    <ds:schemaRef ds:uri="http://purl.org/dc/elements/1.1/"/>
    <ds:schemaRef ds:uri="http://www.w3.org/XML/1998/namespace"/>
    <ds:schemaRef ds:uri="aca13214-df29-4e3c-a050-857c0bf7bd8e"/>
    <ds:schemaRef ds:uri="http://purl.org/dc/terms/"/>
    <ds:schemaRef ds:uri="http://schemas.openxmlformats.org/package/2006/metadata/core-properties"/>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4381</TotalTime>
  <Words>3388</Words>
  <Application>Microsoft Office PowerPoint</Application>
  <PresentationFormat>Widescreen</PresentationFormat>
  <Paragraphs>428</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Arial</vt:lpstr>
      <vt:lpstr>Calibri</vt:lpstr>
      <vt:lpstr>Calibri Light</vt:lpstr>
      <vt:lpstr>Cambria Math</vt:lpstr>
      <vt:lpstr>Microsoft Uighur</vt:lpstr>
      <vt:lpstr>Roboto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Barakat</cp:lastModifiedBy>
  <cp:revision>234</cp:revision>
  <dcterms:created xsi:type="dcterms:W3CDTF">2023-04-29T09:08:00Z</dcterms:created>
  <dcterms:modified xsi:type="dcterms:W3CDTF">2025-03-01T20:53:13Z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