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0" r:id="rId4"/>
  </p:sldMasterIdLst>
  <p:notesMasterIdLst>
    <p:notesMasterId r:id="rId50"/>
  </p:notesMasterIdLst>
  <p:sldIdLst>
    <p:sldId id="480" r:id="rId5"/>
    <p:sldId id="303" r:id="rId6"/>
    <p:sldId id="1031" r:id="rId7"/>
    <p:sldId id="481" r:id="rId8"/>
    <p:sldId id="1069" r:id="rId9"/>
    <p:sldId id="1107" r:id="rId10"/>
    <p:sldId id="1120" r:id="rId11"/>
    <p:sldId id="1030" r:id="rId12"/>
    <p:sldId id="1113" r:id="rId13"/>
    <p:sldId id="1032" r:id="rId14"/>
    <p:sldId id="1122" r:id="rId15"/>
    <p:sldId id="1123" r:id="rId16"/>
    <p:sldId id="1033" r:id="rId17"/>
    <p:sldId id="1121" r:id="rId18"/>
    <p:sldId id="1115" r:id="rId19"/>
    <p:sldId id="1094" r:id="rId20"/>
    <p:sldId id="1124" r:id="rId21"/>
    <p:sldId id="1070" r:id="rId22"/>
    <p:sldId id="1080" r:id="rId23"/>
    <p:sldId id="1079" r:id="rId24"/>
    <p:sldId id="1110" r:id="rId25"/>
    <p:sldId id="1111" r:id="rId26"/>
    <p:sldId id="1112" r:id="rId27"/>
    <p:sldId id="1116" r:id="rId28"/>
    <p:sldId id="1117" r:id="rId29"/>
    <p:sldId id="1096" r:id="rId30"/>
    <p:sldId id="1097" r:id="rId31"/>
    <p:sldId id="1098" r:id="rId32"/>
    <p:sldId id="1099" r:id="rId33"/>
    <p:sldId id="1118" r:id="rId34"/>
    <p:sldId id="1095" r:id="rId35"/>
    <p:sldId id="1119" r:id="rId36"/>
    <p:sldId id="1085" r:id="rId37"/>
    <p:sldId id="1091" r:id="rId38"/>
    <p:sldId id="1086" r:id="rId39"/>
    <p:sldId id="1087" r:id="rId40"/>
    <p:sldId id="1082" r:id="rId41"/>
    <p:sldId id="1083" r:id="rId42"/>
    <p:sldId id="1084" r:id="rId43"/>
    <p:sldId id="1092" r:id="rId44"/>
    <p:sldId id="1093" r:id="rId45"/>
    <p:sldId id="1105" r:id="rId46"/>
    <p:sldId id="1104" r:id="rId47"/>
    <p:sldId id="1106" r:id="rId48"/>
    <p:sldId id="349" r:id="rId49"/>
  </p:sldIdLst>
  <p:sldSz cx="14630400" cy="8229600"/>
  <p:notesSz cx="8229600" cy="14630400"/>
  <p:embeddedFontLst>
    <p:embeddedFont>
      <p:font typeface="Alexandria" pitchFamily="2" charset="-78"/>
      <p:regular r:id="rId51"/>
      <p:bold r:id="rId52"/>
    </p:embeddedFont>
    <p:embeddedFont>
      <p:font typeface="Alexandria Bold" pitchFamily="2" charset="-78"/>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F88"/>
    <a:srgbClr val="007B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971" autoAdjust="0"/>
    <p:restoredTop sz="94610"/>
  </p:normalViewPr>
  <p:slideViewPr>
    <p:cSldViewPr snapToGrid="0" snapToObjects="1">
      <p:cViewPr varScale="1">
        <p:scale>
          <a:sx n="59" d="100"/>
          <a:sy n="59" d="100"/>
        </p:scale>
        <p:origin x="368"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4876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8282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1413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5074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5531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795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4909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1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731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961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9796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9086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42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36721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3983601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353312" y="1348740"/>
            <a:ext cx="11923776" cy="55321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230663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2299848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17" Type="http://schemas.openxmlformats.org/officeDocument/2006/relationships/image" Target="../media/image38.svg"/><Relationship Id="rId2" Type="http://schemas.openxmlformats.org/officeDocument/2006/relationships/image" Target="../media/image7.png"/><Relationship Id="rId16"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image" Target="../media/image32.svg"/><Relationship Id="rId5" Type="http://schemas.openxmlformats.org/officeDocument/2006/relationships/image" Target="../media/image26.sv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sv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png"/><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image" Target="../media/image58.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2.svg"/><Relationship Id="rId11" Type="http://schemas.openxmlformats.org/officeDocument/2006/relationships/image" Target="../media/image57.png"/><Relationship Id="rId5" Type="http://schemas.openxmlformats.org/officeDocument/2006/relationships/image" Target="../media/image51.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55.png"/><Relationship Id="rId14" Type="http://schemas.openxmlformats.org/officeDocument/2006/relationships/image" Target="../media/image60.sv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2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79.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73.svg"/><Relationship Id="rId11" Type="http://schemas.openxmlformats.org/officeDocument/2006/relationships/image" Target="../media/image78.png"/><Relationship Id="rId5" Type="http://schemas.openxmlformats.org/officeDocument/2006/relationships/image" Target="../media/image72.png"/><Relationship Id="rId10" Type="http://schemas.openxmlformats.org/officeDocument/2006/relationships/image" Target="../media/image77.svg"/><Relationship Id="rId4" Type="http://schemas.openxmlformats.org/officeDocument/2006/relationships/image" Target="../media/image71.svg"/><Relationship Id="rId9" Type="http://schemas.openxmlformats.org/officeDocument/2006/relationships/image" Target="../media/image76.png"/></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83.svg"/><Relationship Id="rId4" Type="http://schemas.openxmlformats.org/officeDocument/2006/relationships/image" Target="../media/image82.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6.png"/></Relationships>
</file>

<file path=ppt/slides/_rels/slide3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9.png"/></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3.png"/></Relationships>
</file>

<file path=ppt/slides/_rels/slide4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jpeg"/><Relationship Id="rId1" Type="http://schemas.openxmlformats.org/officeDocument/2006/relationships/slideLayout" Target="../slideLayouts/slideLayout14.xml"/><Relationship Id="rId5" Type="http://schemas.openxmlformats.org/officeDocument/2006/relationships/image" Target="../media/image97.png"/><Relationship Id="rId4" Type="http://schemas.openxmlformats.org/officeDocument/2006/relationships/image" Target="../media/image9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622</a:t>
            </a:r>
          </a:p>
        </p:txBody>
      </p:sp>
      <p:sp>
        <p:nvSpPr>
          <p:cNvPr id="14" name="Oval 13"/>
          <p:cNvSpPr/>
          <p:nvPr/>
        </p:nvSpPr>
        <p:spPr>
          <a:xfrm>
            <a:off x="7315201" y="604765"/>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marL="0" marR="0" lvl="0" indent="0" algn="ctr" defTabSz="1097280" rtl="1" eaLnBrk="1" fontAlgn="auto" latinLnBrk="0" hangingPunct="1">
              <a:lnSpc>
                <a:spcPts val="582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مقرر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العلاقات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العامة</a:t>
            </a:r>
            <a:endParaRPr kumimoji="0" lang="en-US" sz="3200" b="0" i="0" u="none" strike="noStrike" kern="120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F277A7CB-CF16-04C6-ADF0-D4086CF75BBD}"/>
              </a:ext>
            </a:extLst>
          </p:cNvPr>
          <p:cNvSpPr/>
          <p:nvPr/>
        </p:nvSpPr>
        <p:spPr>
          <a:xfrm>
            <a:off x="4005870" y="5452257"/>
            <a:ext cx="1646348" cy="447770"/>
          </a:xfrm>
          <a:prstGeom prst="roundRect">
            <a:avLst>
              <a:gd name="adj" fmla="val 17872"/>
            </a:avLst>
          </a:prstGeom>
          <a:solidFill>
            <a:srgbClr val="CCF1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marL="0" marR="0" lvl="0" indent="0" algn="r" defTabSz="1097280" rtl="1" eaLnBrk="1" fontAlgn="auto" latinLnBrk="0" hangingPunct="1">
              <a:lnSpc>
                <a:spcPts val="2400"/>
              </a:lnSpc>
              <a:spcBef>
                <a:spcPts val="0"/>
              </a:spcBef>
              <a:spcAft>
                <a:spcPts val="0"/>
              </a:spcAft>
              <a:buClrTx/>
              <a:buSzTx/>
              <a:buFontTx/>
              <a:buNone/>
              <a:tabLst/>
              <a:defRPr/>
            </a:pP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a:t>
            </a:r>
            <a:r>
              <a:rPr kumimoji="0" lang="ar-EG"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ثانية</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marL="0" marR="0" lvl="0" indent="0" algn="r" defTabSz="1097280" rtl="1" eaLnBrk="1" fontAlgn="auto" latinLnBrk="0" hangingPunct="1">
              <a:lnSpc>
                <a:spcPts val="3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Prepared by Dr. Mona </a:t>
            </a:r>
            <a:r>
              <a:rPr kumimoji="0" lang="en-US" sz="2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Elhoseny</a:t>
            </a:r>
            <a:endPar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216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10" name="Rectangle: Rounded Corners 9"/>
          <p:cNvSpPr/>
          <p:nvPr/>
        </p:nvSpPr>
        <p:spPr>
          <a:xfrm>
            <a:off x="7049673" y="4699613"/>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EG" sz="2000" b="1" i="0" u="none" strike="noStrike" kern="1200" cap="none" spc="0" normalizeH="0" baseline="0" noProof="0" dirty="0">
                <a:ln>
                  <a:noFill/>
                </a:ln>
                <a:solidFill>
                  <a:prstClr val="black"/>
                </a:solidFill>
                <a:effectLst/>
                <a:uLnTx/>
                <a:uFillTx/>
                <a:latin typeface="Alexandria" charset="0"/>
                <a:ea typeface="+mn-ea"/>
                <a:cs typeface="Alexandria" charset="0"/>
              </a:rPr>
              <a:t>02</a:t>
            </a:r>
            <a:endPar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551022" y="7425047"/>
            <a:ext cx="5863756" cy="609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rPr>
              <a:t>Dr. Mona </a:t>
            </a:r>
            <a:r>
              <a:rPr kumimoji="0" lang="en-US" sz="3360" b="1" i="0" u="none" strike="noStrike" kern="1200" cap="none" spc="0" normalizeH="0" baseline="0" noProof="0" dirty="0" err="1">
                <a:ln>
                  <a:noFill/>
                </a:ln>
                <a:solidFill>
                  <a:srgbClr val="00B0F0"/>
                </a:solidFill>
                <a:effectLst/>
                <a:uLnTx/>
                <a:uFillTx/>
                <a:latin typeface="Alexandria" charset="0"/>
                <a:ea typeface="+mn-ea"/>
                <a:cs typeface="Alexandria" charset="0"/>
              </a:rPr>
              <a:t>Elhoseny</a:t>
            </a:r>
            <a:endPar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8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
        <p:nvSpPr>
          <p:cNvPr id="7" name="TextBox 6">
            <a:extLst>
              <a:ext uri="{FF2B5EF4-FFF2-40B4-BE49-F238E27FC236}">
                <a16:creationId xmlns:a16="http://schemas.microsoft.com/office/drawing/2014/main" id="{7048258E-DDF9-5CD0-1D8D-F4D5B0754699}"/>
              </a:ext>
            </a:extLst>
          </p:cNvPr>
          <p:cNvSpPr txBox="1"/>
          <p:nvPr/>
        </p:nvSpPr>
        <p:spPr>
          <a:xfrm>
            <a:off x="8503900" y="2998661"/>
            <a:ext cx="3775394" cy="1258743"/>
          </a:xfrm>
          <a:prstGeom prst="rect">
            <a:avLst/>
          </a:prstGeom>
          <a:noFill/>
        </p:spPr>
        <p:txBody>
          <a:bodyPr wrap="none" rtlCol="0">
            <a:spAutoFit/>
          </a:bodyPr>
          <a:lstStyle/>
          <a:p>
            <a:pPr marL="0" marR="0" lvl="0" indent="0" algn="ctr" defTabSz="914400" rtl="1" eaLnBrk="1" fontAlgn="auto" latinLnBrk="0" hangingPunct="1">
              <a:lnSpc>
                <a:spcPts val="4850"/>
              </a:lnSpc>
              <a:spcBef>
                <a:spcPts val="0"/>
              </a:spcBef>
              <a:spcAft>
                <a:spcPts val="0"/>
              </a:spcAft>
              <a:buClrTx/>
              <a:buSzTx/>
              <a:buFontTx/>
              <a:buNone/>
              <a:tabLst/>
              <a:defRPr/>
            </a:pPr>
            <a:r>
              <a:rPr lang="ar-EG" sz="2000" b="1" dirty="0">
                <a:solidFill>
                  <a:srgbClr val="00B0F0"/>
                </a:solidFill>
                <a:latin typeface="Alexandria Bold" pitchFamily="34" charset="0"/>
                <a:ea typeface="Alexandria Bold" pitchFamily="34" charset="-122"/>
                <a:cs typeface="Alexandria Bold" pitchFamily="34" charset="-120"/>
              </a:rPr>
              <a:t>حملات </a:t>
            </a: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a:t>
            </a:r>
            <a:r>
              <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علاقات العامة</a:t>
            </a: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endPar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endParaRPr>
          </a:p>
          <a:p>
            <a:pPr marL="0" marR="0" lvl="0" indent="0" algn="ctr" defTabSz="914400" rtl="1" eaLnBrk="1" fontAlgn="auto" latinLnBrk="0" hangingPunct="1">
              <a:lnSpc>
                <a:spcPts val="4850"/>
              </a:lnSpc>
              <a:spcBef>
                <a:spcPts val="0"/>
              </a:spcBef>
              <a:spcAft>
                <a:spcPts val="0"/>
              </a:spcAft>
              <a:buClrTx/>
              <a:buSzTx/>
              <a:buFontTx/>
              <a:buNone/>
              <a:tabLst/>
              <a:defRPr/>
            </a:pPr>
            <a:r>
              <a:rPr lang="en-US" sz="2000" b="1" dirty="0">
                <a:solidFill>
                  <a:srgbClr val="00B0F0"/>
                </a:solidFill>
                <a:latin typeface="Alexandria Bold" pitchFamily="34" charset="0"/>
                <a:ea typeface="Alexandria Bold" pitchFamily="34" charset="-122"/>
              </a:rPr>
              <a:t>Public Relations Campaigns</a:t>
            </a:r>
            <a:endPar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flipV="1">
            <a:off x="3151414" y="552492"/>
            <a:ext cx="11478986" cy="48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334104C7-7A34-41EC-4D27-C9F10990C8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83306" y="2050208"/>
            <a:ext cx="3824264" cy="5591055"/>
          </a:xfrm>
          <a:prstGeom prst="rect">
            <a:avLst/>
          </a:prstGeom>
        </p:spPr>
      </p:pic>
      <p:sp>
        <p:nvSpPr>
          <p:cNvPr id="4" name="Text 0">
            <a:extLst>
              <a:ext uri="{FF2B5EF4-FFF2-40B4-BE49-F238E27FC236}">
                <a16:creationId xmlns:a16="http://schemas.microsoft.com/office/drawing/2014/main" id="{3F0FFA03-34F1-7089-C442-CCE1C3C7E798}"/>
              </a:ext>
            </a:extLst>
          </p:cNvPr>
          <p:cNvSpPr/>
          <p:nvPr/>
        </p:nvSpPr>
        <p:spPr>
          <a:xfrm>
            <a:off x="3848402" y="904670"/>
            <a:ext cx="3402119" cy="337065"/>
          </a:xfrm>
          <a:prstGeom prst="rect">
            <a:avLst/>
          </a:prstGeom>
          <a:noFill/>
          <a:ln/>
        </p:spPr>
        <p:txBody>
          <a:bodyPr wrap="none" lIns="0" tIns="0" rIns="0" bIns="0" rtlCol="0" anchor="t"/>
          <a:lstStyle/>
          <a:p>
            <a:pPr marL="0" marR="0" lvl="0" indent="0" algn="l" defTabSz="914400"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مراجعة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سريعة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على المحاضرة السابقة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ما</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هية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الحملات</a:t>
            </a:r>
            <a:endParaRPr kumimoji="0" lang="en-US" sz="2000" b="0" i="0" u="none" strike="noStrike" kern="0" cap="none" spc="0" normalizeH="0" baseline="0" noProof="0" dirty="0">
              <a:ln>
                <a:noFill/>
              </a:ln>
              <a:solidFill>
                <a:srgbClr val="00B0F0"/>
              </a:solidFill>
              <a:effectLst/>
              <a:uLnTx/>
              <a:uFillTx/>
            </a:endParaRPr>
          </a:p>
        </p:txBody>
      </p:sp>
      <p:sp>
        <p:nvSpPr>
          <p:cNvPr id="8" name="Shape 1">
            <a:extLst>
              <a:ext uri="{FF2B5EF4-FFF2-40B4-BE49-F238E27FC236}">
                <a16:creationId xmlns:a16="http://schemas.microsoft.com/office/drawing/2014/main" id="{A05779E5-90E8-9C0C-6D2D-0C495A6EE733}"/>
              </a:ext>
            </a:extLst>
          </p:cNvPr>
          <p:cNvSpPr/>
          <p:nvPr/>
        </p:nvSpPr>
        <p:spPr>
          <a:xfrm>
            <a:off x="5549462" y="3554701"/>
            <a:ext cx="3149962" cy="1516475"/>
          </a:xfrm>
          <a:prstGeom prst="roundRect">
            <a:avLst>
              <a:gd name="adj" fmla="val 4647"/>
            </a:avLst>
          </a:prstGeom>
          <a:solidFill>
            <a:srgbClr val="CCF1FF"/>
          </a:solidFill>
          <a:ln w="7620">
            <a:solidFill>
              <a:srgbClr val="B2D7E5"/>
            </a:solidFill>
            <a:prstDash val="solid"/>
          </a:ln>
        </p:spPr>
        <p:txBody>
          <a:bodyPr/>
          <a:lstStyle/>
          <a:p>
            <a:endParaRPr lang=""/>
          </a:p>
        </p:txBody>
      </p:sp>
      <p:sp>
        <p:nvSpPr>
          <p:cNvPr id="13" name="Text 2">
            <a:extLst>
              <a:ext uri="{FF2B5EF4-FFF2-40B4-BE49-F238E27FC236}">
                <a16:creationId xmlns:a16="http://schemas.microsoft.com/office/drawing/2014/main" id="{70009B15-E298-D855-E663-EE2DFE3C2193}"/>
              </a:ext>
            </a:extLst>
          </p:cNvPr>
          <p:cNvSpPr/>
          <p:nvPr/>
        </p:nvSpPr>
        <p:spPr>
          <a:xfrm>
            <a:off x="7280746" y="3159971"/>
            <a:ext cx="1418678" cy="210717"/>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التعريف</a:t>
            </a:r>
            <a:endParaRPr kumimoji="0" lang="en-US" b="0" i="0" u="none" strike="noStrike" kern="0" cap="none" spc="0" normalizeH="0" baseline="0" noProof="0" dirty="0">
              <a:ln>
                <a:noFill/>
              </a:ln>
              <a:solidFill>
                <a:prstClr val="black"/>
              </a:solidFill>
              <a:effectLst/>
              <a:uLnTx/>
              <a:uFillTx/>
            </a:endParaRPr>
          </a:p>
        </p:txBody>
      </p:sp>
      <p:sp>
        <p:nvSpPr>
          <p:cNvPr id="14" name="Text 3">
            <a:extLst>
              <a:ext uri="{FF2B5EF4-FFF2-40B4-BE49-F238E27FC236}">
                <a16:creationId xmlns:a16="http://schemas.microsoft.com/office/drawing/2014/main" id="{7CC43877-E176-8A0C-E990-E81E63E3365B}"/>
              </a:ext>
            </a:extLst>
          </p:cNvPr>
          <p:cNvSpPr/>
          <p:nvPr/>
        </p:nvSpPr>
        <p:spPr>
          <a:xfrm>
            <a:off x="5582388" y="3911899"/>
            <a:ext cx="2736955" cy="647194"/>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الحملة هي جهد اتصالي منظم ومحدد زمنياً يهدف لتحقيق أهداف محددة</a:t>
            </a:r>
            <a:endParaRPr kumimoji="0" lang="en-US" sz="1600" b="0" i="0" u="none" strike="noStrike" kern="0" cap="none" spc="0" normalizeH="0" baseline="0" noProof="0" dirty="0">
              <a:ln>
                <a:noFill/>
              </a:ln>
              <a:solidFill>
                <a:prstClr val="black"/>
              </a:solidFill>
              <a:effectLst/>
              <a:uLnTx/>
              <a:uFillTx/>
            </a:endParaRPr>
          </a:p>
        </p:txBody>
      </p:sp>
      <p:sp>
        <p:nvSpPr>
          <p:cNvPr id="15" name="Shape 4">
            <a:extLst>
              <a:ext uri="{FF2B5EF4-FFF2-40B4-BE49-F238E27FC236}">
                <a16:creationId xmlns:a16="http://schemas.microsoft.com/office/drawing/2014/main" id="{021523CC-1DE3-3401-45ED-8D6C09426321}"/>
              </a:ext>
            </a:extLst>
          </p:cNvPr>
          <p:cNvSpPr/>
          <p:nvPr/>
        </p:nvSpPr>
        <p:spPr>
          <a:xfrm>
            <a:off x="1322830" y="3554701"/>
            <a:ext cx="3543923" cy="1516475"/>
          </a:xfrm>
          <a:prstGeom prst="roundRect">
            <a:avLst>
              <a:gd name="adj" fmla="val 4647"/>
            </a:avLst>
          </a:prstGeom>
          <a:solidFill>
            <a:srgbClr val="CCF1FF"/>
          </a:solidFill>
          <a:ln w="7620">
            <a:solidFill>
              <a:srgbClr val="B2D7E5"/>
            </a:solidFill>
            <a:prstDash val="solid"/>
          </a:ln>
        </p:spPr>
        <p:txBody>
          <a:bodyPr/>
          <a:lstStyle/>
          <a:p>
            <a:endParaRPr lang=""/>
          </a:p>
        </p:txBody>
      </p:sp>
      <p:sp>
        <p:nvSpPr>
          <p:cNvPr id="16" name="Text 5">
            <a:extLst>
              <a:ext uri="{FF2B5EF4-FFF2-40B4-BE49-F238E27FC236}">
                <a16:creationId xmlns:a16="http://schemas.microsoft.com/office/drawing/2014/main" id="{E2B93F4C-FFC6-FB2D-19E6-A3FD5B13E1DE}"/>
              </a:ext>
            </a:extLst>
          </p:cNvPr>
          <p:cNvSpPr/>
          <p:nvPr/>
        </p:nvSpPr>
        <p:spPr>
          <a:xfrm>
            <a:off x="3448075" y="3138103"/>
            <a:ext cx="1418678" cy="210717"/>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الخصائص</a:t>
            </a:r>
            <a:endParaRPr kumimoji="0" lang="en-US" b="0" i="0" u="none" strike="noStrike" kern="0" cap="none" spc="0" normalizeH="0" baseline="0" noProof="0" dirty="0">
              <a:ln>
                <a:noFill/>
              </a:ln>
              <a:solidFill>
                <a:prstClr val="black"/>
              </a:solidFill>
              <a:effectLst/>
              <a:uLnTx/>
              <a:uFillTx/>
            </a:endParaRPr>
          </a:p>
        </p:txBody>
      </p:sp>
      <p:sp>
        <p:nvSpPr>
          <p:cNvPr id="17" name="Text 6">
            <a:extLst>
              <a:ext uri="{FF2B5EF4-FFF2-40B4-BE49-F238E27FC236}">
                <a16:creationId xmlns:a16="http://schemas.microsoft.com/office/drawing/2014/main" id="{4CE56701-12EA-6C3A-9D02-C63A80210CB3}"/>
              </a:ext>
            </a:extLst>
          </p:cNvPr>
          <p:cNvSpPr/>
          <p:nvPr/>
        </p:nvSpPr>
        <p:spPr>
          <a:xfrm>
            <a:off x="1251865" y="3920205"/>
            <a:ext cx="3207315" cy="647194"/>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التكامل بين الرسائل، التنسيق بين القنوات، والتركيز على جمهور مستهدف</a:t>
            </a:r>
            <a:endParaRPr kumimoji="0" lang="en-US" sz="1600" b="0" i="0" u="none" strike="noStrike" kern="0" cap="none" spc="0" normalizeH="0" baseline="0" noProof="0" dirty="0">
              <a:ln>
                <a:noFill/>
              </a:ln>
              <a:solidFill>
                <a:prstClr val="black"/>
              </a:solidFill>
              <a:effectLst/>
              <a:uLnTx/>
              <a:uFillTx/>
            </a:endParaRPr>
          </a:p>
        </p:txBody>
      </p:sp>
      <p:sp>
        <p:nvSpPr>
          <p:cNvPr id="19" name="Shape 7">
            <a:extLst>
              <a:ext uri="{FF2B5EF4-FFF2-40B4-BE49-F238E27FC236}">
                <a16:creationId xmlns:a16="http://schemas.microsoft.com/office/drawing/2014/main" id="{9134B3B4-6EF0-1F72-EC81-708436660FD8}"/>
              </a:ext>
            </a:extLst>
          </p:cNvPr>
          <p:cNvSpPr/>
          <p:nvPr/>
        </p:nvSpPr>
        <p:spPr>
          <a:xfrm>
            <a:off x="2207172" y="5343237"/>
            <a:ext cx="4569811" cy="1375947"/>
          </a:xfrm>
          <a:prstGeom prst="roundRect">
            <a:avLst>
              <a:gd name="adj" fmla="val 7194"/>
            </a:avLst>
          </a:prstGeom>
          <a:solidFill>
            <a:srgbClr val="CCF1FF"/>
          </a:solidFill>
          <a:ln w="7620">
            <a:solidFill>
              <a:srgbClr val="B2D7E5"/>
            </a:solidFill>
            <a:prstDash val="solid"/>
          </a:ln>
        </p:spPr>
        <p:txBody>
          <a:bodyPr/>
          <a:lstStyle/>
          <a:p>
            <a:endParaRPr lang=""/>
          </a:p>
        </p:txBody>
      </p:sp>
      <p:sp>
        <p:nvSpPr>
          <p:cNvPr id="20" name="Text 8">
            <a:extLst>
              <a:ext uri="{FF2B5EF4-FFF2-40B4-BE49-F238E27FC236}">
                <a16:creationId xmlns:a16="http://schemas.microsoft.com/office/drawing/2014/main" id="{7837BAFB-04D3-3799-3B4A-82B81FACF6BD}"/>
              </a:ext>
            </a:extLst>
          </p:cNvPr>
          <p:cNvSpPr/>
          <p:nvPr/>
        </p:nvSpPr>
        <p:spPr>
          <a:xfrm>
            <a:off x="6543669" y="5277153"/>
            <a:ext cx="1418678" cy="210717"/>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الضرورة</a:t>
            </a:r>
            <a:endParaRPr kumimoji="0" lang="en-US" b="0" i="0" u="none" strike="noStrike" kern="0" cap="none" spc="0" normalizeH="0" baseline="0" noProof="0" dirty="0">
              <a:ln>
                <a:noFill/>
              </a:ln>
              <a:solidFill>
                <a:prstClr val="black"/>
              </a:solidFill>
              <a:effectLst/>
              <a:uLnTx/>
              <a:uFillTx/>
            </a:endParaRPr>
          </a:p>
        </p:txBody>
      </p:sp>
      <p:sp>
        <p:nvSpPr>
          <p:cNvPr id="21" name="Text 9">
            <a:extLst>
              <a:ext uri="{FF2B5EF4-FFF2-40B4-BE49-F238E27FC236}">
                <a16:creationId xmlns:a16="http://schemas.microsoft.com/office/drawing/2014/main" id="{7F400801-CD68-C301-3C97-A11F10124672}"/>
              </a:ext>
            </a:extLst>
          </p:cNvPr>
          <p:cNvSpPr/>
          <p:nvPr/>
        </p:nvSpPr>
        <p:spPr>
          <a:xfrm>
            <a:off x="2765879" y="5708740"/>
            <a:ext cx="3452395" cy="235211"/>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المسبق يضمن تحقيق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الأهداف</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وتجنب</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العشوائية والهدر</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20902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812893" y="904149"/>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2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flipV="1">
            <a:off x="3151414" y="549712"/>
            <a:ext cx="11478986" cy="51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5927286" y="1323892"/>
            <a:ext cx="1100578" cy="36933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Alexandria" charset="0"/>
                <a:ea typeface="+mn-ea"/>
                <a:cs typeface="Alexandria" charset="0"/>
              </a:rPr>
              <a:t>أولاً</a:t>
            </a:r>
            <a:endPar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sp>
        <p:nvSpPr>
          <p:cNvPr id="8" name="Shape 0">
            <a:extLst>
              <a:ext uri="{FF2B5EF4-FFF2-40B4-BE49-F238E27FC236}">
                <a16:creationId xmlns:a16="http://schemas.microsoft.com/office/drawing/2014/main" id="{56393A2F-5401-3E13-2D19-70B20D5F2217}"/>
              </a:ext>
            </a:extLst>
          </p:cNvPr>
          <p:cNvSpPr/>
          <p:nvPr/>
        </p:nvSpPr>
        <p:spPr>
          <a:xfrm>
            <a:off x="12999827" y="409431"/>
            <a:ext cx="1263610" cy="338733"/>
          </a:xfrm>
          <a:prstGeom prst="roundRect">
            <a:avLst>
              <a:gd name="adj" fmla="val 17882"/>
            </a:avLst>
          </a:prstGeom>
          <a:solidFill>
            <a:srgbClr val="CCF1FF"/>
          </a:solidFill>
          <a:ln/>
        </p:spPr>
        <p:txBody>
          <a:bodyPr/>
          <a:lstStyle/>
          <a:p>
            <a:endParaRPr lang=""/>
          </a:p>
        </p:txBody>
      </p:sp>
      <p:sp>
        <p:nvSpPr>
          <p:cNvPr id="10" name="Text 1">
            <a:extLst>
              <a:ext uri="{FF2B5EF4-FFF2-40B4-BE49-F238E27FC236}">
                <a16:creationId xmlns:a16="http://schemas.microsoft.com/office/drawing/2014/main" id="{B67F6635-2998-E9EB-C399-60B4174D0823}"/>
              </a:ext>
            </a:extLst>
          </p:cNvPr>
          <p:cNvSpPr/>
          <p:nvPr/>
        </p:nvSpPr>
        <p:spPr>
          <a:xfrm>
            <a:off x="13083305" y="438138"/>
            <a:ext cx="1047393" cy="230624"/>
          </a:xfrm>
          <a:prstGeom prst="rect">
            <a:avLst/>
          </a:prstGeom>
          <a:noFill/>
          <a:ln/>
        </p:spPr>
        <p:txBody>
          <a:bodyPr wrap="non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فلسفة التخطيط</a:t>
            </a:r>
            <a:endParaRPr kumimoji="0" lang="en-US" sz="1100" b="0" i="0" u="none" strike="noStrike" kern="0" cap="none" spc="0" normalizeH="0" baseline="0" noProof="0" dirty="0">
              <a:ln>
                <a:noFill/>
              </a:ln>
              <a:solidFill>
                <a:prstClr val="black"/>
              </a:solidFill>
              <a:effectLst/>
              <a:uLnTx/>
              <a:uFillTx/>
            </a:endParaRPr>
          </a:p>
        </p:txBody>
      </p:sp>
      <p:sp>
        <p:nvSpPr>
          <p:cNvPr id="12" name="Text 2">
            <a:extLst>
              <a:ext uri="{FF2B5EF4-FFF2-40B4-BE49-F238E27FC236}">
                <a16:creationId xmlns:a16="http://schemas.microsoft.com/office/drawing/2014/main" id="{9C85C214-6028-997F-3127-F622C5D3058B}"/>
              </a:ext>
            </a:extLst>
          </p:cNvPr>
          <p:cNvSpPr/>
          <p:nvPr/>
        </p:nvSpPr>
        <p:spPr>
          <a:xfrm>
            <a:off x="582030" y="1776292"/>
            <a:ext cx="4801314" cy="450652"/>
          </a:xfrm>
          <a:prstGeom prst="rect">
            <a:avLst/>
          </a:prstGeom>
          <a:noFill/>
          <a:ln/>
        </p:spPr>
        <p:txBody>
          <a:bodyPr wrap="none" lIns="0" tIns="0" rIns="0" bIns="0" rtlCol="0" anchor="t"/>
          <a:lstStyle/>
          <a:p>
            <a:pPr marL="0" marR="0" lvl="0" indent="0" algn="r" defTabSz="914400" rtl="1" eaLnBrk="1" fontAlgn="auto" latinLnBrk="0" hangingPunct="1">
              <a:lnSpc>
                <a:spcPts val="3500"/>
              </a:lnSpc>
              <a:spcBef>
                <a:spcPts val="0"/>
              </a:spcBef>
              <a:spcAft>
                <a:spcPts val="0"/>
              </a:spcAft>
              <a:buClrTx/>
              <a:buSzTx/>
              <a:buFontTx/>
              <a:buNone/>
              <a:tabLst/>
              <a:defRPr/>
            </a:pP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مقدمة : </a:t>
            </a:r>
            <a:r>
              <a:rPr kumimoji="0" lang="en-US"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التخطيط</a:t>
            </a: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المسار نحو الهدف</a:t>
            </a:r>
            <a:endParaRPr kumimoji="0" lang="en-US" b="0" i="0" u="none" strike="noStrike" kern="0" cap="none" spc="0" normalizeH="0" baseline="0" noProof="0" dirty="0">
              <a:ln>
                <a:noFill/>
              </a:ln>
              <a:solidFill>
                <a:srgbClr val="00B0F0"/>
              </a:solidFill>
              <a:effectLst/>
              <a:uLnTx/>
              <a:uFillTx/>
            </a:endParaRPr>
          </a:p>
        </p:txBody>
      </p:sp>
      <p:sp>
        <p:nvSpPr>
          <p:cNvPr id="13" name="Text 3">
            <a:extLst>
              <a:ext uri="{FF2B5EF4-FFF2-40B4-BE49-F238E27FC236}">
                <a16:creationId xmlns:a16="http://schemas.microsoft.com/office/drawing/2014/main" id="{3D137219-5A8B-5586-A71D-E25053EF2774}"/>
              </a:ext>
            </a:extLst>
          </p:cNvPr>
          <p:cNvSpPr/>
          <p:nvPr/>
        </p:nvSpPr>
        <p:spPr>
          <a:xfrm>
            <a:off x="778796" y="2754513"/>
            <a:ext cx="6374249" cy="865108"/>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ليس قيداً للإبداع، بل هو المسار الذي يضمن وصول الإبداع للهدف الصحيح. في عصر الذكاء الاتصالي، أصبح التخطيط الاستراتيجي ضرورة حتمية لضمان نجاح الحملات الإعلامية والعلاقات العامة.</a:t>
            </a:r>
            <a:endParaRPr kumimoji="0" lang="en-US" sz="1600" b="0" i="0" u="none" strike="noStrike" kern="0" cap="none" spc="0" normalizeH="0" baseline="0" noProof="0" dirty="0">
              <a:ln>
                <a:noFill/>
              </a:ln>
              <a:solidFill>
                <a:prstClr val="black"/>
              </a:solidFill>
              <a:effectLst/>
              <a:uLnTx/>
              <a:uFillTx/>
            </a:endParaRPr>
          </a:p>
        </p:txBody>
      </p:sp>
      <p:sp>
        <p:nvSpPr>
          <p:cNvPr id="14" name="Text 4">
            <a:extLst>
              <a:ext uri="{FF2B5EF4-FFF2-40B4-BE49-F238E27FC236}">
                <a16:creationId xmlns:a16="http://schemas.microsoft.com/office/drawing/2014/main" id="{ADDACF00-8D30-7835-4B15-B5848476D563}"/>
              </a:ext>
            </a:extLst>
          </p:cNvPr>
          <p:cNvSpPr/>
          <p:nvPr/>
        </p:nvSpPr>
        <p:spPr>
          <a:xfrm>
            <a:off x="778796" y="4283093"/>
            <a:ext cx="6374249" cy="576739"/>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الفعّال يحول الأفكار الإبداعية إلى نتائج قابلة للقياس، ويضمن استثمار الموارد بكفاءة عالية لتحقيق أقصى عائد ممكن.</a:t>
            </a:r>
            <a:endParaRPr kumimoji="0" lang="en-US" sz="1600" b="0" i="0" u="none" strike="noStrike" kern="0" cap="none" spc="0" normalizeH="0" baseline="0" noProof="0" dirty="0">
              <a:ln>
                <a:noFill/>
              </a:ln>
              <a:solidFill>
                <a:prstClr val="black"/>
              </a:solidFill>
              <a:effectLst/>
              <a:uLnTx/>
              <a:uFillTx/>
            </a:endParaRPr>
          </a:p>
        </p:txBody>
      </p:sp>
      <p:pic>
        <p:nvPicPr>
          <p:cNvPr id="15" name="Image 0" descr="preencoded.png">
            <a:extLst>
              <a:ext uri="{FF2B5EF4-FFF2-40B4-BE49-F238E27FC236}">
                <a16:creationId xmlns:a16="http://schemas.microsoft.com/office/drawing/2014/main" id="{AB63DFD8-4F07-05F0-10AF-2A14A6E1F42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42728" y="1945957"/>
            <a:ext cx="6258521" cy="6258521"/>
          </a:xfrm>
          <a:prstGeom prst="rect">
            <a:avLst/>
          </a:prstGeom>
        </p:spPr>
      </p:pic>
      <p:sp>
        <p:nvSpPr>
          <p:cNvPr id="2" name="TextBox 1">
            <a:extLst>
              <a:ext uri="{FF2B5EF4-FFF2-40B4-BE49-F238E27FC236}">
                <a16:creationId xmlns:a16="http://schemas.microsoft.com/office/drawing/2014/main" id="{BA575029-6D2A-B002-343D-F5F670329B0C}"/>
              </a:ext>
            </a:extLst>
          </p:cNvPr>
          <p:cNvSpPr txBox="1"/>
          <p:nvPr/>
        </p:nvSpPr>
        <p:spPr>
          <a:xfrm>
            <a:off x="9344370" y="607781"/>
            <a:ext cx="3600666" cy="630365"/>
          </a:xfrm>
          <a:prstGeom prst="rect">
            <a:avLst/>
          </a:prstGeom>
          <a:noFill/>
        </p:spPr>
        <p:txBody>
          <a:bodyPr wrap="none" rtlCol="0">
            <a:spAutoFit/>
          </a:bodyPr>
          <a:lstStyle/>
          <a:p>
            <a:pPr marL="0" marR="0" lvl="0" indent="0" algn="ctr" defTabSz="914400" rtl="1" eaLnBrk="1" fontAlgn="auto" latinLnBrk="0" hangingPunct="1">
              <a:lnSpc>
                <a:spcPts val="485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التخطيط</a:t>
            </a: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الاستراتيجي</a:t>
            </a:r>
            <a:r>
              <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للحملات</a:t>
            </a:r>
            <a:endPar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p:cNvSpPr txBox="1"/>
          <p:nvPr/>
        </p:nvSpPr>
        <p:spPr>
          <a:xfrm>
            <a:off x="7153045" y="1347091"/>
            <a:ext cx="5119437" cy="388248"/>
          </a:xfrm>
          <a:prstGeom prst="rect">
            <a:avLst/>
          </a:prstGeom>
          <a:noFill/>
        </p:spPr>
        <p:txBody>
          <a:bodyPr wrap="square" rtlCol="0">
            <a:spAutoFit/>
          </a:bodyPr>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120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من</a:t>
            </a:r>
            <a:r>
              <a:rPr kumimoji="0" lang="en-US"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en-US" b="1" i="0" u="none" strike="noStrike" kern="120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البيانات</a:t>
            </a:r>
            <a:r>
              <a:rPr kumimoji="0" lang="en-US"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en-US" b="1" i="0" u="none" strike="noStrike" kern="120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إلى</a:t>
            </a:r>
            <a:r>
              <a:rPr kumimoji="0" lang="en-US"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en-US" b="1" i="0" u="none" strike="noStrike" kern="120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القرارات</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a:off x="3151414" y="557995"/>
            <a:ext cx="11478986" cy="979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Shape 0">
            <a:extLst>
              <a:ext uri="{FF2B5EF4-FFF2-40B4-BE49-F238E27FC236}">
                <a16:creationId xmlns:a16="http://schemas.microsoft.com/office/drawing/2014/main" id="{54C5A315-FD5D-D980-33A6-84F6EC58D670}"/>
              </a:ext>
            </a:extLst>
          </p:cNvPr>
          <p:cNvSpPr/>
          <p:nvPr/>
        </p:nvSpPr>
        <p:spPr>
          <a:xfrm>
            <a:off x="11756571" y="791714"/>
            <a:ext cx="2166330" cy="373142"/>
          </a:xfrm>
          <a:prstGeom prst="roundRect">
            <a:avLst>
              <a:gd name="adj" fmla="val 17872"/>
            </a:avLst>
          </a:prstGeom>
          <a:solidFill>
            <a:srgbClr val="CCF1FF"/>
          </a:solidFill>
          <a:ln/>
        </p:spPr>
        <p:txBody>
          <a:bodyPr/>
          <a:lstStyle/>
          <a:p>
            <a:endParaRPr lang=""/>
          </a:p>
        </p:txBody>
      </p:sp>
      <p:sp>
        <p:nvSpPr>
          <p:cNvPr id="6" name="Text 1">
            <a:extLst>
              <a:ext uri="{FF2B5EF4-FFF2-40B4-BE49-F238E27FC236}">
                <a16:creationId xmlns:a16="http://schemas.microsoft.com/office/drawing/2014/main" id="{100EA067-56D0-7CFC-ABCB-71903550078E}"/>
              </a:ext>
            </a:extLst>
          </p:cNvPr>
          <p:cNvSpPr/>
          <p:nvPr/>
        </p:nvSpPr>
        <p:spPr>
          <a:xfrm>
            <a:off x="12493318" y="819984"/>
            <a:ext cx="1310521"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الاستخبارات البحثية</a:t>
            </a:r>
            <a:endParaRPr kumimoji="0" lang="en-US" sz="1600" b="0" i="0" u="none" strike="noStrike" kern="0" cap="none" spc="0" normalizeH="0" baseline="0" noProof="0" dirty="0">
              <a:ln>
                <a:noFill/>
              </a:ln>
              <a:solidFill>
                <a:prstClr val="black"/>
              </a:solidFill>
              <a:effectLst/>
              <a:uLnTx/>
              <a:uFillTx/>
            </a:endParaRPr>
          </a:p>
        </p:txBody>
      </p:sp>
      <p:sp>
        <p:nvSpPr>
          <p:cNvPr id="11" name="Text 2">
            <a:extLst>
              <a:ext uri="{FF2B5EF4-FFF2-40B4-BE49-F238E27FC236}">
                <a16:creationId xmlns:a16="http://schemas.microsoft.com/office/drawing/2014/main" id="{B12CD95A-79CD-2C34-4F9A-9104ACFADB61}"/>
              </a:ext>
            </a:extLst>
          </p:cNvPr>
          <p:cNvSpPr/>
          <p:nvPr/>
        </p:nvSpPr>
        <p:spPr>
          <a:xfrm>
            <a:off x="5933689" y="947023"/>
            <a:ext cx="39694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لماذا نبحث؟</a:t>
            </a:r>
            <a:endParaRPr kumimoji="0" lang="en-US" sz="2000" b="0" i="0" u="none" strike="noStrike" kern="0" cap="none" spc="0" normalizeH="0" baseline="0" noProof="0" dirty="0">
              <a:ln>
                <a:noFill/>
              </a:ln>
              <a:solidFill>
                <a:srgbClr val="00B0F0"/>
              </a:solidFill>
              <a:effectLst/>
              <a:uLnTx/>
              <a:uFillTx/>
            </a:endParaRPr>
          </a:p>
        </p:txBody>
      </p:sp>
      <p:sp>
        <p:nvSpPr>
          <p:cNvPr id="12" name="Text 3">
            <a:extLst>
              <a:ext uri="{FF2B5EF4-FFF2-40B4-BE49-F238E27FC236}">
                <a16:creationId xmlns:a16="http://schemas.microsoft.com/office/drawing/2014/main" id="{777B92F9-73AB-43F0-E323-426477DC92CB}"/>
              </a:ext>
            </a:extLst>
          </p:cNvPr>
          <p:cNvSpPr/>
          <p:nvPr/>
        </p:nvSpPr>
        <p:spPr>
          <a:xfrm>
            <a:off x="6290876" y="2110551"/>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البحث هو حجر الأساس لأي حملة ناجحة. من خلال البحث المنهجي، نكتشف الثغرات بين الواقع الفعلي والصورة الذهنية التي يحملها الجمهور عن المؤسسة أو العلامة التجارية.</a:t>
            </a:r>
            <a:endParaRPr kumimoji="0" lang="en-US" sz="1600" b="0" i="0" u="none" strike="noStrike" kern="0" cap="none" spc="0" normalizeH="0" baseline="0" noProof="0" dirty="0">
              <a:ln>
                <a:noFill/>
              </a:ln>
              <a:solidFill>
                <a:prstClr val="black"/>
              </a:solidFill>
              <a:effectLst/>
              <a:uLnTx/>
              <a:uFillTx/>
            </a:endParaRPr>
          </a:p>
        </p:txBody>
      </p:sp>
      <p:sp>
        <p:nvSpPr>
          <p:cNvPr id="13" name="Text 4">
            <a:extLst>
              <a:ext uri="{FF2B5EF4-FFF2-40B4-BE49-F238E27FC236}">
                <a16:creationId xmlns:a16="http://schemas.microsoft.com/office/drawing/2014/main" id="{48445F73-E33E-BA74-4C01-545E7A195E2F}"/>
              </a:ext>
            </a:extLst>
          </p:cNvPr>
          <p:cNvSpPr/>
          <p:nvPr/>
        </p:nvSpPr>
        <p:spPr>
          <a:xfrm>
            <a:off x="6290876" y="2998947"/>
            <a:ext cx="763202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هذه الثغرات تمثل فرصاً استراتيجية يمكن استغلالها، أو تهديدات يجب معالجتها. البحث الدقيق يوفر الأساس المعرفي لاتخاذ قرارات مستنيرة بدلاً من الاعتماد على الافتراضات والحدس.</a:t>
            </a:r>
            <a:endParaRPr kumimoji="0" lang="en-US" sz="1600" b="0" i="0" u="none" strike="noStrike" kern="0" cap="none" spc="0" normalizeH="0" baseline="0" noProof="0" dirty="0">
              <a:ln>
                <a:noFill/>
              </a:ln>
              <a:solidFill>
                <a:prstClr val="black"/>
              </a:solidFill>
              <a:effectLst/>
              <a:uLnTx/>
              <a:uFillTx/>
            </a:endParaRPr>
          </a:p>
        </p:txBody>
      </p:sp>
      <p:sp>
        <p:nvSpPr>
          <p:cNvPr id="14" name="Text 5">
            <a:extLst>
              <a:ext uri="{FF2B5EF4-FFF2-40B4-BE49-F238E27FC236}">
                <a16:creationId xmlns:a16="http://schemas.microsoft.com/office/drawing/2014/main" id="{7481CAF0-693B-A5B8-A4EE-11D2893E95C6}"/>
              </a:ext>
            </a:extLst>
          </p:cNvPr>
          <p:cNvSpPr/>
          <p:nvPr/>
        </p:nvSpPr>
        <p:spPr>
          <a:xfrm>
            <a:off x="4861293" y="413016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فهم احتياجات الجمهور الحقيقية</a:t>
            </a:r>
            <a:endParaRPr kumimoji="0" lang="en-US" sz="1550" b="0" i="0" u="none" strike="noStrike" kern="0" cap="none" spc="0" normalizeH="0" baseline="0" noProof="0" dirty="0">
              <a:ln>
                <a:noFill/>
              </a:ln>
              <a:solidFill>
                <a:prstClr val="black"/>
              </a:solidFill>
              <a:effectLst/>
              <a:uLnTx/>
              <a:uFillTx/>
            </a:endParaRPr>
          </a:p>
        </p:txBody>
      </p:sp>
      <p:sp>
        <p:nvSpPr>
          <p:cNvPr id="15" name="Text 6">
            <a:extLst>
              <a:ext uri="{FF2B5EF4-FFF2-40B4-BE49-F238E27FC236}">
                <a16:creationId xmlns:a16="http://schemas.microsoft.com/office/drawing/2014/main" id="{26EC5BCC-93CA-A543-788F-18FA1A577F03}"/>
              </a:ext>
            </a:extLst>
          </p:cNvPr>
          <p:cNvSpPr/>
          <p:nvPr/>
        </p:nvSpPr>
        <p:spPr>
          <a:xfrm>
            <a:off x="4861293" y="451711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الفرص والتهديدات</a:t>
            </a:r>
            <a:endParaRPr kumimoji="0" lang="en-US" sz="1550" b="0" i="0" u="none" strike="noStrike" kern="0" cap="none" spc="0" normalizeH="0" baseline="0" noProof="0" dirty="0">
              <a:ln>
                <a:noFill/>
              </a:ln>
              <a:solidFill>
                <a:prstClr val="black"/>
              </a:solidFill>
              <a:effectLst/>
              <a:uLnTx/>
              <a:uFillTx/>
            </a:endParaRPr>
          </a:p>
        </p:txBody>
      </p:sp>
      <p:sp>
        <p:nvSpPr>
          <p:cNvPr id="16" name="Text 7">
            <a:extLst>
              <a:ext uri="{FF2B5EF4-FFF2-40B4-BE49-F238E27FC236}">
                <a16:creationId xmlns:a16="http://schemas.microsoft.com/office/drawing/2014/main" id="{A61B4205-DD29-E62A-1AB5-A1ECCAF74FB6}"/>
              </a:ext>
            </a:extLst>
          </p:cNvPr>
          <p:cNvSpPr/>
          <p:nvPr/>
        </p:nvSpPr>
        <p:spPr>
          <a:xfrm>
            <a:off x="4861293" y="490406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الوضع الحالي للسمعة</a:t>
            </a:r>
            <a:endParaRPr kumimoji="0" lang="en-US" sz="1550" b="0" i="0" u="none" strike="noStrike" kern="0" cap="none" spc="0" normalizeH="0" baseline="0" noProof="0" dirty="0">
              <a:ln>
                <a:noFill/>
              </a:ln>
              <a:solidFill>
                <a:prstClr val="black"/>
              </a:solidFill>
              <a:effectLst/>
              <a:uLnTx/>
              <a:uFillTx/>
            </a:endParaRPr>
          </a:p>
        </p:txBody>
      </p:sp>
      <p:sp>
        <p:nvSpPr>
          <p:cNvPr id="17" name="Text 8">
            <a:extLst>
              <a:ext uri="{FF2B5EF4-FFF2-40B4-BE49-F238E27FC236}">
                <a16:creationId xmlns:a16="http://schemas.microsoft.com/office/drawing/2014/main" id="{ABDD0785-3DFB-DED2-5DF6-5AD5675A7904}"/>
              </a:ext>
            </a:extLst>
          </p:cNvPr>
          <p:cNvSpPr/>
          <p:nvPr/>
        </p:nvSpPr>
        <p:spPr>
          <a:xfrm>
            <a:off x="4861293" y="529101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المنافسين والسوق</a:t>
            </a:r>
            <a:endParaRPr kumimoji="0" lang="en-US" sz="1550" b="0" i="0" u="none" strike="noStrike" kern="0" cap="none" spc="0" normalizeH="0" baseline="0" noProof="0" dirty="0">
              <a:ln>
                <a:noFill/>
              </a:ln>
              <a:solidFill>
                <a:prstClr val="black"/>
              </a:solidFill>
              <a:effectLst/>
              <a:uLnTx/>
              <a:uFillTx/>
            </a:endParaRPr>
          </a:p>
        </p:txBody>
      </p:sp>
      <p:pic>
        <p:nvPicPr>
          <p:cNvPr id="19" name="Image 0" descr="preencoded.png">
            <a:extLst>
              <a:ext uri="{FF2B5EF4-FFF2-40B4-BE49-F238E27FC236}">
                <a16:creationId xmlns:a16="http://schemas.microsoft.com/office/drawing/2014/main" id="{2D081C65-6A28-FA16-F7ED-27545EFF7BA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0701" y="2349738"/>
            <a:ext cx="4806751" cy="4806751"/>
          </a:xfrm>
          <a:prstGeom prst="rect">
            <a:avLst/>
          </a:prstGeom>
        </p:spPr>
      </p:pic>
    </p:spTree>
    <p:extLst>
      <p:ext uri="{BB962C8B-B14F-4D97-AF65-F5344CB8AC3E}">
        <p14:creationId xmlns:p14="http://schemas.microsoft.com/office/powerpoint/2010/main" val="4152984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111F7-71E9-2EE2-6D23-2C4B478D2C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52B06-8675-F5AD-D75A-B111616042EA}"/>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CA528B4-1BE7-71BA-6933-5120E6A7C770}"/>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21C7854-B4F8-55A0-0DD4-7F847D05C589}"/>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CC21458-2B1C-AB41-F5A7-A6B6F8EF6A3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0" name="Text 0">
            <a:extLst>
              <a:ext uri="{FF2B5EF4-FFF2-40B4-BE49-F238E27FC236}">
                <a16:creationId xmlns:a16="http://schemas.microsoft.com/office/drawing/2014/main" id="{2BAFE299-2B17-6B4D-1CD0-2E1873FBD224}"/>
              </a:ext>
            </a:extLst>
          </p:cNvPr>
          <p:cNvSpPr/>
          <p:nvPr/>
        </p:nvSpPr>
        <p:spPr>
          <a:xfrm>
            <a:off x="5381503" y="890911"/>
            <a:ext cx="6126480"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مفهوم التخطيط الاستراتيجى</a:t>
            </a:r>
            <a:endParaRPr kumimoji="0" lang="en-US" sz="2000" b="0" i="0" u="none" strike="noStrike" kern="0" cap="none" spc="0" normalizeH="0" baseline="0" noProof="0" dirty="0">
              <a:ln>
                <a:noFill/>
              </a:ln>
              <a:solidFill>
                <a:srgbClr val="00B0F0"/>
              </a:solidFill>
              <a:effectLst/>
              <a:uLnTx/>
              <a:uFillTx/>
            </a:endParaRPr>
          </a:p>
        </p:txBody>
      </p:sp>
      <p:sp>
        <p:nvSpPr>
          <p:cNvPr id="4" name="Text 6">
            <a:extLst>
              <a:ext uri="{FF2B5EF4-FFF2-40B4-BE49-F238E27FC236}">
                <a16:creationId xmlns:a16="http://schemas.microsoft.com/office/drawing/2014/main" id="{60B81373-2F08-D549-1FFD-61E6BE5479F9}"/>
              </a:ext>
            </a:extLst>
          </p:cNvPr>
          <p:cNvSpPr/>
          <p:nvPr/>
        </p:nvSpPr>
        <p:spPr>
          <a:xfrm flipH="1">
            <a:off x="14139305" y="2046543"/>
            <a:ext cx="45719" cy="372071"/>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مفهوم التخطيط الاستراتيجي</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:التخطيط الاستراتيجي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Strategic Planning) </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هو عملية منهجية وعلمية تهدف إلى</a:t>
            </a: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تحديد الرؤية طويلة الأمد للمؤسسة أو الحملة، وصياغة الأهداف الكبرى، وتحديد السبل الأمثل لتحقيقها في</a:t>
            </a: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ظل البيئة المتغيرة، مع التركيز على بناء سمعة مستدامة وليس مجرد تحقيق نتائج مؤقتة أو "ضجيج إعلامي" قصير الأجل</a:t>
            </a:r>
          </a:p>
          <a:p>
            <a:pPr marL="0" marR="0" lvl="0" indent="0" algn="r" defTabSz="914400" rtl="1" eaLnBrk="1" fontAlgn="auto" latinLnBrk="0" hangingPunct="1">
              <a:lnSpc>
                <a:spcPts val="2900"/>
              </a:lnSpc>
              <a:spcBef>
                <a:spcPts val="0"/>
              </a:spcBef>
              <a:spcAft>
                <a:spcPts val="0"/>
              </a:spcAft>
              <a:buClrTx/>
              <a:buSzTx/>
              <a:buFontTx/>
              <a:buNone/>
              <a:tabLst/>
              <a:defRPr/>
            </a:pPr>
            <a:endParaRPr lang="ar-EG" sz="1600" kern="0" dirty="0">
              <a:latin typeface="Alexandria" panose="020B0604020202020204" charset="-78"/>
              <a:ea typeface="Alexandria Bold" pitchFamily="34" charset="-122"/>
              <a:cs typeface="Alexandria" panose="020B0604020202020204" charset="-78"/>
            </a:endParaRP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التعريف العلمي الدقيق:حسب </a:t>
            </a:r>
            <a:r>
              <a:rPr kumimoji="0" lang="en-US"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Ronald D. Smith </a:t>
            </a:r>
            <a:r>
              <a:rPr kumimoji="0" lang="ar-EG"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 في</a:t>
            </a: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كتاب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Strategic Planning for Public Relations, 2021 </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التخطيط الاستراتيجي هو عملية مستمرة ومنظمة</a:t>
            </a: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لاتخاذ القرارات المبنية على البحث، تحدد كيف تتواصل المؤسسة مع جمهورها لتحقيق أهدافها طويلة الأمد </a:t>
            </a: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مع الحفاظ على المصداقية والثقة.و"حسب </a:t>
            </a:r>
            <a:r>
              <a:rPr kumimoji="0" lang="en-US"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Dennis L. Wilcox et al. </a:t>
            </a:r>
            <a:r>
              <a:rPr kumimoji="0" lang="ar-EG"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 </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في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Public Relations: Strategies and Tactics, 2023</a:t>
            </a:r>
            <a:endPar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endParaRP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هو الإطار الذي يحول البيانات والتحليلات إلى قرارات مدروسة،يركز على النتائج المستدامة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Outcomes &amp; Impact </a:t>
            </a:r>
            <a:endPar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endParaRP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وليس فقط المخرجات السريعة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Outputs</a:t>
            </a:r>
            <a:endPar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endParaRPr>
          </a:p>
          <a:p>
            <a:pPr marL="0" marR="0" lvl="0" indent="0" algn="r" defTabSz="914400" rtl="1" eaLnBrk="1" fontAlgn="auto" latinLnBrk="0" hangingPunct="1">
              <a:lnSpc>
                <a:spcPts val="2900"/>
              </a:lnSpc>
              <a:spcBef>
                <a:spcPts val="0"/>
              </a:spcBef>
              <a:spcAft>
                <a:spcPts val="0"/>
              </a:spcAft>
              <a:buClrTx/>
              <a:buSzTx/>
              <a:buFontTx/>
              <a:buNone/>
              <a:tabLst/>
              <a:defRPr/>
            </a:pPr>
            <a:endParaRPr kumimoji="0" lang="en-US" sz="1600" i="0" u="none" strike="noStrike" kern="0" cap="none" spc="0" normalizeH="0" baseline="0" noProof="0" dirty="0">
              <a:ln>
                <a:noFill/>
              </a:ln>
              <a:effectLst/>
              <a:uLnTx/>
              <a:uFillTx/>
              <a:latin typeface="Alexandria" panose="020B0604020202020204" charset="-78"/>
              <a:cs typeface="Alexandria" panose="020B0604020202020204" charset="-78"/>
            </a:endParaRPr>
          </a:p>
        </p:txBody>
      </p:sp>
      <p:pic>
        <p:nvPicPr>
          <p:cNvPr id="2" name="Picture 1">
            <a:extLst>
              <a:ext uri="{FF2B5EF4-FFF2-40B4-BE49-F238E27FC236}">
                <a16:creationId xmlns:a16="http://schemas.microsoft.com/office/drawing/2014/main" id="{BB3F1543-96D5-9764-D2FC-0890345B909F}"/>
              </a:ext>
            </a:extLst>
          </p:cNvPr>
          <p:cNvPicPr>
            <a:picLocks noChangeAspect="1"/>
          </p:cNvPicPr>
          <p:nvPr/>
        </p:nvPicPr>
        <p:blipFill>
          <a:blip r:embed="rId3"/>
          <a:stretch>
            <a:fillRect/>
          </a:stretch>
        </p:blipFill>
        <p:spPr>
          <a:xfrm>
            <a:off x="964394" y="5548837"/>
            <a:ext cx="4374040" cy="2079682"/>
          </a:xfrm>
          <a:prstGeom prst="rect">
            <a:avLst/>
          </a:prstGeom>
        </p:spPr>
      </p:pic>
    </p:spTree>
    <p:extLst>
      <p:ext uri="{BB962C8B-B14F-4D97-AF65-F5344CB8AC3E}">
        <p14:creationId xmlns:p14="http://schemas.microsoft.com/office/powerpoint/2010/main" val="3775886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88660-3829-B1EB-41CA-2AD3C91F2B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1EE7EF-C9F9-6047-C902-76465C492EE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E46B63F-8D35-8490-99BD-30313B9DF772}"/>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9C3FC29-6D59-E74B-A485-B8B9691512F4}"/>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583ECD5-79F9-7483-9A2F-AF87D0DA4FB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0" name="Text 0">
            <a:extLst>
              <a:ext uri="{FF2B5EF4-FFF2-40B4-BE49-F238E27FC236}">
                <a16:creationId xmlns:a16="http://schemas.microsoft.com/office/drawing/2014/main" id="{84676F30-6CBD-8539-4225-F6DED2E4D31F}"/>
              </a:ext>
            </a:extLst>
          </p:cNvPr>
          <p:cNvSpPr/>
          <p:nvPr/>
        </p:nvSpPr>
        <p:spPr>
          <a:xfrm>
            <a:off x="5827667" y="741238"/>
            <a:ext cx="6126480"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مفهوم التخطيط الاستراتيجى</a:t>
            </a:r>
            <a:endParaRPr kumimoji="0" lang="en-US" sz="2000" b="0" i="0" u="none" strike="noStrike" kern="0" cap="none" spc="0" normalizeH="0" baseline="0" noProof="0" dirty="0">
              <a:ln>
                <a:noFill/>
              </a:ln>
              <a:solidFill>
                <a:srgbClr val="00B0F0"/>
              </a:solidFill>
              <a:effectLst/>
              <a:uLnTx/>
              <a:uFillTx/>
            </a:endParaRPr>
          </a:p>
        </p:txBody>
      </p:sp>
      <p:sp>
        <p:nvSpPr>
          <p:cNvPr id="4" name="Text 6">
            <a:extLst>
              <a:ext uri="{FF2B5EF4-FFF2-40B4-BE49-F238E27FC236}">
                <a16:creationId xmlns:a16="http://schemas.microsoft.com/office/drawing/2014/main" id="{A74D5768-E1F0-2552-8812-AF8ED026A0D0}"/>
              </a:ext>
            </a:extLst>
          </p:cNvPr>
          <p:cNvSpPr/>
          <p:nvPr/>
        </p:nvSpPr>
        <p:spPr>
          <a:xfrm flipH="1">
            <a:off x="14139305" y="1860508"/>
            <a:ext cx="45719" cy="372071"/>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endParaRPr kumimoji="0" lang="ar-EG" sz="16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endParaRPr>
          </a:p>
          <a:p>
            <a:pPr marL="0" marR="0" lvl="0" indent="0" algn="r" defTabSz="914400" rtl="1" eaLnBrk="1" fontAlgn="auto" latinLnBrk="0" hangingPunct="1">
              <a:lnSpc>
                <a:spcPts val="2900"/>
              </a:lnSpc>
              <a:spcBef>
                <a:spcPts val="0"/>
              </a:spcBef>
              <a:spcAft>
                <a:spcPts val="0"/>
              </a:spcAft>
              <a:buClrTx/>
              <a:buSzTx/>
              <a:buFontTx/>
              <a:buNone/>
              <a:tabLst/>
              <a:defRPr/>
            </a:pPr>
            <a:r>
              <a:rPr kumimoji="0" lang="ar-EG"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أبرز خصائص التخطيط الاستراتيجي:</a:t>
            </a:r>
          </a:p>
          <a:p>
            <a:pPr marL="0" marR="0" lvl="0" indent="0" algn="r" defTabSz="914400" rtl="1" eaLnBrk="1" fontAlgn="auto" latinLnBrk="0" hangingPunct="1">
              <a:lnSpc>
                <a:spcPts val="2900"/>
              </a:lnSpc>
              <a:spcBef>
                <a:spcPts val="0"/>
              </a:spcBef>
              <a:spcAft>
                <a:spcPts val="0"/>
              </a:spcAft>
              <a:buClrTx/>
              <a:buSzTx/>
              <a:buFontTx/>
              <a:buNone/>
              <a:tabLst/>
              <a:defRPr/>
            </a:pPr>
            <a:endParaRPr kumimoji="0" lang="ar-EG"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endParaRPr>
          </a:p>
          <a:p>
            <a:pPr marL="285750" marR="0" lvl="0" indent="-285750" algn="r" defTabSz="914400" rtl="1" eaLnBrk="1" fontAlgn="auto" latinLnBrk="0" hangingPunct="1">
              <a:lnSpc>
                <a:spcPts val="2900"/>
              </a:lnSpc>
              <a:spcBef>
                <a:spcPts val="0"/>
              </a:spcBef>
              <a:spcAft>
                <a:spcPts val="0"/>
              </a:spcAft>
              <a:buClrTx/>
              <a:buSzTx/>
              <a:buFont typeface="Arial" panose="020B0604020202020204" pitchFamily="34" charset="0"/>
              <a:buChar char="•"/>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طويل الأمد: ينظر إلى السمعة بعد 3-5 سنوات، لا مجرد حملة موسمية.</a:t>
            </a:r>
          </a:p>
          <a:p>
            <a:pPr marL="285750" lvl="0" indent="-285750" algn="r" rtl="1">
              <a:lnSpc>
                <a:spcPts val="2900"/>
              </a:lnSpc>
              <a:buFont typeface="Arial" panose="020B0604020202020204" pitchFamily="34" charset="0"/>
              <a:buChar char="•"/>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مبني على البحث: يبدأ دائمًا </a:t>
            </a:r>
            <a:r>
              <a:rPr lang="ar-EG" sz="1600" kern="0" dirty="0">
                <a:latin typeface="Alexandria" panose="020B0604020202020204" charset="-78"/>
                <a:ea typeface="Alexandria Bold" pitchFamily="34" charset="-122"/>
                <a:cs typeface="Alexandria" panose="020B0604020202020204" charset="-78"/>
              </a:rPr>
              <a:t>بتحليل علمي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SWOT، </a:t>
            </a:r>
            <a:endParaRPr lang="en-US" sz="1600" kern="0" dirty="0">
              <a:latin typeface="Alexandria" panose="020B0604020202020204" charset="-78"/>
              <a:ea typeface="Alexandria Bold" pitchFamily="34" charset="-122"/>
              <a:cs typeface="Alexandria" panose="020B0604020202020204" charset="-78"/>
            </a:endParaRPr>
          </a:p>
          <a:p>
            <a:pPr marL="285750" marR="0" lvl="0" indent="-285750" algn="r" defTabSz="914400" rtl="1" eaLnBrk="1" fontAlgn="auto" latinLnBrk="0" hangingPunct="1">
              <a:lnSpc>
                <a:spcPts val="2900"/>
              </a:lnSpc>
              <a:spcBef>
                <a:spcPts val="0"/>
              </a:spcBef>
              <a:spcAft>
                <a:spcPts val="0"/>
              </a:spcAft>
              <a:buClrTx/>
              <a:buSzTx/>
              <a:buFont typeface="Arial" panose="020B0604020202020204" pitchFamily="34" charset="0"/>
              <a:buChar char="•"/>
              <a:tabLst/>
              <a:defRPr/>
            </a:pP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قابل للقياس: يعتمد أهدافًا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SMART </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ومؤشرات أداء </a:t>
            </a:r>
            <a:r>
              <a:rPr kumimoji="0" lang="en-US"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KPIs.</a:t>
            </a:r>
            <a:endParaRPr lang="en-US" sz="1600" kern="0" dirty="0">
              <a:latin typeface="Alexandria" panose="020B0604020202020204" charset="-78"/>
              <a:ea typeface="Alexandria Bold" pitchFamily="34" charset="-122"/>
              <a:cs typeface="Alexandria" panose="020B0604020202020204" charset="-78"/>
            </a:endParaRPr>
          </a:p>
          <a:p>
            <a:pPr marL="285750" marR="0" lvl="0" indent="-285750" algn="r" defTabSz="914400" rtl="1" eaLnBrk="1" fontAlgn="auto" latinLnBrk="0" hangingPunct="1">
              <a:lnSpc>
                <a:spcPts val="2900"/>
              </a:lnSpc>
              <a:spcBef>
                <a:spcPts val="0"/>
              </a:spcBef>
              <a:spcAft>
                <a:spcPts val="0"/>
              </a:spcAft>
              <a:buClrTx/>
              <a:buSzTx/>
              <a:buFont typeface="Arial" panose="020B0604020202020204" pitchFamily="34" charset="0"/>
              <a:buChar char="•"/>
              <a:tabLst/>
              <a:defRPr/>
            </a:pPr>
            <a:r>
              <a:rPr lang="ar-EG" sz="1600" kern="0" dirty="0">
                <a:latin typeface="Alexandria" panose="020B0604020202020204" charset="-78"/>
                <a:ea typeface="Alexandria Bold" pitchFamily="34" charset="-122"/>
                <a:cs typeface="Alexandria" panose="020B0604020202020204" charset="-78"/>
              </a:rPr>
              <a:t>م</a:t>
            </a: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رن واستباقي: يتوقع الأزمات ويعدل نفسه بناءً على التقييم المستمر.أخلاقي</a:t>
            </a:r>
          </a:p>
          <a:p>
            <a:pPr marL="285750" marR="0" lvl="0" indent="-285750" algn="r" defTabSz="914400" rtl="1" eaLnBrk="1" fontAlgn="auto" latinLnBrk="0" hangingPunct="1">
              <a:lnSpc>
                <a:spcPts val="2900"/>
              </a:lnSpc>
              <a:spcBef>
                <a:spcPts val="0"/>
              </a:spcBef>
              <a:spcAft>
                <a:spcPts val="0"/>
              </a:spcAft>
              <a:buClrTx/>
              <a:buSzTx/>
              <a:buFont typeface="Arial" panose="020B0604020202020204" pitchFamily="34" charset="0"/>
              <a:buChar char="•"/>
              <a:tabLst/>
              <a:defRPr/>
            </a:pPr>
            <a:r>
              <a:rPr kumimoji="0" lang="ar-EG" sz="16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ومستدام: يحترم القيم الثقافية والمجتمعية، ويهدف إلى بناء علاقات دائمة.</a:t>
            </a:r>
            <a:endParaRPr kumimoji="0" lang="en-US" sz="1600" i="0" u="none" strike="noStrike" kern="0" cap="none" spc="0" normalizeH="0" baseline="0" noProof="0" dirty="0">
              <a:ln>
                <a:noFill/>
              </a:ln>
              <a:effectLst/>
              <a:uLnTx/>
              <a:uFillTx/>
              <a:latin typeface="Alexandria" panose="020B0604020202020204" charset="-78"/>
              <a:cs typeface="Alexandria" panose="020B0604020202020204" charset="-78"/>
            </a:endParaRPr>
          </a:p>
        </p:txBody>
      </p:sp>
      <p:pic>
        <p:nvPicPr>
          <p:cNvPr id="2" name="Picture 1">
            <a:extLst>
              <a:ext uri="{FF2B5EF4-FFF2-40B4-BE49-F238E27FC236}">
                <a16:creationId xmlns:a16="http://schemas.microsoft.com/office/drawing/2014/main" id="{18D8D63C-5AC9-2207-C622-ECF07264CEED}"/>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44495" y="4114800"/>
            <a:ext cx="5959102" cy="2874145"/>
          </a:xfrm>
          <a:prstGeom prst="rect">
            <a:avLst/>
          </a:prstGeom>
        </p:spPr>
      </p:pic>
    </p:spTree>
    <p:extLst>
      <p:ext uri="{BB962C8B-B14F-4D97-AF65-F5344CB8AC3E}">
        <p14:creationId xmlns:p14="http://schemas.microsoft.com/office/powerpoint/2010/main" val="765453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394138" y="1906693"/>
            <a:ext cx="14019745"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6" name="Image 0" descr="preencoded.png">
            <a:extLst>
              <a:ext uri="{FF2B5EF4-FFF2-40B4-BE49-F238E27FC236}">
                <a16:creationId xmlns:a16="http://schemas.microsoft.com/office/drawing/2014/main" id="{35308D68-85D3-AF51-9931-14F341E48BE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07971" y="888851"/>
            <a:ext cx="3192048" cy="3364289"/>
          </a:xfrm>
          <a:prstGeom prst="rect">
            <a:avLst/>
          </a:prstGeom>
        </p:spPr>
      </p:pic>
      <p:sp>
        <p:nvSpPr>
          <p:cNvPr id="20" name="Text 0">
            <a:extLst>
              <a:ext uri="{FF2B5EF4-FFF2-40B4-BE49-F238E27FC236}">
                <a16:creationId xmlns:a16="http://schemas.microsoft.com/office/drawing/2014/main" id="{D5F6E477-5A87-9D93-6CE8-5D9EA82587B6}"/>
              </a:ext>
            </a:extLst>
          </p:cNvPr>
          <p:cNvSpPr/>
          <p:nvPr/>
        </p:nvSpPr>
        <p:spPr>
          <a:xfrm>
            <a:off x="2982687" y="1084086"/>
            <a:ext cx="6126480"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فرق بين ال</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تخطيط</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الإجرائي</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التخطيط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الاستراتيجي</a:t>
            </a:r>
            <a:endParaRPr kumimoji="0" lang="en-US" sz="2000" b="0" i="0" u="none" strike="noStrike" kern="0" cap="none" spc="0" normalizeH="0" baseline="0" noProof="0" dirty="0">
              <a:ln>
                <a:noFill/>
              </a:ln>
              <a:solidFill>
                <a:srgbClr val="00B0F0"/>
              </a:solidFill>
              <a:effectLst/>
              <a:uLnTx/>
              <a:uFillTx/>
            </a:endParaRPr>
          </a:p>
        </p:txBody>
      </p:sp>
      <p:sp>
        <p:nvSpPr>
          <p:cNvPr id="21" name="Text 1">
            <a:extLst>
              <a:ext uri="{FF2B5EF4-FFF2-40B4-BE49-F238E27FC236}">
                <a16:creationId xmlns:a16="http://schemas.microsoft.com/office/drawing/2014/main" id="{E1461A18-B061-5C25-AC89-8FBB1A860795}"/>
              </a:ext>
            </a:extLst>
          </p:cNvPr>
          <p:cNvSpPr/>
          <p:nvPr/>
        </p:nvSpPr>
        <p:spPr>
          <a:xfrm>
            <a:off x="1731279" y="2275665"/>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التخطيط الإجرائي</a:t>
            </a:r>
            <a:endParaRPr kumimoji="0" lang="en-US" b="0" i="0" u="none" strike="noStrike" kern="0" cap="none" spc="0" normalizeH="0" baseline="0" noProof="0" dirty="0">
              <a:ln>
                <a:noFill/>
              </a:ln>
              <a:solidFill>
                <a:prstClr val="black"/>
              </a:solidFill>
              <a:effectLst/>
              <a:uLnTx/>
              <a:uFillTx/>
            </a:endParaRPr>
          </a:p>
        </p:txBody>
      </p:sp>
      <p:sp>
        <p:nvSpPr>
          <p:cNvPr id="22" name="Text 2">
            <a:extLst>
              <a:ext uri="{FF2B5EF4-FFF2-40B4-BE49-F238E27FC236}">
                <a16:creationId xmlns:a16="http://schemas.microsoft.com/office/drawing/2014/main" id="{C20903DB-C01A-E557-B3A1-4759B400E8FE}"/>
              </a:ext>
            </a:extLst>
          </p:cNvPr>
          <p:cNvSpPr/>
          <p:nvPr/>
        </p:nvSpPr>
        <p:spPr>
          <a:xfrm>
            <a:off x="1172162" y="288404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يركز على المهام اليومية والتنفيذ</a:t>
            </a:r>
            <a:endParaRPr kumimoji="0" lang="en-US" sz="1550" b="0" i="0" u="none" strike="noStrike" kern="0" cap="none" spc="0" normalizeH="0" baseline="0" noProof="0" dirty="0">
              <a:ln>
                <a:noFill/>
              </a:ln>
              <a:solidFill>
                <a:prstClr val="black"/>
              </a:solidFill>
              <a:effectLst/>
              <a:uLnTx/>
              <a:uFillTx/>
            </a:endParaRPr>
          </a:p>
        </p:txBody>
      </p:sp>
      <p:sp>
        <p:nvSpPr>
          <p:cNvPr id="24" name="Text 3">
            <a:extLst>
              <a:ext uri="{FF2B5EF4-FFF2-40B4-BE49-F238E27FC236}">
                <a16:creationId xmlns:a16="http://schemas.microsoft.com/office/drawing/2014/main" id="{704E70DA-EA42-0DE8-FF65-15B068B0D9BE}"/>
              </a:ext>
            </a:extLst>
          </p:cNvPr>
          <p:cNvSpPr/>
          <p:nvPr/>
        </p:nvSpPr>
        <p:spPr>
          <a:xfrm>
            <a:off x="1172162" y="3269437"/>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قصير المدى ومحدود النطاق</a:t>
            </a:r>
            <a:endParaRPr kumimoji="0" lang="en-US" sz="1550"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21B2EBBE-6E35-DE25-1319-F6EEEE101D95}"/>
              </a:ext>
            </a:extLst>
          </p:cNvPr>
          <p:cNvSpPr/>
          <p:nvPr/>
        </p:nvSpPr>
        <p:spPr>
          <a:xfrm>
            <a:off x="1172162" y="3654310"/>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يهتم بـ "الضجيج المؤقت"</a:t>
            </a:r>
            <a:endParaRPr kumimoji="0" lang="en-US" sz="1550" b="0" i="0" u="none" strike="noStrike" kern="0" cap="none" spc="0" normalizeH="0" baseline="0" noProof="0" dirty="0">
              <a:ln>
                <a:noFill/>
              </a:ln>
              <a:solidFill>
                <a:prstClr val="black"/>
              </a:solidFill>
              <a:effectLst/>
              <a:uLnTx/>
              <a:uFillTx/>
            </a:endParaRPr>
          </a:p>
        </p:txBody>
      </p:sp>
      <p:sp>
        <p:nvSpPr>
          <p:cNvPr id="27" name="Text 5">
            <a:extLst>
              <a:ext uri="{FF2B5EF4-FFF2-40B4-BE49-F238E27FC236}">
                <a16:creationId xmlns:a16="http://schemas.microsoft.com/office/drawing/2014/main" id="{F6F10D88-0999-CA1F-E407-64F2C3E7E7FB}"/>
              </a:ext>
            </a:extLst>
          </p:cNvPr>
          <p:cNvSpPr/>
          <p:nvPr/>
        </p:nvSpPr>
        <p:spPr>
          <a:xfrm>
            <a:off x="1172162" y="4020165"/>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يقيس المخرجات الفورية</a:t>
            </a:r>
            <a:endParaRPr kumimoji="0" lang="en-US" sz="1550" b="0" i="0" u="none" strike="noStrike" kern="0" cap="none" spc="0" normalizeH="0" baseline="0" noProof="0" dirty="0">
              <a:ln>
                <a:noFill/>
              </a:ln>
              <a:solidFill>
                <a:prstClr val="black"/>
              </a:solidFill>
              <a:effectLst/>
              <a:uLnTx/>
              <a:uFillTx/>
            </a:endParaRPr>
          </a:p>
        </p:txBody>
      </p:sp>
      <p:sp>
        <p:nvSpPr>
          <p:cNvPr id="28" name="Text 6">
            <a:extLst>
              <a:ext uri="{FF2B5EF4-FFF2-40B4-BE49-F238E27FC236}">
                <a16:creationId xmlns:a16="http://schemas.microsoft.com/office/drawing/2014/main" id="{C7AF03E6-F4E2-DEFF-F71A-E98A2406CF2A}"/>
              </a:ext>
            </a:extLst>
          </p:cNvPr>
          <p:cNvSpPr/>
          <p:nvPr/>
        </p:nvSpPr>
        <p:spPr>
          <a:xfrm>
            <a:off x="6106385" y="2275665"/>
            <a:ext cx="3001566"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التخطيط الاستراتيجي</a:t>
            </a:r>
            <a:endParaRPr kumimoji="0" lang="en-US" b="0" i="0" u="none" strike="noStrike" kern="0" cap="none" spc="0" normalizeH="0" baseline="0" noProof="0" dirty="0">
              <a:ln>
                <a:noFill/>
              </a:ln>
              <a:solidFill>
                <a:prstClr val="black"/>
              </a:solidFill>
              <a:effectLst/>
              <a:uLnTx/>
              <a:uFillTx/>
            </a:endParaRPr>
          </a:p>
        </p:txBody>
      </p:sp>
      <p:sp>
        <p:nvSpPr>
          <p:cNvPr id="29" name="Text 7">
            <a:extLst>
              <a:ext uri="{FF2B5EF4-FFF2-40B4-BE49-F238E27FC236}">
                <a16:creationId xmlns:a16="http://schemas.microsoft.com/office/drawing/2014/main" id="{93087B2E-40AE-9A44-248E-171C8860363D}"/>
              </a:ext>
            </a:extLst>
          </p:cNvPr>
          <p:cNvSpPr/>
          <p:nvPr/>
        </p:nvSpPr>
        <p:spPr>
          <a:xfrm>
            <a:off x="5486148" y="288404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ينظر للصورة الكبيرة والمستقبل</a:t>
            </a:r>
            <a:endParaRPr kumimoji="0" lang="en-US" sz="1550" b="0" i="0" u="none" strike="noStrike" kern="0" cap="none" spc="0" normalizeH="0" baseline="0" noProof="0" dirty="0">
              <a:ln>
                <a:noFill/>
              </a:ln>
              <a:solidFill>
                <a:prstClr val="black"/>
              </a:solidFill>
              <a:effectLst/>
              <a:uLnTx/>
              <a:uFillTx/>
            </a:endParaRPr>
          </a:p>
        </p:txBody>
      </p:sp>
      <p:sp>
        <p:nvSpPr>
          <p:cNvPr id="30" name="Text 8">
            <a:extLst>
              <a:ext uri="{FF2B5EF4-FFF2-40B4-BE49-F238E27FC236}">
                <a16:creationId xmlns:a16="http://schemas.microsoft.com/office/drawing/2014/main" id="{29029BD4-F1DA-57FD-90AA-4AF29435F98B}"/>
              </a:ext>
            </a:extLst>
          </p:cNvPr>
          <p:cNvSpPr/>
          <p:nvPr/>
        </p:nvSpPr>
        <p:spPr>
          <a:xfrm>
            <a:off x="5486148" y="3201861"/>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طويل المدى وشامل</a:t>
            </a:r>
            <a:endParaRPr kumimoji="0" lang="en-US" sz="1550" b="0" i="0" u="none" strike="noStrike" kern="0" cap="none" spc="0" normalizeH="0" baseline="0" noProof="0" dirty="0">
              <a:ln>
                <a:noFill/>
              </a:ln>
              <a:solidFill>
                <a:prstClr val="black"/>
              </a:solidFill>
              <a:effectLst/>
              <a:uLnTx/>
              <a:uFillTx/>
            </a:endParaRPr>
          </a:p>
        </p:txBody>
      </p:sp>
      <p:sp>
        <p:nvSpPr>
          <p:cNvPr id="31" name="Text 9">
            <a:extLst>
              <a:ext uri="{FF2B5EF4-FFF2-40B4-BE49-F238E27FC236}">
                <a16:creationId xmlns:a16="http://schemas.microsoft.com/office/drawing/2014/main" id="{B420E050-5354-2CB0-D41B-9CE0D6E8BD09}"/>
              </a:ext>
            </a:extLst>
          </p:cNvPr>
          <p:cNvSpPr/>
          <p:nvPr/>
        </p:nvSpPr>
        <p:spPr>
          <a:xfrm>
            <a:off x="5486148" y="3572327"/>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يهدف لـ "السمعة المستدامة"</a:t>
            </a:r>
            <a:endParaRPr kumimoji="0" lang="en-US" sz="1550" b="0" i="0" u="none" strike="noStrike" kern="0" cap="none" spc="0" normalizeH="0" baseline="0" noProof="0" dirty="0">
              <a:ln>
                <a:noFill/>
              </a:ln>
              <a:solidFill>
                <a:prstClr val="black"/>
              </a:solidFill>
              <a:effectLst/>
              <a:uLnTx/>
              <a:uFillTx/>
            </a:endParaRPr>
          </a:p>
        </p:txBody>
      </p:sp>
      <p:sp>
        <p:nvSpPr>
          <p:cNvPr id="32" name="Text 10">
            <a:extLst>
              <a:ext uri="{FF2B5EF4-FFF2-40B4-BE49-F238E27FC236}">
                <a16:creationId xmlns:a16="http://schemas.microsoft.com/office/drawing/2014/main" id="{61641C91-1EA8-112F-6A4C-C675DABAB377}"/>
              </a:ext>
            </a:extLst>
          </p:cNvPr>
          <p:cNvSpPr/>
          <p:nvPr/>
        </p:nvSpPr>
        <p:spPr>
          <a:xfrm>
            <a:off x="5486148" y="3935600"/>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يقيس الأثر طويل المدى</a:t>
            </a:r>
            <a:endParaRPr kumimoji="0" lang="en-US" sz="1550" b="0" i="0" u="none" strike="noStrike" kern="0" cap="none" spc="0" normalizeH="0" baseline="0" noProof="0" dirty="0">
              <a:ln>
                <a:noFill/>
              </a:ln>
              <a:solidFill>
                <a:prstClr val="black"/>
              </a:solidFill>
              <a:effectLst/>
              <a:uLnTx/>
              <a:uFillTx/>
            </a:endParaRPr>
          </a:p>
        </p:txBody>
      </p:sp>
      <p:sp>
        <p:nvSpPr>
          <p:cNvPr id="2" name="Text 6">
            <a:extLst>
              <a:ext uri="{FF2B5EF4-FFF2-40B4-BE49-F238E27FC236}">
                <a16:creationId xmlns:a16="http://schemas.microsoft.com/office/drawing/2014/main" id="{FAF4ADC4-129E-BB35-0D00-06534A1590F1}"/>
              </a:ext>
            </a:extLst>
          </p:cNvPr>
          <p:cNvSpPr/>
          <p:nvPr/>
        </p:nvSpPr>
        <p:spPr>
          <a:xfrm flipH="1">
            <a:off x="3915445" y="5529284"/>
            <a:ext cx="45719" cy="372071"/>
          </a:xfrm>
          <a:prstGeom prst="rect">
            <a:avLst/>
          </a:prstGeom>
          <a:noFill/>
          <a:ln/>
        </p:spPr>
        <p:txBody>
          <a:bodyPr wrap="none" lIns="0" tIns="0" rIns="0" bIns="0" rtlCol="0" anchor="t"/>
          <a:lstStyle/>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مثال:</a:t>
            </a:r>
            <a:r>
              <a:rPr lang="ar-EG" sz="1400" b="1" kern="0" dirty="0">
                <a:solidFill>
                  <a:srgbClr val="00B0F0"/>
                </a:solidFill>
                <a:latin typeface="Alexandria" panose="020B0604020202020204" charset="-78"/>
                <a:ea typeface="Alexandria Bold" pitchFamily="34" charset="-122"/>
                <a:cs typeface="Alexandria" panose="020B0604020202020204" charset="-78"/>
              </a:rPr>
              <a:t>للتخطيط الاجرائى </a:t>
            </a:r>
            <a:r>
              <a:rPr kumimoji="0" lang="ar-EG"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فريق علاقات عامة يقرر نشر 5 منشورات يومية على إنستغرام </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خلال أسبوع معين،مع تحديد التوقيت (الساعة 8 مساءً)، واختيار الهاشتاجات الشائعة،</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 وكتابة النصوص،وجدولة النشر عبر أداة مثل </a:t>
            </a:r>
            <a:r>
              <a:rPr kumimoji="0" lang="en-US"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Buffer.</a:t>
            </a:r>
            <a:r>
              <a:rPr kumimoji="0" lang="ar-EG"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الهدف هنا: زيادة التفاعل اليومي </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أو الوصول خلال هذا الأسبوع فقط.لا يُنظر إلى كيفية تأثير هذه المنشورات</a:t>
            </a:r>
            <a:endParaRPr kumimoji="0" lang="en-US"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endParaRP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solidFill>
                  <a:srgbClr val="000000"/>
                </a:solidFill>
                <a:effectLst/>
                <a:uLnTx/>
                <a:uFillTx/>
                <a:latin typeface="Alexandria" panose="020B0604020202020204" charset="-78"/>
                <a:ea typeface="Alexandria Bold" pitchFamily="34" charset="-122"/>
                <a:cs typeface="Alexandria" panose="020B0604020202020204" charset="-78"/>
              </a:rPr>
              <a:t> على سمعة العلامة التجارية بعد سنة، أو هل تتوافق مع رؤية العلامة الكلية.</a:t>
            </a:r>
            <a:endParaRPr kumimoji="0" lang="en-US" sz="1400" i="0" u="none" strike="noStrike" kern="0" cap="none" spc="0" normalizeH="0" baseline="0" noProof="0" dirty="0">
              <a:ln>
                <a:noFill/>
              </a:ln>
              <a:solidFill>
                <a:prstClr val="black"/>
              </a:solidFill>
              <a:effectLst/>
              <a:uLnTx/>
              <a:uFillTx/>
              <a:latin typeface="Alexandria" panose="020B0604020202020204" charset="-78"/>
              <a:cs typeface="Alexandria" panose="020B0604020202020204" charset="-78"/>
            </a:endParaRPr>
          </a:p>
        </p:txBody>
      </p:sp>
      <p:sp>
        <p:nvSpPr>
          <p:cNvPr id="3" name="Text 6">
            <a:extLst>
              <a:ext uri="{FF2B5EF4-FFF2-40B4-BE49-F238E27FC236}">
                <a16:creationId xmlns:a16="http://schemas.microsoft.com/office/drawing/2014/main" id="{AABFA1CE-1183-06B1-C2AF-2DDC03865AD6}"/>
              </a:ext>
            </a:extLst>
          </p:cNvPr>
          <p:cNvSpPr/>
          <p:nvPr/>
        </p:nvSpPr>
        <p:spPr>
          <a:xfrm flipH="1">
            <a:off x="10830724" y="4673636"/>
            <a:ext cx="45719" cy="372071"/>
          </a:xfrm>
          <a:prstGeom prst="rect">
            <a:avLst/>
          </a:prstGeom>
          <a:noFill/>
          <a:ln/>
        </p:spPr>
        <p:txBody>
          <a:bodyPr wrap="none" lIns="0" tIns="0" rIns="0" bIns="0" rtlCol="0" anchor="t"/>
          <a:lstStyle/>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b="1" i="0" u="none" strike="noStrike" kern="0" cap="none" spc="0" normalizeH="0" baseline="0" noProof="0" dirty="0">
                <a:ln>
                  <a:noFill/>
                </a:ln>
                <a:solidFill>
                  <a:srgbClr val="00B0F0"/>
                </a:solidFill>
                <a:effectLst/>
                <a:uLnTx/>
                <a:uFillTx/>
                <a:latin typeface="Alexandria" panose="020B0604020202020204" charset="-78"/>
                <a:ea typeface="Alexandria Bold" pitchFamily="34" charset="-122"/>
                <a:cs typeface="Alexandria" panose="020B0604020202020204" charset="-78"/>
              </a:rPr>
              <a:t>مثال للتخطيط الاستراتيجى</a:t>
            </a: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:شركة تقنية تعيد بناء سمعتها بعد أزمة خصوصية بيانات من</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خلال حملة مدتها سنتان تهدفإلى "استعادة الثقة وزيادة الولاء بنسبة 25%"،</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وتشمل:تحليل </a:t>
            </a:r>
            <a:r>
              <a:rPr kumimoji="0" lang="en-US"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SWOT </a:t>
            </a: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و</a:t>
            </a:r>
            <a:r>
              <a:rPr kumimoji="0" lang="en-US"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PESTEL </a:t>
            </a: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لفهم الوضع.تحديد أهداف </a:t>
            </a:r>
            <a:r>
              <a:rPr kumimoji="0" lang="en-US"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SMART (</a:t>
            </a: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مثل:</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زيادة مؤشر الثقة من 45% إلى 70% خلال 24 شهرًا </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عبر استطلاعات دورية).اختيار قنوات ورسائل تتوافقمع قيم الشفافية والأمان</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.تخصيص ميزانيةموزعة على مراحل (بحث، تنفيذ، تقييم)</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.قياس الأثر طويل الأمد (مثل زيادة الاحتفاظ بالعملاء).الهدف هنا: بناء "سمعة مستدامة"</a:t>
            </a:r>
          </a:p>
          <a:p>
            <a:pPr marL="0" marR="0" lvl="0" indent="0" algn="ctr" defTabSz="914400" rtl="1" eaLnBrk="1" fontAlgn="auto" latinLnBrk="0" hangingPunct="1">
              <a:lnSpc>
                <a:spcPts val="2900"/>
              </a:lnSpc>
              <a:spcBef>
                <a:spcPts val="0"/>
              </a:spcBef>
              <a:spcAft>
                <a:spcPts val="0"/>
              </a:spcAft>
              <a:buClrTx/>
              <a:buSzTx/>
              <a:buFontTx/>
              <a:buNone/>
              <a:tabLst/>
              <a:defRPr/>
            </a:pPr>
            <a:r>
              <a:rPr kumimoji="0" lang="ar-EG" sz="1400" i="0" u="none" strike="noStrike" kern="0" cap="none" spc="0" normalizeH="0" baseline="0" noProof="0" dirty="0">
                <a:ln>
                  <a:noFill/>
                </a:ln>
                <a:effectLst/>
                <a:uLnTx/>
                <a:uFillTx/>
                <a:latin typeface="Alexandria" panose="020B0604020202020204" charset="-78"/>
                <a:ea typeface="Alexandria Bold" pitchFamily="34" charset="-122"/>
                <a:cs typeface="Alexandria" panose="020B0604020202020204" charset="-78"/>
              </a:rPr>
              <a:t> كعلامة موثوقة في مجال الخصوصية، وليس مجرد زيادة تفاعل مؤقت.الفرق الجوهري:</a:t>
            </a:r>
            <a:endParaRPr kumimoji="0" lang="en-US" sz="1400" i="0" u="none" strike="noStrike" kern="0" cap="none" spc="0" normalizeH="0" baseline="0" noProof="0" dirty="0">
              <a:ln>
                <a:noFill/>
              </a:ln>
              <a:effectLst/>
              <a:uLnTx/>
              <a:uFillTx/>
              <a:latin typeface="Alexandria" panose="020B0604020202020204" charset="-78"/>
              <a:cs typeface="Alexandria" panose="020B0604020202020204" charset="-78"/>
            </a:endParaRPr>
          </a:p>
        </p:txBody>
      </p:sp>
    </p:spTree>
    <p:extLst>
      <p:ext uri="{BB962C8B-B14F-4D97-AF65-F5344CB8AC3E}">
        <p14:creationId xmlns:p14="http://schemas.microsoft.com/office/powerpoint/2010/main" val="2425698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DD8E-1399-B261-736F-9A4EFE0D6D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6361DD-DBBF-0F4A-39F6-FF031D4E2F90}"/>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155F96D-D773-2B71-F73C-2BEB73AB72BC}"/>
              </a:ext>
            </a:extLst>
          </p:cNvPr>
          <p:cNvSpPr/>
          <p:nvPr/>
        </p:nvSpPr>
        <p:spPr>
          <a:xfrm>
            <a:off x="488731" y="1784267"/>
            <a:ext cx="13809194" cy="6349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77ED1B1-BD89-8608-C267-72A18A3A41E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8FD742D3-1302-0A8B-1411-5FF2E733ADE5}"/>
              </a:ext>
            </a:extLst>
          </p:cNvPr>
          <p:cNvSpPr/>
          <p:nvPr/>
        </p:nvSpPr>
        <p:spPr>
          <a:xfrm>
            <a:off x="6593026" y="892882"/>
            <a:ext cx="660451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لماذا نستخدم مصطلح التخطيط الاستراتيجي في حملات العلاقات العامة؟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5" name="Text 1">
            <a:extLst>
              <a:ext uri="{FF2B5EF4-FFF2-40B4-BE49-F238E27FC236}">
                <a16:creationId xmlns:a16="http://schemas.microsoft.com/office/drawing/2014/main" id="{EAE40607-5ADA-D27D-D674-E91AD8D26303}"/>
              </a:ext>
            </a:extLst>
          </p:cNvPr>
          <p:cNvSpPr/>
          <p:nvPr/>
        </p:nvSpPr>
        <p:spPr>
          <a:xfrm>
            <a:off x="9895284" y="2733913"/>
            <a:ext cx="2480905" cy="310158"/>
          </a:xfrm>
          <a:prstGeom prst="rect">
            <a:avLst/>
          </a:prstGeom>
          <a:noFill/>
          <a:ln/>
        </p:spPr>
        <p:txBody>
          <a:bodyPr wrap="none" lIns="0" tIns="0" rIns="0" bIns="0" rtlCol="0" anchor="t"/>
          <a:lstStyle/>
          <a:p>
            <a:pPr marL="0" marR="0" lvl="0" indent="0" algn="l" defTabSz="914400" rtl="1" eaLnBrk="1" fontAlgn="auto" latinLnBrk="0" hangingPunct="1">
              <a:lnSpc>
                <a:spcPts val="24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16" name="Text 2">
            <a:extLst>
              <a:ext uri="{FF2B5EF4-FFF2-40B4-BE49-F238E27FC236}">
                <a16:creationId xmlns:a16="http://schemas.microsoft.com/office/drawing/2014/main" id="{4D6B8751-95A7-CDBE-8FBD-C2A2E9CFB888}"/>
              </a:ext>
            </a:extLst>
          </p:cNvPr>
          <p:cNvSpPr/>
          <p:nvPr/>
        </p:nvSpPr>
        <p:spPr>
          <a:xfrm>
            <a:off x="1090860" y="1701611"/>
            <a:ext cx="127822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نستخدم هذا المصطلح لأن حملات الـ</a:t>
            </a:r>
            <a:r>
              <a:rPr kumimoji="0" lang="en-US"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ليست مجرد أنشطة عفوية أو ردود فعل لحظية، بل هي عملية مدروسة ومنظمة تهدف إلى تحقيق أهداف مؤسسية طويلة الأمد. إليك الأسباب الرئيسية: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الاستراتيجي يربط الحملة بالأهداف الكبرى للمنظمة، مثل بناء السمعة أو دعم رؤية وطنية (مثل رؤية 2030)، فلا تكون الحملة منعزلة بل جزءًا من الرؤية العامة.في العصر الرقمي، يتغير كل شيء بسرعة فائقة.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والتخطيط الاستراتيجي يساعد في توقع السيناريوهات، تحليل البيئة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SWOT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أو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PESTLE)،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ووضع خطط بديلة للتعامل مع المفاجآت.بدون تخطيط استراتيجي، تنفق الموارد دون عائد حقيقي؛ أما معه فيتم تحديد أهداف ذكية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SMART)</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توزيع الميزانية بكفاءة، وقياس النتائج بدقة (مثل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Reach، Engagement، Sentiment</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الحملات الحديثة متعددة القنوات (رقمية وتقليدية)، والتخطيط الاستراتيجي يضمن التناسق بينها عبر نماذج مثل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PESO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أو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RACE.</a:t>
            </a: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lvl="0" algn="r" rtl="1">
              <a:lnSpc>
                <a:spcPts val="2500"/>
              </a:lnSpc>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الجمهور متنوع ومتغير، والتخطيط الاستراتيجي يعتمد على البحث العميق</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lang="en-US" sz="1600" kern="0" dirty="0">
                <a:solidFill>
                  <a:srgbClr val="000000"/>
                </a:solidFill>
                <a:latin typeface="Alexandria" pitchFamily="34" charset="0"/>
                <a:ea typeface="Alexandria" pitchFamily="34" charset="-122"/>
                <a:cs typeface="Alexandria" pitchFamily="34" charset="-120"/>
              </a:rPr>
              <a:t>Data-Driven</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لفهم احتياجات كل شريحة وتخصيص الرسائل لها.</a:t>
            </a:r>
          </a:p>
          <a:p>
            <a:pPr lvl="0" algn="r" rtl="1">
              <a:lnSpc>
                <a:spcPts val="2500"/>
              </a:lnSpc>
              <a:defRPr/>
            </a:pPr>
            <a:endParaRPr lang="ar-EG" sz="1600" kern="0" dirty="0">
              <a:solidFill>
                <a:srgbClr val="000000"/>
              </a:solidFill>
              <a:latin typeface="Alexandria" pitchFamily="34" charset="0"/>
              <a:ea typeface="Alexandria" pitchFamily="34" charset="-122"/>
              <a:cs typeface="Alexandria" pitchFamily="34" charset="-120"/>
            </a:endParaRPr>
          </a:p>
          <a:p>
            <a:pPr lvl="0" algn="r" rtl="1">
              <a:lnSpc>
                <a:spcPts val="2500"/>
              </a:lnSpc>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الاستراتيجي يتضمن إدارة المخاطر مسبقًا، مما يساعد في تجنب الأزمات أو الاستجابة لها بفعالية ، </a:t>
            </a:r>
            <a:r>
              <a:rPr lang="ar-EG" sz="1600" kern="0" dirty="0">
                <a:solidFill>
                  <a:srgbClr val="000000"/>
                </a:solidFill>
                <a:latin typeface="Alexandria" pitchFamily="34" charset="0"/>
                <a:ea typeface="Alexandria" pitchFamily="34" charset="-122"/>
                <a:cs typeface="Alexandria" pitchFamily="34" charset="-120"/>
              </a:rPr>
              <a:t>ون</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ستخدمه أيضاً  لأن حملات العلاقات العامة أداة قوية لبناء الثقة والتأثير المستدام، وليس مجرد "نشاط إعلامي" عابر. وكل حملة ناجحة تبدأ دائمًا بسؤال استراتيجي:</a:t>
            </a:r>
          </a:p>
          <a:p>
            <a:pPr lvl="0" algn="r" rtl="1">
              <a:lnSpc>
                <a:spcPts val="2500"/>
              </a:lnSpc>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ما الهدف الكبير الذي نريد تحقيقه، وكيف سنقيسه؟"</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727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40FA1-B4B4-CC06-2D46-1007D88685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B698D-946B-4DB6-1C70-959E70A90D94}"/>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DB390F1-03BB-A280-9C16-FCF0E86C105C}"/>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DDA16E-D7A9-195E-E007-2E4D66DEB0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B0627285-0292-2879-AA99-F9BA3E6C4045}"/>
              </a:ext>
            </a:extLst>
          </p:cNvPr>
          <p:cNvSpPr/>
          <p:nvPr/>
        </p:nvSpPr>
        <p:spPr>
          <a:xfrm>
            <a:off x="8132979" y="1186856"/>
            <a:ext cx="53410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أهمية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التخطيط</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الاستراتيجي</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لحملات العلاقات العامة</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A85EBFD3-6EE7-1476-8FA2-21743B17DA4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40477" y="3339465"/>
            <a:ext cx="496133" cy="496133"/>
          </a:xfrm>
          <a:prstGeom prst="rect">
            <a:avLst/>
          </a:prstGeom>
        </p:spPr>
      </p:pic>
      <p:sp>
        <p:nvSpPr>
          <p:cNvPr id="4" name="Text 1">
            <a:extLst>
              <a:ext uri="{FF2B5EF4-FFF2-40B4-BE49-F238E27FC236}">
                <a16:creationId xmlns:a16="http://schemas.microsoft.com/office/drawing/2014/main" id="{CDED74C3-EFA2-2BA0-3003-B9AA9DF29C96}"/>
              </a:ext>
            </a:extLst>
          </p:cNvPr>
          <p:cNvSpPr/>
          <p:nvPr/>
        </p:nvSpPr>
        <p:spPr>
          <a:xfrm>
            <a:off x="11355705" y="408360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تقليل العشوائية</a:t>
            </a:r>
            <a:endParaRPr kumimoji="0" lang="en-US"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3D843004-86DB-48A3-B1B9-471BC7ADDB29}"/>
              </a:ext>
            </a:extLst>
          </p:cNvPr>
          <p:cNvSpPr/>
          <p:nvPr/>
        </p:nvSpPr>
        <p:spPr>
          <a:xfrm>
            <a:off x="9890903" y="4500949"/>
            <a:ext cx="4182189"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المنهجي يضمن توجيه الجهود نحو أهداف واضحة ومحددة، مما يقلل من الارتجالية والقرارات العشوائية التي قد تضر بسمعة المؤسسة.</a:t>
            </a:r>
            <a:endParaRPr kumimoji="0" lang="en-US" sz="1550" b="0" i="0" u="none" strike="noStrike" kern="0" cap="none" spc="0" normalizeH="0" baseline="0" noProof="0" dirty="0">
              <a:ln>
                <a:noFill/>
              </a:ln>
              <a:solidFill>
                <a:prstClr val="black"/>
              </a:solidFill>
              <a:effectLst/>
              <a:uLnTx/>
              <a:uFillTx/>
            </a:endParaRPr>
          </a:p>
        </p:txBody>
      </p:sp>
      <p:pic>
        <p:nvPicPr>
          <p:cNvPr id="8" name="Image 1" descr="preencoded.png">
            <a:extLst>
              <a:ext uri="{FF2B5EF4-FFF2-40B4-BE49-F238E27FC236}">
                <a16:creationId xmlns:a16="http://schemas.microsoft.com/office/drawing/2014/main" id="{E5BC5396-EDCB-8C72-CC9A-2E23148FEC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0280" y="3339465"/>
            <a:ext cx="496133" cy="496133"/>
          </a:xfrm>
          <a:prstGeom prst="rect">
            <a:avLst/>
          </a:prstGeom>
        </p:spPr>
      </p:pic>
      <p:sp>
        <p:nvSpPr>
          <p:cNvPr id="9" name="Text 3">
            <a:extLst>
              <a:ext uri="{FF2B5EF4-FFF2-40B4-BE49-F238E27FC236}">
                <a16:creationId xmlns:a16="http://schemas.microsoft.com/office/drawing/2014/main" id="{E3D6C76E-F777-6106-5D2B-29B7EEDFE1A6}"/>
              </a:ext>
            </a:extLst>
          </p:cNvPr>
          <p:cNvSpPr/>
          <p:nvPr/>
        </p:nvSpPr>
        <p:spPr>
          <a:xfrm>
            <a:off x="6605588" y="4083606"/>
            <a:ext cx="2800826"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إدارة الأزمات الاستباقية</a:t>
            </a:r>
            <a:endParaRPr kumimoji="0" lang="en-US"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1E67EDA6-57BB-9E79-34DC-A67E9E8410F4}"/>
              </a:ext>
            </a:extLst>
          </p:cNvPr>
          <p:cNvSpPr/>
          <p:nvPr/>
        </p:nvSpPr>
        <p:spPr>
          <a:xfrm>
            <a:off x="5570622" y="4520603"/>
            <a:ext cx="4182308"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التخطيط الجيد يتضمن تحليل المخاطر المحتملة ووضع خطط طوارئ، مما يمكّن المؤسسة من الاستجابة السريعة والفعالة للأزمات قبل تفاقمها.</a:t>
            </a:r>
            <a:endParaRPr kumimoji="0" lang="en-US" sz="1550" b="0" i="0" u="none" strike="noStrike" kern="0" cap="none" spc="0" normalizeH="0" baseline="0" noProof="0" dirty="0">
              <a:ln>
                <a:noFill/>
              </a:ln>
              <a:solidFill>
                <a:prstClr val="black"/>
              </a:solidFill>
              <a:effectLst/>
              <a:uLnTx/>
              <a:uFillTx/>
            </a:endParaRPr>
          </a:p>
        </p:txBody>
      </p:sp>
      <p:pic>
        <p:nvPicPr>
          <p:cNvPr id="11" name="Image 2" descr="preencoded.png">
            <a:extLst>
              <a:ext uri="{FF2B5EF4-FFF2-40B4-BE49-F238E27FC236}">
                <a16:creationId xmlns:a16="http://schemas.microsoft.com/office/drawing/2014/main" id="{12347152-C2DB-1439-F877-6A8A0CB69DF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79965" y="3339465"/>
            <a:ext cx="496133" cy="496133"/>
          </a:xfrm>
          <a:prstGeom prst="rect">
            <a:avLst/>
          </a:prstGeom>
        </p:spPr>
      </p:pic>
      <p:sp>
        <p:nvSpPr>
          <p:cNvPr id="12" name="Text 5">
            <a:extLst>
              <a:ext uri="{FF2B5EF4-FFF2-40B4-BE49-F238E27FC236}">
                <a16:creationId xmlns:a16="http://schemas.microsoft.com/office/drawing/2014/main" id="{DC0F3FA6-EF9B-EE17-CCC9-08C1AFFC5CEB}"/>
              </a:ext>
            </a:extLst>
          </p:cNvPr>
          <p:cNvSpPr/>
          <p:nvPr/>
        </p:nvSpPr>
        <p:spPr>
          <a:xfrm>
            <a:off x="1679496" y="4083606"/>
            <a:ext cx="329660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تعظيم العائد على الاستثمار</a:t>
            </a:r>
            <a:endParaRPr kumimoji="0" lang="en-US"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61DB1A1A-4A83-F5B1-DF25-E0331ECB11DD}"/>
              </a:ext>
            </a:extLst>
          </p:cNvPr>
          <p:cNvSpPr/>
          <p:nvPr/>
        </p:nvSpPr>
        <p:spPr>
          <a:xfrm>
            <a:off x="1122778" y="4528380"/>
            <a:ext cx="4182308"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 خلال التخطيط الدقيق، يمكن تحسين استخدام الموارد المالية والبشرية، وقياس النتائج بدقة، مما يضمن تحقيق أعلى عائد ممكن (ROI) من الحملة.</a:t>
            </a:r>
            <a:endParaRPr kumimoji="0" lang="en-US" sz="1550" b="0" i="0" u="none" strike="noStrike" kern="0" cap="none" spc="0" normalizeH="0" baseline="0" noProof="0" dirty="0">
              <a:ln>
                <a:noFill/>
              </a:ln>
              <a:solidFill>
                <a:prstClr val="black"/>
              </a:solidFill>
              <a:effectLst/>
              <a:uLnTx/>
              <a:uFillTx/>
            </a:endParaRPr>
          </a:p>
        </p:txBody>
      </p:sp>
      <p:pic>
        <p:nvPicPr>
          <p:cNvPr id="14" name="Image 0" descr="preencoded.png">
            <a:extLst>
              <a:ext uri="{FF2B5EF4-FFF2-40B4-BE49-F238E27FC236}">
                <a16:creationId xmlns:a16="http://schemas.microsoft.com/office/drawing/2014/main" id="{2CB4ADFF-8FE6-FF1E-E0C8-D1339A4AB5CC}"/>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102216" y="790016"/>
            <a:ext cx="2395206" cy="2233353"/>
          </a:xfrm>
          <a:prstGeom prst="rect">
            <a:avLst/>
          </a:prstGeom>
        </p:spPr>
      </p:pic>
    </p:spTree>
    <p:extLst>
      <p:ext uri="{BB962C8B-B14F-4D97-AF65-F5344CB8AC3E}">
        <p14:creationId xmlns:p14="http://schemas.microsoft.com/office/powerpoint/2010/main" val="3507932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7EF5C-19C6-5749-FB29-5BBC21C115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2F0360-E6BB-1A0F-FC6C-71952F0502E4}"/>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81D1E5C-5F72-B4E5-2F48-A4252E8B329A}"/>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4EE49CD-260A-6D7D-47F2-D6F9F42412B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4CD73C8C-EF9E-FF49-F01E-8DD77CA06EBE}"/>
              </a:ext>
            </a:extLst>
          </p:cNvPr>
          <p:cNvSpPr/>
          <p:nvPr/>
        </p:nvSpPr>
        <p:spPr>
          <a:xfrm>
            <a:off x="8132979" y="1186856"/>
            <a:ext cx="53410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a:ln>
                  <a:noFill/>
                </a:ln>
                <a:solidFill>
                  <a:srgbClr val="00B0F0"/>
                </a:solidFill>
                <a:effectLst/>
                <a:uLnTx/>
                <a:uFillTx/>
                <a:latin typeface="Alexandria Bold" pitchFamily="34" charset="0"/>
                <a:ea typeface="Alexandria Bold" pitchFamily="34" charset="-122"/>
                <a:cs typeface="Alexandria Bold" pitchFamily="34" charset="-120"/>
              </a:rPr>
              <a:t>دور العلاقات العامة في التخطيط الاستراتيجي</a:t>
            </a:r>
            <a:endParaRPr kumimoji="0" lang="en-US" sz="2000" b="0" i="0" u="none" strike="noStrike" kern="0" cap="none" spc="0" normalizeH="0" baseline="0" noProof="0" dirty="0">
              <a:ln>
                <a:noFill/>
              </a:ln>
              <a:solidFill>
                <a:srgbClr val="00B0F0"/>
              </a:solidFill>
              <a:effectLst/>
              <a:uLnTx/>
              <a:uFillTx/>
            </a:endParaRPr>
          </a:p>
        </p:txBody>
      </p:sp>
      <p:sp>
        <p:nvSpPr>
          <p:cNvPr id="7" name="Text 2">
            <a:extLst>
              <a:ext uri="{FF2B5EF4-FFF2-40B4-BE49-F238E27FC236}">
                <a16:creationId xmlns:a16="http://schemas.microsoft.com/office/drawing/2014/main" id="{E9F5A640-E326-0AFA-F40B-3D1B29A08EC9}"/>
              </a:ext>
            </a:extLst>
          </p:cNvPr>
          <p:cNvSpPr/>
          <p:nvPr/>
        </p:nvSpPr>
        <p:spPr>
          <a:xfrm>
            <a:off x="1592317" y="2298658"/>
            <a:ext cx="1248077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العلاقات العامة ليست مجرد تنفيذ حملات، بل شريك استراتيجي في عملية التخطيط المؤسسي ككل.تحول الـ</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 "وظيفة دعم" إلى "وظيفة استشارية" في الإدارة العليا وفي العصر الرقمي الـ</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يساهم في توقع التغييرات والمخاطر الرقمية.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55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دور الـ</a:t>
            </a: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كمستشار استراتيجي:</a:t>
            </a: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يقدم رؤى من الجمهور الخارجي للإدارة.</a:t>
            </a: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يساعد في تحديد الأهداف المؤسسية بناءً على تحليل السمعة والصورة الذهنية.</a:t>
            </a: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يشارك في صياغة الرؤية والرسالة المؤسسية</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مساهمة الـ</a:t>
            </a: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مراحل التخطيط:</a:t>
            </a: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مرحلة البحث: يقود </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Social Listening </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Audience Analysis.</a:t>
            </a: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تحديد الأهداف: يضمن أن الأهداف تتوافق مع توقعات الجمهور </a:t>
            </a: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بناء الاستراتيجية: يقترح نهجًا ثنائي الاتجاه </a:t>
            </a:r>
          </a:p>
          <a:p>
            <a:pPr marL="285750" marR="0" lvl="0" indent="-285750" algn="r"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التقييم: يقيس التأثير على السمعة </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550" b="0" i="0" u="none" strike="noStrike" kern="0" cap="none" spc="0" normalizeH="0" baseline="0" noProof="0" dirty="0">
              <a:ln>
                <a:noFill/>
              </a:ln>
              <a:solidFill>
                <a:prstClr val="black"/>
              </a:solidFill>
              <a:effectLst/>
              <a:uLnTx/>
              <a:uFillTx/>
            </a:endParaRPr>
          </a:p>
        </p:txBody>
      </p:sp>
      <p:pic>
        <p:nvPicPr>
          <p:cNvPr id="16" name="Picture 15">
            <a:extLst>
              <a:ext uri="{FF2B5EF4-FFF2-40B4-BE49-F238E27FC236}">
                <a16:creationId xmlns:a16="http://schemas.microsoft.com/office/drawing/2014/main" id="{21DB9DC2-675D-9F55-73C5-91A46C98D557}"/>
              </a:ext>
            </a:extLst>
          </p:cNvPr>
          <p:cNvPicPr>
            <a:picLocks noChangeAspect="1"/>
          </p:cNvPicPr>
          <p:nvPr/>
        </p:nvPicPr>
        <p:blipFill>
          <a:blip r:embed="rId3"/>
          <a:stretch>
            <a:fillRect/>
          </a:stretch>
        </p:blipFill>
        <p:spPr>
          <a:xfrm>
            <a:off x="1400832" y="3792521"/>
            <a:ext cx="4605830" cy="3375265"/>
          </a:xfrm>
          <a:prstGeom prst="rect">
            <a:avLst/>
          </a:prstGeom>
        </p:spPr>
      </p:pic>
    </p:spTree>
    <p:extLst>
      <p:ext uri="{BB962C8B-B14F-4D97-AF65-F5344CB8AC3E}">
        <p14:creationId xmlns:p14="http://schemas.microsoft.com/office/powerpoint/2010/main" val="3158151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78148-2C72-DEEB-F9B9-9B88DE8B8C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5EB6A6-F1AA-71E0-F5B8-F8A82B7D61BC}"/>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944895-3C24-CEFF-CA72-473855EFF588}"/>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ECEE259-4975-1325-6A7F-48C2763D50A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7C0EB301-9650-36C7-DFAC-7D03429B5815}"/>
              </a:ext>
            </a:extLst>
          </p:cNvPr>
          <p:cNvSpPr/>
          <p:nvPr/>
        </p:nvSpPr>
        <p:spPr>
          <a:xfrm>
            <a:off x="8132979" y="1186856"/>
            <a:ext cx="53410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تابع دور العلاقات العامة في التخطيط الاستراتيجي</a:t>
            </a:r>
            <a:endParaRPr kumimoji="0" lang="en-US" sz="2000" b="0" i="0" u="none" strike="noStrike" kern="0" cap="none" spc="0" normalizeH="0" baseline="0" noProof="0" dirty="0">
              <a:ln>
                <a:noFill/>
              </a:ln>
              <a:solidFill>
                <a:srgbClr val="00B0F0"/>
              </a:solidFill>
              <a:effectLst/>
              <a:uLnTx/>
              <a:uFillTx/>
            </a:endParaRPr>
          </a:p>
        </p:txBody>
      </p:sp>
      <p:sp>
        <p:nvSpPr>
          <p:cNvPr id="7" name="Text 2">
            <a:extLst>
              <a:ext uri="{FF2B5EF4-FFF2-40B4-BE49-F238E27FC236}">
                <a16:creationId xmlns:a16="http://schemas.microsoft.com/office/drawing/2014/main" id="{4A5FB8CB-D071-D0AE-5BFE-90E8E3432CD2}"/>
              </a:ext>
            </a:extLst>
          </p:cNvPr>
          <p:cNvSpPr/>
          <p:nvPr/>
        </p:nvSpPr>
        <p:spPr>
          <a:xfrm>
            <a:off x="1592317" y="2298658"/>
            <a:ext cx="1248077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فوائد دمج الـ</a:t>
            </a: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التخطيط : </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55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تقليل المخاطر من خلال توقع الأزمات.</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تعزيز الثقة والولاء </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دعم الاستدامة والمسؤولية الاجتماعية </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السياق السعودي: دعم رؤية 2030 من خلال حملات توعوية استراتيجية.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55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أمثلة تطبيقيةدور الـ</a:t>
            </a: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55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تخطيط حملات "السعودية الخضراء": تحليل الجمهور وصياغة رسائل مستدامة.مثال عالمي: كيف ساهمت الـ</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تخطيط استراتيجية </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Nike </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لإعادة بناء السمعة.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55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التحديات وكيفية التغلب عليها :</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 اعتبار الـ</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PR "</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وظيفة ثانوية" – الحل: إثبات القيمة بالبيانات </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 نقص الاندماج مع الإدارة – الحل: بناء علاقات داخلية قوية.</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550" b="0" i="0" u="none" strike="noStrike" kern="0" cap="none" spc="0" normalizeH="0" baseline="0" noProof="0" dirty="0">
              <a:ln>
                <a:noFill/>
              </a:ln>
              <a:solidFill>
                <a:prstClr val="black"/>
              </a:solidFill>
              <a:effectLst/>
              <a:uLnTx/>
              <a:uFillTx/>
            </a:endParaRPr>
          </a:p>
        </p:txBody>
      </p:sp>
      <p:pic>
        <p:nvPicPr>
          <p:cNvPr id="3" name="Picture 2">
            <a:extLst>
              <a:ext uri="{FF2B5EF4-FFF2-40B4-BE49-F238E27FC236}">
                <a16:creationId xmlns:a16="http://schemas.microsoft.com/office/drawing/2014/main" id="{789216A6-9ACF-6B0F-4CC5-381195EDC6B2}"/>
              </a:ext>
            </a:extLst>
          </p:cNvPr>
          <p:cNvPicPr>
            <a:picLocks noChangeAspect="1"/>
          </p:cNvPicPr>
          <p:nvPr/>
        </p:nvPicPr>
        <p:blipFill>
          <a:blip r:embed="rId3"/>
          <a:stretch>
            <a:fillRect/>
          </a:stretch>
        </p:blipFill>
        <p:spPr>
          <a:xfrm>
            <a:off x="1367484" y="2330189"/>
            <a:ext cx="3845630" cy="2494835"/>
          </a:xfrm>
          <a:prstGeom prst="rect">
            <a:avLst/>
          </a:prstGeom>
        </p:spPr>
      </p:pic>
    </p:spTree>
    <p:extLst>
      <p:ext uri="{BB962C8B-B14F-4D97-AF65-F5344CB8AC3E}">
        <p14:creationId xmlns:p14="http://schemas.microsoft.com/office/powerpoint/2010/main" val="1980677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A04F9-3A16-7112-3A8E-A2A3A0F93B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41B74A-4957-1EDB-748B-6997ADFAE18B}"/>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814652B-233C-2694-2023-7B69C8F7057C}"/>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2C7CD5-C465-3E78-9A16-E69D548F9E0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7897C1DE-BDFD-D8DA-9FA6-928CDF63633D}"/>
              </a:ext>
            </a:extLst>
          </p:cNvPr>
          <p:cNvSpPr/>
          <p:nvPr/>
        </p:nvSpPr>
        <p:spPr>
          <a:xfrm>
            <a:off x="7232094" y="1053167"/>
            <a:ext cx="660451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نموذج المخطط الاستراتيجي الناجح</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0BE5E88E-8422-D81F-FCA4-FA108C0A2DC2}"/>
              </a:ext>
            </a:extLst>
          </p:cNvPr>
          <p:cNvSpPr/>
          <p:nvPr/>
        </p:nvSpPr>
        <p:spPr>
          <a:xfrm>
            <a:off x="9895284" y="2733913"/>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التحليلي</a:t>
            </a:r>
            <a:endParaRPr kumimoji="0" lang="en-US" b="0" i="0" u="none" strike="noStrike" kern="0" cap="none" spc="0" normalizeH="0" baseline="0" noProof="0" dirty="0">
              <a:ln>
                <a:noFill/>
              </a:ln>
              <a:solidFill>
                <a:prstClr val="black"/>
              </a:solidFill>
              <a:effectLst/>
              <a:uLnTx/>
              <a:uFillTx/>
            </a:endParaRPr>
          </a:p>
        </p:txBody>
      </p:sp>
      <p:sp>
        <p:nvSpPr>
          <p:cNvPr id="16" name="Text 2">
            <a:extLst>
              <a:ext uri="{FF2B5EF4-FFF2-40B4-BE49-F238E27FC236}">
                <a16:creationId xmlns:a16="http://schemas.microsoft.com/office/drawing/2014/main" id="{D56C3AE1-258D-425B-11E3-568E1F2E6586}"/>
              </a:ext>
            </a:extLst>
          </p:cNvPr>
          <p:cNvSpPr/>
          <p:nvPr/>
        </p:nvSpPr>
        <p:spPr>
          <a:xfrm>
            <a:off x="9895284" y="3163133"/>
            <a:ext cx="3941326" cy="63507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قادر على قراءة البيانات واستخلاص الرؤى الاستراتيجية</a:t>
            </a:r>
            <a:endParaRPr kumimoji="0" lang="en-US" sz="1600" b="0" i="0" u="none" strike="noStrike" kern="0" cap="none" spc="0" normalizeH="0" baseline="0" noProof="0" dirty="0">
              <a:ln>
                <a:noFill/>
              </a:ln>
              <a:solidFill>
                <a:prstClr val="black"/>
              </a:solidFill>
              <a:effectLst/>
              <a:uLnTx/>
              <a:uFillTx/>
            </a:endParaRPr>
          </a:p>
        </p:txBody>
      </p:sp>
      <p:pic>
        <p:nvPicPr>
          <p:cNvPr id="17" name="Image 0" descr="preencoded.png">
            <a:extLst>
              <a:ext uri="{FF2B5EF4-FFF2-40B4-BE49-F238E27FC236}">
                <a16:creationId xmlns:a16="http://schemas.microsoft.com/office/drawing/2014/main" id="{65A76B18-F8DC-2093-583C-189757E7E4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2653" y="2278737"/>
            <a:ext cx="4564975" cy="4564975"/>
          </a:xfrm>
          <a:prstGeom prst="rect">
            <a:avLst/>
          </a:prstGeom>
        </p:spPr>
      </p:pic>
      <p:pic>
        <p:nvPicPr>
          <p:cNvPr id="19" name="Image 1" descr="preencoded.png">
            <a:extLst>
              <a:ext uri="{FF2B5EF4-FFF2-40B4-BE49-F238E27FC236}">
                <a16:creationId xmlns:a16="http://schemas.microsoft.com/office/drawing/2014/main" id="{7413BBE9-C7A0-3B4A-41F5-1C0FCAAC18E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459093" y="3473470"/>
            <a:ext cx="296942" cy="296942"/>
          </a:xfrm>
          <a:prstGeom prst="rect">
            <a:avLst/>
          </a:prstGeom>
        </p:spPr>
      </p:pic>
      <p:sp>
        <p:nvSpPr>
          <p:cNvPr id="20" name="Text 3">
            <a:extLst>
              <a:ext uri="{FF2B5EF4-FFF2-40B4-BE49-F238E27FC236}">
                <a16:creationId xmlns:a16="http://schemas.microsoft.com/office/drawing/2014/main" id="{12F8ADEB-AF4A-EAC6-7798-4AC8BDE76CF4}"/>
              </a:ext>
            </a:extLst>
          </p:cNvPr>
          <p:cNvSpPr/>
          <p:nvPr/>
        </p:nvSpPr>
        <p:spPr>
          <a:xfrm>
            <a:off x="2254091" y="246102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المبدع</a:t>
            </a:r>
            <a:endParaRPr kumimoji="0" lang="en-US" b="0" i="0" u="none" strike="noStrike" kern="0" cap="none" spc="0" normalizeH="0" baseline="0" noProof="0" dirty="0">
              <a:ln>
                <a:noFill/>
              </a:ln>
              <a:solidFill>
                <a:prstClr val="black"/>
              </a:solidFill>
              <a:effectLst/>
              <a:uLnTx/>
              <a:uFillTx/>
            </a:endParaRPr>
          </a:p>
        </p:txBody>
      </p:sp>
      <p:sp>
        <p:nvSpPr>
          <p:cNvPr id="21" name="Text 4">
            <a:extLst>
              <a:ext uri="{FF2B5EF4-FFF2-40B4-BE49-F238E27FC236}">
                <a16:creationId xmlns:a16="http://schemas.microsoft.com/office/drawing/2014/main" id="{DD15966E-02F9-25ED-6B02-B70FBAF6F1EC}"/>
              </a:ext>
            </a:extLst>
          </p:cNvPr>
          <p:cNvSpPr/>
          <p:nvPr/>
        </p:nvSpPr>
        <p:spPr>
          <a:xfrm>
            <a:off x="793790" y="2890242"/>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يمتلك القدرة على ابتكار حلول غير تقليدية</a:t>
            </a:r>
            <a:endParaRPr kumimoji="0" lang="en-US" sz="1600" b="0" i="0" u="none" strike="noStrike" kern="0" cap="none" spc="0" normalizeH="0" baseline="0" noProof="0" dirty="0">
              <a:ln>
                <a:noFill/>
              </a:ln>
              <a:solidFill>
                <a:prstClr val="black"/>
              </a:solidFill>
              <a:effectLst/>
              <a:uLnTx/>
              <a:uFillTx/>
            </a:endParaRPr>
          </a:p>
        </p:txBody>
      </p:sp>
      <p:pic>
        <p:nvPicPr>
          <p:cNvPr id="22" name="Image 2" descr="preencoded.png">
            <a:extLst>
              <a:ext uri="{FF2B5EF4-FFF2-40B4-BE49-F238E27FC236}">
                <a16:creationId xmlns:a16="http://schemas.microsoft.com/office/drawing/2014/main" id="{7B0EB9C3-D31A-F3BF-1ECF-295CE608948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2278737"/>
            <a:ext cx="4564975" cy="4564975"/>
          </a:xfrm>
          <a:prstGeom prst="rect">
            <a:avLst/>
          </a:prstGeom>
        </p:spPr>
      </p:pic>
      <p:pic>
        <p:nvPicPr>
          <p:cNvPr id="23" name="Image 3" descr="preencoded.png">
            <a:extLst>
              <a:ext uri="{FF2B5EF4-FFF2-40B4-BE49-F238E27FC236}">
                <a16:creationId xmlns:a16="http://schemas.microsoft.com/office/drawing/2014/main" id="{A336B474-AC2C-E26D-3F1F-21A92842287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72798" y="2893040"/>
            <a:ext cx="296942" cy="296942"/>
          </a:xfrm>
          <a:prstGeom prst="rect">
            <a:avLst/>
          </a:prstGeom>
        </p:spPr>
      </p:pic>
      <p:sp>
        <p:nvSpPr>
          <p:cNvPr id="24" name="Text 5">
            <a:extLst>
              <a:ext uri="{FF2B5EF4-FFF2-40B4-BE49-F238E27FC236}">
                <a16:creationId xmlns:a16="http://schemas.microsoft.com/office/drawing/2014/main" id="{C21E42BF-E0C9-F944-3CDB-ED30D7AC21E8}"/>
              </a:ext>
            </a:extLst>
          </p:cNvPr>
          <p:cNvSpPr/>
          <p:nvPr/>
        </p:nvSpPr>
        <p:spPr>
          <a:xfrm>
            <a:off x="2154912" y="387024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المرن</a:t>
            </a:r>
            <a:endParaRPr kumimoji="0" lang="en-US" b="0" i="0" u="none" strike="noStrike" kern="0" cap="none" spc="0" normalizeH="0" baseline="0" noProof="0" dirty="0">
              <a:ln>
                <a:noFill/>
              </a:ln>
              <a:solidFill>
                <a:prstClr val="black"/>
              </a:solidFill>
              <a:effectLst/>
              <a:uLnTx/>
              <a:uFillTx/>
            </a:endParaRPr>
          </a:p>
        </p:txBody>
      </p:sp>
      <p:sp>
        <p:nvSpPr>
          <p:cNvPr id="26" name="Text 6">
            <a:extLst>
              <a:ext uri="{FF2B5EF4-FFF2-40B4-BE49-F238E27FC236}">
                <a16:creationId xmlns:a16="http://schemas.microsoft.com/office/drawing/2014/main" id="{F701B64A-C0B5-1D16-3BDA-32A54E18264F}"/>
              </a:ext>
            </a:extLst>
          </p:cNvPr>
          <p:cNvSpPr/>
          <p:nvPr/>
        </p:nvSpPr>
        <p:spPr>
          <a:xfrm>
            <a:off x="793790" y="4299466"/>
            <a:ext cx="384202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يتكيف مع المتغيرات ويعدل الخطط عند الحاجة</a:t>
            </a:r>
            <a:endParaRPr kumimoji="0" lang="en-US" sz="1600" b="0" i="0" u="none" strike="noStrike" kern="0" cap="none" spc="0" normalizeH="0" baseline="0" noProof="0" dirty="0">
              <a:ln>
                <a:noFill/>
              </a:ln>
              <a:solidFill>
                <a:prstClr val="black"/>
              </a:solidFill>
              <a:effectLst/>
              <a:uLnTx/>
              <a:uFillTx/>
            </a:endParaRPr>
          </a:p>
        </p:txBody>
      </p:sp>
      <p:pic>
        <p:nvPicPr>
          <p:cNvPr id="27" name="Image 4" descr="preencoded.png">
            <a:extLst>
              <a:ext uri="{FF2B5EF4-FFF2-40B4-BE49-F238E27FC236}">
                <a16:creationId xmlns:a16="http://schemas.microsoft.com/office/drawing/2014/main" id="{1EBC57D3-80BC-B5FB-95B2-283F4AB51FA5}"/>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32653" y="2278737"/>
            <a:ext cx="4564975" cy="4564975"/>
          </a:xfrm>
          <a:prstGeom prst="rect">
            <a:avLst/>
          </a:prstGeom>
        </p:spPr>
      </p:pic>
      <p:pic>
        <p:nvPicPr>
          <p:cNvPr id="28" name="Image 5" descr="preencoded.png">
            <a:extLst>
              <a:ext uri="{FF2B5EF4-FFF2-40B4-BE49-F238E27FC236}">
                <a16:creationId xmlns:a16="http://schemas.microsoft.com/office/drawing/2014/main" id="{BDFCD29A-48F3-8501-6A3A-1BFD3CF929C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68851" y="4412635"/>
            <a:ext cx="296942" cy="296942"/>
          </a:xfrm>
          <a:prstGeom prst="rect">
            <a:avLst/>
          </a:prstGeom>
        </p:spPr>
      </p:pic>
      <p:sp>
        <p:nvSpPr>
          <p:cNvPr id="29" name="Text 7">
            <a:extLst>
              <a:ext uri="{FF2B5EF4-FFF2-40B4-BE49-F238E27FC236}">
                <a16:creationId xmlns:a16="http://schemas.microsoft.com/office/drawing/2014/main" id="{6376BFCF-8D86-2E55-BCE1-ABD2D7E36D11}"/>
              </a:ext>
            </a:extLst>
          </p:cNvPr>
          <p:cNvSpPr/>
          <p:nvPr/>
        </p:nvSpPr>
        <p:spPr>
          <a:xfrm>
            <a:off x="2254091" y="559700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الرقمي</a:t>
            </a:r>
            <a:endParaRPr kumimoji="0" lang="en-US" b="0" i="0" u="none" strike="noStrike" kern="0" cap="none" spc="0" normalizeH="0" baseline="0" noProof="0" dirty="0">
              <a:ln>
                <a:noFill/>
              </a:ln>
              <a:solidFill>
                <a:prstClr val="black"/>
              </a:solidFill>
              <a:effectLst/>
              <a:uLnTx/>
              <a:uFillTx/>
            </a:endParaRPr>
          </a:p>
        </p:txBody>
      </p:sp>
      <p:sp>
        <p:nvSpPr>
          <p:cNvPr id="30" name="Text 8">
            <a:extLst>
              <a:ext uri="{FF2B5EF4-FFF2-40B4-BE49-F238E27FC236}">
                <a16:creationId xmlns:a16="http://schemas.microsoft.com/office/drawing/2014/main" id="{0DAD9DEF-70BE-1238-894C-44D667DC2F4B}"/>
              </a:ext>
            </a:extLst>
          </p:cNvPr>
          <p:cNvSpPr/>
          <p:nvPr/>
        </p:nvSpPr>
        <p:spPr>
          <a:xfrm>
            <a:off x="793790" y="6026229"/>
            <a:ext cx="3941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متمكن من الأدوات والمنصات الرقمية الحديثة</a:t>
            </a:r>
            <a:endParaRPr kumimoji="0" lang="en-US" sz="1600" b="0" i="0" u="none" strike="noStrike" kern="0" cap="none" spc="0" normalizeH="0" baseline="0" noProof="0" dirty="0">
              <a:ln>
                <a:noFill/>
              </a:ln>
              <a:solidFill>
                <a:prstClr val="black"/>
              </a:solidFill>
              <a:effectLst/>
              <a:uLnTx/>
              <a:uFillTx/>
            </a:endParaRPr>
          </a:p>
        </p:txBody>
      </p:sp>
      <p:pic>
        <p:nvPicPr>
          <p:cNvPr id="31" name="Image 6" descr="preencoded.png">
            <a:extLst>
              <a:ext uri="{FF2B5EF4-FFF2-40B4-BE49-F238E27FC236}">
                <a16:creationId xmlns:a16="http://schemas.microsoft.com/office/drawing/2014/main" id="{CAF4AD97-55B4-910C-8D4A-801931464F3C}"/>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32653" y="2278737"/>
            <a:ext cx="4564975" cy="4564975"/>
          </a:xfrm>
          <a:prstGeom prst="rect">
            <a:avLst/>
          </a:prstGeom>
        </p:spPr>
      </p:pic>
      <p:pic>
        <p:nvPicPr>
          <p:cNvPr id="32" name="Image 7" descr="preencoded.png">
            <a:extLst>
              <a:ext uri="{FF2B5EF4-FFF2-40B4-BE49-F238E27FC236}">
                <a16:creationId xmlns:a16="http://schemas.microsoft.com/office/drawing/2014/main" id="{7280A7B4-6048-D5AF-BE25-269FBDDDA04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672798" y="5932230"/>
            <a:ext cx="296942" cy="296942"/>
          </a:xfrm>
          <a:prstGeom prst="rect">
            <a:avLst/>
          </a:prstGeom>
        </p:spPr>
      </p:pic>
      <p:sp>
        <p:nvSpPr>
          <p:cNvPr id="33" name="Text 9">
            <a:extLst>
              <a:ext uri="{FF2B5EF4-FFF2-40B4-BE49-F238E27FC236}">
                <a16:creationId xmlns:a16="http://schemas.microsoft.com/office/drawing/2014/main" id="{1D1F046C-6CE3-32E5-BBBE-B12C4FDBC94E}"/>
              </a:ext>
            </a:extLst>
          </p:cNvPr>
          <p:cNvSpPr/>
          <p:nvPr/>
        </p:nvSpPr>
        <p:spPr>
          <a:xfrm>
            <a:off x="9895284" y="5323999"/>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الأخلاقي</a:t>
            </a:r>
            <a:endParaRPr kumimoji="0" lang="en-US" b="0" i="0" u="none" strike="noStrike" kern="0" cap="none" spc="0" normalizeH="0" baseline="0" noProof="0" dirty="0">
              <a:ln>
                <a:noFill/>
              </a:ln>
              <a:solidFill>
                <a:prstClr val="black"/>
              </a:solidFill>
              <a:effectLst/>
              <a:uLnTx/>
              <a:uFillTx/>
            </a:endParaRPr>
          </a:p>
        </p:txBody>
      </p:sp>
      <p:sp>
        <p:nvSpPr>
          <p:cNvPr id="34" name="Text 10">
            <a:extLst>
              <a:ext uri="{FF2B5EF4-FFF2-40B4-BE49-F238E27FC236}">
                <a16:creationId xmlns:a16="http://schemas.microsoft.com/office/drawing/2014/main" id="{7B35656D-BC1A-28EA-EA2A-1F2A78CBDFAC}"/>
              </a:ext>
            </a:extLst>
          </p:cNvPr>
          <p:cNvSpPr/>
          <p:nvPr/>
        </p:nvSpPr>
        <p:spPr>
          <a:xfrm>
            <a:off x="9895284" y="5753219"/>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يلتزم بالمعايير المهنية والقيم الأخلاقية</a:t>
            </a:r>
            <a:endParaRPr kumimoji="0" lang="en-US" sz="1600" b="0" i="0" u="none" strike="noStrike" kern="0" cap="none" spc="0" normalizeH="0" baseline="0" noProof="0" dirty="0">
              <a:ln>
                <a:noFill/>
              </a:ln>
              <a:solidFill>
                <a:prstClr val="black"/>
              </a:solidFill>
              <a:effectLst/>
              <a:uLnTx/>
              <a:uFillTx/>
            </a:endParaRPr>
          </a:p>
        </p:txBody>
      </p:sp>
      <p:pic>
        <p:nvPicPr>
          <p:cNvPr id="35" name="Image 8" descr="preencoded.png">
            <a:extLst>
              <a:ext uri="{FF2B5EF4-FFF2-40B4-BE49-F238E27FC236}">
                <a16:creationId xmlns:a16="http://schemas.microsoft.com/office/drawing/2014/main" id="{523D21F1-EC71-487E-B210-9AB330C6935D}"/>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032653" y="2278737"/>
            <a:ext cx="4564975" cy="4564975"/>
          </a:xfrm>
          <a:prstGeom prst="rect">
            <a:avLst/>
          </a:prstGeom>
        </p:spPr>
      </p:pic>
      <p:pic>
        <p:nvPicPr>
          <p:cNvPr id="36" name="Image 9" descr="preencoded.png">
            <a:extLst>
              <a:ext uri="{FF2B5EF4-FFF2-40B4-BE49-F238E27FC236}">
                <a16:creationId xmlns:a16="http://schemas.microsoft.com/office/drawing/2014/main" id="{BF041A40-2E58-E90F-2F0C-5D1894BE16E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459093" y="5351800"/>
            <a:ext cx="296942" cy="296942"/>
          </a:xfrm>
          <a:prstGeom prst="rect">
            <a:avLst/>
          </a:prstGeom>
        </p:spPr>
      </p:pic>
    </p:spTree>
    <p:extLst>
      <p:ext uri="{BB962C8B-B14F-4D97-AF65-F5344CB8AC3E}">
        <p14:creationId xmlns:p14="http://schemas.microsoft.com/office/powerpoint/2010/main" val="1680869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854CC-8B0B-EF49-77AF-87377AD48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6B6E97-C76C-6B57-66E6-CA356C8300D5}"/>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4722233-1A80-917A-61CB-19C3594CAB09}"/>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B49D8A6-1C29-D39A-477C-5909D4B989C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5AD2CCED-9643-A136-908A-DC4F1F0535BF}"/>
              </a:ext>
            </a:extLst>
          </p:cNvPr>
          <p:cNvSpPr/>
          <p:nvPr/>
        </p:nvSpPr>
        <p:spPr>
          <a:xfrm>
            <a:off x="7232094" y="1053167"/>
            <a:ext cx="660451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عوامل زيادة فعالية التخطيط الاستراتيجي في حملات العلاقات العامة</a:t>
            </a:r>
          </a:p>
        </p:txBody>
      </p:sp>
      <p:sp>
        <p:nvSpPr>
          <p:cNvPr id="16" name="Text 2">
            <a:extLst>
              <a:ext uri="{FF2B5EF4-FFF2-40B4-BE49-F238E27FC236}">
                <a16:creationId xmlns:a16="http://schemas.microsoft.com/office/drawing/2014/main" id="{96172652-6E96-7A19-82E6-735794294F36}"/>
              </a:ext>
            </a:extLst>
          </p:cNvPr>
          <p:cNvSpPr/>
          <p:nvPr/>
        </p:nvSpPr>
        <p:spPr>
          <a:xfrm>
            <a:off x="216518" y="2164970"/>
            <a:ext cx="1350413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البحث الدقيق والمبني على البيانات: يُعد الأساس، حيث يساعد في فهم الجمهور والمنافسين بدقة ،مما يقلل المخاطر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أهداف واضحة وقابلة للقياس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SMART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تضمن التركيز والتوافق مع الرؤية المؤسسية، وتسهل التقييم </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فهم عميق للجمهور وتخصيص الرسائل: يعزز التفاعل والتأثير، خاصة في العصر الرقمي عبر</a:t>
            </a:r>
            <a:r>
              <a:rPr lang="en-US" sz="1600" kern="0" dirty="0">
                <a:solidFill>
                  <a:srgbClr val="000000"/>
                </a:solidFill>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التكامل بين القنوات لانتشار متسق وفعال </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القيادة القوية ومشاركة الفريق: تشجع الالتزام والإبداع، مع ثقافة تنظيمية داعمة </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تخصيص الموارد بكفاءة: ميزانية، وقت، وأدوات مناسبة لتجنب الإهدار </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المرونة والتكيف المستمر: القدرة على تعديل الخطة حسب التغييرات الرقمية أو الأزمات </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القياس والتقييم المستمر: استخدام</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مؤشرات أداء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KPIs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متقدمة لتحسين الأداء </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هذه العوامل تحول التخطيط من عملية روتينية إلى أداة استراتيجية تحقق تأثيرًا مستدامًا، خاصة في البيئة الرقمية السريعة.</a:t>
            </a:r>
            <a:endParaRPr kumimoji="0" lang="en-US" sz="1600" b="1" i="0" u="none" strike="noStrike" kern="0" cap="none" spc="0" normalizeH="0" baseline="0" noProof="0" dirty="0">
              <a:ln>
                <a:noFill/>
              </a:ln>
              <a:solidFill>
                <a:prstClr val="black"/>
              </a:solidFill>
              <a:effectLst/>
              <a:uLnTx/>
              <a:uFillTx/>
            </a:endParaRPr>
          </a:p>
        </p:txBody>
      </p:sp>
      <p:pic>
        <p:nvPicPr>
          <p:cNvPr id="8" name="Picture 7">
            <a:extLst>
              <a:ext uri="{FF2B5EF4-FFF2-40B4-BE49-F238E27FC236}">
                <a16:creationId xmlns:a16="http://schemas.microsoft.com/office/drawing/2014/main" id="{3DDA067F-2DE4-6FA0-E982-0D5C85364585}"/>
              </a:ext>
            </a:extLst>
          </p:cNvPr>
          <p:cNvPicPr>
            <a:picLocks noChangeAspect="1"/>
          </p:cNvPicPr>
          <p:nvPr/>
        </p:nvPicPr>
        <p:blipFill>
          <a:blip r:embed="rId3"/>
          <a:stretch>
            <a:fillRect/>
          </a:stretch>
        </p:blipFill>
        <p:spPr>
          <a:xfrm>
            <a:off x="830481" y="6028319"/>
            <a:ext cx="2847975" cy="1600200"/>
          </a:xfrm>
          <a:prstGeom prst="rect">
            <a:avLst/>
          </a:prstGeom>
        </p:spPr>
      </p:pic>
    </p:spTree>
    <p:extLst>
      <p:ext uri="{BB962C8B-B14F-4D97-AF65-F5344CB8AC3E}">
        <p14:creationId xmlns:p14="http://schemas.microsoft.com/office/powerpoint/2010/main" val="2690771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7963E-5B29-CC8B-4224-A87BE499F5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B5C063-4817-C374-89A7-7D9C13D71B82}"/>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67B3553-C6E7-D95A-A5CA-44908B387952}"/>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4A83E1B-D2C8-9D21-2CBF-B40FE0AE9D7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1">
            <a:extLst>
              <a:ext uri="{FF2B5EF4-FFF2-40B4-BE49-F238E27FC236}">
                <a16:creationId xmlns:a16="http://schemas.microsoft.com/office/drawing/2014/main" id="{676CC52B-D1D5-D410-1FA3-08590E86A8F6}"/>
              </a:ext>
            </a:extLst>
          </p:cNvPr>
          <p:cNvSpPr/>
          <p:nvPr/>
        </p:nvSpPr>
        <p:spPr>
          <a:xfrm>
            <a:off x="13750249" y="1804367"/>
            <a:ext cx="963454"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endParaRPr>
          </a:p>
        </p:txBody>
      </p:sp>
      <p:sp>
        <p:nvSpPr>
          <p:cNvPr id="3" name="Text 0">
            <a:extLst>
              <a:ext uri="{FF2B5EF4-FFF2-40B4-BE49-F238E27FC236}">
                <a16:creationId xmlns:a16="http://schemas.microsoft.com/office/drawing/2014/main" id="{0C69397F-CBBD-59DB-320B-BDD48004B8F7}"/>
              </a:ext>
            </a:extLst>
          </p:cNvPr>
          <p:cNvSpPr/>
          <p:nvPr/>
        </p:nvSpPr>
        <p:spPr>
          <a:xfrm>
            <a:off x="4637722" y="1014204"/>
            <a:ext cx="5354955" cy="496133"/>
          </a:xfrm>
          <a:prstGeom prst="rect">
            <a:avLst/>
          </a:prstGeom>
          <a:noFill/>
          <a:ln/>
        </p:spPr>
        <p:txBody>
          <a:bodyPr wrap="none" lIns="0" tIns="0" rIns="0" bIns="0" rtlCol="0" anchor="t"/>
          <a:lstStyle/>
          <a:p>
            <a:pPr algn="r" rtl="1">
              <a:lnSpc>
                <a:spcPts val="3900"/>
              </a:lnSpc>
            </a:pPr>
            <a:r>
              <a:rPr lang="en-US" sz="2000" b="1" dirty="0" err="1">
                <a:solidFill>
                  <a:srgbClr val="00B0F0"/>
                </a:solidFill>
                <a:latin typeface="Alexandria Bold" pitchFamily="34" charset="0"/>
                <a:ea typeface="Alexandria Bold" pitchFamily="34" charset="-122"/>
                <a:cs typeface="Alexandria Bold" pitchFamily="34" charset="-120"/>
              </a:rPr>
              <a:t>تسلسل</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a:t>
            </a:r>
            <a:r>
              <a:rPr lang="ar-EG" sz="2000" b="1" dirty="0">
                <a:solidFill>
                  <a:srgbClr val="00B0F0"/>
                </a:solidFill>
                <a:latin typeface="Alexandria Bold" pitchFamily="34" charset="0"/>
                <a:ea typeface="Alexandria Bold" pitchFamily="34" charset="-122"/>
                <a:cs typeface="Alexandria Bold" pitchFamily="34" charset="-120"/>
              </a:rPr>
              <a:t>تخطيط الاستراتيجى </a:t>
            </a:r>
            <a:r>
              <a:rPr lang="en-US" sz="2000" b="1" dirty="0">
                <a:solidFill>
                  <a:srgbClr val="00B0F0"/>
                </a:solidFill>
                <a:latin typeface="Alexandria Bold" pitchFamily="34" charset="0"/>
                <a:ea typeface="Alexandria Bold" pitchFamily="34" charset="-122"/>
                <a:cs typeface="Alexandria Bold" pitchFamily="34" charset="-120"/>
              </a:rPr>
              <a:t>“</a:t>
            </a:r>
            <a:r>
              <a:rPr lang="ar-EG" sz="2000" b="1" dirty="0">
                <a:solidFill>
                  <a:srgbClr val="00B0F0"/>
                </a:solidFill>
                <a:latin typeface="Alexandria Bold" pitchFamily="34" charset="0"/>
                <a:ea typeface="Alexandria Bold" pitchFamily="34" charset="-122"/>
                <a:cs typeface="Alexandria Bold" pitchFamily="34" charset="-120"/>
              </a:rPr>
              <a:t>المراحل</a:t>
            </a:r>
            <a:r>
              <a:rPr lang="en-US" sz="2000" b="1" dirty="0">
                <a:solidFill>
                  <a:srgbClr val="00B0F0"/>
                </a:solidFill>
                <a:latin typeface="Alexandria Bold" pitchFamily="34" charset="0"/>
                <a:ea typeface="Alexandria Bold" pitchFamily="34" charset="-122"/>
                <a:cs typeface="Alexandria Bold" pitchFamily="34" charset="-120"/>
              </a:rPr>
              <a:t>”</a:t>
            </a:r>
            <a:endParaRPr lang="ar-EG" sz="2000" b="1" dirty="0">
              <a:solidFill>
                <a:srgbClr val="00B0F0"/>
              </a:solidFill>
              <a:latin typeface="Alexandria Bold" pitchFamily="34" charset="0"/>
              <a:ea typeface="Alexandria Bold" pitchFamily="34" charset="-122"/>
              <a:cs typeface="Alexandria Bold" pitchFamily="34" charset="-120"/>
            </a:endParaRPr>
          </a:p>
        </p:txBody>
      </p:sp>
      <p:pic>
        <p:nvPicPr>
          <p:cNvPr id="4" name="Image 0" descr="preencoded.png">
            <a:extLst>
              <a:ext uri="{FF2B5EF4-FFF2-40B4-BE49-F238E27FC236}">
                <a16:creationId xmlns:a16="http://schemas.microsoft.com/office/drawing/2014/main" id="{817FBFB4-EE19-8FCE-BB5E-1A20992C0D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7071" y="1877741"/>
            <a:ext cx="992267" cy="1190744"/>
          </a:xfrm>
          <a:prstGeom prst="rect">
            <a:avLst/>
          </a:prstGeom>
        </p:spPr>
      </p:pic>
      <p:sp>
        <p:nvSpPr>
          <p:cNvPr id="7" name="Text 1">
            <a:extLst>
              <a:ext uri="{FF2B5EF4-FFF2-40B4-BE49-F238E27FC236}">
                <a16:creationId xmlns:a16="http://schemas.microsoft.com/office/drawing/2014/main" id="{393D8BC6-F8BD-0666-36EB-8FD8964FC2FF}"/>
              </a:ext>
            </a:extLst>
          </p:cNvPr>
          <p:cNvSpPr/>
          <p:nvPr/>
        </p:nvSpPr>
        <p:spPr>
          <a:xfrm>
            <a:off x="9587808" y="207609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البحث والتحليل</a:t>
            </a:r>
            <a:endParaRPr kumimoji="0" lang="en-US" sz="1800" b="0" i="0" u="none" strike="noStrike" kern="0" cap="none" spc="0" normalizeH="0" baseline="0" noProof="0" dirty="0">
              <a:ln>
                <a:noFill/>
              </a:ln>
              <a:solidFill>
                <a:prstClr val="black"/>
              </a:solidFill>
              <a:effectLst/>
              <a:uLnTx/>
              <a:uFillTx/>
            </a:endParaRPr>
          </a:p>
        </p:txBody>
      </p:sp>
      <p:sp>
        <p:nvSpPr>
          <p:cNvPr id="8" name="Text 2">
            <a:extLst>
              <a:ext uri="{FF2B5EF4-FFF2-40B4-BE49-F238E27FC236}">
                <a16:creationId xmlns:a16="http://schemas.microsoft.com/office/drawing/2014/main" id="{67032EDF-FDD4-41DE-D069-68F6866B7EAA}"/>
              </a:ext>
            </a:extLst>
          </p:cNvPr>
          <p:cNvSpPr/>
          <p:nvPr/>
        </p:nvSpPr>
        <p:spPr>
          <a:xfrm>
            <a:off x="216518" y="2505319"/>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جمع البيانات وتحليل الموقف</a:t>
            </a:r>
            <a:endParaRPr kumimoji="0" lang="en-US" sz="1600" b="0" i="0" u="none" strike="noStrike" kern="0" cap="none" spc="0" normalizeH="0" baseline="0" noProof="0" dirty="0">
              <a:ln>
                <a:noFill/>
              </a:ln>
              <a:solidFill>
                <a:prstClr val="black"/>
              </a:solidFill>
              <a:effectLst/>
              <a:uLnTx/>
              <a:uFillTx/>
            </a:endParaRPr>
          </a:p>
        </p:txBody>
      </p:sp>
      <p:pic>
        <p:nvPicPr>
          <p:cNvPr id="9" name="Image 1" descr="preencoded.png">
            <a:extLst>
              <a:ext uri="{FF2B5EF4-FFF2-40B4-BE49-F238E27FC236}">
                <a16:creationId xmlns:a16="http://schemas.microsoft.com/office/drawing/2014/main" id="{78BD44AB-7823-0EB6-AA89-56114F003E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267071" y="3068485"/>
            <a:ext cx="992267" cy="1190744"/>
          </a:xfrm>
          <a:prstGeom prst="rect">
            <a:avLst/>
          </a:prstGeom>
        </p:spPr>
      </p:pic>
      <p:sp>
        <p:nvSpPr>
          <p:cNvPr id="10" name="Text 3">
            <a:extLst>
              <a:ext uri="{FF2B5EF4-FFF2-40B4-BE49-F238E27FC236}">
                <a16:creationId xmlns:a16="http://schemas.microsoft.com/office/drawing/2014/main" id="{ADA7913D-5324-2A71-5179-BBEB80E1A983}"/>
              </a:ext>
            </a:extLst>
          </p:cNvPr>
          <p:cNvSpPr/>
          <p:nvPr/>
        </p:nvSpPr>
        <p:spPr>
          <a:xfrm>
            <a:off x="9587808" y="326684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تحديد الأهداف</a:t>
            </a:r>
            <a:endParaRPr kumimoji="0" lang="en-US" sz="1800" b="0" i="0" u="none" strike="noStrike" kern="0" cap="none" spc="0" normalizeH="0" baseline="0" noProof="0" dirty="0">
              <a:ln>
                <a:noFill/>
              </a:ln>
              <a:solidFill>
                <a:prstClr val="black"/>
              </a:solidFill>
              <a:effectLst/>
              <a:uLnTx/>
              <a:uFillTx/>
            </a:endParaRPr>
          </a:p>
        </p:txBody>
      </p:sp>
      <p:sp>
        <p:nvSpPr>
          <p:cNvPr id="11" name="Text 4">
            <a:extLst>
              <a:ext uri="{FF2B5EF4-FFF2-40B4-BE49-F238E27FC236}">
                <a16:creationId xmlns:a16="http://schemas.microsoft.com/office/drawing/2014/main" id="{38677ACD-B75D-981F-3728-90C8757731CE}"/>
              </a:ext>
            </a:extLst>
          </p:cNvPr>
          <p:cNvSpPr/>
          <p:nvPr/>
        </p:nvSpPr>
        <p:spPr>
          <a:xfrm>
            <a:off x="210913" y="3679086"/>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صياغة أهداف SMART</a:t>
            </a:r>
            <a:endParaRPr kumimoji="0" lang="en-US" sz="1600" b="0" i="0" u="none" strike="noStrike" kern="0" cap="none" spc="0" normalizeH="0" baseline="0" noProof="0" dirty="0">
              <a:ln>
                <a:noFill/>
              </a:ln>
              <a:solidFill>
                <a:prstClr val="black"/>
              </a:solidFill>
              <a:effectLst/>
              <a:uLnTx/>
              <a:uFillTx/>
            </a:endParaRPr>
          </a:p>
        </p:txBody>
      </p:sp>
      <p:pic>
        <p:nvPicPr>
          <p:cNvPr id="12" name="Image 2" descr="preencoded.png">
            <a:extLst>
              <a:ext uri="{FF2B5EF4-FFF2-40B4-BE49-F238E27FC236}">
                <a16:creationId xmlns:a16="http://schemas.microsoft.com/office/drawing/2014/main" id="{2C110BC7-F1AA-5F4C-04E4-A4AA4410E31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267071" y="4259229"/>
            <a:ext cx="992267" cy="1190744"/>
          </a:xfrm>
          <a:prstGeom prst="rect">
            <a:avLst/>
          </a:prstGeom>
        </p:spPr>
      </p:pic>
      <p:sp>
        <p:nvSpPr>
          <p:cNvPr id="13" name="Text 5">
            <a:extLst>
              <a:ext uri="{FF2B5EF4-FFF2-40B4-BE49-F238E27FC236}">
                <a16:creationId xmlns:a16="http://schemas.microsoft.com/office/drawing/2014/main" id="{459A81A9-23B5-4535-22A3-5E4E3D85C0E9}"/>
              </a:ext>
            </a:extLst>
          </p:cNvPr>
          <p:cNvSpPr/>
          <p:nvPr/>
        </p:nvSpPr>
        <p:spPr>
          <a:xfrm>
            <a:off x="9566734" y="4457587"/>
            <a:ext cx="2501979"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االاستراتيجي</a:t>
            </a:r>
            <a:r>
              <a:rPr kumimoji="0" lang="ar-EG"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ة</a:t>
            </a:r>
            <a:endParaRPr kumimoji="0" lang="en-US" sz="1800" b="0" i="0" u="none" strike="noStrike" kern="0" cap="none" spc="0" normalizeH="0" baseline="0" noProof="0" dirty="0">
              <a:ln>
                <a:noFill/>
              </a:ln>
              <a:solidFill>
                <a:prstClr val="black"/>
              </a:solidFill>
              <a:effectLst/>
              <a:uLnTx/>
              <a:uFillTx/>
            </a:endParaRPr>
          </a:p>
        </p:txBody>
      </p:sp>
      <p:sp>
        <p:nvSpPr>
          <p:cNvPr id="14" name="Text 6">
            <a:extLst>
              <a:ext uri="{FF2B5EF4-FFF2-40B4-BE49-F238E27FC236}">
                <a16:creationId xmlns:a16="http://schemas.microsoft.com/office/drawing/2014/main" id="{95FC79C8-D49B-8A3C-4CA7-1B6D61599610}"/>
              </a:ext>
            </a:extLst>
          </p:cNvPr>
          <p:cNvSpPr/>
          <p:nvPr/>
        </p:nvSpPr>
        <p:spPr>
          <a:xfrm>
            <a:off x="216518" y="4886807"/>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وضع الخطة والتكتيكات</a:t>
            </a:r>
            <a:endParaRPr kumimoji="0" lang="en-US" sz="1550" b="0" i="0" u="none" strike="noStrike" kern="0" cap="none" spc="0" normalizeH="0" baseline="0" noProof="0" dirty="0">
              <a:ln>
                <a:noFill/>
              </a:ln>
              <a:solidFill>
                <a:prstClr val="black"/>
              </a:solidFill>
              <a:effectLst/>
              <a:uLnTx/>
              <a:uFillTx/>
            </a:endParaRPr>
          </a:p>
        </p:txBody>
      </p:sp>
      <p:pic>
        <p:nvPicPr>
          <p:cNvPr id="17" name="Image 3" descr="preencoded.png">
            <a:extLst>
              <a:ext uri="{FF2B5EF4-FFF2-40B4-BE49-F238E27FC236}">
                <a16:creationId xmlns:a16="http://schemas.microsoft.com/office/drawing/2014/main" id="{4FB8CBBE-5F56-1EF4-93F3-495DDD78A1A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267071" y="5449973"/>
            <a:ext cx="992267" cy="1190744"/>
          </a:xfrm>
          <a:prstGeom prst="rect">
            <a:avLst/>
          </a:prstGeom>
        </p:spPr>
      </p:pic>
      <p:sp>
        <p:nvSpPr>
          <p:cNvPr id="19" name="Text 7">
            <a:extLst>
              <a:ext uri="{FF2B5EF4-FFF2-40B4-BE49-F238E27FC236}">
                <a16:creationId xmlns:a16="http://schemas.microsoft.com/office/drawing/2014/main" id="{26571167-DF11-B696-D58C-F3C7F48C4A5A}"/>
              </a:ext>
            </a:extLst>
          </p:cNvPr>
          <p:cNvSpPr/>
          <p:nvPr/>
        </p:nvSpPr>
        <p:spPr>
          <a:xfrm>
            <a:off x="9587808" y="564833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التنفيذ</a:t>
            </a:r>
            <a:endParaRPr kumimoji="0" lang="en-US" sz="1800" b="0" i="0" u="none" strike="noStrike" kern="0" cap="none" spc="0" normalizeH="0" baseline="0" noProof="0" dirty="0">
              <a:ln>
                <a:noFill/>
              </a:ln>
              <a:solidFill>
                <a:prstClr val="black"/>
              </a:solidFill>
              <a:effectLst/>
              <a:uLnTx/>
              <a:uFillTx/>
            </a:endParaRPr>
          </a:p>
        </p:txBody>
      </p:sp>
      <p:sp>
        <p:nvSpPr>
          <p:cNvPr id="20" name="Text 8">
            <a:extLst>
              <a:ext uri="{FF2B5EF4-FFF2-40B4-BE49-F238E27FC236}">
                <a16:creationId xmlns:a16="http://schemas.microsoft.com/office/drawing/2014/main" id="{20733CC8-FFBA-5EAF-DD06-7F2AE978ABC4}"/>
              </a:ext>
            </a:extLst>
          </p:cNvPr>
          <p:cNvSpPr/>
          <p:nvPr/>
        </p:nvSpPr>
        <p:spPr>
          <a:xfrm>
            <a:off x="216518" y="6077551"/>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تطبيق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الخطة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ومتابعتها</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ومراقباتها</a:t>
            </a:r>
            <a:endParaRPr kumimoji="0" lang="en-US" sz="1600" b="0" i="0" u="none" strike="noStrike" kern="0" cap="none" spc="0" normalizeH="0" baseline="0" noProof="0" dirty="0">
              <a:ln>
                <a:noFill/>
              </a:ln>
              <a:solidFill>
                <a:prstClr val="black"/>
              </a:solidFill>
              <a:effectLst/>
              <a:uLnTx/>
              <a:uFillTx/>
            </a:endParaRPr>
          </a:p>
        </p:txBody>
      </p:sp>
      <p:pic>
        <p:nvPicPr>
          <p:cNvPr id="21" name="Image 4" descr="preencoded.png">
            <a:extLst>
              <a:ext uri="{FF2B5EF4-FFF2-40B4-BE49-F238E27FC236}">
                <a16:creationId xmlns:a16="http://schemas.microsoft.com/office/drawing/2014/main" id="{84D84C39-03A5-E5F4-6918-4D8EBB4D303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267071" y="6640717"/>
            <a:ext cx="992267" cy="1190744"/>
          </a:xfrm>
          <a:prstGeom prst="rect">
            <a:avLst/>
          </a:prstGeom>
        </p:spPr>
      </p:pic>
      <p:sp>
        <p:nvSpPr>
          <p:cNvPr id="22" name="Text 9">
            <a:extLst>
              <a:ext uri="{FF2B5EF4-FFF2-40B4-BE49-F238E27FC236}">
                <a16:creationId xmlns:a16="http://schemas.microsoft.com/office/drawing/2014/main" id="{1EA651FB-F759-085D-9C41-BD9094DEE804}"/>
              </a:ext>
            </a:extLst>
          </p:cNvPr>
          <p:cNvSpPr/>
          <p:nvPr/>
        </p:nvSpPr>
        <p:spPr>
          <a:xfrm>
            <a:off x="9587808" y="683907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التقييم</a:t>
            </a:r>
            <a:endParaRPr kumimoji="0" lang="en-US" sz="1800" b="0" i="0" u="none" strike="noStrike" kern="0" cap="none" spc="0" normalizeH="0" baseline="0" noProof="0" dirty="0">
              <a:ln>
                <a:noFill/>
              </a:ln>
              <a:solidFill>
                <a:prstClr val="black"/>
              </a:solidFill>
              <a:effectLst/>
              <a:uLnTx/>
              <a:uFillTx/>
            </a:endParaRPr>
          </a:p>
        </p:txBody>
      </p:sp>
      <p:sp>
        <p:nvSpPr>
          <p:cNvPr id="23" name="Text 10">
            <a:extLst>
              <a:ext uri="{FF2B5EF4-FFF2-40B4-BE49-F238E27FC236}">
                <a16:creationId xmlns:a16="http://schemas.microsoft.com/office/drawing/2014/main" id="{D866F7B1-7AE0-1065-3D64-7502CC4456ED}"/>
              </a:ext>
            </a:extLst>
          </p:cNvPr>
          <p:cNvSpPr/>
          <p:nvPr/>
        </p:nvSpPr>
        <p:spPr>
          <a:xfrm>
            <a:off x="216518" y="7268295"/>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النتائج والتحسين</a:t>
            </a:r>
            <a:endParaRPr kumimoji="0" lang="en-US" sz="1600" b="0" i="0" u="none" strike="noStrike" kern="0" cap="none" spc="0" normalizeH="0" baseline="0" noProof="0" dirty="0">
              <a:ln>
                <a:noFill/>
              </a:ln>
              <a:solidFill>
                <a:prstClr val="black"/>
              </a:solidFill>
              <a:effectLst/>
              <a:uLnTx/>
              <a:uFillTx/>
            </a:endParaRPr>
          </a:p>
        </p:txBody>
      </p:sp>
      <p:sp>
        <p:nvSpPr>
          <p:cNvPr id="24" name="Rectangle 23">
            <a:extLst>
              <a:ext uri="{FF2B5EF4-FFF2-40B4-BE49-F238E27FC236}">
                <a16:creationId xmlns:a16="http://schemas.microsoft.com/office/drawing/2014/main" id="{4BFCEF93-D372-B9FD-012C-C4AD75B007FE}"/>
              </a:ext>
            </a:extLst>
          </p:cNvPr>
          <p:cNvSpPr/>
          <p:nvPr/>
        </p:nvSpPr>
        <p:spPr>
          <a:xfrm>
            <a:off x="1811262" y="1255546"/>
            <a:ext cx="1340152" cy="1155082"/>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20" b="0" i="0" u="none" strike="noStrike" kern="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26" name="TextBox 25">
            <a:extLst>
              <a:ext uri="{FF2B5EF4-FFF2-40B4-BE49-F238E27FC236}">
                <a16:creationId xmlns:a16="http://schemas.microsoft.com/office/drawing/2014/main" id="{333FD1AC-6D77-9DAD-298B-173AB1227EBE}"/>
              </a:ext>
            </a:extLst>
          </p:cNvPr>
          <p:cNvSpPr txBox="1"/>
          <p:nvPr/>
        </p:nvSpPr>
        <p:spPr>
          <a:xfrm>
            <a:off x="1931049" y="1617216"/>
            <a:ext cx="1100578" cy="369332"/>
          </a:xfrm>
          <a:prstGeom prst="rect">
            <a:avLst/>
          </a:prstGeom>
          <a:noFill/>
        </p:spPr>
        <p:txBody>
          <a:bodyPr wrap="square" rtlCol="0">
            <a:spAutoFit/>
          </a:bodyPr>
          <a:lstStyle/>
          <a:p>
            <a:pPr algn="ctr" rtl="1">
              <a:defRPr/>
            </a:pPr>
            <a:r>
              <a:rPr lang="ar-EG" dirty="0">
                <a:solidFill>
                  <a:prstClr val="white"/>
                </a:solidFill>
                <a:latin typeface="Alexandria" charset="0"/>
                <a:cs typeface="Alexandria" charset="0"/>
              </a:rPr>
              <a:t>ثانياً</a:t>
            </a:r>
            <a:endParaRPr lang="en-US" dirty="0">
              <a:solidFill>
                <a:prstClr val="white"/>
              </a:solidFill>
              <a:latin typeface="Alexandria" charset="0"/>
              <a:cs typeface="Alexandria" charset="0"/>
            </a:endParaRPr>
          </a:p>
        </p:txBody>
      </p:sp>
      <p:pic>
        <p:nvPicPr>
          <p:cNvPr id="15" name="Picture 14">
            <a:extLst>
              <a:ext uri="{FF2B5EF4-FFF2-40B4-BE49-F238E27FC236}">
                <a16:creationId xmlns:a16="http://schemas.microsoft.com/office/drawing/2014/main" id="{4F28CFE1-7284-5170-8F39-040295906AFB}"/>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728361" y="5651476"/>
            <a:ext cx="5940554" cy="2185600"/>
          </a:xfrm>
          <a:prstGeom prst="rect">
            <a:avLst/>
          </a:prstGeom>
        </p:spPr>
      </p:pic>
    </p:spTree>
    <p:extLst>
      <p:ext uri="{BB962C8B-B14F-4D97-AF65-F5344CB8AC3E}">
        <p14:creationId xmlns:p14="http://schemas.microsoft.com/office/powerpoint/2010/main" val="3595957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0845F-7DEC-4A56-BFFA-B2FF40CCE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FE86DD-BA5E-79C7-5E58-96C21848A301}"/>
              </a:ext>
            </a:extLst>
          </p:cNvPr>
          <p:cNvSpPr/>
          <p:nvPr/>
        </p:nvSpPr>
        <p:spPr>
          <a:xfrm>
            <a:off x="571500" y="1743471"/>
            <a:ext cx="13726425" cy="666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3A58229-700E-B865-0D9F-B55037219C5F}"/>
              </a:ext>
            </a:extLst>
          </p:cNvPr>
          <p:cNvSpPr/>
          <p:nvPr/>
        </p:nvSpPr>
        <p:spPr>
          <a:xfrm>
            <a:off x="3151414" y="525929"/>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4B348DA-9717-4037-7802-F582A51DC80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sp>
        <p:nvSpPr>
          <p:cNvPr id="14" name="Text 2">
            <a:extLst>
              <a:ext uri="{FF2B5EF4-FFF2-40B4-BE49-F238E27FC236}">
                <a16:creationId xmlns:a16="http://schemas.microsoft.com/office/drawing/2014/main" id="{BB4D3B73-1A1E-34AB-2C37-E49763A2B148}"/>
              </a:ext>
            </a:extLst>
          </p:cNvPr>
          <p:cNvSpPr/>
          <p:nvPr/>
        </p:nvSpPr>
        <p:spPr>
          <a:xfrm>
            <a:off x="2206704" y="2388713"/>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تُعتبر هذه المرحلة الأساس والعمود الفقري لأي حملة ناجحة، وهي المرحلة الأولى في معظم النماذج الاستراتيجية المعتمدة علميًا مثل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نموذج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RACE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ونموذج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ROPE</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والذى سنتحدث عنهم كأمثلة عالمية لعملية التخطيط الكاملة فى المحاضرة القادمة ...</a:t>
            </a:r>
          </a:p>
          <a:p>
            <a:pPr marL="0" marR="0" lvl="0" indent="0" algn="r" defTabSz="914400" rtl="1" eaLnBrk="1" fontAlgn="auto" latinLnBrk="0" hangingPunct="1">
              <a:lnSpc>
                <a:spcPct val="150000"/>
              </a:lnSpc>
              <a:spcBef>
                <a:spcPts val="0"/>
              </a:spcBef>
              <a:spcAft>
                <a:spcPts val="0"/>
              </a:spcAft>
              <a:buClrTx/>
              <a:buSzTx/>
              <a:buFontTx/>
              <a:buNone/>
              <a:tabLst/>
              <a:defRPr/>
            </a:pPr>
            <a:b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br>
            <a:r>
              <a:rPr lang="ar-EG" sz="1600" kern="0" dirty="0">
                <a:solidFill>
                  <a:srgbClr val="000000"/>
                </a:solidFill>
                <a:latin typeface="Alexandria" pitchFamily="34" charset="0"/>
                <a:ea typeface="Alexandria" pitchFamily="34" charset="-122"/>
                <a:cs typeface="Alexandria" pitchFamily="34" charset="-120"/>
              </a:rPr>
              <a:t>ل</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ماذا هي الأولى؟</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لأن أي قرار استراتيجي بدون بحث دقيق يصبح مجرد تخمين، وقد يؤدي إلى فشل الحملة أو إهدار الموارد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1600" kern="0" dirty="0">
                <a:solidFill>
                  <a:srgbClr val="00B0F0"/>
                </a:solidFill>
                <a:latin typeface="Alexandria" pitchFamily="34" charset="0"/>
                <a:ea typeface="Alexandria" pitchFamily="34" charset="-122"/>
                <a:cs typeface="Alexandria" pitchFamily="34" charset="-120"/>
              </a:rPr>
              <a:t>                                                                "ف</a:t>
            </a: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البحث هو الوقود الذي يشغل الحملة بأكملها".</a:t>
            </a:r>
            <a:endParaRPr kumimoji="0" lang="en-US"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1600" kern="0" dirty="0">
              <a:solidFill>
                <a:srgbClr val="00B0F0"/>
              </a:solidFill>
              <a:latin typeface="Alexandria" pitchFamily="34" charset="0"/>
              <a:ea typeface="Alexandria" pitchFamily="34" charset="-122"/>
              <a:cs typeface="Alexandria" pitchFamily="34" charset="-120"/>
            </a:endParaRPr>
          </a:p>
        </p:txBody>
      </p:sp>
      <p:sp>
        <p:nvSpPr>
          <p:cNvPr id="15" name="Text 0">
            <a:extLst>
              <a:ext uri="{FF2B5EF4-FFF2-40B4-BE49-F238E27FC236}">
                <a16:creationId xmlns:a16="http://schemas.microsoft.com/office/drawing/2014/main" id="{81345996-9F4C-0E68-77BA-7B5E1ADDD936}"/>
              </a:ext>
            </a:extLst>
          </p:cNvPr>
          <p:cNvSpPr/>
          <p:nvPr/>
        </p:nvSpPr>
        <p:spPr>
          <a:xfrm>
            <a:off x="8401452" y="401488"/>
            <a:ext cx="5354955" cy="496133"/>
          </a:xfrm>
          <a:prstGeom prst="rect">
            <a:avLst/>
          </a:prstGeom>
          <a:noFill/>
          <a:ln/>
        </p:spPr>
        <p:txBody>
          <a:bodyPr wrap="none" lIns="0" tIns="0" rIns="0" bIns="0" rtlCol="0" anchor="t"/>
          <a:lstStyle/>
          <a:p>
            <a:pPr algn="r" rtl="1">
              <a:lnSpc>
                <a:spcPts val="3900"/>
              </a:lnSpc>
            </a:pPr>
            <a:endParaRPr lang="ar-EG" sz="2000" b="1" dirty="0">
              <a:solidFill>
                <a:srgbClr val="00B0F0"/>
              </a:solidFill>
              <a:latin typeface="Alexandria Bold" pitchFamily="34" charset="0"/>
              <a:ea typeface="Alexandria Bold" pitchFamily="34" charset="-122"/>
              <a:cs typeface="Alexandria Bold" pitchFamily="34" charset="-120"/>
            </a:endParaRPr>
          </a:p>
          <a:p>
            <a:pPr algn="r" rtl="1">
              <a:lnSpc>
                <a:spcPts val="3900"/>
              </a:lnSpc>
            </a:pPr>
            <a:r>
              <a:rPr lang="ar-EG" sz="2000" b="1" dirty="0">
                <a:solidFill>
                  <a:srgbClr val="00B0F0"/>
                </a:solidFill>
                <a:latin typeface="Alexandria Bold" pitchFamily="34" charset="0"/>
                <a:ea typeface="Alexandria Bold" pitchFamily="34" charset="-122"/>
                <a:cs typeface="Alexandria Bold" pitchFamily="34" charset="-120"/>
              </a:rPr>
              <a:t>المرحلة الأولى في عملية التخطيط الاستراتيجي لحملات العلاقات العامة: البحث والتحليل</a:t>
            </a:r>
          </a:p>
        </p:txBody>
      </p:sp>
      <p:pic>
        <p:nvPicPr>
          <p:cNvPr id="2" name="Picture 1">
            <a:extLst>
              <a:ext uri="{FF2B5EF4-FFF2-40B4-BE49-F238E27FC236}">
                <a16:creationId xmlns:a16="http://schemas.microsoft.com/office/drawing/2014/main" id="{BF30020E-415B-D06A-6BD6-83279CA98A7C}"/>
              </a:ext>
            </a:extLst>
          </p:cNvPr>
          <p:cNvPicPr>
            <a:picLocks noChangeAspect="1"/>
          </p:cNvPicPr>
          <p:nvPr/>
        </p:nvPicPr>
        <p:blipFill>
          <a:blip r:embed="rId3"/>
          <a:stretch>
            <a:fillRect/>
          </a:stretch>
        </p:blipFill>
        <p:spPr>
          <a:xfrm>
            <a:off x="1599602" y="5709826"/>
            <a:ext cx="4657725" cy="2214563"/>
          </a:xfrm>
          <a:prstGeom prst="rect">
            <a:avLst/>
          </a:prstGeom>
        </p:spPr>
      </p:pic>
    </p:spTree>
    <p:extLst>
      <p:ext uri="{BB962C8B-B14F-4D97-AF65-F5344CB8AC3E}">
        <p14:creationId xmlns:p14="http://schemas.microsoft.com/office/powerpoint/2010/main" val="1577419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D42BE-4C44-5F45-F15C-AC75ED682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455C5C-860B-30B8-0D8D-BCB44AFF4845}"/>
              </a:ext>
            </a:extLst>
          </p:cNvPr>
          <p:cNvSpPr/>
          <p:nvPr/>
        </p:nvSpPr>
        <p:spPr>
          <a:xfrm>
            <a:off x="571500" y="1545021"/>
            <a:ext cx="13726425" cy="666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59DDDE6-51E2-CEF4-3AEB-0A623326154F}"/>
              </a:ext>
            </a:extLst>
          </p:cNvPr>
          <p:cNvSpPr/>
          <p:nvPr/>
        </p:nvSpPr>
        <p:spPr>
          <a:xfrm>
            <a:off x="3151414" y="525929"/>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4372EED-2EA5-40EE-29BA-515F657C6E5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sp>
        <p:nvSpPr>
          <p:cNvPr id="14" name="Text 2">
            <a:extLst>
              <a:ext uri="{FF2B5EF4-FFF2-40B4-BE49-F238E27FC236}">
                <a16:creationId xmlns:a16="http://schemas.microsoft.com/office/drawing/2014/main" id="{7FC1D6D6-BA1E-645C-7864-3A25CEF13D80}"/>
              </a:ext>
            </a:extLst>
          </p:cNvPr>
          <p:cNvSpPr/>
          <p:nvPr/>
        </p:nvSpPr>
        <p:spPr>
          <a:xfrm>
            <a:off x="2237390" y="1790767"/>
            <a:ext cx="11852196" cy="317540"/>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endParaRPr lang="ar-EG" sz="1600" kern="0" dirty="0">
              <a:solidFill>
                <a:srgbClr val="00B0F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محتوى المرحلة ومكوناتها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الوضع الراهن</a:t>
            </a:r>
            <a:r>
              <a:rPr lang="ar-EG" sz="1600" kern="0" dirty="0">
                <a:solidFill>
                  <a:srgbClr val="000000"/>
                </a:solidFill>
                <a:latin typeface="Alexandria" pitchFamily="34" charset="0"/>
                <a:ea typeface="Alexandria" pitchFamily="34" charset="-122"/>
                <a:cs typeface="Alexandria" pitchFamily="34" charset="-120"/>
              </a:rPr>
              <a:t>،</a:t>
            </a: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تقييم الوضع الحالي للمنظمة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أو العلامة التجارية</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R="0" lvl="0" algn="r" defTabSz="914400" rtl="1" eaLnBrk="1" fontAlgn="auto" latinLnBrk="0" hangingPunct="1">
              <a:lnSpc>
                <a:spcPct val="150000"/>
              </a:lnSpc>
              <a:spcBef>
                <a:spcPts val="0"/>
              </a:spcBef>
              <a:spcAft>
                <a:spcPts val="0"/>
              </a:spcAft>
              <a:buClrTx/>
              <a:buSzTx/>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(ما هي الصورة الذهنية الحالية؟ ما هي نقاط القوة والضعف؟).</a:t>
            </a:r>
          </a:p>
          <a:p>
            <a:pPr marR="0" lvl="0" algn="r" defTabSz="914400" rtl="1" eaLnBrk="1" fontAlgn="auto" latinLnBrk="0" hangingPunct="1">
              <a:lnSpc>
                <a:spcPct val="150000"/>
              </a:lnSpc>
              <a:spcBef>
                <a:spcPts val="0"/>
              </a:spcBef>
              <a:spcAft>
                <a:spcPts val="0"/>
              </a:spcAft>
              <a:buClrTx/>
              <a:buSzTx/>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البيئة الخارجيةأدوات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مثل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PESTLE (Political, Economic, Social, Technological, Legal, Environmental).</a:t>
            </a: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وفي العصر الرقمي: </a:t>
            </a:r>
            <a:endParaRPr kumimoji="0" lang="en-US"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R="0" lvl="0" algn="r" defTabSz="914400" rtl="1" eaLnBrk="1" fontAlgn="auto" latinLnBrk="0" hangingPunct="1">
              <a:lnSpc>
                <a:spcPct val="150000"/>
              </a:lnSpc>
              <a:spcBef>
                <a:spcPts val="0"/>
              </a:spcBef>
              <a:spcAft>
                <a:spcPts val="0"/>
              </a:spcAft>
              <a:buClrTx/>
              <a:buSzTx/>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مراقبة الاتجاهات على وسائل التواصل</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Social Listening</a:t>
            </a: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R="0" lvl="0" algn="r" defTabSz="914400" rtl="1" eaLnBrk="1" fontAlgn="auto" latinLnBrk="0" hangingPunct="1">
              <a:lnSpc>
                <a:spcPct val="150000"/>
              </a:lnSpc>
              <a:spcBef>
                <a:spcPts val="0"/>
              </a:spcBef>
              <a:spcAft>
                <a:spcPts val="0"/>
              </a:spcAft>
              <a:buClrTx/>
              <a:buSzTx/>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الجمهور المستهدف </a:t>
            </a:r>
            <a:r>
              <a:rPr lang="ar-EG" sz="1600" kern="0" dirty="0">
                <a:solidFill>
                  <a:srgbClr val="000000"/>
                </a:solidFill>
                <a:latin typeface="Alexandria" pitchFamily="34" charset="0"/>
                <a:ea typeface="Alexandria" pitchFamily="34" charset="-122"/>
                <a:cs typeface="Alexandria" pitchFamily="34" charset="-120"/>
              </a:rPr>
              <a:t>ت</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حديد الشرائح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EG" sz="1600" kern="0" dirty="0">
              <a:solidFill>
                <a:srgbClr val="000000"/>
              </a:solidFill>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المنافسين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والشركاء  ما هي حملات المنافسين؟ ما هي نقاط تميزهم؟</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المشكلة أو الفرصة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صياغة  مشكلة بطريقة واضحة: ما التحدي الذي تحله الحملة؟</a:t>
            </a:r>
            <a:endParaRPr kumimoji="0" lang="en-US" sz="1600" b="0" i="0" u="none" strike="noStrike" kern="0" cap="none" spc="0" normalizeH="0" baseline="0" noProof="0" dirty="0">
              <a:ln>
                <a:noFill/>
              </a:ln>
              <a:solidFill>
                <a:prstClr val="black"/>
              </a:solidFill>
              <a:effectLst/>
              <a:uLnTx/>
              <a:uFillTx/>
            </a:endParaRPr>
          </a:p>
        </p:txBody>
      </p:sp>
      <p:sp>
        <p:nvSpPr>
          <p:cNvPr id="15" name="Text 0">
            <a:extLst>
              <a:ext uri="{FF2B5EF4-FFF2-40B4-BE49-F238E27FC236}">
                <a16:creationId xmlns:a16="http://schemas.microsoft.com/office/drawing/2014/main" id="{247DABCF-F752-87FF-D517-994AE9A961DF}"/>
              </a:ext>
            </a:extLst>
          </p:cNvPr>
          <p:cNvSpPr/>
          <p:nvPr/>
        </p:nvSpPr>
        <p:spPr>
          <a:xfrm>
            <a:off x="8401452" y="401488"/>
            <a:ext cx="5354955" cy="496133"/>
          </a:xfrm>
          <a:prstGeom prst="rect">
            <a:avLst/>
          </a:prstGeom>
          <a:noFill/>
          <a:ln/>
        </p:spPr>
        <p:txBody>
          <a:bodyPr wrap="none" lIns="0" tIns="0" rIns="0" bIns="0" rtlCol="0" anchor="t"/>
          <a:lstStyle/>
          <a:p>
            <a:pPr algn="r" rtl="1">
              <a:lnSpc>
                <a:spcPts val="3900"/>
              </a:lnSpc>
            </a:pPr>
            <a:endParaRPr lang="ar-EG" sz="2000" b="1" dirty="0">
              <a:solidFill>
                <a:srgbClr val="00B0F0"/>
              </a:solidFill>
              <a:latin typeface="Alexandria Bold" pitchFamily="34" charset="0"/>
              <a:ea typeface="Alexandria Bold" pitchFamily="34" charset="-122"/>
              <a:cs typeface="Alexandria Bold" pitchFamily="34" charset="-120"/>
            </a:endParaRPr>
          </a:p>
          <a:p>
            <a:pPr algn="r" rtl="1">
              <a:lnSpc>
                <a:spcPts val="3900"/>
              </a:lnSpc>
            </a:pPr>
            <a:r>
              <a:rPr lang="ar-EG" sz="2000" b="1" dirty="0">
                <a:solidFill>
                  <a:srgbClr val="00B0F0"/>
                </a:solidFill>
                <a:latin typeface="Alexandria Bold" pitchFamily="34" charset="0"/>
                <a:ea typeface="Alexandria Bold" pitchFamily="34" charset="-122"/>
                <a:cs typeface="Alexandria Bold" pitchFamily="34" charset="-120"/>
              </a:rPr>
              <a:t>تابع المرحلة الأولى في عملية التخطيط الاستراتيجي لحملات العلاقات العامة: البحث والتحليل</a:t>
            </a:r>
          </a:p>
        </p:txBody>
      </p:sp>
    </p:spTree>
    <p:extLst>
      <p:ext uri="{BB962C8B-B14F-4D97-AF65-F5344CB8AC3E}">
        <p14:creationId xmlns:p14="http://schemas.microsoft.com/office/powerpoint/2010/main" val="2874510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A7421-DC77-852F-C139-21BFFAF11089}"/>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DBBBC6FE-1FCF-EA93-511D-D1E8F2C71B58}"/>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5B5F0896-C24A-9A6E-0711-884FDFE768E2}"/>
              </a:ext>
            </a:extLst>
          </p:cNvPr>
          <p:cNvSpPr/>
          <p:nvPr/>
        </p:nvSpPr>
        <p:spPr>
          <a:xfrm>
            <a:off x="916411" y="1562527"/>
            <a:ext cx="13493272"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3275C88-B8B9-6A2E-3199-ACC7855F2B8D}"/>
              </a:ext>
            </a:extLst>
          </p:cNvPr>
          <p:cNvSpPr/>
          <p:nvPr/>
        </p:nvSpPr>
        <p:spPr>
          <a:xfrm>
            <a:off x="3151414" y="557995"/>
            <a:ext cx="11478986" cy="979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A67230C-E488-1103-E63E-D86D43CF70E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3" name="Image 0" descr="preencoded.png">
            <a:extLst>
              <a:ext uri="{FF2B5EF4-FFF2-40B4-BE49-F238E27FC236}">
                <a16:creationId xmlns:a16="http://schemas.microsoft.com/office/drawing/2014/main" id="{FC1D8C53-8610-B445-884B-CE941B11E23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43549" y="1910666"/>
            <a:ext cx="3489401" cy="5234101"/>
          </a:xfrm>
          <a:prstGeom prst="rect">
            <a:avLst/>
          </a:prstGeom>
        </p:spPr>
      </p:pic>
      <p:sp>
        <p:nvSpPr>
          <p:cNvPr id="4" name="Text 0">
            <a:extLst>
              <a:ext uri="{FF2B5EF4-FFF2-40B4-BE49-F238E27FC236}">
                <a16:creationId xmlns:a16="http://schemas.microsoft.com/office/drawing/2014/main" id="{7A14AB06-E792-6B93-A47D-9B12C2659217}"/>
              </a:ext>
            </a:extLst>
          </p:cNvPr>
          <p:cNvSpPr/>
          <p:nvPr/>
        </p:nvSpPr>
        <p:spPr>
          <a:xfrm>
            <a:off x="5318781" y="783412"/>
            <a:ext cx="673631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من أدوات وطرق البحث المستخدمة البحث الثانوي</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 تحليل الإرث الاتصالي</a:t>
            </a:r>
            <a:endParaRPr kumimoji="0" lang="en-US" sz="2000" b="0" i="0" u="none" strike="noStrike" kern="0" cap="none" spc="0" normalizeH="0" baseline="0" noProof="0" dirty="0">
              <a:ln>
                <a:noFill/>
              </a:ln>
              <a:solidFill>
                <a:srgbClr val="00B0F0"/>
              </a:solidFill>
              <a:effectLst/>
              <a:uLnTx/>
              <a:uFillTx/>
            </a:endParaRPr>
          </a:p>
        </p:txBody>
      </p:sp>
      <p:sp>
        <p:nvSpPr>
          <p:cNvPr id="7" name="Shape 1">
            <a:extLst>
              <a:ext uri="{FF2B5EF4-FFF2-40B4-BE49-F238E27FC236}">
                <a16:creationId xmlns:a16="http://schemas.microsoft.com/office/drawing/2014/main" id="{592022C5-4EF2-7939-8680-9385BD1A0D96}"/>
              </a:ext>
            </a:extLst>
          </p:cNvPr>
          <p:cNvSpPr/>
          <p:nvPr/>
        </p:nvSpPr>
        <p:spPr>
          <a:xfrm>
            <a:off x="10157579" y="2588181"/>
            <a:ext cx="3679031" cy="2141815"/>
          </a:xfrm>
          <a:prstGeom prst="roundRect">
            <a:avLst>
              <a:gd name="adj" fmla="val 3892"/>
            </a:avLst>
          </a:prstGeom>
          <a:solidFill>
            <a:srgbClr val="FFFFFF"/>
          </a:solidFill>
          <a:ln w="22860">
            <a:solidFill>
              <a:srgbClr val="B2D7E5"/>
            </a:solidFill>
            <a:prstDash val="solid"/>
          </a:ln>
        </p:spPr>
        <p:txBody>
          <a:bodyPr/>
          <a:lstStyle/>
          <a:p>
            <a:endParaRPr lang=""/>
          </a:p>
        </p:txBody>
      </p:sp>
      <p:sp>
        <p:nvSpPr>
          <p:cNvPr id="8" name="Text 2">
            <a:extLst>
              <a:ext uri="{FF2B5EF4-FFF2-40B4-BE49-F238E27FC236}">
                <a16:creationId xmlns:a16="http://schemas.microsoft.com/office/drawing/2014/main" id="{AF266715-2E5D-4D4E-C9A8-5EF7D4AA8D1E}"/>
              </a:ext>
            </a:extLst>
          </p:cNvPr>
          <p:cNvSpPr/>
          <p:nvPr/>
        </p:nvSpPr>
        <p:spPr>
          <a:xfrm>
            <a:off x="10536317" y="2809399"/>
            <a:ext cx="307907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تحليل الأرشيف المؤسسي</a:t>
            </a:r>
            <a:endParaRPr kumimoji="0" lang="en-US" b="0" i="0" u="none" strike="noStrike" kern="0" cap="none" spc="0" normalizeH="0" baseline="0" noProof="0" dirty="0">
              <a:ln>
                <a:noFill/>
              </a:ln>
              <a:solidFill>
                <a:prstClr val="black"/>
              </a:solidFill>
              <a:effectLst/>
              <a:uLnTx/>
              <a:uFillTx/>
            </a:endParaRPr>
          </a:p>
        </p:txBody>
      </p:sp>
      <p:sp>
        <p:nvSpPr>
          <p:cNvPr id="9" name="Text 3">
            <a:extLst>
              <a:ext uri="{FF2B5EF4-FFF2-40B4-BE49-F238E27FC236}">
                <a16:creationId xmlns:a16="http://schemas.microsoft.com/office/drawing/2014/main" id="{CA3A8B74-B84F-0FE0-ADBA-BFC606923BA6}"/>
              </a:ext>
            </a:extLst>
          </p:cNvPr>
          <p:cNvSpPr/>
          <p:nvPr/>
        </p:nvSpPr>
        <p:spPr>
          <a:xfrm>
            <a:off x="10378797" y="3238619"/>
            <a:ext cx="323659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مراجعة الحملات السابقة، البيانات الصحفية، والتقارير السنوية لفهم التاريخ الاتصالي للمؤسسة وتحديد الأنماط الناجحة والفاشلة.</a:t>
            </a:r>
            <a:endParaRPr kumimoji="0" lang="en-US" sz="1600" b="0" i="0" u="none" strike="noStrike" kern="0" cap="none" spc="0" normalizeH="0" baseline="0" noProof="0" dirty="0">
              <a:ln>
                <a:noFill/>
              </a:ln>
              <a:solidFill>
                <a:prstClr val="black"/>
              </a:solidFill>
              <a:effectLst/>
              <a:uLnTx/>
              <a:uFillTx/>
            </a:endParaRPr>
          </a:p>
        </p:txBody>
      </p:sp>
      <p:sp>
        <p:nvSpPr>
          <p:cNvPr id="20" name="Shape 4">
            <a:extLst>
              <a:ext uri="{FF2B5EF4-FFF2-40B4-BE49-F238E27FC236}">
                <a16:creationId xmlns:a16="http://schemas.microsoft.com/office/drawing/2014/main" id="{40D4BD13-BB90-7F18-8CA3-57FAE166CE27}"/>
              </a:ext>
            </a:extLst>
          </p:cNvPr>
          <p:cNvSpPr/>
          <p:nvPr/>
        </p:nvSpPr>
        <p:spPr>
          <a:xfrm>
            <a:off x="6280190" y="2588181"/>
            <a:ext cx="3679031" cy="2141815"/>
          </a:xfrm>
          <a:prstGeom prst="roundRect">
            <a:avLst>
              <a:gd name="adj" fmla="val 3892"/>
            </a:avLst>
          </a:prstGeom>
          <a:solidFill>
            <a:srgbClr val="FFFFFF"/>
          </a:solidFill>
          <a:ln w="22860">
            <a:solidFill>
              <a:srgbClr val="B2D7E5"/>
            </a:solidFill>
            <a:prstDash val="solid"/>
          </a:ln>
        </p:spPr>
        <p:txBody>
          <a:bodyPr/>
          <a:lstStyle/>
          <a:p>
            <a:endParaRPr lang=""/>
          </a:p>
        </p:txBody>
      </p:sp>
      <p:sp>
        <p:nvSpPr>
          <p:cNvPr id="21" name="Text 5">
            <a:extLst>
              <a:ext uri="{FF2B5EF4-FFF2-40B4-BE49-F238E27FC236}">
                <a16:creationId xmlns:a16="http://schemas.microsoft.com/office/drawing/2014/main" id="{1A795E81-3345-6458-753D-CB2CB7CCA5F8}"/>
              </a:ext>
            </a:extLst>
          </p:cNvPr>
          <p:cNvSpPr/>
          <p:nvPr/>
        </p:nvSpPr>
        <p:spPr>
          <a:xfrm>
            <a:off x="6912412" y="2809399"/>
            <a:ext cx="2825591"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دراسة تقارير المنافسين</a:t>
            </a:r>
            <a:endParaRPr kumimoji="0" lang="en-US" b="0" i="0" u="none" strike="noStrike" kern="0" cap="none" spc="0" normalizeH="0" baseline="0" noProof="0" dirty="0">
              <a:ln>
                <a:noFill/>
              </a:ln>
              <a:solidFill>
                <a:prstClr val="black"/>
              </a:solidFill>
              <a:effectLst/>
              <a:uLnTx/>
              <a:uFillTx/>
            </a:endParaRPr>
          </a:p>
        </p:txBody>
      </p:sp>
      <p:sp>
        <p:nvSpPr>
          <p:cNvPr id="22" name="Text 6">
            <a:extLst>
              <a:ext uri="{FF2B5EF4-FFF2-40B4-BE49-F238E27FC236}">
                <a16:creationId xmlns:a16="http://schemas.microsoft.com/office/drawing/2014/main" id="{FCA0B570-CC4A-6E93-2F2F-9528773FE8B5}"/>
              </a:ext>
            </a:extLst>
          </p:cNvPr>
          <p:cNvSpPr/>
          <p:nvPr/>
        </p:nvSpPr>
        <p:spPr>
          <a:xfrm>
            <a:off x="6501408" y="3238619"/>
            <a:ext cx="323659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استراتيجيات المنافسين، حملاتهم، ونقاط قوتهم وضعفهم من خلال التقارير المنشورة والدراسات السوقية المتاحة.</a:t>
            </a:r>
            <a:endParaRPr kumimoji="0" lang="en-US" sz="1600" b="0" i="0" u="none" strike="noStrike" kern="0" cap="none" spc="0" normalizeH="0" baseline="0" noProof="0" dirty="0">
              <a:ln>
                <a:noFill/>
              </a:ln>
              <a:solidFill>
                <a:prstClr val="black"/>
              </a:solidFill>
              <a:effectLst/>
              <a:uLnTx/>
              <a:uFillTx/>
            </a:endParaRPr>
          </a:p>
        </p:txBody>
      </p:sp>
      <p:sp>
        <p:nvSpPr>
          <p:cNvPr id="23" name="Shape 7">
            <a:extLst>
              <a:ext uri="{FF2B5EF4-FFF2-40B4-BE49-F238E27FC236}">
                <a16:creationId xmlns:a16="http://schemas.microsoft.com/office/drawing/2014/main" id="{719ABDC4-C881-9BD6-1BEF-31A30560BFB3}"/>
              </a:ext>
            </a:extLst>
          </p:cNvPr>
          <p:cNvSpPr/>
          <p:nvPr/>
        </p:nvSpPr>
        <p:spPr>
          <a:xfrm>
            <a:off x="6369844" y="4928354"/>
            <a:ext cx="7556421" cy="1506736"/>
          </a:xfrm>
          <a:prstGeom prst="roundRect">
            <a:avLst>
              <a:gd name="adj" fmla="val 5532"/>
            </a:avLst>
          </a:prstGeom>
          <a:solidFill>
            <a:srgbClr val="FFFFFF"/>
          </a:solidFill>
          <a:ln w="22860">
            <a:solidFill>
              <a:srgbClr val="B2D7E5"/>
            </a:solidFill>
            <a:prstDash val="solid"/>
          </a:ln>
        </p:spPr>
        <p:txBody>
          <a:bodyPr/>
          <a:lstStyle/>
          <a:p>
            <a:endParaRPr lang=""/>
          </a:p>
        </p:txBody>
      </p:sp>
      <p:sp>
        <p:nvSpPr>
          <p:cNvPr id="24" name="Text 8">
            <a:extLst>
              <a:ext uri="{FF2B5EF4-FFF2-40B4-BE49-F238E27FC236}">
                <a16:creationId xmlns:a16="http://schemas.microsoft.com/office/drawing/2014/main" id="{574CCEFF-4964-6EDB-5CCC-FEDD05BFA12D}"/>
              </a:ext>
            </a:extLst>
          </p:cNvPr>
          <p:cNvSpPr/>
          <p:nvPr/>
        </p:nvSpPr>
        <p:spPr>
          <a:xfrm>
            <a:off x="10408801" y="5149572"/>
            <a:ext cx="3206591"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مراجعة الأدبيات الأكاديمية</a:t>
            </a:r>
            <a:endParaRPr kumimoji="0" lang="en-US" b="0" i="0" u="none" strike="noStrike" kern="0" cap="none" spc="0" normalizeH="0" baseline="0" noProof="0" dirty="0">
              <a:ln>
                <a:noFill/>
              </a:ln>
              <a:solidFill>
                <a:prstClr val="black"/>
              </a:solidFill>
              <a:effectLst/>
              <a:uLnTx/>
              <a:uFillTx/>
            </a:endParaRPr>
          </a:p>
        </p:txBody>
      </p:sp>
      <p:sp>
        <p:nvSpPr>
          <p:cNvPr id="26" name="Text 9">
            <a:extLst>
              <a:ext uri="{FF2B5EF4-FFF2-40B4-BE49-F238E27FC236}">
                <a16:creationId xmlns:a16="http://schemas.microsoft.com/office/drawing/2014/main" id="{F73A6BC8-87DA-E6D0-3E57-689A1F6D6EB9}"/>
              </a:ext>
            </a:extLst>
          </p:cNvPr>
          <p:cNvSpPr/>
          <p:nvPr/>
        </p:nvSpPr>
        <p:spPr>
          <a:xfrm>
            <a:off x="6501408" y="5578792"/>
            <a:ext cx="711398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الاطلاع على الدراسات والأبحاث ذات الصلة بالقطاع أو القضية لبناء إطار نظري قوي يدعم التخطيط الاستراتيجي.</a:t>
            </a:r>
            <a:endParaRPr kumimoji="0" lang="en-US" sz="1600" b="0" i="0" u="none" strike="noStrike" kern="0" cap="none" spc="0" normalizeH="0" baseline="0" noProof="0" dirty="0">
              <a:ln>
                <a:noFill/>
              </a:ln>
              <a:solidFill>
                <a:prstClr val="black"/>
              </a:solidFill>
              <a:effectLst/>
              <a:uLnTx/>
              <a:uFillTx/>
            </a:endParaRPr>
          </a:p>
        </p:txBody>
      </p:sp>
      <p:sp>
        <p:nvSpPr>
          <p:cNvPr id="2" name="Text 0">
            <a:extLst>
              <a:ext uri="{FF2B5EF4-FFF2-40B4-BE49-F238E27FC236}">
                <a16:creationId xmlns:a16="http://schemas.microsoft.com/office/drawing/2014/main" id="{2FAF8A70-E79F-1351-38C9-2A29A6310C63}"/>
              </a:ext>
            </a:extLst>
          </p:cNvPr>
          <p:cNvSpPr/>
          <p:nvPr/>
        </p:nvSpPr>
        <p:spPr>
          <a:xfrm>
            <a:off x="7561607" y="1792372"/>
            <a:ext cx="673631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160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قبل البدء فى التخطيط الاستراتيجى للحملة من المهم تحليل الأرشيف الاتصالى للمجال الذى فيه الحملة</a:t>
            </a:r>
            <a:endParaRPr kumimoji="0" lang="en-US" sz="1600" u="none" strike="noStrike" kern="0" cap="none" spc="0" normalizeH="0" baseline="0" noProof="0" dirty="0">
              <a:ln>
                <a:noFill/>
              </a:ln>
              <a:effectLst/>
              <a:uLnTx/>
              <a:uFillTx/>
            </a:endParaRPr>
          </a:p>
        </p:txBody>
      </p:sp>
    </p:spTree>
    <p:extLst>
      <p:ext uri="{BB962C8B-B14F-4D97-AF65-F5344CB8AC3E}">
        <p14:creationId xmlns:p14="http://schemas.microsoft.com/office/powerpoint/2010/main" val="1373447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3F224-C784-C74E-31F0-651D1C52BA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E952576-4760-BBD8-2EDF-3B831040106F}"/>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 name="Rectangle: Rounded Corners 2">
            <a:extLst>
              <a:ext uri="{FF2B5EF4-FFF2-40B4-BE49-F238E27FC236}">
                <a16:creationId xmlns:a16="http://schemas.microsoft.com/office/drawing/2014/main" id="{0910A66B-E665-5EC5-3714-6154F2F1C92E}"/>
              </a:ext>
            </a:extLst>
          </p:cNvPr>
          <p:cNvSpPr/>
          <p:nvPr/>
        </p:nvSpPr>
        <p:spPr>
          <a:xfrm>
            <a:off x="624443" y="1677471"/>
            <a:ext cx="13596054" cy="64031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C716BCC5-C26E-10FF-B8C6-A551755920B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pic>
        <p:nvPicPr>
          <p:cNvPr id="7" name="Image 0" descr="preencoded.png">
            <a:extLst>
              <a:ext uri="{FF2B5EF4-FFF2-40B4-BE49-F238E27FC236}">
                <a16:creationId xmlns:a16="http://schemas.microsoft.com/office/drawing/2014/main" id="{247B3FE8-B370-4073-C8C9-0F8D5E63CE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91008" y="2405807"/>
            <a:ext cx="3553460" cy="5330190"/>
          </a:xfrm>
          <a:prstGeom prst="rect">
            <a:avLst/>
          </a:prstGeom>
        </p:spPr>
      </p:pic>
      <p:sp>
        <p:nvSpPr>
          <p:cNvPr id="8" name="Text 0">
            <a:extLst>
              <a:ext uri="{FF2B5EF4-FFF2-40B4-BE49-F238E27FC236}">
                <a16:creationId xmlns:a16="http://schemas.microsoft.com/office/drawing/2014/main" id="{D78BB85F-3F2C-A30B-58F5-F03C469C4C97}"/>
              </a:ext>
            </a:extLst>
          </p:cNvPr>
          <p:cNvSpPr/>
          <p:nvPr/>
        </p:nvSpPr>
        <p:spPr>
          <a:xfrm>
            <a:off x="7414543" y="741198"/>
            <a:ext cx="417373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يتم تحليل البيئة على أدوات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تحليل</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مشهورة مثل تحليل</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SWOT المتقدم</a:t>
            </a:r>
            <a:endParaRPr kumimoji="0" lang="en-US" sz="2000" b="0" i="0" u="none" strike="noStrike" kern="0" cap="none" spc="0" normalizeH="0" baseline="0" noProof="0" dirty="0">
              <a:ln>
                <a:noFill/>
              </a:ln>
              <a:solidFill>
                <a:srgbClr val="00B0F0"/>
              </a:solidFill>
              <a:effectLst/>
              <a:uLnTx/>
              <a:uFillTx/>
            </a:endParaRPr>
          </a:p>
        </p:txBody>
      </p:sp>
      <p:sp>
        <p:nvSpPr>
          <p:cNvPr id="9" name="Text 1">
            <a:extLst>
              <a:ext uri="{FF2B5EF4-FFF2-40B4-BE49-F238E27FC236}">
                <a16:creationId xmlns:a16="http://schemas.microsoft.com/office/drawing/2014/main" id="{6B4EA885-E4D6-2A3B-BC1F-102E6136C475}"/>
              </a:ext>
            </a:extLst>
          </p:cNvPr>
          <p:cNvSpPr/>
          <p:nvPr/>
        </p:nvSpPr>
        <p:spPr>
          <a:xfrm>
            <a:off x="1503238" y="2289215"/>
            <a:ext cx="75564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لا تكتفِ بذكر النقاط، بل حلل التفاعلات بينها لاستخلاص استراتيجيات فعالة:</a:t>
            </a:r>
            <a:endParaRPr kumimoji="0" lang="en-US" sz="1550" b="0" i="0" u="none" strike="noStrike" kern="0" cap="none" spc="0" normalizeH="0" baseline="0" noProof="0" dirty="0">
              <a:ln>
                <a:noFill/>
              </a:ln>
              <a:solidFill>
                <a:prstClr val="black"/>
              </a:solidFill>
              <a:effectLst/>
              <a:uLnTx/>
              <a:uFillTx/>
            </a:endParaRPr>
          </a:p>
        </p:txBody>
      </p:sp>
      <p:sp>
        <p:nvSpPr>
          <p:cNvPr id="10" name="Text 2">
            <a:extLst>
              <a:ext uri="{FF2B5EF4-FFF2-40B4-BE49-F238E27FC236}">
                <a16:creationId xmlns:a16="http://schemas.microsoft.com/office/drawing/2014/main" id="{77724D64-EEDD-7180-F620-B8137D74E936}"/>
              </a:ext>
            </a:extLst>
          </p:cNvPr>
          <p:cNvSpPr/>
          <p:nvPr/>
        </p:nvSpPr>
        <p:spPr>
          <a:xfrm>
            <a:off x="1686237" y="3028355"/>
            <a:ext cx="3353157"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1">
                    <a:lumMod val="50000"/>
                  </a:schemeClr>
                </a:solidFill>
                <a:effectLst/>
                <a:uLnTx/>
                <a:uFillTx/>
                <a:latin typeface="Alexandria Bold" pitchFamily="34" charset="0"/>
                <a:ea typeface="Alexandria Bold" pitchFamily="34" charset="-122"/>
                <a:cs typeface="Alexandria Bold" pitchFamily="34" charset="-120"/>
              </a:rPr>
              <a:t>نقاط القوة (Strengths)</a:t>
            </a:r>
            <a:endParaRPr kumimoji="0" lang="en-US" sz="1800" b="0" i="0" u="none" strike="noStrike" kern="0" cap="none" spc="0" normalizeH="0" baseline="0" noProof="0" dirty="0">
              <a:ln>
                <a:noFill/>
              </a:ln>
              <a:solidFill>
                <a:schemeClr val="accent1">
                  <a:lumMod val="50000"/>
                </a:schemeClr>
              </a:solidFill>
              <a:effectLst/>
              <a:uLnTx/>
              <a:uFillTx/>
            </a:endParaRPr>
          </a:p>
        </p:txBody>
      </p:sp>
      <p:sp>
        <p:nvSpPr>
          <p:cNvPr id="19" name="Text 3">
            <a:extLst>
              <a:ext uri="{FF2B5EF4-FFF2-40B4-BE49-F238E27FC236}">
                <a16:creationId xmlns:a16="http://schemas.microsoft.com/office/drawing/2014/main" id="{EFBBAE85-A292-F797-A268-78E71FE1BA5C}"/>
              </a:ext>
            </a:extLst>
          </p:cNvPr>
          <p:cNvSpPr/>
          <p:nvPr/>
        </p:nvSpPr>
        <p:spPr>
          <a:xfrm>
            <a:off x="1503238" y="3598783"/>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الموارد والقدرات الداخلية</a:t>
            </a:r>
            <a:endParaRPr kumimoji="0" lang="en-US" sz="1550" b="0" i="0" u="none" strike="noStrike" kern="0" cap="none" spc="0" normalizeH="0" baseline="0" noProof="0" dirty="0">
              <a:ln>
                <a:noFill/>
              </a:ln>
              <a:solidFill>
                <a:prstClr val="black"/>
              </a:solidFill>
              <a:effectLst/>
              <a:uLnTx/>
              <a:uFillTx/>
            </a:endParaRPr>
          </a:p>
        </p:txBody>
      </p:sp>
      <p:sp>
        <p:nvSpPr>
          <p:cNvPr id="20" name="Text 4">
            <a:extLst>
              <a:ext uri="{FF2B5EF4-FFF2-40B4-BE49-F238E27FC236}">
                <a16:creationId xmlns:a16="http://schemas.microsoft.com/office/drawing/2014/main" id="{3F4E2C8D-917D-20D4-81DD-AA6686AADCA9}"/>
              </a:ext>
            </a:extLst>
          </p:cNvPr>
          <p:cNvSpPr/>
          <p:nvPr/>
        </p:nvSpPr>
        <p:spPr>
          <a:xfrm>
            <a:off x="1503238" y="3985737"/>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المزايا التنافسية</a:t>
            </a:r>
            <a:endParaRPr kumimoji="0" lang="en-US" sz="1550" b="0" i="0" u="none" strike="noStrike" kern="0" cap="none" spc="0" normalizeH="0" baseline="0" noProof="0" dirty="0">
              <a:ln>
                <a:noFill/>
              </a:ln>
              <a:solidFill>
                <a:prstClr val="black"/>
              </a:solidFill>
              <a:effectLst/>
              <a:uLnTx/>
              <a:uFillTx/>
            </a:endParaRPr>
          </a:p>
        </p:txBody>
      </p:sp>
      <p:sp>
        <p:nvSpPr>
          <p:cNvPr id="46" name="Text 5">
            <a:extLst>
              <a:ext uri="{FF2B5EF4-FFF2-40B4-BE49-F238E27FC236}">
                <a16:creationId xmlns:a16="http://schemas.microsoft.com/office/drawing/2014/main" id="{46F00285-6726-316F-2C14-41E3D75D2B0B}"/>
              </a:ext>
            </a:extLst>
          </p:cNvPr>
          <p:cNvSpPr/>
          <p:nvPr/>
        </p:nvSpPr>
        <p:spPr>
          <a:xfrm>
            <a:off x="1503238" y="4372690"/>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السمعة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والعلامة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التجارية</a:t>
            </a:r>
            <a:endParaRPr lang="ar-EG" sz="1600" kern="0" dirty="0">
              <a:solidFill>
                <a:srgbClr val="000000"/>
              </a:solidFill>
              <a:latin typeface="Alexandria" pitchFamily="34" charset="0"/>
              <a:ea typeface="Alexandria" pitchFamily="34" charset="-122"/>
              <a:cs typeface="Alexandria" pitchFamily="34" charset="-120"/>
            </a:endParaRPr>
          </a:p>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lang="ar-EG" sz="1400" kern="0" dirty="0">
                <a:solidFill>
                  <a:srgbClr val="000000"/>
                </a:solidFill>
                <a:latin typeface="Alexandria" pitchFamily="34" charset="0"/>
                <a:cs typeface="Alexandria" pitchFamily="34" charset="-120"/>
              </a:rPr>
              <a:t>مثل: سمعة العلامة ،التكنولوجيا المتقدمة،شبكة</a:t>
            </a:r>
          </a:p>
          <a:p>
            <a:pPr marR="0" lvl="0" algn="r" defTabSz="914400" rtl="1" eaLnBrk="1" fontAlgn="auto" latinLnBrk="0" hangingPunct="1">
              <a:lnSpc>
                <a:spcPts val="2500"/>
              </a:lnSpc>
              <a:spcBef>
                <a:spcPts val="0"/>
              </a:spcBef>
              <a:spcAft>
                <a:spcPts val="0"/>
              </a:spcAft>
              <a:buClrTx/>
              <a:buSzPct val="100000"/>
              <a:tabLst/>
              <a:defRPr/>
            </a:pPr>
            <a:r>
              <a:rPr lang="ar-EG" sz="1400" kern="0" dirty="0">
                <a:solidFill>
                  <a:srgbClr val="000000"/>
                </a:solidFill>
                <a:latin typeface="Alexandria" pitchFamily="34" charset="0"/>
                <a:cs typeface="Alexandria" pitchFamily="34" charset="-120"/>
              </a:rPr>
              <a:t> العلاقات القوية،القدرة على الابتكار</a:t>
            </a:r>
            <a:endParaRPr kumimoji="0" lang="en-US" sz="1400" b="0" i="0" u="none" strike="noStrike" kern="0" cap="none" spc="0" normalizeH="0" baseline="0" noProof="0" dirty="0">
              <a:ln>
                <a:noFill/>
              </a:ln>
              <a:solidFill>
                <a:prstClr val="black"/>
              </a:solidFill>
              <a:effectLst/>
              <a:uLnTx/>
              <a:uFillTx/>
            </a:endParaRPr>
          </a:p>
        </p:txBody>
      </p:sp>
      <p:sp>
        <p:nvSpPr>
          <p:cNvPr id="47" name="Text 6">
            <a:extLst>
              <a:ext uri="{FF2B5EF4-FFF2-40B4-BE49-F238E27FC236}">
                <a16:creationId xmlns:a16="http://schemas.microsoft.com/office/drawing/2014/main" id="{25A0A490-2D84-58ED-6DF1-2F15B5AB564C}"/>
              </a:ext>
            </a:extLst>
          </p:cNvPr>
          <p:cNvSpPr/>
          <p:nvPr/>
        </p:nvSpPr>
        <p:spPr>
          <a:xfrm>
            <a:off x="1503238" y="5361227"/>
            <a:ext cx="3536156" cy="744141"/>
          </a:xfrm>
          <a:prstGeom prst="rect">
            <a:avLst/>
          </a:prstGeom>
          <a:noFill/>
          <a:ln/>
        </p:spPr>
        <p:txBody>
          <a:bodyPr wrap="squar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2">
                    <a:lumMod val="75000"/>
                  </a:schemeClr>
                </a:solidFill>
                <a:effectLst/>
                <a:uLnTx/>
                <a:uFillTx/>
                <a:latin typeface="Alexandria Bold" pitchFamily="34" charset="0"/>
                <a:ea typeface="Alexandria Bold" pitchFamily="34" charset="-122"/>
                <a:cs typeface="Alexandria Bold" pitchFamily="34" charset="-120"/>
              </a:rPr>
              <a:t>نقاط الضعف (Weaknesses)</a:t>
            </a:r>
            <a:endParaRPr kumimoji="0" lang="en-US" sz="1800" b="0" i="0" u="none" strike="noStrike" kern="0" cap="none" spc="0" normalizeH="0" baseline="0" noProof="0" dirty="0">
              <a:ln>
                <a:noFill/>
              </a:ln>
              <a:solidFill>
                <a:schemeClr val="accent2">
                  <a:lumMod val="75000"/>
                </a:schemeClr>
              </a:solidFill>
              <a:effectLst/>
              <a:uLnTx/>
              <a:uFillTx/>
            </a:endParaRPr>
          </a:p>
        </p:txBody>
      </p:sp>
      <p:sp>
        <p:nvSpPr>
          <p:cNvPr id="48" name="Text 7">
            <a:extLst>
              <a:ext uri="{FF2B5EF4-FFF2-40B4-BE49-F238E27FC236}">
                <a16:creationId xmlns:a16="http://schemas.microsoft.com/office/drawing/2014/main" id="{4F46F6A6-7F71-E97F-4A59-5807457B0022}"/>
              </a:ext>
            </a:extLst>
          </p:cNvPr>
          <p:cNvSpPr/>
          <p:nvPr/>
        </p:nvSpPr>
        <p:spPr>
          <a:xfrm>
            <a:off x="1503238" y="5831086"/>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القيود والتحديات الداخلية</a:t>
            </a:r>
            <a:endParaRPr kumimoji="0" lang="en-US" sz="1550" b="0" i="0" u="none" strike="noStrike" kern="0" cap="none" spc="0" normalizeH="0" baseline="0" noProof="0" dirty="0">
              <a:ln>
                <a:noFill/>
              </a:ln>
              <a:solidFill>
                <a:prstClr val="black"/>
              </a:solidFill>
              <a:effectLst/>
              <a:uLnTx/>
              <a:uFillTx/>
            </a:endParaRPr>
          </a:p>
        </p:txBody>
      </p:sp>
      <p:sp>
        <p:nvSpPr>
          <p:cNvPr id="49" name="Text 8">
            <a:extLst>
              <a:ext uri="{FF2B5EF4-FFF2-40B4-BE49-F238E27FC236}">
                <a16:creationId xmlns:a16="http://schemas.microsoft.com/office/drawing/2014/main" id="{DDC8890F-178A-224B-F9A3-3048FD9C9952}"/>
              </a:ext>
            </a:extLst>
          </p:cNvPr>
          <p:cNvSpPr/>
          <p:nvPr/>
        </p:nvSpPr>
        <p:spPr>
          <a:xfrm>
            <a:off x="1503238" y="6218039"/>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الفجوات في الموارد</a:t>
            </a:r>
            <a:endParaRPr kumimoji="0" lang="en-US" sz="1550" b="0" i="0" u="none" strike="noStrike" kern="0" cap="none" spc="0" normalizeH="0" baseline="0" noProof="0" dirty="0">
              <a:ln>
                <a:noFill/>
              </a:ln>
              <a:solidFill>
                <a:prstClr val="black"/>
              </a:solidFill>
              <a:effectLst/>
              <a:uLnTx/>
              <a:uFillTx/>
            </a:endParaRPr>
          </a:p>
        </p:txBody>
      </p:sp>
      <p:sp>
        <p:nvSpPr>
          <p:cNvPr id="50" name="Text 9">
            <a:extLst>
              <a:ext uri="{FF2B5EF4-FFF2-40B4-BE49-F238E27FC236}">
                <a16:creationId xmlns:a16="http://schemas.microsoft.com/office/drawing/2014/main" id="{2DEA5051-3FA9-7384-94FC-5CBD124DF32F}"/>
              </a:ext>
            </a:extLst>
          </p:cNvPr>
          <p:cNvSpPr/>
          <p:nvPr/>
        </p:nvSpPr>
        <p:spPr>
          <a:xfrm>
            <a:off x="1503238" y="6604993"/>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المشاكل</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التشغيلية</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p>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lang="ar-EG" sz="1400" kern="0" dirty="0">
                <a:solidFill>
                  <a:srgbClr val="000000"/>
                </a:solidFill>
                <a:latin typeface="Alexandria" pitchFamily="34" charset="0"/>
                <a:cs typeface="Alexandria" pitchFamily="34" charset="-120"/>
              </a:rPr>
              <a:t>مثل :نقص الموارد،ضعف فى خدمة العملاء، </a:t>
            </a:r>
          </a:p>
          <a:p>
            <a:pPr marR="0" lvl="0" algn="r" defTabSz="914400" rtl="1" eaLnBrk="1" fontAlgn="auto" latinLnBrk="0" hangingPunct="1">
              <a:lnSpc>
                <a:spcPts val="2500"/>
              </a:lnSpc>
              <a:spcBef>
                <a:spcPts val="0"/>
              </a:spcBef>
              <a:spcAft>
                <a:spcPts val="0"/>
              </a:spcAft>
              <a:buClrTx/>
              <a:buSzPct val="100000"/>
              <a:tabLst/>
              <a:defRPr/>
            </a:pPr>
            <a:r>
              <a:rPr lang="ar-EG" sz="1400" kern="0" dirty="0">
                <a:solidFill>
                  <a:srgbClr val="000000"/>
                </a:solidFill>
                <a:latin typeface="Alexandria" pitchFamily="34" charset="0"/>
                <a:cs typeface="Alexandria" pitchFamily="34" charset="-120"/>
              </a:rPr>
              <a:t>ضعف الرسالة او الحملة الدعائية</a:t>
            </a:r>
            <a:endParaRPr kumimoji="0" lang="en-US" sz="1400" b="0" i="0" u="none" strike="noStrike" kern="0" cap="none" spc="0" normalizeH="0" baseline="0" noProof="0" dirty="0">
              <a:ln>
                <a:noFill/>
              </a:ln>
              <a:solidFill>
                <a:prstClr val="black"/>
              </a:solidFill>
              <a:effectLst/>
              <a:uLnTx/>
              <a:uFillTx/>
            </a:endParaRPr>
          </a:p>
        </p:txBody>
      </p:sp>
      <p:sp>
        <p:nvSpPr>
          <p:cNvPr id="51" name="Text 10">
            <a:extLst>
              <a:ext uri="{FF2B5EF4-FFF2-40B4-BE49-F238E27FC236}">
                <a16:creationId xmlns:a16="http://schemas.microsoft.com/office/drawing/2014/main" id="{A2C20AB7-7727-49AC-349C-D8E08028706A}"/>
              </a:ext>
            </a:extLst>
          </p:cNvPr>
          <p:cNvSpPr/>
          <p:nvPr/>
        </p:nvSpPr>
        <p:spPr>
          <a:xfrm>
            <a:off x="5648637" y="3028355"/>
            <a:ext cx="3418642"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6"/>
                </a:solidFill>
                <a:effectLst/>
                <a:uLnTx/>
                <a:uFillTx/>
                <a:latin typeface="Alexandria Bold" pitchFamily="34" charset="0"/>
                <a:ea typeface="Alexandria Bold" pitchFamily="34" charset="-122"/>
                <a:cs typeface="Alexandria Bold" pitchFamily="34" charset="-120"/>
              </a:rPr>
              <a:t>الفرص (Opportunities)</a:t>
            </a:r>
            <a:endParaRPr kumimoji="0" lang="en-US" sz="1800" b="0" i="0" u="none" strike="noStrike" kern="0" cap="none" spc="0" normalizeH="0" baseline="0" noProof="0" dirty="0">
              <a:ln>
                <a:noFill/>
              </a:ln>
              <a:solidFill>
                <a:schemeClr val="accent6"/>
              </a:solidFill>
              <a:effectLst/>
              <a:uLnTx/>
              <a:uFillTx/>
            </a:endParaRPr>
          </a:p>
        </p:txBody>
      </p:sp>
      <p:sp>
        <p:nvSpPr>
          <p:cNvPr id="52" name="Text 11">
            <a:extLst>
              <a:ext uri="{FF2B5EF4-FFF2-40B4-BE49-F238E27FC236}">
                <a16:creationId xmlns:a16="http://schemas.microsoft.com/office/drawing/2014/main" id="{50BC31BD-4D9B-BD38-7D58-00D48F197B56}"/>
              </a:ext>
            </a:extLst>
          </p:cNvPr>
          <p:cNvSpPr/>
          <p:nvPr/>
        </p:nvSpPr>
        <p:spPr>
          <a:xfrm>
            <a:off x="5531122" y="3598783"/>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الاتجاهات السوقية الإيجابية</a:t>
            </a:r>
            <a:endParaRPr kumimoji="0" lang="en-US" sz="1550" b="0" i="0" u="none" strike="noStrike" kern="0" cap="none" spc="0" normalizeH="0" baseline="0" noProof="0" dirty="0">
              <a:ln>
                <a:noFill/>
              </a:ln>
              <a:solidFill>
                <a:prstClr val="black"/>
              </a:solidFill>
              <a:effectLst/>
              <a:uLnTx/>
              <a:uFillTx/>
            </a:endParaRPr>
          </a:p>
        </p:txBody>
      </p:sp>
      <p:sp>
        <p:nvSpPr>
          <p:cNvPr id="53" name="Text 12">
            <a:extLst>
              <a:ext uri="{FF2B5EF4-FFF2-40B4-BE49-F238E27FC236}">
                <a16:creationId xmlns:a16="http://schemas.microsoft.com/office/drawing/2014/main" id="{398F628F-ADBE-A1EE-7AD6-F557B3280BDA}"/>
              </a:ext>
            </a:extLst>
          </p:cNvPr>
          <p:cNvSpPr/>
          <p:nvPr/>
        </p:nvSpPr>
        <p:spPr>
          <a:xfrm>
            <a:off x="5531122" y="3985737"/>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التغيرات التكنولوجية</a:t>
            </a:r>
            <a:endParaRPr kumimoji="0" lang="en-US" sz="1550" b="0" i="0" u="none" strike="noStrike" kern="0" cap="none" spc="0" normalizeH="0" baseline="0" noProof="0" dirty="0">
              <a:ln>
                <a:noFill/>
              </a:ln>
              <a:solidFill>
                <a:prstClr val="black"/>
              </a:solidFill>
              <a:effectLst/>
              <a:uLnTx/>
              <a:uFillTx/>
            </a:endParaRPr>
          </a:p>
        </p:txBody>
      </p:sp>
      <p:sp>
        <p:nvSpPr>
          <p:cNvPr id="54" name="Text 13">
            <a:extLst>
              <a:ext uri="{FF2B5EF4-FFF2-40B4-BE49-F238E27FC236}">
                <a16:creationId xmlns:a16="http://schemas.microsoft.com/office/drawing/2014/main" id="{83B89264-44B6-75D1-49F8-28BB370A6DD7}"/>
              </a:ext>
            </a:extLst>
          </p:cNvPr>
          <p:cNvSpPr/>
          <p:nvPr/>
        </p:nvSpPr>
        <p:spPr>
          <a:xfrm>
            <a:off x="5531122" y="4372690"/>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الفجوات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السوق</a:t>
            </a: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lang="ar-EG" sz="1400" kern="0" dirty="0">
                <a:solidFill>
                  <a:srgbClr val="000000"/>
                </a:solidFill>
                <a:latin typeface="Alexandria" pitchFamily="34" charset="0"/>
                <a:cs typeface="Alexandria" pitchFamily="34" charset="-120"/>
              </a:rPr>
              <a:t>مثل:التغييرات فى التشريعات مما يدعم الصناعة</a:t>
            </a:r>
          </a:p>
          <a:p>
            <a:pPr marR="0" lvl="0" algn="r" defTabSz="914400" rtl="1" eaLnBrk="1" fontAlgn="auto" latinLnBrk="0" hangingPunct="1">
              <a:lnSpc>
                <a:spcPts val="2500"/>
              </a:lnSpc>
              <a:spcBef>
                <a:spcPts val="0"/>
              </a:spcBef>
              <a:spcAft>
                <a:spcPts val="0"/>
              </a:spcAft>
              <a:buClrTx/>
              <a:buSzPct val="100000"/>
              <a:tabLst/>
              <a:defRPr/>
            </a:pPr>
            <a:r>
              <a:rPr kumimoji="0" lang="ar-EG" sz="1400" b="0" i="0" u="none" strike="noStrike" kern="0" cap="none" spc="0" normalizeH="0" baseline="0" noProof="0" dirty="0">
                <a:ln>
                  <a:noFill/>
                </a:ln>
                <a:solidFill>
                  <a:srgbClr val="000000"/>
                </a:solidFill>
                <a:effectLst/>
                <a:uLnTx/>
                <a:uFillTx/>
                <a:latin typeface="Alexandria" pitchFamily="34" charset="0"/>
                <a:cs typeface="Alexandria" pitchFamily="34" charset="-120"/>
              </a:rPr>
              <a:t>الأسواق الحديثة الناشئة تقدم تكنولوجى </a:t>
            </a:r>
            <a:endParaRPr kumimoji="0" lang="en-US" sz="1400" b="0" i="0" u="none" strike="noStrike" kern="0" cap="none" spc="0" normalizeH="0" baseline="0" noProof="0" dirty="0">
              <a:ln>
                <a:noFill/>
              </a:ln>
              <a:solidFill>
                <a:prstClr val="black"/>
              </a:solidFill>
              <a:effectLst/>
              <a:uLnTx/>
              <a:uFillTx/>
            </a:endParaRPr>
          </a:p>
        </p:txBody>
      </p:sp>
      <p:sp>
        <p:nvSpPr>
          <p:cNvPr id="55" name="Text 14">
            <a:extLst>
              <a:ext uri="{FF2B5EF4-FFF2-40B4-BE49-F238E27FC236}">
                <a16:creationId xmlns:a16="http://schemas.microsoft.com/office/drawing/2014/main" id="{19425ED5-DD8C-6A73-0D49-6C2A7D413D37}"/>
              </a:ext>
            </a:extLst>
          </p:cNvPr>
          <p:cNvSpPr/>
          <p:nvPr/>
        </p:nvSpPr>
        <p:spPr>
          <a:xfrm>
            <a:off x="6090240" y="5355160"/>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4">
                    <a:lumMod val="75000"/>
                  </a:schemeClr>
                </a:solidFill>
                <a:effectLst/>
                <a:uLnTx/>
                <a:uFillTx/>
                <a:latin typeface="Alexandria Bold" pitchFamily="34" charset="0"/>
                <a:ea typeface="Alexandria Bold" pitchFamily="34" charset="-122"/>
                <a:cs typeface="Alexandria Bold" pitchFamily="34" charset="-120"/>
              </a:rPr>
              <a:t>التهديدات (Threats)</a:t>
            </a:r>
            <a:endParaRPr kumimoji="0" lang="en-US" sz="1800" b="0" i="0" u="none" strike="noStrike" kern="0" cap="none" spc="0" normalizeH="0" baseline="0" noProof="0" dirty="0">
              <a:ln>
                <a:noFill/>
              </a:ln>
              <a:solidFill>
                <a:schemeClr val="accent4">
                  <a:lumMod val="75000"/>
                </a:schemeClr>
              </a:solidFill>
              <a:effectLst/>
              <a:uLnTx/>
              <a:uFillTx/>
            </a:endParaRPr>
          </a:p>
        </p:txBody>
      </p:sp>
      <p:sp>
        <p:nvSpPr>
          <p:cNvPr id="56" name="Text 15">
            <a:extLst>
              <a:ext uri="{FF2B5EF4-FFF2-40B4-BE49-F238E27FC236}">
                <a16:creationId xmlns:a16="http://schemas.microsoft.com/office/drawing/2014/main" id="{234C21BC-ECB3-2929-AFF8-74CC332AA776}"/>
              </a:ext>
            </a:extLst>
          </p:cNvPr>
          <p:cNvSpPr/>
          <p:nvPr/>
        </p:nvSpPr>
        <p:spPr>
          <a:xfrm>
            <a:off x="5523503" y="574211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المنافسة المتزايدة</a:t>
            </a:r>
            <a:endParaRPr kumimoji="0" lang="en-US" sz="1550" b="0" i="0" u="none" strike="noStrike" kern="0" cap="none" spc="0" normalizeH="0" baseline="0" noProof="0" dirty="0">
              <a:ln>
                <a:noFill/>
              </a:ln>
              <a:solidFill>
                <a:prstClr val="black"/>
              </a:solidFill>
              <a:effectLst/>
              <a:uLnTx/>
              <a:uFillTx/>
            </a:endParaRPr>
          </a:p>
        </p:txBody>
      </p:sp>
      <p:sp>
        <p:nvSpPr>
          <p:cNvPr id="57" name="Text 16">
            <a:extLst>
              <a:ext uri="{FF2B5EF4-FFF2-40B4-BE49-F238E27FC236}">
                <a16:creationId xmlns:a16="http://schemas.microsoft.com/office/drawing/2014/main" id="{8533381E-40C2-7D25-EE00-77E5CDA4BA5E}"/>
              </a:ext>
            </a:extLst>
          </p:cNvPr>
          <p:cNvSpPr/>
          <p:nvPr/>
        </p:nvSpPr>
        <p:spPr>
          <a:xfrm>
            <a:off x="5523503" y="6160868"/>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التغيرات التنظيمية</a:t>
            </a:r>
            <a:endParaRPr kumimoji="0" lang="en-US" sz="1550" b="0" i="0" u="none" strike="noStrike" kern="0" cap="none" spc="0" normalizeH="0" baseline="0" noProof="0" dirty="0">
              <a:ln>
                <a:noFill/>
              </a:ln>
              <a:solidFill>
                <a:prstClr val="black"/>
              </a:solidFill>
              <a:effectLst/>
              <a:uLnTx/>
              <a:uFillTx/>
            </a:endParaRPr>
          </a:p>
        </p:txBody>
      </p:sp>
      <p:sp>
        <p:nvSpPr>
          <p:cNvPr id="58" name="Text 17">
            <a:extLst>
              <a:ext uri="{FF2B5EF4-FFF2-40B4-BE49-F238E27FC236}">
                <a16:creationId xmlns:a16="http://schemas.microsoft.com/office/drawing/2014/main" id="{E7B5F075-C919-3C2A-E6AF-B251AC9E524A}"/>
              </a:ext>
            </a:extLst>
          </p:cNvPr>
          <p:cNvSpPr/>
          <p:nvPr/>
        </p:nvSpPr>
        <p:spPr>
          <a:xfrm>
            <a:off x="5523503" y="6572653"/>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المخاطر</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الاقتصادية</a:t>
            </a:r>
            <a:endPar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lang="ar-EG" sz="1550" kern="0" dirty="0">
                <a:solidFill>
                  <a:srgbClr val="000000"/>
                </a:solidFill>
                <a:latin typeface="Alexandria" pitchFamily="34" charset="0"/>
                <a:cs typeface="Alexandria" pitchFamily="34" charset="-120"/>
              </a:rPr>
              <a:t>مثل :المنافسة </a:t>
            </a:r>
            <a:r>
              <a:rPr lang="ar-EG" sz="1400" kern="0" dirty="0">
                <a:solidFill>
                  <a:srgbClr val="000000"/>
                </a:solidFill>
                <a:latin typeface="Alexandria" pitchFamily="34" charset="0"/>
                <a:cs typeface="Alexandria" pitchFamily="34" charset="-120"/>
              </a:rPr>
              <a:t>المتزايدة،التغييرات الاقتصادية</a:t>
            </a:r>
          </a:p>
          <a:p>
            <a:pPr marR="0" lvl="0" algn="r" defTabSz="914400" rtl="1" eaLnBrk="1" fontAlgn="auto" latinLnBrk="0" hangingPunct="1">
              <a:lnSpc>
                <a:spcPts val="2500"/>
              </a:lnSpc>
              <a:spcBef>
                <a:spcPts val="0"/>
              </a:spcBef>
              <a:spcAft>
                <a:spcPts val="0"/>
              </a:spcAft>
              <a:buClrTx/>
              <a:buSzPct val="100000"/>
              <a:tabLst/>
              <a:defRPr/>
            </a:pPr>
            <a:r>
              <a:rPr lang="ar-EG" sz="1400" kern="0" dirty="0">
                <a:solidFill>
                  <a:srgbClr val="000000"/>
                </a:solidFill>
                <a:latin typeface="Alexandria" pitchFamily="34" charset="0"/>
                <a:cs typeface="Alexandria" pitchFamily="34" charset="-120"/>
              </a:rPr>
              <a:t>السلبية ،التغييرات التنظيمية التى قد تحد </a:t>
            </a:r>
          </a:p>
          <a:p>
            <a:pPr marR="0" lvl="0" algn="r" defTabSz="914400" rtl="1" eaLnBrk="1" fontAlgn="auto" latinLnBrk="0" hangingPunct="1">
              <a:lnSpc>
                <a:spcPts val="2500"/>
              </a:lnSpc>
              <a:spcBef>
                <a:spcPts val="0"/>
              </a:spcBef>
              <a:spcAft>
                <a:spcPts val="0"/>
              </a:spcAft>
              <a:buClrTx/>
              <a:buSzPct val="100000"/>
              <a:tabLst/>
              <a:defRPr/>
            </a:pPr>
            <a:r>
              <a:rPr lang="ar-EG" sz="1400" kern="0" dirty="0">
                <a:solidFill>
                  <a:srgbClr val="000000"/>
                </a:solidFill>
                <a:latin typeface="Alexandria" pitchFamily="34" charset="0"/>
                <a:cs typeface="Alexandria" pitchFamily="34" charset="-120"/>
              </a:rPr>
              <a:t>من نشاط المؤسسة</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01272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32657-1E17-705F-BDE5-D8EAE9AEB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65C7D-82F2-3C17-3887-F1363FE3D501}"/>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B117026-5C7E-ADE3-C7FA-39855FB3120D}"/>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A1A95AB-21E2-9DD0-50FE-E758E0E3B9E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18528B8D-7DA9-52CE-E698-956583C6C054}"/>
              </a:ext>
            </a:extLst>
          </p:cNvPr>
          <p:cNvSpPr/>
          <p:nvPr/>
        </p:nvSpPr>
        <p:spPr>
          <a:xfrm>
            <a:off x="5028030" y="526060"/>
            <a:ext cx="3972401" cy="465177"/>
          </a:xfrm>
          <a:prstGeom prst="rect">
            <a:avLst/>
          </a:prstGeom>
          <a:noFill/>
          <a:ln/>
        </p:spPr>
        <p:txBody>
          <a:bodyPr wrap="none" lIns="0" tIns="0" rIns="0" bIns="0" rtlCol="0" anchor="t"/>
          <a:lstStyle/>
          <a:p>
            <a:pPr marL="0" marR="0" lvl="0" indent="0" algn="r" defTabSz="914400" rtl="1" eaLnBrk="1" fontAlgn="auto" latinLnBrk="0" hangingPunct="1">
              <a:lnSpc>
                <a:spcPts val="36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تحليل PESTEL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المطور</a:t>
            </a:r>
            <a:endParaRPr kumimoji="0" lang="en-US" sz="2000" b="0" i="0" u="none" strike="noStrike" kern="0" cap="none" spc="0" normalizeH="0" baseline="0" noProof="0" dirty="0">
              <a:ln>
                <a:noFill/>
              </a:ln>
              <a:solidFill>
                <a:srgbClr val="00B0F0"/>
              </a:solidFill>
              <a:effectLst/>
              <a:uLnTx/>
              <a:uFillTx/>
            </a:endParaRPr>
          </a:p>
        </p:txBody>
      </p:sp>
      <p:sp>
        <p:nvSpPr>
          <p:cNvPr id="11" name="Text 1">
            <a:extLst>
              <a:ext uri="{FF2B5EF4-FFF2-40B4-BE49-F238E27FC236}">
                <a16:creationId xmlns:a16="http://schemas.microsoft.com/office/drawing/2014/main" id="{162AAD24-C620-86A4-C2F8-3F098F50B8AF}"/>
              </a:ext>
            </a:extLst>
          </p:cNvPr>
          <p:cNvSpPr/>
          <p:nvPr/>
        </p:nvSpPr>
        <p:spPr>
          <a:xfrm>
            <a:off x="744260" y="1128054"/>
            <a:ext cx="1314188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البيئة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الكلية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lang="ar-EG" sz="1600" kern="0" dirty="0">
                <a:solidFill>
                  <a:srgbClr val="000000"/>
                </a:solidFill>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يساعد</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في فهم العوامل الخارجية التي قد تؤثر على نجاح الحملة:</a:t>
            </a:r>
            <a:endParaRPr kumimoji="0" lang="en-US" sz="1600" b="0" i="0" u="none" strike="noStrike" kern="0" cap="none" spc="0" normalizeH="0" baseline="0" noProof="0" dirty="0">
              <a:ln>
                <a:noFill/>
              </a:ln>
              <a:solidFill>
                <a:prstClr val="black"/>
              </a:solidFill>
              <a:effectLst/>
              <a:uLnTx/>
              <a:uFillTx/>
            </a:endParaRPr>
          </a:p>
        </p:txBody>
      </p:sp>
      <p:sp>
        <p:nvSpPr>
          <p:cNvPr id="12" name="Shape 2">
            <a:extLst>
              <a:ext uri="{FF2B5EF4-FFF2-40B4-BE49-F238E27FC236}">
                <a16:creationId xmlns:a16="http://schemas.microsoft.com/office/drawing/2014/main" id="{3FC2A46A-92C7-E9A5-F4E5-7B4E378D3CEF}"/>
              </a:ext>
            </a:extLst>
          </p:cNvPr>
          <p:cNvSpPr/>
          <p:nvPr/>
        </p:nvSpPr>
        <p:spPr>
          <a:xfrm>
            <a:off x="7408188" y="1855827"/>
            <a:ext cx="6477953" cy="1905596"/>
          </a:xfrm>
          <a:prstGeom prst="roundRect">
            <a:avLst>
              <a:gd name="adj" fmla="val 4268"/>
            </a:avLst>
          </a:prstGeom>
          <a:solidFill>
            <a:srgbClr val="CCF1FF"/>
          </a:solidFill>
          <a:ln w="7620">
            <a:solidFill>
              <a:srgbClr val="B2D7E5"/>
            </a:solidFill>
            <a:prstDash val="solid"/>
          </a:ln>
        </p:spPr>
        <p:txBody>
          <a:bodyPr/>
          <a:lstStyle/>
          <a:p>
            <a:endParaRPr lang=""/>
          </a:p>
        </p:txBody>
      </p:sp>
      <p:sp>
        <p:nvSpPr>
          <p:cNvPr id="13" name="Shape 3">
            <a:extLst>
              <a:ext uri="{FF2B5EF4-FFF2-40B4-BE49-F238E27FC236}">
                <a16:creationId xmlns:a16="http://schemas.microsoft.com/office/drawing/2014/main" id="{12E50770-5B2D-5A46-8431-C3376CE6B5AB}"/>
              </a:ext>
            </a:extLst>
          </p:cNvPr>
          <p:cNvSpPr/>
          <p:nvPr/>
        </p:nvSpPr>
        <p:spPr>
          <a:xfrm>
            <a:off x="13134380" y="2049423"/>
            <a:ext cx="558165" cy="558165"/>
          </a:xfrm>
          <a:prstGeom prst="roundRect">
            <a:avLst>
              <a:gd name="adj" fmla="val 16380614"/>
            </a:avLst>
          </a:prstGeom>
          <a:solidFill>
            <a:srgbClr val="00AEEF"/>
          </a:solidFill>
          <a:ln/>
        </p:spPr>
        <p:txBody>
          <a:bodyPr/>
          <a:lstStyle/>
          <a:p>
            <a:endParaRPr lang=""/>
          </a:p>
        </p:txBody>
      </p:sp>
      <p:pic>
        <p:nvPicPr>
          <p:cNvPr id="14" name="Image 0" descr="preencoded.png">
            <a:extLst>
              <a:ext uri="{FF2B5EF4-FFF2-40B4-BE49-F238E27FC236}">
                <a16:creationId xmlns:a16="http://schemas.microsoft.com/office/drawing/2014/main" id="{185F4CAA-5F70-0A5A-5D46-C4992E6C50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87970" y="2202894"/>
            <a:ext cx="251103" cy="251103"/>
          </a:xfrm>
          <a:prstGeom prst="rect">
            <a:avLst/>
          </a:prstGeom>
        </p:spPr>
      </p:pic>
      <p:sp>
        <p:nvSpPr>
          <p:cNvPr id="15" name="Text 4">
            <a:extLst>
              <a:ext uri="{FF2B5EF4-FFF2-40B4-BE49-F238E27FC236}">
                <a16:creationId xmlns:a16="http://schemas.microsoft.com/office/drawing/2014/main" id="{023FCF49-1254-8BA7-B98B-BDFB3672423A}"/>
              </a:ext>
            </a:extLst>
          </p:cNvPr>
          <p:cNvSpPr/>
          <p:nvPr/>
        </p:nvSpPr>
        <p:spPr>
          <a:xfrm>
            <a:off x="11366778" y="2793563"/>
            <a:ext cx="2325767" cy="290632"/>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السياسية</a:t>
            </a:r>
            <a:endParaRPr kumimoji="0" lang="en-US" sz="1800" b="0" i="0" u="none" strike="noStrike" kern="0" cap="none" spc="0" normalizeH="0" baseline="0" noProof="0" dirty="0">
              <a:ln>
                <a:noFill/>
              </a:ln>
              <a:solidFill>
                <a:prstClr val="black"/>
              </a:solidFill>
              <a:effectLst/>
              <a:uLnTx/>
              <a:uFillTx/>
            </a:endParaRPr>
          </a:p>
        </p:txBody>
      </p:sp>
      <p:sp>
        <p:nvSpPr>
          <p:cNvPr id="16" name="Text 5">
            <a:extLst>
              <a:ext uri="{FF2B5EF4-FFF2-40B4-BE49-F238E27FC236}">
                <a16:creationId xmlns:a16="http://schemas.microsoft.com/office/drawing/2014/main" id="{372AC632-BD33-096C-3670-441AF27DBD9A}"/>
              </a:ext>
            </a:extLst>
          </p:cNvPr>
          <p:cNvSpPr/>
          <p:nvPr/>
        </p:nvSpPr>
        <p:spPr>
          <a:xfrm>
            <a:off x="7601783" y="3195757"/>
            <a:ext cx="609076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السياسات الحكومية، القوانين،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الاستقرار</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السياسي</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مثل التغييرات فى الضرائب</a:t>
            </a:r>
          </a:p>
          <a:p>
            <a:pPr marL="0" marR="0" lvl="0" indent="0" algn="r" defTabSz="914400" rtl="1" eaLnBrk="1" fontAlgn="auto" latinLnBrk="0" hangingPunct="1">
              <a:lnSpc>
                <a:spcPts val="2300"/>
              </a:lnSpc>
              <a:spcBef>
                <a:spcPts val="0"/>
              </a:spcBef>
              <a:spcAft>
                <a:spcPts val="0"/>
              </a:spcAft>
              <a:buClrTx/>
              <a:buSzTx/>
              <a:buFontTx/>
              <a:buNone/>
              <a:tabLst/>
              <a:defRPr/>
            </a:pP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او التنظيمات الحكومية</a:t>
            </a:r>
            <a:endParaRPr kumimoji="0" lang="en-US" sz="1400" b="0" i="0" u="none" strike="noStrike" kern="0" cap="none" spc="0" normalizeH="0" baseline="0" noProof="0" dirty="0">
              <a:ln>
                <a:noFill/>
              </a:ln>
              <a:solidFill>
                <a:prstClr val="black"/>
              </a:solidFill>
              <a:effectLst/>
              <a:uLnTx/>
              <a:uFillTx/>
            </a:endParaRPr>
          </a:p>
        </p:txBody>
      </p:sp>
      <p:sp>
        <p:nvSpPr>
          <p:cNvPr id="17" name="Shape 6">
            <a:extLst>
              <a:ext uri="{FF2B5EF4-FFF2-40B4-BE49-F238E27FC236}">
                <a16:creationId xmlns:a16="http://schemas.microsoft.com/office/drawing/2014/main" id="{C2164329-CB31-1C96-81F7-9046308F2A7F}"/>
              </a:ext>
            </a:extLst>
          </p:cNvPr>
          <p:cNvSpPr/>
          <p:nvPr/>
        </p:nvSpPr>
        <p:spPr>
          <a:xfrm>
            <a:off x="744260" y="1855827"/>
            <a:ext cx="6477953" cy="1905596"/>
          </a:xfrm>
          <a:prstGeom prst="roundRect">
            <a:avLst>
              <a:gd name="adj" fmla="val 4268"/>
            </a:avLst>
          </a:prstGeom>
          <a:solidFill>
            <a:srgbClr val="CCF1FF"/>
          </a:solidFill>
          <a:ln w="7620">
            <a:solidFill>
              <a:srgbClr val="B2D7E5"/>
            </a:solidFill>
            <a:prstDash val="solid"/>
          </a:ln>
        </p:spPr>
        <p:txBody>
          <a:bodyPr/>
          <a:lstStyle/>
          <a:p>
            <a:endParaRPr lang=""/>
          </a:p>
        </p:txBody>
      </p:sp>
      <p:sp>
        <p:nvSpPr>
          <p:cNvPr id="21" name="Shape 7">
            <a:extLst>
              <a:ext uri="{FF2B5EF4-FFF2-40B4-BE49-F238E27FC236}">
                <a16:creationId xmlns:a16="http://schemas.microsoft.com/office/drawing/2014/main" id="{07FA8CB1-BF7B-A81E-9B1A-959EE8640502}"/>
              </a:ext>
            </a:extLst>
          </p:cNvPr>
          <p:cNvSpPr/>
          <p:nvPr/>
        </p:nvSpPr>
        <p:spPr>
          <a:xfrm>
            <a:off x="6470452" y="2049423"/>
            <a:ext cx="558165" cy="558165"/>
          </a:xfrm>
          <a:prstGeom prst="roundRect">
            <a:avLst>
              <a:gd name="adj" fmla="val 16380614"/>
            </a:avLst>
          </a:prstGeom>
          <a:solidFill>
            <a:srgbClr val="00AEEF"/>
          </a:solidFill>
          <a:ln/>
        </p:spPr>
        <p:txBody>
          <a:bodyPr/>
          <a:lstStyle/>
          <a:p>
            <a:endParaRPr lang=""/>
          </a:p>
        </p:txBody>
      </p:sp>
      <p:pic>
        <p:nvPicPr>
          <p:cNvPr id="22" name="Image 1" descr="preencoded.png">
            <a:extLst>
              <a:ext uri="{FF2B5EF4-FFF2-40B4-BE49-F238E27FC236}">
                <a16:creationId xmlns:a16="http://schemas.microsoft.com/office/drawing/2014/main" id="{7043B2B9-CE7D-204D-A849-449DA9C169B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24042" y="2202894"/>
            <a:ext cx="251103" cy="251103"/>
          </a:xfrm>
          <a:prstGeom prst="rect">
            <a:avLst/>
          </a:prstGeom>
        </p:spPr>
      </p:pic>
      <p:sp>
        <p:nvSpPr>
          <p:cNvPr id="23" name="Text 8">
            <a:extLst>
              <a:ext uri="{FF2B5EF4-FFF2-40B4-BE49-F238E27FC236}">
                <a16:creationId xmlns:a16="http://schemas.microsoft.com/office/drawing/2014/main" id="{369A7309-4748-3B74-AD91-21F03CAAE451}"/>
              </a:ext>
            </a:extLst>
          </p:cNvPr>
          <p:cNvSpPr/>
          <p:nvPr/>
        </p:nvSpPr>
        <p:spPr>
          <a:xfrm>
            <a:off x="4702850" y="2793563"/>
            <a:ext cx="2325767" cy="290632"/>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الاقتصادية</a:t>
            </a:r>
            <a:endParaRPr kumimoji="0" lang="en-US" sz="1800" b="0" i="0" u="none" strike="noStrike" kern="0" cap="none" spc="0" normalizeH="0" baseline="0" noProof="0" dirty="0">
              <a:ln>
                <a:noFill/>
              </a:ln>
              <a:solidFill>
                <a:prstClr val="black"/>
              </a:solidFill>
              <a:effectLst/>
              <a:uLnTx/>
              <a:uFillTx/>
            </a:endParaRPr>
          </a:p>
        </p:txBody>
      </p:sp>
      <p:sp>
        <p:nvSpPr>
          <p:cNvPr id="24" name="Text 9">
            <a:extLst>
              <a:ext uri="{FF2B5EF4-FFF2-40B4-BE49-F238E27FC236}">
                <a16:creationId xmlns:a16="http://schemas.microsoft.com/office/drawing/2014/main" id="{B8BC43D7-B56F-26FB-C934-57DDB78133ED}"/>
              </a:ext>
            </a:extLst>
          </p:cNvPr>
          <p:cNvSpPr/>
          <p:nvPr/>
        </p:nvSpPr>
        <p:spPr>
          <a:xfrm>
            <a:off x="937855" y="3195757"/>
            <a:ext cx="609076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النمو الاقتصادي، التضخم،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القوة</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الشرائية</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،زيادة فى معدل البطالة قد تؤثر</a:t>
            </a:r>
          </a:p>
          <a:p>
            <a:pPr marL="0" marR="0" lvl="0" indent="0" algn="r" defTabSz="914400" rtl="1" eaLnBrk="1" fontAlgn="auto" latinLnBrk="0" hangingPunct="1">
              <a:lnSpc>
                <a:spcPts val="2300"/>
              </a:lnSpc>
              <a:spcBef>
                <a:spcPts val="0"/>
              </a:spcBef>
              <a:spcAft>
                <a:spcPts val="0"/>
              </a:spcAft>
              <a:buClrTx/>
              <a:buSzTx/>
              <a:buFontTx/>
              <a:buNone/>
              <a:tabLst/>
              <a:defRPr/>
            </a:pP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على قوة الشراء</a:t>
            </a:r>
            <a:endParaRPr kumimoji="0" lang="en-US" sz="1400" b="0" i="0" u="none" strike="noStrike" kern="0" cap="none" spc="0" normalizeH="0" baseline="0" noProof="0" dirty="0">
              <a:ln>
                <a:noFill/>
              </a:ln>
              <a:solidFill>
                <a:prstClr val="black"/>
              </a:solidFill>
              <a:effectLst/>
              <a:uLnTx/>
              <a:uFillTx/>
            </a:endParaRPr>
          </a:p>
        </p:txBody>
      </p:sp>
      <p:sp>
        <p:nvSpPr>
          <p:cNvPr id="26" name="Shape 10">
            <a:extLst>
              <a:ext uri="{FF2B5EF4-FFF2-40B4-BE49-F238E27FC236}">
                <a16:creationId xmlns:a16="http://schemas.microsoft.com/office/drawing/2014/main" id="{88E345CD-D041-A868-7E4C-76C526669B90}"/>
              </a:ext>
            </a:extLst>
          </p:cNvPr>
          <p:cNvSpPr/>
          <p:nvPr/>
        </p:nvSpPr>
        <p:spPr>
          <a:xfrm>
            <a:off x="7408188" y="3872984"/>
            <a:ext cx="6477953" cy="1905596"/>
          </a:xfrm>
          <a:prstGeom prst="roundRect">
            <a:avLst>
              <a:gd name="adj" fmla="val 4268"/>
            </a:avLst>
          </a:prstGeom>
          <a:solidFill>
            <a:srgbClr val="CCF1FF"/>
          </a:solidFill>
          <a:ln w="7620">
            <a:solidFill>
              <a:srgbClr val="B2D7E5"/>
            </a:solidFill>
            <a:prstDash val="solid"/>
          </a:ln>
        </p:spPr>
        <p:txBody>
          <a:bodyPr/>
          <a:lstStyle/>
          <a:p>
            <a:endParaRPr lang=""/>
          </a:p>
        </p:txBody>
      </p:sp>
      <p:sp>
        <p:nvSpPr>
          <p:cNvPr id="27" name="Shape 11">
            <a:extLst>
              <a:ext uri="{FF2B5EF4-FFF2-40B4-BE49-F238E27FC236}">
                <a16:creationId xmlns:a16="http://schemas.microsoft.com/office/drawing/2014/main" id="{9CC40F92-331E-D105-7310-579CE62BD7E7}"/>
              </a:ext>
            </a:extLst>
          </p:cNvPr>
          <p:cNvSpPr/>
          <p:nvPr/>
        </p:nvSpPr>
        <p:spPr>
          <a:xfrm>
            <a:off x="13134380" y="4066580"/>
            <a:ext cx="558165" cy="558165"/>
          </a:xfrm>
          <a:prstGeom prst="roundRect">
            <a:avLst>
              <a:gd name="adj" fmla="val 16380614"/>
            </a:avLst>
          </a:prstGeom>
          <a:solidFill>
            <a:srgbClr val="00AEEF"/>
          </a:solidFill>
          <a:ln/>
        </p:spPr>
        <p:txBody>
          <a:bodyPr/>
          <a:lstStyle/>
          <a:p>
            <a:endParaRPr lang=""/>
          </a:p>
        </p:txBody>
      </p:sp>
      <p:pic>
        <p:nvPicPr>
          <p:cNvPr id="28" name="Image 2" descr="preencoded.png">
            <a:extLst>
              <a:ext uri="{FF2B5EF4-FFF2-40B4-BE49-F238E27FC236}">
                <a16:creationId xmlns:a16="http://schemas.microsoft.com/office/drawing/2014/main" id="{AC6DBEF1-F78B-6652-C0AF-8499784C83A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87970" y="4220051"/>
            <a:ext cx="251103" cy="251103"/>
          </a:xfrm>
          <a:prstGeom prst="rect">
            <a:avLst/>
          </a:prstGeom>
        </p:spPr>
      </p:pic>
      <p:sp>
        <p:nvSpPr>
          <p:cNvPr id="29" name="Text 12">
            <a:extLst>
              <a:ext uri="{FF2B5EF4-FFF2-40B4-BE49-F238E27FC236}">
                <a16:creationId xmlns:a16="http://schemas.microsoft.com/office/drawing/2014/main" id="{FE329770-A7CB-F209-4BEE-E9EEE3386AFF}"/>
              </a:ext>
            </a:extLst>
          </p:cNvPr>
          <p:cNvSpPr/>
          <p:nvPr/>
        </p:nvSpPr>
        <p:spPr>
          <a:xfrm>
            <a:off x="11366778" y="4810720"/>
            <a:ext cx="2325767" cy="290632"/>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الاجتماعية</a:t>
            </a:r>
            <a:endParaRPr kumimoji="0" lang="en-US" sz="1800" b="0" i="0" u="none" strike="noStrike" kern="0" cap="none" spc="0" normalizeH="0" baseline="0" noProof="0" dirty="0">
              <a:ln>
                <a:noFill/>
              </a:ln>
              <a:solidFill>
                <a:prstClr val="black"/>
              </a:solidFill>
              <a:effectLst/>
              <a:uLnTx/>
              <a:uFillTx/>
            </a:endParaRPr>
          </a:p>
        </p:txBody>
      </p:sp>
      <p:sp>
        <p:nvSpPr>
          <p:cNvPr id="30" name="Text 13">
            <a:extLst>
              <a:ext uri="{FF2B5EF4-FFF2-40B4-BE49-F238E27FC236}">
                <a16:creationId xmlns:a16="http://schemas.microsoft.com/office/drawing/2014/main" id="{F1EEBBEE-CD08-2B41-8558-710039E2A92D}"/>
              </a:ext>
            </a:extLst>
          </p:cNvPr>
          <p:cNvSpPr/>
          <p:nvPr/>
        </p:nvSpPr>
        <p:spPr>
          <a:xfrm>
            <a:off x="7601783" y="5212913"/>
            <a:ext cx="609076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القيم الثقافية، </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توحهات الاستدامة البيئية</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الاتجاهات</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الاجتماعية</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،تفضيلات </a:t>
            </a:r>
          </a:p>
          <a:p>
            <a:pPr marL="0" marR="0" lvl="0" indent="0" algn="r" defTabSz="914400" rtl="1" eaLnBrk="1" fontAlgn="auto" latinLnBrk="0" hangingPunct="1">
              <a:lnSpc>
                <a:spcPts val="2300"/>
              </a:lnSpc>
              <a:spcBef>
                <a:spcPts val="0"/>
              </a:spcBef>
              <a:spcAft>
                <a:spcPts val="0"/>
              </a:spcAft>
              <a:buClrTx/>
              <a:buSzTx/>
              <a:buFontTx/>
              <a:buNone/>
              <a:tabLst/>
              <a:defRPr/>
            </a:pP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السكان الحدد</a:t>
            </a:r>
            <a:endParaRPr kumimoji="0" lang="en-US" sz="1400" b="0" i="0" u="none" strike="noStrike" kern="0" cap="none" spc="0" normalizeH="0" baseline="0" noProof="0" dirty="0">
              <a:ln>
                <a:noFill/>
              </a:ln>
              <a:solidFill>
                <a:prstClr val="black"/>
              </a:solidFill>
              <a:effectLst/>
              <a:uLnTx/>
              <a:uFillTx/>
            </a:endParaRPr>
          </a:p>
        </p:txBody>
      </p:sp>
      <p:sp>
        <p:nvSpPr>
          <p:cNvPr id="31" name="Shape 14">
            <a:extLst>
              <a:ext uri="{FF2B5EF4-FFF2-40B4-BE49-F238E27FC236}">
                <a16:creationId xmlns:a16="http://schemas.microsoft.com/office/drawing/2014/main" id="{C4502743-081F-767E-4FAC-107FD5A0DF8D}"/>
              </a:ext>
            </a:extLst>
          </p:cNvPr>
          <p:cNvSpPr/>
          <p:nvPr/>
        </p:nvSpPr>
        <p:spPr>
          <a:xfrm>
            <a:off x="744260" y="3937159"/>
            <a:ext cx="6477953" cy="1841421"/>
          </a:xfrm>
          <a:prstGeom prst="roundRect">
            <a:avLst>
              <a:gd name="adj" fmla="val 4268"/>
            </a:avLst>
          </a:prstGeom>
          <a:solidFill>
            <a:srgbClr val="CCF1FF"/>
          </a:solidFill>
          <a:ln w="7620">
            <a:solidFill>
              <a:srgbClr val="B2D7E5"/>
            </a:solidFill>
            <a:prstDash val="solid"/>
          </a:ln>
        </p:spPr>
        <p:txBody>
          <a:bodyPr/>
          <a:lstStyle/>
          <a:p>
            <a:endParaRPr lang=""/>
          </a:p>
        </p:txBody>
      </p:sp>
      <p:sp>
        <p:nvSpPr>
          <p:cNvPr id="32" name="Shape 15">
            <a:extLst>
              <a:ext uri="{FF2B5EF4-FFF2-40B4-BE49-F238E27FC236}">
                <a16:creationId xmlns:a16="http://schemas.microsoft.com/office/drawing/2014/main" id="{2DCBAABB-E254-54D6-825C-86FFA9F921F4}"/>
              </a:ext>
            </a:extLst>
          </p:cNvPr>
          <p:cNvSpPr/>
          <p:nvPr/>
        </p:nvSpPr>
        <p:spPr>
          <a:xfrm>
            <a:off x="6470452" y="4066580"/>
            <a:ext cx="558165" cy="558165"/>
          </a:xfrm>
          <a:prstGeom prst="roundRect">
            <a:avLst>
              <a:gd name="adj" fmla="val 16380614"/>
            </a:avLst>
          </a:prstGeom>
          <a:solidFill>
            <a:srgbClr val="00AEEF"/>
          </a:solidFill>
          <a:ln/>
        </p:spPr>
        <p:txBody>
          <a:bodyPr/>
          <a:lstStyle/>
          <a:p>
            <a:endParaRPr lang=""/>
          </a:p>
        </p:txBody>
      </p:sp>
      <p:pic>
        <p:nvPicPr>
          <p:cNvPr id="33" name="Image 3" descr="preencoded.png">
            <a:extLst>
              <a:ext uri="{FF2B5EF4-FFF2-40B4-BE49-F238E27FC236}">
                <a16:creationId xmlns:a16="http://schemas.microsoft.com/office/drawing/2014/main" id="{5E89BB6F-F850-12D0-1D2A-64DEC7AD959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24042" y="4220051"/>
            <a:ext cx="251103" cy="251103"/>
          </a:xfrm>
          <a:prstGeom prst="rect">
            <a:avLst/>
          </a:prstGeom>
        </p:spPr>
      </p:pic>
      <p:sp>
        <p:nvSpPr>
          <p:cNvPr id="34" name="Text 16">
            <a:extLst>
              <a:ext uri="{FF2B5EF4-FFF2-40B4-BE49-F238E27FC236}">
                <a16:creationId xmlns:a16="http://schemas.microsoft.com/office/drawing/2014/main" id="{F9C870FF-80F4-94FD-543C-FBC8E1668DD7}"/>
              </a:ext>
            </a:extLst>
          </p:cNvPr>
          <p:cNvSpPr/>
          <p:nvPr/>
        </p:nvSpPr>
        <p:spPr>
          <a:xfrm>
            <a:off x="4702850" y="4810720"/>
            <a:ext cx="2325767" cy="290632"/>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التقنية</a:t>
            </a:r>
            <a:endParaRPr kumimoji="0" lang="en-US" sz="1800" b="0" i="0" u="none" strike="noStrike" kern="0" cap="none" spc="0" normalizeH="0" baseline="0" noProof="0" dirty="0">
              <a:ln>
                <a:noFill/>
              </a:ln>
              <a:solidFill>
                <a:prstClr val="black"/>
              </a:solidFill>
              <a:effectLst/>
              <a:uLnTx/>
              <a:uFillTx/>
            </a:endParaRPr>
          </a:p>
        </p:txBody>
      </p:sp>
      <p:sp>
        <p:nvSpPr>
          <p:cNvPr id="35" name="Text 17">
            <a:extLst>
              <a:ext uri="{FF2B5EF4-FFF2-40B4-BE49-F238E27FC236}">
                <a16:creationId xmlns:a16="http://schemas.microsoft.com/office/drawing/2014/main" id="{496B1504-12E9-0874-2961-600AA21EB3EE}"/>
              </a:ext>
            </a:extLst>
          </p:cNvPr>
          <p:cNvSpPr/>
          <p:nvPr/>
        </p:nvSpPr>
        <p:spPr>
          <a:xfrm>
            <a:off x="937855" y="5212913"/>
            <a:ext cx="609076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الابتكارات التكنولوجية، البنية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التحتية</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الرقمية</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تطور الإنترنت ،نمو الذكاء الاصطناعى</a:t>
            </a:r>
            <a:endParaRPr kumimoji="0" lang="en-US" sz="1400" b="0" i="0" u="none" strike="noStrike" kern="0" cap="none" spc="0" normalizeH="0" baseline="0" noProof="0" dirty="0">
              <a:ln>
                <a:noFill/>
              </a:ln>
              <a:solidFill>
                <a:prstClr val="black"/>
              </a:solidFill>
              <a:effectLst/>
              <a:uLnTx/>
              <a:uFillTx/>
            </a:endParaRPr>
          </a:p>
        </p:txBody>
      </p:sp>
      <p:sp>
        <p:nvSpPr>
          <p:cNvPr id="36" name="Shape 18">
            <a:extLst>
              <a:ext uri="{FF2B5EF4-FFF2-40B4-BE49-F238E27FC236}">
                <a16:creationId xmlns:a16="http://schemas.microsoft.com/office/drawing/2014/main" id="{B5A9F841-B4F5-AAFE-A223-085157407DA4}"/>
              </a:ext>
            </a:extLst>
          </p:cNvPr>
          <p:cNvSpPr/>
          <p:nvPr/>
        </p:nvSpPr>
        <p:spPr>
          <a:xfrm>
            <a:off x="7408188" y="5890141"/>
            <a:ext cx="6477953" cy="1831181"/>
          </a:xfrm>
          <a:prstGeom prst="roundRect">
            <a:avLst>
              <a:gd name="adj" fmla="val 4268"/>
            </a:avLst>
          </a:prstGeom>
          <a:solidFill>
            <a:srgbClr val="CCF1FF"/>
          </a:solidFill>
          <a:ln w="7620">
            <a:solidFill>
              <a:srgbClr val="B2D7E5"/>
            </a:solidFill>
            <a:prstDash val="solid"/>
          </a:ln>
        </p:spPr>
        <p:txBody>
          <a:bodyPr/>
          <a:lstStyle/>
          <a:p>
            <a:endParaRPr lang=""/>
          </a:p>
        </p:txBody>
      </p:sp>
      <p:sp>
        <p:nvSpPr>
          <p:cNvPr id="37" name="Shape 19">
            <a:extLst>
              <a:ext uri="{FF2B5EF4-FFF2-40B4-BE49-F238E27FC236}">
                <a16:creationId xmlns:a16="http://schemas.microsoft.com/office/drawing/2014/main" id="{97D95540-3D76-64C0-75D8-7D69CC32F2C1}"/>
              </a:ext>
            </a:extLst>
          </p:cNvPr>
          <p:cNvSpPr/>
          <p:nvPr/>
        </p:nvSpPr>
        <p:spPr>
          <a:xfrm>
            <a:off x="13134380" y="6083737"/>
            <a:ext cx="558165" cy="558165"/>
          </a:xfrm>
          <a:prstGeom prst="roundRect">
            <a:avLst>
              <a:gd name="adj" fmla="val 16380614"/>
            </a:avLst>
          </a:prstGeom>
          <a:solidFill>
            <a:srgbClr val="00AEEF"/>
          </a:solidFill>
          <a:ln/>
        </p:spPr>
        <p:txBody>
          <a:bodyPr/>
          <a:lstStyle/>
          <a:p>
            <a:endParaRPr lang=""/>
          </a:p>
        </p:txBody>
      </p:sp>
      <p:pic>
        <p:nvPicPr>
          <p:cNvPr id="38" name="Image 4" descr="preencoded.png">
            <a:extLst>
              <a:ext uri="{FF2B5EF4-FFF2-40B4-BE49-F238E27FC236}">
                <a16:creationId xmlns:a16="http://schemas.microsoft.com/office/drawing/2014/main" id="{371CE348-EC2E-635B-17C5-F77B7ACDC62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287970" y="6237208"/>
            <a:ext cx="251103" cy="251103"/>
          </a:xfrm>
          <a:prstGeom prst="rect">
            <a:avLst/>
          </a:prstGeom>
        </p:spPr>
      </p:pic>
      <p:sp>
        <p:nvSpPr>
          <p:cNvPr id="39" name="Text 20">
            <a:extLst>
              <a:ext uri="{FF2B5EF4-FFF2-40B4-BE49-F238E27FC236}">
                <a16:creationId xmlns:a16="http://schemas.microsoft.com/office/drawing/2014/main" id="{CB061895-C6E5-1A46-A00B-28555F15EAEE}"/>
              </a:ext>
            </a:extLst>
          </p:cNvPr>
          <p:cNvSpPr/>
          <p:nvPr/>
        </p:nvSpPr>
        <p:spPr>
          <a:xfrm>
            <a:off x="11366778" y="6827877"/>
            <a:ext cx="2325767" cy="290632"/>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القانونية</a:t>
            </a:r>
            <a:endParaRPr kumimoji="0" lang="en-US" sz="1800" b="0" i="0" u="none" strike="noStrike" kern="0" cap="none" spc="0" normalizeH="0" baseline="0" noProof="0" dirty="0">
              <a:ln>
                <a:noFill/>
              </a:ln>
              <a:solidFill>
                <a:prstClr val="black"/>
              </a:solidFill>
              <a:effectLst/>
              <a:uLnTx/>
              <a:uFillTx/>
            </a:endParaRPr>
          </a:p>
        </p:txBody>
      </p:sp>
      <p:sp>
        <p:nvSpPr>
          <p:cNvPr id="40" name="Text 21">
            <a:extLst>
              <a:ext uri="{FF2B5EF4-FFF2-40B4-BE49-F238E27FC236}">
                <a16:creationId xmlns:a16="http://schemas.microsoft.com/office/drawing/2014/main" id="{D2B9DC2F-DEAA-8169-C1A6-C0E035606921}"/>
              </a:ext>
            </a:extLst>
          </p:cNvPr>
          <p:cNvSpPr/>
          <p:nvPr/>
        </p:nvSpPr>
        <p:spPr>
          <a:xfrm>
            <a:off x="7601783" y="7230070"/>
            <a:ext cx="609076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التشريعات، حقوق الملكية،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قوانين</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الإعلان</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وقوانين حماية البياتات</a:t>
            </a:r>
            <a:endParaRPr kumimoji="0" lang="en-US" sz="1400" b="0" i="0" u="none" strike="noStrike" kern="0" cap="none" spc="0" normalizeH="0" baseline="0" noProof="0" dirty="0">
              <a:ln>
                <a:noFill/>
              </a:ln>
              <a:solidFill>
                <a:prstClr val="black"/>
              </a:solidFill>
              <a:effectLst/>
              <a:uLnTx/>
              <a:uFillTx/>
            </a:endParaRPr>
          </a:p>
        </p:txBody>
      </p:sp>
      <p:sp>
        <p:nvSpPr>
          <p:cNvPr id="41" name="Shape 22">
            <a:extLst>
              <a:ext uri="{FF2B5EF4-FFF2-40B4-BE49-F238E27FC236}">
                <a16:creationId xmlns:a16="http://schemas.microsoft.com/office/drawing/2014/main" id="{DC311620-6647-EF62-EEC9-FF7151742FD4}"/>
              </a:ext>
            </a:extLst>
          </p:cNvPr>
          <p:cNvSpPr/>
          <p:nvPr/>
        </p:nvSpPr>
        <p:spPr>
          <a:xfrm>
            <a:off x="744260" y="5890141"/>
            <a:ext cx="6477953" cy="1841421"/>
          </a:xfrm>
          <a:prstGeom prst="roundRect">
            <a:avLst>
              <a:gd name="adj" fmla="val 4268"/>
            </a:avLst>
          </a:prstGeom>
          <a:solidFill>
            <a:srgbClr val="CCF1FF"/>
          </a:solidFill>
          <a:ln w="7620">
            <a:solidFill>
              <a:srgbClr val="B2D7E5"/>
            </a:solidFill>
            <a:prstDash val="solid"/>
          </a:ln>
        </p:spPr>
        <p:txBody>
          <a:bodyPr/>
          <a:lstStyle/>
          <a:p>
            <a:endParaRPr lang=""/>
          </a:p>
        </p:txBody>
      </p:sp>
      <p:sp>
        <p:nvSpPr>
          <p:cNvPr id="42" name="Shape 23">
            <a:extLst>
              <a:ext uri="{FF2B5EF4-FFF2-40B4-BE49-F238E27FC236}">
                <a16:creationId xmlns:a16="http://schemas.microsoft.com/office/drawing/2014/main" id="{32EB4F2D-351B-0C97-153D-F134A86E8F63}"/>
              </a:ext>
            </a:extLst>
          </p:cNvPr>
          <p:cNvSpPr/>
          <p:nvPr/>
        </p:nvSpPr>
        <p:spPr>
          <a:xfrm>
            <a:off x="6470452" y="6083737"/>
            <a:ext cx="558165" cy="558165"/>
          </a:xfrm>
          <a:prstGeom prst="roundRect">
            <a:avLst>
              <a:gd name="adj" fmla="val 16380614"/>
            </a:avLst>
          </a:prstGeom>
          <a:solidFill>
            <a:srgbClr val="00AEEF"/>
          </a:solidFill>
          <a:ln/>
        </p:spPr>
        <p:txBody>
          <a:bodyPr/>
          <a:lstStyle/>
          <a:p>
            <a:endParaRPr lang=""/>
          </a:p>
        </p:txBody>
      </p:sp>
      <p:pic>
        <p:nvPicPr>
          <p:cNvPr id="43" name="Image 5" descr="preencoded.png">
            <a:extLst>
              <a:ext uri="{FF2B5EF4-FFF2-40B4-BE49-F238E27FC236}">
                <a16:creationId xmlns:a16="http://schemas.microsoft.com/office/drawing/2014/main" id="{30E73AD8-4576-E119-2B2F-77A7E7EBFEC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624042" y="6237208"/>
            <a:ext cx="251103" cy="251103"/>
          </a:xfrm>
          <a:prstGeom prst="rect">
            <a:avLst/>
          </a:prstGeom>
        </p:spPr>
      </p:pic>
      <p:sp>
        <p:nvSpPr>
          <p:cNvPr id="44" name="Text 24">
            <a:extLst>
              <a:ext uri="{FF2B5EF4-FFF2-40B4-BE49-F238E27FC236}">
                <a16:creationId xmlns:a16="http://schemas.microsoft.com/office/drawing/2014/main" id="{AD34F0B3-E0D6-8188-1921-A60337B88978}"/>
              </a:ext>
            </a:extLst>
          </p:cNvPr>
          <p:cNvSpPr/>
          <p:nvPr/>
        </p:nvSpPr>
        <p:spPr>
          <a:xfrm>
            <a:off x="4702850" y="6827877"/>
            <a:ext cx="2325767" cy="290632"/>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البيئية</a:t>
            </a:r>
            <a:endParaRPr kumimoji="0" lang="en-US" sz="1800" b="0" i="0" u="none" strike="noStrike" kern="0" cap="none" spc="0" normalizeH="0" baseline="0" noProof="0" dirty="0">
              <a:ln>
                <a:noFill/>
              </a:ln>
              <a:solidFill>
                <a:prstClr val="black"/>
              </a:solidFill>
              <a:effectLst/>
              <a:uLnTx/>
              <a:uFillTx/>
            </a:endParaRPr>
          </a:p>
        </p:txBody>
      </p:sp>
      <p:sp>
        <p:nvSpPr>
          <p:cNvPr id="45" name="Text 25">
            <a:extLst>
              <a:ext uri="{FF2B5EF4-FFF2-40B4-BE49-F238E27FC236}">
                <a16:creationId xmlns:a16="http://schemas.microsoft.com/office/drawing/2014/main" id="{84A12A73-A46B-3080-6597-74EE955050E9}"/>
              </a:ext>
            </a:extLst>
          </p:cNvPr>
          <p:cNvSpPr/>
          <p:nvPr/>
        </p:nvSpPr>
        <p:spPr>
          <a:xfrm>
            <a:off x="937855" y="7230070"/>
            <a:ext cx="609076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الاستدامة، التغير المناخي،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المسؤولية</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4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البيئية</a:t>
            </a:r>
            <a:r>
              <a:rPr kumimoji="0" lang="ar-EG"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التشريعات البيئية او الكوارث</a:t>
            </a:r>
          </a:p>
          <a:p>
            <a:pPr marL="0" marR="0" lvl="0" indent="0" algn="r" defTabSz="914400" rtl="1" eaLnBrk="1" fontAlgn="auto" latinLnBrk="0" hangingPunct="1">
              <a:lnSpc>
                <a:spcPts val="2300"/>
              </a:lnSpc>
              <a:spcBef>
                <a:spcPts val="0"/>
              </a:spcBef>
              <a:spcAft>
                <a:spcPts val="0"/>
              </a:spcAft>
              <a:buClrTx/>
              <a:buSzTx/>
              <a:buFontTx/>
              <a:buNone/>
              <a:tabLst/>
              <a:defRPr/>
            </a:pPr>
            <a:r>
              <a:rPr lang="ar-EG" sz="1400" kern="0" dirty="0">
                <a:solidFill>
                  <a:srgbClr val="000000"/>
                </a:solidFill>
                <a:latin typeface="Alexandria" pitchFamily="34" charset="0"/>
                <a:cs typeface="Alexandria" pitchFamily="34" charset="-120"/>
              </a:rPr>
              <a:t>الطبيعية</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64379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6697-90D8-A333-CE15-92124A8783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98BC56-06AF-B78D-6E14-1DC6317AF800}"/>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SWOT</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يركز على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الداخل والخارج المباشر للمؤسسة نفسها.هو أداة داخلية أساسًا، تساعد في فهم الوضع الحالي للعلامة أو الحملة من خلال أربع نقاط: القوى (ما نتميز به)، الضعف (ما نحتاج تحسينه)، الفرص (ما يمكن استغلاله خارجيًا)، والتهديدات (ما يهددنا من المنافسين أو السوق).مناسب جدًا للمراحل الأولى من التخطيط عندما نريد تقييمًا سريعًا وشخصيًا للموقف.</a:t>
            </a:r>
          </a:p>
          <a:p>
            <a:pPr marL="0" marR="0" lvl="0" indent="0" algn="just" defTabSz="1097280" rtl="1" eaLnBrk="1" fontAlgn="auto" latinLnBrk="0" hangingPunct="1">
              <a:lnSpc>
                <a:spcPct val="20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109728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PESTEL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يركز على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البيئة الخارجية الكلية فقط، بعيدًا عن المؤسسة.يدرس العوامل الكبرى التي لا نتحكم فيها: السياسية، الاقتصادية، الاجتماعية، التقنية، القانونية، والبيئية.يهدف إلى فهم السياق العام الذي تعمل فيه الحملة، ويكشف مخاطر أو فرص كبيرة قد تؤثر على الجميع في السوق.</a:t>
            </a:r>
          </a:p>
          <a:p>
            <a:pPr marL="0" marR="0" lvl="0" indent="0" algn="just" defTabSz="1097280" rtl="1" eaLnBrk="1" fontAlgn="auto" latinLnBrk="0" hangingPunct="1">
              <a:lnSpc>
                <a:spcPct val="200000"/>
              </a:lnSpc>
              <a:spcBef>
                <a:spcPts val="0"/>
              </a:spcBef>
              <a:spcAft>
                <a:spcPts val="0"/>
              </a:spcAft>
              <a:buClrTx/>
              <a:buSzTx/>
              <a:buFontTx/>
              <a:buNone/>
              <a:tabLst/>
              <a:defRPr/>
            </a:pPr>
            <a:endParaRPr lang="ar-EG" sz="1600" b="1" dirty="0">
              <a:solidFill>
                <a:prstClr val="black"/>
              </a:solidFill>
              <a:latin typeface="Alexandria" pitchFamily="2" charset="-78"/>
              <a:cs typeface="Alexandria" pitchFamily="2" charset="-78"/>
            </a:endParaRPr>
          </a:p>
          <a:p>
            <a:pPr marL="0" marR="0" lvl="0" indent="0" algn="just" defTabSz="109728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الفرق الرئيسي:</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SWOT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يبدأ من "نحن" (داخلي وخارجي مباشر)، بينما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PESTEL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يبدأ من "العالم حولنا" (خارجي كلي فقط).في التخطيط الاستراتيجي، نستخدم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PESTEL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أولاً لرسم الصورة الكبيرة، ثم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SWOT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لنرى كيف تؤثر هذه الصورة علينا تحديدًا.كلاهما مكملان لبعضهما، وليس بديلًا عن الآخر</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18" name="Rectangle 17">
            <a:extLst>
              <a:ext uri="{FF2B5EF4-FFF2-40B4-BE49-F238E27FC236}">
                <a16:creationId xmlns:a16="http://schemas.microsoft.com/office/drawing/2014/main" id="{7861CB53-D8AB-B2CD-F263-B8E85F093D61}"/>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E434D2B-63C7-6C51-B6E3-8B387FFBAA3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A7E36138-E6DE-6E51-A095-404774EEF103}"/>
              </a:ext>
            </a:extLst>
          </p:cNvPr>
          <p:cNvSpPr/>
          <p:nvPr/>
        </p:nvSpPr>
        <p:spPr>
          <a:xfrm>
            <a:off x="6699174" y="766333"/>
            <a:ext cx="3972401" cy="465177"/>
          </a:xfrm>
          <a:prstGeom prst="rect">
            <a:avLst/>
          </a:prstGeom>
          <a:noFill/>
          <a:ln/>
        </p:spPr>
        <p:txBody>
          <a:bodyPr wrap="none" lIns="0" tIns="0" rIns="0" bIns="0" rtlCol="0" anchor="t"/>
          <a:lstStyle/>
          <a:p>
            <a:pPr marL="0" marR="0" lvl="0" indent="0" algn="r" defTabSz="914400" rtl="1" eaLnBrk="1" fontAlgn="auto" latinLnBrk="0" hangingPunct="1">
              <a:lnSpc>
                <a:spcPts val="36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مقارنة بسيطة بين تحليل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SWOT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و تحليل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PESTEL</a:t>
            </a:r>
            <a:endParaRPr kumimoji="0" lang="en-US" sz="2000" b="0" i="0" u="none" strike="noStrike" kern="0" cap="none" spc="0" normalizeH="0" baseline="0" noProof="0" dirty="0">
              <a:ln>
                <a:noFill/>
              </a:ln>
              <a:solidFill>
                <a:srgbClr val="00B0F0"/>
              </a:solidFill>
              <a:effectLst/>
              <a:uLnTx/>
              <a:uFillTx/>
            </a:endParaRPr>
          </a:p>
        </p:txBody>
      </p:sp>
      <p:sp>
        <p:nvSpPr>
          <p:cNvPr id="11" name="Text 1">
            <a:extLst>
              <a:ext uri="{FF2B5EF4-FFF2-40B4-BE49-F238E27FC236}">
                <a16:creationId xmlns:a16="http://schemas.microsoft.com/office/drawing/2014/main" id="{922C2DDB-2FC9-765A-778D-27E09C3F1BF5}"/>
              </a:ext>
            </a:extLst>
          </p:cNvPr>
          <p:cNvSpPr/>
          <p:nvPr/>
        </p:nvSpPr>
        <p:spPr>
          <a:xfrm>
            <a:off x="744260" y="1128054"/>
            <a:ext cx="1314188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3191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39B45-4960-41B9-7F8A-06F06279C0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BCA8B-29AA-409A-EE23-12EB3D5FE07E}"/>
              </a:ext>
            </a:extLst>
          </p:cNvPr>
          <p:cNvSpPr/>
          <p:nvPr/>
        </p:nvSpPr>
        <p:spPr>
          <a:xfrm>
            <a:off x="363306"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الحملة المختارة: حملة إطلاق منتج جديد لمشروب غازي قليل السكر من شركة محلية (مثل "كوكا كولا محلية" افتراضية) تستهدف الشباب في السوق العربية، لمواجهة الاتجاه الصحي المتزايد</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1097280" rtl="1" eaLnBrk="1" fontAlgn="auto" latinLnBrk="0" hangingPunct="1">
              <a:lnSpc>
                <a:spcPct val="200000"/>
              </a:lnSpc>
              <a:spcBef>
                <a:spcPts val="0"/>
              </a:spcBef>
              <a:spcAft>
                <a:spcPts val="0"/>
              </a:spcAft>
              <a:buClrTx/>
              <a:buSzTx/>
              <a:buFontTx/>
              <a:buAutoNum type="arabicPeriod"/>
              <a:tabLst/>
              <a:defRPr/>
            </a:pPr>
            <a:r>
              <a:rPr kumimoji="0" lang="ar-EG" sz="1600" b="1" i="0" u="none" strike="noStrike" kern="1200" cap="none" spc="0" normalizeH="0" baseline="0" noProof="0" dirty="0">
                <a:ln>
                  <a:noFill/>
                </a:ln>
                <a:solidFill>
                  <a:srgbClr val="004F88"/>
                </a:solidFill>
                <a:effectLst/>
                <a:uLnTx/>
                <a:uFillTx/>
                <a:latin typeface="Alexandria" pitchFamily="2" charset="-78"/>
                <a:ea typeface="+mn-ea"/>
                <a:cs typeface="Alexandria" pitchFamily="2" charset="-78"/>
              </a:rPr>
              <a:t>تطبيق المثال على تحليل </a:t>
            </a:r>
            <a:r>
              <a:rPr kumimoji="0" lang="en-US" sz="1600" b="1" i="0" u="none" strike="noStrike" kern="1200" cap="none" spc="0" normalizeH="0" baseline="0" noProof="0" dirty="0">
                <a:ln>
                  <a:noFill/>
                </a:ln>
                <a:solidFill>
                  <a:srgbClr val="004F88"/>
                </a:solidFill>
                <a:effectLst/>
                <a:uLnTx/>
                <a:uFillTx/>
                <a:latin typeface="Alexandria" pitchFamily="2" charset="-78"/>
                <a:ea typeface="+mn-ea"/>
                <a:cs typeface="Alexandria" pitchFamily="2" charset="-78"/>
              </a:rPr>
              <a:t>SWOT </a:t>
            </a:r>
            <a:r>
              <a:rPr kumimoji="0" lang="ar-EG" sz="1600" b="1" i="0" u="none" strike="noStrike" kern="1200" cap="none" spc="0" normalizeH="0" baseline="0" noProof="0" dirty="0">
                <a:ln>
                  <a:noFill/>
                </a:ln>
                <a:solidFill>
                  <a:srgbClr val="004F88"/>
                </a:solidFill>
                <a:effectLst/>
                <a:uLnTx/>
                <a:uFillTx/>
                <a:latin typeface="Alexandria" pitchFamily="2" charset="-78"/>
                <a:ea typeface="+mn-ea"/>
                <a:cs typeface="Alexandria" pitchFamily="2" charset="-78"/>
              </a:rPr>
              <a:t>التركيز على المؤسسة نفسها والمنافسة المباشرة:</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القوى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Strengths</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علامة تجارية محلية معروفة منذ عقود، شبكة توزيع قوية في المتاجر المحلية، سعر تنافسي أقل من العلامات العالمية.</a:t>
            </a:r>
          </a:p>
          <a:p>
            <a:pPr marL="285750" lvl="0" indent="-285750" algn="just" defTabSz="1097280" rtl="1">
              <a:lnSpc>
                <a:spcPct val="200000"/>
              </a:lnSpc>
              <a:buFont typeface="Arial" panose="020B0604020202020204" pitchFamily="34" charset="0"/>
              <a:buChar char="•"/>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الضعف </a:t>
            </a:r>
            <a:r>
              <a:rPr lang="en-US" sz="1600" dirty="0">
                <a:solidFill>
                  <a:prstClr val="black"/>
                </a:solidFill>
                <a:latin typeface="Alexandria" pitchFamily="2" charset="-78"/>
                <a:cs typeface="Alexandria" pitchFamily="2" charset="-78"/>
              </a:rPr>
              <a:t>:</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Weaknesses</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صورة ذهنية قديمة مرتبطة بالسكر العالي والسمنة، حملات إعلانية سابقة غير موجهة للشباب الرقمي، ضعف في الحضور على منصات مثل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TikTok</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الفرص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Opportunities</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:زيادة الوعي الصحي بين الشباب، انتشار اتجاه "اللياقة البدنية"، إمكانية الشراكة مع مؤثرين رياضيين محليين.</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التهديدات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Threats</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:منافسة شديدة من علامات عالمية مثل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Pepsi Zero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Red Bull،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مناهضة للمشروبات الغازية من منظمات صحية، تقلبات أسعار المواد الخام.</a:t>
            </a:r>
          </a:p>
          <a:p>
            <a:pPr marR="0" lvl="0" algn="just" defTabSz="109728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هذا التحليل يساعد الشركة على استغلال قوتها في التوزيع لمواجهة التهديدات، مثل إطلاق نسخة قليلة السكر بسرعة.</a:t>
            </a:r>
          </a:p>
        </p:txBody>
      </p:sp>
      <p:sp>
        <p:nvSpPr>
          <p:cNvPr id="18" name="Rectangle 17">
            <a:extLst>
              <a:ext uri="{FF2B5EF4-FFF2-40B4-BE49-F238E27FC236}">
                <a16:creationId xmlns:a16="http://schemas.microsoft.com/office/drawing/2014/main" id="{8A96647B-719A-64FD-5127-BF204E741306}"/>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3F7DAFB-DD9D-A58D-FB5C-94FBB642D99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099F0C3D-EA30-0A1C-94E6-D3BC6B62B703}"/>
              </a:ext>
            </a:extLst>
          </p:cNvPr>
          <p:cNvSpPr/>
          <p:nvPr/>
        </p:nvSpPr>
        <p:spPr>
          <a:xfrm>
            <a:off x="7346031" y="811705"/>
            <a:ext cx="3972401" cy="465177"/>
          </a:xfrm>
          <a:prstGeom prst="rect">
            <a:avLst/>
          </a:prstGeom>
          <a:noFill/>
          <a:ln/>
        </p:spPr>
        <p:txBody>
          <a:bodyPr wrap="none" lIns="0" tIns="0" rIns="0" bIns="0" rtlCol="0" anchor="t"/>
          <a:lstStyle/>
          <a:p>
            <a:pPr marL="0" marR="0" lvl="0" indent="0" algn="r" defTabSz="914400" rtl="1" eaLnBrk="1" fontAlgn="auto" latinLnBrk="0" hangingPunct="1">
              <a:lnSpc>
                <a:spcPts val="36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عملي على تحليل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SWOT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وتحليل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PESTEL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في حملة اتصالية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1" name="Text 1">
            <a:extLst>
              <a:ext uri="{FF2B5EF4-FFF2-40B4-BE49-F238E27FC236}">
                <a16:creationId xmlns:a16="http://schemas.microsoft.com/office/drawing/2014/main" id="{B1439E1C-E4DA-49EA-7CBB-94166D49E2B0}"/>
              </a:ext>
            </a:extLst>
          </p:cNvPr>
          <p:cNvSpPr/>
          <p:nvPr/>
        </p:nvSpPr>
        <p:spPr>
          <a:xfrm>
            <a:off x="744260" y="1128054"/>
            <a:ext cx="1314188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32639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9F3EA-3341-F2F8-32ED-D675BFA84B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821EBF-319D-E263-77CC-D9C4E3B133E2}"/>
              </a:ext>
            </a:extLst>
          </p:cNvPr>
          <p:cNvSpPr/>
          <p:nvPr/>
        </p:nvSpPr>
        <p:spPr>
          <a:xfrm>
            <a:off x="216518" y="1425710"/>
            <a:ext cx="14081407" cy="6501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1097280" rtl="1">
              <a:lnSpc>
                <a:spcPct val="200000"/>
              </a:lnSpc>
              <a:defRPr/>
            </a:pPr>
            <a:r>
              <a:rPr kumimoji="0" lang="ar-EG" sz="1600" b="1" i="0" u="none" strike="noStrike" kern="1200" cap="none" spc="0" normalizeH="0" baseline="0" noProof="0" dirty="0">
                <a:ln>
                  <a:noFill/>
                </a:ln>
                <a:solidFill>
                  <a:srgbClr val="004F88"/>
                </a:solidFill>
                <a:effectLst/>
                <a:uLnTx/>
                <a:uFillTx/>
                <a:latin typeface="Alexandria" pitchFamily="2" charset="-78"/>
                <a:ea typeface="+mn-ea"/>
                <a:cs typeface="Alexandria" pitchFamily="2" charset="-78"/>
              </a:rPr>
              <a:t>2. تطبيق  المثال على تحليل </a:t>
            </a:r>
            <a:r>
              <a:rPr lang="en-US" sz="1600" b="1" dirty="0">
                <a:solidFill>
                  <a:srgbClr val="004F88"/>
                </a:solidFill>
                <a:latin typeface="Alexandria" pitchFamily="2" charset="-78"/>
                <a:cs typeface="Alexandria" pitchFamily="2" charset="-78"/>
              </a:rPr>
              <a:t>PESTEL</a:t>
            </a:r>
            <a:r>
              <a:rPr kumimoji="0" lang="ar-EG" sz="1600" b="1" i="0" u="none" strike="noStrike" kern="1200" cap="none" spc="0" normalizeH="0" baseline="0" noProof="0" dirty="0">
                <a:ln>
                  <a:noFill/>
                </a:ln>
                <a:solidFill>
                  <a:srgbClr val="004F88"/>
                </a:solidFill>
                <a:effectLst/>
                <a:uLnTx/>
                <a:uFillTx/>
                <a:latin typeface="Alexandria" pitchFamily="2" charset="-78"/>
                <a:ea typeface="+mn-ea"/>
                <a:cs typeface="Alexandria" pitchFamily="2" charset="-78"/>
              </a:rPr>
              <a:t>  التركيز على البيئة الخارجية الكلية:</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السياسية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قوانين حكومية جديدة في بعض الدول العربية تفرض ضرائب إضافية على المشروبات عالية السكر، مما يدعم المنتجات قليلة السكر.</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الاقتصادية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Economic:</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تباطؤ اقتصادي يجعل المستهلكين يفضلون المنتجات الأرخص، لكن زيادة الدخل في فئة الشباب المتعلم يسمح بشراء منتجات "صحية" بأسعار أعلى قليلاً.</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الاجتماعية</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Social:</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اتجاه قوي نحو اللياقة والتغذية الصحية بين الشباب (جيم، دايت)، مع انتشار ثقافة "الجسم المثالي" على إنستغرام وتيك توك.</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التقنية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انتشار التسويق الرقمي والإعلانات المستهدفة عبر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AI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المنصات الاجتماعية، مما يسهل الوصول إلى الشباب بدقة.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القانونية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Legal:</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قوانين إلزامية لكتابة محتويات السكر على العبوات، ولوائح إعلانية تحظر الترويج للمشروبات كـ"صحية 100%" دون دليل.</a:t>
            </a:r>
          </a:p>
          <a:p>
            <a:pPr marL="285750" marR="0" lvl="0" indent="-285750" algn="just" defTabSz="109728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البيئية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ضغط مجتمعي على تقليل البلاستيك والكربون، مما يدفع الشركات لاستخدام عبوات قابلة لإعادة التدوير.</a:t>
            </a:r>
          </a:p>
          <a:p>
            <a:pPr marL="0" marR="0" lvl="0" indent="0" algn="just" defTabSz="1097280" rtl="1" eaLnBrk="1" fontAlgn="auto" latinLnBrk="0" hangingPunct="1">
              <a:lnSpc>
                <a:spcPct val="200000"/>
              </a:lnSpc>
              <a:spcBef>
                <a:spcPts val="0"/>
              </a:spcBef>
              <a:spcAft>
                <a:spcPts val="0"/>
              </a:spcAft>
              <a:buClrTx/>
              <a:buSzTx/>
              <a:buFontTx/>
              <a:buNone/>
              <a:tabLst/>
              <a:defRPr/>
            </a:pPr>
            <a:endParaRPr lang="ar-EG" sz="1600" b="1" dirty="0">
              <a:solidFill>
                <a:prstClr val="black"/>
              </a:solidFill>
              <a:latin typeface="Alexandria" pitchFamily="2" charset="-78"/>
              <a:cs typeface="Alexandria" pitchFamily="2" charset="-78"/>
            </a:endParaRPr>
          </a:p>
          <a:p>
            <a:pPr marL="0" marR="0" lvl="0" indent="0" algn="just" defTabSz="109728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هذا التحليل يكشف أن البيئة الخارجية تدعم الحملات الصحية، لكنها تفرض قيودًا قانونية وبيئية يجب مراعاتها ،.في الحملة، نبدأ بـ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PESTEL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لفهم السياق الكبير، ثم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SWOT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لنرى كيف تؤثر هذه العوامل علينا تحديدًا، مما يساعد في صياغة استراتيجية قوية وواقعية</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18" name="Rectangle 17">
            <a:extLst>
              <a:ext uri="{FF2B5EF4-FFF2-40B4-BE49-F238E27FC236}">
                <a16:creationId xmlns:a16="http://schemas.microsoft.com/office/drawing/2014/main" id="{8ADBE750-8BF3-B76C-079F-62FC83A4EAD4}"/>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11BB1B0-4F0E-B120-C5BD-84CBA653DA1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A73D94CD-7B2A-AA22-9548-DFDC6C7470B6}"/>
              </a:ext>
            </a:extLst>
          </p:cNvPr>
          <p:cNvSpPr/>
          <p:nvPr/>
        </p:nvSpPr>
        <p:spPr>
          <a:xfrm>
            <a:off x="7346031" y="811705"/>
            <a:ext cx="3972401" cy="465177"/>
          </a:xfrm>
          <a:prstGeom prst="rect">
            <a:avLst/>
          </a:prstGeom>
          <a:noFill/>
          <a:ln/>
        </p:spPr>
        <p:txBody>
          <a:bodyPr wrap="none" lIns="0" tIns="0" rIns="0" bIns="0" rtlCol="0" anchor="t"/>
          <a:lstStyle/>
          <a:p>
            <a:pPr marL="0" marR="0" lvl="0" indent="0" algn="r" defTabSz="914400" rtl="1" eaLnBrk="1" fontAlgn="auto" latinLnBrk="0" hangingPunct="1">
              <a:lnSpc>
                <a:spcPts val="36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عملي على تحليل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SWOT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وتحليل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PESTEL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في حملة اتصالية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1" name="Text 1">
            <a:extLst>
              <a:ext uri="{FF2B5EF4-FFF2-40B4-BE49-F238E27FC236}">
                <a16:creationId xmlns:a16="http://schemas.microsoft.com/office/drawing/2014/main" id="{4397A535-2940-858B-E4FB-7548BD088642}"/>
              </a:ext>
            </a:extLst>
          </p:cNvPr>
          <p:cNvSpPr/>
          <p:nvPr/>
        </p:nvSpPr>
        <p:spPr>
          <a:xfrm>
            <a:off x="744260" y="1128054"/>
            <a:ext cx="13141881" cy="297656"/>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312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478E3-50F8-8D89-2FD0-13455DB567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D2919C-2C5A-9E89-5176-89787E6C3731}"/>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FD47B3F-8A3C-6FA0-20DD-990F6CBF7765}"/>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AF42EDC-7B41-7EE6-F198-425537B3B0A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15" name="Shape 0">
            <a:extLst>
              <a:ext uri="{FF2B5EF4-FFF2-40B4-BE49-F238E27FC236}">
                <a16:creationId xmlns:a16="http://schemas.microsoft.com/office/drawing/2014/main" id="{51C40368-0AC4-ABAA-3F0A-FDEB0650230B}"/>
              </a:ext>
            </a:extLst>
          </p:cNvPr>
          <p:cNvSpPr/>
          <p:nvPr/>
        </p:nvSpPr>
        <p:spPr>
          <a:xfrm>
            <a:off x="12517160" y="805101"/>
            <a:ext cx="1319451" cy="373142"/>
          </a:xfrm>
          <a:prstGeom prst="roundRect">
            <a:avLst>
              <a:gd name="adj" fmla="val 17872"/>
            </a:avLst>
          </a:prstGeom>
          <a:solidFill>
            <a:srgbClr val="CCF1FF"/>
          </a:solidFill>
          <a:ln/>
        </p:spPr>
        <p:txBody>
          <a:bodyPr/>
          <a:lstStyle/>
          <a:p>
            <a:endParaRPr lang=""/>
          </a:p>
        </p:txBody>
      </p:sp>
      <p:sp>
        <p:nvSpPr>
          <p:cNvPr id="16" name="Text 1">
            <a:extLst>
              <a:ext uri="{FF2B5EF4-FFF2-40B4-BE49-F238E27FC236}">
                <a16:creationId xmlns:a16="http://schemas.microsoft.com/office/drawing/2014/main" id="{8FD1E432-AF21-C10B-F027-CAD15FB6FBCE}"/>
              </a:ext>
            </a:extLst>
          </p:cNvPr>
          <p:cNvSpPr/>
          <p:nvPr/>
        </p:nvSpPr>
        <p:spPr>
          <a:xfrm>
            <a:off x="12636222" y="864632"/>
            <a:ext cx="1081326"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صياغة الأهداف</a:t>
            </a:r>
            <a:endParaRPr kumimoji="0" lang="en-US" sz="1250" b="0" i="0" u="none" strike="noStrike" kern="0" cap="none" spc="0" normalizeH="0" baseline="0" noProof="0" dirty="0">
              <a:ln>
                <a:noFill/>
              </a:ln>
              <a:solidFill>
                <a:prstClr val="black"/>
              </a:solidFill>
              <a:effectLst/>
              <a:uLnTx/>
              <a:uFillTx/>
            </a:endParaRPr>
          </a:p>
        </p:txBody>
      </p:sp>
      <p:sp>
        <p:nvSpPr>
          <p:cNvPr id="27" name="Text 2">
            <a:extLst>
              <a:ext uri="{FF2B5EF4-FFF2-40B4-BE49-F238E27FC236}">
                <a16:creationId xmlns:a16="http://schemas.microsoft.com/office/drawing/2014/main" id="{92889255-8C87-A64C-F554-1CA09792870D}"/>
              </a:ext>
            </a:extLst>
          </p:cNvPr>
          <p:cNvSpPr/>
          <p:nvPr/>
        </p:nvSpPr>
        <p:spPr>
          <a:xfrm>
            <a:off x="7739121" y="878734"/>
            <a:ext cx="457795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من البيانات إلى الأهداف</a:t>
            </a:r>
            <a:endParaRPr kumimoji="0" lang="en-US" sz="2000" b="0" i="0" u="none" strike="noStrike" kern="0" cap="none" spc="0" normalizeH="0" baseline="0" noProof="0" dirty="0">
              <a:ln>
                <a:noFill/>
              </a:ln>
              <a:solidFill>
                <a:srgbClr val="00B0F0"/>
              </a:solidFill>
              <a:effectLst/>
              <a:uLnTx/>
              <a:uFillTx/>
            </a:endParaRPr>
          </a:p>
        </p:txBody>
      </p:sp>
      <p:pic>
        <p:nvPicPr>
          <p:cNvPr id="28" name="Image 0" descr="preencoded.png">
            <a:extLst>
              <a:ext uri="{FF2B5EF4-FFF2-40B4-BE49-F238E27FC236}">
                <a16:creationId xmlns:a16="http://schemas.microsoft.com/office/drawing/2014/main" id="{6E83EE5E-4871-F2B4-C924-8687935848D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274570"/>
            <a:ext cx="4926568" cy="4926568"/>
          </a:xfrm>
          <a:prstGeom prst="rect">
            <a:avLst/>
          </a:prstGeom>
        </p:spPr>
      </p:pic>
      <p:sp>
        <p:nvSpPr>
          <p:cNvPr id="29" name="Text 3">
            <a:extLst>
              <a:ext uri="{FF2B5EF4-FFF2-40B4-BE49-F238E27FC236}">
                <a16:creationId xmlns:a16="http://schemas.microsoft.com/office/drawing/2014/main" id="{6931527B-AB8D-44EB-787B-ED6B5CBF3642}"/>
              </a:ext>
            </a:extLst>
          </p:cNvPr>
          <p:cNvSpPr/>
          <p:nvPr/>
        </p:nvSpPr>
        <p:spPr>
          <a:xfrm>
            <a:off x="10867073" y="2249686"/>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القاعدة الذهبية</a:t>
            </a:r>
            <a:endParaRPr kumimoji="0" lang="en-US" b="0" i="0" u="none" strike="noStrike" kern="0" cap="none" spc="0" normalizeH="0" baseline="0" noProof="0" dirty="0">
              <a:ln>
                <a:noFill/>
              </a:ln>
              <a:solidFill>
                <a:prstClr val="black"/>
              </a:solidFill>
              <a:effectLst/>
              <a:uLnTx/>
              <a:uFillTx/>
            </a:endParaRPr>
          </a:p>
        </p:txBody>
      </p:sp>
      <p:sp>
        <p:nvSpPr>
          <p:cNvPr id="30" name="Text 4">
            <a:extLst>
              <a:ext uri="{FF2B5EF4-FFF2-40B4-BE49-F238E27FC236}">
                <a16:creationId xmlns:a16="http://schemas.microsoft.com/office/drawing/2014/main" id="{0518ADB4-3E3B-54E7-570C-B079D225D7CE}"/>
              </a:ext>
            </a:extLst>
          </p:cNvPr>
          <p:cNvSpPr/>
          <p:nvPr/>
        </p:nvSpPr>
        <p:spPr>
          <a:xfrm>
            <a:off x="6212086" y="2844998"/>
            <a:ext cx="733436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"ما لا يمكن قياسه، لا يمكن إدارته"</a:t>
            </a:r>
            <a:endParaRPr kumimoji="0" lang="en-US" sz="1600" b="0" i="0" u="none" strike="noStrike" kern="0" cap="none" spc="0" normalizeH="0" baseline="0" noProof="0" dirty="0">
              <a:ln>
                <a:noFill/>
              </a:ln>
              <a:solidFill>
                <a:prstClr val="black"/>
              </a:solidFill>
              <a:effectLst/>
              <a:uLnTx/>
              <a:uFillTx/>
            </a:endParaRPr>
          </a:p>
        </p:txBody>
      </p:sp>
      <p:sp>
        <p:nvSpPr>
          <p:cNvPr id="31" name="Text 5">
            <a:extLst>
              <a:ext uri="{FF2B5EF4-FFF2-40B4-BE49-F238E27FC236}">
                <a16:creationId xmlns:a16="http://schemas.microsoft.com/office/drawing/2014/main" id="{82273E6C-8F8A-42A4-EBFA-7E8696E399AD}"/>
              </a:ext>
            </a:extLst>
          </p:cNvPr>
          <p:cNvSpPr/>
          <p:nvPr/>
        </p:nvSpPr>
        <p:spPr>
          <a:xfrm>
            <a:off x="6212086" y="3341132"/>
            <a:ext cx="7334369" cy="317540"/>
          </a:xfrm>
          <a:prstGeom prst="rect">
            <a:avLst/>
          </a:prstGeom>
          <a:noFill/>
          <a:ln/>
        </p:spPr>
        <p:txBody>
          <a:bodyPr wrap="non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Peter Drucker</a:t>
            </a:r>
            <a:endParaRPr kumimoji="0" lang="en-US" sz="1600" b="0" i="0" u="none" strike="noStrike" kern="0" cap="none" spc="0" normalizeH="0" baseline="0" noProof="0" dirty="0">
              <a:ln>
                <a:noFill/>
              </a:ln>
              <a:solidFill>
                <a:prstClr val="black"/>
              </a:solidFill>
              <a:effectLst/>
              <a:uLnTx/>
              <a:uFillTx/>
            </a:endParaRPr>
          </a:p>
        </p:txBody>
      </p:sp>
      <p:sp>
        <p:nvSpPr>
          <p:cNvPr id="32" name="Shape 6">
            <a:extLst>
              <a:ext uri="{FF2B5EF4-FFF2-40B4-BE49-F238E27FC236}">
                <a16:creationId xmlns:a16="http://schemas.microsoft.com/office/drawing/2014/main" id="{BEC0A428-8903-B966-83CE-8A539EB14597}"/>
              </a:ext>
            </a:extLst>
          </p:cNvPr>
          <p:cNvSpPr/>
          <p:nvPr/>
        </p:nvSpPr>
        <p:spPr>
          <a:xfrm>
            <a:off x="13821251" y="2844998"/>
            <a:ext cx="22860" cy="813673"/>
          </a:xfrm>
          <a:prstGeom prst="rect">
            <a:avLst/>
          </a:prstGeom>
          <a:solidFill>
            <a:srgbClr val="00AEEF"/>
          </a:solidFill>
          <a:ln/>
        </p:spPr>
        <p:txBody>
          <a:bodyPr/>
          <a:lstStyle/>
          <a:p>
            <a:endParaRPr lang=""/>
          </a:p>
        </p:txBody>
      </p:sp>
      <p:sp>
        <p:nvSpPr>
          <p:cNvPr id="33" name="Text 7">
            <a:extLst>
              <a:ext uri="{FF2B5EF4-FFF2-40B4-BE49-F238E27FC236}">
                <a16:creationId xmlns:a16="http://schemas.microsoft.com/office/drawing/2014/main" id="{FD6D8A6D-3E7E-86CE-E1C9-637291071D03}"/>
              </a:ext>
            </a:extLst>
          </p:cNvPr>
          <p:cNvSpPr/>
          <p:nvPr/>
        </p:nvSpPr>
        <p:spPr>
          <a:xfrm>
            <a:off x="6212086" y="3881914"/>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البيانات التي جمعناها من البحث والتحليل يجب أن تُترجم إلى أهداف واضحة وقابلة للقياس. الأهداف الجيدة:</a:t>
            </a:r>
            <a:endParaRPr kumimoji="0" lang="en-US" sz="1600" b="0" i="0" u="none" strike="noStrike" kern="0" cap="none" spc="0" normalizeH="0" baseline="0" noProof="0" dirty="0">
              <a:ln>
                <a:noFill/>
              </a:ln>
              <a:solidFill>
                <a:prstClr val="black"/>
              </a:solidFill>
              <a:effectLst/>
              <a:uLnTx/>
              <a:uFillTx/>
            </a:endParaRPr>
          </a:p>
        </p:txBody>
      </p:sp>
      <p:sp>
        <p:nvSpPr>
          <p:cNvPr id="34" name="Text 8">
            <a:extLst>
              <a:ext uri="{FF2B5EF4-FFF2-40B4-BE49-F238E27FC236}">
                <a16:creationId xmlns:a16="http://schemas.microsoft.com/office/drawing/2014/main" id="{2B9F21A7-B523-4FB9-2CA6-3877A1683EF6}"/>
              </a:ext>
            </a:extLst>
          </p:cNvPr>
          <p:cNvSpPr/>
          <p:nvPr/>
        </p:nvSpPr>
        <p:spPr>
          <a:xfrm>
            <a:off x="6212086" y="4695587"/>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مبنية على رؤى حقيقية من البحث</a:t>
            </a:r>
            <a:endParaRPr kumimoji="0" lang="en-US" sz="1550" b="0" i="0" u="none" strike="noStrike" kern="0" cap="none" spc="0" normalizeH="0" baseline="0" noProof="0" dirty="0">
              <a:ln>
                <a:noFill/>
              </a:ln>
              <a:solidFill>
                <a:prstClr val="black"/>
              </a:solidFill>
              <a:effectLst/>
              <a:uLnTx/>
              <a:uFillTx/>
            </a:endParaRPr>
          </a:p>
        </p:txBody>
      </p:sp>
      <p:sp>
        <p:nvSpPr>
          <p:cNvPr id="35" name="Text 9">
            <a:extLst>
              <a:ext uri="{FF2B5EF4-FFF2-40B4-BE49-F238E27FC236}">
                <a16:creationId xmlns:a16="http://schemas.microsoft.com/office/drawing/2014/main" id="{F515382B-B3BF-AC2B-9862-8C9E59C3133F}"/>
              </a:ext>
            </a:extLst>
          </p:cNvPr>
          <p:cNvSpPr/>
          <p:nvPr/>
        </p:nvSpPr>
        <p:spPr>
          <a:xfrm>
            <a:off x="6212086" y="508254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تعالج الثغرات المحددة</a:t>
            </a:r>
            <a:endParaRPr kumimoji="0" lang="en-US" sz="1550" b="0" i="0" u="none" strike="noStrike" kern="0" cap="none" spc="0" normalizeH="0" baseline="0" noProof="0" dirty="0">
              <a:ln>
                <a:noFill/>
              </a:ln>
              <a:solidFill>
                <a:prstClr val="black"/>
              </a:solidFill>
              <a:effectLst/>
              <a:uLnTx/>
              <a:uFillTx/>
            </a:endParaRPr>
          </a:p>
        </p:txBody>
      </p:sp>
      <p:sp>
        <p:nvSpPr>
          <p:cNvPr id="36" name="Text 10">
            <a:extLst>
              <a:ext uri="{FF2B5EF4-FFF2-40B4-BE49-F238E27FC236}">
                <a16:creationId xmlns:a16="http://schemas.microsoft.com/office/drawing/2014/main" id="{7C3237B8-DE6C-69C9-8718-322C8FEE5A43}"/>
              </a:ext>
            </a:extLst>
          </p:cNvPr>
          <p:cNvSpPr/>
          <p:nvPr/>
        </p:nvSpPr>
        <p:spPr>
          <a:xfrm>
            <a:off x="6212086" y="546949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قابلة للقياس الكمي والنوعي</a:t>
            </a:r>
            <a:endParaRPr kumimoji="0" lang="en-US" sz="1550" b="0" i="0" u="none" strike="noStrike" kern="0" cap="none" spc="0" normalizeH="0" baseline="0" noProof="0" dirty="0">
              <a:ln>
                <a:noFill/>
              </a:ln>
              <a:solidFill>
                <a:prstClr val="black"/>
              </a:solidFill>
              <a:effectLst/>
              <a:uLnTx/>
              <a:uFillTx/>
            </a:endParaRPr>
          </a:p>
        </p:txBody>
      </p:sp>
      <p:sp>
        <p:nvSpPr>
          <p:cNvPr id="37" name="Text 11">
            <a:extLst>
              <a:ext uri="{FF2B5EF4-FFF2-40B4-BE49-F238E27FC236}">
                <a16:creationId xmlns:a16="http://schemas.microsoft.com/office/drawing/2014/main" id="{BC2A0194-0470-12C7-874D-D4379FF7D6B5}"/>
              </a:ext>
            </a:extLst>
          </p:cNvPr>
          <p:cNvSpPr/>
          <p:nvPr/>
        </p:nvSpPr>
        <p:spPr>
          <a:xfrm>
            <a:off x="6212086" y="585644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واقعية ضمن الموارد المتاحة</a:t>
            </a:r>
            <a:endParaRPr kumimoji="0" lang="en-US" sz="1550" b="0" i="0" u="none" strike="noStrike" kern="0" cap="none" spc="0" normalizeH="0" baseline="0" noProof="0" dirty="0">
              <a:ln>
                <a:noFill/>
              </a:ln>
              <a:solidFill>
                <a:prstClr val="black"/>
              </a:solidFill>
              <a:effectLst/>
              <a:uLnTx/>
              <a:uFillTx/>
            </a:endParaRPr>
          </a:p>
        </p:txBody>
      </p:sp>
      <p:sp>
        <p:nvSpPr>
          <p:cNvPr id="38" name="Text 12">
            <a:extLst>
              <a:ext uri="{FF2B5EF4-FFF2-40B4-BE49-F238E27FC236}">
                <a16:creationId xmlns:a16="http://schemas.microsoft.com/office/drawing/2014/main" id="{CFE80521-8981-264C-F98B-2590B5523206}"/>
              </a:ext>
            </a:extLst>
          </p:cNvPr>
          <p:cNvSpPr/>
          <p:nvPr/>
        </p:nvSpPr>
        <p:spPr>
          <a:xfrm>
            <a:off x="6212086" y="624339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محددة زمنياً بوضوح</a:t>
            </a:r>
            <a:endParaRPr kumimoji="0" lang="en-US" sz="1550" b="0" i="0" u="none" strike="noStrike" kern="0" cap="none" spc="0" normalizeH="0" baseline="0" noProof="0" dirty="0">
              <a:ln>
                <a:noFill/>
              </a:ln>
              <a:solidFill>
                <a:prstClr val="black"/>
              </a:solidFill>
              <a:effectLst/>
              <a:uLnTx/>
              <a:uFillTx/>
            </a:endParaRPr>
          </a:p>
        </p:txBody>
      </p:sp>
      <p:sp>
        <p:nvSpPr>
          <p:cNvPr id="39" name="Rectangle 38">
            <a:extLst>
              <a:ext uri="{FF2B5EF4-FFF2-40B4-BE49-F238E27FC236}">
                <a16:creationId xmlns:a16="http://schemas.microsoft.com/office/drawing/2014/main" id="{3818871D-6A25-7CB1-C953-C30E6941AC3B}"/>
              </a:ext>
            </a:extLst>
          </p:cNvPr>
          <p:cNvSpPr/>
          <p:nvPr/>
        </p:nvSpPr>
        <p:spPr>
          <a:xfrm>
            <a:off x="3257074" y="946593"/>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رابعاً</a:t>
            </a:r>
          </a:p>
        </p:txBody>
      </p:sp>
      <p:sp>
        <p:nvSpPr>
          <p:cNvPr id="40" name="Text 3">
            <a:extLst>
              <a:ext uri="{FF2B5EF4-FFF2-40B4-BE49-F238E27FC236}">
                <a16:creationId xmlns:a16="http://schemas.microsoft.com/office/drawing/2014/main" id="{BB4A5B6E-C20A-D919-2E32-86B2B54A99FF}"/>
              </a:ext>
            </a:extLst>
          </p:cNvPr>
          <p:cNvSpPr/>
          <p:nvPr/>
        </p:nvSpPr>
        <p:spPr>
          <a:xfrm>
            <a:off x="1174163" y="1389299"/>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lang="ar-EG" b="1" kern="0" dirty="0">
                <a:solidFill>
                  <a:schemeClr val="bg1"/>
                </a:solidFill>
                <a:latin typeface="Alexandria Bold" pitchFamily="34" charset="0"/>
                <a:ea typeface="Alexandria Bold" pitchFamily="34" charset="-122"/>
                <a:cs typeface="Alexandria Bold" pitchFamily="34" charset="-120"/>
              </a:rPr>
              <a:t>ثالثاً</a:t>
            </a:r>
            <a:endParaRPr kumimoji="0" lang="en-US" b="0" i="0" u="none" strike="noStrike" kern="0"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4041377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A67E4-FFC1-1032-12D1-98123A3AC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CCCC14-2552-A4E2-467F-98A0E89BCB99}"/>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0EF821EB-5490-0A95-FE9B-B539652B4E48}"/>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A2C8048-7543-D867-13EC-D7FB975BDE7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B6EAB089-0F60-C6CD-117C-2BA63068E606}"/>
              </a:ext>
            </a:extLst>
          </p:cNvPr>
          <p:cNvSpPr/>
          <p:nvPr/>
        </p:nvSpPr>
        <p:spPr>
          <a:xfrm>
            <a:off x="8069223" y="869990"/>
            <a:ext cx="5767387"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الفرق بين الأهداف الاستراتيجية والأهداف الإجرائية (التكتيكية) في حملات العلاقات العامة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3" name="Text 1">
            <a:extLst>
              <a:ext uri="{FF2B5EF4-FFF2-40B4-BE49-F238E27FC236}">
                <a16:creationId xmlns:a16="http://schemas.microsoft.com/office/drawing/2014/main" id="{9D2DBAC7-5882-3048-6512-73B402B70D30}"/>
              </a:ext>
            </a:extLst>
          </p:cNvPr>
          <p:cNvSpPr/>
          <p:nvPr/>
        </p:nvSpPr>
        <p:spPr>
          <a:xfrm>
            <a:off x="793790" y="1921728"/>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الأهداف الاستراتيجية </a:t>
            </a:r>
            <a:r>
              <a:rPr lang="ar-EG" sz="1600" kern="0" dirty="0">
                <a:solidFill>
                  <a:srgbClr val="000000"/>
                </a:solidFill>
                <a:latin typeface="Alexandria" pitchFamily="34" charset="0"/>
                <a:ea typeface="Alexandria" pitchFamily="34" charset="-122"/>
                <a:cs typeface="Alexandria" pitchFamily="34" charset="-120"/>
              </a:rPr>
              <a:t>:</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هى أهداف عامة، طويلة الأمد، ترتبط بالرؤية المؤسسية الكبرى. تكون واسعة وغير قابلة للقياس المباشر، </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وتركز على التأثير العميق مثل "تعزيز السمعة المؤسسية" أو "بناء الثقة لدى الجمهور" أو "دعم أهداف التنمية المستدامة".</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(مثال: "تحسين الصورة الذهنية للمنظمة كشركة مسؤولة اجتماعيًا").</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الأهداف الإجرائية (أو التكتيكية </a:t>
            </a:r>
            <a:r>
              <a:rPr lang="ar-EG" sz="1600" kern="0" dirty="0">
                <a:solidFill>
                  <a:srgbClr val="000000"/>
                </a:solidFill>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أهداف محددة، قصيرة الأمد، قابلة للقياس والتنفيذ المباشر. </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تكون فرعية من الاستراتيجية، وتركز على الإجراءات الملموسة مثل "زيادة التفاعل على وسائل التواصل بنسبة 30%" </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أو "الحصول على 50 تغطية إعلامية إيجابية".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الفرق الرئيسي:الاستراتيجية "ماذا نريد تحقيقه على المدى الطويل؟"، والإجرائية "كيف سنحققه وكيف نقيسه؟".</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pic>
        <p:nvPicPr>
          <p:cNvPr id="20" name="Image 1" descr="preencoded.png">
            <a:extLst>
              <a:ext uri="{FF2B5EF4-FFF2-40B4-BE49-F238E27FC236}">
                <a16:creationId xmlns:a16="http://schemas.microsoft.com/office/drawing/2014/main" id="{67D27AC2-30D6-F73D-DE58-5896C117BF3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4241" y="4112334"/>
            <a:ext cx="3742730" cy="3742730"/>
          </a:xfrm>
          <a:prstGeom prst="rect">
            <a:avLst/>
          </a:prstGeom>
        </p:spPr>
      </p:pic>
    </p:spTree>
    <p:extLst>
      <p:ext uri="{BB962C8B-B14F-4D97-AF65-F5344CB8AC3E}">
        <p14:creationId xmlns:p14="http://schemas.microsoft.com/office/powerpoint/2010/main" val="42162142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4D161-5DE4-CEEF-3DB4-30B7A5AFF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F5CA8-F913-7BD0-4EC7-08746D7C8158}"/>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0AB14B17-62E1-DC5A-C36E-4A1197E0B150}"/>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43113B2-5AA2-4263-4DDB-28D78A026F5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B69A649C-3125-7058-F193-909C5C2BCF3B}"/>
              </a:ext>
            </a:extLst>
          </p:cNvPr>
          <p:cNvSpPr/>
          <p:nvPr/>
        </p:nvSpPr>
        <p:spPr>
          <a:xfrm>
            <a:off x="10344626" y="552825"/>
            <a:ext cx="3578662" cy="339328"/>
          </a:xfrm>
          <a:prstGeom prst="rect">
            <a:avLst/>
          </a:prstGeom>
          <a:noFill/>
          <a:ln/>
        </p:spPr>
        <p:txBody>
          <a:bodyPr wrap="none" lIns="0" tIns="0" rIns="0" bIns="0" rtlCol="0" anchor="t"/>
          <a:lstStyle/>
          <a:p>
            <a:pPr marL="0" marR="0" lvl="0" indent="0" algn="r" defTabSz="914400" rtl="1" eaLnBrk="1" fontAlgn="auto" latinLnBrk="0" hangingPunct="1">
              <a:lnSpc>
                <a:spcPts val="26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أشكال الأهداف الإجرائية  :  1-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أهداف</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المخرجات (Outputs)</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0FEA5678-4286-0B21-19BA-C47057E76298}"/>
              </a:ext>
            </a:extLst>
          </p:cNvPr>
          <p:cNvSpPr/>
          <p:nvPr/>
        </p:nvSpPr>
        <p:spPr>
          <a:xfrm>
            <a:off x="-463350" y="1096037"/>
            <a:ext cx="13544788" cy="217170"/>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المخرجات هي النتائج المباشرة والملموسة للأنشطة الاتصالية، سهلة القياس لكنها لا تعكس بالضرورة التأثير الحقيقي:</a:t>
            </a:r>
            <a:endParaRPr kumimoji="0" lang="en-US" sz="160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28AA6C94-7E4E-9EF1-2AD2-7340AF6FDF22}"/>
              </a:ext>
            </a:extLst>
          </p:cNvPr>
          <p:cNvSpPr/>
          <p:nvPr/>
        </p:nvSpPr>
        <p:spPr>
          <a:xfrm>
            <a:off x="9880402" y="2742136"/>
            <a:ext cx="1669256" cy="339209"/>
          </a:xfrm>
          <a:prstGeom prst="rect">
            <a:avLst/>
          </a:prstGeom>
          <a:noFill/>
          <a:ln/>
        </p:spPr>
        <p:txBody>
          <a:bodyPr wrap="none" lIns="0" tIns="0" rIns="0" bIns="0" rtlCol="0" anchor="t"/>
          <a:lstStyle/>
          <a:p>
            <a:pPr marL="0" marR="0" lvl="0" indent="0" algn="ctr" defTabSz="914400" rtl="1" eaLnBrk="1" fontAlgn="auto" latinLnBrk="0" hangingPunct="1">
              <a:lnSpc>
                <a:spcPts val="2650"/>
              </a:lnSpc>
              <a:spcBef>
                <a:spcPts val="0"/>
              </a:spcBef>
              <a:spcAft>
                <a:spcPts val="0"/>
              </a:spcAft>
              <a:buClrTx/>
              <a:buSzTx/>
              <a:buFontTx/>
              <a:buNone/>
              <a:tabLst/>
              <a:defRPr/>
            </a:pPr>
            <a:r>
              <a:rPr kumimoji="0" lang="en-US" sz="26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50K</a:t>
            </a:r>
            <a:endParaRPr kumimoji="0" lang="en-US" sz="2650" b="0" i="0" u="none" strike="noStrike" kern="0" cap="none" spc="0" normalizeH="0" baseline="0" noProof="0" dirty="0">
              <a:ln>
                <a:noFill/>
              </a:ln>
              <a:solidFill>
                <a:prstClr val="black"/>
              </a:solidFill>
              <a:effectLst/>
              <a:uLnTx/>
              <a:uFillTx/>
            </a:endParaRPr>
          </a:p>
        </p:txBody>
      </p:sp>
      <p:pic>
        <p:nvPicPr>
          <p:cNvPr id="6" name="Image 0" descr="preencoded.png">
            <a:extLst>
              <a:ext uri="{FF2B5EF4-FFF2-40B4-BE49-F238E27FC236}">
                <a16:creationId xmlns:a16="http://schemas.microsoft.com/office/drawing/2014/main" id="{7FC7936C-1DED-078F-012E-72642383FCF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54554" y="1960789"/>
            <a:ext cx="1852612" cy="1852612"/>
          </a:xfrm>
          <a:prstGeom prst="rect">
            <a:avLst/>
          </a:prstGeom>
        </p:spPr>
      </p:pic>
      <p:sp>
        <p:nvSpPr>
          <p:cNvPr id="7" name="Text 3">
            <a:extLst>
              <a:ext uri="{FF2B5EF4-FFF2-40B4-BE49-F238E27FC236}">
                <a16:creationId xmlns:a16="http://schemas.microsoft.com/office/drawing/2014/main" id="{145A302C-E7D0-94FC-4154-EF9923D68836}"/>
              </a:ext>
            </a:extLst>
          </p:cNvPr>
          <p:cNvSpPr/>
          <p:nvPr/>
        </p:nvSpPr>
        <p:spPr>
          <a:xfrm>
            <a:off x="9853255" y="3941230"/>
            <a:ext cx="1696403" cy="212050"/>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مشاهدات الفيديو</a:t>
            </a:r>
            <a:endParaRPr kumimoji="0" lang="en-US" sz="160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331C2A42-27E1-CA5A-75FB-3E09DC27AAEE}"/>
              </a:ext>
            </a:extLst>
          </p:cNvPr>
          <p:cNvSpPr/>
          <p:nvPr/>
        </p:nvSpPr>
        <p:spPr>
          <a:xfrm>
            <a:off x="7371279" y="4282378"/>
            <a:ext cx="6687622" cy="217170"/>
          </a:xfrm>
          <a:prstGeom prst="rect">
            <a:avLst/>
          </a:prstGeom>
          <a:noFill/>
          <a:ln/>
        </p:spPr>
        <p:txBody>
          <a:bodyPr wrap="none" lIns="0" tIns="0" rIns="0" bIns="0" rtlCol="0" anchor="t"/>
          <a:lstStyle/>
          <a:p>
            <a:pPr marL="0" marR="0" lvl="0" indent="0" algn="ct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عدد المرات التي شوهد فيها محتوى الحملة</a:t>
            </a:r>
            <a:endParaRPr kumimoji="0" lang="en-US" sz="160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EBC67D71-0AFD-3918-71D7-FF6CC7EDC28B}"/>
              </a:ext>
            </a:extLst>
          </p:cNvPr>
          <p:cNvSpPr/>
          <p:nvPr/>
        </p:nvSpPr>
        <p:spPr>
          <a:xfrm>
            <a:off x="3023235" y="2742136"/>
            <a:ext cx="1669256" cy="339209"/>
          </a:xfrm>
          <a:prstGeom prst="rect">
            <a:avLst/>
          </a:prstGeom>
          <a:noFill/>
          <a:ln/>
        </p:spPr>
        <p:txBody>
          <a:bodyPr wrap="none" lIns="0" tIns="0" rIns="0" bIns="0" rtlCol="0" anchor="t"/>
          <a:lstStyle/>
          <a:p>
            <a:pPr marL="0" marR="0" lvl="0" indent="0" algn="ctr" defTabSz="914400" rtl="1" eaLnBrk="1" fontAlgn="auto" latinLnBrk="0" hangingPunct="1">
              <a:lnSpc>
                <a:spcPts val="2650"/>
              </a:lnSpc>
              <a:spcBef>
                <a:spcPts val="0"/>
              </a:spcBef>
              <a:spcAft>
                <a:spcPts val="0"/>
              </a:spcAft>
              <a:buClrTx/>
              <a:buSzTx/>
              <a:buFontTx/>
              <a:buNone/>
              <a:tabLst/>
              <a:defRPr/>
            </a:pPr>
            <a:r>
              <a:rPr kumimoji="0" lang="en-US" sz="26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25</a:t>
            </a:r>
            <a:endParaRPr kumimoji="0" lang="en-US" sz="2650" b="0" i="0" u="none" strike="noStrike" kern="0" cap="none" spc="0" normalizeH="0" baseline="0" noProof="0" dirty="0">
              <a:ln>
                <a:noFill/>
              </a:ln>
              <a:solidFill>
                <a:prstClr val="black"/>
              </a:solidFill>
              <a:effectLst/>
              <a:uLnTx/>
              <a:uFillTx/>
            </a:endParaRPr>
          </a:p>
        </p:txBody>
      </p:sp>
      <p:pic>
        <p:nvPicPr>
          <p:cNvPr id="10" name="Image 1" descr="preencoded.png">
            <a:extLst>
              <a:ext uri="{FF2B5EF4-FFF2-40B4-BE49-F238E27FC236}">
                <a16:creationId xmlns:a16="http://schemas.microsoft.com/office/drawing/2014/main" id="{8E2E3B05-ED4D-AE34-A823-39237F082DF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55539" y="1940543"/>
            <a:ext cx="1838973" cy="1838973"/>
          </a:xfrm>
          <a:prstGeom prst="rect">
            <a:avLst/>
          </a:prstGeom>
        </p:spPr>
      </p:pic>
      <p:sp>
        <p:nvSpPr>
          <p:cNvPr id="11" name="Text 6">
            <a:extLst>
              <a:ext uri="{FF2B5EF4-FFF2-40B4-BE49-F238E27FC236}">
                <a16:creationId xmlns:a16="http://schemas.microsoft.com/office/drawing/2014/main" id="{F3597201-78CF-ECA7-CDCF-0AE3FE73DB89}"/>
              </a:ext>
            </a:extLst>
          </p:cNvPr>
          <p:cNvSpPr/>
          <p:nvPr/>
        </p:nvSpPr>
        <p:spPr>
          <a:xfrm>
            <a:off x="3009781" y="3909111"/>
            <a:ext cx="1696403" cy="212050"/>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تغطيات إعلامية</a:t>
            </a:r>
            <a:endParaRPr kumimoji="0" lang="en-US" sz="1600" b="0" i="0" u="none" strike="noStrike" kern="0" cap="none" spc="0" normalizeH="0" baseline="0" noProof="0" dirty="0">
              <a:ln>
                <a:noFill/>
              </a:ln>
              <a:solidFill>
                <a:prstClr val="black"/>
              </a:solidFill>
              <a:effectLst/>
              <a:uLnTx/>
              <a:uFillTx/>
            </a:endParaRPr>
          </a:p>
        </p:txBody>
      </p:sp>
      <p:sp>
        <p:nvSpPr>
          <p:cNvPr id="30" name="Text 7">
            <a:extLst>
              <a:ext uri="{FF2B5EF4-FFF2-40B4-BE49-F238E27FC236}">
                <a16:creationId xmlns:a16="http://schemas.microsoft.com/office/drawing/2014/main" id="{80AF8E66-E482-F436-E850-0572A40245E0}"/>
              </a:ext>
            </a:extLst>
          </p:cNvPr>
          <p:cNvSpPr/>
          <p:nvPr/>
        </p:nvSpPr>
        <p:spPr>
          <a:xfrm>
            <a:off x="627577" y="4232915"/>
            <a:ext cx="6687622" cy="217170"/>
          </a:xfrm>
          <a:prstGeom prst="rect">
            <a:avLst/>
          </a:prstGeom>
          <a:noFill/>
          <a:ln/>
        </p:spPr>
        <p:txBody>
          <a:bodyPr wrap="none" lIns="0" tIns="0" rIns="0" bIns="0" rtlCol="0" anchor="t"/>
          <a:lstStyle/>
          <a:p>
            <a:pPr marL="0" marR="0" lvl="0" indent="0" algn="ct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عدد المقالات والتقارير الإعلامية</a:t>
            </a:r>
            <a:endParaRPr kumimoji="0" lang="en-US" sz="1600" b="0" i="0" u="none" strike="noStrike" kern="0" cap="none" spc="0" normalizeH="0" baseline="0" noProof="0" dirty="0">
              <a:ln>
                <a:noFill/>
              </a:ln>
              <a:solidFill>
                <a:prstClr val="black"/>
              </a:solidFill>
              <a:effectLst/>
              <a:uLnTx/>
              <a:uFillTx/>
            </a:endParaRPr>
          </a:p>
        </p:txBody>
      </p:sp>
      <p:sp>
        <p:nvSpPr>
          <p:cNvPr id="31" name="Text 8">
            <a:extLst>
              <a:ext uri="{FF2B5EF4-FFF2-40B4-BE49-F238E27FC236}">
                <a16:creationId xmlns:a16="http://schemas.microsoft.com/office/drawing/2014/main" id="{BE26687D-FBC1-2982-10DE-F137B5B888C5}"/>
              </a:ext>
            </a:extLst>
          </p:cNvPr>
          <p:cNvSpPr/>
          <p:nvPr/>
        </p:nvSpPr>
        <p:spPr>
          <a:xfrm>
            <a:off x="9880402" y="5436800"/>
            <a:ext cx="1669256" cy="339209"/>
          </a:xfrm>
          <a:prstGeom prst="rect">
            <a:avLst/>
          </a:prstGeom>
          <a:noFill/>
          <a:ln/>
        </p:spPr>
        <p:txBody>
          <a:bodyPr wrap="none" lIns="0" tIns="0" rIns="0" bIns="0" rtlCol="0" anchor="t"/>
          <a:lstStyle/>
          <a:p>
            <a:pPr marL="0" marR="0" lvl="0" indent="0" algn="ctr" defTabSz="914400" rtl="1" eaLnBrk="1" fontAlgn="auto" latinLnBrk="0" hangingPunct="1">
              <a:lnSpc>
                <a:spcPts val="2650"/>
              </a:lnSpc>
              <a:spcBef>
                <a:spcPts val="0"/>
              </a:spcBef>
              <a:spcAft>
                <a:spcPts val="0"/>
              </a:spcAft>
              <a:buClrTx/>
              <a:buSzTx/>
              <a:buFontTx/>
              <a:buNone/>
              <a:tabLst/>
              <a:defRPr/>
            </a:pPr>
            <a:r>
              <a:rPr kumimoji="0" lang="en-US" sz="26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100K</a:t>
            </a:r>
            <a:endParaRPr kumimoji="0" lang="en-US" sz="2650" b="0" i="0" u="none" strike="noStrike" kern="0" cap="none" spc="0" normalizeH="0" baseline="0" noProof="0" dirty="0">
              <a:ln>
                <a:noFill/>
              </a:ln>
              <a:solidFill>
                <a:prstClr val="black"/>
              </a:solidFill>
              <a:effectLst/>
              <a:uLnTx/>
              <a:uFillTx/>
            </a:endParaRPr>
          </a:p>
        </p:txBody>
      </p:sp>
      <p:pic>
        <p:nvPicPr>
          <p:cNvPr id="32" name="Image 2" descr="preencoded.png">
            <a:extLst>
              <a:ext uri="{FF2B5EF4-FFF2-40B4-BE49-F238E27FC236}">
                <a16:creationId xmlns:a16="http://schemas.microsoft.com/office/drawing/2014/main" id="{D3B09167-2C4F-7788-11CF-A9F16978BDE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710858" y="4730842"/>
            <a:ext cx="1852493" cy="1852493"/>
          </a:xfrm>
          <a:prstGeom prst="rect">
            <a:avLst/>
          </a:prstGeom>
        </p:spPr>
      </p:pic>
      <p:sp>
        <p:nvSpPr>
          <p:cNvPr id="33" name="Text 9">
            <a:extLst>
              <a:ext uri="{FF2B5EF4-FFF2-40B4-BE49-F238E27FC236}">
                <a16:creationId xmlns:a16="http://schemas.microsoft.com/office/drawing/2014/main" id="{4714D18F-6A85-093E-B165-C72B41DB93CD}"/>
              </a:ext>
            </a:extLst>
          </p:cNvPr>
          <p:cNvSpPr/>
          <p:nvPr/>
        </p:nvSpPr>
        <p:spPr>
          <a:xfrm>
            <a:off x="9788902" y="6645532"/>
            <a:ext cx="1696403" cy="212050"/>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وصول المنشورات</a:t>
            </a:r>
            <a:endParaRPr kumimoji="0" lang="en-US" sz="1600" b="0" i="0" u="none" strike="noStrike" kern="0" cap="none" spc="0" normalizeH="0" baseline="0" noProof="0" dirty="0">
              <a:ln>
                <a:noFill/>
              </a:ln>
              <a:solidFill>
                <a:prstClr val="black"/>
              </a:solidFill>
              <a:effectLst/>
              <a:uLnTx/>
              <a:uFillTx/>
            </a:endParaRPr>
          </a:p>
        </p:txBody>
      </p:sp>
      <p:sp>
        <p:nvSpPr>
          <p:cNvPr id="34" name="Text 10">
            <a:extLst>
              <a:ext uri="{FF2B5EF4-FFF2-40B4-BE49-F238E27FC236}">
                <a16:creationId xmlns:a16="http://schemas.microsoft.com/office/drawing/2014/main" id="{1065527A-20C3-2808-3BA7-779089D8437D}"/>
              </a:ext>
            </a:extLst>
          </p:cNvPr>
          <p:cNvSpPr/>
          <p:nvPr/>
        </p:nvSpPr>
        <p:spPr>
          <a:xfrm>
            <a:off x="7371218" y="6993354"/>
            <a:ext cx="6687622" cy="217170"/>
          </a:xfrm>
          <a:prstGeom prst="rect">
            <a:avLst/>
          </a:prstGeom>
          <a:noFill/>
          <a:ln/>
        </p:spPr>
        <p:txBody>
          <a:bodyPr wrap="none" lIns="0" tIns="0" rIns="0" bIns="0" rtlCol="0" anchor="t"/>
          <a:lstStyle/>
          <a:p>
            <a:pPr marL="0" marR="0" lvl="0" indent="0" algn="ct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عدد الأشخاص الذين وصلهم المحتوى</a:t>
            </a:r>
            <a:endParaRPr kumimoji="0" lang="en-US" sz="1600" b="0" i="0" u="none" strike="noStrike" kern="0" cap="none" spc="0" normalizeH="0" baseline="0" noProof="0" dirty="0">
              <a:ln>
                <a:noFill/>
              </a:ln>
              <a:solidFill>
                <a:prstClr val="black"/>
              </a:solidFill>
              <a:effectLst/>
              <a:uLnTx/>
              <a:uFillTx/>
            </a:endParaRPr>
          </a:p>
        </p:txBody>
      </p:sp>
      <p:sp>
        <p:nvSpPr>
          <p:cNvPr id="40" name="Text 11">
            <a:extLst>
              <a:ext uri="{FF2B5EF4-FFF2-40B4-BE49-F238E27FC236}">
                <a16:creationId xmlns:a16="http://schemas.microsoft.com/office/drawing/2014/main" id="{3A60E95D-8B05-7312-BC67-F0E57CCD544F}"/>
              </a:ext>
            </a:extLst>
          </p:cNvPr>
          <p:cNvSpPr/>
          <p:nvPr/>
        </p:nvSpPr>
        <p:spPr>
          <a:xfrm>
            <a:off x="2982687" y="5436801"/>
            <a:ext cx="1669256" cy="339209"/>
          </a:xfrm>
          <a:prstGeom prst="rect">
            <a:avLst/>
          </a:prstGeom>
          <a:noFill/>
          <a:ln/>
        </p:spPr>
        <p:txBody>
          <a:bodyPr wrap="none" lIns="0" tIns="0" rIns="0" bIns="0" rtlCol="0" anchor="t"/>
          <a:lstStyle/>
          <a:p>
            <a:pPr marL="0" marR="0" lvl="0" indent="0" algn="ctr" defTabSz="914400" rtl="1" eaLnBrk="1" fontAlgn="auto" latinLnBrk="0" hangingPunct="1">
              <a:lnSpc>
                <a:spcPts val="2650"/>
              </a:lnSpc>
              <a:spcBef>
                <a:spcPts val="0"/>
              </a:spcBef>
              <a:spcAft>
                <a:spcPts val="0"/>
              </a:spcAft>
              <a:buClrTx/>
              <a:buSzTx/>
              <a:buFontTx/>
              <a:buNone/>
              <a:tabLst/>
              <a:defRPr/>
            </a:pPr>
            <a:r>
              <a:rPr kumimoji="0" lang="en-US" sz="26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15</a:t>
            </a:r>
            <a:endParaRPr kumimoji="0" lang="en-US" sz="2650" b="0" i="0" u="none" strike="noStrike" kern="0" cap="none" spc="0" normalizeH="0" baseline="0" noProof="0" dirty="0">
              <a:ln>
                <a:noFill/>
              </a:ln>
              <a:solidFill>
                <a:prstClr val="black"/>
              </a:solidFill>
              <a:effectLst/>
              <a:uLnTx/>
              <a:uFillTx/>
            </a:endParaRPr>
          </a:p>
        </p:txBody>
      </p:sp>
      <p:pic>
        <p:nvPicPr>
          <p:cNvPr id="41" name="Image 3" descr="preencoded.png">
            <a:extLst>
              <a:ext uri="{FF2B5EF4-FFF2-40B4-BE49-F238E27FC236}">
                <a16:creationId xmlns:a16="http://schemas.microsoft.com/office/drawing/2014/main" id="{D3C1EC50-A291-2AA2-F96A-924C0214FDF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5539" y="4793621"/>
            <a:ext cx="1696404" cy="1696404"/>
          </a:xfrm>
          <a:prstGeom prst="rect">
            <a:avLst/>
          </a:prstGeom>
        </p:spPr>
      </p:pic>
      <p:sp>
        <p:nvSpPr>
          <p:cNvPr id="42" name="Text 12">
            <a:extLst>
              <a:ext uri="{FF2B5EF4-FFF2-40B4-BE49-F238E27FC236}">
                <a16:creationId xmlns:a16="http://schemas.microsoft.com/office/drawing/2014/main" id="{7A80749B-AC3F-E6BA-01D6-F73DB22268FD}"/>
              </a:ext>
            </a:extLst>
          </p:cNvPr>
          <p:cNvSpPr/>
          <p:nvPr/>
        </p:nvSpPr>
        <p:spPr>
          <a:xfrm>
            <a:off x="2982687" y="6649871"/>
            <a:ext cx="1696403" cy="212050"/>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فعاليات منفذة</a:t>
            </a:r>
            <a:endParaRPr kumimoji="0" lang="en-US" sz="1600" b="0" i="0" u="none" strike="noStrike" kern="0" cap="none" spc="0" normalizeH="0" baseline="0" noProof="0" dirty="0">
              <a:ln>
                <a:noFill/>
              </a:ln>
              <a:solidFill>
                <a:prstClr val="black"/>
              </a:solidFill>
              <a:effectLst/>
              <a:uLnTx/>
              <a:uFillTx/>
            </a:endParaRPr>
          </a:p>
        </p:txBody>
      </p:sp>
      <p:sp>
        <p:nvSpPr>
          <p:cNvPr id="43" name="Text 13">
            <a:extLst>
              <a:ext uri="{FF2B5EF4-FFF2-40B4-BE49-F238E27FC236}">
                <a16:creationId xmlns:a16="http://schemas.microsoft.com/office/drawing/2014/main" id="{D5B325CF-15EB-6E32-0BF2-9C0E2E3E0647}"/>
              </a:ext>
            </a:extLst>
          </p:cNvPr>
          <p:cNvSpPr/>
          <p:nvPr/>
        </p:nvSpPr>
        <p:spPr>
          <a:xfrm>
            <a:off x="514112" y="6993354"/>
            <a:ext cx="6687622" cy="217170"/>
          </a:xfrm>
          <a:prstGeom prst="rect">
            <a:avLst/>
          </a:prstGeom>
          <a:noFill/>
          <a:ln/>
        </p:spPr>
        <p:txBody>
          <a:bodyPr wrap="none" lIns="0" tIns="0" rIns="0" bIns="0" rtlCol="0" anchor="t"/>
          <a:lstStyle/>
          <a:p>
            <a:pPr marL="0" marR="0" lvl="0" indent="0" algn="ct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عدد الأنشطة والفعاليات المنظمة</a:t>
            </a:r>
            <a:endParaRPr kumimoji="0" lang="en-US" sz="1600" b="0" i="0" u="none" strike="noStrike" kern="0" cap="none" spc="0" normalizeH="0" baseline="0" noProof="0" dirty="0">
              <a:ln>
                <a:noFill/>
              </a:ln>
              <a:solidFill>
                <a:prstClr val="black"/>
              </a:solidFill>
              <a:effectLst/>
              <a:uLnTx/>
              <a:uFillTx/>
            </a:endParaRPr>
          </a:p>
        </p:txBody>
      </p:sp>
      <p:pic>
        <p:nvPicPr>
          <p:cNvPr id="45" name="Image 4" descr="preencoded.png">
            <a:extLst>
              <a:ext uri="{FF2B5EF4-FFF2-40B4-BE49-F238E27FC236}">
                <a16:creationId xmlns:a16="http://schemas.microsoft.com/office/drawing/2014/main" id="{9B50E03F-A338-A15D-507C-BFA5EFB3E69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9724" y="7986244"/>
            <a:ext cx="169545" cy="135612"/>
          </a:xfrm>
          <a:prstGeom prst="rect">
            <a:avLst/>
          </a:prstGeom>
        </p:spPr>
      </p:pic>
      <p:sp>
        <p:nvSpPr>
          <p:cNvPr id="46" name="Text 15">
            <a:extLst>
              <a:ext uri="{FF2B5EF4-FFF2-40B4-BE49-F238E27FC236}">
                <a16:creationId xmlns:a16="http://schemas.microsoft.com/office/drawing/2014/main" id="{6375FD3D-9D05-A88A-D06B-79F38590B497}"/>
              </a:ext>
            </a:extLst>
          </p:cNvPr>
          <p:cNvSpPr/>
          <p:nvPr/>
        </p:nvSpPr>
        <p:spPr>
          <a:xfrm>
            <a:off x="830996" y="7574455"/>
            <a:ext cx="12968407" cy="217170"/>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تنبيه:</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المخرجات مهمة لتتبع النشاط، لكن لا تخلط بينها وبين النتائج الحقيقية. الوصول لـ 100 ألف شخص لا يعني بالضرورة تغيير سلوكهم أو قناعاتهم.</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5229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C2043-8403-A4D0-0923-0024C620F9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C7C1B9-97BD-7474-2C17-BE4DA716ADAA}"/>
              </a:ext>
            </a:extLst>
          </p:cNvPr>
          <p:cNvSpPr/>
          <p:nvPr/>
        </p:nvSpPr>
        <p:spPr>
          <a:xfrm>
            <a:off x="571500" y="1828800"/>
            <a:ext cx="13726425" cy="6206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BE1F76A-F9F7-F969-1764-F2602097D96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pic>
        <p:nvPicPr>
          <p:cNvPr id="12" name="Image 0" descr="preencoded.png">
            <a:extLst>
              <a:ext uri="{FF2B5EF4-FFF2-40B4-BE49-F238E27FC236}">
                <a16:creationId xmlns:a16="http://schemas.microsoft.com/office/drawing/2014/main" id="{668C3F3C-1911-3D58-513F-7581E701D9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63918" y="13344"/>
            <a:ext cx="11666482" cy="1482565"/>
          </a:xfrm>
          <a:prstGeom prst="rect">
            <a:avLst/>
          </a:prstGeom>
        </p:spPr>
      </p:pic>
      <p:sp>
        <p:nvSpPr>
          <p:cNvPr id="13" name="Text 0">
            <a:extLst>
              <a:ext uri="{FF2B5EF4-FFF2-40B4-BE49-F238E27FC236}">
                <a16:creationId xmlns:a16="http://schemas.microsoft.com/office/drawing/2014/main" id="{D45094B0-04D9-7D45-ACD6-63BC66361711}"/>
              </a:ext>
            </a:extLst>
          </p:cNvPr>
          <p:cNvSpPr/>
          <p:nvPr/>
        </p:nvSpPr>
        <p:spPr>
          <a:xfrm>
            <a:off x="8890907" y="2675100"/>
            <a:ext cx="4996339"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2-</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أهداف</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النتائج (Outcomes)</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00E142B6-EB81-5D70-446C-FF7FCD9A43AA}"/>
              </a:ext>
            </a:extLst>
          </p:cNvPr>
          <p:cNvSpPr/>
          <p:nvPr/>
        </p:nvSpPr>
        <p:spPr>
          <a:xfrm>
            <a:off x="844425" y="3751482"/>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النتائج تقيس التغيير في المعرفة، المواقف، أو السلوك لدى الجمهور المستهدف - وهي الأهداف الحقيقية للحملة:</a:t>
            </a:r>
            <a:endParaRPr kumimoji="0" lang="en-US" sz="1600" b="0" i="0" u="none" strike="noStrike" kern="0" cap="none" spc="0" normalizeH="0" baseline="0" noProof="0" dirty="0">
              <a:ln>
                <a:noFill/>
              </a:ln>
              <a:solidFill>
                <a:prstClr val="black"/>
              </a:solidFill>
              <a:effectLst/>
              <a:uLnTx/>
              <a:uFillTx/>
            </a:endParaRPr>
          </a:p>
        </p:txBody>
      </p:sp>
      <p:sp>
        <p:nvSpPr>
          <p:cNvPr id="15" name="Shape 2">
            <a:extLst>
              <a:ext uri="{FF2B5EF4-FFF2-40B4-BE49-F238E27FC236}">
                <a16:creationId xmlns:a16="http://schemas.microsoft.com/office/drawing/2014/main" id="{34DCB197-CC04-51D4-52A2-0D59B1A59624}"/>
              </a:ext>
            </a:extLst>
          </p:cNvPr>
          <p:cNvSpPr/>
          <p:nvPr/>
        </p:nvSpPr>
        <p:spPr>
          <a:xfrm>
            <a:off x="9621322" y="4784847"/>
            <a:ext cx="4215289"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16" name="Text 3">
            <a:extLst>
              <a:ext uri="{FF2B5EF4-FFF2-40B4-BE49-F238E27FC236}">
                <a16:creationId xmlns:a16="http://schemas.microsoft.com/office/drawing/2014/main" id="{0E50E8AC-43B3-94C9-E68E-EF24269C2CFF}"/>
              </a:ext>
            </a:extLst>
          </p:cNvPr>
          <p:cNvSpPr/>
          <p:nvPr/>
        </p:nvSpPr>
        <p:spPr>
          <a:xfrm>
            <a:off x="11149727" y="499082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تغيير القناعات</a:t>
            </a:r>
            <a:endParaRPr kumimoji="0" lang="en-US" b="0" i="0" u="none" strike="noStrike" kern="0" cap="none" spc="0" normalizeH="0" baseline="0" noProof="0" dirty="0">
              <a:ln>
                <a:noFill/>
              </a:ln>
              <a:solidFill>
                <a:prstClr val="black"/>
              </a:solidFill>
              <a:effectLst/>
              <a:uLnTx/>
              <a:uFillTx/>
            </a:endParaRPr>
          </a:p>
        </p:txBody>
      </p:sp>
      <p:sp>
        <p:nvSpPr>
          <p:cNvPr id="17" name="Text 4">
            <a:extLst>
              <a:ext uri="{FF2B5EF4-FFF2-40B4-BE49-F238E27FC236}">
                <a16:creationId xmlns:a16="http://schemas.microsoft.com/office/drawing/2014/main" id="{CA697F7E-11F4-27A7-EBE4-A579A3199B7B}"/>
              </a:ext>
            </a:extLst>
          </p:cNvPr>
          <p:cNvSpPr/>
          <p:nvPr/>
        </p:nvSpPr>
        <p:spPr>
          <a:xfrm>
            <a:off x="9827300" y="5420045"/>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نسبة من يعتقدون أن المنتج صديق للبيئة من 30% إلى 55% خلال 6 أشهر</a:t>
            </a:r>
            <a:endParaRPr kumimoji="0" lang="en-US" sz="1600" b="0" i="0" u="none" strike="noStrike" kern="0" cap="none" spc="0" normalizeH="0" baseline="0" noProof="0" dirty="0">
              <a:ln>
                <a:noFill/>
              </a:ln>
              <a:solidFill>
                <a:prstClr val="black"/>
              </a:solidFill>
              <a:effectLst/>
              <a:uLnTx/>
              <a:uFillTx/>
            </a:endParaRPr>
          </a:p>
        </p:txBody>
      </p:sp>
      <p:sp>
        <p:nvSpPr>
          <p:cNvPr id="19" name="Shape 5">
            <a:extLst>
              <a:ext uri="{FF2B5EF4-FFF2-40B4-BE49-F238E27FC236}">
                <a16:creationId xmlns:a16="http://schemas.microsoft.com/office/drawing/2014/main" id="{6343D743-433A-7702-826B-77C0154505E2}"/>
              </a:ext>
            </a:extLst>
          </p:cNvPr>
          <p:cNvSpPr/>
          <p:nvPr/>
        </p:nvSpPr>
        <p:spPr>
          <a:xfrm>
            <a:off x="5207556" y="4784847"/>
            <a:ext cx="4215408"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20" name="Text 6">
            <a:extLst>
              <a:ext uri="{FF2B5EF4-FFF2-40B4-BE49-F238E27FC236}">
                <a16:creationId xmlns:a16="http://schemas.microsoft.com/office/drawing/2014/main" id="{53F35DDD-95E3-D26F-08FD-B17F2C36D27D}"/>
              </a:ext>
            </a:extLst>
          </p:cNvPr>
          <p:cNvSpPr/>
          <p:nvPr/>
        </p:nvSpPr>
        <p:spPr>
          <a:xfrm>
            <a:off x="6736080" y="499082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زيادة الثقة</a:t>
            </a:r>
            <a:endParaRPr kumimoji="0" lang="en-US" b="0" i="0" u="none" strike="noStrike" kern="0" cap="none" spc="0" normalizeH="0" baseline="0" noProof="0" dirty="0">
              <a:ln>
                <a:noFill/>
              </a:ln>
              <a:solidFill>
                <a:prstClr val="black"/>
              </a:solidFill>
              <a:effectLst/>
              <a:uLnTx/>
              <a:uFillTx/>
            </a:endParaRPr>
          </a:p>
        </p:txBody>
      </p:sp>
      <p:sp>
        <p:nvSpPr>
          <p:cNvPr id="21" name="Text 7">
            <a:extLst>
              <a:ext uri="{FF2B5EF4-FFF2-40B4-BE49-F238E27FC236}">
                <a16:creationId xmlns:a16="http://schemas.microsoft.com/office/drawing/2014/main" id="{95DC3AB8-F35C-7EBC-4599-2A11B523F264}"/>
              </a:ext>
            </a:extLst>
          </p:cNvPr>
          <p:cNvSpPr/>
          <p:nvPr/>
        </p:nvSpPr>
        <p:spPr>
          <a:xfrm>
            <a:off x="5413534" y="5420045"/>
            <a:ext cx="3803452"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تحسين مؤشر الثقة في العلامة التجارية من 3.2 إلى 4.1 على مقياس من 5 نقاط</a:t>
            </a:r>
            <a:endParaRPr kumimoji="0" lang="en-US" sz="1600" b="0" i="0" u="none" strike="noStrike" kern="0" cap="none" spc="0" normalizeH="0" baseline="0" noProof="0" dirty="0">
              <a:ln>
                <a:noFill/>
              </a:ln>
              <a:solidFill>
                <a:prstClr val="black"/>
              </a:solidFill>
              <a:effectLst/>
              <a:uLnTx/>
              <a:uFillTx/>
            </a:endParaRPr>
          </a:p>
        </p:txBody>
      </p:sp>
      <p:sp>
        <p:nvSpPr>
          <p:cNvPr id="22" name="Shape 8">
            <a:extLst>
              <a:ext uri="{FF2B5EF4-FFF2-40B4-BE49-F238E27FC236}">
                <a16:creationId xmlns:a16="http://schemas.microsoft.com/office/drawing/2014/main" id="{FF1B3FE0-ED19-7504-95C6-FAB6D5537B8B}"/>
              </a:ext>
            </a:extLst>
          </p:cNvPr>
          <p:cNvSpPr/>
          <p:nvPr/>
        </p:nvSpPr>
        <p:spPr>
          <a:xfrm>
            <a:off x="793909" y="4784847"/>
            <a:ext cx="4215289"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23" name="Text 9">
            <a:extLst>
              <a:ext uri="{FF2B5EF4-FFF2-40B4-BE49-F238E27FC236}">
                <a16:creationId xmlns:a16="http://schemas.microsoft.com/office/drawing/2014/main" id="{A99D6E4B-FDAD-49E9-EF65-096CA5ED7CAA}"/>
              </a:ext>
            </a:extLst>
          </p:cNvPr>
          <p:cNvSpPr/>
          <p:nvPr/>
        </p:nvSpPr>
        <p:spPr>
          <a:xfrm>
            <a:off x="2037398" y="4990825"/>
            <a:ext cx="2765822"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تحسين الصورة الذهنية</a:t>
            </a:r>
            <a:endParaRPr kumimoji="0" lang="en-US" b="0" i="0" u="none" strike="noStrike" kern="0" cap="none" spc="0" normalizeH="0" baseline="0" noProof="0" dirty="0">
              <a:ln>
                <a:noFill/>
              </a:ln>
              <a:solidFill>
                <a:prstClr val="black"/>
              </a:solidFill>
              <a:effectLst/>
              <a:uLnTx/>
              <a:uFillTx/>
            </a:endParaRPr>
          </a:p>
        </p:txBody>
      </p:sp>
      <p:sp>
        <p:nvSpPr>
          <p:cNvPr id="24" name="Text 10">
            <a:extLst>
              <a:ext uri="{FF2B5EF4-FFF2-40B4-BE49-F238E27FC236}">
                <a16:creationId xmlns:a16="http://schemas.microsoft.com/office/drawing/2014/main" id="{DB4C6B18-B59E-6C97-A5F6-60F711876F3F}"/>
              </a:ext>
            </a:extLst>
          </p:cNvPr>
          <p:cNvSpPr/>
          <p:nvPr/>
        </p:nvSpPr>
        <p:spPr>
          <a:xfrm>
            <a:off x="999887" y="5420045"/>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رفع الارتباط الإيجابي للعلامة بالابتكار من 40% إلى 65% بين صناع القرار</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75588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694FF-AB54-698D-506F-AB1C99134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F77EE8-8E38-82C7-0AD0-1CA7361400C2}"/>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BD5D729D-C199-6358-1444-4D1A68443BD0}"/>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395AB79-AB23-C530-1579-9BF363A3DA9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12" name="Text 0">
            <a:extLst>
              <a:ext uri="{FF2B5EF4-FFF2-40B4-BE49-F238E27FC236}">
                <a16:creationId xmlns:a16="http://schemas.microsoft.com/office/drawing/2014/main" id="{C11D59AB-21C2-8BE2-9AFB-511BE37AA538}"/>
              </a:ext>
            </a:extLst>
          </p:cNvPr>
          <p:cNvSpPr/>
          <p:nvPr/>
        </p:nvSpPr>
        <p:spPr>
          <a:xfrm>
            <a:off x="9257824" y="839077"/>
            <a:ext cx="39694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3-</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أهداف</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الأثر (Impact)</a:t>
            </a:r>
            <a:endParaRPr kumimoji="0" lang="en-US" sz="2000" b="0" i="0" u="none" strike="noStrike" kern="0" cap="none" spc="0" normalizeH="0" baseline="0" noProof="0" dirty="0">
              <a:ln>
                <a:noFill/>
              </a:ln>
              <a:solidFill>
                <a:srgbClr val="00B0F0"/>
              </a:solidFill>
              <a:effectLst/>
              <a:uLnTx/>
              <a:uFillTx/>
            </a:endParaRPr>
          </a:p>
        </p:txBody>
      </p:sp>
      <p:sp>
        <p:nvSpPr>
          <p:cNvPr id="13" name="Text 1">
            <a:extLst>
              <a:ext uri="{FF2B5EF4-FFF2-40B4-BE49-F238E27FC236}">
                <a16:creationId xmlns:a16="http://schemas.microsoft.com/office/drawing/2014/main" id="{B8CDD165-F461-A305-FDFF-589842F3F8EB}"/>
              </a:ext>
            </a:extLst>
          </p:cNvPr>
          <p:cNvSpPr/>
          <p:nvPr/>
        </p:nvSpPr>
        <p:spPr>
          <a:xfrm>
            <a:off x="793790" y="2692122"/>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الأثر يمثل التغيير طويل المدى في السلوك الفعلي أو النتائج التجارية - الهدف النهائي لأي حملة:</a:t>
            </a:r>
            <a:endParaRPr kumimoji="0" lang="en-US" b="0" i="0" u="none" strike="noStrike" kern="0" cap="none" spc="0" normalizeH="0" baseline="0" noProof="0" dirty="0">
              <a:ln>
                <a:noFill/>
              </a:ln>
              <a:solidFill>
                <a:prstClr val="black"/>
              </a:solidFill>
              <a:effectLst/>
              <a:uLnTx/>
              <a:uFillTx/>
            </a:endParaRPr>
          </a:p>
        </p:txBody>
      </p:sp>
      <p:sp>
        <p:nvSpPr>
          <p:cNvPr id="14" name="Shape 2">
            <a:extLst>
              <a:ext uri="{FF2B5EF4-FFF2-40B4-BE49-F238E27FC236}">
                <a16:creationId xmlns:a16="http://schemas.microsoft.com/office/drawing/2014/main" id="{B4F6858E-2737-9C6C-8561-5B1B5CB440BC}"/>
              </a:ext>
            </a:extLst>
          </p:cNvPr>
          <p:cNvSpPr/>
          <p:nvPr/>
        </p:nvSpPr>
        <p:spPr>
          <a:xfrm>
            <a:off x="10354389" y="3332083"/>
            <a:ext cx="3482221" cy="248007"/>
          </a:xfrm>
          <a:prstGeom prst="roundRect">
            <a:avLst>
              <a:gd name="adj" fmla="val 33612"/>
            </a:avLst>
          </a:prstGeom>
          <a:solidFill>
            <a:srgbClr val="CCF1FF"/>
          </a:solidFill>
          <a:ln w="7620">
            <a:solidFill>
              <a:srgbClr val="B2D7E5"/>
            </a:solidFill>
            <a:prstDash val="solid"/>
          </a:ln>
        </p:spPr>
        <p:txBody>
          <a:bodyPr/>
          <a:lstStyle/>
          <a:p>
            <a:endParaRPr lang=""/>
          </a:p>
        </p:txBody>
      </p:sp>
      <p:sp>
        <p:nvSpPr>
          <p:cNvPr id="15" name="Shape 3">
            <a:extLst>
              <a:ext uri="{FF2B5EF4-FFF2-40B4-BE49-F238E27FC236}">
                <a16:creationId xmlns:a16="http://schemas.microsoft.com/office/drawing/2014/main" id="{A90470D1-AFA5-6B39-C36E-C3D67B26352C}"/>
              </a:ext>
            </a:extLst>
          </p:cNvPr>
          <p:cNvSpPr/>
          <p:nvPr/>
        </p:nvSpPr>
        <p:spPr>
          <a:xfrm>
            <a:off x="12617887" y="3332083"/>
            <a:ext cx="1218724" cy="248007"/>
          </a:xfrm>
          <a:prstGeom prst="roundRect">
            <a:avLst>
              <a:gd name="adj" fmla="val 33612"/>
            </a:avLst>
          </a:prstGeom>
          <a:solidFill>
            <a:srgbClr val="00AEEF"/>
          </a:solidFill>
          <a:ln/>
        </p:spPr>
        <p:txBody>
          <a:bodyPr/>
          <a:lstStyle/>
          <a:p>
            <a:endParaRPr lang=""/>
          </a:p>
        </p:txBody>
      </p:sp>
      <p:sp>
        <p:nvSpPr>
          <p:cNvPr id="16" name="Text 4">
            <a:extLst>
              <a:ext uri="{FF2B5EF4-FFF2-40B4-BE49-F238E27FC236}">
                <a16:creationId xmlns:a16="http://schemas.microsoft.com/office/drawing/2014/main" id="{350CE301-BDB9-59D9-D277-4CE3AEE91997}"/>
              </a:ext>
            </a:extLst>
          </p:cNvPr>
          <p:cNvSpPr/>
          <p:nvPr/>
        </p:nvSpPr>
        <p:spPr>
          <a:xfrm>
            <a:off x="9654421" y="3332083"/>
            <a:ext cx="551140"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35%</a:t>
            </a:r>
            <a:endParaRPr kumimoji="0" lang="en-US" sz="1950" b="0" i="0" u="none" strike="noStrike" kern="0" cap="none" spc="0" normalizeH="0" baseline="0" noProof="0" dirty="0">
              <a:ln>
                <a:noFill/>
              </a:ln>
              <a:solidFill>
                <a:prstClr val="black"/>
              </a:solidFill>
              <a:effectLst/>
              <a:uLnTx/>
              <a:uFillTx/>
            </a:endParaRPr>
          </a:p>
        </p:txBody>
      </p:sp>
      <p:sp>
        <p:nvSpPr>
          <p:cNvPr id="17" name="Text 5">
            <a:extLst>
              <a:ext uri="{FF2B5EF4-FFF2-40B4-BE49-F238E27FC236}">
                <a16:creationId xmlns:a16="http://schemas.microsoft.com/office/drawing/2014/main" id="{752B0EB9-99CA-AD29-BC86-065BA45C6C8A}"/>
              </a:ext>
            </a:extLst>
          </p:cNvPr>
          <p:cNvSpPr/>
          <p:nvPr/>
        </p:nvSpPr>
        <p:spPr>
          <a:xfrm>
            <a:off x="11355705" y="382809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زيادة المبيعات</a:t>
            </a:r>
            <a:endParaRPr kumimoji="0" lang="en-US" b="0" i="0" u="none" strike="noStrike" kern="0" cap="none" spc="0" normalizeH="0" baseline="0" noProof="0" dirty="0">
              <a:ln>
                <a:noFill/>
              </a:ln>
              <a:solidFill>
                <a:prstClr val="black"/>
              </a:solidFill>
              <a:effectLst/>
              <a:uLnTx/>
              <a:uFillTx/>
            </a:endParaRPr>
          </a:p>
        </p:txBody>
      </p:sp>
      <p:sp>
        <p:nvSpPr>
          <p:cNvPr id="19" name="Text 6">
            <a:extLst>
              <a:ext uri="{FF2B5EF4-FFF2-40B4-BE49-F238E27FC236}">
                <a16:creationId xmlns:a16="http://schemas.microsoft.com/office/drawing/2014/main" id="{24811794-D2CD-4409-5F32-174F82936938}"/>
              </a:ext>
            </a:extLst>
          </p:cNvPr>
          <p:cNvSpPr/>
          <p:nvPr/>
        </p:nvSpPr>
        <p:spPr>
          <a:xfrm>
            <a:off x="9654421" y="4257318"/>
            <a:ext cx="418218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نمو في حجم المبيعات خلال ربع سنوي</a:t>
            </a:r>
            <a:endParaRPr kumimoji="0" lang="en-US" sz="1600" b="0" i="0" u="none" strike="noStrike" kern="0" cap="none" spc="0" normalizeH="0" baseline="0" noProof="0" dirty="0">
              <a:ln>
                <a:noFill/>
              </a:ln>
              <a:solidFill>
                <a:prstClr val="black"/>
              </a:solidFill>
              <a:effectLst/>
              <a:uLnTx/>
              <a:uFillTx/>
            </a:endParaRPr>
          </a:p>
        </p:txBody>
      </p:sp>
      <p:sp>
        <p:nvSpPr>
          <p:cNvPr id="20" name="Shape 7">
            <a:extLst>
              <a:ext uri="{FF2B5EF4-FFF2-40B4-BE49-F238E27FC236}">
                <a16:creationId xmlns:a16="http://schemas.microsoft.com/office/drawing/2014/main" id="{971E49C0-11FC-1B40-1B6B-417C3ED384D9}"/>
              </a:ext>
            </a:extLst>
          </p:cNvPr>
          <p:cNvSpPr/>
          <p:nvPr/>
        </p:nvSpPr>
        <p:spPr>
          <a:xfrm>
            <a:off x="5919549" y="3332083"/>
            <a:ext cx="3486864" cy="248007"/>
          </a:xfrm>
          <a:prstGeom prst="roundRect">
            <a:avLst>
              <a:gd name="adj" fmla="val 33612"/>
            </a:avLst>
          </a:prstGeom>
          <a:solidFill>
            <a:srgbClr val="CCF1FF"/>
          </a:solidFill>
          <a:ln w="7620">
            <a:solidFill>
              <a:srgbClr val="B2D7E5"/>
            </a:solidFill>
            <a:prstDash val="solid"/>
          </a:ln>
        </p:spPr>
        <p:txBody>
          <a:bodyPr/>
          <a:lstStyle/>
          <a:p>
            <a:endParaRPr lang=""/>
          </a:p>
        </p:txBody>
      </p:sp>
      <p:sp>
        <p:nvSpPr>
          <p:cNvPr id="21" name="Shape 8">
            <a:extLst>
              <a:ext uri="{FF2B5EF4-FFF2-40B4-BE49-F238E27FC236}">
                <a16:creationId xmlns:a16="http://schemas.microsoft.com/office/drawing/2014/main" id="{94E48594-2ED8-DAE5-E515-2D095FBCB8C9}"/>
              </a:ext>
            </a:extLst>
          </p:cNvPr>
          <p:cNvSpPr/>
          <p:nvPr/>
        </p:nvSpPr>
        <p:spPr>
          <a:xfrm>
            <a:off x="8639413" y="3332083"/>
            <a:ext cx="767001" cy="248007"/>
          </a:xfrm>
          <a:prstGeom prst="roundRect">
            <a:avLst>
              <a:gd name="adj" fmla="val 33612"/>
            </a:avLst>
          </a:prstGeom>
          <a:solidFill>
            <a:srgbClr val="00AEEF"/>
          </a:solidFill>
          <a:ln/>
        </p:spPr>
        <p:txBody>
          <a:bodyPr/>
          <a:lstStyle/>
          <a:p>
            <a:endParaRPr lang=""/>
          </a:p>
        </p:txBody>
      </p:sp>
      <p:sp>
        <p:nvSpPr>
          <p:cNvPr id="22" name="Text 9">
            <a:extLst>
              <a:ext uri="{FF2B5EF4-FFF2-40B4-BE49-F238E27FC236}">
                <a16:creationId xmlns:a16="http://schemas.microsoft.com/office/drawing/2014/main" id="{C45C87AC-2FFB-79A4-9E30-68AD0E85F8F6}"/>
              </a:ext>
            </a:extLst>
          </p:cNvPr>
          <p:cNvSpPr/>
          <p:nvPr/>
        </p:nvSpPr>
        <p:spPr>
          <a:xfrm>
            <a:off x="5224105" y="3332083"/>
            <a:ext cx="546616"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22%</a:t>
            </a:r>
            <a:endParaRPr kumimoji="0" lang="en-US" sz="1950" b="0" i="0" u="none" strike="noStrike" kern="0" cap="none" spc="0" normalizeH="0" baseline="0" noProof="0" dirty="0">
              <a:ln>
                <a:noFill/>
              </a:ln>
              <a:solidFill>
                <a:prstClr val="black"/>
              </a:solidFill>
              <a:effectLst/>
              <a:uLnTx/>
              <a:uFillTx/>
            </a:endParaRPr>
          </a:p>
        </p:txBody>
      </p:sp>
      <p:sp>
        <p:nvSpPr>
          <p:cNvPr id="23" name="Text 10">
            <a:extLst>
              <a:ext uri="{FF2B5EF4-FFF2-40B4-BE49-F238E27FC236}">
                <a16:creationId xmlns:a16="http://schemas.microsoft.com/office/drawing/2014/main" id="{3240519D-24F7-7D48-7370-5D0D3543349D}"/>
              </a:ext>
            </a:extLst>
          </p:cNvPr>
          <p:cNvSpPr/>
          <p:nvPr/>
        </p:nvSpPr>
        <p:spPr>
          <a:xfrm>
            <a:off x="6565225" y="3828098"/>
            <a:ext cx="284118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تحسين الحصة السوقية</a:t>
            </a:r>
            <a:endParaRPr kumimoji="0" lang="en-US" b="0" i="0" u="none" strike="noStrike" kern="0" cap="none" spc="0" normalizeH="0" baseline="0" noProof="0" dirty="0">
              <a:ln>
                <a:noFill/>
              </a:ln>
              <a:solidFill>
                <a:prstClr val="black"/>
              </a:solidFill>
              <a:effectLst/>
              <a:uLnTx/>
              <a:uFillTx/>
            </a:endParaRPr>
          </a:p>
        </p:txBody>
      </p:sp>
      <p:sp>
        <p:nvSpPr>
          <p:cNvPr id="24" name="Text 11">
            <a:extLst>
              <a:ext uri="{FF2B5EF4-FFF2-40B4-BE49-F238E27FC236}">
                <a16:creationId xmlns:a16="http://schemas.microsoft.com/office/drawing/2014/main" id="{AE005D5D-7B4D-5E46-9892-A58DC489F368}"/>
              </a:ext>
            </a:extLst>
          </p:cNvPr>
          <p:cNvSpPr/>
          <p:nvPr/>
        </p:nvSpPr>
        <p:spPr>
          <a:xfrm>
            <a:off x="5224105" y="4257318"/>
            <a:ext cx="4182308"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في الحصة السوقية مقارنة بالمنافسين</a:t>
            </a:r>
            <a:endParaRPr kumimoji="0" lang="en-US" sz="1600" b="0" i="0" u="none" strike="noStrike" kern="0" cap="none" spc="0" normalizeH="0" baseline="0" noProof="0" dirty="0">
              <a:ln>
                <a:noFill/>
              </a:ln>
              <a:solidFill>
                <a:prstClr val="black"/>
              </a:solidFill>
              <a:effectLst/>
              <a:uLnTx/>
              <a:uFillTx/>
            </a:endParaRPr>
          </a:p>
        </p:txBody>
      </p:sp>
      <p:sp>
        <p:nvSpPr>
          <p:cNvPr id="26" name="Shape 12">
            <a:extLst>
              <a:ext uri="{FF2B5EF4-FFF2-40B4-BE49-F238E27FC236}">
                <a16:creationId xmlns:a16="http://schemas.microsoft.com/office/drawing/2014/main" id="{00B06B50-DDFB-57F6-3C1D-B75900D52C04}"/>
              </a:ext>
            </a:extLst>
          </p:cNvPr>
          <p:cNvSpPr/>
          <p:nvPr/>
        </p:nvSpPr>
        <p:spPr>
          <a:xfrm>
            <a:off x="1496258" y="3332083"/>
            <a:ext cx="3479840" cy="248007"/>
          </a:xfrm>
          <a:prstGeom prst="roundRect">
            <a:avLst>
              <a:gd name="adj" fmla="val 33612"/>
            </a:avLst>
          </a:prstGeom>
          <a:solidFill>
            <a:srgbClr val="CCF1FF"/>
          </a:solidFill>
          <a:ln w="7620">
            <a:solidFill>
              <a:srgbClr val="B2D7E5"/>
            </a:solidFill>
            <a:prstDash val="solid"/>
          </a:ln>
        </p:spPr>
        <p:txBody>
          <a:bodyPr/>
          <a:lstStyle/>
          <a:p>
            <a:endParaRPr lang=""/>
          </a:p>
        </p:txBody>
      </p:sp>
      <p:sp>
        <p:nvSpPr>
          <p:cNvPr id="27" name="Shape 13">
            <a:extLst>
              <a:ext uri="{FF2B5EF4-FFF2-40B4-BE49-F238E27FC236}">
                <a16:creationId xmlns:a16="http://schemas.microsoft.com/office/drawing/2014/main" id="{C8A1161E-EED0-6284-8B52-410F38C72723}"/>
              </a:ext>
            </a:extLst>
          </p:cNvPr>
          <p:cNvSpPr/>
          <p:nvPr/>
        </p:nvSpPr>
        <p:spPr>
          <a:xfrm>
            <a:off x="3305889" y="3332083"/>
            <a:ext cx="1670209" cy="248007"/>
          </a:xfrm>
          <a:prstGeom prst="roundRect">
            <a:avLst>
              <a:gd name="adj" fmla="val 33612"/>
            </a:avLst>
          </a:prstGeom>
          <a:solidFill>
            <a:srgbClr val="00AEEF"/>
          </a:solidFill>
          <a:ln/>
        </p:spPr>
        <p:txBody>
          <a:bodyPr/>
          <a:lstStyle/>
          <a:p>
            <a:endParaRPr lang=""/>
          </a:p>
        </p:txBody>
      </p:sp>
      <p:sp>
        <p:nvSpPr>
          <p:cNvPr id="28" name="Text 14">
            <a:extLst>
              <a:ext uri="{FF2B5EF4-FFF2-40B4-BE49-F238E27FC236}">
                <a16:creationId xmlns:a16="http://schemas.microsoft.com/office/drawing/2014/main" id="{46A08AFE-6544-F5C2-C4DE-16FA709E1281}"/>
              </a:ext>
            </a:extLst>
          </p:cNvPr>
          <p:cNvSpPr/>
          <p:nvPr/>
        </p:nvSpPr>
        <p:spPr>
          <a:xfrm>
            <a:off x="793790" y="3332083"/>
            <a:ext cx="553641"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48%</a:t>
            </a:r>
            <a:endParaRPr kumimoji="0" lang="en-US" sz="1950" b="0" i="0" u="none" strike="noStrike" kern="0" cap="none" spc="0" normalizeH="0" baseline="0" noProof="0" dirty="0">
              <a:ln>
                <a:noFill/>
              </a:ln>
              <a:solidFill>
                <a:prstClr val="black"/>
              </a:solidFill>
              <a:effectLst/>
              <a:uLnTx/>
              <a:uFillTx/>
            </a:endParaRPr>
          </a:p>
        </p:txBody>
      </p:sp>
      <p:sp>
        <p:nvSpPr>
          <p:cNvPr id="29" name="Text 15">
            <a:extLst>
              <a:ext uri="{FF2B5EF4-FFF2-40B4-BE49-F238E27FC236}">
                <a16:creationId xmlns:a16="http://schemas.microsoft.com/office/drawing/2014/main" id="{64F904A4-AB4E-CE3D-5387-F03BAF3EC878}"/>
              </a:ext>
            </a:extLst>
          </p:cNvPr>
          <p:cNvSpPr/>
          <p:nvPr/>
        </p:nvSpPr>
        <p:spPr>
          <a:xfrm>
            <a:off x="2056567" y="3828098"/>
            <a:ext cx="2919532"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معدل الاحتفاظ بالعملاء</a:t>
            </a:r>
            <a:endParaRPr kumimoji="0" lang="en-US" b="0" i="0" u="none" strike="noStrike" kern="0" cap="none" spc="0" normalizeH="0" baseline="0" noProof="0" dirty="0">
              <a:ln>
                <a:noFill/>
              </a:ln>
              <a:solidFill>
                <a:prstClr val="black"/>
              </a:solidFill>
              <a:effectLst/>
              <a:uLnTx/>
              <a:uFillTx/>
            </a:endParaRPr>
          </a:p>
        </p:txBody>
      </p:sp>
      <p:sp>
        <p:nvSpPr>
          <p:cNvPr id="35" name="Text 16">
            <a:extLst>
              <a:ext uri="{FF2B5EF4-FFF2-40B4-BE49-F238E27FC236}">
                <a16:creationId xmlns:a16="http://schemas.microsoft.com/office/drawing/2014/main" id="{1E186322-C091-577D-1359-7081368BFAFE}"/>
              </a:ext>
            </a:extLst>
          </p:cNvPr>
          <p:cNvSpPr/>
          <p:nvPr/>
        </p:nvSpPr>
        <p:spPr>
          <a:xfrm>
            <a:off x="793790" y="4257318"/>
            <a:ext cx="4182308"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تحسن في ولاء العملاء وتكرار الشراء</a:t>
            </a:r>
            <a:endParaRPr kumimoji="0" lang="en-US" sz="1600" b="0" i="0" u="none" strike="noStrike" kern="0" cap="none" spc="0" normalizeH="0" baseline="0" noProof="0" dirty="0">
              <a:ln>
                <a:noFill/>
              </a:ln>
              <a:solidFill>
                <a:prstClr val="black"/>
              </a:solidFill>
              <a:effectLst/>
              <a:uLnTx/>
              <a:uFillTx/>
            </a:endParaRPr>
          </a:p>
        </p:txBody>
      </p:sp>
      <p:sp>
        <p:nvSpPr>
          <p:cNvPr id="36" name="Text 17">
            <a:extLst>
              <a:ext uri="{FF2B5EF4-FFF2-40B4-BE49-F238E27FC236}">
                <a16:creationId xmlns:a16="http://schemas.microsoft.com/office/drawing/2014/main" id="{1AAB9A20-F8FB-27BD-3E16-6DAFA3510465}"/>
              </a:ext>
            </a:extLst>
          </p:cNvPr>
          <p:cNvSpPr/>
          <p:nvPr/>
        </p:nvSpPr>
        <p:spPr>
          <a:xfrm>
            <a:off x="793790" y="4956692"/>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أمثلة على أهداف الأثر:</a:t>
            </a:r>
            <a:endParaRPr kumimoji="0" lang="en-US" sz="1600" b="0" i="0" u="none" strike="noStrike" kern="0" cap="none" spc="0" normalizeH="0" baseline="0" noProof="0" dirty="0">
              <a:ln>
                <a:noFill/>
              </a:ln>
              <a:solidFill>
                <a:prstClr val="black"/>
              </a:solidFill>
              <a:effectLst/>
              <a:uLnTx/>
              <a:uFillTx/>
            </a:endParaRPr>
          </a:p>
        </p:txBody>
      </p:sp>
      <p:sp>
        <p:nvSpPr>
          <p:cNvPr id="37" name="Text 18">
            <a:extLst>
              <a:ext uri="{FF2B5EF4-FFF2-40B4-BE49-F238E27FC236}">
                <a16:creationId xmlns:a16="http://schemas.microsoft.com/office/drawing/2014/main" id="{3C61B580-3AC2-5071-49B5-9E5EFD7404FA}"/>
              </a:ext>
            </a:extLst>
          </p:cNvPr>
          <p:cNvSpPr/>
          <p:nvPr/>
        </p:nvSpPr>
        <p:spPr>
          <a:xfrm>
            <a:off x="793790" y="5338882"/>
            <a:ext cx="1304282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معدل التصويت للمرشح من 25% إلى 40% في الانتخابات</a:t>
            </a:r>
            <a:endParaRPr kumimoji="0" lang="en-US" sz="1550" b="0" i="0" u="none" strike="noStrike" kern="0" cap="none" spc="0" normalizeH="0" baseline="0" noProof="0" dirty="0">
              <a:ln>
                <a:noFill/>
              </a:ln>
              <a:solidFill>
                <a:prstClr val="black"/>
              </a:solidFill>
              <a:effectLst/>
              <a:uLnTx/>
              <a:uFillTx/>
            </a:endParaRPr>
          </a:p>
        </p:txBody>
      </p:sp>
      <p:sp>
        <p:nvSpPr>
          <p:cNvPr id="38" name="Text 19">
            <a:extLst>
              <a:ext uri="{FF2B5EF4-FFF2-40B4-BE49-F238E27FC236}">
                <a16:creationId xmlns:a16="http://schemas.microsoft.com/office/drawing/2014/main" id="{A0860AEC-B79A-D004-20C2-D5DD067192C7}"/>
              </a:ext>
            </a:extLst>
          </p:cNvPr>
          <p:cNvSpPr/>
          <p:nvPr/>
        </p:nvSpPr>
        <p:spPr>
          <a:xfrm>
            <a:off x="793790" y="5725835"/>
            <a:ext cx="1304282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رفع معدل التبرعات للمؤسسة الخيرية بنسبة 50% خلال سنة</a:t>
            </a:r>
            <a:endParaRPr kumimoji="0" lang="en-US" sz="1550" b="0" i="0" u="none" strike="noStrike" kern="0" cap="none" spc="0" normalizeH="0" baseline="0" noProof="0" dirty="0">
              <a:ln>
                <a:noFill/>
              </a:ln>
              <a:solidFill>
                <a:prstClr val="black"/>
              </a:solidFill>
              <a:effectLst/>
              <a:uLnTx/>
              <a:uFillTx/>
            </a:endParaRPr>
          </a:p>
        </p:txBody>
      </p:sp>
      <p:sp>
        <p:nvSpPr>
          <p:cNvPr id="39" name="Text 20">
            <a:extLst>
              <a:ext uri="{FF2B5EF4-FFF2-40B4-BE49-F238E27FC236}">
                <a16:creationId xmlns:a16="http://schemas.microsoft.com/office/drawing/2014/main" id="{B0C736AD-0C76-327B-CA1B-D06FA215BFE2}"/>
              </a:ext>
            </a:extLst>
          </p:cNvPr>
          <p:cNvSpPr/>
          <p:nvPr/>
        </p:nvSpPr>
        <p:spPr>
          <a:xfrm>
            <a:off x="793790" y="6112788"/>
            <a:ext cx="1304282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تحسين معدل التوظيف من الخريجين الجدد بنسبة 30%</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403832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AB2B-303E-8A49-56E3-844D130EFB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222412-C2D2-3485-ACA1-76942DC50A72}"/>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55EDD19-FD8B-1471-56F4-88A62ADC8599}"/>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5AE38F5-FAF7-3460-0B06-2562FE395A7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9AEACDFD-8EE2-A1F7-8B56-26D2224F6247}"/>
              </a:ext>
            </a:extLst>
          </p:cNvPr>
          <p:cNvSpPr/>
          <p:nvPr/>
        </p:nvSpPr>
        <p:spPr>
          <a:xfrm>
            <a:off x="8069223" y="869990"/>
            <a:ext cx="5767387"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مؤشرات الأداء الرئيسية (KPIs)</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601FD95B-D6FC-9FD4-15B9-F4BBB9BE1C55}"/>
              </a:ext>
            </a:extLst>
          </p:cNvPr>
          <p:cNvSpPr/>
          <p:nvPr/>
        </p:nvSpPr>
        <p:spPr>
          <a:xfrm>
            <a:off x="793790" y="1762958"/>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مؤشرات الأداء هي المقاييس المحددة التي تستخدم لتتبع التقدم نحو تحقيق الأهداف في كل مرحلة:</a:t>
            </a:r>
            <a:endParaRPr kumimoji="0" lang="en-US" sz="1600" b="0" i="0" u="none" strike="noStrike" kern="0" cap="none" spc="0" normalizeH="0" baseline="0" noProof="0" dirty="0">
              <a:ln>
                <a:noFill/>
              </a:ln>
              <a:solidFill>
                <a:prstClr val="black"/>
              </a:solidFill>
              <a:effectLst/>
              <a:uLnTx/>
              <a:uFillTx/>
            </a:endParaRPr>
          </a:p>
        </p:txBody>
      </p:sp>
      <p:sp>
        <p:nvSpPr>
          <p:cNvPr id="4" name="Shape 2">
            <a:extLst>
              <a:ext uri="{FF2B5EF4-FFF2-40B4-BE49-F238E27FC236}">
                <a16:creationId xmlns:a16="http://schemas.microsoft.com/office/drawing/2014/main" id="{9D21213D-4022-205D-4779-CAB6D6FAD856}"/>
              </a:ext>
            </a:extLst>
          </p:cNvPr>
          <p:cNvSpPr/>
          <p:nvPr/>
        </p:nvSpPr>
        <p:spPr>
          <a:xfrm>
            <a:off x="793790" y="4831675"/>
            <a:ext cx="13042821" cy="22860"/>
          </a:xfrm>
          <a:prstGeom prst="roundRect">
            <a:avLst>
              <a:gd name="adj" fmla="val 364651"/>
            </a:avLst>
          </a:prstGeom>
          <a:solidFill>
            <a:srgbClr val="B2D7E5"/>
          </a:solidFill>
          <a:ln/>
        </p:spPr>
        <p:txBody>
          <a:bodyPr/>
          <a:lstStyle/>
          <a:p>
            <a:endParaRPr lang=""/>
          </a:p>
        </p:txBody>
      </p:sp>
      <p:sp>
        <p:nvSpPr>
          <p:cNvPr id="6" name="Shape 3">
            <a:extLst>
              <a:ext uri="{FF2B5EF4-FFF2-40B4-BE49-F238E27FC236}">
                <a16:creationId xmlns:a16="http://schemas.microsoft.com/office/drawing/2014/main" id="{BE723305-EC9D-4819-42AB-D1049826BE33}"/>
              </a:ext>
            </a:extLst>
          </p:cNvPr>
          <p:cNvSpPr/>
          <p:nvPr/>
        </p:nvSpPr>
        <p:spPr>
          <a:xfrm>
            <a:off x="11291054" y="4236363"/>
            <a:ext cx="22860" cy="595313"/>
          </a:xfrm>
          <a:prstGeom prst="roundRect">
            <a:avLst>
              <a:gd name="adj" fmla="val 364651"/>
            </a:avLst>
          </a:prstGeom>
          <a:solidFill>
            <a:srgbClr val="B2D7E5"/>
          </a:solidFill>
          <a:ln/>
        </p:spPr>
        <p:txBody>
          <a:bodyPr/>
          <a:lstStyle/>
          <a:p>
            <a:endParaRPr lang=""/>
          </a:p>
        </p:txBody>
      </p:sp>
      <p:sp>
        <p:nvSpPr>
          <p:cNvPr id="7" name="Shape 4">
            <a:extLst>
              <a:ext uri="{FF2B5EF4-FFF2-40B4-BE49-F238E27FC236}">
                <a16:creationId xmlns:a16="http://schemas.microsoft.com/office/drawing/2014/main" id="{78845933-5041-F291-86E9-3989EE28ABF3}"/>
              </a:ext>
            </a:extLst>
          </p:cNvPr>
          <p:cNvSpPr/>
          <p:nvPr/>
        </p:nvSpPr>
        <p:spPr>
          <a:xfrm>
            <a:off x="11228070" y="4757261"/>
            <a:ext cx="148828" cy="148828"/>
          </a:xfrm>
          <a:prstGeom prst="roundRect">
            <a:avLst>
              <a:gd name="adj" fmla="val 307200"/>
            </a:avLst>
          </a:prstGeom>
          <a:solidFill>
            <a:srgbClr val="00AEEF"/>
          </a:solidFill>
          <a:ln/>
        </p:spPr>
        <p:txBody>
          <a:bodyPr/>
          <a:lstStyle/>
          <a:p>
            <a:endParaRPr lang=""/>
          </a:p>
        </p:txBody>
      </p:sp>
      <p:sp>
        <p:nvSpPr>
          <p:cNvPr id="8" name="Shape 5">
            <a:extLst>
              <a:ext uri="{FF2B5EF4-FFF2-40B4-BE49-F238E27FC236}">
                <a16:creationId xmlns:a16="http://schemas.microsoft.com/office/drawing/2014/main" id="{488126B9-737D-5ACD-EB55-2C62692387A7}"/>
              </a:ext>
            </a:extLst>
          </p:cNvPr>
          <p:cNvSpPr/>
          <p:nvPr/>
        </p:nvSpPr>
        <p:spPr>
          <a:xfrm>
            <a:off x="8768358" y="2303740"/>
            <a:ext cx="5068253" cy="1932623"/>
          </a:xfrm>
          <a:prstGeom prst="roundRect">
            <a:avLst>
              <a:gd name="adj" fmla="val 4313"/>
            </a:avLst>
          </a:prstGeom>
          <a:solidFill>
            <a:srgbClr val="CCF1FF"/>
          </a:solidFill>
          <a:ln w="7620">
            <a:solidFill>
              <a:srgbClr val="B2D7E5"/>
            </a:solidFill>
            <a:prstDash val="solid"/>
          </a:ln>
        </p:spPr>
        <p:txBody>
          <a:bodyPr/>
          <a:lstStyle/>
          <a:p>
            <a:endParaRPr lang=""/>
          </a:p>
        </p:txBody>
      </p:sp>
      <p:sp>
        <p:nvSpPr>
          <p:cNvPr id="9" name="Text 6">
            <a:extLst>
              <a:ext uri="{FF2B5EF4-FFF2-40B4-BE49-F238E27FC236}">
                <a16:creationId xmlns:a16="http://schemas.microsoft.com/office/drawing/2014/main" id="{5ED630CA-078B-DE53-6FFA-D8BF1A55961A}"/>
              </a:ext>
            </a:extLst>
          </p:cNvPr>
          <p:cNvSpPr/>
          <p:nvPr/>
        </p:nvSpPr>
        <p:spPr>
          <a:xfrm>
            <a:off x="10062091" y="250971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مرحلة الوعي</a:t>
            </a:r>
            <a:endParaRPr kumimoji="0" lang="en-US" b="0" i="0" u="none" strike="noStrike" kern="0" cap="none" spc="0" normalizeH="0" baseline="0" noProof="0" dirty="0">
              <a:ln>
                <a:noFill/>
              </a:ln>
              <a:solidFill>
                <a:prstClr val="black"/>
              </a:solidFill>
              <a:effectLst/>
              <a:uLnTx/>
              <a:uFillTx/>
            </a:endParaRPr>
          </a:p>
        </p:txBody>
      </p:sp>
      <p:sp>
        <p:nvSpPr>
          <p:cNvPr id="10" name="Text 7">
            <a:extLst>
              <a:ext uri="{FF2B5EF4-FFF2-40B4-BE49-F238E27FC236}">
                <a16:creationId xmlns:a16="http://schemas.microsoft.com/office/drawing/2014/main" id="{22273DC7-0A39-61C1-9EC9-32DF19E860A4}"/>
              </a:ext>
            </a:extLst>
          </p:cNvPr>
          <p:cNvSpPr/>
          <p:nvPr/>
        </p:nvSpPr>
        <p:spPr>
          <a:xfrm>
            <a:off x="8974336" y="2938939"/>
            <a:ext cx="465629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الوصول (Reach)</a:t>
            </a:r>
            <a:endParaRPr kumimoji="0" lang="en-US" sz="1550" b="0" i="0" u="none" strike="noStrike" kern="0" cap="none" spc="0" normalizeH="0" baseline="0" noProof="0" dirty="0">
              <a:ln>
                <a:noFill/>
              </a:ln>
              <a:solidFill>
                <a:prstClr val="black"/>
              </a:solidFill>
              <a:effectLst/>
              <a:uLnTx/>
              <a:uFillTx/>
            </a:endParaRPr>
          </a:p>
        </p:txBody>
      </p:sp>
      <p:sp>
        <p:nvSpPr>
          <p:cNvPr id="11" name="Text 8">
            <a:extLst>
              <a:ext uri="{FF2B5EF4-FFF2-40B4-BE49-F238E27FC236}">
                <a16:creationId xmlns:a16="http://schemas.microsoft.com/office/drawing/2014/main" id="{CAE961E3-1CE1-2C77-963E-FD137A0AEEE8}"/>
              </a:ext>
            </a:extLst>
          </p:cNvPr>
          <p:cNvSpPr/>
          <p:nvPr/>
        </p:nvSpPr>
        <p:spPr>
          <a:xfrm>
            <a:off x="8974336" y="3325892"/>
            <a:ext cx="465629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الانطباعات (Impressions)</a:t>
            </a:r>
            <a:endParaRPr kumimoji="0" lang="en-US" sz="1550" b="0" i="0" u="none" strike="noStrike" kern="0" cap="none" spc="0" normalizeH="0" baseline="0" noProof="0" dirty="0">
              <a:ln>
                <a:noFill/>
              </a:ln>
              <a:solidFill>
                <a:prstClr val="black"/>
              </a:solidFill>
              <a:effectLst/>
              <a:uLnTx/>
              <a:uFillTx/>
            </a:endParaRPr>
          </a:p>
        </p:txBody>
      </p:sp>
      <p:sp>
        <p:nvSpPr>
          <p:cNvPr id="30" name="Text 9">
            <a:extLst>
              <a:ext uri="{FF2B5EF4-FFF2-40B4-BE49-F238E27FC236}">
                <a16:creationId xmlns:a16="http://schemas.microsoft.com/office/drawing/2014/main" id="{0EA39A68-729A-B81E-4685-333F6D60EF33}"/>
              </a:ext>
            </a:extLst>
          </p:cNvPr>
          <p:cNvSpPr/>
          <p:nvPr/>
        </p:nvSpPr>
        <p:spPr>
          <a:xfrm>
            <a:off x="8974336" y="3712845"/>
            <a:ext cx="465629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الوعي بالعلامة (Brand Awareness %)</a:t>
            </a:r>
            <a:endParaRPr kumimoji="0" lang="en-US" sz="1550" b="0" i="0" u="none" strike="noStrike" kern="0" cap="none" spc="0" normalizeH="0" baseline="0" noProof="0" dirty="0">
              <a:ln>
                <a:noFill/>
              </a:ln>
              <a:solidFill>
                <a:prstClr val="black"/>
              </a:solidFill>
              <a:effectLst/>
              <a:uLnTx/>
              <a:uFillTx/>
            </a:endParaRPr>
          </a:p>
        </p:txBody>
      </p:sp>
      <p:sp>
        <p:nvSpPr>
          <p:cNvPr id="31" name="Shape 10">
            <a:extLst>
              <a:ext uri="{FF2B5EF4-FFF2-40B4-BE49-F238E27FC236}">
                <a16:creationId xmlns:a16="http://schemas.microsoft.com/office/drawing/2014/main" id="{AA0E1B48-F350-2C81-5810-FA572419EC2B}"/>
              </a:ext>
            </a:extLst>
          </p:cNvPr>
          <p:cNvSpPr/>
          <p:nvPr/>
        </p:nvSpPr>
        <p:spPr>
          <a:xfrm>
            <a:off x="8632984" y="4831675"/>
            <a:ext cx="22860" cy="595313"/>
          </a:xfrm>
          <a:prstGeom prst="roundRect">
            <a:avLst>
              <a:gd name="adj" fmla="val 364651"/>
            </a:avLst>
          </a:prstGeom>
          <a:solidFill>
            <a:srgbClr val="B2D7E5"/>
          </a:solidFill>
          <a:ln/>
        </p:spPr>
        <p:txBody>
          <a:bodyPr/>
          <a:lstStyle/>
          <a:p>
            <a:endParaRPr lang=""/>
          </a:p>
        </p:txBody>
      </p:sp>
      <p:sp>
        <p:nvSpPr>
          <p:cNvPr id="32" name="Shape 11">
            <a:extLst>
              <a:ext uri="{FF2B5EF4-FFF2-40B4-BE49-F238E27FC236}">
                <a16:creationId xmlns:a16="http://schemas.microsoft.com/office/drawing/2014/main" id="{7868D340-7E29-F21D-915F-8A5CA944843E}"/>
              </a:ext>
            </a:extLst>
          </p:cNvPr>
          <p:cNvSpPr/>
          <p:nvPr/>
        </p:nvSpPr>
        <p:spPr>
          <a:xfrm>
            <a:off x="8570000" y="4757261"/>
            <a:ext cx="148828" cy="148828"/>
          </a:xfrm>
          <a:prstGeom prst="roundRect">
            <a:avLst>
              <a:gd name="adj" fmla="val 307200"/>
            </a:avLst>
          </a:prstGeom>
          <a:solidFill>
            <a:srgbClr val="00AEEF"/>
          </a:solidFill>
          <a:ln/>
        </p:spPr>
        <p:txBody>
          <a:bodyPr/>
          <a:lstStyle/>
          <a:p>
            <a:endParaRPr lang=""/>
          </a:p>
        </p:txBody>
      </p:sp>
      <p:sp>
        <p:nvSpPr>
          <p:cNvPr id="33" name="Shape 12">
            <a:extLst>
              <a:ext uri="{FF2B5EF4-FFF2-40B4-BE49-F238E27FC236}">
                <a16:creationId xmlns:a16="http://schemas.microsoft.com/office/drawing/2014/main" id="{18BA2770-35F8-E820-A2BE-B2AD1BEC2485}"/>
              </a:ext>
            </a:extLst>
          </p:cNvPr>
          <p:cNvSpPr/>
          <p:nvPr/>
        </p:nvSpPr>
        <p:spPr>
          <a:xfrm>
            <a:off x="6110168" y="5426988"/>
            <a:ext cx="5068372" cy="1932623"/>
          </a:xfrm>
          <a:prstGeom prst="roundRect">
            <a:avLst>
              <a:gd name="adj" fmla="val 4313"/>
            </a:avLst>
          </a:prstGeom>
          <a:solidFill>
            <a:srgbClr val="CCF1FF"/>
          </a:solidFill>
          <a:ln w="7620">
            <a:solidFill>
              <a:srgbClr val="B2D7E5"/>
            </a:solidFill>
            <a:prstDash val="solid"/>
          </a:ln>
        </p:spPr>
        <p:txBody>
          <a:bodyPr/>
          <a:lstStyle/>
          <a:p>
            <a:endParaRPr lang=""/>
          </a:p>
        </p:txBody>
      </p:sp>
      <p:sp>
        <p:nvSpPr>
          <p:cNvPr id="34" name="Text 13">
            <a:extLst>
              <a:ext uri="{FF2B5EF4-FFF2-40B4-BE49-F238E27FC236}">
                <a16:creationId xmlns:a16="http://schemas.microsoft.com/office/drawing/2014/main" id="{85989FD5-E0C5-E2C7-49D9-F2DEBA59F7F2}"/>
              </a:ext>
            </a:extLst>
          </p:cNvPr>
          <p:cNvSpPr/>
          <p:nvPr/>
        </p:nvSpPr>
        <p:spPr>
          <a:xfrm>
            <a:off x="7403902" y="5632966"/>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مرحلة التفاعل</a:t>
            </a:r>
            <a:endParaRPr kumimoji="0" lang="en-US" b="0" i="0" u="none" strike="noStrike" kern="0" cap="none" spc="0" normalizeH="0" baseline="0" noProof="0" dirty="0">
              <a:ln>
                <a:noFill/>
              </a:ln>
              <a:solidFill>
                <a:prstClr val="black"/>
              </a:solidFill>
              <a:effectLst/>
              <a:uLnTx/>
              <a:uFillTx/>
            </a:endParaRPr>
          </a:p>
        </p:txBody>
      </p:sp>
      <p:sp>
        <p:nvSpPr>
          <p:cNvPr id="40" name="Text 14">
            <a:extLst>
              <a:ext uri="{FF2B5EF4-FFF2-40B4-BE49-F238E27FC236}">
                <a16:creationId xmlns:a16="http://schemas.microsoft.com/office/drawing/2014/main" id="{4BC5979F-3F63-D639-FC35-C889D70931F3}"/>
              </a:ext>
            </a:extLst>
          </p:cNvPr>
          <p:cNvSpPr/>
          <p:nvPr/>
        </p:nvSpPr>
        <p:spPr>
          <a:xfrm>
            <a:off x="6316147" y="6062186"/>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التفاعل (Engagement Rate)</a:t>
            </a:r>
            <a:endParaRPr kumimoji="0" lang="en-US" sz="1550" b="0" i="0" u="none" strike="noStrike" kern="0" cap="none" spc="0" normalizeH="0" baseline="0" noProof="0" dirty="0">
              <a:ln>
                <a:noFill/>
              </a:ln>
              <a:solidFill>
                <a:prstClr val="black"/>
              </a:solidFill>
              <a:effectLst/>
              <a:uLnTx/>
              <a:uFillTx/>
            </a:endParaRPr>
          </a:p>
        </p:txBody>
      </p:sp>
      <p:sp>
        <p:nvSpPr>
          <p:cNvPr id="41" name="Text 15">
            <a:extLst>
              <a:ext uri="{FF2B5EF4-FFF2-40B4-BE49-F238E27FC236}">
                <a16:creationId xmlns:a16="http://schemas.microsoft.com/office/drawing/2014/main" id="{A3230ECA-C492-579D-7845-74648E59F23F}"/>
              </a:ext>
            </a:extLst>
          </p:cNvPr>
          <p:cNvSpPr/>
          <p:nvPr/>
        </p:nvSpPr>
        <p:spPr>
          <a:xfrm>
            <a:off x="6316147" y="6449139"/>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الوقت المستغرق (Time Spent)</a:t>
            </a:r>
            <a:endParaRPr kumimoji="0" lang="en-US" sz="1550" b="0" i="0" u="none" strike="noStrike" kern="0" cap="none" spc="0" normalizeH="0" baseline="0" noProof="0" dirty="0">
              <a:ln>
                <a:noFill/>
              </a:ln>
              <a:solidFill>
                <a:prstClr val="black"/>
              </a:solidFill>
              <a:effectLst/>
              <a:uLnTx/>
              <a:uFillTx/>
            </a:endParaRPr>
          </a:p>
        </p:txBody>
      </p:sp>
      <p:sp>
        <p:nvSpPr>
          <p:cNvPr id="42" name="Text 16">
            <a:extLst>
              <a:ext uri="{FF2B5EF4-FFF2-40B4-BE49-F238E27FC236}">
                <a16:creationId xmlns:a16="http://schemas.microsoft.com/office/drawing/2014/main" id="{47922202-2DC2-C1C9-C9A7-1B263C83981A}"/>
              </a:ext>
            </a:extLst>
          </p:cNvPr>
          <p:cNvSpPr/>
          <p:nvPr/>
        </p:nvSpPr>
        <p:spPr>
          <a:xfrm>
            <a:off x="6316147" y="6836093"/>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النقر (CTR)</a:t>
            </a:r>
            <a:endParaRPr kumimoji="0" lang="en-US" sz="1550" b="0" i="0" u="none" strike="noStrike" kern="0" cap="none" spc="0" normalizeH="0" baseline="0" noProof="0" dirty="0">
              <a:ln>
                <a:noFill/>
              </a:ln>
              <a:solidFill>
                <a:prstClr val="black"/>
              </a:solidFill>
              <a:effectLst/>
              <a:uLnTx/>
              <a:uFillTx/>
            </a:endParaRPr>
          </a:p>
        </p:txBody>
      </p:sp>
      <p:sp>
        <p:nvSpPr>
          <p:cNvPr id="43" name="Shape 17">
            <a:extLst>
              <a:ext uri="{FF2B5EF4-FFF2-40B4-BE49-F238E27FC236}">
                <a16:creationId xmlns:a16="http://schemas.microsoft.com/office/drawing/2014/main" id="{C516C9BA-93A2-86DD-1F4F-56B98F1BEF7C}"/>
              </a:ext>
            </a:extLst>
          </p:cNvPr>
          <p:cNvSpPr/>
          <p:nvPr/>
        </p:nvSpPr>
        <p:spPr>
          <a:xfrm>
            <a:off x="5974794" y="4236363"/>
            <a:ext cx="22860" cy="595313"/>
          </a:xfrm>
          <a:prstGeom prst="roundRect">
            <a:avLst>
              <a:gd name="adj" fmla="val 364651"/>
            </a:avLst>
          </a:prstGeom>
          <a:solidFill>
            <a:srgbClr val="B2D7E5"/>
          </a:solidFill>
          <a:ln/>
        </p:spPr>
        <p:txBody>
          <a:bodyPr/>
          <a:lstStyle/>
          <a:p>
            <a:endParaRPr lang=""/>
          </a:p>
        </p:txBody>
      </p:sp>
      <p:sp>
        <p:nvSpPr>
          <p:cNvPr id="44" name="Shape 18">
            <a:extLst>
              <a:ext uri="{FF2B5EF4-FFF2-40B4-BE49-F238E27FC236}">
                <a16:creationId xmlns:a16="http://schemas.microsoft.com/office/drawing/2014/main" id="{766F6EC1-A4F4-B5EF-6AD7-A09663156484}"/>
              </a:ext>
            </a:extLst>
          </p:cNvPr>
          <p:cNvSpPr/>
          <p:nvPr/>
        </p:nvSpPr>
        <p:spPr>
          <a:xfrm>
            <a:off x="5911810" y="4757261"/>
            <a:ext cx="148828" cy="148828"/>
          </a:xfrm>
          <a:prstGeom prst="roundRect">
            <a:avLst>
              <a:gd name="adj" fmla="val 307200"/>
            </a:avLst>
          </a:prstGeom>
          <a:solidFill>
            <a:srgbClr val="00AEEF"/>
          </a:solidFill>
          <a:ln/>
        </p:spPr>
        <p:txBody>
          <a:bodyPr/>
          <a:lstStyle/>
          <a:p>
            <a:endParaRPr lang=""/>
          </a:p>
        </p:txBody>
      </p:sp>
      <p:sp>
        <p:nvSpPr>
          <p:cNvPr id="45" name="Shape 19">
            <a:extLst>
              <a:ext uri="{FF2B5EF4-FFF2-40B4-BE49-F238E27FC236}">
                <a16:creationId xmlns:a16="http://schemas.microsoft.com/office/drawing/2014/main" id="{648B5BD6-C73D-0615-347E-3A01D174A491}"/>
              </a:ext>
            </a:extLst>
          </p:cNvPr>
          <p:cNvSpPr/>
          <p:nvPr/>
        </p:nvSpPr>
        <p:spPr>
          <a:xfrm>
            <a:off x="3451979" y="2303740"/>
            <a:ext cx="5068372" cy="1932623"/>
          </a:xfrm>
          <a:prstGeom prst="roundRect">
            <a:avLst>
              <a:gd name="adj" fmla="val 4313"/>
            </a:avLst>
          </a:prstGeom>
          <a:solidFill>
            <a:srgbClr val="CCF1FF"/>
          </a:solidFill>
          <a:ln w="7620">
            <a:solidFill>
              <a:srgbClr val="B2D7E5"/>
            </a:solidFill>
            <a:prstDash val="solid"/>
          </a:ln>
        </p:spPr>
        <p:txBody>
          <a:bodyPr/>
          <a:lstStyle/>
          <a:p>
            <a:endParaRPr lang=""/>
          </a:p>
        </p:txBody>
      </p:sp>
      <p:sp>
        <p:nvSpPr>
          <p:cNvPr id="46" name="Text 20">
            <a:extLst>
              <a:ext uri="{FF2B5EF4-FFF2-40B4-BE49-F238E27FC236}">
                <a16:creationId xmlns:a16="http://schemas.microsoft.com/office/drawing/2014/main" id="{408D5043-24F6-B3E0-7AB6-DFF2B08DDED6}"/>
              </a:ext>
            </a:extLst>
          </p:cNvPr>
          <p:cNvSpPr/>
          <p:nvPr/>
        </p:nvSpPr>
        <p:spPr>
          <a:xfrm>
            <a:off x="4745712" y="250971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مرحلة التحويل</a:t>
            </a:r>
            <a:endParaRPr kumimoji="0" lang="en-US" b="0" i="0" u="none" strike="noStrike" kern="0" cap="none" spc="0" normalizeH="0" baseline="0" noProof="0" dirty="0">
              <a:ln>
                <a:noFill/>
              </a:ln>
              <a:solidFill>
                <a:prstClr val="black"/>
              </a:solidFill>
              <a:effectLst/>
              <a:uLnTx/>
              <a:uFillTx/>
            </a:endParaRPr>
          </a:p>
        </p:txBody>
      </p:sp>
      <p:sp>
        <p:nvSpPr>
          <p:cNvPr id="47" name="Text 21">
            <a:extLst>
              <a:ext uri="{FF2B5EF4-FFF2-40B4-BE49-F238E27FC236}">
                <a16:creationId xmlns:a16="http://schemas.microsoft.com/office/drawing/2014/main" id="{1F0D5ABC-E27C-BB5E-A33D-71BF514FF236}"/>
              </a:ext>
            </a:extLst>
          </p:cNvPr>
          <p:cNvSpPr/>
          <p:nvPr/>
        </p:nvSpPr>
        <p:spPr>
          <a:xfrm>
            <a:off x="3657957" y="2938939"/>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التحويل (Conversion Rate)</a:t>
            </a:r>
            <a:endParaRPr kumimoji="0" lang="en-US" sz="1550" b="0" i="0" u="none" strike="noStrike" kern="0" cap="none" spc="0" normalizeH="0" baseline="0" noProof="0" dirty="0">
              <a:ln>
                <a:noFill/>
              </a:ln>
              <a:solidFill>
                <a:prstClr val="black"/>
              </a:solidFill>
              <a:effectLst/>
              <a:uLnTx/>
              <a:uFillTx/>
            </a:endParaRPr>
          </a:p>
        </p:txBody>
      </p:sp>
      <p:sp>
        <p:nvSpPr>
          <p:cNvPr id="48" name="Text 22">
            <a:extLst>
              <a:ext uri="{FF2B5EF4-FFF2-40B4-BE49-F238E27FC236}">
                <a16:creationId xmlns:a16="http://schemas.microsoft.com/office/drawing/2014/main" id="{10D54CBC-5955-55C0-7280-CF41093E0124}"/>
              </a:ext>
            </a:extLst>
          </p:cNvPr>
          <p:cNvSpPr/>
          <p:nvPr/>
        </p:nvSpPr>
        <p:spPr>
          <a:xfrm>
            <a:off x="3657957" y="3325892"/>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تكلفة الاكتساب (CPA)</a:t>
            </a:r>
            <a:endParaRPr kumimoji="0" lang="en-US" sz="1550" b="0" i="0" u="none" strike="noStrike" kern="0" cap="none" spc="0" normalizeH="0" baseline="0" noProof="0" dirty="0">
              <a:ln>
                <a:noFill/>
              </a:ln>
              <a:solidFill>
                <a:prstClr val="black"/>
              </a:solidFill>
              <a:effectLst/>
              <a:uLnTx/>
              <a:uFillTx/>
            </a:endParaRPr>
          </a:p>
        </p:txBody>
      </p:sp>
      <p:sp>
        <p:nvSpPr>
          <p:cNvPr id="49" name="Text 23">
            <a:extLst>
              <a:ext uri="{FF2B5EF4-FFF2-40B4-BE49-F238E27FC236}">
                <a16:creationId xmlns:a16="http://schemas.microsoft.com/office/drawing/2014/main" id="{8B96A68C-D9BC-5E44-FEDB-E6C64156D331}"/>
              </a:ext>
            </a:extLst>
          </p:cNvPr>
          <p:cNvSpPr/>
          <p:nvPr/>
        </p:nvSpPr>
        <p:spPr>
          <a:xfrm>
            <a:off x="3657957" y="3712845"/>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عائد الاستثمار (ROI)</a:t>
            </a:r>
            <a:endParaRPr kumimoji="0" lang="en-US" sz="1550" b="0" i="0" u="none" strike="noStrike" kern="0" cap="none" spc="0" normalizeH="0" baseline="0" noProof="0" dirty="0">
              <a:ln>
                <a:noFill/>
              </a:ln>
              <a:solidFill>
                <a:prstClr val="black"/>
              </a:solidFill>
              <a:effectLst/>
              <a:uLnTx/>
              <a:uFillTx/>
            </a:endParaRPr>
          </a:p>
        </p:txBody>
      </p:sp>
      <p:sp>
        <p:nvSpPr>
          <p:cNvPr id="50" name="Shape 24">
            <a:extLst>
              <a:ext uri="{FF2B5EF4-FFF2-40B4-BE49-F238E27FC236}">
                <a16:creationId xmlns:a16="http://schemas.microsoft.com/office/drawing/2014/main" id="{40068B93-06B4-1A55-09EC-CD7527BED7FA}"/>
              </a:ext>
            </a:extLst>
          </p:cNvPr>
          <p:cNvSpPr/>
          <p:nvPr/>
        </p:nvSpPr>
        <p:spPr>
          <a:xfrm>
            <a:off x="3316605" y="4831675"/>
            <a:ext cx="22860" cy="595313"/>
          </a:xfrm>
          <a:prstGeom prst="roundRect">
            <a:avLst>
              <a:gd name="adj" fmla="val 364651"/>
            </a:avLst>
          </a:prstGeom>
          <a:solidFill>
            <a:srgbClr val="B2D7E5"/>
          </a:solidFill>
          <a:ln/>
        </p:spPr>
        <p:txBody>
          <a:bodyPr/>
          <a:lstStyle/>
          <a:p>
            <a:endParaRPr lang=""/>
          </a:p>
        </p:txBody>
      </p:sp>
      <p:sp>
        <p:nvSpPr>
          <p:cNvPr id="51" name="Shape 25">
            <a:extLst>
              <a:ext uri="{FF2B5EF4-FFF2-40B4-BE49-F238E27FC236}">
                <a16:creationId xmlns:a16="http://schemas.microsoft.com/office/drawing/2014/main" id="{FB91DAA6-044C-C158-22E0-29D08ABA54BD}"/>
              </a:ext>
            </a:extLst>
          </p:cNvPr>
          <p:cNvSpPr/>
          <p:nvPr/>
        </p:nvSpPr>
        <p:spPr>
          <a:xfrm>
            <a:off x="3253621" y="4757261"/>
            <a:ext cx="148828" cy="148828"/>
          </a:xfrm>
          <a:prstGeom prst="roundRect">
            <a:avLst>
              <a:gd name="adj" fmla="val 307200"/>
            </a:avLst>
          </a:prstGeom>
          <a:solidFill>
            <a:srgbClr val="00AEEF"/>
          </a:solidFill>
          <a:ln/>
        </p:spPr>
        <p:txBody>
          <a:bodyPr/>
          <a:lstStyle/>
          <a:p>
            <a:endParaRPr lang=""/>
          </a:p>
        </p:txBody>
      </p:sp>
      <p:sp>
        <p:nvSpPr>
          <p:cNvPr id="52" name="Shape 26">
            <a:extLst>
              <a:ext uri="{FF2B5EF4-FFF2-40B4-BE49-F238E27FC236}">
                <a16:creationId xmlns:a16="http://schemas.microsoft.com/office/drawing/2014/main" id="{7D273DF3-1D6B-9CFD-82B7-F29FE338B7EF}"/>
              </a:ext>
            </a:extLst>
          </p:cNvPr>
          <p:cNvSpPr/>
          <p:nvPr/>
        </p:nvSpPr>
        <p:spPr>
          <a:xfrm>
            <a:off x="793790" y="5426988"/>
            <a:ext cx="5068372" cy="1932623"/>
          </a:xfrm>
          <a:prstGeom prst="roundRect">
            <a:avLst>
              <a:gd name="adj" fmla="val 4313"/>
            </a:avLst>
          </a:prstGeom>
          <a:solidFill>
            <a:srgbClr val="CCF1FF"/>
          </a:solidFill>
          <a:ln w="7620">
            <a:solidFill>
              <a:srgbClr val="B2D7E5"/>
            </a:solidFill>
            <a:prstDash val="solid"/>
          </a:ln>
        </p:spPr>
        <p:txBody>
          <a:bodyPr/>
          <a:lstStyle/>
          <a:p>
            <a:endParaRPr lang=""/>
          </a:p>
        </p:txBody>
      </p:sp>
      <p:sp>
        <p:nvSpPr>
          <p:cNvPr id="53" name="Text 27">
            <a:extLst>
              <a:ext uri="{FF2B5EF4-FFF2-40B4-BE49-F238E27FC236}">
                <a16:creationId xmlns:a16="http://schemas.microsoft.com/office/drawing/2014/main" id="{F59C5C37-BC7D-89CC-D7AF-719DA839C809}"/>
              </a:ext>
            </a:extLst>
          </p:cNvPr>
          <p:cNvSpPr/>
          <p:nvPr/>
        </p:nvSpPr>
        <p:spPr>
          <a:xfrm>
            <a:off x="2087523" y="5632966"/>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مرحلة الولاء</a:t>
            </a:r>
            <a:endParaRPr kumimoji="0" lang="en-US" b="0" i="0" u="none" strike="noStrike" kern="0" cap="none" spc="0" normalizeH="0" baseline="0" noProof="0" dirty="0">
              <a:ln>
                <a:noFill/>
              </a:ln>
              <a:solidFill>
                <a:prstClr val="black"/>
              </a:solidFill>
              <a:effectLst/>
              <a:uLnTx/>
              <a:uFillTx/>
            </a:endParaRPr>
          </a:p>
        </p:txBody>
      </p:sp>
      <p:sp>
        <p:nvSpPr>
          <p:cNvPr id="54" name="Text 28">
            <a:extLst>
              <a:ext uri="{FF2B5EF4-FFF2-40B4-BE49-F238E27FC236}">
                <a16:creationId xmlns:a16="http://schemas.microsoft.com/office/drawing/2014/main" id="{C5CA4256-93A4-E1E5-02E9-C095B4A0B006}"/>
              </a:ext>
            </a:extLst>
          </p:cNvPr>
          <p:cNvSpPr/>
          <p:nvPr/>
        </p:nvSpPr>
        <p:spPr>
          <a:xfrm>
            <a:off x="999768" y="6062186"/>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الاحتفاظ (Retention Rate)</a:t>
            </a:r>
            <a:endParaRPr kumimoji="0" lang="en-US" sz="1550" b="0" i="0" u="none" strike="noStrike" kern="0" cap="none" spc="0" normalizeH="0" baseline="0" noProof="0" dirty="0">
              <a:ln>
                <a:noFill/>
              </a:ln>
              <a:solidFill>
                <a:prstClr val="black"/>
              </a:solidFill>
              <a:effectLst/>
              <a:uLnTx/>
              <a:uFillTx/>
            </a:endParaRPr>
          </a:p>
        </p:txBody>
      </p:sp>
      <p:sp>
        <p:nvSpPr>
          <p:cNvPr id="55" name="Text 29">
            <a:extLst>
              <a:ext uri="{FF2B5EF4-FFF2-40B4-BE49-F238E27FC236}">
                <a16:creationId xmlns:a16="http://schemas.microsoft.com/office/drawing/2014/main" id="{CA5DD47C-62C1-D807-A9CE-A4AF959306E3}"/>
              </a:ext>
            </a:extLst>
          </p:cNvPr>
          <p:cNvSpPr/>
          <p:nvPr/>
        </p:nvSpPr>
        <p:spPr>
          <a:xfrm>
            <a:off x="999768" y="6449139"/>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القيمة الدائمة للعميل (LTV)</a:t>
            </a:r>
            <a:endParaRPr kumimoji="0" lang="en-US" sz="1550" b="0" i="0" u="none" strike="noStrike" kern="0" cap="none" spc="0" normalizeH="0" baseline="0" noProof="0" dirty="0">
              <a:ln>
                <a:noFill/>
              </a:ln>
              <a:solidFill>
                <a:prstClr val="black"/>
              </a:solidFill>
              <a:effectLst/>
              <a:uLnTx/>
              <a:uFillTx/>
            </a:endParaRPr>
          </a:p>
        </p:txBody>
      </p:sp>
      <p:sp>
        <p:nvSpPr>
          <p:cNvPr id="56" name="Text 30">
            <a:extLst>
              <a:ext uri="{FF2B5EF4-FFF2-40B4-BE49-F238E27FC236}">
                <a16:creationId xmlns:a16="http://schemas.microsoft.com/office/drawing/2014/main" id="{9CA634D6-68D8-F24F-6CBC-B235A89EEBD9}"/>
              </a:ext>
            </a:extLst>
          </p:cNvPr>
          <p:cNvSpPr/>
          <p:nvPr/>
        </p:nvSpPr>
        <p:spPr>
          <a:xfrm>
            <a:off x="999768" y="6836093"/>
            <a:ext cx="465641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صافي نقاط الترويج (NPS)</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96857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8CBB4-A5BD-48B3-322C-9E7A5A1D88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7DC2A2-163F-15C2-8E9B-5857D9E71CCB}"/>
              </a:ext>
            </a:extLst>
          </p:cNvPr>
          <p:cNvSpPr/>
          <p:nvPr/>
        </p:nvSpPr>
        <p:spPr>
          <a:xfrm>
            <a:off x="571500" y="1426155"/>
            <a:ext cx="13726425" cy="6609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6BCAFFB0-73E9-6FDD-76BB-80D8C61B3263}"/>
              </a:ext>
            </a:extLst>
          </p:cNvPr>
          <p:cNvSpPr/>
          <p:nvPr/>
        </p:nvSpPr>
        <p:spPr>
          <a:xfrm>
            <a:off x="3151414" y="303701"/>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F6ACDD-207F-005E-0840-E4B09A28538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055" y="-64658"/>
            <a:ext cx="2766169" cy="1291612"/>
          </a:xfrm>
          <a:prstGeom prst="rect">
            <a:avLst/>
          </a:prstGeom>
        </p:spPr>
      </p:pic>
      <p:sp>
        <p:nvSpPr>
          <p:cNvPr id="12" name="Text 0">
            <a:extLst>
              <a:ext uri="{FF2B5EF4-FFF2-40B4-BE49-F238E27FC236}">
                <a16:creationId xmlns:a16="http://schemas.microsoft.com/office/drawing/2014/main" id="{D7DB2266-8A73-B139-F0E4-969DDB5E8F8C}"/>
              </a:ext>
            </a:extLst>
          </p:cNvPr>
          <p:cNvSpPr/>
          <p:nvPr/>
        </p:nvSpPr>
        <p:spPr>
          <a:xfrm>
            <a:off x="9673353" y="742743"/>
            <a:ext cx="4208978" cy="467558"/>
          </a:xfrm>
          <a:prstGeom prst="rect">
            <a:avLst/>
          </a:prstGeom>
          <a:noFill/>
          <a:ln/>
        </p:spPr>
        <p:txBody>
          <a:bodyPr wrap="none" lIns="0" tIns="0" rIns="0" bIns="0" rtlCol="0" anchor="t"/>
          <a:lstStyle/>
          <a:p>
            <a:pPr marL="0" marR="0" lvl="0" indent="0" algn="r" defTabSz="914400" rtl="1" eaLnBrk="1" fontAlgn="auto" latinLnBrk="0" hangingPunct="1">
              <a:lnSpc>
                <a:spcPts val="3650"/>
              </a:lnSpc>
              <a:spcBef>
                <a:spcPts val="0"/>
              </a:spcBef>
              <a:spcAft>
                <a:spcPts val="0"/>
              </a:spcAft>
              <a:buClrTx/>
              <a:buSzTx/>
              <a:buFontTx/>
              <a:buNone/>
              <a:tabLst/>
              <a:defRPr/>
            </a:pP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بينما تقسم الأهداف الاستراتيجية :</a:t>
            </a:r>
          </a:p>
        </p:txBody>
      </p:sp>
      <p:sp>
        <p:nvSpPr>
          <p:cNvPr id="16" name="Text 3">
            <a:extLst>
              <a:ext uri="{FF2B5EF4-FFF2-40B4-BE49-F238E27FC236}">
                <a16:creationId xmlns:a16="http://schemas.microsoft.com/office/drawing/2014/main" id="{1E564889-7260-FA96-B8D2-C749BC9A28E8}"/>
              </a:ext>
            </a:extLst>
          </p:cNvPr>
          <p:cNvSpPr/>
          <p:nvPr/>
        </p:nvSpPr>
        <p:spPr>
          <a:xfrm>
            <a:off x="1683068" y="1670470"/>
            <a:ext cx="12199263" cy="299204"/>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عادةً إلى ثلاثة مستويات هرميًا، :</a:t>
            </a:r>
          </a:p>
          <a:p>
            <a:pPr marL="0" marR="0" lvl="0" indent="0" algn="r" defTabSz="914400" rtl="1" eaLnBrk="1" fontAlgn="auto" latinLnBrk="0" hangingPunct="1">
              <a:lnSpc>
                <a:spcPts val="235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أهداف التوعية </a:t>
            </a:r>
            <a:r>
              <a:rPr lang="ar-EG" sz="1600" kern="0" dirty="0">
                <a:solidFill>
                  <a:srgbClr val="000000"/>
                </a:solidFill>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المعرفة بالموضوع أو المنظمة (مثل "وصول الرسالة إلى 1 مليون شخص").</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أهداف القبول/التفهم </a:t>
            </a:r>
            <a:r>
              <a:rPr lang="ar-EG" sz="1600" kern="0" dirty="0">
                <a:solidFill>
                  <a:srgbClr val="000000"/>
                </a:solidFill>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تغيير المواقف أو بناء الثقة (مثل "تحسين الاستطلاعات الإيجابية بنسبة 20%").</a:t>
            </a:r>
            <a:endPar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أهداف الفعل</a:t>
            </a:r>
            <a:r>
              <a:rPr lang="ar-EG" sz="1600" kern="0" dirty="0">
                <a:solidFill>
                  <a:srgbClr val="000000"/>
                </a:solidFill>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وهى</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تحفيز سلوك محدد (مثل "زيادة المشاركة في برنامج مستدام بنسبة 15%").</a:t>
            </a:r>
          </a:p>
          <a:p>
            <a:pPr marL="0" marR="0" lvl="0" indent="0" algn="r" defTabSz="914400" rtl="1" eaLnBrk="1" fontAlgn="auto" latinLnBrk="0" hangingPunct="1">
              <a:lnSpc>
                <a:spcPts val="235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لماذا يُعتبر هذا تقسيمًا للأهداف الاستراتيجية؟</a:t>
            </a:r>
          </a:p>
          <a:p>
            <a:pPr marL="0" marR="0" lvl="0" indent="0" algn="r" defTabSz="914400" rtl="1" eaLnBrk="1" fontAlgn="auto" latinLnBrk="0" hangingPunct="1">
              <a:lnSpc>
                <a:spcPts val="235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هذا التقسيم يضمن تدرج التأثير من المعرفة إلى السلوك، مما يجعل الحملة أكثر فعالية واستدامة</a:t>
            </a:r>
          </a:p>
          <a:p>
            <a:pPr marL="0" marR="0" lvl="0" indent="0" algn="r" defTabSz="914400" rtl="1" eaLnBrk="1" fontAlgn="auto" latinLnBrk="0" hangingPunct="1">
              <a:lnSpc>
                <a:spcPts val="235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endPar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هذا التقسيم يركز على التأثير التدريجي على الجمهور (من المعرفة إلى التغيير السلوكي)، وهو ما يجعله استراتيجيًا </a:t>
            </a: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وليس تكتيكيًا فقط.يُستخدم لتحديد الغرض العام للحملة قبل الدخول في التفاصيل الإجرائية.</a:t>
            </a:r>
          </a:p>
          <a:p>
            <a:pPr marL="0" marR="0" lvl="0" indent="0" algn="r" defTabSz="914400" rtl="1" eaLnBrk="1" fontAlgn="auto" latinLnBrk="0" hangingPunct="1">
              <a:lnSpc>
                <a:spcPts val="235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ملحوظة هامة : لابد أن تعرف أنه من كل هدف استراتيجي تنبثق أهداف إجرائية (تكتيكية) قابلة للقياس فالتقسيم الثلاثي الذي ذكرته هو تقسيم </a:t>
            </a:r>
          </a:p>
          <a:p>
            <a:pPr marL="0" marR="0" lvl="0" indent="0" algn="r" defTabSz="914400" rtl="1" eaLnBrk="1" fontAlgn="auto" latinLnBrk="0" hangingPunct="1">
              <a:lnSpc>
                <a:spcPts val="2350"/>
              </a:lnSpc>
              <a:spcBef>
                <a:spcPts val="0"/>
              </a:spcBef>
              <a:spcAft>
                <a:spcPts val="0"/>
              </a:spcAft>
              <a:buClrTx/>
              <a:buSzTx/>
              <a:buFontTx/>
              <a:buNone/>
              <a:tabLst/>
              <a:defRPr/>
            </a:pP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استراتيجي يحدد "ماذا نريد تحقيقه على مستوى التأثير؟"، ثم يُترجم في مرحلة التخطيط الإجرائي إلى أهداف </a:t>
            </a:r>
            <a:r>
              <a:rPr kumimoji="0" lang="en-US"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SMART </a:t>
            </a: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 قابلة للقياس المباشر. </a:t>
            </a:r>
          </a:p>
          <a:p>
            <a:pPr marL="0" marR="0" lvl="0" indent="0" algn="r" defTabSz="914400" rtl="1" eaLnBrk="1" fontAlgn="auto" latinLnBrk="0" hangingPunct="1">
              <a:lnSpc>
                <a:spcPts val="2350"/>
              </a:lnSpc>
              <a:spcBef>
                <a:spcPts val="0"/>
              </a:spcBef>
              <a:spcAft>
                <a:spcPts val="0"/>
              </a:spcAft>
              <a:buClrTx/>
              <a:buSzTx/>
              <a:buFontTx/>
              <a:buNone/>
              <a:tabLst/>
              <a:defRPr/>
            </a:pPr>
            <a:endParaRPr lang="ar-EG" sz="1600" b="1"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350"/>
              </a:lnSpc>
              <a:spcBef>
                <a:spcPts val="0"/>
              </a:spcBef>
              <a:spcAft>
                <a:spcPts val="0"/>
              </a:spcAft>
              <a:buClrTx/>
              <a:buSzTx/>
              <a:buFontTx/>
              <a:buNone/>
              <a:tabLst/>
              <a:defRPr/>
            </a:pPr>
            <a:endParaRPr kumimoji="0" lang="en-US" sz="1600" b="1" i="0" u="none" strike="noStrike" kern="0" cap="none" spc="0" normalizeH="0" baseline="0" noProof="0" dirty="0">
              <a:ln>
                <a:noFill/>
              </a:ln>
              <a:solidFill>
                <a:prstClr val="black"/>
              </a:solidFill>
              <a:effectLst/>
              <a:uLnTx/>
              <a:uFillTx/>
            </a:endParaRPr>
          </a:p>
        </p:txBody>
      </p:sp>
      <p:pic>
        <p:nvPicPr>
          <p:cNvPr id="2" name="Picture 1">
            <a:extLst>
              <a:ext uri="{FF2B5EF4-FFF2-40B4-BE49-F238E27FC236}">
                <a16:creationId xmlns:a16="http://schemas.microsoft.com/office/drawing/2014/main" id="{225FF3FD-A3C3-9622-A613-8BAA6F80B9AC}"/>
              </a:ext>
            </a:extLst>
          </p:cNvPr>
          <p:cNvPicPr>
            <a:picLocks noChangeAspect="1"/>
          </p:cNvPicPr>
          <p:nvPr/>
        </p:nvPicPr>
        <p:blipFill>
          <a:blip r:embed="rId3"/>
          <a:stretch>
            <a:fillRect/>
          </a:stretch>
        </p:blipFill>
        <p:spPr>
          <a:xfrm>
            <a:off x="1288666" y="2146718"/>
            <a:ext cx="2562225" cy="1781175"/>
          </a:xfrm>
          <a:prstGeom prst="rect">
            <a:avLst/>
          </a:prstGeom>
        </p:spPr>
      </p:pic>
    </p:spTree>
    <p:extLst>
      <p:ext uri="{BB962C8B-B14F-4D97-AF65-F5344CB8AC3E}">
        <p14:creationId xmlns:p14="http://schemas.microsoft.com/office/powerpoint/2010/main" val="15405645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A42AD-D06E-710B-F8F8-B7FE1B4324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637309-F9A8-E58C-D9F3-174DA1456DC0}"/>
              </a:ext>
            </a:extLst>
          </p:cNvPr>
          <p:cNvSpPr/>
          <p:nvPr/>
        </p:nvSpPr>
        <p:spPr>
          <a:xfrm>
            <a:off x="457200" y="1343975"/>
            <a:ext cx="13840725" cy="6691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8D37EEF-B7B5-DAD9-50EF-0E923EA31A18}"/>
              </a:ext>
            </a:extLst>
          </p:cNvPr>
          <p:cNvSpPr/>
          <p:nvPr/>
        </p:nvSpPr>
        <p:spPr>
          <a:xfrm>
            <a:off x="3151414" y="194293"/>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343BBC7-BB41-B2D3-F987-44E909C9F6C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055" y="-64658"/>
            <a:ext cx="2766169" cy="1291612"/>
          </a:xfrm>
          <a:prstGeom prst="rect">
            <a:avLst/>
          </a:prstGeom>
        </p:spPr>
      </p:pic>
      <p:sp>
        <p:nvSpPr>
          <p:cNvPr id="12" name="Text 0">
            <a:extLst>
              <a:ext uri="{FF2B5EF4-FFF2-40B4-BE49-F238E27FC236}">
                <a16:creationId xmlns:a16="http://schemas.microsoft.com/office/drawing/2014/main" id="{6C847E90-CD12-1550-3FEB-B5E4B674060F}"/>
              </a:ext>
            </a:extLst>
          </p:cNvPr>
          <p:cNvSpPr/>
          <p:nvPr/>
        </p:nvSpPr>
        <p:spPr>
          <a:xfrm>
            <a:off x="9846772" y="366137"/>
            <a:ext cx="4208978" cy="467558"/>
          </a:xfrm>
          <a:prstGeom prst="rect">
            <a:avLst/>
          </a:prstGeom>
          <a:noFill/>
          <a:ln/>
        </p:spPr>
        <p:txBody>
          <a:bodyPr wrap="none" lIns="0" tIns="0" rIns="0" bIns="0" rtlCol="0" anchor="t"/>
          <a:lstStyle/>
          <a:p>
            <a:pPr marL="0" marR="0" lvl="0" indent="0" algn="r" defTabSz="914400" rtl="1" eaLnBrk="1" fontAlgn="auto" latinLnBrk="0" hangingPunct="1">
              <a:lnSpc>
                <a:spcPts val="3650"/>
              </a:lnSpc>
              <a:spcBef>
                <a:spcPts val="0"/>
              </a:spcBef>
              <a:spcAft>
                <a:spcPts val="0"/>
              </a:spcAft>
              <a:buClrTx/>
              <a:buSzTx/>
              <a:buFontTx/>
              <a:buNone/>
              <a:tabLst/>
              <a:defRPr/>
            </a:pP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على أي أساس تُبنى أهداف الحملة؟</a:t>
            </a:r>
            <a:r>
              <a:rPr lang="ar-EG" b="1" kern="0" dirty="0">
                <a:solidFill>
                  <a:srgbClr val="00B0F0"/>
                </a:solidFill>
                <a:latin typeface="Alexandria Bold" pitchFamily="34" charset="0"/>
                <a:ea typeface="Alexandria Bold" pitchFamily="34" charset="-122"/>
                <a:cs typeface="Alexandria Bold" pitchFamily="34" charset="-120"/>
              </a:rPr>
              <a:t>  </a:t>
            </a:r>
          </a:p>
          <a:p>
            <a:pPr marL="0" marR="0" lvl="0" indent="0" algn="r" defTabSz="914400" rtl="1" eaLnBrk="1" fontAlgn="auto" latinLnBrk="0" hangingPunct="1">
              <a:lnSpc>
                <a:spcPts val="3650"/>
              </a:lnSpc>
              <a:spcBef>
                <a:spcPts val="0"/>
              </a:spcBef>
              <a:spcAft>
                <a:spcPts val="0"/>
              </a:spcAft>
              <a:buClrTx/>
              <a:buSzTx/>
              <a:buFontTx/>
              <a:buNone/>
              <a:tabLst/>
              <a:defRPr/>
            </a:pPr>
            <a:r>
              <a:rPr lang="en-US" b="1" kern="0" dirty="0">
                <a:solidFill>
                  <a:srgbClr val="00B0F0"/>
                </a:solidFill>
                <a:latin typeface="Alexandria Bold" pitchFamily="34" charset="0"/>
                <a:ea typeface="Alexandria Bold" pitchFamily="34" charset="-122"/>
                <a:cs typeface="Alexandria Bold" pitchFamily="34" charset="-120"/>
              </a:rPr>
              <a:t>                               </a:t>
            </a:r>
            <a:r>
              <a:rPr lang="ar-EG" b="1" kern="0" dirty="0">
                <a:solidFill>
                  <a:srgbClr val="00B0F0"/>
                </a:solidFill>
                <a:latin typeface="Alexandria Bold" pitchFamily="34" charset="0"/>
                <a:ea typeface="Alexandria Bold" pitchFamily="34" charset="-122"/>
                <a:cs typeface="Alexandria Bold" pitchFamily="34" charset="-120"/>
              </a:rPr>
              <a:t>ت</a:t>
            </a: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بنى الأهداف بناءً على نموذج </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SMART </a:t>
            </a: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المعيار العلمي الأكثر شيوعًا في الـ</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PR</a:t>
            </a:r>
            <a:r>
              <a:rPr lang="ar-EG" b="1" kern="0" dirty="0">
                <a:solidFill>
                  <a:srgbClr val="00B0F0"/>
                </a:solidFill>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a:t>
            </a:r>
            <a:endPar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endParaRPr>
          </a:p>
          <a:p>
            <a:pPr marL="0" marR="0" lvl="0" indent="0" algn="r" defTabSz="914400" rtl="1" eaLnBrk="1" fontAlgn="auto" latinLnBrk="0" hangingPunct="1">
              <a:lnSpc>
                <a:spcPts val="3650"/>
              </a:lnSpc>
              <a:spcBef>
                <a:spcPts val="0"/>
              </a:spcBef>
              <a:spcAft>
                <a:spcPts val="0"/>
              </a:spcAft>
              <a:buClrTx/>
              <a:buSzTx/>
              <a:buFontTx/>
              <a:buNone/>
              <a:tabLst/>
              <a:defRPr/>
            </a:pP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نموذج</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lang="en-US" b="1" kern="0" dirty="0">
                <a:solidFill>
                  <a:srgbClr val="00B0F0"/>
                </a:solidFill>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SMART المحدث</a:t>
            </a:r>
            <a:endParaRPr kumimoji="0" lang="en-US" b="0" i="0" u="none" strike="noStrike" kern="0" cap="none" spc="0" normalizeH="0" baseline="0" noProof="0" dirty="0">
              <a:ln>
                <a:noFill/>
              </a:ln>
              <a:solidFill>
                <a:srgbClr val="00B0F0"/>
              </a:solidFill>
              <a:effectLst/>
              <a:uLnTx/>
              <a:uFillTx/>
            </a:endParaRPr>
          </a:p>
        </p:txBody>
      </p:sp>
      <p:sp>
        <p:nvSpPr>
          <p:cNvPr id="13" name="Shape 1">
            <a:extLst>
              <a:ext uri="{FF2B5EF4-FFF2-40B4-BE49-F238E27FC236}">
                <a16:creationId xmlns:a16="http://schemas.microsoft.com/office/drawing/2014/main" id="{943EDBFB-5DED-9F0B-C7F3-4D27FFE5809D}"/>
              </a:ext>
            </a:extLst>
          </p:cNvPr>
          <p:cNvSpPr/>
          <p:nvPr/>
        </p:nvSpPr>
        <p:spPr>
          <a:xfrm>
            <a:off x="748070" y="1590020"/>
            <a:ext cx="748070" cy="1122164"/>
          </a:xfrm>
          <a:prstGeom prst="roundRect">
            <a:avLst>
              <a:gd name="adj" fmla="val 360050"/>
            </a:avLst>
          </a:prstGeom>
          <a:solidFill>
            <a:srgbClr val="CCF1FF"/>
          </a:solidFill>
          <a:ln w="7620">
            <a:solidFill>
              <a:srgbClr val="B2D7E5"/>
            </a:solidFill>
            <a:prstDash val="solid"/>
          </a:ln>
        </p:spPr>
        <p:txBody>
          <a:bodyPr/>
          <a:lstStyle/>
          <a:p>
            <a:endParaRPr lang=""/>
          </a:p>
        </p:txBody>
      </p:sp>
      <p:pic>
        <p:nvPicPr>
          <p:cNvPr id="14" name="Image 0" descr="preencoded.png">
            <a:extLst>
              <a:ext uri="{FF2B5EF4-FFF2-40B4-BE49-F238E27FC236}">
                <a16:creationId xmlns:a16="http://schemas.microsoft.com/office/drawing/2014/main" id="{929BF75B-DFCC-1561-1755-7875F6AA28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1789" y="2010787"/>
            <a:ext cx="280511" cy="280511"/>
          </a:xfrm>
          <a:prstGeom prst="rect">
            <a:avLst/>
          </a:prstGeom>
        </p:spPr>
      </p:pic>
      <p:sp>
        <p:nvSpPr>
          <p:cNvPr id="15" name="Text 2">
            <a:extLst>
              <a:ext uri="{FF2B5EF4-FFF2-40B4-BE49-F238E27FC236}">
                <a16:creationId xmlns:a16="http://schemas.microsoft.com/office/drawing/2014/main" id="{80EB9E6E-15F6-A84D-3A65-D9C3CE16665D}"/>
              </a:ext>
            </a:extLst>
          </p:cNvPr>
          <p:cNvSpPr/>
          <p:nvPr/>
        </p:nvSpPr>
        <p:spPr>
          <a:xfrm>
            <a:off x="1683068" y="1776948"/>
            <a:ext cx="2338030" cy="292298"/>
          </a:xfrm>
          <a:prstGeom prst="rect">
            <a:avLst/>
          </a:prstGeom>
          <a:noFill/>
          <a:ln/>
        </p:spPr>
        <p:txBody>
          <a:bodyPr wrap="none" lIns="0" tIns="0" rIns="0" bIns="0" rtlCol="0" anchor="t"/>
          <a:lstStyle/>
          <a:p>
            <a:pPr marL="0" marR="0" lvl="0" indent="0" defTabSz="914400" eaLnBrk="1" fontAlgn="auto" latinLnBrk="0" hangingPunct="1">
              <a:lnSpc>
                <a:spcPts val="23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Specific - محدد</a:t>
            </a:r>
            <a:endParaRPr kumimoji="0" lang="en-US" sz="1600" b="0" i="0" u="none" strike="noStrike" kern="0" cap="none" spc="0" normalizeH="0" baseline="0" noProof="0" dirty="0">
              <a:ln>
                <a:noFill/>
              </a:ln>
              <a:solidFill>
                <a:prstClr val="black"/>
              </a:solidFill>
              <a:effectLst/>
              <a:uLnTx/>
              <a:uFillTx/>
            </a:endParaRPr>
          </a:p>
        </p:txBody>
      </p:sp>
      <p:sp>
        <p:nvSpPr>
          <p:cNvPr id="16" name="Text 3">
            <a:extLst>
              <a:ext uri="{FF2B5EF4-FFF2-40B4-BE49-F238E27FC236}">
                <a16:creationId xmlns:a16="http://schemas.microsoft.com/office/drawing/2014/main" id="{8FC22516-21A8-E4D9-1DAE-999B191D6497}"/>
              </a:ext>
            </a:extLst>
          </p:cNvPr>
          <p:cNvSpPr/>
          <p:nvPr/>
        </p:nvSpPr>
        <p:spPr>
          <a:xfrm>
            <a:off x="1683068" y="2181403"/>
            <a:ext cx="12199263" cy="299204"/>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 واضح ومحدد بدقة، يجيب على: من؟ ماذا؟ أين؟ متى؟ لماذا؟</a:t>
            </a:r>
            <a:endParaRPr kumimoji="0" lang="en-US" sz="1600" b="0" i="0" u="none" strike="noStrike" kern="0" cap="none" spc="0" normalizeH="0" baseline="0" noProof="0" dirty="0">
              <a:ln>
                <a:noFill/>
              </a:ln>
              <a:solidFill>
                <a:prstClr val="black"/>
              </a:solidFill>
              <a:effectLst/>
              <a:uLnTx/>
              <a:uFillTx/>
            </a:endParaRPr>
          </a:p>
        </p:txBody>
      </p:sp>
      <p:sp>
        <p:nvSpPr>
          <p:cNvPr id="17" name="Shape 4">
            <a:extLst>
              <a:ext uri="{FF2B5EF4-FFF2-40B4-BE49-F238E27FC236}">
                <a16:creationId xmlns:a16="http://schemas.microsoft.com/office/drawing/2014/main" id="{869E404A-573A-20CF-C872-D28AEE98E3D0}"/>
              </a:ext>
            </a:extLst>
          </p:cNvPr>
          <p:cNvSpPr/>
          <p:nvPr/>
        </p:nvSpPr>
        <p:spPr>
          <a:xfrm>
            <a:off x="748070" y="2899112"/>
            <a:ext cx="748070" cy="1122164"/>
          </a:xfrm>
          <a:prstGeom prst="roundRect">
            <a:avLst>
              <a:gd name="adj" fmla="val 360050"/>
            </a:avLst>
          </a:prstGeom>
          <a:solidFill>
            <a:srgbClr val="CCF1FF"/>
          </a:solidFill>
          <a:ln w="7620">
            <a:solidFill>
              <a:srgbClr val="B2D7E5"/>
            </a:solidFill>
            <a:prstDash val="solid"/>
          </a:ln>
        </p:spPr>
        <p:txBody>
          <a:bodyPr/>
          <a:lstStyle/>
          <a:p>
            <a:endParaRPr lang=""/>
          </a:p>
        </p:txBody>
      </p:sp>
      <p:pic>
        <p:nvPicPr>
          <p:cNvPr id="19" name="Image 1" descr="preencoded.png">
            <a:extLst>
              <a:ext uri="{FF2B5EF4-FFF2-40B4-BE49-F238E27FC236}">
                <a16:creationId xmlns:a16="http://schemas.microsoft.com/office/drawing/2014/main" id="{C892B6C6-8FCA-2F83-6AB8-9B9079C5AAF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1789" y="3319879"/>
            <a:ext cx="280511" cy="280511"/>
          </a:xfrm>
          <a:prstGeom prst="rect">
            <a:avLst/>
          </a:prstGeom>
        </p:spPr>
      </p:pic>
      <p:sp>
        <p:nvSpPr>
          <p:cNvPr id="20" name="Text 5">
            <a:extLst>
              <a:ext uri="{FF2B5EF4-FFF2-40B4-BE49-F238E27FC236}">
                <a16:creationId xmlns:a16="http://schemas.microsoft.com/office/drawing/2014/main" id="{68D00A7F-3EA5-828C-8358-FC0378263E3E}"/>
              </a:ext>
            </a:extLst>
          </p:cNvPr>
          <p:cNvSpPr/>
          <p:nvPr/>
        </p:nvSpPr>
        <p:spPr>
          <a:xfrm>
            <a:off x="1683068" y="3086040"/>
            <a:ext cx="3065502" cy="292298"/>
          </a:xfrm>
          <a:prstGeom prst="rect">
            <a:avLst/>
          </a:prstGeom>
          <a:noFill/>
          <a:ln/>
        </p:spPr>
        <p:txBody>
          <a:bodyPr wrap="none" lIns="0" tIns="0" rIns="0" bIns="0" rtlCol="0" anchor="t"/>
          <a:lstStyle/>
          <a:p>
            <a:pPr marL="0" marR="0" lvl="0" indent="0" defTabSz="914400" eaLnBrk="1" fontAlgn="auto" latinLnBrk="0" hangingPunct="1">
              <a:lnSpc>
                <a:spcPts val="23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Measurable - قابل للقياس</a:t>
            </a:r>
            <a:endParaRPr kumimoji="0" lang="en-US" sz="1600" b="0" i="0" u="none" strike="noStrike" kern="0" cap="none" spc="0" normalizeH="0" baseline="0" noProof="0" dirty="0">
              <a:ln>
                <a:noFill/>
              </a:ln>
              <a:solidFill>
                <a:prstClr val="black"/>
              </a:solidFill>
              <a:effectLst/>
              <a:uLnTx/>
              <a:uFillTx/>
            </a:endParaRPr>
          </a:p>
        </p:txBody>
      </p:sp>
      <p:sp>
        <p:nvSpPr>
          <p:cNvPr id="21" name="Text 6">
            <a:extLst>
              <a:ext uri="{FF2B5EF4-FFF2-40B4-BE49-F238E27FC236}">
                <a16:creationId xmlns:a16="http://schemas.microsoft.com/office/drawing/2014/main" id="{3373FBD8-EC01-BE3A-9AFE-5F5B3F53CB86}"/>
              </a:ext>
            </a:extLst>
          </p:cNvPr>
          <p:cNvSpPr/>
          <p:nvPr/>
        </p:nvSpPr>
        <p:spPr>
          <a:xfrm>
            <a:off x="1683068" y="3490496"/>
            <a:ext cx="12199263" cy="299204"/>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يمكن قياسه بمؤشرات كمية أو نوعية واضحة لتتبع التقدم</a:t>
            </a:r>
            <a:endParaRPr kumimoji="0" lang="en-US" sz="1600" b="0" i="0" u="none" strike="noStrike" kern="0" cap="none" spc="0" normalizeH="0" baseline="0" noProof="0" dirty="0">
              <a:ln>
                <a:noFill/>
              </a:ln>
              <a:solidFill>
                <a:prstClr val="black"/>
              </a:solidFill>
              <a:effectLst/>
              <a:uLnTx/>
              <a:uFillTx/>
            </a:endParaRPr>
          </a:p>
        </p:txBody>
      </p:sp>
      <p:sp>
        <p:nvSpPr>
          <p:cNvPr id="22" name="Shape 7">
            <a:extLst>
              <a:ext uri="{FF2B5EF4-FFF2-40B4-BE49-F238E27FC236}">
                <a16:creationId xmlns:a16="http://schemas.microsoft.com/office/drawing/2014/main" id="{D07D20FD-DE62-EDDB-7AEC-D23F175BFCBF}"/>
              </a:ext>
            </a:extLst>
          </p:cNvPr>
          <p:cNvSpPr/>
          <p:nvPr/>
        </p:nvSpPr>
        <p:spPr>
          <a:xfrm>
            <a:off x="748070" y="4208204"/>
            <a:ext cx="748070" cy="1122164"/>
          </a:xfrm>
          <a:prstGeom prst="roundRect">
            <a:avLst>
              <a:gd name="adj" fmla="val 360050"/>
            </a:avLst>
          </a:prstGeom>
          <a:solidFill>
            <a:srgbClr val="CCF1FF"/>
          </a:solidFill>
          <a:ln w="7620">
            <a:solidFill>
              <a:srgbClr val="B2D7E5"/>
            </a:solidFill>
            <a:prstDash val="solid"/>
          </a:ln>
        </p:spPr>
        <p:txBody>
          <a:bodyPr/>
          <a:lstStyle/>
          <a:p>
            <a:endParaRPr lang=""/>
          </a:p>
        </p:txBody>
      </p:sp>
      <p:pic>
        <p:nvPicPr>
          <p:cNvPr id="23" name="Image 2" descr="preencoded.png">
            <a:extLst>
              <a:ext uri="{FF2B5EF4-FFF2-40B4-BE49-F238E27FC236}">
                <a16:creationId xmlns:a16="http://schemas.microsoft.com/office/drawing/2014/main" id="{19D9C3DB-8482-181F-96DC-D284B637D83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1789" y="4628971"/>
            <a:ext cx="280511" cy="280511"/>
          </a:xfrm>
          <a:prstGeom prst="rect">
            <a:avLst/>
          </a:prstGeom>
        </p:spPr>
      </p:pic>
      <p:sp>
        <p:nvSpPr>
          <p:cNvPr id="24" name="Text 8">
            <a:extLst>
              <a:ext uri="{FF2B5EF4-FFF2-40B4-BE49-F238E27FC236}">
                <a16:creationId xmlns:a16="http://schemas.microsoft.com/office/drawing/2014/main" id="{96D60035-1E16-74A2-C91D-CC04ED488003}"/>
              </a:ext>
            </a:extLst>
          </p:cNvPr>
          <p:cNvSpPr/>
          <p:nvPr/>
        </p:nvSpPr>
        <p:spPr>
          <a:xfrm>
            <a:off x="1683068" y="4395132"/>
            <a:ext cx="3081457" cy="292298"/>
          </a:xfrm>
          <a:prstGeom prst="rect">
            <a:avLst/>
          </a:prstGeom>
          <a:noFill/>
          <a:ln/>
        </p:spPr>
        <p:txBody>
          <a:bodyPr wrap="none" lIns="0" tIns="0" rIns="0" bIns="0" rtlCol="0" anchor="t"/>
          <a:lstStyle/>
          <a:p>
            <a:pPr marL="0" marR="0" lvl="0" indent="0" defTabSz="914400" eaLnBrk="1" fontAlgn="auto" latinLnBrk="0" hangingPunct="1">
              <a:lnSpc>
                <a:spcPts val="23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Achievable - قابل للتحقيق</a:t>
            </a:r>
            <a:endParaRPr kumimoji="0" lang="en-US" sz="1600" b="0" i="0" u="none" strike="noStrike" kern="0" cap="none" spc="0" normalizeH="0" baseline="0" noProof="0" dirty="0">
              <a:ln>
                <a:noFill/>
              </a:ln>
              <a:solidFill>
                <a:prstClr val="black"/>
              </a:solidFill>
              <a:effectLst/>
              <a:uLnTx/>
              <a:uFillTx/>
            </a:endParaRPr>
          </a:p>
        </p:txBody>
      </p:sp>
      <p:sp>
        <p:nvSpPr>
          <p:cNvPr id="26" name="Text 9">
            <a:extLst>
              <a:ext uri="{FF2B5EF4-FFF2-40B4-BE49-F238E27FC236}">
                <a16:creationId xmlns:a16="http://schemas.microsoft.com/office/drawing/2014/main" id="{567308B6-95A6-3F81-824A-11A1E3F77A95}"/>
              </a:ext>
            </a:extLst>
          </p:cNvPr>
          <p:cNvSpPr/>
          <p:nvPr/>
        </p:nvSpPr>
        <p:spPr>
          <a:xfrm>
            <a:off x="1683068" y="4799588"/>
            <a:ext cx="12199263" cy="299204"/>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طموح لكن واقعي ضمن الموارد والقدرات المتاحة</a:t>
            </a:r>
            <a:endParaRPr kumimoji="0" lang="en-US" sz="1600" b="0" i="0" u="none" strike="noStrike" kern="0" cap="none" spc="0" normalizeH="0" baseline="0" noProof="0" dirty="0">
              <a:ln>
                <a:noFill/>
              </a:ln>
              <a:solidFill>
                <a:prstClr val="black"/>
              </a:solidFill>
              <a:effectLst/>
              <a:uLnTx/>
              <a:uFillTx/>
            </a:endParaRPr>
          </a:p>
        </p:txBody>
      </p:sp>
      <p:sp>
        <p:nvSpPr>
          <p:cNvPr id="27" name="Shape 10">
            <a:extLst>
              <a:ext uri="{FF2B5EF4-FFF2-40B4-BE49-F238E27FC236}">
                <a16:creationId xmlns:a16="http://schemas.microsoft.com/office/drawing/2014/main" id="{BEBEC38C-D3BF-8692-FEF5-B4518D49F939}"/>
              </a:ext>
            </a:extLst>
          </p:cNvPr>
          <p:cNvSpPr/>
          <p:nvPr/>
        </p:nvSpPr>
        <p:spPr>
          <a:xfrm>
            <a:off x="748070" y="5517297"/>
            <a:ext cx="748070" cy="1122164"/>
          </a:xfrm>
          <a:prstGeom prst="roundRect">
            <a:avLst>
              <a:gd name="adj" fmla="val 360050"/>
            </a:avLst>
          </a:prstGeom>
          <a:solidFill>
            <a:srgbClr val="CCF1FF"/>
          </a:solidFill>
          <a:ln w="7620">
            <a:solidFill>
              <a:srgbClr val="B2D7E5"/>
            </a:solidFill>
            <a:prstDash val="solid"/>
          </a:ln>
        </p:spPr>
        <p:txBody>
          <a:bodyPr/>
          <a:lstStyle/>
          <a:p>
            <a:endParaRPr lang=""/>
          </a:p>
        </p:txBody>
      </p:sp>
      <p:pic>
        <p:nvPicPr>
          <p:cNvPr id="28" name="Image 3" descr="preencoded.png">
            <a:extLst>
              <a:ext uri="{FF2B5EF4-FFF2-40B4-BE49-F238E27FC236}">
                <a16:creationId xmlns:a16="http://schemas.microsoft.com/office/drawing/2014/main" id="{D3611C75-2DF2-9DBF-51B4-3FDB618BA9F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81789" y="5938063"/>
            <a:ext cx="280511" cy="280511"/>
          </a:xfrm>
          <a:prstGeom prst="rect">
            <a:avLst/>
          </a:prstGeom>
        </p:spPr>
      </p:pic>
      <p:sp>
        <p:nvSpPr>
          <p:cNvPr id="29" name="Text 11">
            <a:extLst>
              <a:ext uri="{FF2B5EF4-FFF2-40B4-BE49-F238E27FC236}">
                <a16:creationId xmlns:a16="http://schemas.microsoft.com/office/drawing/2014/main" id="{F6E7A2EB-915F-B9B0-63A4-028502CF17E8}"/>
              </a:ext>
            </a:extLst>
          </p:cNvPr>
          <p:cNvSpPr/>
          <p:nvPr/>
        </p:nvSpPr>
        <p:spPr>
          <a:xfrm>
            <a:off x="1683068" y="5704225"/>
            <a:ext cx="2338030" cy="292298"/>
          </a:xfrm>
          <a:prstGeom prst="rect">
            <a:avLst/>
          </a:prstGeom>
          <a:noFill/>
          <a:ln/>
        </p:spPr>
        <p:txBody>
          <a:bodyPr wrap="none" lIns="0" tIns="0" rIns="0" bIns="0" rtlCol="0" anchor="t"/>
          <a:lstStyle/>
          <a:p>
            <a:pPr marL="0" marR="0" lvl="0" indent="0" defTabSz="914400" eaLnBrk="1" fontAlgn="auto" latinLnBrk="0" hangingPunct="1">
              <a:lnSpc>
                <a:spcPts val="23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Relevant - ذو صلة</a:t>
            </a:r>
            <a:endParaRPr kumimoji="0" lang="en-US" sz="1600" b="0" i="0" u="none" strike="noStrike" kern="0" cap="none" spc="0" normalizeH="0" baseline="0" noProof="0" dirty="0">
              <a:ln>
                <a:noFill/>
              </a:ln>
              <a:solidFill>
                <a:prstClr val="black"/>
              </a:solidFill>
              <a:effectLst/>
              <a:uLnTx/>
              <a:uFillTx/>
            </a:endParaRPr>
          </a:p>
        </p:txBody>
      </p:sp>
      <p:sp>
        <p:nvSpPr>
          <p:cNvPr id="35" name="Text 12">
            <a:extLst>
              <a:ext uri="{FF2B5EF4-FFF2-40B4-BE49-F238E27FC236}">
                <a16:creationId xmlns:a16="http://schemas.microsoft.com/office/drawing/2014/main" id="{396BB4B9-92A5-58F3-F9D8-A8FC66A75380}"/>
              </a:ext>
            </a:extLst>
          </p:cNvPr>
          <p:cNvSpPr/>
          <p:nvPr/>
        </p:nvSpPr>
        <p:spPr>
          <a:xfrm>
            <a:off x="1683068" y="6108680"/>
            <a:ext cx="12199263" cy="299204"/>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يتماشى مع الأهداف الاستراتيجية العامة للمؤسسة</a:t>
            </a:r>
            <a:endParaRPr kumimoji="0" lang="en-US" sz="1600" b="0" i="0" u="none" strike="noStrike" kern="0" cap="none" spc="0" normalizeH="0" baseline="0" noProof="0" dirty="0">
              <a:ln>
                <a:noFill/>
              </a:ln>
              <a:solidFill>
                <a:prstClr val="black"/>
              </a:solidFill>
              <a:effectLst/>
              <a:uLnTx/>
              <a:uFillTx/>
            </a:endParaRPr>
          </a:p>
        </p:txBody>
      </p:sp>
      <p:sp>
        <p:nvSpPr>
          <p:cNvPr id="36" name="Shape 13">
            <a:extLst>
              <a:ext uri="{FF2B5EF4-FFF2-40B4-BE49-F238E27FC236}">
                <a16:creationId xmlns:a16="http://schemas.microsoft.com/office/drawing/2014/main" id="{35FA682A-2CFA-1C71-091B-4660E6F94270}"/>
              </a:ext>
            </a:extLst>
          </p:cNvPr>
          <p:cNvSpPr/>
          <p:nvPr/>
        </p:nvSpPr>
        <p:spPr>
          <a:xfrm>
            <a:off x="748070" y="6826389"/>
            <a:ext cx="748070" cy="1122164"/>
          </a:xfrm>
          <a:prstGeom prst="roundRect">
            <a:avLst>
              <a:gd name="adj" fmla="val 360050"/>
            </a:avLst>
          </a:prstGeom>
          <a:solidFill>
            <a:srgbClr val="CCF1FF"/>
          </a:solidFill>
          <a:ln w="7620">
            <a:solidFill>
              <a:srgbClr val="B2D7E5"/>
            </a:solidFill>
            <a:prstDash val="solid"/>
          </a:ln>
        </p:spPr>
        <p:txBody>
          <a:bodyPr/>
          <a:lstStyle/>
          <a:p>
            <a:endParaRPr lang=""/>
          </a:p>
        </p:txBody>
      </p:sp>
      <p:pic>
        <p:nvPicPr>
          <p:cNvPr id="37" name="Image 4" descr="preencoded.png">
            <a:extLst>
              <a:ext uri="{FF2B5EF4-FFF2-40B4-BE49-F238E27FC236}">
                <a16:creationId xmlns:a16="http://schemas.microsoft.com/office/drawing/2014/main" id="{9ACDF913-A677-28D0-75A2-76F1F763C8A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81789" y="7247156"/>
            <a:ext cx="280511" cy="280511"/>
          </a:xfrm>
          <a:prstGeom prst="rect">
            <a:avLst/>
          </a:prstGeom>
        </p:spPr>
      </p:pic>
      <p:sp>
        <p:nvSpPr>
          <p:cNvPr id="38" name="Text 14">
            <a:extLst>
              <a:ext uri="{FF2B5EF4-FFF2-40B4-BE49-F238E27FC236}">
                <a16:creationId xmlns:a16="http://schemas.microsoft.com/office/drawing/2014/main" id="{75AE2D20-B550-A127-5D81-738778A3FA83}"/>
              </a:ext>
            </a:extLst>
          </p:cNvPr>
          <p:cNvSpPr/>
          <p:nvPr/>
        </p:nvSpPr>
        <p:spPr>
          <a:xfrm>
            <a:off x="1683068" y="7013317"/>
            <a:ext cx="3018115" cy="292298"/>
          </a:xfrm>
          <a:prstGeom prst="rect">
            <a:avLst/>
          </a:prstGeom>
          <a:noFill/>
          <a:ln/>
        </p:spPr>
        <p:txBody>
          <a:bodyPr wrap="none" lIns="0" tIns="0" rIns="0" bIns="0" rtlCol="0" anchor="t"/>
          <a:lstStyle/>
          <a:p>
            <a:pPr marL="0" marR="0" lvl="0" indent="0" defTabSz="914400" eaLnBrk="1" fontAlgn="auto" latinLnBrk="0" hangingPunct="1">
              <a:lnSpc>
                <a:spcPts val="23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Time-bound - محدد بوقت</a:t>
            </a:r>
            <a:endParaRPr kumimoji="0" lang="en-US" sz="1600" b="0" i="0" u="none" strike="noStrike" kern="0" cap="none" spc="0" normalizeH="0" baseline="0" noProof="0" dirty="0">
              <a:ln>
                <a:noFill/>
              </a:ln>
              <a:solidFill>
                <a:prstClr val="black"/>
              </a:solidFill>
              <a:effectLst/>
              <a:uLnTx/>
              <a:uFillTx/>
            </a:endParaRPr>
          </a:p>
        </p:txBody>
      </p:sp>
      <p:sp>
        <p:nvSpPr>
          <p:cNvPr id="39" name="Text 15">
            <a:extLst>
              <a:ext uri="{FF2B5EF4-FFF2-40B4-BE49-F238E27FC236}">
                <a16:creationId xmlns:a16="http://schemas.microsoft.com/office/drawing/2014/main" id="{26F3DFA0-2E9F-630B-62AE-D836FE591B86}"/>
              </a:ext>
            </a:extLst>
          </p:cNvPr>
          <p:cNvSpPr/>
          <p:nvPr/>
        </p:nvSpPr>
        <p:spPr>
          <a:xfrm>
            <a:off x="1599602" y="7156013"/>
            <a:ext cx="12199263" cy="299204"/>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له إطار زمني واضح للبداية والنهاية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0802654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0A59C-71F7-2588-FF5E-9A13ACD77E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187FA9-EE22-7F63-4C8C-8A43EE582731}"/>
              </a:ext>
            </a:extLst>
          </p:cNvPr>
          <p:cNvSpPr/>
          <p:nvPr/>
        </p:nvSpPr>
        <p:spPr>
          <a:xfrm>
            <a:off x="571500" y="1211038"/>
            <a:ext cx="13726425" cy="6824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DC81F181-90F6-C0E6-85F0-6B6B2D304DB2}"/>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05BD87-B4AF-4A43-6109-9175AFC9D01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12" name="Text 0">
            <a:extLst>
              <a:ext uri="{FF2B5EF4-FFF2-40B4-BE49-F238E27FC236}">
                <a16:creationId xmlns:a16="http://schemas.microsoft.com/office/drawing/2014/main" id="{8E97690F-C0EB-1DD1-90B8-5E4EDCA2044E}"/>
              </a:ext>
            </a:extLst>
          </p:cNvPr>
          <p:cNvSpPr/>
          <p:nvPr/>
        </p:nvSpPr>
        <p:spPr>
          <a:xfrm>
            <a:off x="7434712" y="606829"/>
            <a:ext cx="7956590"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a:t>
            </a:r>
            <a:r>
              <a:rPr lang="ar-EG" sz="2000" b="1" kern="0" dirty="0">
                <a:solidFill>
                  <a:srgbClr val="00B0F0"/>
                </a:solidFill>
                <a:latin typeface="Alexandria Bold" pitchFamily="34" charset="0"/>
                <a:ea typeface="Alexandria Bold" pitchFamily="34" charset="-122"/>
                <a:cs typeface="Alexandria Bold" pitchFamily="34" charset="-120"/>
              </a:rPr>
              <a:t>لمرحلة الثالثة :   ا</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لاستراتيجية</a:t>
            </a:r>
            <a:endParaRPr kumimoji="0" lang="en-US" sz="2000" b="0" i="0" u="none" strike="noStrike" kern="0" cap="none" spc="0" normalizeH="0" baseline="0" noProof="0" dirty="0">
              <a:ln>
                <a:noFill/>
              </a:ln>
              <a:solidFill>
                <a:srgbClr val="00B0F0"/>
              </a:solidFill>
              <a:effectLst/>
              <a:uLnTx/>
              <a:uFillTx/>
            </a:endParaRPr>
          </a:p>
        </p:txBody>
      </p:sp>
      <p:sp>
        <p:nvSpPr>
          <p:cNvPr id="23" name="Text 10">
            <a:extLst>
              <a:ext uri="{FF2B5EF4-FFF2-40B4-BE49-F238E27FC236}">
                <a16:creationId xmlns:a16="http://schemas.microsoft.com/office/drawing/2014/main" id="{7935C55C-747A-89FA-EB18-FCF72BEE931F}"/>
              </a:ext>
            </a:extLst>
          </p:cNvPr>
          <p:cNvSpPr/>
          <p:nvPr/>
        </p:nvSpPr>
        <p:spPr>
          <a:xfrm>
            <a:off x="1627878" y="1398076"/>
            <a:ext cx="12294003" cy="1270159"/>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الاستراتيجية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Strategy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هي الخطوة الثالثة في مسار التخطيط الاستراتيجي للحملة، وتأتي بعد مرحلتي البحث والتحليل وصياغة الأهداف .</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تعريفها ببساطة وعملية</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الاستراتيجية هي الخطة الكبرى أو "الطريقة العامة" التي ستتبعها الحملة لتحقيق الأهداف المحددة، بناءً على ما كشفته البحوث والتحليلات.هي ليست التنفيذ التفصيلي (مثل كتابة المنشورات أو اختيار الصور)، بل هي الإطار العام الذي يحدد:كيف سنصل إلى الجمهور المستهدف؟ما نوع الرسالة الأساسية (الكبرى) التي سنركز عليها؟ما النهج العام (مثل التركيز على العاطفة، أو الشفافية، أو الترفيه، أو المشاركة)؟ما القنوات الرئيسية التي ستحمل هذه الرسالة؟... </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واضح:</a:t>
            </a: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حملة لشركة تقنية تواجه أزمة خصوصية بيانات، فى البحث والتحليل: اكتشفنا أن الجمهور يرى الشركة "غير شفافة".الأهداف: زيادة مؤشر الثقة، تقليل التعليقات السلبية.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هنا فى الاستراتيجية (الخطوة الثالثة):"سنتبع استراتيجية الشفافية الكاملة والمشاركة المباشرة مع الجمهور"→ أي: نركز على رسالة كبرى واحدة هي "خصوصيتك أولويتنا"، ونعتمد نهج الحوار المفتوح (لا الدفاع فقط)، </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ونستخدم القنوات الرقمية الرئيسية </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Instagram، X، YouTube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لنشر قصص حقيقية من الموظفين والعملاء.هذه الاستراتيجية هي الجسر بين الأهداف والتنفيذ الإبداعي، وهي ما سيتم تفصيله لاحقًا في الرسائل والمحتوى الإبداعي في المحاضرات القادمة.</a:t>
            </a:r>
          </a:p>
          <a:p>
            <a:pPr marL="0" marR="0" lvl="0" indent="0" algn="r" defTabSz="914400" rtl="1" eaLnBrk="1" fontAlgn="auto" latinLnBrk="0" hangingPunct="1">
              <a:lnSpc>
                <a:spcPts val="2500"/>
              </a:lnSpc>
              <a:spcBef>
                <a:spcPts val="0"/>
              </a:spcBef>
              <a:spcAft>
                <a:spcPts val="0"/>
              </a:spcAft>
              <a:buClrTx/>
              <a:buSzTx/>
              <a:buFontTx/>
              <a:buNone/>
              <a:tabLst/>
              <a:defRPr/>
            </a:pPr>
            <a:endParaRPr lang="ar-EG" sz="1600" b="1"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باختصار: الاستراتيجية هي الإجابة على سؤال "كيف سنحقق الأهداف بشكل عام؟" قبل الغوص في التفاصيل الإبداعية والتنفيذية.</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910010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514BE-074C-F5C8-BB11-A5F731710D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73209BC-B3B8-F8A5-3716-126B7522741D}"/>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AA8D9260-B810-A219-4CCC-A395549362EF}"/>
              </a:ext>
            </a:extLst>
          </p:cNvPr>
          <p:cNvSpPr/>
          <p:nvPr/>
        </p:nvSpPr>
        <p:spPr>
          <a:xfrm>
            <a:off x="679687" y="1520447"/>
            <a:ext cx="13596054" cy="6307879"/>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B014722A-0FF2-0B29-6D85-EEC3DCA69A6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3" name="Text 0">
            <a:extLst>
              <a:ext uri="{FF2B5EF4-FFF2-40B4-BE49-F238E27FC236}">
                <a16:creationId xmlns:a16="http://schemas.microsoft.com/office/drawing/2014/main" id="{47376374-7740-358F-5C2B-2CB5902DD31C}"/>
              </a:ext>
            </a:extLst>
          </p:cNvPr>
          <p:cNvSpPr/>
          <p:nvPr/>
        </p:nvSpPr>
        <p:spPr>
          <a:xfrm>
            <a:off x="2982687" y="557887"/>
            <a:ext cx="710660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pic>
        <p:nvPicPr>
          <p:cNvPr id="1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10942" y="2471477"/>
            <a:ext cx="3173175" cy="4759763"/>
          </a:xfrm>
          <a:prstGeom prst="rect">
            <a:avLst/>
          </a:prstGeom>
        </p:spPr>
      </p:pic>
      <p:sp>
        <p:nvSpPr>
          <p:cNvPr id="13" name="Shape 0"/>
          <p:cNvSpPr/>
          <p:nvPr/>
        </p:nvSpPr>
        <p:spPr>
          <a:xfrm>
            <a:off x="8521812" y="1086032"/>
            <a:ext cx="1989130" cy="402403"/>
          </a:xfrm>
          <a:prstGeom prst="roundRect">
            <a:avLst>
              <a:gd name="adj" fmla="val 17872"/>
            </a:avLst>
          </a:prstGeom>
          <a:solidFill>
            <a:srgbClr val="CCF1FF"/>
          </a:solidFill>
          <a:ln/>
        </p:spPr>
        <p:txBody>
          <a:bodyPr/>
          <a:lstStyle/>
          <a:p>
            <a:endParaRPr lang=""/>
          </a:p>
        </p:txBody>
      </p:sp>
      <p:sp>
        <p:nvSpPr>
          <p:cNvPr id="14" name="Text 1"/>
          <p:cNvSpPr/>
          <p:nvPr/>
        </p:nvSpPr>
        <p:spPr>
          <a:xfrm>
            <a:off x="8988076" y="1159043"/>
            <a:ext cx="1394698"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سيكولوجية الجمهور</a:t>
            </a:r>
            <a:endParaRPr kumimoji="0" lang="en-US" sz="1600" b="0" i="0" u="none" strike="noStrike" kern="0" cap="none" spc="0" normalizeH="0" baseline="0" noProof="0" dirty="0">
              <a:ln>
                <a:noFill/>
              </a:ln>
              <a:solidFill>
                <a:prstClr val="black"/>
              </a:solidFill>
              <a:effectLst/>
              <a:uLnTx/>
              <a:uFillTx/>
            </a:endParaRPr>
          </a:p>
        </p:txBody>
      </p:sp>
      <p:sp>
        <p:nvSpPr>
          <p:cNvPr id="15" name="Text 2"/>
          <p:cNvSpPr/>
          <p:nvPr/>
        </p:nvSpPr>
        <p:spPr>
          <a:xfrm>
            <a:off x="9138774" y="539322"/>
            <a:ext cx="522315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 المكونات الأساسية للاستراتيجية هو دراسة</a:t>
            </a:r>
          </a:p>
          <a:p>
            <a:pPr marL="0" marR="0" lvl="0" indent="0" algn="r" defTabSz="914400" rtl="1" eaLnBrk="1" fontAlgn="auto" latinLnBrk="0" hangingPunct="1">
              <a:lnSpc>
                <a:spcPts val="3900"/>
              </a:lnSpc>
              <a:spcBef>
                <a:spcPts val="0"/>
              </a:spcBef>
              <a:spcAft>
                <a:spcPts val="0"/>
              </a:spcAft>
              <a:buClrTx/>
              <a:buSzTx/>
              <a:buFontTx/>
              <a:buNone/>
              <a:tabLst/>
              <a:defRPr/>
            </a:pPr>
            <a:endParaRPr lang="ar-EG" sz="2000" b="1" kern="0" dirty="0">
              <a:solidFill>
                <a:srgbClr val="00B0F0"/>
              </a:solidFill>
              <a:latin typeface="Alexandria Bold" pitchFamily="34" charset="0"/>
              <a:ea typeface="Alexandria Bold" pitchFamily="34" charset="-122"/>
              <a:cs typeface="Alexandria Bold" pitchFamily="34" charset="-120"/>
            </a:endParaRPr>
          </a:p>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م</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 المخاطبة إلى المشاركة</a:t>
            </a:r>
            <a:endParaRPr kumimoji="0" lang="en-US" sz="2000" b="0" i="0" u="none" strike="noStrike" kern="0" cap="none" spc="0" normalizeH="0" baseline="0" noProof="0" dirty="0">
              <a:ln>
                <a:noFill/>
              </a:ln>
              <a:solidFill>
                <a:srgbClr val="00B0F0"/>
              </a:solidFill>
              <a:effectLst/>
              <a:uLnTx/>
              <a:uFillTx/>
            </a:endParaRPr>
          </a:p>
        </p:txBody>
      </p:sp>
      <p:sp>
        <p:nvSpPr>
          <p:cNvPr id="18" name="Text 3"/>
          <p:cNvSpPr/>
          <p:nvPr/>
        </p:nvSpPr>
        <p:spPr>
          <a:xfrm>
            <a:off x="2532870" y="2430461"/>
            <a:ext cx="3536156" cy="744141"/>
          </a:xfrm>
          <a:prstGeom prst="rect">
            <a:avLst/>
          </a:prstGeom>
          <a:noFill/>
          <a:ln/>
        </p:spPr>
        <p:txBody>
          <a:bodyPr wrap="squar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النموذج التقليدي: المخاطبة</a:t>
            </a:r>
            <a:endParaRPr kumimoji="0" lang="en-US" b="0" i="0" u="none" strike="noStrike" kern="0" cap="none" spc="0" normalizeH="0" baseline="0" noProof="0" dirty="0">
              <a:ln>
                <a:noFill/>
              </a:ln>
              <a:solidFill>
                <a:prstClr val="black"/>
              </a:solidFill>
              <a:effectLst/>
              <a:uLnTx/>
              <a:uFillTx/>
            </a:endParaRPr>
          </a:p>
        </p:txBody>
      </p:sp>
      <p:sp>
        <p:nvSpPr>
          <p:cNvPr id="23" name="Text 4"/>
          <p:cNvSpPr/>
          <p:nvPr/>
        </p:nvSpPr>
        <p:spPr>
          <a:xfrm>
            <a:off x="2532870" y="3372959"/>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الجمهور متلقي سلبي</a:t>
            </a:r>
            <a:endParaRPr kumimoji="0" lang="en-US" sz="1550" b="0" i="0" u="none" strike="noStrike" kern="0" cap="none" spc="0" normalizeH="0" baseline="0" noProof="0" dirty="0">
              <a:ln>
                <a:noFill/>
              </a:ln>
              <a:solidFill>
                <a:prstClr val="black"/>
              </a:solidFill>
              <a:effectLst/>
              <a:uLnTx/>
              <a:uFillTx/>
            </a:endParaRPr>
          </a:p>
        </p:txBody>
      </p:sp>
      <p:sp>
        <p:nvSpPr>
          <p:cNvPr id="24" name="Text 5"/>
          <p:cNvSpPr/>
          <p:nvPr/>
        </p:nvSpPr>
        <p:spPr>
          <a:xfrm>
            <a:off x="2532870" y="3759912"/>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الاتصال أحادي الاتجاه</a:t>
            </a:r>
            <a:endParaRPr kumimoji="0" lang="en-US" sz="1550" b="0" i="0" u="none" strike="noStrike" kern="0" cap="none" spc="0" normalizeH="0" baseline="0" noProof="0" dirty="0">
              <a:ln>
                <a:noFill/>
              </a:ln>
              <a:solidFill>
                <a:prstClr val="black"/>
              </a:solidFill>
              <a:effectLst/>
              <a:uLnTx/>
              <a:uFillTx/>
            </a:endParaRPr>
          </a:p>
        </p:txBody>
      </p:sp>
      <p:sp>
        <p:nvSpPr>
          <p:cNvPr id="25" name="Text 6"/>
          <p:cNvSpPr/>
          <p:nvPr/>
        </p:nvSpPr>
        <p:spPr>
          <a:xfrm>
            <a:off x="2532870" y="4146866"/>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التركيز على الرسالة فقط</a:t>
            </a:r>
            <a:endParaRPr kumimoji="0" lang="en-US" sz="1550" b="0" i="0" u="none" strike="noStrike" kern="0" cap="none" spc="0" normalizeH="0" baseline="0" noProof="0" dirty="0">
              <a:ln>
                <a:noFill/>
              </a:ln>
              <a:solidFill>
                <a:prstClr val="black"/>
              </a:solidFill>
              <a:effectLst/>
              <a:uLnTx/>
              <a:uFillTx/>
            </a:endParaRPr>
          </a:p>
        </p:txBody>
      </p:sp>
      <p:sp>
        <p:nvSpPr>
          <p:cNvPr id="26" name="Text 7"/>
          <p:cNvSpPr/>
          <p:nvPr/>
        </p:nvSpPr>
        <p:spPr>
          <a:xfrm>
            <a:off x="2532870" y="4533819"/>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النجاح بالوصول</a:t>
            </a:r>
            <a:endParaRPr kumimoji="0" lang="en-US" sz="1550" b="0" i="0" u="none" strike="noStrike" kern="0" cap="none" spc="0" normalizeH="0" baseline="0" noProof="0" dirty="0">
              <a:ln>
                <a:noFill/>
              </a:ln>
              <a:solidFill>
                <a:prstClr val="black"/>
              </a:solidFill>
              <a:effectLst/>
              <a:uLnTx/>
              <a:uFillTx/>
            </a:endParaRPr>
          </a:p>
        </p:txBody>
      </p:sp>
      <p:sp>
        <p:nvSpPr>
          <p:cNvPr id="27" name="Text 8"/>
          <p:cNvSpPr/>
          <p:nvPr/>
        </p:nvSpPr>
        <p:spPr>
          <a:xfrm>
            <a:off x="6560754" y="2430461"/>
            <a:ext cx="3536156" cy="744141"/>
          </a:xfrm>
          <a:prstGeom prst="rect">
            <a:avLst/>
          </a:prstGeom>
          <a:noFill/>
          <a:ln/>
        </p:spPr>
        <p:txBody>
          <a:bodyPr wrap="squar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النموذج الحديث: المشاركة</a:t>
            </a:r>
            <a:endParaRPr kumimoji="0" lang="en-US" b="0" i="0" u="none" strike="noStrike" kern="0" cap="none" spc="0" normalizeH="0" baseline="0" noProof="0" dirty="0">
              <a:ln>
                <a:noFill/>
              </a:ln>
              <a:solidFill>
                <a:prstClr val="black"/>
              </a:solidFill>
              <a:effectLst/>
              <a:uLnTx/>
              <a:uFillTx/>
            </a:endParaRPr>
          </a:p>
        </p:txBody>
      </p:sp>
      <p:sp>
        <p:nvSpPr>
          <p:cNvPr id="28" name="Text 9"/>
          <p:cNvSpPr/>
          <p:nvPr/>
        </p:nvSpPr>
        <p:spPr>
          <a:xfrm>
            <a:off x="6560754" y="3372959"/>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الجمهور شريك نشط</a:t>
            </a:r>
            <a:endParaRPr kumimoji="0" lang="en-US" sz="1550" b="0" i="0" u="none" strike="noStrike" kern="0" cap="none" spc="0" normalizeH="0" baseline="0" noProof="0" dirty="0">
              <a:ln>
                <a:noFill/>
              </a:ln>
              <a:solidFill>
                <a:prstClr val="black"/>
              </a:solidFill>
              <a:effectLst/>
              <a:uLnTx/>
              <a:uFillTx/>
            </a:endParaRPr>
          </a:p>
        </p:txBody>
      </p:sp>
      <p:sp>
        <p:nvSpPr>
          <p:cNvPr id="29" name="Text 10"/>
          <p:cNvSpPr/>
          <p:nvPr/>
        </p:nvSpPr>
        <p:spPr>
          <a:xfrm>
            <a:off x="6560754" y="3759912"/>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الاتصال تفاعلي ثنائي الاتجاه</a:t>
            </a:r>
            <a:endParaRPr kumimoji="0" lang="en-US" sz="1550" b="0" i="0" u="none" strike="noStrike" kern="0" cap="none" spc="0" normalizeH="0" baseline="0" noProof="0" dirty="0">
              <a:ln>
                <a:noFill/>
              </a:ln>
              <a:solidFill>
                <a:prstClr val="black"/>
              </a:solidFill>
              <a:effectLst/>
              <a:uLnTx/>
              <a:uFillTx/>
            </a:endParaRPr>
          </a:p>
        </p:txBody>
      </p:sp>
      <p:sp>
        <p:nvSpPr>
          <p:cNvPr id="41" name="Text 11"/>
          <p:cNvSpPr/>
          <p:nvPr/>
        </p:nvSpPr>
        <p:spPr>
          <a:xfrm>
            <a:off x="6560754" y="4146866"/>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التركيز على الحوار والعلاقة</a:t>
            </a:r>
            <a:endParaRPr kumimoji="0" lang="en-US" sz="1550" b="0" i="0" u="none" strike="noStrike" kern="0" cap="none" spc="0" normalizeH="0" baseline="0" noProof="0" dirty="0">
              <a:ln>
                <a:noFill/>
              </a:ln>
              <a:solidFill>
                <a:prstClr val="black"/>
              </a:solidFill>
              <a:effectLst/>
              <a:uLnTx/>
              <a:uFillTx/>
            </a:endParaRPr>
          </a:p>
        </p:txBody>
      </p:sp>
      <p:sp>
        <p:nvSpPr>
          <p:cNvPr id="42" name="Text 12"/>
          <p:cNvSpPr/>
          <p:nvPr/>
        </p:nvSpPr>
        <p:spPr>
          <a:xfrm>
            <a:off x="6560754" y="4533819"/>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النجاح بالتفاعل والولاء</a:t>
            </a:r>
            <a:endParaRPr kumimoji="0" lang="en-US" sz="1550" b="0" i="0" u="none" strike="noStrike" kern="0" cap="none" spc="0" normalizeH="0" baseline="0" noProof="0" dirty="0">
              <a:ln>
                <a:noFill/>
              </a:ln>
              <a:solidFill>
                <a:prstClr val="black"/>
              </a:solidFill>
              <a:effectLst/>
              <a:uLnTx/>
              <a:uFillTx/>
            </a:endParaRPr>
          </a:p>
        </p:txBody>
      </p:sp>
      <p:sp>
        <p:nvSpPr>
          <p:cNvPr id="2" name="Rectangle 1">
            <a:extLst>
              <a:ext uri="{FF2B5EF4-FFF2-40B4-BE49-F238E27FC236}">
                <a16:creationId xmlns:a16="http://schemas.microsoft.com/office/drawing/2014/main" id="{1D57AF0A-8B7F-736D-F284-CD48D992318C}"/>
              </a:ext>
            </a:extLst>
          </p:cNvPr>
          <p:cNvSpPr/>
          <p:nvPr/>
        </p:nvSpPr>
        <p:spPr>
          <a:xfrm>
            <a:off x="1811262" y="1255546"/>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2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 name="Text 1">
            <a:extLst>
              <a:ext uri="{FF2B5EF4-FFF2-40B4-BE49-F238E27FC236}">
                <a16:creationId xmlns:a16="http://schemas.microsoft.com/office/drawing/2014/main" id="{83C401E0-5E9D-CBD1-76A3-6435E6C3D87A}"/>
              </a:ext>
            </a:extLst>
          </p:cNvPr>
          <p:cNvSpPr/>
          <p:nvPr/>
        </p:nvSpPr>
        <p:spPr>
          <a:xfrm>
            <a:off x="1322089" y="1635412"/>
            <a:ext cx="1394698"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lang="ar-EG" sz="1600" kern="0" dirty="0">
                <a:solidFill>
                  <a:schemeClr val="bg1"/>
                </a:solidFill>
                <a:latin typeface="Alexandria" pitchFamily="34" charset="0"/>
                <a:ea typeface="Alexandria" pitchFamily="34" charset="-122"/>
                <a:cs typeface="Alexandria" pitchFamily="34" charset="-120"/>
              </a:rPr>
              <a:t>رابعاً</a:t>
            </a:r>
            <a:endParaRPr kumimoji="0" lang="en-US" sz="1600" b="0" i="0" u="none" strike="noStrike" kern="0"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3933780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CD75D-1B97-2AD0-14CB-1443E59D9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FE6A4B-C3D0-3C29-C7F1-7D5789C003F9}"/>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D4C49D2B-2D17-06FA-CB55-3AFA8A7FBE47}"/>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FAE8AE7-766B-6D7B-5411-8225F6CE8B9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DC742F9F-40F4-C523-9517-C6C5F233F963}"/>
              </a:ext>
            </a:extLst>
          </p:cNvPr>
          <p:cNvSpPr/>
          <p:nvPr/>
        </p:nvSpPr>
        <p:spPr>
          <a:xfrm>
            <a:off x="10350460" y="1100376"/>
            <a:ext cx="3712488" cy="354568"/>
          </a:xfrm>
          <a:prstGeom prst="rect">
            <a:avLst/>
          </a:prstGeom>
          <a:noFill/>
          <a:ln/>
        </p:spPr>
        <p:txBody>
          <a:bodyPr wrap="none" lIns="0" tIns="0" rIns="0" bIns="0" rtlCol="0" anchor="t"/>
          <a:lstStyle/>
          <a:p>
            <a:pPr marL="0" marR="0" lvl="0" indent="0" algn="r" defTabSz="914400" rtl="1" eaLnBrk="1" fontAlgn="auto" latinLnBrk="0" hangingPunct="1">
              <a:lnSpc>
                <a:spcPts val="27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رحلة وعي الجمهور بالعلامة</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435F711E-8B98-E16E-502F-33A63A87F3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06579" y="1789813"/>
            <a:ext cx="425529" cy="1143000"/>
          </a:xfrm>
          <a:prstGeom prst="rect">
            <a:avLst/>
          </a:prstGeom>
        </p:spPr>
      </p:pic>
      <p:sp>
        <p:nvSpPr>
          <p:cNvPr id="4" name="Text 1">
            <a:extLst>
              <a:ext uri="{FF2B5EF4-FFF2-40B4-BE49-F238E27FC236}">
                <a16:creationId xmlns:a16="http://schemas.microsoft.com/office/drawing/2014/main" id="{F29BAC73-F1DB-5C80-5C71-45C48D0328E2}"/>
              </a:ext>
            </a:extLst>
          </p:cNvPr>
          <p:cNvSpPr/>
          <p:nvPr/>
        </p:nvSpPr>
        <p:spPr>
          <a:xfrm>
            <a:off x="10950631" y="1864591"/>
            <a:ext cx="1920359"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الجهل (Unawareness)</a:t>
            </a:r>
            <a:endParaRPr kumimoji="0" lang="en-US" sz="135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3541B259-F10B-6C11-5C00-3D07EA095705}"/>
              </a:ext>
            </a:extLst>
          </p:cNvPr>
          <p:cNvSpPr/>
          <p:nvPr/>
        </p:nvSpPr>
        <p:spPr>
          <a:xfrm>
            <a:off x="-156680" y="2187179"/>
            <a:ext cx="12928163"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لا يعرف الجمهور بوجود العلامة التجارية</a:t>
            </a:r>
            <a:endParaRPr kumimoji="0" lang="en-US" sz="1100" b="0" i="0" u="none" strike="noStrike" kern="0" cap="none" spc="0" normalizeH="0" baseline="0" noProof="0" dirty="0">
              <a:ln>
                <a:noFill/>
              </a:ln>
              <a:solidFill>
                <a:prstClr val="black"/>
              </a:solidFill>
              <a:effectLst/>
              <a:uLnTx/>
              <a:uFillTx/>
            </a:endParaRPr>
          </a:p>
        </p:txBody>
      </p:sp>
      <p:pic>
        <p:nvPicPr>
          <p:cNvPr id="7" name="Image 1" descr="preencoded.png">
            <a:extLst>
              <a:ext uri="{FF2B5EF4-FFF2-40B4-BE49-F238E27FC236}">
                <a16:creationId xmlns:a16="http://schemas.microsoft.com/office/drawing/2014/main" id="{9B41C4A0-B3E0-BD59-1BE6-7989449F9ED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09906" y="2769332"/>
            <a:ext cx="425529" cy="1143000"/>
          </a:xfrm>
          <a:prstGeom prst="rect">
            <a:avLst/>
          </a:prstGeom>
        </p:spPr>
      </p:pic>
      <p:sp>
        <p:nvSpPr>
          <p:cNvPr id="8" name="Text 3">
            <a:extLst>
              <a:ext uri="{FF2B5EF4-FFF2-40B4-BE49-F238E27FC236}">
                <a16:creationId xmlns:a16="http://schemas.microsoft.com/office/drawing/2014/main" id="{2084A573-D393-ED0F-22C0-AE3363A1A61F}"/>
              </a:ext>
            </a:extLst>
          </p:cNvPr>
          <p:cNvSpPr/>
          <p:nvPr/>
        </p:nvSpPr>
        <p:spPr>
          <a:xfrm>
            <a:off x="10126503" y="2859319"/>
            <a:ext cx="1773436"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الوعي (Awareness)</a:t>
            </a:r>
            <a:endParaRPr kumimoji="0" lang="en-US" sz="13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43831B7E-F8EA-288C-AD15-8188639E7E23}"/>
              </a:ext>
            </a:extLst>
          </p:cNvPr>
          <p:cNvSpPr/>
          <p:nvPr/>
        </p:nvSpPr>
        <p:spPr>
          <a:xfrm>
            <a:off x="-815460" y="3147001"/>
            <a:ext cx="12715399"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يعرف بوجود العلامة لكن لا يعرف تفاصيل عنها</a:t>
            </a:r>
            <a:endParaRPr kumimoji="0" lang="en-US" sz="1100" b="0" i="0" u="none" strike="noStrike" kern="0" cap="none" spc="0" normalizeH="0" baseline="0" noProof="0" dirty="0">
              <a:ln>
                <a:noFill/>
              </a:ln>
              <a:solidFill>
                <a:prstClr val="black"/>
              </a:solidFill>
              <a:effectLst/>
              <a:uLnTx/>
              <a:uFillTx/>
            </a:endParaRPr>
          </a:p>
        </p:txBody>
      </p:sp>
      <p:pic>
        <p:nvPicPr>
          <p:cNvPr id="10" name="Image 2" descr="preencoded.png">
            <a:extLst>
              <a:ext uri="{FF2B5EF4-FFF2-40B4-BE49-F238E27FC236}">
                <a16:creationId xmlns:a16="http://schemas.microsoft.com/office/drawing/2014/main" id="{A946BAD3-56F1-3FDF-2E13-4C8D69DB9E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36516" y="3694522"/>
            <a:ext cx="425529" cy="1143000"/>
          </a:xfrm>
          <a:prstGeom prst="rect">
            <a:avLst/>
          </a:prstGeom>
        </p:spPr>
      </p:pic>
      <p:sp>
        <p:nvSpPr>
          <p:cNvPr id="11" name="Text 5">
            <a:extLst>
              <a:ext uri="{FF2B5EF4-FFF2-40B4-BE49-F238E27FC236}">
                <a16:creationId xmlns:a16="http://schemas.microsoft.com/office/drawing/2014/main" id="{2C7C4F94-AFF4-419A-C9A4-3EE518E85C23}"/>
              </a:ext>
            </a:extLst>
          </p:cNvPr>
          <p:cNvSpPr/>
          <p:nvPr/>
        </p:nvSpPr>
        <p:spPr>
          <a:xfrm>
            <a:off x="9061317" y="3694522"/>
            <a:ext cx="1916073"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المعرفة (Knowledge)</a:t>
            </a:r>
            <a:endParaRPr kumimoji="0" lang="en-US" sz="1350" b="0" i="0" u="none" strike="noStrike" kern="0" cap="none" spc="0" normalizeH="0" baseline="0" noProof="0" dirty="0">
              <a:ln>
                <a:noFill/>
              </a:ln>
              <a:solidFill>
                <a:prstClr val="black"/>
              </a:solidFill>
              <a:effectLst/>
              <a:uLnTx/>
              <a:uFillTx/>
            </a:endParaRPr>
          </a:p>
        </p:txBody>
      </p:sp>
      <p:sp>
        <p:nvSpPr>
          <p:cNvPr id="30" name="Text 6">
            <a:extLst>
              <a:ext uri="{FF2B5EF4-FFF2-40B4-BE49-F238E27FC236}">
                <a16:creationId xmlns:a16="http://schemas.microsoft.com/office/drawing/2014/main" id="{B859366A-BAAF-B54F-C716-5EE2F1BCA8F1}"/>
              </a:ext>
            </a:extLst>
          </p:cNvPr>
          <p:cNvSpPr/>
          <p:nvPr/>
        </p:nvSpPr>
        <p:spPr>
          <a:xfrm>
            <a:off x="-1702783" y="4092775"/>
            <a:ext cx="12502634"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يفهم ما تقدمه العلامة وخصائصها</a:t>
            </a:r>
            <a:endParaRPr kumimoji="0" lang="en-US" sz="1100" b="0" i="0" u="none" strike="noStrike" kern="0" cap="none" spc="0" normalizeH="0" baseline="0" noProof="0" dirty="0">
              <a:ln>
                <a:noFill/>
              </a:ln>
              <a:solidFill>
                <a:prstClr val="black"/>
              </a:solidFill>
              <a:effectLst/>
              <a:uLnTx/>
              <a:uFillTx/>
            </a:endParaRPr>
          </a:p>
        </p:txBody>
      </p:sp>
      <p:pic>
        <p:nvPicPr>
          <p:cNvPr id="31" name="Image 3" descr="preencoded.png">
            <a:extLst>
              <a:ext uri="{FF2B5EF4-FFF2-40B4-BE49-F238E27FC236}">
                <a16:creationId xmlns:a16="http://schemas.microsoft.com/office/drawing/2014/main" id="{BD6A9918-6F23-8599-7C9D-4AD8F1DF986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25102" y="4641830"/>
            <a:ext cx="425529" cy="1143000"/>
          </a:xfrm>
          <a:prstGeom prst="rect">
            <a:avLst/>
          </a:prstGeom>
        </p:spPr>
      </p:pic>
      <p:sp>
        <p:nvSpPr>
          <p:cNvPr id="32" name="Text 7">
            <a:extLst>
              <a:ext uri="{FF2B5EF4-FFF2-40B4-BE49-F238E27FC236}">
                <a16:creationId xmlns:a16="http://schemas.microsoft.com/office/drawing/2014/main" id="{78F1F4DC-7F9D-EDB0-AE8D-1B2ED5FE387E}"/>
              </a:ext>
            </a:extLst>
          </p:cNvPr>
          <p:cNvSpPr/>
          <p:nvPr/>
        </p:nvSpPr>
        <p:spPr>
          <a:xfrm>
            <a:off x="8422018" y="4731294"/>
            <a:ext cx="1914525"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التفضيل (Preference)</a:t>
            </a:r>
            <a:endParaRPr kumimoji="0" lang="en-US" sz="1350" b="0" i="0" u="none" strike="noStrike" kern="0" cap="none" spc="0" normalizeH="0" baseline="0" noProof="0" dirty="0">
              <a:ln>
                <a:noFill/>
              </a:ln>
              <a:solidFill>
                <a:prstClr val="black"/>
              </a:solidFill>
              <a:effectLst/>
              <a:uLnTx/>
              <a:uFillTx/>
            </a:endParaRPr>
          </a:p>
        </p:txBody>
      </p:sp>
      <p:sp>
        <p:nvSpPr>
          <p:cNvPr id="33" name="Text 8">
            <a:extLst>
              <a:ext uri="{FF2B5EF4-FFF2-40B4-BE49-F238E27FC236}">
                <a16:creationId xmlns:a16="http://schemas.microsoft.com/office/drawing/2014/main" id="{46078792-F4AA-4399-4289-D2DCB29CC76E}"/>
              </a:ext>
            </a:extLst>
          </p:cNvPr>
          <p:cNvSpPr/>
          <p:nvPr/>
        </p:nvSpPr>
        <p:spPr>
          <a:xfrm>
            <a:off x="-2601417" y="5085756"/>
            <a:ext cx="12289750"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يفضل العلامة على المنافسين</a:t>
            </a:r>
            <a:endParaRPr kumimoji="0" lang="en-US" sz="1100" b="0" i="0" u="none" strike="noStrike" kern="0" cap="none" spc="0" normalizeH="0" baseline="0" noProof="0" dirty="0">
              <a:ln>
                <a:noFill/>
              </a:ln>
              <a:solidFill>
                <a:prstClr val="black"/>
              </a:solidFill>
              <a:effectLst/>
              <a:uLnTx/>
              <a:uFillTx/>
            </a:endParaRPr>
          </a:p>
        </p:txBody>
      </p:sp>
      <p:pic>
        <p:nvPicPr>
          <p:cNvPr id="34" name="Image 4" descr="preencoded.png">
            <a:extLst>
              <a:ext uri="{FF2B5EF4-FFF2-40B4-BE49-F238E27FC236}">
                <a16:creationId xmlns:a16="http://schemas.microsoft.com/office/drawing/2014/main" id="{79CCEF5F-5C4D-BC24-D39F-0E8A2D410B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45170" y="5466922"/>
            <a:ext cx="425529" cy="1143000"/>
          </a:xfrm>
          <a:prstGeom prst="rect">
            <a:avLst/>
          </a:prstGeom>
        </p:spPr>
      </p:pic>
      <p:sp>
        <p:nvSpPr>
          <p:cNvPr id="35" name="Text 9">
            <a:extLst>
              <a:ext uri="{FF2B5EF4-FFF2-40B4-BE49-F238E27FC236}">
                <a16:creationId xmlns:a16="http://schemas.microsoft.com/office/drawing/2014/main" id="{12C4DEF1-3B1A-4786-72EF-CE88CDB28165}"/>
              </a:ext>
            </a:extLst>
          </p:cNvPr>
          <p:cNvSpPr/>
          <p:nvPr/>
        </p:nvSpPr>
        <p:spPr>
          <a:xfrm>
            <a:off x="7455399" y="5537829"/>
            <a:ext cx="1784033"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الاقتناع (Conviction)</a:t>
            </a:r>
            <a:endParaRPr kumimoji="0" lang="en-US" sz="1350" b="0" i="0" u="none" strike="noStrike" kern="0" cap="none" spc="0" normalizeH="0" baseline="0" noProof="0" dirty="0">
              <a:ln>
                <a:noFill/>
              </a:ln>
              <a:solidFill>
                <a:prstClr val="black"/>
              </a:solidFill>
              <a:effectLst/>
              <a:uLnTx/>
              <a:uFillTx/>
            </a:endParaRPr>
          </a:p>
        </p:txBody>
      </p:sp>
      <p:sp>
        <p:nvSpPr>
          <p:cNvPr id="36" name="Text 10">
            <a:extLst>
              <a:ext uri="{FF2B5EF4-FFF2-40B4-BE49-F238E27FC236}">
                <a16:creationId xmlns:a16="http://schemas.microsoft.com/office/drawing/2014/main" id="{51990DA9-9DB0-095D-BCA2-93B71FA1B1AF}"/>
              </a:ext>
            </a:extLst>
          </p:cNvPr>
          <p:cNvSpPr/>
          <p:nvPr/>
        </p:nvSpPr>
        <p:spPr>
          <a:xfrm>
            <a:off x="-3611727" y="5939010"/>
            <a:ext cx="12502634"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مقتنع بقيمة العلامة ويرغب في التعامل معها</a:t>
            </a:r>
            <a:endParaRPr kumimoji="0" lang="en-US" sz="1100" b="0" i="0" u="none" strike="noStrike" kern="0" cap="none" spc="0" normalizeH="0" baseline="0" noProof="0" dirty="0">
              <a:ln>
                <a:noFill/>
              </a:ln>
              <a:solidFill>
                <a:prstClr val="black"/>
              </a:solidFill>
              <a:effectLst/>
              <a:uLnTx/>
              <a:uFillTx/>
            </a:endParaRPr>
          </a:p>
        </p:txBody>
      </p:sp>
      <p:pic>
        <p:nvPicPr>
          <p:cNvPr id="37" name="Image 5" descr="preencoded.png">
            <a:extLst>
              <a:ext uri="{FF2B5EF4-FFF2-40B4-BE49-F238E27FC236}">
                <a16:creationId xmlns:a16="http://schemas.microsoft.com/office/drawing/2014/main" id="{2F632C40-196D-1B84-BBBE-F4C469A544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90907" y="6251073"/>
            <a:ext cx="425529" cy="1143000"/>
          </a:xfrm>
          <a:prstGeom prst="rect">
            <a:avLst/>
          </a:prstGeom>
        </p:spPr>
      </p:pic>
      <p:sp>
        <p:nvSpPr>
          <p:cNvPr id="38" name="Text 11">
            <a:extLst>
              <a:ext uri="{FF2B5EF4-FFF2-40B4-BE49-F238E27FC236}">
                <a16:creationId xmlns:a16="http://schemas.microsoft.com/office/drawing/2014/main" id="{7FA4DBCB-001A-2C57-A869-8459D69EEF8D}"/>
              </a:ext>
            </a:extLst>
          </p:cNvPr>
          <p:cNvSpPr/>
          <p:nvPr/>
        </p:nvSpPr>
        <p:spPr>
          <a:xfrm>
            <a:off x="6573979" y="6374456"/>
            <a:ext cx="1773436"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الشراء (Purchase)</a:t>
            </a:r>
            <a:endParaRPr kumimoji="0" lang="en-US" sz="1350" b="0" i="0" u="none" strike="noStrike" kern="0" cap="none" spc="0" normalizeH="0" baseline="0" noProof="0" dirty="0">
              <a:ln>
                <a:noFill/>
              </a:ln>
              <a:solidFill>
                <a:prstClr val="black"/>
              </a:solidFill>
              <a:effectLst/>
              <a:uLnTx/>
              <a:uFillTx/>
            </a:endParaRPr>
          </a:p>
        </p:txBody>
      </p:sp>
      <p:sp>
        <p:nvSpPr>
          <p:cNvPr id="39" name="Text 12">
            <a:extLst>
              <a:ext uri="{FF2B5EF4-FFF2-40B4-BE49-F238E27FC236}">
                <a16:creationId xmlns:a16="http://schemas.microsoft.com/office/drawing/2014/main" id="{22E34B2D-A368-A6B2-2468-38BCBD3B7B2D}"/>
              </a:ext>
            </a:extLst>
          </p:cNvPr>
          <p:cNvSpPr/>
          <p:nvPr/>
        </p:nvSpPr>
        <p:spPr>
          <a:xfrm>
            <a:off x="-4999044" y="6630702"/>
            <a:ext cx="12715399"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يتخذ قرار الشراء الفعلي</a:t>
            </a:r>
            <a:endParaRPr kumimoji="0" lang="en-US" sz="1100" b="0" i="0" u="none" strike="noStrike" kern="0" cap="none" spc="0" normalizeH="0" baseline="0" noProof="0" dirty="0">
              <a:ln>
                <a:noFill/>
              </a:ln>
              <a:solidFill>
                <a:prstClr val="black"/>
              </a:solidFill>
              <a:effectLst/>
              <a:uLnTx/>
              <a:uFillTx/>
            </a:endParaRPr>
          </a:p>
        </p:txBody>
      </p:sp>
      <p:pic>
        <p:nvPicPr>
          <p:cNvPr id="40" name="Image 6" descr="preencoded.png">
            <a:extLst>
              <a:ext uri="{FF2B5EF4-FFF2-40B4-BE49-F238E27FC236}">
                <a16:creationId xmlns:a16="http://schemas.microsoft.com/office/drawing/2014/main" id="{F991CCC2-2998-5A17-6A38-9EC148CD6C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16355" y="7004817"/>
            <a:ext cx="425529" cy="1143000"/>
          </a:xfrm>
          <a:prstGeom prst="rect">
            <a:avLst/>
          </a:prstGeom>
        </p:spPr>
      </p:pic>
      <p:sp>
        <p:nvSpPr>
          <p:cNvPr id="41" name="Text 13">
            <a:extLst>
              <a:ext uri="{FF2B5EF4-FFF2-40B4-BE49-F238E27FC236}">
                <a16:creationId xmlns:a16="http://schemas.microsoft.com/office/drawing/2014/main" id="{E9B22608-5D60-226E-E52F-D4C908B6A334}"/>
              </a:ext>
            </a:extLst>
          </p:cNvPr>
          <p:cNvSpPr/>
          <p:nvPr/>
        </p:nvSpPr>
        <p:spPr>
          <a:xfrm>
            <a:off x="5481497" y="7172096"/>
            <a:ext cx="1773436" cy="2216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3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الولاء (Loyalty)</a:t>
            </a:r>
            <a:endParaRPr kumimoji="0" lang="en-US" sz="1350" b="0" i="0" u="none" strike="noStrike" kern="0" cap="none" spc="0" normalizeH="0" baseline="0" noProof="0" dirty="0">
              <a:ln>
                <a:noFill/>
              </a:ln>
              <a:solidFill>
                <a:prstClr val="black"/>
              </a:solidFill>
              <a:effectLst/>
              <a:uLnTx/>
              <a:uFillTx/>
            </a:endParaRPr>
          </a:p>
        </p:txBody>
      </p:sp>
      <p:sp>
        <p:nvSpPr>
          <p:cNvPr id="42" name="Text 14">
            <a:extLst>
              <a:ext uri="{FF2B5EF4-FFF2-40B4-BE49-F238E27FC236}">
                <a16:creationId xmlns:a16="http://schemas.microsoft.com/office/drawing/2014/main" id="{43BD3954-3642-C2D5-C425-66612D0F0574}"/>
              </a:ext>
            </a:extLst>
          </p:cNvPr>
          <p:cNvSpPr/>
          <p:nvPr/>
        </p:nvSpPr>
        <p:spPr>
          <a:xfrm>
            <a:off x="-5575733" y="7515868"/>
            <a:ext cx="12928163" cy="227052"/>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يصبح عميلاً مخلصاً ومدافعاً عن العلامة</a:t>
            </a:r>
            <a:endParaRPr kumimoji="0" lang="en-US" sz="1100" b="0" i="0" u="none" strike="noStrike" kern="0" cap="none" spc="0" normalizeH="0" baseline="0" noProof="0" dirty="0">
              <a:ln>
                <a:noFill/>
              </a:ln>
              <a:solidFill>
                <a:prstClr val="black"/>
              </a:solidFill>
              <a:effectLst/>
              <a:uLnTx/>
              <a:uFillTx/>
            </a:endParaRPr>
          </a:p>
        </p:txBody>
      </p:sp>
      <p:pic>
        <p:nvPicPr>
          <p:cNvPr id="12" name="Graphic 11" descr="Bullseye">
            <a:extLst>
              <a:ext uri="{FF2B5EF4-FFF2-40B4-BE49-F238E27FC236}">
                <a16:creationId xmlns:a16="http://schemas.microsoft.com/office/drawing/2014/main" id="{2933302F-6E1B-703C-C401-798AD1399C7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34090" y="3143844"/>
            <a:ext cx="2189439" cy="2189439"/>
          </a:xfrm>
          <a:prstGeom prst="rect">
            <a:avLst/>
          </a:prstGeom>
        </p:spPr>
      </p:pic>
    </p:spTree>
    <p:extLst>
      <p:ext uri="{BB962C8B-B14F-4D97-AF65-F5344CB8AC3E}">
        <p14:creationId xmlns:p14="http://schemas.microsoft.com/office/powerpoint/2010/main" val="271972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100000">
                                          <p:val>
                                            <p:strVal val="#ppt_x"/>
                                          </p:val>
                                        </p:tav>
                                      </p:tavLst>
                                    </p:anim>
                                    <p:anim calcmode="lin" valueType="num">
                                      <p:cBhvr>
                                        <p:cTn id="8" dur="500" fill="hold"/>
                                        <p:tgtEl>
                                          <p:spTgt spid="12"/>
                                        </p:tgtEl>
                                        <p:attrNameLst>
                                          <p:attrName>ppt_y</p:attrName>
                                        </p:attrNameLst>
                                      </p:cBhvr>
                                      <p:tavLst>
                                        <p:tav tm="0">
                                          <p:val>
                                            <p:strVal val="#ppt_y-#ppt_h/2"/>
                                          </p:val>
                                        </p:tav>
                                        <p:tav tm="100000">
                                          <p:val>
                                            <p:strVal val="#ppt_y"/>
                                          </p:val>
                                        </p:tav>
                                      </p:tavLst>
                                    </p:anim>
                                    <p:anim calcmode="lin" valueType="num">
                                      <p:cBhvr>
                                        <p:cTn id="9" dur="500" fill="hold"/>
                                        <p:tgtEl>
                                          <p:spTgt spid="12"/>
                                        </p:tgtEl>
                                        <p:attrNameLst>
                                          <p:attrName>ppt_w</p:attrName>
                                        </p:attrNameLst>
                                      </p:cBhvr>
                                      <p:tavLst>
                                        <p:tav tm="0">
                                          <p:val>
                                            <p:strVal val="#ppt_w"/>
                                          </p:val>
                                        </p:tav>
                                        <p:tav tm="100000">
                                          <p:val>
                                            <p:strVal val="#ppt_w"/>
                                          </p:val>
                                        </p:tav>
                                      </p:tavLst>
                                    </p:anim>
                                    <p:anim calcmode="lin" valueType="num">
                                      <p:cBhvr>
                                        <p:cTn id="10"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a:off x="3151414" y="631738"/>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CB79AC50-A072-A460-B7A3-811B4B65F2D4}"/>
              </a:ext>
            </a:extLst>
          </p:cNvPr>
          <p:cNvSpPr/>
          <p:nvPr/>
        </p:nvSpPr>
        <p:spPr>
          <a:xfrm>
            <a:off x="3437383" y="770120"/>
            <a:ext cx="6619994"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تقسيم الجمهور: المعايير الأساسية</a:t>
            </a:r>
            <a:endParaRPr kumimoji="0" lang="en-US" sz="2000" b="0" i="0" u="none" strike="noStrike" kern="0" cap="none" spc="0" normalizeH="0" baseline="0" noProof="0" dirty="0">
              <a:ln>
                <a:noFill/>
              </a:ln>
              <a:solidFill>
                <a:srgbClr val="00B0F0"/>
              </a:solidFill>
              <a:effectLst/>
              <a:uLnTx/>
              <a:uFillTx/>
            </a:endParaRPr>
          </a:p>
        </p:txBody>
      </p:sp>
      <p:sp>
        <p:nvSpPr>
          <p:cNvPr id="6" name="Shape 1">
            <a:extLst>
              <a:ext uri="{FF2B5EF4-FFF2-40B4-BE49-F238E27FC236}">
                <a16:creationId xmlns:a16="http://schemas.microsoft.com/office/drawing/2014/main" id="{163AB9A2-572F-2493-725C-5957B8A47BD2}"/>
              </a:ext>
            </a:extLst>
          </p:cNvPr>
          <p:cNvSpPr/>
          <p:nvPr/>
        </p:nvSpPr>
        <p:spPr>
          <a:xfrm>
            <a:off x="7623572" y="1740909"/>
            <a:ext cx="22860" cy="5222438"/>
          </a:xfrm>
          <a:prstGeom prst="roundRect">
            <a:avLst>
              <a:gd name="adj" fmla="val 364651"/>
            </a:avLst>
          </a:prstGeom>
          <a:solidFill>
            <a:srgbClr val="B2D7E5"/>
          </a:solidFill>
          <a:ln/>
        </p:spPr>
        <p:txBody>
          <a:bodyPr/>
          <a:lstStyle/>
          <a:p>
            <a:endParaRPr lang=""/>
          </a:p>
        </p:txBody>
      </p:sp>
      <p:sp>
        <p:nvSpPr>
          <p:cNvPr id="11" name="Shape 2">
            <a:extLst>
              <a:ext uri="{FF2B5EF4-FFF2-40B4-BE49-F238E27FC236}">
                <a16:creationId xmlns:a16="http://schemas.microsoft.com/office/drawing/2014/main" id="{97B88D65-1135-66E7-F832-F557D8E51160}"/>
              </a:ext>
            </a:extLst>
          </p:cNvPr>
          <p:cNvSpPr/>
          <p:nvPr/>
        </p:nvSpPr>
        <p:spPr>
          <a:xfrm>
            <a:off x="7657862" y="1740909"/>
            <a:ext cx="6521410" cy="1476256"/>
          </a:xfrm>
          <a:prstGeom prst="rect">
            <a:avLst/>
          </a:prstGeom>
          <a:solidFill>
            <a:srgbClr val="CCF1FF"/>
          </a:solidFill>
          <a:ln w="7620">
            <a:solidFill>
              <a:srgbClr val="B2D7E5"/>
            </a:solidFill>
            <a:prstDash val="solid"/>
          </a:ln>
        </p:spPr>
        <p:txBody>
          <a:bodyPr/>
          <a:lstStyle/>
          <a:p>
            <a:endParaRPr lang=""/>
          </a:p>
        </p:txBody>
      </p:sp>
      <p:sp>
        <p:nvSpPr>
          <p:cNvPr id="12" name="Text 3">
            <a:extLst>
              <a:ext uri="{FF2B5EF4-FFF2-40B4-BE49-F238E27FC236}">
                <a16:creationId xmlns:a16="http://schemas.microsoft.com/office/drawing/2014/main" id="{954DBE02-01DE-1C99-BF36-91F9E9297D6D}"/>
              </a:ext>
            </a:extLst>
          </p:cNvPr>
          <p:cNvSpPr/>
          <p:nvPr/>
        </p:nvSpPr>
        <p:spPr>
          <a:xfrm>
            <a:off x="7856220" y="1946887"/>
            <a:ext cx="3845481"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المعايير</a:t>
            </a: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الجغرافية</a:t>
            </a:r>
            <a:endParaRPr kumimoji="0" lang="en-US" b="0" i="0" u="none" strike="noStrike" kern="0" cap="none" spc="0" normalizeH="0" baseline="0" noProof="0" dirty="0">
              <a:ln>
                <a:noFill/>
              </a:ln>
              <a:solidFill>
                <a:prstClr val="black"/>
              </a:solidFill>
              <a:effectLst/>
              <a:uLnTx/>
              <a:uFillTx/>
            </a:endParaRPr>
          </a:p>
        </p:txBody>
      </p:sp>
      <p:sp>
        <p:nvSpPr>
          <p:cNvPr id="13" name="Text 4">
            <a:extLst>
              <a:ext uri="{FF2B5EF4-FFF2-40B4-BE49-F238E27FC236}">
                <a16:creationId xmlns:a16="http://schemas.microsoft.com/office/drawing/2014/main" id="{78742D2B-5541-2D60-626D-638AC7473032}"/>
              </a:ext>
            </a:extLst>
          </p:cNvPr>
          <p:cNvSpPr/>
          <p:nvPr/>
        </p:nvSpPr>
        <p:spPr>
          <a:xfrm>
            <a:off x="7856220" y="2376107"/>
            <a:ext cx="6117074" cy="63507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تقسيم الجمهور حسب الموقع: الدولة، المدينة، المنطقة، المناخ. مهم لتخصيص الرسائل حسب الثقافة المحلية والعادات الإقليمية.</a:t>
            </a:r>
            <a:endParaRPr kumimoji="0" lang="en-US" sz="1600" b="0" i="0" u="none" strike="noStrike" kern="0" cap="none" spc="0" normalizeH="0" baseline="0" noProof="0" dirty="0">
              <a:ln>
                <a:noFill/>
              </a:ln>
              <a:solidFill>
                <a:prstClr val="black"/>
              </a:solidFill>
              <a:effectLst/>
              <a:uLnTx/>
              <a:uFillTx/>
            </a:endParaRPr>
          </a:p>
        </p:txBody>
      </p:sp>
      <p:sp>
        <p:nvSpPr>
          <p:cNvPr id="14" name="Shape 5">
            <a:extLst>
              <a:ext uri="{FF2B5EF4-FFF2-40B4-BE49-F238E27FC236}">
                <a16:creationId xmlns:a16="http://schemas.microsoft.com/office/drawing/2014/main" id="{35394058-E1C0-0AB9-1232-0AFB97FD816C}"/>
              </a:ext>
            </a:extLst>
          </p:cNvPr>
          <p:cNvSpPr/>
          <p:nvPr/>
        </p:nvSpPr>
        <p:spPr>
          <a:xfrm>
            <a:off x="1136452" y="3614000"/>
            <a:ext cx="6521410"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15" name="Text 6">
            <a:extLst>
              <a:ext uri="{FF2B5EF4-FFF2-40B4-BE49-F238E27FC236}">
                <a16:creationId xmlns:a16="http://schemas.microsoft.com/office/drawing/2014/main" id="{E524D9BB-E7D5-728B-2E89-8728BE61ADA3}"/>
              </a:ext>
            </a:extLst>
          </p:cNvPr>
          <p:cNvSpPr/>
          <p:nvPr/>
        </p:nvSpPr>
        <p:spPr>
          <a:xfrm>
            <a:off x="2892981" y="3819978"/>
            <a:ext cx="452080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المعايير</a:t>
            </a: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الديموغرافي</a:t>
            </a:r>
            <a:r>
              <a:rPr kumimoji="0" lang="ar-EG"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ة</a:t>
            </a:r>
            <a:endParaRPr kumimoji="0" lang="en-US" b="0" i="0" u="none" strike="noStrike" kern="0" cap="none" spc="0" normalizeH="0" baseline="0" noProof="0" dirty="0">
              <a:ln>
                <a:noFill/>
              </a:ln>
              <a:solidFill>
                <a:prstClr val="black"/>
              </a:solidFill>
              <a:effectLst/>
              <a:uLnTx/>
              <a:uFillTx/>
            </a:endParaRPr>
          </a:p>
        </p:txBody>
      </p:sp>
      <p:sp>
        <p:nvSpPr>
          <p:cNvPr id="16" name="Text 7">
            <a:extLst>
              <a:ext uri="{FF2B5EF4-FFF2-40B4-BE49-F238E27FC236}">
                <a16:creationId xmlns:a16="http://schemas.microsoft.com/office/drawing/2014/main" id="{FFA14C76-9972-3B09-81E6-A435E77B83E7}"/>
              </a:ext>
            </a:extLst>
          </p:cNvPr>
          <p:cNvSpPr/>
          <p:nvPr/>
        </p:nvSpPr>
        <p:spPr>
          <a:xfrm>
            <a:off x="1296710" y="4249198"/>
            <a:ext cx="611707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العمر، الجنس، الدخل، التعليم، المهنة، الحالة الاجتماعية. الأساس التقليدي للتقسيم، سهل القياس والاستهداف.</a:t>
            </a:r>
            <a:endParaRPr kumimoji="0" lang="en-US" sz="1600" b="0" i="0" u="none" strike="noStrike" kern="0" cap="none" spc="0" normalizeH="0" baseline="0" noProof="0" dirty="0">
              <a:ln>
                <a:noFill/>
              </a:ln>
              <a:solidFill>
                <a:prstClr val="black"/>
              </a:solidFill>
              <a:effectLst/>
              <a:uLnTx/>
              <a:uFillTx/>
            </a:endParaRPr>
          </a:p>
        </p:txBody>
      </p:sp>
      <p:sp>
        <p:nvSpPr>
          <p:cNvPr id="17" name="Shape 8">
            <a:extLst>
              <a:ext uri="{FF2B5EF4-FFF2-40B4-BE49-F238E27FC236}">
                <a16:creationId xmlns:a16="http://schemas.microsoft.com/office/drawing/2014/main" id="{FC90AED9-9FF7-BFBB-0D8F-54C0561793C4}"/>
              </a:ext>
            </a:extLst>
          </p:cNvPr>
          <p:cNvSpPr/>
          <p:nvPr/>
        </p:nvSpPr>
        <p:spPr>
          <a:xfrm>
            <a:off x="7657862" y="5487091"/>
            <a:ext cx="6521410" cy="1476256"/>
          </a:xfrm>
          <a:prstGeom prst="rect">
            <a:avLst/>
          </a:prstGeom>
          <a:solidFill>
            <a:srgbClr val="CCF1FF"/>
          </a:solidFill>
          <a:ln w="7620">
            <a:solidFill>
              <a:srgbClr val="B2D7E5"/>
            </a:solidFill>
            <a:prstDash val="solid"/>
          </a:ln>
        </p:spPr>
        <p:txBody>
          <a:bodyPr/>
          <a:lstStyle/>
          <a:p>
            <a:endParaRPr lang=""/>
          </a:p>
        </p:txBody>
      </p:sp>
      <p:sp>
        <p:nvSpPr>
          <p:cNvPr id="19" name="Text 9">
            <a:extLst>
              <a:ext uri="{FF2B5EF4-FFF2-40B4-BE49-F238E27FC236}">
                <a16:creationId xmlns:a16="http://schemas.microsoft.com/office/drawing/2014/main" id="{0B943AB4-4363-CFE4-3649-D4B177F52403}"/>
              </a:ext>
            </a:extLst>
          </p:cNvPr>
          <p:cNvSpPr/>
          <p:nvPr/>
        </p:nvSpPr>
        <p:spPr>
          <a:xfrm>
            <a:off x="7856220" y="5693069"/>
            <a:ext cx="5567601"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المعايير </a:t>
            </a:r>
            <a:r>
              <a:rPr kumimoji="0" lang="en-US"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السلوكية</a:t>
            </a: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والنفسية</a:t>
            </a:r>
            <a:endParaRPr kumimoji="0" lang="en-US" b="0" i="0" u="none" strike="noStrike" kern="0" cap="none" spc="0" normalizeH="0" baseline="0" noProof="0" dirty="0">
              <a:ln>
                <a:noFill/>
              </a:ln>
              <a:solidFill>
                <a:prstClr val="black"/>
              </a:solidFill>
              <a:effectLst/>
              <a:uLnTx/>
              <a:uFillTx/>
            </a:endParaRPr>
          </a:p>
        </p:txBody>
      </p:sp>
      <p:sp>
        <p:nvSpPr>
          <p:cNvPr id="20" name="Text 10">
            <a:extLst>
              <a:ext uri="{FF2B5EF4-FFF2-40B4-BE49-F238E27FC236}">
                <a16:creationId xmlns:a16="http://schemas.microsoft.com/office/drawing/2014/main" id="{907C6144-54BC-9747-E726-817835E77C73}"/>
              </a:ext>
            </a:extLst>
          </p:cNvPr>
          <p:cNvSpPr/>
          <p:nvPr/>
        </p:nvSpPr>
        <p:spPr>
          <a:xfrm>
            <a:off x="7856220" y="6122290"/>
            <a:ext cx="6117074" cy="63507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القيم، الاهتمامات، أسلوب الحياة، الشخصية، الدوافع. الأعمق والأكثر تأثيراً في فهم سلوك الجمهور واتخاذ قراراته.</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974315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D22C4-AE57-A203-7343-9AE0C8EA744A}"/>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5FB4B8-6178-4BD2-CBD7-F6044DD3C1C1}"/>
              </a:ext>
            </a:extLst>
          </p:cNvPr>
          <p:cNvSpPr/>
          <p:nvPr/>
        </p:nvSpPr>
        <p:spPr>
          <a:xfrm>
            <a:off x="679687"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DEE35596-5C55-A68D-2BB8-088E44B4D1F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3" name="Text 0">
            <a:extLst>
              <a:ext uri="{FF2B5EF4-FFF2-40B4-BE49-F238E27FC236}">
                <a16:creationId xmlns:a16="http://schemas.microsoft.com/office/drawing/2014/main" id="{8218EB61-DA31-6B8E-70A3-B94FB328700E}"/>
              </a:ext>
            </a:extLst>
          </p:cNvPr>
          <p:cNvSpPr/>
          <p:nvPr/>
        </p:nvSpPr>
        <p:spPr>
          <a:xfrm>
            <a:off x="2982687" y="557887"/>
            <a:ext cx="710660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2" name="Text 0">
            <a:extLst>
              <a:ext uri="{FF2B5EF4-FFF2-40B4-BE49-F238E27FC236}">
                <a16:creationId xmlns:a16="http://schemas.microsoft.com/office/drawing/2014/main" id="{A524BDB3-DD2F-5F78-4E68-54A907B1A73D}"/>
              </a:ext>
            </a:extLst>
          </p:cNvPr>
          <p:cNvSpPr/>
          <p:nvPr/>
        </p:nvSpPr>
        <p:spPr>
          <a:xfrm>
            <a:off x="9482852" y="556855"/>
            <a:ext cx="435375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بناء البرسونا (Persona)</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E9D1CC0B-23BC-4DA4-4837-FD6DBFB689A9}"/>
              </a:ext>
            </a:extLst>
          </p:cNvPr>
          <p:cNvSpPr/>
          <p:nvPr/>
        </p:nvSpPr>
        <p:spPr>
          <a:xfrm>
            <a:off x="793790" y="1244908"/>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البرسونا هي شخصية خيالية تمثل شريحة من جمهورك المستهدف، تساعد في فهم احتياجاتهم وتخصيص الرسائل:</a:t>
            </a:r>
            <a:endParaRPr kumimoji="0" lang="en-US" sz="1600" b="0" i="0" u="none" strike="noStrike" kern="0" cap="none" spc="0" normalizeH="0" baseline="0" noProof="0" dirty="0">
              <a:ln>
                <a:noFill/>
              </a:ln>
              <a:solidFill>
                <a:prstClr val="black"/>
              </a:solidFill>
              <a:effectLst/>
              <a:uLnTx/>
              <a:uFillTx/>
            </a:endParaRPr>
          </a:p>
        </p:txBody>
      </p:sp>
      <p:sp>
        <p:nvSpPr>
          <p:cNvPr id="7" name="Shape 2">
            <a:extLst>
              <a:ext uri="{FF2B5EF4-FFF2-40B4-BE49-F238E27FC236}">
                <a16:creationId xmlns:a16="http://schemas.microsoft.com/office/drawing/2014/main" id="{19AAEB49-8D94-01B9-1AB2-477A85BC9EDA}"/>
              </a:ext>
            </a:extLst>
          </p:cNvPr>
          <p:cNvSpPr/>
          <p:nvPr/>
        </p:nvSpPr>
        <p:spPr>
          <a:xfrm>
            <a:off x="7414379" y="2288262"/>
            <a:ext cx="6422231" cy="1464112"/>
          </a:xfrm>
          <a:prstGeom prst="roundRect">
            <a:avLst>
              <a:gd name="adj" fmla="val 7495"/>
            </a:avLst>
          </a:prstGeom>
          <a:solidFill>
            <a:srgbClr val="FFFFFF"/>
          </a:solidFill>
          <a:ln/>
        </p:spPr>
        <p:txBody>
          <a:bodyPr/>
          <a:lstStyle/>
          <a:p>
            <a:endParaRPr lang=""/>
          </a:p>
        </p:txBody>
      </p:sp>
      <p:sp>
        <p:nvSpPr>
          <p:cNvPr id="8" name="Shape 3">
            <a:extLst>
              <a:ext uri="{FF2B5EF4-FFF2-40B4-BE49-F238E27FC236}">
                <a16:creationId xmlns:a16="http://schemas.microsoft.com/office/drawing/2014/main" id="{452160D7-313D-BA02-0E14-E1D693BE7524}"/>
              </a:ext>
            </a:extLst>
          </p:cNvPr>
          <p:cNvSpPr/>
          <p:nvPr/>
        </p:nvSpPr>
        <p:spPr>
          <a:xfrm>
            <a:off x="7414379" y="2265402"/>
            <a:ext cx="6422231" cy="91440"/>
          </a:xfrm>
          <a:prstGeom prst="roundRect">
            <a:avLst>
              <a:gd name="adj" fmla="val 91163"/>
            </a:avLst>
          </a:prstGeom>
          <a:solidFill>
            <a:srgbClr val="00AEEF"/>
          </a:solidFill>
          <a:ln/>
        </p:spPr>
        <p:txBody>
          <a:bodyPr/>
          <a:lstStyle/>
          <a:p>
            <a:endParaRPr lang=""/>
          </a:p>
        </p:txBody>
      </p:sp>
      <p:sp>
        <p:nvSpPr>
          <p:cNvPr id="9" name="Shape 4">
            <a:extLst>
              <a:ext uri="{FF2B5EF4-FFF2-40B4-BE49-F238E27FC236}">
                <a16:creationId xmlns:a16="http://schemas.microsoft.com/office/drawing/2014/main" id="{69DE0AC3-644F-3F3A-925A-DA4304B1A4AE}"/>
              </a:ext>
            </a:extLst>
          </p:cNvPr>
          <p:cNvSpPr/>
          <p:nvPr/>
        </p:nvSpPr>
        <p:spPr>
          <a:xfrm>
            <a:off x="10327838" y="1990606"/>
            <a:ext cx="595313" cy="595313"/>
          </a:xfrm>
          <a:prstGeom prst="roundRect">
            <a:avLst>
              <a:gd name="adj" fmla="val 153600"/>
            </a:avLst>
          </a:prstGeom>
          <a:solidFill>
            <a:srgbClr val="00AEEF"/>
          </a:solidFill>
          <a:ln/>
        </p:spPr>
        <p:txBody>
          <a:bodyPr/>
          <a:lstStyle/>
          <a:p>
            <a:endParaRPr lang=""/>
          </a:p>
        </p:txBody>
      </p:sp>
      <p:sp>
        <p:nvSpPr>
          <p:cNvPr id="10" name="Text 5">
            <a:extLst>
              <a:ext uri="{FF2B5EF4-FFF2-40B4-BE49-F238E27FC236}">
                <a16:creationId xmlns:a16="http://schemas.microsoft.com/office/drawing/2014/main" id="{3883D69B-868D-99E0-8E43-04BDE75D4D56}"/>
              </a:ext>
            </a:extLst>
          </p:cNvPr>
          <p:cNvSpPr/>
          <p:nvPr/>
        </p:nvSpPr>
        <p:spPr>
          <a:xfrm>
            <a:off x="10506432" y="2139434"/>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a:t>
            </a:r>
            <a:endParaRPr kumimoji="0" lang="en-US" sz="1850" b="0" i="0" u="none" strike="noStrike" kern="0" cap="none" spc="0" normalizeH="0" baseline="0" noProof="0" dirty="0">
              <a:ln>
                <a:noFill/>
              </a:ln>
              <a:solidFill>
                <a:prstClr val="black"/>
              </a:solidFill>
              <a:effectLst/>
              <a:uLnTx/>
              <a:uFillTx/>
            </a:endParaRPr>
          </a:p>
        </p:txBody>
      </p:sp>
      <p:sp>
        <p:nvSpPr>
          <p:cNvPr id="16" name="Text 6">
            <a:extLst>
              <a:ext uri="{FF2B5EF4-FFF2-40B4-BE49-F238E27FC236}">
                <a16:creationId xmlns:a16="http://schemas.microsoft.com/office/drawing/2014/main" id="{3B905404-53FB-5C07-3F60-675E9C106A39}"/>
              </a:ext>
            </a:extLst>
          </p:cNvPr>
          <p:cNvSpPr/>
          <p:nvPr/>
        </p:nvSpPr>
        <p:spPr>
          <a:xfrm>
            <a:off x="11082695" y="2784396"/>
            <a:ext cx="253269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المعلومات الأساسية</a:t>
            </a:r>
            <a:endParaRPr kumimoji="0" lang="en-US" b="0" i="0" u="none" strike="noStrike" kern="0" cap="none" spc="0" normalizeH="0" baseline="0" noProof="0" dirty="0">
              <a:ln>
                <a:noFill/>
              </a:ln>
              <a:solidFill>
                <a:prstClr val="black"/>
              </a:solidFill>
              <a:effectLst/>
              <a:uLnTx/>
              <a:uFillTx/>
            </a:endParaRPr>
          </a:p>
        </p:txBody>
      </p:sp>
      <p:sp>
        <p:nvSpPr>
          <p:cNvPr id="17" name="Text 7">
            <a:extLst>
              <a:ext uri="{FF2B5EF4-FFF2-40B4-BE49-F238E27FC236}">
                <a16:creationId xmlns:a16="http://schemas.microsoft.com/office/drawing/2014/main" id="{70E2D1F2-4F9C-491F-E882-2954C0FD2E3C}"/>
              </a:ext>
            </a:extLst>
          </p:cNvPr>
          <p:cNvSpPr/>
          <p:nvPr/>
        </p:nvSpPr>
        <p:spPr>
          <a:xfrm>
            <a:off x="7635597" y="3213616"/>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الاسم، العمر، المهنة، الموقع الجغرافي، الحالة الاجتماعية</a:t>
            </a:r>
            <a:endParaRPr kumimoji="0" lang="en-US" sz="1600" b="0" i="0" u="none" strike="noStrike" kern="0" cap="none" spc="0" normalizeH="0" baseline="0" noProof="0" dirty="0">
              <a:ln>
                <a:noFill/>
              </a:ln>
              <a:solidFill>
                <a:prstClr val="black"/>
              </a:solidFill>
              <a:effectLst/>
              <a:uLnTx/>
              <a:uFillTx/>
            </a:endParaRPr>
          </a:p>
        </p:txBody>
      </p:sp>
      <p:sp>
        <p:nvSpPr>
          <p:cNvPr id="19" name="Shape 8">
            <a:extLst>
              <a:ext uri="{FF2B5EF4-FFF2-40B4-BE49-F238E27FC236}">
                <a16:creationId xmlns:a16="http://schemas.microsoft.com/office/drawing/2014/main" id="{6ABFDDA7-04DF-63EB-15E5-8B82217629E7}"/>
              </a:ext>
            </a:extLst>
          </p:cNvPr>
          <p:cNvSpPr/>
          <p:nvPr/>
        </p:nvSpPr>
        <p:spPr>
          <a:xfrm>
            <a:off x="793790" y="2288262"/>
            <a:ext cx="6422231" cy="1464112"/>
          </a:xfrm>
          <a:prstGeom prst="roundRect">
            <a:avLst>
              <a:gd name="adj" fmla="val 7495"/>
            </a:avLst>
          </a:prstGeom>
          <a:solidFill>
            <a:srgbClr val="FFFFFF"/>
          </a:solidFill>
          <a:ln/>
        </p:spPr>
        <p:txBody>
          <a:bodyPr/>
          <a:lstStyle/>
          <a:p>
            <a:endParaRPr lang=""/>
          </a:p>
        </p:txBody>
      </p:sp>
      <p:sp>
        <p:nvSpPr>
          <p:cNvPr id="20" name="Shape 9">
            <a:extLst>
              <a:ext uri="{FF2B5EF4-FFF2-40B4-BE49-F238E27FC236}">
                <a16:creationId xmlns:a16="http://schemas.microsoft.com/office/drawing/2014/main" id="{4F03E1B1-541F-FC44-3064-5B6EA403A985}"/>
              </a:ext>
            </a:extLst>
          </p:cNvPr>
          <p:cNvSpPr/>
          <p:nvPr/>
        </p:nvSpPr>
        <p:spPr>
          <a:xfrm>
            <a:off x="793790" y="2265402"/>
            <a:ext cx="6422231" cy="91440"/>
          </a:xfrm>
          <a:prstGeom prst="roundRect">
            <a:avLst>
              <a:gd name="adj" fmla="val 91163"/>
            </a:avLst>
          </a:prstGeom>
          <a:solidFill>
            <a:srgbClr val="00AEEF"/>
          </a:solidFill>
          <a:ln/>
        </p:spPr>
        <p:txBody>
          <a:bodyPr/>
          <a:lstStyle/>
          <a:p>
            <a:endParaRPr lang=""/>
          </a:p>
        </p:txBody>
      </p:sp>
      <p:sp>
        <p:nvSpPr>
          <p:cNvPr id="21" name="Shape 10">
            <a:extLst>
              <a:ext uri="{FF2B5EF4-FFF2-40B4-BE49-F238E27FC236}">
                <a16:creationId xmlns:a16="http://schemas.microsoft.com/office/drawing/2014/main" id="{8B9B0651-D722-F2DD-A062-1149370C6D0E}"/>
              </a:ext>
            </a:extLst>
          </p:cNvPr>
          <p:cNvSpPr/>
          <p:nvPr/>
        </p:nvSpPr>
        <p:spPr>
          <a:xfrm>
            <a:off x="3707249" y="1990606"/>
            <a:ext cx="595313" cy="595313"/>
          </a:xfrm>
          <a:prstGeom prst="roundRect">
            <a:avLst>
              <a:gd name="adj" fmla="val 153600"/>
            </a:avLst>
          </a:prstGeom>
          <a:solidFill>
            <a:srgbClr val="00AEEF"/>
          </a:solidFill>
          <a:ln/>
        </p:spPr>
        <p:txBody>
          <a:bodyPr/>
          <a:lstStyle/>
          <a:p>
            <a:endParaRPr lang=""/>
          </a:p>
        </p:txBody>
      </p:sp>
      <p:sp>
        <p:nvSpPr>
          <p:cNvPr id="22" name="Text 11">
            <a:extLst>
              <a:ext uri="{FF2B5EF4-FFF2-40B4-BE49-F238E27FC236}">
                <a16:creationId xmlns:a16="http://schemas.microsoft.com/office/drawing/2014/main" id="{B84C4129-89D6-C0C1-AB94-D4F462890FF1}"/>
              </a:ext>
            </a:extLst>
          </p:cNvPr>
          <p:cNvSpPr/>
          <p:nvPr/>
        </p:nvSpPr>
        <p:spPr>
          <a:xfrm>
            <a:off x="3885843" y="2139434"/>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a:t>
            </a:r>
            <a:endParaRPr kumimoji="0" lang="en-US" sz="1850" b="0" i="0" u="none" strike="noStrike" kern="0" cap="none" spc="0" normalizeH="0" baseline="0" noProof="0" dirty="0">
              <a:ln>
                <a:noFill/>
              </a:ln>
              <a:solidFill>
                <a:prstClr val="black"/>
              </a:solidFill>
              <a:effectLst/>
              <a:uLnTx/>
              <a:uFillTx/>
            </a:endParaRPr>
          </a:p>
        </p:txBody>
      </p:sp>
      <p:sp>
        <p:nvSpPr>
          <p:cNvPr id="30" name="Text 12">
            <a:extLst>
              <a:ext uri="{FF2B5EF4-FFF2-40B4-BE49-F238E27FC236}">
                <a16:creationId xmlns:a16="http://schemas.microsoft.com/office/drawing/2014/main" id="{A9E51BEC-7357-99B0-7C81-409C35BF6680}"/>
              </a:ext>
            </a:extLst>
          </p:cNvPr>
          <p:cNvSpPr/>
          <p:nvPr/>
        </p:nvSpPr>
        <p:spPr>
          <a:xfrm>
            <a:off x="4513898" y="278439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الخصائص النفسية</a:t>
            </a:r>
            <a:endParaRPr kumimoji="0" lang="en-US" b="0" i="0" u="none" strike="noStrike" kern="0" cap="none" spc="0" normalizeH="0" baseline="0" noProof="0" dirty="0">
              <a:ln>
                <a:noFill/>
              </a:ln>
              <a:solidFill>
                <a:prstClr val="black"/>
              </a:solidFill>
              <a:effectLst/>
              <a:uLnTx/>
              <a:uFillTx/>
            </a:endParaRPr>
          </a:p>
        </p:txBody>
      </p:sp>
      <p:sp>
        <p:nvSpPr>
          <p:cNvPr id="31" name="Text 13">
            <a:extLst>
              <a:ext uri="{FF2B5EF4-FFF2-40B4-BE49-F238E27FC236}">
                <a16:creationId xmlns:a16="http://schemas.microsoft.com/office/drawing/2014/main" id="{4A195456-3D74-4E45-8EF8-48BA03899D50}"/>
              </a:ext>
            </a:extLst>
          </p:cNvPr>
          <p:cNvSpPr/>
          <p:nvPr/>
        </p:nvSpPr>
        <p:spPr>
          <a:xfrm>
            <a:off x="1015008" y="3213616"/>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القيم، الاهتمامات، أسلوب الحياة، الطموحات</a:t>
            </a:r>
            <a:endParaRPr kumimoji="0" lang="en-US" sz="1600" b="0" i="0" u="none" strike="noStrike" kern="0" cap="none" spc="0" normalizeH="0" baseline="0" noProof="0" dirty="0">
              <a:ln>
                <a:noFill/>
              </a:ln>
              <a:solidFill>
                <a:prstClr val="black"/>
              </a:solidFill>
              <a:effectLst/>
              <a:uLnTx/>
              <a:uFillTx/>
            </a:endParaRPr>
          </a:p>
        </p:txBody>
      </p:sp>
      <p:sp>
        <p:nvSpPr>
          <p:cNvPr id="32" name="Shape 14">
            <a:extLst>
              <a:ext uri="{FF2B5EF4-FFF2-40B4-BE49-F238E27FC236}">
                <a16:creationId xmlns:a16="http://schemas.microsoft.com/office/drawing/2014/main" id="{7011A745-9D70-783F-D481-FB0A8D3A9144}"/>
              </a:ext>
            </a:extLst>
          </p:cNvPr>
          <p:cNvSpPr/>
          <p:nvPr/>
        </p:nvSpPr>
        <p:spPr>
          <a:xfrm>
            <a:off x="7414379" y="4248388"/>
            <a:ext cx="6422231" cy="1464112"/>
          </a:xfrm>
          <a:prstGeom prst="roundRect">
            <a:avLst>
              <a:gd name="adj" fmla="val 7495"/>
            </a:avLst>
          </a:prstGeom>
          <a:solidFill>
            <a:srgbClr val="FFFFFF"/>
          </a:solidFill>
          <a:ln/>
        </p:spPr>
        <p:txBody>
          <a:bodyPr/>
          <a:lstStyle/>
          <a:p>
            <a:endParaRPr lang=""/>
          </a:p>
        </p:txBody>
      </p:sp>
      <p:sp>
        <p:nvSpPr>
          <p:cNvPr id="33" name="Shape 15">
            <a:extLst>
              <a:ext uri="{FF2B5EF4-FFF2-40B4-BE49-F238E27FC236}">
                <a16:creationId xmlns:a16="http://schemas.microsoft.com/office/drawing/2014/main" id="{5286250E-8BE9-709F-600B-9F3F8298FAEF}"/>
              </a:ext>
            </a:extLst>
          </p:cNvPr>
          <p:cNvSpPr/>
          <p:nvPr/>
        </p:nvSpPr>
        <p:spPr>
          <a:xfrm>
            <a:off x="7414379" y="4225528"/>
            <a:ext cx="6422231" cy="91440"/>
          </a:xfrm>
          <a:prstGeom prst="roundRect">
            <a:avLst>
              <a:gd name="adj" fmla="val 91163"/>
            </a:avLst>
          </a:prstGeom>
          <a:solidFill>
            <a:srgbClr val="00AEEF"/>
          </a:solidFill>
          <a:ln/>
        </p:spPr>
        <p:txBody>
          <a:bodyPr/>
          <a:lstStyle/>
          <a:p>
            <a:endParaRPr lang=""/>
          </a:p>
        </p:txBody>
      </p:sp>
      <p:sp>
        <p:nvSpPr>
          <p:cNvPr id="34" name="Shape 16">
            <a:extLst>
              <a:ext uri="{FF2B5EF4-FFF2-40B4-BE49-F238E27FC236}">
                <a16:creationId xmlns:a16="http://schemas.microsoft.com/office/drawing/2014/main" id="{A8178F2F-41DC-D9E1-1157-E5BEBA98D868}"/>
              </a:ext>
            </a:extLst>
          </p:cNvPr>
          <p:cNvSpPr/>
          <p:nvPr/>
        </p:nvSpPr>
        <p:spPr>
          <a:xfrm>
            <a:off x="10327838" y="3950732"/>
            <a:ext cx="595313" cy="595313"/>
          </a:xfrm>
          <a:prstGeom prst="roundRect">
            <a:avLst>
              <a:gd name="adj" fmla="val 153600"/>
            </a:avLst>
          </a:prstGeom>
          <a:solidFill>
            <a:srgbClr val="00AEEF"/>
          </a:solidFill>
          <a:ln/>
        </p:spPr>
        <p:txBody>
          <a:bodyPr/>
          <a:lstStyle/>
          <a:p>
            <a:endParaRPr lang=""/>
          </a:p>
        </p:txBody>
      </p:sp>
      <p:sp>
        <p:nvSpPr>
          <p:cNvPr id="35" name="Text 17">
            <a:extLst>
              <a:ext uri="{FF2B5EF4-FFF2-40B4-BE49-F238E27FC236}">
                <a16:creationId xmlns:a16="http://schemas.microsoft.com/office/drawing/2014/main" id="{F026EC69-AE71-7012-4B63-14E6A2A4D8E2}"/>
              </a:ext>
            </a:extLst>
          </p:cNvPr>
          <p:cNvSpPr/>
          <p:nvPr/>
        </p:nvSpPr>
        <p:spPr>
          <a:xfrm>
            <a:off x="10506432" y="4099560"/>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a:t>
            </a:r>
            <a:endParaRPr kumimoji="0" lang="en-US" sz="1850" b="0" i="0" u="none" strike="noStrike" kern="0" cap="none" spc="0" normalizeH="0" baseline="0" noProof="0" dirty="0">
              <a:ln>
                <a:noFill/>
              </a:ln>
              <a:solidFill>
                <a:prstClr val="black"/>
              </a:solidFill>
              <a:effectLst/>
              <a:uLnTx/>
              <a:uFillTx/>
            </a:endParaRPr>
          </a:p>
        </p:txBody>
      </p:sp>
      <p:sp>
        <p:nvSpPr>
          <p:cNvPr id="36" name="Text 18">
            <a:extLst>
              <a:ext uri="{FF2B5EF4-FFF2-40B4-BE49-F238E27FC236}">
                <a16:creationId xmlns:a16="http://schemas.microsoft.com/office/drawing/2014/main" id="{3CE2DC2D-3621-740C-0442-7FD15610372B}"/>
              </a:ext>
            </a:extLst>
          </p:cNvPr>
          <p:cNvSpPr/>
          <p:nvPr/>
        </p:nvSpPr>
        <p:spPr>
          <a:xfrm>
            <a:off x="11134487" y="474452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الدوافع والأهداف</a:t>
            </a:r>
            <a:endParaRPr kumimoji="0" lang="en-US" b="0" i="0" u="none" strike="noStrike" kern="0" cap="none" spc="0" normalizeH="0" baseline="0" noProof="0" dirty="0">
              <a:ln>
                <a:noFill/>
              </a:ln>
              <a:solidFill>
                <a:prstClr val="black"/>
              </a:solidFill>
              <a:effectLst/>
              <a:uLnTx/>
              <a:uFillTx/>
            </a:endParaRPr>
          </a:p>
        </p:txBody>
      </p:sp>
      <p:sp>
        <p:nvSpPr>
          <p:cNvPr id="37" name="Text 19">
            <a:extLst>
              <a:ext uri="{FF2B5EF4-FFF2-40B4-BE49-F238E27FC236}">
                <a16:creationId xmlns:a16="http://schemas.microsoft.com/office/drawing/2014/main" id="{19D18044-96E4-830C-2246-DE18F8785336}"/>
              </a:ext>
            </a:extLst>
          </p:cNvPr>
          <p:cNvSpPr/>
          <p:nvPr/>
        </p:nvSpPr>
        <p:spPr>
          <a:xfrm>
            <a:off x="7635597" y="5173742"/>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ما الذي يحفزهم؟ ما الذي يسعون لتحقيقه؟</a:t>
            </a:r>
            <a:endParaRPr kumimoji="0" lang="en-US" sz="1600" b="0" i="0" u="none" strike="noStrike" kern="0" cap="none" spc="0" normalizeH="0" baseline="0" noProof="0" dirty="0">
              <a:ln>
                <a:noFill/>
              </a:ln>
              <a:solidFill>
                <a:prstClr val="black"/>
              </a:solidFill>
              <a:effectLst/>
              <a:uLnTx/>
              <a:uFillTx/>
            </a:endParaRPr>
          </a:p>
        </p:txBody>
      </p:sp>
      <p:sp>
        <p:nvSpPr>
          <p:cNvPr id="38" name="Shape 20">
            <a:extLst>
              <a:ext uri="{FF2B5EF4-FFF2-40B4-BE49-F238E27FC236}">
                <a16:creationId xmlns:a16="http://schemas.microsoft.com/office/drawing/2014/main" id="{6B31851A-7E7C-F99E-DECC-03FB74D4E191}"/>
              </a:ext>
            </a:extLst>
          </p:cNvPr>
          <p:cNvSpPr/>
          <p:nvPr/>
        </p:nvSpPr>
        <p:spPr>
          <a:xfrm>
            <a:off x="793790" y="4248388"/>
            <a:ext cx="6422231" cy="1464112"/>
          </a:xfrm>
          <a:prstGeom prst="roundRect">
            <a:avLst>
              <a:gd name="adj" fmla="val 7495"/>
            </a:avLst>
          </a:prstGeom>
          <a:solidFill>
            <a:srgbClr val="FFFFFF"/>
          </a:solidFill>
          <a:ln/>
        </p:spPr>
        <p:txBody>
          <a:bodyPr/>
          <a:lstStyle/>
          <a:p>
            <a:endParaRPr lang=""/>
          </a:p>
        </p:txBody>
      </p:sp>
      <p:sp>
        <p:nvSpPr>
          <p:cNvPr id="39" name="Shape 21">
            <a:extLst>
              <a:ext uri="{FF2B5EF4-FFF2-40B4-BE49-F238E27FC236}">
                <a16:creationId xmlns:a16="http://schemas.microsoft.com/office/drawing/2014/main" id="{87334A75-E545-43B9-6F9D-84F6A0FC1D75}"/>
              </a:ext>
            </a:extLst>
          </p:cNvPr>
          <p:cNvSpPr/>
          <p:nvPr/>
        </p:nvSpPr>
        <p:spPr>
          <a:xfrm>
            <a:off x="793790" y="4225528"/>
            <a:ext cx="6422231" cy="91440"/>
          </a:xfrm>
          <a:prstGeom prst="roundRect">
            <a:avLst>
              <a:gd name="adj" fmla="val 91163"/>
            </a:avLst>
          </a:prstGeom>
          <a:solidFill>
            <a:srgbClr val="00AEEF"/>
          </a:solidFill>
          <a:ln/>
        </p:spPr>
        <p:txBody>
          <a:bodyPr/>
          <a:lstStyle/>
          <a:p>
            <a:endParaRPr lang=""/>
          </a:p>
        </p:txBody>
      </p:sp>
      <p:sp>
        <p:nvSpPr>
          <p:cNvPr id="40" name="Shape 22">
            <a:extLst>
              <a:ext uri="{FF2B5EF4-FFF2-40B4-BE49-F238E27FC236}">
                <a16:creationId xmlns:a16="http://schemas.microsoft.com/office/drawing/2014/main" id="{77299B41-C713-B089-97A8-F4FF9C3F142F}"/>
              </a:ext>
            </a:extLst>
          </p:cNvPr>
          <p:cNvSpPr/>
          <p:nvPr/>
        </p:nvSpPr>
        <p:spPr>
          <a:xfrm>
            <a:off x="3707249" y="3950732"/>
            <a:ext cx="595313" cy="595313"/>
          </a:xfrm>
          <a:prstGeom prst="roundRect">
            <a:avLst>
              <a:gd name="adj" fmla="val 153600"/>
            </a:avLst>
          </a:prstGeom>
          <a:solidFill>
            <a:srgbClr val="00AEEF"/>
          </a:solidFill>
          <a:ln/>
        </p:spPr>
        <p:txBody>
          <a:bodyPr/>
          <a:lstStyle/>
          <a:p>
            <a:endParaRPr lang=""/>
          </a:p>
        </p:txBody>
      </p:sp>
      <p:sp>
        <p:nvSpPr>
          <p:cNvPr id="43" name="Text 23">
            <a:extLst>
              <a:ext uri="{FF2B5EF4-FFF2-40B4-BE49-F238E27FC236}">
                <a16:creationId xmlns:a16="http://schemas.microsoft.com/office/drawing/2014/main" id="{01381E59-A2F8-AF38-9DA7-6F996C5401CC}"/>
              </a:ext>
            </a:extLst>
          </p:cNvPr>
          <p:cNvSpPr/>
          <p:nvPr/>
        </p:nvSpPr>
        <p:spPr>
          <a:xfrm>
            <a:off x="3885843" y="4099560"/>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a:t>
            </a:r>
            <a:endParaRPr kumimoji="0" lang="en-US" sz="1850" b="0" i="0" u="none" strike="noStrike" kern="0" cap="none" spc="0" normalizeH="0" baseline="0" noProof="0" dirty="0">
              <a:ln>
                <a:noFill/>
              </a:ln>
              <a:solidFill>
                <a:prstClr val="black"/>
              </a:solidFill>
              <a:effectLst/>
              <a:uLnTx/>
              <a:uFillTx/>
            </a:endParaRPr>
          </a:p>
        </p:txBody>
      </p:sp>
      <p:sp>
        <p:nvSpPr>
          <p:cNvPr id="44" name="Text 24">
            <a:extLst>
              <a:ext uri="{FF2B5EF4-FFF2-40B4-BE49-F238E27FC236}">
                <a16:creationId xmlns:a16="http://schemas.microsoft.com/office/drawing/2014/main" id="{A66BB152-99E3-630C-77C7-DA7D629DA26C}"/>
              </a:ext>
            </a:extLst>
          </p:cNvPr>
          <p:cNvSpPr/>
          <p:nvPr/>
        </p:nvSpPr>
        <p:spPr>
          <a:xfrm>
            <a:off x="4513898" y="474452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التحديات والمخاوف</a:t>
            </a:r>
            <a:endParaRPr kumimoji="0" lang="en-US" b="0" i="0" u="none" strike="noStrike" kern="0" cap="none" spc="0" normalizeH="0" baseline="0" noProof="0" dirty="0">
              <a:ln>
                <a:noFill/>
              </a:ln>
              <a:solidFill>
                <a:prstClr val="black"/>
              </a:solidFill>
              <a:effectLst/>
              <a:uLnTx/>
              <a:uFillTx/>
            </a:endParaRPr>
          </a:p>
        </p:txBody>
      </p:sp>
      <p:sp>
        <p:nvSpPr>
          <p:cNvPr id="45" name="Text 25">
            <a:extLst>
              <a:ext uri="{FF2B5EF4-FFF2-40B4-BE49-F238E27FC236}">
                <a16:creationId xmlns:a16="http://schemas.microsoft.com/office/drawing/2014/main" id="{D40DC8CC-921B-F8CE-CE55-EB6DAB24DF08}"/>
              </a:ext>
            </a:extLst>
          </p:cNvPr>
          <p:cNvSpPr/>
          <p:nvPr/>
        </p:nvSpPr>
        <p:spPr>
          <a:xfrm>
            <a:off x="1015008" y="5173742"/>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ما المشاكل التي يواجهونها؟ ما الذي يقلقهم؟</a:t>
            </a:r>
            <a:endParaRPr kumimoji="0" lang="en-US" sz="1600" b="0" i="0" u="none" strike="noStrike" kern="0" cap="none" spc="0" normalizeH="0" baseline="0" noProof="0" dirty="0">
              <a:ln>
                <a:noFill/>
              </a:ln>
              <a:solidFill>
                <a:prstClr val="black"/>
              </a:solidFill>
              <a:effectLst/>
              <a:uLnTx/>
              <a:uFillTx/>
            </a:endParaRPr>
          </a:p>
        </p:txBody>
      </p:sp>
      <p:sp>
        <p:nvSpPr>
          <p:cNvPr id="46" name="Shape 26">
            <a:extLst>
              <a:ext uri="{FF2B5EF4-FFF2-40B4-BE49-F238E27FC236}">
                <a16:creationId xmlns:a16="http://schemas.microsoft.com/office/drawing/2014/main" id="{BC62125B-52B3-A28C-E1EC-6BABBFC129AC}"/>
              </a:ext>
            </a:extLst>
          </p:cNvPr>
          <p:cNvSpPr/>
          <p:nvPr/>
        </p:nvSpPr>
        <p:spPr>
          <a:xfrm>
            <a:off x="7414379" y="6208514"/>
            <a:ext cx="6422231" cy="1464112"/>
          </a:xfrm>
          <a:prstGeom prst="roundRect">
            <a:avLst>
              <a:gd name="adj" fmla="val 7495"/>
            </a:avLst>
          </a:prstGeom>
          <a:solidFill>
            <a:srgbClr val="FFFFFF"/>
          </a:solidFill>
          <a:ln/>
        </p:spPr>
        <p:txBody>
          <a:bodyPr/>
          <a:lstStyle/>
          <a:p>
            <a:endParaRPr lang=""/>
          </a:p>
        </p:txBody>
      </p:sp>
      <p:sp>
        <p:nvSpPr>
          <p:cNvPr id="47" name="Shape 27">
            <a:extLst>
              <a:ext uri="{FF2B5EF4-FFF2-40B4-BE49-F238E27FC236}">
                <a16:creationId xmlns:a16="http://schemas.microsoft.com/office/drawing/2014/main" id="{436915B3-3C80-BA89-EA71-00C27E503BDA}"/>
              </a:ext>
            </a:extLst>
          </p:cNvPr>
          <p:cNvSpPr/>
          <p:nvPr/>
        </p:nvSpPr>
        <p:spPr>
          <a:xfrm>
            <a:off x="7414379" y="6185654"/>
            <a:ext cx="6422231" cy="91440"/>
          </a:xfrm>
          <a:prstGeom prst="roundRect">
            <a:avLst>
              <a:gd name="adj" fmla="val 91163"/>
            </a:avLst>
          </a:prstGeom>
          <a:solidFill>
            <a:srgbClr val="00AEEF"/>
          </a:solidFill>
          <a:ln/>
        </p:spPr>
        <p:txBody>
          <a:bodyPr/>
          <a:lstStyle/>
          <a:p>
            <a:endParaRPr lang=""/>
          </a:p>
        </p:txBody>
      </p:sp>
      <p:sp>
        <p:nvSpPr>
          <p:cNvPr id="48" name="Shape 28">
            <a:extLst>
              <a:ext uri="{FF2B5EF4-FFF2-40B4-BE49-F238E27FC236}">
                <a16:creationId xmlns:a16="http://schemas.microsoft.com/office/drawing/2014/main" id="{A27EF539-3070-B4FC-3D84-7580BE4E56FF}"/>
              </a:ext>
            </a:extLst>
          </p:cNvPr>
          <p:cNvSpPr/>
          <p:nvPr/>
        </p:nvSpPr>
        <p:spPr>
          <a:xfrm>
            <a:off x="10327838" y="5910858"/>
            <a:ext cx="595313" cy="595313"/>
          </a:xfrm>
          <a:prstGeom prst="roundRect">
            <a:avLst>
              <a:gd name="adj" fmla="val 153600"/>
            </a:avLst>
          </a:prstGeom>
          <a:solidFill>
            <a:srgbClr val="00AEEF"/>
          </a:solidFill>
          <a:ln/>
        </p:spPr>
        <p:txBody>
          <a:bodyPr/>
          <a:lstStyle/>
          <a:p>
            <a:endParaRPr lang=""/>
          </a:p>
        </p:txBody>
      </p:sp>
      <p:sp>
        <p:nvSpPr>
          <p:cNvPr id="49" name="Text 29">
            <a:extLst>
              <a:ext uri="{FF2B5EF4-FFF2-40B4-BE49-F238E27FC236}">
                <a16:creationId xmlns:a16="http://schemas.microsoft.com/office/drawing/2014/main" id="{38691368-5385-512D-69B8-68D27A0552AB}"/>
              </a:ext>
            </a:extLst>
          </p:cNvPr>
          <p:cNvSpPr/>
          <p:nvPr/>
        </p:nvSpPr>
        <p:spPr>
          <a:xfrm>
            <a:off x="10506432" y="6059686"/>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5</a:t>
            </a:r>
            <a:endParaRPr kumimoji="0" lang="en-US" sz="1850" b="0" i="0" u="none" strike="noStrike" kern="0" cap="none" spc="0" normalizeH="0" baseline="0" noProof="0" dirty="0">
              <a:ln>
                <a:noFill/>
              </a:ln>
              <a:solidFill>
                <a:prstClr val="black"/>
              </a:solidFill>
              <a:effectLst/>
              <a:uLnTx/>
              <a:uFillTx/>
            </a:endParaRPr>
          </a:p>
        </p:txBody>
      </p:sp>
      <p:sp>
        <p:nvSpPr>
          <p:cNvPr id="50" name="Text 30">
            <a:extLst>
              <a:ext uri="{FF2B5EF4-FFF2-40B4-BE49-F238E27FC236}">
                <a16:creationId xmlns:a16="http://schemas.microsoft.com/office/drawing/2014/main" id="{CC70FDA8-7FA3-B57F-2F80-547624A13584}"/>
              </a:ext>
            </a:extLst>
          </p:cNvPr>
          <p:cNvSpPr/>
          <p:nvPr/>
        </p:nvSpPr>
        <p:spPr>
          <a:xfrm>
            <a:off x="11134487" y="670464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القنوات المفضلة</a:t>
            </a:r>
            <a:endParaRPr kumimoji="0" lang="en-US" b="0" i="0" u="none" strike="noStrike" kern="0" cap="none" spc="0" normalizeH="0" baseline="0" noProof="0" dirty="0">
              <a:ln>
                <a:noFill/>
              </a:ln>
              <a:solidFill>
                <a:prstClr val="black"/>
              </a:solidFill>
              <a:effectLst/>
              <a:uLnTx/>
              <a:uFillTx/>
            </a:endParaRPr>
          </a:p>
        </p:txBody>
      </p:sp>
      <p:sp>
        <p:nvSpPr>
          <p:cNvPr id="51" name="Text 31">
            <a:extLst>
              <a:ext uri="{FF2B5EF4-FFF2-40B4-BE49-F238E27FC236}">
                <a16:creationId xmlns:a16="http://schemas.microsoft.com/office/drawing/2014/main" id="{C1124AAE-A82F-4972-6B92-2BD94D9B0625}"/>
              </a:ext>
            </a:extLst>
          </p:cNvPr>
          <p:cNvSpPr/>
          <p:nvPr/>
        </p:nvSpPr>
        <p:spPr>
          <a:xfrm>
            <a:off x="7635597" y="7133868"/>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أين يقضون وقتهم؟ كيف يستهلكون المحتوى؟</a:t>
            </a:r>
            <a:endParaRPr kumimoji="0" lang="en-US" sz="1600" b="0" i="0" u="none" strike="noStrike" kern="0" cap="none" spc="0" normalizeH="0" baseline="0" noProof="0" dirty="0">
              <a:ln>
                <a:noFill/>
              </a:ln>
              <a:solidFill>
                <a:prstClr val="black"/>
              </a:solidFill>
              <a:effectLst/>
              <a:uLnTx/>
              <a:uFillTx/>
            </a:endParaRPr>
          </a:p>
        </p:txBody>
      </p:sp>
      <p:sp>
        <p:nvSpPr>
          <p:cNvPr id="52" name="Shape 32">
            <a:extLst>
              <a:ext uri="{FF2B5EF4-FFF2-40B4-BE49-F238E27FC236}">
                <a16:creationId xmlns:a16="http://schemas.microsoft.com/office/drawing/2014/main" id="{01D4651B-9367-4C17-861F-D16751F15AB7}"/>
              </a:ext>
            </a:extLst>
          </p:cNvPr>
          <p:cNvSpPr/>
          <p:nvPr/>
        </p:nvSpPr>
        <p:spPr>
          <a:xfrm>
            <a:off x="793790" y="6208514"/>
            <a:ext cx="6422231" cy="1464112"/>
          </a:xfrm>
          <a:prstGeom prst="roundRect">
            <a:avLst>
              <a:gd name="adj" fmla="val 7495"/>
            </a:avLst>
          </a:prstGeom>
          <a:solidFill>
            <a:srgbClr val="FFFFFF"/>
          </a:solidFill>
          <a:ln/>
        </p:spPr>
        <p:txBody>
          <a:bodyPr/>
          <a:lstStyle/>
          <a:p>
            <a:endParaRPr lang=""/>
          </a:p>
        </p:txBody>
      </p:sp>
      <p:sp>
        <p:nvSpPr>
          <p:cNvPr id="53" name="Shape 33">
            <a:extLst>
              <a:ext uri="{FF2B5EF4-FFF2-40B4-BE49-F238E27FC236}">
                <a16:creationId xmlns:a16="http://schemas.microsoft.com/office/drawing/2014/main" id="{0242A7B9-AF5F-7865-82C9-B601C7201152}"/>
              </a:ext>
            </a:extLst>
          </p:cNvPr>
          <p:cNvSpPr/>
          <p:nvPr/>
        </p:nvSpPr>
        <p:spPr>
          <a:xfrm>
            <a:off x="793790" y="6185654"/>
            <a:ext cx="6422231" cy="91440"/>
          </a:xfrm>
          <a:prstGeom prst="roundRect">
            <a:avLst>
              <a:gd name="adj" fmla="val 91163"/>
            </a:avLst>
          </a:prstGeom>
          <a:solidFill>
            <a:srgbClr val="00AEEF"/>
          </a:solidFill>
          <a:ln/>
        </p:spPr>
        <p:txBody>
          <a:bodyPr/>
          <a:lstStyle/>
          <a:p>
            <a:endParaRPr lang=""/>
          </a:p>
        </p:txBody>
      </p:sp>
      <p:sp>
        <p:nvSpPr>
          <p:cNvPr id="54" name="Shape 34">
            <a:extLst>
              <a:ext uri="{FF2B5EF4-FFF2-40B4-BE49-F238E27FC236}">
                <a16:creationId xmlns:a16="http://schemas.microsoft.com/office/drawing/2014/main" id="{B933232F-5A99-F7D7-08D6-CDEE536D6F58}"/>
              </a:ext>
            </a:extLst>
          </p:cNvPr>
          <p:cNvSpPr/>
          <p:nvPr/>
        </p:nvSpPr>
        <p:spPr>
          <a:xfrm>
            <a:off x="3707249" y="5910858"/>
            <a:ext cx="595313" cy="595313"/>
          </a:xfrm>
          <a:prstGeom prst="roundRect">
            <a:avLst>
              <a:gd name="adj" fmla="val 153600"/>
            </a:avLst>
          </a:prstGeom>
          <a:solidFill>
            <a:srgbClr val="00AEEF"/>
          </a:solidFill>
          <a:ln/>
        </p:spPr>
        <p:txBody>
          <a:bodyPr/>
          <a:lstStyle/>
          <a:p>
            <a:endParaRPr lang=""/>
          </a:p>
        </p:txBody>
      </p:sp>
      <p:sp>
        <p:nvSpPr>
          <p:cNvPr id="55" name="Text 35">
            <a:extLst>
              <a:ext uri="{FF2B5EF4-FFF2-40B4-BE49-F238E27FC236}">
                <a16:creationId xmlns:a16="http://schemas.microsoft.com/office/drawing/2014/main" id="{C91C7E74-AE09-393D-16E3-A7FBBBBCE3A9}"/>
              </a:ext>
            </a:extLst>
          </p:cNvPr>
          <p:cNvSpPr/>
          <p:nvPr/>
        </p:nvSpPr>
        <p:spPr>
          <a:xfrm>
            <a:off x="3885843" y="6059686"/>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6</a:t>
            </a:r>
            <a:endParaRPr kumimoji="0" lang="en-US" sz="1850" b="0" i="0" u="none" strike="noStrike" kern="0" cap="none" spc="0" normalizeH="0" baseline="0" noProof="0" dirty="0">
              <a:ln>
                <a:noFill/>
              </a:ln>
              <a:solidFill>
                <a:prstClr val="black"/>
              </a:solidFill>
              <a:effectLst/>
              <a:uLnTx/>
              <a:uFillTx/>
            </a:endParaRPr>
          </a:p>
        </p:txBody>
      </p:sp>
      <p:sp>
        <p:nvSpPr>
          <p:cNvPr id="56" name="Text 36">
            <a:extLst>
              <a:ext uri="{FF2B5EF4-FFF2-40B4-BE49-F238E27FC236}">
                <a16:creationId xmlns:a16="http://schemas.microsoft.com/office/drawing/2014/main" id="{A83DE31F-1A70-9A79-54A1-5463BF412AA7}"/>
              </a:ext>
            </a:extLst>
          </p:cNvPr>
          <p:cNvSpPr/>
          <p:nvPr/>
        </p:nvSpPr>
        <p:spPr>
          <a:xfrm>
            <a:off x="4513898" y="670464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علاقتهم بالعلامة</a:t>
            </a:r>
            <a:endParaRPr kumimoji="0" lang="en-US" b="0" i="0" u="none" strike="noStrike" kern="0" cap="none" spc="0" normalizeH="0" baseline="0" noProof="0" dirty="0">
              <a:ln>
                <a:noFill/>
              </a:ln>
              <a:solidFill>
                <a:prstClr val="black"/>
              </a:solidFill>
              <a:effectLst/>
              <a:uLnTx/>
              <a:uFillTx/>
            </a:endParaRPr>
          </a:p>
        </p:txBody>
      </p:sp>
      <p:sp>
        <p:nvSpPr>
          <p:cNvPr id="57" name="Text 37">
            <a:extLst>
              <a:ext uri="{FF2B5EF4-FFF2-40B4-BE49-F238E27FC236}">
                <a16:creationId xmlns:a16="http://schemas.microsoft.com/office/drawing/2014/main" id="{0F2159F8-4C59-7A02-CD6E-1654C5D63754}"/>
              </a:ext>
            </a:extLst>
          </p:cNvPr>
          <p:cNvSpPr/>
          <p:nvPr/>
        </p:nvSpPr>
        <p:spPr>
          <a:xfrm>
            <a:off x="1015008" y="7133868"/>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كيف يتفاعلون مع منتجاتك/خدماتك حالياً؟</a:t>
            </a:r>
            <a:endParaRPr kumimoji="0" lang="en-US" sz="1600" b="0" i="0" u="none" strike="noStrike" kern="0" cap="none" spc="0" normalizeH="0" baseline="0" noProof="0" dirty="0">
              <a:ln>
                <a:noFill/>
              </a:ln>
              <a:solidFill>
                <a:prstClr val="black"/>
              </a:solidFill>
              <a:effectLst/>
              <a:uLnTx/>
              <a:uFillTx/>
            </a:endParaRPr>
          </a:p>
        </p:txBody>
      </p:sp>
      <p:sp>
        <p:nvSpPr>
          <p:cNvPr id="58" name="Rectangle 57">
            <a:extLst>
              <a:ext uri="{FF2B5EF4-FFF2-40B4-BE49-F238E27FC236}">
                <a16:creationId xmlns:a16="http://schemas.microsoft.com/office/drawing/2014/main" id="{C654BA2C-A362-8131-A957-D1B0280F3F5C}"/>
              </a:ext>
            </a:extLst>
          </p:cNvPr>
          <p:cNvSpPr/>
          <p:nvPr/>
        </p:nvSpPr>
        <p:spPr>
          <a:xfrm>
            <a:off x="3151414" y="455030"/>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964700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34F45-CB9F-10DC-CCA2-0220ADE96C2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E7DF83C-EA43-64ED-A889-016AC8780A77}"/>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 name="Rectangle: Rounded Corners 2">
            <a:extLst>
              <a:ext uri="{FF2B5EF4-FFF2-40B4-BE49-F238E27FC236}">
                <a16:creationId xmlns:a16="http://schemas.microsoft.com/office/drawing/2014/main" id="{60594DB8-B957-747B-BBBB-1676B6A60638}"/>
              </a:ext>
            </a:extLst>
          </p:cNvPr>
          <p:cNvSpPr/>
          <p:nvPr/>
        </p:nvSpPr>
        <p:spPr>
          <a:xfrm>
            <a:off x="624443"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DFDCCE1D-C7A5-6AEA-0C31-8850784B009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7" name="Text 0">
            <a:extLst>
              <a:ext uri="{FF2B5EF4-FFF2-40B4-BE49-F238E27FC236}">
                <a16:creationId xmlns:a16="http://schemas.microsoft.com/office/drawing/2014/main" id="{C092A9C4-CD00-CBFB-48DC-EBF64A16B6C7}"/>
              </a:ext>
            </a:extLst>
          </p:cNvPr>
          <p:cNvSpPr/>
          <p:nvPr/>
        </p:nvSpPr>
        <p:spPr>
          <a:xfrm>
            <a:off x="5403413" y="978456"/>
            <a:ext cx="8433197"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فى إطار وضع الاستراتيجية يأتى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تحليل</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المنافسين</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خريطة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المواقع التنافسية</a:t>
            </a:r>
            <a:endParaRPr kumimoji="0" lang="en-US" sz="2000" b="0" i="0" u="none" strike="noStrike" kern="0" cap="none" spc="0" normalizeH="0" baseline="0" noProof="0" dirty="0">
              <a:ln>
                <a:noFill/>
              </a:ln>
              <a:solidFill>
                <a:srgbClr val="00B0F0"/>
              </a:solidFill>
              <a:effectLst/>
              <a:uLnTx/>
              <a:uFillTx/>
            </a:endParaRPr>
          </a:p>
        </p:txBody>
      </p:sp>
      <p:sp>
        <p:nvSpPr>
          <p:cNvPr id="8" name="Text 1">
            <a:extLst>
              <a:ext uri="{FF2B5EF4-FFF2-40B4-BE49-F238E27FC236}">
                <a16:creationId xmlns:a16="http://schemas.microsoft.com/office/drawing/2014/main" id="{115D7955-3320-2E1C-19E2-6EE28F8B54A5}"/>
              </a:ext>
            </a:extLst>
          </p:cNvPr>
          <p:cNvSpPr/>
          <p:nvPr/>
        </p:nvSpPr>
        <p:spPr>
          <a:xfrm>
            <a:off x="793790" y="1970604"/>
            <a:ext cx="2577346"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Perceptual Mapping</a:t>
            </a:r>
            <a:endParaRPr kumimoji="0" lang="en-US" sz="1800" b="0" i="0" u="none" strike="noStrike" kern="0" cap="none" spc="0" normalizeH="0" baseline="0" noProof="0" dirty="0">
              <a:ln>
                <a:noFill/>
              </a:ln>
              <a:solidFill>
                <a:prstClr val="black"/>
              </a:solidFill>
              <a:effectLst/>
              <a:uLnTx/>
              <a:uFillTx/>
            </a:endParaRPr>
          </a:p>
        </p:txBody>
      </p:sp>
      <p:sp>
        <p:nvSpPr>
          <p:cNvPr id="9" name="Text 2">
            <a:extLst>
              <a:ext uri="{FF2B5EF4-FFF2-40B4-BE49-F238E27FC236}">
                <a16:creationId xmlns:a16="http://schemas.microsoft.com/office/drawing/2014/main" id="{71D875D9-E37A-2BBA-FBCA-55C3C96A6E62}"/>
              </a:ext>
            </a:extLst>
          </p:cNvPr>
          <p:cNvSpPr/>
          <p:nvPr/>
        </p:nvSpPr>
        <p:spPr>
          <a:xfrm>
            <a:off x="793790" y="2479120"/>
            <a:ext cx="69556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خريطة المواقع التنافسية (Perceptual Mapping) هي أداة بصرية تساعد في فهم كيف يدرك الجمهور العلامات التجارية المختلفة مقارنة ببعضها.</a:t>
            </a:r>
            <a:endParaRPr kumimoji="0" lang="en-US" sz="1600" b="0" i="0" u="none" strike="noStrike" kern="0" cap="none" spc="0" normalizeH="0" baseline="0" noProof="0" dirty="0">
              <a:ln>
                <a:noFill/>
              </a:ln>
              <a:solidFill>
                <a:prstClr val="black"/>
              </a:solidFill>
              <a:effectLst/>
              <a:uLnTx/>
              <a:uFillTx/>
            </a:endParaRPr>
          </a:p>
        </p:txBody>
      </p:sp>
      <p:sp>
        <p:nvSpPr>
          <p:cNvPr id="10" name="Text 3">
            <a:extLst>
              <a:ext uri="{FF2B5EF4-FFF2-40B4-BE49-F238E27FC236}">
                <a16:creationId xmlns:a16="http://schemas.microsoft.com/office/drawing/2014/main" id="{3215D104-DD63-866F-82FE-748F0AE69E81}"/>
              </a:ext>
            </a:extLst>
          </p:cNvPr>
          <p:cNvSpPr/>
          <p:nvPr/>
        </p:nvSpPr>
        <p:spPr>
          <a:xfrm>
            <a:off x="793790" y="3292793"/>
            <a:ext cx="695563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خطوات الإنشاء:</a:t>
            </a:r>
            <a:endParaRPr kumimoji="0" lang="en-US" sz="1600" b="0" i="0" u="none" strike="noStrike" kern="0" cap="none" spc="0" normalizeH="0" baseline="0" noProof="0" dirty="0">
              <a:ln>
                <a:noFill/>
              </a:ln>
              <a:solidFill>
                <a:prstClr val="black"/>
              </a:solidFill>
              <a:effectLst/>
              <a:uLnTx/>
              <a:uFillTx/>
            </a:endParaRPr>
          </a:p>
        </p:txBody>
      </p:sp>
      <p:sp>
        <p:nvSpPr>
          <p:cNvPr id="16" name="Text 4">
            <a:extLst>
              <a:ext uri="{FF2B5EF4-FFF2-40B4-BE49-F238E27FC236}">
                <a16:creationId xmlns:a16="http://schemas.microsoft.com/office/drawing/2014/main" id="{6CB67FCC-060F-BA45-3743-DA614CD42032}"/>
              </a:ext>
            </a:extLst>
          </p:cNvPr>
          <p:cNvSpPr/>
          <p:nvPr/>
        </p:nvSpPr>
        <p:spPr>
          <a:xfrm>
            <a:off x="793790" y="3788926"/>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البعدين الأكثر أهمية للجمهور (مثل: السعر vs الجودة)</a:t>
            </a:r>
            <a:endParaRPr kumimoji="0" lang="en-US" sz="1550" b="0" i="0" u="none" strike="noStrike" kern="0" cap="none" spc="0" normalizeH="0" baseline="0" noProof="0" dirty="0">
              <a:ln>
                <a:noFill/>
              </a:ln>
              <a:solidFill>
                <a:prstClr val="black"/>
              </a:solidFill>
              <a:effectLst/>
              <a:uLnTx/>
              <a:uFillTx/>
            </a:endParaRPr>
          </a:p>
        </p:txBody>
      </p:sp>
      <p:sp>
        <p:nvSpPr>
          <p:cNvPr id="17" name="Text 5">
            <a:extLst>
              <a:ext uri="{FF2B5EF4-FFF2-40B4-BE49-F238E27FC236}">
                <a16:creationId xmlns:a16="http://schemas.microsoft.com/office/drawing/2014/main" id="{67EDAC54-5C4D-0FDA-13D3-172A9B5ECEC3}"/>
              </a:ext>
            </a:extLst>
          </p:cNvPr>
          <p:cNvSpPr/>
          <p:nvPr/>
        </p:nvSpPr>
        <p:spPr>
          <a:xfrm>
            <a:off x="793790" y="4175879"/>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2"/>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جمع بيانات تصورات الجمهور عن العلامات</a:t>
            </a:r>
            <a:endParaRPr kumimoji="0" lang="en-US" sz="1550" b="0" i="0" u="none" strike="noStrike" kern="0" cap="none" spc="0" normalizeH="0" baseline="0" noProof="0" dirty="0">
              <a:ln>
                <a:noFill/>
              </a:ln>
              <a:solidFill>
                <a:prstClr val="black"/>
              </a:solidFill>
              <a:effectLst/>
              <a:uLnTx/>
              <a:uFillTx/>
            </a:endParaRPr>
          </a:p>
        </p:txBody>
      </p:sp>
      <p:sp>
        <p:nvSpPr>
          <p:cNvPr id="19" name="Text 6">
            <a:extLst>
              <a:ext uri="{FF2B5EF4-FFF2-40B4-BE49-F238E27FC236}">
                <a16:creationId xmlns:a16="http://schemas.microsoft.com/office/drawing/2014/main" id="{0D437093-B7DB-6724-21F0-BD3120F1DF56}"/>
              </a:ext>
            </a:extLst>
          </p:cNvPr>
          <p:cNvSpPr/>
          <p:nvPr/>
        </p:nvSpPr>
        <p:spPr>
          <a:xfrm>
            <a:off x="793790" y="4562832"/>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3"/>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رسم العلامات على المحورين</a:t>
            </a:r>
            <a:endParaRPr kumimoji="0" lang="en-US" sz="1550" b="0" i="0" u="none" strike="noStrike" kern="0" cap="none" spc="0" normalizeH="0" baseline="0" noProof="0" dirty="0">
              <a:ln>
                <a:noFill/>
              </a:ln>
              <a:solidFill>
                <a:prstClr val="black"/>
              </a:solidFill>
              <a:effectLst/>
              <a:uLnTx/>
              <a:uFillTx/>
            </a:endParaRPr>
          </a:p>
        </p:txBody>
      </p:sp>
      <p:sp>
        <p:nvSpPr>
          <p:cNvPr id="20" name="Text 7">
            <a:extLst>
              <a:ext uri="{FF2B5EF4-FFF2-40B4-BE49-F238E27FC236}">
                <a16:creationId xmlns:a16="http://schemas.microsoft.com/office/drawing/2014/main" id="{19A898CF-B0DF-0EE9-B188-EC902251B77F}"/>
              </a:ext>
            </a:extLst>
          </p:cNvPr>
          <p:cNvSpPr/>
          <p:nvPr/>
        </p:nvSpPr>
        <p:spPr>
          <a:xfrm>
            <a:off x="793790" y="4949786"/>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4"/>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الفجوات والفرص في السوق</a:t>
            </a:r>
            <a:endParaRPr kumimoji="0" lang="en-US" sz="1550" b="0" i="0" u="none" strike="noStrike" kern="0" cap="none" spc="0" normalizeH="0" baseline="0" noProof="0" dirty="0">
              <a:ln>
                <a:noFill/>
              </a:ln>
              <a:solidFill>
                <a:prstClr val="black"/>
              </a:solidFill>
              <a:effectLst/>
              <a:uLnTx/>
              <a:uFillTx/>
            </a:endParaRPr>
          </a:p>
        </p:txBody>
      </p:sp>
      <p:sp>
        <p:nvSpPr>
          <p:cNvPr id="21" name="Text 8">
            <a:extLst>
              <a:ext uri="{FF2B5EF4-FFF2-40B4-BE49-F238E27FC236}">
                <a16:creationId xmlns:a16="http://schemas.microsoft.com/office/drawing/2014/main" id="{737B741B-BE34-E771-0565-155407DB8785}"/>
              </a:ext>
            </a:extLst>
          </p:cNvPr>
          <p:cNvSpPr/>
          <p:nvPr/>
        </p:nvSpPr>
        <p:spPr>
          <a:xfrm>
            <a:off x="793790" y="5445919"/>
            <a:ext cx="695563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هذا التحليل يكشف المساحات الفارغة في السوق التي يمكن استهدافها.</a:t>
            </a:r>
            <a:endParaRPr kumimoji="0" lang="en-US" sz="1550" b="0" i="0" u="none" strike="noStrike" kern="0" cap="none" spc="0" normalizeH="0" baseline="0" noProof="0" dirty="0">
              <a:ln>
                <a:noFill/>
              </a:ln>
              <a:solidFill>
                <a:prstClr val="black"/>
              </a:solidFill>
              <a:effectLst/>
              <a:uLnTx/>
              <a:uFillTx/>
            </a:endParaRPr>
          </a:p>
        </p:txBody>
      </p:sp>
      <p:pic>
        <p:nvPicPr>
          <p:cNvPr id="22" name="Image 0" descr="preencoded.png">
            <a:extLst>
              <a:ext uri="{FF2B5EF4-FFF2-40B4-BE49-F238E27FC236}">
                <a16:creationId xmlns:a16="http://schemas.microsoft.com/office/drawing/2014/main" id="{8ED24193-18A7-582E-8BAC-2C33C9AF5D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41149" y="2066733"/>
            <a:ext cx="5364492" cy="5364492"/>
          </a:xfrm>
          <a:prstGeom prst="rect">
            <a:avLst/>
          </a:prstGeom>
        </p:spPr>
      </p:pic>
    </p:spTree>
    <p:extLst>
      <p:ext uri="{BB962C8B-B14F-4D97-AF65-F5344CB8AC3E}">
        <p14:creationId xmlns:p14="http://schemas.microsoft.com/office/powerpoint/2010/main" val="37331507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49992-6B5D-DA38-6AA5-235E8261202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C813DA7-4066-CD5E-2C48-A525BE8EE7A4}"/>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9607DF66-B568-A303-BDAE-45C4DE15D805}"/>
              </a:ext>
            </a:extLst>
          </p:cNvPr>
          <p:cNvSpPr/>
          <p:nvPr/>
        </p:nvSpPr>
        <p:spPr>
          <a:xfrm>
            <a:off x="624443"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AA364D46-1D17-F452-82FE-D99A50C4EE6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12" name="Text 0">
            <a:extLst>
              <a:ext uri="{FF2B5EF4-FFF2-40B4-BE49-F238E27FC236}">
                <a16:creationId xmlns:a16="http://schemas.microsoft.com/office/drawing/2014/main" id="{C1B9534D-0C94-16C7-A9B5-BC6BFE959172}"/>
              </a:ext>
            </a:extLst>
          </p:cNvPr>
          <p:cNvSpPr/>
          <p:nvPr/>
        </p:nvSpPr>
        <p:spPr>
          <a:xfrm>
            <a:off x="9738875" y="971043"/>
            <a:ext cx="39694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صياغة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بيان</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الموقف</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للجمهور</a:t>
            </a:r>
            <a:endParaRPr kumimoji="0" lang="en-US" sz="2000" b="0" i="0" u="none" strike="noStrike" kern="0" cap="none" spc="0" normalizeH="0" baseline="0" noProof="0" dirty="0">
              <a:ln>
                <a:noFill/>
              </a:ln>
              <a:solidFill>
                <a:srgbClr val="00B0F0"/>
              </a:solidFill>
              <a:effectLst/>
              <a:uLnTx/>
              <a:uFillTx/>
            </a:endParaRPr>
          </a:p>
        </p:txBody>
      </p:sp>
      <p:sp>
        <p:nvSpPr>
          <p:cNvPr id="13" name="Shape 1">
            <a:extLst>
              <a:ext uri="{FF2B5EF4-FFF2-40B4-BE49-F238E27FC236}">
                <a16:creationId xmlns:a16="http://schemas.microsoft.com/office/drawing/2014/main" id="{BF9E4C88-C363-388F-855F-D10109A01E34}"/>
              </a:ext>
            </a:extLst>
          </p:cNvPr>
          <p:cNvSpPr/>
          <p:nvPr/>
        </p:nvSpPr>
        <p:spPr>
          <a:xfrm>
            <a:off x="963136" y="1984233"/>
            <a:ext cx="13042821" cy="2899529"/>
          </a:xfrm>
          <a:prstGeom prst="roundRect">
            <a:avLst>
              <a:gd name="adj" fmla="val 2875"/>
            </a:avLst>
          </a:prstGeom>
          <a:solidFill>
            <a:srgbClr val="B3EAFF"/>
          </a:solidFill>
          <a:ln/>
        </p:spPr>
        <p:txBody>
          <a:bodyPr/>
          <a:lstStyle/>
          <a:p>
            <a:endParaRPr lang=""/>
          </a:p>
        </p:txBody>
      </p:sp>
      <p:pic>
        <p:nvPicPr>
          <p:cNvPr id="14" name="Image 0" descr="preencoded.png">
            <a:extLst>
              <a:ext uri="{FF2B5EF4-FFF2-40B4-BE49-F238E27FC236}">
                <a16:creationId xmlns:a16="http://schemas.microsoft.com/office/drawing/2014/main" id="{1E1B4C2A-7C3B-3F00-15FE-6006F4E9C9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1494" y="2258910"/>
            <a:ext cx="310039" cy="248007"/>
          </a:xfrm>
          <a:prstGeom prst="rect">
            <a:avLst/>
          </a:prstGeom>
        </p:spPr>
      </p:pic>
      <p:sp>
        <p:nvSpPr>
          <p:cNvPr id="15" name="Text 2">
            <a:extLst>
              <a:ext uri="{FF2B5EF4-FFF2-40B4-BE49-F238E27FC236}">
                <a16:creationId xmlns:a16="http://schemas.microsoft.com/office/drawing/2014/main" id="{C6A45498-5C73-4A79-D3A0-3EB2CE170172}"/>
              </a:ext>
            </a:extLst>
          </p:cNvPr>
          <p:cNvSpPr/>
          <p:nvPr/>
        </p:nvSpPr>
        <p:spPr>
          <a:xfrm>
            <a:off x="9437766" y="2232121"/>
            <a:ext cx="4369832"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بيان الموقف (Situation Statement)</a:t>
            </a:r>
            <a:endParaRPr kumimoji="0" lang="en-US" sz="1800" b="0" i="0" u="none" strike="noStrike" kern="0" cap="none" spc="0" normalizeH="0" baseline="0" noProof="0" dirty="0">
              <a:ln>
                <a:noFill/>
              </a:ln>
              <a:solidFill>
                <a:prstClr val="black"/>
              </a:solidFill>
              <a:effectLst/>
              <a:uLnTx/>
              <a:uFillTx/>
            </a:endParaRPr>
          </a:p>
        </p:txBody>
      </p:sp>
      <p:sp>
        <p:nvSpPr>
          <p:cNvPr id="18" name="Text 3">
            <a:extLst>
              <a:ext uri="{FF2B5EF4-FFF2-40B4-BE49-F238E27FC236}">
                <a16:creationId xmlns:a16="http://schemas.microsoft.com/office/drawing/2014/main" id="{74B2FCF7-0582-BA73-4AE6-73B4F3BC41AA}"/>
              </a:ext>
            </a:extLst>
          </p:cNvPr>
          <p:cNvSpPr/>
          <p:nvPr/>
        </p:nvSpPr>
        <p:spPr>
          <a:xfrm>
            <a:off x="1669891" y="2740637"/>
            <a:ext cx="12137708"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توصيف دقيق وموجز للتحدي أو الفرصة التي ستعالجها الحملة، يتضمن:</a:t>
            </a:r>
            <a:endParaRPr kumimoji="0" lang="en-US" sz="1600" b="0" i="0" u="none" strike="noStrike" kern="0" cap="none" spc="0" normalizeH="0" baseline="0" noProof="0" dirty="0">
              <a:ln>
                <a:noFill/>
              </a:ln>
              <a:solidFill>
                <a:prstClr val="black"/>
              </a:solidFill>
              <a:effectLst/>
              <a:uLnTx/>
              <a:uFillTx/>
            </a:endParaRPr>
          </a:p>
        </p:txBody>
      </p:sp>
      <p:sp>
        <p:nvSpPr>
          <p:cNvPr id="23" name="Text 4">
            <a:extLst>
              <a:ext uri="{FF2B5EF4-FFF2-40B4-BE49-F238E27FC236}">
                <a16:creationId xmlns:a16="http://schemas.microsoft.com/office/drawing/2014/main" id="{6CDDCD62-9906-BFAB-E6E8-5513FBC4AC70}"/>
              </a:ext>
            </a:extLst>
          </p:cNvPr>
          <p:cNvSpPr/>
          <p:nvPr/>
        </p:nvSpPr>
        <p:spPr>
          <a:xfrm>
            <a:off x="1669891" y="3236770"/>
            <a:ext cx="12137708"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وصف الوضع الحالي بدقة</a:t>
            </a:r>
            <a:endParaRPr kumimoji="0" lang="en-US" sz="1600" b="0" i="0" u="none" strike="noStrike" kern="0" cap="none" spc="0" normalizeH="0" baseline="0" noProof="0" dirty="0">
              <a:ln>
                <a:noFill/>
              </a:ln>
              <a:solidFill>
                <a:prstClr val="black"/>
              </a:solidFill>
              <a:effectLst/>
              <a:uLnTx/>
              <a:uFillTx/>
            </a:endParaRPr>
          </a:p>
        </p:txBody>
      </p:sp>
      <p:sp>
        <p:nvSpPr>
          <p:cNvPr id="24" name="Text 5">
            <a:extLst>
              <a:ext uri="{FF2B5EF4-FFF2-40B4-BE49-F238E27FC236}">
                <a16:creationId xmlns:a16="http://schemas.microsoft.com/office/drawing/2014/main" id="{14B5B815-C4FC-855B-B811-E16655C6A0D8}"/>
              </a:ext>
            </a:extLst>
          </p:cNvPr>
          <p:cNvSpPr/>
          <p:nvPr/>
        </p:nvSpPr>
        <p:spPr>
          <a:xfrm>
            <a:off x="1669891" y="3623724"/>
            <a:ext cx="12137708"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المشكلة أو الفرصة الرئيسية</a:t>
            </a:r>
            <a:endParaRPr kumimoji="0" lang="en-US" sz="1600" b="0" i="0" u="none" strike="noStrike" kern="0" cap="none" spc="0" normalizeH="0" baseline="0" noProof="0" dirty="0">
              <a:ln>
                <a:noFill/>
              </a:ln>
              <a:solidFill>
                <a:prstClr val="black"/>
              </a:solidFill>
              <a:effectLst/>
              <a:uLnTx/>
              <a:uFillTx/>
            </a:endParaRPr>
          </a:p>
        </p:txBody>
      </p:sp>
      <p:sp>
        <p:nvSpPr>
          <p:cNvPr id="25" name="Text 6">
            <a:extLst>
              <a:ext uri="{FF2B5EF4-FFF2-40B4-BE49-F238E27FC236}">
                <a16:creationId xmlns:a16="http://schemas.microsoft.com/office/drawing/2014/main" id="{760B191E-4FA4-FF65-3A9E-B84D5A602D5A}"/>
              </a:ext>
            </a:extLst>
          </p:cNvPr>
          <p:cNvSpPr/>
          <p:nvPr/>
        </p:nvSpPr>
        <p:spPr>
          <a:xfrm>
            <a:off x="1669891" y="4010677"/>
            <a:ext cx="12137708"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توضيح الأثر المحتمل</a:t>
            </a:r>
            <a:endParaRPr kumimoji="0" lang="en-US" sz="1600" b="0" i="0" u="none" strike="noStrike" kern="0" cap="none" spc="0" normalizeH="0" baseline="0" noProof="0" dirty="0">
              <a:ln>
                <a:noFill/>
              </a:ln>
              <a:solidFill>
                <a:prstClr val="black"/>
              </a:solidFill>
              <a:effectLst/>
              <a:uLnTx/>
              <a:uFillTx/>
            </a:endParaRPr>
          </a:p>
        </p:txBody>
      </p:sp>
      <p:sp>
        <p:nvSpPr>
          <p:cNvPr id="26" name="Text 7">
            <a:extLst>
              <a:ext uri="{FF2B5EF4-FFF2-40B4-BE49-F238E27FC236}">
                <a16:creationId xmlns:a16="http://schemas.microsoft.com/office/drawing/2014/main" id="{D8ED3EAC-60F6-187D-8B92-069B69C373A3}"/>
              </a:ext>
            </a:extLst>
          </p:cNvPr>
          <p:cNvSpPr/>
          <p:nvPr/>
        </p:nvSpPr>
        <p:spPr>
          <a:xfrm>
            <a:off x="1669891" y="4397630"/>
            <a:ext cx="12137708"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ربط الموقف بأهداف المؤسسة</a:t>
            </a:r>
            <a:endParaRPr kumimoji="0" lang="en-US" sz="1600" b="0" i="0" u="none" strike="noStrike" kern="0" cap="none" spc="0" normalizeH="0" baseline="0" noProof="0" dirty="0">
              <a:ln>
                <a:noFill/>
              </a:ln>
              <a:solidFill>
                <a:prstClr val="black"/>
              </a:solidFill>
              <a:effectLst/>
              <a:uLnTx/>
              <a:uFillTx/>
            </a:endParaRPr>
          </a:p>
        </p:txBody>
      </p:sp>
      <p:sp>
        <p:nvSpPr>
          <p:cNvPr id="27" name="Text 8">
            <a:extLst>
              <a:ext uri="{FF2B5EF4-FFF2-40B4-BE49-F238E27FC236}">
                <a16:creationId xmlns:a16="http://schemas.microsoft.com/office/drawing/2014/main" id="{46C098C0-446A-EC25-6F81-72F276E1913C}"/>
              </a:ext>
            </a:extLst>
          </p:cNvPr>
          <p:cNvSpPr/>
          <p:nvPr/>
        </p:nvSpPr>
        <p:spPr>
          <a:xfrm>
            <a:off x="963136" y="5315483"/>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على بيان موقف جيد:</a:t>
            </a:r>
            <a:endParaRPr kumimoji="0" lang="en-US" sz="1800" b="0" i="0" u="none" strike="noStrike" kern="0" cap="none" spc="0" normalizeH="0" baseline="0" noProof="0" dirty="0">
              <a:ln>
                <a:noFill/>
              </a:ln>
              <a:solidFill>
                <a:prstClr val="black"/>
              </a:solidFill>
              <a:effectLst/>
              <a:uLnTx/>
              <a:uFillTx/>
            </a:endParaRPr>
          </a:p>
        </p:txBody>
      </p:sp>
      <p:sp>
        <p:nvSpPr>
          <p:cNvPr id="28" name="Text 9">
            <a:extLst>
              <a:ext uri="{FF2B5EF4-FFF2-40B4-BE49-F238E27FC236}">
                <a16:creationId xmlns:a16="http://schemas.microsoft.com/office/drawing/2014/main" id="{06DA94CD-1071-B386-5E04-2F5AA563B009}"/>
              </a:ext>
            </a:extLst>
          </p:cNvPr>
          <p:cNvSpPr/>
          <p:nvPr/>
        </p:nvSpPr>
        <p:spPr>
          <a:xfrm>
            <a:off x="963136" y="5871028"/>
            <a:ext cx="1274516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"على الرغم من جودة منتجاتنا العالية، تشير الأبحاث إلى أن 65% من الجمهور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المستهدف</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lang="ar-EG" sz="1600" kern="0" dirty="0">
                <a:solidFill>
                  <a:srgbClr val="000000"/>
                </a:solidFill>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الشباب</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18-35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سنة</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لا يدركون علامتنا التجارية، مما يؤدي إلى خسارة حصة سوقية تقدر بـ 15% سنوياً لصالح المنافسين الأكثر نشاطاً رقمياً."</a:t>
            </a:r>
            <a:endParaRPr kumimoji="0" lang="en-US" sz="1600" b="0" i="0" u="none" strike="noStrike" kern="0" cap="none" spc="0" normalizeH="0" baseline="0" noProof="0" dirty="0">
              <a:ln>
                <a:noFill/>
              </a:ln>
              <a:solidFill>
                <a:prstClr val="black"/>
              </a:solidFill>
              <a:effectLst/>
              <a:uLnTx/>
              <a:uFillTx/>
            </a:endParaRPr>
          </a:p>
        </p:txBody>
      </p:sp>
      <p:sp>
        <p:nvSpPr>
          <p:cNvPr id="29" name="Shape 10">
            <a:extLst>
              <a:ext uri="{FF2B5EF4-FFF2-40B4-BE49-F238E27FC236}">
                <a16:creationId xmlns:a16="http://schemas.microsoft.com/office/drawing/2014/main" id="{9087DAA8-6036-9E1E-C8B8-FE22D513B460}"/>
              </a:ext>
            </a:extLst>
          </p:cNvPr>
          <p:cNvSpPr/>
          <p:nvPr/>
        </p:nvSpPr>
        <p:spPr>
          <a:xfrm>
            <a:off x="13983096" y="5647786"/>
            <a:ext cx="22860" cy="1081564"/>
          </a:xfrm>
          <a:prstGeom prst="rect">
            <a:avLst/>
          </a:prstGeom>
          <a:solidFill>
            <a:srgbClr val="00AEEF"/>
          </a:solidFill>
          <a:ln/>
        </p:spPr>
        <p:txBody>
          <a:bodyPr/>
          <a:lstStyle/>
          <a:p>
            <a:endParaRPr lang=""/>
          </a:p>
        </p:txBody>
      </p:sp>
      <p:pic>
        <p:nvPicPr>
          <p:cNvPr id="3" name="Image 0" descr="preencoded.png">
            <a:extLst>
              <a:ext uri="{FF2B5EF4-FFF2-40B4-BE49-F238E27FC236}">
                <a16:creationId xmlns:a16="http://schemas.microsoft.com/office/drawing/2014/main" id="{68DE4695-A4A5-B611-DEC8-C3623A9807B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69891" y="1985908"/>
            <a:ext cx="3710881" cy="3710881"/>
          </a:xfrm>
          <a:prstGeom prst="rect">
            <a:avLst/>
          </a:prstGeom>
        </p:spPr>
      </p:pic>
    </p:spTree>
    <p:extLst>
      <p:ext uri="{BB962C8B-B14F-4D97-AF65-F5344CB8AC3E}">
        <p14:creationId xmlns:p14="http://schemas.microsoft.com/office/powerpoint/2010/main" val="2015613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D5B65-B42E-8EF5-21C3-CD416B5BC31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B9DD986-E858-EDE6-6C95-A627E4FC8367}"/>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CAA6FD84-005C-5B6F-4171-D5274EA4CE12}"/>
              </a:ext>
            </a:extLst>
          </p:cNvPr>
          <p:cNvSpPr/>
          <p:nvPr/>
        </p:nvSpPr>
        <p:spPr>
          <a:xfrm>
            <a:off x="624443"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F2D4384A-35A5-E32B-A748-B63BB0B2ED2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pic>
        <p:nvPicPr>
          <p:cNvPr id="2" name="Image 0" descr="preencoded.png">
            <a:extLst>
              <a:ext uri="{FF2B5EF4-FFF2-40B4-BE49-F238E27FC236}">
                <a16:creationId xmlns:a16="http://schemas.microsoft.com/office/drawing/2014/main" id="{25F94F55-39DE-FCB0-DB09-8D5B625DE1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89290" y="2089597"/>
            <a:ext cx="3447970" cy="5171956"/>
          </a:xfrm>
          <a:prstGeom prst="rect">
            <a:avLst/>
          </a:prstGeom>
        </p:spPr>
      </p:pic>
      <p:sp>
        <p:nvSpPr>
          <p:cNvPr id="3" name="Text 0">
            <a:extLst>
              <a:ext uri="{FF2B5EF4-FFF2-40B4-BE49-F238E27FC236}">
                <a16:creationId xmlns:a16="http://schemas.microsoft.com/office/drawing/2014/main" id="{0C8C398D-DC4F-CED8-F115-61423780D75C}"/>
              </a:ext>
            </a:extLst>
          </p:cNvPr>
          <p:cNvSpPr/>
          <p:nvPr/>
        </p:nvSpPr>
        <p:spPr>
          <a:xfrm>
            <a:off x="2982687" y="557887"/>
            <a:ext cx="710660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تطبيقي: أزمة خصوصية البيانات</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17076077-62EC-094D-16CB-C3D2025E8D26}"/>
              </a:ext>
            </a:extLst>
          </p:cNvPr>
          <p:cNvSpPr/>
          <p:nvPr/>
        </p:nvSpPr>
        <p:spPr>
          <a:xfrm>
            <a:off x="6535988" y="1336912"/>
            <a:ext cx="75564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السيناريو</a:t>
            </a: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شركة تقنية واجهت تسريب بيانات 2 مليون مستخدم</a:t>
            </a:r>
            <a:endParaRPr kumimoji="0" lang="en-US" sz="1600" b="0" i="0" u="none" strike="noStrike" kern="0" cap="none" spc="0" normalizeH="0" baseline="0" noProof="0" dirty="0">
              <a:ln>
                <a:noFill/>
              </a:ln>
              <a:solidFill>
                <a:prstClr val="black"/>
              </a:solidFill>
              <a:effectLst/>
              <a:uLnTx/>
              <a:uFillTx/>
            </a:endParaRPr>
          </a:p>
        </p:txBody>
      </p:sp>
      <p:sp>
        <p:nvSpPr>
          <p:cNvPr id="7" name="Shape 2">
            <a:extLst>
              <a:ext uri="{FF2B5EF4-FFF2-40B4-BE49-F238E27FC236}">
                <a16:creationId xmlns:a16="http://schemas.microsoft.com/office/drawing/2014/main" id="{24F4E29E-D2FD-184A-8224-0AA7091C7FB9}"/>
              </a:ext>
            </a:extLst>
          </p:cNvPr>
          <p:cNvSpPr/>
          <p:nvPr/>
        </p:nvSpPr>
        <p:spPr>
          <a:xfrm>
            <a:off x="9586066" y="1925082"/>
            <a:ext cx="22860" cy="5720596"/>
          </a:xfrm>
          <a:prstGeom prst="roundRect">
            <a:avLst>
              <a:gd name="adj" fmla="val 364651"/>
            </a:avLst>
          </a:prstGeom>
          <a:solidFill>
            <a:srgbClr val="B2D7E5"/>
          </a:solidFill>
          <a:ln/>
        </p:spPr>
        <p:txBody>
          <a:bodyPr/>
          <a:lstStyle/>
          <a:p>
            <a:endParaRPr lang=""/>
          </a:p>
        </p:txBody>
      </p:sp>
      <p:sp>
        <p:nvSpPr>
          <p:cNvPr id="8" name="Shape 3">
            <a:extLst>
              <a:ext uri="{FF2B5EF4-FFF2-40B4-BE49-F238E27FC236}">
                <a16:creationId xmlns:a16="http://schemas.microsoft.com/office/drawing/2014/main" id="{4D1B1FE1-712E-5635-9A5F-2964DD88993F}"/>
              </a:ext>
            </a:extLst>
          </p:cNvPr>
          <p:cNvSpPr/>
          <p:nvPr/>
        </p:nvSpPr>
        <p:spPr>
          <a:xfrm>
            <a:off x="8813231" y="2136894"/>
            <a:ext cx="595313" cy="22860"/>
          </a:xfrm>
          <a:prstGeom prst="roundRect">
            <a:avLst>
              <a:gd name="adj" fmla="val 364651"/>
            </a:avLst>
          </a:prstGeom>
          <a:solidFill>
            <a:srgbClr val="B2D7E5"/>
          </a:solidFill>
          <a:ln/>
        </p:spPr>
        <p:txBody>
          <a:bodyPr/>
          <a:lstStyle/>
          <a:p>
            <a:endParaRPr lang=""/>
          </a:p>
        </p:txBody>
      </p:sp>
      <p:sp>
        <p:nvSpPr>
          <p:cNvPr id="9" name="Shape 4">
            <a:extLst>
              <a:ext uri="{FF2B5EF4-FFF2-40B4-BE49-F238E27FC236}">
                <a16:creationId xmlns:a16="http://schemas.microsoft.com/office/drawing/2014/main" id="{2DD316D5-5C1F-3A82-DF63-8A0392963CCF}"/>
              </a:ext>
            </a:extLst>
          </p:cNvPr>
          <p:cNvSpPr/>
          <p:nvPr/>
        </p:nvSpPr>
        <p:spPr>
          <a:xfrm>
            <a:off x="9385684" y="1925082"/>
            <a:ext cx="446484" cy="446484"/>
          </a:xfrm>
          <a:prstGeom prst="roundRect">
            <a:avLst>
              <a:gd name="adj" fmla="val 18670"/>
            </a:avLst>
          </a:prstGeom>
          <a:solidFill>
            <a:srgbClr val="CCF1FF"/>
          </a:solidFill>
          <a:ln w="7620">
            <a:solidFill>
              <a:srgbClr val="B2D7E5"/>
            </a:solidFill>
            <a:prstDash val="solid"/>
          </a:ln>
        </p:spPr>
        <p:txBody>
          <a:bodyPr/>
          <a:lstStyle/>
          <a:p>
            <a:endParaRPr lang=""/>
          </a:p>
        </p:txBody>
      </p:sp>
      <p:sp>
        <p:nvSpPr>
          <p:cNvPr id="10" name="Text 5">
            <a:extLst>
              <a:ext uri="{FF2B5EF4-FFF2-40B4-BE49-F238E27FC236}">
                <a16:creationId xmlns:a16="http://schemas.microsoft.com/office/drawing/2014/main" id="{12FEFEE1-3E2B-DA19-913E-8A9461F2EF28}"/>
              </a:ext>
            </a:extLst>
          </p:cNvPr>
          <p:cNvSpPr/>
          <p:nvPr/>
        </p:nvSpPr>
        <p:spPr>
          <a:xfrm>
            <a:off x="9460098" y="1962289"/>
            <a:ext cx="297656" cy="372070"/>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a:t>
            </a:r>
            <a:endParaRPr kumimoji="0" lang="en-US" sz="2300" b="0" i="0" u="none" strike="noStrike" kern="0" cap="none" spc="0" normalizeH="0" baseline="0" noProof="0" dirty="0">
              <a:ln>
                <a:noFill/>
              </a:ln>
              <a:solidFill>
                <a:prstClr val="black"/>
              </a:solidFill>
              <a:effectLst/>
              <a:uLnTx/>
              <a:uFillTx/>
            </a:endParaRPr>
          </a:p>
        </p:txBody>
      </p:sp>
      <p:sp>
        <p:nvSpPr>
          <p:cNvPr id="16" name="Text 6">
            <a:extLst>
              <a:ext uri="{FF2B5EF4-FFF2-40B4-BE49-F238E27FC236}">
                <a16:creationId xmlns:a16="http://schemas.microsoft.com/office/drawing/2014/main" id="{4AC0A80B-9395-D977-6DEB-02BEF82FAA80}"/>
              </a:ext>
            </a:extLst>
          </p:cNvPr>
          <p:cNvSpPr/>
          <p:nvPr/>
        </p:nvSpPr>
        <p:spPr>
          <a:xfrm>
            <a:off x="6135635" y="199330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تحليل الموقف</a:t>
            </a:r>
            <a:endParaRPr kumimoji="0" lang="en-US" b="0" i="0" u="none" strike="noStrike" kern="0" cap="none" spc="0" normalizeH="0" baseline="0" noProof="0" dirty="0">
              <a:ln>
                <a:noFill/>
              </a:ln>
              <a:solidFill>
                <a:prstClr val="black"/>
              </a:solidFill>
              <a:effectLst/>
              <a:uLnTx/>
              <a:uFillTx/>
            </a:endParaRPr>
          </a:p>
        </p:txBody>
      </p:sp>
      <p:sp>
        <p:nvSpPr>
          <p:cNvPr id="17" name="Text 7">
            <a:extLst>
              <a:ext uri="{FF2B5EF4-FFF2-40B4-BE49-F238E27FC236}">
                <a16:creationId xmlns:a16="http://schemas.microsoft.com/office/drawing/2014/main" id="{0F3AAE83-8098-92C8-5D46-68DF79924096}"/>
              </a:ext>
            </a:extLst>
          </p:cNvPr>
          <p:cNvSpPr/>
          <p:nvPr/>
        </p:nvSpPr>
        <p:spPr>
          <a:xfrm>
            <a:off x="2275748" y="2422525"/>
            <a:ext cx="634079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تسريب البيانات أدى لانخفاض الثقة بنسبة 45%، وتراجع الأسهم بـ 23%، وتغطية إعلامية سلبية واسعة.</a:t>
            </a:r>
            <a:endParaRPr kumimoji="0" lang="en-US" sz="1600" b="0" i="0" u="none" strike="noStrike" kern="0" cap="none" spc="0" normalizeH="0" baseline="0" noProof="0" dirty="0">
              <a:ln>
                <a:noFill/>
              </a:ln>
              <a:solidFill>
                <a:prstClr val="black"/>
              </a:solidFill>
              <a:effectLst/>
              <a:uLnTx/>
              <a:uFillTx/>
            </a:endParaRPr>
          </a:p>
        </p:txBody>
      </p:sp>
      <p:sp>
        <p:nvSpPr>
          <p:cNvPr id="19" name="Shape 8">
            <a:extLst>
              <a:ext uri="{FF2B5EF4-FFF2-40B4-BE49-F238E27FC236}">
                <a16:creationId xmlns:a16="http://schemas.microsoft.com/office/drawing/2014/main" id="{E59DEE60-2D63-F89D-E9D3-E2385727B9C0}"/>
              </a:ext>
            </a:extLst>
          </p:cNvPr>
          <p:cNvSpPr/>
          <p:nvPr/>
        </p:nvSpPr>
        <p:spPr>
          <a:xfrm>
            <a:off x="8813231" y="3666252"/>
            <a:ext cx="595313" cy="22860"/>
          </a:xfrm>
          <a:prstGeom prst="roundRect">
            <a:avLst>
              <a:gd name="adj" fmla="val 364651"/>
            </a:avLst>
          </a:prstGeom>
          <a:solidFill>
            <a:srgbClr val="B2D7E5"/>
          </a:solidFill>
          <a:ln/>
        </p:spPr>
        <p:txBody>
          <a:bodyPr/>
          <a:lstStyle/>
          <a:p>
            <a:endParaRPr lang=""/>
          </a:p>
        </p:txBody>
      </p:sp>
      <p:sp>
        <p:nvSpPr>
          <p:cNvPr id="20" name="Shape 9">
            <a:extLst>
              <a:ext uri="{FF2B5EF4-FFF2-40B4-BE49-F238E27FC236}">
                <a16:creationId xmlns:a16="http://schemas.microsoft.com/office/drawing/2014/main" id="{B59AF213-21BC-672D-846E-A98C09C3D4C0}"/>
              </a:ext>
            </a:extLst>
          </p:cNvPr>
          <p:cNvSpPr/>
          <p:nvPr/>
        </p:nvSpPr>
        <p:spPr>
          <a:xfrm>
            <a:off x="9385684" y="3454440"/>
            <a:ext cx="446484" cy="446484"/>
          </a:xfrm>
          <a:prstGeom prst="roundRect">
            <a:avLst>
              <a:gd name="adj" fmla="val 18670"/>
            </a:avLst>
          </a:prstGeom>
          <a:solidFill>
            <a:srgbClr val="CCF1FF"/>
          </a:solidFill>
          <a:ln w="7620">
            <a:solidFill>
              <a:srgbClr val="B2D7E5"/>
            </a:solidFill>
            <a:prstDash val="solid"/>
          </a:ln>
        </p:spPr>
        <p:txBody>
          <a:bodyPr/>
          <a:lstStyle/>
          <a:p>
            <a:endParaRPr lang=""/>
          </a:p>
        </p:txBody>
      </p:sp>
      <p:sp>
        <p:nvSpPr>
          <p:cNvPr id="21" name="Text 10">
            <a:extLst>
              <a:ext uri="{FF2B5EF4-FFF2-40B4-BE49-F238E27FC236}">
                <a16:creationId xmlns:a16="http://schemas.microsoft.com/office/drawing/2014/main" id="{5EA164A7-ADB9-45B3-DC66-C16C2CB45303}"/>
              </a:ext>
            </a:extLst>
          </p:cNvPr>
          <p:cNvSpPr/>
          <p:nvPr/>
        </p:nvSpPr>
        <p:spPr>
          <a:xfrm>
            <a:off x="9460098" y="3491647"/>
            <a:ext cx="297656" cy="372070"/>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a:t>
            </a:r>
            <a:endParaRPr kumimoji="0" lang="en-US" sz="2300" b="0" i="0" u="none" strike="noStrike" kern="0" cap="none" spc="0" normalizeH="0" baseline="0" noProof="0" dirty="0">
              <a:ln>
                <a:noFill/>
              </a:ln>
              <a:solidFill>
                <a:prstClr val="black"/>
              </a:solidFill>
              <a:effectLst/>
              <a:uLnTx/>
              <a:uFillTx/>
            </a:endParaRPr>
          </a:p>
        </p:txBody>
      </p:sp>
      <p:sp>
        <p:nvSpPr>
          <p:cNvPr id="22" name="Text 11">
            <a:extLst>
              <a:ext uri="{FF2B5EF4-FFF2-40B4-BE49-F238E27FC236}">
                <a16:creationId xmlns:a16="http://schemas.microsoft.com/office/drawing/2014/main" id="{B62D69BD-CF18-7A3E-496B-79123CB1C782}"/>
              </a:ext>
            </a:extLst>
          </p:cNvPr>
          <p:cNvSpPr/>
          <p:nvPr/>
        </p:nvSpPr>
        <p:spPr>
          <a:xfrm>
            <a:off x="5836788" y="3522662"/>
            <a:ext cx="2779752"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تحديد أصحاب المصلحة</a:t>
            </a:r>
            <a:endParaRPr kumimoji="0" lang="en-US" b="0" i="0" u="none" strike="noStrike" kern="0" cap="none" spc="0" normalizeH="0" baseline="0" noProof="0" dirty="0">
              <a:ln>
                <a:noFill/>
              </a:ln>
              <a:solidFill>
                <a:prstClr val="black"/>
              </a:solidFill>
              <a:effectLst/>
              <a:uLnTx/>
              <a:uFillTx/>
            </a:endParaRPr>
          </a:p>
        </p:txBody>
      </p:sp>
      <p:sp>
        <p:nvSpPr>
          <p:cNvPr id="30" name="Text 12">
            <a:extLst>
              <a:ext uri="{FF2B5EF4-FFF2-40B4-BE49-F238E27FC236}">
                <a16:creationId xmlns:a16="http://schemas.microsoft.com/office/drawing/2014/main" id="{26767C09-B7EE-0D33-0E97-950BA5A4FF82}"/>
              </a:ext>
            </a:extLst>
          </p:cNvPr>
          <p:cNvSpPr/>
          <p:nvPr/>
        </p:nvSpPr>
        <p:spPr>
          <a:xfrm>
            <a:off x="2275748" y="3951883"/>
            <a:ext cx="634079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المستخدمون المتضررون، المساهمون، الجهات التنظيمية، الموظفون، والإعلام.</a:t>
            </a:r>
            <a:endParaRPr kumimoji="0" lang="en-US" sz="1600" b="0" i="0" u="none" strike="noStrike" kern="0" cap="none" spc="0" normalizeH="0" baseline="0" noProof="0" dirty="0">
              <a:ln>
                <a:noFill/>
              </a:ln>
              <a:solidFill>
                <a:prstClr val="black"/>
              </a:solidFill>
              <a:effectLst/>
              <a:uLnTx/>
              <a:uFillTx/>
            </a:endParaRPr>
          </a:p>
        </p:txBody>
      </p:sp>
      <p:sp>
        <p:nvSpPr>
          <p:cNvPr id="31" name="Shape 13">
            <a:extLst>
              <a:ext uri="{FF2B5EF4-FFF2-40B4-BE49-F238E27FC236}">
                <a16:creationId xmlns:a16="http://schemas.microsoft.com/office/drawing/2014/main" id="{220A894B-9349-AA40-6CBA-AE3C2C07CB6E}"/>
              </a:ext>
            </a:extLst>
          </p:cNvPr>
          <p:cNvSpPr/>
          <p:nvPr/>
        </p:nvSpPr>
        <p:spPr>
          <a:xfrm>
            <a:off x="8813231" y="5195610"/>
            <a:ext cx="595313" cy="22860"/>
          </a:xfrm>
          <a:prstGeom prst="roundRect">
            <a:avLst>
              <a:gd name="adj" fmla="val 364651"/>
            </a:avLst>
          </a:prstGeom>
          <a:solidFill>
            <a:srgbClr val="B2D7E5"/>
          </a:solidFill>
          <a:ln/>
        </p:spPr>
        <p:txBody>
          <a:bodyPr/>
          <a:lstStyle/>
          <a:p>
            <a:endParaRPr lang=""/>
          </a:p>
        </p:txBody>
      </p:sp>
      <p:sp>
        <p:nvSpPr>
          <p:cNvPr id="32" name="Shape 14">
            <a:extLst>
              <a:ext uri="{FF2B5EF4-FFF2-40B4-BE49-F238E27FC236}">
                <a16:creationId xmlns:a16="http://schemas.microsoft.com/office/drawing/2014/main" id="{EEA10E4E-35C0-1428-D0E2-7385C6BE7C42}"/>
              </a:ext>
            </a:extLst>
          </p:cNvPr>
          <p:cNvSpPr/>
          <p:nvPr/>
        </p:nvSpPr>
        <p:spPr>
          <a:xfrm>
            <a:off x="9385684" y="4983797"/>
            <a:ext cx="446484" cy="446484"/>
          </a:xfrm>
          <a:prstGeom prst="roundRect">
            <a:avLst>
              <a:gd name="adj" fmla="val 18670"/>
            </a:avLst>
          </a:prstGeom>
          <a:solidFill>
            <a:srgbClr val="CCF1FF"/>
          </a:solidFill>
          <a:ln w="7620">
            <a:solidFill>
              <a:srgbClr val="B2D7E5"/>
            </a:solidFill>
            <a:prstDash val="solid"/>
          </a:ln>
        </p:spPr>
        <p:txBody>
          <a:bodyPr/>
          <a:lstStyle/>
          <a:p>
            <a:endParaRPr lang=""/>
          </a:p>
        </p:txBody>
      </p:sp>
      <p:sp>
        <p:nvSpPr>
          <p:cNvPr id="33" name="Text 15">
            <a:extLst>
              <a:ext uri="{FF2B5EF4-FFF2-40B4-BE49-F238E27FC236}">
                <a16:creationId xmlns:a16="http://schemas.microsoft.com/office/drawing/2014/main" id="{CC7AE250-77E5-ECE0-BA4C-32254D06E269}"/>
              </a:ext>
            </a:extLst>
          </p:cNvPr>
          <p:cNvSpPr/>
          <p:nvPr/>
        </p:nvSpPr>
        <p:spPr>
          <a:xfrm>
            <a:off x="9460098" y="5021004"/>
            <a:ext cx="297656" cy="372070"/>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a:t>
            </a:r>
            <a:endParaRPr kumimoji="0" lang="en-US" sz="2300" b="0" i="0" u="none" strike="noStrike" kern="0" cap="none" spc="0" normalizeH="0" baseline="0" noProof="0" dirty="0">
              <a:ln>
                <a:noFill/>
              </a:ln>
              <a:solidFill>
                <a:prstClr val="black"/>
              </a:solidFill>
              <a:effectLst/>
              <a:uLnTx/>
              <a:uFillTx/>
            </a:endParaRPr>
          </a:p>
        </p:txBody>
      </p:sp>
      <p:sp>
        <p:nvSpPr>
          <p:cNvPr id="34" name="Text 16">
            <a:extLst>
              <a:ext uri="{FF2B5EF4-FFF2-40B4-BE49-F238E27FC236}">
                <a16:creationId xmlns:a16="http://schemas.microsoft.com/office/drawing/2014/main" id="{0C9734BB-DC75-EFEA-6E67-7DEE58460004}"/>
              </a:ext>
            </a:extLst>
          </p:cNvPr>
          <p:cNvSpPr/>
          <p:nvPr/>
        </p:nvSpPr>
        <p:spPr>
          <a:xfrm>
            <a:off x="6135635" y="505202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الاستراتيجية</a:t>
            </a:r>
            <a:endParaRPr kumimoji="0" lang="en-US" b="0" i="0" u="none" strike="noStrike" kern="0" cap="none" spc="0" normalizeH="0" baseline="0" noProof="0" dirty="0">
              <a:ln>
                <a:noFill/>
              </a:ln>
              <a:solidFill>
                <a:prstClr val="black"/>
              </a:solidFill>
              <a:effectLst/>
              <a:uLnTx/>
              <a:uFillTx/>
            </a:endParaRPr>
          </a:p>
        </p:txBody>
      </p:sp>
      <p:sp>
        <p:nvSpPr>
          <p:cNvPr id="35" name="Text 17">
            <a:extLst>
              <a:ext uri="{FF2B5EF4-FFF2-40B4-BE49-F238E27FC236}">
                <a16:creationId xmlns:a16="http://schemas.microsoft.com/office/drawing/2014/main" id="{CF14C91C-3F33-75DC-9174-9858C43C73B8}"/>
              </a:ext>
            </a:extLst>
          </p:cNvPr>
          <p:cNvSpPr/>
          <p:nvPr/>
        </p:nvSpPr>
        <p:spPr>
          <a:xfrm>
            <a:off x="2275748" y="5481241"/>
            <a:ext cx="634079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شفافية كاملة، اعتذار رسمي، تعويضات فورية، تحديث أنظمة الأمان، حملة توعية بالإجراءات الجديدة.</a:t>
            </a:r>
            <a:endParaRPr kumimoji="0" lang="en-US" sz="1600" b="0" i="0" u="none" strike="noStrike" kern="0" cap="none" spc="0" normalizeH="0" baseline="0" noProof="0" dirty="0">
              <a:ln>
                <a:noFill/>
              </a:ln>
              <a:solidFill>
                <a:prstClr val="black"/>
              </a:solidFill>
              <a:effectLst/>
              <a:uLnTx/>
              <a:uFillTx/>
            </a:endParaRPr>
          </a:p>
        </p:txBody>
      </p:sp>
      <p:sp>
        <p:nvSpPr>
          <p:cNvPr id="36" name="Shape 18">
            <a:extLst>
              <a:ext uri="{FF2B5EF4-FFF2-40B4-BE49-F238E27FC236}">
                <a16:creationId xmlns:a16="http://schemas.microsoft.com/office/drawing/2014/main" id="{C7C23EFE-F3FE-9B3D-8ACB-39272790BBDF}"/>
              </a:ext>
            </a:extLst>
          </p:cNvPr>
          <p:cNvSpPr/>
          <p:nvPr/>
        </p:nvSpPr>
        <p:spPr>
          <a:xfrm>
            <a:off x="8813231" y="6724967"/>
            <a:ext cx="595313" cy="22860"/>
          </a:xfrm>
          <a:prstGeom prst="roundRect">
            <a:avLst>
              <a:gd name="adj" fmla="val 364651"/>
            </a:avLst>
          </a:prstGeom>
          <a:solidFill>
            <a:srgbClr val="B2D7E5"/>
          </a:solidFill>
          <a:ln/>
        </p:spPr>
        <p:txBody>
          <a:bodyPr/>
          <a:lstStyle/>
          <a:p>
            <a:endParaRPr lang=""/>
          </a:p>
        </p:txBody>
      </p:sp>
      <p:sp>
        <p:nvSpPr>
          <p:cNvPr id="37" name="Shape 19">
            <a:extLst>
              <a:ext uri="{FF2B5EF4-FFF2-40B4-BE49-F238E27FC236}">
                <a16:creationId xmlns:a16="http://schemas.microsoft.com/office/drawing/2014/main" id="{CE4E414A-EFCD-F407-0A1F-2F22015E35F6}"/>
              </a:ext>
            </a:extLst>
          </p:cNvPr>
          <p:cNvSpPr/>
          <p:nvPr/>
        </p:nvSpPr>
        <p:spPr>
          <a:xfrm>
            <a:off x="9385684" y="6513155"/>
            <a:ext cx="446484" cy="446484"/>
          </a:xfrm>
          <a:prstGeom prst="roundRect">
            <a:avLst>
              <a:gd name="adj" fmla="val 18670"/>
            </a:avLst>
          </a:prstGeom>
          <a:solidFill>
            <a:srgbClr val="CCF1FF"/>
          </a:solidFill>
          <a:ln w="7620">
            <a:solidFill>
              <a:srgbClr val="B2D7E5"/>
            </a:solidFill>
            <a:prstDash val="solid"/>
          </a:ln>
        </p:spPr>
        <p:txBody>
          <a:bodyPr/>
          <a:lstStyle/>
          <a:p>
            <a:endParaRPr lang=""/>
          </a:p>
        </p:txBody>
      </p:sp>
      <p:sp>
        <p:nvSpPr>
          <p:cNvPr id="38" name="Text 20">
            <a:extLst>
              <a:ext uri="{FF2B5EF4-FFF2-40B4-BE49-F238E27FC236}">
                <a16:creationId xmlns:a16="http://schemas.microsoft.com/office/drawing/2014/main" id="{AA8B579D-9CBC-7499-065D-E18BF5CC434A}"/>
              </a:ext>
            </a:extLst>
          </p:cNvPr>
          <p:cNvSpPr/>
          <p:nvPr/>
        </p:nvSpPr>
        <p:spPr>
          <a:xfrm>
            <a:off x="9460098" y="6550362"/>
            <a:ext cx="297656" cy="372070"/>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a:t>
            </a:r>
            <a:endParaRPr kumimoji="0" lang="en-US" sz="2300" b="0" i="0" u="none" strike="noStrike" kern="0" cap="none" spc="0" normalizeH="0" baseline="0" noProof="0" dirty="0">
              <a:ln>
                <a:noFill/>
              </a:ln>
              <a:solidFill>
                <a:prstClr val="black"/>
              </a:solidFill>
              <a:effectLst/>
              <a:uLnTx/>
              <a:uFillTx/>
            </a:endParaRPr>
          </a:p>
        </p:txBody>
      </p:sp>
      <p:sp>
        <p:nvSpPr>
          <p:cNvPr id="39" name="Text 21">
            <a:extLst>
              <a:ext uri="{FF2B5EF4-FFF2-40B4-BE49-F238E27FC236}">
                <a16:creationId xmlns:a16="http://schemas.microsoft.com/office/drawing/2014/main" id="{40A6E76C-EB10-ED67-B1E4-3C2F8F03A449}"/>
              </a:ext>
            </a:extLst>
          </p:cNvPr>
          <p:cNvSpPr/>
          <p:nvPr/>
        </p:nvSpPr>
        <p:spPr>
          <a:xfrm>
            <a:off x="6135635" y="658137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النتائج</a:t>
            </a:r>
            <a:endParaRPr kumimoji="0" lang="en-US" b="0" i="0" u="none" strike="noStrike" kern="0" cap="none" spc="0" normalizeH="0" baseline="0" noProof="0" dirty="0">
              <a:ln>
                <a:noFill/>
              </a:ln>
              <a:solidFill>
                <a:prstClr val="black"/>
              </a:solidFill>
              <a:effectLst/>
              <a:uLnTx/>
              <a:uFillTx/>
            </a:endParaRPr>
          </a:p>
        </p:txBody>
      </p:sp>
      <p:sp>
        <p:nvSpPr>
          <p:cNvPr id="40" name="Text 22">
            <a:extLst>
              <a:ext uri="{FF2B5EF4-FFF2-40B4-BE49-F238E27FC236}">
                <a16:creationId xmlns:a16="http://schemas.microsoft.com/office/drawing/2014/main" id="{A054F8A6-9305-97D0-7BAA-411216B75F2B}"/>
              </a:ext>
            </a:extLst>
          </p:cNvPr>
          <p:cNvSpPr/>
          <p:nvPr/>
        </p:nvSpPr>
        <p:spPr>
          <a:xfrm>
            <a:off x="2275748" y="7010598"/>
            <a:ext cx="634079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استعادة 70% من الثقة خلال 6 أشهر، وتحسين السمعة من خلال الشفافية والإجراءات الفعلية.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449164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C2A7F-8ECF-9AEC-64FD-4D0796713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40CFC6-E044-67DA-6394-8046326013C6}"/>
              </a:ext>
            </a:extLst>
          </p:cNvPr>
          <p:cNvSpPr/>
          <p:nvPr/>
        </p:nvSpPr>
        <p:spPr>
          <a:xfrm>
            <a:off x="332475" y="1216980"/>
            <a:ext cx="14164989" cy="6818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ar-EG" sz="1600" b="0" i="0" u="none" strike="noStrike" kern="0" cap="none" spc="0" normalizeH="0" baseline="0" noProof="0">
                <a:ln>
                  <a:noFill/>
                </a:ln>
                <a:solidFill>
                  <a:prstClr val="white"/>
                </a:solidFill>
                <a:effectLst/>
                <a:uLnTx/>
                <a:uFillTx/>
                <a:latin typeface="Alexandria" pitchFamily="34" charset="0"/>
                <a:ea typeface="Alexandria" pitchFamily="34" charset="-122"/>
                <a:cs typeface="Alexandria" pitchFamily="34" charset="-120"/>
              </a:rPr>
              <a:t>رابعاً</a:t>
            </a:r>
            <a:endParaRPr kumimoji="0" lang="en-US" sz="1600" b="0" i="0" u="none" strike="noStrike" kern="0" cap="none" spc="0" normalizeH="0" baseline="0" noProof="0" dirty="0">
              <a:ln>
                <a:noFill/>
              </a:ln>
              <a:solidFill>
                <a:prstClr val="white"/>
              </a:solidFill>
              <a:effectLst/>
              <a:uLnTx/>
              <a:uFillTx/>
              <a:latin typeface="Calibri"/>
              <a:ea typeface="+mn-ea"/>
              <a:cs typeface="+mn-cs"/>
            </a:endParaRPr>
          </a:p>
        </p:txBody>
      </p:sp>
      <p:sp>
        <p:nvSpPr>
          <p:cNvPr id="18" name="Rectangle 17">
            <a:extLst>
              <a:ext uri="{FF2B5EF4-FFF2-40B4-BE49-F238E27FC236}">
                <a16:creationId xmlns:a16="http://schemas.microsoft.com/office/drawing/2014/main" id="{E20926B3-0DD9-87DC-5544-BB018256CFC5}"/>
              </a:ext>
            </a:extLst>
          </p:cNvPr>
          <p:cNvSpPr/>
          <p:nvPr/>
        </p:nvSpPr>
        <p:spPr>
          <a:xfrm>
            <a:off x="3151414" y="517854"/>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D841898-F756-4393-438A-3920579C734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12" name="Text 0">
            <a:extLst>
              <a:ext uri="{FF2B5EF4-FFF2-40B4-BE49-F238E27FC236}">
                <a16:creationId xmlns:a16="http://schemas.microsoft.com/office/drawing/2014/main" id="{6999DB59-706C-AB6B-52BD-018C8AEEE200}"/>
              </a:ext>
            </a:extLst>
          </p:cNvPr>
          <p:cNvSpPr/>
          <p:nvPr/>
        </p:nvSpPr>
        <p:spPr>
          <a:xfrm>
            <a:off x="8208732" y="716843"/>
            <a:ext cx="5534858" cy="383381"/>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lang="ar-EG" sz="2000" b="1" kern="0" dirty="0">
                <a:solidFill>
                  <a:srgbClr val="00B0F0"/>
                </a:solidFill>
                <a:latin typeface="Alexandria Bold" pitchFamily="34" charset="0"/>
                <a:ea typeface="Alexandria Bold" pitchFamily="34" charset="-122"/>
                <a:cs typeface="Alexandria Bold" pitchFamily="34" charset="-120"/>
              </a:rPr>
              <a:t>تابع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مكونات الاستراتيجية</a:t>
            </a:r>
          </a:p>
          <a:p>
            <a:pPr marL="0" marR="0" lvl="0" indent="0" algn="r" defTabSz="914400" rtl="1" eaLnBrk="1" fontAlgn="auto" latinLnBrk="0" hangingPunct="1">
              <a:lnSpc>
                <a:spcPts val="3000"/>
              </a:lnSpc>
              <a:spcBef>
                <a:spcPts val="0"/>
              </a:spcBef>
              <a:spcAft>
                <a:spcPts val="0"/>
              </a:spcAft>
              <a:buClrTx/>
              <a:buSzTx/>
              <a:buFontTx/>
              <a:buNone/>
              <a:tabLst/>
              <a:defRPr/>
            </a:pPr>
            <a:r>
              <a:rPr lang="ar-EG" sz="2000" b="1" kern="0" dirty="0">
                <a:solidFill>
                  <a:srgbClr val="00B0F0"/>
                </a:solidFill>
                <a:latin typeface="Alexandria Bold" pitchFamily="34" charset="0"/>
                <a:ea typeface="Alexandria Bold" pitchFamily="34" charset="-122"/>
                <a:cs typeface="Alexandria Bold" pitchFamily="34" charset="-120"/>
              </a:rPr>
              <a:t>  </a:t>
            </a:r>
            <a:endPar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endParaRPr>
          </a:p>
          <a:p>
            <a:pPr marL="0" marR="0" lvl="0" indent="0" algn="r" defTabSz="914400" rtl="1" eaLnBrk="1" fontAlgn="auto" latinLnBrk="0" hangingPunct="1">
              <a:lnSpc>
                <a:spcPts val="3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استراتيجية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الرسالة: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المواءمة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الثقافية</a:t>
            </a:r>
            <a:endParaRPr kumimoji="0" lang="en-US" sz="2000" b="0" i="0" u="none" strike="noStrike" kern="0" cap="none" spc="0" normalizeH="0" baseline="0" noProof="0" dirty="0">
              <a:ln>
                <a:noFill/>
              </a:ln>
              <a:solidFill>
                <a:srgbClr val="00B0F0"/>
              </a:solidFill>
              <a:effectLst/>
              <a:uLnTx/>
              <a:uFillTx/>
            </a:endParaRPr>
          </a:p>
        </p:txBody>
      </p:sp>
      <p:sp>
        <p:nvSpPr>
          <p:cNvPr id="13" name="Text 1">
            <a:extLst>
              <a:ext uri="{FF2B5EF4-FFF2-40B4-BE49-F238E27FC236}">
                <a16:creationId xmlns:a16="http://schemas.microsoft.com/office/drawing/2014/main" id="{F31CE237-AFA7-0E7B-AA07-6D1BA7D5D8FC}"/>
              </a:ext>
            </a:extLst>
          </p:cNvPr>
          <p:cNvSpPr/>
          <p:nvPr/>
        </p:nvSpPr>
        <p:spPr>
          <a:xfrm>
            <a:off x="808315" y="2410621"/>
            <a:ext cx="7239721" cy="246123"/>
          </a:xfrm>
          <a:prstGeom prst="rect">
            <a:avLst/>
          </a:prstGeom>
          <a:noFill/>
          <a:ln/>
        </p:spPr>
        <p:txBody>
          <a:bodyPr wrap="none" lIns="0" tIns="0" rIns="0" bIns="0" rtlCol="0" anchor="t"/>
          <a:lstStyle/>
          <a:p>
            <a:pPr marL="0" marR="0" lvl="0" indent="0" algn="r" defTabSz="914400" rtl="1" eaLnBrk="1" fontAlgn="auto" latinLnBrk="0" hangingPunct="1">
              <a:lnSpc>
                <a:spcPts val="19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مواءمة لغة الحملة مع القيم الثقافية للجمهور أمر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حاسم</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1900"/>
              </a:lnSpc>
              <a:spcBef>
                <a:spcPts val="0"/>
              </a:spcBef>
              <a:spcAft>
                <a:spcPts val="0"/>
              </a:spcAft>
              <a:buClrTx/>
              <a:buSzTx/>
              <a:buFontTx/>
              <a:buNone/>
              <a:tabLst/>
              <a:defRPr/>
            </a:pP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لنجاح</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الحملة. الرسالة الفعالة تراعي:</a:t>
            </a:r>
            <a:endParaRPr kumimoji="0" lang="en-US" sz="1600" b="0" i="0" u="none" strike="noStrike" kern="0" cap="none" spc="0" normalizeH="0" baseline="0" noProof="0" dirty="0">
              <a:ln>
                <a:noFill/>
              </a:ln>
              <a:solidFill>
                <a:prstClr val="black"/>
              </a:solidFill>
              <a:effectLst/>
              <a:uLnTx/>
              <a:uFillTx/>
            </a:endParaRPr>
          </a:p>
        </p:txBody>
      </p:sp>
      <p:sp>
        <p:nvSpPr>
          <p:cNvPr id="14" name="Text 2">
            <a:extLst>
              <a:ext uri="{FF2B5EF4-FFF2-40B4-BE49-F238E27FC236}">
                <a16:creationId xmlns:a16="http://schemas.microsoft.com/office/drawing/2014/main" id="{C480BA22-6759-DC56-7DD6-D9E978AC2994}"/>
              </a:ext>
            </a:extLst>
          </p:cNvPr>
          <p:cNvSpPr/>
          <p:nvPr/>
        </p:nvSpPr>
        <p:spPr>
          <a:xfrm>
            <a:off x="1059736" y="3460599"/>
            <a:ext cx="6514862" cy="245269"/>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اللغة والأسلوب:</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استخدام لهجة ومفردات مألوفة للجمهور</a:t>
            </a:r>
            <a:endParaRPr kumimoji="0" lang="en-US" sz="1600" b="0" i="0" u="none" strike="noStrike" kern="0" cap="none" spc="0" normalizeH="0" baseline="0" noProof="0" dirty="0">
              <a:ln>
                <a:noFill/>
              </a:ln>
              <a:solidFill>
                <a:prstClr val="black"/>
              </a:solidFill>
              <a:effectLst/>
              <a:uLnTx/>
              <a:uFillTx/>
            </a:endParaRPr>
          </a:p>
        </p:txBody>
      </p:sp>
      <p:sp>
        <p:nvSpPr>
          <p:cNvPr id="15" name="Text 3">
            <a:extLst>
              <a:ext uri="{FF2B5EF4-FFF2-40B4-BE49-F238E27FC236}">
                <a16:creationId xmlns:a16="http://schemas.microsoft.com/office/drawing/2014/main" id="{E0AAC872-F640-2D8C-08CB-7A31C455CF41}"/>
              </a:ext>
            </a:extLst>
          </p:cNvPr>
          <p:cNvSpPr/>
          <p:nvPr/>
        </p:nvSpPr>
        <p:spPr>
          <a:xfrm>
            <a:off x="1059736" y="3832296"/>
            <a:ext cx="6514862" cy="245269"/>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القيم الثقافية: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احترام العادات والتقاليد والمعتقدات</a:t>
            </a:r>
            <a:endParaRPr kumimoji="0" lang="en-US" sz="1600" b="0" i="0" u="none" strike="noStrike" kern="0" cap="none" spc="0" normalizeH="0" baseline="0" noProof="0" dirty="0">
              <a:ln>
                <a:noFill/>
              </a:ln>
              <a:solidFill>
                <a:prstClr val="black"/>
              </a:solidFill>
              <a:effectLst/>
              <a:uLnTx/>
              <a:uFillTx/>
            </a:endParaRPr>
          </a:p>
        </p:txBody>
      </p:sp>
      <p:sp>
        <p:nvSpPr>
          <p:cNvPr id="16" name="Text 4">
            <a:extLst>
              <a:ext uri="{FF2B5EF4-FFF2-40B4-BE49-F238E27FC236}">
                <a16:creationId xmlns:a16="http://schemas.microsoft.com/office/drawing/2014/main" id="{ECE843AA-D1FD-4D25-F21C-8215274A69A0}"/>
              </a:ext>
            </a:extLst>
          </p:cNvPr>
          <p:cNvSpPr/>
          <p:nvPr/>
        </p:nvSpPr>
        <p:spPr>
          <a:xfrm>
            <a:off x="1059736" y="4259434"/>
            <a:ext cx="6514862" cy="245269"/>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الرموز والإشارات:</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استخدام رموز ذات معنى إيجابي في الثقافة المحلية</a:t>
            </a:r>
            <a:endParaRPr kumimoji="0" lang="en-US" sz="1600" b="0" i="0" u="none" strike="noStrike" kern="0" cap="none" spc="0" normalizeH="0" baseline="0" noProof="0" dirty="0">
              <a:ln>
                <a:noFill/>
              </a:ln>
              <a:solidFill>
                <a:prstClr val="black"/>
              </a:solidFill>
              <a:effectLst/>
              <a:uLnTx/>
              <a:uFillTx/>
            </a:endParaRPr>
          </a:p>
        </p:txBody>
      </p:sp>
      <p:sp>
        <p:nvSpPr>
          <p:cNvPr id="17" name="Text 5">
            <a:extLst>
              <a:ext uri="{FF2B5EF4-FFF2-40B4-BE49-F238E27FC236}">
                <a16:creationId xmlns:a16="http://schemas.microsoft.com/office/drawing/2014/main" id="{0E2D68DA-BDB5-F3B7-D526-ECADDF4E610D}"/>
              </a:ext>
            </a:extLst>
          </p:cNvPr>
          <p:cNvSpPr/>
          <p:nvPr/>
        </p:nvSpPr>
        <p:spPr>
          <a:xfrm>
            <a:off x="1059736" y="4694024"/>
            <a:ext cx="6514862" cy="245269"/>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السياق الاجتماعي: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فهم الظروف الاجتماعية والاقتصادية</a:t>
            </a:r>
            <a:endParaRPr kumimoji="0" lang="en-US" sz="1600" b="0" i="0" u="none" strike="noStrike" kern="0" cap="none" spc="0" normalizeH="0" baseline="0" noProof="0" dirty="0">
              <a:ln>
                <a:noFill/>
              </a:ln>
              <a:solidFill>
                <a:prstClr val="black"/>
              </a:solidFill>
              <a:effectLst/>
              <a:uLnTx/>
              <a:uFillTx/>
            </a:endParaRPr>
          </a:p>
        </p:txBody>
      </p:sp>
      <p:sp>
        <p:nvSpPr>
          <p:cNvPr id="19" name="Text 6">
            <a:extLst>
              <a:ext uri="{FF2B5EF4-FFF2-40B4-BE49-F238E27FC236}">
                <a16:creationId xmlns:a16="http://schemas.microsoft.com/office/drawing/2014/main" id="{B482360D-C143-6689-6297-9F0C3B404206}"/>
              </a:ext>
            </a:extLst>
          </p:cNvPr>
          <p:cNvSpPr/>
          <p:nvPr/>
        </p:nvSpPr>
        <p:spPr>
          <a:xfrm>
            <a:off x="1059736" y="5123287"/>
            <a:ext cx="6514862" cy="245269"/>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الحساسيات:</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تجنب المواضيع المحظورة أو المثيرة للجدل</a:t>
            </a:r>
            <a:endParaRPr kumimoji="0" lang="en-US" sz="1600" b="0" i="0" u="none" strike="noStrike" kern="0" cap="none" spc="0" normalizeH="0" baseline="0" noProof="0" dirty="0">
              <a:ln>
                <a:noFill/>
              </a:ln>
              <a:solidFill>
                <a:prstClr val="black"/>
              </a:solidFill>
              <a:effectLst/>
              <a:uLnTx/>
              <a:uFillTx/>
            </a:endParaRPr>
          </a:p>
        </p:txBody>
      </p:sp>
      <p:pic>
        <p:nvPicPr>
          <p:cNvPr id="20" name="Image 0" descr="preencoded.png">
            <a:extLst>
              <a:ext uri="{FF2B5EF4-FFF2-40B4-BE49-F238E27FC236}">
                <a16:creationId xmlns:a16="http://schemas.microsoft.com/office/drawing/2014/main" id="{EFB3026F-A1EC-34B6-A321-D09E520A68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297" y="2354733"/>
            <a:ext cx="4565055" cy="4565055"/>
          </a:xfrm>
          <a:prstGeom prst="rect">
            <a:avLst/>
          </a:prstGeom>
        </p:spPr>
      </p:pic>
      <p:sp>
        <p:nvSpPr>
          <p:cNvPr id="21" name="Shape 7">
            <a:extLst>
              <a:ext uri="{FF2B5EF4-FFF2-40B4-BE49-F238E27FC236}">
                <a16:creationId xmlns:a16="http://schemas.microsoft.com/office/drawing/2014/main" id="{32318AB7-32E4-BEEE-684E-BC609F258F9C}"/>
              </a:ext>
            </a:extLst>
          </p:cNvPr>
          <p:cNvSpPr/>
          <p:nvPr/>
        </p:nvSpPr>
        <p:spPr>
          <a:xfrm>
            <a:off x="655082" y="7150613"/>
            <a:ext cx="13642843" cy="651272"/>
          </a:xfrm>
          <a:prstGeom prst="roundRect">
            <a:avLst>
              <a:gd name="adj" fmla="val 0"/>
            </a:avLst>
          </a:prstGeom>
          <a:solidFill>
            <a:srgbClr val="B3EAFF"/>
          </a:solidFill>
          <a:ln/>
        </p:spPr>
        <p:txBody>
          <a:bodyPr/>
          <a:lstStyle/>
          <a:p>
            <a:endParaRPr lang=""/>
          </a:p>
        </p:txBody>
      </p:sp>
      <p:pic>
        <p:nvPicPr>
          <p:cNvPr id="22" name="Image 1" descr="preencoded.png">
            <a:extLst>
              <a:ext uri="{FF2B5EF4-FFF2-40B4-BE49-F238E27FC236}">
                <a16:creationId xmlns:a16="http://schemas.microsoft.com/office/drawing/2014/main" id="{3C68860A-8CB3-74A7-4AD9-9DB16FB4D67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8315" y="9242346"/>
            <a:ext cx="191572" cy="153233"/>
          </a:xfrm>
          <a:prstGeom prst="rect">
            <a:avLst/>
          </a:prstGeom>
        </p:spPr>
      </p:pic>
      <p:sp>
        <p:nvSpPr>
          <p:cNvPr id="23" name="Text 8">
            <a:extLst>
              <a:ext uri="{FF2B5EF4-FFF2-40B4-BE49-F238E27FC236}">
                <a16:creationId xmlns:a16="http://schemas.microsoft.com/office/drawing/2014/main" id="{9957750D-54A6-5C1E-2028-FE58CED1A72F}"/>
              </a:ext>
            </a:extLst>
          </p:cNvPr>
          <p:cNvSpPr/>
          <p:nvPr/>
        </p:nvSpPr>
        <p:spPr>
          <a:xfrm>
            <a:off x="1306354" y="7384125"/>
            <a:ext cx="12752546" cy="245269"/>
          </a:xfrm>
          <a:prstGeom prst="rect">
            <a:avLst/>
          </a:prstGeom>
          <a:noFill/>
          <a:ln/>
        </p:spPr>
        <p:txBody>
          <a:bodyPr wrap="none" lIns="0" tIns="0" rIns="0" bIns="0" rtlCol="0" anchor="t"/>
          <a:lstStyle/>
          <a:p>
            <a:pPr marL="0" marR="0" lvl="0" indent="0" algn="r" defTabSz="914400" rtl="1" eaLnBrk="1" fontAlgn="auto" latinLnBrk="0" hangingPunct="1">
              <a:lnSpc>
                <a:spcPts val="19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قاعدة ذهبية: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"فكر عالمياً، تصرف محلياً" (Think Global, Act Local) - الرسالة قد تكون عالمية في جوهرها، لكن تنفيذها يجب أن يكون محلياً في طابعه.</a:t>
            </a:r>
            <a:endParaRPr kumimoji="0" lang="en-US" sz="1600" b="0" i="0" u="none" strike="noStrike" kern="0" cap="none" spc="0" normalizeH="0" baseline="0" noProof="0" dirty="0">
              <a:ln>
                <a:noFill/>
              </a:ln>
              <a:solidFill>
                <a:prstClr val="black"/>
              </a:solidFill>
              <a:effectLst/>
              <a:uLnTx/>
              <a:uFillTx/>
            </a:endParaRPr>
          </a:p>
        </p:txBody>
      </p:sp>
      <p:sp>
        <p:nvSpPr>
          <p:cNvPr id="6" name="Text 1">
            <a:extLst>
              <a:ext uri="{FF2B5EF4-FFF2-40B4-BE49-F238E27FC236}">
                <a16:creationId xmlns:a16="http://schemas.microsoft.com/office/drawing/2014/main" id="{44AF62B5-E626-B814-3667-AE84FA7C8DE0}"/>
              </a:ext>
            </a:extLst>
          </p:cNvPr>
          <p:cNvSpPr/>
          <p:nvPr/>
        </p:nvSpPr>
        <p:spPr>
          <a:xfrm>
            <a:off x="-2257544" y="1204435"/>
            <a:ext cx="6514862" cy="245269"/>
          </a:xfrm>
          <a:prstGeom prst="rect">
            <a:avLst/>
          </a:prstGeom>
          <a:noFill/>
          <a:ln/>
        </p:spPr>
        <p:txBody>
          <a:bodyPr wrap="none" lIns="0" tIns="0" rIns="0" bIns="0" rtlCol="0" anchor="t"/>
          <a:lstStyle/>
          <a:p>
            <a:pPr marL="0" marR="0" lvl="0" indent="0" algn="r" defTabSz="914400" rtl="1" eaLnBrk="1" fontAlgn="auto" latinLnBrk="0" hangingPunct="1">
              <a:lnSpc>
                <a:spcPts val="1900"/>
              </a:lnSpc>
              <a:spcBef>
                <a:spcPts val="0"/>
              </a:spcBef>
              <a:spcAft>
                <a:spcPts val="0"/>
              </a:spcAft>
              <a:buClrTx/>
              <a:buSzTx/>
              <a:buFontTx/>
              <a:buNone/>
              <a:tabLst/>
              <a:defRPr/>
            </a:pPr>
            <a:r>
              <a:rPr kumimoji="0" lang="ar-EG" sz="1600" b="0" i="0" u="none" strike="noStrike" kern="0" cap="none" spc="0" normalizeH="0" baseline="0" noProof="0" dirty="0">
                <a:ln>
                  <a:noFill/>
                </a:ln>
                <a:solidFill>
                  <a:schemeClr val="bg1"/>
                </a:solidFill>
                <a:effectLst/>
                <a:uLnTx/>
                <a:uFillTx/>
                <a:latin typeface="Alexandria" pitchFamily="34" charset="0"/>
                <a:ea typeface="Alexandria" pitchFamily="34" charset="-122"/>
                <a:cs typeface="Alexandria" pitchFamily="34" charset="-120"/>
              </a:rPr>
              <a:t>خامساً</a:t>
            </a:r>
            <a:endParaRPr kumimoji="0" lang="en-US" sz="1600" b="0" i="0" u="none" strike="noStrike" kern="0" cap="none" spc="0" normalizeH="0" baseline="0" noProof="0" dirty="0">
              <a:ln>
                <a:noFill/>
              </a:ln>
              <a:solidFill>
                <a:schemeClr val="bg1"/>
              </a:solidFill>
              <a:effectLst/>
              <a:uLnTx/>
              <a:uFillTx/>
            </a:endParaRPr>
          </a:p>
        </p:txBody>
      </p:sp>
      <p:sp>
        <p:nvSpPr>
          <p:cNvPr id="8" name="Text 1">
            <a:extLst>
              <a:ext uri="{FF2B5EF4-FFF2-40B4-BE49-F238E27FC236}">
                <a16:creationId xmlns:a16="http://schemas.microsoft.com/office/drawing/2014/main" id="{DAEE1E0F-31C0-03BA-C2F2-B26E41D8FEAC}"/>
              </a:ext>
            </a:extLst>
          </p:cNvPr>
          <p:cNvSpPr/>
          <p:nvPr/>
        </p:nvSpPr>
        <p:spPr>
          <a:xfrm>
            <a:off x="-2572930" y="1250409"/>
            <a:ext cx="6514862" cy="245269"/>
          </a:xfrm>
          <a:prstGeom prst="rect">
            <a:avLst/>
          </a:prstGeom>
          <a:noFill/>
          <a:ln/>
        </p:spPr>
        <p:txBody>
          <a:bodyPr wrap="none" lIns="0" tIns="0" rIns="0" bIns="0" rtlCol="0" anchor="t"/>
          <a:lstStyle/>
          <a:p>
            <a:pPr marL="0" marR="0" lvl="0" indent="0" algn="r" defTabSz="914400" rtl="1" eaLnBrk="1" fontAlgn="auto" latinLnBrk="0" hangingPunct="1">
              <a:lnSpc>
                <a:spcPts val="1900"/>
              </a:lnSpc>
              <a:spcBef>
                <a:spcPts val="0"/>
              </a:spcBef>
              <a:spcAft>
                <a:spcPts val="0"/>
              </a:spcAft>
              <a:buClrTx/>
              <a:buSzTx/>
              <a:buFontTx/>
              <a:buNone/>
              <a:tabLst/>
              <a:defRPr/>
            </a:pPr>
            <a:endParaRPr kumimoji="0" lang="en-US" sz="1600" b="0" i="0" u="none" strike="noStrike" kern="0"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28844205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9F692-D051-8AEA-D774-5340DF1AAC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5C6EC-5A93-9E13-0C85-A3B34B550B7B}"/>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DADCDBA-35BF-40F9-4BCE-D4FFD44C7838}"/>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F733A6F-EBC7-D4B2-F354-198120EBDE8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12" name="Text 0">
            <a:extLst>
              <a:ext uri="{FF2B5EF4-FFF2-40B4-BE49-F238E27FC236}">
                <a16:creationId xmlns:a16="http://schemas.microsoft.com/office/drawing/2014/main" id="{3BF47D1A-715A-3683-4540-683493525769}"/>
              </a:ext>
            </a:extLst>
          </p:cNvPr>
          <p:cNvSpPr/>
          <p:nvPr/>
        </p:nvSpPr>
        <p:spPr>
          <a:xfrm>
            <a:off x="4018844" y="809333"/>
            <a:ext cx="9874091"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دراسة حالة: فشل حملات بسبب سوء الفهم الثقافي</a:t>
            </a:r>
            <a:endParaRPr kumimoji="0" lang="en-US" sz="2000" b="0" i="0" u="none" strike="noStrike" kern="0" cap="none" spc="0" normalizeH="0" baseline="0" noProof="0" dirty="0">
              <a:ln>
                <a:noFill/>
              </a:ln>
              <a:solidFill>
                <a:srgbClr val="00B0F0"/>
              </a:solidFill>
              <a:effectLst/>
              <a:uLnTx/>
              <a:uFillTx/>
            </a:endParaRPr>
          </a:p>
        </p:txBody>
      </p:sp>
      <p:sp>
        <p:nvSpPr>
          <p:cNvPr id="13" name="Shape 1">
            <a:extLst>
              <a:ext uri="{FF2B5EF4-FFF2-40B4-BE49-F238E27FC236}">
                <a16:creationId xmlns:a16="http://schemas.microsoft.com/office/drawing/2014/main" id="{5AC6B2D4-4F78-2FB9-B17E-44ED89202216}"/>
              </a:ext>
            </a:extLst>
          </p:cNvPr>
          <p:cNvSpPr/>
          <p:nvPr/>
        </p:nvSpPr>
        <p:spPr>
          <a:xfrm>
            <a:off x="762292" y="1986677"/>
            <a:ext cx="64222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14" name="Shape 2">
            <a:extLst>
              <a:ext uri="{FF2B5EF4-FFF2-40B4-BE49-F238E27FC236}">
                <a16:creationId xmlns:a16="http://schemas.microsoft.com/office/drawing/2014/main" id="{78A785A7-9775-1105-8B70-67286ECF1F3F}"/>
              </a:ext>
            </a:extLst>
          </p:cNvPr>
          <p:cNvSpPr/>
          <p:nvPr/>
        </p:nvSpPr>
        <p:spPr>
          <a:xfrm>
            <a:off x="759135" y="1986677"/>
            <a:ext cx="91440" cy="1824276"/>
          </a:xfrm>
          <a:prstGeom prst="roundRect">
            <a:avLst>
              <a:gd name="adj" fmla="val 91163"/>
            </a:avLst>
          </a:prstGeom>
          <a:solidFill>
            <a:srgbClr val="00AEEF"/>
          </a:solidFill>
          <a:ln/>
        </p:spPr>
        <p:txBody>
          <a:bodyPr/>
          <a:lstStyle/>
          <a:p>
            <a:endParaRPr lang=""/>
          </a:p>
        </p:txBody>
      </p:sp>
      <p:sp>
        <p:nvSpPr>
          <p:cNvPr id="15" name="Text 3">
            <a:extLst>
              <a:ext uri="{FF2B5EF4-FFF2-40B4-BE49-F238E27FC236}">
                <a16:creationId xmlns:a16="http://schemas.microsoft.com/office/drawing/2014/main" id="{039BD72B-345D-C701-3D15-E832926EB60F}"/>
              </a:ext>
            </a:extLst>
          </p:cNvPr>
          <p:cNvSpPr/>
          <p:nvPr/>
        </p:nvSpPr>
        <p:spPr>
          <a:xfrm>
            <a:off x="1037868" y="2099583"/>
            <a:ext cx="365319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Pepsi - Kendall Jenner (2017)</a:t>
            </a:r>
            <a:endParaRPr kumimoji="0" lang="en-US" b="0" i="0" u="none" strike="noStrike" kern="0" cap="none" spc="0" normalizeH="0" baseline="0" noProof="0" dirty="0">
              <a:ln>
                <a:noFill/>
              </a:ln>
              <a:solidFill>
                <a:prstClr val="black"/>
              </a:solidFill>
              <a:effectLst/>
              <a:uLnTx/>
              <a:uFillTx/>
            </a:endParaRPr>
          </a:p>
        </p:txBody>
      </p:sp>
      <p:sp>
        <p:nvSpPr>
          <p:cNvPr id="16" name="Text 4">
            <a:extLst>
              <a:ext uri="{FF2B5EF4-FFF2-40B4-BE49-F238E27FC236}">
                <a16:creationId xmlns:a16="http://schemas.microsoft.com/office/drawing/2014/main" id="{670C7788-3F3B-C5ED-DB8F-9954CC97E57A}"/>
              </a:ext>
            </a:extLst>
          </p:cNvPr>
          <p:cNvSpPr/>
          <p:nvPr/>
        </p:nvSpPr>
        <p:spPr>
          <a:xfrm>
            <a:off x="1015008" y="2635926"/>
            <a:ext cx="5911215" cy="95261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حملة اعتُبرت تبسيطاً غير حساس للقضايا الاجتماعية والاحتجاجات، حيث صورت المظاهرات كحفلة وقدمت Pepsi كحل للصراعات الاجتماعية. أدت لانتقادات واسعة وسحب الإعلان خلال 24 ساعة.</a:t>
            </a:r>
            <a:endParaRPr kumimoji="0" lang="en-US" sz="1600" b="0" i="0" u="none" strike="noStrike" kern="0" cap="none" spc="0" normalizeH="0" baseline="0" noProof="0" dirty="0">
              <a:ln>
                <a:noFill/>
              </a:ln>
              <a:solidFill>
                <a:prstClr val="black"/>
              </a:solidFill>
              <a:effectLst/>
              <a:uLnTx/>
              <a:uFillTx/>
            </a:endParaRPr>
          </a:p>
        </p:txBody>
      </p:sp>
      <p:sp>
        <p:nvSpPr>
          <p:cNvPr id="20" name="Text 7">
            <a:extLst>
              <a:ext uri="{FF2B5EF4-FFF2-40B4-BE49-F238E27FC236}">
                <a16:creationId xmlns:a16="http://schemas.microsoft.com/office/drawing/2014/main" id="{E20A90B3-901E-AABD-8949-9F1016896174}"/>
              </a:ext>
            </a:extLst>
          </p:cNvPr>
          <p:cNvSpPr/>
          <p:nvPr/>
        </p:nvSpPr>
        <p:spPr>
          <a:xfrm>
            <a:off x="7494988" y="2061269"/>
            <a:ext cx="3988118"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21" name="Text 8">
            <a:extLst>
              <a:ext uri="{FF2B5EF4-FFF2-40B4-BE49-F238E27FC236}">
                <a16:creationId xmlns:a16="http://schemas.microsoft.com/office/drawing/2014/main" id="{942D3739-9523-B601-0953-875DD6A72543}"/>
              </a:ext>
            </a:extLst>
          </p:cNvPr>
          <p:cNvSpPr/>
          <p:nvPr/>
        </p:nvSpPr>
        <p:spPr>
          <a:xfrm>
            <a:off x="7644032" y="2592645"/>
            <a:ext cx="5911215" cy="95261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endParaRPr kumimoji="0" lang="en-US" sz="1550" b="0" i="0" u="none" strike="noStrike" kern="0" cap="none" spc="0" normalizeH="0" baseline="0" noProof="0" dirty="0">
              <a:ln>
                <a:noFill/>
              </a:ln>
              <a:solidFill>
                <a:prstClr val="black"/>
              </a:solidFill>
              <a:effectLst/>
              <a:uLnTx/>
              <a:uFillTx/>
            </a:endParaRPr>
          </a:p>
        </p:txBody>
      </p:sp>
      <p:sp>
        <p:nvSpPr>
          <p:cNvPr id="24" name="Text 11">
            <a:extLst>
              <a:ext uri="{FF2B5EF4-FFF2-40B4-BE49-F238E27FC236}">
                <a16:creationId xmlns:a16="http://schemas.microsoft.com/office/drawing/2014/main" id="{6FEDE6CC-D357-2627-F6AC-D56352AA21BB}"/>
              </a:ext>
            </a:extLst>
          </p:cNvPr>
          <p:cNvSpPr/>
          <p:nvPr/>
        </p:nvSpPr>
        <p:spPr>
          <a:xfrm>
            <a:off x="1015008" y="4087675"/>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26" name="Text 12">
            <a:extLst>
              <a:ext uri="{FF2B5EF4-FFF2-40B4-BE49-F238E27FC236}">
                <a16:creationId xmlns:a16="http://schemas.microsoft.com/office/drawing/2014/main" id="{1D7A75F7-B143-8BE7-FE25-A1632C71D38A}"/>
              </a:ext>
            </a:extLst>
          </p:cNvPr>
          <p:cNvSpPr/>
          <p:nvPr/>
        </p:nvSpPr>
        <p:spPr>
          <a:xfrm>
            <a:off x="1068198" y="4549453"/>
            <a:ext cx="5911215" cy="95261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sp>
        <p:nvSpPr>
          <p:cNvPr id="27" name="Shape 13">
            <a:extLst>
              <a:ext uri="{FF2B5EF4-FFF2-40B4-BE49-F238E27FC236}">
                <a16:creationId xmlns:a16="http://schemas.microsoft.com/office/drawing/2014/main" id="{7ADD975B-EE8D-E846-43DA-EA45CD9B6BC3}"/>
              </a:ext>
            </a:extLst>
          </p:cNvPr>
          <p:cNvSpPr/>
          <p:nvPr/>
        </p:nvSpPr>
        <p:spPr>
          <a:xfrm>
            <a:off x="7300996" y="3918138"/>
            <a:ext cx="64222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28" name="Shape 14">
            <a:extLst>
              <a:ext uri="{FF2B5EF4-FFF2-40B4-BE49-F238E27FC236}">
                <a16:creationId xmlns:a16="http://schemas.microsoft.com/office/drawing/2014/main" id="{4136D469-F68F-CEAE-64D8-D63478AD1394}"/>
              </a:ext>
            </a:extLst>
          </p:cNvPr>
          <p:cNvSpPr/>
          <p:nvPr/>
        </p:nvSpPr>
        <p:spPr>
          <a:xfrm>
            <a:off x="7329595" y="3933578"/>
            <a:ext cx="91440" cy="1824276"/>
          </a:xfrm>
          <a:prstGeom prst="roundRect">
            <a:avLst>
              <a:gd name="adj" fmla="val 91163"/>
            </a:avLst>
          </a:prstGeom>
          <a:solidFill>
            <a:srgbClr val="00AEEF"/>
          </a:solidFill>
          <a:ln/>
        </p:spPr>
        <p:txBody>
          <a:bodyPr/>
          <a:lstStyle/>
          <a:p>
            <a:endParaRPr lang=""/>
          </a:p>
        </p:txBody>
      </p:sp>
      <p:sp>
        <p:nvSpPr>
          <p:cNvPr id="29" name="Text 15">
            <a:extLst>
              <a:ext uri="{FF2B5EF4-FFF2-40B4-BE49-F238E27FC236}">
                <a16:creationId xmlns:a16="http://schemas.microsoft.com/office/drawing/2014/main" id="{4038A256-03BA-CE0A-556E-8EFD58617F9D}"/>
              </a:ext>
            </a:extLst>
          </p:cNvPr>
          <p:cNvSpPr/>
          <p:nvPr/>
        </p:nvSpPr>
        <p:spPr>
          <a:xfrm>
            <a:off x="7635501" y="4095663"/>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Disney (2025)</a:t>
            </a:r>
            <a:endParaRPr kumimoji="0" lang="en-US" b="0" i="0" u="none" strike="noStrike" kern="0" cap="none" spc="0" normalizeH="0" baseline="0" noProof="0" dirty="0">
              <a:ln>
                <a:noFill/>
              </a:ln>
              <a:solidFill>
                <a:prstClr val="black"/>
              </a:solidFill>
              <a:effectLst/>
              <a:uLnTx/>
              <a:uFillTx/>
            </a:endParaRPr>
          </a:p>
        </p:txBody>
      </p:sp>
      <p:sp>
        <p:nvSpPr>
          <p:cNvPr id="43" name="Text 16">
            <a:extLst>
              <a:ext uri="{FF2B5EF4-FFF2-40B4-BE49-F238E27FC236}">
                <a16:creationId xmlns:a16="http://schemas.microsoft.com/office/drawing/2014/main" id="{E2F8C856-CCF1-BB8B-162C-EBC8EC4CEADA}"/>
              </a:ext>
            </a:extLst>
          </p:cNvPr>
          <p:cNvSpPr/>
          <p:nvPr/>
        </p:nvSpPr>
        <p:spPr>
          <a:xfrm>
            <a:off x="7659764" y="4549453"/>
            <a:ext cx="5911215" cy="95261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حملات أثارت جدلاً بسبب عدم احترام القيم الثقافية في بعض المناطق، خاصة فيما يتعلق بالمحتوى الموجه للأطفال والعائلات، مما أضر بثقة العملاء في أسواق رئيسية.</a:t>
            </a:r>
            <a:endParaRPr kumimoji="0" lang="en-US" sz="1600" b="0" i="0" u="none" strike="noStrike" kern="0" cap="none" spc="0" normalizeH="0" baseline="0" noProof="0" dirty="0">
              <a:ln>
                <a:noFill/>
              </a:ln>
              <a:solidFill>
                <a:prstClr val="black"/>
              </a:solidFill>
              <a:effectLst/>
              <a:uLnTx/>
              <a:uFillTx/>
            </a:endParaRPr>
          </a:p>
        </p:txBody>
      </p:sp>
      <p:sp>
        <p:nvSpPr>
          <p:cNvPr id="44" name="Text 17">
            <a:extLst>
              <a:ext uri="{FF2B5EF4-FFF2-40B4-BE49-F238E27FC236}">
                <a16:creationId xmlns:a16="http://schemas.microsoft.com/office/drawing/2014/main" id="{11217135-0193-1233-8D46-B0F01B5DCFB2}"/>
              </a:ext>
            </a:extLst>
          </p:cNvPr>
          <p:cNvSpPr/>
          <p:nvPr/>
        </p:nvSpPr>
        <p:spPr>
          <a:xfrm>
            <a:off x="680406" y="6415990"/>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الدروس المستفادة: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البحث الثقافي العميق، اختبار الحملات مع الجمهور المحلي، والحساسية الثقافية ليست خياراً بل ضرورة.</a:t>
            </a:r>
            <a:endParaRPr kumimoji="0" lang="en-US" sz="1600" b="0" i="0" u="none" strike="noStrike" kern="0" cap="none" spc="0" normalizeH="0" baseline="0" noProof="0" dirty="0">
              <a:ln>
                <a:noFill/>
              </a:ln>
              <a:solidFill>
                <a:prstClr val="black"/>
              </a:solidFill>
              <a:effectLst/>
              <a:uLnTx/>
              <a:uFillTx/>
            </a:endParaRPr>
          </a:p>
        </p:txBody>
      </p:sp>
      <p:sp>
        <p:nvSpPr>
          <p:cNvPr id="3" name="Text 2">
            <a:extLst>
              <a:ext uri="{FF2B5EF4-FFF2-40B4-BE49-F238E27FC236}">
                <a16:creationId xmlns:a16="http://schemas.microsoft.com/office/drawing/2014/main" id="{AC727833-CC67-64E1-0D4A-D473CF5A35F4}"/>
              </a:ext>
            </a:extLst>
          </p:cNvPr>
          <p:cNvSpPr/>
          <p:nvPr/>
        </p:nvSpPr>
        <p:spPr>
          <a:xfrm>
            <a:off x="1061181" y="6353164"/>
            <a:ext cx="12747062" cy="491361"/>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29346646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4D171-0CAC-C2C0-62B9-FDDFE3354A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4B1890-609F-C895-0048-8FFC8B6555F1}"/>
              </a:ext>
            </a:extLst>
          </p:cNvPr>
          <p:cNvSpPr/>
          <p:nvPr/>
        </p:nvSpPr>
        <p:spPr>
          <a:xfrm>
            <a:off x="447591" y="1175652"/>
            <a:ext cx="13966849" cy="6859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906243E0-3F19-2FC3-616A-1B8D93983465}"/>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6C6657D-0C1F-646F-5322-1483BD83EA2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58FE409E-4BC2-CF11-1254-666A2DC21EAA}"/>
              </a:ext>
            </a:extLst>
          </p:cNvPr>
          <p:cNvSpPr/>
          <p:nvPr/>
        </p:nvSpPr>
        <p:spPr>
          <a:xfrm>
            <a:off x="8095761" y="484838"/>
            <a:ext cx="5668804"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خاتمة: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التخطيط</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استحضار</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المستقبل</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6647F4D5-5E29-99A9-D41D-2AEB2455B359}"/>
              </a:ext>
            </a:extLst>
          </p:cNvPr>
          <p:cNvSpPr/>
          <p:nvPr/>
        </p:nvSpPr>
        <p:spPr>
          <a:xfrm>
            <a:off x="1147348" y="1503813"/>
            <a:ext cx="7334369" cy="744141"/>
          </a:xfrm>
          <a:prstGeom prst="rect">
            <a:avLst/>
          </a:prstGeom>
          <a:noFill/>
          <a:ln/>
        </p:spPr>
        <p:txBody>
          <a:bodyPr wrap="squar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"التخطيط هو استحضار المستقبل في الحاضر لتفعل شيئاً حياله الآن"</a:t>
            </a:r>
            <a:endParaRPr kumimoji="0" lang="en-US" sz="200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CF7470C8-4FC5-23C9-CEBF-ED049144F764}"/>
              </a:ext>
            </a:extLst>
          </p:cNvPr>
          <p:cNvSpPr/>
          <p:nvPr/>
        </p:nvSpPr>
        <p:spPr>
          <a:xfrm>
            <a:off x="851815" y="2057271"/>
            <a:ext cx="7334369" cy="317540"/>
          </a:xfrm>
          <a:prstGeom prst="rect">
            <a:avLst/>
          </a:prstGeom>
          <a:noFill/>
          <a:ln/>
        </p:spPr>
        <p:txBody>
          <a:bodyPr wrap="non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Alan Lakein</a:t>
            </a:r>
            <a:endParaRPr kumimoji="0" lang="en-US" sz="1600" b="0" i="0" u="none" strike="noStrike" kern="0" cap="none" spc="0" normalizeH="0" baseline="0" noProof="0" dirty="0">
              <a:ln>
                <a:noFill/>
              </a:ln>
              <a:solidFill>
                <a:prstClr val="black"/>
              </a:solidFill>
              <a:effectLst/>
              <a:uLnTx/>
              <a:uFillTx/>
            </a:endParaRPr>
          </a:p>
        </p:txBody>
      </p:sp>
      <p:sp>
        <p:nvSpPr>
          <p:cNvPr id="6" name="Shape 3">
            <a:extLst>
              <a:ext uri="{FF2B5EF4-FFF2-40B4-BE49-F238E27FC236}">
                <a16:creationId xmlns:a16="http://schemas.microsoft.com/office/drawing/2014/main" id="{7EF7EFB3-8767-9072-5AE8-7B4DB736BDBE}"/>
              </a:ext>
            </a:extLst>
          </p:cNvPr>
          <p:cNvSpPr/>
          <p:nvPr/>
        </p:nvSpPr>
        <p:spPr>
          <a:xfrm>
            <a:off x="8677751" y="2511787"/>
            <a:ext cx="22860" cy="1260038"/>
          </a:xfrm>
          <a:prstGeom prst="rect">
            <a:avLst/>
          </a:prstGeom>
          <a:solidFill>
            <a:srgbClr val="00AEEF"/>
          </a:solidFill>
          <a:ln/>
        </p:spPr>
        <p:txBody>
          <a:bodyPr/>
          <a:lstStyle/>
          <a:p>
            <a:endParaRPr lang=""/>
          </a:p>
        </p:txBody>
      </p:sp>
      <p:sp>
        <p:nvSpPr>
          <p:cNvPr id="7" name="Text 4">
            <a:extLst>
              <a:ext uri="{FF2B5EF4-FFF2-40B4-BE49-F238E27FC236}">
                <a16:creationId xmlns:a16="http://schemas.microsoft.com/office/drawing/2014/main" id="{F1C417A3-0AFF-8EF5-FF07-6FCE808A0B08}"/>
              </a:ext>
            </a:extLst>
          </p:cNvPr>
          <p:cNvSpPr/>
          <p:nvPr/>
        </p:nvSpPr>
        <p:spPr>
          <a:xfrm>
            <a:off x="851815" y="2585965"/>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هذه المحاضرة ركزنا على الأساس الاستراتيجي للحملات:</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البحث وتحليل الموقف ، فهم الجمهور وبناء البرسونا ،صياغة أهداف واضحة وقابلة للقياس ، وضع استراتيحية ودراسة الحمهور والرسالة..</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هذه الخطوات هي ما يحول فكرة إلى حملة ناجحة.، الحملة بدون تخطيط استراتيجي غالبًا ما تهدر الوقت والموارد ولا تحقق الأثر المطلوب.</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500"/>
              </a:lnSpc>
              <a:spcBef>
                <a:spcPts val="0"/>
              </a:spcBef>
              <a:spcAft>
                <a:spcPts val="0"/>
              </a:spcAft>
              <a:buClrTx/>
              <a:buSzTx/>
              <a:buFontTx/>
              <a:buNone/>
              <a:tabLst/>
              <a:defRPr/>
            </a:pP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المحاضرة القادمة سننتقل إلى مرحلة التنفيذ الإبداعي: كيف نحول هذه الخطط والأفكار إلى محتوى  </a:t>
            </a:r>
            <a:r>
              <a:rPr lang="ar-EG" sz="1600" kern="0" dirty="0">
                <a:solidFill>
                  <a:srgbClr val="000000"/>
                </a:solidFill>
                <a:latin typeface="Alexandria" pitchFamily="34" charset="0"/>
                <a:ea typeface="Alexandria" pitchFamily="34" charset="-122"/>
                <a:cs typeface="Alexandria" pitchFamily="34" charset="-120"/>
              </a:rPr>
              <a:t>ي</a:t>
            </a: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جذب الجمهور ويحركه</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600" b="1"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والتى تتضمن التكتيكات والتنفيذ والتقييم..</a:t>
            </a:r>
          </a:p>
          <a:p>
            <a:pPr marL="0" marR="0" lvl="0" indent="0" algn="r" defTabSz="914400" rtl="1" eaLnBrk="1" fontAlgn="auto" latinLnBrk="0" hangingPunct="1">
              <a:lnSpc>
                <a:spcPts val="25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p:txBody>
      </p:sp>
      <p:sp>
        <p:nvSpPr>
          <p:cNvPr id="8" name="Text 5">
            <a:extLst>
              <a:ext uri="{FF2B5EF4-FFF2-40B4-BE49-F238E27FC236}">
                <a16:creationId xmlns:a16="http://schemas.microsoft.com/office/drawing/2014/main" id="{4863F8B4-2489-E99B-236C-CC341612E11E}"/>
              </a:ext>
            </a:extLst>
          </p:cNvPr>
          <p:cNvSpPr/>
          <p:nvPr/>
        </p:nvSpPr>
        <p:spPr>
          <a:xfrm>
            <a:off x="1068586" y="4808741"/>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sp>
        <p:nvSpPr>
          <p:cNvPr id="9" name="Text 6">
            <a:extLst>
              <a:ext uri="{FF2B5EF4-FFF2-40B4-BE49-F238E27FC236}">
                <a16:creationId xmlns:a16="http://schemas.microsoft.com/office/drawing/2014/main" id="{26FE17A7-664E-A9F5-15C0-734CFA583D71}"/>
              </a:ext>
            </a:extLst>
          </p:cNvPr>
          <p:cNvSpPr/>
          <p:nvPr/>
        </p:nvSpPr>
        <p:spPr>
          <a:xfrm>
            <a:off x="1068586" y="5304874"/>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pic>
        <p:nvPicPr>
          <p:cNvPr id="10" name="Image 0" descr="preencoded.png">
            <a:extLst>
              <a:ext uri="{FF2B5EF4-FFF2-40B4-BE49-F238E27FC236}">
                <a16:creationId xmlns:a16="http://schemas.microsoft.com/office/drawing/2014/main" id="{8C60BC85-DD99-6F9F-BD02-48BE85E9BC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92339" y="2007290"/>
            <a:ext cx="4926568" cy="4926568"/>
          </a:xfrm>
          <a:prstGeom prst="rect">
            <a:avLst/>
          </a:prstGeom>
        </p:spPr>
      </p:pic>
    </p:spTree>
    <p:extLst>
      <p:ext uri="{BB962C8B-B14F-4D97-AF65-F5344CB8AC3E}">
        <p14:creationId xmlns:p14="http://schemas.microsoft.com/office/powerpoint/2010/main" val="6310099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B84EF-FD74-2B64-D732-E62801CD01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E564C9-365B-5BD9-9BBE-764046FF55A9}"/>
              </a:ext>
            </a:extLst>
          </p:cNvPr>
          <p:cNvSpPr/>
          <p:nvPr/>
        </p:nvSpPr>
        <p:spPr>
          <a:xfrm>
            <a:off x="447591" y="1175652"/>
            <a:ext cx="13966849" cy="6859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47888AA-C071-40A0-B5ED-5E7728594C10}"/>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CFB4E3-56BC-5D6E-E82E-3A133E17DC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pic>
        <p:nvPicPr>
          <p:cNvPr id="12" name="Image 0" descr="preencoded.png">
            <a:extLst>
              <a:ext uri="{FF2B5EF4-FFF2-40B4-BE49-F238E27FC236}">
                <a16:creationId xmlns:a16="http://schemas.microsoft.com/office/drawing/2014/main" id="{1BC5BF5C-8F5A-6839-D9A9-10041515229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6242" y="1128476"/>
            <a:ext cx="11729545" cy="1846896"/>
          </a:xfrm>
          <a:prstGeom prst="rect">
            <a:avLst/>
          </a:prstGeom>
        </p:spPr>
      </p:pic>
      <p:sp>
        <p:nvSpPr>
          <p:cNvPr id="13" name="Text 0">
            <a:extLst>
              <a:ext uri="{FF2B5EF4-FFF2-40B4-BE49-F238E27FC236}">
                <a16:creationId xmlns:a16="http://schemas.microsoft.com/office/drawing/2014/main" id="{E19EB011-5392-B461-87C7-E88A7ECC8FD7}"/>
              </a:ext>
            </a:extLst>
          </p:cNvPr>
          <p:cNvSpPr/>
          <p:nvPr/>
        </p:nvSpPr>
        <p:spPr>
          <a:xfrm>
            <a:off x="9867186" y="3034903"/>
            <a:ext cx="39694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المراجع</a:t>
            </a:r>
            <a:endParaRPr kumimoji="0" lang="en-US" sz="2000" b="0" i="0" u="none" strike="noStrike" kern="0" cap="none" spc="0" normalizeH="0" baseline="0" noProof="0" dirty="0">
              <a:ln>
                <a:noFill/>
              </a:ln>
              <a:solidFill>
                <a:srgbClr val="00B0F0"/>
              </a:solidFill>
              <a:effectLst/>
              <a:uLnTx/>
              <a:uFillTx/>
            </a:endParaRPr>
          </a:p>
        </p:txBody>
      </p:sp>
      <p:sp>
        <p:nvSpPr>
          <p:cNvPr id="14" name="Shape 1">
            <a:extLst>
              <a:ext uri="{FF2B5EF4-FFF2-40B4-BE49-F238E27FC236}">
                <a16:creationId xmlns:a16="http://schemas.microsoft.com/office/drawing/2014/main" id="{5C279E76-3A2F-9321-53B7-0F44F3037A2B}"/>
              </a:ext>
            </a:extLst>
          </p:cNvPr>
          <p:cNvSpPr/>
          <p:nvPr/>
        </p:nvSpPr>
        <p:spPr>
          <a:xfrm>
            <a:off x="793790" y="3828693"/>
            <a:ext cx="6422231" cy="1824276"/>
          </a:xfrm>
          <a:prstGeom prst="roundRect">
            <a:avLst>
              <a:gd name="adj" fmla="val 4569"/>
            </a:avLst>
          </a:prstGeom>
          <a:solidFill>
            <a:srgbClr val="FFFFFF"/>
          </a:solidFill>
          <a:ln w="22860">
            <a:solidFill>
              <a:srgbClr val="B2D7E5"/>
            </a:solidFill>
            <a:prstDash val="solid"/>
          </a:ln>
        </p:spPr>
        <p:txBody>
          <a:bodyPr/>
          <a:lstStyle/>
          <a:p>
            <a:endParaRPr lang=""/>
          </a:p>
        </p:txBody>
      </p:sp>
      <p:sp>
        <p:nvSpPr>
          <p:cNvPr id="15" name="Text 2">
            <a:extLst>
              <a:ext uri="{FF2B5EF4-FFF2-40B4-BE49-F238E27FC236}">
                <a16:creationId xmlns:a16="http://schemas.microsoft.com/office/drawing/2014/main" id="{9684D414-3393-B074-C98D-248359363EBA}"/>
              </a:ext>
            </a:extLst>
          </p:cNvPr>
          <p:cNvSpPr/>
          <p:nvPr/>
        </p:nvSpPr>
        <p:spPr>
          <a:xfrm>
            <a:off x="1015008" y="4049911"/>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Wilcox, D. L., et al.</a:t>
            </a:r>
            <a:endParaRPr kumimoji="0" lang="en-US" sz="1950" b="0" i="0" u="none" strike="noStrike" kern="0" cap="none" spc="0" normalizeH="0" baseline="0" noProof="0" dirty="0">
              <a:ln>
                <a:noFill/>
              </a:ln>
              <a:solidFill>
                <a:prstClr val="black"/>
              </a:solidFill>
              <a:effectLst/>
              <a:uLnTx/>
              <a:uFillTx/>
            </a:endParaRPr>
          </a:p>
        </p:txBody>
      </p:sp>
      <p:sp>
        <p:nvSpPr>
          <p:cNvPr id="16" name="Text 3">
            <a:extLst>
              <a:ext uri="{FF2B5EF4-FFF2-40B4-BE49-F238E27FC236}">
                <a16:creationId xmlns:a16="http://schemas.microsoft.com/office/drawing/2014/main" id="{8B8376AB-5D2B-A586-C530-BE89EA8BF0A0}"/>
              </a:ext>
            </a:extLst>
          </p:cNvPr>
          <p:cNvSpPr/>
          <p:nvPr/>
        </p:nvSpPr>
        <p:spPr>
          <a:xfrm>
            <a:off x="1015008" y="4479131"/>
            <a:ext cx="5979795" cy="952619"/>
          </a:xfrm>
          <a:prstGeom prst="rect">
            <a:avLst/>
          </a:prstGeom>
          <a:noFill/>
          <a:ln/>
        </p:spPr>
        <p:txBody>
          <a:bodyPr wrap="squar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Public Relations: Strategies and Tactics</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 مرجع كلاسيكي في استراتيجيات العلاقات العامة والتخطيط الاتصالي، يغطي النماذج والأطر العالمية.</a:t>
            </a:r>
            <a:endParaRPr kumimoji="0" lang="en-US" sz="1550" b="0" i="0" u="none" strike="noStrike" kern="0" cap="none" spc="0" normalizeH="0" baseline="0" noProof="0" dirty="0">
              <a:ln>
                <a:noFill/>
              </a:ln>
              <a:solidFill>
                <a:prstClr val="black"/>
              </a:solidFill>
              <a:effectLst/>
              <a:uLnTx/>
              <a:uFillTx/>
            </a:endParaRPr>
          </a:p>
        </p:txBody>
      </p:sp>
      <p:sp>
        <p:nvSpPr>
          <p:cNvPr id="17" name="Shape 4">
            <a:extLst>
              <a:ext uri="{FF2B5EF4-FFF2-40B4-BE49-F238E27FC236}">
                <a16:creationId xmlns:a16="http://schemas.microsoft.com/office/drawing/2014/main" id="{738B7793-0BF0-149F-90D0-30E78C1AA11C}"/>
              </a:ext>
            </a:extLst>
          </p:cNvPr>
          <p:cNvSpPr/>
          <p:nvPr/>
        </p:nvSpPr>
        <p:spPr>
          <a:xfrm>
            <a:off x="7414379" y="3828693"/>
            <a:ext cx="6422231" cy="1824276"/>
          </a:xfrm>
          <a:prstGeom prst="roundRect">
            <a:avLst>
              <a:gd name="adj" fmla="val 4569"/>
            </a:avLst>
          </a:prstGeom>
          <a:solidFill>
            <a:srgbClr val="FFFFFF"/>
          </a:solidFill>
          <a:ln w="22860">
            <a:solidFill>
              <a:srgbClr val="B2D7E5"/>
            </a:solidFill>
            <a:prstDash val="solid"/>
          </a:ln>
        </p:spPr>
        <p:txBody>
          <a:bodyPr/>
          <a:lstStyle/>
          <a:p>
            <a:endParaRPr lang=""/>
          </a:p>
        </p:txBody>
      </p:sp>
      <p:sp>
        <p:nvSpPr>
          <p:cNvPr id="19" name="Text 5">
            <a:extLst>
              <a:ext uri="{FF2B5EF4-FFF2-40B4-BE49-F238E27FC236}">
                <a16:creationId xmlns:a16="http://schemas.microsoft.com/office/drawing/2014/main" id="{B61C3F75-1CEE-4796-E02A-E8D4F655284F}"/>
              </a:ext>
            </a:extLst>
          </p:cNvPr>
          <p:cNvSpPr/>
          <p:nvPr/>
        </p:nvSpPr>
        <p:spPr>
          <a:xfrm>
            <a:off x="7635597" y="4049911"/>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Smith, R. D.</a:t>
            </a:r>
            <a:endParaRPr kumimoji="0" lang="en-US" sz="1950" b="0" i="0" u="none" strike="noStrike" kern="0" cap="none" spc="0" normalizeH="0" baseline="0" noProof="0" dirty="0">
              <a:ln>
                <a:noFill/>
              </a:ln>
              <a:solidFill>
                <a:prstClr val="black"/>
              </a:solidFill>
              <a:effectLst/>
              <a:uLnTx/>
              <a:uFillTx/>
            </a:endParaRPr>
          </a:p>
        </p:txBody>
      </p:sp>
      <p:sp>
        <p:nvSpPr>
          <p:cNvPr id="20" name="Text 6">
            <a:extLst>
              <a:ext uri="{FF2B5EF4-FFF2-40B4-BE49-F238E27FC236}">
                <a16:creationId xmlns:a16="http://schemas.microsoft.com/office/drawing/2014/main" id="{73A51100-36B3-313F-8910-8315B449A3D6}"/>
              </a:ext>
            </a:extLst>
          </p:cNvPr>
          <p:cNvSpPr/>
          <p:nvPr/>
        </p:nvSpPr>
        <p:spPr>
          <a:xfrm>
            <a:off x="7635597" y="4479131"/>
            <a:ext cx="5979795" cy="635079"/>
          </a:xfrm>
          <a:prstGeom prst="rect">
            <a:avLst/>
          </a:prstGeom>
          <a:noFill/>
          <a:ln/>
        </p:spPr>
        <p:txBody>
          <a:bodyPr wrap="squar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Strategic Planning for Public Relations</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 دليل شامل للتخطيط الاستراتيجي في العلاقات العامة مع أمثلة تطبيقية وأدوات عملية.</a:t>
            </a:r>
            <a:endParaRPr kumimoji="0" lang="en-US" sz="1550" b="0" i="0" u="none" strike="noStrike" kern="0" cap="none" spc="0" normalizeH="0" baseline="0" noProof="0" dirty="0">
              <a:ln>
                <a:noFill/>
              </a:ln>
              <a:solidFill>
                <a:prstClr val="black"/>
              </a:solidFill>
              <a:effectLst/>
              <a:uLnTx/>
              <a:uFillTx/>
            </a:endParaRPr>
          </a:p>
        </p:txBody>
      </p:sp>
      <p:sp>
        <p:nvSpPr>
          <p:cNvPr id="21" name="Shape 7">
            <a:extLst>
              <a:ext uri="{FF2B5EF4-FFF2-40B4-BE49-F238E27FC236}">
                <a16:creationId xmlns:a16="http://schemas.microsoft.com/office/drawing/2014/main" id="{8DC56206-52D5-7112-01F1-F426E69568D9}"/>
              </a:ext>
            </a:extLst>
          </p:cNvPr>
          <p:cNvSpPr/>
          <p:nvPr/>
        </p:nvSpPr>
        <p:spPr>
          <a:xfrm>
            <a:off x="793790" y="5851327"/>
            <a:ext cx="6422231" cy="1824276"/>
          </a:xfrm>
          <a:prstGeom prst="roundRect">
            <a:avLst>
              <a:gd name="adj" fmla="val 4569"/>
            </a:avLst>
          </a:prstGeom>
          <a:solidFill>
            <a:srgbClr val="FFFFFF"/>
          </a:solidFill>
          <a:ln w="22860">
            <a:solidFill>
              <a:srgbClr val="B2D7E5"/>
            </a:solidFill>
            <a:prstDash val="solid"/>
          </a:ln>
        </p:spPr>
        <p:txBody>
          <a:bodyPr/>
          <a:lstStyle/>
          <a:p>
            <a:endParaRPr lang=""/>
          </a:p>
        </p:txBody>
      </p:sp>
      <p:sp>
        <p:nvSpPr>
          <p:cNvPr id="22" name="Text 8">
            <a:extLst>
              <a:ext uri="{FF2B5EF4-FFF2-40B4-BE49-F238E27FC236}">
                <a16:creationId xmlns:a16="http://schemas.microsoft.com/office/drawing/2014/main" id="{2F62A9C5-F998-FB27-A4AC-81432BE90139}"/>
              </a:ext>
            </a:extLst>
          </p:cNvPr>
          <p:cNvSpPr/>
          <p:nvPr/>
        </p:nvSpPr>
        <p:spPr>
          <a:xfrm>
            <a:off x="1015008" y="6072545"/>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We Are Social</a:t>
            </a:r>
            <a:endParaRPr kumimoji="0" lang="en-US" sz="1950" b="0" i="0" u="none" strike="noStrike" kern="0" cap="none" spc="0" normalizeH="0" baseline="0" noProof="0" dirty="0">
              <a:ln>
                <a:noFill/>
              </a:ln>
              <a:solidFill>
                <a:prstClr val="black"/>
              </a:solidFill>
              <a:effectLst/>
              <a:uLnTx/>
              <a:uFillTx/>
            </a:endParaRPr>
          </a:p>
        </p:txBody>
      </p:sp>
      <p:sp>
        <p:nvSpPr>
          <p:cNvPr id="23" name="Text 9">
            <a:extLst>
              <a:ext uri="{FF2B5EF4-FFF2-40B4-BE49-F238E27FC236}">
                <a16:creationId xmlns:a16="http://schemas.microsoft.com/office/drawing/2014/main" id="{E17CFCCC-D29B-6C55-DE7D-928E6DB83839}"/>
              </a:ext>
            </a:extLst>
          </p:cNvPr>
          <p:cNvSpPr/>
          <p:nvPr/>
        </p:nvSpPr>
        <p:spPr>
          <a:xfrm>
            <a:off x="1015008" y="6501765"/>
            <a:ext cx="5979795" cy="635079"/>
          </a:xfrm>
          <a:prstGeom prst="rect">
            <a:avLst/>
          </a:prstGeom>
          <a:noFill/>
          <a:ln/>
        </p:spPr>
        <p:txBody>
          <a:bodyPr wrap="squar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Digital 2026 Report</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 تقرير سنوي محدث يوفر إحصاءات وتحليلات عن الاتجاهات الرقمية والسلوك الاجتماعي عالمياً.</a:t>
            </a:r>
            <a:endParaRPr kumimoji="0" lang="en-US" sz="1550" b="0" i="0" u="none" strike="noStrike" kern="0" cap="none" spc="0" normalizeH="0" baseline="0" noProof="0" dirty="0">
              <a:ln>
                <a:noFill/>
              </a:ln>
              <a:solidFill>
                <a:prstClr val="black"/>
              </a:solidFill>
              <a:effectLst/>
              <a:uLnTx/>
              <a:uFillTx/>
            </a:endParaRPr>
          </a:p>
        </p:txBody>
      </p:sp>
      <p:sp>
        <p:nvSpPr>
          <p:cNvPr id="24" name="Shape 10">
            <a:extLst>
              <a:ext uri="{FF2B5EF4-FFF2-40B4-BE49-F238E27FC236}">
                <a16:creationId xmlns:a16="http://schemas.microsoft.com/office/drawing/2014/main" id="{8FFE284B-1366-291E-BC30-06FF3C963C56}"/>
              </a:ext>
            </a:extLst>
          </p:cNvPr>
          <p:cNvSpPr/>
          <p:nvPr/>
        </p:nvSpPr>
        <p:spPr>
          <a:xfrm>
            <a:off x="7414379" y="5851327"/>
            <a:ext cx="6422231" cy="1824276"/>
          </a:xfrm>
          <a:prstGeom prst="roundRect">
            <a:avLst>
              <a:gd name="adj" fmla="val 4569"/>
            </a:avLst>
          </a:prstGeom>
          <a:solidFill>
            <a:srgbClr val="FFFFFF"/>
          </a:solidFill>
          <a:ln w="22860">
            <a:solidFill>
              <a:srgbClr val="B2D7E5"/>
            </a:solidFill>
            <a:prstDash val="solid"/>
          </a:ln>
        </p:spPr>
        <p:txBody>
          <a:bodyPr/>
          <a:lstStyle/>
          <a:p>
            <a:endParaRPr lang=""/>
          </a:p>
        </p:txBody>
      </p:sp>
      <p:sp>
        <p:nvSpPr>
          <p:cNvPr id="26" name="Text 11">
            <a:extLst>
              <a:ext uri="{FF2B5EF4-FFF2-40B4-BE49-F238E27FC236}">
                <a16:creationId xmlns:a16="http://schemas.microsoft.com/office/drawing/2014/main" id="{B9314E21-9424-3753-6507-30974782B6E4}"/>
              </a:ext>
            </a:extLst>
          </p:cNvPr>
          <p:cNvSpPr/>
          <p:nvPr/>
        </p:nvSpPr>
        <p:spPr>
          <a:xfrm>
            <a:off x="7635597" y="6072545"/>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Weihrich, H. (1982)</a:t>
            </a:r>
            <a:endParaRPr kumimoji="0" lang="en-US" sz="1950" b="0" i="0" u="none" strike="noStrike" kern="0" cap="none" spc="0" normalizeH="0" baseline="0" noProof="0" dirty="0">
              <a:ln>
                <a:noFill/>
              </a:ln>
              <a:solidFill>
                <a:prstClr val="black"/>
              </a:solidFill>
              <a:effectLst/>
              <a:uLnTx/>
              <a:uFillTx/>
            </a:endParaRPr>
          </a:p>
        </p:txBody>
      </p:sp>
      <p:sp>
        <p:nvSpPr>
          <p:cNvPr id="27" name="Text 12">
            <a:extLst>
              <a:ext uri="{FF2B5EF4-FFF2-40B4-BE49-F238E27FC236}">
                <a16:creationId xmlns:a16="http://schemas.microsoft.com/office/drawing/2014/main" id="{D352D021-6EBF-BAF0-11E1-79B3DD27279A}"/>
              </a:ext>
            </a:extLst>
          </p:cNvPr>
          <p:cNvSpPr/>
          <p:nvPr/>
        </p:nvSpPr>
        <p:spPr>
          <a:xfrm>
            <a:off x="7635597" y="6501765"/>
            <a:ext cx="5979795" cy="952619"/>
          </a:xfrm>
          <a:prstGeom prst="rect">
            <a:avLst/>
          </a:prstGeom>
          <a:noFill/>
          <a:ln/>
        </p:spPr>
        <p:txBody>
          <a:bodyPr wrap="squar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The TOWS Matrix—A Tool for Situational Analysis</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 منشور في مجلة Long Range Planning، يشرح تطوير مصفوفة TOWS لتحويل التحليل إلى استراتيجيات.</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427934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C6DEE-6658-6241-F4E7-B80C09C54E0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F621A27-2852-1394-49E3-99A0F54F116C}"/>
              </a:ext>
            </a:extLst>
          </p:cNvPr>
          <p:cNvSpPr/>
          <p:nvPr/>
        </p:nvSpPr>
        <p:spPr>
          <a:xfrm>
            <a:off x="3200390" y="786633"/>
            <a:ext cx="1089889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F4E91B7-9E80-4087-400B-7C8C6D654CA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65112" y="-88925"/>
            <a:ext cx="2929409" cy="1367833"/>
          </a:xfrm>
          <a:prstGeom prst="rect">
            <a:avLst/>
          </a:prstGeom>
        </p:spPr>
      </p:pic>
      <p:sp>
        <p:nvSpPr>
          <p:cNvPr id="6" name="Rectangle 5">
            <a:extLst>
              <a:ext uri="{FF2B5EF4-FFF2-40B4-BE49-F238E27FC236}">
                <a16:creationId xmlns:a16="http://schemas.microsoft.com/office/drawing/2014/main" id="{C9AFDE4A-79BC-BD39-711E-B28CC29C890E}"/>
              </a:ext>
            </a:extLst>
          </p:cNvPr>
          <p:cNvSpPr/>
          <p:nvPr/>
        </p:nvSpPr>
        <p:spPr>
          <a:xfrm>
            <a:off x="2238942" y="1081763"/>
            <a:ext cx="10510205" cy="8592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8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 تم تناوله في المحاضرة الأولى</a:t>
            </a:r>
            <a:endParaRPr kumimoji="0" lang="en-US" sz="288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95FE1241-0180-02BF-1292-B81AEF96CC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7529" y="1992718"/>
            <a:ext cx="15345458" cy="4232003"/>
          </a:xfrm>
          <a:prstGeom prst="rect">
            <a:avLst/>
          </a:prstGeom>
        </p:spPr>
      </p:pic>
      <p:sp>
        <p:nvSpPr>
          <p:cNvPr id="15" name="TextBox 14">
            <a:extLst>
              <a:ext uri="{FF2B5EF4-FFF2-40B4-BE49-F238E27FC236}">
                <a16:creationId xmlns:a16="http://schemas.microsoft.com/office/drawing/2014/main" id="{93E55AC3-8598-217A-6E40-051ECD09BE46}"/>
              </a:ext>
            </a:extLst>
          </p:cNvPr>
          <p:cNvSpPr txBox="1"/>
          <p:nvPr/>
        </p:nvSpPr>
        <p:spPr>
          <a:xfrm>
            <a:off x="214213" y="4798276"/>
            <a:ext cx="3121573" cy="369332"/>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مفهوم التخطيط الاستراتيجي</a:t>
            </a:r>
            <a:endParaRPr kumimoji="0" lang="en-US"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58" name="TextBox 57">
            <a:extLst>
              <a:ext uri="{FF2B5EF4-FFF2-40B4-BE49-F238E27FC236}">
                <a16:creationId xmlns:a16="http://schemas.microsoft.com/office/drawing/2014/main" id="{C298CD87-85D7-DB02-1FDB-61F000AB9478}"/>
              </a:ext>
            </a:extLst>
          </p:cNvPr>
          <p:cNvSpPr txBox="1"/>
          <p:nvPr/>
        </p:nvSpPr>
        <p:spPr>
          <a:xfrm>
            <a:off x="3849990" y="4725269"/>
            <a:ext cx="3121573" cy="369332"/>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تسلسل التخطيط الاستراتيجي</a:t>
            </a:r>
          </a:p>
        </p:txBody>
      </p:sp>
      <p:sp>
        <p:nvSpPr>
          <p:cNvPr id="68" name="TextBox 67">
            <a:extLst>
              <a:ext uri="{FF2B5EF4-FFF2-40B4-BE49-F238E27FC236}">
                <a16:creationId xmlns:a16="http://schemas.microsoft.com/office/drawing/2014/main" id="{29A8D128-867B-F6E6-F9F4-ECC53F83449C}"/>
              </a:ext>
            </a:extLst>
          </p:cNvPr>
          <p:cNvSpPr txBox="1"/>
          <p:nvPr/>
        </p:nvSpPr>
        <p:spPr>
          <a:xfrm>
            <a:off x="10977713" y="4453608"/>
            <a:ext cx="3121573" cy="876522"/>
          </a:xfrm>
          <a:prstGeom prst="rect">
            <a:avLst/>
          </a:prstGeom>
          <a:noFill/>
        </p:spPr>
        <p:txBody>
          <a:bodyPr wrap="square">
            <a:spAutoFit/>
          </a:bodyPr>
          <a:lstStyle/>
          <a:p>
            <a:pPr marL="0" marR="0" lvl="0" indent="0" algn="ctr" defTabSz="1097280" rtl="0" eaLnBrk="1" fontAlgn="auto" latinLnBrk="0" hangingPunct="1">
              <a:lnSpc>
                <a:spcPct val="15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سيكولوجية الجمهور واستراتيجية الرسالة</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03B52714-A64C-EFA2-31B9-BBF89BA3B4C6}"/>
              </a:ext>
            </a:extLst>
          </p:cNvPr>
          <p:cNvSpPr txBox="1"/>
          <p:nvPr/>
        </p:nvSpPr>
        <p:spPr>
          <a:xfrm>
            <a:off x="7368904" y="4798276"/>
            <a:ext cx="3121573" cy="369332"/>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من البيانات الى الأهداف</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grpSp>
        <p:nvGrpSpPr>
          <p:cNvPr id="21" name="Google Shape;8818;p58">
            <a:extLst>
              <a:ext uri="{FF2B5EF4-FFF2-40B4-BE49-F238E27FC236}">
                <a16:creationId xmlns:a16="http://schemas.microsoft.com/office/drawing/2014/main" id="{2B7F78DA-7A80-4B22-D315-D274CBE5D7A0}"/>
              </a:ext>
            </a:extLst>
          </p:cNvPr>
          <p:cNvGrpSpPr/>
          <p:nvPr/>
        </p:nvGrpSpPr>
        <p:grpSpPr>
          <a:xfrm>
            <a:off x="5922696" y="3389628"/>
            <a:ext cx="441103" cy="441103"/>
            <a:chOff x="3860400" y="3955025"/>
            <a:chExt cx="296175" cy="296175"/>
          </a:xfrm>
        </p:grpSpPr>
        <p:sp>
          <p:nvSpPr>
            <p:cNvPr id="22" name="Google Shape;8819;p58">
              <a:extLst>
                <a:ext uri="{FF2B5EF4-FFF2-40B4-BE49-F238E27FC236}">
                  <a16:creationId xmlns:a16="http://schemas.microsoft.com/office/drawing/2014/main" id="{8B2944E5-2FB3-A167-5239-69B61E48EAE2}"/>
                </a:ext>
              </a:extLst>
            </p:cNvPr>
            <p:cNvSpPr/>
            <p:nvPr/>
          </p:nvSpPr>
          <p:spPr>
            <a:xfrm>
              <a:off x="3973825" y="3955025"/>
              <a:ext cx="68525" cy="68550"/>
            </a:xfrm>
            <a:custGeom>
              <a:avLst/>
              <a:gdLst/>
              <a:ahLst/>
              <a:cxnLst/>
              <a:rect l="l" t="t" r="r" b="b"/>
              <a:pathLst>
                <a:path w="2741" h="2742" extrusionOk="0">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3" name="Google Shape;8820;p58">
              <a:extLst>
                <a:ext uri="{FF2B5EF4-FFF2-40B4-BE49-F238E27FC236}">
                  <a16:creationId xmlns:a16="http://schemas.microsoft.com/office/drawing/2014/main" id="{9655A5B2-CA28-EFE2-6696-ABD975296D75}"/>
                </a:ext>
              </a:extLst>
            </p:cNvPr>
            <p:cNvSpPr/>
            <p:nvPr/>
          </p:nvSpPr>
          <p:spPr>
            <a:xfrm>
              <a:off x="3947025" y="4021975"/>
              <a:ext cx="122125" cy="71700"/>
            </a:xfrm>
            <a:custGeom>
              <a:avLst/>
              <a:gdLst/>
              <a:ahLst/>
              <a:cxnLst/>
              <a:rect l="l" t="t" r="r" b="b"/>
              <a:pathLst>
                <a:path w="4885" h="2868" extrusionOk="0">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4" name="Google Shape;8821;p58">
              <a:extLst>
                <a:ext uri="{FF2B5EF4-FFF2-40B4-BE49-F238E27FC236}">
                  <a16:creationId xmlns:a16="http://schemas.microsoft.com/office/drawing/2014/main" id="{54871EF6-9F09-C3F0-1481-493454C578F6}"/>
                </a:ext>
              </a:extLst>
            </p:cNvPr>
            <p:cNvSpPr/>
            <p:nvPr/>
          </p:nvSpPr>
          <p:spPr>
            <a:xfrm>
              <a:off x="4086450" y="4145650"/>
              <a:ext cx="70125" cy="104775"/>
            </a:xfrm>
            <a:custGeom>
              <a:avLst/>
              <a:gdLst/>
              <a:ahLst/>
              <a:cxnLst/>
              <a:rect l="l" t="t" r="r" b="b"/>
              <a:pathLst>
                <a:path w="2805" h="4191" extrusionOk="0">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5" name="Google Shape;8822;p58">
              <a:extLst>
                <a:ext uri="{FF2B5EF4-FFF2-40B4-BE49-F238E27FC236}">
                  <a16:creationId xmlns:a16="http://schemas.microsoft.com/office/drawing/2014/main" id="{4BFBE1AD-6473-3869-88EB-0174BA8DC2AA}"/>
                </a:ext>
              </a:extLst>
            </p:cNvPr>
            <p:cNvSpPr/>
            <p:nvPr/>
          </p:nvSpPr>
          <p:spPr>
            <a:xfrm>
              <a:off x="3860400" y="4180300"/>
              <a:ext cx="70125" cy="70125"/>
            </a:xfrm>
            <a:custGeom>
              <a:avLst/>
              <a:gdLst/>
              <a:ahLst/>
              <a:cxnLst/>
              <a:rect l="l" t="t" r="r" b="b"/>
              <a:pathLst>
                <a:path w="2805" h="2805" extrusionOk="0">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6" name="Google Shape;8823;p58">
              <a:extLst>
                <a:ext uri="{FF2B5EF4-FFF2-40B4-BE49-F238E27FC236}">
                  <a16:creationId xmlns:a16="http://schemas.microsoft.com/office/drawing/2014/main" id="{09FD35CF-EC2B-3DE4-D94B-4702DC0DFA4E}"/>
                </a:ext>
              </a:extLst>
            </p:cNvPr>
            <p:cNvSpPr/>
            <p:nvPr/>
          </p:nvSpPr>
          <p:spPr>
            <a:xfrm>
              <a:off x="3947025" y="4111775"/>
              <a:ext cx="122125" cy="139425"/>
            </a:xfrm>
            <a:custGeom>
              <a:avLst/>
              <a:gdLst/>
              <a:ahLst/>
              <a:cxnLst/>
              <a:rect l="l" t="t" r="r" b="b"/>
              <a:pathLst>
                <a:path w="4885" h="5577" extrusionOk="0">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oogle Shape;5625;p51">
            <a:extLst>
              <a:ext uri="{FF2B5EF4-FFF2-40B4-BE49-F238E27FC236}">
                <a16:creationId xmlns:a16="http://schemas.microsoft.com/office/drawing/2014/main" id="{008160B8-39CC-6105-ECAE-93E45F4AB3B7}"/>
              </a:ext>
            </a:extLst>
          </p:cNvPr>
          <p:cNvGrpSpPr/>
          <p:nvPr/>
        </p:nvGrpSpPr>
        <p:grpSpPr>
          <a:xfrm>
            <a:off x="2145000" y="3414213"/>
            <a:ext cx="441248" cy="443239"/>
            <a:chOff x="-49764975" y="3551225"/>
            <a:chExt cx="299300" cy="300650"/>
          </a:xfrm>
        </p:grpSpPr>
        <p:sp>
          <p:nvSpPr>
            <p:cNvPr id="28" name="Google Shape;5626;p51">
              <a:extLst>
                <a:ext uri="{FF2B5EF4-FFF2-40B4-BE49-F238E27FC236}">
                  <a16:creationId xmlns:a16="http://schemas.microsoft.com/office/drawing/2014/main" id="{DC3208ED-707E-78BA-85AA-4084FBFF95C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9" name="Google Shape;5627;p51">
              <a:extLst>
                <a:ext uri="{FF2B5EF4-FFF2-40B4-BE49-F238E27FC236}">
                  <a16:creationId xmlns:a16="http://schemas.microsoft.com/office/drawing/2014/main" id="{D7C927A8-D1F5-C6DA-5C01-540A4A17ADC1}"/>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0" name="Google Shape;5628;p51">
              <a:extLst>
                <a:ext uri="{FF2B5EF4-FFF2-40B4-BE49-F238E27FC236}">
                  <a16:creationId xmlns:a16="http://schemas.microsoft.com/office/drawing/2014/main" id="{B5474521-6603-E026-BC54-386A0DA05511}"/>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1" name="Google Shape;5629;p51">
              <a:extLst>
                <a:ext uri="{FF2B5EF4-FFF2-40B4-BE49-F238E27FC236}">
                  <a16:creationId xmlns:a16="http://schemas.microsoft.com/office/drawing/2014/main" id="{65AA95CE-85E6-C80A-4CD9-D3698417D9D3}"/>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2" name="Google Shape;5630;p51">
              <a:extLst>
                <a:ext uri="{FF2B5EF4-FFF2-40B4-BE49-F238E27FC236}">
                  <a16:creationId xmlns:a16="http://schemas.microsoft.com/office/drawing/2014/main" id="{B321C01A-9B51-C335-3372-56F6A8C5B4D2}"/>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3" name="Google Shape;5631;p51">
              <a:extLst>
                <a:ext uri="{FF2B5EF4-FFF2-40B4-BE49-F238E27FC236}">
                  <a16:creationId xmlns:a16="http://schemas.microsoft.com/office/drawing/2014/main" id="{60FCB527-0092-8E66-84E9-8D6E7FCA7884}"/>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4" name="Google Shape;5632;p51">
              <a:extLst>
                <a:ext uri="{FF2B5EF4-FFF2-40B4-BE49-F238E27FC236}">
                  <a16:creationId xmlns:a16="http://schemas.microsoft.com/office/drawing/2014/main" id="{8D77EDE2-0A44-510A-5AAE-613CBDAA526E}"/>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5" name="Google Shape;5633;p51">
              <a:extLst>
                <a:ext uri="{FF2B5EF4-FFF2-40B4-BE49-F238E27FC236}">
                  <a16:creationId xmlns:a16="http://schemas.microsoft.com/office/drawing/2014/main" id="{1E1F87C7-3744-069E-AAAD-1F5C94FC0893}"/>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6" name="Google Shape;5634;p51">
              <a:extLst>
                <a:ext uri="{FF2B5EF4-FFF2-40B4-BE49-F238E27FC236}">
                  <a16:creationId xmlns:a16="http://schemas.microsoft.com/office/drawing/2014/main" id="{88A65E9D-CFAB-3B11-5449-EC67240630C1}"/>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7" name="Google Shape;5635;p51">
              <a:extLst>
                <a:ext uri="{FF2B5EF4-FFF2-40B4-BE49-F238E27FC236}">
                  <a16:creationId xmlns:a16="http://schemas.microsoft.com/office/drawing/2014/main" id="{96B9DA6A-CDCF-0546-0BCB-4437B4CC5213}"/>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8" name="Google Shape;5636;p51">
              <a:extLst>
                <a:ext uri="{FF2B5EF4-FFF2-40B4-BE49-F238E27FC236}">
                  <a16:creationId xmlns:a16="http://schemas.microsoft.com/office/drawing/2014/main" id="{9D0A42C0-80B3-38DB-7EAE-DFEA9EBFF93C}"/>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9" name="Google Shape;6407;p53">
            <a:extLst>
              <a:ext uri="{FF2B5EF4-FFF2-40B4-BE49-F238E27FC236}">
                <a16:creationId xmlns:a16="http://schemas.microsoft.com/office/drawing/2014/main" id="{0D6031B7-34E9-A74E-429B-1A2B45B441C3}"/>
              </a:ext>
            </a:extLst>
          </p:cNvPr>
          <p:cNvGrpSpPr/>
          <p:nvPr/>
        </p:nvGrpSpPr>
        <p:grpSpPr>
          <a:xfrm>
            <a:off x="13132098" y="3513844"/>
            <a:ext cx="446597" cy="446559"/>
            <a:chOff x="-30354000" y="3569100"/>
            <a:chExt cx="292250" cy="292225"/>
          </a:xfrm>
        </p:grpSpPr>
        <p:sp>
          <p:nvSpPr>
            <p:cNvPr id="40" name="Google Shape;6408;p53">
              <a:extLst>
                <a:ext uri="{FF2B5EF4-FFF2-40B4-BE49-F238E27FC236}">
                  <a16:creationId xmlns:a16="http://schemas.microsoft.com/office/drawing/2014/main" id="{83CAB781-98A1-32AC-D176-3E0E84F8F58F}"/>
                </a:ext>
              </a:extLst>
            </p:cNvPr>
            <p:cNvSpPr/>
            <p:nvPr/>
          </p:nvSpPr>
          <p:spPr>
            <a:xfrm>
              <a:off x="-30354000" y="3604550"/>
              <a:ext cx="137875" cy="256000"/>
            </a:xfrm>
            <a:custGeom>
              <a:avLst/>
              <a:gdLst/>
              <a:ahLst/>
              <a:cxnLst/>
              <a:rect l="l" t="t" r="r" b="b"/>
              <a:pathLst>
                <a:path w="5515" h="10240" extrusionOk="0">
                  <a:moveTo>
                    <a:pt x="662" y="0"/>
                  </a:moveTo>
                  <a:cubicBezTo>
                    <a:pt x="284" y="0"/>
                    <a:pt x="1" y="315"/>
                    <a:pt x="1" y="662"/>
                  </a:cubicBezTo>
                  <a:lnTo>
                    <a:pt x="1" y="4411"/>
                  </a:lnTo>
                  <a:cubicBezTo>
                    <a:pt x="1" y="4632"/>
                    <a:pt x="64" y="4884"/>
                    <a:pt x="190" y="5073"/>
                  </a:cubicBezTo>
                  <a:lnTo>
                    <a:pt x="1639" y="7467"/>
                  </a:lnTo>
                  <a:cubicBezTo>
                    <a:pt x="1891" y="7877"/>
                    <a:pt x="2049" y="8097"/>
                    <a:pt x="2049" y="8538"/>
                  </a:cubicBezTo>
                  <a:lnTo>
                    <a:pt x="2049" y="9861"/>
                  </a:lnTo>
                  <a:cubicBezTo>
                    <a:pt x="2049" y="10082"/>
                    <a:pt x="2206" y="10239"/>
                    <a:pt x="2395" y="10239"/>
                  </a:cubicBezTo>
                  <a:lnTo>
                    <a:pt x="5514" y="10239"/>
                  </a:lnTo>
                  <a:lnTo>
                    <a:pt x="5514" y="6364"/>
                  </a:lnTo>
                  <a:cubicBezTo>
                    <a:pt x="5514" y="5986"/>
                    <a:pt x="5357" y="5671"/>
                    <a:pt x="5168" y="5419"/>
                  </a:cubicBezTo>
                  <a:cubicBezTo>
                    <a:pt x="5167" y="5420"/>
                    <a:pt x="5165" y="5421"/>
                    <a:pt x="5163" y="5421"/>
                  </a:cubicBezTo>
                  <a:cubicBezTo>
                    <a:pt x="5042" y="5421"/>
                    <a:pt x="3214" y="3623"/>
                    <a:pt x="3183" y="3592"/>
                  </a:cubicBezTo>
                  <a:cubicBezTo>
                    <a:pt x="3041" y="3432"/>
                    <a:pt x="2828" y="3332"/>
                    <a:pt x="2613" y="3332"/>
                  </a:cubicBezTo>
                  <a:cubicBezTo>
                    <a:pt x="2448" y="3332"/>
                    <a:pt x="2280" y="3392"/>
                    <a:pt x="2143" y="3529"/>
                  </a:cubicBezTo>
                  <a:cubicBezTo>
                    <a:pt x="1891" y="3812"/>
                    <a:pt x="1923" y="4285"/>
                    <a:pt x="2112" y="4442"/>
                  </a:cubicBezTo>
                  <a:lnTo>
                    <a:pt x="3970" y="6301"/>
                  </a:lnTo>
                  <a:cubicBezTo>
                    <a:pt x="4097" y="6427"/>
                    <a:pt x="4097" y="6648"/>
                    <a:pt x="3970" y="6774"/>
                  </a:cubicBezTo>
                  <a:cubicBezTo>
                    <a:pt x="3907" y="6821"/>
                    <a:pt x="3821" y="6845"/>
                    <a:pt x="3734" y="6845"/>
                  </a:cubicBezTo>
                  <a:cubicBezTo>
                    <a:pt x="3648" y="6845"/>
                    <a:pt x="3561" y="6821"/>
                    <a:pt x="3498" y="6774"/>
                  </a:cubicBezTo>
                  <a:lnTo>
                    <a:pt x="1639" y="4915"/>
                  </a:lnTo>
                  <a:cubicBezTo>
                    <a:pt x="1450" y="4726"/>
                    <a:pt x="1324" y="4442"/>
                    <a:pt x="1324" y="4190"/>
                  </a:cubicBezTo>
                  <a:lnTo>
                    <a:pt x="1324" y="662"/>
                  </a:lnTo>
                  <a:cubicBezTo>
                    <a:pt x="1324" y="252"/>
                    <a:pt x="1009" y="0"/>
                    <a:pt x="662"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1" name="Google Shape;6409;p53">
              <a:extLst>
                <a:ext uri="{FF2B5EF4-FFF2-40B4-BE49-F238E27FC236}">
                  <a16:creationId xmlns:a16="http://schemas.microsoft.com/office/drawing/2014/main" id="{B19A673A-4A1A-7E3F-32A3-C5ABE79C0506}"/>
                </a:ext>
              </a:extLst>
            </p:cNvPr>
            <p:cNvSpPr/>
            <p:nvPr/>
          </p:nvSpPr>
          <p:spPr>
            <a:xfrm>
              <a:off x="-30198825" y="3604550"/>
              <a:ext cx="137075" cy="256775"/>
            </a:xfrm>
            <a:custGeom>
              <a:avLst/>
              <a:gdLst/>
              <a:ahLst/>
              <a:cxnLst/>
              <a:rect l="l" t="t" r="r" b="b"/>
              <a:pathLst>
                <a:path w="5483" h="10271" extrusionOk="0">
                  <a:moveTo>
                    <a:pt x="4758" y="0"/>
                  </a:moveTo>
                  <a:cubicBezTo>
                    <a:pt x="4380" y="0"/>
                    <a:pt x="4096" y="315"/>
                    <a:pt x="4096" y="662"/>
                  </a:cubicBezTo>
                  <a:lnTo>
                    <a:pt x="4096" y="4190"/>
                  </a:lnTo>
                  <a:cubicBezTo>
                    <a:pt x="4096" y="4474"/>
                    <a:pt x="3970" y="4758"/>
                    <a:pt x="3781" y="4915"/>
                  </a:cubicBezTo>
                  <a:lnTo>
                    <a:pt x="1922" y="6774"/>
                  </a:lnTo>
                  <a:cubicBezTo>
                    <a:pt x="1875" y="6821"/>
                    <a:pt x="1788" y="6845"/>
                    <a:pt x="1698" y="6845"/>
                  </a:cubicBezTo>
                  <a:cubicBezTo>
                    <a:pt x="1607" y="6845"/>
                    <a:pt x="1513" y="6821"/>
                    <a:pt x="1450" y="6774"/>
                  </a:cubicBezTo>
                  <a:cubicBezTo>
                    <a:pt x="1355" y="6648"/>
                    <a:pt x="1355" y="6427"/>
                    <a:pt x="1450" y="6301"/>
                  </a:cubicBezTo>
                  <a:lnTo>
                    <a:pt x="3308" y="4442"/>
                  </a:lnTo>
                  <a:cubicBezTo>
                    <a:pt x="3497" y="4285"/>
                    <a:pt x="3560" y="3812"/>
                    <a:pt x="3277" y="3529"/>
                  </a:cubicBezTo>
                  <a:cubicBezTo>
                    <a:pt x="3140" y="3392"/>
                    <a:pt x="2972" y="3332"/>
                    <a:pt x="2807" y="3332"/>
                  </a:cubicBezTo>
                  <a:cubicBezTo>
                    <a:pt x="2592" y="3332"/>
                    <a:pt x="2379" y="3432"/>
                    <a:pt x="2237" y="3592"/>
                  </a:cubicBezTo>
                  <a:cubicBezTo>
                    <a:pt x="2237" y="3592"/>
                    <a:pt x="347" y="5419"/>
                    <a:pt x="347" y="5482"/>
                  </a:cubicBezTo>
                  <a:cubicBezTo>
                    <a:pt x="158" y="5671"/>
                    <a:pt x="0" y="6018"/>
                    <a:pt x="0" y="6427"/>
                  </a:cubicBezTo>
                  <a:lnTo>
                    <a:pt x="0" y="8129"/>
                  </a:lnTo>
                  <a:lnTo>
                    <a:pt x="0" y="8412"/>
                  </a:lnTo>
                  <a:lnTo>
                    <a:pt x="0" y="10271"/>
                  </a:lnTo>
                  <a:lnTo>
                    <a:pt x="3088" y="10271"/>
                  </a:lnTo>
                  <a:cubicBezTo>
                    <a:pt x="3277" y="10271"/>
                    <a:pt x="3434" y="10113"/>
                    <a:pt x="3434" y="9924"/>
                  </a:cubicBezTo>
                  <a:lnTo>
                    <a:pt x="3434" y="8570"/>
                  </a:lnTo>
                  <a:cubicBezTo>
                    <a:pt x="3434" y="8129"/>
                    <a:pt x="3623" y="7908"/>
                    <a:pt x="3812" y="7530"/>
                  </a:cubicBezTo>
                  <a:lnTo>
                    <a:pt x="5293" y="5104"/>
                  </a:lnTo>
                  <a:cubicBezTo>
                    <a:pt x="5388" y="4915"/>
                    <a:pt x="5482" y="4663"/>
                    <a:pt x="5482" y="4411"/>
                  </a:cubicBezTo>
                  <a:lnTo>
                    <a:pt x="5482" y="662"/>
                  </a:lnTo>
                  <a:cubicBezTo>
                    <a:pt x="5451" y="284"/>
                    <a:pt x="5136" y="0"/>
                    <a:pt x="475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2" name="Google Shape;6410;p53">
              <a:extLst>
                <a:ext uri="{FF2B5EF4-FFF2-40B4-BE49-F238E27FC236}">
                  <a16:creationId xmlns:a16="http://schemas.microsoft.com/office/drawing/2014/main" id="{5B0F268A-3053-E382-EE76-F9CF4447A990}"/>
                </a:ext>
              </a:extLst>
            </p:cNvPr>
            <p:cNvSpPr/>
            <p:nvPr/>
          </p:nvSpPr>
          <p:spPr>
            <a:xfrm>
              <a:off x="-30139750" y="3636850"/>
              <a:ext cx="26000" cy="37825"/>
            </a:xfrm>
            <a:custGeom>
              <a:avLst/>
              <a:gdLst/>
              <a:ahLst/>
              <a:cxnLst/>
              <a:rect l="l" t="t" r="r" b="b"/>
              <a:pathLst>
                <a:path w="1040" h="1513" extrusionOk="0">
                  <a:moveTo>
                    <a:pt x="504" y="0"/>
                  </a:moveTo>
                  <a:cubicBezTo>
                    <a:pt x="252" y="32"/>
                    <a:pt x="0" y="284"/>
                    <a:pt x="0" y="567"/>
                  </a:cubicBezTo>
                  <a:lnTo>
                    <a:pt x="0" y="1418"/>
                  </a:lnTo>
                  <a:cubicBezTo>
                    <a:pt x="126" y="1386"/>
                    <a:pt x="252" y="1355"/>
                    <a:pt x="410" y="1355"/>
                  </a:cubicBezTo>
                  <a:cubicBezTo>
                    <a:pt x="630" y="1355"/>
                    <a:pt x="819" y="1386"/>
                    <a:pt x="1040" y="1512"/>
                  </a:cubicBezTo>
                  <a:lnTo>
                    <a:pt x="1040" y="504"/>
                  </a:lnTo>
                  <a:cubicBezTo>
                    <a:pt x="1040" y="252"/>
                    <a:pt x="788" y="0"/>
                    <a:pt x="504"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3" name="Google Shape;6411;p53">
              <a:extLst>
                <a:ext uri="{FF2B5EF4-FFF2-40B4-BE49-F238E27FC236}">
                  <a16:creationId xmlns:a16="http://schemas.microsoft.com/office/drawing/2014/main" id="{7C0F7E33-CC15-10A3-2E9F-445D08EB633D}"/>
                </a:ext>
              </a:extLst>
            </p:cNvPr>
            <p:cNvSpPr/>
            <p:nvPr/>
          </p:nvSpPr>
          <p:spPr>
            <a:xfrm>
              <a:off x="-30302800" y="3638950"/>
              <a:ext cx="25225" cy="36500"/>
            </a:xfrm>
            <a:custGeom>
              <a:avLst/>
              <a:gdLst/>
              <a:ahLst/>
              <a:cxnLst/>
              <a:rect l="l" t="t" r="r" b="b"/>
              <a:pathLst>
                <a:path w="1009" h="1460" extrusionOk="0">
                  <a:moveTo>
                    <a:pt x="418" y="1"/>
                  </a:moveTo>
                  <a:cubicBezTo>
                    <a:pt x="177" y="1"/>
                    <a:pt x="1" y="229"/>
                    <a:pt x="1" y="483"/>
                  </a:cubicBezTo>
                  <a:lnTo>
                    <a:pt x="1" y="1460"/>
                  </a:lnTo>
                  <a:cubicBezTo>
                    <a:pt x="190" y="1334"/>
                    <a:pt x="379" y="1302"/>
                    <a:pt x="631" y="1302"/>
                  </a:cubicBezTo>
                  <a:cubicBezTo>
                    <a:pt x="725" y="1302"/>
                    <a:pt x="883" y="1334"/>
                    <a:pt x="1009" y="1365"/>
                  </a:cubicBezTo>
                  <a:lnTo>
                    <a:pt x="1009" y="515"/>
                  </a:lnTo>
                  <a:cubicBezTo>
                    <a:pt x="1009" y="231"/>
                    <a:pt x="788" y="11"/>
                    <a:pt x="505" y="11"/>
                  </a:cubicBezTo>
                  <a:cubicBezTo>
                    <a:pt x="475" y="4"/>
                    <a:pt x="446" y="1"/>
                    <a:pt x="418"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4" name="Google Shape;6412;p53">
              <a:extLst>
                <a:ext uri="{FF2B5EF4-FFF2-40B4-BE49-F238E27FC236}">
                  <a16:creationId xmlns:a16="http://schemas.microsoft.com/office/drawing/2014/main" id="{38DD64FF-BBF0-10DE-4204-2B16B99AA8D9}"/>
                </a:ext>
              </a:extLst>
            </p:cNvPr>
            <p:cNvSpPr/>
            <p:nvPr/>
          </p:nvSpPr>
          <p:spPr>
            <a:xfrm>
              <a:off x="-30242925" y="3569100"/>
              <a:ext cx="68525" cy="68550"/>
            </a:xfrm>
            <a:custGeom>
              <a:avLst/>
              <a:gdLst/>
              <a:ahLst/>
              <a:cxnLst/>
              <a:rect l="l" t="t" r="r" b="b"/>
              <a:pathLst>
                <a:path w="2741" h="2742" extrusionOk="0">
                  <a:moveTo>
                    <a:pt x="1386" y="1"/>
                  </a:moveTo>
                  <a:cubicBezTo>
                    <a:pt x="630" y="1"/>
                    <a:pt x="0" y="631"/>
                    <a:pt x="0" y="1387"/>
                  </a:cubicBezTo>
                  <a:cubicBezTo>
                    <a:pt x="0" y="2174"/>
                    <a:pt x="630" y="2742"/>
                    <a:pt x="1386" y="2742"/>
                  </a:cubicBezTo>
                  <a:cubicBezTo>
                    <a:pt x="2111" y="2742"/>
                    <a:pt x="2741" y="2111"/>
                    <a:pt x="2741" y="1387"/>
                  </a:cubicBezTo>
                  <a:cubicBezTo>
                    <a:pt x="2741" y="631"/>
                    <a:pt x="2111" y="1"/>
                    <a:pt x="1386"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5" name="Google Shape;6413;p53">
              <a:extLst>
                <a:ext uri="{FF2B5EF4-FFF2-40B4-BE49-F238E27FC236}">
                  <a16:creationId xmlns:a16="http://schemas.microsoft.com/office/drawing/2014/main" id="{5E41BDFF-F209-D030-2BE8-B60E97D4CC7F}"/>
                </a:ext>
              </a:extLst>
            </p:cNvPr>
            <p:cNvSpPr/>
            <p:nvPr/>
          </p:nvSpPr>
          <p:spPr>
            <a:xfrm>
              <a:off x="-30262625" y="3654950"/>
              <a:ext cx="107925" cy="68550"/>
            </a:xfrm>
            <a:custGeom>
              <a:avLst/>
              <a:gdLst/>
              <a:ahLst/>
              <a:cxnLst/>
              <a:rect l="l" t="t" r="r" b="b"/>
              <a:pathLst>
                <a:path w="4317" h="2742" extrusionOk="0">
                  <a:moveTo>
                    <a:pt x="2174" y="1"/>
                  </a:moveTo>
                  <a:cubicBezTo>
                    <a:pt x="1292" y="1"/>
                    <a:pt x="505" y="379"/>
                    <a:pt x="0" y="1040"/>
                  </a:cubicBezTo>
                  <a:lnTo>
                    <a:pt x="32" y="1103"/>
                  </a:lnTo>
                  <a:cubicBezTo>
                    <a:pt x="946" y="1985"/>
                    <a:pt x="1450" y="2458"/>
                    <a:pt x="1702" y="2742"/>
                  </a:cubicBezTo>
                  <a:lnTo>
                    <a:pt x="2647" y="2742"/>
                  </a:lnTo>
                  <a:lnTo>
                    <a:pt x="4254" y="1135"/>
                  </a:lnTo>
                  <a:lnTo>
                    <a:pt x="4317" y="1040"/>
                  </a:lnTo>
                  <a:cubicBezTo>
                    <a:pt x="3813" y="410"/>
                    <a:pt x="3025" y="1"/>
                    <a:pt x="2174"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pic>
        <p:nvPicPr>
          <p:cNvPr id="17" name="Picture 16">
            <a:extLst>
              <a:ext uri="{FF2B5EF4-FFF2-40B4-BE49-F238E27FC236}">
                <a16:creationId xmlns:a16="http://schemas.microsoft.com/office/drawing/2014/main" id="{C168E3E5-496E-D049-8F08-D87B8E0B3BD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49625" y="3373359"/>
            <a:ext cx="545833" cy="545833"/>
          </a:xfrm>
          <a:prstGeom prst="rect">
            <a:avLst/>
          </a:prstGeom>
        </p:spPr>
      </p:pic>
    </p:spTree>
    <p:extLst>
      <p:ext uri="{BB962C8B-B14F-4D97-AF65-F5344CB8AC3E}">
        <p14:creationId xmlns:p14="http://schemas.microsoft.com/office/powerpoint/2010/main" val="33534313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1192849" y="6294493"/>
            <a:ext cx="5429478" cy="10895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8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A99410-004E-4692-810B-7D8DB7165E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D3B036-D011-4B0F-A48B-F13E5E21F70D}">
  <ds:schemaRefs>
    <ds:schemaRef ds:uri="http://schemas.microsoft.com/sharepoint/v3/contenttype/forms"/>
  </ds:schemaRefs>
</ds:datastoreItem>
</file>

<file path=customXml/itemProps3.xml><?xml version="1.0" encoding="utf-8"?>
<ds:datastoreItem xmlns:ds="http://schemas.openxmlformats.org/officeDocument/2006/customXml" ds:itemID="{F0F69B94-BD8A-4393-BDDC-BA3DF6C94D3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674</TotalTime>
  <Words>4579</Words>
  <Application>Microsoft Office PowerPoint</Application>
  <PresentationFormat>Custom</PresentationFormat>
  <Paragraphs>524</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Calibri Light</vt:lpstr>
      <vt:lpstr>Calibri</vt:lpstr>
      <vt:lpstr>Arial</vt:lpstr>
      <vt:lpstr>Alexandria</vt:lpstr>
      <vt:lpstr>Times New Roman</vt:lpstr>
      <vt:lpstr>Alexandria Bold</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Mayar Ehab</dc:creator>
  <cp:lastModifiedBy>Microsoft</cp:lastModifiedBy>
  <cp:revision>12</cp:revision>
  <dcterms:created xsi:type="dcterms:W3CDTF">2026-01-04T19:36:09Z</dcterms:created>
  <dcterms:modified xsi:type="dcterms:W3CDTF">2026-01-29T03:12:51Z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