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18" r:id="rId14"/>
    <p:sldId id="519" r:id="rId15"/>
    <p:sldId id="520" r:id="rId16"/>
    <p:sldId id="521" r:id="rId17"/>
    <p:sldId id="522" r:id="rId18"/>
    <p:sldId id="574" r:id="rId19"/>
    <p:sldId id="564" r:id="rId20"/>
    <p:sldId id="529" r:id="rId21"/>
    <p:sldId id="530" r:id="rId22"/>
    <p:sldId id="531" r:id="rId23"/>
    <p:sldId id="533" r:id="rId24"/>
    <p:sldId id="534" r:id="rId25"/>
    <p:sldId id="541" r:id="rId26"/>
    <p:sldId id="542" r:id="rId27"/>
    <p:sldId id="543" r:id="rId28"/>
    <p:sldId id="545" r:id="rId29"/>
    <p:sldId id="546" r:id="rId30"/>
    <p:sldId id="547" r:id="rId31"/>
    <p:sldId id="549" r:id="rId32"/>
    <p:sldId id="550" r:id="rId33"/>
    <p:sldId id="552" r:id="rId34"/>
    <p:sldId id="569" r:id="rId35"/>
    <p:sldId id="570" r:id="rId36"/>
    <p:sldId id="566" r:id="rId37"/>
    <p:sldId id="49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18"/>
            <p14:sldId id="519"/>
            <p14:sldId id="520"/>
            <p14:sldId id="521"/>
            <p14:sldId id="522"/>
            <p14:sldId id="574"/>
            <p14:sldId id="564"/>
            <p14:sldId id="529"/>
            <p14:sldId id="530"/>
            <p14:sldId id="531"/>
            <p14:sldId id="533"/>
            <p14:sldId id="534"/>
            <p14:sldId id="541"/>
            <p14:sldId id="542"/>
            <p14:sldId id="543"/>
            <p14:sldId id="545"/>
            <p14:sldId id="546"/>
            <p14:sldId id="547"/>
            <p14:sldId id="549"/>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1617" y="47901"/>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5827" y="148380"/>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1343" y="4742019"/>
            <a:ext cx="5573486"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     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177210" y="2672731"/>
            <a:ext cx="10673887" cy="258532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36022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4835" y="1340329"/>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network design decisions include the assignment of  facility role, location of manufacturing, storage, or transportation-related facilities. and the allocation of capacity and markets to each facility.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Where should facilities be located?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361236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92465" y="32606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1984" y="33249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35030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32923"/>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291437"/>
            <a:ext cx="520192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6156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35125" y="40793"/>
            <a:ext cx="866648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12914"/>
            <a:ext cx="693964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40797" y="230635"/>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Infrastructure factors</a:t>
            </a:r>
          </a:p>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1650" y="18300"/>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85087" y="79526"/>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199476"/>
            <a:ext cx="10830454" cy="5156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17895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006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47993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853758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9531" y="201762"/>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336709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3470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8320" y="1543346"/>
            <a:ext cx="10825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165259"/>
            <a:ext cx="7157902"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l"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5" y="136525"/>
            <a:ext cx="7349308"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2C73EE-B4A8-A9B7-7287-CC4FB18152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373EFD2-CD56-A824-0144-951A515668A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B4EF054-45A1-E67E-E671-CC7D1283D171}"/>
              </a:ext>
            </a:extLst>
          </p:cNvPr>
          <p:cNvSpPr>
            <a:spLocks noGrp="1"/>
          </p:cNvSpPr>
          <p:nvPr>
            <p:ph type="sldNum" sz="quarter" idx="12"/>
          </p:nvPr>
        </p:nvSpPr>
        <p:spPr/>
        <p:txBody>
          <a:bodyPr/>
          <a:lstStyle/>
          <a:p>
            <a:fld id="{F7542ADD-394E-41F3-B704-951748884AEE}" type="slidenum">
              <a:rPr lang="en-US" smtClean="0"/>
              <a:t>18</a:t>
            </a:fld>
            <a:endParaRPr lang="en-US"/>
          </a:p>
        </p:txBody>
      </p:sp>
      <p:pic>
        <p:nvPicPr>
          <p:cNvPr id="5" name="Picture 4">
            <a:extLst>
              <a:ext uri="{FF2B5EF4-FFF2-40B4-BE49-F238E27FC236}">
                <a16:creationId xmlns:a16="http://schemas.microsoft.com/office/drawing/2014/main" id="{73C4FC53-BE8C-5122-0C10-EB886B9A2AC8}"/>
              </a:ext>
            </a:extLst>
          </p:cNvPr>
          <p:cNvPicPr>
            <a:picLocks noChangeAspect="1"/>
          </p:cNvPicPr>
          <p:nvPr/>
        </p:nvPicPr>
        <p:blipFill>
          <a:blip r:embed="rId2"/>
          <a:stretch>
            <a:fillRect/>
          </a:stretch>
        </p:blipFill>
        <p:spPr>
          <a:xfrm>
            <a:off x="142240" y="0"/>
            <a:ext cx="12049760" cy="6857999"/>
          </a:xfrm>
          <a:prstGeom prst="rect">
            <a:avLst/>
          </a:prstGeom>
        </p:spPr>
      </p:pic>
    </p:spTree>
    <p:extLst>
      <p:ext uri="{BB962C8B-B14F-4D97-AF65-F5344CB8AC3E}">
        <p14:creationId xmlns:p14="http://schemas.microsoft.com/office/powerpoint/2010/main" val="1534591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712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first phase 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23220"/>
          </a:xfrm>
          <a:prstGeom prst="rect">
            <a:avLst/>
          </a:prstGeom>
        </p:spPr>
        <p:txBody>
          <a:bodyPr wrap="squar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09857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54" y="356087"/>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168591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 Define the Regional Facility Configuration</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9473" y="326063"/>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20400"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 Select a Set of Desirable Potential Sites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1793" y="303759"/>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0328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6472" y="356087"/>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4904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0"/>
            <a:ext cx="10556240" cy="456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3358" y="356087"/>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093519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163068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176577"/>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75429"/>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89753"/>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2222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35688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90167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6818" y="356087"/>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47084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7709" y="440958"/>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90970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3503055"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6897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7138" y="326063"/>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675309"/>
            <a:ext cx="978408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Model inputs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 	=	</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number of markets or demand points   	n 	=	number of potential factory locations</a:t>
            </a:r>
          </a:p>
          <a:p>
            <a:pPr marL="0" marR="0" lvl="0" indent="0"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 	=	number of suppliers	                                 t    =	number of potential warehouse locations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annual demand from customer j          	Ki 	  =	potential capacity of factory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endPar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supply capacity at supplier h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 	=	potential warehouse capacity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 	=	fixed cost of locating a plant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fe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fixed cost of locating a warehouse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	cost of shipping one unit from supply source h to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cie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producing and shipping one unit from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warehouse e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cej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shipping one unit from warehouse e to customer j</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8898" y="387837"/>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400936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717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39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6998" y="356087"/>
            <a:ext cx="7636321" cy="523220"/>
          </a:xfrm>
          <a:prstGeom prst="rect">
            <a:avLst/>
          </a:prstGeom>
        </p:spPr>
        <p:txBody>
          <a:bodyPr wrap="none">
            <a:spAutoFit/>
          </a:bodyPr>
          <a:lstStyle/>
          <a:p>
            <a:pPr lvl="0" algn="ctr"/>
            <a:r>
              <a:rPr kumimoji="0" lang="en-US" altLang="en-US" sz="28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110157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596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56087"/>
            <a:ext cx="922348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8744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92277" y="40263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147404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0842171" cy="4658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2117" y="486246"/>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6448179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9992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49109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66903"/>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67949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944898"/>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016483"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89357"/>
            <a:ext cx="1117600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8965244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4E80DB2-986A-4213-9B91-EB5CC48D1174}"/>
</file>

<file path=customXml/itemProps2.xml><?xml version="1.0" encoding="utf-8"?>
<ds:datastoreItem xmlns:ds="http://schemas.openxmlformats.org/officeDocument/2006/customXml" ds:itemID="{506A722B-4324-4E0F-9A16-A3CAC346E5AB}"/>
</file>

<file path=customXml/itemProps3.xml><?xml version="1.0" encoding="utf-8"?>
<ds:datastoreItem xmlns:ds="http://schemas.openxmlformats.org/officeDocument/2006/customXml" ds:itemID="{306666CE-A342-4B43-8CE9-E6BF3790C81D}"/>
</file>

<file path=docProps/app.xml><?xml version="1.0" encoding="utf-8"?>
<Properties xmlns="http://schemas.openxmlformats.org/officeDocument/2006/extended-properties" xmlns:vt="http://schemas.openxmlformats.org/officeDocument/2006/docPropsVTypes">
  <TotalTime>3794</TotalTime>
  <Words>3276</Words>
  <Application>Microsoft Office PowerPoint</Application>
  <PresentationFormat>Widescreen</PresentationFormat>
  <Paragraphs>300</Paragraphs>
  <Slides>38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131</cp:revision>
  <dcterms:created xsi:type="dcterms:W3CDTF">2023-04-29T09:08:23Z</dcterms:created>
  <dcterms:modified xsi:type="dcterms:W3CDTF">2024-07-09T11:55:15Z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