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536" r:id="rId5"/>
    <p:sldId id="629" r:id="rId6"/>
    <p:sldId id="648" r:id="rId7"/>
    <p:sldId id="630" r:id="rId8"/>
    <p:sldId id="624" r:id="rId9"/>
    <p:sldId id="653" r:id="rId10"/>
    <p:sldId id="699" r:id="rId11"/>
    <p:sldId id="529" r:id="rId12"/>
    <p:sldId id="700" r:id="rId13"/>
    <p:sldId id="701" r:id="rId14"/>
    <p:sldId id="689" r:id="rId15"/>
    <p:sldId id="530" r:id="rId16"/>
    <p:sldId id="669" r:id="rId17"/>
    <p:sldId id="702" r:id="rId18"/>
    <p:sldId id="670" r:id="rId19"/>
    <p:sldId id="695" r:id="rId20"/>
    <p:sldId id="671" r:id="rId21"/>
    <p:sldId id="667" r:id="rId22"/>
    <p:sldId id="649" r:id="rId23"/>
    <p:sldId id="673" r:id="rId24"/>
    <p:sldId id="662" r:id="rId25"/>
    <p:sldId id="676" r:id="rId26"/>
    <p:sldId id="677" r:id="rId27"/>
    <p:sldId id="678" r:id="rId28"/>
    <p:sldId id="679" r:id="rId29"/>
    <p:sldId id="680" r:id="rId30"/>
    <p:sldId id="552" r:id="rId31"/>
    <p:sldId id="651" r:id="rId32"/>
    <p:sldId id="666" r:id="rId33"/>
    <p:sldId id="652" r:id="rId34"/>
    <p:sldId id="703" r:id="rId35"/>
    <p:sldId id="685" r:id="rId36"/>
    <p:sldId id="696" r:id="rId37"/>
    <p:sldId id="694" r:id="rId38"/>
    <p:sldId id="625" r:id="rId39"/>
    <p:sldId id="598" r:id="rId40"/>
    <p:sldId id="697" r:id="rId41"/>
    <p:sldId id="698" r:id="rId42"/>
    <p:sldId id="633"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36"/>
            <p14:sldId id="629"/>
            <p14:sldId id="648"/>
            <p14:sldId id="630"/>
            <p14:sldId id="624"/>
            <p14:sldId id="653"/>
            <p14:sldId id="699"/>
            <p14:sldId id="529"/>
            <p14:sldId id="700"/>
            <p14:sldId id="701"/>
            <p14:sldId id="689"/>
            <p14:sldId id="530"/>
            <p14:sldId id="669"/>
            <p14:sldId id="702"/>
            <p14:sldId id="670"/>
            <p14:sldId id="695"/>
            <p14:sldId id="671"/>
            <p14:sldId id="667"/>
            <p14:sldId id="649"/>
            <p14:sldId id="673"/>
            <p14:sldId id="662"/>
            <p14:sldId id="676"/>
            <p14:sldId id="677"/>
            <p14:sldId id="678"/>
            <p14:sldId id="679"/>
            <p14:sldId id="680"/>
            <p14:sldId id="552"/>
            <p14:sldId id="651"/>
            <p14:sldId id="666"/>
            <p14:sldId id="652"/>
            <p14:sldId id="703"/>
            <p14:sldId id="685"/>
            <p14:sldId id="696"/>
            <p14:sldId id="694"/>
            <p14:sldId id="625"/>
            <p14:sldId id="598"/>
            <p14:sldId id="697"/>
            <p14:sldId id="698"/>
            <p14:sldId id="63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D200"/>
    <a:srgbClr val="00AEEF"/>
    <a:srgbClr val="000000"/>
    <a:srgbClr val="203E5F"/>
    <a:srgbClr val="F58221"/>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279" autoAdjust="0"/>
    <p:restoredTop sz="86339" autoAdjust="0"/>
  </p:normalViewPr>
  <p:slideViewPr>
    <p:cSldViewPr snapToGrid="0">
      <p:cViewPr varScale="1">
        <p:scale>
          <a:sx n="63" d="100"/>
          <a:sy n="63" d="100"/>
        </p:scale>
        <p:origin x="924" y="72"/>
      </p:cViewPr>
      <p:guideLst/>
    </p:cSldViewPr>
  </p:slideViewPr>
  <p:outlineViewPr>
    <p:cViewPr>
      <p:scale>
        <a:sx n="33" d="100"/>
        <a:sy n="33" d="100"/>
      </p:scale>
      <p:origin x="0" y="-4380"/>
    </p:cViewPr>
  </p:outlineViewPr>
  <p:notesTextViewPr>
    <p:cViewPr>
      <p:scale>
        <a:sx n="1" d="1"/>
        <a:sy n="1" d="1"/>
      </p:scale>
      <p:origin x="0" y="0"/>
    </p:cViewPr>
  </p:notesTextViewPr>
  <p:sorterViewPr>
    <p:cViewPr>
      <p:scale>
        <a:sx n="100" d="100"/>
        <a:sy n="100" d="100"/>
      </p:scale>
      <p:origin x="0" y="-13752"/>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136"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3/4/2025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30423884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397811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426234164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102082519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MY" dirty="0"/>
          </a:p>
        </p:txBody>
      </p:sp>
      <p:sp>
        <p:nvSpPr>
          <p:cNvPr id="4" name="Slide Number Placeholder 3"/>
          <p:cNvSpPr>
            <a:spLocks noGrp="1"/>
          </p:cNvSpPr>
          <p:nvPr>
            <p:ph type="sldNum" sz="quarter" idx="10"/>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31972837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3/4/2025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3/4/2025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3/4/2025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3/4/2025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3"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e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hyperlink" Target="https://www.feedough.com/business-to-business-b2b/" TargetMode="External"/><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15.png"/></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e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e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21.png"/></Relationships>
</file>

<file path=ppt/slides/_rels/slide1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e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26.png"/></Relationships>
</file>

<file path=ppt/slides/_rels/slide2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29.png"/><Relationship Id="rId4" Type="http://schemas.openxmlformats.org/officeDocument/2006/relationships/image" Target="../media/image28.png"/></Relationships>
</file>

<file path=ppt/slides/_rels/slide25.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31.png"/></Relationships>
</file>

<file path=ppt/slides/_rels/slide26.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33.png"/></Relationships>
</file>

<file path=ppt/slides/_rels/slide27.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e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37.png"/></Relationships>
</file>

<file path=ppt/slides/_rels/slide31.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39.png"/></Relationships>
</file>

<file path=ppt/slides/_rels/slide32.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41.png"/></Relationships>
</file>

<file path=ppt/slides/_rels/slide33.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44.png"/></Relationships>
</file>

<file path=ppt/slides/_rels/slide35.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46.png"/></Relationships>
</file>

<file path=ppt/slides/_rels/slide36.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49.png"/><Relationship Id="rId4" Type="http://schemas.openxmlformats.org/officeDocument/2006/relationships/image" Target="../media/image48.png"/></Relationships>
</file>

<file path=ppt/slides/_rels/slide37.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51.png"/></Relationships>
</file>

<file path=ppt/slides/_rels/slide38.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46.png"/></Relationships>
</file>

<file path=ppt/slides/_rels/slide39.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54.jpeg"/><Relationship Id="rId1" Type="http://schemas.openxmlformats.org/officeDocument/2006/relationships/slideLayout" Target="../slideLayouts/slideLayout15.xml"/><Relationship Id="rId5" Type="http://schemas.openxmlformats.org/officeDocument/2006/relationships/image" Target="../media/image56.png"/><Relationship Id="rId4" Type="http://schemas.openxmlformats.org/officeDocument/2006/relationships/image" Target="../media/image3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194617" y="2357884"/>
            <a:ext cx="5526934" cy="584775"/>
          </a:xfrm>
          <a:prstGeom prst="rect">
            <a:avLst/>
          </a:prstGeom>
          <a:noFill/>
        </p:spPr>
        <p:txBody>
          <a:bodyPr wrap="square" rtlCol="0">
            <a:spAutoFit/>
          </a:bodyPr>
          <a:lstStyle/>
          <a:p>
            <a:pPr algn="ctr"/>
            <a:r>
              <a:rPr lang="ar-EG" sz="3200" b="1" dirty="0">
                <a:latin typeface="Alexandria" charset="0"/>
                <a:cs typeface="Alexandria" charset="0"/>
              </a:rPr>
              <a:t>التسويق الرقمي والتجارة الإلكترونية</a:t>
            </a:r>
            <a:endParaRPr lang="en-US" sz="3200" b="1" dirty="0">
              <a:latin typeface="Alexandria" charset="0"/>
              <a:cs typeface="Alexandria" charset="0"/>
            </a:endParaRPr>
          </a:p>
        </p:txBody>
      </p:sp>
      <p:sp>
        <p:nvSpPr>
          <p:cNvPr id="34" name="Rectangle: Rounded Corners 33"/>
          <p:cNvSpPr/>
          <p:nvPr/>
        </p:nvSpPr>
        <p:spPr>
          <a:xfrm>
            <a:off x="1390968" y="5735489"/>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bg1"/>
                </a:solidFill>
                <a:latin typeface="Times New Roman"/>
                <a:cs typeface="Times New Roman"/>
              </a:rPr>
              <a:t>المحاضرة </a:t>
            </a:r>
            <a:r>
              <a:rPr lang="ar-EG" sz="2800" b="1" dirty="0" smtClean="0">
                <a:solidFill>
                  <a:schemeClr val="bg1"/>
                </a:solidFill>
                <a:latin typeface="Times New Roman"/>
                <a:cs typeface="Times New Roman"/>
              </a:rPr>
              <a:t>الخامسة</a:t>
            </a:r>
            <a:endParaRPr lang="en-US" sz="2800" b="1" dirty="0">
              <a:solidFill>
                <a:schemeClr val="bg1"/>
              </a:solidFill>
              <a:latin typeface="Times New Roman"/>
              <a:cs typeface="Times New Roman"/>
            </a:endParaRPr>
          </a:p>
        </p:txBody>
      </p:sp>
      <p:sp>
        <p:nvSpPr>
          <p:cNvPr id="46" name="TextBox 45"/>
          <p:cNvSpPr txBox="1"/>
          <p:nvPr/>
        </p:nvSpPr>
        <p:spPr>
          <a:xfrm>
            <a:off x="2390746" y="4693379"/>
            <a:ext cx="1348446" cy="461665"/>
          </a:xfrm>
          <a:prstGeom prst="rect">
            <a:avLst/>
          </a:prstGeom>
          <a:noFill/>
        </p:spPr>
        <p:txBody>
          <a:bodyPr wrap="none" rtlCol="0">
            <a:spAutoFit/>
          </a:bodyPr>
          <a:lstStyle/>
          <a:p>
            <a:r>
              <a:rPr lang="en-MY" sz="2400" dirty="0">
                <a:latin typeface="Alexandria" charset="0"/>
                <a:cs typeface="Alexandria" charset="0"/>
              </a:rPr>
              <a:t>MKT236</a:t>
            </a:r>
            <a:endParaRPr lang="en-US" sz="2400"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xmlns="" id="{070C19C1-1189-2F4B-4A5F-BC7820FA69EF}"/>
              </a:ext>
            </a:extLst>
          </p:cNvPr>
          <p:cNvSpPr txBox="1"/>
          <p:nvPr/>
        </p:nvSpPr>
        <p:spPr>
          <a:xfrm>
            <a:off x="1922687" y="3651269"/>
            <a:ext cx="2679164" cy="461665"/>
          </a:xfrm>
          <a:prstGeom prst="rect">
            <a:avLst/>
          </a:prstGeom>
          <a:noFill/>
        </p:spPr>
        <p:txBody>
          <a:bodyPr wrap="square" rtlCol="0">
            <a:spAutoFit/>
          </a:bodyPr>
          <a:lstStyle/>
          <a:p>
            <a:r>
              <a:rPr lang="ar-SA" sz="2400" b="1" i="0" dirty="0">
                <a:solidFill>
                  <a:srgbClr val="0F0F0F"/>
                </a:solidFill>
                <a:effectLst/>
                <a:latin typeface="Roboto" panose="02000000000000000000" pitchFamily="2" charset="0"/>
              </a:rPr>
              <a:t>إ</a:t>
            </a:r>
            <a:r>
              <a:rPr lang="ar-SA" sz="2400" dirty="0">
                <a:latin typeface="Alexandria" charset="0"/>
                <a:cs typeface="Alexandria" charset="0"/>
              </a:rPr>
              <a:t>عداد د. محسن مرشد</a:t>
            </a:r>
          </a:p>
        </p:txBody>
      </p:sp>
    </p:spTree>
    <p:extLst>
      <p:ext uri="{BB962C8B-B14F-4D97-AF65-F5344CB8AC3E}">
        <p14:creationId xmlns:p14="http://schemas.microsoft.com/office/powerpoint/2010/main" val="318480988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4150609" y="588702"/>
            <a:ext cx="10570274" cy="4501893"/>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2907371" y="1136132"/>
            <a:ext cx="8715885" cy="4401205"/>
          </a:xfrm>
          <a:prstGeom prst="rect">
            <a:avLst/>
          </a:prstGeom>
          <a:noFill/>
        </p:spPr>
        <p:txBody>
          <a:bodyPr wrap="square" rtlCol="0">
            <a:spAutoFit/>
          </a:bodyPr>
          <a:lstStyle/>
          <a:p>
            <a:pPr marL="457200" indent="-457200" algn="r" rtl="1">
              <a:lnSpc>
                <a:spcPct val="150000"/>
              </a:lnSpc>
              <a:buFont typeface="Arial" panose="020B0604020202020204" pitchFamily="34" charset="0"/>
              <a:buChar char="•"/>
            </a:pPr>
            <a:r>
              <a:rPr lang="ar-EG" sz="2800" b="1" dirty="0" smtClean="0">
                <a:latin typeface="Alexandria"/>
              </a:rPr>
              <a:t>في </a:t>
            </a:r>
            <a:r>
              <a:rPr lang="ar-EG" sz="2800" b="1" dirty="0">
                <a:latin typeface="Alexandria"/>
              </a:rPr>
              <a:t>المحاضرة السابقة:</a:t>
            </a:r>
          </a:p>
          <a:p>
            <a:pPr marL="457200" indent="-457200" algn="r" rtl="1">
              <a:buFont typeface="Arial" panose="020B0604020202020204" pitchFamily="34" charset="0"/>
              <a:buChar char="•"/>
            </a:pPr>
            <a:r>
              <a:rPr lang="ar-EG" sz="2800" b="1" dirty="0">
                <a:latin typeface="Alexandria"/>
              </a:rPr>
              <a:t>مقدمة في سلوك المستهلك في الاقتصاد الرقمي.</a:t>
            </a:r>
          </a:p>
          <a:p>
            <a:pPr marL="457200" indent="-457200" algn="r" rtl="1">
              <a:buFont typeface="Arial" panose="020B0604020202020204" pitchFamily="34" charset="0"/>
              <a:buChar char="•"/>
            </a:pPr>
            <a:r>
              <a:rPr lang="ar-EG" sz="2800" b="1" dirty="0">
                <a:latin typeface="Alexandria"/>
              </a:rPr>
              <a:t>العوامل المؤثرة في سلوك المستهلك في الاقتصاد</a:t>
            </a:r>
          </a:p>
          <a:p>
            <a:pPr marL="457200" indent="-457200" algn="r" rtl="1">
              <a:buFont typeface="Arial" panose="020B0604020202020204" pitchFamily="34" charset="0"/>
              <a:buChar char="•"/>
            </a:pPr>
            <a:r>
              <a:rPr lang="ar-EG" sz="2800" b="1" dirty="0">
                <a:latin typeface="Alexandria"/>
              </a:rPr>
              <a:t>الرقمي</a:t>
            </a:r>
            <a:r>
              <a:rPr lang="en-US" sz="2800" b="1" dirty="0">
                <a:latin typeface="Alexandria"/>
              </a:rPr>
              <a:t>.</a:t>
            </a:r>
            <a:endParaRPr lang="ar-EG" sz="2800" b="1" dirty="0">
              <a:latin typeface="Alexandria"/>
            </a:endParaRPr>
          </a:p>
          <a:p>
            <a:pPr marL="457200" indent="-457200" algn="r" rtl="1">
              <a:buFont typeface="Arial" panose="020B0604020202020204" pitchFamily="34" charset="0"/>
              <a:buChar char="•"/>
            </a:pPr>
            <a:r>
              <a:rPr lang="ar-EG" sz="2800" b="1" dirty="0">
                <a:latin typeface="Alexandria"/>
              </a:rPr>
              <a:t> دراسة كيفية تغير سلوك المستهلك في العصر الرقمي .</a:t>
            </a:r>
          </a:p>
          <a:p>
            <a:pPr marL="457200" indent="-457200" algn="r" rtl="1">
              <a:buFont typeface="Arial" panose="020B0604020202020204" pitchFamily="34" charset="0"/>
              <a:buChar char="•"/>
            </a:pPr>
            <a:r>
              <a:rPr lang="ar-EG" sz="2800" b="1" dirty="0">
                <a:latin typeface="Alexandria"/>
              </a:rPr>
              <a:t>التحديات التي تواجه الشركات في فهم سلوك المستهلك</a:t>
            </a:r>
          </a:p>
          <a:p>
            <a:pPr marL="457200" indent="-457200" algn="r" rtl="1">
              <a:buFont typeface="Arial" panose="020B0604020202020204" pitchFamily="34" charset="0"/>
              <a:buChar char="•"/>
            </a:pPr>
            <a:r>
              <a:rPr lang="ar-EG" sz="2800" b="1" dirty="0">
                <a:latin typeface="Alexandria"/>
              </a:rPr>
              <a:t>الرقمي.</a:t>
            </a:r>
          </a:p>
          <a:p>
            <a:pPr marL="457200" indent="-457200" algn="r" rtl="1">
              <a:buFont typeface="Arial" panose="020B0604020202020204" pitchFamily="34" charset="0"/>
              <a:buChar char="•"/>
            </a:pPr>
            <a:r>
              <a:rPr lang="ar-EG" sz="2800" b="1" dirty="0">
                <a:latin typeface="Alexandria"/>
              </a:rPr>
              <a:t>الأنماط الأساسية لسلوك المستهلك في الاقتصاد الرقمي</a:t>
            </a:r>
            <a:r>
              <a:rPr lang="ar-SA" sz="2800" b="1" dirty="0" smtClean="0">
                <a:latin typeface="Alexandria"/>
              </a:rPr>
              <a:t>. </a:t>
            </a:r>
            <a:endParaRPr lang="ar-SA" sz="2800" b="1" dirty="0">
              <a:latin typeface="Alexandria"/>
            </a:endParaRPr>
          </a:p>
          <a:p>
            <a:pPr marL="285750" indent="-285750" algn="r" rtl="1">
              <a:lnSpc>
                <a:spcPct val="150000"/>
              </a:lnSpc>
              <a:buFont typeface="Arial" panose="020B0604020202020204" pitchFamily="34" charset="0"/>
              <a:buChar char="•"/>
            </a:pPr>
            <a:r>
              <a:rPr lang="ar-SA" sz="2800" b="1" dirty="0">
                <a:latin typeface="Alexandria"/>
              </a:rPr>
              <a:t>الخلاصة.</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2" name="Picture 11">
            <a:extLst>
              <a:ext uri="{FF2B5EF4-FFF2-40B4-BE49-F238E27FC236}">
                <a16:creationId xmlns:a16="http://schemas.microsoft.com/office/drawing/2014/main" xmlns="" id="{346E7584-33EB-3389-1E35-FF15146AC632}"/>
              </a:ext>
            </a:extLst>
          </p:cNvPr>
          <p:cNvPicPr>
            <a:picLocks noChangeAspect="1"/>
          </p:cNvPicPr>
          <p:nvPr/>
        </p:nvPicPr>
        <p:blipFill>
          <a:blip r:embed="rId4"/>
          <a:stretch>
            <a:fillRect/>
          </a:stretch>
        </p:blipFill>
        <p:spPr>
          <a:xfrm>
            <a:off x="0" y="2248898"/>
            <a:ext cx="2629068" cy="2435649"/>
          </a:xfrm>
          <a:prstGeom prst="rect">
            <a:avLst/>
          </a:prstGeom>
        </p:spPr>
      </p:pic>
    </p:spTree>
    <p:extLst>
      <p:ext uri="{BB962C8B-B14F-4D97-AF65-F5344CB8AC3E}">
        <p14:creationId xmlns:p14="http://schemas.microsoft.com/office/powerpoint/2010/main" val="90257664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4150609" y="588702"/>
            <a:ext cx="10570274" cy="4501893"/>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385475" y="1136132"/>
            <a:ext cx="8292195" cy="5016758"/>
          </a:xfrm>
          <a:prstGeom prst="rect">
            <a:avLst/>
          </a:prstGeom>
          <a:noFill/>
        </p:spPr>
        <p:txBody>
          <a:bodyPr wrap="square" rtlCol="0">
            <a:spAutoFit/>
          </a:bodyPr>
          <a:lstStyle/>
          <a:p>
            <a:pPr marL="457200" indent="-457200" algn="r" rtl="1">
              <a:lnSpc>
                <a:spcPct val="150000"/>
              </a:lnSpc>
              <a:buFont typeface="Arial" panose="020B0604020202020204" pitchFamily="34" charset="0"/>
              <a:buChar char="•"/>
            </a:pPr>
            <a:r>
              <a:rPr lang="ar-EG" sz="3200" b="1" dirty="0">
                <a:latin typeface="Alexandria" charset="0"/>
                <a:cs typeface="Alexandria" charset="0"/>
              </a:rPr>
              <a:t>في هذه المحاضرة سوف نتناول :</a:t>
            </a:r>
          </a:p>
          <a:p>
            <a:pPr marL="457200" indent="-457200" algn="r" rtl="1">
              <a:buFont typeface="Arial" panose="020B0604020202020204" pitchFamily="34" charset="0"/>
              <a:buChar char="•"/>
            </a:pPr>
            <a:r>
              <a:rPr lang="ar-EG" sz="3200" b="1" dirty="0">
                <a:latin typeface="Alexandria" charset="0"/>
                <a:cs typeface="Alexandria" charset="0"/>
              </a:rPr>
              <a:t>مقدمة في التسويق الرقمي والتجارة الإلكترونية</a:t>
            </a:r>
          </a:p>
          <a:p>
            <a:pPr marL="457200" indent="-457200" algn="r" rtl="1">
              <a:buFont typeface="Arial" panose="020B0604020202020204" pitchFamily="34" charset="0"/>
              <a:buChar char="•"/>
            </a:pPr>
            <a:r>
              <a:rPr lang="ar-EG" sz="3200" b="1" dirty="0">
                <a:latin typeface="Alexandria" charset="0"/>
                <a:cs typeface="Alexandria" charset="0"/>
              </a:rPr>
              <a:t> دراسة العلاقة بين التسويق الرقمي والتجارة الإلكترونية .</a:t>
            </a:r>
            <a:endParaRPr lang="en-US" sz="3200" b="1" dirty="0">
              <a:latin typeface="Alexandria" charset="0"/>
              <a:cs typeface="Alexandria" charset="0"/>
            </a:endParaRPr>
          </a:p>
          <a:p>
            <a:pPr marL="457200" indent="-457200" algn="r" rtl="1">
              <a:buFont typeface="Arial" panose="020B0604020202020204" pitchFamily="34" charset="0"/>
              <a:buChar char="•"/>
            </a:pPr>
            <a:r>
              <a:rPr lang="ar-EG" sz="3200" b="1" dirty="0" smtClean="0">
                <a:latin typeface="Alexandria" charset="0"/>
                <a:cs typeface="Alexandria" charset="0"/>
              </a:rPr>
              <a:t>تأثير </a:t>
            </a:r>
            <a:r>
              <a:rPr lang="ar-EG" sz="3200" b="1" dirty="0">
                <a:latin typeface="Alexandria" charset="0"/>
                <a:cs typeface="Alexandria" charset="0"/>
              </a:rPr>
              <a:t>التجارة الإلكترونية على الاقتصاد العالمي . </a:t>
            </a:r>
            <a:endParaRPr lang="en-US" sz="3200" b="1" dirty="0">
              <a:latin typeface="Alexandria" charset="0"/>
              <a:cs typeface="Alexandria" charset="0"/>
            </a:endParaRPr>
          </a:p>
          <a:p>
            <a:pPr marL="457200" indent="-457200" algn="r" rtl="1">
              <a:buFont typeface="Arial" panose="020B0604020202020204" pitchFamily="34" charset="0"/>
              <a:buChar char="•"/>
            </a:pPr>
            <a:r>
              <a:rPr lang="ar-EG" sz="3200" b="1" dirty="0">
                <a:latin typeface="Alexandria" charset="0"/>
                <a:cs typeface="Alexandria" charset="0"/>
              </a:rPr>
              <a:t>تحليل اقتصادات التجارة </a:t>
            </a:r>
            <a:r>
              <a:rPr lang="ar-EG" sz="3200" b="1" dirty="0">
                <a:latin typeface="Alexandria" charset="0"/>
                <a:cs typeface="Alexandria" charset="0"/>
              </a:rPr>
              <a:t>الإلكترونية </a:t>
            </a:r>
            <a:r>
              <a:rPr lang="ar-EG" sz="3200" b="1" dirty="0">
                <a:latin typeface="Alexandria" charset="0"/>
                <a:cs typeface="Alexandria" charset="0"/>
              </a:rPr>
              <a:t>وقياس أثرها على</a:t>
            </a:r>
            <a:r>
              <a:rPr lang="en-US" sz="3200" b="1" dirty="0">
                <a:latin typeface="Alexandria" charset="0"/>
                <a:cs typeface="Alexandria" charset="0"/>
              </a:rPr>
              <a:t> </a:t>
            </a:r>
            <a:r>
              <a:rPr lang="ar-EG" sz="3200" b="1" dirty="0">
                <a:latin typeface="Alexandria" charset="0"/>
                <a:cs typeface="Alexandria" charset="0"/>
              </a:rPr>
              <a:t>الأسواق المحلية </a:t>
            </a:r>
            <a:r>
              <a:rPr lang="ar-EG" sz="3200" b="1" dirty="0" smtClean="0">
                <a:latin typeface="Alexandria" charset="0"/>
                <a:cs typeface="Alexandria" charset="0"/>
              </a:rPr>
              <a:t>والعالمية.</a:t>
            </a:r>
            <a:endParaRPr lang="ar-EG" sz="3200" b="1" dirty="0">
              <a:latin typeface="Alexandria" charset="0"/>
              <a:cs typeface="Alexandria" charset="0"/>
            </a:endParaRPr>
          </a:p>
          <a:p>
            <a:pPr marL="457200" indent="-457200" algn="r" rtl="1">
              <a:buFont typeface="Arial" panose="020B0604020202020204" pitchFamily="34" charset="0"/>
              <a:buChar char="•"/>
            </a:pPr>
            <a:r>
              <a:rPr lang="ar-EG" sz="3200" b="1" dirty="0">
                <a:latin typeface="Alexandria" charset="0"/>
                <a:cs typeface="Alexandria" charset="0"/>
              </a:rPr>
              <a:t> التوجهات المستقبلية للتسويق الرقمي والتجارة</a:t>
            </a:r>
            <a:r>
              <a:rPr lang="en-US" sz="3200" b="1" dirty="0">
                <a:latin typeface="Alexandria" charset="0"/>
                <a:cs typeface="Alexandria" charset="0"/>
              </a:rPr>
              <a:t> </a:t>
            </a:r>
            <a:r>
              <a:rPr lang="ar-EG" sz="3200" b="1" dirty="0">
                <a:latin typeface="Alexandria" charset="0"/>
                <a:cs typeface="Alexandria" charset="0"/>
              </a:rPr>
              <a:t>الإلكترونية في الاقتصاد.</a:t>
            </a:r>
            <a:endParaRPr lang="ar-SA" sz="3200" b="1" dirty="0">
              <a:latin typeface="Alexandria" charset="0"/>
              <a:cs typeface="Alexandria" charset="0"/>
            </a:endParaRPr>
          </a:p>
          <a:p>
            <a:pPr marL="285750" indent="-285750" algn="r" rtl="1">
              <a:lnSpc>
                <a:spcPct val="150000"/>
              </a:lnSpc>
              <a:buFont typeface="Arial" panose="020B0604020202020204" pitchFamily="34" charset="0"/>
              <a:buChar char="•"/>
            </a:pPr>
            <a:r>
              <a:rPr lang="ar-SA" sz="3200" b="1" dirty="0">
                <a:latin typeface="Alexandria" charset="0"/>
                <a:cs typeface="Alexandria" charset="0"/>
              </a:rPr>
              <a:t>الخلاصة.</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2" name="Picture 11">
            <a:extLst>
              <a:ext uri="{FF2B5EF4-FFF2-40B4-BE49-F238E27FC236}">
                <a16:creationId xmlns="" xmlns:a16="http://schemas.microsoft.com/office/drawing/2014/main" id="{346E7584-33EB-3389-1E35-FF15146AC632}"/>
              </a:ext>
            </a:extLst>
          </p:cNvPr>
          <p:cNvPicPr>
            <a:picLocks noChangeAspect="1"/>
          </p:cNvPicPr>
          <p:nvPr/>
        </p:nvPicPr>
        <p:blipFill>
          <a:blip r:embed="rId4"/>
          <a:stretch>
            <a:fillRect/>
          </a:stretch>
        </p:blipFill>
        <p:spPr>
          <a:xfrm>
            <a:off x="0" y="2248898"/>
            <a:ext cx="2629068" cy="2435649"/>
          </a:xfrm>
          <a:prstGeom prst="rect">
            <a:avLst/>
          </a:prstGeom>
        </p:spPr>
      </p:pic>
    </p:spTree>
    <p:extLst>
      <p:ext uri="{BB962C8B-B14F-4D97-AF65-F5344CB8AC3E}">
        <p14:creationId xmlns:p14="http://schemas.microsoft.com/office/powerpoint/2010/main" val="393414932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p:cNvSpPr txBox="1"/>
          <p:nvPr/>
        </p:nvSpPr>
        <p:spPr>
          <a:xfrm>
            <a:off x="5050917" y="1255061"/>
            <a:ext cx="917148" cy="646331"/>
          </a:xfrm>
          <a:prstGeom prst="rect">
            <a:avLst/>
          </a:prstGeom>
          <a:noFill/>
        </p:spPr>
        <p:txBody>
          <a:bodyPr wrap="square" rtlCol="0">
            <a:spAutoFit/>
          </a:bodyPr>
          <a:lstStyle/>
          <a:p>
            <a:pPr algn="ctr"/>
            <a:r>
              <a:rPr lang="ar-SA" dirty="0">
                <a:solidFill>
                  <a:schemeClr val="bg1"/>
                </a:solidFill>
                <a:latin typeface="Alexandria" charset="0"/>
                <a:cs typeface="Alexandria" charset="0"/>
              </a:rPr>
              <a:t>المحاضرة </a:t>
            </a:r>
            <a:r>
              <a:rPr lang="ar-EG" dirty="0" smtClean="0">
                <a:solidFill>
                  <a:schemeClr val="bg1"/>
                </a:solidFill>
                <a:latin typeface="Alexandria" charset="0"/>
                <a:cs typeface="Alexandria" charset="0"/>
              </a:rPr>
              <a:t>الخامسة</a:t>
            </a:r>
            <a:endParaRPr lang="ar-SA"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xmlns="" id="{FF0FD337-6BE3-014B-6916-AFAF1FABB81E}"/>
              </a:ext>
            </a:extLst>
          </p:cNvPr>
          <p:cNvSpPr/>
          <p:nvPr/>
        </p:nvSpPr>
        <p:spPr>
          <a:xfrm>
            <a:off x="1127760" y="4973157"/>
            <a:ext cx="4747323" cy="1569660"/>
          </a:xfrm>
          <a:prstGeom prst="rect">
            <a:avLst/>
          </a:prstGeom>
          <a:noFill/>
        </p:spPr>
        <p:txBody>
          <a:bodyPr wrap="square">
            <a:spAutoFit/>
          </a:bodyPr>
          <a:lstStyle/>
          <a:p>
            <a:pPr algn="ctr" rtl="1">
              <a:lnSpc>
                <a:spcPct val="120000"/>
              </a:lnSpc>
            </a:pPr>
            <a:r>
              <a:rPr lang="ar-EG" sz="3200" b="1" dirty="0" smtClean="0">
                <a:latin typeface="Alexandria"/>
              </a:rPr>
              <a:t>أولاً </a:t>
            </a:r>
            <a:r>
              <a:rPr lang="en-US" sz="3200" b="1" dirty="0" smtClean="0">
                <a:latin typeface="Alexandria"/>
              </a:rPr>
              <a:t>:</a:t>
            </a:r>
            <a:r>
              <a:rPr lang="ar-EG" sz="3200" b="1" dirty="0" smtClean="0">
                <a:latin typeface="Alexandria"/>
              </a:rPr>
              <a:t>مقدمة</a:t>
            </a:r>
            <a:r>
              <a:rPr lang="en-US" sz="3200" b="1" dirty="0" smtClean="0">
                <a:latin typeface="Alexandria"/>
              </a:rPr>
              <a:t> </a:t>
            </a:r>
            <a:r>
              <a:rPr lang="ar-EG" sz="3200" b="1" dirty="0" smtClean="0">
                <a:latin typeface="Alexandria"/>
              </a:rPr>
              <a:t>حول </a:t>
            </a:r>
            <a:r>
              <a:rPr lang="ar-EG" sz="3200" b="1" dirty="0">
                <a:latin typeface="Alexandria"/>
              </a:rPr>
              <a:t>التسويق الرقمي والتجارة الإلكترونية</a:t>
            </a:r>
          </a:p>
          <a:p>
            <a:pPr algn="ctr" rtl="1">
              <a:lnSpc>
                <a:spcPct val="120000"/>
              </a:lnSpc>
            </a:pP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797710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889071" y="1622961"/>
            <a:ext cx="9345750" cy="46320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2500917" y="1607458"/>
            <a:ext cx="8466655" cy="954107"/>
          </a:xfrm>
          <a:prstGeom prst="rect">
            <a:avLst/>
          </a:prstGeom>
          <a:noFill/>
        </p:spPr>
        <p:txBody>
          <a:bodyPr wrap="square" rtlCol="0">
            <a:spAutoFit/>
          </a:bodyPr>
          <a:lstStyle/>
          <a:p>
            <a:pPr algn="ctr" rtl="1"/>
            <a:r>
              <a:rPr lang="ar-EG" sz="2800" b="1" dirty="0">
                <a:solidFill>
                  <a:srgbClr val="C00000"/>
                </a:solidFill>
                <a:latin typeface="Calibri" panose="020F0502020204030204" pitchFamily="34" charset="0"/>
                <a:cs typeface="Calibri" panose="020F0502020204030204" pitchFamily="34" charset="0"/>
              </a:rPr>
              <a:t>1 .</a:t>
            </a:r>
            <a:r>
              <a:rPr lang="ar-EG" sz="2800" b="1" dirty="0" smtClean="0">
                <a:solidFill>
                  <a:srgbClr val="C00000"/>
                </a:solidFill>
                <a:latin typeface="Calibri" panose="020F0502020204030204" pitchFamily="34" charset="0"/>
                <a:cs typeface="Calibri" panose="020F0502020204030204" pitchFamily="34" charset="0"/>
              </a:rPr>
              <a:t>مقدمة </a:t>
            </a:r>
            <a:r>
              <a:rPr lang="ar-EG" sz="2800" b="1" dirty="0">
                <a:solidFill>
                  <a:srgbClr val="C00000"/>
                </a:solidFill>
                <a:latin typeface="Calibri" panose="020F0502020204030204" pitchFamily="34" charset="0"/>
                <a:cs typeface="Calibri" panose="020F0502020204030204" pitchFamily="34" charset="0"/>
              </a:rPr>
              <a:t>حول التسويق الرقمي والتجارة الإلكترونية</a:t>
            </a:r>
          </a:p>
          <a:p>
            <a:pPr lvl="0" algn="ctr" rtl="1"/>
            <a:endParaRPr lang="en-US" sz="2800" dirty="0">
              <a:latin typeface="Microsoft Uighur" panose="02000000000000000000" pitchFamily="2" charset="-78"/>
            </a:endParaRPr>
          </a:p>
        </p:txBody>
      </p:sp>
      <p:sp>
        <p:nvSpPr>
          <p:cNvPr id="4" name="TextBox 3">
            <a:extLst>
              <a:ext uri="{FF2B5EF4-FFF2-40B4-BE49-F238E27FC236}">
                <a16:creationId xmlns:a16="http://schemas.microsoft.com/office/drawing/2014/main" xmlns="" id="{EC5CF803-1BC6-5196-230D-D619845F8047}"/>
              </a:ext>
            </a:extLst>
          </p:cNvPr>
          <p:cNvSpPr txBox="1"/>
          <p:nvPr/>
        </p:nvSpPr>
        <p:spPr>
          <a:xfrm>
            <a:off x="2361063" y="2100015"/>
            <a:ext cx="7710213" cy="4462760"/>
          </a:xfrm>
          <a:prstGeom prst="rect">
            <a:avLst/>
          </a:prstGeom>
          <a:noFill/>
        </p:spPr>
        <p:txBody>
          <a:bodyPr wrap="square" rtlCol="0">
            <a:spAutoFit/>
          </a:bodyPr>
          <a:lstStyle/>
          <a:p>
            <a:pPr marL="342900" indent="-342900" algn="just" rtl="1">
              <a:buFont typeface="Arial" panose="020B0604020202020204" pitchFamily="34" charset="0"/>
              <a:buChar char="•"/>
            </a:pPr>
            <a:r>
              <a:rPr lang="ar-EG" sz="2200" b="1" dirty="0">
                <a:solidFill>
                  <a:srgbClr val="FF0000"/>
                </a:solidFill>
                <a:latin typeface="Alexandria" charset="0"/>
                <a:cs typeface="Alexandria" charset="0"/>
              </a:rPr>
              <a:t>تُعتبر التجارة الإلكترونية </a:t>
            </a:r>
            <a:r>
              <a:rPr lang="ar-EG" sz="2200" dirty="0">
                <a:latin typeface="Alexandria" charset="0"/>
                <a:cs typeface="Alexandria" charset="0"/>
              </a:rPr>
              <a:t>أحد المكونات الرئيسية للتسويق الرقمي، حيث يعتمد نجاح التجارة الإلكترونية بشكل كبير على استخدام استراتيجيات التسويق الرقمي. </a:t>
            </a:r>
          </a:p>
          <a:p>
            <a:pPr marL="342900" indent="-342900" algn="just" rtl="1">
              <a:buFont typeface="Arial" panose="020B0604020202020204" pitchFamily="34" charset="0"/>
              <a:buChar char="•"/>
            </a:pPr>
            <a:r>
              <a:rPr lang="ar-EG" sz="2200" b="1" dirty="0">
                <a:solidFill>
                  <a:srgbClr val="FF0000"/>
                </a:solidFill>
                <a:latin typeface="Alexandria" charset="0"/>
                <a:cs typeface="Alexandria" charset="0"/>
              </a:rPr>
              <a:t>من خلال التسويق الرقمي</a:t>
            </a:r>
            <a:r>
              <a:rPr lang="ar-EG" sz="2200" dirty="0">
                <a:latin typeface="Alexandria" charset="0"/>
                <a:cs typeface="Alexandria" charset="0"/>
              </a:rPr>
              <a:t>، تستطيع الشركات عرض منتجاتها أو خدماتها عبر منصات الإنترنت، مما يسهل عملية الوصول للعملاء في أي مكان وزمان.</a:t>
            </a:r>
          </a:p>
          <a:p>
            <a:pPr marL="342900" indent="-342900" algn="just" rtl="1">
              <a:buFont typeface="Arial" panose="020B0604020202020204" pitchFamily="34" charset="0"/>
              <a:buChar char="•"/>
            </a:pPr>
            <a:endParaRPr lang="ar-EG" sz="2200" dirty="0">
              <a:latin typeface="Alexandria" charset="0"/>
              <a:cs typeface="Alexandria" charset="0"/>
            </a:endParaRPr>
          </a:p>
          <a:p>
            <a:pPr marL="342900" indent="-342900" algn="just" rtl="1">
              <a:buFont typeface="Arial" panose="020B0604020202020204" pitchFamily="34" charset="0"/>
              <a:buChar char="•"/>
            </a:pPr>
            <a:r>
              <a:rPr lang="ar-EG" sz="2200" b="1" dirty="0">
                <a:solidFill>
                  <a:srgbClr val="FF0000"/>
                </a:solidFill>
                <a:latin typeface="Alexandria" charset="0"/>
                <a:cs typeface="Alexandria" charset="0"/>
              </a:rPr>
              <a:t>التسويق الرقمي </a:t>
            </a:r>
            <a:r>
              <a:rPr lang="ar-EG" sz="2200" dirty="0">
                <a:latin typeface="Alexandria" charset="0"/>
                <a:cs typeface="Alexandria" charset="0"/>
              </a:rPr>
              <a:t>يساعد على توجيه العملاء إلى المتاجر الإلكترونية، سواء كان ذلك عبر إعلانات الإنترنت، تحسين محركات البحث (</a:t>
            </a:r>
            <a:r>
              <a:rPr lang="en-MY" sz="2200" dirty="0" err="1">
                <a:latin typeface="Alexandria" charset="0"/>
                <a:cs typeface="Alexandria" charset="0"/>
              </a:rPr>
              <a:t>SEO</a:t>
            </a:r>
            <a:r>
              <a:rPr lang="en-MY" sz="2200" dirty="0">
                <a:latin typeface="Alexandria" charset="0"/>
                <a:cs typeface="Alexandria" charset="0"/>
              </a:rPr>
              <a:t>)، </a:t>
            </a:r>
            <a:r>
              <a:rPr lang="ar-EG" sz="2200" dirty="0">
                <a:latin typeface="Alexandria" charset="0"/>
                <a:cs typeface="Alexandria" charset="0"/>
              </a:rPr>
              <a:t>أو التسويق عبر وسائل التواصل الاجتماعي. كما يساهم في تحسين تجربة الشراء، ويتيح للشركات جمع بيانات حول سلوك العملاء لتخصيص العروض والمنتجات بما يتناسب مع احتياجاتهم</a:t>
            </a:r>
            <a:r>
              <a:rPr lang="ar-EG" sz="2200" dirty="0" smtClean="0">
                <a:latin typeface="Alexandria" charset="0"/>
                <a:cs typeface="Alexandria" charset="0"/>
              </a:rPr>
              <a:t>.</a:t>
            </a:r>
            <a:endParaRPr lang="ar-EG" sz="2200" dirty="0">
              <a:latin typeface="Alexandria" charset="0"/>
              <a:cs typeface="Alexandria" charset="0"/>
            </a:endParaRPr>
          </a:p>
          <a:p>
            <a:pPr marL="342900" indent="-342900" algn="just" rtl="1">
              <a:buFont typeface="Arial" panose="020B0604020202020204" pitchFamily="34" charset="0"/>
              <a:buChar char="•"/>
            </a:pPr>
            <a:r>
              <a:rPr lang="ar-EG" sz="2200" dirty="0">
                <a:latin typeface="Alexandria" charset="0"/>
                <a:cs typeface="Alexandria" charset="0"/>
              </a:rPr>
              <a:t>إذن،</a:t>
            </a:r>
            <a:r>
              <a:rPr lang="ar-EG" sz="2200" b="1" dirty="0">
                <a:solidFill>
                  <a:srgbClr val="FF0000"/>
                </a:solidFill>
                <a:latin typeface="Alexandria" charset="0"/>
                <a:cs typeface="Alexandria" charset="0"/>
              </a:rPr>
              <a:t> التسويق الرقمي والتجارة الإلكترونية </a:t>
            </a:r>
            <a:r>
              <a:rPr lang="ar-EG" sz="2200" dirty="0">
                <a:latin typeface="Alexandria" charset="0"/>
                <a:cs typeface="Alexandria" charset="0"/>
              </a:rPr>
              <a:t>هما وجهان لعملة واحدة، حيث يكمل كل منهما الآخر لتحقيق النجاح</a:t>
            </a:r>
            <a:r>
              <a:rPr lang="ar-EG" sz="2200" dirty="0" smtClean="0">
                <a:latin typeface="Alexandria"/>
              </a:rPr>
              <a:t>.</a:t>
            </a:r>
            <a:endParaRPr lang="ar-EG" sz="2200" dirty="0">
              <a:latin typeface="Alexandria"/>
            </a:endParaRPr>
          </a:p>
          <a:p>
            <a:pPr algn="just" rtl="1"/>
            <a:endParaRPr lang="ar-EG" sz="2000" b="1" dirty="0" smtClean="0"/>
          </a:p>
        </p:txBody>
      </p:sp>
      <p:pic>
        <p:nvPicPr>
          <p:cNvPr id="2" name="Picture 1"/>
          <p:cNvPicPr>
            <a:picLocks noChangeAspect="1"/>
          </p:cNvPicPr>
          <p:nvPr/>
        </p:nvPicPr>
        <p:blipFill>
          <a:blip r:embed="rId3"/>
          <a:stretch>
            <a:fillRect/>
          </a:stretch>
        </p:blipFill>
        <p:spPr>
          <a:xfrm>
            <a:off x="0" y="3820395"/>
            <a:ext cx="2157042" cy="1828800"/>
          </a:xfrm>
          <a:prstGeom prst="rect">
            <a:avLst/>
          </a:prstGeom>
        </p:spPr>
      </p:pic>
    </p:spTree>
    <p:extLst>
      <p:ext uri="{BB962C8B-B14F-4D97-AF65-F5344CB8AC3E}">
        <p14:creationId xmlns:p14="http://schemas.microsoft.com/office/powerpoint/2010/main" val="164274241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839816" y="1383326"/>
            <a:ext cx="3215024"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040279" y="1622962"/>
            <a:ext cx="8789522" cy="44730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2499515" y="1708992"/>
            <a:ext cx="8466655" cy="523220"/>
          </a:xfrm>
          <a:prstGeom prst="rect">
            <a:avLst/>
          </a:prstGeom>
          <a:noFill/>
        </p:spPr>
        <p:txBody>
          <a:bodyPr wrap="square" rtlCol="0">
            <a:spAutoFit/>
          </a:bodyPr>
          <a:lstStyle/>
          <a:p>
            <a:pPr algn="ctr" rtl="1"/>
            <a:r>
              <a:rPr lang="ar-EG" sz="2800" b="1" dirty="0">
                <a:solidFill>
                  <a:srgbClr val="C00000"/>
                </a:solidFill>
                <a:latin typeface="Calibri" panose="020F0502020204030204" pitchFamily="34" charset="0"/>
                <a:cs typeface="Calibri" panose="020F0502020204030204" pitchFamily="34" charset="0"/>
              </a:rPr>
              <a:t>2. </a:t>
            </a:r>
            <a:r>
              <a:rPr lang="ar-EG" sz="2800" b="1" dirty="0" smtClean="0">
                <a:solidFill>
                  <a:srgbClr val="C00000"/>
                </a:solidFill>
                <a:latin typeface="Calibri" panose="020F0502020204030204" pitchFamily="34" charset="0"/>
                <a:cs typeface="Calibri" panose="020F0502020204030204" pitchFamily="34" charset="0"/>
              </a:rPr>
              <a:t>أهمية </a:t>
            </a:r>
            <a:r>
              <a:rPr lang="ar-EG" sz="2800" b="1" dirty="0">
                <a:solidFill>
                  <a:srgbClr val="C00000"/>
                </a:solidFill>
                <a:latin typeface="Calibri" panose="020F0502020204030204" pitchFamily="34" charset="0"/>
                <a:cs typeface="Calibri" panose="020F0502020204030204" pitchFamily="34" charset="0"/>
              </a:rPr>
              <a:t>التسويق الرقمي والتجارة الإلكترونية</a:t>
            </a:r>
          </a:p>
        </p:txBody>
      </p:sp>
      <p:sp>
        <p:nvSpPr>
          <p:cNvPr id="4" name="TextBox 3">
            <a:extLst>
              <a:ext uri="{FF2B5EF4-FFF2-40B4-BE49-F238E27FC236}">
                <a16:creationId xmlns:a16="http://schemas.microsoft.com/office/drawing/2014/main" xmlns="" id="{EC5CF803-1BC6-5196-230D-D619845F8047}"/>
              </a:ext>
            </a:extLst>
          </p:cNvPr>
          <p:cNvSpPr txBox="1"/>
          <p:nvPr/>
        </p:nvSpPr>
        <p:spPr>
          <a:xfrm>
            <a:off x="1129740" y="2232212"/>
            <a:ext cx="8610600" cy="4462760"/>
          </a:xfrm>
          <a:prstGeom prst="rect">
            <a:avLst/>
          </a:prstGeom>
          <a:noFill/>
        </p:spPr>
        <p:txBody>
          <a:bodyPr wrap="square" rtlCol="0">
            <a:spAutoFit/>
          </a:bodyPr>
          <a:lstStyle/>
          <a:p>
            <a:pPr marL="342900" indent="-342900" algn="just" rtl="1">
              <a:buFont typeface="Arial" panose="020B0604020202020204" pitchFamily="34" charset="0"/>
              <a:buChar char="•"/>
            </a:pPr>
            <a:r>
              <a:rPr lang="ar-EG" sz="2400" dirty="0">
                <a:solidFill>
                  <a:srgbClr val="FF0000"/>
                </a:solidFill>
                <a:latin typeface="Alexandria" charset="0"/>
                <a:cs typeface="Alexandria" charset="0"/>
              </a:rPr>
              <a:t>التجارة الإلكترونية أصبحت جزءاً أساسياً من الاقتصاد العالمي</a:t>
            </a:r>
            <a:r>
              <a:rPr lang="ar-EG" sz="2400" dirty="0">
                <a:latin typeface="Alexandria" charset="0"/>
                <a:cs typeface="Alexandria" charset="0"/>
              </a:rPr>
              <a:t>، ولا يمكن إنكار الأثر الكبير الذي أحدثته في تغيير طريقة التسوق وشراء المنتجات والخدمات. وهذا النمو الكبير في التجارة الإلكترونية يعكس الحاجة إلى استراتيجيات تسويقية مبتكرة، تتسم بالكفاءة والفاعلية لتلبية توقعات العملاء.</a:t>
            </a:r>
          </a:p>
          <a:p>
            <a:pPr marL="342900" indent="-342900" algn="just" rtl="1">
              <a:buFont typeface="Arial" panose="020B0604020202020204" pitchFamily="34" charset="0"/>
              <a:buChar char="•"/>
            </a:pPr>
            <a:r>
              <a:rPr lang="ar-EG" sz="2400" dirty="0">
                <a:solidFill>
                  <a:srgbClr val="FF0000"/>
                </a:solidFill>
                <a:latin typeface="Alexandria" charset="0"/>
                <a:cs typeface="Alexandria" charset="0"/>
              </a:rPr>
              <a:t>التسويق الرقمي أصبح محركاً رئيسياً لنجاح الشركات في بيئة التجارة الإلكترونية</a:t>
            </a:r>
            <a:r>
              <a:rPr lang="ar-EG" sz="2400" dirty="0">
                <a:latin typeface="Alexandria" charset="0"/>
                <a:cs typeface="Alexandria" charset="0"/>
              </a:rPr>
              <a:t>؛ فهو لا يعتمد فقط على جذب العملاء، بل يشمل أيضاً فهم سلوكهم والتفاعل معهم بطرق تتماشى مع احتياجاتهم وتفضيلاتهم. من أبرز الأدوات التي تعتمد عليها الاستراتيجيات الرقمية:</a:t>
            </a:r>
          </a:p>
          <a:p>
            <a:pPr marL="342900" indent="-342900" algn="just" rtl="1">
              <a:buFont typeface="Arial" panose="020B0604020202020204" pitchFamily="34" charset="0"/>
              <a:buChar char="•"/>
            </a:pPr>
            <a:r>
              <a:rPr lang="ar-EG" sz="2400" dirty="0">
                <a:solidFill>
                  <a:srgbClr val="FF0000"/>
                </a:solidFill>
                <a:latin typeface="Alexandria" charset="0"/>
                <a:cs typeface="Alexandria" charset="0"/>
              </a:rPr>
              <a:t>تحليل سلوك العملاء</a:t>
            </a:r>
            <a:r>
              <a:rPr lang="ar-EG" sz="2400" dirty="0">
                <a:latin typeface="Alexandria" charset="0"/>
                <a:cs typeface="Alexandria" charset="0"/>
              </a:rPr>
              <a:t>: يسمح للشركات بفهم تفضيلات العملاء وسلوكياتهم أثناء التصفح والشراء، مما يمكنها من تخصيص العروض وتحسين الحملات التسويقية</a:t>
            </a:r>
            <a:r>
              <a:rPr lang="ar-EG" sz="2000" dirty="0"/>
              <a:t>.</a:t>
            </a:r>
          </a:p>
          <a:p>
            <a:pPr algn="r" rtl="1"/>
            <a:endParaRPr lang="ar-EG" sz="2000" dirty="0"/>
          </a:p>
          <a:p>
            <a:pPr algn="r" rtl="1"/>
            <a:endParaRPr lang="ar-EG" sz="2400" dirty="0"/>
          </a:p>
        </p:txBody>
      </p:sp>
    </p:spTree>
    <p:extLst>
      <p:ext uri="{BB962C8B-B14F-4D97-AF65-F5344CB8AC3E}">
        <p14:creationId xmlns:p14="http://schemas.microsoft.com/office/powerpoint/2010/main" val="165349059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31857" y="1432076"/>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651510" y="1707442"/>
            <a:ext cx="9048602" cy="40158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2979019" y="1707442"/>
            <a:ext cx="8466655" cy="523220"/>
          </a:xfrm>
          <a:prstGeom prst="rect">
            <a:avLst/>
          </a:prstGeom>
          <a:noFill/>
        </p:spPr>
        <p:txBody>
          <a:bodyPr wrap="square" rtlCol="0">
            <a:spAutoFit/>
          </a:bodyPr>
          <a:lstStyle/>
          <a:p>
            <a:pPr algn="ctr" rtl="1"/>
            <a:r>
              <a:rPr lang="ar-EG" sz="2800" b="1" dirty="0">
                <a:solidFill>
                  <a:srgbClr val="C00000"/>
                </a:solidFill>
                <a:latin typeface="Calibri" panose="020F0502020204030204" pitchFamily="34" charset="0"/>
                <a:cs typeface="Calibri" panose="020F0502020204030204" pitchFamily="34" charset="0"/>
              </a:rPr>
              <a:t>2. </a:t>
            </a:r>
            <a:r>
              <a:rPr lang="ar-EG" sz="2800" b="1" dirty="0" smtClean="0">
                <a:solidFill>
                  <a:srgbClr val="C00000"/>
                </a:solidFill>
                <a:latin typeface="Calibri" panose="020F0502020204030204" pitchFamily="34" charset="0"/>
                <a:cs typeface="Calibri" panose="020F0502020204030204" pitchFamily="34" charset="0"/>
              </a:rPr>
              <a:t>أهمية </a:t>
            </a:r>
            <a:r>
              <a:rPr lang="ar-EG" sz="2800" b="1" dirty="0">
                <a:solidFill>
                  <a:srgbClr val="C00000"/>
                </a:solidFill>
                <a:latin typeface="Calibri" panose="020F0502020204030204" pitchFamily="34" charset="0"/>
                <a:cs typeface="Calibri" panose="020F0502020204030204" pitchFamily="34" charset="0"/>
              </a:rPr>
              <a:t>التسويق الرقمي والتجارة </a:t>
            </a:r>
            <a:r>
              <a:rPr lang="ar-EG" sz="2800" b="1" dirty="0" smtClean="0">
                <a:solidFill>
                  <a:srgbClr val="C00000"/>
                </a:solidFill>
                <a:latin typeface="Calibri" panose="020F0502020204030204" pitchFamily="34" charset="0"/>
                <a:cs typeface="Calibri" panose="020F0502020204030204" pitchFamily="34" charset="0"/>
              </a:rPr>
              <a:t>الإلكترونية</a:t>
            </a:r>
            <a:r>
              <a:rPr lang="en-US" sz="2800" b="1" dirty="0" smtClean="0">
                <a:solidFill>
                  <a:srgbClr val="C00000"/>
                </a:solidFill>
                <a:latin typeface="Calibri" panose="020F0502020204030204" pitchFamily="34" charset="0"/>
                <a:cs typeface="Calibri" panose="020F0502020204030204" pitchFamily="34" charset="0"/>
              </a:rPr>
              <a:t> </a:t>
            </a:r>
            <a:r>
              <a:rPr lang="ar-EG" sz="2800" b="1" dirty="0" smtClean="0">
                <a:solidFill>
                  <a:srgbClr val="C00000"/>
                </a:solidFill>
                <a:latin typeface="Calibri" panose="020F0502020204030204" pitchFamily="34" charset="0"/>
                <a:cs typeface="Calibri" panose="020F0502020204030204" pitchFamily="34" charset="0"/>
              </a:rPr>
              <a:t>(تابع)</a:t>
            </a:r>
            <a:endParaRPr lang="ar-EG" sz="2800" b="1" dirty="0">
              <a:solidFill>
                <a:srgbClr val="C00000"/>
              </a:solidFill>
              <a:latin typeface="Calibri" panose="020F0502020204030204" pitchFamily="34" charset="0"/>
              <a:cs typeface="Calibri" panose="020F0502020204030204" pitchFamily="34" charset="0"/>
            </a:endParaRPr>
          </a:p>
        </p:txBody>
      </p:sp>
      <p:sp>
        <p:nvSpPr>
          <p:cNvPr id="4" name="TextBox 3">
            <a:extLst>
              <a:ext uri="{FF2B5EF4-FFF2-40B4-BE49-F238E27FC236}">
                <a16:creationId xmlns:a16="http://schemas.microsoft.com/office/drawing/2014/main" xmlns="" id="{EC5CF803-1BC6-5196-230D-D619845F8047}"/>
              </a:ext>
            </a:extLst>
          </p:cNvPr>
          <p:cNvSpPr txBox="1"/>
          <p:nvPr/>
        </p:nvSpPr>
        <p:spPr>
          <a:xfrm>
            <a:off x="1997058" y="1990552"/>
            <a:ext cx="8357505" cy="4093428"/>
          </a:xfrm>
          <a:prstGeom prst="rect">
            <a:avLst/>
          </a:prstGeom>
          <a:noFill/>
        </p:spPr>
        <p:txBody>
          <a:bodyPr wrap="square" rtlCol="0">
            <a:spAutoFit/>
          </a:bodyPr>
          <a:lstStyle/>
          <a:p>
            <a:pPr algn="r" rtl="1"/>
            <a:endParaRPr lang="ar-EG" sz="2000" dirty="0"/>
          </a:p>
          <a:p>
            <a:pPr marL="342900" indent="-342900" algn="r" rtl="1">
              <a:buFont typeface="Arial" panose="020B0604020202020204" pitchFamily="34" charset="0"/>
              <a:buChar char="•"/>
            </a:pPr>
            <a:r>
              <a:rPr lang="ar-EG" sz="2400" b="1" dirty="0">
                <a:solidFill>
                  <a:srgbClr val="FF0000"/>
                </a:solidFill>
              </a:rPr>
              <a:t>تحسين تجربة المستخدم </a:t>
            </a:r>
            <a:r>
              <a:rPr lang="en-MY" sz="2400" b="1" dirty="0" smtClean="0">
                <a:solidFill>
                  <a:srgbClr val="FF0000"/>
                </a:solidFill>
              </a:rPr>
              <a:t>:</a:t>
            </a:r>
            <a:r>
              <a:rPr lang="en-MY" sz="2400" dirty="0" smtClean="0">
                <a:solidFill>
                  <a:srgbClr val="FF0000"/>
                </a:solidFill>
              </a:rPr>
              <a:t> </a:t>
            </a:r>
            <a:r>
              <a:rPr lang="ar-EG" sz="2400" dirty="0" smtClean="0">
                <a:solidFill>
                  <a:srgbClr val="FF0000"/>
                </a:solidFill>
              </a:rPr>
              <a:t> </a:t>
            </a:r>
            <a:r>
              <a:rPr lang="ar-EG" sz="2400" dirty="0" smtClean="0"/>
              <a:t>عبر </a:t>
            </a:r>
            <a:r>
              <a:rPr lang="ar-EG" sz="2400" dirty="0"/>
              <a:t>تصميم واجهات مستخدم سهلة، سريعة، وجذابة، يمكن للشركات تحسين تجربة التسوق عبر الإنترنت، مما يؤدي إلى زيادة معدلات التحويل والحد من معدلات التخلي عن السلة.</a:t>
            </a:r>
          </a:p>
          <a:p>
            <a:pPr marL="342900" indent="-342900" algn="r" rtl="1">
              <a:buFont typeface="Arial" panose="020B0604020202020204" pitchFamily="34" charset="0"/>
              <a:buChar char="•"/>
            </a:pPr>
            <a:r>
              <a:rPr lang="ar-EG" sz="2400" b="1" dirty="0">
                <a:solidFill>
                  <a:srgbClr val="FF0000"/>
                </a:solidFill>
              </a:rPr>
              <a:t>زيادة الولاء للعلامة التجارية:</a:t>
            </a:r>
            <a:r>
              <a:rPr lang="ar-EG" sz="2400" dirty="0">
                <a:solidFill>
                  <a:srgbClr val="FF0000"/>
                </a:solidFill>
              </a:rPr>
              <a:t> </a:t>
            </a:r>
            <a:r>
              <a:rPr lang="ar-EG" sz="2400" dirty="0"/>
              <a:t>استخدام استراتيجيات مثل برامج الولاء، والتفاعل المستمر عبر البريد الإلكتروني أو وسائل التواصل الاجتماعي يمكن أن يبني علاقة طويلة الأمد مع العملاء.</a:t>
            </a:r>
          </a:p>
          <a:p>
            <a:pPr marL="342900" indent="-342900" algn="r" rtl="1">
              <a:buFont typeface="Arial" panose="020B0604020202020204" pitchFamily="34" charset="0"/>
              <a:buChar char="•"/>
            </a:pPr>
            <a:r>
              <a:rPr lang="ar-EG" sz="2400" b="1" dirty="0">
                <a:solidFill>
                  <a:srgbClr val="FF0000"/>
                </a:solidFill>
              </a:rPr>
              <a:t>القدرة على الوصول إلى جمهور أوسع</a:t>
            </a:r>
            <a:r>
              <a:rPr lang="ar-EG" sz="2400" b="1" dirty="0"/>
              <a:t>:</a:t>
            </a:r>
            <a:r>
              <a:rPr lang="ar-EG" sz="2400" dirty="0"/>
              <a:t> التسويق الرقمي يمكن الشركات من الوصول إلى أسواق جديدة ومتنوعة باستخدام الإعلانات المستهدفة عبر الإنترنت، تحسين محركات البحث (</a:t>
            </a:r>
            <a:r>
              <a:rPr lang="en-MY" sz="2400" dirty="0" err="1"/>
              <a:t>SEO</a:t>
            </a:r>
            <a:r>
              <a:rPr lang="en-MY" sz="2400" dirty="0"/>
              <a:t>)، </a:t>
            </a:r>
            <a:r>
              <a:rPr lang="ar-EG" sz="2400" dirty="0"/>
              <a:t>والتسويق عبر المؤثرين.</a:t>
            </a:r>
          </a:p>
          <a:p>
            <a:pPr algn="r" rtl="1"/>
            <a:endParaRPr lang="ar-EG" sz="2400" dirty="0"/>
          </a:p>
        </p:txBody>
      </p:sp>
      <p:pic>
        <p:nvPicPr>
          <p:cNvPr id="2" name="Picture 1"/>
          <p:cNvPicPr>
            <a:picLocks noChangeAspect="1"/>
          </p:cNvPicPr>
          <p:nvPr/>
        </p:nvPicPr>
        <p:blipFill>
          <a:blip r:embed="rId3"/>
          <a:stretch>
            <a:fillRect/>
          </a:stretch>
        </p:blipFill>
        <p:spPr>
          <a:xfrm>
            <a:off x="-31857" y="1990552"/>
            <a:ext cx="2143125" cy="2143125"/>
          </a:xfrm>
          <a:prstGeom prst="rect">
            <a:avLst/>
          </a:prstGeom>
        </p:spPr>
      </p:pic>
      <p:pic>
        <p:nvPicPr>
          <p:cNvPr id="3" name="Picture 2"/>
          <p:cNvPicPr>
            <a:picLocks noChangeAspect="1"/>
          </p:cNvPicPr>
          <p:nvPr/>
        </p:nvPicPr>
        <p:blipFill>
          <a:blip r:embed="rId4"/>
          <a:stretch>
            <a:fillRect/>
          </a:stretch>
        </p:blipFill>
        <p:spPr>
          <a:xfrm>
            <a:off x="0" y="4037266"/>
            <a:ext cx="2456816" cy="1552575"/>
          </a:xfrm>
          <a:prstGeom prst="rect">
            <a:avLst/>
          </a:prstGeom>
        </p:spPr>
      </p:pic>
    </p:spTree>
    <p:extLst>
      <p:ext uri="{BB962C8B-B14F-4D97-AF65-F5344CB8AC3E}">
        <p14:creationId xmlns:p14="http://schemas.microsoft.com/office/powerpoint/2010/main" val="354734599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0" y="1435581"/>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2155961" y="1622960"/>
            <a:ext cx="9345750" cy="49121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3260822" y="1617545"/>
            <a:ext cx="8466655" cy="523220"/>
          </a:xfrm>
          <a:prstGeom prst="rect">
            <a:avLst/>
          </a:prstGeom>
          <a:noFill/>
        </p:spPr>
        <p:txBody>
          <a:bodyPr wrap="square" rtlCol="0">
            <a:spAutoFit/>
          </a:bodyPr>
          <a:lstStyle/>
          <a:p>
            <a:pPr algn="ctr" rtl="1"/>
            <a:r>
              <a:rPr lang="ar-EG" sz="2800" b="1" dirty="0">
                <a:solidFill>
                  <a:srgbClr val="C00000"/>
                </a:solidFill>
                <a:latin typeface="Calibri" panose="020F0502020204030204" pitchFamily="34" charset="0"/>
                <a:cs typeface="Calibri" panose="020F0502020204030204" pitchFamily="34" charset="0"/>
              </a:rPr>
              <a:t>3. </a:t>
            </a:r>
            <a:r>
              <a:rPr lang="ar-EG" sz="2800" b="1" dirty="0" smtClean="0">
                <a:solidFill>
                  <a:srgbClr val="C00000"/>
                </a:solidFill>
                <a:latin typeface="Calibri" panose="020F0502020204030204" pitchFamily="34" charset="0"/>
                <a:cs typeface="Calibri" panose="020F0502020204030204" pitchFamily="34" charset="0"/>
              </a:rPr>
              <a:t>الطرق </a:t>
            </a:r>
            <a:r>
              <a:rPr lang="ar-EG" sz="2800" b="1" dirty="0">
                <a:solidFill>
                  <a:srgbClr val="C00000"/>
                </a:solidFill>
                <a:latin typeface="Calibri" panose="020F0502020204030204" pitchFamily="34" charset="0"/>
                <a:cs typeface="Calibri" panose="020F0502020204030204" pitchFamily="34" charset="0"/>
              </a:rPr>
              <a:t>التي غيّر بها التسويق الرقمي قواعد التجارة الإلكترونية </a:t>
            </a:r>
            <a:endParaRPr lang="en-US" sz="2800" b="1" dirty="0">
              <a:solidFill>
                <a:srgbClr val="C00000"/>
              </a:solidFill>
              <a:latin typeface="Calibri" panose="020F0502020204030204" pitchFamily="34" charset="0"/>
              <a:cs typeface="Calibri" panose="020F0502020204030204" pitchFamily="34" charset="0"/>
            </a:endParaRPr>
          </a:p>
        </p:txBody>
      </p:sp>
      <p:sp>
        <p:nvSpPr>
          <p:cNvPr id="4" name="TextBox 3">
            <a:extLst>
              <a:ext uri="{FF2B5EF4-FFF2-40B4-BE49-F238E27FC236}">
                <a16:creationId xmlns:a16="http://schemas.microsoft.com/office/drawing/2014/main" xmlns="" id="{EC5CF803-1BC6-5196-230D-D619845F8047}"/>
              </a:ext>
            </a:extLst>
          </p:cNvPr>
          <p:cNvSpPr txBox="1"/>
          <p:nvPr/>
        </p:nvSpPr>
        <p:spPr>
          <a:xfrm>
            <a:off x="2485571" y="2041524"/>
            <a:ext cx="8851333" cy="4493538"/>
          </a:xfrm>
          <a:prstGeom prst="rect">
            <a:avLst/>
          </a:prstGeom>
          <a:noFill/>
        </p:spPr>
        <p:txBody>
          <a:bodyPr wrap="square" rtlCol="0">
            <a:spAutoFit/>
          </a:bodyPr>
          <a:lstStyle/>
          <a:p>
            <a:pPr marL="342900" indent="-342900" algn="just" rtl="1">
              <a:buFont typeface="Arial" panose="020B0604020202020204" pitchFamily="34" charset="0"/>
              <a:buChar char="•"/>
            </a:pPr>
            <a:r>
              <a:rPr lang="ar-EG" sz="2200" b="1" dirty="0"/>
              <a:t> </a:t>
            </a:r>
            <a:r>
              <a:rPr lang="ar-EG" sz="2200" dirty="0">
                <a:solidFill>
                  <a:srgbClr val="FF0000"/>
                </a:solidFill>
                <a:latin typeface="Alexandria" charset="0"/>
                <a:cs typeface="Alexandria" charset="0"/>
              </a:rPr>
              <a:t>التخصيص والتوجيه: </a:t>
            </a:r>
            <a:r>
              <a:rPr lang="ar-EG" sz="2200" dirty="0">
                <a:latin typeface="Alexandria" charset="0"/>
                <a:cs typeface="Alexandria" charset="0"/>
              </a:rPr>
              <a:t>يمكن للتسويق الرقمي </a:t>
            </a:r>
            <a:r>
              <a:rPr lang="ar-EG" sz="2200" u="sng" dirty="0">
                <a:latin typeface="Alexandria" charset="0"/>
                <a:cs typeface="Alexandria" charset="0"/>
              </a:rPr>
              <a:t>تخصيص العروض والمحتوى </a:t>
            </a:r>
            <a:r>
              <a:rPr lang="ar-EG" sz="2200" dirty="0">
                <a:latin typeface="Alexandria" charset="0"/>
                <a:cs typeface="Alexandria" charset="0"/>
              </a:rPr>
              <a:t>بناءً على سلوك العملاء، مما يجعل التسوق أكثر ملاءمة وجاذبية. باستخدام بيانات </a:t>
            </a:r>
            <a:r>
              <a:rPr lang="ar-EG" sz="2200" dirty="0" smtClean="0">
                <a:latin typeface="Alexandria" charset="0"/>
                <a:cs typeface="Alexandria" charset="0"/>
              </a:rPr>
              <a:t>الشراء</a:t>
            </a:r>
            <a:r>
              <a:rPr lang="ar-EG" sz="2200" dirty="0">
                <a:latin typeface="Alexandria" charset="0"/>
                <a:cs typeface="Alexandria" charset="0"/>
              </a:rPr>
              <a:t>، والاهتمامات الشخصية، تستطيع الشركات تقديم عروض مستهدفة تشد انتباه المستهلك بشكل أكبر من الإعلانات العامة.</a:t>
            </a:r>
          </a:p>
          <a:p>
            <a:pPr marL="342900" indent="-342900" algn="just" rtl="1">
              <a:buFont typeface="Arial" panose="020B0604020202020204" pitchFamily="34" charset="0"/>
              <a:buChar char="•"/>
            </a:pPr>
            <a:r>
              <a:rPr lang="ar-EG" sz="2200" dirty="0">
                <a:latin typeface="Alexandria" charset="0"/>
                <a:cs typeface="Alexandria" charset="0"/>
              </a:rPr>
              <a:t> </a:t>
            </a:r>
            <a:r>
              <a:rPr lang="ar-EG" sz="2200" dirty="0">
                <a:solidFill>
                  <a:srgbClr val="FF0000"/>
                </a:solidFill>
                <a:latin typeface="Alexandria" charset="0"/>
                <a:cs typeface="Alexandria" charset="0"/>
              </a:rPr>
              <a:t>التفاعل المباشر مع العملاء: </a:t>
            </a:r>
            <a:r>
              <a:rPr lang="ar-EG" sz="2200" dirty="0">
                <a:latin typeface="Alexandria" charset="0"/>
                <a:cs typeface="Alexandria" charset="0"/>
              </a:rPr>
              <a:t>منصات التواصل الاجتماعي والمحادثات الحية عبر المواقع الإلكترونية جعلت </a:t>
            </a:r>
            <a:r>
              <a:rPr lang="ar-EG" sz="2200" dirty="0" smtClean="0">
                <a:latin typeface="Alexandria" charset="0"/>
                <a:cs typeface="Alexandria" charset="0"/>
              </a:rPr>
              <a:t>من </a:t>
            </a:r>
            <a:r>
              <a:rPr lang="ar-EG" sz="2200" u="sng" dirty="0" smtClean="0">
                <a:solidFill>
                  <a:srgbClr val="FF0000"/>
                </a:solidFill>
                <a:latin typeface="Alexandria" charset="0"/>
                <a:cs typeface="Alexandria" charset="0"/>
              </a:rPr>
              <a:t>الممكن التفاعل الفوري مع العملاء</a:t>
            </a:r>
            <a:r>
              <a:rPr lang="ar-EG" sz="2200" dirty="0" smtClean="0">
                <a:latin typeface="Alexandria" charset="0"/>
                <a:cs typeface="Alexandria" charset="0"/>
              </a:rPr>
              <a:t>، </a:t>
            </a:r>
            <a:r>
              <a:rPr lang="ar-EG" sz="2200" dirty="0">
                <a:latin typeface="Alexandria" charset="0"/>
                <a:cs typeface="Alexandria" charset="0"/>
              </a:rPr>
              <a:t>مما يعزز العلاقة بينهم وبين العلامة التجارية </a:t>
            </a:r>
            <a:r>
              <a:rPr lang="ar-EG" sz="2200" dirty="0" smtClean="0">
                <a:latin typeface="Alexandria" charset="0"/>
                <a:cs typeface="Alexandria" charset="0"/>
              </a:rPr>
              <a:t>.</a:t>
            </a:r>
            <a:endParaRPr lang="ar-EG" sz="2200" dirty="0">
              <a:latin typeface="Alexandria" charset="0"/>
              <a:cs typeface="Alexandria" charset="0"/>
            </a:endParaRPr>
          </a:p>
          <a:p>
            <a:pPr marL="342900" indent="-342900" algn="just" rtl="1">
              <a:buFont typeface="Arial" panose="020B0604020202020204" pitchFamily="34" charset="0"/>
              <a:buChar char="•"/>
            </a:pPr>
            <a:r>
              <a:rPr lang="ar-EG" sz="2200" dirty="0">
                <a:solidFill>
                  <a:srgbClr val="FF0000"/>
                </a:solidFill>
                <a:latin typeface="Alexandria" charset="0"/>
                <a:cs typeface="Alexandria" charset="0"/>
              </a:rPr>
              <a:t>التحليل الدقيق للأداء: </a:t>
            </a:r>
            <a:r>
              <a:rPr lang="ar-EG" sz="2200" dirty="0">
                <a:latin typeface="Alexandria" charset="0"/>
                <a:cs typeface="Alexandria" charset="0"/>
              </a:rPr>
              <a:t>مع أدوات التحليل المتقدمة، تستطيع الشركات قياس أداء الحملات التسويقية بشكل دقيق، مما </a:t>
            </a:r>
            <a:r>
              <a:rPr lang="ar-EG" sz="2200" dirty="0">
                <a:solidFill>
                  <a:srgbClr val="FF0000"/>
                </a:solidFill>
                <a:latin typeface="Alexandria" charset="0"/>
                <a:cs typeface="Alexandria" charset="0"/>
              </a:rPr>
              <a:t>يتيح لها تعديل استراتيجياتها </a:t>
            </a:r>
            <a:r>
              <a:rPr lang="ar-EG" sz="2200" dirty="0" smtClean="0">
                <a:solidFill>
                  <a:srgbClr val="FF0000"/>
                </a:solidFill>
                <a:latin typeface="Alexandria" charset="0"/>
                <a:cs typeface="Alexandria" charset="0"/>
              </a:rPr>
              <a:t>باستمرار</a:t>
            </a:r>
            <a:r>
              <a:rPr lang="ar-EG" sz="2200" dirty="0">
                <a:latin typeface="Alexandria" charset="0"/>
                <a:cs typeface="Alexandria" charset="0"/>
              </a:rPr>
              <a:t>، وهو ما لم يكن متاحاً بالتقنيات التقليدية. </a:t>
            </a:r>
            <a:endParaRPr lang="ar-EG" sz="2200" dirty="0" smtClean="0">
              <a:latin typeface="Alexandria" charset="0"/>
              <a:cs typeface="Alexandria" charset="0"/>
            </a:endParaRPr>
          </a:p>
          <a:p>
            <a:pPr marL="342900" indent="-342900" algn="just" rtl="1">
              <a:buFont typeface="Arial" panose="020B0604020202020204" pitchFamily="34" charset="0"/>
              <a:buChar char="•"/>
            </a:pPr>
            <a:r>
              <a:rPr lang="ar-EG" sz="2200" dirty="0" smtClean="0">
                <a:solidFill>
                  <a:srgbClr val="FF0000"/>
                </a:solidFill>
                <a:latin typeface="Alexandria" charset="0"/>
                <a:cs typeface="Alexandria" charset="0"/>
              </a:rPr>
              <a:t>خفض </a:t>
            </a:r>
            <a:r>
              <a:rPr lang="ar-EG" sz="2200" dirty="0">
                <a:solidFill>
                  <a:srgbClr val="FF0000"/>
                </a:solidFill>
                <a:latin typeface="Alexandria" charset="0"/>
                <a:cs typeface="Alexandria" charset="0"/>
              </a:rPr>
              <a:t>التكاليف: </a:t>
            </a:r>
            <a:r>
              <a:rPr lang="ar-EG" sz="2200" dirty="0">
                <a:latin typeface="Alexandria" charset="0"/>
                <a:cs typeface="Alexandria" charset="0"/>
              </a:rPr>
              <a:t>التسويق الرقمي </a:t>
            </a:r>
            <a:r>
              <a:rPr lang="ar-EG" sz="2200" u="sng" dirty="0">
                <a:latin typeface="Alexandria" charset="0"/>
                <a:cs typeface="Alexandria" charset="0"/>
              </a:rPr>
              <a:t>أقل تكلفة من الإعلانات التقليدية</a:t>
            </a:r>
            <a:r>
              <a:rPr lang="ar-EG" sz="2200" dirty="0">
                <a:latin typeface="Alexandria" charset="0"/>
                <a:cs typeface="Alexandria" charset="0"/>
              </a:rPr>
              <a:t>، مما يتيح للشركات الصغيرة والمتوسطة القدرة على المنافسة مع الشركات الكبيرة من خلال استراتيجيات تسويق مبتكرة ومنخفضة التكلفة</a:t>
            </a:r>
            <a:r>
              <a:rPr lang="ar-EG" sz="2200" dirty="0" smtClean="0"/>
              <a:t>.</a:t>
            </a:r>
            <a:endParaRPr lang="ar-EG" sz="2200" dirty="0">
              <a:solidFill>
                <a:srgbClr val="FF0000"/>
              </a:solidFill>
            </a:endParaRPr>
          </a:p>
        </p:txBody>
      </p:sp>
      <p:pic>
        <p:nvPicPr>
          <p:cNvPr id="2" name="Picture 1"/>
          <p:cNvPicPr>
            <a:picLocks noChangeAspect="1"/>
          </p:cNvPicPr>
          <p:nvPr/>
        </p:nvPicPr>
        <p:blipFill>
          <a:blip r:embed="rId3"/>
          <a:stretch>
            <a:fillRect/>
          </a:stretch>
        </p:blipFill>
        <p:spPr>
          <a:xfrm>
            <a:off x="-308169" y="2688093"/>
            <a:ext cx="2464130" cy="3200400"/>
          </a:xfrm>
          <a:prstGeom prst="rect">
            <a:avLst/>
          </a:prstGeom>
        </p:spPr>
      </p:pic>
    </p:spTree>
    <p:extLst>
      <p:ext uri="{BB962C8B-B14F-4D97-AF65-F5344CB8AC3E}">
        <p14:creationId xmlns:p14="http://schemas.microsoft.com/office/powerpoint/2010/main" val="383498730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0" y="1435581"/>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2155961" y="1622960"/>
            <a:ext cx="9345750" cy="49121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5343417" y="1622959"/>
            <a:ext cx="8466655" cy="954107"/>
          </a:xfrm>
          <a:prstGeom prst="rect">
            <a:avLst/>
          </a:prstGeom>
          <a:noFill/>
        </p:spPr>
        <p:txBody>
          <a:bodyPr wrap="square" rtlCol="0">
            <a:spAutoFit/>
          </a:bodyPr>
          <a:lstStyle/>
          <a:p>
            <a:pPr algn="ctr" rtl="1"/>
            <a:r>
              <a:rPr lang="en-US" sz="2800" b="1" dirty="0" smtClean="0">
                <a:solidFill>
                  <a:srgbClr val="C00000"/>
                </a:solidFill>
                <a:latin typeface="Calibri" panose="020F0502020204030204" pitchFamily="34" charset="0"/>
                <a:cs typeface="Calibri" panose="020F0502020204030204" pitchFamily="34" charset="0"/>
              </a:rPr>
              <a:t>4</a:t>
            </a:r>
            <a:r>
              <a:rPr lang="ar-EG" sz="2800" b="1" dirty="0">
                <a:solidFill>
                  <a:srgbClr val="C00000"/>
                </a:solidFill>
                <a:latin typeface="Calibri" panose="020F0502020204030204" pitchFamily="34" charset="0"/>
                <a:cs typeface="Calibri" panose="020F0502020204030204" pitchFamily="34" charset="0"/>
              </a:rPr>
              <a:t>. أنواع التجارة الإلكترونية</a:t>
            </a:r>
            <a:endParaRPr lang="en-US" sz="2800" b="1" dirty="0">
              <a:latin typeface="Microsoft Uighur" panose="02000000000000000000" pitchFamily="2" charset="-78"/>
            </a:endParaRPr>
          </a:p>
          <a:p>
            <a:pPr algn="ctr" rtl="1"/>
            <a:r>
              <a:rPr lang="ar-EG" sz="2800" b="1" dirty="0" smtClean="0">
                <a:solidFill>
                  <a:srgbClr val="C00000"/>
                </a:solidFill>
                <a:latin typeface="Calibri" panose="020F0502020204030204" pitchFamily="34" charset="0"/>
                <a:cs typeface="Calibri" panose="020F0502020204030204" pitchFamily="34" charset="0"/>
              </a:rPr>
              <a:t> </a:t>
            </a:r>
            <a:endParaRPr lang="en-US" sz="2800" b="1" dirty="0">
              <a:solidFill>
                <a:srgbClr val="C00000"/>
              </a:solidFill>
              <a:latin typeface="Calibri" panose="020F0502020204030204" pitchFamily="34" charset="0"/>
              <a:cs typeface="Calibri" panose="020F0502020204030204" pitchFamily="34" charset="0"/>
            </a:endParaRPr>
          </a:p>
        </p:txBody>
      </p:sp>
      <p:sp>
        <p:nvSpPr>
          <p:cNvPr id="4" name="TextBox 3">
            <a:extLst>
              <a:ext uri="{FF2B5EF4-FFF2-40B4-BE49-F238E27FC236}">
                <a16:creationId xmlns:a16="http://schemas.microsoft.com/office/drawing/2014/main" xmlns="" id="{EC5CF803-1BC6-5196-230D-D619845F8047}"/>
              </a:ext>
            </a:extLst>
          </p:cNvPr>
          <p:cNvSpPr txBox="1"/>
          <p:nvPr/>
        </p:nvSpPr>
        <p:spPr>
          <a:xfrm>
            <a:off x="3017520" y="2041524"/>
            <a:ext cx="8319384" cy="4493538"/>
          </a:xfrm>
          <a:prstGeom prst="rect">
            <a:avLst/>
          </a:prstGeom>
          <a:noFill/>
        </p:spPr>
        <p:txBody>
          <a:bodyPr wrap="square" rtlCol="0">
            <a:spAutoFit/>
          </a:bodyPr>
          <a:lstStyle/>
          <a:p>
            <a:pPr algn="just" rtl="1"/>
            <a:r>
              <a:rPr lang="ar-EG" sz="2200" dirty="0">
                <a:latin typeface="Alexandria" charset="0"/>
                <a:cs typeface="Alexandria" charset="0"/>
              </a:rPr>
              <a:t> 1- </a:t>
            </a:r>
            <a:r>
              <a:rPr lang="ar-EG" sz="2200" dirty="0">
                <a:solidFill>
                  <a:srgbClr val="FF0000"/>
                </a:solidFill>
                <a:latin typeface="Alexandria" charset="0"/>
                <a:cs typeface="Alexandria" charset="0"/>
              </a:rPr>
              <a:t>التجارة الإلكترونية من شركة إلى شركة </a:t>
            </a:r>
            <a:r>
              <a:rPr lang="en-MY" sz="2200" dirty="0" err="1" smtClean="0">
                <a:solidFill>
                  <a:srgbClr val="FF0000"/>
                </a:solidFill>
                <a:latin typeface="Alexandria" charset="0"/>
                <a:cs typeface="Alexandria" charset="0"/>
              </a:rPr>
              <a:t>B2B</a:t>
            </a:r>
            <a:r>
              <a:rPr lang="en-MY" sz="2200" dirty="0" smtClean="0">
                <a:solidFill>
                  <a:srgbClr val="FF0000"/>
                </a:solidFill>
                <a:latin typeface="Alexandria" charset="0"/>
                <a:cs typeface="Alexandria" charset="0"/>
              </a:rPr>
              <a:t>)</a:t>
            </a:r>
            <a:r>
              <a:rPr lang="ar-EG" sz="2200" dirty="0" smtClean="0">
                <a:solidFill>
                  <a:srgbClr val="FF0000"/>
                </a:solidFill>
                <a:latin typeface="Alexandria" charset="0"/>
                <a:cs typeface="Alexandria" charset="0"/>
              </a:rPr>
              <a:t>)</a:t>
            </a:r>
            <a:endParaRPr lang="en-MY" sz="2200" dirty="0">
              <a:solidFill>
                <a:srgbClr val="FF0000"/>
              </a:solidFill>
              <a:latin typeface="Alexandria" charset="0"/>
              <a:cs typeface="Alexandria" charset="0"/>
            </a:endParaRPr>
          </a:p>
          <a:p>
            <a:pPr algn="just" rtl="1"/>
            <a:r>
              <a:rPr lang="ar-EG" sz="2200" dirty="0">
                <a:latin typeface="Alexandria" charset="0"/>
                <a:cs typeface="Alexandria" charset="0"/>
              </a:rPr>
              <a:t>وترمز إلى التجارة التي تتم بين الشركات وبعضها “</a:t>
            </a:r>
            <a:r>
              <a:rPr lang="en-MY" sz="2200" dirty="0">
                <a:latin typeface="Alexandria" charset="0"/>
                <a:cs typeface="Alexandria" charset="0"/>
              </a:rPr>
              <a:t>Business to Business” </a:t>
            </a:r>
            <a:r>
              <a:rPr lang="ar-EG" sz="2200" dirty="0">
                <a:latin typeface="Alexandria" charset="0"/>
                <a:cs typeface="Alexandria" charset="0"/>
              </a:rPr>
              <a:t>ومن أمثلة التجارة الإلكترونية الـ </a:t>
            </a:r>
            <a:r>
              <a:rPr lang="ar-EG" sz="2200" dirty="0" smtClean="0">
                <a:latin typeface="Alexandria" charset="0"/>
                <a:cs typeface="Alexandria" charset="0"/>
                <a:hlinkClick r:id="rId3"/>
              </a:rPr>
              <a:t>( </a:t>
            </a:r>
            <a:r>
              <a:rPr lang="en-MY" sz="2200" dirty="0" err="1" smtClean="0">
                <a:latin typeface="Alexandria" charset="0"/>
                <a:cs typeface="Alexandria" charset="0"/>
                <a:hlinkClick r:id="rId3"/>
              </a:rPr>
              <a:t>B2B</a:t>
            </a:r>
            <a:r>
              <a:rPr lang="en-MY" sz="2200" dirty="0">
                <a:latin typeface="Alexandria" charset="0"/>
                <a:cs typeface="Alexandria" charset="0"/>
                <a:hlinkClick r:id="rId3"/>
              </a:rPr>
              <a:t>)</a:t>
            </a:r>
            <a:r>
              <a:rPr lang="en-MY" sz="2200" dirty="0">
                <a:latin typeface="Alexandria" charset="0"/>
                <a:cs typeface="Alexandria" charset="0"/>
              </a:rPr>
              <a:t> </a:t>
            </a:r>
            <a:r>
              <a:rPr lang="ar-EG" sz="2200" dirty="0">
                <a:latin typeface="Alexandria" charset="0"/>
                <a:cs typeface="Alexandria" charset="0"/>
              </a:rPr>
              <a:t>توريد شركة ما المواد الخام لشركة أخرى من أجل استخدامها في عمليات التصنيع.</a:t>
            </a:r>
            <a:endParaRPr lang="en-US" sz="2200" dirty="0">
              <a:latin typeface="Alexandria" charset="0"/>
              <a:cs typeface="Alexandria" charset="0"/>
            </a:endParaRPr>
          </a:p>
          <a:p>
            <a:pPr algn="just" rtl="1"/>
            <a:r>
              <a:rPr lang="ar-EG" sz="2200" dirty="0">
                <a:latin typeface="Alexandria" charset="0"/>
                <a:cs typeface="Alexandria" charset="0"/>
              </a:rPr>
              <a:t>2</a:t>
            </a:r>
            <a:r>
              <a:rPr lang="ar-EG" sz="2200" dirty="0">
                <a:solidFill>
                  <a:srgbClr val="FF0000"/>
                </a:solidFill>
                <a:latin typeface="Alexandria" charset="0"/>
                <a:cs typeface="Alexandria" charset="0"/>
              </a:rPr>
              <a:t>- التجارة الإلكترونية من الشركة للمستهلك (</a:t>
            </a:r>
            <a:r>
              <a:rPr lang="en-MY" sz="2200" dirty="0" err="1" smtClean="0">
                <a:solidFill>
                  <a:srgbClr val="FF0000"/>
                </a:solidFill>
                <a:latin typeface="Alexandria" charset="0"/>
                <a:cs typeface="Alexandria" charset="0"/>
              </a:rPr>
              <a:t>B2C</a:t>
            </a:r>
            <a:r>
              <a:rPr lang="ar-EG" sz="2200" dirty="0" smtClean="0">
                <a:solidFill>
                  <a:srgbClr val="FF0000"/>
                </a:solidFill>
                <a:latin typeface="Alexandria" charset="0"/>
                <a:cs typeface="Alexandria" charset="0"/>
              </a:rPr>
              <a:t>)</a:t>
            </a:r>
            <a:endParaRPr lang="en-MY" sz="2200" dirty="0">
              <a:solidFill>
                <a:srgbClr val="FF0000"/>
              </a:solidFill>
              <a:latin typeface="Alexandria" charset="0"/>
              <a:cs typeface="Alexandria" charset="0"/>
            </a:endParaRPr>
          </a:p>
          <a:p>
            <a:pPr algn="just" rtl="1"/>
            <a:r>
              <a:rPr lang="ar-EG" sz="2200" dirty="0">
                <a:latin typeface="Alexandria" charset="0"/>
                <a:cs typeface="Alexandria" charset="0"/>
              </a:rPr>
              <a:t>التجارة الإلكترونية من الشركة إلى المستهلك “</a:t>
            </a:r>
            <a:r>
              <a:rPr lang="en-MY" sz="2200" dirty="0">
                <a:latin typeface="Alexandria" charset="0"/>
                <a:cs typeface="Alexandria" charset="0"/>
              </a:rPr>
              <a:t>Business to Customer”، </a:t>
            </a:r>
            <a:r>
              <a:rPr lang="ar-EG" sz="2200" dirty="0">
                <a:latin typeface="Alexandria" charset="0"/>
                <a:cs typeface="Alexandria" charset="0"/>
              </a:rPr>
              <a:t>وهي أشهر علاقة في مجال التجارة والتي قامت على أساسها العمليات التجارية، وتعتمد على توفير الشركات السلع والبضائع والخدمات للمستهلك من خلال المتاجر الإلكترونية مثل موقع </a:t>
            </a:r>
            <a:r>
              <a:rPr lang="en-MY" sz="2200" dirty="0">
                <a:latin typeface="Alexandria" charset="0"/>
                <a:cs typeface="Alexandria" charset="0"/>
              </a:rPr>
              <a:t>Amazon.</a:t>
            </a:r>
            <a:endParaRPr lang="ar-EG" sz="2200" dirty="0">
              <a:latin typeface="Alexandria" charset="0"/>
              <a:cs typeface="Alexandria" charset="0"/>
            </a:endParaRPr>
          </a:p>
          <a:p>
            <a:pPr algn="just" rtl="1"/>
            <a:r>
              <a:rPr lang="ar-EG" sz="2200" dirty="0" smtClean="0">
                <a:latin typeface="Alexandria" charset="0"/>
                <a:cs typeface="Alexandria" charset="0"/>
              </a:rPr>
              <a:t>3</a:t>
            </a:r>
            <a:r>
              <a:rPr lang="ar-EG" sz="2200" dirty="0" smtClean="0">
                <a:solidFill>
                  <a:srgbClr val="FF0000"/>
                </a:solidFill>
                <a:latin typeface="Alexandria" charset="0"/>
                <a:cs typeface="Alexandria" charset="0"/>
              </a:rPr>
              <a:t>- التجارة الإلكترونية من المستهلك للمستهلك </a:t>
            </a:r>
            <a:r>
              <a:rPr lang="en-MY" sz="2200" dirty="0" err="1" smtClean="0">
                <a:solidFill>
                  <a:srgbClr val="FF0000"/>
                </a:solidFill>
                <a:latin typeface="Alexandria" charset="0"/>
                <a:cs typeface="Alexandria" charset="0"/>
              </a:rPr>
              <a:t>C2C</a:t>
            </a:r>
            <a:r>
              <a:rPr lang="en-MY" sz="2200" dirty="0" smtClean="0">
                <a:solidFill>
                  <a:srgbClr val="FF0000"/>
                </a:solidFill>
                <a:latin typeface="Alexandria" charset="0"/>
                <a:cs typeface="Alexandria" charset="0"/>
              </a:rPr>
              <a:t>)</a:t>
            </a:r>
            <a:r>
              <a:rPr lang="ar-EG" sz="2200" dirty="0" smtClean="0">
                <a:solidFill>
                  <a:srgbClr val="FF0000"/>
                </a:solidFill>
                <a:latin typeface="Alexandria" charset="0"/>
                <a:cs typeface="Alexandria" charset="0"/>
              </a:rPr>
              <a:t>)</a:t>
            </a:r>
            <a:endParaRPr lang="en-MY" sz="2200" dirty="0">
              <a:solidFill>
                <a:srgbClr val="FF0000"/>
              </a:solidFill>
              <a:latin typeface="Alexandria" charset="0"/>
              <a:cs typeface="Alexandria" charset="0"/>
            </a:endParaRPr>
          </a:p>
          <a:p>
            <a:pPr algn="just" rtl="1"/>
            <a:r>
              <a:rPr lang="en-MY" sz="2200" dirty="0" err="1">
                <a:latin typeface="Alexandria" charset="0"/>
                <a:cs typeface="Alexandria" charset="0"/>
              </a:rPr>
              <a:t>C2C</a:t>
            </a:r>
            <a:r>
              <a:rPr lang="en-MY" sz="2200" dirty="0">
                <a:latin typeface="Alexandria" charset="0"/>
                <a:cs typeface="Alexandria" charset="0"/>
              </a:rPr>
              <a:t> </a:t>
            </a:r>
            <a:r>
              <a:rPr lang="ar-EG" sz="2200" dirty="0">
                <a:latin typeface="Alexandria" charset="0"/>
                <a:cs typeface="Alexandria" charset="0"/>
              </a:rPr>
              <a:t>هي اختصار لـ “</a:t>
            </a:r>
            <a:r>
              <a:rPr lang="en-MY" sz="2200" dirty="0" smtClean="0">
                <a:latin typeface="Alexandria" charset="0"/>
                <a:cs typeface="Alexandria" charset="0"/>
              </a:rPr>
              <a:t>Consumer-to-Consumer</a:t>
            </a:r>
            <a:r>
              <a:rPr lang="en-MY" sz="2200" dirty="0">
                <a:latin typeface="Alexandria" charset="0"/>
                <a:cs typeface="Alexandria" charset="0"/>
              </a:rPr>
              <a:t>”، </a:t>
            </a:r>
            <a:r>
              <a:rPr lang="ar-EG" sz="2200" dirty="0">
                <a:latin typeface="Alexandria" charset="0"/>
                <a:cs typeface="Alexandria" charset="0"/>
              </a:rPr>
              <a:t>وتشير إلى التجارة التي تتم بين المستهلكين حيث يقوم المستهلك بعرض السلع والبضائع على تطبيقات البيع والشراء المحلية أو مواقع التواصل الاجتماعي من أجل أن يستفيد بها مستهلك </a:t>
            </a:r>
            <a:r>
              <a:rPr lang="ar-EG" sz="2200" dirty="0" smtClean="0">
                <a:latin typeface="Alexandria" charset="0"/>
                <a:cs typeface="Alexandria" charset="0"/>
              </a:rPr>
              <a:t>آخر.</a:t>
            </a:r>
            <a:endParaRPr lang="ar-EG" sz="2200" dirty="0">
              <a:solidFill>
                <a:srgbClr val="FF0000"/>
              </a:solidFill>
            </a:endParaRPr>
          </a:p>
        </p:txBody>
      </p:sp>
      <p:pic>
        <p:nvPicPr>
          <p:cNvPr id="2" name="Picture 1"/>
          <p:cNvPicPr>
            <a:picLocks noChangeAspect="1"/>
          </p:cNvPicPr>
          <p:nvPr/>
        </p:nvPicPr>
        <p:blipFill>
          <a:blip r:embed="rId4"/>
          <a:stretch>
            <a:fillRect/>
          </a:stretch>
        </p:blipFill>
        <p:spPr>
          <a:xfrm>
            <a:off x="0" y="1724578"/>
            <a:ext cx="2686050" cy="1704975"/>
          </a:xfrm>
          <a:prstGeom prst="rect">
            <a:avLst/>
          </a:prstGeom>
        </p:spPr>
      </p:pic>
      <p:pic>
        <p:nvPicPr>
          <p:cNvPr id="6" name="Picture 5"/>
          <p:cNvPicPr>
            <a:picLocks noChangeAspect="1"/>
          </p:cNvPicPr>
          <p:nvPr/>
        </p:nvPicPr>
        <p:blipFill>
          <a:blip r:embed="rId5"/>
          <a:stretch>
            <a:fillRect/>
          </a:stretch>
        </p:blipFill>
        <p:spPr>
          <a:xfrm>
            <a:off x="0" y="3316422"/>
            <a:ext cx="2857500" cy="1190625"/>
          </a:xfrm>
          <a:prstGeom prst="rect">
            <a:avLst/>
          </a:prstGeom>
        </p:spPr>
      </p:pic>
      <p:pic>
        <p:nvPicPr>
          <p:cNvPr id="8" name="Picture 7"/>
          <p:cNvPicPr>
            <a:picLocks noChangeAspect="1"/>
          </p:cNvPicPr>
          <p:nvPr/>
        </p:nvPicPr>
        <p:blipFill>
          <a:blip r:embed="rId6"/>
          <a:stretch>
            <a:fillRect/>
          </a:stretch>
        </p:blipFill>
        <p:spPr>
          <a:xfrm>
            <a:off x="119062" y="4525451"/>
            <a:ext cx="2619375" cy="1743075"/>
          </a:xfrm>
          <a:prstGeom prst="rect">
            <a:avLst/>
          </a:prstGeom>
        </p:spPr>
      </p:pic>
    </p:spTree>
    <p:extLst>
      <p:ext uri="{BB962C8B-B14F-4D97-AF65-F5344CB8AC3E}">
        <p14:creationId xmlns:p14="http://schemas.microsoft.com/office/powerpoint/2010/main" val="156397387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0" y="1435581"/>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2155961" y="1622960"/>
            <a:ext cx="9345750" cy="49121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4779537" y="1660960"/>
            <a:ext cx="8466655" cy="954107"/>
          </a:xfrm>
          <a:prstGeom prst="rect">
            <a:avLst/>
          </a:prstGeom>
          <a:noFill/>
        </p:spPr>
        <p:txBody>
          <a:bodyPr wrap="square" rtlCol="0">
            <a:spAutoFit/>
          </a:bodyPr>
          <a:lstStyle/>
          <a:p>
            <a:pPr algn="ctr" rtl="1"/>
            <a:r>
              <a:rPr lang="en-US" sz="2800" b="1" dirty="0" smtClean="0">
                <a:solidFill>
                  <a:srgbClr val="C00000"/>
                </a:solidFill>
                <a:latin typeface="Calibri" panose="020F0502020204030204" pitchFamily="34" charset="0"/>
                <a:cs typeface="Calibri" panose="020F0502020204030204" pitchFamily="34" charset="0"/>
              </a:rPr>
              <a:t>4</a:t>
            </a:r>
            <a:r>
              <a:rPr lang="ar-EG" sz="2800" b="1" dirty="0">
                <a:solidFill>
                  <a:srgbClr val="C00000"/>
                </a:solidFill>
                <a:latin typeface="Calibri" panose="020F0502020204030204" pitchFamily="34" charset="0"/>
                <a:cs typeface="Calibri" panose="020F0502020204030204" pitchFamily="34" charset="0"/>
              </a:rPr>
              <a:t>. أنواع التجارة </a:t>
            </a:r>
            <a:r>
              <a:rPr lang="ar-EG" sz="2800" b="1" dirty="0" smtClean="0">
                <a:solidFill>
                  <a:srgbClr val="C00000"/>
                </a:solidFill>
                <a:latin typeface="Calibri" panose="020F0502020204030204" pitchFamily="34" charset="0"/>
                <a:cs typeface="Calibri" panose="020F0502020204030204" pitchFamily="34" charset="0"/>
              </a:rPr>
              <a:t>الإلكترونية (تابع)</a:t>
            </a:r>
            <a:endParaRPr lang="en-US" sz="2800" b="1" dirty="0">
              <a:latin typeface="Microsoft Uighur" panose="02000000000000000000" pitchFamily="2" charset="-78"/>
            </a:endParaRPr>
          </a:p>
          <a:p>
            <a:pPr algn="ctr" rtl="1"/>
            <a:r>
              <a:rPr lang="ar-EG" sz="2800" b="1" dirty="0" smtClean="0">
                <a:solidFill>
                  <a:srgbClr val="C00000"/>
                </a:solidFill>
                <a:latin typeface="Calibri" panose="020F0502020204030204" pitchFamily="34" charset="0"/>
                <a:cs typeface="Calibri" panose="020F0502020204030204" pitchFamily="34" charset="0"/>
              </a:rPr>
              <a:t> </a:t>
            </a:r>
            <a:endParaRPr lang="en-US" sz="2800" b="1" dirty="0">
              <a:solidFill>
                <a:srgbClr val="C00000"/>
              </a:solidFill>
              <a:latin typeface="Calibri" panose="020F0502020204030204" pitchFamily="34" charset="0"/>
              <a:cs typeface="Calibri" panose="020F0502020204030204" pitchFamily="34" charset="0"/>
            </a:endParaRPr>
          </a:p>
        </p:txBody>
      </p:sp>
      <p:sp>
        <p:nvSpPr>
          <p:cNvPr id="4" name="TextBox 3">
            <a:extLst>
              <a:ext uri="{FF2B5EF4-FFF2-40B4-BE49-F238E27FC236}">
                <a16:creationId xmlns:a16="http://schemas.microsoft.com/office/drawing/2014/main" xmlns="" id="{EC5CF803-1BC6-5196-230D-D619845F8047}"/>
              </a:ext>
            </a:extLst>
          </p:cNvPr>
          <p:cNvSpPr txBox="1"/>
          <p:nvPr/>
        </p:nvSpPr>
        <p:spPr>
          <a:xfrm>
            <a:off x="3397212" y="2041524"/>
            <a:ext cx="7939692" cy="4862870"/>
          </a:xfrm>
          <a:prstGeom prst="rect">
            <a:avLst/>
          </a:prstGeom>
          <a:noFill/>
        </p:spPr>
        <p:txBody>
          <a:bodyPr wrap="square" rtlCol="0">
            <a:spAutoFit/>
          </a:bodyPr>
          <a:lstStyle/>
          <a:p>
            <a:pPr algn="just" rtl="1"/>
            <a:r>
              <a:rPr lang="ar-EG" sz="2200" dirty="0" smtClean="0">
                <a:latin typeface="Alexandria" charset="0"/>
                <a:cs typeface="Alexandria" charset="0"/>
              </a:rPr>
              <a:t>4- </a:t>
            </a:r>
            <a:r>
              <a:rPr lang="ar-EG" sz="2200" dirty="0" smtClean="0">
                <a:solidFill>
                  <a:srgbClr val="FF0000"/>
                </a:solidFill>
                <a:latin typeface="Alexandria" charset="0"/>
                <a:cs typeface="Alexandria" charset="0"/>
              </a:rPr>
              <a:t>التجارة الإلكترونية من المستهلك للشركة </a:t>
            </a:r>
            <a:r>
              <a:rPr lang="en-MY" sz="2200" dirty="0" err="1" smtClean="0">
                <a:solidFill>
                  <a:srgbClr val="FF0000"/>
                </a:solidFill>
                <a:latin typeface="Alexandria" charset="0"/>
                <a:cs typeface="Alexandria" charset="0"/>
              </a:rPr>
              <a:t>C2B</a:t>
            </a:r>
            <a:r>
              <a:rPr lang="en-MY" sz="2200" dirty="0" smtClean="0">
                <a:solidFill>
                  <a:srgbClr val="FF0000"/>
                </a:solidFill>
                <a:latin typeface="Alexandria" charset="0"/>
                <a:cs typeface="Alexandria" charset="0"/>
              </a:rPr>
              <a:t>)</a:t>
            </a:r>
            <a:r>
              <a:rPr lang="ar-EG" sz="2200" dirty="0" smtClean="0">
                <a:solidFill>
                  <a:srgbClr val="FF0000"/>
                </a:solidFill>
                <a:latin typeface="Alexandria" charset="0"/>
                <a:cs typeface="Alexandria" charset="0"/>
              </a:rPr>
              <a:t>)</a:t>
            </a:r>
            <a:endParaRPr lang="en-MY" sz="2200" dirty="0" smtClean="0">
              <a:solidFill>
                <a:srgbClr val="FF0000"/>
              </a:solidFill>
              <a:latin typeface="Alexandria" charset="0"/>
              <a:cs typeface="Alexandria" charset="0"/>
            </a:endParaRPr>
          </a:p>
          <a:p>
            <a:pPr algn="just" rtl="1"/>
            <a:r>
              <a:rPr lang="ar-EG" sz="2200" dirty="0" smtClean="0">
                <a:latin typeface="Alexandria" charset="0"/>
                <a:cs typeface="Alexandria" charset="0"/>
              </a:rPr>
              <a:t>تجارة الـ </a:t>
            </a:r>
            <a:r>
              <a:rPr lang="en-MY" sz="2200" dirty="0" smtClean="0">
                <a:latin typeface="Alexandria" charset="0"/>
                <a:cs typeface="Alexandria" charset="0"/>
              </a:rPr>
              <a:t>Customer to Business </a:t>
            </a:r>
            <a:r>
              <a:rPr lang="ar-EG" sz="2200" dirty="0" smtClean="0">
                <a:latin typeface="Alexandria" charset="0"/>
                <a:cs typeface="Alexandria" charset="0"/>
              </a:rPr>
              <a:t> يقوم فيها المستهلك بتوفير خدماته للشركات عبر الإنترنت مثل خدمات تصميم المواقع والكتابة والتصوير والبرمجة والتسويق مقابل الحصول على مقابل مادي من هذه الشركات.</a:t>
            </a:r>
          </a:p>
          <a:p>
            <a:pPr algn="just" rtl="1"/>
            <a:r>
              <a:rPr lang="ar-EG" sz="2200" dirty="0" smtClean="0">
                <a:solidFill>
                  <a:srgbClr val="FF0000"/>
                </a:solidFill>
                <a:latin typeface="Alexandria" charset="0"/>
                <a:cs typeface="Alexandria" charset="0"/>
              </a:rPr>
              <a:t>5- التجارة الإلكترونية من الشركات للحكومات</a:t>
            </a:r>
            <a:r>
              <a:rPr lang="en-MY" sz="2200" dirty="0" smtClean="0">
                <a:solidFill>
                  <a:srgbClr val="FF0000"/>
                </a:solidFill>
                <a:latin typeface="Alexandria" charset="0"/>
                <a:cs typeface="Alexandria" charset="0"/>
              </a:rPr>
              <a:t>)</a:t>
            </a:r>
            <a:r>
              <a:rPr lang="ar-EG" sz="2200" dirty="0" smtClean="0">
                <a:solidFill>
                  <a:srgbClr val="FF0000"/>
                </a:solidFill>
                <a:latin typeface="Alexandria" charset="0"/>
                <a:cs typeface="Alexandria" charset="0"/>
              </a:rPr>
              <a:t> </a:t>
            </a:r>
            <a:r>
              <a:rPr lang="en-MY" sz="2200" dirty="0" err="1" smtClean="0">
                <a:solidFill>
                  <a:srgbClr val="FF0000"/>
                </a:solidFill>
                <a:latin typeface="Alexandria" charset="0"/>
                <a:cs typeface="Alexandria" charset="0"/>
              </a:rPr>
              <a:t>B2G</a:t>
            </a:r>
            <a:r>
              <a:rPr lang="ar-EG" sz="2200" dirty="0" smtClean="0">
                <a:solidFill>
                  <a:srgbClr val="FF0000"/>
                </a:solidFill>
                <a:latin typeface="Alexandria" charset="0"/>
                <a:cs typeface="Alexandria" charset="0"/>
              </a:rPr>
              <a:t>)</a:t>
            </a:r>
            <a:endParaRPr lang="en-MY" sz="2200" dirty="0" smtClean="0">
              <a:solidFill>
                <a:srgbClr val="FF0000"/>
              </a:solidFill>
              <a:latin typeface="Alexandria" charset="0"/>
              <a:cs typeface="Alexandria" charset="0"/>
            </a:endParaRPr>
          </a:p>
          <a:p>
            <a:pPr algn="just" rtl="1"/>
            <a:r>
              <a:rPr lang="ar-EG" sz="2200" dirty="0" smtClean="0">
                <a:latin typeface="Alexandria" charset="0"/>
                <a:cs typeface="Alexandria" charset="0"/>
              </a:rPr>
              <a:t>الـ  </a:t>
            </a:r>
            <a:r>
              <a:rPr lang="en-MY" sz="2200" dirty="0" smtClean="0">
                <a:latin typeface="Alexandria" charset="0"/>
                <a:cs typeface="Alexandria" charset="0"/>
              </a:rPr>
              <a:t>Business to Government </a:t>
            </a:r>
            <a:r>
              <a:rPr lang="ar-EG" sz="2200" dirty="0" smtClean="0">
                <a:latin typeface="Alexandria" charset="0"/>
                <a:cs typeface="Alexandria" charset="0"/>
              </a:rPr>
              <a:t>مصطلح يشير إلى التجارة التي تتم بين الشركات والحكومة، ومن أمثلة هذا النوع من التجارة الخدمات التي تقدمها الشركات للحكومات مثل تصميم وتطوير البرمجيات والمواقع الإلكترونية والخدمات اللوجستية أو خدمات الاستشارات والتدريب في مجالات مختلفة مثل الإدارة والتخطيط والتسويق والإتصالات</a:t>
            </a:r>
          </a:p>
          <a:p>
            <a:pPr algn="just" rtl="1"/>
            <a:r>
              <a:rPr lang="ar-EG" sz="2200" dirty="0" smtClean="0">
                <a:latin typeface="Alexandria" charset="0"/>
                <a:cs typeface="Alexandria" charset="0"/>
              </a:rPr>
              <a:t>6</a:t>
            </a:r>
            <a:r>
              <a:rPr lang="ar-EG" sz="2200" dirty="0" smtClean="0">
                <a:solidFill>
                  <a:srgbClr val="FF0000"/>
                </a:solidFill>
                <a:latin typeface="Alexandria" charset="0"/>
                <a:cs typeface="Alexandria" charset="0"/>
              </a:rPr>
              <a:t>- التجارة الإلكترونية من المستهلك للحكومة </a:t>
            </a:r>
            <a:r>
              <a:rPr lang="en-MY" sz="2200" dirty="0" err="1" smtClean="0">
                <a:solidFill>
                  <a:srgbClr val="FF0000"/>
                </a:solidFill>
                <a:latin typeface="Alexandria" charset="0"/>
                <a:cs typeface="Alexandria" charset="0"/>
              </a:rPr>
              <a:t>C2A</a:t>
            </a:r>
            <a:r>
              <a:rPr lang="en-MY" sz="2200" dirty="0" smtClean="0">
                <a:solidFill>
                  <a:srgbClr val="FF0000"/>
                </a:solidFill>
                <a:latin typeface="Alexandria" charset="0"/>
                <a:cs typeface="Alexandria" charset="0"/>
              </a:rPr>
              <a:t>)</a:t>
            </a:r>
            <a:r>
              <a:rPr lang="ar-EG" sz="2200" dirty="0" smtClean="0">
                <a:solidFill>
                  <a:srgbClr val="FF0000"/>
                </a:solidFill>
                <a:latin typeface="Alexandria" charset="0"/>
                <a:cs typeface="Alexandria" charset="0"/>
              </a:rPr>
              <a:t>)</a:t>
            </a:r>
            <a:endParaRPr lang="en-MY" sz="2200" dirty="0" smtClean="0">
              <a:solidFill>
                <a:srgbClr val="FF0000"/>
              </a:solidFill>
              <a:latin typeface="Alexandria" charset="0"/>
              <a:cs typeface="Alexandria" charset="0"/>
            </a:endParaRPr>
          </a:p>
          <a:p>
            <a:pPr algn="just" rtl="1"/>
            <a:r>
              <a:rPr lang="ar-EG" sz="2200" dirty="0" smtClean="0">
                <a:latin typeface="Alexandria" charset="0"/>
                <a:cs typeface="Alexandria" charset="0"/>
              </a:rPr>
              <a:t>ويشير مصطلح “ </a:t>
            </a:r>
            <a:r>
              <a:rPr lang="en-MY" sz="2200" dirty="0" smtClean="0">
                <a:latin typeface="Alexandria" charset="0"/>
                <a:cs typeface="Alexandria" charset="0"/>
              </a:rPr>
              <a:t>Customer to Administration” </a:t>
            </a:r>
            <a:r>
              <a:rPr lang="ar-EG" sz="2200" dirty="0" smtClean="0">
                <a:latin typeface="Alexandria" charset="0"/>
                <a:cs typeface="Alexandria" charset="0"/>
              </a:rPr>
              <a:t>إلى </a:t>
            </a:r>
            <a:r>
              <a:rPr lang="ar-EG" sz="2200" u="sng" dirty="0" smtClean="0">
                <a:latin typeface="Alexandria" charset="0"/>
                <a:cs typeface="Alexandria" charset="0"/>
              </a:rPr>
              <a:t>الرسوم التي يدفعها الأفراد للحكومة مثل رسوم تسجيل العقارات والأراضي أو الرسوم الدراسية </a:t>
            </a:r>
            <a:r>
              <a:rPr lang="ar-EG" sz="2200" dirty="0" smtClean="0">
                <a:latin typeface="Alexandria" charset="0"/>
                <a:cs typeface="Alexandria" charset="0"/>
              </a:rPr>
              <a:t>للمدارس والجامعات الحكومية ورسوم الإقرارات الضريبية وغيرها من المعاملات</a:t>
            </a:r>
            <a:r>
              <a:rPr lang="ar-EG" sz="2400" dirty="0" smtClean="0"/>
              <a:t>.</a:t>
            </a:r>
          </a:p>
          <a:p>
            <a:pPr algn="just" rtl="1"/>
            <a:endParaRPr lang="ar-EG" sz="2200" dirty="0">
              <a:solidFill>
                <a:srgbClr val="FF0000"/>
              </a:solidFill>
            </a:endParaRPr>
          </a:p>
        </p:txBody>
      </p:sp>
      <p:pic>
        <p:nvPicPr>
          <p:cNvPr id="2" name="Picture 1"/>
          <p:cNvPicPr>
            <a:picLocks noChangeAspect="1"/>
          </p:cNvPicPr>
          <p:nvPr/>
        </p:nvPicPr>
        <p:blipFill>
          <a:blip r:embed="rId3"/>
          <a:stretch>
            <a:fillRect/>
          </a:stretch>
        </p:blipFill>
        <p:spPr>
          <a:xfrm>
            <a:off x="0" y="1814967"/>
            <a:ext cx="2857500" cy="1600200"/>
          </a:xfrm>
          <a:prstGeom prst="rect">
            <a:avLst/>
          </a:prstGeom>
        </p:spPr>
      </p:pic>
      <p:pic>
        <p:nvPicPr>
          <p:cNvPr id="6" name="Picture 5"/>
          <p:cNvPicPr>
            <a:picLocks noChangeAspect="1"/>
          </p:cNvPicPr>
          <p:nvPr/>
        </p:nvPicPr>
        <p:blipFill>
          <a:blip r:embed="rId4"/>
          <a:stretch>
            <a:fillRect/>
          </a:stretch>
        </p:blipFill>
        <p:spPr>
          <a:xfrm>
            <a:off x="0" y="3415167"/>
            <a:ext cx="2838203" cy="1783926"/>
          </a:xfrm>
          <a:prstGeom prst="rect">
            <a:avLst/>
          </a:prstGeom>
        </p:spPr>
      </p:pic>
    </p:spTree>
    <p:extLst>
      <p:ext uri="{BB962C8B-B14F-4D97-AF65-F5344CB8AC3E}">
        <p14:creationId xmlns:p14="http://schemas.microsoft.com/office/powerpoint/2010/main" val="136115585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p:cNvSpPr txBox="1"/>
          <p:nvPr/>
        </p:nvSpPr>
        <p:spPr>
          <a:xfrm>
            <a:off x="5050917" y="1255061"/>
            <a:ext cx="917148" cy="646331"/>
          </a:xfrm>
          <a:prstGeom prst="rect">
            <a:avLst/>
          </a:prstGeom>
          <a:noFill/>
        </p:spPr>
        <p:txBody>
          <a:bodyPr wrap="square" rtlCol="0">
            <a:spAutoFit/>
          </a:bodyPr>
          <a:lstStyle/>
          <a:p>
            <a:pPr algn="ctr"/>
            <a:r>
              <a:rPr lang="ar-SA" dirty="0">
                <a:solidFill>
                  <a:schemeClr val="bg1"/>
                </a:solidFill>
                <a:latin typeface="Alexandria" charset="0"/>
                <a:cs typeface="Alexandria" charset="0"/>
              </a:rPr>
              <a:t>المحاضرة </a:t>
            </a:r>
            <a:r>
              <a:rPr lang="ar-EG" dirty="0" smtClean="0">
                <a:solidFill>
                  <a:schemeClr val="bg1"/>
                </a:solidFill>
                <a:latin typeface="Alexandria" charset="0"/>
                <a:cs typeface="Alexandria" charset="0"/>
              </a:rPr>
              <a:t>الخامسة</a:t>
            </a:r>
            <a:endParaRPr lang="ar-SA"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xmlns="" id="{FF0FD337-6BE3-014B-6916-AFAF1FABB81E}"/>
              </a:ext>
            </a:extLst>
          </p:cNvPr>
          <p:cNvSpPr/>
          <p:nvPr/>
        </p:nvSpPr>
        <p:spPr>
          <a:xfrm>
            <a:off x="1127760" y="4973157"/>
            <a:ext cx="4747323" cy="1346907"/>
          </a:xfrm>
          <a:prstGeom prst="rect">
            <a:avLst/>
          </a:prstGeom>
          <a:noFill/>
        </p:spPr>
        <p:txBody>
          <a:bodyPr wrap="square">
            <a:spAutoFit/>
          </a:bodyPr>
          <a:lstStyle/>
          <a:p>
            <a:pPr algn="ctr"/>
            <a:r>
              <a:rPr lang="ar-EG" sz="3200" b="1" dirty="0">
                <a:latin typeface="Alexandria" charset="0"/>
                <a:cs typeface="Alexandria" charset="0"/>
              </a:rPr>
              <a:t>ثانياً: دراسة العلاقة بين التسويق الرقمي والتجارة الإلكترونية </a:t>
            </a:r>
            <a:endParaRPr lang="en-US" sz="3200" b="1" dirty="0">
              <a:latin typeface="Alexandria" charset="0"/>
              <a:cs typeface="Alexandria" charset="0"/>
            </a:endParaRPr>
          </a:p>
          <a:p>
            <a:pPr algn="ctr" rtl="1">
              <a:lnSpc>
                <a:spcPct val="120000"/>
              </a:lnSpc>
            </a:pP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877206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1628545" y="1539619"/>
            <a:ext cx="8722995" cy="1815882"/>
          </a:xfrm>
          <a:prstGeom prst="rect">
            <a:avLst/>
          </a:prstGeom>
          <a:noFill/>
        </p:spPr>
        <p:txBody>
          <a:bodyPr wrap="square" rtlCol="0">
            <a:spAutoFit/>
          </a:bodyPr>
          <a:lstStyle/>
          <a:p>
            <a:pPr algn="r" rtl="1"/>
            <a:r>
              <a:rPr lang="ar-EG" sz="2800" b="1" dirty="0" smtClean="0">
                <a:solidFill>
                  <a:srgbClr val="C00000"/>
                </a:solidFill>
                <a:latin typeface="Calibri" panose="020F0502020204030204" pitchFamily="34" charset="0"/>
                <a:cs typeface="Calibri" panose="020F0502020204030204" pitchFamily="34" charset="0"/>
              </a:rPr>
              <a:t>1 . الفرق </a:t>
            </a:r>
            <a:r>
              <a:rPr lang="ar-EG" sz="2800" b="1" dirty="0">
                <a:solidFill>
                  <a:srgbClr val="C00000"/>
                </a:solidFill>
                <a:latin typeface="Calibri" panose="020F0502020204030204" pitchFamily="34" charset="0"/>
                <a:cs typeface="Calibri" panose="020F0502020204030204" pitchFamily="34" charset="0"/>
              </a:rPr>
              <a:t>والعلاقة بين التجارة الإلكترونية والتسويق </a:t>
            </a:r>
            <a:r>
              <a:rPr lang="ar-EG" sz="2800" b="1" dirty="0" smtClean="0">
                <a:solidFill>
                  <a:srgbClr val="C00000"/>
                </a:solidFill>
                <a:latin typeface="Calibri" panose="020F0502020204030204" pitchFamily="34" charset="0"/>
                <a:cs typeface="Calibri" panose="020F0502020204030204" pitchFamily="34" charset="0"/>
              </a:rPr>
              <a:t>الرقمي</a:t>
            </a:r>
            <a:endParaRPr lang="ar-EG" sz="2800" b="1" dirty="0">
              <a:solidFill>
                <a:srgbClr val="C00000"/>
              </a:solidFill>
              <a:latin typeface="Calibri" panose="020F0502020204030204" pitchFamily="34" charset="0"/>
              <a:cs typeface="Calibri" panose="020F0502020204030204" pitchFamily="34" charset="0"/>
            </a:endParaRPr>
          </a:p>
          <a:p>
            <a:pPr lvl="0" algn="ctr" rtl="1"/>
            <a:r>
              <a:rPr lang="ar-EG" sz="2800" b="1" dirty="0" smtClean="0"/>
              <a:t> </a:t>
            </a:r>
            <a:endParaRPr lang="en-US" sz="2800" b="1" dirty="0">
              <a:latin typeface="Microsoft Uighur" panose="02000000000000000000" pitchFamily="2" charset="-78"/>
            </a:endParaRPr>
          </a:p>
          <a:p>
            <a:pPr algn="ctr" rtl="1"/>
            <a:endParaRPr lang="ar-EG" sz="2800" b="1" dirty="0" smtClean="0"/>
          </a:p>
          <a:p>
            <a:pPr algn="r" rtl="1"/>
            <a:endParaRPr lang="en-US" sz="2800" dirty="0">
              <a:latin typeface="Microsoft Uighur" panose="02000000000000000000" pitchFamily="2" charset="-78"/>
            </a:endParaRPr>
          </a:p>
        </p:txBody>
      </p:sp>
      <p:sp>
        <p:nvSpPr>
          <p:cNvPr id="3" name="TextBox 2">
            <a:extLst>
              <a:ext uri="{FF2B5EF4-FFF2-40B4-BE49-F238E27FC236}">
                <a16:creationId xmlns:a16="http://schemas.microsoft.com/office/drawing/2014/main" xmlns="" id="{4C0F408B-6FB7-447C-07FE-71BFB5EBA134}"/>
              </a:ext>
            </a:extLst>
          </p:cNvPr>
          <p:cNvSpPr txBox="1"/>
          <p:nvPr/>
        </p:nvSpPr>
        <p:spPr>
          <a:xfrm>
            <a:off x="2849880" y="2040468"/>
            <a:ext cx="7425398" cy="3477875"/>
          </a:xfrm>
          <a:prstGeom prst="rect">
            <a:avLst/>
          </a:prstGeom>
          <a:noFill/>
        </p:spPr>
        <p:txBody>
          <a:bodyPr wrap="square" rtlCol="0">
            <a:spAutoFit/>
          </a:bodyPr>
          <a:lstStyle/>
          <a:p>
            <a:pPr marL="342900" indent="-342900" algn="just" rtl="1">
              <a:buFont typeface="Arial" panose="020B0604020202020204" pitchFamily="34" charset="0"/>
              <a:buChar char="•"/>
            </a:pPr>
            <a:r>
              <a:rPr lang="ar-EG" sz="2200" dirty="0">
                <a:solidFill>
                  <a:srgbClr val="FF0000"/>
                </a:solidFill>
                <a:latin typeface="Alexandria" charset="0"/>
                <a:cs typeface="Alexandria" charset="0"/>
              </a:rPr>
              <a:t>تتمثل التجارة الإلكترونية في عمليات بيع وشراء المنتجات والخدمات </a:t>
            </a:r>
            <a:r>
              <a:rPr lang="ar-EG" sz="2200" dirty="0">
                <a:latin typeface="Alexandria" charset="0"/>
                <a:cs typeface="Alexandria" charset="0"/>
              </a:rPr>
              <a:t>عبر الإنترنت من خلال المتاجر والمواقع الإلكترونية، وتشمل نماذج متعددة مثل التجارة بالجملة، التجزئة، الاشتراكات، والتصنيع حسب الطلب. </a:t>
            </a:r>
          </a:p>
          <a:p>
            <a:pPr marL="342900" indent="-342900" algn="just" rtl="1">
              <a:buFont typeface="Arial" panose="020B0604020202020204" pitchFamily="34" charset="0"/>
              <a:buChar char="•"/>
            </a:pPr>
            <a:r>
              <a:rPr lang="ar-EG" sz="2200" dirty="0">
                <a:latin typeface="Alexandria" charset="0"/>
                <a:cs typeface="Alexandria" charset="0"/>
              </a:rPr>
              <a:t>أما </a:t>
            </a:r>
            <a:r>
              <a:rPr lang="ar-EG" sz="2200" dirty="0">
                <a:solidFill>
                  <a:srgbClr val="FF0000"/>
                </a:solidFill>
                <a:latin typeface="Alexandria" charset="0"/>
                <a:cs typeface="Alexandria" charset="0"/>
              </a:rPr>
              <a:t>التسويق الرقمي فهو استخدام الإنترنت ووسائل التواصل الاجتماعي </a:t>
            </a:r>
            <a:r>
              <a:rPr lang="ar-EG" sz="2200" dirty="0">
                <a:latin typeface="Alexandria" charset="0"/>
                <a:cs typeface="Alexandria" charset="0"/>
              </a:rPr>
              <a:t>للترويج للمنتجات والخدمات بهدف جذب العملاء وزيادة الوعي بالعلامة التجارية، ويتضمن حملات إعلانية عبر الإنترنت، التسويق بالبريد الإلكتروني، وتحسين محركات البحث. </a:t>
            </a:r>
          </a:p>
          <a:p>
            <a:pPr marL="342900" indent="-342900" algn="just" rtl="1">
              <a:buFont typeface="Arial" panose="020B0604020202020204" pitchFamily="34" charset="0"/>
              <a:buChar char="•"/>
            </a:pPr>
            <a:r>
              <a:rPr lang="ar-EG" sz="2200" dirty="0">
                <a:solidFill>
                  <a:srgbClr val="FF0000"/>
                </a:solidFill>
                <a:latin typeface="Alexandria" charset="0"/>
                <a:cs typeface="Alexandria" charset="0"/>
              </a:rPr>
              <a:t>ورغم الفرق بينهما، إلا أن هناك علاقة وثيقة بينهما</a:t>
            </a:r>
            <a:r>
              <a:rPr lang="ar-EG" sz="2200" dirty="0">
                <a:latin typeface="Alexandria" charset="0"/>
                <a:cs typeface="Alexandria" charset="0"/>
              </a:rPr>
              <a:t>، حيث يساهم التسويق الإلكتروني في جذب العملاء وزيادة حركة المرور إلى مواقع التجارة الإلكترونية، مما يساهم في تحويل الزوار إلى عملاء فعليين</a:t>
            </a:r>
            <a:r>
              <a:rPr lang="ar-EG" sz="2200" b="1" dirty="0" smtClean="0"/>
              <a:t>.</a:t>
            </a:r>
            <a:endParaRPr lang="ar-EG" sz="2200" b="1" dirty="0"/>
          </a:p>
        </p:txBody>
      </p:sp>
      <p:pic>
        <p:nvPicPr>
          <p:cNvPr id="2" name="Picture 1"/>
          <p:cNvPicPr>
            <a:picLocks noChangeAspect="1"/>
          </p:cNvPicPr>
          <p:nvPr/>
        </p:nvPicPr>
        <p:blipFill>
          <a:blip r:embed="rId3"/>
          <a:stretch>
            <a:fillRect/>
          </a:stretch>
        </p:blipFill>
        <p:spPr>
          <a:xfrm>
            <a:off x="-507508" y="2293854"/>
            <a:ext cx="3357388" cy="2540215"/>
          </a:xfrm>
          <a:prstGeom prst="rect">
            <a:avLst/>
          </a:prstGeom>
        </p:spPr>
      </p:pic>
    </p:spTree>
    <p:extLst>
      <p:ext uri="{BB962C8B-B14F-4D97-AF65-F5344CB8AC3E}">
        <p14:creationId xmlns:p14="http://schemas.microsoft.com/office/powerpoint/2010/main" val="190839532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4230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1552281" y="1566416"/>
            <a:ext cx="8722995" cy="2246769"/>
          </a:xfrm>
          <a:prstGeom prst="rect">
            <a:avLst/>
          </a:prstGeom>
          <a:noFill/>
        </p:spPr>
        <p:txBody>
          <a:bodyPr wrap="square" rtlCol="0">
            <a:spAutoFit/>
          </a:bodyPr>
          <a:lstStyle/>
          <a:p>
            <a:pPr algn="r" rtl="1"/>
            <a:r>
              <a:rPr lang="ar-EG" sz="2800" b="1" dirty="0" smtClean="0">
                <a:solidFill>
                  <a:srgbClr val="C00000"/>
                </a:solidFill>
                <a:latin typeface="Calibri" panose="020F0502020204030204" pitchFamily="34" charset="0"/>
                <a:cs typeface="Calibri" panose="020F0502020204030204" pitchFamily="34" charset="0"/>
              </a:rPr>
              <a:t>1. </a:t>
            </a:r>
            <a:r>
              <a:rPr lang="ar-EG" sz="2800" b="1" dirty="0">
                <a:solidFill>
                  <a:srgbClr val="C00000"/>
                </a:solidFill>
                <a:latin typeface="Calibri" panose="020F0502020204030204" pitchFamily="34" charset="0"/>
                <a:cs typeface="Calibri" panose="020F0502020204030204" pitchFamily="34" charset="0"/>
              </a:rPr>
              <a:t>1 . الفرق والعلاقة بين التجارة الإلكترونية والتسويق الرقمي</a:t>
            </a:r>
          </a:p>
          <a:p>
            <a:pPr algn="r" rtl="1"/>
            <a:endParaRPr lang="ar-EG" sz="2800" b="1" dirty="0">
              <a:solidFill>
                <a:srgbClr val="C00000"/>
              </a:solidFill>
              <a:latin typeface="Calibri" panose="020F0502020204030204" pitchFamily="34" charset="0"/>
              <a:cs typeface="Calibri" panose="020F0502020204030204" pitchFamily="34" charset="0"/>
            </a:endParaRPr>
          </a:p>
          <a:p>
            <a:pPr lvl="0" algn="ctr" rtl="1"/>
            <a:r>
              <a:rPr lang="ar-EG" sz="2800" b="1" dirty="0" smtClean="0"/>
              <a:t> </a:t>
            </a:r>
            <a:endParaRPr lang="en-US" sz="2800" b="1" dirty="0">
              <a:latin typeface="Microsoft Uighur" panose="02000000000000000000" pitchFamily="2" charset="-78"/>
            </a:endParaRPr>
          </a:p>
          <a:p>
            <a:pPr algn="ctr" rtl="1"/>
            <a:endParaRPr lang="ar-EG" sz="2800" b="1" dirty="0" smtClean="0"/>
          </a:p>
          <a:p>
            <a:pPr algn="r" rtl="1"/>
            <a:endParaRPr lang="en-US" sz="2800" dirty="0">
              <a:latin typeface="Microsoft Uighur" panose="02000000000000000000" pitchFamily="2" charset="-78"/>
            </a:endParaRPr>
          </a:p>
        </p:txBody>
      </p:sp>
      <p:sp>
        <p:nvSpPr>
          <p:cNvPr id="3" name="TextBox 2">
            <a:extLst>
              <a:ext uri="{FF2B5EF4-FFF2-40B4-BE49-F238E27FC236}">
                <a16:creationId xmlns:a16="http://schemas.microsoft.com/office/drawing/2014/main" xmlns="" id="{4C0F408B-6FB7-447C-07FE-71BFB5EBA134}"/>
              </a:ext>
            </a:extLst>
          </p:cNvPr>
          <p:cNvSpPr txBox="1"/>
          <p:nvPr/>
        </p:nvSpPr>
        <p:spPr>
          <a:xfrm>
            <a:off x="1798320" y="2040468"/>
            <a:ext cx="8476956" cy="3785652"/>
          </a:xfrm>
          <a:prstGeom prst="rect">
            <a:avLst/>
          </a:prstGeom>
          <a:noFill/>
        </p:spPr>
        <p:txBody>
          <a:bodyPr wrap="square" rtlCol="0">
            <a:spAutoFit/>
          </a:bodyPr>
          <a:lstStyle/>
          <a:p>
            <a:pPr marL="342900" indent="-342900" algn="just" rtl="1">
              <a:buFont typeface="Arial" panose="020B0604020202020204" pitchFamily="34" charset="0"/>
              <a:buChar char="•"/>
            </a:pPr>
            <a:r>
              <a:rPr lang="ar-EG" sz="2400" b="1" dirty="0">
                <a:solidFill>
                  <a:srgbClr val="FF0000"/>
                </a:solidFill>
                <a:latin typeface="Alexandria" charset="0"/>
                <a:cs typeface="Alexandria" charset="0"/>
              </a:rPr>
              <a:t>التجارة الإلكترونية </a:t>
            </a:r>
            <a:r>
              <a:rPr lang="ar-EG" sz="2400" dirty="0" smtClean="0">
                <a:latin typeface="Alexandria" charset="0"/>
                <a:cs typeface="Alexandria" charset="0"/>
              </a:rPr>
              <a:t>: بيع </a:t>
            </a:r>
            <a:r>
              <a:rPr lang="ar-EG" sz="2400" dirty="0">
                <a:latin typeface="Alexandria" charset="0"/>
                <a:cs typeface="Alexandria" charset="0"/>
              </a:rPr>
              <a:t>وشراء المنتجات والخدمات عبر الإنترنت. تشمل التجارة بالجملة، التجزئة، الاشتراكات، والتصنيع حسب الطلب. تتم العمليات عبر المتاجر الإلكترونية أو المواقع الرقمية.</a:t>
            </a:r>
          </a:p>
          <a:p>
            <a:pPr marL="342900" indent="-342900" algn="just" rtl="1">
              <a:buFont typeface="Arial" panose="020B0604020202020204" pitchFamily="34" charset="0"/>
              <a:buChar char="•"/>
            </a:pPr>
            <a:r>
              <a:rPr lang="ar-EG" sz="2400" dirty="0">
                <a:latin typeface="Alexandria" charset="0"/>
                <a:cs typeface="Alexandria" charset="0"/>
              </a:rPr>
              <a:t> </a:t>
            </a:r>
            <a:r>
              <a:rPr lang="ar-EG" sz="2400" b="1" dirty="0">
                <a:solidFill>
                  <a:srgbClr val="FF0000"/>
                </a:solidFill>
                <a:latin typeface="Alexandria" charset="0"/>
                <a:cs typeface="Alexandria" charset="0"/>
              </a:rPr>
              <a:t>التسويق </a:t>
            </a:r>
            <a:r>
              <a:rPr lang="ar-EG" sz="2400" b="1" dirty="0" smtClean="0">
                <a:solidFill>
                  <a:srgbClr val="FF0000"/>
                </a:solidFill>
                <a:latin typeface="Alexandria" charset="0"/>
                <a:cs typeface="Alexandria" charset="0"/>
              </a:rPr>
              <a:t>الرقمي</a:t>
            </a:r>
            <a:r>
              <a:rPr lang="en-MY" sz="2400" dirty="0" smtClean="0">
                <a:latin typeface="Alexandria" charset="0"/>
                <a:cs typeface="Alexandria" charset="0"/>
              </a:rPr>
              <a:t>: </a:t>
            </a:r>
            <a:r>
              <a:rPr lang="ar-EG" sz="2400" dirty="0">
                <a:latin typeface="Alexandria" charset="0"/>
                <a:cs typeface="Alexandria" charset="0"/>
              </a:rPr>
              <a:t>استخدام الإنترنت ووسائل التواصل للتسويق للمنتجات والخدمات. يشمل الحملات الإعلانية عبر الإنترنت، التسويق بالبريد الإلكتروني، وتحسين محركات البحث. يهدف لجذب العملاء وزيادة الوعي بالعلامة التجارية.</a:t>
            </a:r>
          </a:p>
          <a:p>
            <a:pPr marL="342900" indent="-342900" algn="just" rtl="1">
              <a:buFont typeface="Arial" panose="020B0604020202020204" pitchFamily="34" charset="0"/>
              <a:buChar char="•"/>
            </a:pPr>
            <a:r>
              <a:rPr lang="ar-EG" sz="2400" dirty="0">
                <a:solidFill>
                  <a:srgbClr val="FF0000"/>
                </a:solidFill>
                <a:latin typeface="Alexandria" charset="0"/>
                <a:cs typeface="Alexandria" charset="0"/>
              </a:rPr>
              <a:t> العلاقة بينهما</a:t>
            </a:r>
            <a:r>
              <a:rPr lang="ar-EG" sz="2400" dirty="0">
                <a:latin typeface="Alexandria" charset="0"/>
                <a:cs typeface="Alexandria" charset="0"/>
              </a:rPr>
              <a:t>: </a:t>
            </a:r>
            <a:r>
              <a:rPr lang="ar-EG" sz="2400" dirty="0">
                <a:solidFill>
                  <a:srgbClr val="FF0000"/>
                </a:solidFill>
                <a:latin typeface="Alexandria" charset="0"/>
                <a:cs typeface="Alexandria" charset="0"/>
              </a:rPr>
              <a:t>التسويق </a:t>
            </a:r>
            <a:r>
              <a:rPr lang="ar-EG" sz="2400" dirty="0" smtClean="0">
                <a:solidFill>
                  <a:srgbClr val="FF0000"/>
                </a:solidFill>
                <a:latin typeface="Alexandria" charset="0"/>
                <a:cs typeface="Alexandria" charset="0"/>
              </a:rPr>
              <a:t>الرقمي </a:t>
            </a:r>
            <a:r>
              <a:rPr lang="ar-EG" sz="2400" dirty="0">
                <a:solidFill>
                  <a:srgbClr val="FF0000"/>
                </a:solidFill>
                <a:latin typeface="Alexandria" charset="0"/>
                <a:cs typeface="Alexandria" charset="0"/>
              </a:rPr>
              <a:t>يدعم التجارة الإلكترونية </a:t>
            </a:r>
            <a:r>
              <a:rPr lang="ar-EG" sz="2400" dirty="0">
                <a:latin typeface="Alexandria" charset="0"/>
                <a:cs typeface="Alexandria" charset="0"/>
              </a:rPr>
              <a:t>بجذب العملاء وزيادة حركة المرور. </a:t>
            </a:r>
            <a:endParaRPr lang="ar-EG" sz="2400" dirty="0" smtClean="0">
              <a:latin typeface="Alexandria" charset="0"/>
              <a:cs typeface="Alexandria" charset="0"/>
            </a:endParaRPr>
          </a:p>
          <a:p>
            <a:pPr marL="342900" indent="-342900" algn="just" rtl="1">
              <a:buFont typeface="Arial" panose="020B0604020202020204" pitchFamily="34" charset="0"/>
              <a:buChar char="•"/>
            </a:pPr>
            <a:r>
              <a:rPr lang="ar-EG" sz="2400" dirty="0" smtClean="0">
                <a:solidFill>
                  <a:srgbClr val="FF0000"/>
                </a:solidFill>
                <a:latin typeface="Alexandria" charset="0"/>
                <a:cs typeface="Alexandria" charset="0"/>
              </a:rPr>
              <a:t>التجارة </a:t>
            </a:r>
            <a:r>
              <a:rPr lang="ar-EG" sz="2400" dirty="0">
                <a:solidFill>
                  <a:srgbClr val="FF0000"/>
                </a:solidFill>
                <a:latin typeface="Alexandria" charset="0"/>
                <a:cs typeface="Alexandria" charset="0"/>
              </a:rPr>
              <a:t>الإلكترونية تركز على المعاملات التجارية، بينما التسويق </a:t>
            </a:r>
            <a:r>
              <a:rPr lang="ar-EG" sz="2400" dirty="0" smtClean="0">
                <a:solidFill>
                  <a:srgbClr val="FF0000"/>
                </a:solidFill>
                <a:latin typeface="Alexandria" charset="0"/>
                <a:cs typeface="Alexandria" charset="0"/>
              </a:rPr>
              <a:t>الرقمي </a:t>
            </a:r>
            <a:r>
              <a:rPr lang="ar-EG" sz="2400" dirty="0">
                <a:solidFill>
                  <a:srgbClr val="FF0000"/>
                </a:solidFill>
                <a:latin typeface="Alexandria" charset="0"/>
                <a:cs typeface="Alexandria" charset="0"/>
              </a:rPr>
              <a:t>يهتم بالترويج</a:t>
            </a:r>
            <a:r>
              <a:rPr lang="ar-EG" sz="2400" dirty="0" smtClean="0">
                <a:solidFill>
                  <a:srgbClr val="FF0000"/>
                </a:solidFill>
              </a:rPr>
              <a:t>.</a:t>
            </a:r>
          </a:p>
        </p:txBody>
      </p:sp>
      <p:pic>
        <p:nvPicPr>
          <p:cNvPr id="2" name="Picture 1"/>
          <p:cNvPicPr>
            <a:picLocks noChangeAspect="1"/>
          </p:cNvPicPr>
          <p:nvPr/>
        </p:nvPicPr>
        <p:blipFill>
          <a:blip r:embed="rId3"/>
          <a:stretch>
            <a:fillRect/>
          </a:stretch>
        </p:blipFill>
        <p:spPr>
          <a:xfrm>
            <a:off x="-731210" y="2608133"/>
            <a:ext cx="2283491" cy="2468880"/>
          </a:xfrm>
          <a:prstGeom prst="rect">
            <a:avLst/>
          </a:prstGeom>
        </p:spPr>
      </p:pic>
    </p:spTree>
    <p:extLst>
      <p:ext uri="{BB962C8B-B14F-4D97-AF65-F5344CB8AC3E}">
        <p14:creationId xmlns:p14="http://schemas.microsoft.com/office/powerpoint/2010/main" val="420180504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292006" y="889421"/>
            <a:ext cx="9513154" cy="427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1975485" y="889421"/>
            <a:ext cx="8722995" cy="1815882"/>
          </a:xfrm>
          <a:prstGeom prst="rect">
            <a:avLst/>
          </a:prstGeom>
          <a:noFill/>
        </p:spPr>
        <p:txBody>
          <a:bodyPr wrap="square" rtlCol="0">
            <a:spAutoFit/>
          </a:bodyPr>
          <a:lstStyle/>
          <a:p>
            <a:pPr algn="r" rtl="1"/>
            <a:r>
              <a:rPr lang="ar-EG" sz="2800" b="1" dirty="0" smtClean="0">
                <a:solidFill>
                  <a:srgbClr val="C00000"/>
                </a:solidFill>
                <a:latin typeface="Calibri" panose="020F0502020204030204" pitchFamily="34" charset="0"/>
                <a:cs typeface="Calibri" panose="020F0502020204030204" pitchFamily="34" charset="0"/>
              </a:rPr>
              <a:t>2. التجارة </a:t>
            </a:r>
            <a:r>
              <a:rPr lang="ar-EG" sz="2800" b="1" dirty="0">
                <a:solidFill>
                  <a:srgbClr val="C00000"/>
                </a:solidFill>
                <a:latin typeface="Calibri" panose="020F0502020204030204" pitchFamily="34" charset="0"/>
                <a:cs typeface="Calibri" panose="020F0502020204030204" pitchFamily="34" charset="0"/>
              </a:rPr>
              <a:t>الإلكترونية وأثرها على التسويق </a:t>
            </a:r>
            <a:r>
              <a:rPr lang="ar-EG" sz="2800" b="1" dirty="0" smtClean="0">
                <a:solidFill>
                  <a:srgbClr val="C00000"/>
                </a:solidFill>
                <a:latin typeface="Calibri" panose="020F0502020204030204" pitchFamily="34" charset="0"/>
                <a:cs typeface="Calibri" panose="020F0502020204030204" pitchFamily="34" charset="0"/>
              </a:rPr>
              <a:t>الرقمي</a:t>
            </a:r>
            <a:endParaRPr lang="ar-EG" sz="2800" b="1" dirty="0">
              <a:solidFill>
                <a:srgbClr val="C00000"/>
              </a:solidFill>
              <a:latin typeface="Calibri" panose="020F0502020204030204" pitchFamily="34" charset="0"/>
              <a:cs typeface="Calibri" panose="020F0502020204030204" pitchFamily="34" charset="0"/>
            </a:endParaRPr>
          </a:p>
          <a:p>
            <a:pPr lvl="0" algn="ctr" rtl="1"/>
            <a:r>
              <a:rPr lang="ar-EG" sz="2800" b="1" dirty="0" smtClean="0"/>
              <a:t> </a:t>
            </a:r>
            <a:endParaRPr lang="en-US" sz="2800" b="1" dirty="0">
              <a:latin typeface="Microsoft Uighur" panose="02000000000000000000" pitchFamily="2" charset="-78"/>
            </a:endParaRPr>
          </a:p>
          <a:p>
            <a:pPr algn="ctr" rtl="1"/>
            <a:endParaRPr lang="ar-EG" sz="2800" b="1" dirty="0" smtClean="0"/>
          </a:p>
          <a:p>
            <a:pPr algn="r" rtl="1"/>
            <a:endParaRPr lang="en-US" sz="2800" dirty="0">
              <a:latin typeface="Microsoft Uighur" panose="02000000000000000000" pitchFamily="2" charset="-78"/>
            </a:endParaRPr>
          </a:p>
        </p:txBody>
      </p:sp>
      <p:sp>
        <p:nvSpPr>
          <p:cNvPr id="3" name="TextBox 2">
            <a:extLst>
              <a:ext uri="{FF2B5EF4-FFF2-40B4-BE49-F238E27FC236}">
                <a16:creationId xmlns:a16="http://schemas.microsoft.com/office/drawing/2014/main" xmlns="" id="{4C0F408B-6FB7-447C-07FE-71BFB5EBA134}"/>
              </a:ext>
            </a:extLst>
          </p:cNvPr>
          <p:cNvSpPr txBox="1"/>
          <p:nvPr/>
        </p:nvSpPr>
        <p:spPr>
          <a:xfrm>
            <a:off x="3705176" y="1406928"/>
            <a:ext cx="6810424" cy="4216539"/>
          </a:xfrm>
          <a:prstGeom prst="rect">
            <a:avLst/>
          </a:prstGeom>
          <a:noFill/>
        </p:spPr>
        <p:txBody>
          <a:bodyPr wrap="square" rtlCol="0">
            <a:spAutoFit/>
          </a:bodyPr>
          <a:lstStyle/>
          <a:p>
            <a:pPr algn="r"/>
            <a:r>
              <a:rPr lang="ar-EG" sz="2200" dirty="0">
                <a:latin typeface="Alexandria" charset="0"/>
                <a:cs typeface="Alexandria" charset="0"/>
              </a:rPr>
              <a:t>تعتبر التجارة الإلكترونية جزءاً مهماً من التسويق </a:t>
            </a:r>
            <a:r>
              <a:rPr lang="ar-EG" sz="2200" dirty="0" smtClean="0">
                <a:latin typeface="Alexandria" charset="0"/>
                <a:cs typeface="Alexandria" charset="0"/>
              </a:rPr>
              <a:t>الرقمي، </a:t>
            </a:r>
            <a:r>
              <a:rPr lang="ar-EG" sz="2200" dirty="0">
                <a:latin typeface="Alexandria" charset="0"/>
                <a:cs typeface="Alexandria" charset="0"/>
              </a:rPr>
              <a:t>حيث تهدف إلى جذب العملاء وتحفيزهم على الشراء.</a:t>
            </a:r>
          </a:p>
          <a:p>
            <a:pPr algn="r"/>
            <a:r>
              <a:rPr lang="ar-EG" sz="2200" dirty="0">
                <a:latin typeface="Alexandria" charset="0"/>
                <a:cs typeface="Alexandria" charset="0"/>
              </a:rPr>
              <a:t>تأثير التجارة الإلكترونية على التسويق الإلكتروني:</a:t>
            </a:r>
          </a:p>
          <a:p>
            <a:pPr algn="r"/>
            <a:r>
              <a:rPr lang="ar-EG" sz="2200" b="1" dirty="0">
                <a:solidFill>
                  <a:srgbClr val="FF0000"/>
                </a:solidFill>
                <a:latin typeface="Alexandria" charset="0"/>
                <a:cs typeface="Alexandria" charset="0"/>
              </a:rPr>
              <a:t>بالنسبة للمستهلك:</a:t>
            </a:r>
          </a:p>
          <a:p>
            <a:pPr marL="742950" lvl="1" indent="-285750" algn="r" rtl="1">
              <a:buFont typeface="Arial" panose="020B0604020202020204" pitchFamily="34" charset="0"/>
              <a:buChar char="•"/>
            </a:pPr>
            <a:r>
              <a:rPr lang="ar-EG" sz="2200" dirty="0">
                <a:latin typeface="Alexandria" charset="0"/>
                <a:cs typeface="Alexandria" charset="0"/>
              </a:rPr>
              <a:t>تسهيل الشراء من أي مكان وفي أي وقت.</a:t>
            </a:r>
          </a:p>
          <a:p>
            <a:pPr marL="742950" lvl="1" indent="-285750" algn="r" rtl="1">
              <a:buFont typeface="Arial" panose="020B0604020202020204" pitchFamily="34" charset="0"/>
              <a:buChar char="•"/>
            </a:pPr>
            <a:r>
              <a:rPr lang="ar-EG" sz="2200" dirty="0">
                <a:latin typeface="Alexandria" charset="0"/>
                <a:cs typeface="Alexandria" charset="0"/>
              </a:rPr>
              <a:t>زيادة التفاعل بين العلامات التجارية والمستهلكين.</a:t>
            </a:r>
          </a:p>
          <a:p>
            <a:pPr marL="742950" lvl="1" indent="-285750" algn="r" rtl="1">
              <a:buFont typeface="Arial" panose="020B0604020202020204" pitchFamily="34" charset="0"/>
              <a:buChar char="•"/>
            </a:pPr>
            <a:r>
              <a:rPr lang="ar-EG" sz="2200" dirty="0">
                <a:latin typeface="Alexandria" charset="0"/>
                <a:cs typeface="Alexandria" charset="0"/>
              </a:rPr>
              <a:t>الحصول على منتجات بأسعار تنافسية وجودة أفضل من خلال المقارنات.</a:t>
            </a:r>
          </a:p>
          <a:p>
            <a:pPr marL="742950" lvl="1" indent="-285750" algn="r" rtl="1">
              <a:buFont typeface="Arial" panose="020B0604020202020204" pitchFamily="34" charset="0"/>
              <a:buChar char="•"/>
            </a:pPr>
            <a:r>
              <a:rPr lang="ar-EG" sz="2200" dirty="0">
                <a:latin typeface="Alexandria" charset="0"/>
                <a:cs typeface="Alexandria" charset="0"/>
              </a:rPr>
              <a:t>تنوع خيارات الدفع بما في ذلك الدفع عند الاستلام.</a:t>
            </a:r>
          </a:p>
          <a:p>
            <a:pPr marL="742950" lvl="1" indent="-285750" algn="r" rtl="1">
              <a:buFont typeface="Arial" panose="020B0604020202020204" pitchFamily="34" charset="0"/>
              <a:buChar char="•"/>
            </a:pPr>
            <a:r>
              <a:rPr lang="ar-EG" sz="2200" dirty="0">
                <a:latin typeface="Alexandria" charset="0"/>
                <a:cs typeface="Alexandria" charset="0"/>
              </a:rPr>
              <a:t>الحصول على عروض وتخفيضات حصرية.</a:t>
            </a:r>
          </a:p>
          <a:p>
            <a:pPr algn="r"/>
            <a:endParaRPr lang="ar-EG" sz="2400" dirty="0"/>
          </a:p>
          <a:p>
            <a:pPr algn="r"/>
            <a:endParaRPr lang="ar-EG" sz="2400" i="1" dirty="0" smtClean="0">
              <a:solidFill>
                <a:srgbClr val="FF0000"/>
              </a:solidFill>
            </a:endParaRPr>
          </a:p>
        </p:txBody>
      </p:sp>
      <p:pic>
        <p:nvPicPr>
          <p:cNvPr id="4" name="Picture 3"/>
          <p:cNvPicPr>
            <a:picLocks noChangeAspect="1"/>
          </p:cNvPicPr>
          <p:nvPr/>
        </p:nvPicPr>
        <p:blipFill>
          <a:blip r:embed="rId3"/>
          <a:stretch>
            <a:fillRect/>
          </a:stretch>
        </p:blipFill>
        <p:spPr>
          <a:xfrm>
            <a:off x="1292006" y="1822972"/>
            <a:ext cx="2596050" cy="3094802"/>
          </a:xfrm>
          <a:prstGeom prst="rect">
            <a:avLst/>
          </a:prstGeom>
        </p:spPr>
      </p:pic>
    </p:spTree>
    <p:extLst>
      <p:ext uri="{BB962C8B-B14F-4D97-AF65-F5344CB8AC3E}">
        <p14:creationId xmlns:p14="http://schemas.microsoft.com/office/powerpoint/2010/main" val="118375042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031730" y="1443058"/>
            <a:ext cx="9956310" cy="43450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1909898" y="1525240"/>
            <a:ext cx="8722995" cy="1815882"/>
          </a:xfrm>
          <a:prstGeom prst="rect">
            <a:avLst/>
          </a:prstGeom>
          <a:noFill/>
        </p:spPr>
        <p:txBody>
          <a:bodyPr wrap="square" rtlCol="0">
            <a:spAutoFit/>
          </a:bodyPr>
          <a:lstStyle/>
          <a:p>
            <a:pPr algn="r" rtl="1"/>
            <a:r>
              <a:rPr lang="ar-EG" sz="2800" b="1" dirty="0" smtClean="0">
                <a:solidFill>
                  <a:srgbClr val="C00000"/>
                </a:solidFill>
                <a:latin typeface="Calibri" panose="020F0502020204030204" pitchFamily="34" charset="0"/>
                <a:cs typeface="Calibri" panose="020F0502020204030204" pitchFamily="34" charset="0"/>
              </a:rPr>
              <a:t>2. التجارة </a:t>
            </a:r>
            <a:r>
              <a:rPr lang="ar-EG" sz="2800" b="1" dirty="0">
                <a:solidFill>
                  <a:srgbClr val="C00000"/>
                </a:solidFill>
                <a:latin typeface="Calibri" panose="020F0502020204030204" pitchFamily="34" charset="0"/>
                <a:cs typeface="Calibri" panose="020F0502020204030204" pitchFamily="34" charset="0"/>
              </a:rPr>
              <a:t>الإلكترونية وأثرها على التسويق </a:t>
            </a:r>
            <a:r>
              <a:rPr lang="ar-EG" sz="2800" b="1" dirty="0" smtClean="0">
                <a:solidFill>
                  <a:srgbClr val="C00000"/>
                </a:solidFill>
                <a:latin typeface="Calibri" panose="020F0502020204030204" pitchFamily="34" charset="0"/>
                <a:cs typeface="Calibri" panose="020F0502020204030204" pitchFamily="34" charset="0"/>
              </a:rPr>
              <a:t>الرقمي (تابع)</a:t>
            </a:r>
            <a:endParaRPr lang="ar-EG" sz="2800" b="1" dirty="0">
              <a:solidFill>
                <a:srgbClr val="C00000"/>
              </a:solidFill>
              <a:latin typeface="Calibri" panose="020F0502020204030204" pitchFamily="34" charset="0"/>
              <a:cs typeface="Calibri" panose="020F0502020204030204" pitchFamily="34" charset="0"/>
            </a:endParaRPr>
          </a:p>
          <a:p>
            <a:pPr lvl="0" algn="ctr" rtl="1"/>
            <a:r>
              <a:rPr lang="ar-EG" sz="2800" b="1" dirty="0" smtClean="0"/>
              <a:t> </a:t>
            </a:r>
            <a:endParaRPr lang="en-US" sz="2800" b="1" dirty="0">
              <a:latin typeface="Microsoft Uighur" panose="02000000000000000000" pitchFamily="2" charset="-78"/>
            </a:endParaRPr>
          </a:p>
          <a:p>
            <a:pPr algn="ctr" rtl="1"/>
            <a:endParaRPr lang="ar-EG" sz="2800" b="1" dirty="0" smtClean="0"/>
          </a:p>
          <a:p>
            <a:pPr algn="r" rtl="1"/>
            <a:endParaRPr lang="en-US" sz="2800" dirty="0">
              <a:latin typeface="Microsoft Uighur" panose="02000000000000000000" pitchFamily="2" charset="-78"/>
            </a:endParaRPr>
          </a:p>
        </p:txBody>
      </p:sp>
      <p:sp>
        <p:nvSpPr>
          <p:cNvPr id="3" name="TextBox 2">
            <a:extLst>
              <a:ext uri="{FF2B5EF4-FFF2-40B4-BE49-F238E27FC236}">
                <a16:creationId xmlns:a16="http://schemas.microsoft.com/office/drawing/2014/main" xmlns="" id="{4C0F408B-6FB7-447C-07FE-71BFB5EBA134}"/>
              </a:ext>
            </a:extLst>
          </p:cNvPr>
          <p:cNvSpPr txBox="1"/>
          <p:nvPr/>
        </p:nvSpPr>
        <p:spPr>
          <a:xfrm>
            <a:off x="2986171" y="1869264"/>
            <a:ext cx="7529429" cy="4524315"/>
          </a:xfrm>
          <a:prstGeom prst="rect">
            <a:avLst/>
          </a:prstGeom>
          <a:noFill/>
        </p:spPr>
        <p:txBody>
          <a:bodyPr wrap="square" rtlCol="0">
            <a:spAutoFit/>
          </a:bodyPr>
          <a:lstStyle/>
          <a:p>
            <a:pPr algn="r"/>
            <a:endParaRPr lang="ar-EG" sz="2000" b="1" dirty="0">
              <a:solidFill>
                <a:srgbClr val="FF0000"/>
              </a:solidFill>
              <a:latin typeface="Alexandria" charset="0"/>
              <a:cs typeface="Alexandria" charset="0"/>
            </a:endParaRPr>
          </a:p>
          <a:p>
            <a:pPr algn="r"/>
            <a:r>
              <a:rPr lang="ar-EG" sz="2000" b="1" dirty="0" smtClean="0">
                <a:solidFill>
                  <a:srgbClr val="FF0000"/>
                </a:solidFill>
                <a:latin typeface="Alexandria" charset="0"/>
                <a:cs typeface="Alexandria" charset="0"/>
              </a:rPr>
              <a:t>بالنسبة </a:t>
            </a:r>
            <a:r>
              <a:rPr lang="ar-EG" sz="2000" b="1" dirty="0">
                <a:solidFill>
                  <a:srgbClr val="FF0000"/>
                </a:solidFill>
                <a:latin typeface="Alexandria" charset="0"/>
                <a:cs typeface="Alexandria" charset="0"/>
              </a:rPr>
              <a:t>للشركات:</a:t>
            </a:r>
          </a:p>
          <a:p>
            <a:pPr marL="742950" lvl="1" indent="-285750" algn="r" rtl="1">
              <a:buFont typeface="Arial" panose="020B0604020202020204" pitchFamily="34" charset="0"/>
              <a:buChar char="•"/>
            </a:pPr>
            <a:r>
              <a:rPr lang="ar-EG" sz="2000" dirty="0">
                <a:latin typeface="Alexandria" charset="0"/>
                <a:cs typeface="Alexandria" charset="0"/>
              </a:rPr>
              <a:t>الوصول إلى جمهور عالمي وتوسيع الأسواق.</a:t>
            </a:r>
          </a:p>
          <a:p>
            <a:pPr marL="742950" lvl="1" indent="-285750" algn="r" rtl="1">
              <a:buFont typeface="Arial" panose="020B0604020202020204" pitchFamily="34" charset="0"/>
              <a:buChar char="•"/>
            </a:pPr>
            <a:r>
              <a:rPr lang="ar-EG" sz="2000" dirty="0">
                <a:latin typeface="Alexandria" charset="0"/>
                <a:cs typeface="Alexandria" charset="0"/>
              </a:rPr>
              <a:t>تقليل تكاليف المتاجر الفعلية والتوزيع.</a:t>
            </a:r>
          </a:p>
          <a:p>
            <a:pPr marL="742950" lvl="1" indent="-285750" algn="r" rtl="1">
              <a:buFont typeface="Arial" panose="020B0604020202020204" pitchFamily="34" charset="0"/>
              <a:buChar char="•"/>
            </a:pPr>
            <a:r>
              <a:rPr lang="ar-EG" sz="2000" dirty="0">
                <a:latin typeface="Alexandria" charset="0"/>
                <a:cs typeface="Alexandria" charset="0"/>
              </a:rPr>
              <a:t>تسهيل التواصل مع العملاء.</a:t>
            </a:r>
          </a:p>
          <a:p>
            <a:pPr marL="742950" lvl="1" indent="-285750" algn="r" rtl="1">
              <a:buFont typeface="Arial" panose="020B0604020202020204" pitchFamily="34" charset="0"/>
              <a:buChar char="•"/>
            </a:pPr>
            <a:r>
              <a:rPr lang="ar-EG" sz="2000" dirty="0">
                <a:latin typeface="Alexandria" charset="0"/>
                <a:cs typeface="Alexandria" charset="0"/>
              </a:rPr>
              <a:t>جمع بيانات دقيقة لتحليل احتياجات الجمهور وتطوير استراتيجيات تسويقية مناسبة.</a:t>
            </a:r>
          </a:p>
          <a:p>
            <a:pPr algn="r"/>
            <a:r>
              <a:rPr lang="ar-EG" sz="2000" b="1" dirty="0">
                <a:solidFill>
                  <a:srgbClr val="FF0000"/>
                </a:solidFill>
                <a:latin typeface="Alexandria" charset="0"/>
                <a:cs typeface="Alexandria" charset="0"/>
              </a:rPr>
              <a:t>بالنسبة للمبيعات:</a:t>
            </a:r>
          </a:p>
          <a:p>
            <a:pPr marL="742950" lvl="1" indent="-285750" algn="r" rtl="1">
              <a:buFont typeface="Arial" panose="020B0604020202020204" pitchFamily="34" charset="0"/>
              <a:buChar char="•"/>
            </a:pPr>
            <a:r>
              <a:rPr lang="ar-EG" sz="2000" b="1" dirty="0">
                <a:solidFill>
                  <a:srgbClr val="FF0000"/>
                </a:solidFill>
                <a:latin typeface="Alexandria" charset="0"/>
                <a:cs typeface="Alexandria" charset="0"/>
              </a:rPr>
              <a:t>في السعودية</a:t>
            </a:r>
            <a:r>
              <a:rPr lang="ar-EG" sz="2000" dirty="0">
                <a:latin typeface="Alexandria" charset="0"/>
                <a:cs typeface="Alexandria" charset="0"/>
              </a:rPr>
              <a:t>، يُتوقع أن تنمو مبيعات التجارة الإلكترونية من </a:t>
            </a:r>
            <a:r>
              <a:rPr lang="ar-EG" sz="2000" b="1" dirty="0">
                <a:solidFill>
                  <a:srgbClr val="FF0000"/>
                </a:solidFill>
                <a:latin typeface="Alexandria" charset="0"/>
                <a:cs typeface="Alexandria" charset="0"/>
              </a:rPr>
              <a:t>10 مليون دولار </a:t>
            </a:r>
            <a:r>
              <a:rPr lang="ar-EG" sz="2000" dirty="0">
                <a:latin typeface="Alexandria" charset="0"/>
                <a:cs typeface="Alexandria" charset="0"/>
              </a:rPr>
              <a:t>في </a:t>
            </a:r>
            <a:r>
              <a:rPr lang="ar-EG" sz="2000" b="1" dirty="0">
                <a:solidFill>
                  <a:srgbClr val="FF0000"/>
                </a:solidFill>
                <a:latin typeface="Alexandria" charset="0"/>
                <a:cs typeface="Alexandria" charset="0"/>
              </a:rPr>
              <a:t>2023 إلى 16.8 مليون دولار في 2027</a:t>
            </a:r>
            <a:r>
              <a:rPr lang="ar-EG" sz="2000" dirty="0">
                <a:latin typeface="Alexandria" charset="0"/>
                <a:cs typeface="Alexandria" charset="0"/>
              </a:rPr>
              <a:t>، مما يبرز تأثير التسويق الإلكتروني في زيادة المبيعات والأرباح مع تزايد استخدام المتاجر الإلكترونية.</a:t>
            </a:r>
          </a:p>
          <a:p>
            <a:pPr marL="285750" indent="-285750" algn="r" rtl="1">
              <a:buFont typeface="Arial" panose="020B0604020202020204" pitchFamily="34" charset="0"/>
              <a:buChar char="•"/>
            </a:pPr>
            <a:r>
              <a:rPr lang="ar-EG" sz="2000" b="1" u="sng" dirty="0">
                <a:latin typeface="Alexandria" charset="0"/>
                <a:cs typeface="Alexandria" charset="0"/>
              </a:rPr>
              <a:t>الخلاصة، العلاقة بين التجارة الإلكترونية والتسويق الإلكتروني تؤثر بشكل كبير على المبيعات، حيث تساهم في زيادة الوصول إلى العملاء وتحقيق أرباح أكبر.</a:t>
            </a:r>
          </a:p>
          <a:p>
            <a:pPr algn="r"/>
            <a:endParaRPr lang="ar-EG" sz="2400" dirty="0"/>
          </a:p>
          <a:p>
            <a:pPr algn="r"/>
            <a:endParaRPr lang="ar-EG" sz="2400" i="1" dirty="0" smtClean="0">
              <a:solidFill>
                <a:srgbClr val="FF0000"/>
              </a:solidFill>
            </a:endParaRPr>
          </a:p>
        </p:txBody>
      </p:sp>
      <p:pic>
        <p:nvPicPr>
          <p:cNvPr id="2" name="Picture 1"/>
          <p:cNvPicPr>
            <a:picLocks noChangeAspect="1"/>
          </p:cNvPicPr>
          <p:nvPr/>
        </p:nvPicPr>
        <p:blipFill>
          <a:blip r:embed="rId3"/>
          <a:stretch>
            <a:fillRect/>
          </a:stretch>
        </p:blipFill>
        <p:spPr>
          <a:xfrm>
            <a:off x="8977" y="2336119"/>
            <a:ext cx="2547752" cy="3117016"/>
          </a:xfrm>
          <a:prstGeom prst="rect">
            <a:avLst/>
          </a:prstGeom>
        </p:spPr>
      </p:pic>
    </p:spTree>
    <p:extLst>
      <p:ext uri="{BB962C8B-B14F-4D97-AF65-F5344CB8AC3E}">
        <p14:creationId xmlns:p14="http://schemas.microsoft.com/office/powerpoint/2010/main" val="142682474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p:cNvSpPr txBox="1"/>
          <p:nvPr/>
        </p:nvSpPr>
        <p:spPr>
          <a:xfrm>
            <a:off x="5050917" y="1255061"/>
            <a:ext cx="917148" cy="646331"/>
          </a:xfrm>
          <a:prstGeom prst="rect">
            <a:avLst/>
          </a:prstGeom>
          <a:noFill/>
        </p:spPr>
        <p:txBody>
          <a:bodyPr wrap="square" rtlCol="0">
            <a:spAutoFit/>
          </a:bodyPr>
          <a:lstStyle/>
          <a:p>
            <a:pPr algn="ctr"/>
            <a:r>
              <a:rPr lang="ar-SA" dirty="0">
                <a:solidFill>
                  <a:schemeClr val="bg1"/>
                </a:solidFill>
                <a:latin typeface="Alexandria" charset="0"/>
                <a:cs typeface="Alexandria" charset="0"/>
              </a:rPr>
              <a:t>المحاضرة </a:t>
            </a:r>
            <a:r>
              <a:rPr lang="ar-EG" dirty="0" smtClean="0">
                <a:solidFill>
                  <a:schemeClr val="bg1"/>
                </a:solidFill>
                <a:latin typeface="Alexandria" charset="0"/>
                <a:cs typeface="Alexandria" charset="0"/>
              </a:rPr>
              <a:t>الخامسة</a:t>
            </a:r>
            <a:endParaRPr lang="ar-SA"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xmlns="" id="{FF0FD337-6BE3-014B-6916-AFAF1FABB81E}"/>
              </a:ext>
            </a:extLst>
          </p:cNvPr>
          <p:cNvSpPr/>
          <p:nvPr/>
        </p:nvSpPr>
        <p:spPr>
          <a:xfrm>
            <a:off x="1127760" y="4973157"/>
            <a:ext cx="4747323" cy="1346907"/>
          </a:xfrm>
          <a:prstGeom prst="rect">
            <a:avLst/>
          </a:prstGeom>
          <a:noFill/>
        </p:spPr>
        <p:txBody>
          <a:bodyPr wrap="square">
            <a:spAutoFit/>
          </a:bodyPr>
          <a:lstStyle/>
          <a:p>
            <a:pPr algn="ctr"/>
            <a:r>
              <a:rPr lang="ar-EG" sz="3200" b="1" dirty="0">
                <a:latin typeface="Alexandria" charset="0"/>
                <a:cs typeface="Alexandria" charset="0"/>
              </a:rPr>
              <a:t>ثالثاً: كيفية تأثير التجارة الإلكترونية على الاقتصاد العالمي</a:t>
            </a:r>
            <a:endParaRPr lang="en-US" sz="3200" b="1" dirty="0">
              <a:latin typeface="Alexandria" charset="0"/>
              <a:cs typeface="Alexandria" charset="0"/>
            </a:endParaRPr>
          </a:p>
          <a:p>
            <a:pPr algn="ctr" rtl="1">
              <a:lnSpc>
                <a:spcPct val="120000"/>
              </a:lnSpc>
            </a:pP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359700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640080" y="1214107"/>
            <a:ext cx="9935521" cy="48940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1552282" y="1224351"/>
            <a:ext cx="8722995" cy="1815882"/>
          </a:xfrm>
          <a:prstGeom prst="rect">
            <a:avLst/>
          </a:prstGeom>
          <a:noFill/>
        </p:spPr>
        <p:txBody>
          <a:bodyPr wrap="square" rtlCol="0">
            <a:spAutoFit/>
          </a:bodyPr>
          <a:lstStyle/>
          <a:p>
            <a:pPr algn="r" rtl="1"/>
            <a:r>
              <a:rPr lang="ar-EG" sz="2800" b="1" dirty="0" smtClean="0">
                <a:solidFill>
                  <a:srgbClr val="C00000"/>
                </a:solidFill>
                <a:latin typeface="Calibri" panose="020F0502020204030204" pitchFamily="34" charset="0"/>
                <a:cs typeface="Calibri" panose="020F0502020204030204" pitchFamily="34" charset="0"/>
              </a:rPr>
              <a:t> 1 . </a:t>
            </a:r>
            <a:r>
              <a:rPr lang="ar-EG" sz="2800" b="1" dirty="0" smtClean="0">
                <a:solidFill>
                  <a:srgbClr val="C00000"/>
                </a:solidFill>
                <a:latin typeface="Calibri" panose="020F0502020204030204" pitchFamily="34" charset="0"/>
                <a:cs typeface="Calibri" panose="020F0502020204030204" pitchFamily="34" charset="0"/>
              </a:rPr>
              <a:t>تأثير </a:t>
            </a:r>
            <a:r>
              <a:rPr lang="ar-EG" sz="2800" b="1" dirty="0">
                <a:solidFill>
                  <a:srgbClr val="C00000"/>
                </a:solidFill>
                <a:latin typeface="Calibri" panose="020F0502020204030204" pitchFamily="34" charset="0"/>
                <a:cs typeface="Calibri" panose="020F0502020204030204" pitchFamily="34" charset="0"/>
              </a:rPr>
              <a:t>التجارة الإلكترونية على هيكل السوق</a:t>
            </a:r>
          </a:p>
          <a:p>
            <a:pPr algn="r" rtl="1"/>
            <a:endParaRPr lang="en-US" sz="2800" b="1" dirty="0">
              <a:solidFill>
                <a:srgbClr val="C00000"/>
              </a:solidFill>
              <a:latin typeface="Calibri" panose="020F0502020204030204" pitchFamily="34" charset="0"/>
              <a:cs typeface="Calibri" panose="020F0502020204030204" pitchFamily="34" charset="0"/>
            </a:endParaRPr>
          </a:p>
          <a:p>
            <a:pPr algn="ctr" rtl="1"/>
            <a:endParaRPr lang="ar-EG" sz="2800" b="1" dirty="0" smtClean="0"/>
          </a:p>
          <a:p>
            <a:pPr algn="r" rtl="1"/>
            <a:endParaRPr lang="en-US" sz="2800" dirty="0">
              <a:latin typeface="Microsoft Uighur" panose="02000000000000000000" pitchFamily="2" charset="-78"/>
            </a:endParaRPr>
          </a:p>
        </p:txBody>
      </p:sp>
      <p:sp>
        <p:nvSpPr>
          <p:cNvPr id="3" name="TextBox 2">
            <a:extLst>
              <a:ext uri="{FF2B5EF4-FFF2-40B4-BE49-F238E27FC236}">
                <a16:creationId xmlns:a16="http://schemas.microsoft.com/office/drawing/2014/main" xmlns="" id="{4C0F408B-6FB7-447C-07FE-71BFB5EBA134}"/>
              </a:ext>
            </a:extLst>
          </p:cNvPr>
          <p:cNvSpPr txBox="1"/>
          <p:nvPr/>
        </p:nvSpPr>
        <p:spPr>
          <a:xfrm>
            <a:off x="1798320" y="1622962"/>
            <a:ext cx="8627119" cy="4524315"/>
          </a:xfrm>
          <a:prstGeom prst="rect">
            <a:avLst/>
          </a:prstGeom>
          <a:noFill/>
        </p:spPr>
        <p:txBody>
          <a:bodyPr wrap="square" rtlCol="0">
            <a:spAutoFit/>
          </a:bodyPr>
          <a:lstStyle/>
          <a:p>
            <a:pPr marL="457200" indent="-457200" algn="just" rtl="1">
              <a:buFont typeface="Arial" panose="020B0604020202020204" pitchFamily="34" charset="0"/>
              <a:buChar char="•"/>
            </a:pPr>
            <a:r>
              <a:rPr lang="ar-EG" sz="2400" dirty="0">
                <a:solidFill>
                  <a:srgbClr val="FF0000"/>
                </a:solidFill>
                <a:latin typeface="Alexandria" charset="0"/>
                <a:cs typeface="Alexandria" charset="0"/>
              </a:rPr>
              <a:t>التجارة الإلكترونية تؤثر بشكل كبير على هيكل الأسواق</a:t>
            </a:r>
            <a:r>
              <a:rPr lang="ar-EG" sz="2400" dirty="0">
                <a:latin typeface="Alexandria" charset="0"/>
                <a:cs typeface="Alexandria" charset="0"/>
              </a:rPr>
              <a:t>، سواء كانت أسواق السلع والخدمات أو أسواق عناصر الإنتاج. النمو الاقتصادي لا يعتمد فقط على زيادة عرض عناصر الإنتاج أو السلع والخدمات، بل يعتمد أيضًا على كيفية الاستفادة المثلى من هذه الموارد. </a:t>
            </a:r>
          </a:p>
          <a:p>
            <a:pPr marL="342900" indent="-342900" algn="just" rtl="1">
              <a:buFont typeface="Arial" panose="020B0604020202020204" pitchFamily="34" charset="0"/>
              <a:buChar char="•"/>
            </a:pPr>
            <a:r>
              <a:rPr lang="ar-EG" sz="2400" dirty="0">
                <a:solidFill>
                  <a:srgbClr val="FF0000"/>
                </a:solidFill>
                <a:latin typeface="Alexandria" charset="0"/>
                <a:cs typeface="Alexandria" charset="0"/>
              </a:rPr>
              <a:t>التجارة الإلكترونية تساهم في تقريب الأسواق نحو المنافسة الكاملة</a:t>
            </a:r>
            <a:r>
              <a:rPr lang="ar-EG" sz="2400" dirty="0">
                <a:latin typeface="Alexandria" charset="0"/>
                <a:cs typeface="Alexandria" charset="0"/>
              </a:rPr>
              <a:t>، حيث أنها توفر بيئة أكثر عدلاً وشفافية. يمكن للمستهلكين الوصول بسهولة إلى المعلومات حول الأسعار والمنتجات، مما يعزز التنافس بين الشركات ويؤدي إلى تحسين الكفاءة الاقتصادية والاجتماعية.</a:t>
            </a:r>
          </a:p>
          <a:p>
            <a:pPr marL="342900" indent="-342900" algn="just" rtl="1">
              <a:buFont typeface="Arial" panose="020B0604020202020204" pitchFamily="34" charset="0"/>
              <a:buChar char="•"/>
            </a:pPr>
            <a:r>
              <a:rPr lang="ar-EG" sz="2400" dirty="0">
                <a:solidFill>
                  <a:srgbClr val="FF0000"/>
                </a:solidFill>
                <a:latin typeface="Alexandria" charset="0"/>
                <a:cs typeface="Alexandria" charset="0"/>
              </a:rPr>
              <a:t>التجارة الإلكترونية تساعد في تخصيص الموارد بشكل أفضل</a:t>
            </a:r>
            <a:r>
              <a:rPr lang="ar-EG" sz="2400" dirty="0">
                <a:latin typeface="Alexandria" charset="0"/>
                <a:cs typeface="Alexandria" charset="0"/>
              </a:rPr>
              <a:t>، مما يحقق أعلى عائد ممكن في مختلف المجالات الاقتصادية. تعمل التجارة الإلكترونية على تحسين استخدام الموارد المتاحة داخل السوق، مما يساهم في تعزيز النمو </a:t>
            </a:r>
            <a:r>
              <a:rPr lang="ar-EG" sz="2400" dirty="0" smtClean="0">
                <a:latin typeface="Alexandria" charset="0"/>
                <a:cs typeface="Alexandria" charset="0"/>
              </a:rPr>
              <a:t>الاقتصادي</a:t>
            </a:r>
            <a:r>
              <a:rPr lang="ar-EG" sz="2400" dirty="0" smtClean="0"/>
              <a:t>.</a:t>
            </a:r>
            <a:endParaRPr lang="ar-EG" sz="2400" dirty="0"/>
          </a:p>
          <a:p>
            <a:pPr algn="r"/>
            <a:endParaRPr lang="ar-EG" sz="2400" i="1" dirty="0" smtClean="0">
              <a:solidFill>
                <a:srgbClr val="FF0000"/>
              </a:solidFill>
            </a:endParaRPr>
          </a:p>
        </p:txBody>
      </p:sp>
      <p:pic>
        <p:nvPicPr>
          <p:cNvPr id="2" name="Picture 1"/>
          <p:cNvPicPr>
            <a:picLocks noChangeAspect="1"/>
          </p:cNvPicPr>
          <p:nvPr/>
        </p:nvPicPr>
        <p:blipFill>
          <a:blip r:embed="rId3"/>
          <a:stretch>
            <a:fillRect/>
          </a:stretch>
        </p:blipFill>
        <p:spPr>
          <a:xfrm>
            <a:off x="-745968" y="2667584"/>
            <a:ext cx="2298250" cy="2389138"/>
          </a:xfrm>
          <a:prstGeom prst="rect">
            <a:avLst/>
          </a:prstGeom>
        </p:spPr>
      </p:pic>
    </p:spTree>
    <p:extLst>
      <p:ext uri="{BB962C8B-B14F-4D97-AF65-F5344CB8AC3E}">
        <p14:creationId xmlns:p14="http://schemas.microsoft.com/office/powerpoint/2010/main" val="86888601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063578" y="127068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6579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2626178" y="1595804"/>
            <a:ext cx="9299514" cy="1384995"/>
          </a:xfrm>
          <a:prstGeom prst="rect">
            <a:avLst/>
          </a:prstGeom>
          <a:noFill/>
        </p:spPr>
        <p:txBody>
          <a:bodyPr wrap="square" rtlCol="0">
            <a:spAutoFit/>
          </a:bodyPr>
          <a:lstStyle/>
          <a:p>
            <a:pPr algn="ctr" rtl="1"/>
            <a:r>
              <a:rPr lang="ar-EG" sz="2800" b="1" dirty="0">
                <a:solidFill>
                  <a:srgbClr val="C00000"/>
                </a:solidFill>
                <a:latin typeface="Calibri" panose="020F0502020204030204" pitchFamily="34" charset="0"/>
                <a:cs typeface="Calibri" panose="020F0502020204030204" pitchFamily="34" charset="0"/>
              </a:rPr>
              <a:t>2. </a:t>
            </a:r>
            <a:r>
              <a:rPr lang="ar-EG" sz="2800" b="1" dirty="0" smtClean="0">
                <a:solidFill>
                  <a:srgbClr val="C00000"/>
                </a:solidFill>
                <a:latin typeface="Calibri" panose="020F0502020204030204" pitchFamily="34" charset="0"/>
                <a:cs typeface="Calibri" panose="020F0502020204030204" pitchFamily="34" charset="0"/>
              </a:rPr>
              <a:t>تأثير التجارة </a:t>
            </a:r>
            <a:r>
              <a:rPr lang="ar-EG" sz="2800" b="1" dirty="0">
                <a:solidFill>
                  <a:srgbClr val="C00000"/>
                </a:solidFill>
                <a:latin typeface="Calibri" panose="020F0502020204030204" pitchFamily="34" charset="0"/>
                <a:cs typeface="Calibri" panose="020F0502020204030204" pitchFamily="34" charset="0"/>
              </a:rPr>
              <a:t>الإلكترونية على النمو الاقتصادي</a:t>
            </a:r>
          </a:p>
          <a:p>
            <a:pPr algn="ctr" rtl="1"/>
            <a:r>
              <a:rPr lang="ar-EG" sz="2800" b="1" dirty="0" smtClean="0">
                <a:solidFill>
                  <a:srgbClr val="C00000"/>
                </a:solidFill>
                <a:latin typeface="Calibri" panose="020F0502020204030204" pitchFamily="34" charset="0"/>
                <a:cs typeface="Calibri" panose="020F0502020204030204" pitchFamily="34" charset="0"/>
              </a:rPr>
              <a:t> </a:t>
            </a:r>
            <a:endParaRPr lang="en-US" sz="2800" b="1" dirty="0">
              <a:latin typeface="Microsoft Uighur" panose="02000000000000000000" pitchFamily="2" charset="-78"/>
            </a:endParaRPr>
          </a:p>
          <a:p>
            <a:pPr algn="r" rtl="1"/>
            <a:endParaRPr lang="en-US" sz="2800" dirty="0">
              <a:latin typeface="Microsoft Uighur" panose="02000000000000000000" pitchFamily="2" charset="-78"/>
            </a:endParaRPr>
          </a:p>
        </p:txBody>
      </p:sp>
      <p:sp>
        <p:nvSpPr>
          <p:cNvPr id="3" name="TextBox 2">
            <a:extLst>
              <a:ext uri="{FF2B5EF4-FFF2-40B4-BE49-F238E27FC236}">
                <a16:creationId xmlns:a16="http://schemas.microsoft.com/office/drawing/2014/main" xmlns="" id="{4C0F408B-6FB7-447C-07FE-71BFB5EBA134}"/>
              </a:ext>
            </a:extLst>
          </p:cNvPr>
          <p:cNvSpPr txBox="1"/>
          <p:nvPr/>
        </p:nvSpPr>
        <p:spPr>
          <a:xfrm>
            <a:off x="2756848" y="2023798"/>
            <a:ext cx="7560631" cy="3785652"/>
          </a:xfrm>
          <a:prstGeom prst="rect">
            <a:avLst/>
          </a:prstGeom>
          <a:noFill/>
        </p:spPr>
        <p:txBody>
          <a:bodyPr wrap="square" rtlCol="0">
            <a:spAutoFit/>
          </a:bodyPr>
          <a:lstStyle/>
          <a:p>
            <a:pPr marL="285750" indent="-285750" algn="r" rtl="1">
              <a:buFont typeface="Arial" panose="020B0604020202020204" pitchFamily="34" charset="0"/>
              <a:buChar char="•"/>
            </a:pPr>
            <a:r>
              <a:rPr lang="ar-EG" b="1" dirty="0">
                <a:solidFill>
                  <a:srgbClr val="FF0000"/>
                </a:solidFill>
                <a:latin typeface="Alexandria" charset="0"/>
                <a:cs typeface="Alexandria" charset="0"/>
              </a:rPr>
              <a:t>التجارة الإلكترونية تؤثر بشكل كبير على المتغيرات الاقتصادية</a:t>
            </a:r>
          </a:p>
          <a:p>
            <a:pPr algn="r"/>
            <a:r>
              <a:rPr lang="ar-EG" dirty="0" smtClean="0">
                <a:latin typeface="Alexandria" charset="0"/>
                <a:cs typeface="Alexandria" charset="0"/>
              </a:rPr>
              <a:t>حيث </a:t>
            </a:r>
            <a:r>
              <a:rPr lang="ar-EG" dirty="0">
                <a:latin typeface="Alexandria" charset="0"/>
                <a:cs typeface="Alexandria" charset="0"/>
              </a:rPr>
              <a:t>تساهم في زيادة الأجور وتحسين مستوى المعيشة للأفراد. كما تعمل على هيكلة الأسواق وتوسيع نطاق التسويق، مما يؤدي إلى زيادة المبيعات والصادرات، وبالتالي زيادة الإنتاج.</a:t>
            </a:r>
          </a:p>
          <a:p>
            <a:pPr marL="285750" indent="-285750" algn="r" rtl="1">
              <a:buFont typeface="Arial" panose="020B0604020202020204" pitchFamily="34" charset="0"/>
              <a:buChar char="•"/>
            </a:pPr>
            <a:r>
              <a:rPr lang="ar-EG" b="1" dirty="0">
                <a:solidFill>
                  <a:srgbClr val="FF0000"/>
                </a:solidFill>
                <a:latin typeface="Alexandria" charset="0"/>
                <a:cs typeface="Alexandria" charset="0"/>
              </a:rPr>
              <a:t>تحفيز النمو من خلال التكنولوجيا</a:t>
            </a:r>
          </a:p>
          <a:p>
            <a:pPr algn="r"/>
            <a:r>
              <a:rPr lang="ar-EG" dirty="0">
                <a:latin typeface="Alexandria" charset="0"/>
                <a:cs typeface="Alexandria" charset="0"/>
              </a:rPr>
              <a:t>استخدام الدول للوسائل التكنولوجية الحديثة في التجارة الإلكترونية يعزز من قوة الاقتصاد والنمو الاقتصادي، حيث يساهم في تطوير الإنتاج بما يتماشى مع طبيعة التجارة الإلكترونية. </a:t>
            </a:r>
            <a:r>
              <a:rPr lang="ar-EG" b="1" u="sng" dirty="0">
                <a:latin typeface="Alexandria" charset="0"/>
                <a:cs typeface="Alexandria" charset="0"/>
              </a:rPr>
              <a:t>هذا يسهم في زيادة المبيعات وأرباح الشركات.</a:t>
            </a:r>
          </a:p>
          <a:p>
            <a:pPr marL="285750" indent="-285750" algn="r" rtl="1">
              <a:buFont typeface="Arial" panose="020B0604020202020204" pitchFamily="34" charset="0"/>
              <a:buChar char="•"/>
            </a:pPr>
            <a:r>
              <a:rPr lang="ar-EG" b="1" dirty="0">
                <a:solidFill>
                  <a:srgbClr val="FF0000"/>
                </a:solidFill>
                <a:latin typeface="Alexandria" charset="0"/>
                <a:cs typeface="Alexandria" charset="0"/>
              </a:rPr>
              <a:t>الفوائد الاجتماعية والاقتصادية</a:t>
            </a:r>
          </a:p>
          <a:p>
            <a:pPr algn="r"/>
            <a:r>
              <a:rPr lang="ar-EG" dirty="0">
                <a:latin typeface="Alexandria" charset="0"/>
                <a:cs typeface="Alexandria" charset="0"/>
              </a:rPr>
              <a:t>التجارة الإلكترونية لا تقتصر فوائدها على الاقتصاد فقط، بل تمتد لتشمل القطاعات الاجتماعية والصحية والتعليمية، إذ تسهم التكنولوجيا الحديثة في تحسين الخدمات في هذه المجالات، </a:t>
            </a:r>
            <a:r>
              <a:rPr lang="ar-EG" b="1" dirty="0">
                <a:latin typeface="Alexandria" charset="0"/>
                <a:cs typeface="Alexandria" charset="0"/>
              </a:rPr>
              <a:t>مما ينعكس إيجاباً على حياة الأفراد والمجتمع بشكل عام.</a:t>
            </a:r>
          </a:p>
          <a:p>
            <a:pPr algn="r" rtl="1"/>
            <a:endParaRPr lang="ar-EG" dirty="0">
              <a:latin typeface="Alexandria" charset="0"/>
              <a:cs typeface="Alexandria" charset="0"/>
            </a:endParaRPr>
          </a:p>
          <a:p>
            <a:pPr algn="r" rtl="1"/>
            <a:endParaRPr lang="ar-EG" sz="2400" dirty="0"/>
          </a:p>
        </p:txBody>
      </p:sp>
      <p:pic>
        <p:nvPicPr>
          <p:cNvPr id="2" name="Picture 1"/>
          <p:cNvPicPr>
            <a:picLocks noChangeAspect="1"/>
          </p:cNvPicPr>
          <p:nvPr/>
        </p:nvPicPr>
        <p:blipFill>
          <a:blip r:embed="rId4"/>
          <a:stretch>
            <a:fillRect/>
          </a:stretch>
        </p:blipFill>
        <p:spPr>
          <a:xfrm>
            <a:off x="972840" y="2806248"/>
            <a:ext cx="1951630" cy="2447472"/>
          </a:xfrm>
          <a:prstGeom prst="rect">
            <a:avLst/>
          </a:prstGeom>
        </p:spPr>
      </p:pic>
    </p:spTree>
    <p:extLst>
      <p:ext uri="{BB962C8B-B14F-4D97-AF65-F5344CB8AC3E}">
        <p14:creationId xmlns:p14="http://schemas.microsoft.com/office/powerpoint/2010/main" val="15534843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555845" y="1595804"/>
            <a:ext cx="8925636" cy="357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1823745" y="1635763"/>
            <a:ext cx="11053972" cy="1815882"/>
          </a:xfrm>
          <a:prstGeom prst="rect">
            <a:avLst/>
          </a:prstGeom>
          <a:noFill/>
        </p:spPr>
        <p:txBody>
          <a:bodyPr wrap="square" rtlCol="0">
            <a:spAutoFit/>
          </a:bodyPr>
          <a:lstStyle/>
          <a:p>
            <a:pPr lvl="0" algn="ctr" rtl="1"/>
            <a:r>
              <a:rPr lang="ar-EG" sz="2800" b="1" dirty="0" smtClean="0">
                <a:solidFill>
                  <a:srgbClr val="C00000"/>
                </a:solidFill>
                <a:latin typeface="Calibri" panose="020F0502020204030204" pitchFamily="34" charset="0"/>
                <a:cs typeface="Calibri" panose="020F0502020204030204" pitchFamily="34" charset="0"/>
              </a:rPr>
              <a:t>3. تأثير </a:t>
            </a:r>
            <a:r>
              <a:rPr lang="ar-EG" sz="2800" b="1" dirty="0">
                <a:solidFill>
                  <a:srgbClr val="C00000"/>
                </a:solidFill>
                <a:latin typeface="Calibri" panose="020F0502020204030204" pitchFamily="34" charset="0"/>
                <a:cs typeface="Calibri" panose="020F0502020204030204" pitchFamily="34" charset="0"/>
              </a:rPr>
              <a:t>التجارة الإلكترونية على فرص التوظيف  </a:t>
            </a:r>
          </a:p>
          <a:p>
            <a:pPr lvl="0" algn="ctr" rtl="1"/>
            <a:r>
              <a:rPr lang="ar-EG" sz="2800" b="1" dirty="0" smtClean="0"/>
              <a:t> </a:t>
            </a:r>
            <a:endParaRPr lang="en-US" sz="2800" b="1" dirty="0">
              <a:latin typeface="Microsoft Uighur" panose="02000000000000000000" pitchFamily="2" charset="-78"/>
            </a:endParaRPr>
          </a:p>
          <a:p>
            <a:pPr algn="ctr" rtl="1"/>
            <a:endParaRPr lang="ar-EG" sz="2800" b="1" dirty="0" smtClean="0"/>
          </a:p>
          <a:p>
            <a:pPr algn="r" rtl="1"/>
            <a:endParaRPr lang="en-US" sz="2800" dirty="0">
              <a:latin typeface="Microsoft Uighur" panose="02000000000000000000" pitchFamily="2" charset="-78"/>
            </a:endParaRPr>
          </a:p>
        </p:txBody>
      </p:sp>
      <p:sp>
        <p:nvSpPr>
          <p:cNvPr id="3" name="TextBox 2">
            <a:extLst>
              <a:ext uri="{FF2B5EF4-FFF2-40B4-BE49-F238E27FC236}">
                <a16:creationId xmlns:a16="http://schemas.microsoft.com/office/drawing/2014/main" xmlns="" id="{4C0F408B-6FB7-447C-07FE-71BFB5EBA134}"/>
              </a:ext>
            </a:extLst>
          </p:cNvPr>
          <p:cNvSpPr txBox="1"/>
          <p:nvPr/>
        </p:nvSpPr>
        <p:spPr>
          <a:xfrm>
            <a:off x="1665026" y="2159406"/>
            <a:ext cx="8625385" cy="3693319"/>
          </a:xfrm>
          <a:prstGeom prst="rect">
            <a:avLst/>
          </a:prstGeom>
          <a:noFill/>
        </p:spPr>
        <p:txBody>
          <a:bodyPr wrap="square" rtlCol="0">
            <a:spAutoFit/>
          </a:bodyPr>
          <a:lstStyle/>
          <a:p>
            <a:pPr algn="r"/>
            <a:r>
              <a:rPr lang="ar-EG" dirty="0">
                <a:latin typeface="Alexandria" charset="0"/>
                <a:cs typeface="Alexandria" charset="0"/>
              </a:rPr>
              <a:t>التجارة الإلكترونية تساهم في توفير فرص توظيف جديدة من </a:t>
            </a:r>
            <a:r>
              <a:rPr lang="ar-EG" b="1" u="sng" dirty="0">
                <a:latin typeface="Alexandria" charset="0"/>
                <a:cs typeface="Alexandria" charset="0"/>
              </a:rPr>
              <a:t>خلال إقامة مشاريع تجارية صغيرة ومتوسطة مرتبطة </a:t>
            </a:r>
            <a:r>
              <a:rPr lang="ar-EG" dirty="0">
                <a:latin typeface="Alexandria" charset="0"/>
                <a:cs typeface="Alexandria" charset="0"/>
              </a:rPr>
              <a:t>بالأسواق العالمية بأقل التكاليف الاستثمارية. كما تتيح للأفراد المتخصصين تقديم خدماتهم على المستوى الإقليمي والعالمي دون الحاجة إلى الانتقال.</a:t>
            </a:r>
          </a:p>
          <a:p>
            <a:pPr marL="285750" indent="-285750" algn="r" rtl="1">
              <a:buFont typeface="Arial" panose="020B0604020202020204" pitchFamily="34" charset="0"/>
              <a:buChar char="•"/>
            </a:pPr>
            <a:r>
              <a:rPr lang="ar-EG" b="1" dirty="0">
                <a:solidFill>
                  <a:srgbClr val="FF0000"/>
                </a:solidFill>
                <a:latin typeface="Alexandria" charset="0"/>
                <a:cs typeface="Alexandria" charset="0"/>
              </a:rPr>
              <a:t>فرص وظائف جديدة في التجارة الإلكترونية</a:t>
            </a:r>
          </a:p>
          <a:p>
            <a:pPr marL="285750" indent="-285750" algn="r" rtl="1">
              <a:buFont typeface="Arial" panose="020B0604020202020204" pitchFamily="34" charset="0"/>
              <a:buChar char="•"/>
            </a:pPr>
            <a:r>
              <a:rPr lang="ar-EG" dirty="0">
                <a:latin typeface="Alexandria" charset="0"/>
                <a:cs typeface="Alexandria" charset="0"/>
              </a:rPr>
              <a:t>توفر التجارة الإلكترونية فرصًا وظيفية في مجالات متعددة، مثل إنشاء المواقع التجارية الإلكترونية، العمل في المتاجر الإلكترونية، إضافة إلى وظائف في قطاع تقنية المعلومات والاتصالات، مثل مهندسي الشبكات والبرمجيات الخاصة بالتجارة الإلكترونية.</a:t>
            </a:r>
          </a:p>
          <a:p>
            <a:pPr marL="285750" indent="-285750" algn="r" rtl="1">
              <a:buFont typeface="Arial" panose="020B0604020202020204" pitchFamily="34" charset="0"/>
              <a:buChar char="•"/>
            </a:pPr>
            <a:r>
              <a:rPr lang="ar-EG" b="1" dirty="0">
                <a:solidFill>
                  <a:srgbClr val="FF0000"/>
                </a:solidFill>
                <a:latin typeface="Alexandria" charset="0"/>
                <a:cs typeface="Alexandria" charset="0"/>
              </a:rPr>
              <a:t>تأثير التجارة الإلكترونية على سوق العمل</a:t>
            </a:r>
          </a:p>
          <a:p>
            <a:pPr marL="285750" indent="-285750" algn="r" rtl="1">
              <a:buFont typeface="Arial" panose="020B0604020202020204" pitchFamily="34" charset="0"/>
              <a:buChar char="•"/>
            </a:pPr>
            <a:r>
              <a:rPr lang="ar-EG" dirty="0">
                <a:latin typeface="Alexandria" charset="0"/>
                <a:cs typeface="Alexandria" charset="0"/>
              </a:rPr>
              <a:t>التجارة الإلكترونية قد تؤدي إلى استغناء عن الوظائف التقليدية، بينما توفر وظائف جديدة تتطلب مهارات تقنية عالية. لذا، يزداد الطلب على العمالة المدربة تقنيًا، مما يتطلب تدريب العمالة للتأقلم مع هذه التغيرات </a:t>
            </a:r>
            <a:r>
              <a:rPr lang="ar-EG" dirty="0" smtClean="0">
                <a:latin typeface="Alexandria" charset="0"/>
                <a:cs typeface="Alexandria" charset="0"/>
              </a:rPr>
              <a:t>الجديدة</a:t>
            </a:r>
            <a:r>
              <a:rPr lang="ar-EG" sz="2400" dirty="0"/>
              <a:t>.</a:t>
            </a:r>
          </a:p>
          <a:p>
            <a:pPr algn="r"/>
            <a:endParaRPr lang="ar-EG" sz="2400" dirty="0" smtClean="0"/>
          </a:p>
          <a:p>
            <a:pPr lvl="0" algn="just" rtl="1"/>
            <a:endParaRPr lang="en-MY" sz="2400" dirty="0">
              <a:solidFill>
                <a:srgbClr val="C00000"/>
              </a:solidFill>
            </a:endParaRPr>
          </a:p>
        </p:txBody>
      </p:sp>
      <p:pic>
        <p:nvPicPr>
          <p:cNvPr id="2" name="Picture 1"/>
          <p:cNvPicPr>
            <a:picLocks noChangeAspect="1"/>
          </p:cNvPicPr>
          <p:nvPr/>
        </p:nvPicPr>
        <p:blipFill>
          <a:blip r:embed="rId3"/>
          <a:stretch>
            <a:fillRect/>
          </a:stretch>
        </p:blipFill>
        <p:spPr>
          <a:xfrm>
            <a:off x="-703917" y="2543704"/>
            <a:ext cx="2600444" cy="2547705"/>
          </a:xfrm>
          <a:prstGeom prst="rect">
            <a:avLst/>
          </a:prstGeom>
        </p:spPr>
      </p:pic>
    </p:spTree>
    <p:extLst>
      <p:ext uri="{BB962C8B-B14F-4D97-AF65-F5344CB8AC3E}">
        <p14:creationId xmlns:p14="http://schemas.microsoft.com/office/powerpoint/2010/main" val="176291992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72517" y="15958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8798467" cy="4073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1138028" y="1595804"/>
            <a:ext cx="11053972" cy="2246769"/>
          </a:xfrm>
          <a:prstGeom prst="rect">
            <a:avLst/>
          </a:prstGeom>
          <a:noFill/>
        </p:spPr>
        <p:txBody>
          <a:bodyPr wrap="square" rtlCol="0">
            <a:spAutoFit/>
          </a:bodyPr>
          <a:lstStyle/>
          <a:p>
            <a:pPr lvl="0" algn="ctr" rtl="1"/>
            <a:r>
              <a:rPr lang="ar-EG" sz="2800" b="1" dirty="0" smtClean="0">
                <a:solidFill>
                  <a:srgbClr val="C00000"/>
                </a:solidFill>
                <a:latin typeface="Calibri" panose="020F0502020204030204" pitchFamily="34" charset="0"/>
                <a:cs typeface="Calibri" panose="020F0502020204030204" pitchFamily="34" charset="0"/>
              </a:rPr>
              <a:t>4. تأثير </a:t>
            </a:r>
            <a:r>
              <a:rPr lang="ar-EG" sz="2800" b="1" dirty="0">
                <a:solidFill>
                  <a:srgbClr val="C00000"/>
                </a:solidFill>
                <a:latin typeface="Calibri" panose="020F0502020204030204" pitchFamily="34" charset="0"/>
                <a:cs typeface="Calibri" panose="020F0502020204030204" pitchFamily="34" charset="0"/>
              </a:rPr>
              <a:t>التجارة الإلكترونية على </a:t>
            </a:r>
            <a:r>
              <a:rPr lang="ar-EG" sz="2800" b="1" dirty="0" smtClean="0">
                <a:solidFill>
                  <a:srgbClr val="C00000"/>
                </a:solidFill>
                <a:latin typeface="Calibri" panose="020F0502020204030204" pitchFamily="34" charset="0"/>
                <a:cs typeface="Calibri" panose="020F0502020204030204" pitchFamily="34" charset="0"/>
              </a:rPr>
              <a:t>الصادرات والاستثمار</a:t>
            </a:r>
            <a:endParaRPr lang="en-MY" sz="2800" b="1" dirty="0">
              <a:solidFill>
                <a:srgbClr val="C00000"/>
              </a:solidFill>
              <a:latin typeface="Calibri" panose="020F0502020204030204" pitchFamily="34" charset="0"/>
              <a:cs typeface="Calibri" panose="020F0502020204030204" pitchFamily="34" charset="0"/>
            </a:endParaRPr>
          </a:p>
          <a:p>
            <a:pPr algn="ctr" rtl="1"/>
            <a:r>
              <a:rPr lang="ar-EG" sz="2800" b="1" dirty="0" smtClean="0"/>
              <a:t>  </a:t>
            </a:r>
            <a:endParaRPr lang="ar-EG" sz="2800" b="1" dirty="0"/>
          </a:p>
          <a:p>
            <a:pPr lvl="0" algn="ctr" rtl="1"/>
            <a:r>
              <a:rPr lang="ar-EG" sz="2800" b="1" dirty="0" smtClean="0"/>
              <a:t> </a:t>
            </a:r>
            <a:endParaRPr lang="en-US" sz="2800" b="1" dirty="0">
              <a:latin typeface="Microsoft Uighur" panose="02000000000000000000" pitchFamily="2" charset="-78"/>
            </a:endParaRPr>
          </a:p>
          <a:p>
            <a:pPr algn="ctr" rtl="1"/>
            <a:endParaRPr lang="ar-EG" sz="2800" b="1" dirty="0" smtClean="0"/>
          </a:p>
          <a:p>
            <a:pPr algn="r" rtl="1"/>
            <a:endParaRPr lang="en-US" sz="2800" dirty="0">
              <a:latin typeface="Microsoft Uighur" panose="02000000000000000000" pitchFamily="2" charset="-78"/>
            </a:endParaRPr>
          </a:p>
        </p:txBody>
      </p:sp>
      <p:sp>
        <p:nvSpPr>
          <p:cNvPr id="3" name="TextBox 2">
            <a:extLst>
              <a:ext uri="{FF2B5EF4-FFF2-40B4-BE49-F238E27FC236}">
                <a16:creationId xmlns:a16="http://schemas.microsoft.com/office/drawing/2014/main" xmlns="" id="{4C0F408B-6FB7-447C-07FE-71BFB5EBA134}"/>
              </a:ext>
            </a:extLst>
          </p:cNvPr>
          <p:cNvSpPr txBox="1"/>
          <p:nvPr/>
        </p:nvSpPr>
        <p:spPr>
          <a:xfrm>
            <a:off x="2320119" y="2085353"/>
            <a:ext cx="7377524" cy="4462760"/>
          </a:xfrm>
          <a:prstGeom prst="rect">
            <a:avLst/>
          </a:prstGeom>
          <a:noFill/>
        </p:spPr>
        <p:txBody>
          <a:bodyPr wrap="square" rtlCol="0">
            <a:spAutoFit/>
          </a:bodyPr>
          <a:lstStyle/>
          <a:p>
            <a:pPr marL="285750" indent="-285750" algn="r" rtl="1">
              <a:buFont typeface="Arial" panose="020B0604020202020204" pitchFamily="34" charset="0"/>
              <a:buChar char="•"/>
            </a:pPr>
            <a:r>
              <a:rPr lang="ar-EG" b="1" dirty="0" smtClean="0">
                <a:solidFill>
                  <a:srgbClr val="FF0000"/>
                </a:solidFill>
                <a:latin typeface="Alexandria" charset="0"/>
                <a:cs typeface="Alexandria" charset="0"/>
              </a:rPr>
              <a:t>التجارة </a:t>
            </a:r>
            <a:r>
              <a:rPr lang="ar-EG" b="1" dirty="0">
                <a:solidFill>
                  <a:srgbClr val="FF0000"/>
                </a:solidFill>
                <a:latin typeface="Alexandria" charset="0"/>
                <a:cs typeface="Alexandria" charset="0"/>
              </a:rPr>
              <a:t>الإلكترونية وزيادة الصادرات</a:t>
            </a:r>
          </a:p>
          <a:p>
            <a:pPr algn="just" rtl="1"/>
            <a:r>
              <a:rPr lang="ar-EG" dirty="0">
                <a:latin typeface="Alexandria" charset="0"/>
                <a:cs typeface="Alexandria" charset="0"/>
              </a:rPr>
              <a:t>التجارة الإلكترونية تسهل </a:t>
            </a:r>
            <a:r>
              <a:rPr lang="ar-EG" b="1" u="sng" dirty="0">
                <a:latin typeface="Alexandria" charset="0"/>
                <a:cs typeface="Alexandria" charset="0"/>
              </a:rPr>
              <a:t>الوصول للأسواق العالمية</a:t>
            </a:r>
            <a:r>
              <a:rPr lang="ar-EG" dirty="0">
                <a:latin typeface="Alexandria" charset="0"/>
                <a:cs typeface="Alexandria" charset="0"/>
              </a:rPr>
              <a:t>، مما يساهم في زيادة الصادرات من خلال عقد صفقات تجارية بسرعة ودون قيود. كما تساهم في تسويق المنتجات المحلية عالميًا، مما يعزز التبادل التجاري الدولي.</a:t>
            </a:r>
          </a:p>
          <a:p>
            <a:pPr marL="285750" indent="-285750" algn="r" rtl="1">
              <a:buFont typeface="Arial" panose="020B0604020202020204" pitchFamily="34" charset="0"/>
              <a:buChar char="•"/>
            </a:pPr>
            <a:r>
              <a:rPr lang="ar-EG" b="1" dirty="0">
                <a:solidFill>
                  <a:srgbClr val="FF0000"/>
                </a:solidFill>
                <a:latin typeface="Alexandria" charset="0"/>
                <a:cs typeface="Alexandria" charset="0"/>
              </a:rPr>
              <a:t>زيادة تجارة الخدمات عبر التجارة الإلكترونية</a:t>
            </a:r>
          </a:p>
          <a:p>
            <a:pPr algn="just" rtl="1"/>
            <a:r>
              <a:rPr lang="ar-EG" dirty="0">
                <a:latin typeface="Alexandria" charset="0"/>
                <a:cs typeface="Alexandria" charset="0"/>
              </a:rPr>
              <a:t>تساعد التجارة الإلكترونية في زيادة تجارة الخدمات بين الدول، حيث يمثل </a:t>
            </a:r>
            <a:r>
              <a:rPr lang="ar-EG" b="1" dirty="0">
                <a:solidFill>
                  <a:srgbClr val="FF0000"/>
                </a:solidFill>
                <a:latin typeface="Alexandria" charset="0"/>
                <a:cs typeface="Alexandria" charset="0"/>
              </a:rPr>
              <a:t>قطاع الخدمات 60% </a:t>
            </a:r>
            <a:r>
              <a:rPr lang="ar-EG" dirty="0">
                <a:latin typeface="Alexandria" charset="0"/>
                <a:cs typeface="Alexandria" charset="0"/>
              </a:rPr>
              <a:t>من إجمالي الإنتاج العالمي. ومع تطور تكنولوجيا المعلومات، أصبحت التجارة الإلكترونية وسيلة لتقريب المسافات بين المستهلكين والمنتجين، مما يسهم في تسريع العمليات التجارية الدولية.</a:t>
            </a:r>
          </a:p>
          <a:p>
            <a:pPr marL="285750" indent="-285750" algn="r" rtl="1">
              <a:buFont typeface="Arial" panose="020B0604020202020204" pitchFamily="34" charset="0"/>
              <a:buChar char="•"/>
            </a:pPr>
            <a:r>
              <a:rPr lang="ar-EG" b="1" dirty="0">
                <a:solidFill>
                  <a:srgbClr val="FF0000"/>
                </a:solidFill>
                <a:latin typeface="Alexandria" charset="0"/>
                <a:cs typeface="Alexandria" charset="0"/>
              </a:rPr>
              <a:t>فرص الاستثمار في التجارة الإلكترونية</a:t>
            </a:r>
          </a:p>
          <a:p>
            <a:pPr algn="just" rtl="1"/>
            <a:r>
              <a:rPr lang="ar-EG" dirty="0">
                <a:latin typeface="Alexandria" charset="0"/>
                <a:cs typeface="Alexandria" charset="0"/>
              </a:rPr>
              <a:t>التجارة الإلكترونية تخلق فرصًا استثمارية جديدة، خصوصًا في </a:t>
            </a:r>
            <a:r>
              <a:rPr lang="ar-EG" b="1" dirty="0">
                <a:solidFill>
                  <a:srgbClr val="FF0000"/>
                </a:solidFill>
                <a:latin typeface="Alexandria" charset="0"/>
                <a:cs typeface="Alexandria" charset="0"/>
              </a:rPr>
              <a:t>قطاع تكنولوجيا المعلومات </a:t>
            </a:r>
            <a:r>
              <a:rPr lang="ar-EG" dirty="0">
                <a:latin typeface="Alexandria" charset="0"/>
                <a:cs typeface="Alexandria" charset="0"/>
              </a:rPr>
              <a:t>والاتصالات. يتطلب انتشار التجارة الإلكترونية زيادة الإنتاج في هذا القطاع، مما يحفز الاستثمارات في البنية التحتية لهذا المجال، ويعمل على دعم الاقتصاد القومي.</a:t>
            </a:r>
          </a:p>
          <a:p>
            <a:pPr algn="r"/>
            <a:endParaRPr lang="ar-EG" sz="2000" dirty="0"/>
          </a:p>
          <a:p>
            <a:pPr algn="r"/>
            <a:endParaRPr lang="ar-EG" sz="2400" dirty="0" smtClean="0"/>
          </a:p>
          <a:p>
            <a:pPr lvl="0" algn="just" rtl="1"/>
            <a:endParaRPr lang="en-MY" sz="2400" dirty="0">
              <a:solidFill>
                <a:srgbClr val="C00000"/>
              </a:solidFill>
            </a:endParaRPr>
          </a:p>
        </p:txBody>
      </p:sp>
      <p:pic>
        <p:nvPicPr>
          <p:cNvPr id="2" name="Picture 1"/>
          <p:cNvPicPr>
            <a:picLocks noChangeAspect="1"/>
          </p:cNvPicPr>
          <p:nvPr/>
        </p:nvPicPr>
        <p:blipFill>
          <a:blip r:embed="rId3"/>
          <a:stretch>
            <a:fillRect/>
          </a:stretch>
        </p:blipFill>
        <p:spPr>
          <a:xfrm>
            <a:off x="-491740" y="3491345"/>
            <a:ext cx="2564839" cy="1938084"/>
          </a:xfrm>
          <a:prstGeom prst="rect">
            <a:avLst/>
          </a:prstGeom>
        </p:spPr>
      </p:pic>
    </p:spTree>
    <p:extLst>
      <p:ext uri="{BB962C8B-B14F-4D97-AF65-F5344CB8AC3E}">
        <p14:creationId xmlns:p14="http://schemas.microsoft.com/office/powerpoint/2010/main" val="361210911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p:cNvSpPr txBox="1"/>
          <p:nvPr/>
        </p:nvSpPr>
        <p:spPr>
          <a:xfrm>
            <a:off x="5050917" y="1255061"/>
            <a:ext cx="917148" cy="646331"/>
          </a:xfrm>
          <a:prstGeom prst="rect">
            <a:avLst/>
          </a:prstGeom>
          <a:noFill/>
        </p:spPr>
        <p:txBody>
          <a:bodyPr wrap="square" rtlCol="0">
            <a:spAutoFit/>
          </a:bodyPr>
          <a:lstStyle/>
          <a:p>
            <a:pPr algn="ctr"/>
            <a:r>
              <a:rPr lang="ar-SA" dirty="0">
                <a:solidFill>
                  <a:schemeClr val="bg1"/>
                </a:solidFill>
                <a:latin typeface="Alexandria" charset="0"/>
                <a:cs typeface="Alexandria" charset="0"/>
              </a:rPr>
              <a:t>المحاضرة </a:t>
            </a:r>
            <a:r>
              <a:rPr lang="ar-EG" dirty="0" smtClean="0">
                <a:solidFill>
                  <a:schemeClr val="bg1"/>
                </a:solidFill>
                <a:latin typeface="Alexandria" charset="0"/>
                <a:cs typeface="Alexandria" charset="0"/>
              </a:rPr>
              <a:t>الخامسة</a:t>
            </a:r>
            <a:endParaRPr lang="ar-SA"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xmlns="" id="{FF0FD337-6BE3-014B-6916-AFAF1FABB81E}"/>
              </a:ext>
            </a:extLst>
          </p:cNvPr>
          <p:cNvSpPr/>
          <p:nvPr/>
        </p:nvSpPr>
        <p:spPr>
          <a:xfrm>
            <a:off x="1127760" y="4973157"/>
            <a:ext cx="4747323" cy="1569660"/>
          </a:xfrm>
          <a:prstGeom prst="rect">
            <a:avLst/>
          </a:prstGeom>
          <a:noFill/>
        </p:spPr>
        <p:txBody>
          <a:bodyPr wrap="square">
            <a:spAutoFit/>
          </a:bodyPr>
          <a:lstStyle/>
          <a:p>
            <a:pPr algn="ctr"/>
            <a:r>
              <a:rPr lang="ar-EG" sz="3200" b="1" dirty="0">
                <a:latin typeface="Alexandria" charset="0"/>
                <a:cs typeface="Alexandria" charset="0"/>
              </a:rPr>
              <a:t>ثالثاً:  </a:t>
            </a:r>
            <a:r>
              <a:rPr lang="ar-EG" sz="3200" b="1" dirty="0">
                <a:latin typeface="Alexandria" charset="0"/>
                <a:cs typeface="Alexandria" charset="0"/>
              </a:rPr>
              <a:t>تحليل اقتصادات التجارة الإلكترونية</a:t>
            </a:r>
            <a:r>
              <a:rPr lang="ar-EG" sz="3200" b="1" dirty="0">
                <a:latin typeface="Alexandria" charset="0"/>
                <a:cs typeface="Alexandria" charset="0"/>
              </a:rPr>
              <a:t> </a:t>
            </a:r>
            <a:r>
              <a:rPr lang="ar-EG" sz="3200" b="1" dirty="0">
                <a:latin typeface="Alexandria" charset="0"/>
                <a:cs typeface="Alexandria" charset="0"/>
              </a:rPr>
              <a:t>و أثرها على</a:t>
            </a:r>
          </a:p>
          <a:p>
            <a:pPr algn="ctr"/>
            <a:r>
              <a:rPr lang="ar-EG" sz="3200" b="1" dirty="0">
                <a:latin typeface="Alexandria" charset="0"/>
                <a:cs typeface="Alexandria" charset="0"/>
              </a:rPr>
              <a:t>الأسواق المحلية والعالمية</a:t>
            </a:r>
            <a:endParaRPr lang="en-US" sz="3200" b="1" dirty="0">
              <a:latin typeface="Alexandria" charset="0"/>
              <a:cs typeface="Alexandria" charset="0"/>
            </a:endParaRPr>
          </a:p>
        </p:txBody>
      </p:sp>
    </p:spTree>
    <p:extLst>
      <p:ext uri="{BB962C8B-B14F-4D97-AF65-F5344CB8AC3E}">
        <p14:creationId xmlns:p14="http://schemas.microsoft.com/office/powerpoint/2010/main" val="42792976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364776" y="1595803"/>
            <a:ext cx="8632665" cy="32764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1191694" y="1595803"/>
            <a:ext cx="8805747" cy="2677656"/>
          </a:xfrm>
          <a:prstGeom prst="rect">
            <a:avLst/>
          </a:prstGeom>
          <a:noFill/>
        </p:spPr>
        <p:txBody>
          <a:bodyPr wrap="square" rtlCol="0">
            <a:spAutoFit/>
          </a:bodyPr>
          <a:lstStyle/>
          <a:p>
            <a:pPr algn="r"/>
            <a:r>
              <a:rPr lang="ar-EG" sz="2400" b="1" dirty="0" smtClean="0">
                <a:solidFill>
                  <a:srgbClr val="C00000"/>
                </a:solidFill>
                <a:latin typeface="Calibri" panose="020F0502020204030204" pitchFamily="34" charset="0"/>
                <a:cs typeface="Calibri" panose="020F0502020204030204" pitchFamily="34" charset="0"/>
              </a:rPr>
              <a:t>تحليل </a:t>
            </a:r>
            <a:r>
              <a:rPr lang="ar-EG" sz="2400" b="1" dirty="0">
                <a:solidFill>
                  <a:srgbClr val="C00000"/>
                </a:solidFill>
                <a:latin typeface="Calibri" panose="020F0502020204030204" pitchFamily="34" charset="0"/>
                <a:cs typeface="Calibri" panose="020F0502020204030204" pitchFamily="34" charset="0"/>
              </a:rPr>
              <a:t>اقتصادات التجارة </a:t>
            </a:r>
            <a:r>
              <a:rPr lang="ar-EG" sz="2400" b="1" dirty="0">
                <a:solidFill>
                  <a:srgbClr val="C00000"/>
                </a:solidFill>
                <a:latin typeface="Calibri" panose="020F0502020204030204" pitchFamily="34" charset="0"/>
                <a:cs typeface="Calibri" panose="020F0502020204030204" pitchFamily="34" charset="0"/>
              </a:rPr>
              <a:t>الإلكترونية </a:t>
            </a:r>
            <a:r>
              <a:rPr lang="ar-EG" sz="2400" b="1" dirty="0">
                <a:solidFill>
                  <a:srgbClr val="C00000"/>
                </a:solidFill>
                <a:latin typeface="Calibri" panose="020F0502020204030204" pitchFamily="34" charset="0"/>
                <a:cs typeface="Calibri" panose="020F0502020204030204" pitchFamily="34" charset="0"/>
              </a:rPr>
              <a:t>وقياس أثرها </a:t>
            </a:r>
            <a:r>
              <a:rPr lang="ar-EG" sz="2400" b="1" dirty="0" smtClean="0">
                <a:solidFill>
                  <a:srgbClr val="C00000"/>
                </a:solidFill>
                <a:latin typeface="Calibri" panose="020F0502020204030204" pitchFamily="34" charset="0"/>
                <a:cs typeface="Calibri" panose="020F0502020204030204" pitchFamily="34" charset="0"/>
              </a:rPr>
              <a:t>على </a:t>
            </a:r>
            <a:r>
              <a:rPr lang="ar-EG" sz="2400" b="1" dirty="0">
                <a:solidFill>
                  <a:srgbClr val="C00000"/>
                </a:solidFill>
                <a:latin typeface="Calibri" panose="020F0502020204030204" pitchFamily="34" charset="0"/>
                <a:cs typeface="Calibri" panose="020F0502020204030204" pitchFamily="34" charset="0"/>
              </a:rPr>
              <a:t>الأسواق المحلية والعالمية</a:t>
            </a:r>
            <a:endParaRPr lang="en-US" sz="2400" b="1" dirty="0">
              <a:solidFill>
                <a:srgbClr val="C00000"/>
              </a:solidFill>
              <a:latin typeface="Calibri" panose="020F0502020204030204" pitchFamily="34" charset="0"/>
              <a:cs typeface="Calibri" panose="020F0502020204030204" pitchFamily="34" charset="0"/>
            </a:endParaRPr>
          </a:p>
          <a:p>
            <a:pPr lvl="0" algn="ctr" rtl="1"/>
            <a:endParaRPr lang="en-MY" sz="2800" b="1" dirty="0" smtClean="0">
              <a:solidFill>
                <a:srgbClr val="C00000"/>
              </a:solidFill>
              <a:latin typeface="Calibri" panose="020F0502020204030204" pitchFamily="34" charset="0"/>
              <a:cs typeface="Calibri" panose="020F0502020204030204" pitchFamily="34" charset="0"/>
            </a:endParaRPr>
          </a:p>
          <a:p>
            <a:pPr algn="ctr" rtl="1"/>
            <a:r>
              <a:rPr lang="ar-EG" sz="2800" b="1" dirty="0" smtClean="0"/>
              <a:t>  </a:t>
            </a:r>
            <a:endParaRPr lang="ar-EG" sz="2800" b="1" dirty="0"/>
          </a:p>
          <a:p>
            <a:pPr lvl="0" algn="ctr" rtl="1"/>
            <a:r>
              <a:rPr lang="ar-EG" sz="2800" b="1" dirty="0" smtClean="0"/>
              <a:t> </a:t>
            </a:r>
            <a:endParaRPr lang="en-US" sz="2800" b="1" dirty="0">
              <a:latin typeface="Microsoft Uighur" panose="02000000000000000000" pitchFamily="2" charset="-78"/>
            </a:endParaRPr>
          </a:p>
          <a:p>
            <a:pPr algn="ctr" rtl="1"/>
            <a:endParaRPr lang="ar-EG" sz="2800" b="1" dirty="0" smtClean="0"/>
          </a:p>
          <a:p>
            <a:pPr algn="r" rtl="1"/>
            <a:endParaRPr lang="en-US" sz="2800" dirty="0">
              <a:latin typeface="Microsoft Uighur" panose="02000000000000000000" pitchFamily="2" charset="-78"/>
            </a:endParaRPr>
          </a:p>
        </p:txBody>
      </p:sp>
      <p:sp>
        <p:nvSpPr>
          <p:cNvPr id="3" name="TextBox 2">
            <a:extLst>
              <a:ext uri="{FF2B5EF4-FFF2-40B4-BE49-F238E27FC236}">
                <a16:creationId xmlns:a16="http://schemas.microsoft.com/office/drawing/2014/main" xmlns="" id="{4C0F408B-6FB7-447C-07FE-71BFB5EBA134}"/>
              </a:ext>
            </a:extLst>
          </p:cNvPr>
          <p:cNvSpPr txBox="1"/>
          <p:nvPr/>
        </p:nvSpPr>
        <p:spPr>
          <a:xfrm>
            <a:off x="1333001" y="2232212"/>
            <a:ext cx="8503920" cy="3170099"/>
          </a:xfrm>
          <a:prstGeom prst="rect">
            <a:avLst/>
          </a:prstGeom>
          <a:noFill/>
        </p:spPr>
        <p:txBody>
          <a:bodyPr wrap="square" rtlCol="0">
            <a:spAutoFit/>
          </a:bodyPr>
          <a:lstStyle/>
          <a:p>
            <a:pPr marL="457200" indent="-457200" algn="r" rtl="1">
              <a:buFont typeface="+mj-lt"/>
              <a:buAutoNum type="arabicPeriod"/>
            </a:pPr>
            <a:r>
              <a:rPr lang="ar-EG" sz="2200" dirty="0">
                <a:latin typeface="Alexandria" charset="0"/>
                <a:cs typeface="Alexandria" charset="0"/>
              </a:rPr>
              <a:t>تحليل الآثار الاقتصادية للتجارة الإلكترونية على الناتج المحلي الإجمالي.</a:t>
            </a:r>
          </a:p>
          <a:p>
            <a:pPr marL="514350" indent="-514350" algn="just" rtl="1">
              <a:buFont typeface="+mj-lt"/>
              <a:buAutoNum type="arabicPeriod"/>
            </a:pPr>
            <a:r>
              <a:rPr lang="ar-EG" sz="2200" dirty="0">
                <a:latin typeface="Alexandria" charset="0"/>
                <a:cs typeface="Alexandria" charset="0"/>
              </a:rPr>
              <a:t>تحليل الآثار الاقتصادية للتجارة الإلكترونية على الدخل القومي.</a:t>
            </a:r>
          </a:p>
          <a:p>
            <a:pPr marL="514350" indent="-514350" algn="just" rtl="1">
              <a:buFont typeface="+mj-lt"/>
              <a:buAutoNum type="arabicPeriod"/>
            </a:pPr>
            <a:r>
              <a:rPr lang="ar-EG" sz="2200" dirty="0">
                <a:latin typeface="Alexandria" charset="0"/>
                <a:cs typeface="Alexandria" charset="0"/>
              </a:rPr>
              <a:t>تحليل الآثار الاقتصادية للتجارة الإلكترونية على صادرات السلع والخدمات.</a:t>
            </a:r>
          </a:p>
          <a:p>
            <a:pPr marL="514350" indent="-514350" algn="just" rtl="1">
              <a:buFont typeface="+mj-lt"/>
              <a:buAutoNum type="arabicPeriod"/>
            </a:pPr>
            <a:r>
              <a:rPr lang="ar-EG" sz="2200" dirty="0">
                <a:latin typeface="Alexandria" charset="0"/>
                <a:cs typeface="Alexandria" charset="0"/>
              </a:rPr>
              <a:t>تحليل الآثار الاقتصادية للتجارة الإلكترونية على واردات السلع والخدمات.</a:t>
            </a:r>
          </a:p>
          <a:p>
            <a:pPr marL="514350" indent="-514350" algn="just" rtl="1">
              <a:buFont typeface="+mj-lt"/>
              <a:buAutoNum type="arabicPeriod"/>
            </a:pPr>
            <a:r>
              <a:rPr lang="ar-EG" sz="2200" dirty="0">
                <a:latin typeface="Alexandria" charset="0"/>
                <a:cs typeface="Alexandria" charset="0"/>
              </a:rPr>
              <a:t>تحليل الآثار الاقتصادية للتجارة الإلكترونية على صادرات التكنولوجيا المتقدمة.</a:t>
            </a:r>
          </a:p>
          <a:p>
            <a:pPr marL="514350" indent="-514350" algn="just" rtl="1">
              <a:buFont typeface="+mj-lt"/>
              <a:buAutoNum type="arabicPeriod"/>
            </a:pPr>
            <a:r>
              <a:rPr lang="ar-EG" sz="2200" dirty="0">
                <a:latin typeface="Alexandria" charset="0"/>
                <a:cs typeface="Alexandria" charset="0"/>
              </a:rPr>
              <a:t>تحليل الآثار الاقتصادية للتجارة الإلكترونية على القيمة المضافة في التصنيع</a:t>
            </a:r>
            <a:r>
              <a:rPr lang="ar-EG" sz="2200" dirty="0"/>
              <a:t>.</a:t>
            </a:r>
            <a:endParaRPr lang="ar-EG" sz="2200" dirty="0" smtClean="0"/>
          </a:p>
          <a:p>
            <a:pPr algn="r"/>
            <a:endParaRPr lang="ar-EG" sz="2000" dirty="0"/>
          </a:p>
          <a:p>
            <a:pPr algn="r"/>
            <a:endParaRPr lang="ar-EG" sz="2400" dirty="0" smtClean="0"/>
          </a:p>
          <a:p>
            <a:pPr lvl="0" algn="just" rtl="1"/>
            <a:endParaRPr lang="en-MY" sz="2400" dirty="0">
              <a:solidFill>
                <a:srgbClr val="C00000"/>
              </a:solidFill>
            </a:endParaRPr>
          </a:p>
        </p:txBody>
      </p:sp>
      <p:sp>
        <p:nvSpPr>
          <p:cNvPr id="4" name="AutoShape 2" descr="تأثير التسويق عبر المؤثرين على متجرك الإلكتروني - مدونة كويت مارت"/>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MY"/>
          </a:p>
        </p:txBody>
      </p:sp>
      <p:pic>
        <p:nvPicPr>
          <p:cNvPr id="2" name="Picture 1"/>
          <p:cNvPicPr>
            <a:picLocks noChangeAspect="1"/>
          </p:cNvPicPr>
          <p:nvPr/>
        </p:nvPicPr>
        <p:blipFill>
          <a:blip r:embed="rId3"/>
          <a:stretch>
            <a:fillRect/>
          </a:stretch>
        </p:blipFill>
        <p:spPr>
          <a:xfrm>
            <a:off x="-363091" y="2243126"/>
            <a:ext cx="2619403" cy="1942058"/>
          </a:xfrm>
          <a:prstGeom prst="rect">
            <a:avLst/>
          </a:prstGeom>
        </p:spPr>
      </p:pic>
    </p:spTree>
    <p:extLst>
      <p:ext uri="{BB962C8B-B14F-4D97-AF65-F5344CB8AC3E}">
        <p14:creationId xmlns:p14="http://schemas.microsoft.com/office/powerpoint/2010/main" val="439248327"/>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214650" y="1595804"/>
            <a:ext cx="10337269" cy="37541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2012135" y="1595804"/>
            <a:ext cx="11053972" cy="2246769"/>
          </a:xfrm>
          <a:prstGeom prst="rect">
            <a:avLst/>
          </a:prstGeom>
          <a:noFill/>
        </p:spPr>
        <p:txBody>
          <a:bodyPr wrap="square" rtlCol="0">
            <a:spAutoFit/>
          </a:bodyPr>
          <a:lstStyle/>
          <a:p>
            <a:pPr algn="ctr" rtl="1"/>
            <a:r>
              <a:rPr lang="ar-EG" sz="2400" b="1" dirty="0" smtClean="0">
                <a:solidFill>
                  <a:srgbClr val="C00000"/>
                </a:solidFill>
                <a:latin typeface="Calibri" panose="020F0502020204030204" pitchFamily="34" charset="0"/>
                <a:cs typeface="Calibri" panose="020F0502020204030204" pitchFamily="34" charset="0"/>
              </a:rPr>
              <a:t>1. </a:t>
            </a:r>
            <a:r>
              <a:rPr lang="ar-EG" sz="2400" b="1" dirty="0">
                <a:solidFill>
                  <a:srgbClr val="C00000"/>
                </a:solidFill>
                <a:latin typeface="Calibri" panose="020F0502020204030204" pitchFamily="34" charset="0"/>
                <a:cs typeface="Calibri" panose="020F0502020204030204" pitchFamily="34" charset="0"/>
              </a:rPr>
              <a:t>تحليل الآثار الاقتصادية للتجارة الإلكترونية على الناتج المحلي الإجمالي</a:t>
            </a:r>
            <a:endParaRPr lang="en-MY" sz="2400" b="1" dirty="0">
              <a:solidFill>
                <a:srgbClr val="C00000"/>
              </a:solidFill>
              <a:latin typeface="Calibri" panose="020F0502020204030204" pitchFamily="34" charset="0"/>
              <a:cs typeface="Calibri" panose="020F0502020204030204" pitchFamily="34" charset="0"/>
            </a:endParaRPr>
          </a:p>
          <a:p>
            <a:pPr algn="ctr" rtl="1"/>
            <a:r>
              <a:rPr lang="ar-EG" sz="2800" b="1" dirty="0" smtClean="0"/>
              <a:t>  </a:t>
            </a:r>
            <a:endParaRPr lang="ar-EG" sz="2800" b="1" dirty="0"/>
          </a:p>
          <a:p>
            <a:pPr lvl="0" algn="ctr" rtl="1"/>
            <a:r>
              <a:rPr lang="ar-EG" sz="2800" b="1" dirty="0" smtClean="0"/>
              <a:t> </a:t>
            </a:r>
            <a:endParaRPr lang="en-US" sz="2800" b="1" dirty="0">
              <a:latin typeface="Microsoft Uighur" panose="02000000000000000000" pitchFamily="2" charset="-78"/>
            </a:endParaRPr>
          </a:p>
          <a:p>
            <a:pPr algn="ctr" rtl="1"/>
            <a:endParaRPr lang="ar-EG" sz="2800" b="1" dirty="0" smtClean="0"/>
          </a:p>
          <a:p>
            <a:pPr algn="r" rtl="1"/>
            <a:endParaRPr lang="en-US" sz="2800" dirty="0">
              <a:latin typeface="Microsoft Uighur" panose="02000000000000000000" pitchFamily="2" charset="-78"/>
            </a:endParaRPr>
          </a:p>
        </p:txBody>
      </p:sp>
      <p:sp>
        <p:nvSpPr>
          <p:cNvPr id="3" name="TextBox 2">
            <a:extLst>
              <a:ext uri="{FF2B5EF4-FFF2-40B4-BE49-F238E27FC236}">
                <a16:creationId xmlns:a16="http://schemas.microsoft.com/office/drawing/2014/main" xmlns="" id="{4C0F408B-6FB7-447C-07FE-71BFB5EBA134}"/>
              </a:ext>
            </a:extLst>
          </p:cNvPr>
          <p:cNvSpPr txBox="1"/>
          <p:nvPr/>
        </p:nvSpPr>
        <p:spPr>
          <a:xfrm>
            <a:off x="2012135" y="2028680"/>
            <a:ext cx="9333930" cy="4370427"/>
          </a:xfrm>
          <a:prstGeom prst="rect">
            <a:avLst/>
          </a:prstGeom>
          <a:noFill/>
        </p:spPr>
        <p:txBody>
          <a:bodyPr wrap="square" rtlCol="0">
            <a:spAutoFit/>
          </a:bodyPr>
          <a:lstStyle/>
          <a:p>
            <a:pPr algn="r" rtl="1"/>
            <a:r>
              <a:rPr lang="ar-EG" sz="1400" dirty="0">
                <a:latin typeface="Alexandria" charset="0"/>
                <a:cs typeface="Alexandria" charset="0"/>
              </a:rPr>
              <a:t> </a:t>
            </a:r>
            <a:r>
              <a:rPr lang="ar-EG" sz="1400" b="1" dirty="0">
                <a:solidFill>
                  <a:srgbClr val="FF0000"/>
                </a:solidFill>
                <a:latin typeface="Alexandria" charset="0"/>
                <a:cs typeface="Alexandria" charset="0"/>
              </a:rPr>
              <a:t>الافتراضات :</a:t>
            </a:r>
          </a:p>
          <a:p>
            <a:pPr marL="285750" indent="-285750" algn="r" rtl="1">
              <a:buFont typeface="Wingdings" panose="05000000000000000000" pitchFamily="2" charset="2"/>
              <a:buChar char="Ø"/>
            </a:pPr>
            <a:r>
              <a:rPr lang="ar-EG" sz="1400" dirty="0">
                <a:latin typeface="Alexandria" charset="0"/>
                <a:cs typeface="Alexandria" charset="0"/>
              </a:rPr>
              <a:t>الناتج المحلي الإجمالي قبل التجارة الإلكترونية = 500 مليار دولار.</a:t>
            </a:r>
          </a:p>
          <a:p>
            <a:pPr marL="285750" indent="-285750" algn="r" rtl="1">
              <a:buFont typeface="Wingdings" panose="05000000000000000000" pitchFamily="2" charset="2"/>
              <a:buChar char="Ø"/>
            </a:pPr>
            <a:r>
              <a:rPr lang="ar-EG" sz="1400" dirty="0">
                <a:latin typeface="Alexandria" charset="0"/>
                <a:cs typeface="Alexandria" charset="0"/>
              </a:rPr>
              <a:t>التجارة الإلكترونية تساهم بنسبة 5% من النمو السنوي في الناتج المحلي الإجمالي.</a:t>
            </a:r>
          </a:p>
          <a:p>
            <a:pPr marL="285750" indent="-285750" algn="r" rtl="1">
              <a:buFont typeface="Wingdings" panose="05000000000000000000" pitchFamily="2" charset="2"/>
              <a:buChar char="Ø"/>
            </a:pPr>
            <a:r>
              <a:rPr lang="ar-EG" sz="1400" dirty="0">
                <a:latin typeface="Alexandria" charset="0"/>
                <a:cs typeface="Alexandria" charset="0"/>
              </a:rPr>
              <a:t>نسبة النمو السنوي الناتج عن التجارة الإلكترونية يمكن حسابها باستخدام معادلة:</a:t>
            </a:r>
          </a:p>
          <a:p>
            <a:pPr marL="285750" indent="-285750" algn="r" rtl="1">
              <a:buFont typeface="Wingdings" panose="05000000000000000000" pitchFamily="2" charset="2"/>
              <a:buChar char="Ø"/>
            </a:pPr>
            <a:r>
              <a:rPr lang="ar-EG" sz="1400" dirty="0">
                <a:latin typeface="Alexandria" charset="0"/>
                <a:cs typeface="Alexandria" charset="0"/>
              </a:rPr>
              <a:t>  </a:t>
            </a:r>
            <a:r>
              <a:rPr lang="en-MY" sz="1400" dirty="0">
                <a:latin typeface="Alexandria" charset="0"/>
                <a:cs typeface="Alexandria" charset="0"/>
              </a:rPr>
              <a:t>GDP Growth</a:t>
            </a:r>
            <a:r>
              <a:rPr lang="ar-EG" sz="1400" dirty="0">
                <a:latin typeface="Alexandria" charset="0"/>
                <a:cs typeface="Alexandria" charset="0"/>
              </a:rPr>
              <a:t>ا= المحلي الإجمالي الأساسي×النسبة المئوية للنمو</a:t>
            </a:r>
          </a:p>
          <a:p>
            <a:pPr algn="r" rtl="1"/>
            <a:r>
              <a:rPr lang="ar-EG" sz="1400" b="1" dirty="0">
                <a:solidFill>
                  <a:srgbClr val="FF0000"/>
                </a:solidFill>
                <a:latin typeface="Alexandria" charset="0"/>
                <a:cs typeface="Alexandria" charset="0"/>
              </a:rPr>
              <a:t>الحسابات:</a:t>
            </a:r>
          </a:p>
          <a:p>
            <a:pPr marL="285750" indent="-285750" algn="r" rtl="1">
              <a:buFont typeface="Arial" panose="020B0604020202020204" pitchFamily="34" charset="0"/>
              <a:buChar char="•"/>
            </a:pPr>
            <a:r>
              <a:rPr lang="ar-EG" sz="1400" dirty="0">
                <a:latin typeface="Alexandria" charset="0"/>
                <a:cs typeface="Alexandria" charset="0"/>
              </a:rPr>
              <a:t>الناتج المحلي الإجمالي بعد تأثير التجارة الإلكترونية: إذا كانت التجارة الإلكترونية تسهم بنسبة 5% من النمو السنوي، فإننا نضرب الناتج المحلي الإجمالي الأساسي في 5% للحصول على قيمة النمو: النمو السنوي الناتج عن التجارة الإلكترونية = 500 مليار دولار × 0.05 = 25 مليار دولار</a:t>
            </a:r>
          </a:p>
          <a:p>
            <a:pPr marL="285750" indent="-285750" algn="r" rtl="1">
              <a:buFont typeface="Arial" panose="020B0604020202020204" pitchFamily="34" charset="0"/>
              <a:buChar char="•"/>
            </a:pPr>
            <a:r>
              <a:rPr lang="ar-EG" sz="1400" dirty="0">
                <a:latin typeface="Alexandria" charset="0"/>
                <a:cs typeface="Alexandria" charset="0"/>
              </a:rPr>
              <a:t> النمو السنوي الناتج عن التجارة الإلكترونية=500مليار دولار×0.05=25مليار دولار </a:t>
            </a:r>
          </a:p>
          <a:p>
            <a:pPr marL="285750" indent="-285750" algn="r" rtl="1">
              <a:buFont typeface="Arial" panose="020B0604020202020204" pitchFamily="34" charset="0"/>
              <a:buChar char="•"/>
            </a:pPr>
            <a:r>
              <a:rPr lang="ar-EG" sz="1400" dirty="0">
                <a:latin typeface="Alexandria" charset="0"/>
                <a:cs typeface="Alexandria" charset="0"/>
              </a:rPr>
              <a:t>الناتج المحلي الإجمالي الإجمالي بعد تأثير التجارة الإلكترونية: بعد إضافة النمو الناتج عن التجارة الإلكترونية، يكون الناتج المحلي الإجمالي الجديد كما يلي:</a:t>
            </a:r>
          </a:p>
          <a:p>
            <a:pPr marL="285750" indent="-285750" algn="r" rtl="1">
              <a:buFont typeface="Arial" panose="020B0604020202020204" pitchFamily="34" charset="0"/>
              <a:buChar char="•"/>
            </a:pPr>
            <a:r>
              <a:rPr lang="ar-EG" sz="1400" dirty="0">
                <a:latin typeface="Alexandria" charset="0"/>
                <a:cs typeface="Alexandria" charset="0"/>
              </a:rPr>
              <a:t> الناتج المحلي الإجمالي الجديد = 500 مليار دولار + 25 مليار دولار = 525 مليار دولار الناتج المحلي الإجمالي الجديد=500مليار دولار+25مليار دولار=525مليار دولار</a:t>
            </a:r>
          </a:p>
          <a:p>
            <a:pPr algn="r"/>
            <a:r>
              <a:rPr lang="ar-EG" sz="1400" b="1" dirty="0">
                <a:solidFill>
                  <a:srgbClr val="FF0000"/>
                </a:solidFill>
                <a:latin typeface="Alexandria" charset="0"/>
                <a:cs typeface="Alexandria" charset="0"/>
              </a:rPr>
              <a:t>الاستنتاج:</a:t>
            </a:r>
          </a:p>
          <a:p>
            <a:pPr algn="r"/>
            <a:r>
              <a:rPr lang="ar-EG" sz="1400" b="1" dirty="0">
                <a:latin typeface="Alexandria" charset="0"/>
                <a:cs typeface="Alexandria" charset="0"/>
              </a:rPr>
              <a:t>بناءً على هذا المثال، يمكن القول أن التجارة الإلكترونية ساهمت في زيادة الناتج المحلي الإجمالي بمقدار 25 مليار دولار، مما رفع الناتج المحلي الإجمالي من 500 مليار دولار إلى 525 مليار دولار</a:t>
            </a:r>
            <a:r>
              <a:rPr lang="ar-EG" sz="1400" dirty="0" smtClean="0"/>
              <a:t>.</a:t>
            </a:r>
            <a:endParaRPr lang="ar-EG" sz="1400" dirty="0"/>
          </a:p>
          <a:p>
            <a:pPr algn="r"/>
            <a:endParaRPr lang="ar-EG" sz="2000" dirty="0"/>
          </a:p>
          <a:p>
            <a:pPr algn="r"/>
            <a:endParaRPr lang="ar-EG" sz="2400" dirty="0" smtClean="0"/>
          </a:p>
          <a:p>
            <a:pPr lvl="0" algn="just" rtl="1"/>
            <a:endParaRPr lang="en-MY" sz="2400" dirty="0">
              <a:solidFill>
                <a:srgbClr val="C00000"/>
              </a:solidFill>
            </a:endParaRPr>
          </a:p>
        </p:txBody>
      </p:sp>
      <p:pic>
        <p:nvPicPr>
          <p:cNvPr id="4" name="Picture 3"/>
          <p:cNvPicPr>
            <a:picLocks noChangeAspect="1"/>
          </p:cNvPicPr>
          <p:nvPr/>
        </p:nvPicPr>
        <p:blipFill>
          <a:blip r:embed="rId3"/>
          <a:stretch>
            <a:fillRect/>
          </a:stretch>
        </p:blipFill>
        <p:spPr>
          <a:xfrm>
            <a:off x="1806281" y="2028680"/>
            <a:ext cx="2466975" cy="1208057"/>
          </a:xfrm>
          <a:prstGeom prst="rect">
            <a:avLst/>
          </a:prstGeom>
        </p:spPr>
      </p:pic>
      <p:pic>
        <p:nvPicPr>
          <p:cNvPr id="6" name="Picture 5"/>
          <p:cNvPicPr>
            <a:picLocks noChangeAspect="1"/>
          </p:cNvPicPr>
          <p:nvPr/>
        </p:nvPicPr>
        <p:blipFill>
          <a:blip r:embed="rId4"/>
          <a:stretch>
            <a:fillRect/>
          </a:stretch>
        </p:blipFill>
        <p:spPr>
          <a:xfrm>
            <a:off x="0" y="3359679"/>
            <a:ext cx="2264294" cy="1841713"/>
          </a:xfrm>
          <a:prstGeom prst="rect">
            <a:avLst/>
          </a:prstGeom>
        </p:spPr>
      </p:pic>
    </p:spTree>
    <p:extLst>
      <p:ext uri="{BB962C8B-B14F-4D97-AF65-F5344CB8AC3E}">
        <p14:creationId xmlns:p14="http://schemas.microsoft.com/office/powerpoint/2010/main" val="218816464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80432" y="1595804"/>
            <a:ext cx="11174506" cy="39724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1787332" y="1506956"/>
            <a:ext cx="11053972" cy="2246769"/>
          </a:xfrm>
          <a:prstGeom prst="rect">
            <a:avLst/>
          </a:prstGeom>
          <a:noFill/>
        </p:spPr>
        <p:txBody>
          <a:bodyPr wrap="square" rtlCol="0">
            <a:spAutoFit/>
          </a:bodyPr>
          <a:lstStyle/>
          <a:p>
            <a:pPr lvl="0" algn="ctr" rtl="1"/>
            <a:r>
              <a:rPr lang="ar-EG" sz="2800" b="1" dirty="0" smtClean="0">
                <a:solidFill>
                  <a:srgbClr val="C00000"/>
                </a:solidFill>
                <a:latin typeface="Calibri" panose="020F0502020204030204" pitchFamily="34" charset="0"/>
                <a:cs typeface="Calibri" panose="020F0502020204030204" pitchFamily="34" charset="0"/>
              </a:rPr>
              <a:t>2. تحليل </a:t>
            </a:r>
            <a:r>
              <a:rPr lang="ar-EG" sz="2800" b="1" dirty="0">
                <a:solidFill>
                  <a:srgbClr val="C00000"/>
                </a:solidFill>
                <a:latin typeface="Calibri" panose="020F0502020204030204" pitchFamily="34" charset="0"/>
                <a:cs typeface="Calibri" panose="020F0502020204030204" pitchFamily="34" charset="0"/>
              </a:rPr>
              <a:t>الآثار الاقتصادية للتجارة الإلكترونية على الدخل القومي</a:t>
            </a:r>
            <a:endParaRPr lang="en-MY" sz="2800" b="1" dirty="0">
              <a:solidFill>
                <a:srgbClr val="C00000"/>
              </a:solidFill>
              <a:latin typeface="Calibri" panose="020F0502020204030204" pitchFamily="34" charset="0"/>
              <a:cs typeface="Calibri" panose="020F0502020204030204" pitchFamily="34" charset="0"/>
            </a:endParaRPr>
          </a:p>
          <a:p>
            <a:pPr algn="ctr" rtl="1"/>
            <a:r>
              <a:rPr lang="ar-EG" sz="2800" b="1" dirty="0" smtClean="0"/>
              <a:t>  </a:t>
            </a:r>
            <a:endParaRPr lang="ar-EG" sz="2800" b="1" dirty="0"/>
          </a:p>
          <a:p>
            <a:pPr lvl="0" algn="ctr" rtl="1"/>
            <a:r>
              <a:rPr lang="ar-EG" sz="2800" b="1" dirty="0" smtClean="0"/>
              <a:t> </a:t>
            </a:r>
            <a:endParaRPr lang="en-US" sz="2800" b="1" dirty="0">
              <a:latin typeface="Microsoft Uighur" panose="02000000000000000000" pitchFamily="2" charset="-78"/>
            </a:endParaRPr>
          </a:p>
          <a:p>
            <a:pPr algn="ctr" rtl="1"/>
            <a:endParaRPr lang="ar-EG" sz="2800" b="1" dirty="0" smtClean="0"/>
          </a:p>
          <a:p>
            <a:pPr algn="r" rtl="1"/>
            <a:endParaRPr lang="en-US" sz="2800" dirty="0">
              <a:latin typeface="Microsoft Uighur" panose="02000000000000000000" pitchFamily="2" charset="-78"/>
            </a:endParaRPr>
          </a:p>
        </p:txBody>
      </p:sp>
      <p:sp>
        <p:nvSpPr>
          <p:cNvPr id="3" name="TextBox 2">
            <a:extLst>
              <a:ext uri="{FF2B5EF4-FFF2-40B4-BE49-F238E27FC236}">
                <a16:creationId xmlns:a16="http://schemas.microsoft.com/office/drawing/2014/main" xmlns="" id="{4C0F408B-6FB7-447C-07FE-71BFB5EBA134}"/>
              </a:ext>
            </a:extLst>
          </p:cNvPr>
          <p:cNvSpPr txBox="1"/>
          <p:nvPr/>
        </p:nvSpPr>
        <p:spPr>
          <a:xfrm>
            <a:off x="2185060" y="1946891"/>
            <a:ext cx="9046364" cy="5201424"/>
          </a:xfrm>
          <a:prstGeom prst="rect">
            <a:avLst/>
          </a:prstGeom>
          <a:noFill/>
        </p:spPr>
        <p:txBody>
          <a:bodyPr wrap="square" rtlCol="0">
            <a:spAutoFit/>
          </a:bodyPr>
          <a:lstStyle/>
          <a:p>
            <a:pPr algn="r" rtl="1"/>
            <a:r>
              <a:rPr lang="ar-EG" sz="1400" dirty="0">
                <a:latin typeface="Alexandria" charset="0"/>
                <a:cs typeface="Alexandria" charset="0"/>
              </a:rPr>
              <a:t> </a:t>
            </a:r>
            <a:r>
              <a:rPr lang="ar-EG" sz="1400" b="1" dirty="0">
                <a:solidFill>
                  <a:srgbClr val="FF0000"/>
                </a:solidFill>
                <a:latin typeface="Alexandria" charset="0"/>
                <a:cs typeface="Alexandria" charset="0"/>
              </a:rPr>
              <a:t>الافتراضات:</a:t>
            </a:r>
          </a:p>
          <a:p>
            <a:pPr marL="285750" indent="-285750" algn="r" rtl="1">
              <a:buFont typeface="Wingdings" panose="05000000000000000000" pitchFamily="2" charset="2"/>
              <a:buChar char="Ø"/>
            </a:pPr>
            <a:r>
              <a:rPr lang="ar-EG" sz="1400" dirty="0">
                <a:latin typeface="Alexandria" charset="0"/>
                <a:cs typeface="Alexandria" charset="0"/>
              </a:rPr>
              <a:t> الدخل القومي الأساسي قبل التجارة الإلكترونية = 800 مليار دولار.</a:t>
            </a:r>
          </a:p>
          <a:p>
            <a:pPr marL="285750" indent="-285750" algn="r" rtl="1">
              <a:buFont typeface="Wingdings" panose="05000000000000000000" pitchFamily="2" charset="2"/>
              <a:buChar char="Ø"/>
            </a:pPr>
            <a:r>
              <a:rPr lang="ar-EG" sz="1400" dirty="0">
                <a:latin typeface="Alexandria" charset="0"/>
                <a:cs typeface="Alexandria" charset="0"/>
              </a:rPr>
              <a:t> التجارة الإلكترونية تؤدي إلى زيادة بنسبة 3% سنويًا في الدخل القومي.</a:t>
            </a:r>
          </a:p>
          <a:p>
            <a:pPr marL="285750" indent="-285750" algn="r" rtl="1">
              <a:buFont typeface="Wingdings" panose="05000000000000000000" pitchFamily="2" charset="2"/>
              <a:buChar char="Ø"/>
            </a:pPr>
            <a:r>
              <a:rPr lang="ar-EG" sz="1400" dirty="0">
                <a:latin typeface="Alexandria" charset="0"/>
                <a:cs typeface="Alexandria" charset="0"/>
              </a:rPr>
              <a:t> التأثير المباشر للتجارة الإلكترونية على الدخل القومي: التجارة الإلكترونية تساهم في زيادة الإنتاجية، حيث يتمكن الأفراد والشركات من الوصول إلى أسواق جديدة، وزيادة الإيرادات من التجارة الدولية والمحلية.</a:t>
            </a:r>
          </a:p>
          <a:p>
            <a:pPr algn="r" rtl="1"/>
            <a:r>
              <a:rPr lang="ar-EG" sz="1400" dirty="0">
                <a:latin typeface="Alexandria" charset="0"/>
                <a:cs typeface="Alexandria" charset="0"/>
              </a:rPr>
              <a:t> </a:t>
            </a:r>
            <a:r>
              <a:rPr lang="ar-EG" sz="1400" b="1" dirty="0">
                <a:solidFill>
                  <a:srgbClr val="FF0000"/>
                </a:solidFill>
                <a:latin typeface="Alexandria" charset="0"/>
                <a:cs typeface="Alexandria" charset="0"/>
              </a:rPr>
              <a:t>المعادلة المستخدمة:</a:t>
            </a:r>
          </a:p>
          <a:p>
            <a:pPr algn="r" rtl="1"/>
            <a:r>
              <a:rPr lang="ar-EG" sz="1400" dirty="0">
                <a:latin typeface="Alexandria" charset="0"/>
                <a:cs typeface="Alexandria" charset="0"/>
              </a:rPr>
              <a:t> لحساب التغيير في الدخل القومي نتيجة للتجارة الإلكترونية، نستخدم المعادلة التالية:</a:t>
            </a:r>
          </a:p>
          <a:p>
            <a:pPr marL="285750" indent="-285750" algn="r" rtl="1">
              <a:buFont typeface="Wingdings" panose="05000000000000000000" pitchFamily="2" charset="2"/>
              <a:buChar char="ü"/>
            </a:pPr>
            <a:r>
              <a:rPr lang="ar-EG" sz="1400" dirty="0">
                <a:latin typeface="Alexandria" charset="0"/>
                <a:cs typeface="Alexandria" charset="0"/>
              </a:rPr>
              <a:t> التغيير في الدخل القومي = الدخل القومي الأساسي × نسبة تأثير التجارة الإلكترونية التغيير في الدخل القومي=الدخل القومي الأساسي×نسبة تأثير التجارة الإلكترونية الحسابات: التأثير على الدخل القومي نتيجة للتجارة الإلكترونية: بما أن التجارة الإلكترونية تؤدي إلى زيادة بنسبة 3% في الدخل القومي، نقوم بحساب هذا التغيير على النحو التالي: </a:t>
            </a:r>
            <a:endParaRPr lang="ar-EG" sz="1400" dirty="0" smtClean="0">
              <a:latin typeface="Alexandria" charset="0"/>
              <a:cs typeface="Alexandria" charset="0"/>
            </a:endParaRPr>
          </a:p>
          <a:p>
            <a:pPr marL="285750" indent="-285750" algn="r" rtl="1">
              <a:buFont typeface="Wingdings" panose="05000000000000000000" pitchFamily="2" charset="2"/>
              <a:buChar char="ü"/>
            </a:pPr>
            <a:r>
              <a:rPr lang="ar-EG" sz="1400" dirty="0" smtClean="0">
                <a:latin typeface="Alexandria" charset="0"/>
                <a:cs typeface="Alexandria" charset="0"/>
              </a:rPr>
              <a:t>التغيير</a:t>
            </a:r>
            <a:r>
              <a:rPr lang="ar-EG" sz="1400" dirty="0">
                <a:latin typeface="Alexandria" charset="0"/>
                <a:cs typeface="Alexandria" charset="0"/>
              </a:rPr>
              <a:t> في الدخل القومي = 800 مليار دولار × 0.03 = 24 مليار دولار التغيير في الدخل القومي=800مليار دولار×0.03=24مليار دولار الدخل القومي بعد التأثير:</a:t>
            </a:r>
          </a:p>
          <a:p>
            <a:pPr marL="285750" indent="-285750" algn="r" rtl="1">
              <a:buFont typeface="Wingdings" panose="05000000000000000000" pitchFamily="2" charset="2"/>
              <a:buChar char="ü"/>
            </a:pPr>
            <a:r>
              <a:rPr lang="ar-EG" sz="1400" dirty="0">
                <a:latin typeface="Alexandria" charset="0"/>
                <a:cs typeface="Alexandria" charset="0"/>
              </a:rPr>
              <a:t> بعد إضافة التغيير الناتج عن التجارة الإلكترونية إلى الدخل القومي الأساسي، نحصل على الدخل القومي الجديد: الدخل القومي الجديد = 800 مليار دولار + 24 مليار دولار = 824 مليار دولار الدخل القومي الجديد=800مليار دولار+24مليار دولار=824مليار دولار</a:t>
            </a:r>
          </a:p>
          <a:p>
            <a:pPr algn="r" rtl="1"/>
            <a:r>
              <a:rPr lang="ar-EG" sz="1400" dirty="0">
                <a:latin typeface="Alexandria" charset="0"/>
                <a:cs typeface="Alexandria" charset="0"/>
              </a:rPr>
              <a:t> الاستنتاج: الدخل القومي بعد تأثير التجارة الإلكترونية يزيد إلى 824 مليار دولار بعد إضافة تأثير التجارة الإلكترونية. </a:t>
            </a:r>
            <a:endParaRPr lang="ar-EG" sz="1400" dirty="0" smtClean="0">
              <a:latin typeface="Alexandria" charset="0"/>
              <a:cs typeface="Alexandria" charset="0"/>
            </a:endParaRPr>
          </a:p>
          <a:p>
            <a:pPr algn="r" rtl="1"/>
            <a:r>
              <a:rPr lang="ar-EG" sz="1400" b="1" dirty="0" smtClean="0">
                <a:latin typeface="Alexandria" charset="0"/>
                <a:cs typeface="Alexandria" charset="0"/>
              </a:rPr>
              <a:t>هذا </a:t>
            </a:r>
            <a:r>
              <a:rPr lang="ar-EG" sz="1400" b="1" dirty="0">
                <a:latin typeface="Alexandria" charset="0"/>
                <a:cs typeface="Alexandria" charset="0"/>
              </a:rPr>
              <a:t>النمو يشير إلى زيادة في الإنتاج الوطني نتيجة لانخفاض التكاليف، وتحسين الإنتاجية، وزيادة التجارة عبر الإنترنت</a:t>
            </a:r>
            <a:r>
              <a:rPr lang="ar-EG" b="1" dirty="0"/>
              <a:t>.</a:t>
            </a:r>
            <a:endParaRPr lang="ar-EG" sz="2000" dirty="0"/>
          </a:p>
          <a:p>
            <a:pPr algn="r" rtl="1"/>
            <a:endParaRPr lang="ar-EG" dirty="0"/>
          </a:p>
          <a:p>
            <a:pPr algn="r"/>
            <a:endParaRPr lang="ar-EG" dirty="0" smtClean="0"/>
          </a:p>
          <a:p>
            <a:pPr algn="r"/>
            <a:endParaRPr lang="ar-EG" sz="2000" dirty="0"/>
          </a:p>
          <a:p>
            <a:pPr algn="r"/>
            <a:endParaRPr lang="ar-EG" sz="2400" dirty="0" smtClean="0"/>
          </a:p>
          <a:p>
            <a:pPr lvl="0" algn="just" rtl="1"/>
            <a:endParaRPr lang="en-MY" sz="2400" dirty="0">
              <a:solidFill>
                <a:srgbClr val="C00000"/>
              </a:solidFill>
            </a:endParaRPr>
          </a:p>
        </p:txBody>
      </p:sp>
      <p:pic>
        <p:nvPicPr>
          <p:cNvPr id="4" name="Picture 3"/>
          <p:cNvPicPr>
            <a:picLocks noChangeAspect="1"/>
          </p:cNvPicPr>
          <p:nvPr/>
        </p:nvPicPr>
        <p:blipFill>
          <a:blip r:embed="rId3"/>
          <a:stretch>
            <a:fillRect/>
          </a:stretch>
        </p:blipFill>
        <p:spPr>
          <a:xfrm>
            <a:off x="-178130" y="1730840"/>
            <a:ext cx="2663702" cy="1344909"/>
          </a:xfrm>
          <a:prstGeom prst="rect">
            <a:avLst/>
          </a:prstGeom>
        </p:spPr>
      </p:pic>
      <p:pic>
        <p:nvPicPr>
          <p:cNvPr id="6" name="Picture 5"/>
          <p:cNvPicPr>
            <a:picLocks noChangeAspect="1"/>
          </p:cNvPicPr>
          <p:nvPr/>
        </p:nvPicPr>
        <p:blipFill>
          <a:blip r:embed="rId4"/>
          <a:stretch>
            <a:fillRect/>
          </a:stretch>
        </p:blipFill>
        <p:spPr>
          <a:xfrm>
            <a:off x="-622551" y="3088661"/>
            <a:ext cx="2807611" cy="1600200"/>
          </a:xfrm>
          <a:prstGeom prst="rect">
            <a:avLst/>
          </a:prstGeom>
        </p:spPr>
      </p:pic>
      <p:pic>
        <p:nvPicPr>
          <p:cNvPr id="8" name="Picture 7"/>
          <p:cNvPicPr>
            <a:picLocks noChangeAspect="1"/>
          </p:cNvPicPr>
          <p:nvPr/>
        </p:nvPicPr>
        <p:blipFill>
          <a:blip r:embed="rId5"/>
          <a:stretch>
            <a:fillRect/>
          </a:stretch>
        </p:blipFill>
        <p:spPr>
          <a:xfrm>
            <a:off x="-622551" y="4683485"/>
            <a:ext cx="2619375" cy="1430070"/>
          </a:xfrm>
          <a:prstGeom prst="rect">
            <a:avLst/>
          </a:prstGeom>
        </p:spPr>
      </p:pic>
    </p:spTree>
    <p:extLst>
      <p:ext uri="{BB962C8B-B14F-4D97-AF65-F5344CB8AC3E}">
        <p14:creationId xmlns:p14="http://schemas.microsoft.com/office/powerpoint/2010/main" val="2377836192"/>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2156346" y="1595804"/>
            <a:ext cx="9075534" cy="38223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1333001" y="1595804"/>
            <a:ext cx="11053972" cy="1815882"/>
          </a:xfrm>
          <a:prstGeom prst="rect">
            <a:avLst/>
          </a:prstGeom>
          <a:noFill/>
        </p:spPr>
        <p:txBody>
          <a:bodyPr wrap="square" rtlCol="0">
            <a:spAutoFit/>
          </a:bodyPr>
          <a:lstStyle/>
          <a:p>
            <a:pPr lvl="0" algn="ctr" rtl="1"/>
            <a:r>
              <a:rPr lang="ar-EG" sz="2400" b="1" dirty="0" smtClean="0">
                <a:solidFill>
                  <a:srgbClr val="C00000"/>
                </a:solidFill>
                <a:latin typeface="Calibri" panose="020F0502020204030204" pitchFamily="34" charset="0"/>
                <a:cs typeface="Calibri" panose="020F0502020204030204" pitchFamily="34" charset="0"/>
              </a:rPr>
              <a:t>3. تحليل </a:t>
            </a:r>
            <a:r>
              <a:rPr lang="ar-EG" sz="2400" b="1" dirty="0">
                <a:solidFill>
                  <a:srgbClr val="C00000"/>
                </a:solidFill>
                <a:latin typeface="Calibri" panose="020F0502020204030204" pitchFamily="34" charset="0"/>
                <a:cs typeface="Calibri" panose="020F0502020204030204" pitchFamily="34" charset="0"/>
              </a:rPr>
              <a:t>الآثار الاقتصادية للتجارة الإلكترونية على صادرات السلع والخدمات  </a:t>
            </a:r>
          </a:p>
          <a:p>
            <a:pPr lvl="0" algn="ctr" rtl="1"/>
            <a:r>
              <a:rPr lang="ar-EG" sz="2800" b="1" dirty="0" smtClean="0"/>
              <a:t> </a:t>
            </a:r>
            <a:endParaRPr lang="en-US" sz="2800" b="1" dirty="0">
              <a:latin typeface="Microsoft Uighur" panose="02000000000000000000" pitchFamily="2" charset="-78"/>
            </a:endParaRPr>
          </a:p>
          <a:p>
            <a:pPr algn="ctr" rtl="1"/>
            <a:endParaRPr lang="ar-EG" sz="2800" b="1" dirty="0" smtClean="0"/>
          </a:p>
          <a:p>
            <a:pPr algn="r" rtl="1"/>
            <a:endParaRPr lang="en-US" sz="2800" dirty="0">
              <a:latin typeface="Microsoft Uighur" panose="02000000000000000000" pitchFamily="2" charset="-78"/>
            </a:endParaRPr>
          </a:p>
        </p:txBody>
      </p:sp>
      <p:sp>
        <p:nvSpPr>
          <p:cNvPr id="3" name="TextBox 2">
            <a:extLst>
              <a:ext uri="{FF2B5EF4-FFF2-40B4-BE49-F238E27FC236}">
                <a16:creationId xmlns:a16="http://schemas.microsoft.com/office/drawing/2014/main" xmlns="" id="{4C0F408B-6FB7-447C-07FE-71BFB5EBA134}"/>
              </a:ext>
            </a:extLst>
          </p:cNvPr>
          <p:cNvSpPr txBox="1"/>
          <p:nvPr/>
        </p:nvSpPr>
        <p:spPr>
          <a:xfrm>
            <a:off x="3384646" y="2040468"/>
            <a:ext cx="7298594" cy="4401205"/>
          </a:xfrm>
          <a:prstGeom prst="rect">
            <a:avLst/>
          </a:prstGeom>
          <a:noFill/>
        </p:spPr>
        <p:txBody>
          <a:bodyPr wrap="square" rtlCol="0">
            <a:spAutoFit/>
          </a:bodyPr>
          <a:lstStyle/>
          <a:p>
            <a:pPr algn="just" rtl="1"/>
            <a:r>
              <a:rPr lang="ar-EG" sz="1600" b="1" dirty="0">
                <a:solidFill>
                  <a:srgbClr val="FF0000"/>
                </a:solidFill>
                <a:latin typeface="Alexandria" charset="0"/>
                <a:cs typeface="Alexandria" charset="0"/>
              </a:rPr>
              <a:t>المعطيات: </a:t>
            </a:r>
          </a:p>
          <a:p>
            <a:pPr algn="just" rtl="1"/>
            <a:r>
              <a:rPr lang="ar-EG" sz="1600" dirty="0">
                <a:latin typeface="Alexandria" charset="0"/>
                <a:cs typeface="Alexandria" charset="0"/>
              </a:rPr>
              <a:t>الصادرات الحالية (قبل التجارة الإلكترونية) = 500 مليون دولار. </a:t>
            </a:r>
          </a:p>
          <a:p>
            <a:pPr algn="just" rtl="1"/>
            <a:r>
              <a:rPr lang="ar-EG" sz="1600" dirty="0">
                <a:latin typeface="Alexandria" charset="0"/>
                <a:cs typeface="Alexandria" charset="0"/>
              </a:rPr>
              <a:t>الزيادة السنوية بسبب التجارة الإلكترونية = 10% من الصادرات الحالية. </a:t>
            </a:r>
          </a:p>
          <a:p>
            <a:pPr algn="just" rtl="1"/>
            <a:r>
              <a:rPr lang="ar-EG" sz="1600" b="1" dirty="0">
                <a:solidFill>
                  <a:srgbClr val="FF0000"/>
                </a:solidFill>
                <a:latin typeface="Alexandria" charset="0"/>
                <a:cs typeface="Alexandria" charset="0"/>
              </a:rPr>
              <a:t>الحسابات:</a:t>
            </a:r>
          </a:p>
          <a:p>
            <a:pPr algn="just" rtl="1"/>
            <a:r>
              <a:rPr lang="ar-EG" sz="1600" dirty="0">
                <a:latin typeface="Alexandria" charset="0"/>
                <a:cs typeface="Alexandria" charset="0"/>
              </a:rPr>
              <a:t> الزيادة في الصادرات نتيجة للتجارة الإلكترونية: الزيادة في الصادرات = 500 مليون دولار × 0.10 = 50 مليون دولار الزيادة في الصادرات=500مليون دولار×0.10=50مليون دولار الصادرات بعد تأثير التجارة الإلكترونية: الصادرات الجديدة = 500 مليون دولار + 50 مليون دولار = 550 مليون دولار الصادرات الجديدة=500مليون دولار+50مليون دولار=550مليون دولار 6.</a:t>
            </a:r>
          </a:p>
          <a:p>
            <a:pPr algn="just" rtl="1"/>
            <a:r>
              <a:rPr lang="ar-EG" sz="1600" b="1" dirty="0">
                <a:solidFill>
                  <a:srgbClr val="FF0000"/>
                </a:solidFill>
                <a:latin typeface="Alexandria" charset="0"/>
                <a:cs typeface="Alexandria" charset="0"/>
              </a:rPr>
              <a:t> الاستنتاج: </a:t>
            </a:r>
          </a:p>
          <a:p>
            <a:pPr algn="just" rtl="1"/>
            <a:r>
              <a:rPr lang="ar-EG" sz="1600" dirty="0">
                <a:latin typeface="Alexandria" charset="0"/>
                <a:cs typeface="Alexandria" charset="0"/>
              </a:rPr>
              <a:t>تظهر الحسابات أن التجارة الإلكترونية تؤدي إلى زيادة صادرات السلع والخدمات بمقدار 50 مليون دولار، مما يعكس الفائدة التي تعود على الاقتصاد من خلال توفير الوصول إلى أسواق جديدة وزيادة القدرة التنافسية. التجارة الإلكترونية تساهم في تعزيز النمو الاقتصادي عبر زيادة إيرادات الصادرات وتحسين الكفاءة في العمليات التجارية</a:t>
            </a:r>
            <a:r>
              <a:rPr lang="ar-EG" sz="2000" dirty="0"/>
              <a:t>.</a:t>
            </a:r>
            <a:endParaRPr lang="ar-EG" dirty="0" smtClean="0"/>
          </a:p>
          <a:p>
            <a:pPr algn="r"/>
            <a:endParaRPr lang="ar-EG" sz="2000" dirty="0"/>
          </a:p>
          <a:p>
            <a:pPr algn="r"/>
            <a:endParaRPr lang="ar-EG" sz="2400" dirty="0" smtClean="0"/>
          </a:p>
          <a:p>
            <a:pPr lvl="0" algn="just" rtl="1"/>
            <a:endParaRPr lang="en-MY" sz="2400" dirty="0">
              <a:solidFill>
                <a:srgbClr val="C00000"/>
              </a:solidFill>
            </a:endParaRPr>
          </a:p>
        </p:txBody>
      </p:sp>
      <p:pic>
        <p:nvPicPr>
          <p:cNvPr id="4" name="Picture 3"/>
          <p:cNvPicPr>
            <a:picLocks noChangeAspect="1"/>
          </p:cNvPicPr>
          <p:nvPr/>
        </p:nvPicPr>
        <p:blipFill>
          <a:blip r:embed="rId3"/>
          <a:stretch>
            <a:fillRect/>
          </a:stretch>
        </p:blipFill>
        <p:spPr>
          <a:xfrm>
            <a:off x="2229553" y="2028008"/>
            <a:ext cx="2619375" cy="1055493"/>
          </a:xfrm>
          <a:prstGeom prst="rect">
            <a:avLst/>
          </a:prstGeom>
        </p:spPr>
      </p:pic>
      <p:pic>
        <p:nvPicPr>
          <p:cNvPr id="6" name="Picture 5"/>
          <p:cNvPicPr>
            <a:picLocks noChangeAspect="1"/>
          </p:cNvPicPr>
          <p:nvPr/>
        </p:nvPicPr>
        <p:blipFill>
          <a:blip r:embed="rId4"/>
          <a:stretch>
            <a:fillRect/>
          </a:stretch>
        </p:blipFill>
        <p:spPr>
          <a:xfrm>
            <a:off x="647566" y="3051521"/>
            <a:ext cx="2502492" cy="1817362"/>
          </a:xfrm>
          <a:prstGeom prst="rect">
            <a:avLst/>
          </a:prstGeom>
        </p:spPr>
      </p:pic>
    </p:spTree>
    <p:extLst>
      <p:ext uri="{BB962C8B-B14F-4D97-AF65-F5344CB8AC3E}">
        <p14:creationId xmlns:p14="http://schemas.microsoft.com/office/powerpoint/2010/main" val="2213514531"/>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590037" cy="354940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459726" y="1556221"/>
            <a:ext cx="11053972" cy="2246769"/>
          </a:xfrm>
          <a:prstGeom prst="rect">
            <a:avLst/>
          </a:prstGeom>
          <a:noFill/>
        </p:spPr>
        <p:txBody>
          <a:bodyPr wrap="square" rtlCol="0">
            <a:spAutoFit/>
          </a:bodyPr>
          <a:lstStyle/>
          <a:p>
            <a:pPr lvl="0" algn="ctr" rtl="1"/>
            <a:r>
              <a:rPr lang="ar-EG" sz="2800" b="1" dirty="0" smtClean="0">
                <a:solidFill>
                  <a:srgbClr val="C00000"/>
                </a:solidFill>
                <a:latin typeface="Calibri" panose="020F0502020204030204" pitchFamily="34" charset="0"/>
                <a:cs typeface="Calibri" panose="020F0502020204030204" pitchFamily="34" charset="0"/>
              </a:rPr>
              <a:t>4. تحليل </a:t>
            </a:r>
            <a:r>
              <a:rPr lang="ar-EG" sz="2800" b="1" dirty="0">
                <a:solidFill>
                  <a:srgbClr val="C00000"/>
                </a:solidFill>
                <a:latin typeface="Calibri" panose="020F0502020204030204" pitchFamily="34" charset="0"/>
                <a:cs typeface="Calibri" panose="020F0502020204030204" pitchFamily="34" charset="0"/>
              </a:rPr>
              <a:t>الآثار الاقتصادية للتجارة الإلكترونية على واردات السلع والخدمات</a:t>
            </a:r>
            <a:endParaRPr lang="en-MY" sz="2800" b="1" dirty="0">
              <a:solidFill>
                <a:srgbClr val="C00000"/>
              </a:solidFill>
              <a:latin typeface="Calibri" panose="020F0502020204030204" pitchFamily="34" charset="0"/>
              <a:cs typeface="Calibri" panose="020F0502020204030204" pitchFamily="34" charset="0"/>
            </a:endParaRPr>
          </a:p>
          <a:p>
            <a:pPr algn="ctr" rtl="1"/>
            <a:r>
              <a:rPr lang="ar-EG" sz="2800" b="1" dirty="0" smtClean="0"/>
              <a:t>  </a:t>
            </a:r>
            <a:endParaRPr lang="ar-EG" sz="2800" b="1" dirty="0"/>
          </a:p>
          <a:p>
            <a:pPr lvl="0" algn="ctr" rtl="1"/>
            <a:r>
              <a:rPr lang="ar-EG" sz="2800" b="1" dirty="0" smtClean="0"/>
              <a:t> </a:t>
            </a:r>
            <a:endParaRPr lang="en-US" sz="2800" b="1" dirty="0">
              <a:latin typeface="Microsoft Uighur" panose="02000000000000000000" pitchFamily="2" charset="-78"/>
            </a:endParaRPr>
          </a:p>
          <a:p>
            <a:pPr algn="ctr" rtl="1"/>
            <a:endParaRPr lang="ar-EG" sz="2800" b="1" dirty="0" smtClean="0"/>
          </a:p>
          <a:p>
            <a:pPr algn="r" rtl="1"/>
            <a:endParaRPr lang="en-US" sz="2800" dirty="0">
              <a:latin typeface="Microsoft Uighur" panose="02000000000000000000" pitchFamily="2" charset="-78"/>
            </a:endParaRPr>
          </a:p>
        </p:txBody>
      </p:sp>
      <p:sp>
        <p:nvSpPr>
          <p:cNvPr id="3" name="TextBox 2">
            <a:extLst>
              <a:ext uri="{FF2B5EF4-FFF2-40B4-BE49-F238E27FC236}">
                <a16:creationId xmlns:a16="http://schemas.microsoft.com/office/drawing/2014/main" xmlns="" id="{4C0F408B-6FB7-447C-07FE-71BFB5EBA134}"/>
              </a:ext>
            </a:extLst>
          </p:cNvPr>
          <p:cNvSpPr txBox="1"/>
          <p:nvPr/>
        </p:nvSpPr>
        <p:spPr>
          <a:xfrm>
            <a:off x="1678675" y="2040468"/>
            <a:ext cx="8870378" cy="4431983"/>
          </a:xfrm>
          <a:prstGeom prst="rect">
            <a:avLst/>
          </a:prstGeom>
          <a:noFill/>
        </p:spPr>
        <p:txBody>
          <a:bodyPr wrap="square" rtlCol="0">
            <a:spAutoFit/>
          </a:bodyPr>
          <a:lstStyle/>
          <a:p>
            <a:pPr algn="r"/>
            <a:r>
              <a:rPr lang="ar-EG" sz="1600" b="1" dirty="0">
                <a:solidFill>
                  <a:srgbClr val="FF0000"/>
                </a:solidFill>
                <a:latin typeface="Alexandria" charset="0"/>
                <a:cs typeface="Alexandria" charset="0"/>
              </a:rPr>
              <a:t>المعطيات: </a:t>
            </a:r>
          </a:p>
          <a:p>
            <a:pPr marL="457200" indent="-457200" algn="r" rtl="1">
              <a:buFont typeface="Arial" panose="020B0604020202020204" pitchFamily="34" charset="0"/>
              <a:buChar char="•"/>
            </a:pPr>
            <a:r>
              <a:rPr lang="ar-EG" sz="1600" dirty="0">
                <a:latin typeface="Alexandria" charset="0"/>
                <a:cs typeface="Alexandria" charset="0"/>
              </a:rPr>
              <a:t>الواردات الحالية (قبل التجارة الإلكترونية) = 400 مليون دولار.</a:t>
            </a:r>
          </a:p>
          <a:p>
            <a:pPr marL="457200" indent="-457200" algn="r" rtl="1">
              <a:buFont typeface="Arial" panose="020B0604020202020204" pitchFamily="34" charset="0"/>
              <a:buChar char="•"/>
            </a:pPr>
            <a:r>
              <a:rPr lang="ar-EG" sz="1600" dirty="0">
                <a:latin typeface="Alexandria" charset="0"/>
                <a:cs typeface="Alexandria" charset="0"/>
              </a:rPr>
              <a:t> الزيادة السنوية بسبب التجارة الإلكترونية = 12% من الواردات الحالية. </a:t>
            </a:r>
          </a:p>
          <a:p>
            <a:pPr algn="r"/>
            <a:r>
              <a:rPr lang="ar-EG" sz="1600" b="1" dirty="0">
                <a:solidFill>
                  <a:srgbClr val="FF0000"/>
                </a:solidFill>
                <a:latin typeface="Alexandria" charset="0"/>
                <a:cs typeface="Alexandria" charset="0"/>
              </a:rPr>
              <a:t>الحسابات: </a:t>
            </a:r>
          </a:p>
          <a:p>
            <a:pPr marL="457200" indent="-457200" algn="r" rtl="1">
              <a:buFont typeface="Arial" panose="020B0604020202020204" pitchFamily="34" charset="0"/>
              <a:buChar char="•"/>
            </a:pPr>
            <a:r>
              <a:rPr lang="ar-EG" sz="1600" dirty="0">
                <a:latin typeface="Alexandria" charset="0"/>
                <a:cs typeface="Alexandria" charset="0"/>
              </a:rPr>
              <a:t>الزيادة في الواردات نتيجة للتجارة الإلكترونية: الزيادة في الواردات = 400 مليون دولار × 0.12 = 48 مليون دولار الزيادة في الواردات=400مليون دولار×0.12=48مليون دولار الواردات بعد تأثير التجارة الإلكترونية: الواردات الجديدة = 400 مليون دولار + 48 مليون دولار = 448 مليون دولار الواردات الجديدة=400مليون دولار+48مليون دولار=448مليون دولار</a:t>
            </a:r>
          </a:p>
          <a:p>
            <a:pPr algn="r"/>
            <a:r>
              <a:rPr lang="ar-EG" sz="1600" dirty="0">
                <a:latin typeface="Alexandria" charset="0"/>
                <a:cs typeface="Alexandria" charset="0"/>
              </a:rPr>
              <a:t> </a:t>
            </a:r>
            <a:r>
              <a:rPr lang="ar-EG" sz="1600" b="1" dirty="0">
                <a:solidFill>
                  <a:srgbClr val="FF0000"/>
                </a:solidFill>
                <a:latin typeface="Alexandria" charset="0"/>
                <a:cs typeface="Alexandria" charset="0"/>
              </a:rPr>
              <a:t>الاستنتاج: </a:t>
            </a:r>
          </a:p>
          <a:p>
            <a:pPr algn="r"/>
            <a:r>
              <a:rPr lang="ar-EG" sz="1600" dirty="0">
                <a:latin typeface="Alexandria" charset="0"/>
                <a:cs typeface="Alexandria" charset="0"/>
              </a:rPr>
              <a:t>التجارة الإلكترونية تؤدي إلى زيادة واردات السلع والخدمات من خلال تحسين الكفاءة وتقليل التكاليف، مما يفتح فرصًا جديدة للشركات لتوسيع عملياتها التجارية عبر الأسواق العالمية. بالإضافة إلى ذلك، تتيح التجارة الإلكترونية للمستهلكين الوصول إلى مجموعة متنوعة من المنتجات والخدمات التي لم تكن متاحة محليًا، مما يعزز التنوع الاقتصادي</a:t>
            </a:r>
            <a:r>
              <a:rPr lang="ar-EG" sz="2000" dirty="0" smtClean="0"/>
              <a:t>.</a:t>
            </a:r>
            <a:endParaRPr lang="ar-EG" sz="2000" dirty="0"/>
          </a:p>
          <a:p>
            <a:pPr algn="r"/>
            <a:endParaRPr lang="ar-EG" dirty="0" smtClean="0"/>
          </a:p>
          <a:p>
            <a:pPr algn="r"/>
            <a:endParaRPr lang="ar-EG" sz="2000" dirty="0"/>
          </a:p>
          <a:p>
            <a:pPr algn="r"/>
            <a:endParaRPr lang="ar-EG" sz="2400" dirty="0" smtClean="0"/>
          </a:p>
          <a:p>
            <a:pPr lvl="0" algn="just" rtl="1"/>
            <a:endParaRPr lang="en-MY" sz="2400" dirty="0">
              <a:solidFill>
                <a:srgbClr val="C00000"/>
              </a:solidFill>
            </a:endParaRPr>
          </a:p>
        </p:txBody>
      </p:sp>
      <p:pic>
        <p:nvPicPr>
          <p:cNvPr id="4" name="Picture 3"/>
          <p:cNvPicPr>
            <a:picLocks noChangeAspect="1"/>
          </p:cNvPicPr>
          <p:nvPr/>
        </p:nvPicPr>
        <p:blipFill>
          <a:blip r:embed="rId3"/>
          <a:stretch>
            <a:fillRect/>
          </a:stretch>
        </p:blipFill>
        <p:spPr>
          <a:xfrm>
            <a:off x="-278173" y="3072005"/>
            <a:ext cx="2207766" cy="2073201"/>
          </a:xfrm>
          <a:prstGeom prst="rect">
            <a:avLst/>
          </a:prstGeom>
        </p:spPr>
      </p:pic>
      <p:pic>
        <p:nvPicPr>
          <p:cNvPr id="2" name="Picture 1"/>
          <p:cNvPicPr>
            <a:picLocks noChangeAspect="1"/>
          </p:cNvPicPr>
          <p:nvPr/>
        </p:nvPicPr>
        <p:blipFill>
          <a:blip r:embed="rId4"/>
          <a:stretch>
            <a:fillRect/>
          </a:stretch>
        </p:blipFill>
        <p:spPr>
          <a:xfrm>
            <a:off x="1333001" y="1979558"/>
            <a:ext cx="2623395" cy="1092447"/>
          </a:xfrm>
          <a:prstGeom prst="rect">
            <a:avLst/>
          </a:prstGeom>
        </p:spPr>
      </p:pic>
    </p:spTree>
    <p:extLst>
      <p:ext uri="{BB962C8B-B14F-4D97-AF65-F5344CB8AC3E}">
        <p14:creationId xmlns:p14="http://schemas.microsoft.com/office/powerpoint/2010/main" val="2708001648"/>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333000" y="1024887"/>
            <a:ext cx="8930115" cy="47208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718004" y="1062398"/>
            <a:ext cx="10331275" cy="430887"/>
          </a:xfrm>
          <a:prstGeom prst="rect">
            <a:avLst/>
          </a:prstGeom>
          <a:noFill/>
        </p:spPr>
        <p:txBody>
          <a:bodyPr wrap="square" rtlCol="0">
            <a:spAutoFit/>
          </a:bodyPr>
          <a:lstStyle/>
          <a:p>
            <a:pPr lvl="0" algn="ctr" rtl="1"/>
            <a:r>
              <a:rPr lang="ar-EG" sz="2200" b="1" dirty="0" smtClean="0">
                <a:solidFill>
                  <a:srgbClr val="C00000"/>
                </a:solidFill>
                <a:latin typeface="Calibri" panose="020F0502020204030204" pitchFamily="34" charset="0"/>
                <a:cs typeface="Calibri" panose="020F0502020204030204" pitchFamily="34" charset="0"/>
              </a:rPr>
              <a:t>5. تحليل </a:t>
            </a:r>
            <a:r>
              <a:rPr lang="ar-EG" sz="2200" b="1" dirty="0">
                <a:solidFill>
                  <a:srgbClr val="C00000"/>
                </a:solidFill>
                <a:latin typeface="Calibri" panose="020F0502020204030204" pitchFamily="34" charset="0"/>
                <a:cs typeface="Calibri" panose="020F0502020204030204" pitchFamily="34" charset="0"/>
              </a:rPr>
              <a:t>الآثار الاقتصادية للتجارة الإلكترونية على صادرات التكنولوجيا </a:t>
            </a:r>
            <a:r>
              <a:rPr lang="ar-EG" sz="2200" b="1" dirty="0" smtClean="0">
                <a:solidFill>
                  <a:srgbClr val="C00000"/>
                </a:solidFill>
                <a:latin typeface="Calibri" panose="020F0502020204030204" pitchFamily="34" charset="0"/>
                <a:cs typeface="Calibri" panose="020F0502020204030204" pitchFamily="34" charset="0"/>
              </a:rPr>
              <a:t>المتقدمة</a:t>
            </a:r>
            <a:endParaRPr lang="en-US" sz="2200" b="1" dirty="0">
              <a:solidFill>
                <a:srgbClr val="C00000"/>
              </a:solidFill>
              <a:latin typeface="Calibri" panose="020F0502020204030204" pitchFamily="34" charset="0"/>
              <a:cs typeface="Calibri" panose="020F0502020204030204" pitchFamily="34" charset="0"/>
            </a:endParaRPr>
          </a:p>
        </p:txBody>
      </p:sp>
      <p:sp>
        <p:nvSpPr>
          <p:cNvPr id="3" name="TextBox 2">
            <a:extLst>
              <a:ext uri="{FF2B5EF4-FFF2-40B4-BE49-F238E27FC236}">
                <a16:creationId xmlns:a16="http://schemas.microsoft.com/office/drawing/2014/main" xmlns="" id="{4C0F408B-6FB7-447C-07FE-71BFB5EBA134}"/>
              </a:ext>
            </a:extLst>
          </p:cNvPr>
          <p:cNvSpPr txBox="1"/>
          <p:nvPr/>
        </p:nvSpPr>
        <p:spPr>
          <a:xfrm>
            <a:off x="1733265" y="1491980"/>
            <a:ext cx="7942998" cy="4370427"/>
          </a:xfrm>
          <a:prstGeom prst="rect">
            <a:avLst/>
          </a:prstGeom>
          <a:noFill/>
        </p:spPr>
        <p:txBody>
          <a:bodyPr wrap="square" rtlCol="0">
            <a:spAutoFit/>
          </a:bodyPr>
          <a:lstStyle/>
          <a:p>
            <a:pPr algn="r"/>
            <a:r>
              <a:rPr lang="ar-EG" sz="2000" dirty="0" smtClean="0"/>
              <a:t> </a:t>
            </a:r>
            <a:r>
              <a:rPr lang="ar-EG" sz="1400" b="1" dirty="0">
                <a:solidFill>
                  <a:srgbClr val="FF0000"/>
                </a:solidFill>
              </a:rPr>
              <a:t>ا</a:t>
            </a:r>
            <a:r>
              <a:rPr lang="ar-EG" sz="1400" b="1" dirty="0">
                <a:solidFill>
                  <a:srgbClr val="FF0000"/>
                </a:solidFill>
                <a:latin typeface="Alexandria" charset="0"/>
                <a:cs typeface="Alexandria" charset="0"/>
              </a:rPr>
              <a:t>لمعطيات:</a:t>
            </a:r>
          </a:p>
          <a:p>
            <a:pPr algn="r"/>
            <a:r>
              <a:rPr lang="ar-EG" sz="1400" dirty="0">
                <a:latin typeface="Alexandria" charset="0"/>
                <a:cs typeface="Alexandria" charset="0"/>
              </a:rPr>
              <a:t>سعر الوحدة: 500 دولار</a:t>
            </a:r>
          </a:p>
          <a:p>
            <a:pPr algn="r"/>
            <a:r>
              <a:rPr lang="ar-EG" sz="1400" dirty="0">
                <a:latin typeface="Alexandria" charset="0"/>
                <a:cs typeface="Alexandria" charset="0"/>
              </a:rPr>
              <a:t>عدد الوحدات المصدرة شهريًا قبل التجارة الإلكترونية: 100 وحدة</a:t>
            </a:r>
          </a:p>
          <a:p>
            <a:pPr algn="r"/>
            <a:r>
              <a:rPr lang="ar-EG" sz="1400" dirty="0">
                <a:latin typeface="Alexandria" charset="0"/>
                <a:cs typeface="Alexandria" charset="0"/>
              </a:rPr>
              <a:t>عدد الوحدات المصدرة شهريًا بعد التجارة الإلكترونية: 150 وحدة</a:t>
            </a:r>
          </a:p>
          <a:p>
            <a:pPr algn="r"/>
            <a:r>
              <a:rPr lang="ar-EG" sz="1400" dirty="0">
                <a:latin typeface="Alexandria" charset="0"/>
                <a:cs typeface="Alexandria" charset="0"/>
              </a:rPr>
              <a:t>التكلفة اللوجستية لكل وحدة قبل التجارة الإلكترونية: 100 دولار</a:t>
            </a:r>
          </a:p>
          <a:p>
            <a:pPr algn="r"/>
            <a:r>
              <a:rPr lang="ar-EG" sz="1400" dirty="0">
                <a:latin typeface="Alexandria" charset="0"/>
                <a:cs typeface="Alexandria" charset="0"/>
              </a:rPr>
              <a:t>التكلفة اللوجستية لكل وحدة بعد التجارة الإلكترونية: 50 دولار</a:t>
            </a:r>
          </a:p>
          <a:p>
            <a:pPr algn="r"/>
            <a:r>
              <a:rPr lang="ar-EG" sz="1400" b="1" dirty="0">
                <a:latin typeface="Alexandria" charset="0"/>
                <a:cs typeface="Alexandria" charset="0"/>
              </a:rPr>
              <a:t>1. قبل التجارة الإلكترونية:</a:t>
            </a:r>
          </a:p>
          <a:p>
            <a:pPr algn="r"/>
            <a:r>
              <a:rPr lang="ar-EG" sz="1400" dirty="0">
                <a:latin typeface="Alexandria" charset="0"/>
                <a:cs typeface="Alexandria" charset="0"/>
              </a:rPr>
              <a:t>إيرادات الشهر = 100 وحدة × 500 دولار = 50,000 دولار</a:t>
            </a:r>
            <a:br>
              <a:rPr lang="ar-EG" sz="1400" dirty="0">
                <a:latin typeface="Alexandria" charset="0"/>
                <a:cs typeface="Alexandria" charset="0"/>
              </a:rPr>
            </a:br>
            <a:r>
              <a:rPr lang="ar-EG" sz="1400" dirty="0">
                <a:latin typeface="Alexandria" charset="0"/>
                <a:cs typeface="Alexandria" charset="0"/>
              </a:rPr>
              <a:t>التكلفة اللوجستية = 100 وحدة × 100 دولار = 10,000 دولار</a:t>
            </a:r>
            <a:br>
              <a:rPr lang="ar-EG" sz="1400" dirty="0">
                <a:latin typeface="Alexandria" charset="0"/>
                <a:cs typeface="Alexandria" charset="0"/>
              </a:rPr>
            </a:br>
            <a:r>
              <a:rPr lang="ar-EG" sz="1400" dirty="0">
                <a:latin typeface="Alexandria" charset="0"/>
                <a:cs typeface="Alexandria" charset="0"/>
              </a:rPr>
              <a:t>الربح قبل التجارة الإلكترونية = 50,000 - 10,000 = 40,000 دولار</a:t>
            </a:r>
          </a:p>
          <a:p>
            <a:pPr algn="r"/>
            <a:r>
              <a:rPr lang="ar-EG" sz="1400" b="1" dirty="0">
                <a:latin typeface="Alexandria" charset="0"/>
                <a:cs typeface="Alexandria" charset="0"/>
              </a:rPr>
              <a:t>2. بعد التجارة الإلكترونية:</a:t>
            </a:r>
          </a:p>
          <a:p>
            <a:pPr algn="r"/>
            <a:r>
              <a:rPr lang="ar-EG" sz="1400" dirty="0">
                <a:latin typeface="Alexandria" charset="0"/>
                <a:cs typeface="Alexandria" charset="0"/>
              </a:rPr>
              <a:t>إيرادات الشهر = 150 وحدة × 500 دولار = 75,000 دولار</a:t>
            </a:r>
            <a:br>
              <a:rPr lang="ar-EG" sz="1400" dirty="0">
                <a:latin typeface="Alexandria" charset="0"/>
                <a:cs typeface="Alexandria" charset="0"/>
              </a:rPr>
            </a:br>
            <a:r>
              <a:rPr lang="ar-EG" sz="1400" dirty="0">
                <a:latin typeface="Alexandria" charset="0"/>
                <a:cs typeface="Alexandria" charset="0"/>
              </a:rPr>
              <a:t>التكلفة اللوجستية = 150 وحدة × 50 دولار = 7,500 دولار</a:t>
            </a:r>
            <a:br>
              <a:rPr lang="ar-EG" sz="1400" dirty="0">
                <a:latin typeface="Alexandria" charset="0"/>
                <a:cs typeface="Alexandria" charset="0"/>
              </a:rPr>
            </a:br>
            <a:r>
              <a:rPr lang="ar-EG" sz="1400" dirty="0">
                <a:latin typeface="Alexandria" charset="0"/>
                <a:cs typeface="Alexandria" charset="0"/>
              </a:rPr>
              <a:t>الربح بعد التجارة الإلكترونية = 75,000 - 7,500 = 67,500 دولار</a:t>
            </a:r>
          </a:p>
          <a:p>
            <a:pPr algn="r"/>
            <a:r>
              <a:rPr lang="ar-EG" sz="1400" dirty="0">
                <a:latin typeface="Alexandria" charset="0"/>
                <a:cs typeface="Alexandria" charset="0"/>
              </a:rPr>
              <a:t>3. الزيادة في الربح:</a:t>
            </a:r>
          </a:p>
          <a:p>
            <a:pPr algn="r"/>
            <a:r>
              <a:rPr lang="ar-EG" sz="1400" dirty="0">
                <a:latin typeface="Alexandria" charset="0"/>
                <a:cs typeface="Alexandria" charset="0"/>
              </a:rPr>
              <a:t>الزيادة في الربح = 67,500 - 40,000 = 27,500 دولار شهريًا</a:t>
            </a:r>
          </a:p>
          <a:p>
            <a:pPr algn="r"/>
            <a:r>
              <a:rPr lang="ar-EG" sz="1400" dirty="0">
                <a:latin typeface="Alexandria" charset="0"/>
                <a:cs typeface="Alexandria" charset="0"/>
              </a:rPr>
              <a:t>ا</a:t>
            </a:r>
            <a:r>
              <a:rPr lang="ar-EG" sz="1400" b="1" dirty="0">
                <a:latin typeface="Alexandria" charset="0"/>
                <a:cs typeface="Alexandria" charset="0"/>
              </a:rPr>
              <a:t>لاستنتاج:</a:t>
            </a:r>
          </a:p>
          <a:p>
            <a:pPr algn="r"/>
            <a:r>
              <a:rPr lang="ar-EG" sz="1400" b="1" dirty="0">
                <a:latin typeface="Alexandria" charset="0"/>
                <a:cs typeface="Alexandria" charset="0"/>
              </a:rPr>
              <a:t>باستخدام التجارة الإلكترونية، زادت الصادرات والربح الشهري للشركة بمقدار 27,500 دولار</a:t>
            </a:r>
            <a:r>
              <a:rPr lang="ar-EG" sz="1400" dirty="0"/>
              <a:t>.</a:t>
            </a:r>
          </a:p>
          <a:p>
            <a:pPr marL="457200" indent="-457200" algn="just" rtl="1">
              <a:buFont typeface="+mj-lt"/>
              <a:buAutoNum type="arabicPeriod"/>
            </a:pPr>
            <a:endParaRPr lang="ar-EG" sz="2000" dirty="0" smtClean="0"/>
          </a:p>
        </p:txBody>
      </p:sp>
      <p:pic>
        <p:nvPicPr>
          <p:cNvPr id="4" name="Picture 3"/>
          <p:cNvPicPr>
            <a:picLocks noChangeAspect="1"/>
          </p:cNvPicPr>
          <p:nvPr/>
        </p:nvPicPr>
        <p:blipFill>
          <a:blip r:embed="rId3"/>
          <a:stretch>
            <a:fillRect/>
          </a:stretch>
        </p:blipFill>
        <p:spPr>
          <a:xfrm>
            <a:off x="1596788" y="2138741"/>
            <a:ext cx="3343702" cy="2422680"/>
          </a:xfrm>
          <a:prstGeom prst="rect">
            <a:avLst/>
          </a:prstGeom>
        </p:spPr>
      </p:pic>
    </p:spTree>
    <p:extLst>
      <p:ext uri="{BB962C8B-B14F-4D97-AF65-F5344CB8AC3E}">
        <p14:creationId xmlns:p14="http://schemas.microsoft.com/office/powerpoint/2010/main" val="702773534"/>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857724" y="125513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255138"/>
            <a:ext cx="9903026" cy="45724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809158" y="1353306"/>
            <a:ext cx="9868098" cy="523220"/>
          </a:xfrm>
          <a:prstGeom prst="rect">
            <a:avLst/>
          </a:prstGeom>
          <a:noFill/>
        </p:spPr>
        <p:txBody>
          <a:bodyPr wrap="square" rtlCol="0">
            <a:spAutoFit/>
          </a:bodyPr>
          <a:lstStyle/>
          <a:p>
            <a:pPr lvl="0" algn="r" rtl="1"/>
            <a:r>
              <a:rPr lang="ar-EG" sz="2800" b="1" dirty="0" smtClean="0">
                <a:solidFill>
                  <a:srgbClr val="C00000"/>
                </a:solidFill>
                <a:latin typeface="Calibri" panose="020F0502020204030204" pitchFamily="34" charset="0"/>
                <a:cs typeface="Calibri" panose="020F0502020204030204" pitchFamily="34" charset="0"/>
              </a:rPr>
              <a:t>6. تحليل </a:t>
            </a:r>
            <a:r>
              <a:rPr lang="ar-EG" sz="2800" b="1" dirty="0">
                <a:solidFill>
                  <a:srgbClr val="C00000"/>
                </a:solidFill>
                <a:latin typeface="Calibri" panose="020F0502020204030204" pitchFamily="34" charset="0"/>
                <a:cs typeface="Calibri" panose="020F0502020204030204" pitchFamily="34" charset="0"/>
              </a:rPr>
              <a:t>الآثار الاقتصادية للتجارة الإلكترونية على القيمة المضافة في التصنيع</a:t>
            </a:r>
            <a:endParaRPr lang="en-US" sz="2800" b="1" dirty="0">
              <a:solidFill>
                <a:srgbClr val="C00000"/>
              </a:solidFill>
              <a:latin typeface="Calibri" panose="020F0502020204030204" pitchFamily="34" charset="0"/>
              <a:cs typeface="Calibri" panose="020F0502020204030204" pitchFamily="34" charset="0"/>
            </a:endParaRPr>
          </a:p>
        </p:txBody>
      </p:sp>
      <p:sp>
        <p:nvSpPr>
          <p:cNvPr id="3" name="TextBox 2">
            <a:extLst>
              <a:ext uri="{FF2B5EF4-FFF2-40B4-BE49-F238E27FC236}">
                <a16:creationId xmlns:a16="http://schemas.microsoft.com/office/drawing/2014/main" xmlns="" id="{4C0F408B-6FB7-447C-07FE-71BFB5EBA134}"/>
              </a:ext>
            </a:extLst>
          </p:cNvPr>
          <p:cNvSpPr txBox="1"/>
          <p:nvPr/>
        </p:nvSpPr>
        <p:spPr>
          <a:xfrm>
            <a:off x="1391468" y="1859276"/>
            <a:ext cx="9494520" cy="3785652"/>
          </a:xfrm>
          <a:prstGeom prst="rect">
            <a:avLst/>
          </a:prstGeom>
          <a:noFill/>
        </p:spPr>
        <p:txBody>
          <a:bodyPr wrap="square" rtlCol="0">
            <a:spAutoFit/>
          </a:bodyPr>
          <a:lstStyle/>
          <a:p>
            <a:pPr marL="342900" indent="-342900" algn="just" rtl="1">
              <a:buFont typeface="Arial" panose="020B0604020202020204" pitchFamily="34" charset="0"/>
              <a:buChar char="•"/>
            </a:pPr>
            <a:r>
              <a:rPr lang="ar-EG" sz="1600" dirty="0">
                <a:latin typeface="Alexandria" charset="0"/>
                <a:cs typeface="Alexandria" charset="0"/>
              </a:rPr>
              <a:t> </a:t>
            </a:r>
            <a:r>
              <a:rPr lang="ar-EG" sz="1600" b="1" dirty="0">
                <a:solidFill>
                  <a:srgbClr val="FF0000"/>
                </a:solidFill>
                <a:latin typeface="Alexandria" charset="0"/>
                <a:cs typeface="Alexandria" charset="0"/>
              </a:rPr>
              <a:t>المعطيات:</a:t>
            </a:r>
          </a:p>
          <a:p>
            <a:pPr marL="342900" indent="-342900" algn="just" rtl="1">
              <a:buFont typeface="Arial" panose="020B0604020202020204" pitchFamily="34" charset="0"/>
              <a:buChar char="•"/>
            </a:pPr>
            <a:r>
              <a:rPr lang="ar-EG" sz="1600" dirty="0">
                <a:latin typeface="Alexandria" charset="0"/>
                <a:cs typeface="Alexandria" charset="0"/>
              </a:rPr>
              <a:t> سعر بيع الوحدة: 100 دولار</a:t>
            </a:r>
          </a:p>
          <a:p>
            <a:pPr marL="342900" indent="-342900" algn="just" rtl="1">
              <a:buFont typeface="Arial" panose="020B0604020202020204" pitchFamily="34" charset="0"/>
              <a:buChar char="•"/>
            </a:pPr>
            <a:r>
              <a:rPr lang="ar-EG" sz="1600" dirty="0">
                <a:latin typeface="Alexandria" charset="0"/>
                <a:cs typeface="Alexandria" charset="0"/>
              </a:rPr>
              <a:t> عدد الوحدات المنتجة قبل التجارة الإلكترونية: 200 وحدة </a:t>
            </a:r>
          </a:p>
          <a:p>
            <a:pPr marL="342900" indent="-342900" algn="just" rtl="1">
              <a:buFont typeface="Arial" panose="020B0604020202020204" pitchFamily="34" charset="0"/>
              <a:buChar char="•"/>
            </a:pPr>
            <a:r>
              <a:rPr lang="ar-EG" sz="1600" dirty="0">
                <a:latin typeface="Alexandria" charset="0"/>
                <a:cs typeface="Alexandria" charset="0"/>
              </a:rPr>
              <a:t>عدد الوحدات المنتجة بعد التجارة الإلكترونية: 300 وحدة التكلفة الإنتاجية لكل وحدة: 50 دولار </a:t>
            </a:r>
          </a:p>
          <a:p>
            <a:pPr marL="342900" indent="-342900" algn="just" rtl="1">
              <a:buFont typeface="Arial" panose="020B0604020202020204" pitchFamily="34" charset="0"/>
              <a:buChar char="•"/>
            </a:pPr>
            <a:r>
              <a:rPr lang="ar-EG" sz="1600" dirty="0">
                <a:latin typeface="Alexandria" charset="0"/>
                <a:cs typeface="Alexandria" charset="0"/>
              </a:rPr>
              <a:t>التكلفة اللوجستية قبل التجارة الإلكترونية: 20 دولار لكل وحدة التكلفة اللوجستية بعد التجارة الإلكترونية: 15 دولار لكل وحدة </a:t>
            </a:r>
          </a:p>
          <a:p>
            <a:pPr marL="342900" indent="-342900" algn="just" rtl="1">
              <a:buFont typeface="Arial" panose="020B0604020202020204" pitchFamily="34" charset="0"/>
              <a:buChar char="•"/>
            </a:pPr>
            <a:r>
              <a:rPr lang="ar-EG" sz="1600" b="1" dirty="0">
                <a:solidFill>
                  <a:srgbClr val="FF0000"/>
                </a:solidFill>
                <a:latin typeface="Alexandria" charset="0"/>
                <a:cs typeface="Alexandria" charset="0"/>
              </a:rPr>
              <a:t>1. قبل التجارة الإلكترونية: </a:t>
            </a:r>
          </a:p>
          <a:p>
            <a:pPr marL="342900" indent="-342900" algn="just" rtl="1">
              <a:buFont typeface="Wingdings" panose="05000000000000000000" pitchFamily="2" charset="2"/>
              <a:buChar char="Ø"/>
            </a:pPr>
            <a:r>
              <a:rPr lang="ar-EG" sz="1600" dirty="0">
                <a:latin typeface="Alexandria" charset="0"/>
                <a:cs typeface="Alexandria" charset="0"/>
              </a:rPr>
              <a:t>الإيرادات: إيرادات قبل التجارة الإلكترونية = 200 وحدة × 100 دولار = 20,000 دولار</a:t>
            </a:r>
          </a:p>
          <a:p>
            <a:pPr marL="342900" indent="-342900" algn="just" rtl="1">
              <a:buFont typeface="Wingdings" panose="05000000000000000000" pitchFamily="2" charset="2"/>
              <a:buChar char="Ø"/>
            </a:pPr>
            <a:r>
              <a:rPr lang="ar-EG" sz="1600" dirty="0">
                <a:latin typeface="Alexandria" charset="0"/>
                <a:cs typeface="Alexandria" charset="0"/>
              </a:rPr>
              <a:t> التكاليف: التكاليف قبل التجارة الإلكترونية = (50 + 20) × 200 = 70 × 200 = 14,000 دولار </a:t>
            </a:r>
          </a:p>
          <a:p>
            <a:pPr marL="342900" indent="-342900" algn="just" rtl="1">
              <a:buFont typeface="Wingdings" panose="05000000000000000000" pitchFamily="2" charset="2"/>
              <a:buChar char="Ø"/>
            </a:pPr>
            <a:r>
              <a:rPr lang="ar-EG" sz="1600" dirty="0">
                <a:latin typeface="Alexandria" charset="0"/>
                <a:cs typeface="Alexandria" charset="0"/>
              </a:rPr>
              <a:t>القيمة المضافة: القيمة المضافة = الإيرادات - التكاليف = 20,000 - 14,000 = 6,000 دولار</a:t>
            </a:r>
          </a:p>
          <a:p>
            <a:pPr marL="342900" indent="-342900" algn="just" rtl="1">
              <a:buFont typeface="Arial" panose="020B0604020202020204" pitchFamily="34" charset="0"/>
              <a:buChar char="•"/>
            </a:pPr>
            <a:r>
              <a:rPr lang="ar-EG" sz="1600" b="1" dirty="0">
                <a:solidFill>
                  <a:srgbClr val="FF0000"/>
                </a:solidFill>
                <a:latin typeface="Alexandria" charset="0"/>
                <a:cs typeface="Alexandria" charset="0"/>
              </a:rPr>
              <a:t> 2. بعد التجارة الإلكترونية: </a:t>
            </a:r>
          </a:p>
          <a:p>
            <a:pPr marL="285750" indent="-285750" algn="just" rtl="1">
              <a:buFont typeface="Wingdings" panose="05000000000000000000" pitchFamily="2" charset="2"/>
              <a:buChar char="Ø"/>
            </a:pPr>
            <a:r>
              <a:rPr lang="ar-EG" sz="1600" dirty="0">
                <a:latin typeface="Alexandria" charset="0"/>
                <a:cs typeface="Alexandria" charset="0"/>
              </a:rPr>
              <a:t>الإيرادات: إيرادات بعد التجارة الإلكترونية = 300 وحدة × 100 دولار = 30,000 دولار</a:t>
            </a:r>
          </a:p>
          <a:p>
            <a:pPr marL="285750" indent="-285750" algn="just" rtl="1">
              <a:buFont typeface="Wingdings" panose="05000000000000000000" pitchFamily="2" charset="2"/>
              <a:buChar char="Ø"/>
            </a:pPr>
            <a:r>
              <a:rPr lang="ar-EG" sz="1600" dirty="0">
                <a:latin typeface="Alexandria" charset="0"/>
                <a:cs typeface="Alexandria" charset="0"/>
              </a:rPr>
              <a:t> التكاليف: التكاليف بعد التجارة الإلكترونية = (50 + 15) × 300 = 65 × 300 = 19,500 دولار </a:t>
            </a:r>
          </a:p>
          <a:p>
            <a:pPr marL="285750" indent="-285750" algn="just" rtl="1">
              <a:buFont typeface="Wingdings" panose="05000000000000000000" pitchFamily="2" charset="2"/>
              <a:buChar char="Ø"/>
            </a:pPr>
            <a:r>
              <a:rPr lang="ar-EG" sz="1600" dirty="0">
                <a:latin typeface="Alexandria" charset="0"/>
                <a:cs typeface="Alexandria" charset="0"/>
              </a:rPr>
              <a:t>القيمة المضافة: القيمة المضافة = الإيرادات - التكاليف = 30,000 - 19,500 = 10,500 دولار</a:t>
            </a:r>
          </a:p>
          <a:p>
            <a:pPr marL="342900" indent="-342900" algn="just" rtl="1">
              <a:buFont typeface="Arial" panose="020B0604020202020204" pitchFamily="34" charset="0"/>
              <a:buChar char="•"/>
            </a:pPr>
            <a:r>
              <a:rPr lang="ar-EG" sz="1600" dirty="0">
                <a:latin typeface="Alexandria" charset="0"/>
                <a:cs typeface="Alexandria" charset="0"/>
              </a:rPr>
              <a:t> 3. الزيادة في القيمة المضافة: الزيادة في القيمة المضافة = 10,500 - 6,000 = 4,500 دولار </a:t>
            </a:r>
          </a:p>
          <a:p>
            <a:pPr marL="342900" indent="-342900" algn="just" rtl="1">
              <a:buFont typeface="Arial" panose="020B0604020202020204" pitchFamily="34" charset="0"/>
              <a:buChar char="•"/>
            </a:pPr>
            <a:r>
              <a:rPr lang="ar-EG" sz="1600" dirty="0">
                <a:latin typeface="Alexandria" charset="0"/>
                <a:cs typeface="Alexandria" charset="0"/>
              </a:rPr>
              <a:t>الاستنتاج: بسبب التجارة الإلكترونية، ارتفعت القيمة المضافة بمقدار 4,500 دولار شهريًا نتيجة لزيادة المبيعات وتقليل التكاليف اللوجستية..</a:t>
            </a:r>
            <a:endParaRPr lang="en-MY" sz="1600" dirty="0">
              <a:latin typeface="Alexandria" charset="0"/>
              <a:cs typeface="Alexandria" charset="0"/>
            </a:endParaRPr>
          </a:p>
        </p:txBody>
      </p:sp>
      <p:pic>
        <p:nvPicPr>
          <p:cNvPr id="2" name="Picture 1"/>
          <p:cNvPicPr>
            <a:picLocks noChangeAspect="1"/>
          </p:cNvPicPr>
          <p:nvPr/>
        </p:nvPicPr>
        <p:blipFill>
          <a:blip r:embed="rId3"/>
          <a:stretch>
            <a:fillRect/>
          </a:stretch>
        </p:blipFill>
        <p:spPr>
          <a:xfrm>
            <a:off x="1836592" y="3206339"/>
            <a:ext cx="1579172" cy="1600200"/>
          </a:xfrm>
          <a:prstGeom prst="rect">
            <a:avLst/>
          </a:prstGeom>
        </p:spPr>
      </p:pic>
    </p:spTree>
    <p:extLst>
      <p:ext uri="{BB962C8B-B14F-4D97-AF65-F5344CB8AC3E}">
        <p14:creationId xmlns:p14="http://schemas.microsoft.com/office/powerpoint/2010/main" val="1356055689"/>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p:cNvSpPr txBox="1"/>
          <p:nvPr/>
        </p:nvSpPr>
        <p:spPr>
          <a:xfrm>
            <a:off x="5050917" y="1255061"/>
            <a:ext cx="917148" cy="646331"/>
          </a:xfrm>
          <a:prstGeom prst="rect">
            <a:avLst/>
          </a:prstGeom>
          <a:noFill/>
        </p:spPr>
        <p:txBody>
          <a:bodyPr wrap="square" rtlCol="0">
            <a:spAutoFit/>
          </a:bodyPr>
          <a:lstStyle/>
          <a:p>
            <a:pPr algn="ctr"/>
            <a:r>
              <a:rPr lang="ar-SA" dirty="0">
                <a:solidFill>
                  <a:schemeClr val="bg1"/>
                </a:solidFill>
                <a:latin typeface="Alexandria" charset="0"/>
                <a:cs typeface="Alexandria" charset="0"/>
              </a:rPr>
              <a:t>المحاضرة </a:t>
            </a:r>
            <a:r>
              <a:rPr lang="ar-EG" dirty="0" smtClean="0">
                <a:solidFill>
                  <a:schemeClr val="bg1"/>
                </a:solidFill>
                <a:latin typeface="Alexandria" charset="0"/>
                <a:cs typeface="Alexandria" charset="0"/>
              </a:rPr>
              <a:t>الخامسة</a:t>
            </a:r>
            <a:endParaRPr lang="ar-SA"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xmlns="" id="{FF0FD337-6BE3-014B-6916-AFAF1FABB81E}"/>
              </a:ext>
            </a:extLst>
          </p:cNvPr>
          <p:cNvSpPr/>
          <p:nvPr/>
        </p:nvSpPr>
        <p:spPr>
          <a:xfrm>
            <a:off x="731520" y="4973157"/>
            <a:ext cx="5336368" cy="1569660"/>
          </a:xfrm>
          <a:prstGeom prst="rect">
            <a:avLst/>
          </a:prstGeom>
          <a:noFill/>
        </p:spPr>
        <p:txBody>
          <a:bodyPr wrap="square">
            <a:spAutoFit/>
          </a:bodyPr>
          <a:lstStyle/>
          <a:p>
            <a:pPr algn="ctr"/>
            <a:r>
              <a:rPr lang="ar-EG" sz="3200" b="1" dirty="0"/>
              <a:t> </a:t>
            </a:r>
            <a:r>
              <a:rPr lang="ar-EG" sz="3200" b="1" dirty="0">
                <a:latin typeface="Alexandria" charset="0"/>
                <a:cs typeface="Alexandria" charset="0"/>
              </a:rPr>
              <a:t>رابعاً : التوجهات المستقبلية للتسويق الرقمي والتجارة</a:t>
            </a:r>
          </a:p>
          <a:p>
            <a:pPr algn="ctr"/>
            <a:r>
              <a:rPr lang="ar-EG" sz="3200" b="1" dirty="0">
                <a:latin typeface="Alexandria" charset="0"/>
                <a:cs typeface="Alexandria" charset="0"/>
              </a:rPr>
              <a:t>الإلكترونية في الاقتصاد</a:t>
            </a:r>
            <a:endParaRPr lang="en-US" sz="3200" b="1" dirty="0">
              <a:latin typeface="Alexandria" charset="0"/>
              <a:cs typeface="Alexandria" charset="0"/>
            </a:endParaRPr>
          </a:p>
        </p:txBody>
      </p:sp>
    </p:spTree>
    <p:extLst>
      <p:ext uri="{BB962C8B-B14F-4D97-AF65-F5344CB8AC3E}">
        <p14:creationId xmlns:p14="http://schemas.microsoft.com/office/powerpoint/2010/main" val="456362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063578" y="77860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501254" y="1255137"/>
            <a:ext cx="9036190" cy="39992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884052" y="1255137"/>
            <a:ext cx="9368903" cy="523220"/>
          </a:xfrm>
          <a:prstGeom prst="rect">
            <a:avLst/>
          </a:prstGeom>
          <a:noFill/>
        </p:spPr>
        <p:txBody>
          <a:bodyPr wrap="square" rtlCol="0">
            <a:spAutoFit/>
          </a:bodyPr>
          <a:lstStyle/>
          <a:p>
            <a:pPr lvl="0" algn="r" rtl="1"/>
            <a:r>
              <a:rPr lang="ar-EG" sz="2800" b="1" dirty="0" smtClean="0">
                <a:solidFill>
                  <a:srgbClr val="C00000"/>
                </a:solidFill>
                <a:latin typeface="Calibri" panose="020F0502020204030204" pitchFamily="34" charset="0"/>
                <a:cs typeface="Calibri" panose="020F0502020204030204" pitchFamily="34" charset="0"/>
              </a:rPr>
              <a:t>1.التجارة </a:t>
            </a:r>
            <a:r>
              <a:rPr lang="ar-EG" sz="2800" b="1" dirty="0">
                <a:solidFill>
                  <a:srgbClr val="C00000"/>
                </a:solidFill>
                <a:latin typeface="Calibri" panose="020F0502020204030204" pitchFamily="34" charset="0"/>
                <a:cs typeface="Calibri" panose="020F0502020204030204" pitchFamily="34" charset="0"/>
              </a:rPr>
              <a:t>الاجتماعية </a:t>
            </a:r>
            <a:r>
              <a:rPr lang="en-US" sz="2800" b="1" dirty="0" smtClean="0">
                <a:solidFill>
                  <a:srgbClr val="C00000"/>
                </a:solidFill>
                <a:latin typeface="Calibri" panose="020F0502020204030204" pitchFamily="34" charset="0"/>
                <a:cs typeface="Calibri" panose="020F0502020204030204" pitchFamily="34" charset="0"/>
              </a:rPr>
              <a:t>(</a:t>
            </a:r>
            <a:r>
              <a:rPr lang="en-MY" sz="2800" b="1" dirty="0" smtClean="0">
                <a:solidFill>
                  <a:srgbClr val="C00000"/>
                </a:solidFill>
                <a:latin typeface="Calibri" panose="020F0502020204030204" pitchFamily="34" charset="0"/>
                <a:cs typeface="Calibri" panose="020F0502020204030204" pitchFamily="34" charset="0"/>
              </a:rPr>
              <a:t>Social Commerce):</a:t>
            </a:r>
            <a:endParaRPr lang="en-US" sz="2800" b="1" dirty="0">
              <a:solidFill>
                <a:srgbClr val="C00000"/>
              </a:solidFill>
              <a:latin typeface="Calibri" panose="020F0502020204030204" pitchFamily="34" charset="0"/>
              <a:cs typeface="Calibri" panose="020F0502020204030204" pitchFamily="34" charset="0"/>
            </a:endParaRPr>
          </a:p>
        </p:txBody>
      </p:sp>
      <p:sp>
        <p:nvSpPr>
          <p:cNvPr id="3" name="TextBox 2">
            <a:extLst>
              <a:ext uri="{FF2B5EF4-FFF2-40B4-BE49-F238E27FC236}">
                <a16:creationId xmlns:a16="http://schemas.microsoft.com/office/drawing/2014/main" xmlns="" id="{4C0F408B-6FB7-447C-07FE-71BFB5EBA134}"/>
              </a:ext>
            </a:extLst>
          </p:cNvPr>
          <p:cNvSpPr txBox="1"/>
          <p:nvPr/>
        </p:nvSpPr>
        <p:spPr>
          <a:xfrm>
            <a:off x="2914167" y="1746305"/>
            <a:ext cx="7384812" cy="3908762"/>
          </a:xfrm>
          <a:prstGeom prst="rect">
            <a:avLst/>
          </a:prstGeom>
          <a:noFill/>
        </p:spPr>
        <p:txBody>
          <a:bodyPr wrap="square" rtlCol="0">
            <a:spAutoFit/>
          </a:bodyPr>
          <a:lstStyle/>
          <a:p>
            <a:pPr marL="285750" indent="-285750" algn="just" rtl="1">
              <a:buFont typeface="Arial" panose="020B0604020202020204" pitchFamily="34" charset="0"/>
              <a:buChar char="•"/>
            </a:pPr>
            <a:r>
              <a:rPr lang="ar-EG" sz="1600" b="1" dirty="0">
                <a:solidFill>
                  <a:srgbClr val="FF0000"/>
                </a:solidFill>
                <a:latin typeface="Alexandria" charset="0"/>
                <a:cs typeface="Alexandria" charset="0"/>
              </a:rPr>
              <a:t>التجارة الاجتماعية </a:t>
            </a:r>
            <a:r>
              <a:rPr lang="ar-EG" sz="1600" dirty="0">
                <a:latin typeface="Alexandria" charset="0"/>
                <a:cs typeface="Alexandria" charset="0"/>
              </a:rPr>
              <a:t>(</a:t>
            </a:r>
            <a:r>
              <a:rPr lang="en-MY" sz="1600" dirty="0">
                <a:latin typeface="Alexandria" charset="0"/>
                <a:cs typeface="Alexandria" charset="0"/>
              </a:rPr>
              <a:t>Social Commerce) </a:t>
            </a:r>
            <a:r>
              <a:rPr lang="ar-EG" sz="1600" dirty="0">
                <a:latin typeface="Alexandria" charset="0"/>
                <a:cs typeface="Alexandria" charset="0"/>
              </a:rPr>
              <a:t>هي عملية بيع المنتجات أو الخدمات مباشرة عبر منصات وسائل التواصل الاجتماعي مثل </a:t>
            </a:r>
            <a:r>
              <a:rPr lang="en-MY" sz="1600" dirty="0">
                <a:latin typeface="Alexandria" charset="0"/>
                <a:cs typeface="Alexandria" charset="0"/>
              </a:rPr>
              <a:t>Facebook، Instagram، TikTok، </a:t>
            </a:r>
            <a:r>
              <a:rPr lang="en-MY" sz="1600" dirty="0" err="1">
                <a:latin typeface="Alexandria" charset="0"/>
                <a:cs typeface="Alexandria" charset="0"/>
              </a:rPr>
              <a:t>Snapchat</a:t>
            </a:r>
            <a:r>
              <a:rPr lang="en-MY" sz="1600" dirty="0">
                <a:latin typeface="Alexandria" charset="0"/>
                <a:cs typeface="Alexandria" charset="0"/>
              </a:rPr>
              <a:t>، </a:t>
            </a:r>
            <a:r>
              <a:rPr lang="ar-EG" sz="1600" dirty="0">
                <a:latin typeface="Alexandria" charset="0"/>
                <a:cs typeface="Alexandria" charset="0"/>
              </a:rPr>
              <a:t>وغيرها. هذه الظاهرة تجمع بين التجارة الإلكترونية ووسائل التواصل الاجتماعي، مما يسمح للعلامات التجارية بالتفاعل مع المستهلكين عبر الإنترنت وإجراء عمليات شراء دون الحاجة إلى مغادرة تلك المنصات</a:t>
            </a:r>
            <a:r>
              <a:rPr lang="ar-EG" sz="1600" dirty="0" smtClean="0">
                <a:latin typeface="Alexandria" charset="0"/>
                <a:cs typeface="Alexandria" charset="0"/>
              </a:rPr>
              <a:t>.</a:t>
            </a:r>
          </a:p>
          <a:p>
            <a:pPr marL="285750" indent="-285750" algn="just" rtl="1">
              <a:buFont typeface="Arial" panose="020B0604020202020204" pitchFamily="34" charset="0"/>
              <a:buChar char="•"/>
            </a:pPr>
            <a:endParaRPr lang="ar-EG" sz="1600" dirty="0">
              <a:latin typeface="Alexandria" charset="0"/>
              <a:cs typeface="Alexandria" charset="0"/>
            </a:endParaRPr>
          </a:p>
          <a:p>
            <a:pPr algn="r"/>
            <a:r>
              <a:rPr lang="ar-EG" sz="1600" dirty="0">
                <a:solidFill>
                  <a:srgbClr val="FF0000"/>
                </a:solidFill>
                <a:latin typeface="Alexandria" charset="0"/>
                <a:cs typeface="Alexandria" charset="0"/>
              </a:rPr>
              <a:t>أ</a:t>
            </a:r>
            <a:r>
              <a:rPr lang="ar-EG" sz="1600" b="1" dirty="0">
                <a:solidFill>
                  <a:srgbClr val="FF0000"/>
                </a:solidFill>
                <a:latin typeface="Alexandria" charset="0"/>
                <a:cs typeface="Alexandria" charset="0"/>
              </a:rPr>
              <a:t>مثلة على التجارة الاجتماعية:</a:t>
            </a:r>
          </a:p>
          <a:p>
            <a:pPr algn="r" rtl="1"/>
            <a:r>
              <a:rPr lang="en-MY" sz="1600" dirty="0" smtClean="0">
                <a:latin typeface="Alexandria" charset="0"/>
                <a:cs typeface="Alexandria" charset="0"/>
              </a:rPr>
              <a:t>I</a:t>
            </a:r>
            <a:r>
              <a:rPr lang="en-MY" sz="1600" b="1" dirty="0" smtClean="0">
                <a:latin typeface="Alexandria" charset="0"/>
                <a:cs typeface="Alexandria" charset="0"/>
              </a:rPr>
              <a:t>nstagram</a:t>
            </a:r>
            <a:r>
              <a:rPr lang="ar-EG" sz="1600" dirty="0" smtClean="0">
                <a:latin typeface="Alexandria" charset="0"/>
                <a:cs typeface="Alexandria" charset="0"/>
              </a:rPr>
              <a:t> </a:t>
            </a:r>
            <a:r>
              <a:rPr lang="en-MY" sz="1600" dirty="0" smtClean="0">
                <a:latin typeface="Alexandria" charset="0"/>
                <a:cs typeface="Alexandria" charset="0"/>
              </a:rPr>
              <a:t> </a:t>
            </a:r>
            <a:r>
              <a:rPr lang="ar-EG" sz="1600" dirty="0">
                <a:latin typeface="Alexandria" charset="0"/>
                <a:cs typeface="Alexandria" charset="0"/>
              </a:rPr>
              <a:t>يقدم زر "التسوق" الذي يتيح للمستخدمين شراء المنتجات مباشرة من المنشورات أو القصص.</a:t>
            </a:r>
          </a:p>
          <a:p>
            <a:pPr algn="r" rtl="1"/>
            <a:r>
              <a:rPr lang="en-MY" sz="1600" b="1" dirty="0" err="1" smtClean="0">
                <a:latin typeface="Alexandria" charset="0"/>
                <a:cs typeface="Alexandria" charset="0"/>
              </a:rPr>
              <a:t>TikTok</a:t>
            </a:r>
            <a:r>
              <a:rPr lang="ar-EG" sz="1600" dirty="0" smtClean="0">
                <a:latin typeface="Alexandria" charset="0"/>
                <a:cs typeface="Alexandria" charset="0"/>
              </a:rPr>
              <a:t>يتوسع </a:t>
            </a:r>
            <a:r>
              <a:rPr lang="ar-EG" sz="1600" dirty="0">
                <a:latin typeface="Alexandria" charset="0"/>
                <a:cs typeface="Alexandria" charset="0"/>
              </a:rPr>
              <a:t>في ميزات التسوق عبر تطبيقه لتمكين المستخدمين من شراء المنتجات أثناء مشاهدة مقاطع الفيديو.</a:t>
            </a:r>
          </a:p>
          <a:p>
            <a:pPr algn="r" rtl="1"/>
            <a:r>
              <a:rPr lang="en-MY" sz="1600" b="1" dirty="0" smtClean="0">
                <a:latin typeface="Alexandria" charset="0"/>
                <a:cs typeface="Alexandria" charset="0"/>
              </a:rPr>
              <a:t>Facebook</a:t>
            </a:r>
            <a:r>
              <a:rPr lang="ar-EG" sz="1600" dirty="0" smtClean="0">
                <a:latin typeface="Alexandria" charset="0"/>
                <a:cs typeface="Alexandria" charset="0"/>
              </a:rPr>
              <a:t>يوفر </a:t>
            </a:r>
            <a:r>
              <a:rPr lang="ar-EG" sz="1600" dirty="0">
                <a:latin typeface="Alexandria" charset="0"/>
                <a:cs typeface="Alexandria" charset="0"/>
              </a:rPr>
              <a:t>متجرًا مدمجًا يسمح للعلامات التجارية ببيع منتجاتها مباشرة على المنصة.</a:t>
            </a:r>
            <a:endParaRPr lang="en-US" sz="1600" dirty="0">
              <a:latin typeface="Alexandria" charset="0"/>
              <a:cs typeface="Alexandria" charset="0"/>
            </a:endParaRPr>
          </a:p>
          <a:p>
            <a:pPr algn="r" rtl="1"/>
            <a:r>
              <a:rPr lang="ar-EG" sz="1600" b="1" dirty="0">
                <a:solidFill>
                  <a:srgbClr val="FF0000"/>
                </a:solidFill>
                <a:latin typeface="Alexandria" charset="0"/>
                <a:cs typeface="Alexandria" charset="0"/>
              </a:rPr>
              <a:t>التوجه المستقبلي:</a:t>
            </a:r>
          </a:p>
          <a:p>
            <a:pPr algn="r" rtl="1"/>
            <a:r>
              <a:rPr lang="ar-EG" sz="1600" dirty="0">
                <a:latin typeface="Alexandria" charset="0"/>
                <a:cs typeface="Alexandria" charset="0"/>
              </a:rPr>
              <a:t>من المتوقع أن تستمر التجارة الاجتماعية في التوسع في السنوات القادمة، حيث ستطور المنصات مزيدًا من الميزات لتسهيل عمليات الشراء وتقديم تجربة تسوق أكثر تكاملًا وراحة للمستخدمين.</a:t>
            </a:r>
          </a:p>
          <a:p>
            <a:pPr algn="r" rtl="1"/>
            <a:endParaRPr lang="ar-EG" sz="2000" dirty="0"/>
          </a:p>
          <a:p>
            <a:pPr marL="457200" indent="-457200" algn="r" rtl="1">
              <a:buAutoNum type="arabicPeriod"/>
            </a:pPr>
            <a:endParaRPr lang="ar-EG" sz="2000" dirty="0">
              <a:solidFill>
                <a:srgbClr val="0070C0"/>
              </a:solidFill>
            </a:endParaRPr>
          </a:p>
        </p:txBody>
      </p:sp>
      <p:pic>
        <p:nvPicPr>
          <p:cNvPr id="2" name="Picture 1"/>
          <p:cNvPicPr>
            <a:picLocks noChangeAspect="1"/>
          </p:cNvPicPr>
          <p:nvPr/>
        </p:nvPicPr>
        <p:blipFill>
          <a:blip r:embed="rId3"/>
          <a:stretch>
            <a:fillRect/>
          </a:stretch>
        </p:blipFill>
        <p:spPr>
          <a:xfrm>
            <a:off x="-11946" y="1516747"/>
            <a:ext cx="2409199" cy="1728601"/>
          </a:xfrm>
          <a:prstGeom prst="rect">
            <a:avLst/>
          </a:prstGeom>
        </p:spPr>
      </p:pic>
      <p:pic>
        <p:nvPicPr>
          <p:cNvPr id="4" name="Picture 3"/>
          <p:cNvPicPr>
            <a:picLocks noChangeAspect="1"/>
          </p:cNvPicPr>
          <p:nvPr/>
        </p:nvPicPr>
        <p:blipFill>
          <a:blip r:embed="rId4"/>
          <a:stretch>
            <a:fillRect/>
          </a:stretch>
        </p:blipFill>
        <p:spPr>
          <a:xfrm>
            <a:off x="261438" y="3111263"/>
            <a:ext cx="2143125" cy="2143125"/>
          </a:xfrm>
          <a:prstGeom prst="rect">
            <a:avLst/>
          </a:prstGeom>
        </p:spPr>
      </p:pic>
    </p:spTree>
    <p:extLst>
      <p:ext uri="{BB962C8B-B14F-4D97-AF65-F5344CB8AC3E}">
        <p14:creationId xmlns:p14="http://schemas.microsoft.com/office/powerpoint/2010/main" val="1025976995"/>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139864" y="137796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3"/>
            <a:ext cx="9398969" cy="37950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4C0F408B-6FB7-447C-07FE-71BFB5EBA134}"/>
              </a:ext>
            </a:extLst>
          </p:cNvPr>
          <p:cNvSpPr txBox="1"/>
          <p:nvPr/>
        </p:nvSpPr>
        <p:spPr>
          <a:xfrm>
            <a:off x="2084480" y="1647841"/>
            <a:ext cx="8256895" cy="4124206"/>
          </a:xfrm>
          <a:prstGeom prst="rect">
            <a:avLst/>
          </a:prstGeom>
          <a:noFill/>
        </p:spPr>
        <p:txBody>
          <a:bodyPr wrap="square" rtlCol="0">
            <a:spAutoFit/>
          </a:bodyPr>
          <a:lstStyle/>
          <a:p>
            <a:pPr algn="r" rtl="1"/>
            <a:r>
              <a:rPr lang="ar-EG" sz="2800" b="1" dirty="0">
                <a:solidFill>
                  <a:srgbClr val="C00000"/>
                </a:solidFill>
                <a:latin typeface="Calibri" panose="020F0502020204030204" pitchFamily="34" charset="0"/>
                <a:cs typeface="Calibri" panose="020F0502020204030204" pitchFamily="34" charset="0"/>
              </a:rPr>
              <a:t>2. منصات الفيديو القصير </a:t>
            </a:r>
            <a:endParaRPr lang="en-US" sz="2800" b="1" dirty="0">
              <a:solidFill>
                <a:srgbClr val="C00000"/>
              </a:solidFill>
              <a:latin typeface="Calibri" panose="020F0502020204030204" pitchFamily="34" charset="0"/>
              <a:cs typeface="Calibri" panose="020F0502020204030204" pitchFamily="34" charset="0"/>
            </a:endParaRPr>
          </a:p>
          <a:p>
            <a:pPr algn="r" rtl="1"/>
            <a:r>
              <a:rPr lang="ar-EG" b="1" dirty="0">
                <a:solidFill>
                  <a:srgbClr val="FF0000"/>
                </a:solidFill>
                <a:latin typeface="Alexandria" charset="0"/>
                <a:cs typeface="Alexandria" charset="0"/>
              </a:rPr>
              <a:t>منصات الفيديو القصير </a:t>
            </a:r>
            <a:r>
              <a:rPr lang="ar-EG" dirty="0">
                <a:latin typeface="Alexandria" charset="0"/>
                <a:cs typeface="Alexandria" charset="0"/>
              </a:rPr>
              <a:t>مثل </a:t>
            </a:r>
            <a:r>
              <a:rPr lang="en-MY" dirty="0">
                <a:latin typeface="Alexandria" charset="0"/>
                <a:cs typeface="Alexandria" charset="0"/>
              </a:rPr>
              <a:t>TikTok </a:t>
            </a:r>
            <a:r>
              <a:rPr lang="ar-EG" dirty="0">
                <a:latin typeface="Alexandria" charset="0"/>
                <a:cs typeface="Alexandria" charset="0"/>
              </a:rPr>
              <a:t>و</a:t>
            </a:r>
            <a:r>
              <a:rPr lang="en-MY" dirty="0" err="1">
                <a:latin typeface="Alexandria" charset="0"/>
                <a:cs typeface="Alexandria" charset="0"/>
              </a:rPr>
              <a:t>Instagram</a:t>
            </a:r>
            <a:r>
              <a:rPr lang="en-MY" dirty="0">
                <a:latin typeface="Alexandria" charset="0"/>
                <a:cs typeface="Alexandria" charset="0"/>
              </a:rPr>
              <a:t> Reels </a:t>
            </a:r>
            <a:r>
              <a:rPr lang="ar-EG" dirty="0">
                <a:latin typeface="Alexandria" charset="0"/>
                <a:cs typeface="Alexandria" charset="0"/>
              </a:rPr>
              <a:t>و</a:t>
            </a:r>
            <a:r>
              <a:rPr lang="en-MY" dirty="0">
                <a:latin typeface="Alexandria" charset="0"/>
                <a:cs typeface="Alexandria" charset="0"/>
              </a:rPr>
              <a:t>YouTube Shorts </a:t>
            </a:r>
            <a:r>
              <a:rPr lang="ar-EG" dirty="0">
                <a:latin typeface="Alexandria" charset="0"/>
                <a:cs typeface="Alexandria" charset="0"/>
              </a:rPr>
              <a:t>أصبحت واحدة من الأدوات الأكثر فعالية في التسويق الرقمي في السنوات الأخيرة. هذه المنصات شهدت نمواً هائلًا في عدد المستخدمين، مما جعلها مكانًا مثاليًا للعلامات التجارية للوصول إلى جمهور واسع وخلق تفاعل مع المستهلكين.</a:t>
            </a:r>
            <a:endParaRPr lang="en-US" dirty="0">
              <a:latin typeface="Alexandria" charset="0"/>
              <a:cs typeface="Alexandria" charset="0"/>
            </a:endParaRPr>
          </a:p>
          <a:p>
            <a:pPr marL="285750" indent="-285750" algn="r" rtl="1">
              <a:buFont typeface="Arial" panose="020B0604020202020204" pitchFamily="34" charset="0"/>
              <a:buChar char="•"/>
            </a:pPr>
            <a:r>
              <a:rPr lang="ar-EG" b="1" u="sng" dirty="0">
                <a:latin typeface="Alexandria" charset="0"/>
                <a:cs typeface="Alexandria" charset="0"/>
              </a:rPr>
              <a:t>أسباب أهمية الفيديو القصير في التسويق:</a:t>
            </a:r>
          </a:p>
          <a:p>
            <a:pPr marL="285750" indent="-285750" algn="r" rtl="1">
              <a:buFont typeface="Arial" panose="020B0604020202020204" pitchFamily="34" charset="0"/>
              <a:buChar char="•"/>
            </a:pPr>
            <a:r>
              <a:rPr lang="ar-EG" dirty="0">
                <a:solidFill>
                  <a:srgbClr val="FF0000"/>
                </a:solidFill>
                <a:latin typeface="Alexandria" charset="0"/>
                <a:cs typeface="Alexandria" charset="0"/>
              </a:rPr>
              <a:t>زيادة التفاعل والمشاركة:</a:t>
            </a:r>
            <a:r>
              <a:rPr lang="ar-EG" dirty="0">
                <a:latin typeface="Alexandria" charset="0"/>
                <a:cs typeface="Alexandria" charset="0"/>
              </a:rPr>
              <a:t/>
            </a:r>
            <a:br>
              <a:rPr lang="ar-EG" dirty="0">
                <a:latin typeface="Alexandria" charset="0"/>
                <a:cs typeface="Alexandria" charset="0"/>
              </a:rPr>
            </a:br>
            <a:r>
              <a:rPr lang="ar-EG" dirty="0">
                <a:latin typeface="Alexandria" charset="0"/>
                <a:cs typeface="Alexandria" charset="0"/>
              </a:rPr>
              <a:t>الفيديوهات القصيرة تجذب الانتباه بسرعة وتجعل المستخدمين أكثر تفاعلًا مع المحتوى. الفيديوهات التي </a:t>
            </a:r>
            <a:r>
              <a:rPr lang="ar-EG" b="1" dirty="0">
                <a:latin typeface="Alexandria" charset="0"/>
                <a:cs typeface="Alexandria" charset="0"/>
              </a:rPr>
              <a:t>تستغرق من 15 ثانية إلى دقيقة تعتبر مثالية</a:t>
            </a:r>
            <a:r>
              <a:rPr lang="ar-EG" dirty="0">
                <a:latin typeface="Alexandria" charset="0"/>
                <a:cs typeface="Alexandria" charset="0"/>
              </a:rPr>
              <a:t> في هذه الفترة الزمنية القصيرة حيث يمكن إيصال الرسائل بشكل سريع وفعّال.</a:t>
            </a:r>
          </a:p>
          <a:p>
            <a:pPr marL="285750" indent="-285750" algn="r" rtl="1">
              <a:buFont typeface="Arial" panose="020B0604020202020204" pitchFamily="34" charset="0"/>
              <a:buChar char="•"/>
            </a:pPr>
            <a:r>
              <a:rPr lang="ar-EG" dirty="0">
                <a:solidFill>
                  <a:srgbClr val="FF0000"/>
                </a:solidFill>
                <a:latin typeface="Alexandria" charset="0"/>
                <a:cs typeface="Alexandria" charset="0"/>
              </a:rPr>
              <a:t>زيادة مستخدمي منصات الفيديو القصير:</a:t>
            </a:r>
            <a:r>
              <a:rPr lang="ar-EG" dirty="0">
                <a:latin typeface="Alexandria" charset="0"/>
                <a:cs typeface="Alexandria" charset="0"/>
              </a:rPr>
              <a:t/>
            </a:r>
            <a:br>
              <a:rPr lang="ar-EG" dirty="0">
                <a:latin typeface="Alexandria" charset="0"/>
                <a:cs typeface="Alexandria" charset="0"/>
              </a:rPr>
            </a:br>
            <a:r>
              <a:rPr lang="ar-EG" dirty="0">
                <a:latin typeface="Alexandria" charset="0"/>
                <a:cs typeface="Alexandria" charset="0"/>
              </a:rPr>
              <a:t>منصات الفيديو القصير تشهد زيادة كبيرة في المستخدمين النشطين شهريًا، مثل </a:t>
            </a:r>
            <a:r>
              <a:rPr lang="en-MY" b="1" dirty="0">
                <a:latin typeface="Alexandria" charset="0"/>
                <a:cs typeface="Alexandria" charset="0"/>
              </a:rPr>
              <a:t>TikTok</a:t>
            </a:r>
            <a:r>
              <a:rPr lang="en-MY" dirty="0">
                <a:latin typeface="Alexandria" charset="0"/>
                <a:cs typeface="Alexandria" charset="0"/>
              </a:rPr>
              <a:t> </a:t>
            </a:r>
            <a:r>
              <a:rPr lang="ar-EG" dirty="0">
                <a:latin typeface="Alexandria" charset="0"/>
                <a:cs typeface="Alexandria" charset="0"/>
              </a:rPr>
              <a:t>الذي جذب أكثر من 821 مليون مستخدم نشط شهريًا، مما يجعلها وسيلة مثالية للوصول إلى جمهور واسع.</a:t>
            </a:r>
          </a:p>
          <a:p>
            <a:pPr marL="285750" indent="-285750" algn="r" rtl="1">
              <a:buFont typeface="Arial" panose="020B0604020202020204" pitchFamily="34" charset="0"/>
              <a:buChar char="•"/>
            </a:pPr>
            <a:endParaRPr lang="ar-EG" sz="1600" dirty="0"/>
          </a:p>
          <a:p>
            <a:pPr algn="r" rtl="1"/>
            <a:endParaRPr lang="ar-EG" sz="2000" dirty="0">
              <a:solidFill>
                <a:srgbClr val="0070C0"/>
              </a:solidFill>
            </a:endParaRPr>
          </a:p>
        </p:txBody>
      </p:sp>
      <p:pic>
        <p:nvPicPr>
          <p:cNvPr id="2" name="Picture 1"/>
          <p:cNvPicPr>
            <a:picLocks noChangeAspect="1"/>
          </p:cNvPicPr>
          <p:nvPr/>
        </p:nvPicPr>
        <p:blipFill>
          <a:blip r:embed="rId3"/>
          <a:stretch>
            <a:fillRect/>
          </a:stretch>
        </p:blipFill>
        <p:spPr>
          <a:xfrm>
            <a:off x="-92525" y="1595803"/>
            <a:ext cx="2153336" cy="2114141"/>
          </a:xfrm>
          <a:prstGeom prst="rect">
            <a:avLst/>
          </a:prstGeom>
        </p:spPr>
      </p:pic>
      <p:pic>
        <p:nvPicPr>
          <p:cNvPr id="4" name="Picture 3"/>
          <p:cNvPicPr>
            <a:picLocks noChangeAspect="1"/>
          </p:cNvPicPr>
          <p:nvPr/>
        </p:nvPicPr>
        <p:blipFill>
          <a:blip r:embed="rId4"/>
          <a:stretch>
            <a:fillRect/>
          </a:stretch>
        </p:blipFill>
        <p:spPr>
          <a:xfrm>
            <a:off x="-105984" y="3709944"/>
            <a:ext cx="2143125" cy="2143125"/>
          </a:xfrm>
          <a:prstGeom prst="rect">
            <a:avLst/>
          </a:prstGeom>
        </p:spPr>
      </p:pic>
    </p:spTree>
    <p:extLst>
      <p:ext uri="{BB962C8B-B14F-4D97-AF65-F5344CB8AC3E}">
        <p14:creationId xmlns:p14="http://schemas.microsoft.com/office/powerpoint/2010/main" val="3733982688"/>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167159"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480855" cy="36449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4C0F408B-6FB7-447C-07FE-71BFB5EBA134}"/>
              </a:ext>
            </a:extLst>
          </p:cNvPr>
          <p:cNvSpPr txBox="1"/>
          <p:nvPr/>
        </p:nvSpPr>
        <p:spPr>
          <a:xfrm>
            <a:off x="3138985" y="1710357"/>
            <a:ext cx="7274257" cy="4062651"/>
          </a:xfrm>
          <a:prstGeom prst="rect">
            <a:avLst/>
          </a:prstGeom>
          <a:noFill/>
        </p:spPr>
        <p:txBody>
          <a:bodyPr wrap="square" rtlCol="0">
            <a:spAutoFit/>
          </a:bodyPr>
          <a:lstStyle/>
          <a:p>
            <a:pPr algn="r" rtl="1"/>
            <a:r>
              <a:rPr lang="ar-EG" sz="2400" dirty="0" smtClean="0">
                <a:latin typeface="Alexandria" charset="0"/>
                <a:cs typeface="Alexandria" charset="0"/>
              </a:rPr>
              <a:t> </a:t>
            </a:r>
            <a:r>
              <a:rPr lang="ar-EG" sz="2400" b="1" dirty="0">
                <a:solidFill>
                  <a:srgbClr val="C00000"/>
                </a:solidFill>
                <a:latin typeface="Calibri" panose="020F0502020204030204" pitchFamily="34" charset="0"/>
                <a:cs typeface="Calibri" panose="020F0502020204030204" pitchFamily="34" charset="0"/>
              </a:rPr>
              <a:t>2. منصات الفيديو القصير </a:t>
            </a:r>
            <a:r>
              <a:rPr lang="ar-EG" sz="2400" b="1" dirty="0" smtClean="0">
                <a:solidFill>
                  <a:srgbClr val="C00000"/>
                </a:solidFill>
                <a:latin typeface="Calibri" panose="020F0502020204030204" pitchFamily="34" charset="0"/>
                <a:cs typeface="Calibri" panose="020F0502020204030204" pitchFamily="34" charset="0"/>
              </a:rPr>
              <a:t>(تابع)</a:t>
            </a:r>
            <a:endParaRPr lang="en-US" sz="2400" dirty="0">
              <a:latin typeface="Alexandria" charset="0"/>
              <a:cs typeface="Alexandria" charset="0"/>
            </a:endParaRPr>
          </a:p>
          <a:p>
            <a:pPr marL="285750" indent="-285750" algn="r" rtl="1">
              <a:buFont typeface="Arial" panose="020B0604020202020204" pitchFamily="34" charset="0"/>
              <a:buChar char="•"/>
            </a:pPr>
            <a:r>
              <a:rPr lang="ar-EG" dirty="0" smtClean="0">
                <a:solidFill>
                  <a:srgbClr val="FF0000"/>
                </a:solidFill>
                <a:latin typeface="Alexandria" charset="0"/>
                <a:cs typeface="Alexandria" charset="0"/>
              </a:rPr>
              <a:t>محتوى </a:t>
            </a:r>
            <a:r>
              <a:rPr lang="ar-EG" dirty="0">
                <a:solidFill>
                  <a:srgbClr val="FF0000"/>
                </a:solidFill>
                <a:latin typeface="Alexandria" charset="0"/>
                <a:cs typeface="Alexandria" charset="0"/>
              </a:rPr>
              <a:t>مرئي وجذاب</a:t>
            </a:r>
            <a:r>
              <a:rPr lang="ar-EG" dirty="0">
                <a:latin typeface="Alexandria" charset="0"/>
                <a:cs typeface="Alexandria" charset="0"/>
              </a:rPr>
              <a:t>:</a:t>
            </a:r>
            <a:br>
              <a:rPr lang="ar-EG" dirty="0">
                <a:latin typeface="Alexandria" charset="0"/>
                <a:cs typeface="Alexandria" charset="0"/>
              </a:rPr>
            </a:br>
            <a:r>
              <a:rPr lang="ar-EG" dirty="0">
                <a:latin typeface="Alexandria" charset="0"/>
                <a:cs typeface="Alexandria" charset="0"/>
              </a:rPr>
              <a:t>الفيديو القصير يتيح للعلامات التجارية تقديم رسائل ترويجية بطريقة مرئية ممتعة وشيقة. يمكن أن يعرض المنتج أو الخدمة بشكل مباشر، مما يسهل على العملاء فهم الفوائد بشكل أسرع.</a:t>
            </a:r>
          </a:p>
          <a:p>
            <a:pPr marL="285750" indent="-285750" algn="r" rtl="1">
              <a:buFont typeface="Arial" panose="020B0604020202020204" pitchFamily="34" charset="0"/>
              <a:buChar char="•"/>
            </a:pPr>
            <a:r>
              <a:rPr lang="ar-EG" dirty="0">
                <a:solidFill>
                  <a:srgbClr val="FF0000"/>
                </a:solidFill>
                <a:latin typeface="Alexandria" charset="0"/>
                <a:cs typeface="Alexandria" charset="0"/>
              </a:rPr>
              <a:t>إمكانية استخدام المؤثرين:</a:t>
            </a:r>
            <a:r>
              <a:rPr lang="ar-EG" dirty="0">
                <a:latin typeface="Alexandria" charset="0"/>
                <a:cs typeface="Alexandria" charset="0"/>
              </a:rPr>
              <a:t/>
            </a:r>
            <a:br>
              <a:rPr lang="ar-EG" dirty="0">
                <a:latin typeface="Alexandria" charset="0"/>
                <a:cs typeface="Alexandria" charset="0"/>
              </a:rPr>
            </a:br>
            <a:r>
              <a:rPr lang="ar-EG" b="1" dirty="0">
                <a:solidFill>
                  <a:srgbClr val="FF0000"/>
                </a:solidFill>
                <a:latin typeface="Alexandria" charset="0"/>
                <a:cs typeface="Alexandria" charset="0"/>
              </a:rPr>
              <a:t>المؤثرون </a:t>
            </a:r>
            <a:r>
              <a:rPr lang="ar-EG" dirty="0">
                <a:latin typeface="Alexandria" charset="0"/>
                <a:cs typeface="Alexandria" charset="0"/>
              </a:rPr>
              <a:t>(</a:t>
            </a:r>
            <a:r>
              <a:rPr lang="en-MY" dirty="0">
                <a:latin typeface="Alexandria" charset="0"/>
                <a:cs typeface="Alexandria" charset="0"/>
              </a:rPr>
              <a:t>Influencers) </a:t>
            </a:r>
            <a:r>
              <a:rPr lang="ar-EG" dirty="0">
                <a:latin typeface="Alexandria" charset="0"/>
                <a:cs typeface="Alexandria" charset="0"/>
              </a:rPr>
              <a:t>يلعبون دورًا كبيرًا في هذه المنصات، حيث يملكون القدرة على التأثير في قرارات الشراء لدى جمهورهم. </a:t>
            </a:r>
            <a:r>
              <a:rPr lang="ar-EG" b="1" u="sng" dirty="0">
                <a:latin typeface="Alexandria" charset="0"/>
                <a:cs typeface="Alexandria" charset="0"/>
              </a:rPr>
              <a:t>المؤثرون الذين يملكون قاعدة جماهيرية كبيرة </a:t>
            </a:r>
            <a:r>
              <a:rPr lang="ar-EG" dirty="0">
                <a:latin typeface="Alexandria" charset="0"/>
                <a:cs typeface="Alexandria" charset="0"/>
              </a:rPr>
              <a:t>يمكنهم الترويج للمنتجات بطرق غير تقليدية وبأسلوب شخصي وجذاب.</a:t>
            </a:r>
            <a:endParaRPr lang="en-US" dirty="0">
              <a:latin typeface="Alexandria" charset="0"/>
              <a:cs typeface="Alexandria" charset="0"/>
            </a:endParaRPr>
          </a:p>
          <a:p>
            <a:pPr algn="r"/>
            <a:r>
              <a:rPr lang="ar-EG" b="1" dirty="0">
                <a:solidFill>
                  <a:srgbClr val="FF0000"/>
                </a:solidFill>
                <a:latin typeface="Alexandria" charset="0"/>
                <a:cs typeface="Alexandria" charset="0"/>
              </a:rPr>
              <a:t>التوجه المستقبلي:</a:t>
            </a:r>
          </a:p>
          <a:p>
            <a:pPr algn="r"/>
            <a:r>
              <a:rPr lang="ar-EG" dirty="0">
                <a:latin typeface="Alexandria" charset="0"/>
                <a:cs typeface="Alexandria" charset="0"/>
              </a:rPr>
              <a:t>من المتوقع أن يزداد دور الفيديو القصير والمحتوى المقدم من المؤثرين في التسويق خلال السنوات القادمة. ستواصل منصات الفيديو القصير في التطور، </a:t>
            </a:r>
            <a:r>
              <a:rPr lang="ar-EG" u="sng" dirty="0">
                <a:latin typeface="Alexandria" charset="0"/>
                <a:cs typeface="Alexandria" charset="0"/>
              </a:rPr>
              <a:t>مما يتيح مزيدًا من الفرص للعلامات التجارية للوصول إلى جمهور أوسع وأكثر تفاعلًا</a:t>
            </a:r>
            <a:r>
              <a:rPr lang="ar-EG" u="sng" dirty="0"/>
              <a:t>.</a:t>
            </a:r>
          </a:p>
          <a:p>
            <a:pPr marL="285750" indent="-285750" algn="r" rtl="1">
              <a:buFont typeface="Arial" panose="020B0604020202020204" pitchFamily="34" charset="0"/>
              <a:buChar char="•"/>
            </a:pPr>
            <a:endParaRPr lang="ar-EG" sz="1600" dirty="0"/>
          </a:p>
          <a:p>
            <a:pPr algn="r" rtl="1"/>
            <a:endParaRPr lang="ar-EG" sz="2000" dirty="0">
              <a:solidFill>
                <a:srgbClr val="0070C0"/>
              </a:solidFill>
            </a:endParaRPr>
          </a:p>
        </p:txBody>
      </p:sp>
      <p:pic>
        <p:nvPicPr>
          <p:cNvPr id="2" name="Picture 1"/>
          <p:cNvPicPr>
            <a:picLocks noChangeAspect="1"/>
          </p:cNvPicPr>
          <p:nvPr/>
        </p:nvPicPr>
        <p:blipFill>
          <a:blip r:embed="rId3"/>
          <a:stretch>
            <a:fillRect/>
          </a:stretch>
        </p:blipFill>
        <p:spPr>
          <a:xfrm>
            <a:off x="99873" y="3632023"/>
            <a:ext cx="2183641" cy="1590675"/>
          </a:xfrm>
          <a:prstGeom prst="rect">
            <a:avLst/>
          </a:prstGeom>
        </p:spPr>
      </p:pic>
      <p:pic>
        <p:nvPicPr>
          <p:cNvPr id="4" name="Picture 3"/>
          <p:cNvPicPr>
            <a:picLocks noChangeAspect="1"/>
          </p:cNvPicPr>
          <p:nvPr/>
        </p:nvPicPr>
        <p:blipFill>
          <a:blip r:embed="rId4"/>
          <a:stretch>
            <a:fillRect/>
          </a:stretch>
        </p:blipFill>
        <p:spPr>
          <a:xfrm>
            <a:off x="281485" y="2031823"/>
            <a:ext cx="2857500" cy="1600200"/>
          </a:xfrm>
          <a:prstGeom prst="rect">
            <a:avLst/>
          </a:prstGeom>
        </p:spPr>
      </p:pic>
    </p:spTree>
    <p:extLst>
      <p:ext uri="{BB962C8B-B14F-4D97-AF65-F5344CB8AC3E}">
        <p14:creationId xmlns:p14="http://schemas.microsoft.com/office/powerpoint/2010/main" val="1766515891"/>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857724" y="125513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10284026" cy="39588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4C0F408B-6FB7-447C-07FE-71BFB5EBA134}"/>
              </a:ext>
            </a:extLst>
          </p:cNvPr>
          <p:cNvSpPr txBox="1"/>
          <p:nvPr/>
        </p:nvSpPr>
        <p:spPr>
          <a:xfrm>
            <a:off x="2519498" y="1595804"/>
            <a:ext cx="8742862" cy="4462760"/>
          </a:xfrm>
          <a:prstGeom prst="rect">
            <a:avLst/>
          </a:prstGeom>
          <a:noFill/>
        </p:spPr>
        <p:txBody>
          <a:bodyPr wrap="square" rtlCol="0">
            <a:spAutoFit/>
          </a:bodyPr>
          <a:lstStyle/>
          <a:p>
            <a:pPr algn="r" rtl="1"/>
            <a:r>
              <a:rPr lang="ar-EG" sz="2800" b="1" dirty="0" smtClean="0">
                <a:solidFill>
                  <a:srgbClr val="C00000"/>
                </a:solidFill>
                <a:latin typeface="Calibri" panose="020F0502020204030204" pitchFamily="34" charset="0"/>
                <a:cs typeface="Calibri" panose="020F0502020204030204" pitchFamily="34" charset="0"/>
              </a:rPr>
              <a:t>3. التسويق </a:t>
            </a:r>
            <a:r>
              <a:rPr lang="ar-EG" sz="2800" b="1" dirty="0">
                <a:solidFill>
                  <a:srgbClr val="C00000"/>
                </a:solidFill>
                <a:latin typeface="Calibri" panose="020F0502020204030204" pitchFamily="34" charset="0"/>
                <a:cs typeface="Calibri" panose="020F0502020204030204" pitchFamily="34" charset="0"/>
              </a:rPr>
              <a:t>عبر القصص والتجارب الشخصية</a:t>
            </a:r>
            <a:r>
              <a:rPr lang="ar-EG" sz="2800" b="1" dirty="0"/>
              <a:t> </a:t>
            </a:r>
            <a:r>
              <a:rPr lang="ar-EG" dirty="0"/>
              <a:t/>
            </a:r>
            <a:br>
              <a:rPr lang="ar-EG" dirty="0"/>
            </a:br>
            <a:r>
              <a:rPr lang="ar-EG" dirty="0"/>
              <a:t>المؤثرون يمكنهم توجيه متابعيهم إلى شراء المنتجات والخدمات من خلال تجاربهم الشخصية وعروضهم الخاصة، ما يزيد من مصداقية العلامة التجارية</a:t>
            </a:r>
            <a:r>
              <a:rPr lang="ar-EG" dirty="0" smtClean="0"/>
              <a:t>.</a:t>
            </a:r>
            <a:r>
              <a:rPr lang="ar-EG" dirty="0"/>
              <a:t/>
            </a:r>
            <a:br>
              <a:rPr lang="ar-EG" dirty="0"/>
            </a:br>
            <a:r>
              <a:rPr lang="ar-EG" b="1" dirty="0"/>
              <a:t>المؤثرون يشاركون متابعيهم تجاربهم مع المنتجات عبر الفيديوهات القصيرة</a:t>
            </a:r>
            <a:r>
              <a:rPr lang="ar-EG" dirty="0"/>
              <a:t>، مما يعزز الثقة في العلامة التجارية. مثلًا، يمكن لمؤثر أن يظهر كيف يستخدم منتج معين في </a:t>
            </a:r>
            <a:r>
              <a:rPr lang="ar-EG" dirty="0" smtClean="0"/>
              <a:t>حياته، </a:t>
            </a:r>
            <a:r>
              <a:rPr lang="ar-EG" dirty="0"/>
              <a:t>مما يجعل المتابعين يشعرون بأنهم جزء من القصة.</a:t>
            </a:r>
          </a:p>
          <a:p>
            <a:pPr algn="r"/>
            <a:r>
              <a:rPr lang="ar-EG" b="1" u="sng" dirty="0"/>
              <a:t>الوصول إلى جمهور مستهدف</a:t>
            </a:r>
            <a:r>
              <a:rPr lang="ar-EG" u="sng" dirty="0"/>
              <a:t>:</a:t>
            </a:r>
            <a:r>
              <a:rPr lang="ar-EG" dirty="0"/>
              <a:t/>
            </a:r>
            <a:br>
              <a:rPr lang="ar-EG" dirty="0"/>
            </a:br>
            <a:r>
              <a:rPr lang="ar-EG" dirty="0"/>
              <a:t>باستخدام المؤثرين المناسبين، يمكن للعلامات التجارية الوصول إلى جمهور محدد وذو اهتمامات خاصة، وهو ما يعزز فعالية الحملة </a:t>
            </a:r>
            <a:r>
              <a:rPr lang="ar-EG" dirty="0" smtClean="0"/>
              <a:t>التسويقية</a:t>
            </a:r>
            <a:endParaRPr lang="en-US" dirty="0"/>
          </a:p>
          <a:p>
            <a:pPr algn="r"/>
            <a:r>
              <a:rPr lang="ar-EG" b="1" u="sng" dirty="0">
                <a:solidFill>
                  <a:srgbClr val="FF0000"/>
                </a:solidFill>
              </a:rPr>
              <a:t>أمثلة على نجاح التسويق عبر الفيديو القصير والمؤثرين:</a:t>
            </a:r>
          </a:p>
          <a:p>
            <a:pPr marL="285750" indent="-285750" algn="r" rtl="1">
              <a:buFont typeface="Arial" panose="020B0604020202020204" pitchFamily="34" charset="0"/>
              <a:buChar char="•"/>
            </a:pPr>
            <a:r>
              <a:rPr lang="en-MY" b="1" dirty="0" smtClean="0"/>
              <a:t>TikTok</a:t>
            </a:r>
            <a:r>
              <a:rPr lang="en-MY" dirty="0" smtClean="0"/>
              <a:t> </a:t>
            </a:r>
            <a:r>
              <a:rPr lang="ar-EG" dirty="0"/>
              <a:t>نجحت العديد من العلامات التجارية في التفاعل مع المستخدمين من خلال تحديات، مسابقات، وفيديوهات موسيقية قصيرة. العديد من الشركات استخدمت </a:t>
            </a:r>
            <a:r>
              <a:rPr lang="en-MY" dirty="0"/>
              <a:t>TikTok </a:t>
            </a:r>
            <a:r>
              <a:rPr lang="ar-EG" dirty="0"/>
              <a:t>للتفاعل مع جمهور شاب ومتفاعل.</a:t>
            </a:r>
          </a:p>
          <a:p>
            <a:pPr marL="285750" indent="-285750" algn="r" rtl="1">
              <a:buFont typeface="Arial" panose="020B0604020202020204" pitchFamily="34" charset="0"/>
              <a:buChar char="•"/>
            </a:pPr>
            <a:r>
              <a:rPr lang="en-MY" b="1" dirty="0"/>
              <a:t>Instagram </a:t>
            </a:r>
            <a:r>
              <a:rPr lang="en-MY" b="1" dirty="0" smtClean="0"/>
              <a:t>Reels</a:t>
            </a:r>
            <a:r>
              <a:rPr lang="en-MY" dirty="0" smtClean="0"/>
              <a:t> </a:t>
            </a:r>
            <a:r>
              <a:rPr lang="ar-EG" dirty="0"/>
              <a:t>العلامات التجارية مثل </a:t>
            </a:r>
            <a:r>
              <a:rPr lang="en-MY" b="1" dirty="0"/>
              <a:t>Nike</a:t>
            </a:r>
            <a:r>
              <a:rPr lang="en-MY" dirty="0"/>
              <a:t> </a:t>
            </a:r>
            <a:r>
              <a:rPr lang="ar-EG" dirty="0"/>
              <a:t>و</a:t>
            </a:r>
            <a:r>
              <a:rPr lang="en-MY" b="1" dirty="0"/>
              <a:t>Coca-Cola</a:t>
            </a:r>
            <a:r>
              <a:rPr lang="en-MY" dirty="0"/>
              <a:t> </a:t>
            </a:r>
            <a:r>
              <a:rPr lang="ar-EG" dirty="0"/>
              <a:t>استخدمت </a:t>
            </a:r>
            <a:r>
              <a:rPr lang="en-MY" dirty="0"/>
              <a:t>Reels </a:t>
            </a:r>
            <a:r>
              <a:rPr lang="ar-EG" dirty="0"/>
              <a:t>لإطلاق حملات تسويقية مبتكرة وجذابة لمنتجاتها، مستخدمة المؤثرين لجذب المتابعين.</a:t>
            </a:r>
          </a:p>
          <a:p>
            <a:pPr algn="r"/>
            <a:endParaRPr lang="ar-EG" sz="2000" dirty="0"/>
          </a:p>
          <a:p>
            <a:pPr algn="r" rtl="1"/>
            <a:endParaRPr lang="ar-EG" sz="2000" dirty="0">
              <a:solidFill>
                <a:srgbClr val="0070C0"/>
              </a:solidFill>
            </a:endParaRPr>
          </a:p>
        </p:txBody>
      </p:sp>
      <p:pic>
        <p:nvPicPr>
          <p:cNvPr id="4" name="Picture 3"/>
          <p:cNvPicPr>
            <a:picLocks noChangeAspect="1"/>
          </p:cNvPicPr>
          <p:nvPr/>
        </p:nvPicPr>
        <p:blipFill>
          <a:blip r:embed="rId3"/>
          <a:stretch>
            <a:fillRect/>
          </a:stretch>
        </p:blipFill>
        <p:spPr>
          <a:xfrm>
            <a:off x="33926" y="2205054"/>
            <a:ext cx="2485572" cy="2453682"/>
          </a:xfrm>
          <a:prstGeom prst="rect">
            <a:avLst/>
          </a:prstGeom>
        </p:spPr>
      </p:pic>
    </p:spTree>
    <p:extLst>
      <p:ext uri="{BB962C8B-B14F-4D97-AF65-F5344CB8AC3E}">
        <p14:creationId xmlns:p14="http://schemas.microsoft.com/office/powerpoint/2010/main" val="1288365819"/>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893928" y="1418642"/>
            <a:ext cx="10634546" cy="40915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4C0F408B-6FB7-447C-07FE-71BFB5EBA134}"/>
              </a:ext>
            </a:extLst>
          </p:cNvPr>
          <p:cNvSpPr txBox="1"/>
          <p:nvPr/>
        </p:nvSpPr>
        <p:spPr>
          <a:xfrm>
            <a:off x="2485572" y="1418642"/>
            <a:ext cx="8749754" cy="4370427"/>
          </a:xfrm>
          <a:prstGeom prst="rect">
            <a:avLst/>
          </a:prstGeom>
          <a:noFill/>
        </p:spPr>
        <p:txBody>
          <a:bodyPr wrap="square" rtlCol="0">
            <a:spAutoFit/>
          </a:bodyPr>
          <a:lstStyle/>
          <a:p>
            <a:pPr algn="just" rtl="1"/>
            <a:r>
              <a:rPr lang="ar-EG" sz="2600" b="1" dirty="0" smtClean="0">
                <a:solidFill>
                  <a:srgbClr val="C00000"/>
                </a:solidFill>
                <a:latin typeface="Calibri" panose="020F0502020204030204" pitchFamily="34" charset="0"/>
                <a:cs typeface="Calibri" panose="020F0502020204030204" pitchFamily="34" charset="0"/>
              </a:rPr>
              <a:t>4. ازدياد </a:t>
            </a:r>
            <a:r>
              <a:rPr lang="ar-EG" sz="2600" b="1" dirty="0">
                <a:solidFill>
                  <a:srgbClr val="C00000"/>
                </a:solidFill>
                <a:latin typeface="Calibri" panose="020F0502020204030204" pitchFamily="34" charset="0"/>
                <a:cs typeface="Calibri" panose="020F0502020204030204" pitchFamily="34" charset="0"/>
              </a:rPr>
              <a:t>أصحاب ومدراء الشركات المتفاعلون عبر المنصات الاجتماعي</a:t>
            </a:r>
          </a:p>
          <a:p>
            <a:pPr algn="just" rtl="1"/>
            <a:r>
              <a:rPr lang="ar-EG" b="1" dirty="0" smtClean="0">
                <a:latin typeface="Alexandria" charset="0"/>
                <a:cs typeface="Alexandria" charset="0"/>
              </a:rPr>
              <a:t>هذه </a:t>
            </a:r>
            <a:r>
              <a:rPr lang="ar-EG" b="1" dirty="0">
                <a:latin typeface="Alexandria" charset="0"/>
                <a:cs typeface="Alexandria" charset="0"/>
              </a:rPr>
              <a:t>الظاهرة أصبحت أكثر وضوحًا في عام 2021، حيث بدأ العديد من القادة في العالم يعترفون بأهمية حضورهم الشخصي عبر </a:t>
            </a:r>
            <a:r>
              <a:rPr lang="ar-EG" b="1" dirty="0" smtClean="0">
                <a:latin typeface="Alexandria" charset="0"/>
                <a:cs typeface="Alexandria" charset="0"/>
              </a:rPr>
              <a:t>الإنترنت. </a:t>
            </a:r>
            <a:r>
              <a:rPr lang="ar-EG" dirty="0" smtClean="0">
                <a:latin typeface="Alexandria" charset="0"/>
                <a:cs typeface="Alexandria" charset="0"/>
              </a:rPr>
              <a:t>أمثلة </a:t>
            </a:r>
            <a:r>
              <a:rPr lang="ar-EG" dirty="0">
                <a:latin typeface="Alexandria" charset="0"/>
                <a:cs typeface="Alexandria" charset="0"/>
              </a:rPr>
              <a:t>على تفاعل أصحاب الشركات والمديرين عبر وسائل التواصل الاجتماعي</a:t>
            </a:r>
            <a:r>
              <a:rPr lang="ar-EG" dirty="0" smtClean="0">
                <a:latin typeface="Alexandria" charset="0"/>
                <a:cs typeface="Alexandria" charset="0"/>
              </a:rPr>
              <a:t>:</a:t>
            </a:r>
          </a:p>
          <a:p>
            <a:pPr algn="just" rtl="1"/>
            <a:endParaRPr lang="ar-EG" dirty="0">
              <a:latin typeface="Alexandria" charset="0"/>
              <a:cs typeface="Alexandria" charset="0"/>
            </a:endParaRPr>
          </a:p>
          <a:p>
            <a:pPr marL="342900" indent="-342900" algn="just" rtl="1">
              <a:buFont typeface="Arial" panose="020B0604020202020204" pitchFamily="34" charset="0"/>
              <a:buChar char="•"/>
            </a:pPr>
            <a:r>
              <a:rPr lang="ar-EG" b="1" dirty="0">
                <a:solidFill>
                  <a:srgbClr val="FF0000"/>
                </a:solidFill>
                <a:latin typeface="Alexandria" charset="0"/>
                <a:cs typeface="Alexandria" charset="0"/>
              </a:rPr>
              <a:t>إيلون ماسك </a:t>
            </a:r>
            <a:r>
              <a:rPr lang="en-MY" dirty="0" smtClean="0">
                <a:latin typeface="Alexandria" charset="0"/>
                <a:cs typeface="Alexandria" charset="0"/>
              </a:rPr>
              <a:t>Tesla </a:t>
            </a:r>
            <a:r>
              <a:rPr lang="en-MY" dirty="0">
                <a:latin typeface="Alexandria" charset="0"/>
                <a:cs typeface="Alexandria" charset="0"/>
              </a:rPr>
              <a:t>&amp; SpaceX): </a:t>
            </a:r>
            <a:r>
              <a:rPr lang="ar-EG" dirty="0">
                <a:latin typeface="Alexandria" charset="0"/>
                <a:cs typeface="Alexandria" charset="0"/>
              </a:rPr>
              <a:t>معروف بتفاعله المكثف عبر </a:t>
            </a:r>
            <a:r>
              <a:rPr lang="en-MY" dirty="0">
                <a:latin typeface="Alexandria" charset="0"/>
                <a:cs typeface="Alexandria" charset="0"/>
              </a:rPr>
              <a:t>Twitter، </a:t>
            </a:r>
            <a:r>
              <a:rPr lang="ar-EG" dirty="0">
                <a:latin typeface="Alexandria" charset="0"/>
                <a:cs typeface="Alexandria" charset="0"/>
              </a:rPr>
              <a:t>حيث يشارك أفكاره وآراءه الشخصية ويجذب من خلالها جمهورًا كبيرًا. هذا التفاعل يساهم في تعزيز صورة الشركات التي يقودها.</a:t>
            </a:r>
          </a:p>
          <a:p>
            <a:pPr marL="342900" indent="-342900" algn="just" rtl="1">
              <a:buFont typeface="Arial" panose="020B0604020202020204" pitchFamily="34" charset="0"/>
              <a:buChar char="•"/>
            </a:pPr>
            <a:r>
              <a:rPr lang="ar-EG" b="1" dirty="0">
                <a:solidFill>
                  <a:srgbClr val="FF0000"/>
                </a:solidFill>
                <a:latin typeface="Alexandria" charset="0"/>
                <a:cs typeface="Alexandria" charset="0"/>
              </a:rPr>
              <a:t>جاك دورسي </a:t>
            </a:r>
            <a:r>
              <a:rPr lang="ar-EG" dirty="0">
                <a:latin typeface="Alexandria" charset="0"/>
                <a:cs typeface="Alexandria" charset="0"/>
              </a:rPr>
              <a:t>(</a:t>
            </a:r>
            <a:r>
              <a:rPr lang="en-MY" dirty="0">
                <a:latin typeface="Alexandria" charset="0"/>
                <a:cs typeface="Alexandria" charset="0"/>
              </a:rPr>
              <a:t>Twitter &amp; Square): </a:t>
            </a:r>
            <a:r>
              <a:rPr lang="ar-EG" dirty="0">
                <a:latin typeface="Alexandria" charset="0"/>
                <a:cs typeface="Alexandria" charset="0"/>
              </a:rPr>
              <a:t>يظهر تفاعلًا مستمرًا على منصات مثل </a:t>
            </a:r>
            <a:r>
              <a:rPr lang="en-MY" dirty="0">
                <a:latin typeface="Alexandria" charset="0"/>
                <a:cs typeface="Alexandria" charset="0"/>
              </a:rPr>
              <a:t>Twitter، </a:t>
            </a:r>
            <a:r>
              <a:rPr lang="ar-EG" dirty="0">
                <a:latin typeface="Alexandria" charset="0"/>
                <a:cs typeface="Alexandria" charset="0"/>
              </a:rPr>
              <a:t>حيث يشارك رؤيته الشخصية حول مستقبل التكنولوجيا والاقتصاد الرقمي، مما يعزز من مصداقيته ويخلق اتصالًا مباشرًا مع </a:t>
            </a:r>
            <a:r>
              <a:rPr lang="ar-EG" dirty="0" smtClean="0">
                <a:latin typeface="Alexandria" charset="0"/>
                <a:cs typeface="Alexandria" charset="0"/>
              </a:rPr>
              <a:t>الجمهور.</a:t>
            </a:r>
            <a:endParaRPr lang="ar-EG" dirty="0">
              <a:latin typeface="Alexandria" charset="0"/>
              <a:cs typeface="Alexandria" charset="0"/>
            </a:endParaRPr>
          </a:p>
          <a:p>
            <a:pPr marL="342900" indent="-342900" algn="just" rtl="1">
              <a:buFont typeface="Arial" panose="020B0604020202020204" pitchFamily="34" charset="0"/>
              <a:buChar char="•"/>
            </a:pPr>
            <a:r>
              <a:rPr lang="ar-EG" b="1" dirty="0">
                <a:solidFill>
                  <a:srgbClr val="FF0000"/>
                </a:solidFill>
                <a:latin typeface="Alexandria" charset="0"/>
                <a:cs typeface="Alexandria" charset="0"/>
              </a:rPr>
              <a:t>رئيس شركة "زوم" </a:t>
            </a:r>
            <a:r>
              <a:rPr lang="en-MY" dirty="0" smtClean="0">
                <a:latin typeface="Alexandria" charset="0"/>
                <a:cs typeface="Alexandria" charset="0"/>
              </a:rPr>
              <a:t>Eric </a:t>
            </a:r>
            <a:r>
              <a:rPr lang="en-MY" dirty="0">
                <a:latin typeface="Alexandria" charset="0"/>
                <a:cs typeface="Alexandria" charset="0"/>
              </a:rPr>
              <a:t>Yuan): </a:t>
            </a:r>
            <a:r>
              <a:rPr lang="ar-EG" dirty="0">
                <a:latin typeface="Alexandria" charset="0"/>
                <a:cs typeface="Alexandria" charset="0"/>
              </a:rPr>
              <a:t>على الرغم من كونه شخصية رفيعة المستوى، إلا أن تفاعله المنتظم على منصات مثل </a:t>
            </a:r>
            <a:r>
              <a:rPr lang="en-MY" dirty="0">
                <a:latin typeface="Alexandria" charset="0"/>
                <a:cs typeface="Alexandria" charset="0"/>
              </a:rPr>
              <a:t>LinkedIn </a:t>
            </a:r>
            <a:r>
              <a:rPr lang="ar-EG" dirty="0">
                <a:latin typeface="Alexandria" charset="0"/>
                <a:cs typeface="Alexandria" charset="0"/>
              </a:rPr>
              <a:t>أظهر كيف يمكن أن يكون القائد حاضرًا بشكل شخصي في تعاملات الشركة مع الموظفين والعملاء.</a:t>
            </a:r>
          </a:p>
          <a:p>
            <a:pPr algn="r"/>
            <a:r>
              <a:rPr lang="ar-EG" b="1" dirty="0">
                <a:solidFill>
                  <a:srgbClr val="FF0000"/>
                </a:solidFill>
                <a:latin typeface="Alexandria" charset="0"/>
                <a:cs typeface="Alexandria" charset="0"/>
              </a:rPr>
              <a:t>التوجه </a:t>
            </a:r>
            <a:r>
              <a:rPr lang="ar-EG" b="1" dirty="0" smtClean="0">
                <a:solidFill>
                  <a:srgbClr val="FF0000"/>
                </a:solidFill>
                <a:latin typeface="Alexandria" charset="0"/>
                <a:cs typeface="Alexandria" charset="0"/>
              </a:rPr>
              <a:t>المستقبلي:</a:t>
            </a:r>
            <a:r>
              <a:rPr lang="ar-EG" dirty="0">
                <a:latin typeface="Alexandria" charset="0"/>
                <a:cs typeface="Alexandria" charset="0"/>
              </a:rPr>
              <a:t>سيتعين على الشركات أن تظل نشطة ومشاركة عبر منصات التواصل الاجتماعي لضمان تفاعل قوي وفعّال مع جمهورها. كما ستستمر الشركات في إدراك أهمية تواجد أصحاب الشركات والمديرين على هذه المنصات لتعزيز التواصل الشخصي مع العملاء والمستثمرين.</a:t>
            </a:r>
          </a:p>
          <a:p>
            <a:pPr algn="r"/>
            <a:endParaRPr lang="ar-EG" b="1" dirty="0">
              <a:solidFill>
                <a:srgbClr val="FF0000"/>
              </a:solidFill>
              <a:latin typeface="Alexandria" charset="0"/>
              <a:cs typeface="Alexandria" charset="0"/>
            </a:endParaRPr>
          </a:p>
        </p:txBody>
      </p:sp>
      <p:pic>
        <p:nvPicPr>
          <p:cNvPr id="4" name="Picture 3"/>
          <p:cNvPicPr>
            <a:picLocks noChangeAspect="1"/>
          </p:cNvPicPr>
          <p:nvPr/>
        </p:nvPicPr>
        <p:blipFill>
          <a:blip r:embed="rId3"/>
          <a:stretch>
            <a:fillRect/>
          </a:stretch>
        </p:blipFill>
        <p:spPr>
          <a:xfrm>
            <a:off x="1" y="1862936"/>
            <a:ext cx="2192424" cy="1974093"/>
          </a:xfrm>
          <a:prstGeom prst="rect">
            <a:avLst/>
          </a:prstGeom>
        </p:spPr>
      </p:pic>
      <p:pic>
        <p:nvPicPr>
          <p:cNvPr id="6" name="Picture 5"/>
          <p:cNvPicPr>
            <a:picLocks noChangeAspect="1"/>
          </p:cNvPicPr>
          <p:nvPr/>
        </p:nvPicPr>
        <p:blipFill>
          <a:blip r:embed="rId4"/>
          <a:stretch>
            <a:fillRect/>
          </a:stretch>
        </p:blipFill>
        <p:spPr>
          <a:xfrm>
            <a:off x="1" y="3837029"/>
            <a:ext cx="2192424" cy="1743075"/>
          </a:xfrm>
          <a:prstGeom prst="rect">
            <a:avLst/>
          </a:prstGeom>
        </p:spPr>
      </p:pic>
    </p:spTree>
    <p:extLst>
      <p:ext uri="{BB962C8B-B14F-4D97-AF65-F5344CB8AC3E}">
        <p14:creationId xmlns:p14="http://schemas.microsoft.com/office/powerpoint/2010/main" val="794048820"/>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0" y="150028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10163558" cy="44501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3909716" y="1595804"/>
            <a:ext cx="8869680" cy="1483483"/>
          </a:xfrm>
          <a:prstGeom prst="rect">
            <a:avLst/>
          </a:prstGeom>
          <a:noFill/>
        </p:spPr>
        <p:txBody>
          <a:bodyPr wrap="square" rtlCol="0">
            <a:spAutoFit/>
          </a:bodyPr>
          <a:lstStyle/>
          <a:p>
            <a:pPr algn="ctr" rtl="1">
              <a:lnSpc>
                <a:spcPct val="120000"/>
              </a:lnSpc>
            </a:pPr>
            <a:r>
              <a:rPr lang="ar-EG" sz="2800" b="1" dirty="0" smtClean="0"/>
              <a:t>  </a:t>
            </a:r>
            <a:r>
              <a:rPr lang="ar-EG" sz="2800" b="1" dirty="0" smtClean="0">
                <a:solidFill>
                  <a:srgbClr val="C00000"/>
                </a:solidFill>
                <a:latin typeface="Calibri" panose="020F0502020204030204" pitchFamily="34" charset="0"/>
                <a:cs typeface="Calibri" panose="020F0502020204030204" pitchFamily="34" charset="0"/>
              </a:rPr>
              <a:t>5. </a:t>
            </a:r>
            <a:r>
              <a:rPr lang="ar-EG" sz="2800" b="1" dirty="0">
                <a:solidFill>
                  <a:srgbClr val="C00000"/>
                </a:solidFill>
                <a:latin typeface="Calibri" panose="020F0502020204030204" pitchFamily="34" charset="0"/>
                <a:cs typeface="Calibri" panose="020F0502020204030204" pitchFamily="34" charset="0"/>
              </a:rPr>
              <a:t>محاربة الروبوتات والمعلومات المضللة</a:t>
            </a:r>
          </a:p>
          <a:p>
            <a:pPr algn="ctr" rtl="1">
              <a:lnSpc>
                <a:spcPct val="120000"/>
              </a:lnSpc>
            </a:pPr>
            <a:endParaRPr lang="en-US" sz="2400" b="1" dirty="0">
              <a:solidFill>
                <a:schemeClr val="bg1"/>
              </a:solidFill>
              <a:latin typeface="Times New Roman" panose="02020603050405020304" pitchFamily="18" charset="0"/>
              <a:cs typeface="Times New Roman" panose="02020603050405020304" pitchFamily="18" charset="0"/>
            </a:endParaRPr>
          </a:p>
          <a:p>
            <a:pPr algn="r" rtl="1"/>
            <a:endParaRPr lang="en-US" sz="2800" dirty="0">
              <a:latin typeface="Microsoft Uighur" panose="02000000000000000000" pitchFamily="2" charset="-78"/>
            </a:endParaRPr>
          </a:p>
        </p:txBody>
      </p:sp>
      <p:sp>
        <p:nvSpPr>
          <p:cNvPr id="3" name="TextBox 2">
            <a:extLst>
              <a:ext uri="{FF2B5EF4-FFF2-40B4-BE49-F238E27FC236}">
                <a16:creationId xmlns:a16="http://schemas.microsoft.com/office/drawing/2014/main" xmlns="" id="{4C0F408B-6FB7-447C-07FE-71BFB5EBA134}"/>
              </a:ext>
            </a:extLst>
          </p:cNvPr>
          <p:cNvSpPr txBox="1"/>
          <p:nvPr/>
        </p:nvSpPr>
        <p:spPr>
          <a:xfrm>
            <a:off x="2485572" y="2051388"/>
            <a:ext cx="8658173" cy="3693319"/>
          </a:xfrm>
          <a:prstGeom prst="rect">
            <a:avLst/>
          </a:prstGeom>
          <a:noFill/>
        </p:spPr>
        <p:txBody>
          <a:bodyPr wrap="square" rtlCol="0">
            <a:spAutoFit/>
          </a:bodyPr>
          <a:lstStyle/>
          <a:p>
            <a:pPr marL="285750" indent="-285750" algn="r" rtl="1">
              <a:buFont typeface="Arial" panose="020B0604020202020204" pitchFamily="34" charset="0"/>
              <a:buChar char="•"/>
            </a:pPr>
            <a:r>
              <a:rPr lang="ar-EG" dirty="0">
                <a:latin typeface="Alexandria" charset="0"/>
                <a:cs typeface="Alexandria" charset="0"/>
              </a:rPr>
              <a:t>في عالم التسويق الرقمي، </a:t>
            </a:r>
            <a:r>
              <a:rPr lang="ar-EG" u="sng" dirty="0">
                <a:solidFill>
                  <a:srgbClr val="FF0000"/>
                </a:solidFill>
                <a:latin typeface="Alexandria" charset="0"/>
                <a:cs typeface="Alexandria" charset="0"/>
              </a:rPr>
              <a:t>يُعتبر محاربة الروبوتات </a:t>
            </a:r>
            <a:r>
              <a:rPr lang="ar-EG" dirty="0">
                <a:latin typeface="Alexandria" charset="0"/>
                <a:cs typeface="Alexandria" charset="0"/>
              </a:rPr>
              <a:t>(</a:t>
            </a:r>
            <a:r>
              <a:rPr lang="en-MY" dirty="0">
                <a:latin typeface="Alexandria" charset="0"/>
                <a:cs typeface="Alexandria" charset="0"/>
              </a:rPr>
              <a:t>Bots) </a:t>
            </a:r>
            <a:r>
              <a:rPr lang="ar-EG" b="1" dirty="0">
                <a:solidFill>
                  <a:srgbClr val="FF0000"/>
                </a:solidFill>
                <a:latin typeface="Alexandria" charset="0"/>
                <a:cs typeface="Alexandria" charset="0"/>
              </a:rPr>
              <a:t>والمعلومات المضللة </a:t>
            </a:r>
            <a:r>
              <a:rPr lang="ar-EG" dirty="0">
                <a:latin typeface="Alexandria" charset="0"/>
                <a:cs typeface="Alexandria" charset="0"/>
              </a:rPr>
              <a:t>(</a:t>
            </a:r>
            <a:r>
              <a:rPr lang="en-MY" dirty="0">
                <a:latin typeface="Alexandria" charset="0"/>
                <a:cs typeface="Alexandria" charset="0"/>
              </a:rPr>
              <a:t>Misinformation) </a:t>
            </a:r>
            <a:r>
              <a:rPr lang="ar-EG" dirty="0">
                <a:latin typeface="Alexandria" charset="0"/>
                <a:cs typeface="Alexandria" charset="0"/>
              </a:rPr>
              <a:t>من أهم التوجهات التي ظهرت بشكل بارز في عام 2021. هذه الظاهرة تشكل تحديات كبيرة للعلامات التجارية، لأن الروبوتات والمعلومات الخاطئة يمكن أن تؤثر سلبًا على سمعة الشركات، وتجعل من الصعب على المستهلكين الثقة بالمحتوى الذي يتعرضون له.</a:t>
            </a:r>
          </a:p>
          <a:p>
            <a:pPr marL="285750" indent="-285750" algn="r" rtl="1">
              <a:buFont typeface="Arial" panose="020B0604020202020204" pitchFamily="34" charset="0"/>
              <a:buChar char="•"/>
            </a:pPr>
            <a:r>
              <a:rPr lang="ar-EG" dirty="0">
                <a:latin typeface="Alexandria" charset="0"/>
                <a:cs typeface="Alexandria" charset="0"/>
              </a:rPr>
              <a:t> </a:t>
            </a:r>
            <a:r>
              <a:rPr lang="ar-EG" b="1" dirty="0">
                <a:solidFill>
                  <a:srgbClr val="FF0000"/>
                </a:solidFill>
                <a:latin typeface="Alexandria" charset="0"/>
                <a:cs typeface="Alexandria" charset="0"/>
              </a:rPr>
              <a:t>انتشار الروبوتات على السوشال ميديا</a:t>
            </a:r>
            <a:r>
              <a:rPr lang="ar-EG" dirty="0">
                <a:latin typeface="Alexandria" charset="0"/>
                <a:cs typeface="Alexandria" charset="0"/>
              </a:rPr>
              <a:t>: شهدت منصات وسائل التواصل الاجتماعي في عام 2020 زيادة ضخمة في </a:t>
            </a:r>
            <a:r>
              <a:rPr lang="ar-EG" b="1" u="sng" dirty="0">
                <a:latin typeface="Alexandria" charset="0"/>
                <a:cs typeface="Alexandria" charset="0"/>
              </a:rPr>
              <a:t>عدد الروبوتات التي تفاعل بشكل غير طبيعي على هذه المنصات</a:t>
            </a:r>
            <a:r>
              <a:rPr lang="ar-EG" dirty="0">
                <a:latin typeface="Alexandria" charset="0"/>
                <a:cs typeface="Alexandria" charset="0"/>
              </a:rPr>
              <a:t>. هذه الروبوتات قد تقوم بنشر محتوى غير دقيق أو تهدف إلى نشر رسائل تسويقية مزيفة.</a:t>
            </a:r>
          </a:p>
          <a:p>
            <a:pPr marL="285750" indent="-285750" algn="r" rtl="1">
              <a:buFont typeface="Arial" panose="020B0604020202020204" pitchFamily="34" charset="0"/>
              <a:buChar char="•"/>
            </a:pPr>
            <a:r>
              <a:rPr lang="ar-EG" b="1" dirty="0">
                <a:latin typeface="Alexandria" charset="0"/>
                <a:cs typeface="Alexandria" charset="0"/>
              </a:rPr>
              <a:t> الضرر الذي تلحقه الروبوتات</a:t>
            </a:r>
            <a:r>
              <a:rPr lang="ar-EG" dirty="0">
                <a:latin typeface="Alexandria" charset="0"/>
                <a:cs typeface="Alexandria" charset="0"/>
              </a:rPr>
              <a:t>: </a:t>
            </a:r>
            <a:r>
              <a:rPr lang="ar-EG" u="sng" dirty="0">
                <a:latin typeface="Alexandria" charset="0"/>
                <a:cs typeface="Alexandria" charset="0"/>
              </a:rPr>
              <a:t>الروبوتات التي تتفاعل مع المحتوى بشكل غير طبيعي يمكن أن تقلل من تأثير الحملات التسويقية الفعالة</a:t>
            </a:r>
            <a:r>
              <a:rPr lang="ar-EG" dirty="0">
                <a:latin typeface="Alexandria" charset="0"/>
                <a:cs typeface="Alexandria" charset="0"/>
              </a:rPr>
              <a:t>. هذه الروبوتات قد تقوم بإرسال تعليقات وهمية أو "إعجابات" مزيفة، مما يؤدي إلى مشكلات في القياس الفعلي لنجاح الحملات. </a:t>
            </a:r>
          </a:p>
          <a:p>
            <a:pPr marL="285750" indent="-285750" algn="r" rtl="1">
              <a:buFont typeface="Arial" panose="020B0604020202020204" pitchFamily="34" charset="0"/>
              <a:buChar char="•"/>
            </a:pPr>
            <a:r>
              <a:rPr lang="ar-EG" b="1" dirty="0">
                <a:solidFill>
                  <a:srgbClr val="FF0000"/>
                </a:solidFill>
                <a:latin typeface="Alexandria" charset="0"/>
                <a:cs typeface="Alexandria" charset="0"/>
              </a:rPr>
              <a:t>تأثير المعلومات المضللة على الثقة</a:t>
            </a:r>
            <a:r>
              <a:rPr lang="ar-EG" dirty="0">
                <a:latin typeface="Alexandria" charset="0"/>
                <a:cs typeface="Alexandria" charset="0"/>
              </a:rPr>
              <a:t>: عندما يتعرض المستهلكون لمعلومات مضللة بشكل مستمر، سواء كان ذلك عبر الأخبار المزيفة أو مراجعات المنتجات التي تم التلاعب بها، فإن هذا يقلل من مستوى الثقة في المصادر الأصلية</a:t>
            </a:r>
            <a:r>
              <a:rPr lang="ar-EG" dirty="0" smtClean="0">
                <a:latin typeface="Alexandria" charset="0"/>
                <a:cs typeface="Alexandria" charset="0"/>
              </a:rPr>
              <a:t>.</a:t>
            </a:r>
            <a:endParaRPr lang="ar-EG" dirty="0">
              <a:latin typeface="Alexandria" charset="0"/>
              <a:cs typeface="Alexandria" charset="0"/>
            </a:endParaRPr>
          </a:p>
        </p:txBody>
      </p:sp>
      <p:pic>
        <p:nvPicPr>
          <p:cNvPr id="2" name="Picture 1"/>
          <p:cNvPicPr>
            <a:picLocks noChangeAspect="1"/>
          </p:cNvPicPr>
          <p:nvPr/>
        </p:nvPicPr>
        <p:blipFill>
          <a:blip r:embed="rId3"/>
          <a:stretch>
            <a:fillRect/>
          </a:stretch>
        </p:blipFill>
        <p:spPr>
          <a:xfrm>
            <a:off x="180431" y="2153506"/>
            <a:ext cx="2305141" cy="1744541"/>
          </a:xfrm>
          <a:prstGeom prst="rect">
            <a:avLst/>
          </a:prstGeom>
        </p:spPr>
      </p:pic>
      <p:pic>
        <p:nvPicPr>
          <p:cNvPr id="6" name="Picture 5"/>
          <p:cNvPicPr>
            <a:picLocks noChangeAspect="1"/>
          </p:cNvPicPr>
          <p:nvPr/>
        </p:nvPicPr>
        <p:blipFill>
          <a:blip r:embed="rId4"/>
          <a:stretch>
            <a:fillRect/>
          </a:stretch>
        </p:blipFill>
        <p:spPr>
          <a:xfrm>
            <a:off x="113529" y="3898047"/>
            <a:ext cx="2372043" cy="1743075"/>
          </a:xfrm>
          <a:prstGeom prst="rect">
            <a:avLst/>
          </a:prstGeom>
        </p:spPr>
      </p:pic>
    </p:spTree>
    <p:extLst>
      <p:ext uri="{BB962C8B-B14F-4D97-AF65-F5344CB8AC3E}">
        <p14:creationId xmlns:p14="http://schemas.microsoft.com/office/powerpoint/2010/main" val="2635881227"/>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0" y="1325837"/>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487606" y="1599788"/>
            <a:ext cx="8984524" cy="425510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1316692" y="1554056"/>
            <a:ext cx="12949647" cy="1384995"/>
          </a:xfrm>
          <a:prstGeom prst="rect">
            <a:avLst/>
          </a:prstGeom>
          <a:noFill/>
        </p:spPr>
        <p:txBody>
          <a:bodyPr wrap="square" rtlCol="0">
            <a:spAutoFit/>
          </a:bodyPr>
          <a:lstStyle/>
          <a:p>
            <a:pPr algn="ctr" rtl="1"/>
            <a:r>
              <a:rPr lang="ar-EG" sz="2800" b="1" dirty="0" smtClean="0">
                <a:solidFill>
                  <a:srgbClr val="C00000"/>
                </a:solidFill>
                <a:latin typeface="Calibri" panose="020F0502020204030204" pitchFamily="34" charset="0"/>
                <a:cs typeface="Calibri" panose="020F0502020204030204" pitchFamily="34" charset="0"/>
              </a:rPr>
              <a:t>6. ازدياد العلاقات المباشرة مع </a:t>
            </a:r>
            <a:r>
              <a:rPr lang="ar-EG" sz="2800" b="1" dirty="0" smtClean="0">
                <a:solidFill>
                  <a:srgbClr val="C00000"/>
                </a:solidFill>
                <a:latin typeface="Calibri" panose="020F0502020204030204" pitchFamily="34" charset="0"/>
                <a:cs typeface="Calibri" panose="020F0502020204030204" pitchFamily="34" charset="0"/>
              </a:rPr>
              <a:t>العملاء</a:t>
            </a:r>
            <a:endParaRPr lang="ar-EG" sz="2800" b="1" dirty="0">
              <a:solidFill>
                <a:srgbClr val="C00000"/>
              </a:solidFill>
              <a:latin typeface="Calibri" panose="020F0502020204030204" pitchFamily="34" charset="0"/>
              <a:cs typeface="Calibri" panose="020F0502020204030204" pitchFamily="34" charset="0"/>
            </a:endParaRPr>
          </a:p>
          <a:p>
            <a:pPr lvl="0" algn="r" rtl="1"/>
            <a:endParaRPr lang="en-US" sz="2800" b="1" dirty="0">
              <a:latin typeface="Microsoft Uighur" panose="02000000000000000000" pitchFamily="2" charset="-78"/>
            </a:endParaRPr>
          </a:p>
          <a:p>
            <a:pPr algn="ctr" rtl="1"/>
            <a:endParaRPr lang="en-US" sz="2800" dirty="0">
              <a:latin typeface="Microsoft Uighur" panose="02000000000000000000" pitchFamily="2" charset="-78"/>
            </a:endParaRPr>
          </a:p>
        </p:txBody>
      </p:sp>
      <p:sp>
        <p:nvSpPr>
          <p:cNvPr id="2" name="TextBox 1">
            <a:extLst>
              <a:ext uri="{FF2B5EF4-FFF2-40B4-BE49-F238E27FC236}">
                <a16:creationId xmlns:a16="http://schemas.microsoft.com/office/drawing/2014/main" xmlns="" id="{DD8EFD84-C936-6509-8FD5-F02CC2F93EF3}"/>
              </a:ext>
            </a:extLst>
          </p:cNvPr>
          <p:cNvSpPr txBox="1"/>
          <p:nvPr/>
        </p:nvSpPr>
        <p:spPr>
          <a:xfrm>
            <a:off x="2238232" y="2080735"/>
            <a:ext cx="8160119" cy="4678204"/>
          </a:xfrm>
          <a:prstGeom prst="rect">
            <a:avLst/>
          </a:prstGeom>
          <a:noFill/>
        </p:spPr>
        <p:txBody>
          <a:bodyPr wrap="square" rtlCol="0">
            <a:spAutoFit/>
          </a:bodyPr>
          <a:lstStyle/>
          <a:p>
            <a:pPr marL="342900" indent="-342900" algn="just" rtl="1">
              <a:buFont typeface="Arial" panose="020B0604020202020204" pitchFamily="34" charset="0"/>
              <a:buChar char="•"/>
            </a:pPr>
            <a:r>
              <a:rPr lang="ar-EG" b="1" dirty="0">
                <a:solidFill>
                  <a:srgbClr val="FF0000"/>
                </a:solidFill>
                <a:latin typeface="Alexandria" charset="0"/>
                <a:cs typeface="Alexandria" charset="0"/>
              </a:rPr>
              <a:t>في ظل المنافسة الشديدة والتطور السريع في عالم التسويق الرقمي</a:t>
            </a:r>
            <a:r>
              <a:rPr lang="ar-EG" dirty="0">
                <a:latin typeface="Alexandria" charset="0"/>
                <a:cs typeface="Alexandria" charset="0"/>
              </a:rPr>
              <a:t>، أصبحت العلاقات المباشرة مع العملاء أحد التوجهات الأساسية للعلامات التجارية في الفترة </a:t>
            </a:r>
            <a:r>
              <a:rPr lang="ar-EG" dirty="0" smtClean="0">
                <a:latin typeface="Alexandria" charset="0"/>
                <a:cs typeface="Alexandria" charset="0"/>
              </a:rPr>
              <a:t>الأخيرة.</a:t>
            </a:r>
            <a:endParaRPr lang="ar-EG" dirty="0">
              <a:latin typeface="Alexandria" charset="0"/>
              <a:cs typeface="Alexandria" charset="0"/>
            </a:endParaRPr>
          </a:p>
          <a:p>
            <a:pPr algn="r" rtl="1"/>
            <a:r>
              <a:rPr lang="ar-EG" dirty="0">
                <a:latin typeface="Alexandria" charset="0"/>
                <a:cs typeface="Alexandria" charset="0"/>
              </a:rPr>
              <a:t>أمثلة على طرق التواصل المباشر مع العملاء:</a:t>
            </a:r>
          </a:p>
          <a:p>
            <a:pPr marL="285750" indent="-285750" algn="r" rtl="1">
              <a:buFont typeface="Arial" panose="020B0604020202020204" pitchFamily="34" charset="0"/>
              <a:buChar char="•"/>
            </a:pPr>
            <a:r>
              <a:rPr lang="ar-EG" b="1" dirty="0">
                <a:solidFill>
                  <a:srgbClr val="FF0000"/>
                </a:solidFill>
                <a:latin typeface="Alexandria" charset="0"/>
                <a:cs typeface="Alexandria" charset="0"/>
              </a:rPr>
              <a:t>البريد الإلكتروني</a:t>
            </a:r>
            <a:r>
              <a:rPr lang="ar-EG" dirty="0">
                <a:latin typeface="Alexandria" charset="0"/>
                <a:cs typeface="Alexandria" charset="0"/>
              </a:rPr>
              <a:t>: يُعد البريد الإلكتروني من أبرز وسائل التواصل المباشر التي لا تزال فعالة. العلامات التجارية تستخدمه لتقديم عروض حصرية</a:t>
            </a:r>
            <a:r>
              <a:rPr lang="ar-EG" dirty="0" smtClean="0">
                <a:latin typeface="Alexandria" charset="0"/>
                <a:cs typeface="Alexandria" charset="0"/>
              </a:rPr>
              <a:t>،، </a:t>
            </a:r>
            <a:r>
              <a:rPr lang="ar-EG" dirty="0">
                <a:latin typeface="Alexandria" charset="0"/>
                <a:cs typeface="Alexandria" charset="0"/>
              </a:rPr>
              <a:t>تحديثات حول المنتجات، أو حتى تقديم محتوى تعليمي</a:t>
            </a:r>
            <a:r>
              <a:rPr lang="ar-EG" dirty="0" smtClean="0">
                <a:latin typeface="Alexandria" charset="0"/>
                <a:cs typeface="Alexandria" charset="0"/>
              </a:rPr>
              <a:t>.</a:t>
            </a:r>
            <a:endParaRPr lang="ar-EG" dirty="0">
              <a:latin typeface="Alexandria" charset="0"/>
              <a:cs typeface="Alexandria" charset="0"/>
            </a:endParaRPr>
          </a:p>
          <a:p>
            <a:pPr marL="285750" indent="-285750" algn="r" rtl="1">
              <a:buFont typeface="Arial" panose="020B0604020202020204" pitchFamily="34" charset="0"/>
              <a:buChar char="•"/>
            </a:pPr>
            <a:r>
              <a:rPr lang="ar-EG" b="1" dirty="0">
                <a:solidFill>
                  <a:srgbClr val="FF0000"/>
                </a:solidFill>
                <a:latin typeface="Alexandria" charset="0"/>
                <a:cs typeface="Alexandria" charset="0"/>
              </a:rPr>
              <a:t>الرسائل النصية (</a:t>
            </a:r>
            <a:r>
              <a:rPr lang="en-MY" b="1" dirty="0" err="1">
                <a:solidFill>
                  <a:srgbClr val="FF0000"/>
                </a:solidFill>
                <a:latin typeface="Alexandria" charset="0"/>
                <a:cs typeface="Alexandria" charset="0"/>
              </a:rPr>
              <a:t>SMS</a:t>
            </a:r>
            <a:r>
              <a:rPr lang="en-MY" b="1" dirty="0">
                <a:solidFill>
                  <a:srgbClr val="FF0000"/>
                </a:solidFill>
                <a:latin typeface="Alexandria" charset="0"/>
                <a:cs typeface="Alexandria" charset="0"/>
              </a:rPr>
              <a:t>): </a:t>
            </a:r>
            <a:r>
              <a:rPr lang="ar-EG" dirty="0">
                <a:latin typeface="Alexandria" charset="0"/>
                <a:cs typeface="Alexandria" charset="0"/>
              </a:rPr>
              <a:t>مع تطور التكنولوجيا، أصبحت الرسائل النصية وسيلة فعالة للوصول إلى العملاء بشكل فوري. يمكن استخدامها للتنبيه بالعروض</a:t>
            </a:r>
            <a:r>
              <a:rPr lang="ar-EG" dirty="0" smtClean="0">
                <a:latin typeface="Alexandria" charset="0"/>
                <a:cs typeface="Alexandria" charset="0"/>
              </a:rPr>
              <a:t>،، </a:t>
            </a:r>
            <a:r>
              <a:rPr lang="ar-EG" dirty="0">
                <a:latin typeface="Alexandria" charset="0"/>
                <a:cs typeface="Alexandria" charset="0"/>
              </a:rPr>
              <a:t>أو حتى إرسال رموز الخصم</a:t>
            </a:r>
            <a:r>
              <a:rPr lang="ar-EG" dirty="0" smtClean="0">
                <a:latin typeface="Alexandria" charset="0"/>
                <a:cs typeface="Alexandria" charset="0"/>
              </a:rPr>
              <a:t>.</a:t>
            </a:r>
            <a:endParaRPr lang="ar-EG" dirty="0">
              <a:latin typeface="Alexandria" charset="0"/>
              <a:cs typeface="Alexandria" charset="0"/>
            </a:endParaRPr>
          </a:p>
          <a:p>
            <a:pPr marL="285750" indent="-285750" algn="r" rtl="1">
              <a:buFont typeface="Arial" panose="020B0604020202020204" pitchFamily="34" charset="0"/>
              <a:buChar char="•"/>
            </a:pPr>
            <a:r>
              <a:rPr lang="ar-EG" b="1" dirty="0">
                <a:solidFill>
                  <a:srgbClr val="FF0000"/>
                </a:solidFill>
                <a:latin typeface="Alexandria" charset="0"/>
                <a:cs typeface="Alexandria" charset="0"/>
              </a:rPr>
              <a:t>الإشعارات الفورية (</a:t>
            </a:r>
            <a:r>
              <a:rPr lang="en-MY" b="1" dirty="0">
                <a:solidFill>
                  <a:srgbClr val="FF0000"/>
                </a:solidFill>
                <a:latin typeface="Alexandria" charset="0"/>
                <a:cs typeface="Alexandria" charset="0"/>
              </a:rPr>
              <a:t>Push Notifications): </a:t>
            </a:r>
            <a:r>
              <a:rPr lang="ar-EG" dirty="0">
                <a:latin typeface="Alexandria" charset="0"/>
                <a:cs typeface="Alexandria" charset="0"/>
              </a:rPr>
              <a:t>تستخدم العديد من التطبيقات والمواقع الإلكترونية الإشعارات الفورية لإبقاء العملاء على اطلاع دائم بالعروض الجديدة أو المنتجات المضافة حديثًا، مما يزيد من التفاعل المباشر مع العلامة التجارية.</a:t>
            </a:r>
          </a:p>
          <a:p>
            <a:pPr marL="285750" indent="-285750" algn="r" rtl="1">
              <a:buFont typeface="Arial" panose="020B0604020202020204" pitchFamily="34" charset="0"/>
              <a:buChar char="•"/>
            </a:pPr>
            <a:r>
              <a:rPr lang="ar-EG" b="1" dirty="0">
                <a:solidFill>
                  <a:srgbClr val="FF0000"/>
                </a:solidFill>
                <a:latin typeface="Alexandria" charset="0"/>
                <a:cs typeface="Alexandria" charset="0"/>
              </a:rPr>
              <a:t>الدردشة المباشرة (</a:t>
            </a:r>
            <a:r>
              <a:rPr lang="en-MY" b="1" dirty="0">
                <a:solidFill>
                  <a:srgbClr val="FF0000"/>
                </a:solidFill>
                <a:latin typeface="Alexandria" charset="0"/>
                <a:cs typeface="Alexandria" charset="0"/>
              </a:rPr>
              <a:t>Live Chat): </a:t>
            </a:r>
            <a:r>
              <a:rPr lang="ar-EG" dirty="0">
                <a:latin typeface="Alexandria" charset="0"/>
                <a:cs typeface="Alexandria" charset="0"/>
              </a:rPr>
              <a:t>إضافة ميزة الدردشة المباشرة على مواقع الويب وتطبيقات الهواتف المحمولة تساعد العلامات التجارية في تقديم دعم فوري للعملاء، مما يعزز التفاعل الفوري ويسهم في تعزيز التجربة الكلية للعميل.</a:t>
            </a:r>
          </a:p>
          <a:p>
            <a:pPr lvl="0" algn="just" rtl="1"/>
            <a:r>
              <a:rPr lang="ar-EG" sz="3200" dirty="0"/>
              <a:t/>
            </a:r>
            <a:br>
              <a:rPr lang="ar-EG" sz="3200" dirty="0"/>
            </a:br>
            <a:endParaRPr lang="en-MY" sz="3200" dirty="0"/>
          </a:p>
        </p:txBody>
      </p:sp>
      <p:pic>
        <p:nvPicPr>
          <p:cNvPr id="4" name="Picture 3"/>
          <p:cNvPicPr>
            <a:picLocks noChangeAspect="1"/>
          </p:cNvPicPr>
          <p:nvPr/>
        </p:nvPicPr>
        <p:blipFill>
          <a:blip r:embed="rId3"/>
          <a:stretch>
            <a:fillRect/>
          </a:stretch>
        </p:blipFill>
        <p:spPr>
          <a:xfrm>
            <a:off x="61251" y="1599788"/>
            <a:ext cx="2103302" cy="1579736"/>
          </a:xfrm>
          <a:prstGeom prst="rect">
            <a:avLst/>
          </a:prstGeom>
        </p:spPr>
      </p:pic>
      <p:pic>
        <p:nvPicPr>
          <p:cNvPr id="3" name="Picture 2"/>
          <p:cNvPicPr>
            <a:picLocks noChangeAspect="1"/>
          </p:cNvPicPr>
          <p:nvPr/>
        </p:nvPicPr>
        <p:blipFill>
          <a:blip r:embed="rId4"/>
          <a:stretch>
            <a:fillRect/>
          </a:stretch>
        </p:blipFill>
        <p:spPr>
          <a:xfrm>
            <a:off x="337722" y="3061112"/>
            <a:ext cx="2064220" cy="1571372"/>
          </a:xfrm>
          <a:prstGeom prst="rect">
            <a:avLst/>
          </a:prstGeom>
        </p:spPr>
      </p:pic>
      <p:pic>
        <p:nvPicPr>
          <p:cNvPr id="6" name="Picture 5"/>
          <p:cNvPicPr>
            <a:picLocks noChangeAspect="1"/>
          </p:cNvPicPr>
          <p:nvPr/>
        </p:nvPicPr>
        <p:blipFill>
          <a:blip r:embed="rId5"/>
          <a:stretch>
            <a:fillRect/>
          </a:stretch>
        </p:blipFill>
        <p:spPr>
          <a:xfrm>
            <a:off x="36005" y="4656565"/>
            <a:ext cx="2286000" cy="1206352"/>
          </a:xfrm>
          <a:prstGeom prst="rect">
            <a:avLst/>
          </a:prstGeom>
        </p:spPr>
      </p:pic>
    </p:spTree>
    <p:extLst>
      <p:ext uri="{BB962C8B-B14F-4D97-AF65-F5344CB8AC3E}">
        <p14:creationId xmlns:p14="http://schemas.microsoft.com/office/powerpoint/2010/main" val="2386584198"/>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0" y="1325837"/>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26380" y="1599788"/>
            <a:ext cx="9345750" cy="37646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1112455" y="1599788"/>
            <a:ext cx="12949647" cy="1384995"/>
          </a:xfrm>
          <a:prstGeom prst="rect">
            <a:avLst/>
          </a:prstGeom>
          <a:noFill/>
        </p:spPr>
        <p:txBody>
          <a:bodyPr wrap="square" rtlCol="0">
            <a:spAutoFit/>
          </a:bodyPr>
          <a:lstStyle/>
          <a:p>
            <a:pPr algn="ctr" rtl="1"/>
            <a:r>
              <a:rPr lang="ar-EG" sz="2800" b="1" dirty="0" smtClean="0">
                <a:solidFill>
                  <a:srgbClr val="C00000"/>
                </a:solidFill>
                <a:latin typeface="Calibri" panose="020F0502020204030204" pitchFamily="34" charset="0"/>
                <a:cs typeface="Calibri" panose="020F0502020204030204" pitchFamily="34" charset="0"/>
              </a:rPr>
              <a:t>6. ازدياد العلاقات المباشرة مع </a:t>
            </a:r>
            <a:r>
              <a:rPr lang="ar-EG" sz="2800" b="1" dirty="0">
                <a:solidFill>
                  <a:srgbClr val="C00000"/>
                </a:solidFill>
                <a:latin typeface="Calibri" panose="020F0502020204030204" pitchFamily="34" charset="0"/>
                <a:cs typeface="Calibri" panose="020F0502020204030204" pitchFamily="34" charset="0"/>
              </a:rPr>
              <a:t>العملاء (تابع) </a:t>
            </a:r>
            <a:endParaRPr lang="ar-EG" sz="2800" b="1" dirty="0">
              <a:solidFill>
                <a:srgbClr val="C00000"/>
              </a:solidFill>
              <a:latin typeface="Calibri" panose="020F0502020204030204" pitchFamily="34" charset="0"/>
              <a:cs typeface="Calibri" panose="020F0502020204030204" pitchFamily="34" charset="0"/>
            </a:endParaRPr>
          </a:p>
          <a:p>
            <a:pPr lvl="0" algn="r" rtl="1"/>
            <a:endParaRPr lang="en-US" sz="2800" b="1" dirty="0">
              <a:latin typeface="Microsoft Uighur" panose="02000000000000000000" pitchFamily="2" charset="-78"/>
            </a:endParaRPr>
          </a:p>
          <a:p>
            <a:pPr algn="ctr" rtl="1"/>
            <a:endParaRPr lang="en-US" sz="2800" dirty="0">
              <a:latin typeface="Microsoft Uighur" panose="02000000000000000000" pitchFamily="2" charset="-78"/>
            </a:endParaRPr>
          </a:p>
        </p:txBody>
      </p:sp>
      <p:sp>
        <p:nvSpPr>
          <p:cNvPr id="2" name="TextBox 1">
            <a:extLst>
              <a:ext uri="{FF2B5EF4-FFF2-40B4-BE49-F238E27FC236}">
                <a16:creationId xmlns:a16="http://schemas.microsoft.com/office/drawing/2014/main" xmlns="" id="{DD8EFD84-C936-6509-8FD5-F02CC2F93EF3}"/>
              </a:ext>
            </a:extLst>
          </p:cNvPr>
          <p:cNvSpPr txBox="1"/>
          <p:nvPr/>
        </p:nvSpPr>
        <p:spPr>
          <a:xfrm>
            <a:off x="2311930" y="2114348"/>
            <a:ext cx="7647035" cy="4124206"/>
          </a:xfrm>
          <a:prstGeom prst="rect">
            <a:avLst/>
          </a:prstGeom>
          <a:noFill/>
        </p:spPr>
        <p:txBody>
          <a:bodyPr wrap="square" rtlCol="0">
            <a:spAutoFit/>
          </a:bodyPr>
          <a:lstStyle/>
          <a:p>
            <a:pPr algn="r"/>
            <a:r>
              <a:rPr lang="ar-EG" dirty="0">
                <a:solidFill>
                  <a:srgbClr val="FF0000"/>
                </a:solidFill>
              </a:rPr>
              <a:t>التوجه المستقبلي:</a:t>
            </a:r>
          </a:p>
          <a:p>
            <a:pPr marL="285750" indent="-285750" algn="just" rtl="1">
              <a:buFont typeface="Arial" panose="020B0604020202020204" pitchFamily="34" charset="0"/>
              <a:buChar char="•"/>
            </a:pPr>
            <a:r>
              <a:rPr lang="ar-EG" b="1" dirty="0">
                <a:solidFill>
                  <a:srgbClr val="FF0000"/>
                </a:solidFill>
              </a:rPr>
              <a:t>من المتوقع أن تستمر العلاقات المباشرة مع العملاء </a:t>
            </a:r>
            <a:r>
              <a:rPr lang="ar-EG" dirty="0"/>
              <a:t>في النمو بشكل كبير في السنوات القادمة. سيكون هناك اهتمام متزايد باستخدام </a:t>
            </a:r>
            <a:r>
              <a:rPr lang="ar-EG" b="1" dirty="0"/>
              <a:t>الذكاء الاصطناعي</a:t>
            </a:r>
            <a:r>
              <a:rPr lang="ar-EG" dirty="0"/>
              <a:t> والأنظمة الآلية لتحسين هذه العمليات، مثل </a:t>
            </a:r>
            <a:r>
              <a:rPr lang="ar-EG" b="1" dirty="0"/>
              <a:t>الدردشة الآلية </a:t>
            </a:r>
            <a:r>
              <a:rPr lang="en-MY" b="1" dirty="0" err="1" smtClean="0"/>
              <a:t>Chatbots</a:t>
            </a:r>
            <a:r>
              <a:rPr lang="en-MY" dirty="0" smtClean="0"/>
              <a:t>، </a:t>
            </a:r>
            <a:r>
              <a:rPr lang="ar-EG" dirty="0"/>
              <a:t>لتقديم ردود فورية وفعّالة على استفسارات العملاء. كذلك، مع زيادة الوعي حول أهمية الخصوصية، ستظل العلامات التجارية بحاجة إلى بناء آليات تواصل تحترم خصوصية البيانات وتضمن أمانها</a:t>
            </a:r>
            <a:r>
              <a:rPr lang="ar-EG" dirty="0" smtClean="0"/>
              <a:t>.</a:t>
            </a:r>
            <a:endParaRPr lang="ar-EG" dirty="0"/>
          </a:p>
          <a:p>
            <a:pPr marL="285750" indent="-285750" algn="just" rtl="1">
              <a:buFont typeface="Arial" panose="020B0604020202020204" pitchFamily="34" charset="0"/>
              <a:buChar char="•"/>
            </a:pPr>
            <a:r>
              <a:rPr lang="ar-EG" dirty="0"/>
              <a:t>إن </a:t>
            </a:r>
            <a:r>
              <a:rPr lang="ar-EG" b="1" dirty="0">
                <a:solidFill>
                  <a:srgbClr val="FF0000"/>
                </a:solidFill>
              </a:rPr>
              <a:t>التوجه نحو العلاقات المباشرة مع العملاء </a:t>
            </a:r>
            <a:r>
              <a:rPr lang="ar-EG" dirty="0"/>
              <a:t>يُعد من الاستراتيجيات المهمة التي يتعين على العلامات التجارية تبنيها للبقاء في المنافسة. </a:t>
            </a:r>
            <a:endParaRPr lang="ar-EG" dirty="0" smtClean="0"/>
          </a:p>
          <a:p>
            <a:pPr marL="285750" indent="-285750" algn="just" rtl="1">
              <a:buFont typeface="Arial" panose="020B0604020202020204" pitchFamily="34" charset="0"/>
              <a:buChar char="•"/>
            </a:pPr>
            <a:r>
              <a:rPr lang="ar-EG" dirty="0" smtClean="0"/>
              <a:t>من </a:t>
            </a:r>
            <a:r>
              <a:rPr lang="ar-EG" dirty="0"/>
              <a:t>خلال استخدام أدوات مثل </a:t>
            </a:r>
            <a:r>
              <a:rPr lang="ar-EG" b="1" u="sng" dirty="0"/>
              <a:t>البريد الإلكتروني</a:t>
            </a:r>
            <a:r>
              <a:rPr lang="ar-EG" u="sng" dirty="0"/>
              <a:t>، </a:t>
            </a:r>
            <a:r>
              <a:rPr lang="ar-EG" b="1" u="sng" dirty="0"/>
              <a:t>الرسائل النصية</a:t>
            </a:r>
            <a:r>
              <a:rPr lang="ar-EG" u="sng" dirty="0"/>
              <a:t>، و</a:t>
            </a:r>
            <a:r>
              <a:rPr lang="ar-EG" b="1" u="sng" dirty="0"/>
              <a:t>الإشعارات الفورية</a:t>
            </a:r>
            <a:r>
              <a:rPr lang="ar-EG" dirty="0"/>
              <a:t>، يمكن للعلامات التجارية بناء علاقات قوية وطويلة الأمد مع جمهورها، مما يعزز من ولاء العملاء ويزيد من فرص تحقيق النجاح </a:t>
            </a:r>
            <a:r>
              <a:rPr lang="ar-EG" dirty="0" smtClean="0"/>
              <a:t>المستدام.</a:t>
            </a:r>
            <a:endParaRPr lang="ar-EG" dirty="0"/>
          </a:p>
          <a:p>
            <a:pPr lvl="0" algn="just" rtl="1"/>
            <a:r>
              <a:rPr lang="ar-EG" sz="3200" dirty="0"/>
              <a:t/>
            </a:r>
            <a:br>
              <a:rPr lang="ar-EG" sz="3200" dirty="0"/>
            </a:br>
            <a:endParaRPr lang="en-MY" sz="3200" dirty="0"/>
          </a:p>
        </p:txBody>
      </p:sp>
      <p:pic>
        <p:nvPicPr>
          <p:cNvPr id="4" name="Picture 3"/>
          <p:cNvPicPr>
            <a:picLocks noChangeAspect="1"/>
          </p:cNvPicPr>
          <p:nvPr/>
        </p:nvPicPr>
        <p:blipFill>
          <a:blip r:embed="rId3"/>
          <a:stretch>
            <a:fillRect/>
          </a:stretch>
        </p:blipFill>
        <p:spPr>
          <a:xfrm>
            <a:off x="137761" y="1739059"/>
            <a:ext cx="1977238" cy="1743075"/>
          </a:xfrm>
          <a:prstGeom prst="rect">
            <a:avLst/>
          </a:prstGeom>
        </p:spPr>
      </p:pic>
      <p:pic>
        <p:nvPicPr>
          <p:cNvPr id="6" name="Picture 5"/>
          <p:cNvPicPr>
            <a:picLocks noChangeAspect="1"/>
          </p:cNvPicPr>
          <p:nvPr/>
        </p:nvPicPr>
        <p:blipFill>
          <a:blip r:embed="rId4"/>
          <a:stretch>
            <a:fillRect/>
          </a:stretch>
        </p:blipFill>
        <p:spPr>
          <a:xfrm>
            <a:off x="135985" y="3506489"/>
            <a:ext cx="1829992" cy="1752600"/>
          </a:xfrm>
          <a:prstGeom prst="rect">
            <a:avLst/>
          </a:prstGeom>
        </p:spPr>
      </p:pic>
    </p:spTree>
    <p:extLst>
      <p:ext uri="{BB962C8B-B14F-4D97-AF65-F5344CB8AC3E}">
        <p14:creationId xmlns:p14="http://schemas.microsoft.com/office/powerpoint/2010/main" val="1240237252"/>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0" y="1325837"/>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26380" y="1599788"/>
            <a:ext cx="9345750" cy="40230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749408" y="1599788"/>
            <a:ext cx="12949647" cy="1384995"/>
          </a:xfrm>
          <a:prstGeom prst="rect">
            <a:avLst/>
          </a:prstGeom>
          <a:noFill/>
        </p:spPr>
        <p:txBody>
          <a:bodyPr wrap="square" rtlCol="0">
            <a:spAutoFit/>
          </a:bodyPr>
          <a:lstStyle/>
          <a:p>
            <a:pPr algn="ctr" rtl="1"/>
            <a:r>
              <a:rPr lang="ar-EG" sz="2800" b="1" dirty="0" smtClean="0">
                <a:solidFill>
                  <a:srgbClr val="C00000"/>
                </a:solidFill>
                <a:latin typeface="Calibri" panose="020F0502020204030204" pitchFamily="34" charset="0"/>
                <a:cs typeface="Calibri" panose="020F0502020204030204" pitchFamily="34" charset="0"/>
              </a:rPr>
              <a:t>7. </a:t>
            </a:r>
            <a:r>
              <a:rPr lang="ar-EG" sz="2800" b="1" dirty="0">
                <a:solidFill>
                  <a:srgbClr val="C00000"/>
                </a:solidFill>
                <a:latin typeface="Calibri" panose="020F0502020204030204" pitchFamily="34" charset="0"/>
                <a:cs typeface="Calibri" panose="020F0502020204030204" pitchFamily="34" charset="0"/>
              </a:rPr>
              <a:t>ازدياد استخدام تقنيات الواقع المعزز (</a:t>
            </a:r>
            <a:r>
              <a:rPr lang="en-MY" sz="2800" b="1" dirty="0" smtClean="0">
                <a:solidFill>
                  <a:srgbClr val="C00000"/>
                </a:solidFill>
                <a:latin typeface="Calibri" panose="020F0502020204030204" pitchFamily="34" charset="0"/>
                <a:cs typeface="Calibri" panose="020F0502020204030204" pitchFamily="34" charset="0"/>
              </a:rPr>
              <a:t>AR</a:t>
            </a:r>
            <a:r>
              <a:rPr lang="ar-EG" sz="2800" b="1" dirty="0" smtClean="0">
                <a:solidFill>
                  <a:srgbClr val="C00000"/>
                </a:solidFill>
                <a:latin typeface="Calibri" panose="020F0502020204030204" pitchFamily="34" charset="0"/>
                <a:cs typeface="Calibri" panose="020F0502020204030204" pitchFamily="34" charset="0"/>
              </a:rPr>
              <a:t>)</a:t>
            </a:r>
            <a:endParaRPr lang="ar-EG" sz="2800" b="1" dirty="0">
              <a:solidFill>
                <a:srgbClr val="C00000"/>
              </a:solidFill>
              <a:latin typeface="Calibri" panose="020F0502020204030204" pitchFamily="34" charset="0"/>
              <a:cs typeface="Calibri" panose="020F0502020204030204" pitchFamily="34" charset="0"/>
            </a:endParaRPr>
          </a:p>
          <a:p>
            <a:pPr lvl="0" algn="r" rtl="1"/>
            <a:endParaRPr lang="en-US" sz="2800" b="1" dirty="0">
              <a:latin typeface="Microsoft Uighur" panose="02000000000000000000" pitchFamily="2" charset="-78"/>
            </a:endParaRPr>
          </a:p>
          <a:p>
            <a:pPr algn="ctr" rtl="1"/>
            <a:endParaRPr lang="en-US" sz="2800" dirty="0">
              <a:latin typeface="Microsoft Uighur" panose="02000000000000000000" pitchFamily="2" charset="-78"/>
            </a:endParaRPr>
          </a:p>
        </p:txBody>
      </p:sp>
      <p:sp>
        <p:nvSpPr>
          <p:cNvPr id="2" name="TextBox 1">
            <a:extLst>
              <a:ext uri="{FF2B5EF4-FFF2-40B4-BE49-F238E27FC236}">
                <a16:creationId xmlns:a16="http://schemas.microsoft.com/office/drawing/2014/main" xmlns="" id="{DD8EFD84-C936-6509-8FD5-F02CC2F93EF3}"/>
              </a:ext>
            </a:extLst>
          </p:cNvPr>
          <p:cNvSpPr txBox="1"/>
          <p:nvPr/>
        </p:nvSpPr>
        <p:spPr>
          <a:xfrm>
            <a:off x="2256312" y="2026922"/>
            <a:ext cx="7855862" cy="4185761"/>
          </a:xfrm>
          <a:prstGeom prst="rect">
            <a:avLst/>
          </a:prstGeom>
          <a:noFill/>
        </p:spPr>
        <p:txBody>
          <a:bodyPr wrap="square" rtlCol="0">
            <a:spAutoFit/>
          </a:bodyPr>
          <a:lstStyle/>
          <a:p>
            <a:pPr lvl="0" algn="r" rtl="1"/>
            <a:r>
              <a:rPr lang="ar-EG" dirty="0">
                <a:solidFill>
                  <a:srgbClr val="FF0000"/>
                </a:solidFill>
              </a:rPr>
              <a:t>تزايد استخدام تقنيات الواقع المعزز </a:t>
            </a:r>
            <a:r>
              <a:rPr lang="en-MY" dirty="0" smtClean="0"/>
              <a:t>AR </a:t>
            </a:r>
            <a:r>
              <a:rPr lang="ar-EG" dirty="0"/>
              <a:t>في التسويق الرقمي والتجارة الإلكترونية بشكل كبير، خاصة في قطاعات مثل </a:t>
            </a:r>
            <a:r>
              <a:rPr lang="ar-EG" b="1" u="sng" dirty="0"/>
              <a:t>الأثاث، الملابس، والمكياج</a:t>
            </a:r>
            <a:r>
              <a:rPr lang="ar-EG" dirty="0"/>
              <a:t>. تقنيات الواقع المعزز تتيح للمستهلكين تجربة المنتجات بشكل افتراضي قبل شرائها، مما يعزز من التجربة التسويقية ويجعلها أكثر أمانًا </a:t>
            </a:r>
            <a:r>
              <a:rPr lang="ar-EG" dirty="0" smtClean="0"/>
              <a:t>وراحة.</a:t>
            </a:r>
          </a:p>
          <a:p>
            <a:pPr lvl="0" algn="r" rtl="1"/>
            <a:r>
              <a:rPr lang="ar-EG" dirty="0" smtClean="0"/>
              <a:t> </a:t>
            </a:r>
            <a:r>
              <a:rPr lang="ar-EG" b="1" u="sng" dirty="0" smtClean="0">
                <a:solidFill>
                  <a:srgbClr val="FF0000"/>
                </a:solidFill>
              </a:rPr>
              <a:t>أسباب </a:t>
            </a:r>
            <a:r>
              <a:rPr lang="ar-EG" b="1" u="sng" dirty="0">
                <a:solidFill>
                  <a:srgbClr val="FF0000"/>
                </a:solidFill>
              </a:rPr>
              <a:t>الزيادة في استخدام </a:t>
            </a:r>
            <a:r>
              <a:rPr lang="en-MY" b="1" u="sng" dirty="0" smtClean="0">
                <a:solidFill>
                  <a:srgbClr val="FF0000"/>
                </a:solidFill>
              </a:rPr>
              <a:t>AR</a:t>
            </a:r>
            <a:endParaRPr lang="en-MY" b="1" u="sng" dirty="0">
              <a:solidFill>
                <a:srgbClr val="FF0000"/>
              </a:solidFill>
            </a:endParaRPr>
          </a:p>
          <a:p>
            <a:pPr marL="285750" indent="-285750" algn="r" rtl="1">
              <a:buFont typeface="Arial" panose="020B0604020202020204" pitchFamily="34" charset="0"/>
              <a:buChar char="•"/>
            </a:pPr>
            <a:r>
              <a:rPr lang="ar-EG" b="1" dirty="0">
                <a:solidFill>
                  <a:srgbClr val="FF0000"/>
                </a:solidFill>
              </a:rPr>
              <a:t>تحسين تجربة التسوق</a:t>
            </a:r>
            <a:r>
              <a:rPr lang="ar-EG" dirty="0"/>
              <a:t>: تتيح تقنيات الواقع المعزز للعملاء تجربة المنتجات في بيئتهم الخاصة عبر الهواتف الذكية أو الأجهزة اللوحية، مما يساعدهم في اتخاذ قرارات شراء أفضل.</a:t>
            </a:r>
          </a:p>
          <a:p>
            <a:pPr marL="285750" indent="-285750" algn="r" rtl="1">
              <a:buFont typeface="Arial" panose="020B0604020202020204" pitchFamily="34" charset="0"/>
              <a:buChar char="•"/>
            </a:pPr>
            <a:r>
              <a:rPr lang="ar-EG" b="1" dirty="0">
                <a:solidFill>
                  <a:srgbClr val="FF0000"/>
                </a:solidFill>
              </a:rPr>
              <a:t>التسوق الآمن والمريح</a:t>
            </a:r>
            <a:r>
              <a:rPr lang="ar-EG" dirty="0"/>
              <a:t>: خاصة في ظل جائحة كورونا، تتيح </a:t>
            </a:r>
            <a:r>
              <a:rPr lang="en-MY" dirty="0"/>
              <a:t>AR </a:t>
            </a:r>
            <a:r>
              <a:rPr lang="ar-EG" dirty="0"/>
              <a:t>للمستهلكين استعراض المنتجات وتجربتها دون الحاجة للتواجد في المتاجر، مما يوفر تسوقًا آمنًا.</a:t>
            </a:r>
          </a:p>
          <a:p>
            <a:pPr marL="285750" indent="-285750" algn="r" rtl="1">
              <a:buFont typeface="Arial" panose="020B0604020202020204" pitchFamily="34" charset="0"/>
              <a:buChar char="•"/>
            </a:pPr>
            <a:r>
              <a:rPr lang="ar-EG" b="1" dirty="0">
                <a:solidFill>
                  <a:srgbClr val="FF0000"/>
                </a:solidFill>
              </a:rPr>
              <a:t>التخصيص والتفاعل: </a:t>
            </a:r>
            <a:r>
              <a:rPr lang="ar-EG" dirty="0"/>
              <a:t>في قطاعات مثل المكياج، تتيح </a:t>
            </a:r>
            <a:r>
              <a:rPr lang="en-MY" dirty="0"/>
              <a:t>AR </a:t>
            </a:r>
            <a:r>
              <a:rPr lang="ar-EG" dirty="0"/>
              <a:t>للعملاء تجربة ألوان ومستحضرات التجميل افتراضيًا على وجوههم، مما يزيد من التفاعل ويسهم في اتخاذ قرارات الشراء بشكل أسرع.</a:t>
            </a:r>
          </a:p>
          <a:p>
            <a:pPr marL="285750" indent="-285750" algn="r" rtl="1">
              <a:buFont typeface="Arial" panose="020B0604020202020204" pitchFamily="34" charset="0"/>
              <a:buChar char="•"/>
            </a:pPr>
            <a:r>
              <a:rPr lang="ar-EG" b="1" dirty="0">
                <a:solidFill>
                  <a:srgbClr val="FF0000"/>
                </a:solidFill>
              </a:rPr>
              <a:t>التوجه المستقبلي:</a:t>
            </a:r>
          </a:p>
          <a:p>
            <a:pPr marL="285750" indent="-285750" algn="r" rtl="1">
              <a:buFont typeface="Arial" panose="020B0604020202020204" pitchFamily="34" charset="0"/>
              <a:buChar char="•"/>
            </a:pPr>
            <a:r>
              <a:rPr lang="ar-EG" dirty="0"/>
              <a:t>من المتوقع أن يستمر استخدام تقنيات الواقع المعزز في التوسع، مع تحسن تقنياتها وزيادة اعتمادها في العديد من الصناعات الأخرى لتحسين التجربة التسويقية وزيادة </a:t>
            </a:r>
            <a:r>
              <a:rPr lang="ar-EG" dirty="0" smtClean="0"/>
              <a:t>المبيعات.</a:t>
            </a:r>
            <a:r>
              <a:rPr lang="ar-EG" sz="3200" dirty="0"/>
              <a:t/>
            </a:r>
            <a:br>
              <a:rPr lang="ar-EG" sz="3200" dirty="0"/>
            </a:br>
            <a:endParaRPr lang="en-MY" sz="3200" dirty="0"/>
          </a:p>
        </p:txBody>
      </p:sp>
      <p:pic>
        <p:nvPicPr>
          <p:cNvPr id="3" name="Picture 2"/>
          <p:cNvPicPr>
            <a:picLocks noChangeAspect="1"/>
          </p:cNvPicPr>
          <p:nvPr/>
        </p:nvPicPr>
        <p:blipFill>
          <a:blip r:embed="rId3"/>
          <a:stretch>
            <a:fillRect/>
          </a:stretch>
        </p:blipFill>
        <p:spPr>
          <a:xfrm>
            <a:off x="0" y="2209038"/>
            <a:ext cx="1896356" cy="1678698"/>
          </a:xfrm>
          <a:prstGeom prst="rect">
            <a:avLst/>
          </a:prstGeom>
        </p:spPr>
      </p:pic>
      <p:pic>
        <p:nvPicPr>
          <p:cNvPr id="4" name="Picture 3"/>
          <p:cNvPicPr>
            <a:picLocks noChangeAspect="1"/>
          </p:cNvPicPr>
          <p:nvPr/>
        </p:nvPicPr>
        <p:blipFill>
          <a:blip r:embed="rId4"/>
          <a:stretch>
            <a:fillRect/>
          </a:stretch>
        </p:blipFill>
        <p:spPr>
          <a:xfrm>
            <a:off x="23313" y="3883770"/>
            <a:ext cx="2232999" cy="1743075"/>
          </a:xfrm>
          <a:prstGeom prst="rect">
            <a:avLst/>
          </a:prstGeom>
        </p:spPr>
      </p:pic>
    </p:spTree>
    <p:extLst>
      <p:ext uri="{BB962C8B-B14F-4D97-AF65-F5344CB8AC3E}">
        <p14:creationId xmlns:p14="http://schemas.microsoft.com/office/powerpoint/2010/main" val="2842037917"/>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2974" y="1707686"/>
            <a:ext cx="2807134"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3"/>
            <a:ext cx="9811586" cy="41691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2526108" y="1534245"/>
            <a:ext cx="8466655" cy="1015663"/>
          </a:xfrm>
          <a:prstGeom prst="rect">
            <a:avLst/>
          </a:prstGeom>
          <a:noFill/>
        </p:spPr>
        <p:txBody>
          <a:bodyPr wrap="square" rtlCol="0">
            <a:spAutoFit/>
          </a:bodyPr>
          <a:lstStyle/>
          <a:p>
            <a:pPr lvl="0" algn="ctr" rtl="1"/>
            <a:r>
              <a:rPr lang="ar-EG" sz="3200" b="1" dirty="0" smtClean="0">
                <a:solidFill>
                  <a:srgbClr val="C00000"/>
                </a:solidFill>
                <a:latin typeface="Calibri" panose="020F0502020204030204" pitchFamily="34" charset="0"/>
                <a:cs typeface="Calibri" panose="020F0502020204030204" pitchFamily="34" charset="0"/>
              </a:rPr>
              <a:t>8. الخلاصة</a:t>
            </a:r>
            <a:endParaRPr lang="en-US" sz="3200" b="1" dirty="0">
              <a:solidFill>
                <a:srgbClr val="C00000"/>
              </a:solidFill>
              <a:latin typeface="Calibri" panose="020F0502020204030204" pitchFamily="34" charset="0"/>
              <a:cs typeface="Calibri" panose="020F0502020204030204" pitchFamily="34" charset="0"/>
            </a:endParaRPr>
          </a:p>
          <a:p>
            <a:pPr algn="r" rtl="1"/>
            <a:endParaRPr lang="en-US" sz="2800" dirty="0">
              <a:latin typeface="Microsoft Uighur" panose="02000000000000000000" pitchFamily="2" charset="-78"/>
            </a:endParaRPr>
          </a:p>
        </p:txBody>
      </p:sp>
      <p:sp>
        <p:nvSpPr>
          <p:cNvPr id="2" name="TextBox 1">
            <a:extLst>
              <a:ext uri="{FF2B5EF4-FFF2-40B4-BE49-F238E27FC236}">
                <a16:creationId xmlns:a16="http://schemas.microsoft.com/office/drawing/2014/main" xmlns="" id="{DD8EFD84-C936-6509-8FD5-F02CC2F93EF3}"/>
              </a:ext>
            </a:extLst>
          </p:cNvPr>
          <p:cNvSpPr txBox="1"/>
          <p:nvPr/>
        </p:nvSpPr>
        <p:spPr>
          <a:xfrm>
            <a:off x="2346960" y="1979279"/>
            <a:ext cx="8305800" cy="4124206"/>
          </a:xfrm>
          <a:prstGeom prst="rect">
            <a:avLst/>
          </a:prstGeom>
          <a:noFill/>
        </p:spPr>
        <p:txBody>
          <a:bodyPr wrap="square" rtlCol="0">
            <a:spAutoFit/>
          </a:bodyPr>
          <a:lstStyle/>
          <a:p>
            <a:pPr marL="342900" indent="-342900" algn="just" rtl="1">
              <a:buFont typeface="Arial" panose="020B0604020202020204" pitchFamily="34" charset="0"/>
              <a:buChar char="•"/>
            </a:pPr>
            <a:r>
              <a:rPr lang="ar-EG" sz="2200" dirty="0">
                <a:solidFill>
                  <a:srgbClr val="FF0000"/>
                </a:solidFill>
              </a:rPr>
              <a:t>التسويق الرقمي والتجارة الإلكترونية </a:t>
            </a:r>
            <a:r>
              <a:rPr lang="ar-EG" sz="2200" dirty="0"/>
              <a:t>هما عنصران رئيسيان في تحول الاقتصاد العالمي، حيث يُستخدم التسويق الرقمي للوصول إلى العملاء عبر الإنترنت وتحفيزهم على الشراء، بينما تتيح التجارة الإلكترونية إجراء المعاملات التجارية عبر الإنترنت.</a:t>
            </a:r>
          </a:p>
          <a:p>
            <a:pPr marL="342900" indent="-342900" algn="just" rtl="1">
              <a:buFont typeface="Arial" panose="020B0604020202020204" pitchFamily="34" charset="0"/>
              <a:buChar char="•"/>
            </a:pPr>
            <a:r>
              <a:rPr lang="ar-EG" sz="2200" dirty="0"/>
              <a:t> العلاقة بينهما قوية، حيث يعتمد النجاح في التجارة الإلكترونية بشكل كبير على استراتيجيات التسويق الرقمي الفعّالة. </a:t>
            </a:r>
          </a:p>
          <a:p>
            <a:pPr marL="342900" indent="-342900" algn="just" rtl="1">
              <a:buFont typeface="Arial" panose="020B0604020202020204" pitchFamily="34" charset="0"/>
              <a:buChar char="•"/>
            </a:pPr>
            <a:r>
              <a:rPr lang="ar-EG" sz="2200" dirty="0">
                <a:solidFill>
                  <a:srgbClr val="FF0000"/>
                </a:solidFill>
              </a:rPr>
              <a:t>التأثير الاقتصادي للتجارة الإلكترونية عالميًا واضح</a:t>
            </a:r>
            <a:r>
              <a:rPr lang="ar-EG" sz="2200" dirty="0"/>
              <a:t>، حيث تساهم في زيادة النمو الاقتصادي وتوسيع الأسواق مع خفض التكاليف. كما أنها تؤثر على الاقتصادات المحلية من خلال خلق فرص عمل وتحسين الإنتاجية.</a:t>
            </a:r>
          </a:p>
          <a:p>
            <a:pPr marL="342900" indent="-342900" algn="just" rtl="1">
              <a:buFont typeface="Arial" panose="020B0604020202020204" pitchFamily="34" charset="0"/>
              <a:buChar char="•"/>
            </a:pPr>
            <a:r>
              <a:rPr lang="ar-EG" sz="2200" dirty="0"/>
              <a:t> </a:t>
            </a:r>
            <a:r>
              <a:rPr lang="ar-EG" sz="2200" dirty="0">
                <a:solidFill>
                  <a:srgbClr val="FF0000"/>
                </a:solidFill>
              </a:rPr>
              <a:t>أما في المستقبل، فإن التوجهات في التسويق الرقمي والتجارة الإلكترونية </a:t>
            </a:r>
            <a:r>
              <a:rPr lang="ar-EG" sz="2200" dirty="0"/>
              <a:t>ستعتمد على تقنيات مثل </a:t>
            </a:r>
            <a:r>
              <a:rPr lang="ar-EG" sz="2200" u="sng" dirty="0">
                <a:solidFill>
                  <a:srgbClr val="FF0000"/>
                </a:solidFill>
              </a:rPr>
              <a:t>الذكاء الاصطناعي والواقع المعزز</a:t>
            </a:r>
            <a:r>
              <a:rPr lang="ar-EG" sz="2200" dirty="0"/>
              <a:t>، مما سيسهم في تحسين التجارب للمستهلكين ودفع النمو الاقتصادي العالمي.</a:t>
            </a:r>
            <a:endParaRPr lang="ar-EG" sz="2200" dirty="0" smtClean="0"/>
          </a:p>
          <a:p>
            <a:pPr algn="just" rtl="1"/>
            <a:endParaRPr lang="ar-EG" sz="2000" dirty="0"/>
          </a:p>
        </p:txBody>
      </p:sp>
      <p:pic>
        <p:nvPicPr>
          <p:cNvPr id="3" name="Picture 2"/>
          <p:cNvPicPr>
            <a:picLocks noChangeAspect="1"/>
          </p:cNvPicPr>
          <p:nvPr/>
        </p:nvPicPr>
        <p:blipFill>
          <a:blip r:embed="rId3"/>
          <a:stretch>
            <a:fillRect/>
          </a:stretch>
        </p:blipFill>
        <p:spPr>
          <a:xfrm>
            <a:off x="-28993" y="2549908"/>
            <a:ext cx="2143125" cy="2814572"/>
          </a:xfrm>
          <a:prstGeom prst="rect">
            <a:avLst/>
          </a:prstGeom>
        </p:spPr>
      </p:pic>
    </p:spTree>
    <p:extLst>
      <p:ext uri="{BB962C8B-B14F-4D97-AF65-F5344CB8AC3E}">
        <p14:creationId xmlns:p14="http://schemas.microsoft.com/office/powerpoint/2010/main" val="1141644984"/>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http://schemas.microsoft.com/office/2006/metadata/properties"/>
    <ds:schemaRef ds:uri="http://purl.org/dc/elements/1.1/"/>
    <ds:schemaRef ds:uri="http://purl.org/dc/terms/"/>
    <ds:schemaRef ds:uri="688354b5-287c-4cda-825e-1d7935aea40e"/>
    <ds:schemaRef ds:uri="http://schemas.microsoft.com/office/2006/documentManagement/types"/>
    <ds:schemaRef ds:uri="http://schemas.microsoft.com/office/infopath/2007/PartnerControls"/>
    <ds:schemaRef ds:uri="http://purl.org/dc/dcmitype/"/>
    <ds:schemaRef ds:uri="http://schemas.openxmlformats.org/package/2006/metadata/core-properties"/>
    <ds:schemaRef ds:uri="aca13214-df29-4e3c-a050-857c0bf7bd8e"/>
    <ds:schemaRef ds:uri="http://www.w3.org/XML/1998/namespace"/>
  </ds:schemaRefs>
</ds:datastoreItem>
</file>

<file path=customXml/itemProps2.xml><?xml version="1.0" encoding="utf-8"?>
<ds:datastoreItem xmlns:ds="http://schemas.openxmlformats.org/officeDocument/2006/customXml" ds:itemID="{01F37DF6-44CB-4806-BC5F-3CBF13C386BC}">
  <ds:schemaRefs>
    <ds:schemaRef ds:uri="688354b5-287c-4cda-825e-1d7935aea40e"/>
    <ds:schemaRef ds:uri="aca13214-df29-4e3c-a050-857c0bf7bd8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10141</TotalTime>
  <Words>3631</Words>
  <Application>Microsoft Office PowerPoint</Application>
  <PresentationFormat>Widescreen</PresentationFormat>
  <Paragraphs>296</Paragraphs>
  <Slides>40</Slides>
  <Notes>4</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40</vt:i4>
      </vt:variant>
    </vt:vector>
  </HeadingPairs>
  <TitlesOfParts>
    <vt:vector size="50" baseType="lpstr">
      <vt:lpstr>Alexandria</vt:lpstr>
      <vt:lpstr>Arial</vt:lpstr>
      <vt:lpstr>Calibri</vt:lpstr>
      <vt:lpstr>Calibri Light</vt:lpstr>
      <vt:lpstr>Microsoft Uighur</vt:lpstr>
      <vt:lpstr>Roboto</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ok 2all</cp:lastModifiedBy>
  <cp:revision>462</cp:revision>
  <dcterms:created xsi:type="dcterms:W3CDTF">2023-04-29T09:08:00Z</dcterms:created>
  <dcterms:modified xsi:type="dcterms:W3CDTF">2025-03-04T14:40:48Z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y fmtid="{D5CDD505-2E9C-101B-9397-08002B2CF9AE}" pid="5" name="MediaServiceImageTags">
    <vt:lpwstr/>
  </property>
</Properties>
</file>