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514" r:id="rId3"/>
    <p:sldId id="515" r:id="rId4"/>
    <p:sldId id="516" r:id="rId5"/>
    <p:sldId id="517" r:id="rId6"/>
    <p:sldId id="518" r:id="rId7"/>
    <p:sldId id="520" r:id="rId8"/>
    <p:sldId id="521" r:id="rId9"/>
    <p:sldId id="522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4"/>
            <p14:sldId id="515"/>
            <p14:sldId id="516"/>
            <p14:sldId id="517"/>
            <p14:sldId id="518"/>
            <p14:sldId id="520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12" autoAdjust="0"/>
  </p:normalViewPr>
  <p:slideViewPr>
    <p:cSldViewPr snapToGrid="0">
      <p:cViewPr varScale="1">
        <p:scale>
          <a:sx n="114" d="100"/>
          <a:sy n="114" d="100"/>
        </p:scale>
        <p:origin x="4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383698" y="0"/>
            <a:ext cx="5808302" cy="667495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49905" y="5058938"/>
            <a:ext cx="4127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Khaled Eskaf</a:t>
            </a:r>
          </a:p>
          <a:p>
            <a:r>
              <a:rPr lang="en-US" sz="1600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Intelligent System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56288" y="587201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Lecture: Intro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033092" y="3786543"/>
            <a:ext cx="8709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261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760665" y="375462"/>
            <a:ext cx="5102066" cy="5924033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B94288-3118-243D-9FDF-FC22D85C7380}"/>
              </a:ext>
            </a:extLst>
          </p:cNvPr>
          <p:cNvSpPr txBox="1"/>
          <p:nvPr/>
        </p:nvSpPr>
        <p:spPr>
          <a:xfrm>
            <a:off x="329269" y="1590820"/>
            <a:ext cx="427859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 Management System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4D67E9-62C0-D824-6A83-CF044BA2A81B}"/>
              </a:ext>
            </a:extLst>
          </p:cNvPr>
          <p:cNvSpPr txBox="1"/>
          <p:nvPr/>
        </p:nvSpPr>
        <p:spPr>
          <a:xfrm>
            <a:off x="840996" y="4291844"/>
            <a:ext cx="36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Tajawal"/>
              </a:rPr>
              <a:t>Bachelor of Information Technology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224DF1CC-391A-94EC-1682-58121231D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0" y="147638"/>
            <a:ext cx="1957561" cy="21172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6A7C5A-F8AE-64B0-4814-ABF76D28FF42}"/>
              </a:ext>
            </a:extLst>
          </p:cNvPr>
          <p:cNvSpPr txBox="1"/>
          <p:nvPr/>
        </p:nvSpPr>
        <p:spPr>
          <a:xfrm>
            <a:off x="2041451" y="335846"/>
            <a:ext cx="999460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1-Khaled Eskaf</a:t>
            </a:r>
            <a:r>
              <a:rPr lang="en-CA" dirty="0"/>
              <a:t>:  Assistant Professor of Intelligent System.</a:t>
            </a:r>
          </a:p>
          <a:p>
            <a:endParaRPr lang="en-CA" dirty="0"/>
          </a:p>
          <a:p>
            <a:r>
              <a:rPr lang="en-CA" dirty="0"/>
              <a:t> 2-Ph.D. in Computer Science from the University of Salford in the UK.</a:t>
            </a:r>
          </a:p>
          <a:p>
            <a:endParaRPr lang="en-C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b="1" u="sng" dirty="0"/>
              <a:t>Academic Experience:</a:t>
            </a:r>
          </a:p>
          <a:p>
            <a:pPr lvl="1"/>
            <a:r>
              <a:rPr lang="en-CA" dirty="0"/>
              <a:t>3-held several academic positions in Middle East, UK, and Canada. </a:t>
            </a:r>
          </a:p>
          <a:p>
            <a:pPr lvl="1"/>
            <a:r>
              <a:rPr lang="en-CA" dirty="0"/>
              <a:t>4-served as assistant professor, department head of the Faculty of Computing and Information Technology at several universities.</a:t>
            </a:r>
          </a:p>
          <a:p>
            <a:endParaRPr lang="en-C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b="1" u="sng" dirty="0"/>
              <a:t>Research Focus:</a:t>
            </a:r>
          </a:p>
          <a:p>
            <a:pPr lvl="1"/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5-Researcher in AI, machine learning (ML), deep learning (DL), and robotics</a:t>
            </a:r>
          </a:p>
          <a:p>
            <a:pPr lvl="1"/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6-Applies intelligent systems in medical fields and climate change</a:t>
            </a:r>
          </a:p>
          <a:p>
            <a:pPr lvl="1"/>
            <a:endParaRPr lang="en-US" b="0" i="0" dirty="0">
              <a:solidFill>
                <a:srgbClr val="374151"/>
              </a:solidFill>
              <a:effectLst/>
              <a:latin typeface="Söhne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u="sng" dirty="0"/>
              <a:t>Work Experience:</a:t>
            </a:r>
          </a:p>
          <a:p>
            <a:pPr lvl="1"/>
            <a:r>
              <a:rPr lang="en-CA" dirty="0"/>
              <a:t>7- Over 20 years of experience in education at universities and colleges.</a:t>
            </a:r>
          </a:p>
          <a:p>
            <a:pPr lvl="1"/>
            <a:r>
              <a:rPr lang="en-CA" dirty="0"/>
              <a:t>8- working in MILA as mentor for graduate students in Canada, and teaching computer science courses and robotics.</a:t>
            </a:r>
          </a:p>
          <a:p>
            <a:pPr lvl="1"/>
            <a:r>
              <a:rPr lang="en-CA" dirty="0"/>
              <a:t>9- International Expert Judge for robotics competitions, First Robotics-Canada and </a:t>
            </a:r>
            <a:r>
              <a:rPr lang="en-CA" dirty="0" err="1"/>
              <a:t>MakesX</a:t>
            </a:r>
            <a:r>
              <a:rPr lang="en-CA" dirty="0"/>
              <a:t> </a:t>
            </a:r>
            <a:r>
              <a:rPr lang="en-CA" dirty="0" err="1"/>
              <a:t>Mbot</a:t>
            </a:r>
            <a:r>
              <a:rPr lang="en-CA" dirty="0"/>
              <a:t> Robotics competition.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731330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98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The VMD's old GSI email address will no longer work from 1 April - GOV.UK">
            <a:extLst>
              <a:ext uri="{FF2B5EF4-FFF2-40B4-BE49-F238E27FC236}">
                <a16:creationId xmlns:a16="http://schemas.microsoft.com/office/drawing/2014/main" id="{C61B5721-F346-9B4B-0BF3-5A1A4C9E4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05" y="1038312"/>
            <a:ext cx="1083282" cy="7041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D3BACF-8BE5-03DA-B23D-840CD93DEA49}"/>
              </a:ext>
            </a:extLst>
          </p:cNvPr>
          <p:cNvSpPr txBox="1"/>
          <p:nvPr/>
        </p:nvSpPr>
        <p:spPr>
          <a:xfrm>
            <a:off x="2152481" y="1205713"/>
            <a:ext cx="4855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khaledeskaf@midocean.edu.km</a:t>
            </a:r>
          </a:p>
          <a:p>
            <a:r>
              <a:rPr lang="en-US" dirty="0"/>
              <a:t>Note: for sending email, Please include:</a:t>
            </a:r>
          </a:p>
          <a:p>
            <a:r>
              <a:rPr lang="en-US" dirty="0"/>
              <a:t>Subject: course name + your Student ID.</a:t>
            </a:r>
          </a:p>
          <a:p>
            <a:r>
              <a:rPr lang="en-US" dirty="0"/>
              <a:t>              : DBS+ your Student ID.</a:t>
            </a:r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B75AB5-A29F-B899-E213-7E2A77B9D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57" y="2528967"/>
            <a:ext cx="1012556" cy="496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1E7B81-89FE-A3B0-7798-ABDCA156AEB5}"/>
              </a:ext>
            </a:extLst>
          </p:cNvPr>
          <p:cNvSpPr txBox="1"/>
          <p:nvPr/>
        </p:nvSpPr>
        <p:spPr>
          <a:xfrm>
            <a:off x="2178606" y="2592519"/>
            <a:ext cx="3232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Wednesday: 9 PM – 10.30 PM</a:t>
            </a:r>
            <a:endParaRPr lang="en-CA" dirty="0"/>
          </a:p>
        </p:txBody>
      </p:sp>
      <p:pic>
        <p:nvPicPr>
          <p:cNvPr id="1034" name="Picture 10" descr="google scholar&quot; Icon - Download for free – Iconduck">
            <a:extLst>
              <a:ext uri="{FF2B5EF4-FFF2-40B4-BE49-F238E27FC236}">
                <a16:creationId xmlns:a16="http://schemas.microsoft.com/office/drawing/2014/main" id="{170AE723-FA06-6029-376E-CC358DEC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08" y="3445557"/>
            <a:ext cx="629728" cy="62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AA2BD4-AC39-EE34-0ED1-04975EC55059}"/>
              </a:ext>
            </a:extLst>
          </p:cNvPr>
          <p:cNvSpPr txBox="1"/>
          <p:nvPr/>
        </p:nvSpPr>
        <p:spPr>
          <a:xfrm>
            <a:off x="2039269" y="3575755"/>
            <a:ext cx="6643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https://scholar.google.com/citations?user=TeE2zCUAAAAJ&amp;hl=en</a:t>
            </a:r>
          </a:p>
        </p:txBody>
      </p:sp>
      <p:pic>
        <p:nvPicPr>
          <p:cNvPr id="1036" name="Picture 12" descr="Linkedin Logo Vector Art, Icons, and Graphics for Free Download">
            <a:extLst>
              <a:ext uri="{FF2B5EF4-FFF2-40B4-BE49-F238E27FC236}">
                <a16:creationId xmlns:a16="http://schemas.microsoft.com/office/drawing/2014/main" id="{EE8CA85C-9563-EA54-938B-585249DBB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87" y="4299857"/>
            <a:ext cx="1016726" cy="10167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5FBE3E-C05D-EF6B-48A6-BBD1371A617E}"/>
              </a:ext>
            </a:extLst>
          </p:cNvPr>
          <p:cNvSpPr txBox="1"/>
          <p:nvPr/>
        </p:nvSpPr>
        <p:spPr>
          <a:xfrm>
            <a:off x="2039269" y="4615543"/>
            <a:ext cx="5981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https://www.linkedin.com/in/keskaf/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01334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56863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824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ccreditation — Standard 2 Curriculum — Learning Objectives">
            <a:extLst>
              <a:ext uri="{FF2B5EF4-FFF2-40B4-BE49-F238E27FC236}">
                <a16:creationId xmlns:a16="http://schemas.microsoft.com/office/drawing/2014/main" id="{45867165-1578-B6DB-06F4-98BAB31DF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566" y="182619"/>
            <a:ext cx="2508531" cy="1171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BC1983E4-F6B0-86C4-EED4-CDC6D344BCB9}"/>
              </a:ext>
            </a:extLst>
          </p:cNvPr>
          <p:cNvSpPr txBox="1"/>
          <p:nvPr/>
        </p:nvSpPr>
        <p:spPr>
          <a:xfrm>
            <a:off x="241412" y="2077215"/>
            <a:ext cx="11709175" cy="126278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CA" sz="1800" kern="0" dirty="0">
                <a:solidFill>
                  <a:srgbClr val="374151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course is centered on the comprehensive study and application of relational database management systems (RDBMS), with a specific focus on analysis, design, normalization, and implementation techniques. It's tailored to provide a robust understanding of how relational databases function and how they can be effectively utilized and managed using MySQL, a popular open-source relational database management system.</a:t>
            </a:r>
            <a:endParaRPr lang="en-CA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FF4EEB-EE59-36E3-F28D-F9924C9BF8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473" y="3429000"/>
            <a:ext cx="3273199" cy="33273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72280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2780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793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261A65-E06E-C9A2-8055-795C262CE680}"/>
              </a:ext>
            </a:extLst>
          </p:cNvPr>
          <p:cNvSpPr txBox="1"/>
          <p:nvPr/>
        </p:nvSpPr>
        <p:spPr>
          <a:xfrm>
            <a:off x="174170" y="953649"/>
            <a:ext cx="11843658" cy="670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sz="1800" kern="10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By the end of this course, you will not only understand the theoretical aspects of database management but will have also navigated the practical challenges and solutions in MySQL.</a:t>
            </a:r>
            <a:endParaRPr lang="en-CA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CE829D-2B99-FF41-4974-1449818D0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658" y="1937947"/>
            <a:ext cx="4535731" cy="363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64397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099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37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U LMS">
            <a:extLst>
              <a:ext uri="{FF2B5EF4-FFF2-40B4-BE49-F238E27FC236}">
                <a16:creationId xmlns:a16="http://schemas.microsoft.com/office/drawing/2014/main" id="{88B6FBCD-CAF1-AC3C-1689-BD909CCFD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4"/>
            <a:ext cx="1480347" cy="1521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5DB1BC-39BA-B2D3-7E62-EEAA77F302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1573176"/>
              </p:ext>
            </p:extLst>
          </p:nvPr>
        </p:nvGraphicFramePr>
        <p:xfrm>
          <a:off x="2493053" y="0"/>
          <a:ext cx="7421912" cy="66443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6434">
                  <a:extLst>
                    <a:ext uri="{9D8B030D-6E8A-4147-A177-3AD203B41FA5}">
                      <a16:colId xmlns:a16="http://schemas.microsoft.com/office/drawing/2014/main" val="1444761599"/>
                    </a:ext>
                  </a:extLst>
                </a:gridCol>
                <a:gridCol w="1056434">
                  <a:extLst>
                    <a:ext uri="{9D8B030D-6E8A-4147-A177-3AD203B41FA5}">
                      <a16:colId xmlns:a16="http://schemas.microsoft.com/office/drawing/2014/main" val="4097160655"/>
                    </a:ext>
                  </a:extLst>
                </a:gridCol>
                <a:gridCol w="2638871">
                  <a:extLst>
                    <a:ext uri="{9D8B030D-6E8A-4147-A177-3AD203B41FA5}">
                      <a16:colId xmlns:a16="http://schemas.microsoft.com/office/drawing/2014/main" val="2079597620"/>
                    </a:ext>
                  </a:extLst>
                </a:gridCol>
                <a:gridCol w="2670173">
                  <a:extLst>
                    <a:ext uri="{9D8B030D-6E8A-4147-A177-3AD203B41FA5}">
                      <a16:colId xmlns:a16="http://schemas.microsoft.com/office/drawing/2014/main" val="265991888"/>
                    </a:ext>
                  </a:extLst>
                </a:gridCol>
              </a:tblGrid>
              <a:tr h="1667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Objective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MySQL Practical Activities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264712684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 to Database Concepts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basic database concepts.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Install MySQL, explore the interface, create a basic database.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1356776805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Data Model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Learn about the relational data model.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relational tables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90604819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Integrity Rules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relational integrity constraints.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Implement primary and foreign key constraints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142504486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Algebra and Basic SQL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Explore relational algebra and basic SQL commands.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basic SQL queries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1076972195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SQL Queries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Delve into complex SQL operations.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Execute advanced SQL commands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567073064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 to Database Normalization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 learning database normalization principles.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the first normal form (1NF)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830945600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Database Normalization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Explore advanced normalization techniques.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Normalize a database in MySQL to 2NF and 3NF.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83575540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 Modeling and ER Diagrams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data modeling and ER diagrams.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an ER diagram and implement it in MySQL.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48632678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Database Design for Real-World Apps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database design to real-world scenarios.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Develop a database schema based on a real-world example.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47105474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and Review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all learned concepts in a comprehensive project.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Complete a project in MySQL incorporating all learned skills.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901752131"/>
                  </a:ext>
                </a:extLst>
              </a:tr>
            </a:tbl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17100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7262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93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vent Mesh: The Foundation for Enabling Event-Driven Architecture Across Smart City Projects">
            <a:extLst>
              <a:ext uri="{FF2B5EF4-FFF2-40B4-BE49-F238E27FC236}">
                <a16:creationId xmlns:a16="http://schemas.microsoft.com/office/drawing/2014/main" id="{AFEAC327-6E4B-2808-C7B8-F888D227A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054790"/>
            <a:ext cx="9753600" cy="5514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3B00F-73BF-5E37-5CCD-4B762553E86D}"/>
              </a:ext>
            </a:extLst>
          </p:cNvPr>
          <p:cNvSpPr txBox="1"/>
          <p:nvPr/>
        </p:nvSpPr>
        <p:spPr>
          <a:xfrm>
            <a:off x="3528391" y="437322"/>
            <a:ext cx="497950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600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Smart City Data Base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16161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2741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45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1A961E-0FBB-F184-7FB9-051A99417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00" y="2329291"/>
            <a:ext cx="2490787" cy="2014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539988-B8D1-99D4-3E25-B687C8DE2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718" y="1135720"/>
            <a:ext cx="2662374" cy="1110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384F65-22C9-658D-72BC-821FE081E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718" y="2483304"/>
            <a:ext cx="2017939" cy="11675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36EC79-06E4-2618-2C34-CD0DBE5F19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9718" y="3811811"/>
            <a:ext cx="2309676" cy="1109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F71287-2490-F333-E250-0E7406CDE4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9719" y="5081871"/>
            <a:ext cx="2427242" cy="73997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0EE0710-986F-0592-613A-ED9EE4864058}"/>
              </a:ext>
            </a:extLst>
          </p:cNvPr>
          <p:cNvCxnSpPr/>
          <p:nvPr/>
        </p:nvCxnSpPr>
        <p:spPr>
          <a:xfrm>
            <a:off x="3126377" y="1135720"/>
            <a:ext cx="0" cy="46861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row: Left-Right 14">
            <a:extLst>
              <a:ext uri="{FF2B5EF4-FFF2-40B4-BE49-F238E27FC236}">
                <a16:creationId xmlns:a16="http://schemas.microsoft.com/office/drawing/2014/main" id="{28393AF8-E186-82AE-63E0-0474CD1431E8}"/>
              </a:ext>
            </a:extLst>
          </p:cNvPr>
          <p:cNvSpPr/>
          <p:nvPr/>
        </p:nvSpPr>
        <p:spPr>
          <a:xfrm>
            <a:off x="2325189" y="3326674"/>
            <a:ext cx="775062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Arrow: Left-Right 15">
            <a:extLst>
              <a:ext uri="{FF2B5EF4-FFF2-40B4-BE49-F238E27FC236}">
                <a16:creationId xmlns:a16="http://schemas.microsoft.com/office/drawing/2014/main" id="{E7B4E3D2-004E-CB83-1BC4-085A91400D82}"/>
              </a:ext>
            </a:extLst>
          </p:cNvPr>
          <p:cNvSpPr/>
          <p:nvPr/>
        </p:nvSpPr>
        <p:spPr>
          <a:xfrm>
            <a:off x="3152504" y="1585513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Arrow: Left-Right 16">
            <a:extLst>
              <a:ext uri="{FF2B5EF4-FFF2-40B4-BE49-F238E27FC236}">
                <a16:creationId xmlns:a16="http://schemas.microsoft.com/office/drawing/2014/main" id="{D17924CB-B105-A42C-746C-B7C36B825C2A}"/>
              </a:ext>
            </a:extLst>
          </p:cNvPr>
          <p:cNvSpPr/>
          <p:nvPr/>
        </p:nvSpPr>
        <p:spPr>
          <a:xfrm>
            <a:off x="3152503" y="2866789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Arrow: Left-Right 17">
            <a:extLst>
              <a:ext uri="{FF2B5EF4-FFF2-40B4-BE49-F238E27FC236}">
                <a16:creationId xmlns:a16="http://schemas.microsoft.com/office/drawing/2014/main" id="{13A36677-1FC8-09A9-7503-A7AA6AEB7C20}"/>
              </a:ext>
            </a:extLst>
          </p:cNvPr>
          <p:cNvSpPr/>
          <p:nvPr/>
        </p:nvSpPr>
        <p:spPr>
          <a:xfrm>
            <a:off x="3139441" y="4312286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Arrow: Left-Right 18">
            <a:extLst>
              <a:ext uri="{FF2B5EF4-FFF2-40B4-BE49-F238E27FC236}">
                <a16:creationId xmlns:a16="http://schemas.microsoft.com/office/drawing/2014/main" id="{91F68D91-F963-ABAE-D725-40D39B49D6FC}"/>
              </a:ext>
            </a:extLst>
          </p:cNvPr>
          <p:cNvSpPr/>
          <p:nvPr/>
        </p:nvSpPr>
        <p:spPr>
          <a:xfrm>
            <a:off x="3139441" y="5264894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731330" y="635791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4018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154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FB84F1-E8BA-1BA7-E961-BB7BBBF9B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526" y="643466"/>
            <a:ext cx="9992948" cy="55710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651562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07091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79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588</Words>
  <Application>Microsoft Office PowerPoint</Application>
  <PresentationFormat>Widescreen</PresentationFormat>
  <Paragraphs>86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Segoe UI</vt:lpstr>
      <vt:lpstr>Söhne</vt:lpstr>
      <vt:lpstr>Tajawal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Dr.Khalid Eskaf</cp:lastModifiedBy>
  <cp:revision>71</cp:revision>
  <dcterms:created xsi:type="dcterms:W3CDTF">2023-04-29T09:08:23Z</dcterms:created>
  <dcterms:modified xsi:type="dcterms:W3CDTF">2024-01-25T17:12:43Z</dcterms:modified>
</cp:coreProperties>
</file>